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4.xml" ContentType="application/vnd.openxmlformats-officedocument.themeOverr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84" r:id="rId2"/>
    <p:sldMasterId id="2147483927" r:id="rId3"/>
    <p:sldMasterId id="2147483755" r:id="rId4"/>
    <p:sldMasterId id="2147483980" r:id="rId5"/>
    <p:sldMasterId id="2147484023" r:id="rId6"/>
    <p:sldMasterId id="2147484066" r:id="rId7"/>
    <p:sldMasterId id="2147484123" r:id="rId8"/>
  </p:sldMasterIdLst>
  <p:notesMasterIdLst>
    <p:notesMasterId r:id="rId24"/>
  </p:notesMasterIdLst>
  <p:handoutMasterIdLst>
    <p:handoutMasterId r:id="rId25"/>
  </p:handoutMasterIdLst>
  <p:sldIdLst>
    <p:sldId id="260" r:id="rId9"/>
    <p:sldId id="261" r:id="rId10"/>
    <p:sldId id="259" r:id="rId11"/>
    <p:sldId id="263" r:id="rId12"/>
    <p:sldId id="264" r:id="rId13"/>
    <p:sldId id="274" r:id="rId14"/>
    <p:sldId id="275" r:id="rId15"/>
    <p:sldId id="266" r:id="rId16"/>
    <p:sldId id="269" r:id="rId17"/>
    <p:sldId id="270" r:id="rId18"/>
    <p:sldId id="267" r:id="rId19"/>
    <p:sldId id="271" r:id="rId20"/>
    <p:sldId id="277" r:id="rId21"/>
    <p:sldId id="276" r:id="rId22"/>
    <p:sldId id="262" r:id="rId23"/>
  </p:sldIdLst>
  <p:sldSz cx="9144000" cy="6858000" type="screen4x3"/>
  <p:notesSz cx="6858000" cy="9144000"/>
  <p:custDataLst>
    <p:tags r:id="rId2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77777"/>
    <a:srgbClr val="000000"/>
    <a:srgbClr val="BEE2E2"/>
    <a:srgbClr val="FBB040"/>
    <a:srgbClr val="A6A6A6"/>
    <a:srgbClr val="71C3C1"/>
    <a:srgbClr val="008E94"/>
    <a:srgbClr val="281051"/>
    <a:srgbClr val="A1C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snapToGrid="0">
      <p:cViewPr>
        <p:scale>
          <a:sx n="81" d="100"/>
          <a:sy n="81" d="100"/>
        </p:scale>
        <p:origin x="-2136" y="-1360"/>
      </p:cViewPr>
      <p:guideLst>
        <p:guide orient="horz" pos="2084"/>
        <p:guide orient="horz" pos="76"/>
        <p:guide orient="horz" pos="3922"/>
        <p:guide orient="horz" pos="1148"/>
        <p:guide orient="horz" pos="4067"/>
        <p:guide orient="horz" pos="2246"/>
        <p:guide pos="128"/>
        <p:guide pos="5094"/>
        <p:guide pos="3006"/>
        <p:guide pos="528"/>
        <p:guide pos="5676"/>
      </p:guideLst>
    </p:cSldViewPr>
  </p:slideViewPr>
  <p:notesTextViewPr>
    <p:cViewPr>
      <p:scale>
        <a:sx n="1" d="1"/>
        <a:sy n="1" d="1"/>
      </p:scale>
      <p:origin x="0" y="0"/>
    </p:cViewPr>
  </p:notesTextViewPr>
  <p:sorterViewPr>
    <p:cViewPr>
      <p:scale>
        <a:sx n="100" d="100"/>
        <a:sy n="100" d="100"/>
      </p:scale>
      <p:origin x="0" y="19428"/>
    </p:cViewPr>
  </p:sorterViewPr>
  <p:notesViewPr>
    <p:cSldViewPr snapToGrid="0" showGuides="1">
      <p:cViewPr varScale="1">
        <p:scale>
          <a:sx n="85" d="100"/>
          <a:sy n="85" d="100"/>
        </p:scale>
        <p:origin x="-1440"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tags" Target="tags/tag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693029513227486"/>
          <c:y val="0.299998485766202"/>
          <c:w val="0.999306970486772"/>
          <c:h val="0.414318090046437"/>
        </c:manualLayout>
      </c:layout>
      <c:barChart>
        <c:barDir val="col"/>
        <c:grouping val="clustered"/>
        <c:varyColors val="0"/>
        <c:ser>
          <c:idx val="0"/>
          <c:order val="0"/>
          <c:tx>
            <c:strRef>
              <c:f>Sheet1!$B$1</c:f>
              <c:strCache>
                <c:ptCount val="1"/>
                <c:pt idx="0">
                  <c:v>Series 1</c:v>
                </c:pt>
              </c:strCache>
            </c:strRef>
          </c:tx>
          <c:spPr>
            <a:solidFill>
              <a:srgbClr val="777777"/>
            </a:solidFill>
            <a:ln>
              <a:noFill/>
            </a:ln>
          </c:spPr>
          <c:invertIfNegative val="0"/>
          <c:dLbls>
            <c:numFmt formatCode="0\%" sourceLinked="0"/>
            <c:txPr>
              <a:bodyPr/>
              <a:lstStyle/>
              <a:p>
                <a:pPr>
                  <a:defRPr sz="1200" b="1">
                    <a:solidFill>
                      <a:schemeClr val="tx2">
                        <a:lumMod val="50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Groupe 1&amp;2</c:v>
                </c:pt>
                <c:pt idx="1">
                  <c:v>Groupe 3&amp;4</c:v>
                </c:pt>
                <c:pt idx="2">
                  <c:v>Groupe 5&amp;6</c:v>
                </c:pt>
                <c:pt idx="3">
                  <c:v>Groupe 7&amp;8</c:v>
                </c:pt>
              </c:strCache>
            </c:strRef>
          </c:cat>
          <c:val>
            <c:numRef>
              <c:f>Sheet1!$B$2:$B$5</c:f>
              <c:numCache>
                <c:formatCode>0.00</c:formatCode>
                <c:ptCount val="4"/>
                <c:pt idx="0">
                  <c:v>22.68</c:v>
                </c:pt>
                <c:pt idx="1">
                  <c:v>25.35</c:v>
                </c:pt>
                <c:pt idx="2">
                  <c:v>24.7</c:v>
                </c:pt>
                <c:pt idx="3">
                  <c:v>26.69</c:v>
                </c:pt>
              </c:numCache>
            </c:numRef>
          </c:val>
        </c:ser>
        <c:dLbls>
          <c:showLegendKey val="0"/>
          <c:showVal val="1"/>
          <c:showCatName val="0"/>
          <c:showSerName val="0"/>
          <c:showPercent val="0"/>
          <c:showBubbleSize val="0"/>
        </c:dLbls>
        <c:gapWidth val="51"/>
        <c:axId val="2092002024"/>
        <c:axId val="2092010600"/>
      </c:barChart>
      <c:catAx>
        <c:axId val="2092002024"/>
        <c:scaling>
          <c:orientation val="minMax"/>
        </c:scaling>
        <c:delete val="0"/>
        <c:axPos val="b"/>
        <c:majorTickMark val="out"/>
        <c:minorTickMark val="none"/>
        <c:tickLblPos val="low"/>
        <c:spPr>
          <a:ln>
            <a:noFill/>
          </a:ln>
        </c:spPr>
        <c:txPr>
          <a:bodyPr/>
          <a:lstStyle/>
          <a:p>
            <a:pPr>
              <a:defRPr sz="1100" b="1">
                <a:solidFill>
                  <a:schemeClr val="tx2">
                    <a:lumMod val="50000"/>
                  </a:schemeClr>
                </a:solidFill>
                <a:latin typeface="+mj-lt"/>
                <a:cs typeface="Arial" panose="020B0604020202020204" pitchFamily="34" charset="0"/>
              </a:defRPr>
            </a:pPr>
            <a:endParaRPr lang="en-US"/>
          </a:p>
        </c:txPr>
        <c:crossAx val="2092010600"/>
        <c:crosses val="autoZero"/>
        <c:auto val="1"/>
        <c:lblAlgn val="ctr"/>
        <c:lblOffset val="100"/>
        <c:noMultiLvlLbl val="0"/>
      </c:catAx>
      <c:valAx>
        <c:axId val="2092010600"/>
        <c:scaling>
          <c:orientation val="minMax"/>
          <c:max val="60.0"/>
          <c:min val="0.0"/>
        </c:scaling>
        <c:delete val="1"/>
        <c:axPos val="l"/>
        <c:numFmt formatCode="0.00" sourceLinked="1"/>
        <c:majorTickMark val="out"/>
        <c:minorTickMark val="none"/>
        <c:tickLblPos val="none"/>
        <c:crossAx val="209200202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41844444444444"/>
          <c:y val="0.211077485380117"/>
          <c:w val="0.536867407407408"/>
          <c:h val="0.706404483430799"/>
        </c:manualLayout>
      </c:layout>
      <c:doughnutChart>
        <c:varyColors val="1"/>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
          <c:y val="0.316994152046784"/>
          <c:w val="0.345642592592593"/>
          <c:h val="0.435082358674464"/>
        </c:manualLayout>
      </c:layout>
      <c:overlay val="0"/>
      <c:txPr>
        <a:bodyPr/>
        <a:lstStyle/>
        <a:p>
          <a:pPr>
            <a:defRPr sz="1000" b="1">
              <a:solidFill>
                <a:srgbClr val="0A3365"/>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115384615384615"/>
          <c:y val="0.0277777777777778"/>
          <c:w val="0.591787678035694"/>
          <c:h val="0.938888888888889"/>
        </c:manualLayout>
      </c:layout>
      <c:barChart>
        <c:barDir val="bar"/>
        <c:grouping val="clustered"/>
        <c:varyColors val="0"/>
        <c:ser>
          <c:idx val="0"/>
          <c:order val="0"/>
          <c:tx>
            <c:strRef>
              <c:f>Sheet1!$B$1</c:f>
              <c:strCache>
                <c:ptCount val="1"/>
              </c:strCache>
            </c:strRef>
          </c:tx>
          <c:spPr>
            <a:solidFill>
              <a:srgbClr val="0A3365"/>
            </a:solidFill>
            <a:ln w="12544">
              <a:solidFill>
                <a:srgbClr val="FFFFFF"/>
              </a:solidFill>
              <a:prstDash val="solid"/>
            </a:ln>
          </c:spPr>
          <c:invertIfNegative val="0"/>
          <c:dPt>
            <c:idx val="5"/>
            <c:invertIfNegative val="0"/>
            <c:bubble3D val="0"/>
            <c:spPr>
              <a:solidFill>
                <a:schemeClr val="tx1">
                  <a:lumMod val="75000"/>
                  <a:lumOff val="25000"/>
                </a:schemeClr>
              </a:solidFill>
              <a:ln w="12544">
                <a:solidFill>
                  <a:srgbClr val="FFFFFF"/>
                </a:solidFill>
                <a:prstDash val="solid"/>
              </a:ln>
            </c:spPr>
          </c:dPt>
          <c:dLbls>
            <c:dLbl>
              <c:idx val="5"/>
              <c:numFmt formatCode="0\%" sourceLinked="0"/>
              <c:spPr>
                <a:noFill/>
                <a:ln w="25087">
                  <a:noFill/>
                </a:ln>
              </c:spPr>
              <c:txPr>
                <a:bodyPr/>
                <a:lstStyle/>
                <a:p>
                  <a:pPr>
                    <a:defRPr sz="1200" b="1" i="0" u="none" strike="noStrike" baseline="0">
                      <a:solidFill>
                        <a:srgbClr val="262626"/>
                      </a:solidFill>
                      <a:latin typeface="Calibri"/>
                      <a:ea typeface="Calibri"/>
                      <a:cs typeface="Calibri"/>
                    </a:defRPr>
                  </a:pPr>
                  <a:endParaRPr lang="en-US"/>
                </a:p>
              </c:txPr>
              <c:showLegendKey val="0"/>
              <c:showVal val="1"/>
              <c:showCatName val="0"/>
              <c:showSerName val="0"/>
              <c:showPercent val="0"/>
              <c:showBubbleSize val="0"/>
            </c:dLbl>
            <c:numFmt formatCode="0\%" sourceLinked="0"/>
            <c:spPr>
              <a:noFill/>
              <a:ln w="25087">
                <a:noFill/>
              </a:ln>
            </c:spPr>
            <c:txPr>
              <a:bodyPr/>
              <a:lstStyle/>
              <a:p>
                <a:pPr>
                  <a:defRPr sz="1200" b="1" i="0" u="none" strike="noStrike" baseline="0">
                    <a:solidFill>
                      <a:srgbClr val="0A3365"/>
                    </a:solidFill>
                    <a:latin typeface="Calibri"/>
                    <a:ea typeface="Calibri"/>
                    <a:cs typeface="Calibri"/>
                  </a:defRPr>
                </a:pPr>
                <a:endParaRPr lang="en-US"/>
              </a:p>
            </c:txPr>
            <c:showLegendKey val="0"/>
            <c:showVal val="1"/>
            <c:showCatName val="0"/>
            <c:showSerName val="0"/>
            <c:showPercent val="0"/>
            <c:showBubbleSize val="0"/>
            <c:showLeaderLines val="0"/>
          </c:dLbls>
          <c:cat>
            <c:numRef>
              <c:f>Sheet1!$A$2:$A$6</c:f>
              <c:numCache>
                <c:formatCode>General</c:formatCode>
                <c:ptCount val="5"/>
              </c:numCache>
            </c:numRef>
          </c:cat>
          <c:val>
            <c:numRef>
              <c:f>Sheet1!$B$2:$B$6</c:f>
              <c:numCache>
                <c:formatCode>0.00</c:formatCode>
                <c:ptCount val="5"/>
                <c:pt idx="0">
                  <c:v>36.63</c:v>
                </c:pt>
                <c:pt idx="1">
                  <c:v>30.69</c:v>
                </c:pt>
                <c:pt idx="2">
                  <c:v>13.86</c:v>
                </c:pt>
                <c:pt idx="3">
                  <c:v>7.92</c:v>
                </c:pt>
                <c:pt idx="4">
                  <c:v>10.89</c:v>
                </c:pt>
              </c:numCache>
            </c:numRef>
          </c:val>
        </c:ser>
        <c:dLbls>
          <c:showLegendKey val="0"/>
          <c:showVal val="0"/>
          <c:showCatName val="0"/>
          <c:showSerName val="0"/>
          <c:showPercent val="0"/>
          <c:showBubbleSize val="0"/>
        </c:dLbls>
        <c:gapWidth val="50"/>
        <c:axId val="2101801592"/>
        <c:axId val="2101804632"/>
      </c:barChart>
      <c:catAx>
        <c:axId val="2101801592"/>
        <c:scaling>
          <c:orientation val="maxMin"/>
        </c:scaling>
        <c:delete val="1"/>
        <c:axPos val="l"/>
        <c:numFmt formatCode="General" sourceLinked="1"/>
        <c:majorTickMark val="out"/>
        <c:minorTickMark val="none"/>
        <c:tickLblPos val="nextTo"/>
        <c:crossAx val="2101804632"/>
        <c:crossesAt val="0.0"/>
        <c:auto val="1"/>
        <c:lblAlgn val="ctr"/>
        <c:lblOffset val="100"/>
        <c:noMultiLvlLbl val="0"/>
      </c:catAx>
      <c:valAx>
        <c:axId val="2101804632"/>
        <c:scaling>
          <c:orientation val="minMax"/>
          <c:max val="120.0"/>
          <c:min val="0.0"/>
        </c:scaling>
        <c:delete val="1"/>
        <c:axPos val="t"/>
        <c:numFmt formatCode="0.00" sourceLinked="1"/>
        <c:majorTickMark val="out"/>
        <c:minorTickMark val="none"/>
        <c:tickLblPos val="nextTo"/>
        <c:crossAx val="2101801592"/>
        <c:crosses val="autoZero"/>
        <c:crossBetween val="between"/>
        <c:majorUnit val="10.0"/>
        <c:minorUnit val="5.0"/>
      </c:valAx>
      <c:spPr>
        <a:noFill/>
        <a:ln w="25087">
          <a:noFill/>
        </a:ln>
      </c:spPr>
    </c:plotArea>
    <c:plotVisOnly val="1"/>
    <c:dispBlanksAs val="gap"/>
    <c:showDLblsOverMax val="0"/>
  </c:chart>
  <c:spPr>
    <a:noFill/>
    <a:ln>
      <a:noFill/>
    </a:ln>
  </c:spPr>
  <c:txPr>
    <a:bodyPr/>
    <a:lstStyle/>
    <a:p>
      <a:pPr>
        <a:defRPr sz="1383" b="1" i="0" u="none" strike="noStrike" baseline="0">
          <a:solidFill>
            <a:schemeClr val="tx1"/>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41844444444444"/>
          <c:y val="0.211077485380117"/>
          <c:w val="0.536867407407408"/>
          <c:h val="0.706404483430799"/>
        </c:manualLayout>
      </c:layout>
      <c:doughnutChart>
        <c:varyColors val="1"/>
        <c:ser>
          <c:idx val="0"/>
          <c:order val="0"/>
          <c:tx>
            <c:strRef>
              <c:f>Sheet1!$B$1</c:f>
              <c:strCache>
                <c:ptCount val="1"/>
                <c:pt idx="0">
                  <c:v>Column1</c:v>
                </c:pt>
              </c:strCache>
            </c:strRef>
          </c:tx>
          <c:spPr>
            <a:solidFill>
              <a:schemeClr val="accent2"/>
            </a:solidFill>
            <a:ln>
              <a:noFill/>
            </a:ln>
          </c:spPr>
          <c:dPt>
            <c:idx val="0"/>
            <c:bubble3D val="0"/>
            <c:spPr>
              <a:solidFill>
                <a:schemeClr val="accent1"/>
              </a:solidFill>
              <a:ln>
                <a:noFill/>
              </a:ln>
            </c:spPr>
          </c:dPt>
          <c:dPt>
            <c:idx val="1"/>
            <c:bubble3D val="0"/>
          </c:dPt>
          <c:dPt>
            <c:idx val="2"/>
            <c:bubble3D val="0"/>
            <c:spPr>
              <a:solidFill>
                <a:schemeClr val="accent2">
                  <a:lumMod val="40000"/>
                  <a:lumOff val="60000"/>
                </a:schemeClr>
              </a:solidFill>
              <a:ln>
                <a:noFill/>
              </a:ln>
            </c:spPr>
          </c:dPt>
          <c:dPt>
            <c:idx val="3"/>
            <c:bubble3D val="0"/>
          </c:dPt>
          <c:dPt>
            <c:idx val="4"/>
            <c:bubble3D val="0"/>
          </c:dPt>
          <c:dPt>
            <c:idx val="5"/>
            <c:bubble3D val="0"/>
          </c:dPt>
          <c:dLbls>
            <c:numFmt formatCode="#,##0" sourceLinked="0"/>
            <c:txPr>
              <a:bodyPr/>
              <a:lstStyle/>
              <a:p>
                <a:pPr>
                  <a:defRPr sz="1200" b="1">
                    <a:solidFill>
                      <a:schemeClr val="bg1"/>
                    </a:solidFill>
                    <a:latin typeface="+mn-lt"/>
                  </a:defRPr>
                </a:pPr>
                <a:endParaRPr lang="en-US"/>
              </a:p>
            </c:txPr>
            <c:showLegendKey val="0"/>
            <c:showVal val="1"/>
            <c:showCatName val="0"/>
            <c:showSerName val="0"/>
            <c:showPercent val="0"/>
            <c:showBubbleSize val="0"/>
            <c:showLeaderLines val="1"/>
          </c:dLbls>
          <c:cat>
            <c:strRef>
              <c:f>Sheet1!$A$2:$A$4</c:f>
              <c:strCache>
                <c:ptCount val="3"/>
                <c:pt idx="0">
                  <c:v>18-34</c:v>
                </c:pt>
                <c:pt idx="1">
                  <c:v>35-54</c:v>
                </c:pt>
                <c:pt idx="2">
                  <c:v>55+</c:v>
                </c:pt>
              </c:strCache>
            </c:strRef>
          </c:cat>
          <c:val>
            <c:numRef>
              <c:f>Sheet1!$B$2:$B$4</c:f>
              <c:numCache>
                <c:formatCode>0.00</c:formatCode>
                <c:ptCount val="3"/>
                <c:pt idx="0">
                  <c:v>28.0</c:v>
                </c:pt>
                <c:pt idx="1">
                  <c:v>36.0</c:v>
                </c:pt>
                <c:pt idx="2">
                  <c:v>36.0</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
          <c:y val="0.316994152046784"/>
          <c:w val="0.345642592592593"/>
          <c:h val="0.435082358674464"/>
        </c:manualLayout>
      </c:layout>
      <c:overlay val="0"/>
      <c:txPr>
        <a:bodyPr/>
        <a:lstStyle/>
        <a:p>
          <a:pPr>
            <a:defRPr sz="1000" b="1">
              <a:solidFill>
                <a:srgbClr val="0A3365"/>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133507878856"/>
          <c:y val="0.0"/>
          <c:w val="0.485866055462694"/>
          <c:h val="1.0"/>
        </c:manualLayout>
      </c:layout>
      <c:barChart>
        <c:barDir val="bar"/>
        <c:grouping val="clustered"/>
        <c:varyColors val="0"/>
        <c:ser>
          <c:idx val="0"/>
          <c:order val="0"/>
          <c:tx>
            <c:strRef>
              <c:f>Sheet1!$B$1</c:f>
              <c:strCache>
                <c:ptCount val="1"/>
              </c:strCache>
            </c:strRef>
          </c:tx>
          <c:spPr>
            <a:solidFill>
              <a:srgbClr val="777777"/>
            </a:solidFill>
            <a:ln w="12700">
              <a:solidFill>
                <a:srgbClr val="FFFFFF"/>
              </a:solidFill>
              <a:prstDash val="solid"/>
            </a:ln>
          </c:spPr>
          <c:invertIfNegative val="0"/>
          <c:dLbls>
            <c:numFmt formatCode="0\%" sourceLinked="0"/>
            <c:spPr>
              <a:noFill/>
              <a:ln w="25400">
                <a:noFill/>
              </a:ln>
            </c:spPr>
            <c:txPr>
              <a:bodyPr/>
              <a:lstStyle/>
              <a:p>
                <a:pPr>
                  <a:defRPr sz="1200" b="1" i="0" u="none" strike="noStrike" baseline="0">
                    <a:solidFill>
                      <a:schemeClr val="tx1">
                        <a:lumMod val="75000"/>
                      </a:schemeClr>
                    </a:solidFill>
                    <a:latin typeface="Calibri"/>
                    <a:ea typeface="Calibri"/>
                    <a:cs typeface="Calibri"/>
                  </a:defRPr>
                </a:pPr>
                <a:endParaRPr lang="en-US"/>
              </a:p>
            </c:txPr>
            <c:showLegendKey val="0"/>
            <c:showVal val="1"/>
            <c:showCatName val="0"/>
            <c:showSerName val="0"/>
            <c:showPercent val="0"/>
            <c:showBubbleSize val="0"/>
            <c:showLeaderLines val="0"/>
          </c:dLbls>
          <c:cat>
            <c:strRef>
              <c:f>Sheet1!$A$2:$A$4</c:f>
              <c:strCache>
                <c:ptCount val="3"/>
                <c:pt idx="0">
                  <c:v>Faible</c:v>
                </c:pt>
                <c:pt idx="1">
                  <c:v>Moyen</c:v>
                </c:pt>
                <c:pt idx="2">
                  <c:v>Élevé</c:v>
                </c:pt>
              </c:strCache>
            </c:strRef>
          </c:cat>
          <c:val>
            <c:numRef>
              <c:f>Sheet1!$B$2:$B$4</c:f>
              <c:numCache>
                <c:formatCode>0.00</c:formatCode>
                <c:ptCount val="3"/>
                <c:pt idx="0">
                  <c:v>34.0</c:v>
                </c:pt>
                <c:pt idx="1">
                  <c:v>40.0</c:v>
                </c:pt>
                <c:pt idx="2">
                  <c:v>26.0</c:v>
                </c:pt>
              </c:numCache>
            </c:numRef>
          </c:val>
        </c:ser>
        <c:dLbls>
          <c:showLegendKey val="0"/>
          <c:showVal val="0"/>
          <c:showCatName val="0"/>
          <c:showSerName val="0"/>
          <c:showPercent val="0"/>
          <c:showBubbleSize val="0"/>
        </c:dLbls>
        <c:gapWidth val="70"/>
        <c:axId val="2101527336"/>
        <c:axId val="2101530648"/>
      </c:barChart>
      <c:catAx>
        <c:axId val="2101527336"/>
        <c:scaling>
          <c:orientation val="maxMin"/>
        </c:scaling>
        <c:delete val="0"/>
        <c:axPos val="l"/>
        <c:numFmt formatCode="General" sourceLinked="1"/>
        <c:majorTickMark val="none"/>
        <c:minorTickMark val="none"/>
        <c:tickLblPos val="nextTo"/>
        <c:spPr>
          <a:ln w="3175">
            <a:noFill/>
            <a:prstDash val="solid"/>
          </a:ln>
        </c:spPr>
        <c:txPr>
          <a:bodyPr rot="0" vert="horz"/>
          <a:lstStyle/>
          <a:p>
            <a:pPr>
              <a:defRPr sz="1100" b="1" i="0" u="none" strike="noStrike" baseline="0">
                <a:solidFill>
                  <a:schemeClr val="tx2">
                    <a:lumMod val="50000"/>
                  </a:schemeClr>
                </a:solidFill>
                <a:latin typeface="Calibri"/>
                <a:ea typeface="Calibri"/>
                <a:cs typeface="Calibri"/>
              </a:defRPr>
            </a:pPr>
            <a:endParaRPr lang="en-US"/>
          </a:p>
        </c:txPr>
        <c:crossAx val="2101530648"/>
        <c:crossesAt val="0.0"/>
        <c:auto val="1"/>
        <c:lblAlgn val="ctr"/>
        <c:lblOffset val="1"/>
        <c:tickLblSkip val="1"/>
        <c:tickMarkSkip val="1"/>
        <c:noMultiLvlLbl val="0"/>
      </c:catAx>
      <c:valAx>
        <c:axId val="2101530648"/>
        <c:scaling>
          <c:orientation val="minMax"/>
          <c:min val="0.0"/>
        </c:scaling>
        <c:delete val="1"/>
        <c:axPos val="t"/>
        <c:numFmt formatCode="0.00" sourceLinked="1"/>
        <c:majorTickMark val="out"/>
        <c:minorTickMark val="none"/>
        <c:tickLblPos val="nextTo"/>
        <c:crossAx val="2101527336"/>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41844444444444"/>
          <c:y val="0.211077485380117"/>
          <c:w val="0.536867407407408"/>
          <c:h val="0.706404483430799"/>
        </c:manualLayout>
      </c:layout>
      <c:doughnutChart>
        <c:varyColors val="1"/>
        <c:ser>
          <c:idx val="0"/>
          <c:order val="0"/>
          <c:tx>
            <c:strRef>
              <c:f>Sheet1!$B$1</c:f>
              <c:strCache>
                <c:ptCount val="1"/>
                <c:pt idx="0">
                  <c:v>Column1</c:v>
                </c:pt>
              </c:strCache>
            </c:strRef>
          </c:tx>
          <c:spPr>
            <a:solidFill>
              <a:schemeClr val="accent2"/>
            </a:solidFill>
            <a:ln>
              <a:noFill/>
            </a:ln>
          </c:spPr>
          <c:dPt>
            <c:idx val="0"/>
            <c:bubble3D val="0"/>
            <c:spPr>
              <a:solidFill>
                <a:srgbClr val="777777"/>
              </a:solidFill>
              <a:ln>
                <a:noFill/>
              </a:ln>
            </c:spPr>
          </c:dPt>
          <c:dPt>
            <c:idx val="1"/>
            <c:bubble3D val="0"/>
            <c:spPr>
              <a:solidFill>
                <a:srgbClr val="58595B">
                  <a:lumMod val="40000"/>
                  <a:lumOff val="60000"/>
                </a:srgbClr>
              </a:solidFill>
              <a:ln>
                <a:noFill/>
              </a:ln>
            </c:spPr>
          </c:dPt>
          <c:dPt>
            <c:idx val="2"/>
            <c:bubble3D val="0"/>
            <c:spPr>
              <a:solidFill>
                <a:schemeClr val="accent2">
                  <a:lumMod val="40000"/>
                  <a:lumOff val="60000"/>
                </a:schemeClr>
              </a:solidFill>
              <a:ln>
                <a:noFill/>
              </a:ln>
            </c:spPr>
          </c:dPt>
          <c:dPt>
            <c:idx val="3"/>
            <c:bubble3D val="0"/>
          </c:dPt>
          <c:dPt>
            <c:idx val="4"/>
            <c:bubble3D val="0"/>
          </c:dPt>
          <c:dPt>
            <c:idx val="5"/>
            <c:bubble3D val="0"/>
          </c:dPt>
          <c:dLbls>
            <c:numFmt formatCode="#,##0" sourceLinked="0"/>
            <c:txPr>
              <a:bodyPr/>
              <a:lstStyle/>
              <a:p>
                <a:pPr>
                  <a:defRPr sz="1200" b="1">
                    <a:solidFill>
                      <a:schemeClr val="bg1"/>
                    </a:solidFill>
                    <a:latin typeface="+mn-lt"/>
                  </a:defRPr>
                </a:pPr>
                <a:endParaRPr lang="en-US"/>
              </a:p>
            </c:txPr>
            <c:showLegendKey val="0"/>
            <c:showVal val="1"/>
            <c:showCatName val="0"/>
            <c:showSerName val="0"/>
            <c:showPercent val="0"/>
            <c:showBubbleSize val="0"/>
            <c:showLeaderLines val="1"/>
          </c:dLbls>
          <c:cat>
            <c:strRef>
              <c:f>Sheet1!$A$2:$A$3</c:f>
              <c:strCache>
                <c:ptCount val="2"/>
                <c:pt idx="0">
                  <c:v>Actif</c:v>
                </c:pt>
                <c:pt idx="1">
                  <c:v>Inactif</c:v>
                </c:pt>
              </c:strCache>
            </c:strRef>
          </c:cat>
          <c:val>
            <c:numRef>
              <c:f>Sheet1!$B$2:$B$3</c:f>
              <c:numCache>
                <c:formatCode>0.00</c:formatCode>
                <c:ptCount val="2"/>
                <c:pt idx="0">
                  <c:v>48.0</c:v>
                </c:pt>
                <c:pt idx="1">
                  <c:v>52.0</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
          <c:y val="0.316994152046784"/>
          <c:w val="0.303309259259259"/>
          <c:h val="0.435082358674464"/>
        </c:manualLayout>
      </c:layout>
      <c:overlay val="0"/>
      <c:txPr>
        <a:bodyPr/>
        <a:lstStyle/>
        <a:p>
          <a:pPr>
            <a:defRPr sz="1000" b="1">
              <a:solidFill>
                <a:srgbClr val="0A3365"/>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41844444444444"/>
          <c:y val="0.211077485380117"/>
          <c:w val="0.536867407407408"/>
          <c:h val="0.706404483430799"/>
        </c:manualLayout>
      </c:layout>
      <c:doughnutChart>
        <c:varyColors val="1"/>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
          <c:y val="0.316994152046784"/>
          <c:w val="0.345642592592593"/>
          <c:h val="0.435082358674464"/>
        </c:manualLayout>
      </c:layout>
      <c:overlay val="0"/>
      <c:txPr>
        <a:bodyPr/>
        <a:lstStyle/>
        <a:p>
          <a:pPr>
            <a:defRPr sz="1000" b="1">
              <a:solidFill>
                <a:srgbClr val="0A3365"/>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0769196323336203"/>
          <c:y val="0.0277777088887511"/>
          <c:w val="0.553660005647465"/>
          <c:h val="0.938888888888889"/>
        </c:manualLayout>
      </c:layout>
      <c:barChart>
        <c:barDir val="bar"/>
        <c:grouping val="clustered"/>
        <c:varyColors val="0"/>
        <c:dLbls>
          <c:showLegendKey val="0"/>
          <c:showVal val="0"/>
          <c:showCatName val="0"/>
          <c:showSerName val="0"/>
          <c:showPercent val="0"/>
          <c:showBubbleSize val="0"/>
        </c:dLbls>
        <c:gapWidth val="50"/>
        <c:axId val="2098516616"/>
        <c:axId val="2098519752"/>
      </c:barChart>
      <c:catAx>
        <c:axId val="2098516616"/>
        <c:scaling>
          <c:orientation val="maxMin"/>
        </c:scaling>
        <c:delete val="1"/>
        <c:axPos val="l"/>
        <c:majorTickMark val="out"/>
        <c:minorTickMark val="none"/>
        <c:tickLblPos val="nextTo"/>
        <c:crossAx val="2098519752"/>
        <c:crossesAt val="0.0"/>
        <c:auto val="1"/>
        <c:lblAlgn val="ctr"/>
        <c:lblOffset val="100"/>
        <c:noMultiLvlLbl val="0"/>
      </c:catAx>
      <c:valAx>
        <c:axId val="2098519752"/>
        <c:scaling>
          <c:orientation val="minMax"/>
          <c:max val="100.0"/>
          <c:min val="0.0"/>
        </c:scaling>
        <c:delete val="1"/>
        <c:axPos val="t"/>
        <c:numFmt formatCode="General" sourceLinked="1"/>
        <c:majorTickMark val="out"/>
        <c:minorTickMark val="none"/>
        <c:tickLblPos val="nextTo"/>
        <c:crossAx val="2098516616"/>
        <c:crosses val="autoZero"/>
        <c:crossBetween val="between"/>
        <c:majorUnit val="10.0"/>
        <c:minorUnit val="5.0"/>
      </c:valAx>
      <c:spPr>
        <a:noFill/>
        <a:ln w="25087">
          <a:noFill/>
        </a:ln>
      </c:spPr>
    </c:plotArea>
    <c:plotVisOnly val="1"/>
    <c:dispBlanksAs val="gap"/>
    <c:showDLblsOverMax val="0"/>
  </c:chart>
  <c:spPr>
    <a:noFill/>
    <a:ln>
      <a:noFill/>
    </a:ln>
  </c:spPr>
  <c:txPr>
    <a:bodyPr/>
    <a:lstStyle/>
    <a:p>
      <a:pPr>
        <a:defRPr sz="1383" b="1" i="0" u="none" strike="noStrike" baseline="0">
          <a:solidFill>
            <a:schemeClr val="tx1"/>
          </a:solidFill>
          <a:latin typeface="Calibri"/>
          <a:ea typeface="Calibri"/>
          <a:cs typeface="Calibri"/>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1" Type="http://schemas.openxmlformats.org/officeDocument/2006/relationships/image" Target="../media/image13.e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 Id="rId3"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FCCC7A-0D3D-4122-A6DA-4918ECBDE049}" type="datetimeFigureOut">
              <a:rPr lang="en-US" smtClean="0"/>
              <a:pPr/>
              <a:t>28/05/15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281A5B-5C3A-44A1-A2FB-634336CE441A}" type="slidenum">
              <a:rPr lang="en-US" smtClean="0"/>
              <a:pPr/>
              <a:t>‹#›</a:t>
            </a:fld>
            <a:endParaRPr lang="en-US"/>
          </a:p>
        </p:txBody>
      </p:sp>
    </p:spTree>
    <p:extLst>
      <p:ext uri="{BB962C8B-B14F-4D97-AF65-F5344CB8AC3E}">
        <p14:creationId xmlns:p14="http://schemas.microsoft.com/office/powerpoint/2010/main" val="59998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DEAD5-F711-413A-836C-4C3BEAF86453}" type="datetimeFigureOut">
              <a:rPr lang="en-US" smtClean="0"/>
              <a:pPr/>
              <a:t>28/05/15</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7E6FF-F7CA-467F-B4E3-E206D9268C02}" type="slidenum">
              <a:rPr lang="en-US" smtClean="0"/>
              <a:pPr/>
              <a:t>‹#›</a:t>
            </a:fld>
            <a:endParaRPr lang="en-US"/>
          </a:p>
        </p:txBody>
      </p:sp>
    </p:spTree>
    <p:extLst>
      <p:ext uri="{BB962C8B-B14F-4D97-AF65-F5344CB8AC3E}">
        <p14:creationId xmlns:p14="http://schemas.microsoft.com/office/powerpoint/2010/main" val="352707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0F7E6FF-F7CA-467F-B4E3-E206D9268C02}"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image">
    <p:bg>
      <p:bgPr>
        <a:solidFill>
          <a:schemeClr val="bg2"/>
        </a:solidFill>
        <a:effectLst/>
      </p:bgPr>
    </p:bg>
    <p:spTree>
      <p:nvGrpSpPr>
        <p:cNvPr id="1" name=""/>
        <p:cNvGrpSpPr/>
        <p:nvPr/>
      </p:nvGrpSpPr>
      <p:grpSpPr>
        <a:xfrm>
          <a:off x="0" y="0"/>
          <a:ext cx="0" cy="0"/>
          <a:chOff x="0" y="0"/>
          <a:chExt cx="0" cy="0"/>
        </a:xfrm>
      </p:grpSpPr>
      <p:sp>
        <p:nvSpPr>
          <p:cNvPr id="2"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7318532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titl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73185321"/>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22371896"/>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mp; Contact">
    <p:bg>
      <p:bgPr>
        <a:solidFill>
          <a:schemeClr val="tx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46"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fld id="{99DB18A3-D21F-4BB0-9E84-DFB029941648}" type="slidenum">
              <a:rPr lang="de-DE" smtClean="0"/>
              <a:pPr/>
              <a:t>‹#›</a:t>
            </a:fld>
            <a:endParaRPr lang="de-DE" dirty="0"/>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spTree>
    <p:extLst>
      <p:ext uri="{BB962C8B-B14F-4D97-AF65-F5344CB8AC3E}">
        <p14:creationId xmlns:p14="http://schemas.microsoft.com/office/powerpoint/2010/main" val="13309435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60364320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Chapter">
    <p:bg>
      <p:bgPr>
        <a:solidFill>
          <a:schemeClr val="accent1"/>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323896239"/>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et Slide">
    <p:spTree>
      <p:nvGrpSpPr>
        <p:cNvPr id="1" name=""/>
        <p:cNvGrpSpPr/>
        <p:nvPr/>
      </p:nvGrpSpPr>
      <p:grpSpPr>
        <a:xfrm>
          <a:off x="0" y="0"/>
          <a:ext cx="0" cy="0"/>
          <a:chOff x="0" y="0"/>
          <a:chExt cx="0" cy="0"/>
        </a:xfrm>
      </p:grpSpPr>
      <p:pic>
        <p:nvPicPr>
          <p:cNvPr id="41881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
        <p:nvSpPr>
          <p:cNvPr id="67" name="Rectangle 66"/>
          <p:cNvSpPr/>
          <p:nvPr userDrawn="1"/>
        </p:nvSpPr>
        <p:spPr>
          <a:xfrm>
            <a:off x="838800" y="118800"/>
            <a:ext cx="8161200" cy="5544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2000" b="1" noProof="0" dirty="0" smtClean="0"/>
              <a:t>Conclusion space</a:t>
            </a:r>
            <a:endParaRPr lang="en-US" sz="2000" b="1" noProof="0" dirty="0"/>
          </a:p>
        </p:txBody>
      </p:sp>
      <p:sp>
        <p:nvSpPr>
          <p:cNvPr id="5" name="Fußzeilenplatzhalter 4"/>
          <p:cNvSpPr>
            <a:spLocks noGrp="1"/>
          </p:cNvSpPr>
          <p:nvPr>
            <p:ph type="ftr" sz="quarter" idx="11"/>
          </p:nvPr>
        </p:nvSpPr>
        <p:spPr>
          <a:xfrm>
            <a:off x="2329200" y="6566400"/>
            <a:ext cx="65" cy="184666"/>
          </a:xfrm>
          <a:prstGeom prst="rect">
            <a:avLst/>
          </a:prstGeom>
        </p:spPr>
        <p:txBody>
          <a:bodyPr wrap="none" lIns="0" tIns="0" rIns="0" bIns="0">
            <a:spAutoFit/>
          </a:bodyPr>
          <a:lstStyle>
            <a:lvl1pPr>
              <a:defRPr sz="1200">
                <a:solidFill>
                  <a:schemeClr val="tx1"/>
                </a:solidFill>
              </a:defRPr>
            </a:lvl1pPr>
          </a:lstStyle>
          <a:p>
            <a:endParaRPr lang="en-US" noProof="0"/>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44" name="Foliennummernplatzhalter 5"/>
          <p:cNvSpPr>
            <a:spLocks noGrp="1"/>
          </p:cNvSpPr>
          <p:nvPr>
            <p:ph type="sldNum" sz="quarter" idx="12"/>
          </p:nvPr>
        </p:nvSpPr>
        <p:spPr>
          <a:xfrm>
            <a:off x="8797096" y="6566400"/>
            <a:ext cx="182742" cy="184666"/>
          </a:xfrm>
          <a:prstGeom prst="rect">
            <a:avLst/>
          </a:prstGeom>
        </p:spPr>
        <p:txBody>
          <a:bodyPr wrap="none" lIns="0" tIns="0" rIns="0" bIns="0" anchor="b" anchorCtr="0">
            <a:spAutoFit/>
          </a:bodyPr>
          <a:lstStyle>
            <a:lvl1pPr algn="r">
              <a:defRPr sz="1200" b="1"/>
            </a:lvl1pPr>
          </a:lstStyle>
          <a:p>
            <a:fld id="{99DB18A3-D21F-4BB0-9E84-DFB029941648}" type="slidenum">
              <a:rPr lang="en-US" noProof="0" smtClean="0"/>
              <a:pPr/>
              <a:t>‹#›</a:t>
            </a:fld>
            <a:endParaRPr lang="en-US" noProof="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70" name="Rectangle 69"/>
          <p:cNvSpPr/>
          <p:nvPr userDrawn="1"/>
        </p:nvSpPr>
        <p:spPr>
          <a:xfrm>
            <a:off x="346725" y="1047749"/>
            <a:ext cx="7740000" cy="5008563"/>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noProof="0" smtClean="0"/>
              <a:t>Content</a:t>
            </a:r>
            <a:endParaRPr lang="en-US" sz="2000" b="1" noProof="0"/>
          </a:p>
        </p:txBody>
      </p:sp>
      <p:sp>
        <p:nvSpPr>
          <p:cNvPr id="69" name="Rectangle 68"/>
          <p:cNvSpPr/>
          <p:nvPr userDrawn="1"/>
        </p:nvSpPr>
        <p:spPr>
          <a:xfrm>
            <a:off x="346725" y="749300"/>
            <a:ext cx="7740000" cy="288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1600" b="1" noProof="0" smtClean="0"/>
              <a:t>Title placeholder</a:t>
            </a:r>
            <a:endParaRPr lang="en-US" sz="1600" b="1" noProof="0"/>
          </a:p>
        </p:txBody>
      </p:sp>
      <p:sp>
        <p:nvSpPr>
          <p:cNvPr id="71" name="Rectangle 70"/>
          <p:cNvSpPr/>
          <p:nvPr userDrawn="1"/>
        </p:nvSpPr>
        <p:spPr>
          <a:xfrm>
            <a:off x="346725" y="6103938"/>
            <a:ext cx="7740000" cy="360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1400" b="1" noProof="0" dirty="0" smtClean="0"/>
              <a:t>Base description + Question</a:t>
            </a:r>
            <a:r>
              <a:rPr lang="en-US" sz="1400" b="1" baseline="0" noProof="0" dirty="0" smtClean="0"/>
              <a:t> + Significance explanation</a:t>
            </a:r>
            <a:endParaRPr lang="en-US" sz="1400" b="1" noProof="0" dirty="0"/>
          </a:p>
        </p:txBody>
      </p:sp>
    </p:spTree>
    <p:extLst>
      <p:ext uri="{BB962C8B-B14F-4D97-AF65-F5344CB8AC3E}">
        <p14:creationId xmlns:p14="http://schemas.microsoft.com/office/powerpoint/2010/main" val="1407901940"/>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Image">
    <p:bg>
      <p:bgPr>
        <a:solidFill>
          <a:schemeClr val="accent1"/>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006155606"/>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mage-content">
    <p:bg>
      <p:bgPr>
        <a:solidFill>
          <a:schemeClr val="accent1"/>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006155606"/>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517190044"/>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Chapter">
    <p:bg>
      <p:bgPr>
        <a:solidFill>
          <a:schemeClr val="accent2"/>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130558798"/>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Image">
    <p:bg>
      <p:bgPr>
        <a:solidFill>
          <a:schemeClr val="accent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43685458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content">
    <p:bg>
      <p:bgPr>
        <a:solidFill>
          <a:schemeClr val="accent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4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pic>
        <p:nvPicPr>
          <p:cNvPr id="4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43685458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Titelmasterformat durch </a:t>
            </a:r>
            <a:br>
              <a:rPr lang="en-US" noProof="0" smtClean="0"/>
            </a:br>
            <a:r>
              <a:rPr lang="en-US" noProof="0" smtClean="0"/>
              <a:t>Klicken bearbeiten</a:t>
            </a:r>
            <a:endParaRPr lang="en-US" noProof="0"/>
          </a:p>
        </p:txBody>
      </p:sp>
      <p:sp>
        <p:nvSpPr>
          <p:cNvPr id="8" name="Inhaltsplatzhalter 2"/>
          <p:cNvSpPr>
            <a:spLocks noGrp="1"/>
          </p:cNvSpPr>
          <p:nvPr>
            <p:ph idx="1"/>
          </p:nvPr>
        </p:nvSpPr>
        <p:spPr>
          <a:xfrm>
            <a:off x="352800" y="979200"/>
            <a:ext cx="7740000" cy="4079387"/>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22371896"/>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7"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1967164434"/>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4_Chapter">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4241715726"/>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Image">
    <p:bg>
      <p:bgPr>
        <a:solidFill>
          <a:schemeClr val="accent3"/>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143944604"/>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Image-content">
    <p:bg>
      <p:bgPr>
        <a:solidFill>
          <a:schemeClr val="accent3"/>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143944604"/>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29748944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18"/>
          <p:cNvGrpSpPr>
            <a:grpSpLocks noChangeAspect="1"/>
          </p:cNvGrpSpPr>
          <p:nvPr userDrawn="1"/>
        </p:nvGrpSpPr>
        <p:grpSpPr bwMode="auto">
          <a:xfrm>
            <a:off x="151200" y="151200"/>
            <a:ext cx="522287" cy="468312"/>
            <a:chOff x="1352" y="681"/>
            <a:chExt cx="3519" cy="3153"/>
          </a:xfrm>
        </p:grpSpPr>
        <p:sp>
          <p:nvSpPr>
            <p:cNvPr id="3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47927890"/>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5_Chapter">
    <p:bg>
      <p:bgPr>
        <a:solidFill>
          <a:schemeClr val="accent4"/>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332214420"/>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5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Image">
    <p:bg>
      <p:bgPr>
        <a:solidFill>
          <a:schemeClr val="accent4"/>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978499331"/>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mage-content">
    <p:bg>
      <p:bgPr>
        <a:solidFill>
          <a:schemeClr val="accent4"/>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978499331"/>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1956540004"/>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6_Chapter">
    <p:bg>
      <p:bgPr>
        <a:solidFill>
          <a:schemeClr val="accent5"/>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990054061"/>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6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51" name="Inhaltsplatzhalter 2"/>
          <p:cNvSpPr>
            <a:spLocks noGrp="1"/>
          </p:cNvSpPr>
          <p:nvPr>
            <p:ph idx="1"/>
          </p:nvPr>
        </p:nvSpPr>
        <p:spPr>
          <a:xfrm>
            <a:off x="352800"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Image">
    <p:bg>
      <p:bgPr>
        <a:solidFill>
          <a:schemeClr val="accent5"/>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915424878"/>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Image-content">
    <p:bg>
      <p:bgPr>
        <a:solidFill>
          <a:schemeClr val="accent5"/>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52800"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915424878"/>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748207772"/>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7_Chapter">
    <p:bg>
      <p:bgPr>
        <a:solidFill>
          <a:schemeClr val="accent6"/>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101839912"/>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pic>
        <p:nvPicPr>
          <p:cNvPr id="4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6" name="Inhaltsplatzhalter 2"/>
          <p:cNvSpPr>
            <a:spLocks noGrp="1"/>
          </p:cNvSpPr>
          <p:nvPr>
            <p:ph idx="1"/>
          </p:nvPr>
        </p:nvSpPr>
        <p:spPr>
          <a:xfrm>
            <a:off x="352800" y="1047751"/>
            <a:ext cx="7740000" cy="5064124"/>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8"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8"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Image">
    <p:bg>
      <p:bgPr>
        <a:solidFill>
          <a:schemeClr val="accent6"/>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33244459"/>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Image-content">
    <p:bg>
      <p:bgPr>
        <a:solidFill>
          <a:schemeClr val="accent6"/>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52800" y="1047751"/>
            <a:ext cx="7740000" cy="5064124"/>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33244459"/>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1"/>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solidFill>
                  <a:srgbClr val="FFFFFF"/>
                </a:solidFill>
              </a:rPr>
              <a:pPr/>
              <a:t>‹#›</a:t>
            </a:fld>
            <a:endParaRPr lang="de-DE" dirty="0">
              <a:solidFill>
                <a:srgbClr val="FFFFFF"/>
              </a:solidFill>
            </a:endParaRPr>
          </a:p>
        </p:txBody>
      </p:sp>
      <p:grpSp>
        <p:nvGrpSpPr>
          <p:cNvPr id="12"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1"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49"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nvGrpSpPr>
          <p:cNvPr id="42" name="Gruppieren 41"/>
          <p:cNvGrpSpPr>
            <a:grpSpLocks noChangeAspect="1"/>
          </p:cNvGrpSpPr>
          <p:nvPr userDrawn="1"/>
        </p:nvGrpSpPr>
        <p:grpSpPr bwMode="black">
          <a:xfrm>
            <a:off x="6546175" y="6566400"/>
            <a:ext cx="1897738" cy="216000"/>
            <a:chOff x="185738" y="2832100"/>
            <a:chExt cx="8661401" cy="985838"/>
          </a:xfrm>
          <a:solidFill>
            <a:schemeClr val="bg1"/>
          </a:solidFill>
        </p:grpSpPr>
        <p:sp>
          <p:nvSpPr>
            <p:cNvPr id="43"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4"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5"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5"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6"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7"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8"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9"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0"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1"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2"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3"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4"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5"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6"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1674189922"/>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70"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grpSp>
        <p:nvGrpSpPr>
          <p:cNvPr id="54"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smtClean="0">
                <a:solidFill>
                  <a:srgbClr val="1F497D"/>
                </a:solidFill>
                <a:cs typeface="Arial" pitchFamily="34" charset="0"/>
              </a:rPr>
              <a:t>© 2013 </a:t>
            </a:r>
            <a:r>
              <a:rPr lang="en-GB" sz="800" dirty="0" err="1" smtClean="0">
                <a:solidFill>
                  <a:srgbClr val="1F497D"/>
                </a:solidFill>
                <a:cs typeface="Arial" pitchFamily="34" charset="0"/>
              </a:rPr>
              <a:t>Ipsos</a:t>
            </a:r>
            <a:r>
              <a:rPr lang="en-GB" sz="800" dirty="0" smtClean="0">
                <a:solidFill>
                  <a:srgbClr val="1F497D"/>
                </a:solidFill>
                <a:cs typeface="Arial" pitchFamily="34" charset="0"/>
              </a:rPr>
              <a:t>.  All rights reserved. Contains Ipsos' Confidential and Proprietary information and </a:t>
            </a:r>
            <a:br>
              <a:rPr lang="en-GB" sz="800" dirty="0" smtClean="0">
                <a:solidFill>
                  <a:srgbClr val="1F497D"/>
                </a:solidFill>
                <a:cs typeface="Arial" pitchFamily="34" charset="0"/>
              </a:rPr>
            </a:br>
            <a:r>
              <a:rPr lang="en-GB" sz="800" dirty="0" smtClean="0">
                <a:solidFill>
                  <a:srgbClr val="1F497D"/>
                </a:solidFill>
                <a:cs typeface="Arial" pitchFamily="34" charset="0"/>
              </a:rPr>
              <a:t>may not be disclosed or reproduced without the prior written consent of Ipsos.</a:t>
            </a:r>
            <a:endParaRPr lang="de-DE" dirty="0" smtClean="0">
              <a:solidFill>
                <a:srgbClr val="1F497D"/>
              </a:solidFill>
              <a:latin typeface="Arial" pitchFamily="34" charset="0"/>
              <a:cs typeface="Arial" pitchFamily="34" charset="0"/>
            </a:endParaRPr>
          </a:p>
        </p:txBody>
      </p:sp>
      <p:sp>
        <p:nvSpPr>
          <p:cNvPr id="38" name="Inhaltsplatzhalter 2"/>
          <p:cNvSpPr>
            <a:spLocks noGrp="1"/>
          </p:cNvSpPr>
          <p:nvPr>
            <p:ph sz="quarter" idx="10"/>
          </p:nvPr>
        </p:nvSpPr>
        <p:spPr>
          <a:xfrm>
            <a:off x="0" y="3960000"/>
            <a:ext cx="9144000" cy="2520000"/>
          </a:xfrm>
          <a:prstGeom prst="rect">
            <a:avLst/>
          </a:prstGeom>
          <a:solidFill>
            <a:schemeClr val="tx1"/>
          </a:solidFill>
        </p:spPr>
        <p:txBody>
          <a:bodyPr lIns="0" tIns="0" rIns="0" bIns="0" anchor="ctr"/>
          <a:lstStyle>
            <a:lvl1pPr marL="0" indent="0" algn="ctr">
              <a:buFontTx/>
              <a:buNone/>
              <a:defRPr/>
            </a:lvl1pPr>
          </a:lstStyle>
          <a:p>
            <a:pPr lvl="0"/>
            <a:endParaRPr lang="de-DE" dirty="0"/>
          </a:p>
        </p:txBody>
      </p:sp>
      <p:pic>
        <p:nvPicPr>
          <p:cNvPr id="39" name="Grafik 3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94367" y="385200"/>
            <a:ext cx="4725808" cy="540000"/>
          </a:xfrm>
          <a:prstGeom prst="rect">
            <a:avLst/>
          </a:prstGeom>
        </p:spPr>
      </p:pic>
    </p:spTree>
    <p:extLst>
      <p:ext uri="{BB962C8B-B14F-4D97-AF65-F5344CB8AC3E}">
        <p14:creationId xmlns:p14="http://schemas.microsoft.com/office/powerpoint/2010/main" val="760145305"/>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tx1"/>
        </a:solidFill>
        <a:effectLst/>
      </p:bgPr>
    </p:bg>
    <p:spTree>
      <p:nvGrpSpPr>
        <p:cNvPr id="1" name=""/>
        <p:cNvGrpSpPr/>
        <p:nvPr/>
      </p:nvGrpSpPr>
      <p:grpSpPr>
        <a:xfrm>
          <a:off x="0" y="0"/>
          <a:ext cx="0" cy="0"/>
          <a:chOff x="0" y="0"/>
          <a:chExt cx="0" cy="0"/>
        </a:xfrm>
      </p:grpSpPr>
      <p:grpSp>
        <p:nvGrpSpPr>
          <p:cNvPr id="70"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grpSp>
        <p:nvGrpSpPr>
          <p:cNvPr id="54"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pic>
        <p:nvPicPr>
          <p:cNvPr id="2" name="Grafik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34939" y="537600"/>
            <a:ext cx="4185604" cy="478273"/>
          </a:xfrm>
          <a:prstGeom prst="rect">
            <a:avLst/>
          </a:prstGeom>
        </p:spPr>
      </p:pic>
    </p:spTree>
    <p:extLst>
      <p:ext uri="{BB962C8B-B14F-4D97-AF65-F5344CB8AC3E}">
        <p14:creationId xmlns:p14="http://schemas.microsoft.com/office/powerpoint/2010/main" val="4192729315"/>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66"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45" name="Gruppieren 44"/>
          <p:cNvGrpSpPr>
            <a:grpSpLocks noChangeAspect="1"/>
          </p:cNvGrpSpPr>
          <p:nvPr userDrawn="1"/>
        </p:nvGrpSpPr>
        <p:grpSpPr bwMode="black">
          <a:xfrm>
            <a:off x="6546175" y="6566400"/>
            <a:ext cx="1897738" cy="216000"/>
            <a:chOff x="185738" y="2832100"/>
            <a:chExt cx="8661401" cy="985838"/>
          </a:xfrm>
        </p:grpSpPr>
        <p:sp>
          <p:nvSpPr>
            <p:cNvPr id="46"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9"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0"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1"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6"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9"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0"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1"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3"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4"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811618909"/>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41" name="Gruppieren 40"/>
          <p:cNvGrpSpPr>
            <a:grpSpLocks noChangeAspect="1"/>
          </p:cNvGrpSpPr>
          <p:nvPr userDrawn="1"/>
        </p:nvGrpSpPr>
        <p:grpSpPr bwMode="black">
          <a:xfrm>
            <a:off x="6546175" y="6566400"/>
            <a:ext cx="1897738" cy="216000"/>
            <a:chOff x="185738" y="2832100"/>
            <a:chExt cx="8661401" cy="985838"/>
          </a:xfrm>
        </p:grpSpPr>
        <p:sp>
          <p:nvSpPr>
            <p:cNvPr id="42"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3"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5"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6"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9"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0"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1"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3"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4"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grpSp>
        <p:nvGrpSpPr>
          <p:cNvPr id="27" name="Group 4"/>
          <p:cNvGrpSpPr>
            <a:grpSpLocks noChangeAspect="1"/>
          </p:cNvGrpSpPr>
          <p:nvPr userDrawn="1"/>
        </p:nvGrpSpPr>
        <p:grpSpPr bwMode="gray">
          <a:xfrm>
            <a:off x="151200" y="151200"/>
            <a:ext cx="521705" cy="468000"/>
            <a:chOff x="1352" y="681"/>
            <a:chExt cx="3519" cy="3153"/>
          </a:xfrm>
        </p:grpSpPr>
        <p:sp>
          <p:nvSpPr>
            <p:cNvPr id="2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2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3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4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5"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6"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6" name="Rectangle 5"/>
          <p:cNvSpPr/>
          <p:nvPr userDrawn="1"/>
        </p:nvSpPr>
        <p:spPr>
          <a:xfrm>
            <a:off x="716171" y="6528680"/>
            <a:ext cx="4568348" cy="246221"/>
          </a:xfrm>
          <a:prstGeom prst="rect">
            <a:avLst/>
          </a:prstGeom>
        </p:spPr>
        <p:txBody>
          <a:bodyPr wrap="square">
            <a:spAutoFit/>
          </a:bodyPr>
          <a:lstStyle/>
          <a:p>
            <a:r>
              <a:rPr lang="nl-BE" sz="1000" dirty="0" smtClean="0">
                <a:solidFill>
                  <a:srgbClr val="1F497D"/>
                </a:solidFill>
              </a:rPr>
              <a:t>Consumptie van foie gras tijdens de eindejaarsfeesten – Resultaten 2015</a:t>
            </a:r>
            <a:endParaRPr lang="nl-BE" sz="1000" dirty="0">
              <a:solidFill>
                <a:srgbClr val="1F497D"/>
              </a:solidFill>
            </a:endParaRPr>
          </a:p>
        </p:txBody>
      </p:sp>
    </p:spTree>
    <p:extLst>
      <p:ext uri="{BB962C8B-B14F-4D97-AF65-F5344CB8AC3E}">
        <p14:creationId xmlns:p14="http://schemas.microsoft.com/office/powerpoint/2010/main" val="1197184334"/>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66"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39" name="Gruppieren 38"/>
          <p:cNvGrpSpPr>
            <a:grpSpLocks noChangeAspect="1"/>
          </p:cNvGrpSpPr>
          <p:nvPr userDrawn="1"/>
        </p:nvGrpSpPr>
        <p:grpSpPr bwMode="black">
          <a:xfrm>
            <a:off x="6546175" y="6566400"/>
            <a:ext cx="1897738" cy="216000"/>
            <a:chOff x="185738" y="2832100"/>
            <a:chExt cx="8661401" cy="985838"/>
          </a:xfrm>
        </p:grpSpPr>
        <p:sp>
          <p:nvSpPr>
            <p:cNvPr id="40"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1"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2"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3"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5"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9"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0"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1"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9"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2476006349"/>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tx1"/>
        </a:solidFill>
        <a:effectLst/>
      </p:bgPr>
    </p:bg>
    <p:spTree>
      <p:nvGrpSpPr>
        <p:cNvPr id="1" name=""/>
        <p:cNvGrpSpPr/>
        <p:nvPr/>
      </p:nvGrpSpPr>
      <p:grpSpPr>
        <a:xfrm>
          <a:off x="0" y="0"/>
          <a:ext cx="0" cy="0"/>
          <a:chOff x="0" y="0"/>
          <a:chExt cx="0" cy="0"/>
        </a:xfrm>
      </p:grpSpPr>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45"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67"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fld id="{99DB18A3-D21F-4BB0-9E84-DFB029941648}" type="slidenum">
              <a:rPr lang="de-DE" smtClean="0">
                <a:solidFill>
                  <a:srgbClr val="FFFFFF"/>
                </a:solidFill>
              </a:rPr>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39" name="Gruppieren 38"/>
          <p:cNvGrpSpPr>
            <a:grpSpLocks noChangeAspect="1"/>
          </p:cNvGrpSpPr>
          <p:nvPr userDrawn="1"/>
        </p:nvGrpSpPr>
        <p:grpSpPr bwMode="black">
          <a:xfrm>
            <a:off x="6546175" y="6566400"/>
            <a:ext cx="1897738" cy="216000"/>
            <a:chOff x="185738" y="2832100"/>
            <a:chExt cx="8661401" cy="985838"/>
          </a:xfrm>
          <a:solidFill>
            <a:schemeClr val="bg1"/>
          </a:solidFill>
        </p:grpSpPr>
        <p:sp>
          <p:nvSpPr>
            <p:cNvPr id="40"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1"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2"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3"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4"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9"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0"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1"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6"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1318470536"/>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tx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7"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46"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fld id="{99DB18A3-D21F-4BB0-9E84-DFB029941648}" type="slidenum">
              <a:rPr lang="de-DE" smtClean="0">
                <a:solidFill>
                  <a:srgbClr val="FFFFFF"/>
                </a:solidFill>
              </a:rPr>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spTree>
    <p:extLst>
      <p:ext uri="{BB962C8B-B14F-4D97-AF65-F5344CB8AC3E}">
        <p14:creationId xmlns:p14="http://schemas.microsoft.com/office/powerpoint/2010/main" val="325369266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69"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Clr>
                <a:schemeClr val="tx1"/>
              </a:buClr>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pic>
        <p:nvPicPr>
          <p:cNvPr id="7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73185321"/>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223735771"/>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solidFill>
                <a:srgbClr val="1F497D"/>
              </a:solidFill>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8"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34416734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content">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70"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7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2"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7318532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theme" Target="../theme/theme4.xml"/><Relationship Id="rId1" Type="http://schemas.openxmlformats.org/officeDocument/2006/relationships/slideLayout" Target="../slideLayouts/slideLayout30.xml"/><Relationship Id="rId2"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theme" Target="../theme/theme5.xml"/><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theme" Target="../theme/theme6.xml"/><Relationship Id="rId1" Type="http://schemas.openxmlformats.org/officeDocument/2006/relationships/slideLayout" Target="../slideLayouts/slideLayout46.xml"/><Relationship Id="rId2"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theme" Target="../theme/theme7.xml"/><Relationship Id="rId1" Type="http://schemas.openxmlformats.org/officeDocument/2006/relationships/slideLayout" Target="../slideLayouts/slideLayout54.xml"/><Relationship Id="rId2"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slideLayout" Target="../slideLayouts/slideLayout71.xml"/><Relationship Id="rId11" Type="http://schemas.openxmlformats.org/officeDocument/2006/relationships/theme" Target="../theme/theme8.xml"/><Relationship Id="rId1" Type="http://schemas.openxmlformats.org/officeDocument/2006/relationships/slideLayout" Target="../slideLayouts/slideLayout62.xml"/><Relationship Id="rId2"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970" r:id="rId8"/>
    <p:sldLayoutId id="2147484112" r:id="rId9"/>
    <p:sldLayoutId id="2147484113" r:id="rId10"/>
    <p:sldLayoutId id="2147484122" r:id="rId11"/>
    <p:sldLayoutId id="2147484114" r:id="rId12"/>
    <p:sldLayoutId id="2147484132" r:id="rId13"/>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885" r:id="rId1"/>
    <p:sldLayoutId id="2147483897" r:id="rId2"/>
    <p:sldLayoutId id="2147483898" r:id="rId3"/>
    <p:sldLayoutId id="2147483899" r:id="rId4"/>
    <p:sldLayoutId id="2147483900" r:id="rId5"/>
    <p:sldLayoutId id="2147484116" r:id="rId6"/>
    <p:sldLayoutId id="2147483901" r:id="rId7"/>
    <p:sldLayoutId id="2147483974" r:id="rId8"/>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976" r:id="rId1"/>
    <p:sldLayoutId id="2147483945" r:id="rId2"/>
    <p:sldLayoutId id="2147483946" r:id="rId3"/>
    <p:sldLayoutId id="2147483947" r:id="rId4"/>
    <p:sldLayoutId id="2147483948" r:id="rId5"/>
    <p:sldLayoutId id="2147484117" r:id="rId6"/>
    <p:sldLayoutId id="2147483949" r:id="rId7"/>
    <p:sldLayoutId id="2147483977" r:id="rId8"/>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756" r:id="rId1"/>
    <p:sldLayoutId id="2147483778" r:id="rId2"/>
    <p:sldLayoutId id="2147483779" r:id="rId3"/>
    <p:sldLayoutId id="2147483780" r:id="rId4"/>
    <p:sldLayoutId id="2147483781" r:id="rId5"/>
    <p:sldLayoutId id="2147484118" r:id="rId6"/>
    <p:sldLayoutId id="2147483782" r:id="rId7"/>
    <p:sldLayoutId id="2147483979" r:id="rId8"/>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981" r:id="rId1"/>
    <p:sldLayoutId id="2147484008" r:id="rId2"/>
    <p:sldLayoutId id="2147484009" r:id="rId3"/>
    <p:sldLayoutId id="2147484010" r:id="rId4"/>
    <p:sldLayoutId id="2147484011" r:id="rId5"/>
    <p:sldLayoutId id="2147484119" r:id="rId6"/>
    <p:sldLayoutId id="2147484012" r:id="rId7"/>
    <p:sldLayoutId id="2147484109" r:id="rId8"/>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4024" r:id="rId1"/>
    <p:sldLayoutId id="2147484056" r:id="rId2"/>
    <p:sldLayoutId id="2147484057" r:id="rId3"/>
    <p:sldLayoutId id="2147484058" r:id="rId4"/>
    <p:sldLayoutId id="2147484059" r:id="rId5"/>
    <p:sldLayoutId id="2147484120" r:id="rId6"/>
    <p:sldLayoutId id="2147484060" r:id="rId7"/>
    <p:sldLayoutId id="2147484110" r:id="rId8"/>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4067" r:id="rId1"/>
    <p:sldLayoutId id="2147484104" r:id="rId2"/>
    <p:sldLayoutId id="2147484105" r:id="rId3"/>
    <p:sldLayoutId id="2147484106" r:id="rId4"/>
    <p:sldLayoutId id="2147484107" r:id="rId5"/>
    <p:sldLayoutId id="2147484121" r:id="rId6"/>
    <p:sldLayoutId id="2147484108" r:id="rId7"/>
    <p:sldLayoutId id="2147484111" r:id="rId8"/>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668946"/>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3" r:id="rId9"/>
    <p:sldLayoutId id="2147484134" r:id="rId10"/>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google.be/url?sa=i&amp;rct=j&amp;q=&amp;esrc=s&amp;frm=1&amp;source=images&amp;cd=&amp;cad=rja&amp;uact=8&amp;docid=X58Ag3ghvBCaLM&amp;tbnid=f93FCcn3H9Rt9M:&amp;ved=0CAUQjRw&amp;url=http://www.immorp.com/certificat-de-performance-energetique-PEB-bruxelles.html&amp;ei=Lv83U4-ZDc7UsgbZmYHwDg&amp;bvm=bv.63808443,d.bGE&amp;psig=AFQjCNHKfL2oBgq06YUEHincD7QFewtvEQ&amp;ust=1396265112484953" TargetMode="External"/><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6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image" Target="../media/image16.emf"/><Relationship Id="rId13" Type="http://schemas.openxmlformats.org/officeDocument/2006/relationships/oleObject" Target="../embeddings/oleObject7.bin"/><Relationship Id="rId14" Type="http://schemas.openxmlformats.org/officeDocument/2006/relationships/image" Target="../media/image17.emf"/><Relationship Id="rId15" Type="http://schemas.openxmlformats.org/officeDocument/2006/relationships/oleObject" Target="../embeddings/oleObject8.bin"/><Relationship Id="rId16"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70.xml"/><Relationship Id="rId3" Type="http://schemas.openxmlformats.org/officeDocument/2006/relationships/oleObject" Target="../embeddings/oleObject3.bin"/><Relationship Id="rId4" Type="http://schemas.openxmlformats.org/officeDocument/2006/relationships/image" Target="../media/image13.emf"/><Relationship Id="rId5" Type="http://schemas.openxmlformats.org/officeDocument/2006/relationships/chart" Target="../charts/chart7.xml"/><Relationship Id="rId6" Type="http://schemas.openxmlformats.org/officeDocument/2006/relationships/chart" Target="../charts/chart8.xml"/><Relationship Id="rId7" Type="http://schemas.openxmlformats.org/officeDocument/2006/relationships/oleObject" Target="../embeddings/oleObject4.bin"/><Relationship Id="rId8" Type="http://schemas.openxmlformats.org/officeDocument/2006/relationships/image" Target="../media/image14.emf"/><Relationship Id="rId9" Type="http://schemas.openxmlformats.org/officeDocument/2006/relationships/oleObject" Target="../embeddings/oleObject5.bin"/><Relationship Id="rId10"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9.emf"/><Relationship Id="rId5" Type="http://schemas.openxmlformats.org/officeDocument/2006/relationships/oleObject" Target="../embeddings/oleObject10.bin"/><Relationship Id="rId6"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1.emf"/><Relationship Id="rId5" Type="http://schemas.openxmlformats.org/officeDocument/2006/relationships/oleObject" Target="../embeddings/oleObject12.bin"/><Relationship Id="rId6" Type="http://schemas.openxmlformats.org/officeDocument/2006/relationships/image" Target="../media/image22.emf"/><Relationship Id="rId7" Type="http://schemas.openxmlformats.org/officeDocument/2006/relationships/oleObject" Target="../embeddings/oleObject13.bin"/><Relationship Id="rId8" Type="http://schemas.openxmlformats.org/officeDocument/2006/relationships/image" Target="../media/image20.emf"/><Relationship Id="rId1" Type="http://schemas.openxmlformats.org/officeDocument/2006/relationships/vmlDrawing" Target="../drawings/vmlDrawing5.vml"/><Relationship Id="rId2"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4937759" y="2829002"/>
            <a:ext cx="4184725" cy="4007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17" name="Freeform 7"/>
          <p:cNvSpPr>
            <a:spLocks/>
          </p:cNvSpPr>
          <p:nvPr/>
        </p:nvSpPr>
        <p:spPr bwMode="auto">
          <a:xfrm>
            <a:off x="0" y="-9525"/>
            <a:ext cx="9144000" cy="6867525"/>
          </a:xfrm>
          <a:custGeom>
            <a:avLst/>
            <a:gdLst>
              <a:gd name="T0" fmla="*/ 1456 w 2880"/>
              <a:gd name="T1" fmla="*/ 1556 h 2160"/>
              <a:gd name="T2" fmla="*/ 2304 w 2880"/>
              <a:gd name="T3" fmla="*/ 708 h 2160"/>
              <a:gd name="T4" fmla="*/ 2880 w 2880"/>
              <a:gd name="T5" fmla="*/ 934 h 2160"/>
              <a:gd name="T6" fmla="*/ 2880 w 2880"/>
              <a:gd name="T7" fmla="*/ 0 h 2160"/>
              <a:gd name="T8" fmla="*/ 0 w 2880"/>
              <a:gd name="T9" fmla="*/ 0 h 2160"/>
              <a:gd name="T10" fmla="*/ 0 w 2880"/>
              <a:gd name="T11" fmla="*/ 2160 h 2160"/>
              <a:gd name="T12" fmla="*/ 1709 w 2880"/>
              <a:gd name="T13" fmla="*/ 2160 h 2160"/>
              <a:gd name="T14" fmla="*/ 1456 w 2880"/>
              <a:gd name="T15" fmla="*/ 1556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0" h="2160">
                <a:moveTo>
                  <a:pt x="1456" y="1556"/>
                </a:moveTo>
                <a:cubicBezTo>
                  <a:pt x="1456" y="1088"/>
                  <a:pt x="1836" y="708"/>
                  <a:pt x="2304" y="708"/>
                </a:cubicBezTo>
                <a:cubicBezTo>
                  <a:pt x="2526" y="708"/>
                  <a:pt x="2729" y="794"/>
                  <a:pt x="2880" y="934"/>
                </a:cubicBezTo>
                <a:cubicBezTo>
                  <a:pt x="2880" y="0"/>
                  <a:pt x="2880" y="0"/>
                  <a:pt x="2880" y="0"/>
                </a:cubicBezTo>
                <a:cubicBezTo>
                  <a:pt x="0" y="0"/>
                  <a:pt x="0" y="0"/>
                  <a:pt x="0" y="0"/>
                </a:cubicBezTo>
                <a:cubicBezTo>
                  <a:pt x="0" y="2160"/>
                  <a:pt x="0" y="2160"/>
                  <a:pt x="0" y="2160"/>
                </a:cubicBezTo>
                <a:cubicBezTo>
                  <a:pt x="1709" y="2160"/>
                  <a:pt x="1709" y="2160"/>
                  <a:pt x="1709" y="2160"/>
                </a:cubicBezTo>
                <a:cubicBezTo>
                  <a:pt x="1553" y="2006"/>
                  <a:pt x="1456" y="1792"/>
                  <a:pt x="1456" y="15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5" name="Freeform 2"/>
          <p:cNvSpPr>
            <a:spLocks/>
          </p:cNvSpPr>
          <p:nvPr/>
        </p:nvSpPr>
        <p:spPr bwMode="grayWhite">
          <a:xfrm>
            <a:off x="6646985" y="0"/>
            <a:ext cx="2497015" cy="1899138"/>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7" name="Line 4"/>
          <p:cNvSpPr>
            <a:spLocks noChangeShapeType="1"/>
          </p:cNvSpPr>
          <p:nvPr/>
        </p:nvSpPr>
        <p:spPr bwMode="grayWhite">
          <a:xfrm flipH="1" flipV="1">
            <a:off x="3792538" y="0"/>
            <a:ext cx="2847975" cy="468313"/>
          </a:xfrm>
          <a:prstGeom prst="line">
            <a:avLst/>
          </a:prstGeom>
          <a:noFill/>
          <a:ln w="12700">
            <a:solidFill>
              <a:srgbClr val="FFFFFF">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8" name="Line 5"/>
          <p:cNvSpPr>
            <a:spLocks noChangeShapeType="1"/>
          </p:cNvSpPr>
          <p:nvPr/>
        </p:nvSpPr>
        <p:spPr bwMode="grayWhite">
          <a:xfrm flipH="1" flipV="1">
            <a:off x="1911350" y="0"/>
            <a:ext cx="4729163" cy="601663"/>
          </a:xfrm>
          <a:prstGeom prst="line">
            <a:avLst/>
          </a:prstGeom>
          <a:noFill/>
          <a:ln w="12700">
            <a:solidFill>
              <a:srgbClr val="FFFFFF">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grpSp>
        <p:nvGrpSpPr>
          <p:cNvPr id="18" name="Group 4"/>
          <p:cNvGrpSpPr>
            <a:grpSpLocks noChangeAspect="1"/>
          </p:cNvGrpSpPr>
          <p:nvPr/>
        </p:nvGrpSpPr>
        <p:grpSpPr bwMode="gray">
          <a:xfrm>
            <a:off x="263769" y="216877"/>
            <a:ext cx="1079500" cy="968375"/>
            <a:chOff x="1352" y="681"/>
            <a:chExt cx="3519" cy="3153"/>
          </a:xfrm>
        </p:grpSpPr>
        <p:sp>
          <p:nvSpPr>
            <p:cNvPr id="19"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solidFill>
                  <a:srgbClr val="1F497D"/>
                </a:solidFill>
              </a:endParaRPr>
            </a:p>
          </p:txBody>
        </p:sp>
        <p:sp>
          <p:nvSpPr>
            <p:cNvPr id="20"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1"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2"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3"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4"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5"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6"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7"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8"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9"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0"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solidFill>
                  <a:srgbClr val="1F497D"/>
                </a:solidFill>
              </a:endParaRPr>
            </a:p>
          </p:txBody>
        </p:sp>
      </p:grpSp>
      <p:pic>
        <p:nvPicPr>
          <p:cNvPr id="39" name="Grafik 3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20627" y="434211"/>
            <a:ext cx="4715341" cy="538804"/>
          </a:xfrm>
          <a:prstGeom prst="rect">
            <a:avLst/>
          </a:prstGeom>
        </p:spPr>
      </p:pic>
      <p:sp>
        <p:nvSpPr>
          <p:cNvPr id="46" name="Freeform 7"/>
          <p:cNvSpPr>
            <a:spLocks/>
          </p:cNvSpPr>
          <p:nvPr/>
        </p:nvSpPr>
        <p:spPr bwMode="auto">
          <a:xfrm>
            <a:off x="2355203" y="1737461"/>
            <a:ext cx="6811109" cy="5111262"/>
          </a:xfrm>
          <a:custGeom>
            <a:avLst/>
            <a:gdLst>
              <a:gd name="T0" fmla="*/ 1456 w 2880"/>
              <a:gd name="T1" fmla="*/ 1556 h 2160"/>
              <a:gd name="T2" fmla="*/ 2304 w 2880"/>
              <a:gd name="T3" fmla="*/ 708 h 2160"/>
              <a:gd name="T4" fmla="*/ 2880 w 2880"/>
              <a:gd name="T5" fmla="*/ 934 h 2160"/>
              <a:gd name="T6" fmla="*/ 2880 w 2880"/>
              <a:gd name="T7" fmla="*/ 0 h 2160"/>
              <a:gd name="T8" fmla="*/ 0 w 2880"/>
              <a:gd name="T9" fmla="*/ 0 h 2160"/>
              <a:gd name="T10" fmla="*/ 0 w 2880"/>
              <a:gd name="T11" fmla="*/ 2160 h 2160"/>
              <a:gd name="T12" fmla="*/ 1709 w 2880"/>
              <a:gd name="T13" fmla="*/ 2160 h 2160"/>
              <a:gd name="T14" fmla="*/ 1456 w 2880"/>
              <a:gd name="T15" fmla="*/ 1556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0" h="2160">
                <a:moveTo>
                  <a:pt x="1456" y="1556"/>
                </a:moveTo>
                <a:cubicBezTo>
                  <a:pt x="1456" y="1088"/>
                  <a:pt x="1836" y="708"/>
                  <a:pt x="2304" y="708"/>
                </a:cubicBezTo>
                <a:cubicBezTo>
                  <a:pt x="2526" y="708"/>
                  <a:pt x="2729" y="794"/>
                  <a:pt x="2880" y="934"/>
                </a:cubicBezTo>
                <a:cubicBezTo>
                  <a:pt x="2880" y="0"/>
                  <a:pt x="2880" y="0"/>
                  <a:pt x="2880" y="0"/>
                </a:cubicBezTo>
                <a:cubicBezTo>
                  <a:pt x="0" y="0"/>
                  <a:pt x="0" y="0"/>
                  <a:pt x="0" y="0"/>
                </a:cubicBezTo>
                <a:cubicBezTo>
                  <a:pt x="0" y="2160"/>
                  <a:pt x="0" y="2160"/>
                  <a:pt x="0" y="2160"/>
                </a:cubicBezTo>
                <a:cubicBezTo>
                  <a:pt x="1709" y="2160"/>
                  <a:pt x="1709" y="2160"/>
                  <a:pt x="1709" y="2160"/>
                </a:cubicBezTo>
                <a:cubicBezTo>
                  <a:pt x="1553" y="2006"/>
                  <a:pt x="1456" y="1792"/>
                  <a:pt x="1456" y="15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4" name="Text Box 22"/>
          <p:cNvSpPr txBox="1">
            <a:spLocks noChangeArrowheads="1"/>
          </p:cNvSpPr>
          <p:nvPr/>
        </p:nvSpPr>
        <p:spPr bwMode="white">
          <a:xfrm>
            <a:off x="698362" y="6424209"/>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smtClean="0">
                <a:solidFill>
                  <a:srgbClr val="FFFFFF"/>
                </a:solidFill>
                <a:cs typeface="Arial" pitchFamily="34" charset="0"/>
              </a:rPr>
              <a:t>© 2015 Ipsos.  All rights reserved. Contains Ipsos' Confidential and Proprietary information </a:t>
            </a:r>
            <a:br>
              <a:rPr lang="en-GB" sz="800" dirty="0" smtClean="0">
                <a:solidFill>
                  <a:srgbClr val="FFFFFF"/>
                </a:solidFill>
                <a:cs typeface="Arial" pitchFamily="34" charset="0"/>
              </a:rPr>
            </a:br>
            <a:r>
              <a:rPr lang="en-GB" sz="800" dirty="0" smtClean="0">
                <a:solidFill>
                  <a:srgbClr val="FFFFFF"/>
                </a:solidFill>
                <a:cs typeface="Arial" pitchFamily="34" charset="0"/>
              </a:rPr>
              <a:t>and may not be disclosed or reproduced without the prior written consent of Ipsos.</a:t>
            </a:r>
            <a:endParaRPr lang="de-DE" dirty="0" smtClean="0">
              <a:solidFill>
                <a:srgbClr val="FFFFFF"/>
              </a:solidFill>
              <a:latin typeface="Arial" pitchFamily="34" charset="0"/>
              <a:cs typeface="Arial" pitchFamily="34" charset="0"/>
            </a:endParaRPr>
          </a:p>
        </p:txBody>
      </p:sp>
      <p:sp>
        <p:nvSpPr>
          <p:cNvPr id="36" name="Freeform 2"/>
          <p:cNvSpPr>
            <a:spLocks/>
          </p:cNvSpPr>
          <p:nvPr/>
        </p:nvSpPr>
        <p:spPr bwMode="grayWhite">
          <a:xfrm>
            <a:off x="6639117" y="0"/>
            <a:ext cx="2497015" cy="1899138"/>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8" name="Titel 3"/>
          <p:cNvSpPr>
            <a:spLocks noGrp="1"/>
          </p:cNvSpPr>
          <p:nvPr>
            <p:ph type="ctrTitle"/>
          </p:nvPr>
        </p:nvSpPr>
        <p:spPr>
          <a:xfrm>
            <a:off x="204718" y="2137774"/>
            <a:ext cx="8251609" cy="1814980"/>
          </a:xfrm>
          <a:prstGeom prst="rect">
            <a:avLst/>
          </a:prstGeom>
        </p:spPr>
        <p:txBody>
          <a:bodyPr/>
          <a:lstStyle/>
          <a:p>
            <a:pPr lvl="0">
              <a:defRPr/>
            </a:pPr>
            <a:r>
              <a:rPr lang="fr-FR" sz="4000" dirty="0"/>
              <a:t>PRIORITES CONCERNANT LE BIEN-ETRE ANIMAL DURANT LA LEGISLATURE 2014-2019</a:t>
            </a:r>
            <a:endParaRPr lang="nl-BE" sz="4000" dirty="0"/>
          </a:p>
        </p:txBody>
      </p:sp>
      <p:sp>
        <p:nvSpPr>
          <p:cNvPr id="2" name="AutoShape 2" descr="data:image/jpeg;base64,/9j/4AAQSkZJRgABAQAAAQABAAD/2wCEAAkGBhMRERIREhEVExQVGBgYFRQXGRoVGRMWGRgVGhggGh0XHiceGCUjGhUXIDsgIzMpLCwuGR49NTwrNSYrLCkBCQoKDgwOGg8PGjQkHiU0NTUpNS4vLC8qLy01LC0wLDUsLiw0NC8sNS0yMDItNTQ0LDYwLy0wKSw1LC40KjQ0Kv/AABEIAGEAkAMBIgACEQEDEQH/xAAbAAEAAgMBAQAAAAAAAAAAAAAABQYCAwQBB//EADoQAAIBAgQEBAMFBwQDAAAAAAECAwARBBIhMQUGE1EiMkFxFGGBQlJyobFic4KRsrPBIzNE0QcVNP/EABoBAQADAQEBAAAAAAAAAAAAAAABAgMGBAX/xAAvEQACAQICBwcEAwAAAAAAAAAAAQIDERIxBBMhQVHR8AVScYGRocEUMkJhBiKx/9oADAMBAAIRAxEAPwD7jSlKAUpSgFKUoBUbxbi3Sska9SZgSq3yqqjd5G+yo77nYXqSqhzY0uHkvrO7Mf3SOyRL7WVm92NebS9JjotGVaSvbJcW8iju2orf/hq4kWmP+rippO6RH4eIfIAXdvcmtGF4fChupxEJ+/HO+YfRyVb2NZ0ripdvac5YlOy4JKxf6alvXMmsJzNNCTHLDJigLFJ4FDZ0P30vdWHqBU7wrjMWJUtE18psykFWQ9mU6qapKMQQQbEbEbipwS5lixg0lRljmI06kTMAc3e2YMO1j3NdN2b2vHTpauccMv1k+RnKEqSve69/UtFKUr7BoKUpQClKUApSlAKUpQClKUBAca46wkaCI5SihpZLZumGNkVQdC7WO+gAJN9qrbsLKALKoso30uTqTubkm9b3Q9TiCnzriEc/umiCofa4Nc1cf/ItIqKqtHyikn4vj8EUP7LG89vltFKUrlj0ipjDaYYRnzYiVVRfUgFS59gqsb+1Q4qR5Vnb4yRMQA0xiV4HGiDDkgFUX7Fm33Jt8q6b+N0VOvKo3tisuN+R5tIlZKPHYXSlKV2ZIpSlAKUpQClKUApSlAKUpQEPxjgRkcTwuI5wuUkrmSVN8ki+ov6jUVV+JRPhyPiYhEjaCaNmliVuzgqGjB9DqK+gV4RfQ1hpGjUdJjhrRvw4rwZm4NO8HZ+3ofPul4cweMr98SRlf55rVz4DGxyz9JGz2K5mXVdSBofX1200q8Ny3hS2c4WEt36a3/SqXFYYrFSgADqMBbQBYkIH5g1zmldkaJo8bpybbSV2rZpblt2Nk6yrdXtbf6HnCOHYrJHJJA08bqHVomQOAdQHEhHp6irPwXhEpxDYudVjbIIoYVObpRg3OY7Fie2g+dSPAVthcOO0Uf8AQtd9dNT0ejQlJ0oKLlnbrZ5GcKbcY4m3YUpStDcUpSgFKUoBSlKAUpSgFKVrngzjKSwH7JKn+Y1H0oD2WZVF2YKO5Nh+dQmN56wMWjYqMnsl5P6Aa3vynhWN3gWQ95C0v9wmumHgWHTy4eJfZFH+K0WDfcxlrXlZer5Fdf8A8o4X7CTyH9mP/s1U4MXiHRgmBxDFhJ4spAu+bXb9r8q+tJEBsAPYWrKsa1GhWw44Xwu62vPysZ6qq85+i53KlgONY8IiLwwgKqrd5kXYAbb+lSMOPx582DhX3nv+kZqcpWzmn+K9+ZeNKS/N+3I04VpCP9RVU9lYt+oFbqUrM2QpSlCRSlKApPBecJ5Y8SzZCYoGkUBdnBkFjZj6Kuhytr2rswvMswgkklyqY5okbMuQrG/TzFlDMBozENci1jVpCjtTKO1aucW/tPNGlNL7yqY7mmZcMJ4gkjGWVUQKx6sal8rLl10VQ5OxAO1xWzFcxus+FiEsWSWNHMlgA5LW8OZwbEbAZiLirKWUEC4BN7D1Nt7Vq+Liz9POmcfYuMw9dt6YlwDpy73DrzIOTmYiPHWKdbDmUomtyiKpUkXudTa4tWHG+aciYd4ZIysjMryHKVWyE7s6jcep/Op1eIQkMwljKr5mDKQL9zfT61lHiYmy5XRs1ytiDmA3I72+VLpbiXGTVsXV/HyIM8wSDHJhyyGN1XLkAZmJQsS/jzRjTQ2I+etZcycdkgmw8asiLIHzO4BtlMYHmdR9o6anTQVOpMhykMpzDwkEHMBvbvQzIQGzKQbZTcWJO1j63qMSunYlwlhaxbyu4vmOdMWYempiaWKJHsbglVdw2vqrXB/ZNbMPx6Zp5YMovCJWkbKQCvhMFtdyC1/wHa9Tfx0WYp1EzDUrmFxbckXuLVsjmVvKyk2BNiDodjp31qcStkQoSv8Adv6RUuK804iNMO6KvjgSVyUJVWZowcxzAovjOviIrq4hzDKmK6QaMASQosRUl5UktndTm0C3PofKb1YBi4y/Tzpn+5cZre29eJjYmLWkQlL5rMCUHrftU4l3SNXLvlfi5kn+M6DRr02mZEcA+VIyXB10bNkIOxBPaveF8xzvihBIihWacq4Bs0cbFV9dGDA37grarCcVGATnSygMTcWUHYntceta24lCEWQyxhG8rllCk/I3sdqjEu6MEk9s/wB+RV8HzVPJg55gY2mUoFSwspZ8ozBXJsb+uU6Gsl5tnaHGS9IR9KON4lZTm1Lq+fXXxIbbae9Wg4uIMIy6BzslwGP03NbUdWFwQwPqNQbafrU4490hUp5Y+tvMrEnMkwgw8qZJi8j9QKB/torswXI7LmAXub7VkeM4h4cDIjRr8QyqwMZa2ZXbMPGLeW1j3qzhflS1VxrgW1Uu91sPaUpWZ6CM4pw+R5YZYmQGPPo4JBDgDTLttXLhOAumKnmzKVmJNvFdfAq6C+W/h33sanaVdTaVjN0ot38/gq+C5SdcJ8K0i+aIh1zE2RlJ818vl0A0BNbeL8o9doCJmTpIyZrXc5ymbUWGqB1/iv6VY6wkmC2v6mw0J1+lTrJXuU1FO1rEPw3l4w/CjMtoFlWwB1DkWt2sBWjDcvSjDwQO8doZIWUqG8SxsCb3OhNqksVxMoJbLfIUA13zW+XzrV/7g5FIQZmZltc2GTMT6X2Xa16nFIjBTWzrcvg5IOW3WXFMXUpPn+9dM6gaC+X039a28u8Ckw5dpHRiY4YxkBAywqwBNzuc30tXSeKEtEqqDnUNe7WAuPl8/W1bcdxDIt1GY5wljcan2Fz9KOUnsCp008S3EOnKrjG/FdRcvUMmWxJ1iEdrE5RtfNv6VrwHJhjMt5Q3Vimj21j6kjv4e48QuDc3XQgG1TeH4jm6Xht1AxOt7Za5sDx3qNGuSxa+bXy6ErbvcAmpxzI1VK/W+xHQcpv0p0laN2kWFABnRQIRZSSDmud9NrDevcXyvM8ECdYdaMvaY5rqH7AaPYWHi3tVkjmDXt6Eg6Eaj3rOq6yRb6eFrdZ3INOAuMa2JDKVZUUqcwIyqwvYHKTr67V0cA4dJh4zE7IygsUKgg+J3Y5r6faG1SlKhzbVmXjSjF3XVxSlKoaClKUApSlAKUpQEFxbyYr3j/Ra4MR/8Kfj/wAtSlbxyXW48ss34fJ7j98H+FP6lqV5n/2P4lpSo3olZSMOHeXC/gf9BWOA/wCP9P7TV5Soe/riWW7rgTlKUrI3FKUoBSlKA//Z">
            <a:hlinkClick r:id="rId4"/>
          </p:cNvPr>
          <p:cNvSpPr>
            <a:spLocks noChangeAspect="1" noChangeArrowheads="1"/>
          </p:cNvSpPr>
          <p:nvPr/>
        </p:nvSpPr>
        <p:spPr bwMode="auto">
          <a:xfrm>
            <a:off x="117475" y="-555625"/>
            <a:ext cx="171450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1F497D"/>
              </a:solidFill>
            </a:endParaRPr>
          </a:p>
        </p:txBody>
      </p:sp>
      <p:pic>
        <p:nvPicPr>
          <p:cNvPr id="31" name="Picture 27" descr="logo Gaia small"/>
          <p:cNvPicPr>
            <a:picLocks noChangeAspect="1" noChangeArrowheads="1"/>
          </p:cNvPicPr>
          <p:nvPr/>
        </p:nvPicPr>
        <p:blipFill>
          <a:blip r:embed="rId5" cstate="print"/>
          <a:srcRect/>
          <a:stretch>
            <a:fillRect/>
          </a:stretch>
        </p:blipFill>
        <p:spPr bwMode="auto">
          <a:xfrm>
            <a:off x="7030121" y="154935"/>
            <a:ext cx="2092363" cy="897563"/>
          </a:xfrm>
          <a:prstGeom prst="rect">
            <a:avLst/>
          </a:prstGeom>
          <a:noFill/>
          <a:ln w="9525">
            <a:noFill/>
            <a:miter lim="800000"/>
            <a:headEnd/>
            <a:tailEnd/>
          </a:ln>
        </p:spPr>
      </p:pic>
      <p:pic>
        <p:nvPicPr>
          <p:cNvPr id="980995" name="Picture 3" descr="C:\Users\Kim.Delaere\Desktop\279911efd229aa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0757" y="4490114"/>
            <a:ext cx="2158360" cy="16187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3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1"/>
          <p:cNvSpPr/>
          <p:nvPr/>
        </p:nvSpPr>
        <p:spPr>
          <a:xfrm>
            <a:off x="3218359" y="1814145"/>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2" name="Titel 1"/>
          <p:cNvSpPr>
            <a:spLocks noGrp="1"/>
          </p:cNvSpPr>
          <p:nvPr>
            <p:ph type="title"/>
          </p:nvPr>
        </p:nvSpPr>
        <p:spPr>
          <a:xfrm>
            <a:off x="838800" y="118800"/>
            <a:ext cx="8162325" cy="553998"/>
          </a:xfrm>
        </p:spPr>
        <p:txBody>
          <a:bodyPr/>
          <a:lstStyle/>
          <a:p>
            <a:r>
              <a:rPr lang="fr-FR" dirty="0" smtClean="0"/>
              <a:t>Les femmes, les moins de 55 ans tout comme les moins diplômés sont plus nombreux à accorder de l’importance au bien-être animal.</a:t>
            </a:r>
            <a:endParaRPr lang="fr-FR"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10</a:t>
            </a:fld>
            <a:endParaRPr lang="de-DE" dirty="0"/>
          </a:p>
        </p:txBody>
      </p:sp>
      <p:sp>
        <p:nvSpPr>
          <p:cNvPr id="7" name="Text Placeholder 6"/>
          <p:cNvSpPr txBox="1">
            <a:spLocks/>
          </p:cNvSpPr>
          <p:nvPr/>
        </p:nvSpPr>
        <p:spPr>
          <a:xfrm>
            <a:off x="346725" y="749300"/>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err="1"/>
              <a:t>Bien-être</a:t>
            </a:r>
            <a:r>
              <a:rPr lang="nl-BE" sz="1600" b="1" dirty="0"/>
              <a:t> </a:t>
            </a:r>
            <a:r>
              <a:rPr lang="nl-BE" sz="1600" b="1" dirty="0" err="1" smtClean="0"/>
              <a:t>animal</a:t>
            </a:r>
            <a:r>
              <a:rPr lang="nl-BE" sz="1600" b="1" dirty="0" smtClean="0"/>
              <a:t>: </a:t>
            </a:r>
            <a:r>
              <a:rPr lang="nl-BE" sz="1600" b="1" dirty="0" err="1" smtClean="0"/>
              <a:t>importance</a:t>
            </a:r>
            <a:endParaRPr lang="nl-BE" sz="16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754212348"/>
              </p:ext>
            </p:extLst>
          </p:nvPr>
        </p:nvGraphicFramePr>
        <p:xfrm>
          <a:off x="3331249" y="1729444"/>
          <a:ext cx="2457450" cy="1952961"/>
        </p:xfrm>
        <a:graphic>
          <a:graphicData uri="http://schemas.openxmlformats.org/presentationml/2006/ole">
            <mc:AlternateContent xmlns:mc="http://schemas.openxmlformats.org/markup-compatibility/2006">
              <mc:Choice xmlns:v="urn:schemas-microsoft-com:vml" Requires="v">
                <p:oleObj spid="_x0000_s987447" name="Chart" r:id="rId3" imgW="2390866" imgH="2009655" progId="MSGraph.Chart.8">
                  <p:embed followColorScheme="full"/>
                </p:oleObj>
              </mc:Choice>
              <mc:Fallback>
                <p:oleObj name="Chart" r:id="rId3" imgW="2390866" imgH="2009655" progId="MSGraph.Chart.8">
                  <p:embed followColorScheme="full"/>
                  <p:pic>
                    <p:nvPicPr>
                      <p:cNvPr id="0" name=""/>
                      <p:cNvPicPr>
                        <a:picLocks noChangeAspect="1" noChangeArrowheads="1"/>
                      </p:cNvPicPr>
                      <p:nvPr/>
                    </p:nvPicPr>
                    <p:blipFill>
                      <a:blip r:embed="rId4"/>
                      <a:srcRect/>
                      <a:stretch>
                        <a:fillRect/>
                      </a:stretch>
                    </p:blipFill>
                    <p:spPr bwMode="auto">
                      <a:xfrm>
                        <a:off x="3331249" y="1729444"/>
                        <a:ext cx="2457450" cy="1952961"/>
                      </a:xfrm>
                      <a:prstGeom prst="rect">
                        <a:avLst/>
                      </a:prstGeom>
                      <a:noFill/>
                      <a:ln>
                        <a:noFill/>
                      </a:ln>
                      <a:extLst/>
                    </p:spPr>
                  </p:pic>
                </p:oleObj>
              </mc:Fallback>
            </mc:AlternateContent>
          </a:graphicData>
        </a:graphic>
      </p:graphicFrame>
      <p:sp>
        <p:nvSpPr>
          <p:cNvPr id="14" name="Rounded Rectangle 1"/>
          <p:cNvSpPr/>
          <p:nvPr/>
        </p:nvSpPr>
        <p:spPr>
          <a:xfrm>
            <a:off x="183086" y="4147528"/>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5" name="Rounded Rectangle 1"/>
          <p:cNvSpPr/>
          <p:nvPr/>
        </p:nvSpPr>
        <p:spPr>
          <a:xfrm>
            <a:off x="3223622" y="4141349"/>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6" name="Rounded Rectangle 1"/>
          <p:cNvSpPr/>
          <p:nvPr/>
        </p:nvSpPr>
        <p:spPr>
          <a:xfrm>
            <a:off x="185147" y="1814052"/>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graphicFrame>
        <p:nvGraphicFramePr>
          <p:cNvPr id="17" name="Chart 16"/>
          <p:cNvGraphicFramePr/>
          <p:nvPr>
            <p:extLst>
              <p:ext uri="{D42A27DB-BD31-4B8C-83A1-F6EECF244321}">
                <p14:modId xmlns:p14="http://schemas.microsoft.com/office/powerpoint/2010/main" val="1232846174"/>
              </p:ext>
            </p:extLst>
          </p:nvPr>
        </p:nvGraphicFramePr>
        <p:xfrm>
          <a:off x="194530" y="1725673"/>
          <a:ext cx="2700000" cy="2052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Oval 18"/>
          <p:cNvSpPr/>
          <p:nvPr/>
        </p:nvSpPr>
        <p:spPr>
          <a:xfrm>
            <a:off x="154919" y="1632545"/>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Rounded Rectangle 1"/>
          <p:cNvSpPr/>
          <p:nvPr/>
        </p:nvSpPr>
        <p:spPr>
          <a:xfrm>
            <a:off x="6265417" y="1816099"/>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22" name="Oval 21"/>
          <p:cNvSpPr/>
          <p:nvPr/>
        </p:nvSpPr>
        <p:spPr>
          <a:xfrm>
            <a:off x="6235189" y="1636426"/>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Rounded Rectangle 1"/>
          <p:cNvSpPr/>
          <p:nvPr/>
        </p:nvSpPr>
        <p:spPr>
          <a:xfrm>
            <a:off x="6269375" y="4138808"/>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24" name="Oval 23"/>
          <p:cNvSpPr/>
          <p:nvPr/>
        </p:nvSpPr>
        <p:spPr>
          <a:xfrm>
            <a:off x="6237523" y="3959135"/>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Freeform 16"/>
          <p:cNvSpPr>
            <a:spLocks noChangeAspect="1" noEditPoints="1"/>
          </p:cNvSpPr>
          <p:nvPr/>
        </p:nvSpPr>
        <p:spPr bwMode="auto">
          <a:xfrm>
            <a:off x="234088" y="1712298"/>
            <a:ext cx="309663" cy="288000"/>
          </a:xfrm>
          <a:custGeom>
            <a:avLst/>
            <a:gdLst/>
            <a:ahLst/>
            <a:cxnLst>
              <a:cxn ang="0">
                <a:pos x="282" y="34"/>
              </a:cxn>
              <a:cxn ang="0">
                <a:pos x="263" y="34"/>
              </a:cxn>
              <a:cxn ang="0">
                <a:pos x="263" y="58"/>
              </a:cxn>
              <a:cxn ang="0">
                <a:pos x="234" y="86"/>
              </a:cxn>
              <a:cxn ang="0">
                <a:pos x="234" y="86"/>
              </a:cxn>
              <a:cxn ang="0">
                <a:pos x="206" y="58"/>
              </a:cxn>
              <a:cxn ang="0">
                <a:pos x="206" y="34"/>
              </a:cxn>
              <a:cxn ang="0">
                <a:pos x="110" y="34"/>
              </a:cxn>
              <a:cxn ang="0">
                <a:pos x="110" y="58"/>
              </a:cxn>
              <a:cxn ang="0">
                <a:pos x="81" y="86"/>
              </a:cxn>
              <a:cxn ang="0">
                <a:pos x="81" y="86"/>
              </a:cxn>
              <a:cxn ang="0">
                <a:pos x="52" y="58"/>
              </a:cxn>
              <a:cxn ang="0">
                <a:pos x="52" y="34"/>
              </a:cxn>
              <a:cxn ang="0">
                <a:pos x="33" y="34"/>
              </a:cxn>
              <a:cxn ang="0">
                <a:pos x="0" y="67"/>
              </a:cxn>
              <a:cxn ang="0">
                <a:pos x="0" y="260"/>
              </a:cxn>
              <a:cxn ang="0">
                <a:pos x="33" y="293"/>
              </a:cxn>
              <a:cxn ang="0">
                <a:pos x="282" y="293"/>
              </a:cxn>
              <a:cxn ang="0">
                <a:pos x="315" y="260"/>
              </a:cxn>
              <a:cxn ang="0">
                <a:pos x="315" y="67"/>
              </a:cxn>
              <a:cxn ang="0">
                <a:pos x="282" y="34"/>
              </a:cxn>
              <a:cxn ang="0">
                <a:pos x="298" y="260"/>
              </a:cxn>
              <a:cxn ang="0">
                <a:pos x="282" y="275"/>
              </a:cxn>
              <a:cxn ang="0">
                <a:pos x="33" y="275"/>
              </a:cxn>
              <a:cxn ang="0">
                <a:pos x="18" y="260"/>
              </a:cxn>
              <a:cxn ang="0">
                <a:pos x="18" y="116"/>
              </a:cxn>
              <a:cxn ang="0">
                <a:pos x="298" y="116"/>
              </a:cxn>
              <a:cxn ang="0">
                <a:pos x="298" y="260"/>
              </a:cxn>
              <a:cxn ang="0">
                <a:pos x="81" y="74"/>
              </a:cxn>
              <a:cxn ang="0">
                <a:pos x="81" y="74"/>
              </a:cxn>
              <a:cxn ang="0">
                <a:pos x="98" y="58"/>
              </a:cxn>
              <a:cxn ang="0">
                <a:pos x="98" y="16"/>
              </a:cxn>
              <a:cxn ang="0">
                <a:pos x="81" y="0"/>
              </a:cxn>
              <a:cxn ang="0">
                <a:pos x="81" y="0"/>
              </a:cxn>
              <a:cxn ang="0">
                <a:pos x="65" y="16"/>
              </a:cxn>
              <a:cxn ang="0">
                <a:pos x="65" y="58"/>
              </a:cxn>
              <a:cxn ang="0">
                <a:pos x="81" y="74"/>
              </a:cxn>
              <a:cxn ang="0">
                <a:pos x="234" y="74"/>
              </a:cxn>
              <a:cxn ang="0">
                <a:pos x="234" y="74"/>
              </a:cxn>
              <a:cxn ang="0">
                <a:pos x="251" y="58"/>
              </a:cxn>
              <a:cxn ang="0">
                <a:pos x="251" y="16"/>
              </a:cxn>
              <a:cxn ang="0">
                <a:pos x="234" y="0"/>
              </a:cxn>
              <a:cxn ang="0">
                <a:pos x="234" y="0"/>
              </a:cxn>
              <a:cxn ang="0">
                <a:pos x="218" y="16"/>
              </a:cxn>
              <a:cxn ang="0">
                <a:pos x="218" y="58"/>
              </a:cxn>
              <a:cxn ang="0">
                <a:pos x="234" y="74"/>
              </a:cxn>
            </a:cxnLst>
            <a:rect l="0" t="0" r="r" b="b"/>
            <a:pathLst>
              <a:path w="315" h="293">
                <a:moveTo>
                  <a:pt x="282" y="34"/>
                </a:moveTo>
                <a:cubicBezTo>
                  <a:pt x="263" y="34"/>
                  <a:pt x="263" y="34"/>
                  <a:pt x="263" y="34"/>
                </a:cubicBezTo>
                <a:cubicBezTo>
                  <a:pt x="263" y="58"/>
                  <a:pt x="263" y="58"/>
                  <a:pt x="263" y="58"/>
                </a:cubicBezTo>
                <a:cubicBezTo>
                  <a:pt x="263" y="73"/>
                  <a:pt x="250" y="86"/>
                  <a:pt x="234" y="86"/>
                </a:cubicBezTo>
                <a:cubicBezTo>
                  <a:pt x="234" y="86"/>
                  <a:pt x="234" y="86"/>
                  <a:pt x="234" y="86"/>
                </a:cubicBezTo>
                <a:cubicBezTo>
                  <a:pt x="219" y="86"/>
                  <a:pt x="206" y="73"/>
                  <a:pt x="206" y="58"/>
                </a:cubicBezTo>
                <a:cubicBezTo>
                  <a:pt x="206" y="34"/>
                  <a:pt x="206" y="34"/>
                  <a:pt x="206" y="34"/>
                </a:cubicBezTo>
                <a:cubicBezTo>
                  <a:pt x="110" y="34"/>
                  <a:pt x="110" y="34"/>
                  <a:pt x="110" y="34"/>
                </a:cubicBezTo>
                <a:cubicBezTo>
                  <a:pt x="110" y="58"/>
                  <a:pt x="110" y="58"/>
                  <a:pt x="110" y="58"/>
                </a:cubicBezTo>
                <a:cubicBezTo>
                  <a:pt x="110" y="73"/>
                  <a:pt x="97" y="86"/>
                  <a:pt x="81" y="86"/>
                </a:cubicBezTo>
                <a:cubicBezTo>
                  <a:pt x="81" y="86"/>
                  <a:pt x="81" y="86"/>
                  <a:pt x="81" y="86"/>
                </a:cubicBezTo>
                <a:cubicBezTo>
                  <a:pt x="65" y="86"/>
                  <a:pt x="52" y="73"/>
                  <a:pt x="52" y="58"/>
                </a:cubicBezTo>
                <a:cubicBezTo>
                  <a:pt x="52" y="34"/>
                  <a:pt x="52" y="34"/>
                  <a:pt x="52" y="34"/>
                </a:cubicBezTo>
                <a:cubicBezTo>
                  <a:pt x="33" y="34"/>
                  <a:pt x="33" y="34"/>
                  <a:pt x="33" y="34"/>
                </a:cubicBezTo>
                <a:cubicBezTo>
                  <a:pt x="15" y="34"/>
                  <a:pt x="0" y="49"/>
                  <a:pt x="0" y="67"/>
                </a:cubicBezTo>
                <a:cubicBezTo>
                  <a:pt x="0" y="260"/>
                  <a:pt x="0" y="260"/>
                  <a:pt x="0" y="260"/>
                </a:cubicBezTo>
                <a:cubicBezTo>
                  <a:pt x="0" y="278"/>
                  <a:pt x="15" y="293"/>
                  <a:pt x="33" y="293"/>
                </a:cubicBezTo>
                <a:cubicBezTo>
                  <a:pt x="282" y="293"/>
                  <a:pt x="282" y="293"/>
                  <a:pt x="282" y="293"/>
                </a:cubicBezTo>
                <a:cubicBezTo>
                  <a:pt x="300" y="293"/>
                  <a:pt x="315" y="278"/>
                  <a:pt x="315" y="260"/>
                </a:cubicBezTo>
                <a:cubicBezTo>
                  <a:pt x="315" y="67"/>
                  <a:pt x="315" y="67"/>
                  <a:pt x="315" y="67"/>
                </a:cubicBezTo>
                <a:cubicBezTo>
                  <a:pt x="315" y="49"/>
                  <a:pt x="300" y="34"/>
                  <a:pt x="282" y="34"/>
                </a:cubicBezTo>
                <a:close/>
                <a:moveTo>
                  <a:pt x="298" y="260"/>
                </a:moveTo>
                <a:cubicBezTo>
                  <a:pt x="298" y="268"/>
                  <a:pt x="291" y="275"/>
                  <a:pt x="282" y="275"/>
                </a:cubicBezTo>
                <a:cubicBezTo>
                  <a:pt x="33" y="275"/>
                  <a:pt x="33" y="275"/>
                  <a:pt x="33" y="275"/>
                </a:cubicBezTo>
                <a:cubicBezTo>
                  <a:pt x="25" y="275"/>
                  <a:pt x="18" y="268"/>
                  <a:pt x="18" y="260"/>
                </a:cubicBezTo>
                <a:cubicBezTo>
                  <a:pt x="18" y="116"/>
                  <a:pt x="18" y="116"/>
                  <a:pt x="18" y="116"/>
                </a:cubicBezTo>
                <a:cubicBezTo>
                  <a:pt x="298" y="116"/>
                  <a:pt x="298" y="116"/>
                  <a:pt x="298" y="116"/>
                </a:cubicBezTo>
                <a:lnTo>
                  <a:pt x="298" y="260"/>
                </a:lnTo>
                <a:close/>
                <a:moveTo>
                  <a:pt x="81" y="74"/>
                </a:moveTo>
                <a:cubicBezTo>
                  <a:pt x="81" y="74"/>
                  <a:pt x="81" y="74"/>
                  <a:pt x="81" y="74"/>
                </a:cubicBezTo>
                <a:cubicBezTo>
                  <a:pt x="90" y="74"/>
                  <a:pt x="98" y="67"/>
                  <a:pt x="98" y="58"/>
                </a:cubicBezTo>
                <a:cubicBezTo>
                  <a:pt x="98" y="16"/>
                  <a:pt x="98" y="16"/>
                  <a:pt x="98" y="16"/>
                </a:cubicBezTo>
                <a:cubicBezTo>
                  <a:pt x="98" y="7"/>
                  <a:pt x="90" y="0"/>
                  <a:pt x="81" y="0"/>
                </a:cubicBezTo>
                <a:cubicBezTo>
                  <a:pt x="81" y="0"/>
                  <a:pt x="81" y="0"/>
                  <a:pt x="81" y="0"/>
                </a:cubicBezTo>
                <a:cubicBezTo>
                  <a:pt x="72" y="0"/>
                  <a:pt x="65" y="7"/>
                  <a:pt x="65" y="16"/>
                </a:cubicBezTo>
                <a:cubicBezTo>
                  <a:pt x="65" y="58"/>
                  <a:pt x="65" y="58"/>
                  <a:pt x="65" y="58"/>
                </a:cubicBezTo>
                <a:cubicBezTo>
                  <a:pt x="65" y="67"/>
                  <a:pt x="72" y="74"/>
                  <a:pt x="81" y="74"/>
                </a:cubicBezTo>
                <a:close/>
                <a:moveTo>
                  <a:pt x="234" y="74"/>
                </a:moveTo>
                <a:cubicBezTo>
                  <a:pt x="234" y="74"/>
                  <a:pt x="234" y="74"/>
                  <a:pt x="234" y="74"/>
                </a:cubicBezTo>
                <a:cubicBezTo>
                  <a:pt x="244" y="74"/>
                  <a:pt x="251" y="67"/>
                  <a:pt x="251" y="58"/>
                </a:cubicBezTo>
                <a:cubicBezTo>
                  <a:pt x="251" y="16"/>
                  <a:pt x="251" y="16"/>
                  <a:pt x="251" y="16"/>
                </a:cubicBezTo>
                <a:cubicBezTo>
                  <a:pt x="251" y="7"/>
                  <a:pt x="244" y="0"/>
                  <a:pt x="234" y="0"/>
                </a:cubicBezTo>
                <a:cubicBezTo>
                  <a:pt x="234" y="0"/>
                  <a:pt x="234" y="0"/>
                  <a:pt x="234" y="0"/>
                </a:cubicBezTo>
                <a:cubicBezTo>
                  <a:pt x="225" y="0"/>
                  <a:pt x="218" y="7"/>
                  <a:pt x="218" y="16"/>
                </a:cubicBezTo>
                <a:cubicBezTo>
                  <a:pt x="218" y="58"/>
                  <a:pt x="218" y="58"/>
                  <a:pt x="218" y="58"/>
                </a:cubicBezTo>
                <a:cubicBezTo>
                  <a:pt x="218" y="67"/>
                  <a:pt x="225" y="74"/>
                  <a:pt x="234" y="74"/>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grpSp>
        <p:nvGrpSpPr>
          <p:cNvPr id="31" name="Group 149"/>
          <p:cNvGrpSpPr>
            <a:grpSpLocks noChangeAspect="1"/>
          </p:cNvGrpSpPr>
          <p:nvPr/>
        </p:nvGrpSpPr>
        <p:grpSpPr>
          <a:xfrm>
            <a:off x="6313430" y="1722019"/>
            <a:ext cx="325970" cy="288000"/>
            <a:chOff x="5167313" y="3487738"/>
            <a:chExt cx="714375" cy="582612"/>
          </a:xfrm>
          <a:solidFill>
            <a:sysClr val="window" lastClr="FFFFFF"/>
          </a:solidFill>
        </p:grpSpPr>
        <p:sp>
          <p:nvSpPr>
            <p:cNvPr id="32" name="Freeform 125"/>
            <p:cNvSpPr>
              <a:spLocks noEditPoints="1"/>
            </p:cNvSpPr>
            <p:nvPr/>
          </p:nvSpPr>
          <p:spPr bwMode="auto">
            <a:xfrm>
              <a:off x="5167313" y="3487738"/>
              <a:ext cx="712788" cy="579438"/>
            </a:xfrm>
            <a:custGeom>
              <a:avLst/>
              <a:gdLst/>
              <a:ahLst/>
              <a:cxnLst>
                <a:cxn ang="0">
                  <a:pos x="203" y="474"/>
                </a:cxn>
                <a:cxn ang="0">
                  <a:pos x="211" y="533"/>
                </a:cxn>
                <a:cxn ang="0">
                  <a:pos x="172" y="617"/>
                </a:cxn>
                <a:cxn ang="0">
                  <a:pos x="159" y="559"/>
                </a:cxn>
                <a:cxn ang="0">
                  <a:pos x="172" y="617"/>
                </a:cxn>
                <a:cxn ang="0">
                  <a:pos x="357" y="378"/>
                </a:cxn>
                <a:cxn ang="0">
                  <a:pos x="301" y="363"/>
                </a:cxn>
                <a:cxn ang="0">
                  <a:pos x="394" y="382"/>
                </a:cxn>
                <a:cxn ang="0">
                  <a:pos x="394" y="382"/>
                </a:cxn>
                <a:cxn ang="0">
                  <a:pos x="122" y="648"/>
                </a:cxn>
                <a:cxn ang="0">
                  <a:pos x="139" y="704"/>
                </a:cxn>
                <a:cxn ang="0">
                  <a:pos x="259" y="455"/>
                </a:cxn>
                <a:cxn ang="0">
                  <a:pos x="262" y="396"/>
                </a:cxn>
                <a:cxn ang="0">
                  <a:pos x="259" y="455"/>
                </a:cxn>
                <a:cxn ang="0">
                  <a:pos x="563" y="637"/>
                </a:cxn>
                <a:cxn ang="0">
                  <a:pos x="506" y="626"/>
                </a:cxn>
                <a:cxn ang="0">
                  <a:pos x="597" y="659"/>
                </a:cxn>
                <a:cxn ang="0">
                  <a:pos x="584" y="692"/>
                </a:cxn>
                <a:cxn ang="0">
                  <a:pos x="637" y="701"/>
                </a:cxn>
                <a:cxn ang="0">
                  <a:pos x="633" y="666"/>
                </a:cxn>
                <a:cxn ang="0">
                  <a:pos x="111" y="790"/>
                </a:cxn>
                <a:cxn ang="0">
                  <a:pos x="90" y="738"/>
                </a:cxn>
                <a:cxn ang="0">
                  <a:pos x="110" y="793"/>
                </a:cxn>
                <a:cxn ang="0">
                  <a:pos x="1202" y="786"/>
                </a:cxn>
                <a:cxn ang="0">
                  <a:pos x="1112" y="865"/>
                </a:cxn>
                <a:cxn ang="0">
                  <a:pos x="1237" y="668"/>
                </a:cxn>
                <a:cxn ang="0">
                  <a:pos x="1202" y="786"/>
                </a:cxn>
                <a:cxn ang="0">
                  <a:pos x="479" y="584"/>
                </a:cxn>
                <a:cxn ang="0">
                  <a:pos x="490" y="526"/>
                </a:cxn>
                <a:cxn ang="0">
                  <a:pos x="689" y="690"/>
                </a:cxn>
                <a:cxn ang="0">
                  <a:pos x="715" y="638"/>
                </a:cxn>
                <a:cxn ang="0">
                  <a:pos x="689" y="690"/>
                </a:cxn>
                <a:cxn ang="0">
                  <a:pos x="418" y="8"/>
                </a:cxn>
                <a:cxn ang="0">
                  <a:pos x="0" y="1007"/>
                </a:cxn>
                <a:cxn ang="0">
                  <a:pos x="819" y="999"/>
                </a:cxn>
                <a:cxn ang="0">
                  <a:pos x="920" y="914"/>
                </a:cxn>
                <a:cxn ang="0">
                  <a:pos x="823" y="751"/>
                </a:cxn>
                <a:cxn ang="0">
                  <a:pos x="806" y="725"/>
                </a:cxn>
                <a:cxn ang="0">
                  <a:pos x="427" y="782"/>
                </a:cxn>
                <a:cxn ang="0">
                  <a:pos x="440" y="496"/>
                </a:cxn>
                <a:cxn ang="0">
                  <a:pos x="457" y="440"/>
                </a:cxn>
                <a:cxn ang="0">
                  <a:pos x="427" y="400"/>
                </a:cxn>
                <a:cxn ang="0">
                  <a:pos x="435" y="369"/>
                </a:cxn>
                <a:cxn ang="0">
                  <a:pos x="427" y="360"/>
                </a:cxn>
                <a:cxn ang="0">
                  <a:pos x="427" y="51"/>
                </a:cxn>
                <a:cxn ang="0">
                  <a:pos x="806" y="346"/>
                </a:cxn>
                <a:cxn ang="0">
                  <a:pos x="823" y="227"/>
                </a:cxn>
                <a:cxn ang="0">
                  <a:pos x="1202" y="55"/>
                </a:cxn>
                <a:cxn ang="0">
                  <a:pos x="1237" y="394"/>
                </a:cxn>
                <a:cxn ang="0">
                  <a:pos x="819" y="191"/>
                </a:cxn>
                <a:cxn ang="0">
                  <a:pos x="406" y="349"/>
                </a:cxn>
                <a:cxn ang="0">
                  <a:pos x="403" y="387"/>
                </a:cxn>
                <a:cxn ang="0">
                  <a:pos x="409" y="406"/>
                </a:cxn>
                <a:cxn ang="0">
                  <a:pos x="35" y="953"/>
                </a:cxn>
                <a:cxn ang="0">
                  <a:pos x="409" y="51"/>
                </a:cxn>
              </a:cxnLst>
              <a:rect l="0" t="0" r="r" b="b"/>
              <a:pathLst>
                <a:path w="1237" h="1007">
                  <a:moveTo>
                    <a:pt x="234" y="493"/>
                  </a:moveTo>
                  <a:cubicBezTo>
                    <a:pt x="203" y="474"/>
                    <a:pt x="203" y="474"/>
                    <a:pt x="203" y="474"/>
                  </a:cubicBezTo>
                  <a:cubicBezTo>
                    <a:pt x="195" y="488"/>
                    <a:pt x="187" y="502"/>
                    <a:pt x="180" y="516"/>
                  </a:cubicBezTo>
                  <a:cubicBezTo>
                    <a:pt x="211" y="533"/>
                    <a:pt x="211" y="533"/>
                    <a:pt x="211" y="533"/>
                  </a:cubicBezTo>
                  <a:cubicBezTo>
                    <a:pt x="218" y="519"/>
                    <a:pt x="226" y="505"/>
                    <a:pt x="234" y="493"/>
                  </a:cubicBezTo>
                  <a:close/>
                  <a:moveTo>
                    <a:pt x="172" y="617"/>
                  </a:moveTo>
                  <a:cubicBezTo>
                    <a:pt x="178" y="603"/>
                    <a:pt x="184" y="588"/>
                    <a:pt x="191" y="574"/>
                  </a:cubicBezTo>
                  <a:cubicBezTo>
                    <a:pt x="159" y="559"/>
                    <a:pt x="159" y="559"/>
                    <a:pt x="159" y="559"/>
                  </a:cubicBezTo>
                  <a:cubicBezTo>
                    <a:pt x="152" y="574"/>
                    <a:pt x="145" y="589"/>
                    <a:pt x="139" y="603"/>
                  </a:cubicBezTo>
                  <a:cubicBezTo>
                    <a:pt x="172" y="617"/>
                    <a:pt x="172" y="617"/>
                    <a:pt x="172" y="617"/>
                  </a:cubicBezTo>
                  <a:close/>
                  <a:moveTo>
                    <a:pt x="320" y="393"/>
                  </a:moveTo>
                  <a:cubicBezTo>
                    <a:pt x="332" y="385"/>
                    <a:pt x="345" y="380"/>
                    <a:pt x="357" y="378"/>
                  </a:cubicBezTo>
                  <a:cubicBezTo>
                    <a:pt x="351" y="343"/>
                    <a:pt x="351" y="343"/>
                    <a:pt x="351" y="343"/>
                  </a:cubicBezTo>
                  <a:cubicBezTo>
                    <a:pt x="333" y="346"/>
                    <a:pt x="317" y="353"/>
                    <a:pt x="301" y="363"/>
                  </a:cubicBezTo>
                  <a:cubicBezTo>
                    <a:pt x="320" y="393"/>
                    <a:pt x="320" y="393"/>
                    <a:pt x="320" y="393"/>
                  </a:cubicBezTo>
                  <a:close/>
                  <a:moveTo>
                    <a:pt x="394" y="382"/>
                  </a:moveTo>
                  <a:cubicBezTo>
                    <a:pt x="394" y="382"/>
                    <a:pt x="394" y="382"/>
                    <a:pt x="394" y="382"/>
                  </a:cubicBezTo>
                  <a:cubicBezTo>
                    <a:pt x="394" y="382"/>
                    <a:pt x="394" y="382"/>
                    <a:pt x="394" y="382"/>
                  </a:cubicBezTo>
                  <a:close/>
                  <a:moveTo>
                    <a:pt x="155" y="660"/>
                  </a:moveTo>
                  <a:cubicBezTo>
                    <a:pt x="122" y="648"/>
                    <a:pt x="122" y="648"/>
                    <a:pt x="122" y="648"/>
                  </a:cubicBezTo>
                  <a:cubicBezTo>
                    <a:pt x="116" y="663"/>
                    <a:pt x="110" y="678"/>
                    <a:pt x="105" y="692"/>
                  </a:cubicBezTo>
                  <a:cubicBezTo>
                    <a:pt x="139" y="704"/>
                    <a:pt x="139" y="704"/>
                    <a:pt x="139" y="704"/>
                  </a:cubicBezTo>
                  <a:cubicBezTo>
                    <a:pt x="143" y="690"/>
                    <a:pt x="149" y="675"/>
                    <a:pt x="155" y="660"/>
                  </a:cubicBezTo>
                  <a:close/>
                  <a:moveTo>
                    <a:pt x="259" y="455"/>
                  </a:moveTo>
                  <a:cubicBezTo>
                    <a:pt x="268" y="442"/>
                    <a:pt x="278" y="430"/>
                    <a:pt x="287" y="420"/>
                  </a:cubicBezTo>
                  <a:cubicBezTo>
                    <a:pt x="262" y="396"/>
                    <a:pt x="262" y="396"/>
                    <a:pt x="262" y="396"/>
                  </a:cubicBezTo>
                  <a:cubicBezTo>
                    <a:pt x="251" y="407"/>
                    <a:pt x="240" y="420"/>
                    <a:pt x="230" y="434"/>
                  </a:cubicBezTo>
                  <a:cubicBezTo>
                    <a:pt x="259" y="455"/>
                    <a:pt x="259" y="455"/>
                    <a:pt x="259" y="455"/>
                  </a:cubicBezTo>
                  <a:close/>
                  <a:moveTo>
                    <a:pt x="540" y="663"/>
                  </a:moveTo>
                  <a:cubicBezTo>
                    <a:pt x="563" y="637"/>
                    <a:pt x="563" y="637"/>
                    <a:pt x="563" y="637"/>
                  </a:cubicBezTo>
                  <a:cubicBezTo>
                    <a:pt x="553" y="628"/>
                    <a:pt x="543" y="617"/>
                    <a:pt x="534" y="605"/>
                  </a:cubicBezTo>
                  <a:cubicBezTo>
                    <a:pt x="506" y="626"/>
                    <a:pt x="506" y="626"/>
                    <a:pt x="506" y="626"/>
                  </a:cubicBezTo>
                  <a:cubicBezTo>
                    <a:pt x="516" y="640"/>
                    <a:pt x="527" y="652"/>
                    <a:pt x="540" y="663"/>
                  </a:cubicBezTo>
                  <a:close/>
                  <a:moveTo>
                    <a:pt x="597" y="659"/>
                  </a:moveTo>
                  <a:cubicBezTo>
                    <a:pt x="584" y="692"/>
                    <a:pt x="584" y="692"/>
                    <a:pt x="584" y="692"/>
                  </a:cubicBezTo>
                  <a:cubicBezTo>
                    <a:pt x="584" y="692"/>
                    <a:pt x="584" y="692"/>
                    <a:pt x="584" y="692"/>
                  </a:cubicBezTo>
                  <a:cubicBezTo>
                    <a:pt x="599" y="698"/>
                    <a:pt x="616" y="701"/>
                    <a:pt x="633" y="701"/>
                  </a:cubicBezTo>
                  <a:cubicBezTo>
                    <a:pt x="635" y="701"/>
                    <a:pt x="636" y="701"/>
                    <a:pt x="637" y="701"/>
                  </a:cubicBezTo>
                  <a:cubicBezTo>
                    <a:pt x="636" y="666"/>
                    <a:pt x="636" y="666"/>
                    <a:pt x="636" y="666"/>
                  </a:cubicBezTo>
                  <a:cubicBezTo>
                    <a:pt x="635" y="666"/>
                    <a:pt x="634" y="666"/>
                    <a:pt x="633" y="666"/>
                  </a:cubicBezTo>
                  <a:cubicBezTo>
                    <a:pt x="620" y="666"/>
                    <a:pt x="609" y="663"/>
                    <a:pt x="597" y="659"/>
                  </a:cubicBezTo>
                  <a:close/>
                  <a:moveTo>
                    <a:pt x="111" y="790"/>
                  </a:moveTo>
                  <a:cubicBezTo>
                    <a:pt x="113" y="784"/>
                    <a:pt x="117" y="769"/>
                    <a:pt x="124" y="748"/>
                  </a:cubicBezTo>
                  <a:cubicBezTo>
                    <a:pt x="90" y="738"/>
                    <a:pt x="90" y="738"/>
                    <a:pt x="90" y="738"/>
                  </a:cubicBezTo>
                  <a:cubicBezTo>
                    <a:pt x="81" y="766"/>
                    <a:pt x="76" y="783"/>
                    <a:pt x="76" y="784"/>
                  </a:cubicBezTo>
                  <a:cubicBezTo>
                    <a:pt x="110" y="793"/>
                    <a:pt x="110" y="793"/>
                    <a:pt x="110" y="793"/>
                  </a:cubicBezTo>
                  <a:cubicBezTo>
                    <a:pt x="110" y="793"/>
                    <a:pt x="111" y="792"/>
                    <a:pt x="111" y="790"/>
                  </a:cubicBezTo>
                  <a:close/>
                  <a:moveTo>
                    <a:pt x="1202" y="786"/>
                  </a:moveTo>
                  <a:cubicBezTo>
                    <a:pt x="1141" y="813"/>
                    <a:pt x="1141" y="813"/>
                    <a:pt x="1141" y="813"/>
                  </a:cubicBezTo>
                  <a:cubicBezTo>
                    <a:pt x="1112" y="865"/>
                    <a:pt x="1112" y="865"/>
                    <a:pt x="1112" y="865"/>
                  </a:cubicBezTo>
                  <a:cubicBezTo>
                    <a:pt x="1237" y="809"/>
                    <a:pt x="1237" y="809"/>
                    <a:pt x="1237" y="809"/>
                  </a:cubicBezTo>
                  <a:cubicBezTo>
                    <a:pt x="1237" y="668"/>
                    <a:pt x="1237" y="668"/>
                    <a:pt x="1237" y="668"/>
                  </a:cubicBezTo>
                  <a:cubicBezTo>
                    <a:pt x="1227" y="685"/>
                    <a:pt x="1214" y="703"/>
                    <a:pt x="1202" y="722"/>
                  </a:cubicBezTo>
                  <a:lnTo>
                    <a:pt x="1202" y="786"/>
                  </a:lnTo>
                  <a:close/>
                  <a:moveTo>
                    <a:pt x="458" y="540"/>
                  </a:moveTo>
                  <a:cubicBezTo>
                    <a:pt x="465" y="555"/>
                    <a:pt x="472" y="570"/>
                    <a:pt x="479" y="584"/>
                  </a:cubicBezTo>
                  <a:cubicBezTo>
                    <a:pt x="510" y="567"/>
                    <a:pt x="510" y="567"/>
                    <a:pt x="510" y="567"/>
                  </a:cubicBezTo>
                  <a:cubicBezTo>
                    <a:pt x="503" y="554"/>
                    <a:pt x="497" y="540"/>
                    <a:pt x="490" y="526"/>
                  </a:cubicBezTo>
                  <a:lnTo>
                    <a:pt x="458" y="540"/>
                  </a:lnTo>
                  <a:close/>
                  <a:moveTo>
                    <a:pt x="689" y="690"/>
                  </a:moveTo>
                  <a:cubicBezTo>
                    <a:pt x="703" y="685"/>
                    <a:pt x="718" y="677"/>
                    <a:pt x="734" y="668"/>
                  </a:cubicBezTo>
                  <a:cubicBezTo>
                    <a:pt x="715" y="638"/>
                    <a:pt x="715" y="638"/>
                    <a:pt x="715" y="638"/>
                  </a:cubicBezTo>
                  <a:cubicBezTo>
                    <a:pt x="701" y="646"/>
                    <a:pt x="688" y="653"/>
                    <a:pt x="676" y="657"/>
                  </a:cubicBezTo>
                  <a:lnTo>
                    <a:pt x="689" y="690"/>
                  </a:lnTo>
                  <a:close/>
                  <a:moveTo>
                    <a:pt x="819" y="191"/>
                  </a:moveTo>
                  <a:cubicBezTo>
                    <a:pt x="418" y="8"/>
                    <a:pt x="418" y="8"/>
                    <a:pt x="418" y="8"/>
                  </a:cubicBezTo>
                  <a:cubicBezTo>
                    <a:pt x="0" y="199"/>
                    <a:pt x="0" y="199"/>
                    <a:pt x="0" y="199"/>
                  </a:cubicBezTo>
                  <a:cubicBezTo>
                    <a:pt x="0" y="1007"/>
                    <a:pt x="0" y="1007"/>
                    <a:pt x="0" y="1007"/>
                  </a:cubicBezTo>
                  <a:cubicBezTo>
                    <a:pt x="418" y="817"/>
                    <a:pt x="418" y="817"/>
                    <a:pt x="418" y="817"/>
                  </a:cubicBezTo>
                  <a:cubicBezTo>
                    <a:pt x="819" y="999"/>
                    <a:pt x="819" y="999"/>
                    <a:pt x="819" y="999"/>
                  </a:cubicBezTo>
                  <a:cubicBezTo>
                    <a:pt x="937" y="945"/>
                    <a:pt x="937" y="945"/>
                    <a:pt x="937" y="945"/>
                  </a:cubicBezTo>
                  <a:cubicBezTo>
                    <a:pt x="920" y="914"/>
                    <a:pt x="920" y="914"/>
                    <a:pt x="920" y="914"/>
                  </a:cubicBezTo>
                  <a:cubicBezTo>
                    <a:pt x="823" y="959"/>
                    <a:pt x="823" y="959"/>
                    <a:pt x="823" y="959"/>
                  </a:cubicBezTo>
                  <a:cubicBezTo>
                    <a:pt x="823" y="751"/>
                    <a:pt x="823" y="751"/>
                    <a:pt x="823" y="751"/>
                  </a:cubicBezTo>
                  <a:cubicBezTo>
                    <a:pt x="821" y="747"/>
                    <a:pt x="818" y="744"/>
                    <a:pt x="815" y="740"/>
                  </a:cubicBezTo>
                  <a:cubicBezTo>
                    <a:pt x="812" y="735"/>
                    <a:pt x="809" y="730"/>
                    <a:pt x="806" y="725"/>
                  </a:cubicBezTo>
                  <a:cubicBezTo>
                    <a:pt x="806" y="955"/>
                    <a:pt x="806" y="955"/>
                    <a:pt x="806" y="955"/>
                  </a:cubicBezTo>
                  <a:cubicBezTo>
                    <a:pt x="427" y="782"/>
                    <a:pt x="427" y="782"/>
                    <a:pt x="427" y="782"/>
                  </a:cubicBezTo>
                  <a:cubicBezTo>
                    <a:pt x="427" y="460"/>
                    <a:pt x="427" y="460"/>
                    <a:pt x="427" y="460"/>
                  </a:cubicBezTo>
                  <a:cubicBezTo>
                    <a:pt x="431" y="472"/>
                    <a:pt x="435" y="484"/>
                    <a:pt x="440" y="496"/>
                  </a:cubicBezTo>
                  <a:cubicBezTo>
                    <a:pt x="473" y="483"/>
                    <a:pt x="473" y="483"/>
                    <a:pt x="473" y="483"/>
                  </a:cubicBezTo>
                  <a:cubicBezTo>
                    <a:pt x="467" y="469"/>
                    <a:pt x="462" y="454"/>
                    <a:pt x="457" y="440"/>
                  </a:cubicBezTo>
                  <a:cubicBezTo>
                    <a:pt x="427" y="450"/>
                    <a:pt x="427" y="450"/>
                    <a:pt x="427" y="450"/>
                  </a:cubicBezTo>
                  <a:cubicBezTo>
                    <a:pt x="427" y="400"/>
                    <a:pt x="427" y="400"/>
                    <a:pt x="427" y="400"/>
                  </a:cubicBezTo>
                  <a:cubicBezTo>
                    <a:pt x="443" y="395"/>
                    <a:pt x="443" y="395"/>
                    <a:pt x="443" y="395"/>
                  </a:cubicBezTo>
                  <a:cubicBezTo>
                    <a:pt x="440" y="386"/>
                    <a:pt x="438" y="378"/>
                    <a:pt x="435" y="369"/>
                  </a:cubicBezTo>
                  <a:cubicBezTo>
                    <a:pt x="433" y="363"/>
                    <a:pt x="433" y="363"/>
                    <a:pt x="433" y="363"/>
                  </a:cubicBezTo>
                  <a:cubicBezTo>
                    <a:pt x="427" y="360"/>
                    <a:pt x="427" y="360"/>
                    <a:pt x="427" y="360"/>
                  </a:cubicBezTo>
                  <a:cubicBezTo>
                    <a:pt x="427" y="359"/>
                    <a:pt x="427" y="359"/>
                    <a:pt x="427" y="359"/>
                  </a:cubicBezTo>
                  <a:cubicBezTo>
                    <a:pt x="427" y="51"/>
                    <a:pt x="427" y="51"/>
                    <a:pt x="427" y="51"/>
                  </a:cubicBezTo>
                  <a:cubicBezTo>
                    <a:pt x="806" y="223"/>
                    <a:pt x="806" y="223"/>
                    <a:pt x="806" y="223"/>
                  </a:cubicBezTo>
                  <a:cubicBezTo>
                    <a:pt x="806" y="346"/>
                    <a:pt x="806" y="346"/>
                    <a:pt x="806" y="346"/>
                  </a:cubicBezTo>
                  <a:cubicBezTo>
                    <a:pt x="811" y="340"/>
                    <a:pt x="817" y="335"/>
                    <a:pt x="823" y="329"/>
                  </a:cubicBezTo>
                  <a:cubicBezTo>
                    <a:pt x="823" y="227"/>
                    <a:pt x="823" y="227"/>
                    <a:pt x="823" y="227"/>
                  </a:cubicBezTo>
                  <a:cubicBezTo>
                    <a:pt x="826" y="226"/>
                    <a:pt x="826" y="226"/>
                    <a:pt x="826" y="226"/>
                  </a:cubicBezTo>
                  <a:cubicBezTo>
                    <a:pt x="1202" y="55"/>
                    <a:pt x="1202" y="55"/>
                    <a:pt x="1202" y="55"/>
                  </a:cubicBezTo>
                  <a:cubicBezTo>
                    <a:pt x="1202" y="348"/>
                    <a:pt x="1202" y="348"/>
                    <a:pt x="1202" y="348"/>
                  </a:cubicBezTo>
                  <a:cubicBezTo>
                    <a:pt x="1215" y="362"/>
                    <a:pt x="1227" y="377"/>
                    <a:pt x="1237" y="394"/>
                  </a:cubicBezTo>
                  <a:cubicBezTo>
                    <a:pt x="1237" y="0"/>
                    <a:pt x="1237" y="0"/>
                    <a:pt x="1237" y="0"/>
                  </a:cubicBezTo>
                  <a:lnTo>
                    <a:pt x="819" y="191"/>
                  </a:lnTo>
                  <a:close/>
                  <a:moveTo>
                    <a:pt x="409" y="351"/>
                  </a:moveTo>
                  <a:cubicBezTo>
                    <a:pt x="408" y="350"/>
                    <a:pt x="407" y="350"/>
                    <a:pt x="406" y="349"/>
                  </a:cubicBezTo>
                  <a:cubicBezTo>
                    <a:pt x="394" y="382"/>
                    <a:pt x="394" y="382"/>
                    <a:pt x="394" y="382"/>
                  </a:cubicBezTo>
                  <a:cubicBezTo>
                    <a:pt x="397" y="384"/>
                    <a:pt x="400" y="385"/>
                    <a:pt x="403" y="387"/>
                  </a:cubicBezTo>
                  <a:cubicBezTo>
                    <a:pt x="405" y="393"/>
                    <a:pt x="407" y="399"/>
                    <a:pt x="409" y="406"/>
                  </a:cubicBezTo>
                  <a:cubicBezTo>
                    <a:pt x="409" y="406"/>
                    <a:pt x="409" y="406"/>
                    <a:pt x="409" y="406"/>
                  </a:cubicBezTo>
                  <a:cubicBezTo>
                    <a:pt x="409" y="782"/>
                    <a:pt x="409" y="782"/>
                    <a:pt x="409" y="782"/>
                  </a:cubicBezTo>
                  <a:cubicBezTo>
                    <a:pt x="35" y="953"/>
                    <a:pt x="35" y="953"/>
                    <a:pt x="35" y="953"/>
                  </a:cubicBezTo>
                  <a:cubicBezTo>
                    <a:pt x="35" y="221"/>
                    <a:pt x="35" y="221"/>
                    <a:pt x="35" y="221"/>
                  </a:cubicBezTo>
                  <a:cubicBezTo>
                    <a:pt x="409" y="51"/>
                    <a:pt x="409" y="51"/>
                    <a:pt x="409" y="51"/>
                  </a:cubicBezTo>
                  <a:lnTo>
                    <a:pt x="409" y="3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3" name="Freeform 126"/>
            <p:cNvSpPr>
              <a:spLocks noEditPoints="1"/>
            </p:cNvSpPr>
            <p:nvPr/>
          </p:nvSpPr>
          <p:spPr bwMode="auto">
            <a:xfrm>
              <a:off x="5595938" y="3651250"/>
              <a:ext cx="285750" cy="419100"/>
            </a:xfrm>
            <a:custGeom>
              <a:avLst/>
              <a:gdLst/>
              <a:ahLst/>
              <a:cxnLst>
                <a:cxn ang="0">
                  <a:pos x="247" y="0"/>
                </a:cxn>
                <a:cxn ang="0">
                  <a:pos x="0" y="247"/>
                </a:cxn>
                <a:cxn ang="0">
                  <a:pos x="20" y="344"/>
                </a:cxn>
                <a:cxn ang="0">
                  <a:pos x="127" y="517"/>
                </a:cxn>
                <a:cxn ang="0">
                  <a:pos x="232" y="711"/>
                </a:cxn>
                <a:cxn ang="0">
                  <a:pos x="262" y="711"/>
                </a:cxn>
                <a:cxn ang="0">
                  <a:pos x="368" y="517"/>
                </a:cxn>
                <a:cxn ang="0">
                  <a:pos x="474" y="344"/>
                </a:cxn>
                <a:cxn ang="0">
                  <a:pos x="494" y="247"/>
                </a:cxn>
                <a:cxn ang="0">
                  <a:pos x="247" y="0"/>
                </a:cxn>
                <a:cxn ang="0">
                  <a:pos x="247" y="365"/>
                </a:cxn>
                <a:cxn ang="0">
                  <a:pos x="129" y="247"/>
                </a:cxn>
                <a:cxn ang="0">
                  <a:pos x="247" y="128"/>
                </a:cxn>
                <a:cxn ang="0">
                  <a:pos x="366" y="247"/>
                </a:cxn>
                <a:cxn ang="0">
                  <a:pos x="247" y="365"/>
                </a:cxn>
              </a:cxnLst>
              <a:rect l="0" t="0" r="r" b="b"/>
              <a:pathLst>
                <a:path w="494" h="726">
                  <a:moveTo>
                    <a:pt x="247" y="0"/>
                  </a:moveTo>
                  <a:cubicBezTo>
                    <a:pt x="111" y="0"/>
                    <a:pt x="0" y="110"/>
                    <a:pt x="0" y="247"/>
                  </a:cubicBezTo>
                  <a:cubicBezTo>
                    <a:pt x="0" y="281"/>
                    <a:pt x="8" y="314"/>
                    <a:pt x="20" y="344"/>
                  </a:cubicBezTo>
                  <a:cubicBezTo>
                    <a:pt x="42" y="395"/>
                    <a:pt x="99" y="466"/>
                    <a:pt x="127" y="517"/>
                  </a:cubicBezTo>
                  <a:cubicBezTo>
                    <a:pt x="232" y="711"/>
                    <a:pt x="232" y="711"/>
                    <a:pt x="232" y="711"/>
                  </a:cubicBezTo>
                  <a:cubicBezTo>
                    <a:pt x="241" y="726"/>
                    <a:pt x="254" y="726"/>
                    <a:pt x="262" y="711"/>
                  </a:cubicBezTo>
                  <a:cubicBezTo>
                    <a:pt x="368" y="517"/>
                    <a:pt x="368" y="517"/>
                    <a:pt x="368" y="517"/>
                  </a:cubicBezTo>
                  <a:cubicBezTo>
                    <a:pt x="395" y="466"/>
                    <a:pt x="453" y="395"/>
                    <a:pt x="474" y="344"/>
                  </a:cubicBezTo>
                  <a:cubicBezTo>
                    <a:pt x="487" y="314"/>
                    <a:pt x="494" y="281"/>
                    <a:pt x="494" y="247"/>
                  </a:cubicBezTo>
                  <a:cubicBezTo>
                    <a:pt x="494" y="110"/>
                    <a:pt x="384" y="0"/>
                    <a:pt x="247" y="0"/>
                  </a:cubicBezTo>
                  <a:close/>
                  <a:moveTo>
                    <a:pt x="247" y="365"/>
                  </a:moveTo>
                  <a:cubicBezTo>
                    <a:pt x="182" y="365"/>
                    <a:pt x="129" y="312"/>
                    <a:pt x="129" y="247"/>
                  </a:cubicBezTo>
                  <a:cubicBezTo>
                    <a:pt x="129" y="181"/>
                    <a:pt x="182" y="128"/>
                    <a:pt x="247" y="128"/>
                  </a:cubicBezTo>
                  <a:cubicBezTo>
                    <a:pt x="313" y="128"/>
                    <a:pt x="366" y="181"/>
                    <a:pt x="366" y="247"/>
                  </a:cubicBezTo>
                  <a:cubicBezTo>
                    <a:pt x="366" y="312"/>
                    <a:pt x="313" y="365"/>
                    <a:pt x="247" y="3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grpSp>
      <p:sp>
        <p:nvSpPr>
          <p:cNvPr id="34" name="Oval 33"/>
          <p:cNvSpPr/>
          <p:nvPr/>
        </p:nvSpPr>
        <p:spPr>
          <a:xfrm>
            <a:off x="3188131" y="1632638"/>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Freeform 71"/>
          <p:cNvSpPr>
            <a:spLocks noEditPoints="1"/>
          </p:cNvSpPr>
          <p:nvPr/>
        </p:nvSpPr>
        <p:spPr bwMode="auto">
          <a:xfrm>
            <a:off x="3401599" y="1744096"/>
            <a:ext cx="180000" cy="252000"/>
          </a:xfrm>
          <a:custGeom>
            <a:avLst/>
            <a:gdLst/>
            <a:ahLst/>
            <a:cxnLst>
              <a:cxn ang="0">
                <a:pos x="84" y="77"/>
              </a:cxn>
              <a:cxn ang="0">
                <a:pos x="75" y="68"/>
              </a:cxn>
              <a:cxn ang="0">
                <a:pos x="44" y="89"/>
              </a:cxn>
              <a:cxn ang="0">
                <a:pos x="12" y="68"/>
              </a:cxn>
              <a:cxn ang="0">
                <a:pos x="3" y="77"/>
              </a:cxn>
              <a:cxn ang="0">
                <a:pos x="0" y="86"/>
              </a:cxn>
              <a:cxn ang="0">
                <a:pos x="0" y="97"/>
              </a:cxn>
              <a:cxn ang="0">
                <a:pos x="9" y="106"/>
              </a:cxn>
              <a:cxn ang="0">
                <a:pos x="78" y="106"/>
              </a:cxn>
              <a:cxn ang="0">
                <a:pos x="87" y="97"/>
              </a:cxn>
              <a:cxn ang="0">
                <a:pos x="87" y="86"/>
              </a:cxn>
              <a:cxn ang="0">
                <a:pos x="84" y="77"/>
              </a:cxn>
              <a:cxn ang="0">
                <a:pos x="32" y="62"/>
              </a:cxn>
              <a:cxn ang="0">
                <a:pos x="26" y="63"/>
              </a:cxn>
              <a:cxn ang="0">
                <a:pos x="23" y="67"/>
              </a:cxn>
              <a:cxn ang="0">
                <a:pos x="24" y="70"/>
              </a:cxn>
              <a:cxn ang="0">
                <a:pos x="44" y="80"/>
              </a:cxn>
              <a:cxn ang="0">
                <a:pos x="63" y="70"/>
              </a:cxn>
              <a:cxn ang="0">
                <a:pos x="64" y="67"/>
              </a:cxn>
              <a:cxn ang="0">
                <a:pos x="61" y="63"/>
              </a:cxn>
              <a:cxn ang="0">
                <a:pos x="55" y="62"/>
              </a:cxn>
              <a:cxn ang="0">
                <a:pos x="51" y="57"/>
              </a:cxn>
              <a:cxn ang="0">
                <a:pos x="55" y="53"/>
              </a:cxn>
              <a:cxn ang="0">
                <a:pos x="56" y="53"/>
              </a:cxn>
              <a:cxn ang="0">
                <a:pos x="81" y="45"/>
              </a:cxn>
              <a:cxn ang="0">
                <a:pos x="82" y="42"/>
              </a:cxn>
              <a:cxn ang="0">
                <a:pos x="78" y="38"/>
              </a:cxn>
              <a:cxn ang="0">
                <a:pos x="67" y="24"/>
              </a:cxn>
              <a:cxn ang="0">
                <a:pos x="67" y="23"/>
              </a:cxn>
              <a:cxn ang="0">
                <a:pos x="44" y="0"/>
              </a:cxn>
              <a:cxn ang="0">
                <a:pos x="20" y="23"/>
              </a:cxn>
              <a:cxn ang="0">
                <a:pos x="20" y="24"/>
              </a:cxn>
              <a:cxn ang="0">
                <a:pos x="9" y="38"/>
              </a:cxn>
              <a:cxn ang="0">
                <a:pos x="5" y="42"/>
              </a:cxn>
              <a:cxn ang="0">
                <a:pos x="6" y="45"/>
              </a:cxn>
              <a:cxn ang="0">
                <a:pos x="31" y="53"/>
              </a:cxn>
              <a:cxn ang="0">
                <a:pos x="32" y="53"/>
              </a:cxn>
              <a:cxn ang="0">
                <a:pos x="36" y="57"/>
              </a:cxn>
              <a:cxn ang="0">
                <a:pos x="32" y="62"/>
              </a:cxn>
            </a:cxnLst>
            <a:rect l="0" t="0" r="r" b="b"/>
            <a:pathLst>
              <a:path w="87" h="106">
                <a:moveTo>
                  <a:pt x="84" y="77"/>
                </a:moveTo>
                <a:cubicBezTo>
                  <a:pt x="81" y="73"/>
                  <a:pt x="78" y="70"/>
                  <a:pt x="75" y="68"/>
                </a:cubicBezTo>
                <a:cubicBezTo>
                  <a:pt x="70" y="80"/>
                  <a:pt x="58" y="89"/>
                  <a:pt x="44" y="89"/>
                </a:cubicBezTo>
                <a:cubicBezTo>
                  <a:pt x="30" y="89"/>
                  <a:pt x="18" y="80"/>
                  <a:pt x="12" y="68"/>
                </a:cubicBezTo>
                <a:cubicBezTo>
                  <a:pt x="9" y="70"/>
                  <a:pt x="6" y="73"/>
                  <a:pt x="3" y="77"/>
                </a:cubicBezTo>
                <a:cubicBezTo>
                  <a:pt x="1" y="79"/>
                  <a:pt x="0" y="84"/>
                  <a:pt x="0" y="86"/>
                </a:cubicBezTo>
                <a:cubicBezTo>
                  <a:pt x="0" y="87"/>
                  <a:pt x="0" y="97"/>
                  <a:pt x="0" y="97"/>
                </a:cubicBezTo>
                <a:cubicBezTo>
                  <a:pt x="0" y="102"/>
                  <a:pt x="4" y="106"/>
                  <a:pt x="9" y="106"/>
                </a:cubicBezTo>
                <a:cubicBezTo>
                  <a:pt x="78" y="106"/>
                  <a:pt x="78" y="106"/>
                  <a:pt x="78" y="106"/>
                </a:cubicBezTo>
                <a:cubicBezTo>
                  <a:pt x="83" y="106"/>
                  <a:pt x="87" y="102"/>
                  <a:pt x="87" y="97"/>
                </a:cubicBezTo>
                <a:cubicBezTo>
                  <a:pt x="87" y="97"/>
                  <a:pt x="87" y="87"/>
                  <a:pt x="87" y="86"/>
                </a:cubicBezTo>
                <a:cubicBezTo>
                  <a:pt x="87" y="84"/>
                  <a:pt x="86" y="79"/>
                  <a:pt x="84" y="77"/>
                </a:cubicBezTo>
                <a:close/>
                <a:moveTo>
                  <a:pt x="32" y="62"/>
                </a:moveTo>
                <a:cubicBezTo>
                  <a:pt x="30" y="63"/>
                  <a:pt x="28" y="63"/>
                  <a:pt x="26" y="63"/>
                </a:cubicBezTo>
                <a:cubicBezTo>
                  <a:pt x="24" y="64"/>
                  <a:pt x="23" y="65"/>
                  <a:pt x="23" y="67"/>
                </a:cubicBezTo>
                <a:cubicBezTo>
                  <a:pt x="23" y="68"/>
                  <a:pt x="23" y="69"/>
                  <a:pt x="24" y="70"/>
                </a:cubicBezTo>
                <a:cubicBezTo>
                  <a:pt x="28" y="76"/>
                  <a:pt x="35" y="80"/>
                  <a:pt x="44" y="80"/>
                </a:cubicBezTo>
                <a:cubicBezTo>
                  <a:pt x="52" y="80"/>
                  <a:pt x="59" y="76"/>
                  <a:pt x="63" y="70"/>
                </a:cubicBezTo>
                <a:cubicBezTo>
                  <a:pt x="64" y="70"/>
                  <a:pt x="64" y="69"/>
                  <a:pt x="64" y="67"/>
                </a:cubicBezTo>
                <a:cubicBezTo>
                  <a:pt x="64" y="65"/>
                  <a:pt x="63" y="64"/>
                  <a:pt x="61" y="63"/>
                </a:cubicBezTo>
                <a:cubicBezTo>
                  <a:pt x="59" y="63"/>
                  <a:pt x="57" y="63"/>
                  <a:pt x="55" y="62"/>
                </a:cubicBezTo>
                <a:cubicBezTo>
                  <a:pt x="53" y="62"/>
                  <a:pt x="51" y="60"/>
                  <a:pt x="51" y="57"/>
                </a:cubicBezTo>
                <a:cubicBezTo>
                  <a:pt x="51" y="55"/>
                  <a:pt x="53" y="53"/>
                  <a:pt x="55" y="53"/>
                </a:cubicBezTo>
                <a:cubicBezTo>
                  <a:pt x="55" y="53"/>
                  <a:pt x="56" y="53"/>
                  <a:pt x="56" y="53"/>
                </a:cubicBezTo>
                <a:cubicBezTo>
                  <a:pt x="68" y="52"/>
                  <a:pt x="76" y="50"/>
                  <a:pt x="81" y="45"/>
                </a:cubicBezTo>
                <a:cubicBezTo>
                  <a:pt x="82" y="44"/>
                  <a:pt x="82" y="43"/>
                  <a:pt x="82" y="42"/>
                </a:cubicBezTo>
                <a:cubicBezTo>
                  <a:pt x="82" y="40"/>
                  <a:pt x="81" y="38"/>
                  <a:pt x="78" y="38"/>
                </a:cubicBezTo>
                <a:cubicBezTo>
                  <a:pt x="72" y="36"/>
                  <a:pt x="67" y="31"/>
                  <a:pt x="67" y="24"/>
                </a:cubicBezTo>
                <a:cubicBezTo>
                  <a:pt x="67" y="23"/>
                  <a:pt x="67" y="23"/>
                  <a:pt x="67" y="23"/>
                </a:cubicBezTo>
                <a:cubicBezTo>
                  <a:pt x="67" y="10"/>
                  <a:pt x="56" y="0"/>
                  <a:pt x="44" y="0"/>
                </a:cubicBezTo>
                <a:cubicBezTo>
                  <a:pt x="31" y="0"/>
                  <a:pt x="20" y="10"/>
                  <a:pt x="20" y="23"/>
                </a:cubicBezTo>
                <a:cubicBezTo>
                  <a:pt x="20" y="24"/>
                  <a:pt x="20" y="24"/>
                  <a:pt x="20" y="24"/>
                </a:cubicBezTo>
                <a:cubicBezTo>
                  <a:pt x="20" y="31"/>
                  <a:pt x="15" y="36"/>
                  <a:pt x="9" y="38"/>
                </a:cubicBezTo>
                <a:cubicBezTo>
                  <a:pt x="7" y="38"/>
                  <a:pt x="5" y="40"/>
                  <a:pt x="5" y="42"/>
                </a:cubicBezTo>
                <a:cubicBezTo>
                  <a:pt x="5" y="43"/>
                  <a:pt x="5" y="44"/>
                  <a:pt x="6" y="45"/>
                </a:cubicBezTo>
                <a:cubicBezTo>
                  <a:pt x="11" y="50"/>
                  <a:pt x="19" y="52"/>
                  <a:pt x="31" y="53"/>
                </a:cubicBezTo>
                <a:cubicBezTo>
                  <a:pt x="32" y="53"/>
                  <a:pt x="32" y="53"/>
                  <a:pt x="32" y="53"/>
                </a:cubicBezTo>
                <a:cubicBezTo>
                  <a:pt x="35" y="53"/>
                  <a:pt x="36" y="55"/>
                  <a:pt x="36" y="57"/>
                </a:cubicBezTo>
                <a:cubicBezTo>
                  <a:pt x="36" y="60"/>
                  <a:pt x="34" y="62"/>
                  <a:pt x="32" y="62"/>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6" name="Freeform 72"/>
          <p:cNvSpPr>
            <a:spLocks noEditPoints="1"/>
          </p:cNvSpPr>
          <p:nvPr/>
        </p:nvSpPr>
        <p:spPr bwMode="auto">
          <a:xfrm>
            <a:off x="3248422" y="1699471"/>
            <a:ext cx="180000" cy="252000"/>
          </a:xfrm>
          <a:custGeom>
            <a:avLst/>
            <a:gdLst/>
            <a:ahLst/>
            <a:cxnLst>
              <a:cxn ang="0">
                <a:pos x="84" y="77"/>
              </a:cxn>
              <a:cxn ang="0">
                <a:pos x="66" y="64"/>
              </a:cxn>
              <a:cxn ang="0">
                <a:pos x="58" y="91"/>
              </a:cxn>
              <a:cxn ang="0">
                <a:pos x="54" y="95"/>
              </a:cxn>
              <a:cxn ang="0">
                <a:pos x="49" y="91"/>
              </a:cxn>
              <a:cxn ang="0">
                <a:pos x="49" y="70"/>
              </a:cxn>
              <a:cxn ang="0">
                <a:pos x="44" y="64"/>
              </a:cxn>
              <a:cxn ang="0">
                <a:pos x="38" y="70"/>
              </a:cxn>
              <a:cxn ang="0">
                <a:pos x="38" y="91"/>
              </a:cxn>
              <a:cxn ang="0">
                <a:pos x="34" y="95"/>
              </a:cxn>
              <a:cxn ang="0">
                <a:pos x="29" y="91"/>
              </a:cxn>
              <a:cxn ang="0">
                <a:pos x="22" y="64"/>
              </a:cxn>
              <a:cxn ang="0">
                <a:pos x="3" y="77"/>
              </a:cxn>
              <a:cxn ang="0">
                <a:pos x="0" y="86"/>
              </a:cxn>
              <a:cxn ang="0">
                <a:pos x="0" y="89"/>
              </a:cxn>
              <a:cxn ang="0">
                <a:pos x="0" y="93"/>
              </a:cxn>
              <a:cxn ang="0">
                <a:pos x="0" y="97"/>
              </a:cxn>
              <a:cxn ang="0">
                <a:pos x="9" y="106"/>
              </a:cxn>
              <a:cxn ang="0">
                <a:pos x="78" y="106"/>
              </a:cxn>
              <a:cxn ang="0">
                <a:pos x="87" y="97"/>
              </a:cxn>
              <a:cxn ang="0">
                <a:pos x="87" y="93"/>
              </a:cxn>
              <a:cxn ang="0">
                <a:pos x="87" y="89"/>
              </a:cxn>
              <a:cxn ang="0">
                <a:pos x="87" y="86"/>
              </a:cxn>
              <a:cxn ang="0">
                <a:pos x="84" y="77"/>
              </a:cxn>
              <a:cxn ang="0">
                <a:pos x="20" y="23"/>
              </a:cxn>
              <a:cxn ang="0">
                <a:pos x="44" y="55"/>
              </a:cxn>
              <a:cxn ang="0">
                <a:pos x="67" y="23"/>
              </a:cxn>
              <a:cxn ang="0">
                <a:pos x="44" y="0"/>
              </a:cxn>
              <a:cxn ang="0">
                <a:pos x="20" y="23"/>
              </a:cxn>
            </a:cxnLst>
            <a:rect l="0" t="0" r="r" b="b"/>
            <a:pathLst>
              <a:path w="87" h="106">
                <a:moveTo>
                  <a:pt x="84" y="77"/>
                </a:moveTo>
                <a:cubicBezTo>
                  <a:pt x="79" y="70"/>
                  <a:pt x="74" y="66"/>
                  <a:pt x="66" y="64"/>
                </a:cubicBezTo>
                <a:cubicBezTo>
                  <a:pt x="58" y="91"/>
                  <a:pt x="58" y="91"/>
                  <a:pt x="58" y="91"/>
                </a:cubicBezTo>
                <a:cubicBezTo>
                  <a:pt x="58" y="93"/>
                  <a:pt x="56" y="95"/>
                  <a:pt x="54" y="95"/>
                </a:cubicBezTo>
                <a:cubicBezTo>
                  <a:pt x="51" y="95"/>
                  <a:pt x="49" y="93"/>
                  <a:pt x="49" y="91"/>
                </a:cubicBezTo>
                <a:cubicBezTo>
                  <a:pt x="49" y="70"/>
                  <a:pt x="49" y="70"/>
                  <a:pt x="49" y="70"/>
                </a:cubicBezTo>
                <a:cubicBezTo>
                  <a:pt x="49" y="67"/>
                  <a:pt x="47" y="64"/>
                  <a:pt x="44" y="64"/>
                </a:cubicBezTo>
                <a:cubicBezTo>
                  <a:pt x="41" y="64"/>
                  <a:pt x="38" y="67"/>
                  <a:pt x="38" y="70"/>
                </a:cubicBezTo>
                <a:cubicBezTo>
                  <a:pt x="38" y="91"/>
                  <a:pt x="38" y="91"/>
                  <a:pt x="38" y="91"/>
                </a:cubicBezTo>
                <a:cubicBezTo>
                  <a:pt x="38" y="93"/>
                  <a:pt x="36" y="95"/>
                  <a:pt x="34" y="95"/>
                </a:cubicBezTo>
                <a:cubicBezTo>
                  <a:pt x="31" y="95"/>
                  <a:pt x="29" y="93"/>
                  <a:pt x="29" y="91"/>
                </a:cubicBezTo>
                <a:cubicBezTo>
                  <a:pt x="22" y="64"/>
                  <a:pt x="22" y="64"/>
                  <a:pt x="22" y="64"/>
                </a:cubicBezTo>
                <a:cubicBezTo>
                  <a:pt x="14" y="67"/>
                  <a:pt x="8" y="70"/>
                  <a:pt x="3" y="77"/>
                </a:cubicBezTo>
                <a:cubicBezTo>
                  <a:pt x="1" y="79"/>
                  <a:pt x="0" y="84"/>
                  <a:pt x="0" y="86"/>
                </a:cubicBezTo>
                <a:cubicBezTo>
                  <a:pt x="0" y="87"/>
                  <a:pt x="0" y="88"/>
                  <a:pt x="0" y="89"/>
                </a:cubicBezTo>
                <a:cubicBezTo>
                  <a:pt x="0" y="93"/>
                  <a:pt x="0" y="93"/>
                  <a:pt x="0" y="93"/>
                </a:cubicBezTo>
                <a:cubicBezTo>
                  <a:pt x="0" y="97"/>
                  <a:pt x="0" y="97"/>
                  <a:pt x="0" y="97"/>
                </a:cubicBezTo>
                <a:cubicBezTo>
                  <a:pt x="0" y="102"/>
                  <a:pt x="4" y="106"/>
                  <a:pt x="9" y="106"/>
                </a:cubicBezTo>
                <a:cubicBezTo>
                  <a:pt x="78" y="106"/>
                  <a:pt x="78" y="106"/>
                  <a:pt x="78" y="106"/>
                </a:cubicBezTo>
                <a:cubicBezTo>
                  <a:pt x="83" y="106"/>
                  <a:pt x="87" y="102"/>
                  <a:pt x="87" y="97"/>
                </a:cubicBezTo>
                <a:cubicBezTo>
                  <a:pt x="87" y="93"/>
                  <a:pt x="87" y="93"/>
                  <a:pt x="87" y="93"/>
                </a:cubicBezTo>
                <a:cubicBezTo>
                  <a:pt x="87" y="89"/>
                  <a:pt x="87" y="89"/>
                  <a:pt x="87" y="89"/>
                </a:cubicBezTo>
                <a:cubicBezTo>
                  <a:pt x="87" y="88"/>
                  <a:pt x="87" y="87"/>
                  <a:pt x="87" y="86"/>
                </a:cubicBezTo>
                <a:cubicBezTo>
                  <a:pt x="87" y="84"/>
                  <a:pt x="86" y="79"/>
                  <a:pt x="84" y="77"/>
                </a:cubicBezTo>
                <a:close/>
                <a:moveTo>
                  <a:pt x="20" y="23"/>
                </a:moveTo>
                <a:cubicBezTo>
                  <a:pt x="20" y="36"/>
                  <a:pt x="28" y="55"/>
                  <a:pt x="44" y="55"/>
                </a:cubicBezTo>
                <a:cubicBezTo>
                  <a:pt x="59" y="55"/>
                  <a:pt x="67" y="36"/>
                  <a:pt x="67" y="23"/>
                </a:cubicBezTo>
                <a:cubicBezTo>
                  <a:pt x="67" y="10"/>
                  <a:pt x="57" y="0"/>
                  <a:pt x="44" y="0"/>
                </a:cubicBezTo>
                <a:cubicBezTo>
                  <a:pt x="31" y="0"/>
                  <a:pt x="20" y="10"/>
                  <a:pt x="20" y="23"/>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7" name="Oval 36"/>
          <p:cNvSpPr/>
          <p:nvPr/>
        </p:nvSpPr>
        <p:spPr>
          <a:xfrm>
            <a:off x="3184861" y="3955191"/>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8" name="Object 2"/>
          <p:cNvGraphicFramePr>
            <a:graphicFrameLocks noChangeAspect="1"/>
          </p:cNvGraphicFramePr>
          <p:nvPr>
            <p:extLst>
              <p:ext uri="{D42A27DB-BD31-4B8C-83A1-F6EECF244321}">
                <p14:modId xmlns:p14="http://schemas.microsoft.com/office/powerpoint/2010/main" val="2369778477"/>
              </p:ext>
            </p:extLst>
          </p:nvPr>
        </p:nvGraphicFramePr>
        <p:xfrm>
          <a:off x="5017202" y="4770286"/>
          <a:ext cx="1650298" cy="1209675"/>
        </p:xfrm>
        <a:graphic>
          <a:graphicData uri="http://schemas.openxmlformats.org/drawingml/2006/chart">
            <c:chart xmlns:c="http://schemas.openxmlformats.org/drawingml/2006/chart" xmlns:r="http://schemas.openxmlformats.org/officeDocument/2006/relationships" r:id="rId6"/>
          </a:graphicData>
        </a:graphic>
      </p:graphicFrame>
      <p:sp>
        <p:nvSpPr>
          <p:cNvPr id="39" name="Oval 38"/>
          <p:cNvSpPr/>
          <p:nvPr/>
        </p:nvSpPr>
        <p:spPr>
          <a:xfrm>
            <a:off x="153832" y="3966021"/>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 name="Freeform 178"/>
          <p:cNvSpPr>
            <a:spLocks noChangeAspect="1" noEditPoints="1"/>
          </p:cNvSpPr>
          <p:nvPr/>
        </p:nvSpPr>
        <p:spPr bwMode="auto">
          <a:xfrm>
            <a:off x="3326249" y="4049218"/>
            <a:ext cx="180000" cy="260597"/>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 name="Freeform 16"/>
          <p:cNvSpPr>
            <a:spLocks noChangeAspect="1" noEditPoints="1"/>
          </p:cNvSpPr>
          <p:nvPr/>
        </p:nvSpPr>
        <p:spPr bwMode="auto">
          <a:xfrm>
            <a:off x="217403" y="4089101"/>
            <a:ext cx="317700" cy="216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178"/>
          <p:cNvSpPr>
            <a:spLocks noChangeAspect="1" noEditPoints="1"/>
          </p:cNvSpPr>
          <p:nvPr/>
        </p:nvSpPr>
        <p:spPr bwMode="auto">
          <a:xfrm>
            <a:off x="6404708" y="4184407"/>
            <a:ext cx="142690" cy="206581"/>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16"/>
          <p:cNvSpPr>
            <a:spLocks noChangeAspect="1" noEditPoints="1"/>
          </p:cNvSpPr>
          <p:nvPr/>
        </p:nvSpPr>
        <p:spPr bwMode="auto">
          <a:xfrm>
            <a:off x="6369424" y="4027220"/>
            <a:ext cx="213259" cy="144992"/>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249515155"/>
              </p:ext>
            </p:extLst>
          </p:nvPr>
        </p:nvGraphicFramePr>
        <p:xfrm>
          <a:off x="304361" y="1735667"/>
          <a:ext cx="2457450" cy="1952961"/>
        </p:xfrm>
        <a:graphic>
          <a:graphicData uri="http://schemas.openxmlformats.org/presentationml/2006/ole">
            <mc:AlternateContent xmlns:mc="http://schemas.openxmlformats.org/markup-compatibility/2006">
              <mc:Choice xmlns:v="urn:schemas-microsoft-com:vml" Requires="v">
                <p:oleObj spid="_x0000_s987448" name="Chart" r:id="rId7" imgW="2390866" imgH="2009655" progId="MSGraph.Chart.8">
                  <p:embed followColorScheme="full"/>
                </p:oleObj>
              </mc:Choice>
              <mc:Fallback>
                <p:oleObj name="Chart" r:id="rId7" imgW="2390866" imgH="2009655" progId="MSGraph.Chart.8">
                  <p:embed followColorScheme="full"/>
                  <p:pic>
                    <p:nvPicPr>
                      <p:cNvPr id="0" name=""/>
                      <p:cNvPicPr>
                        <a:picLocks noChangeAspect="1" noChangeArrowheads="1"/>
                      </p:cNvPicPr>
                      <p:nvPr/>
                    </p:nvPicPr>
                    <p:blipFill>
                      <a:blip r:embed="rId8"/>
                      <a:srcRect/>
                      <a:stretch>
                        <a:fillRect/>
                      </a:stretch>
                    </p:blipFill>
                    <p:spPr bwMode="auto">
                      <a:xfrm>
                        <a:off x="304361" y="1735667"/>
                        <a:ext cx="2457450" cy="195296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5923719"/>
              </p:ext>
            </p:extLst>
          </p:nvPr>
        </p:nvGraphicFramePr>
        <p:xfrm>
          <a:off x="6396720" y="1730585"/>
          <a:ext cx="2457450" cy="1952961"/>
        </p:xfrm>
        <a:graphic>
          <a:graphicData uri="http://schemas.openxmlformats.org/presentationml/2006/ole">
            <mc:AlternateContent xmlns:mc="http://schemas.openxmlformats.org/markup-compatibility/2006">
              <mc:Choice xmlns:v="urn:schemas-microsoft-com:vml" Requires="v">
                <p:oleObj spid="_x0000_s987449" name="Chart" r:id="rId9" imgW="2390773" imgH="2009641" progId="MSGraph.Chart.8">
                  <p:embed followColorScheme="full"/>
                </p:oleObj>
              </mc:Choice>
              <mc:Fallback>
                <p:oleObj name="Chart" r:id="rId9" imgW="2390773" imgH="2009641" progId="MSGraph.Chart.8">
                  <p:embed followColorScheme="full"/>
                  <p:pic>
                    <p:nvPicPr>
                      <p:cNvPr id="0" name=""/>
                      <p:cNvPicPr>
                        <a:picLocks noChangeAspect="1" noChangeArrowheads="1"/>
                      </p:cNvPicPr>
                      <p:nvPr/>
                    </p:nvPicPr>
                    <p:blipFill>
                      <a:blip r:embed="rId10"/>
                      <a:srcRect/>
                      <a:stretch>
                        <a:fillRect/>
                      </a:stretch>
                    </p:blipFill>
                    <p:spPr bwMode="auto">
                      <a:xfrm>
                        <a:off x="6396720" y="1730585"/>
                        <a:ext cx="2457450" cy="1952961"/>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55199055"/>
              </p:ext>
            </p:extLst>
          </p:nvPr>
        </p:nvGraphicFramePr>
        <p:xfrm>
          <a:off x="306388" y="4068013"/>
          <a:ext cx="2457450" cy="1952625"/>
        </p:xfrm>
        <a:graphic>
          <a:graphicData uri="http://schemas.openxmlformats.org/presentationml/2006/ole">
            <mc:AlternateContent xmlns:mc="http://schemas.openxmlformats.org/markup-compatibility/2006">
              <mc:Choice xmlns:v="urn:schemas-microsoft-com:vml" Requires="v">
                <p:oleObj spid="_x0000_s987450" name="Chart" r:id="rId11" imgW="2390866" imgH="2009655" progId="MSGraph.Chart.8">
                  <p:embed followColorScheme="full"/>
                </p:oleObj>
              </mc:Choice>
              <mc:Fallback>
                <p:oleObj name="Chart" r:id="rId11" imgW="2390866" imgH="2009655" progId="MSGraph.Chart.8">
                  <p:embed followColorScheme="full"/>
                  <p:pic>
                    <p:nvPicPr>
                      <p:cNvPr id="0" name=""/>
                      <p:cNvPicPr>
                        <a:picLocks noChangeAspect="1" noChangeArrowheads="1"/>
                      </p:cNvPicPr>
                      <p:nvPr/>
                    </p:nvPicPr>
                    <p:blipFill>
                      <a:blip r:embed="rId12"/>
                      <a:srcRect/>
                      <a:stretch>
                        <a:fillRect/>
                      </a:stretch>
                    </p:blipFill>
                    <p:spPr bwMode="auto">
                      <a:xfrm>
                        <a:off x="306388" y="4068013"/>
                        <a:ext cx="2457450" cy="1952625"/>
                      </a:xfrm>
                      <a:prstGeom prst="rect">
                        <a:avLst/>
                      </a:prstGeom>
                      <a:noFill/>
                      <a:ln>
                        <a:noFill/>
                      </a:ln>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2780438899"/>
              </p:ext>
            </p:extLst>
          </p:nvPr>
        </p:nvGraphicFramePr>
        <p:xfrm>
          <a:off x="3360655" y="4067785"/>
          <a:ext cx="2457450" cy="1952961"/>
        </p:xfrm>
        <a:graphic>
          <a:graphicData uri="http://schemas.openxmlformats.org/presentationml/2006/ole">
            <mc:AlternateContent xmlns:mc="http://schemas.openxmlformats.org/markup-compatibility/2006">
              <mc:Choice xmlns:v="urn:schemas-microsoft-com:vml" Requires="v">
                <p:oleObj spid="_x0000_s987451" name="Chart" r:id="rId13" imgW="2390866" imgH="2009655" progId="MSGraph.Chart.8">
                  <p:embed followColorScheme="full"/>
                </p:oleObj>
              </mc:Choice>
              <mc:Fallback>
                <p:oleObj name="Chart" r:id="rId13" imgW="2390866" imgH="2009655" progId="MSGraph.Chart.8">
                  <p:embed followColorScheme="full"/>
                  <p:pic>
                    <p:nvPicPr>
                      <p:cNvPr id="0" name=""/>
                      <p:cNvPicPr>
                        <a:picLocks noChangeAspect="1" noChangeArrowheads="1"/>
                      </p:cNvPicPr>
                      <p:nvPr/>
                    </p:nvPicPr>
                    <p:blipFill>
                      <a:blip r:embed="rId14"/>
                      <a:srcRect/>
                      <a:stretch>
                        <a:fillRect/>
                      </a:stretch>
                    </p:blipFill>
                    <p:spPr bwMode="auto">
                      <a:xfrm>
                        <a:off x="3360655" y="4067785"/>
                        <a:ext cx="2457450" cy="1952961"/>
                      </a:xfrm>
                      <a:prstGeom prst="rect">
                        <a:avLst/>
                      </a:prstGeom>
                      <a:noFill/>
                      <a:ln>
                        <a:noFill/>
                      </a:ln>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396198792"/>
              </p:ext>
            </p:extLst>
          </p:nvPr>
        </p:nvGraphicFramePr>
        <p:xfrm>
          <a:off x="6386692" y="4059541"/>
          <a:ext cx="2457450" cy="1952961"/>
        </p:xfrm>
        <a:graphic>
          <a:graphicData uri="http://schemas.openxmlformats.org/presentationml/2006/ole">
            <mc:AlternateContent xmlns:mc="http://schemas.openxmlformats.org/markup-compatibility/2006">
              <mc:Choice xmlns:v="urn:schemas-microsoft-com:vml" Requires="v">
                <p:oleObj spid="_x0000_s987452" name="Chart" r:id="rId15" imgW="2390866" imgH="2009655" progId="MSGraph.Chart.8">
                  <p:embed followColorScheme="full"/>
                </p:oleObj>
              </mc:Choice>
              <mc:Fallback>
                <p:oleObj name="Chart" r:id="rId15" imgW="2390866" imgH="2009655" progId="MSGraph.Chart.8">
                  <p:embed followColorScheme="full"/>
                  <p:pic>
                    <p:nvPicPr>
                      <p:cNvPr id="0" name=""/>
                      <p:cNvPicPr>
                        <a:picLocks noChangeAspect="1" noChangeArrowheads="1"/>
                      </p:cNvPicPr>
                      <p:nvPr/>
                    </p:nvPicPr>
                    <p:blipFill>
                      <a:blip r:embed="rId16"/>
                      <a:srcRect/>
                      <a:stretch>
                        <a:fillRect/>
                      </a:stretch>
                    </p:blipFill>
                    <p:spPr bwMode="auto">
                      <a:xfrm>
                        <a:off x="6386692" y="4059541"/>
                        <a:ext cx="2457450" cy="1952961"/>
                      </a:xfrm>
                      <a:prstGeom prst="rect">
                        <a:avLst/>
                      </a:prstGeom>
                      <a:noFill/>
                      <a:ln>
                        <a:noFill/>
                      </a:ln>
                    </p:spPr>
                  </p:pic>
                </p:oleObj>
              </mc:Fallback>
            </mc:AlternateContent>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2634977407"/>
              </p:ext>
            </p:extLst>
          </p:nvPr>
        </p:nvGraphicFramePr>
        <p:xfrm>
          <a:off x="327552" y="3564075"/>
          <a:ext cx="2340000" cy="243840"/>
        </p:xfrm>
        <a:graphic>
          <a:graphicData uri="http://schemas.openxmlformats.org/drawingml/2006/table">
            <a:tbl>
              <a:tblPr firstRow="1" bandRow="1">
                <a:tableStyleId>{2D5ABB26-0587-4C30-8999-92F81FD0307C}</a:tableStyleId>
              </a:tblPr>
              <a:tblGrid>
                <a:gridCol w="811200"/>
                <a:gridCol w="811200"/>
                <a:gridCol w="717600"/>
              </a:tblGrid>
              <a:tr h="240732">
                <a:tc>
                  <a:txBody>
                    <a:bodyPr/>
                    <a:lstStyle/>
                    <a:p>
                      <a:pPr algn="ctr"/>
                      <a:r>
                        <a:rPr lang="nl-BE" sz="1000" b="1" dirty="0" smtClean="0"/>
                        <a:t>(A)</a:t>
                      </a:r>
                      <a:endParaRPr lang="nl-BE" sz="1000" b="1" dirty="0"/>
                    </a:p>
                  </a:txBody>
                  <a:tcPr/>
                </a:tc>
                <a:tc>
                  <a:txBody>
                    <a:bodyPr/>
                    <a:lstStyle/>
                    <a:p>
                      <a:pPr algn="ctr"/>
                      <a:r>
                        <a:rPr lang="nl-BE" sz="1000" b="1" dirty="0" smtClean="0"/>
                        <a:t>(B)</a:t>
                      </a:r>
                      <a:endParaRPr lang="nl-BE" sz="1000" b="1" dirty="0"/>
                    </a:p>
                  </a:txBody>
                  <a:tcPr/>
                </a:tc>
                <a:tc>
                  <a:txBody>
                    <a:bodyPr/>
                    <a:lstStyle/>
                    <a:p>
                      <a:pPr algn="ctr"/>
                      <a:r>
                        <a:rPr lang="nl-BE" sz="1000" b="1" dirty="0" smtClean="0"/>
                        <a:t>(C)</a:t>
                      </a:r>
                      <a:endParaRPr lang="nl-BE" sz="1000" b="1" dirty="0"/>
                    </a:p>
                  </a:txBody>
                  <a:tcPr/>
                </a:tc>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2011042426"/>
              </p:ext>
            </p:extLst>
          </p:nvPr>
        </p:nvGraphicFramePr>
        <p:xfrm>
          <a:off x="6427124" y="3564075"/>
          <a:ext cx="2339999" cy="243840"/>
        </p:xfrm>
        <a:graphic>
          <a:graphicData uri="http://schemas.openxmlformats.org/drawingml/2006/table">
            <a:tbl>
              <a:tblPr firstRow="1" bandRow="1">
                <a:tableStyleId>{2D5ABB26-0587-4C30-8999-92F81FD0307C}</a:tableStyleId>
              </a:tblPr>
              <a:tblGrid>
                <a:gridCol w="502810"/>
                <a:gridCol w="502810"/>
                <a:gridCol w="444793"/>
                <a:gridCol w="444793"/>
                <a:gridCol w="444793"/>
              </a:tblGrid>
              <a:tr h="240732">
                <a:tc>
                  <a:txBody>
                    <a:bodyPr/>
                    <a:lstStyle/>
                    <a:p>
                      <a:pPr algn="ctr"/>
                      <a:r>
                        <a:rPr lang="nl-BE" sz="1000" b="1" dirty="0" smtClean="0"/>
                        <a:t>(A)</a:t>
                      </a:r>
                      <a:endParaRPr lang="nl-BE" sz="1000" b="1" dirty="0"/>
                    </a:p>
                  </a:txBody>
                  <a:tcPr/>
                </a:tc>
                <a:tc>
                  <a:txBody>
                    <a:bodyPr/>
                    <a:lstStyle/>
                    <a:p>
                      <a:pPr algn="ctr"/>
                      <a:r>
                        <a:rPr lang="nl-BE" sz="1000" b="1" dirty="0" smtClean="0"/>
                        <a:t>(B)</a:t>
                      </a:r>
                      <a:endParaRPr lang="nl-BE" sz="1000" b="1" dirty="0"/>
                    </a:p>
                  </a:txBody>
                  <a:tcPr/>
                </a:tc>
                <a:tc>
                  <a:txBody>
                    <a:bodyPr/>
                    <a:lstStyle/>
                    <a:p>
                      <a:pPr algn="ctr"/>
                      <a:r>
                        <a:rPr lang="nl-BE" sz="1000" b="1" dirty="0" smtClean="0"/>
                        <a:t>(C)</a:t>
                      </a:r>
                      <a:endParaRPr lang="nl-BE" sz="1000" b="1" dirty="0"/>
                    </a:p>
                  </a:txBody>
                  <a:tcPr/>
                </a:tc>
                <a:tc>
                  <a:txBody>
                    <a:bodyPr/>
                    <a:lstStyle/>
                    <a:p>
                      <a:pPr algn="ctr"/>
                      <a:r>
                        <a:rPr lang="nl-BE" sz="1000" b="1" dirty="0" smtClean="0"/>
                        <a:t>(D)</a:t>
                      </a:r>
                      <a:endParaRPr lang="nl-BE" sz="1000" b="1" dirty="0"/>
                    </a:p>
                  </a:txBody>
                  <a:tcPr/>
                </a:tc>
                <a:tc>
                  <a:txBody>
                    <a:bodyPr/>
                    <a:lstStyle/>
                    <a:p>
                      <a:pPr algn="ctr"/>
                      <a:r>
                        <a:rPr lang="nl-BE" sz="1000" b="1" dirty="0" smtClean="0"/>
                        <a:t>(E)</a:t>
                      </a:r>
                      <a:endParaRPr lang="nl-BE" sz="1000" b="1" dirty="0"/>
                    </a:p>
                  </a:txBody>
                  <a:tcPr/>
                </a:tc>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2406724182"/>
              </p:ext>
            </p:extLst>
          </p:nvPr>
        </p:nvGraphicFramePr>
        <p:xfrm>
          <a:off x="3362260" y="3564075"/>
          <a:ext cx="2412000" cy="243840"/>
        </p:xfrm>
        <a:graphic>
          <a:graphicData uri="http://schemas.openxmlformats.org/drawingml/2006/table">
            <a:tbl>
              <a:tblPr firstRow="1" bandRow="1">
                <a:tableStyleId>{2D5ABB26-0587-4C30-8999-92F81FD0307C}</a:tableStyleId>
              </a:tblPr>
              <a:tblGrid>
                <a:gridCol w="1206000"/>
                <a:gridCol w="1206000"/>
              </a:tblGrid>
              <a:tr h="240732">
                <a:tc>
                  <a:txBody>
                    <a:bodyPr/>
                    <a:lstStyle/>
                    <a:p>
                      <a:pPr algn="ctr"/>
                      <a:r>
                        <a:rPr lang="nl-BE" sz="1000" b="1" dirty="0" smtClean="0"/>
                        <a:t>(A)</a:t>
                      </a:r>
                      <a:endParaRPr lang="nl-BE" sz="1000" b="1" dirty="0"/>
                    </a:p>
                  </a:txBody>
                  <a:tcPr/>
                </a:tc>
                <a:tc>
                  <a:txBody>
                    <a:bodyPr/>
                    <a:lstStyle/>
                    <a:p>
                      <a:pPr algn="ctr"/>
                      <a:r>
                        <a:rPr lang="nl-BE" sz="1000" b="1" dirty="0" smtClean="0"/>
                        <a:t>(B)</a:t>
                      </a:r>
                      <a:endParaRPr lang="nl-BE" sz="1000" b="1" dirty="0"/>
                    </a:p>
                  </a:txBody>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3989223922"/>
              </p:ext>
            </p:extLst>
          </p:nvPr>
        </p:nvGraphicFramePr>
        <p:xfrm>
          <a:off x="329824" y="5913803"/>
          <a:ext cx="2340000" cy="243840"/>
        </p:xfrm>
        <a:graphic>
          <a:graphicData uri="http://schemas.openxmlformats.org/drawingml/2006/table">
            <a:tbl>
              <a:tblPr firstRow="1" bandRow="1">
                <a:tableStyleId>{2D5ABB26-0587-4C30-8999-92F81FD0307C}</a:tableStyleId>
              </a:tblPr>
              <a:tblGrid>
                <a:gridCol w="811200"/>
                <a:gridCol w="811200"/>
                <a:gridCol w="717600"/>
              </a:tblGrid>
              <a:tr h="240732">
                <a:tc>
                  <a:txBody>
                    <a:bodyPr/>
                    <a:lstStyle/>
                    <a:p>
                      <a:pPr algn="ctr"/>
                      <a:r>
                        <a:rPr lang="nl-BE" sz="1000" b="1" dirty="0" smtClean="0">
                          <a:solidFill>
                            <a:schemeClr val="tx2">
                              <a:lumMod val="50000"/>
                            </a:schemeClr>
                          </a:solidFill>
                        </a:rPr>
                        <a:t>(A)</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(B)</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(C)</a:t>
                      </a:r>
                      <a:endParaRPr lang="nl-BE" sz="1000" b="1" dirty="0">
                        <a:solidFill>
                          <a:schemeClr val="tx2">
                            <a:lumMod val="50000"/>
                          </a:schemeClr>
                        </a:solidFill>
                      </a:endParaRPr>
                    </a:p>
                  </a:txBody>
                  <a:tcPr/>
                </a:tc>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3715177420"/>
              </p:ext>
            </p:extLst>
          </p:nvPr>
        </p:nvGraphicFramePr>
        <p:xfrm>
          <a:off x="6402100" y="5913803"/>
          <a:ext cx="2412000" cy="243840"/>
        </p:xfrm>
        <a:graphic>
          <a:graphicData uri="http://schemas.openxmlformats.org/drawingml/2006/table">
            <a:tbl>
              <a:tblPr firstRow="1" bandRow="1">
                <a:tableStyleId>{2D5ABB26-0587-4C30-8999-92F81FD0307C}</a:tableStyleId>
              </a:tblPr>
              <a:tblGrid>
                <a:gridCol w="639918"/>
                <a:gridCol w="639918"/>
                <a:gridCol w="566082"/>
                <a:gridCol w="566082"/>
              </a:tblGrid>
              <a:tr h="240732">
                <a:tc>
                  <a:txBody>
                    <a:bodyPr/>
                    <a:lstStyle/>
                    <a:p>
                      <a:pPr algn="ctr"/>
                      <a:r>
                        <a:rPr lang="nl-BE" sz="1000" b="1" dirty="0" smtClean="0">
                          <a:solidFill>
                            <a:schemeClr val="tx2">
                              <a:lumMod val="50000"/>
                            </a:schemeClr>
                          </a:solidFill>
                        </a:rPr>
                        <a:t>(A)</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(B)</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(C)</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(D)</a:t>
                      </a:r>
                      <a:endParaRPr lang="nl-BE" sz="1000" b="1" dirty="0">
                        <a:solidFill>
                          <a:schemeClr val="tx2">
                            <a:lumMod val="50000"/>
                          </a:schemeClr>
                        </a:solidFill>
                      </a:endParaRPr>
                    </a:p>
                  </a:txBody>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2050588699"/>
              </p:ext>
            </p:extLst>
          </p:nvPr>
        </p:nvGraphicFramePr>
        <p:xfrm>
          <a:off x="3364532" y="5913803"/>
          <a:ext cx="2412000" cy="243840"/>
        </p:xfrm>
        <a:graphic>
          <a:graphicData uri="http://schemas.openxmlformats.org/drawingml/2006/table">
            <a:tbl>
              <a:tblPr firstRow="1" bandRow="1">
                <a:tableStyleId>{2D5ABB26-0587-4C30-8999-92F81FD0307C}</a:tableStyleId>
              </a:tblPr>
              <a:tblGrid>
                <a:gridCol w="1206000"/>
                <a:gridCol w="1206000"/>
              </a:tblGrid>
              <a:tr h="240732">
                <a:tc>
                  <a:txBody>
                    <a:bodyPr/>
                    <a:lstStyle/>
                    <a:p>
                      <a:pPr algn="ctr"/>
                      <a:r>
                        <a:rPr lang="nl-BE" sz="1000" b="1" dirty="0" smtClean="0">
                          <a:solidFill>
                            <a:schemeClr val="tx2">
                              <a:lumMod val="50000"/>
                            </a:schemeClr>
                          </a:solidFill>
                        </a:rPr>
                        <a:t>(A)</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(B)</a:t>
                      </a:r>
                      <a:endParaRPr lang="nl-BE" sz="1000" b="1" dirty="0">
                        <a:solidFill>
                          <a:schemeClr val="tx2">
                            <a:lumMod val="50000"/>
                          </a:schemeClr>
                        </a:solidFill>
                      </a:endParaRPr>
                    </a:p>
                  </a:txBody>
                  <a:tcPr/>
                </a:tc>
              </a:tr>
            </a:tbl>
          </a:graphicData>
        </a:graphic>
      </p:graphicFrame>
      <p:sp>
        <p:nvSpPr>
          <p:cNvPr id="80" name="Text Placeholder 4"/>
          <p:cNvSpPr txBox="1">
            <a:spLocks/>
          </p:cNvSpPr>
          <p:nvPr/>
        </p:nvSpPr>
        <p:spPr>
          <a:xfrm>
            <a:off x="-1157" y="6478465"/>
            <a:ext cx="7734300" cy="3522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Base: </a:t>
            </a:r>
            <a:r>
              <a:rPr lang="en-US" sz="1000" dirty="0" err="1">
                <a:latin typeface="Calibri" pitchFamily="34" charset="0"/>
                <a:cs typeface="Arial" pitchFamily="34" charset="0"/>
              </a:rPr>
              <a:t>Échantillon</a:t>
            </a:r>
            <a:r>
              <a:rPr lang="en-US" sz="1000" dirty="0">
                <a:latin typeface="Calibri" pitchFamily="34" charset="0"/>
                <a:cs typeface="Arial" pitchFamily="34" charset="0"/>
              </a:rPr>
              <a:t> total </a:t>
            </a:r>
            <a:r>
              <a:rPr lang="en-US" sz="1000" dirty="0" err="1">
                <a:latin typeface="Calibri" pitchFamily="34" charset="0"/>
                <a:cs typeface="Arial" pitchFamily="34" charset="0"/>
              </a:rPr>
              <a:t>Wallonie</a:t>
            </a:r>
            <a:r>
              <a:rPr lang="en-US" sz="1000" dirty="0">
                <a:latin typeface="Calibri" pitchFamily="34" charset="0"/>
                <a:cs typeface="Arial" pitchFamily="34" charset="0"/>
              </a:rPr>
              <a:t> (n=1000</a:t>
            </a:r>
            <a:r>
              <a:rPr lang="en-US" sz="1000" dirty="0" smtClean="0">
                <a:latin typeface="Calibri" pitchFamily="34" charset="0"/>
                <a:cs typeface="Arial" pitchFamily="34" charset="0"/>
              </a:rPr>
              <a:t>)</a:t>
            </a:r>
          </a:p>
          <a:p>
            <a:pPr marL="0" indent="0" fontAlgn="base">
              <a:lnSpc>
                <a:spcPct val="90000"/>
              </a:lnSpc>
              <a:spcBef>
                <a:spcPct val="0"/>
              </a:spcBef>
              <a:spcAft>
                <a:spcPct val="0"/>
              </a:spcAft>
              <a:buNone/>
            </a:pPr>
            <a:r>
              <a:rPr lang="fr-FR" sz="1000" dirty="0">
                <a:latin typeface="Calibri" pitchFamily="34" charset="0"/>
                <a:cs typeface="Arial" pitchFamily="34" charset="0"/>
              </a:rPr>
              <a:t>Différences significatives entre les groupes marquées par A, B, C, … 	</a:t>
            </a:r>
          </a:p>
        </p:txBody>
      </p:sp>
      <p:sp>
        <p:nvSpPr>
          <p:cNvPr id="59" name="TextBox 58"/>
          <p:cNvSpPr txBox="1"/>
          <p:nvPr/>
        </p:nvSpPr>
        <p:spPr>
          <a:xfrm>
            <a:off x="568221" y="1557497"/>
            <a:ext cx="466474" cy="307777"/>
          </a:xfrm>
          <a:prstGeom prst="rect">
            <a:avLst/>
          </a:prstGeom>
          <a:noFill/>
        </p:spPr>
        <p:txBody>
          <a:bodyPr wrap="none" rtlCol="0" anchor="ctr">
            <a:spAutoFit/>
          </a:bodyPr>
          <a:lstStyle/>
          <a:p>
            <a:pPr algn="ctr"/>
            <a:r>
              <a:rPr lang="nl-BE" sz="1400" b="1" dirty="0" err="1" smtClean="0">
                <a:solidFill>
                  <a:srgbClr val="0A3365"/>
                </a:solidFill>
                <a:cs typeface="Arial"/>
              </a:rPr>
              <a:t>Âge</a:t>
            </a:r>
            <a:endParaRPr lang="nl-BE" sz="1400" b="1" dirty="0">
              <a:solidFill>
                <a:srgbClr val="0A3365"/>
              </a:solidFill>
              <a:cs typeface="Arial"/>
            </a:endParaRPr>
          </a:p>
        </p:txBody>
      </p:sp>
      <p:sp>
        <p:nvSpPr>
          <p:cNvPr id="60" name="TextBox 59"/>
          <p:cNvSpPr txBox="1"/>
          <p:nvPr/>
        </p:nvSpPr>
        <p:spPr>
          <a:xfrm>
            <a:off x="6635436" y="1538787"/>
            <a:ext cx="694998" cy="307777"/>
          </a:xfrm>
          <a:prstGeom prst="rect">
            <a:avLst/>
          </a:prstGeom>
          <a:noFill/>
        </p:spPr>
        <p:txBody>
          <a:bodyPr wrap="none" rtlCol="0" anchor="ctr">
            <a:spAutoFit/>
          </a:bodyPr>
          <a:lstStyle/>
          <a:p>
            <a:pPr algn="ctr"/>
            <a:r>
              <a:rPr lang="nl-BE" sz="1400" b="1" dirty="0" err="1" smtClean="0">
                <a:solidFill>
                  <a:srgbClr val="0A3365"/>
                </a:solidFill>
                <a:cs typeface="Arial"/>
              </a:rPr>
              <a:t>Région</a:t>
            </a:r>
            <a:endParaRPr lang="nl-BE" sz="1400" b="1" dirty="0">
              <a:solidFill>
                <a:srgbClr val="0A3365"/>
              </a:solidFill>
              <a:cs typeface="Arial"/>
            </a:endParaRPr>
          </a:p>
        </p:txBody>
      </p:sp>
      <p:sp>
        <p:nvSpPr>
          <p:cNvPr id="71" name="TextBox 70"/>
          <p:cNvSpPr txBox="1"/>
          <p:nvPr/>
        </p:nvSpPr>
        <p:spPr>
          <a:xfrm>
            <a:off x="6643814" y="3891149"/>
            <a:ext cx="2171092" cy="307777"/>
          </a:xfrm>
          <a:prstGeom prst="rect">
            <a:avLst/>
          </a:prstGeom>
          <a:noFill/>
        </p:spPr>
        <p:txBody>
          <a:bodyPr wrap="square" rtlCol="0" anchor="ctr">
            <a:spAutoFit/>
          </a:bodyPr>
          <a:lstStyle/>
          <a:p>
            <a:r>
              <a:rPr lang="nl-BE" sz="1400" b="1" dirty="0" err="1" smtClean="0">
                <a:solidFill>
                  <a:srgbClr val="2E2E2E"/>
                </a:solidFill>
                <a:cs typeface="Arial"/>
              </a:rPr>
              <a:t>Classe</a:t>
            </a:r>
            <a:r>
              <a:rPr lang="nl-BE" sz="1400" b="1" dirty="0" smtClean="0">
                <a:solidFill>
                  <a:srgbClr val="2E2E2E"/>
                </a:solidFill>
                <a:cs typeface="Arial"/>
              </a:rPr>
              <a:t> sociale</a:t>
            </a:r>
            <a:endParaRPr lang="nl-BE" sz="1400" b="1" dirty="0">
              <a:solidFill>
                <a:srgbClr val="2E2E2E"/>
              </a:solidFill>
              <a:cs typeface="Arial"/>
            </a:endParaRPr>
          </a:p>
        </p:txBody>
      </p:sp>
      <p:sp>
        <p:nvSpPr>
          <p:cNvPr id="81" name="TextBox 80"/>
          <p:cNvSpPr txBox="1"/>
          <p:nvPr/>
        </p:nvSpPr>
        <p:spPr>
          <a:xfrm>
            <a:off x="3614669" y="1555514"/>
            <a:ext cx="523798" cy="307777"/>
          </a:xfrm>
          <a:prstGeom prst="rect">
            <a:avLst/>
          </a:prstGeom>
          <a:noFill/>
        </p:spPr>
        <p:txBody>
          <a:bodyPr wrap="none" rtlCol="0" anchor="ctr">
            <a:spAutoFit/>
          </a:bodyPr>
          <a:lstStyle/>
          <a:p>
            <a:pPr algn="ctr"/>
            <a:r>
              <a:rPr lang="nl-BE" sz="1400" b="1" dirty="0" err="1" smtClean="0">
                <a:solidFill>
                  <a:srgbClr val="0A3365"/>
                </a:solidFill>
                <a:cs typeface="Arial"/>
              </a:rPr>
              <a:t>Sexe</a:t>
            </a:r>
            <a:endParaRPr lang="nl-BE" sz="1400" b="1" dirty="0">
              <a:solidFill>
                <a:srgbClr val="0A3365"/>
              </a:solidFill>
              <a:cs typeface="Arial"/>
            </a:endParaRPr>
          </a:p>
        </p:txBody>
      </p:sp>
      <p:sp>
        <p:nvSpPr>
          <p:cNvPr id="82" name="TextBox 81"/>
          <p:cNvSpPr txBox="1"/>
          <p:nvPr/>
        </p:nvSpPr>
        <p:spPr>
          <a:xfrm>
            <a:off x="3578583" y="3899760"/>
            <a:ext cx="1035797" cy="307777"/>
          </a:xfrm>
          <a:prstGeom prst="rect">
            <a:avLst/>
          </a:prstGeom>
          <a:noFill/>
        </p:spPr>
        <p:txBody>
          <a:bodyPr wrap="none" rtlCol="0" anchor="ctr">
            <a:spAutoFit/>
          </a:bodyPr>
          <a:lstStyle/>
          <a:p>
            <a:pPr algn="ctr"/>
            <a:r>
              <a:rPr lang="nl-BE" sz="1400" b="1" dirty="0" err="1" smtClean="0">
                <a:solidFill>
                  <a:prstClr val="black">
                    <a:lumMod val="85000"/>
                    <a:lumOff val="15000"/>
                  </a:prstClr>
                </a:solidFill>
                <a:cs typeface="Arial"/>
              </a:rPr>
              <a:t>Occupation</a:t>
            </a:r>
            <a:endParaRPr lang="nl-BE" sz="1400" b="1" dirty="0">
              <a:solidFill>
                <a:prstClr val="black">
                  <a:lumMod val="85000"/>
                  <a:lumOff val="15000"/>
                </a:prstClr>
              </a:solidFill>
              <a:cs typeface="Arial"/>
            </a:endParaRPr>
          </a:p>
        </p:txBody>
      </p:sp>
      <p:sp>
        <p:nvSpPr>
          <p:cNvPr id="83" name="TextBox 82"/>
          <p:cNvSpPr txBox="1"/>
          <p:nvPr/>
        </p:nvSpPr>
        <p:spPr>
          <a:xfrm>
            <a:off x="549797" y="3896482"/>
            <a:ext cx="1635384" cy="307777"/>
          </a:xfrm>
          <a:prstGeom prst="rect">
            <a:avLst/>
          </a:prstGeom>
          <a:noFill/>
        </p:spPr>
        <p:txBody>
          <a:bodyPr wrap="none" rtlCol="0" anchor="ctr">
            <a:spAutoFit/>
          </a:bodyPr>
          <a:lstStyle>
            <a:defPPr>
              <a:defRPr lang="en-US"/>
            </a:defPPr>
            <a:lvl1pPr algn="ctr">
              <a:defRPr sz="1400" b="1">
                <a:solidFill>
                  <a:schemeClr val="tx2">
                    <a:lumMod val="75000"/>
                  </a:schemeClr>
                </a:solidFill>
                <a:latin typeface="+mj-lt"/>
                <a:cs typeface="Aria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nl-BE" kern="0" noProof="0" dirty="0" smtClean="0">
                <a:solidFill>
                  <a:srgbClr val="2E2E2E"/>
                </a:solidFill>
                <a:latin typeface="Calibri"/>
              </a:rPr>
              <a:t>Niveau </a:t>
            </a:r>
            <a:r>
              <a:rPr lang="nl-BE" kern="0" noProof="0" dirty="0" err="1" smtClean="0">
                <a:solidFill>
                  <a:srgbClr val="2E2E2E"/>
                </a:solidFill>
                <a:latin typeface="Calibri"/>
              </a:rPr>
              <a:t>d’éducation</a:t>
            </a:r>
            <a:endParaRPr kumimoji="0" lang="nl-BE" sz="1400" b="1" i="0" u="none" strike="noStrike" kern="0" cap="none" spc="0" normalizeH="0" baseline="0" noProof="0" dirty="0">
              <a:ln>
                <a:noFill/>
              </a:ln>
              <a:solidFill>
                <a:srgbClr val="2E2E2E"/>
              </a:solidFill>
              <a:effectLst/>
              <a:uLnTx/>
              <a:uFillTx/>
              <a:latin typeface="Calibri"/>
              <a:cs typeface="Arial"/>
            </a:endParaRPr>
          </a:p>
        </p:txBody>
      </p:sp>
      <p:sp>
        <p:nvSpPr>
          <p:cNvPr id="85" name="TextBox 84"/>
          <p:cNvSpPr txBox="1"/>
          <p:nvPr/>
        </p:nvSpPr>
        <p:spPr>
          <a:xfrm>
            <a:off x="753392" y="2136501"/>
            <a:ext cx="859809" cy="276999"/>
          </a:xfrm>
          <a:prstGeom prst="rect">
            <a:avLst/>
          </a:prstGeom>
          <a:noFill/>
        </p:spPr>
        <p:txBody>
          <a:bodyPr wrap="square" rtlCol="0">
            <a:spAutoFit/>
          </a:bodyPr>
          <a:lstStyle/>
          <a:p>
            <a:r>
              <a:rPr lang="nl-BE" sz="1200" b="1" dirty="0" smtClean="0"/>
              <a:t>C</a:t>
            </a:r>
            <a:endParaRPr lang="nl-BE" sz="1200" b="1" dirty="0"/>
          </a:p>
        </p:txBody>
      </p:sp>
      <p:sp>
        <p:nvSpPr>
          <p:cNvPr id="86" name="TextBox 85"/>
          <p:cNvSpPr txBox="1"/>
          <p:nvPr/>
        </p:nvSpPr>
        <p:spPr>
          <a:xfrm>
            <a:off x="1534257" y="2298750"/>
            <a:ext cx="859809" cy="276999"/>
          </a:xfrm>
          <a:prstGeom prst="rect">
            <a:avLst/>
          </a:prstGeom>
          <a:noFill/>
        </p:spPr>
        <p:txBody>
          <a:bodyPr wrap="square" rtlCol="0">
            <a:spAutoFit/>
          </a:bodyPr>
          <a:lstStyle/>
          <a:p>
            <a:r>
              <a:rPr lang="nl-BE" sz="1200" b="1" dirty="0" smtClean="0"/>
              <a:t>C</a:t>
            </a:r>
            <a:endParaRPr lang="nl-BE" sz="1200" b="1" dirty="0"/>
          </a:p>
        </p:txBody>
      </p:sp>
      <p:sp>
        <p:nvSpPr>
          <p:cNvPr id="87" name="TextBox 86"/>
          <p:cNvSpPr txBox="1"/>
          <p:nvPr/>
        </p:nvSpPr>
        <p:spPr>
          <a:xfrm>
            <a:off x="5146938" y="2156753"/>
            <a:ext cx="859809" cy="276999"/>
          </a:xfrm>
          <a:prstGeom prst="rect">
            <a:avLst/>
          </a:prstGeom>
          <a:noFill/>
        </p:spPr>
        <p:txBody>
          <a:bodyPr wrap="square" rtlCol="0">
            <a:spAutoFit/>
          </a:bodyPr>
          <a:lstStyle/>
          <a:p>
            <a:r>
              <a:rPr lang="nl-BE" sz="1200" b="1" dirty="0" smtClean="0"/>
              <a:t>B</a:t>
            </a:r>
            <a:endParaRPr lang="nl-BE" sz="1200" b="1" dirty="0"/>
          </a:p>
        </p:txBody>
      </p:sp>
      <p:sp>
        <p:nvSpPr>
          <p:cNvPr id="88" name="TextBox 87"/>
          <p:cNvSpPr txBox="1"/>
          <p:nvPr/>
        </p:nvSpPr>
        <p:spPr>
          <a:xfrm>
            <a:off x="8134225" y="1930183"/>
            <a:ext cx="859809" cy="276999"/>
          </a:xfrm>
          <a:prstGeom prst="rect">
            <a:avLst/>
          </a:prstGeom>
          <a:noFill/>
        </p:spPr>
        <p:txBody>
          <a:bodyPr wrap="square" rtlCol="0">
            <a:spAutoFit/>
          </a:bodyPr>
          <a:lstStyle/>
          <a:p>
            <a:r>
              <a:rPr lang="nl-BE" sz="1200" b="1" dirty="0" smtClean="0"/>
              <a:t>ABCE</a:t>
            </a:r>
            <a:endParaRPr lang="nl-BE" sz="1200" b="1" dirty="0"/>
          </a:p>
        </p:txBody>
      </p:sp>
      <p:sp>
        <p:nvSpPr>
          <p:cNvPr id="89" name="TextBox 88"/>
          <p:cNvSpPr txBox="1"/>
          <p:nvPr/>
        </p:nvSpPr>
        <p:spPr>
          <a:xfrm>
            <a:off x="753391" y="4545214"/>
            <a:ext cx="859809" cy="276999"/>
          </a:xfrm>
          <a:prstGeom prst="rect">
            <a:avLst/>
          </a:prstGeom>
          <a:noFill/>
        </p:spPr>
        <p:txBody>
          <a:bodyPr wrap="square" rtlCol="0">
            <a:spAutoFit/>
          </a:bodyPr>
          <a:lstStyle/>
          <a:p>
            <a:r>
              <a:rPr lang="nl-BE" sz="1200" b="1" dirty="0" smtClean="0">
                <a:solidFill>
                  <a:schemeClr val="tx2">
                    <a:lumMod val="50000"/>
                  </a:schemeClr>
                </a:solidFill>
              </a:rPr>
              <a:t>C</a:t>
            </a:r>
            <a:endParaRPr lang="nl-BE" sz="1200" b="1" dirty="0">
              <a:solidFill>
                <a:schemeClr val="tx2">
                  <a:lumMod val="50000"/>
                </a:schemeClr>
              </a:solidFill>
            </a:endParaRPr>
          </a:p>
        </p:txBody>
      </p:sp>
      <p:sp>
        <p:nvSpPr>
          <p:cNvPr id="90" name="TextBox 89"/>
          <p:cNvSpPr txBox="1"/>
          <p:nvPr/>
        </p:nvSpPr>
        <p:spPr>
          <a:xfrm>
            <a:off x="1533086" y="4582864"/>
            <a:ext cx="859809" cy="276999"/>
          </a:xfrm>
          <a:prstGeom prst="rect">
            <a:avLst/>
          </a:prstGeom>
          <a:noFill/>
        </p:spPr>
        <p:txBody>
          <a:bodyPr wrap="square" rtlCol="0">
            <a:spAutoFit/>
          </a:bodyPr>
          <a:lstStyle/>
          <a:p>
            <a:r>
              <a:rPr lang="nl-BE" sz="1200" b="1" dirty="0" smtClean="0">
                <a:solidFill>
                  <a:schemeClr val="tx2">
                    <a:lumMod val="50000"/>
                  </a:schemeClr>
                </a:solidFill>
              </a:rPr>
              <a:t>C</a:t>
            </a:r>
            <a:endParaRPr lang="nl-BE" sz="1200" b="1" dirty="0">
              <a:solidFill>
                <a:schemeClr val="tx2">
                  <a:lumMod val="50000"/>
                </a:schemeClr>
              </a:solidFill>
            </a:endParaRPr>
          </a:p>
        </p:txBody>
      </p:sp>
      <p:sp>
        <p:nvSpPr>
          <p:cNvPr id="91" name="TextBox 90"/>
          <p:cNvSpPr txBox="1"/>
          <p:nvPr/>
        </p:nvSpPr>
        <p:spPr>
          <a:xfrm>
            <a:off x="7318559" y="4659963"/>
            <a:ext cx="859809" cy="276999"/>
          </a:xfrm>
          <a:prstGeom prst="rect">
            <a:avLst/>
          </a:prstGeom>
          <a:noFill/>
        </p:spPr>
        <p:txBody>
          <a:bodyPr wrap="square" rtlCol="0">
            <a:spAutoFit/>
          </a:bodyPr>
          <a:lstStyle/>
          <a:p>
            <a:r>
              <a:rPr lang="nl-BE" sz="1200" b="1" dirty="0" smtClean="0">
                <a:solidFill>
                  <a:schemeClr val="tx2">
                    <a:lumMod val="50000"/>
                  </a:schemeClr>
                </a:solidFill>
              </a:rPr>
              <a:t>A</a:t>
            </a:r>
            <a:endParaRPr lang="nl-BE" sz="1200" b="1" dirty="0">
              <a:solidFill>
                <a:schemeClr val="tx2">
                  <a:lumMod val="50000"/>
                </a:schemeClr>
              </a:solidFill>
            </a:endParaRPr>
          </a:p>
        </p:txBody>
      </p:sp>
      <p:sp>
        <p:nvSpPr>
          <p:cNvPr id="92" name="TextBox 91"/>
          <p:cNvSpPr txBox="1"/>
          <p:nvPr/>
        </p:nvSpPr>
        <p:spPr>
          <a:xfrm>
            <a:off x="7897132" y="4589595"/>
            <a:ext cx="859809" cy="276999"/>
          </a:xfrm>
          <a:prstGeom prst="rect">
            <a:avLst/>
          </a:prstGeom>
          <a:noFill/>
        </p:spPr>
        <p:txBody>
          <a:bodyPr wrap="square" rtlCol="0">
            <a:spAutoFit/>
          </a:bodyPr>
          <a:lstStyle/>
          <a:p>
            <a:r>
              <a:rPr lang="nl-BE" sz="1200" b="1" dirty="0" smtClean="0">
                <a:solidFill>
                  <a:schemeClr val="tx2">
                    <a:lumMod val="50000"/>
                  </a:schemeClr>
                </a:solidFill>
              </a:rPr>
              <a:t>A</a:t>
            </a:r>
            <a:endParaRPr lang="nl-BE" sz="1200" b="1" dirty="0">
              <a:solidFill>
                <a:schemeClr val="tx2">
                  <a:lumMod val="50000"/>
                </a:schemeClr>
              </a:solidFill>
            </a:endParaRPr>
          </a:p>
        </p:txBody>
      </p:sp>
      <p:sp>
        <p:nvSpPr>
          <p:cNvPr id="93" name="TextBox 92"/>
          <p:cNvSpPr txBox="1"/>
          <p:nvPr/>
        </p:nvSpPr>
        <p:spPr>
          <a:xfrm>
            <a:off x="8481456" y="4540953"/>
            <a:ext cx="859809" cy="276999"/>
          </a:xfrm>
          <a:prstGeom prst="rect">
            <a:avLst/>
          </a:prstGeom>
          <a:noFill/>
        </p:spPr>
        <p:txBody>
          <a:bodyPr wrap="square" rtlCol="0">
            <a:spAutoFit/>
          </a:bodyPr>
          <a:lstStyle/>
          <a:p>
            <a:r>
              <a:rPr lang="nl-BE" sz="1200" b="1" dirty="0" smtClean="0">
                <a:solidFill>
                  <a:schemeClr val="tx2">
                    <a:lumMod val="50000"/>
                  </a:schemeClr>
                </a:solidFill>
              </a:rPr>
              <a:t>A</a:t>
            </a:r>
            <a:endParaRPr lang="nl-BE" sz="1200" b="1" dirty="0">
              <a:solidFill>
                <a:schemeClr val="tx2">
                  <a:lumMod val="50000"/>
                </a:schemeClr>
              </a:solidFill>
            </a:endParaRPr>
          </a:p>
        </p:txBody>
      </p:sp>
      <p:sp>
        <p:nvSpPr>
          <p:cNvPr id="72" name="Rounded Rectangle 71"/>
          <p:cNvSpPr/>
          <p:nvPr/>
        </p:nvSpPr>
        <p:spPr>
          <a:xfrm>
            <a:off x="2576919" y="1187963"/>
            <a:ext cx="4056566" cy="28442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Total </a:t>
            </a:r>
            <a:r>
              <a:rPr lang="nl-BE" sz="1200" b="1" dirty="0" err="1" smtClean="0">
                <a:solidFill>
                  <a:schemeClr val="bg1"/>
                </a:solidFill>
              </a:rPr>
              <a:t>Wallonie</a:t>
            </a:r>
            <a:r>
              <a:rPr lang="nl-BE" sz="1200" b="1" dirty="0" smtClean="0">
                <a:solidFill>
                  <a:schemeClr val="bg1"/>
                </a:solidFill>
              </a:rPr>
              <a:t>: 69</a:t>
            </a:r>
            <a:endParaRPr lang="nl-BE" sz="1200" b="1" dirty="0">
              <a:solidFill>
                <a:schemeClr val="bg1"/>
              </a:solidFill>
            </a:endParaRPr>
          </a:p>
        </p:txBody>
      </p:sp>
    </p:spTree>
    <p:extLst>
      <p:ext uri="{BB962C8B-B14F-4D97-AF65-F5344CB8AC3E}">
        <p14:creationId xmlns:p14="http://schemas.microsoft.com/office/powerpoint/2010/main" val="6024187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86178"/>
            <a:ext cx="8162325" cy="830997"/>
          </a:xfrm>
        </p:spPr>
        <p:txBody>
          <a:bodyPr/>
          <a:lstStyle/>
          <a:p>
            <a:pPr algn="just"/>
            <a:r>
              <a:rPr lang="fr-FR" dirty="0" smtClean="0"/>
              <a:t>L’ensemble des mesures proposées suscitent une très forte adhésion de la part des Wallons, une large majorité d’entre eux étant d’accord avec les affirmations proposées.</a:t>
            </a:r>
            <a:endParaRPr lang="fr-FR"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11</a:t>
            </a:fld>
            <a:endParaRPr lang="de-DE" dirty="0"/>
          </a:p>
        </p:txBody>
      </p:sp>
      <p:sp>
        <p:nvSpPr>
          <p:cNvPr id="25" name="Rounded Rectangle 24"/>
          <p:cNvSpPr/>
          <p:nvPr/>
        </p:nvSpPr>
        <p:spPr>
          <a:xfrm>
            <a:off x="4390322" y="174657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6" name="Rounded Rectangle 25"/>
          <p:cNvSpPr/>
          <p:nvPr/>
        </p:nvSpPr>
        <p:spPr>
          <a:xfrm>
            <a:off x="4390322" y="2208124"/>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8" name="Rounded Rectangle 27"/>
          <p:cNvSpPr/>
          <p:nvPr/>
        </p:nvSpPr>
        <p:spPr>
          <a:xfrm>
            <a:off x="4390322" y="2669675"/>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9" name="Rounded Rectangle 28"/>
          <p:cNvSpPr/>
          <p:nvPr/>
        </p:nvSpPr>
        <p:spPr>
          <a:xfrm>
            <a:off x="4390322" y="3131226"/>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0" name="Rounded Rectangle 29"/>
          <p:cNvSpPr/>
          <p:nvPr/>
        </p:nvSpPr>
        <p:spPr>
          <a:xfrm>
            <a:off x="4390322" y="359277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1" name="Rounded Rectangle 30"/>
          <p:cNvSpPr/>
          <p:nvPr/>
        </p:nvSpPr>
        <p:spPr>
          <a:xfrm>
            <a:off x="4390322" y="4054328"/>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2" name="Rounded Rectangle 31"/>
          <p:cNvSpPr/>
          <p:nvPr/>
        </p:nvSpPr>
        <p:spPr>
          <a:xfrm>
            <a:off x="4390322" y="4515879"/>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3" name="Rounded Rectangle 32"/>
          <p:cNvSpPr/>
          <p:nvPr/>
        </p:nvSpPr>
        <p:spPr>
          <a:xfrm>
            <a:off x="4390322" y="4977430"/>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6" name="Rounded Rectangle 35"/>
          <p:cNvSpPr/>
          <p:nvPr/>
        </p:nvSpPr>
        <p:spPr>
          <a:xfrm>
            <a:off x="7592549" y="174657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7" name="Rounded Rectangle 36"/>
          <p:cNvSpPr/>
          <p:nvPr/>
        </p:nvSpPr>
        <p:spPr>
          <a:xfrm>
            <a:off x="7592549" y="2208124"/>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8" name="Rounded Rectangle 37"/>
          <p:cNvSpPr/>
          <p:nvPr/>
        </p:nvSpPr>
        <p:spPr>
          <a:xfrm>
            <a:off x="7592549" y="2669675"/>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9" name="Rounded Rectangle 38"/>
          <p:cNvSpPr/>
          <p:nvPr/>
        </p:nvSpPr>
        <p:spPr>
          <a:xfrm>
            <a:off x="7592549" y="3131226"/>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0" name="Rounded Rectangle 39"/>
          <p:cNvSpPr/>
          <p:nvPr/>
        </p:nvSpPr>
        <p:spPr>
          <a:xfrm>
            <a:off x="7592549" y="359277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1" name="Rounded Rectangle 40"/>
          <p:cNvSpPr/>
          <p:nvPr/>
        </p:nvSpPr>
        <p:spPr>
          <a:xfrm>
            <a:off x="7592549" y="4054328"/>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2" name="Rounded Rectangle 41"/>
          <p:cNvSpPr/>
          <p:nvPr/>
        </p:nvSpPr>
        <p:spPr>
          <a:xfrm>
            <a:off x="7592549" y="4515879"/>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3" name="Rounded Rectangle 42"/>
          <p:cNvSpPr/>
          <p:nvPr/>
        </p:nvSpPr>
        <p:spPr>
          <a:xfrm>
            <a:off x="7592549" y="4977430"/>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aphicFrame>
        <p:nvGraphicFramePr>
          <p:cNvPr id="44" name="Table 43"/>
          <p:cNvGraphicFramePr>
            <a:graphicFrameLocks noGrp="1"/>
          </p:cNvGraphicFramePr>
          <p:nvPr>
            <p:extLst>
              <p:ext uri="{D42A27DB-BD31-4B8C-83A1-F6EECF244321}">
                <p14:modId xmlns:p14="http://schemas.microsoft.com/office/powerpoint/2010/main" val="679007379"/>
              </p:ext>
            </p:extLst>
          </p:nvPr>
        </p:nvGraphicFramePr>
        <p:xfrm>
          <a:off x="175846" y="1616041"/>
          <a:ext cx="4035348" cy="4176000"/>
        </p:xfrm>
        <a:graphic>
          <a:graphicData uri="http://schemas.openxmlformats.org/drawingml/2006/table">
            <a:tbl>
              <a:tblPr/>
              <a:tblGrid>
                <a:gridCol w="4035348"/>
              </a:tblGrid>
              <a:tr h="447844">
                <a:tc>
                  <a:txBody>
                    <a:bodyPr/>
                    <a:lstStyle/>
                    <a:p>
                      <a:pPr algn="r" fontAlgn="b"/>
                      <a:r>
                        <a:rPr lang="fr-FR" sz="1100" b="1" i="0" u="none" strike="noStrike" kern="1200" baseline="0" dirty="0" smtClean="0">
                          <a:solidFill>
                            <a:schemeClr val="tx1"/>
                          </a:solidFill>
                          <a:latin typeface="+mn-lt"/>
                          <a:ea typeface="+mn-ea"/>
                          <a:cs typeface="+mn-cs"/>
                        </a:rPr>
                        <a:t>Il faut interdire l’abattage rituel d’animaux sans étourdissement</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fr-FR" sz="1100" b="1" i="0" u="none" strike="noStrike" kern="1200" baseline="0" dirty="0" smtClean="0">
                          <a:solidFill>
                            <a:schemeClr val="tx1"/>
                          </a:solidFill>
                          <a:latin typeface="+mn-lt"/>
                          <a:ea typeface="+mn-ea"/>
                          <a:cs typeface="+mn-cs"/>
                        </a:rPr>
                        <a:t>Il faut interdire les expériences sur les chiens et les chats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Il faut fonder un Centre pour des alternatives aux expérimentations animales </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Il faut interdire les expériences sur les singes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La stérilisation des chats domestiques doit être obligatoire</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Il faut attribuer aux animaux un statut d’êtres vivants sensibles*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Il faut interdire la castration </a:t>
                      </a:r>
                    </a:p>
                    <a:p>
                      <a:pPr algn="r" fontAlgn="b"/>
                      <a:r>
                        <a:rPr lang="fr-FR" sz="1100" b="1" i="0" u="none" strike="noStrike" kern="1200" baseline="0" dirty="0" smtClean="0">
                          <a:solidFill>
                            <a:schemeClr val="tx1"/>
                          </a:solidFill>
                          <a:latin typeface="+mn-lt"/>
                          <a:ea typeface="+mn-ea"/>
                          <a:cs typeface="+mn-cs"/>
                        </a:rPr>
                        <a:t>chirurgicale des porcelets contre l’odeur de verrat</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fr-FR" sz="1100" b="1" i="0" u="none" strike="noStrike" kern="1200" baseline="0" dirty="0" smtClean="0">
                          <a:solidFill>
                            <a:schemeClr val="tx1"/>
                          </a:solidFill>
                          <a:latin typeface="+mn-lt"/>
                          <a:ea typeface="+mn-ea"/>
                          <a:cs typeface="+mn-cs"/>
                        </a:rPr>
                        <a:t>Il faut interdire le gavage des canards et des oies pour la production de foie gras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endParaRPr lang="nl-BE" sz="1100" b="1" i="0" u="none" strike="noStrike" kern="1200" baseline="0" dirty="0">
                        <a:solidFill>
                          <a:schemeClr val="tx1"/>
                        </a:solidFill>
                        <a:latin typeface="Calibri"/>
                        <a:ea typeface="+mn-ea"/>
                        <a:cs typeface="+mn-cs"/>
                      </a:endParaRPr>
                    </a:p>
                  </a:txBody>
                  <a:tcPr marL="9525" marR="9525" marT="9525" marB="0" anchor="ctr">
                    <a:lnL>
                      <a:noFill/>
                    </a:lnL>
                    <a:lnR>
                      <a:noFill/>
                    </a:lnR>
                    <a:lnT>
                      <a:noFill/>
                    </a:lnT>
                    <a:lnB>
                      <a:noFill/>
                    </a:lnB>
                    <a:noFill/>
                  </a:tcPr>
                </a:tc>
              </a:tr>
            </a:tbl>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250425720"/>
              </p:ext>
            </p:extLst>
          </p:nvPr>
        </p:nvGraphicFramePr>
        <p:xfrm>
          <a:off x="4718562" y="1578983"/>
          <a:ext cx="2851150" cy="4254500"/>
        </p:xfrm>
        <a:graphic>
          <a:graphicData uri="http://schemas.openxmlformats.org/presentationml/2006/ole">
            <mc:AlternateContent xmlns:mc="http://schemas.openxmlformats.org/markup-compatibility/2006">
              <mc:Choice xmlns:v="urn:schemas-microsoft-com:vml" Requires="v">
                <p:oleObj spid="_x0000_s985258" name="Chart" r:id="rId3" imgW="2847876" imgH="4248215" progId="MSGraph.Chart.8">
                  <p:embed followColorScheme="full"/>
                </p:oleObj>
              </mc:Choice>
              <mc:Fallback>
                <p:oleObj name="Chart" r:id="rId3" imgW="2847876" imgH="4248215" progId="MSGraph.Chart.8">
                  <p:embed followColorScheme="full"/>
                  <p:pic>
                    <p:nvPicPr>
                      <p:cNvPr id="0" name=""/>
                      <p:cNvPicPr>
                        <a:picLocks noChangeAspect="1" noChangeArrowheads="1"/>
                      </p:cNvPicPr>
                      <p:nvPr/>
                    </p:nvPicPr>
                    <p:blipFill>
                      <a:blip r:embed="rId4"/>
                      <a:srcRect/>
                      <a:stretch>
                        <a:fillRect/>
                      </a:stretch>
                    </p:blipFill>
                    <p:spPr bwMode="auto">
                      <a:xfrm>
                        <a:off x="4718562" y="1578983"/>
                        <a:ext cx="285115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TextBox 45"/>
          <p:cNvSpPr txBox="1"/>
          <p:nvPr/>
        </p:nvSpPr>
        <p:spPr>
          <a:xfrm>
            <a:off x="4381322" y="1223393"/>
            <a:ext cx="288000" cy="338554"/>
          </a:xfrm>
          <a:prstGeom prst="rect">
            <a:avLst/>
          </a:prstGeom>
          <a:noFill/>
        </p:spPr>
        <p:txBody>
          <a:bodyPr wrap="square" lIns="0" rIns="0" rtlCol="0">
            <a:spAutoFit/>
          </a:bodyPr>
          <a:lstStyle/>
          <a:p>
            <a:pPr algn="ctr"/>
            <a:r>
              <a:rPr lang="nl-BE" sz="1600" b="1" dirty="0" smtClean="0">
                <a:solidFill>
                  <a:schemeClr val="accent3">
                    <a:lumMod val="75000"/>
                  </a:schemeClr>
                </a:solidFill>
              </a:rPr>
              <a:t>B2</a:t>
            </a:r>
            <a:endParaRPr lang="en-US" b="1" dirty="0">
              <a:solidFill>
                <a:schemeClr val="accent3">
                  <a:lumMod val="75000"/>
                </a:schemeClr>
              </a:solidFill>
            </a:endParaRPr>
          </a:p>
        </p:txBody>
      </p:sp>
      <p:sp>
        <p:nvSpPr>
          <p:cNvPr id="49" name="TextBox 48"/>
          <p:cNvSpPr txBox="1"/>
          <p:nvPr/>
        </p:nvSpPr>
        <p:spPr>
          <a:xfrm>
            <a:off x="7583549" y="1223393"/>
            <a:ext cx="288000" cy="338554"/>
          </a:xfrm>
          <a:prstGeom prst="rect">
            <a:avLst/>
          </a:prstGeom>
          <a:noFill/>
        </p:spPr>
        <p:txBody>
          <a:bodyPr wrap="square" lIns="0" rIns="0" rtlCol="0">
            <a:spAutoFit/>
          </a:bodyPr>
          <a:lstStyle/>
          <a:p>
            <a:pPr algn="ctr"/>
            <a:r>
              <a:rPr lang="nl-BE" sz="1600" b="1" dirty="0" smtClean="0">
                <a:solidFill>
                  <a:schemeClr val="accent5">
                    <a:lumMod val="50000"/>
                  </a:schemeClr>
                </a:solidFill>
              </a:rPr>
              <a:t>T2</a:t>
            </a:r>
            <a:endParaRPr lang="en-US" b="1" dirty="0">
              <a:solidFill>
                <a:schemeClr val="accent5">
                  <a:lumMod val="50000"/>
                </a:schemeClr>
              </a:solidFill>
            </a:endParaRPr>
          </a:p>
        </p:txBody>
      </p:sp>
      <p:graphicFrame>
        <p:nvGraphicFramePr>
          <p:cNvPr id="50" name="Object 49"/>
          <p:cNvGraphicFramePr>
            <a:graphicFrameLocks noChangeAspect="1"/>
          </p:cNvGraphicFramePr>
          <p:nvPr>
            <p:extLst>
              <p:ext uri="{D42A27DB-BD31-4B8C-83A1-F6EECF244321}">
                <p14:modId xmlns:p14="http://schemas.microsoft.com/office/powerpoint/2010/main" val="1986054332"/>
              </p:ext>
            </p:extLst>
          </p:nvPr>
        </p:nvGraphicFramePr>
        <p:xfrm>
          <a:off x="346725" y="5903453"/>
          <a:ext cx="8431213" cy="477837"/>
        </p:xfrm>
        <a:graphic>
          <a:graphicData uri="http://schemas.openxmlformats.org/presentationml/2006/ole">
            <mc:AlternateContent xmlns:mc="http://schemas.openxmlformats.org/markup-compatibility/2006">
              <mc:Choice xmlns:v="urn:schemas-microsoft-com:vml" Requires="v">
                <p:oleObj spid="_x0000_s985259" name="Chart" r:id="rId5" imgW="8391652" imgH="476163" progId="MSGraph.Chart.8">
                  <p:embed followColorScheme="full"/>
                </p:oleObj>
              </mc:Choice>
              <mc:Fallback>
                <p:oleObj name="Chart" r:id="rId5" imgW="8391652" imgH="476163" progId="MSGraph.Chart.8">
                  <p:embed followColorScheme="full"/>
                  <p:pic>
                    <p:nvPicPr>
                      <p:cNvPr id="0" name=""/>
                      <p:cNvPicPr>
                        <a:picLocks noChangeAspect="1" noChangeArrowheads="1"/>
                      </p:cNvPicPr>
                      <p:nvPr/>
                    </p:nvPicPr>
                    <p:blipFill>
                      <a:blip r:embed="rId6"/>
                      <a:srcRect/>
                      <a:stretch>
                        <a:fillRect/>
                      </a:stretch>
                    </p:blipFill>
                    <p:spPr bwMode="auto">
                      <a:xfrm>
                        <a:off x="346725" y="5903453"/>
                        <a:ext cx="84312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84702378"/>
              </p:ext>
            </p:extLst>
          </p:nvPr>
        </p:nvGraphicFramePr>
        <p:xfrm>
          <a:off x="4316033" y="1627548"/>
          <a:ext cx="432391" cy="368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12</a:t>
                      </a:r>
                    </a:p>
                  </a:txBody>
                  <a:tcPr marL="9525" marR="9525" marT="9525" marB="0" anchor="ctr"/>
                </a:tc>
              </a:tr>
              <a:tr h="460000">
                <a:tc>
                  <a:txBody>
                    <a:bodyPr/>
                    <a:lstStyle/>
                    <a:p>
                      <a:pPr algn="ctr" fontAlgn="ctr"/>
                      <a:r>
                        <a:rPr lang="nl-BE" sz="1200" b="1" i="0" u="none" strike="noStrike">
                          <a:solidFill>
                            <a:srgbClr val="FFFFFF"/>
                          </a:solidFill>
                          <a:effectLst/>
                          <a:latin typeface="Calibri"/>
                        </a:rPr>
                        <a:t>13</a:t>
                      </a:r>
                    </a:p>
                  </a:txBody>
                  <a:tcPr marL="9525" marR="9525" marT="9525" marB="0" anchor="ctr"/>
                </a:tc>
              </a:tr>
              <a:tr h="460000">
                <a:tc>
                  <a:txBody>
                    <a:bodyPr/>
                    <a:lstStyle/>
                    <a:p>
                      <a:pPr algn="ctr" fontAlgn="ctr"/>
                      <a:r>
                        <a:rPr lang="nl-BE" sz="1200" b="1" i="0" u="none" strike="noStrike">
                          <a:solidFill>
                            <a:srgbClr val="FFFFFF"/>
                          </a:solidFill>
                          <a:effectLst/>
                          <a:latin typeface="Calibri"/>
                        </a:rPr>
                        <a:t>15</a:t>
                      </a:r>
                    </a:p>
                  </a:txBody>
                  <a:tcPr marL="9525" marR="9525" marT="9525" marB="0" anchor="ctr"/>
                </a:tc>
              </a:tr>
              <a:tr h="460000">
                <a:tc>
                  <a:txBody>
                    <a:bodyPr/>
                    <a:lstStyle/>
                    <a:p>
                      <a:pPr algn="ctr" fontAlgn="ctr"/>
                      <a:r>
                        <a:rPr lang="nl-BE" sz="1200" b="1" i="0" u="none" strike="noStrike">
                          <a:solidFill>
                            <a:srgbClr val="FFFFFF"/>
                          </a:solidFill>
                          <a:effectLst/>
                          <a:latin typeface="Calibri"/>
                        </a:rPr>
                        <a:t>16</a:t>
                      </a:r>
                    </a:p>
                  </a:txBody>
                  <a:tcPr marL="9525" marR="9525" marT="9525" marB="0" anchor="ctr"/>
                </a:tc>
              </a:tr>
              <a:tr h="460000">
                <a:tc>
                  <a:txBody>
                    <a:bodyPr/>
                    <a:lstStyle/>
                    <a:p>
                      <a:pPr algn="ctr" fontAlgn="ctr"/>
                      <a:r>
                        <a:rPr lang="nl-BE" sz="1200" b="1" i="0" u="none" strike="noStrike">
                          <a:solidFill>
                            <a:srgbClr val="FFFFFF"/>
                          </a:solidFill>
                          <a:effectLst/>
                          <a:latin typeface="Calibri"/>
                        </a:rPr>
                        <a:t>19</a:t>
                      </a:r>
                    </a:p>
                  </a:txBody>
                  <a:tcPr marL="9525" marR="9525" marT="9525" marB="0" anchor="ctr"/>
                </a:tc>
              </a:tr>
              <a:tr h="460000">
                <a:tc>
                  <a:txBody>
                    <a:bodyPr/>
                    <a:lstStyle/>
                    <a:p>
                      <a:pPr algn="ctr" fontAlgn="ctr"/>
                      <a:r>
                        <a:rPr lang="nl-BE" sz="1200" b="1" i="0" u="none" strike="noStrike">
                          <a:solidFill>
                            <a:srgbClr val="FFFFFF"/>
                          </a:solidFill>
                          <a:effectLst/>
                          <a:latin typeface="Calibri"/>
                        </a:rPr>
                        <a:t>22</a:t>
                      </a:r>
                    </a:p>
                  </a:txBody>
                  <a:tcPr marL="9525" marR="9525" marT="9525" marB="0" anchor="ctr"/>
                </a:tc>
              </a:tr>
              <a:tr h="460000">
                <a:tc>
                  <a:txBody>
                    <a:bodyPr/>
                    <a:lstStyle/>
                    <a:p>
                      <a:pPr algn="ctr" fontAlgn="ctr"/>
                      <a:r>
                        <a:rPr lang="nl-BE" sz="1200" b="1" i="0" u="none" strike="noStrike">
                          <a:solidFill>
                            <a:srgbClr val="FFFFFF"/>
                          </a:solidFill>
                          <a:effectLst/>
                          <a:latin typeface="Calibri"/>
                        </a:rPr>
                        <a:t>32</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32</a:t>
                      </a:r>
                    </a:p>
                  </a:txBody>
                  <a:tcPr marL="9525" marR="9525" marT="9525" marB="0" anchor="ct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1489701756"/>
              </p:ext>
            </p:extLst>
          </p:nvPr>
        </p:nvGraphicFramePr>
        <p:xfrm>
          <a:off x="7516025" y="1619599"/>
          <a:ext cx="432391" cy="368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88</a:t>
                      </a:r>
                    </a:p>
                  </a:txBody>
                  <a:tcPr marL="9525" marR="9525" marT="9525" marB="0" anchor="ctr"/>
                </a:tc>
              </a:tr>
              <a:tr h="460000">
                <a:tc>
                  <a:txBody>
                    <a:bodyPr/>
                    <a:lstStyle/>
                    <a:p>
                      <a:pPr algn="ctr" fontAlgn="ctr"/>
                      <a:r>
                        <a:rPr lang="nl-BE" sz="1200" b="1" i="0" u="none" strike="noStrike">
                          <a:solidFill>
                            <a:srgbClr val="FFFFFF"/>
                          </a:solidFill>
                          <a:effectLst/>
                          <a:latin typeface="Calibri"/>
                        </a:rPr>
                        <a:t>87</a:t>
                      </a:r>
                    </a:p>
                  </a:txBody>
                  <a:tcPr marL="9525" marR="9525" marT="9525" marB="0" anchor="ctr"/>
                </a:tc>
              </a:tr>
              <a:tr h="460000">
                <a:tc>
                  <a:txBody>
                    <a:bodyPr/>
                    <a:lstStyle/>
                    <a:p>
                      <a:pPr algn="ctr" fontAlgn="ctr"/>
                      <a:r>
                        <a:rPr lang="nl-BE" sz="1200" b="1" i="0" u="none" strike="noStrike">
                          <a:solidFill>
                            <a:srgbClr val="FFFFFF"/>
                          </a:solidFill>
                          <a:effectLst/>
                          <a:latin typeface="Calibri"/>
                        </a:rPr>
                        <a:t>85</a:t>
                      </a:r>
                    </a:p>
                  </a:txBody>
                  <a:tcPr marL="9525" marR="9525" marT="9525" marB="0" anchor="ctr"/>
                </a:tc>
              </a:tr>
              <a:tr h="460000">
                <a:tc>
                  <a:txBody>
                    <a:bodyPr/>
                    <a:lstStyle/>
                    <a:p>
                      <a:pPr algn="ctr" fontAlgn="ctr"/>
                      <a:r>
                        <a:rPr lang="nl-BE" sz="1200" b="1" i="0" u="none" strike="noStrike">
                          <a:solidFill>
                            <a:srgbClr val="FFFFFF"/>
                          </a:solidFill>
                          <a:effectLst/>
                          <a:latin typeface="Calibri"/>
                        </a:rPr>
                        <a:t>84</a:t>
                      </a:r>
                    </a:p>
                  </a:txBody>
                  <a:tcPr marL="9525" marR="9525" marT="9525" marB="0" anchor="ctr"/>
                </a:tc>
              </a:tr>
              <a:tr h="460000">
                <a:tc>
                  <a:txBody>
                    <a:bodyPr/>
                    <a:lstStyle/>
                    <a:p>
                      <a:pPr algn="ctr" fontAlgn="ctr"/>
                      <a:r>
                        <a:rPr lang="nl-BE" sz="1200" b="1" i="0" u="none" strike="noStrike">
                          <a:solidFill>
                            <a:srgbClr val="FFFFFF"/>
                          </a:solidFill>
                          <a:effectLst/>
                          <a:latin typeface="Calibri"/>
                        </a:rPr>
                        <a:t>81</a:t>
                      </a:r>
                    </a:p>
                  </a:txBody>
                  <a:tcPr marL="9525" marR="9525" marT="9525" marB="0" anchor="ctr"/>
                </a:tc>
              </a:tr>
              <a:tr h="460000">
                <a:tc>
                  <a:txBody>
                    <a:bodyPr/>
                    <a:lstStyle/>
                    <a:p>
                      <a:pPr algn="ctr" fontAlgn="ctr"/>
                      <a:r>
                        <a:rPr lang="nl-BE" sz="1200" b="1" i="0" u="none" strike="noStrike">
                          <a:solidFill>
                            <a:srgbClr val="FFFFFF"/>
                          </a:solidFill>
                          <a:effectLst/>
                          <a:latin typeface="Calibri"/>
                        </a:rPr>
                        <a:t>78</a:t>
                      </a:r>
                    </a:p>
                  </a:txBody>
                  <a:tcPr marL="9525" marR="9525" marT="9525" marB="0" anchor="ctr"/>
                </a:tc>
              </a:tr>
              <a:tr h="460000">
                <a:tc>
                  <a:txBody>
                    <a:bodyPr/>
                    <a:lstStyle/>
                    <a:p>
                      <a:pPr algn="ctr" fontAlgn="ctr"/>
                      <a:r>
                        <a:rPr lang="nl-BE" sz="1200" b="1" i="0" u="none" strike="noStrike">
                          <a:solidFill>
                            <a:srgbClr val="FFFFFF"/>
                          </a:solidFill>
                          <a:effectLst/>
                          <a:latin typeface="Calibri"/>
                        </a:rPr>
                        <a:t>69</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68</a:t>
                      </a:r>
                    </a:p>
                  </a:txBody>
                  <a:tcPr marL="9525" marR="9525" marT="9525" marB="0" anchor="ctr"/>
                </a:tc>
              </a:tr>
            </a:tbl>
          </a:graphicData>
        </a:graphic>
      </p:graphicFrame>
      <p:sp>
        <p:nvSpPr>
          <p:cNvPr id="52" name="Text Placeholder 6"/>
          <p:cNvSpPr txBox="1">
            <a:spLocks/>
          </p:cNvSpPr>
          <p:nvPr/>
        </p:nvSpPr>
        <p:spPr>
          <a:xfrm>
            <a:off x="346725" y="1030172"/>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err="1" smtClean="0"/>
              <a:t>Mesure</a:t>
            </a:r>
            <a:r>
              <a:rPr lang="nl-BE" sz="1600" b="1" dirty="0" smtClean="0"/>
              <a:t> dans </a:t>
            </a:r>
            <a:r>
              <a:rPr lang="nl-BE" sz="1600" b="1" dirty="0" err="1" smtClean="0"/>
              <a:t>laquelle</a:t>
            </a:r>
            <a:r>
              <a:rPr lang="nl-BE" sz="1600" b="1" dirty="0" smtClean="0"/>
              <a:t> on </a:t>
            </a:r>
            <a:r>
              <a:rPr lang="nl-BE" sz="1600" b="1" dirty="0" err="1" smtClean="0"/>
              <a:t>est</a:t>
            </a:r>
            <a:r>
              <a:rPr lang="nl-BE" sz="1600" b="1" dirty="0" smtClean="0"/>
              <a:t> </a:t>
            </a:r>
            <a:r>
              <a:rPr lang="fr-FR" sz="1600" b="1" dirty="0"/>
              <a:t>d’accord ou pas d’accord avec les affirmations suivantes</a:t>
            </a:r>
            <a:r>
              <a:rPr lang="nl-BE" sz="1600" b="1" dirty="0" smtClean="0"/>
              <a:t>:</a:t>
            </a:r>
            <a:endParaRPr lang="nl-BE" sz="1600" b="1" dirty="0"/>
          </a:p>
        </p:txBody>
      </p:sp>
      <p:sp>
        <p:nvSpPr>
          <p:cNvPr id="34" name="Text Placeholder 4"/>
          <p:cNvSpPr txBox="1">
            <a:spLocks/>
          </p:cNvSpPr>
          <p:nvPr/>
        </p:nvSpPr>
        <p:spPr>
          <a:xfrm>
            <a:off x="611127" y="6225343"/>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Échantillon</a:t>
            </a:r>
            <a:r>
              <a:rPr lang="en-US" sz="1000" dirty="0" smtClean="0">
                <a:latin typeface="Calibri" pitchFamily="34" charset="0"/>
                <a:cs typeface="Arial" pitchFamily="34" charset="0"/>
              </a:rPr>
              <a:t> total </a:t>
            </a:r>
            <a:r>
              <a:rPr lang="en-US" sz="1000" dirty="0" err="1" smtClean="0">
                <a:latin typeface="Calibri" pitchFamily="34" charset="0"/>
                <a:cs typeface="Arial" pitchFamily="34" charset="0"/>
              </a:rPr>
              <a:t>Wallonie</a:t>
            </a:r>
            <a:r>
              <a:rPr lang="en-US" sz="1000" dirty="0" smtClean="0">
                <a:latin typeface="Calibri" pitchFamily="34" charset="0"/>
                <a:cs typeface="Arial" pitchFamily="34" charset="0"/>
              </a:rPr>
              <a:t> (n=1000)</a:t>
            </a:r>
          </a:p>
          <a:p>
            <a:pPr marL="0" indent="0">
              <a:buNone/>
            </a:pPr>
            <a:r>
              <a:rPr lang="en-US" sz="1000" i="1" dirty="0" smtClean="0">
                <a:latin typeface="Calibri" pitchFamily="34" charset="0"/>
                <a:cs typeface="Arial" pitchFamily="34" charset="0"/>
              </a:rPr>
              <a:t>(*) </a:t>
            </a:r>
            <a:r>
              <a:rPr lang="fr-BE" sz="1000" i="1" dirty="0"/>
              <a:t>I</a:t>
            </a:r>
            <a:r>
              <a:rPr lang="fr-BE" sz="1000" i="1" dirty="0" smtClean="0"/>
              <a:t>I </a:t>
            </a:r>
            <a:r>
              <a:rPr lang="fr-BE" sz="1000" i="1" dirty="0"/>
              <a:t>faut attribuer aux animaux </a:t>
            </a:r>
            <a:r>
              <a:rPr lang="fr-BE" sz="1000" i="1" dirty="0" smtClean="0"/>
              <a:t>un </a:t>
            </a:r>
            <a:r>
              <a:rPr lang="fr-BE" sz="1000" i="1" dirty="0"/>
              <a:t>statut d’êtres vivants de sorte qu’ils ne puissent plus être considérés seulement comme des biens mobiliers (comme des meubles, des voitures, des bijoux</a:t>
            </a:r>
            <a:r>
              <a:rPr lang="fr-BE" sz="1000" i="1" dirty="0" smtClean="0"/>
              <a:t>,…)</a:t>
            </a:r>
            <a:endParaRPr lang="en-US" sz="1000" i="1" dirty="0" smtClean="0">
              <a:latin typeface="Calibri" pitchFamily="34" charset="0"/>
              <a:cs typeface="Arial" pitchFamily="34" charset="0"/>
            </a:endParaRPr>
          </a:p>
          <a:p>
            <a:pPr marL="0" indent="0" fontAlgn="base">
              <a:lnSpc>
                <a:spcPct val="90000"/>
              </a:lnSpc>
              <a:spcBef>
                <a:spcPct val="0"/>
              </a:spcBef>
              <a:spcAft>
                <a:spcPct val="0"/>
              </a:spcAft>
              <a:buNone/>
            </a:pPr>
            <a:r>
              <a:rPr lang="en-US" sz="1000" dirty="0" smtClean="0">
                <a:latin typeface="Calibri" pitchFamily="34" charset="0"/>
                <a:cs typeface="Arial" pitchFamily="34" charset="0"/>
              </a:rPr>
              <a:t>	</a:t>
            </a:r>
          </a:p>
        </p:txBody>
      </p:sp>
      <p:sp>
        <p:nvSpPr>
          <p:cNvPr id="35" name="Rounded Rectangle 34"/>
          <p:cNvSpPr/>
          <p:nvPr/>
        </p:nvSpPr>
        <p:spPr>
          <a:xfrm>
            <a:off x="429393" y="5356940"/>
            <a:ext cx="8479857" cy="586221"/>
          </a:xfrm>
          <a:prstGeom prst="roundRect">
            <a:avLst/>
          </a:prstGeom>
          <a:solidFill>
            <a:srgbClr val="C2D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200" b="1" dirty="0">
                <a:solidFill>
                  <a:schemeClr val="tx1"/>
                </a:solidFill>
              </a:rPr>
              <a:t>L’interdiction des expériences (sur les singes, les chiens et les chats) ainsi que de l’abattage rituel sans étourdissement suscitent une très forte adhésion de la part des Wallons, plus d’un sur deux étant même </a:t>
            </a:r>
            <a:r>
              <a:rPr lang="fr-BE" sz="1200" b="1" i="1" dirty="0">
                <a:solidFill>
                  <a:schemeClr val="tx1"/>
                </a:solidFill>
              </a:rPr>
              <a:t>tout à fait d’accord </a:t>
            </a:r>
            <a:r>
              <a:rPr lang="fr-BE" sz="1200" b="1" dirty="0">
                <a:solidFill>
                  <a:schemeClr val="tx1"/>
                </a:solidFill>
              </a:rPr>
              <a:t>avec</a:t>
            </a:r>
            <a:r>
              <a:rPr lang="fr-BE" sz="1200" b="1" i="1" dirty="0">
                <a:solidFill>
                  <a:schemeClr val="tx1"/>
                </a:solidFill>
              </a:rPr>
              <a:t> </a:t>
            </a:r>
            <a:r>
              <a:rPr lang="fr-BE" sz="1200" b="1" dirty="0">
                <a:solidFill>
                  <a:schemeClr val="tx1"/>
                </a:solidFill>
              </a:rPr>
              <a:t>ces affirmations.</a:t>
            </a:r>
          </a:p>
        </p:txBody>
      </p:sp>
    </p:spTree>
    <p:extLst>
      <p:ext uri="{BB962C8B-B14F-4D97-AF65-F5344CB8AC3E}">
        <p14:creationId xmlns:p14="http://schemas.microsoft.com/office/powerpoint/2010/main" val="8160714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84885"/>
            <a:ext cx="8104270" cy="723531"/>
          </a:xfrm>
        </p:spPr>
        <p:txBody>
          <a:bodyPr/>
          <a:lstStyle/>
          <a:p>
            <a:pPr algn="just"/>
            <a:r>
              <a:rPr lang="fr-BE" sz="1300" dirty="0"/>
              <a:t>Le niveau d’importance accordé au bien-être animal a un certain impact sur les résultats, </a:t>
            </a:r>
            <a:r>
              <a:rPr lang="fr-BE" sz="1300" dirty="0" smtClean="0"/>
              <a:t>les Wallons y </a:t>
            </a:r>
            <a:r>
              <a:rPr lang="fr-BE" sz="1300" dirty="0"/>
              <a:t>accordant davantage d’importance sont une </a:t>
            </a:r>
            <a:r>
              <a:rPr lang="fr-BE" sz="1300" dirty="0" smtClean="0"/>
              <a:t>très large </a:t>
            </a:r>
            <a:r>
              <a:rPr lang="fr-BE" sz="1300" dirty="0"/>
              <a:t>majorité à </a:t>
            </a:r>
            <a:r>
              <a:rPr lang="fr-BE" sz="1300" dirty="0" smtClean="0"/>
              <a:t>plébisciter l’ensemble de ces mesures.</a:t>
            </a:r>
            <a:r>
              <a:rPr lang="fr-BE" sz="1300" dirty="0" smtClean="0">
                <a:solidFill>
                  <a:schemeClr val="accent3"/>
                </a:solidFill>
              </a:rPr>
              <a:t> </a:t>
            </a:r>
            <a:r>
              <a:rPr lang="fr-BE" sz="1300" dirty="0" smtClean="0"/>
              <a:t>Toutefois, toutes ces mesures peuvent également compter sur l’approbation de la grande majorité des Wallons qui accordent une moindre importance au Bien-être animal (y compris l’interdiction du gavage, soit  61 %) </a:t>
            </a:r>
            <a:endParaRPr lang="fr-FR" sz="1300"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12</a:t>
            </a:fld>
            <a:endParaRPr lang="de-DE" dirty="0"/>
          </a:p>
        </p:txBody>
      </p:sp>
      <p:sp>
        <p:nvSpPr>
          <p:cNvPr id="25" name="Rounded Rectangle 24"/>
          <p:cNvSpPr/>
          <p:nvPr/>
        </p:nvSpPr>
        <p:spPr>
          <a:xfrm>
            <a:off x="3571442" y="2087951"/>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6" name="Rounded Rectangle 25"/>
          <p:cNvSpPr/>
          <p:nvPr/>
        </p:nvSpPr>
        <p:spPr>
          <a:xfrm>
            <a:off x="3571442" y="2549502"/>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8" name="Rounded Rectangle 27"/>
          <p:cNvSpPr/>
          <p:nvPr/>
        </p:nvSpPr>
        <p:spPr>
          <a:xfrm>
            <a:off x="3571442" y="301105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9" name="Rounded Rectangle 28"/>
          <p:cNvSpPr/>
          <p:nvPr/>
        </p:nvSpPr>
        <p:spPr>
          <a:xfrm>
            <a:off x="3571442" y="3472604"/>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0" name="Rounded Rectangle 29"/>
          <p:cNvSpPr/>
          <p:nvPr/>
        </p:nvSpPr>
        <p:spPr>
          <a:xfrm>
            <a:off x="3571442" y="3934155"/>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1" name="Rounded Rectangle 30"/>
          <p:cNvSpPr/>
          <p:nvPr/>
        </p:nvSpPr>
        <p:spPr>
          <a:xfrm>
            <a:off x="3571442" y="4395706"/>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2" name="Rounded Rectangle 31"/>
          <p:cNvSpPr/>
          <p:nvPr/>
        </p:nvSpPr>
        <p:spPr>
          <a:xfrm>
            <a:off x="3571442" y="485725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3" name="Rounded Rectangle 32"/>
          <p:cNvSpPr/>
          <p:nvPr/>
        </p:nvSpPr>
        <p:spPr>
          <a:xfrm>
            <a:off x="3571442" y="5318808"/>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6" name="Rounded Rectangle 35"/>
          <p:cNvSpPr/>
          <p:nvPr/>
        </p:nvSpPr>
        <p:spPr>
          <a:xfrm>
            <a:off x="5545349" y="2087951"/>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7" name="Rounded Rectangle 36"/>
          <p:cNvSpPr/>
          <p:nvPr/>
        </p:nvSpPr>
        <p:spPr>
          <a:xfrm>
            <a:off x="5545349" y="2549502"/>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8" name="Rounded Rectangle 37"/>
          <p:cNvSpPr/>
          <p:nvPr/>
        </p:nvSpPr>
        <p:spPr>
          <a:xfrm>
            <a:off x="5545349" y="301105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9" name="Rounded Rectangle 38"/>
          <p:cNvSpPr/>
          <p:nvPr/>
        </p:nvSpPr>
        <p:spPr>
          <a:xfrm>
            <a:off x="5545349" y="3472604"/>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0" name="Rounded Rectangle 39"/>
          <p:cNvSpPr/>
          <p:nvPr/>
        </p:nvSpPr>
        <p:spPr>
          <a:xfrm>
            <a:off x="5545349" y="3934155"/>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1" name="Rounded Rectangle 40"/>
          <p:cNvSpPr/>
          <p:nvPr/>
        </p:nvSpPr>
        <p:spPr>
          <a:xfrm>
            <a:off x="5545349" y="4395706"/>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2" name="Rounded Rectangle 41"/>
          <p:cNvSpPr/>
          <p:nvPr/>
        </p:nvSpPr>
        <p:spPr>
          <a:xfrm>
            <a:off x="5545349" y="485725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3" name="Rounded Rectangle 42"/>
          <p:cNvSpPr/>
          <p:nvPr/>
        </p:nvSpPr>
        <p:spPr>
          <a:xfrm>
            <a:off x="5545349" y="5318808"/>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aphicFrame>
        <p:nvGraphicFramePr>
          <p:cNvPr id="45" name="Object 44"/>
          <p:cNvGraphicFramePr>
            <a:graphicFrameLocks noChangeAspect="1"/>
          </p:cNvGraphicFramePr>
          <p:nvPr>
            <p:extLst>
              <p:ext uri="{D42A27DB-BD31-4B8C-83A1-F6EECF244321}">
                <p14:modId xmlns:p14="http://schemas.microsoft.com/office/powerpoint/2010/main" val="1596788815"/>
              </p:ext>
            </p:extLst>
          </p:nvPr>
        </p:nvGraphicFramePr>
        <p:xfrm>
          <a:off x="3903933" y="1913978"/>
          <a:ext cx="1624012" cy="4259263"/>
        </p:xfrm>
        <a:graphic>
          <a:graphicData uri="http://schemas.openxmlformats.org/presentationml/2006/ole">
            <mc:AlternateContent xmlns:mc="http://schemas.openxmlformats.org/markup-compatibility/2006">
              <mc:Choice xmlns:v="urn:schemas-microsoft-com:vml" Requires="v">
                <p:oleObj spid="_x0000_s988310" name="Chart" r:id="rId3" imgW="1619375" imgH="4248215" progId="MSGraph.Chart.8">
                  <p:embed followColorScheme="full"/>
                </p:oleObj>
              </mc:Choice>
              <mc:Fallback>
                <p:oleObj name="Chart" r:id="rId3" imgW="1619375" imgH="4248215" progId="MSGraph.Chart.8">
                  <p:embed followColorScheme="full"/>
                  <p:pic>
                    <p:nvPicPr>
                      <p:cNvPr id="0" name=""/>
                      <p:cNvPicPr>
                        <a:picLocks noChangeAspect="1" noChangeArrowheads="1"/>
                      </p:cNvPicPr>
                      <p:nvPr/>
                    </p:nvPicPr>
                    <p:blipFill>
                      <a:blip r:embed="rId4"/>
                      <a:srcRect/>
                      <a:stretch>
                        <a:fillRect/>
                      </a:stretch>
                    </p:blipFill>
                    <p:spPr bwMode="auto">
                      <a:xfrm>
                        <a:off x="3903933" y="1913978"/>
                        <a:ext cx="1624012" cy="4259263"/>
                      </a:xfrm>
                      <a:prstGeom prst="rect">
                        <a:avLst/>
                      </a:prstGeom>
                      <a:noFill/>
                      <a:ln>
                        <a:noFill/>
                      </a:ln>
                      <a:extLst/>
                    </p:spPr>
                  </p:pic>
                </p:oleObj>
              </mc:Fallback>
            </mc:AlternateContent>
          </a:graphicData>
        </a:graphic>
      </p:graphicFrame>
      <p:sp>
        <p:nvSpPr>
          <p:cNvPr id="46" name="TextBox 45"/>
          <p:cNvSpPr txBox="1"/>
          <p:nvPr/>
        </p:nvSpPr>
        <p:spPr>
          <a:xfrm>
            <a:off x="3562442" y="1699478"/>
            <a:ext cx="288000" cy="338554"/>
          </a:xfrm>
          <a:prstGeom prst="rect">
            <a:avLst/>
          </a:prstGeom>
          <a:noFill/>
        </p:spPr>
        <p:txBody>
          <a:bodyPr wrap="square" lIns="0" rIns="0" rtlCol="0">
            <a:spAutoFit/>
          </a:bodyPr>
          <a:lstStyle/>
          <a:p>
            <a:pPr algn="ctr"/>
            <a:r>
              <a:rPr lang="nl-BE" sz="1600" b="1" dirty="0" smtClean="0">
                <a:solidFill>
                  <a:schemeClr val="accent3">
                    <a:lumMod val="75000"/>
                  </a:schemeClr>
                </a:solidFill>
              </a:rPr>
              <a:t>B2</a:t>
            </a:r>
            <a:endParaRPr lang="en-US" b="1" dirty="0">
              <a:solidFill>
                <a:schemeClr val="accent3">
                  <a:lumMod val="75000"/>
                </a:schemeClr>
              </a:solidFill>
            </a:endParaRPr>
          </a:p>
        </p:txBody>
      </p:sp>
      <p:sp>
        <p:nvSpPr>
          <p:cNvPr id="49" name="TextBox 48"/>
          <p:cNvSpPr txBox="1"/>
          <p:nvPr/>
        </p:nvSpPr>
        <p:spPr>
          <a:xfrm>
            <a:off x="5536349" y="1699478"/>
            <a:ext cx="288000" cy="338554"/>
          </a:xfrm>
          <a:prstGeom prst="rect">
            <a:avLst/>
          </a:prstGeom>
          <a:noFill/>
        </p:spPr>
        <p:txBody>
          <a:bodyPr wrap="square" lIns="0" rIns="0" rtlCol="0">
            <a:spAutoFit/>
          </a:bodyPr>
          <a:lstStyle/>
          <a:p>
            <a:pPr algn="ctr"/>
            <a:r>
              <a:rPr lang="nl-BE" sz="1600" b="1" dirty="0" smtClean="0">
                <a:solidFill>
                  <a:schemeClr val="accent5">
                    <a:lumMod val="50000"/>
                  </a:schemeClr>
                </a:solidFill>
              </a:rPr>
              <a:t>T2</a:t>
            </a:r>
            <a:endParaRPr lang="en-US" b="1" dirty="0">
              <a:solidFill>
                <a:schemeClr val="accent5">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44397821"/>
              </p:ext>
            </p:extLst>
          </p:nvPr>
        </p:nvGraphicFramePr>
        <p:xfrm>
          <a:off x="3491834" y="1968390"/>
          <a:ext cx="432391" cy="368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15</a:t>
                      </a:r>
                    </a:p>
                  </a:txBody>
                  <a:tcPr marL="9525" marR="9525" marT="9525" marB="0" anchor="ctr"/>
                </a:tc>
              </a:tr>
              <a:tr h="460000">
                <a:tc>
                  <a:txBody>
                    <a:bodyPr/>
                    <a:lstStyle/>
                    <a:p>
                      <a:pPr algn="ctr" fontAlgn="ctr"/>
                      <a:r>
                        <a:rPr lang="nl-BE" sz="1200" b="1" i="0" u="none" strike="noStrike">
                          <a:solidFill>
                            <a:srgbClr val="FFFFFF"/>
                          </a:solidFill>
                          <a:effectLst/>
                          <a:latin typeface="Calibri"/>
                        </a:rPr>
                        <a:t>15</a:t>
                      </a:r>
                    </a:p>
                  </a:txBody>
                  <a:tcPr marL="9525" marR="9525" marT="9525" marB="0" anchor="ctr"/>
                </a:tc>
              </a:tr>
              <a:tr h="460000">
                <a:tc>
                  <a:txBody>
                    <a:bodyPr/>
                    <a:lstStyle/>
                    <a:p>
                      <a:pPr algn="ctr" fontAlgn="ctr"/>
                      <a:r>
                        <a:rPr lang="nl-BE" sz="1200" b="1" i="0" u="none" strike="noStrike">
                          <a:solidFill>
                            <a:srgbClr val="FFFFFF"/>
                          </a:solidFill>
                          <a:effectLst/>
                          <a:latin typeface="Calibri"/>
                        </a:rPr>
                        <a:t>18</a:t>
                      </a:r>
                    </a:p>
                  </a:txBody>
                  <a:tcPr marL="9525" marR="9525" marT="9525" marB="0" anchor="ctr"/>
                </a:tc>
              </a:tr>
              <a:tr h="460000">
                <a:tc>
                  <a:txBody>
                    <a:bodyPr/>
                    <a:lstStyle/>
                    <a:p>
                      <a:pPr algn="ctr" fontAlgn="ctr"/>
                      <a:r>
                        <a:rPr lang="nl-BE" sz="1200" b="1" i="0" u="none" strike="noStrike">
                          <a:solidFill>
                            <a:srgbClr val="FFFFFF"/>
                          </a:solidFill>
                          <a:effectLst/>
                          <a:latin typeface="Calibri"/>
                        </a:rPr>
                        <a:t>20</a:t>
                      </a:r>
                    </a:p>
                  </a:txBody>
                  <a:tcPr marL="9525" marR="9525" marT="9525" marB="0" anchor="ctr"/>
                </a:tc>
              </a:tr>
              <a:tr h="460000">
                <a:tc>
                  <a:txBody>
                    <a:bodyPr/>
                    <a:lstStyle/>
                    <a:p>
                      <a:pPr algn="ctr" fontAlgn="ctr"/>
                      <a:r>
                        <a:rPr lang="nl-BE" sz="1200" b="1" i="0" u="none" strike="noStrike">
                          <a:solidFill>
                            <a:srgbClr val="FFFFFF"/>
                          </a:solidFill>
                          <a:effectLst/>
                          <a:latin typeface="Calibri"/>
                        </a:rPr>
                        <a:t>18</a:t>
                      </a:r>
                    </a:p>
                  </a:txBody>
                  <a:tcPr marL="9525" marR="9525" marT="9525" marB="0" anchor="ctr"/>
                </a:tc>
              </a:tr>
              <a:tr h="460000">
                <a:tc>
                  <a:txBody>
                    <a:bodyPr/>
                    <a:lstStyle/>
                    <a:p>
                      <a:pPr algn="ctr" fontAlgn="ctr"/>
                      <a:r>
                        <a:rPr lang="nl-BE" sz="1200" b="1" i="0" u="none" strike="noStrike">
                          <a:solidFill>
                            <a:srgbClr val="FFFFFF"/>
                          </a:solidFill>
                          <a:effectLst/>
                          <a:latin typeface="Calibri"/>
                        </a:rPr>
                        <a:t>27</a:t>
                      </a:r>
                    </a:p>
                  </a:txBody>
                  <a:tcPr marL="9525" marR="9525" marT="9525" marB="0" anchor="ctr"/>
                </a:tc>
              </a:tr>
              <a:tr h="460000">
                <a:tc>
                  <a:txBody>
                    <a:bodyPr/>
                    <a:lstStyle/>
                    <a:p>
                      <a:pPr algn="ctr" fontAlgn="ctr"/>
                      <a:r>
                        <a:rPr lang="nl-BE" sz="1200" b="1" i="0" u="none" strike="noStrike">
                          <a:solidFill>
                            <a:srgbClr val="FFFFFF"/>
                          </a:solidFill>
                          <a:effectLst/>
                          <a:latin typeface="Calibri"/>
                        </a:rPr>
                        <a:t>36</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39</a:t>
                      </a:r>
                    </a:p>
                  </a:txBody>
                  <a:tcPr marL="9525" marR="9525" marT="9525" marB="0" anchor="ct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2226857305"/>
              </p:ext>
            </p:extLst>
          </p:nvPr>
        </p:nvGraphicFramePr>
        <p:xfrm>
          <a:off x="5463506" y="1958668"/>
          <a:ext cx="432391" cy="368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85</a:t>
                      </a:r>
                    </a:p>
                  </a:txBody>
                  <a:tcPr marL="9525" marR="9525" marT="9525" marB="0" anchor="ctr"/>
                </a:tc>
              </a:tr>
              <a:tr h="460000">
                <a:tc>
                  <a:txBody>
                    <a:bodyPr/>
                    <a:lstStyle/>
                    <a:p>
                      <a:pPr algn="ctr" fontAlgn="ctr"/>
                      <a:r>
                        <a:rPr lang="nl-BE" sz="1200" b="1" i="0" u="none" strike="noStrike">
                          <a:solidFill>
                            <a:srgbClr val="FFFFFF"/>
                          </a:solidFill>
                          <a:effectLst/>
                          <a:latin typeface="Calibri"/>
                        </a:rPr>
                        <a:t>85</a:t>
                      </a:r>
                    </a:p>
                  </a:txBody>
                  <a:tcPr marL="9525" marR="9525" marT="9525" marB="0" anchor="ctr"/>
                </a:tc>
              </a:tr>
              <a:tr h="460000">
                <a:tc>
                  <a:txBody>
                    <a:bodyPr/>
                    <a:lstStyle/>
                    <a:p>
                      <a:pPr algn="ctr" fontAlgn="ctr"/>
                      <a:r>
                        <a:rPr lang="nl-BE" sz="1200" b="1" i="0" u="none" strike="noStrike">
                          <a:solidFill>
                            <a:srgbClr val="FFFFFF"/>
                          </a:solidFill>
                          <a:effectLst/>
                          <a:latin typeface="Calibri"/>
                        </a:rPr>
                        <a:t>82</a:t>
                      </a:r>
                    </a:p>
                  </a:txBody>
                  <a:tcPr marL="9525" marR="9525" marT="9525" marB="0" anchor="ctr"/>
                </a:tc>
              </a:tr>
              <a:tr h="460000">
                <a:tc>
                  <a:txBody>
                    <a:bodyPr/>
                    <a:lstStyle/>
                    <a:p>
                      <a:pPr algn="ctr" fontAlgn="ctr"/>
                      <a:r>
                        <a:rPr lang="nl-BE" sz="1200" b="1" i="0" u="none" strike="noStrike">
                          <a:solidFill>
                            <a:srgbClr val="FFFFFF"/>
                          </a:solidFill>
                          <a:effectLst/>
                          <a:latin typeface="Calibri"/>
                        </a:rPr>
                        <a:t>80</a:t>
                      </a:r>
                    </a:p>
                  </a:txBody>
                  <a:tcPr marL="9525" marR="9525" marT="9525" marB="0" anchor="ctr"/>
                </a:tc>
              </a:tr>
              <a:tr h="460000">
                <a:tc>
                  <a:txBody>
                    <a:bodyPr/>
                    <a:lstStyle/>
                    <a:p>
                      <a:pPr algn="ctr" fontAlgn="ctr"/>
                      <a:r>
                        <a:rPr lang="nl-BE" sz="1200" b="1" i="0" u="none" strike="noStrike">
                          <a:solidFill>
                            <a:srgbClr val="FFFFFF"/>
                          </a:solidFill>
                          <a:effectLst/>
                          <a:latin typeface="Calibri"/>
                        </a:rPr>
                        <a:t>82</a:t>
                      </a:r>
                    </a:p>
                  </a:txBody>
                  <a:tcPr marL="9525" marR="9525" marT="9525" marB="0" anchor="ctr"/>
                </a:tc>
              </a:tr>
              <a:tr h="460000">
                <a:tc>
                  <a:txBody>
                    <a:bodyPr/>
                    <a:lstStyle/>
                    <a:p>
                      <a:pPr algn="ctr" fontAlgn="ctr"/>
                      <a:r>
                        <a:rPr lang="nl-BE" sz="1200" b="1" i="0" u="none" strike="noStrike">
                          <a:solidFill>
                            <a:srgbClr val="FFFFFF"/>
                          </a:solidFill>
                          <a:effectLst/>
                          <a:latin typeface="Calibri"/>
                        </a:rPr>
                        <a:t>73</a:t>
                      </a:r>
                    </a:p>
                  </a:txBody>
                  <a:tcPr marL="9525" marR="9525" marT="9525" marB="0" anchor="ctr"/>
                </a:tc>
              </a:tr>
              <a:tr h="460000">
                <a:tc>
                  <a:txBody>
                    <a:bodyPr/>
                    <a:lstStyle/>
                    <a:p>
                      <a:pPr algn="ctr" fontAlgn="ctr"/>
                      <a:r>
                        <a:rPr lang="nl-BE" sz="1200" b="1" i="0" u="none" strike="noStrike">
                          <a:solidFill>
                            <a:srgbClr val="FFFFFF"/>
                          </a:solidFill>
                          <a:effectLst/>
                          <a:latin typeface="Calibri"/>
                        </a:rPr>
                        <a:t>64</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61</a:t>
                      </a:r>
                    </a:p>
                  </a:txBody>
                  <a:tcPr marL="9525" marR="9525" marT="9525" marB="0" anchor="ctr"/>
                </a:tc>
              </a:tr>
            </a:tbl>
          </a:graphicData>
        </a:graphic>
      </p:graphicFrame>
      <p:sp>
        <p:nvSpPr>
          <p:cNvPr id="47" name="Rounded Rectangle 46"/>
          <p:cNvSpPr/>
          <p:nvPr/>
        </p:nvSpPr>
        <p:spPr>
          <a:xfrm>
            <a:off x="6207778" y="2103871"/>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8" name="Rounded Rectangle 47"/>
          <p:cNvSpPr/>
          <p:nvPr/>
        </p:nvSpPr>
        <p:spPr>
          <a:xfrm>
            <a:off x="6207778" y="2565422"/>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3" name="Rounded Rectangle 52"/>
          <p:cNvSpPr/>
          <p:nvPr/>
        </p:nvSpPr>
        <p:spPr>
          <a:xfrm>
            <a:off x="6207778" y="302697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4" name="Rounded Rectangle 53"/>
          <p:cNvSpPr/>
          <p:nvPr/>
        </p:nvSpPr>
        <p:spPr>
          <a:xfrm>
            <a:off x="6207778" y="3488524"/>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5" name="Rounded Rectangle 54"/>
          <p:cNvSpPr/>
          <p:nvPr/>
        </p:nvSpPr>
        <p:spPr>
          <a:xfrm>
            <a:off x="6207778" y="3950075"/>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6" name="Rounded Rectangle 55"/>
          <p:cNvSpPr/>
          <p:nvPr/>
        </p:nvSpPr>
        <p:spPr>
          <a:xfrm>
            <a:off x="6207778" y="4411626"/>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7" name="Rounded Rectangle 56"/>
          <p:cNvSpPr/>
          <p:nvPr/>
        </p:nvSpPr>
        <p:spPr>
          <a:xfrm>
            <a:off x="6207778" y="487317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8" name="Rounded Rectangle 57"/>
          <p:cNvSpPr/>
          <p:nvPr/>
        </p:nvSpPr>
        <p:spPr>
          <a:xfrm>
            <a:off x="6207778" y="5334728"/>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1" name="Rounded Rectangle 60"/>
          <p:cNvSpPr/>
          <p:nvPr/>
        </p:nvSpPr>
        <p:spPr>
          <a:xfrm>
            <a:off x="8181685" y="2103871"/>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2" name="Rounded Rectangle 61"/>
          <p:cNvSpPr/>
          <p:nvPr/>
        </p:nvSpPr>
        <p:spPr>
          <a:xfrm>
            <a:off x="8181685" y="2565422"/>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3" name="Rounded Rectangle 62"/>
          <p:cNvSpPr/>
          <p:nvPr/>
        </p:nvSpPr>
        <p:spPr>
          <a:xfrm>
            <a:off x="8181685" y="302697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4" name="Rounded Rectangle 63"/>
          <p:cNvSpPr/>
          <p:nvPr/>
        </p:nvSpPr>
        <p:spPr>
          <a:xfrm>
            <a:off x="8181685" y="3488524"/>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5" name="Rounded Rectangle 64"/>
          <p:cNvSpPr/>
          <p:nvPr/>
        </p:nvSpPr>
        <p:spPr>
          <a:xfrm>
            <a:off x="8181685" y="3950075"/>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6" name="Rounded Rectangle 65"/>
          <p:cNvSpPr/>
          <p:nvPr/>
        </p:nvSpPr>
        <p:spPr>
          <a:xfrm>
            <a:off x="8181685" y="4411626"/>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7" name="Rounded Rectangle 66"/>
          <p:cNvSpPr/>
          <p:nvPr/>
        </p:nvSpPr>
        <p:spPr>
          <a:xfrm>
            <a:off x="8181685" y="487317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8" name="Rounded Rectangle 67"/>
          <p:cNvSpPr/>
          <p:nvPr/>
        </p:nvSpPr>
        <p:spPr>
          <a:xfrm>
            <a:off x="8181685" y="5334728"/>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aphicFrame>
        <p:nvGraphicFramePr>
          <p:cNvPr id="69" name="Object 68"/>
          <p:cNvGraphicFramePr>
            <a:graphicFrameLocks noChangeAspect="1"/>
          </p:cNvGraphicFramePr>
          <p:nvPr>
            <p:extLst>
              <p:ext uri="{D42A27DB-BD31-4B8C-83A1-F6EECF244321}">
                <p14:modId xmlns:p14="http://schemas.microsoft.com/office/powerpoint/2010/main" val="113648030"/>
              </p:ext>
            </p:extLst>
          </p:nvPr>
        </p:nvGraphicFramePr>
        <p:xfrm>
          <a:off x="6540269" y="1929898"/>
          <a:ext cx="1624012" cy="4259263"/>
        </p:xfrm>
        <a:graphic>
          <a:graphicData uri="http://schemas.openxmlformats.org/presentationml/2006/ole">
            <mc:AlternateContent xmlns:mc="http://schemas.openxmlformats.org/markup-compatibility/2006">
              <mc:Choice xmlns:v="urn:schemas-microsoft-com:vml" Requires="v">
                <p:oleObj spid="_x0000_s988311" name="Chart" r:id="rId5" imgW="1619375" imgH="4248215" progId="MSGraph.Chart.8">
                  <p:embed followColorScheme="full"/>
                </p:oleObj>
              </mc:Choice>
              <mc:Fallback>
                <p:oleObj name="Chart" r:id="rId5" imgW="1619375" imgH="4248215" progId="MSGraph.Chart.8">
                  <p:embed followColorScheme="full"/>
                  <p:pic>
                    <p:nvPicPr>
                      <p:cNvPr id="0" name=""/>
                      <p:cNvPicPr>
                        <a:picLocks noChangeAspect="1" noChangeArrowheads="1"/>
                      </p:cNvPicPr>
                      <p:nvPr/>
                    </p:nvPicPr>
                    <p:blipFill>
                      <a:blip r:embed="rId6"/>
                      <a:srcRect/>
                      <a:stretch>
                        <a:fillRect/>
                      </a:stretch>
                    </p:blipFill>
                    <p:spPr bwMode="auto">
                      <a:xfrm>
                        <a:off x="6540269" y="1929898"/>
                        <a:ext cx="1624012" cy="4259263"/>
                      </a:xfrm>
                      <a:prstGeom prst="rect">
                        <a:avLst/>
                      </a:prstGeom>
                      <a:noFill/>
                      <a:ln>
                        <a:noFill/>
                      </a:ln>
                      <a:extLst/>
                    </p:spPr>
                  </p:pic>
                </p:oleObj>
              </mc:Fallback>
            </mc:AlternateContent>
          </a:graphicData>
        </a:graphic>
      </p:graphicFrame>
      <p:sp>
        <p:nvSpPr>
          <p:cNvPr id="70" name="TextBox 69"/>
          <p:cNvSpPr txBox="1"/>
          <p:nvPr/>
        </p:nvSpPr>
        <p:spPr>
          <a:xfrm>
            <a:off x="6198778" y="1715398"/>
            <a:ext cx="288000" cy="338554"/>
          </a:xfrm>
          <a:prstGeom prst="rect">
            <a:avLst/>
          </a:prstGeom>
          <a:noFill/>
        </p:spPr>
        <p:txBody>
          <a:bodyPr wrap="square" lIns="0" rIns="0" rtlCol="0">
            <a:spAutoFit/>
          </a:bodyPr>
          <a:lstStyle/>
          <a:p>
            <a:pPr algn="ctr"/>
            <a:r>
              <a:rPr lang="nl-BE" sz="1600" b="1" dirty="0" smtClean="0">
                <a:solidFill>
                  <a:schemeClr val="accent3">
                    <a:lumMod val="75000"/>
                  </a:schemeClr>
                </a:solidFill>
              </a:rPr>
              <a:t>B2</a:t>
            </a:r>
            <a:endParaRPr lang="en-US" b="1" dirty="0">
              <a:solidFill>
                <a:schemeClr val="accent3">
                  <a:lumMod val="75000"/>
                </a:schemeClr>
              </a:solidFill>
            </a:endParaRPr>
          </a:p>
        </p:txBody>
      </p:sp>
      <p:sp>
        <p:nvSpPr>
          <p:cNvPr id="71" name="TextBox 70"/>
          <p:cNvSpPr txBox="1"/>
          <p:nvPr/>
        </p:nvSpPr>
        <p:spPr>
          <a:xfrm>
            <a:off x="8172685" y="1715398"/>
            <a:ext cx="288000" cy="338554"/>
          </a:xfrm>
          <a:prstGeom prst="rect">
            <a:avLst/>
          </a:prstGeom>
          <a:noFill/>
        </p:spPr>
        <p:txBody>
          <a:bodyPr wrap="square" lIns="0" rIns="0" rtlCol="0">
            <a:spAutoFit/>
          </a:bodyPr>
          <a:lstStyle/>
          <a:p>
            <a:pPr algn="ctr"/>
            <a:r>
              <a:rPr lang="nl-BE" sz="1600" b="1" dirty="0" smtClean="0">
                <a:solidFill>
                  <a:schemeClr val="accent5">
                    <a:lumMod val="50000"/>
                  </a:schemeClr>
                </a:solidFill>
              </a:rPr>
              <a:t>T2</a:t>
            </a:r>
            <a:endParaRPr lang="en-US" b="1" dirty="0">
              <a:solidFill>
                <a:schemeClr val="accent5">
                  <a:lumMod val="50000"/>
                </a:schemeClr>
              </a:solidFill>
            </a:endParaRPr>
          </a:p>
        </p:txBody>
      </p:sp>
      <p:graphicFrame>
        <p:nvGraphicFramePr>
          <p:cNvPr id="72" name="Table 71"/>
          <p:cNvGraphicFramePr>
            <a:graphicFrameLocks noGrp="1"/>
          </p:cNvGraphicFramePr>
          <p:nvPr>
            <p:extLst>
              <p:ext uri="{D42A27DB-BD31-4B8C-83A1-F6EECF244321}">
                <p14:modId xmlns:p14="http://schemas.microsoft.com/office/powerpoint/2010/main" val="2304473573"/>
              </p:ext>
            </p:extLst>
          </p:nvPr>
        </p:nvGraphicFramePr>
        <p:xfrm>
          <a:off x="6128170" y="1984310"/>
          <a:ext cx="432391" cy="368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6</a:t>
                      </a:r>
                    </a:p>
                  </a:txBody>
                  <a:tcPr marL="9525" marR="9525" marT="9525" marB="0" anchor="ctr"/>
                </a:tc>
              </a:tr>
              <a:tr h="460000">
                <a:tc>
                  <a:txBody>
                    <a:bodyPr/>
                    <a:lstStyle/>
                    <a:p>
                      <a:pPr algn="ctr" fontAlgn="ctr"/>
                      <a:r>
                        <a:rPr lang="nl-BE" sz="1200" b="1" i="0" u="none" strike="noStrike">
                          <a:solidFill>
                            <a:srgbClr val="FFFFFF"/>
                          </a:solidFill>
                          <a:effectLst/>
                          <a:latin typeface="Calibri"/>
                        </a:rPr>
                        <a:t>6</a:t>
                      </a:r>
                    </a:p>
                  </a:txBody>
                  <a:tcPr marL="9525" marR="9525" marT="9525" marB="0" anchor="ctr"/>
                </a:tc>
              </a:tr>
              <a:tr h="460000">
                <a:tc>
                  <a:txBody>
                    <a:bodyPr/>
                    <a:lstStyle/>
                    <a:p>
                      <a:pPr algn="ctr" fontAlgn="ctr"/>
                      <a:r>
                        <a:rPr lang="nl-BE" sz="1200" b="1" i="0" u="none" strike="noStrike">
                          <a:solidFill>
                            <a:srgbClr val="FFFFFF"/>
                          </a:solidFill>
                          <a:effectLst/>
                          <a:latin typeface="Calibri"/>
                        </a:rPr>
                        <a:t>8</a:t>
                      </a:r>
                    </a:p>
                  </a:txBody>
                  <a:tcPr marL="9525" marR="9525" marT="9525" marB="0" anchor="ctr"/>
                </a:tc>
              </a:tr>
              <a:tr h="460000">
                <a:tc>
                  <a:txBody>
                    <a:bodyPr/>
                    <a:lstStyle/>
                    <a:p>
                      <a:pPr algn="ctr" fontAlgn="ctr"/>
                      <a:r>
                        <a:rPr lang="nl-BE" sz="1200" b="1" i="0" u="none" strike="noStrike">
                          <a:solidFill>
                            <a:srgbClr val="FFFFFF"/>
                          </a:solidFill>
                          <a:effectLst/>
                          <a:latin typeface="Calibri"/>
                        </a:rPr>
                        <a:t>7</a:t>
                      </a:r>
                    </a:p>
                  </a:txBody>
                  <a:tcPr marL="9525" marR="9525" marT="9525" marB="0" anchor="ctr"/>
                </a:tc>
              </a:tr>
              <a:tr h="460000">
                <a:tc>
                  <a:txBody>
                    <a:bodyPr/>
                    <a:lstStyle/>
                    <a:p>
                      <a:pPr algn="ctr" fontAlgn="ctr"/>
                      <a:r>
                        <a:rPr lang="nl-BE" sz="1200" b="1" i="0" u="none" strike="noStrike">
                          <a:solidFill>
                            <a:srgbClr val="FFFFFF"/>
                          </a:solidFill>
                          <a:effectLst/>
                          <a:latin typeface="Calibri"/>
                        </a:rPr>
                        <a:t>21</a:t>
                      </a:r>
                    </a:p>
                  </a:txBody>
                  <a:tcPr marL="9525" marR="9525" marT="9525" marB="0" anchor="ctr"/>
                </a:tc>
              </a:tr>
              <a:tr h="460000">
                <a:tc>
                  <a:txBody>
                    <a:bodyPr/>
                    <a:lstStyle/>
                    <a:p>
                      <a:pPr algn="ctr" fontAlgn="ctr"/>
                      <a:r>
                        <a:rPr lang="nl-BE" sz="1200" b="1" i="0" u="none" strike="noStrike">
                          <a:solidFill>
                            <a:srgbClr val="FFFFFF"/>
                          </a:solidFill>
                          <a:effectLst/>
                          <a:latin typeface="Calibri"/>
                        </a:rPr>
                        <a:t>10</a:t>
                      </a:r>
                    </a:p>
                  </a:txBody>
                  <a:tcPr marL="9525" marR="9525" marT="9525" marB="0" anchor="ctr"/>
                </a:tc>
              </a:tr>
              <a:tr h="460000">
                <a:tc>
                  <a:txBody>
                    <a:bodyPr/>
                    <a:lstStyle/>
                    <a:p>
                      <a:pPr algn="ctr" fontAlgn="ctr"/>
                      <a:r>
                        <a:rPr lang="nl-BE" sz="1200" b="1" i="0" u="none" strike="noStrike">
                          <a:solidFill>
                            <a:srgbClr val="FFFFFF"/>
                          </a:solidFill>
                          <a:effectLst/>
                          <a:latin typeface="Calibri"/>
                        </a:rPr>
                        <a:t>22</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14</a:t>
                      </a:r>
                    </a:p>
                  </a:txBody>
                  <a:tcPr marL="9525" marR="9525" marT="9525" marB="0" anchor="ctr"/>
                </a:tc>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2462395914"/>
              </p:ext>
            </p:extLst>
          </p:nvPr>
        </p:nvGraphicFramePr>
        <p:xfrm>
          <a:off x="8099842" y="1974588"/>
          <a:ext cx="432391" cy="368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94</a:t>
                      </a:r>
                    </a:p>
                  </a:txBody>
                  <a:tcPr marL="9525" marR="9525" marT="9525" marB="0" anchor="ctr"/>
                </a:tc>
              </a:tr>
              <a:tr h="460000">
                <a:tc>
                  <a:txBody>
                    <a:bodyPr/>
                    <a:lstStyle/>
                    <a:p>
                      <a:pPr algn="ctr" fontAlgn="ctr"/>
                      <a:r>
                        <a:rPr lang="nl-BE" sz="1200" b="1" i="0" u="none" strike="noStrike">
                          <a:solidFill>
                            <a:srgbClr val="FFFFFF"/>
                          </a:solidFill>
                          <a:effectLst/>
                          <a:latin typeface="Calibri"/>
                        </a:rPr>
                        <a:t>94</a:t>
                      </a:r>
                    </a:p>
                  </a:txBody>
                  <a:tcPr marL="9525" marR="9525" marT="9525" marB="0" anchor="ctr"/>
                </a:tc>
              </a:tr>
              <a:tr h="460000">
                <a:tc>
                  <a:txBody>
                    <a:bodyPr/>
                    <a:lstStyle/>
                    <a:p>
                      <a:pPr algn="ctr" fontAlgn="ctr"/>
                      <a:r>
                        <a:rPr lang="nl-BE" sz="1200" b="1" i="0" u="none" strike="noStrike">
                          <a:solidFill>
                            <a:srgbClr val="FFFFFF"/>
                          </a:solidFill>
                          <a:effectLst/>
                          <a:latin typeface="Calibri"/>
                        </a:rPr>
                        <a:t>92</a:t>
                      </a:r>
                    </a:p>
                  </a:txBody>
                  <a:tcPr marL="9525" marR="9525" marT="9525" marB="0" anchor="ctr"/>
                </a:tc>
              </a:tr>
              <a:tr h="460000">
                <a:tc>
                  <a:txBody>
                    <a:bodyPr/>
                    <a:lstStyle/>
                    <a:p>
                      <a:pPr algn="ctr" fontAlgn="ctr"/>
                      <a:r>
                        <a:rPr lang="nl-BE" sz="1200" b="1" i="0" u="none" strike="noStrike">
                          <a:solidFill>
                            <a:srgbClr val="FFFFFF"/>
                          </a:solidFill>
                          <a:effectLst/>
                          <a:latin typeface="Calibri"/>
                        </a:rPr>
                        <a:t>93</a:t>
                      </a:r>
                    </a:p>
                  </a:txBody>
                  <a:tcPr marL="9525" marR="9525" marT="9525" marB="0" anchor="ctr"/>
                </a:tc>
              </a:tr>
              <a:tr h="460000">
                <a:tc>
                  <a:txBody>
                    <a:bodyPr/>
                    <a:lstStyle/>
                    <a:p>
                      <a:pPr algn="ctr" fontAlgn="ctr"/>
                      <a:r>
                        <a:rPr lang="nl-BE" sz="1200" b="1" i="0" u="none" strike="noStrike">
                          <a:solidFill>
                            <a:srgbClr val="FFFFFF"/>
                          </a:solidFill>
                          <a:effectLst/>
                          <a:latin typeface="Calibri"/>
                        </a:rPr>
                        <a:t>79</a:t>
                      </a:r>
                    </a:p>
                  </a:txBody>
                  <a:tcPr marL="9525" marR="9525" marT="9525" marB="0" anchor="ctr"/>
                </a:tc>
              </a:tr>
              <a:tr h="460000">
                <a:tc>
                  <a:txBody>
                    <a:bodyPr/>
                    <a:lstStyle/>
                    <a:p>
                      <a:pPr algn="ctr" fontAlgn="ctr"/>
                      <a:r>
                        <a:rPr lang="nl-BE" sz="1200" b="1" i="0" u="none" strike="noStrike">
                          <a:solidFill>
                            <a:srgbClr val="FFFFFF"/>
                          </a:solidFill>
                          <a:effectLst/>
                          <a:latin typeface="Calibri"/>
                        </a:rPr>
                        <a:t>90</a:t>
                      </a:r>
                    </a:p>
                  </a:txBody>
                  <a:tcPr marL="9525" marR="9525" marT="9525" marB="0" anchor="ctr"/>
                </a:tc>
              </a:tr>
              <a:tr h="460000">
                <a:tc>
                  <a:txBody>
                    <a:bodyPr/>
                    <a:lstStyle/>
                    <a:p>
                      <a:pPr algn="ctr" fontAlgn="ctr"/>
                      <a:r>
                        <a:rPr lang="nl-BE" sz="1200" b="1" i="0" u="none" strike="noStrike">
                          <a:solidFill>
                            <a:srgbClr val="FFFFFF"/>
                          </a:solidFill>
                          <a:effectLst/>
                          <a:latin typeface="Calibri"/>
                        </a:rPr>
                        <a:t>78</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86</a:t>
                      </a:r>
                    </a:p>
                  </a:txBody>
                  <a:tcPr marL="9525" marR="9525" marT="9525" marB="0" anchor="ctr"/>
                </a:tc>
              </a:tr>
            </a:tbl>
          </a:graphicData>
        </a:graphic>
      </p:graphicFrame>
      <p:cxnSp>
        <p:nvCxnSpPr>
          <p:cNvPr id="6" name="Straight Connector 5"/>
          <p:cNvCxnSpPr/>
          <p:nvPr/>
        </p:nvCxnSpPr>
        <p:spPr>
          <a:xfrm>
            <a:off x="5991366" y="1589803"/>
            <a:ext cx="27296" cy="406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838699499"/>
              </p:ext>
            </p:extLst>
          </p:nvPr>
        </p:nvGraphicFramePr>
        <p:xfrm>
          <a:off x="358188" y="6130573"/>
          <a:ext cx="8431213" cy="477838"/>
        </p:xfrm>
        <a:graphic>
          <a:graphicData uri="http://schemas.openxmlformats.org/presentationml/2006/ole">
            <mc:AlternateContent xmlns:mc="http://schemas.openxmlformats.org/markup-compatibility/2006">
              <mc:Choice xmlns:v="urn:schemas-microsoft-com:vml" Requires="v">
                <p:oleObj spid="_x0000_s988312" name="Chart" r:id="rId7" imgW="8391652" imgH="476163" progId="MSGraph.Chart.8">
                  <p:embed followColorScheme="full"/>
                </p:oleObj>
              </mc:Choice>
              <mc:Fallback>
                <p:oleObj name="Chart" r:id="rId7" imgW="8391652" imgH="476163" progId="MSGraph.Chart.8">
                  <p:embed followColorScheme="full"/>
                  <p:pic>
                    <p:nvPicPr>
                      <p:cNvPr id="0" name="Object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88" y="6130573"/>
                        <a:ext cx="84312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 name="Text Placeholder 6"/>
          <p:cNvSpPr txBox="1">
            <a:spLocks/>
          </p:cNvSpPr>
          <p:nvPr/>
        </p:nvSpPr>
        <p:spPr>
          <a:xfrm>
            <a:off x="346725" y="893300"/>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err="1" smtClean="0"/>
              <a:t>Mesure</a:t>
            </a:r>
            <a:r>
              <a:rPr lang="nl-BE" sz="1600" b="1" dirty="0" smtClean="0"/>
              <a:t> dans </a:t>
            </a:r>
            <a:r>
              <a:rPr lang="nl-BE" sz="1600" b="1" dirty="0" err="1" smtClean="0"/>
              <a:t>laquelle</a:t>
            </a:r>
            <a:r>
              <a:rPr lang="nl-BE" sz="1600" b="1" dirty="0" smtClean="0"/>
              <a:t> on </a:t>
            </a:r>
            <a:r>
              <a:rPr lang="nl-BE" sz="1600" b="1" dirty="0" err="1" smtClean="0"/>
              <a:t>est</a:t>
            </a:r>
            <a:r>
              <a:rPr lang="nl-BE" sz="1600" b="1" dirty="0" smtClean="0"/>
              <a:t> </a:t>
            </a:r>
            <a:r>
              <a:rPr lang="fr-FR" sz="1600" b="1" dirty="0"/>
              <a:t>d’accord ou pas d’accord avec les affirmations suivantes</a:t>
            </a:r>
            <a:r>
              <a:rPr lang="nl-BE" sz="1600" b="1" dirty="0" smtClean="0"/>
              <a:t>:</a:t>
            </a:r>
            <a:endParaRPr lang="nl-BE" sz="1600" b="1" dirty="0"/>
          </a:p>
        </p:txBody>
      </p:sp>
      <p:sp>
        <p:nvSpPr>
          <p:cNvPr id="52" name="Text Placeholder 4"/>
          <p:cNvSpPr txBox="1">
            <a:spLocks/>
          </p:cNvSpPr>
          <p:nvPr/>
        </p:nvSpPr>
        <p:spPr>
          <a:xfrm>
            <a:off x="-4940" y="6572889"/>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fr-FR" sz="1000" dirty="0">
                <a:latin typeface="Calibri" pitchFamily="34" charset="0"/>
                <a:cs typeface="Arial" pitchFamily="34" charset="0"/>
              </a:rPr>
              <a:t>Différences significatives entre les groupes marquées par A, </a:t>
            </a:r>
            <a:r>
              <a:rPr lang="fr-FR" sz="1000" dirty="0" smtClean="0">
                <a:latin typeface="Calibri" pitchFamily="34" charset="0"/>
                <a:cs typeface="Arial" pitchFamily="34" charset="0"/>
              </a:rPr>
              <a:t>B</a:t>
            </a:r>
          </a:p>
          <a:p>
            <a:pPr marL="0" indent="0" fontAlgn="base">
              <a:lnSpc>
                <a:spcPct val="90000"/>
              </a:lnSpc>
              <a:spcBef>
                <a:spcPct val="0"/>
              </a:spcBef>
              <a:spcAft>
                <a:spcPct val="0"/>
              </a:spcAft>
              <a:buNone/>
            </a:pPr>
            <a:r>
              <a:rPr lang="fr-FR" sz="1000" i="1" dirty="0" smtClean="0">
                <a:latin typeface="Calibri" pitchFamily="34" charset="0"/>
                <a:cs typeface="Arial" pitchFamily="34" charset="0"/>
              </a:rPr>
              <a:t>(*) voir slide 11</a:t>
            </a:r>
            <a:r>
              <a:rPr lang="fr-FR" sz="1000" i="1" dirty="0">
                <a:latin typeface="Calibri" pitchFamily="34" charset="0"/>
                <a:cs typeface="Arial" pitchFamily="34" charset="0"/>
              </a:rPr>
              <a:t>	</a:t>
            </a:r>
          </a:p>
        </p:txBody>
      </p:sp>
      <p:sp>
        <p:nvSpPr>
          <p:cNvPr id="60" name="Rounded Rectangle 59"/>
          <p:cNvSpPr/>
          <p:nvPr/>
        </p:nvSpPr>
        <p:spPr>
          <a:xfrm>
            <a:off x="3494202" y="1282964"/>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err="1" smtClean="0"/>
              <a:t>Importance</a:t>
            </a:r>
            <a:r>
              <a:rPr lang="nl-BE" sz="1200" b="1" dirty="0" smtClean="0"/>
              <a:t> = &lt; moyenne (69)</a:t>
            </a:r>
          </a:p>
          <a:p>
            <a:pPr algn="ctr"/>
            <a:r>
              <a:rPr lang="nl-BE" sz="1200" b="1" dirty="0" smtClean="0"/>
              <a:t>(n=720) (A)</a:t>
            </a:r>
            <a:endParaRPr lang="nl-BE" sz="1200" b="1" dirty="0"/>
          </a:p>
        </p:txBody>
      </p:sp>
      <p:sp>
        <p:nvSpPr>
          <p:cNvPr id="76" name="Rounded Rectangle 75"/>
          <p:cNvSpPr/>
          <p:nvPr/>
        </p:nvSpPr>
        <p:spPr>
          <a:xfrm>
            <a:off x="6127260" y="1282964"/>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err="1"/>
              <a:t>Importance</a:t>
            </a:r>
            <a:r>
              <a:rPr lang="nl-BE" sz="1200" b="1" dirty="0"/>
              <a:t> &gt;</a:t>
            </a:r>
            <a:r>
              <a:rPr lang="nl-BE" sz="1200" b="1" dirty="0" smtClean="0"/>
              <a:t> </a:t>
            </a:r>
            <a:r>
              <a:rPr lang="nl-BE" sz="1200" b="1" dirty="0"/>
              <a:t>moyenne </a:t>
            </a:r>
            <a:r>
              <a:rPr lang="nl-BE" sz="1200" b="1" dirty="0" smtClean="0"/>
              <a:t>(69)</a:t>
            </a:r>
            <a:endParaRPr lang="nl-BE" sz="1200" b="1" dirty="0"/>
          </a:p>
          <a:p>
            <a:pPr algn="ctr"/>
            <a:r>
              <a:rPr lang="nl-BE" sz="1200" b="1" dirty="0" smtClean="0"/>
              <a:t>(n=280) (B)</a:t>
            </a:r>
            <a:endParaRPr lang="nl-BE" sz="1200" b="1" dirty="0"/>
          </a:p>
        </p:txBody>
      </p:sp>
      <p:sp>
        <p:nvSpPr>
          <p:cNvPr id="75" name="TextBox 74"/>
          <p:cNvSpPr txBox="1"/>
          <p:nvPr/>
        </p:nvSpPr>
        <p:spPr>
          <a:xfrm>
            <a:off x="3676522" y="4928757"/>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77" name="TextBox 76"/>
          <p:cNvSpPr txBox="1"/>
          <p:nvPr/>
        </p:nvSpPr>
        <p:spPr>
          <a:xfrm>
            <a:off x="3895597" y="4957332"/>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78" name="TextBox 77"/>
          <p:cNvSpPr txBox="1"/>
          <p:nvPr/>
        </p:nvSpPr>
        <p:spPr>
          <a:xfrm>
            <a:off x="4152772" y="4957332"/>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79" name="TextBox 78"/>
          <p:cNvSpPr txBox="1"/>
          <p:nvPr/>
        </p:nvSpPr>
        <p:spPr>
          <a:xfrm>
            <a:off x="4804977" y="4859836"/>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0" name="TextBox 79"/>
          <p:cNvSpPr txBox="1"/>
          <p:nvPr/>
        </p:nvSpPr>
        <p:spPr>
          <a:xfrm>
            <a:off x="8276935" y="4928757"/>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1" name="TextBox 80"/>
          <p:cNvSpPr txBox="1"/>
          <p:nvPr/>
        </p:nvSpPr>
        <p:spPr>
          <a:xfrm>
            <a:off x="7774595" y="4882702"/>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2" name="TextBox 81"/>
          <p:cNvSpPr txBox="1"/>
          <p:nvPr/>
        </p:nvSpPr>
        <p:spPr>
          <a:xfrm>
            <a:off x="3676522" y="2152753"/>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3" name="TextBox 82"/>
          <p:cNvSpPr txBox="1"/>
          <p:nvPr/>
        </p:nvSpPr>
        <p:spPr>
          <a:xfrm>
            <a:off x="3983268" y="2187325"/>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4" name="TextBox 83"/>
          <p:cNvSpPr txBox="1"/>
          <p:nvPr/>
        </p:nvSpPr>
        <p:spPr>
          <a:xfrm>
            <a:off x="4398499" y="208618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5" name="TextBox 84"/>
          <p:cNvSpPr txBox="1"/>
          <p:nvPr/>
        </p:nvSpPr>
        <p:spPr>
          <a:xfrm>
            <a:off x="7506151" y="2110449"/>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6" name="TextBox 85"/>
          <p:cNvSpPr txBox="1"/>
          <p:nvPr/>
        </p:nvSpPr>
        <p:spPr>
          <a:xfrm>
            <a:off x="8278295" y="2162278"/>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7" name="TextBox 86"/>
          <p:cNvSpPr txBox="1"/>
          <p:nvPr/>
        </p:nvSpPr>
        <p:spPr>
          <a:xfrm>
            <a:off x="3677060" y="5383610"/>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8" name="TextBox 87"/>
          <p:cNvSpPr txBox="1"/>
          <p:nvPr/>
        </p:nvSpPr>
        <p:spPr>
          <a:xfrm>
            <a:off x="3926118" y="5423309"/>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9" name="TextBox 88"/>
          <p:cNvSpPr txBox="1"/>
          <p:nvPr/>
        </p:nvSpPr>
        <p:spPr>
          <a:xfrm>
            <a:off x="4216116" y="5423262"/>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0" name="TextBox 89"/>
          <p:cNvSpPr txBox="1"/>
          <p:nvPr/>
        </p:nvSpPr>
        <p:spPr>
          <a:xfrm>
            <a:off x="7687590" y="5335284"/>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91" name="TextBox 90"/>
          <p:cNvSpPr txBox="1"/>
          <p:nvPr/>
        </p:nvSpPr>
        <p:spPr>
          <a:xfrm>
            <a:off x="8277460" y="5379915"/>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92" name="TextBox 91"/>
          <p:cNvSpPr txBox="1"/>
          <p:nvPr/>
        </p:nvSpPr>
        <p:spPr>
          <a:xfrm>
            <a:off x="3679619" y="353513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3" name="TextBox 92"/>
          <p:cNvSpPr txBox="1"/>
          <p:nvPr/>
        </p:nvSpPr>
        <p:spPr>
          <a:xfrm>
            <a:off x="3873344" y="355418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4" name="TextBox 93"/>
          <p:cNvSpPr txBox="1"/>
          <p:nvPr/>
        </p:nvSpPr>
        <p:spPr>
          <a:xfrm>
            <a:off x="4025744" y="3563706"/>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5" name="TextBox 94"/>
          <p:cNvSpPr txBox="1"/>
          <p:nvPr/>
        </p:nvSpPr>
        <p:spPr>
          <a:xfrm>
            <a:off x="4559652" y="3472759"/>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6" name="TextBox 95"/>
          <p:cNvSpPr txBox="1"/>
          <p:nvPr/>
        </p:nvSpPr>
        <p:spPr>
          <a:xfrm>
            <a:off x="7591215" y="3491932"/>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97" name="TextBox 96"/>
          <p:cNvSpPr txBox="1"/>
          <p:nvPr/>
        </p:nvSpPr>
        <p:spPr>
          <a:xfrm>
            <a:off x="8291584" y="3529236"/>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98" name="TextBox 97"/>
          <p:cNvSpPr txBox="1"/>
          <p:nvPr/>
        </p:nvSpPr>
        <p:spPr>
          <a:xfrm>
            <a:off x="3679512" y="2592278"/>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9" name="TextBox 98"/>
          <p:cNvSpPr txBox="1"/>
          <p:nvPr/>
        </p:nvSpPr>
        <p:spPr>
          <a:xfrm>
            <a:off x="3979809" y="2638730"/>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0" name="TextBox 99"/>
          <p:cNvSpPr txBox="1"/>
          <p:nvPr/>
        </p:nvSpPr>
        <p:spPr>
          <a:xfrm>
            <a:off x="4436598" y="2550363"/>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1" name="TextBox 100"/>
          <p:cNvSpPr txBox="1"/>
          <p:nvPr/>
        </p:nvSpPr>
        <p:spPr>
          <a:xfrm>
            <a:off x="7504501" y="2560714"/>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02" name="TextBox 101"/>
          <p:cNvSpPr txBox="1"/>
          <p:nvPr/>
        </p:nvSpPr>
        <p:spPr>
          <a:xfrm>
            <a:off x="8280699" y="2625236"/>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03" name="TextBox 102"/>
          <p:cNvSpPr txBox="1"/>
          <p:nvPr/>
        </p:nvSpPr>
        <p:spPr>
          <a:xfrm>
            <a:off x="3680793" y="3071428"/>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4" name="TextBox 103"/>
          <p:cNvSpPr txBox="1"/>
          <p:nvPr/>
        </p:nvSpPr>
        <p:spPr>
          <a:xfrm>
            <a:off x="3995118" y="3109528"/>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5" name="TextBox 104"/>
          <p:cNvSpPr txBox="1"/>
          <p:nvPr/>
        </p:nvSpPr>
        <p:spPr>
          <a:xfrm>
            <a:off x="4536225" y="3007923"/>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6" name="TextBox 105"/>
          <p:cNvSpPr txBox="1"/>
          <p:nvPr/>
        </p:nvSpPr>
        <p:spPr>
          <a:xfrm>
            <a:off x="7573445" y="3032014"/>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07" name="TextBox 106"/>
          <p:cNvSpPr txBox="1"/>
          <p:nvPr/>
        </p:nvSpPr>
        <p:spPr>
          <a:xfrm>
            <a:off x="8288110" y="3070861"/>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08" name="TextBox 107"/>
          <p:cNvSpPr txBox="1"/>
          <p:nvPr/>
        </p:nvSpPr>
        <p:spPr>
          <a:xfrm>
            <a:off x="3677867" y="4450983"/>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9" name="TextBox 108"/>
          <p:cNvSpPr txBox="1"/>
          <p:nvPr/>
        </p:nvSpPr>
        <p:spPr>
          <a:xfrm>
            <a:off x="3887417" y="4489083"/>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10" name="TextBox 109"/>
          <p:cNvSpPr txBox="1"/>
          <p:nvPr/>
        </p:nvSpPr>
        <p:spPr>
          <a:xfrm>
            <a:off x="4096967" y="4489083"/>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11" name="TextBox 110"/>
          <p:cNvSpPr txBox="1"/>
          <p:nvPr/>
        </p:nvSpPr>
        <p:spPr>
          <a:xfrm>
            <a:off x="4655820" y="4395706"/>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12" name="TextBox 111"/>
          <p:cNvSpPr txBox="1"/>
          <p:nvPr/>
        </p:nvSpPr>
        <p:spPr>
          <a:xfrm>
            <a:off x="7568161" y="4409936"/>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13" name="TextBox 112"/>
          <p:cNvSpPr txBox="1"/>
          <p:nvPr/>
        </p:nvSpPr>
        <p:spPr>
          <a:xfrm>
            <a:off x="8279044" y="4460508"/>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15" name="Rounded Rectangle 114"/>
          <p:cNvSpPr/>
          <p:nvPr/>
        </p:nvSpPr>
        <p:spPr>
          <a:xfrm>
            <a:off x="346355" y="5665787"/>
            <a:ext cx="8490144" cy="639399"/>
          </a:xfrm>
          <a:prstGeom prst="roundRect">
            <a:avLst/>
          </a:prstGeom>
          <a:solidFill>
            <a:srgbClr val="C2D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sz="1050" b="1" dirty="0">
              <a:solidFill>
                <a:schemeClr val="tx1"/>
              </a:solidFill>
            </a:endParaRPr>
          </a:p>
          <a:p>
            <a:r>
              <a:rPr lang="fr-BE" sz="1050" b="1" dirty="0">
                <a:solidFill>
                  <a:schemeClr val="tx1"/>
                </a:solidFill>
              </a:rPr>
              <a:t>Top 4 pour les personnes accordant une grande importance au Bien-être animal : interdiction de l’abattage sans étourdissement (94 %), interdiction des expériences sur chiens et chats (94 %), interdiction des expériences sur les singes (93 %), Centre pour alternatives (92 %).</a:t>
            </a:r>
          </a:p>
          <a:p>
            <a:r>
              <a:rPr lang="fr-BE" sz="1050" b="1" dirty="0">
                <a:solidFill>
                  <a:schemeClr val="tx1"/>
                </a:solidFill>
              </a:rPr>
              <a:t>Top 4 pour les personnes accordant moins d’importance au Bien-être animal : interdiction de l’abattage sans étourdissement (85 %), interdiction des expériences sur chiens et chats (85 %), stérilisation obligatoire des chats (82 %), Centre pour alternatives (82 %).</a:t>
            </a:r>
          </a:p>
          <a:p>
            <a:endParaRPr lang="fr-BE" sz="1050" b="1" dirty="0">
              <a:solidFill>
                <a:schemeClr val="tx1"/>
              </a:solidFill>
            </a:endParaRPr>
          </a:p>
        </p:txBody>
      </p:sp>
      <p:graphicFrame>
        <p:nvGraphicFramePr>
          <p:cNvPr id="114" name="Table 113"/>
          <p:cNvGraphicFramePr>
            <a:graphicFrameLocks noGrp="1"/>
          </p:cNvGraphicFramePr>
          <p:nvPr>
            <p:extLst>
              <p:ext uri="{D42A27DB-BD31-4B8C-83A1-F6EECF244321}">
                <p14:modId xmlns:p14="http://schemas.microsoft.com/office/powerpoint/2010/main" val="2977516735"/>
              </p:ext>
            </p:extLst>
          </p:nvPr>
        </p:nvGraphicFramePr>
        <p:xfrm>
          <a:off x="404519" y="1964115"/>
          <a:ext cx="3019777" cy="4176000"/>
        </p:xfrm>
        <a:graphic>
          <a:graphicData uri="http://schemas.openxmlformats.org/drawingml/2006/table">
            <a:tbl>
              <a:tblPr/>
              <a:tblGrid>
                <a:gridCol w="3019777"/>
              </a:tblGrid>
              <a:tr h="447844">
                <a:tc>
                  <a:txBody>
                    <a:bodyPr/>
                    <a:lstStyle/>
                    <a:p>
                      <a:pPr algn="r" fontAlgn="b"/>
                      <a:r>
                        <a:rPr lang="fr-FR" sz="1100" b="1" i="0" u="none" strike="noStrike" kern="1200" baseline="0" dirty="0" smtClean="0">
                          <a:solidFill>
                            <a:schemeClr val="tx1"/>
                          </a:solidFill>
                          <a:latin typeface="+mn-lt"/>
                          <a:ea typeface="+mn-ea"/>
                          <a:cs typeface="+mn-cs"/>
                        </a:rPr>
                        <a:t>Il faut interdire l’abattage rituel d’animaux sans étourdissement</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fr-FR" sz="1100" b="1" i="0" u="none" strike="noStrike" kern="1200" baseline="0" dirty="0" smtClean="0">
                          <a:solidFill>
                            <a:schemeClr val="tx1"/>
                          </a:solidFill>
                          <a:latin typeface="+mn-lt"/>
                          <a:ea typeface="+mn-ea"/>
                          <a:cs typeface="+mn-cs"/>
                        </a:rPr>
                        <a:t>Il faut interdire les expériences sur les chiens et les chats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Il faut fonder un Centre pour des alternatives aux expérimentations animales </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Il faut interdire les expériences sur les singes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La stérilisation des chats domestiques doit être obligatoire</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Il faut attribuer aux animaux le statut d’êtres vivants sensibles*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Il faut interdire la castration </a:t>
                      </a:r>
                    </a:p>
                    <a:p>
                      <a:pPr algn="r" fontAlgn="b"/>
                      <a:r>
                        <a:rPr lang="fr-FR" sz="1100" b="1" i="0" u="none" strike="noStrike" kern="1200" baseline="0" dirty="0" smtClean="0">
                          <a:solidFill>
                            <a:schemeClr val="tx1"/>
                          </a:solidFill>
                          <a:latin typeface="+mn-lt"/>
                          <a:ea typeface="+mn-ea"/>
                          <a:cs typeface="+mn-cs"/>
                        </a:rPr>
                        <a:t>chirurgicale des porcelets contre l’odeur de verrat</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fr-FR" sz="1100" b="1" i="0" u="none" strike="noStrike" kern="1200" baseline="0" dirty="0" smtClean="0">
                          <a:solidFill>
                            <a:schemeClr val="tx1"/>
                          </a:solidFill>
                          <a:latin typeface="+mn-lt"/>
                          <a:ea typeface="+mn-ea"/>
                          <a:cs typeface="+mn-cs"/>
                        </a:rPr>
                        <a:t>Il faut interdire le gavage des canards et des oies pour la production de foie gras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endParaRPr lang="nl-BE" sz="1100" b="1" i="0" u="none" strike="noStrike" kern="1200" baseline="0" dirty="0">
                        <a:solidFill>
                          <a:schemeClr val="tx1"/>
                        </a:solidFill>
                        <a:latin typeface="Calibri"/>
                        <a:ea typeface="+mn-ea"/>
                        <a:cs typeface="+mn-cs"/>
                      </a:endParaRPr>
                    </a:p>
                  </a:txBody>
                  <a:tcPr marL="9525" marR="9525" marT="9525" marB="0" anchor="ctr">
                    <a:lnL>
                      <a:noFill/>
                    </a:lnL>
                    <a:lnR>
                      <a:noFill/>
                    </a:lnR>
                    <a:lnT>
                      <a:noFill/>
                    </a:lnT>
                    <a:lnB>
                      <a:noFill/>
                    </a:lnB>
                    <a:noFill/>
                  </a:tcPr>
                </a:tc>
              </a:tr>
            </a:tbl>
          </a:graphicData>
        </a:graphic>
      </p:graphicFrame>
    </p:spTree>
    <p:extLst>
      <p:ext uri="{BB962C8B-B14F-4D97-AF65-F5344CB8AC3E}">
        <p14:creationId xmlns:p14="http://schemas.microsoft.com/office/powerpoint/2010/main" val="41233622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ctrTitle"/>
          </p:nvPr>
        </p:nvSpPr>
        <p:spPr>
          <a:xfrm>
            <a:off x="34413" y="3225814"/>
            <a:ext cx="4419137" cy="507831"/>
          </a:xfrm>
        </p:spPr>
        <p:txBody>
          <a:bodyPr/>
          <a:lstStyle/>
          <a:p>
            <a:r>
              <a:rPr lang="nl-BE" dirty="0" smtClean="0"/>
              <a:t>Conclusions</a:t>
            </a:r>
            <a:endParaRPr lang="nl-BE" dirty="0"/>
          </a:p>
        </p:txBody>
      </p:sp>
      <p:sp>
        <p:nvSpPr>
          <p:cNvPr id="35" name="Oval 2"/>
          <p:cNvSpPr>
            <a:spLocks noChangeArrowheads="1"/>
          </p:cNvSpPr>
          <p:nvPr/>
        </p:nvSpPr>
        <p:spPr bwMode="auto">
          <a:xfrm>
            <a:off x="3100449" y="963881"/>
            <a:ext cx="1079500" cy="1079500"/>
          </a:xfrm>
          <a:prstGeom prst="ellipse">
            <a:avLst/>
          </a:prstGeom>
          <a:solidFill>
            <a:srgbClr val="00B0F0"/>
          </a:solidFill>
          <a:ln>
            <a:noFill/>
          </a:ln>
          <a:effectLs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de-DE" sz="7200" b="1" dirty="0">
                <a:solidFill>
                  <a:srgbClr val="F0F0F5"/>
                </a:solidFill>
              </a:rPr>
              <a:t>3</a:t>
            </a:r>
            <a:endParaRPr lang="en-US" dirty="0" smtClean="0">
              <a:solidFill>
                <a:srgbClr val="1F497D"/>
              </a:solidFill>
              <a:latin typeface="Arial" pitchFamily="34" charset="0"/>
            </a:endParaRPr>
          </a:p>
        </p:txBody>
      </p:sp>
    </p:spTree>
    <p:extLst>
      <p:ext uri="{BB962C8B-B14F-4D97-AF65-F5344CB8AC3E}">
        <p14:creationId xmlns:p14="http://schemas.microsoft.com/office/powerpoint/2010/main" val="29617166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8565" y="363867"/>
            <a:ext cx="8162325" cy="282129"/>
          </a:xfrm>
        </p:spPr>
        <p:txBody>
          <a:bodyPr/>
          <a:lstStyle/>
          <a:p>
            <a:r>
              <a:rPr lang="fr-FR"/>
              <a:t>Priorités concernant le Bien-être animal durant la législature 2014-2019</a:t>
            </a:r>
            <a:endParaRPr lang="en-US"/>
          </a:p>
        </p:txBody>
      </p:sp>
      <p:sp>
        <p:nvSpPr>
          <p:cNvPr id="6" name="Content Placeholder 5"/>
          <p:cNvSpPr>
            <a:spLocks noGrp="1"/>
          </p:cNvSpPr>
          <p:nvPr>
            <p:ph idx="1"/>
          </p:nvPr>
        </p:nvSpPr>
        <p:spPr>
          <a:ln>
            <a:noFill/>
          </a:ln>
        </p:spPr>
        <p:txBody>
          <a:bodyPr/>
          <a:lstStyle/>
          <a:p>
            <a:r>
              <a:rPr lang="fr-FR" sz="1600" dirty="0"/>
              <a:t>Si le bien-être animal reste un domaine politique de moindre importance aux yeux des Wallons, ces derniers y attachent néanmoins bien plus d’importance qu’au tourisme, aux infrastructures sportives ou à l’associatif. </a:t>
            </a:r>
          </a:p>
          <a:p>
            <a:r>
              <a:rPr lang="fr-FR" sz="1600" dirty="0"/>
              <a:t>L’ensemble des mesures proposées suscitent une très forte adhésion de la part des Wallons, une large majorité d’entre eux étant d’accord avec les affirmations proposées.</a:t>
            </a:r>
          </a:p>
          <a:p>
            <a:r>
              <a:rPr lang="fr-FR" sz="1600"/>
              <a:t>L’interdiction des expériences (sur les singes, les chiens et les chats) ainsi que de l’abattage rituel sans étourdissement suscitent une très forte adhésion de la part des Wallons, plus d’un sur deux étant même tout à fait d’accord avec ces affirmations.</a:t>
            </a:r>
          </a:p>
          <a:p>
            <a:r>
              <a:rPr lang="fr-FR" sz="1600"/>
              <a:t>Le niveau d’importance accordé au bien-être animal a un certain impact sur les résultats, les Wallons y accordant davantage d’importance sont une très large majorité à plébisciter l’ensemble de ces mesures. Toutefois, toutes ces mesures peuvent également compter sur l’approbation de la grande majorité des Wallons qui accordent une moindre importance au Bien-être animal (y compris l’interdiction du gavage, soit 61 %). </a:t>
            </a:r>
          </a:p>
          <a:p>
            <a:r>
              <a:rPr lang="fr-FR" sz="1600"/>
              <a:t>Top 4 pour les personnes accordant une grande importance au Bien-être animal : interdiction de l’abattage sans étourdissement (94 %), interdiction des expériences sur chiens et chats (94 %), interdiction des expériences sur les singes (93 %), Centre pour alternatives (92 %).</a:t>
            </a:r>
            <a:br>
              <a:rPr lang="fr-FR" sz="1600"/>
            </a:br>
            <a:r>
              <a:rPr lang="fr-FR" sz="1600"/>
              <a:t>Top 4 pour les personnes accordant moins d’importance au Bien-être animal : interdiction de l’abattage sans étourdissement (85 %), interdiction des expériences sur chiens et chats (85 %), stérilisation obligatoire des chats (82 %), Centre pour alternatives (82 %).</a:t>
            </a:r>
          </a:p>
          <a:p>
            <a:endParaRPr lang="fr-FR" sz="1600"/>
          </a:p>
        </p:txBody>
      </p:sp>
      <p:sp>
        <p:nvSpPr>
          <p:cNvPr id="4" name="Slide Number Placeholder 3"/>
          <p:cNvSpPr>
            <a:spLocks noGrp="1"/>
          </p:cNvSpPr>
          <p:nvPr>
            <p:ph type="sldNum" sz="quarter" idx="12"/>
          </p:nvPr>
        </p:nvSpPr>
        <p:spPr/>
        <p:txBody>
          <a:bodyPr/>
          <a:lstStyle/>
          <a:p>
            <a:fld id="{99DB18A3-D21F-4BB0-9E84-DFB029941648}" type="slidenum">
              <a:rPr lang="de-DE" smtClean="0">
                <a:solidFill>
                  <a:srgbClr val="1F497D"/>
                </a:solidFill>
              </a:rPr>
              <a:pPr/>
              <a:t>14</a:t>
            </a:fld>
            <a:endParaRPr lang="de-DE" dirty="0">
              <a:solidFill>
                <a:srgbClr val="1F497D"/>
              </a:solidFill>
            </a:endParaRPr>
          </a:p>
        </p:txBody>
      </p:sp>
    </p:spTree>
    <p:extLst>
      <p:ext uri="{BB962C8B-B14F-4D97-AF65-F5344CB8AC3E}">
        <p14:creationId xmlns:p14="http://schemas.microsoft.com/office/powerpoint/2010/main" val="29516873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rrowheads="1"/>
          </p:cNvSpPr>
          <p:nvPr/>
        </p:nvSpPr>
        <p:spPr bwMode="auto">
          <a:xfrm>
            <a:off x="3579812" y="1347421"/>
            <a:ext cx="2016125" cy="2016125"/>
          </a:xfrm>
          <a:prstGeom prst="ellipse">
            <a:avLst/>
          </a:prstGeom>
          <a:solidFill>
            <a:schemeClr val="bg1"/>
          </a:solidFill>
          <a:ln w="9525">
            <a:noFill/>
            <a:round/>
            <a:headEnd/>
            <a:tailEnd/>
          </a:ln>
        </p:spPr>
        <p:txBody>
          <a:bodyPr wrap="none" lIns="0" tIns="0" rIns="0" bIns="0" anchor="ctr"/>
          <a:lstStyle/>
          <a:p>
            <a:pPr algn="ctr"/>
            <a:endParaRPr lang="en-US"/>
          </a:p>
        </p:txBody>
      </p:sp>
      <p:sp>
        <p:nvSpPr>
          <p:cNvPr id="8" name="Rectangle 12"/>
          <p:cNvSpPr>
            <a:spLocks noChangeArrowheads="1"/>
          </p:cNvSpPr>
          <p:nvPr/>
        </p:nvSpPr>
        <p:spPr bwMode="auto">
          <a:xfrm>
            <a:off x="352425" y="5019675"/>
            <a:ext cx="4572000" cy="1661993"/>
          </a:xfrm>
          <a:prstGeom prst="rect">
            <a:avLst/>
          </a:prstGeom>
          <a:noFill/>
          <a:ln w="9525">
            <a:noFill/>
            <a:miter lim="800000"/>
            <a:headEnd/>
            <a:tailEnd/>
          </a:ln>
        </p:spPr>
        <p:txBody>
          <a:bodyPr lIns="0" tIns="0" rIns="0" bIns="0">
            <a:spAutoFit/>
          </a:bodyPr>
          <a:lstStyle/>
          <a:p>
            <a:r>
              <a:rPr lang="en-US" sz="2400" b="1" dirty="0" err="1" smtClean="0">
                <a:solidFill>
                  <a:srgbClr val="FFFFFF"/>
                </a:solidFill>
              </a:rPr>
              <a:t>Ipsos</a:t>
            </a:r>
            <a:r>
              <a:rPr lang="en-US" sz="2400" b="1" dirty="0" smtClean="0">
                <a:solidFill>
                  <a:srgbClr val="FFFFFF"/>
                </a:solidFill>
              </a:rPr>
              <a:t> Public Affairs</a:t>
            </a:r>
            <a:endParaRPr lang="en-US" sz="1600" b="1" dirty="0">
              <a:solidFill>
                <a:srgbClr val="FFFFFF"/>
              </a:solidFill>
            </a:endParaRPr>
          </a:p>
          <a:p>
            <a:r>
              <a:rPr lang="en-US" sz="1400" dirty="0" err="1" smtClean="0">
                <a:solidFill>
                  <a:srgbClr val="FFFFFF"/>
                </a:solidFill>
              </a:rPr>
              <a:t>Drève</a:t>
            </a:r>
            <a:r>
              <a:rPr lang="en-US" sz="1400" dirty="0" smtClean="0">
                <a:solidFill>
                  <a:srgbClr val="FFFFFF"/>
                </a:solidFill>
              </a:rPr>
              <a:t> </a:t>
            </a:r>
            <a:r>
              <a:rPr lang="en-US" sz="1400" dirty="0" err="1" smtClean="0">
                <a:solidFill>
                  <a:srgbClr val="FFFFFF"/>
                </a:solidFill>
              </a:rPr>
              <a:t>Richelle</a:t>
            </a:r>
            <a:r>
              <a:rPr lang="en-US" sz="1400" dirty="0" smtClean="0">
                <a:solidFill>
                  <a:srgbClr val="FFFFFF"/>
                </a:solidFill>
              </a:rPr>
              <a:t> 161</a:t>
            </a:r>
          </a:p>
          <a:p>
            <a:r>
              <a:rPr lang="en-US" sz="1400" dirty="0" smtClean="0">
                <a:solidFill>
                  <a:srgbClr val="FFFFFF"/>
                </a:solidFill>
              </a:rPr>
              <a:t>Building J</a:t>
            </a:r>
            <a:endParaRPr lang="en-US" sz="1400" dirty="0">
              <a:solidFill>
                <a:srgbClr val="FFFFFF"/>
              </a:solidFill>
            </a:endParaRPr>
          </a:p>
          <a:p>
            <a:r>
              <a:rPr lang="en-US" sz="1400" dirty="0" smtClean="0">
                <a:solidFill>
                  <a:srgbClr val="FFFFFF"/>
                </a:solidFill>
              </a:rPr>
              <a:t>1410 Waterloo</a:t>
            </a:r>
            <a:endParaRPr lang="en-US" sz="1400" dirty="0">
              <a:solidFill>
                <a:srgbClr val="FFFFFF"/>
              </a:solidFill>
            </a:endParaRPr>
          </a:p>
          <a:p>
            <a:r>
              <a:rPr lang="en-US" sz="1400" dirty="0">
                <a:solidFill>
                  <a:srgbClr val="FFFFFF"/>
                </a:solidFill>
              </a:rPr>
              <a:t>Belgium</a:t>
            </a:r>
          </a:p>
          <a:p>
            <a:endParaRPr lang="en-US" sz="1400" dirty="0">
              <a:solidFill>
                <a:srgbClr val="FFFFFF"/>
              </a:solidFill>
            </a:endParaRPr>
          </a:p>
          <a:p>
            <a:r>
              <a:rPr lang="en-US" sz="1400" dirty="0">
                <a:solidFill>
                  <a:srgbClr val="FFFFFF"/>
                </a:solidFill>
              </a:rPr>
              <a:t>Tel.:  +32 (</a:t>
            </a:r>
            <a:r>
              <a:rPr lang="en-US" sz="1400" dirty="0" smtClean="0">
                <a:solidFill>
                  <a:srgbClr val="FFFFFF"/>
                </a:solidFill>
              </a:rPr>
              <a:t>0)2  642 47 11</a:t>
            </a:r>
            <a:endParaRPr lang="en-US" sz="1400" dirty="0">
              <a:solidFill>
                <a:srgbClr val="FFFFFF"/>
              </a:solidFill>
            </a:endParaRPr>
          </a:p>
        </p:txBody>
      </p:sp>
      <p:sp>
        <p:nvSpPr>
          <p:cNvPr id="9" name="Text Box 22"/>
          <p:cNvSpPr txBox="1">
            <a:spLocks noChangeArrowheads="1"/>
          </p:cNvSpPr>
          <p:nvPr/>
        </p:nvSpPr>
        <p:spPr bwMode="gray">
          <a:xfrm>
            <a:off x="3725863" y="6553200"/>
            <a:ext cx="4316412" cy="246063"/>
          </a:xfrm>
          <a:prstGeom prst="rect">
            <a:avLst/>
          </a:prstGeom>
          <a:noFill/>
          <a:ln w="9525">
            <a:noFill/>
            <a:miter lim="800000"/>
            <a:headEnd/>
            <a:tailEnd/>
          </a:ln>
        </p:spPr>
        <p:txBody>
          <a:bodyPr lIns="0" tIns="0" rIns="0" bIns="0">
            <a:spAutoFit/>
          </a:bodyPr>
          <a:lstStyle/>
          <a:p>
            <a:pPr algn="ctr"/>
            <a:r>
              <a:rPr lang="en-GB" sz="800" dirty="0"/>
              <a:t>© </a:t>
            </a:r>
            <a:r>
              <a:rPr lang="en-GB" sz="800" dirty="0" smtClean="0"/>
              <a:t>2015 Ipsos</a:t>
            </a:r>
            <a:r>
              <a:rPr lang="en-GB" sz="800" dirty="0"/>
              <a:t>.  All rights reserved. Contains </a:t>
            </a:r>
            <a:r>
              <a:rPr lang="en-GB" sz="800" dirty="0" err="1"/>
              <a:t>Ipsos</a:t>
            </a:r>
            <a:r>
              <a:rPr lang="en-GB" sz="800" dirty="0"/>
              <a:t>' Confidential and Proprietary information </a:t>
            </a:r>
            <a:br>
              <a:rPr lang="en-GB" sz="800" dirty="0"/>
            </a:br>
            <a:r>
              <a:rPr lang="en-GB" sz="800" dirty="0"/>
              <a:t>and may not be disclosed or reproduced without the prior written consent of </a:t>
            </a:r>
            <a:r>
              <a:rPr lang="en-GB" sz="800" dirty="0" err="1"/>
              <a:t>Ipsos</a:t>
            </a:r>
            <a:r>
              <a:rPr lang="en-GB" sz="800" dirty="0"/>
              <a:t>.</a:t>
            </a:r>
            <a:endParaRPr lang="de-DE" dirty="0"/>
          </a:p>
        </p:txBody>
      </p:sp>
      <p:sp>
        <p:nvSpPr>
          <p:cNvPr id="6" name="Oval 5"/>
          <p:cNvSpPr>
            <a:spLocks noChangeArrowheads="1"/>
          </p:cNvSpPr>
          <p:nvPr/>
        </p:nvSpPr>
        <p:spPr bwMode="auto">
          <a:xfrm>
            <a:off x="3579812" y="1347421"/>
            <a:ext cx="2016125" cy="2016125"/>
          </a:xfrm>
          <a:prstGeom prst="ellipse">
            <a:avLst/>
          </a:prstGeom>
          <a:solidFill>
            <a:schemeClr val="bg1"/>
          </a:solidFill>
          <a:ln w="9525">
            <a:noFill/>
            <a:round/>
            <a:headEnd/>
            <a:tailEnd/>
          </a:ln>
        </p:spPr>
        <p:txBody>
          <a:bodyPr wrap="none" lIns="0" tIns="0" rIns="0" bIns="0" anchor="ctr"/>
          <a:lstStyle/>
          <a:p>
            <a:pPr algn="ctr"/>
            <a:endParaRPr lang="en-US"/>
          </a:p>
        </p:txBody>
      </p:sp>
      <p:sp>
        <p:nvSpPr>
          <p:cNvPr id="10" name="Text Box 3"/>
          <p:cNvSpPr txBox="1">
            <a:spLocks noChangeArrowheads="1"/>
          </p:cNvSpPr>
          <p:nvPr/>
        </p:nvSpPr>
        <p:spPr bwMode="auto">
          <a:xfrm>
            <a:off x="3018497" y="3440125"/>
            <a:ext cx="3137527" cy="914096"/>
          </a:xfrm>
          <a:prstGeom prst="rect">
            <a:avLst/>
          </a:prstGeom>
          <a:noFill/>
          <a:ln>
            <a:noFill/>
          </a:ln>
          <a:effectLst/>
          <a:extLst/>
        </p:spPr>
        <p:txBody>
          <a:bodyPr wrap="none" lIns="0" tIns="0" rIns="0" bIns="0">
            <a:spAutoFit/>
          </a:bodyPr>
          <a:lstStyle/>
          <a:p>
            <a:pPr algn="ctr">
              <a:lnSpc>
                <a:spcPct val="90000"/>
              </a:lnSpc>
              <a:defRPr/>
            </a:pPr>
            <a:r>
              <a:rPr lang="en-US" b="1" dirty="0" smtClean="0">
                <a:solidFill>
                  <a:srgbClr val="FFFFFF"/>
                </a:solidFill>
                <a:cs typeface="Arial" pitchFamily="34" charset="0"/>
              </a:rPr>
              <a:t>Jean-Michel LEBRUN</a:t>
            </a:r>
            <a:endParaRPr lang="en-US" b="1" dirty="0">
              <a:solidFill>
                <a:srgbClr val="FFFFFF"/>
              </a:solidFill>
              <a:cs typeface="Arial" pitchFamily="34" charset="0"/>
            </a:endParaRPr>
          </a:p>
          <a:p>
            <a:pPr algn="ctr">
              <a:lnSpc>
                <a:spcPct val="90000"/>
              </a:lnSpc>
              <a:defRPr/>
            </a:pPr>
            <a:r>
              <a:rPr lang="en-US" sz="1600" dirty="0" smtClean="0">
                <a:solidFill>
                  <a:srgbClr val="FFFFFF"/>
                </a:solidFill>
                <a:cs typeface="Arial" pitchFamily="34" charset="0"/>
              </a:rPr>
              <a:t>Client Service Director </a:t>
            </a:r>
            <a:endParaRPr lang="en-US" sz="1600" dirty="0">
              <a:solidFill>
                <a:srgbClr val="FFFFFF"/>
              </a:solidFill>
              <a:cs typeface="Arial" pitchFamily="34" charset="0"/>
            </a:endParaRPr>
          </a:p>
          <a:p>
            <a:pPr algn="ctr">
              <a:lnSpc>
                <a:spcPct val="90000"/>
              </a:lnSpc>
              <a:defRPr/>
            </a:pPr>
            <a:endParaRPr lang="en-US" sz="1600" dirty="0">
              <a:solidFill>
                <a:srgbClr val="FFFFFF"/>
              </a:solidFill>
            </a:endParaRPr>
          </a:p>
          <a:p>
            <a:pPr algn="ctr">
              <a:lnSpc>
                <a:spcPct val="90000"/>
              </a:lnSpc>
              <a:defRPr/>
            </a:pPr>
            <a:r>
              <a:rPr lang="en-US" sz="1600" dirty="0">
                <a:solidFill>
                  <a:srgbClr val="FFFFFF"/>
                </a:solidFill>
                <a:cs typeface="Arial" pitchFamily="34" charset="0"/>
              </a:rPr>
              <a:t>Email: </a:t>
            </a:r>
            <a:r>
              <a:rPr lang="en-US" sz="1600" u="sng" dirty="0" smtClean="0">
                <a:solidFill>
                  <a:srgbClr val="FFFFFF"/>
                </a:solidFill>
                <a:cs typeface="Arial" pitchFamily="34" charset="0"/>
              </a:rPr>
              <a:t>jean-michel.lebrun@ipsos.com</a:t>
            </a:r>
            <a:endParaRPr lang="de-DE" sz="1600" b="1" u="sng" dirty="0">
              <a:solidFill>
                <a:srgbClr val="FFFFFF"/>
              </a:solidFill>
              <a:cs typeface="Arial" pitchFamily="34" charset="0"/>
            </a:endParaRPr>
          </a:p>
        </p:txBody>
      </p:sp>
      <p:pic>
        <p:nvPicPr>
          <p:cNvPr id="11" name="Picture 2" descr="J:\Sales\Proposals\Proposals map Gent\Prop14\PUBLIC AFFAIRS\04_PHOTOS\jean-michel.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09733" y="1677342"/>
            <a:ext cx="1356282" cy="135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1303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ctrTitle"/>
          </p:nvPr>
        </p:nvSpPr>
        <p:spPr>
          <a:xfrm>
            <a:off x="34413" y="3230430"/>
            <a:ext cx="4419137" cy="498598"/>
          </a:xfrm>
        </p:spPr>
        <p:txBody>
          <a:bodyPr/>
          <a:lstStyle/>
          <a:p>
            <a:r>
              <a:rPr lang="nl-BE" dirty="0" smtClean="0"/>
              <a:t>Design de </a:t>
            </a:r>
            <a:r>
              <a:rPr lang="nl-BE" dirty="0" err="1" smtClean="0"/>
              <a:t>l’étude</a:t>
            </a:r>
            <a:endParaRPr lang="nl-BE" dirty="0"/>
          </a:p>
        </p:txBody>
      </p:sp>
      <p:sp>
        <p:nvSpPr>
          <p:cNvPr id="35" name="Oval 2"/>
          <p:cNvSpPr>
            <a:spLocks noChangeArrowheads="1"/>
          </p:cNvSpPr>
          <p:nvPr/>
        </p:nvSpPr>
        <p:spPr bwMode="auto">
          <a:xfrm>
            <a:off x="3100449" y="963881"/>
            <a:ext cx="1079500" cy="1079500"/>
          </a:xfrm>
          <a:prstGeom prst="ellipse">
            <a:avLst/>
          </a:prstGeom>
          <a:solidFill>
            <a:srgbClr val="00B0F0"/>
          </a:solidFill>
          <a:ln>
            <a:noFill/>
          </a:ln>
          <a:effectLs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7200" b="1" i="0" u="none" strike="noStrike" cap="none" normalizeH="0" baseline="0" dirty="0" smtClean="0">
                <a:ln>
                  <a:noFill/>
                </a:ln>
                <a:solidFill>
                  <a:srgbClr val="F0F0F5"/>
                </a:solidFill>
                <a:effectLst/>
                <a:latin typeface="Calibri" pitchFamily="34" charset="0"/>
              </a:rPr>
              <a:t>1</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346411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257299"/>
            <a:ext cx="8162325" cy="276999"/>
          </a:xfrm>
        </p:spPr>
        <p:txBody>
          <a:bodyPr/>
          <a:lstStyle/>
          <a:p>
            <a:r>
              <a:rPr lang="en-US" dirty="0" smtClean="0"/>
              <a:t>Design de </a:t>
            </a:r>
            <a:r>
              <a:rPr lang="en-US" dirty="0" err="1" smtClean="0"/>
              <a:t>l’étude</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3</a:t>
            </a:fld>
            <a:endParaRPr lang="de-DE" dirty="0"/>
          </a:p>
        </p:txBody>
      </p:sp>
      <p:sp>
        <p:nvSpPr>
          <p:cNvPr id="20" name="Text Box 67"/>
          <p:cNvSpPr txBox="1">
            <a:spLocks noChangeArrowheads="1"/>
          </p:cNvSpPr>
          <p:nvPr/>
        </p:nvSpPr>
        <p:spPr bwMode="gray">
          <a:xfrm>
            <a:off x="836052" y="5701902"/>
            <a:ext cx="7574437" cy="233014"/>
          </a:xfrm>
          <a:prstGeom prst="rect">
            <a:avLst/>
          </a:prstGeom>
          <a:noFill/>
          <a:ln w="9525" algn="ctr">
            <a:noFill/>
            <a:miter lim="800000"/>
            <a:headEnd/>
            <a:tailEnd/>
          </a:ln>
          <a:effectLst/>
        </p:spPr>
        <p:txBody>
          <a:bodyPr wrap="square" lIns="90000" tIns="46800" rIns="90000" bIns="46800">
            <a:spAutoFit/>
          </a:bodyPr>
          <a:lstStyle/>
          <a:p>
            <a:pPr algn="ctr">
              <a:spcBef>
                <a:spcPct val="50000"/>
              </a:spcBef>
            </a:pPr>
            <a:r>
              <a:rPr lang="fr-FR" sz="900" dirty="0"/>
              <a:t>Comme pour toute enquête quantitative, cette étude présente des résultats soumis aux marges d’erreur inhérentes aux lois statistiques.</a:t>
            </a:r>
          </a:p>
        </p:txBody>
      </p:sp>
      <p:sp>
        <p:nvSpPr>
          <p:cNvPr id="21" name="Rectangle 1"/>
          <p:cNvSpPr/>
          <p:nvPr/>
        </p:nvSpPr>
        <p:spPr bwMode="auto">
          <a:xfrm>
            <a:off x="1167271" y="2323020"/>
            <a:ext cx="6912000" cy="79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eaLnBrk="0" hangingPunct="0">
              <a:lnSpc>
                <a:spcPct val="90000"/>
              </a:lnSpc>
              <a:spcBef>
                <a:spcPts val="1800"/>
              </a:spcBef>
              <a:buClr>
                <a:schemeClr val="tx1"/>
              </a:buClr>
              <a:buFont typeface="Wingdings" pitchFamily="2" charset="2"/>
              <a:buNone/>
              <a:defRPr/>
            </a:pPr>
            <a:r>
              <a:rPr lang="nl-BE" sz="1600" b="1" dirty="0" err="1" smtClean="0">
                <a:solidFill>
                  <a:schemeClr val="tx1"/>
                </a:solidFill>
              </a:rPr>
              <a:t>Échantillon</a:t>
            </a:r>
            <a:r>
              <a:rPr lang="nl-BE" sz="1600" b="1" dirty="0" smtClean="0">
                <a:solidFill>
                  <a:schemeClr val="tx1"/>
                </a:solidFill>
              </a:rPr>
              <a:t>: 1 000 </a:t>
            </a:r>
            <a:r>
              <a:rPr lang="fr-FR" sz="1600" kern="0" dirty="0">
                <a:solidFill>
                  <a:schemeClr val="tx1"/>
                </a:solidFill>
                <a:cs typeface="Times New Roman" pitchFamily="18" charset="0"/>
              </a:rPr>
              <a:t>personnes, constituant un échantillon représentatif de la population </a:t>
            </a:r>
            <a:r>
              <a:rPr lang="fr-FR" sz="1600" kern="0" dirty="0" smtClean="0">
                <a:solidFill>
                  <a:schemeClr val="tx1"/>
                </a:solidFill>
                <a:cs typeface="Times New Roman" pitchFamily="18" charset="0"/>
              </a:rPr>
              <a:t>wallonne âgée </a:t>
            </a:r>
            <a:r>
              <a:rPr lang="fr-FR" sz="1600" kern="0" dirty="0">
                <a:solidFill>
                  <a:schemeClr val="tx1"/>
                </a:solidFill>
                <a:cs typeface="Times New Roman" pitchFamily="18" charset="0"/>
              </a:rPr>
              <a:t>de </a:t>
            </a:r>
            <a:r>
              <a:rPr lang="fr-FR" sz="1600" kern="0" dirty="0" smtClean="0">
                <a:solidFill>
                  <a:schemeClr val="tx1"/>
                </a:solidFill>
                <a:cs typeface="Times New Roman" pitchFamily="18" charset="0"/>
              </a:rPr>
              <a:t>18 </a:t>
            </a:r>
            <a:r>
              <a:rPr lang="fr-FR" sz="1600" kern="0" dirty="0">
                <a:solidFill>
                  <a:schemeClr val="tx1"/>
                </a:solidFill>
                <a:cs typeface="Times New Roman" pitchFamily="18" charset="0"/>
              </a:rPr>
              <a:t>ans et plus</a:t>
            </a:r>
            <a:endParaRPr lang="nl-BE" sz="1600" kern="0" dirty="0" smtClean="0">
              <a:solidFill>
                <a:schemeClr val="tx1"/>
              </a:solidFill>
              <a:cs typeface="Times New Roman" pitchFamily="18" charset="0"/>
            </a:endParaRPr>
          </a:p>
        </p:txBody>
      </p:sp>
      <p:sp>
        <p:nvSpPr>
          <p:cNvPr id="22" name="Rectangle 1"/>
          <p:cNvSpPr/>
          <p:nvPr/>
        </p:nvSpPr>
        <p:spPr bwMode="auto">
          <a:xfrm>
            <a:off x="1167271" y="3238023"/>
            <a:ext cx="6912000" cy="79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eaLnBrk="0" hangingPunct="0">
              <a:lnSpc>
                <a:spcPct val="90000"/>
              </a:lnSpc>
              <a:spcBef>
                <a:spcPts val="1800"/>
              </a:spcBef>
              <a:buClr>
                <a:schemeClr val="tx1"/>
              </a:buClr>
              <a:buFont typeface="Wingdings" pitchFamily="2" charset="2"/>
              <a:buNone/>
              <a:defRPr/>
            </a:pPr>
            <a:r>
              <a:rPr lang="nl-BE" sz="1600" b="1" dirty="0">
                <a:solidFill>
                  <a:schemeClr val="tx1"/>
                </a:solidFill>
              </a:rPr>
              <a:t>Dates du </a:t>
            </a:r>
            <a:r>
              <a:rPr lang="nl-BE" sz="1600" b="1" dirty="0" err="1">
                <a:solidFill>
                  <a:schemeClr val="tx1"/>
                </a:solidFill>
              </a:rPr>
              <a:t>terrain</a:t>
            </a:r>
            <a:r>
              <a:rPr lang="nl-BE" sz="1600" b="1" dirty="0">
                <a:solidFill>
                  <a:schemeClr val="tx1"/>
                </a:solidFill>
              </a:rPr>
              <a:t> : </a:t>
            </a:r>
            <a:r>
              <a:rPr lang="nl-BE" sz="1600" dirty="0" smtClean="0">
                <a:solidFill>
                  <a:schemeClr val="tx1"/>
                </a:solidFill>
              </a:rPr>
              <a:t>Du 26 mars au 2 </a:t>
            </a:r>
            <a:r>
              <a:rPr lang="nl-BE" sz="1600" dirty="0" err="1" smtClean="0">
                <a:solidFill>
                  <a:schemeClr val="tx1"/>
                </a:solidFill>
              </a:rPr>
              <a:t>avril</a:t>
            </a:r>
            <a:r>
              <a:rPr lang="nl-BE" sz="1600" dirty="0" smtClean="0">
                <a:solidFill>
                  <a:schemeClr val="tx1"/>
                </a:solidFill>
              </a:rPr>
              <a:t> </a:t>
            </a:r>
            <a:r>
              <a:rPr lang="nl-BE" sz="1600" dirty="0" smtClean="0">
                <a:solidFill>
                  <a:schemeClr val="tx1"/>
                </a:solidFill>
                <a:latin typeface="Calibri" pitchFamily="34" charset="0"/>
              </a:rPr>
              <a:t>2015</a:t>
            </a:r>
            <a:endParaRPr lang="nl-BE" sz="1600" dirty="0">
              <a:solidFill>
                <a:schemeClr val="tx1"/>
              </a:solidFill>
              <a:latin typeface="Calibri" pitchFamily="34" charset="0"/>
            </a:endParaRPr>
          </a:p>
        </p:txBody>
      </p:sp>
      <p:sp>
        <p:nvSpPr>
          <p:cNvPr id="23" name="Rectangle 1"/>
          <p:cNvSpPr/>
          <p:nvPr/>
        </p:nvSpPr>
        <p:spPr bwMode="auto">
          <a:xfrm>
            <a:off x="1169110" y="1343486"/>
            <a:ext cx="6912000" cy="79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eaLnBrk="0" hangingPunct="0">
              <a:lnSpc>
                <a:spcPct val="90000"/>
              </a:lnSpc>
              <a:spcBef>
                <a:spcPts val="0"/>
              </a:spcBef>
              <a:buClr>
                <a:schemeClr val="tx1"/>
              </a:buClr>
              <a:buFont typeface="Wingdings" pitchFamily="2" charset="2"/>
              <a:buNone/>
              <a:defRPr/>
            </a:pPr>
            <a:r>
              <a:rPr lang="nl-BE" sz="1600" b="1" dirty="0" err="1">
                <a:solidFill>
                  <a:schemeClr val="tx1"/>
                </a:solidFill>
              </a:rPr>
              <a:t>Sondage</a:t>
            </a:r>
            <a:r>
              <a:rPr lang="nl-BE" sz="1600" b="1" dirty="0">
                <a:solidFill>
                  <a:schemeClr val="tx1"/>
                </a:solidFill>
              </a:rPr>
              <a:t> </a:t>
            </a:r>
            <a:r>
              <a:rPr lang="nl-BE" sz="1600" b="1" dirty="0" err="1">
                <a:solidFill>
                  <a:schemeClr val="tx1"/>
                </a:solidFill>
              </a:rPr>
              <a:t>effectué</a:t>
            </a:r>
            <a:r>
              <a:rPr lang="nl-BE" sz="1600" b="1" dirty="0">
                <a:solidFill>
                  <a:schemeClr val="tx1"/>
                </a:solidFill>
              </a:rPr>
              <a:t> </a:t>
            </a:r>
            <a:r>
              <a:rPr lang="nl-BE" sz="1600" b="1" dirty="0" smtClean="0">
                <a:solidFill>
                  <a:schemeClr val="tx1"/>
                </a:solidFill>
              </a:rPr>
              <a:t>pour : </a:t>
            </a:r>
            <a:r>
              <a:rPr lang="nl-BE" sz="1600" dirty="0" smtClean="0">
                <a:solidFill>
                  <a:schemeClr val="tx1"/>
                </a:solidFill>
                <a:latin typeface="Calibri" pitchFamily="34" charset="0"/>
              </a:rPr>
              <a:t>GAIA</a:t>
            </a:r>
            <a:endParaRPr lang="nl-BE" sz="1600" dirty="0">
              <a:solidFill>
                <a:schemeClr val="tx1"/>
              </a:solidFill>
              <a:latin typeface="Calibri" pitchFamily="34" charset="0"/>
            </a:endParaRPr>
          </a:p>
        </p:txBody>
      </p:sp>
      <p:sp>
        <p:nvSpPr>
          <p:cNvPr id="24" name="Rectangle 1"/>
          <p:cNvSpPr/>
          <p:nvPr/>
        </p:nvSpPr>
        <p:spPr bwMode="auto">
          <a:xfrm>
            <a:off x="1167271" y="4158719"/>
            <a:ext cx="6912000" cy="115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lvl="0" algn="just" fontAlgn="base">
              <a:spcBef>
                <a:spcPct val="0"/>
              </a:spcBef>
              <a:spcAft>
                <a:spcPct val="0"/>
              </a:spcAft>
              <a:buSzPct val="70000"/>
            </a:pPr>
            <a:r>
              <a:rPr lang="nl-BE" sz="1600" b="1" i="0" dirty="0" err="1" smtClean="0">
                <a:solidFill>
                  <a:schemeClr val="tx1"/>
                </a:solidFill>
              </a:rPr>
              <a:t>Méthode</a:t>
            </a:r>
            <a:r>
              <a:rPr lang="nl-BE" sz="1600" b="1" i="0" dirty="0" smtClean="0">
                <a:solidFill>
                  <a:schemeClr val="tx1"/>
                </a:solidFill>
              </a:rPr>
              <a:t>: </a:t>
            </a:r>
            <a:r>
              <a:rPr lang="nl-BE" sz="1600" dirty="0" err="1">
                <a:solidFill>
                  <a:schemeClr val="tx1"/>
                </a:solidFill>
              </a:rPr>
              <a:t>Échantillon</a:t>
            </a:r>
            <a:r>
              <a:rPr lang="nl-BE" sz="1600" dirty="0">
                <a:solidFill>
                  <a:schemeClr val="tx1"/>
                </a:solidFill>
              </a:rPr>
              <a:t> </a:t>
            </a:r>
            <a:r>
              <a:rPr lang="nl-BE" sz="1600" dirty="0" err="1">
                <a:solidFill>
                  <a:schemeClr val="tx1"/>
                </a:solidFill>
              </a:rPr>
              <a:t>interrogé</a:t>
            </a:r>
            <a:r>
              <a:rPr lang="nl-BE" sz="1600" dirty="0">
                <a:solidFill>
                  <a:schemeClr val="tx1"/>
                </a:solidFill>
              </a:rPr>
              <a:t> </a:t>
            </a:r>
            <a:r>
              <a:rPr lang="nl-BE" sz="1600" dirty="0" err="1">
                <a:solidFill>
                  <a:schemeClr val="tx1"/>
                </a:solidFill>
              </a:rPr>
              <a:t>on-line</a:t>
            </a:r>
            <a:r>
              <a:rPr lang="nl-BE" sz="1600" dirty="0">
                <a:solidFill>
                  <a:schemeClr val="tx1"/>
                </a:solidFill>
              </a:rPr>
              <a:t> via </a:t>
            </a:r>
            <a:r>
              <a:rPr lang="nl-BE" sz="1600" dirty="0" err="1">
                <a:solidFill>
                  <a:schemeClr val="tx1"/>
                </a:solidFill>
              </a:rPr>
              <a:t>l’Access</a:t>
            </a:r>
            <a:r>
              <a:rPr lang="nl-BE" sz="1600" dirty="0">
                <a:solidFill>
                  <a:schemeClr val="tx1"/>
                </a:solidFill>
              </a:rPr>
              <a:t> Panel </a:t>
            </a:r>
            <a:r>
              <a:rPr lang="nl-BE" sz="1600" dirty="0" err="1" smtClean="0">
                <a:solidFill>
                  <a:schemeClr val="tx1"/>
                </a:solidFill>
              </a:rPr>
              <a:t>d’Ipsos</a:t>
            </a:r>
            <a:r>
              <a:rPr lang="nl-BE" sz="1600" dirty="0" smtClean="0">
                <a:solidFill>
                  <a:schemeClr val="tx1"/>
                </a:solidFill>
                <a:latin typeface="Calibri" pitchFamily="34" charset="0"/>
              </a:rPr>
              <a:t> </a:t>
            </a:r>
          </a:p>
          <a:p>
            <a:pPr lvl="0" algn="just" fontAlgn="base">
              <a:spcBef>
                <a:spcPct val="0"/>
              </a:spcBef>
              <a:spcAft>
                <a:spcPct val="0"/>
              </a:spcAft>
              <a:buSzPct val="70000"/>
            </a:pPr>
            <a:r>
              <a:rPr lang="nl-BE" sz="1600" dirty="0" err="1">
                <a:solidFill>
                  <a:schemeClr val="tx1"/>
                </a:solidFill>
                <a:latin typeface="Calibri" pitchFamily="34" charset="0"/>
              </a:rPr>
              <a:t>Méthode</a:t>
            </a:r>
            <a:r>
              <a:rPr lang="nl-BE" sz="1600" dirty="0">
                <a:solidFill>
                  <a:schemeClr val="tx1"/>
                </a:solidFill>
                <a:latin typeface="Calibri" pitchFamily="34" charset="0"/>
              </a:rPr>
              <a:t> des </a:t>
            </a:r>
            <a:r>
              <a:rPr lang="nl-BE" sz="1600" dirty="0" err="1">
                <a:solidFill>
                  <a:schemeClr val="tx1"/>
                </a:solidFill>
                <a:latin typeface="Calibri" pitchFamily="34" charset="0"/>
              </a:rPr>
              <a:t>quotas</a:t>
            </a:r>
            <a:r>
              <a:rPr lang="nl-BE" sz="1600" dirty="0">
                <a:solidFill>
                  <a:schemeClr val="tx1"/>
                </a:solidFill>
                <a:latin typeface="Calibri" pitchFamily="34" charset="0"/>
              </a:rPr>
              <a:t> : </a:t>
            </a:r>
            <a:r>
              <a:rPr lang="nl-BE" sz="1600" dirty="0" err="1" smtClean="0">
                <a:solidFill>
                  <a:schemeClr val="tx1"/>
                </a:solidFill>
                <a:latin typeface="Calibri" pitchFamily="34" charset="0"/>
              </a:rPr>
              <a:t>sexe</a:t>
            </a:r>
            <a:r>
              <a:rPr lang="nl-BE" sz="1600" dirty="0" smtClean="0">
                <a:solidFill>
                  <a:schemeClr val="tx1"/>
                </a:solidFill>
                <a:latin typeface="Calibri" pitchFamily="34" charset="0"/>
              </a:rPr>
              <a:t> et </a:t>
            </a:r>
            <a:r>
              <a:rPr lang="nl-BE" sz="1600" dirty="0" err="1" smtClean="0">
                <a:solidFill>
                  <a:schemeClr val="tx1"/>
                </a:solidFill>
                <a:latin typeface="Calibri" pitchFamily="34" charset="0"/>
              </a:rPr>
              <a:t>âge</a:t>
            </a:r>
            <a:endParaRPr lang="nl-BE" sz="1600" dirty="0" smtClean="0">
              <a:solidFill>
                <a:schemeClr val="tx1"/>
              </a:solidFill>
              <a:latin typeface="Calibri" pitchFamily="34" charset="0"/>
            </a:endParaRPr>
          </a:p>
          <a:p>
            <a:pPr algn="just" fontAlgn="base">
              <a:spcBef>
                <a:spcPct val="0"/>
              </a:spcBef>
              <a:spcAft>
                <a:spcPct val="0"/>
              </a:spcAft>
              <a:buSzPct val="70000"/>
            </a:pPr>
            <a:r>
              <a:rPr lang="fr-FR" sz="1600" dirty="0">
                <a:solidFill>
                  <a:schemeClr val="tx1"/>
                </a:solidFill>
                <a:latin typeface="Calibri" pitchFamily="34" charset="0"/>
              </a:rPr>
              <a:t>Les données ont été </a:t>
            </a:r>
            <a:r>
              <a:rPr lang="fr-FR" sz="1600" dirty="0" smtClean="0">
                <a:solidFill>
                  <a:schemeClr val="tx1"/>
                </a:solidFill>
                <a:latin typeface="Calibri" pitchFamily="34" charset="0"/>
              </a:rPr>
              <a:t>pondérées (</a:t>
            </a:r>
            <a:r>
              <a:rPr lang="fr-FR" sz="1600" dirty="0">
                <a:solidFill>
                  <a:schemeClr val="tx1"/>
                </a:solidFill>
                <a:latin typeface="Calibri" pitchFamily="34" charset="0"/>
              </a:rPr>
              <a:t>Âge, sexe, région, niveau d’éducation et classe sociale</a:t>
            </a:r>
            <a:r>
              <a:rPr lang="fr-FR" sz="1600" dirty="0" smtClean="0">
                <a:solidFill>
                  <a:schemeClr val="tx1"/>
                </a:solidFill>
                <a:latin typeface="Calibri" pitchFamily="34" charset="0"/>
              </a:rPr>
              <a:t>)</a:t>
            </a:r>
            <a:endParaRPr lang="nl-BE" sz="1600" dirty="0" smtClean="0">
              <a:solidFill>
                <a:schemeClr val="tx1"/>
              </a:solidFill>
              <a:latin typeface="Calibri" pitchFamily="34" charset="0"/>
            </a:endParaRPr>
          </a:p>
          <a:p>
            <a:pPr lvl="0" algn="just" fontAlgn="base">
              <a:spcBef>
                <a:spcPct val="0"/>
              </a:spcBef>
              <a:spcAft>
                <a:spcPct val="0"/>
              </a:spcAft>
              <a:buSzPct val="70000"/>
            </a:pPr>
            <a:r>
              <a:rPr lang="nl-BE" sz="1600" dirty="0">
                <a:solidFill>
                  <a:schemeClr val="tx1"/>
                </a:solidFill>
                <a:latin typeface="Calibri" pitchFamily="34" charset="0"/>
              </a:rPr>
              <a:t>Marge </a:t>
            </a:r>
            <a:r>
              <a:rPr lang="nl-BE" sz="1600" dirty="0" err="1">
                <a:solidFill>
                  <a:schemeClr val="tx1"/>
                </a:solidFill>
                <a:latin typeface="Calibri" pitchFamily="34" charset="0"/>
              </a:rPr>
              <a:t>d’erreur</a:t>
            </a:r>
            <a:r>
              <a:rPr lang="nl-BE" sz="1600" dirty="0">
                <a:solidFill>
                  <a:schemeClr val="tx1"/>
                </a:solidFill>
                <a:latin typeface="Calibri" pitchFamily="34" charset="0"/>
              </a:rPr>
              <a:t> de </a:t>
            </a:r>
            <a:r>
              <a:rPr lang="nl-BE" sz="1600" dirty="0" smtClean="0">
                <a:solidFill>
                  <a:schemeClr val="tx1"/>
                </a:solidFill>
                <a:latin typeface="Calibri" pitchFamily="34" charset="0"/>
              </a:rPr>
              <a:t>3,1 %.</a:t>
            </a:r>
            <a:endParaRPr lang="nl-BE" sz="1600" dirty="0" smtClean="0">
              <a:solidFill>
                <a:srgbClr val="003366"/>
              </a:solidFill>
            </a:endParaRPr>
          </a:p>
        </p:txBody>
      </p:sp>
      <p:grpSp>
        <p:nvGrpSpPr>
          <p:cNvPr id="25" name="Group 105"/>
          <p:cNvGrpSpPr>
            <a:grpSpLocks/>
          </p:cNvGrpSpPr>
          <p:nvPr/>
        </p:nvGrpSpPr>
        <p:grpSpPr bwMode="auto">
          <a:xfrm rot="20825035">
            <a:off x="840174" y="1443970"/>
            <a:ext cx="749956" cy="682084"/>
            <a:chOff x="6595362" y="727686"/>
            <a:chExt cx="1291321" cy="1174456"/>
          </a:xfrm>
        </p:grpSpPr>
        <p:grpSp>
          <p:nvGrpSpPr>
            <p:cNvPr id="26" name="Group 147"/>
            <p:cNvGrpSpPr/>
            <p:nvPr/>
          </p:nvGrpSpPr>
          <p:grpSpPr>
            <a:xfrm flipH="1">
              <a:off x="6595362" y="727686"/>
              <a:ext cx="932961" cy="942939"/>
              <a:chOff x="1985963" y="3006726"/>
              <a:chExt cx="296863" cy="300038"/>
            </a:xfrm>
            <a:solidFill>
              <a:schemeClr val="accent1"/>
            </a:solidFill>
          </p:grpSpPr>
          <p:sp>
            <p:nvSpPr>
              <p:cNvPr id="31" name="Freeform 181"/>
              <p:cNvSpPr>
                <a:spLocks/>
              </p:cNvSpPr>
              <p:nvPr/>
            </p:nvSpPr>
            <p:spPr bwMode="auto">
              <a:xfrm>
                <a:off x="2246313" y="3011488"/>
                <a:ext cx="36513" cy="34925"/>
              </a:xfrm>
              <a:custGeom>
                <a:avLst/>
                <a:gdLst>
                  <a:gd name="T0" fmla="*/ 64 w 81"/>
                  <a:gd name="T1" fmla="*/ 14 h 74"/>
                  <a:gd name="T2" fmla="*/ 75 w 81"/>
                  <a:gd name="T3" fmla="*/ 49 h 74"/>
                  <a:gd name="T4" fmla="*/ 64 w 81"/>
                  <a:gd name="T5" fmla="*/ 74 h 74"/>
                  <a:gd name="T6" fmla="*/ 0 w 81"/>
                  <a:gd name="T7" fmla="*/ 47 h 74"/>
                  <a:gd name="T8" fmla="*/ 11 w 81"/>
                  <a:gd name="T9" fmla="*/ 22 h 74"/>
                  <a:gd name="T10" fmla="*/ 44 w 81"/>
                  <a:gd name="T11" fmla="*/ 5 h 74"/>
                  <a:gd name="T12" fmla="*/ 64 w 81"/>
                  <a:gd name="T13" fmla="*/ 14 h 74"/>
                </a:gdLst>
                <a:ahLst/>
                <a:cxnLst>
                  <a:cxn ang="0">
                    <a:pos x="T0" y="T1"/>
                  </a:cxn>
                  <a:cxn ang="0">
                    <a:pos x="T2" y="T3"/>
                  </a:cxn>
                  <a:cxn ang="0">
                    <a:pos x="T4" y="T5"/>
                  </a:cxn>
                  <a:cxn ang="0">
                    <a:pos x="T6" y="T7"/>
                  </a:cxn>
                  <a:cxn ang="0">
                    <a:pos x="T8" y="T9"/>
                  </a:cxn>
                  <a:cxn ang="0">
                    <a:pos x="T10" y="T11"/>
                  </a:cxn>
                  <a:cxn ang="0">
                    <a:pos x="T12" y="T13"/>
                  </a:cxn>
                </a:cxnLst>
                <a:rect l="0" t="0" r="r" b="b"/>
                <a:pathLst>
                  <a:path w="81" h="74">
                    <a:moveTo>
                      <a:pt x="64" y="14"/>
                    </a:moveTo>
                    <a:cubicBezTo>
                      <a:pt x="76" y="19"/>
                      <a:pt x="81" y="35"/>
                      <a:pt x="75" y="49"/>
                    </a:cubicBezTo>
                    <a:cubicBezTo>
                      <a:pt x="64" y="74"/>
                      <a:pt x="64" y="74"/>
                      <a:pt x="64" y="74"/>
                    </a:cubicBezTo>
                    <a:cubicBezTo>
                      <a:pt x="0" y="47"/>
                      <a:pt x="0" y="47"/>
                      <a:pt x="0" y="47"/>
                    </a:cubicBezTo>
                    <a:cubicBezTo>
                      <a:pt x="11" y="22"/>
                      <a:pt x="11" y="22"/>
                      <a:pt x="11" y="22"/>
                    </a:cubicBezTo>
                    <a:cubicBezTo>
                      <a:pt x="17" y="7"/>
                      <a:pt x="32" y="0"/>
                      <a:pt x="44" y="5"/>
                    </a:cubicBezTo>
                    <a:lnTo>
                      <a:pt x="64" y="14"/>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2" name="Freeform 182"/>
              <p:cNvSpPr>
                <a:spLocks/>
              </p:cNvSpPr>
              <p:nvPr/>
            </p:nvSpPr>
            <p:spPr bwMode="auto">
              <a:xfrm>
                <a:off x="2235200" y="3040063"/>
                <a:ext cx="38100" cy="98425"/>
              </a:xfrm>
              <a:custGeom>
                <a:avLst/>
                <a:gdLst>
                  <a:gd name="T0" fmla="*/ 80 w 80"/>
                  <a:gd name="T1" fmla="*/ 27 h 215"/>
                  <a:gd name="T2" fmla="*/ 1 w 80"/>
                  <a:gd name="T3" fmla="*/ 215 h 215"/>
                  <a:gd name="T4" fmla="*/ 1 w 80"/>
                  <a:gd name="T5" fmla="*/ 46 h 215"/>
                  <a:gd name="T6" fmla="*/ 0 w 80"/>
                  <a:gd name="T7" fmla="*/ 38 h 215"/>
                  <a:gd name="T8" fmla="*/ 16 w 80"/>
                  <a:gd name="T9" fmla="*/ 0 h 215"/>
                  <a:gd name="T10" fmla="*/ 80 w 80"/>
                  <a:gd name="T11" fmla="*/ 27 h 215"/>
                </a:gdLst>
                <a:ahLst/>
                <a:cxnLst>
                  <a:cxn ang="0">
                    <a:pos x="T0" y="T1"/>
                  </a:cxn>
                  <a:cxn ang="0">
                    <a:pos x="T2" y="T3"/>
                  </a:cxn>
                  <a:cxn ang="0">
                    <a:pos x="T4" y="T5"/>
                  </a:cxn>
                  <a:cxn ang="0">
                    <a:pos x="T6" y="T7"/>
                  </a:cxn>
                  <a:cxn ang="0">
                    <a:pos x="T8" y="T9"/>
                  </a:cxn>
                  <a:cxn ang="0">
                    <a:pos x="T10" y="T11"/>
                  </a:cxn>
                </a:cxnLst>
                <a:rect l="0" t="0" r="r" b="b"/>
                <a:pathLst>
                  <a:path w="80" h="215">
                    <a:moveTo>
                      <a:pt x="80" y="27"/>
                    </a:moveTo>
                    <a:cubicBezTo>
                      <a:pt x="1" y="215"/>
                      <a:pt x="1" y="215"/>
                      <a:pt x="1" y="215"/>
                    </a:cubicBezTo>
                    <a:cubicBezTo>
                      <a:pt x="1" y="46"/>
                      <a:pt x="1" y="46"/>
                      <a:pt x="1" y="46"/>
                    </a:cubicBezTo>
                    <a:cubicBezTo>
                      <a:pt x="1" y="43"/>
                      <a:pt x="0" y="40"/>
                      <a:pt x="0" y="38"/>
                    </a:cubicBezTo>
                    <a:cubicBezTo>
                      <a:pt x="16" y="0"/>
                      <a:pt x="16" y="0"/>
                      <a:pt x="16" y="0"/>
                    </a:cubicBezTo>
                    <a:lnTo>
                      <a:pt x="80" y="27"/>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3" name="Freeform 183"/>
              <p:cNvSpPr>
                <a:spLocks/>
              </p:cNvSpPr>
              <p:nvPr/>
            </p:nvSpPr>
            <p:spPr bwMode="auto">
              <a:xfrm>
                <a:off x="2224088" y="3057526"/>
                <a:ext cx="12700" cy="107950"/>
              </a:xfrm>
              <a:custGeom>
                <a:avLst/>
                <a:gdLst>
                  <a:gd name="T0" fmla="*/ 25 w 25"/>
                  <a:gd name="T1" fmla="*/ 8 h 235"/>
                  <a:gd name="T2" fmla="*/ 25 w 25"/>
                  <a:gd name="T3" fmla="*/ 177 h 235"/>
                  <a:gd name="T4" fmla="*/ 0 w 25"/>
                  <a:gd name="T5" fmla="*/ 235 h 235"/>
                  <a:gd name="T6" fmla="*/ 0 w 25"/>
                  <a:gd name="T7" fmla="*/ 57 h 235"/>
                  <a:gd name="T8" fmla="*/ 24 w 25"/>
                  <a:gd name="T9" fmla="*/ 0 h 235"/>
                  <a:gd name="T10" fmla="*/ 25 w 25"/>
                  <a:gd name="T11" fmla="*/ 8 h 235"/>
                </a:gdLst>
                <a:ahLst/>
                <a:cxnLst>
                  <a:cxn ang="0">
                    <a:pos x="T0" y="T1"/>
                  </a:cxn>
                  <a:cxn ang="0">
                    <a:pos x="T2" y="T3"/>
                  </a:cxn>
                  <a:cxn ang="0">
                    <a:pos x="T4" y="T5"/>
                  </a:cxn>
                  <a:cxn ang="0">
                    <a:pos x="T6" y="T7"/>
                  </a:cxn>
                  <a:cxn ang="0">
                    <a:pos x="T8" y="T9"/>
                  </a:cxn>
                  <a:cxn ang="0">
                    <a:pos x="T10" y="T11"/>
                  </a:cxn>
                </a:cxnLst>
                <a:rect l="0" t="0" r="r" b="b"/>
                <a:pathLst>
                  <a:path w="25" h="235">
                    <a:moveTo>
                      <a:pt x="25" y="8"/>
                    </a:moveTo>
                    <a:cubicBezTo>
                      <a:pt x="25" y="177"/>
                      <a:pt x="25" y="177"/>
                      <a:pt x="25" y="177"/>
                    </a:cubicBezTo>
                    <a:cubicBezTo>
                      <a:pt x="0" y="235"/>
                      <a:pt x="0" y="235"/>
                      <a:pt x="0" y="235"/>
                    </a:cubicBezTo>
                    <a:cubicBezTo>
                      <a:pt x="0" y="57"/>
                      <a:pt x="0" y="57"/>
                      <a:pt x="0" y="57"/>
                    </a:cubicBezTo>
                    <a:cubicBezTo>
                      <a:pt x="24" y="0"/>
                      <a:pt x="24" y="0"/>
                      <a:pt x="24" y="0"/>
                    </a:cubicBezTo>
                    <a:cubicBezTo>
                      <a:pt x="24" y="2"/>
                      <a:pt x="25" y="5"/>
                      <a:pt x="25" y="8"/>
                    </a:cubicBez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4" name="Freeform 184"/>
              <p:cNvSpPr>
                <a:spLocks/>
              </p:cNvSpPr>
              <p:nvPr/>
            </p:nvSpPr>
            <p:spPr bwMode="auto">
              <a:xfrm>
                <a:off x="2159000" y="3082926"/>
                <a:ext cx="65088" cy="166688"/>
              </a:xfrm>
              <a:custGeom>
                <a:avLst/>
                <a:gdLst>
                  <a:gd name="T0" fmla="*/ 41 w 41"/>
                  <a:gd name="T1" fmla="*/ 0 h 105"/>
                  <a:gd name="T2" fmla="*/ 41 w 41"/>
                  <a:gd name="T3" fmla="*/ 52 h 105"/>
                  <a:gd name="T4" fmla="*/ 19 w 41"/>
                  <a:gd name="T5" fmla="*/ 105 h 105"/>
                  <a:gd name="T6" fmla="*/ 0 w 41"/>
                  <a:gd name="T7" fmla="*/ 97 h 105"/>
                  <a:gd name="T8" fmla="*/ 41 w 41"/>
                  <a:gd name="T9" fmla="*/ 0 h 105"/>
                </a:gdLst>
                <a:ahLst/>
                <a:cxnLst>
                  <a:cxn ang="0">
                    <a:pos x="T0" y="T1"/>
                  </a:cxn>
                  <a:cxn ang="0">
                    <a:pos x="T2" y="T3"/>
                  </a:cxn>
                  <a:cxn ang="0">
                    <a:pos x="T4" y="T5"/>
                  </a:cxn>
                  <a:cxn ang="0">
                    <a:pos x="T6" y="T7"/>
                  </a:cxn>
                  <a:cxn ang="0">
                    <a:pos x="T8" y="T9"/>
                  </a:cxn>
                </a:cxnLst>
                <a:rect l="0" t="0" r="r" b="b"/>
                <a:pathLst>
                  <a:path w="41" h="105">
                    <a:moveTo>
                      <a:pt x="41" y="0"/>
                    </a:moveTo>
                    <a:lnTo>
                      <a:pt x="41" y="52"/>
                    </a:lnTo>
                    <a:lnTo>
                      <a:pt x="19" y="105"/>
                    </a:lnTo>
                    <a:lnTo>
                      <a:pt x="0" y="97"/>
                    </a:lnTo>
                    <a:lnTo>
                      <a:pt x="41" y="0"/>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5" name="Freeform 185"/>
              <p:cNvSpPr>
                <a:spLocks/>
              </p:cNvSpPr>
              <p:nvPr/>
            </p:nvSpPr>
            <p:spPr bwMode="auto">
              <a:xfrm>
                <a:off x="2159000" y="3243263"/>
                <a:ext cx="26988" cy="34925"/>
              </a:xfrm>
              <a:custGeom>
                <a:avLst/>
                <a:gdLst>
                  <a:gd name="T0" fmla="*/ 17 w 17"/>
                  <a:gd name="T1" fmla="*/ 7 h 22"/>
                  <a:gd name="T2" fmla="*/ 0 w 17"/>
                  <a:gd name="T3" fmla="*/ 22 h 22"/>
                  <a:gd name="T4" fmla="*/ 0 w 17"/>
                  <a:gd name="T5" fmla="*/ 0 h 22"/>
                  <a:gd name="T6" fmla="*/ 17 w 17"/>
                  <a:gd name="T7" fmla="*/ 7 h 22"/>
                </a:gdLst>
                <a:ahLst/>
                <a:cxnLst>
                  <a:cxn ang="0">
                    <a:pos x="T0" y="T1"/>
                  </a:cxn>
                  <a:cxn ang="0">
                    <a:pos x="T2" y="T3"/>
                  </a:cxn>
                  <a:cxn ang="0">
                    <a:pos x="T4" y="T5"/>
                  </a:cxn>
                  <a:cxn ang="0">
                    <a:pos x="T6" y="T7"/>
                  </a:cxn>
                </a:cxnLst>
                <a:rect l="0" t="0" r="r" b="b"/>
                <a:pathLst>
                  <a:path w="17" h="22">
                    <a:moveTo>
                      <a:pt x="17" y="7"/>
                    </a:moveTo>
                    <a:lnTo>
                      <a:pt x="0" y="22"/>
                    </a:lnTo>
                    <a:lnTo>
                      <a:pt x="0" y="0"/>
                    </a:lnTo>
                    <a:lnTo>
                      <a:pt x="17" y="7"/>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6" name="Rectangle 186"/>
              <p:cNvSpPr>
                <a:spLocks noChangeArrowheads="1"/>
              </p:cNvSpPr>
              <p:nvPr/>
            </p:nvSpPr>
            <p:spPr bwMode="auto">
              <a:xfrm>
                <a:off x="2020888" y="3095626"/>
                <a:ext cx="142875"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7" name="Rectangle 187"/>
              <p:cNvSpPr>
                <a:spLocks noChangeArrowheads="1"/>
              </p:cNvSpPr>
              <p:nvPr/>
            </p:nvSpPr>
            <p:spPr bwMode="auto">
              <a:xfrm>
                <a:off x="2020888" y="3125788"/>
                <a:ext cx="123825"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8" name="Rectangle 188"/>
              <p:cNvSpPr>
                <a:spLocks noChangeArrowheads="1"/>
              </p:cNvSpPr>
              <p:nvPr/>
            </p:nvSpPr>
            <p:spPr bwMode="auto">
              <a:xfrm>
                <a:off x="2020888" y="3155951"/>
                <a:ext cx="109538"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9" name="Rectangle 189"/>
              <p:cNvSpPr>
                <a:spLocks noChangeArrowheads="1"/>
              </p:cNvSpPr>
              <p:nvPr/>
            </p:nvSpPr>
            <p:spPr bwMode="auto">
              <a:xfrm>
                <a:off x="2020889" y="3186113"/>
                <a:ext cx="104775"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40" name="Freeform 190"/>
              <p:cNvSpPr>
                <a:spLocks/>
              </p:cNvSpPr>
              <p:nvPr/>
            </p:nvSpPr>
            <p:spPr bwMode="auto">
              <a:xfrm>
                <a:off x="1985963" y="3006726"/>
                <a:ext cx="250825" cy="300038"/>
              </a:xfrm>
              <a:custGeom>
                <a:avLst/>
                <a:gdLst>
                  <a:gd name="T0" fmla="*/ 474 w 543"/>
                  <a:gd name="T1" fmla="*/ 653 h 653"/>
                  <a:gd name="T2" fmla="*/ 0 w 543"/>
                  <a:gd name="T3" fmla="*/ 581 h 653"/>
                  <a:gd name="T4" fmla="*/ 72 w 543"/>
                  <a:gd name="T5" fmla="*/ 53 h 653"/>
                  <a:gd name="T6" fmla="*/ 86 w 543"/>
                  <a:gd name="T7" fmla="*/ 12 h 653"/>
                  <a:gd name="T8" fmla="*/ 108 w 543"/>
                  <a:gd name="T9" fmla="*/ 15 h 653"/>
                  <a:gd name="T10" fmla="*/ 107 w 543"/>
                  <a:gd name="T11" fmla="*/ 53 h 653"/>
                  <a:gd name="T12" fmla="*/ 158 w 543"/>
                  <a:gd name="T13" fmla="*/ 12 h 653"/>
                  <a:gd name="T14" fmla="*/ 180 w 543"/>
                  <a:gd name="T15" fmla="*/ 9 h 653"/>
                  <a:gd name="T16" fmla="*/ 181 w 543"/>
                  <a:gd name="T17" fmla="*/ 53 h 653"/>
                  <a:gd name="T18" fmla="*/ 230 w 543"/>
                  <a:gd name="T19" fmla="*/ 12 h 653"/>
                  <a:gd name="T20" fmla="*/ 250 w 543"/>
                  <a:gd name="T21" fmla="*/ 5 h 653"/>
                  <a:gd name="T22" fmla="*/ 255 w 543"/>
                  <a:gd name="T23" fmla="*/ 53 h 653"/>
                  <a:gd name="T24" fmla="*/ 296 w 543"/>
                  <a:gd name="T25" fmla="*/ 22 h 653"/>
                  <a:gd name="T26" fmla="*/ 315 w 543"/>
                  <a:gd name="T27" fmla="*/ 1 h 653"/>
                  <a:gd name="T28" fmla="*/ 323 w 543"/>
                  <a:gd name="T29" fmla="*/ 29 h 653"/>
                  <a:gd name="T30" fmla="*/ 363 w 543"/>
                  <a:gd name="T31" fmla="*/ 53 h 653"/>
                  <a:gd name="T32" fmla="*/ 387 w 543"/>
                  <a:gd name="T33" fmla="*/ 1 h 653"/>
                  <a:gd name="T34" fmla="*/ 397 w 543"/>
                  <a:gd name="T35" fmla="*/ 15 h 653"/>
                  <a:gd name="T36" fmla="*/ 435 w 543"/>
                  <a:gd name="T37" fmla="*/ 53 h 653"/>
                  <a:gd name="T38" fmla="*/ 444 w 543"/>
                  <a:gd name="T39" fmla="*/ 8 h 653"/>
                  <a:gd name="T40" fmla="*/ 463 w 543"/>
                  <a:gd name="T41" fmla="*/ 15 h 653"/>
                  <a:gd name="T42" fmla="*/ 463 w 543"/>
                  <a:gd name="T43" fmla="*/ 53 h 653"/>
                  <a:gd name="T44" fmla="*/ 542 w 543"/>
                  <a:gd name="T45" fmla="*/ 110 h 653"/>
                  <a:gd name="T46" fmla="*/ 518 w 543"/>
                  <a:gd name="T47" fmla="*/ 118 h 653"/>
                  <a:gd name="T48" fmla="*/ 452 w 543"/>
                  <a:gd name="T49" fmla="*/ 69 h 653"/>
                  <a:gd name="T50" fmla="*/ 433 w 543"/>
                  <a:gd name="T51" fmla="*/ 111 h 653"/>
                  <a:gd name="T52" fmla="*/ 423 w 543"/>
                  <a:gd name="T53" fmla="*/ 97 h 653"/>
                  <a:gd name="T54" fmla="*/ 381 w 543"/>
                  <a:gd name="T55" fmla="*/ 69 h 653"/>
                  <a:gd name="T56" fmla="*/ 362 w 543"/>
                  <a:gd name="T57" fmla="*/ 111 h 653"/>
                  <a:gd name="T58" fmla="*/ 351 w 543"/>
                  <a:gd name="T59" fmla="*/ 97 h 653"/>
                  <a:gd name="T60" fmla="*/ 309 w 543"/>
                  <a:gd name="T61" fmla="*/ 69 h 653"/>
                  <a:gd name="T62" fmla="*/ 290 w 543"/>
                  <a:gd name="T63" fmla="*/ 111 h 653"/>
                  <a:gd name="T64" fmla="*/ 279 w 543"/>
                  <a:gd name="T65" fmla="*/ 97 h 653"/>
                  <a:gd name="T66" fmla="*/ 238 w 543"/>
                  <a:gd name="T67" fmla="*/ 69 h 653"/>
                  <a:gd name="T68" fmla="*/ 219 w 543"/>
                  <a:gd name="T69" fmla="*/ 111 h 653"/>
                  <a:gd name="T70" fmla="*/ 208 w 543"/>
                  <a:gd name="T71" fmla="*/ 97 h 653"/>
                  <a:gd name="T72" fmla="*/ 166 w 543"/>
                  <a:gd name="T73" fmla="*/ 69 h 653"/>
                  <a:gd name="T74" fmla="*/ 147 w 543"/>
                  <a:gd name="T75" fmla="*/ 111 h 653"/>
                  <a:gd name="T76" fmla="*/ 136 w 543"/>
                  <a:gd name="T77" fmla="*/ 97 h 653"/>
                  <a:gd name="T78" fmla="*/ 95 w 543"/>
                  <a:gd name="T79" fmla="*/ 69 h 653"/>
                  <a:gd name="T80" fmla="*/ 76 w 543"/>
                  <a:gd name="T81" fmla="*/ 111 h 653"/>
                  <a:gd name="T82" fmla="*/ 65 w 543"/>
                  <a:gd name="T83" fmla="*/ 97 h 653"/>
                  <a:gd name="T84" fmla="*/ 72 w 543"/>
                  <a:gd name="T85" fmla="*/ 69 h 653"/>
                  <a:gd name="T86" fmla="*/ 25 w 543"/>
                  <a:gd name="T87" fmla="*/ 581 h 653"/>
                  <a:gd name="T88" fmla="*/ 474 w 543"/>
                  <a:gd name="T89" fmla="*/ 628 h 653"/>
                  <a:gd name="T90" fmla="*/ 518 w 543"/>
                  <a:gd name="T91" fmla="*/ 345 h 653"/>
                  <a:gd name="T92" fmla="*/ 543 w 543"/>
                  <a:gd name="T93" fmla="*/ 58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3" h="653">
                    <a:moveTo>
                      <a:pt x="543" y="581"/>
                    </a:moveTo>
                    <a:cubicBezTo>
                      <a:pt x="543" y="620"/>
                      <a:pt x="513" y="653"/>
                      <a:pt x="474" y="653"/>
                    </a:cubicBezTo>
                    <a:cubicBezTo>
                      <a:pt x="72" y="653"/>
                      <a:pt x="72" y="653"/>
                      <a:pt x="72" y="653"/>
                    </a:cubicBezTo>
                    <a:cubicBezTo>
                      <a:pt x="32" y="653"/>
                      <a:pt x="0" y="620"/>
                      <a:pt x="0" y="581"/>
                    </a:cubicBezTo>
                    <a:cubicBezTo>
                      <a:pt x="0" y="118"/>
                      <a:pt x="0" y="118"/>
                      <a:pt x="0" y="118"/>
                    </a:cubicBezTo>
                    <a:cubicBezTo>
                      <a:pt x="0" y="78"/>
                      <a:pt x="32" y="53"/>
                      <a:pt x="72" y="53"/>
                    </a:cubicBezTo>
                    <a:cubicBezTo>
                      <a:pt x="77" y="53"/>
                      <a:pt x="77" y="53"/>
                      <a:pt x="77" y="53"/>
                    </a:cubicBezTo>
                    <a:cubicBezTo>
                      <a:pt x="86" y="12"/>
                      <a:pt x="86" y="12"/>
                      <a:pt x="86" y="12"/>
                    </a:cubicBezTo>
                    <a:cubicBezTo>
                      <a:pt x="88" y="6"/>
                      <a:pt x="94" y="0"/>
                      <a:pt x="100" y="1"/>
                    </a:cubicBezTo>
                    <a:cubicBezTo>
                      <a:pt x="106" y="3"/>
                      <a:pt x="109" y="9"/>
                      <a:pt x="108" y="15"/>
                    </a:cubicBezTo>
                    <a:cubicBezTo>
                      <a:pt x="107" y="15"/>
                      <a:pt x="107" y="15"/>
                      <a:pt x="107" y="15"/>
                    </a:cubicBezTo>
                    <a:cubicBezTo>
                      <a:pt x="107" y="53"/>
                      <a:pt x="107" y="53"/>
                      <a:pt x="107" y="53"/>
                    </a:cubicBezTo>
                    <a:cubicBezTo>
                      <a:pt x="149" y="53"/>
                      <a:pt x="149" y="53"/>
                      <a:pt x="149" y="53"/>
                    </a:cubicBezTo>
                    <a:cubicBezTo>
                      <a:pt x="158" y="12"/>
                      <a:pt x="158" y="12"/>
                      <a:pt x="158" y="12"/>
                    </a:cubicBezTo>
                    <a:cubicBezTo>
                      <a:pt x="160" y="6"/>
                      <a:pt x="166" y="0"/>
                      <a:pt x="172" y="1"/>
                    </a:cubicBezTo>
                    <a:cubicBezTo>
                      <a:pt x="176" y="2"/>
                      <a:pt x="179" y="5"/>
                      <a:pt x="180" y="9"/>
                    </a:cubicBezTo>
                    <a:cubicBezTo>
                      <a:pt x="180" y="11"/>
                      <a:pt x="181" y="12"/>
                      <a:pt x="181" y="14"/>
                    </a:cubicBezTo>
                    <a:cubicBezTo>
                      <a:pt x="181" y="53"/>
                      <a:pt x="181" y="53"/>
                      <a:pt x="181" y="53"/>
                    </a:cubicBezTo>
                    <a:cubicBezTo>
                      <a:pt x="220" y="53"/>
                      <a:pt x="220" y="53"/>
                      <a:pt x="220" y="53"/>
                    </a:cubicBezTo>
                    <a:cubicBezTo>
                      <a:pt x="230" y="12"/>
                      <a:pt x="230" y="12"/>
                      <a:pt x="230" y="12"/>
                    </a:cubicBezTo>
                    <a:cubicBezTo>
                      <a:pt x="231" y="6"/>
                      <a:pt x="238" y="0"/>
                      <a:pt x="244" y="1"/>
                    </a:cubicBezTo>
                    <a:cubicBezTo>
                      <a:pt x="246" y="2"/>
                      <a:pt x="249" y="3"/>
                      <a:pt x="250" y="5"/>
                    </a:cubicBezTo>
                    <a:cubicBezTo>
                      <a:pt x="253" y="7"/>
                      <a:pt x="255" y="10"/>
                      <a:pt x="255" y="14"/>
                    </a:cubicBezTo>
                    <a:cubicBezTo>
                      <a:pt x="255" y="53"/>
                      <a:pt x="255" y="53"/>
                      <a:pt x="255" y="53"/>
                    </a:cubicBezTo>
                    <a:cubicBezTo>
                      <a:pt x="292" y="53"/>
                      <a:pt x="292" y="53"/>
                      <a:pt x="292" y="53"/>
                    </a:cubicBezTo>
                    <a:cubicBezTo>
                      <a:pt x="296" y="22"/>
                      <a:pt x="296" y="22"/>
                      <a:pt x="296" y="22"/>
                    </a:cubicBezTo>
                    <a:cubicBezTo>
                      <a:pt x="296" y="22"/>
                      <a:pt x="300" y="5"/>
                      <a:pt x="303" y="4"/>
                    </a:cubicBezTo>
                    <a:cubicBezTo>
                      <a:pt x="306" y="1"/>
                      <a:pt x="311" y="0"/>
                      <a:pt x="315" y="1"/>
                    </a:cubicBezTo>
                    <a:cubicBezTo>
                      <a:pt x="321" y="3"/>
                      <a:pt x="324" y="9"/>
                      <a:pt x="323" y="15"/>
                    </a:cubicBezTo>
                    <a:cubicBezTo>
                      <a:pt x="323" y="29"/>
                      <a:pt x="323" y="29"/>
                      <a:pt x="323" y="29"/>
                    </a:cubicBezTo>
                    <a:cubicBezTo>
                      <a:pt x="323" y="53"/>
                      <a:pt x="323" y="53"/>
                      <a:pt x="323" y="53"/>
                    </a:cubicBezTo>
                    <a:cubicBezTo>
                      <a:pt x="363" y="53"/>
                      <a:pt x="363" y="53"/>
                      <a:pt x="363" y="53"/>
                    </a:cubicBezTo>
                    <a:cubicBezTo>
                      <a:pt x="373" y="12"/>
                      <a:pt x="373" y="12"/>
                      <a:pt x="373" y="12"/>
                    </a:cubicBezTo>
                    <a:cubicBezTo>
                      <a:pt x="375" y="6"/>
                      <a:pt x="381" y="0"/>
                      <a:pt x="387" y="1"/>
                    </a:cubicBezTo>
                    <a:cubicBezTo>
                      <a:pt x="389" y="1"/>
                      <a:pt x="391" y="2"/>
                      <a:pt x="393" y="3"/>
                    </a:cubicBezTo>
                    <a:cubicBezTo>
                      <a:pt x="397" y="4"/>
                      <a:pt x="397" y="10"/>
                      <a:pt x="397" y="15"/>
                    </a:cubicBezTo>
                    <a:cubicBezTo>
                      <a:pt x="398" y="53"/>
                      <a:pt x="398" y="53"/>
                      <a:pt x="398" y="53"/>
                    </a:cubicBezTo>
                    <a:cubicBezTo>
                      <a:pt x="435" y="53"/>
                      <a:pt x="435" y="53"/>
                      <a:pt x="435" y="53"/>
                    </a:cubicBezTo>
                    <a:cubicBezTo>
                      <a:pt x="443" y="16"/>
                      <a:pt x="443" y="16"/>
                      <a:pt x="443" y="16"/>
                    </a:cubicBezTo>
                    <a:cubicBezTo>
                      <a:pt x="443" y="15"/>
                      <a:pt x="443" y="10"/>
                      <a:pt x="444" y="8"/>
                    </a:cubicBezTo>
                    <a:cubicBezTo>
                      <a:pt x="446" y="3"/>
                      <a:pt x="451" y="0"/>
                      <a:pt x="457" y="1"/>
                    </a:cubicBezTo>
                    <a:cubicBezTo>
                      <a:pt x="463" y="3"/>
                      <a:pt x="465" y="9"/>
                      <a:pt x="463" y="15"/>
                    </a:cubicBezTo>
                    <a:cubicBezTo>
                      <a:pt x="463" y="25"/>
                      <a:pt x="463" y="25"/>
                      <a:pt x="463" y="25"/>
                    </a:cubicBezTo>
                    <a:cubicBezTo>
                      <a:pt x="463" y="53"/>
                      <a:pt x="463" y="53"/>
                      <a:pt x="463" y="53"/>
                    </a:cubicBezTo>
                    <a:cubicBezTo>
                      <a:pt x="474" y="53"/>
                      <a:pt x="474" y="53"/>
                      <a:pt x="474" y="53"/>
                    </a:cubicBezTo>
                    <a:cubicBezTo>
                      <a:pt x="511" y="53"/>
                      <a:pt x="539" y="75"/>
                      <a:pt x="542" y="110"/>
                    </a:cubicBezTo>
                    <a:cubicBezTo>
                      <a:pt x="518" y="167"/>
                      <a:pt x="518" y="167"/>
                      <a:pt x="518" y="167"/>
                    </a:cubicBezTo>
                    <a:cubicBezTo>
                      <a:pt x="518" y="118"/>
                      <a:pt x="518" y="118"/>
                      <a:pt x="518" y="118"/>
                    </a:cubicBezTo>
                    <a:cubicBezTo>
                      <a:pt x="518" y="91"/>
                      <a:pt x="501" y="69"/>
                      <a:pt x="474" y="69"/>
                    </a:cubicBezTo>
                    <a:cubicBezTo>
                      <a:pt x="452" y="69"/>
                      <a:pt x="452" y="69"/>
                      <a:pt x="452" y="69"/>
                    </a:cubicBezTo>
                    <a:cubicBezTo>
                      <a:pt x="444" y="102"/>
                      <a:pt x="444" y="102"/>
                      <a:pt x="444" y="102"/>
                    </a:cubicBezTo>
                    <a:cubicBezTo>
                      <a:pt x="443" y="108"/>
                      <a:pt x="439" y="111"/>
                      <a:pt x="433" y="111"/>
                    </a:cubicBezTo>
                    <a:cubicBezTo>
                      <a:pt x="433" y="111"/>
                      <a:pt x="432" y="111"/>
                      <a:pt x="431" y="111"/>
                    </a:cubicBezTo>
                    <a:cubicBezTo>
                      <a:pt x="425" y="109"/>
                      <a:pt x="421" y="103"/>
                      <a:pt x="423" y="97"/>
                    </a:cubicBezTo>
                    <a:cubicBezTo>
                      <a:pt x="429" y="69"/>
                      <a:pt x="429" y="69"/>
                      <a:pt x="429" y="69"/>
                    </a:cubicBezTo>
                    <a:cubicBezTo>
                      <a:pt x="381" y="69"/>
                      <a:pt x="381" y="69"/>
                      <a:pt x="381" y="69"/>
                    </a:cubicBezTo>
                    <a:cubicBezTo>
                      <a:pt x="373" y="102"/>
                      <a:pt x="373" y="102"/>
                      <a:pt x="373" y="102"/>
                    </a:cubicBezTo>
                    <a:cubicBezTo>
                      <a:pt x="372" y="108"/>
                      <a:pt x="367" y="111"/>
                      <a:pt x="362" y="111"/>
                    </a:cubicBezTo>
                    <a:cubicBezTo>
                      <a:pt x="361" y="111"/>
                      <a:pt x="360" y="111"/>
                      <a:pt x="359" y="111"/>
                    </a:cubicBezTo>
                    <a:cubicBezTo>
                      <a:pt x="353" y="109"/>
                      <a:pt x="350" y="103"/>
                      <a:pt x="351" y="97"/>
                    </a:cubicBezTo>
                    <a:cubicBezTo>
                      <a:pt x="358" y="69"/>
                      <a:pt x="358" y="69"/>
                      <a:pt x="358" y="69"/>
                    </a:cubicBezTo>
                    <a:cubicBezTo>
                      <a:pt x="309" y="69"/>
                      <a:pt x="309" y="69"/>
                      <a:pt x="309" y="69"/>
                    </a:cubicBezTo>
                    <a:cubicBezTo>
                      <a:pt x="301" y="102"/>
                      <a:pt x="301" y="102"/>
                      <a:pt x="301" y="102"/>
                    </a:cubicBezTo>
                    <a:cubicBezTo>
                      <a:pt x="300" y="108"/>
                      <a:pt x="295" y="111"/>
                      <a:pt x="290" y="111"/>
                    </a:cubicBezTo>
                    <a:cubicBezTo>
                      <a:pt x="290" y="111"/>
                      <a:pt x="289" y="111"/>
                      <a:pt x="288" y="111"/>
                    </a:cubicBezTo>
                    <a:cubicBezTo>
                      <a:pt x="282" y="109"/>
                      <a:pt x="278" y="103"/>
                      <a:pt x="279" y="97"/>
                    </a:cubicBezTo>
                    <a:cubicBezTo>
                      <a:pt x="286" y="69"/>
                      <a:pt x="286" y="69"/>
                      <a:pt x="286" y="69"/>
                    </a:cubicBezTo>
                    <a:cubicBezTo>
                      <a:pt x="238" y="69"/>
                      <a:pt x="238" y="69"/>
                      <a:pt x="238" y="69"/>
                    </a:cubicBezTo>
                    <a:cubicBezTo>
                      <a:pt x="230" y="102"/>
                      <a:pt x="230" y="102"/>
                      <a:pt x="230" y="102"/>
                    </a:cubicBezTo>
                    <a:cubicBezTo>
                      <a:pt x="228" y="108"/>
                      <a:pt x="224" y="111"/>
                      <a:pt x="219" y="111"/>
                    </a:cubicBezTo>
                    <a:cubicBezTo>
                      <a:pt x="218" y="111"/>
                      <a:pt x="217" y="111"/>
                      <a:pt x="216" y="111"/>
                    </a:cubicBezTo>
                    <a:cubicBezTo>
                      <a:pt x="210" y="109"/>
                      <a:pt x="206" y="103"/>
                      <a:pt x="208" y="97"/>
                    </a:cubicBezTo>
                    <a:cubicBezTo>
                      <a:pt x="215" y="69"/>
                      <a:pt x="215" y="69"/>
                      <a:pt x="215" y="69"/>
                    </a:cubicBezTo>
                    <a:cubicBezTo>
                      <a:pt x="166" y="69"/>
                      <a:pt x="166" y="69"/>
                      <a:pt x="166" y="69"/>
                    </a:cubicBezTo>
                    <a:cubicBezTo>
                      <a:pt x="158" y="102"/>
                      <a:pt x="158" y="102"/>
                      <a:pt x="158" y="102"/>
                    </a:cubicBezTo>
                    <a:cubicBezTo>
                      <a:pt x="157" y="108"/>
                      <a:pt x="152" y="111"/>
                      <a:pt x="147" y="111"/>
                    </a:cubicBezTo>
                    <a:cubicBezTo>
                      <a:pt x="146" y="111"/>
                      <a:pt x="145" y="111"/>
                      <a:pt x="145" y="111"/>
                    </a:cubicBezTo>
                    <a:cubicBezTo>
                      <a:pt x="139" y="109"/>
                      <a:pt x="135" y="103"/>
                      <a:pt x="136" y="97"/>
                    </a:cubicBezTo>
                    <a:cubicBezTo>
                      <a:pt x="143" y="69"/>
                      <a:pt x="143" y="69"/>
                      <a:pt x="143" y="69"/>
                    </a:cubicBezTo>
                    <a:cubicBezTo>
                      <a:pt x="95" y="69"/>
                      <a:pt x="95" y="69"/>
                      <a:pt x="95" y="69"/>
                    </a:cubicBezTo>
                    <a:cubicBezTo>
                      <a:pt x="87" y="102"/>
                      <a:pt x="87" y="102"/>
                      <a:pt x="87" y="102"/>
                    </a:cubicBezTo>
                    <a:cubicBezTo>
                      <a:pt x="85" y="108"/>
                      <a:pt x="81" y="111"/>
                      <a:pt x="76" y="111"/>
                    </a:cubicBezTo>
                    <a:cubicBezTo>
                      <a:pt x="75" y="111"/>
                      <a:pt x="74" y="111"/>
                      <a:pt x="73" y="111"/>
                    </a:cubicBezTo>
                    <a:cubicBezTo>
                      <a:pt x="67" y="109"/>
                      <a:pt x="63" y="103"/>
                      <a:pt x="65" y="97"/>
                    </a:cubicBezTo>
                    <a:cubicBezTo>
                      <a:pt x="72" y="69"/>
                      <a:pt x="72" y="69"/>
                      <a:pt x="72" y="69"/>
                    </a:cubicBezTo>
                    <a:cubicBezTo>
                      <a:pt x="72" y="69"/>
                      <a:pt x="72" y="69"/>
                      <a:pt x="72" y="69"/>
                    </a:cubicBezTo>
                    <a:cubicBezTo>
                      <a:pt x="45" y="69"/>
                      <a:pt x="25" y="91"/>
                      <a:pt x="25" y="118"/>
                    </a:cubicBezTo>
                    <a:cubicBezTo>
                      <a:pt x="25" y="581"/>
                      <a:pt x="25" y="581"/>
                      <a:pt x="25" y="581"/>
                    </a:cubicBezTo>
                    <a:cubicBezTo>
                      <a:pt x="25" y="608"/>
                      <a:pt x="45" y="628"/>
                      <a:pt x="72" y="628"/>
                    </a:cubicBezTo>
                    <a:cubicBezTo>
                      <a:pt x="474" y="628"/>
                      <a:pt x="474" y="628"/>
                      <a:pt x="474" y="628"/>
                    </a:cubicBezTo>
                    <a:cubicBezTo>
                      <a:pt x="501" y="628"/>
                      <a:pt x="518" y="608"/>
                      <a:pt x="518" y="581"/>
                    </a:cubicBezTo>
                    <a:cubicBezTo>
                      <a:pt x="518" y="345"/>
                      <a:pt x="518" y="345"/>
                      <a:pt x="518" y="345"/>
                    </a:cubicBezTo>
                    <a:cubicBezTo>
                      <a:pt x="543" y="287"/>
                      <a:pt x="543" y="287"/>
                      <a:pt x="543" y="287"/>
                    </a:cubicBezTo>
                    <a:lnTo>
                      <a:pt x="543" y="581"/>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grpSp>
        <p:sp>
          <p:nvSpPr>
            <p:cNvPr id="29" name="Freeform 9"/>
            <p:cNvSpPr>
              <a:spLocks noEditPoints="1"/>
            </p:cNvSpPr>
            <p:nvPr/>
          </p:nvSpPr>
          <p:spPr bwMode="auto">
            <a:xfrm>
              <a:off x="7208850" y="1226595"/>
              <a:ext cx="677833" cy="675547"/>
            </a:xfrm>
            <a:custGeom>
              <a:avLst/>
              <a:gdLst>
                <a:gd name="T0" fmla="*/ 2147483647 w 251"/>
                <a:gd name="T1" fmla="*/ 2147483647 h 250"/>
                <a:gd name="T2" fmla="*/ 2147483647 w 251"/>
                <a:gd name="T3" fmla="*/ 2147483647 h 250"/>
                <a:gd name="T4" fmla="*/ 2147483647 w 251"/>
                <a:gd name="T5" fmla="*/ 2147483647 h 250"/>
                <a:gd name="T6" fmla="*/ 2147483647 w 251"/>
                <a:gd name="T7" fmla="*/ 2147483647 h 250"/>
                <a:gd name="T8" fmla="*/ 2147483647 w 251"/>
                <a:gd name="T9" fmla="*/ 2147483647 h 250"/>
                <a:gd name="T10" fmla="*/ 2147483647 w 251"/>
                <a:gd name="T11" fmla="*/ 2147483647 h 250"/>
                <a:gd name="T12" fmla="*/ 2147483647 w 251"/>
                <a:gd name="T13" fmla="*/ 2147483647 h 250"/>
                <a:gd name="T14" fmla="*/ 2147483647 w 251"/>
                <a:gd name="T15" fmla="*/ 0 h 250"/>
                <a:gd name="T16" fmla="*/ 0 w 251"/>
                <a:gd name="T17" fmla="*/ 2147483647 h 250"/>
                <a:gd name="T18" fmla="*/ 2147483647 w 251"/>
                <a:gd name="T19" fmla="*/ 2147483647 h 250"/>
                <a:gd name="T20" fmla="*/ 2147483647 w 251"/>
                <a:gd name="T21" fmla="*/ 2147483647 h 250"/>
                <a:gd name="T22" fmla="*/ 2147483647 w 251"/>
                <a:gd name="T23" fmla="*/ 2147483647 h 250"/>
                <a:gd name="T24" fmla="*/ 2147483647 w 251"/>
                <a:gd name="T25" fmla="*/ 2147483647 h 250"/>
                <a:gd name="T26" fmla="*/ 2147483647 w 251"/>
                <a:gd name="T27" fmla="*/ 2147483647 h 250"/>
                <a:gd name="T28" fmla="*/ 2147483647 w 251"/>
                <a:gd name="T29" fmla="*/ 2147483647 h 250"/>
                <a:gd name="T30" fmla="*/ 2147483647 w 251"/>
                <a:gd name="T31" fmla="*/ 2147483647 h 250"/>
                <a:gd name="T32" fmla="*/ 2147483647 w 251"/>
                <a:gd name="T33" fmla="*/ 2147483647 h 250"/>
                <a:gd name="T34" fmla="*/ 2147483647 w 251"/>
                <a:gd name="T35" fmla="*/ 2147483647 h 250"/>
                <a:gd name="T36" fmla="*/ 2147483647 w 251"/>
                <a:gd name="T37" fmla="*/ 2147483647 h 250"/>
                <a:gd name="T38" fmla="*/ 2147483647 w 251"/>
                <a:gd name="T39" fmla="*/ 2147483647 h 250"/>
                <a:gd name="T40" fmla="*/ 2147483647 w 251"/>
                <a:gd name="T41" fmla="*/ 2147483647 h 250"/>
                <a:gd name="T42" fmla="*/ 2147483647 w 251"/>
                <a:gd name="T43" fmla="*/ 2147483647 h 250"/>
                <a:gd name="T44" fmla="*/ 2147483647 w 251"/>
                <a:gd name="T45" fmla="*/ 2147483647 h 250"/>
                <a:gd name="T46" fmla="*/ 2147483647 w 251"/>
                <a:gd name="T47" fmla="*/ 2147483647 h 250"/>
                <a:gd name="T48" fmla="*/ 2147483647 w 251"/>
                <a:gd name="T49" fmla="*/ 2147483647 h 2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250"/>
                <a:gd name="T77" fmla="*/ 251 w 251"/>
                <a:gd name="T78" fmla="*/ 250 h 2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250">
                  <a:moveTo>
                    <a:pt x="250" y="221"/>
                  </a:moveTo>
                  <a:cubicBezTo>
                    <a:pt x="178" y="148"/>
                    <a:pt x="178" y="148"/>
                    <a:pt x="178" y="148"/>
                  </a:cubicBezTo>
                  <a:cubicBezTo>
                    <a:pt x="174" y="151"/>
                    <a:pt x="174" y="151"/>
                    <a:pt x="174" y="151"/>
                  </a:cubicBezTo>
                  <a:cubicBezTo>
                    <a:pt x="168" y="145"/>
                    <a:pt x="168" y="145"/>
                    <a:pt x="168" y="145"/>
                  </a:cubicBezTo>
                  <a:cubicBezTo>
                    <a:pt x="170" y="142"/>
                    <a:pt x="170" y="142"/>
                    <a:pt x="170" y="142"/>
                  </a:cubicBezTo>
                  <a:cubicBezTo>
                    <a:pt x="161" y="133"/>
                    <a:pt x="161" y="133"/>
                    <a:pt x="161" y="133"/>
                  </a:cubicBezTo>
                  <a:cubicBezTo>
                    <a:pt x="169" y="119"/>
                    <a:pt x="173" y="104"/>
                    <a:pt x="173" y="86"/>
                  </a:cubicBezTo>
                  <a:cubicBezTo>
                    <a:pt x="173" y="39"/>
                    <a:pt x="135" y="0"/>
                    <a:pt x="87" y="0"/>
                  </a:cubicBezTo>
                  <a:cubicBezTo>
                    <a:pt x="39" y="0"/>
                    <a:pt x="0" y="39"/>
                    <a:pt x="0" y="86"/>
                  </a:cubicBezTo>
                  <a:cubicBezTo>
                    <a:pt x="0" y="135"/>
                    <a:pt x="39" y="174"/>
                    <a:pt x="87" y="174"/>
                  </a:cubicBezTo>
                  <a:cubicBezTo>
                    <a:pt x="105" y="174"/>
                    <a:pt x="121" y="168"/>
                    <a:pt x="135" y="159"/>
                  </a:cubicBezTo>
                  <a:cubicBezTo>
                    <a:pt x="144" y="168"/>
                    <a:pt x="144" y="168"/>
                    <a:pt x="144" y="168"/>
                  </a:cubicBezTo>
                  <a:cubicBezTo>
                    <a:pt x="147" y="165"/>
                    <a:pt x="147" y="165"/>
                    <a:pt x="147" y="165"/>
                  </a:cubicBezTo>
                  <a:cubicBezTo>
                    <a:pt x="153" y="172"/>
                    <a:pt x="153" y="172"/>
                    <a:pt x="153" y="172"/>
                  </a:cubicBezTo>
                  <a:cubicBezTo>
                    <a:pt x="150" y="175"/>
                    <a:pt x="150" y="175"/>
                    <a:pt x="150" y="175"/>
                  </a:cubicBezTo>
                  <a:cubicBezTo>
                    <a:pt x="221" y="248"/>
                    <a:pt x="221" y="248"/>
                    <a:pt x="221" y="248"/>
                  </a:cubicBezTo>
                  <a:cubicBezTo>
                    <a:pt x="223" y="246"/>
                    <a:pt x="223" y="246"/>
                    <a:pt x="223" y="246"/>
                  </a:cubicBezTo>
                  <a:cubicBezTo>
                    <a:pt x="229" y="250"/>
                    <a:pt x="238" y="249"/>
                    <a:pt x="243" y="244"/>
                  </a:cubicBezTo>
                  <a:cubicBezTo>
                    <a:pt x="250" y="238"/>
                    <a:pt x="251" y="229"/>
                    <a:pt x="247" y="223"/>
                  </a:cubicBezTo>
                  <a:lnTo>
                    <a:pt x="250" y="221"/>
                  </a:lnTo>
                  <a:close/>
                  <a:moveTo>
                    <a:pt x="87" y="154"/>
                  </a:moveTo>
                  <a:cubicBezTo>
                    <a:pt x="50" y="154"/>
                    <a:pt x="20" y="124"/>
                    <a:pt x="20" y="86"/>
                  </a:cubicBezTo>
                  <a:cubicBezTo>
                    <a:pt x="20" y="49"/>
                    <a:pt x="50" y="19"/>
                    <a:pt x="87" y="19"/>
                  </a:cubicBezTo>
                  <a:cubicBezTo>
                    <a:pt x="124" y="19"/>
                    <a:pt x="155" y="49"/>
                    <a:pt x="155" y="86"/>
                  </a:cubicBezTo>
                  <a:cubicBezTo>
                    <a:pt x="155" y="124"/>
                    <a:pt x="124" y="154"/>
                    <a:pt x="87" y="154"/>
                  </a:cubicBezTo>
                  <a:close/>
                </a:path>
              </a:pathLst>
            </a:custGeom>
            <a:solidFill>
              <a:schemeClr val="accent1"/>
            </a:solidFill>
            <a:ln w="9525">
              <a:noFill/>
              <a:round/>
              <a:headEnd/>
              <a:tailEnd/>
            </a:ln>
          </p:spPr>
          <p:txBody>
            <a:bodyPr/>
            <a:lstStyle/>
            <a:p>
              <a:endParaRPr lang="nl-BE" dirty="0"/>
            </a:p>
          </p:txBody>
        </p:sp>
      </p:grpSp>
      <p:pic>
        <p:nvPicPr>
          <p:cNvPr id="41" name="Image 27" descr="Calendrier.JPG"/>
          <p:cNvPicPr>
            <a:picLocks noChangeAspect="1"/>
          </p:cNvPicPr>
          <p:nvPr/>
        </p:nvPicPr>
        <p:blipFill>
          <a:blip r:embed="rId2" cstate="email"/>
          <a:srcRect/>
          <a:stretch>
            <a:fillRect/>
          </a:stretch>
        </p:blipFill>
        <p:spPr>
          <a:xfrm>
            <a:off x="668451" y="3295384"/>
            <a:ext cx="839724" cy="644106"/>
          </a:xfrm>
          <a:prstGeom prst="ellipse">
            <a:avLst/>
          </a:prstGeom>
          <a:ln>
            <a:noFill/>
          </a:ln>
          <a:effectLst>
            <a:softEdge rad="112500"/>
          </a:effectLst>
        </p:spPr>
      </p:pic>
      <p:sp>
        <p:nvSpPr>
          <p:cNvPr id="42" name="Oval 225"/>
          <p:cNvSpPr/>
          <p:nvPr/>
        </p:nvSpPr>
        <p:spPr bwMode="auto">
          <a:xfrm>
            <a:off x="845110" y="4192918"/>
            <a:ext cx="533400" cy="533400"/>
          </a:xfrm>
          <a:prstGeom prst="ellipse">
            <a:avLst/>
          </a:prstGeom>
          <a:solidFill>
            <a:schemeClr val="bg1"/>
          </a:solidFill>
          <a:ln w="6350">
            <a:solidFill>
              <a:srgbClr val="FFFFFF">
                <a:lumMod val="85000"/>
              </a:srgbClr>
            </a:solidFill>
          </a:ln>
          <a:effectLst/>
          <a:extLst/>
        </p:spPr>
        <p:txBody>
          <a:bodyPr/>
          <a:lstStyle/>
          <a:p>
            <a:pPr marL="0" marR="0" lvl="0" indent="0" algn="ctr" defTabSz="914400" eaLnBrk="0" fontAlgn="auto" latinLnBrk="0" hangingPunct="0">
              <a:lnSpc>
                <a:spcPct val="90000"/>
              </a:lnSpc>
              <a:spcBef>
                <a:spcPts val="0"/>
              </a:spcBef>
              <a:spcAft>
                <a:spcPts val="0"/>
              </a:spcAft>
              <a:buClrTx/>
              <a:buSzTx/>
              <a:buFont typeface="Wingdings" pitchFamily="2" charset="2"/>
              <a:buNone/>
              <a:tabLst/>
              <a:defRPr/>
            </a:pPr>
            <a:endParaRPr kumimoji="0" lang="nl-BE" sz="1800" b="0" i="0" u="none" strike="noStrike" kern="0" cap="none" spc="0" normalizeH="0" baseline="0" dirty="0">
              <a:ln>
                <a:noFill/>
              </a:ln>
              <a:solidFill>
                <a:sysClr val="windowText" lastClr="000000"/>
              </a:solidFill>
              <a:effectLst/>
              <a:uLnTx/>
              <a:uFillTx/>
              <a:ea typeface="+mn-ea"/>
            </a:endParaRPr>
          </a:p>
        </p:txBody>
      </p:sp>
      <p:sp>
        <p:nvSpPr>
          <p:cNvPr id="43" name="Freeform 152"/>
          <p:cNvSpPr>
            <a:spLocks noEditPoints="1"/>
          </p:cNvSpPr>
          <p:nvPr/>
        </p:nvSpPr>
        <p:spPr bwMode="auto">
          <a:xfrm>
            <a:off x="1016780" y="4285158"/>
            <a:ext cx="190484" cy="348919"/>
          </a:xfrm>
          <a:custGeom>
            <a:avLst/>
            <a:gdLst>
              <a:gd name="T0" fmla="*/ 2147483647 w 74"/>
              <a:gd name="T1" fmla="*/ 2147483647 h 136"/>
              <a:gd name="T2" fmla="*/ 2147483647 w 74"/>
              <a:gd name="T3" fmla="*/ 2147483647 h 136"/>
              <a:gd name="T4" fmla="*/ 2147483647 w 74"/>
              <a:gd name="T5" fmla="*/ 2147483647 h 136"/>
              <a:gd name="T6" fmla="*/ 2147483647 w 74"/>
              <a:gd name="T7" fmla="*/ 2147483647 h 136"/>
              <a:gd name="T8" fmla="*/ 2147483647 w 74"/>
              <a:gd name="T9" fmla="*/ 2147483647 h 136"/>
              <a:gd name="T10" fmla="*/ 2147483647 w 74"/>
              <a:gd name="T11" fmla="*/ 2147483647 h 136"/>
              <a:gd name="T12" fmla="*/ 2147483647 w 74"/>
              <a:gd name="T13" fmla="*/ 2147483647 h 136"/>
              <a:gd name="T14" fmla="*/ 2147483647 w 74"/>
              <a:gd name="T15" fmla="*/ 2147483647 h 136"/>
              <a:gd name="T16" fmla="*/ 2147483647 w 74"/>
              <a:gd name="T17" fmla="*/ 2147483647 h 136"/>
              <a:gd name="T18" fmla="*/ 0 w 74"/>
              <a:gd name="T19" fmla="*/ 2147483647 h 136"/>
              <a:gd name="T20" fmla="*/ 0 w 74"/>
              <a:gd name="T21" fmla="*/ 2147483647 h 136"/>
              <a:gd name="T22" fmla="*/ 2147483647 w 74"/>
              <a:gd name="T23" fmla="*/ 2147483647 h 136"/>
              <a:gd name="T24" fmla="*/ 2147483647 w 74"/>
              <a:gd name="T25" fmla="*/ 2147483647 h 136"/>
              <a:gd name="T26" fmla="*/ 0 w 74"/>
              <a:gd name="T27" fmla="*/ 2147483647 h 136"/>
              <a:gd name="T28" fmla="*/ 2147483647 w 74"/>
              <a:gd name="T29" fmla="*/ 2147483647 h 136"/>
              <a:gd name="T30" fmla="*/ 2147483647 w 74"/>
              <a:gd name="T31" fmla="*/ 2147483647 h 136"/>
              <a:gd name="T32" fmla="*/ 2147483647 w 74"/>
              <a:gd name="T33" fmla="*/ 2147483647 h 136"/>
              <a:gd name="T34" fmla="*/ 2147483647 w 74"/>
              <a:gd name="T35" fmla="*/ 2147483647 h 136"/>
              <a:gd name="T36" fmla="*/ 0 w 74"/>
              <a:gd name="T37" fmla="*/ 2147483647 h 136"/>
              <a:gd name="T38" fmla="*/ 0 w 74"/>
              <a:gd name="T39" fmla="*/ 2147483647 h 136"/>
              <a:gd name="T40" fmla="*/ 2147483647 w 74"/>
              <a:gd name="T41" fmla="*/ 2147483647 h 136"/>
              <a:gd name="T42" fmla="*/ 2147483647 w 74"/>
              <a:gd name="T43" fmla="*/ 2147483647 h 136"/>
              <a:gd name="T44" fmla="*/ 2147483647 w 74"/>
              <a:gd name="T45" fmla="*/ 2147483647 h 136"/>
              <a:gd name="T46" fmla="*/ 2147483647 w 74"/>
              <a:gd name="T47" fmla="*/ 2147483647 h 136"/>
              <a:gd name="T48" fmla="*/ 2147483647 w 74"/>
              <a:gd name="T49" fmla="*/ 2147483647 h 136"/>
              <a:gd name="T50" fmla="*/ 2147483647 w 74"/>
              <a:gd name="T51" fmla="*/ 2147483647 h 136"/>
              <a:gd name="T52" fmla="*/ 2147483647 w 74"/>
              <a:gd name="T53" fmla="*/ 2147483647 h 136"/>
              <a:gd name="T54" fmla="*/ 2147483647 w 74"/>
              <a:gd name="T55" fmla="*/ 2147483647 h 136"/>
              <a:gd name="T56" fmla="*/ 2147483647 w 74"/>
              <a:gd name="T57" fmla="*/ 2147483647 h 136"/>
              <a:gd name="T58" fmla="*/ 2147483647 w 74"/>
              <a:gd name="T59" fmla="*/ 2147483647 h 136"/>
              <a:gd name="T60" fmla="*/ 2147483647 w 74"/>
              <a:gd name="T61" fmla="*/ 2147483647 h 136"/>
              <a:gd name="T62" fmla="*/ 2147483647 w 74"/>
              <a:gd name="T63" fmla="*/ 2147483647 h 136"/>
              <a:gd name="T64" fmla="*/ 2147483647 w 74"/>
              <a:gd name="T65" fmla="*/ 2147483647 h 136"/>
              <a:gd name="T66" fmla="*/ 2147483647 w 74"/>
              <a:gd name="T67" fmla="*/ 2147483647 h 136"/>
              <a:gd name="T68" fmla="*/ 2147483647 w 74"/>
              <a:gd name="T69" fmla="*/ 2147483647 h 136"/>
              <a:gd name="T70" fmla="*/ 2147483647 w 74"/>
              <a:gd name="T71" fmla="*/ 2147483647 h 136"/>
              <a:gd name="T72" fmla="*/ 2147483647 w 74"/>
              <a:gd name="T73" fmla="*/ 2147483647 h 136"/>
              <a:gd name="T74" fmla="*/ 2147483647 w 74"/>
              <a:gd name="T75" fmla="*/ 2147483647 h 136"/>
              <a:gd name="T76" fmla="*/ 2147483647 w 74"/>
              <a:gd name="T77" fmla="*/ 2147483647 h 136"/>
              <a:gd name="T78" fmla="*/ 2147483647 w 74"/>
              <a:gd name="T79" fmla="*/ 2147483647 h 136"/>
              <a:gd name="T80" fmla="*/ 2147483647 w 74"/>
              <a:gd name="T81" fmla="*/ 2147483647 h 136"/>
              <a:gd name="T82" fmla="*/ 2147483647 w 74"/>
              <a:gd name="T83" fmla="*/ 2147483647 h 136"/>
              <a:gd name="T84" fmla="*/ 2147483647 w 74"/>
              <a:gd name="T85" fmla="*/ 2147483647 h 136"/>
              <a:gd name="T86" fmla="*/ 2147483647 w 74"/>
              <a:gd name="T87" fmla="*/ 2147483647 h 136"/>
              <a:gd name="T88" fmla="*/ 2147483647 w 74"/>
              <a:gd name="T89" fmla="*/ 0 h 136"/>
              <a:gd name="T90" fmla="*/ 2147483647 w 74"/>
              <a:gd name="T91" fmla="*/ 0 h 136"/>
              <a:gd name="T92" fmla="*/ 2147483647 w 74"/>
              <a:gd name="T93" fmla="*/ 2147483647 h 1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
              <a:gd name="T142" fmla="*/ 0 h 136"/>
              <a:gd name="T143" fmla="*/ 74 w 74"/>
              <a:gd name="T144" fmla="*/ 136 h 1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 h="136">
                <a:moveTo>
                  <a:pt x="35" y="61"/>
                </a:moveTo>
                <a:cubicBezTo>
                  <a:pt x="35" y="61"/>
                  <a:pt x="35" y="61"/>
                  <a:pt x="35" y="61"/>
                </a:cubicBezTo>
                <a:cubicBezTo>
                  <a:pt x="35" y="61"/>
                  <a:pt x="35" y="61"/>
                  <a:pt x="35" y="61"/>
                </a:cubicBezTo>
                <a:close/>
                <a:moveTo>
                  <a:pt x="35" y="61"/>
                </a:moveTo>
                <a:cubicBezTo>
                  <a:pt x="35" y="61"/>
                  <a:pt x="26" y="61"/>
                  <a:pt x="26" y="53"/>
                </a:cubicBezTo>
                <a:cubicBezTo>
                  <a:pt x="26" y="43"/>
                  <a:pt x="26" y="43"/>
                  <a:pt x="26" y="43"/>
                </a:cubicBezTo>
                <a:cubicBezTo>
                  <a:pt x="26" y="43"/>
                  <a:pt x="27" y="35"/>
                  <a:pt x="35" y="35"/>
                </a:cubicBezTo>
                <a:cubicBezTo>
                  <a:pt x="35" y="26"/>
                  <a:pt x="35" y="26"/>
                  <a:pt x="35" y="26"/>
                </a:cubicBezTo>
                <a:cubicBezTo>
                  <a:pt x="31" y="26"/>
                  <a:pt x="31" y="26"/>
                  <a:pt x="31" y="26"/>
                </a:cubicBezTo>
                <a:cubicBezTo>
                  <a:pt x="14" y="26"/>
                  <a:pt x="0" y="40"/>
                  <a:pt x="0" y="57"/>
                </a:cubicBezTo>
                <a:cubicBezTo>
                  <a:pt x="0" y="66"/>
                  <a:pt x="0" y="66"/>
                  <a:pt x="0" y="66"/>
                </a:cubicBezTo>
                <a:cubicBezTo>
                  <a:pt x="30" y="66"/>
                  <a:pt x="30" y="66"/>
                  <a:pt x="30" y="66"/>
                </a:cubicBezTo>
                <a:cubicBezTo>
                  <a:pt x="34" y="66"/>
                  <a:pt x="35" y="62"/>
                  <a:pt x="35" y="61"/>
                </a:cubicBezTo>
                <a:close/>
                <a:moveTo>
                  <a:pt x="0" y="105"/>
                </a:moveTo>
                <a:cubicBezTo>
                  <a:pt x="0" y="122"/>
                  <a:pt x="14" y="136"/>
                  <a:pt x="31" y="136"/>
                </a:cubicBezTo>
                <a:cubicBezTo>
                  <a:pt x="44" y="136"/>
                  <a:pt x="44" y="136"/>
                  <a:pt x="44" y="136"/>
                </a:cubicBezTo>
                <a:cubicBezTo>
                  <a:pt x="61" y="136"/>
                  <a:pt x="74" y="122"/>
                  <a:pt x="74" y="105"/>
                </a:cubicBezTo>
                <a:cubicBezTo>
                  <a:pt x="74" y="70"/>
                  <a:pt x="74" y="70"/>
                  <a:pt x="74" y="70"/>
                </a:cubicBezTo>
                <a:cubicBezTo>
                  <a:pt x="0" y="70"/>
                  <a:pt x="0" y="70"/>
                  <a:pt x="0" y="70"/>
                </a:cubicBezTo>
                <a:lnTo>
                  <a:pt x="0" y="105"/>
                </a:lnTo>
                <a:close/>
                <a:moveTo>
                  <a:pt x="44" y="26"/>
                </a:moveTo>
                <a:cubicBezTo>
                  <a:pt x="40" y="26"/>
                  <a:pt x="40" y="26"/>
                  <a:pt x="40" y="26"/>
                </a:cubicBezTo>
                <a:cubicBezTo>
                  <a:pt x="40" y="35"/>
                  <a:pt x="40" y="35"/>
                  <a:pt x="40" y="35"/>
                </a:cubicBezTo>
                <a:cubicBezTo>
                  <a:pt x="40" y="35"/>
                  <a:pt x="48" y="35"/>
                  <a:pt x="48" y="44"/>
                </a:cubicBezTo>
                <a:cubicBezTo>
                  <a:pt x="48" y="52"/>
                  <a:pt x="48" y="52"/>
                  <a:pt x="48" y="52"/>
                </a:cubicBezTo>
                <a:cubicBezTo>
                  <a:pt x="48" y="52"/>
                  <a:pt x="48" y="61"/>
                  <a:pt x="39" y="61"/>
                </a:cubicBezTo>
                <a:cubicBezTo>
                  <a:pt x="39" y="61"/>
                  <a:pt x="39" y="61"/>
                  <a:pt x="39" y="61"/>
                </a:cubicBezTo>
                <a:cubicBezTo>
                  <a:pt x="39" y="61"/>
                  <a:pt x="39" y="65"/>
                  <a:pt x="44" y="65"/>
                </a:cubicBezTo>
                <a:cubicBezTo>
                  <a:pt x="74" y="65"/>
                  <a:pt x="74" y="65"/>
                  <a:pt x="74" y="65"/>
                </a:cubicBezTo>
                <a:cubicBezTo>
                  <a:pt x="74" y="57"/>
                  <a:pt x="74" y="57"/>
                  <a:pt x="74" y="57"/>
                </a:cubicBezTo>
                <a:cubicBezTo>
                  <a:pt x="74" y="40"/>
                  <a:pt x="61" y="26"/>
                  <a:pt x="44" y="26"/>
                </a:cubicBezTo>
                <a:close/>
                <a:moveTo>
                  <a:pt x="31" y="44"/>
                </a:moveTo>
                <a:cubicBezTo>
                  <a:pt x="31" y="52"/>
                  <a:pt x="31" y="52"/>
                  <a:pt x="31" y="52"/>
                </a:cubicBezTo>
                <a:cubicBezTo>
                  <a:pt x="31" y="55"/>
                  <a:pt x="32" y="57"/>
                  <a:pt x="35" y="57"/>
                </a:cubicBezTo>
                <a:cubicBezTo>
                  <a:pt x="39" y="57"/>
                  <a:pt x="39" y="57"/>
                  <a:pt x="39" y="57"/>
                </a:cubicBezTo>
                <a:cubicBezTo>
                  <a:pt x="42" y="57"/>
                  <a:pt x="44" y="55"/>
                  <a:pt x="44" y="52"/>
                </a:cubicBezTo>
                <a:cubicBezTo>
                  <a:pt x="44" y="44"/>
                  <a:pt x="44" y="44"/>
                  <a:pt x="44" y="44"/>
                </a:cubicBezTo>
                <a:cubicBezTo>
                  <a:pt x="44" y="41"/>
                  <a:pt x="42" y="39"/>
                  <a:pt x="39" y="39"/>
                </a:cubicBezTo>
                <a:cubicBezTo>
                  <a:pt x="35" y="39"/>
                  <a:pt x="35" y="39"/>
                  <a:pt x="35" y="39"/>
                </a:cubicBezTo>
                <a:cubicBezTo>
                  <a:pt x="32" y="39"/>
                  <a:pt x="31" y="41"/>
                  <a:pt x="31" y="44"/>
                </a:cubicBezTo>
                <a:close/>
                <a:moveTo>
                  <a:pt x="29" y="13"/>
                </a:moveTo>
                <a:cubicBezTo>
                  <a:pt x="37" y="13"/>
                  <a:pt x="35" y="26"/>
                  <a:pt x="35" y="26"/>
                </a:cubicBezTo>
                <a:cubicBezTo>
                  <a:pt x="39" y="26"/>
                  <a:pt x="39" y="26"/>
                  <a:pt x="39" y="26"/>
                </a:cubicBezTo>
                <a:cubicBezTo>
                  <a:pt x="39" y="26"/>
                  <a:pt x="42" y="10"/>
                  <a:pt x="31" y="10"/>
                </a:cubicBezTo>
                <a:cubicBezTo>
                  <a:pt x="23" y="8"/>
                  <a:pt x="22" y="0"/>
                  <a:pt x="22" y="0"/>
                </a:cubicBezTo>
                <a:cubicBezTo>
                  <a:pt x="17" y="0"/>
                  <a:pt x="17" y="0"/>
                  <a:pt x="17" y="0"/>
                </a:cubicBezTo>
                <a:cubicBezTo>
                  <a:pt x="17" y="0"/>
                  <a:pt x="18" y="11"/>
                  <a:pt x="29" y="13"/>
                </a:cubicBezTo>
                <a:close/>
              </a:path>
            </a:pathLst>
          </a:custGeom>
          <a:solidFill>
            <a:srgbClr val="1F497D"/>
          </a:solidFill>
          <a:ln w="9525">
            <a:noFill/>
            <a:round/>
            <a:headEnd/>
            <a:tailEnd/>
          </a:ln>
        </p:spPr>
        <p:txBody>
          <a:bodyPr lIns="72000" tIns="72000" rIns="72000" bIns="72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dirty="0">
              <a:ln>
                <a:noFill/>
              </a:ln>
              <a:solidFill>
                <a:sysClr val="windowText" lastClr="000000"/>
              </a:solidFill>
              <a:effectLst/>
              <a:uLnTx/>
              <a:uFillTx/>
            </a:endParaRPr>
          </a:p>
        </p:txBody>
      </p:sp>
      <p:pic>
        <p:nvPicPr>
          <p:cNvPr id="44" name="Picture 43" descr="https://encrypted-tbn1.gstatic.com/images?q=tbn:ANd9GcTLv6Rv0zcLmpxCpG5ZKHxaBYllU6xeq71DV_vaoDQyHs_DL7tS"/>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95341" y="2257770"/>
            <a:ext cx="1033145" cy="857250"/>
          </a:xfrm>
          <a:prstGeom prst="rect">
            <a:avLst/>
          </a:prstGeom>
          <a:noFill/>
          <a:ln>
            <a:noFill/>
          </a:ln>
        </p:spPr>
      </p:pic>
    </p:spTree>
    <p:extLst>
      <p:ext uri="{BB962C8B-B14F-4D97-AF65-F5344CB8AC3E}">
        <p14:creationId xmlns:p14="http://schemas.microsoft.com/office/powerpoint/2010/main" val="5404230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ounded Rectangle 1"/>
          <p:cNvSpPr/>
          <p:nvPr/>
        </p:nvSpPr>
        <p:spPr>
          <a:xfrm>
            <a:off x="3223622" y="3856349"/>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48" name="Rounded Rectangle 1"/>
          <p:cNvSpPr/>
          <p:nvPr/>
        </p:nvSpPr>
        <p:spPr>
          <a:xfrm>
            <a:off x="6269375" y="3853808"/>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38" name="Rounded Rectangle 1"/>
          <p:cNvSpPr/>
          <p:nvPr/>
        </p:nvSpPr>
        <p:spPr>
          <a:xfrm>
            <a:off x="183086" y="3862528"/>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graphicFrame>
        <p:nvGraphicFramePr>
          <p:cNvPr id="221" name="Chart 220"/>
          <p:cNvGraphicFramePr/>
          <p:nvPr>
            <p:extLst>
              <p:ext uri="{D42A27DB-BD31-4B8C-83A1-F6EECF244321}">
                <p14:modId xmlns:p14="http://schemas.microsoft.com/office/powerpoint/2010/main" val="598933792"/>
              </p:ext>
            </p:extLst>
          </p:nvPr>
        </p:nvGraphicFramePr>
        <p:xfrm>
          <a:off x="6413656" y="3637855"/>
          <a:ext cx="2425972" cy="19812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liennummernplatzhalter 4"/>
          <p:cNvSpPr>
            <a:spLocks noGrp="1"/>
          </p:cNvSpPr>
          <p:nvPr>
            <p:ph type="sldNum" sz="quarter" idx="12"/>
          </p:nvPr>
        </p:nvSpPr>
        <p:spPr/>
        <p:txBody>
          <a:bodyPr/>
          <a:lstStyle/>
          <a:p>
            <a:fld id="{99DB18A3-D21F-4BB0-9E84-DFB029941648}" type="slidenum">
              <a:rPr lang="de-DE" smtClean="0"/>
              <a:pPr/>
              <a:t>4</a:t>
            </a:fld>
            <a:endParaRPr lang="de-DE" dirty="0"/>
          </a:p>
        </p:txBody>
      </p:sp>
      <p:sp>
        <p:nvSpPr>
          <p:cNvPr id="28" name="Titel 1"/>
          <p:cNvSpPr>
            <a:spLocks noGrp="1"/>
          </p:cNvSpPr>
          <p:nvPr>
            <p:ph type="title"/>
          </p:nvPr>
        </p:nvSpPr>
        <p:spPr>
          <a:xfrm>
            <a:off x="838800" y="257299"/>
            <a:ext cx="8162325" cy="276999"/>
          </a:xfrm>
        </p:spPr>
        <p:txBody>
          <a:bodyPr/>
          <a:lstStyle/>
          <a:p>
            <a:r>
              <a:rPr lang="en-US" dirty="0"/>
              <a:t>Description de </a:t>
            </a:r>
            <a:r>
              <a:rPr lang="en-US" dirty="0" err="1"/>
              <a:t>l’échantillon</a:t>
            </a:r>
            <a:endParaRPr lang="en-US" dirty="0">
              <a:effectLst/>
            </a:endParaRPr>
          </a:p>
        </p:txBody>
      </p:sp>
      <p:sp>
        <p:nvSpPr>
          <p:cNvPr id="141" name="Rounded Rectangle 1"/>
          <p:cNvSpPr/>
          <p:nvPr/>
        </p:nvSpPr>
        <p:spPr>
          <a:xfrm>
            <a:off x="185147" y="1529052"/>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graphicFrame>
        <p:nvGraphicFramePr>
          <p:cNvPr id="142" name="Chart 141"/>
          <p:cNvGraphicFramePr/>
          <p:nvPr>
            <p:extLst>
              <p:ext uri="{D42A27DB-BD31-4B8C-83A1-F6EECF244321}">
                <p14:modId xmlns:p14="http://schemas.microsoft.com/office/powerpoint/2010/main" val="635692433"/>
              </p:ext>
            </p:extLst>
          </p:nvPr>
        </p:nvGraphicFramePr>
        <p:xfrm>
          <a:off x="194530" y="1440673"/>
          <a:ext cx="2700000" cy="2052000"/>
        </p:xfrm>
        <a:graphic>
          <a:graphicData uri="http://schemas.openxmlformats.org/drawingml/2006/chart">
            <c:chart xmlns:c="http://schemas.openxmlformats.org/drawingml/2006/chart" xmlns:r="http://schemas.openxmlformats.org/officeDocument/2006/relationships" r:id="rId3"/>
          </a:graphicData>
        </a:graphic>
      </p:graphicFrame>
      <p:sp>
        <p:nvSpPr>
          <p:cNvPr id="143" name="TextBox 142"/>
          <p:cNvSpPr txBox="1"/>
          <p:nvPr/>
        </p:nvSpPr>
        <p:spPr>
          <a:xfrm>
            <a:off x="568221" y="1272497"/>
            <a:ext cx="466474" cy="307777"/>
          </a:xfrm>
          <a:prstGeom prst="rect">
            <a:avLst/>
          </a:prstGeom>
          <a:noFill/>
        </p:spPr>
        <p:txBody>
          <a:bodyPr wrap="none" rtlCol="0" anchor="ctr">
            <a:spAutoFit/>
          </a:bodyPr>
          <a:lstStyle/>
          <a:p>
            <a:pPr algn="ctr"/>
            <a:r>
              <a:rPr lang="nl-BE" sz="1400" b="1" dirty="0" err="1" smtClean="0">
                <a:solidFill>
                  <a:srgbClr val="0A3365"/>
                </a:solidFill>
                <a:cs typeface="Arial"/>
              </a:rPr>
              <a:t>Âge</a:t>
            </a:r>
            <a:endParaRPr lang="nl-BE" sz="1400" b="1" dirty="0">
              <a:solidFill>
                <a:srgbClr val="0A3365"/>
              </a:solidFill>
              <a:cs typeface="Arial"/>
            </a:endParaRPr>
          </a:p>
        </p:txBody>
      </p:sp>
      <p:sp>
        <p:nvSpPr>
          <p:cNvPr id="144" name="Oval 143"/>
          <p:cNvSpPr/>
          <p:nvPr/>
        </p:nvSpPr>
        <p:spPr>
          <a:xfrm>
            <a:off x="154919" y="1347545"/>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5" name="Rounded Rectangle 1"/>
          <p:cNvSpPr/>
          <p:nvPr/>
        </p:nvSpPr>
        <p:spPr>
          <a:xfrm>
            <a:off x="6265417" y="1531099"/>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46" name="TextBox 145"/>
          <p:cNvSpPr txBox="1"/>
          <p:nvPr/>
        </p:nvSpPr>
        <p:spPr>
          <a:xfrm>
            <a:off x="6635436" y="1253787"/>
            <a:ext cx="694998" cy="307777"/>
          </a:xfrm>
          <a:prstGeom prst="rect">
            <a:avLst/>
          </a:prstGeom>
          <a:noFill/>
        </p:spPr>
        <p:txBody>
          <a:bodyPr wrap="none" rtlCol="0" anchor="ctr">
            <a:spAutoFit/>
          </a:bodyPr>
          <a:lstStyle/>
          <a:p>
            <a:pPr algn="ctr"/>
            <a:r>
              <a:rPr lang="nl-BE" sz="1400" b="1" dirty="0" err="1" smtClean="0">
                <a:solidFill>
                  <a:srgbClr val="0A3365"/>
                </a:solidFill>
                <a:cs typeface="Arial"/>
              </a:rPr>
              <a:t>Région</a:t>
            </a:r>
            <a:endParaRPr lang="nl-BE" sz="1400" b="1" dirty="0">
              <a:solidFill>
                <a:srgbClr val="0A3365"/>
              </a:solidFill>
              <a:cs typeface="Arial"/>
            </a:endParaRPr>
          </a:p>
        </p:txBody>
      </p:sp>
      <p:sp>
        <p:nvSpPr>
          <p:cNvPr id="147" name="Oval 146"/>
          <p:cNvSpPr/>
          <p:nvPr/>
        </p:nvSpPr>
        <p:spPr>
          <a:xfrm>
            <a:off x="6235189" y="1351426"/>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9" name="TextBox 148"/>
          <p:cNvSpPr txBox="1"/>
          <p:nvPr/>
        </p:nvSpPr>
        <p:spPr>
          <a:xfrm>
            <a:off x="6643814" y="3606149"/>
            <a:ext cx="2171092" cy="307777"/>
          </a:xfrm>
          <a:prstGeom prst="rect">
            <a:avLst/>
          </a:prstGeom>
          <a:noFill/>
        </p:spPr>
        <p:txBody>
          <a:bodyPr wrap="square" rtlCol="0" anchor="ctr">
            <a:spAutoFit/>
          </a:bodyPr>
          <a:lstStyle/>
          <a:p>
            <a:r>
              <a:rPr lang="nl-BE" sz="1400" b="1" dirty="0" err="1" smtClean="0">
                <a:solidFill>
                  <a:srgbClr val="2E2E2E"/>
                </a:solidFill>
                <a:cs typeface="Arial"/>
              </a:rPr>
              <a:t>Classe</a:t>
            </a:r>
            <a:r>
              <a:rPr lang="nl-BE" sz="1400" b="1" dirty="0" smtClean="0">
                <a:solidFill>
                  <a:srgbClr val="2E2E2E"/>
                </a:solidFill>
                <a:cs typeface="Arial"/>
              </a:rPr>
              <a:t> sociale</a:t>
            </a:r>
            <a:endParaRPr lang="nl-BE" sz="1400" b="1" dirty="0">
              <a:solidFill>
                <a:srgbClr val="2E2E2E"/>
              </a:solidFill>
              <a:cs typeface="Arial"/>
            </a:endParaRPr>
          </a:p>
        </p:txBody>
      </p:sp>
      <p:sp>
        <p:nvSpPr>
          <p:cNvPr id="150" name="Oval 149"/>
          <p:cNvSpPr/>
          <p:nvPr/>
        </p:nvSpPr>
        <p:spPr>
          <a:xfrm>
            <a:off x="6237523" y="3674135"/>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1" name="Freeform 16"/>
          <p:cNvSpPr>
            <a:spLocks noChangeAspect="1" noEditPoints="1"/>
          </p:cNvSpPr>
          <p:nvPr/>
        </p:nvSpPr>
        <p:spPr bwMode="auto">
          <a:xfrm>
            <a:off x="234088" y="1427298"/>
            <a:ext cx="309663" cy="288000"/>
          </a:xfrm>
          <a:custGeom>
            <a:avLst/>
            <a:gdLst/>
            <a:ahLst/>
            <a:cxnLst>
              <a:cxn ang="0">
                <a:pos x="282" y="34"/>
              </a:cxn>
              <a:cxn ang="0">
                <a:pos x="263" y="34"/>
              </a:cxn>
              <a:cxn ang="0">
                <a:pos x="263" y="58"/>
              </a:cxn>
              <a:cxn ang="0">
                <a:pos x="234" y="86"/>
              </a:cxn>
              <a:cxn ang="0">
                <a:pos x="234" y="86"/>
              </a:cxn>
              <a:cxn ang="0">
                <a:pos x="206" y="58"/>
              </a:cxn>
              <a:cxn ang="0">
                <a:pos x="206" y="34"/>
              </a:cxn>
              <a:cxn ang="0">
                <a:pos x="110" y="34"/>
              </a:cxn>
              <a:cxn ang="0">
                <a:pos x="110" y="58"/>
              </a:cxn>
              <a:cxn ang="0">
                <a:pos x="81" y="86"/>
              </a:cxn>
              <a:cxn ang="0">
                <a:pos x="81" y="86"/>
              </a:cxn>
              <a:cxn ang="0">
                <a:pos x="52" y="58"/>
              </a:cxn>
              <a:cxn ang="0">
                <a:pos x="52" y="34"/>
              </a:cxn>
              <a:cxn ang="0">
                <a:pos x="33" y="34"/>
              </a:cxn>
              <a:cxn ang="0">
                <a:pos x="0" y="67"/>
              </a:cxn>
              <a:cxn ang="0">
                <a:pos x="0" y="260"/>
              </a:cxn>
              <a:cxn ang="0">
                <a:pos x="33" y="293"/>
              </a:cxn>
              <a:cxn ang="0">
                <a:pos x="282" y="293"/>
              </a:cxn>
              <a:cxn ang="0">
                <a:pos x="315" y="260"/>
              </a:cxn>
              <a:cxn ang="0">
                <a:pos x="315" y="67"/>
              </a:cxn>
              <a:cxn ang="0">
                <a:pos x="282" y="34"/>
              </a:cxn>
              <a:cxn ang="0">
                <a:pos x="298" y="260"/>
              </a:cxn>
              <a:cxn ang="0">
                <a:pos x="282" y="275"/>
              </a:cxn>
              <a:cxn ang="0">
                <a:pos x="33" y="275"/>
              </a:cxn>
              <a:cxn ang="0">
                <a:pos x="18" y="260"/>
              </a:cxn>
              <a:cxn ang="0">
                <a:pos x="18" y="116"/>
              </a:cxn>
              <a:cxn ang="0">
                <a:pos x="298" y="116"/>
              </a:cxn>
              <a:cxn ang="0">
                <a:pos x="298" y="260"/>
              </a:cxn>
              <a:cxn ang="0">
                <a:pos x="81" y="74"/>
              </a:cxn>
              <a:cxn ang="0">
                <a:pos x="81" y="74"/>
              </a:cxn>
              <a:cxn ang="0">
                <a:pos x="98" y="58"/>
              </a:cxn>
              <a:cxn ang="0">
                <a:pos x="98" y="16"/>
              </a:cxn>
              <a:cxn ang="0">
                <a:pos x="81" y="0"/>
              </a:cxn>
              <a:cxn ang="0">
                <a:pos x="81" y="0"/>
              </a:cxn>
              <a:cxn ang="0">
                <a:pos x="65" y="16"/>
              </a:cxn>
              <a:cxn ang="0">
                <a:pos x="65" y="58"/>
              </a:cxn>
              <a:cxn ang="0">
                <a:pos x="81" y="74"/>
              </a:cxn>
              <a:cxn ang="0">
                <a:pos x="234" y="74"/>
              </a:cxn>
              <a:cxn ang="0">
                <a:pos x="234" y="74"/>
              </a:cxn>
              <a:cxn ang="0">
                <a:pos x="251" y="58"/>
              </a:cxn>
              <a:cxn ang="0">
                <a:pos x="251" y="16"/>
              </a:cxn>
              <a:cxn ang="0">
                <a:pos x="234" y="0"/>
              </a:cxn>
              <a:cxn ang="0">
                <a:pos x="234" y="0"/>
              </a:cxn>
              <a:cxn ang="0">
                <a:pos x="218" y="16"/>
              </a:cxn>
              <a:cxn ang="0">
                <a:pos x="218" y="58"/>
              </a:cxn>
              <a:cxn ang="0">
                <a:pos x="234" y="74"/>
              </a:cxn>
            </a:cxnLst>
            <a:rect l="0" t="0" r="r" b="b"/>
            <a:pathLst>
              <a:path w="315" h="293">
                <a:moveTo>
                  <a:pt x="282" y="34"/>
                </a:moveTo>
                <a:cubicBezTo>
                  <a:pt x="263" y="34"/>
                  <a:pt x="263" y="34"/>
                  <a:pt x="263" y="34"/>
                </a:cubicBezTo>
                <a:cubicBezTo>
                  <a:pt x="263" y="58"/>
                  <a:pt x="263" y="58"/>
                  <a:pt x="263" y="58"/>
                </a:cubicBezTo>
                <a:cubicBezTo>
                  <a:pt x="263" y="73"/>
                  <a:pt x="250" y="86"/>
                  <a:pt x="234" y="86"/>
                </a:cubicBezTo>
                <a:cubicBezTo>
                  <a:pt x="234" y="86"/>
                  <a:pt x="234" y="86"/>
                  <a:pt x="234" y="86"/>
                </a:cubicBezTo>
                <a:cubicBezTo>
                  <a:pt x="219" y="86"/>
                  <a:pt x="206" y="73"/>
                  <a:pt x="206" y="58"/>
                </a:cubicBezTo>
                <a:cubicBezTo>
                  <a:pt x="206" y="34"/>
                  <a:pt x="206" y="34"/>
                  <a:pt x="206" y="34"/>
                </a:cubicBezTo>
                <a:cubicBezTo>
                  <a:pt x="110" y="34"/>
                  <a:pt x="110" y="34"/>
                  <a:pt x="110" y="34"/>
                </a:cubicBezTo>
                <a:cubicBezTo>
                  <a:pt x="110" y="58"/>
                  <a:pt x="110" y="58"/>
                  <a:pt x="110" y="58"/>
                </a:cubicBezTo>
                <a:cubicBezTo>
                  <a:pt x="110" y="73"/>
                  <a:pt x="97" y="86"/>
                  <a:pt x="81" y="86"/>
                </a:cubicBezTo>
                <a:cubicBezTo>
                  <a:pt x="81" y="86"/>
                  <a:pt x="81" y="86"/>
                  <a:pt x="81" y="86"/>
                </a:cubicBezTo>
                <a:cubicBezTo>
                  <a:pt x="65" y="86"/>
                  <a:pt x="52" y="73"/>
                  <a:pt x="52" y="58"/>
                </a:cubicBezTo>
                <a:cubicBezTo>
                  <a:pt x="52" y="34"/>
                  <a:pt x="52" y="34"/>
                  <a:pt x="52" y="34"/>
                </a:cubicBezTo>
                <a:cubicBezTo>
                  <a:pt x="33" y="34"/>
                  <a:pt x="33" y="34"/>
                  <a:pt x="33" y="34"/>
                </a:cubicBezTo>
                <a:cubicBezTo>
                  <a:pt x="15" y="34"/>
                  <a:pt x="0" y="49"/>
                  <a:pt x="0" y="67"/>
                </a:cubicBezTo>
                <a:cubicBezTo>
                  <a:pt x="0" y="260"/>
                  <a:pt x="0" y="260"/>
                  <a:pt x="0" y="260"/>
                </a:cubicBezTo>
                <a:cubicBezTo>
                  <a:pt x="0" y="278"/>
                  <a:pt x="15" y="293"/>
                  <a:pt x="33" y="293"/>
                </a:cubicBezTo>
                <a:cubicBezTo>
                  <a:pt x="282" y="293"/>
                  <a:pt x="282" y="293"/>
                  <a:pt x="282" y="293"/>
                </a:cubicBezTo>
                <a:cubicBezTo>
                  <a:pt x="300" y="293"/>
                  <a:pt x="315" y="278"/>
                  <a:pt x="315" y="260"/>
                </a:cubicBezTo>
                <a:cubicBezTo>
                  <a:pt x="315" y="67"/>
                  <a:pt x="315" y="67"/>
                  <a:pt x="315" y="67"/>
                </a:cubicBezTo>
                <a:cubicBezTo>
                  <a:pt x="315" y="49"/>
                  <a:pt x="300" y="34"/>
                  <a:pt x="282" y="34"/>
                </a:cubicBezTo>
                <a:close/>
                <a:moveTo>
                  <a:pt x="298" y="260"/>
                </a:moveTo>
                <a:cubicBezTo>
                  <a:pt x="298" y="268"/>
                  <a:pt x="291" y="275"/>
                  <a:pt x="282" y="275"/>
                </a:cubicBezTo>
                <a:cubicBezTo>
                  <a:pt x="33" y="275"/>
                  <a:pt x="33" y="275"/>
                  <a:pt x="33" y="275"/>
                </a:cubicBezTo>
                <a:cubicBezTo>
                  <a:pt x="25" y="275"/>
                  <a:pt x="18" y="268"/>
                  <a:pt x="18" y="260"/>
                </a:cubicBezTo>
                <a:cubicBezTo>
                  <a:pt x="18" y="116"/>
                  <a:pt x="18" y="116"/>
                  <a:pt x="18" y="116"/>
                </a:cubicBezTo>
                <a:cubicBezTo>
                  <a:pt x="298" y="116"/>
                  <a:pt x="298" y="116"/>
                  <a:pt x="298" y="116"/>
                </a:cubicBezTo>
                <a:lnTo>
                  <a:pt x="298" y="260"/>
                </a:lnTo>
                <a:close/>
                <a:moveTo>
                  <a:pt x="81" y="74"/>
                </a:moveTo>
                <a:cubicBezTo>
                  <a:pt x="81" y="74"/>
                  <a:pt x="81" y="74"/>
                  <a:pt x="81" y="74"/>
                </a:cubicBezTo>
                <a:cubicBezTo>
                  <a:pt x="90" y="74"/>
                  <a:pt x="98" y="67"/>
                  <a:pt x="98" y="58"/>
                </a:cubicBezTo>
                <a:cubicBezTo>
                  <a:pt x="98" y="16"/>
                  <a:pt x="98" y="16"/>
                  <a:pt x="98" y="16"/>
                </a:cubicBezTo>
                <a:cubicBezTo>
                  <a:pt x="98" y="7"/>
                  <a:pt x="90" y="0"/>
                  <a:pt x="81" y="0"/>
                </a:cubicBezTo>
                <a:cubicBezTo>
                  <a:pt x="81" y="0"/>
                  <a:pt x="81" y="0"/>
                  <a:pt x="81" y="0"/>
                </a:cubicBezTo>
                <a:cubicBezTo>
                  <a:pt x="72" y="0"/>
                  <a:pt x="65" y="7"/>
                  <a:pt x="65" y="16"/>
                </a:cubicBezTo>
                <a:cubicBezTo>
                  <a:pt x="65" y="58"/>
                  <a:pt x="65" y="58"/>
                  <a:pt x="65" y="58"/>
                </a:cubicBezTo>
                <a:cubicBezTo>
                  <a:pt x="65" y="67"/>
                  <a:pt x="72" y="74"/>
                  <a:pt x="81" y="74"/>
                </a:cubicBezTo>
                <a:close/>
                <a:moveTo>
                  <a:pt x="234" y="74"/>
                </a:moveTo>
                <a:cubicBezTo>
                  <a:pt x="234" y="74"/>
                  <a:pt x="234" y="74"/>
                  <a:pt x="234" y="74"/>
                </a:cubicBezTo>
                <a:cubicBezTo>
                  <a:pt x="244" y="74"/>
                  <a:pt x="251" y="67"/>
                  <a:pt x="251" y="58"/>
                </a:cubicBezTo>
                <a:cubicBezTo>
                  <a:pt x="251" y="16"/>
                  <a:pt x="251" y="16"/>
                  <a:pt x="251" y="16"/>
                </a:cubicBezTo>
                <a:cubicBezTo>
                  <a:pt x="251" y="7"/>
                  <a:pt x="244" y="0"/>
                  <a:pt x="234" y="0"/>
                </a:cubicBezTo>
                <a:cubicBezTo>
                  <a:pt x="234" y="0"/>
                  <a:pt x="234" y="0"/>
                  <a:pt x="234" y="0"/>
                </a:cubicBezTo>
                <a:cubicBezTo>
                  <a:pt x="225" y="0"/>
                  <a:pt x="218" y="7"/>
                  <a:pt x="218" y="16"/>
                </a:cubicBezTo>
                <a:cubicBezTo>
                  <a:pt x="218" y="58"/>
                  <a:pt x="218" y="58"/>
                  <a:pt x="218" y="58"/>
                </a:cubicBezTo>
                <a:cubicBezTo>
                  <a:pt x="218" y="67"/>
                  <a:pt x="225" y="74"/>
                  <a:pt x="234" y="74"/>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graphicFrame>
        <p:nvGraphicFramePr>
          <p:cNvPr id="152" name="Object 2"/>
          <p:cNvGraphicFramePr>
            <a:graphicFrameLocks noChangeAspect="1"/>
          </p:cNvGraphicFramePr>
          <p:nvPr>
            <p:extLst>
              <p:ext uri="{D42A27DB-BD31-4B8C-83A1-F6EECF244321}">
                <p14:modId xmlns:p14="http://schemas.microsoft.com/office/powerpoint/2010/main" val="884918438"/>
              </p:ext>
            </p:extLst>
          </p:nvPr>
        </p:nvGraphicFramePr>
        <p:xfrm>
          <a:off x="7732347" y="1731791"/>
          <a:ext cx="2441575" cy="1726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3" name="Table 152"/>
          <p:cNvGraphicFramePr>
            <a:graphicFrameLocks noGrp="1"/>
          </p:cNvGraphicFramePr>
          <p:nvPr>
            <p:extLst>
              <p:ext uri="{D42A27DB-BD31-4B8C-83A1-F6EECF244321}">
                <p14:modId xmlns:p14="http://schemas.microsoft.com/office/powerpoint/2010/main" val="67312568"/>
              </p:ext>
            </p:extLst>
          </p:nvPr>
        </p:nvGraphicFramePr>
        <p:xfrm>
          <a:off x="6196856" y="1760365"/>
          <a:ext cx="1440000" cy="1619999"/>
        </p:xfrm>
        <a:graphic>
          <a:graphicData uri="http://schemas.openxmlformats.org/drawingml/2006/table">
            <a:tbl>
              <a:tblPr firstRow="1" bandRow="1"/>
              <a:tblGrid>
                <a:gridCol w="1440000"/>
              </a:tblGrid>
              <a:tr h="2811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nl-BE" sz="1000" b="1" i="0" u="none" strike="noStrike" kern="1200" noProof="0" dirty="0" smtClean="0">
                          <a:solidFill>
                            <a:srgbClr val="0A3365"/>
                          </a:solidFill>
                          <a:latin typeface="Calibri"/>
                          <a:ea typeface="+mn-ea"/>
                          <a:cs typeface="+mn-cs"/>
                        </a:rPr>
                        <a:t>Hainaut</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47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nl-BE" sz="1000" b="1" i="0" u="none" strike="noStrike" kern="1200" noProof="0" dirty="0" smtClean="0">
                          <a:solidFill>
                            <a:srgbClr val="0A3365"/>
                          </a:solidFill>
                          <a:latin typeface="Calibri"/>
                          <a:ea typeface="+mn-ea"/>
                          <a:cs typeface="+mn-cs"/>
                        </a:rPr>
                        <a:t>Liège</a:t>
                      </a:r>
                      <a:endParaRPr lang="nl-BE" sz="1000" b="1" i="0" u="none" strike="noStrike" kern="1200" noProof="0" dirty="0">
                        <a:solidFill>
                          <a:srgbClr val="0A3365"/>
                        </a:solidFill>
                        <a:latin typeface="Calibri"/>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47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nl-BE" sz="1000" b="1" i="0" u="none" strike="noStrike" kern="1200" noProof="0" dirty="0" smtClean="0">
                          <a:solidFill>
                            <a:srgbClr val="0A3365"/>
                          </a:solidFill>
                          <a:latin typeface="Calibri"/>
                          <a:ea typeface="+mn-ea"/>
                          <a:cs typeface="+mn-cs"/>
                        </a:rPr>
                        <a:t>Namur</a:t>
                      </a:r>
                      <a:endParaRPr lang="nl-BE" sz="1000" b="1" i="0" u="none" strike="noStrike" kern="1200" noProof="0" dirty="0">
                        <a:solidFill>
                          <a:srgbClr val="0A3365"/>
                        </a:solidFill>
                        <a:latin typeface="Calibri"/>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47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nl-BE" sz="1000" b="1" i="0" u="none" strike="noStrike" kern="1200" noProof="0" dirty="0" smtClean="0">
                          <a:solidFill>
                            <a:srgbClr val="0A3365"/>
                          </a:solidFill>
                          <a:latin typeface="Calibri"/>
                          <a:ea typeface="+mn-ea"/>
                          <a:cs typeface="+mn-cs"/>
                        </a:rPr>
                        <a:t>Luxembourg</a:t>
                      </a:r>
                      <a:endParaRPr lang="nl-BE" sz="1000" b="1" i="0" u="none" strike="noStrike" kern="1200" noProof="0" dirty="0">
                        <a:solidFill>
                          <a:srgbClr val="0A3365"/>
                        </a:solidFill>
                        <a:latin typeface="Calibri"/>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47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nl-BE" sz="1000" b="1" i="0" u="none" strike="noStrike" kern="1200" noProof="0" dirty="0" smtClean="0">
                          <a:solidFill>
                            <a:srgbClr val="0A3365"/>
                          </a:solidFill>
                          <a:latin typeface="Calibri"/>
                          <a:ea typeface="+mn-ea"/>
                          <a:cs typeface="+mn-cs"/>
                        </a:rPr>
                        <a:t>Brabant </a:t>
                      </a:r>
                      <a:r>
                        <a:rPr lang="nl-BE" sz="1000" b="1" i="0" u="none" strike="noStrike" kern="1200" noProof="0" dirty="0" err="1" smtClean="0">
                          <a:solidFill>
                            <a:srgbClr val="0A3365"/>
                          </a:solidFill>
                          <a:latin typeface="Calibri"/>
                          <a:ea typeface="+mn-ea"/>
                          <a:cs typeface="+mn-cs"/>
                        </a:rPr>
                        <a:t>wallon</a:t>
                      </a:r>
                      <a:endParaRPr lang="nl-BE" sz="1000" b="1" i="0" u="none" strike="noStrike" kern="1200" noProof="0" dirty="0">
                        <a:solidFill>
                          <a:srgbClr val="0A3365"/>
                        </a:solidFill>
                        <a:latin typeface="Calibri"/>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60" name="Rounded Rectangle 1"/>
          <p:cNvSpPr/>
          <p:nvPr/>
        </p:nvSpPr>
        <p:spPr>
          <a:xfrm>
            <a:off x="3218359" y="1529145"/>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61" name="TextBox 160"/>
          <p:cNvSpPr txBox="1"/>
          <p:nvPr/>
        </p:nvSpPr>
        <p:spPr>
          <a:xfrm>
            <a:off x="3614669" y="1270514"/>
            <a:ext cx="523798" cy="307777"/>
          </a:xfrm>
          <a:prstGeom prst="rect">
            <a:avLst/>
          </a:prstGeom>
          <a:noFill/>
        </p:spPr>
        <p:txBody>
          <a:bodyPr wrap="none" rtlCol="0" anchor="ctr">
            <a:spAutoFit/>
          </a:bodyPr>
          <a:lstStyle/>
          <a:p>
            <a:pPr algn="ctr"/>
            <a:r>
              <a:rPr lang="nl-BE" sz="1400" b="1" dirty="0" err="1" smtClean="0">
                <a:solidFill>
                  <a:srgbClr val="0A3365"/>
                </a:solidFill>
                <a:cs typeface="Arial"/>
              </a:rPr>
              <a:t>Sexe</a:t>
            </a:r>
            <a:endParaRPr lang="nl-BE" sz="1400" b="1" dirty="0">
              <a:solidFill>
                <a:srgbClr val="0A3365"/>
              </a:solidFill>
              <a:cs typeface="Arial"/>
            </a:endParaRPr>
          </a:p>
        </p:txBody>
      </p:sp>
      <p:grpSp>
        <p:nvGrpSpPr>
          <p:cNvPr id="162" name="Group 149"/>
          <p:cNvGrpSpPr>
            <a:grpSpLocks noChangeAspect="1"/>
          </p:cNvGrpSpPr>
          <p:nvPr/>
        </p:nvGrpSpPr>
        <p:grpSpPr>
          <a:xfrm>
            <a:off x="6313430" y="1437019"/>
            <a:ext cx="325970" cy="288000"/>
            <a:chOff x="5167313" y="3487738"/>
            <a:chExt cx="714375" cy="582612"/>
          </a:xfrm>
          <a:solidFill>
            <a:sysClr val="window" lastClr="FFFFFF"/>
          </a:solidFill>
        </p:grpSpPr>
        <p:sp>
          <p:nvSpPr>
            <p:cNvPr id="163" name="Freeform 125"/>
            <p:cNvSpPr>
              <a:spLocks noEditPoints="1"/>
            </p:cNvSpPr>
            <p:nvPr/>
          </p:nvSpPr>
          <p:spPr bwMode="auto">
            <a:xfrm>
              <a:off x="5167313" y="3487738"/>
              <a:ext cx="712788" cy="579438"/>
            </a:xfrm>
            <a:custGeom>
              <a:avLst/>
              <a:gdLst/>
              <a:ahLst/>
              <a:cxnLst>
                <a:cxn ang="0">
                  <a:pos x="203" y="474"/>
                </a:cxn>
                <a:cxn ang="0">
                  <a:pos x="211" y="533"/>
                </a:cxn>
                <a:cxn ang="0">
                  <a:pos x="172" y="617"/>
                </a:cxn>
                <a:cxn ang="0">
                  <a:pos x="159" y="559"/>
                </a:cxn>
                <a:cxn ang="0">
                  <a:pos x="172" y="617"/>
                </a:cxn>
                <a:cxn ang="0">
                  <a:pos x="357" y="378"/>
                </a:cxn>
                <a:cxn ang="0">
                  <a:pos x="301" y="363"/>
                </a:cxn>
                <a:cxn ang="0">
                  <a:pos x="394" y="382"/>
                </a:cxn>
                <a:cxn ang="0">
                  <a:pos x="394" y="382"/>
                </a:cxn>
                <a:cxn ang="0">
                  <a:pos x="122" y="648"/>
                </a:cxn>
                <a:cxn ang="0">
                  <a:pos x="139" y="704"/>
                </a:cxn>
                <a:cxn ang="0">
                  <a:pos x="259" y="455"/>
                </a:cxn>
                <a:cxn ang="0">
                  <a:pos x="262" y="396"/>
                </a:cxn>
                <a:cxn ang="0">
                  <a:pos x="259" y="455"/>
                </a:cxn>
                <a:cxn ang="0">
                  <a:pos x="563" y="637"/>
                </a:cxn>
                <a:cxn ang="0">
                  <a:pos x="506" y="626"/>
                </a:cxn>
                <a:cxn ang="0">
                  <a:pos x="597" y="659"/>
                </a:cxn>
                <a:cxn ang="0">
                  <a:pos x="584" y="692"/>
                </a:cxn>
                <a:cxn ang="0">
                  <a:pos x="637" y="701"/>
                </a:cxn>
                <a:cxn ang="0">
                  <a:pos x="633" y="666"/>
                </a:cxn>
                <a:cxn ang="0">
                  <a:pos x="111" y="790"/>
                </a:cxn>
                <a:cxn ang="0">
                  <a:pos x="90" y="738"/>
                </a:cxn>
                <a:cxn ang="0">
                  <a:pos x="110" y="793"/>
                </a:cxn>
                <a:cxn ang="0">
                  <a:pos x="1202" y="786"/>
                </a:cxn>
                <a:cxn ang="0">
                  <a:pos x="1112" y="865"/>
                </a:cxn>
                <a:cxn ang="0">
                  <a:pos x="1237" y="668"/>
                </a:cxn>
                <a:cxn ang="0">
                  <a:pos x="1202" y="786"/>
                </a:cxn>
                <a:cxn ang="0">
                  <a:pos x="479" y="584"/>
                </a:cxn>
                <a:cxn ang="0">
                  <a:pos x="490" y="526"/>
                </a:cxn>
                <a:cxn ang="0">
                  <a:pos x="689" y="690"/>
                </a:cxn>
                <a:cxn ang="0">
                  <a:pos x="715" y="638"/>
                </a:cxn>
                <a:cxn ang="0">
                  <a:pos x="689" y="690"/>
                </a:cxn>
                <a:cxn ang="0">
                  <a:pos x="418" y="8"/>
                </a:cxn>
                <a:cxn ang="0">
                  <a:pos x="0" y="1007"/>
                </a:cxn>
                <a:cxn ang="0">
                  <a:pos x="819" y="999"/>
                </a:cxn>
                <a:cxn ang="0">
                  <a:pos x="920" y="914"/>
                </a:cxn>
                <a:cxn ang="0">
                  <a:pos x="823" y="751"/>
                </a:cxn>
                <a:cxn ang="0">
                  <a:pos x="806" y="725"/>
                </a:cxn>
                <a:cxn ang="0">
                  <a:pos x="427" y="782"/>
                </a:cxn>
                <a:cxn ang="0">
                  <a:pos x="440" y="496"/>
                </a:cxn>
                <a:cxn ang="0">
                  <a:pos x="457" y="440"/>
                </a:cxn>
                <a:cxn ang="0">
                  <a:pos x="427" y="400"/>
                </a:cxn>
                <a:cxn ang="0">
                  <a:pos x="435" y="369"/>
                </a:cxn>
                <a:cxn ang="0">
                  <a:pos x="427" y="360"/>
                </a:cxn>
                <a:cxn ang="0">
                  <a:pos x="427" y="51"/>
                </a:cxn>
                <a:cxn ang="0">
                  <a:pos x="806" y="346"/>
                </a:cxn>
                <a:cxn ang="0">
                  <a:pos x="823" y="227"/>
                </a:cxn>
                <a:cxn ang="0">
                  <a:pos x="1202" y="55"/>
                </a:cxn>
                <a:cxn ang="0">
                  <a:pos x="1237" y="394"/>
                </a:cxn>
                <a:cxn ang="0">
                  <a:pos x="819" y="191"/>
                </a:cxn>
                <a:cxn ang="0">
                  <a:pos x="406" y="349"/>
                </a:cxn>
                <a:cxn ang="0">
                  <a:pos x="403" y="387"/>
                </a:cxn>
                <a:cxn ang="0">
                  <a:pos x="409" y="406"/>
                </a:cxn>
                <a:cxn ang="0">
                  <a:pos x="35" y="953"/>
                </a:cxn>
                <a:cxn ang="0">
                  <a:pos x="409" y="51"/>
                </a:cxn>
              </a:cxnLst>
              <a:rect l="0" t="0" r="r" b="b"/>
              <a:pathLst>
                <a:path w="1237" h="1007">
                  <a:moveTo>
                    <a:pt x="234" y="493"/>
                  </a:moveTo>
                  <a:cubicBezTo>
                    <a:pt x="203" y="474"/>
                    <a:pt x="203" y="474"/>
                    <a:pt x="203" y="474"/>
                  </a:cubicBezTo>
                  <a:cubicBezTo>
                    <a:pt x="195" y="488"/>
                    <a:pt x="187" y="502"/>
                    <a:pt x="180" y="516"/>
                  </a:cubicBezTo>
                  <a:cubicBezTo>
                    <a:pt x="211" y="533"/>
                    <a:pt x="211" y="533"/>
                    <a:pt x="211" y="533"/>
                  </a:cubicBezTo>
                  <a:cubicBezTo>
                    <a:pt x="218" y="519"/>
                    <a:pt x="226" y="505"/>
                    <a:pt x="234" y="493"/>
                  </a:cubicBezTo>
                  <a:close/>
                  <a:moveTo>
                    <a:pt x="172" y="617"/>
                  </a:moveTo>
                  <a:cubicBezTo>
                    <a:pt x="178" y="603"/>
                    <a:pt x="184" y="588"/>
                    <a:pt x="191" y="574"/>
                  </a:cubicBezTo>
                  <a:cubicBezTo>
                    <a:pt x="159" y="559"/>
                    <a:pt x="159" y="559"/>
                    <a:pt x="159" y="559"/>
                  </a:cubicBezTo>
                  <a:cubicBezTo>
                    <a:pt x="152" y="574"/>
                    <a:pt x="145" y="589"/>
                    <a:pt x="139" y="603"/>
                  </a:cubicBezTo>
                  <a:cubicBezTo>
                    <a:pt x="172" y="617"/>
                    <a:pt x="172" y="617"/>
                    <a:pt x="172" y="617"/>
                  </a:cubicBezTo>
                  <a:close/>
                  <a:moveTo>
                    <a:pt x="320" y="393"/>
                  </a:moveTo>
                  <a:cubicBezTo>
                    <a:pt x="332" y="385"/>
                    <a:pt x="345" y="380"/>
                    <a:pt x="357" y="378"/>
                  </a:cubicBezTo>
                  <a:cubicBezTo>
                    <a:pt x="351" y="343"/>
                    <a:pt x="351" y="343"/>
                    <a:pt x="351" y="343"/>
                  </a:cubicBezTo>
                  <a:cubicBezTo>
                    <a:pt x="333" y="346"/>
                    <a:pt x="317" y="353"/>
                    <a:pt x="301" y="363"/>
                  </a:cubicBezTo>
                  <a:cubicBezTo>
                    <a:pt x="320" y="393"/>
                    <a:pt x="320" y="393"/>
                    <a:pt x="320" y="393"/>
                  </a:cubicBezTo>
                  <a:close/>
                  <a:moveTo>
                    <a:pt x="394" y="382"/>
                  </a:moveTo>
                  <a:cubicBezTo>
                    <a:pt x="394" y="382"/>
                    <a:pt x="394" y="382"/>
                    <a:pt x="394" y="382"/>
                  </a:cubicBezTo>
                  <a:cubicBezTo>
                    <a:pt x="394" y="382"/>
                    <a:pt x="394" y="382"/>
                    <a:pt x="394" y="382"/>
                  </a:cubicBezTo>
                  <a:close/>
                  <a:moveTo>
                    <a:pt x="155" y="660"/>
                  </a:moveTo>
                  <a:cubicBezTo>
                    <a:pt x="122" y="648"/>
                    <a:pt x="122" y="648"/>
                    <a:pt x="122" y="648"/>
                  </a:cubicBezTo>
                  <a:cubicBezTo>
                    <a:pt x="116" y="663"/>
                    <a:pt x="110" y="678"/>
                    <a:pt x="105" y="692"/>
                  </a:cubicBezTo>
                  <a:cubicBezTo>
                    <a:pt x="139" y="704"/>
                    <a:pt x="139" y="704"/>
                    <a:pt x="139" y="704"/>
                  </a:cubicBezTo>
                  <a:cubicBezTo>
                    <a:pt x="143" y="690"/>
                    <a:pt x="149" y="675"/>
                    <a:pt x="155" y="660"/>
                  </a:cubicBezTo>
                  <a:close/>
                  <a:moveTo>
                    <a:pt x="259" y="455"/>
                  </a:moveTo>
                  <a:cubicBezTo>
                    <a:pt x="268" y="442"/>
                    <a:pt x="278" y="430"/>
                    <a:pt x="287" y="420"/>
                  </a:cubicBezTo>
                  <a:cubicBezTo>
                    <a:pt x="262" y="396"/>
                    <a:pt x="262" y="396"/>
                    <a:pt x="262" y="396"/>
                  </a:cubicBezTo>
                  <a:cubicBezTo>
                    <a:pt x="251" y="407"/>
                    <a:pt x="240" y="420"/>
                    <a:pt x="230" y="434"/>
                  </a:cubicBezTo>
                  <a:cubicBezTo>
                    <a:pt x="259" y="455"/>
                    <a:pt x="259" y="455"/>
                    <a:pt x="259" y="455"/>
                  </a:cubicBezTo>
                  <a:close/>
                  <a:moveTo>
                    <a:pt x="540" y="663"/>
                  </a:moveTo>
                  <a:cubicBezTo>
                    <a:pt x="563" y="637"/>
                    <a:pt x="563" y="637"/>
                    <a:pt x="563" y="637"/>
                  </a:cubicBezTo>
                  <a:cubicBezTo>
                    <a:pt x="553" y="628"/>
                    <a:pt x="543" y="617"/>
                    <a:pt x="534" y="605"/>
                  </a:cubicBezTo>
                  <a:cubicBezTo>
                    <a:pt x="506" y="626"/>
                    <a:pt x="506" y="626"/>
                    <a:pt x="506" y="626"/>
                  </a:cubicBezTo>
                  <a:cubicBezTo>
                    <a:pt x="516" y="640"/>
                    <a:pt x="527" y="652"/>
                    <a:pt x="540" y="663"/>
                  </a:cubicBezTo>
                  <a:close/>
                  <a:moveTo>
                    <a:pt x="597" y="659"/>
                  </a:moveTo>
                  <a:cubicBezTo>
                    <a:pt x="584" y="692"/>
                    <a:pt x="584" y="692"/>
                    <a:pt x="584" y="692"/>
                  </a:cubicBezTo>
                  <a:cubicBezTo>
                    <a:pt x="584" y="692"/>
                    <a:pt x="584" y="692"/>
                    <a:pt x="584" y="692"/>
                  </a:cubicBezTo>
                  <a:cubicBezTo>
                    <a:pt x="599" y="698"/>
                    <a:pt x="616" y="701"/>
                    <a:pt x="633" y="701"/>
                  </a:cubicBezTo>
                  <a:cubicBezTo>
                    <a:pt x="635" y="701"/>
                    <a:pt x="636" y="701"/>
                    <a:pt x="637" y="701"/>
                  </a:cubicBezTo>
                  <a:cubicBezTo>
                    <a:pt x="636" y="666"/>
                    <a:pt x="636" y="666"/>
                    <a:pt x="636" y="666"/>
                  </a:cubicBezTo>
                  <a:cubicBezTo>
                    <a:pt x="635" y="666"/>
                    <a:pt x="634" y="666"/>
                    <a:pt x="633" y="666"/>
                  </a:cubicBezTo>
                  <a:cubicBezTo>
                    <a:pt x="620" y="666"/>
                    <a:pt x="609" y="663"/>
                    <a:pt x="597" y="659"/>
                  </a:cubicBezTo>
                  <a:close/>
                  <a:moveTo>
                    <a:pt x="111" y="790"/>
                  </a:moveTo>
                  <a:cubicBezTo>
                    <a:pt x="113" y="784"/>
                    <a:pt x="117" y="769"/>
                    <a:pt x="124" y="748"/>
                  </a:cubicBezTo>
                  <a:cubicBezTo>
                    <a:pt x="90" y="738"/>
                    <a:pt x="90" y="738"/>
                    <a:pt x="90" y="738"/>
                  </a:cubicBezTo>
                  <a:cubicBezTo>
                    <a:pt x="81" y="766"/>
                    <a:pt x="76" y="783"/>
                    <a:pt x="76" y="784"/>
                  </a:cubicBezTo>
                  <a:cubicBezTo>
                    <a:pt x="110" y="793"/>
                    <a:pt x="110" y="793"/>
                    <a:pt x="110" y="793"/>
                  </a:cubicBezTo>
                  <a:cubicBezTo>
                    <a:pt x="110" y="793"/>
                    <a:pt x="111" y="792"/>
                    <a:pt x="111" y="790"/>
                  </a:cubicBezTo>
                  <a:close/>
                  <a:moveTo>
                    <a:pt x="1202" y="786"/>
                  </a:moveTo>
                  <a:cubicBezTo>
                    <a:pt x="1141" y="813"/>
                    <a:pt x="1141" y="813"/>
                    <a:pt x="1141" y="813"/>
                  </a:cubicBezTo>
                  <a:cubicBezTo>
                    <a:pt x="1112" y="865"/>
                    <a:pt x="1112" y="865"/>
                    <a:pt x="1112" y="865"/>
                  </a:cubicBezTo>
                  <a:cubicBezTo>
                    <a:pt x="1237" y="809"/>
                    <a:pt x="1237" y="809"/>
                    <a:pt x="1237" y="809"/>
                  </a:cubicBezTo>
                  <a:cubicBezTo>
                    <a:pt x="1237" y="668"/>
                    <a:pt x="1237" y="668"/>
                    <a:pt x="1237" y="668"/>
                  </a:cubicBezTo>
                  <a:cubicBezTo>
                    <a:pt x="1227" y="685"/>
                    <a:pt x="1214" y="703"/>
                    <a:pt x="1202" y="722"/>
                  </a:cubicBezTo>
                  <a:lnTo>
                    <a:pt x="1202" y="786"/>
                  </a:lnTo>
                  <a:close/>
                  <a:moveTo>
                    <a:pt x="458" y="540"/>
                  </a:moveTo>
                  <a:cubicBezTo>
                    <a:pt x="465" y="555"/>
                    <a:pt x="472" y="570"/>
                    <a:pt x="479" y="584"/>
                  </a:cubicBezTo>
                  <a:cubicBezTo>
                    <a:pt x="510" y="567"/>
                    <a:pt x="510" y="567"/>
                    <a:pt x="510" y="567"/>
                  </a:cubicBezTo>
                  <a:cubicBezTo>
                    <a:pt x="503" y="554"/>
                    <a:pt x="497" y="540"/>
                    <a:pt x="490" y="526"/>
                  </a:cubicBezTo>
                  <a:lnTo>
                    <a:pt x="458" y="540"/>
                  </a:lnTo>
                  <a:close/>
                  <a:moveTo>
                    <a:pt x="689" y="690"/>
                  </a:moveTo>
                  <a:cubicBezTo>
                    <a:pt x="703" y="685"/>
                    <a:pt x="718" y="677"/>
                    <a:pt x="734" y="668"/>
                  </a:cubicBezTo>
                  <a:cubicBezTo>
                    <a:pt x="715" y="638"/>
                    <a:pt x="715" y="638"/>
                    <a:pt x="715" y="638"/>
                  </a:cubicBezTo>
                  <a:cubicBezTo>
                    <a:pt x="701" y="646"/>
                    <a:pt x="688" y="653"/>
                    <a:pt x="676" y="657"/>
                  </a:cubicBezTo>
                  <a:lnTo>
                    <a:pt x="689" y="690"/>
                  </a:lnTo>
                  <a:close/>
                  <a:moveTo>
                    <a:pt x="819" y="191"/>
                  </a:moveTo>
                  <a:cubicBezTo>
                    <a:pt x="418" y="8"/>
                    <a:pt x="418" y="8"/>
                    <a:pt x="418" y="8"/>
                  </a:cubicBezTo>
                  <a:cubicBezTo>
                    <a:pt x="0" y="199"/>
                    <a:pt x="0" y="199"/>
                    <a:pt x="0" y="199"/>
                  </a:cubicBezTo>
                  <a:cubicBezTo>
                    <a:pt x="0" y="1007"/>
                    <a:pt x="0" y="1007"/>
                    <a:pt x="0" y="1007"/>
                  </a:cubicBezTo>
                  <a:cubicBezTo>
                    <a:pt x="418" y="817"/>
                    <a:pt x="418" y="817"/>
                    <a:pt x="418" y="817"/>
                  </a:cubicBezTo>
                  <a:cubicBezTo>
                    <a:pt x="819" y="999"/>
                    <a:pt x="819" y="999"/>
                    <a:pt x="819" y="999"/>
                  </a:cubicBezTo>
                  <a:cubicBezTo>
                    <a:pt x="937" y="945"/>
                    <a:pt x="937" y="945"/>
                    <a:pt x="937" y="945"/>
                  </a:cubicBezTo>
                  <a:cubicBezTo>
                    <a:pt x="920" y="914"/>
                    <a:pt x="920" y="914"/>
                    <a:pt x="920" y="914"/>
                  </a:cubicBezTo>
                  <a:cubicBezTo>
                    <a:pt x="823" y="959"/>
                    <a:pt x="823" y="959"/>
                    <a:pt x="823" y="959"/>
                  </a:cubicBezTo>
                  <a:cubicBezTo>
                    <a:pt x="823" y="751"/>
                    <a:pt x="823" y="751"/>
                    <a:pt x="823" y="751"/>
                  </a:cubicBezTo>
                  <a:cubicBezTo>
                    <a:pt x="821" y="747"/>
                    <a:pt x="818" y="744"/>
                    <a:pt x="815" y="740"/>
                  </a:cubicBezTo>
                  <a:cubicBezTo>
                    <a:pt x="812" y="735"/>
                    <a:pt x="809" y="730"/>
                    <a:pt x="806" y="725"/>
                  </a:cubicBezTo>
                  <a:cubicBezTo>
                    <a:pt x="806" y="955"/>
                    <a:pt x="806" y="955"/>
                    <a:pt x="806" y="955"/>
                  </a:cubicBezTo>
                  <a:cubicBezTo>
                    <a:pt x="427" y="782"/>
                    <a:pt x="427" y="782"/>
                    <a:pt x="427" y="782"/>
                  </a:cubicBezTo>
                  <a:cubicBezTo>
                    <a:pt x="427" y="460"/>
                    <a:pt x="427" y="460"/>
                    <a:pt x="427" y="460"/>
                  </a:cubicBezTo>
                  <a:cubicBezTo>
                    <a:pt x="431" y="472"/>
                    <a:pt x="435" y="484"/>
                    <a:pt x="440" y="496"/>
                  </a:cubicBezTo>
                  <a:cubicBezTo>
                    <a:pt x="473" y="483"/>
                    <a:pt x="473" y="483"/>
                    <a:pt x="473" y="483"/>
                  </a:cubicBezTo>
                  <a:cubicBezTo>
                    <a:pt x="467" y="469"/>
                    <a:pt x="462" y="454"/>
                    <a:pt x="457" y="440"/>
                  </a:cubicBezTo>
                  <a:cubicBezTo>
                    <a:pt x="427" y="450"/>
                    <a:pt x="427" y="450"/>
                    <a:pt x="427" y="450"/>
                  </a:cubicBezTo>
                  <a:cubicBezTo>
                    <a:pt x="427" y="400"/>
                    <a:pt x="427" y="400"/>
                    <a:pt x="427" y="400"/>
                  </a:cubicBezTo>
                  <a:cubicBezTo>
                    <a:pt x="443" y="395"/>
                    <a:pt x="443" y="395"/>
                    <a:pt x="443" y="395"/>
                  </a:cubicBezTo>
                  <a:cubicBezTo>
                    <a:pt x="440" y="386"/>
                    <a:pt x="438" y="378"/>
                    <a:pt x="435" y="369"/>
                  </a:cubicBezTo>
                  <a:cubicBezTo>
                    <a:pt x="433" y="363"/>
                    <a:pt x="433" y="363"/>
                    <a:pt x="433" y="363"/>
                  </a:cubicBezTo>
                  <a:cubicBezTo>
                    <a:pt x="427" y="360"/>
                    <a:pt x="427" y="360"/>
                    <a:pt x="427" y="360"/>
                  </a:cubicBezTo>
                  <a:cubicBezTo>
                    <a:pt x="427" y="359"/>
                    <a:pt x="427" y="359"/>
                    <a:pt x="427" y="359"/>
                  </a:cubicBezTo>
                  <a:cubicBezTo>
                    <a:pt x="427" y="51"/>
                    <a:pt x="427" y="51"/>
                    <a:pt x="427" y="51"/>
                  </a:cubicBezTo>
                  <a:cubicBezTo>
                    <a:pt x="806" y="223"/>
                    <a:pt x="806" y="223"/>
                    <a:pt x="806" y="223"/>
                  </a:cubicBezTo>
                  <a:cubicBezTo>
                    <a:pt x="806" y="346"/>
                    <a:pt x="806" y="346"/>
                    <a:pt x="806" y="346"/>
                  </a:cubicBezTo>
                  <a:cubicBezTo>
                    <a:pt x="811" y="340"/>
                    <a:pt x="817" y="335"/>
                    <a:pt x="823" y="329"/>
                  </a:cubicBezTo>
                  <a:cubicBezTo>
                    <a:pt x="823" y="227"/>
                    <a:pt x="823" y="227"/>
                    <a:pt x="823" y="227"/>
                  </a:cubicBezTo>
                  <a:cubicBezTo>
                    <a:pt x="826" y="226"/>
                    <a:pt x="826" y="226"/>
                    <a:pt x="826" y="226"/>
                  </a:cubicBezTo>
                  <a:cubicBezTo>
                    <a:pt x="1202" y="55"/>
                    <a:pt x="1202" y="55"/>
                    <a:pt x="1202" y="55"/>
                  </a:cubicBezTo>
                  <a:cubicBezTo>
                    <a:pt x="1202" y="348"/>
                    <a:pt x="1202" y="348"/>
                    <a:pt x="1202" y="348"/>
                  </a:cubicBezTo>
                  <a:cubicBezTo>
                    <a:pt x="1215" y="362"/>
                    <a:pt x="1227" y="377"/>
                    <a:pt x="1237" y="394"/>
                  </a:cubicBezTo>
                  <a:cubicBezTo>
                    <a:pt x="1237" y="0"/>
                    <a:pt x="1237" y="0"/>
                    <a:pt x="1237" y="0"/>
                  </a:cubicBezTo>
                  <a:lnTo>
                    <a:pt x="819" y="191"/>
                  </a:lnTo>
                  <a:close/>
                  <a:moveTo>
                    <a:pt x="409" y="351"/>
                  </a:moveTo>
                  <a:cubicBezTo>
                    <a:pt x="408" y="350"/>
                    <a:pt x="407" y="350"/>
                    <a:pt x="406" y="349"/>
                  </a:cubicBezTo>
                  <a:cubicBezTo>
                    <a:pt x="394" y="382"/>
                    <a:pt x="394" y="382"/>
                    <a:pt x="394" y="382"/>
                  </a:cubicBezTo>
                  <a:cubicBezTo>
                    <a:pt x="397" y="384"/>
                    <a:pt x="400" y="385"/>
                    <a:pt x="403" y="387"/>
                  </a:cubicBezTo>
                  <a:cubicBezTo>
                    <a:pt x="405" y="393"/>
                    <a:pt x="407" y="399"/>
                    <a:pt x="409" y="406"/>
                  </a:cubicBezTo>
                  <a:cubicBezTo>
                    <a:pt x="409" y="406"/>
                    <a:pt x="409" y="406"/>
                    <a:pt x="409" y="406"/>
                  </a:cubicBezTo>
                  <a:cubicBezTo>
                    <a:pt x="409" y="782"/>
                    <a:pt x="409" y="782"/>
                    <a:pt x="409" y="782"/>
                  </a:cubicBezTo>
                  <a:cubicBezTo>
                    <a:pt x="35" y="953"/>
                    <a:pt x="35" y="953"/>
                    <a:pt x="35" y="953"/>
                  </a:cubicBezTo>
                  <a:cubicBezTo>
                    <a:pt x="35" y="221"/>
                    <a:pt x="35" y="221"/>
                    <a:pt x="35" y="221"/>
                  </a:cubicBezTo>
                  <a:cubicBezTo>
                    <a:pt x="409" y="51"/>
                    <a:pt x="409" y="51"/>
                    <a:pt x="409" y="51"/>
                  </a:cubicBezTo>
                  <a:lnTo>
                    <a:pt x="409" y="3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164" name="Freeform 126"/>
            <p:cNvSpPr>
              <a:spLocks noEditPoints="1"/>
            </p:cNvSpPr>
            <p:nvPr/>
          </p:nvSpPr>
          <p:spPr bwMode="auto">
            <a:xfrm>
              <a:off x="5595938" y="3651250"/>
              <a:ext cx="285750" cy="419100"/>
            </a:xfrm>
            <a:custGeom>
              <a:avLst/>
              <a:gdLst/>
              <a:ahLst/>
              <a:cxnLst>
                <a:cxn ang="0">
                  <a:pos x="247" y="0"/>
                </a:cxn>
                <a:cxn ang="0">
                  <a:pos x="0" y="247"/>
                </a:cxn>
                <a:cxn ang="0">
                  <a:pos x="20" y="344"/>
                </a:cxn>
                <a:cxn ang="0">
                  <a:pos x="127" y="517"/>
                </a:cxn>
                <a:cxn ang="0">
                  <a:pos x="232" y="711"/>
                </a:cxn>
                <a:cxn ang="0">
                  <a:pos x="262" y="711"/>
                </a:cxn>
                <a:cxn ang="0">
                  <a:pos x="368" y="517"/>
                </a:cxn>
                <a:cxn ang="0">
                  <a:pos x="474" y="344"/>
                </a:cxn>
                <a:cxn ang="0">
                  <a:pos x="494" y="247"/>
                </a:cxn>
                <a:cxn ang="0">
                  <a:pos x="247" y="0"/>
                </a:cxn>
                <a:cxn ang="0">
                  <a:pos x="247" y="365"/>
                </a:cxn>
                <a:cxn ang="0">
                  <a:pos x="129" y="247"/>
                </a:cxn>
                <a:cxn ang="0">
                  <a:pos x="247" y="128"/>
                </a:cxn>
                <a:cxn ang="0">
                  <a:pos x="366" y="247"/>
                </a:cxn>
                <a:cxn ang="0">
                  <a:pos x="247" y="365"/>
                </a:cxn>
              </a:cxnLst>
              <a:rect l="0" t="0" r="r" b="b"/>
              <a:pathLst>
                <a:path w="494" h="726">
                  <a:moveTo>
                    <a:pt x="247" y="0"/>
                  </a:moveTo>
                  <a:cubicBezTo>
                    <a:pt x="111" y="0"/>
                    <a:pt x="0" y="110"/>
                    <a:pt x="0" y="247"/>
                  </a:cubicBezTo>
                  <a:cubicBezTo>
                    <a:pt x="0" y="281"/>
                    <a:pt x="8" y="314"/>
                    <a:pt x="20" y="344"/>
                  </a:cubicBezTo>
                  <a:cubicBezTo>
                    <a:pt x="42" y="395"/>
                    <a:pt x="99" y="466"/>
                    <a:pt x="127" y="517"/>
                  </a:cubicBezTo>
                  <a:cubicBezTo>
                    <a:pt x="232" y="711"/>
                    <a:pt x="232" y="711"/>
                    <a:pt x="232" y="711"/>
                  </a:cubicBezTo>
                  <a:cubicBezTo>
                    <a:pt x="241" y="726"/>
                    <a:pt x="254" y="726"/>
                    <a:pt x="262" y="711"/>
                  </a:cubicBezTo>
                  <a:cubicBezTo>
                    <a:pt x="368" y="517"/>
                    <a:pt x="368" y="517"/>
                    <a:pt x="368" y="517"/>
                  </a:cubicBezTo>
                  <a:cubicBezTo>
                    <a:pt x="395" y="466"/>
                    <a:pt x="453" y="395"/>
                    <a:pt x="474" y="344"/>
                  </a:cubicBezTo>
                  <a:cubicBezTo>
                    <a:pt x="487" y="314"/>
                    <a:pt x="494" y="281"/>
                    <a:pt x="494" y="247"/>
                  </a:cubicBezTo>
                  <a:cubicBezTo>
                    <a:pt x="494" y="110"/>
                    <a:pt x="384" y="0"/>
                    <a:pt x="247" y="0"/>
                  </a:cubicBezTo>
                  <a:close/>
                  <a:moveTo>
                    <a:pt x="247" y="365"/>
                  </a:moveTo>
                  <a:cubicBezTo>
                    <a:pt x="182" y="365"/>
                    <a:pt x="129" y="312"/>
                    <a:pt x="129" y="247"/>
                  </a:cubicBezTo>
                  <a:cubicBezTo>
                    <a:pt x="129" y="181"/>
                    <a:pt x="182" y="128"/>
                    <a:pt x="247" y="128"/>
                  </a:cubicBezTo>
                  <a:cubicBezTo>
                    <a:pt x="313" y="128"/>
                    <a:pt x="366" y="181"/>
                    <a:pt x="366" y="247"/>
                  </a:cubicBezTo>
                  <a:cubicBezTo>
                    <a:pt x="366" y="312"/>
                    <a:pt x="313" y="365"/>
                    <a:pt x="247" y="3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grpSp>
      <p:sp>
        <p:nvSpPr>
          <p:cNvPr id="165" name="Oval 164"/>
          <p:cNvSpPr/>
          <p:nvPr/>
        </p:nvSpPr>
        <p:spPr>
          <a:xfrm>
            <a:off x="3188131" y="1347638"/>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6" name="Freeform 71"/>
          <p:cNvSpPr>
            <a:spLocks noEditPoints="1"/>
          </p:cNvSpPr>
          <p:nvPr/>
        </p:nvSpPr>
        <p:spPr bwMode="auto">
          <a:xfrm>
            <a:off x="3401599" y="1459096"/>
            <a:ext cx="180000" cy="252000"/>
          </a:xfrm>
          <a:custGeom>
            <a:avLst/>
            <a:gdLst/>
            <a:ahLst/>
            <a:cxnLst>
              <a:cxn ang="0">
                <a:pos x="84" y="77"/>
              </a:cxn>
              <a:cxn ang="0">
                <a:pos x="75" y="68"/>
              </a:cxn>
              <a:cxn ang="0">
                <a:pos x="44" y="89"/>
              </a:cxn>
              <a:cxn ang="0">
                <a:pos x="12" y="68"/>
              </a:cxn>
              <a:cxn ang="0">
                <a:pos x="3" y="77"/>
              </a:cxn>
              <a:cxn ang="0">
                <a:pos x="0" y="86"/>
              </a:cxn>
              <a:cxn ang="0">
                <a:pos x="0" y="97"/>
              </a:cxn>
              <a:cxn ang="0">
                <a:pos x="9" y="106"/>
              </a:cxn>
              <a:cxn ang="0">
                <a:pos x="78" y="106"/>
              </a:cxn>
              <a:cxn ang="0">
                <a:pos x="87" y="97"/>
              </a:cxn>
              <a:cxn ang="0">
                <a:pos x="87" y="86"/>
              </a:cxn>
              <a:cxn ang="0">
                <a:pos x="84" y="77"/>
              </a:cxn>
              <a:cxn ang="0">
                <a:pos x="32" y="62"/>
              </a:cxn>
              <a:cxn ang="0">
                <a:pos x="26" y="63"/>
              </a:cxn>
              <a:cxn ang="0">
                <a:pos x="23" y="67"/>
              </a:cxn>
              <a:cxn ang="0">
                <a:pos x="24" y="70"/>
              </a:cxn>
              <a:cxn ang="0">
                <a:pos x="44" y="80"/>
              </a:cxn>
              <a:cxn ang="0">
                <a:pos x="63" y="70"/>
              </a:cxn>
              <a:cxn ang="0">
                <a:pos x="64" y="67"/>
              </a:cxn>
              <a:cxn ang="0">
                <a:pos x="61" y="63"/>
              </a:cxn>
              <a:cxn ang="0">
                <a:pos x="55" y="62"/>
              </a:cxn>
              <a:cxn ang="0">
                <a:pos x="51" y="57"/>
              </a:cxn>
              <a:cxn ang="0">
                <a:pos x="55" y="53"/>
              </a:cxn>
              <a:cxn ang="0">
                <a:pos x="56" y="53"/>
              </a:cxn>
              <a:cxn ang="0">
                <a:pos x="81" y="45"/>
              </a:cxn>
              <a:cxn ang="0">
                <a:pos x="82" y="42"/>
              </a:cxn>
              <a:cxn ang="0">
                <a:pos x="78" y="38"/>
              </a:cxn>
              <a:cxn ang="0">
                <a:pos x="67" y="24"/>
              </a:cxn>
              <a:cxn ang="0">
                <a:pos x="67" y="23"/>
              </a:cxn>
              <a:cxn ang="0">
                <a:pos x="44" y="0"/>
              </a:cxn>
              <a:cxn ang="0">
                <a:pos x="20" y="23"/>
              </a:cxn>
              <a:cxn ang="0">
                <a:pos x="20" y="24"/>
              </a:cxn>
              <a:cxn ang="0">
                <a:pos x="9" y="38"/>
              </a:cxn>
              <a:cxn ang="0">
                <a:pos x="5" y="42"/>
              </a:cxn>
              <a:cxn ang="0">
                <a:pos x="6" y="45"/>
              </a:cxn>
              <a:cxn ang="0">
                <a:pos x="31" y="53"/>
              </a:cxn>
              <a:cxn ang="0">
                <a:pos x="32" y="53"/>
              </a:cxn>
              <a:cxn ang="0">
                <a:pos x="36" y="57"/>
              </a:cxn>
              <a:cxn ang="0">
                <a:pos x="32" y="62"/>
              </a:cxn>
            </a:cxnLst>
            <a:rect l="0" t="0" r="r" b="b"/>
            <a:pathLst>
              <a:path w="87" h="106">
                <a:moveTo>
                  <a:pt x="84" y="77"/>
                </a:moveTo>
                <a:cubicBezTo>
                  <a:pt x="81" y="73"/>
                  <a:pt x="78" y="70"/>
                  <a:pt x="75" y="68"/>
                </a:cubicBezTo>
                <a:cubicBezTo>
                  <a:pt x="70" y="80"/>
                  <a:pt x="58" y="89"/>
                  <a:pt x="44" y="89"/>
                </a:cubicBezTo>
                <a:cubicBezTo>
                  <a:pt x="30" y="89"/>
                  <a:pt x="18" y="80"/>
                  <a:pt x="12" y="68"/>
                </a:cubicBezTo>
                <a:cubicBezTo>
                  <a:pt x="9" y="70"/>
                  <a:pt x="6" y="73"/>
                  <a:pt x="3" y="77"/>
                </a:cubicBezTo>
                <a:cubicBezTo>
                  <a:pt x="1" y="79"/>
                  <a:pt x="0" y="84"/>
                  <a:pt x="0" y="86"/>
                </a:cubicBezTo>
                <a:cubicBezTo>
                  <a:pt x="0" y="87"/>
                  <a:pt x="0" y="97"/>
                  <a:pt x="0" y="97"/>
                </a:cubicBezTo>
                <a:cubicBezTo>
                  <a:pt x="0" y="102"/>
                  <a:pt x="4" y="106"/>
                  <a:pt x="9" y="106"/>
                </a:cubicBezTo>
                <a:cubicBezTo>
                  <a:pt x="78" y="106"/>
                  <a:pt x="78" y="106"/>
                  <a:pt x="78" y="106"/>
                </a:cubicBezTo>
                <a:cubicBezTo>
                  <a:pt x="83" y="106"/>
                  <a:pt x="87" y="102"/>
                  <a:pt x="87" y="97"/>
                </a:cubicBezTo>
                <a:cubicBezTo>
                  <a:pt x="87" y="97"/>
                  <a:pt x="87" y="87"/>
                  <a:pt x="87" y="86"/>
                </a:cubicBezTo>
                <a:cubicBezTo>
                  <a:pt x="87" y="84"/>
                  <a:pt x="86" y="79"/>
                  <a:pt x="84" y="77"/>
                </a:cubicBezTo>
                <a:close/>
                <a:moveTo>
                  <a:pt x="32" y="62"/>
                </a:moveTo>
                <a:cubicBezTo>
                  <a:pt x="30" y="63"/>
                  <a:pt x="28" y="63"/>
                  <a:pt x="26" y="63"/>
                </a:cubicBezTo>
                <a:cubicBezTo>
                  <a:pt x="24" y="64"/>
                  <a:pt x="23" y="65"/>
                  <a:pt x="23" y="67"/>
                </a:cubicBezTo>
                <a:cubicBezTo>
                  <a:pt x="23" y="68"/>
                  <a:pt x="23" y="69"/>
                  <a:pt x="24" y="70"/>
                </a:cubicBezTo>
                <a:cubicBezTo>
                  <a:pt x="28" y="76"/>
                  <a:pt x="35" y="80"/>
                  <a:pt x="44" y="80"/>
                </a:cubicBezTo>
                <a:cubicBezTo>
                  <a:pt x="52" y="80"/>
                  <a:pt x="59" y="76"/>
                  <a:pt x="63" y="70"/>
                </a:cubicBezTo>
                <a:cubicBezTo>
                  <a:pt x="64" y="70"/>
                  <a:pt x="64" y="69"/>
                  <a:pt x="64" y="67"/>
                </a:cubicBezTo>
                <a:cubicBezTo>
                  <a:pt x="64" y="65"/>
                  <a:pt x="63" y="64"/>
                  <a:pt x="61" y="63"/>
                </a:cubicBezTo>
                <a:cubicBezTo>
                  <a:pt x="59" y="63"/>
                  <a:pt x="57" y="63"/>
                  <a:pt x="55" y="62"/>
                </a:cubicBezTo>
                <a:cubicBezTo>
                  <a:pt x="53" y="62"/>
                  <a:pt x="51" y="60"/>
                  <a:pt x="51" y="57"/>
                </a:cubicBezTo>
                <a:cubicBezTo>
                  <a:pt x="51" y="55"/>
                  <a:pt x="53" y="53"/>
                  <a:pt x="55" y="53"/>
                </a:cubicBezTo>
                <a:cubicBezTo>
                  <a:pt x="55" y="53"/>
                  <a:pt x="56" y="53"/>
                  <a:pt x="56" y="53"/>
                </a:cubicBezTo>
                <a:cubicBezTo>
                  <a:pt x="68" y="52"/>
                  <a:pt x="76" y="50"/>
                  <a:pt x="81" y="45"/>
                </a:cubicBezTo>
                <a:cubicBezTo>
                  <a:pt x="82" y="44"/>
                  <a:pt x="82" y="43"/>
                  <a:pt x="82" y="42"/>
                </a:cubicBezTo>
                <a:cubicBezTo>
                  <a:pt x="82" y="40"/>
                  <a:pt x="81" y="38"/>
                  <a:pt x="78" y="38"/>
                </a:cubicBezTo>
                <a:cubicBezTo>
                  <a:pt x="72" y="36"/>
                  <a:pt x="67" y="31"/>
                  <a:pt x="67" y="24"/>
                </a:cubicBezTo>
                <a:cubicBezTo>
                  <a:pt x="67" y="23"/>
                  <a:pt x="67" y="23"/>
                  <a:pt x="67" y="23"/>
                </a:cubicBezTo>
                <a:cubicBezTo>
                  <a:pt x="67" y="10"/>
                  <a:pt x="56" y="0"/>
                  <a:pt x="44" y="0"/>
                </a:cubicBezTo>
                <a:cubicBezTo>
                  <a:pt x="31" y="0"/>
                  <a:pt x="20" y="10"/>
                  <a:pt x="20" y="23"/>
                </a:cubicBezTo>
                <a:cubicBezTo>
                  <a:pt x="20" y="24"/>
                  <a:pt x="20" y="24"/>
                  <a:pt x="20" y="24"/>
                </a:cubicBezTo>
                <a:cubicBezTo>
                  <a:pt x="20" y="31"/>
                  <a:pt x="15" y="36"/>
                  <a:pt x="9" y="38"/>
                </a:cubicBezTo>
                <a:cubicBezTo>
                  <a:pt x="7" y="38"/>
                  <a:pt x="5" y="40"/>
                  <a:pt x="5" y="42"/>
                </a:cubicBezTo>
                <a:cubicBezTo>
                  <a:pt x="5" y="43"/>
                  <a:pt x="5" y="44"/>
                  <a:pt x="6" y="45"/>
                </a:cubicBezTo>
                <a:cubicBezTo>
                  <a:pt x="11" y="50"/>
                  <a:pt x="19" y="52"/>
                  <a:pt x="31" y="53"/>
                </a:cubicBezTo>
                <a:cubicBezTo>
                  <a:pt x="32" y="53"/>
                  <a:pt x="32" y="53"/>
                  <a:pt x="32" y="53"/>
                </a:cubicBezTo>
                <a:cubicBezTo>
                  <a:pt x="35" y="53"/>
                  <a:pt x="36" y="55"/>
                  <a:pt x="36" y="57"/>
                </a:cubicBezTo>
                <a:cubicBezTo>
                  <a:pt x="36" y="60"/>
                  <a:pt x="34" y="62"/>
                  <a:pt x="32" y="62"/>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167" name="Freeform 72"/>
          <p:cNvSpPr>
            <a:spLocks noEditPoints="1"/>
          </p:cNvSpPr>
          <p:nvPr/>
        </p:nvSpPr>
        <p:spPr bwMode="auto">
          <a:xfrm>
            <a:off x="3248422" y="1414471"/>
            <a:ext cx="180000" cy="252000"/>
          </a:xfrm>
          <a:custGeom>
            <a:avLst/>
            <a:gdLst/>
            <a:ahLst/>
            <a:cxnLst>
              <a:cxn ang="0">
                <a:pos x="84" y="77"/>
              </a:cxn>
              <a:cxn ang="0">
                <a:pos x="66" y="64"/>
              </a:cxn>
              <a:cxn ang="0">
                <a:pos x="58" y="91"/>
              </a:cxn>
              <a:cxn ang="0">
                <a:pos x="54" y="95"/>
              </a:cxn>
              <a:cxn ang="0">
                <a:pos x="49" y="91"/>
              </a:cxn>
              <a:cxn ang="0">
                <a:pos x="49" y="70"/>
              </a:cxn>
              <a:cxn ang="0">
                <a:pos x="44" y="64"/>
              </a:cxn>
              <a:cxn ang="0">
                <a:pos x="38" y="70"/>
              </a:cxn>
              <a:cxn ang="0">
                <a:pos x="38" y="91"/>
              </a:cxn>
              <a:cxn ang="0">
                <a:pos x="34" y="95"/>
              </a:cxn>
              <a:cxn ang="0">
                <a:pos x="29" y="91"/>
              </a:cxn>
              <a:cxn ang="0">
                <a:pos x="22" y="64"/>
              </a:cxn>
              <a:cxn ang="0">
                <a:pos x="3" y="77"/>
              </a:cxn>
              <a:cxn ang="0">
                <a:pos x="0" y="86"/>
              </a:cxn>
              <a:cxn ang="0">
                <a:pos x="0" y="89"/>
              </a:cxn>
              <a:cxn ang="0">
                <a:pos x="0" y="93"/>
              </a:cxn>
              <a:cxn ang="0">
                <a:pos x="0" y="97"/>
              </a:cxn>
              <a:cxn ang="0">
                <a:pos x="9" y="106"/>
              </a:cxn>
              <a:cxn ang="0">
                <a:pos x="78" y="106"/>
              </a:cxn>
              <a:cxn ang="0">
                <a:pos x="87" y="97"/>
              </a:cxn>
              <a:cxn ang="0">
                <a:pos x="87" y="93"/>
              </a:cxn>
              <a:cxn ang="0">
                <a:pos x="87" y="89"/>
              </a:cxn>
              <a:cxn ang="0">
                <a:pos x="87" y="86"/>
              </a:cxn>
              <a:cxn ang="0">
                <a:pos x="84" y="77"/>
              </a:cxn>
              <a:cxn ang="0">
                <a:pos x="20" y="23"/>
              </a:cxn>
              <a:cxn ang="0">
                <a:pos x="44" y="55"/>
              </a:cxn>
              <a:cxn ang="0">
                <a:pos x="67" y="23"/>
              </a:cxn>
              <a:cxn ang="0">
                <a:pos x="44" y="0"/>
              </a:cxn>
              <a:cxn ang="0">
                <a:pos x="20" y="23"/>
              </a:cxn>
            </a:cxnLst>
            <a:rect l="0" t="0" r="r" b="b"/>
            <a:pathLst>
              <a:path w="87" h="106">
                <a:moveTo>
                  <a:pt x="84" y="77"/>
                </a:moveTo>
                <a:cubicBezTo>
                  <a:pt x="79" y="70"/>
                  <a:pt x="74" y="66"/>
                  <a:pt x="66" y="64"/>
                </a:cubicBezTo>
                <a:cubicBezTo>
                  <a:pt x="58" y="91"/>
                  <a:pt x="58" y="91"/>
                  <a:pt x="58" y="91"/>
                </a:cubicBezTo>
                <a:cubicBezTo>
                  <a:pt x="58" y="93"/>
                  <a:pt x="56" y="95"/>
                  <a:pt x="54" y="95"/>
                </a:cubicBezTo>
                <a:cubicBezTo>
                  <a:pt x="51" y="95"/>
                  <a:pt x="49" y="93"/>
                  <a:pt x="49" y="91"/>
                </a:cubicBezTo>
                <a:cubicBezTo>
                  <a:pt x="49" y="70"/>
                  <a:pt x="49" y="70"/>
                  <a:pt x="49" y="70"/>
                </a:cubicBezTo>
                <a:cubicBezTo>
                  <a:pt x="49" y="67"/>
                  <a:pt x="47" y="64"/>
                  <a:pt x="44" y="64"/>
                </a:cubicBezTo>
                <a:cubicBezTo>
                  <a:pt x="41" y="64"/>
                  <a:pt x="38" y="67"/>
                  <a:pt x="38" y="70"/>
                </a:cubicBezTo>
                <a:cubicBezTo>
                  <a:pt x="38" y="91"/>
                  <a:pt x="38" y="91"/>
                  <a:pt x="38" y="91"/>
                </a:cubicBezTo>
                <a:cubicBezTo>
                  <a:pt x="38" y="93"/>
                  <a:pt x="36" y="95"/>
                  <a:pt x="34" y="95"/>
                </a:cubicBezTo>
                <a:cubicBezTo>
                  <a:pt x="31" y="95"/>
                  <a:pt x="29" y="93"/>
                  <a:pt x="29" y="91"/>
                </a:cubicBezTo>
                <a:cubicBezTo>
                  <a:pt x="22" y="64"/>
                  <a:pt x="22" y="64"/>
                  <a:pt x="22" y="64"/>
                </a:cubicBezTo>
                <a:cubicBezTo>
                  <a:pt x="14" y="67"/>
                  <a:pt x="8" y="70"/>
                  <a:pt x="3" y="77"/>
                </a:cubicBezTo>
                <a:cubicBezTo>
                  <a:pt x="1" y="79"/>
                  <a:pt x="0" y="84"/>
                  <a:pt x="0" y="86"/>
                </a:cubicBezTo>
                <a:cubicBezTo>
                  <a:pt x="0" y="87"/>
                  <a:pt x="0" y="88"/>
                  <a:pt x="0" y="89"/>
                </a:cubicBezTo>
                <a:cubicBezTo>
                  <a:pt x="0" y="93"/>
                  <a:pt x="0" y="93"/>
                  <a:pt x="0" y="93"/>
                </a:cubicBezTo>
                <a:cubicBezTo>
                  <a:pt x="0" y="97"/>
                  <a:pt x="0" y="97"/>
                  <a:pt x="0" y="97"/>
                </a:cubicBezTo>
                <a:cubicBezTo>
                  <a:pt x="0" y="102"/>
                  <a:pt x="4" y="106"/>
                  <a:pt x="9" y="106"/>
                </a:cubicBezTo>
                <a:cubicBezTo>
                  <a:pt x="78" y="106"/>
                  <a:pt x="78" y="106"/>
                  <a:pt x="78" y="106"/>
                </a:cubicBezTo>
                <a:cubicBezTo>
                  <a:pt x="83" y="106"/>
                  <a:pt x="87" y="102"/>
                  <a:pt x="87" y="97"/>
                </a:cubicBezTo>
                <a:cubicBezTo>
                  <a:pt x="87" y="93"/>
                  <a:pt x="87" y="93"/>
                  <a:pt x="87" y="93"/>
                </a:cubicBezTo>
                <a:cubicBezTo>
                  <a:pt x="87" y="89"/>
                  <a:pt x="87" y="89"/>
                  <a:pt x="87" y="89"/>
                </a:cubicBezTo>
                <a:cubicBezTo>
                  <a:pt x="87" y="88"/>
                  <a:pt x="87" y="87"/>
                  <a:pt x="87" y="86"/>
                </a:cubicBezTo>
                <a:cubicBezTo>
                  <a:pt x="87" y="84"/>
                  <a:pt x="86" y="79"/>
                  <a:pt x="84" y="77"/>
                </a:cubicBezTo>
                <a:close/>
                <a:moveTo>
                  <a:pt x="20" y="23"/>
                </a:moveTo>
                <a:cubicBezTo>
                  <a:pt x="20" y="36"/>
                  <a:pt x="28" y="55"/>
                  <a:pt x="44" y="55"/>
                </a:cubicBezTo>
                <a:cubicBezTo>
                  <a:pt x="59" y="55"/>
                  <a:pt x="67" y="36"/>
                  <a:pt x="67" y="23"/>
                </a:cubicBezTo>
                <a:cubicBezTo>
                  <a:pt x="67" y="10"/>
                  <a:pt x="57" y="0"/>
                  <a:pt x="44" y="0"/>
                </a:cubicBezTo>
                <a:cubicBezTo>
                  <a:pt x="31" y="0"/>
                  <a:pt x="20" y="10"/>
                  <a:pt x="20" y="23"/>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170" name="TextBox 169"/>
          <p:cNvSpPr txBox="1"/>
          <p:nvPr/>
        </p:nvSpPr>
        <p:spPr>
          <a:xfrm>
            <a:off x="3578583" y="3614760"/>
            <a:ext cx="1035797" cy="307777"/>
          </a:xfrm>
          <a:prstGeom prst="rect">
            <a:avLst/>
          </a:prstGeom>
          <a:noFill/>
        </p:spPr>
        <p:txBody>
          <a:bodyPr wrap="none" rtlCol="0" anchor="ctr">
            <a:spAutoFit/>
          </a:bodyPr>
          <a:lstStyle/>
          <a:p>
            <a:pPr algn="ctr"/>
            <a:r>
              <a:rPr lang="nl-BE" sz="1400" b="1" dirty="0" err="1" smtClean="0">
                <a:solidFill>
                  <a:prstClr val="black">
                    <a:lumMod val="85000"/>
                    <a:lumOff val="15000"/>
                  </a:prstClr>
                </a:solidFill>
                <a:cs typeface="Arial"/>
              </a:rPr>
              <a:t>Occupation</a:t>
            </a:r>
            <a:endParaRPr lang="nl-BE" sz="1400" b="1" dirty="0">
              <a:solidFill>
                <a:prstClr val="black">
                  <a:lumMod val="85000"/>
                  <a:lumOff val="15000"/>
                </a:prstClr>
              </a:solidFill>
              <a:cs typeface="Arial"/>
            </a:endParaRPr>
          </a:p>
        </p:txBody>
      </p:sp>
      <p:sp>
        <p:nvSpPr>
          <p:cNvPr id="171" name="Oval 170"/>
          <p:cNvSpPr/>
          <p:nvPr/>
        </p:nvSpPr>
        <p:spPr>
          <a:xfrm>
            <a:off x="3184861" y="3670191"/>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6" name="Oval 175"/>
          <p:cNvSpPr/>
          <p:nvPr/>
        </p:nvSpPr>
        <p:spPr>
          <a:xfrm>
            <a:off x="153832" y="3681021"/>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8" name="TextBox 177"/>
          <p:cNvSpPr txBox="1"/>
          <p:nvPr/>
        </p:nvSpPr>
        <p:spPr>
          <a:xfrm>
            <a:off x="549797" y="3611482"/>
            <a:ext cx="1635384" cy="307777"/>
          </a:xfrm>
          <a:prstGeom prst="rect">
            <a:avLst/>
          </a:prstGeom>
          <a:noFill/>
        </p:spPr>
        <p:txBody>
          <a:bodyPr wrap="none" rtlCol="0" anchor="ctr">
            <a:spAutoFit/>
          </a:bodyPr>
          <a:lstStyle>
            <a:defPPr>
              <a:defRPr lang="en-US"/>
            </a:defPPr>
            <a:lvl1pPr algn="ctr">
              <a:defRPr sz="1400" b="1">
                <a:solidFill>
                  <a:schemeClr val="tx2">
                    <a:lumMod val="75000"/>
                  </a:schemeClr>
                </a:solidFill>
                <a:latin typeface="+mj-lt"/>
                <a:cs typeface="Aria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nl-BE" kern="0" noProof="0" dirty="0" smtClean="0">
                <a:solidFill>
                  <a:srgbClr val="2E2E2E"/>
                </a:solidFill>
                <a:latin typeface="Calibri"/>
              </a:rPr>
              <a:t>Niveau </a:t>
            </a:r>
            <a:r>
              <a:rPr lang="nl-BE" kern="0" noProof="0" dirty="0" err="1" smtClean="0">
                <a:solidFill>
                  <a:srgbClr val="2E2E2E"/>
                </a:solidFill>
                <a:latin typeface="Calibri"/>
              </a:rPr>
              <a:t>d’éducation</a:t>
            </a:r>
            <a:endParaRPr kumimoji="0" lang="nl-BE" sz="1400" b="1" i="0" u="none" strike="noStrike" kern="0" cap="none" spc="0" normalizeH="0" baseline="0" noProof="0" dirty="0">
              <a:ln>
                <a:noFill/>
              </a:ln>
              <a:solidFill>
                <a:srgbClr val="2E2E2E"/>
              </a:solidFill>
              <a:effectLst/>
              <a:uLnTx/>
              <a:uFillTx/>
              <a:latin typeface="Calibri"/>
              <a:cs typeface="Arial"/>
            </a:endParaRPr>
          </a:p>
        </p:txBody>
      </p:sp>
      <p:graphicFrame>
        <p:nvGraphicFramePr>
          <p:cNvPr id="179" name="Chart 178"/>
          <p:cNvGraphicFramePr/>
          <p:nvPr>
            <p:extLst>
              <p:ext uri="{D42A27DB-BD31-4B8C-83A1-F6EECF244321}">
                <p14:modId xmlns:p14="http://schemas.microsoft.com/office/powerpoint/2010/main" val="3935639408"/>
              </p:ext>
            </p:extLst>
          </p:nvPr>
        </p:nvGraphicFramePr>
        <p:xfrm>
          <a:off x="270869" y="1459096"/>
          <a:ext cx="2700000" cy="2052000"/>
        </p:xfrm>
        <a:graphic>
          <a:graphicData uri="http://schemas.openxmlformats.org/drawingml/2006/chart">
            <c:chart xmlns:c="http://schemas.openxmlformats.org/drawingml/2006/chart" xmlns:r="http://schemas.openxmlformats.org/officeDocument/2006/relationships" r:id="rId5"/>
          </a:graphicData>
        </a:graphic>
      </p:graphicFrame>
      <p:sp>
        <p:nvSpPr>
          <p:cNvPr id="218" name="TextBox 217"/>
          <p:cNvSpPr txBox="1"/>
          <p:nvPr/>
        </p:nvSpPr>
        <p:spPr>
          <a:xfrm>
            <a:off x="3841381" y="3088610"/>
            <a:ext cx="662362" cy="338554"/>
          </a:xfrm>
          <a:prstGeom prst="rect">
            <a:avLst/>
          </a:prstGeom>
          <a:noFill/>
        </p:spPr>
        <p:txBody>
          <a:bodyPr wrap="none" rtlCol="0" anchor="ctr">
            <a:spAutoFit/>
          </a:bodyPr>
          <a:lstStyle/>
          <a:p>
            <a:pPr algn="ctr"/>
            <a:r>
              <a:rPr lang="en-US" sz="1600" dirty="0" smtClean="0">
                <a:solidFill>
                  <a:srgbClr val="00B0F0"/>
                </a:solidFill>
                <a:latin typeface="Arial Black" panose="020B0A04020102020204" pitchFamily="34" charset="0"/>
              </a:rPr>
              <a:t>52%</a:t>
            </a:r>
            <a:endParaRPr lang="en-US" sz="1600" dirty="0">
              <a:solidFill>
                <a:srgbClr val="00B0F0"/>
              </a:solidFill>
              <a:latin typeface="Arial Black" panose="020B0A04020102020204" pitchFamily="34" charset="0"/>
            </a:endParaRPr>
          </a:p>
        </p:txBody>
      </p:sp>
      <p:sp>
        <p:nvSpPr>
          <p:cNvPr id="219" name="TextBox 218"/>
          <p:cNvSpPr txBox="1"/>
          <p:nvPr/>
        </p:nvSpPr>
        <p:spPr>
          <a:xfrm>
            <a:off x="4761024" y="3088610"/>
            <a:ext cx="662362" cy="338554"/>
          </a:xfrm>
          <a:prstGeom prst="rect">
            <a:avLst/>
          </a:prstGeom>
          <a:noFill/>
        </p:spPr>
        <p:txBody>
          <a:bodyPr wrap="none" rtlCol="0" anchor="ctr">
            <a:spAutoFit/>
          </a:bodyPr>
          <a:lstStyle/>
          <a:p>
            <a:pPr algn="ctr"/>
            <a:r>
              <a:rPr lang="en-US" sz="1600" dirty="0" smtClean="0">
                <a:solidFill>
                  <a:srgbClr val="0A3365"/>
                </a:solidFill>
                <a:latin typeface="Arial Black" panose="020B0A04020102020204" pitchFamily="34" charset="0"/>
              </a:rPr>
              <a:t>48%</a:t>
            </a:r>
            <a:endParaRPr lang="en-US" sz="1600" dirty="0">
              <a:solidFill>
                <a:srgbClr val="0A3365"/>
              </a:solidFill>
              <a:latin typeface="Arial Black" panose="020B0A04020102020204" pitchFamily="34" charset="0"/>
            </a:endParaRPr>
          </a:p>
        </p:txBody>
      </p:sp>
      <p:sp>
        <p:nvSpPr>
          <p:cNvPr id="231" name="Freeform 178"/>
          <p:cNvSpPr>
            <a:spLocks noChangeAspect="1" noEditPoints="1"/>
          </p:cNvSpPr>
          <p:nvPr/>
        </p:nvSpPr>
        <p:spPr bwMode="auto">
          <a:xfrm>
            <a:off x="3326249" y="3764218"/>
            <a:ext cx="180000" cy="260597"/>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1" name="Freeform 16"/>
          <p:cNvSpPr>
            <a:spLocks noChangeAspect="1" noEditPoints="1"/>
          </p:cNvSpPr>
          <p:nvPr/>
        </p:nvSpPr>
        <p:spPr bwMode="auto">
          <a:xfrm>
            <a:off x="217403" y="3804101"/>
            <a:ext cx="317700" cy="216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250" name="Group 17"/>
          <p:cNvGrpSpPr>
            <a:grpSpLocks noChangeAspect="1"/>
          </p:cNvGrpSpPr>
          <p:nvPr/>
        </p:nvGrpSpPr>
        <p:grpSpPr>
          <a:xfrm>
            <a:off x="4827317" y="1873973"/>
            <a:ext cx="386599" cy="1116000"/>
            <a:chOff x="3543300" y="1363663"/>
            <a:chExt cx="1552575" cy="4137026"/>
          </a:xfrm>
          <a:solidFill>
            <a:srgbClr val="002060"/>
          </a:solidFill>
        </p:grpSpPr>
        <p:sp>
          <p:nvSpPr>
            <p:cNvPr id="251" name="Freeform 6"/>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7"/>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3" name="Group 16"/>
          <p:cNvGrpSpPr>
            <a:grpSpLocks noChangeAspect="1"/>
          </p:cNvGrpSpPr>
          <p:nvPr/>
        </p:nvGrpSpPr>
        <p:grpSpPr>
          <a:xfrm>
            <a:off x="3898851" y="1873973"/>
            <a:ext cx="462546" cy="1116000"/>
            <a:chOff x="1312863" y="1484313"/>
            <a:chExt cx="1803400" cy="4016375"/>
          </a:xfrm>
          <a:solidFill>
            <a:srgbClr val="00B0F0"/>
          </a:solidFill>
        </p:grpSpPr>
        <p:sp>
          <p:nvSpPr>
            <p:cNvPr id="254" name="Freeform 8"/>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Freeform 10"/>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61" name="Text Placeholder 4"/>
          <p:cNvSpPr txBox="1">
            <a:spLocks/>
          </p:cNvSpPr>
          <p:nvPr/>
        </p:nvSpPr>
        <p:spPr>
          <a:xfrm>
            <a:off x="-10192" y="6565310"/>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Échantillon</a:t>
            </a:r>
            <a:r>
              <a:rPr lang="en-US" sz="1000" dirty="0" smtClean="0">
                <a:latin typeface="Calibri" pitchFamily="34" charset="0"/>
                <a:cs typeface="Arial" pitchFamily="34" charset="0"/>
              </a:rPr>
              <a:t> total </a:t>
            </a:r>
            <a:r>
              <a:rPr lang="en-US" sz="1000" dirty="0" err="1" smtClean="0">
                <a:latin typeface="Calibri" pitchFamily="34" charset="0"/>
                <a:cs typeface="Arial" pitchFamily="34" charset="0"/>
              </a:rPr>
              <a:t>Wallonie</a:t>
            </a:r>
            <a:r>
              <a:rPr lang="en-US" sz="1000" dirty="0" smtClean="0">
                <a:latin typeface="Calibri" pitchFamily="34" charset="0"/>
                <a:cs typeface="Arial" pitchFamily="34" charset="0"/>
              </a:rPr>
              <a:t> (n=1000)	</a:t>
            </a:r>
          </a:p>
        </p:txBody>
      </p:sp>
      <p:sp>
        <p:nvSpPr>
          <p:cNvPr id="64" name="Freeform 178"/>
          <p:cNvSpPr>
            <a:spLocks noChangeAspect="1" noEditPoints="1"/>
          </p:cNvSpPr>
          <p:nvPr/>
        </p:nvSpPr>
        <p:spPr bwMode="auto">
          <a:xfrm>
            <a:off x="6404708" y="3899407"/>
            <a:ext cx="142690" cy="206581"/>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6"/>
          <p:cNvSpPr>
            <a:spLocks noChangeAspect="1" noEditPoints="1"/>
          </p:cNvSpPr>
          <p:nvPr/>
        </p:nvSpPr>
        <p:spPr bwMode="auto">
          <a:xfrm>
            <a:off x="6369424" y="3742220"/>
            <a:ext cx="213259" cy="144992"/>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aphicFrame>
        <p:nvGraphicFramePr>
          <p:cNvPr id="66" name="Object 7"/>
          <p:cNvGraphicFramePr>
            <a:graphicFrameLocks noChangeAspect="1"/>
          </p:cNvGraphicFramePr>
          <p:nvPr>
            <p:extLst>
              <p:ext uri="{D42A27DB-BD31-4B8C-83A1-F6EECF244321}">
                <p14:modId xmlns:p14="http://schemas.microsoft.com/office/powerpoint/2010/main" val="2295440393"/>
              </p:ext>
            </p:extLst>
          </p:nvPr>
        </p:nvGraphicFramePr>
        <p:xfrm>
          <a:off x="423579" y="4108730"/>
          <a:ext cx="2456472" cy="16605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0" name="Chart 69"/>
          <p:cNvGraphicFramePr/>
          <p:nvPr>
            <p:extLst>
              <p:ext uri="{D42A27DB-BD31-4B8C-83A1-F6EECF244321}">
                <p14:modId xmlns:p14="http://schemas.microsoft.com/office/powerpoint/2010/main" val="3632181433"/>
              </p:ext>
            </p:extLst>
          </p:nvPr>
        </p:nvGraphicFramePr>
        <p:xfrm>
          <a:off x="3188131" y="3814716"/>
          <a:ext cx="2700000" cy="205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238237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ctrTitle"/>
          </p:nvPr>
        </p:nvSpPr>
        <p:spPr>
          <a:xfrm>
            <a:off x="34413" y="3230430"/>
            <a:ext cx="4419137" cy="498598"/>
          </a:xfrm>
        </p:spPr>
        <p:txBody>
          <a:bodyPr/>
          <a:lstStyle/>
          <a:p>
            <a:r>
              <a:rPr lang="nl-BE" dirty="0" err="1"/>
              <a:t>Résultats</a:t>
            </a:r>
            <a:endParaRPr lang="nl-BE" dirty="0"/>
          </a:p>
        </p:txBody>
      </p:sp>
      <p:sp>
        <p:nvSpPr>
          <p:cNvPr id="35" name="Oval 2"/>
          <p:cNvSpPr>
            <a:spLocks noChangeArrowheads="1"/>
          </p:cNvSpPr>
          <p:nvPr/>
        </p:nvSpPr>
        <p:spPr bwMode="auto">
          <a:xfrm>
            <a:off x="3100449" y="963881"/>
            <a:ext cx="1079500" cy="1079500"/>
          </a:xfrm>
          <a:prstGeom prst="ellipse">
            <a:avLst/>
          </a:prstGeom>
          <a:solidFill>
            <a:srgbClr val="00B0F0"/>
          </a:solidFill>
          <a:ln>
            <a:noFill/>
          </a:ln>
          <a:effectLs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de-DE" sz="7200" b="1" dirty="0" smtClean="0">
                <a:solidFill>
                  <a:srgbClr val="F0F0F5"/>
                </a:solidFill>
              </a:rPr>
              <a:t>2</a:t>
            </a:r>
            <a:endParaRPr lang="en-US" dirty="0" smtClean="0">
              <a:solidFill>
                <a:srgbClr val="1F497D"/>
              </a:solidFill>
              <a:latin typeface="Arial" pitchFamily="34" charset="0"/>
            </a:endParaRPr>
          </a:p>
        </p:txBody>
      </p:sp>
    </p:spTree>
    <p:extLst>
      <p:ext uri="{BB962C8B-B14F-4D97-AF65-F5344CB8AC3E}">
        <p14:creationId xmlns:p14="http://schemas.microsoft.com/office/powerpoint/2010/main" val="33053578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9DB18A3-D21F-4BB0-9E84-DFB029941648}" type="slidenum">
              <a:rPr lang="de-DE" smtClean="0"/>
              <a:pPr/>
              <a:t>6</a:t>
            </a:fld>
            <a:endParaRPr lang="de-DE" dirty="0"/>
          </a:p>
        </p:txBody>
      </p:sp>
      <p:sp>
        <p:nvSpPr>
          <p:cNvPr id="11" name="Rectangle 1"/>
          <p:cNvSpPr/>
          <p:nvPr/>
        </p:nvSpPr>
        <p:spPr bwMode="auto">
          <a:xfrm>
            <a:off x="993324" y="1343485"/>
            <a:ext cx="7154388" cy="4483771"/>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r>
              <a:rPr lang="fr-BE" sz="1600" dirty="0" smtClean="0">
                <a:solidFill>
                  <a:srgbClr val="002060"/>
                </a:solidFill>
              </a:rPr>
              <a:t>L’importance </a:t>
            </a:r>
            <a:r>
              <a:rPr lang="fr-BE" sz="1600" dirty="0">
                <a:solidFill>
                  <a:srgbClr val="002060"/>
                </a:solidFill>
              </a:rPr>
              <a:t>des différents domaines politiques a été mesurée à l’aide de la méthode </a:t>
            </a:r>
            <a:r>
              <a:rPr lang="fr-BE" sz="2000" b="1" dirty="0" err="1">
                <a:solidFill>
                  <a:srgbClr val="002060"/>
                </a:solidFill>
              </a:rPr>
              <a:t>MaxDiff</a:t>
            </a:r>
            <a:r>
              <a:rPr lang="fr-BE" sz="2000" b="1" dirty="0">
                <a:solidFill>
                  <a:srgbClr val="002060"/>
                </a:solidFill>
              </a:rPr>
              <a:t> (</a:t>
            </a:r>
            <a:r>
              <a:rPr lang="fr-BE" sz="2000" b="1" dirty="0" err="1">
                <a:solidFill>
                  <a:srgbClr val="002060"/>
                </a:solidFill>
              </a:rPr>
              <a:t>NeedSeg</a:t>
            </a:r>
            <a:r>
              <a:rPr lang="fr-BE" sz="2000" b="1" dirty="0">
                <a:solidFill>
                  <a:srgbClr val="002060"/>
                </a:solidFill>
              </a:rPr>
              <a:t>).</a:t>
            </a:r>
            <a:endParaRPr lang="en-US" sz="2000" b="1" dirty="0">
              <a:solidFill>
                <a:srgbClr val="002060"/>
              </a:solidFill>
            </a:endParaRPr>
          </a:p>
          <a:p>
            <a:endParaRPr lang="nl-BE" sz="1600" dirty="0" smtClean="0">
              <a:solidFill>
                <a:srgbClr val="002060"/>
              </a:solidFill>
            </a:endParaRPr>
          </a:p>
          <a:p>
            <a:endParaRPr lang="nl-BE" sz="1600" dirty="0" smtClean="0">
              <a:solidFill>
                <a:srgbClr val="002060"/>
              </a:solidFill>
            </a:endParaRPr>
          </a:p>
          <a:p>
            <a:pPr marL="285750" indent="-285750">
              <a:buFont typeface="Wingdings" panose="05000000000000000000" pitchFamily="2" charset="2"/>
              <a:buChar char="§"/>
            </a:pPr>
            <a:r>
              <a:rPr lang="fr-BE" sz="1600" dirty="0" smtClean="0">
                <a:solidFill>
                  <a:srgbClr val="002060"/>
                </a:solidFill>
              </a:rPr>
              <a:t>Cette </a:t>
            </a:r>
            <a:r>
              <a:rPr lang="fr-BE" sz="1600" dirty="0">
                <a:solidFill>
                  <a:srgbClr val="002060"/>
                </a:solidFill>
              </a:rPr>
              <a:t>technique est une </a:t>
            </a:r>
            <a:r>
              <a:rPr lang="fr-BE" sz="1600" b="1" dirty="0">
                <a:solidFill>
                  <a:srgbClr val="002060"/>
                </a:solidFill>
              </a:rPr>
              <a:t>Analyse Conjointe </a:t>
            </a:r>
            <a:r>
              <a:rPr lang="fr-BE" sz="1600" dirty="0">
                <a:solidFill>
                  <a:srgbClr val="002060"/>
                </a:solidFill>
              </a:rPr>
              <a:t>plus étendue où les domaines politiques à tester sont présentés par 5 aux répondants (5 items = 1 tâche</a:t>
            </a:r>
            <a:r>
              <a:rPr lang="fr-BE" sz="1600" dirty="0" smtClean="0">
                <a:solidFill>
                  <a:srgbClr val="002060"/>
                </a:solidFill>
              </a:rPr>
              <a:t>).</a:t>
            </a:r>
            <a:endParaRPr lang="nl-BE" sz="1600" dirty="0" smtClean="0">
              <a:solidFill>
                <a:srgbClr val="002060"/>
              </a:solidFill>
            </a:endParaRPr>
          </a:p>
          <a:p>
            <a:endParaRPr lang="nl-BE" sz="1600" dirty="0" smtClean="0">
              <a:solidFill>
                <a:srgbClr val="002060"/>
              </a:solidFill>
            </a:endParaRPr>
          </a:p>
          <a:p>
            <a:pPr marL="285750" indent="-285750">
              <a:buFont typeface="Wingdings" panose="05000000000000000000" pitchFamily="2" charset="2"/>
              <a:buChar char="§"/>
            </a:pPr>
            <a:r>
              <a:rPr lang="fr-BE" sz="1600" dirty="0" smtClean="0">
                <a:solidFill>
                  <a:srgbClr val="002060"/>
                </a:solidFill>
              </a:rPr>
              <a:t>Les </a:t>
            </a:r>
            <a:r>
              <a:rPr lang="fr-BE" sz="1600" dirty="0">
                <a:solidFill>
                  <a:srgbClr val="002060"/>
                </a:solidFill>
              </a:rPr>
              <a:t>répondants doivent indiquer </a:t>
            </a:r>
            <a:r>
              <a:rPr lang="fr-BE" sz="1600" b="1" dirty="0">
                <a:solidFill>
                  <a:srgbClr val="002060"/>
                </a:solidFill>
              </a:rPr>
              <a:t>quel domaine politique est le plus important pour eux</a:t>
            </a:r>
            <a:r>
              <a:rPr lang="fr-BE" sz="1600" dirty="0">
                <a:solidFill>
                  <a:srgbClr val="002060"/>
                </a:solidFill>
              </a:rPr>
              <a:t> et lequel est le moins important</a:t>
            </a:r>
            <a:r>
              <a:rPr lang="fr-BE" sz="1600" dirty="0" smtClean="0">
                <a:solidFill>
                  <a:srgbClr val="002060"/>
                </a:solidFill>
              </a:rPr>
              <a:t>.</a:t>
            </a:r>
            <a:endParaRPr lang="nl-BE" sz="1600" dirty="0" smtClean="0">
              <a:solidFill>
                <a:srgbClr val="002060"/>
              </a:solidFill>
            </a:endParaRPr>
          </a:p>
          <a:p>
            <a:pPr marL="285750" indent="-285750">
              <a:buFont typeface="Wingdings" panose="05000000000000000000" pitchFamily="2" charset="2"/>
              <a:buChar char="§"/>
            </a:pPr>
            <a:endParaRPr lang="nl-BE" sz="1600" dirty="0" smtClean="0">
              <a:solidFill>
                <a:srgbClr val="002060"/>
              </a:solidFill>
            </a:endParaRPr>
          </a:p>
          <a:p>
            <a:pPr marL="285750" indent="-285750">
              <a:buFont typeface="Wingdings" panose="05000000000000000000" pitchFamily="2" charset="2"/>
              <a:buChar char="§"/>
            </a:pPr>
            <a:r>
              <a:rPr lang="fr-BE" sz="1600" dirty="0" smtClean="0">
                <a:solidFill>
                  <a:srgbClr val="002060"/>
                </a:solidFill>
              </a:rPr>
              <a:t>Les </a:t>
            </a:r>
            <a:r>
              <a:rPr lang="fr-BE" sz="1600" dirty="0">
                <a:solidFill>
                  <a:srgbClr val="002060"/>
                </a:solidFill>
              </a:rPr>
              <a:t>répondants voient des </a:t>
            </a:r>
            <a:r>
              <a:rPr lang="fr-BE" sz="1600" b="1" dirty="0">
                <a:solidFill>
                  <a:srgbClr val="002060"/>
                </a:solidFill>
              </a:rPr>
              <a:t>tâches différentes </a:t>
            </a:r>
            <a:r>
              <a:rPr lang="fr-BE" sz="1600" dirty="0">
                <a:solidFill>
                  <a:srgbClr val="002060"/>
                </a:solidFill>
              </a:rPr>
              <a:t>(en fonction du nombre </a:t>
            </a:r>
            <a:r>
              <a:rPr lang="fr-BE" sz="1600" dirty="0" smtClean="0">
                <a:solidFill>
                  <a:srgbClr val="002060"/>
                </a:solidFill>
              </a:rPr>
              <a:t>de </a:t>
            </a:r>
            <a:r>
              <a:rPr lang="fr-BE" sz="1600" dirty="0">
                <a:solidFill>
                  <a:srgbClr val="002060"/>
                </a:solidFill>
              </a:rPr>
              <a:t>domaines politiques à tester</a:t>
            </a:r>
            <a:r>
              <a:rPr lang="fr-BE" sz="1600" dirty="0" smtClean="0">
                <a:solidFill>
                  <a:srgbClr val="002060"/>
                </a:solidFill>
              </a:rPr>
              <a:t>).</a:t>
            </a:r>
            <a:endParaRPr lang="nl-BE" sz="1600" dirty="0" smtClean="0">
              <a:solidFill>
                <a:srgbClr val="002060"/>
              </a:solidFill>
            </a:endParaRPr>
          </a:p>
          <a:p>
            <a:pPr marL="285750" indent="-285750">
              <a:buFont typeface="Wingdings" panose="05000000000000000000" pitchFamily="2" charset="2"/>
              <a:buChar char="§"/>
            </a:pPr>
            <a:endParaRPr lang="nl-BE" sz="1600" dirty="0" smtClean="0">
              <a:solidFill>
                <a:srgbClr val="002060"/>
              </a:solidFill>
            </a:endParaRPr>
          </a:p>
          <a:p>
            <a:pPr marL="285750" indent="-285750">
              <a:buFont typeface="Wingdings" panose="05000000000000000000" pitchFamily="2" charset="2"/>
              <a:buChar char="§"/>
            </a:pPr>
            <a:r>
              <a:rPr lang="fr-BE" sz="1600" dirty="0" smtClean="0">
                <a:solidFill>
                  <a:srgbClr val="002060"/>
                </a:solidFill>
              </a:rPr>
              <a:t>Grâce </a:t>
            </a:r>
            <a:r>
              <a:rPr lang="fr-BE" sz="1600" dirty="0">
                <a:solidFill>
                  <a:srgbClr val="002060"/>
                </a:solidFill>
              </a:rPr>
              <a:t>à la </a:t>
            </a:r>
            <a:r>
              <a:rPr lang="fr-BE" sz="1600" b="1" dirty="0">
                <a:solidFill>
                  <a:srgbClr val="002060"/>
                </a:solidFill>
              </a:rPr>
              <a:t>combinaison de choix </a:t>
            </a:r>
            <a:r>
              <a:rPr lang="fr-BE" sz="1600" dirty="0">
                <a:solidFill>
                  <a:srgbClr val="002060"/>
                </a:solidFill>
              </a:rPr>
              <a:t>que nous présentons aux répondants, nous pouvons déduire ce qui est important et ce qui ne l’est pas</a:t>
            </a:r>
            <a:r>
              <a:rPr lang="fr-BE" sz="1600" dirty="0" smtClean="0">
                <a:solidFill>
                  <a:srgbClr val="002060"/>
                </a:solidFill>
              </a:rPr>
              <a:t>.</a:t>
            </a:r>
            <a:endParaRPr lang="nl-BE" sz="1600" dirty="0" smtClean="0">
              <a:solidFill>
                <a:srgbClr val="002060"/>
              </a:solidFill>
            </a:endParaRPr>
          </a:p>
          <a:p>
            <a:pPr marL="285750" indent="-285750">
              <a:buFont typeface="Wingdings" panose="05000000000000000000" pitchFamily="2" charset="2"/>
              <a:buChar char="§"/>
            </a:pPr>
            <a:endParaRPr lang="nl-BE" sz="1600" dirty="0"/>
          </a:p>
        </p:txBody>
      </p:sp>
      <p:sp>
        <p:nvSpPr>
          <p:cNvPr id="6" name="Titel 1"/>
          <p:cNvSpPr>
            <a:spLocks noGrp="1"/>
          </p:cNvSpPr>
          <p:nvPr>
            <p:ph type="title"/>
          </p:nvPr>
        </p:nvSpPr>
        <p:spPr>
          <a:xfrm>
            <a:off x="838800" y="257299"/>
            <a:ext cx="8162325" cy="276999"/>
          </a:xfrm>
        </p:spPr>
        <p:txBody>
          <a:bodyPr/>
          <a:lstStyle/>
          <a:p>
            <a:r>
              <a:rPr lang="en-US" dirty="0" err="1" smtClean="0"/>
              <a:t>Méthode</a:t>
            </a:r>
            <a:r>
              <a:rPr lang="en-US" dirty="0" smtClean="0"/>
              <a:t> pour </a:t>
            </a:r>
            <a:r>
              <a:rPr lang="en-US" dirty="0" err="1" smtClean="0"/>
              <a:t>mesurer</a:t>
            </a:r>
            <a:r>
              <a:rPr lang="en-US" dirty="0" smtClean="0"/>
              <a:t> </a:t>
            </a:r>
            <a:r>
              <a:rPr lang="fr-BE" dirty="0" smtClean="0"/>
              <a:t>l’importance </a:t>
            </a:r>
            <a:r>
              <a:rPr lang="fr-BE" dirty="0"/>
              <a:t>des différents domaines politiques </a:t>
            </a:r>
            <a:endParaRPr lang="en-US" dirty="0"/>
          </a:p>
        </p:txBody>
      </p:sp>
    </p:spTree>
    <p:extLst>
      <p:ext uri="{BB962C8B-B14F-4D97-AF65-F5344CB8AC3E}">
        <p14:creationId xmlns:p14="http://schemas.microsoft.com/office/powerpoint/2010/main" val="2327644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9DB18A3-D21F-4BB0-9E84-DFB029941648}" type="slidenum">
              <a:rPr lang="de-DE" smtClean="0"/>
              <a:pPr/>
              <a:t>7</a:t>
            </a:fld>
            <a:endParaRPr lang="de-DE" dirty="0"/>
          </a:p>
        </p:txBody>
      </p:sp>
      <p:sp>
        <p:nvSpPr>
          <p:cNvPr id="11" name="Rectangle 1"/>
          <p:cNvSpPr/>
          <p:nvPr/>
        </p:nvSpPr>
        <p:spPr bwMode="auto">
          <a:xfrm>
            <a:off x="1047916" y="968991"/>
            <a:ext cx="7154388" cy="1965278"/>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r>
              <a:rPr lang="nl-BE" sz="1600" dirty="0" err="1">
                <a:solidFill>
                  <a:srgbClr val="002060"/>
                </a:solidFill>
              </a:rPr>
              <a:t>Interprétation</a:t>
            </a:r>
            <a:r>
              <a:rPr lang="nl-BE" sz="1600" dirty="0">
                <a:solidFill>
                  <a:srgbClr val="002060"/>
                </a:solidFill>
              </a:rPr>
              <a:t> de </a:t>
            </a:r>
            <a:r>
              <a:rPr lang="nl-BE" sz="1600" dirty="0" err="1" smtClean="0">
                <a:solidFill>
                  <a:srgbClr val="002060"/>
                </a:solidFill>
              </a:rPr>
              <a:t>l’output</a:t>
            </a:r>
            <a:endParaRPr lang="nl-BE" sz="1600" dirty="0" smtClean="0">
              <a:solidFill>
                <a:srgbClr val="002060"/>
              </a:solidFill>
            </a:endParaRPr>
          </a:p>
          <a:p>
            <a:endParaRPr lang="nl-BE" sz="1600" dirty="0" smtClean="0">
              <a:solidFill>
                <a:srgbClr val="002060"/>
              </a:solidFill>
            </a:endParaRPr>
          </a:p>
          <a:p>
            <a:pPr marL="285750" indent="-285750">
              <a:buFont typeface="Wingdings" panose="05000000000000000000" pitchFamily="2" charset="2"/>
              <a:buChar char="§"/>
            </a:pPr>
            <a:r>
              <a:rPr lang="fr-BE" sz="1600" dirty="0" smtClean="0">
                <a:solidFill>
                  <a:srgbClr val="002060"/>
                </a:solidFill>
              </a:rPr>
              <a:t>Un </a:t>
            </a:r>
            <a:r>
              <a:rPr lang="fr-BE" sz="1600" dirty="0">
                <a:solidFill>
                  <a:srgbClr val="002060"/>
                </a:solidFill>
              </a:rPr>
              <a:t>indice de </a:t>
            </a:r>
            <a:r>
              <a:rPr lang="fr-BE" sz="1600" b="1" dirty="0">
                <a:solidFill>
                  <a:srgbClr val="002060"/>
                </a:solidFill>
              </a:rPr>
              <a:t>100 = l’importance moyenne</a:t>
            </a:r>
            <a:r>
              <a:rPr lang="fr-BE" sz="1600" dirty="0" smtClean="0">
                <a:solidFill>
                  <a:srgbClr val="002060"/>
                </a:solidFill>
              </a:rPr>
              <a:t>.</a:t>
            </a:r>
            <a:endParaRPr lang="nl-BE" sz="1600" dirty="0">
              <a:solidFill>
                <a:srgbClr val="002060"/>
              </a:solidFill>
            </a:endParaRPr>
          </a:p>
          <a:p>
            <a:pPr marL="285750" indent="-285750">
              <a:buFont typeface="Wingdings" panose="05000000000000000000" pitchFamily="2" charset="2"/>
              <a:buChar char="§"/>
            </a:pPr>
            <a:endParaRPr lang="nl-BE" sz="1600" dirty="0">
              <a:solidFill>
                <a:srgbClr val="002060"/>
              </a:solidFill>
            </a:endParaRPr>
          </a:p>
          <a:p>
            <a:pPr marL="285750" indent="-285750">
              <a:buFont typeface="Wingdings" panose="05000000000000000000" pitchFamily="2" charset="2"/>
              <a:buChar char="§"/>
            </a:pPr>
            <a:r>
              <a:rPr lang="fr-BE" sz="1600" dirty="0" smtClean="0">
                <a:solidFill>
                  <a:srgbClr val="002060"/>
                </a:solidFill>
              </a:rPr>
              <a:t>Les </a:t>
            </a:r>
            <a:r>
              <a:rPr lang="fr-BE" sz="1600" dirty="0">
                <a:solidFill>
                  <a:srgbClr val="002060"/>
                </a:solidFill>
              </a:rPr>
              <a:t>items qui ont </a:t>
            </a:r>
            <a:r>
              <a:rPr lang="fr-BE" sz="1600" b="1" dirty="0">
                <a:solidFill>
                  <a:srgbClr val="002060"/>
                </a:solidFill>
              </a:rPr>
              <a:t>un score supérieur à 100 sont considérés comme plus importants </a:t>
            </a:r>
            <a:r>
              <a:rPr lang="fr-BE" sz="1600" dirty="0">
                <a:solidFill>
                  <a:srgbClr val="002060"/>
                </a:solidFill>
              </a:rPr>
              <a:t>que la moyenne. Un score de 448 signifie que cet item est 4,48 fois plus important qu’un item avec l’indice 100.</a:t>
            </a:r>
            <a:endParaRPr lang="nl-BE" sz="1600" dirty="0">
              <a:solidFill>
                <a:srgbClr val="002060"/>
              </a:solidFill>
            </a:endParaRPr>
          </a:p>
        </p:txBody>
      </p:sp>
      <p:pic>
        <p:nvPicPr>
          <p:cNvPr id="989186" name="Picture 2" descr="C:\Users\Kim.Delaere\Desktop\maxdiff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33" y="3308206"/>
            <a:ext cx="4068931" cy="3052051"/>
          </a:xfrm>
          <a:prstGeom prst="rect">
            <a:avLst/>
          </a:prstGeom>
          <a:noFill/>
          <a:extLst>
            <a:ext uri="{909E8E84-426E-40dd-AFC4-6F175D3DCCD1}">
              <a14:hiddenFill xmlns:a14="http://schemas.microsoft.com/office/drawing/2010/main">
                <a:solidFill>
                  <a:srgbClr val="FFFFFF"/>
                </a:solidFill>
              </a14:hiddenFill>
            </a:ext>
          </a:extLst>
        </p:spPr>
      </p:pic>
      <p:pic>
        <p:nvPicPr>
          <p:cNvPr id="989187" name="Picture 3" descr="C:\Users\Kim.Delaere\Desktop\Maxdif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091" y="3308207"/>
            <a:ext cx="4068931" cy="3052051"/>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a:spLocks noGrp="1"/>
          </p:cNvSpPr>
          <p:nvPr>
            <p:ph type="title"/>
          </p:nvPr>
        </p:nvSpPr>
        <p:spPr>
          <a:xfrm>
            <a:off x="838800" y="257299"/>
            <a:ext cx="8162325" cy="276999"/>
          </a:xfrm>
        </p:spPr>
        <p:txBody>
          <a:bodyPr/>
          <a:lstStyle/>
          <a:p>
            <a:r>
              <a:rPr lang="en-US" dirty="0" err="1" smtClean="0"/>
              <a:t>Méthode</a:t>
            </a:r>
            <a:r>
              <a:rPr lang="en-US" dirty="0" smtClean="0"/>
              <a:t> pour </a:t>
            </a:r>
            <a:r>
              <a:rPr lang="en-US" dirty="0" err="1" smtClean="0"/>
              <a:t>mesurer</a:t>
            </a:r>
            <a:r>
              <a:rPr lang="en-US" dirty="0" smtClean="0"/>
              <a:t> </a:t>
            </a:r>
            <a:r>
              <a:rPr lang="fr-BE" dirty="0" smtClean="0"/>
              <a:t>l’importance </a:t>
            </a:r>
            <a:r>
              <a:rPr lang="fr-BE" dirty="0"/>
              <a:t>des différents domaines politiques </a:t>
            </a:r>
            <a:endParaRPr lang="en-US" dirty="0"/>
          </a:p>
        </p:txBody>
      </p:sp>
    </p:spTree>
    <p:extLst>
      <p:ext uri="{BB962C8B-B14F-4D97-AF65-F5344CB8AC3E}">
        <p14:creationId xmlns:p14="http://schemas.microsoft.com/office/powerpoint/2010/main" val="13972313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930087308"/>
              </p:ext>
            </p:extLst>
          </p:nvPr>
        </p:nvGraphicFramePr>
        <p:xfrm>
          <a:off x="4342208" y="1406106"/>
          <a:ext cx="3765550" cy="4862621"/>
        </p:xfrm>
        <a:graphic>
          <a:graphicData uri="http://schemas.openxmlformats.org/presentationml/2006/ole">
            <mc:AlternateContent xmlns:mc="http://schemas.openxmlformats.org/markup-compatibility/2006">
              <mc:Choice xmlns:v="urn:schemas-microsoft-com:vml" Requires="v">
                <p:oleObj spid="_x0000_s984153" name="Chart" r:id="rId3" imgW="3638533" imgH="4457683" progId="MSGraph.Chart.8">
                  <p:embed followColorScheme="full"/>
                </p:oleObj>
              </mc:Choice>
              <mc:Fallback>
                <p:oleObj name="Chart" r:id="rId3" imgW="3638533" imgH="4457683" progId="MSGraph.Chart.8">
                  <p:embed followColorScheme="full"/>
                  <p:pic>
                    <p:nvPicPr>
                      <p:cNvPr id="0" name="Object 47"/>
                      <p:cNvPicPr>
                        <a:picLocks noChangeAspect="1" noChangeArrowheads="1"/>
                      </p:cNvPicPr>
                      <p:nvPr/>
                    </p:nvPicPr>
                    <p:blipFill>
                      <a:blip r:embed="rId4"/>
                      <a:srcRect/>
                      <a:stretch>
                        <a:fillRect/>
                      </a:stretch>
                    </p:blipFill>
                    <p:spPr bwMode="auto">
                      <a:xfrm>
                        <a:off x="4342208" y="1406106"/>
                        <a:ext cx="3765550" cy="4862621"/>
                      </a:xfrm>
                      <a:prstGeom prst="rect">
                        <a:avLst/>
                      </a:prstGeom>
                      <a:noFill/>
                      <a:ln>
                        <a:noFill/>
                      </a:ln>
                      <a:extLst/>
                    </p:spPr>
                  </p:pic>
                </p:oleObj>
              </mc:Fallback>
            </mc:AlternateContent>
          </a:graphicData>
        </a:graphic>
      </p:graphicFrame>
      <p:sp>
        <p:nvSpPr>
          <p:cNvPr id="2" name="Titel 1"/>
          <p:cNvSpPr>
            <a:spLocks noGrp="1"/>
          </p:cNvSpPr>
          <p:nvPr>
            <p:ph type="title"/>
          </p:nvPr>
        </p:nvSpPr>
        <p:spPr>
          <a:xfrm>
            <a:off x="779648" y="90374"/>
            <a:ext cx="8181472" cy="830997"/>
          </a:xfrm>
        </p:spPr>
        <p:txBody>
          <a:bodyPr/>
          <a:lstStyle/>
          <a:p>
            <a:pPr algn="just"/>
            <a:r>
              <a:rPr lang="fr-FR" dirty="0" smtClean="0"/>
              <a:t>L’emploi et la formation ainsi que la santé arrivent largement en tête des préoccupations des Wallons, suivis par la prévention et la sécurité ainsi que</a:t>
            </a:r>
            <a:br>
              <a:rPr lang="fr-FR" dirty="0" smtClean="0"/>
            </a:br>
            <a:r>
              <a:rPr lang="fr-FR" dirty="0" smtClean="0"/>
              <a:t>les aides aux aînés et aux personnes handicapées.</a:t>
            </a:r>
            <a:endParaRPr lang="fr-FR"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8</a:t>
            </a:fld>
            <a:endParaRPr lang="de-DE" dirty="0"/>
          </a:p>
        </p:txBody>
      </p:sp>
      <p:graphicFrame>
        <p:nvGraphicFramePr>
          <p:cNvPr id="28" name="Table 27"/>
          <p:cNvGraphicFramePr>
            <a:graphicFrameLocks noGrp="1"/>
          </p:cNvGraphicFramePr>
          <p:nvPr>
            <p:extLst>
              <p:ext uri="{D42A27DB-BD31-4B8C-83A1-F6EECF244321}">
                <p14:modId xmlns:p14="http://schemas.microsoft.com/office/powerpoint/2010/main" val="2591606037"/>
              </p:ext>
            </p:extLst>
          </p:nvPr>
        </p:nvGraphicFramePr>
        <p:xfrm>
          <a:off x="1414205" y="1430900"/>
          <a:ext cx="2951960" cy="4752000"/>
        </p:xfrm>
        <a:graphic>
          <a:graphicData uri="http://schemas.openxmlformats.org/drawingml/2006/table">
            <a:tbl>
              <a:tblPr/>
              <a:tblGrid>
                <a:gridCol w="2951960"/>
              </a:tblGrid>
              <a:tr h="396000">
                <a:tc>
                  <a:txBody>
                    <a:bodyPr/>
                    <a:lstStyle/>
                    <a:p>
                      <a:pPr algn="r" fontAlgn="b"/>
                      <a:r>
                        <a:rPr lang="nl-BE" sz="1100" b="1" i="0" u="none" strike="noStrike" dirty="0" err="1" smtClean="0">
                          <a:solidFill>
                            <a:srgbClr val="1F497D"/>
                          </a:solidFill>
                          <a:effectLst/>
                          <a:latin typeface="Calibri"/>
                        </a:rPr>
                        <a:t>Emploi</a:t>
                      </a:r>
                      <a:r>
                        <a:rPr lang="nl-BE" sz="1100" b="1" i="0" u="none" strike="noStrike" dirty="0" smtClean="0">
                          <a:solidFill>
                            <a:srgbClr val="1F497D"/>
                          </a:solidFill>
                          <a:effectLst/>
                          <a:latin typeface="Calibri"/>
                        </a:rPr>
                        <a:t> </a:t>
                      </a:r>
                      <a:r>
                        <a:rPr lang="nl-BE" sz="1100" b="1" i="0" u="none" strike="noStrike" dirty="0">
                          <a:solidFill>
                            <a:srgbClr val="1F497D"/>
                          </a:solidFill>
                          <a:effectLst/>
                          <a:latin typeface="Calibri"/>
                        </a:rPr>
                        <a:t>et </a:t>
                      </a:r>
                      <a:r>
                        <a:rPr lang="nl-BE" sz="1100" b="1" i="0" u="none" strike="noStrike" dirty="0" err="1">
                          <a:solidFill>
                            <a:srgbClr val="1F497D"/>
                          </a:solidFill>
                          <a:effectLst/>
                          <a:latin typeface="Calibri"/>
                        </a:rPr>
                        <a:t>formation</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96000">
                <a:tc>
                  <a:txBody>
                    <a:bodyPr/>
                    <a:lstStyle/>
                    <a:p>
                      <a:pPr algn="r" fontAlgn="b"/>
                      <a:r>
                        <a:rPr lang="fr-FR" sz="1100" b="1" i="0" u="none" strike="noStrike" dirty="0" smtClean="0">
                          <a:solidFill>
                            <a:srgbClr val="1F497D"/>
                          </a:solidFill>
                          <a:effectLst/>
                          <a:latin typeface="Calibri"/>
                        </a:rPr>
                        <a:t>Santé </a:t>
                      </a:r>
                      <a:r>
                        <a:rPr lang="fr-FR" sz="1100" b="1" i="0" u="none" strike="noStrike" dirty="0">
                          <a:solidFill>
                            <a:srgbClr val="1F497D"/>
                          </a:solidFill>
                          <a:effectLst/>
                          <a:latin typeface="Calibri"/>
                        </a:rPr>
                        <a:t>et principes généraux relatifs aux nouvelles compétences de santé et d’aide aux personnes</a:t>
                      </a:r>
                    </a:p>
                  </a:txBody>
                  <a:tcPr marL="9525" marR="9525" marT="9525" marB="0" anchor="ctr">
                    <a:lnL>
                      <a:noFill/>
                    </a:lnL>
                    <a:lnR>
                      <a:noFill/>
                    </a:lnR>
                    <a:lnT>
                      <a:noFill/>
                    </a:lnT>
                    <a:lnB>
                      <a:noFill/>
                    </a:lnB>
                    <a:noFill/>
                  </a:tcPr>
                </a:tc>
              </a:tr>
              <a:tr h="396000">
                <a:tc>
                  <a:txBody>
                    <a:bodyPr/>
                    <a:lstStyle/>
                    <a:p>
                      <a:pPr algn="r" fontAlgn="b"/>
                      <a:r>
                        <a:rPr lang="nl-BE" sz="1100" b="1" i="0" u="none" strike="noStrike" dirty="0" err="1" smtClean="0">
                          <a:solidFill>
                            <a:srgbClr val="1F497D"/>
                          </a:solidFill>
                          <a:effectLst/>
                          <a:latin typeface="Calibri"/>
                        </a:rPr>
                        <a:t>Prévention</a:t>
                      </a:r>
                      <a:r>
                        <a:rPr lang="nl-BE" sz="1100" b="1" i="0" u="none" strike="noStrike" dirty="0" smtClean="0">
                          <a:solidFill>
                            <a:srgbClr val="1F497D"/>
                          </a:solidFill>
                          <a:effectLst/>
                          <a:latin typeface="Calibri"/>
                        </a:rPr>
                        <a:t> </a:t>
                      </a:r>
                      <a:r>
                        <a:rPr lang="nl-BE" sz="1100" b="1" i="0" u="none" strike="noStrike" dirty="0">
                          <a:solidFill>
                            <a:srgbClr val="1F497D"/>
                          </a:solidFill>
                          <a:effectLst/>
                          <a:latin typeface="Calibri"/>
                        </a:rPr>
                        <a:t>et </a:t>
                      </a:r>
                      <a:r>
                        <a:rPr lang="nl-BE" sz="1100" b="1" i="0" u="none" strike="noStrike" dirty="0" err="1">
                          <a:solidFill>
                            <a:srgbClr val="1F497D"/>
                          </a:solidFill>
                          <a:effectLst/>
                          <a:latin typeface="Calibri"/>
                        </a:rPr>
                        <a:t>sécurité</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96000">
                <a:tc>
                  <a:txBody>
                    <a:bodyPr/>
                    <a:lstStyle/>
                    <a:p>
                      <a:pPr algn="r" fontAlgn="b"/>
                      <a:r>
                        <a:rPr lang="fr-FR" sz="1100" b="1" i="0" u="none" strike="noStrike" dirty="0" smtClean="0">
                          <a:solidFill>
                            <a:srgbClr val="1F497D"/>
                          </a:solidFill>
                          <a:effectLst/>
                          <a:latin typeface="Calibri"/>
                        </a:rPr>
                        <a:t>Aînés </a:t>
                      </a:r>
                      <a:r>
                        <a:rPr lang="fr-FR" sz="1100" b="1" i="0" u="none" strike="noStrike" dirty="0">
                          <a:solidFill>
                            <a:srgbClr val="1F497D"/>
                          </a:solidFill>
                          <a:effectLst/>
                          <a:latin typeface="Calibri"/>
                        </a:rPr>
                        <a:t>et personnes handicapées</a:t>
                      </a:r>
                    </a:p>
                  </a:txBody>
                  <a:tcPr marL="9525" marR="9525" marT="9525" marB="0" anchor="ctr">
                    <a:lnL>
                      <a:noFill/>
                    </a:lnL>
                    <a:lnR>
                      <a:noFill/>
                    </a:lnR>
                    <a:lnT>
                      <a:noFill/>
                    </a:lnT>
                    <a:lnB>
                      <a:noFill/>
                    </a:lnB>
                    <a:noFill/>
                  </a:tcPr>
                </a:tc>
              </a:tr>
              <a:tr h="396000">
                <a:tc>
                  <a:txBody>
                    <a:bodyPr/>
                    <a:lstStyle/>
                    <a:p>
                      <a:pPr algn="r" fontAlgn="b"/>
                      <a:r>
                        <a:rPr lang="fr-FR" sz="1100" b="1" i="0" u="none" strike="noStrike" dirty="0" smtClean="0">
                          <a:solidFill>
                            <a:srgbClr val="1F497D"/>
                          </a:solidFill>
                          <a:effectLst/>
                          <a:latin typeface="Calibri"/>
                        </a:rPr>
                        <a:t>Air</a:t>
                      </a:r>
                      <a:r>
                        <a:rPr lang="fr-FR" sz="1100" b="1" i="0" u="none" strike="noStrike" dirty="0">
                          <a:solidFill>
                            <a:srgbClr val="1F497D"/>
                          </a:solidFill>
                          <a:effectLst/>
                          <a:latin typeface="Calibri"/>
                        </a:rPr>
                        <a:t>, climat, </a:t>
                      </a:r>
                      <a:r>
                        <a:rPr lang="fr-FR" sz="1100" b="1" i="0" u="none" strike="noStrike" dirty="0" smtClean="0">
                          <a:solidFill>
                            <a:srgbClr val="1F497D"/>
                          </a:solidFill>
                          <a:effectLst/>
                          <a:latin typeface="Calibri"/>
                        </a:rPr>
                        <a:t>énergie, </a:t>
                      </a:r>
                      <a:r>
                        <a:rPr lang="fr-FR" sz="1100" b="1" i="0" u="none" strike="noStrike" dirty="0">
                          <a:solidFill>
                            <a:srgbClr val="1F497D"/>
                          </a:solidFill>
                          <a:effectLst/>
                          <a:latin typeface="Calibri"/>
                        </a:rPr>
                        <a:t>environnement et logement</a:t>
                      </a:r>
                    </a:p>
                  </a:txBody>
                  <a:tcPr marL="9525" marR="9525" marT="9525" marB="0" anchor="ctr">
                    <a:lnL>
                      <a:noFill/>
                    </a:lnL>
                    <a:lnR>
                      <a:noFill/>
                    </a:lnR>
                    <a:lnT>
                      <a:noFill/>
                    </a:lnT>
                    <a:lnB>
                      <a:noFill/>
                    </a:lnB>
                    <a:noFill/>
                  </a:tcPr>
                </a:tc>
              </a:tr>
              <a:tr h="396000">
                <a:tc>
                  <a:txBody>
                    <a:bodyPr/>
                    <a:lstStyle/>
                    <a:p>
                      <a:pPr algn="r" fontAlgn="b"/>
                      <a:r>
                        <a:rPr lang="fr-FR" sz="1100" b="1" i="0" u="none" strike="noStrike" dirty="0" smtClean="0">
                          <a:solidFill>
                            <a:srgbClr val="1F497D"/>
                          </a:solidFill>
                          <a:effectLst/>
                          <a:latin typeface="Calibri"/>
                        </a:rPr>
                        <a:t>Gouvernance </a:t>
                      </a:r>
                      <a:r>
                        <a:rPr lang="fr-FR" sz="1100" b="1" i="0" u="none" strike="noStrike" dirty="0">
                          <a:solidFill>
                            <a:srgbClr val="1F497D"/>
                          </a:solidFill>
                          <a:effectLst/>
                          <a:latin typeface="Calibri"/>
                        </a:rPr>
                        <a:t>budgétaire et fiscale</a:t>
                      </a:r>
                    </a:p>
                  </a:txBody>
                  <a:tcPr marL="9525" marR="9525" marT="9525" marB="0" anchor="ctr">
                    <a:lnL>
                      <a:noFill/>
                    </a:lnL>
                    <a:lnR>
                      <a:noFill/>
                    </a:lnR>
                    <a:lnT>
                      <a:noFill/>
                    </a:lnT>
                    <a:lnB>
                      <a:noFill/>
                    </a:lnB>
                    <a:noFill/>
                  </a:tcPr>
                </a:tc>
              </a:tr>
              <a:tr h="396000">
                <a:tc>
                  <a:txBody>
                    <a:bodyPr/>
                    <a:lstStyle/>
                    <a:p>
                      <a:pPr algn="r" fontAlgn="b"/>
                      <a:r>
                        <a:rPr lang="nl-BE" sz="1100" b="1" i="0" u="none" strike="noStrike" dirty="0" smtClean="0">
                          <a:solidFill>
                            <a:srgbClr val="1F497D"/>
                          </a:solidFill>
                          <a:effectLst/>
                          <a:latin typeface="Calibri"/>
                        </a:rPr>
                        <a:t>Services </a:t>
                      </a:r>
                      <a:r>
                        <a:rPr lang="nl-BE" sz="1100" b="1" i="0" u="none" strike="noStrike" dirty="0" err="1">
                          <a:solidFill>
                            <a:srgbClr val="1F497D"/>
                          </a:solidFill>
                          <a:effectLst/>
                          <a:latin typeface="Calibri"/>
                        </a:rPr>
                        <a:t>publics</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9600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FR" sz="1100" b="1" i="0" u="none" strike="noStrike" dirty="0" smtClean="0">
                          <a:solidFill>
                            <a:srgbClr val="1F497D"/>
                          </a:solidFill>
                          <a:effectLst/>
                          <a:latin typeface="+mn-lt"/>
                        </a:rPr>
                        <a:t>Infrastructures pour l’accueil de l’enfance</a:t>
                      </a:r>
                    </a:p>
                  </a:txBody>
                  <a:tcPr marL="9525" marR="9525" marT="9525" marB="0" anchor="ctr">
                    <a:lnL>
                      <a:noFill/>
                    </a:lnL>
                    <a:lnR>
                      <a:noFill/>
                    </a:lnR>
                    <a:lnT>
                      <a:noFill/>
                    </a:lnT>
                    <a:lnB>
                      <a:noFill/>
                    </a:lnB>
                    <a:noFill/>
                  </a:tcPr>
                </a:tc>
              </a:tr>
              <a:tr h="396000">
                <a:tc>
                  <a:txBody>
                    <a:bodyPr/>
                    <a:lstStyle/>
                    <a:p>
                      <a:pPr algn="r" fontAlgn="b"/>
                      <a:r>
                        <a:rPr lang="nl-BE" sz="1100" b="1" i="0" u="none" strike="noStrike" dirty="0" err="1" smtClean="0">
                          <a:solidFill>
                            <a:srgbClr val="1F497D"/>
                          </a:solidFill>
                          <a:effectLst/>
                          <a:latin typeface="+mn-lt"/>
                        </a:rPr>
                        <a:t>Egalité</a:t>
                      </a:r>
                      <a:endParaRPr lang="nl-BE" sz="1100" b="1" i="0" u="none" strike="noStrike" dirty="0">
                        <a:solidFill>
                          <a:srgbClr val="1F497D"/>
                        </a:solidFill>
                        <a:effectLst/>
                        <a:latin typeface="+mn-lt"/>
                      </a:endParaRPr>
                    </a:p>
                  </a:txBody>
                  <a:tcPr marL="9525" marR="9525" marT="9525" marB="0" anchor="ctr">
                    <a:lnL>
                      <a:noFill/>
                    </a:lnL>
                    <a:lnR>
                      <a:noFill/>
                    </a:lnR>
                    <a:lnT>
                      <a:noFill/>
                    </a:lnT>
                    <a:lnB>
                      <a:noFill/>
                    </a:lnB>
                    <a:noFill/>
                  </a:tcPr>
                </a:tc>
              </a:tr>
              <a:tr h="39600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FR" sz="1100" b="1" i="0" u="none" strike="noStrike" dirty="0" smtClean="0">
                          <a:solidFill>
                            <a:srgbClr val="1F497D"/>
                          </a:solidFill>
                          <a:effectLst/>
                          <a:latin typeface="+mn-lt"/>
                        </a:rPr>
                        <a:t>La recherche fondamentale, la recherche appliquée, l’innovation et la créativité</a:t>
                      </a:r>
                    </a:p>
                  </a:txBody>
                  <a:tcPr marL="9525" marR="9525" marT="9525" marB="0" anchor="ctr">
                    <a:lnL>
                      <a:noFill/>
                    </a:lnL>
                    <a:lnR>
                      <a:noFill/>
                    </a:lnR>
                    <a:lnT>
                      <a:noFill/>
                    </a:lnT>
                    <a:lnB>
                      <a:noFill/>
                    </a:lnB>
                    <a:noFill/>
                  </a:tcPr>
                </a:tc>
              </a:tr>
              <a:tr h="396000">
                <a:tc>
                  <a:txBody>
                    <a:bodyPr/>
                    <a:lstStyle/>
                    <a:p>
                      <a:pPr algn="r" fontAlgn="b"/>
                      <a:r>
                        <a:rPr lang="nl-BE" sz="1100" b="1" i="0" u="none" strike="noStrike" dirty="0" err="1" smtClean="0">
                          <a:solidFill>
                            <a:srgbClr val="1F497D"/>
                          </a:solidFill>
                          <a:effectLst/>
                          <a:latin typeface="+mn-lt"/>
                        </a:rPr>
                        <a:t>Allocations</a:t>
                      </a:r>
                      <a:r>
                        <a:rPr lang="nl-BE" sz="1100" b="1" i="0" u="none" strike="noStrike" dirty="0" smtClean="0">
                          <a:solidFill>
                            <a:srgbClr val="1F497D"/>
                          </a:solidFill>
                          <a:effectLst/>
                          <a:latin typeface="+mn-lt"/>
                        </a:rPr>
                        <a:t> familiales</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96000">
                <a:tc>
                  <a:txBody>
                    <a:bodyPr/>
                    <a:lstStyle/>
                    <a:p>
                      <a:pPr algn="r" fontAlgn="b"/>
                      <a:r>
                        <a:rPr lang="nl-BE" sz="1100" b="1" i="0" u="none" strike="noStrike" dirty="0" err="1" smtClean="0">
                          <a:solidFill>
                            <a:srgbClr val="1F497D"/>
                          </a:solidFill>
                          <a:effectLst/>
                          <a:latin typeface="+mn-lt"/>
                        </a:rPr>
                        <a:t>Cohésion</a:t>
                      </a:r>
                      <a:r>
                        <a:rPr lang="nl-BE" sz="1100" b="1" i="0" u="none" strike="noStrike" dirty="0" smtClean="0">
                          <a:solidFill>
                            <a:srgbClr val="1F497D"/>
                          </a:solidFill>
                          <a:effectLst/>
                          <a:latin typeface="+mn-lt"/>
                        </a:rPr>
                        <a:t> sociale</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bl>
          </a:graphicData>
        </a:graphic>
      </p:graphicFrame>
      <p:sp>
        <p:nvSpPr>
          <p:cNvPr id="13" name="Text Placeholder 6"/>
          <p:cNvSpPr txBox="1">
            <a:spLocks/>
          </p:cNvSpPr>
          <p:nvPr/>
        </p:nvSpPr>
        <p:spPr>
          <a:xfrm>
            <a:off x="346725" y="1068442"/>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err="1"/>
              <a:t>L'importance</a:t>
            </a:r>
            <a:r>
              <a:rPr lang="nl-BE" sz="1600" b="1" dirty="0"/>
              <a:t> des </a:t>
            </a:r>
            <a:r>
              <a:rPr lang="nl-BE" sz="1600" b="1" dirty="0" err="1"/>
              <a:t>différents</a:t>
            </a:r>
            <a:r>
              <a:rPr lang="nl-BE" sz="1600" b="1" dirty="0"/>
              <a:t> </a:t>
            </a:r>
            <a:r>
              <a:rPr lang="nl-BE" sz="1600" b="1" dirty="0" err="1"/>
              <a:t>domaines</a:t>
            </a:r>
            <a:r>
              <a:rPr lang="nl-BE" sz="1600" b="1" dirty="0"/>
              <a:t> </a:t>
            </a:r>
            <a:r>
              <a:rPr lang="nl-BE" sz="1600" b="1" dirty="0" err="1" smtClean="0"/>
              <a:t>politiques</a:t>
            </a:r>
            <a:r>
              <a:rPr lang="nl-BE" sz="1600" b="1" dirty="0" smtClean="0"/>
              <a:t> (</a:t>
            </a:r>
            <a:r>
              <a:rPr lang="nl-BE" sz="1600" b="1" dirty="0"/>
              <a:t>1/2</a:t>
            </a:r>
            <a:r>
              <a:rPr lang="nl-BE" sz="1600" b="1" dirty="0" smtClean="0"/>
              <a:t>)</a:t>
            </a:r>
            <a:endParaRPr lang="nl-BE" sz="1600" b="1" dirty="0"/>
          </a:p>
        </p:txBody>
      </p:sp>
      <p:cxnSp>
        <p:nvCxnSpPr>
          <p:cNvPr id="8" name="Straight Connector 7"/>
          <p:cNvCxnSpPr/>
          <p:nvPr/>
        </p:nvCxnSpPr>
        <p:spPr>
          <a:xfrm>
            <a:off x="5779961" y="1356442"/>
            <a:ext cx="0" cy="504000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730952" y="6206777"/>
            <a:ext cx="978197" cy="430887"/>
          </a:xfrm>
          <a:prstGeom prst="rect">
            <a:avLst/>
          </a:prstGeom>
          <a:noFill/>
        </p:spPr>
        <p:txBody>
          <a:bodyPr wrap="square" rtlCol="0">
            <a:spAutoFit/>
          </a:bodyPr>
          <a:lstStyle/>
          <a:p>
            <a:r>
              <a:rPr lang="nl-BE" sz="1100" i="1" dirty="0" smtClean="0"/>
              <a:t>Moyenne</a:t>
            </a:r>
          </a:p>
          <a:p>
            <a:r>
              <a:rPr lang="nl-BE" sz="1100" i="1" dirty="0" smtClean="0"/>
              <a:t>= 100</a:t>
            </a:r>
            <a:endParaRPr lang="nl-BE" sz="1100" i="1" dirty="0"/>
          </a:p>
        </p:txBody>
      </p:sp>
      <p:sp>
        <p:nvSpPr>
          <p:cNvPr id="10" name="Text Placeholder 4"/>
          <p:cNvSpPr txBox="1">
            <a:spLocks/>
          </p:cNvSpPr>
          <p:nvPr/>
        </p:nvSpPr>
        <p:spPr>
          <a:xfrm>
            <a:off x="-10192" y="6565310"/>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Échantillon</a:t>
            </a:r>
            <a:r>
              <a:rPr lang="en-US" sz="1000" dirty="0" smtClean="0">
                <a:latin typeface="Calibri" pitchFamily="34" charset="0"/>
                <a:cs typeface="Arial" pitchFamily="34" charset="0"/>
              </a:rPr>
              <a:t> total </a:t>
            </a:r>
            <a:r>
              <a:rPr lang="en-US" sz="1000" dirty="0" err="1" smtClean="0">
                <a:latin typeface="Calibri" pitchFamily="34" charset="0"/>
                <a:cs typeface="Arial" pitchFamily="34" charset="0"/>
              </a:rPr>
              <a:t>Wallonie</a:t>
            </a:r>
            <a:r>
              <a:rPr lang="en-US" sz="1000" dirty="0" smtClean="0">
                <a:latin typeface="Calibri" pitchFamily="34" charset="0"/>
                <a:cs typeface="Arial" pitchFamily="34" charset="0"/>
              </a:rPr>
              <a:t> (n=1000)	</a:t>
            </a:r>
          </a:p>
        </p:txBody>
      </p:sp>
    </p:spTree>
    <p:extLst>
      <p:ext uri="{BB962C8B-B14F-4D97-AF65-F5344CB8AC3E}">
        <p14:creationId xmlns:p14="http://schemas.microsoft.com/office/powerpoint/2010/main" val="8028993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839433" y="2258226"/>
            <a:ext cx="5063875" cy="370800"/>
          </a:xfrm>
          <a:prstGeom prst="roundRect">
            <a:avLst/>
          </a:prstGeom>
          <a:solidFill>
            <a:schemeClr val="tx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tx1"/>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753456308"/>
              </p:ext>
            </p:extLst>
          </p:nvPr>
        </p:nvGraphicFramePr>
        <p:xfrm>
          <a:off x="1414205" y="1421275"/>
          <a:ext cx="2951960" cy="4752000"/>
        </p:xfrm>
        <a:graphic>
          <a:graphicData uri="http://schemas.openxmlformats.org/drawingml/2006/table">
            <a:tbl>
              <a:tblPr/>
              <a:tblGrid>
                <a:gridCol w="2951960"/>
              </a:tblGrid>
              <a:tr h="396000">
                <a:tc>
                  <a:txBody>
                    <a:bodyPr/>
                    <a:lstStyle/>
                    <a:p>
                      <a:pPr algn="r" fontAlgn="b"/>
                      <a:r>
                        <a:rPr lang="nl-BE" sz="1100" b="1" i="0" u="none" strike="noStrike" dirty="0" err="1" smtClean="0">
                          <a:solidFill>
                            <a:srgbClr val="1F497D"/>
                          </a:solidFill>
                          <a:effectLst/>
                          <a:latin typeface="Calibri"/>
                        </a:rPr>
                        <a:t>Entreprises</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96000">
                <a:tc>
                  <a:txBody>
                    <a:bodyPr/>
                    <a:lstStyle/>
                    <a:p>
                      <a:pPr algn="r" fontAlgn="b"/>
                      <a:r>
                        <a:rPr lang="nl-BE" sz="1100" b="1" i="0" u="none" strike="noStrike" dirty="0" err="1" smtClean="0">
                          <a:solidFill>
                            <a:srgbClr val="1F497D"/>
                          </a:solidFill>
                          <a:effectLst/>
                          <a:latin typeface="Calibri"/>
                        </a:rPr>
                        <a:t>Mobilité</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9600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nl-BE" sz="1100" b="1" i="0" u="none" strike="noStrike" dirty="0" err="1" smtClean="0">
                          <a:solidFill>
                            <a:srgbClr val="1F497D"/>
                          </a:solidFill>
                          <a:effectLst/>
                          <a:latin typeface="+mn-lt"/>
                        </a:rPr>
                        <a:t>Bien-être</a:t>
                      </a:r>
                      <a:r>
                        <a:rPr lang="nl-BE" sz="1100" b="1" i="0" u="none" strike="noStrike" dirty="0" smtClean="0">
                          <a:solidFill>
                            <a:srgbClr val="1F497D"/>
                          </a:solidFill>
                          <a:effectLst/>
                          <a:latin typeface="+mn-lt"/>
                        </a:rPr>
                        <a:t> </a:t>
                      </a:r>
                      <a:r>
                        <a:rPr lang="nl-BE" sz="1100" b="1" i="0" u="none" strike="noStrike" dirty="0" err="1" smtClean="0">
                          <a:solidFill>
                            <a:srgbClr val="1F497D"/>
                          </a:solidFill>
                          <a:effectLst/>
                          <a:latin typeface="+mn-lt"/>
                        </a:rPr>
                        <a:t>animal</a:t>
                      </a:r>
                      <a:endParaRPr lang="nl-BE" sz="1100" b="1" i="0" u="none" strike="noStrike" dirty="0" smtClean="0">
                        <a:solidFill>
                          <a:srgbClr val="1F497D"/>
                        </a:solidFill>
                        <a:effectLst/>
                        <a:latin typeface="+mn-lt"/>
                      </a:endParaRPr>
                    </a:p>
                  </a:txBody>
                  <a:tcPr marL="9525" marR="9525" marT="9525" marB="0" anchor="ctr">
                    <a:lnL>
                      <a:noFill/>
                    </a:lnL>
                    <a:lnR>
                      <a:noFill/>
                    </a:lnR>
                    <a:lnT>
                      <a:noFill/>
                    </a:lnT>
                    <a:lnB>
                      <a:noFill/>
                    </a:lnB>
                    <a:noFill/>
                  </a:tcPr>
                </a:tc>
              </a:tr>
              <a:tr h="396000">
                <a:tc>
                  <a:txBody>
                    <a:bodyPr/>
                    <a:lstStyle/>
                    <a:p>
                      <a:pPr algn="r" fontAlgn="b"/>
                      <a:r>
                        <a:rPr lang="nl-BE" sz="1100" b="1" i="0" u="none" strike="noStrike" dirty="0" err="1" smtClean="0">
                          <a:solidFill>
                            <a:srgbClr val="1F497D"/>
                          </a:solidFill>
                          <a:effectLst/>
                          <a:latin typeface="+mn-lt"/>
                        </a:rPr>
                        <a:t>Agriculture</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96000">
                <a:tc>
                  <a:txBody>
                    <a:bodyPr/>
                    <a:lstStyle/>
                    <a:p>
                      <a:pPr algn="r" fontAlgn="b"/>
                      <a:r>
                        <a:rPr lang="nl-BE" sz="1100" b="1" i="0" u="none" strike="noStrike" dirty="0" err="1" smtClean="0">
                          <a:solidFill>
                            <a:srgbClr val="1F497D"/>
                          </a:solidFill>
                          <a:effectLst/>
                          <a:latin typeface="Calibri"/>
                        </a:rPr>
                        <a:t>Gouvernance</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96000">
                <a:tc>
                  <a:txBody>
                    <a:bodyPr/>
                    <a:lstStyle/>
                    <a:p>
                      <a:pPr algn="r" fontAlgn="b"/>
                      <a:r>
                        <a:rPr lang="nl-BE" sz="1100" b="1" i="0" u="none" strike="noStrike" dirty="0" smtClean="0">
                          <a:solidFill>
                            <a:srgbClr val="1F497D"/>
                          </a:solidFill>
                          <a:effectLst/>
                          <a:latin typeface="Calibri"/>
                        </a:rPr>
                        <a:t>Europe </a:t>
                      </a:r>
                      <a:r>
                        <a:rPr lang="nl-BE" sz="1100" b="1" i="0" u="none" strike="noStrike" dirty="0">
                          <a:solidFill>
                            <a:srgbClr val="1F497D"/>
                          </a:solidFill>
                          <a:effectLst/>
                          <a:latin typeface="Calibri"/>
                        </a:rPr>
                        <a:t>et </a:t>
                      </a:r>
                      <a:r>
                        <a:rPr lang="nl-BE" sz="1100" b="1" i="0" u="none" strike="noStrike" dirty="0" err="1">
                          <a:solidFill>
                            <a:srgbClr val="1F497D"/>
                          </a:solidFill>
                          <a:effectLst/>
                          <a:latin typeface="Calibri"/>
                        </a:rPr>
                        <a:t>international</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96000">
                <a:tc>
                  <a:txBody>
                    <a:bodyPr/>
                    <a:lstStyle/>
                    <a:p>
                      <a:pPr algn="r" fontAlgn="b"/>
                      <a:r>
                        <a:rPr lang="nl-BE" sz="1100" b="1" i="0" u="none" strike="noStrike" dirty="0" err="1" smtClean="0">
                          <a:solidFill>
                            <a:srgbClr val="1F497D"/>
                          </a:solidFill>
                          <a:effectLst/>
                          <a:latin typeface="Calibri"/>
                        </a:rPr>
                        <a:t>Pouvoirs</a:t>
                      </a:r>
                      <a:r>
                        <a:rPr lang="nl-BE" sz="1100" b="1" i="0" u="none" strike="noStrike" dirty="0" smtClean="0">
                          <a:solidFill>
                            <a:srgbClr val="1F497D"/>
                          </a:solidFill>
                          <a:effectLst/>
                          <a:latin typeface="Calibri"/>
                        </a:rPr>
                        <a:t> </a:t>
                      </a:r>
                      <a:r>
                        <a:rPr lang="nl-BE" sz="1100" b="1" i="0" u="none" strike="noStrike" dirty="0" err="1">
                          <a:solidFill>
                            <a:srgbClr val="1F497D"/>
                          </a:solidFill>
                          <a:effectLst/>
                          <a:latin typeface="Calibri"/>
                        </a:rPr>
                        <a:t>locaux</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96000">
                <a:tc>
                  <a:txBody>
                    <a:bodyPr/>
                    <a:lstStyle/>
                    <a:p>
                      <a:pPr algn="r" fontAlgn="b"/>
                      <a:r>
                        <a:rPr lang="fr-FR" sz="1100" b="1" i="0" u="none" strike="noStrike" dirty="0" smtClean="0">
                          <a:solidFill>
                            <a:srgbClr val="1F497D"/>
                          </a:solidFill>
                          <a:effectLst/>
                          <a:latin typeface="+mn-lt"/>
                        </a:rPr>
                        <a:t>Collaboration entre la Wallonie </a:t>
                      </a:r>
                    </a:p>
                    <a:p>
                      <a:pPr algn="r" fontAlgn="b"/>
                      <a:r>
                        <a:rPr lang="fr-FR" sz="1100" b="1" i="0" u="none" strike="noStrike" dirty="0" smtClean="0">
                          <a:solidFill>
                            <a:srgbClr val="1F497D"/>
                          </a:solidFill>
                          <a:effectLst/>
                          <a:latin typeface="+mn-lt"/>
                        </a:rPr>
                        <a:t>et la Communauté germanophone</a:t>
                      </a:r>
                    </a:p>
                  </a:txBody>
                  <a:tcPr marL="9525" marR="9525" marT="9525" marB="0" anchor="ctr">
                    <a:lnL>
                      <a:noFill/>
                    </a:lnL>
                    <a:lnR>
                      <a:noFill/>
                    </a:lnR>
                    <a:lnT>
                      <a:noFill/>
                    </a:lnT>
                    <a:lnB>
                      <a:noFill/>
                    </a:lnB>
                    <a:noFill/>
                  </a:tcPr>
                </a:tc>
              </a:tr>
              <a:tr h="396000">
                <a:tc>
                  <a:txBody>
                    <a:bodyPr/>
                    <a:lstStyle/>
                    <a:p>
                      <a:pPr algn="r" fontAlgn="b"/>
                      <a:r>
                        <a:rPr lang="fr-FR" sz="1100" b="1" i="0" u="none" strike="noStrike" dirty="0" smtClean="0">
                          <a:solidFill>
                            <a:srgbClr val="1F497D"/>
                          </a:solidFill>
                          <a:effectLst/>
                          <a:latin typeface="+mn-lt"/>
                        </a:rPr>
                        <a:t>Patrimoine et développement territorial</a:t>
                      </a:r>
                      <a:endParaRPr lang="fr-FR" sz="1100" b="1" i="0" u="none" strike="noStrike" dirty="0">
                        <a:solidFill>
                          <a:srgbClr val="1F497D"/>
                        </a:solidFill>
                        <a:effectLst/>
                        <a:latin typeface="+mn-lt"/>
                      </a:endParaRPr>
                    </a:p>
                  </a:txBody>
                  <a:tcPr marL="9525" marR="9525" marT="9525" marB="0" anchor="ctr">
                    <a:lnL>
                      <a:noFill/>
                    </a:lnL>
                    <a:lnR>
                      <a:noFill/>
                    </a:lnR>
                    <a:lnT>
                      <a:noFill/>
                    </a:lnT>
                    <a:lnB>
                      <a:noFill/>
                    </a:lnB>
                    <a:noFill/>
                  </a:tcPr>
                </a:tc>
              </a:tr>
              <a:tr h="396000">
                <a:tc>
                  <a:txBody>
                    <a:bodyPr/>
                    <a:lstStyle/>
                    <a:p>
                      <a:pPr algn="r" fontAlgn="b"/>
                      <a:r>
                        <a:rPr lang="nl-BE" sz="1100" b="1" i="0" u="none" strike="noStrike" dirty="0" err="1" smtClean="0">
                          <a:solidFill>
                            <a:srgbClr val="1F497D"/>
                          </a:solidFill>
                          <a:effectLst/>
                          <a:latin typeface="Calibri"/>
                        </a:rPr>
                        <a:t>Associatif</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96000">
                <a:tc>
                  <a:txBody>
                    <a:bodyPr/>
                    <a:lstStyle/>
                    <a:p>
                      <a:pPr algn="r" fontAlgn="b"/>
                      <a:r>
                        <a:rPr lang="nl-BE" sz="1100" b="1" i="0" u="none" strike="noStrike" dirty="0" err="1" smtClean="0">
                          <a:solidFill>
                            <a:srgbClr val="1F497D"/>
                          </a:solidFill>
                          <a:effectLst/>
                          <a:latin typeface="Calibri"/>
                        </a:rPr>
                        <a:t>Infrastructures</a:t>
                      </a:r>
                      <a:r>
                        <a:rPr lang="nl-BE" sz="1100" b="1" i="0" u="none" strike="noStrike" dirty="0" smtClean="0">
                          <a:solidFill>
                            <a:srgbClr val="1F497D"/>
                          </a:solidFill>
                          <a:effectLst/>
                          <a:latin typeface="Calibri"/>
                        </a:rPr>
                        <a:t> </a:t>
                      </a:r>
                      <a:r>
                        <a:rPr lang="nl-BE" sz="1100" b="1" i="0" u="none" strike="noStrike" dirty="0" err="1">
                          <a:solidFill>
                            <a:srgbClr val="1F497D"/>
                          </a:solidFill>
                          <a:effectLst/>
                          <a:latin typeface="Calibri"/>
                        </a:rPr>
                        <a:t>sportives</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96000">
                <a:tc>
                  <a:txBody>
                    <a:bodyPr/>
                    <a:lstStyle/>
                    <a:p>
                      <a:pPr algn="r" fontAlgn="b"/>
                      <a:r>
                        <a:rPr lang="nl-BE" sz="1100" b="1" i="0" u="none" strike="noStrike" dirty="0" err="1" smtClean="0">
                          <a:solidFill>
                            <a:srgbClr val="1F497D"/>
                          </a:solidFill>
                          <a:effectLst/>
                          <a:latin typeface="Calibri"/>
                        </a:rPr>
                        <a:t>Tourisme</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55773602"/>
              </p:ext>
            </p:extLst>
          </p:nvPr>
        </p:nvGraphicFramePr>
        <p:xfrm>
          <a:off x="4342208" y="1396481"/>
          <a:ext cx="3765550" cy="4862621"/>
        </p:xfrm>
        <a:graphic>
          <a:graphicData uri="http://schemas.openxmlformats.org/presentationml/2006/ole">
            <mc:AlternateContent xmlns:mc="http://schemas.openxmlformats.org/markup-compatibility/2006">
              <mc:Choice xmlns:v="urn:schemas-microsoft-com:vml" Requires="v">
                <p:oleObj spid="_x0000_s986187" name="Chart" r:id="rId3" imgW="3638533" imgH="4457683" progId="MSGraph.Chart.8">
                  <p:embed followColorScheme="full"/>
                </p:oleObj>
              </mc:Choice>
              <mc:Fallback>
                <p:oleObj name="Chart" r:id="rId3" imgW="3638533" imgH="4457683" progId="MSGraph.Chart.8">
                  <p:embed followColorScheme="full"/>
                  <p:pic>
                    <p:nvPicPr>
                      <p:cNvPr id="0" name=""/>
                      <p:cNvPicPr>
                        <a:picLocks noChangeAspect="1" noChangeArrowheads="1"/>
                      </p:cNvPicPr>
                      <p:nvPr/>
                    </p:nvPicPr>
                    <p:blipFill>
                      <a:blip r:embed="rId4"/>
                      <a:srcRect/>
                      <a:stretch>
                        <a:fillRect/>
                      </a:stretch>
                    </p:blipFill>
                    <p:spPr bwMode="auto">
                      <a:xfrm>
                        <a:off x="4342208" y="1396481"/>
                        <a:ext cx="3765550" cy="4862621"/>
                      </a:xfrm>
                      <a:prstGeom prst="rect">
                        <a:avLst/>
                      </a:prstGeom>
                      <a:noFill/>
                      <a:ln>
                        <a:noFill/>
                      </a:ln>
                      <a:extLst/>
                    </p:spPr>
                  </p:pic>
                </p:oleObj>
              </mc:Fallback>
            </mc:AlternateContent>
          </a:graphicData>
        </a:graphic>
      </p:graphicFrame>
      <p:sp>
        <p:nvSpPr>
          <p:cNvPr id="2" name="Titel 1"/>
          <p:cNvSpPr>
            <a:spLocks noGrp="1"/>
          </p:cNvSpPr>
          <p:nvPr>
            <p:ph type="title"/>
          </p:nvPr>
        </p:nvSpPr>
        <p:spPr>
          <a:xfrm>
            <a:off x="771423" y="93070"/>
            <a:ext cx="8162325" cy="830997"/>
          </a:xfrm>
        </p:spPr>
        <p:txBody>
          <a:bodyPr/>
          <a:lstStyle/>
          <a:p>
            <a:pPr algn="just"/>
            <a:r>
              <a:rPr lang="fr-FR" dirty="0" smtClean="0"/>
              <a:t>Si le bien-être animal reste un domaine politique de moindre importance aux yeux des Wallons, ces derniers y attachent néanmoins bien plus d’importance qu’au tourisme, aux infrastructures sportives ou à l’associatif. </a:t>
            </a:r>
            <a:endParaRPr lang="fr-FR"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9</a:t>
            </a:fld>
            <a:endParaRPr lang="de-DE" dirty="0"/>
          </a:p>
        </p:txBody>
      </p:sp>
      <p:sp>
        <p:nvSpPr>
          <p:cNvPr id="13" name="Text Placeholder 6"/>
          <p:cNvSpPr txBox="1">
            <a:spLocks/>
          </p:cNvSpPr>
          <p:nvPr/>
        </p:nvSpPr>
        <p:spPr>
          <a:xfrm>
            <a:off x="347733" y="1058817"/>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err="1"/>
              <a:t>L'importance</a:t>
            </a:r>
            <a:r>
              <a:rPr lang="nl-BE" sz="1600" b="1" dirty="0"/>
              <a:t> des </a:t>
            </a:r>
            <a:r>
              <a:rPr lang="nl-BE" sz="1600" b="1" dirty="0" err="1"/>
              <a:t>différents</a:t>
            </a:r>
            <a:r>
              <a:rPr lang="nl-BE" sz="1600" b="1" dirty="0"/>
              <a:t> </a:t>
            </a:r>
            <a:r>
              <a:rPr lang="nl-BE" sz="1600" b="1" dirty="0" err="1"/>
              <a:t>domaines</a:t>
            </a:r>
            <a:r>
              <a:rPr lang="nl-BE" sz="1600" b="1" dirty="0"/>
              <a:t> </a:t>
            </a:r>
            <a:r>
              <a:rPr lang="nl-BE" sz="1600" b="1" dirty="0" err="1" smtClean="0"/>
              <a:t>politiques</a:t>
            </a:r>
            <a:r>
              <a:rPr lang="nl-BE" sz="1600" b="1" dirty="0" smtClean="0"/>
              <a:t> (2/2)</a:t>
            </a:r>
            <a:endParaRPr lang="nl-BE" sz="1600" b="1" dirty="0"/>
          </a:p>
        </p:txBody>
      </p:sp>
      <p:cxnSp>
        <p:nvCxnSpPr>
          <p:cNvPr id="15" name="Straight Connector 14"/>
          <p:cNvCxnSpPr/>
          <p:nvPr/>
        </p:nvCxnSpPr>
        <p:spPr>
          <a:xfrm>
            <a:off x="5779961" y="1346817"/>
            <a:ext cx="0" cy="504000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 Placeholder 4"/>
          <p:cNvSpPr txBox="1">
            <a:spLocks/>
          </p:cNvSpPr>
          <p:nvPr/>
        </p:nvSpPr>
        <p:spPr>
          <a:xfrm>
            <a:off x="-10192" y="6584560"/>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Échantillon</a:t>
            </a:r>
            <a:r>
              <a:rPr lang="en-US" sz="1000" dirty="0" smtClean="0">
                <a:latin typeface="Calibri" pitchFamily="34" charset="0"/>
                <a:cs typeface="Arial" pitchFamily="34" charset="0"/>
              </a:rPr>
              <a:t> total </a:t>
            </a:r>
            <a:r>
              <a:rPr lang="en-US" sz="1000" dirty="0" err="1" smtClean="0">
                <a:latin typeface="Calibri" pitchFamily="34" charset="0"/>
                <a:cs typeface="Arial" pitchFamily="34" charset="0"/>
              </a:rPr>
              <a:t>Wallonie</a:t>
            </a:r>
            <a:r>
              <a:rPr lang="en-US" sz="1000" dirty="0" smtClean="0">
                <a:latin typeface="Calibri" pitchFamily="34" charset="0"/>
                <a:cs typeface="Arial" pitchFamily="34" charset="0"/>
              </a:rPr>
              <a:t> (n=1000)	</a:t>
            </a:r>
          </a:p>
        </p:txBody>
      </p:sp>
      <p:sp>
        <p:nvSpPr>
          <p:cNvPr id="18" name="TextBox 17"/>
          <p:cNvSpPr txBox="1"/>
          <p:nvPr/>
        </p:nvSpPr>
        <p:spPr>
          <a:xfrm>
            <a:off x="5730952" y="6197152"/>
            <a:ext cx="978197" cy="430887"/>
          </a:xfrm>
          <a:prstGeom prst="rect">
            <a:avLst/>
          </a:prstGeom>
          <a:noFill/>
        </p:spPr>
        <p:txBody>
          <a:bodyPr wrap="square" rtlCol="0">
            <a:spAutoFit/>
          </a:bodyPr>
          <a:lstStyle/>
          <a:p>
            <a:r>
              <a:rPr lang="nl-BE" sz="1100" i="1" dirty="0" smtClean="0"/>
              <a:t>Moyenne</a:t>
            </a:r>
          </a:p>
          <a:p>
            <a:r>
              <a:rPr lang="nl-BE" sz="1100" i="1" dirty="0" smtClean="0"/>
              <a:t>= 100</a:t>
            </a:r>
            <a:endParaRPr lang="nl-BE" sz="1100" i="1" dirty="0"/>
          </a:p>
        </p:txBody>
      </p:sp>
    </p:spTree>
    <p:extLst>
      <p:ext uri="{BB962C8B-B14F-4D97-AF65-F5344CB8AC3E}">
        <p14:creationId xmlns:p14="http://schemas.microsoft.com/office/powerpoint/2010/main" val="100887363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SKA_CLIENTLIBRARY" val=""/>
</p:tagLst>
</file>

<file path=ppt/theme/theme1.xml><?xml version="1.0" encoding="utf-8"?>
<a:theme xmlns:a="http://schemas.openxmlformats.org/drawingml/2006/main" name="2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1827</TotalTime>
  <Words>1603</Words>
  <Application>Microsoft Macintosh PowerPoint</Application>
  <PresentationFormat>On-screen Show (4:3)</PresentationFormat>
  <Paragraphs>279</Paragraphs>
  <Slides>15</Slides>
  <Notes>1</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15</vt:i4>
      </vt:variant>
    </vt:vector>
  </HeadingPairs>
  <TitlesOfParts>
    <vt:vector size="24" baseType="lpstr">
      <vt:lpstr>2_Ipsos Template 2012</vt:lpstr>
      <vt:lpstr>4_Ipsos Template 2012</vt:lpstr>
      <vt:lpstr>5_Ipsos Template 2012</vt:lpstr>
      <vt:lpstr>1_Ipsos Template 2012</vt:lpstr>
      <vt:lpstr>6_Ipsos Template 2012</vt:lpstr>
      <vt:lpstr>7_Ipsos Template 2012</vt:lpstr>
      <vt:lpstr>8_Ipsos Template 2012</vt:lpstr>
      <vt:lpstr>3_Ipsos Template 2012</vt:lpstr>
      <vt:lpstr>Chart</vt:lpstr>
      <vt:lpstr>PRIORITES CONCERNANT LE BIEN-ETRE ANIMAL DURANT LA LEGISLATURE 2014-2019</vt:lpstr>
      <vt:lpstr>Design de l’étude</vt:lpstr>
      <vt:lpstr>Design de l’étude</vt:lpstr>
      <vt:lpstr>Description de l’échantillon</vt:lpstr>
      <vt:lpstr>Résultats</vt:lpstr>
      <vt:lpstr>Méthode pour mesurer l’importance des différents domaines politiques </vt:lpstr>
      <vt:lpstr>Méthode pour mesurer l’importance des différents domaines politiques </vt:lpstr>
      <vt:lpstr>L’emploi et la formation ainsi que la santé arrivent largement en tête des préoccupations des Wallons, suivis par la prévention et la sécurité ainsi que les aides aux aînés et aux personnes handicapées.</vt:lpstr>
      <vt:lpstr>Si le bien-être animal reste un domaine politique de moindre importance aux yeux des Wallons, ces derniers y attachent néanmoins bien plus d’importance qu’au tourisme, aux infrastructures sportives ou à l’associatif. </vt:lpstr>
      <vt:lpstr>Les femmes, les moins de 55 ans tout comme les moins diplômés sont plus nombreux à accorder de l’importance au bien-être animal.</vt:lpstr>
      <vt:lpstr>L’ensemble des mesures proposées suscitent une très forte adhésion de la part des Wallons, une large majorité d’entre eux étant d’accord avec les affirmations proposées.</vt:lpstr>
      <vt:lpstr>Le niveau d’importance accordé au bien-être animal a un certain impact sur les résultats, les Wallons y accordant davantage d’importance sont une très large majorité à plébisciter l’ensemble de ces mesures. Toutefois, toutes ces mesures peuvent également compter sur l’approbation de la grande majorité des Wallons qui accordent une moindre importance au Bien-être animal (y compris l’interdiction du gavage, soit  61 %) </vt:lpstr>
      <vt:lpstr>Conclusions</vt:lpstr>
      <vt:lpstr>Priorités concernant le Bien-être animal durant la législature 2014-2019</vt:lpstr>
      <vt:lpstr>PowerPoint Presentation</vt:lpstr>
    </vt:vector>
  </TitlesOfParts>
  <Company>Ipsos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Ramona Bansemir</dc:creator>
  <cp:lastModifiedBy>GAIA GAIA</cp:lastModifiedBy>
  <cp:revision>396</cp:revision>
  <dcterms:created xsi:type="dcterms:W3CDTF">2012-01-13T06:54:50Z</dcterms:created>
  <dcterms:modified xsi:type="dcterms:W3CDTF">2015-05-28T07:25:19Z</dcterms:modified>
</cp:coreProperties>
</file>