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charts/chart6.xml" ContentType="application/vnd.openxmlformats-officedocument.drawingml.chart+xml"/>
  <Override PartName="/ppt/drawings/drawing1.xml" ContentType="application/vnd.openxmlformats-officedocument.drawingml.chartshapes+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5.xml" ContentType="application/vnd.openxmlformats-officedocument.drawingml.chartshapes+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4.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6.xml" ContentType="application/vnd.openxmlformats-officedocument.drawingml.chartshape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5.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6.xml" ContentType="application/vnd.openxmlformats-officedocument.presentationml.notesSlid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7.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8.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9.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handoutMasterIdLst>
    <p:handoutMasterId r:id="rId81"/>
  </p:handoutMasterIdLst>
  <p:sldIdLst>
    <p:sldId id="305" r:id="rId2"/>
    <p:sldId id="329" r:id="rId3"/>
    <p:sldId id="330" r:id="rId4"/>
    <p:sldId id="313" r:id="rId5"/>
    <p:sldId id="331" r:id="rId6"/>
    <p:sldId id="332" r:id="rId7"/>
    <p:sldId id="333" r:id="rId8"/>
    <p:sldId id="334" r:id="rId9"/>
    <p:sldId id="335" r:id="rId10"/>
    <p:sldId id="336" r:id="rId11"/>
    <p:sldId id="337" r:id="rId12"/>
    <p:sldId id="485" r:id="rId13"/>
    <p:sldId id="422" r:id="rId14"/>
    <p:sldId id="339" r:id="rId15"/>
    <p:sldId id="423" r:id="rId16"/>
    <p:sldId id="427" r:id="rId17"/>
    <p:sldId id="341" r:id="rId18"/>
    <p:sldId id="480" r:id="rId19"/>
    <p:sldId id="462" r:id="rId20"/>
    <p:sldId id="425" r:id="rId21"/>
    <p:sldId id="342" r:id="rId22"/>
    <p:sldId id="428" r:id="rId23"/>
    <p:sldId id="429" r:id="rId24"/>
    <p:sldId id="424" r:id="rId25"/>
    <p:sldId id="347" r:id="rId26"/>
    <p:sldId id="431" r:id="rId27"/>
    <p:sldId id="348" r:id="rId28"/>
    <p:sldId id="468" r:id="rId29"/>
    <p:sldId id="484" r:id="rId30"/>
    <p:sldId id="352" r:id="rId31"/>
    <p:sldId id="353" r:id="rId32"/>
    <p:sldId id="466" r:id="rId33"/>
    <p:sldId id="354" r:id="rId34"/>
    <p:sldId id="492" r:id="rId35"/>
    <p:sldId id="467" r:id="rId36"/>
    <p:sldId id="356" r:id="rId37"/>
    <p:sldId id="446" r:id="rId38"/>
    <p:sldId id="469" r:id="rId39"/>
    <p:sldId id="448" r:id="rId40"/>
    <p:sldId id="486" r:id="rId41"/>
    <p:sldId id="363" r:id="rId42"/>
    <p:sldId id="432" r:id="rId43"/>
    <p:sldId id="365" r:id="rId44"/>
    <p:sldId id="430" r:id="rId45"/>
    <p:sldId id="450" r:id="rId46"/>
    <p:sldId id="367" r:id="rId47"/>
    <p:sldId id="433" r:id="rId48"/>
    <p:sldId id="451" r:id="rId49"/>
    <p:sldId id="474" r:id="rId50"/>
    <p:sldId id="476" r:id="rId51"/>
    <p:sldId id="477" r:id="rId52"/>
    <p:sldId id="478" r:id="rId53"/>
    <p:sldId id="368" r:id="rId54"/>
    <p:sldId id="370" r:id="rId55"/>
    <p:sldId id="435" r:id="rId56"/>
    <p:sldId id="470" r:id="rId57"/>
    <p:sldId id="454" r:id="rId58"/>
    <p:sldId id="493" r:id="rId59"/>
    <p:sldId id="487" r:id="rId60"/>
    <p:sldId id="488" r:id="rId61"/>
    <p:sldId id="443" r:id="rId62"/>
    <p:sldId id="489" r:id="rId63"/>
    <p:sldId id="372" r:id="rId64"/>
    <p:sldId id="373" r:id="rId65"/>
    <p:sldId id="472" r:id="rId66"/>
    <p:sldId id="374" r:id="rId67"/>
    <p:sldId id="464" r:id="rId68"/>
    <p:sldId id="440" r:id="rId69"/>
    <p:sldId id="377" r:id="rId70"/>
    <p:sldId id="378" r:id="rId71"/>
    <p:sldId id="379" r:id="rId72"/>
    <p:sldId id="380" r:id="rId73"/>
    <p:sldId id="381" r:id="rId74"/>
    <p:sldId id="490" r:id="rId75"/>
    <p:sldId id="491" r:id="rId76"/>
    <p:sldId id="483" r:id="rId77"/>
    <p:sldId id="385" r:id="rId78"/>
    <p:sldId id="355" r:id="rId79"/>
  </p:sldIdLst>
  <p:sldSz cx="9144000" cy="6858000" type="screen4x3"/>
  <p:notesSz cx="6669088" cy="9926638"/>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08EFD11-FE7F-47C5-AFA0-66F7B2801577}">
          <p14:sldIdLst>
            <p14:sldId id="305"/>
            <p14:sldId id="329"/>
            <p14:sldId id="330"/>
            <p14:sldId id="313"/>
            <p14:sldId id="331"/>
            <p14:sldId id="332"/>
            <p14:sldId id="333"/>
            <p14:sldId id="334"/>
            <p14:sldId id="335"/>
            <p14:sldId id="336"/>
            <p14:sldId id="337"/>
            <p14:sldId id="485"/>
            <p14:sldId id="422"/>
            <p14:sldId id="339"/>
            <p14:sldId id="423"/>
            <p14:sldId id="427"/>
            <p14:sldId id="341"/>
            <p14:sldId id="480"/>
            <p14:sldId id="462"/>
            <p14:sldId id="425"/>
            <p14:sldId id="342"/>
            <p14:sldId id="428"/>
            <p14:sldId id="429"/>
            <p14:sldId id="424"/>
            <p14:sldId id="347"/>
            <p14:sldId id="431"/>
            <p14:sldId id="348"/>
            <p14:sldId id="468"/>
            <p14:sldId id="484"/>
            <p14:sldId id="352"/>
            <p14:sldId id="353"/>
            <p14:sldId id="466"/>
            <p14:sldId id="354"/>
            <p14:sldId id="492"/>
            <p14:sldId id="467"/>
            <p14:sldId id="356"/>
            <p14:sldId id="446"/>
            <p14:sldId id="469"/>
            <p14:sldId id="448"/>
            <p14:sldId id="486"/>
            <p14:sldId id="363"/>
            <p14:sldId id="432"/>
            <p14:sldId id="365"/>
            <p14:sldId id="430"/>
            <p14:sldId id="450"/>
            <p14:sldId id="367"/>
            <p14:sldId id="433"/>
            <p14:sldId id="451"/>
            <p14:sldId id="474"/>
            <p14:sldId id="476"/>
            <p14:sldId id="477"/>
            <p14:sldId id="478"/>
            <p14:sldId id="368"/>
            <p14:sldId id="370"/>
            <p14:sldId id="435"/>
            <p14:sldId id="470"/>
            <p14:sldId id="454"/>
            <p14:sldId id="493"/>
            <p14:sldId id="487"/>
            <p14:sldId id="488"/>
            <p14:sldId id="443"/>
            <p14:sldId id="489"/>
            <p14:sldId id="372"/>
            <p14:sldId id="373"/>
            <p14:sldId id="472"/>
            <p14:sldId id="374"/>
            <p14:sldId id="464"/>
            <p14:sldId id="440"/>
            <p14:sldId id="377"/>
            <p14:sldId id="378"/>
            <p14:sldId id="379"/>
            <p14:sldId id="380"/>
            <p14:sldId id="381"/>
            <p14:sldId id="490"/>
            <p14:sldId id="491"/>
            <p14:sldId id="483"/>
            <p14:sldId id="385"/>
            <p14:sldId id="355"/>
          </p14:sldIdLst>
        </p14:section>
      </p14:sectionLst>
    </p:ext>
    <p:ext uri="{EFAFB233-063F-42B5-8137-9DF3F51BA10A}">
      <p15:sldGuideLst xmlns:p15="http://schemas.microsoft.com/office/powerpoint/2012/main">
        <p15:guide id="1" orient="horz" pos="3770">
          <p15:clr>
            <a:srgbClr val="A4A3A4"/>
          </p15:clr>
        </p15:guide>
        <p15:guide id="2" pos="550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toni Lisa" initials="ML" lastIdx="15" clrIdx="0">
    <p:extLst>
      <p:ext uri="{19B8F6BF-5375-455C-9EA6-DF929625EA0E}">
        <p15:presenceInfo xmlns:p15="http://schemas.microsoft.com/office/powerpoint/2012/main" userId="S-1-5-21-1344615381-2130667413-1990678075-31605" providerId="AD"/>
      </p:ext>
    </p:extLst>
  </p:cmAuthor>
  <p:cmAuthor id="2" name="Van Caneghem Xavier" initials="VCX" lastIdx="2" clrIdx="1">
    <p:extLst>
      <p:ext uri="{19B8F6BF-5375-455C-9EA6-DF929625EA0E}">
        <p15:presenceInfo xmlns:p15="http://schemas.microsoft.com/office/powerpoint/2012/main" userId="S-1-5-21-1344615381-2130667413-1990678075-16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0F2FA"/>
    <a:srgbClr val="314397"/>
    <a:srgbClr val="D0D6F0"/>
    <a:srgbClr val="F9BF7F"/>
    <a:srgbClr val="E53138"/>
    <a:srgbClr val="008000"/>
    <a:srgbClr val="F2F2F2"/>
    <a:srgbClr val="C8C9C7"/>
    <a:srgbClr val="FCFCFC"/>
    <a:srgbClr val="F8D5A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39" autoAdjust="0"/>
    <p:restoredTop sz="94660"/>
  </p:normalViewPr>
  <p:slideViewPr>
    <p:cSldViewPr snapToGrid="0" snapToObjects="1">
      <p:cViewPr varScale="1">
        <p:scale>
          <a:sx n="68" d="100"/>
          <a:sy n="68" d="100"/>
        </p:scale>
        <p:origin x="618" y="60"/>
      </p:cViewPr>
      <p:guideLst>
        <p:guide orient="horz" pos="3770"/>
        <p:guide pos="550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5.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6.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1.xml"/><Relationship Id="rId1" Type="http://schemas.microsoft.com/office/2011/relationships/chartStyle" Target="style11.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2.xml"/><Relationship Id="rId1" Type="http://schemas.microsoft.com/office/2011/relationships/chartStyle" Target="style12.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3.xml"/><Relationship Id="rId1" Type="http://schemas.microsoft.com/office/2011/relationships/chartStyle" Target="style13.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4.xml"/><Relationship Id="rId1" Type="http://schemas.microsoft.com/office/2011/relationships/chartStyle" Target="style14.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Feuil1!$B$1</c:f>
              <c:strCache>
                <c:ptCount val="1"/>
                <c:pt idx="0">
                  <c:v>Europe</c:v>
                </c:pt>
              </c:strCache>
            </c:strRef>
          </c:tx>
          <c:spPr>
            <a:ln w="28575" cap="rnd">
              <a:solidFill>
                <a:schemeClr val="tx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365D"/>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Feuil1!$B$2:$B$10</c:f>
              <c:numCache>
                <c:formatCode>General</c:formatCode>
                <c:ptCount val="9"/>
                <c:pt idx="0">
                  <c:v>64</c:v>
                </c:pt>
                <c:pt idx="1">
                  <c:v>66</c:v>
                </c:pt>
                <c:pt idx="2">
                  <c:v>60</c:v>
                </c:pt>
                <c:pt idx="3">
                  <c:v>53</c:v>
                </c:pt>
                <c:pt idx="4">
                  <c:v>54</c:v>
                </c:pt>
                <c:pt idx="5">
                  <c:v>61</c:v>
                </c:pt>
                <c:pt idx="6">
                  <c:v>54</c:v>
                </c:pt>
                <c:pt idx="7">
                  <c:v>63</c:v>
                </c:pt>
                <c:pt idx="8">
                  <c:v>64</c:v>
                </c:pt>
              </c:numCache>
            </c:numRef>
          </c:val>
          <c:smooth val="1"/>
          <c:extLst>
            <c:ext xmlns:c16="http://schemas.microsoft.com/office/drawing/2014/chart" uri="{C3380CC4-5D6E-409C-BE32-E72D297353CC}">
              <c16:uniqueId val="{00000000-CB24-46E9-BF02-35F2935A2ADE}"/>
            </c:ext>
          </c:extLst>
        </c:ser>
        <c:ser>
          <c:idx val="1"/>
          <c:order val="1"/>
          <c:tx>
            <c:strRef>
              <c:f>Feuil1!$C$1</c:f>
              <c:strCache>
                <c:ptCount val="1"/>
                <c:pt idx="0">
                  <c:v>USA</c:v>
                </c:pt>
              </c:strCache>
            </c:strRef>
          </c:tx>
          <c:spPr>
            <a:ln w="28575" cap="rnd">
              <a:solidFill>
                <a:srgbClr val="00B0F0"/>
              </a:solidFill>
              <a:round/>
            </a:ln>
            <a:effectLst/>
          </c:spPr>
          <c:marker>
            <c:symbol val="none"/>
          </c:marker>
          <c:dLbls>
            <c:dLbl>
              <c:idx val="7"/>
              <c:layout>
                <c:manualLayout>
                  <c:x val="-2.3297666184324019E-2"/>
                  <c:y val="4.09219774504692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B24-46E9-BF02-35F2935A2ADE}"/>
                </c:ext>
              </c:extLst>
            </c:dLbl>
            <c:dLbl>
              <c:idx val="8"/>
              <c:layout>
                <c:manualLayout>
                  <c:x val="1.2297244750583032E-2"/>
                  <c:y val="-4.5471765384302358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rgbClr val="00B0F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8509992263856506E-2"/>
                      <c:h val="9.0244044498805964E-2"/>
                    </c:manualLayout>
                  </c15:layout>
                </c:ext>
                <c:ext xmlns:c16="http://schemas.microsoft.com/office/drawing/2014/chart" uri="{C3380CC4-5D6E-409C-BE32-E72D297353CC}">
                  <c16:uniqueId val="{00000000-8A7B-493A-B12D-22DEFB92929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B0F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Feuil1!$C$2:$C$10</c:f>
              <c:numCache>
                <c:formatCode>General</c:formatCode>
                <c:ptCount val="9"/>
                <c:pt idx="6">
                  <c:v>61</c:v>
                </c:pt>
                <c:pt idx="7">
                  <c:v>66</c:v>
                </c:pt>
                <c:pt idx="8">
                  <c:v>68</c:v>
                </c:pt>
              </c:numCache>
            </c:numRef>
          </c:val>
          <c:smooth val="1"/>
          <c:extLst>
            <c:ext xmlns:c16="http://schemas.microsoft.com/office/drawing/2014/chart" uri="{C3380CC4-5D6E-409C-BE32-E72D297353CC}">
              <c16:uniqueId val="{00000001-CB24-46E9-BF02-35F2935A2ADE}"/>
            </c:ext>
          </c:extLst>
        </c:ser>
        <c:ser>
          <c:idx val="2"/>
          <c:order val="2"/>
          <c:tx>
            <c:strRef>
              <c:f>Feuil1!$D$1</c:f>
              <c:strCache>
                <c:ptCount val="1"/>
                <c:pt idx="0">
                  <c:v>Brazil</c:v>
                </c:pt>
              </c:strCache>
            </c:strRef>
          </c:tx>
          <c:spPr>
            <a:ln w="28575" cap="rnd">
              <a:solidFill>
                <a:srgbClr val="FF9999"/>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9999"/>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Feuil1!$D$2:$D$10</c:f>
              <c:numCache>
                <c:formatCode>General</c:formatCode>
                <c:ptCount val="9"/>
                <c:pt idx="6">
                  <c:v>64</c:v>
                </c:pt>
                <c:pt idx="7">
                  <c:v>66</c:v>
                </c:pt>
                <c:pt idx="8">
                  <c:v>68</c:v>
                </c:pt>
              </c:numCache>
            </c:numRef>
          </c:val>
          <c:smooth val="1"/>
          <c:extLst>
            <c:ext xmlns:c16="http://schemas.microsoft.com/office/drawing/2014/chart" uri="{C3380CC4-5D6E-409C-BE32-E72D297353CC}">
              <c16:uniqueId val="{00000002-CB24-46E9-BF02-35F2935A2ADE}"/>
            </c:ext>
          </c:extLst>
        </c:ser>
        <c:ser>
          <c:idx val="3"/>
          <c:order val="3"/>
          <c:tx>
            <c:strRef>
              <c:f>Feuil1!$E$1</c:f>
              <c:strCache>
                <c:ptCount val="1"/>
                <c:pt idx="0">
                  <c:v>China</c:v>
                </c:pt>
              </c:strCache>
            </c:strRef>
          </c:tx>
          <c:spPr>
            <a:ln w="28575" cap="rnd">
              <a:solidFill>
                <a:srgbClr val="FFC000"/>
              </a:solidFill>
              <a:round/>
            </a:ln>
            <a:effectLst/>
          </c:spPr>
          <c:marker>
            <c:symbol val="circle"/>
            <c:size val="8"/>
            <c:spPr>
              <a:solidFill>
                <a:srgbClr val="FFC000"/>
              </a:solidFill>
              <a:ln w="9525">
                <a:solidFill>
                  <a:srgbClr val="FFC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Feuil1!$E$2:$E$10</c:f>
              <c:numCache>
                <c:formatCode>General</c:formatCode>
                <c:ptCount val="9"/>
                <c:pt idx="8">
                  <c:v>67</c:v>
                </c:pt>
              </c:numCache>
            </c:numRef>
          </c:val>
          <c:smooth val="0"/>
          <c:extLst>
            <c:ext xmlns:c16="http://schemas.microsoft.com/office/drawing/2014/chart" uri="{C3380CC4-5D6E-409C-BE32-E72D297353CC}">
              <c16:uniqueId val="{00000003-CB24-46E9-BF02-35F2935A2ADE}"/>
            </c:ext>
          </c:extLst>
        </c:ser>
        <c:ser>
          <c:idx val="4"/>
          <c:order val="4"/>
          <c:tx>
            <c:strRef>
              <c:f>Feuil1!$F$1</c:f>
              <c:strCache>
                <c:ptCount val="1"/>
                <c:pt idx="0">
                  <c:v>India</c:v>
                </c:pt>
              </c:strCache>
            </c:strRef>
          </c:tx>
          <c:spPr>
            <a:ln w="28575" cap="rnd">
              <a:solidFill>
                <a:schemeClr val="accent3"/>
              </a:solidFill>
              <a:round/>
            </a:ln>
            <a:effectLst/>
          </c:spPr>
          <c:marker>
            <c:symbol val="circle"/>
            <c:size val="8"/>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Feuil1!$F$2:$F$10</c:f>
              <c:numCache>
                <c:formatCode>General</c:formatCode>
                <c:ptCount val="9"/>
                <c:pt idx="8">
                  <c:v>64</c:v>
                </c:pt>
              </c:numCache>
            </c:numRef>
          </c:val>
          <c:smooth val="0"/>
          <c:extLst>
            <c:ext xmlns:c16="http://schemas.microsoft.com/office/drawing/2014/chart" uri="{C3380CC4-5D6E-409C-BE32-E72D297353CC}">
              <c16:uniqueId val="{00000004-CB24-46E9-BF02-35F2935A2ADE}"/>
            </c:ext>
          </c:extLst>
        </c:ser>
        <c:dLbls>
          <c:showLegendKey val="0"/>
          <c:showVal val="0"/>
          <c:showCatName val="0"/>
          <c:showSerName val="0"/>
          <c:showPercent val="0"/>
          <c:showBubbleSize val="0"/>
        </c:dLbls>
        <c:smooth val="0"/>
        <c:axId val="540608184"/>
        <c:axId val="540608968"/>
      </c:lineChart>
      <c:catAx>
        <c:axId val="540608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0608968"/>
        <c:crosses val="autoZero"/>
        <c:auto val="1"/>
        <c:lblAlgn val="ctr"/>
        <c:lblOffset val="100"/>
        <c:noMultiLvlLbl val="0"/>
      </c:catAx>
      <c:valAx>
        <c:axId val="540608968"/>
        <c:scaling>
          <c:orientation val="minMax"/>
          <c:min val="40"/>
        </c:scaling>
        <c:delete val="1"/>
        <c:axPos val="l"/>
        <c:numFmt formatCode="General" sourceLinked="1"/>
        <c:majorTickMark val="out"/>
        <c:minorTickMark val="none"/>
        <c:tickLblPos val="nextTo"/>
        <c:crossAx val="540608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483460336569326E-2"/>
          <c:y val="3.3137252855503917E-2"/>
          <c:w val="0.96567048407443434"/>
          <c:h val="0.83857120033526633"/>
        </c:manualLayout>
      </c:layout>
      <c:barChart>
        <c:barDir val="col"/>
        <c:grouping val="clustered"/>
        <c:varyColors val="0"/>
        <c:ser>
          <c:idx val="0"/>
          <c:order val="0"/>
          <c:tx>
            <c:strRef>
              <c:f>Sheet1!$B$1</c:f>
              <c:strCache>
                <c:ptCount val="1"/>
                <c:pt idx="0">
                  <c:v>2017</c:v>
                </c:pt>
              </c:strCache>
            </c:strRef>
          </c:tx>
          <c:spPr>
            <a:solidFill>
              <a:schemeClr val="accent1">
                <a:lumMod val="40000"/>
                <a:lumOff val="60000"/>
              </a:schemeClr>
            </a:solidFill>
            <a:ln>
              <a:noFill/>
            </a:ln>
            <a:effectLst/>
          </c:spPr>
          <c:invertIfNegative val="0"/>
          <c:dLbls>
            <c:dLbl>
              <c:idx val="0"/>
              <c:tx>
                <c:rich>
                  <a:bodyPr/>
                  <a:lstStyle/>
                  <a:p>
                    <a:fld id="{426213E0-8D8A-4622-8043-B8FD260A1E2C}" type="VALUE">
                      <a:rPr lang="en-US" sz="1100"/>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D52-47BF-A624-181294FEFF39}"/>
                </c:ext>
              </c:extLst>
            </c:dLbl>
            <c:dLbl>
              <c:idx val="1"/>
              <c:layout>
                <c:manualLayout>
                  <c:x val="-1.875000000000002E-2"/>
                  <c:y val="-5.8979761582440933E-3"/>
                </c:manualLayout>
              </c:layout>
              <c:tx>
                <c:rich>
                  <a:bodyPr/>
                  <a:lstStyle/>
                  <a:p>
                    <a:fld id="{41C9B3AA-74E8-4BD0-A3B5-4AD576E7B6FD}" type="VALUE">
                      <a:rPr lang="en-US" sz="1100"/>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D52-47BF-A624-181294FEFF39}"/>
                </c:ext>
              </c:extLst>
            </c:dLbl>
            <c:dLbl>
              <c:idx val="2"/>
              <c:tx>
                <c:rich>
                  <a:bodyPr/>
                  <a:lstStyle/>
                  <a:p>
                    <a:fld id="{4D8EA0F0-E2DE-453E-B347-8D7BEB3AD93D}" type="VALUE">
                      <a:rPr lang="en-US" sz="1100"/>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D52-47BF-A624-181294FEFF39}"/>
                </c:ext>
              </c:extLst>
            </c:dLbl>
            <c:dLbl>
              <c:idx val="3"/>
              <c:tx>
                <c:rich>
                  <a:bodyPr/>
                  <a:lstStyle/>
                  <a:p>
                    <a:fld id="{E18A4766-508C-4CFE-B921-7803EF0CDEBA}" type="VALUE">
                      <a:rPr lang="en-US" sz="1100" smtClean="0"/>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D52-47BF-A624-181294FEFF39}"/>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7F7F7F"/>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Europe</c:v>
                </c:pt>
                <c:pt idx="1">
                  <c:v>France</c:v>
                </c:pt>
                <c:pt idx="2">
                  <c:v>Espagne</c:v>
                </c:pt>
                <c:pt idx="3">
                  <c:v>Belgique</c:v>
                </c:pt>
                <c:pt idx="4">
                  <c:v>Italie</c:v>
                </c:pt>
                <c:pt idx="5">
                  <c:v>Grèce</c:v>
                </c:pt>
                <c:pt idx="6">
                  <c:v>Pays-Bas</c:v>
                </c:pt>
                <c:pt idx="7">
                  <c:v>Allemagne</c:v>
                </c:pt>
                <c:pt idx="8">
                  <c:v>Portugal</c:v>
                </c:pt>
                <c:pt idx="9">
                  <c:v>Turquie</c:v>
                </c:pt>
              </c:strCache>
            </c:strRef>
          </c:cat>
          <c:val>
            <c:numRef>
              <c:f>Sheet1!$B$2:$B$11</c:f>
              <c:numCache>
                <c:formatCode>0%</c:formatCode>
                <c:ptCount val="10"/>
                <c:pt idx="0">
                  <c:v>0.77</c:v>
                </c:pt>
                <c:pt idx="1">
                  <c:v>0.32</c:v>
                </c:pt>
                <c:pt idx="2">
                  <c:v>0.19</c:v>
                </c:pt>
                <c:pt idx="3">
                  <c:v>0.16</c:v>
                </c:pt>
                <c:pt idx="4">
                  <c:v>0.12</c:v>
                </c:pt>
                <c:pt idx="5">
                  <c:v>7.0000000000000007E-2</c:v>
                </c:pt>
                <c:pt idx="6">
                  <c:v>7.0000000000000007E-2</c:v>
                </c:pt>
                <c:pt idx="7">
                  <c:v>0.06</c:v>
                </c:pt>
                <c:pt idx="8">
                  <c:v>0.05</c:v>
                </c:pt>
                <c:pt idx="9">
                  <c:v>0.02</c:v>
                </c:pt>
              </c:numCache>
            </c:numRef>
          </c:val>
          <c:extLst>
            <c:ext xmlns:c16="http://schemas.microsoft.com/office/drawing/2014/chart" uri="{C3380CC4-5D6E-409C-BE32-E72D297353CC}">
              <c16:uniqueId val="{00000004-1D52-47BF-A624-181294FEFF39}"/>
            </c:ext>
          </c:extLst>
        </c:ser>
        <c:ser>
          <c:idx val="1"/>
          <c:order val="1"/>
          <c:tx>
            <c:strRef>
              <c:f>Sheet1!$C$1</c:f>
              <c:strCache>
                <c:ptCount val="1"/>
                <c:pt idx="0">
                  <c:v>2018</c:v>
                </c:pt>
              </c:strCache>
            </c:strRef>
          </c:tx>
          <c:spPr>
            <a:solidFill>
              <a:srgbClr val="FF0000"/>
            </a:solidFill>
            <a:ln>
              <a:noFill/>
            </a:ln>
            <a:effectLst/>
          </c:spPr>
          <c:invertIfNegative val="0"/>
          <c:dLbls>
            <c:dLbl>
              <c:idx val="0"/>
              <c:layout>
                <c:manualLayout>
                  <c:x val="2.5000000000000001E-2"/>
                  <c:y val="-8.846964237366139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D52-47BF-A624-181294FEFF39}"/>
                </c:ext>
              </c:extLst>
            </c:dLbl>
            <c:dLbl>
              <c:idx val="1"/>
              <c:layout>
                <c:manualLayout>
                  <c:x val="1.6666666666666666E-2"/>
                  <c:y val="5.406415689681691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D52-47BF-A624-181294FEFF39}"/>
                </c:ext>
              </c:extLst>
            </c:dLbl>
            <c:dLbl>
              <c:idx val="2"/>
              <c:layout>
                <c:manualLayout>
                  <c:x val="1.874999999999999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D52-47BF-A624-181294FEFF39}"/>
                </c:ext>
              </c:extLst>
            </c:dLbl>
            <c:dLbl>
              <c:idx val="3"/>
              <c:layout>
                <c:manualLayout>
                  <c:x val="2.184605558899632E-2"/>
                  <c:y val="-1.27450972521168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7C5-4E13-AAB2-9CD0BA8AA5F0}"/>
                </c:ext>
              </c:extLst>
            </c:dLbl>
            <c:dLbl>
              <c:idx val="4"/>
              <c:layout>
                <c:manualLayout>
                  <c:x val="3.1249999999999924E-2"/>
                  <c:y val="5.897976158244093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D52-47BF-A624-181294FEFF39}"/>
                </c:ext>
              </c:extLst>
            </c:dLbl>
            <c:dLbl>
              <c:idx val="5"/>
              <c:layout>
                <c:manualLayout>
                  <c:x val="1.458333333333341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D52-47BF-A624-181294FEFF39}"/>
                </c:ext>
              </c:extLst>
            </c:dLbl>
            <c:dLbl>
              <c:idx val="6"/>
              <c:layout>
                <c:manualLayout>
                  <c:x val="6.250000000000000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D52-47BF-A624-181294FEFF39}"/>
                </c:ext>
              </c:extLst>
            </c:dLbl>
            <c:dLbl>
              <c:idx val="7"/>
              <c:layout>
                <c:manualLayout>
                  <c:x val="2.5000000000000001E-2"/>
                  <c:y val="-5.897976158244093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D52-47BF-A624-181294FEFF39}"/>
                </c:ext>
              </c:extLst>
            </c:dLbl>
            <c:dLbl>
              <c:idx val="8"/>
              <c:layout>
                <c:manualLayout>
                  <c:x val="2.2916666666666665E-2"/>
                  <c:y val="-1.47449403956102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D52-47BF-A624-181294FEFF39}"/>
                </c:ext>
              </c:extLst>
            </c:dLbl>
            <c:dLbl>
              <c:idx val="9"/>
              <c:layout>
                <c:manualLayout>
                  <c:x val="2.2916666666666665E-2"/>
                  <c:y val="-8.846964237366248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D52-47BF-A624-181294FEFF3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Europe</c:v>
                </c:pt>
                <c:pt idx="1">
                  <c:v>France</c:v>
                </c:pt>
                <c:pt idx="2">
                  <c:v>Espagne</c:v>
                </c:pt>
                <c:pt idx="3">
                  <c:v>Belgique</c:v>
                </c:pt>
                <c:pt idx="4">
                  <c:v>Italie</c:v>
                </c:pt>
                <c:pt idx="5">
                  <c:v>Grèce</c:v>
                </c:pt>
                <c:pt idx="6">
                  <c:v>Pays-Bas</c:v>
                </c:pt>
                <c:pt idx="7">
                  <c:v>Allemagne</c:v>
                </c:pt>
                <c:pt idx="8">
                  <c:v>Portugal</c:v>
                </c:pt>
                <c:pt idx="9">
                  <c:v>Turquie</c:v>
                </c:pt>
              </c:strCache>
            </c:strRef>
          </c:cat>
          <c:val>
            <c:numRef>
              <c:f>Sheet1!$C$2:$C$11</c:f>
              <c:numCache>
                <c:formatCode>0%</c:formatCode>
                <c:ptCount val="10"/>
                <c:pt idx="0">
                  <c:v>0.78</c:v>
                </c:pt>
                <c:pt idx="1">
                  <c:v>0.34</c:v>
                </c:pt>
                <c:pt idx="2">
                  <c:v>0.19</c:v>
                </c:pt>
                <c:pt idx="3">
                  <c:v>0.16</c:v>
                </c:pt>
                <c:pt idx="4">
                  <c:v>0.12</c:v>
                </c:pt>
                <c:pt idx="5">
                  <c:v>7.0000000000000007E-2</c:v>
                </c:pt>
                <c:pt idx="6">
                  <c:v>0.06</c:v>
                </c:pt>
                <c:pt idx="7">
                  <c:v>0.06</c:v>
                </c:pt>
                <c:pt idx="8">
                  <c:v>0.04</c:v>
                </c:pt>
                <c:pt idx="9">
                  <c:v>0.03</c:v>
                </c:pt>
              </c:numCache>
            </c:numRef>
          </c:val>
          <c:extLst>
            <c:ext xmlns:c16="http://schemas.microsoft.com/office/drawing/2014/chart" uri="{C3380CC4-5D6E-409C-BE32-E72D297353CC}">
              <c16:uniqueId val="{0000000E-1D52-47BF-A624-181294FEFF39}"/>
            </c:ext>
          </c:extLst>
        </c:ser>
        <c:dLbls>
          <c:dLblPos val="outEnd"/>
          <c:showLegendKey val="0"/>
          <c:showVal val="1"/>
          <c:showCatName val="0"/>
          <c:showSerName val="0"/>
          <c:showPercent val="0"/>
          <c:showBubbleSize val="0"/>
        </c:dLbls>
        <c:gapWidth val="219"/>
        <c:overlap val="-27"/>
        <c:axId val="540813112"/>
        <c:axId val="540813896"/>
      </c:barChart>
      <c:catAx>
        <c:axId val="540813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40813896"/>
        <c:crosses val="autoZero"/>
        <c:auto val="1"/>
        <c:lblAlgn val="ctr"/>
        <c:lblOffset val="100"/>
        <c:noMultiLvlLbl val="0"/>
      </c:catAx>
      <c:valAx>
        <c:axId val="540813896"/>
        <c:scaling>
          <c:orientation val="minMax"/>
        </c:scaling>
        <c:delete val="1"/>
        <c:axPos val="l"/>
        <c:numFmt formatCode="0%" sourceLinked="1"/>
        <c:majorTickMark val="none"/>
        <c:minorTickMark val="none"/>
        <c:tickLblPos val="nextTo"/>
        <c:crossAx val="540813112"/>
        <c:crosses val="autoZero"/>
        <c:crossBetween val="between"/>
      </c:valAx>
      <c:spPr>
        <a:noFill/>
        <a:ln>
          <a:noFill/>
        </a:ln>
        <a:effectLst/>
      </c:spPr>
    </c:plotArea>
    <c:legend>
      <c:legendPos val="b"/>
      <c:layout>
        <c:manualLayout>
          <c:xMode val="edge"/>
          <c:yMode val="edge"/>
          <c:x val="0.37109408068959815"/>
          <c:y val="0.13149046586441465"/>
          <c:w val="0.19326607611548557"/>
          <c:h val="5.672784926816332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379646397238213E-2"/>
          <c:y val="2.8388694674813295E-2"/>
          <c:w val="0.94316938655203508"/>
          <c:h val="0.80817045734654502"/>
        </c:manualLayout>
      </c:layout>
      <c:barChart>
        <c:barDir val="col"/>
        <c:grouping val="clustered"/>
        <c:varyColors val="0"/>
        <c:ser>
          <c:idx val="0"/>
          <c:order val="0"/>
          <c:tx>
            <c:strRef>
              <c:f>Sheet1!$B$1</c:f>
              <c:strCache>
                <c:ptCount val="1"/>
                <c:pt idx="0">
                  <c:v>Belgique</c:v>
                </c:pt>
              </c:strCache>
            </c:strRef>
          </c:tx>
          <c:spPr>
            <a:solidFill>
              <a:schemeClr val="tx1"/>
            </a:solidFill>
            <a:ln>
              <a:noFill/>
            </a:ln>
            <a:effectLst/>
          </c:spPr>
          <c:invertIfNegative val="0"/>
          <c:dLbls>
            <c:dLbl>
              <c:idx val="0"/>
              <c:layout>
                <c:manualLayout>
                  <c:x val="-2.2916666666666675E-2"/>
                  <c:y val="1.789463301912048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0B9-4933-A973-E7A9A088F834}"/>
                </c:ext>
              </c:extLst>
            </c:dLbl>
            <c:dLbl>
              <c:idx val="2"/>
              <c:layout>
                <c:manualLayout>
                  <c:x val="-1.6450967050726708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0B9-4933-A973-E7A9A088F834}"/>
                </c:ext>
              </c:extLst>
            </c:dLbl>
            <c:dLbl>
              <c:idx val="3"/>
              <c:layout>
                <c:manualLayout>
                  <c:x val="-1.0468797214098796E-2"/>
                  <c:y val="5.161580849965958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0B9-4933-A973-E7A9A088F834}"/>
                </c:ext>
              </c:extLst>
            </c:dLbl>
            <c:dLbl>
              <c:idx val="4"/>
              <c:layout>
                <c:manualLayout>
                  <c:x val="-1.1964339673255768E-2"/>
                  <c:y val="-5.161580849966148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0B9-4933-A973-E7A9A088F834}"/>
                </c:ext>
              </c:extLst>
            </c:dLbl>
            <c:dLbl>
              <c:idx val="5"/>
              <c:layout>
                <c:manualLayout>
                  <c:x val="4.486627377470913E-3"/>
                  <c:y val="-3.87118563747454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DBD-4794-B466-F8BC24FD0EA3}"/>
                </c:ext>
              </c:extLst>
            </c:dLbl>
            <c:dLbl>
              <c:idx val="7"/>
              <c:layout>
                <c:manualLayout>
                  <c:x val="-1.1964339673255768E-2"/>
                  <c:y val="-9.462788909992784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0B9-4933-A973-E7A9A088F834}"/>
                </c:ext>
              </c:extLst>
            </c:dLbl>
            <c:dLbl>
              <c:idx val="8"/>
              <c:layout>
                <c:manualLayout>
                  <c:x val="-1.6450967050726791E-2"/>
                  <c:y val="-9.462788909992784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0B9-4933-A973-E7A9A088F83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Europe</c:v>
                </c:pt>
                <c:pt idx="1">
                  <c:v>France</c:v>
                </c:pt>
                <c:pt idx="2">
                  <c:v>Espagne</c:v>
                </c:pt>
                <c:pt idx="3">
                  <c:v>Belgique</c:v>
                </c:pt>
                <c:pt idx="4">
                  <c:v>Italie</c:v>
                </c:pt>
                <c:pt idx="5">
                  <c:v>Grèce</c:v>
                </c:pt>
                <c:pt idx="6">
                  <c:v>Pays-Bas</c:v>
                </c:pt>
                <c:pt idx="7">
                  <c:v>Allemagne</c:v>
                </c:pt>
                <c:pt idx="8">
                  <c:v>Turquie</c:v>
                </c:pt>
              </c:strCache>
            </c:strRef>
          </c:cat>
          <c:val>
            <c:numRef>
              <c:f>Sheet1!$B$2:$B$10</c:f>
              <c:numCache>
                <c:formatCode>0%</c:formatCode>
                <c:ptCount val="9"/>
                <c:pt idx="0">
                  <c:v>0.78</c:v>
                </c:pt>
                <c:pt idx="1">
                  <c:v>0.34</c:v>
                </c:pt>
                <c:pt idx="2">
                  <c:v>0.19</c:v>
                </c:pt>
                <c:pt idx="3">
                  <c:v>0.16</c:v>
                </c:pt>
                <c:pt idx="4">
                  <c:v>0.12</c:v>
                </c:pt>
                <c:pt idx="5">
                  <c:v>7.0000000000000007E-2</c:v>
                </c:pt>
                <c:pt idx="6">
                  <c:v>0.06</c:v>
                </c:pt>
                <c:pt idx="7">
                  <c:v>0.06</c:v>
                </c:pt>
                <c:pt idx="8">
                  <c:v>0.03</c:v>
                </c:pt>
              </c:numCache>
            </c:numRef>
          </c:val>
          <c:extLst>
            <c:ext xmlns:c16="http://schemas.microsoft.com/office/drawing/2014/chart" uri="{C3380CC4-5D6E-409C-BE32-E72D297353CC}">
              <c16:uniqueId val="{00000006-D0B9-4933-A973-E7A9A088F834}"/>
            </c:ext>
          </c:extLst>
        </c:ser>
        <c:ser>
          <c:idx val="1"/>
          <c:order val="1"/>
          <c:tx>
            <c:strRef>
              <c:f>Sheet1!$C$1</c:f>
              <c:strCache>
                <c:ptCount val="1"/>
                <c:pt idx="0">
                  <c:v>NL</c:v>
                </c:pt>
              </c:strCache>
            </c:strRef>
          </c:tx>
          <c:spPr>
            <a:solidFill>
              <a:srgbClr val="FFFF00"/>
            </a:solidFill>
            <a:ln>
              <a:noFill/>
            </a:ln>
            <a:effectLst/>
          </c:spPr>
          <c:invertIfNegative val="0"/>
          <c:dLbls>
            <c:dLbl>
              <c:idx val="0"/>
              <c:layout>
                <c:manualLayout>
                  <c:x val="-2.0832788696807853E-3"/>
                  <c:y val="-3.183272901517646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0B9-4933-A973-E7A9A088F834}"/>
                </c:ext>
              </c:extLst>
            </c:dLbl>
            <c:dLbl>
              <c:idx val="1"/>
              <c:layout>
                <c:manualLayout>
                  <c:x val="5.9821698366278563E-3"/>
                  <c:y val="-1.548474254989816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0B9-4933-A973-E7A9A088F834}"/>
                </c:ext>
              </c:extLst>
            </c:dLbl>
            <c:dLbl>
              <c:idx val="2"/>
              <c:layout>
                <c:manualLayout>
                  <c:x val="-5.4835923366489541E-17"/>
                  <c:y val="-4.64542276496945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0B9-4933-A973-E7A9A088F834}"/>
                </c:ext>
              </c:extLst>
            </c:dLbl>
            <c:dLbl>
              <c:idx val="3"/>
              <c:layout>
                <c:manualLayout>
                  <c:x val="0"/>
                  <c:y val="-7.7423712749491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0B9-4933-A973-E7A9A088F834}"/>
                </c:ext>
              </c:extLst>
            </c:dLbl>
            <c:dLbl>
              <c:idx val="4"/>
              <c:layout>
                <c:manualLayout>
                  <c:x val="2.9910849183139967E-3"/>
                  <c:y val="-1.80655329748812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0B9-4933-A973-E7A9A088F83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Europe</c:v>
                </c:pt>
                <c:pt idx="1">
                  <c:v>France</c:v>
                </c:pt>
                <c:pt idx="2">
                  <c:v>Espagne</c:v>
                </c:pt>
                <c:pt idx="3">
                  <c:v>Belgique</c:v>
                </c:pt>
                <c:pt idx="4">
                  <c:v>Italie</c:v>
                </c:pt>
                <c:pt idx="5">
                  <c:v>Grèce</c:v>
                </c:pt>
                <c:pt idx="6">
                  <c:v>Pays-Bas</c:v>
                </c:pt>
                <c:pt idx="7">
                  <c:v>Allemagne</c:v>
                </c:pt>
                <c:pt idx="8">
                  <c:v>Turquie</c:v>
                </c:pt>
              </c:strCache>
            </c:strRef>
          </c:cat>
          <c:val>
            <c:numRef>
              <c:f>Sheet1!$C$2:$C$10</c:f>
              <c:numCache>
                <c:formatCode>0%</c:formatCode>
                <c:ptCount val="9"/>
                <c:pt idx="0">
                  <c:v>0.78</c:v>
                </c:pt>
                <c:pt idx="1">
                  <c:v>0.26</c:v>
                </c:pt>
                <c:pt idx="2">
                  <c:v>0.18</c:v>
                </c:pt>
                <c:pt idx="3">
                  <c:v>0.18</c:v>
                </c:pt>
                <c:pt idx="4">
                  <c:v>0.1</c:v>
                </c:pt>
                <c:pt idx="5">
                  <c:v>0.06</c:v>
                </c:pt>
                <c:pt idx="6">
                  <c:v>0.09</c:v>
                </c:pt>
                <c:pt idx="7">
                  <c:v>0.08</c:v>
                </c:pt>
                <c:pt idx="8">
                  <c:v>0.03</c:v>
                </c:pt>
              </c:numCache>
            </c:numRef>
          </c:val>
          <c:extLst>
            <c:ext xmlns:c16="http://schemas.microsoft.com/office/drawing/2014/chart" uri="{C3380CC4-5D6E-409C-BE32-E72D297353CC}">
              <c16:uniqueId val="{0000000C-D0B9-4933-A973-E7A9A088F834}"/>
            </c:ext>
          </c:extLst>
        </c:ser>
        <c:ser>
          <c:idx val="2"/>
          <c:order val="2"/>
          <c:tx>
            <c:strRef>
              <c:f>Sheet1!$D$1</c:f>
              <c:strCache>
                <c:ptCount val="1"/>
                <c:pt idx="0">
                  <c:v>FR</c:v>
                </c:pt>
              </c:strCache>
            </c:strRef>
          </c:tx>
          <c:spPr>
            <a:solidFill>
              <a:schemeClr val="accent1"/>
            </a:solidFill>
            <a:ln>
              <a:noFill/>
            </a:ln>
            <a:effectLst/>
          </c:spPr>
          <c:invertIfNegative val="0"/>
          <c:dLbls>
            <c:dLbl>
              <c:idx val="0"/>
              <c:layout>
                <c:manualLayout>
                  <c:x val="3.0446536005714606E-2"/>
                  <c:y val="2.238988102556152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0B9-4933-A973-E7A9A088F834}"/>
                </c:ext>
              </c:extLst>
            </c:dLbl>
            <c:dLbl>
              <c:idx val="2"/>
              <c:layout>
                <c:manualLayout>
                  <c:x val="1.0468797214098742E-2"/>
                  <c:y val="2.580790424983026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0B9-4933-A973-E7A9A088F834}"/>
                </c:ext>
              </c:extLst>
            </c:dLbl>
            <c:dLbl>
              <c:idx val="3"/>
              <c:layout>
                <c:manualLayout>
                  <c:x val="7.4777122957848004E-3"/>
                  <c:y val="-2.580790424983026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0B9-4933-A973-E7A9A088F834}"/>
                </c:ext>
              </c:extLst>
            </c:dLbl>
            <c:dLbl>
              <c:idx val="4"/>
              <c:layout>
                <c:manualLayout>
                  <c:x val="1.645096705072668E-2"/>
                  <c:y val="-9.462788909992784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0B9-4933-A973-E7A9A088F834}"/>
                </c:ext>
              </c:extLst>
            </c:dLbl>
            <c:dLbl>
              <c:idx val="7"/>
              <c:layout>
                <c:manualLayout>
                  <c:x val="8.973254754941826E-3"/>
                  <c:y val="-9.462788909992784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0B9-4933-A973-E7A9A088F834}"/>
                </c:ext>
              </c:extLst>
            </c:dLbl>
            <c:dLbl>
              <c:idx val="8"/>
              <c:layout>
                <c:manualLayout>
                  <c:x val="8.9732547549417167E-3"/>
                  <c:y val="-2.58079042498293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0B9-4933-A973-E7A9A088F83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Europe</c:v>
                </c:pt>
                <c:pt idx="1">
                  <c:v>France</c:v>
                </c:pt>
                <c:pt idx="2">
                  <c:v>Espagne</c:v>
                </c:pt>
                <c:pt idx="3">
                  <c:v>Belgique</c:v>
                </c:pt>
                <c:pt idx="4">
                  <c:v>Italie</c:v>
                </c:pt>
                <c:pt idx="5">
                  <c:v>Grèce</c:v>
                </c:pt>
                <c:pt idx="6">
                  <c:v>Pays-Bas</c:v>
                </c:pt>
                <c:pt idx="7">
                  <c:v>Allemagne</c:v>
                </c:pt>
                <c:pt idx="8">
                  <c:v>Turquie</c:v>
                </c:pt>
              </c:strCache>
            </c:strRef>
          </c:cat>
          <c:val>
            <c:numRef>
              <c:f>Sheet1!$D$2:$D$10</c:f>
              <c:numCache>
                <c:formatCode>0%</c:formatCode>
                <c:ptCount val="9"/>
                <c:pt idx="0">
                  <c:v>0.79</c:v>
                </c:pt>
                <c:pt idx="1">
                  <c:v>0.42</c:v>
                </c:pt>
                <c:pt idx="2">
                  <c:v>0.17</c:v>
                </c:pt>
                <c:pt idx="3">
                  <c:v>0.14000000000000001</c:v>
                </c:pt>
                <c:pt idx="4">
                  <c:v>0.14000000000000001</c:v>
                </c:pt>
                <c:pt idx="5">
                  <c:v>0.08</c:v>
                </c:pt>
                <c:pt idx="6">
                  <c:v>0.03</c:v>
                </c:pt>
                <c:pt idx="7">
                  <c:v>0.04</c:v>
                </c:pt>
                <c:pt idx="8">
                  <c:v>0.03</c:v>
                </c:pt>
              </c:numCache>
            </c:numRef>
          </c:val>
          <c:extLst>
            <c:ext xmlns:c16="http://schemas.microsoft.com/office/drawing/2014/chart" uri="{C3380CC4-5D6E-409C-BE32-E72D297353CC}">
              <c16:uniqueId val="{00000013-D0B9-4933-A973-E7A9A088F834}"/>
            </c:ext>
          </c:extLst>
        </c:ser>
        <c:dLbls>
          <c:dLblPos val="outEnd"/>
          <c:showLegendKey val="0"/>
          <c:showVal val="1"/>
          <c:showCatName val="0"/>
          <c:showSerName val="0"/>
          <c:showPercent val="0"/>
          <c:showBubbleSize val="0"/>
        </c:dLbls>
        <c:gapWidth val="219"/>
        <c:overlap val="-27"/>
        <c:axId val="540811152"/>
        <c:axId val="540810368"/>
      </c:barChart>
      <c:catAx>
        <c:axId val="540811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40810368"/>
        <c:crosses val="autoZero"/>
        <c:auto val="1"/>
        <c:lblAlgn val="ctr"/>
        <c:lblOffset val="100"/>
        <c:noMultiLvlLbl val="0"/>
      </c:catAx>
      <c:valAx>
        <c:axId val="540810368"/>
        <c:scaling>
          <c:orientation val="minMax"/>
        </c:scaling>
        <c:delete val="1"/>
        <c:axPos val="l"/>
        <c:numFmt formatCode="0%" sourceLinked="1"/>
        <c:majorTickMark val="none"/>
        <c:minorTickMark val="none"/>
        <c:tickLblPos val="nextTo"/>
        <c:crossAx val="540811152"/>
        <c:crosses val="autoZero"/>
        <c:crossBetween val="between"/>
      </c:valAx>
      <c:spPr>
        <a:noFill/>
        <a:ln>
          <a:noFill/>
        </a:ln>
        <a:effectLst/>
      </c:spPr>
    </c:plotArea>
    <c:legend>
      <c:legendPos val="b"/>
      <c:layout>
        <c:manualLayout>
          <c:xMode val="edge"/>
          <c:yMode val="edge"/>
          <c:x val="0.49259588723468545"/>
          <c:y val="0.11201504255357629"/>
          <c:w val="0.28483628608923883"/>
          <c:h val="5.737132068027785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NL</c:v>
                </c:pt>
              </c:strCache>
            </c:strRef>
          </c:tx>
          <c:spPr>
            <a:solidFill>
              <a:srgbClr val="3143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Maroc</c:v>
                </c:pt>
                <c:pt idx="1">
                  <c:v>Tunisie</c:v>
                </c:pt>
                <c:pt idx="2">
                  <c:v>Egypte</c:v>
                </c:pt>
                <c:pt idx="3">
                  <c:v>Turquie</c:v>
                </c:pt>
              </c:strCache>
            </c:strRef>
          </c:cat>
          <c:val>
            <c:numRef>
              <c:f>Sheet1!$B$2:$B$5</c:f>
              <c:numCache>
                <c:formatCode>0%</c:formatCode>
                <c:ptCount val="4"/>
                <c:pt idx="0">
                  <c:v>0.08</c:v>
                </c:pt>
                <c:pt idx="1">
                  <c:v>0.23</c:v>
                </c:pt>
                <c:pt idx="2">
                  <c:v>0.34</c:v>
                </c:pt>
                <c:pt idx="3">
                  <c:v>0.37</c:v>
                </c:pt>
              </c:numCache>
            </c:numRef>
          </c:val>
          <c:extLst>
            <c:ext xmlns:c16="http://schemas.microsoft.com/office/drawing/2014/chart" uri="{C3380CC4-5D6E-409C-BE32-E72D297353CC}">
              <c16:uniqueId val="{00000000-FD17-47BD-96D4-0155F5A13728}"/>
            </c:ext>
          </c:extLst>
        </c:ser>
        <c:dLbls>
          <c:dLblPos val="outEnd"/>
          <c:showLegendKey val="0"/>
          <c:showVal val="1"/>
          <c:showCatName val="0"/>
          <c:showSerName val="0"/>
          <c:showPercent val="0"/>
          <c:showBubbleSize val="0"/>
        </c:dLbls>
        <c:gapWidth val="182"/>
        <c:axId val="252649416"/>
        <c:axId val="252649808"/>
      </c:barChart>
      <c:catAx>
        <c:axId val="2526494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2649808"/>
        <c:crosses val="autoZero"/>
        <c:auto val="1"/>
        <c:lblAlgn val="ctr"/>
        <c:lblOffset val="100"/>
        <c:noMultiLvlLbl val="0"/>
      </c:catAx>
      <c:valAx>
        <c:axId val="252649808"/>
        <c:scaling>
          <c:orientation val="minMax"/>
        </c:scaling>
        <c:delete val="1"/>
        <c:axPos val="b"/>
        <c:numFmt formatCode="0%" sourceLinked="1"/>
        <c:majorTickMark val="none"/>
        <c:minorTickMark val="none"/>
        <c:tickLblPos val="nextTo"/>
        <c:crossAx val="252649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968583739556498E-2"/>
          <c:y val="2.3285591464400686E-2"/>
          <c:w val="0.84502467383221791"/>
          <c:h val="0.81025858789394023"/>
        </c:manualLayout>
      </c:layout>
      <c:lineChart>
        <c:grouping val="standard"/>
        <c:varyColors val="0"/>
        <c:ser>
          <c:idx val="0"/>
          <c:order val="0"/>
          <c:tx>
            <c:strRef>
              <c:f>Sheet1!$B$1</c:f>
              <c:strCache>
                <c:ptCount val="1"/>
                <c:pt idx="0">
                  <c:v>Oui</c:v>
                </c:pt>
              </c:strCache>
            </c:strRef>
          </c:tx>
          <c:spPr>
            <a:ln w="28575" cap="rnd">
              <a:solidFill>
                <a:schemeClr val="bg2"/>
              </a:solidFill>
              <a:round/>
            </a:ln>
            <a:effectLst/>
          </c:spPr>
          <c:marker>
            <c:symbol val="circle"/>
            <c:size val="5"/>
            <c:spPr>
              <a:solidFill>
                <a:schemeClr val="bg2"/>
              </a:solidFill>
              <a:ln w="9525">
                <a:noFill/>
              </a:ln>
              <a:effectLst/>
            </c:spPr>
          </c:marker>
          <c:dLbls>
            <c:dLbl>
              <c:idx val="1"/>
              <c:layout>
                <c:manualLayout>
                  <c:x val="-3.4145904844884119E-2"/>
                  <c:y val="3.28598701883420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4D2-4A88-B9E2-1A5420A67D1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0%</c:formatCode>
                <c:ptCount val="6"/>
                <c:pt idx="0">
                  <c:v>0.49</c:v>
                </c:pt>
                <c:pt idx="1">
                  <c:v>0.47</c:v>
                </c:pt>
                <c:pt idx="2">
                  <c:v>0.56999999999999995</c:v>
                </c:pt>
                <c:pt idx="3">
                  <c:v>0.47</c:v>
                </c:pt>
                <c:pt idx="4">
                  <c:v>0.6</c:v>
                </c:pt>
                <c:pt idx="5">
                  <c:v>0.63</c:v>
                </c:pt>
              </c:numCache>
            </c:numRef>
          </c:val>
          <c:smooth val="0"/>
          <c:extLst>
            <c:ext xmlns:c16="http://schemas.microsoft.com/office/drawing/2014/chart" uri="{C3380CC4-5D6E-409C-BE32-E72D297353CC}">
              <c16:uniqueId val="{00000001-74D2-4A88-B9E2-1A5420A67D17}"/>
            </c:ext>
          </c:extLst>
        </c:ser>
        <c:ser>
          <c:idx val="1"/>
          <c:order val="1"/>
          <c:tx>
            <c:strRef>
              <c:f>Sheet1!$C$1</c:f>
              <c:strCache>
                <c:ptCount val="1"/>
                <c:pt idx="0">
                  <c:v>Une seule fois</c:v>
                </c:pt>
              </c:strCache>
            </c:strRef>
          </c:tx>
          <c:spPr>
            <a:ln w="28575" cap="rnd">
              <a:solidFill>
                <a:schemeClr val="accent3">
                  <a:lumMod val="75000"/>
                </a:schemeClr>
              </a:solidFill>
              <a:round/>
            </a:ln>
            <a:effectLst/>
          </c:spPr>
          <c:marker>
            <c:symbol val="circle"/>
            <c:size val="5"/>
            <c:spPr>
              <a:solidFill>
                <a:schemeClr val="accent3">
                  <a:lumMod val="75000"/>
                </a:schemeClr>
              </a:solidFill>
              <a:ln w="9525">
                <a:noFill/>
              </a:ln>
              <a:effectLst/>
            </c:spPr>
          </c:marker>
          <c:dLbls>
            <c:dLbl>
              <c:idx val="0"/>
              <c:layout>
                <c:manualLayout>
                  <c:x val="-3.7325586926749636E-2"/>
                  <c:y val="4.17249430808804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4D2-4A88-B9E2-1A5420A67D17}"/>
                </c:ext>
              </c:extLst>
            </c:dLbl>
            <c:dLbl>
              <c:idx val="3"/>
              <c:layout>
                <c:manualLayout>
                  <c:x val="-3.096622276301866E-2"/>
                  <c:y val="4.76349916759059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4D2-4A88-B9E2-1A5420A67D1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Sheet1!$C$2:$C$7</c:f>
              <c:numCache>
                <c:formatCode>0%</c:formatCode>
                <c:ptCount val="6"/>
                <c:pt idx="0">
                  <c:v>0.33</c:v>
                </c:pt>
                <c:pt idx="1">
                  <c:v>0.34</c:v>
                </c:pt>
                <c:pt idx="2">
                  <c:v>0.4</c:v>
                </c:pt>
                <c:pt idx="3">
                  <c:v>0.31</c:v>
                </c:pt>
                <c:pt idx="4">
                  <c:v>0.37</c:v>
                </c:pt>
                <c:pt idx="5">
                  <c:v>0.38</c:v>
                </c:pt>
              </c:numCache>
            </c:numRef>
          </c:val>
          <c:smooth val="0"/>
          <c:extLst>
            <c:ext xmlns:c16="http://schemas.microsoft.com/office/drawing/2014/chart" uri="{C3380CC4-5D6E-409C-BE32-E72D297353CC}">
              <c16:uniqueId val="{00000004-74D2-4A88-B9E2-1A5420A67D17}"/>
            </c:ext>
          </c:extLst>
        </c:ser>
        <c:ser>
          <c:idx val="2"/>
          <c:order val="2"/>
          <c:tx>
            <c:strRef>
              <c:f>Sheet1!$D$1</c:f>
              <c:strCache>
                <c:ptCount val="1"/>
                <c:pt idx="0">
                  <c:v>Plusieurs fois</c:v>
                </c:pt>
              </c:strCache>
            </c:strRef>
          </c:tx>
          <c:spPr>
            <a:ln w="28575" cap="rnd">
              <a:solidFill>
                <a:srgbClr val="00B0F0"/>
              </a:solidFill>
              <a:round/>
            </a:ln>
            <a:effectLst/>
          </c:spPr>
          <c:marker>
            <c:symbol val="circle"/>
            <c:size val="5"/>
            <c:spPr>
              <a:solidFill>
                <a:srgbClr val="00B0F0"/>
              </a:solidFill>
              <a:ln w="9525">
                <a:noFill/>
              </a:ln>
              <a:effectLst/>
            </c:spPr>
          </c:marker>
          <c:dLbls>
            <c:dLbl>
              <c:idx val="5"/>
              <c:layout>
                <c:manualLayout>
                  <c:x val="-2.7786540681153115E-2"/>
                  <c:y val="3.58148944858547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4D2-4A88-B9E2-1A5420A67D1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Sheet1!$D$2:$D$7</c:f>
              <c:numCache>
                <c:formatCode>0%</c:formatCode>
                <c:ptCount val="6"/>
                <c:pt idx="0">
                  <c:v>0.16</c:v>
                </c:pt>
                <c:pt idx="1">
                  <c:v>0.13</c:v>
                </c:pt>
                <c:pt idx="2">
                  <c:v>0.17</c:v>
                </c:pt>
                <c:pt idx="3">
                  <c:v>0.16</c:v>
                </c:pt>
                <c:pt idx="4">
                  <c:v>0.23</c:v>
                </c:pt>
                <c:pt idx="5">
                  <c:v>0.25</c:v>
                </c:pt>
              </c:numCache>
            </c:numRef>
          </c:val>
          <c:smooth val="0"/>
          <c:extLst>
            <c:ext xmlns:c16="http://schemas.microsoft.com/office/drawing/2014/chart" uri="{C3380CC4-5D6E-409C-BE32-E72D297353CC}">
              <c16:uniqueId val="{00000006-74D2-4A88-B9E2-1A5420A67D17}"/>
            </c:ext>
          </c:extLst>
        </c:ser>
        <c:dLbls>
          <c:dLblPos val="t"/>
          <c:showLegendKey val="0"/>
          <c:showVal val="1"/>
          <c:showCatName val="0"/>
          <c:showSerName val="0"/>
          <c:showPercent val="0"/>
          <c:showBubbleSize val="0"/>
        </c:dLbls>
        <c:marker val="1"/>
        <c:smooth val="0"/>
        <c:axId val="540808800"/>
        <c:axId val="540815464"/>
      </c:lineChart>
      <c:lineChart>
        <c:grouping val="standard"/>
        <c:varyColors val="0"/>
        <c:ser>
          <c:idx val="3"/>
          <c:order val="3"/>
          <c:tx>
            <c:strRef>
              <c:f>Sheet1!$E$1</c:f>
              <c:strCache>
                <c:ptCount val="1"/>
                <c:pt idx="0">
                  <c:v>Budget</c:v>
                </c:pt>
              </c:strCache>
            </c:strRef>
          </c:tx>
          <c:spPr>
            <a:ln w="38100" cap="rnd">
              <a:solidFill>
                <a:srgbClr val="FF0000"/>
              </a:solidFill>
              <a:round/>
            </a:ln>
            <a:effectLst/>
          </c:spPr>
          <c:marker>
            <c:symbol val="circle"/>
            <c:size val="5"/>
            <c:spPr>
              <a:solidFill>
                <a:srgbClr val="FF0000"/>
              </a:solidFill>
              <a:ln w="9525">
                <a:noFill/>
              </a:ln>
              <a:effectLst/>
            </c:spPr>
          </c:marker>
          <c:dLbls>
            <c:dLbl>
              <c:idx val="0"/>
              <c:layout>
                <c:manualLayout>
                  <c:x val="-4.8967104060729426E-2"/>
                  <c:y val="-4.98808101420156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4D2-4A88-B9E2-1A5420A67D17}"/>
                </c:ext>
              </c:extLst>
            </c:dLbl>
            <c:dLbl>
              <c:idx val="4"/>
              <c:layout>
                <c:manualLayout>
                  <c:x val="-6.8045196551922704E-2"/>
                  <c:y val="5.05900159734186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4D2-4A88-B9E2-1A5420A67D17}"/>
                </c:ext>
              </c:extLst>
            </c:dLbl>
            <c:dLbl>
              <c:idx val="5"/>
              <c:layout>
                <c:manualLayout>
                  <c:x val="-1.1359768260200092E-2"/>
                  <c:y val="-3.19504556123648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4D2-4A88-B9E2-1A5420A67D1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Sheet1!$E$2:$E$7</c:f>
              <c:numCache>
                <c:formatCode>"€"#,##0_);[Red]\("€"#,##0\)</c:formatCode>
                <c:ptCount val="6"/>
                <c:pt idx="0">
                  <c:v>2505</c:v>
                </c:pt>
                <c:pt idx="1">
                  <c:v>2577</c:v>
                </c:pt>
                <c:pt idx="2">
                  <c:v>2375</c:v>
                </c:pt>
                <c:pt idx="3">
                  <c:v>2412</c:v>
                </c:pt>
                <c:pt idx="4">
                  <c:v>2179</c:v>
                </c:pt>
                <c:pt idx="5">
                  <c:v>2318</c:v>
                </c:pt>
              </c:numCache>
            </c:numRef>
          </c:val>
          <c:smooth val="0"/>
          <c:extLst>
            <c:ext xmlns:c16="http://schemas.microsoft.com/office/drawing/2014/chart" uri="{C3380CC4-5D6E-409C-BE32-E72D297353CC}">
              <c16:uniqueId val="{0000000A-74D2-4A88-B9E2-1A5420A67D17}"/>
            </c:ext>
          </c:extLst>
        </c:ser>
        <c:dLbls>
          <c:dLblPos val="t"/>
          <c:showLegendKey val="0"/>
          <c:showVal val="1"/>
          <c:showCatName val="0"/>
          <c:showSerName val="0"/>
          <c:showPercent val="0"/>
          <c:showBubbleSize val="0"/>
        </c:dLbls>
        <c:marker val="1"/>
        <c:smooth val="0"/>
        <c:axId val="540610536"/>
        <c:axId val="540608576"/>
      </c:lineChart>
      <c:catAx>
        <c:axId val="5408088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40815464"/>
        <c:crosses val="autoZero"/>
        <c:auto val="1"/>
        <c:lblAlgn val="ctr"/>
        <c:lblOffset val="100"/>
        <c:noMultiLvlLbl val="0"/>
      </c:catAx>
      <c:valAx>
        <c:axId val="540815464"/>
        <c:scaling>
          <c:orientation val="minMax"/>
        </c:scaling>
        <c:delete val="0"/>
        <c:axPos val="l"/>
        <c:numFmt formatCode="0%" sourceLinked="1"/>
        <c:majorTickMark val="none"/>
        <c:minorTickMark val="none"/>
        <c:tickLblPos val="nextTo"/>
        <c:spPr>
          <a:solidFill>
            <a:schemeClr val="bg1"/>
          </a:solid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540808800"/>
        <c:crosses val="autoZero"/>
        <c:crossBetween val="between"/>
      </c:valAx>
      <c:valAx>
        <c:axId val="540608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540610536"/>
        <c:crosses val="max"/>
        <c:crossBetween val="between"/>
      </c:valAx>
      <c:catAx>
        <c:axId val="540610536"/>
        <c:scaling>
          <c:orientation val="minMax"/>
        </c:scaling>
        <c:delete val="1"/>
        <c:axPos val="b"/>
        <c:numFmt formatCode="General" sourceLinked="1"/>
        <c:majorTickMark val="out"/>
        <c:minorTickMark val="none"/>
        <c:tickLblPos val="nextTo"/>
        <c:crossAx val="5406085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Belgique</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#,##0</c:formatCode>
                <c:ptCount val="3"/>
                <c:pt idx="0">
                  <c:v>2412</c:v>
                </c:pt>
                <c:pt idx="1">
                  <c:v>2179</c:v>
                </c:pt>
                <c:pt idx="2">
                  <c:v>2318</c:v>
                </c:pt>
              </c:numCache>
            </c:numRef>
          </c:val>
          <c:extLst>
            <c:ext xmlns:c16="http://schemas.microsoft.com/office/drawing/2014/chart" uri="{C3380CC4-5D6E-409C-BE32-E72D297353CC}">
              <c16:uniqueId val="{00000000-43C6-48B4-A294-239F01FA2DF2}"/>
            </c:ext>
          </c:extLst>
        </c:ser>
        <c:ser>
          <c:idx val="1"/>
          <c:order val="1"/>
          <c:tx>
            <c:strRef>
              <c:f>Sheet1!$C$1</c:f>
              <c:strCache>
                <c:ptCount val="1"/>
                <c:pt idx="0">
                  <c:v>NL</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Sheet1!$C$2:$C$4</c:f>
              <c:numCache>
                <c:formatCode>#,##0</c:formatCode>
                <c:ptCount val="3"/>
                <c:pt idx="0">
                  <c:v>2440</c:v>
                </c:pt>
                <c:pt idx="1">
                  <c:v>2030</c:v>
                </c:pt>
                <c:pt idx="2">
                  <c:v>2177</c:v>
                </c:pt>
              </c:numCache>
            </c:numRef>
          </c:val>
          <c:extLst>
            <c:ext xmlns:c16="http://schemas.microsoft.com/office/drawing/2014/chart" uri="{C3380CC4-5D6E-409C-BE32-E72D297353CC}">
              <c16:uniqueId val="{00000001-43C6-48B4-A294-239F01FA2DF2}"/>
            </c:ext>
          </c:extLst>
        </c:ser>
        <c:ser>
          <c:idx val="2"/>
          <c:order val="2"/>
          <c:tx>
            <c:strRef>
              <c:f>Sheet1!$D$1</c:f>
              <c:strCache>
                <c:ptCount val="1"/>
                <c:pt idx="0">
                  <c:v>FR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Sheet1!$D$2:$D$4</c:f>
              <c:numCache>
                <c:formatCode>#,##0</c:formatCode>
                <c:ptCount val="3"/>
                <c:pt idx="0">
                  <c:v>2384</c:v>
                </c:pt>
                <c:pt idx="1">
                  <c:v>2328</c:v>
                </c:pt>
                <c:pt idx="2">
                  <c:v>2459</c:v>
                </c:pt>
              </c:numCache>
            </c:numRef>
          </c:val>
          <c:extLst>
            <c:ext xmlns:c16="http://schemas.microsoft.com/office/drawing/2014/chart" uri="{C3380CC4-5D6E-409C-BE32-E72D297353CC}">
              <c16:uniqueId val="{00000002-43C6-48B4-A294-239F01FA2DF2}"/>
            </c:ext>
          </c:extLst>
        </c:ser>
        <c:dLbls>
          <c:dLblPos val="outEnd"/>
          <c:showLegendKey val="0"/>
          <c:showVal val="1"/>
          <c:showCatName val="0"/>
          <c:showSerName val="0"/>
          <c:showPercent val="0"/>
          <c:showBubbleSize val="0"/>
        </c:dLbls>
        <c:gapWidth val="219"/>
        <c:overlap val="-27"/>
        <c:axId val="249583816"/>
        <c:axId val="249581072"/>
      </c:barChart>
      <c:catAx>
        <c:axId val="249583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49581072"/>
        <c:crosses val="autoZero"/>
        <c:auto val="1"/>
        <c:lblAlgn val="ctr"/>
        <c:lblOffset val="100"/>
        <c:noMultiLvlLbl val="0"/>
      </c:catAx>
      <c:valAx>
        <c:axId val="249581072"/>
        <c:scaling>
          <c:orientation val="minMax"/>
        </c:scaling>
        <c:delete val="1"/>
        <c:axPos val="l"/>
        <c:numFmt formatCode="#,##0" sourceLinked="1"/>
        <c:majorTickMark val="none"/>
        <c:minorTickMark val="none"/>
        <c:tickLblPos val="nextTo"/>
        <c:crossAx val="249583816"/>
        <c:crosses val="autoZero"/>
        <c:crossBetween val="between"/>
      </c:valAx>
      <c:spPr>
        <a:noFill/>
        <a:ln>
          <a:noFill/>
        </a:ln>
        <a:effectLst/>
      </c:spPr>
    </c:plotArea>
    <c:legend>
      <c:legendPos val="b"/>
      <c:layout>
        <c:manualLayout>
          <c:xMode val="edge"/>
          <c:yMode val="edge"/>
          <c:x val="0.69299852362204728"/>
          <c:y val="4.6136318897637807E-2"/>
          <c:w val="0.28483628608923883"/>
          <c:h val="6.011368110236219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Mer</c:v>
                </c:pt>
              </c:strCache>
            </c:strRef>
          </c:tx>
          <c:spPr>
            <a:ln w="28575" cap="rnd">
              <a:solidFill>
                <a:schemeClr val="tx2"/>
              </a:solidFill>
              <a:round/>
            </a:ln>
            <a:effectLst/>
          </c:spPr>
          <c:marker>
            <c:symbol val="circle"/>
            <c:size val="5"/>
            <c:spPr>
              <a:solidFill>
                <a:schemeClr val="accent4"/>
              </a:solidFill>
              <a:ln w="9525">
                <a:solidFill>
                  <a:schemeClr val="accent1"/>
                </a:solidFill>
              </a:ln>
              <a:effectLst/>
            </c:spPr>
          </c:marker>
          <c:dLbls>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C84D-4CA0-B1C6-903BA0BEB7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59</c:v>
                </c:pt>
                <c:pt idx="1">
                  <c:v>51</c:v>
                </c:pt>
                <c:pt idx="2">
                  <c:v>54</c:v>
                </c:pt>
                <c:pt idx="3">
                  <c:v>56</c:v>
                </c:pt>
                <c:pt idx="4">
                  <c:v>57</c:v>
                </c:pt>
              </c:numCache>
            </c:numRef>
          </c:val>
          <c:smooth val="0"/>
          <c:extLst>
            <c:ext xmlns:c16="http://schemas.microsoft.com/office/drawing/2014/chart" uri="{C3380CC4-5D6E-409C-BE32-E72D297353CC}">
              <c16:uniqueId val="{00000001-F356-48BD-8700-A2C2EB326C13}"/>
            </c:ext>
          </c:extLst>
        </c:ser>
        <c:ser>
          <c:idx val="1"/>
          <c:order val="1"/>
          <c:tx>
            <c:strRef>
              <c:f>Sheet1!$C$1</c:f>
              <c:strCache>
                <c:ptCount val="1"/>
                <c:pt idx="0">
                  <c:v>Voyage itiniérant</c:v>
                </c:pt>
              </c:strCache>
            </c:strRef>
          </c:tx>
          <c:spPr>
            <a:ln w="28575" cap="rnd">
              <a:solidFill>
                <a:schemeClr val="accent2">
                  <a:lumMod val="90000"/>
                </a:schemeClr>
              </a:solidFill>
              <a:round/>
            </a:ln>
            <a:effectLst/>
          </c:spPr>
          <c:marker>
            <c:symbol val="circle"/>
            <c:size val="5"/>
            <c:spPr>
              <a:solidFill>
                <a:schemeClr val="accent2"/>
              </a:solidFill>
              <a:ln w="9525">
                <a:solidFill>
                  <a:schemeClr val="accent2"/>
                </a:solidFill>
              </a:ln>
              <a:effectLst/>
            </c:spPr>
          </c:marker>
          <c:dPt>
            <c:idx val="1"/>
            <c:marker>
              <c:symbol val="circle"/>
              <c:size val="5"/>
              <c:spPr>
                <a:solidFill>
                  <a:schemeClr val="accent2"/>
                </a:solidFill>
                <a:ln w="9525">
                  <a:solidFill>
                    <a:schemeClr val="accent2"/>
                  </a:solidFill>
                </a:ln>
                <a:effectLst/>
              </c:spPr>
            </c:marker>
            <c:bubble3D val="0"/>
            <c:spPr>
              <a:ln w="28575" cap="rnd">
                <a:solidFill>
                  <a:srgbClr val="7030A0"/>
                </a:solidFill>
                <a:round/>
              </a:ln>
              <a:effectLst/>
            </c:spPr>
            <c:extLst>
              <c:ext xmlns:c16="http://schemas.microsoft.com/office/drawing/2014/chart" uri="{C3380CC4-5D6E-409C-BE32-E72D297353CC}">
                <c16:uniqueId val="{00000003-F356-48BD-8700-A2C2EB326C13}"/>
              </c:ext>
            </c:extLst>
          </c:dPt>
          <c:dPt>
            <c:idx val="2"/>
            <c:marker>
              <c:symbol val="circle"/>
              <c:size val="5"/>
              <c:spPr>
                <a:solidFill>
                  <a:schemeClr val="accent2"/>
                </a:solidFill>
                <a:ln w="9525">
                  <a:solidFill>
                    <a:schemeClr val="accent2"/>
                  </a:solidFill>
                </a:ln>
                <a:effectLst/>
              </c:spPr>
            </c:marker>
            <c:bubble3D val="0"/>
            <c:spPr>
              <a:ln w="28575" cap="rnd">
                <a:solidFill>
                  <a:srgbClr val="7030A0"/>
                </a:solidFill>
                <a:round/>
              </a:ln>
              <a:effectLst/>
            </c:spPr>
            <c:extLst>
              <c:ext xmlns:c16="http://schemas.microsoft.com/office/drawing/2014/chart" uri="{C3380CC4-5D6E-409C-BE32-E72D297353CC}">
                <c16:uniqueId val="{00000005-F356-48BD-8700-A2C2EB326C13}"/>
              </c:ext>
            </c:extLst>
          </c:dPt>
          <c:dPt>
            <c:idx val="3"/>
            <c:marker>
              <c:symbol val="circle"/>
              <c:size val="5"/>
              <c:spPr>
                <a:solidFill>
                  <a:schemeClr val="accent2"/>
                </a:solidFill>
                <a:ln w="9525">
                  <a:solidFill>
                    <a:schemeClr val="accent2"/>
                  </a:solidFill>
                </a:ln>
                <a:effectLst/>
              </c:spPr>
            </c:marker>
            <c:bubble3D val="0"/>
            <c:spPr>
              <a:ln w="28575" cap="rnd">
                <a:solidFill>
                  <a:srgbClr val="7030A0"/>
                </a:solidFill>
                <a:round/>
              </a:ln>
              <a:effectLst/>
            </c:spPr>
            <c:extLst>
              <c:ext xmlns:c16="http://schemas.microsoft.com/office/drawing/2014/chart" uri="{C3380CC4-5D6E-409C-BE32-E72D297353CC}">
                <c16:uniqueId val="{00000007-F356-48BD-8700-A2C2EB326C13}"/>
              </c:ext>
            </c:extLst>
          </c:dPt>
          <c:dPt>
            <c:idx val="4"/>
            <c:marker>
              <c:symbol val="circle"/>
              <c:size val="5"/>
              <c:spPr>
                <a:solidFill>
                  <a:schemeClr val="accent2"/>
                </a:solidFill>
                <a:ln w="9525">
                  <a:solidFill>
                    <a:schemeClr val="accent2"/>
                  </a:solidFill>
                </a:ln>
                <a:effectLst/>
              </c:spPr>
            </c:marker>
            <c:bubble3D val="0"/>
            <c:spPr>
              <a:ln w="28575" cap="rnd">
                <a:solidFill>
                  <a:srgbClr val="7030A0"/>
                </a:solidFill>
                <a:round/>
              </a:ln>
              <a:effectLst/>
            </c:spPr>
            <c:extLst>
              <c:ext xmlns:c16="http://schemas.microsoft.com/office/drawing/2014/chart" uri="{C3380CC4-5D6E-409C-BE32-E72D297353CC}">
                <c16:uniqueId val="{00000009-F356-48BD-8700-A2C2EB326C13}"/>
              </c:ext>
            </c:extLst>
          </c:dPt>
          <c:dLbls>
            <c:dLbl>
              <c:idx val="3"/>
              <c:layout>
                <c:manualLayout>
                  <c:x val="-4.6156332020997455E-2"/>
                  <c:y val="-4.33749999999999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56-48BD-8700-A2C2EB326C1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7030A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Sheet1!$C$2:$C$6</c:f>
              <c:numCache>
                <c:formatCode>General</c:formatCode>
                <c:ptCount val="5"/>
                <c:pt idx="0">
                  <c:v>20</c:v>
                </c:pt>
                <c:pt idx="1">
                  <c:v>23</c:v>
                </c:pt>
                <c:pt idx="2">
                  <c:v>24</c:v>
                </c:pt>
                <c:pt idx="3">
                  <c:v>29</c:v>
                </c:pt>
                <c:pt idx="4">
                  <c:v>24</c:v>
                </c:pt>
              </c:numCache>
            </c:numRef>
          </c:val>
          <c:smooth val="0"/>
          <c:extLst>
            <c:ext xmlns:c16="http://schemas.microsoft.com/office/drawing/2014/chart" uri="{C3380CC4-5D6E-409C-BE32-E72D297353CC}">
              <c16:uniqueId val="{0000000A-F356-48BD-8700-A2C2EB326C13}"/>
            </c:ext>
          </c:extLst>
        </c:ser>
        <c:ser>
          <c:idx val="2"/>
          <c:order val="2"/>
          <c:tx>
            <c:strRef>
              <c:f>Sheet1!$D$1</c:f>
              <c:strCache>
                <c:ptCount val="1"/>
                <c:pt idx="0">
                  <c:v>Campagne</c:v>
                </c:pt>
              </c:strCache>
            </c:strRef>
          </c:tx>
          <c:spPr>
            <a:ln w="28575" cap="rnd">
              <a:solidFill>
                <a:srgbClr val="00B050"/>
              </a:solidFill>
              <a:round/>
            </a:ln>
            <a:effectLst/>
          </c:spPr>
          <c:marker>
            <c:symbol val="circle"/>
            <c:size val="5"/>
            <c:spPr>
              <a:solidFill>
                <a:schemeClr val="accent3"/>
              </a:solidFill>
              <a:ln w="9525">
                <a:solidFill>
                  <a:schemeClr val="accent3"/>
                </a:solidFill>
              </a:ln>
              <a:effectLst/>
            </c:spPr>
          </c:marker>
          <c:dLbls>
            <c:dLbl>
              <c:idx val="1"/>
              <c:layout>
                <c:manualLayout>
                  <c:x val="-2.5322998687664081E-2"/>
                  <c:y val="5.03750000000000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356-48BD-8700-A2C2EB326C13}"/>
                </c:ext>
              </c:extLst>
            </c:dLbl>
            <c:dLbl>
              <c:idx val="2"/>
              <c:layout>
                <c:manualLayout>
                  <c:x val="-3.1572998687664118E-2"/>
                  <c:y val="4.7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356-48BD-8700-A2C2EB326C13}"/>
                </c:ext>
              </c:extLst>
            </c:dLbl>
            <c:dLbl>
              <c:idx val="3"/>
              <c:delete val="1"/>
              <c:extLst>
                <c:ext xmlns:c15="http://schemas.microsoft.com/office/drawing/2012/chart" uri="{CE6537A1-D6FC-4f65-9D91-7224C49458BB}"/>
                <c:ext xmlns:c16="http://schemas.microsoft.com/office/drawing/2014/chart" uri="{C3380CC4-5D6E-409C-BE32-E72D297353CC}">
                  <c16:uniqueId val="{0000000D-F356-48BD-8700-A2C2EB326C13}"/>
                </c:ext>
              </c:extLst>
            </c:dLbl>
            <c:dLbl>
              <c:idx val="4"/>
              <c:layout>
                <c:manualLayout>
                  <c:x val="1.7603346456692914E-3"/>
                  <c:y val="-5.87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356-48BD-8700-A2C2EB326C1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Sheet1!$D$2:$D$6</c:f>
              <c:numCache>
                <c:formatCode>General</c:formatCode>
                <c:ptCount val="5"/>
                <c:pt idx="0">
                  <c:v>16</c:v>
                </c:pt>
                <c:pt idx="1">
                  <c:v>18</c:v>
                </c:pt>
                <c:pt idx="2">
                  <c:v>20</c:v>
                </c:pt>
                <c:pt idx="3">
                  <c:v>25</c:v>
                </c:pt>
                <c:pt idx="4">
                  <c:v>20</c:v>
                </c:pt>
              </c:numCache>
            </c:numRef>
          </c:val>
          <c:smooth val="0"/>
          <c:extLst>
            <c:ext xmlns:c16="http://schemas.microsoft.com/office/drawing/2014/chart" uri="{C3380CC4-5D6E-409C-BE32-E72D297353CC}">
              <c16:uniqueId val="{0000000F-F356-48BD-8700-A2C2EB326C13}"/>
            </c:ext>
          </c:extLst>
        </c:ser>
        <c:ser>
          <c:idx val="3"/>
          <c:order val="3"/>
          <c:tx>
            <c:strRef>
              <c:f>Sheet1!$E$1</c:f>
              <c:strCache>
                <c:ptCount val="1"/>
                <c:pt idx="0">
                  <c:v>Montagne2</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10-F356-48BD-8700-A2C2EB326C13}"/>
                </c:ext>
              </c:extLst>
            </c:dLbl>
            <c:dLbl>
              <c:idx val="2"/>
              <c:delete val="1"/>
              <c:extLst>
                <c:ext xmlns:c15="http://schemas.microsoft.com/office/drawing/2012/chart" uri="{CE6537A1-D6FC-4f65-9D91-7224C49458BB}"/>
                <c:ext xmlns:c16="http://schemas.microsoft.com/office/drawing/2014/chart" uri="{C3380CC4-5D6E-409C-BE32-E72D297353CC}">
                  <c16:uniqueId val="{00000011-F356-48BD-8700-A2C2EB326C13}"/>
                </c:ext>
              </c:extLst>
            </c:dLbl>
            <c:dLbl>
              <c:idx val="3"/>
              <c:layout>
                <c:manualLayout>
                  <c:x val="-8.7822998687664119E-2"/>
                  <c:y val="1.287499999999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356-48BD-8700-A2C2EB326C13}"/>
                </c:ext>
              </c:extLst>
            </c:dLbl>
            <c:dLbl>
              <c:idx val="4"/>
              <c:layout>
                <c:manualLayout>
                  <c:x val="-1.6989665354330708E-2"/>
                  <c:y val="6.60000000000000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356-48BD-8700-A2C2EB326C1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Sheet1!$E$2:$E$6</c:f>
              <c:numCache>
                <c:formatCode>General</c:formatCode>
                <c:ptCount val="5"/>
                <c:pt idx="0">
                  <c:v>18</c:v>
                </c:pt>
                <c:pt idx="1">
                  <c:v>19</c:v>
                </c:pt>
                <c:pt idx="2">
                  <c:v>25</c:v>
                </c:pt>
                <c:pt idx="3">
                  <c:v>17</c:v>
                </c:pt>
                <c:pt idx="4">
                  <c:v>16</c:v>
                </c:pt>
              </c:numCache>
            </c:numRef>
          </c:val>
          <c:smooth val="0"/>
          <c:extLst>
            <c:ext xmlns:c16="http://schemas.microsoft.com/office/drawing/2014/chart" uri="{C3380CC4-5D6E-409C-BE32-E72D297353CC}">
              <c16:uniqueId val="{00000014-F356-48BD-8700-A2C2EB326C13}"/>
            </c:ext>
          </c:extLst>
        </c:ser>
        <c:ser>
          <c:idx val="4"/>
          <c:order val="4"/>
          <c:tx>
            <c:strRef>
              <c:f>Sheet1!$F$1</c:f>
              <c:strCache>
                <c:ptCount val="1"/>
                <c:pt idx="0">
                  <c:v>Ville</c:v>
                </c:pt>
              </c:strCache>
            </c:strRef>
          </c:tx>
          <c:spPr>
            <a:ln w="28575" cap="rnd">
              <a:solidFill>
                <a:srgbClr val="FF0000"/>
              </a:solidFill>
              <a:round/>
            </a:ln>
            <a:effectLst/>
          </c:spPr>
          <c:marker>
            <c:symbol val="circle"/>
            <c:size val="5"/>
            <c:spPr>
              <a:solidFill>
                <a:schemeClr val="accent5"/>
              </a:solidFill>
              <a:ln w="9525">
                <a:solidFill>
                  <a:schemeClr val="accent5"/>
                </a:solidFill>
              </a:ln>
              <a:effectLst/>
            </c:spPr>
          </c:marker>
          <c:dLbls>
            <c:dLbl>
              <c:idx val="1"/>
              <c:layout>
                <c:manualLayout>
                  <c:x val="2.2593667979002585E-2"/>
                  <c:y val="-5.89999999999999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356-48BD-8700-A2C2EB326C13}"/>
                </c:ext>
              </c:extLst>
            </c:dLbl>
            <c:dLbl>
              <c:idx val="2"/>
              <c:layout>
                <c:manualLayout>
                  <c:x val="-0.10032299868766405"/>
                  <c:y val="-6.21249999999998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356-48BD-8700-A2C2EB326C13}"/>
                </c:ext>
              </c:extLst>
            </c:dLbl>
            <c:dLbl>
              <c:idx val="3"/>
              <c:layout>
                <c:manualLayout>
                  <c:x val="-2.9489665354330709E-2"/>
                  <c:y val="-2.77500000000001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F356-48BD-8700-A2C2EB326C13}"/>
                </c:ext>
              </c:extLst>
            </c:dLbl>
            <c:dLbl>
              <c:idx val="4"/>
              <c:layout>
                <c:manualLayout>
                  <c:x val="8.0103346456692915E-3"/>
                  <c:y val="-1.5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356-48BD-8700-A2C2EB326C1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Sheet1!$F$2:$F$6</c:f>
              <c:numCache>
                <c:formatCode>General</c:formatCode>
                <c:ptCount val="5"/>
                <c:pt idx="0">
                  <c:v>18</c:v>
                </c:pt>
                <c:pt idx="1">
                  <c:v>19</c:v>
                </c:pt>
                <c:pt idx="2">
                  <c:v>20</c:v>
                </c:pt>
                <c:pt idx="3">
                  <c:v>19</c:v>
                </c:pt>
                <c:pt idx="4">
                  <c:v>22</c:v>
                </c:pt>
              </c:numCache>
            </c:numRef>
          </c:val>
          <c:smooth val="0"/>
          <c:extLst>
            <c:ext xmlns:c16="http://schemas.microsoft.com/office/drawing/2014/chart" uri="{C3380CC4-5D6E-409C-BE32-E72D297353CC}">
              <c16:uniqueId val="{00000019-F356-48BD-8700-A2C2EB326C13}"/>
            </c:ext>
          </c:extLst>
        </c:ser>
        <c:dLbls>
          <c:dLblPos val="t"/>
          <c:showLegendKey val="0"/>
          <c:showVal val="1"/>
          <c:showCatName val="0"/>
          <c:showSerName val="0"/>
          <c:showPercent val="0"/>
          <c:showBubbleSize val="0"/>
        </c:dLbls>
        <c:marker val="1"/>
        <c:smooth val="0"/>
        <c:axId val="548556848"/>
        <c:axId val="548553320"/>
      </c:lineChart>
      <c:catAx>
        <c:axId val="54855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48553320"/>
        <c:crosses val="autoZero"/>
        <c:auto val="1"/>
        <c:lblAlgn val="ctr"/>
        <c:lblOffset val="100"/>
        <c:noMultiLvlLbl val="0"/>
      </c:catAx>
      <c:valAx>
        <c:axId val="548553320"/>
        <c:scaling>
          <c:orientation val="minMax"/>
        </c:scaling>
        <c:delete val="1"/>
        <c:axPos val="l"/>
        <c:numFmt formatCode="General" sourceLinked="1"/>
        <c:majorTickMark val="none"/>
        <c:minorTickMark val="none"/>
        <c:tickLblPos val="nextTo"/>
        <c:crossAx val="548556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FR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situation politique</c:v>
                </c:pt>
                <c:pt idx="1">
                  <c:v>culture et loisirs</c:v>
                </c:pt>
                <c:pt idx="2">
                  <c:v>risque sanitaire</c:v>
                </c:pt>
                <c:pt idx="3">
                  <c:v>infrastructures touristiques</c:v>
                </c:pt>
                <c:pt idx="4">
                  <c:v>risque d'attentats</c:v>
                </c:pt>
                <c:pt idx="5">
                  <c:v>budget</c:v>
                </c:pt>
                <c:pt idx="6">
                  <c:v>climat</c:v>
                </c:pt>
              </c:strCache>
            </c:strRef>
          </c:cat>
          <c:val>
            <c:numRef>
              <c:f>Sheet1!$B$2:$B$8</c:f>
              <c:numCache>
                <c:formatCode>0%</c:formatCode>
                <c:ptCount val="7"/>
                <c:pt idx="0">
                  <c:v>0.23</c:v>
                </c:pt>
                <c:pt idx="1">
                  <c:v>0.35</c:v>
                </c:pt>
                <c:pt idx="2">
                  <c:v>0.31</c:v>
                </c:pt>
                <c:pt idx="3">
                  <c:v>0.36</c:v>
                </c:pt>
                <c:pt idx="4">
                  <c:v>0.33</c:v>
                </c:pt>
                <c:pt idx="5">
                  <c:v>0.47</c:v>
                </c:pt>
                <c:pt idx="6">
                  <c:v>0.51</c:v>
                </c:pt>
              </c:numCache>
            </c:numRef>
          </c:val>
          <c:extLst>
            <c:ext xmlns:c16="http://schemas.microsoft.com/office/drawing/2014/chart" uri="{C3380CC4-5D6E-409C-BE32-E72D297353CC}">
              <c16:uniqueId val="{00000000-F525-4D54-873C-656C9844B3CE}"/>
            </c:ext>
          </c:extLst>
        </c:ser>
        <c:ser>
          <c:idx val="1"/>
          <c:order val="1"/>
          <c:tx>
            <c:strRef>
              <c:f>Sheet1!$C$1</c:f>
              <c:strCache>
                <c:ptCount val="1"/>
                <c:pt idx="0">
                  <c:v>NL</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situation politique</c:v>
                </c:pt>
                <c:pt idx="1">
                  <c:v>culture et loisirs</c:v>
                </c:pt>
                <c:pt idx="2">
                  <c:v>risque sanitaire</c:v>
                </c:pt>
                <c:pt idx="3">
                  <c:v>infrastructures touristiques</c:v>
                </c:pt>
                <c:pt idx="4">
                  <c:v>risque d'attentats</c:v>
                </c:pt>
                <c:pt idx="5">
                  <c:v>budget</c:v>
                </c:pt>
                <c:pt idx="6">
                  <c:v>climat</c:v>
                </c:pt>
              </c:strCache>
            </c:strRef>
          </c:cat>
          <c:val>
            <c:numRef>
              <c:f>Sheet1!$C$2:$C$8</c:f>
              <c:numCache>
                <c:formatCode>0%</c:formatCode>
                <c:ptCount val="7"/>
                <c:pt idx="0">
                  <c:v>0.23</c:v>
                </c:pt>
                <c:pt idx="1">
                  <c:v>0.28999999999999998</c:v>
                </c:pt>
                <c:pt idx="2">
                  <c:v>0.36</c:v>
                </c:pt>
                <c:pt idx="3">
                  <c:v>0.4</c:v>
                </c:pt>
                <c:pt idx="4">
                  <c:v>0.37</c:v>
                </c:pt>
                <c:pt idx="5">
                  <c:v>0.48</c:v>
                </c:pt>
                <c:pt idx="6">
                  <c:v>0.47</c:v>
                </c:pt>
              </c:numCache>
            </c:numRef>
          </c:val>
          <c:extLst>
            <c:ext xmlns:c16="http://schemas.microsoft.com/office/drawing/2014/chart" uri="{C3380CC4-5D6E-409C-BE32-E72D297353CC}">
              <c16:uniqueId val="{00000001-F525-4D54-873C-656C9844B3CE}"/>
            </c:ext>
          </c:extLst>
        </c:ser>
        <c:ser>
          <c:idx val="2"/>
          <c:order val="2"/>
          <c:tx>
            <c:strRef>
              <c:f>Sheet1!$D$1</c:f>
              <c:strCache>
                <c:ptCount val="1"/>
                <c:pt idx="0">
                  <c:v>Belgique</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situation politique</c:v>
                </c:pt>
                <c:pt idx="1">
                  <c:v>culture et loisirs</c:v>
                </c:pt>
                <c:pt idx="2">
                  <c:v>risque sanitaire</c:v>
                </c:pt>
                <c:pt idx="3">
                  <c:v>infrastructures touristiques</c:v>
                </c:pt>
                <c:pt idx="4">
                  <c:v>risque d'attentats</c:v>
                </c:pt>
                <c:pt idx="5">
                  <c:v>budget</c:v>
                </c:pt>
                <c:pt idx="6">
                  <c:v>climat</c:v>
                </c:pt>
              </c:strCache>
            </c:strRef>
          </c:cat>
          <c:val>
            <c:numRef>
              <c:f>Sheet1!$D$2:$D$8</c:f>
              <c:numCache>
                <c:formatCode>0%</c:formatCode>
                <c:ptCount val="7"/>
                <c:pt idx="0">
                  <c:v>0.23</c:v>
                </c:pt>
                <c:pt idx="1">
                  <c:v>0.32</c:v>
                </c:pt>
                <c:pt idx="2">
                  <c:v>0.33</c:v>
                </c:pt>
                <c:pt idx="3">
                  <c:v>0.38</c:v>
                </c:pt>
                <c:pt idx="4">
                  <c:v>0.35</c:v>
                </c:pt>
                <c:pt idx="5">
                  <c:v>0.48</c:v>
                </c:pt>
                <c:pt idx="6">
                  <c:v>0.49</c:v>
                </c:pt>
              </c:numCache>
            </c:numRef>
          </c:val>
          <c:extLst>
            <c:ext xmlns:c16="http://schemas.microsoft.com/office/drawing/2014/chart" uri="{C3380CC4-5D6E-409C-BE32-E72D297353CC}">
              <c16:uniqueId val="{00000002-F525-4D54-873C-656C9844B3CE}"/>
            </c:ext>
          </c:extLst>
        </c:ser>
        <c:dLbls>
          <c:dLblPos val="outEnd"/>
          <c:showLegendKey val="0"/>
          <c:showVal val="1"/>
          <c:showCatName val="0"/>
          <c:showSerName val="0"/>
          <c:showPercent val="0"/>
          <c:showBubbleSize val="0"/>
        </c:dLbls>
        <c:gapWidth val="182"/>
        <c:axId val="548552536"/>
        <c:axId val="548552928"/>
      </c:barChart>
      <c:catAx>
        <c:axId val="548552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48552928"/>
        <c:crosses val="autoZero"/>
        <c:auto val="1"/>
        <c:lblAlgn val="ctr"/>
        <c:lblOffset val="100"/>
        <c:noMultiLvlLbl val="0"/>
      </c:catAx>
      <c:valAx>
        <c:axId val="548552928"/>
        <c:scaling>
          <c:orientation val="minMax"/>
        </c:scaling>
        <c:delete val="1"/>
        <c:axPos val="b"/>
        <c:numFmt formatCode="0%" sourceLinked="1"/>
        <c:majorTickMark val="none"/>
        <c:minorTickMark val="none"/>
        <c:tickLblPos val="nextTo"/>
        <c:crossAx val="548552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FR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accident de transport</c:v>
                </c:pt>
                <c:pt idx="1">
                  <c:v>dommage au domicile</c:v>
                </c:pt>
                <c:pt idx="2">
                  <c:v>perte des effets personnels</c:v>
                </c:pt>
                <c:pt idx="3">
                  <c:v>problème de santé d'un proche</c:v>
                </c:pt>
                <c:pt idx="4">
                  <c:v>problème de santé en vacances</c:v>
                </c:pt>
              </c:strCache>
            </c:strRef>
          </c:cat>
          <c:val>
            <c:numRef>
              <c:f>Sheet1!$B$2:$B$6</c:f>
              <c:numCache>
                <c:formatCode>0%</c:formatCode>
                <c:ptCount val="5"/>
                <c:pt idx="0">
                  <c:v>0.76</c:v>
                </c:pt>
                <c:pt idx="1">
                  <c:v>0.84</c:v>
                </c:pt>
                <c:pt idx="2">
                  <c:v>0.56999999999999995</c:v>
                </c:pt>
                <c:pt idx="3">
                  <c:v>0.59</c:v>
                </c:pt>
                <c:pt idx="4">
                  <c:v>0.83</c:v>
                </c:pt>
              </c:numCache>
            </c:numRef>
          </c:val>
          <c:extLst>
            <c:ext xmlns:c16="http://schemas.microsoft.com/office/drawing/2014/chart" uri="{C3380CC4-5D6E-409C-BE32-E72D297353CC}">
              <c16:uniqueId val="{00000000-FD17-47BD-96D4-0155F5A13728}"/>
            </c:ext>
          </c:extLst>
        </c:ser>
        <c:ser>
          <c:idx val="1"/>
          <c:order val="1"/>
          <c:tx>
            <c:strRef>
              <c:f>Sheet1!$C$1</c:f>
              <c:strCache>
                <c:ptCount val="1"/>
                <c:pt idx="0">
                  <c:v>NL</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accident de transport</c:v>
                </c:pt>
                <c:pt idx="1">
                  <c:v>dommage au domicile</c:v>
                </c:pt>
                <c:pt idx="2">
                  <c:v>perte des effets personnels</c:v>
                </c:pt>
                <c:pt idx="3">
                  <c:v>problème de santé d'un proche</c:v>
                </c:pt>
                <c:pt idx="4">
                  <c:v>problème de santé en vacances</c:v>
                </c:pt>
              </c:strCache>
            </c:strRef>
          </c:cat>
          <c:val>
            <c:numRef>
              <c:f>Sheet1!$C$2:$C$6</c:f>
              <c:numCache>
                <c:formatCode>0%</c:formatCode>
                <c:ptCount val="5"/>
                <c:pt idx="0">
                  <c:v>0.78</c:v>
                </c:pt>
                <c:pt idx="1">
                  <c:v>0.82</c:v>
                </c:pt>
                <c:pt idx="2">
                  <c:v>0.61</c:v>
                </c:pt>
                <c:pt idx="3">
                  <c:v>0.69</c:v>
                </c:pt>
                <c:pt idx="4">
                  <c:v>0.85</c:v>
                </c:pt>
              </c:numCache>
            </c:numRef>
          </c:val>
          <c:extLst>
            <c:ext xmlns:c16="http://schemas.microsoft.com/office/drawing/2014/chart" uri="{C3380CC4-5D6E-409C-BE32-E72D297353CC}">
              <c16:uniqueId val="{00000001-FD17-47BD-96D4-0155F5A13728}"/>
            </c:ext>
          </c:extLst>
        </c:ser>
        <c:ser>
          <c:idx val="2"/>
          <c:order val="2"/>
          <c:tx>
            <c:strRef>
              <c:f>Sheet1!$D$1</c:f>
              <c:strCache>
                <c:ptCount val="1"/>
                <c:pt idx="0">
                  <c:v>Belgique</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accident de transport</c:v>
                </c:pt>
                <c:pt idx="1">
                  <c:v>dommage au domicile</c:v>
                </c:pt>
                <c:pt idx="2">
                  <c:v>perte des effets personnels</c:v>
                </c:pt>
                <c:pt idx="3">
                  <c:v>problème de santé d'un proche</c:v>
                </c:pt>
                <c:pt idx="4">
                  <c:v>problème de santé en vacances</c:v>
                </c:pt>
              </c:strCache>
            </c:strRef>
          </c:cat>
          <c:val>
            <c:numRef>
              <c:f>Sheet1!$D$2:$D$6</c:f>
              <c:numCache>
                <c:formatCode>0%</c:formatCode>
                <c:ptCount val="5"/>
                <c:pt idx="0">
                  <c:v>0.77</c:v>
                </c:pt>
                <c:pt idx="1">
                  <c:v>0.83</c:v>
                </c:pt>
                <c:pt idx="2">
                  <c:v>0.59</c:v>
                </c:pt>
                <c:pt idx="3">
                  <c:v>0.65</c:v>
                </c:pt>
                <c:pt idx="4">
                  <c:v>0.84</c:v>
                </c:pt>
              </c:numCache>
            </c:numRef>
          </c:val>
          <c:extLst>
            <c:ext xmlns:c16="http://schemas.microsoft.com/office/drawing/2014/chart" uri="{C3380CC4-5D6E-409C-BE32-E72D297353CC}">
              <c16:uniqueId val="{00000002-FD17-47BD-96D4-0155F5A13728}"/>
            </c:ext>
          </c:extLst>
        </c:ser>
        <c:dLbls>
          <c:dLblPos val="outEnd"/>
          <c:showLegendKey val="0"/>
          <c:showVal val="1"/>
          <c:showCatName val="0"/>
          <c:showSerName val="0"/>
          <c:showPercent val="0"/>
          <c:showBubbleSize val="0"/>
        </c:dLbls>
        <c:gapWidth val="182"/>
        <c:axId val="540809976"/>
        <c:axId val="422254264"/>
      </c:barChart>
      <c:catAx>
        <c:axId val="540809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22254264"/>
        <c:crosses val="autoZero"/>
        <c:auto val="1"/>
        <c:lblAlgn val="ctr"/>
        <c:lblOffset val="100"/>
        <c:noMultiLvlLbl val="0"/>
      </c:catAx>
      <c:valAx>
        <c:axId val="422254264"/>
        <c:scaling>
          <c:orientation val="minMax"/>
        </c:scaling>
        <c:delete val="1"/>
        <c:axPos val="b"/>
        <c:numFmt formatCode="0%" sourceLinked="1"/>
        <c:majorTickMark val="none"/>
        <c:minorTickMark val="none"/>
        <c:tickLblPos val="nextTo"/>
        <c:crossAx val="540809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492-49D8-AE59-857F23A08BBE}"/>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F492-49D8-AE59-857F23A08BB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492-49D8-AE59-857F23A08BBE}"/>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F492-49D8-AE59-857F23A08BBE}"/>
                </c:ext>
              </c:extLst>
            </c:dLbl>
            <c:dLbl>
              <c:idx val="1"/>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fld id="{2F225627-154B-4C5F-BD95-435993FF6DCB}" type="VALUE">
                      <a:rPr lang="en-US" b="1">
                        <a:solidFill>
                          <a:schemeClr val="bg1"/>
                        </a:solidFill>
                      </a:rPr>
                      <a:pPr>
                        <a:defRPr b="1">
                          <a:solidFill>
                            <a:schemeClr val="bg1"/>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492-49D8-AE59-857F23A08BBE}"/>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5-F492-49D8-AE59-857F23A08BB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Déclarent être couverts</c:v>
                </c:pt>
                <c:pt idx="1">
                  <c:v>Déclarent ne pas être couverts</c:v>
                </c:pt>
              </c:strCache>
            </c:strRef>
          </c:cat>
          <c:val>
            <c:numRef>
              <c:f>Sheet1!$B$2:$B$3</c:f>
              <c:numCache>
                <c:formatCode>0%</c:formatCode>
                <c:ptCount val="2"/>
                <c:pt idx="0">
                  <c:v>0.7</c:v>
                </c:pt>
                <c:pt idx="1">
                  <c:v>0.3</c:v>
                </c:pt>
              </c:numCache>
            </c:numRef>
          </c:val>
          <c:extLst>
            <c:ext xmlns:c16="http://schemas.microsoft.com/office/drawing/2014/chart" uri="{C3380CC4-5D6E-409C-BE32-E72D297353CC}">
              <c16:uniqueId val="{00000006-F492-49D8-AE59-857F23A08BBE}"/>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err="1">
                <a:solidFill>
                  <a:schemeClr val="tx1"/>
                </a:solidFill>
              </a:rPr>
              <a:t>Contrats</a:t>
            </a:r>
            <a:r>
              <a:rPr lang="en-US" dirty="0">
                <a:solidFill>
                  <a:schemeClr val="tx1"/>
                </a:solidFill>
              </a:rPr>
              <a:t> </a:t>
            </a:r>
            <a:r>
              <a:rPr lang="en-US" dirty="0" err="1">
                <a:solidFill>
                  <a:schemeClr val="tx1"/>
                </a:solidFill>
              </a:rPr>
              <a:t>d'annulation</a:t>
            </a:r>
            <a:endParaRPr lang="en-US" dirty="0">
              <a:solidFill>
                <a:schemeClr val="tx1"/>
              </a:solidFill>
            </a:endParaRPr>
          </a:p>
        </c:rich>
      </c:tx>
      <c:layout>
        <c:manualLayout>
          <c:xMode val="edge"/>
          <c:yMode val="edge"/>
          <c:x val="0.17599641057305651"/>
          <c:y val="4.2117606950532703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Contrats d'annulation</c:v>
                </c:pt>
              </c:strCache>
            </c:strRef>
          </c:tx>
          <c:spPr>
            <a:solidFill>
              <a:schemeClr val="tx2"/>
            </a:solidFill>
          </c:spPr>
          <c:dPt>
            <c:idx val="0"/>
            <c:bubble3D val="0"/>
            <c:spPr>
              <a:solidFill>
                <a:schemeClr val="tx2"/>
              </a:solidFill>
              <a:ln w="19050">
                <a:solidFill>
                  <a:schemeClr val="lt1"/>
                </a:solidFill>
              </a:ln>
              <a:effectLst/>
            </c:spPr>
            <c:extLst>
              <c:ext xmlns:c16="http://schemas.microsoft.com/office/drawing/2014/chart" uri="{C3380CC4-5D6E-409C-BE32-E72D297353CC}">
                <c16:uniqueId val="{00000001-AD52-477E-8CA9-2ABEC9792F29}"/>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AD52-477E-8CA9-2ABEC9792F29}"/>
              </c:ext>
            </c:extLst>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r>
                      <a:rPr lang="en-US" baseline="0" dirty="0">
                        <a:solidFill>
                          <a:schemeClr val="bg1"/>
                        </a:solidFill>
                      </a:rPr>
                      <a:t>
</a:t>
                    </a:r>
                    <a:fld id="{1721B24E-176A-4766-932D-C47820366A34}" type="PERCENTAGE">
                      <a:rPr lang="en-US" baseline="0">
                        <a:solidFill>
                          <a:schemeClr val="bg1"/>
                        </a:solidFill>
                      </a:rPr>
                      <a:pPr>
                        <a:defRPr b="1">
                          <a:solidFill>
                            <a:schemeClr val="bg1"/>
                          </a:solidFill>
                        </a:defRPr>
                      </a:pPr>
                      <a:t>[PERCENTAGE]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D52-477E-8CA9-2ABEC9792F29}"/>
                </c:ext>
              </c:extLst>
            </c:dLbl>
            <c:dLbl>
              <c:idx val="1"/>
              <c:tx>
                <c:rich>
                  <a:bodyPr/>
                  <a:lstStyle/>
                  <a:p>
                    <a:r>
                      <a:rPr lang="en-US" baseline="0" dirty="0"/>
                      <a:t>
</a:t>
                    </a:r>
                    <a:fld id="{A109072D-89C1-4DAA-BEE5-4C7D7F8A2D45}" type="PERCENTAGE">
                      <a:rPr lang="en-US" baseline="0">
                        <a:solidFill>
                          <a:schemeClr val="bg1"/>
                        </a:solidFill>
                      </a:rPr>
                      <a:pPr/>
                      <a:t>[PERCENTAGE]</a:t>
                    </a:fld>
                    <a:endParaRPr lang="en-US" baseline="0" dirty="0"/>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D52-477E-8CA9-2ABEC9792F2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Se couvre</c:v>
                </c:pt>
                <c:pt idx="1">
                  <c:v>Ne se couvre pas</c:v>
                </c:pt>
              </c:strCache>
            </c:strRef>
          </c:cat>
          <c:val>
            <c:numRef>
              <c:f>Sheet1!$B$2:$B$3</c:f>
              <c:numCache>
                <c:formatCode>0%</c:formatCode>
                <c:ptCount val="2"/>
                <c:pt idx="0">
                  <c:v>0.54</c:v>
                </c:pt>
                <c:pt idx="1">
                  <c:v>0.46</c:v>
                </c:pt>
              </c:numCache>
            </c:numRef>
          </c:val>
          <c:extLst>
            <c:ext xmlns:c16="http://schemas.microsoft.com/office/drawing/2014/chart" uri="{C3380CC4-5D6E-409C-BE32-E72D297353CC}">
              <c16:uniqueId val="{00000004-AD52-477E-8CA9-2ABEC9792F2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58632880449295"/>
          <c:y val="0.18090738356113434"/>
          <c:w val="0.65854382514953613"/>
          <c:h val="0.73466914892196655"/>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58632880449295"/>
          <c:y val="0.18090738356113434"/>
          <c:w val="0.65854382514953613"/>
          <c:h val="0.73466914892196655"/>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Feuil1!$B$1</c:f>
              <c:strCache>
                <c:ptCount val="1"/>
                <c:pt idx="0">
                  <c:v>AUSTRIA</c:v>
                </c:pt>
              </c:strCache>
            </c:strRef>
          </c:tx>
          <c:spPr>
            <a:ln w="28575" cap="rnd">
              <a:solidFill>
                <a:srgbClr val="00B050"/>
              </a:solidFill>
              <a:round/>
            </a:ln>
            <a:effectLst/>
          </c:spPr>
          <c:marker>
            <c:symbol val="none"/>
          </c:marker>
          <c:dLbls>
            <c:dLbl>
              <c:idx val="0"/>
              <c:layout>
                <c:manualLayout>
                  <c:x val="-3.7000060253643531E-2"/>
                  <c:y val="-8.282353180838969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843-4D88-BE8C-A84EEE8067BC}"/>
                </c:ext>
              </c:extLst>
            </c:dLbl>
            <c:dLbl>
              <c:idx val="1"/>
              <c:delete val="1"/>
              <c:extLst>
                <c:ext xmlns:c15="http://schemas.microsoft.com/office/drawing/2012/chart" uri="{CE6537A1-D6FC-4f65-9D91-7224C49458BB}"/>
                <c:ext xmlns:c16="http://schemas.microsoft.com/office/drawing/2014/chart" uri="{C3380CC4-5D6E-409C-BE32-E72D297353CC}">
                  <c16:uniqueId val="{00000027-8843-4D88-BE8C-A84EEE8067BC}"/>
                </c:ext>
              </c:extLst>
            </c:dLbl>
            <c:dLbl>
              <c:idx val="2"/>
              <c:layout>
                <c:manualLayout>
                  <c:x val="-1.9842632614081358E-2"/>
                  <c:y val="3.48369248145786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8843-4D88-BE8C-A84EEE8067BC}"/>
                </c:ext>
              </c:extLst>
            </c:dLbl>
            <c:dLbl>
              <c:idx val="5"/>
              <c:delete val="1"/>
              <c:extLst>
                <c:ext xmlns:c15="http://schemas.microsoft.com/office/drawing/2012/chart" uri="{CE6537A1-D6FC-4f65-9D91-7224C49458BB}"/>
                <c:ext xmlns:c16="http://schemas.microsoft.com/office/drawing/2014/chart" uri="{C3380CC4-5D6E-409C-BE32-E72D297353CC}">
                  <c16:uniqueId val="{0000001D-8843-4D88-BE8C-A84EEE8067BC}"/>
                </c:ext>
              </c:extLst>
            </c:dLbl>
            <c:dLbl>
              <c:idx val="8"/>
              <c:layout>
                <c:manualLayout>
                  <c:x val="7.4628055339311355E-4"/>
                  <c:y val="-3.34352653448325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843-4D88-BE8C-A84EEE8067B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B05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Feuil1!$B$2:$B$10</c:f>
              <c:numCache>
                <c:formatCode>General</c:formatCode>
                <c:ptCount val="9"/>
                <c:pt idx="0">
                  <c:v>61</c:v>
                </c:pt>
                <c:pt idx="1">
                  <c:v>64</c:v>
                </c:pt>
                <c:pt idx="2">
                  <c:v>58</c:v>
                </c:pt>
                <c:pt idx="3">
                  <c:v>57</c:v>
                </c:pt>
                <c:pt idx="4">
                  <c:v>68</c:v>
                </c:pt>
                <c:pt idx="5">
                  <c:v>62</c:v>
                </c:pt>
                <c:pt idx="6">
                  <c:v>63</c:v>
                </c:pt>
                <c:pt idx="7">
                  <c:v>66</c:v>
                </c:pt>
                <c:pt idx="8">
                  <c:v>66</c:v>
                </c:pt>
              </c:numCache>
            </c:numRef>
          </c:val>
          <c:smooth val="1"/>
          <c:extLst>
            <c:ext xmlns:c16="http://schemas.microsoft.com/office/drawing/2014/chart" uri="{C3380CC4-5D6E-409C-BE32-E72D297353CC}">
              <c16:uniqueId val="{00000000-7314-4889-B6FE-9775BF224EFD}"/>
            </c:ext>
          </c:extLst>
        </c:ser>
        <c:ser>
          <c:idx val="1"/>
          <c:order val="1"/>
          <c:tx>
            <c:strRef>
              <c:f>Feuil1!$C$1</c:f>
              <c:strCache>
                <c:ptCount val="1"/>
                <c:pt idx="0">
                  <c:v>SWITZERLAND</c:v>
                </c:pt>
              </c:strCache>
            </c:strRef>
          </c:tx>
          <c:spPr>
            <a:ln w="28575" cap="rnd">
              <a:solidFill>
                <a:srgbClr val="FF0000"/>
              </a:solidFill>
              <a:round/>
            </a:ln>
            <a:effectLst/>
          </c:spPr>
          <c:marker>
            <c:symbol val="none"/>
          </c:marker>
          <c:dLbls>
            <c:dLbl>
              <c:idx val="7"/>
              <c:delete val="1"/>
              <c:extLst>
                <c:ext xmlns:c15="http://schemas.microsoft.com/office/drawing/2012/chart" uri="{CE6537A1-D6FC-4f65-9D91-7224C49458BB}"/>
                <c:ext xmlns:c16="http://schemas.microsoft.com/office/drawing/2014/chart" uri="{C3380CC4-5D6E-409C-BE32-E72D297353CC}">
                  <c16:uniqueId val="{00000001-7314-4889-B6FE-9775BF224EFD}"/>
                </c:ext>
              </c:extLst>
            </c:dLbl>
            <c:dLbl>
              <c:idx val="8"/>
              <c:delete val="1"/>
              <c:extLst>
                <c:ext xmlns:c15="http://schemas.microsoft.com/office/drawing/2012/chart" uri="{CE6537A1-D6FC-4f65-9D91-7224C49458BB}"/>
                <c:ext xmlns:c16="http://schemas.microsoft.com/office/drawing/2014/chart" uri="{C3380CC4-5D6E-409C-BE32-E72D297353CC}">
                  <c16:uniqueId val="{00000008-8843-4D88-BE8C-A84EEE8067B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Feuil1!$C$2:$C$10</c:f>
              <c:numCache>
                <c:formatCode>General</c:formatCode>
                <c:ptCount val="9"/>
                <c:pt idx="7">
                  <c:v>66</c:v>
                </c:pt>
                <c:pt idx="8">
                  <c:v>66</c:v>
                </c:pt>
              </c:numCache>
            </c:numRef>
          </c:val>
          <c:smooth val="1"/>
          <c:extLst>
            <c:ext xmlns:c16="http://schemas.microsoft.com/office/drawing/2014/chart" uri="{C3380CC4-5D6E-409C-BE32-E72D297353CC}">
              <c16:uniqueId val="{00000002-7314-4889-B6FE-9775BF224EFD}"/>
            </c:ext>
          </c:extLst>
        </c:ser>
        <c:ser>
          <c:idx val="2"/>
          <c:order val="2"/>
          <c:tx>
            <c:strRef>
              <c:f>Feuil1!$D$1</c:f>
              <c:strCache>
                <c:ptCount val="1"/>
                <c:pt idx="0">
                  <c:v>UK</c:v>
                </c:pt>
              </c:strCache>
            </c:strRef>
          </c:tx>
          <c:spPr>
            <a:ln w="28575" cap="rnd">
              <a:solidFill>
                <a:srgbClr val="2ABDF2"/>
              </a:solidFill>
              <a:round/>
            </a:ln>
            <a:effectLst/>
          </c:spPr>
          <c:marker>
            <c:symbol val="none"/>
          </c:marker>
          <c:cat>
            <c:numRef>
              <c:f>Feuil1!$A$2:$A$10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Feuil1!$D$2:$D$10</c:f>
              <c:numCache>
                <c:formatCode>General</c:formatCode>
                <c:ptCount val="9"/>
                <c:pt idx="0">
                  <c:v>64</c:v>
                </c:pt>
                <c:pt idx="1">
                  <c:v>61</c:v>
                </c:pt>
                <c:pt idx="2">
                  <c:v>51</c:v>
                </c:pt>
                <c:pt idx="3">
                  <c:v>56</c:v>
                </c:pt>
                <c:pt idx="4">
                  <c:v>54</c:v>
                </c:pt>
                <c:pt idx="5">
                  <c:v>55</c:v>
                </c:pt>
                <c:pt idx="7">
                  <c:v>65</c:v>
                </c:pt>
                <c:pt idx="8">
                  <c:v>66</c:v>
                </c:pt>
              </c:numCache>
            </c:numRef>
          </c:val>
          <c:smooth val="1"/>
          <c:extLst>
            <c:ext xmlns:c16="http://schemas.microsoft.com/office/drawing/2014/chart" uri="{C3380CC4-5D6E-409C-BE32-E72D297353CC}">
              <c16:uniqueId val="{00000003-7314-4889-B6FE-9775BF224EFD}"/>
            </c:ext>
          </c:extLst>
        </c:ser>
        <c:ser>
          <c:idx val="3"/>
          <c:order val="3"/>
          <c:tx>
            <c:strRef>
              <c:f>Feuil1!$E$1</c:f>
              <c:strCache>
                <c:ptCount val="1"/>
                <c:pt idx="0">
                  <c:v>FRANCE </c:v>
                </c:pt>
              </c:strCache>
            </c:strRef>
          </c:tx>
          <c:spPr>
            <a:ln w="28575" cap="rnd">
              <a:solidFill>
                <a:srgbClr val="0070C0"/>
              </a:solidFill>
              <a:round/>
            </a:ln>
            <a:effectLst/>
          </c:spPr>
          <c:marker>
            <c:symbol val="none"/>
          </c:marker>
          <c:dLbls>
            <c:dLbl>
              <c:idx val="0"/>
              <c:layout>
                <c:manualLayout>
                  <c:x val="-2.9279217815840555E-2"/>
                  <c:y val="-3.88251750942597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843-4D88-BE8C-A84EEE8067BC}"/>
                </c:ext>
              </c:extLst>
            </c:dLbl>
            <c:dLbl>
              <c:idx val="5"/>
              <c:layout>
                <c:manualLayout>
                  <c:x val="-2.0700503996059591E-2"/>
                  <c:y val="-4.2418448260544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8843-4D88-BE8C-A84EEE8067BC}"/>
                </c:ext>
              </c:extLst>
            </c:dLbl>
            <c:dLbl>
              <c:idx val="7"/>
              <c:layout>
                <c:manualLayout>
                  <c:x val="-4.9868130983315141E-2"/>
                  <c:y val="7.0082973487302727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843-4D88-BE8C-A84EEE8067B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70C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Feuil1!$E$2:$E$10</c:f>
              <c:numCache>
                <c:formatCode>General</c:formatCode>
                <c:ptCount val="9"/>
                <c:pt idx="0">
                  <c:v>68</c:v>
                </c:pt>
                <c:pt idx="1">
                  <c:v>68</c:v>
                </c:pt>
                <c:pt idx="2">
                  <c:v>70</c:v>
                </c:pt>
                <c:pt idx="3">
                  <c:v>62</c:v>
                </c:pt>
                <c:pt idx="4">
                  <c:v>58</c:v>
                </c:pt>
                <c:pt idx="5">
                  <c:v>63</c:v>
                </c:pt>
                <c:pt idx="6">
                  <c:v>57</c:v>
                </c:pt>
                <c:pt idx="7">
                  <c:v>65</c:v>
                </c:pt>
                <c:pt idx="8">
                  <c:v>69</c:v>
                </c:pt>
              </c:numCache>
            </c:numRef>
          </c:val>
          <c:smooth val="1"/>
          <c:extLst>
            <c:ext xmlns:c16="http://schemas.microsoft.com/office/drawing/2014/chart" uri="{C3380CC4-5D6E-409C-BE32-E72D297353CC}">
              <c16:uniqueId val="{00000004-7314-4889-B6FE-9775BF224EFD}"/>
            </c:ext>
          </c:extLst>
        </c:ser>
        <c:ser>
          <c:idx val="4"/>
          <c:order val="4"/>
          <c:tx>
            <c:strRef>
              <c:f>Feuil1!$F$1</c:f>
              <c:strCache>
                <c:ptCount val="1"/>
                <c:pt idx="0">
                  <c:v>GERMANY</c:v>
                </c:pt>
              </c:strCache>
            </c:strRef>
          </c:tx>
          <c:spPr>
            <a:ln w="28575" cap="rnd">
              <a:solidFill>
                <a:srgbClr val="CC3300"/>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0-8843-4D88-BE8C-A84EEE8067BC}"/>
                </c:ext>
              </c:extLst>
            </c:dLbl>
            <c:dLbl>
              <c:idx val="2"/>
              <c:delete val="1"/>
              <c:extLst>
                <c:ext xmlns:c15="http://schemas.microsoft.com/office/drawing/2012/chart" uri="{CE6537A1-D6FC-4f65-9D91-7224C49458BB}"/>
                <c:ext xmlns:c16="http://schemas.microsoft.com/office/drawing/2014/chart" uri="{C3380CC4-5D6E-409C-BE32-E72D297353CC}">
                  <c16:uniqueId val="{00000024-8843-4D88-BE8C-A84EEE8067BC}"/>
                </c:ext>
              </c:extLst>
            </c:dLbl>
            <c:dLbl>
              <c:idx val="3"/>
              <c:layout>
                <c:manualLayout>
                  <c:x val="-2.41319895239719E-2"/>
                  <c:y val="3.66335613977208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8843-4D88-BE8C-A84EEE8067BC}"/>
                </c:ext>
              </c:extLst>
            </c:dLbl>
            <c:dLbl>
              <c:idx val="4"/>
              <c:layout>
                <c:manualLayout>
                  <c:x val="-2.927921781584061E-2"/>
                  <c:y val="-2.08588092628358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8843-4D88-BE8C-A84EEE8067BC}"/>
                </c:ext>
              </c:extLst>
            </c:dLbl>
            <c:dLbl>
              <c:idx val="5"/>
              <c:delete val="1"/>
              <c:extLst>
                <c:ext xmlns:c15="http://schemas.microsoft.com/office/drawing/2012/chart" uri="{CE6537A1-D6FC-4f65-9D91-7224C49458BB}"/>
                <c:ext xmlns:c16="http://schemas.microsoft.com/office/drawing/2014/chart" uri="{C3380CC4-5D6E-409C-BE32-E72D297353CC}">
                  <c16:uniqueId val="{0000001A-8843-4D88-BE8C-A84EEE8067BC}"/>
                </c:ext>
              </c:extLst>
            </c:dLbl>
            <c:dLbl>
              <c:idx val="6"/>
              <c:layout>
                <c:manualLayout>
                  <c:x val="-2.2416246760015808E-2"/>
                  <c:y val="-2.80453555954054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843-4D88-BE8C-A84EEE8067BC}"/>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843-4D88-BE8C-A84EEE8067BC}"/>
                </c:ext>
              </c:extLst>
            </c:dLbl>
            <c:dLbl>
              <c:idx val="8"/>
              <c:layout>
                <c:manualLayout>
                  <c:x val="-1.8273335925412112E-3"/>
                  <c:y val="-2.0858809262835766E-2"/>
                </c:manualLayout>
              </c:layout>
              <c:tx>
                <c:rich>
                  <a:bodyPr/>
                  <a:lstStyle/>
                  <a:p>
                    <a:r>
                      <a:rPr lang="en-US" dirty="0"/>
                      <a:t>65</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843-4D88-BE8C-A84EEE8067B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CC33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Feuil1!$F$2:$F$10</c:f>
              <c:numCache>
                <c:formatCode>General</c:formatCode>
                <c:ptCount val="9"/>
                <c:pt idx="0">
                  <c:v>59</c:v>
                </c:pt>
                <c:pt idx="1">
                  <c:v>60</c:v>
                </c:pt>
                <c:pt idx="2">
                  <c:v>54</c:v>
                </c:pt>
                <c:pt idx="3">
                  <c:v>52</c:v>
                </c:pt>
                <c:pt idx="4">
                  <c:v>56</c:v>
                </c:pt>
                <c:pt idx="5">
                  <c:v>62</c:v>
                </c:pt>
                <c:pt idx="6">
                  <c:v>55</c:v>
                </c:pt>
                <c:pt idx="7">
                  <c:v>63</c:v>
                </c:pt>
                <c:pt idx="8">
                  <c:v>64</c:v>
                </c:pt>
              </c:numCache>
            </c:numRef>
          </c:val>
          <c:smooth val="1"/>
          <c:extLst>
            <c:ext xmlns:c16="http://schemas.microsoft.com/office/drawing/2014/chart" uri="{C3380CC4-5D6E-409C-BE32-E72D297353CC}">
              <c16:uniqueId val="{00000005-7314-4889-B6FE-9775BF224EFD}"/>
            </c:ext>
          </c:extLst>
        </c:ser>
        <c:ser>
          <c:idx val="5"/>
          <c:order val="5"/>
          <c:tx>
            <c:strRef>
              <c:f>Feuil1!$G$1</c:f>
              <c:strCache>
                <c:ptCount val="1"/>
                <c:pt idx="0">
                  <c:v>ITALY</c:v>
                </c:pt>
              </c:strCache>
            </c:strRef>
          </c:tx>
          <c:spPr>
            <a:ln w="28575" cap="rnd">
              <a:solidFill>
                <a:srgbClr val="CC0099"/>
              </a:solidFill>
              <a:round/>
            </a:ln>
            <a:effectLst/>
          </c:spPr>
          <c:marker>
            <c:symbol val="none"/>
          </c:marker>
          <c:dLbls>
            <c:dLbl>
              <c:idx val="3"/>
              <c:layout>
                <c:manualLayout>
                  <c:x val="-2.1558375378037575E-2"/>
                  <c:y val="-1.90621726796933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8843-4D88-BE8C-A84EEE8067BC}"/>
                </c:ext>
              </c:extLst>
            </c:dLbl>
            <c:dLbl>
              <c:idx val="4"/>
              <c:layout>
                <c:manualLayout>
                  <c:x val="-2.6705603669906285E-2"/>
                  <c:y val="-2.62487190122629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8843-4D88-BE8C-A84EEE8067BC}"/>
                </c:ext>
              </c:extLst>
            </c:dLbl>
            <c:dLbl>
              <c:idx val="5"/>
              <c:delete val="1"/>
              <c:extLst>
                <c:ext xmlns:c15="http://schemas.microsoft.com/office/drawing/2012/chart" uri="{CE6537A1-D6FC-4f65-9D91-7224C49458BB}"/>
                <c:ext xmlns:c16="http://schemas.microsoft.com/office/drawing/2014/chart" uri="{C3380CC4-5D6E-409C-BE32-E72D297353CC}">
                  <c16:uniqueId val="{0000001C-8843-4D88-BE8C-A84EEE8067BC}"/>
                </c:ext>
              </c:extLst>
            </c:dLbl>
            <c:dLbl>
              <c:idx val="6"/>
              <c:layout>
                <c:manualLayout>
                  <c:x val="-1.9842632614081483E-2"/>
                  <c:y val="-2.62487190122629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843-4D88-BE8C-A84EEE8067BC}"/>
                </c:ext>
              </c:extLst>
            </c:dLbl>
            <c:dLbl>
              <c:idx val="7"/>
              <c:delete val="1"/>
              <c:extLst>
                <c:ext xmlns:c15="http://schemas.microsoft.com/office/drawing/2012/chart" uri="{CE6537A1-D6FC-4f65-9D91-7224C49458BB}"/>
                <c:ext xmlns:c16="http://schemas.microsoft.com/office/drawing/2014/chart" uri="{C3380CC4-5D6E-409C-BE32-E72D297353CC}">
                  <c16:uniqueId val="{00000015-8843-4D88-BE8C-A84EEE8067BC}"/>
                </c:ext>
              </c:extLst>
            </c:dLbl>
            <c:dLbl>
              <c:idx val="8"/>
              <c:layout>
                <c:manualLayout>
                  <c:x val="-9.5481760303440591E-3"/>
                  <c:y val="6.090739484300225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843-4D88-BE8C-A84EEE8067B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CC0099"/>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Feuil1!$G$2:$G$10</c:f>
              <c:numCache>
                <c:formatCode>General</c:formatCode>
                <c:ptCount val="9"/>
                <c:pt idx="0">
                  <c:v>71</c:v>
                </c:pt>
                <c:pt idx="1">
                  <c:v>78</c:v>
                </c:pt>
                <c:pt idx="2">
                  <c:v>63</c:v>
                </c:pt>
                <c:pt idx="3">
                  <c:v>53</c:v>
                </c:pt>
                <c:pt idx="4">
                  <c:v>52</c:v>
                </c:pt>
                <c:pt idx="5">
                  <c:v>60</c:v>
                </c:pt>
                <c:pt idx="6">
                  <c:v>52</c:v>
                </c:pt>
                <c:pt idx="7">
                  <c:v>61</c:v>
                </c:pt>
                <c:pt idx="8">
                  <c:v>62</c:v>
                </c:pt>
              </c:numCache>
            </c:numRef>
          </c:val>
          <c:smooth val="1"/>
          <c:extLst>
            <c:ext xmlns:c16="http://schemas.microsoft.com/office/drawing/2014/chart" uri="{C3380CC4-5D6E-409C-BE32-E72D297353CC}">
              <c16:uniqueId val="{00000006-7314-4889-B6FE-9775BF224EFD}"/>
            </c:ext>
          </c:extLst>
        </c:ser>
        <c:ser>
          <c:idx val="6"/>
          <c:order val="6"/>
          <c:tx>
            <c:strRef>
              <c:f>Feuil1!$H$1</c:f>
              <c:strCache>
                <c:ptCount val="1"/>
                <c:pt idx="0">
                  <c:v>BELGIUM</c:v>
                </c:pt>
              </c:strCache>
            </c:strRef>
          </c:tx>
          <c:spPr>
            <a:ln w="28575" cap="rnd">
              <a:solidFill>
                <a:srgbClr val="D2A41C"/>
              </a:solidFill>
              <a:round/>
            </a:ln>
            <a:effectLst/>
          </c:spPr>
          <c:marker>
            <c:symbol val="none"/>
          </c:marker>
          <c:dLbls>
            <c:dLbl>
              <c:idx val="0"/>
              <c:layout>
                <c:manualLayout>
                  <c:x val="-4.5578774073424602E-2"/>
                  <c:y val="-2.40568223808292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843-4D88-BE8C-A84EEE8067BC}"/>
                </c:ext>
              </c:extLst>
            </c:dLbl>
            <c:dLbl>
              <c:idx val="2"/>
              <c:layout>
                <c:manualLayout>
                  <c:x val="-2.6705603669906253E-2"/>
                  <c:y val="-4.20231882122532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8843-4D88-BE8C-A84EEE8067BC}"/>
                </c:ext>
              </c:extLst>
            </c:dLbl>
            <c:dLbl>
              <c:idx val="4"/>
              <c:layout>
                <c:manualLayout>
                  <c:x val="-1.984263261408142E-2"/>
                  <c:y val="-4.92097345448228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843-4D88-BE8C-A84EEE8067BC}"/>
                </c:ext>
              </c:extLst>
            </c:dLbl>
            <c:dLbl>
              <c:idx val="5"/>
              <c:layout>
                <c:manualLayout>
                  <c:x val="-1.8126889850125266E-2"/>
                  <c:y val="2.26557287808731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843-4D88-BE8C-A84EEE8067BC}"/>
                </c:ext>
              </c:extLst>
            </c:dLbl>
            <c:dLbl>
              <c:idx val="7"/>
              <c:layout>
                <c:manualLayout>
                  <c:x val="-1.2979661558256491E-2"/>
                  <c:y val="1.54691824483034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843-4D88-BE8C-A84EEE8067BC}"/>
                </c:ext>
              </c:extLst>
            </c:dLbl>
            <c:dLbl>
              <c:idx val="8"/>
              <c:layout>
                <c:manualLayout>
                  <c:x val="7.4628055339311355E-4"/>
                  <c:y val="-6.0904565494052428E-3"/>
                </c:manualLayout>
              </c:layout>
              <c:tx>
                <c:rich>
                  <a:bodyPr/>
                  <a:lstStyle/>
                  <a:p>
                    <a:r>
                      <a:rPr lang="en-US" dirty="0"/>
                      <a:t>63</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843-4D88-BE8C-A84EEE8067B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CC990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Feuil1!$H$2:$H$10</c:f>
              <c:numCache>
                <c:formatCode>General</c:formatCode>
                <c:ptCount val="9"/>
                <c:pt idx="0">
                  <c:v>63</c:v>
                </c:pt>
                <c:pt idx="1">
                  <c:v>61</c:v>
                </c:pt>
                <c:pt idx="2">
                  <c:v>59</c:v>
                </c:pt>
                <c:pt idx="3">
                  <c:v>49</c:v>
                </c:pt>
                <c:pt idx="4">
                  <c:v>47</c:v>
                </c:pt>
                <c:pt idx="5">
                  <c:v>57</c:v>
                </c:pt>
                <c:pt idx="6">
                  <c:v>47</c:v>
                </c:pt>
                <c:pt idx="7">
                  <c:v>60</c:v>
                </c:pt>
                <c:pt idx="8">
                  <c:v>63</c:v>
                </c:pt>
              </c:numCache>
            </c:numRef>
          </c:val>
          <c:smooth val="1"/>
          <c:extLst>
            <c:ext xmlns:c16="http://schemas.microsoft.com/office/drawing/2014/chart" uri="{C3380CC4-5D6E-409C-BE32-E72D297353CC}">
              <c16:uniqueId val="{00000007-7314-4889-B6FE-9775BF224EFD}"/>
            </c:ext>
          </c:extLst>
        </c:ser>
        <c:ser>
          <c:idx val="7"/>
          <c:order val="7"/>
          <c:tx>
            <c:strRef>
              <c:f>Feuil1!$I$1</c:f>
              <c:strCache>
                <c:ptCount val="1"/>
                <c:pt idx="0">
                  <c:v>SPAIN</c:v>
                </c:pt>
              </c:strCache>
            </c:strRef>
          </c:tx>
          <c:spPr>
            <a:ln w="28575" cap="rnd">
              <a:solidFill>
                <a:srgbClr val="FFC000"/>
              </a:solidFill>
              <a:round/>
            </a:ln>
            <a:effectLst/>
          </c:spPr>
          <c:marker>
            <c:symbol val="none"/>
          </c:marker>
          <c:dLbls>
            <c:dLbl>
              <c:idx val="1"/>
              <c:layout>
                <c:manualLayout>
                  <c:x val="-2.6705603669906222E-2"/>
                  <c:y val="-3.1243368713398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843-4D88-BE8C-A84EEE8067BC}"/>
                </c:ext>
              </c:extLst>
            </c:dLbl>
            <c:dLbl>
              <c:idx val="3"/>
              <c:layout>
                <c:manualLayout>
                  <c:x val="-2.1558375378037575E-2"/>
                  <c:y val="-4.56164613785381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843-4D88-BE8C-A84EEE8067BC}"/>
                </c:ext>
              </c:extLst>
            </c:dLbl>
            <c:dLbl>
              <c:idx val="4"/>
              <c:layout>
                <c:manualLayout>
                  <c:x val="-3.7000060253643587E-2"/>
                  <c:y val="-2.40568223808292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843-4D88-BE8C-A84EEE8067BC}"/>
                </c:ext>
              </c:extLst>
            </c:dLbl>
            <c:dLbl>
              <c:idx val="5"/>
              <c:layout>
                <c:manualLayout>
                  <c:x val="-1.8126889850125266E-2"/>
                  <c:y val="4.0622094612297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843-4D88-BE8C-A84EEE8067BC}"/>
                </c:ext>
              </c:extLst>
            </c:dLbl>
            <c:dLbl>
              <c:idx val="6"/>
              <c:layout>
                <c:manualLayout>
                  <c:x val="-1.8126889850125141E-2"/>
                  <c:y val="-2.40568223808292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843-4D88-BE8C-A84EEE8067BC}"/>
                </c:ext>
              </c:extLst>
            </c:dLbl>
            <c:dLbl>
              <c:idx val="8"/>
              <c:layout>
                <c:manualLayout>
                  <c:x val="-7.8324332663878421E-3"/>
                  <c:y val="2.26557287808730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843-4D88-BE8C-A84EEE8067B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C00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Feuil1!$I$2:$I$10</c:f>
              <c:numCache>
                <c:formatCode>General</c:formatCode>
                <c:ptCount val="9"/>
                <c:pt idx="0">
                  <c:v>59</c:v>
                </c:pt>
                <c:pt idx="1">
                  <c:v>65</c:v>
                </c:pt>
                <c:pt idx="2">
                  <c:v>51</c:v>
                </c:pt>
                <c:pt idx="3">
                  <c:v>42</c:v>
                </c:pt>
                <c:pt idx="4">
                  <c:v>42</c:v>
                </c:pt>
                <c:pt idx="5">
                  <c:v>60</c:v>
                </c:pt>
                <c:pt idx="6">
                  <c:v>49</c:v>
                </c:pt>
                <c:pt idx="7">
                  <c:v>58</c:v>
                </c:pt>
                <c:pt idx="8">
                  <c:v>61</c:v>
                </c:pt>
              </c:numCache>
            </c:numRef>
          </c:val>
          <c:smooth val="1"/>
          <c:extLst>
            <c:ext xmlns:c16="http://schemas.microsoft.com/office/drawing/2014/chart" uri="{C3380CC4-5D6E-409C-BE32-E72D297353CC}">
              <c16:uniqueId val="{00000008-7314-4889-B6FE-9775BF224EFD}"/>
            </c:ext>
          </c:extLst>
        </c:ser>
        <c:ser>
          <c:idx val="8"/>
          <c:order val="8"/>
          <c:tx>
            <c:strRef>
              <c:f>Feuil1!$J$1</c:f>
              <c:strCache>
                <c:ptCount val="1"/>
                <c:pt idx="0">
                  <c:v>POLAND</c:v>
                </c:pt>
              </c:strCache>
            </c:strRef>
          </c:tx>
          <c:spPr>
            <a:ln w="28575" cap="rnd">
              <a:solidFill>
                <a:schemeClr val="accent3">
                  <a:lumMod val="60000"/>
                </a:schemeClr>
              </a:solidFill>
              <a:round/>
            </a:ln>
            <a:effectLst/>
          </c:spPr>
          <c:marker>
            <c:symbol val="circle"/>
            <c:size val="5"/>
            <c:spPr>
              <a:solidFill>
                <a:srgbClr val="FF9900"/>
              </a:solidFill>
              <a:ln w="9525">
                <a:solidFill>
                  <a:srgbClr val="FF9900"/>
                </a:solidFill>
              </a:ln>
              <a:effectLst/>
            </c:spPr>
          </c:marker>
          <c:dLbls>
            <c:dLbl>
              <c:idx val="8"/>
              <c:layout>
                <c:manualLayout>
                  <c:x val="-1.258196825437465E-16"/>
                  <c:y val="4.3119277995417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843-4D88-BE8C-A84EEE8067B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99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Feuil1!$J$2:$J$10</c:f>
              <c:numCache>
                <c:formatCode>General</c:formatCode>
                <c:ptCount val="9"/>
                <c:pt idx="8">
                  <c:v>60</c:v>
                </c:pt>
              </c:numCache>
            </c:numRef>
          </c:val>
          <c:smooth val="0"/>
          <c:extLst>
            <c:ext xmlns:c16="http://schemas.microsoft.com/office/drawing/2014/chart" uri="{C3380CC4-5D6E-409C-BE32-E72D297353CC}">
              <c16:uniqueId val="{00000009-7314-4889-B6FE-9775BF224EFD}"/>
            </c:ext>
          </c:extLst>
        </c:ser>
        <c:ser>
          <c:idx val="9"/>
          <c:order val="9"/>
          <c:tx>
            <c:strRef>
              <c:f>Feuil1!$K$1</c:f>
              <c:strCache>
                <c:ptCount val="1"/>
                <c:pt idx="0">
                  <c:v>PORTUGAL </c:v>
                </c:pt>
              </c:strCache>
            </c:strRef>
          </c:tx>
          <c:spPr>
            <a:ln w="28575" cap="rnd">
              <a:solidFill>
                <a:schemeClr val="accent4">
                  <a:lumMod val="60000"/>
                </a:schemeClr>
              </a:solidFill>
              <a:round/>
            </a:ln>
            <a:effectLst/>
          </c:spPr>
          <c:marker>
            <c:symbol val="circle"/>
            <c:size val="5"/>
            <c:spPr>
              <a:solidFill>
                <a:schemeClr val="accent3"/>
              </a:solidFill>
              <a:ln w="9525">
                <a:solidFill>
                  <a:schemeClr val="accent3"/>
                </a:solidFill>
              </a:ln>
              <a:effectLst/>
            </c:spPr>
          </c:marker>
          <c:dLbls>
            <c:dLbl>
              <c:idx val="8"/>
              <c:layout>
                <c:manualLayout>
                  <c:x val="-1.7157427639562291E-2"/>
                  <c:y val="6.10856438268416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843-4D88-BE8C-A84EEE8067B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Feuil1!$K$2:$K$10</c:f>
              <c:numCache>
                <c:formatCode>General</c:formatCode>
                <c:ptCount val="9"/>
                <c:pt idx="8">
                  <c:v>59</c:v>
                </c:pt>
              </c:numCache>
            </c:numRef>
          </c:val>
          <c:smooth val="0"/>
          <c:extLst>
            <c:ext xmlns:c16="http://schemas.microsoft.com/office/drawing/2014/chart" uri="{C3380CC4-5D6E-409C-BE32-E72D297353CC}">
              <c16:uniqueId val="{0000000A-7314-4889-B6FE-9775BF224EFD}"/>
            </c:ext>
          </c:extLst>
        </c:ser>
        <c:dLbls>
          <c:showLegendKey val="0"/>
          <c:showVal val="0"/>
          <c:showCatName val="0"/>
          <c:showSerName val="0"/>
          <c:showPercent val="0"/>
          <c:showBubbleSize val="0"/>
        </c:dLbls>
        <c:smooth val="0"/>
        <c:axId val="541438400"/>
        <c:axId val="541440752"/>
      </c:lineChart>
      <c:catAx>
        <c:axId val="54143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1440752"/>
        <c:crosses val="autoZero"/>
        <c:auto val="1"/>
        <c:lblAlgn val="ctr"/>
        <c:lblOffset val="100"/>
        <c:noMultiLvlLbl val="0"/>
      </c:catAx>
      <c:valAx>
        <c:axId val="541440752"/>
        <c:scaling>
          <c:orientation val="minMax"/>
          <c:min val="40"/>
        </c:scaling>
        <c:delete val="1"/>
        <c:axPos val="l"/>
        <c:numFmt formatCode="General" sourceLinked="1"/>
        <c:majorTickMark val="out"/>
        <c:minorTickMark val="none"/>
        <c:tickLblPos val="nextTo"/>
        <c:crossAx val="541438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341331203851574E-3"/>
          <c:y val="1.2096712552569782E-2"/>
          <c:w val="0.64096066119422646"/>
          <c:h val="0.92403201532357371"/>
        </c:manualLayout>
      </c:layout>
      <c:lineChart>
        <c:grouping val="standard"/>
        <c:varyColors val="0"/>
        <c:ser>
          <c:idx val="1"/>
          <c:order val="0"/>
          <c:tx>
            <c:strRef>
              <c:f>Sheet1!$B$1</c:f>
              <c:strCache>
                <c:ptCount val="1"/>
                <c:pt idx="0">
                  <c:v>S/T Oui</c:v>
                </c:pt>
              </c:strCache>
            </c:strRef>
          </c:tx>
          <c:spPr>
            <a:ln w="29239">
              <a:solidFill>
                <a:srgbClr val="333399"/>
              </a:solidFill>
              <a:prstDash val="solid"/>
            </a:ln>
          </c:spPr>
          <c:marker>
            <c:symbol val="diamond"/>
            <c:size val="6"/>
            <c:spPr>
              <a:solidFill>
                <a:srgbClr val="333399"/>
              </a:solidFill>
              <a:ln>
                <a:solidFill>
                  <a:srgbClr val="333399"/>
                </a:solidFill>
                <a:prstDash val="solid"/>
              </a:ln>
            </c:spPr>
          </c:marker>
          <c:dLbls>
            <c:dLbl>
              <c:idx val="0"/>
              <c:numFmt formatCode="0%" sourceLinked="0"/>
              <c:spPr>
                <a:noFill/>
                <a:ln w="19493">
                  <a:noFill/>
                </a:ln>
              </c:spPr>
              <c:txPr>
                <a:bodyPr/>
                <a:lstStyle/>
                <a:p>
                  <a:pPr>
                    <a:defRPr sz="959" b="1" i="0" u="none" strike="noStrike" baseline="0">
                      <a:solidFill>
                        <a:srgbClr val="333399"/>
                      </a:solidFill>
                      <a:latin typeface="Arial"/>
                      <a:ea typeface="Arial"/>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7B55-429C-B34B-C3D02EE96B11}"/>
                </c:ext>
              </c:extLst>
            </c:dLbl>
            <c:dLbl>
              <c:idx val="1"/>
              <c:numFmt formatCode="0%" sourceLinked="0"/>
              <c:spPr>
                <a:noFill/>
                <a:ln w="19493">
                  <a:noFill/>
                </a:ln>
              </c:spPr>
              <c:txPr>
                <a:bodyPr/>
                <a:lstStyle/>
                <a:p>
                  <a:pPr>
                    <a:defRPr sz="959" b="1" i="0" u="none" strike="noStrike" baseline="0">
                      <a:solidFill>
                        <a:srgbClr val="333399"/>
                      </a:solidFill>
                      <a:latin typeface="Arial"/>
                      <a:ea typeface="Arial"/>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1-7B55-429C-B34B-C3D02EE96B11}"/>
                </c:ext>
              </c:extLst>
            </c:dLbl>
            <c:dLbl>
              <c:idx val="2"/>
              <c:numFmt formatCode="0%" sourceLinked="0"/>
              <c:spPr>
                <a:noFill/>
                <a:ln w="19493">
                  <a:noFill/>
                </a:ln>
              </c:spPr>
              <c:txPr>
                <a:bodyPr/>
                <a:lstStyle/>
                <a:p>
                  <a:pPr>
                    <a:defRPr sz="959" b="1" i="0" u="none" strike="noStrike" baseline="0">
                      <a:solidFill>
                        <a:srgbClr val="333399"/>
                      </a:solidFill>
                      <a:latin typeface="Arial"/>
                      <a:ea typeface="Arial"/>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7B55-429C-B34B-C3D02EE96B11}"/>
                </c:ext>
              </c:extLst>
            </c:dLbl>
            <c:dLbl>
              <c:idx val="3"/>
              <c:numFmt formatCode="0%" sourceLinked="0"/>
              <c:spPr>
                <a:noFill/>
                <a:ln w="19493">
                  <a:noFill/>
                </a:ln>
              </c:spPr>
              <c:txPr>
                <a:bodyPr/>
                <a:lstStyle/>
                <a:p>
                  <a:pPr>
                    <a:defRPr sz="959" b="1" i="0" u="none" strike="noStrike" baseline="0">
                      <a:solidFill>
                        <a:srgbClr val="333399"/>
                      </a:solidFill>
                      <a:latin typeface="Arial"/>
                      <a:ea typeface="Arial"/>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7B55-429C-B34B-C3D02EE96B11}"/>
                </c:ext>
              </c:extLst>
            </c:dLbl>
            <c:dLbl>
              <c:idx val="4"/>
              <c:numFmt formatCode="0%" sourceLinked="0"/>
              <c:spPr>
                <a:noFill/>
                <a:ln w="19493">
                  <a:noFill/>
                </a:ln>
              </c:spPr>
              <c:txPr>
                <a:bodyPr/>
                <a:lstStyle/>
                <a:p>
                  <a:pPr>
                    <a:defRPr sz="959" b="1" i="0" u="none" strike="noStrike" baseline="0">
                      <a:solidFill>
                        <a:srgbClr val="333399"/>
                      </a:solidFill>
                      <a:latin typeface="Arial"/>
                      <a:ea typeface="Arial"/>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4-7B55-429C-B34B-C3D02EE96B11}"/>
                </c:ext>
              </c:extLst>
            </c:dLbl>
            <c:dLbl>
              <c:idx val="5"/>
              <c:numFmt formatCode="0%" sourceLinked="0"/>
              <c:spPr>
                <a:noFill/>
                <a:ln w="19493">
                  <a:noFill/>
                </a:ln>
              </c:spPr>
              <c:txPr>
                <a:bodyPr/>
                <a:lstStyle/>
                <a:p>
                  <a:pPr>
                    <a:defRPr sz="959" b="1" i="0" u="none" strike="noStrike" baseline="0">
                      <a:solidFill>
                        <a:srgbClr val="314397"/>
                      </a:solidFill>
                      <a:latin typeface="Arial"/>
                      <a:ea typeface="Arial"/>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5-7B55-429C-B34B-C3D02EE96B11}"/>
                </c:ext>
              </c:extLst>
            </c:dLbl>
            <c:numFmt formatCode="0%" sourceLinked="0"/>
            <c:spPr>
              <a:noFill/>
              <a:ln w="19493">
                <a:noFill/>
              </a:ln>
            </c:spPr>
            <c:txPr>
              <a:bodyPr wrap="square" lIns="38100" tIns="19050" rIns="38100" bIns="19050" anchor="ctr">
                <a:spAutoFit/>
              </a:bodyPr>
              <a:lstStyle/>
              <a:p>
                <a:pPr>
                  <a:defRPr sz="959" b="1" i="0" u="none" strike="noStrike" baseline="0">
                    <a:solidFill>
                      <a:srgbClr val="80808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General</c:formatCode>
                <c:ptCount val="6"/>
                <c:pt idx="0">
                  <c:v>0.54</c:v>
                </c:pt>
                <c:pt idx="1">
                  <c:v>0.54</c:v>
                </c:pt>
                <c:pt idx="2">
                  <c:v>0.6</c:v>
                </c:pt>
                <c:pt idx="3">
                  <c:v>0.54</c:v>
                </c:pt>
                <c:pt idx="4">
                  <c:v>0.63</c:v>
                </c:pt>
                <c:pt idx="5">
                  <c:v>0.64</c:v>
                </c:pt>
              </c:numCache>
            </c:numRef>
          </c:val>
          <c:smooth val="0"/>
          <c:extLst>
            <c:ext xmlns:c16="http://schemas.microsoft.com/office/drawing/2014/chart" uri="{C3380CC4-5D6E-409C-BE32-E72D297353CC}">
              <c16:uniqueId val="{00000006-447B-4745-B4B2-1F5A7FB179FE}"/>
            </c:ext>
          </c:extLst>
        </c:ser>
        <c:ser>
          <c:idx val="0"/>
          <c:order val="1"/>
          <c:tx>
            <c:strRef>
              <c:f>Sheet1!$C$1</c:f>
              <c:strCache>
                <c:ptCount val="1"/>
                <c:pt idx="0">
                  <c:v>Oui, et vous avez l'intention de partir plusieurs fois</c:v>
                </c:pt>
              </c:strCache>
            </c:strRef>
          </c:tx>
          <c:spPr>
            <a:ln w="29239">
              <a:solidFill>
                <a:srgbClr val="339966"/>
              </a:solidFill>
              <a:prstDash val="solid"/>
            </a:ln>
          </c:spPr>
          <c:marker>
            <c:symbol val="square"/>
            <c:size val="5"/>
            <c:spPr>
              <a:solidFill>
                <a:srgbClr val="339966"/>
              </a:solidFill>
              <a:ln>
                <a:solidFill>
                  <a:srgbClr val="339966"/>
                </a:solidFill>
                <a:prstDash val="solid"/>
              </a:ln>
            </c:spPr>
          </c:marker>
          <c:dLbls>
            <c:dLbl>
              <c:idx val="5"/>
              <c:layout>
                <c:manualLayout>
                  <c:x val="-2.2770637845473708E-2"/>
                  <c:y val="-4.3944042669861232E-2"/>
                </c:manualLayout>
              </c:layout>
              <c:tx>
                <c:rich>
                  <a:bodyPr/>
                  <a:lstStyle/>
                  <a:p>
                    <a:pPr>
                      <a:defRPr sz="1017" b="1" i="0" u="none" strike="noStrike" baseline="0">
                        <a:solidFill>
                          <a:srgbClr val="008000"/>
                        </a:solidFill>
                        <a:latin typeface="Arial"/>
                        <a:ea typeface="Arial"/>
                        <a:cs typeface="Arial"/>
                      </a:defRPr>
                    </a:pPr>
                    <a:r>
                      <a:rPr lang="en-US" dirty="0">
                        <a:solidFill>
                          <a:srgbClr val="008000"/>
                        </a:solidFill>
                      </a:rPr>
                      <a:t>27%</a:t>
                    </a:r>
                  </a:p>
                </c:rich>
              </c:tx>
              <c:spPr>
                <a:noFill/>
                <a:ln w="19493">
                  <a:noFill/>
                </a:ln>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47B-4745-B4B2-1F5A7FB179FE}"/>
                </c:ext>
              </c:extLst>
            </c:dLbl>
            <c:numFmt formatCode="0%" sourceLinked="0"/>
            <c:spPr>
              <a:noFill/>
              <a:ln w="19493">
                <a:noFill/>
              </a:ln>
            </c:spPr>
            <c:txPr>
              <a:bodyPr wrap="square" lIns="38100" tIns="19050" rIns="38100" bIns="19050" anchor="ctr">
                <a:spAutoFit/>
              </a:bodyPr>
              <a:lstStyle/>
              <a:p>
                <a:pPr>
                  <a:defRPr sz="1017" b="1" i="0" u="none" strike="noStrike" baseline="0">
                    <a:solidFill>
                      <a:srgbClr val="339966"/>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2013</c:v>
                </c:pt>
                <c:pt idx="1">
                  <c:v>2014</c:v>
                </c:pt>
                <c:pt idx="2">
                  <c:v>2015</c:v>
                </c:pt>
                <c:pt idx="3">
                  <c:v>2016</c:v>
                </c:pt>
                <c:pt idx="4">
                  <c:v>2017</c:v>
                </c:pt>
                <c:pt idx="5">
                  <c:v>2018</c:v>
                </c:pt>
              </c:numCache>
            </c:numRef>
          </c:cat>
          <c:val>
            <c:numRef>
              <c:f>Sheet1!$C$2:$C$7</c:f>
              <c:numCache>
                <c:formatCode>General</c:formatCode>
                <c:ptCount val="6"/>
                <c:pt idx="0">
                  <c:v>0.17</c:v>
                </c:pt>
                <c:pt idx="1">
                  <c:v>0.17</c:v>
                </c:pt>
                <c:pt idx="2">
                  <c:v>0.17</c:v>
                </c:pt>
                <c:pt idx="3">
                  <c:v>0.18</c:v>
                </c:pt>
                <c:pt idx="4">
                  <c:v>0.26</c:v>
                </c:pt>
                <c:pt idx="5">
                  <c:v>0.27</c:v>
                </c:pt>
              </c:numCache>
            </c:numRef>
          </c:val>
          <c:smooth val="0"/>
          <c:extLst>
            <c:ext xmlns:c16="http://schemas.microsoft.com/office/drawing/2014/chart" uri="{C3380CC4-5D6E-409C-BE32-E72D297353CC}">
              <c16:uniqueId val="{00000008-447B-4745-B4B2-1F5A7FB179FE}"/>
            </c:ext>
          </c:extLst>
        </c:ser>
        <c:ser>
          <c:idx val="2"/>
          <c:order val="2"/>
          <c:tx>
            <c:strRef>
              <c:f>Sheet1!$D$1</c:f>
              <c:strCache>
                <c:ptCount val="1"/>
                <c:pt idx="0">
                  <c:v>Oui, et vous avez l'intention de ne partir qu'une seule fois</c:v>
                </c:pt>
              </c:strCache>
            </c:strRef>
          </c:tx>
          <c:spPr>
            <a:ln w="29239">
              <a:solidFill>
                <a:srgbClr val="800080"/>
              </a:solidFill>
              <a:prstDash val="solid"/>
            </a:ln>
          </c:spPr>
          <c:marker>
            <c:symbol val="square"/>
            <c:size val="5"/>
            <c:spPr>
              <a:solidFill>
                <a:srgbClr val="800080"/>
              </a:solidFill>
              <a:ln>
                <a:solidFill>
                  <a:srgbClr val="800080"/>
                </a:solidFill>
                <a:prstDash val="solid"/>
              </a:ln>
            </c:spPr>
          </c:marker>
          <c:dLbls>
            <c:dLbl>
              <c:idx val="5"/>
              <c:tx>
                <c:rich>
                  <a:bodyPr/>
                  <a:lstStyle/>
                  <a:p>
                    <a:pPr>
                      <a:defRPr sz="1017" b="1" i="0" u="none" strike="noStrike" baseline="0">
                        <a:solidFill>
                          <a:srgbClr val="FF0000"/>
                        </a:solidFill>
                        <a:latin typeface="Arial"/>
                        <a:ea typeface="Arial"/>
                        <a:cs typeface="Arial"/>
                      </a:defRPr>
                    </a:pPr>
                    <a:r>
                      <a:rPr lang="en-US" dirty="0">
                        <a:solidFill>
                          <a:srgbClr val="7030A0"/>
                        </a:solidFill>
                      </a:rPr>
                      <a:t>37%</a:t>
                    </a:r>
                  </a:p>
                </c:rich>
              </c:tx>
              <c:spPr>
                <a:noFill/>
                <a:ln w="19493">
                  <a:noFill/>
                </a:ln>
              </c:spPr>
              <c:dLblPos val="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47B-4745-B4B2-1F5A7FB179FE}"/>
                </c:ext>
              </c:extLst>
            </c:dLbl>
            <c:numFmt formatCode="0%" sourceLinked="0"/>
            <c:spPr>
              <a:noFill/>
              <a:ln w="19493">
                <a:noFill/>
              </a:ln>
            </c:spPr>
            <c:txPr>
              <a:bodyPr wrap="square" lIns="38100" tIns="19050" rIns="38100" bIns="19050" anchor="ctr">
                <a:spAutoFit/>
              </a:bodyPr>
              <a:lstStyle/>
              <a:p>
                <a:pPr>
                  <a:defRPr sz="1017" b="1" i="0" u="none" strike="noStrike" baseline="0">
                    <a:solidFill>
                      <a:srgbClr val="80008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2013</c:v>
                </c:pt>
                <c:pt idx="1">
                  <c:v>2014</c:v>
                </c:pt>
                <c:pt idx="2">
                  <c:v>2015</c:v>
                </c:pt>
                <c:pt idx="3">
                  <c:v>2016</c:v>
                </c:pt>
                <c:pt idx="4">
                  <c:v>2017</c:v>
                </c:pt>
                <c:pt idx="5">
                  <c:v>2018</c:v>
                </c:pt>
              </c:numCache>
            </c:numRef>
          </c:cat>
          <c:val>
            <c:numRef>
              <c:f>Sheet1!$D$2:$D$7</c:f>
              <c:numCache>
                <c:formatCode>General</c:formatCode>
                <c:ptCount val="6"/>
                <c:pt idx="0">
                  <c:v>0.37</c:v>
                </c:pt>
                <c:pt idx="1">
                  <c:v>0.37</c:v>
                </c:pt>
                <c:pt idx="2">
                  <c:v>0.43</c:v>
                </c:pt>
                <c:pt idx="3">
                  <c:v>0.36</c:v>
                </c:pt>
                <c:pt idx="4">
                  <c:v>0.37</c:v>
                </c:pt>
                <c:pt idx="5">
                  <c:v>0.37</c:v>
                </c:pt>
              </c:numCache>
            </c:numRef>
          </c:val>
          <c:smooth val="0"/>
          <c:extLst>
            <c:ext xmlns:c16="http://schemas.microsoft.com/office/drawing/2014/chart" uri="{C3380CC4-5D6E-409C-BE32-E72D297353CC}">
              <c16:uniqueId val="{0000000A-447B-4745-B4B2-1F5A7FB179FE}"/>
            </c:ext>
          </c:extLst>
        </c:ser>
        <c:dLbls>
          <c:showLegendKey val="0"/>
          <c:showVal val="0"/>
          <c:showCatName val="0"/>
          <c:showSerName val="0"/>
          <c:showPercent val="0"/>
          <c:showBubbleSize val="0"/>
        </c:dLbls>
        <c:marker val="1"/>
        <c:smooth val="0"/>
        <c:axId val="541439968"/>
        <c:axId val="541443496"/>
      </c:lineChart>
      <c:catAx>
        <c:axId val="541439968"/>
        <c:scaling>
          <c:orientation val="minMax"/>
        </c:scaling>
        <c:delete val="0"/>
        <c:axPos val="b"/>
        <c:numFmt formatCode="General" sourceLinked="1"/>
        <c:majorTickMark val="none"/>
        <c:minorTickMark val="none"/>
        <c:tickLblPos val="nextTo"/>
        <c:spPr>
          <a:ln w="9746">
            <a:solidFill>
              <a:srgbClr val="333399"/>
            </a:solidFill>
            <a:prstDash val="solid"/>
          </a:ln>
        </c:spPr>
        <c:txPr>
          <a:bodyPr rot="0" vert="horz"/>
          <a:lstStyle/>
          <a:p>
            <a:pPr>
              <a:defRPr sz="998" b="1" i="0" u="none" strike="noStrike" baseline="0">
                <a:solidFill>
                  <a:srgbClr val="333399"/>
                </a:solidFill>
                <a:latin typeface="Arial"/>
                <a:ea typeface="Arial"/>
                <a:cs typeface="Arial"/>
              </a:defRPr>
            </a:pPr>
            <a:endParaRPr lang="en-US"/>
          </a:p>
        </c:txPr>
        <c:crossAx val="541443496"/>
        <c:crossesAt val="0"/>
        <c:auto val="0"/>
        <c:lblAlgn val="ctr"/>
        <c:lblOffset val="100"/>
        <c:tickLblSkip val="1"/>
        <c:tickMarkSkip val="1"/>
        <c:noMultiLvlLbl val="0"/>
      </c:catAx>
      <c:valAx>
        <c:axId val="541443496"/>
        <c:scaling>
          <c:orientation val="minMax"/>
          <c:max val="1"/>
          <c:min val="0"/>
        </c:scaling>
        <c:delete val="1"/>
        <c:axPos val="l"/>
        <c:numFmt formatCode="General" sourceLinked="1"/>
        <c:majorTickMark val="out"/>
        <c:minorTickMark val="none"/>
        <c:tickLblPos val="nextTo"/>
        <c:crossAx val="541439968"/>
        <c:crosses val="autoZero"/>
        <c:crossBetween val="between"/>
        <c:majorUnit val="0.01"/>
        <c:minorUnit val="2E-3"/>
      </c:valAx>
      <c:spPr>
        <a:noFill/>
        <a:ln w="19493">
          <a:noFill/>
        </a:ln>
      </c:spPr>
    </c:plotArea>
    <c:plotVisOnly val="1"/>
    <c:dispBlanksAs val="gap"/>
    <c:showDLblsOverMax val="0"/>
  </c:chart>
  <c:spPr>
    <a:noFill/>
    <a:ln>
      <a:noFill/>
    </a:ln>
  </c:spPr>
  <c:txPr>
    <a:bodyPr/>
    <a:lstStyle/>
    <a:p>
      <a:pPr>
        <a:defRPr sz="1094" b="1" i="0" u="none" strike="noStrike" baseline="0">
          <a:solidFill>
            <a:schemeClr val="tx1"/>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341261633919339E-3"/>
          <c:y val="1.2500000000000001E-2"/>
          <c:w val="0.63908996897621506"/>
          <c:h val="0.90625"/>
        </c:manualLayout>
      </c:layout>
      <c:lineChart>
        <c:grouping val="standard"/>
        <c:varyColors val="0"/>
        <c:ser>
          <c:idx val="1"/>
          <c:order val="0"/>
          <c:tx>
            <c:strRef>
              <c:f>Sheet1!$B$1</c:f>
              <c:strCache>
                <c:ptCount val="1"/>
                <c:pt idx="0">
                  <c:v>S/T Oui</c:v>
                </c:pt>
              </c:strCache>
            </c:strRef>
          </c:tx>
          <c:spPr>
            <a:ln w="28946">
              <a:solidFill>
                <a:srgbClr val="0000FF"/>
              </a:solidFill>
              <a:prstDash val="sysDash"/>
            </a:ln>
          </c:spPr>
          <c:marker>
            <c:symbol val="diamond"/>
            <c:size val="6"/>
            <c:spPr>
              <a:solidFill>
                <a:srgbClr val="0000FF"/>
              </a:solidFill>
              <a:ln>
                <a:solidFill>
                  <a:srgbClr val="0000FF"/>
                </a:solidFill>
                <a:prstDash val="solid"/>
              </a:ln>
            </c:spPr>
          </c:marker>
          <c:dLbls>
            <c:dLbl>
              <c:idx val="0"/>
              <c:numFmt formatCode="0%" sourceLinked="0"/>
              <c:spPr>
                <a:noFill/>
                <a:ln w="19297">
                  <a:noFill/>
                </a:ln>
              </c:spPr>
              <c:txPr>
                <a:bodyPr/>
                <a:lstStyle/>
                <a:p>
                  <a:pPr>
                    <a:defRPr sz="950" b="1" i="0" u="none" strike="noStrike" baseline="0">
                      <a:solidFill>
                        <a:srgbClr val="0000FF"/>
                      </a:solidFill>
                      <a:latin typeface="Arial"/>
                      <a:ea typeface="Arial"/>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07C5-47DD-9A25-E5D8A0A61C5E}"/>
                </c:ext>
              </c:extLst>
            </c:dLbl>
            <c:dLbl>
              <c:idx val="1"/>
              <c:numFmt formatCode="0%" sourceLinked="0"/>
              <c:spPr>
                <a:noFill/>
                <a:ln w="19297">
                  <a:noFill/>
                </a:ln>
              </c:spPr>
              <c:txPr>
                <a:bodyPr/>
                <a:lstStyle/>
                <a:p>
                  <a:pPr>
                    <a:defRPr sz="950" b="1" i="0" u="none" strike="noStrike" baseline="0">
                      <a:solidFill>
                        <a:srgbClr val="0000FF"/>
                      </a:solidFill>
                      <a:latin typeface="Arial"/>
                      <a:ea typeface="Arial"/>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1-07C5-47DD-9A25-E5D8A0A61C5E}"/>
                </c:ext>
              </c:extLst>
            </c:dLbl>
            <c:dLbl>
              <c:idx val="2"/>
              <c:numFmt formatCode="0%" sourceLinked="0"/>
              <c:spPr>
                <a:noFill/>
                <a:ln w="19297">
                  <a:noFill/>
                </a:ln>
              </c:spPr>
              <c:txPr>
                <a:bodyPr/>
                <a:lstStyle/>
                <a:p>
                  <a:pPr>
                    <a:defRPr sz="950" b="1" i="0" u="none" strike="noStrike" baseline="0">
                      <a:solidFill>
                        <a:srgbClr val="0000FF"/>
                      </a:solidFill>
                      <a:latin typeface="Arial"/>
                      <a:ea typeface="Arial"/>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07C5-47DD-9A25-E5D8A0A61C5E}"/>
                </c:ext>
              </c:extLst>
            </c:dLbl>
            <c:dLbl>
              <c:idx val="3"/>
              <c:numFmt formatCode="0%" sourceLinked="0"/>
              <c:spPr>
                <a:noFill/>
                <a:ln w="19297">
                  <a:noFill/>
                </a:ln>
              </c:spPr>
              <c:txPr>
                <a:bodyPr/>
                <a:lstStyle/>
                <a:p>
                  <a:pPr>
                    <a:defRPr sz="950" b="1" i="0" u="none" strike="noStrike" baseline="0">
                      <a:solidFill>
                        <a:srgbClr val="0000FF"/>
                      </a:solidFill>
                      <a:latin typeface="Arial"/>
                      <a:ea typeface="Arial"/>
                      <a:cs typeface="Aria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07C5-47DD-9A25-E5D8A0A61C5E}"/>
                </c:ext>
              </c:extLst>
            </c:dLbl>
            <c:numFmt formatCode="0%" sourceLinked="0"/>
            <c:spPr>
              <a:noFill/>
              <a:ln w="19297">
                <a:noFill/>
              </a:ln>
            </c:spPr>
            <c:txPr>
              <a:bodyPr wrap="square" lIns="38100" tIns="19050" rIns="38100" bIns="19050" anchor="ctr">
                <a:spAutoFit/>
              </a:bodyPr>
              <a:lstStyle/>
              <a:p>
                <a:pPr>
                  <a:defRPr sz="950" b="1" i="0" u="none" strike="noStrike" baseline="0">
                    <a:solidFill>
                      <a:srgbClr val="0000FF"/>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General</c:formatCode>
                <c:ptCount val="6"/>
                <c:pt idx="0">
                  <c:v>0.49</c:v>
                </c:pt>
                <c:pt idx="1">
                  <c:v>0.47</c:v>
                </c:pt>
                <c:pt idx="2">
                  <c:v>0.56999999999999995</c:v>
                </c:pt>
                <c:pt idx="3">
                  <c:v>0.47</c:v>
                </c:pt>
                <c:pt idx="4">
                  <c:v>0.6</c:v>
                </c:pt>
                <c:pt idx="5">
                  <c:v>0.63</c:v>
                </c:pt>
              </c:numCache>
            </c:numRef>
          </c:val>
          <c:smooth val="0"/>
          <c:extLst>
            <c:ext xmlns:c16="http://schemas.microsoft.com/office/drawing/2014/chart" uri="{C3380CC4-5D6E-409C-BE32-E72D297353CC}">
              <c16:uniqueId val="{00000004-0CA0-4759-9349-A138A667AEFF}"/>
            </c:ext>
          </c:extLst>
        </c:ser>
        <c:ser>
          <c:idx val="0"/>
          <c:order val="1"/>
          <c:tx>
            <c:strRef>
              <c:f>Sheet1!$C$1</c:f>
              <c:strCache>
                <c:ptCount val="1"/>
                <c:pt idx="0">
                  <c:v>Oui, et vous avez l'intention de partir plusieurs fois</c:v>
                </c:pt>
              </c:strCache>
            </c:strRef>
          </c:tx>
          <c:spPr>
            <a:ln w="28946">
              <a:solidFill>
                <a:srgbClr val="008080"/>
              </a:solidFill>
              <a:prstDash val="solid"/>
            </a:ln>
          </c:spPr>
          <c:marker>
            <c:symbol val="square"/>
            <c:size val="5"/>
            <c:spPr>
              <a:solidFill>
                <a:srgbClr val="008080"/>
              </a:solidFill>
              <a:ln>
                <a:solidFill>
                  <a:srgbClr val="008080"/>
                </a:solidFill>
                <a:prstDash val="solid"/>
              </a:ln>
            </c:spPr>
          </c:marker>
          <c:dLbls>
            <c:numFmt formatCode="0%" sourceLinked="0"/>
            <c:spPr>
              <a:noFill/>
              <a:ln w="19297">
                <a:noFill/>
              </a:ln>
            </c:spPr>
            <c:txPr>
              <a:bodyPr wrap="square" lIns="38100" tIns="19050" rIns="38100" bIns="19050" anchor="ctr">
                <a:spAutoFit/>
              </a:bodyPr>
              <a:lstStyle/>
              <a:p>
                <a:pPr>
                  <a:defRPr sz="1007" b="1" i="0" u="none" strike="noStrike" baseline="0">
                    <a:solidFill>
                      <a:srgbClr val="00808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2013</c:v>
                </c:pt>
                <c:pt idx="1">
                  <c:v>2014</c:v>
                </c:pt>
                <c:pt idx="2">
                  <c:v>2015</c:v>
                </c:pt>
                <c:pt idx="3">
                  <c:v>2016</c:v>
                </c:pt>
                <c:pt idx="4">
                  <c:v>2017</c:v>
                </c:pt>
                <c:pt idx="5">
                  <c:v>2018</c:v>
                </c:pt>
              </c:numCache>
            </c:numRef>
          </c:cat>
          <c:val>
            <c:numRef>
              <c:f>Sheet1!$C$2:$C$7</c:f>
              <c:numCache>
                <c:formatCode>General</c:formatCode>
                <c:ptCount val="6"/>
                <c:pt idx="0">
                  <c:v>0.16</c:v>
                </c:pt>
                <c:pt idx="1">
                  <c:v>0.13</c:v>
                </c:pt>
                <c:pt idx="2">
                  <c:v>0.17</c:v>
                </c:pt>
                <c:pt idx="3">
                  <c:v>0.16</c:v>
                </c:pt>
                <c:pt idx="4">
                  <c:v>0.23</c:v>
                </c:pt>
                <c:pt idx="5">
                  <c:v>0.25</c:v>
                </c:pt>
              </c:numCache>
            </c:numRef>
          </c:val>
          <c:smooth val="0"/>
          <c:extLst>
            <c:ext xmlns:c16="http://schemas.microsoft.com/office/drawing/2014/chart" uri="{C3380CC4-5D6E-409C-BE32-E72D297353CC}">
              <c16:uniqueId val="{00000005-0CA0-4759-9349-A138A667AEFF}"/>
            </c:ext>
          </c:extLst>
        </c:ser>
        <c:ser>
          <c:idx val="2"/>
          <c:order val="2"/>
          <c:tx>
            <c:strRef>
              <c:f>Sheet1!$D$1</c:f>
              <c:strCache>
                <c:ptCount val="1"/>
                <c:pt idx="0">
                  <c:v>Oui, et vous avez l'intention de ne partir qu'une seule fois</c:v>
                </c:pt>
              </c:strCache>
            </c:strRef>
          </c:tx>
          <c:spPr>
            <a:ln w="28946">
              <a:solidFill>
                <a:srgbClr val="800080"/>
              </a:solidFill>
              <a:prstDash val="solid"/>
            </a:ln>
          </c:spPr>
          <c:marker>
            <c:symbol val="square"/>
            <c:size val="5"/>
            <c:spPr>
              <a:solidFill>
                <a:srgbClr val="800080"/>
              </a:solidFill>
              <a:ln>
                <a:solidFill>
                  <a:srgbClr val="800080"/>
                </a:solidFill>
                <a:prstDash val="solid"/>
              </a:ln>
            </c:spPr>
          </c:marker>
          <c:dLbls>
            <c:numFmt formatCode="0%" sourceLinked="0"/>
            <c:spPr>
              <a:noFill/>
              <a:ln w="19297">
                <a:noFill/>
              </a:ln>
            </c:spPr>
            <c:txPr>
              <a:bodyPr wrap="square" lIns="38100" tIns="19050" rIns="38100" bIns="19050" anchor="ctr">
                <a:spAutoFit/>
              </a:bodyPr>
              <a:lstStyle/>
              <a:p>
                <a:pPr>
                  <a:defRPr sz="1007" b="1" i="0" u="none" strike="noStrike" baseline="0">
                    <a:solidFill>
                      <a:srgbClr val="80008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2013</c:v>
                </c:pt>
                <c:pt idx="1">
                  <c:v>2014</c:v>
                </c:pt>
                <c:pt idx="2">
                  <c:v>2015</c:v>
                </c:pt>
                <c:pt idx="3">
                  <c:v>2016</c:v>
                </c:pt>
                <c:pt idx="4">
                  <c:v>2017</c:v>
                </c:pt>
                <c:pt idx="5">
                  <c:v>2018</c:v>
                </c:pt>
              </c:numCache>
            </c:numRef>
          </c:cat>
          <c:val>
            <c:numRef>
              <c:f>Sheet1!$D$2:$D$7</c:f>
              <c:numCache>
                <c:formatCode>General</c:formatCode>
                <c:ptCount val="6"/>
                <c:pt idx="0">
                  <c:v>0.33</c:v>
                </c:pt>
                <c:pt idx="1">
                  <c:v>0.34</c:v>
                </c:pt>
                <c:pt idx="2">
                  <c:v>0.4</c:v>
                </c:pt>
                <c:pt idx="3">
                  <c:v>0.31</c:v>
                </c:pt>
                <c:pt idx="4">
                  <c:v>0.37</c:v>
                </c:pt>
                <c:pt idx="5">
                  <c:v>0.38</c:v>
                </c:pt>
              </c:numCache>
            </c:numRef>
          </c:val>
          <c:smooth val="0"/>
          <c:extLst>
            <c:ext xmlns:c16="http://schemas.microsoft.com/office/drawing/2014/chart" uri="{C3380CC4-5D6E-409C-BE32-E72D297353CC}">
              <c16:uniqueId val="{00000006-0CA0-4759-9349-A138A667AEFF}"/>
            </c:ext>
          </c:extLst>
        </c:ser>
        <c:dLbls>
          <c:showLegendKey val="0"/>
          <c:showVal val="0"/>
          <c:showCatName val="0"/>
          <c:showSerName val="0"/>
          <c:showPercent val="0"/>
          <c:showBubbleSize val="0"/>
        </c:dLbls>
        <c:marker val="1"/>
        <c:smooth val="0"/>
        <c:axId val="541439184"/>
        <c:axId val="541439576"/>
      </c:lineChart>
      <c:catAx>
        <c:axId val="541439184"/>
        <c:scaling>
          <c:orientation val="minMax"/>
        </c:scaling>
        <c:delete val="0"/>
        <c:axPos val="b"/>
        <c:numFmt formatCode="General" sourceLinked="1"/>
        <c:majorTickMark val="none"/>
        <c:minorTickMark val="none"/>
        <c:tickLblPos val="nextTo"/>
        <c:spPr>
          <a:ln w="9649">
            <a:solidFill>
              <a:srgbClr val="333399"/>
            </a:solidFill>
            <a:prstDash val="solid"/>
          </a:ln>
        </c:spPr>
        <c:txPr>
          <a:bodyPr rot="0" vert="horz"/>
          <a:lstStyle/>
          <a:p>
            <a:pPr>
              <a:defRPr sz="988" b="1" i="0" u="none" strike="noStrike" baseline="0">
                <a:solidFill>
                  <a:srgbClr val="333399"/>
                </a:solidFill>
                <a:latin typeface="Arial"/>
                <a:ea typeface="Arial"/>
                <a:cs typeface="Arial"/>
              </a:defRPr>
            </a:pPr>
            <a:endParaRPr lang="en-US"/>
          </a:p>
        </c:txPr>
        <c:crossAx val="541439576"/>
        <c:crossesAt val="0"/>
        <c:auto val="0"/>
        <c:lblAlgn val="ctr"/>
        <c:lblOffset val="100"/>
        <c:tickLblSkip val="1"/>
        <c:tickMarkSkip val="1"/>
        <c:noMultiLvlLbl val="0"/>
      </c:catAx>
      <c:valAx>
        <c:axId val="541439576"/>
        <c:scaling>
          <c:orientation val="minMax"/>
          <c:max val="1"/>
          <c:min val="0"/>
        </c:scaling>
        <c:delete val="1"/>
        <c:axPos val="l"/>
        <c:numFmt formatCode="General" sourceLinked="1"/>
        <c:majorTickMark val="out"/>
        <c:minorTickMark val="none"/>
        <c:tickLblPos val="nextTo"/>
        <c:crossAx val="541439184"/>
        <c:crosses val="autoZero"/>
        <c:crossBetween val="between"/>
        <c:majorUnit val="0.01"/>
        <c:minorUnit val="2E-3"/>
      </c:valAx>
      <c:spPr>
        <a:noFill/>
        <a:ln w="19297">
          <a:noFill/>
        </a:ln>
      </c:spPr>
    </c:plotArea>
    <c:plotVisOnly val="1"/>
    <c:dispBlanksAs val="gap"/>
    <c:showDLblsOverMax val="0"/>
  </c:chart>
  <c:spPr>
    <a:noFill/>
    <a:ln>
      <a:noFill/>
    </a:ln>
  </c:spPr>
  <c:txPr>
    <a:bodyPr/>
    <a:lstStyle/>
    <a:p>
      <a:pPr>
        <a:defRPr sz="1083" b="1"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1633213530977888E-2"/>
          <c:y val="0"/>
          <c:w val="0.95601384943390155"/>
          <c:h val="0.92066586547719187"/>
        </c:manualLayout>
      </c:layout>
      <c:bar3DChart>
        <c:barDir val="col"/>
        <c:grouping val="standard"/>
        <c:varyColors val="0"/>
        <c:ser>
          <c:idx val="1"/>
          <c:order val="0"/>
          <c:tx>
            <c:strRef>
              <c:f>Sheet1!$C$1</c:f>
              <c:strCache>
                <c:ptCount val="1"/>
                <c:pt idx="0">
                  <c:v>2018</c:v>
                </c:pt>
              </c:strCache>
            </c:strRef>
          </c:tx>
          <c:spPr>
            <a:solidFill>
              <a:schemeClr val="accent2"/>
            </a:solidFill>
            <a:ln>
              <a:noFill/>
            </a:ln>
            <a:effectLst/>
            <a:sp3d/>
          </c:spPr>
          <c:invertIfNegative val="0"/>
          <c:dPt>
            <c:idx val="0"/>
            <c:invertIfNegative val="0"/>
            <c:bubble3D val="0"/>
            <c:spPr>
              <a:solidFill>
                <a:schemeClr val="tx1"/>
              </a:solidFill>
              <a:ln>
                <a:noFill/>
              </a:ln>
              <a:effectLst/>
              <a:sp3d/>
            </c:spPr>
            <c:extLst>
              <c:ext xmlns:c16="http://schemas.microsoft.com/office/drawing/2014/chart" uri="{C3380CC4-5D6E-409C-BE32-E72D297353CC}">
                <c16:uniqueId val="{00000001-D141-40D4-96A2-59C04C0C0654}"/>
              </c:ext>
            </c:extLst>
          </c:dPt>
          <c:dPt>
            <c:idx val="1"/>
            <c:invertIfNegative val="0"/>
            <c:bubble3D val="0"/>
            <c:spPr>
              <a:solidFill>
                <a:srgbClr val="FFFF00"/>
              </a:solidFill>
              <a:ln>
                <a:noFill/>
              </a:ln>
              <a:effectLst/>
              <a:sp3d/>
            </c:spPr>
            <c:extLst>
              <c:ext xmlns:c16="http://schemas.microsoft.com/office/drawing/2014/chart" uri="{C3380CC4-5D6E-409C-BE32-E72D297353CC}">
                <c16:uniqueId val="{00000003-D141-40D4-96A2-59C04C0C0654}"/>
              </c:ext>
            </c:extLst>
          </c:dPt>
          <c:dPt>
            <c:idx val="2"/>
            <c:invertIfNegative val="0"/>
            <c:bubble3D val="0"/>
            <c:spPr>
              <a:solidFill>
                <a:schemeClr val="accent1"/>
              </a:solidFill>
              <a:ln>
                <a:noFill/>
              </a:ln>
              <a:effectLst/>
              <a:sp3d/>
            </c:spPr>
            <c:extLst>
              <c:ext xmlns:c16="http://schemas.microsoft.com/office/drawing/2014/chart" uri="{C3380CC4-5D6E-409C-BE32-E72D297353CC}">
                <c16:uniqueId val="{00000005-D141-40D4-96A2-59C04C0C0654}"/>
              </c:ext>
            </c:extLst>
          </c:dPt>
          <c:dPt>
            <c:idx val="4"/>
            <c:invertIfNegative val="0"/>
            <c:bubble3D val="0"/>
            <c:spPr>
              <a:solidFill>
                <a:schemeClr val="tx1"/>
              </a:solidFill>
              <a:ln>
                <a:noFill/>
              </a:ln>
              <a:effectLst/>
              <a:sp3d/>
            </c:spPr>
            <c:extLst>
              <c:ext xmlns:c16="http://schemas.microsoft.com/office/drawing/2014/chart" uri="{C3380CC4-5D6E-409C-BE32-E72D297353CC}">
                <c16:uniqueId val="{00000007-D141-40D4-96A2-59C04C0C0654}"/>
              </c:ext>
            </c:extLst>
          </c:dPt>
          <c:dPt>
            <c:idx val="5"/>
            <c:invertIfNegative val="0"/>
            <c:bubble3D val="0"/>
            <c:spPr>
              <a:solidFill>
                <a:srgbClr val="FFFF00"/>
              </a:solidFill>
              <a:ln>
                <a:noFill/>
              </a:ln>
              <a:effectLst/>
              <a:sp3d/>
            </c:spPr>
            <c:extLst>
              <c:ext xmlns:c16="http://schemas.microsoft.com/office/drawing/2014/chart" uri="{C3380CC4-5D6E-409C-BE32-E72D297353CC}">
                <c16:uniqueId val="{00000009-D141-40D4-96A2-59C04C0C0654}"/>
              </c:ext>
            </c:extLst>
          </c:dPt>
          <c:dPt>
            <c:idx val="6"/>
            <c:invertIfNegative val="0"/>
            <c:bubble3D val="0"/>
            <c:spPr>
              <a:solidFill>
                <a:schemeClr val="accent1"/>
              </a:solidFill>
              <a:ln>
                <a:noFill/>
              </a:ln>
              <a:effectLst/>
              <a:sp3d/>
            </c:spPr>
            <c:extLst>
              <c:ext xmlns:c16="http://schemas.microsoft.com/office/drawing/2014/chart" uri="{C3380CC4-5D6E-409C-BE32-E72D297353CC}">
                <c16:uniqueId val="{0000000B-D141-40D4-96A2-59C04C0C0654}"/>
              </c:ext>
            </c:extLst>
          </c:dPt>
          <c:dPt>
            <c:idx val="8"/>
            <c:invertIfNegative val="0"/>
            <c:bubble3D val="0"/>
            <c:spPr>
              <a:solidFill>
                <a:schemeClr val="tx1"/>
              </a:solidFill>
              <a:ln>
                <a:noFill/>
              </a:ln>
              <a:effectLst/>
              <a:sp3d/>
            </c:spPr>
            <c:extLst>
              <c:ext xmlns:c16="http://schemas.microsoft.com/office/drawing/2014/chart" uri="{C3380CC4-5D6E-409C-BE32-E72D297353CC}">
                <c16:uniqueId val="{0000000D-D141-40D4-96A2-59C04C0C0654}"/>
              </c:ext>
            </c:extLst>
          </c:dPt>
          <c:dPt>
            <c:idx val="9"/>
            <c:invertIfNegative val="0"/>
            <c:bubble3D val="0"/>
            <c:spPr>
              <a:solidFill>
                <a:srgbClr val="FFFF00"/>
              </a:solidFill>
              <a:ln>
                <a:noFill/>
              </a:ln>
              <a:effectLst/>
              <a:sp3d/>
            </c:spPr>
            <c:extLst>
              <c:ext xmlns:c16="http://schemas.microsoft.com/office/drawing/2014/chart" uri="{C3380CC4-5D6E-409C-BE32-E72D297353CC}">
                <c16:uniqueId val="{0000000F-D141-40D4-96A2-59C04C0C0654}"/>
              </c:ext>
            </c:extLst>
          </c:dPt>
          <c:dPt>
            <c:idx val="10"/>
            <c:invertIfNegative val="0"/>
            <c:bubble3D val="0"/>
            <c:spPr>
              <a:solidFill>
                <a:schemeClr val="accent1"/>
              </a:solidFill>
              <a:ln>
                <a:noFill/>
              </a:ln>
              <a:effectLst/>
              <a:sp3d/>
            </c:spPr>
            <c:extLst>
              <c:ext xmlns:c16="http://schemas.microsoft.com/office/drawing/2014/chart" uri="{C3380CC4-5D6E-409C-BE32-E72D297353CC}">
                <c16:uniqueId val="{00000011-D141-40D4-96A2-59C04C0C0654}"/>
              </c:ext>
            </c:extLst>
          </c:dPt>
          <c:dPt>
            <c:idx val="12"/>
            <c:invertIfNegative val="0"/>
            <c:bubble3D val="0"/>
            <c:spPr>
              <a:solidFill>
                <a:schemeClr val="tx1"/>
              </a:solidFill>
              <a:ln>
                <a:noFill/>
              </a:ln>
              <a:effectLst/>
              <a:sp3d/>
            </c:spPr>
            <c:extLst>
              <c:ext xmlns:c16="http://schemas.microsoft.com/office/drawing/2014/chart" uri="{C3380CC4-5D6E-409C-BE32-E72D297353CC}">
                <c16:uniqueId val="{00000013-D141-40D4-96A2-59C04C0C0654}"/>
              </c:ext>
            </c:extLst>
          </c:dPt>
          <c:dPt>
            <c:idx val="13"/>
            <c:invertIfNegative val="0"/>
            <c:bubble3D val="0"/>
            <c:spPr>
              <a:solidFill>
                <a:srgbClr val="FFFF00"/>
              </a:solidFill>
              <a:ln>
                <a:noFill/>
              </a:ln>
              <a:effectLst/>
              <a:sp3d/>
            </c:spPr>
            <c:extLst>
              <c:ext xmlns:c16="http://schemas.microsoft.com/office/drawing/2014/chart" uri="{C3380CC4-5D6E-409C-BE32-E72D297353CC}">
                <c16:uniqueId val="{00000015-D141-40D4-96A2-59C04C0C0654}"/>
              </c:ext>
            </c:extLst>
          </c:dPt>
          <c:dPt>
            <c:idx val="14"/>
            <c:invertIfNegative val="0"/>
            <c:bubble3D val="0"/>
            <c:spPr>
              <a:solidFill>
                <a:schemeClr val="accent1"/>
              </a:solidFill>
              <a:ln>
                <a:noFill/>
              </a:ln>
              <a:effectLst/>
              <a:sp3d/>
            </c:spPr>
            <c:extLst>
              <c:ext xmlns:c16="http://schemas.microsoft.com/office/drawing/2014/chart" uri="{C3380CC4-5D6E-409C-BE32-E72D297353CC}">
                <c16:uniqueId val="{00000017-D141-40D4-96A2-59C04C0C0654}"/>
              </c:ext>
            </c:extLst>
          </c:dPt>
          <c:dLbls>
            <c:dLbl>
              <c:idx val="0"/>
              <c:layout>
                <c:manualLayout>
                  <c:x val="-1.017279982365011E-2"/>
                  <c:y val="-1.05298744768486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41-40D4-96A2-59C04C0C0654}"/>
                </c:ext>
              </c:extLst>
            </c:dLbl>
            <c:dLbl>
              <c:idx val="1"/>
              <c:layout>
                <c:manualLayout>
                  <c:x val="8.1382398589200881E-3"/>
                  <c:y val="-2.89571548113338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41-40D4-96A2-59C04C0C0654}"/>
                </c:ext>
              </c:extLst>
            </c:dLbl>
            <c:dLbl>
              <c:idx val="2"/>
              <c:layout>
                <c:manualLayout>
                  <c:x val="6.4442827063351055E-2"/>
                  <c:y val="7.89699129564923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41-40D4-96A2-59C04C0C0654}"/>
                </c:ext>
              </c:extLst>
            </c:dLbl>
            <c:dLbl>
              <c:idx val="4"/>
              <c:layout>
                <c:manualLayout>
                  <c:x val="-2.0345599647300219E-2"/>
                  <c:y val="1.05298744768486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141-40D4-96A2-59C04C0C0654}"/>
                </c:ext>
              </c:extLst>
            </c:dLbl>
            <c:dLbl>
              <c:idx val="5"/>
              <c:layout>
                <c:manualLayout>
                  <c:x val="-1.2351904458501567E-2"/>
                  <c:y val="-1.4203296970272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141-40D4-96A2-59C04C0C0654}"/>
                </c:ext>
              </c:extLst>
            </c:dLbl>
            <c:dLbl>
              <c:idx val="6"/>
              <c:layout>
                <c:manualLayout>
                  <c:x val="6.075270336424602E-2"/>
                  <c:y val="1.31623430960608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141-40D4-96A2-59C04C0C0654}"/>
                </c:ext>
              </c:extLst>
            </c:dLbl>
            <c:dLbl>
              <c:idx val="8"/>
              <c:layout>
                <c:manualLayout>
                  <c:x val="1.9398390239096616E-3"/>
                  <c:y val="-1.84272803344851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141-40D4-96A2-59C04C0C0654}"/>
                </c:ext>
              </c:extLst>
            </c:dLbl>
            <c:dLbl>
              <c:idx val="9"/>
              <c:layout>
                <c:manualLayout>
                  <c:x val="1.1639034143457969E-2"/>
                  <c:y val="-7.897405857636511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141-40D4-96A2-59C04C0C0654}"/>
                </c:ext>
              </c:extLst>
            </c:dLbl>
            <c:dLbl>
              <c:idx val="10"/>
              <c:layout>
                <c:manualLayout>
                  <c:x val="1.7458551215186954E-2"/>
                  <c:y val="-5.26493723842434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141-40D4-96A2-59C04C0C0654}"/>
                </c:ext>
              </c:extLst>
            </c:dLbl>
            <c:dLbl>
              <c:idx val="12"/>
              <c:layout>
                <c:manualLayout>
                  <c:x val="-3.5392150305607481E-2"/>
                  <c:y val="2.2855135512957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141-40D4-96A2-59C04C0C0654}"/>
                </c:ext>
              </c:extLst>
            </c:dLbl>
            <c:dLbl>
              <c:idx val="13"/>
              <c:layout>
                <c:manualLayout>
                  <c:x val="7.4509790117067006E-3"/>
                  <c:y val="-2.05696219616617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141-40D4-96A2-59C04C0C0654}"/>
                </c:ext>
              </c:extLst>
            </c:dLbl>
            <c:dLbl>
              <c:idx val="14"/>
              <c:layout>
                <c:manualLayout>
                  <c:x val="-1.862744752926846E-3"/>
                  <c:y val="-4.5710271025914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D141-40D4-96A2-59C04C0C065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3"/>
                <c:pt idx="0">
                  <c:v>Total oui</c:v>
                </c:pt>
                <c:pt idx="4">
                  <c:v>Oui, 1 fois</c:v>
                </c:pt>
                <c:pt idx="8">
                  <c:v>Oui, plusieurs fois</c:v>
                </c:pt>
                <c:pt idx="12">
                  <c:v>Non</c:v>
                </c:pt>
              </c:strCache>
            </c:strRef>
          </c:cat>
          <c:val>
            <c:numRef>
              <c:f>Sheet1!$C$2:$C$16</c:f>
              <c:numCache>
                <c:formatCode>0%</c:formatCode>
                <c:ptCount val="15"/>
                <c:pt idx="0">
                  <c:v>0.63</c:v>
                </c:pt>
                <c:pt idx="1">
                  <c:v>0.63</c:v>
                </c:pt>
                <c:pt idx="2">
                  <c:v>0.65</c:v>
                </c:pt>
                <c:pt idx="4">
                  <c:v>0.38</c:v>
                </c:pt>
                <c:pt idx="5">
                  <c:v>0.38</c:v>
                </c:pt>
                <c:pt idx="6">
                  <c:v>0.37</c:v>
                </c:pt>
                <c:pt idx="8">
                  <c:v>0.25</c:v>
                </c:pt>
                <c:pt idx="9">
                  <c:v>0.25</c:v>
                </c:pt>
                <c:pt idx="10">
                  <c:v>0.26</c:v>
                </c:pt>
                <c:pt idx="12">
                  <c:v>0.37</c:v>
                </c:pt>
                <c:pt idx="13">
                  <c:v>0.37</c:v>
                </c:pt>
                <c:pt idx="14">
                  <c:v>0.35</c:v>
                </c:pt>
              </c:numCache>
            </c:numRef>
          </c:val>
          <c:extLst>
            <c:ext xmlns:c16="http://schemas.microsoft.com/office/drawing/2014/chart" uri="{C3380CC4-5D6E-409C-BE32-E72D297353CC}">
              <c16:uniqueId val="{00000018-D141-40D4-96A2-59C04C0C0654}"/>
            </c:ext>
          </c:extLst>
        </c:ser>
        <c:ser>
          <c:idx val="0"/>
          <c:order val="1"/>
          <c:tx>
            <c:strRef>
              <c:f>Sheet1!$B$1</c:f>
              <c:strCache>
                <c:ptCount val="1"/>
                <c:pt idx="0">
                  <c:v>2017</c:v>
                </c:pt>
              </c:strCache>
            </c:strRef>
          </c:tx>
          <c:spPr>
            <a:solidFill>
              <a:schemeClr val="accent1"/>
            </a:solidFill>
            <a:ln>
              <a:noFill/>
            </a:ln>
            <a:effectLst/>
            <a:sp3d/>
          </c:spPr>
          <c:invertIfNegative val="0"/>
          <c:dPt>
            <c:idx val="0"/>
            <c:invertIfNegative val="0"/>
            <c:bubble3D val="0"/>
            <c:spPr>
              <a:solidFill>
                <a:schemeClr val="bg1">
                  <a:lumMod val="50000"/>
                </a:schemeClr>
              </a:solidFill>
              <a:ln>
                <a:noFill/>
              </a:ln>
              <a:effectLst/>
              <a:sp3d/>
            </c:spPr>
            <c:extLst>
              <c:ext xmlns:c16="http://schemas.microsoft.com/office/drawing/2014/chart" uri="{C3380CC4-5D6E-409C-BE32-E72D297353CC}">
                <c16:uniqueId val="{0000001A-D141-40D4-96A2-59C04C0C0654}"/>
              </c:ext>
            </c:extLst>
          </c:dPt>
          <c:dPt>
            <c:idx val="1"/>
            <c:invertIfNegative val="0"/>
            <c:bubble3D val="0"/>
            <c:spPr>
              <a:solidFill>
                <a:srgbClr val="FBFFC9"/>
              </a:solidFill>
              <a:ln>
                <a:noFill/>
              </a:ln>
              <a:effectLst/>
              <a:sp3d/>
            </c:spPr>
            <c:extLst>
              <c:ext xmlns:c16="http://schemas.microsoft.com/office/drawing/2014/chart" uri="{C3380CC4-5D6E-409C-BE32-E72D297353CC}">
                <c16:uniqueId val="{0000001C-D141-40D4-96A2-59C04C0C0654}"/>
              </c:ext>
            </c:extLst>
          </c:dPt>
          <c:dPt>
            <c:idx val="2"/>
            <c:invertIfNegative val="0"/>
            <c:bubble3D val="0"/>
            <c:spPr>
              <a:solidFill>
                <a:schemeClr val="accent2"/>
              </a:solidFill>
              <a:ln>
                <a:noFill/>
              </a:ln>
              <a:effectLst/>
              <a:sp3d/>
            </c:spPr>
            <c:extLst>
              <c:ext xmlns:c16="http://schemas.microsoft.com/office/drawing/2014/chart" uri="{C3380CC4-5D6E-409C-BE32-E72D297353CC}">
                <c16:uniqueId val="{0000001E-D141-40D4-96A2-59C04C0C0654}"/>
              </c:ext>
            </c:extLst>
          </c:dPt>
          <c:dPt>
            <c:idx val="4"/>
            <c:invertIfNegative val="0"/>
            <c:bubble3D val="0"/>
            <c:spPr>
              <a:solidFill>
                <a:schemeClr val="bg1">
                  <a:lumMod val="50000"/>
                </a:schemeClr>
              </a:solidFill>
              <a:ln>
                <a:noFill/>
              </a:ln>
              <a:effectLst/>
              <a:sp3d/>
            </c:spPr>
            <c:extLst>
              <c:ext xmlns:c16="http://schemas.microsoft.com/office/drawing/2014/chart" uri="{C3380CC4-5D6E-409C-BE32-E72D297353CC}">
                <c16:uniqueId val="{00000020-D141-40D4-96A2-59C04C0C0654}"/>
              </c:ext>
            </c:extLst>
          </c:dPt>
          <c:dPt>
            <c:idx val="5"/>
            <c:invertIfNegative val="0"/>
            <c:bubble3D val="0"/>
            <c:spPr>
              <a:solidFill>
                <a:srgbClr val="FBFFC9"/>
              </a:solidFill>
              <a:ln>
                <a:noFill/>
              </a:ln>
              <a:effectLst/>
              <a:sp3d/>
            </c:spPr>
            <c:extLst>
              <c:ext xmlns:c16="http://schemas.microsoft.com/office/drawing/2014/chart" uri="{C3380CC4-5D6E-409C-BE32-E72D297353CC}">
                <c16:uniqueId val="{00000022-D141-40D4-96A2-59C04C0C0654}"/>
              </c:ext>
            </c:extLst>
          </c:dPt>
          <c:dPt>
            <c:idx val="6"/>
            <c:invertIfNegative val="0"/>
            <c:bubble3D val="0"/>
            <c:spPr>
              <a:solidFill>
                <a:schemeClr val="accent2"/>
              </a:solidFill>
              <a:ln>
                <a:noFill/>
              </a:ln>
              <a:effectLst/>
              <a:sp3d/>
            </c:spPr>
            <c:extLst>
              <c:ext xmlns:c16="http://schemas.microsoft.com/office/drawing/2014/chart" uri="{C3380CC4-5D6E-409C-BE32-E72D297353CC}">
                <c16:uniqueId val="{00000024-D141-40D4-96A2-59C04C0C0654}"/>
              </c:ext>
            </c:extLst>
          </c:dPt>
          <c:dPt>
            <c:idx val="8"/>
            <c:invertIfNegative val="0"/>
            <c:bubble3D val="0"/>
            <c:spPr>
              <a:solidFill>
                <a:schemeClr val="bg1">
                  <a:lumMod val="50000"/>
                </a:schemeClr>
              </a:solidFill>
              <a:ln>
                <a:noFill/>
              </a:ln>
              <a:effectLst/>
              <a:sp3d/>
            </c:spPr>
            <c:extLst>
              <c:ext xmlns:c16="http://schemas.microsoft.com/office/drawing/2014/chart" uri="{C3380CC4-5D6E-409C-BE32-E72D297353CC}">
                <c16:uniqueId val="{00000026-D141-40D4-96A2-59C04C0C0654}"/>
              </c:ext>
            </c:extLst>
          </c:dPt>
          <c:dPt>
            <c:idx val="9"/>
            <c:invertIfNegative val="0"/>
            <c:bubble3D val="0"/>
            <c:spPr>
              <a:solidFill>
                <a:srgbClr val="FBFFC9"/>
              </a:solidFill>
              <a:ln>
                <a:noFill/>
              </a:ln>
              <a:effectLst/>
              <a:sp3d/>
            </c:spPr>
            <c:extLst>
              <c:ext xmlns:c16="http://schemas.microsoft.com/office/drawing/2014/chart" uri="{C3380CC4-5D6E-409C-BE32-E72D297353CC}">
                <c16:uniqueId val="{00000028-D141-40D4-96A2-59C04C0C0654}"/>
              </c:ext>
            </c:extLst>
          </c:dPt>
          <c:dPt>
            <c:idx val="10"/>
            <c:invertIfNegative val="0"/>
            <c:bubble3D val="0"/>
            <c:spPr>
              <a:solidFill>
                <a:schemeClr val="accent2"/>
              </a:solidFill>
              <a:ln>
                <a:noFill/>
              </a:ln>
              <a:effectLst/>
              <a:sp3d/>
            </c:spPr>
            <c:extLst>
              <c:ext xmlns:c16="http://schemas.microsoft.com/office/drawing/2014/chart" uri="{C3380CC4-5D6E-409C-BE32-E72D297353CC}">
                <c16:uniqueId val="{0000002A-D141-40D4-96A2-59C04C0C0654}"/>
              </c:ext>
            </c:extLst>
          </c:dPt>
          <c:dPt>
            <c:idx val="12"/>
            <c:invertIfNegative val="0"/>
            <c:bubble3D val="0"/>
            <c:spPr>
              <a:solidFill>
                <a:schemeClr val="bg1">
                  <a:lumMod val="50000"/>
                </a:schemeClr>
              </a:solidFill>
              <a:ln>
                <a:noFill/>
              </a:ln>
              <a:effectLst/>
              <a:sp3d/>
            </c:spPr>
            <c:extLst>
              <c:ext xmlns:c16="http://schemas.microsoft.com/office/drawing/2014/chart" uri="{C3380CC4-5D6E-409C-BE32-E72D297353CC}">
                <c16:uniqueId val="{0000002C-D141-40D4-96A2-59C04C0C0654}"/>
              </c:ext>
            </c:extLst>
          </c:dPt>
          <c:dPt>
            <c:idx val="13"/>
            <c:invertIfNegative val="0"/>
            <c:bubble3D val="0"/>
            <c:spPr>
              <a:solidFill>
                <a:srgbClr val="FBFFC9"/>
              </a:solidFill>
              <a:ln>
                <a:noFill/>
              </a:ln>
              <a:effectLst/>
              <a:sp3d/>
            </c:spPr>
            <c:extLst>
              <c:ext xmlns:c16="http://schemas.microsoft.com/office/drawing/2014/chart" uri="{C3380CC4-5D6E-409C-BE32-E72D297353CC}">
                <c16:uniqueId val="{0000002E-D141-40D4-96A2-59C04C0C0654}"/>
              </c:ext>
            </c:extLst>
          </c:dPt>
          <c:dPt>
            <c:idx val="14"/>
            <c:invertIfNegative val="0"/>
            <c:bubble3D val="0"/>
            <c:spPr>
              <a:solidFill>
                <a:schemeClr val="accent2"/>
              </a:solidFill>
              <a:ln>
                <a:noFill/>
              </a:ln>
              <a:effectLst/>
              <a:sp3d/>
            </c:spPr>
            <c:extLst>
              <c:ext xmlns:c16="http://schemas.microsoft.com/office/drawing/2014/chart" uri="{C3380CC4-5D6E-409C-BE32-E72D297353CC}">
                <c16:uniqueId val="{00000030-D141-40D4-96A2-59C04C0C0654}"/>
              </c:ext>
            </c:extLst>
          </c:dPt>
          <c:cat>
            <c:strRef>
              <c:f>Sheet1!$A$2:$A$16</c:f>
              <c:strCache>
                <c:ptCount val="13"/>
                <c:pt idx="0">
                  <c:v>Total oui</c:v>
                </c:pt>
                <c:pt idx="4">
                  <c:v>Oui, 1 fois</c:v>
                </c:pt>
                <c:pt idx="8">
                  <c:v>Oui, plusieurs fois</c:v>
                </c:pt>
                <c:pt idx="12">
                  <c:v>Non</c:v>
                </c:pt>
              </c:strCache>
            </c:strRef>
          </c:cat>
          <c:val>
            <c:numRef>
              <c:f>Sheet1!$B$2:$B$16</c:f>
              <c:numCache>
                <c:formatCode>0%</c:formatCode>
                <c:ptCount val="15"/>
                <c:pt idx="0">
                  <c:v>0.6</c:v>
                </c:pt>
                <c:pt idx="1">
                  <c:v>0.56999999999999995</c:v>
                </c:pt>
                <c:pt idx="2">
                  <c:v>0.64</c:v>
                </c:pt>
                <c:pt idx="4">
                  <c:v>0.37</c:v>
                </c:pt>
                <c:pt idx="5">
                  <c:v>0.33</c:v>
                </c:pt>
                <c:pt idx="6">
                  <c:v>0.42</c:v>
                </c:pt>
                <c:pt idx="8">
                  <c:v>0.23</c:v>
                </c:pt>
                <c:pt idx="9">
                  <c:v>0.24</c:v>
                </c:pt>
                <c:pt idx="10">
                  <c:v>0.22</c:v>
                </c:pt>
                <c:pt idx="12">
                  <c:v>0.4</c:v>
                </c:pt>
                <c:pt idx="13">
                  <c:v>0.43</c:v>
                </c:pt>
                <c:pt idx="14">
                  <c:v>0.33</c:v>
                </c:pt>
              </c:numCache>
            </c:numRef>
          </c:val>
          <c:extLst>
            <c:ext xmlns:c16="http://schemas.microsoft.com/office/drawing/2014/chart" uri="{C3380CC4-5D6E-409C-BE32-E72D297353CC}">
              <c16:uniqueId val="{00000031-D141-40D4-96A2-59C04C0C0654}"/>
            </c:ext>
          </c:extLst>
        </c:ser>
        <c:dLbls>
          <c:showLegendKey val="0"/>
          <c:showVal val="0"/>
          <c:showCatName val="0"/>
          <c:showSerName val="0"/>
          <c:showPercent val="0"/>
          <c:showBubbleSize val="0"/>
        </c:dLbls>
        <c:gapWidth val="150"/>
        <c:shape val="box"/>
        <c:axId val="541441928"/>
        <c:axId val="541438008"/>
        <c:axId val="543479176"/>
      </c:bar3DChart>
      <c:catAx>
        <c:axId val="541441928"/>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41438008"/>
        <c:crosses val="autoZero"/>
        <c:auto val="1"/>
        <c:lblAlgn val="ctr"/>
        <c:lblOffset val="100"/>
        <c:noMultiLvlLbl val="0"/>
      </c:catAx>
      <c:valAx>
        <c:axId val="541438008"/>
        <c:scaling>
          <c:orientation val="minMax"/>
        </c:scaling>
        <c:delete val="1"/>
        <c:axPos val="l"/>
        <c:numFmt formatCode="0%" sourceLinked="1"/>
        <c:majorTickMark val="out"/>
        <c:minorTickMark val="none"/>
        <c:tickLblPos val="nextTo"/>
        <c:crossAx val="541441928"/>
        <c:crosses val="autoZero"/>
        <c:crossBetween val="between"/>
      </c:valAx>
      <c:serAx>
        <c:axId val="543479176"/>
        <c:scaling>
          <c:orientation val="minMax"/>
        </c:scaling>
        <c:delete val="1"/>
        <c:axPos val="b"/>
        <c:majorTickMark val="out"/>
        <c:minorTickMark val="none"/>
        <c:tickLblPos val="nextTo"/>
        <c:crossAx val="541438008"/>
        <c:crosses val="autoZero"/>
      </c:serAx>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perspective val="10"/>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401486450718923E-2"/>
          <c:y val="0.14457764489578628"/>
          <c:w val="0.89375964606551239"/>
          <c:h val="0.77855521905915603"/>
        </c:manualLayout>
      </c:layout>
      <c:bar3DChart>
        <c:barDir val="col"/>
        <c:grouping val="standard"/>
        <c:varyColors val="0"/>
        <c:ser>
          <c:idx val="0"/>
          <c:order val="0"/>
          <c:tx>
            <c:strRef>
              <c:f>Sheet1!$B$1</c:f>
              <c:strCache>
                <c:ptCount val="1"/>
                <c:pt idx="0">
                  <c:v>2018</c:v>
                </c:pt>
              </c:strCache>
            </c:strRef>
          </c:tx>
          <c:spPr>
            <a:solidFill>
              <a:schemeClr val="accent1"/>
            </a:solidFill>
            <a:ln>
              <a:noFill/>
            </a:ln>
            <a:effectLst/>
            <a:sp3d/>
          </c:spPr>
          <c:invertIfNegative val="0"/>
          <c:dPt>
            <c:idx val="0"/>
            <c:invertIfNegative val="0"/>
            <c:bubble3D val="0"/>
            <c:spPr>
              <a:solidFill>
                <a:schemeClr val="tx1"/>
              </a:solidFill>
              <a:ln>
                <a:noFill/>
              </a:ln>
              <a:effectLst/>
              <a:sp3d/>
            </c:spPr>
            <c:extLst>
              <c:ext xmlns:c16="http://schemas.microsoft.com/office/drawing/2014/chart" uri="{C3380CC4-5D6E-409C-BE32-E72D297353CC}">
                <c16:uniqueId val="{00000001-D03B-4936-A72F-04A76174AEA2}"/>
              </c:ext>
            </c:extLst>
          </c:dPt>
          <c:dPt>
            <c:idx val="1"/>
            <c:invertIfNegative val="0"/>
            <c:bubble3D val="0"/>
            <c:spPr>
              <a:solidFill>
                <a:srgbClr val="FFFF00"/>
              </a:solidFill>
              <a:ln>
                <a:noFill/>
              </a:ln>
              <a:effectLst/>
              <a:sp3d/>
            </c:spPr>
            <c:extLst>
              <c:ext xmlns:c16="http://schemas.microsoft.com/office/drawing/2014/chart" uri="{C3380CC4-5D6E-409C-BE32-E72D297353CC}">
                <c16:uniqueId val="{00000003-D03B-4936-A72F-04A76174AEA2}"/>
              </c:ext>
            </c:extLst>
          </c:dPt>
          <c:dPt>
            <c:idx val="2"/>
            <c:invertIfNegative val="0"/>
            <c:bubble3D val="0"/>
            <c:spPr>
              <a:solidFill>
                <a:schemeClr val="accent1"/>
              </a:solidFill>
              <a:ln>
                <a:noFill/>
              </a:ln>
              <a:effectLst/>
              <a:sp3d/>
            </c:spPr>
            <c:extLst>
              <c:ext xmlns:c16="http://schemas.microsoft.com/office/drawing/2014/chart" uri="{C3380CC4-5D6E-409C-BE32-E72D297353CC}">
                <c16:uniqueId val="{00000005-D03B-4936-A72F-04A76174AEA2}"/>
              </c:ext>
            </c:extLst>
          </c:dPt>
          <c:dPt>
            <c:idx val="3"/>
            <c:invertIfNegative val="0"/>
            <c:bubble3D val="0"/>
            <c:spPr>
              <a:solidFill>
                <a:schemeClr val="accent1"/>
              </a:solidFill>
              <a:ln>
                <a:noFill/>
              </a:ln>
              <a:effectLst/>
              <a:sp3d/>
            </c:spPr>
            <c:extLst>
              <c:ext xmlns:c16="http://schemas.microsoft.com/office/drawing/2014/chart" uri="{C3380CC4-5D6E-409C-BE32-E72D297353CC}">
                <c16:uniqueId val="{00000007-D03B-4936-A72F-04A76174AEA2}"/>
              </c:ext>
            </c:extLst>
          </c:dPt>
          <c:dPt>
            <c:idx val="4"/>
            <c:invertIfNegative val="0"/>
            <c:bubble3D val="0"/>
            <c:spPr>
              <a:solidFill>
                <a:schemeClr val="tx1"/>
              </a:solidFill>
              <a:ln>
                <a:noFill/>
              </a:ln>
              <a:effectLst/>
              <a:sp3d/>
            </c:spPr>
            <c:extLst>
              <c:ext xmlns:c16="http://schemas.microsoft.com/office/drawing/2014/chart" uri="{C3380CC4-5D6E-409C-BE32-E72D297353CC}">
                <c16:uniqueId val="{00000009-D03B-4936-A72F-04A76174AEA2}"/>
              </c:ext>
            </c:extLst>
          </c:dPt>
          <c:dPt>
            <c:idx val="5"/>
            <c:invertIfNegative val="0"/>
            <c:bubble3D val="0"/>
            <c:spPr>
              <a:solidFill>
                <a:srgbClr val="FFFF00"/>
              </a:solidFill>
              <a:ln>
                <a:noFill/>
              </a:ln>
              <a:effectLst/>
              <a:sp3d/>
            </c:spPr>
            <c:extLst>
              <c:ext xmlns:c16="http://schemas.microsoft.com/office/drawing/2014/chart" uri="{C3380CC4-5D6E-409C-BE32-E72D297353CC}">
                <c16:uniqueId val="{0000000B-D03B-4936-A72F-04A76174AEA2}"/>
              </c:ext>
            </c:extLst>
          </c:dPt>
          <c:dPt>
            <c:idx val="6"/>
            <c:invertIfNegative val="0"/>
            <c:bubble3D val="0"/>
            <c:spPr>
              <a:solidFill>
                <a:schemeClr val="accent1"/>
              </a:solidFill>
              <a:ln>
                <a:noFill/>
              </a:ln>
              <a:effectLst/>
              <a:sp3d/>
            </c:spPr>
            <c:extLst>
              <c:ext xmlns:c16="http://schemas.microsoft.com/office/drawing/2014/chart" uri="{C3380CC4-5D6E-409C-BE32-E72D297353CC}">
                <c16:uniqueId val="{0000000D-D03B-4936-A72F-04A76174AEA2}"/>
              </c:ext>
            </c:extLst>
          </c:dPt>
          <c:dPt>
            <c:idx val="7"/>
            <c:invertIfNegative val="0"/>
            <c:bubble3D val="0"/>
            <c:spPr>
              <a:solidFill>
                <a:schemeClr val="accent1"/>
              </a:solidFill>
              <a:ln>
                <a:noFill/>
              </a:ln>
              <a:effectLst/>
              <a:sp3d/>
            </c:spPr>
            <c:extLst>
              <c:ext xmlns:c16="http://schemas.microsoft.com/office/drawing/2014/chart" uri="{C3380CC4-5D6E-409C-BE32-E72D297353CC}">
                <c16:uniqueId val="{0000000F-D03B-4936-A72F-04A76174AEA2}"/>
              </c:ext>
            </c:extLst>
          </c:dPt>
          <c:dPt>
            <c:idx val="8"/>
            <c:invertIfNegative val="0"/>
            <c:bubble3D val="0"/>
            <c:spPr>
              <a:solidFill>
                <a:schemeClr val="tx1"/>
              </a:solidFill>
              <a:ln>
                <a:noFill/>
              </a:ln>
              <a:effectLst/>
              <a:sp3d/>
            </c:spPr>
            <c:extLst>
              <c:ext xmlns:c16="http://schemas.microsoft.com/office/drawing/2014/chart" uri="{C3380CC4-5D6E-409C-BE32-E72D297353CC}">
                <c16:uniqueId val="{00000011-D03B-4936-A72F-04A76174AEA2}"/>
              </c:ext>
            </c:extLst>
          </c:dPt>
          <c:dPt>
            <c:idx val="9"/>
            <c:invertIfNegative val="0"/>
            <c:bubble3D val="0"/>
            <c:spPr>
              <a:solidFill>
                <a:srgbClr val="FFFF00"/>
              </a:solidFill>
              <a:ln>
                <a:noFill/>
              </a:ln>
              <a:effectLst/>
              <a:sp3d/>
            </c:spPr>
            <c:extLst>
              <c:ext xmlns:c16="http://schemas.microsoft.com/office/drawing/2014/chart" uri="{C3380CC4-5D6E-409C-BE32-E72D297353CC}">
                <c16:uniqueId val="{00000013-D03B-4936-A72F-04A76174AEA2}"/>
              </c:ext>
            </c:extLst>
          </c:dPt>
          <c:dPt>
            <c:idx val="10"/>
            <c:invertIfNegative val="0"/>
            <c:bubble3D val="0"/>
            <c:spPr>
              <a:solidFill>
                <a:schemeClr val="accent1"/>
              </a:solidFill>
              <a:ln>
                <a:noFill/>
              </a:ln>
              <a:effectLst/>
              <a:sp3d/>
            </c:spPr>
            <c:extLst>
              <c:ext xmlns:c16="http://schemas.microsoft.com/office/drawing/2014/chart" uri="{C3380CC4-5D6E-409C-BE32-E72D297353CC}">
                <c16:uniqueId val="{00000015-D03B-4936-A72F-04A76174AEA2}"/>
              </c:ext>
            </c:extLst>
          </c:dPt>
          <c:dLbls>
            <c:dLbl>
              <c:idx val="0"/>
              <c:layout>
                <c:manualLayout>
                  <c:x val="-6.886789824459022E-2"/>
                  <c:y val="6.8102938242975392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D03B-4936-A72F-04A76174AEA2}"/>
                </c:ext>
              </c:extLst>
            </c:dLbl>
            <c:dLbl>
              <c:idx val="1"/>
              <c:layout>
                <c:manualLayout>
                  <c:x val="0"/>
                  <c:y val="7.9844888278843104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D03B-4936-A72F-04A76174AEA2}"/>
                </c:ext>
              </c:extLst>
            </c:dLbl>
            <c:dLbl>
              <c:idx val="2"/>
              <c:layout>
                <c:manualLayout>
                  <c:x val="1.5882120065084011E-2"/>
                  <c:y val="-2.1125947094251016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D03B-4936-A72F-04A76174AEA2}"/>
                </c:ext>
              </c:extLst>
            </c:dLbl>
            <c:dLbl>
              <c:idx val="4"/>
              <c:layout>
                <c:manualLayout>
                  <c:x val="-1.4314244726355037E-2"/>
                  <c:y val="-9.0825434713289032E-3"/>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D03B-4936-A72F-04A76174AEA2}"/>
                </c:ext>
              </c:extLst>
            </c:dLbl>
            <c:dLbl>
              <c:idx val="5"/>
              <c:layout>
                <c:manualLayout>
                  <c:x val="1.7433188273067373E-2"/>
                  <c:y val="7.5758884151233746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D03B-4936-A72F-04A76174AEA2}"/>
                </c:ext>
              </c:extLst>
            </c:dLbl>
            <c:dLbl>
              <c:idx val="6"/>
              <c:layout>
                <c:manualLayout>
                  <c:x val="2.060285886817053E-2"/>
                  <c:y val="6.7018086074024402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D03B-4936-A72F-04A76174AEA2}"/>
                </c:ext>
              </c:extLst>
            </c:dLbl>
            <c:dLbl>
              <c:idx val="8"/>
              <c:layout>
                <c:manualLayout>
                  <c:x val="-3.39338739650447E-2"/>
                  <c:y val="-7.3309256880159544E-3"/>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1-D03B-4936-A72F-04A76174AEA2}"/>
                </c:ext>
              </c:extLst>
            </c:dLbl>
            <c:dLbl>
              <c:idx val="9"/>
              <c:layout>
                <c:manualLayout>
                  <c:x val="1.0731292637622777E-2"/>
                  <c:y val="7.4706314929354534E-2"/>
                </c:manualLayout>
              </c:layout>
              <c:showLegendKey val="0"/>
              <c:showVal val="1"/>
              <c:showCatName val="0"/>
              <c:showSerName val="0"/>
              <c:showPercent val="0"/>
              <c:showBubbleSize val="0"/>
              <c:separator>
</c:separator>
              <c:extLst>
                <c:ext xmlns:c15="http://schemas.microsoft.com/office/drawing/2012/chart" uri="{CE6537A1-D6FC-4f65-9D91-7224C49458BB}">
                  <c15:layout>
                    <c:manualLayout>
                      <c:w val="6.0082778714831447E-2"/>
                      <c:h val="5.3295818045875652E-2"/>
                    </c:manualLayout>
                  </c15:layout>
                </c:ext>
                <c:ext xmlns:c16="http://schemas.microsoft.com/office/drawing/2014/chart" uri="{C3380CC4-5D6E-409C-BE32-E72D297353CC}">
                  <c16:uniqueId val="{00000013-D03B-4936-A72F-04A76174AEA2}"/>
                </c:ext>
              </c:extLst>
            </c:dLbl>
            <c:dLbl>
              <c:idx val="10"/>
              <c:layout>
                <c:manualLayout>
                  <c:x val="3.1694210147414554E-3"/>
                  <c:y val="0.11272245626965963"/>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5-D03B-4936-A72F-04A76174AEA2}"/>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Sheet1!$A$2:$A$12</c:f>
              <c:strCache>
                <c:ptCount val="9"/>
                <c:pt idx="0">
                  <c:v> 1 semaine max</c:v>
                </c:pt>
                <c:pt idx="4">
                  <c:v>2 semaines</c:v>
                </c:pt>
                <c:pt idx="8">
                  <c:v>3 semaines +</c:v>
                </c:pt>
              </c:strCache>
            </c:strRef>
          </c:cat>
          <c:val>
            <c:numRef>
              <c:f>Sheet1!$B$2:$B$12</c:f>
              <c:numCache>
                <c:formatCode>0%</c:formatCode>
                <c:ptCount val="11"/>
                <c:pt idx="0">
                  <c:v>0.42</c:v>
                </c:pt>
                <c:pt idx="1">
                  <c:v>0.41</c:v>
                </c:pt>
                <c:pt idx="2">
                  <c:v>0.43</c:v>
                </c:pt>
                <c:pt idx="4">
                  <c:v>0.35</c:v>
                </c:pt>
                <c:pt idx="5">
                  <c:v>0.38</c:v>
                </c:pt>
                <c:pt idx="6">
                  <c:v>0.33</c:v>
                </c:pt>
                <c:pt idx="8">
                  <c:v>0.23</c:v>
                </c:pt>
                <c:pt idx="9">
                  <c:v>0.21</c:v>
                </c:pt>
                <c:pt idx="10">
                  <c:v>0.24</c:v>
                </c:pt>
              </c:numCache>
            </c:numRef>
          </c:val>
          <c:extLst>
            <c:ext xmlns:c16="http://schemas.microsoft.com/office/drawing/2014/chart" uri="{C3380CC4-5D6E-409C-BE32-E72D297353CC}">
              <c16:uniqueId val="{00000016-D03B-4936-A72F-04A76174AEA2}"/>
            </c:ext>
          </c:extLst>
        </c:ser>
        <c:ser>
          <c:idx val="1"/>
          <c:order val="1"/>
          <c:tx>
            <c:strRef>
              <c:f>Sheet1!$C$1</c:f>
              <c:strCache>
                <c:ptCount val="1"/>
                <c:pt idx="0">
                  <c:v>2017</c:v>
                </c:pt>
              </c:strCache>
            </c:strRef>
          </c:tx>
          <c:spPr>
            <a:solidFill>
              <a:schemeClr val="accent2"/>
            </a:solidFill>
            <a:ln>
              <a:noFill/>
            </a:ln>
            <a:effectLst/>
            <a:sp3d/>
          </c:spPr>
          <c:invertIfNegative val="0"/>
          <c:dPt>
            <c:idx val="0"/>
            <c:invertIfNegative val="0"/>
            <c:bubble3D val="0"/>
            <c:spPr>
              <a:solidFill>
                <a:schemeClr val="bg1">
                  <a:lumMod val="50000"/>
                </a:schemeClr>
              </a:solidFill>
              <a:ln>
                <a:noFill/>
              </a:ln>
              <a:effectLst/>
              <a:sp3d/>
            </c:spPr>
            <c:extLst>
              <c:ext xmlns:c16="http://schemas.microsoft.com/office/drawing/2014/chart" uri="{C3380CC4-5D6E-409C-BE32-E72D297353CC}">
                <c16:uniqueId val="{00000018-D03B-4936-A72F-04A76174AEA2}"/>
              </c:ext>
            </c:extLst>
          </c:dPt>
          <c:dPt>
            <c:idx val="1"/>
            <c:invertIfNegative val="0"/>
            <c:bubble3D val="0"/>
            <c:spPr>
              <a:solidFill>
                <a:srgbClr val="FBFFC9"/>
              </a:solidFill>
              <a:ln>
                <a:noFill/>
              </a:ln>
              <a:effectLst/>
              <a:sp3d/>
            </c:spPr>
            <c:extLst>
              <c:ext xmlns:c16="http://schemas.microsoft.com/office/drawing/2014/chart" uri="{C3380CC4-5D6E-409C-BE32-E72D297353CC}">
                <c16:uniqueId val="{0000001A-D03B-4936-A72F-04A76174AEA2}"/>
              </c:ext>
            </c:extLst>
          </c:dPt>
          <c:dPt>
            <c:idx val="2"/>
            <c:invertIfNegative val="0"/>
            <c:bubble3D val="0"/>
            <c:spPr>
              <a:solidFill>
                <a:schemeClr val="accent2"/>
              </a:solidFill>
              <a:ln>
                <a:noFill/>
              </a:ln>
              <a:effectLst/>
              <a:sp3d/>
            </c:spPr>
            <c:extLst>
              <c:ext xmlns:c16="http://schemas.microsoft.com/office/drawing/2014/chart" uri="{C3380CC4-5D6E-409C-BE32-E72D297353CC}">
                <c16:uniqueId val="{0000001C-D03B-4936-A72F-04A76174AEA2}"/>
              </c:ext>
            </c:extLst>
          </c:dPt>
          <c:dPt>
            <c:idx val="3"/>
            <c:invertIfNegative val="0"/>
            <c:bubble3D val="0"/>
            <c:spPr>
              <a:solidFill>
                <a:schemeClr val="accent2"/>
              </a:solidFill>
              <a:ln>
                <a:noFill/>
              </a:ln>
              <a:effectLst/>
              <a:sp3d/>
            </c:spPr>
            <c:extLst>
              <c:ext xmlns:c16="http://schemas.microsoft.com/office/drawing/2014/chart" uri="{C3380CC4-5D6E-409C-BE32-E72D297353CC}">
                <c16:uniqueId val="{0000001E-D03B-4936-A72F-04A76174AEA2}"/>
              </c:ext>
            </c:extLst>
          </c:dPt>
          <c:dPt>
            <c:idx val="4"/>
            <c:invertIfNegative val="0"/>
            <c:bubble3D val="0"/>
            <c:spPr>
              <a:solidFill>
                <a:schemeClr val="bg1">
                  <a:lumMod val="50000"/>
                </a:schemeClr>
              </a:solidFill>
              <a:ln>
                <a:noFill/>
              </a:ln>
              <a:effectLst/>
              <a:sp3d/>
            </c:spPr>
            <c:extLst>
              <c:ext xmlns:c16="http://schemas.microsoft.com/office/drawing/2014/chart" uri="{C3380CC4-5D6E-409C-BE32-E72D297353CC}">
                <c16:uniqueId val="{00000020-D03B-4936-A72F-04A76174AEA2}"/>
              </c:ext>
            </c:extLst>
          </c:dPt>
          <c:dPt>
            <c:idx val="5"/>
            <c:invertIfNegative val="0"/>
            <c:bubble3D val="0"/>
            <c:spPr>
              <a:solidFill>
                <a:srgbClr val="FBFFC9"/>
              </a:solidFill>
              <a:ln>
                <a:noFill/>
              </a:ln>
              <a:effectLst/>
              <a:sp3d/>
            </c:spPr>
            <c:extLst>
              <c:ext xmlns:c16="http://schemas.microsoft.com/office/drawing/2014/chart" uri="{C3380CC4-5D6E-409C-BE32-E72D297353CC}">
                <c16:uniqueId val="{00000022-D03B-4936-A72F-04A76174AEA2}"/>
              </c:ext>
            </c:extLst>
          </c:dPt>
          <c:dPt>
            <c:idx val="6"/>
            <c:invertIfNegative val="0"/>
            <c:bubble3D val="0"/>
            <c:spPr>
              <a:solidFill>
                <a:schemeClr val="accent2"/>
              </a:solidFill>
              <a:ln>
                <a:noFill/>
              </a:ln>
              <a:effectLst/>
              <a:sp3d/>
            </c:spPr>
            <c:extLst>
              <c:ext xmlns:c16="http://schemas.microsoft.com/office/drawing/2014/chart" uri="{C3380CC4-5D6E-409C-BE32-E72D297353CC}">
                <c16:uniqueId val="{00000024-D03B-4936-A72F-04A76174AEA2}"/>
              </c:ext>
            </c:extLst>
          </c:dPt>
          <c:dPt>
            <c:idx val="7"/>
            <c:invertIfNegative val="0"/>
            <c:bubble3D val="0"/>
            <c:spPr>
              <a:solidFill>
                <a:schemeClr val="accent2"/>
              </a:solidFill>
              <a:ln>
                <a:noFill/>
              </a:ln>
              <a:effectLst/>
              <a:sp3d/>
            </c:spPr>
            <c:extLst>
              <c:ext xmlns:c16="http://schemas.microsoft.com/office/drawing/2014/chart" uri="{C3380CC4-5D6E-409C-BE32-E72D297353CC}">
                <c16:uniqueId val="{00000026-D03B-4936-A72F-04A76174AEA2}"/>
              </c:ext>
            </c:extLst>
          </c:dPt>
          <c:dPt>
            <c:idx val="8"/>
            <c:invertIfNegative val="0"/>
            <c:bubble3D val="0"/>
            <c:spPr>
              <a:solidFill>
                <a:schemeClr val="bg1">
                  <a:lumMod val="50000"/>
                </a:schemeClr>
              </a:solidFill>
              <a:ln>
                <a:noFill/>
              </a:ln>
              <a:effectLst/>
              <a:sp3d/>
            </c:spPr>
            <c:extLst>
              <c:ext xmlns:c16="http://schemas.microsoft.com/office/drawing/2014/chart" uri="{C3380CC4-5D6E-409C-BE32-E72D297353CC}">
                <c16:uniqueId val="{00000028-D03B-4936-A72F-04A76174AEA2}"/>
              </c:ext>
            </c:extLst>
          </c:dPt>
          <c:dPt>
            <c:idx val="9"/>
            <c:invertIfNegative val="0"/>
            <c:bubble3D val="0"/>
            <c:spPr>
              <a:solidFill>
                <a:srgbClr val="FBFFC9"/>
              </a:solidFill>
              <a:ln>
                <a:noFill/>
              </a:ln>
              <a:effectLst/>
              <a:sp3d/>
            </c:spPr>
            <c:extLst>
              <c:ext xmlns:c16="http://schemas.microsoft.com/office/drawing/2014/chart" uri="{C3380CC4-5D6E-409C-BE32-E72D297353CC}">
                <c16:uniqueId val="{0000002A-D03B-4936-A72F-04A76174AEA2}"/>
              </c:ext>
            </c:extLst>
          </c:dPt>
          <c:dPt>
            <c:idx val="10"/>
            <c:invertIfNegative val="0"/>
            <c:bubble3D val="0"/>
            <c:spPr>
              <a:solidFill>
                <a:schemeClr val="accent2"/>
              </a:solidFill>
              <a:ln>
                <a:noFill/>
              </a:ln>
              <a:effectLst/>
              <a:sp3d/>
            </c:spPr>
            <c:extLst>
              <c:ext xmlns:c16="http://schemas.microsoft.com/office/drawing/2014/chart" uri="{C3380CC4-5D6E-409C-BE32-E72D297353CC}">
                <c16:uniqueId val="{0000002C-D03B-4936-A72F-04A76174AEA2}"/>
              </c:ext>
            </c:extLst>
          </c:dPt>
          <c:dLbls>
            <c:dLbl>
              <c:idx val="0"/>
              <c:layout>
                <c:manualLayout>
                  <c:x val="-8.8305083355131476E-3"/>
                  <c:y val="-2.59072560047053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D03B-4936-A72F-04A76174AEA2}"/>
                </c:ext>
              </c:extLst>
            </c:dLbl>
            <c:dLbl>
              <c:idx val="1"/>
              <c:layout>
                <c:manualLayout>
                  <c:x val="1.743318827306740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D03B-4936-A72F-04A76174AEA2}"/>
                </c:ext>
              </c:extLst>
            </c:dLbl>
            <c:dLbl>
              <c:idx val="2"/>
              <c:layout>
                <c:manualLayout>
                  <c:x val="4.2375009154837114E-2"/>
                  <c:y val="6.16390851983206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03B-4936-A72F-04A76174AEA2}"/>
                </c:ext>
              </c:extLst>
            </c:dLbl>
            <c:dLbl>
              <c:idx val="6"/>
              <c:layout>
                <c:manualLayout>
                  <c:x val="3.0111870653480005E-2"/>
                  <c:y val="-2.34838450561790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D03B-4936-A72F-04A76174AEA2}"/>
                </c:ext>
              </c:extLst>
            </c:dLbl>
            <c:dLbl>
              <c:idx val="8"/>
              <c:layout>
                <c:manualLayout>
                  <c:x val="-2.060285886817053E-2"/>
                  <c:y val="-4.69676901123581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D03B-4936-A72F-04A76174AEA2}"/>
                </c:ext>
              </c:extLst>
            </c:dLbl>
            <c:dLbl>
              <c:idx val="10"/>
              <c:layout>
                <c:manualLayout>
                  <c:x val="4.120571773634106E-2"/>
                  <c:y val="-1.87870760449432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D03B-4936-A72F-04A76174AEA2}"/>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9"/>
                <c:pt idx="0">
                  <c:v> 1 semaine max</c:v>
                </c:pt>
                <c:pt idx="4">
                  <c:v>2 semaines</c:v>
                </c:pt>
                <c:pt idx="8">
                  <c:v>3 semaines +</c:v>
                </c:pt>
              </c:strCache>
            </c:strRef>
          </c:cat>
          <c:val>
            <c:numRef>
              <c:f>Sheet1!$C$2:$C$12</c:f>
              <c:numCache>
                <c:formatCode>0%</c:formatCode>
                <c:ptCount val="11"/>
                <c:pt idx="0">
                  <c:v>0.45</c:v>
                </c:pt>
                <c:pt idx="1">
                  <c:v>0.48</c:v>
                </c:pt>
                <c:pt idx="2">
                  <c:v>0.42</c:v>
                </c:pt>
                <c:pt idx="4">
                  <c:v>0.35</c:v>
                </c:pt>
                <c:pt idx="5">
                  <c:v>0.34</c:v>
                </c:pt>
                <c:pt idx="6">
                  <c:v>0.36</c:v>
                </c:pt>
                <c:pt idx="8">
                  <c:v>0.2</c:v>
                </c:pt>
                <c:pt idx="9">
                  <c:v>0.18</c:v>
                </c:pt>
                <c:pt idx="10">
                  <c:v>0.22</c:v>
                </c:pt>
              </c:numCache>
            </c:numRef>
          </c:val>
          <c:extLst>
            <c:ext xmlns:c16="http://schemas.microsoft.com/office/drawing/2014/chart" uri="{C3380CC4-5D6E-409C-BE32-E72D297353CC}">
              <c16:uniqueId val="{0000002D-D03B-4936-A72F-04A76174AEA2}"/>
            </c:ext>
          </c:extLst>
        </c:ser>
        <c:dLbls>
          <c:showLegendKey val="0"/>
          <c:showVal val="0"/>
          <c:showCatName val="0"/>
          <c:showSerName val="0"/>
          <c:showPercent val="0"/>
          <c:showBubbleSize val="0"/>
        </c:dLbls>
        <c:gapWidth val="75"/>
        <c:shape val="box"/>
        <c:axId val="541442712"/>
        <c:axId val="541436832"/>
        <c:axId val="543484688"/>
      </c:bar3DChart>
      <c:catAx>
        <c:axId val="541442712"/>
        <c:scaling>
          <c:orientation val="minMax"/>
        </c:scaling>
        <c:delete val="0"/>
        <c:axPos val="b"/>
        <c:numFmt formatCode="General"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41436832"/>
        <c:crosses val="autoZero"/>
        <c:auto val="1"/>
        <c:lblAlgn val="ctr"/>
        <c:lblOffset val="100"/>
        <c:noMultiLvlLbl val="0"/>
      </c:catAx>
      <c:valAx>
        <c:axId val="541436832"/>
        <c:scaling>
          <c:orientation val="minMax"/>
        </c:scaling>
        <c:delete val="1"/>
        <c:axPos val="l"/>
        <c:numFmt formatCode="0%" sourceLinked="1"/>
        <c:majorTickMark val="none"/>
        <c:minorTickMark val="none"/>
        <c:tickLblPos val="nextTo"/>
        <c:crossAx val="541442712"/>
        <c:crosses val="autoZero"/>
        <c:crossBetween val="between"/>
      </c:valAx>
      <c:serAx>
        <c:axId val="543484688"/>
        <c:scaling>
          <c:orientation val="minMax"/>
        </c:scaling>
        <c:delete val="1"/>
        <c:axPos val="b"/>
        <c:majorTickMark val="out"/>
        <c:minorTickMark val="none"/>
        <c:tickLblPos val="nextTo"/>
        <c:crossAx val="541436832"/>
        <c:crosses val="autoZero"/>
      </c:serAx>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2.3832214570464211E-2"/>
          <c:y val="2.9838893470451273E-2"/>
          <c:w val="0.91978057524265888"/>
          <c:h val="0.90527795986551352"/>
        </c:manualLayout>
      </c:layout>
      <c:bar3DChart>
        <c:barDir val="col"/>
        <c:grouping val="standard"/>
        <c:varyColors val="0"/>
        <c:ser>
          <c:idx val="0"/>
          <c:order val="0"/>
          <c:tx>
            <c:strRef>
              <c:f>Sheet1!$B$1</c:f>
              <c:strCache>
                <c:ptCount val="1"/>
                <c:pt idx="0">
                  <c:v>2018</c:v>
                </c:pt>
              </c:strCache>
            </c:strRef>
          </c:tx>
          <c:spPr>
            <a:solidFill>
              <a:schemeClr val="accent1"/>
            </a:solidFill>
            <a:ln>
              <a:noFill/>
            </a:ln>
            <a:effectLst/>
            <a:sp3d/>
          </c:spPr>
          <c:invertIfNegative val="0"/>
          <c:dPt>
            <c:idx val="0"/>
            <c:invertIfNegative val="0"/>
            <c:bubble3D val="0"/>
            <c:spPr>
              <a:solidFill>
                <a:schemeClr val="tx1"/>
              </a:solidFill>
              <a:ln>
                <a:noFill/>
              </a:ln>
              <a:effectLst/>
              <a:sp3d/>
            </c:spPr>
            <c:extLst>
              <c:ext xmlns:c16="http://schemas.microsoft.com/office/drawing/2014/chart" uri="{C3380CC4-5D6E-409C-BE32-E72D297353CC}">
                <c16:uniqueId val="{00000001-AD0F-417C-A5FD-DC5DFBA66178}"/>
              </c:ext>
            </c:extLst>
          </c:dPt>
          <c:dPt>
            <c:idx val="1"/>
            <c:invertIfNegative val="0"/>
            <c:bubble3D val="0"/>
            <c:spPr>
              <a:solidFill>
                <a:srgbClr val="FFFF00"/>
              </a:solidFill>
              <a:ln>
                <a:noFill/>
              </a:ln>
              <a:effectLst/>
              <a:sp3d/>
            </c:spPr>
            <c:extLst>
              <c:ext xmlns:c16="http://schemas.microsoft.com/office/drawing/2014/chart" uri="{C3380CC4-5D6E-409C-BE32-E72D297353CC}">
                <c16:uniqueId val="{00000003-AD0F-417C-A5FD-DC5DFBA66178}"/>
              </c:ext>
            </c:extLst>
          </c:dPt>
          <c:dPt>
            <c:idx val="4"/>
            <c:invertIfNegative val="0"/>
            <c:bubble3D val="0"/>
            <c:spPr>
              <a:solidFill>
                <a:schemeClr val="tx1"/>
              </a:solidFill>
              <a:ln>
                <a:noFill/>
              </a:ln>
              <a:effectLst/>
              <a:sp3d/>
            </c:spPr>
            <c:extLst>
              <c:ext xmlns:c16="http://schemas.microsoft.com/office/drawing/2014/chart" uri="{C3380CC4-5D6E-409C-BE32-E72D297353CC}">
                <c16:uniqueId val="{00000005-AD0F-417C-A5FD-DC5DFBA66178}"/>
              </c:ext>
            </c:extLst>
          </c:dPt>
          <c:dPt>
            <c:idx val="5"/>
            <c:invertIfNegative val="0"/>
            <c:bubble3D val="0"/>
            <c:spPr>
              <a:solidFill>
                <a:srgbClr val="FFFF00"/>
              </a:solidFill>
              <a:ln>
                <a:noFill/>
              </a:ln>
              <a:effectLst/>
              <a:sp3d/>
            </c:spPr>
            <c:extLst>
              <c:ext xmlns:c16="http://schemas.microsoft.com/office/drawing/2014/chart" uri="{C3380CC4-5D6E-409C-BE32-E72D297353CC}">
                <c16:uniqueId val="{00000007-AD0F-417C-A5FD-DC5DFBA66178}"/>
              </c:ext>
            </c:extLst>
          </c:dPt>
          <c:dPt>
            <c:idx val="8"/>
            <c:invertIfNegative val="0"/>
            <c:bubble3D val="0"/>
            <c:spPr>
              <a:solidFill>
                <a:schemeClr val="tx1"/>
              </a:solidFill>
              <a:ln>
                <a:noFill/>
              </a:ln>
              <a:effectLst/>
              <a:sp3d/>
            </c:spPr>
            <c:extLst>
              <c:ext xmlns:c16="http://schemas.microsoft.com/office/drawing/2014/chart" uri="{C3380CC4-5D6E-409C-BE32-E72D297353CC}">
                <c16:uniqueId val="{00000009-AD0F-417C-A5FD-DC5DFBA66178}"/>
              </c:ext>
            </c:extLst>
          </c:dPt>
          <c:dPt>
            <c:idx val="9"/>
            <c:invertIfNegative val="0"/>
            <c:bubble3D val="0"/>
            <c:spPr>
              <a:solidFill>
                <a:srgbClr val="FFFF00"/>
              </a:solidFill>
              <a:ln>
                <a:noFill/>
              </a:ln>
              <a:effectLst/>
              <a:sp3d/>
            </c:spPr>
            <c:extLst>
              <c:ext xmlns:c16="http://schemas.microsoft.com/office/drawing/2014/chart" uri="{C3380CC4-5D6E-409C-BE32-E72D297353CC}">
                <c16:uniqueId val="{0000000B-AD0F-417C-A5FD-DC5DFBA66178}"/>
              </c:ext>
            </c:extLst>
          </c:dPt>
          <c:dPt>
            <c:idx val="12"/>
            <c:invertIfNegative val="0"/>
            <c:bubble3D val="0"/>
            <c:spPr>
              <a:solidFill>
                <a:schemeClr val="tx1"/>
              </a:solidFill>
              <a:ln>
                <a:noFill/>
              </a:ln>
              <a:effectLst/>
              <a:sp3d/>
            </c:spPr>
            <c:extLst>
              <c:ext xmlns:c16="http://schemas.microsoft.com/office/drawing/2014/chart" uri="{C3380CC4-5D6E-409C-BE32-E72D297353CC}">
                <c16:uniqueId val="{0000000D-AD0F-417C-A5FD-DC5DFBA66178}"/>
              </c:ext>
            </c:extLst>
          </c:dPt>
          <c:dPt>
            <c:idx val="13"/>
            <c:invertIfNegative val="0"/>
            <c:bubble3D val="0"/>
            <c:spPr>
              <a:solidFill>
                <a:srgbClr val="FFFF00"/>
              </a:solidFill>
              <a:ln>
                <a:noFill/>
              </a:ln>
              <a:effectLst/>
              <a:sp3d/>
            </c:spPr>
            <c:extLst>
              <c:ext xmlns:c16="http://schemas.microsoft.com/office/drawing/2014/chart" uri="{C3380CC4-5D6E-409C-BE32-E72D297353CC}">
                <c16:uniqueId val="{0000000F-AD0F-417C-A5FD-DC5DFBA66178}"/>
              </c:ext>
            </c:extLst>
          </c:dPt>
          <c:dPt>
            <c:idx val="16"/>
            <c:invertIfNegative val="0"/>
            <c:bubble3D val="0"/>
            <c:spPr>
              <a:solidFill>
                <a:schemeClr val="tx1"/>
              </a:solidFill>
              <a:ln>
                <a:noFill/>
              </a:ln>
              <a:effectLst/>
              <a:sp3d/>
            </c:spPr>
            <c:extLst>
              <c:ext xmlns:c16="http://schemas.microsoft.com/office/drawing/2014/chart" uri="{C3380CC4-5D6E-409C-BE32-E72D297353CC}">
                <c16:uniqueId val="{00000011-AD0F-417C-A5FD-DC5DFBA66178}"/>
              </c:ext>
            </c:extLst>
          </c:dPt>
          <c:dPt>
            <c:idx val="17"/>
            <c:invertIfNegative val="0"/>
            <c:bubble3D val="0"/>
            <c:spPr>
              <a:solidFill>
                <a:srgbClr val="FFFF00"/>
              </a:solidFill>
              <a:ln>
                <a:noFill/>
              </a:ln>
              <a:effectLst/>
              <a:sp3d/>
            </c:spPr>
            <c:extLst>
              <c:ext xmlns:c16="http://schemas.microsoft.com/office/drawing/2014/chart" uri="{C3380CC4-5D6E-409C-BE32-E72D297353CC}">
                <c16:uniqueId val="{00000013-AD0F-417C-A5FD-DC5DFBA66178}"/>
              </c:ext>
            </c:extLst>
          </c:dPt>
          <c:dPt>
            <c:idx val="20"/>
            <c:invertIfNegative val="0"/>
            <c:bubble3D val="0"/>
            <c:spPr>
              <a:solidFill>
                <a:schemeClr val="tx1"/>
              </a:solidFill>
              <a:ln>
                <a:noFill/>
              </a:ln>
              <a:effectLst/>
              <a:sp3d/>
            </c:spPr>
            <c:extLst>
              <c:ext xmlns:c16="http://schemas.microsoft.com/office/drawing/2014/chart" uri="{C3380CC4-5D6E-409C-BE32-E72D297353CC}">
                <c16:uniqueId val="{00000015-AD0F-417C-A5FD-DC5DFBA66178}"/>
              </c:ext>
            </c:extLst>
          </c:dPt>
          <c:dPt>
            <c:idx val="21"/>
            <c:invertIfNegative val="0"/>
            <c:bubble3D val="0"/>
            <c:spPr>
              <a:solidFill>
                <a:srgbClr val="FFFF00"/>
              </a:solidFill>
              <a:ln>
                <a:noFill/>
              </a:ln>
              <a:effectLst/>
              <a:sp3d/>
            </c:spPr>
            <c:extLst>
              <c:ext xmlns:c16="http://schemas.microsoft.com/office/drawing/2014/chart" uri="{C3380CC4-5D6E-409C-BE32-E72D297353CC}">
                <c16:uniqueId val="{00000017-AD0F-417C-A5FD-DC5DFBA66178}"/>
              </c:ext>
            </c:extLst>
          </c:dPt>
          <c:cat>
            <c:strRef>
              <c:f>Sheet1!$A$2:$A$24</c:f>
              <c:strCache>
                <c:ptCount val="21"/>
                <c:pt idx="0">
                  <c:v>Départs</c:v>
                </c:pt>
                <c:pt idx="4">
                  <c:v>Oui, 1 fois</c:v>
                </c:pt>
                <c:pt idx="8">
                  <c:v>Oui, plusieurs fois</c:v>
                </c:pt>
                <c:pt idx="12">
                  <c:v>Max 1 semaine</c:v>
                </c:pt>
                <c:pt idx="16">
                  <c:v>2 semaines</c:v>
                </c:pt>
                <c:pt idx="20">
                  <c:v>Min 3 semaines</c:v>
                </c:pt>
              </c:strCache>
            </c:strRef>
          </c:cat>
          <c:val>
            <c:numRef>
              <c:f>Sheet1!$B$2:$B$24</c:f>
              <c:numCache>
                <c:formatCode>0%</c:formatCode>
                <c:ptCount val="23"/>
                <c:pt idx="0">
                  <c:v>0.63</c:v>
                </c:pt>
                <c:pt idx="1">
                  <c:v>0.63</c:v>
                </c:pt>
                <c:pt idx="2">
                  <c:v>0.65</c:v>
                </c:pt>
                <c:pt idx="4">
                  <c:v>0.38</c:v>
                </c:pt>
                <c:pt idx="5">
                  <c:v>0.38</c:v>
                </c:pt>
                <c:pt idx="6">
                  <c:v>0.37</c:v>
                </c:pt>
                <c:pt idx="8">
                  <c:v>0.25</c:v>
                </c:pt>
                <c:pt idx="9">
                  <c:v>0.25</c:v>
                </c:pt>
                <c:pt idx="10">
                  <c:v>0.26</c:v>
                </c:pt>
                <c:pt idx="12">
                  <c:v>0.42</c:v>
                </c:pt>
                <c:pt idx="13">
                  <c:v>0.41</c:v>
                </c:pt>
                <c:pt idx="14">
                  <c:v>0.43</c:v>
                </c:pt>
                <c:pt idx="16">
                  <c:v>0.35</c:v>
                </c:pt>
                <c:pt idx="17">
                  <c:v>0.38</c:v>
                </c:pt>
                <c:pt idx="18">
                  <c:v>0.33</c:v>
                </c:pt>
                <c:pt idx="20">
                  <c:v>0.23</c:v>
                </c:pt>
                <c:pt idx="21">
                  <c:v>0.21</c:v>
                </c:pt>
                <c:pt idx="22">
                  <c:v>0.24</c:v>
                </c:pt>
              </c:numCache>
            </c:numRef>
          </c:val>
          <c:extLst>
            <c:ext xmlns:c16="http://schemas.microsoft.com/office/drawing/2014/chart" uri="{C3380CC4-5D6E-409C-BE32-E72D297353CC}">
              <c16:uniqueId val="{00000018-AD0F-417C-A5FD-DC5DFBA66178}"/>
            </c:ext>
          </c:extLst>
        </c:ser>
        <c:ser>
          <c:idx val="1"/>
          <c:order val="1"/>
          <c:tx>
            <c:strRef>
              <c:f>Sheet1!$C$1</c:f>
              <c:strCache>
                <c:ptCount val="1"/>
                <c:pt idx="0">
                  <c:v>2017</c:v>
                </c:pt>
              </c:strCache>
            </c:strRef>
          </c:tx>
          <c:spPr>
            <a:solidFill>
              <a:schemeClr val="accent2"/>
            </a:solidFill>
            <a:ln>
              <a:noFill/>
            </a:ln>
            <a:effectLst/>
            <a:sp3d/>
          </c:spPr>
          <c:invertIfNegative val="0"/>
          <c:dPt>
            <c:idx val="0"/>
            <c:invertIfNegative val="0"/>
            <c:bubble3D val="0"/>
            <c:spPr>
              <a:solidFill>
                <a:schemeClr val="accent5">
                  <a:lumMod val="75000"/>
                </a:schemeClr>
              </a:solidFill>
              <a:ln>
                <a:noFill/>
              </a:ln>
              <a:effectLst/>
              <a:sp3d/>
            </c:spPr>
            <c:extLst>
              <c:ext xmlns:c16="http://schemas.microsoft.com/office/drawing/2014/chart" uri="{C3380CC4-5D6E-409C-BE32-E72D297353CC}">
                <c16:uniqueId val="{0000001A-AD0F-417C-A5FD-DC5DFBA66178}"/>
              </c:ext>
            </c:extLst>
          </c:dPt>
          <c:dPt>
            <c:idx val="1"/>
            <c:invertIfNegative val="0"/>
            <c:bubble3D val="0"/>
            <c:spPr>
              <a:solidFill>
                <a:srgbClr val="FBFFC9"/>
              </a:solidFill>
              <a:ln>
                <a:noFill/>
              </a:ln>
              <a:effectLst/>
              <a:sp3d/>
            </c:spPr>
            <c:extLst>
              <c:ext xmlns:c16="http://schemas.microsoft.com/office/drawing/2014/chart" uri="{C3380CC4-5D6E-409C-BE32-E72D297353CC}">
                <c16:uniqueId val="{0000001C-AD0F-417C-A5FD-DC5DFBA66178}"/>
              </c:ext>
            </c:extLst>
          </c:dPt>
          <c:dPt>
            <c:idx val="4"/>
            <c:invertIfNegative val="0"/>
            <c:bubble3D val="0"/>
            <c:spPr>
              <a:solidFill>
                <a:schemeClr val="accent4">
                  <a:lumMod val="60000"/>
                  <a:lumOff val="40000"/>
                </a:schemeClr>
              </a:solidFill>
              <a:ln>
                <a:noFill/>
              </a:ln>
              <a:effectLst/>
              <a:sp3d/>
            </c:spPr>
            <c:extLst>
              <c:ext xmlns:c16="http://schemas.microsoft.com/office/drawing/2014/chart" uri="{C3380CC4-5D6E-409C-BE32-E72D297353CC}">
                <c16:uniqueId val="{0000001E-AD0F-417C-A5FD-DC5DFBA66178}"/>
              </c:ext>
            </c:extLst>
          </c:dPt>
          <c:dPt>
            <c:idx val="5"/>
            <c:invertIfNegative val="0"/>
            <c:bubble3D val="0"/>
            <c:spPr>
              <a:solidFill>
                <a:srgbClr val="FBFFC9"/>
              </a:solidFill>
              <a:ln>
                <a:noFill/>
              </a:ln>
              <a:effectLst/>
              <a:sp3d/>
            </c:spPr>
            <c:extLst>
              <c:ext xmlns:c16="http://schemas.microsoft.com/office/drawing/2014/chart" uri="{C3380CC4-5D6E-409C-BE32-E72D297353CC}">
                <c16:uniqueId val="{00000020-AD0F-417C-A5FD-DC5DFBA66178}"/>
              </c:ext>
            </c:extLst>
          </c:dPt>
          <c:dPt>
            <c:idx val="8"/>
            <c:invertIfNegative val="0"/>
            <c:bubble3D val="0"/>
            <c:spPr>
              <a:solidFill>
                <a:schemeClr val="accent4">
                  <a:lumMod val="60000"/>
                  <a:lumOff val="40000"/>
                </a:schemeClr>
              </a:solidFill>
              <a:ln>
                <a:noFill/>
              </a:ln>
              <a:effectLst/>
              <a:sp3d/>
            </c:spPr>
            <c:extLst>
              <c:ext xmlns:c16="http://schemas.microsoft.com/office/drawing/2014/chart" uri="{C3380CC4-5D6E-409C-BE32-E72D297353CC}">
                <c16:uniqueId val="{00000022-AD0F-417C-A5FD-DC5DFBA66178}"/>
              </c:ext>
            </c:extLst>
          </c:dPt>
          <c:dPt>
            <c:idx val="9"/>
            <c:invertIfNegative val="0"/>
            <c:bubble3D val="0"/>
            <c:spPr>
              <a:solidFill>
                <a:srgbClr val="FBFFC9"/>
              </a:solidFill>
              <a:ln>
                <a:noFill/>
              </a:ln>
              <a:effectLst/>
              <a:sp3d/>
            </c:spPr>
            <c:extLst>
              <c:ext xmlns:c16="http://schemas.microsoft.com/office/drawing/2014/chart" uri="{C3380CC4-5D6E-409C-BE32-E72D297353CC}">
                <c16:uniqueId val="{00000024-AD0F-417C-A5FD-DC5DFBA66178}"/>
              </c:ext>
            </c:extLst>
          </c:dPt>
          <c:dPt>
            <c:idx val="12"/>
            <c:invertIfNegative val="0"/>
            <c:bubble3D val="0"/>
            <c:spPr>
              <a:solidFill>
                <a:schemeClr val="accent4">
                  <a:lumMod val="60000"/>
                  <a:lumOff val="40000"/>
                </a:schemeClr>
              </a:solidFill>
              <a:ln>
                <a:noFill/>
              </a:ln>
              <a:effectLst/>
              <a:sp3d/>
            </c:spPr>
            <c:extLst>
              <c:ext xmlns:c16="http://schemas.microsoft.com/office/drawing/2014/chart" uri="{C3380CC4-5D6E-409C-BE32-E72D297353CC}">
                <c16:uniqueId val="{00000026-AD0F-417C-A5FD-DC5DFBA66178}"/>
              </c:ext>
            </c:extLst>
          </c:dPt>
          <c:dPt>
            <c:idx val="13"/>
            <c:invertIfNegative val="0"/>
            <c:bubble3D val="0"/>
            <c:spPr>
              <a:solidFill>
                <a:srgbClr val="FBFFC9"/>
              </a:solidFill>
              <a:ln>
                <a:noFill/>
              </a:ln>
              <a:effectLst/>
              <a:sp3d/>
            </c:spPr>
            <c:extLst>
              <c:ext xmlns:c16="http://schemas.microsoft.com/office/drawing/2014/chart" uri="{C3380CC4-5D6E-409C-BE32-E72D297353CC}">
                <c16:uniqueId val="{00000028-AD0F-417C-A5FD-DC5DFBA66178}"/>
              </c:ext>
            </c:extLst>
          </c:dPt>
          <c:dPt>
            <c:idx val="16"/>
            <c:invertIfNegative val="0"/>
            <c:bubble3D val="0"/>
            <c:spPr>
              <a:solidFill>
                <a:schemeClr val="accent4">
                  <a:lumMod val="60000"/>
                  <a:lumOff val="40000"/>
                </a:schemeClr>
              </a:solidFill>
              <a:ln>
                <a:noFill/>
              </a:ln>
              <a:effectLst/>
              <a:sp3d/>
            </c:spPr>
            <c:extLst>
              <c:ext xmlns:c16="http://schemas.microsoft.com/office/drawing/2014/chart" uri="{C3380CC4-5D6E-409C-BE32-E72D297353CC}">
                <c16:uniqueId val="{0000002A-AD0F-417C-A5FD-DC5DFBA66178}"/>
              </c:ext>
            </c:extLst>
          </c:dPt>
          <c:dPt>
            <c:idx val="17"/>
            <c:invertIfNegative val="0"/>
            <c:bubble3D val="0"/>
            <c:spPr>
              <a:solidFill>
                <a:srgbClr val="FBFFC9"/>
              </a:solidFill>
              <a:ln>
                <a:noFill/>
              </a:ln>
              <a:effectLst/>
              <a:sp3d/>
            </c:spPr>
            <c:extLst>
              <c:ext xmlns:c16="http://schemas.microsoft.com/office/drawing/2014/chart" uri="{C3380CC4-5D6E-409C-BE32-E72D297353CC}">
                <c16:uniqueId val="{0000002C-AD0F-417C-A5FD-DC5DFBA66178}"/>
              </c:ext>
            </c:extLst>
          </c:dPt>
          <c:dPt>
            <c:idx val="20"/>
            <c:invertIfNegative val="0"/>
            <c:bubble3D val="0"/>
            <c:spPr>
              <a:solidFill>
                <a:schemeClr val="accent4">
                  <a:lumMod val="60000"/>
                  <a:lumOff val="40000"/>
                </a:schemeClr>
              </a:solidFill>
              <a:ln>
                <a:noFill/>
              </a:ln>
              <a:effectLst/>
              <a:sp3d/>
            </c:spPr>
            <c:extLst>
              <c:ext xmlns:c16="http://schemas.microsoft.com/office/drawing/2014/chart" uri="{C3380CC4-5D6E-409C-BE32-E72D297353CC}">
                <c16:uniqueId val="{0000002E-AD0F-417C-A5FD-DC5DFBA66178}"/>
              </c:ext>
            </c:extLst>
          </c:dPt>
          <c:dPt>
            <c:idx val="21"/>
            <c:invertIfNegative val="0"/>
            <c:bubble3D val="0"/>
            <c:spPr>
              <a:solidFill>
                <a:srgbClr val="FBFFC9"/>
              </a:solidFill>
              <a:ln>
                <a:noFill/>
              </a:ln>
              <a:effectLst/>
              <a:sp3d/>
            </c:spPr>
            <c:extLst>
              <c:ext xmlns:c16="http://schemas.microsoft.com/office/drawing/2014/chart" uri="{C3380CC4-5D6E-409C-BE32-E72D297353CC}">
                <c16:uniqueId val="{00000030-AD0F-417C-A5FD-DC5DFBA66178}"/>
              </c:ext>
            </c:extLst>
          </c:dPt>
          <c:cat>
            <c:strRef>
              <c:f>Sheet1!$A$2:$A$24</c:f>
              <c:strCache>
                <c:ptCount val="21"/>
                <c:pt idx="0">
                  <c:v>Départs</c:v>
                </c:pt>
                <c:pt idx="4">
                  <c:v>Oui, 1 fois</c:v>
                </c:pt>
                <c:pt idx="8">
                  <c:v>Oui, plusieurs fois</c:v>
                </c:pt>
                <c:pt idx="12">
                  <c:v>Max 1 semaine</c:v>
                </c:pt>
                <c:pt idx="16">
                  <c:v>2 semaines</c:v>
                </c:pt>
                <c:pt idx="20">
                  <c:v>Min 3 semaines</c:v>
                </c:pt>
              </c:strCache>
            </c:strRef>
          </c:cat>
          <c:val>
            <c:numRef>
              <c:f>Sheet1!$C$2:$C$24</c:f>
              <c:numCache>
                <c:formatCode>0%</c:formatCode>
                <c:ptCount val="23"/>
                <c:pt idx="0">
                  <c:v>0.6</c:v>
                </c:pt>
                <c:pt idx="1">
                  <c:v>0.56999999999999995</c:v>
                </c:pt>
                <c:pt idx="2">
                  <c:v>0.64</c:v>
                </c:pt>
                <c:pt idx="4">
                  <c:v>0.37</c:v>
                </c:pt>
                <c:pt idx="5">
                  <c:v>0.33</c:v>
                </c:pt>
                <c:pt idx="6">
                  <c:v>0.42</c:v>
                </c:pt>
                <c:pt idx="8">
                  <c:v>0.23</c:v>
                </c:pt>
                <c:pt idx="9">
                  <c:v>0.24</c:v>
                </c:pt>
                <c:pt idx="10">
                  <c:v>0.22</c:v>
                </c:pt>
                <c:pt idx="12">
                  <c:v>0.45</c:v>
                </c:pt>
                <c:pt idx="13">
                  <c:v>0.48</c:v>
                </c:pt>
                <c:pt idx="14">
                  <c:v>0.42</c:v>
                </c:pt>
                <c:pt idx="16">
                  <c:v>0.35</c:v>
                </c:pt>
                <c:pt idx="17">
                  <c:v>0.34</c:v>
                </c:pt>
                <c:pt idx="18">
                  <c:v>0.36</c:v>
                </c:pt>
                <c:pt idx="20">
                  <c:v>0.2</c:v>
                </c:pt>
                <c:pt idx="21">
                  <c:v>0.18</c:v>
                </c:pt>
                <c:pt idx="22">
                  <c:v>0.22</c:v>
                </c:pt>
              </c:numCache>
            </c:numRef>
          </c:val>
          <c:extLst>
            <c:ext xmlns:c16="http://schemas.microsoft.com/office/drawing/2014/chart" uri="{C3380CC4-5D6E-409C-BE32-E72D297353CC}">
              <c16:uniqueId val="{00000031-AD0F-417C-A5FD-DC5DFBA66178}"/>
            </c:ext>
          </c:extLst>
        </c:ser>
        <c:dLbls>
          <c:showLegendKey val="0"/>
          <c:showVal val="0"/>
          <c:showCatName val="0"/>
          <c:showSerName val="0"/>
          <c:showPercent val="0"/>
          <c:showBubbleSize val="0"/>
        </c:dLbls>
        <c:gapWidth val="150"/>
        <c:shape val="box"/>
        <c:axId val="541437616"/>
        <c:axId val="541436048"/>
        <c:axId val="543482568"/>
      </c:bar3DChart>
      <c:catAx>
        <c:axId val="5414376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1436048"/>
        <c:crosses val="autoZero"/>
        <c:auto val="1"/>
        <c:lblAlgn val="ctr"/>
        <c:lblOffset val="100"/>
        <c:noMultiLvlLbl val="0"/>
      </c:catAx>
      <c:valAx>
        <c:axId val="541436048"/>
        <c:scaling>
          <c:orientation val="minMax"/>
        </c:scaling>
        <c:delete val="1"/>
        <c:axPos val="l"/>
        <c:numFmt formatCode="0%" sourceLinked="1"/>
        <c:majorTickMark val="none"/>
        <c:minorTickMark val="none"/>
        <c:tickLblPos val="nextTo"/>
        <c:crossAx val="541437616"/>
        <c:crosses val="autoZero"/>
        <c:crossBetween val="between"/>
      </c:valAx>
      <c:serAx>
        <c:axId val="543482568"/>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1436048"/>
        <c:crosses val="autoZero"/>
      </c:ser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3.xml.rels><?xml version="1.0" encoding="UTF-8" standalone="yes"?>
<Relationships xmlns="http://schemas.openxmlformats.org/package/2006/relationships"><Relationship Id="rId1" Type="http://schemas.openxmlformats.org/officeDocument/2006/relationships/image" Target="../media/image55.PNG"/></Relationships>
</file>

<file path=ppt/drawings/drawing1.xml><?xml version="1.0" encoding="utf-8"?>
<c:userShapes xmlns:c="http://schemas.openxmlformats.org/drawingml/2006/chart">
  <cdr:relSizeAnchor xmlns:cdr="http://schemas.openxmlformats.org/drawingml/2006/chartDrawing">
    <cdr:from>
      <cdr:x>0.5</cdr:x>
      <cdr:y>0.27923</cdr:y>
    </cdr:from>
    <cdr:to>
      <cdr:x>0.56265</cdr:x>
      <cdr:y>0.34161</cdr:y>
    </cdr:to>
    <cdr:cxnSp macro="">
      <cdr:nvCxnSpPr>
        <cdr:cNvPr id="3" name="Straight Arrow Connector 2">
          <a:extLst xmlns:a="http://schemas.openxmlformats.org/drawingml/2006/main">
            <a:ext uri="{FF2B5EF4-FFF2-40B4-BE49-F238E27FC236}">
              <a16:creationId xmlns:a16="http://schemas.microsoft.com/office/drawing/2014/main" id="{99463DD7-AD26-4982-8A91-D478FBBAD481}"/>
            </a:ext>
          </a:extLst>
        </cdr:cNvPr>
        <cdr:cNvCxnSpPr/>
      </cdr:nvCxnSpPr>
      <cdr:spPr>
        <a:xfrm xmlns:a="http://schemas.openxmlformats.org/drawingml/2006/main" flipV="1">
          <a:off x="5065786" y="1141338"/>
          <a:ext cx="634743" cy="254978"/>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0.50211</cdr:x>
      <cdr:y>0.49821</cdr:y>
    </cdr:from>
    <cdr:to>
      <cdr:x>0.56571</cdr:x>
      <cdr:y>0.55062</cdr:y>
    </cdr:to>
    <cdr:cxnSp macro="">
      <cdr:nvCxnSpPr>
        <cdr:cNvPr id="5" name="Straight Arrow Connector 4">
          <a:extLst xmlns:a="http://schemas.openxmlformats.org/drawingml/2006/main">
            <a:ext uri="{FF2B5EF4-FFF2-40B4-BE49-F238E27FC236}">
              <a16:creationId xmlns:a16="http://schemas.microsoft.com/office/drawing/2014/main" id="{223ADD9F-EAB5-4A76-AB84-5E5B49EE79A5}"/>
            </a:ext>
          </a:extLst>
        </cdr:cNvPr>
        <cdr:cNvCxnSpPr/>
      </cdr:nvCxnSpPr>
      <cdr:spPr>
        <a:xfrm xmlns:a="http://schemas.openxmlformats.org/drawingml/2006/main" flipV="1">
          <a:off x="5087130" y="2036455"/>
          <a:ext cx="644368" cy="214226"/>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0.49723</cdr:x>
      <cdr:y>0.63836</cdr:y>
    </cdr:from>
    <cdr:to>
      <cdr:x>0.56463</cdr:x>
      <cdr:y>0.69133</cdr:y>
    </cdr:to>
    <cdr:cxnSp macro="">
      <cdr:nvCxnSpPr>
        <cdr:cNvPr id="7" name="Straight Arrow Connector 6">
          <a:extLst xmlns:a="http://schemas.openxmlformats.org/drawingml/2006/main">
            <a:ext uri="{FF2B5EF4-FFF2-40B4-BE49-F238E27FC236}">
              <a16:creationId xmlns:a16="http://schemas.microsoft.com/office/drawing/2014/main" id="{98D90018-39E2-4480-B88D-76924242A278}"/>
            </a:ext>
          </a:extLst>
        </cdr:cNvPr>
        <cdr:cNvCxnSpPr/>
      </cdr:nvCxnSpPr>
      <cdr:spPr>
        <a:xfrm xmlns:a="http://schemas.openxmlformats.org/drawingml/2006/main" flipV="1">
          <a:off x="5037759" y="2609288"/>
          <a:ext cx="682868" cy="216515"/>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0.43381</cdr:x>
      <cdr:y>0.35774</cdr:y>
    </cdr:from>
    <cdr:to>
      <cdr:x>0.46814</cdr:x>
      <cdr:y>0.38608</cdr:y>
    </cdr:to>
    <cdr:cxnSp macro="">
      <cdr:nvCxnSpPr>
        <cdr:cNvPr id="3" name="Straight Arrow Connector 2">
          <a:extLst xmlns:a="http://schemas.openxmlformats.org/drawingml/2006/main">
            <a:ext uri="{FF2B5EF4-FFF2-40B4-BE49-F238E27FC236}">
              <a16:creationId xmlns:a16="http://schemas.microsoft.com/office/drawing/2014/main" id="{6F85A3DC-8737-4577-BDCA-20C19D75D55A}"/>
            </a:ext>
          </a:extLst>
        </cdr:cNvPr>
        <cdr:cNvCxnSpPr/>
      </cdr:nvCxnSpPr>
      <cdr:spPr>
        <a:xfrm xmlns:a="http://schemas.openxmlformats.org/drawingml/2006/main">
          <a:off x="2957670" y="1987855"/>
          <a:ext cx="234054" cy="157475"/>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0.7511</cdr:x>
      <cdr:y>0.35662</cdr:y>
    </cdr:from>
    <cdr:to>
      <cdr:x>0.79673</cdr:x>
      <cdr:y>0.40073</cdr:y>
    </cdr:to>
    <cdr:cxnSp macro="">
      <cdr:nvCxnSpPr>
        <cdr:cNvPr id="5" name="Straight Arrow Connector 4">
          <a:extLst xmlns:a="http://schemas.openxmlformats.org/drawingml/2006/main">
            <a:ext uri="{FF2B5EF4-FFF2-40B4-BE49-F238E27FC236}">
              <a16:creationId xmlns:a16="http://schemas.microsoft.com/office/drawing/2014/main" id="{DC24076A-6CBE-44C7-B66B-3062C385D8AE}"/>
            </a:ext>
          </a:extLst>
        </cdr:cNvPr>
        <cdr:cNvCxnSpPr/>
      </cdr:nvCxnSpPr>
      <cdr:spPr>
        <a:xfrm xmlns:a="http://schemas.openxmlformats.org/drawingml/2006/main">
          <a:off x="5120899" y="1981641"/>
          <a:ext cx="311101" cy="245107"/>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0.69749</cdr:x>
      <cdr:y>0.12736</cdr:y>
    </cdr:from>
    <cdr:to>
      <cdr:x>0.93057</cdr:x>
      <cdr:y>0.16969</cdr:y>
    </cdr:to>
    <cdr:pic>
      <cdr:nvPicPr>
        <cdr:cNvPr id="2" name="Picture 1">
          <a:extLst xmlns:a="http://schemas.openxmlformats.org/drawingml/2006/main">
            <a:ext uri="{FF2B5EF4-FFF2-40B4-BE49-F238E27FC236}">
              <a16:creationId xmlns:a16="http://schemas.microsoft.com/office/drawing/2014/main" id="{52A776A1-50C6-4DFA-B7FF-262E8B95D05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015670" y="579672"/>
          <a:ext cx="1676011" cy="192645"/>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0.94119</cdr:x>
      <cdr:y>0.62904</cdr:y>
    </cdr:from>
    <cdr:to>
      <cdr:x>1</cdr:x>
      <cdr:y>0.66901</cdr:y>
    </cdr:to>
    <cdr:sp macro="" textlink="">
      <cdr:nvSpPr>
        <cdr:cNvPr id="2" name="TextBox 1"/>
        <cdr:cNvSpPr txBox="1"/>
      </cdr:nvSpPr>
      <cdr:spPr>
        <a:xfrm xmlns:a="http://schemas.openxmlformats.org/drawingml/2006/main">
          <a:off x="8442526" y="3136158"/>
          <a:ext cx="522734" cy="1992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BE" sz="1200" dirty="0">
              <a:solidFill>
                <a:schemeClr val="bg1">
                  <a:lumMod val="50000"/>
                </a:schemeClr>
              </a:solidFill>
            </a:rPr>
            <a:t>2017</a:t>
          </a:r>
        </a:p>
      </cdr:txBody>
    </cdr:sp>
  </cdr:relSizeAnchor>
  <cdr:relSizeAnchor xmlns:cdr="http://schemas.openxmlformats.org/drawingml/2006/chartDrawing">
    <cdr:from>
      <cdr:x>0.03758</cdr:x>
      <cdr:y>0.08644</cdr:y>
    </cdr:from>
    <cdr:to>
      <cdr:x>0.13958</cdr:x>
      <cdr:y>0.26547</cdr:y>
    </cdr:to>
    <cdr:sp macro="" textlink="">
      <cdr:nvSpPr>
        <cdr:cNvPr id="3" name="TextBox 2"/>
        <cdr:cNvSpPr txBox="1"/>
      </cdr:nvSpPr>
      <cdr:spPr>
        <a:xfrm xmlns:a="http://schemas.openxmlformats.org/drawingml/2006/main">
          <a:off x="336955" y="44146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BE" sz="2000" dirty="0">
              <a:solidFill>
                <a:schemeClr val="tx2"/>
              </a:solidFill>
            </a:rPr>
            <a:t>Départs</a:t>
          </a:r>
        </a:p>
      </cdr:txBody>
    </cdr:sp>
  </cdr:relSizeAnchor>
  <cdr:relSizeAnchor xmlns:cdr="http://schemas.openxmlformats.org/drawingml/2006/chartDrawing">
    <cdr:from>
      <cdr:x>0.52021</cdr:x>
      <cdr:y>0.08644</cdr:y>
    </cdr:from>
    <cdr:to>
      <cdr:x>0.62221</cdr:x>
      <cdr:y>0.26547</cdr:y>
    </cdr:to>
    <cdr:sp macro="" textlink="">
      <cdr:nvSpPr>
        <cdr:cNvPr id="4" name="TextBox 3"/>
        <cdr:cNvSpPr txBox="1"/>
      </cdr:nvSpPr>
      <cdr:spPr>
        <a:xfrm xmlns:a="http://schemas.openxmlformats.org/drawingml/2006/main">
          <a:off x="4663858" y="44146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BE" sz="2000" dirty="0">
              <a:solidFill>
                <a:schemeClr val="tx2"/>
              </a:solidFill>
            </a:rPr>
            <a:t>Durée</a:t>
          </a:r>
        </a:p>
      </cdr:txBody>
    </cdr:sp>
  </cdr:relSizeAnchor>
</c:userShapes>
</file>

<file path=ppt/drawings/drawing5.xml><?xml version="1.0" encoding="utf-8"?>
<c:userShapes xmlns:c="http://schemas.openxmlformats.org/drawingml/2006/chart">
  <cdr:relSizeAnchor xmlns:cdr="http://schemas.openxmlformats.org/drawingml/2006/chartDrawing">
    <cdr:from>
      <cdr:x>0.14428</cdr:x>
      <cdr:y>0.47266</cdr:y>
    </cdr:from>
    <cdr:to>
      <cdr:x>0.19111</cdr:x>
      <cdr:y>0.52487</cdr:y>
    </cdr:to>
    <cdr:cxnSp macro="">
      <cdr:nvCxnSpPr>
        <cdr:cNvPr id="5" name="Straight Arrow Connector 4">
          <a:extLst xmlns:a="http://schemas.openxmlformats.org/drawingml/2006/main">
            <a:ext uri="{FF2B5EF4-FFF2-40B4-BE49-F238E27FC236}">
              <a16:creationId xmlns:a16="http://schemas.microsoft.com/office/drawing/2014/main" id="{41D2DA6D-1F5A-4A82-9A95-3215BFE51D22}"/>
            </a:ext>
          </a:extLst>
        </cdr:cNvPr>
        <cdr:cNvCxnSpPr/>
      </cdr:nvCxnSpPr>
      <cdr:spPr>
        <a:xfrm xmlns:a="http://schemas.openxmlformats.org/drawingml/2006/main" flipV="1">
          <a:off x="1174247" y="2354914"/>
          <a:ext cx="381139" cy="260126"/>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0.81171</cdr:x>
      <cdr:y>0.73464</cdr:y>
    </cdr:from>
    <cdr:to>
      <cdr:x>0.84472</cdr:x>
      <cdr:y>0.77215</cdr:y>
    </cdr:to>
    <cdr:cxnSp macro="">
      <cdr:nvCxnSpPr>
        <cdr:cNvPr id="4" name="Straight Arrow Connector 3">
          <a:extLst xmlns:a="http://schemas.openxmlformats.org/drawingml/2006/main">
            <a:ext uri="{FF2B5EF4-FFF2-40B4-BE49-F238E27FC236}">
              <a16:creationId xmlns:a16="http://schemas.microsoft.com/office/drawing/2014/main" id="{3070CD8F-ED04-4301-9FC2-E34ED7D6F2EC}"/>
            </a:ext>
          </a:extLst>
        </cdr:cNvPr>
        <cdr:cNvCxnSpPr/>
      </cdr:nvCxnSpPr>
      <cdr:spPr>
        <a:xfrm xmlns:a="http://schemas.openxmlformats.org/drawingml/2006/main">
          <a:off x="6606305" y="3660196"/>
          <a:ext cx="268655" cy="186913"/>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0.32255</cdr:x>
      <cdr:y>0.14735</cdr:y>
    </cdr:from>
    <cdr:to>
      <cdr:x>0.36635</cdr:x>
      <cdr:y>0.20225</cdr:y>
    </cdr:to>
    <cdr:cxnSp macro="">
      <cdr:nvCxnSpPr>
        <cdr:cNvPr id="3" name="Connecteur droit avec flèche 2">
          <a:extLst xmlns:a="http://schemas.openxmlformats.org/drawingml/2006/main">
            <a:ext uri="{FF2B5EF4-FFF2-40B4-BE49-F238E27FC236}">
              <a16:creationId xmlns:a16="http://schemas.microsoft.com/office/drawing/2014/main" id="{230948E2-CEA7-4730-B426-036752819F6C}"/>
            </a:ext>
          </a:extLst>
        </cdr:cNvPr>
        <cdr:cNvCxnSpPr/>
      </cdr:nvCxnSpPr>
      <cdr:spPr>
        <a:xfrm xmlns:a="http://schemas.openxmlformats.org/drawingml/2006/main">
          <a:off x="2305284" y="663307"/>
          <a:ext cx="313038" cy="247135"/>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FC39B431-7C8C-274A-BA33-7C21C85E3BE4}" type="datetime1">
              <a:rPr lang="it-IT" smtClean="0"/>
              <a:t>23/05/2018</a:t>
            </a:fld>
            <a:endParaRPr lang="it-IT"/>
          </a:p>
        </p:txBody>
      </p:sp>
      <p:sp>
        <p:nvSpPr>
          <p:cNvPr id="4" name="Segnaposto piè di pagina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EDB03916-887A-F043-AD49-BF0A69ACF5F4}" type="slidenum">
              <a:rPr lang="it-IT" smtClean="0"/>
              <a:t>‹#›</a:t>
            </a:fld>
            <a:endParaRPr lang="it-IT"/>
          </a:p>
        </p:txBody>
      </p:sp>
    </p:spTree>
    <p:extLst>
      <p:ext uri="{BB962C8B-B14F-4D97-AF65-F5344CB8AC3E}">
        <p14:creationId xmlns:p14="http://schemas.microsoft.com/office/powerpoint/2010/main" val="23181277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DDD9682E-FB58-D249-BB85-C718355B86BE}" type="datetime1">
              <a:rPr lang="it-IT" smtClean="0"/>
              <a:t>23/05/2018</a:t>
            </a:fld>
            <a:endParaRPr lang="it-IT"/>
          </a:p>
        </p:txBody>
      </p:sp>
      <p:sp>
        <p:nvSpPr>
          <p:cNvPr id="4" name="Segnaposto immagine diapositiva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A44168C7-CDE6-B24B-B7C6-F8E72CFBA85A}" type="slidenum">
              <a:rPr lang="it-IT" smtClean="0"/>
              <a:t>‹#›</a:t>
            </a:fld>
            <a:endParaRPr lang="it-IT"/>
          </a:p>
        </p:txBody>
      </p:sp>
    </p:spTree>
    <p:extLst>
      <p:ext uri="{BB962C8B-B14F-4D97-AF65-F5344CB8AC3E}">
        <p14:creationId xmlns:p14="http://schemas.microsoft.com/office/powerpoint/2010/main" val="176006306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A44168C7-CDE6-B24B-B7C6-F8E72CFBA85A}" type="slidenum">
              <a:rPr lang="it-IT" smtClean="0"/>
              <a:t>1</a:t>
            </a:fld>
            <a:endParaRPr lang="it-IT"/>
          </a:p>
        </p:txBody>
      </p:sp>
    </p:spTree>
    <p:extLst>
      <p:ext uri="{BB962C8B-B14F-4D97-AF65-F5344CB8AC3E}">
        <p14:creationId xmlns:p14="http://schemas.microsoft.com/office/powerpoint/2010/main" val="451009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4168C7-CDE6-B24B-B7C6-F8E72CFBA85A}" type="slidenum">
              <a:rPr lang="it-IT" smtClean="0"/>
              <a:t>2</a:t>
            </a:fld>
            <a:endParaRPr lang="it-IT"/>
          </a:p>
        </p:txBody>
      </p:sp>
    </p:spTree>
    <p:extLst>
      <p:ext uri="{BB962C8B-B14F-4D97-AF65-F5344CB8AC3E}">
        <p14:creationId xmlns:p14="http://schemas.microsoft.com/office/powerpoint/2010/main" val="4215524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4168C7-CDE6-B24B-B7C6-F8E72CFBA85A}" type="slidenum">
              <a:rPr lang="it-IT" smtClean="0"/>
              <a:t>14</a:t>
            </a:fld>
            <a:endParaRPr lang="it-IT"/>
          </a:p>
        </p:txBody>
      </p:sp>
    </p:spTree>
    <p:extLst>
      <p:ext uri="{BB962C8B-B14F-4D97-AF65-F5344CB8AC3E}">
        <p14:creationId xmlns:p14="http://schemas.microsoft.com/office/powerpoint/2010/main" val="2313437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44168C7-CDE6-B24B-B7C6-F8E72CFBA85A}" type="slidenum">
              <a:rPr lang="it-IT" smtClean="0"/>
              <a:t>35</a:t>
            </a:fld>
            <a:endParaRPr lang="it-IT"/>
          </a:p>
        </p:txBody>
      </p:sp>
    </p:spTree>
    <p:extLst>
      <p:ext uri="{BB962C8B-B14F-4D97-AF65-F5344CB8AC3E}">
        <p14:creationId xmlns:p14="http://schemas.microsoft.com/office/powerpoint/2010/main" val="2104295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A44168C7-CDE6-B24B-B7C6-F8E72CFBA85A}" type="slidenum">
              <a:rPr lang="it-IT" smtClean="0"/>
              <a:t>44</a:t>
            </a:fld>
            <a:endParaRPr lang="it-IT"/>
          </a:p>
        </p:txBody>
      </p:sp>
    </p:spTree>
    <p:extLst>
      <p:ext uri="{BB962C8B-B14F-4D97-AF65-F5344CB8AC3E}">
        <p14:creationId xmlns:p14="http://schemas.microsoft.com/office/powerpoint/2010/main" val="617599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A44168C7-CDE6-B24B-B7C6-F8E72CFBA85A}" type="slidenum">
              <a:rPr lang="it-IT" smtClean="0"/>
              <a:t>45</a:t>
            </a:fld>
            <a:endParaRPr lang="it-IT"/>
          </a:p>
        </p:txBody>
      </p:sp>
    </p:spTree>
    <p:extLst>
      <p:ext uri="{BB962C8B-B14F-4D97-AF65-F5344CB8AC3E}">
        <p14:creationId xmlns:p14="http://schemas.microsoft.com/office/powerpoint/2010/main" val="3466704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96E3524-17C8-4066-B47A-939E47622A9E}"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62228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96E3524-17C8-4066-B47A-939E47622A9E}"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58457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96E3524-17C8-4066-B47A-939E47622A9E}"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37129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2 White">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347300" y="2130426"/>
            <a:ext cx="8386686" cy="869098"/>
          </a:xfrm>
        </p:spPr>
        <p:txBody>
          <a:bodyPr/>
          <a:lstStyle>
            <a:lvl1pPr>
              <a:lnSpc>
                <a:spcPts val="3500"/>
              </a:lnSpc>
              <a:defRPr baseline="0">
                <a:solidFill>
                  <a:schemeClr val="tx2"/>
                </a:solidFill>
              </a:defRPr>
            </a:lvl1pPr>
          </a:lstStyle>
          <a:p>
            <a:r>
              <a:rPr lang="it-IT" dirty="0"/>
              <a:t>Presentation Title</a:t>
            </a:r>
            <a:br>
              <a:rPr lang="it-IT" dirty="0"/>
            </a:br>
            <a:r>
              <a:rPr lang="it-IT" dirty="0" err="1"/>
              <a:t>Arial</a:t>
            </a:r>
            <a:r>
              <a:rPr lang="it-IT" dirty="0"/>
              <a:t> </a:t>
            </a:r>
            <a:r>
              <a:rPr lang="it-IT" dirty="0" err="1"/>
              <a:t>Bold</a:t>
            </a:r>
            <a:r>
              <a:rPr lang="it-IT" dirty="0"/>
              <a:t> 33/35pt</a:t>
            </a:r>
          </a:p>
        </p:txBody>
      </p:sp>
      <p:sp>
        <p:nvSpPr>
          <p:cNvPr id="3" name="Sottotitolo 2"/>
          <p:cNvSpPr>
            <a:spLocks noGrp="1"/>
          </p:cNvSpPr>
          <p:nvPr>
            <p:ph type="subTitle" idx="1" hasCustomPrompt="1"/>
          </p:nvPr>
        </p:nvSpPr>
        <p:spPr>
          <a:xfrm>
            <a:off x="347300" y="3105306"/>
            <a:ext cx="8386686" cy="712269"/>
          </a:xfrm>
        </p:spPr>
        <p:txBody>
          <a:bodyPr lIns="0" tIns="0" rIns="0" bIns="0">
            <a:noAutofit/>
          </a:bodyPr>
          <a:lstStyle>
            <a:lvl1pPr marL="0" indent="0" algn="l">
              <a:lnSpc>
                <a:spcPts val="2400"/>
              </a:lnSpc>
              <a:spcBef>
                <a:spcPts val="0"/>
              </a:spcBef>
              <a:buNone/>
              <a:defRPr sz="2000" baseline="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Presentation </a:t>
            </a:r>
            <a:r>
              <a:rPr lang="it-IT" dirty="0" err="1"/>
              <a:t>Subtitle</a:t>
            </a:r>
            <a:br>
              <a:rPr lang="it-IT" dirty="0"/>
            </a:br>
            <a:r>
              <a:rPr lang="it-IT" dirty="0" err="1"/>
              <a:t>Arial</a:t>
            </a:r>
            <a:r>
              <a:rPr lang="it-IT" dirty="0"/>
              <a:t> Regular 20/24pt</a:t>
            </a:r>
          </a:p>
        </p:txBody>
      </p:sp>
      <p:sp>
        <p:nvSpPr>
          <p:cNvPr id="13" name="CasellaDiTesto 12"/>
          <p:cNvSpPr txBox="1"/>
          <p:nvPr userDrawn="1"/>
        </p:nvSpPr>
        <p:spPr>
          <a:xfrm>
            <a:off x="6337919" y="304800"/>
            <a:ext cx="1428323" cy="198581"/>
          </a:xfrm>
          <a:prstGeom prst="rect">
            <a:avLst/>
          </a:prstGeom>
          <a:noFill/>
        </p:spPr>
        <p:txBody>
          <a:bodyPr wrap="square" lIns="0" tIns="0" rIns="0" bIns="0" rtlCol="0">
            <a:noAutofit/>
          </a:bodyPr>
          <a:lstStyle/>
          <a:p>
            <a:r>
              <a:rPr lang="it-IT" sz="1200" b="1" dirty="0" err="1">
                <a:solidFill>
                  <a:schemeClr val="tx2"/>
                </a:solidFill>
              </a:rPr>
              <a:t>Department</a:t>
            </a:r>
            <a:r>
              <a:rPr lang="it-IT" sz="1200" b="1" dirty="0">
                <a:solidFill>
                  <a:schemeClr val="tx2"/>
                </a:solidFill>
              </a:rPr>
              <a:t>:</a:t>
            </a:r>
          </a:p>
        </p:txBody>
      </p:sp>
      <p:sp>
        <p:nvSpPr>
          <p:cNvPr id="14" name="CasellaDiTesto 13"/>
          <p:cNvSpPr txBox="1"/>
          <p:nvPr userDrawn="1"/>
        </p:nvSpPr>
        <p:spPr>
          <a:xfrm>
            <a:off x="6337919" y="889000"/>
            <a:ext cx="1428323" cy="207049"/>
          </a:xfrm>
          <a:prstGeom prst="rect">
            <a:avLst/>
          </a:prstGeom>
          <a:noFill/>
        </p:spPr>
        <p:txBody>
          <a:bodyPr wrap="square" lIns="0" tIns="0" rIns="0" bIns="0" rtlCol="0">
            <a:noAutofit/>
          </a:bodyPr>
          <a:lstStyle/>
          <a:p>
            <a:r>
              <a:rPr lang="it-IT" sz="1200" b="1" dirty="0">
                <a:solidFill>
                  <a:schemeClr val="tx2"/>
                </a:solidFill>
              </a:rPr>
              <a:t>Country:</a:t>
            </a:r>
          </a:p>
        </p:txBody>
      </p:sp>
      <p:sp>
        <p:nvSpPr>
          <p:cNvPr id="15" name="Segnaposto testo 3"/>
          <p:cNvSpPr>
            <a:spLocks noGrp="1"/>
          </p:cNvSpPr>
          <p:nvPr>
            <p:ph type="body" sz="quarter" idx="11" hasCustomPrompt="1"/>
          </p:nvPr>
        </p:nvSpPr>
        <p:spPr>
          <a:xfrm>
            <a:off x="6338689" y="511079"/>
            <a:ext cx="2387600" cy="355600"/>
          </a:xfrm>
        </p:spPr>
        <p:txBody>
          <a:bodyPr/>
          <a:lstStyle>
            <a:lvl1pPr marL="0" marR="0" indent="0" algn="l" defTabSz="457200" rtl="0" eaLnBrk="1" fontAlgn="auto" latinLnBrk="0" hangingPunct="1">
              <a:lnSpc>
                <a:spcPts val="1200"/>
              </a:lnSpc>
              <a:spcBef>
                <a:spcPts val="0"/>
              </a:spcBef>
              <a:spcAft>
                <a:spcPts val="0"/>
              </a:spcAft>
              <a:buClrTx/>
              <a:buSzTx/>
              <a:buFontTx/>
              <a:buNone/>
              <a:tabLst/>
              <a:defRPr sz="1200" baseline="0">
                <a:solidFill>
                  <a:schemeClr val="bg1">
                    <a:lumMod val="50000"/>
                  </a:schemeClr>
                </a:solidFill>
              </a:defRPr>
            </a:lvl1pPr>
          </a:lstStyle>
          <a:p>
            <a:pPr marL="0" marR="0" lvl="0" indent="0" algn="l" defTabSz="457200" rtl="0" eaLnBrk="1" fontAlgn="auto" latinLnBrk="0" hangingPunct="1">
              <a:lnSpc>
                <a:spcPts val="1200"/>
              </a:lnSpc>
              <a:spcBef>
                <a:spcPts val="0"/>
              </a:spcBef>
              <a:spcAft>
                <a:spcPts val="0"/>
              </a:spcAft>
              <a:buClrTx/>
              <a:buSzTx/>
              <a:buFontTx/>
              <a:buNone/>
              <a:tabLst/>
              <a:defRPr/>
            </a:pPr>
            <a:r>
              <a:rPr lang="it-IT" dirty="0" err="1"/>
              <a:t>Insert</a:t>
            </a:r>
            <a:r>
              <a:rPr lang="it-IT" dirty="0"/>
              <a:t> </a:t>
            </a:r>
            <a:r>
              <a:rPr lang="it-IT" dirty="0" err="1"/>
              <a:t>Department</a:t>
            </a:r>
            <a:r>
              <a:rPr lang="it-IT" dirty="0"/>
              <a:t> </a:t>
            </a:r>
            <a:r>
              <a:rPr lang="it-IT" dirty="0" err="1"/>
              <a:t>Name</a:t>
            </a:r>
            <a:endParaRPr lang="it-IT" dirty="0"/>
          </a:p>
        </p:txBody>
      </p:sp>
      <p:sp>
        <p:nvSpPr>
          <p:cNvPr id="16" name="Segnaposto testo 3"/>
          <p:cNvSpPr>
            <a:spLocks noGrp="1"/>
          </p:cNvSpPr>
          <p:nvPr>
            <p:ph type="body" sz="quarter" idx="12" hasCustomPrompt="1"/>
          </p:nvPr>
        </p:nvSpPr>
        <p:spPr>
          <a:xfrm>
            <a:off x="6338689" y="1096050"/>
            <a:ext cx="2387600" cy="355600"/>
          </a:xfrm>
        </p:spPr>
        <p:txBody>
          <a:bodyPr/>
          <a:lstStyle>
            <a:lvl1pPr>
              <a:defRPr sz="1200" baseline="0">
                <a:solidFill>
                  <a:schemeClr val="bg1">
                    <a:lumMod val="50000"/>
                  </a:schemeClr>
                </a:solidFill>
              </a:defRPr>
            </a:lvl1pPr>
          </a:lstStyle>
          <a:p>
            <a:pPr lvl="0"/>
            <a:r>
              <a:rPr lang="it-IT" dirty="0" err="1"/>
              <a:t>Insert</a:t>
            </a:r>
            <a:r>
              <a:rPr lang="it-IT" dirty="0"/>
              <a:t> Country </a:t>
            </a:r>
            <a:r>
              <a:rPr lang="it-IT" dirty="0" err="1"/>
              <a:t>Name</a:t>
            </a:r>
            <a:endParaRPr lang="it-IT" dirty="0"/>
          </a:p>
        </p:txBody>
      </p:sp>
      <p:pic>
        <p:nvPicPr>
          <p:cNvPr id="37" name="Image 3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982" y="387392"/>
            <a:ext cx="1148923" cy="812252"/>
          </a:xfrm>
          <a:prstGeom prst="rect">
            <a:avLst/>
          </a:prstGeom>
        </p:spPr>
      </p:pic>
      <p:sp>
        <p:nvSpPr>
          <p:cNvPr id="8" name="Rectangle 7"/>
          <p:cNvSpPr/>
          <p:nvPr userDrawn="1"/>
        </p:nvSpPr>
        <p:spPr>
          <a:xfrm>
            <a:off x="1" y="6327322"/>
            <a:ext cx="9143999" cy="6613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5959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Table + Text Big bullet: 1 column">
    <p:spTree>
      <p:nvGrpSpPr>
        <p:cNvPr id="1" name=""/>
        <p:cNvGrpSpPr/>
        <p:nvPr/>
      </p:nvGrpSpPr>
      <p:grpSpPr>
        <a:xfrm>
          <a:off x="0" y="0"/>
          <a:ext cx="0" cy="0"/>
          <a:chOff x="0" y="0"/>
          <a:chExt cx="0" cy="0"/>
        </a:xfrm>
      </p:grpSpPr>
      <p:sp>
        <p:nvSpPr>
          <p:cNvPr id="20" name="Segnaposto tabella 4"/>
          <p:cNvSpPr>
            <a:spLocks noGrp="1"/>
          </p:cNvSpPr>
          <p:nvPr>
            <p:ph type="tbl" sz="quarter" idx="19" hasCustomPrompt="1"/>
          </p:nvPr>
        </p:nvSpPr>
        <p:spPr>
          <a:xfrm>
            <a:off x="347663" y="1682750"/>
            <a:ext cx="8386762" cy="2976563"/>
          </a:xfrm>
        </p:spPr>
        <p:txBody>
          <a:bodyPr/>
          <a:lstStyle>
            <a:lvl1pPr marL="0" marR="0" indent="0" algn="l" defTabSz="457200" rtl="0" eaLnBrk="1" fontAlgn="auto" latinLnBrk="0" hangingPunct="1">
              <a:lnSpc>
                <a:spcPts val="1200"/>
              </a:lnSpc>
              <a:spcBef>
                <a:spcPts val="0"/>
              </a:spcBef>
              <a:spcAft>
                <a:spcPts val="0"/>
              </a:spcAft>
              <a:buClrTx/>
              <a:buSzTx/>
              <a:buFontTx/>
              <a:buNone/>
              <a:tabLst/>
              <a:defRPr/>
            </a:lvl1pPr>
          </a:lstStyle>
          <a:p>
            <a:pPr marL="0" marR="0" lvl="0" indent="0" algn="l" defTabSz="457200" rtl="0" eaLnBrk="1" fontAlgn="auto" latinLnBrk="0" hangingPunct="1">
              <a:lnSpc>
                <a:spcPts val="1200"/>
              </a:lnSpc>
              <a:spcBef>
                <a:spcPts val="0"/>
              </a:spcBef>
              <a:spcAft>
                <a:spcPts val="0"/>
              </a:spcAft>
              <a:buClrTx/>
              <a:buSzTx/>
              <a:buFontTx/>
              <a:buNone/>
              <a:tabLst/>
              <a:defRPr/>
            </a:pPr>
            <a:r>
              <a:rPr lang="fr-FR" dirty="0"/>
              <a:t>Cliquez sur l'icône pour ajouter un tableau </a:t>
            </a:r>
            <a:br>
              <a:rPr lang="fr-FR" dirty="0"/>
            </a:br>
            <a:r>
              <a:rPr lang="fr-FR" dirty="0"/>
              <a:t>choisir dans l’onglet Outil tableau/Création : Style moyen 2 - Accentuation 3, puis passer l’entête en Bleu EA</a:t>
            </a:r>
            <a:endParaRPr lang="it-IT" dirty="0"/>
          </a:p>
        </p:txBody>
      </p:sp>
      <p:sp>
        <p:nvSpPr>
          <p:cNvPr id="15" name="Titolo 1"/>
          <p:cNvSpPr>
            <a:spLocks noGrp="1"/>
          </p:cNvSpPr>
          <p:nvPr>
            <p:ph type="ctrTitle" hasCustomPrompt="1"/>
          </p:nvPr>
        </p:nvSpPr>
        <p:spPr>
          <a:xfrm>
            <a:off x="347300" y="451877"/>
            <a:ext cx="8386686" cy="557458"/>
          </a:xfrm>
        </p:spPr>
        <p:txBody>
          <a:bodyPr/>
          <a:lstStyle>
            <a:lvl1pPr>
              <a:lnSpc>
                <a:spcPts val="2200"/>
              </a:lnSpc>
              <a:defRPr sz="2000" b="0" i="0" baseline="0">
                <a:solidFill>
                  <a:schemeClr val="tx2"/>
                </a:solidFill>
              </a:defRPr>
            </a:lvl1pPr>
          </a:lstStyle>
          <a:p>
            <a:r>
              <a:rPr lang="it-IT" dirty="0"/>
              <a:t>Slide Title</a:t>
            </a:r>
            <a:br>
              <a:rPr lang="it-IT" dirty="0"/>
            </a:br>
            <a:r>
              <a:rPr lang="it-IT" dirty="0" err="1"/>
              <a:t>Arial</a:t>
            </a:r>
            <a:r>
              <a:rPr lang="it-IT" dirty="0"/>
              <a:t> Regular 20/22pt</a:t>
            </a:r>
          </a:p>
        </p:txBody>
      </p:sp>
      <p:sp>
        <p:nvSpPr>
          <p:cNvPr id="18" name="Sottotitolo 2"/>
          <p:cNvSpPr>
            <a:spLocks noGrp="1"/>
          </p:cNvSpPr>
          <p:nvPr>
            <p:ph type="subTitle" idx="1" hasCustomPrompt="1"/>
          </p:nvPr>
        </p:nvSpPr>
        <p:spPr>
          <a:xfrm>
            <a:off x="347300" y="1070623"/>
            <a:ext cx="8386686" cy="456408"/>
          </a:xfrm>
        </p:spPr>
        <p:txBody>
          <a:bodyPr lIns="0" tIns="0" rIns="0" bIns="0">
            <a:noAutofit/>
          </a:bodyPr>
          <a:lstStyle>
            <a:lvl1pPr marL="0" indent="0" algn="l">
              <a:lnSpc>
                <a:spcPts val="1700"/>
              </a:lnSpc>
              <a:spcBef>
                <a:spcPts val="0"/>
              </a:spcBef>
              <a:buNone/>
              <a:defRPr sz="1500" baseline="0">
                <a:solidFill>
                  <a:srgbClr val="7F7F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Slide </a:t>
            </a:r>
            <a:r>
              <a:rPr lang="it-IT" dirty="0" err="1"/>
              <a:t>Subtitle</a:t>
            </a:r>
            <a:br>
              <a:rPr lang="it-IT" dirty="0"/>
            </a:br>
            <a:r>
              <a:rPr lang="it-IT" dirty="0" err="1"/>
              <a:t>Arial</a:t>
            </a:r>
            <a:r>
              <a:rPr lang="it-IT" dirty="0"/>
              <a:t> Regular 15/17pt</a:t>
            </a:r>
          </a:p>
        </p:txBody>
      </p:sp>
      <p:sp>
        <p:nvSpPr>
          <p:cNvPr id="16" name="Segnaposto testo 18"/>
          <p:cNvSpPr>
            <a:spLocks noGrp="1"/>
          </p:cNvSpPr>
          <p:nvPr>
            <p:ph type="body" sz="quarter" idx="14"/>
          </p:nvPr>
        </p:nvSpPr>
        <p:spPr>
          <a:xfrm>
            <a:off x="347663" y="4763496"/>
            <a:ext cx="8391525" cy="1302390"/>
          </a:xfrm>
        </p:spPr>
        <p:txBody>
          <a:bodyPr wrap="square"/>
          <a:lstStyle>
            <a:lvl1pPr marL="0" indent="0" algn="l">
              <a:lnSpc>
                <a:spcPts val="2200"/>
              </a:lnSpc>
              <a:buClr>
                <a:schemeClr val="tx2"/>
              </a:buClr>
              <a:buFont typeface="Wingdings" charset="2"/>
              <a:buChar char="v"/>
              <a:defRPr sz="2000" b="1" i="0" baseline="0"/>
            </a:lvl1pPr>
            <a:lvl2pPr marL="410400" indent="-194400">
              <a:lnSpc>
                <a:spcPts val="1600"/>
              </a:lnSpc>
              <a:spcAft>
                <a:spcPts val="0"/>
              </a:spcAft>
              <a:buClr>
                <a:schemeClr val="tx2"/>
              </a:buClr>
              <a:buFont typeface="Wingdings" charset="2"/>
              <a:buChar char="§"/>
              <a:defRPr sz="1000" baseline="0"/>
            </a:lvl2pPr>
            <a:lvl3pPr marL="410400" indent="-194400">
              <a:buClr>
                <a:schemeClr val="tx1"/>
              </a:buClr>
              <a:buFont typeface="Lucida Grande"/>
              <a:buChar char="-"/>
              <a:defRPr sz="1000"/>
            </a:lvl3pPr>
            <a:lvl4pPr marL="410400" indent="-194400">
              <a:defRPr sz="1000"/>
            </a:lvl4pPr>
            <a:lvl5pPr marL="410400" indent="-194400">
              <a:buClr>
                <a:schemeClr val="tx1"/>
              </a:buClr>
              <a:buFont typeface="Wingdings" charset="2"/>
              <a:buChar char="Ø"/>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25" name="Segnaposto testo 15"/>
          <p:cNvSpPr>
            <a:spLocks noGrp="1"/>
          </p:cNvSpPr>
          <p:nvPr>
            <p:ph type="body" sz="quarter" idx="13" hasCustomPrompt="1"/>
          </p:nvPr>
        </p:nvSpPr>
        <p:spPr>
          <a:xfrm>
            <a:off x="347300" y="273559"/>
            <a:ext cx="2223124" cy="115990"/>
          </a:xfrm>
        </p:spPr>
        <p:txBody>
          <a:bodyPr>
            <a:noAutofit/>
          </a:bodyPr>
          <a:lstStyle>
            <a:lvl1pPr>
              <a:lnSpc>
                <a:spcPts val="700"/>
              </a:lnSpc>
              <a:defRPr sz="700" baseline="0">
                <a:solidFill>
                  <a:schemeClr val="tx2"/>
                </a:solidFill>
              </a:defRPr>
            </a:lvl1pPr>
          </a:lstStyle>
          <a:p>
            <a:pPr lvl="0"/>
            <a:r>
              <a:rPr lang="it-IT" dirty="0" err="1"/>
              <a:t>Section</a:t>
            </a:r>
            <a:r>
              <a:rPr lang="it-IT" dirty="0"/>
              <a:t> 00</a:t>
            </a:r>
          </a:p>
        </p:txBody>
      </p:sp>
    </p:spTree>
    <p:extLst>
      <p:ext uri="{BB962C8B-B14F-4D97-AF65-F5344CB8AC3E}">
        <p14:creationId xmlns:p14="http://schemas.microsoft.com/office/powerpoint/2010/main" val="3076963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Charts + Tables: 2 columns">
    <p:spTree>
      <p:nvGrpSpPr>
        <p:cNvPr id="1" name=""/>
        <p:cNvGrpSpPr/>
        <p:nvPr/>
      </p:nvGrpSpPr>
      <p:grpSpPr>
        <a:xfrm>
          <a:off x="0" y="0"/>
          <a:ext cx="0" cy="0"/>
          <a:chOff x="0" y="0"/>
          <a:chExt cx="0" cy="0"/>
        </a:xfrm>
      </p:grpSpPr>
      <p:sp>
        <p:nvSpPr>
          <p:cNvPr id="18" name="Segnaposto grafico 17"/>
          <p:cNvSpPr>
            <a:spLocks noGrp="1"/>
          </p:cNvSpPr>
          <p:nvPr>
            <p:ph type="chart" sz="quarter" idx="17" hasCustomPrompt="1"/>
          </p:nvPr>
        </p:nvSpPr>
        <p:spPr>
          <a:xfrm>
            <a:off x="4613300" y="1698839"/>
            <a:ext cx="4126071" cy="2101273"/>
          </a:xfrm>
        </p:spPr>
        <p:txBody>
          <a:bodyPr/>
          <a:lstStyle>
            <a:lvl1pPr>
              <a:defRPr/>
            </a:lvl1pPr>
          </a:lstStyle>
          <a:p>
            <a:r>
              <a:rPr lang="fr-FR" dirty="0"/>
              <a:t>Cliquez sur l'icône pour ajouter un graphique</a:t>
            </a:r>
            <a:br>
              <a:rPr lang="fr-FR" dirty="0"/>
            </a:br>
            <a:r>
              <a:rPr lang="fr-FR" dirty="0"/>
              <a:t>choisir dans l’onglet Outil graphique/Création/Couleur : </a:t>
            </a:r>
            <a:br>
              <a:rPr lang="fr-FR" dirty="0"/>
            </a:br>
            <a:r>
              <a:rPr lang="fr-FR" dirty="0"/>
              <a:t>monochrome bleu, puis changer la couleur la plus foncée par le bleu EA</a:t>
            </a:r>
            <a:endParaRPr lang="it-IT" dirty="0"/>
          </a:p>
        </p:txBody>
      </p:sp>
      <p:sp>
        <p:nvSpPr>
          <p:cNvPr id="24" name="Segnaposto tabella 2"/>
          <p:cNvSpPr>
            <a:spLocks noGrp="1"/>
          </p:cNvSpPr>
          <p:nvPr>
            <p:ph type="tbl" sz="quarter" idx="21" hasCustomPrompt="1"/>
          </p:nvPr>
        </p:nvSpPr>
        <p:spPr>
          <a:xfrm>
            <a:off x="4613301" y="4066642"/>
            <a:ext cx="4120686" cy="2016945"/>
          </a:xfrm>
        </p:spPr>
        <p:txBody>
          <a:bodyPr/>
          <a:lstStyle>
            <a:lvl1pPr marL="0" marR="0" indent="0" algn="l" defTabSz="457200" rtl="0" eaLnBrk="1" fontAlgn="auto" latinLnBrk="0" hangingPunct="1">
              <a:lnSpc>
                <a:spcPts val="1200"/>
              </a:lnSpc>
              <a:spcBef>
                <a:spcPts val="0"/>
              </a:spcBef>
              <a:spcAft>
                <a:spcPts val="0"/>
              </a:spcAft>
              <a:buClrTx/>
              <a:buSzTx/>
              <a:buFontTx/>
              <a:buNone/>
              <a:tabLst/>
              <a:defRPr/>
            </a:lvl1pPr>
          </a:lstStyle>
          <a:p>
            <a:pPr marL="0" marR="0" lvl="0" indent="0" algn="l" defTabSz="457200" rtl="0" eaLnBrk="1" fontAlgn="auto" latinLnBrk="0" hangingPunct="1">
              <a:lnSpc>
                <a:spcPts val="1200"/>
              </a:lnSpc>
              <a:spcBef>
                <a:spcPts val="0"/>
              </a:spcBef>
              <a:spcAft>
                <a:spcPts val="0"/>
              </a:spcAft>
              <a:buClrTx/>
              <a:buSzTx/>
              <a:buFontTx/>
              <a:buNone/>
              <a:tabLst/>
              <a:defRPr/>
            </a:pPr>
            <a:r>
              <a:rPr lang="fr-FR" dirty="0"/>
              <a:t>Cliquez sur l'icône pour ajouter un tableau </a:t>
            </a:r>
            <a:br>
              <a:rPr lang="fr-FR" dirty="0"/>
            </a:br>
            <a:r>
              <a:rPr lang="fr-FR" dirty="0"/>
              <a:t>choisir dans l’onglet Outil tableau/Création : Style moyen 2 - Accentuation 3, puis passer l’entête en Bleu EA</a:t>
            </a:r>
            <a:endParaRPr lang="it-IT" dirty="0"/>
          </a:p>
        </p:txBody>
      </p:sp>
      <p:sp>
        <p:nvSpPr>
          <p:cNvPr id="25" name="Segnaposto grafico 17"/>
          <p:cNvSpPr>
            <a:spLocks noGrp="1"/>
          </p:cNvSpPr>
          <p:nvPr>
            <p:ph type="chart" sz="quarter" idx="22" hasCustomPrompt="1"/>
          </p:nvPr>
        </p:nvSpPr>
        <p:spPr>
          <a:xfrm>
            <a:off x="347300" y="1698839"/>
            <a:ext cx="4126071" cy="2101273"/>
          </a:xfrm>
        </p:spPr>
        <p:txBody>
          <a:bodyPr/>
          <a:lstStyle>
            <a:lvl1pPr>
              <a:defRPr/>
            </a:lvl1pPr>
          </a:lstStyle>
          <a:p>
            <a:r>
              <a:rPr lang="fr-FR" dirty="0"/>
              <a:t>Cliquez sur l'icône pour ajouter un graphique</a:t>
            </a:r>
            <a:br>
              <a:rPr lang="fr-FR" dirty="0"/>
            </a:br>
            <a:r>
              <a:rPr lang="fr-FR" dirty="0"/>
              <a:t>choisir dans l’onglet Outil graphique/Création/Couleur : </a:t>
            </a:r>
            <a:br>
              <a:rPr lang="fr-FR" dirty="0"/>
            </a:br>
            <a:r>
              <a:rPr lang="fr-FR" dirty="0"/>
              <a:t>monochrome bleu, puis changer la couleur la plus foncée par le bleu EA</a:t>
            </a:r>
            <a:endParaRPr lang="it-IT" dirty="0"/>
          </a:p>
        </p:txBody>
      </p:sp>
      <p:sp>
        <p:nvSpPr>
          <p:cNvPr id="26" name="Segnaposto tabella 2"/>
          <p:cNvSpPr>
            <a:spLocks noGrp="1"/>
          </p:cNvSpPr>
          <p:nvPr>
            <p:ph type="tbl" sz="quarter" idx="23" hasCustomPrompt="1"/>
          </p:nvPr>
        </p:nvSpPr>
        <p:spPr>
          <a:xfrm>
            <a:off x="347301" y="4066642"/>
            <a:ext cx="4120686" cy="2016945"/>
          </a:xfrm>
        </p:spPr>
        <p:txBody>
          <a:bodyPr/>
          <a:lstStyle>
            <a:lvl1pPr marL="0" marR="0" indent="0" algn="l" defTabSz="457200" rtl="0" eaLnBrk="1" fontAlgn="auto" latinLnBrk="0" hangingPunct="1">
              <a:lnSpc>
                <a:spcPts val="1200"/>
              </a:lnSpc>
              <a:spcBef>
                <a:spcPts val="0"/>
              </a:spcBef>
              <a:spcAft>
                <a:spcPts val="0"/>
              </a:spcAft>
              <a:buClrTx/>
              <a:buSzTx/>
              <a:buFontTx/>
              <a:buNone/>
              <a:tabLst/>
              <a:defRPr/>
            </a:lvl1pPr>
          </a:lstStyle>
          <a:p>
            <a:pPr marL="0" marR="0" lvl="0" indent="0" algn="l" defTabSz="457200" rtl="0" eaLnBrk="1" fontAlgn="auto" latinLnBrk="0" hangingPunct="1">
              <a:lnSpc>
                <a:spcPts val="1200"/>
              </a:lnSpc>
              <a:spcBef>
                <a:spcPts val="0"/>
              </a:spcBef>
              <a:spcAft>
                <a:spcPts val="0"/>
              </a:spcAft>
              <a:buClrTx/>
              <a:buSzTx/>
              <a:buFontTx/>
              <a:buNone/>
              <a:tabLst/>
              <a:defRPr/>
            </a:pPr>
            <a:r>
              <a:rPr lang="fr-FR" dirty="0"/>
              <a:t>Cliquez sur l'icône pour ajouter un tableau </a:t>
            </a:r>
            <a:br>
              <a:rPr lang="fr-FR" dirty="0"/>
            </a:br>
            <a:r>
              <a:rPr lang="fr-FR" dirty="0"/>
              <a:t>choisir dans l’onglet Outil tableau/Création : Style moyen 2 - Accentuation 3, puis passer l’entête en Bleu EA</a:t>
            </a:r>
            <a:endParaRPr lang="it-IT" dirty="0"/>
          </a:p>
        </p:txBody>
      </p:sp>
      <p:sp>
        <p:nvSpPr>
          <p:cNvPr id="17" name="Titolo 1"/>
          <p:cNvSpPr>
            <a:spLocks noGrp="1"/>
          </p:cNvSpPr>
          <p:nvPr>
            <p:ph type="ctrTitle" hasCustomPrompt="1"/>
          </p:nvPr>
        </p:nvSpPr>
        <p:spPr>
          <a:xfrm>
            <a:off x="347300" y="451877"/>
            <a:ext cx="8386686" cy="557458"/>
          </a:xfrm>
        </p:spPr>
        <p:txBody>
          <a:bodyPr/>
          <a:lstStyle>
            <a:lvl1pPr>
              <a:lnSpc>
                <a:spcPts val="2200"/>
              </a:lnSpc>
              <a:defRPr sz="2000" b="0" i="0" baseline="0">
                <a:solidFill>
                  <a:schemeClr val="tx2"/>
                </a:solidFill>
              </a:defRPr>
            </a:lvl1pPr>
          </a:lstStyle>
          <a:p>
            <a:r>
              <a:rPr lang="it-IT" dirty="0"/>
              <a:t>Slide Title</a:t>
            </a:r>
            <a:br>
              <a:rPr lang="it-IT" dirty="0"/>
            </a:br>
            <a:r>
              <a:rPr lang="it-IT" dirty="0" err="1"/>
              <a:t>Arial</a:t>
            </a:r>
            <a:r>
              <a:rPr lang="it-IT" dirty="0"/>
              <a:t> Regular 20/22pt</a:t>
            </a:r>
          </a:p>
        </p:txBody>
      </p:sp>
      <p:sp>
        <p:nvSpPr>
          <p:cNvPr id="21" name="Sottotitolo 2"/>
          <p:cNvSpPr>
            <a:spLocks noGrp="1"/>
          </p:cNvSpPr>
          <p:nvPr>
            <p:ph type="subTitle" idx="1" hasCustomPrompt="1"/>
          </p:nvPr>
        </p:nvSpPr>
        <p:spPr>
          <a:xfrm>
            <a:off x="347300" y="1070623"/>
            <a:ext cx="8386686" cy="456408"/>
          </a:xfrm>
        </p:spPr>
        <p:txBody>
          <a:bodyPr lIns="0" tIns="0" rIns="0" bIns="0">
            <a:noAutofit/>
          </a:bodyPr>
          <a:lstStyle>
            <a:lvl1pPr marL="0" indent="0" algn="l">
              <a:lnSpc>
                <a:spcPts val="1700"/>
              </a:lnSpc>
              <a:spcBef>
                <a:spcPts val="0"/>
              </a:spcBef>
              <a:buNone/>
              <a:defRPr sz="1500" baseline="0">
                <a:solidFill>
                  <a:srgbClr val="7F7F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Slide </a:t>
            </a:r>
            <a:r>
              <a:rPr lang="it-IT" dirty="0" err="1"/>
              <a:t>Subtitle</a:t>
            </a:r>
            <a:br>
              <a:rPr lang="it-IT" dirty="0"/>
            </a:br>
            <a:r>
              <a:rPr lang="it-IT" dirty="0" err="1"/>
              <a:t>Arial</a:t>
            </a:r>
            <a:r>
              <a:rPr lang="it-IT" dirty="0"/>
              <a:t> Regular 15/17pt</a:t>
            </a:r>
          </a:p>
        </p:txBody>
      </p:sp>
      <p:sp>
        <p:nvSpPr>
          <p:cNvPr id="29" name="Segnaposto testo 15"/>
          <p:cNvSpPr>
            <a:spLocks noGrp="1"/>
          </p:cNvSpPr>
          <p:nvPr>
            <p:ph type="body" sz="quarter" idx="13" hasCustomPrompt="1"/>
          </p:nvPr>
        </p:nvSpPr>
        <p:spPr>
          <a:xfrm>
            <a:off x="347300" y="273559"/>
            <a:ext cx="2223124" cy="115990"/>
          </a:xfrm>
        </p:spPr>
        <p:txBody>
          <a:bodyPr>
            <a:noAutofit/>
          </a:bodyPr>
          <a:lstStyle>
            <a:lvl1pPr>
              <a:lnSpc>
                <a:spcPts val="700"/>
              </a:lnSpc>
              <a:defRPr sz="700" baseline="0">
                <a:solidFill>
                  <a:schemeClr val="tx2"/>
                </a:solidFill>
              </a:defRPr>
            </a:lvl1pPr>
          </a:lstStyle>
          <a:p>
            <a:pPr lvl="0"/>
            <a:r>
              <a:rPr lang="it-IT" dirty="0" err="1"/>
              <a:t>Section</a:t>
            </a:r>
            <a:r>
              <a:rPr lang="it-IT" dirty="0"/>
              <a:t> 00</a:t>
            </a:r>
          </a:p>
        </p:txBody>
      </p:sp>
    </p:spTree>
    <p:extLst>
      <p:ext uri="{BB962C8B-B14F-4D97-AF65-F5344CB8AC3E}">
        <p14:creationId xmlns:p14="http://schemas.microsoft.com/office/powerpoint/2010/main" val="2648321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Timeline">
    <p:spTree>
      <p:nvGrpSpPr>
        <p:cNvPr id="1" name=""/>
        <p:cNvGrpSpPr/>
        <p:nvPr/>
      </p:nvGrpSpPr>
      <p:grpSpPr>
        <a:xfrm>
          <a:off x="0" y="0"/>
          <a:ext cx="0" cy="0"/>
          <a:chOff x="0" y="0"/>
          <a:chExt cx="0" cy="0"/>
        </a:xfrm>
      </p:grpSpPr>
      <p:sp>
        <p:nvSpPr>
          <p:cNvPr id="13" name="Titolo 1"/>
          <p:cNvSpPr>
            <a:spLocks noGrp="1"/>
          </p:cNvSpPr>
          <p:nvPr>
            <p:ph type="ctrTitle" hasCustomPrompt="1"/>
          </p:nvPr>
        </p:nvSpPr>
        <p:spPr>
          <a:xfrm>
            <a:off x="347300" y="451877"/>
            <a:ext cx="8386686" cy="557458"/>
          </a:xfrm>
        </p:spPr>
        <p:txBody>
          <a:bodyPr/>
          <a:lstStyle>
            <a:lvl1pPr>
              <a:lnSpc>
                <a:spcPts val="2200"/>
              </a:lnSpc>
              <a:defRPr sz="2000" b="0" i="0" baseline="0">
                <a:solidFill>
                  <a:schemeClr val="tx2"/>
                </a:solidFill>
              </a:defRPr>
            </a:lvl1pPr>
          </a:lstStyle>
          <a:p>
            <a:r>
              <a:rPr lang="it-IT" dirty="0"/>
              <a:t>Slide Title</a:t>
            </a:r>
            <a:br>
              <a:rPr lang="it-IT" dirty="0"/>
            </a:br>
            <a:r>
              <a:rPr lang="it-IT" dirty="0" err="1"/>
              <a:t>Arial</a:t>
            </a:r>
            <a:r>
              <a:rPr lang="it-IT" dirty="0"/>
              <a:t> Regular 20/22pt</a:t>
            </a:r>
          </a:p>
        </p:txBody>
      </p:sp>
      <p:sp>
        <p:nvSpPr>
          <p:cNvPr id="14" name="Sottotitolo 2"/>
          <p:cNvSpPr>
            <a:spLocks noGrp="1"/>
          </p:cNvSpPr>
          <p:nvPr>
            <p:ph type="subTitle" idx="1" hasCustomPrompt="1"/>
          </p:nvPr>
        </p:nvSpPr>
        <p:spPr>
          <a:xfrm>
            <a:off x="347300" y="1070623"/>
            <a:ext cx="8386686" cy="456408"/>
          </a:xfrm>
        </p:spPr>
        <p:txBody>
          <a:bodyPr lIns="0" tIns="0" rIns="0" bIns="0">
            <a:noAutofit/>
          </a:bodyPr>
          <a:lstStyle>
            <a:lvl1pPr marL="0" indent="0" algn="l">
              <a:lnSpc>
                <a:spcPts val="1700"/>
              </a:lnSpc>
              <a:spcBef>
                <a:spcPts val="0"/>
              </a:spcBef>
              <a:buNone/>
              <a:defRPr sz="1500" baseline="0">
                <a:solidFill>
                  <a:srgbClr val="7F7F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Slide </a:t>
            </a:r>
            <a:r>
              <a:rPr lang="it-IT" dirty="0" err="1"/>
              <a:t>Subtitle</a:t>
            </a:r>
            <a:br>
              <a:rPr lang="it-IT" dirty="0"/>
            </a:br>
            <a:r>
              <a:rPr lang="it-IT" dirty="0" err="1"/>
              <a:t>Arial</a:t>
            </a:r>
            <a:r>
              <a:rPr lang="it-IT" dirty="0"/>
              <a:t> Regular 15/17pt</a:t>
            </a:r>
          </a:p>
        </p:txBody>
      </p:sp>
      <p:sp>
        <p:nvSpPr>
          <p:cNvPr id="2" name="Freccia destra 1"/>
          <p:cNvSpPr/>
          <p:nvPr userDrawn="1"/>
        </p:nvSpPr>
        <p:spPr>
          <a:xfrm flipV="1">
            <a:off x="347301" y="3728136"/>
            <a:ext cx="8392070" cy="235526"/>
          </a:xfrm>
          <a:prstGeom prst="rightArrow">
            <a:avLst>
              <a:gd name="adj1" fmla="val 50000"/>
              <a:gd name="adj2" fmla="val 151308"/>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4" name="Segnaposto testo 3"/>
          <p:cNvSpPr>
            <a:spLocks noGrp="1"/>
          </p:cNvSpPr>
          <p:nvPr>
            <p:ph type="body" sz="quarter" idx="14" hasCustomPrompt="1"/>
          </p:nvPr>
        </p:nvSpPr>
        <p:spPr>
          <a:xfrm>
            <a:off x="693161" y="3543601"/>
            <a:ext cx="707688" cy="184535"/>
          </a:xfrm>
        </p:spPr>
        <p:txBody>
          <a:bodyPr/>
          <a:lstStyle>
            <a:lvl1pPr algn="ctr">
              <a:defRPr/>
            </a:lvl1pPr>
          </a:lstStyle>
          <a:p>
            <a:pPr lvl="0"/>
            <a:r>
              <a:rPr lang="it-IT" dirty="0"/>
              <a:t>Data</a:t>
            </a:r>
          </a:p>
        </p:txBody>
      </p:sp>
      <p:cxnSp>
        <p:nvCxnSpPr>
          <p:cNvPr id="10" name="Connettore 1 9"/>
          <p:cNvCxnSpPr/>
          <p:nvPr userDrawn="1"/>
        </p:nvCxnSpPr>
        <p:spPr>
          <a:xfrm>
            <a:off x="347300" y="3171153"/>
            <a:ext cx="137682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Connettore 1 21"/>
          <p:cNvCxnSpPr/>
          <p:nvPr userDrawn="1"/>
        </p:nvCxnSpPr>
        <p:spPr>
          <a:xfrm flipV="1">
            <a:off x="1047724" y="3171153"/>
            <a:ext cx="0" cy="292484"/>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7" name="Segnaposto testo 3"/>
          <p:cNvSpPr>
            <a:spLocks noGrp="1"/>
          </p:cNvSpPr>
          <p:nvPr>
            <p:ph type="body" sz="quarter" idx="15" hasCustomPrompt="1"/>
          </p:nvPr>
        </p:nvSpPr>
        <p:spPr>
          <a:xfrm>
            <a:off x="1516304" y="3963662"/>
            <a:ext cx="707688" cy="184535"/>
          </a:xfrm>
        </p:spPr>
        <p:txBody>
          <a:bodyPr/>
          <a:lstStyle>
            <a:lvl1pPr algn="ctr">
              <a:defRPr/>
            </a:lvl1pPr>
          </a:lstStyle>
          <a:p>
            <a:pPr lvl="0"/>
            <a:r>
              <a:rPr lang="it-IT" dirty="0"/>
              <a:t>Data</a:t>
            </a:r>
          </a:p>
        </p:txBody>
      </p:sp>
      <p:cxnSp>
        <p:nvCxnSpPr>
          <p:cNvPr id="32" name="Connettore 1 31"/>
          <p:cNvCxnSpPr/>
          <p:nvPr userDrawn="1"/>
        </p:nvCxnSpPr>
        <p:spPr>
          <a:xfrm>
            <a:off x="1170443" y="4510424"/>
            <a:ext cx="137682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3" name="Connettore 1 32"/>
          <p:cNvCxnSpPr/>
          <p:nvPr userDrawn="1"/>
        </p:nvCxnSpPr>
        <p:spPr>
          <a:xfrm flipV="1">
            <a:off x="1870867" y="4217940"/>
            <a:ext cx="0" cy="292484"/>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4" name="Segnaposto testo 3"/>
          <p:cNvSpPr>
            <a:spLocks noGrp="1"/>
          </p:cNvSpPr>
          <p:nvPr>
            <p:ph type="body" sz="quarter" idx="16" hasCustomPrompt="1"/>
          </p:nvPr>
        </p:nvSpPr>
        <p:spPr>
          <a:xfrm>
            <a:off x="2306144" y="3543601"/>
            <a:ext cx="707688" cy="184535"/>
          </a:xfrm>
        </p:spPr>
        <p:txBody>
          <a:bodyPr/>
          <a:lstStyle>
            <a:lvl1pPr algn="ctr">
              <a:defRPr/>
            </a:lvl1pPr>
          </a:lstStyle>
          <a:p>
            <a:pPr lvl="0"/>
            <a:r>
              <a:rPr lang="it-IT" dirty="0"/>
              <a:t>Data</a:t>
            </a:r>
          </a:p>
        </p:txBody>
      </p:sp>
      <p:cxnSp>
        <p:nvCxnSpPr>
          <p:cNvPr id="35" name="Connettore 1 34"/>
          <p:cNvCxnSpPr/>
          <p:nvPr userDrawn="1"/>
        </p:nvCxnSpPr>
        <p:spPr>
          <a:xfrm>
            <a:off x="1960283" y="3171153"/>
            <a:ext cx="137682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6" name="Connettore 1 35"/>
          <p:cNvCxnSpPr/>
          <p:nvPr userDrawn="1"/>
        </p:nvCxnSpPr>
        <p:spPr>
          <a:xfrm flipV="1">
            <a:off x="2660707" y="3171153"/>
            <a:ext cx="0" cy="292484"/>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0" name="Segnaposto testo 3"/>
          <p:cNvSpPr>
            <a:spLocks noGrp="1"/>
          </p:cNvSpPr>
          <p:nvPr>
            <p:ph type="body" sz="quarter" idx="17" hasCustomPrompt="1"/>
          </p:nvPr>
        </p:nvSpPr>
        <p:spPr>
          <a:xfrm>
            <a:off x="3140364" y="3963662"/>
            <a:ext cx="707688" cy="184535"/>
          </a:xfrm>
        </p:spPr>
        <p:txBody>
          <a:bodyPr/>
          <a:lstStyle>
            <a:lvl1pPr algn="ctr">
              <a:defRPr/>
            </a:lvl1pPr>
          </a:lstStyle>
          <a:p>
            <a:pPr lvl="0"/>
            <a:r>
              <a:rPr lang="it-IT" dirty="0"/>
              <a:t>Data</a:t>
            </a:r>
          </a:p>
        </p:txBody>
      </p:sp>
      <p:cxnSp>
        <p:nvCxnSpPr>
          <p:cNvPr id="41" name="Connettore 1 40"/>
          <p:cNvCxnSpPr/>
          <p:nvPr userDrawn="1"/>
        </p:nvCxnSpPr>
        <p:spPr>
          <a:xfrm>
            <a:off x="2794503" y="4510424"/>
            <a:ext cx="137682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2" name="Connettore 1 41"/>
          <p:cNvCxnSpPr/>
          <p:nvPr userDrawn="1"/>
        </p:nvCxnSpPr>
        <p:spPr>
          <a:xfrm flipV="1">
            <a:off x="3494927" y="4217940"/>
            <a:ext cx="0" cy="292484"/>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3" name="Segnaposto testo 3"/>
          <p:cNvSpPr>
            <a:spLocks noGrp="1"/>
          </p:cNvSpPr>
          <p:nvPr>
            <p:ph type="body" sz="quarter" idx="18" hasCustomPrompt="1"/>
          </p:nvPr>
        </p:nvSpPr>
        <p:spPr>
          <a:xfrm>
            <a:off x="3921076" y="3543601"/>
            <a:ext cx="707688" cy="184535"/>
          </a:xfrm>
        </p:spPr>
        <p:txBody>
          <a:bodyPr/>
          <a:lstStyle>
            <a:lvl1pPr algn="ctr">
              <a:defRPr/>
            </a:lvl1pPr>
          </a:lstStyle>
          <a:p>
            <a:pPr lvl="0"/>
            <a:r>
              <a:rPr lang="it-IT" dirty="0"/>
              <a:t>Data</a:t>
            </a:r>
          </a:p>
        </p:txBody>
      </p:sp>
      <p:cxnSp>
        <p:nvCxnSpPr>
          <p:cNvPr id="44" name="Connettore 1 43"/>
          <p:cNvCxnSpPr/>
          <p:nvPr userDrawn="1"/>
        </p:nvCxnSpPr>
        <p:spPr>
          <a:xfrm>
            <a:off x="3575215" y="3171153"/>
            <a:ext cx="137682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5" name="Connettore 1 44"/>
          <p:cNvCxnSpPr/>
          <p:nvPr userDrawn="1"/>
        </p:nvCxnSpPr>
        <p:spPr>
          <a:xfrm flipV="1">
            <a:off x="4275639" y="3171153"/>
            <a:ext cx="0" cy="292484"/>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6" name="Segnaposto testo 3"/>
          <p:cNvSpPr>
            <a:spLocks noGrp="1"/>
          </p:cNvSpPr>
          <p:nvPr>
            <p:ph type="body" sz="quarter" idx="19" hasCustomPrompt="1"/>
          </p:nvPr>
        </p:nvSpPr>
        <p:spPr>
          <a:xfrm>
            <a:off x="4764424" y="3963662"/>
            <a:ext cx="707688" cy="184535"/>
          </a:xfrm>
        </p:spPr>
        <p:txBody>
          <a:bodyPr/>
          <a:lstStyle>
            <a:lvl1pPr algn="ctr">
              <a:defRPr/>
            </a:lvl1pPr>
          </a:lstStyle>
          <a:p>
            <a:pPr lvl="0"/>
            <a:r>
              <a:rPr lang="it-IT" dirty="0"/>
              <a:t>Data</a:t>
            </a:r>
          </a:p>
        </p:txBody>
      </p:sp>
      <p:cxnSp>
        <p:nvCxnSpPr>
          <p:cNvPr id="47" name="Connettore 1 46"/>
          <p:cNvCxnSpPr/>
          <p:nvPr userDrawn="1"/>
        </p:nvCxnSpPr>
        <p:spPr>
          <a:xfrm>
            <a:off x="4418563" y="4510424"/>
            <a:ext cx="137682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8" name="Connettore 1 47"/>
          <p:cNvCxnSpPr/>
          <p:nvPr userDrawn="1"/>
        </p:nvCxnSpPr>
        <p:spPr>
          <a:xfrm flipV="1">
            <a:off x="5118987" y="4217940"/>
            <a:ext cx="0" cy="292484"/>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9" name="Segnaposto testo 3"/>
          <p:cNvSpPr>
            <a:spLocks noGrp="1"/>
          </p:cNvSpPr>
          <p:nvPr>
            <p:ph type="body" sz="quarter" idx="20" hasCustomPrompt="1"/>
          </p:nvPr>
        </p:nvSpPr>
        <p:spPr>
          <a:xfrm>
            <a:off x="6373091" y="3963662"/>
            <a:ext cx="707688" cy="184535"/>
          </a:xfrm>
        </p:spPr>
        <p:txBody>
          <a:bodyPr/>
          <a:lstStyle>
            <a:lvl1pPr algn="ctr">
              <a:defRPr/>
            </a:lvl1pPr>
          </a:lstStyle>
          <a:p>
            <a:pPr lvl="0"/>
            <a:r>
              <a:rPr lang="it-IT" dirty="0"/>
              <a:t>Data</a:t>
            </a:r>
          </a:p>
        </p:txBody>
      </p:sp>
      <p:cxnSp>
        <p:nvCxnSpPr>
          <p:cNvPr id="50" name="Connettore 1 49"/>
          <p:cNvCxnSpPr/>
          <p:nvPr userDrawn="1"/>
        </p:nvCxnSpPr>
        <p:spPr>
          <a:xfrm>
            <a:off x="6027230" y="4510424"/>
            <a:ext cx="137682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1" name="Connettore 1 50"/>
          <p:cNvCxnSpPr/>
          <p:nvPr userDrawn="1"/>
        </p:nvCxnSpPr>
        <p:spPr>
          <a:xfrm flipV="1">
            <a:off x="6727654" y="4217940"/>
            <a:ext cx="0" cy="292484"/>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2" name="Segnaposto testo 3"/>
          <p:cNvSpPr>
            <a:spLocks noGrp="1"/>
          </p:cNvSpPr>
          <p:nvPr>
            <p:ph type="body" sz="quarter" idx="21" hasCustomPrompt="1"/>
          </p:nvPr>
        </p:nvSpPr>
        <p:spPr>
          <a:xfrm>
            <a:off x="5557715" y="3543601"/>
            <a:ext cx="707688" cy="184535"/>
          </a:xfrm>
        </p:spPr>
        <p:txBody>
          <a:bodyPr/>
          <a:lstStyle>
            <a:lvl1pPr algn="ctr">
              <a:defRPr/>
            </a:lvl1pPr>
          </a:lstStyle>
          <a:p>
            <a:pPr lvl="0"/>
            <a:r>
              <a:rPr lang="it-IT" dirty="0"/>
              <a:t>Data</a:t>
            </a:r>
          </a:p>
        </p:txBody>
      </p:sp>
      <p:cxnSp>
        <p:nvCxnSpPr>
          <p:cNvPr id="53" name="Connettore 1 52"/>
          <p:cNvCxnSpPr/>
          <p:nvPr userDrawn="1"/>
        </p:nvCxnSpPr>
        <p:spPr>
          <a:xfrm>
            <a:off x="5211854" y="3171153"/>
            <a:ext cx="137682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 name="Connettore 1 53"/>
          <p:cNvCxnSpPr/>
          <p:nvPr userDrawn="1"/>
        </p:nvCxnSpPr>
        <p:spPr>
          <a:xfrm flipV="1">
            <a:off x="5912278" y="3171153"/>
            <a:ext cx="0" cy="292484"/>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5" name="Segnaposto testo 3"/>
          <p:cNvSpPr>
            <a:spLocks noGrp="1"/>
          </p:cNvSpPr>
          <p:nvPr>
            <p:ph type="body" sz="quarter" idx="22" hasCustomPrompt="1"/>
          </p:nvPr>
        </p:nvSpPr>
        <p:spPr>
          <a:xfrm>
            <a:off x="7166350" y="3543601"/>
            <a:ext cx="707688" cy="184535"/>
          </a:xfrm>
        </p:spPr>
        <p:txBody>
          <a:bodyPr/>
          <a:lstStyle>
            <a:lvl1pPr algn="ctr">
              <a:defRPr/>
            </a:lvl1pPr>
          </a:lstStyle>
          <a:p>
            <a:pPr lvl="0"/>
            <a:r>
              <a:rPr lang="it-IT" dirty="0"/>
              <a:t>Data</a:t>
            </a:r>
          </a:p>
        </p:txBody>
      </p:sp>
      <p:cxnSp>
        <p:nvCxnSpPr>
          <p:cNvPr id="56" name="Connettore 1 55"/>
          <p:cNvCxnSpPr/>
          <p:nvPr userDrawn="1"/>
        </p:nvCxnSpPr>
        <p:spPr>
          <a:xfrm>
            <a:off x="6820489" y="3171153"/>
            <a:ext cx="137682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7" name="Connettore 1 56"/>
          <p:cNvCxnSpPr/>
          <p:nvPr userDrawn="1"/>
        </p:nvCxnSpPr>
        <p:spPr>
          <a:xfrm flipV="1">
            <a:off x="7520913" y="3171153"/>
            <a:ext cx="0" cy="292484"/>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0" name="Segnaposto testo 59"/>
          <p:cNvSpPr>
            <a:spLocks noGrp="1"/>
          </p:cNvSpPr>
          <p:nvPr>
            <p:ph type="body" sz="quarter" idx="23"/>
          </p:nvPr>
        </p:nvSpPr>
        <p:spPr>
          <a:xfrm>
            <a:off x="347663" y="1662545"/>
            <a:ext cx="1376362" cy="1385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61" name="Segnaposto testo 59"/>
          <p:cNvSpPr>
            <a:spLocks noGrp="1"/>
          </p:cNvSpPr>
          <p:nvPr>
            <p:ph type="body" sz="quarter" idx="24"/>
          </p:nvPr>
        </p:nvSpPr>
        <p:spPr>
          <a:xfrm>
            <a:off x="1972526" y="1662545"/>
            <a:ext cx="1376362" cy="1385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62" name="Segnaposto testo 59"/>
          <p:cNvSpPr>
            <a:spLocks noGrp="1"/>
          </p:cNvSpPr>
          <p:nvPr>
            <p:ph type="body" sz="quarter" idx="25"/>
          </p:nvPr>
        </p:nvSpPr>
        <p:spPr>
          <a:xfrm>
            <a:off x="3575215" y="1662545"/>
            <a:ext cx="1376362" cy="1385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63" name="Segnaposto testo 59"/>
          <p:cNvSpPr>
            <a:spLocks noGrp="1"/>
          </p:cNvSpPr>
          <p:nvPr>
            <p:ph type="body" sz="quarter" idx="26"/>
          </p:nvPr>
        </p:nvSpPr>
        <p:spPr>
          <a:xfrm>
            <a:off x="5222869" y="1662545"/>
            <a:ext cx="1376362" cy="1385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4" name="Segnaposto testo 59"/>
          <p:cNvSpPr>
            <a:spLocks noGrp="1"/>
          </p:cNvSpPr>
          <p:nvPr>
            <p:ph type="body" sz="quarter" idx="27"/>
          </p:nvPr>
        </p:nvSpPr>
        <p:spPr>
          <a:xfrm>
            <a:off x="6844542" y="1662545"/>
            <a:ext cx="1376362" cy="1385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70" name="Segnaposto testo 59"/>
          <p:cNvSpPr>
            <a:spLocks noGrp="1"/>
          </p:cNvSpPr>
          <p:nvPr>
            <p:ph type="body" sz="quarter" idx="29"/>
          </p:nvPr>
        </p:nvSpPr>
        <p:spPr>
          <a:xfrm>
            <a:off x="1172318" y="4633575"/>
            <a:ext cx="1376362" cy="1385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71" name="Segnaposto testo 59"/>
          <p:cNvSpPr>
            <a:spLocks noGrp="1"/>
          </p:cNvSpPr>
          <p:nvPr>
            <p:ph type="body" sz="quarter" idx="30"/>
          </p:nvPr>
        </p:nvSpPr>
        <p:spPr>
          <a:xfrm>
            <a:off x="2794962" y="4633575"/>
            <a:ext cx="1376362" cy="1385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72" name="Segnaposto testo 59"/>
          <p:cNvSpPr>
            <a:spLocks noGrp="1"/>
          </p:cNvSpPr>
          <p:nvPr>
            <p:ph type="body" sz="quarter" idx="31"/>
          </p:nvPr>
        </p:nvSpPr>
        <p:spPr>
          <a:xfrm>
            <a:off x="4430806" y="4633575"/>
            <a:ext cx="1376362" cy="1385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3" name="Segnaposto testo 59"/>
          <p:cNvSpPr>
            <a:spLocks noGrp="1"/>
          </p:cNvSpPr>
          <p:nvPr>
            <p:ph type="body" sz="quarter" idx="32"/>
          </p:nvPr>
        </p:nvSpPr>
        <p:spPr>
          <a:xfrm>
            <a:off x="6027689" y="4633575"/>
            <a:ext cx="1376362" cy="1385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69" name="Segnaposto testo 15"/>
          <p:cNvSpPr>
            <a:spLocks noGrp="1"/>
          </p:cNvSpPr>
          <p:nvPr>
            <p:ph type="body" sz="quarter" idx="13" hasCustomPrompt="1"/>
          </p:nvPr>
        </p:nvSpPr>
        <p:spPr>
          <a:xfrm>
            <a:off x="347300" y="273559"/>
            <a:ext cx="2223124" cy="115990"/>
          </a:xfrm>
        </p:spPr>
        <p:txBody>
          <a:bodyPr>
            <a:noAutofit/>
          </a:bodyPr>
          <a:lstStyle>
            <a:lvl1pPr>
              <a:lnSpc>
                <a:spcPts val="700"/>
              </a:lnSpc>
              <a:defRPr sz="700" baseline="0">
                <a:solidFill>
                  <a:schemeClr val="tx2"/>
                </a:solidFill>
              </a:defRPr>
            </a:lvl1pPr>
          </a:lstStyle>
          <a:p>
            <a:pPr lvl="0"/>
            <a:r>
              <a:rPr lang="it-IT" dirty="0" err="1"/>
              <a:t>Section</a:t>
            </a:r>
            <a:r>
              <a:rPr lang="it-IT" dirty="0"/>
              <a:t> 00</a:t>
            </a:r>
          </a:p>
        </p:txBody>
      </p:sp>
    </p:spTree>
    <p:extLst>
      <p:ext uri="{BB962C8B-B14F-4D97-AF65-F5344CB8AC3E}">
        <p14:creationId xmlns:p14="http://schemas.microsoft.com/office/powerpoint/2010/main" val="254319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Blank">
    <p:spTree>
      <p:nvGrpSpPr>
        <p:cNvPr id="1" name=""/>
        <p:cNvGrpSpPr/>
        <p:nvPr/>
      </p:nvGrpSpPr>
      <p:grpSpPr>
        <a:xfrm>
          <a:off x="0" y="0"/>
          <a:ext cx="0" cy="0"/>
          <a:chOff x="0" y="0"/>
          <a:chExt cx="0" cy="0"/>
        </a:xfrm>
      </p:grpSpPr>
      <p:sp>
        <p:nvSpPr>
          <p:cNvPr id="13" name="Titolo 1"/>
          <p:cNvSpPr>
            <a:spLocks noGrp="1"/>
          </p:cNvSpPr>
          <p:nvPr>
            <p:ph type="ctrTitle" hasCustomPrompt="1"/>
          </p:nvPr>
        </p:nvSpPr>
        <p:spPr>
          <a:xfrm>
            <a:off x="347300" y="451877"/>
            <a:ext cx="8386686" cy="557458"/>
          </a:xfrm>
        </p:spPr>
        <p:txBody>
          <a:bodyPr/>
          <a:lstStyle>
            <a:lvl1pPr>
              <a:lnSpc>
                <a:spcPts val="2200"/>
              </a:lnSpc>
              <a:defRPr sz="2000" b="0" i="0" baseline="0">
                <a:solidFill>
                  <a:schemeClr val="tx2"/>
                </a:solidFill>
              </a:defRPr>
            </a:lvl1pPr>
          </a:lstStyle>
          <a:p>
            <a:r>
              <a:rPr lang="it-IT" dirty="0"/>
              <a:t>Slide Title</a:t>
            </a:r>
            <a:br>
              <a:rPr lang="it-IT" dirty="0"/>
            </a:br>
            <a:r>
              <a:rPr lang="it-IT" dirty="0" err="1"/>
              <a:t>Arial</a:t>
            </a:r>
            <a:r>
              <a:rPr lang="it-IT" dirty="0"/>
              <a:t> Regular 20/22pt</a:t>
            </a:r>
          </a:p>
        </p:txBody>
      </p:sp>
      <p:sp>
        <p:nvSpPr>
          <p:cNvPr id="14" name="Sottotitolo 2"/>
          <p:cNvSpPr>
            <a:spLocks noGrp="1"/>
          </p:cNvSpPr>
          <p:nvPr>
            <p:ph type="subTitle" idx="1" hasCustomPrompt="1"/>
          </p:nvPr>
        </p:nvSpPr>
        <p:spPr>
          <a:xfrm>
            <a:off x="347300" y="1070623"/>
            <a:ext cx="8386686" cy="456408"/>
          </a:xfrm>
        </p:spPr>
        <p:txBody>
          <a:bodyPr lIns="0" tIns="0" rIns="0" bIns="0">
            <a:noAutofit/>
          </a:bodyPr>
          <a:lstStyle>
            <a:lvl1pPr marL="0" indent="0" algn="l">
              <a:lnSpc>
                <a:spcPts val="1700"/>
              </a:lnSpc>
              <a:spcBef>
                <a:spcPts val="0"/>
              </a:spcBef>
              <a:buNone/>
              <a:defRPr sz="1500" baseline="0">
                <a:solidFill>
                  <a:srgbClr val="7F7F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Slide </a:t>
            </a:r>
            <a:r>
              <a:rPr lang="it-IT" dirty="0" err="1"/>
              <a:t>Subtitle</a:t>
            </a:r>
            <a:br>
              <a:rPr lang="it-IT" dirty="0"/>
            </a:br>
            <a:r>
              <a:rPr lang="it-IT" dirty="0" err="1"/>
              <a:t>Arial</a:t>
            </a:r>
            <a:r>
              <a:rPr lang="it-IT" dirty="0"/>
              <a:t> Regular 15/17pt</a:t>
            </a:r>
          </a:p>
        </p:txBody>
      </p:sp>
      <p:sp>
        <p:nvSpPr>
          <p:cNvPr id="19" name="Segnaposto testo 15"/>
          <p:cNvSpPr>
            <a:spLocks noGrp="1"/>
          </p:cNvSpPr>
          <p:nvPr>
            <p:ph type="body" sz="quarter" idx="13" hasCustomPrompt="1"/>
          </p:nvPr>
        </p:nvSpPr>
        <p:spPr>
          <a:xfrm>
            <a:off x="347300" y="273559"/>
            <a:ext cx="2223124" cy="115990"/>
          </a:xfrm>
        </p:spPr>
        <p:txBody>
          <a:bodyPr>
            <a:noAutofit/>
          </a:bodyPr>
          <a:lstStyle>
            <a:lvl1pPr>
              <a:lnSpc>
                <a:spcPts val="700"/>
              </a:lnSpc>
              <a:defRPr sz="700" baseline="0">
                <a:solidFill>
                  <a:schemeClr val="tx2"/>
                </a:solidFill>
              </a:defRPr>
            </a:lvl1pPr>
          </a:lstStyle>
          <a:p>
            <a:pPr lvl="0"/>
            <a:r>
              <a:rPr lang="it-IT" dirty="0" err="1"/>
              <a:t>Section</a:t>
            </a:r>
            <a:r>
              <a:rPr lang="it-IT" dirty="0"/>
              <a:t> 00</a:t>
            </a:r>
          </a:p>
        </p:txBody>
      </p:sp>
    </p:spTree>
    <p:extLst>
      <p:ext uri="{BB962C8B-B14F-4D97-AF65-F5344CB8AC3E}">
        <p14:creationId xmlns:p14="http://schemas.microsoft.com/office/powerpoint/2010/main" val="1021943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de Highlights">
    <p:spTree>
      <p:nvGrpSpPr>
        <p:cNvPr id="1" name=""/>
        <p:cNvGrpSpPr/>
        <p:nvPr/>
      </p:nvGrpSpPr>
      <p:grpSpPr>
        <a:xfrm>
          <a:off x="0" y="0"/>
          <a:ext cx="0" cy="0"/>
          <a:chOff x="0" y="0"/>
          <a:chExt cx="0" cy="0"/>
        </a:xfrm>
      </p:grpSpPr>
      <p:sp>
        <p:nvSpPr>
          <p:cNvPr id="13" name="Titolo 1"/>
          <p:cNvSpPr>
            <a:spLocks noGrp="1"/>
          </p:cNvSpPr>
          <p:nvPr>
            <p:ph type="ctrTitle" hasCustomPrompt="1"/>
          </p:nvPr>
        </p:nvSpPr>
        <p:spPr>
          <a:xfrm>
            <a:off x="347300" y="451877"/>
            <a:ext cx="8386686" cy="557458"/>
          </a:xfrm>
        </p:spPr>
        <p:txBody>
          <a:bodyPr/>
          <a:lstStyle>
            <a:lvl1pPr>
              <a:lnSpc>
                <a:spcPts val="2200"/>
              </a:lnSpc>
              <a:defRPr sz="2000" b="0" i="0" baseline="0">
                <a:solidFill>
                  <a:schemeClr val="tx2"/>
                </a:solidFill>
              </a:defRPr>
            </a:lvl1pPr>
          </a:lstStyle>
          <a:p>
            <a:r>
              <a:rPr lang="it-IT" dirty="0"/>
              <a:t>Slide Title</a:t>
            </a:r>
            <a:br>
              <a:rPr lang="it-IT" dirty="0"/>
            </a:br>
            <a:r>
              <a:rPr lang="it-IT" dirty="0" err="1"/>
              <a:t>Arial</a:t>
            </a:r>
            <a:r>
              <a:rPr lang="it-IT" dirty="0"/>
              <a:t> Regular 20/22pt</a:t>
            </a:r>
          </a:p>
        </p:txBody>
      </p:sp>
      <p:sp>
        <p:nvSpPr>
          <p:cNvPr id="14" name="Sottotitolo 2"/>
          <p:cNvSpPr>
            <a:spLocks noGrp="1"/>
          </p:cNvSpPr>
          <p:nvPr>
            <p:ph type="subTitle" idx="1" hasCustomPrompt="1"/>
          </p:nvPr>
        </p:nvSpPr>
        <p:spPr>
          <a:xfrm>
            <a:off x="347300" y="1070623"/>
            <a:ext cx="8386686" cy="456408"/>
          </a:xfrm>
        </p:spPr>
        <p:txBody>
          <a:bodyPr lIns="0" tIns="0" rIns="0" bIns="0">
            <a:noAutofit/>
          </a:bodyPr>
          <a:lstStyle>
            <a:lvl1pPr marL="0" indent="0" algn="l">
              <a:lnSpc>
                <a:spcPts val="1700"/>
              </a:lnSpc>
              <a:spcBef>
                <a:spcPts val="0"/>
              </a:spcBef>
              <a:buNone/>
              <a:defRPr sz="1500" baseline="0">
                <a:solidFill>
                  <a:srgbClr val="7F7F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Slide </a:t>
            </a:r>
            <a:r>
              <a:rPr lang="it-IT" dirty="0" err="1"/>
              <a:t>Subtitle</a:t>
            </a:r>
            <a:br>
              <a:rPr lang="it-IT" dirty="0"/>
            </a:br>
            <a:r>
              <a:rPr lang="it-IT" dirty="0" err="1"/>
              <a:t>Arial</a:t>
            </a:r>
            <a:r>
              <a:rPr lang="it-IT" dirty="0"/>
              <a:t> Regular 15/17pt</a:t>
            </a:r>
          </a:p>
        </p:txBody>
      </p:sp>
      <p:sp>
        <p:nvSpPr>
          <p:cNvPr id="10" name="Segnaposto testo 18"/>
          <p:cNvSpPr>
            <a:spLocks noGrp="1"/>
          </p:cNvSpPr>
          <p:nvPr>
            <p:ph type="body" sz="quarter" idx="14" hasCustomPrompt="1"/>
          </p:nvPr>
        </p:nvSpPr>
        <p:spPr>
          <a:xfrm>
            <a:off x="4601683" y="1682750"/>
            <a:ext cx="4132303" cy="4378325"/>
          </a:xfrm>
        </p:spPr>
        <p:txBody>
          <a:bodyPr tIns="46800"/>
          <a:lstStyle>
            <a:lvl1pPr>
              <a:lnSpc>
                <a:spcPts val="2600"/>
              </a:lnSpc>
              <a:spcBef>
                <a:spcPts val="0"/>
              </a:spcBef>
              <a:defRPr sz="2400" baseline="0">
                <a:solidFill>
                  <a:schemeClr val="tx1"/>
                </a:solidFill>
              </a:defRPr>
            </a:lvl1pPr>
          </a:lstStyle>
          <a:p>
            <a:pPr lvl="0"/>
            <a:r>
              <a:rPr lang="it-IT" dirty="0" err="1"/>
              <a:t>Lorem</a:t>
            </a:r>
            <a:r>
              <a:rPr lang="it-IT" dirty="0"/>
              <a:t> </a:t>
            </a:r>
            <a:r>
              <a:rPr lang="it-IT" dirty="0" err="1"/>
              <a:t>Ipsum</a:t>
            </a:r>
            <a:r>
              <a:rPr lang="it-IT" dirty="0"/>
              <a:t> </a:t>
            </a:r>
            <a:r>
              <a:rPr lang="it-IT" dirty="0" err="1"/>
              <a:t>sit</a:t>
            </a:r>
            <a:r>
              <a:rPr lang="it-IT" dirty="0"/>
              <a:t> </a:t>
            </a:r>
            <a:r>
              <a:rPr lang="it-IT" dirty="0" err="1"/>
              <a:t>amet</a:t>
            </a:r>
            <a:r>
              <a:rPr lang="it-IT" dirty="0"/>
              <a:t> bla bla bla bla bla bla bla bla </a:t>
            </a:r>
          </a:p>
        </p:txBody>
      </p:sp>
      <p:sp>
        <p:nvSpPr>
          <p:cNvPr id="11" name="Segnaposto testo 18"/>
          <p:cNvSpPr>
            <a:spLocks noGrp="1"/>
          </p:cNvSpPr>
          <p:nvPr>
            <p:ph type="body" sz="quarter" idx="15" hasCustomPrompt="1"/>
          </p:nvPr>
        </p:nvSpPr>
        <p:spPr>
          <a:xfrm>
            <a:off x="347300" y="1682750"/>
            <a:ext cx="4132303" cy="4378325"/>
          </a:xfrm>
        </p:spPr>
        <p:txBody>
          <a:bodyPr tIns="50400"/>
          <a:lstStyle>
            <a:lvl1pPr>
              <a:lnSpc>
                <a:spcPts val="3800"/>
              </a:lnSpc>
              <a:defRPr sz="3600" b="1" i="0" baseline="0">
                <a:solidFill>
                  <a:schemeClr val="tx2"/>
                </a:solidFill>
              </a:defRPr>
            </a:lvl1pPr>
          </a:lstStyle>
          <a:p>
            <a:pPr lvl="0"/>
            <a:r>
              <a:rPr lang="it-IT" dirty="0" err="1"/>
              <a:t>Lorem</a:t>
            </a:r>
            <a:r>
              <a:rPr lang="it-IT" dirty="0"/>
              <a:t> </a:t>
            </a:r>
            <a:r>
              <a:rPr lang="it-IT" dirty="0" err="1"/>
              <a:t>Ipsum</a:t>
            </a:r>
            <a:r>
              <a:rPr lang="it-IT" dirty="0"/>
              <a:t> </a:t>
            </a:r>
            <a:r>
              <a:rPr lang="it-IT" dirty="0" err="1"/>
              <a:t>Sit</a:t>
            </a:r>
            <a:r>
              <a:rPr lang="it-IT" dirty="0"/>
              <a:t> 79% </a:t>
            </a:r>
            <a:r>
              <a:rPr lang="it-IT" dirty="0" err="1"/>
              <a:t>Sit</a:t>
            </a:r>
            <a:r>
              <a:rPr lang="it-IT" dirty="0"/>
              <a:t> </a:t>
            </a:r>
            <a:r>
              <a:rPr lang="it-IT" dirty="0" err="1"/>
              <a:t>Amet</a:t>
            </a:r>
            <a:endParaRPr lang="it-IT" dirty="0"/>
          </a:p>
        </p:txBody>
      </p:sp>
      <p:sp>
        <p:nvSpPr>
          <p:cNvPr id="23" name="Segnaposto testo 15"/>
          <p:cNvSpPr>
            <a:spLocks noGrp="1"/>
          </p:cNvSpPr>
          <p:nvPr>
            <p:ph type="body" sz="quarter" idx="13" hasCustomPrompt="1"/>
          </p:nvPr>
        </p:nvSpPr>
        <p:spPr>
          <a:xfrm>
            <a:off x="347300" y="273559"/>
            <a:ext cx="2223124" cy="115990"/>
          </a:xfrm>
        </p:spPr>
        <p:txBody>
          <a:bodyPr>
            <a:noAutofit/>
          </a:bodyPr>
          <a:lstStyle>
            <a:lvl1pPr>
              <a:lnSpc>
                <a:spcPts val="700"/>
              </a:lnSpc>
              <a:defRPr sz="700" baseline="0">
                <a:solidFill>
                  <a:schemeClr val="tx2"/>
                </a:solidFill>
              </a:defRPr>
            </a:lvl1pPr>
          </a:lstStyle>
          <a:p>
            <a:pPr lvl="0"/>
            <a:r>
              <a:rPr lang="it-IT" dirty="0" err="1"/>
              <a:t>Section</a:t>
            </a:r>
            <a:r>
              <a:rPr lang="it-IT" dirty="0"/>
              <a:t> 00</a:t>
            </a:r>
          </a:p>
        </p:txBody>
      </p:sp>
    </p:spTree>
    <p:extLst>
      <p:ext uri="{BB962C8B-B14F-4D97-AF65-F5344CB8AC3E}">
        <p14:creationId xmlns:p14="http://schemas.microsoft.com/office/powerpoint/2010/main" val="3332001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Team contacts">
    <p:spTree>
      <p:nvGrpSpPr>
        <p:cNvPr id="1" name=""/>
        <p:cNvGrpSpPr/>
        <p:nvPr/>
      </p:nvGrpSpPr>
      <p:grpSpPr>
        <a:xfrm>
          <a:off x="0" y="0"/>
          <a:ext cx="0" cy="0"/>
          <a:chOff x="0" y="0"/>
          <a:chExt cx="0" cy="0"/>
        </a:xfrm>
      </p:grpSpPr>
      <p:sp>
        <p:nvSpPr>
          <p:cNvPr id="14" name="object 3"/>
          <p:cNvSpPr txBox="1"/>
          <p:nvPr userDrawn="1"/>
        </p:nvSpPr>
        <p:spPr>
          <a:xfrm>
            <a:off x="357774" y="716294"/>
            <a:ext cx="1335610" cy="318159"/>
          </a:xfrm>
          <a:prstGeom prst="rect">
            <a:avLst/>
          </a:prstGeom>
        </p:spPr>
        <p:txBody>
          <a:bodyPr wrap="square" lIns="0" tIns="0" rIns="0" bIns="0" rtlCol="0">
            <a:noAutofit/>
          </a:bodyPr>
          <a:lstStyle/>
          <a:p>
            <a:pPr marL="12700">
              <a:lnSpc>
                <a:spcPct val="95825"/>
              </a:lnSpc>
              <a:spcBef>
                <a:spcPts val="10"/>
              </a:spcBef>
            </a:pPr>
            <a:r>
              <a:rPr lang="it-IT" sz="2000" spc="0" dirty="0">
                <a:solidFill>
                  <a:schemeClr val="tx2"/>
                </a:solidFill>
                <a:latin typeface="Arial"/>
                <a:cs typeface="Arial"/>
              </a:rPr>
              <a:t>Team</a:t>
            </a:r>
            <a:endParaRPr sz="2000" dirty="0">
              <a:solidFill>
                <a:schemeClr val="tx2"/>
              </a:solidFill>
              <a:latin typeface="Arial"/>
              <a:cs typeface="Arial"/>
            </a:endParaRPr>
          </a:p>
        </p:txBody>
      </p:sp>
      <p:sp>
        <p:nvSpPr>
          <p:cNvPr id="15" name="Segnaposto testo 5"/>
          <p:cNvSpPr>
            <a:spLocks noGrp="1"/>
          </p:cNvSpPr>
          <p:nvPr>
            <p:ph type="body" sz="quarter" idx="14" hasCustomPrompt="1"/>
          </p:nvPr>
        </p:nvSpPr>
        <p:spPr>
          <a:xfrm>
            <a:off x="347300" y="1223964"/>
            <a:ext cx="4124276" cy="161492"/>
          </a:xfrm>
        </p:spPr>
        <p:txBody>
          <a:bodyPr/>
          <a:lstStyle>
            <a:lvl1pPr>
              <a:defRPr sz="1200" b="1" i="0"/>
            </a:lvl1pPr>
          </a:lstStyle>
          <a:p>
            <a:pPr lvl="0"/>
            <a:r>
              <a:rPr lang="it-IT" dirty="0" err="1"/>
              <a:t>Name</a:t>
            </a:r>
            <a:r>
              <a:rPr lang="it-IT" dirty="0"/>
              <a:t> </a:t>
            </a:r>
            <a:r>
              <a:rPr lang="it-IT" dirty="0" err="1"/>
              <a:t>Surname</a:t>
            </a:r>
            <a:endParaRPr lang="it-IT" dirty="0"/>
          </a:p>
        </p:txBody>
      </p:sp>
      <p:sp>
        <p:nvSpPr>
          <p:cNvPr id="18" name="Segnaposto testo 5"/>
          <p:cNvSpPr>
            <a:spLocks noGrp="1"/>
          </p:cNvSpPr>
          <p:nvPr>
            <p:ph type="body" sz="quarter" idx="16" hasCustomPrompt="1"/>
          </p:nvPr>
        </p:nvSpPr>
        <p:spPr>
          <a:xfrm>
            <a:off x="347300" y="1462570"/>
            <a:ext cx="4124276" cy="161492"/>
          </a:xfrm>
        </p:spPr>
        <p:txBody>
          <a:bodyPr/>
          <a:lstStyle>
            <a:lvl1pPr>
              <a:defRPr sz="1000" b="0" i="0"/>
            </a:lvl1pPr>
          </a:lstStyle>
          <a:p>
            <a:pPr lvl="0"/>
            <a:r>
              <a:rPr lang="it-IT" dirty="0"/>
              <a:t>Job</a:t>
            </a:r>
          </a:p>
        </p:txBody>
      </p:sp>
      <p:sp>
        <p:nvSpPr>
          <p:cNvPr id="19" name="Segnaposto testo 5"/>
          <p:cNvSpPr>
            <a:spLocks noGrp="1"/>
          </p:cNvSpPr>
          <p:nvPr>
            <p:ph type="body" sz="quarter" idx="17" hasCustomPrompt="1"/>
          </p:nvPr>
        </p:nvSpPr>
        <p:spPr>
          <a:xfrm>
            <a:off x="347663" y="1678085"/>
            <a:ext cx="4124276" cy="161492"/>
          </a:xfrm>
        </p:spPr>
        <p:txBody>
          <a:bodyPr/>
          <a:lstStyle>
            <a:lvl1pPr>
              <a:defRPr sz="1000" b="0" i="0"/>
            </a:lvl1pPr>
          </a:lstStyle>
          <a:p>
            <a:pPr lvl="0"/>
            <a:r>
              <a:rPr lang="it-IT" dirty="0"/>
              <a:t>E-mail</a:t>
            </a:r>
          </a:p>
        </p:txBody>
      </p:sp>
      <p:sp>
        <p:nvSpPr>
          <p:cNvPr id="20" name="Segnaposto testo 5"/>
          <p:cNvSpPr>
            <a:spLocks noGrp="1"/>
          </p:cNvSpPr>
          <p:nvPr>
            <p:ph type="body" sz="quarter" idx="18" hasCustomPrompt="1"/>
          </p:nvPr>
        </p:nvSpPr>
        <p:spPr>
          <a:xfrm>
            <a:off x="347300" y="1893601"/>
            <a:ext cx="4124276" cy="161492"/>
          </a:xfrm>
        </p:spPr>
        <p:txBody>
          <a:bodyPr/>
          <a:lstStyle>
            <a:lvl1pPr>
              <a:defRPr sz="1000" b="0" i="0" baseline="0"/>
            </a:lvl1pPr>
          </a:lstStyle>
          <a:p>
            <a:pPr lvl="0"/>
            <a:r>
              <a:rPr lang="it-IT" dirty="0"/>
              <a:t>Phone </a:t>
            </a:r>
            <a:r>
              <a:rPr lang="it-IT" dirty="0" err="1"/>
              <a:t>Number</a:t>
            </a:r>
            <a:endParaRPr lang="it-IT" dirty="0"/>
          </a:p>
        </p:txBody>
      </p:sp>
      <p:sp>
        <p:nvSpPr>
          <p:cNvPr id="21" name="Segnaposto testo 5"/>
          <p:cNvSpPr>
            <a:spLocks noGrp="1"/>
          </p:cNvSpPr>
          <p:nvPr>
            <p:ph type="body" sz="quarter" idx="19" hasCustomPrompt="1"/>
          </p:nvPr>
        </p:nvSpPr>
        <p:spPr>
          <a:xfrm>
            <a:off x="347300" y="2216873"/>
            <a:ext cx="4124276" cy="161492"/>
          </a:xfrm>
        </p:spPr>
        <p:txBody>
          <a:bodyPr/>
          <a:lstStyle>
            <a:lvl1pPr>
              <a:defRPr sz="1200" b="1" i="0"/>
            </a:lvl1pPr>
          </a:lstStyle>
          <a:p>
            <a:pPr lvl="0"/>
            <a:r>
              <a:rPr lang="it-IT" dirty="0" err="1"/>
              <a:t>Name</a:t>
            </a:r>
            <a:r>
              <a:rPr lang="it-IT" dirty="0"/>
              <a:t> </a:t>
            </a:r>
            <a:r>
              <a:rPr lang="it-IT" dirty="0" err="1"/>
              <a:t>Surname</a:t>
            </a:r>
            <a:endParaRPr lang="it-IT" dirty="0"/>
          </a:p>
        </p:txBody>
      </p:sp>
      <p:sp>
        <p:nvSpPr>
          <p:cNvPr id="22" name="Segnaposto testo 5"/>
          <p:cNvSpPr>
            <a:spLocks noGrp="1"/>
          </p:cNvSpPr>
          <p:nvPr>
            <p:ph type="body" sz="quarter" idx="20" hasCustomPrompt="1"/>
          </p:nvPr>
        </p:nvSpPr>
        <p:spPr>
          <a:xfrm>
            <a:off x="347300" y="2455479"/>
            <a:ext cx="4124276" cy="161492"/>
          </a:xfrm>
        </p:spPr>
        <p:txBody>
          <a:bodyPr/>
          <a:lstStyle>
            <a:lvl1pPr>
              <a:defRPr sz="1000" b="0" i="0"/>
            </a:lvl1pPr>
          </a:lstStyle>
          <a:p>
            <a:pPr lvl="0"/>
            <a:r>
              <a:rPr lang="it-IT" dirty="0"/>
              <a:t>Job</a:t>
            </a:r>
          </a:p>
        </p:txBody>
      </p:sp>
      <p:sp>
        <p:nvSpPr>
          <p:cNvPr id="23" name="Segnaposto testo 5"/>
          <p:cNvSpPr>
            <a:spLocks noGrp="1"/>
          </p:cNvSpPr>
          <p:nvPr>
            <p:ph type="body" sz="quarter" idx="21" hasCustomPrompt="1"/>
          </p:nvPr>
        </p:nvSpPr>
        <p:spPr>
          <a:xfrm>
            <a:off x="347663" y="2670994"/>
            <a:ext cx="4124276" cy="161492"/>
          </a:xfrm>
        </p:spPr>
        <p:txBody>
          <a:bodyPr/>
          <a:lstStyle>
            <a:lvl1pPr>
              <a:defRPr sz="1000" b="0" i="0"/>
            </a:lvl1pPr>
          </a:lstStyle>
          <a:p>
            <a:pPr lvl="0"/>
            <a:r>
              <a:rPr lang="it-IT" dirty="0"/>
              <a:t>E-mail</a:t>
            </a:r>
          </a:p>
        </p:txBody>
      </p:sp>
      <p:sp>
        <p:nvSpPr>
          <p:cNvPr id="24" name="Segnaposto testo 5"/>
          <p:cNvSpPr>
            <a:spLocks noGrp="1"/>
          </p:cNvSpPr>
          <p:nvPr>
            <p:ph type="body" sz="quarter" idx="22" hasCustomPrompt="1"/>
          </p:nvPr>
        </p:nvSpPr>
        <p:spPr>
          <a:xfrm>
            <a:off x="347300" y="2886510"/>
            <a:ext cx="4124276" cy="161492"/>
          </a:xfrm>
        </p:spPr>
        <p:txBody>
          <a:bodyPr/>
          <a:lstStyle>
            <a:lvl1pPr>
              <a:defRPr sz="1000" b="0" i="0" baseline="0"/>
            </a:lvl1pPr>
          </a:lstStyle>
          <a:p>
            <a:pPr lvl="0"/>
            <a:r>
              <a:rPr lang="it-IT" dirty="0"/>
              <a:t>Phone </a:t>
            </a:r>
            <a:r>
              <a:rPr lang="it-IT" dirty="0" err="1"/>
              <a:t>Number</a:t>
            </a:r>
            <a:endParaRPr lang="it-IT" dirty="0"/>
          </a:p>
        </p:txBody>
      </p:sp>
      <p:sp>
        <p:nvSpPr>
          <p:cNvPr id="25" name="Segnaposto testo 5"/>
          <p:cNvSpPr>
            <a:spLocks noGrp="1"/>
          </p:cNvSpPr>
          <p:nvPr>
            <p:ph type="body" sz="quarter" idx="23" hasCustomPrompt="1"/>
          </p:nvPr>
        </p:nvSpPr>
        <p:spPr>
          <a:xfrm>
            <a:off x="347300" y="3217479"/>
            <a:ext cx="4124276" cy="161492"/>
          </a:xfrm>
        </p:spPr>
        <p:txBody>
          <a:bodyPr/>
          <a:lstStyle>
            <a:lvl1pPr>
              <a:defRPr sz="1200" b="1" i="0"/>
            </a:lvl1pPr>
          </a:lstStyle>
          <a:p>
            <a:pPr lvl="0"/>
            <a:r>
              <a:rPr lang="it-IT" dirty="0" err="1"/>
              <a:t>Name</a:t>
            </a:r>
            <a:r>
              <a:rPr lang="it-IT" dirty="0"/>
              <a:t> </a:t>
            </a:r>
            <a:r>
              <a:rPr lang="it-IT" dirty="0" err="1"/>
              <a:t>Surname</a:t>
            </a:r>
            <a:endParaRPr lang="it-IT" dirty="0"/>
          </a:p>
        </p:txBody>
      </p:sp>
      <p:sp>
        <p:nvSpPr>
          <p:cNvPr id="26" name="Segnaposto testo 5"/>
          <p:cNvSpPr>
            <a:spLocks noGrp="1"/>
          </p:cNvSpPr>
          <p:nvPr>
            <p:ph type="body" sz="quarter" idx="24" hasCustomPrompt="1"/>
          </p:nvPr>
        </p:nvSpPr>
        <p:spPr>
          <a:xfrm>
            <a:off x="347300" y="3456085"/>
            <a:ext cx="4124276" cy="161492"/>
          </a:xfrm>
        </p:spPr>
        <p:txBody>
          <a:bodyPr/>
          <a:lstStyle>
            <a:lvl1pPr>
              <a:defRPr sz="1000" b="0" i="0"/>
            </a:lvl1pPr>
          </a:lstStyle>
          <a:p>
            <a:pPr lvl="0"/>
            <a:r>
              <a:rPr lang="it-IT" dirty="0"/>
              <a:t>Job</a:t>
            </a:r>
          </a:p>
        </p:txBody>
      </p:sp>
      <p:sp>
        <p:nvSpPr>
          <p:cNvPr id="27" name="Segnaposto testo 5"/>
          <p:cNvSpPr>
            <a:spLocks noGrp="1"/>
          </p:cNvSpPr>
          <p:nvPr>
            <p:ph type="body" sz="quarter" idx="25" hasCustomPrompt="1"/>
          </p:nvPr>
        </p:nvSpPr>
        <p:spPr>
          <a:xfrm>
            <a:off x="347663" y="3671600"/>
            <a:ext cx="4124276" cy="161492"/>
          </a:xfrm>
        </p:spPr>
        <p:txBody>
          <a:bodyPr/>
          <a:lstStyle>
            <a:lvl1pPr>
              <a:defRPr sz="1000" b="0" i="0"/>
            </a:lvl1pPr>
          </a:lstStyle>
          <a:p>
            <a:pPr lvl="0"/>
            <a:r>
              <a:rPr lang="it-IT" dirty="0"/>
              <a:t>E-mail</a:t>
            </a:r>
          </a:p>
        </p:txBody>
      </p:sp>
      <p:sp>
        <p:nvSpPr>
          <p:cNvPr id="28" name="Segnaposto testo 5"/>
          <p:cNvSpPr>
            <a:spLocks noGrp="1"/>
          </p:cNvSpPr>
          <p:nvPr>
            <p:ph type="body" sz="quarter" idx="26" hasCustomPrompt="1"/>
          </p:nvPr>
        </p:nvSpPr>
        <p:spPr>
          <a:xfrm>
            <a:off x="347300" y="3887116"/>
            <a:ext cx="4124276" cy="161492"/>
          </a:xfrm>
        </p:spPr>
        <p:txBody>
          <a:bodyPr/>
          <a:lstStyle>
            <a:lvl1pPr>
              <a:defRPr sz="1000" b="0" i="0" baseline="0"/>
            </a:lvl1pPr>
          </a:lstStyle>
          <a:p>
            <a:pPr lvl="0"/>
            <a:r>
              <a:rPr lang="it-IT" dirty="0"/>
              <a:t>Phone </a:t>
            </a:r>
            <a:r>
              <a:rPr lang="it-IT" dirty="0" err="1"/>
              <a:t>Number</a:t>
            </a:r>
            <a:endParaRPr lang="it-IT" dirty="0"/>
          </a:p>
        </p:txBody>
      </p:sp>
      <p:sp>
        <p:nvSpPr>
          <p:cNvPr id="29" name="Segnaposto testo 5"/>
          <p:cNvSpPr>
            <a:spLocks noGrp="1"/>
          </p:cNvSpPr>
          <p:nvPr>
            <p:ph type="body" sz="quarter" idx="27" hasCustomPrompt="1"/>
          </p:nvPr>
        </p:nvSpPr>
        <p:spPr>
          <a:xfrm>
            <a:off x="347300" y="4210388"/>
            <a:ext cx="4124276" cy="161492"/>
          </a:xfrm>
        </p:spPr>
        <p:txBody>
          <a:bodyPr/>
          <a:lstStyle>
            <a:lvl1pPr>
              <a:defRPr sz="1200" b="1" i="0"/>
            </a:lvl1pPr>
          </a:lstStyle>
          <a:p>
            <a:pPr lvl="0"/>
            <a:r>
              <a:rPr lang="it-IT" dirty="0" err="1"/>
              <a:t>Name</a:t>
            </a:r>
            <a:r>
              <a:rPr lang="it-IT" dirty="0"/>
              <a:t> </a:t>
            </a:r>
            <a:r>
              <a:rPr lang="it-IT" dirty="0" err="1"/>
              <a:t>Surname</a:t>
            </a:r>
            <a:endParaRPr lang="it-IT" dirty="0"/>
          </a:p>
        </p:txBody>
      </p:sp>
      <p:sp>
        <p:nvSpPr>
          <p:cNvPr id="30" name="Segnaposto testo 5"/>
          <p:cNvSpPr>
            <a:spLocks noGrp="1"/>
          </p:cNvSpPr>
          <p:nvPr>
            <p:ph type="body" sz="quarter" idx="28" hasCustomPrompt="1"/>
          </p:nvPr>
        </p:nvSpPr>
        <p:spPr>
          <a:xfrm>
            <a:off x="347300" y="4448994"/>
            <a:ext cx="4124276" cy="161492"/>
          </a:xfrm>
        </p:spPr>
        <p:txBody>
          <a:bodyPr/>
          <a:lstStyle>
            <a:lvl1pPr>
              <a:defRPr sz="1000" b="0" i="0"/>
            </a:lvl1pPr>
          </a:lstStyle>
          <a:p>
            <a:pPr lvl="0"/>
            <a:r>
              <a:rPr lang="it-IT" dirty="0"/>
              <a:t>Job</a:t>
            </a:r>
          </a:p>
        </p:txBody>
      </p:sp>
      <p:sp>
        <p:nvSpPr>
          <p:cNvPr id="31" name="Segnaposto testo 5"/>
          <p:cNvSpPr>
            <a:spLocks noGrp="1"/>
          </p:cNvSpPr>
          <p:nvPr>
            <p:ph type="body" sz="quarter" idx="29" hasCustomPrompt="1"/>
          </p:nvPr>
        </p:nvSpPr>
        <p:spPr>
          <a:xfrm>
            <a:off x="347663" y="4664509"/>
            <a:ext cx="4124276" cy="161492"/>
          </a:xfrm>
        </p:spPr>
        <p:txBody>
          <a:bodyPr/>
          <a:lstStyle>
            <a:lvl1pPr>
              <a:defRPr sz="1000" b="0" i="0"/>
            </a:lvl1pPr>
          </a:lstStyle>
          <a:p>
            <a:pPr lvl="0"/>
            <a:r>
              <a:rPr lang="it-IT" dirty="0"/>
              <a:t>E-mail</a:t>
            </a:r>
          </a:p>
        </p:txBody>
      </p:sp>
      <p:sp>
        <p:nvSpPr>
          <p:cNvPr id="32" name="Segnaposto testo 5"/>
          <p:cNvSpPr>
            <a:spLocks noGrp="1"/>
          </p:cNvSpPr>
          <p:nvPr>
            <p:ph type="body" sz="quarter" idx="30" hasCustomPrompt="1"/>
          </p:nvPr>
        </p:nvSpPr>
        <p:spPr>
          <a:xfrm>
            <a:off x="347300" y="4880025"/>
            <a:ext cx="4124276" cy="161492"/>
          </a:xfrm>
        </p:spPr>
        <p:txBody>
          <a:bodyPr/>
          <a:lstStyle>
            <a:lvl1pPr>
              <a:defRPr sz="1000" b="0" i="0" baseline="0"/>
            </a:lvl1pPr>
          </a:lstStyle>
          <a:p>
            <a:pPr lvl="0"/>
            <a:r>
              <a:rPr lang="it-IT" dirty="0"/>
              <a:t>Phone </a:t>
            </a:r>
            <a:r>
              <a:rPr lang="it-IT" dirty="0" err="1"/>
              <a:t>Number</a:t>
            </a:r>
            <a:endParaRPr lang="it-IT" dirty="0"/>
          </a:p>
        </p:txBody>
      </p:sp>
      <p:sp>
        <p:nvSpPr>
          <p:cNvPr id="33" name="Segnaposto testo 5"/>
          <p:cNvSpPr>
            <a:spLocks noGrp="1"/>
          </p:cNvSpPr>
          <p:nvPr>
            <p:ph type="body" sz="quarter" idx="31" hasCustomPrompt="1"/>
          </p:nvPr>
        </p:nvSpPr>
        <p:spPr>
          <a:xfrm>
            <a:off x="347300" y="5203298"/>
            <a:ext cx="4124276" cy="161492"/>
          </a:xfrm>
        </p:spPr>
        <p:txBody>
          <a:bodyPr/>
          <a:lstStyle>
            <a:lvl1pPr>
              <a:defRPr sz="1200" b="1" i="0"/>
            </a:lvl1pPr>
          </a:lstStyle>
          <a:p>
            <a:pPr lvl="0"/>
            <a:r>
              <a:rPr lang="it-IT" dirty="0" err="1"/>
              <a:t>Name</a:t>
            </a:r>
            <a:r>
              <a:rPr lang="it-IT" dirty="0"/>
              <a:t> </a:t>
            </a:r>
            <a:r>
              <a:rPr lang="it-IT" dirty="0" err="1"/>
              <a:t>Surname</a:t>
            </a:r>
            <a:endParaRPr lang="it-IT" dirty="0"/>
          </a:p>
        </p:txBody>
      </p:sp>
      <p:sp>
        <p:nvSpPr>
          <p:cNvPr id="34" name="Segnaposto testo 5"/>
          <p:cNvSpPr>
            <a:spLocks noGrp="1"/>
          </p:cNvSpPr>
          <p:nvPr>
            <p:ph type="body" sz="quarter" idx="32" hasCustomPrompt="1"/>
          </p:nvPr>
        </p:nvSpPr>
        <p:spPr>
          <a:xfrm>
            <a:off x="347300" y="5441904"/>
            <a:ext cx="4124276" cy="161492"/>
          </a:xfrm>
        </p:spPr>
        <p:txBody>
          <a:bodyPr/>
          <a:lstStyle>
            <a:lvl1pPr>
              <a:defRPr sz="1000" b="0" i="0"/>
            </a:lvl1pPr>
          </a:lstStyle>
          <a:p>
            <a:pPr lvl="0"/>
            <a:r>
              <a:rPr lang="it-IT" dirty="0"/>
              <a:t>Job</a:t>
            </a:r>
          </a:p>
        </p:txBody>
      </p:sp>
      <p:sp>
        <p:nvSpPr>
          <p:cNvPr id="35" name="Segnaposto testo 5"/>
          <p:cNvSpPr>
            <a:spLocks noGrp="1"/>
          </p:cNvSpPr>
          <p:nvPr>
            <p:ph type="body" sz="quarter" idx="33" hasCustomPrompt="1"/>
          </p:nvPr>
        </p:nvSpPr>
        <p:spPr>
          <a:xfrm>
            <a:off x="347663" y="5657419"/>
            <a:ext cx="4124276" cy="161492"/>
          </a:xfrm>
        </p:spPr>
        <p:txBody>
          <a:bodyPr/>
          <a:lstStyle>
            <a:lvl1pPr>
              <a:defRPr sz="1000" b="0" i="0"/>
            </a:lvl1pPr>
          </a:lstStyle>
          <a:p>
            <a:pPr lvl="0"/>
            <a:r>
              <a:rPr lang="it-IT" dirty="0"/>
              <a:t>E-mail</a:t>
            </a:r>
          </a:p>
        </p:txBody>
      </p:sp>
      <p:sp>
        <p:nvSpPr>
          <p:cNvPr id="36" name="Segnaposto testo 5"/>
          <p:cNvSpPr>
            <a:spLocks noGrp="1"/>
          </p:cNvSpPr>
          <p:nvPr>
            <p:ph type="body" sz="quarter" idx="34" hasCustomPrompt="1"/>
          </p:nvPr>
        </p:nvSpPr>
        <p:spPr>
          <a:xfrm>
            <a:off x="347300" y="5872935"/>
            <a:ext cx="4124276" cy="161492"/>
          </a:xfrm>
        </p:spPr>
        <p:txBody>
          <a:bodyPr/>
          <a:lstStyle>
            <a:lvl1pPr>
              <a:defRPr sz="1000" b="0" i="0" baseline="0"/>
            </a:lvl1pPr>
          </a:lstStyle>
          <a:p>
            <a:pPr lvl="0"/>
            <a:r>
              <a:rPr lang="it-IT" dirty="0"/>
              <a:t>Phone </a:t>
            </a:r>
            <a:r>
              <a:rPr lang="it-IT" dirty="0" err="1"/>
              <a:t>Number</a:t>
            </a:r>
            <a:endParaRPr lang="it-IT" dirty="0"/>
          </a:p>
        </p:txBody>
      </p:sp>
      <p:sp>
        <p:nvSpPr>
          <p:cNvPr id="37" name="Segnaposto testo 5"/>
          <p:cNvSpPr>
            <a:spLocks noGrp="1"/>
          </p:cNvSpPr>
          <p:nvPr>
            <p:ph type="body" sz="quarter" idx="35" hasCustomPrompt="1"/>
          </p:nvPr>
        </p:nvSpPr>
        <p:spPr>
          <a:xfrm>
            <a:off x="4615095" y="1223964"/>
            <a:ext cx="4124276" cy="161492"/>
          </a:xfrm>
        </p:spPr>
        <p:txBody>
          <a:bodyPr/>
          <a:lstStyle>
            <a:lvl1pPr>
              <a:defRPr sz="1200" b="1" i="0"/>
            </a:lvl1pPr>
          </a:lstStyle>
          <a:p>
            <a:pPr lvl="0"/>
            <a:r>
              <a:rPr lang="it-IT" dirty="0" err="1"/>
              <a:t>Name</a:t>
            </a:r>
            <a:r>
              <a:rPr lang="it-IT" dirty="0"/>
              <a:t> </a:t>
            </a:r>
            <a:r>
              <a:rPr lang="it-IT" dirty="0" err="1"/>
              <a:t>Surname</a:t>
            </a:r>
            <a:endParaRPr lang="it-IT" dirty="0"/>
          </a:p>
        </p:txBody>
      </p:sp>
      <p:sp>
        <p:nvSpPr>
          <p:cNvPr id="38" name="Segnaposto testo 5"/>
          <p:cNvSpPr>
            <a:spLocks noGrp="1"/>
          </p:cNvSpPr>
          <p:nvPr>
            <p:ph type="body" sz="quarter" idx="36" hasCustomPrompt="1"/>
          </p:nvPr>
        </p:nvSpPr>
        <p:spPr>
          <a:xfrm>
            <a:off x="4615095" y="1462570"/>
            <a:ext cx="4124276" cy="161492"/>
          </a:xfrm>
        </p:spPr>
        <p:txBody>
          <a:bodyPr/>
          <a:lstStyle>
            <a:lvl1pPr>
              <a:defRPr sz="1000" b="0" i="0"/>
            </a:lvl1pPr>
          </a:lstStyle>
          <a:p>
            <a:pPr lvl="0"/>
            <a:r>
              <a:rPr lang="it-IT" dirty="0"/>
              <a:t>Job</a:t>
            </a:r>
          </a:p>
        </p:txBody>
      </p:sp>
      <p:sp>
        <p:nvSpPr>
          <p:cNvPr id="39" name="Segnaposto testo 5"/>
          <p:cNvSpPr>
            <a:spLocks noGrp="1"/>
          </p:cNvSpPr>
          <p:nvPr>
            <p:ph type="body" sz="quarter" idx="37" hasCustomPrompt="1"/>
          </p:nvPr>
        </p:nvSpPr>
        <p:spPr>
          <a:xfrm>
            <a:off x="4615458" y="1678085"/>
            <a:ext cx="4124276" cy="161492"/>
          </a:xfrm>
        </p:spPr>
        <p:txBody>
          <a:bodyPr/>
          <a:lstStyle>
            <a:lvl1pPr>
              <a:defRPr sz="1000" b="0" i="0"/>
            </a:lvl1pPr>
          </a:lstStyle>
          <a:p>
            <a:pPr lvl="0"/>
            <a:r>
              <a:rPr lang="it-IT" dirty="0"/>
              <a:t>E-mail</a:t>
            </a:r>
          </a:p>
        </p:txBody>
      </p:sp>
      <p:sp>
        <p:nvSpPr>
          <p:cNvPr id="40" name="Segnaposto testo 5"/>
          <p:cNvSpPr>
            <a:spLocks noGrp="1"/>
          </p:cNvSpPr>
          <p:nvPr>
            <p:ph type="body" sz="quarter" idx="38" hasCustomPrompt="1"/>
          </p:nvPr>
        </p:nvSpPr>
        <p:spPr>
          <a:xfrm>
            <a:off x="4615095" y="1893601"/>
            <a:ext cx="4124276" cy="161492"/>
          </a:xfrm>
        </p:spPr>
        <p:txBody>
          <a:bodyPr/>
          <a:lstStyle>
            <a:lvl1pPr>
              <a:defRPr sz="1000" b="0" i="0" baseline="0"/>
            </a:lvl1pPr>
          </a:lstStyle>
          <a:p>
            <a:pPr lvl="0"/>
            <a:r>
              <a:rPr lang="it-IT" dirty="0"/>
              <a:t>Phone </a:t>
            </a:r>
            <a:r>
              <a:rPr lang="it-IT" dirty="0" err="1"/>
              <a:t>Number</a:t>
            </a:r>
            <a:endParaRPr lang="it-IT" dirty="0"/>
          </a:p>
        </p:txBody>
      </p:sp>
      <p:sp>
        <p:nvSpPr>
          <p:cNvPr id="41" name="Segnaposto testo 5"/>
          <p:cNvSpPr>
            <a:spLocks noGrp="1"/>
          </p:cNvSpPr>
          <p:nvPr>
            <p:ph type="body" sz="quarter" idx="39" hasCustomPrompt="1"/>
          </p:nvPr>
        </p:nvSpPr>
        <p:spPr>
          <a:xfrm>
            <a:off x="4615095" y="2216873"/>
            <a:ext cx="4124276" cy="161492"/>
          </a:xfrm>
        </p:spPr>
        <p:txBody>
          <a:bodyPr/>
          <a:lstStyle>
            <a:lvl1pPr>
              <a:defRPr sz="1200" b="1" i="0"/>
            </a:lvl1pPr>
          </a:lstStyle>
          <a:p>
            <a:pPr lvl="0"/>
            <a:r>
              <a:rPr lang="it-IT" dirty="0" err="1"/>
              <a:t>Name</a:t>
            </a:r>
            <a:r>
              <a:rPr lang="it-IT" dirty="0"/>
              <a:t> </a:t>
            </a:r>
            <a:r>
              <a:rPr lang="it-IT" dirty="0" err="1"/>
              <a:t>Surname</a:t>
            </a:r>
            <a:endParaRPr lang="it-IT" dirty="0"/>
          </a:p>
        </p:txBody>
      </p:sp>
      <p:sp>
        <p:nvSpPr>
          <p:cNvPr id="42" name="Segnaposto testo 5"/>
          <p:cNvSpPr>
            <a:spLocks noGrp="1"/>
          </p:cNvSpPr>
          <p:nvPr>
            <p:ph type="body" sz="quarter" idx="40" hasCustomPrompt="1"/>
          </p:nvPr>
        </p:nvSpPr>
        <p:spPr>
          <a:xfrm>
            <a:off x="4615095" y="2455479"/>
            <a:ext cx="4124276" cy="161492"/>
          </a:xfrm>
        </p:spPr>
        <p:txBody>
          <a:bodyPr/>
          <a:lstStyle>
            <a:lvl1pPr>
              <a:defRPr sz="1000" b="0" i="0"/>
            </a:lvl1pPr>
          </a:lstStyle>
          <a:p>
            <a:pPr lvl="0"/>
            <a:r>
              <a:rPr lang="it-IT" dirty="0"/>
              <a:t>Job</a:t>
            </a:r>
          </a:p>
        </p:txBody>
      </p:sp>
      <p:sp>
        <p:nvSpPr>
          <p:cNvPr id="43" name="Segnaposto testo 5"/>
          <p:cNvSpPr>
            <a:spLocks noGrp="1"/>
          </p:cNvSpPr>
          <p:nvPr>
            <p:ph type="body" sz="quarter" idx="41" hasCustomPrompt="1"/>
          </p:nvPr>
        </p:nvSpPr>
        <p:spPr>
          <a:xfrm>
            <a:off x="4615458" y="2670994"/>
            <a:ext cx="4124276" cy="161492"/>
          </a:xfrm>
        </p:spPr>
        <p:txBody>
          <a:bodyPr/>
          <a:lstStyle>
            <a:lvl1pPr>
              <a:defRPr sz="1000" b="0" i="0"/>
            </a:lvl1pPr>
          </a:lstStyle>
          <a:p>
            <a:pPr lvl="0"/>
            <a:r>
              <a:rPr lang="it-IT" dirty="0"/>
              <a:t>E-mail</a:t>
            </a:r>
          </a:p>
        </p:txBody>
      </p:sp>
      <p:sp>
        <p:nvSpPr>
          <p:cNvPr id="44" name="Segnaposto testo 5"/>
          <p:cNvSpPr>
            <a:spLocks noGrp="1"/>
          </p:cNvSpPr>
          <p:nvPr>
            <p:ph type="body" sz="quarter" idx="42" hasCustomPrompt="1"/>
          </p:nvPr>
        </p:nvSpPr>
        <p:spPr>
          <a:xfrm>
            <a:off x="4615095" y="2886510"/>
            <a:ext cx="4124276" cy="161492"/>
          </a:xfrm>
        </p:spPr>
        <p:txBody>
          <a:bodyPr/>
          <a:lstStyle>
            <a:lvl1pPr>
              <a:defRPr sz="1000" b="0" i="0" baseline="0"/>
            </a:lvl1pPr>
          </a:lstStyle>
          <a:p>
            <a:pPr lvl="0"/>
            <a:r>
              <a:rPr lang="it-IT" dirty="0"/>
              <a:t>Phone </a:t>
            </a:r>
            <a:r>
              <a:rPr lang="it-IT" dirty="0" err="1"/>
              <a:t>Number</a:t>
            </a:r>
            <a:endParaRPr lang="it-IT" dirty="0"/>
          </a:p>
        </p:txBody>
      </p:sp>
      <p:sp>
        <p:nvSpPr>
          <p:cNvPr id="45" name="Segnaposto testo 5"/>
          <p:cNvSpPr>
            <a:spLocks noGrp="1"/>
          </p:cNvSpPr>
          <p:nvPr>
            <p:ph type="body" sz="quarter" idx="43" hasCustomPrompt="1"/>
          </p:nvPr>
        </p:nvSpPr>
        <p:spPr>
          <a:xfrm>
            <a:off x="4615095" y="3217479"/>
            <a:ext cx="4124276" cy="161492"/>
          </a:xfrm>
        </p:spPr>
        <p:txBody>
          <a:bodyPr/>
          <a:lstStyle>
            <a:lvl1pPr>
              <a:defRPr sz="1200" b="1" i="0"/>
            </a:lvl1pPr>
          </a:lstStyle>
          <a:p>
            <a:pPr lvl="0"/>
            <a:r>
              <a:rPr lang="it-IT" dirty="0" err="1"/>
              <a:t>Name</a:t>
            </a:r>
            <a:r>
              <a:rPr lang="it-IT" dirty="0"/>
              <a:t> </a:t>
            </a:r>
            <a:r>
              <a:rPr lang="it-IT" dirty="0" err="1"/>
              <a:t>Surname</a:t>
            </a:r>
            <a:endParaRPr lang="it-IT" dirty="0"/>
          </a:p>
        </p:txBody>
      </p:sp>
      <p:sp>
        <p:nvSpPr>
          <p:cNvPr id="46" name="Segnaposto testo 5"/>
          <p:cNvSpPr>
            <a:spLocks noGrp="1"/>
          </p:cNvSpPr>
          <p:nvPr>
            <p:ph type="body" sz="quarter" idx="44" hasCustomPrompt="1"/>
          </p:nvPr>
        </p:nvSpPr>
        <p:spPr>
          <a:xfrm>
            <a:off x="4615095" y="3456085"/>
            <a:ext cx="4124276" cy="161492"/>
          </a:xfrm>
        </p:spPr>
        <p:txBody>
          <a:bodyPr/>
          <a:lstStyle>
            <a:lvl1pPr>
              <a:defRPr sz="1000" b="0" i="0"/>
            </a:lvl1pPr>
          </a:lstStyle>
          <a:p>
            <a:pPr lvl="0"/>
            <a:r>
              <a:rPr lang="it-IT" dirty="0"/>
              <a:t>Job</a:t>
            </a:r>
          </a:p>
        </p:txBody>
      </p:sp>
      <p:sp>
        <p:nvSpPr>
          <p:cNvPr id="47" name="Segnaposto testo 5"/>
          <p:cNvSpPr>
            <a:spLocks noGrp="1"/>
          </p:cNvSpPr>
          <p:nvPr>
            <p:ph type="body" sz="quarter" idx="45" hasCustomPrompt="1"/>
          </p:nvPr>
        </p:nvSpPr>
        <p:spPr>
          <a:xfrm>
            <a:off x="4615458" y="3671600"/>
            <a:ext cx="4124276" cy="161492"/>
          </a:xfrm>
        </p:spPr>
        <p:txBody>
          <a:bodyPr/>
          <a:lstStyle>
            <a:lvl1pPr>
              <a:defRPr sz="1000" b="0" i="0"/>
            </a:lvl1pPr>
          </a:lstStyle>
          <a:p>
            <a:pPr lvl="0"/>
            <a:r>
              <a:rPr lang="it-IT" dirty="0"/>
              <a:t>E-mail</a:t>
            </a:r>
          </a:p>
        </p:txBody>
      </p:sp>
      <p:sp>
        <p:nvSpPr>
          <p:cNvPr id="48" name="Segnaposto testo 5"/>
          <p:cNvSpPr>
            <a:spLocks noGrp="1"/>
          </p:cNvSpPr>
          <p:nvPr>
            <p:ph type="body" sz="quarter" idx="46" hasCustomPrompt="1"/>
          </p:nvPr>
        </p:nvSpPr>
        <p:spPr>
          <a:xfrm>
            <a:off x="4615095" y="3887116"/>
            <a:ext cx="4124276" cy="161492"/>
          </a:xfrm>
        </p:spPr>
        <p:txBody>
          <a:bodyPr/>
          <a:lstStyle>
            <a:lvl1pPr>
              <a:defRPr sz="1000" b="0" i="0" baseline="0"/>
            </a:lvl1pPr>
          </a:lstStyle>
          <a:p>
            <a:pPr lvl="0"/>
            <a:r>
              <a:rPr lang="it-IT" dirty="0"/>
              <a:t>Phone </a:t>
            </a:r>
            <a:r>
              <a:rPr lang="it-IT" dirty="0" err="1"/>
              <a:t>Number</a:t>
            </a:r>
            <a:endParaRPr lang="it-IT" dirty="0"/>
          </a:p>
        </p:txBody>
      </p:sp>
      <p:sp>
        <p:nvSpPr>
          <p:cNvPr id="49" name="Segnaposto testo 5"/>
          <p:cNvSpPr>
            <a:spLocks noGrp="1"/>
          </p:cNvSpPr>
          <p:nvPr>
            <p:ph type="body" sz="quarter" idx="47" hasCustomPrompt="1"/>
          </p:nvPr>
        </p:nvSpPr>
        <p:spPr>
          <a:xfrm>
            <a:off x="4615095" y="4210388"/>
            <a:ext cx="4124276" cy="161492"/>
          </a:xfrm>
        </p:spPr>
        <p:txBody>
          <a:bodyPr/>
          <a:lstStyle>
            <a:lvl1pPr>
              <a:defRPr sz="1200" b="1" i="0"/>
            </a:lvl1pPr>
          </a:lstStyle>
          <a:p>
            <a:pPr lvl="0"/>
            <a:r>
              <a:rPr lang="it-IT" dirty="0" err="1"/>
              <a:t>Name</a:t>
            </a:r>
            <a:r>
              <a:rPr lang="it-IT" dirty="0"/>
              <a:t> </a:t>
            </a:r>
            <a:r>
              <a:rPr lang="it-IT" dirty="0" err="1"/>
              <a:t>Surname</a:t>
            </a:r>
            <a:endParaRPr lang="it-IT" dirty="0"/>
          </a:p>
        </p:txBody>
      </p:sp>
      <p:sp>
        <p:nvSpPr>
          <p:cNvPr id="50" name="Segnaposto testo 5"/>
          <p:cNvSpPr>
            <a:spLocks noGrp="1"/>
          </p:cNvSpPr>
          <p:nvPr>
            <p:ph type="body" sz="quarter" idx="48" hasCustomPrompt="1"/>
          </p:nvPr>
        </p:nvSpPr>
        <p:spPr>
          <a:xfrm>
            <a:off x="4615095" y="4448994"/>
            <a:ext cx="4124276" cy="161492"/>
          </a:xfrm>
        </p:spPr>
        <p:txBody>
          <a:bodyPr/>
          <a:lstStyle>
            <a:lvl1pPr>
              <a:defRPr sz="1000" b="0" i="0"/>
            </a:lvl1pPr>
          </a:lstStyle>
          <a:p>
            <a:pPr lvl="0"/>
            <a:r>
              <a:rPr lang="it-IT" dirty="0"/>
              <a:t>Job</a:t>
            </a:r>
          </a:p>
        </p:txBody>
      </p:sp>
      <p:sp>
        <p:nvSpPr>
          <p:cNvPr id="51" name="Segnaposto testo 5"/>
          <p:cNvSpPr>
            <a:spLocks noGrp="1"/>
          </p:cNvSpPr>
          <p:nvPr>
            <p:ph type="body" sz="quarter" idx="49" hasCustomPrompt="1"/>
          </p:nvPr>
        </p:nvSpPr>
        <p:spPr>
          <a:xfrm>
            <a:off x="4615458" y="4664509"/>
            <a:ext cx="4124276" cy="161492"/>
          </a:xfrm>
        </p:spPr>
        <p:txBody>
          <a:bodyPr/>
          <a:lstStyle>
            <a:lvl1pPr>
              <a:defRPr sz="1000" b="0" i="0"/>
            </a:lvl1pPr>
          </a:lstStyle>
          <a:p>
            <a:pPr lvl="0"/>
            <a:r>
              <a:rPr lang="it-IT" dirty="0"/>
              <a:t>E-mail</a:t>
            </a:r>
          </a:p>
        </p:txBody>
      </p:sp>
      <p:sp>
        <p:nvSpPr>
          <p:cNvPr id="52" name="Segnaposto testo 5"/>
          <p:cNvSpPr>
            <a:spLocks noGrp="1"/>
          </p:cNvSpPr>
          <p:nvPr>
            <p:ph type="body" sz="quarter" idx="50" hasCustomPrompt="1"/>
          </p:nvPr>
        </p:nvSpPr>
        <p:spPr>
          <a:xfrm>
            <a:off x="4615095" y="4880025"/>
            <a:ext cx="4124276" cy="161492"/>
          </a:xfrm>
        </p:spPr>
        <p:txBody>
          <a:bodyPr/>
          <a:lstStyle>
            <a:lvl1pPr>
              <a:defRPr sz="1000" b="0" i="0" baseline="0"/>
            </a:lvl1pPr>
          </a:lstStyle>
          <a:p>
            <a:pPr lvl="0"/>
            <a:r>
              <a:rPr lang="it-IT" dirty="0"/>
              <a:t>Phone </a:t>
            </a:r>
            <a:r>
              <a:rPr lang="it-IT" dirty="0" err="1"/>
              <a:t>Number</a:t>
            </a:r>
            <a:endParaRPr lang="it-IT" dirty="0"/>
          </a:p>
        </p:txBody>
      </p:sp>
      <p:sp>
        <p:nvSpPr>
          <p:cNvPr id="53" name="Segnaposto testo 5"/>
          <p:cNvSpPr>
            <a:spLocks noGrp="1"/>
          </p:cNvSpPr>
          <p:nvPr>
            <p:ph type="body" sz="quarter" idx="51" hasCustomPrompt="1"/>
          </p:nvPr>
        </p:nvSpPr>
        <p:spPr>
          <a:xfrm>
            <a:off x="4615095" y="5203298"/>
            <a:ext cx="4124276" cy="161492"/>
          </a:xfrm>
        </p:spPr>
        <p:txBody>
          <a:bodyPr/>
          <a:lstStyle>
            <a:lvl1pPr>
              <a:defRPr sz="1200" b="1" i="0"/>
            </a:lvl1pPr>
          </a:lstStyle>
          <a:p>
            <a:pPr lvl="0"/>
            <a:r>
              <a:rPr lang="it-IT" dirty="0" err="1"/>
              <a:t>Name</a:t>
            </a:r>
            <a:r>
              <a:rPr lang="it-IT" dirty="0"/>
              <a:t> </a:t>
            </a:r>
            <a:r>
              <a:rPr lang="it-IT" dirty="0" err="1"/>
              <a:t>Surname</a:t>
            </a:r>
            <a:endParaRPr lang="it-IT" dirty="0"/>
          </a:p>
        </p:txBody>
      </p:sp>
      <p:sp>
        <p:nvSpPr>
          <p:cNvPr id="54" name="Segnaposto testo 5"/>
          <p:cNvSpPr>
            <a:spLocks noGrp="1"/>
          </p:cNvSpPr>
          <p:nvPr>
            <p:ph type="body" sz="quarter" idx="52" hasCustomPrompt="1"/>
          </p:nvPr>
        </p:nvSpPr>
        <p:spPr>
          <a:xfrm>
            <a:off x="4615095" y="5441904"/>
            <a:ext cx="4124276" cy="161492"/>
          </a:xfrm>
        </p:spPr>
        <p:txBody>
          <a:bodyPr/>
          <a:lstStyle>
            <a:lvl1pPr>
              <a:defRPr sz="1000" b="0" i="0"/>
            </a:lvl1pPr>
          </a:lstStyle>
          <a:p>
            <a:pPr lvl="0"/>
            <a:r>
              <a:rPr lang="it-IT" dirty="0"/>
              <a:t>Job</a:t>
            </a:r>
          </a:p>
        </p:txBody>
      </p:sp>
      <p:sp>
        <p:nvSpPr>
          <p:cNvPr id="55" name="Segnaposto testo 5"/>
          <p:cNvSpPr>
            <a:spLocks noGrp="1"/>
          </p:cNvSpPr>
          <p:nvPr>
            <p:ph type="body" sz="quarter" idx="53" hasCustomPrompt="1"/>
          </p:nvPr>
        </p:nvSpPr>
        <p:spPr>
          <a:xfrm>
            <a:off x="4615458" y="5657419"/>
            <a:ext cx="4124276" cy="161492"/>
          </a:xfrm>
        </p:spPr>
        <p:txBody>
          <a:bodyPr/>
          <a:lstStyle>
            <a:lvl1pPr>
              <a:defRPr sz="1000" b="0" i="0"/>
            </a:lvl1pPr>
          </a:lstStyle>
          <a:p>
            <a:pPr lvl="0"/>
            <a:r>
              <a:rPr lang="it-IT" dirty="0"/>
              <a:t>E-mail</a:t>
            </a:r>
          </a:p>
        </p:txBody>
      </p:sp>
      <p:sp>
        <p:nvSpPr>
          <p:cNvPr id="56" name="Segnaposto testo 5"/>
          <p:cNvSpPr>
            <a:spLocks noGrp="1"/>
          </p:cNvSpPr>
          <p:nvPr>
            <p:ph type="body" sz="quarter" idx="54" hasCustomPrompt="1"/>
          </p:nvPr>
        </p:nvSpPr>
        <p:spPr>
          <a:xfrm>
            <a:off x="4615095" y="5872935"/>
            <a:ext cx="4124276" cy="161492"/>
          </a:xfrm>
        </p:spPr>
        <p:txBody>
          <a:bodyPr/>
          <a:lstStyle>
            <a:lvl1pPr>
              <a:defRPr sz="1000" b="0" i="0" baseline="0"/>
            </a:lvl1pPr>
          </a:lstStyle>
          <a:p>
            <a:pPr lvl="0"/>
            <a:r>
              <a:rPr lang="it-IT" dirty="0"/>
              <a:t>Phone </a:t>
            </a:r>
            <a:r>
              <a:rPr lang="it-IT" dirty="0" err="1"/>
              <a:t>Number</a:t>
            </a:r>
            <a:endParaRPr lang="it-IT" dirty="0"/>
          </a:p>
        </p:txBody>
      </p:sp>
    </p:spTree>
    <p:extLst>
      <p:ext uri="{BB962C8B-B14F-4D97-AF65-F5344CB8AC3E}">
        <p14:creationId xmlns:p14="http://schemas.microsoft.com/office/powerpoint/2010/main" val="4276931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Next Steps">
    <p:spTree>
      <p:nvGrpSpPr>
        <p:cNvPr id="1" name=""/>
        <p:cNvGrpSpPr/>
        <p:nvPr/>
      </p:nvGrpSpPr>
      <p:grpSpPr>
        <a:xfrm>
          <a:off x="0" y="0"/>
          <a:ext cx="0" cy="0"/>
          <a:chOff x="0" y="0"/>
          <a:chExt cx="0" cy="0"/>
        </a:xfrm>
      </p:grpSpPr>
      <p:sp>
        <p:nvSpPr>
          <p:cNvPr id="9" name="object 3"/>
          <p:cNvSpPr txBox="1"/>
          <p:nvPr userDrawn="1"/>
        </p:nvSpPr>
        <p:spPr>
          <a:xfrm>
            <a:off x="357774" y="716294"/>
            <a:ext cx="2613256" cy="318159"/>
          </a:xfrm>
          <a:prstGeom prst="rect">
            <a:avLst/>
          </a:prstGeom>
        </p:spPr>
        <p:txBody>
          <a:bodyPr wrap="square" lIns="0" tIns="0" rIns="0" bIns="0" rtlCol="0">
            <a:noAutofit/>
          </a:bodyPr>
          <a:lstStyle/>
          <a:p>
            <a:pPr marL="12700">
              <a:lnSpc>
                <a:spcPct val="95825"/>
              </a:lnSpc>
              <a:spcBef>
                <a:spcPts val="10"/>
              </a:spcBef>
            </a:pPr>
            <a:r>
              <a:rPr lang="it-IT" sz="2000" spc="0" dirty="0" err="1">
                <a:solidFill>
                  <a:schemeClr val="tx2"/>
                </a:solidFill>
                <a:latin typeface="Arial"/>
                <a:cs typeface="Arial"/>
              </a:rPr>
              <a:t>Next</a:t>
            </a:r>
            <a:r>
              <a:rPr lang="it-IT" sz="2000" spc="0" dirty="0">
                <a:solidFill>
                  <a:schemeClr val="tx2"/>
                </a:solidFill>
                <a:latin typeface="Arial"/>
                <a:cs typeface="Arial"/>
              </a:rPr>
              <a:t> </a:t>
            </a:r>
            <a:r>
              <a:rPr lang="it-IT" sz="2000" spc="0" dirty="0" err="1">
                <a:solidFill>
                  <a:schemeClr val="tx2"/>
                </a:solidFill>
                <a:latin typeface="Arial"/>
                <a:cs typeface="Arial"/>
              </a:rPr>
              <a:t>steps</a:t>
            </a:r>
            <a:endParaRPr sz="2000" dirty="0">
              <a:solidFill>
                <a:schemeClr val="tx2"/>
              </a:solidFill>
              <a:latin typeface="Arial"/>
              <a:cs typeface="Arial"/>
            </a:endParaRPr>
          </a:p>
        </p:txBody>
      </p:sp>
      <p:sp>
        <p:nvSpPr>
          <p:cNvPr id="89" name="Segnaposto testo 54"/>
          <p:cNvSpPr>
            <a:spLocks noGrp="1"/>
          </p:cNvSpPr>
          <p:nvPr>
            <p:ph type="body" sz="quarter" idx="43" hasCustomPrompt="1"/>
          </p:nvPr>
        </p:nvSpPr>
        <p:spPr>
          <a:xfrm>
            <a:off x="358143" y="1223964"/>
            <a:ext cx="4117610" cy="169334"/>
          </a:xfrm>
        </p:spPr>
        <p:txBody>
          <a:bodyPr/>
          <a:lstStyle>
            <a:lvl1pPr>
              <a:defRPr baseline="0"/>
            </a:lvl1pPr>
            <a:lvl4pPr marL="733425" indent="-179388">
              <a:tabLst>
                <a:tab pos="361950" algn="l"/>
                <a:tab pos="538163" algn="l"/>
                <a:tab pos="808038" algn="l"/>
              </a:tabLst>
              <a:defRPr/>
            </a:lvl4pPr>
          </a:lstStyle>
          <a:p>
            <a:pPr lvl="0"/>
            <a:r>
              <a:rPr lang="it-IT" dirty="0"/>
              <a:t>Data </a:t>
            </a:r>
            <a:r>
              <a:rPr lang="it-IT" dirty="0" err="1"/>
              <a:t>Arial</a:t>
            </a:r>
            <a:r>
              <a:rPr lang="it-IT" dirty="0"/>
              <a:t> Regular 10pt</a:t>
            </a:r>
          </a:p>
        </p:txBody>
      </p:sp>
      <p:sp>
        <p:nvSpPr>
          <p:cNvPr id="90" name="Segnaposto testo 54"/>
          <p:cNvSpPr>
            <a:spLocks noGrp="1"/>
          </p:cNvSpPr>
          <p:nvPr>
            <p:ph type="body" sz="quarter" idx="44" hasCustomPrompt="1"/>
          </p:nvPr>
        </p:nvSpPr>
        <p:spPr>
          <a:xfrm>
            <a:off x="358144" y="1400995"/>
            <a:ext cx="4117607" cy="415490"/>
          </a:xfrm>
        </p:spPr>
        <p:txBody>
          <a:bodyPr/>
          <a:lstStyle>
            <a:lvl1pPr>
              <a:lnSpc>
                <a:spcPts val="1700"/>
              </a:lnSpc>
              <a:defRPr sz="1500" b="1" i="0" baseline="0"/>
            </a:lvl1pPr>
            <a:lvl4pPr marL="733425" indent="-179388">
              <a:tabLst>
                <a:tab pos="361950" algn="l"/>
                <a:tab pos="538163" algn="l"/>
                <a:tab pos="808038" algn="l"/>
              </a:tabLst>
              <a:defRPr/>
            </a:lvl4pPr>
          </a:lstStyle>
          <a:p>
            <a:pPr lvl="0"/>
            <a:r>
              <a:rPr lang="it-IT" dirty="0"/>
              <a:t>Nome Evento </a:t>
            </a:r>
            <a:br>
              <a:rPr lang="it-IT" dirty="0"/>
            </a:br>
            <a:r>
              <a:rPr lang="it-IT" dirty="0" err="1"/>
              <a:t>Arial</a:t>
            </a:r>
            <a:r>
              <a:rPr lang="it-IT" dirty="0"/>
              <a:t> </a:t>
            </a:r>
            <a:r>
              <a:rPr lang="it-IT" dirty="0" err="1"/>
              <a:t>Bold</a:t>
            </a:r>
            <a:r>
              <a:rPr lang="it-IT" dirty="0"/>
              <a:t> 15/17pt </a:t>
            </a:r>
          </a:p>
        </p:txBody>
      </p:sp>
      <p:sp>
        <p:nvSpPr>
          <p:cNvPr id="91" name="Segnaposto testo 54"/>
          <p:cNvSpPr>
            <a:spLocks noGrp="1"/>
          </p:cNvSpPr>
          <p:nvPr>
            <p:ph type="body" sz="quarter" idx="45" hasCustomPrompt="1"/>
          </p:nvPr>
        </p:nvSpPr>
        <p:spPr>
          <a:xfrm>
            <a:off x="358106" y="1939782"/>
            <a:ext cx="4120354" cy="146097"/>
          </a:xfrm>
        </p:spPr>
        <p:txBody>
          <a:bodyPr/>
          <a:lstStyle>
            <a:lvl1pPr>
              <a:defRPr baseline="0"/>
            </a:lvl1pPr>
            <a:lvl4pPr marL="733425" indent="-179388">
              <a:tabLst>
                <a:tab pos="361950" algn="l"/>
                <a:tab pos="538163" algn="l"/>
                <a:tab pos="808038" algn="l"/>
              </a:tabLst>
              <a:defRPr/>
            </a:lvl4pPr>
          </a:lstStyle>
          <a:p>
            <a:pPr lvl="0"/>
            <a:r>
              <a:rPr lang="it-IT" dirty="0"/>
              <a:t>Data </a:t>
            </a:r>
            <a:r>
              <a:rPr lang="it-IT" dirty="0" err="1"/>
              <a:t>Arial</a:t>
            </a:r>
            <a:r>
              <a:rPr lang="it-IT" dirty="0"/>
              <a:t> Regular 10pt</a:t>
            </a:r>
          </a:p>
        </p:txBody>
      </p:sp>
      <p:sp>
        <p:nvSpPr>
          <p:cNvPr id="92" name="Segnaposto testo 54"/>
          <p:cNvSpPr>
            <a:spLocks noGrp="1"/>
          </p:cNvSpPr>
          <p:nvPr>
            <p:ph type="body" sz="quarter" idx="46" hasCustomPrompt="1"/>
          </p:nvPr>
        </p:nvSpPr>
        <p:spPr>
          <a:xfrm>
            <a:off x="358144" y="2093722"/>
            <a:ext cx="4120316" cy="415490"/>
          </a:xfrm>
        </p:spPr>
        <p:txBody>
          <a:bodyPr/>
          <a:lstStyle>
            <a:lvl1pPr>
              <a:lnSpc>
                <a:spcPts val="1700"/>
              </a:lnSpc>
              <a:defRPr sz="1500" b="1" i="0" baseline="0"/>
            </a:lvl1pPr>
            <a:lvl4pPr marL="733425" indent="-179388">
              <a:tabLst>
                <a:tab pos="361950" algn="l"/>
                <a:tab pos="538163" algn="l"/>
                <a:tab pos="808038" algn="l"/>
              </a:tabLst>
              <a:defRPr/>
            </a:lvl4pPr>
          </a:lstStyle>
          <a:p>
            <a:pPr lvl="0"/>
            <a:r>
              <a:rPr lang="it-IT" dirty="0"/>
              <a:t>Nome Evento </a:t>
            </a:r>
            <a:br>
              <a:rPr lang="it-IT" dirty="0"/>
            </a:br>
            <a:r>
              <a:rPr lang="it-IT" dirty="0" err="1"/>
              <a:t>Arial</a:t>
            </a:r>
            <a:r>
              <a:rPr lang="it-IT" dirty="0"/>
              <a:t> </a:t>
            </a:r>
            <a:r>
              <a:rPr lang="it-IT" dirty="0" err="1"/>
              <a:t>Bold</a:t>
            </a:r>
            <a:r>
              <a:rPr lang="it-IT" dirty="0"/>
              <a:t> 15/17pt </a:t>
            </a:r>
          </a:p>
        </p:txBody>
      </p:sp>
      <p:sp>
        <p:nvSpPr>
          <p:cNvPr id="103" name="Segnaposto testo 54"/>
          <p:cNvSpPr>
            <a:spLocks noGrp="1"/>
          </p:cNvSpPr>
          <p:nvPr>
            <p:ph type="body" sz="quarter" idx="47" hasCustomPrompt="1"/>
          </p:nvPr>
        </p:nvSpPr>
        <p:spPr>
          <a:xfrm>
            <a:off x="358106" y="2632510"/>
            <a:ext cx="4120354" cy="146097"/>
          </a:xfrm>
        </p:spPr>
        <p:txBody>
          <a:bodyPr/>
          <a:lstStyle>
            <a:lvl1pPr>
              <a:defRPr baseline="0"/>
            </a:lvl1pPr>
            <a:lvl4pPr marL="733425" indent="-179388">
              <a:tabLst>
                <a:tab pos="361950" algn="l"/>
                <a:tab pos="538163" algn="l"/>
                <a:tab pos="808038" algn="l"/>
              </a:tabLst>
              <a:defRPr/>
            </a:lvl4pPr>
          </a:lstStyle>
          <a:p>
            <a:pPr lvl="0"/>
            <a:r>
              <a:rPr lang="it-IT" dirty="0"/>
              <a:t>Data </a:t>
            </a:r>
            <a:r>
              <a:rPr lang="it-IT" dirty="0" err="1"/>
              <a:t>Arial</a:t>
            </a:r>
            <a:r>
              <a:rPr lang="it-IT" dirty="0"/>
              <a:t> Regular 10pt</a:t>
            </a:r>
          </a:p>
        </p:txBody>
      </p:sp>
      <p:sp>
        <p:nvSpPr>
          <p:cNvPr id="104" name="Segnaposto testo 54"/>
          <p:cNvSpPr>
            <a:spLocks noGrp="1"/>
          </p:cNvSpPr>
          <p:nvPr>
            <p:ph type="body" sz="quarter" idx="48" hasCustomPrompt="1"/>
          </p:nvPr>
        </p:nvSpPr>
        <p:spPr>
          <a:xfrm>
            <a:off x="358144" y="2786450"/>
            <a:ext cx="4120316" cy="415490"/>
          </a:xfrm>
        </p:spPr>
        <p:txBody>
          <a:bodyPr/>
          <a:lstStyle>
            <a:lvl1pPr>
              <a:lnSpc>
                <a:spcPts val="1700"/>
              </a:lnSpc>
              <a:defRPr sz="1500" b="1" i="0" baseline="0"/>
            </a:lvl1pPr>
            <a:lvl4pPr marL="733425" indent="-179388">
              <a:tabLst>
                <a:tab pos="361950" algn="l"/>
                <a:tab pos="538163" algn="l"/>
                <a:tab pos="808038" algn="l"/>
              </a:tabLst>
              <a:defRPr/>
            </a:lvl4pPr>
          </a:lstStyle>
          <a:p>
            <a:pPr lvl="0"/>
            <a:r>
              <a:rPr lang="it-IT" dirty="0"/>
              <a:t>Nome Evento </a:t>
            </a:r>
            <a:br>
              <a:rPr lang="it-IT" dirty="0"/>
            </a:br>
            <a:r>
              <a:rPr lang="it-IT" dirty="0" err="1"/>
              <a:t>Arial</a:t>
            </a:r>
            <a:r>
              <a:rPr lang="it-IT" dirty="0"/>
              <a:t> </a:t>
            </a:r>
            <a:r>
              <a:rPr lang="it-IT" dirty="0" err="1"/>
              <a:t>Bold</a:t>
            </a:r>
            <a:r>
              <a:rPr lang="it-IT" dirty="0"/>
              <a:t> 15/17pt </a:t>
            </a:r>
          </a:p>
        </p:txBody>
      </p:sp>
      <p:sp>
        <p:nvSpPr>
          <p:cNvPr id="105" name="Segnaposto testo 54"/>
          <p:cNvSpPr>
            <a:spLocks noGrp="1"/>
          </p:cNvSpPr>
          <p:nvPr>
            <p:ph type="body" sz="quarter" idx="49" hasCustomPrompt="1"/>
          </p:nvPr>
        </p:nvSpPr>
        <p:spPr>
          <a:xfrm>
            <a:off x="358106" y="3332934"/>
            <a:ext cx="4120354" cy="146097"/>
          </a:xfrm>
        </p:spPr>
        <p:txBody>
          <a:bodyPr/>
          <a:lstStyle>
            <a:lvl1pPr>
              <a:defRPr baseline="0"/>
            </a:lvl1pPr>
            <a:lvl4pPr marL="733425" indent="-179388">
              <a:tabLst>
                <a:tab pos="361950" algn="l"/>
                <a:tab pos="538163" algn="l"/>
                <a:tab pos="808038" algn="l"/>
              </a:tabLst>
              <a:defRPr/>
            </a:lvl4pPr>
          </a:lstStyle>
          <a:p>
            <a:pPr lvl="0"/>
            <a:r>
              <a:rPr lang="it-IT" dirty="0"/>
              <a:t>Data </a:t>
            </a:r>
            <a:r>
              <a:rPr lang="it-IT" dirty="0" err="1"/>
              <a:t>Arial</a:t>
            </a:r>
            <a:r>
              <a:rPr lang="it-IT" dirty="0"/>
              <a:t> Regular 10pt</a:t>
            </a:r>
          </a:p>
        </p:txBody>
      </p:sp>
      <p:sp>
        <p:nvSpPr>
          <p:cNvPr id="106" name="Segnaposto testo 54"/>
          <p:cNvSpPr>
            <a:spLocks noGrp="1"/>
          </p:cNvSpPr>
          <p:nvPr>
            <p:ph type="body" sz="quarter" idx="50" hasCustomPrompt="1"/>
          </p:nvPr>
        </p:nvSpPr>
        <p:spPr>
          <a:xfrm>
            <a:off x="358144" y="3486874"/>
            <a:ext cx="4120316" cy="415490"/>
          </a:xfrm>
        </p:spPr>
        <p:txBody>
          <a:bodyPr/>
          <a:lstStyle>
            <a:lvl1pPr>
              <a:lnSpc>
                <a:spcPts val="1700"/>
              </a:lnSpc>
              <a:defRPr sz="1500" b="1" i="0" baseline="0"/>
            </a:lvl1pPr>
            <a:lvl4pPr marL="733425" indent="-179388">
              <a:tabLst>
                <a:tab pos="361950" algn="l"/>
                <a:tab pos="538163" algn="l"/>
                <a:tab pos="808038" algn="l"/>
              </a:tabLst>
              <a:defRPr/>
            </a:lvl4pPr>
          </a:lstStyle>
          <a:p>
            <a:pPr lvl="0"/>
            <a:r>
              <a:rPr lang="it-IT" dirty="0"/>
              <a:t>Nome Evento </a:t>
            </a:r>
            <a:br>
              <a:rPr lang="it-IT" dirty="0"/>
            </a:br>
            <a:r>
              <a:rPr lang="it-IT" dirty="0" err="1"/>
              <a:t>Arial</a:t>
            </a:r>
            <a:r>
              <a:rPr lang="it-IT" dirty="0"/>
              <a:t> </a:t>
            </a:r>
            <a:r>
              <a:rPr lang="it-IT" dirty="0" err="1"/>
              <a:t>Bold</a:t>
            </a:r>
            <a:r>
              <a:rPr lang="it-IT" dirty="0"/>
              <a:t> 15/17pt </a:t>
            </a:r>
          </a:p>
        </p:txBody>
      </p:sp>
      <p:sp>
        <p:nvSpPr>
          <p:cNvPr id="107" name="Segnaposto testo 54"/>
          <p:cNvSpPr>
            <a:spLocks noGrp="1"/>
          </p:cNvSpPr>
          <p:nvPr>
            <p:ph type="body" sz="quarter" idx="51" hasCustomPrompt="1"/>
          </p:nvPr>
        </p:nvSpPr>
        <p:spPr>
          <a:xfrm>
            <a:off x="358106" y="4033358"/>
            <a:ext cx="4120354" cy="146097"/>
          </a:xfrm>
        </p:spPr>
        <p:txBody>
          <a:bodyPr/>
          <a:lstStyle>
            <a:lvl1pPr>
              <a:defRPr baseline="0"/>
            </a:lvl1pPr>
            <a:lvl4pPr marL="733425" indent="-179388">
              <a:tabLst>
                <a:tab pos="361950" algn="l"/>
                <a:tab pos="538163" algn="l"/>
                <a:tab pos="808038" algn="l"/>
              </a:tabLst>
              <a:defRPr/>
            </a:lvl4pPr>
          </a:lstStyle>
          <a:p>
            <a:pPr lvl="0"/>
            <a:r>
              <a:rPr lang="it-IT" dirty="0"/>
              <a:t>Data </a:t>
            </a:r>
            <a:r>
              <a:rPr lang="it-IT" dirty="0" err="1"/>
              <a:t>Arial</a:t>
            </a:r>
            <a:r>
              <a:rPr lang="it-IT" dirty="0"/>
              <a:t> Regular 10pt</a:t>
            </a:r>
          </a:p>
        </p:txBody>
      </p:sp>
      <p:sp>
        <p:nvSpPr>
          <p:cNvPr id="108" name="Segnaposto testo 54"/>
          <p:cNvSpPr>
            <a:spLocks noGrp="1"/>
          </p:cNvSpPr>
          <p:nvPr>
            <p:ph type="body" sz="quarter" idx="52" hasCustomPrompt="1"/>
          </p:nvPr>
        </p:nvSpPr>
        <p:spPr>
          <a:xfrm>
            <a:off x="358144" y="4187298"/>
            <a:ext cx="4120316" cy="415490"/>
          </a:xfrm>
        </p:spPr>
        <p:txBody>
          <a:bodyPr/>
          <a:lstStyle>
            <a:lvl1pPr>
              <a:lnSpc>
                <a:spcPts val="1700"/>
              </a:lnSpc>
              <a:defRPr sz="1500" b="1" i="0" baseline="0"/>
            </a:lvl1pPr>
            <a:lvl4pPr marL="733425" indent="-179388">
              <a:tabLst>
                <a:tab pos="361950" algn="l"/>
                <a:tab pos="538163" algn="l"/>
                <a:tab pos="808038" algn="l"/>
              </a:tabLst>
              <a:defRPr/>
            </a:lvl4pPr>
          </a:lstStyle>
          <a:p>
            <a:pPr lvl="0"/>
            <a:r>
              <a:rPr lang="it-IT" dirty="0"/>
              <a:t>Nome Evento </a:t>
            </a:r>
            <a:br>
              <a:rPr lang="it-IT" dirty="0"/>
            </a:br>
            <a:r>
              <a:rPr lang="it-IT" dirty="0" err="1"/>
              <a:t>Arial</a:t>
            </a:r>
            <a:r>
              <a:rPr lang="it-IT" dirty="0"/>
              <a:t> </a:t>
            </a:r>
            <a:r>
              <a:rPr lang="it-IT" dirty="0" err="1"/>
              <a:t>Bold</a:t>
            </a:r>
            <a:r>
              <a:rPr lang="it-IT" dirty="0"/>
              <a:t> 15/17pt </a:t>
            </a:r>
          </a:p>
        </p:txBody>
      </p:sp>
      <p:sp>
        <p:nvSpPr>
          <p:cNvPr id="109" name="Segnaposto testo 54"/>
          <p:cNvSpPr>
            <a:spLocks noGrp="1"/>
          </p:cNvSpPr>
          <p:nvPr>
            <p:ph type="body" sz="quarter" idx="53" hasCustomPrompt="1"/>
          </p:nvPr>
        </p:nvSpPr>
        <p:spPr>
          <a:xfrm>
            <a:off x="358106" y="4733782"/>
            <a:ext cx="4120354" cy="146097"/>
          </a:xfrm>
        </p:spPr>
        <p:txBody>
          <a:bodyPr/>
          <a:lstStyle>
            <a:lvl1pPr>
              <a:defRPr baseline="0"/>
            </a:lvl1pPr>
            <a:lvl4pPr marL="733425" indent="-179388">
              <a:tabLst>
                <a:tab pos="361950" algn="l"/>
                <a:tab pos="538163" algn="l"/>
                <a:tab pos="808038" algn="l"/>
              </a:tabLst>
              <a:defRPr/>
            </a:lvl4pPr>
          </a:lstStyle>
          <a:p>
            <a:pPr lvl="0"/>
            <a:r>
              <a:rPr lang="it-IT" dirty="0"/>
              <a:t>Data </a:t>
            </a:r>
            <a:r>
              <a:rPr lang="it-IT" dirty="0" err="1"/>
              <a:t>Arial</a:t>
            </a:r>
            <a:r>
              <a:rPr lang="it-IT" dirty="0"/>
              <a:t> Regular 10pt</a:t>
            </a:r>
          </a:p>
        </p:txBody>
      </p:sp>
      <p:sp>
        <p:nvSpPr>
          <p:cNvPr id="110" name="Segnaposto testo 54"/>
          <p:cNvSpPr>
            <a:spLocks noGrp="1"/>
          </p:cNvSpPr>
          <p:nvPr>
            <p:ph type="body" sz="quarter" idx="54" hasCustomPrompt="1"/>
          </p:nvPr>
        </p:nvSpPr>
        <p:spPr>
          <a:xfrm>
            <a:off x="358144" y="4887722"/>
            <a:ext cx="4120316" cy="415490"/>
          </a:xfrm>
        </p:spPr>
        <p:txBody>
          <a:bodyPr/>
          <a:lstStyle>
            <a:lvl1pPr>
              <a:lnSpc>
                <a:spcPts val="1700"/>
              </a:lnSpc>
              <a:defRPr sz="1500" b="1" i="0" baseline="0"/>
            </a:lvl1pPr>
            <a:lvl4pPr marL="733425" indent="-179388">
              <a:tabLst>
                <a:tab pos="361950" algn="l"/>
                <a:tab pos="538163" algn="l"/>
                <a:tab pos="808038" algn="l"/>
              </a:tabLst>
              <a:defRPr/>
            </a:lvl4pPr>
          </a:lstStyle>
          <a:p>
            <a:pPr lvl="0"/>
            <a:r>
              <a:rPr lang="it-IT" dirty="0"/>
              <a:t>Nome Evento </a:t>
            </a:r>
            <a:br>
              <a:rPr lang="it-IT" dirty="0"/>
            </a:br>
            <a:r>
              <a:rPr lang="it-IT" dirty="0" err="1"/>
              <a:t>Arial</a:t>
            </a:r>
            <a:r>
              <a:rPr lang="it-IT" dirty="0"/>
              <a:t> </a:t>
            </a:r>
            <a:r>
              <a:rPr lang="it-IT" dirty="0" err="1"/>
              <a:t>Bold</a:t>
            </a:r>
            <a:r>
              <a:rPr lang="it-IT" dirty="0"/>
              <a:t> 15/17pt </a:t>
            </a:r>
          </a:p>
        </p:txBody>
      </p:sp>
      <p:sp>
        <p:nvSpPr>
          <p:cNvPr id="111" name="Segnaposto testo 54"/>
          <p:cNvSpPr>
            <a:spLocks noGrp="1"/>
          </p:cNvSpPr>
          <p:nvPr>
            <p:ph type="body" sz="quarter" idx="55" hasCustomPrompt="1"/>
          </p:nvPr>
        </p:nvSpPr>
        <p:spPr>
          <a:xfrm>
            <a:off x="358106" y="5418813"/>
            <a:ext cx="4120354" cy="146097"/>
          </a:xfrm>
        </p:spPr>
        <p:txBody>
          <a:bodyPr/>
          <a:lstStyle>
            <a:lvl1pPr>
              <a:defRPr baseline="0"/>
            </a:lvl1pPr>
            <a:lvl4pPr marL="733425" indent="-179388">
              <a:tabLst>
                <a:tab pos="361950" algn="l"/>
                <a:tab pos="538163" algn="l"/>
                <a:tab pos="808038" algn="l"/>
              </a:tabLst>
              <a:defRPr/>
            </a:lvl4pPr>
          </a:lstStyle>
          <a:p>
            <a:pPr lvl="0"/>
            <a:r>
              <a:rPr lang="it-IT" dirty="0"/>
              <a:t>Data </a:t>
            </a:r>
            <a:r>
              <a:rPr lang="it-IT" dirty="0" err="1"/>
              <a:t>Arial</a:t>
            </a:r>
            <a:r>
              <a:rPr lang="it-IT" dirty="0"/>
              <a:t> Regular 10pt</a:t>
            </a:r>
          </a:p>
        </p:txBody>
      </p:sp>
      <p:sp>
        <p:nvSpPr>
          <p:cNvPr id="112" name="Segnaposto testo 54"/>
          <p:cNvSpPr>
            <a:spLocks noGrp="1"/>
          </p:cNvSpPr>
          <p:nvPr>
            <p:ph type="body" sz="quarter" idx="56" hasCustomPrompt="1"/>
          </p:nvPr>
        </p:nvSpPr>
        <p:spPr>
          <a:xfrm>
            <a:off x="358144" y="5572753"/>
            <a:ext cx="4120316" cy="415490"/>
          </a:xfrm>
        </p:spPr>
        <p:txBody>
          <a:bodyPr/>
          <a:lstStyle>
            <a:lvl1pPr>
              <a:lnSpc>
                <a:spcPts val="1700"/>
              </a:lnSpc>
              <a:defRPr sz="1500" b="1" i="0" baseline="0"/>
            </a:lvl1pPr>
            <a:lvl4pPr marL="733425" indent="-179388">
              <a:tabLst>
                <a:tab pos="361950" algn="l"/>
                <a:tab pos="538163" algn="l"/>
                <a:tab pos="808038" algn="l"/>
              </a:tabLst>
              <a:defRPr/>
            </a:lvl4pPr>
          </a:lstStyle>
          <a:p>
            <a:pPr lvl="0"/>
            <a:r>
              <a:rPr lang="it-IT" dirty="0"/>
              <a:t>Nome Evento </a:t>
            </a:r>
            <a:br>
              <a:rPr lang="it-IT" dirty="0"/>
            </a:br>
            <a:r>
              <a:rPr lang="it-IT" dirty="0" err="1"/>
              <a:t>Arial</a:t>
            </a:r>
            <a:r>
              <a:rPr lang="it-IT" dirty="0"/>
              <a:t> </a:t>
            </a:r>
            <a:r>
              <a:rPr lang="it-IT" dirty="0" err="1"/>
              <a:t>Bold</a:t>
            </a:r>
            <a:r>
              <a:rPr lang="it-IT" dirty="0"/>
              <a:t> 15/17pt </a:t>
            </a:r>
          </a:p>
        </p:txBody>
      </p:sp>
      <p:sp>
        <p:nvSpPr>
          <p:cNvPr id="113" name="Segnaposto testo 54"/>
          <p:cNvSpPr>
            <a:spLocks noGrp="1"/>
          </p:cNvSpPr>
          <p:nvPr>
            <p:ph type="body" sz="quarter" idx="57" hasCustomPrompt="1"/>
          </p:nvPr>
        </p:nvSpPr>
        <p:spPr>
          <a:xfrm>
            <a:off x="4613299" y="1223964"/>
            <a:ext cx="4117610" cy="169334"/>
          </a:xfrm>
        </p:spPr>
        <p:txBody>
          <a:bodyPr/>
          <a:lstStyle>
            <a:lvl1pPr>
              <a:defRPr baseline="0"/>
            </a:lvl1pPr>
            <a:lvl4pPr marL="733425" indent="-179388">
              <a:tabLst>
                <a:tab pos="361950" algn="l"/>
                <a:tab pos="538163" algn="l"/>
                <a:tab pos="808038" algn="l"/>
              </a:tabLst>
              <a:defRPr/>
            </a:lvl4pPr>
          </a:lstStyle>
          <a:p>
            <a:pPr lvl="0"/>
            <a:r>
              <a:rPr lang="it-IT" dirty="0"/>
              <a:t>Data </a:t>
            </a:r>
            <a:r>
              <a:rPr lang="it-IT" dirty="0" err="1"/>
              <a:t>Arial</a:t>
            </a:r>
            <a:r>
              <a:rPr lang="it-IT" dirty="0"/>
              <a:t> Regular 10pt</a:t>
            </a:r>
          </a:p>
        </p:txBody>
      </p:sp>
      <p:sp>
        <p:nvSpPr>
          <p:cNvPr id="114" name="Segnaposto testo 54"/>
          <p:cNvSpPr>
            <a:spLocks noGrp="1"/>
          </p:cNvSpPr>
          <p:nvPr>
            <p:ph type="body" sz="quarter" idx="58" hasCustomPrompt="1"/>
          </p:nvPr>
        </p:nvSpPr>
        <p:spPr>
          <a:xfrm>
            <a:off x="4613300" y="1400995"/>
            <a:ext cx="4117607" cy="415490"/>
          </a:xfrm>
        </p:spPr>
        <p:txBody>
          <a:bodyPr/>
          <a:lstStyle>
            <a:lvl1pPr>
              <a:lnSpc>
                <a:spcPts val="1700"/>
              </a:lnSpc>
              <a:defRPr sz="1500" b="1" i="0" baseline="0"/>
            </a:lvl1pPr>
            <a:lvl4pPr marL="733425" indent="-179388">
              <a:tabLst>
                <a:tab pos="361950" algn="l"/>
                <a:tab pos="538163" algn="l"/>
                <a:tab pos="808038" algn="l"/>
              </a:tabLst>
              <a:defRPr/>
            </a:lvl4pPr>
          </a:lstStyle>
          <a:p>
            <a:pPr lvl="0"/>
            <a:r>
              <a:rPr lang="it-IT" dirty="0"/>
              <a:t>Nome Evento </a:t>
            </a:r>
            <a:br>
              <a:rPr lang="it-IT" dirty="0"/>
            </a:br>
            <a:r>
              <a:rPr lang="it-IT" dirty="0" err="1"/>
              <a:t>Arial</a:t>
            </a:r>
            <a:r>
              <a:rPr lang="it-IT" dirty="0"/>
              <a:t> </a:t>
            </a:r>
            <a:r>
              <a:rPr lang="it-IT" dirty="0" err="1"/>
              <a:t>Bold</a:t>
            </a:r>
            <a:r>
              <a:rPr lang="it-IT" dirty="0"/>
              <a:t> 15/17pt </a:t>
            </a:r>
          </a:p>
        </p:txBody>
      </p:sp>
      <p:sp>
        <p:nvSpPr>
          <p:cNvPr id="115" name="Segnaposto testo 54"/>
          <p:cNvSpPr>
            <a:spLocks noGrp="1"/>
          </p:cNvSpPr>
          <p:nvPr>
            <p:ph type="body" sz="quarter" idx="59" hasCustomPrompt="1"/>
          </p:nvPr>
        </p:nvSpPr>
        <p:spPr>
          <a:xfrm>
            <a:off x="4613262" y="1939782"/>
            <a:ext cx="4120354" cy="146097"/>
          </a:xfrm>
        </p:spPr>
        <p:txBody>
          <a:bodyPr/>
          <a:lstStyle>
            <a:lvl1pPr>
              <a:defRPr baseline="0"/>
            </a:lvl1pPr>
            <a:lvl4pPr marL="733425" indent="-179388">
              <a:tabLst>
                <a:tab pos="361950" algn="l"/>
                <a:tab pos="538163" algn="l"/>
                <a:tab pos="808038" algn="l"/>
              </a:tabLst>
              <a:defRPr/>
            </a:lvl4pPr>
          </a:lstStyle>
          <a:p>
            <a:pPr lvl="0"/>
            <a:r>
              <a:rPr lang="it-IT" dirty="0"/>
              <a:t>Data </a:t>
            </a:r>
            <a:r>
              <a:rPr lang="it-IT" dirty="0" err="1"/>
              <a:t>Arial</a:t>
            </a:r>
            <a:r>
              <a:rPr lang="it-IT" dirty="0"/>
              <a:t> Regular 10pt</a:t>
            </a:r>
          </a:p>
        </p:txBody>
      </p:sp>
      <p:sp>
        <p:nvSpPr>
          <p:cNvPr id="116" name="Segnaposto testo 54"/>
          <p:cNvSpPr>
            <a:spLocks noGrp="1"/>
          </p:cNvSpPr>
          <p:nvPr>
            <p:ph type="body" sz="quarter" idx="60" hasCustomPrompt="1"/>
          </p:nvPr>
        </p:nvSpPr>
        <p:spPr>
          <a:xfrm>
            <a:off x="4613300" y="2093722"/>
            <a:ext cx="4120316" cy="415490"/>
          </a:xfrm>
        </p:spPr>
        <p:txBody>
          <a:bodyPr/>
          <a:lstStyle>
            <a:lvl1pPr>
              <a:lnSpc>
                <a:spcPts val="1700"/>
              </a:lnSpc>
              <a:defRPr sz="1500" b="1" i="0" baseline="0"/>
            </a:lvl1pPr>
            <a:lvl4pPr marL="733425" indent="-179388">
              <a:tabLst>
                <a:tab pos="361950" algn="l"/>
                <a:tab pos="538163" algn="l"/>
                <a:tab pos="808038" algn="l"/>
              </a:tabLst>
              <a:defRPr/>
            </a:lvl4pPr>
          </a:lstStyle>
          <a:p>
            <a:pPr lvl="0"/>
            <a:r>
              <a:rPr lang="it-IT" dirty="0"/>
              <a:t>Nome Evento </a:t>
            </a:r>
            <a:br>
              <a:rPr lang="it-IT" dirty="0"/>
            </a:br>
            <a:r>
              <a:rPr lang="it-IT" dirty="0" err="1"/>
              <a:t>Arial</a:t>
            </a:r>
            <a:r>
              <a:rPr lang="it-IT" dirty="0"/>
              <a:t> </a:t>
            </a:r>
            <a:r>
              <a:rPr lang="it-IT" dirty="0" err="1"/>
              <a:t>Bold</a:t>
            </a:r>
            <a:r>
              <a:rPr lang="it-IT" dirty="0"/>
              <a:t> 15/17pt </a:t>
            </a:r>
          </a:p>
        </p:txBody>
      </p:sp>
      <p:sp>
        <p:nvSpPr>
          <p:cNvPr id="117" name="Segnaposto testo 54"/>
          <p:cNvSpPr>
            <a:spLocks noGrp="1"/>
          </p:cNvSpPr>
          <p:nvPr>
            <p:ph type="body" sz="quarter" idx="61" hasCustomPrompt="1"/>
          </p:nvPr>
        </p:nvSpPr>
        <p:spPr>
          <a:xfrm>
            <a:off x="4613262" y="2632510"/>
            <a:ext cx="4120354" cy="146097"/>
          </a:xfrm>
        </p:spPr>
        <p:txBody>
          <a:bodyPr/>
          <a:lstStyle>
            <a:lvl1pPr>
              <a:defRPr baseline="0"/>
            </a:lvl1pPr>
            <a:lvl4pPr marL="733425" indent="-179388">
              <a:tabLst>
                <a:tab pos="361950" algn="l"/>
                <a:tab pos="538163" algn="l"/>
                <a:tab pos="808038" algn="l"/>
              </a:tabLst>
              <a:defRPr/>
            </a:lvl4pPr>
          </a:lstStyle>
          <a:p>
            <a:pPr lvl="0"/>
            <a:r>
              <a:rPr lang="it-IT" dirty="0"/>
              <a:t>Data </a:t>
            </a:r>
            <a:r>
              <a:rPr lang="it-IT" dirty="0" err="1"/>
              <a:t>Arial</a:t>
            </a:r>
            <a:r>
              <a:rPr lang="it-IT" dirty="0"/>
              <a:t> Regular 10pt</a:t>
            </a:r>
          </a:p>
        </p:txBody>
      </p:sp>
      <p:sp>
        <p:nvSpPr>
          <p:cNvPr id="118" name="Segnaposto testo 54"/>
          <p:cNvSpPr>
            <a:spLocks noGrp="1"/>
          </p:cNvSpPr>
          <p:nvPr>
            <p:ph type="body" sz="quarter" idx="62" hasCustomPrompt="1"/>
          </p:nvPr>
        </p:nvSpPr>
        <p:spPr>
          <a:xfrm>
            <a:off x="4613300" y="2786450"/>
            <a:ext cx="4120316" cy="415490"/>
          </a:xfrm>
        </p:spPr>
        <p:txBody>
          <a:bodyPr/>
          <a:lstStyle>
            <a:lvl1pPr>
              <a:lnSpc>
                <a:spcPts val="1700"/>
              </a:lnSpc>
              <a:defRPr sz="1500" b="1" i="0" baseline="0"/>
            </a:lvl1pPr>
            <a:lvl4pPr marL="733425" indent="-179388">
              <a:tabLst>
                <a:tab pos="361950" algn="l"/>
                <a:tab pos="538163" algn="l"/>
                <a:tab pos="808038" algn="l"/>
              </a:tabLst>
              <a:defRPr/>
            </a:lvl4pPr>
          </a:lstStyle>
          <a:p>
            <a:pPr lvl="0"/>
            <a:r>
              <a:rPr lang="it-IT" dirty="0"/>
              <a:t>Nome Evento </a:t>
            </a:r>
            <a:br>
              <a:rPr lang="it-IT" dirty="0"/>
            </a:br>
            <a:r>
              <a:rPr lang="it-IT" dirty="0" err="1"/>
              <a:t>Arial</a:t>
            </a:r>
            <a:r>
              <a:rPr lang="it-IT" dirty="0"/>
              <a:t> </a:t>
            </a:r>
            <a:r>
              <a:rPr lang="it-IT" dirty="0" err="1"/>
              <a:t>Bold</a:t>
            </a:r>
            <a:r>
              <a:rPr lang="it-IT" dirty="0"/>
              <a:t> 15/17pt </a:t>
            </a:r>
          </a:p>
        </p:txBody>
      </p:sp>
      <p:sp>
        <p:nvSpPr>
          <p:cNvPr id="119" name="Segnaposto testo 54"/>
          <p:cNvSpPr>
            <a:spLocks noGrp="1"/>
          </p:cNvSpPr>
          <p:nvPr>
            <p:ph type="body" sz="quarter" idx="63" hasCustomPrompt="1"/>
          </p:nvPr>
        </p:nvSpPr>
        <p:spPr>
          <a:xfrm>
            <a:off x="4613262" y="3332934"/>
            <a:ext cx="4120354" cy="146097"/>
          </a:xfrm>
        </p:spPr>
        <p:txBody>
          <a:bodyPr/>
          <a:lstStyle>
            <a:lvl1pPr>
              <a:defRPr baseline="0"/>
            </a:lvl1pPr>
            <a:lvl4pPr marL="733425" indent="-179388">
              <a:tabLst>
                <a:tab pos="361950" algn="l"/>
                <a:tab pos="538163" algn="l"/>
                <a:tab pos="808038" algn="l"/>
              </a:tabLst>
              <a:defRPr/>
            </a:lvl4pPr>
          </a:lstStyle>
          <a:p>
            <a:pPr lvl="0"/>
            <a:r>
              <a:rPr lang="it-IT" dirty="0"/>
              <a:t>Data </a:t>
            </a:r>
            <a:r>
              <a:rPr lang="it-IT" dirty="0" err="1"/>
              <a:t>Arial</a:t>
            </a:r>
            <a:r>
              <a:rPr lang="it-IT" dirty="0"/>
              <a:t> Regular 10pt</a:t>
            </a:r>
          </a:p>
        </p:txBody>
      </p:sp>
      <p:sp>
        <p:nvSpPr>
          <p:cNvPr id="120" name="Segnaposto testo 54"/>
          <p:cNvSpPr>
            <a:spLocks noGrp="1"/>
          </p:cNvSpPr>
          <p:nvPr>
            <p:ph type="body" sz="quarter" idx="64" hasCustomPrompt="1"/>
          </p:nvPr>
        </p:nvSpPr>
        <p:spPr>
          <a:xfrm>
            <a:off x="4613300" y="3486874"/>
            <a:ext cx="4120316" cy="415490"/>
          </a:xfrm>
        </p:spPr>
        <p:txBody>
          <a:bodyPr/>
          <a:lstStyle>
            <a:lvl1pPr>
              <a:lnSpc>
                <a:spcPts val="1700"/>
              </a:lnSpc>
              <a:defRPr sz="1500" b="1" i="0" baseline="0"/>
            </a:lvl1pPr>
            <a:lvl4pPr marL="733425" indent="-179388">
              <a:tabLst>
                <a:tab pos="361950" algn="l"/>
                <a:tab pos="538163" algn="l"/>
                <a:tab pos="808038" algn="l"/>
              </a:tabLst>
              <a:defRPr/>
            </a:lvl4pPr>
          </a:lstStyle>
          <a:p>
            <a:pPr lvl="0"/>
            <a:r>
              <a:rPr lang="it-IT" dirty="0"/>
              <a:t>Nome Evento </a:t>
            </a:r>
            <a:br>
              <a:rPr lang="it-IT" dirty="0"/>
            </a:br>
            <a:r>
              <a:rPr lang="it-IT" dirty="0" err="1"/>
              <a:t>Arial</a:t>
            </a:r>
            <a:r>
              <a:rPr lang="it-IT" dirty="0"/>
              <a:t> </a:t>
            </a:r>
            <a:r>
              <a:rPr lang="it-IT" dirty="0" err="1"/>
              <a:t>Bold</a:t>
            </a:r>
            <a:r>
              <a:rPr lang="it-IT" dirty="0"/>
              <a:t> 15/17pt </a:t>
            </a:r>
          </a:p>
        </p:txBody>
      </p:sp>
      <p:sp>
        <p:nvSpPr>
          <p:cNvPr id="121" name="Segnaposto testo 54"/>
          <p:cNvSpPr>
            <a:spLocks noGrp="1"/>
          </p:cNvSpPr>
          <p:nvPr>
            <p:ph type="body" sz="quarter" idx="65" hasCustomPrompt="1"/>
          </p:nvPr>
        </p:nvSpPr>
        <p:spPr>
          <a:xfrm>
            <a:off x="4613262" y="4033358"/>
            <a:ext cx="4120354" cy="146097"/>
          </a:xfrm>
        </p:spPr>
        <p:txBody>
          <a:bodyPr/>
          <a:lstStyle>
            <a:lvl1pPr>
              <a:defRPr baseline="0"/>
            </a:lvl1pPr>
            <a:lvl4pPr marL="733425" indent="-179388">
              <a:tabLst>
                <a:tab pos="361950" algn="l"/>
                <a:tab pos="538163" algn="l"/>
                <a:tab pos="808038" algn="l"/>
              </a:tabLst>
              <a:defRPr/>
            </a:lvl4pPr>
          </a:lstStyle>
          <a:p>
            <a:pPr lvl="0"/>
            <a:r>
              <a:rPr lang="it-IT" dirty="0"/>
              <a:t>Data </a:t>
            </a:r>
            <a:r>
              <a:rPr lang="it-IT" dirty="0" err="1"/>
              <a:t>Arial</a:t>
            </a:r>
            <a:r>
              <a:rPr lang="it-IT" dirty="0"/>
              <a:t> Regular 10pt</a:t>
            </a:r>
          </a:p>
        </p:txBody>
      </p:sp>
      <p:sp>
        <p:nvSpPr>
          <p:cNvPr id="122" name="Segnaposto testo 54"/>
          <p:cNvSpPr>
            <a:spLocks noGrp="1"/>
          </p:cNvSpPr>
          <p:nvPr>
            <p:ph type="body" sz="quarter" idx="66" hasCustomPrompt="1"/>
          </p:nvPr>
        </p:nvSpPr>
        <p:spPr>
          <a:xfrm>
            <a:off x="4613300" y="4187298"/>
            <a:ext cx="4120316" cy="415490"/>
          </a:xfrm>
        </p:spPr>
        <p:txBody>
          <a:bodyPr/>
          <a:lstStyle>
            <a:lvl1pPr>
              <a:lnSpc>
                <a:spcPts val="1700"/>
              </a:lnSpc>
              <a:defRPr sz="1500" b="1" i="0" baseline="0"/>
            </a:lvl1pPr>
            <a:lvl4pPr marL="733425" indent="-179388">
              <a:tabLst>
                <a:tab pos="361950" algn="l"/>
                <a:tab pos="538163" algn="l"/>
                <a:tab pos="808038" algn="l"/>
              </a:tabLst>
              <a:defRPr/>
            </a:lvl4pPr>
          </a:lstStyle>
          <a:p>
            <a:pPr lvl="0"/>
            <a:r>
              <a:rPr lang="it-IT" dirty="0"/>
              <a:t>Nome Evento </a:t>
            </a:r>
            <a:br>
              <a:rPr lang="it-IT" dirty="0"/>
            </a:br>
            <a:r>
              <a:rPr lang="it-IT" dirty="0" err="1"/>
              <a:t>Arial</a:t>
            </a:r>
            <a:r>
              <a:rPr lang="it-IT" dirty="0"/>
              <a:t> </a:t>
            </a:r>
            <a:r>
              <a:rPr lang="it-IT" dirty="0" err="1"/>
              <a:t>Bold</a:t>
            </a:r>
            <a:r>
              <a:rPr lang="it-IT" dirty="0"/>
              <a:t> 15/17pt </a:t>
            </a:r>
          </a:p>
        </p:txBody>
      </p:sp>
      <p:sp>
        <p:nvSpPr>
          <p:cNvPr id="123" name="Segnaposto testo 54"/>
          <p:cNvSpPr>
            <a:spLocks noGrp="1"/>
          </p:cNvSpPr>
          <p:nvPr>
            <p:ph type="body" sz="quarter" idx="67" hasCustomPrompt="1"/>
          </p:nvPr>
        </p:nvSpPr>
        <p:spPr>
          <a:xfrm>
            <a:off x="4613262" y="4733782"/>
            <a:ext cx="4120354" cy="146097"/>
          </a:xfrm>
        </p:spPr>
        <p:txBody>
          <a:bodyPr/>
          <a:lstStyle>
            <a:lvl1pPr>
              <a:defRPr baseline="0"/>
            </a:lvl1pPr>
            <a:lvl4pPr marL="733425" indent="-179388">
              <a:tabLst>
                <a:tab pos="361950" algn="l"/>
                <a:tab pos="538163" algn="l"/>
                <a:tab pos="808038" algn="l"/>
              </a:tabLst>
              <a:defRPr/>
            </a:lvl4pPr>
          </a:lstStyle>
          <a:p>
            <a:pPr lvl="0"/>
            <a:r>
              <a:rPr lang="it-IT" dirty="0"/>
              <a:t>Data </a:t>
            </a:r>
            <a:r>
              <a:rPr lang="it-IT" dirty="0" err="1"/>
              <a:t>Arial</a:t>
            </a:r>
            <a:r>
              <a:rPr lang="it-IT" dirty="0"/>
              <a:t> Regular 10pt</a:t>
            </a:r>
          </a:p>
        </p:txBody>
      </p:sp>
      <p:sp>
        <p:nvSpPr>
          <p:cNvPr id="124" name="Segnaposto testo 54"/>
          <p:cNvSpPr>
            <a:spLocks noGrp="1"/>
          </p:cNvSpPr>
          <p:nvPr>
            <p:ph type="body" sz="quarter" idx="68" hasCustomPrompt="1"/>
          </p:nvPr>
        </p:nvSpPr>
        <p:spPr>
          <a:xfrm>
            <a:off x="4613300" y="4887722"/>
            <a:ext cx="4120316" cy="415490"/>
          </a:xfrm>
        </p:spPr>
        <p:txBody>
          <a:bodyPr/>
          <a:lstStyle>
            <a:lvl1pPr>
              <a:lnSpc>
                <a:spcPts val="1700"/>
              </a:lnSpc>
              <a:defRPr sz="1500" b="1" i="0" baseline="0"/>
            </a:lvl1pPr>
            <a:lvl4pPr marL="733425" indent="-179388">
              <a:tabLst>
                <a:tab pos="361950" algn="l"/>
                <a:tab pos="538163" algn="l"/>
                <a:tab pos="808038" algn="l"/>
              </a:tabLst>
              <a:defRPr/>
            </a:lvl4pPr>
          </a:lstStyle>
          <a:p>
            <a:pPr lvl="0"/>
            <a:r>
              <a:rPr lang="it-IT" dirty="0"/>
              <a:t>Nome Evento </a:t>
            </a:r>
            <a:br>
              <a:rPr lang="it-IT" dirty="0"/>
            </a:br>
            <a:r>
              <a:rPr lang="it-IT" dirty="0" err="1"/>
              <a:t>Arial</a:t>
            </a:r>
            <a:r>
              <a:rPr lang="it-IT" dirty="0"/>
              <a:t> </a:t>
            </a:r>
            <a:r>
              <a:rPr lang="it-IT" dirty="0" err="1"/>
              <a:t>Bold</a:t>
            </a:r>
            <a:r>
              <a:rPr lang="it-IT" dirty="0"/>
              <a:t> 15/17pt </a:t>
            </a:r>
          </a:p>
        </p:txBody>
      </p:sp>
      <p:sp>
        <p:nvSpPr>
          <p:cNvPr id="125" name="Segnaposto testo 54"/>
          <p:cNvSpPr>
            <a:spLocks noGrp="1"/>
          </p:cNvSpPr>
          <p:nvPr>
            <p:ph type="body" sz="quarter" idx="69" hasCustomPrompt="1"/>
          </p:nvPr>
        </p:nvSpPr>
        <p:spPr>
          <a:xfrm>
            <a:off x="4613262" y="5418813"/>
            <a:ext cx="4120354" cy="146097"/>
          </a:xfrm>
        </p:spPr>
        <p:txBody>
          <a:bodyPr/>
          <a:lstStyle>
            <a:lvl1pPr>
              <a:defRPr baseline="0"/>
            </a:lvl1pPr>
            <a:lvl4pPr marL="733425" indent="-179388">
              <a:tabLst>
                <a:tab pos="361950" algn="l"/>
                <a:tab pos="538163" algn="l"/>
                <a:tab pos="808038" algn="l"/>
              </a:tabLst>
              <a:defRPr/>
            </a:lvl4pPr>
          </a:lstStyle>
          <a:p>
            <a:pPr lvl="0"/>
            <a:r>
              <a:rPr lang="it-IT" dirty="0"/>
              <a:t>Data </a:t>
            </a:r>
            <a:r>
              <a:rPr lang="it-IT" dirty="0" err="1"/>
              <a:t>Arial</a:t>
            </a:r>
            <a:r>
              <a:rPr lang="it-IT" dirty="0"/>
              <a:t> Regular 10pt</a:t>
            </a:r>
          </a:p>
        </p:txBody>
      </p:sp>
      <p:sp>
        <p:nvSpPr>
          <p:cNvPr id="126" name="Segnaposto testo 54"/>
          <p:cNvSpPr>
            <a:spLocks noGrp="1"/>
          </p:cNvSpPr>
          <p:nvPr>
            <p:ph type="body" sz="quarter" idx="70" hasCustomPrompt="1"/>
          </p:nvPr>
        </p:nvSpPr>
        <p:spPr>
          <a:xfrm>
            <a:off x="4613300" y="5572753"/>
            <a:ext cx="4120316" cy="415490"/>
          </a:xfrm>
        </p:spPr>
        <p:txBody>
          <a:bodyPr/>
          <a:lstStyle>
            <a:lvl1pPr>
              <a:lnSpc>
                <a:spcPts val="1700"/>
              </a:lnSpc>
              <a:defRPr sz="1500" b="1" i="0" baseline="0"/>
            </a:lvl1pPr>
            <a:lvl4pPr marL="733425" indent="-179388">
              <a:tabLst>
                <a:tab pos="361950" algn="l"/>
                <a:tab pos="538163" algn="l"/>
                <a:tab pos="808038" algn="l"/>
              </a:tabLst>
              <a:defRPr/>
            </a:lvl4pPr>
          </a:lstStyle>
          <a:p>
            <a:pPr lvl="0"/>
            <a:r>
              <a:rPr lang="it-IT" dirty="0"/>
              <a:t>Nome Evento </a:t>
            </a:r>
            <a:br>
              <a:rPr lang="it-IT" dirty="0"/>
            </a:br>
            <a:r>
              <a:rPr lang="it-IT" dirty="0" err="1"/>
              <a:t>Arial</a:t>
            </a:r>
            <a:r>
              <a:rPr lang="it-IT" dirty="0"/>
              <a:t> </a:t>
            </a:r>
            <a:r>
              <a:rPr lang="it-IT" dirty="0" err="1"/>
              <a:t>Bold</a:t>
            </a:r>
            <a:r>
              <a:rPr lang="it-IT" dirty="0"/>
              <a:t> 15/17pt </a:t>
            </a:r>
          </a:p>
        </p:txBody>
      </p:sp>
    </p:spTree>
    <p:extLst>
      <p:ext uri="{BB962C8B-B14F-4D97-AF65-F5344CB8AC3E}">
        <p14:creationId xmlns:p14="http://schemas.microsoft.com/office/powerpoint/2010/main" val="4198171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Chart + Numeric Highlight: 2 columns ">
    <p:spTree>
      <p:nvGrpSpPr>
        <p:cNvPr id="1" name=""/>
        <p:cNvGrpSpPr/>
        <p:nvPr/>
      </p:nvGrpSpPr>
      <p:grpSpPr>
        <a:xfrm>
          <a:off x="0" y="0"/>
          <a:ext cx="0" cy="0"/>
          <a:chOff x="0" y="0"/>
          <a:chExt cx="0" cy="0"/>
        </a:xfrm>
      </p:grpSpPr>
      <p:sp>
        <p:nvSpPr>
          <p:cNvPr id="17" name="Segnaposto grafico 20"/>
          <p:cNvSpPr>
            <a:spLocks noGrp="1"/>
          </p:cNvSpPr>
          <p:nvPr>
            <p:ph type="chart" sz="quarter" idx="17"/>
          </p:nvPr>
        </p:nvSpPr>
        <p:spPr>
          <a:xfrm>
            <a:off x="347300" y="1682750"/>
            <a:ext cx="4125913" cy="4378325"/>
          </a:xfrm>
        </p:spPr>
        <p:txBody>
          <a:bodyPr/>
          <a:lstStyle/>
          <a:p>
            <a:r>
              <a:rPr lang="en-US"/>
              <a:t>Click icon to add chart</a:t>
            </a:r>
            <a:endParaRPr lang="it-IT" dirty="0"/>
          </a:p>
        </p:txBody>
      </p:sp>
      <p:sp>
        <p:nvSpPr>
          <p:cNvPr id="20" name="Segnaposto testo 2"/>
          <p:cNvSpPr>
            <a:spLocks noGrp="1"/>
          </p:cNvSpPr>
          <p:nvPr>
            <p:ph type="body" sz="quarter" idx="15" hasCustomPrompt="1"/>
          </p:nvPr>
        </p:nvSpPr>
        <p:spPr>
          <a:xfrm>
            <a:off x="4648200" y="1682750"/>
            <a:ext cx="3976334" cy="1525588"/>
          </a:xfrm>
        </p:spPr>
        <p:txBody>
          <a:bodyPr numCol="1" spcCol="144000"/>
          <a:lstStyle>
            <a:lvl1pPr>
              <a:lnSpc>
                <a:spcPts val="6300"/>
              </a:lnSpc>
              <a:spcAft>
                <a:spcPts val="1800"/>
              </a:spcAft>
              <a:defRPr sz="7200" b="1" i="0" baseline="0">
                <a:solidFill>
                  <a:schemeClr val="tx2"/>
                </a:solidFill>
              </a:defRPr>
            </a:lvl1pPr>
            <a:lvl2pPr marL="0" indent="0">
              <a:buFontTx/>
              <a:buNone/>
              <a:defRPr baseline="0"/>
            </a:lvl2pPr>
          </a:lstStyle>
          <a:p>
            <a:pPr lvl="0"/>
            <a:r>
              <a:rPr lang="it-IT" dirty="0"/>
              <a:t>000,1%</a:t>
            </a:r>
          </a:p>
        </p:txBody>
      </p:sp>
      <p:sp>
        <p:nvSpPr>
          <p:cNvPr id="21" name="Segnaposto testo 2"/>
          <p:cNvSpPr>
            <a:spLocks noGrp="1"/>
          </p:cNvSpPr>
          <p:nvPr>
            <p:ph type="body" sz="quarter" idx="18" hasCustomPrompt="1"/>
          </p:nvPr>
        </p:nvSpPr>
        <p:spPr>
          <a:xfrm>
            <a:off x="4648200" y="3367465"/>
            <a:ext cx="3962400" cy="2693610"/>
          </a:xfrm>
        </p:spPr>
        <p:txBody>
          <a:bodyPr/>
          <a:lstStyle>
            <a:lvl1pPr>
              <a:defRPr b="1" i="0">
                <a:solidFill>
                  <a:schemeClr val="accent4"/>
                </a:solidFill>
              </a:defRPr>
            </a:lvl1pPr>
          </a:lstStyle>
          <a:p>
            <a:pPr lvl="0"/>
            <a:r>
              <a:rPr lang="it-IT" dirty="0"/>
              <a:t>Testo</a:t>
            </a:r>
          </a:p>
        </p:txBody>
      </p:sp>
      <p:sp>
        <p:nvSpPr>
          <p:cNvPr id="16" name="Titolo 1"/>
          <p:cNvSpPr>
            <a:spLocks noGrp="1"/>
          </p:cNvSpPr>
          <p:nvPr>
            <p:ph type="ctrTitle" hasCustomPrompt="1"/>
          </p:nvPr>
        </p:nvSpPr>
        <p:spPr>
          <a:xfrm>
            <a:off x="347300" y="451877"/>
            <a:ext cx="8386686" cy="557458"/>
          </a:xfrm>
        </p:spPr>
        <p:txBody>
          <a:bodyPr/>
          <a:lstStyle>
            <a:lvl1pPr>
              <a:lnSpc>
                <a:spcPts val="2200"/>
              </a:lnSpc>
              <a:defRPr sz="2000" b="0" i="0" baseline="0">
                <a:solidFill>
                  <a:schemeClr val="tx2"/>
                </a:solidFill>
              </a:defRPr>
            </a:lvl1pPr>
          </a:lstStyle>
          <a:p>
            <a:r>
              <a:rPr lang="it-IT" dirty="0"/>
              <a:t>Slide Title</a:t>
            </a:r>
            <a:br>
              <a:rPr lang="it-IT" dirty="0"/>
            </a:br>
            <a:r>
              <a:rPr lang="it-IT" dirty="0" err="1"/>
              <a:t>Arial</a:t>
            </a:r>
            <a:r>
              <a:rPr lang="it-IT" dirty="0"/>
              <a:t> Regular 20/22pt</a:t>
            </a:r>
          </a:p>
        </p:txBody>
      </p:sp>
      <p:sp>
        <p:nvSpPr>
          <p:cNvPr id="18" name="Sottotitolo 2"/>
          <p:cNvSpPr>
            <a:spLocks noGrp="1"/>
          </p:cNvSpPr>
          <p:nvPr>
            <p:ph type="subTitle" idx="1" hasCustomPrompt="1"/>
          </p:nvPr>
        </p:nvSpPr>
        <p:spPr>
          <a:xfrm>
            <a:off x="347300" y="1070623"/>
            <a:ext cx="8386686" cy="456408"/>
          </a:xfrm>
        </p:spPr>
        <p:txBody>
          <a:bodyPr lIns="0" tIns="0" rIns="0" bIns="0">
            <a:noAutofit/>
          </a:bodyPr>
          <a:lstStyle>
            <a:lvl1pPr marL="0" indent="0" algn="l">
              <a:lnSpc>
                <a:spcPts val="1700"/>
              </a:lnSpc>
              <a:spcBef>
                <a:spcPts val="0"/>
              </a:spcBef>
              <a:buNone/>
              <a:defRPr sz="1500" baseline="0">
                <a:solidFill>
                  <a:srgbClr val="7F7F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Slide </a:t>
            </a:r>
            <a:r>
              <a:rPr lang="it-IT" dirty="0" err="1"/>
              <a:t>Subtitle</a:t>
            </a:r>
            <a:br>
              <a:rPr lang="it-IT" dirty="0"/>
            </a:br>
            <a:r>
              <a:rPr lang="it-IT" dirty="0" err="1"/>
              <a:t>Arial</a:t>
            </a:r>
            <a:r>
              <a:rPr lang="it-IT" dirty="0"/>
              <a:t> Regular 15/17pt</a:t>
            </a:r>
          </a:p>
        </p:txBody>
      </p:sp>
      <p:sp>
        <p:nvSpPr>
          <p:cNvPr id="27" name="Segnaposto testo 15"/>
          <p:cNvSpPr>
            <a:spLocks noGrp="1"/>
          </p:cNvSpPr>
          <p:nvPr>
            <p:ph type="body" sz="quarter" idx="13" hasCustomPrompt="1"/>
          </p:nvPr>
        </p:nvSpPr>
        <p:spPr>
          <a:xfrm>
            <a:off x="347300" y="273559"/>
            <a:ext cx="2223124" cy="115990"/>
          </a:xfrm>
        </p:spPr>
        <p:txBody>
          <a:bodyPr>
            <a:noAutofit/>
          </a:bodyPr>
          <a:lstStyle>
            <a:lvl1pPr>
              <a:lnSpc>
                <a:spcPts val="700"/>
              </a:lnSpc>
              <a:defRPr sz="700" baseline="0">
                <a:solidFill>
                  <a:schemeClr val="tx2"/>
                </a:solidFill>
              </a:defRPr>
            </a:lvl1pPr>
          </a:lstStyle>
          <a:p>
            <a:pPr lvl="0"/>
            <a:r>
              <a:rPr lang="it-IT" dirty="0" err="1"/>
              <a:t>Section</a:t>
            </a:r>
            <a:r>
              <a:rPr lang="it-IT" dirty="0"/>
              <a:t> 00</a:t>
            </a:r>
          </a:p>
        </p:txBody>
      </p:sp>
    </p:spTree>
    <p:extLst>
      <p:ext uri="{BB962C8B-B14F-4D97-AF65-F5344CB8AC3E}">
        <p14:creationId xmlns:p14="http://schemas.microsoft.com/office/powerpoint/2010/main" val="3280164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Closure">
    <p:spTree>
      <p:nvGrpSpPr>
        <p:cNvPr id="1" name=""/>
        <p:cNvGrpSpPr/>
        <p:nvPr/>
      </p:nvGrpSpPr>
      <p:grpSpPr>
        <a:xfrm>
          <a:off x="0" y="0"/>
          <a:ext cx="0" cy="0"/>
          <a:chOff x="0" y="0"/>
          <a:chExt cx="0" cy="0"/>
        </a:xfrm>
      </p:grpSpPr>
      <p:sp>
        <p:nvSpPr>
          <p:cNvPr id="11" name="CasellaDiTesto 10"/>
          <p:cNvSpPr txBox="1"/>
          <p:nvPr userDrawn="1"/>
        </p:nvSpPr>
        <p:spPr>
          <a:xfrm>
            <a:off x="347301" y="3031067"/>
            <a:ext cx="8399832" cy="507831"/>
          </a:xfrm>
          <a:prstGeom prst="rect">
            <a:avLst/>
          </a:prstGeom>
          <a:noFill/>
        </p:spPr>
        <p:txBody>
          <a:bodyPr wrap="square" lIns="0" tIns="0" rIns="0" bIns="0" rtlCol="0">
            <a:noAutofit/>
          </a:bodyPr>
          <a:lstStyle/>
          <a:p>
            <a:r>
              <a:rPr lang="it-IT" sz="3300" b="1" baseline="0" dirty="0" err="1">
                <a:solidFill>
                  <a:schemeClr val="tx2"/>
                </a:solidFill>
              </a:rPr>
              <a:t>Thank</a:t>
            </a:r>
            <a:r>
              <a:rPr lang="it-IT" sz="3300" b="1" baseline="0" dirty="0">
                <a:solidFill>
                  <a:schemeClr val="tx2"/>
                </a:solidFill>
              </a:rPr>
              <a:t> </a:t>
            </a:r>
            <a:r>
              <a:rPr lang="it-IT" sz="3300" b="1" baseline="0" dirty="0" err="1">
                <a:solidFill>
                  <a:schemeClr val="tx2"/>
                </a:solidFill>
              </a:rPr>
              <a:t>You</a:t>
            </a:r>
            <a:r>
              <a:rPr lang="it-IT" sz="3300" b="1" baseline="0" dirty="0">
                <a:solidFill>
                  <a:schemeClr val="tx2"/>
                </a:solidFill>
              </a:rPr>
              <a:t>.</a:t>
            </a:r>
          </a:p>
        </p:txBody>
      </p:sp>
      <p:sp>
        <p:nvSpPr>
          <p:cNvPr id="12" name="Segnaposto testo 3"/>
          <p:cNvSpPr>
            <a:spLocks noGrp="1"/>
          </p:cNvSpPr>
          <p:nvPr>
            <p:ph type="body" sz="quarter" idx="11" hasCustomPrompt="1"/>
          </p:nvPr>
        </p:nvSpPr>
        <p:spPr>
          <a:xfrm>
            <a:off x="347300" y="5351463"/>
            <a:ext cx="4580467" cy="168804"/>
          </a:xfrm>
        </p:spPr>
        <p:txBody>
          <a:bodyPr/>
          <a:lstStyle>
            <a:lvl1pPr>
              <a:defRPr>
                <a:solidFill>
                  <a:schemeClr val="bg1">
                    <a:lumMod val="50000"/>
                  </a:schemeClr>
                </a:solidFill>
              </a:defRPr>
            </a:lvl1pPr>
          </a:lstStyle>
          <a:p>
            <a:pPr lvl="0"/>
            <a:r>
              <a:rPr lang="it-IT" dirty="0"/>
              <a:t>E-mail</a:t>
            </a:r>
          </a:p>
        </p:txBody>
      </p:sp>
      <p:sp>
        <p:nvSpPr>
          <p:cNvPr id="17" name="CasellaDiTesto 16"/>
          <p:cNvSpPr txBox="1"/>
          <p:nvPr userDrawn="1"/>
        </p:nvSpPr>
        <p:spPr>
          <a:xfrm>
            <a:off x="347301" y="4645123"/>
            <a:ext cx="4580465" cy="152400"/>
          </a:xfrm>
          <a:prstGeom prst="rect">
            <a:avLst/>
          </a:prstGeom>
          <a:noFill/>
        </p:spPr>
        <p:txBody>
          <a:bodyPr wrap="square" lIns="0" tIns="0" rIns="0" bIns="0" rtlCol="0">
            <a:noAutofit/>
          </a:bodyPr>
          <a:lstStyle/>
          <a:p>
            <a:r>
              <a:rPr lang="it-IT" sz="1000" b="1" baseline="0" dirty="0" err="1">
                <a:solidFill>
                  <a:schemeClr val="tx2"/>
                </a:solidFill>
              </a:rPr>
              <a:t>Contacts</a:t>
            </a:r>
            <a:r>
              <a:rPr lang="it-IT" sz="1000" b="1" baseline="0" dirty="0">
                <a:solidFill>
                  <a:schemeClr val="tx2"/>
                </a:solidFill>
              </a:rPr>
              <a:t>:</a:t>
            </a:r>
          </a:p>
        </p:txBody>
      </p:sp>
      <p:sp>
        <p:nvSpPr>
          <p:cNvPr id="20" name="Segnaposto testo 3"/>
          <p:cNvSpPr>
            <a:spLocks noGrp="1"/>
          </p:cNvSpPr>
          <p:nvPr>
            <p:ph type="body" sz="quarter" idx="12" hasCustomPrompt="1"/>
          </p:nvPr>
        </p:nvSpPr>
        <p:spPr>
          <a:xfrm>
            <a:off x="347300" y="5605463"/>
            <a:ext cx="4580467" cy="168804"/>
          </a:xfrm>
        </p:spPr>
        <p:txBody>
          <a:bodyPr/>
          <a:lstStyle>
            <a:lvl1pPr>
              <a:defRPr>
                <a:solidFill>
                  <a:schemeClr val="bg1">
                    <a:lumMod val="50000"/>
                  </a:schemeClr>
                </a:solidFill>
              </a:defRPr>
            </a:lvl1pPr>
          </a:lstStyle>
          <a:p>
            <a:pPr lvl="0"/>
            <a:r>
              <a:rPr lang="it-IT" dirty="0"/>
              <a:t>Phone </a:t>
            </a:r>
            <a:r>
              <a:rPr lang="it-IT" dirty="0" err="1"/>
              <a:t>Number</a:t>
            </a:r>
            <a:r>
              <a:rPr lang="it-IT" dirty="0"/>
              <a:t> +39 / Fax </a:t>
            </a:r>
            <a:r>
              <a:rPr lang="it-IT" dirty="0" err="1"/>
              <a:t>Number</a:t>
            </a:r>
            <a:r>
              <a:rPr lang="it-IT" dirty="0"/>
              <a:t> +39 </a:t>
            </a:r>
          </a:p>
        </p:txBody>
      </p:sp>
      <p:sp>
        <p:nvSpPr>
          <p:cNvPr id="21" name="Segnaposto testo 3"/>
          <p:cNvSpPr>
            <a:spLocks noGrp="1"/>
          </p:cNvSpPr>
          <p:nvPr>
            <p:ph type="body" sz="quarter" idx="13" hasCustomPrompt="1"/>
          </p:nvPr>
        </p:nvSpPr>
        <p:spPr>
          <a:xfrm>
            <a:off x="347300" y="5859463"/>
            <a:ext cx="4580467" cy="168804"/>
          </a:xfrm>
        </p:spPr>
        <p:txBody>
          <a:bodyPr/>
          <a:lstStyle>
            <a:lvl1pPr>
              <a:defRPr>
                <a:solidFill>
                  <a:schemeClr val="bg1">
                    <a:lumMod val="50000"/>
                  </a:schemeClr>
                </a:solidFill>
              </a:defRPr>
            </a:lvl1pPr>
          </a:lstStyle>
          <a:p>
            <a:pPr lvl="0"/>
            <a:r>
              <a:rPr lang="it-IT" dirty="0"/>
              <a:t>Website</a:t>
            </a:r>
          </a:p>
        </p:txBody>
      </p:sp>
      <p:sp>
        <p:nvSpPr>
          <p:cNvPr id="22" name="Segnaposto testo 3"/>
          <p:cNvSpPr>
            <a:spLocks noGrp="1"/>
          </p:cNvSpPr>
          <p:nvPr>
            <p:ph type="body" sz="quarter" idx="14" hasCustomPrompt="1"/>
          </p:nvPr>
        </p:nvSpPr>
        <p:spPr>
          <a:xfrm>
            <a:off x="347300" y="5097463"/>
            <a:ext cx="4580467" cy="168804"/>
          </a:xfrm>
        </p:spPr>
        <p:txBody>
          <a:bodyPr/>
          <a:lstStyle>
            <a:lvl1pPr>
              <a:defRPr>
                <a:solidFill>
                  <a:schemeClr val="bg1">
                    <a:lumMod val="50000"/>
                  </a:schemeClr>
                </a:solidFill>
              </a:defRPr>
            </a:lvl1pPr>
          </a:lstStyle>
          <a:p>
            <a:pPr lvl="0"/>
            <a:r>
              <a:rPr lang="it-IT" dirty="0" err="1"/>
              <a:t>Name</a:t>
            </a:r>
            <a:r>
              <a:rPr lang="it-IT" dirty="0"/>
              <a:t> </a:t>
            </a:r>
            <a:r>
              <a:rPr lang="it-IT" dirty="0" err="1"/>
              <a:t>Surname</a:t>
            </a:r>
            <a:endParaRPr lang="it-IT" dirty="0"/>
          </a:p>
        </p:txBody>
      </p:sp>
      <p:sp>
        <p:nvSpPr>
          <p:cNvPr id="23" name="Segnaposto testo 3"/>
          <p:cNvSpPr>
            <a:spLocks noGrp="1"/>
          </p:cNvSpPr>
          <p:nvPr>
            <p:ph type="body" sz="quarter" idx="15" hasCustomPrompt="1"/>
          </p:nvPr>
        </p:nvSpPr>
        <p:spPr>
          <a:xfrm>
            <a:off x="347300" y="4838077"/>
            <a:ext cx="4580467" cy="168804"/>
          </a:xfrm>
        </p:spPr>
        <p:txBody>
          <a:bodyPr/>
          <a:lstStyle>
            <a:lvl1pPr>
              <a:defRPr>
                <a:solidFill>
                  <a:schemeClr val="bg1">
                    <a:lumMod val="50000"/>
                  </a:schemeClr>
                </a:solidFill>
              </a:defRPr>
            </a:lvl1pPr>
          </a:lstStyle>
          <a:p>
            <a:pPr lvl="0"/>
            <a:r>
              <a:rPr lang="it-IT" dirty="0" err="1"/>
              <a:t>Department</a:t>
            </a:r>
            <a:endParaRPr lang="it-IT" dirty="0"/>
          </a:p>
        </p:txBody>
      </p:sp>
      <p:pic>
        <p:nvPicPr>
          <p:cNvPr id="34" name="Image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982" y="387392"/>
            <a:ext cx="1148923" cy="812252"/>
          </a:xfrm>
          <a:prstGeom prst="rect">
            <a:avLst/>
          </a:prstGeom>
        </p:spPr>
      </p:pic>
      <p:pic>
        <p:nvPicPr>
          <p:cNvPr id="36" name="Image 35"/>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6639954" y="5681830"/>
            <a:ext cx="2074451" cy="286892"/>
          </a:xfrm>
          <a:prstGeom prst="rect">
            <a:avLst/>
          </a:prstGeom>
        </p:spPr>
      </p:pic>
      <p:sp>
        <p:nvSpPr>
          <p:cNvPr id="13" name="Rectangle 12"/>
          <p:cNvSpPr/>
          <p:nvPr userDrawn="1"/>
        </p:nvSpPr>
        <p:spPr>
          <a:xfrm>
            <a:off x="1" y="6327322"/>
            <a:ext cx="9143999" cy="6613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656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Back-Up">
    <p:spTree>
      <p:nvGrpSpPr>
        <p:cNvPr id="1" name=""/>
        <p:cNvGrpSpPr/>
        <p:nvPr/>
      </p:nvGrpSpPr>
      <p:grpSpPr>
        <a:xfrm>
          <a:off x="0" y="0"/>
          <a:ext cx="0" cy="0"/>
          <a:chOff x="0" y="0"/>
          <a:chExt cx="0" cy="0"/>
        </a:xfrm>
      </p:grpSpPr>
      <p:sp>
        <p:nvSpPr>
          <p:cNvPr id="10" name="Titolo 1"/>
          <p:cNvSpPr>
            <a:spLocks noGrp="1"/>
          </p:cNvSpPr>
          <p:nvPr>
            <p:ph type="ctrTitle" hasCustomPrompt="1"/>
          </p:nvPr>
        </p:nvSpPr>
        <p:spPr>
          <a:xfrm>
            <a:off x="347300" y="730606"/>
            <a:ext cx="8386686" cy="235474"/>
          </a:xfrm>
        </p:spPr>
        <p:txBody>
          <a:bodyPr/>
          <a:lstStyle>
            <a:lvl1pPr>
              <a:lnSpc>
                <a:spcPts val="2200"/>
              </a:lnSpc>
              <a:defRPr sz="2000" b="0" i="0" baseline="0">
                <a:solidFill>
                  <a:schemeClr val="bg1">
                    <a:lumMod val="50000"/>
                  </a:schemeClr>
                </a:solidFill>
              </a:defRPr>
            </a:lvl1pPr>
          </a:lstStyle>
          <a:p>
            <a:r>
              <a:rPr lang="it-IT" dirty="0"/>
              <a:t>Back-Up</a:t>
            </a:r>
          </a:p>
        </p:txBody>
      </p:sp>
      <p:sp>
        <p:nvSpPr>
          <p:cNvPr id="11" name="Sottotitolo 2"/>
          <p:cNvSpPr>
            <a:spLocks noGrp="1"/>
          </p:cNvSpPr>
          <p:nvPr>
            <p:ph type="subTitle" idx="1" hasCustomPrompt="1"/>
          </p:nvPr>
        </p:nvSpPr>
        <p:spPr>
          <a:xfrm>
            <a:off x="347300" y="3105306"/>
            <a:ext cx="8386686" cy="712269"/>
          </a:xfrm>
        </p:spPr>
        <p:txBody>
          <a:bodyPr lIns="0" tIns="0" rIns="0" bIns="0">
            <a:noAutofit/>
          </a:bodyPr>
          <a:lstStyle>
            <a:lvl1pPr marL="0" indent="0" algn="l">
              <a:lnSpc>
                <a:spcPts val="2400"/>
              </a:lnSpc>
              <a:spcBef>
                <a:spcPts val="0"/>
              </a:spcBef>
              <a:buNone/>
              <a:defRPr sz="2000" baseline="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Back-Up </a:t>
            </a:r>
            <a:r>
              <a:rPr lang="it-IT" dirty="0" err="1"/>
              <a:t>Subtitle</a:t>
            </a:r>
            <a:r>
              <a:rPr lang="it-IT" dirty="0"/>
              <a:t> </a:t>
            </a:r>
            <a:br>
              <a:rPr lang="it-IT" dirty="0"/>
            </a:br>
            <a:r>
              <a:rPr lang="it-IT" dirty="0" err="1"/>
              <a:t>Arial</a:t>
            </a:r>
            <a:r>
              <a:rPr lang="it-IT" dirty="0"/>
              <a:t> Regular 20/24pt</a:t>
            </a:r>
          </a:p>
        </p:txBody>
      </p:sp>
      <p:sp>
        <p:nvSpPr>
          <p:cNvPr id="12" name="Segnaposto testo 2"/>
          <p:cNvSpPr>
            <a:spLocks noGrp="1"/>
          </p:cNvSpPr>
          <p:nvPr>
            <p:ph type="body" sz="quarter" idx="13" hasCustomPrompt="1"/>
          </p:nvPr>
        </p:nvSpPr>
        <p:spPr>
          <a:xfrm>
            <a:off x="347300" y="2130426"/>
            <a:ext cx="8386686" cy="869098"/>
          </a:xfrm>
        </p:spPr>
        <p:txBody>
          <a:bodyPr/>
          <a:lstStyle>
            <a:lvl1pPr>
              <a:lnSpc>
                <a:spcPts val="3500"/>
              </a:lnSpc>
              <a:defRPr sz="3300" b="1" i="0" baseline="0">
                <a:solidFill>
                  <a:schemeClr val="bg1">
                    <a:lumMod val="50000"/>
                  </a:schemeClr>
                </a:solidFill>
              </a:defRPr>
            </a:lvl1pPr>
          </a:lstStyle>
          <a:p>
            <a:pPr lvl="0"/>
            <a:r>
              <a:rPr lang="it-IT" dirty="0"/>
              <a:t>Back-Up Title </a:t>
            </a:r>
            <a:br>
              <a:rPr lang="it-IT" dirty="0"/>
            </a:br>
            <a:r>
              <a:rPr lang="it-IT" dirty="0" err="1"/>
              <a:t>Arial</a:t>
            </a:r>
            <a:r>
              <a:rPr lang="it-IT" dirty="0"/>
              <a:t> </a:t>
            </a:r>
            <a:r>
              <a:rPr lang="it-IT" dirty="0" err="1"/>
              <a:t>Bold</a:t>
            </a:r>
            <a:r>
              <a:rPr lang="it-IT" dirty="0"/>
              <a:t> 33/35pt</a:t>
            </a:r>
          </a:p>
        </p:txBody>
      </p:sp>
    </p:spTree>
    <p:extLst>
      <p:ext uri="{BB962C8B-B14F-4D97-AF65-F5344CB8AC3E}">
        <p14:creationId xmlns:p14="http://schemas.microsoft.com/office/powerpoint/2010/main" val="3442326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3" name="Titolo 1"/>
          <p:cNvSpPr>
            <a:spLocks noGrp="1"/>
          </p:cNvSpPr>
          <p:nvPr>
            <p:ph type="ctrTitle" hasCustomPrompt="1"/>
          </p:nvPr>
        </p:nvSpPr>
        <p:spPr>
          <a:xfrm>
            <a:off x="347300" y="730606"/>
            <a:ext cx="8386686" cy="235474"/>
          </a:xfrm>
        </p:spPr>
        <p:txBody>
          <a:bodyPr/>
          <a:lstStyle>
            <a:lvl1pPr>
              <a:lnSpc>
                <a:spcPts val="2200"/>
              </a:lnSpc>
              <a:defRPr sz="2000" b="0" i="0" baseline="0">
                <a:solidFill>
                  <a:schemeClr val="tx2"/>
                </a:solidFill>
              </a:defRPr>
            </a:lvl1pPr>
          </a:lstStyle>
          <a:p>
            <a:r>
              <a:rPr lang="it-IT" dirty="0" err="1"/>
              <a:t>Section</a:t>
            </a:r>
            <a:r>
              <a:rPr lang="it-IT" dirty="0"/>
              <a:t> 00</a:t>
            </a:r>
          </a:p>
        </p:txBody>
      </p:sp>
      <p:sp>
        <p:nvSpPr>
          <p:cNvPr id="14" name="Sottotitolo 2"/>
          <p:cNvSpPr>
            <a:spLocks noGrp="1"/>
          </p:cNvSpPr>
          <p:nvPr>
            <p:ph type="subTitle" idx="1" hasCustomPrompt="1"/>
          </p:nvPr>
        </p:nvSpPr>
        <p:spPr>
          <a:xfrm>
            <a:off x="347300" y="3105306"/>
            <a:ext cx="8386686" cy="712269"/>
          </a:xfrm>
        </p:spPr>
        <p:txBody>
          <a:bodyPr lIns="0" tIns="0" rIns="0" bIns="0">
            <a:noAutofit/>
          </a:bodyPr>
          <a:lstStyle>
            <a:lvl1pPr marL="0" indent="0" algn="l">
              <a:lnSpc>
                <a:spcPts val="2400"/>
              </a:lnSpc>
              <a:spcBef>
                <a:spcPts val="0"/>
              </a:spcBef>
              <a:buNone/>
              <a:defRPr sz="2000" baseline="0">
                <a:solidFill>
                  <a:srgbClr val="7F7F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err="1"/>
              <a:t>Section</a:t>
            </a:r>
            <a:r>
              <a:rPr lang="it-IT" dirty="0"/>
              <a:t> </a:t>
            </a:r>
            <a:r>
              <a:rPr lang="it-IT" dirty="0" err="1"/>
              <a:t>Subtitle</a:t>
            </a:r>
            <a:r>
              <a:rPr lang="it-IT" dirty="0"/>
              <a:t> </a:t>
            </a:r>
            <a:br>
              <a:rPr lang="it-IT" dirty="0"/>
            </a:br>
            <a:r>
              <a:rPr lang="it-IT" dirty="0" err="1"/>
              <a:t>Arial</a:t>
            </a:r>
            <a:r>
              <a:rPr lang="it-IT" dirty="0"/>
              <a:t> Regular 20/24pt</a:t>
            </a:r>
          </a:p>
        </p:txBody>
      </p:sp>
      <p:sp>
        <p:nvSpPr>
          <p:cNvPr id="17" name="Segnaposto testo 2"/>
          <p:cNvSpPr>
            <a:spLocks noGrp="1"/>
          </p:cNvSpPr>
          <p:nvPr>
            <p:ph type="body" sz="quarter" idx="13" hasCustomPrompt="1"/>
          </p:nvPr>
        </p:nvSpPr>
        <p:spPr>
          <a:xfrm>
            <a:off x="347300" y="2130426"/>
            <a:ext cx="8386686" cy="869098"/>
          </a:xfrm>
        </p:spPr>
        <p:txBody>
          <a:bodyPr/>
          <a:lstStyle>
            <a:lvl1pPr>
              <a:lnSpc>
                <a:spcPts val="3500"/>
              </a:lnSpc>
              <a:defRPr sz="3300" b="1" i="0" baseline="0"/>
            </a:lvl1pPr>
          </a:lstStyle>
          <a:p>
            <a:pPr lvl="0"/>
            <a:r>
              <a:rPr lang="it-IT" dirty="0" err="1"/>
              <a:t>Section</a:t>
            </a:r>
            <a:r>
              <a:rPr lang="it-IT" dirty="0"/>
              <a:t> Title </a:t>
            </a:r>
            <a:br>
              <a:rPr lang="it-IT" dirty="0"/>
            </a:br>
            <a:r>
              <a:rPr lang="it-IT" dirty="0" err="1"/>
              <a:t>Arial</a:t>
            </a:r>
            <a:r>
              <a:rPr lang="it-IT" dirty="0"/>
              <a:t> </a:t>
            </a:r>
            <a:r>
              <a:rPr lang="it-IT" dirty="0" err="1"/>
              <a:t>Bold</a:t>
            </a:r>
            <a:r>
              <a:rPr lang="it-IT" dirty="0"/>
              <a:t> 33/35pt</a:t>
            </a:r>
          </a:p>
        </p:txBody>
      </p:sp>
    </p:spTree>
    <p:extLst>
      <p:ext uri="{BB962C8B-B14F-4D97-AF65-F5344CB8AC3E}">
        <p14:creationId xmlns:p14="http://schemas.microsoft.com/office/powerpoint/2010/main" val="3611910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emphasis part of title</a:t>
            </a:r>
          </a:p>
        </p:txBody>
      </p:sp>
      <p:sp>
        <p:nvSpPr>
          <p:cNvPr id="8" name="Text Placeholder 7"/>
          <p:cNvSpPr>
            <a:spLocks noGrp="1"/>
          </p:cNvSpPr>
          <p:nvPr>
            <p:ph type="body" sz="quarter" idx="13" hasCustomPrompt="1"/>
          </p:nvPr>
        </p:nvSpPr>
        <p:spPr>
          <a:xfrm>
            <a:off x="232379" y="331102"/>
            <a:ext cx="6725791" cy="590215"/>
          </a:xfrm>
        </p:spPr>
        <p:txBody>
          <a:bodyPr anchor="b">
            <a:normAutofit/>
          </a:bodyPr>
          <a:lstStyle>
            <a:lvl1pPr marL="0" indent="0">
              <a:buNone/>
              <a:defRPr sz="1900" b="0">
                <a:solidFill>
                  <a:schemeClr val="bg2"/>
                </a:solidFill>
              </a:defRPr>
            </a:lvl1pPr>
          </a:lstStyle>
          <a:p>
            <a:pPr lvl="0"/>
            <a:r>
              <a:rPr lang="en-US"/>
              <a:t>CLICK TO ADD TAG LINE OR BEGINNING OF TITLE</a:t>
            </a:r>
            <a:endParaRPr lang="en-GB"/>
          </a:p>
        </p:txBody>
      </p:sp>
      <p:sp>
        <p:nvSpPr>
          <p:cNvPr id="11" name="Text Placeholder 10"/>
          <p:cNvSpPr>
            <a:spLocks noGrp="1"/>
          </p:cNvSpPr>
          <p:nvPr>
            <p:ph type="body" sz="quarter" idx="14"/>
          </p:nvPr>
        </p:nvSpPr>
        <p:spPr>
          <a:xfrm>
            <a:off x="247650" y="1851257"/>
            <a:ext cx="7870391"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4206940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786377" y="1497135"/>
            <a:ext cx="4100599" cy="3656447"/>
          </a:xfrm>
        </p:spPr>
        <p:txBody>
          <a:bodyPr anchor="ctr">
            <a:normAutofit/>
          </a:bodyPr>
          <a:lstStyle>
            <a:lvl1pPr marL="0" indent="0" algn="l">
              <a:buNone/>
              <a:defRPr sz="2699" b="1" baseline="0">
                <a:solidFill>
                  <a:schemeClr val="tx1"/>
                </a:solidFill>
              </a:defRPr>
            </a:lvl1pPr>
            <a:lvl2pPr marL="3239" indent="0" algn="l">
              <a:spcBef>
                <a:spcPct val="0"/>
              </a:spcBef>
              <a:buNone/>
              <a:defRPr sz="2200" baseline="0">
                <a:solidFill>
                  <a:schemeClr val="bg2"/>
                </a:solidFill>
              </a:defRPr>
            </a:lvl2pPr>
            <a:lvl3pPr marL="924097" indent="0" algn="ctr">
              <a:buNone/>
              <a:defRPr>
                <a:solidFill>
                  <a:schemeClr val="tx1">
                    <a:tint val="75000"/>
                  </a:schemeClr>
                </a:solidFill>
              </a:defRPr>
            </a:lvl3pPr>
            <a:lvl4pPr marL="1386145" indent="0" algn="ctr">
              <a:buNone/>
              <a:defRPr>
                <a:solidFill>
                  <a:schemeClr val="tx1">
                    <a:tint val="75000"/>
                  </a:schemeClr>
                </a:solidFill>
              </a:defRPr>
            </a:lvl4pPr>
            <a:lvl5pPr marL="1848194" indent="0" algn="ctr">
              <a:buNone/>
              <a:defRPr>
                <a:solidFill>
                  <a:schemeClr val="tx1">
                    <a:tint val="75000"/>
                  </a:schemeClr>
                </a:solidFill>
              </a:defRPr>
            </a:lvl5pPr>
            <a:lvl6pPr marL="2310242" indent="0" algn="ctr">
              <a:buNone/>
              <a:defRPr>
                <a:solidFill>
                  <a:schemeClr val="tx1">
                    <a:tint val="75000"/>
                  </a:schemeClr>
                </a:solidFill>
              </a:defRPr>
            </a:lvl6pPr>
            <a:lvl7pPr marL="2772291" indent="0" algn="ctr">
              <a:buNone/>
              <a:defRPr>
                <a:solidFill>
                  <a:schemeClr val="tx1">
                    <a:tint val="75000"/>
                  </a:schemeClr>
                </a:solidFill>
              </a:defRPr>
            </a:lvl7pPr>
            <a:lvl8pPr marL="3234339" indent="0" algn="ctr">
              <a:buNone/>
              <a:defRPr>
                <a:solidFill>
                  <a:schemeClr val="tx1">
                    <a:tint val="75000"/>
                  </a:schemeClr>
                </a:solidFill>
              </a:defRPr>
            </a:lvl8pPr>
            <a:lvl9pPr marL="3696387" indent="0" algn="ctr">
              <a:buNone/>
              <a:defRPr>
                <a:solidFill>
                  <a:schemeClr val="tx1">
                    <a:tint val="75000"/>
                  </a:schemeClr>
                </a:solidFill>
              </a:defRPr>
            </a:lvl9pPr>
          </a:lstStyle>
          <a:p>
            <a:r>
              <a:rPr lang="en-US"/>
              <a:t>Slide Title</a:t>
            </a:r>
          </a:p>
          <a:p>
            <a:pPr lvl="1"/>
            <a:r>
              <a:rPr lang="en-US"/>
              <a:t>Lorem ipsum dolor sit amet, consectetuer adipiscing elit. Maecenas porttitor congue massa</a:t>
            </a:r>
          </a:p>
        </p:txBody>
      </p:sp>
      <p:sp>
        <p:nvSpPr>
          <p:cNvPr id="6" name="Picture Placeholder 5"/>
          <p:cNvSpPr>
            <a:spLocks noGrp="1"/>
          </p:cNvSpPr>
          <p:nvPr>
            <p:ph type="pic" sz="quarter" idx="15"/>
          </p:nvPr>
        </p:nvSpPr>
        <p:spPr>
          <a:xfrm>
            <a:off x="1" y="-11953"/>
            <a:ext cx="4392706"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dup0" fmla="*/ 0 w 4392706"/>
              <a:gd name="connsiteY0dup0" fmla="*/ 8965 h 5152465"/>
              <a:gd name="connsiteX1dup0" fmla="*/ 2707341 w 4392706"/>
              <a:gd name="connsiteY1dup0" fmla="*/ 0 h 5152465"/>
              <a:gd name="connsiteX2dup0" fmla="*/ 4392706 w 4392706"/>
              <a:gd name="connsiteY2dup0" fmla="*/ 5152465 h 5152465"/>
              <a:gd name="connsiteX3dup0" fmla="*/ 0 w 4392706"/>
              <a:gd name="connsiteY3dup0" fmla="*/ 5152465 h 5152465"/>
              <a:gd name="connsiteX4dup0" fmla="*/ 0 w 4392706"/>
              <a:gd name="connsiteY4dup0" fmla="*/ 8965 h 5152465"/>
              <a:gd name="connsiteX0dup0dup1" fmla="*/ 0 w 4392706"/>
              <a:gd name="connsiteY0dup0dup1" fmla="*/ 8965 h 5152465"/>
              <a:gd name="connsiteX1dup0dup1" fmla="*/ 2707341 w 4392706"/>
              <a:gd name="connsiteY1dup0dup1" fmla="*/ 0 h 5152465"/>
              <a:gd name="connsiteX2dup0dup1" fmla="*/ 4392706 w 4392706"/>
              <a:gd name="connsiteY2dup0dup1" fmla="*/ 5152465 h 5152465"/>
              <a:gd name="connsiteX3dup0dup1" fmla="*/ 0 w 4392706"/>
              <a:gd name="connsiteY3dup0dup1" fmla="*/ 5152465 h 5152465"/>
              <a:gd name="connsiteX4dup0dup1" fmla="*/ 0 w 4392706"/>
              <a:gd name="connsiteY4dup0dup1" fmla="*/ 8965 h 5152465"/>
              <a:gd name="connsiteX0dup0dup1dup2" fmla="*/ 0 w 4392706"/>
              <a:gd name="connsiteY0dup0dup1dup2" fmla="*/ 8965 h 5152465"/>
              <a:gd name="connsiteX1dup0dup1dup2" fmla="*/ 2716306 w 4392706"/>
              <a:gd name="connsiteY1dup0dup1dup2" fmla="*/ 0 h 5152465"/>
              <a:gd name="connsiteX2dup0dup1dup2" fmla="*/ 4392706 w 4392706"/>
              <a:gd name="connsiteY2dup0dup1dup2" fmla="*/ 5152465 h 5152465"/>
              <a:gd name="connsiteX3dup0dup1dup2" fmla="*/ 0 w 4392706"/>
              <a:gd name="connsiteY3dup0dup1dup2" fmla="*/ 5152465 h 5152465"/>
              <a:gd name="connsiteX4dup0dup1dup2" fmla="*/ 0 w 4392706"/>
              <a:gd name="connsiteY4dup0dup1dup2" fmla="*/ 8965 h 5152465"/>
            </a:gdLst>
            <a:ahLst/>
            <a:cxnLst>
              <a:cxn ang="0">
                <a:pos x="connsiteX0dup0dup1dup2" y="connsiteY0dup0dup1dup2"/>
              </a:cxn>
              <a:cxn ang="0">
                <a:pos x="connsiteX1dup0dup1dup2" y="connsiteY1dup0dup1dup2"/>
              </a:cxn>
              <a:cxn ang="0">
                <a:pos x="connsiteX2dup0dup1dup2" y="connsiteY2dup0dup1dup2"/>
              </a:cxn>
              <a:cxn ang="0">
                <a:pos x="connsiteX3dup0dup1dup2" y="connsiteY3dup0dup1dup2"/>
              </a:cxn>
              <a:cxn ang="0">
                <a:pos x="connsiteX4dup0dup1dup2" y="connsiteY4dup0dup1dup2"/>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fr-FR"/>
              <a:t>Cliquez sur l'icône pour ajouter une image</a:t>
            </a:r>
            <a:endParaRPr lang="en-GB"/>
          </a:p>
        </p:txBody>
      </p:sp>
    </p:spTree>
    <p:extLst>
      <p:ext uri="{BB962C8B-B14F-4D97-AF65-F5344CB8AC3E}">
        <p14:creationId xmlns:p14="http://schemas.microsoft.com/office/powerpoint/2010/main" val="402317668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4" name="object 3"/>
          <p:cNvSpPr txBox="1"/>
          <p:nvPr userDrawn="1"/>
        </p:nvSpPr>
        <p:spPr>
          <a:xfrm>
            <a:off x="357774" y="716294"/>
            <a:ext cx="1335610" cy="318159"/>
          </a:xfrm>
          <a:prstGeom prst="rect">
            <a:avLst/>
          </a:prstGeom>
        </p:spPr>
        <p:txBody>
          <a:bodyPr wrap="square" lIns="0" tIns="0" rIns="0" bIns="0" rtlCol="0">
            <a:noAutofit/>
          </a:bodyPr>
          <a:lstStyle/>
          <a:p>
            <a:pPr marL="12700">
              <a:lnSpc>
                <a:spcPct val="95825"/>
              </a:lnSpc>
              <a:spcBef>
                <a:spcPts val="10"/>
              </a:spcBef>
            </a:pPr>
            <a:r>
              <a:rPr lang="it-IT" sz="2000" spc="0" dirty="0">
                <a:solidFill>
                  <a:schemeClr val="tx2"/>
                </a:solidFill>
                <a:latin typeface="Arial"/>
                <a:cs typeface="Arial"/>
              </a:rPr>
              <a:t>Agenda</a:t>
            </a:r>
            <a:endParaRPr sz="2000" dirty="0">
              <a:solidFill>
                <a:schemeClr val="tx2"/>
              </a:solidFill>
              <a:latin typeface="Arial"/>
              <a:cs typeface="Arial"/>
            </a:endParaRPr>
          </a:p>
        </p:txBody>
      </p:sp>
      <p:sp>
        <p:nvSpPr>
          <p:cNvPr id="3" name="Segnaposto testo 2"/>
          <p:cNvSpPr>
            <a:spLocks noGrp="1"/>
          </p:cNvSpPr>
          <p:nvPr>
            <p:ph type="body" sz="quarter" idx="13"/>
          </p:nvPr>
        </p:nvSpPr>
        <p:spPr>
          <a:xfrm>
            <a:off x="357188" y="1224439"/>
            <a:ext cx="8382000" cy="4861256"/>
          </a:xfrm>
        </p:spPr>
        <p:txBody>
          <a:bodyPr bIns="0" numCol="2" spcCol="216000">
            <a:noAutofit/>
          </a:bodyPr>
          <a:lstStyle>
            <a:lvl1pPr marL="171450" indent="-171450">
              <a:lnSpc>
                <a:spcPts val="1800"/>
              </a:lnSpc>
              <a:spcBef>
                <a:spcPts val="0"/>
              </a:spcBef>
              <a:spcAft>
                <a:spcPts val="0"/>
              </a:spcAft>
              <a:buClr>
                <a:schemeClr val="tx2"/>
              </a:buClr>
              <a:buFont typeface="Lucida Grande"/>
              <a:buChar char="-"/>
              <a:defRPr sz="1200" b="1" i="0" baseline="0"/>
            </a:lvl1pPr>
            <a:lvl2pPr>
              <a:lnSpc>
                <a:spcPts val="1800"/>
              </a:lnSpc>
              <a:spcBef>
                <a:spcPts val="0"/>
              </a:spcBef>
              <a:spcAft>
                <a:spcPts val="0"/>
              </a:spcAft>
              <a:buClr>
                <a:schemeClr val="tx1"/>
              </a:buClr>
              <a:buFont typeface="Lucida Grande"/>
              <a:buChar char="-"/>
              <a:defRPr sz="1200" baseline="0"/>
            </a:lvl2pPr>
            <a:lvl3pPr marL="540000" indent="-180000">
              <a:lnSpc>
                <a:spcPts val="1800"/>
              </a:lnSpc>
              <a:spcBef>
                <a:spcPts val="0"/>
              </a:spcBef>
              <a:spcAft>
                <a:spcPts val="0"/>
              </a:spcAft>
              <a:buFont typeface="Wingdings" charset="2"/>
              <a:buChar char="§"/>
              <a:defRPr sz="1200" baseline="0"/>
            </a:lvl3pPr>
            <a:lvl4pPr marL="734400" indent="-180000">
              <a:lnSpc>
                <a:spcPts val="1800"/>
              </a:lnSpc>
              <a:spcBef>
                <a:spcPts val="0"/>
              </a:spcBef>
              <a:spcAft>
                <a:spcPts val="0"/>
              </a:spcAft>
              <a:buSzPct val="60000"/>
              <a:buFont typeface="Wingdings" charset="2"/>
              <a:buChar char="²"/>
              <a:defRPr sz="1200" baseline="0"/>
            </a:lvl4pPr>
            <a:lvl5pPr>
              <a:lnSpc>
                <a:spcPts val="1800"/>
              </a:lnSpc>
              <a:spcBef>
                <a:spcPts val="0"/>
              </a:spcBef>
              <a:spcAft>
                <a:spcPts val="0"/>
              </a:spcAft>
              <a:buSzPct val="60000"/>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Tree>
    <p:extLst>
      <p:ext uri="{BB962C8B-B14F-4D97-AF65-F5344CB8AC3E}">
        <p14:creationId xmlns:p14="http://schemas.microsoft.com/office/powerpoint/2010/main" val="1043186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ic Slide: 1 column">
    <p:spTree>
      <p:nvGrpSpPr>
        <p:cNvPr id="1" name=""/>
        <p:cNvGrpSpPr/>
        <p:nvPr/>
      </p:nvGrpSpPr>
      <p:grpSpPr>
        <a:xfrm>
          <a:off x="0" y="0"/>
          <a:ext cx="0" cy="0"/>
          <a:chOff x="0" y="0"/>
          <a:chExt cx="0" cy="0"/>
        </a:xfrm>
      </p:grpSpPr>
      <p:sp>
        <p:nvSpPr>
          <p:cNvPr id="14" name="Titolo 1"/>
          <p:cNvSpPr>
            <a:spLocks noGrp="1"/>
          </p:cNvSpPr>
          <p:nvPr>
            <p:ph type="ctrTitle" hasCustomPrompt="1"/>
          </p:nvPr>
        </p:nvSpPr>
        <p:spPr>
          <a:xfrm>
            <a:off x="347300" y="451877"/>
            <a:ext cx="8386686" cy="557458"/>
          </a:xfrm>
        </p:spPr>
        <p:txBody>
          <a:bodyPr/>
          <a:lstStyle>
            <a:lvl1pPr>
              <a:lnSpc>
                <a:spcPts val="2200"/>
              </a:lnSpc>
              <a:defRPr sz="2000" b="0" i="0" baseline="0">
                <a:solidFill>
                  <a:srgbClr val="E53138"/>
                </a:solidFill>
                <a:latin typeface="Dax-Light" pitchFamily="2" charset="2"/>
              </a:defRPr>
            </a:lvl1pPr>
          </a:lstStyle>
          <a:p>
            <a:r>
              <a:rPr lang="it-IT" dirty="0"/>
              <a:t>SLIDE TITLE</a:t>
            </a:r>
            <a:br>
              <a:rPr lang="it-IT" dirty="0"/>
            </a:br>
            <a:r>
              <a:rPr lang="it-IT" dirty="0" err="1"/>
              <a:t>Dax</a:t>
            </a:r>
            <a:r>
              <a:rPr lang="it-IT" dirty="0"/>
              <a:t> Regular 20/22pt</a:t>
            </a:r>
          </a:p>
        </p:txBody>
      </p:sp>
      <p:sp>
        <p:nvSpPr>
          <p:cNvPr id="15" name="Sottotitolo 2"/>
          <p:cNvSpPr>
            <a:spLocks noGrp="1"/>
          </p:cNvSpPr>
          <p:nvPr>
            <p:ph type="subTitle" idx="1" hasCustomPrompt="1"/>
          </p:nvPr>
        </p:nvSpPr>
        <p:spPr>
          <a:xfrm>
            <a:off x="347300" y="1070623"/>
            <a:ext cx="8386686" cy="456408"/>
          </a:xfrm>
        </p:spPr>
        <p:txBody>
          <a:bodyPr lIns="0" tIns="0" rIns="0" bIns="0">
            <a:noAutofit/>
          </a:bodyPr>
          <a:lstStyle>
            <a:lvl1pPr marL="0" indent="0" algn="l">
              <a:lnSpc>
                <a:spcPts val="1700"/>
              </a:lnSpc>
              <a:spcBef>
                <a:spcPts val="0"/>
              </a:spcBef>
              <a:buNone/>
              <a:defRPr sz="1500" baseline="0">
                <a:solidFill>
                  <a:srgbClr val="7F7F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Slide </a:t>
            </a:r>
            <a:r>
              <a:rPr lang="it-IT" dirty="0" err="1"/>
              <a:t>Subtitle</a:t>
            </a:r>
            <a:br>
              <a:rPr lang="it-IT" dirty="0"/>
            </a:br>
            <a:r>
              <a:rPr lang="it-IT" dirty="0" err="1"/>
              <a:t>Arial</a:t>
            </a:r>
            <a:r>
              <a:rPr lang="it-IT" dirty="0"/>
              <a:t> Regular 15/17pt</a:t>
            </a:r>
          </a:p>
        </p:txBody>
      </p:sp>
      <p:sp>
        <p:nvSpPr>
          <p:cNvPr id="18" name="Segnaposto testo 15"/>
          <p:cNvSpPr>
            <a:spLocks noGrp="1"/>
          </p:cNvSpPr>
          <p:nvPr>
            <p:ph type="body" sz="quarter" idx="13" hasCustomPrompt="1"/>
          </p:nvPr>
        </p:nvSpPr>
        <p:spPr>
          <a:xfrm>
            <a:off x="347300" y="273559"/>
            <a:ext cx="2223124" cy="115990"/>
          </a:xfrm>
        </p:spPr>
        <p:txBody>
          <a:bodyPr>
            <a:noAutofit/>
          </a:bodyPr>
          <a:lstStyle>
            <a:lvl1pPr>
              <a:lnSpc>
                <a:spcPts val="700"/>
              </a:lnSpc>
              <a:defRPr sz="700" baseline="0">
                <a:solidFill>
                  <a:schemeClr val="tx2"/>
                </a:solidFill>
              </a:defRPr>
            </a:lvl1pPr>
          </a:lstStyle>
          <a:p>
            <a:pPr lvl="0"/>
            <a:r>
              <a:rPr lang="it-IT" dirty="0" err="1"/>
              <a:t>Section</a:t>
            </a:r>
            <a:r>
              <a:rPr lang="it-IT" dirty="0"/>
              <a:t> 00</a:t>
            </a:r>
          </a:p>
        </p:txBody>
      </p:sp>
      <p:sp>
        <p:nvSpPr>
          <p:cNvPr id="16" name="Segnaposto contenuto 2"/>
          <p:cNvSpPr>
            <a:spLocks noGrp="1"/>
          </p:cNvSpPr>
          <p:nvPr>
            <p:ph sz="quarter" idx="15"/>
          </p:nvPr>
        </p:nvSpPr>
        <p:spPr>
          <a:xfrm>
            <a:off x="347663" y="1682750"/>
            <a:ext cx="8391525" cy="4378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1098551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text: 2 columns">
    <p:spTree>
      <p:nvGrpSpPr>
        <p:cNvPr id="1" name=""/>
        <p:cNvGrpSpPr/>
        <p:nvPr/>
      </p:nvGrpSpPr>
      <p:grpSpPr>
        <a:xfrm>
          <a:off x="0" y="0"/>
          <a:ext cx="0" cy="0"/>
          <a:chOff x="0" y="0"/>
          <a:chExt cx="0" cy="0"/>
        </a:xfrm>
      </p:grpSpPr>
      <p:sp>
        <p:nvSpPr>
          <p:cNvPr id="20" name="Segnaposto testo 18"/>
          <p:cNvSpPr>
            <a:spLocks noGrp="1"/>
          </p:cNvSpPr>
          <p:nvPr>
            <p:ph type="body" sz="quarter" idx="14"/>
          </p:nvPr>
        </p:nvSpPr>
        <p:spPr>
          <a:xfrm>
            <a:off x="347663" y="1682750"/>
            <a:ext cx="8391525" cy="437832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13" name="Titolo 1"/>
          <p:cNvSpPr>
            <a:spLocks noGrp="1"/>
          </p:cNvSpPr>
          <p:nvPr>
            <p:ph type="ctrTitle" hasCustomPrompt="1"/>
          </p:nvPr>
        </p:nvSpPr>
        <p:spPr>
          <a:xfrm>
            <a:off x="347300" y="451877"/>
            <a:ext cx="8386686" cy="557458"/>
          </a:xfrm>
        </p:spPr>
        <p:txBody>
          <a:bodyPr/>
          <a:lstStyle>
            <a:lvl1pPr>
              <a:lnSpc>
                <a:spcPts val="2200"/>
              </a:lnSpc>
              <a:defRPr sz="2000" b="0" i="0" baseline="0">
                <a:solidFill>
                  <a:schemeClr val="tx2"/>
                </a:solidFill>
              </a:defRPr>
            </a:lvl1pPr>
          </a:lstStyle>
          <a:p>
            <a:r>
              <a:rPr lang="it-IT" dirty="0"/>
              <a:t>Slide Title</a:t>
            </a:r>
            <a:br>
              <a:rPr lang="it-IT" dirty="0"/>
            </a:br>
            <a:r>
              <a:rPr lang="it-IT" dirty="0" err="1"/>
              <a:t>Arial</a:t>
            </a:r>
            <a:r>
              <a:rPr lang="it-IT" dirty="0"/>
              <a:t> Regular 20/22pt</a:t>
            </a:r>
          </a:p>
        </p:txBody>
      </p:sp>
      <p:sp>
        <p:nvSpPr>
          <p:cNvPr id="18" name="Sottotitolo 2"/>
          <p:cNvSpPr>
            <a:spLocks noGrp="1"/>
          </p:cNvSpPr>
          <p:nvPr>
            <p:ph type="subTitle" idx="1" hasCustomPrompt="1"/>
          </p:nvPr>
        </p:nvSpPr>
        <p:spPr>
          <a:xfrm>
            <a:off x="347300" y="1070623"/>
            <a:ext cx="8386686" cy="456408"/>
          </a:xfrm>
        </p:spPr>
        <p:txBody>
          <a:bodyPr lIns="0" tIns="0" rIns="0" bIns="0">
            <a:noAutofit/>
          </a:bodyPr>
          <a:lstStyle>
            <a:lvl1pPr marL="0" indent="0" algn="l">
              <a:lnSpc>
                <a:spcPts val="1700"/>
              </a:lnSpc>
              <a:spcBef>
                <a:spcPts val="0"/>
              </a:spcBef>
              <a:buNone/>
              <a:defRPr sz="1500" baseline="0">
                <a:solidFill>
                  <a:srgbClr val="7F7F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Slide </a:t>
            </a:r>
            <a:r>
              <a:rPr lang="it-IT" dirty="0" err="1"/>
              <a:t>Subtitle</a:t>
            </a:r>
            <a:br>
              <a:rPr lang="it-IT" dirty="0"/>
            </a:br>
            <a:r>
              <a:rPr lang="it-IT" dirty="0" err="1"/>
              <a:t>Arial</a:t>
            </a:r>
            <a:r>
              <a:rPr lang="it-IT" dirty="0"/>
              <a:t> Regular 15/17pt</a:t>
            </a:r>
          </a:p>
        </p:txBody>
      </p:sp>
      <p:sp>
        <p:nvSpPr>
          <p:cNvPr id="25" name="Segnaposto testo 15"/>
          <p:cNvSpPr>
            <a:spLocks noGrp="1"/>
          </p:cNvSpPr>
          <p:nvPr>
            <p:ph type="body" sz="quarter" idx="13" hasCustomPrompt="1"/>
          </p:nvPr>
        </p:nvSpPr>
        <p:spPr>
          <a:xfrm>
            <a:off x="347300" y="273559"/>
            <a:ext cx="2223124" cy="115990"/>
          </a:xfrm>
        </p:spPr>
        <p:txBody>
          <a:bodyPr>
            <a:noAutofit/>
          </a:bodyPr>
          <a:lstStyle>
            <a:lvl1pPr>
              <a:lnSpc>
                <a:spcPts val="700"/>
              </a:lnSpc>
              <a:defRPr sz="700" baseline="0">
                <a:solidFill>
                  <a:schemeClr val="tx2"/>
                </a:solidFill>
              </a:defRPr>
            </a:lvl1pPr>
          </a:lstStyle>
          <a:p>
            <a:pPr lvl="0"/>
            <a:r>
              <a:rPr lang="it-IT" dirty="0" err="1"/>
              <a:t>Section</a:t>
            </a:r>
            <a:r>
              <a:rPr lang="it-IT" dirty="0"/>
              <a:t> 00</a:t>
            </a:r>
          </a:p>
        </p:txBody>
      </p:sp>
    </p:spTree>
    <p:extLst>
      <p:ext uri="{BB962C8B-B14F-4D97-AF65-F5344CB8AC3E}">
        <p14:creationId xmlns:p14="http://schemas.microsoft.com/office/powerpoint/2010/main" val="2080053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Bullet Points">
    <p:spTree>
      <p:nvGrpSpPr>
        <p:cNvPr id="1" name=""/>
        <p:cNvGrpSpPr/>
        <p:nvPr/>
      </p:nvGrpSpPr>
      <p:grpSpPr>
        <a:xfrm>
          <a:off x="0" y="0"/>
          <a:ext cx="0" cy="0"/>
          <a:chOff x="0" y="0"/>
          <a:chExt cx="0" cy="0"/>
        </a:xfrm>
      </p:grpSpPr>
      <p:sp>
        <p:nvSpPr>
          <p:cNvPr id="19" name="Segnaposto testo 18"/>
          <p:cNvSpPr>
            <a:spLocks noGrp="1"/>
          </p:cNvSpPr>
          <p:nvPr>
            <p:ph type="body" sz="quarter" idx="14"/>
          </p:nvPr>
        </p:nvSpPr>
        <p:spPr>
          <a:xfrm>
            <a:off x="347663" y="1682750"/>
            <a:ext cx="8391525" cy="4378325"/>
          </a:xfrm>
        </p:spPr>
        <p:txBody>
          <a:bodyPr wrap="square"/>
          <a:lstStyle>
            <a:lvl1pPr marL="0" indent="0" algn="l">
              <a:lnSpc>
                <a:spcPts val="2200"/>
              </a:lnSpc>
              <a:buClr>
                <a:schemeClr val="tx2"/>
              </a:buClr>
              <a:buFont typeface="Wingdings" charset="2"/>
              <a:buChar char="v"/>
              <a:defRPr sz="2000" b="1" i="0" baseline="0"/>
            </a:lvl1pPr>
            <a:lvl2pPr marL="0" indent="-180000">
              <a:lnSpc>
                <a:spcPts val="1600"/>
              </a:lnSpc>
              <a:spcAft>
                <a:spcPts val="0"/>
              </a:spcAft>
              <a:buClr>
                <a:schemeClr val="tx1"/>
              </a:buClr>
              <a:buFont typeface="Lucida Grande"/>
              <a:buChar char="-"/>
              <a:defRPr sz="1000" baseline="0"/>
            </a:lvl2pPr>
            <a:lvl3pPr marL="0" indent="-180000">
              <a:buFont typeface="Arial"/>
              <a:buChar char="•"/>
              <a:defRPr sz="1000"/>
            </a:lvl3pPr>
            <a:lvl4pPr marL="0" indent="-180000">
              <a:defRPr sz="1000"/>
            </a:lvl4pPr>
            <a:lvl5pPr marL="0" indent="-180000">
              <a:buFont typeface="Arial"/>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17" name="Titolo 1"/>
          <p:cNvSpPr>
            <a:spLocks noGrp="1"/>
          </p:cNvSpPr>
          <p:nvPr>
            <p:ph type="ctrTitle" hasCustomPrompt="1"/>
          </p:nvPr>
        </p:nvSpPr>
        <p:spPr>
          <a:xfrm>
            <a:off x="347300" y="451877"/>
            <a:ext cx="8386686" cy="557458"/>
          </a:xfrm>
        </p:spPr>
        <p:txBody>
          <a:bodyPr/>
          <a:lstStyle>
            <a:lvl1pPr>
              <a:lnSpc>
                <a:spcPts val="2200"/>
              </a:lnSpc>
              <a:defRPr sz="2000" b="0" i="0" baseline="0">
                <a:solidFill>
                  <a:schemeClr val="tx2"/>
                </a:solidFill>
              </a:defRPr>
            </a:lvl1pPr>
          </a:lstStyle>
          <a:p>
            <a:r>
              <a:rPr lang="it-IT" dirty="0"/>
              <a:t>Slide Title</a:t>
            </a:r>
            <a:br>
              <a:rPr lang="it-IT" dirty="0"/>
            </a:br>
            <a:r>
              <a:rPr lang="it-IT" dirty="0" err="1"/>
              <a:t>Arial</a:t>
            </a:r>
            <a:r>
              <a:rPr lang="it-IT" dirty="0"/>
              <a:t> Regular 20/22pt</a:t>
            </a:r>
          </a:p>
        </p:txBody>
      </p:sp>
      <p:sp>
        <p:nvSpPr>
          <p:cNvPr id="20" name="Sottotitolo 2"/>
          <p:cNvSpPr>
            <a:spLocks noGrp="1"/>
          </p:cNvSpPr>
          <p:nvPr>
            <p:ph type="subTitle" idx="1" hasCustomPrompt="1"/>
          </p:nvPr>
        </p:nvSpPr>
        <p:spPr>
          <a:xfrm>
            <a:off x="347300" y="1070623"/>
            <a:ext cx="8386686" cy="456408"/>
          </a:xfrm>
        </p:spPr>
        <p:txBody>
          <a:bodyPr lIns="0" tIns="0" rIns="0" bIns="0">
            <a:noAutofit/>
          </a:bodyPr>
          <a:lstStyle>
            <a:lvl1pPr marL="0" indent="0" algn="l">
              <a:lnSpc>
                <a:spcPts val="1700"/>
              </a:lnSpc>
              <a:spcBef>
                <a:spcPts val="0"/>
              </a:spcBef>
              <a:buNone/>
              <a:defRPr sz="1500" baseline="0">
                <a:solidFill>
                  <a:srgbClr val="7F7F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Slide </a:t>
            </a:r>
            <a:r>
              <a:rPr lang="it-IT" dirty="0" err="1"/>
              <a:t>Subtitle</a:t>
            </a:r>
            <a:br>
              <a:rPr lang="it-IT" dirty="0"/>
            </a:br>
            <a:r>
              <a:rPr lang="it-IT" dirty="0" err="1"/>
              <a:t>Arial</a:t>
            </a:r>
            <a:r>
              <a:rPr lang="it-IT" dirty="0"/>
              <a:t> Regular 15/17pt</a:t>
            </a:r>
          </a:p>
        </p:txBody>
      </p:sp>
      <p:sp>
        <p:nvSpPr>
          <p:cNvPr id="24" name="Segnaposto testo 15"/>
          <p:cNvSpPr>
            <a:spLocks noGrp="1"/>
          </p:cNvSpPr>
          <p:nvPr>
            <p:ph type="body" sz="quarter" idx="13" hasCustomPrompt="1"/>
          </p:nvPr>
        </p:nvSpPr>
        <p:spPr>
          <a:xfrm>
            <a:off x="347300" y="273559"/>
            <a:ext cx="2223124" cy="115990"/>
          </a:xfrm>
        </p:spPr>
        <p:txBody>
          <a:bodyPr>
            <a:noAutofit/>
          </a:bodyPr>
          <a:lstStyle>
            <a:lvl1pPr>
              <a:lnSpc>
                <a:spcPts val="700"/>
              </a:lnSpc>
              <a:defRPr sz="700" baseline="0">
                <a:solidFill>
                  <a:schemeClr val="tx2"/>
                </a:solidFill>
              </a:defRPr>
            </a:lvl1pPr>
          </a:lstStyle>
          <a:p>
            <a:pPr lvl="0"/>
            <a:r>
              <a:rPr lang="it-IT" dirty="0" err="1"/>
              <a:t>Section</a:t>
            </a:r>
            <a:r>
              <a:rPr lang="it-IT" dirty="0"/>
              <a:t> 00</a:t>
            </a:r>
          </a:p>
        </p:txBody>
      </p:sp>
    </p:spTree>
    <p:extLst>
      <p:ext uri="{BB962C8B-B14F-4D97-AF65-F5344CB8AC3E}">
        <p14:creationId xmlns:p14="http://schemas.microsoft.com/office/powerpoint/2010/main" val="3861648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Item + Text horizontal">
    <p:spTree>
      <p:nvGrpSpPr>
        <p:cNvPr id="1" name=""/>
        <p:cNvGrpSpPr/>
        <p:nvPr/>
      </p:nvGrpSpPr>
      <p:grpSpPr>
        <a:xfrm>
          <a:off x="0" y="0"/>
          <a:ext cx="0" cy="0"/>
          <a:chOff x="0" y="0"/>
          <a:chExt cx="0" cy="0"/>
        </a:xfrm>
      </p:grpSpPr>
      <p:sp>
        <p:nvSpPr>
          <p:cNvPr id="3" name="Segnaposto testo 2"/>
          <p:cNvSpPr>
            <a:spLocks noGrp="1"/>
          </p:cNvSpPr>
          <p:nvPr>
            <p:ph type="body" sz="quarter" idx="18"/>
          </p:nvPr>
        </p:nvSpPr>
        <p:spPr>
          <a:xfrm>
            <a:off x="347663" y="4758685"/>
            <a:ext cx="8391525" cy="1302390"/>
          </a:xfrm>
        </p:spPr>
        <p:txBody>
          <a:bodyPr wrap="square" lIns="72000" tIns="72000" rIns="72000"/>
          <a:lstStyle>
            <a:lvl1pPr>
              <a:lnSpc>
                <a:spcPts val="1000"/>
              </a:lnSpc>
              <a:defRPr sz="800"/>
            </a:lvl1pPr>
            <a:lvl2pPr marL="194400" indent="-194400">
              <a:lnSpc>
                <a:spcPts val="1000"/>
              </a:lnSpc>
              <a:spcBef>
                <a:spcPts val="400"/>
              </a:spcBef>
              <a:spcAft>
                <a:spcPts val="400"/>
              </a:spcAft>
              <a:buClr>
                <a:schemeClr val="tx2"/>
              </a:buClr>
              <a:buFont typeface="Arial"/>
              <a:buChar char="•"/>
              <a:defRPr sz="800" b="0" i="0"/>
            </a:lvl2pPr>
            <a:lvl3pPr marL="460800" indent="-194400">
              <a:lnSpc>
                <a:spcPts val="1000"/>
              </a:lnSpc>
              <a:buClr>
                <a:schemeClr val="tx2"/>
              </a:buClr>
              <a:buFont typeface="Wingdings" charset="2"/>
              <a:buChar char="ü"/>
              <a:defRPr sz="800"/>
            </a:lvl3pPr>
            <a:lvl4pPr marL="460800" indent="-194400">
              <a:lnSpc>
                <a:spcPts val="1000"/>
              </a:lnSpc>
              <a:defRPr sz="800"/>
            </a:lvl4pPr>
            <a:lvl5pPr marL="460800" indent="-194400">
              <a:lnSpc>
                <a:spcPts val="1000"/>
              </a:lnSpc>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4" name="Rettangolo 3"/>
          <p:cNvSpPr/>
          <p:nvPr userDrawn="1"/>
        </p:nvSpPr>
        <p:spPr>
          <a:xfrm>
            <a:off x="347300" y="4758685"/>
            <a:ext cx="8392071" cy="1302390"/>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Titolo 1"/>
          <p:cNvSpPr>
            <a:spLocks noGrp="1"/>
          </p:cNvSpPr>
          <p:nvPr>
            <p:ph type="ctrTitle" hasCustomPrompt="1"/>
          </p:nvPr>
        </p:nvSpPr>
        <p:spPr>
          <a:xfrm>
            <a:off x="347300" y="451877"/>
            <a:ext cx="8386686" cy="557458"/>
          </a:xfrm>
        </p:spPr>
        <p:txBody>
          <a:bodyPr/>
          <a:lstStyle>
            <a:lvl1pPr>
              <a:lnSpc>
                <a:spcPts val="2200"/>
              </a:lnSpc>
              <a:defRPr sz="2000" b="0" i="0" baseline="0">
                <a:solidFill>
                  <a:schemeClr val="tx2"/>
                </a:solidFill>
              </a:defRPr>
            </a:lvl1pPr>
          </a:lstStyle>
          <a:p>
            <a:r>
              <a:rPr lang="it-IT" dirty="0"/>
              <a:t>Slide Title</a:t>
            </a:r>
            <a:br>
              <a:rPr lang="it-IT" dirty="0"/>
            </a:br>
            <a:r>
              <a:rPr lang="it-IT" dirty="0" err="1"/>
              <a:t>Arial</a:t>
            </a:r>
            <a:r>
              <a:rPr lang="it-IT" dirty="0"/>
              <a:t> Regular 20/22pt</a:t>
            </a:r>
          </a:p>
        </p:txBody>
      </p:sp>
      <p:sp>
        <p:nvSpPr>
          <p:cNvPr id="18" name="Sottotitolo 2"/>
          <p:cNvSpPr>
            <a:spLocks noGrp="1"/>
          </p:cNvSpPr>
          <p:nvPr>
            <p:ph type="subTitle" idx="1" hasCustomPrompt="1"/>
          </p:nvPr>
        </p:nvSpPr>
        <p:spPr>
          <a:xfrm>
            <a:off x="347300" y="1070623"/>
            <a:ext cx="8386686" cy="456408"/>
          </a:xfrm>
        </p:spPr>
        <p:txBody>
          <a:bodyPr lIns="0" tIns="0" rIns="0" bIns="0">
            <a:noAutofit/>
          </a:bodyPr>
          <a:lstStyle>
            <a:lvl1pPr marL="0" indent="0" algn="l">
              <a:lnSpc>
                <a:spcPts val="1700"/>
              </a:lnSpc>
              <a:spcBef>
                <a:spcPts val="0"/>
              </a:spcBef>
              <a:buNone/>
              <a:defRPr sz="1500" baseline="0">
                <a:solidFill>
                  <a:srgbClr val="7F7F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Slide </a:t>
            </a:r>
            <a:r>
              <a:rPr lang="it-IT" dirty="0" err="1"/>
              <a:t>Subtitle</a:t>
            </a:r>
            <a:br>
              <a:rPr lang="it-IT" dirty="0"/>
            </a:br>
            <a:r>
              <a:rPr lang="it-IT" dirty="0" err="1"/>
              <a:t>Arial</a:t>
            </a:r>
            <a:r>
              <a:rPr lang="it-IT" dirty="0"/>
              <a:t> Regular 15/17pt</a:t>
            </a:r>
          </a:p>
        </p:txBody>
      </p:sp>
      <p:sp>
        <p:nvSpPr>
          <p:cNvPr id="17" name="Segnaposto contenuto 4"/>
          <p:cNvSpPr>
            <a:spLocks noGrp="1"/>
          </p:cNvSpPr>
          <p:nvPr>
            <p:ph sz="quarter" idx="21"/>
          </p:nvPr>
        </p:nvSpPr>
        <p:spPr>
          <a:xfrm>
            <a:off x="347663" y="1682750"/>
            <a:ext cx="8391525" cy="2976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25" name="Segnaposto testo 15"/>
          <p:cNvSpPr>
            <a:spLocks noGrp="1"/>
          </p:cNvSpPr>
          <p:nvPr>
            <p:ph type="body" sz="quarter" idx="13" hasCustomPrompt="1"/>
          </p:nvPr>
        </p:nvSpPr>
        <p:spPr>
          <a:xfrm>
            <a:off x="347300" y="273559"/>
            <a:ext cx="2223124" cy="115990"/>
          </a:xfrm>
        </p:spPr>
        <p:txBody>
          <a:bodyPr>
            <a:noAutofit/>
          </a:bodyPr>
          <a:lstStyle>
            <a:lvl1pPr>
              <a:lnSpc>
                <a:spcPts val="700"/>
              </a:lnSpc>
              <a:defRPr sz="700" baseline="0">
                <a:solidFill>
                  <a:schemeClr val="tx2"/>
                </a:solidFill>
              </a:defRPr>
            </a:lvl1pPr>
          </a:lstStyle>
          <a:p>
            <a:pPr lvl="0"/>
            <a:r>
              <a:rPr lang="it-IT" dirty="0" err="1"/>
              <a:t>Section</a:t>
            </a:r>
            <a:r>
              <a:rPr lang="it-IT" dirty="0"/>
              <a:t> 00</a:t>
            </a:r>
          </a:p>
        </p:txBody>
      </p:sp>
    </p:spTree>
    <p:extLst>
      <p:ext uri="{BB962C8B-B14F-4D97-AF65-F5344CB8AC3E}">
        <p14:creationId xmlns:p14="http://schemas.microsoft.com/office/powerpoint/2010/main" val="334871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Text 1 + Item horizontal">
    <p:spTree>
      <p:nvGrpSpPr>
        <p:cNvPr id="1" name=""/>
        <p:cNvGrpSpPr/>
        <p:nvPr/>
      </p:nvGrpSpPr>
      <p:grpSpPr>
        <a:xfrm>
          <a:off x="0" y="0"/>
          <a:ext cx="0" cy="0"/>
          <a:chOff x="0" y="0"/>
          <a:chExt cx="0" cy="0"/>
        </a:xfrm>
      </p:grpSpPr>
      <p:sp>
        <p:nvSpPr>
          <p:cNvPr id="17" name="Segnaposto testo 2"/>
          <p:cNvSpPr>
            <a:spLocks noGrp="1"/>
          </p:cNvSpPr>
          <p:nvPr>
            <p:ph type="body" sz="quarter" idx="20"/>
          </p:nvPr>
        </p:nvSpPr>
        <p:spPr>
          <a:xfrm>
            <a:off x="347663" y="1682750"/>
            <a:ext cx="8391525" cy="1302390"/>
          </a:xfrm>
        </p:spPr>
        <p:txBody>
          <a:bodyPr wrap="square" lIns="72000" tIns="72000" rIns="72000"/>
          <a:lstStyle>
            <a:lvl1pPr>
              <a:lnSpc>
                <a:spcPts val="1000"/>
              </a:lnSpc>
              <a:defRPr sz="800"/>
            </a:lvl1pPr>
            <a:lvl2pPr marL="194400" indent="-194400">
              <a:lnSpc>
                <a:spcPts val="1000"/>
              </a:lnSpc>
              <a:spcBef>
                <a:spcPts val="400"/>
              </a:spcBef>
              <a:spcAft>
                <a:spcPts val="400"/>
              </a:spcAft>
              <a:buClr>
                <a:schemeClr val="tx2"/>
              </a:buClr>
              <a:buFont typeface="Arial"/>
              <a:buChar char="•"/>
              <a:defRPr sz="800" b="0" i="0"/>
            </a:lvl2pPr>
            <a:lvl3pPr marL="460800" indent="-194400">
              <a:lnSpc>
                <a:spcPts val="1000"/>
              </a:lnSpc>
              <a:buClr>
                <a:schemeClr val="tx2"/>
              </a:buClr>
              <a:buFont typeface="Wingdings" charset="2"/>
              <a:buChar char="ü"/>
              <a:defRPr sz="800"/>
            </a:lvl3pPr>
            <a:lvl4pPr marL="460800" indent="-194400">
              <a:lnSpc>
                <a:spcPts val="1000"/>
              </a:lnSpc>
              <a:defRPr sz="800"/>
            </a:lvl4pPr>
            <a:lvl5pPr marL="460800" indent="-194400">
              <a:lnSpc>
                <a:spcPts val="1000"/>
              </a:lnSpc>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21" name="Rettangolo 20"/>
          <p:cNvSpPr/>
          <p:nvPr userDrawn="1"/>
        </p:nvSpPr>
        <p:spPr>
          <a:xfrm>
            <a:off x="347300" y="1682750"/>
            <a:ext cx="8392071" cy="1302390"/>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Titolo 1"/>
          <p:cNvSpPr>
            <a:spLocks noGrp="1"/>
          </p:cNvSpPr>
          <p:nvPr>
            <p:ph type="ctrTitle" hasCustomPrompt="1"/>
          </p:nvPr>
        </p:nvSpPr>
        <p:spPr>
          <a:xfrm>
            <a:off x="347300" y="451877"/>
            <a:ext cx="8386686" cy="557458"/>
          </a:xfrm>
        </p:spPr>
        <p:txBody>
          <a:bodyPr/>
          <a:lstStyle>
            <a:lvl1pPr>
              <a:lnSpc>
                <a:spcPts val="2200"/>
              </a:lnSpc>
              <a:defRPr sz="2000" b="0" i="0" baseline="0">
                <a:solidFill>
                  <a:schemeClr val="tx2"/>
                </a:solidFill>
              </a:defRPr>
            </a:lvl1pPr>
          </a:lstStyle>
          <a:p>
            <a:r>
              <a:rPr lang="it-IT" dirty="0"/>
              <a:t>Slide Title</a:t>
            </a:r>
            <a:br>
              <a:rPr lang="it-IT" dirty="0"/>
            </a:br>
            <a:r>
              <a:rPr lang="it-IT" dirty="0" err="1"/>
              <a:t>Arial</a:t>
            </a:r>
            <a:r>
              <a:rPr lang="it-IT" dirty="0"/>
              <a:t> Regular 20/22pt</a:t>
            </a:r>
          </a:p>
        </p:txBody>
      </p:sp>
      <p:sp>
        <p:nvSpPr>
          <p:cNvPr id="18" name="Sottotitolo 2"/>
          <p:cNvSpPr>
            <a:spLocks noGrp="1"/>
          </p:cNvSpPr>
          <p:nvPr>
            <p:ph type="subTitle" idx="1" hasCustomPrompt="1"/>
          </p:nvPr>
        </p:nvSpPr>
        <p:spPr>
          <a:xfrm>
            <a:off x="347300" y="1070623"/>
            <a:ext cx="8386686" cy="456408"/>
          </a:xfrm>
        </p:spPr>
        <p:txBody>
          <a:bodyPr lIns="0" tIns="0" rIns="0" bIns="0">
            <a:noAutofit/>
          </a:bodyPr>
          <a:lstStyle>
            <a:lvl1pPr marL="0" indent="0" algn="l">
              <a:lnSpc>
                <a:spcPts val="1700"/>
              </a:lnSpc>
              <a:spcBef>
                <a:spcPts val="0"/>
              </a:spcBef>
              <a:buNone/>
              <a:defRPr sz="1500" baseline="0">
                <a:solidFill>
                  <a:srgbClr val="7F7F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Slide </a:t>
            </a:r>
            <a:r>
              <a:rPr lang="it-IT" dirty="0" err="1"/>
              <a:t>Subtitle</a:t>
            </a:r>
            <a:br>
              <a:rPr lang="it-IT" dirty="0"/>
            </a:br>
            <a:r>
              <a:rPr lang="it-IT" dirty="0" err="1"/>
              <a:t>Arial</a:t>
            </a:r>
            <a:r>
              <a:rPr lang="it-IT" dirty="0"/>
              <a:t> Regular 15/17pt</a:t>
            </a:r>
          </a:p>
        </p:txBody>
      </p:sp>
      <p:sp>
        <p:nvSpPr>
          <p:cNvPr id="20" name="Segnaposto contenuto 2"/>
          <p:cNvSpPr>
            <a:spLocks noGrp="1"/>
          </p:cNvSpPr>
          <p:nvPr>
            <p:ph sz="quarter" idx="22"/>
          </p:nvPr>
        </p:nvSpPr>
        <p:spPr>
          <a:xfrm>
            <a:off x="347663" y="3084513"/>
            <a:ext cx="8391525" cy="2976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27" name="Segnaposto testo 15"/>
          <p:cNvSpPr>
            <a:spLocks noGrp="1"/>
          </p:cNvSpPr>
          <p:nvPr>
            <p:ph type="body" sz="quarter" idx="13" hasCustomPrompt="1"/>
          </p:nvPr>
        </p:nvSpPr>
        <p:spPr>
          <a:xfrm>
            <a:off x="347300" y="273559"/>
            <a:ext cx="2223124" cy="115990"/>
          </a:xfrm>
        </p:spPr>
        <p:txBody>
          <a:bodyPr>
            <a:noAutofit/>
          </a:bodyPr>
          <a:lstStyle>
            <a:lvl1pPr>
              <a:lnSpc>
                <a:spcPts val="700"/>
              </a:lnSpc>
              <a:defRPr sz="700" baseline="0">
                <a:solidFill>
                  <a:schemeClr val="tx2"/>
                </a:solidFill>
              </a:defRPr>
            </a:lvl1pPr>
          </a:lstStyle>
          <a:p>
            <a:pPr lvl="0"/>
            <a:r>
              <a:rPr lang="it-IT" dirty="0" err="1"/>
              <a:t>Section</a:t>
            </a:r>
            <a:r>
              <a:rPr lang="it-IT" dirty="0"/>
              <a:t> 00</a:t>
            </a:r>
          </a:p>
        </p:txBody>
      </p:sp>
    </p:spTree>
    <p:extLst>
      <p:ext uri="{BB962C8B-B14F-4D97-AF65-F5344CB8AC3E}">
        <p14:creationId xmlns:p14="http://schemas.microsoft.com/office/powerpoint/2010/main" val="2725899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text + Item vertical">
    <p:spTree>
      <p:nvGrpSpPr>
        <p:cNvPr id="1" name=""/>
        <p:cNvGrpSpPr/>
        <p:nvPr/>
      </p:nvGrpSpPr>
      <p:grpSpPr>
        <a:xfrm>
          <a:off x="0" y="0"/>
          <a:ext cx="0" cy="0"/>
          <a:chOff x="0" y="0"/>
          <a:chExt cx="0" cy="0"/>
        </a:xfrm>
      </p:grpSpPr>
      <p:sp>
        <p:nvSpPr>
          <p:cNvPr id="14" name="Segnaposto testo 18"/>
          <p:cNvSpPr>
            <a:spLocks noGrp="1"/>
          </p:cNvSpPr>
          <p:nvPr>
            <p:ph type="body" sz="quarter" idx="14"/>
          </p:nvPr>
        </p:nvSpPr>
        <p:spPr>
          <a:xfrm>
            <a:off x="347663" y="1682750"/>
            <a:ext cx="4132303" cy="4378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19" name="Titolo 1"/>
          <p:cNvSpPr>
            <a:spLocks noGrp="1"/>
          </p:cNvSpPr>
          <p:nvPr>
            <p:ph type="ctrTitle" hasCustomPrompt="1"/>
          </p:nvPr>
        </p:nvSpPr>
        <p:spPr>
          <a:xfrm>
            <a:off x="347300" y="451877"/>
            <a:ext cx="8386686" cy="557458"/>
          </a:xfrm>
        </p:spPr>
        <p:txBody>
          <a:bodyPr/>
          <a:lstStyle>
            <a:lvl1pPr>
              <a:lnSpc>
                <a:spcPts val="2200"/>
              </a:lnSpc>
              <a:defRPr sz="2000" b="0" i="0" baseline="0">
                <a:solidFill>
                  <a:schemeClr val="tx2"/>
                </a:solidFill>
              </a:defRPr>
            </a:lvl1pPr>
          </a:lstStyle>
          <a:p>
            <a:r>
              <a:rPr lang="it-IT" dirty="0"/>
              <a:t>Slide Title</a:t>
            </a:r>
            <a:br>
              <a:rPr lang="it-IT" dirty="0"/>
            </a:br>
            <a:r>
              <a:rPr lang="it-IT" dirty="0" err="1"/>
              <a:t>Arial</a:t>
            </a:r>
            <a:r>
              <a:rPr lang="it-IT" dirty="0"/>
              <a:t> Regular 20/22pt</a:t>
            </a:r>
          </a:p>
        </p:txBody>
      </p:sp>
      <p:sp>
        <p:nvSpPr>
          <p:cNvPr id="20" name="Sottotitolo 2"/>
          <p:cNvSpPr>
            <a:spLocks noGrp="1"/>
          </p:cNvSpPr>
          <p:nvPr>
            <p:ph type="subTitle" idx="1" hasCustomPrompt="1"/>
          </p:nvPr>
        </p:nvSpPr>
        <p:spPr>
          <a:xfrm>
            <a:off x="347300" y="1070623"/>
            <a:ext cx="8386686" cy="456408"/>
          </a:xfrm>
        </p:spPr>
        <p:txBody>
          <a:bodyPr lIns="0" tIns="0" rIns="0" bIns="0">
            <a:noAutofit/>
          </a:bodyPr>
          <a:lstStyle>
            <a:lvl1pPr marL="0" indent="0" algn="l">
              <a:lnSpc>
                <a:spcPts val="1700"/>
              </a:lnSpc>
              <a:spcBef>
                <a:spcPts val="0"/>
              </a:spcBef>
              <a:buNone/>
              <a:defRPr sz="1500" baseline="0">
                <a:solidFill>
                  <a:srgbClr val="7F7F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Slide </a:t>
            </a:r>
            <a:r>
              <a:rPr lang="it-IT" dirty="0" err="1"/>
              <a:t>Subtitle</a:t>
            </a:r>
            <a:br>
              <a:rPr lang="it-IT" dirty="0"/>
            </a:br>
            <a:r>
              <a:rPr lang="it-IT" dirty="0" err="1"/>
              <a:t>Arial</a:t>
            </a:r>
            <a:r>
              <a:rPr lang="it-IT" dirty="0"/>
              <a:t> Regular 15/17pt</a:t>
            </a:r>
          </a:p>
        </p:txBody>
      </p:sp>
      <p:sp>
        <p:nvSpPr>
          <p:cNvPr id="15" name="Segnaposto contenuto 2"/>
          <p:cNvSpPr>
            <a:spLocks noGrp="1"/>
          </p:cNvSpPr>
          <p:nvPr>
            <p:ph sz="quarter" idx="17"/>
          </p:nvPr>
        </p:nvSpPr>
        <p:spPr>
          <a:xfrm>
            <a:off x="4613275" y="1682750"/>
            <a:ext cx="4125913" cy="4378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25" name="Segnaposto testo 15"/>
          <p:cNvSpPr>
            <a:spLocks noGrp="1"/>
          </p:cNvSpPr>
          <p:nvPr>
            <p:ph type="body" sz="quarter" idx="13" hasCustomPrompt="1"/>
          </p:nvPr>
        </p:nvSpPr>
        <p:spPr>
          <a:xfrm>
            <a:off x="347300" y="273559"/>
            <a:ext cx="2223124" cy="115990"/>
          </a:xfrm>
        </p:spPr>
        <p:txBody>
          <a:bodyPr>
            <a:noAutofit/>
          </a:bodyPr>
          <a:lstStyle>
            <a:lvl1pPr>
              <a:lnSpc>
                <a:spcPts val="700"/>
              </a:lnSpc>
              <a:defRPr sz="700" baseline="0">
                <a:solidFill>
                  <a:schemeClr val="tx2"/>
                </a:solidFill>
              </a:defRPr>
            </a:lvl1pPr>
          </a:lstStyle>
          <a:p>
            <a:pPr lvl="0"/>
            <a:r>
              <a:rPr lang="it-IT" dirty="0" err="1"/>
              <a:t>Section</a:t>
            </a:r>
            <a:r>
              <a:rPr lang="it-IT" dirty="0"/>
              <a:t> 00</a:t>
            </a:r>
          </a:p>
        </p:txBody>
      </p:sp>
    </p:spTree>
    <p:extLst>
      <p:ext uri="{BB962C8B-B14F-4D97-AF65-F5344CB8AC3E}">
        <p14:creationId xmlns:p14="http://schemas.microsoft.com/office/powerpoint/2010/main" val="4058321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0" tIns="0" rIns="0" bIns="0" rtlCol="0" anchor="t" anchorCtr="0">
            <a:noAutofit/>
          </a:bodyPr>
          <a:lstStyle/>
          <a:p>
            <a:r>
              <a:rPr lang="it-IT" dirty="0"/>
              <a:t>Fare clic per modificare stile</a:t>
            </a:r>
          </a:p>
        </p:txBody>
      </p:sp>
      <p:sp>
        <p:nvSpPr>
          <p:cNvPr id="3" name="Segnaposto testo 2"/>
          <p:cNvSpPr>
            <a:spLocks noGrp="1"/>
          </p:cNvSpPr>
          <p:nvPr>
            <p:ph type="body" idx="1"/>
          </p:nvPr>
        </p:nvSpPr>
        <p:spPr>
          <a:xfrm>
            <a:off x="457200" y="1592036"/>
            <a:ext cx="8229600" cy="4525963"/>
          </a:xfrm>
          <a:prstGeom prst="rect">
            <a:avLst/>
          </a:prstGeom>
        </p:spPr>
        <p:txBody>
          <a:bodyPr vert="horz" lIns="0" tIns="0" rIns="0" bIns="0" rtlCol="0">
            <a:no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object 3"/>
          <p:cNvSpPr txBox="1"/>
          <p:nvPr userDrawn="1"/>
        </p:nvSpPr>
        <p:spPr>
          <a:xfrm>
            <a:off x="347299" y="6459984"/>
            <a:ext cx="1977185" cy="114300"/>
          </a:xfrm>
          <a:prstGeom prst="rect">
            <a:avLst/>
          </a:prstGeom>
        </p:spPr>
        <p:txBody>
          <a:bodyPr wrap="square" lIns="0" tIns="0" rIns="0" bIns="0" rtlCol="0">
            <a:noAutofit/>
          </a:bodyPr>
          <a:lstStyle/>
          <a:p>
            <a:pPr marL="12700" marR="0" indent="0" algn="l" defTabSz="457200" rtl="0" eaLnBrk="1" fontAlgn="auto" latinLnBrk="0" hangingPunct="1">
              <a:lnSpc>
                <a:spcPct val="95825"/>
              </a:lnSpc>
              <a:spcBef>
                <a:spcPts val="10"/>
              </a:spcBef>
              <a:spcAft>
                <a:spcPts val="0"/>
              </a:spcAft>
              <a:buClrTx/>
              <a:buSzTx/>
              <a:buFontTx/>
              <a:buNone/>
              <a:tabLst/>
              <a:defRPr/>
            </a:pPr>
            <a:r>
              <a:rPr sz="700" spc="0" dirty="0">
                <a:solidFill>
                  <a:schemeClr val="tx2"/>
                </a:solidFill>
                <a:latin typeface="Arial"/>
                <a:cs typeface="Arial"/>
              </a:rPr>
              <a:t>© </a:t>
            </a:r>
            <a:r>
              <a:rPr lang="it-IT" sz="700" spc="0" dirty="0">
                <a:solidFill>
                  <a:schemeClr val="tx2"/>
                </a:solidFill>
                <a:latin typeface="Arial"/>
                <a:cs typeface="Arial"/>
              </a:rPr>
              <a:t>Legal </a:t>
            </a:r>
            <a:r>
              <a:rPr lang="it-IT" sz="700" spc="0" dirty="0" err="1">
                <a:solidFill>
                  <a:schemeClr val="tx2"/>
                </a:solidFill>
                <a:latin typeface="Arial"/>
                <a:cs typeface="Arial"/>
              </a:rPr>
              <a:t>Name</a:t>
            </a:r>
            <a:endParaRPr lang="it-IT" sz="700" dirty="0">
              <a:solidFill>
                <a:schemeClr val="tx2"/>
              </a:solidFill>
              <a:latin typeface="Arial"/>
              <a:cs typeface="Arial"/>
            </a:endParaRPr>
          </a:p>
          <a:p>
            <a:pPr marL="12700">
              <a:lnSpc>
                <a:spcPct val="95825"/>
              </a:lnSpc>
              <a:spcBef>
                <a:spcPts val="10"/>
              </a:spcBef>
            </a:pPr>
            <a:endParaRPr sz="700" dirty="0">
              <a:solidFill>
                <a:schemeClr val="tx2"/>
              </a:solidFill>
              <a:latin typeface="Arial"/>
              <a:cs typeface="Arial"/>
            </a:endParaRPr>
          </a:p>
        </p:txBody>
      </p:sp>
      <p:sp>
        <p:nvSpPr>
          <p:cNvPr id="9" name="object 3"/>
          <p:cNvSpPr txBox="1"/>
          <p:nvPr userDrawn="1"/>
        </p:nvSpPr>
        <p:spPr>
          <a:xfrm>
            <a:off x="2449613" y="6459984"/>
            <a:ext cx="1121782" cy="114300"/>
          </a:xfrm>
          <a:prstGeom prst="rect">
            <a:avLst/>
          </a:prstGeom>
        </p:spPr>
        <p:txBody>
          <a:bodyPr wrap="square" lIns="0" tIns="0" rIns="0" bIns="0" rtlCol="0">
            <a:noAutofit/>
          </a:bodyPr>
          <a:lstStyle/>
          <a:p>
            <a:pPr marL="12700" marR="0" indent="0" algn="l" defTabSz="457200" rtl="0" eaLnBrk="1" fontAlgn="auto" latinLnBrk="0" hangingPunct="1">
              <a:lnSpc>
                <a:spcPct val="95825"/>
              </a:lnSpc>
              <a:spcBef>
                <a:spcPts val="10"/>
              </a:spcBef>
              <a:spcAft>
                <a:spcPts val="0"/>
              </a:spcAft>
              <a:buClrTx/>
              <a:buSzTx/>
              <a:buFontTx/>
              <a:buNone/>
              <a:tabLst/>
              <a:defRPr/>
            </a:pPr>
            <a:r>
              <a:rPr lang="it-IT" sz="700" spc="0" dirty="0">
                <a:solidFill>
                  <a:schemeClr val="tx2"/>
                </a:solidFill>
                <a:latin typeface="Arial"/>
                <a:cs typeface="Arial"/>
              </a:rPr>
              <a:t>City</a:t>
            </a:r>
            <a:endParaRPr lang="it-IT" sz="700" dirty="0">
              <a:solidFill>
                <a:schemeClr val="tx2"/>
              </a:solidFill>
              <a:latin typeface="Arial"/>
              <a:cs typeface="Arial"/>
            </a:endParaRPr>
          </a:p>
          <a:p>
            <a:pPr marL="12700">
              <a:lnSpc>
                <a:spcPct val="95825"/>
              </a:lnSpc>
              <a:spcBef>
                <a:spcPts val="10"/>
              </a:spcBef>
            </a:pPr>
            <a:endParaRPr sz="700" dirty="0">
              <a:solidFill>
                <a:schemeClr val="tx2"/>
              </a:solidFill>
              <a:latin typeface="Arial"/>
              <a:cs typeface="Arial"/>
            </a:endParaRPr>
          </a:p>
        </p:txBody>
      </p:sp>
      <p:pic>
        <p:nvPicPr>
          <p:cNvPr id="8" name="Picture 7"/>
          <p:cNvPicPr>
            <a:picLocks noChangeAspect="1"/>
          </p:cNvPicPr>
          <p:nvPr userDrawn="1"/>
        </p:nvPicPr>
        <p:blipFill>
          <a:blip r:embed="rId23"/>
          <a:stretch>
            <a:fillRect/>
          </a:stretch>
        </p:blipFill>
        <p:spPr>
          <a:xfrm>
            <a:off x="0" y="6381907"/>
            <a:ext cx="9144000" cy="476093"/>
          </a:xfrm>
          <a:prstGeom prst="rect">
            <a:avLst/>
          </a:prstGeom>
        </p:spPr>
      </p:pic>
      <p:sp>
        <p:nvSpPr>
          <p:cNvPr id="18" name="Segnaposto numero diapositiva 5"/>
          <p:cNvSpPr txBox="1">
            <a:spLocks/>
          </p:cNvSpPr>
          <p:nvPr userDrawn="1"/>
        </p:nvSpPr>
        <p:spPr>
          <a:xfrm>
            <a:off x="8853736" y="6663299"/>
            <a:ext cx="200167" cy="178318"/>
          </a:xfrm>
          <a:prstGeom prst="rect">
            <a:avLst/>
          </a:prstGeom>
        </p:spPr>
        <p:txBody>
          <a:bodyPr lIns="0" tIns="0" rIns="0" bIns="0" anchor="t" anchorCtr="0"/>
          <a:lstStyle>
            <a:defPPr>
              <a:defRPr lang="it-IT"/>
            </a:defPPr>
            <a:lvl1pPr marL="0" algn="r" defTabSz="457200" rtl="0" eaLnBrk="1" latinLnBrk="0" hangingPunct="1">
              <a:defRPr sz="7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65A074-71B0-1C47-A455-7677837C124E}" type="slidenum">
              <a:rPr lang="it-IT" smtClean="0"/>
              <a:pPr/>
              <a:t>‹#›</a:t>
            </a:fld>
            <a:endParaRPr lang="it-IT" dirty="0"/>
          </a:p>
        </p:txBody>
      </p:sp>
      <p:sp>
        <p:nvSpPr>
          <p:cNvPr id="11" name="Segnaposto piè di pagina 4"/>
          <p:cNvSpPr txBox="1">
            <a:spLocks/>
          </p:cNvSpPr>
          <p:nvPr userDrawn="1"/>
        </p:nvSpPr>
        <p:spPr>
          <a:xfrm>
            <a:off x="1829663" y="6719154"/>
            <a:ext cx="4906257" cy="114300"/>
          </a:xfrm>
          <a:prstGeom prst="rect">
            <a:avLst/>
          </a:prstGeom>
        </p:spPr>
        <p:txBody>
          <a:bodyPr lIns="0" tIns="0" rIns="0" bIns="0"/>
          <a:lstStyle>
            <a:defPPr>
              <a:defRPr lang="it-IT"/>
            </a:defPPr>
            <a:lvl1pPr marL="0" algn="l" defTabSz="457200" rtl="0" eaLnBrk="1" latinLnBrk="0" hangingPunct="1">
              <a:defRPr sz="1000" kern="1200" baseline="0">
                <a:solidFill>
                  <a:schemeClr val="bg1"/>
                </a:solidFill>
                <a:latin typeface="Dax-Light" pitchFamily="2" charset="2"/>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BE" sz="1000" dirty="0">
                <a:latin typeface="DaxCondensed-ExtraBold" pitchFamily="2" charset="0"/>
              </a:rPr>
              <a:t>EUROP ASSISTANCE – </a:t>
            </a:r>
            <a:r>
              <a:rPr lang="fr-BE" sz="1000" cap="small" dirty="0">
                <a:latin typeface="DaxCondensed-ExtraBold" pitchFamily="2" charset="0"/>
              </a:rPr>
              <a:t>Le Baromètre des vacances des Européens et des Belges – Edition 2018</a:t>
            </a:r>
          </a:p>
        </p:txBody>
      </p:sp>
      <p:pic>
        <p:nvPicPr>
          <p:cNvPr id="4" name="Picture 3"/>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8237745" y="30537"/>
            <a:ext cx="799830" cy="565455"/>
          </a:xfrm>
          <a:prstGeom prst="rect">
            <a:avLst/>
          </a:prstGeom>
        </p:spPr>
      </p:pic>
    </p:spTree>
    <p:extLst>
      <p:ext uri="{BB962C8B-B14F-4D97-AF65-F5344CB8AC3E}">
        <p14:creationId xmlns:p14="http://schemas.microsoft.com/office/powerpoint/2010/main" val="3198065842"/>
      </p:ext>
    </p:extLst>
  </p:cSld>
  <p:clrMap bg1="lt1" tx1="dk1" bg2="lt2" tx2="dk2" accent1="accent1" accent2="accent2" accent3="accent3" accent4="accent4" accent5="accent5" accent6="accent6" hlink="hlink" folHlink="folHlink"/>
  <p:sldLayoutIdLst>
    <p:sldLayoutId id="2147483676" r:id="rId1"/>
    <p:sldLayoutId id="2147483651" r:id="rId2"/>
    <p:sldLayoutId id="2147483660" r:id="rId3"/>
    <p:sldLayoutId id="2147483652" r:id="rId4"/>
    <p:sldLayoutId id="2147483653" r:id="rId5"/>
    <p:sldLayoutId id="2147483677" r:id="rId6"/>
    <p:sldLayoutId id="2147483663" r:id="rId7"/>
    <p:sldLayoutId id="2147483664" r:id="rId8"/>
    <p:sldLayoutId id="2147483655" r:id="rId9"/>
    <p:sldLayoutId id="2147483694" r:id="rId10"/>
    <p:sldLayoutId id="2147483666" r:id="rId11"/>
    <p:sldLayoutId id="2147483689" r:id="rId12"/>
    <p:sldLayoutId id="2147483690" r:id="rId13"/>
    <p:sldLayoutId id="2147483698" r:id="rId14"/>
    <p:sldLayoutId id="2147483678" r:id="rId15"/>
    <p:sldLayoutId id="2147483679" r:id="rId16"/>
    <p:sldLayoutId id="2147483669" r:id="rId17"/>
    <p:sldLayoutId id="2147483703" r:id="rId18"/>
    <p:sldLayoutId id="2147483704" r:id="rId19"/>
    <p:sldLayoutId id="2147483705" r:id="rId20"/>
    <p:sldLayoutId id="2147483706" r:id="rId21"/>
  </p:sldLayoutIdLst>
  <p:hf hdr="0" ftr="0" dt="0"/>
  <p:txStyles>
    <p:titleStyle>
      <a:lvl1pPr algn="l" defTabSz="457200" rtl="0" eaLnBrk="1" latinLnBrk="0" hangingPunct="1">
        <a:lnSpc>
          <a:spcPts val="3200"/>
        </a:lnSpc>
        <a:spcBef>
          <a:spcPct val="0"/>
        </a:spcBef>
        <a:buNone/>
        <a:defRPr sz="3300" b="1" i="0" kern="1200">
          <a:solidFill>
            <a:schemeClr val="tx1"/>
          </a:solidFill>
          <a:latin typeface="Arial"/>
          <a:ea typeface="+mj-ea"/>
          <a:cs typeface="+mj-cs"/>
        </a:defRPr>
      </a:lvl1pPr>
    </p:titleStyle>
    <p:bodyStyle>
      <a:lvl1pPr marL="0" indent="0" algn="l" defTabSz="457200" rtl="0" eaLnBrk="1" latinLnBrk="0" hangingPunct="1">
        <a:lnSpc>
          <a:spcPts val="1200"/>
        </a:lnSpc>
        <a:spcBef>
          <a:spcPts val="0"/>
        </a:spcBef>
        <a:buFontTx/>
        <a:buNone/>
        <a:defRPr sz="1000" kern="1200">
          <a:solidFill>
            <a:schemeClr val="tx1"/>
          </a:solidFill>
          <a:latin typeface="+mn-lt"/>
          <a:ea typeface="+mn-ea"/>
          <a:cs typeface="+mn-cs"/>
        </a:defRPr>
      </a:lvl1pPr>
      <a:lvl2pPr marL="360000" indent="-180000" algn="l" defTabSz="457200" rtl="0" eaLnBrk="1" latinLnBrk="0" hangingPunct="1">
        <a:lnSpc>
          <a:spcPts val="1200"/>
        </a:lnSpc>
        <a:spcBef>
          <a:spcPts val="0"/>
        </a:spcBef>
        <a:spcAft>
          <a:spcPts val="0"/>
        </a:spcAft>
        <a:buClr>
          <a:schemeClr val="tx2"/>
        </a:buClr>
        <a:buFont typeface="Wingdings" charset="2"/>
        <a:buChar char="§"/>
        <a:defRPr sz="1000" b="0" i="0" kern="1200">
          <a:solidFill>
            <a:schemeClr val="tx1"/>
          </a:solidFill>
          <a:latin typeface="+mn-lt"/>
          <a:ea typeface="+mn-ea"/>
          <a:cs typeface="+mn-cs"/>
        </a:defRPr>
      </a:lvl2pPr>
      <a:lvl3pPr marL="540000" indent="-180000" algn="l" defTabSz="457200" rtl="0" eaLnBrk="1" latinLnBrk="0" hangingPunct="1">
        <a:lnSpc>
          <a:spcPts val="1200"/>
        </a:lnSpc>
        <a:spcBef>
          <a:spcPts val="0"/>
        </a:spcBef>
        <a:spcAft>
          <a:spcPts val="0"/>
        </a:spcAft>
        <a:buFont typeface="Lucida Grande"/>
        <a:buChar char="-"/>
        <a:defRPr sz="1000" kern="1200">
          <a:solidFill>
            <a:schemeClr val="tx1"/>
          </a:solidFill>
          <a:latin typeface="+mn-lt"/>
          <a:ea typeface="+mn-ea"/>
          <a:cs typeface="+mn-cs"/>
        </a:defRPr>
      </a:lvl3pPr>
      <a:lvl4pPr marL="73440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4pPr>
      <a:lvl5pPr marL="910800" indent="-180000" algn="l" defTabSz="457200" rtl="0" eaLnBrk="1" latinLnBrk="0" hangingPunct="1">
        <a:lnSpc>
          <a:spcPts val="1200"/>
        </a:lnSpc>
        <a:spcBef>
          <a:spcPts val="0"/>
        </a:spcBef>
        <a:spcAft>
          <a:spcPts val="0"/>
        </a:spcAft>
        <a:buFont typeface="Wingdings" charset="2"/>
        <a:buChar char="Ø"/>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slideLayout" Target="../slideLayouts/slideLayout6.xml"/><Relationship Id="rId26" Type="http://schemas.openxmlformats.org/officeDocument/2006/relationships/image" Target="../media/image28.png"/><Relationship Id="rId3" Type="http://schemas.openxmlformats.org/officeDocument/2006/relationships/tags" Target="../tags/tag3.xml"/><Relationship Id="rId21" Type="http://schemas.openxmlformats.org/officeDocument/2006/relationships/image" Target="../media/image23.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27.png"/><Relationship Id="rId33" Type="http://schemas.openxmlformats.org/officeDocument/2006/relationships/image" Target="../media/image35.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tags" Target="../tags/tag10.xml"/><Relationship Id="rId19" Type="http://schemas.openxmlformats.org/officeDocument/2006/relationships/image" Target="../media/image11.png"/><Relationship Id="rId31" Type="http://schemas.openxmlformats.org/officeDocument/2006/relationships/image" Target="../media/image33.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3.xml"/><Relationship Id="rId1" Type="http://schemas.openxmlformats.org/officeDocument/2006/relationships/tags" Target="../tags/tag18.xml"/><Relationship Id="rId5" Type="http://schemas.openxmlformats.org/officeDocument/2006/relationships/chart" Target="../charts/char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tags" Target="../tags/tag21.xml"/><Relationship Id="rId7" Type="http://schemas.openxmlformats.org/officeDocument/2006/relationships/image" Target="../media/image11.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chart" Target="../charts/chart2.xml"/><Relationship Id="rId5" Type="http://schemas.openxmlformats.org/officeDocument/2006/relationships/slideLayout" Target="../slideLayouts/slideLayout6.xml"/><Relationship Id="rId4" Type="http://schemas.openxmlformats.org/officeDocument/2006/relationships/tags" Target="../tags/tag22.xml"/><Relationship Id="rId9"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image" Target="../media/image37.png"/><Relationship Id="rId18" Type="http://schemas.openxmlformats.org/officeDocument/2006/relationships/image" Target="../media/image41.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slideLayout" Target="../slideLayouts/slideLayout6.xml"/><Relationship Id="rId17" Type="http://schemas.openxmlformats.org/officeDocument/2006/relationships/image" Target="../media/image11.png"/><Relationship Id="rId2" Type="http://schemas.openxmlformats.org/officeDocument/2006/relationships/tags" Target="../tags/tag24.xml"/><Relationship Id="rId16" Type="http://schemas.openxmlformats.org/officeDocument/2006/relationships/image" Target="../media/image40.pn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image" Target="../media/image39.png"/><Relationship Id="rId10" Type="http://schemas.openxmlformats.org/officeDocument/2006/relationships/tags" Target="../tags/tag32.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image" Target="../media/image43.png"/><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tags" Target="../tags/tag35.xml"/><Relationship Id="rId16" Type="http://schemas.openxmlformats.org/officeDocument/2006/relationships/image" Target="../media/image11.png"/><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slideLayout" Target="../slideLayouts/slideLayout6.xml"/><Relationship Id="rId5" Type="http://schemas.openxmlformats.org/officeDocument/2006/relationships/tags" Target="../tags/tag38.xml"/><Relationship Id="rId15" Type="http://schemas.openxmlformats.org/officeDocument/2006/relationships/image" Target="../media/image45.png"/><Relationship Id="rId10" Type="http://schemas.openxmlformats.org/officeDocument/2006/relationships/tags" Target="../tags/tag43.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18" Type="http://schemas.openxmlformats.org/officeDocument/2006/relationships/tags" Target="../tags/tag61.xml"/><Relationship Id="rId26" Type="http://schemas.openxmlformats.org/officeDocument/2006/relationships/tags" Target="../tags/tag69.xml"/><Relationship Id="rId39" Type="http://schemas.openxmlformats.org/officeDocument/2006/relationships/image" Target="../media/image53.png"/><Relationship Id="rId3" Type="http://schemas.openxmlformats.org/officeDocument/2006/relationships/tags" Target="../tags/tag46.xml"/><Relationship Id="rId21" Type="http://schemas.openxmlformats.org/officeDocument/2006/relationships/tags" Target="../tags/tag64.xml"/><Relationship Id="rId34" Type="http://schemas.openxmlformats.org/officeDocument/2006/relationships/image" Target="../media/image38.png"/><Relationship Id="rId42" Type="http://schemas.openxmlformats.org/officeDocument/2006/relationships/image" Target="../media/image41.png"/><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tags" Target="../tags/tag60.xml"/><Relationship Id="rId25" Type="http://schemas.openxmlformats.org/officeDocument/2006/relationships/tags" Target="../tags/tag68.xml"/><Relationship Id="rId33" Type="http://schemas.openxmlformats.org/officeDocument/2006/relationships/image" Target="../media/image50.png"/><Relationship Id="rId38" Type="http://schemas.openxmlformats.org/officeDocument/2006/relationships/image" Target="../media/image52.png"/><Relationship Id="rId2" Type="http://schemas.openxmlformats.org/officeDocument/2006/relationships/tags" Target="../tags/tag45.xml"/><Relationship Id="rId16" Type="http://schemas.openxmlformats.org/officeDocument/2006/relationships/tags" Target="../tags/tag59.xml"/><Relationship Id="rId20" Type="http://schemas.openxmlformats.org/officeDocument/2006/relationships/tags" Target="../tags/tag63.xml"/><Relationship Id="rId29" Type="http://schemas.openxmlformats.org/officeDocument/2006/relationships/image" Target="../media/image47.png"/><Relationship Id="rId41" Type="http://schemas.openxmlformats.org/officeDocument/2006/relationships/image" Target="../media/image54.png"/><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24" Type="http://schemas.openxmlformats.org/officeDocument/2006/relationships/tags" Target="../tags/tag67.xml"/><Relationship Id="rId32" Type="http://schemas.openxmlformats.org/officeDocument/2006/relationships/image" Target="../media/image49.png"/><Relationship Id="rId37" Type="http://schemas.openxmlformats.org/officeDocument/2006/relationships/image" Target="../media/image51.png"/><Relationship Id="rId40" Type="http://schemas.openxmlformats.org/officeDocument/2006/relationships/image" Target="../media/image46.png"/><Relationship Id="rId5" Type="http://schemas.openxmlformats.org/officeDocument/2006/relationships/tags" Target="../tags/tag48.xml"/><Relationship Id="rId15" Type="http://schemas.openxmlformats.org/officeDocument/2006/relationships/tags" Target="../tags/tag58.xml"/><Relationship Id="rId23" Type="http://schemas.openxmlformats.org/officeDocument/2006/relationships/tags" Target="../tags/tag66.xml"/><Relationship Id="rId28" Type="http://schemas.openxmlformats.org/officeDocument/2006/relationships/image" Target="../media/image11.png"/><Relationship Id="rId36" Type="http://schemas.openxmlformats.org/officeDocument/2006/relationships/image" Target="../media/image40.png"/><Relationship Id="rId10" Type="http://schemas.openxmlformats.org/officeDocument/2006/relationships/tags" Target="../tags/tag53.xml"/><Relationship Id="rId19" Type="http://schemas.openxmlformats.org/officeDocument/2006/relationships/tags" Target="../tags/tag62.xml"/><Relationship Id="rId31" Type="http://schemas.openxmlformats.org/officeDocument/2006/relationships/image" Target="../media/image37.png"/><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7.xml"/><Relationship Id="rId22" Type="http://schemas.openxmlformats.org/officeDocument/2006/relationships/tags" Target="../tags/tag65.xml"/><Relationship Id="rId27" Type="http://schemas.openxmlformats.org/officeDocument/2006/relationships/slideLayout" Target="../slideLayouts/slideLayout6.xml"/><Relationship Id="rId30" Type="http://schemas.openxmlformats.org/officeDocument/2006/relationships/image" Target="../media/image48.png"/><Relationship Id="rId35"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chart" Target="../charts/chart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chart" Target="../charts/chart9.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tags" Target="../tags/tag82.xml"/><Relationship Id="rId18" Type="http://schemas.openxmlformats.org/officeDocument/2006/relationships/image" Target="../media/image11.png"/><Relationship Id="rId3" Type="http://schemas.openxmlformats.org/officeDocument/2006/relationships/tags" Target="../tags/tag72.xml"/><Relationship Id="rId7" Type="http://schemas.openxmlformats.org/officeDocument/2006/relationships/tags" Target="../tags/tag76.xml"/><Relationship Id="rId12" Type="http://schemas.openxmlformats.org/officeDocument/2006/relationships/tags" Target="../tags/tag81.xml"/><Relationship Id="rId17" Type="http://schemas.openxmlformats.org/officeDocument/2006/relationships/slideLayout" Target="../slideLayouts/slideLayout6.xml"/><Relationship Id="rId2" Type="http://schemas.openxmlformats.org/officeDocument/2006/relationships/tags" Target="../tags/tag71.xml"/><Relationship Id="rId16" Type="http://schemas.openxmlformats.org/officeDocument/2006/relationships/tags" Target="../tags/tag85.xml"/><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tags" Target="../tags/tag80.xml"/><Relationship Id="rId5" Type="http://schemas.openxmlformats.org/officeDocument/2006/relationships/tags" Target="../tags/tag74.xml"/><Relationship Id="rId15" Type="http://schemas.openxmlformats.org/officeDocument/2006/relationships/tags" Target="../tags/tag84.xml"/><Relationship Id="rId10" Type="http://schemas.openxmlformats.org/officeDocument/2006/relationships/tags" Target="../tags/tag79.xml"/><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tags" Target="../tags/tag83.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3" Type="http://schemas.openxmlformats.org/officeDocument/2006/relationships/tags" Target="../tags/tag98.xml"/><Relationship Id="rId18" Type="http://schemas.openxmlformats.org/officeDocument/2006/relationships/tags" Target="../tags/tag103.xml"/><Relationship Id="rId26" Type="http://schemas.openxmlformats.org/officeDocument/2006/relationships/tags" Target="../tags/tag111.xml"/><Relationship Id="rId39" Type="http://schemas.openxmlformats.org/officeDocument/2006/relationships/tags" Target="../tags/tag124.xml"/><Relationship Id="rId21" Type="http://schemas.openxmlformats.org/officeDocument/2006/relationships/tags" Target="../tags/tag106.xml"/><Relationship Id="rId34" Type="http://schemas.openxmlformats.org/officeDocument/2006/relationships/tags" Target="../tags/tag119.xml"/><Relationship Id="rId42" Type="http://schemas.openxmlformats.org/officeDocument/2006/relationships/tags" Target="../tags/tag127.xml"/><Relationship Id="rId47" Type="http://schemas.openxmlformats.org/officeDocument/2006/relationships/tags" Target="../tags/tag132.xml"/><Relationship Id="rId50" Type="http://schemas.openxmlformats.org/officeDocument/2006/relationships/tags" Target="../tags/tag135.xml"/><Relationship Id="rId55" Type="http://schemas.openxmlformats.org/officeDocument/2006/relationships/tags" Target="../tags/tag140.xml"/><Relationship Id="rId7" Type="http://schemas.openxmlformats.org/officeDocument/2006/relationships/tags" Target="../tags/tag92.xml"/><Relationship Id="rId12" Type="http://schemas.openxmlformats.org/officeDocument/2006/relationships/tags" Target="../tags/tag97.xml"/><Relationship Id="rId17" Type="http://schemas.openxmlformats.org/officeDocument/2006/relationships/tags" Target="../tags/tag102.xml"/><Relationship Id="rId25" Type="http://schemas.openxmlformats.org/officeDocument/2006/relationships/tags" Target="../tags/tag110.xml"/><Relationship Id="rId33" Type="http://schemas.openxmlformats.org/officeDocument/2006/relationships/tags" Target="../tags/tag118.xml"/><Relationship Id="rId38" Type="http://schemas.openxmlformats.org/officeDocument/2006/relationships/tags" Target="../tags/tag123.xml"/><Relationship Id="rId46" Type="http://schemas.openxmlformats.org/officeDocument/2006/relationships/tags" Target="../tags/tag131.xml"/><Relationship Id="rId59" Type="http://schemas.openxmlformats.org/officeDocument/2006/relationships/slideLayout" Target="../slideLayouts/slideLayout6.xml"/><Relationship Id="rId2" Type="http://schemas.openxmlformats.org/officeDocument/2006/relationships/tags" Target="../tags/tag87.xml"/><Relationship Id="rId16" Type="http://schemas.openxmlformats.org/officeDocument/2006/relationships/tags" Target="../tags/tag101.xml"/><Relationship Id="rId20" Type="http://schemas.openxmlformats.org/officeDocument/2006/relationships/tags" Target="../tags/tag105.xml"/><Relationship Id="rId29" Type="http://schemas.openxmlformats.org/officeDocument/2006/relationships/tags" Target="../tags/tag114.xml"/><Relationship Id="rId41" Type="http://schemas.openxmlformats.org/officeDocument/2006/relationships/tags" Target="../tags/tag126.xml"/><Relationship Id="rId54" Type="http://schemas.openxmlformats.org/officeDocument/2006/relationships/tags" Target="../tags/tag139.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24" Type="http://schemas.openxmlformats.org/officeDocument/2006/relationships/tags" Target="../tags/tag109.xml"/><Relationship Id="rId32" Type="http://schemas.openxmlformats.org/officeDocument/2006/relationships/tags" Target="../tags/tag117.xml"/><Relationship Id="rId37" Type="http://schemas.openxmlformats.org/officeDocument/2006/relationships/tags" Target="../tags/tag122.xml"/><Relationship Id="rId40" Type="http://schemas.openxmlformats.org/officeDocument/2006/relationships/tags" Target="../tags/tag125.xml"/><Relationship Id="rId45" Type="http://schemas.openxmlformats.org/officeDocument/2006/relationships/tags" Target="../tags/tag130.xml"/><Relationship Id="rId53" Type="http://schemas.openxmlformats.org/officeDocument/2006/relationships/tags" Target="../tags/tag138.xml"/><Relationship Id="rId58" Type="http://schemas.openxmlformats.org/officeDocument/2006/relationships/tags" Target="../tags/tag143.xml"/><Relationship Id="rId5" Type="http://schemas.openxmlformats.org/officeDocument/2006/relationships/tags" Target="../tags/tag90.xml"/><Relationship Id="rId15" Type="http://schemas.openxmlformats.org/officeDocument/2006/relationships/tags" Target="../tags/tag100.xml"/><Relationship Id="rId23" Type="http://schemas.openxmlformats.org/officeDocument/2006/relationships/tags" Target="../tags/tag108.xml"/><Relationship Id="rId28" Type="http://schemas.openxmlformats.org/officeDocument/2006/relationships/tags" Target="../tags/tag113.xml"/><Relationship Id="rId36" Type="http://schemas.openxmlformats.org/officeDocument/2006/relationships/tags" Target="../tags/tag121.xml"/><Relationship Id="rId49" Type="http://schemas.openxmlformats.org/officeDocument/2006/relationships/tags" Target="../tags/tag134.xml"/><Relationship Id="rId57" Type="http://schemas.openxmlformats.org/officeDocument/2006/relationships/tags" Target="../tags/tag142.xml"/><Relationship Id="rId10" Type="http://schemas.openxmlformats.org/officeDocument/2006/relationships/tags" Target="../tags/tag95.xml"/><Relationship Id="rId19" Type="http://schemas.openxmlformats.org/officeDocument/2006/relationships/tags" Target="../tags/tag104.xml"/><Relationship Id="rId31" Type="http://schemas.openxmlformats.org/officeDocument/2006/relationships/tags" Target="../tags/tag116.xml"/><Relationship Id="rId44" Type="http://schemas.openxmlformats.org/officeDocument/2006/relationships/tags" Target="../tags/tag129.xml"/><Relationship Id="rId52" Type="http://schemas.openxmlformats.org/officeDocument/2006/relationships/tags" Target="../tags/tag137.xml"/><Relationship Id="rId60" Type="http://schemas.openxmlformats.org/officeDocument/2006/relationships/image" Target="../media/image11.png"/><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tags" Target="../tags/tag99.xml"/><Relationship Id="rId22" Type="http://schemas.openxmlformats.org/officeDocument/2006/relationships/tags" Target="../tags/tag107.xml"/><Relationship Id="rId27" Type="http://schemas.openxmlformats.org/officeDocument/2006/relationships/tags" Target="../tags/tag112.xml"/><Relationship Id="rId30" Type="http://schemas.openxmlformats.org/officeDocument/2006/relationships/tags" Target="../tags/tag115.xml"/><Relationship Id="rId35" Type="http://schemas.openxmlformats.org/officeDocument/2006/relationships/tags" Target="../tags/tag120.xml"/><Relationship Id="rId43" Type="http://schemas.openxmlformats.org/officeDocument/2006/relationships/tags" Target="../tags/tag128.xml"/><Relationship Id="rId48" Type="http://schemas.openxmlformats.org/officeDocument/2006/relationships/tags" Target="../tags/tag133.xml"/><Relationship Id="rId56" Type="http://schemas.openxmlformats.org/officeDocument/2006/relationships/tags" Target="../tags/tag141.xml"/><Relationship Id="rId8" Type="http://schemas.openxmlformats.org/officeDocument/2006/relationships/tags" Target="../tags/tag93.xml"/><Relationship Id="rId51" Type="http://schemas.openxmlformats.org/officeDocument/2006/relationships/tags" Target="../tags/tag136.xml"/><Relationship Id="rId3" Type="http://schemas.openxmlformats.org/officeDocument/2006/relationships/tags" Target="../tags/tag88.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0.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2.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1.jpg"/><Relationship Id="rId7" Type="http://schemas.openxmlformats.org/officeDocument/2006/relationships/image" Target="../media/image64.png"/><Relationship Id="rId2" Type="http://schemas.openxmlformats.org/officeDocument/2006/relationships/image" Target="../media/image60.jpg"/><Relationship Id="rId1" Type="http://schemas.openxmlformats.org/officeDocument/2006/relationships/slideLayout" Target="../slideLayouts/slideLayout6.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hyperlink" Target="http://images.google.fr/imgres?imgurl=http://blog.sun-location.fr/wp-content/uploads/2009/10/ferry-sncm.jpg&amp;imgrefurl=http://blog.sun-location.fr/tag/ferries/&amp;usg=__Wr1ZFaClkyZhKGbu-_eAvXtdMUA=&amp;h=304&amp;w=434&amp;sz=21&amp;hl=fr&amp;start=2&amp;um=1&amp;itbs=1&amp;tbnid=CSTfKRZLKJLp1M:&amp;tbnh=88&amp;tbnw=126&amp;prev=/images?q=ferry&amp;um=1&amp;hl=fr&amp;tbs=isch:1" TargetMode="External"/><Relationship Id="rId9" Type="http://schemas.openxmlformats.org/officeDocument/2006/relationships/image" Target="../media/image66.png"/></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tags" Target="../tags/tag151.xml"/><Relationship Id="rId13" Type="http://schemas.openxmlformats.org/officeDocument/2006/relationships/tags" Target="../tags/tag156.xml"/><Relationship Id="rId18" Type="http://schemas.openxmlformats.org/officeDocument/2006/relationships/image" Target="../media/image68.png"/><Relationship Id="rId3" Type="http://schemas.openxmlformats.org/officeDocument/2006/relationships/tags" Target="../tags/tag146.xml"/><Relationship Id="rId21" Type="http://schemas.openxmlformats.org/officeDocument/2006/relationships/image" Target="../media/image71.png"/><Relationship Id="rId7" Type="http://schemas.openxmlformats.org/officeDocument/2006/relationships/tags" Target="../tags/tag150.xml"/><Relationship Id="rId12" Type="http://schemas.openxmlformats.org/officeDocument/2006/relationships/tags" Target="../tags/tag155.xml"/><Relationship Id="rId17" Type="http://schemas.openxmlformats.org/officeDocument/2006/relationships/image" Target="../media/image11.png"/><Relationship Id="rId2" Type="http://schemas.openxmlformats.org/officeDocument/2006/relationships/tags" Target="../tags/tag145.xml"/><Relationship Id="rId16" Type="http://schemas.openxmlformats.org/officeDocument/2006/relationships/notesSlide" Target="../notesSlides/notesSlide4.xml"/><Relationship Id="rId20" Type="http://schemas.openxmlformats.org/officeDocument/2006/relationships/image" Target="../media/image70.png"/><Relationship Id="rId1" Type="http://schemas.openxmlformats.org/officeDocument/2006/relationships/tags" Target="../tags/tag144.xml"/><Relationship Id="rId6" Type="http://schemas.openxmlformats.org/officeDocument/2006/relationships/tags" Target="../tags/tag149.xml"/><Relationship Id="rId11" Type="http://schemas.openxmlformats.org/officeDocument/2006/relationships/tags" Target="../tags/tag154.xml"/><Relationship Id="rId24" Type="http://schemas.openxmlformats.org/officeDocument/2006/relationships/image" Target="../media/image74.png"/><Relationship Id="rId5" Type="http://schemas.openxmlformats.org/officeDocument/2006/relationships/tags" Target="../tags/tag148.xml"/><Relationship Id="rId15" Type="http://schemas.openxmlformats.org/officeDocument/2006/relationships/slideLayout" Target="../slideLayouts/slideLayout6.xml"/><Relationship Id="rId23" Type="http://schemas.openxmlformats.org/officeDocument/2006/relationships/image" Target="../media/image73.png"/><Relationship Id="rId10" Type="http://schemas.openxmlformats.org/officeDocument/2006/relationships/tags" Target="../tags/tag153.xml"/><Relationship Id="rId19" Type="http://schemas.openxmlformats.org/officeDocument/2006/relationships/image" Target="../media/image69.png"/><Relationship Id="rId4" Type="http://schemas.openxmlformats.org/officeDocument/2006/relationships/tags" Target="../tags/tag147.xml"/><Relationship Id="rId9" Type="http://schemas.openxmlformats.org/officeDocument/2006/relationships/tags" Target="../tags/tag152.xml"/><Relationship Id="rId14" Type="http://schemas.openxmlformats.org/officeDocument/2006/relationships/tags" Target="../tags/tag157.xml"/><Relationship Id="rId22"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slideLayout" Target="../slideLayouts/slideLayout6.xml"/><Relationship Id="rId3" Type="http://schemas.openxmlformats.org/officeDocument/2006/relationships/tags" Target="../tags/tag160.xml"/><Relationship Id="rId7" Type="http://schemas.openxmlformats.org/officeDocument/2006/relationships/tags" Target="../tags/tag164.xml"/><Relationship Id="rId12" Type="http://schemas.openxmlformats.org/officeDocument/2006/relationships/tags" Target="../tags/tag169.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tags" Target="../tags/tag168.xml"/><Relationship Id="rId5" Type="http://schemas.openxmlformats.org/officeDocument/2006/relationships/tags" Target="../tags/tag162.xml"/><Relationship Id="rId15" Type="http://schemas.openxmlformats.org/officeDocument/2006/relationships/image" Target="../media/image76.jpeg"/><Relationship Id="rId10" Type="http://schemas.openxmlformats.org/officeDocument/2006/relationships/tags" Target="../tags/tag167.xml"/><Relationship Id="rId4" Type="http://schemas.openxmlformats.org/officeDocument/2006/relationships/tags" Target="../tags/tag161.xml"/><Relationship Id="rId9" Type="http://schemas.openxmlformats.org/officeDocument/2006/relationships/tags" Target="../tags/tag166.xml"/><Relationship Id="rId14"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openxmlformats.org/officeDocument/2006/relationships/tags" Target="../tags/tag177.xml"/><Relationship Id="rId13" Type="http://schemas.openxmlformats.org/officeDocument/2006/relationships/image" Target="../media/image76.jpeg"/><Relationship Id="rId3" Type="http://schemas.openxmlformats.org/officeDocument/2006/relationships/tags" Target="../tags/tag172.xml"/><Relationship Id="rId7" Type="http://schemas.openxmlformats.org/officeDocument/2006/relationships/tags" Target="../tags/tag176.xml"/><Relationship Id="rId12" Type="http://schemas.openxmlformats.org/officeDocument/2006/relationships/image" Target="../media/image11.png"/><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11" Type="http://schemas.openxmlformats.org/officeDocument/2006/relationships/slideLayout" Target="../slideLayouts/slideLayout6.xml"/><Relationship Id="rId5" Type="http://schemas.openxmlformats.org/officeDocument/2006/relationships/tags" Target="../tags/tag174.xml"/><Relationship Id="rId10" Type="http://schemas.openxmlformats.org/officeDocument/2006/relationships/tags" Target="../tags/tag179.xml"/><Relationship Id="rId4" Type="http://schemas.openxmlformats.org/officeDocument/2006/relationships/tags" Target="../tags/tag173.xml"/><Relationship Id="rId9" Type="http://schemas.openxmlformats.org/officeDocument/2006/relationships/tags" Target="../tags/tag178.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tags" Target="../tags/tag187.xml"/><Relationship Id="rId13" Type="http://schemas.openxmlformats.org/officeDocument/2006/relationships/tags" Target="../tags/tag192.xml"/><Relationship Id="rId18" Type="http://schemas.openxmlformats.org/officeDocument/2006/relationships/tags" Target="../tags/tag197.xml"/><Relationship Id="rId3" Type="http://schemas.openxmlformats.org/officeDocument/2006/relationships/tags" Target="../tags/tag182.xml"/><Relationship Id="rId21" Type="http://schemas.openxmlformats.org/officeDocument/2006/relationships/tags" Target="../tags/tag200.xml"/><Relationship Id="rId7" Type="http://schemas.openxmlformats.org/officeDocument/2006/relationships/tags" Target="../tags/tag186.xml"/><Relationship Id="rId12" Type="http://schemas.openxmlformats.org/officeDocument/2006/relationships/tags" Target="../tags/tag191.xml"/><Relationship Id="rId17" Type="http://schemas.openxmlformats.org/officeDocument/2006/relationships/tags" Target="../tags/tag196.xml"/><Relationship Id="rId2" Type="http://schemas.openxmlformats.org/officeDocument/2006/relationships/tags" Target="../tags/tag181.xml"/><Relationship Id="rId16" Type="http://schemas.openxmlformats.org/officeDocument/2006/relationships/tags" Target="../tags/tag195.xml"/><Relationship Id="rId20" Type="http://schemas.openxmlformats.org/officeDocument/2006/relationships/tags" Target="../tags/tag199.xml"/><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tags" Target="../tags/tag190.xml"/><Relationship Id="rId24" Type="http://schemas.openxmlformats.org/officeDocument/2006/relationships/image" Target="../media/image11.png"/><Relationship Id="rId5" Type="http://schemas.openxmlformats.org/officeDocument/2006/relationships/tags" Target="../tags/tag184.xml"/><Relationship Id="rId15" Type="http://schemas.openxmlformats.org/officeDocument/2006/relationships/tags" Target="../tags/tag194.xml"/><Relationship Id="rId23" Type="http://schemas.openxmlformats.org/officeDocument/2006/relationships/image" Target="../media/image38.png"/><Relationship Id="rId10" Type="http://schemas.openxmlformats.org/officeDocument/2006/relationships/tags" Target="../tags/tag189.xml"/><Relationship Id="rId19" Type="http://schemas.openxmlformats.org/officeDocument/2006/relationships/tags" Target="../tags/tag198.xml"/><Relationship Id="rId4" Type="http://schemas.openxmlformats.org/officeDocument/2006/relationships/tags" Target="../tags/tag183.xml"/><Relationship Id="rId9" Type="http://schemas.openxmlformats.org/officeDocument/2006/relationships/tags" Target="../tags/tag188.xml"/><Relationship Id="rId14" Type="http://schemas.openxmlformats.org/officeDocument/2006/relationships/tags" Target="../tags/tag193.xml"/><Relationship Id="rId22"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11.png"/><Relationship Id="rId3" Type="http://schemas.openxmlformats.org/officeDocument/2006/relationships/tags" Target="../tags/tag203.xml"/><Relationship Id="rId7" Type="http://schemas.openxmlformats.org/officeDocument/2006/relationships/slideLayout" Target="../slideLayouts/slideLayout6.xml"/><Relationship Id="rId12" Type="http://schemas.openxmlformats.org/officeDocument/2006/relationships/image" Target="../media/image40.png"/><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11" Type="http://schemas.openxmlformats.org/officeDocument/2006/relationships/image" Target="../media/image39.png"/><Relationship Id="rId5" Type="http://schemas.openxmlformats.org/officeDocument/2006/relationships/tags" Target="../tags/tag205.xml"/><Relationship Id="rId10" Type="http://schemas.openxmlformats.org/officeDocument/2006/relationships/image" Target="../media/image38.png"/><Relationship Id="rId4" Type="http://schemas.openxmlformats.org/officeDocument/2006/relationships/tags" Target="../tags/tag204.xml"/><Relationship Id="rId9" Type="http://schemas.openxmlformats.org/officeDocument/2006/relationships/image" Target="../media/image37.png"/><Relationship Id="rId14" Type="http://schemas.openxmlformats.org/officeDocument/2006/relationships/image" Target="../media/image79.png"/></Relationships>
</file>

<file path=ppt/slides/_rels/slide4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81.png"/><Relationship Id="rId3" Type="http://schemas.openxmlformats.org/officeDocument/2006/relationships/tags" Target="../tags/tag209.xml"/><Relationship Id="rId7" Type="http://schemas.openxmlformats.org/officeDocument/2006/relationships/notesSlide" Target="../notesSlides/notesSlide6.xml"/><Relationship Id="rId12" Type="http://schemas.openxmlformats.org/officeDocument/2006/relationships/image" Target="../media/image11.png"/><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6.xml"/><Relationship Id="rId11" Type="http://schemas.openxmlformats.org/officeDocument/2006/relationships/image" Target="../media/image52.png"/><Relationship Id="rId5" Type="http://schemas.openxmlformats.org/officeDocument/2006/relationships/tags" Target="../tags/tag211.xml"/><Relationship Id="rId10" Type="http://schemas.openxmlformats.org/officeDocument/2006/relationships/image" Target="../media/image80.png"/><Relationship Id="rId4" Type="http://schemas.openxmlformats.org/officeDocument/2006/relationships/tags" Target="../tags/tag210.xml"/><Relationship Id="rId9"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78.jp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8" Type="http://schemas.openxmlformats.org/officeDocument/2006/relationships/tags" Target="../tags/tag219.xml"/><Relationship Id="rId13" Type="http://schemas.openxmlformats.org/officeDocument/2006/relationships/tags" Target="../tags/tag224.xml"/><Relationship Id="rId18" Type="http://schemas.openxmlformats.org/officeDocument/2006/relationships/image" Target="../media/image83.jpeg"/><Relationship Id="rId3" Type="http://schemas.openxmlformats.org/officeDocument/2006/relationships/tags" Target="../tags/tag214.xml"/><Relationship Id="rId21" Type="http://schemas.openxmlformats.org/officeDocument/2006/relationships/image" Target="../media/image11.png"/><Relationship Id="rId7" Type="http://schemas.openxmlformats.org/officeDocument/2006/relationships/tags" Target="../tags/tag218.xml"/><Relationship Id="rId12" Type="http://schemas.openxmlformats.org/officeDocument/2006/relationships/tags" Target="../tags/tag223.xml"/><Relationship Id="rId17" Type="http://schemas.openxmlformats.org/officeDocument/2006/relationships/image" Target="../media/image82.jpeg"/><Relationship Id="rId2" Type="http://schemas.openxmlformats.org/officeDocument/2006/relationships/tags" Target="../tags/tag213.xml"/><Relationship Id="rId16" Type="http://schemas.openxmlformats.org/officeDocument/2006/relationships/slideLayout" Target="../slideLayouts/slideLayout6.xml"/><Relationship Id="rId20" Type="http://schemas.openxmlformats.org/officeDocument/2006/relationships/image" Target="../media/image85.jpeg"/><Relationship Id="rId1" Type="http://schemas.openxmlformats.org/officeDocument/2006/relationships/tags" Target="../tags/tag212.xml"/><Relationship Id="rId6" Type="http://schemas.openxmlformats.org/officeDocument/2006/relationships/tags" Target="../tags/tag217.xml"/><Relationship Id="rId11" Type="http://schemas.openxmlformats.org/officeDocument/2006/relationships/tags" Target="../tags/tag222.xml"/><Relationship Id="rId5" Type="http://schemas.openxmlformats.org/officeDocument/2006/relationships/tags" Target="../tags/tag216.xml"/><Relationship Id="rId15" Type="http://schemas.openxmlformats.org/officeDocument/2006/relationships/tags" Target="../tags/tag226.xml"/><Relationship Id="rId10" Type="http://schemas.openxmlformats.org/officeDocument/2006/relationships/tags" Target="../tags/tag221.xml"/><Relationship Id="rId19" Type="http://schemas.openxmlformats.org/officeDocument/2006/relationships/image" Target="../media/image84.jpeg"/><Relationship Id="rId4" Type="http://schemas.openxmlformats.org/officeDocument/2006/relationships/tags" Target="../tags/tag215.xml"/><Relationship Id="rId9" Type="http://schemas.openxmlformats.org/officeDocument/2006/relationships/tags" Target="../tags/tag220.xml"/><Relationship Id="rId14" Type="http://schemas.openxmlformats.org/officeDocument/2006/relationships/tags" Target="../tags/tag225.xml"/></Relationships>
</file>

<file path=ppt/slides/_rels/slide48.xml.rels><?xml version="1.0" encoding="UTF-8" standalone="yes"?>
<Relationships xmlns="http://schemas.openxmlformats.org/package/2006/relationships"><Relationship Id="rId8" Type="http://schemas.openxmlformats.org/officeDocument/2006/relationships/tags" Target="../tags/tag234.xml"/><Relationship Id="rId13" Type="http://schemas.openxmlformats.org/officeDocument/2006/relationships/image" Target="../media/image37.png"/><Relationship Id="rId18" Type="http://schemas.openxmlformats.org/officeDocument/2006/relationships/image" Target="../media/image51.png"/><Relationship Id="rId3" Type="http://schemas.openxmlformats.org/officeDocument/2006/relationships/tags" Target="../tags/tag229.xml"/><Relationship Id="rId21" Type="http://schemas.openxmlformats.org/officeDocument/2006/relationships/image" Target="../media/image86.png"/><Relationship Id="rId7" Type="http://schemas.openxmlformats.org/officeDocument/2006/relationships/tags" Target="../tags/tag233.xml"/><Relationship Id="rId12" Type="http://schemas.openxmlformats.org/officeDocument/2006/relationships/image" Target="../media/image11.png"/><Relationship Id="rId17" Type="http://schemas.openxmlformats.org/officeDocument/2006/relationships/image" Target="../media/image39.png"/><Relationship Id="rId2" Type="http://schemas.openxmlformats.org/officeDocument/2006/relationships/tags" Target="../tags/tag228.xml"/><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tags" Target="../tags/tag227.xml"/><Relationship Id="rId6" Type="http://schemas.openxmlformats.org/officeDocument/2006/relationships/tags" Target="../tags/tag232.xml"/><Relationship Id="rId11" Type="http://schemas.openxmlformats.org/officeDocument/2006/relationships/slideLayout" Target="../slideLayouts/slideLayout6.xml"/><Relationship Id="rId5" Type="http://schemas.openxmlformats.org/officeDocument/2006/relationships/tags" Target="../tags/tag231.xml"/><Relationship Id="rId15" Type="http://schemas.openxmlformats.org/officeDocument/2006/relationships/image" Target="../media/image50.png"/><Relationship Id="rId10" Type="http://schemas.openxmlformats.org/officeDocument/2006/relationships/tags" Target="../tags/tag236.xml"/><Relationship Id="rId19" Type="http://schemas.openxmlformats.org/officeDocument/2006/relationships/image" Target="../media/image52.png"/><Relationship Id="rId4" Type="http://schemas.openxmlformats.org/officeDocument/2006/relationships/tags" Target="../tags/tag230.xml"/><Relationship Id="rId9" Type="http://schemas.openxmlformats.org/officeDocument/2006/relationships/tags" Target="../tags/tag235.xml"/><Relationship Id="rId14" Type="http://schemas.openxmlformats.org/officeDocument/2006/relationships/image" Target="../media/image49.png"/><Relationship Id="rId22" Type="http://schemas.openxmlformats.org/officeDocument/2006/relationships/image" Target="../media/image87.png"/></Relationships>
</file>

<file path=ppt/slides/_rels/slide4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239.xml"/><Relationship Id="rId7" Type="http://schemas.openxmlformats.org/officeDocument/2006/relationships/image" Target="../media/image47.png"/><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image" Target="../media/image11.png"/><Relationship Id="rId5" Type="http://schemas.openxmlformats.org/officeDocument/2006/relationships/slideLayout" Target="../slideLayouts/slideLayout6.xml"/><Relationship Id="rId10" Type="http://schemas.openxmlformats.org/officeDocument/2006/relationships/image" Target="../media/image89.png"/><Relationship Id="rId4" Type="http://schemas.openxmlformats.org/officeDocument/2006/relationships/tags" Target="../tags/tag240.xml"/><Relationship Id="rId9"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7.jpeg"/><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tags" Target="../tags/tag243.xml"/><Relationship Id="rId7" Type="http://schemas.openxmlformats.org/officeDocument/2006/relationships/image" Target="../media/image48.png"/><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image" Target="../media/image47.png"/><Relationship Id="rId11" Type="http://schemas.openxmlformats.org/officeDocument/2006/relationships/image" Target="../media/image11.png"/><Relationship Id="rId5" Type="http://schemas.openxmlformats.org/officeDocument/2006/relationships/notesSlide" Target="../notesSlides/notesSlide7.xml"/><Relationship Id="rId10" Type="http://schemas.openxmlformats.org/officeDocument/2006/relationships/image" Target="../media/image90.png"/><Relationship Id="rId4" Type="http://schemas.openxmlformats.org/officeDocument/2006/relationships/slideLayout" Target="../slideLayouts/slideLayout21.xml"/><Relationship Id="rId9" Type="http://schemas.openxmlformats.org/officeDocument/2006/relationships/image" Target="../media/image88.png"/></Relationships>
</file>

<file path=ppt/slides/_rels/slide5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tags" Target="../tags/tag246.xml"/><Relationship Id="rId7" Type="http://schemas.openxmlformats.org/officeDocument/2006/relationships/image" Target="../media/image48.png"/><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image" Target="../media/image47.png"/><Relationship Id="rId11" Type="http://schemas.openxmlformats.org/officeDocument/2006/relationships/image" Target="../media/image11.png"/><Relationship Id="rId5" Type="http://schemas.openxmlformats.org/officeDocument/2006/relationships/notesSlide" Target="../notesSlides/notesSlide8.xml"/><Relationship Id="rId10" Type="http://schemas.openxmlformats.org/officeDocument/2006/relationships/image" Target="../media/image90.png"/><Relationship Id="rId4" Type="http://schemas.openxmlformats.org/officeDocument/2006/relationships/slideLayout" Target="../slideLayouts/slideLayout21.xml"/><Relationship Id="rId9" Type="http://schemas.openxmlformats.org/officeDocument/2006/relationships/image" Target="../media/image88.png"/></Relationships>
</file>

<file path=ppt/slides/_rels/slide5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tags" Target="../tags/tag249.xml"/><Relationship Id="rId7" Type="http://schemas.openxmlformats.org/officeDocument/2006/relationships/image" Target="../media/image48.png"/><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image" Target="../media/image47.png"/><Relationship Id="rId11" Type="http://schemas.openxmlformats.org/officeDocument/2006/relationships/image" Target="../media/image11.png"/><Relationship Id="rId5" Type="http://schemas.openxmlformats.org/officeDocument/2006/relationships/notesSlide" Target="../notesSlides/notesSlide9.xml"/><Relationship Id="rId10" Type="http://schemas.openxmlformats.org/officeDocument/2006/relationships/image" Target="../media/image90.png"/><Relationship Id="rId4" Type="http://schemas.openxmlformats.org/officeDocument/2006/relationships/slideLayout" Target="../slideLayouts/slideLayout21.xml"/><Relationship Id="rId9" Type="http://schemas.openxmlformats.org/officeDocument/2006/relationships/image" Target="../media/image88.png"/></Relationships>
</file>

<file path=ppt/slides/_rels/slide5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6" Type="http://schemas.openxmlformats.org/officeDocument/2006/relationships/tags" Target="../tags/tag275.xml"/><Relationship Id="rId117" Type="http://schemas.openxmlformats.org/officeDocument/2006/relationships/tags" Target="../tags/tag366.xml"/><Relationship Id="rId21" Type="http://schemas.openxmlformats.org/officeDocument/2006/relationships/tags" Target="../tags/tag270.xml"/><Relationship Id="rId42" Type="http://schemas.openxmlformats.org/officeDocument/2006/relationships/tags" Target="../tags/tag291.xml"/><Relationship Id="rId47" Type="http://schemas.openxmlformats.org/officeDocument/2006/relationships/tags" Target="../tags/tag296.xml"/><Relationship Id="rId63" Type="http://schemas.openxmlformats.org/officeDocument/2006/relationships/tags" Target="../tags/tag312.xml"/><Relationship Id="rId68" Type="http://schemas.openxmlformats.org/officeDocument/2006/relationships/tags" Target="../tags/tag317.xml"/><Relationship Id="rId84" Type="http://schemas.openxmlformats.org/officeDocument/2006/relationships/tags" Target="../tags/tag333.xml"/><Relationship Id="rId89" Type="http://schemas.openxmlformats.org/officeDocument/2006/relationships/tags" Target="../tags/tag338.xml"/><Relationship Id="rId112" Type="http://schemas.openxmlformats.org/officeDocument/2006/relationships/tags" Target="../tags/tag361.xml"/><Relationship Id="rId133" Type="http://schemas.openxmlformats.org/officeDocument/2006/relationships/tags" Target="../tags/tag382.xml"/><Relationship Id="rId138" Type="http://schemas.openxmlformats.org/officeDocument/2006/relationships/tags" Target="../tags/tag387.xml"/><Relationship Id="rId154" Type="http://schemas.openxmlformats.org/officeDocument/2006/relationships/image" Target="../media/image92.emf"/><Relationship Id="rId16" Type="http://schemas.openxmlformats.org/officeDocument/2006/relationships/tags" Target="../tags/tag265.xml"/><Relationship Id="rId107" Type="http://schemas.openxmlformats.org/officeDocument/2006/relationships/tags" Target="../tags/tag356.xml"/><Relationship Id="rId11" Type="http://schemas.openxmlformats.org/officeDocument/2006/relationships/tags" Target="../tags/tag260.xml"/><Relationship Id="rId32" Type="http://schemas.openxmlformats.org/officeDocument/2006/relationships/tags" Target="../tags/tag281.xml"/><Relationship Id="rId37" Type="http://schemas.openxmlformats.org/officeDocument/2006/relationships/tags" Target="../tags/tag286.xml"/><Relationship Id="rId53" Type="http://schemas.openxmlformats.org/officeDocument/2006/relationships/tags" Target="../tags/tag302.xml"/><Relationship Id="rId58" Type="http://schemas.openxmlformats.org/officeDocument/2006/relationships/tags" Target="../tags/tag307.xml"/><Relationship Id="rId74" Type="http://schemas.openxmlformats.org/officeDocument/2006/relationships/tags" Target="../tags/tag323.xml"/><Relationship Id="rId79" Type="http://schemas.openxmlformats.org/officeDocument/2006/relationships/tags" Target="../tags/tag328.xml"/><Relationship Id="rId102" Type="http://schemas.openxmlformats.org/officeDocument/2006/relationships/tags" Target="../tags/tag351.xml"/><Relationship Id="rId123" Type="http://schemas.openxmlformats.org/officeDocument/2006/relationships/tags" Target="../tags/tag372.xml"/><Relationship Id="rId128" Type="http://schemas.openxmlformats.org/officeDocument/2006/relationships/tags" Target="../tags/tag377.xml"/><Relationship Id="rId144" Type="http://schemas.openxmlformats.org/officeDocument/2006/relationships/tags" Target="../tags/tag393.xml"/><Relationship Id="rId149" Type="http://schemas.openxmlformats.org/officeDocument/2006/relationships/tags" Target="../tags/tag398.xml"/><Relationship Id="rId5" Type="http://schemas.openxmlformats.org/officeDocument/2006/relationships/tags" Target="../tags/tag254.xml"/><Relationship Id="rId90" Type="http://schemas.openxmlformats.org/officeDocument/2006/relationships/tags" Target="../tags/tag339.xml"/><Relationship Id="rId95" Type="http://schemas.openxmlformats.org/officeDocument/2006/relationships/tags" Target="../tags/tag344.xml"/><Relationship Id="rId22" Type="http://schemas.openxmlformats.org/officeDocument/2006/relationships/tags" Target="../tags/tag271.xml"/><Relationship Id="rId27" Type="http://schemas.openxmlformats.org/officeDocument/2006/relationships/tags" Target="../tags/tag276.xml"/><Relationship Id="rId43" Type="http://schemas.openxmlformats.org/officeDocument/2006/relationships/tags" Target="../tags/tag292.xml"/><Relationship Id="rId48" Type="http://schemas.openxmlformats.org/officeDocument/2006/relationships/tags" Target="../tags/tag297.xml"/><Relationship Id="rId64" Type="http://schemas.openxmlformats.org/officeDocument/2006/relationships/tags" Target="../tags/tag313.xml"/><Relationship Id="rId69" Type="http://schemas.openxmlformats.org/officeDocument/2006/relationships/tags" Target="../tags/tag318.xml"/><Relationship Id="rId113" Type="http://schemas.openxmlformats.org/officeDocument/2006/relationships/tags" Target="../tags/tag362.xml"/><Relationship Id="rId118" Type="http://schemas.openxmlformats.org/officeDocument/2006/relationships/tags" Target="../tags/tag367.xml"/><Relationship Id="rId134" Type="http://schemas.openxmlformats.org/officeDocument/2006/relationships/tags" Target="../tags/tag383.xml"/><Relationship Id="rId139" Type="http://schemas.openxmlformats.org/officeDocument/2006/relationships/tags" Target="../tags/tag388.xml"/><Relationship Id="rId80" Type="http://schemas.openxmlformats.org/officeDocument/2006/relationships/tags" Target="../tags/tag329.xml"/><Relationship Id="rId85" Type="http://schemas.openxmlformats.org/officeDocument/2006/relationships/tags" Target="../tags/tag334.xml"/><Relationship Id="rId150" Type="http://schemas.openxmlformats.org/officeDocument/2006/relationships/tags" Target="../tags/tag399.xml"/><Relationship Id="rId155" Type="http://schemas.openxmlformats.org/officeDocument/2006/relationships/image" Target="../media/image93.png"/><Relationship Id="rId12" Type="http://schemas.openxmlformats.org/officeDocument/2006/relationships/tags" Target="../tags/tag261.xml"/><Relationship Id="rId17" Type="http://schemas.openxmlformats.org/officeDocument/2006/relationships/tags" Target="../tags/tag266.xml"/><Relationship Id="rId33" Type="http://schemas.openxmlformats.org/officeDocument/2006/relationships/tags" Target="../tags/tag282.xml"/><Relationship Id="rId38" Type="http://schemas.openxmlformats.org/officeDocument/2006/relationships/tags" Target="../tags/tag287.xml"/><Relationship Id="rId59" Type="http://schemas.openxmlformats.org/officeDocument/2006/relationships/tags" Target="../tags/tag308.xml"/><Relationship Id="rId103" Type="http://schemas.openxmlformats.org/officeDocument/2006/relationships/tags" Target="../tags/tag352.xml"/><Relationship Id="rId108" Type="http://schemas.openxmlformats.org/officeDocument/2006/relationships/tags" Target="../tags/tag357.xml"/><Relationship Id="rId124" Type="http://schemas.openxmlformats.org/officeDocument/2006/relationships/tags" Target="../tags/tag373.xml"/><Relationship Id="rId129" Type="http://schemas.openxmlformats.org/officeDocument/2006/relationships/tags" Target="../tags/tag378.xml"/><Relationship Id="rId20" Type="http://schemas.openxmlformats.org/officeDocument/2006/relationships/tags" Target="../tags/tag269.xml"/><Relationship Id="rId41" Type="http://schemas.openxmlformats.org/officeDocument/2006/relationships/tags" Target="../tags/tag290.xml"/><Relationship Id="rId54" Type="http://schemas.openxmlformats.org/officeDocument/2006/relationships/tags" Target="../tags/tag303.xml"/><Relationship Id="rId62" Type="http://schemas.openxmlformats.org/officeDocument/2006/relationships/tags" Target="../tags/tag311.xml"/><Relationship Id="rId70" Type="http://schemas.openxmlformats.org/officeDocument/2006/relationships/tags" Target="../tags/tag319.xml"/><Relationship Id="rId75" Type="http://schemas.openxmlformats.org/officeDocument/2006/relationships/tags" Target="../tags/tag324.xml"/><Relationship Id="rId83" Type="http://schemas.openxmlformats.org/officeDocument/2006/relationships/tags" Target="../tags/tag332.xml"/><Relationship Id="rId88" Type="http://schemas.openxmlformats.org/officeDocument/2006/relationships/tags" Target="../tags/tag337.xml"/><Relationship Id="rId91" Type="http://schemas.openxmlformats.org/officeDocument/2006/relationships/tags" Target="../tags/tag340.xml"/><Relationship Id="rId96" Type="http://schemas.openxmlformats.org/officeDocument/2006/relationships/tags" Target="../tags/tag345.xml"/><Relationship Id="rId111" Type="http://schemas.openxmlformats.org/officeDocument/2006/relationships/tags" Target="../tags/tag360.xml"/><Relationship Id="rId132" Type="http://schemas.openxmlformats.org/officeDocument/2006/relationships/tags" Target="../tags/tag381.xml"/><Relationship Id="rId140" Type="http://schemas.openxmlformats.org/officeDocument/2006/relationships/tags" Target="../tags/tag389.xml"/><Relationship Id="rId145" Type="http://schemas.openxmlformats.org/officeDocument/2006/relationships/tags" Target="../tags/tag394.xml"/><Relationship Id="rId153" Type="http://schemas.openxmlformats.org/officeDocument/2006/relationships/slideLayout" Target="../slideLayouts/slideLayout6.xml"/><Relationship Id="rId1" Type="http://schemas.openxmlformats.org/officeDocument/2006/relationships/tags" Target="../tags/tag250.xml"/><Relationship Id="rId6" Type="http://schemas.openxmlformats.org/officeDocument/2006/relationships/tags" Target="../tags/tag255.xml"/><Relationship Id="rId15" Type="http://schemas.openxmlformats.org/officeDocument/2006/relationships/tags" Target="../tags/tag264.xml"/><Relationship Id="rId23" Type="http://schemas.openxmlformats.org/officeDocument/2006/relationships/tags" Target="../tags/tag272.xml"/><Relationship Id="rId28" Type="http://schemas.openxmlformats.org/officeDocument/2006/relationships/tags" Target="../tags/tag277.xml"/><Relationship Id="rId36" Type="http://schemas.openxmlformats.org/officeDocument/2006/relationships/tags" Target="../tags/tag285.xml"/><Relationship Id="rId49" Type="http://schemas.openxmlformats.org/officeDocument/2006/relationships/tags" Target="../tags/tag298.xml"/><Relationship Id="rId57" Type="http://schemas.openxmlformats.org/officeDocument/2006/relationships/tags" Target="../tags/tag306.xml"/><Relationship Id="rId106" Type="http://schemas.openxmlformats.org/officeDocument/2006/relationships/tags" Target="../tags/tag355.xml"/><Relationship Id="rId114" Type="http://schemas.openxmlformats.org/officeDocument/2006/relationships/tags" Target="../tags/tag363.xml"/><Relationship Id="rId119" Type="http://schemas.openxmlformats.org/officeDocument/2006/relationships/tags" Target="../tags/tag368.xml"/><Relationship Id="rId127" Type="http://schemas.openxmlformats.org/officeDocument/2006/relationships/tags" Target="../tags/tag376.xml"/><Relationship Id="rId10" Type="http://schemas.openxmlformats.org/officeDocument/2006/relationships/tags" Target="../tags/tag259.xml"/><Relationship Id="rId31" Type="http://schemas.openxmlformats.org/officeDocument/2006/relationships/tags" Target="../tags/tag280.xml"/><Relationship Id="rId44" Type="http://schemas.openxmlformats.org/officeDocument/2006/relationships/tags" Target="../tags/tag293.xml"/><Relationship Id="rId52" Type="http://schemas.openxmlformats.org/officeDocument/2006/relationships/tags" Target="../tags/tag301.xml"/><Relationship Id="rId60" Type="http://schemas.openxmlformats.org/officeDocument/2006/relationships/tags" Target="../tags/tag309.xml"/><Relationship Id="rId65" Type="http://schemas.openxmlformats.org/officeDocument/2006/relationships/tags" Target="../tags/tag314.xml"/><Relationship Id="rId73" Type="http://schemas.openxmlformats.org/officeDocument/2006/relationships/tags" Target="../tags/tag322.xml"/><Relationship Id="rId78" Type="http://schemas.openxmlformats.org/officeDocument/2006/relationships/tags" Target="../tags/tag327.xml"/><Relationship Id="rId81" Type="http://schemas.openxmlformats.org/officeDocument/2006/relationships/tags" Target="../tags/tag330.xml"/><Relationship Id="rId86" Type="http://schemas.openxmlformats.org/officeDocument/2006/relationships/tags" Target="../tags/tag335.xml"/><Relationship Id="rId94" Type="http://schemas.openxmlformats.org/officeDocument/2006/relationships/tags" Target="../tags/tag343.xml"/><Relationship Id="rId99" Type="http://schemas.openxmlformats.org/officeDocument/2006/relationships/tags" Target="../tags/tag348.xml"/><Relationship Id="rId101" Type="http://schemas.openxmlformats.org/officeDocument/2006/relationships/tags" Target="../tags/tag350.xml"/><Relationship Id="rId122" Type="http://schemas.openxmlformats.org/officeDocument/2006/relationships/tags" Target="../tags/tag371.xml"/><Relationship Id="rId130" Type="http://schemas.openxmlformats.org/officeDocument/2006/relationships/tags" Target="../tags/tag379.xml"/><Relationship Id="rId135" Type="http://schemas.openxmlformats.org/officeDocument/2006/relationships/tags" Target="../tags/tag384.xml"/><Relationship Id="rId143" Type="http://schemas.openxmlformats.org/officeDocument/2006/relationships/tags" Target="../tags/tag392.xml"/><Relationship Id="rId148" Type="http://schemas.openxmlformats.org/officeDocument/2006/relationships/tags" Target="../tags/tag397.xml"/><Relationship Id="rId151" Type="http://schemas.openxmlformats.org/officeDocument/2006/relationships/tags" Target="../tags/tag400.xml"/><Relationship Id="rId156" Type="http://schemas.openxmlformats.org/officeDocument/2006/relationships/image" Target="../media/image94.png"/><Relationship Id="rId4" Type="http://schemas.openxmlformats.org/officeDocument/2006/relationships/tags" Target="../tags/tag253.xml"/><Relationship Id="rId9" Type="http://schemas.openxmlformats.org/officeDocument/2006/relationships/tags" Target="../tags/tag258.xml"/><Relationship Id="rId13" Type="http://schemas.openxmlformats.org/officeDocument/2006/relationships/tags" Target="../tags/tag262.xml"/><Relationship Id="rId18" Type="http://schemas.openxmlformats.org/officeDocument/2006/relationships/tags" Target="../tags/tag267.xml"/><Relationship Id="rId39" Type="http://schemas.openxmlformats.org/officeDocument/2006/relationships/tags" Target="../tags/tag288.xml"/><Relationship Id="rId109" Type="http://schemas.openxmlformats.org/officeDocument/2006/relationships/tags" Target="../tags/tag358.xml"/><Relationship Id="rId34" Type="http://schemas.openxmlformats.org/officeDocument/2006/relationships/tags" Target="../tags/tag283.xml"/><Relationship Id="rId50" Type="http://schemas.openxmlformats.org/officeDocument/2006/relationships/tags" Target="../tags/tag299.xml"/><Relationship Id="rId55" Type="http://schemas.openxmlformats.org/officeDocument/2006/relationships/tags" Target="../tags/tag304.xml"/><Relationship Id="rId76" Type="http://schemas.openxmlformats.org/officeDocument/2006/relationships/tags" Target="../tags/tag325.xml"/><Relationship Id="rId97" Type="http://schemas.openxmlformats.org/officeDocument/2006/relationships/tags" Target="../tags/tag346.xml"/><Relationship Id="rId104" Type="http://schemas.openxmlformats.org/officeDocument/2006/relationships/tags" Target="../tags/tag353.xml"/><Relationship Id="rId120" Type="http://schemas.openxmlformats.org/officeDocument/2006/relationships/tags" Target="../tags/tag369.xml"/><Relationship Id="rId125" Type="http://schemas.openxmlformats.org/officeDocument/2006/relationships/tags" Target="../tags/tag374.xml"/><Relationship Id="rId141" Type="http://schemas.openxmlformats.org/officeDocument/2006/relationships/tags" Target="../tags/tag390.xml"/><Relationship Id="rId146" Type="http://schemas.openxmlformats.org/officeDocument/2006/relationships/tags" Target="../tags/tag395.xml"/><Relationship Id="rId7" Type="http://schemas.openxmlformats.org/officeDocument/2006/relationships/tags" Target="../tags/tag256.xml"/><Relationship Id="rId71" Type="http://schemas.openxmlformats.org/officeDocument/2006/relationships/tags" Target="../tags/tag320.xml"/><Relationship Id="rId92" Type="http://schemas.openxmlformats.org/officeDocument/2006/relationships/tags" Target="../tags/tag341.xml"/><Relationship Id="rId2" Type="http://schemas.openxmlformats.org/officeDocument/2006/relationships/tags" Target="../tags/tag251.xml"/><Relationship Id="rId29" Type="http://schemas.openxmlformats.org/officeDocument/2006/relationships/tags" Target="../tags/tag278.xml"/><Relationship Id="rId24" Type="http://schemas.openxmlformats.org/officeDocument/2006/relationships/tags" Target="../tags/tag273.xml"/><Relationship Id="rId40" Type="http://schemas.openxmlformats.org/officeDocument/2006/relationships/tags" Target="../tags/tag289.xml"/><Relationship Id="rId45" Type="http://schemas.openxmlformats.org/officeDocument/2006/relationships/tags" Target="../tags/tag294.xml"/><Relationship Id="rId66" Type="http://schemas.openxmlformats.org/officeDocument/2006/relationships/tags" Target="../tags/tag315.xml"/><Relationship Id="rId87" Type="http://schemas.openxmlformats.org/officeDocument/2006/relationships/tags" Target="../tags/tag336.xml"/><Relationship Id="rId110" Type="http://schemas.openxmlformats.org/officeDocument/2006/relationships/tags" Target="../tags/tag359.xml"/><Relationship Id="rId115" Type="http://schemas.openxmlformats.org/officeDocument/2006/relationships/tags" Target="../tags/tag364.xml"/><Relationship Id="rId131" Type="http://schemas.openxmlformats.org/officeDocument/2006/relationships/tags" Target="../tags/tag380.xml"/><Relationship Id="rId136" Type="http://schemas.openxmlformats.org/officeDocument/2006/relationships/tags" Target="../tags/tag385.xml"/><Relationship Id="rId157" Type="http://schemas.openxmlformats.org/officeDocument/2006/relationships/image" Target="../media/image11.png"/><Relationship Id="rId61" Type="http://schemas.openxmlformats.org/officeDocument/2006/relationships/tags" Target="../tags/tag310.xml"/><Relationship Id="rId82" Type="http://schemas.openxmlformats.org/officeDocument/2006/relationships/tags" Target="../tags/tag331.xml"/><Relationship Id="rId152" Type="http://schemas.openxmlformats.org/officeDocument/2006/relationships/tags" Target="../tags/tag401.xml"/><Relationship Id="rId19" Type="http://schemas.openxmlformats.org/officeDocument/2006/relationships/tags" Target="../tags/tag268.xml"/><Relationship Id="rId14" Type="http://schemas.openxmlformats.org/officeDocument/2006/relationships/tags" Target="../tags/tag263.xml"/><Relationship Id="rId30" Type="http://schemas.openxmlformats.org/officeDocument/2006/relationships/tags" Target="../tags/tag279.xml"/><Relationship Id="rId35" Type="http://schemas.openxmlformats.org/officeDocument/2006/relationships/tags" Target="../tags/tag284.xml"/><Relationship Id="rId56" Type="http://schemas.openxmlformats.org/officeDocument/2006/relationships/tags" Target="../tags/tag305.xml"/><Relationship Id="rId77" Type="http://schemas.openxmlformats.org/officeDocument/2006/relationships/tags" Target="../tags/tag326.xml"/><Relationship Id="rId100" Type="http://schemas.openxmlformats.org/officeDocument/2006/relationships/tags" Target="../tags/tag349.xml"/><Relationship Id="rId105" Type="http://schemas.openxmlformats.org/officeDocument/2006/relationships/tags" Target="../tags/tag354.xml"/><Relationship Id="rId126" Type="http://schemas.openxmlformats.org/officeDocument/2006/relationships/tags" Target="../tags/tag375.xml"/><Relationship Id="rId147" Type="http://schemas.openxmlformats.org/officeDocument/2006/relationships/tags" Target="../tags/tag396.xml"/><Relationship Id="rId8" Type="http://schemas.openxmlformats.org/officeDocument/2006/relationships/tags" Target="../tags/tag257.xml"/><Relationship Id="rId51" Type="http://schemas.openxmlformats.org/officeDocument/2006/relationships/tags" Target="../tags/tag300.xml"/><Relationship Id="rId72" Type="http://schemas.openxmlformats.org/officeDocument/2006/relationships/tags" Target="../tags/tag321.xml"/><Relationship Id="rId93" Type="http://schemas.openxmlformats.org/officeDocument/2006/relationships/tags" Target="../tags/tag342.xml"/><Relationship Id="rId98" Type="http://schemas.openxmlformats.org/officeDocument/2006/relationships/tags" Target="../tags/tag347.xml"/><Relationship Id="rId121" Type="http://schemas.openxmlformats.org/officeDocument/2006/relationships/tags" Target="../tags/tag370.xml"/><Relationship Id="rId142" Type="http://schemas.openxmlformats.org/officeDocument/2006/relationships/tags" Target="../tags/tag391.xml"/><Relationship Id="rId3" Type="http://schemas.openxmlformats.org/officeDocument/2006/relationships/tags" Target="../tags/tag252.xml"/><Relationship Id="rId25" Type="http://schemas.openxmlformats.org/officeDocument/2006/relationships/tags" Target="../tags/tag274.xml"/><Relationship Id="rId46" Type="http://schemas.openxmlformats.org/officeDocument/2006/relationships/tags" Target="../tags/tag295.xml"/><Relationship Id="rId67" Type="http://schemas.openxmlformats.org/officeDocument/2006/relationships/tags" Target="../tags/tag316.xml"/><Relationship Id="rId116" Type="http://schemas.openxmlformats.org/officeDocument/2006/relationships/tags" Target="../tags/tag365.xml"/><Relationship Id="rId137" Type="http://schemas.openxmlformats.org/officeDocument/2006/relationships/tags" Target="../tags/tag386.xml"/><Relationship Id="rId158" Type="http://schemas.openxmlformats.org/officeDocument/2006/relationships/image" Target="../media/image95.png"/></Relationships>
</file>

<file path=ppt/slides/_rels/slide56.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image" Target="../media/image39.png"/><Relationship Id="rId7" Type="http://schemas.openxmlformats.org/officeDocument/2006/relationships/image" Target="../media/image96.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38.png"/><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image" Target="../media/image44.png"/><Relationship Id="rId7" Type="http://schemas.openxmlformats.org/officeDocument/2006/relationships/image" Target="../media/image97.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43.png"/><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404.xml"/><Relationship Id="rId7" Type="http://schemas.openxmlformats.org/officeDocument/2006/relationships/image" Target="../media/image89.png"/><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image" Target="../media/image88.png"/><Relationship Id="rId5" Type="http://schemas.openxmlformats.org/officeDocument/2006/relationships/image" Target="../media/image11.png"/><Relationship Id="rId4" Type="http://schemas.openxmlformats.org/officeDocument/2006/relationships/slideLayout" Target="../slideLayouts/slideLayout6.xml"/><Relationship Id="rId9" Type="http://schemas.openxmlformats.org/officeDocument/2006/relationships/image" Target="../media/image48.png"/></Relationships>
</file>

<file path=ppt/slides/_rels/slide5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48.png"/><Relationship Id="rId3" Type="http://schemas.openxmlformats.org/officeDocument/2006/relationships/tags" Target="../tags/tag407.xml"/><Relationship Id="rId7" Type="http://schemas.openxmlformats.org/officeDocument/2006/relationships/slideLayout" Target="../slideLayouts/slideLayout6.xml"/><Relationship Id="rId12" Type="http://schemas.openxmlformats.org/officeDocument/2006/relationships/image" Target="../media/image47.png"/><Relationship Id="rId2" Type="http://schemas.openxmlformats.org/officeDocument/2006/relationships/tags" Target="../tags/tag406.xml"/><Relationship Id="rId1" Type="http://schemas.openxmlformats.org/officeDocument/2006/relationships/tags" Target="../tags/tag405.xml"/><Relationship Id="rId6" Type="http://schemas.openxmlformats.org/officeDocument/2006/relationships/tags" Target="../tags/tag410.xml"/><Relationship Id="rId11" Type="http://schemas.openxmlformats.org/officeDocument/2006/relationships/image" Target="../media/image89.png"/><Relationship Id="rId5" Type="http://schemas.openxmlformats.org/officeDocument/2006/relationships/tags" Target="../tags/tag409.xml"/><Relationship Id="rId10" Type="http://schemas.openxmlformats.org/officeDocument/2006/relationships/image" Target="../media/image88.png"/><Relationship Id="rId4" Type="http://schemas.openxmlformats.org/officeDocument/2006/relationships/tags" Target="../tags/tag408.xml"/><Relationship Id="rId9" Type="http://schemas.openxmlformats.org/officeDocument/2006/relationships/image" Target="../media/image11.png"/><Relationship Id="rId1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tags" Target="../tags/tag413.xml"/><Relationship Id="rId7" Type="http://schemas.openxmlformats.org/officeDocument/2006/relationships/image" Target="../media/image11.png"/><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slideLayout" Target="../slideLayouts/slideLayout6.xml"/><Relationship Id="rId11" Type="http://schemas.openxmlformats.org/officeDocument/2006/relationships/image" Target="../media/image48.png"/><Relationship Id="rId5" Type="http://schemas.openxmlformats.org/officeDocument/2006/relationships/tags" Target="../tags/tag415.xml"/><Relationship Id="rId10" Type="http://schemas.openxmlformats.org/officeDocument/2006/relationships/image" Target="../media/image47.png"/><Relationship Id="rId4" Type="http://schemas.openxmlformats.org/officeDocument/2006/relationships/tags" Target="../tags/tag414.xml"/><Relationship Id="rId9" Type="http://schemas.openxmlformats.org/officeDocument/2006/relationships/image" Target="../media/image89.png"/></Relationships>
</file>

<file path=ppt/slides/_rels/slide6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418.xml"/><Relationship Id="rId7" Type="http://schemas.openxmlformats.org/officeDocument/2006/relationships/image" Target="../media/image37.png"/><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Layout" Target="../slideLayouts/slideLayout6.xml"/><Relationship Id="rId11" Type="http://schemas.openxmlformats.org/officeDocument/2006/relationships/image" Target="../media/image100.png"/><Relationship Id="rId5" Type="http://schemas.openxmlformats.org/officeDocument/2006/relationships/tags" Target="../tags/tag420.xml"/><Relationship Id="rId10" Type="http://schemas.openxmlformats.org/officeDocument/2006/relationships/image" Target="../media/image40.png"/><Relationship Id="rId4" Type="http://schemas.openxmlformats.org/officeDocument/2006/relationships/tags" Target="../tags/tag419.xml"/><Relationship Id="rId9" Type="http://schemas.openxmlformats.org/officeDocument/2006/relationships/image" Target="../media/image38.png"/></Relationships>
</file>

<file path=ppt/slides/_rels/slide6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423.xml"/><Relationship Id="rId7" Type="http://schemas.openxmlformats.org/officeDocument/2006/relationships/image" Target="../media/image42.png"/><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Layout" Target="../slideLayouts/slideLayout6.xml"/><Relationship Id="rId11" Type="http://schemas.openxmlformats.org/officeDocument/2006/relationships/image" Target="../media/image101.png"/><Relationship Id="rId5" Type="http://schemas.openxmlformats.org/officeDocument/2006/relationships/tags" Target="../tags/tag425.xml"/><Relationship Id="rId10" Type="http://schemas.openxmlformats.org/officeDocument/2006/relationships/image" Target="../media/image45.png"/><Relationship Id="rId4" Type="http://schemas.openxmlformats.org/officeDocument/2006/relationships/tags" Target="../tags/tag424.xml"/><Relationship Id="rId9" Type="http://schemas.openxmlformats.org/officeDocument/2006/relationships/image" Target="../media/image43.png"/></Relationships>
</file>

<file path=ppt/slides/_rels/slide6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4.png"/><Relationship Id="rId7" Type="http://schemas.openxmlformats.org/officeDocument/2006/relationships/image" Target="../media/image94.png"/><Relationship Id="rId2"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8" Type="http://schemas.openxmlformats.org/officeDocument/2006/relationships/tags" Target="../tags/tag433.xml"/><Relationship Id="rId13" Type="http://schemas.openxmlformats.org/officeDocument/2006/relationships/tags" Target="../tags/tag438.xml"/><Relationship Id="rId18" Type="http://schemas.openxmlformats.org/officeDocument/2006/relationships/image" Target="../media/image40.png"/><Relationship Id="rId26" Type="http://schemas.openxmlformats.org/officeDocument/2006/relationships/image" Target="../media/image109.png"/><Relationship Id="rId3" Type="http://schemas.openxmlformats.org/officeDocument/2006/relationships/tags" Target="../tags/tag428.xml"/><Relationship Id="rId21" Type="http://schemas.openxmlformats.org/officeDocument/2006/relationships/image" Target="../media/image39.png"/><Relationship Id="rId7" Type="http://schemas.openxmlformats.org/officeDocument/2006/relationships/tags" Target="../tags/tag432.xml"/><Relationship Id="rId12" Type="http://schemas.openxmlformats.org/officeDocument/2006/relationships/tags" Target="../tags/tag437.xml"/><Relationship Id="rId17" Type="http://schemas.openxmlformats.org/officeDocument/2006/relationships/image" Target="../media/image37.png"/><Relationship Id="rId25" Type="http://schemas.openxmlformats.org/officeDocument/2006/relationships/image" Target="../media/image47.png"/><Relationship Id="rId2" Type="http://schemas.openxmlformats.org/officeDocument/2006/relationships/tags" Target="../tags/tag427.xml"/><Relationship Id="rId16" Type="http://schemas.openxmlformats.org/officeDocument/2006/relationships/image" Target="../media/image51.png"/><Relationship Id="rId20" Type="http://schemas.openxmlformats.org/officeDocument/2006/relationships/image" Target="../media/image50.png"/><Relationship Id="rId29" Type="http://schemas.openxmlformats.org/officeDocument/2006/relationships/image" Target="../media/image112.png"/><Relationship Id="rId1" Type="http://schemas.openxmlformats.org/officeDocument/2006/relationships/tags" Target="../tags/tag426.xml"/><Relationship Id="rId6" Type="http://schemas.openxmlformats.org/officeDocument/2006/relationships/tags" Target="../tags/tag431.xml"/><Relationship Id="rId11" Type="http://schemas.openxmlformats.org/officeDocument/2006/relationships/tags" Target="../tags/tag436.xml"/><Relationship Id="rId24" Type="http://schemas.openxmlformats.org/officeDocument/2006/relationships/image" Target="../media/image52.png"/><Relationship Id="rId32" Type="http://schemas.openxmlformats.org/officeDocument/2006/relationships/image" Target="../media/image115.png"/><Relationship Id="rId5" Type="http://schemas.openxmlformats.org/officeDocument/2006/relationships/tags" Target="../tags/tag430.xml"/><Relationship Id="rId15" Type="http://schemas.openxmlformats.org/officeDocument/2006/relationships/image" Target="../media/image108.emf"/><Relationship Id="rId23" Type="http://schemas.openxmlformats.org/officeDocument/2006/relationships/image" Target="../media/image38.png"/><Relationship Id="rId28" Type="http://schemas.openxmlformats.org/officeDocument/2006/relationships/image" Target="../media/image111.png"/><Relationship Id="rId10" Type="http://schemas.openxmlformats.org/officeDocument/2006/relationships/tags" Target="../tags/tag435.xml"/><Relationship Id="rId19" Type="http://schemas.openxmlformats.org/officeDocument/2006/relationships/image" Target="../media/image49.png"/><Relationship Id="rId31" Type="http://schemas.openxmlformats.org/officeDocument/2006/relationships/image" Target="../media/image114.png"/><Relationship Id="rId4" Type="http://schemas.openxmlformats.org/officeDocument/2006/relationships/tags" Target="../tags/tag429.xml"/><Relationship Id="rId9" Type="http://schemas.openxmlformats.org/officeDocument/2006/relationships/tags" Target="../tags/tag434.xml"/><Relationship Id="rId14" Type="http://schemas.openxmlformats.org/officeDocument/2006/relationships/slideLayout" Target="../slideLayouts/slideLayout20.xml"/><Relationship Id="rId22" Type="http://schemas.openxmlformats.org/officeDocument/2006/relationships/image" Target="../media/image48.png"/><Relationship Id="rId27" Type="http://schemas.openxmlformats.org/officeDocument/2006/relationships/image" Target="../media/image110.png"/><Relationship Id="rId30" Type="http://schemas.openxmlformats.org/officeDocument/2006/relationships/image" Target="../media/image113.png"/></Relationships>
</file>

<file path=ppt/slides/_rels/slide6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8" Type="http://schemas.openxmlformats.org/officeDocument/2006/relationships/tags" Target="../tags/tag446.xml"/><Relationship Id="rId13" Type="http://schemas.openxmlformats.org/officeDocument/2006/relationships/tags" Target="../tags/tag451.xml"/><Relationship Id="rId18" Type="http://schemas.openxmlformats.org/officeDocument/2006/relationships/tags" Target="../tags/tag456.xml"/><Relationship Id="rId3" Type="http://schemas.openxmlformats.org/officeDocument/2006/relationships/tags" Target="../tags/tag441.xml"/><Relationship Id="rId21" Type="http://schemas.openxmlformats.org/officeDocument/2006/relationships/tags" Target="../tags/tag459.xml"/><Relationship Id="rId7" Type="http://schemas.openxmlformats.org/officeDocument/2006/relationships/tags" Target="../tags/tag445.xml"/><Relationship Id="rId12" Type="http://schemas.openxmlformats.org/officeDocument/2006/relationships/tags" Target="../tags/tag450.xml"/><Relationship Id="rId17" Type="http://schemas.openxmlformats.org/officeDocument/2006/relationships/tags" Target="../tags/tag455.xml"/><Relationship Id="rId25" Type="http://schemas.openxmlformats.org/officeDocument/2006/relationships/image" Target="../media/image116.png"/><Relationship Id="rId2" Type="http://schemas.openxmlformats.org/officeDocument/2006/relationships/tags" Target="../tags/tag440.xml"/><Relationship Id="rId16" Type="http://schemas.openxmlformats.org/officeDocument/2006/relationships/tags" Target="../tags/tag454.xml"/><Relationship Id="rId20" Type="http://schemas.openxmlformats.org/officeDocument/2006/relationships/tags" Target="../tags/tag458.xml"/><Relationship Id="rId1" Type="http://schemas.openxmlformats.org/officeDocument/2006/relationships/tags" Target="../tags/tag439.xml"/><Relationship Id="rId6" Type="http://schemas.openxmlformats.org/officeDocument/2006/relationships/tags" Target="../tags/tag444.xml"/><Relationship Id="rId11" Type="http://schemas.openxmlformats.org/officeDocument/2006/relationships/tags" Target="../tags/tag449.xml"/><Relationship Id="rId24" Type="http://schemas.openxmlformats.org/officeDocument/2006/relationships/image" Target="../media/image94.png"/><Relationship Id="rId5" Type="http://schemas.openxmlformats.org/officeDocument/2006/relationships/tags" Target="../tags/tag443.xml"/><Relationship Id="rId15" Type="http://schemas.openxmlformats.org/officeDocument/2006/relationships/tags" Target="../tags/tag453.xml"/><Relationship Id="rId23" Type="http://schemas.openxmlformats.org/officeDocument/2006/relationships/slideLayout" Target="../slideLayouts/slideLayout6.xml"/><Relationship Id="rId10" Type="http://schemas.openxmlformats.org/officeDocument/2006/relationships/tags" Target="../tags/tag448.xml"/><Relationship Id="rId19" Type="http://schemas.openxmlformats.org/officeDocument/2006/relationships/tags" Target="../tags/tag457.xml"/><Relationship Id="rId4" Type="http://schemas.openxmlformats.org/officeDocument/2006/relationships/tags" Target="../tags/tag442.xml"/><Relationship Id="rId9" Type="http://schemas.openxmlformats.org/officeDocument/2006/relationships/tags" Target="../tags/tag447.xml"/><Relationship Id="rId14" Type="http://schemas.openxmlformats.org/officeDocument/2006/relationships/tags" Target="../tags/tag452.xml"/><Relationship Id="rId22" Type="http://schemas.openxmlformats.org/officeDocument/2006/relationships/tags" Target="../tags/tag460.xml"/></Relationships>
</file>

<file path=ppt/slides/_rels/slide68.xml.rels><?xml version="1.0" encoding="UTF-8" standalone="yes"?>
<Relationships xmlns="http://schemas.openxmlformats.org/package/2006/relationships"><Relationship Id="rId8" Type="http://schemas.openxmlformats.org/officeDocument/2006/relationships/tags" Target="../tags/tag468.xml"/><Relationship Id="rId13" Type="http://schemas.openxmlformats.org/officeDocument/2006/relationships/tags" Target="../tags/tag473.xml"/><Relationship Id="rId18" Type="http://schemas.openxmlformats.org/officeDocument/2006/relationships/tags" Target="../tags/tag478.xml"/><Relationship Id="rId26" Type="http://schemas.openxmlformats.org/officeDocument/2006/relationships/tags" Target="../tags/tag486.xml"/><Relationship Id="rId3" Type="http://schemas.openxmlformats.org/officeDocument/2006/relationships/tags" Target="../tags/tag463.xml"/><Relationship Id="rId21" Type="http://schemas.openxmlformats.org/officeDocument/2006/relationships/tags" Target="../tags/tag481.xml"/><Relationship Id="rId7" Type="http://schemas.openxmlformats.org/officeDocument/2006/relationships/tags" Target="../tags/tag467.xml"/><Relationship Id="rId12" Type="http://schemas.openxmlformats.org/officeDocument/2006/relationships/tags" Target="../tags/tag472.xml"/><Relationship Id="rId17" Type="http://schemas.openxmlformats.org/officeDocument/2006/relationships/tags" Target="../tags/tag477.xml"/><Relationship Id="rId25" Type="http://schemas.openxmlformats.org/officeDocument/2006/relationships/tags" Target="../tags/tag485.xml"/><Relationship Id="rId2" Type="http://schemas.openxmlformats.org/officeDocument/2006/relationships/tags" Target="../tags/tag462.xml"/><Relationship Id="rId16" Type="http://schemas.openxmlformats.org/officeDocument/2006/relationships/tags" Target="../tags/tag476.xml"/><Relationship Id="rId20" Type="http://schemas.openxmlformats.org/officeDocument/2006/relationships/tags" Target="../tags/tag480.xml"/><Relationship Id="rId29" Type="http://schemas.openxmlformats.org/officeDocument/2006/relationships/image" Target="../media/image94.png"/><Relationship Id="rId1" Type="http://schemas.openxmlformats.org/officeDocument/2006/relationships/tags" Target="../tags/tag461.xml"/><Relationship Id="rId6" Type="http://schemas.openxmlformats.org/officeDocument/2006/relationships/tags" Target="../tags/tag466.xml"/><Relationship Id="rId11" Type="http://schemas.openxmlformats.org/officeDocument/2006/relationships/tags" Target="../tags/tag471.xml"/><Relationship Id="rId24" Type="http://schemas.openxmlformats.org/officeDocument/2006/relationships/tags" Target="../tags/tag484.xml"/><Relationship Id="rId5" Type="http://schemas.openxmlformats.org/officeDocument/2006/relationships/tags" Target="../tags/tag465.xml"/><Relationship Id="rId15" Type="http://schemas.openxmlformats.org/officeDocument/2006/relationships/tags" Target="../tags/tag475.xml"/><Relationship Id="rId23" Type="http://schemas.openxmlformats.org/officeDocument/2006/relationships/tags" Target="../tags/tag483.xml"/><Relationship Id="rId28" Type="http://schemas.openxmlformats.org/officeDocument/2006/relationships/slideLayout" Target="../slideLayouts/slideLayout6.xml"/><Relationship Id="rId10" Type="http://schemas.openxmlformats.org/officeDocument/2006/relationships/tags" Target="../tags/tag470.xml"/><Relationship Id="rId19" Type="http://schemas.openxmlformats.org/officeDocument/2006/relationships/tags" Target="../tags/tag479.xml"/><Relationship Id="rId31" Type="http://schemas.openxmlformats.org/officeDocument/2006/relationships/image" Target="../media/image11.png"/><Relationship Id="rId4" Type="http://schemas.openxmlformats.org/officeDocument/2006/relationships/tags" Target="../tags/tag464.xml"/><Relationship Id="rId9" Type="http://schemas.openxmlformats.org/officeDocument/2006/relationships/tags" Target="../tags/tag469.xml"/><Relationship Id="rId14" Type="http://schemas.openxmlformats.org/officeDocument/2006/relationships/tags" Target="../tags/tag474.xml"/><Relationship Id="rId22" Type="http://schemas.openxmlformats.org/officeDocument/2006/relationships/tags" Target="../tags/tag482.xml"/><Relationship Id="rId27" Type="http://schemas.openxmlformats.org/officeDocument/2006/relationships/tags" Target="../tags/tag487.xml"/><Relationship Id="rId30" Type="http://schemas.openxmlformats.org/officeDocument/2006/relationships/image" Target="../media/image117.png"/></Relationships>
</file>

<file path=ppt/slides/_rels/slide6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3.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Layout" Target="../slideLayouts/slideLayout18.xml"/><Relationship Id="rId6" Type="http://schemas.openxmlformats.org/officeDocument/2006/relationships/image" Target="../media/image9.jpg"/><Relationship Id="rId5" Type="http://schemas.openxmlformats.org/officeDocument/2006/relationships/image" Target="../media/image78.jpg"/><Relationship Id="rId4" Type="http://schemas.openxmlformats.org/officeDocument/2006/relationships/image" Target="../media/image122.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41575" y="2224534"/>
            <a:ext cx="8386686" cy="869098"/>
          </a:xfrm>
        </p:spPr>
        <p:txBody>
          <a:bodyPr/>
          <a:lstStyle/>
          <a:p>
            <a:r>
              <a:rPr lang="it-IT" dirty="0"/>
              <a:t>18ème </a:t>
            </a:r>
            <a:r>
              <a:rPr lang="it-IT" dirty="0" err="1"/>
              <a:t>Baromètre</a:t>
            </a:r>
            <a:r>
              <a:rPr lang="it-IT" dirty="0"/>
              <a:t> Vacances </a:t>
            </a:r>
            <a:br>
              <a:rPr lang="it-IT" dirty="0"/>
            </a:br>
            <a:r>
              <a:rPr lang="it-IT" dirty="0"/>
              <a:t>d’Europ Assistance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13383" y="3194636"/>
            <a:ext cx="2748648" cy="1833348"/>
          </a:xfrm>
          <a:prstGeom prst="ellipse">
            <a:avLst/>
          </a:prstGeom>
          <a:ln>
            <a:noFill/>
          </a:ln>
          <a:effectLst>
            <a:softEdge rad="11250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828" y="4543720"/>
            <a:ext cx="2598433" cy="1733155"/>
          </a:xfrm>
          <a:prstGeom prst="ellipse">
            <a:avLst/>
          </a:prstGeom>
          <a:ln>
            <a:noFill/>
          </a:ln>
          <a:effectLst>
            <a:softEdge rad="1125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4489" y="3066142"/>
            <a:ext cx="2266298" cy="1504822"/>
          </a:xfrm>
          <a:prstGeom prst="ellipse">
            <a:avLst/>
          </a:prstGeom>
          <a:ln>
            <a:noFill/>
          </a:ln>
          <a:effectLst>
            <a:softEdge rad="112500"/>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7934" y="1437764"/>
            <a:ext cx="2603529" cy="1490571"/>
          </a:xfrm>
          <a:prstGeom prst="ellipse">
            <a:avLst/>
          </a:prstGeom>
          <a:ln>
            <a:noFill/>
          </a:ln>
          <a:effectLst>
            <a:softEdge rad="112500"/>
          </a:effectLst>
        </p:spPr>
      </p:pic>
      <p:sp>
        <p:nvSpPr>
          <p:cNvPr id="14" name="Rectangle 13"/>
          <p:cNvSpPr/>
          <p:nvPr/>
        </p:nvSpPr>
        <p:spPr>
          <a:xfrm>
            <a:off x="347300" y="6416431"/>
            <a:ext cx="2317746" cy="2417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8110" y="4903446"/>
            <a:ext cx="2275168" cy="1512986"/>
          </a:xfrm>
          <a:prstGeom prst="ellipse">
            <a:avLst/>
          </a:prstGeom>
          <a:ln>
            <a:noFill/>
          </a:ln>
          <a:effectLst>
            <a:softEdge rad="112500"/>
          </a:effectLst>
        </p:spPr>
      </p:pic>
      <p:sp>
        <p:nvSpPr>
          <p:cNvPr id="3" name="Rectangle 2"/>
          <p:cNvSpPr/>
          <p:nvPr/>
        </p:nvSpPr>
        <p:spPr>
          <a:xfrm>
            <a:off x="5870608" y="732"/>
            <a:ext cx="3265154" cy="12895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4" name="TextBox 3"/>
          <p:cNvSpPr txBox="1"/>
          <p:nvPr/>
        </p:nvSpPr>
        <p:spPr>
          <a:xfrm>
            <a:off x="641023" y="5476973"/>
            <a:ext cx="2416046" cy="369332"/>
          </a:xfrm>
          <a:prstGeom prst="rect">
            <a:avLst/>
          </a:prstGeom>
          <a:noFill/>
        </p:spPr>
        <p:txBody>
          <a:bodyPr wrap="none" rtlCol="0">
            <a:spAutoFit/>
          </a:bodyPr>
          <a:lstStyle/>
          <a:p>
            <a:r>
              <a:rPr lang="fr-BE" dirty="0">
                <a:solidFill>
                  <a:schemeClr val="tx2">
                    <a:lumMod val="75000"/>
                  </a:schemeClr>
                </a:solidFill>
              </a:rPr>
              <a:t>Mercredi 23 mai 2018</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2444" y="330860"/>
            <a:ext cx="2262475" cy="1506985"/>
          </a:xfrm>
          <a:prstGeom prst="ellipse">
            <a:avLst/>
          </a:prstGeom>
          <a:ln>
            <a:noFill/>
          </a:ln>
          <a:effectLst>
            <a:softEdge rad="112500"/>
          </a:effectLst>
        </p:spPr>
      </p:pic>
    </p:spTree>
    <p:extLst>
      <p:ext uri="{BB962C8B-B14F-4D97-AF65-F5344CB8AC3E}">
        <p14:creationId xmlns:p14="http://schemas.microsoft.com/office/powerpoint/2010/main" val="2371777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29"/>
          <p:cNvSpPr>
            <a:spLocks noGrp="1"/>
          </p:cNvSpPr>
          <p:nvPr>
            <p:ph type="ctrTitle"/>
          </p:nvPr>
        </p:nvSpPr>
        <p:spPr>
          <a:xfrm>
            <a:off x="347300" y="323344"/>
            <a:ext cx="8386686" cy="557458"/>
          </a:xfrm>
        </p:spPr>
        <p:txBody>
          <a:bodyPr/>
          <a:lstStyle/>
          <a:p>
            <a:r>
              <a:rPr lang="en-GB" sz="2800" b="1" dirty="0"/>
              <a:t>Les </a:t>
            </a:r>
            <a:r>
              <a:rPr lang="en-GB" sz="2800" b="1" dirty="0" err="1"/>
              <a:t>objectifs</a:t>
            </a:r>
            <a:r>
              <a:rPr lang="en-GB" sz="2800" b="1" dirty="0"/>
              <a:t> du </a:t>
            </a:r>
            <a:r>
              <a:rPr lang="en-GB" sz="2800" b="1" dirty="0" err="1"/>
              <a:t>Baromètre</a:t>
            </a:r>
            <a:r>
              <a:rPr lang="en-GB" sz="2800" b="1" dirty="0"/>
              <a:t> des </a:t>
            </a:r>
            <a:r>
              <a:rPr lang="en-GB" sz="2800" b="1" dirty="0" err="1"/>
              <a:t>vacances</a:t>
            </a:r>
            <a:endParaRPr lang="en-GB" sz="2800" b="1" dirty="0"/>
          </a:p>
        </p:txBody>
      </p:sp>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5" name="Sous-titre 30"/>
          <p:cNvSpPr txBox="1">
            <a:spLocks/>
          </p:cNvSpPr>
          <p:nvPr/>
        </p:nvSpPr>
        <p:spPr>
          <a:xfrm>
            <a:off x="347300" y="1071230"/>
            <a:ext cx="8386686" cy="456408"/>
          </a:xfrm>
          <a:prstGeom prst="rect">
            <a:avLst/>
          </a:prstGeom>
        </p:spPr>
        <p:txBody>
          <a:bodyPr vert="horz" lIns="0" tIns="0" rIns="0" bIns="0" rtlCol="0">
            <a:noAutofit/>
          </a:bodyPr>
          <a:lstStyle>
            <a:lvl1pPr marL="0" indent="0" algn="l" defTabSz="457200" rtl="0" eaLnBrk="1" latinLnBrk="0" hangingPunct="1">
              <a:lnSpc>
                <a:spcPts val="1700"/>
              </a:lnSpc>
              <a:spcBef>
                <a:spcPts val="0"/>
              </a:spcBef>
              <a:buFontTx/>
              <a:buNone/>
              <a:defRPr sz="1500" kern="1200" baseline="0">
                <a:solidFill>
                  <a:srgbClr val="7F7F7F"/>
                </a:solidFill>
                <a:latin typeface="+mn-lt"/>
                <a:ea typeface="+mn-ea"/>
                <a:cs typeface="+mn-cs"/>
              </a:defRPr>
            </a:lvl1pPr>
            <a:lvl2pPr marL="457200" indent="0" algn="ctr" defTabSz="457200" rtl="0" eaLnBrk="1" latinLnBrk="0" hangingPunct="1">
              <a:lnSpc>
                <a:spcPts val="1200"/>
              </a:lnSpc>
              <a:spcBef>
                <a:spcPts val="0"/>
              </a:spcBef>
              <a:spcAft>
                <a:spcPts val="0"/>
              </a:spcAft>
              <a:buClr>
                <a:schemeClr val="tx2"/>
              </a:buClr>
              <a:buFont typeface="Wingdings" charset="2"/>
              <a:buNone/>
              <a:defRPr sz="1000" b="0" i="0" kern="1200">
                <a:solidFill>
                  <a:schemeClr val="tx1">
                    <a:tint val="75000"/>
                  </a:schemeClr>
                </a:solidFill>
                <a:latin typeface="+mn-lt"/>
                <a:ea typeface="+mn-ea"/>
                <a:cs typeface="+mn-cs"/>
              </a:defRPr>
            </a:lvl2pPr>
            <a:lvl3pPr marL="914400" indent="0" algn="ctr" defTabSz="457200" rtl="0" eaLnBrk="1" latinLnBrk="0" hangingPunct="1">
              <a:lnSpc>
                <a:spcPts val="1200"/>
              </a:lnSpc>
              <a:spcBef>
                <a:spcPts val="0"/>
              </a:spcBef>
              <a:spcAft>
                <a:spcPts val="0"/>
              </a:spcAft>
              <a:buFont typeface="Lucida Grande"/>
              <a:buNone/>
              <a:defRPr sz="1000" kern="1200">
                <a:solidFill>
                  <a:schemeClr val="tx1">
                    <a:tint val="75000"/>
                  </a:schemeClr>
                </a:solidFill>
                <a:latin typeface="+mn-lt"/>
                <a:ea typeface="+mn-ea"/>
                <a:cs typeface="+mn-cs"/>
              </a:defRPr>
            </a:lvl3pPr>
            <a:lvl4pPr marL="1371600" indent="0" algn="ctr" defTabSz="457200" rtl="0" eaLnBrk="1" latinLnBrk="0" hangingPunct="1">
              <a:lnSpc>
                <a:spcPts val="1200"/>
              </a:lnSpc>
              <a:spcBef>
                <a:spcPts val="0"/>
              </a:spcBef>
              <a:spcAft>
                <a:spcPts val="0"/>
              </a:spcAft>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lnSpc>
                <a:spcPts val="1200"/>
              </a:lnSpc>
              <a:spcBef>
                <a:spcPts val="0"/>
              </a:spcBef>
              <a:spcAft>
                <a:spcPts val="0"/>
              </a:spcAft>
              <a:buFont typeface="Wingdings" charset="2"/>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1600" b="1" i="1" dirty="0">
                <a:solidFill>
                  <a:schemeClr val="tx2"/>
                </a:solidFill>
              </a:rPr>
              <a:t>2. </a:t>
            </a:r>
            <a:r>
              <a:rPr lang="en-GB" sz="1600" b="1" i="1" cap="small" dirty="0" err="1">
                <a:solidFill>
                  <a:schemeClr val="tx2"/>
                </a:solidFill>
              </a:rPr>
              <a:t>Outil</a:t>
            </a:r>
            <a:r>
              <a:rPr lang="en-GB" sz="1600" b="1" i="1" cap="small" dirty="0">
                <a:solidFill>
                  <a:schemeClr val="tx2"/>
                </a:solidFill>
              </a:rPr>
              <a:t> </a:t>
            </a:r>
            <a:r>
              <a:rPr lang="en-GB" sz="1600" b="1" i="1" cap="small" dirty="0" err="1">
                <a:solidFill>
                  <a:schemeClr val="tx2"/>
                </a:solidFill>
              </a:rPr>
              <a:t>opérationnel</a:t>
            </a:r>
            <a:r>
              <a:rPr lang="en-GB" sz="1600" b="1" i="1" cap="small" dirty="0">
                <a:solidFill>
                  <a:schemeClr val="tx2"/>
                </a:solidFill>
              </a:rPr>
              <a:t> </a:t>
            </a:r>
          </a:p>
          <a:p>
            <a:endParaRPr lang="en-GB" sz="1600" b="1" i="1" cap="small" dirty="0">
              <a:solidFill>
                <a:schemeClr val="tx2"/>
              </a:solidFill>
            </a:endParaRPr>
          </a:p>
        </p:txBody>
      </p:sp>
      <p:sp>
        <p:nvSpPr>
          <p:cNvPr id="11" name="Rectangle 3"/>
          <p:cNvSpPr>
            <a:spLocks noGrp="1" noChangeArrowheads="1"/>
          </p:cNvSpPr>
          <p:nvPr>
            <p:ph type="body" sz="half" idx="1"/>
          </p:nvPr>
        </p:nvSpPr>
        <p:spPr>
          <a:xfrm>
            <a:off x="257287" y="1071231"/>
            <a:ext cx="8382000" cy="4690734"/>
          </a:xfrm>
        </p:spPr>
        <p:txBody>
          <a:bodyPr/>
          <a:lstStyle/>
          <a:p>
            <a:pPr lvl="1" algn="l" eaLnBrk="1" fontAlgn="b" hangingPunct="1">
              <a:lnSpc>
                <a:spcPct val="150000"/>
              </a:lnSpc>
              <a:spcBef>
                <a:spcPct val="30000"/>
              </a:spcBef>
              <a:buClr>
                <a:schemeClr val="accent1"/>
              </a:buClr>
              <a:defRPr/>
            </a:pPr>
            <a:endParaRPr lang="fr-BE" sz="1600" dirty="0">
              <a:solidFill>
                <a:schemeClr val="tx2"/>
              </a:solidFill>
              <a:cs typeface="Arial" pitchFamily="34" charset="0"/>
            </a:endParaRPr>
          </a:p>
          <a:p>
            <a:pPr marL="800100" lvl="1" indent="-342900" algn="l" fontAlgn="b">
              <a:lnSpc>
                <a:spcPct val="150000"/>
              </a:lnSpc>
              <a:spcBef>
                <a:spcPct val="30000"/>
              </a:spcBef>
              <a:buClr>
                <a:schemeClr val="accent1"/>
              </a:buClr>
              <a:buFont typeface="Wingdings" pitchFamily="2" charset="2"/>
              <a:buChar char="Ø"/>
              <a:defRPr/>
            </a:pPr>
            <a:r>
              <a:rPr lang="en-GB" sz="1400" dirty="0">
                <a:solidFill>
                  <a:schemeClr val="tx2"/>
                </a:solidFill>
                <a:cs typeface="Arial" charset="0"/>
              </a:rPr>
              <a:t>D‘un point de </a:t>
            </a:r>
            <a:r>
              <a:rPr lang="en-GB" sz="1400" dirty="0" err="1">
                <a:solidFill>
                  <a:schemeClr val="tx2"/>
                </a:solidFill>
                <a:cs typeface="Arial" charset="0"/>
              </a:rPr>
              <a:t>vue</a:t>
            </a:r>
            <a:r>
              <a:rPr lang="en-GB" sz="1400" dirty="0">
                <a:solidFill>
                  <a:schemeClr val="tx2"/>
                </a:solidFill>
                <a:cs typeface="Arial" charset="0"/>
              </a:rPr>
              <a:t> </a:t>
            </a:r>
            <a:r>
              <a:rPr lang="en-GB" sz="1400" dirty="0" err="1">
                <a:solidFill>
                  <a:schemeClr val="tx2"/>
                </a:solidFill>
                <a:cs typeface="Arial" charset="0"/>
              </a:rPr>
              <a:t>opérationnel</a:t>
            </a:r>
            <a:r>
              <a:rPr lang="en-GB" sz="1400" dirty="0">
                <a:solidFill>
                  <a:schemeClr val="tx2"/>
                </a:solidFill>
                <a:cs typeface="Arial" charset="0"/>
              </a:rPr>
              <a:t>, </a:t>
            </a:r>
            <a:r>
              <a:rPr lang="en-GB" sz="1400" dirty="0" err="1">
                <a:solidFill>
                  <a:schemeClr val="tx2"/>
                </a:solidFill>
                <a:cs typeface="Arial" charset="0"/>
              </a:rPr>
              <a:t>ce</a:t>
            </a:r>
            <a:r>
              <a:rPr lang="en-GB" sz="1400" dirty="0">
                <a:solidFill>
                  <a:schemeClr val="tx2"/>
                </a:solidFill>
                <a:cs typeface="Arial" charset="0"/>
              </a:rPr>
              <a:t> </a:t>
            </a:r>
            <a:r>
              <a:rPr lang="en-GB" sz="1400" b="1" dirty="0" err="1">
                <a:solidFill>
                  <a:schemeClr val="tx2"/>
                </a:solidFill>
                <a:cs typeface="Arial" charset="0"/>
              </a:rPr>
              <a:t>baromètre</a:t>
            </a:r>
            <a:r>
              <a:rPr lang="en-GB" sz="1400" b="1" dirty="0">
                <a:solidFill>
                  <a:schemeClr val="tx2"/>
                </a:solidFill>
                <a:cs typeface="Arial" charset="0"/>
              </a:rPr>
              <a:t> </a:t>
            </a:r>
            <a:r>
              <a:rPr lang="en-GB" sz="1400" dirty="0" err="1">
                <a:solidFill>
                  <a:schemeClr val="tx2"/>
                </a:solidFill>
                <a:cs typeface="Arial" charset="0"/>
              </a:rPr>
              <a:t>permet</a:t>
            </a:r>
            <a:r>
              <a:rPr lang="en-GB" sz="1400" dirty="0">
                <a:solidFill>
                  <a:schemeClr val="tx2"/>
                </a:solidFill>
                <a:cs typeface="Arial" charset="0"/>
              </a:rPr>
              <a:t> à </a:t>
            </a:r>
            <a:r>
              <a:rPr lang="en-GB" sz="1400" dirty="0" err="1">
                <a:solidFill>
                  <a:schemeClr val="tx2"/>
                </a:solidFill>
                <a:cs typeface="Arial" charset="0"/>
              </a:rPr>
              <a:t>Europ</a:t>
            </a:r>
            <a:r>
              <a:rPr lang="en-GB" sz="1400" dirty="0">
                <a:solidFill>
                  <a:schemeClr val="tx2"/>
                </a:solidFill>
                <a:cs typeface="Arial" charset="0"/>
              </a:rPr>
              <a:t> Assistance </a:t>
            </a:r>
            <a:r>
              <a:rPr lang="en-GB" sz="1400" dirty="0" err="1">
                <a:solidFill>
                  <a:schemeClr val="tx2"/>
                </a:solidFill>
                <a:cs typeface="Arial" charset="0"/>
              </a:rPr>
              <a:t>d’améliorer</a:t>
            </a:r>
            <a:r>
              <a:rPr lang="en-GB" sz="1400" dirty="0">
                <a:solidFill>
                  <a:schemeClr val="tx2"/>
                </a:solidFill>
                <a:cs typeface="Arial" charset="0"/>
              </a:rPr>
              <a:t> </a:t>
            </a:r>
            <a:r>
              <a:rPr lang="en-GB" sz="1400" b="1" dirty="0" err="1">
                <a:solidFill>
                  <a:schemeClr val="tx2"/>
                </a:solidFill>
                <a:cs typeface="Arial" charset="0"/>
              </a:rPr>
              <a:t>l’efficacité</a:t>
            </a:r>
            <a:r>
              <a:rPr lang="en-GB" sz="1400" b="1" dirty="0">
                <a:solidFill>
                  <a:schemeClr val="tx2"/>
                </a:solidFill>
                <a:cs typeface="Arial" charset="0"/>
              </a:rPr>
              <a:t> de </a:t>
            </a:r>
            <a:r>
              <a:rPr lang="en-GB" sz="1400" b="1" dirty="0" err="1">
                <a:solidFill>
                  <a:schemeClr val="tx2"/>
                </a:solidFill>
                <a:cs typeface="Arial" charset="0"/>
              </a:rPr>
              <a:t>ses</a:t>
            </a:r>
            <a:r>
              <a:rPr lang="en-GB" sz="1400" b="1" dirty="0">
                <a:solidFill>
                  <a:schemeClr val="tx2"/>
                </a:solidFill>
                <a:cs typeface="Arial" charset="0"/>
              </a:rPr>
              <a:t> interventions </a:t>
            </a:r>
            <a:r>
              <a:rPr lang="en-GB" sz="1400" dirty="0">
                <a:solidFill>
                  <a:schemeClr val="tx2"/>
                </a:solidFill>
                <a:cs typeface="Arial" charset="0"/>
              </a:rPr>
              <a:t>pendant</a:t>
            </a:r>
            <a:r>
              <a:rPr lang="en-GB" sz="1400" b="1" dirty="0">
                <a:solidFill>
                  <a:schemeClr val="tx2"/>
                </a:solidFill>
                <a:cs typeface="Arial" charset="0"/>
              </a:rPr>
              <a:t> la </a:t>
            </a:r>
            <a:r>
              <a:rPr lang="en-GB" sz="1400" b="1" dirty="0" err="1">
                <a:solidFill>
                  <a:schemeClr val="tx2"/>
                </a:solidFill>
                <a:cs typeface="Arial" charset="0"/>
              </a:rPr>
              <a:t>période</a:t>
            </a:r>
            <a:r>
              <a:rPr lang="en-GB" sz="1400" b="1" dirty="0">
                <a:solidFill>
                  <a:schemeClr val="tx2"/>
                </a:solidFill>
                <a:cs typeface="Arial" charset="0"/>
              </a:rPr>
              <a:t> </a:t>
            </a:r>
            <a:r>
              <a:rPr lang="en-GB" sz="1400" b="1" dirty="0" err="1">
                <a:solidFill>
                  <a:schemeClr val="tx2"/>
                </a:solidFill>
                <a:cs typeface="Arial" charset="0"/>
              </a:rPr>
              <a:t>estivale</a:t>
            </a:r>
            <a:r>
              <a:rPr lang="en-GB" sz="1400" b="1" dirty="0">
                <a:solidFill>
                  <a:schemeClr val="tx2"/>
                </a:solidFill>
                <a:cs typeface="Arial" charset="0"/>
              </a:rPr>
              <a:t> </a:t>
            </a:r>
            <a:r>
              <a:rPr lang="en-GB" sz="1400" b="1" dirty="0">
                <a:solidFill>
                  <a:schemeClr val="tx2"/>
                </a:solidFill>
              </a:rPr>
              <a:t>:</a:t>
            </a:r>
            <a:r>
              <a:rPr lang="en-GB" sz="1400" b="1" dirty="0">
                <a:solidFill>
                  <a:schemeClr val="tx2"/>
                </a:solidFill>
                <a:highlight>
                  <a:srgbClr val="FFFF00"/>
                </a:highlight>
                <a:cs typeface="Arial" charset="0"/>
              </a:rPr>
              <a:t> </a:t>
            </a:r>
          </a:p>
          <a:p>
            <a:pPr marL="1257300" lvl="2" indent="-342900" algn="l" fontAlgn="b">
              <a:lnSpc>
                <a:spcPct val="150000"/>
              </a:lnSpc>
              <a:spcBef>
                <a:spcPct val="30000"/>
              </a:spcBef>
              <a:buClr>
                <a:schemeClr val="accent1"/>
              </a:buClr>
              <a:buFont typeface="Arial" panose="020B0604020202020204" pitchFamily="34" charset="0"/>
              <a:buChar char="•"/>
              <a:defRPr/>
            </a:pPr>
            <a:r>
              <a:rPr lang="fr-BE" sz="1400" b="1" dirty="0">
                <a:solidFill>
                  <a:schemeClr val="tx2"/>
                </a:solidFill>
                <a:cs typeface="Arial" charset="0"/>
              </a:rPr>
              <a:t>Mise en place des équipes </a:t>
            </a:r>
            <a:r>
              <a:rPr lang="fr-BE" sz="1400" dirty="0">
                <a:solidFill>
                  <a:schemeClr val="tx2"/>
                </a:solidFill>
                <a:cs typeface="Arial" charset="0"/>
              </a:rPr>
              <a:t>en Belgique (compétence</a:t>
            </a:r>
            <a:r>
              <a:rPr lang="fr-BE" sz="1400" dirty="0">
                <a:solidFill>
                  <a:schemeClr val="tx2"/>
                </a:solidFill>
              </a:rPr>
              <a:t>s</a:t>
            </a:r>
            <a:r>
              <a:rPr lang="fr-BE" sz="1400" dirty="0">
                <a:solidFill>
                  <a:schemeClr val="tx2"/>
                </a:solidFill>
                <a:cs typeface="Arial" charset="0"/>
              </a:rPr>
              <a:t> - langues) selon les destinations prévues et les pathologies 'types‘ de celles-ci (médecins sur plateau)</a:t>
            </a:r>
          </a:p>
          <a:p>
            <a:pPr marL="1257300" lvl="2" indent="-342900" algn="l" fontAlgn="b">
              <a:lnSpc>
                <a:spcPct val="150000"/>
              </a:lnSpc>
              <a:spcBef>
                <a:spcPct val="30000"/>
              </a:spcBef>
              <a:buClr>
                <a:schemeClr val="accent1"/>
              </a:buClr>
              <a:buFont typeface="Arial" panose="020B0604020202020204" pitchFamily="34" charset="0"/>
              <a:buChar char="•"/>
              <a:defRPr/>
            </a:pPr>
            <a:r>
              <a:rPr lang="fr-BE" sz="1400" b="1" dirty="0">
                <a:solidFill>
                  <a:schemeClr val="tx2"/>
                </a:solidFill>
                <a:cs typeface="Arial" charset="0"/>
              </a:rPr>
              <a:t>Préparation logistique </a:t>
            </a:r>
          </a:p>
          <a:p>
            <a:pPr marL="2171700" lvl="4" indent="-342900" algn="l" fontAlgn="b">
              <a:lnSpc>
                <a:spcPct val="150000"/>
              </a:lnSpc>
              <a:spcBef>
                <a:spcPct val="30000"/>
              </a:spcBef>
              <a:buClr>
                <a:schemeClr val="accent1"/>
              </a:buClr>
              <a:buFont typeface="Courier New" panose="02070309020205020404" pitchFamily="49" charset="0"/>
              <a:buChar char="o"/>
              <a:defRPr/>
            </a:pPr>
            <a:r>
              <a:rPr lang="fr-BE" sz="1400" dirty="0">
                <a:solidFill>
                  <a:schemeClr val="tx2"/>
                </a:solidFill>
                <a:cs typeface="Arial" charset="0"/>
              </a:rPr>
              <a:t>Mise en place de flottes de véhicules de remplacement (monovolumes en France, Italie et Espagne)</a:t>
            </a:r>
          </a:p>
          <a:p>
            <a:pPr marL="2171700" lvl="4" indent="-342900" algn="l" fontAlgn="b">
              <a:lnSpc>
                <a:spcPct val="150000"/>
              </a:lnSpc>
              <a:spcBef>
                <a:spcPct val="30000"/>
              </a:spcBef>
              <a:buClr>
                <a:schemeClr val="accent1"/>
              </a:buClr>
              <a:buFont typeface="Courier New" panose="02070309020205020404" pitchFamily="49" charset="0"/>
              <a:buChar char="o"/>
              <a:defRPr/>
            </a:pPr>
            <a:r>
              <a:rPr lang="fr-BE" sz="1400" dirty="0">
                <a:solidFill>
                  <a:schemeClr val="tx2"/>
                </a:solidFill>
                <a:cs typeface="Arial" charset="0"/>
              </a:rPr>
              <a:t>Organisation des réseaux locaux de dépannage (renforcés dans le sud de la France)</a:t>
            </a:r>
          </a:p>
          <a:p>
            <a:pPr marL="2171700" lvl="4" indent="-342900" algn="l" fontAlgn="b">
              <a:lnSpc>
                <a:spcPct val="150000"/>
              </a:lnSpc>
              <a:spcBef>
                <a:spcPct val="30000"/>
              </a:spcBef>
              <a:buClr>
                <a:schemeClr val="accent1"/>
              </a:buClr>
              <a:buFont typeface="Courier New" panose="02070309020205020404" pitchFamily="49" charset="0"/>
              <a:buChar char="o"/>
              <a:defRPr/>
            </a:pPr>
            <a:r>
              <a:rPr lang="fr-BE" sz="1400" dirty="0">
                <a:solidFill>
                  <a:schemeClr val="tx2"/>
                </a:solidFill>
                <a:cs typeface="Arial" charset="0"/>
              </a:rPr>
              <a:t>Adaptation aux nouveaux moyens de transport utilisés par les vacanciers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spTree>
    <p:extLst>
      <p:ext uri="{BB962C8B-B14F-4D97-AF65-F5344CB8AC3E}">
        <p14:creationId xmlns:p14="http://schemas.microsoft.com/office/powerpoint/2010/main" val="339208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213" r="6932"/>
          <a:stretch/>
        </p:blipFill>
        <p:spPr>
          <a:xfrm>
            <a:off x="8021" y="0"/>
            <a:ext cx="9135979" cy="6858000"/>
          </a:xfrm>
          <a:prstGeom prst="rect">
            <a:avLst/>
          </a:prstGeom>
          <a:ln>
            <a:noFill/>
          </a:ln>
          <a:effectLst/>
        </p:spPr>
      </p:pic>
      <p:sp>
        <p:nvSpPr>
          <p:cNvPr id="10" name="TextBox 9"/>
          <p:cNvSpPr txBox="1"/>
          <p:nvPr/>
        </p:nvSpPr>
        <p:spPr>
          <a:xfrm>
            <a:off x="353102" y="362718"/>
            <a:ext cx="3810000" cy="1200329"/>
          </a:xfrm>
          <a:prstGeom prst="rect">
            <a:avLst/>
          </a:prstGeom>
          <a:solidFill>
            <a:srgbClr val="314397"/>
          </a:solidFill>
        </p:spPr>
        <p:txBody>
          <a:bodyPr wrap="square" rtlCol="0">
            <a:spAutoFit/>
          </a:bodyPr>
          <a:lstStyle/>
          <a:p>
            <a:pPr algn="ctr"/>
            <a:r>
              <a:rPr lang="fr-BE" sz="3600" b="1" dirty="0">
                <a:ln w="0"/>
                <a:solidFill>
                  <a:schemeClr val="bg1"/>
                </a:solidFill>
                <a:latin typeface="Arial" panose="020B0604020202020204" pitchFamily="34" charset="0"/>
                <a:cs typeface="Arial" panose="020B0604020202020204" pitchFamily="34" charset="0"/>
              </a:rPr>
              <a:t>Méthodologie </a:t>
            </a:r>
          </a:p>
          <a:p>
            <a:pPr algn="ctr"/>
            <a:r>
              <a:rPr lang="fr-BE" sz="3600" b="1" dirty="0">
                <a:ln w="0"/>
                <a:solidFill>
                  <a:schemeClr val="bg1"/>
                </a:solidFill>
                <a:latin typeface="Arial" panose="020B0604020202020204" pitchFamily="34" charset="0"/>
                <a:cs typeface="Arial" panose="020B0604020202020204" pitchFamily="34" charset="0"/>
              </a:rPr>
              <a:t>et résultats</a:t>
            </a:r>
          </a:p>
        </p:txBody>
      </p:sp>
    </p:spTree>
    <p:extLst>
      <p:ext uri="{BB962C8B-B14F-4D97-AF65-F5344CB8AC3E}">
        <p14:creationId xmlns:p14="http://schemas.microsoft.com/office/powerpoint/2010/main" val="911999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29"/>
          <p:cNvSpPr>
            <a:spLocks noGrp="1"/>
          </p:cNvSpPr>
          <p:nvPr>
            <p:ph type="ctrTitle"/>
          </p:nvPr>
        </p:nvSpPr>
        <p:spPr>
          <a:xfrm>
            <a:off x="347300" y="310503"/>
            <a:ext cx="8386686" cy="557458"/>
          </a:xfrm>
        </p:spPr>
        <p:txBody>
          <a:bodyPr/>
          <a:lstStyle/>
          <a:p>
            <a:r>
              <a:rPr lang="en-GB" sz="2800" b="1" dirty="0" err="1"/>
              <a:t>Méthodologie</a:t>
            </a:r>
            <a:endParaRPr lang="en-GB" sz="2800" b="1" dirty="0"/>
          </a:p>
        </p:txBody>
      </p:sp>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8" name="Content Placeholder 2"/>
          <p:cNvSpPr txBox="1">
            <a:spLocks/>
          </p:cNvSpPr>
          <p:nvPr/>
        </p:nvSpPr>
        <p:spPr>
          <a:xfrm>
            <a:off x="309604" y="1179509"/>
            <a:ext cx="8229600" cy="2667000"/>
          </a:xfrm>
          <a:prstGeom prst="rect">
            <a:avLst/>
          </a:prstGeom>
        </p:spPr>
        <p:txBody>
          <a:bodyPr vert="horz" lIns="0" tIns="0" rIns="0" bIns="0" rtlCol="0">
            <a:noAutofit/>
          </a:bodyPr>
          <a:lstStyle>
            <a:lvl1pPr marL="0" indent="0" algn="l" defTabSz="457200" rtl="0" eaLnBrk="1" latinLnBrk="0" hangingPunct="1">
              <a:lnSpc>
                <a:spcPts val="1700"/>
              </a:lnSpc>
              <a:spcBef>
                <a:spcPts val="0"/>
              </a:spcBef>
              <a:buFontTx/>
              <a:buNone/>
              <a:defRPr sz="1500" kern="1200" baseline="0">
                <a:solidFill>
                  <a:srgbClr val="7F7F7F"/>
                </a:solidFill>
                <a:latin typeface="+mn-lt"/>
                <a:ea typeface="+mn-ea"/>
                <a:cs typeface="+mn-cs"/>
              </a:defRPr>
            </a:lvl1pPr>
            <a:lvl2pPr marL="457200" indent="0" algn="ctr" defTabSz="457200" rtl="0" eaLnBrk="1" latinLnBrk="0" hangingPunct="1">
              <a:lnSpc>
                <a:spcPts val="1200"/>
              </a:lnSpc>
              <a:spcBef>
                <a:spcPts val="0"/>
              </a:spcBef>
              <a:spcAft>
                <a:spcPts val="0"/>
              </a:spcAft>
              <a:buClr>
                <a:schemeClr val="tx2"/>
              </a:buClr>
              <a:buFont typeface="Wingdings" charset="2"/>
              <a:buNone/>
              <a:defRPr sz="1000" b="0" i="0" kern="1200">
                <a:solidFill>
                  <a:schemeClr val="tx1">
                    <a:tint val="75000"/>
                  </a:schemeClr>
                </a:solidFill>
                <a:latin typeface="+mn-lt"/>
                <a:ea typeface="+mn-ea"/>
                <a:cs typeface="+mn-cs"/>
              </a:defRPr>
            </a:lvl2pPr>
            <a:lvl3pPr marL="914400" indent="0" algn="ctr" defTabSz="457200" rtl="0" eaLnBrk="1" latinLnBrk="0" hangingPunct="1">
              <a:lnSpc>
                <a:spcPts val="1200"/>
              </a:lnSpc>
              <a:spcBef>
                <a:spcPts val="0"/>
              </a:spcBef>
              <a:spcAft>
                <a:spcPts val="0"/>
              </a:spcAft>
              <a:buFont typeface="Lucida Grande"/>
              <a:buNone/>
              <a:defRPr sz="1000" kern="1200">
                <a:solidFill>
                  <a:schemeClr val="tx1">
                    <a:tint val="75000"/>
                  </a:schemeClr>
                </a:solidFill>
                <a:latin typeface="+mn-lt"/>
                <a:ea typeface="+mn-ea"/>
                <a:cs typeface="+mn-cs"/>
              </a:defRPr>
            </a:lvl3pPr>
            <a:lvl4pPr marL="1371600" indent="0" algn="ctr" defTabSz="457200" rtl="0" eaLnBrk="1" latinLnBrk="0" hangingPunct="1">
              <a:lnSpc>
                <a:spcPts val="1200"/>
              </a:lnSpc>
              <a:spcBef>
                <a:spcPts val="0"/>
              </a:spcBef>
              <a:spcAft>
                <a:spcPts val="0"/>
              </a:spcAft>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lnSpc>
                <a:spcPts val="1200"/>
              </a:lnSpc>
              <a:spcBef>
                <a:spcPts val="0"/>
              </a:spcBef>
              <a:spcAft>
                <a:spcPts val="0"/>
              </a:spcAft>
              <a:buFont typeface="Wingdings" charset="2"/>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nSpc>
                <a:spcPct val="150000"/>
              </a:lnSpc>
              <a:buFont typeface="Wingdings" panose="05000000000000000000" pitchFamily="2" charset="2"/>
              <a:buChar char="Ø"/>
              <a:defRPr/>
            </a:pPr>
            <a:r>
              <a:rPr lang="fr-FR" sz="1600" dirty="0">
                <a:solidFill>
                  <a:schemeClr val="tx2"/>
                </a:solidFill>
              </a:rPr>
              <a:t>Étude réalisée par </a:t>
            </a:r>
            <a:r>
              <a:rPr lang="fr-FR" sz="1600" b="1" dirty="0">
                <a:solidFill>
                  <a:schemeClr val="tx2"/>
                </a:solidFill>
              </a:rPr>
              <a:t>IPSOS</a:t>
            </a:r>
            <a:r>
              <a:rPr lang="fr-FR" sz="1600" dirty="0">
                <a:solidFill>
                  <a:schemeClr val="tx2"/>
                </a:solidFill>
              </a:rPr>
              <a:t> auprès d’un échantillon de </a:t>
            </a:r>
            <a:r>
              <a:rPr lang="fr-FR" sz="1600" b="1" dirty="0">
                <a:solidFill>
                  <a:schemeClr val="tx2"/>
                </a:solidFill>
              </a:rPr>
              <a:t>16.000 personnes </a:t>
            </a:r>
            <a:r>
              <a:rPr lang="fr-FR" sz="1600" dirty="0">
                <a:solidFill>
                  <a:schemeClr val="tx2"/>
                </a:solidFill>
              </a:rPr>
              <a:t>résidant dans 14 pays (Europe, Etats-Unis, Brésil, Inde et Chine). </a:t>
            </a:r>
            <a:br>
              <a:rPr lang="fr-FR" sz="1600" dirty="0">
                <a:solidFill>
                  <a:schemeClr val="tx2"/>
                </a:solidFill>
              </a:rPr>
            </a:br>
            <a:endParaRPr lang="fr-FR" sz="1600" dirty="0">
              <a:solidFill>
                <a:schemeClr val="tx2"/>
              </a:solidFill>
            </a:endParaRPr>
          </a:p>
          <a:p>
            <a:pPr marL="285750" indent="-285750">
              <a:lnSpc>
                <a:spcPct val="150000"/>
              </a:lnSpc>
              <a:buFont typeface="Wingdings" panose="05000000000000000000" pitchFamily="2" charset="2"/>
              <a:buChar char="Ø"/>
              <a:defRPr/>
            </a:pPr>
            <a:r>
              <a:rPr lang="fr-FR" sz="1600" dirty="0">
                <a:solidFill>
                  <a:schemeClr val="tx2"/>
                </a:solidFill>
              </a:rPr>
              <a:t>Enquêtes en ligne réalisées entre le </a:t>
            </a:r>
            <a:r>
              <a:rPr lang="fr-FR" sz="1600" b="1" dirty="0">
                <a:solidFill>
                  <a:schemeClr val="tx2"/>
                </a:solidFill>
              </a:rPr>
              <a:t>27 mars et le 19 avril 2018</a:t>
            </a:r>
            <a:r>
              <a:rPr lang="fr-FR" sz="1600" dirty="0">
                <a:solidFill>
                  <a:schemeClr val="tx2"/>
                </a:solidFill>
              </a:rPr>
              <a:t>. </a:t>
            </a:r>
          </a:p>
          <a:p>
            <a:pPr>
              <a:lnSpc>
                <a:spcPct val="150000"/>
              </a:lnSpc>
              <a:defRPr/>
            </a:pPr>
            <a:endParaRPr lang="fr-FR" sz="1600" dirty="0">
              <a:solidFill>
                <a:schemeClr val="tx2"/>
              </a:solidFill>
            </a:endParaRPr>
          </a:p>
          <a:p>
            <a:pPr marL="285750" indent="-285750">
              <a:lnSpc>
                <a:spcPct val="150000"/>
              </a:lnSpc>
              <a:buFont typeface="Wingdings" panose="05000000000000000000" pitchFamily="2" charset="2"/>
              <a:buChar char="Ø"/>
              <a:defRPr/>
            </a:pPr>
            <a:r>
              <a:rPr lang="fr-FR" sz="1600" dirty="0">
                <a:solidFill>
                  <a:schemeClr val="tx2"/>
                </a:solidFill>
              </a:rPr>
              <a:t>« </a:t>
            </a:r>
            <a:r>
              <a:rPr lang="fr-FR" sz="1600" b="1" dirty="0">
                <a:solidFill>
                  <a:schemeClr val="tx2"/>
                </a:solidFill>
              </a:rPr>
              <a:t>Vacances </a:t>
            </a:r>
            <a:r>
              <a:rPr lang="fr-FR" sz="1600" dirty="0">
                <a:solidFill>
                  <a:schemeClr val="tx2"/>
                </a:solidFill>
              </a:rPr>
              <a:t>» =  plus de 4 nuits consécutives (non professionnelles) passées en dehors du foyer entre juin et septembre 2018 inclus.</a:t>
            </a:r>
          </a:p>
          <a:p>
            <a:pPr>
              <a:lnSpc>
                <a:spcPct val="150000"/>
              </a:lnSpc>
              <a:defRPr/>
            </a:pPr>
            <a:endParaRPr lang="fr-FR" sz="1600" dirty="0">
              <a:solidFill>
                <a:schemeClr val="tx2"/>
              </a:solidFill>
            </a:endParaRPr>
          </a:p>
          <a:p>
            <a:pPr marL="285750" indent="-285750">
              <a:lnSpc>
                <a:spcPct val="150000"/>
              </a:lnSpc>
              <a:buFont typeface="Wingdings" panose="05000000000000000000" pitchFamily="2" charset="2"/>
              <a:buChar char="Ø"/>
              <a:defRPr/>
            </a:pPr>
            <a:r>
              <a:rPr lang="fr-FR" sz="1600" b="1" dirty="0">
                <a:solidFill>
                  <a:schemeClr val="tx2"/>
                </a:solidFill>
              </a:rPr>
              <a:t>Échantillons nationaux représentatifs </a:t>
            </a:r>
            <a:r>
              <a:rPr lang="fr-FR" sz="1600" dirty="0">
                <a:solidFill>
                  <a:schemeClr val="tx2"/>
                </a:solidFill>
              </a:rPr>
              <a:t>des populations nationales, âgées de 18 ans et plus, constitués selon la méthode des quotas (sexe, âge, profession du chef de ménage, après stratification par région et par taille d’agglomération). </a:t>
            </a:r>
            <a:br>
              <a:rPr lang="fr-FR" sz="1600" dirty="0">
                <a:solidFill>
                  <a:schemeClr val="tx2"/>
                </a:solidFill>
              </a:rPr>
            </a:br>
            <a:endParaRPr lang="fr-FR" sz="1600" dirty="0">
              <a:solidFill>
                <a:schemeClr val="tx2"/>
              </a:solidFill>
            </a:endParaRPr>
          </a:p>
          <a:p>
            <a:pPr marL="285750" indent="-285750">
              <a:lnSpc>
                <a:spcPct val="150000"/>
              </a:lnSpc>
              <a:buFont typeface="Wingdings" panose="05000000000000000000" pitchFamily="2" charset="2"/>
              <a:buChar char="Ø"/>
              <a:defRPr/>
            </a:pPr>
            <a:r>
              <a:rPr lang="fr-FR" sz="1600" dirty="0">
                <a:solidFill>
                  <a:schemeClr val="tx2"/>
                </a:solidFill>
              </a:rPr>
              <a:t>Marge d’erreur :</a:t>
            </a:r>
            <a:br>
              <a:rPr lang="fr-FR" sz="1600" dirty="0">
                <a:solidFill>
                  <a:schemeClr val="tx2"/>
                </a:solidFill>
              </a:rPr>
            </a:br>
            <a:r>
              <a:rPr lang="fr-FR" sz="1600" dirty="0">
                <a:solidFill>
                  <a:schemeClr val="tx2"/>
                </a:solidFill>
              </a:rPr>
              <a:t>sur 1000 répondants/pays : 1,4% à 3,1%, </a:t>
            </a:r>
            <a:br>
              <a:rPr lang="fr-FR" sz="1600" dirty="0">
                <a:solidFill>
                  <a:schemeClr val="tx2"/>
                </a:solidFill>
              </a:rPr>
            </a:br>
            <a:r>
              <a:rPr lang="fr-FR" sz="1600" dirty="0">
                <a:solidFill>
                  <a:schemeClr val="tx2"/>
                </a:solidFill>
              </a:rPr>
              <a:t>sur 2000 répondants/pays: 1% à 2,3% </a:t>
            </a:r>
          </a:p>
          <a:p>
            <a:pPr>
              <a:lnSpc>
                <a:spcPct val="90000"/>
              </a:lnSpc>
              <a:defRPr/>
            </a:pPr>
            <a:endParaRPr lang="fr-FR" sz="1400" dirty="0">
              <a:solidFill>
                <a:schemeClr val="tx1"/>
              </a:solidFill>
            </a:endParaRPr>
          </a:p>
          <a:p>
            <a:pPr>
              <a:lnSpc>
                <a:spcPct val="90000"/>
              </a:lnSpc>
              <a:defRPr/>
            </a:pPr>
            <a:endParaRPr lang="fr-FR" dirty="0"/>
          </a:p>
          <a:p>
            <a:pPr>
              <a:defRPr/>
            </a:pPr>
            <a:endParaRPr lang="fr-B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spTree>
    <p:extLst>
      <p:ext uri="{BB962C8B-B14F-4D97-AF65-F5344CB8AC3E}">
        <p14:creationId xmlns:p14="http://schemas.microsoft.com/office/powerpoint/2010/main" val="981151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47300" y="328554"/>
            <a:ext cx="8386686" cy="557458"/>
          </a:xfrm>
        </p:spPr>
        <p:txBody>
          <a:bodyPr/>
          <a:lstStyle/>
          <a:p>
            <a:r>
              <a:rPr lang="fr-BE" sz="2800" b="1" dirty="0"/>
              <a:t>Portée de l’enquête 2018</a:t>
            </a:r>
          </a:p>
        </p:txBody>
      </p:sp>
      <p:sp>
        <p:nvSpPr>
          <p:cNvPr id="27" name="ZoneTexte 6"/>
          <p:cNvSpPr txBox="1"/>
          <p:nvPr>
            <p:custDataLst>
              <p:tags r:id="rId1"/>
            </p:custDataLst>
          </p:nvPr>
        </p:nvSpPr>
        <p:spPr>
          <a:xfrm>
            <a:off x="3407866" y="1048219"/>
            <a:ext cx="2877070" cy="369332"/>
          </a:xfrm>
          <a:prstGeom prst="rect">
            <a:avLst/>
          </a:prstGeom>
        </p:spPr>
        <p:txBody>
          <a:bodyPr vert="horz" wrap="none" lIns="0" tIns="0" rIns="0" bIns="0" rtlCol="0">
            <a:spAutoFit/>
          </a:bodyPr>
          <a:lstStyle/>
          <a:p>
            <a:pPr marL="4762">
              <a:defRPr b="0" i="0"/>
            </a:pPr>
            <a:r>
              <a:rPr lang="fr-BE" sz="2400" b="1" dirty="0">
                <a:solidFill>
                  <a:schemeClr val="tx2"/>
                </a:solidFill>
              </a:rPr>
              <a:t>Portée e</a:t>
            </a:r>
            <a:r>
              <a:rPr lang="x-none" sz="2400" b="1" dirty="0">
                <a:solidFill>
                  <a:schemeClr val="tx2"/>
                </a:solidFill>
              </a:rPr>
              <a:t>urop</a:t>
            </a:r>
            <a:r>
              <a:rPr lang="fr-BE" sz="2400" b="1" dirty="0" err="1">
                <a:solidFill>
                  <a:schemeClr val="tx2"/>
                </a:solidFill>
              </a:rPr>
              <a:t>éenne</a:t>
            </a:r>
            <a:r>
              <a:rPr lang="x-none" sz="2400" b="1" dirty="0">
                <a:solidFill>
                  <a:schemeClr val="tx2"/>
                </a:solidFill>
              </a:rPr>
              <a:t> </a:t>
            </a:r>
          </a:p>
        </p:txBody>
      </p:sp>
      <p:sp>
        <p:nvSpPr>
          <p:cNvPr id="65" name="Espace réservé du texte 4"/>
          <p:cNvSpPr txBox="1">
            <a:spLocks/>
          </p:cNvSpPr>
          <p:nvPr>
            <p:custDataLst>
              <p:tags r:id="rId2"/>
            </p:custDataLst>
          </p:nvPr>
        </p:nvSpPr>
        <p:spPr>
          <a:xfrm>
            <a:off x="4089422" y="5491446"/>
            <a:ext cx="2142770" cy="771251"/>
          </a:xfrm>
          <a:prstGeom prst="roundRect">
            <a:avLst/>
          </a:prstGeom>
          <a:solidFill>
            <a:schemeClr val="bg1"/>
          </a:solidFill>
          <a:ln>
            <a:solidFill>
              <a:schemeClr val="tx2"/>
            </a:solidFill>
          </a:ln>
        </p:spPr>
        <p:txBody>
          <a:bodyPr vert="horz" wrap="square" lIns="0" tIns="0" rIns="0" bIns="0" rtlCol="0" anchor="ctr">
            <a:noAutofit/>
          </a:bodyPr>
          <a:lstStyle>
            <a:lvl1pPr marL="0" indent="0" algn="l" defTabSz="457200" rtl="0" eaLnBrk="1" latinLnBrk="0" hangingPunct="1">
              <a:lnSpc>
                <a:spcPts val="2200"/>
              </a:lnSpc>
              <a:spcBef>
                <a:spcPts val="0"/>
              </a:spcBef>
              <a:buClr>
                <a:schemeClr val="tx2"/>
              </a:buClr>
              <a:buFont typeface="Wingdings" charset="2"/>
              <a:buChar char="v"/>
              <a:defRPr sz="2000" b="1" i="0" kern="1200" baseline="0">
                <a:solidFill>
                  <a:schemeClr val="tx1"/>
                </a:solidFill>
                <a:latin typeface="+mn-lt"/>
                <a:ea typeface="+mn-ea"/>
                <a:cs typeface="+mn-cs"/>
              </a:defRPr>
            </a:lvl1pPr>
            <a:lvl2pPr marL="0" indent="-180000" algn="l" defTabSz="457200" rtl="0" eaLnBrk="1" latinLnBrk="0" hangingPunct="1">
              <a:lnSpc>
                <a:spcPts val="1600"/>
              </a:lnSpc>
              <a:spcBef>
                <a:spcPts val="0"/>
              </a:spcBef>
              <a:spcAft>
                <a:spcPts val="0"/>
              </a:spcAft>
              <a:buClr>
                <a:schemeClr val="tx1"/>
              </a:buClr>
              <a:buFont typeface="Lucida Grande"/>
              <a:buChar char="-"/>
              <a:defRPr sz="1000" b="0" i="0" kern="1200" baseline="0">
                <a:solidFill>
                  <a:schemeClr val="tx1"/>
                </a:solidFill>
                <a:latin typeface="+mn-lt"/>
                <a:ea typeface="+mn-ea"/>
                <a:cs typeface="+mn-cs"/>
              </a:defRPr>
            </a:lvl2pPr>
            <a:lvl3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3pPr>
            <a:lvl4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4pPr>
            <a:lvl5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None/>
              <a:defRPr b="0" i="0"/>
            </a:pPr>
            <a:r>
              <a:rPr lang="x-none" dirty="0">
                <a:solidFill>
                  <a:schemeClr val="tx2"/>
                </a:solidFill>
              </a:rPr>
              <a:t>1</a:t>
            </a:r>
            <a:r>
              <a:rPr lang="fr-BE" dirty="0">
                <a:solidFill>
                  <a:schemeClr val="tx2"/>
                </a:solidFill>
              </a:rPr>
              <a:t>4</a:t>
            </a:r>
            <a:r>
              <a:rPr lang="x-none" dirty="0">
                <a:solidFill>
                  <a:schemeClr val="tx2"/>
                </a:solidFill>
              </a:rPr>
              <a:t> </a:t>
            </a:r>
            <a:r>
              <a:rPr lang="fr-BE" dirty="0">
                <a:solidFill>
                  <a:schemeClr val="tx2"/>
                </a:solidFill>
              </a:rPr>
              <a:t>pays</a:t>
            </a:r>
            <a:endParaRPr lang="x-none" dirty="0">
              <a:solidFill>
                <a:schemeClr val="tx2"/>
              </a:solidFill>
            </a:endParaRPr>
          </a:p>
          <a:p>
            <a:pPr algn="ctr">
              <a:buNone/>
              <a:defRPr b="0" i="0"/>
            </a:pPr>
            <a:r>
              <a:rPr lang="x-none" dirty="0">
                <a:solidFill>
                  <a:schemeClr val="tx2"/>
                </a:solidFill>
              </a:rPr>
              <a:t>1</a:t>
            </a:r>
            <a:r>
              <a:rPr lang="fr-BE" dirty="0">
                <a:solidFill>
                  <a:schemeClr val="tx2"/>
                </a:solidFill>
              </a:rPr>
              <a:t>6.</a:t>
            </a:r>
            <a:r>
              <a:rPr lang="x-none" dirty="0">
                <a:solidFill>
                  <a:schemeClr val="tx2"/>
                </a:solidFill>
              </a:rPr>
              <a:t>000 interviews</a:t>
            </a:r>
          </a:p>
        </p:txBody>
      </p:sp>
      <p:sp>
        <p:nvSpPr>
          <p:cNvPr id="5" name="Rectangle 4"/>
          <p:cNvSpPr/>
          <p:nvPr/>
        </p:nvSpPr>
        <p:spPr>
          <a:xfrm>
            <a:off x="219093" y="1336320"/>
            <a:ext cx="2927083" cy="461665"/>
          </a:xfrm>
          <a:prstGeom prst="rect">
            <a:avLst/>
          </a:prstGeom>
        </p:spPr>
        <p:txBody>
          <a:bodyPr wrap="none">
            <a:spAutoFit/>
          </a:bodyPr>
          <a:lstStyle/>
          <a:p>
            <a:pPr marL="4762">
              <a:defRPr b="0" i="0"/>
            </a:pPr>
            <a:r>
              <a:rPr lang="fr-BE" sz="2400" b="1" dirty="0">
                <a:solidFill>
                  <a:schemeClr val="tx2"/>
                </a:solidFill>
              </a:rPr>
              <a:t>Portée a</a:t>
            </a:r>
            <a:r>
              <a:rPr lang="x-none" sz="2400" b="1" dirty="0">
                <a:solidFill>
                  <a:schemeClr val="tx2"/>
                </a:solidFill>
              </a:rPr>
              <a:t>m</a:t>
            </a:r>
            <a:r>
              <a:rPr lang="en-GB" sz="2400" b="1" dirty="0">
                <a:solidFill>
                  <a:schemeClr val="tx2"/>
                </a:solidFill>
              </a:rPr>
              <a:t>é</a:t>
            </a:r>
            <a:r>
              <a:rPr lang="x-none" sz="2400" b="1" dirty="0">
                <a:solidFill>
                  <a:schemeClr val="tx2"/>
                </a:solidFill>
              </a:rPr>
              <a:t>rica</a:t>
            </a:r>
            <a:r>
              <a:rPr lang="fr-BE" sz="2400" b="1" dirty="0">
                <a:solidFill>
                  <a:schemeClr val="tx2"/>
                </a:solidFill>
              </a:rPr>
              <a:t>i</a:t>
            </a:r>
            <a:r>
              <a:rPr lang="x-none" sz="2400" b="1" dirty="0">
                <a:solidFill>
                  <a:schemeClr val="tx2"/>
                </a:solidFill>
              </a:rPr>
              <a:t>n</a:t>
            </a:r>
            <a:r>
              <a:rPr lang="fr-BE" sz="2400" b="1" dirty="0">
                <a:solidFill>
                  <a:schemeClr val="tx2"/>
                </a:solidFill>
              </a:rPr>
              <a:t>e</a:t>
            </a:r>
            <a:r>
              <a:rPr lang="x-none" sz="2400" b="1" dirty="0">
                <a:solidFill>
                  <a:schemeClr val="tx2"/>
                </a:solidFill>
              </a:rPr>
              <a:t> </a:t>
            </a:r>
          </a:p>
        </p:txBody>
      </p:sp>
      <p:pic>
        <p:nvPicPr>
          <p:cNvPr id="78" name="Picture 7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grpSp>
        <p:nvGrpSpPr>
          <p:cNvPr id="79" name="Groupe 124"/>
          <p:cNvGrpSpPr/>
          <p:nvPr/>
        </p:nvGrpSpPr>
        <p:grpSpPr>
          <a:xfrm>
            <a:off x="3108872" y="2168010"/>
            <a:ext cx="1019804" cy="937930"/>
            <a:chOff x="4194567" y="2785889"/>
            <a:chExt cx="303662" cy="295436"/>
          </a:xfrm>
        </p:grpSpPr>
        <p:sp>
          <p:nvSpPr>
            <p:cNvPr id="80" name="Freeform 404">
              <a:extLst/>
            </p:cNvPr>
            <p:cNvSpPr>
              <a:spLocks/>
            </p:cNvSpPr>
            <p:nvPr/>
          </p:nvSpPr>
          <p:spPr bwMode="auto">
            <a:xfrm>
              <a:off x="4303017" y="2785889"/>
              <a:ext cx="195212" cy="295436"/>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rgbClr val="CFD1D1"/>
            </a:solidFill>
            <a:ln w="4763" cap="flat">
              <a:solidFill>
                <a:srgbClr val="DDDDD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Roboto Light"/>
              </a:endParaRPr>
            </a:p>
          </p:txBody>
        </p:sp>
        <p:sp>
          <p:nvSpPr>
            <p:cNvPr id="81" name="Freeform 725">
              <a:extLst/>
            </p:cNvPr>
            <p:cNvSpPr>
              <a:spLocks/>
            </p:cNvSpPr>
            <p:nvPr/>
          </p:nvSpPr>
          <p:spPr bwMode="auto">
            <a:xfrm>
              <a:off x="4194567" y="2909404"/>
              <a:ext cx="116795" cy="121846"/>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chemeClr val="bg1"/>
            </a:solidFill>
            <a:ln w="4763" cap="flat">
              <a:solidFill>
                <a:srgbClr val="DDDDD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Roboto Light"/>
              </a:endParaRPr>
            </a:p>
          </p:txBody>
        </p:sp>
        <p:sp>
          <p:nvSpPr>
            <p:cNvPr id="82" name="Freeform 726">
              <a:extLst/>
            </p:cNvPr>
            <p:cNvSpPr>
              <a:spLocks/>
            </p:cNvSpPr>
            <p:nvPr/>
          </p:nvSpPr>
          <p:spPr bwMode="auto">
            <a:xfrm>
              <a:off x="4252962" y="2904398"/>
              <a:ext cx="78419" cy="48405"/>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rgbClr val="CFD1D1"/>
            </a:solidFill>
            <a:ln w="4763" cap="flat">
              <a:solidFill>
                <a:srgbClr val="DDDDD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Roboto Light"/>
              </a:endParaRPr>
            </a:p>
          </p:txBody>
        </p:sp>
      </p:grpSp>
      <p:grpSp>
        <p:nvGrpSpPr>
          <p:cNvPr id="83" name="Groupe 104"/>
          <p:cNvGrpSpPr/>
          <p:nvPr/>
        </p:nvGrpSpPr>
        <p:grpSpPr>
          <a:xfrm>
            <a:off x="3038958" y="2753741"/>
            <a:ext cx="4945116" cy="2301887"/>
            <a:chOff x="5703046" y="2959249"/>
            <a:chExt cx="1541462" cy="708025"/>
          </a:xfrm>
        </p:grpSpPr>
        <p:sp>
          <p:nvSpPr>
            <p:cNvPr id="84" name="Freeform 321"/>
            <p:cNvSpPr>
              <a:spLocks/>
            </p:cNvSpPr>
            <p:nvPr/>
          </p:nvSpPr>
          <p:spPr bwMode="auto">
            <a:xfrm rot="730076">
              <a:off x="5703046" y="3375174"/>
              <a:ext cx="360362" cy="282575"/>
            </a:xfrm>
            <a:custGeom>
              <a:avLst/>
              <a:gdLst>
                <a:gd name="T0" fmla="*/ 2147483647 w 10000"/>
                <a:gd name="T1" fmla="*/ 938283244 h 10009"/>
                <a:gd name="T2" fmla="*/ 2147483647 w 10000"/>
                <a:gd name="T3" fmla="*/ 911640292 h 10009"/>
                <a:gd name="T4" fmla="*/ 2147483647 w 10000"/>
                <a:gd name="T5" fmla="*/ 811414149 h 10009"/>
                <a:gd name="T6" fmla="*/ 2147483647 w 10000"/>
                <a:gd name="T7" fmla="*/ 851378578 h 10009"/>
                <a:gd name="T8" fmla="*/ 2147483647 w 10000"/>
                <a:gd name="T9" fmla="*/ 851378578 h 10009"/>
                <a:gd name="T10" fmla="*/ 2147483647 w 10000"/>
                <a:gd name="T11" fmla="*/ 465665011 h 10009"/>
                <a:gd name="T12" fmla="*/ 2147483647 w 10000"/>
                <a:gd name="T13" fmla="*/ 5715643 h 10009"/>
                <a:gd name="T14" fmla="*/ 2147483647 w 10000"/>
                <a:gd name="T15" fmla="*/ 216968335 h 10009"/>
                <a:gd name="T16" fmla="*/ 2147483647 w 10000"/>
                <a:gd name="T17" fmla="*/ 5715643 h 10009"/>
                <a:gd name="T18" fmla="*/ 1357109501 w 10000"/>
                <a:gd name="T19" fmla="*/ 216968335 h 10009"/>
                <a:gd name="T20" fmla="*/ 0 w 10000"/>
                <a:gd name="T21" fmla="*/ 640125827 h 10009"/>
                <a:gd name="T22" fmla="*/ 905847371 w 10000"/>
                <a:gd name="T23" fmla="*/ 1697671768 h 10009"/>
                <a:gd name="T24" fmla="*/ 1811693590 w 10000"/>
                <a:gd name="T25" fmla="*/ 1274536579 h 10009"/>
                <a:gd name="T26" fmla="*/ 2147483647 w 10000"/>
                <a:gd name="T27" fmla="*/ 1485789329 h 10009"/>
                <a:gd name="T28" fmla="*/ 2147483647 w 10000"/>
                <a:gd name="T29" fmla="*/ 1697671768 h 10009"/>
                <a:gd name="T30" fmla="*/ 2147483647 w 10000"/>
                <a:gd name="T31" fmla="*/ 1697671768 h 10009"/>
                <a:gd name="T32" fmla="*/ 2147483647 w 10000"/>
                <a:gd name="T33" fmla="*/ 1908946652 h 10009"/>
                <a:gd name="T34" fmla="*/ 2147483647 w 10000"/>
                <a:gd name="T35" fmla="*/ 2147483647 h 10009"/>
                <a:gd name="T36" fmla="*/ 2147483647 w 10000"/>
                <a:gd name="T37" fmla="*/ 2147483647 h 10009"/>
                <a:gd name="T38" fmla="*/ 2147483647 w 10000"/>
                <a:gd name="T39" fmla="*/ 2147483647 h 10009"/>
                <a:gd name="T40" fmla="*/ 2147483647 w 10000"/>
                <a:gd name="T41" fmla="*/ 2147483647 h 10009"/>
                <a:gd name="T42" fmla="*/ 2147483647 w 10000"/>
                <a:gd name="T43" fmla="*/ 2147483647 h 10009"/>
                <a:gd name="T44" fmla="*/ 2147483647 w 10000"/>
                <a:gd name="T45" fmla="*/ 2147483647 h 10009"/>
                <a:gd name="T46" fmla="*/ 2147483647 w 10000"/>
                <a:gd name="T47" fmla="*/ 2147483647 h 10009"/>
                <a:gd name="T48" fmla="*/ 2147483647 w 10000"/>
                <a:gd name="T49" fmla="*/ 2147483647 h 10009"/>
                <a:gd name="T50" fmla="*/ 2147483647 w 10000"/>
                <a:gd name="T51" fmla="*/ 2147483647 h 10009"/>
                <a:gd name="T52" fmla="*/ 2147483647 w 10000"/>
                <a:gd name="T53" fmla="*/ 2147483647 h 10009"/>
                <a:gd name="T54" fmla="*/ 2147483647 w 10000"/>
                <a:gd name="T55" fmla="*/ 2147483647 h 10009"/>
                <a:gd name="T56" fmla="*/ 2147483647 w 10000"/>
                <a:gd name="T57" fmla="*/ 2147483647 h 10009"/>
                <a:gd name="T58" fmla="*/ 2147483647 w 10000"/>
                <a:gd name="T59" fmla="*/ 2147483647 h 10009"/>
                <a:gd name="T60" fmla="*/ 2147483647 w 10000"/>
                <a:gd name="T61" fmla="*/ 2147483647 h 10009"/>
                <a:gd name="T62" fmla="*/ 2147483647 w 10000"/>
                <a:gd name="T63" fmla="*/ 2147483647 h 10009"/>
                <a:gd name="T64" fmla="*/ 2147483647 w 10000"/>
                <a:gd name="T65" fmla="*/ 2147483647 h 10009"/>
                <a:gd name="T66" fmla="*/ 2147483647 w 10000"/>
                <a:gd name="T67" fmla="*/ 2147483647 h 10009"/>
                <a:gd name="T68" fmla="*/ 2147483647 w 10000"/>
                <a:gd name="T69" fmla="*/ 2147483647 h 10009"/>
                <a:gd name="T70" fmla="*/ 2147483647 w 10000"/>
                <a:gd name="T71" fmla="*/ 2147483647 h 10009"/>
                <a:gd name="T72" fmla="*/ 2147483647 w 10000"/>
                <a:gd name="T73" fmla="*/ 1806156133 h 10009"/>
                <a:gd name="T74" fmla="*/ 2147483647 w 10000"/>
                <a:gd name="T75" fmla="*/ 1111484346 h 10009"/>
                <a:gd name="T76" fmla="*/ 2147483647 w 10000"/>
                <a:gd name="T77" fmla="*/ 1013777859 h 10009"/>
                <a:gd name="T78" fmla="*/ 2147483647 w 10000"/>
                <a:gd name="T79" fmla="*/ 1011258203 h 10009"/>
                <a:gd name="T80" fmla="*/ 2147483647 w 10000"/>
                <a:gd name="T81" fmla="*/ 938283244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00"/>
                <a:gd name="T124" fmla="*/ 0 h 10009"/>
                <a:gd name="T125" fmla="*/ 10000 w 10000"/>
                <a:gd name="T126" fmla="*/ 10009 h 100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5" name="Freeform 322"/>
            <p:cNvSpPr>
              <a:spLocks/>
            </p:cNvSpPr>
            <p:nvPr/>
          </p:nvSpPr>
          <p:spPr bwMode="auto">
            <a:xfrm rot="926903">
              <a:off x="5712572" y="3394224"/>
              <a:ext cx="90487" cy="198437"/>
            </a:xfrm>
            <a:custGeom>
              <a:avLst/>
              <a:gdLst>
                <a:gd name="T0" fmla="*/ 47081870 w 10000"/>
                <a:gd name="T1" fmla="*/ 1062621086 h 10437"/>
                <a:gd name="T2" fmla="*/ 47081870 w 10000"/>
                <a:gd name="T3" fmla="*/ 1000778581 h 10437"/>
                <a:gd name="T4" fmla="*/ 48750305 w 10000"/>
                <a:gd name="T5" fmla="*/ 881278826 h 10437"/>
                <a:gd name="T6" fmla="*/ 53808454 w 10000"/>
                <a:gd name="T7" fmla="*/ 753133556 h 10437"/>
                <a:gd name="T8" fmla="*/ 53808454 w 10000"/>
                <a:gd name="T9" fmla="*/ 691291051 h 10437"/>
                <a:gd name="T10" fmla="*/ 55852590 w 10000"/>
                <a:gd name="T11" fmla="*/ 543104583 h 10437"/>
                <a:gd name="T12" fmla="*/ 60534350 w 10000"/>
                <a:gd name="T13" fmla="*/ 443653479 h 10437"/>
                <a:gd name="T14" fmla="*/ 61550120 w 10000"/>
                <a:gd name="T15" fmla="*/ 322978579 h 10437"/>
                <a:gd name="T16" fmla="*/ 67260210 w 10000"/>
                <a:gd name="T17" fmla="*/ 196015375 h 10437"/>
                <a:gd name="T18" fmla="*/ 60534350 w 10000"/>
                <a:gd name="T19" fmla="*/ 134173136 h 10437"/>
                <a:gd name="T20" fmla="*/ 53808454 w 10000"/>
                <a:gd name="T21" fmla="*/ 61842639 h 10437"/>
                <a:gd name="T22" fmla="*/ 33630141 w 10000"/>
                <a:gd name="T23" fmla="*/ 0 h 10437"/>
                <a:gd name="T24" fmla="*/ 20178331 w 10000"/>
                <a:gd name="T25" fmla="*/ 61842639 h 10437"/>
                <a:gd name="T26" fmla="*/ 13451733 w 10000"/>
                <a:gd name="T27" fmla="*/ 134173136 h 10437"/>
                <a:gd name="T28" fmla="*/ 8306950 w 10000"/>
                <a:gd name="T29" fmla="*/ 187238748 h 10437"/>
                <a:gd name="T30" fmla="*/ 13451733 w 10000"/>
                <a:gd name="T31" fmla="*/ 381680165 h 10437"/>
                <a:gd name="T32" fmla="*/ 13451733 w 10000"/>
                <a:gd name="T33" fmla="*/ 629318193 h 10437"/>
                <a:gd name="T34" fmla="*/ 1540306 w 10000"/>
                <a:gd name="T35" fmla="*/ 813147788 h 10437"/>
                <a:gd name="T36" fmla="*/ 0 w 10000"/>
                <a:gd name="T37" fmla="*/ 938798574 h 10437"/>
                <a:gd name="T38" fmla="*/ 4372006 w 10000"/>
                <a:gd name="T39" fmla="*/ 1011389870 h 10437"/>
                <a:gd name="T40" fmla="*/ 13451733 w 10000"/>
                <a:gd name="T41" fmla="*/ 1000778581 h 10437"/>
                <a:gd name="T42" fmla="*/ 7620887 w 10000"/>
                <a:gd name="T43" fmla="*/ 1362273355 h 10437"/>
                <a:gd name="T44" fmla="*/ 43604781 w 10000"/>
                <a:gd name="T45" fmla="*/ 1367516637 h 10437"/>
                <a:gd name="T46" fmla="*/ 48279085 w 10000"/>
                <a:gd name="T47" fmla="*/ 1235570931 h 10437"/>
                <a:gd name="T48" fmla="*/ 47081870 w 10000"/>
                <a:gd name="T49" fmla="*/ 1186436298 h 10437"/>
                <a:gd name="T50" fmla="*/ 47081870 w 10000"/>
                <a:gd name="T51" fmla="*/ 106262108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0"/>
                <a:gd name="T79" fmla="*/ 0 h 10437"/>
                <a:gd name="T80" fmla="*/ 10000 w 10000"/>
                <a:gd name="T81" fmla="*/ 10437 h 104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6" name="Freeform 341"/>
            <p:cNvSpPr>
              <a:spLocks/>
            </p:cNvSpPr>
            <p:nvPr/>
          </p:nvSpPr>
          <p:spPr bwMode="auto">
            <a:xfrm>
              <a:off x="6242796" y="3268810"/>
              <a:ext cx="190500" cy="84138"/>
            </a:xfrm>
            <a:custGeom>
              <a:avLst/>
              <a:gdLst>
                <a:gd name="T0" fmla="*/ 1265222172 w 10000"/>
                <a:gd name="T1" fmla="*/ 27378099 h 10000"/>
                <a:gd name="T2" fmla="*/ 1320279089 w 10000"/>
                <a:gd name="T3" fmla="*/ 18248911 h 10000"/>
                <a:gd name="T4" fmla="*/ 1320279089 w 10000"/>
                <a:gd name="T5" fmla="*/ 18248911 h 10000"/>
                <a:gd name="T6" fmla="*/ 1265222172 w 10000"/>
                <a:gd name="T7" fmla="*/ 9124455 h 10000"/>
                <a:gd name="T8" fmla="*/ 1265222172 w 10000"/>
                <a:gd name="T9" fmla="*/ 4561912 h 10000"/>
                <a:gd name="T10" fmla="*/ 1210302720 w 10000"/>
                <a:gd name="T11" fmla="*/ 4561912 h 10000"/>
                <a:gd name="T12" fmla="*/ 990211603 w 10000"/>
                <a:gd name="T13" fmla="*/ 0 h 10000"/>
                <a:gd name="T14" fmla="*/ 935153772 w 10000"/>
                <a:gd name="T15" fmla="*/ 4561912 h 10000"/>
                <a:gd name="T16" fmla="*/ 770119876 w 10000"/>
                <a:gd name="T17" fmla="*/ 4561912 h 10000"/>
                <a:gd name="T18" fmla="*/ 715193718 w 10000"/>
                <a:gd name="T19" fmla="*/ 9124455 h 10000"/>
                <a:gd name="T20" fmla="*/ 605085523 w 10000"/>
                <a:gd name="T21" fmla="*/ 13686366 h 10000"/>
                <a:gd name="T22" fmla="*/ 660143202 w 10000"/>
                <a:gd name="T23" fmla="*/ 22810821 h 10000"/>
                <a:gd name="T24" fmla="*/ 605085523 w 10000"/>
                <a:gd name="T25" fmla="*/ 27378099 h 10000"/>
                <a:gd name="T26" fmla="*/ 550159670 w 10000"/>
                <a:gd name="T27" fmla="*/ 27378099 h 10000"/>
                <a:gd name="T28" fmla="*/ 330067943 w 10000"/>
                <a:gd name="T29" fmla="*/ 31940076 h 10000"/>
                <a:gd name="T30" fmla="*/ 220091651 w 10000"/>
                <a:gd name="T31" fmla="*/ 31940076 h 10000"/>
                <a:gd name="T32" fmla="*/ 55057393 w 10000"/>
                <a:gd name="T33" fmla="*/ 31940076 h 10000"/>
                <a:gd name="T34" fmla="*/ 0 w 10000"/>
                <a:gd name="T35" fmla="*/ 31940076 h 10000"/>
                <a:gd name="T36" fmla="*/ 55057393 w 10000"/>
                <a:gd name="T37" fmla="*/ 36502567 h 10000"/>
                <a:gd name="T38" fmla="*/ 165034277 w 10000"/>
                <a:gd name="T39" fmla="*/ 45626993 h 10000"/>
                <a:gd name="T40" fmla="*/ 220091651 w 10000"/>
                <a:gd name="T41" fmla="*/ 50188987 h 10000"/>
                <a:gd name="T42" fmla="*/ 275017504 w 10000"/>
                <a:gd name="T43" fmla="*/ 45626993 h 10000"/>
                <a:gd name="T44" fmla="*/ 495102144 w 10000"/>
                <a:gd name="T45" fmla="*/ 45626993 h 10000"/>
                <a:gd name="T46" fmla="*/ 715193718 w 10000"/>
                <a:gd name="T47" fmla="*/ 50188987 h 10000"/>
                <a:gd name="T48" fmla="*/ 770119876 w 10000"/>
                <a:gd name="T49" fmla="*/ 50188987 h 10000"/>
                <a:gd name="T50" fmla="*/ 990211603 w 10000"/>
                <a:gd name="T51" fmla="*/ 50188987 h 10000"/>
                <a:gd name="T52" fmla="*/ 1155245498 w 10000"/>
                <a:gd name="T53" fmla="*/ 41064528 h 10000"/>
                <a:gd name="T54" fmla="*/ 1210302720 w 10000"/>
                <a:gd name="T55" fmla="*/ 41064528 h 10000"/>
                <a:gd name="T56" fmla="*/ 1265222172 w 10000"/>
                <a:gd name="T57" fmla="*/ 27378099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000"/>
                <a:gd name="T88" fmla="*/ 0 h 10000"/>
                <a:gd name="T89" fmla="*/ 10000 w 10000"/>
                <a:gd name="T90" fmla="*/ 10000 h 100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7" name="Freeform 342"/>
            <p:cNvSpPr>
              <a:spLocks/>
            </p:cNvSpPr>
            <p:nvPr/>
          </p:nvSpPr>
          <p:spPr bwMode="auto">
            <a:xfrm rot="471028">
              <a:off x="5915771" y="3164035"/>
              <a:ext cx="304800" cy="293688"/>
            </a:xfrm>
            <a:custGeom>
              <a:avLst/>
              <a:gdLst>
                <a:gd name="T0" fmla="*/ 2147483647 w 10043"/>
                <a:gd name="T1" fmla="*/ 2147483647 h 10000"/>
                <a:gd name="T2" fmla="*/ 2147483647 w 10043"/>
                <a:gd name="T3" fmla="*/ 2147483647 h 10000"/>
                <a:gd name="T4" fmla="*/ 2147483647 w 10043"/>
                <a:gd name="T5" fmla="*/ 2147483647 h 10000"/>
                <a:gd name="T6" fmla="*/ 2147483647 w 10043"/>
                <a:gd name="T7" fmla="*/ 2147483647 h 10000"/>
                <a:gd name="T8" fmla="*/ 2147483647 w 10043"/>
                <a:gd name="T9" fmla="*/ 2147483647 h 10000"/>
                <a:gd name="T10" fmla="*/ 2147483647 w 10043"/>
                <a:gd name="T11" fmla="*/ 2147483647 h 10000"/>
                <a:gd name="T12" fmla="*/ 2147483647 w 10043"/>
                <a:gd name="T13" fmla="*/ 2147483647 h 10000"/>
                <a:gd name="T14" fmla="*/ 2147483647 w 10043"/>
                <a:gd name="T15" fmla="*/ 2147483647 h 10000"/>
                <a:gd name="T16" fmla="*/ 2147483647 w 10043"/>
                <a:gd name="T17" fmla="*/ 2147483647 h 10000"/>
                <a:gd name="T18" fmla="*/ 2147483647 w 10043"/>
                <a:gd name="T19" fmla="*/ 2147483647 h 10000"/>
                <a:gd name="T20" fmla="*/ 2147483647 w 10043"/>
                <a:gd name="T21" fmla="*/ 2147483647 h 10000"/>
                <a:gd name="T22" fmla="*/ 2147483647 w 10043"/>
                <a:gd name="T23" fmla="*/ 1990462359 h 10000"/>
                <a:gd name="T24" fmla="*/ 2147483647 w 10043"/>
                <a:gd name="T25" fmla="*/ 1809443954 h 10000"/>
                <a:gd name="T26" fmla="*/ 2147483647 w 10043"/>
                <a:gd name="T27" fmla="*/ 1628426019 h 10000"/>
                <a:gd name="T28" fmla="*/ 2147483647 w 10043"/>
                <a:gd name="T29" fmla="*/ 1447408085 h 10000"/>
                <a:gd name="T30" fmla="*/ 2147483647 w 10043"/>
                <a:gd name="T31" fmla="*/ 1266390150 h 10000"/>
                <a:gd name="T32" fmla="*/ 2147483647 w 10043"/>
                <a:gd name="T33" fmla="*/ 1085372215 h 10000"/>
                <a:gd name="T34" fmla="*/ 2147483647 w 10043"/>
                <a:gd name="T35" fmla="*/ 905088970 h 10000"/>
                <a:gd name="T36" fmla="*/ 2147483647 w 10043"/>
                <a:gd name="T37" fmla="*/ 543053100 h 10000"/>
                <a:gd name="T38" fmla="*/ 2147483647 w 10043"/>
                <a:gd name="T39" fmla="*/ 362035752 h 10000"/>
                <a:gd name="T40" fmla="*/ 2147483647 w 10043"/>
                <a:gd name="T41" fmla="*/ 0 h 10000"/>
                <a:gd name="T42" fmla="*/ 2147483647 w 10043"/>
                <a:gd name="T43" fmla="*/ 181017524 h 10000"/>
                <a:gd name="T44" fmla="*/ 2147483647 w 10043"/>
                <a:gd name="T45" fmla="*/ 905088970 h 10000"/>
                <a:gd name="T46" fmla="*/ 2147483647 w 10043"/>
                <a:gd name="T47" fmla="*/ 1085372215 h 10000"/>
                <a:gd name="T48" fmla="*/ 2147483647 w 10043"/>
                <a:gd name="T49" fmla="*/ 1558410828 h 10000"/>
                <a:gd name="T50" fmla="*/ 2147483647 w 10043"/>
                <a:gd name="T51" fmla="*/ 1515195008 h 10000"/>
                <a:gd name="T52" fmla="*/ 2147483647 w 10043"/>
                <a:gd name="T53" fmla="*/ 1228393046 h 10000"/>
                <a:gd name="T54" fmla="*/ 1999737302 w 10043"/>
                <a:gd name="T55" fmla="*/ 1207546375 h 10000"/>
                <a:gd name="T56" fmla="*/ 1992916680 w 10043"/>
                <a:gd name="T57" fmla="*/ 1672375824 h 10000"/>
                <a:gd name="T58" fmla="*/ 2016761178 w 10043"/>
                <a:gd name="T59" fmla="*/ 2147483647 h 10000"/>
                <a:gd name="T60" fmla="*/ 1363544106 w 10043"/>
                <a:gd name="T61" fmla="*/ 2147483647 h 10000"/>
                <a:gd name="T62" fmla="*/ 1097807897 w 10043"/>
                <a:gd name="T63" fmla="*/ 1860106759 h 10000"/>
                <a:gd name="T64" fmla="*/ 582547203 w 10043"/>
                <a:gd name="T65" fmla="*/ 1955454293 h 10000"/>
                <a:gd name="T66" fmla="*/ 28094223 w 10043"/>
                <a:gd name="T67" fmla="*/ 2042619448 h 10000"/>
                <a:gd name="T68" fmla="*/ 80062216 w 10043"/>
                <a:gd name="T69" fmla="*/ 2147483647 h 10000"/>
                <a:gd name="T70" fmla="*/ 89426974 w 10043"/>
                <a:gd name="T71" fmla="*/ 2147483647 h 10000"/>
                <a:gd name="T72" fmla="*/ 709433788 w 10043"/>
                <a:gd name="T73" fmla="*/ 2147483647 h 10000"/>
                <a:gd name="T74" fmla="*/ 1363544106 w 10043"/>
                <a:gd name="T75" fmla="*/ 2147483647 h 10000"/>
                <a:gd name="T76" fmla="*/ 1580696859 w 10043"/>
                <a:gd name="T77" fmla="*/ 2147483647 h 10000"/>
                <a:gd name="T78" fmla="*/ 1580696859 w 10043"/>
                <a:gd name="T79" fmla="*/ 2147483647 h 10000"/>
                <a:gd name="T80" fmla="*/ 1798743101 w 10043"/>
                <a:gd name="T81" fmla="*/ 2147483647 h 10000"/>
                <a:gd name="T82" fmla="*/ 2016761178 w 10043"/>
                <a:gd name="T83" fmla="*/ 2147483647 h 10000"/>
                <a:gd name="T84" fmla="*/ 2147483647 w 10043"/>
                <a:gd name="T85" fmla="*/ 2147483647 h 10000"/>
                <a:gd name="T86" fmla="*/ 2147483647 w 10043"/>
                <a:gd name="T87" fmla="*/ 2147483647 h 10000"/>
                <a:gd name="T88" fmla="*/ 1863457915 w 10043"/>
                <a:gd name="T89" fmla="*/ 2147483647 h 10000"/>
                <a:gd name="T90" fmla="*/ 1803858324 w 10043"/>
                <a:gd name="T91" fmla="*/ 2147483647 h 10000"/>
                <a:gd name="T92" fmla="*/ 2142808661 w 10043"/>
                <a:gd name="T93" fmla="*/ 2147483647 h 10000"/>
                <a:gd name="T94" fmla="*/ 2147483647 w 10043"/>
                <a:gd name="T95" fmla="*/ 2147483647 h 10000"/>
                <a:gd name="T96" fmla="*/ 2147483647 w 10043"/>
                <a:gd name="T97" fmla="*/ 2147483647 h 10000"/>
                <a:gd name="T98" fmla="*/ 2147483647 w 10043"/>
                <a:gd name="T99" fmla="*/ 2147483647 h 10000"/>
                <a:gd name="T100" fmla="*/ 2147483647 w 10043"/>
                <a:gd name="T101" fmla="*/ 2147483647 h 10000"/>
                <a:gd name="T102" fmla="*/ 2147483647 w 10043"/>
                <a:gd name="T103" fmla="*/ 2147483647 h 10000"/>
                <a:gd name="T104" fmla="*/ 2147483647 w 10043"/>
                <a:gd name="T105" fmla="*/ 2147483647 h 10000"/>
                <a:gd name="T106" fmla="*/ 2147483647 w 10043"/>
                <a:gd name="T107" fmla="*/ 2147483647 h 10000"/>
                <a:gd name="T108" fmla="*/ 2147483647 w 10043"/>
                <a:gd name="T109" fmla="*/ 2147483647 h 10000"/>
                <a:gd name="T110" fmla="*/ 2147483647 w 10043"/>
                <a:gd name="T111" fmla="*/ 2147483647 h 10000"/>
                <a:gd name="T112" fmla="*/ 2147483647 w 10043"/>
                <a:gd name="T113" fmla="*/ 2147483647 h 10000"/>
                <a:gd name="T114" fmla="*/ 2147483647 w 10043"/>
                <a:gd name="T115" fmla="*/ 2147483647 h 10000"/>
                <a:gd name="T116" fmla="*/ 2147483647 w 10043"/>
                <a:gd name="T117" fmla="*/ 2147483647 h 10000"/>
                <a:gd name="T118" fmla="*/ 2147483647 w 10043"/>
                <a:gd name="T119" fmla="*/ 2147483647 h 10000"/>
                <a:gd name="T120" fmla="*/ 2147483647 w 10043"/>
                <a:gd name="T121" fmla="*/ 2147483647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043"/>
                <a:gd name="T184" fmla="*/ 0 h 10000"/>
                <a:gd name="T185" fmla="*/ 10043 w 10043"/>
                <a:gd name="T186" fmla="*/ 10000 h 100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8" name="Freeform 343"/>
            <p:cNvSpPr>
              <a:spLocks/>
            </p:cNvSpPr>
            <p:nvPr/>
          </p:nvSpPr>
          <p:spPr bwMode="auto">
            <a:xfrm>
              <a:off x="6174533" y="3340248"/>
              <a:ext cx="311150" cy="315912"/>
            </a:xfrm>
            <a:custGeom>
              <a:avLst/>
              <a:gdLst>
                <a:gd name="T0" fmla="*/ 2147483647 w 154"/>
                <a:gd name="T1" fmla="*/ 2147483647 h 154"/>
                <a:gd name="T2" fmla="*/ 2147483647 w 154"/>
                <a:gd name="T3" fmla="*/ 0 h 154"/>
                <a:gd name="T4" fmla="*/ 2147483647 w 154"/>
                <a:gd name="T5" fmla="*/ 0 h 154"/>
                <a:gd name="T6" fmla="*/ 2147483647 w 154"/>
                <a:gd name="T7" fmla="*/ 2147483647 h 154"/>
                <a:gd name="T8" fmla="*/ 2147483647 w 154"/>
                <a:gd name="T9" fmla="*/ 2147483647 h 154"/>
                <a:gd name="T10" fmla="*/ 2147483647 w 154"/>
                <a:gd name="T11" fmla="*/ 2147483647 h 154"/>
                <a:gd name="T12" fmla="*/ 2147483647 w 154"/>
                <a:gd name="T13" fmla="*/ 2147483647 h 154"/>
                <a:gd name="T14" fmla="*/ 2147483647 w 154"/>
                <a:gd name="T15" fmla="*/ 2147483647 h 154"/>
                <a:gd name="T16" fmla="*/ 2147483647 w 154"/>
                <a:gd name="T17" fmla="*/ 2147483647 h 154"/>
                <a:gd name="T18" fmla="*/ 2147483647 w 154"/>
                <a:gd name="T19" fmla="*/ 2147483647 h 154"/>
                <a:gd name="T20" fmla="*/ 2147483647 w 154"/>
                <a:gd name="T21" fmla="*/ 2147483647 h 154"/>
                <a:gd name="T22" fmla="*/ 0 w 154"/>
                <a:gd name="T23" fmla="*/ 2147483647 h 154"/>
                <a:gd name="T24" fmla="*/ 2147483647 w 154"/>
                <a:gd name="T25" fmla="*/ 2147483647 h 154"/>
                <a:gd name="T26" fmla="*/ 2147483647 w 154"/>
                <a:gd name="T27" fmla="*/ 2147483647 h 154"/>
                <a:gd name="T28" fmla="*/ 2147483647 w 154"/>
                <a:gd name="T29" fmla="*/ 2147483647 h 154"/>
                <a:gd name="T30" fmla="*/ 2147483647 w 154"/>
                <a:gd name="T31" fmla="*/ 2147483647 h 154"/>
                <a:gd name="T32" fmla="*/ 2147483647 w 154"/>
                <a:gd name="T33" fmla="*/ 2147483647 h 154"/>
                <a:gd name="T34" fmla="*/ 2147483647 w 154"/>
                <a:gd name="T35" fmla="*/ 2147483647 h 154"/>
                <a:gd name="T36" fmla="*/ 2147483647 w 154"/>
                <a:gd name="T37" fmla="*/ 2147483647 h 154"/>
                <a:gd name="T38" fmla="*/ 2147483647 w 154"/>
                <a:gd name="T39" fmla="*/ 2147483647 h 154"/>
                <a:gd name="T40" fmla="*/ 2147483647 w 154"/>
                <a:gd name="T41" fmla="*/ 2147483647 h 154"/>
                <a:gd name="T42" fmla="*/ 2147483647 w 154"/>
                <a:gd name="T43" fmla="*/ 2147483647 h 154"/>
                <a:gd name="T44" fmla="*/ 2147483647 w 154"/>
                <a:gd name="T45" fmla="*/ 2147483647 h 154"/>
                <a:gd name="T46" fmla="*/ 2147483647 w 154"/>
                <a:gd name="T47" fmla="*/ 2147483647 h 154"/>
                <a:gd name="T48" fmla="*/ 2147483647 w 154"/>
                <a:gd name="T49" fmla="*/ 2147483647 h 154"/>
                <a:gd name="T50" fmla="*/ 2147483647 w 154"/>
                <a:gd name="T51" fmla="*/ 2147483647 h 154"/>
                <a:gd name="T52" fmla="*/ 2147483647 w 154"/>
                <a:gd name="T53" fmla="*/ 2147483647 h 154"/>
                <a:gd name="T54" fmla="*/ 2147483647 w 154"/>
                <a:gd name="T55" fmla="*/ 2147483647 h 154"/>
                <a:gd name="T56" fmla="*/ 2147483647 w 154"/>
                <a:gd name="T57" fmla="*/ 2147483647 h 154"/>
                <a:gd name="T58" fmla="*/ 2147483647 w 154"/>
                <a:gd name="T59" fmla="*/ 2147483647 h 154"/>
                <a:gd name="T60" fmla="*/ 2147483647 w 154"/>
                <a:gd name="T61" fmla="*/ 2147483647 h 154"/>
                <a:gd name="T62" fmla="*/ 2147483647 w 154"/>
                <a:gd name="T63" fmla="*/ 2147483647 h 154"/>
                <a:gd name="T64" fmla="*/ 2147483647 w 154"/>
                <a:gd name="T65" fmla="*/ 2147483647 h 154"/>
                <a:gd name="T66" fmla="*/ 2147483647 w 154"/>
                <a:gd name="T67" fmla="*/ 2147483647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54"/>
                <a:gd name="T104" fmla="*/ 154 w 154"/>
                <a:gd name="T105" fmla="*/ 154 h 1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9" name="Freeform 344"/>
            <p:cNvSpPr>
              <a:spLocks/>
            </p:cNvSpPr>
            <p:nvPr/>
          </p:nvSpPr>
          <p:spPr bwMode="auto">
            <a:xfrm>
              <a:off x="6166597" y="3032273"/>
              <a:ext cx="200025" cy="292100"/>
            </a:xfrm>
            <a:custGeom>
              <a:avLst/>
              <a:gdLst>
                <a:gd name="T0" fmla="*/ 271327624 w 10045"/>
                <a:gd name="T1" fmla="*/ 1888843170 h 10019"/>
                <a:gd name="T2" fmla="*/ 217035384 w 10045"/>
                <a:gd name="T3" fmla="*/ 2147483647 h 10019"/>
                <a:gd name="T4" fmla="*/ 217035384 w 10045"/>
                <a:gd name="T5" fmla="*/ 2147483647 h 10019"/>
                <a:gd name="T6" fmla="*/ 108592644 w 10045"/>
                <a:gd name="T7" fmla="*/ 2147483647 h 10019"/>
                <a:gd name="T8" fmla="*/ 108592644 w 10045"/>
                <a:gd name="T9" fmla="*/ 2147483647 h 10019"/>
                <a:gd name="T10" fmla="*/ 54300265 w 10045"/>
                <a:gd name="T11" fmla="*/ 2147483647 h 10019"/>
                <a:gd name="T12" fmla="*/ 54300265 w 10045"/>
                <a:gd name="T13" fmla="*/ 2147483647 h 10019"/>
                <a:gd name="T14" fmla="*/ 108592644 w 10045"/>
                <a:gd name="T15" fmla="*/ 2147483647 h 10019"/>
                <a:gd name="T16" fmla="*/ 54300265 w 10045"/>
                <a:gd name="T17" fmla="*/ 2147483647 h 10019"/>
                <a:gd name="T18" fmla="*/ 0 w 10045"/>
                <a:gd name="T19" fmla="*/ 2147483647 h 10019"/>
                <a:gd name="T20" fmla="*/ 162735060 w 10045"/>
                <a:gd name="T21" fmla="*/ 2147483647 h 10019"/>
                <a:gd name="T22" fmla="*/ 271327624 w 10045"/>
                <a:gd name="T23" fmla="*/ 2147483647 h 10019"/>
                <a:gd name="T24" fmla="*/ 434220513 w 10045"/>
                <a:gd name="T25" fmla="*/ 2147483647 h 10019"/>
                <a:gd name="T26" fmla="*/ 350965859 w 10045"/>
                <a:gd name="T27" fmla="*/ 2147483647 h 10019"/>
                <a:gd name="T28" fmla="*/ 290846074 w 10045"/>
                <a:gd name="T29" fmla="*/ 2147483647 h 10019"/>
                <a:gd name="T30" fmla="*/ 326259625 w 10045"/>
                <a:gd name="T31" fmla="*/ 2147483647 h 10019"/>
                <a:gd name="T32" fmla="*/ 542662895 w 10045"/>
                <a:gd name="T33" fmla="*/ 2147483647 h 10019"/>
                <a:gd name="T34" fmla="*/ 651255658 w 10045"/>
                <a:gd name="T35" fmla="*/ 2147483647 h 10019"/>
                <a:gd name="T36" fmla="*/ 702405167 w 10045"/>
                <a:gd name="T37" fmla="*/ 2147483647 h 10019"/>
                <a:gd name="T38" fmla="*/ 740961609 w 10045"/>
                <a:gd name="T39" fmla="*/ 2147483647 h 10019"/>
                <a:gd name="T40" fmla="*/ 868290644 w 10045"/>
                <a:gd name="T41" fmla="*/ 2147483647 h 10019"/>
                <a:gd name="T42" fmla="*/ 976883726 w 10045"/>
                <a:gd name="T43" fmla="*/ 2147483647 h 10019"/>
                <a:gd name="T44" fmla="*/ 1193910588 w 10045"/>
                <a:gd name="T45" fmla="*/ 2147483647 h 10019"/>
                <a:gd name="T46" fmla="*/ 1314631732 w 10045"/>
                <a:gd name="T47" fmla="*/ 2147483647 h 10019"/>
                <a:gd name="T48" fmla="*/ 1353029189 w 10045"/>
                <a:gd name="T49" fmla="*/ 2147483647 h 10019"/>
                <a:gd name="T50" fmla="*/ 1308172311 w 10045"/>
                <a:gd name="T51" fmla="*/ 2147483647 h 10019"/>
                <a:gd name="T52" fmla="*/ 1385292522 w 10045"/>
                <a:gd name="T53" fmla="*/ 2147483647 h 10019"/>
                <a:gd name="T54" fmla="*/ 1449035416 w 10045"/>
                <a:gd name="T55" fmla="*/ 2147483647 h 10019"/>
                <a:gd name="T56" fmla="*/ 1480666635 w 10045"/>
                <a:gd name="T57" fmla="*/ 2147483647 h 10019"/>
                <a:gd name="T58" fmla="*/ 1397886385 w 10045"/>
                <a:gd name="T59" fmla="*/ 2147483647 h 10019"/>
                <a:gd name="T60" fmla="*/ 1273548743 w 10045"/>
                <a:gd name="T61" fmla="*/ 2147483647 h 10019"/>
                <a:gd name="T62" fmla="*/ 1152204406 w 10045"/>
                <a:gd name="T63" fmla="*/ 2147483647 h 10019"/>
                <a:gd name="T64" fmla="*/ 1117107390 w 10045"/>
                <a:gd name="T65" fmla="*/ 2147483647 h 10019"/>
                <a:gd name="T66" fmla="*/ 1193910588 w 10045"/>
                <a:gd name="T67" fmla="*/ 2147483647 h 10019"/>
                <a:gd name="T68" fmla="*/ 1302511316 w 10045"/>
                <a:gd name="T69" fmla="*/ 2147483647 h 10019"/>
                <a:gd name="T70" fmla="*/ 1429990415 w 10045"/>
                <a:gd name="T71" fmla="*/ 2147483647 h 10019"/>
                <a:gd name="T72" fmla="*/ 1477832315 w 10045"/>
                <a:gd name="T73" fmla="*/ 2147483647 h 10019"/>
                <a:gd name="T74" fmla="*/ 1573838542 w 10045"/>
                <a:gd name="T75" fmla="*/ 2147483647 h 10019"/>
                <a:gd name="T76" fmla="*/ 1573838542 w 10045"/>
                <a:gd name="T77" fmla="*/ 2147483647 h 10019"/>
                <a:gd name="T78" fmla="*/ 1573838542 w 10045"/>
                <a:gd name="T79" fmla="*/ 2147483647 h 10019"/>
                <a:gd name="T80" fmla="*/ 1519537859 w 10045"/>
                <a:gd name="T81" fmla="*/ 2147483647 h 10019"/>
                <a:gd name="T82" fmla="*/ 1519537859 w 10045"/>
                <a:gd name="T83" fmla="*/ 2078519233 h 10019"/>
                <a:gd name="T84" fmla="*/ 1519537859 w 10045"/>
                <a:gd name="T85" fmla="*/ 1888843170 h 10019"/>
                <a:gd name="T86" fmla="*/ 1465246097 w 10045"/>
                <a:gd name="T87" fmla="*/ 1322693591 h 10019"/>
                <a:gd name="T88" fmla="*/ 1465246097 w 10045"/>
                <a:gd name="T89" fmla="*/ 944780770 h 10019"/>
                <a:gd name="T90" fmla="*/ 1248211271 w 10045"/>
                <a:gd name="T91" fmla="*/ 566869115 h 10019"/>
                <a:gd name="T92" fmla="*/ 1031176126 w 10045"/>
                <a:gd name="T93" fmla="*/ 944780770 h 10019"/>
                <a:gd name="T94" fmla="*/ 922583043 w 10045"/>
                <a:gd name="T95" fmla="*/ 755824476 h 10019"/>
                <a:gd name="T96" fmla="*/ 922583043 w 10045"/>
                <a:gd name="T97" fmla="*/ 377912704 h 10019"/>
                <a:gd name="T98" fmla="*/ 759847944 w 10045"/>
                <a:gd name="T99" fmla="*/ 188956352 h 10019"/>
                <a:gd name="T100" fmla="*/ 759847944 w 10045"/>
                <a:gd name="T101" fmla="*/ 188956352 h 10019"/>
                <a:gd name="T102" fmla="*/ 651255658 w 10045"/>
                <a:gd name="T103" fmla="*/ 0 h 10019"/>
                <a:gd name="T104" fmla="*/ 596955294 w 10045"/>
                <a:gd name="T105" fmla="*/ 188956352 h 10019"/>
                <a:gd name="T106" fmla="*/ 596955294 w 10045"/>
                <a:gd name="T107" fmla="*/ 188956352 h 10019"/>
                <a:gd name="T108" fmla="*/ 542662895 w 10045"/>
                <a:gd name="T109" fmla="*/ 944780770 h 10019"/>
                <a:gd name="T110" fmla="*/ 488362530 w 10045"/>
                <a:gd name="T111" fmla="*/ 1322693591 h 10019"/>
                <a:gd name="T112" fmla="*/ 379928114 w 10045"/>
                <a:gd name="T113" fmla="*/ 1322693591 h 10019"/>
                <a:gd name="T114" fmla="*/ 271327624 w 10045"/>
                <a:gd name="T115" fmla="*/ 1322693591 h 10019"/>
                <a:gd name="T116" fmla="*/ 271327624 w 10045"/>
                <a:gd name="T117" fmla="*/ 1511649884 h 10019"/>
                <a:gd name="T118" fmla="*/ 271327624 w 10045"/>
                <a:gd name="T119" fmla="*/ 1888843170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045"/>
                <a:gd name="T181" fmla="*/ 0 h 10019"/>
                <a:gd name="T182" fmla="*/ 10045 w 10045"/>
                <a:gd name="T183" fmla="*/ 10019 h 1001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0" name="Freeform 345"/>
            <p:cNvSpPr>
              <a:spLocks/>
            </p:cNvSpPr>
            <p:nvPr/>
          </p:nvSpPr>
          <p:spPr bwMode="auto">
            <a:xfrm>
              <a:off x="6141196" y="3092598"/>
              <a:ext cx="76200" cy="101600"/>
            </a:xfrm>
            <a:custGeom>
              <a:avLst/>
              <a:gdLst>
                <a:gd name="T0" fmla="*/ 2147483647 w 66"/>
                <a:gd name="T1" fmla="*/ 2147483647 h 90"/>
                <a:gd name="T2" fmla="*/ 2147483647 w 66"/>
                <a:gd name="T3" fmla="*/ 2147483647 h 90"/>
                <a:gd name="T4" fmla="*/ 2147483647 w 66"/>
                <a:gd name="T5" fmla="*/ 2147483647 h 90"/>
                <a:gd name="T6" fmla="*/ 2147483647 w 66"/>
                <a:gd name="T7" fmla="*/ 2147483647 h 90"/>
                <a:gd name="T8" fmla="*/ 2147483647 w 66"/>
                <a:gd name="T9" fmla="*/ 2147483647 h 90"/>
                <a:gd name="T10" fmla="*/ 2147483647 w 66"/>
                <a:gd name="T11" fmla="*/ 2147483647 h 90"/>
                <a:gd name="T12" fmla="*/ 2147483647 w 66"/>
                <a:gd name="T13" fmla="*/ 2147483647 h 90"/>
                <a:gd name="T14" fmla="*/ 2147483647 w 66"/>
                <a:gd name="T15" fmla="*/ 2147483647 h 90"/>
                <a:gd name="T16" fmla="*/ 2147483647 w 66"/>
                <a:gd name="T17" fmla="*/ 2147483647 h 90"/>
                <a:gd name="T18" fmla="*/ 2147483647 w 66"/>
                <a:gd name="T19" fmla="*/ 2147483647 h 90"/>
                <a:gd name="T20" fmla="*/ 2147483647 w 66"/>
                <a:gd name="T21" fmla="*/ 0 h 90"/>
                <a:gd name="T22" fmla="*/ 2147483647 w 66"/>
                <a:gd name="T23" fmla="*/ 2147483647 h 90"/>
                <a:gd name="T24" fmla="*/ 2147483647 w 66"/>
                <a:gd name="T25" fmla="*/ 2147483647 h 90"/>
                <a:gd name="T26" fmla="*/ 2147483647 w 66"/>
                <a:gd name="T27" fmla="*/ 2147483647 h 90"/>
                <a:gd name="T28" fmla="*/ 2147483647 w 66"/>
                <a:gd name="T29" fmla="*/ 2147483647 h 90"/>
                <a:gd name="T30" fmla="*/ 2147483647 w 66"/>
                <a:gd name="T31" fmla="*/ 2147483647 h 90"/>
                <a:gd name="T32" fmla="*/ 0 w 66"/>
                <a:gd name="T33" fmla="*/ 2147483647 h 90"/>
                <a:gd name="T34" fmla="*/ 2147483647 w 66"/>
                <a:gd name="T35" fmla="*/ 2147483647 h 90"/>
                <a:gd name="T36" fmla="*/ 2147483647 w 66"/>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90"/>
                <a:gd name="T59" fmla="*/ 66 w 66"/>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1" name="Freeform 353"/>
            <p:cNvSpPr>
              <a:spLocks/>
            </p:cNvSpPr>
            <p:nvPr/>
          </p:nvSpPr>
          <p:spPr bwMode="auto">
            <a:xfrm>
              <a:off x="6306296" y="3194198"/>
              <a:ext cx="158750" cy="82550"/>
            </a:xfrm>
            <a:custGeom>
              <a:avLst/>
              <a:gdLst>
                <a:gd name="T0" fmla="*/ 539160162 w 10569"/>
                <a:gd name="T1" fmla="*/ 26667345 h 10092"/>
                <a:gd name="T2" fmla="*/ 394741785 w 10569"/>
                <a:gd name="T3" fmla="*/ 15001293 h 10092"/>
                <a:gd name="T4" fmla="*/ 301998534 w 10569"/>
                <a:gd name="T5" fmla="*/ 7502822 h 10092"/>
                <a:gd name="T6" fmla="*/ 209255224 w 10569"/>
                <a:gd name="T7" fmla="*/ 0 h 10092"/>
                <a:gd name="T8" fmla="*/ 209255224 w 10569"/>
                <a:gd name="T9" fmla="*/ 3748933 h 10092"/>
                <a:gd name="T10" fmla="*/ 162887083 w 10569"/>
                <a:gd name="T11" fmla="*/ 0 h 10092"/>
                <a:gd name="T12" fmla="*/ 139673933 w 10569"/>
                <a:gd name="T13" fmla="*/ 3748933 h 10092"/>
                <a:gd name="T14" fmla="*/ 93302398 w 10569"/>
                <a:gd name="T15" fmla="*/ 7502822 h 10092"/>
                <a:gd name="T16" fmla="*/ 46930848 w 10569"/>
                <a:gd name="T17" fmla="*/ 11252361 h 10092"/>
                <a:gd name="T18" fmla="*/ 562452 w 10569"/>
                <a:gd name="T19" fmla="*/ 15001293 h 10092"/>
                <a:gd name="T20" fmla="*/ 23772139 w 10569"/>
                <a:gd name="T21" fmla="*/ 20069188 h 10092"/>
                <a:gd name="T22" fmla="*/ 67439541 w 10569"/>
                <a:gd name="T23" fmla="*/ 26910365 h 10092"/>
                <a:gd name="T24" fmla="*/ 116515247 w 10569"/>
                <a:gd name="T25" fmla="*/ 37505415 h 10092"/>
                <a:gd name="T26" fmla="*/ 139673933 w 10569"/>
                <a:gd name="T27" fmla="*/ 41259295 h 10092"/>
                <a:gd name="T28" fmla="*/ 164110339 w 10569"/>
                <a:gd name="T29" fmla="*/ 45422523 h 10092"/>
                <a:gd name="T30" fmla="*/ 249964422 w 10569"/>
                <a:gd name="T31" fmla="*/ 44981406 h 10092"/>
                <a:gd name="T32" fmla="*/ 282563901 w 10569"/>
                <a:gd name="T33" fmla="*/ 41227525 h 10092"/>
                <a:gd name="T34" fmla="*/ 326587187 w 10569"/>
                <a:gd name="T35" fmla="*/ 42352763 h 10092"/>
                <a:gd name="T36" fmla="*/ 329189911 w 10569"/>
                <a:gd name="T37" fmla="*/ 42461096 h 10092"/>
                <a:gd name="T38" fmla="*/ 342961757 w 10569"/>
                <a:gd name="T39" fmla="*/ 43230613 h 10092"/>
                <a:gd name="T40" fmla="*/ 395812675 w 10569"/>
                <a:gd name="T41" fmla="*/ 45201997 h 10092"/>
                <a:gd name="T42" fmla="*/ 446518449 w 10569"/>
                <a:gd name="T43" fmla="*/ 42105408 h 10092"/>
                <a:gd name="T44" fmla="*/ 530078266 w 10569"/>
                <a:gd name="T45" fmla="*/ 43914734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569"/>
                <a:gd name="T70" fmla="*/ 0 h 10092"/>
                <a:gd name="T71" fmla="*/ 10569 w 10569"/>
                <a:gd name="T72" fmla="*/ 10092 h 100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2" name="Freeform 361"/>
            <p:cNvSpPr>
              <a:spLocks/>
            </p:cNvSpPr>
            <p:nvPr/>
          </p:nvSpPr>
          <p:spPr bwMode="auto">
            <a:xfrm>
              <a:off x="6166596" y="3306910"/>
              <a:ext cx="114300" cy="65088"/>
            </a:xfrm>
            <a:custGeom>
              <a:avLst/>
              <a:gdLst>
                <a:gd name="T0" fmla="*/ 133281932 w 10000"/>
                <a:gd name="T1" fmla="*/ 3647102 h 11466"/>
                <a:gd name="T2" fmla="*/ 121169977 w 10000"/>
                <a:gd name="T3" fmla="*/ 2335908 h 11466"/>
                <a:gd name="T4" fmla="*/ 96928145 w 10000"/>
                <a:gd name="T5" fmla="*/ 1024719 h 11466"/>
                <a:gd name="T6" fmla="*/ 61763147 w 10000"/>
                <a:gd name="T7" fmla="*/ 2043250 h 11466"/>
                <a:gd name="T8" fmla="*/ 55046424 w 10000"/>
                <a:gd name="T9" fmla="*/ 0 h 11466"/>
                <a:gd name="T10" fmla="*/ 36352198 w 10000"/>
                <a:gd name="T11" fmla="*/ 1969880 h 11466"/>
                <a:gd name="T12" fmla="*/ 0 w 10000"/>
                <a:gd name="T13" fmla="*/ 6269481 h 11466"/>
                <a:gd name="T14" fmla="*/ 0 w 10000"/>
                <a:gd name="T15" fmla="*/ 8891664 h 11466"/>
                <a:gd name="T16" fmla="*/ 24240243 w 10000"/>
                <a:gd name="T17" fmla="*/ 8891664 h 11466"/>
                <a:gd name="T18" fmla="*/ 35759324 w 10000"/>
                <a:gd name="T19" fmla="*/ 12026954 h 11466"/>
                <a:gd name="T20" fmla="*/ 48464164 w 10000"/>
                <a:gd name="T21" fmla="*/ 11514047 h 11466"/>
                <a:gd name="T22" fmla="*/ 75250404 w 10000"/>
                <a:gd name="T23" fmla="*/ 9477013 h 11466"/>
                <a:gd name="T24" fmla="*/ 89160160 w 10000"/>
                <a:gd name="T25" fmla="*/ 10642421 h 11466"/>
                <a:gd name="T26" fmla="*/ 133281932 w 10000"/>
                <a:gd name="T27" fmla="*/ 8891664 h 11466"/>
                <a:gd name="T28" fmla="*/ 157522118 w 10000"/>
                <a:gd name="T29" fmla="*/ 7580476 h 11466"/>
                <a:gd name="T30" fmla="*/ 169634072 w 10000"/>
                <a:gd name="T31" fmla="*/ 7580476 h 11466"/>
                <a:gd name="T32" fmla="*/ 157522118 w 10000"/>
                <a:gd name="T33" fmla="*/ 6269481 h 11466"/>
                <a:gd name="T34" fmla="*/ 133281932 w 10000"/>
                <a:gd name="T35" fmla="*/ 3647102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00"/>
                <a:gd name="T55" fmla="*/ 0 h 11466"/>
                <a:gd name="T56" fmla="*/ 10000 w 10000"/>
                <a:gd name="T57" fmla="*/ 11466 h 114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3" name="Freeform 363"/>
            <p:cNvSpPr>
              <a:spLocks/>
            </p:cNvSpPr>
            <p:nvPr/>
          </p:nvSpPr>
          <p:spPr bwMode="auto">
            <a:xfrm>
              <a:off x="6109447" y="3160861"/>
              <a:ext cx="71437" cy="74613"/>
            </a:xfrm>
            <a:custGeom>
              <a:avLst/>
              <a:gdLst>
                <a:gd name="T0" fmla="*/ 6065872 w 10056"/>
                <a:gd name="T1" fmla="*/ 14184303 h 10000"/>
                <a:gd name="T2" fmla="*/ 8518756 w 10056"/>
                <a:gd name="T3" fmla="*/ 19860070 h 10000"/>
                <a:gd name="T4" fmla="*/ 13426688 w 10056"/>
                <a:gd name="T5" fmla="*/ 22696229 h 10000"/>
                <a:gd name="T6" fmla="*/ 17900822 w 10056"/>
                <a:gd name="T7" fmla="*/ 26364053 h 10000"/>
                <a:gd name="T8" fmla="*/ 22509388 w 10056"/>
                <a:gd name="T9" fmla="*/ 31031229 h 10000"/>
                <a:gd name="T10" fmla="*/ 25391034 w 10056"/>
                <a:gd name="T11" fmla="*/ 23360433 h 10000"/>
                <a:gd name="T12" fmla="*/ 23682415 w 10056"/>
                <a:gd name="T13" fmla="*/ 17684729 h 10000"/>
                <a:gd name="T14" fmla="*/ 25533340 w 10056"/>
                <a:gd name="T15" fmla="*/ 10184674 h 10000"/>
                <a:gd name="T16" fmla="*/ 21935392 w 10056"/>
                <a:gd name="T17" fmla="*/ 7348014 h 10000"/>
                <a:gd name="T18" fmla="*/ 18332456 w 10056"/>
                <a:gd name="T19" fmla="*/ 5672431 h 10000"/>
                <a:gd name="T20" fmla="*/ 13426688 w 10056"/>
                <a:gd name="T21" fmla="*/ 2836212 h 10000"/>
                <a:gd name="T22" fmla="*/ 8518756 w 10056"/>
                <a:gd name="T23" fmla="*/ 2836212 h 10000"/>
                <a:gd name="T24" fmla="*/ 6065872 w 10056"/>
                <a:gd name="T25" fmla="*/ 0 h 10000"/>
                <a:gd name="T26" fmla="*/ 1160461 w 10056"/>
                <a:gd name="T27" fmla="*/ 2836212 h 10000"/>
                <a:gd name="T28" fmla="*/ 0 w 10056"/>
                <a:gd name="T29" fmla="*/ 3013134 h 10000"/>
                <a:gd name="T30" fmla="*/ 2310571 w 10056"/>
                <a:gd name="T31" fmla="*/ 10683932 h 10000"/>
                <a:gd name="T32" fmla="*/ 6065872 w 10056"/>
                <a:gd name="T33" fmla="*/ 14184303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56"/>
                <a:gd name="T52" fmla="*/ 0 h 10000"/>
                <a:gd name="T53" fmla="*/ 10056 w 10056"/>
                <a:gd name="T54" fmla="*/ 10000 h 100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4" name="Freeform 280"/>
            <p:cNvSpPr>
              <a:spLocks/>
            </p:cNvSpPr>
            <p:nvPr/>
          </p:nvSpPr>
          <p:spPr bwMode="auto">
            <a:xfrm>
              <a:off x="6203108" y="3546623"/>
              <a:ext cx="31750" cy="61912"/>
            </a:xfrm>
            <a:custGeom>
              <a:avLst/>
              <a:gdLst>
                <a:gd name="T0" fmla="*/ 0 w 24"/>
                <a:gd name="T1" fmla="*/ 2147483647 h 48"/>
                <a:gd name="T2" fmla="*/ 2147483647 w 24"/>
                <a:gd name="T3" fmla="*/ 2147483647 h 48"/>
                <a:gd name="T4" fmla="*/ 2147483647 w 24"/>
                <a:gd name="T5" fmla="*/ 0 h 48"/>
                <a:gd name="T6" fmla="*/ 2147483647 w 24"/>
                <a:gd name="T7" fmla="*/ 2147483647 h 48"/>
                <a:gd name="T8" fmla="*/ 2147483647 w 24"/>
                <a:gd name="T9" fmla="*/ 2147483647 h 48"/>
                <a:gd name="T10" fmla="*/ 0 w 24"/>
                <a:gd name="T11" fmla="*/ 2147483647 h 48"/>
                <a:gd name="T12" fmla="*/ 0 60000 65536"/>
                <a:gd name="T13" fmla="*/ 0 60000 65536"/>
                <a:gd name="T14" fmla="*/ 0 60000 65536"/>
                <a:gd name="T15" fmla="*/ 0 60000 65536"/>
                <a:gd name="T16" fmla="*/ 0 60000 65536"/>
                <a:gd name="T17" fmla="*/ 0 60000 65536"/>
                <a:gd name="T18" fmla="*/ 0 w 24"/>
                <a:gd name="T19" fmla="*/ 0 h 48"/>
                <a:gd name="T20" fmla="*/ 24 w 24"/>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4" h="48">
                  <a:moveTo>
                    <a:pt x="0" y="48"/>
                  </a:moveTo>
                  <a:lnTo>
                    <a:pt x="6" y="6"/>
                  </a:lnTo>
                  <a:lnTo>
                    <a:pt x="18" y="0"/>
                  </a:lnTo>
                  <a:lnTo>
                    <a:pt x="24" y="24"/>
                  </a:lnTo>
                  <a:lnTo>
                    <a:pt x="24" y="48"/>
                  </a:lnTo>
                  <a:lnTo>
                    <a:pt x="0" y="48"/>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5" name="Freeform 281"/>
            <p:cNvSpPr>
              <a:spLocks/>
            </p:cNvSpPr>
            <p:nvPr/>
          </p:nvSpPr>
          <p:spPr bwMode="auto">
            <a:xfrm>
              <a:off x="6195172" y="3483124"/>
              <a:ext cx="39687" cy="47625"/>
            </a:xfrm>
            <a:custGeom>
              <a:avLst/>
              <a:gdLst>
                <a:gd name="T0" fmla="*/ 0 w 30"/>
                <a:gd name="T1" fmla="*/ 2147483647 h 37"/>
                <a:gd name="T2" fmla="*/ 2147483647 w 30"/>
                <a:gd name="T3" fmla="*/ 0 h 37"/>
                <a:gd name="T4" fmla="*/ 2147483647 w 30"/>
                <a:gd name="T5" fmla="*/ 2147483647 h 37"/>
                <a:gd name="T6" fmla="*/ 2147483647 w 30"/>
                <a:gd name="T7" fmla="*/ 2147483647 h 37"/>
                <a:gd name="T8" fmla="*/ 0 w 30"/>
                <a:gd name="T9" fmla="*/ 2147483647 h 37"/>
                <a:gd name="T10" fmla="*/ 0 60000 65536"/>
                <a:gd name="T11" fmla="*/ 0 60000 65536"/>
                <a:gd name="T12" fmla="*/ 0 60000 65536"/>
                <a:gd name="T13" fmla="*/ 0 60000 65536"/>
                <a:gd name="T14" fmla="*/ 0 60000 65536"/>
                <a:gd name="T15" fmla="*/ 0 w 30"/>
                <a:gd name="T16" fmla="*/ 0 h 37"/>
                <a:gd name="T17" fmla="*/ 30 w 30"/>
                <a:gd name="T18" fmla="*/ 37 h 37"/>
              </a:gdLst>
              <a:ahLst/>
              <a:cxnLst>
                <a:cxn ang="T10">
                  <a:pos x="T0" y="T1"/>
                </a:cxn>
                <a:cxn ang="T11">
                  <a:pos x="T2" y="T3"/>
                </a:cxn>
                <a:cxn ang="T12">
                  <a:pos x="T4" y="T5"/>
                </a:cxn>
                <a:cxn ang="T13">
                  <a:pos x="T6" y="T7"/>
                </a:cxn>
                <a:cxn ang="T14">
                  <a:pos x="T8" y="T9"/>
                </a:cxn>
              </a:cxnLst>
              <a:rect l="T15" t="T16" r="T17" b="T18"/>
              <a:pathLst>
                <a:path w="30" h="37">
                  <a:moveTo>
                    <a:pt x="0" y="12"/>
                  </a:moveTo>
                  <a:lnTo>
                    <a:pt x="24" y="0"/>
                  </a:lnTo>
                  <a:lnTo>
                    <a:pt x="30" y="24"/>
                  </a:lnTo>
                  <a:lnTo>
                    <a:pt x="24" y="37"/>
                  </a:lnTo>
                  <a:lnTo>
                    <a:pt x="0" y="12"/>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6" name="Freeform 282"/>
            <p:cNvSpPr>
              <a:spLocks/>
            </p:cNvSpPr>
            <p:nvPr/>
          </p:nvSpPr>
          <p:spPr bwMode="auto">
            <a:xfrm>
              <a:off x="6993683" y="3659335"/>
              <a:ext cx="39688" cy="7938"/>
            </a:xfrm>
            <a:custGeom>
              <a:avLst/>
              <a:gdLst>
                <a:gd name="T0" fmla="*/ 2147483647 w 30"/>
                <a:gd name="T1" fmla="*/ 0 h 6"/>
                <a:gd name="T2" fmla="*/ 2147483647 w 30"/>
                <a:gd name="T3" fmla="*/ 0 h 6"/>
                <a:gd name="T4" fmla="*/ 0 w 30"/>
                <a:gd name="T5" fmla="*/ 2147483647 h 6"/>
                <a:gd name="T6" fmla="*/ 2147483647 w 30"/>
                <a:gd name="T7" fmla="*/ 0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24" y="0"/>
                  </a:moveTo>
                  <a:lnTo>
                    <a:pt x="30" y="0"/>
                  </a:lnTo>
                  <a:lnTo>
                    <a:pt x="0" y="6"/>
                  </a:lnTo>
                  <a:lnTo>
                    <a:pt x="24" y="0"/>
                  </a:lnTo>
                  <a:close/>
                </a:path>
              </a:pathLst>
            </a:custGeom>
            <a:solidFill>
              <a:schemeClr val="accent4">
                <a:lumMod val="75000"/>
              </a:schemeClr>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7" name="Freeform 327"/>
            <p:cNvSpPr>
              <a:spLocks/>
            </p:cNvSpPr>
            <p:nvPr/>
          </p:nvSpPr>
          <p:spPr bwMode="auto">
            <a:xfrm>
              <a:off x="7219108" y="3649811"/>
              <a:ext cx="25400" cy="17463"/>
            </a:xfrm>
            <a:custGeom>
              <a:avLst/>
              <a:gdLst>
                <a:gd name="T0" fmla="*/ 0 w 18"/>
                <a:gd name="T1" fmla="*/ 0 h 12"/>
                <a:gd name="T2" fmla="*/ 2147483647 w 18"/>
                <a:gd name="T3" fmla="*/ 2147483647 h 12"/>
                <a:gd name="T4" fmla="*/ 2147483647 w 18"/>
                <a:gd name="T5" fmla="*/ 2147483647 h 12"/>
                <a:gd name="T6" fmla="*/ 2147483647 w 18"/>
                <a:gd name="T7" fmla="*/ 0 h 12"/>
                <a:gd name="T8" fmla="*/ 0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0"/>
                  </a:moveTo>
                  <a:lnTo>
                    <a:pt x="18" y="12"/>
                  </a:lnTo>
                  <a:lnTo>
                    <a:pt x="6" y="0"/>
                  </a:lnTo>
                  <a:lnTo>
                    <a:pt x="0" y="0"/>
                  </a:lnTo>
                  <a:close/>
                </a:path>
              </a:pathLst>
            </a:custGeom>
            <a:solidFill>
              <a:schemeClr val="accent4">
                <a:lumMod val="75000"/>
              </a:schemeClr>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8" name="Freeform 328"/>
            <p:cNvSpPr>
              <a:spLocks/>
            </p:cNvSpPr>
            <p:nvPr/>
          </p:nvSpPr>
          <p:spPr bwMode="auto">
            <a:xfrm>
              <a:off x="7182597" y="3611711"/>
              <a:ext cx="14287" cy="23813"/>
            </a:xfrm>
            <a:custGeom>
              <a:avLst/>
              <a:gdLst>
                <a:gd name="T0" fmla="*/ 0 w 12"/>
                <a:gd name="T1" fmla="*/ 0 h 18"/>
                <a:gd name="T2" fmla="*/ 2147483647 w 12"/>
                <a:gd name="T3" fmla="*/ 2147483647 h 18"/>
                <a:gd name="T4" fmla="*/ 2147483647 w 12"/>
                <a:gd name="T5" fmla="*/ 2147483647 h 18"/>
                <a:gd name="T6" fmla="*/ 0 w 12"/>
                <a:gd name="T7" fmla="*/ 0 h 18"/>
                <a:gd name="T8" fmla="*/ 0 60000 65536"/>
                <a:gd name="T9" fmla="*/ 0 60000 65536"/>
                <a:gd name="T10" fmla="*/ 0 60000 65536"/>
                <a:gd name="T11" fmla="*/ 0 60000 65536"/>
                <a:gd name="T12" fmla="*/ 0 w 12"/>
                <a:gd name="T13" fmla="*/ 0 h 18"/>
                <a:gd name="T14" fmla="*/ 12 w 12"/>
                <a:gd name="T15" fmla="*/ 18 h 18"/>
              </a:gdLst>
              <a:ahLst/>
              <a:cxnLst>
                <a:cxn ang="T8">
                  <a:pos x="T0" y="T1"/>
                </a:cxn>
                <a:cxn ang="T9">
                  <a:pos x="T2" y="T3"/>
                </a:cxn>
                <a:cxn ang="T10">
                  <a:pos x="T4" y="T5"/>
                </a:cxn>
                <a:cxn ang="T11">
                  <a:pos x="T6" y="T7"/>
                </a:cxn>
              </a:cxnLst>
              <a:rect l="T12" t="T13" r="T14" b="T15"/>
              <a:pathLst>
                <a:path w="12" h="18">
                  <a:moveTo>
                    <a:pt x="0" y="0"/>
                  </a:moveTo>
                  <a:lnTo>
                    <a:pt x="12" y="18"/>
                  </a:lnTo>
                  <a:lnTo>
                    <a:pt x="12" y="12"/>
                  </a:lnTo>
                  <a:lnTo>
                    <a:pt x="0" y="0"/>
                  </a:lnTo>
                  <a:close/>
                </a:path>
              </a:pathLst>
            </a:custGeom>
            <a:solidFill>
              <a:schemeClr val="accent4">
                <a:lumMod val="75000"/>
              </a:schemeClr>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9" name="Rectangle 340"/>
            <p:cNvSpPr>
              <a:spLocks noChangeArrowheads="1"/>
            </p:cNvSpPr>
            <p:nvPr/>
          </p:nvSpPr>
          <p:spPr bwMode="auto">
            <a:xfrm>
              <a:off x="6379322" y="3267224"/>
              <a:ext cx="9525" cy="1587"/>
            </a:xfrm>
            <a:prstGeom prst="rect">
              <a:avLst/>
            </a:prstGeom>
            <a:solidFill>
              <a:schemeClr val="accent4">
                <a:lumMod val="75000"/>
              </a:schemeClr>
            </a:solidFill>
            <a:ln w="9525">
              <a:solidFill>
                <a:schemeClr val="bg1"/>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Freeform 359"/>
            <p:cNvSpPr>
              <a:spLocks/>
            </p:cNvSpPr>
            <p:nvPr/>
          </p:nvSpPr>
          <p:spPr bwMode="auto">
            <a:xfrm>
              <a:off x="6466633" y="3002111"/>
              <a:ext cx="77788" cy="47625"/>
            </a:xfrm>
            <a:custGeom>
              <a:avLst/>
              <a:gdLst>
                <a:gd name="T0" fmla="*/ 2147483647 w 60"/>
                <a:gd name="T1" fmla="*/ 2147483647 h 36"/>
                <a:gd name="T2" fmla="*/ 2147483647 w 60"/>
                <a:gd name="T3" fmla="*/ 2147483647 h 36"/>
                <a:gd name="T4" fmla="*/ 2147483647 w 60"/>
                <a:gd name="T5" fmla="*/ 2147483647 h 36"/>
                <a:gd name="T6" fmla="*/ 2147483647 w 60"/>
                <a:gd name="T7" fmla="*/ 2147483647 h 36"/>
                <a:gd name="T8" fmla="*/ 2147483647 w 60"/>
                <a:gd name="T9" fmla="*/ 0 h 36"/>
                <a:gd name="T10" fmla="*/ 2147483647 w 60"/>
                <a:gd name="T11" fmla="*/ 0 h 36"/>
                <a:gd name="T12" fmla="*/ 2147483647 w 60"/>
                <a:gd name="T13" fmla="*/ 2147483647 h 36"/>
                <a:gd name="T14" fmla="*/ 0 w 60"/>
                <a:gd name="T15" fmla="*/ 2147483647 h 36"/>
                <a:gd name="T16" fmla="*/ 2147483647 w 60"/>
                <a:gd name="T17" fmla="*/ 2147483647 h 36"/>
                <a:gd name="T18" fmla="*/ 2147483647 w 60"/>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36"/>
                <a:gd name="T32" fmla="*/ 60 w 60"/>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01" name="Freeform 360"/>
            <p:cNvSpPr>
              <a:spLocks/>
            </p:cNvSpPr>
            <p:nvPr/>
          </p:nvSpPr>
          <p:spPr bwMode="auto">
            <a:xfrm>
              <a:off x="6325347" y="3025924"/>
              <a:ext cx="242887" cy="217487"/>
            </a:xfrm>
            <a:custGeom>
              <a:avLst/>
              <a:gdLst>
                <a:gd name="T0" fmla="*/ 2147483647 w 31"/>
                <a:gd name="T1" fmla="*/ 2147483647 h 28"/>
                <a:gd name="T2" fmla="*/ 2147483647 w 31"/>
                <a:gd name="T3" fmla="*/ 2147483647 h 28"/>
                <a:gd name="T4" fmla="*/ 2147483647 w 31"/>
                <a:gd name="T5" fmla="*/ 2147483647 h 28"/>
                <a:gd name="T6" fmla="*/ 2147483647 w 31"/>
                <a:gd name="T7" fmla="*/ 2147483647 h 28"/>
                <a:gd name="T8" fmla="*/ 2147483647 w 31"/>
                <a:gd name="T9" fmla="*/ 2147483647 h 28"/>
                <a:gd name="T10" fmla="*/ 2147483647 w 31"/>
                <a:gd name="T11" fmla="*/ 2147483647 h 28"/>
                <a:gd name="T12" fmla="*/ 2147483647 w 31"/>
                <a:gd name="T13" fmla="*/ 2147483647 h 28"/>
                <a:gd name="T14" fmla="*/ 2147483647 w 31"/>
                <a:gd name="T15" fmla="*/ 2147483647 h 28"/>
                <a:gd name="T16" fmla="*/ 2147483647 w 31"/>
                <a:gd name="T17" fmla="*/ 2147483647 h 28"/>
                <a:gd name="T18" fmla="*/ 2147483647 w 31"/>
                <a:gd name="T19" fmla="*/ 2147483647 h 28"/>
                <a:gd name="T20" fmla="*/ 2147483647 w 31"/>
                <a:gd name="T21" fmla="*/ 2147483647 h 28"/>
                <a:gd name="T22" fmla="*/ 2147483647 w 31"/>
                <a:gd name="T23" fmla="*/ 2147483647 h 28"/>
                <a:gd name="T24" fmla="*/ 2147483647 w 31"/>
                <a:gd name="T25" fmla="*/ 2147483647 h 28"/>
                <a:gd name="T26" fmla="*/ 2147483647 w 31"/>
                <a:gd name="T27" fmla="*/ 2147483647 h 28"/>
                <a:gd name="T28" fmla="*/ 2147483647 w 31"/>
                <a:gd name="T29" fmla="*/ 2147483647 h 28"/>
                <a:gd name="T30" fmla="*/ 2147483647 w 31"/>
                <a:gd name="T31" fmla="*/ 2147483647 h 28"/>
                <a:gd name="T32" fmla="*/ 2147483647 w 31"/>
                <a:gd name="T33" fmla="*/ 2147483647 h 28"/>
                <a:gd name="T34" fmla="*/ 2147483647 w 31"/>
                <a:gd name="T35" fmla="*/ 2147483647 h 28"/>
                <a:gd name="T36" fmla="*/ 2147483647 w 31"/>
                <a:gd name="T37" fmla="*/ 2147483647 h 28"/>
                <a:gd name="T38" fmla="*/ 2147483647 w 31"/>
                <a:gd name="T39" fmla="*/ 2147483647 h 28"/>
                <a:gd name="T40" fmla="*/ 2147483647 w 31"/>
                <a:gd name="T41" fmla="*/ 2147483647 h 28"/>
                <a:gd name="T42" fmla="*/ 2147483647 w 31"/>
                <a:gd name="T43" fmla="*/ 2147483647 h 28"/>
                <a:gd name="T44" fmla="*/ 2147483647 w 31"/>
                <a:gd name="T45" fmla="*/ 2147483647 h 28"/>
                <a:gd name="T46" fmla="*/ 2147483647 w 31"/>
                <a:gd name="T47" fmla="*/ 0 h 28"/>
                <a:gd name="T48" fmla="*/ 2147483647 w 31"/>
                <a:gd name="T49" fmla="*/ 2147483647 h 28"/>
                <a:gd name="T50" fmla="*/ 2147483647 w 31"/>
                <a:gd name="T51" fmla="*/ 2147483647 h 28"/>
                <a:gd name="T52" fmla="*/ 2147483647 w 31"/>
                <a:gd name="T53" fmla="*/ 0 h 28"/>
                <a:gd name="T54" fmla="*/ 2147483647 w 31"/>
                <a:gd name="T55" fmla="*/ 0 h 28"/>
                <a:gd name="T56" fmla="*/ 2147483647 w 31"/>
                <a:gd name="T57" fmla="*/ 2147483647 h 28"/>
                <a:gd name="T58" fmla="*/ 2147483647 w 31"/>
                <a:gd name="T59" fmla="*/ 2147483647 h 28"/>
                <a:gd name="T60" fmla="*/ 0 w 31"/>
                <a:gd name="T61" fmla="*/ 2147483647 h 28"/>
                <a:gd name="T62" fmla="*/ 0 w 31"/>
                <a:gd name="T63" fmla="*/ 2147483647 h 28"/>
                <a:gd name="T64" fmla="*/ 2147483647 w 31"/>
                <a:gd name="T65" fmla="*/ 2147483647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28"/>
                <a:gd name="T101" fmla="*/ 31 w 31"/>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02" name="Freeform 263"/>
            <p:cNvSpPr>
              <a:spLocks/>
            </p:cNvSpPr>
            <p:nvPr/>
          </p:nvSpPr>
          <p:spPr bwMode="auto">
            <a:xfrm>
              <a:off x="6233271" y="2959249"/>
              <a:ext cx="49212" cy="96837"/>
            </a:xfrm>
            <a:custGeom>
              <a:avLst/>
              <a:gdLst>
                <a:gd name="T0" fmla="*/ 9 w 429209"/>
                <a:gd name="T1" fmla="*/ 141 h 839755"/>
                <a:gd name="T2" fmla="*/ 10 w 429209"/>
                <a:gd name="T3" fmla="*/ 99 h 839755"/>
                <a:gd name="T4" fmla="*/ 0 w 429209"/>
                <a:gd name="T5" fmla="*/ 92 h 839755"/>
                <a:gd name="T6" fmla="*/ 19 w 429209"/>
                <a:gd name="T7" fmla="*/ 23 h 839755"/>
                <a:gd name="T8" fmla="*/ 45 w 429209"/>
                <a:gd name="T9" fmla="*/ 23 h 839755"/>
                <a:gd name="T10" fmla="*/ 68 w 429209"/>
                <a:gd name="T11" fmla="*/ 0 h 839755"/>
                <a:gd name="T12" fmla="*/ 71 w 429209"/>
                <a:gd name="T13" fmla="*/ 46 h 839755"/>
                <a:gd name="T14" fmla="*/ 74 w 429209"/>
                <a:gd name="T15" fmla="*/ 72 h 839755"/>
                <a:gd name="T16" fmla="*/ 39 w 429209"/>
                <a:gd name="T17" fmla="*/ 112 h 839755"/>
                <a:gd name="T18" fmla="*/ 39 w 429209"/>
                <a:gd name="T19" fmla="*/ 148 h 839755"/>
                <a:gd name="T20" fmla="*/ 19 w 429209"/>
                <a:gd name="T21" fmla="*/ 138 h 839755"/>
                <a:gd name="T22" fmla="*/ 9 w 429209"/>
                <a:gd name="T23" fmla="*/ 141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9209"/>
                <a:gd name="T37" fmla="*/ 0 h 839755"/>
                <a:gd name="T38" fmla="*/ 429209 w 429209"/>
                <a:gd name="T39" fmla="*/ 839755 h 8397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nvGrpSpPr>
          <p:cNvPr id="103" name="Groupe 74"/>
          <p:cNvGrpSpPr/>
          <p:nvPr/>
        </p:nvGrpSpPr>
        <p:grpSpPr>
          <a:xfrm>
            <a:off x="57453" y="2308492"/>
            <a:ext cx="2520000" cy="3240000"/>
            <a:chOff x="859314" y="2681143"/>
            <a:chExt cx="2163763" cy="2952749"/>
          </a:xfrm>
        </p:grpSpPr>
        <p:sp>
          <p:nvSpPr>
            <p:cNvPr id="104" name="Freeform 277"/>
            <p:cNvSpPr>
              <a:spLocks/>
            </p:cNvSpPr>
            <p:nvPr/>
          </p:nvSpPr>
          <p:spPr bwMode="auto">
            <a:xfrm>
              <a:off x="1838802" y="3486006"/>
              <a:ext cx="276225" cy="77787"/>
            </a:xfrm>
            <a:custGeom>
              <a:avLst/>
              <a:gdLst>
                <a:gd name="T0" fmla="*/ 2147483647 w 35"/>
                <a:gd name="T1" fmla="*/ 2147483647 h 10"/>
                <a:gd name="T2" fmla="*/ 2147483647 w 35"/>
                <a:gd name="T3" fmla="*/ 0 h 10"/>
                <a:gd name="T4" fmla="*/ 2147483647 w 35"/>
                <a:gd name="T5" fmla="*/ 0 h 10"/>
                <a:gd name="T6" fmla="*/ 2147483647 w 35"/>
                <a:gd name="T7" fmla="*/ 2147483647 h 10"/>
                <a:gd name="T8" fmla="*/ 2147483647 w 35"/>
                <a:gd name="T9" fmla="*/ 2147483647 h 10"/>
                <a:gd name="T10" fmla="*/ 2147483647 w 35"/>
                <a:gd name="T11" fmla="*/ 2147483647 h 10"/>
                <a:gd name="T12" fmla="*/ 2147483647 w 35"/>
                <a:gd name="T13" fmla="*/ 2147483647 h 10"/>
                <a:gd name="T14" fmla="*/ 2147483647 w 35"/>
                <a:gd name="T15" fmla="*/ 2147483647 h 10"/>
                <a:gd name="T16" fmla="*/ 2147483647 w 35"/>
                <a:gd name="T17" fmla="*/ 2147483647 h 10"/>
                <a:gd name="T18" fmla="*/ 2147483647 w 35"/>
                <a:gd name="T19" fmla="*/ 2147483647 h 10"/>
                <a:gd name="T20" fmla="*/ 2147483647 w 35"/>
                <a:gd name="T21" fmla="*/ 2147483647 h 10"/>
                <a:gd name="T22" fmla="*/ 2147483647 w 35"/>
                <a:gd name="T23" fmla="*/ 2147483647 h 10"/>
                <a:gd name="T24" fmla="*/ 2147483647 w 35"/>
                <a:gd name="T25" fmla="*/ 2147483647 h 10"/>
                <a:gd name="T26" fmla="*/ 2147483647 w 35"/>
                <a:gd name="T27" fmla="*/ 2147483647 h 10"/>
                <a:gd name="T28" fmla="*/ 0 w 35"/>
                <a:gd name="T29" fmla="*/ 2147483647 h 10"/>
                <a:gd name="T30" fmla="*/ 2147483647 w 35"/>
                <a:gd name="T31" fmla="*/ 2147483647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0"/>
                <a:gd name="T50" fmla="*/ 35 w 35"/>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05" name="Freeform 278"/>
            <p:cNvSpPr>
              <a:spLocks/>
            </p:cNvSpPr>
            <p:nvPr/>
          </p:nvSpPr>
          <p:spPr bwMode="auto">
            <a:xfrm>
              <a:off x="2115026" y="3571731"/>
              <a:ext cx="171450" cy="47625"/>
            </a:xfrm>
            <a:custGeom>
              <a:avLst/>
              <a:gdLst>
                <a:gd name="T0" fmla="*/ 2147483647 w 132"/>
                <a:gd name="T1" fmla="*/ 0 h 36"/>
                <a:gd name="T2" fmla="*/ 2147483647 w 132"/>
                <a:gd name="T3" fmla="*/ 2147483647 h 36"/>
                <a:gd name="T4" fmla="*/ 0 w 132"/>
                <a:gd name="T5" fmla="*/ 2147483647 h 36"/>
                <a:gd name="T6" fmla="*/ 2147483647 w 132"/>
                <a:gd name="T7" fmla="*/ 2147483647 h 36"/>
                <a:gd name="T8" fmla="*/ 2147483647 w 132"/>
                <a:gd name="T9" fmla="*/ 2147483647 h 36"/>
                <a:gd name="T10" fmla="*/ 2147483647 w 132"/>
                <a:gd name="T11" fmla="*/ 2147483647 h 36"/>
                <a:gd name="T12" fmla="*/ 2147483647 w 132"/>
                <a:gd name="T13" fmla="*/ 2147483647 h 36"/>
                <a:gd name="T14" fmla="*/ 2147483647 w 132"/>
                <a:gd name="T15" fmla="*/ 2147483647 h 36"/>
                <a:gd name="T16" fmla="*/ 2147483647 w 132"/>
                <a:gd name="T17" fmla="*/ 2147483647 h 36"/>
                <a:gd name="T18" fmla="*/ 2147483647 w 132"/>
                <a:gd name="T19" fmla="*/ 0 h 36"/>
                <a:gd name="T20" fmla="*/ 2147483647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
                <a:gd name="T34" fmla="*/ 0 h 36"/>
                <a:gd name="T35" fmla="*/ 132 w 132"/>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06" name="Freeform 399"/>
            <p:cNvSpPr>
              <a:spLocks/>
            </p:cNvSpPr>
            <p:nvPr/>
          </p:nvSpPr>
          <p:spPr bwMode="auto">
            <a:xfrm>
              <a:off x="859314" y="2681143"/>
              <a:ext cx="1435100" cy="741363"/>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99"/>
                <a:gd name="T103" fmla="*/ 0 h 571"/>
                <a:gd name="T104" fmla="*/ 1099 w 1099"/>
                <a:gd name="T105" fmla="*/ 571 h 5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rgbClr val="CFD1D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07" name="Freeform 400"/>
            <p:cNvSpPr>
              <a:spLocks/>
            </p:cNvSpPr>
            <p:nvPr/>
          </p:nvSpPr>
          <p:spPr bwMode="auto">
            <a:xfrm>
              <a:off x="1775302" y="3687618"/>
              <a:ext cx="111125" cy="112713"/>
            </a:xfrm>
            <a:custGeom>
              <a:avLst/>
              <a:gdLst>
                <a:gd name="T0" fmla="*/ 2147483647 w 14"/>
                <a:gd name="T1" fmla="*/ 2147483647 h 14"/>
                <a:gd name="T2" fmla="*/ 2147483647 w 14"/>
                <a:gd name="T3" fmla="*/ 2147483647 h 14"/>
                <a:gd name="T4" fmla="*/ 2147483647 w 14"/>
                <a:gd name="T5" fmla="*/ 0 h 14"/>
                <a:gd name="T6" fmla="*/ 2147483647 w 14"/>
                <a:gd name="T7" fmla="*/ 2147483647 h 14"/>
                <a:gd name="T8" fmla="*/ 0 w 14"/>
                <a:gd name="T9" fmla="*/ 2147483647 h 14"/>
                <a:gd name="T10" fmla="*/ 2147483647 w 14"/>
                <a:gd name="T11" fmla="*/ 2147483647 h 14"/>
                <a:gd name="T12" fmla="*/ 2147483647 w 14"/>
                <a:gd name="T13" fmla="*/ 2147483647 h 14"/>
                <a:gd name="T14" fmla="*/ 2147483647 w 1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4"/>
                <a:gd name="T26" fmla="*/ 14 w 1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08" name="Freeform 401"/>
            <p:cNvSpPr>
              <a:spLocks/>
            </p:cNvSpPr>
            <p:nvPr/>
          </p:nvSpPr>
          <p:spPr bwMode="auto">
            <a:xfrm>
              <a:off x="1814989" y="3790805"/>
              <a:ext cx="95250" cy="69850"/>
            </a:xfrm>
            <a:custGeom>
              <a:avLst/>
              <a:gdLst>
                <a:gd name="T0" fmla="*/ 2147483647 w 12"/>
                <a:gd name="T1" fmla="*/ 2147483647 h 9"/>
                <a:gd name="T2" fmla="*/ 2147483647 w 12"/>
                <a:gd name="T3" fmla="*/ 0 h 9"/>
                <a:gd name="T4" fmla="*/ 0 w 12"/>
                <a:gd name="T5" fmla="*/ 2147483647 h 9"/>
                <a:gd name="T6" fmla="*/ 2147483647 w 12"/>
                <a:gd name="T7" fmla="*/ 2147483647 h 9"/>
                <a:gd name="T8" fmla="*/ 2147483647 w 12"/>
                <a:gd name="T9" fmla="*/ 2147483647 h 9"/>
                <a:gd name="T10" fmla="*/ 2147483647 w 12"/>
                <a:gd name="T11" fmla="*/ 2147483647 h 9"/>
                <a:gd name="T12" fmla="*/ 2147483647 w 12"/>
                <a:gd name="T13" fmla="*/ 2147483647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09" name="Freeform 402"/>
            <p:cNvSpPr>
              <a:spLocks/>
            </p:cNvSpPr>
            <p:nvPr/>
          </p:nvSpPr>
          <p:spPr bwMode="auto">
            <a:xfrm>
              <a:off x="1902301" y="3830493"/>
              <a:ext cx="141288" cy="60325"/>
            </a:xfrm>
            <a:custGeom>
              <a:avLst/>
              <a:gdLst>
                <a:gd name="T0" fmla="*/ 2147483647 w 18"/>
                <a:gd name="T1" fmla="*/ 2147483647 h 8"/>
                <a:gd name="T2" fmla="*/ 2147483647 w 18"/>
                <a:gd name="T3" fmla="*/ 2147483647 h 8"/>
                <a:gd name="T4" fmla="*/ 2147483647 w 18"/>
                <a:gd name="T5" fmla="*/ 2147483647 h 8"/>
                <a:gd name="T6" fmla="*/ 2147483647 w 18"/>
                <a:gd name="T7" fmla="*/ 0 h 8"/>
                <a:gd name="T8" fmla="*/ 0 w 18"/>
                <a:gd name="T9" fmla="*/ 2147483647 h 8"/>
                <a:gd name="T10" fmla="*/ 2147483647 w 18"/>
                <a:gd name="T11" fmla="*/ 2147483647 h 8"/>
                <a:gd name="T12" fmla="*/ 2147483647 w 18"/>
                <a:gd name="T13" fmla="*/ 2147483647 h 8"/>
                <a:gd name="T14" fmla="*/ 2147483647 w 18"/>
                <a:gd name="T15" fmla="*/ 2147483647 h 8"/>
                <a:gd name="T16" fmla="*/ 2147483647 w 18"/>
                <a:gd name="T17" fmla="*/ 2147483647 h 8"/>
                <a:gd name="T18" fmla="*/ 2147483647 w 18"/>
                <a:gd name="T19" fmla="*/ 2147483647 h 8"/>
                <a:gd name="T20" fmla="*/ 2147483647 w 18"/>
                <a:gd name="T21" fmla="*/ 2147483647 h 8"/>
                <a:gd name="T22" fmla="*/ 2147483647 w 18"/>
                <a:gd name="T23" fmla="*/ 2147483647 h 8"/>
                <a:gd name="T24" fmla="*/ 2147483647 w 18"/>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8"/>
                <a:gd name="T41" fmla="*/ 18 w 18"/>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0" name="Freeform 403"/>
            <p:cNvSpPr>
              <a:spLocks/>
            </p:cNvSpPr>
            <p:nvPr/>
          </p:nvSpPr>
          <p:spPr bwMode="auto">
            <a:xfrm>
              <a:off x="1995964" y="3760642"/>
              <a:ext cx="290512" cy="319088"/>
            </a:xfrm>
            <a:custGeom>
              <a:avLst/>
              <a:gdLst>
                <a:gd name="T0" fmla="*/ 2147483647 w 37"/>
                <a:gd name="T1" fmla="*/ 2147483647 h 41"/>
                <a:gd name="T2" fmla="*/ 2147483647 w 37"/>
                <a:gd name="T3" fmla="*/ 2147483647 h 41"/>
                <a:gd name="T4" fmla="*/ 2147483647 w 37"/>
                <a:gd name="T5" fmla="*/ 2147483647 h 41"/>
                <a:gd name="T6" fmla="*/ 2147483647 w 37"/>
                <a:gd name="T7" fmla="*/ 2147483647 h 41"/>
                <a:gd name="T8" fmla="*/ 2147483647 w 37"/>
                <a:gd name="T9" fmla="*/ 2147483647 h 41"/>
                <a:gd name="T10" fmla="*/ 2147483647 w 37"/>
                <a:gd name="T11" fmla="*/ 2147483647 h 41"/>
                <a:gd name="T12" fmla="*/ 2147483647 w 37"/>
                <a:gd name="T13" fmla="*/ 2147483647 h 41"/>
                <a:gd name="T14" fmla="*/ 2147483647 w 37"/>
                <a:gd name="T15" fmla="*/ 2147483647 h 41"/>
                <a:gd name="T16" fmla="*/ 2147483647 w 37"/>
                <a:gd name="T17" fmla="*/ 2147483647 h 41"/>
                <a:gd name="T18" fmla="*/ 2147483647 w 37"/>
                <a:gd name="T19" fmla="*/ 2147483647 h 41"/>
                <a:gd name="T20" fmla="*/ 2147483647 w 37"/>
                <a:gd name="T21" fmla="*/ 0 h 41"/>
                <a:gd name="T22" fmla="*/ 2147483647 w 37"/>
                <a:gd name="T23" fmla="*/ 2147483647 h 41"/>
                <a:gd name="T24" fmla="*/ 2147483647 w 37"/>
                <a:gd name="T25" fmla="*/ 2147483647 h 41"/>
                <a:gd name="T26" fmla="*/ 2147483647 w 37"/>
                <a:gd name="T27" fmla="*/ 2147483647 h 41"/>
                <a:gd name="T28" fmla="*/ 2147483647 w 37"/>
                <a:gd name="T29" fmla="*/ 2147483647 h 41"/>
                <a:gd name="T30" fmla="*/ 2147483647 w 37"/>
                <a:gd name="T31" fmla="*/ 2147483647 h 41"/>
                <a:gd name="T32" fmla="*/ 2147483647 w 37"/>
                <a:gd name="T33" fmla="*/ 2147483647 h 41"/>
                <a:gd name="T34" fmla="*/ 2147483647 w 37"/>
                <a:gd name="T35" fmla="*/ 2147483647 h 41"/>
                <a:gd name="T36" fmla="*/ 2147483647 w 37"/>
                <a:gd name="T37" fmla="*/ 2147483647 h 41"/>
                <a:gd name="T38" fmla="*/ 2147483647 w 37"/>
                <a:gd name="T39" fmla="*/ 2147483647 h 41"/>
                <a:gd name="T40" fmla="*/ 2147483647 w 37"/>
                <a:gd name="T41" fmla="*/ 2147483647 h 41"/>
                <a:gd name="T42" fmla="*/ 2147483647 w 37"/>
                <a:gd name="T43" fmla="*/ 2147483647 h 41"/>
                <a:gd name="T44" fmla="*/ 0 w 37"/>
                <a:gd name="T45" fmla="*/ 2147483647 h 41"/>
                <a:gd name="T46" fmla="*/ 2147483647 w 37"/>
                <a:gd name="T47" fmla="*/ 2147483647 h 41"/>
                <a:gd name="T48" fmla="*/ 2147483647 w 37"/>
                <a:gd name="T49" fmla="*/ 2147483647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
                <a:gd name="T76" fmla="*/ 0 h 41"/>
                <a:gd name="T77" fmla="*/ 37 w 37"/>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1" name="Freeform 422"/>
            <p:cNvSpPr>
              <a:spLocks/>
            </p:cNvSpPr>
            <p:nvPr/>
          </p:nvSpPr>
          <p:spPr bwMode="auto">
            <a:xfrm>
              <a:off x="1735614" y="3665392"/>
              <a:ext cx="150812" cy="69850"/>
            </a:xfrm>
            <a:custGeom>
              <a:avLst/>
              <a:gdLst>
                <a:gd name="T0" fmla="*/ 2147483647 w 19"/>
                <a:gd name="T1" fmla="*/ 2147483647 h 9"/>
                <a:gd name="T2" fmla="*/ 2147483647 w 19"/>
                <a:gd name="T3" fmla="*/ 2147483647 h 9"/>
                <a:gd name="T4" fmla="*/ 2147483647 w 19"/>
                <a:gd name="T5" fmla="*/ 0 h 9"/>
                <a:gd name="T6" fmla="*/ 2147483647 w 19"/>
                <a:gd name="T7" fmla="*/ 2147483647 h 9"/>
                <a:gd name="T8" fmla="*/ 0 w 19"/>
                <a:gd name="T9" fmla="*/ 2147483647 h 9"/>
                <a:gd name="T10" fmla="*/ 0 w 19"/>
                <a:gd name="T11" fmla="*/ 2147483647 h 9"/>
                <a:gd name="T12" fmla="*/ 2147483647 w 19"/>
                <a:gd name="T13" fmla="*/ 2147483647 h 9"/>
                <a:gd name="T14" fmla="*/ 2147483647 w 19"/>
                <a:gd name="T15" fmla="*/ 2147483647 h 9"/>
                <a:gd name="T16" fmla="*/ 2147483647 w 19"/>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2" name="Freeform 423"/>
            <p:cNvSpPr>
              <a:spLocks/>
            </p:cNvSpPr>
            <p:nvPr/>
          </p:nvSpPr>
          <p:spPr bwMode="auto">
            <a:xfrm>
              <a:off x="1656239" y="3624118"/>
              <a:ext cx="119062" cy="98425"/>
            </a:xfrm>
            <a:custGeom>
              <a:avLst/>
              <a:gdLst>
                <a:gd name="T0" fmla="*/ 2147483647 w 15"/>
                <a:gd name="T1" fmla="*/ 2147483647 h 12"/>
                <a:gd name="T2" fmla="*/ 2147483647 w 15"/>
                <a:gd name="T3" fmla="*/ 2147483647 h 12"/>
                <a:gd name="T4" fmla="*/ 2147483647 w 15"/>
                <a:gd name="T5" fmla="*/ 0 h 12"/>
                <a:gd name="T6" fmla="*/ 2147483647 w 15"/>
                <a:gd name="T7" fmla="*/ 0 h 12"/>
                <a:gd name="T8" fmla="*/ 2147483647 w 15"/>
                <a:gd name="T9" fmla="*/ 2147483647 h 12"/>
                <a:gd name="T10" fmla="*/ 2147483647 w 15"/>
                <a:gd name="T11" fmla="*/ 2147483647 h 12"/>
                <a:gd name="T12" fmla="*/ 2147483647 w 15"/>
                <a:gd name="T13" fmla="*/ 2147483647 h 12"/>
                <a:gd name="T14" fmla="*/ 2147483647 w 15"/>
                <a:gd name="T15" fmla="*/ 2147483647 h 12"/>
                <a:gd name="T16" fmla="*/ 0 w 15"/>
                <a:gd name="T17" fmla="*/ 2147483647 h 12"/>
                <a:gd name="T18" fmla="*/ 2147483647 w 15"/>
                <a:gd name="T19" fmla="*/ 2147483647 h 12"/>
                <a:gd name="T20" fmla="*/ 2147483647 w 15"/>
                <a:gd name="T21" fmla="*/ 2147483647 h 12"/>
                <a:gd name="T22" fmla="*/ 2147483647 w 15"/>
                <a:gd name="T23" fmla="*/ 2147483647 h 12"/>
                <a:gd name="T24" fmla="*/ 2147483647 w 15"/>
                <a:gd name="T25" fmla="*/ 2147483647 h 12"/>
                <a:gd name="T26" fmla="*/ 2147483647 w 15"/>
                <a:gd name="T27" fmla="*/ 214748364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2"/>
                <a:gd name="T44" fmla="*/ 15 w 15"/>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3" name="Freeform 424"/>
            <p:cNvSpPr>
              <a:spLocks/>
            </p:cNvSpPr>
            <p:nvPr/>
          </p:nvSpPr>
          <p:spPr bwMode="auto">
            <a:xfrm>
              <a:off x="1046639" y="3211368"/>
              <a:ext cx="754062" cy="493713"/>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6"/>
                <a:gd name="T169" fmla="*/ 0 h 379"/>
                <a:gd name="T170" fmla="*/ 576 w 576"/>
                <a:gd name="T171" fmla="*/ 379 h 3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4" name="Freeform 445"/>
            <p:cNvSpPr>
              <a:spLocks/>
            </p:cNvSpPr>
            <p:nvPr/>
          </p:nvSpPr>
          <p:spPr bwMode="auto">
            <a:xfrm>
              <a:off x="2338864" y="3646342"/>
              <a:ext cx="36512" cy="19050"/>
            </a:xfrm>
            <a:custGeom>
              <a:avLst/>
              <a:gdLst>
                <a:gd name="T0" fmla="*/ 2147483647 w 23"/>
                <a:gd name="T1" fmla="*/ 0 h 18"/>
                <a:gd name="T2" fmla="*/ 2147483647 w 23"/>
                <a:gd name="T3" fmla="*/ 2147483647 h 18"/>
                <a:gd name="T4" fmla="*/ 2147483647 w 23"/>
                <a:gd name="T5" fmla="*/ 2147483647 h 18"/>
                <a:gd name="T6" fmla="*/ 0 w 23"/>
                <a:gd name="T7" fmla="*/ 2147483647 h 18"/>
                <a:gd name="T8" fmla="*/ 2147483647 w 23"/>
                <a:gd name="T9" fmla="*/ 0 h 18"/>
                <a:gd name="T10" fmla="*/ 0 60000 65536"/>
                <a:gd name="T11" fmla="*/ 0 60000 65536"/>
                <a:gd name="T12" fmla="*/ 0 60000 65536"/>
                <a:gd name="T13" fmla="*/ 0 60000 65536"/>
                <a:gd name="T14" fmla="*/ 0 60000 65536"/>
                <a:gd name="T15" fmla="*/ 0 w 23"/>
                <a:gd name="T16" fmla="*/ 0 h 18"/>
                <a:gd name="T17" fmla="*/ 23 w 23"/>
                <a:gd name="T18" fmla="*/ 18 h 18"/>
              </a:gdLst>
              <a:ahLst/>
              <a:cxnLst>
                <a:cxn ang="T10">
                  <a:pos x="T0" y="T1"/>
                </a:cxn>
                <a:cxn ang="T11">
                  <a:pos x="T2" y="T3"/>
                </a:cxn>
                <a:cxn ang="T12">
                  <a:pos x="T4" y="T5"/>
                </a:cxn>
                <a:cxn ang="T13">
                  <a:pos x="T6" y="T7"/>
                </a:cxn>
                <a:cxn ang="T14">
                  <a:pos x="T8" y="T9"/>
                </a:cxn>
              </a:cxnLst>
              <a:rect l="T15" t="T16" r="T17" b="T18"/>
              <a:pathLst>
                <a:path w="23" h="18">
                  <a:moveTo>
                    <a:pt x="2" y="0"/>
                  </a:moveTo>
                  <a:lnTo>
                    <a:pt x="23" y="1"/>
                  </a:lnTo>
                  <a:lnTo>
                    <a:pt x="21" y="18"/>
                  </a:lnTo>
                  <a:lnTo>
                    <a:pt x="0" y="13"/>
                  </a:lnTo>
                  <a:lnTo>
                    <a:pt x="2" y="0"/>
                  </a:lnTo>
                  <a:close/>
                </a:path>
              </a:pathLst>
            </a:custGeom>
            <a:solidFill>
              <a:schemeClr val="bg1"/>
            </a:solidFill>
            <a:ln w="6350"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5" name="Freeform 411"/>
            <p:cNvSpPr>
              <a:spLocks/>
            </p:cNvSpPr>
            <p:nvPr/>
          </p:nvSpPr>
          <p:spPr bwMode="auto">
            <a:xfrm>
              <a:off x="2481739" y="4767117"/>
              <a:ext cx="127000" cy="166688"/>
            </a:xfrm>
            <a:custGeom>
              <a:avLst/>
              <a:gdLst>
                <a:gd name="T0" fmla="*/ 2147483647 w 102"/>
                <a:gd name="T1" fmla="*/ 2147483647 h 114"/>
                <a:gd name="T2" fmla="*/ 2147483647 w 102"/>
                <a:gd name="T3" fmla="*/ 2147483647 h 114"/>
                <a:gd name="T4" fmla="*/ 2147483647 w 102"/>
                <a:gd name="T5" fmla="*/ 0 h 114"/>
                <a:gd name="T6" fmla="*/ 2147483647 w 102"/>
                <a:gd name="T7" fmla="*/ 2147483647 h 114"/>
                <a:gd name="T8" fmla="*/ 0 w 102"/>
                <a:gd name="T9" fmla="*/ 2147483647 h 114"/>
                <a:gd name="T10" fmla="*/ 0 w 102"/>
                <a:gd name="T11" fmla="*/ 2147483647 h 114"/>
                <a:gd name="T12" fmla="*/ 2147483647 w 102"/>
                <a:gd name="T13" fmla="*/ 2147483647 h 114"/>
                <a:gd name="T14" fmla="*/ 2147483647 w 102"/>
                <a:gd name="T15" fmla="*/ 2147483647 h 114"/>
                <a:gd name="T16" fmla="*/ 2147483647 w 102"/>
                <a:gd name="T17" fmla="*/ 2147483647 h 114"/>
                <a:gd name="T18" fmla="*/ 2147483647 w 102"/>
                <a:gd name="T19" fmla="*/ 2147483647 h 114"/>
                <a:gd name="T20" fmla="*/ 2147483647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14"/>
                <a:gd name="T41" fmla="*/ 102 w 102"/>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6" name="Freeform 420"/>
            <p:cNvSpPr>
              <a:spLocks/>
            </p:cNvSpPr>
            <p:nvPr/>
          </p:nvSpPr>
          <p:spPr bwMode="auto">
            <a:xfrm>
              <a:off x="1934052" y="4076555"/>
              <a:ext cx="320675" cy="392112"/>
            </a:xfrm>
            <a:custGeom>
              <a:avLst/>
              <a:gdLst>
                <a:gd name="T0" fmla="*/ 2147483647 w 240"/>
                <a:gd name="T1" fmla="*/ 2147483647 h 337"/>
                <a:gd name="T2" fmla="*/ 2147483647 w 240"/>
                <a:gd name="T3" fmla="*/ 2147483647 h 337"/>
                <a:gd name="T4" fmla="*/ 2147483647 w 240"/>
                <a:gd name="T5" fmla="*/ 2147483647 h 337"/>
                <a:gd name="T6" fmla="*/ 2147483647 w 240"/>
                <a:gd name="T7" fmla="*/ 2147483647 h 337"/>
                <a:gd name="T8" fmla="*/ 2147483647 w 240"/>
                <a:gd name="T9" fmla="*/ 2147483647 h 337"/>
                <a:gd name="T10" fmla="*/ 2147483647 w 240"/>
                <a:gd name="T11" fmla="*/ 2147483647 h 337"/>
                <a:gd name="T12" fmla="*/ 2147483647 w 240"/>
                <a:gd name="T13" fmla="*/ 2147483647 h 337"/>
                <a:gd name="T14" fmla="*/ 2147483647 w 240"/>
                <a:gd name="T15" fmla="*/ 2147483647 h 337"/>
                <a:gd name="T16" fmla="*/ 2147483647 w 240"/>
                <a:gd name="T17" fmla="*/ 2147483647 h 337"/>
                <a:gd name="T18" fmla="*/ 2147483647 w 240"/>
                <a:gd name="T19" fmla="*/ 2147483647 h 337"/>
                <a:gd name="T20" fmla="*/ 2147483647 w 240"/>
                <a:gd name="T21" fmla="*/ 2147483647 h 337"/>
                <a:gd name="T22" fmla="*/ 2147483647 w 240"/>
                <a:gd name="T23" fmla="*/ 2147483647 h 337"/>
                <a:gd name="T24" fmla="*/ 2147483647 w 240"/>
                <a:gd name="T25" fmla="*/ 2147483647 h 337"/>
                <a:gd name="T26" fmla="*/ 2147483647 w 240"/>
                <a:gd name="T27" fmla="*/ 0 h 337"/>
                <a:gd name="T28" fmla="*/ 2147483647 w 240"/>
                <a:gd name="T29" fmla="*/ 0 h 337"/>
                <a:gd name="T30" fmla="*/ 2147483647 w 240"/>
                <a:gd name="T31" fmla="*/ 2147483647 h 337"/>
                <a:gd name="T32" fmla="*/ 2147483647 w 240"/>
                <a:gd name="T33" fmla="*/ 2147483647 h 337"/>
                <a:gd name="T34" fmla="*/ 2147483647 w 240"/>
                <a:gd name="T35" fmla="*/ 2147483647 h 337"/>
                <a:gd name="T36" fmla="*/ 2147483647 w 240"/>
                <a:gd name="T37" fmla="*/ 2147483647 h 337"/>
                <a:gd name="T38" fmla="*/ 2147483647 w 240"/>
                <a:gd name="T39" fmla="*/ 2147483647 h 337"/>
                <a:gd name="T40" fmla="*/ 2147483647 w 240"/>
                <a:gd name="T41" fmla="*/ 2147483647 h 337"/>
                <a:gd name="T42" fmla="*/ 0 w 240"/>
                <a:gd name="T43" fmla="*/ 2147483647 h 337"/>
                <a:gd name="T44" fmla="*/ 2147483647 w 240"/>
                <a:gd name="T45" fmla="*/ 2147483647 h 337"/>
                <a:gd name="T46" fmla="*/ 2147483647 w 240"/>
                <a:gd name="T47" fmla="*/ 2147483647 h 337"/>
                <a:gd name="T48" fmla="*/ 2147483647 w 240"/>
                <a:gd name="T49" fmla="*/ 2147483647 h 337"/>
                <a:gd name="T50" fmla="*/ 2147483647 w 240"/>
                <a:gd name="T51" fmla="*/ 2147483647 h 337"/>
                <a:gd name="T52" fmla="*/ 2147483647 w 240"/>
                <a:gd name="T53" fmla="*/ 2147483647 h 337"/>
                <a:gd name="T54" fmla="*/ 2147483647 w 240"/>
                <a:gd name="T55" fmla="*/ 2147483647 h 337"/>
                <a:gd name="T56" fmla="*/ 2147483647 w 240"/>
                <a:gd name="T57" fmla="*/ 2147483647 h 337"/>
                <a:gd name="T58" fmla="*/ 2147483647 w 240"/>
                <a:gd name="T59" fmla="*/ 2147483647 h 337"/>
                <a:gd name="T60" fmla="*/ 2147483647 w 240"/>
                <a:gd name="T61" fmla="*/ 2147483647 h 337"/>
                <a:gd name="T62" fmla="*/ 2147483647 w 240"/>
                <a:gd name="T63" fmla="*/ 2147483647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0"/>
                <a:gd name="T97" fmla="*/ 0 h 337"/>
                <a:gd name="T98" fmla="*/ 240 w 240"/>
                <a:gd name="T99" fmla="*/ 337 h 3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7" name="Freeform 413"/>
            <p:cNvSpPr>
              <a:spLocks/>
            </p:cNvSpPr>
            <p:nvPr/>
          </p:nvSpPr>
          <p:spPr bwMode="auto">
            <a:xfrm>
              <a:off x="2138840" y="3952731"/>
              <a:ext cx="884237" cy="911225"/>
            </a:xfrm>
            <a:custGeom>
              <a:avLst/>
              <a:gdLst>
                <a:gd name="T0" fmla="*/ 39734865 w 10000"/>
                <a:gd name="T1" fmla="*/ 65147755 h 10000"/>
                <a:gd name="T2" fmla="*/ 36529242 w 10000"/>
                <a:gd name="T3" fmla="*/ 70262642 h 10000"/>
                <a:gd name="T4" fmla="*/ 32682370 w 10000"/>
                <a:gd name="T5" fmla="*/ 74729829 h 10000"/>
                <a:gd name="T6" fmla="*/ 33964690 w 10000"/>
                <a:gd name="T7" fmla="*/ 75369144 h 10000"/>
                <a:gd name="T8" fmla="*/ 39093794 w 10000"/>
                <a:gd name="T9" fmla="*/ 79196926 h 10000"/>
                <a:gd name="T10" fmla="*/ 41658257 w 10000"/>
                <a:gd name="T11" fmla="*/ 81115054 h 10000"/>
                <a:gd name="T12" fmla="*/ 47428531 w 10000"/>
                <a:gd name="T13" fmla="*/ 75369144 h 10000"/>
                <a:gd name="T14" fmla="*/ 51908693 w 10000"/>
                <a:gd name="T15" fmla="*/ 63229719 h 10000"/>
                <a:gd name="T16" fmla="*/ 63449131 w 10000"/>
                <a:gd name="T17" fmla="*/ 58123216 h 10000"/>
                <a:gd name="T18" fmla="*/ 66013682 w 10000"/>
                <a:gd name="T19" fmla="*/ 54926366 h 10000"/>
                <a:gd name="T20" fmla="*/ 68570453 w 10000"/>
                <a:gd name="T21" fmla="*/ 49180548 h 10000"/>
                <a:gd name="T22" fmla="*/ 69852684 w 10000"/>
                <a:gd name="T23" fmla="*/ 37049403 h 10000"/>
                <a:gd name="T24" fmla="*/ 78187499 w 10000"/>
                <a:gd name="T25" fmla="*/ 28106736 h 10000"/>
                <a:gd name="T26" fmla="*/ 76905267 w 10000"/>
                <a:gd name="T27" fmla="*/ 21713122 h 10000"/>
                <a:gd name="T28" fmla="*/ 67296002 w 10000"/>
                <a:gd name="T29" fmla="*/ 17245934 h 10000"/>
                <a:gd name="T30" fmla="*/ 58961188 w 10000"/>
                <a:gd name="T31" fmla="*/ 15967304 h 10000"/>
                <a:gd name="T32" fmla="*/ 52549853 w 10000"/>
                <a:gd name="T33" fmla="*/ 12139432 h 10000"/>
                <a:gd name="T34" fmla="*/ 47428531 w 10000"/>
                <a:gd name="T35" fmla="*/ 7024634 h 10000"/>
                <a:gd name="T36" fmla="*/ 44863968 w 10000"/>
                <a:gd name="T37" fmla="*/ 1918037 h 10000"/>
                <a:gd name="T38" fmla="*/ 39734865 w 10000"/>
                <a:gd name="T39" fmla="*/ 7024634 h 10000"/>
                <a:gd name="T40" fmla="*/ 35888082 w 10000"/>
                <a:gd name="T41" fmla="*/ 6385227 h 10000"/>
                <a:gd name="T42" fmla="*/ 33964690 w 10000"/>
                <a:gd name="T43" fmla="*/ 7024634 h 10000"/>
                <a:gd name="T44" fmla="*/ 28843369 w 10000"/>
                <a:gd name="T45" fmla="*/ 8303355 h 10000"/>
                <a:gd name="T46" fmla="*/ 27561137 w 10000"/>
                <a:gd name="T47" fmla="*/ 2557444 h 10000"/>
                <a:gd name="T48" fmla="*/ 24996585 w 10000"/>
                <a:gd name="T49" fmla="*/ 0 h 10000"/>
                <a:gd name="T50" fmla="*/ 22432028 w 10000"/>
                <a:gd name="T51" fmla="*/ 2557444 h 10000"/>
                <a:gd name="T52" fmla="*/ 19226317 w 10000"/>
                <a:gd name="T53" fmla="*/ 5745911 h 10000"/>
                <a:gd name="T54" fmla="*/ 14097214 w 10000"/>
                <a:gd name="T55" fmla="*/ 9581986 h 10000"/>
                <a:gd name="T56" fmla="*/ 7052497 w 10000"/>
                <a:gd name="T57" fmla="*/ 8942670 h 10000"/>
                <a:gd name="T58" fmla="*/ 6411337 w 10000"/>
                <a:gd name="T59" fmla="*/ 19164062 h 10000"/>
                <a:gd name="T60" fmla="*/ 4487945 w 10000"/>
                <a:gd name="T61" fmla="*/ 19803378 h 10000"/>
                <a:gd name="T62" fmla="*/ 0 w 10000"/>
                <a:gd name="T63" fmla="*/ 24909977 h 10000"/>
                <a:gd name="T64" fmla="*/ 2564552 w 10000"/>
                <a:gd name="T65" fmla="*/ 30655795 h 10000"/>
                <a:gd name="T66" fmla="*/ 6411337 w 10000"/>
                <a:gd name="T67" fmla="*/ 33213238 h 10000"/>
                <a:gd name="T68" fmla="*/ 7693657 w 10000"/>
                <a:gd name="T69" fmla="*/ 33852554 h 10000"/>
                <a:gd name="T70" fmla="*/ 11032270 w 10000"/>
                <a:gd name="T71" fmla="*/ 34217955 h 10000"/>
                <a:gd name="T72" fmla="*/ 14613254 w 10000"/>
                <a:gd name="T73" fmla="*/ 32266658 h 10000"/>
                <a:gd name="T74" fmla="*/ 17302925 w 10000"/>
                <a:gd name="T75" fmla="*/ 35770682 h 10000"/>
                <a:gd name="T76" fmla="*/ 25637657 w 10000"/>
                <a:gd name="T77" fmla="*/ 39598463 h 10000"/>
                <a:gd name="T78" fmla="*/ 26919977 w 10000"/>
                <a:gd name="T79" fmla="*/ 44073943 h 10000"/>
                <a:gd name="T80" fmla="*/ 30758979 w 10000"/>
                <a:gd name="T81" fmla="*/ 47262409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00"/>
                <a:gd name="T124" fmla="*/ 0 h 10000"/>
                <a:gd name="T125" fmla="*/ 10000 w 10000"/>
                <a:gd name="T126" fmla="*/ 10000 h 100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rgbClr val="CFD1D1"/>
            </a:solidFill>
            <a:ln w="9525" cap="flat" cmpd="sng">
              <a:solidFill>
                <a:schemeClr val="bg1"/>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8" name="Freeform 409"/>
            <p:cNvSpPr>
              <a:spLocks/>
            </p:cNvSpPr>
            <p:nvPr/>
          </p:nvSpPr>
          <p:spPr bwMode="auto">
            <a:xfrm>
              <a:off x="2126140" y="4554392"/>
              <a:ext cx="473075" cy="947738"/>
            </a:xfrm>
            <a:custGeom>
              <a:avLst/>
              <a:gdLst>
                <a:gd name="T0" fmla="*/ 802631221 w 10000"/>
                <a:gd name="T1" fmla="*/ 2147483647 h 10001"/>
                <a:gd name="T2" fmla="*/ 819678566 w 10000"/>
                <a:gd name="T3" fmla="*/ 2147483647 h 10001"/>
                <a:gd name="T4" fmla="*/ 853874685 w 10000"/>
                <a:gd name="T5" fmla="*/ 1967533265 h 10001"/>
                <a:gd name="T6" fmla="*/ 973406687 w 10000"/>
                <a:gd name="T7" fmla="*/ 1492674353 h 10001"/>
                <a:gd name="T8" fmla="*/ 1024544940 w 10000"/>
                <a:gd name="T9" fmla="*/ 1357359291 h 10001"/>
                <a:gd name="T10" fmla="*/ 1058741058 w 10000"/>
                <a:gd name="T11" fmla="*/ 949726543 h 10001"/>
                <a:gd name="T12" fmla="*/ 1041694469 w 10000"/>
                <a:gd name="T13" fmla="*/ 882500758 h 10001"/>
                <a:gd name="T14" fmla="*/ 990453276 w 10000"/>
                <a:gd name="T15" fmla="*/ 1018659601 h 10001"/>
                <a:gd name="T16" fmla="*/ 887966348 w 10000"/>
                <a:gd name="T17" fmla="*/ 1221200448 h 10001"/>
                <a:gd name="T18" fmla="*/ 802631221 w 10000"/>
                <a:gd name="T19" fmla="*/ 1153965566 h 10001"/>
                <a:gd name="T20" fmla="*/ 819678566 w 10000"/>
                <a:gd name="T21" fmla="*/ 678253206 h 10001"/>
                <a:gd name="T22" fmla="*/ 768434913 w 10000"/>
                <a:gd name="T23" fmla="*/ 542947242 h 10001"/>
                <a:gd name="T24" fmla="*/ 665947985 w 10000"/>
                <a:gd name="T25" fmla="*/ 407632559 h 10001"/>
                <a:gd name="T26" fmla="*/ 614704521 w 10000"/>
                <a:gd name="T27" fmla="*/ 271473810 h 10001"/>
                <a:gd name="T28" fmla="*/ 563568540 w 10000"/>
                <a:gd name="T29" fmla="*/ 0 h 10001"/>
                <a:gd name="T30" fmla="*/ 495172897 w 10000"/>
                <a:gd name="T31" fmla="*/ 68932608 h 10001"/>
                <a:gd name="T32" fmla="*/ 478128200 w 10000"/>
                <a:gd name="T33" fmla="*/ 135314825 h 10001"/>
                <a:gd name="T34" fmla="*/ 392793357 w 10000"/>
                <a:gd name="T35" fmla="*/ 68932608 h 10001"/>
                <a:gd name="T36" fmla="*/ 358596860 w 10000"/>
                <a:gd name="T37" fmla="*/ 68932608 h 10001"/>
                <a:gd name="T38" fmla="*/ 336467366 w 10000"/>
                <a:gd name="T39" fmla="*/ 111481133 h 10001"/>
                <a:gd name="T40" fmla="*/ 341549893 w 10000"/>
                <a:gd name="T41" fmla="*/ 204238359 h 10001"/>
                <a:gd name="T42" fmla="*/ 324503115 w 10000"/>
                <a:gd name="T43" fmla="*/ 474859102 h 10001"/>
                <a:gd name="T44" fmla="*/ 273261922 w 10000"/>
                <a:gd name="T45" fmla="*/ 678253206 h 10001"/>
                <a:gd name="T46" fmla="*/ 273261922 w 10000"/>
                <a:gd name="T47" fmla="*/ 1085041605 h 10001"/>
                <a:gd name="T48" fmla="*/ 239062965 w 10000"/>
                <a:gd name="T49" fmla="*/ 1357359291 h 10001"/>
                <a:gd name="T50" fmla="*/ 187821819 w 10000"/>
                <a:gd name="T51" fmla="*/ 2147483647 h 10001"/>
                <a:gd name="T52" fmla="*/ 204866468 w 10000"/>
                <a:gd name="T53" fmla="*/ 2147483647 h 10001"/>
                <a:gd name="T54" fmla="*/ 102486975 w 10000"/>
                <a:gd name="T55" fmla="*/ 2147483647 h 10001"/>
                <a:gd name="T56" fmla="*/ 85334915 w 10000"/>
                <a:gd name="T57" fmla="*/ 2147483647 h 10001"/>
                <a:gd name="T58" fmla="*/ 85334915 w 10000"/>
                <a:gd name="T59" fmla="*/ 2147483647 h 10001"/>
                <a:gd name="T60" fmla="*/ 68288089 w 10000"/>
                <a:gd name="T61" fmla="*/ 2147483647 h 10001"/>
                <a:gd name="T62" fmla="*/ 102486975 w 10000"/>
                <a:gd name="T63" fmla="*/ 2147483647 h 10001"/>
                <a:gd name="T64" fmla="*/ 51243488 w 10000"/>
                <a:gd name="T65" fmla="*/ 2147483647 h 10001"/>
                <a:gd name="T66" fmla="*/ 0 w 10000"/>
                <a:gd name="T67" fmla="*/ 2147483647 h 10001"/>
                <a:gd name="T68" fmla="*/ 17046831 w 10000"/>
                <a:gd name="T69" fmla="*/ 2147483647 h 10001"/>
                <a:gd name="T70" fmla="*/ 72524616 w 10000"/>
                <a:gd name="T71" fmla="*/ 2147483647 h 10001"/>
                <a:gd name="T72" fmla="*/ 251450334 w 10000"/>
                <a:gd name="T73" fmla="*/ 2147483647 h 10001"/>
                <a:gd name="T74" fmla="*/ 231017476 w 10000"/>
                <a:gd name="T75" fmla="*/ 2147483647 h 10001"/>
                <a:gd name="T76" fmla="*/ 239062965 w 10000"/>
                <a:gd name="T77" fmla="*/ 2147483647 h 10001"/>
                <a:gd name="T78" fmla="*/ 285967008 w 10000"/>
                <a:gd name="T79" fmla="*/ 2147483647 h 10001"/>
                <a:gd name="T80" fmla="*/ 335091097 w 10000"/>
                <a:gd name="T81" fmla="*/ 2147483647 h 10001"/>
                <a:gd name="T82" fmla="*/ 388346453 w 10000"/>
                <a:gd name="T83" fmla="*/ 2147483647 h 10001"/>
                <a:gd name="T84" fmla="*/ 409838148 w 10000"/>
                <a:gd name="T85" fmla="*/ 2147483647 h 10001"/>
                <a:gd name="T86" fmla="*/ 358596860 w 10000"/>
                <a:gd name="T87" fmla="*/ 2147483647 h 10001"/>
                <a:gd name="T88" fmla="*/ 324503115 w 10000"/>
                <a:gd name="T89" fmla="*/ 2147483647 h 10001"/>
                <a:gd name="T90" fmla="*/ 400098105 w 10000"/>
                <a:gd name="T91" fmla="*/ 2147483647 h 10001"/>
                <a:gd name="T92" fmla="*/ 420425941 w 10000"/>
                <a:gd name="T93" fmla="*/ 2147483647 h 10001"/>
                <a:gd name="T94" fmla="*/ 461081612 w 10000"/>
                <a:gd name="T95" fmla="*/ 2147483647 h 10001"/>
                <a:gd name="T96" fmla="*/ 506078596 w 10000"/>
                <a:gd name="T97" fmla="*/ 2147483647 h 10001"/>
                <a:gd name="T98" fmla="*/ 512325076 w 10000"/>
                <a:gd name="T99" fmla="*/ 2147483647 h 10001"/>
                <a:gd name="T100" fmla="*/ 575638003 w 10000"/>
                <a:gd name="T101" fmla="*/ 2147483647 h 10001"/>
                <a:gd name="T102" fmla="*/ 569179207 w 10000"/>
                <a:gd name="T103" fmla="*/ 2147483647 h 10001"/>
                <a:gd name="T104" fmla="*/ 580612858 w 10000"/>
                <a:gd name="T105" fmla="*/ 2147483647 h 10001"/>
                <a:gd name="T106" fmla="*/ 614704521 w 10000"/>
                <a:gd name="T107" fmla="*/ 2147483647 h 10001"/>
                <a:gd name="T108" fmla="*/ 697499048 w 10000"/>
                <a:gd name="T109" fmla="*/ 2147483647 h 10001"/>
                <a:gd name="T110" fmla="*/ 819571084 w 10000"/>
                <a:gd name="T111" fmla="*/ 2147483647 h 10001"/>
                <a:gd name="T112" fmla="*/ 870919759 w 10000"/>
                <a:gd name="T113" fmla="*/ 2147483647 h 10001"/>
                <a:gd name="T114" fmla="*/ 905012937 w 10000"/>
                <a:gd name="T115" fmla="*/ 2147483647 h 10001"/>
                <a:gd name="T116" fmla="*/ 870919759 w 10000"/>
                <a:gd name="T117" fmla="*/ 2147483647 h 10001"/>
                <a:gd name="T118" fmla="*/ 819678566 w 10000"/>
                <a:gd name="T119" fmla="*/ 2147483647 h 10001"/>
                <a:gd name="T120" fmla="*/ 817983823 w 10000"/>
                <a:gd name="T121" fmla="*/ 2147483647 h 10001"/>
                <a:gd name="T122" fmla="*/ 802631221 w 10000"/>
                <a:gd name="T123" fmla="*/ 2147483647 h 10001"/>
                <a:gd name="T124" fmla="*/ 802631221 w 10000"/>
                <a:gd name="T125" fmla="*/ 2147483647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000"/>
                <a:gd name="T190" fmla="*/ 0 h 10001"/>
                <a:gd name="T191" fmla="*/ 10000 w 10000"/>
                <a:gd name="T192" fmla="*/ 10001 h 1000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9" name="Freeform 444"/>
            <p:cNvSpPr>
              <a:spLocks/>
            </p:cNvSpPr>
            <p:nvPr/>
          </p:nvSpPr>
          <p:spPr bwMode="auto">
            <a:xfrm>
              <a:off x="2062640" y="4454380"/>
              <a:ext cx="242887" cy="1179512"/>
            </a:xfrm>
            <a:custGeom>
              <a:avLst/>
              <a:gdLst>
                <a:gd name="T0" fmla="*/ 2147483647 w 14463"/>
                <a:gd name="T1" fmla="*/ 2147483647 h 11339"/>
                <a:gd name="T2" fmla="*/ 2147483647 w 14463"/>
                <a:gd name="T3" fmla="*/ 0 h 11339"/>
                <a:gd name="T4" fmla="*/ 2147483647 w 14463"/>
                <a:gd name="T5" fmla="*/ 2147483647 h 11339"/>
                <a:gd name="T6" fmla="*/ 2147483647 w 14463"/>
                <a:gd name="T7" fmla="*/ 2147483647 h 11339"/>
                <a:gd name="T8" fmla="*/ 2147483647 w 14463"/>
                <a:gd name="T9" fmla="*/ 2147483647 h 11339"/>
                <a:gd name="T10" fmla="*/ 2147483647 w 14463"/>
                <a:gd name="T11" fmla="*/ 2147483647 h 11339"/>
                <a:gd name="T12" fmla="*/ 2147483647 w 14463"/>
                <a:gd name="T13" fmla="*/ 2147483647 h 11339"/>
                <a:gd name="T14" fmla="*/ 2147483647 w 14463"/>
                <a:gd name="T15" fmla="*/ 2147483647 h 11339"/>
                <a:gd name="T16" fmla="*/ 2147483647 w 14463"/>
                <a:gd name="T17" fmla="*/ 2147483647 h 11339"/>
                <a:gd name="T18" fmla="*/ 2147483647 w 14463"/>
                <a:gd name="T19" fmla="*/ 2147483647 h 11339"/>
                <a:gd name="T20" fmla="*/ 2147483647 w 14463"/>
                <a:gd name="T21" fmla="*/ 2147483647 h 11339"/>
                <a:gd name="T22" fmla="*/ 2147483647 w 14463"/>
                <a:gd name="T23" fmla="*/ 2147483647 h 11339"/>
                <a:gd name="T24" fmla="*/ 2147483647 w 14463"/>
                <a:gd name="T25" fmla="*/ 2147483647 h 11339"/>
                <a:gd name="T26" fmla="*/ 2147483647 w 14463"/>
                <a:gd name="T27" fmla="*/ 2147483647 h 11339"/>
                <a:gd name="T28" fmla="*/ 2147483647 w 14463"/>
                <a:gd name="T29" fmla="*/ 2147483647 h 11339"/>
                <a:gd name="T30" fmla="*/ 2147483647 w 14463"/>
                <a:gd name="T31" fmla="*/ 2147483647 h 11339"/>
                <a:gd name="T32" fmla="*/ 2147483647 w 14463"/>
                <a:gd name="T33" fmla="*/ 2147483647 h 11339"/>
                <a:gd name="T34" fmla="*/ 2147483647 w 14463"/>
                <a:gd name="T35" fmla="*/ 2147483647 h 11339"/>
                <a:gd name="T36" fmla="*/ 2147483647 w 14463"/>
                <a:gd name="T37" fmla="*/ 2147483647 h 11339"/>
                <a:gd name="T38" fmla="*/ 2147483647 w 14463"/>
                <a:gd name="T39" fmla="*/ 2147483647 h 11339"/>
                <a:gd name="T40" fmla="*/ 2147483647 w 14463"/>
                <a:gd name="T41" fmla="*/ 2147483647 h 11339"/>
                <a:gd name="T42" fmla="*/ 2147483647 w 14463"/>
                <a:gd name="T43" fmla="*/ 2147483647 h 11339"/>
                <a:gd name="T44" fmla="*/ 2147483647 w 14463"/>
                <a:gd name="T45" fmla="*/ 2147483647 h 11339"/>
                <a:gd name="T46" fmla="*/ 2147483647 w 14463"/>
                <a:gd name="T47" fmla="*/ 2147483647 h 11339"/>
                <a:gd name="T48" fmla="*/ 2147483647 w 14463"/>
                <a:gd name="T49" fmla="*/ 2147483647 h 11339"/>
                <a:gd name="T50" fmla="*/ 2147483647 w 14463"/>
                <a:gd name="T51" fmla="*/ 2147483647 h 11339"/>
                <a:gd name="T52" fmla="*/ 2147483647 w 14463"/>
                <a:gd name="T53" fmla="*/ 2147483647 h 11339"/>
                <a:gd name="T54" fmla="*/ 2147483647 w 14463"/>
                <a:gd name="T55" fmla="*/ 2147483647 h 11339"/>
                <a:gd name="T56" fmla="*/ 2147483647 w 14463"/>
                <a:gd name="T57" fmla="*/ 2147483647 h 11339"/>
                <a:gd name="T58" fmla="*/ 2147483647 w 14463"/>
                <a:gd name="T59" fmla="*/ 2147483647 h 11339"/>
                <a:gd name="T60" fmla="*/ 2147483647 w 14463"/>
                <a:gd name="T61" fmla="*/ 2147483647 h 11339"/>
                <a:gd name="T62" fmla="*/ 2147483647 w 14463"/>
                <a:gd name="T63" fmla="*/ 2147483647 h 11339"/>
                <a:gd name="T64" fmla="*/ 0 w 14463"/>
                <a:gd name="T65" fmla="*/ 2147483647 h 11339"/>
                <a:gd name="T66" fmla="*/ 2147483647 w 14463"/>
                <a:gd name="T67" fmla="*/ 2147483647 h 11339"/>
                <a:gd name="T68" fmla="*/ 2147483647 w 14463"/>
                <a:gd name="T69" fmla="*/ 2147483647 h 11339"/>
                <a:gd name="T70" fmla="*/ 2147483647 w 14463"/>
                <a:gd name="T71" fmla="*/ 2147483647 h 11339"/>
                <a:gd name="T72" fmla="*/ 2147483647 w 14463"/>
                <a:gd name="T73" fmla="*/ 2147483647 h 11339"/>
                <a:gd name="T74" fmla="*/ 2147483647 w 14463"/>
                <a:gd name="T75" fmla="*/ 2147483647 h 11339"/>
                <a:gd name="T76" fmla="*/ 2147483647 w 14463"/>
                <a:gd name="T77" fmla="*/ 2147483647 h 11339"/>
                <a:gd name="T78" fmla="*/ 2147483647 w 14463"/>
                <a:gd name="T79" fmla="*/ 2147483647 h 11339"/>
                <a:gd name="T80" fmla="*/ 2147483647 w 14463"/>
                <a:gd name="T81" fmla="*/ 2147483647 h 11339"/>
                <a:gd name="T82" fmla="*/ 2147483647 w 14463"/>
                <a:gd name="T83" fmla="*/ 2147483647 h 11339"/>
                <a:gd name="T84" fmla="*/ 2147483647 w 14463"/>
                <a:gd name="T85" fmla="*/ 2147483647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463"/>
                <a:gd name="T130" fmla="*/ 0 h 11339"/>
                <a:gd name="T131" fmla="*/ 14463 w 14463"/>
                <a:gd name="T132" fmla="*/ 11339 h 113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20" name="Freeform 410"/>
            <p:cNvSpPr>
              <a:spLocks/>
            </p:cNvSpPr>
            <p:nvPr/>
          </p:nvSpPr>
          <p:spPr bwMode="auto">
            <a:xfrm>
              <a:off x="2383315" y="4506768"/>
              <a:ext cx="200025" cy="187325"/>
            </a:xfrm>
            <a:custGeom>
              <a:avLst/>
              <a:gdLst>
                <a:gd name="T0" fmla="*/ 2147483647 w 168"/>
                <a:gd name="T1" fmla="*/ 0 h 156"/>
                <a:gd name="T2" fmla="*/ 0 w 168"/>
                <a:gd name="T3" fmla="*/ 2147483647 h 156"/>
                <a:gd name="T4" fmla="*/ 0 w 168"/>
                <a:gd name="T5" fmla="*/ 2147483647 h 156"/>
                <a:gd name="T6" fmla="*/ 2147483647 w 168"/>
                <a:gd name="T7" fmla="*/ 2147483647 h 156"/>
                <a:gd name="T8" fmla="*/ 2147483647 w 168"/>
                <a:gd name="T9" fmla="*/ 2147483647 h 156"/>
                <a:gd name="T10" fmla="*/ 2147483647 w 168"/>
                <a:gd name="T11" fmla="*/ 2147483647 h 156"/>
                <a:gd name="T12" fmla="*/ 2147483647 w 168"/>
                <a:gd name="T13" fmla="*/ 2147483647 h 156"/>
                <a:gd name="T14" fmla="*/ 2147483647 w 168"/>
                <a:gd name="T15" fmla="*/ 2147483647 h 156"/>
                <a:gd name="T16" fmla="*/ 2147483647 w 168"/>
                <a:gd name="T17" fmla="*/ 2147483647 h 156"/>
                <a:gd name="T18" fmla="*/ 2147483647 w 168"/>
                <a:gd name="T19" fmla="*/ 2147483647 h 156"/>
                <a:gd name="T20" fmla="*/ 2147483647 w 168"/>
                <a:gd name="T21" fmla="*/ 2147483647 h 156"/>
                <a:gd name="T22" fmla="*/ 2147483647 w 168"/>
                <a:gd name="T23" fmla="*/ 2147483647 h 156"/>
                <a:gd name="T24" fmla="*/ 2147483647 w 168"/>
                <a:gd name="T25" fmla="*/ 2147483647 h 156"/>
                <a:gd name="T26" fmla="*/ 2147483647 w 168"/>
                <a:gd name="T27" fmla="*/ 2147483647 h 156"/>
                <a:gd name="T28" fmla="*/ 2147483647 w 168"/>
                <a:gd name="T29" fmla="*/ 2147483647 h 156"/>
                <a:gd name="T30" fmla="*/ 2147483647 w 168"/>
                <a:gd name="T31" fmla="*/ 2147483647 h 156"/>
                <a:gd name="T32" fmla="*/ 2147483647 w 168"/>
                <a:gd name="T33" fmla="*/ 2147483647 h 156"/>
                <a:gd name="T34" fmla="*/ 2147483647 w 168"/>
                <a:gd name="T35" fmla="*/ 2147483647 h 156"/>
                <a:gd name="T36" fmla="*/ 2147483647 w 168"/>
                <a:gd name="T37" fmla="*/ 0 h 156"/>
                <a:gd name="T38" fmla="*/ 2147483647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8"/>
                <a:gd name="T61" fmla="*/ 0 h 156"/>
                <a:gd name="T62" fmla="*/ 168 w 168"/>
                <a:gd name="T63" fmla="*/ 156 h 1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21" name="Freeform 412"/>
            <p:cNvSpPr>
              <a:spLocks/>
            </p:cNvSpPr>
            <p:nvPr/>
          </p:nvSpPr>
          <p:spPr bwMode="auto">
            <a:xfrm>
              <a:off x="2229326" y="4298806"/>
              <a:ext cx="266700" cy="287337"/>
            </a:xfrm>
            <a:custGeom>
              <a:avLst/>
              <a:gdLst>
                <a:gd name="T0" fmla="*/ 2147483647 w 10141"/>
                <a:gd name="T1" fmla="*/ 2147483647 h 10000"/>
                <a:gd name="T2" fmla="*/ 2147483647 w 10141"/>
                <a:gd name="T3" fmla="*/ 2147483647 h 10000"/>
                <a:gd name="T4" fmla="*/ 2147483647 w 10141"/>
                <a:gd name="T5" fmla="*/ 2147483647 h 10000"/>
                <a:gd name="T6" fmla="*/ 2147483647 w 10141"/>
                <a:gd name="T7" fmla="*/ 2147483647 h 10000"/>
                <a:gd name="T8" fmla="*/ 2147483647 w 10141"/>
                <a:gd name="T9" fmla="*/ 2147483647 h 10000"/>
                <a:gd name="T10" fmla="*/ 2147483647 w 10141"/>
                <a:gd name="T11" fmla="*/ 2147483647 h 10000"/>
                <a:gd name="T12" fmla="*/ 2147483647 w 10141"/>
                <a:gd name="T13" fmla="*/ 2147483647 h 10000"/>
                <a:gd name="T14" fmla="*/ 2147483647 w 10141"/>
                <a:gd name="T15" fmla="*/ 2147483647 h 10000"/>
                <a:gd name="T16" fmla="*/ 2147483647 w 10141"/>
                <a:gd name="T17" fmla="*/ 2147483647 h 10000"/>
                <a:gd name="T18" fmla="*/ 2147483647 w 10141"/>
                <a:gd name="T19" fmla="*/ 2147483647 h 10000"/>
                <a:gd name="T20" fmla="*/ 2147483647 w 10141"/>
                <a:gd name="T21" fmla="*/ 2147483647 h 10000"/>
                <a:gd name="T22" fmla="*/ 2147483647 w 10141"/>
                <a:gd name="T23" fmla="*/ 2147483647 h 10000"/>
                <a:gd name="T24" fmla="*/ 2147483647 w 10141"/>
                <a:gd name="T25" fmla="*/ 2147483647 h 10000"/>
                <a:gd name="T26" fmla="*/ 2147483647 w 10141"/>
                <a:gd name="T27" fmla="*/ 0 h 10000"/>
                <a:gd name="T28" fmla="*/ 2147483647 w 10141"/>
                <a:gd name="T29" fmla="*/ 2147483647 h 10000"/>
                <a:gd name="T30" fmla="*/ 2147483647 w 10141"/>
                <a:gd name="T31" fmla="*/ 2147483647 h 10000"/>
                <a:gd name="T32" fmla="*/ 2147483647 w 10141"/>
                <a:gd name="T33" fmla="*/ 2147483647 h 10000"/>
                <a:gd name="T34" fmla="*/ 2147483647 w 10141"/>
                <a:gd name="T35" fmla="*/ 2147483647 h 10000"/>
                <a:gd name="T36" fmla="*/ 2147483647 w 10141"/>
                <a:gd name="T37" fmla="*/ 2147483647 h 10000"/>
                <a:gd name="T38" fmla="*/ 84436935 w 10141"/>
                <a:gd name="T39" fmla="*/ 2147483647 h 10000"/>
                <a:gd name="T40" fmla="*/ 2147483647 w 10141"/>
                <a:gd name="T41" fmla="*/ 2147483647 h 10000"/>
                <a:gd name="T42" fmla="*/ 2147483647 w 10141"/>
                <a:gd name="T43" fmla="*/ 2147483647 h 10000"/>
                <a:gd name="T44" fmla="*/ 2147483647 w 10141"/>
                <a:gd name="T45" fmla="*/ 2147483647 h 10000"/>
                <a:gd name="T46" fmla="*/ 2147483647 w 10141"/>
                <a:gd name="T47" fmla="*/ 2147483647 h 10000"/>
                <a:gd name="T48" fmla="*/ 2147483647 w 10141"/>
                <a:gd name="T49" fmla="*/ 2147483647 h 10000"/>
                <a:gd name="T50" fmla="*/ 2147483647 w 10141"/>
                <a:gd name="T51" fmla="*/ 2147483647 h 10000"/>
                <a:gd name="T52" fmla="*/ 2147483647 w 10141"/>
                <a:gd name="T53" fmla="*/ 2147483647 h 10000"/>
                <a:gd name="T54" fmla="*/ 2147483647 w 10141"/>
                <a:gd name="T55" fmla="*/ 2147483647 h 10000"/>
                <a:gd name="T56" fmla="*/ 2147483647 w 10141"/>
                <a:gd name="T57" fmla="*/ 2147483647 h 10000"/>
                <a:gd name="T58" fmla="*/ 2147483647 w 10141"/>
                <a:gd name="T59" fmla="*/ 2147483647 h 10000"/>
                <a:gd name="T60" fmla="*/ 2147483647 w 10141"/>
                <a:gd name="T61" fmla="*/ 2147483647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141"/>
                <a:gd name="T94" fmla="*/ 0 h 10000"/>
                <a:gd name="T95" fmla="*/ 10141 w 10141"/>
                <a:gd name="T96" fmla="*/ 10000 h 1000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22" name="Freeform 405"/>
            <p:cNvSpPr>
              <a:spLocks/>
            </p:cNvSpPr>
            <p:nvPr/>
          </p:nvSpPr>
          <p:spPr bwMode="auto">
            <a:xfrm>
              <a:off x="2094389" y="4030517"/>
              <a:ext cx="195262" cy="139700"/>
            </a:xfrm>
            <a:custGeom>
              <a:avLst/>
              <a:gdLst>
                <a:gd name="T0" fmla="*/ 0 w 10000"/>
                <a:gd name="T1" fmla="*/ 148122343 h 10000"/>
                <a:gd name="T2" fmla="*/ 0 w 10000"/>
                <a:gd name="T3" fmla="*/ 148122343 h 10000"/>
                <a:gd name="T4" fmla="*/ 290734304 w 10000"/>
                <a:gd name="T5" fmla="*/ 211614627 h 10000"/>
                <a:gd name="T6" fmla="*/ 465180916 w 10000"/>
                <a:gd name="T7" fmla="*/ 275068857 h 10000"/>
                <a:gd name="T8" fmla="*/ 697771452 w 10000"/>
                <a:gd name="T9" fmla="*/ 275068857 h 10000"/>
                <a:gd name="T10" fmla="*/ 814066330 w 10000"/>
                <a:gd name="T11" fmla="*/ 338561253 h 10000"/>
                <a:gd name="T12" fmla="*/ 765801956 w 10000"/>
                <a:gd name="T13" fmla="*/ 310910052 h 10000"/>
                <a:gd name="T14" fmla="*/ 814066330 w 10000"/>
                <a:gd name="T15" fmla="*/ 338561253 h 10000"/>
                <a:gd name="T16" fmla="*/ 930361832 w 10000"/>
                <a:gd name="T17" fmla="*/ 380877596 h 10000"/>
                <a:gd name="T18" fmla="*/ 1046656710 w 10000"/>
                <a:gd name="T19" fmla="*/ 148122343 h 10000"/>
                <a:gd name="T20" fmla="*/ 988505522 w 10000"/>
                <a:gd name="T21" fmla="*/ 42316329 h 10000"/>
                <a:gd name="T22" fmla="*/ 1453686595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00"/>
                <a:gd name="T37" fmla="*/ 0 h 10000"/>
                <a:gd name="T38" fmla="*/ 10000 w 10000"/>
                <a:gd name="T39" fmla="*/ 10000 h 1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23" name="Freeform 407"/>
            <p:cNvSpPr>
              <a:spLocks/>
            </p:cNvSpPr>
            <p:nvPr/>
          </p:nvSpPr>
          <p:spPr bwMode="auto">
            <a:xfrm>
              <a:off x="2416652" y="3863831"/>
              <a:ext cx="117475" cy="179387"/>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0 h 138"/>
                <a:gd name="T16" fmla="*/ 2147483647 w 90"/>
                <a:gd name="T17" fmla="*/ 2147483647 h 138"/>
                <a:gd name="T18" fmla="*/ 0 w 90"/>
                <a:gd name="T19" fmla="*/ 2147483647 h 138"/>
                <a:gd name="T20" fmla="*/ 2147483647 w 90"/>
                <a:gd name="T21" fmla="*/ 2147483647 h 138"/>
                <a:gd name="T22" fmla="*/ 2147483647 w 90"/>
                <a:gd name="T23" fmla="*/ 2147483647 h 138"/>
                <a:gd name="T24" fmla="*/ 2147483647 w 90"/>
                <a:gd name="T25" fmla="*/ 2147483647 h 138"/>
                <a:gd name="T26" fmla="*/ 2147483647 w 90"/>
                <a:gd name="T27" fmla="*/ 2147483647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38"/>
                <a:gd name="T56" fmla="*/ 90 w 90"/>
                <a:gd name="T57" fmla="*/ 138 h 1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24" name="Freeform 408"/>
            <p:cNvSpPr>
              <a:spLocks/>
            </p:cNvSpPr>
            <p:nvPr/>
          </p:nvSpPr>
          <p:spPr bwMode="auto">
            <a:xfrm>
              <a:off x="2599214" y="3927330"/>
              <a:ext cx="76200" cy="93662"/>
            </a:xfrm>
            <a:custGeom>
              <a:avLst/>
              <a:gdLst>
                <a:gd name="T0" fmla="*/ 2147483647 w 60"/>
                <a:gd name="T1" fmla="*/ 2147483647 h 72"/>
                <a:gd name="T2" fmla="*/ 2147483647 w 60"/>
                <a:gd name="T3" fmla="*/ 2147483647 h 72"/>
                <a:gd name="T4" fmla="*/ 2147483647 w 60"/>
                <a:gd name="T5" fmla="*/ 2147483647 h 72"/>
                <a:gd name="T6" fmla="*/ 2147483647 w 60"/>
                <a:gd name="T7" fmla="*/ 2147483647 h 72"/>
                <a:gd name="T8" fmla="*/ 2147483647 w 60"/>
                <a:gd name="T9" fmla="*/ 2147483647 h 72"/>
                <a:gd name="T10" fmla="*/ 2147483647 w 60"/>
                <a:gd name="T11" fmla="*/ 0 h 72"/>
                <a:gd name="T12" fmla="*/ 2147483647 w 60"/>
                <a:gd name="T13" fmla="*/ 0 h 72"/>
                <a:gd name="T14" fmla="*/ 0 w 60"/>
                <a:gd name="T15" fmla="*/ 2147483647 h 72"/>
                <a:gd name="T16" fmla="*/ 2147483647 w 60"/>
                <a:gd name="T17" fmla="*/ 2147483647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72"/>
                <a:gd name="T29" fmla="*/ 60 w 60"/>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25" name="Freeform 417"/>
            <p:cNvSpPr>
              <a:spLocks/>
            </p:cNvSpPr>
            <p:nvPr/>
          </p:nvSpPr>
          <p:spPr bwMode="auto">
            <a:xfrm>
              <a:off x="2505551" y="3924156"/>
              <a:ext cx="96838" cy="109537"/>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0 h 84"/>
                <a:gd name="T12" fmla="*/ 2147483647 w 72"/>
                <a:gd name="T13" fmla="*/ 2147483647 h 84"/>
                <a:gd name="T14" fmla="*/ 0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84"/>
                <a:gd name="T44" fmla="*/ 72 w 72"/>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26" name="Freeform 418"/>
            <p:cNvSpPr>
              <a:spLocks/>
            </p:cNvSpPr>
            <p:nvPr/>
          </p:nvSpPr>
          <p:spPr bwMode="auto">
            <a:xfrm>
              <a:off x="2142015" y="3779692"/>
              <a:ext cx="333375" cy="280988"/>
            </a:xfrm>
            <a:custGeom>
              <a:avLst/>
              <a:gdLst>
                <a:gd name="T0" fmla="*/ 2147483647 w 43"/>
                <a:gd name="T1" fmla="*/ 2147483647 h 36"/>
                <a:gd name="T2" fmla="*/ 2147483647 w 43"/>
                <a:gd name="T3" fmla="*/ 2147483647 h 36"/>
                <a:gd name="T4" fmla="*/ 2147483647 w 43"/>
                <a:gd name="T5" fmla="*/ 2147483647 h 36"/>
                <a:gd name="T6" fmla="*/ 2147483647 w 43"/>
                <a:gd name="T7" fmla="*/ 2147483647 h 36"/>
                <a:gd name="T8" fmla="*/ 2147483647 w 43"/>
                <a:gd name="T9" fmla="*/ 2147483647 h 36"/>
                <a:gd name="T10" fmla="*/ 2147483647 w 43"/>
                <a:gd name="T11" fmla="*/ 2147483647 h 36"/>
                <a:gd name="T12" fmla="*/ 2147483647 w 43"/>
                <a:gd name="T13" fmla="*/ 2147483647 h 36"/>
                <a:gd name="T14" fmla="*/ 2147483647 w 43"/>
                <a:gd name="T15" fmla="*/ 2147483647 h 36"/>
                <a:gd name="T16" fmla="*/ 2147483647 w 43"/>
                <a:gd name="T17" fmla="*/ 2147483647 h 36"/>
                <a:gd name="T18" fmla="*/ 2147483647 w 43"/>
                <a:gd name="T19" fmla="*/ 2147483647 h 36"/>
                <a:gd name="T20" fmla="*/ 2147483647 w 43"/>
                <a:gd name="T21" fmla="*/ 2147483647 h 36"/>
                <a:gd name="T22" fmla="*/ 2147483647 w 43"/>
                <a:gd name="T23" fmla="*/ 2147483647 h 36"/>
                <a:gd name="T24" fmla="*/ 2147483647 w 43"/>
                <a:gd name="T25" fmla="*/ 2147483647 h 36"/>
                <a:gd name="T26" fmla="*/ 2147483647 w 43"/>
                <a:gd name="T27" fmla="*/ 0 h 36"/>
                <a:gd name="T28" fmla="*/ 2147483647 w 43"/>
                <a:gd name="T29" fmla="*/ 2147483647 h 36"/>
                <a:gd name="T30" fmla="*/ 0 w 43"/>
                <a:gd name="T31" fmla="*/ 2147483647 h 36"/>
                <a:gd name="T32" fmla="*/ 2147483647 w 43"/>
                <a:gd name="T33" fmla="*/ 2147483647 h 36"/>
                <a:gd name="T34" fmla="*/ 2147483647 w 43"/>
                <a:gd name="T35" fmla="*/ 2147483647 h 36"/>
                <a:gd name="T36" fmla="*/ 2147483647 w 43"/>
                <a:gd name="T37" fmla="*/ 2147483647 h 36"/>
                <a:gd name="T38" fmla="*/ 2147483647 w 43"/>
                <a:gd name="T39" fmla="*/ 2147483647 h 36"/>
                <a:gd name="T40" fmla="*/ 2147483647 w 43"/>
                <a:gd name="T41" fmla="*/ 2147483647 h 36"/>
                <a:gd name="T42" fmla="*/ 2147483647 w 43"/>
                <a:gd name="T43" fmla="*/ 2147483647 h 36"/>
                <a:gd name="T44" fmla="*/ 2147483647 w 43"/>
                <a:gd name="T45" fmla="*/ 2147483647 h 36"/>
                <a:gd name="T46" fmla="*/ 2147483647 w 43"/>
                <a:gd name="T47" fmla="*/ 2147483647 h 36"/>
                <a:gd name="T48" fmla="*/ 2147483647 w 43"/>
                <a:gd name="T49" fmla="*/ 2147483647 h 36"/>
                <a:gd name="T50" fmla="*/ 2147483647 w 43"/>
                <a:gd name="T51" fmla="*/ 2147483647 h 36"/>
                <a:gd name="T52" fmla="*/ 2147483647 w 43"/>
                <a:gd name="T53" fmla="*/ 2147483647 h 36"/>
                <a:gd name="T54" fmla="*/ 2147483647 w 43"/>
                <a:gd name="T55" fmla="*/ 2147483647 h 36"/>
                <a:gd name="T56" fmla="*/ 2147483647 w 43"/>
                <a:gd name="T57" fmla="*/ 2147483647 h 36"/>
                <a:gd name="T58" fmla="*/ 2147483647 w 43"/>
                <a:gd name="T59" fmla="*/ 2147483647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6"/>
                <a:gd name="T92" fmla="*/ 43 w 43"/>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27" name="Freeform 421"/>
            <p:cNvSpPr>
              <a:spLocks/>
            </p:cNvSpPr>
            <p:nvPr/>
          </p:nvSpPr>
          <p:spPr bwMode="auto">
            <a:xfrm>
              <a:off x="1953101" y="4028931"/>
              <a:ext cx="134938" cy="149225"/>
            </a:xfrm>
            <a:custGeom>
              <a:avLst/>
              <a:gdLst>
                <a:gd name="T0" fmla="*/ 2147483647 w 102"/>
                <a:gd name="T1" fmla="*/ 2147483647 h 114"/>
                <a:gd name="T2" fmla="*/ 2147483647 w 102"/>
                <a:gd name="T3" fmla="*/ 2147483647 h 114"/>
                <a:gd name="T4" fmla="*/ 2147483647 w 102"/>
                <a:gd name="T5" fmla="*/ 2147483647 h 114"/>
                <a:gd name="T6" fmla="*/ 2147483647 w 102"/>
                <a:gd name="T7" fmla="*/ 2147483647 h 114"/>
                <a:gd name="T8" fmla="*/ 2147483647 w 102"/>
                <a:gd name="T9" fmla="*/ 2147483647 h 114"/>
                <a:gd name="T10" fmla="*/ 2147483647 w 102"/>
                <a:gd name="T11" fmla="*/ 2147483647 h 114"/>
                <a:gd name="T12" fmla="*/ 2147483647 w 102"/>
                <a:gd name="T13" fmla="*/ 0 h 114"/>
                <a:gd name="T14" fmla="*/ 2147483647 w 102"/>
                <a:gd name="T15" fmla="*/ 2147483647 h 114"/>
                <a:gd name="T16" fmla="*/ 0 w 102"/>
                <a:gd name="T17" fmla="*/ 2147483647 h 114"/>
                <a:gd name="T18" fmla="*/ 2147483647 w 102"/>
                <a:gd name="T19" fmla="*/ 2147483647 h 114"/>
                <a:gd name="T20" fmla="*/ 0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14"/>
                <a:gd name="T41" fmla="*/ 102 w 102"/>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nvGrpSpPr>
          <p:cNvPr id="128" name="Groupe 128"/>
          <p:cNvGrpSpPr/>
          <p:nvPr/>
        </p:nvGrpSpPr>
        <p:grpSpPr>
          <a:xfrm>
            <a:off x="6153739" y="2574549"/>
            <a:ext cx="3010814" cy="2322171"/>
            <a:chOff x="7495333" y="3087835"/>
            <a:chExt cx="1830389" cy="1452563"/>
          </a:xfrm>
        </p:grpSpPr>
        <p:sp>
          <p:nvSpPr>
            <p:cNvPr id="129" name="Freeform 507"/>
            <p:cNvSpPr>
              <a:spLocks/>
            </p:cNvSpPr>
            <p:nvPr/>
          </p:nvSpPr>
          <p:spPr bwMode="auto">
            <a:xfrm>
              <a:off x="7817597" y="3087835"/>
              <a:ext cx="1508125" cy="1047750"/>
            </a:xfrm>
            <a:custGeom>
              <a:avLst/>
              <a:gdLst>
                <a:gd name="T0" fmla="*/ 2147483647 w 950"/>
                <a:gd name="T1" fmla="*/ 2147483647 h 660"/>
                <a:gd name="T2" fmla="*/ 2147483647 w 950"/>
                <a:gd name="T3" fmla="*/ 2147483647 h 660"/>
                <a:gd name="T4" fmla="*/ 2147483647 w 950"/>
                <a:gd name="T5" fmla="*/ 2147483647 h 660"/>
                <a:gd name="T6" fmla="*/ 2147483647 w 950"/>
                <a:gd name="T7" fmla="*/ 2147483647 h 660"/>
                <a:gd name="T8" fmla="*/ 2147483647 w 950"/>
                <a:gd name="T9" fmla="*/ 2147483647 h 660"/>
                <a:gd name="T10" fmla="*/ 2147483647 w 950"/>
                <a:gd name="T11" fmla="*/ 2147483647 h 660"/>
                <a:gd name="T12" fmla="*/ 2147483647 w 950"/>
                <a:gd name="T13" fmla="*/ 2147483647 h 660"/>
                <a:gd name="T14" fmla="*/ 2147483647 w 950"/>
                <a:gd name="T15" fmla="*/ 2147483647 h 660"/>
                <a:gd name="T16" fmla="*/ 2147483647 w 950"/>
                <a:gd name="T17" fmla="*/ 2147483647 h 660"/>
                <a:gd name="T18" fmla="*/ 2147483647 w 950"/>
                <a:gd name="T19" fmla="*/ 2147483647 h 660"/>
                <a:gd name="T20" fmla="*/ 2147483647 w 950"/>
                <a:gd name="T21" fmla="*/ 2147483647 h 660"/>
                <a:gd name="T22" fmla="*/ 2147483647 w 950"/>
                <a:gd name="T23" fmla="*/ 2147483647 h 660"/>
                <a:gd name="T24" fmla="*/ 2147483647 w 950"/>
                <a:gd name="T25" fmla="*/ 2147483647 h 660"/>
                <a:gd name="T26" fmla="*/ 2147483647 w 950"/>
                <a:gd name="T27" fmla="*/ 2147483647 h 660"/>
                <a:gd name="T28" fmla="*/ 2147483647 w 950"/>
                <a:gd name="T29" fmla="*/ 2147483647 h 660"/>
                <a:gd name="T30" fmla="*/ 2147483647 w 950"/>
                <a:gd name="T31" fmla="*/ 2147483647 h 660"/>
                <a:gd name="T32" fmla="*/ 2147483647 w 950"/>
                <a:gd name="T33" fmla="*/ 2147483647 h 660"/>
                <a:gd name="T34" fmla="*/ 2147483647 w 950"/>
                <a:gd name="T35" fmla="*/ 2147483647 h 660"/>
                <a:gd name="T36" fmla="*/ 2147483647 w 950"/>
                <a:gd name="T37" fmla="*/ 2147483647 h 660"/>
                <a:gd name="T38" fmla="*/ 2147483647 w 950"/>
                <a:gd name="T39" fmla="*/ 2147483647 h 660"/>
                <a:gd name="T40" fmla="*/ 2147483647 w 950"/>
                <a:gd name="T41" fmla="*/ 2147483647 h 660"/>
                <a:gd name="T42" fmla="*/ 2147483647 w 950"/>
                <a:gd name="T43" fmla="*/ 2147483647 h 660"/>
                <a:gd name="T44" fmla="*/ 2147483647 w 950"/>
                <a:gd name="T45" fmla="*/ 2147483647 h 660"/>
                <a:gd name="T46" fmla="*/ 2147483647 w 950"/>
                <a:gd name="T47" fmla="*/ 2147483647 h 660"/>
                <a:gd name="T48" fmla="*/ 2147483647 w 950"/>
                <a:gd name="T49" fmla="*/ 2147483647 h 660"/>
                <a:gd name="T50" fmla="*/ 2147483647 w 950"/>
                <a:gd name="T51" fmla="*/ 2147483647 h 660"/>
                <a:gd name="T52" fmla="*/ 2147483647 w 950"/>
                <a:gd name="T53" fmla="*/ 2147483647 h 660"/>
                <a:gd name="T54" fmla="*/ 2147483647 w 950"/>
                <a:gd name="T55" fmla="*/ 2147483647 h 660"/>
                <a:gd name="T56" fmla="*/ 2147483647 w 950"/>
                <a:gd name="T57" fmla="*/ 2147483647 h 660"/>
                <a:gd name="T58" fmla="*/ 2147483647 w 950"/>
                <a:gd name="T59" fmla="*/ 2147483647 h 660"/>
                <a:gd name="T60" fmla="*/ 2147483647 w 950"/>
                <a:gd name="T61" fmla="*/ 2147483647 h 660"/>
                <a:gd name="T62" fmla="*/ 2147483647 w 950"/>
                <a:gd name="T63" fmla="*/ 2147483647 h 660"/>
                <a:gd name="T64" fmla="*/ 2147483647 w 950"/>
                <a:gd name="T65" fmla="*/ 2147483647 h 660"/>
                <a:gd name="T66" fmla="*/ 2147483647 w 950"/>
                <a:gd name="T67" fmla="*/ 2147483647 h 660"/>
                <a:gd name="T68" fmla="*/ 2147483647 w 950"/>
                <a:gd name="T69" fmla="*/ 2147483647 h 660"/>
                <a:gd name="T70" fmla="*/ 2147483647 w 950"/>
                <a:gd name="T71" fmla="*/ 2147483647 h 660"/>
                <a:gd name="T72" fmla="*/ 2147483647 w 950"/>
                <a:gd name="T73" fmla="*/ 2147483647 h 660"/>
                <a:gd name="T74" fmla="*/ 2147483647 w 950"/>
                <a:gd name="T75" fmla="*/ 2147483647 h 660"/>
                <a:gd name="T76" fmla="*/ 2147483647 w 950"/>
                <a:gd name="T77" fmla="*/ 2147483647 h 660"/>
                <a:gd name="T78" fmla="*/ 2147483647 w 950"/>
                <a:gd name="T79" fmla="*/ 2147483647 h 660"/>
                <a:gd name="T80" fmla="*/ 2147483647 w 950"/>
                <a:gd name="T81" fmla="*/ 2147483647 h 660"/>
                <a:gd name="T82" fmla="*/ 2147483647 w 950"/>
                <a:gd name="T83" fmla="*/ 2147483647 h 660"/>
                <a:gd name="T84" fmla="*/ 2147483647 w 950"/>
                <a:gd name="T85" fmla="*/ 2147483647 h 660"/>
                <a:gd name="T86" fmla="*/ 2147483647 w 950"/>
                <a:gd name="T87" fmla="*/ 2147483647 h 660"/>
                <a:gd name="T88" fmla="*/ 2147483647 w 950"/>
                <a:gd name="T89" fmla="*/ 2147483647 h 660"/>
                <a:gd name="T90" fmla="*/ 2147483647 w 950"/>
                <a:gd name="T91" fmla="*/ 2147483647 h 660"/>
                <a:gd name="T92" fmla="*/ 2147483647 w 950"/>
                <a:gd name="T93" fmla="*/ 2147483647 h 660"/>
                <a:gd name="T94" fmla="*/ 2147483647 w 950"/>
                <a:gd name="T95" fmla="*/ 2147483647 h 660"/>
                <a:gd name="T96" fmla="*/ 2147483647 w 950"/>
                <a:gd name="T97" fmla="*/ 2147483647 h 660"/>
                <a:gd name="T98" fmla="*/ 2147483647 w 950"/>
                <a:gd name="T99" fmla="*/ 2147483647 h 660"/>
                <a:gd name="T100" fmla="*/ 2147483647 w 950"/>
                <a:gd name="T101" fmla="*/ 2147483647 h 660"/>
                <a:gd name="T102" fmla="*/ 2147483647 w 950"/>
                <a:gd name="T103" fmla="*/ 2147483647 h 660"/>
                <a:gd name="T104" fmla="*/ 2147483647 w 950"/>
                <a:gd name="T105" fmla="*/ 2147483647 h 660"/>
                <a:gd name="T106" fmla="*/ 2147483647 w 950"/>
                <a:gd name="T107" fmla="*/ 2147483647 h 660"/>
                <a:gd name="T108" fmla="*/ 2147483647 w 950"/>
                <a:gd name="T109" fmla="*/ 2147483647 h 660"/>
                <a:gd name="T110" fmla="*/ 2147483647 w 950"/>
                <a:gd name="T111" fmla="*/ 2147483647 h 660"/>
                <a:gd name="T112" fmla="*/ 2147483647 w 950"/>
                <a:gd name="T113" fmla="*/ 2147483647 h 660"/>
                <a:gd name="T114" fmla="*/ 2147483647 w 950"/>
                <a:gd name="T115" fmla="*/ 2147483647 h 660"/>
                <a:gd name="T116" fmla="*/ 2147483647 w 950"/>
                <a:gd name="T117" fmla="*/ 2147483647 h 660"/>
                <a:gd name="T118" fmla="*/ 2147483647 w 950"/>
                <a:gd name="T119" fmla="*/ 2147483647 h 660"/>
                <a:gd name="T120" fmla="*/ 2147483647 w 950"/>
                <a:gd name="T121" fmla="*/ 2147483647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0"/>
                <a:gd name="T184" fmla="*/ 0 h 660"/>
                <a:gd name="T185" fmla="*/ 950 w 950"/>
                <a:gd name="T186" fmla="*/ 660 h 6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rgbClr val="CFD1D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30" name="Freeform 333"/>
            <p:cNvSpPr>
              <a:spLocks/>
            </p:cNvSpPr>
            <p:nvPr/>
          </p:nvSpPr>
          <p:spPr bwMode="auto">
            <a:xfrm>
              <a:off x="8168434" y="3135461"/>
              <a:ext cx="777875" cy="390525"/>
            </a:xfrm>
            <a:custGeom>
              <a:avLst/>
              <a:gdLst>
                <a:gd name="T0" fmla="*/ 2147483647 w 595"/>
                <a:gd name="T1" fmla="*/ 2147483647 h 301"/>
                <a:gd name="T2" fmla="*/ 2147483647 w 595"/>
                <a:gd name="T3" fmla="*/ 2147483647 h 301"/>
                <a:gd name="T4" fmla="*/ 2147483647 w 595"/>
                <a:gd name="T5" fmla="*/ 2147483647 h 301"/>
                <a:gd name="T6" fmla="*/ 2147483647 w 595"/>
                <a:gd name="T7" fmla="*/ 2147483647 h 301"/>
                <a:gd name="T8" fmla="*/ 2147483647 w 595"/>
                <a:gd name="T9" fmla="*/ 2147483647 h 301"/>
                <a:gd name="T10" fmla="*/ 2147483647 w 595"/>
                <a:gd name="T11" fmla="*/ 2147483647 h 301"/>
                <a:gd name="T12" fmla="*/ 2147483647 w 595"/>
                <a:gd name="T13" fmla="*/ 2147483647 h 301"/>
                <a:gd name="T14" fmla="*/ 2147483647 w 595"/>
                <a:gd name="T15" fmla="*/ 2147483647 h 301"/>
                <a:gd name="T16" fmla="*/ 2147483647 w 595"/>
                <a:gd name="T17" fmla="*/ 2147483647 h 301"/>
                <a:gd name="T18" fmla="*/ 2147483647 w 595"/>
                <a:gd name="T19" fmla="*/ 2147483647 h 301"/>
                <a:gd name="T20" fmla="*/ 2147483647 w 595"/>
                <a:gd name="T21" fmla="*/ 2147483647 h 301"/>
                <a:gd name="T22" fmla="*/ 2147483647 w 595"/>
                <a:gd name="T23" fmla="*/ 2147483647 h 301"/>
                <a:gd name="T24" fmla="*/ 2147483647 w 595"/>
                <a:gd name="T25" fmla="*/ 2147483647 h 301"/>
                <a:gd name="T26" fmla="*/ 2147483647 w 595"/>
                <a:gd name="T27" fmla="*/ 2147483647 h 301"/>
                <a:gd name="T28" fmla="*/ 2147483647 w 595"/>
                <a:gd name="T29" fmla="*/ 2147483647 h 301"/>
                <a:gd name="T30" fmla="*/ 2147483647 w 595"/>
                <a:gd name="T31" fmla="*/ 2147483647 h 301"/>
                <a:gd name="T32" fmla="*/ 2147483647 w 595"/>
                <a:gd name="T33" fmla="*/ 2147483647 h 301"/>
                <a:gd name="T34" fmla="*/ 2147483647 w 595"/>
                <a:gd name="T35" fmla="*/ 2147483647 h 301"/>
                <a:gd name="T36" fmla="*/ 2147483647 w 595"/>
                <a:gd name="T37" fmla="*/ 2147483647 h 301"/>
                <a:gd name="T38" fmla="*/ 2147483647 w 595"/>
                <a:gd name="T39" fmla="*/ 2147483647 h 301"/>
                <a:gd name="T40" fmla="*/ 2147483647 w 595"/>
                <a:gd name="T41" fmla="*/ 2147483647 h 301"/>
                <a:gd name="T42" fmla="*/ 2147483647 w 595"/>
                <a:gd name="T43" fmla="*/ 0 h 301"/>
                <a:gd name="T44" fmla="*/ 2147483647 w 595"/>
                <a:gd name="T45" fmla="*/ 2147483647 h 301"/>
                <a:gd name="T46" fmla="*/ 2147483647 w 595"/>
                <a:gd name="T47" fmla="*/ 2147483647 h 301"/>
                <a:gd name="T48" fmla="*/ 2147483647 w 595"/>
                <a:gd name="T49" fmla="*/ 2147483647 h 301"/>
                <a:gd name="T50" fmla="*/ 2147483647 w 595"/>
                <a:gd name="T51" fmla="*/ 2147483647 h 301"/>
                <a:gd name="T52" fmla="*/ 2147483647 w 595"/>
                <a:gd name="T53" fmla="*/ 2147483647 h 301"/>
                <a:gd name="T54" fmla="*/ 0 w 595"/>
                <a:gd name="T55" fmla="*/ 2147483647 h 301"/>
                <a:gd name="T56" fmla="*/ 2147483647 w 595"/>
                <a:gd name="T57" fmla="*/ 2147483647 h 301"/>
                <a:gd name="T58" fmla="*/ 2147483647 w 595"/>
                <a:gd name="T59" fmla="*/ 2147483647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5"/>
                <a:gd name="T91" fmla="*/ 0 h 301"/>
                <a:gd name="T92" fmla="*/ 595 w 595"/>
                <a:gd name="T93" fmla="*/ 301 h 3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31" name="Freeform 295"/>
            <p:cNvSpPr>
              <a:spLocks/>
            </p:cNvSpPr>
            <p:nvPr/>
          </p:nvSpPr>
          <p:spPr bwMode="auto">
            <a:xfrm>
              <a:off x="7495333" y="3645048"/>
              <a:ext cx="438150" cy="417512"/>
            </a:xfrm>
            <a:custGeom>
              <a:avLst/>
              <a:gdLst>
                <a:gd name="T0" fmla="*/ 11649570 w 10944"/>
                <a:gd name="T1" fmla="*/ 15612565 h 10652"/>
                <a:gd name="T2" fmla="*/ 12922423 w 10944"/>
                <a:gd name="T3" fmla="*/ 14869455 h 10652"/>
                <a:gd name="T4" fmla="*/ 11553405 w 10944"/>
                <a:gd name="T5" fmla="*/ 12451359 h 10652"/>
                <a:gd name="T6" fmla="*/ 11816279 w 10944"/>
                <a:gd name="T7" fmla="*/ 11514819 h 10652"/>
                <a:gd name="T8" fmla="*/ 12310038 w 10944"/>
                <a:gd name="T9" fmla="*/ 10925238 h 10652"/>
                <a:gd name="T10" fmla="*/ 13584492 w 10944"/>
                <a:gd name="T11" fmla="*/ 10807024 h 10652"/>
                <a:gd name="T12" fmla="*/ 15177950 w 10944"/>
                <a:gd name="T13" fmla="*/ 7796288 h 10652"/>
                <a:gd name="T14" fmla="*/ 16058053 w 10944"/>
                <a:gd name="T15" fmla="*/ 5858730 h 10652"/>
                <a:gd name="T16" fmla="*/ 16599895 w 10944"/>
                <a:gd name="T17" fmla="*/ 3879741 h 10652"/>
                <a:gd name="T18" fmla="*/ 15570699 w 10944"/>
                <a:gd name="T19" fmla="*/ 3185783 h 10652"/>
                <a:gd name="T20" fmla="*/ 15692527 w 10944"/>
                <a:gd name="T21" fmla="*/ 1733349 h 10652"/>
                <a:gd name="T22" fmla="*/ 17468748 w 10944"/>
                <a:gd name="T23" fmla="*/ 1300394 h 10652"/>
                <a:gd name="T24" fmla="*/ 17140135 w 10944"/>
                <a:gd name="T25" fmla="*/ 717006 h 10652"/>
                <a:gd name="T26" fmla="*/ 16405922 w 10944"/>
                <a:gd name="T27" fmla="*/ 274801 h 10652"/>
                <a:gd name="T28" fmla="*/ 15463283 w 10944"/>
                <a:gd name="T29" fmla="*/ 1529 h 10652"/>
                <a:gd name="T30" fmla="*/ 13459461 w 10944"/>
                <a:gd name="T31" fmla="*/ 363853 h 10652"/>
                <a:gd name="T32" fmla="*/ 12484793 w 10944"/>
                <a:gd name="T33" fmla="*/ 403794 h 10652"/>
                <a:gd name="T34" fmla="*/ 11359432 w 10944"/>
                <a:gd name="T35" fmla="*/ 879746 h 10652"/>
                <a:gd name="T36" fmla="*/ 11114134 w 10944"/>
                <a:gd name="T37" fmla="*/ 2491824 h 10652"/>
                <a:gd name="T38" fmla="*/ 11114134 w 10944"/>
                <a:gd name="T39" fmla="*/ 3185783 h 10652"/>
                <a:gd name="T40" fmla="*/ 10769467 w 10944"/>
                <a:gd name="T41" fmla="*/ 3532743 h 10652"/>
                <a:gd name="T42" fmla="*/ 10379918 w 10944"/>
                <a:gd name="T43" fmla="*/ 4734872 h 10652"/>
                <a:gd name="T44" fmla="*/ 8369689 w 10944"/>
                <a:gd name="T45" fmla="*/ 5620773 h 10652"/>
                <a:gd name="T46" fmla="*/ 7342095 w 10944"/>
                <a:gd name="T47" fmla="*/ 6314732 h 10652"/>
                <a:gd name="T48" fmla="*/ 6311338 w 10944"/>
                <a:gd name="T49" fmla="*/ 7694967 h 10652"/>
                <a:gd name="T50" fmla="*/ 4256188 w 10944"/>
                <a:gd name="T51" fmla="*/ 8052705 h 10652"/>
                <a:gd name="T52" fmla="*/ 2274785 w 10944"/>
                <a:gd name="T53" fmla="*/ 9611045 h 10652"/>
                <a:gd name="T54" fmla="*/ 270921 w 10944"/>
                <a:gd name="T55" fmla="*/ 9515839 h 10652"/>
                <a:gd name="T56" fmla="*/ 1123760 w 10944"/>
                <a:gd name="T57" fmla="*/ 10759440 h 10652"/>
                <a:gd name="T58" fmla="*/ 2133699 w 10944"/>
                <a:gd name="T59" fmla="*/ 11244604 h 10652"/>
                <a:gd name="T60" fmla="*/ 2160963 w 10944"/>
                <a:gd name="T61" fmla="*/ 11743564 h 10652"/>
                <a:gd name="T62" fmla="*/ 2199438 w 10944"/>
                <a:gd name="T63" fmla="*/ 12224142 h 10652"/>
                <a:gd name="T64" fmla="*/ 1623926 w 10944"/>
                <a:gd name="T65" fmla="*/ 12488203 h 10652"/>
                <a:gd name="T66" fmla="*/ 516179 w 10944"/>
                <a:gd name="T67" fmla="*/ 13374063 h 10652"/>
                <a:gd name="T68" fmla="*/ 750228 w 10944"/>
                <a:gd name="T69" fmla="*/ 14095655 h 10652"/>
                <a:gd name="T70" fmla="*/ 9810852 w 10944"/>
                <a:gd name="T71" fmla="*/ 16354107 h 10652"/>
                <a:gd name="T72" fmla="*/ 10229264 w 10944"/>
                <a:gd name="T73" fmla="*/ 16126890 h 10652"/>
                <a:gd name="T74" fmla="*/ 11649570 w 10944"/>
                <a:gd name="T75" fmla="*/ 15612565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944"/>
                <a:gd name="T115" fmla="*/ 0 h 10652"/>
                <a:gd name="T116" fmla="*/ 10944 w 10944"/>
                <a:gd name="T117" fmla="*/ 10652 h 106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32" name="Freeform 296"/>
            <p:cNvSpPr>
              <a:spLocks/>
            </p:cNvSpPr>
            <p:nvPr/>
          </p:nvSpPr>
          <p:spPr bwMode="auto">
            <a:xfrm>
              <a:off x="7739808" y="3649810"/>
              <a:ext cx="730250" cy="890588"/>
            </a:xfrm>
            <a:custGeom>
              <a:avLst/>
              <a:gdLst>
                <a:gd name="T0" fmla="*/ 0 w 10736"/>
                <a:gd name="T1" fmla="*/ 0 h 10000"/>
                <a:gd name="T2" fmla="*/ 10736 w 10736"/>
                <a:gd name="T3" fmla="*/ 10000 h 10000"/>
              </a:gdLst>
              <a:ahLst/>
              <a:cxnLst>
                <a:cxn ang="0">
                  <a:pos x="9397" y="4647"/>
                </a:cxn>
                <a:cxn ang="0">
                  <a:pos x="9543" y="5202"/>
                </a:cxn>
                <a:cxn ang="0">
                  <a:pos x="10736" y="4050"/>
                </a:cxn>
                <a:cxn ang="0">
                  <a:pos x="10593" y="3380"/>
                </a:cxn>
                <a:cxn ang="0">
                  <a:pos x="10055" y="2790"/>
                </a:cxn>
                <a:cxn ang="0">
                  <a:pos x="9075" y="2540"/>
                </a:cxn>
                <a:cxn ang="0">
                  <a:pos x="8793" y="3233"/>
                </a:cxn>
                <a:cxn ang="0">
                  <a:pos x="8437" y="3459"/>
                </a:cxn>
                <a:cxn ang="0">
                  <a:pos x="8262" y="3149"/>
                </a:cxn>
                <a:cxn ang="0">
                  <a:pos x="7254" y="3152"/>
                </a:cxn>
                <a:cxn ang="0">
                  <a:pos x="6808" y="3468"/>
                </a:cxn>
                <a:cxn ang="0">
                  <a:pos x="6138" y="3363"/>
                </a:cxn>
                <a:cxn ang="0">
                  <a:pos x="4240" y="2732"/>
                </a:cxn>
                <a:cxn ang="0">
                  <a:pos x="4017" y="1891"/>
                </a:cxn>
                <a:cxn ang="0">
                  <a:pos x="4017" y="1156"/>
                </a:cxn>
                <a:cxn ang="0">
                  <a:pos x="4233" y="601"/>
                </a:cxn>
                <a:cxn ang="0">
                  <a:pos x="3571" y="0"/>
                </a:cxn>
                <a:cxn ang="0">
                  <a:pos x="3236" y="105"/>
                </a:cxn>
                <a:cxn ang="0">
                  <a:pos x="2120" y="420"/>
                </a:cxn>
                <a:cxn ang="0">
                  <a:pos x="2455" y="1156"/>
                </a:cxn>
                <a:cxn ang="0">
                  <a:pos x="2009" y="2102"/>
                </a:cxn>
                <a:cxn ang="0">
                  <a:pos x="893" y="3047"/>
                </a:cxn>
                <a:cxn ang="0">
                  <a:pos x="781" y="3783"/>
                </a:cxn>
                <a:cxn ang="0">
                  <a:pos x="670" y="4413"/>
                </a:cxn>
                <a:cxn ang="0">
                  <a:pos x="0" y="4623"/>
                </a:cxn>
                <a:cxn ang="0">
                  <a:pos x="781" y="5569"/>
                </a:cxn>
                <a:cxn ang="0">
                  <a:pos x="1673" y="7145"/>
                </a:cxn>
                <a:cxn ang="0">
                  <a:pos x="2566" y="8949"/>
                </a:cxn>
                <a:cxn ang="0">
                  <a:pos x="3236" y="10000"/>
                </a:cxn>
                <a:cxn ang="0">
                  <a:pos x="4017" y="9159"/>
                </a:cxn>
                <a:cxn ang="0">
                  <a:pos x="4240" y="8004"/>
                </a:cxn>
                <a:cxn ang="0">
                  <a:pos x="5133" y="6725"/>
                </a:cxn>
                <a:cxn ang="0">
                  <a:pos x="6639" y="5875"/>
                </a:cxn>
                <a:cxn ang="0">
                  <a:pos x="8062" y="5306"/>
                </a:cxn>
                <a:cxn ang="0">
                  <a:pos x="7954" y="4393"/>
                </a:cxn>
                <a:cxn ang="0">
                  <a:pos x="8411" y="4228"/>
                </a:cxn>
              </a:cxnLst>
              <a:rect l="T0" t="T1" r="T2" b="T3"/>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rgbClr val="CFD1D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33" name="Freeform 298"/>
            <p:cNvSpPr>
              <a:spLocks/>
            </p:cNvSpPr>
            <p:nvPr/>
          </p:nvSpPr>
          <p:spPr bwMode="auto">
            <a:xfrm>
              <a:off x="8273209" y="4027636"/>
              <a:ext cx="112713" cy="138113"/>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0 h 78"/>
                <a:gd name="T10" fmla="*/ 2147483647 w 90"/>
                <a:gd name="T11" fmla="*/ 0 h 78"/>
                <a:gd name="T12" fmla="*/ 2147483647 w 90"/>
                <a:gd name="T13" fmla="*/ 2147483647 h 78"/>
                <a:gd name="T14" fmla="*/ 0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78"/>
                <a:gd name="T47" fmla="*/ 90 w 90"/>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34" name="Freeform 331"/>
            <p:cNvSpPr>
              <a:spLocks/>
            </p:cNvSpPr>
            <p:nvPr/>
          </p:nvSpPr>
          <p:spPr bwMode="auto">
            <a:xfrm>
              <a:off x="8030321" y="3845073"/>
              <a:ext cx="214312" cy="120650"/>
            </a:xfrm>
            <a:custGeom>
              <a:avLst/>
              <a:gdLst>
                <a:gd name="T0" fmla="*/ 295343166 w 10000"/>
                <a:gd name="T1" fmla="*/ 23464648 h 11631"/>
                <a:gd name="T2" fmla="*/ 211266544 w 10000"/>
                <a:gd name="T3" fmla="*/ 19464679 h 11631"/>
                <a:gd name="T4" fmla="*/ 80079812 w 10000"/>
                <a:gd name="T5" fmla="*/ 5066397 h 11631"/>
                <a:gd name="T6" fmla="*/ 34045730 w 10000"/>
                <a:gd name="T7" fmla="*/ 0 h 11631"/>
                <a:gd name="T8" fmla="*/ 0 w 10000"/>
                <a:gd name="T9" fmla="*/ 20905300 h 11631"/>
                <a:gd name="T10" fmla="*/ 132916036 w 10000"/>
                <a:gd name="T11" fmla="*/ 40409064 h 11631"/>
                <a:gd name="T12" fmla="*/ 226829190 w 10000"/>
                <a:gd name="T13" fmla="*/ 44652850 h 11631"/>
                <a:gd name="T14" fmla="*/ 308023402 w 10000"/>
                <a:gd name="T15" fmla="*/ 50624540 h 11631"/>
                <a:gd name="T16" fmla="*/ 333384903 w 10000"/>
                <a:gd name="T17" fmla="*/ 37910715 h 11631"/>
                <a:gd name="T18" fmla="*/ 384261094 w 10000"/>
                <a:gd name="T19" fmla="*/ 35377574 h 11631"/>
                <a:gd name="T20" fmla="*/ 342568769 w 10000"/>
                <a:gd name="T21" fmla="*/ 29418954 h 11631"/>
                <a:gd name="T22" fmla="*/ 319320726 w 10000"/>
                <a:gd name="T23" fmla="*/ 28822644 h 11631"/>
                <a:gd name="T24" fmla="*/ 295343166 w 10000"/>
                <a:gd name="T25" fmla="*/ 23464648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00"/>
                <a:gd name="T40" fmla="*/ 0 h 11631"/>
                <a:gd name="T41" fmla="*/ 10000 w 10000"/>
                <a:gd name="T42" fmla="*/ 11631 h 116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35" name="Freeform 447"/>
            <p:cNvSpPr>
              <a:spLocks/>
            </p:cNvSpPr>
            <p:nvPr/>
          </p:nvSpPr>
          <p:spPr bwMode="auto">
            <a:xfrm>
              <a:off x="8377984" y="3981598"/>
              <a:ext cx="269875" cy="488950"/>
            </a:xfrm>
            <a:custGeom>
              <a:avLst/>
              <a:gdLst>
                <a:gd name="T0" fmla="*/ 2939213 w 12864"/>
                <a:gd name="T1" fmla="*/ 0 h 10000"/>
                <a:gd name="T2" fmla="*/ 2299287 w 12864"/>
                <a:gd name="T3" fmla="*/ 1502885 h 10000"/>
                <a:gd name="T4" fmla="*/ 1987244 w 12864"/>
                <a:gd name="T5" fmla="*/ 1905585 h 10000"/>
                <a:gd name="T6" fmla="*/ 1888517 w 12864"/>
                <a:gd name="T7" fmla="*/ 1442940 h 10000"/>
                <a:gd name="T8" fmla="*/ 815352 w 12864"/>
                <a:gd name="T9" fmla="*/ 3621799 h 10000"/>
                <a:gd name="T10" fmla="*/ 159105 w 12864"/>
                <a:gd name="T11" fmla="*/ 6471743 h 10000"/>
                <a:gd name="T12" fmla="*/ 0 w 12864"/>
                <a:gd name="T13" fmla="*/ 8454043 h 10000"/>
                <a:gd name="T14" fmla="*/ 1086843 w 12864"/>
                <a:gd name="T15" fmla="*/ 12945881 h 10000"/>
                <a:gd name="T16" fmla="*/ 842667 w 12864"/>
                <a:gd name="T17" fmla="*/ 15378798 h 10000"/>
                <a:gd name="T18" fmla="*/ 2093902 w 12864"/>
                <a:gd name="T19" fmla="*/ 15848581 h 10000"/>
                <a:gd name="T20" fmla="*/ 2811849 w 12864"/>
                <a:gd name="T21" fmla="*/ 15767122 h 10000"/>
                <a:gd name="T22" fmla="*/ 2412113 w 12864"/>
                <a:gd name="T23" fmla="*/ 13880704 h 10000"/>
                <a:gd name="T24" fmla="*/ 2676113 w 12864"/>
                <a:gd name="T25" fmla="*/ 14393662 h 10000"/>
                <a:gd name="T26" fmla="*/ 2945402 w 12864"/>
                <a:gd name="T27" fmla="*/ 17145373 h 10000"/>
                <a:gd name="T28" fmla="*/ 3256102 w 12864"/>
                <a:gd name="T29" fmla="*/ 19211529 h 10000"/>
                <a:gd name="T30" fmla="*/ 3330137 w 12864"/>
                <a:gd name="T31" fmla="*/ 23969450 h 10000"/>
                <a:gd name="T32" fmla="*/ 3969642 w 12864"/>
                <a:gd name="T33" fmla="*/ 21294455 h 10000"/>
                <a:gd name="T34" fmla="*/ 3692425 w 12864"/>
                <a:gd name="T35" fmla="*/ 16622833 h 10000"/>
                <a:gd name="T36" fmla="*/ 3240682 w 12864"/>
                <a:gd name="T37" fmla="*/ 15294894 h 10000"/>
                <a:gd name="T38" fmla="*/ 3466333 w 12864"/>
                <a:gd name="T39" fmla="*/ 14233042 h 10000"/>
                <a:gd name="T40" fmla="*/ 3428424 w 12864"/>
                <a:gd name="T41" fmla="*/ 13350976 h 10000"/>
                <a:gd name="T42" fmla="*/ 2826387 w 12864"/>
                <a:gd name="T43" fmla="*/ 11493355 h 10000"/>
                <a:gd name="T44" fmla="*/ 3127416 w 12864"/>
                <a:gd name="T45" fmla="*/ 10079166 h 10000"/>
                <a:gd name="T46" fmla="*/ 3488802 w 12864"/>
                <a:gd name="T47" fmla="*/ 10057603 h 10000"/>
                <a:gd name="T48" fmla="*/ 4268468 w 12864"/>
                <a:gd name="T49" fmla="*/ 9158718 h 10000"/>
                <a:gd name="T50" fmla="*/ 4551413 w 12864"/>
                <a:gd name="T51" fmla="*/ 8389306 h 10000"/>
                <a:gd name="T52" fmla="*/ 4898701 w 12864"/>
                <a:gd name="T53" fmla="*/ 7195633 h 10000"/>
                <a:gd name="T54" fmla="*/ 5669537 w 12864"/>
                <a:gd name="T55" fmla="*/ 6977512 h 10000"/>
                <a:gd name="T56" fmla="*/ 5405094 w 12864"/>
                <a:gd name="T57" fmla="*/ 4918543 h 10000"/>
                <a:gd name="T58" fmla="*/ 4870925 w 12864"/>
                <a:gd name="T59" fmla="*/ 4139548 h 10000"/>
                <a:gd name="T60" fmla="*/ 4190888 w 12864"/>
                <a:gd name="T61" fmla="*/ 3895025 h 10000"/>
                <a:gd name="T62" fmla="*/ 3427983 w 12864"/>
                <a:gd name="T63" fmla="*/ 4101166 h 10000"/>
                <a:gd name="T64" fmla="*/ 3274605 w 12864"/>
                <a:gd name="T65" fmla="*/ 4225799 h 10000"/>
                <a:gd name="T66" fmla="*/ 3127416 w 12864"/>
                <a:gd name="T67" fmla="*/ 3715287 h 10000"/>
                <a:gd name="T68" fmla="*/ 3466333 w 12864"/>
                <a:gd name="T69" fmla="*/ 3005771 h 10000"/>
                <a:gd name="T70" fmla="*/ 3466333 w 12864"/>
                <a:gd name="T71" fmla="*/ 1150548 h 10000"/>
                <a:gd name="T72" fmla="*/ 2939213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64"/>
                <a:gd name="T112" fmla="*/ 0 h 10000"/>
                <a:gd name="T113" fmla="*/ 12864 w 12864"/>
                <a:gd name="T114" fmla="*/ 10000 h 100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nvGrpSpPr>
          <p:cNvPr id="136" name="Groupe 20"/>
          <p:cNvGrpSpPr/>
          <p:nvPr/>
        </p:nvGrpSpPr>
        <p:grpSpPr>
          <a:xfrm>
            <a:off x="7516758" y="3313999"/>
            <a:ext cx="799198" cy="592684"/>
            <a:chOff x="7502990" y="2123646"/>
            <a:chExt cx="799198" cy="592684"/>
          </a:xfrm>
        </p:grpSpPr>
        <p:sp>
          <p:nvSpPr>
            <p:cNvPr id="137" name="ZoneTexte 166"/>
            <p:cNvSpPr txBox="1"/>
            <p:nvPr>
              <p:custDataLst>
                <p:tags r:id="rId17"/>
              </p:custDataLst>
            </p:nvPr>
          </p:nvSpPr>
          <p:spPr>
            <a:xfrm>
              <a:off x="7502990" y="2393165"/>
              <a:ext cx="799198"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A80000"/>
                  </a:solidFill>
                  <a:effectLst/>
                  <a:uLnTx/>
                  <a:uFillTx/>
                  <a:latin typeface="Century Gothic" panose="020B0502020202020204" pitchFamily="34" charset="0"/>
                </a:rPr>
                <a:t>2</a:t>
              </a: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000</a:t>
              </a: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1" i="0" u="none" strike="noStrike" kern="0" cap="none" spc="0" normalizeH="0" baseline="0" noProof="0" dirty="0">
                  <a:ln>
                    <a:noFill/>
                  </a:ln>
                  <a:solidFill>
                    <a:srgbClr val="A80000"/>
                  </a:solidFill>
                  <a:effectLst/>
                  <a:uLnTx/>
                  <a:uFillTx/>
                  <a:latin typeface="Century Gothic" panose="020B0502020202020204" pitchFamily="34" charset="0"/>
                </a:rPr>
                <a:t>Chinois</a:t>
              </a:r>
            </a:p>
          </p:txBody>
        </p:sp>
        <p:pic>
          <p:nvPicPr>
            <p:cNvPr id="138" name="Picture 18" descr="China"/>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776590" y="2123646"/>
              <a:ext cx="251999"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9" name="Groupe 19"/>
          <p:cNvGrpSpPr/>
          <p:nvPr/>
        </p:nvGrpSpPr>
        <p:grpSpPr>
          <a:xfrm>
            <a:off x="6544053" y="3962604"/>
            <a:ext cx="799198" cy="599115"/>
            <a:chOff x="6639615" y="2855715"/>
            <a:chExt cx="799198" cy="599115"/>
          </a:xfrm>
        </p:grpSpPr>
        <p:sp>
          <p:nvSpPr>
            <p:cNvPr id="140" name="ZoneTexte 184"/>
            <p:cNvSpPr txBox="1"/>
            <p:nvPr>
              <p:custDataLst>
                <p:tags r:id="rId16"/>
              </p:custDataLst>
            </p:nvPr>
          </p:nvSpPr>
          <p:spPr>
            <a:xfrm>
              <a:off x="6639615" y="3131665"/>
              <a:ext cx="799198"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A80000"/>
                  </a:solidFill>
                  <a:effectLst/>
                  <a:uLnTx/>
                  <a:uFillTx/>
                  <a:latin typeface="Century Gothic" panose="020B0502020202020204" pitchFamily="34" charset="0"/>
                </a:rPr>
                <a:t>2</a:t>
              </a: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000</a:t>
              </a: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1" i="0" u="none" strike="noStrike" kern="0" cap="none" spc="0" normalizeH="0" baseline="0" noProof="0" dirty="0" err="1">
                  <a:ln>
                    <a:noFill/>
                  </a:ln>
                  <a:solidFill>
                    <a:srgbClr val="A80000"/>
                  </a:solidFill>
                  <a:effectLst/>
                  <a:uLnTx/>
                  <a:uFillTx/>
                  <a:latin typeface="Century Gothic" panose="020B0502020202020204" pitchFamily="34" charset="0"/>
                </a:rPr>
                <a:t>Indiens</a:t>
              </a:r>
              <a:endParaRPr kumimoji="0" lang="en-US" sz="1050" b="1" i="0" u="none" strike="noStrike" kern="0" cap="none" spc="0" normalizeH="0" baseline="0" noProof="0" dirty="0">
                <a:ln>
                  <a:noFill/>
                </a:ln>
                <a:solidFill>
                  <a:srgbClr val="A80000"/>
                </a:solidFill>
                <a:effectLst/>
                <a:uLnTx/>
                <a:uFillTx/>
                <a:latin typeface="Century Gothic" panose="020B0502020202020204" pitchFamily="34" charset="0"/>
              </a:endParaRPr>
            </a:p>
          </p:txBody>
        </p:sp>
        <p:pic>
          <p:nvPicPr>
            <p:cNvPr id="141" name="Picture 23" descr="Indien"/>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13214" y="2855715"/>
              <a:ext cx="25200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2" name="Groupe 22"/>
          <p:cNvGrpSpPr/>
          <p:nvPr/>
        </p:nvGrpSpPr>
        <p:grpSpPr>
          <a:xfrm>
            <a:off x="3364853" y="2257675"/>
            <a:ext cx="799199" cy="608802"/>
            <a:chOff x="3606528" y="1161779"/>
            <a:chExt cx="799199" cy="608802"/>
          </a:xfrm>
        </p:grpSpPr>
        <p:sp>
          <p:nvSpPr>
            <p:cNvPr id="143" name="ZoneTexte 191"/>
            <p:cNvSpPr txBox="1"/>
            <p:nvPr>
              <p:custDataLst>
                <p:tags r:id="rId15"/>
              </p:custDataLst>
            </p:nvPr>
          </p:nvSpPr>
          <p:spPr>
            <a:xfrm>
              <a:off x="3606528" y="1447416"/>
              <a:ext cx="799199"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1000 </a:t>
              </a: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BE" sz="1050" b="1" i="0" u="none" strike="noStrike" kern="0" cap="none" spc="0" normalizeH="0" baseline="0" noProof="0" dirty="0">
                  <a:ln>
                    <a:noFill/>
                  </a:ln>
                  <a:solidFill>
                    <a:srgbClr val="A80000"/>
                  </a:solidFill>
                  <a:effectLst/>
                  <a:uLnTx/>
                  <a:uFillTx/>
                  <a:latin typeface="Century Gothic" panose="020B0502020202020204" pitchFamily="34" charset="0"/>
                </a:rPr>
                <a:t>Britanniques</a:t>
              </a:r>
              <a:endPar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endParaRPr>
            </a:p>
          </p:txBody>
        </p:sp>
        <p:pic>
          <p:nvPicPr>
            <p:cNvPr id="144" name="Picture 21" descr="Großbritannien"/>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880127" y="1161779"/>
              <a:ext cx="25200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5" name="Groupe 18"/>
          <p:cNvGrpSpPr/>
          <p:nvPr/>
        </p:nvGrpSpPr>
        <p:grpSpPr>
          <a:xfrm>
            <a:off x="4676482" y="4311718"/>
            <a:ext cx="799198" cy="592354"/>
            <a:chOff x="4952014" y="3208513"/>
            <a:chExt cx="799198" cy="592354"/>
          </a:xfrm>
        </p:grpSpPr>
        <p:sp>
          <p:nvSpPr>
            <p:cNvPr id="146" name="ZoneTexte 328"/>
            <p:cNvSpPr txBox="1"/>
            <p:nvPr>
              <p:custDataLst>
                <p:tags r:id="rId14"/>
              </p:custDataLst>
            </p:nvPr>
          </p:nvSpPr>
          <p:spPr>
            <a:xfrm>
              <a:off x="4952014" y="3477702"/>
              <a:ext cx="799198"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1000</a:t>
              </a: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Itali</a:t>
              </a:r>
              <a:r>
                <a:rPr kumimoji="0" lang="fr-BE" sz="1050" b="1" i="0" u="none" strike="noStrike" kern="0" cap="none" spc="0" normalizeH="0" baseline="0" noProof="0" dirty="0" err="1">
                  <a:ln>
                    <a:noFill/>
                  </a:ln>
                  <a:solidFill>
                    <a:srgbClr val="A80000"/>
                  </a:solidFill>
                  <a:effectLst/>
                  <a:uLnTx/>
                  <a:uFillTx/>
                  <a:latin typeface="Century Gothic" panose="020B0502020202020204" pitchFamily="34" charset="0"/>
                </a:rPr>
                <a:t>ens</a:t>
              </a:r>
              <a:endPar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endParaRPr>
            </a:p>
          </p:txBody>
        </p:sp>
        <p:pic>
          <p:nvPicPr>
            <p:cNvPr id="147" name="Picture 29" descr="Italien"/>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225614" y="3208513"/>
              <a:ext cx="251999"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8" name="Groupe 24"/>
          <p:cNvGrpSpPr/>
          <p:nvPr/>
        </p:nvGrpSpPr>
        <p:grpSpPr>
          <a:xfrm>
            <a:off x="4021019" y="3025841"/>
            <a:ext cx="799198" cy="598305"/>
            <a:chOff x="4080532" y="2027855"/>
            <a:chExt cx="799198" cy="598305"/>
          </a:xfrm>
        </p:grpSpPr>
        <p:sp>
          <p:nvSpPr>
            <p:cNvPr id="149" name="ZoneTexte 330"/>
            <p:cNvSpPr txBox="1"/>
            <p:nvPr>
              <p:custDataLst>
                <p:tags r:id="rId13"/>
              </p:custDataLst>
            </p:nvPr>
          </p:nvSpPr>
          <p:spPr>
            <a:xfrm>
              <a:off x="4080532" y="2302995"/>
              <a:ext cx="799198"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1000</a:t>
              </a: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Belg</a:t>
              </a:r>
              <a:r>
                <a:rPr kumimoji="0" lang="fr-BE" sz="1050" b="1" i="0" u="none" strike="noStrike" kern="0" cap="none" spc="0" normalizeH="0" baseline="0" noProof="0" dirty="0">
                  <a:ln>
                    <a:noFill/>
                  </a:ln>
                  <a:solidFill>
                    <a:srgbClr val="A80000"/>
                  </a:solidFill>
                  <a:effectLst/>
                  <a:uLnTx/>
                  <a:uFillTx/>
                  <a:latin typeface="Century Gothic" panose="020B0502020202020204" pitchFamily="34" charset="0"/>
                </a:rPr>
                <a:t>es</a:t>
              </a:r>
              <a:endPar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endParaRPr>
            </a:p>
          </p:txBody>
        </p:sp>
        <p:pic>
          <p:nvPicPr>
            <p:cNvPr id="150" name="Picture 7" descr="Belgien"/>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354131" y="2027855"/>
              <a:ext cx="252001"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1" name="Groupe 25"/>
          <p:cNvGrpSpPr/>
          <p:nvPr/>
        </p:nvGrpSpPr>
        <p:grpSpPr>
          <a:xfrm>
            <a:off x="4878339" y="3703077"/>
            <a:ext cx="856774" cy="380173"/>
            <a:chOff x="4914378" y="2668421"/>
            <a:chExt cx="856774" cy="380173"/>
          </a:xfrm>
        </p:grpSpPr>
        <p:sp>
          <p:nvSpPr>
            <p:cNvPr id="152" name="ZoneTexte 332"/>
            <p:cNvSpPr txBox="1"/>
            <p:nvPr>
              <p:custDataLst>
                <p:tags r:id="rId12"/>
              </p:custDataLst>
            </p:nvPr>
          </p:nvSpPr>
          <p:spPr>
            <a:xfrm>
              <a:off x="4914378" y="2725429"/>
              <a:ext cx="799198"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1000</a:t>
              </a: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Au</a:t>
              </a:r>
              <a:r>
                <a:rPr kumimoji="0" lang="fr-BE" sz="1050" b="1" i="0" u="none" strike="noStrike" kern="0" cap="none" spc="0" normalizeH="0" baseline="0" noProof="0" dirty="0" err="1">
                  <a:ln>
                    <a:noFill/>
                  </a:ln>
                  <a:solidFill>
                    <a:srgbClr val="A80000"/>
                  </a:solidFill>
                  <a:effectLst/>
                  <a:uLnTx/>
                  <a:uFillTx/>
                  <a:latin typeface="Century Gothic" panose="020B0502020202020204" pitchFamily="34" charset="0"/>
                </a:rPr>
                <a:t>trichiens</a:t>
              </a:r>
              <a:endPar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endParaRPr>
            </a:p>
          </p:txBody>
        </p:sp>
        <p:pic>
          <p:nvPicPr>
            <p:cNvPr id="153" name="Picture 13" descr="Österreich"/>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519153" y="2668421"/>
              <a:ext cx="251999"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4" name="Groupe 23"/>
          <p:cNvGrpSpPr/>
          <p:nvPr/>
        </p:nvGrpSpPr>
        <p:grpSpPr>
          <a:xfrm>
            <a:off x="4500263" y="2854448"/>
            <a:ext cx="799198" cy="630345"/>
            <a:chOff x="4474761" y="1711879"/>
            <a:chExt cx="799198" cy="630345"/>
          </a:xfrm>
        </p:grpSpPr>
        <p:sp>
          <p:nvSpPr>
            <p:cNvPr id="155" name="ZoneTexte 331"/>
            <p:cNvSpPr txBox="1"/>
            <p:nvPr>
              <p:custDataLst>
                <p:tags r:id="rId11"/>
              </p:custDataLst>
            </p:nvPr>
          </p:nvSpPr>
          <p:spPr>
            <a:xfrm>
              <a:off x="4474761" y="2019059"/>
              <a:ext cx="799198"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1000</a:t>
              </a: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BE" sz="1050" b="1" i="0" u="none" strike="noStrike" kern="0" cap="none" spc="0" normalizeH="0" baseline="0" noProof="0" dirty="0">
                  <a:ln>
                    <a:noFill/>
                  </a:ln>
                  <a:solidFill>
                    <a:srgbClr val="A80000"/>
                  </a:solidFill>
                  <a:effectLst/>
                  <a:uLnTx/>
                  <a:uFillTx/>
                  <a:latin typeface="Century Gothic" panose="020B0502020202020204" pitchFamily="34" charset="0"/>
                </a:rPr>
                <a:t>Allemands</a:t>
              </a:r>
              <a:endPar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endParaRPr>
            </a:p>
          </p:txBody>
        </p:sp>
        <p:pic>
          <p:nvPicPr>
            <p:cNvPr id="156" name="Picture 27" descr="Deutschland"/>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748361" y="1711879"/>
              <a:ext cx="251999"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7" name="Groupe 16"/>
          <p:cNvGrpSpPr/>
          <p:nvPr/>
        </p:nvGrpSpPr>
        <p:grpSpPr>
          <a:xfrm>
            <a:off x="2669729" y="4177959"/>
            <a:ext cx="799198" cy="589347"/>
            <a:chOff x="2680415" y="3071106"/>
            <a:chExt cx="799198" cy="589347"/>
          </a:xfrm>
        </p:grpSpPr>
        <p:sp>
          <p:nvSpPr>
            <p:cNvPr id="158" name="ZoneTexte 165"/>
            <p:cNvSpPr txBox="1"/>
            <p:nvPr>
              <p:custDataLst>
                <p:tags r:id="rId10"/>
              </p:custDataLst>
            </p:nvPr>
          </p:nvSpPr>
          <p:spPr>
            <a:xfrm>
              <a:off x="2680415" y="3337288"/>
              <a:ext cx="799198"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1000</a:t>
              </a: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1" i="0" u="none" strike="noStrike" kern="0" cap="none" spc="0" normalizeH="0" baseline="0" noProof="0" dirty="0" err="1">
                  <a:ln>
                    <a:noFill/>
                  </a:ln>
                  <a:solidFill>
                    <a:srgbClr val="A80000"/>
                  </a:solidFill>
                  <a:effectLst/>
                  <a:uLnTx/>
                  <a:uFillTx/>
                  <a:latin typeface="Century Gothic" panose="020B0502020202020204" pitchFamily="34" charset="0"/>
                </a:rPr>
                <a:t>Portugais</a:t>
              </a:r>
              <a:endParaRPr kumimoji="0" lang="en-US" sz="1050" b="1" i="0" u="none" strike="noStrike" kern="0" cap="none" spc="0" normalizeH="0" baseline="0" noProof="0" dirty="0">
                <a:ln>
                  <a:noFill/>
                </a:ln>
                <a:solidFill>
                  <a:srgbClr val="A80000"/>
                </a:solidFill>
                <a:effectLst/>
                <a:uLnTx/>
                <a:uFillTx/>
                <a:latin typeface="Century Gothic" panose="020B0502020202020204" pitchFamily="34" charset="0"/>
              </a:endParaRPr>
            </a:p>
          </p:txBody>
        </p:sp>
        <p:pic>
          <p:nvPicPr>
            <p:cNvPr id="159" name="Picture 29" descr="Portugal"/>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954014" y="3071106"/>
              <a:ext cx="25200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0" name="Groupe 27"/>
          <p:cNvGrpSpPr/>
          <p:nvPr/>
        </p:nvGrpSpPr>
        <p:grpSpPr>
          <a:xfrm>
            <a:off x="4320802" y="3619100"/>
            <a:ext cx="799198" cy="572585"/>
            <a:chOff x="4320802" y="2584956"/>
            <a:chExt cx="799198" cy="572585"/>
          </a:xfrm>
        </p:grpSpPr>
        <p:sp>
          <p:nvSpPr>
            <p:cNvPr id="161" name="ZoneTexte 192"/>
            <p:cNvSpPr txBox="1"/>
            <p:nvPr>
              <p:custDataLst>
                <p:tags r:id="rId9"/>
              </p:custDataLst>
            </p:nvPr>
          </p:nvSpPr>
          <p:spPr>
            <a:xfrm>
              <a:off x="4320802" y="2834376"/>
              <a:ext cx="799198"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1000 </a:t>
              </a: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Swiss</a:t>
              </a:r>
              <a:r>
                <a:rPr kumimoji="0" lang="fr-BE" sz="1050" b="1" i="0" u="none" strike="noStrike" kern="0" cap="none" spc="0" normalizeH="0" baseline="0" noProof="0" dirty="0">
                  <a:ln>
                    <a:noFill/>
                  </a:ln>
                  <a:solidFill>
                    <a:srgbClr val="A80000"/>
                  </a:solidFill>
                  <a:effectLst/>
                  <a:uLnTx/>
                  <a:uFillTx/>
                  <a:latin typeface="Century Gothic" panose="020B0502020202020204" pitchFamily="34" charset="0"/>
                </a:rPr>
                <a:t>es</a:t>
              </a:r>
              <a:endPar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endParaRPr>
            </a:p>
          </p:txBody>
        </p:sp>
        <p:pic>
          <p:nvPicPr>
            <p:cNvPr id="162" name="Picture 58" descr="Schweiz"/>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594401" y="2584956"/>
              <a:ext cx="25200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 name="Groupe 17"/>
          <p:cNvGrpSpPr/>
          <p:nvPr/>
        </p:nvGrpSpPr>
        <p:grpSpPr>
          <a:xfrm>
            <a:off x="3290223" y="4112750"/>
            <a:ext cx="799199" cy="567832"/>
            <a:chOff x="3349062" y="3056855"/>
            <a:chExt cx="799199" cy="567832"/>
          </a:xfrm>
        </p:grpSpPr>
        <p:sp>
          <p:nvSpPr>
            <p:cNvPr id="164" name="ZoneTexte 329"/>
            <p:cNvSpPr txBox="1"/>
            <p:nvPr>
              <p:custDataLst>
                <p:tags r:id="rId8"/>
              </p:custDataLst>
            </p:nvPr>
          </p:nvSpPr>
          <p:spPr>
            <a:xfrm>
              <a:off x="3349062" y="3293827"/>
              <a:ext cx="799199" cy="330860"/>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1000</a:t>
              </a:r>
              <a:r>
                <a:rPr kumimoji="0" lang="x-none" sz="1100" b="1" i="0" u="none" strike="noStrike" kern="0" cap="none" spc="0" normalizeH="0" baseline="0" noProof="0" dirty="0">
                  <a:ln>
                    <a:noFill/>
                  </a:ln>
                  <a:solidFill>
                    <a:srgbClr val="A80000"/>
                  </a:solidFill>
                  <a:effectLst/>
                  <a:uLnTx/>
                  <a:uFillTx/>
                </a:rPr>
                <a:t> </a:t>
              </a:r>
              <a:endParaRPr kumimoji="0" lang="fr-FR" sz="1050" b="1" i="0" u="none" strike="noStrike" kern="0" cap="none" spc="0" normalizeH="0" baseline="0" noProof="0" dirty="0">
                <a:ln>
                  <a:noFill/>
                </a:ln>
                <a:solidFill>
                  <a:srgbClr val="A8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1" i="0" u="none" strike="noStrike" kern="0" cap="none" spc="0" normalizeH="0" baseline="0" noProof="0" dirty="0" err="1">
                  <a:ln>
                    <a:noFill/>
                  </a:ln>
                  <a:solidFill>
                    <a:srgbClr val="A80000"/>
                  </a:solidFill>
                  <a:effectLst/>
                  <a:uLnTx/>
                  <a:uFillTx/>
                  <a:latin typeface="Century Gothic" panose="020B0502020202020204" pitchFamily="34" charset="0"/>
                </a:rPr>
                <a:t>Espagnols</a:t>
              </a:r>
              <a:endParaRPr kumimoji="0" lang="en-US" sz="1100" b="0" i="0" u="none" strike="noStrike" kern="0" cap="none" spc="0" normalizeH="0" baseline="0" noProof="0" dirty="0">
                <a:ln>
                  <a:noFill/>
                </a:ln>
                <a:solidFill>
                  <a:srgbClr val="A80000"/>
                </a:solidFill>
                <a:effectLst/>
                <a:uLnTx/>
                <a:uFillTx/>
                <a:latin typeface="Century Gothic" panose="020B0502020202020204" pitchFamily="34" charset="0"/>
              </a:endParaRPr>
            </a:p>
          </p:txBody>
        </p:sp>
        <p:pic>
          <p:nvPicPr>
            <p:cNvPr id="165" name="Picture 17" descr="Spanien"/>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622662" y="3056855"/>
              <a:ext cx="251999"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6" name="Groupe 28"/>
          <p:cNvGrpSpPr/>
          <p:nvPr/>
        </p:nvGrpSpPr>
        <p:grpSpPr>
          <a:xfrm>
            <a:off x="3819747" y="3655841"/>
            <a:ext cx="799198" cy="605902"/>
            <a:chOff x="3674275" y="2380678"/>
            <a:chExt cx="799198" cy="605902"/>
          </a:xfrm>
        </p:grpSpPr>
        <p:sp>
          <p:nvSpPr>
            <p:cNvPr id="167" name="ZoneTexte 7"/>
            <p:cNvSpPr txBox="1"/>
            <p:nvPr>
              <p:custDataLst>
                <p:tags r:id="rId7"/>
              </p:custDataLst>
            </p:nvPr>
          </p:nvSpPr>
          <p:spPr>
            <a:xfrm>
              <a:off x="3674275" y="2663415"/>
              <a:ext cx="799198"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1000 </a:t>
              </a: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Fr</a:t>
              </a:r>
              <a:r>
                <a:rPr kumimoji="0" lang="fr-BE" sz="1050" b="1" i="0" u="none" strike="noStrike" kern="0" cap="none" spc="0" normalizeH="0" baseline="0" noProof="0" dirty="0" err="1">
                  <a:ln>
                    <a:noFill/>
                  </a:ln>
                  <a:solidFill>
                    <a:srgbClr val="A80000"/>
                  </a:solidFill>
                  <a:effectLst/>
                  <a:uLnTx/>
                  <a:uFillTx/>
                  <a:latin typeface="Century Gothic" panose="020B0502020202020204" pitchFamily="34" charset="0"/>
                </a:rPr>
                <a:t>ançais</a:t>
              </a:r>
              <a:endPar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endParaRPr>
            </a:p>
          </p:txBody>
        </p:sp>
        <p:pic>
          <p:nvPicPr>
            <p:cNvPr id="168" name="Picture 36" descr="Frankreich"/>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947875" y="2380678"/>
              <a:ext cx="251999"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9" name="Groupe 14"/>
          <p:cNvGrpSpPr/>
          <p:nvPr/>
        </p:nvGrpSpPr>
        <p:grpSpPr>
          <a:xfrm>
            <a:off x="315124" y="2354733"/>
            <a:ext cx="799198" cy="594325"/>
            <a:chOff x="316052" y="1247083"/>
            <a:chExt cx="799198" cy="594325"/>
          </a:xfrm>
        </p:grpSpPr>
        <p:sp>
          <p:nvSpPr>
            <p:cNvPr id="170" name="ZoneTexte 181"/>
            <p:cNvSpPr txBox="1"/>
            <p:nvPr>
              <p:custDataLst>
                <p:tags r:id="rId6"/>
              </p:custDataLst>
            </p:nvPr>
          </p:nvSpPr>
          <p:spPr>
            <a:xfrm>
              <a:off x="316052" y="1518243"/>
              <a:ext cx="799198"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1000 Am</a:t>
              </a:r>
              <a:r>
                <a:rPr kumimoji="0" lang="fr-BE" sz="1050" b="1" i="0" u="none" strike="noStrike" kern="0" cap="none" spc="0" normalizeH="0" baseline="0" noProof="0" dirty="0" err="1">
                  <a:ln>
                    <a:noFill/>
                  </a:ln>
                  <a:solidFill>
                    <a:srgbClr val="A80000"/>
                  </a:solidFill>
                  <a:effectLst/>
                  <a:uLnTx/>
                  <a:uFillTx/>
                  <a:latin typeface="Century Gothic" panose="020B0502020202020204" pitchFamily="34" charset="0"/>
                </a:rPr>
                <a:t>éricains</a:t>
              </a:r>
              <a:endPar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endParaRPr>
            </a:p>
          </p:txBody>
        </p:sp>
        <p:pic>
          <p:nvPicPr>
            <p:cNvPr id="171" name="Picture 3" descr="USA"/>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89651" y="1247083"/>
              <a:ext cx="25200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2" name="Groupe 15"/>
          <p:cNvGrpSpPr/>
          <p:nvPr/>
        </p:nvGrpSpPr>
        <p:grpSpPr>
          <a:xfrm>
            <a:off x="1714186" y="3747298"/>
            <a:ext cx="799198" cy="592966"/>
            <a:chOff x="1857714" y="2592994"/>
            <a:chExt cx="799198" cy="592966"/>
          </a:xfrm>
        </p:grpSpPr>
        <p:sp>
          <p:nvSpPr>
            <p:cNvPr id="173" name="ZoneTexte 182"/>
            <p:cNvSpPr txBox="1"/>
            <p:nvPr>
              <p:custDataLst>
                <p:tags r:id="rId5"/>
              </p:custDataLst>
            </p:nvPr>
          </p:nvSpPr>
          <p:spPr>
            <a:xfrm>
              <a:off x="1857714" y="2862795"/>
              <a:ext cx="799198"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1000 Br</a:t>
              </a:r>
              <a:r>
                <a:rPr kumimoji="0" lang="fr-BE" sz="1050" b="1" i="0" u="none" strike="noStrike" kern="0" cap="none" spc="0" normalizeH="0" baseline="0" noProof="0" dirty="0" err="1">
                  <a:ln>
                    <a:noFill/>
                  </a:ln>
                  <a:solidFill>
                    <a:srgbClr val="A80000"/>
                  </a:solidFill>
                  <a:effectLst/>
                  <a:uLnTx/>
                  <a:uFillTx/>
                  <a:latin typeface="Century Gothic" panose="020B0502020202020204" pitchFamily="34" charset="0"/>
                </a:rPr>
                <a:t>ésiliens</a:t>
              </a:r>
              <a:endPar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endParaRPr>
            </a:p>
          </p:txBody>
        </p:sp>
        <p:pic>
          <p:nvPicPr>
            <p:cNvPr id="174" name="Picture 6" descr="Brasilien"/>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131313" y="2592994"/>
              <a:ext cx="25200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5" name="Groupe 21"/>
          <p:cNvGrpSpPr/>
          <p:nvPr/>
        </p:nvGrpSpPr>
        <p:grpSpPr>
          <a:xfrm>
            <a:off x="5109512" y="2901926"/>
            <a:ext cx="799198" cy="644650"/>
            <a:chOff x="5289933" y="1769376"/>
            <a:chExt cx="799198" cy="644650"/>
          </a:xfrm>
        </p:grpSpPr>
        <p:sp>
          <p:nvSpPr>
            <p:cNvPr id="176" name="ZoneTexte 150"/>
            <p:cNvSpPr txBox="1"/>
            <p:nvPr>
              <p:custDataLst>
                <p:tags r:id="rId4"/>
              </p:custDataLst>
            </p:nvPr>
          </p:nvSpPr>
          <p:spPr>
            <a:xfrm>
              <a:off x="5289933" y="2090861"/>
              <a:ext cx="799198"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1" i="0" u="none" strike="noStrike" kern="0" cap="none" spc="0" normalizeH="0" baseline="0" noProof="0" dirty="0">
                  <a:ln>
                    <a:noFill/>
                  </a:ln>
                  <a:solidFill>
                    <a:srgbClr val="A80000"/>
                  </a:solidFill>
                  <a:effectLst/>
                  <a:uLnTx/>
                  <a:uFillTx/>
                  <a:latin typeface="Century Gothic" panose="020B0502020202020204" pitchFamily="34" charset="0"/>
                </a:rPr>
                <a:t>1000</a:t>
              </a: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1" i="0" u="none" strike="noStrike" kern="0" cap="none" spc="0" normalizeH="0" baseline="0" noProof="0" dirty="0" err="1">
                  <a:ln>
                    <a:noFill/>
                  </a:ln>
                  <a:solidFill>
                    <a:srgbClr val="A80000"/>
                  </a:solidFill>
                  <a:effectLst/>
                  <a:uLnTx/>
                  <a:uFillTx/>
                  <a:latin typeface="Century Gothic" panose="020B0502020202020204" pitchFamily="34" charset="0"/>
                </a:rPr>
                <a:t>Polonais</a:t>
              </a:r>
              <a:endParaRPr kumimoji="0" lang="en-US" sz="1050" b="1" i="0" u="none" strike="noStrike" kern="0" cap="none" spc="0" normalizeH="0" baseline="0" noProof="0" dirty="0">
                <a:ln>
                  <a:noFill/>
                </a:ln>
                <a:solidFill>
                  <a:srgbClr val="A80000"/>
                </a:solidFill>
                <a:effectLst/>
                <a:uLnTx/>
                <a:uFillTx/>
                <a:latin typeface="Century Gothic" panose="020B0502020202020204" pitchFamily="34" charset="0"/>
              </a:endParaRPr>
            </a:p>
          </p:txBody>
        </p:sp>
        <p:pic>
          <p:nvPicPr>
            <p:cNvPr id="177" name="Picture 27" descr="Polen"/>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5563532" y="1769376"/>
              <a:ext cx="252001"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8" name="ZoneTexte 6"/>
          <p:cNvSpPr txBox="1"/>
          <p:nvPr>
            <p:custDataLst>
              <p:tags r:id="rId3"/>
            </p:custDataLst>
          </p:nvPr>
        </p:nvSpPr>
        <p:spPr>
          <a:xfrm>
            <a:off x="6182897" y="1518156"/>
            <a:ext cx="2506584" cy="369332"/>
          </a:xfrm>
          <a:prstGeom prst="rect">
            <a:avLst/>
          </a:prstGeom>
        </p:spPr>
        <p:txBody>
          <a:bodyPr vert="horz" wrap="none" lIns="0" tIns="0" rIns="0" bIns="0" rtlCol="0">
            <a:spAutoFit/>
          </a:bodyPr>
          <a:lstStyle/>
          <a:p>
            <a:pPr marL="4762">
              <a:defRPr b="0" i="0"/>
            </a:pPr>
            <a:r>
              <a:rPr lang="fr-BE" sz="2400" b="1" dirty="0">
                <a:solidFill>
                  <a:schemeClr val="tx2"/>
                </a:solidFill>
              </a:rPr>
              <a:t>Portée Asiatique</a:t>
            </a:r>
            <a:r>
              <a:rPr lang="x-none" sz="2400" b="1" dirty="0">
                <a:solidFill>
                  <a:schemeClr val="tx2"/>
                </a:solidFill>
              </a:rPr>
              <a:t> </a:t>
            </a:r>
          </a:p>
        </p:txBody>
      </p:sp>
    </p:spTree>
    <p:extLst>
      <p:ext uri="{BB962C8B-B14F-4D97-AF65-F5344CB8AC3E}">
        <p14:creationId xmlns:p14="http://schemas.microsoft.com/office/powerpoint/2010/main" val="1028312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205415"/>
            <a:ext cx="9144000" cy="6525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42525" y="11682"/>
            <a:ext cx="10610160" cy="7076976"/>
          </a:xfrm>
          <a:prstGeom prst="roundRect">
            <a:avLst>
              <a:gd name="adj" fmla="val 0"/>
            </a:avLst>
          </a:prstGeom>
          <a:solidFill>
            <a:srgbClr val="FFFFFF">
              <a:shade val="85000"/>
            </a:srgbClr>
          </a:solidFill>
          <a:ln>
            <a:noFill/>
          </a:ln>
          <a:effectLst/>
        </p:spPr>
      </p:pic>
      <p:sp>
        <p:nvSpPr>
          <p:cNvPr id="7" name="Text Box 15"/>
          <p:cNvSpPr txBox="1">
            <a:spLocks noChangeArrowheads="1"/>
          </p:cNvSpPr>
          <p:nvPr/>
        </p:nvSpPr>
        <p:spPr bwMode="auto">
          <a:xfrm>
            <a:off x="4251328" y="759607"/>
            <a:ext cx="5192476" cy="1311128"/>
          </a:xfrm>
          <a:prstGeom prst="rect">
            <a:avLst/>
          </a:prstGeom>
          <a:solidFill>
            <a:srgbClr val="314397"/>
          </a:solidFill>
          <a:ln w="44450">
            <a:noFill/>
            <a:miter lim="800000"/>
            <a:headEnd/>
            <a:tailEnd/>
          </a:ln>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lnSpc>
                <a:spcPct val="110000"/>
              </a:lnSpc>
              <a:spcBef>
                <a:spcPct val="75000"/>
              </a:spcBef>
              <a:buClr>
                <a:srgbClr val="FFCC00"/>
              </a:buClr>
              <a:buSzPct val="85000"/>
              <a:buFont typeface="Wingdings" pitchFamily="2" charset="2"/>
              <a:buNone/>
            </a:pPr>
            <a:r>
              <a:rPr lang="fr-FR" altLang="fr-FR" sz="3600" b="1" dirty="0">
                <a:solidFill>
                  <a:schemeClr val="bg1"/>
                </a:solidFill>
                <a:latin typeface="Arial" panose="020B0604020202020204" pitchFamily="34" charset="0"/>
                <a:cs typeface="Arial" panose="020B0604020202020204" pitchFamily="34" charset="0"/>
              </a:rPr>
              <a:t>Les intentions de départ pour l’été 2018</a:t>
            </a:r>
          </a:p>
        </p:txBody>
      </p:sp>
    </p:spTree>
    <p:extLst>
      <p:ext uri="{BB962C8B-B14F-4D97-AF65-F5344CB8AC3E}">
        <p14:creationId xmlns:p14="http://schemas.microsoft.com/office/powerpoint/2010/main" val="279739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47300" y="328938"/>
            <a:ext cx="8386686" cy="557458"/>
          </a:xfrm>
        </p:spPr>
        <p:txBody>
          <a:bodyPr/>
          <a:lstStyle/>
          <a:p>
            <a:r>
              <a:rPr lang="fr-BE" sz="2400" b="1" dirty="0"/>
              <a:t>Les intentions de départ des Européens</a:t>
            </a:r>
            <a:br>
              <a:rPr lang="fr-BE" sz="2400" dirty="0"/>
            </a:br>
            <a:endParaRPr lang="fr-BE" sz="2400" dirty="0"/>
          </a:p>
        </p:txBody>
      </p:sp>
      <p:sp>
        <p:nvSpPr>
          <p:cNvPr id="6" name="Subtitle 5"/>
          <p:cNvSpPr>
            <a:spLocks noGrp="1"/>
          </p:cNvSpPr>
          <p:nvPr>
            <p:ph type="subTitle" idx="1"/>
          </p:nvPr>
        </p:nvSpPr>
        <p:spPr>
          <a:xfrm>
            <a:off x="347300" y="1157090"/>
            <a:ext cx="8386686" cy="456408"/>
          </a:xfrm>
          <a:ln>
            <a:noFill/>
          </a:ln>
        </p:spPr>
        <p:txBody>
          <a:bodyPr/>
          <a:lstStyle/>
          <a:p>
            <a:r>
              <a:rPr lang="fr-BE" sz="1600" dirty="0">
                <a:solidFill>
                  <a:schemeClr val="tx2"/>
                </a:solidFill>
              </a:rPr>
              <a:t>Légère</a:t>
            </a:r>
            <a:r>
              <a:rPr lang="fr-BE" sz="1800" kern="0" dirty="0">
                <a:solidFill>
                  <a:schemeClr val="tx2"/>
                </a:solidFill>
              </a:rPr>
              <a:t> </a:t>
            </a:r>
            <a:r>
              <a:rPr lang="fr-BE" sz="1600" kern="0" dirty="0">
                <a:solidFill>
                  <a:schemeClr val="tx2"/>
                </a:solidFill>
              </a:rPr>
              <a:t>hausse des intentions de départ en vacances pour l’été 2018</a:t>
            </a:r>
            <a:br>
              <a:rPr lang="fr-BE" sz="1600" kern="0" dirty="0">
                <a:solidFill>
                  <a:schemeClr val="tx2"/>
                </a:solidFill>
              </a:rPr>
            </a:br>
            <a:r>
              <a:rPr lang="fr-BE" sz="1600" kern="0" dirty="0">
                <a:solidFill>
                  <a:schemeClr val="tx2"/>
                </a:solidFill>
              </a:rPr>
              <a:t>et retour aux niveaux enregistrés en 2010</a:t>
            </a:r>
            <a:endParaRPr lang="fr-BE" dirty="0">
              <a:solidFill>
                <a:schemeClr val="tx2"/>
              </a:solidFill>
            </a:endParaRPr>
          </a:p>
        </p:txBody>
      </p:sp>
      <p:pic>
        <p:nvPicPr>
          <p:cNvPr id="8" name="Image 20"/>
          <p:cNvPicPr>
            <a:picLocks noChangeAspect="1"/>
          </p:cNvPicPr>
          <p:nvPr>
            <p:custDataLst>
              <p:tags r:id="rId1"/>
            </p:custDataLst>
          </p:nvPr>
        </p:nvPicPr>
        <p:blipFill>
          <a:blip r:embed="rId3">
            <a:lum bright="70000" contrast="-70000"/>
            <a:extLst>
              <a:ext uri="{28A0092B-C50C-407E-A947-70E740481C1C}">
                <a14:useLocalDpi xmlns:a14="http://schemas.microsoft.com/office/drawing/2010/main" val="0"/>
              </a:ext>
            </a:extLst>
          </a:blip>
          <a:srcRect l="27899" t="23949" b="18209"/>
          <a:stretch/>
        </p:blipFill>
        <p:spPr>
          <a:xfrm>
            <a:off x="364535" y="1760082"/>
            <a:ext cx="7791509" cy="4169131"/>
          </a:xfrm>
          <a:prstGeom prst="rect">
            <a:avLst/>
          </a:prstGeom>
          <a:ln>
            <a:noFill/>
          </a:ln>
          <a:effectLst>
            <a:softEdge rad="112500"/>
          </a:effectLst>
        </p:spPr>
      </p:pic>
      <p:sp>
        <p:nvSpPr>
          <p:cNvPr id="10" name="TextBox 9"/>
          <p:cNvSpPr txBox="1"/>
          <p:nvPr/>
        </p:nvSpPr>
        <p:spPr>
          <a:xfrm>
            <a:off x="6439221" y="1385294"/>
            <a:ext cx="2611070" cy="1169551"/>
          </a:xfrm>
          <a:prstGeom prst="rect">
            <a:avLst/>
          </a:prstGeom>
          <a:noFill/>
          <a:ln>
            <a:solidFill>
              <a:schemeClr val="bg2">
                <a:lumMod val="50000"/>
              </a:schemeClr>
            </a:solidFill>
          </a:ln>
        </p:spPr>
        <p:txBody>
          <a:bodyPr wrap="square" rtlCol="0">
            <a:spAutoFit/>
          </a:bodyPr>
          <a:lstStyle/>
          <a:p>
            <a:r>
              <a:rPr lang="fr-BE" sz="1400" dirty="0">
                <a:solidFill>
                  <a:schemeClr val="bg2">
                    <a:lumMod val="50000"/>
                  </a:schemeClr>
                </a:solidFill>
              </a:rPr>
              <a:t>64% des Européens ont l’intention de partir en vacances cet été (+1 pt vs 2017), la tendance est plus forte chez les non-Européens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571" y="633069"/>
            <a:ext cx="5078833" cy="590632"/>
          </a:xfrm>
          <a:prstGeom prst="rect">
            <a:avLst/>
          </a:prstGeom>
        </p:spPr>
      </p:pic>
      <p:graphicFrame>
        <p:nvGraphicFramePr>
          <p:cNvPr id="14" name="Graphique 3"/>
          <p:cNvGraphicFramePr/>
          <p:nvPr>
            <p:extLst>
              <p:ext uri="{D42A27DB-BD31-4B8C-83A1-F6EECF244321}">
                <p14:modId xmlns:p14="http://schemas.microsoft.com/office/powerpoint/2010/main" val="2039060625"/>
              </p:ext>
            </p:extLst>
          </p:nvPr>
        </p:nvGraphicFramePr>
        <p:xfrm>
          <a:off x="396330" y="2869516"/>
          <a:ext cx="7848872" cy="3452659"/>
        </p:xfrm>
        <a:graphic>
          <a:graphicData uri="http://schemas.openxmlformats.org/drawingml/2006/chart">
            <c:chart xmlns:c="http://schemas.openxmlformats.org/drawingml/2006/chart" xmlns:r="http://schemas.openxmlformats.org/officeDocument/2006/relationships" r:id="rId5"/>
          </a:graphicData>
        </a:graphic>
      </p:graphicFrame>
      <p:sp>
        <p:nvSpPr>
          <p:cNvPr id="15" name="Rectangle 14"/>
          <p:cNvSpPr/>
          <p:nvPr/>
        </p:nvSpPr>
        <p:spPr>
          <a:xfrm>
            <a:off x="1" y="2638995"/>
            <a:ext cx="9145587" cy="338554"/>
          </a:xfrm>
          <a:prstGeom prst="rect">
            <a:avLst/>
          </a:prstGeom>
        </p:spPr>
        <p:txBody>
          <a:bodyPr wrap="square">
            <a:spAutoFit/>
          </a:bodyPr>
          <a:lstStyle/>
          <a:p>
            <a:pPr lvl="0" algn="ctr" defTabSz="924282">
              <a:defRPr b="0" i="0"/>
            </a:pPr>
            <a:r>
              <a:rPr lang="fr-FR" sz="1600" b="1" dirty="0">
                <a:solidFill>
                  <a:srgbClr val="1B365D"/>
                </a:solidFill>
              </a:rPr>
              <a:t>EUROPE</a:t>
            </a:r>
            <a:r>
              <a:rPr lang="fr-FR" sz="1600" b="1" dirty="0">
                <a:solidFill>
                  <a:srgbClr val="00B050"/>
                </a:solidFill>
              </a:rPr>
              <a:t>    </a:t>
            </a:r>
            <a:r>
              <a:rPr lang="fr-FR" sz="1600" b="1" dirty="0">
                <a:solidFill>
                  <a:srgbClr val="00B0F0"/>
                </a:solidFill>
              </a:rPr>
              <a:t>USA </a:t>
            </a:r>
            <a:r>
              <a:rPr lang="fr-FR" sz="1600" b="1" dirty="0">
                <a:solidFill>
                  <a:srgbClr val="00B050"/>
                </a:solidFill>
              </a:rPr>
              <a:t>   </a:t>
            </a:r>
            <a:r>
              <a:rPr lang="fr-FR" sz="1600" b="1" dirty="0">
                <a:solidFill>
                  <a:srgbClr val="FF9999"/>
                </a:solidFill>
              </a:rPr>
              <a:t>BRESIL</a:t>
            </a:r>
            <a:r>
              <a:rPr lang="fr-FR" sz="1600" b="1" dirty="0">
                <a:solidFill>
                  <a:srgbClr val="00B050"/>
                </a:solidFill>
              </a:rPr>
              <a:t>    </a:t>
            </a:r>
            <a:r>
              <a:rPr lang="fr-FR" sz="1600" b="1" dirty="0">
                <a:solidFill>
                  <a:srgbClr val="FFC000"/>
                </a:solidFill>
              </a:rPr>
              <a:t>CHINE</a:t>
            </a:r>
            <a:r>
              <a:rPr lang="fr-FR" sz="1600" b="1" dirty="0">
                <a:solidFill>
                  <a:srgbClr val="00B050"/>
                </a:solidFill>
              </a:rPr>
              <a:t>    </a:t>
            </a:r>
            <a:r>
              <a:rPr lang="fr-FR" sz="1600" b="1" dirty="0">
                <a:solidFill>
                  <a:schemeClr val="accent3"/>
                </a:solidFill>
              </a:rPr>
              <a:t>INDE</a:t>
            </a:r>
            <a:endParaRPr lang="x-none" sz="1600" b="1" dirty="0">
              <a:solidFill>
                <a:schemeClr val="accent3"/>
              </a:solidFill>
            </a:endParaRPr>
          </a:p>
        </p:txBody>
      </p:sp>
    </p:spTree>
    <p:extLst>
      <p:ext uri="{BB962C8B-B14F-4D97-AF65-F5344CB8AC3E}">
        <p14:creationId xmlns:p14="http://schemas.microsoft.com/office/powerpoint/2010/main" val="1996645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47300" y="332984"/>
            <a:ext cx="8386686" cy="557458"/>
          </a:xfrm>
        </p:spPr>
        <p:txBody>
          <a:bodyPr/>
          <a:lstStyle/>
          <a:p>
            <a:r>
              <a:rPr lang="fr-BE" sz="2400" b="1" kern="0" dirty="0">
                <a:latin typeface="+mj-lt"/>
              </a:rPr>
              <a:t>Intentions de départ des Européens</a:t>
            </a:r>
            <a:br>
              <a:rPr lang="x-none" sz="2400" b="1" kern="0" dirty="0">
                <a:latin typeface="Century Gothic" panose="020B0502020202020204" pitchFamily="34" charset="0"/>
              </a:rPr>
            </a:br>
            <a:endParaRPr lang="fr-BE" sz="2400" dirty="0"/>
          </a:p>
        </p:txBody>
      </p:sp>
      <p:graphicFrame>
        <p:nvGraphicFramePr>
          <p:cNvPr id="12" name="Chart 3"/>
          <p:cNvGraphicFramePr>
            <a:graphicFrameLocks noChangeAspect="1"/>
          </p:cNvGraphicFramePr>
          <p:nvPr>
            <p:custDataLst>
              <p:tags r:id="rId1"/>
            </p:custDataLst>
            <p:extLst>
              <p:ext uri="{D42A27DB-BD31-4B8C-83A1-F6EECF244321}">
                <p14:modId xmlns:p14="http://schemas.microsoft.com/office/powerpoint/2010/main" val="1076418764"/>
              </p:ext>
            </p:extLst>
          </p:nvPr>
        </p:nvGraphicFramePr>
        <p:xfrm>
          <a:off x="1745410" y="6496475"/>
          <a:ext cx="1306115" cy="877931"/>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p:cNvSpPr txBox="1"/>
          <p:nvPr/>
        </p:nvSpPr>
        <p:spPr>
          <a:xfrm>
            <a:off x="491781" y="1005928"/>
            <a:ext cx="5729320" cy="738664"/>
          </a:xfrm>
          <a:prstGeom prst="rect">
            <a:avLst/>
          </a:prstGeom>
          <a:noFill/>
          <a:ln>
            <a:solidFill>
              <a:schemeClr val="tx2">
                <a:lumMod val="60000"/>
                <a:lumOff val="40000"/>
              </a:schemeClr>
            </a:solidFill>
          </a:ln>
        </p:spPr>
        <p:txBody>
          <a:bodyPr wrap="square" rtlCol="0">
            <a:spAutoFit/>
          </a:bodyPr>
          <a:lstStyle/>
          <a:p>
            <a:pPr>
              <a:defRPr b="0" i="0"/>
            </a:pPr>
            <a:r>
              <a:rPr lang="fr-BE" sz="1400" kern="0" dirty="0">
                <a:solidFill>
                  <a:schemeClr val="bg2">
                    <a:lumMod val="50000"/>
                  </a:schemeClr>
                </a:solidFill>
              </a:rPr>
              <a:t>Stabilisation des intentions de départ vs 2017. Augmentation plus forte en France. La Pologne et le Portugal se trouv</a:t>
            </a:r>
            <a:r>
              <a:rPr lang="fr-BE" sz="1400" dirty="0"/>
              <a:t>ent</a:t>
            </a:r>
            <a:r>
              <a:rPr lang="fr-BE" sz="1400" kern="0" dirty="0">
                <a:solidFill>
                  <a:schemeClr val="bg2">
                    <a:lumMod val="50000"/>
                  </a:schemeClr>
                </a:solidFill>
                <a:highlight>
                  <a:srgbClr val="FFFF00"/>
                </a:highlight>
              </a:rPr>
              <a:t> </a:t>
            </a:r>
            <a:r>
              <a:rPr lang="fr-BE" sz="1400" kern="0" dirty="0">
                <a:solidFill>
                  <a:schemeClr val="bg2">
                    <a:lumMod val="50000"/>
                  </a:schemeClr>
                </a:solidFill>
              </a:rPr>
              <a:t>en bas de classement.</a:t>
            </a:r>
            <a:endParaRPr lang="x-none" sz="1400" kern="0" dirty="0">
              <a:solidFill>
                <a:schemeClr val="bg2">
                  <a:lumMod val="50000"/>
                </a:schemeClr>
              </a:solidFill>
            </a:endParaRPr>
          </a:p>
        </p:txBody>
      </p:sp>
      <p:sp>
        <p:nvSpPr>
          <p:cNvPr id="5" name="TextBox 4"/>
          <p:cNvSpPr txBox="1"/>
          <p:nvPr/>
        </p:nvSpPr>
        <p:spPr>
          <a:xfrm>
            <a:off x="158764" y="2141055"/>
            <a:ext cx="521297" cy="261610"/>
          </a:xfrm>
          <a:prstGeom prst="rect">
            <a:avLst/>
          </a:prstGeom>
          <a:noFill/>
        </p:spPr>
        <p:txBody>
          <a:bodyPr wrap="none" rtlCol="0">
            <a:spAutoFit/>
          </a:bodyPr>
          <a:lstStyle/>
          <a:p>
            <a:r>
              <a:rPr lang="fr-BE" sz="1100" dirty="0">
                <a:solidFill>
                  <a:schemeClr val="tx2"/>
                </a:solidFill>
              </a:rPr>
              <a:t>En %</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graphicFrame>
        <p:nvGraphicFramePr>
          <p:cNvPr id="9" name="Chart 3"/>
          <p:cNvGraphicFramePr>
            <a:graphicFrameLocks noChangeAspect="1"/>
          </p:cNvGraphicFramePr>
          <p:nvPr>
            <p:custDataLst>
              <p:tags r:id="rId2"/>
            </p:custDataLst>
            <p:extLst>
              <p:ext uri="{D42A27DB-BD31-4B8C-83A1-F6EECF244321}">
                <p14:modId xmlns:p14="http://schemas.microsoft.com/office/powerpoint/2010/main" val="3536786654"/>
              </p:ext>
            </p:extLst>
          </p:nvPr>
        </p:nvGraphicFramePr>
        <p:xfrm>
          <a:off x="1696087" y="5178285"/>
          <a:ext cx="1306342" cy="878083"/>
        </p:xfrm>
        <a:graphic>
          <a:graphicData uri="http://schemas.openxmlformats.org/drawingml/2006/chart">
            <c:chart xmlns:c="http://schemas.openxmlformats.org/drawingml/2006/chart" xmlns:r="http://schemas.openxmlformats.org/officeDocument/2006/relationships" r:id="rId8"/>
          </a:graphicData>
        </a:graphic>
      </p:graphicFrame>
      <p:sp>
        <p:nvSpPr>
          <p:cNvPr id="11" name="ZoneTexte 22"/>
          <p:cNvSpPr txBox="1"/>
          <p:nvPr>
            <p:custDataLst>
              <p:tags r:id="rId3"/>
            </p:custDataLst>
          </p:nvPr>
        </p:nvSpPr>
        <p:spPr>
          <a:xfrm>
            <a:off x="5717717" y="5492725"/>
            <a:ext cx="514856" cy="305105"/>
          </a:xfrm>
          <a:prstGeom prst="rect">
            <a:avLst/>
          </a:prstGeom>
        </p:spPr>
        <p:txBody>
          <a:bodyPr vert="horz" wrap="square" lIns="0" tIns="0" rIns="0" bIns="0" rtlCol="0">
            <a:spAutoFit/>
          </a:bodyPr>
          <a:lstStyle/>
          <a:p>
            <a:pPr marL="4763" algn="ctr">
              <a:defRPr b="0" i="0"/>
            </a:pPr>
            <a:r>
              <a:rPr lang="x-none" sz="2000" b="1">
                <a:solidFill>
                  <a:schemeClr val="bg1"/>
                </a:solidFill>
              </a:rPr>
              <a:t>+6 </a:t>
            </a:r>
          </a:p>
        </p:txBody>
      </p:sp>
      <p:graphicFrame>
        <p:nvGraphicFramePr>
          <p:cNvPr id="13" name="Graphique 11"/>
          <p:cNvGraphicFramePr/>
          <p:nvPr>
            <p:extLst>
              <p:ext uri="{D42A27DB-BD31-4B8C-83A1-F6EECF244321}">
                <p14:modId xmlns:p14="http://schemas.microsoft.com/office/powerpoint/2010/main" val="1361380813"/>
              </p:ext>
            </p:extLst>
          </p:nvPr>
        </p:nvGraphicFramePr>
        <p:xfrm>
          <a:off x="65316" y="2325999"/>
          <a:ext cx="7229336" cy="353438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4" name="Tableau 12"/>
          <p:cNvGraphicFramePr>
            <a:graphicFrameLocks noGrp="1"/>
          </p:cNvGraphicFramePr>
          <p:nvPr>
            <p:custDataLst>
              <p:tags r:id="rId4"/>
            </p:custDataLst>
            <p:extLst>
              <p:ext uri="{D42A27DB-BD31-4B8C-83A1-F6EECF244321}">
                <p14:modId xmlns:p14="http://schemas.microsoft.com/office/powerpoint/2010/main" val="2441126638"/>
              </p:ext>
            </p:extLst>
          </p:nvPr>
        </p:nvGraphicFramePr>
        <p:xfrm>
          <a:off x="7239741" y="2231642"/>
          <a:ext cx="1904259" cy="3032760"/>
        </p:xfrm>
        <a:graphic>
          <a:graphicData uri="http://schemas.openxmlformats.org/drawingml/2006/table">
            <a:tbl>
              <a:tblPr firstRow="1" bandRow="1">
                <a:tableStyleId>{5C22544A-7EE6-4342-B048-85BDC9FD1C3A}</a:tableStyleId>
              </a:tblPr>
              <a:tblGrid>
                <a:gridCol w="1904259">
                  <a:extLst>
                    <a:ext uri="{9D8B030D-6E8A-4147-A177-3AD203B41FA5}">
                      <a16:colId xmlns:a16="http://schemas.microsoft.com/office/drawing/2014/main" val="3945842546"/>
                    </a:ext>
                  </a:extLst>
                </a:gridCol>
              </a:tblGrid>
              <a:tr h="288221">
                <a:tc>
                  <a:txBody>
                    <a:bodyPr/>
                    <a:lstStyle/>
                    <a:p>
                      <a:pPr marL="0" marR="0" lvl="0" indent="0" algn="l" defTabSz="924282" rtl="0" eaLnBrk="1" fontAlgn="auto" latinLnBrk="0" hangingPunct="1">
                        <a:lnSpc>
                          <a:spcPct val="100000"/>
                        </a:lnSpc>
                        <a:spcBef>
                          <a:spcPts val="0"/>
                        </a:spcBef>
                        <a:spcAft>
                          <a:spcPts val="0"/>
                        </a:spcAft>
                        <a:buClrTx/>
                        <a:buSzTx/>
                        <a:buFontTx/>
                        <a:buNone/>
                        <a:tabLst/>
                        <a:defRPr b="0" i="0"/>
                      </a:pPr>
                      <a:r>
                        <a:rPr kumimoji="0" lang="x-none" sz="1400" b="1" i="0" u="none" strike="noStrike" kern="1200" cap="none" spc="0" normalizeH="0" baseline="0" noProof="0" dirty="0">
                          <a:ln>
                            <a:noFill/>
                          </a:ln>
                          <a:solidFill>
                            <a:srgbClr val="0070C0"/>
                          </a:solidFill>
                          <a:effectLst/>
                          <a:uLnTx/>
                          <a:uFillTx/>
                          <a:latin typeface="+mn-lt"/>
                          <a:ea typeface="+mn-ea"/>
                          <a:cs typeface="+mn-cs"/>
                        </a:rPr>
                        <a:t>F</a:t>
                      </a:r>
                      <a:r>
                        <a:rPr kumimoji="0" lang="en-US" sz="1400" b="1" i="0" u="none" strike="noStrike" kern="1200" cap="none" spc="0" normalizeH="0" baseline="0" noProof="0" dirty="0" err="1">
                          <a:ln>
                            <a:noFill/>
                          </a:ln>
                          <a:solidFill>
                            <a:srgbClr val="0070C0"/>
                          </a:solidFill>
                          <a:effectLst/>
                          <a:uLnTx/>
                          <a:uFillTx/>
                          <a:latin typeface="+mn-lt"/>
                          <a:ea typeface="+mn-ea"/>
                          <a:cs typeface="+mn-cs"/>
                        </a:rPr>
                        <a:t>rance</a:t>
                      </a:r>
                      <a:r>
                        <a:rPr kumimoji="0" lang="fr-BE" sz="1400" b="1" i="0" u="none" strike="noStrike" kern="1200" cap="none" spc="0" normalizeH="0" baseline="0" noProof="0" dirty="0">
                          <a:ln>
                            <a:noFill/>
                          </a:ln>
                          <a:solidFill>
                            <a:srgbClr val="0070C0"/>
                          </a:solidFill>
                          <a:effectLst/>
                          <a:uLnTx/>
                          <a:uFillTx/>
                          <a:latin typeface="+mn-lt"/>
                          <a:ea typeface="+mn-ea"/>
                          <a:cs typeface="+mn-cs"/>
                        </a:rPr>
                        <a:t> : 69</a:t>
                      </a:r>
                      <a:endParaRPr kumimoji="0" lang="x-none" sz="1400" b="1" i="0" u="none" strike="noStrike" kern="1200" cap="none" spc="0" normalizeH="0" baseline="0" noProof="0" dirty="0">
                        <a:ln>
                          <a:noFill/>
                        </a:ln>
                        <a:solidFill>
                          <a:srgbClr val="0070C0"/>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4277624"/>
                  </a:ext>
                </a:extLst>
              </a:tr>
              <a:tr h="288221">
                <a:tc>
                  <a:txBody>
                    <a:bodyPr/>
                    <a:lstStyle/>
                    <a:p>
                      <a:pPr marL="0" marR="0" lvl="0" indent="0" algn="l" defTabSz="924282" rtl="0" eaLnBrk="1" fontAlgn="auto" latinLnBrk="0" hangingPunct="1">
                        <a:lnSpc>
                          <a:spcPct val="100000"/>
                        </a:lnSpc>
                        <a:spcBef>
                          <a:spcPts val="0"/>
                        </a:spcBef>
                        <a:spcAft>
                          <a:spcPts val="0"/>
                        </a:spcAft>
                        <a:buClrTx/>
                        <a:buSzTx/>
                        <a:buFontTx/>
                        <a:buNone/>
                        <a:tabLst/>
                        <a:defRPr b="0" i="0"/>
                      </a:pPr>
                      <a:r>
                        <a:rPr kumimoji="0" lang="x-none" sz="1400" b="1" i="0" u="none" strike="noStrike" kern="1200" cap="none" spc="0" normalizeH="0" baseline="0" noProof="0" dirty="0">
                          <a:ln>
                            <a:noFill/>
                          </a:ln>
                          <a:solidFill>
                            <a:srgbClr val="00B050"/>
                          </a:solidFill>
                          <a:effectLst/>
                          <a:uLnTx/>
                          <a:uFillTx/>
                          <a:latin typeface="+mn-lt"/>
                          <a:ea typeface="+mn-ea"/>
                          <a:cs typeface="+mn-cs"/>
                        </a:rPr>
                        <a:t>A</a:t>
                      </a:r>
                      <a:r>
                        <a:rPr kumimoji="0" lang="fr-BE" sz="1400" b="1" i="0" u="none" strike="noStrike" kern="1200" cap="none" spc="0" normalizeH="0" baseline="0" noProof="0" dirty="0" err="1">
                          <a:ln>
                            <a:noFill/>
                          </a:ln>
                          <a:solidFill>
                            <a:srgbClr val="00B050"/>
                          </a:solidFill>
                          <a:effectLst/>
                          <a:uLnTx/>
                          <a:uFillTx/>
                          <a:latin typeface="+mn-lt"/>
                          <a:ea typeface="+mn-ea"/>
                          <a:cs typeface="+mn-cs"/>
                        </a:rPr>
                        <a:t>utriche</a:t>
                      </a:r>
                      <a:r>
                        <a:rPr kumimoji="0" lang="fr-BE" sz="1400" b="1" i="0" u="none" strike="noStrike" kern="1200" cap="none" spc="0" normalizeH="0" baseline="0" noProof="0" dirty="0">
                          <a:ln>
                            <a:noFill/>
                          </a:ln>
                          <a:solidFill>
                            <a:srgbClr val="00B050"/>
                          </a:solidFill>
                          <a:effectLst/>
                          <a:uLnTx/>
                          <a:uFillTx/>
                          <a:latin typeface="+mn-lt"/>
                          <a:ea typeface="+mn-ea"/>
                          <a:cs typeface="+mn-cs"/>
                        </a:rPr>
                        <a:t> : 66</a:t>
                      </a:r>
                      <a:endParaRPr kumimoji="0" lang="x-none" sz="1400" b="1" i="0" u="none" strike="noStrike" kern="1200" cap="none" spc="0" normalizeH="0" baseline="0" noProof="0" dirty="0">
                        <a:ln>
                          <a:noFill/>
                        </a:ln>
                        <a:solidFill>
                          <a:srgbClr val="00B050"/>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5088729"/>
                  </a:ext>
                </a:extLst>
              </a:tr>
              <a:tr h="288221">
                <a:tc>
                  <a:txBody>
                    <a:bodyPr/>
                    <a:lstStyle/>
                    <a:p>
                      <a:pPr marL="0" marR="0" lvl="0" indent="0" algn="l" defTabSz="924282" rtl="0" eaLnBrk="1" fontAlgn="auto" latinLnBrk="0" hangingPunct="1">
                        <a:lnSpc>
                          <a:spcPct val="100000"/>
                        </a:lnSpc>
                        <a:spcBef>
                          <a:spcPts val="0"/>
                        </a:spcBef>
                        <a:spcAft>
                          <a:spcPts val="0"/>
                        </a:spcAft>
                        <a:buClrTx/>
                        <a:buSzTx/>
                        <a:buFontTx/>
                        <a:buNone/>
                        <a:tabLst/>
                        <a:defRPr b="0" i="0"/>
                      </a:pPr>
                      <a:r>
                        <a:rPr kumimoji="0" lang="x-none" sz="1400" b="1" i="0" u="none" strike="noStrike" kern="1200" cap="none" spc="0" normalizeH="0" baseline="0" noProof="0" dirty="0">
                          <a:ln>
                            <a:noFill/>
                          </a:ln>
                          <a:solidFill>
                            <a:srgbClr val="FF3300"/>
                          </a:solidFill>
                          <a:effectLst/>
                          <a:uLnTx/>
                          <a:uFillTx/>
                          <a:latin typeface="+mn-lt"/>
                          <a:ea typeface="+mn-ea"/>
                          <a:cs typeface="+mn-cs"/>
                        </a:rPr>
                        <a:t>S</a:t>
                      </a:r>
                      <a:r>
                        <a:rPr kumimoji="0" lang="fr-BE" sz="1400" b="1" i="0" u="none" strike="noStrike" kern="1200" cap="none" spc="0" normalizeH="0" baseline="0" noProof="0" dirty="0" err="1">
                          <a:ln>
                            <a:noFill/>
                          </a:ln>
                          <a:solidFill>
                            <a:srgbClr val="FF3300"/>
                          </a:solidFill>
                          <a:effectLst/>
                          <a:uLnTx/>
                          <a:uFillTx/>
                          <a:latin typeface="+mn-lt"/>
                          <a:ea typeface="+mn-ea"/>
                          <a:cs typeface="+mn-cs"/>
                        </a:rPr>
                        <a:t>uisse</a:t>
                      </a:r>
                      <a:r>
                        <a:rPr kumimoji="0" lang="fr-BE" sz="1400" b="1" i="0" u="none" strike="noStrike" kern="1200" cap="none" spc="0" normalizeH="0" baseline="0" noProof="0" dirty="0">
                          <a:ln>
                            <a:noFill/>
                          </a:ln>
                          <a:solidFill>
                            <a:srgbClr val="FF3300"/>
                          </a:solidFill>
                          <a:effectLst/>
                          <a:uLnTx/>
                          <a:uFillTx/>
                          <a:latin typeface="+mn-lt"/>
                          <a:ea typeface="+mn-ea"/>
                          <a:cs typeface="+mn-cs"/>
                        </a:rPr>
                        <a:t> : 65</a:t>
                      </a:r>
                      <a:endParaRPr kumimoji="0" lang="x-none" sz="1400" b="1" i="0" u="none" strike="noStrike" kern="1200" cap="none" spc="0" normalizeH="0" baseline="0" noProof="0" dirty="0">
                        <a:ln>
                          <a:noFill/>
                        </a:ln>
                        <a:solidFill>
                          <a:srgbClr val="FF3300"/>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1005832"/>
                  </a:ext>
                </a:extLst>
              </a:tr>
              <a:tr h="288221">
                <a:tc>
                  <a:txBody>
                    <a:bodyPr/>
                    <a:lstStyle/>
                    <a:p>
                      <a:pPr marL="0" marR="0" lvl="0" indent="0" algn="l" defTabSz="924282" rtl="0" eaLnBrk="1" fontAlgn="auto" latinLnBrk="0" hangingPunct="1">
                        <a:lnSpc>
                          <a:spcPct val="100000"/>
                        </a:lnSpc>
                        <a:spcBef>
                          <a:spcPts val="0"/>
                        </a:spcBef>
                        <a:spcAft>
                          <a:spcPts val="0"/>
                        </a:spcAft>
                        <a:buClrTx/>
                        <a:buSzTx/>
                        <a:buFontTx/>
                        <a:buNone/>
                        <a:tabLst/>
                        <a:defRPr b="0" i="0"/>
                      </a:pPr>
                      <a:r>
                        <a:rPr kumimoji="0" lang="fr-BE" sz="1300" b="1" i="0" u="none" strike="noStrike" kern="1200" cap="none" spc="0" normalizeH="0" baseline="0" noProof="0" dirty="0">
                          <a:ln>
                            <a:noFill/>
                          </a:ln>
                          <a:solidFill>
                            <a:srgbClr val="00B0F0"/>
                          </a:solidFill>
                          <a:effectLst/>
                          <a:uLnTx/>
                          <a:uFillTx/>
                          <a:latin typeface="+mn-lt"/>
                          <a:ea typeface="+mn-ea"/>
                          <a:cs typeface="+mn-cs"/>
                        </a:rPr>
                        <a:t>Grande-Bretagne : 64</a:t>
                      </a:r>
                      <a:endParaRPr kumimoji="0" lang="x-none" sz="1300" b="1" i="0" u="none" strike="noStrike" kern="1200" cap="none" spc="0" normalizeH="0" baseline="0" noProof="0" dirty="0">
                        <a:ln>
                          <a:noFill/>
                        </a:ln>
                        <a:solidFill>
                          <a:srgbClr val="00B0F0"/>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9420166"/>
                  </a:ext>
                </a:extLst>
              </a:tr>
              <a:tr h="288221">
                <a:tc>
                  <a:txBody>
                    <a:bodyPr/>
                    <a:lstStyle/>
                    <a:p>
                      <a:pPr>
                        <a:defRPr b="0" i="0"/>
                      </a:pPr>
                      <a:r>
                        <a:rPr kumimoji="0" lang="fr-BE" sz="1400" b="1" i="0" u="none" strike="noStrike" kern="1200" cap="none" spc="0" normalizeH="0" baseline="0" noProof="0" dirty="0">
                          <a:ln>
                            <a:noFill/>
                          </a:ln>
                          <a:solidFill>
                            <a:srgbClr val="CC3300"/>
                          </a:solidFill>
                          <a:effectLst/>
                          <a:uLnTx/>
                          <a:uFillTx/>
                          <a:latin typeface="+mn-lt"/>
                          <a:ea typeface="+mn-ea"/>
                          <a:cs typeface="+mn-cs"/>
                        </a:rPr>
                        <a:t>Allemagne : 64</a:t>
                      </a:r>
                      <a:endParaRPr lang="x-none" sz="1400" b="1" dirty="0">
                        <a:solidFill>
                          <a:srgbClr val="CC33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1908276"/>
                  </a:ext>
                </a:extLst>
              </a:tr>
              <a:tr h="288221">
                <a:tc>
                  <a:txBody>
                    <a:bodyPr/>
                    <a:lstStyle/>
                    <a:p>
                      <a:pPr marL="0" marR="0" lvl="0" indent="0" algn="l" defTabSz="924282" rtl="0" eaLnBrk="1" fontAlgn="auto" latinLnBrk="0" hangingPunct="1">
                        <a:lnSpc>
                          <a:spcPct val="100000"/>
                        </a:lnSpc>
                        <a:spcBef>
                          <a:spcPts val="0"/>
                        </a:spcBef>
                        <a:spcAft>
                          <a:spcPts val="0"/>
                        </a:spcAft>
                        <a:buClrTx/>
                        <a:buSzTx/>
                        <a:buFontTx/>
                        <a:buNone/>
                        <a:tabLst/>
                        <a:defRPr b="0" i="0"/>
                      </a:pPr>
                      <a:r>
                        <a:rPr kumimoji="0" lang="x-none" sz="1400" b="1" i="0" u="none" strike="noStrike" kern="1200" cap="none" spc="0" normalizeH="0" baseline="0" noProof="0" dirty="0">
                          <a:ln>
                            <a:noFill/>
                          </a:ln>
                          <a:solidFill>
                            <a:srgbClr val="CC9900"/>
                          </a:solidFill>
                          <a:effectLst/>
                          <a:uLnTx/>
                          <a:uFillTx/>
                          <a:latin typeface="+mn-lt"/>
                          <a:ea typeface="+mn-ea"/>
                          <a:cs typeface="+mn-cs"/>
                        </a:rPr>
                        <a:t>B</a:t>
                      </a:r>
                      <a:r>
                        <a:rPr kumimoji="0" lang="fr-BE" sz="1400" b="1" i="0" u="none" strike="noStrike" kern="1200" cap="none" spc="0" normalizeH="0" baseline="0" noProof="0" dirty="0" err="1">
                          <a:ln>
                            <a:noFill/>
                          </a:ln>
                          <a:solidFill>
                            <a:srgbClr val="CC9900"/>
                          </a:solidFill>
                          <a:effectLst/>
                          <a:uLnTx/>
                          <a:uFillTx/>
                          <a:latin typeface="+mn-lt"/>
                          <a:ea typeface="+mn-ea"/>
                          <a:cs typeface="+mn-cs"/>
                        </a:rPr>
                        <a:t>elgique</a:t>
                      </a:r>
                      <a:r>
                        <a:rPr kumimoji="0" lang="fr-BE" sz="1400" b="1" i="0" u="none" strike="noStrike" kern="1200" cap="none" spc="0" normalizeH="0" baseline="0" noProof="0" dirty="0">
                          <a:ln>
                            <a:noFill/>
                          </a:ln>
                          <a:solidFill>
                            <a:srgbClr val="CC9900"/>
                          </a:solidFill>
                          <a:effectLst/>
                          <a:uLnTx/>
                          <a:uFillTx/>
                          <a:latin typeface="+mn-lt"/>
                          <a:ea typeface="+mn-ea"/>
                          <a:cs typeface="+mn-cs"/>
                        </a:rPr>
                        <a:t> : 63</a:t>
                      </a:r>
                      <a:endParaRPr kumimoji="0" lang="x-none" sz="1400" b="1" i="0" u="none" strike="noStrike" kern="1200" cap="none" spc="0" normalizeH="0" baseline="0" noProof="0" dirty="0">
                        <a:ln>
                          <a:noFill/>
                        </a:ln>
                        <a:solidFill>
                          <a:srgbClr val="CC9900"/>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7754371"/>
                  </a:ext>
                </a:extLst>
              </a:tr>
              <a:tr h="288221">
                <a:tc>
                  <a:txBody>
                    <a:bodyPr/>
                    <a:lstStyle/>
                    <a:p>
                      <a:pPr marL="0" marR="0" lvl="0" indent="0" algn="l" defTabSz="924282" rtl="0" eaLnBrk="1" fontAlgn="auto" latinLnBrk="0" hangingPunct="1">
                        <a:lnSpc>
                          <a:spcPct val="100000"/>
                        </a:lnSpc>
                        <a:spcBef>
                          <a:spcPct val="0"/>
                        </a:spcBef>
                        <a:spcAft>
                          <a:spcPct val="0"/>
                        </a:spcAft>
                        <a:buClrTx/>
                        <a:buSzTx/>
                        <a:buFontTx/>
                        <a:buNone/>
                        <a:defRPr b="0" i="0"/>
                      </a:pPr>
                      <a:r>
                        <a:rPr lang="x-none" sz="1400" b="1" dirty="0">
                          <a:solidFill>
                            <a:srgbClr val="CC0099"/>
                          </a:solidFill>
                        </a:rPr>
                        <a:t>I</a:t>
                      </a:r>
                      <a:r>
                        <a:rPr lang="fr-BE" sz="1400" b="1" dirty="0" err="1">
                          <a:solidFill>
                            <a:srgbClr val="CC0099"/>
                          </a:solidFill>
                        </a:rPr>
                        <a:t>talie</a:t>
                      </a:r>
                      <a:r>
                        <a:rPr lang="fr-BE" sz="1400" b="1" dirty="0">
                          <a:solidFill>
                            <a:srgbClr val="CC0099"/>
                          </a:solidFill>
                        </a:rPr>
                        <a:t> : 62</a:t>
                      </a:r>
                      <a:endParaRPr lang="x-none" sz="1400" b="1" dirty="0">
                        <a:solidFill>
                          <a:srgbClr val="CC0099"/>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1852884"/>
                  </a:ext>
                </a:extLst>
              </a:tr>
              <a:tr h="288221">
                <a:tc>
                  <a:txBody>
                    <a:bodyPr/>
                    <a:lstStyle/>
                    <a:p>
                      <a:pPr marL="0" marR="0" lvl="0" indent="0" algn="l" defTabSz="924282" rtl="0" eaLnBrk="1" fontAlgn="auto" latinLnBrk="0" hangingPunct="1">
                        <a:lnSpc>
                          <a:spcPct val="100000"/>
                        </a:lnSpc>
                        <a:spcBef>
                          <a:spcPts val="0"/>
                        </a:spcBef>
                        <a:spcAft>
                          <a:spcPts val="0"/>
                        </a:spcAft>
                        <a:buClrTx/>
                        <a:buSzTx/>
                        <a:buFontTx/>
                        <a:buNone/>
                        <a:tabLst/>
                        <a:defRPr b="0" i="0"/>
                      </a:pPr>
                      <a:r>
                        <a:rPr kumimoji="0" lang="fr-BE" sz="1400" b="1" i="0" u="none" strike="noStrike" kern="1200" cap="none" spc="0" normalizeH="0" baseline="0" noProof="0" dirty="0">
                          <a:ln>
                            <a:noFill/>
                          </a:ln>
                          <a:solidFill>
                            <a:srgbClr val="FFC000"/>
                          </a:solidFill>
                          <a:effectLst/>
                          <a:uLnTx/>
                          <a:uFillTx/>
                          <a:latin typeface="+mn-lt"/>
                          <a:ea typeface="+mn-ea"/>
                          <a:cs typeface="+mn-cs"/>
                        </a:rPr>
                        <a:t>Espagne : 61</a:t>
                      </a:r>
                      <a:endParaRPr kumimoji="0" lang="x-none" sz="1400" b="1" i="0" u="none" strike="noStrike" kern="1200" cap="none" spc="0" normalizeH="0" baseline="0" noProof="0" dirty="0">
                        <a:ln>
                          <a:noFill/>
                        </a:ln>
                        <a:solidFill>
                          <a:srgbClr val="FFC000"/>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2534904"/>
                  </a:ext>
                </a:extLst>
              </a:tr>
              <a:tr h="288221">
                <a:tc>
                  <a:txBody>
                    <a:bodyPr/>
                    <a:lstStyle/>
                    <a:p>
                      <a:pPr marL="0" marR="0" lvl="0" indent="0" algn="l" defTabSz="924282" rtl="0" eaLnBrk="1" fontAlgn="auto" latinLnBrk="0" hangingPunct="1">
                        <a:lnSpc>
                          <a:spcPct val="100000"/>
                        </a:lnSpc>
                        <a:spcBef>
                          <a:spcPts val="0"/>
                        </a:spcBef>
                        <a:spcAft>
                          <a:spcPts val="0"/>
                        </a:spcAft>
                        <a:buClrTx/>
                        <a:buSzTx/>
                        <a:buFontTx/>
                        <a:buNone/>
                        <a:tabLst/>
                        <a:defRPr b="0" i="0"/>
                      </a:pPr>
                      <a:r>
                        <a:rPr kumimoji="0" lang="fr-FR" sz="1400" b="1" i="0" u="none" strike="noStrike" kern="1200" cap="none" spc="0" normalizeH="0" baseline="0" noProof="0" dirty="0">
                          <a:ln>
                            <a:noFill/>
                          </a:ln>
                          <a:solidFill>
                            <a:srgbClr val="FF9900"/>
                          </a:solidFill>
                          <a:effectLst/>
                          <a:uLnTx/>
                          <a:uFillTx/>
                          <a:latin typeface="+mn-lt"/>
                          <a:ea typeface="+mn-ea"/>
                          <a:cs typeface="+mn-cs"/>
                        </a:rPr>
                        <a:t>Pologne : 60</a:t>
                      </a:r>
                      <a:endParaRPr kumimoji="0" lang="x-none" sz="1400" b="1" i="0" u="none" strike="noStrike" kern="1200" cap="none" spc="0" normalizeH="0" baseline="0" noProof="0" dirty="0">
                        <a:ln>
                          <a:noFill/>
                        </a:ln>
                        <a:solidFill>
                          <a:srgbClr val="FF9900"/>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9987505"/>
                  </a:ext>
                </a:extLst>
              </a:tr>
              <a:tr h="288221">
                <a:tc>
                  <a:txBody>
                    <a:bodyPr/>
                    <a:lstStyle/>
                    <a:p>
                      <a:pPr marL="0" marR="0" lvl="0" indent="0" algn="l" defTabSz="924282" rtl="0" eaLnBrk="1" fontAlgn="auto" latinLnBrk="0" hangingPunct="1">
                        <a:lnSpc>
                          <a:spcPct val="100000"/>
                        </a:lnSpc>
                        <a:spcBef>
                          <a:spcPts val="0"/>
                        </a:spcBef>
                        <a:spcAft>
                          <a:spcPts val="0"/>
                        </a:spcAft>
                        <a:buClrTx/>
                        <a:buSzTx/>
                        <a:buFontTx/>
                        <a:buNone/>
                        <a:tabLst/>
                        <a:defRPr b="0" i="0"/>
                      </a:pPr>
                      <a:r>
                        <a:rPr kumimoji="0" lang="fr-FR" sz="1400" b="1" i="0" u="none" strike="noStrike" kern="1200" cap="none" spc="0" normalizeH="0" baseline="0" noProof="0" dirty="0">
                          <a:ln>
                            <a:noFill/>
                          </a:ln>
                          <a:solidFill>
                            <a:schemeClr val="bg1">
                              <a:lumMod val="65000"/>
                            </a:schemeClr>
                          </a:solidFill>
                          <a:effectLst/>
                          <a:uLnTx/>
                          <a:uFillTx/>
                          <a:latin typeface="+mn-lt"/>
                          <a:ea typeface="+mn-ea"/>
                          <a:cs typeface="+mn-cs"/>
                        </a:rPr>
                        <a:t>Portugal : 59</a:t>
                      </a:r>
                      <a:endParaRPr kumimoji="0" lang="x-none" sz="1400" b="1" i="0" u="none" strike="noStrike" kern="1200" cap="none" spc="0" normalizeH="0" baseline="0" noProof="0" dirty="0">
                        <a:ln>
                          <a:noFill/>
                        </a:ln>
                        <a:solidFill>
                          <a:schemeClr val="bg1">
                            <a:lumMod val="65000"/>
                          </a:schemeClr>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4805907"/>
                  </a:ext>
                </a:extLst>
              </a:tr>
            </a:tbl>
          </a:graphicData>
        </a:graphic>
      </p:graphicFrame>
      <p:sp>
        <p:nvSpPr>
          <p:cNvPr id="3" name="ZoneTexte 2"/>
          <p:cNvSpPr txBox="1"/>
          <p:nvPr/>
        </p:nvSpPr>
        <p:spPr>
          <a:xfrm>
            <a:off x="6522529" y="6029429"/>
            <a:ext cx="2481770" cy="307777"/>
          </a:xfrm>
          <a:prstGeom prst="rect">
            <a:avLst/>
          </a:prstGeom>
          <a:noFill/>
          <a:ln>
            <a:solidFill>
              <a:srgbClr val="314397"/>
            </a:solidFill>
          </a:ln>
        </p:spPr>
        <p:txBody>
          <a:bodyPr wrap="none" rtlCol="0">
            <a:spAutoFit/>
          </a:bodyPr>
          <a:lstStyle/>
          <a:p>
            <a:r>
              <a:rPr lang="fr-BE" sz="1400" dirty="0">
                <a:solidFill>
                  <a:srgbClr val="314397"/>
                </a:solidFill>
              </a:rPr>
              <a:t>Moyenne européenne : 64 %</a:t>
            </a:r>
            <a:endParaRPr lang="en-US" sz="1400" dirty="0">
              <a:solidFill>
                <a:srgbClr val="314397"/>
              </a:solidFill>
            </a:endParaRPr>
          </a:p>
        </p:txBody>
      </p:sp>
    </p:spTree>
    <p:extLst>
      <p:ext uri="{BB962C8B-B14F-4D97-AF65-F5344CB8AC3E}">
        <p14:creationId xmlns:p14="http://schemas.microsoft.com/office/powerpoint/2010/main" val="3857395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29"/>
          <p:cNvSpPr>
            <a:spLocks noGrp="1"/>
          </p:cNvSpPr>
          <p:nvPr>
            <p:ph type="ctrTitle"/>
          </p:nvPr>
        </p:nvSpPr>
        <p:spPr>
          <a:xfrm>
            <a:off x="319653" y="308107"/>
            <a:ext cx="8386686" cy="557458"/>
          </a:xfrm>
        </p:spPr>
        <p:txBody>
          <a:bodyPr/>
          <a:lstStyle/>
          <a:p>
            <a:r>
              <a:rPr lang="en-GB" sz="2400" b="1" dirty="0" err="1"/>
              <a:t>Hausse</a:t>
            </a:r>
            <a:r>
              <a:rPr lang="en-GB" sz="2400" b="1" dirty="0"/>
              <a:t> des intentions de </a:t>
            </a:r>
            <a:r>
              <a:rPr lang="en-GB" sz="2400" b="1" dirty="0" err="1"/>
              <a:t>départ</a:t>
            </a:r>
            <a:r>
              <a:rPr lang="en-GB" sz="2400" b="1" dirty="0"/>
              <a:t> des </a:t>
            </a:r>
            <a:r>
              <a:rPr lang="en-GB" sz="2400" b="1" dirty="0" err="1"/>
              <a:t>Européens</a:t>
            </a:r>
            <a:endParaRPr lang="en-GB" sz="2400" b="1" dirty="0"/>
          </a:p>
        </p:txBody>
      </p:sp>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31" name="Rectangle 30"/>
          <p:cNvSpPr/>
          <p:nvPr/>
        </p:nvSpPr>
        <p:spPr>
          <a:xfrm>
            <a:off x="228600" y="961666"/>
            <a:ext cx="8599488" cy="430887"/>
          </a:xfrm>
          <a:prstGeom prst="rect">
            <a:avLst/>
          </a:prstGeom>
          <a:solidFill>
            <a:schemeClr val="accent1"/>
          </a:solidFill>
        </p:spPr>
        <p:txBody>
          <a:bodyPr>
            <a:spAutoFit/>
          </a:bodyPr>
          <a:lstStyle/>
          <a:p>
            <a:pPr>
              <a:defRPr/>
            </a:pPr>
            <a:r>
              <a:rPr lang="fr-FR" sz="1100" b="1" dirty="0">
                <a:solidFill>
                  <a:schemeClr val="bg1"/>
                </a:solidFill>
              </a:rPr>
              <a:t>Question :  Avez-vous l’intention de partir en vacances cet été, c’est-à-dire entre juin inclus et septembre inclus ? (une seule réponse possible)</a:t>
            </a:r>
          </a:p>
        </p:txBody>
      </p:sp>
      <p:graphicFrame>
        <p:nvGraphicFramePr>
          <p:cNvPr id="3" name="Object 0"/>
          <p:cNvGraphicFramePr>
            <a:graphicFrameLocks noChangeAspect="1"/>
          </p:cNvGraphicFramePr>
          <p:nvPr>
            <p:extLst>
              <p:ext uri="{D42A27DB-BD31-4B8C-83A1-F6EECF244321}">
                <p14:modId xmlns:p14="http://schemas.microsoft.com/office/powerpoint/2010/main" val="2953597616"/>
              </p:ext>
            </p:extLst>
          </p:nvPr>
        </p:nvGraphicFramePr>
        <p:xfrm>
          <a:off x="291945" y="1627119"/>
          <a:ext cx="8743936" cy="3712972"/>
        </p:xfrm>
        <a:graphic>
          <a:graphicData uri="http://schemas.openxmlformats.org/drawingml/2006/chart">
            <c:chart xmlns:c="http://schemas.openxmlformats.org/drawingml/2006/chart" xmlns:r="http://schemas.openxmlformats.org/officeDocument/2006/relationships" r:id="rId2"/>
          </a:graphicData>
        </a:graphic>
      </p:graphicFrame>
      <p:sp>
        <p:nvSpPr>
          <p:cNvPr id="33" name="Text Box 2"/>
          <p:cNvSpPr txBox="1">
            <a:spLocks noChangeArrowheads="1"/>
          </p:cNvSpPr>
          <p:nvPr/>
        </p:nvSpPr>
        <p:spPr bwMode="auto">
          <a:xfrm>
            <a:off x="6287388" y="2637814"/>
            <a:ext cx="228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r-FR" sz="1200" b="1" dirty="0">
                <a:solidFill>
                  <a:schemeClr val="tx2"/>
                </a:solidFill>
              </a:rPr>
              <a:t> Oui</a:t>
            </a:r>
          </a:p>
        </p:txBody>
      </p:sp>
      <p:sp>
        <p:nvSpPr>
          <p:cNvPr id="34" name="AutoShape 5"/>
          <p:cNvSpPr>
            <a:spLocks noChangeArrowheads="1"/>
          </p:cNvSpPr>
          <p:nvPr/>
        </p:nvSpPr>
        <p:spPr bwMode="auto">
          <a:xfrm rot="16200000">
            <a:off x="6031282" y="2675412"/>
            <a:ext cx="152400" cy="152400"/>
          </a:xfrm>
          <a:prstGeom prst="triangle">
            <a:avLst>
              <a:gd name="adj" fmla="val 50000"/>
            </a:avLst>
          </a:prstGeom>
          <a:solidFill>
            <a:schemeClr val="tx2"/>
          </a:solidFill>
          <a:ln w="9525">
            <a:noFill/>
            <a:miter lim="800000"/>
            <a:headEnd/>
            <a:tailEnd/>
          </a:ln>
          <a:effectLst>
            <a:outerShdw dist="52363" dir="4557825" algn="ctr" rotWithShape="0">
              <a:srgbClr val="B2B2B2"/>
            </a:outerShdw>
          </a:effectLst>
        </p:spPr>
        <p:txBody>
          <a:bodyPr lIns="0" tIns="0" rIns="0" bIns="0" anchor="ctr">
            <a:spAutoFit/>
          </a:bodyPr>
          <a:lstStyle/>
          <a:p>
            <a:pPr>
              <a:defRPr/>
            </a:pPr>
            <a:endParaRPr lang="nl-NL">
              <a:latin typeface="Arial" pitchFamily="34" charset="0"/>
              <a:cs typeface="+mn-cs"/>
            </a:endParaRPr>
          </a:p>
        </p:txBody>
      </p:sp>
      <p:sp>
        <p:nvSpPr>
          <p:cNvPr id="35" name="Text Box 10"/>
          <p:cNvSpPr txBox="1">
            <a:spLocks noChangeArrowheads="1"/>
          </p:cNvSpPr>
          <p:nvPr/>
        </p:nvSpPr>
        <p:spPr bwMode="auto">
          <a:xfrm>
            <a:off x="6309678" y="3478042"/>
            <a:ext cx="2984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0"/>
              </a:spcBef>
              <a:buFontTx/>
              <a:buNone/>
            </a:pPr>
            <a:r>
              <a:rPr lang="fr-FR" altLang="fr-FR" sz="1200" b="1" dirty="0">
                <a:solidFill>
                  <a:srgbClr val="7030A0"/>
                </a:solidFill>
              </a:rPr>
              <a:t>Dont : « Une seule fois »</a:t>
            </a:r>
          </a:p>
        </p:txBody>
      </p:sp>
      <p:sp>
        <p:nvSpPr>
          <p:cNvPr id="36" name="Text Box 11"/>
          <p:cNvSpPr txBox="1">
            <a:spLocks noChangeArrowheads="1"/>
          </p:cNvSpPr>
          <p:nvPr/>
        </p:nvSpPr>
        <p:spPr bwMode="auto">
          <a:xfrm>
            <a:off x="6309678" y="3925508"/>
            <a:ext cx="2984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0"/>
              </a:spcBef>
              <a:buFontTx/>
              <a:buNone/>
            </a:pPr>
            <a:r>
              <a:rPr lang="fr-FR" altLang="fr-FR" sz="1200" b="1" dirty="0">
                <a:solidFill>
                  <a:srgbClr val="339933"/>
                </a:solidFill>
              </a:rPr>
              <a:t>Dont : « Plusieurs fois »</a:t>
            </a:r>
          </a:p>
        </p:txBody>
      </p:sp>
      <p:sp>
        <p:nvSpPr>
          <p:cNvPr id="37" name="AutoShape 12"/>
          <p:cNvSpPr>
            <a:spLocks noChangeArrowheads="1"/>
          </p:cNvSpPr>
          <p:nvPr/>
        </p:nvSpPr>
        <p:spPr bwMode="auto">
          <a:xfrm rot="16200000">
            <a:off x="6031282" y="3552439"/>
            <a:ext cx="152400" cy="152400"/>
          </a:xfrm>
          <a:prstGeom prst="triangle">
            <a:avLst>
              <a:gd name="adj" fmla="val 50000"/>
            </a:avLst>
          </a:prstGeom>
          <a:solidFill>
            <a:srgbClr val="7030A0"/>
          </a:solidFill>
          <a:ln w="9525">
            <a:noFill/>
            <a:miter lim="800000"/>
            <a:headEnd/>
            <a:tailEnd/>
          </a:ln>
          <a:effectLst>
            <a:outerShdw dist="52363" dir="4557825" algn="ctr" rotWithShape="0">
              <a:srgbClr val="B2B2B2"/>
            </a:outerShdw>
          </a:effectLst>
        </p:spPr>
        <p:txBody>
          <a:bodyPr lIns="0" tIns="0" rIns="0" bIns="0" anchor="ctr">
            <a:spAutoFit/>
          </a:bodyPr>
          <a:lstStyle/>
          <a:p>
            <a:pPr>
              <a:defRPr/>
            </a:pPr>
            <a:endParaRPr lang="nl-NL">
              <a:latin typeface="Arial" pitchFamily="34" charset="0"/>
              <a:cs typeface="+mn-cs"/>
            </a:endParaRPr>
          </a:p>
        </p:txBody>
      </p:sp>
      <p:sp>
        <p:nvSpPr>
          <p:cNvPr id="38" name="AutoShape 13"/>
          <p:cNvSpPr>
            <a:spLocks noChangeArrowheads="1"/>
          </p:cNvSpPr>
          <p:nvPr/>
        </p:nvSpPr>
        <p:spPr bwMode="auto">
          <a:xfrm rot="16200000">
            <a:off x="6031282" y="3955719"/>
            <a:ext cx="152400" cy="152400"/>
          </a:xfrm>
          <a:prstGeom prst="triangle">
            <a:avLst>
              <a:gd name="adj" fmla="val 50000"/>
            </a:avLst>
          </a:prstGeom>
          <a:solidFill>
            <a:srgbClr val="339933"/>
          </a:solidFill>
          <a:ln w="9525">
            <a:noFill/>
            <a:miter lim="800000"/>
            <a:headEnd/>
            <a:tailEnd/>
          </a:ln>
          <a:effectLst>
            <a:outerShdw dist="52363" dir="4557825" algn="ctr" rotWithShape="0">
              <a:srgbClr val="B2B2B2"/>
            </a:outerShdw>
          </a:effectLst>
        </p:spPr>
        <p:txBody>
          <a:bodyPr lIns="0" tIns="0" rIns="0" bIns="0" anchor="ctr">
            <a:spAutoFit/>
          </a:bodyPr>
          <a:lstStyle/>
          <a:p>
            <a:pPr>
              <a:defRPr/>
            </a:pPr>
            <a:endParaRPr lang="nl-NL">
              <a:latin typeface="Arial" pitchFamily="34" charset="0"/>
              <a:cs typeface="+mn-cs"/>
            </a:endParaRPr>
          </a:p>
        </p:txBody>
      </p:sp>
      <p:sp>
        <p:nvSpPr>
          <p:cNvPr id="4" name="TextBox 3"/>
          <p:cNvSpPr txBox="1"/>
          <p:nvPr/>
        </p:nvSpPr>
        <p:spPr>
          <a:xfrm>
            <a:off x="1687058" y="1627119"/>
            <a:ext cx="6490064" cy="523220"/>
          </a:xfrm>
          <a:prstGeom prst="rect">
            <a:avLst/>
          </a:prstGeom>
          <a:noFill/>
          <a:ln>
            <a:solidFill>
              <a:schemeClr val="bg2">
                <a:lumMod val="50000"/>
              </a:schemeClr>
            </a:solidFill>
          </a:ln>
        </p:spPr>
        <p:txBody>
          <a:bodyPr wrap="square" rtlCol="0">
            <a:spAutoFit/>
          </a:bodyPr>
          <a:lstStyle/>
          <a:p>
            <a:pPr>
              <a:spcBef>
                <a:spcPct val="30000"/>
              </a:spcBef>
            </a:pPr>
            <a:r>
              <a:rPr lang="fr-BE" altLang="fr-FR" sz="1400" dirty="0">
                <a:solidFill>
                  <a:schemeClr val="bg2">
                    <a:lumMod val="50000"/>
                  </a:schemeClr>
                </a:solidFill>
              </a:rPr>
              <a:t>Légère hausse du nombre de vacanciers qui ont l’intention de partir plusieurs fois, départs uniques stables. </a:t>
            </a:r>
            <a:endParaRPr lang="en-GB" altLang="fr-FR" sz="1400" dirty="0">
              <a:solidFill>
                <a:schemeClr val="bg2">
                  <a:lumMod val="50000"/>
                </a:schemeClr>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spTree>
    <p:extLst>
      <p:ext uri="{BB962C8B-B14F-4D97-AF65-F5344CB8AC3E}">
        <p14:creationId xmlns:p14="http://schemas.microsoft.com/office/powerpoint/2010/main" val="204598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858106" y="3034258"/>
            <a:ext cx="952505" cy="276999"/>
          </a:xfrm>
          <a:prstGeom prst="rect">
            <a:avLst/>
          </a:prstGeom>
        </p:spPr>
        <p:txBody>
          <a:bodyPr wrap="none">
            <a:spAutoFit/>
          </a:bodyPr>
          <a:lstStyle/>
          <a:p>
            <a:pPr lvl="0">
              <a:defRPr b="0" i="0"/>
            </a:pPr>
            <a:r>
              <a:rPr lang="x-none" sz="1200" b="1" dirty="0"/>
              <a:t>1 </a:t>
            </a:r>
            <a:r>
              <a:rPr lang="fr-BE" sz="1200" b="1" dirty="0"/>
              <a:t>semaine</a:t>
            </a:r>
            <a:endParaRPr lang="x-none" sz="1200" b="1" dirty="0"/>
          </a:p>
        </p:txBody>
      </p:sp>
      <p:sp>
        <p:nvSpPr>
          <p:cNvPr id="10" name="Rectangle 9"/>
          <p:cNvSpPr/>
          <p:nvPr>
            <p:custDataLst>
              <p:tags r:id="rId2"/>
            </p:custDataLst>
          </p:nvPr>
        </p:nvSpPr>
        <p:spPr>
          <a:xfrm>
            <a:off x="772134" y="3563868"/>
            <a:ext cx="1019831" cy="276999"/>
          </a:xfrm>
          <a:prstGeom prst="rect">
            <a:avLst/>
          </a:prstGeom>
        </p:spPr>
        <p:txBody>
          <a:bodyPr wrap="none">
            <a:spAutoFit/>
          </a:bodyPr>
          <a:lstStyle/>
          <a:p>
            <a:pPr lvl="0">
              <a:defRPr b="0" i="0"/>
            </a:pPr>
            <a:r>
              <a:rPr lang="x-none" sz="1200" b="1" dirty="0"/>
              <a:t>2 </a:t>
            </a:r>
            <a:r>
              <a:rPr lang="fr-BE" sz="1200" b="1" dirty="0"/>
              <a:t>semaines</a:t>
            </a:r>
            <a:endParaRPr lang="x-none" sz="1200" b="1" dirty="0"/>
          </a:p>
        </p:txBody>
      </p:sp>
      <p:sp>
        <p:nvSpPr>
          <p:cNvPr id="11" name="Rectangle 10"/>
          <p:cNvSpPr/>
          <p:nvPr>
            <p:custDataLst>
              <p:tags r:id="rId3"/>
            </p:custDataLst>
          </p:nvPr>
        </p:nvSpPr>
        <p:spPr>
          <a:xfrm>
            <a:off x="772133" y="4047170"/>
            <a:ext cx="1019831" cy="276999"/>
          </a:xfrm>
          <a:prstGeom prst="rect">
            <a:avLst/>
          </a:prstGeom>
        </p:spPr>
        <p:txBody>
          <a:bodyPr wrap="none">
            <a:spAutoFit/>
          </a:bodyPr>
          <a:lstStyle/>
          <a:p>
            <a:pPr lvl="0">
              <a:defRPr b="0" i="0"/>
            </a:pPr>
            <a:r>
              <a:rPr lang="x-none" sz="1200" b="1" dirty="0"/>
              <a:t>3 </a:t>
            </a:r>
            <a:r>
              <a:rPr lang="fr-BE" sz="1200" b="1" dirty="0"/>
              <a:t>semaines</a:t>
            </a:r>
            <a:endParaRPr lang="x-none" sz="1200" b="1" dirty="0"/>
          </a:p>
        </p:txBody>
      </p:sp>
      <p:graphicFrame>
        <p:nvGraphicFramePr>
          <p:cNvPr id="20" name="Tableau 1"/>
          <p:cNvGraphicFramePr>
            <a:graphicFrameLocks noGrp="1"/>
          </p:cNvGraphicFramePr>
          <p:nvPr>
            <p:custDataLst>
              <p:tags r:id="rId4"/>
            </p:custDataLst>
            <p:extLst/>
          </p:nvPr>
        </p:nvGraphicFramePr>
        <p:xfrm>
          <a:off x="1778168" y="2506894"/>
          <a:ext cx="6762575" cy="2458351"/>
        </p:xfrm>
        <a:graphic>
          <a:graphicData uri="http://schemas.openxmlformats.org/drawingml/2006/table">
            <a:tbl>
              <a:tblPr firstRow="1" bandRow="1">
                <a:tableStyleId>{5C22544A-7EE6-4342-B048-85BDC9FD1C3A}</a:tableStyleId>
              </a:tblPr>
              <a:tblGrid>
                <a:gridCol w="1352515">
                  <a:extLst>
                    <a:ext uri="{9D8B030D-6E8A-4147-A177-3AD203B41FA5}">
                      <a16:colId xmlns:a16="http://schemas.microsoft.com/office/drawing/2014/main" val="2218367523"/>
                    </a:ext>
                  </a:extLst>
                </a:gridCol>
                <a:gridCol w="1352515">
                  <a:extLst>
                    <a:ext uri="{9D8B030D-6E8A-4147-A177-3AD203B41FA5}">
                      <a16:colId xmlns:a16="http://schemas.microsoft.com/office/drawing/2014/main" val="2243788316"/>
                    </a:ext>
                  </a:extLst>
                </a:gridCol>
                <a:gridCol w="1352515">
                  <a:extLst>
                    <a:ext uri="{9D8B030D-6E8A-4147-A177-3AD203B41FA5}">
                      <a16:colId xmlns:a16="http://schemas.microsoft.com/office/drawing/2014/main" val="3522013976"/>
                    </a:ext>
                  </a:extLst>
                </a:gridCol>
                <a:gridCol w="1352515">
                  <a:extLst>
                    <a:ext uri="{9D8B030D-6E8A-4147-A177-3AD203B41FA5}">
                      <a16:colId xmlns:a16="http://schemas.microsoft.com/office/drawing/2014/main" val="2671986309"/>
                    </a:ext>
                  </a:extLst>
                </a:gridCol>
                <a:gridCol w="1352515">
                  <a:extLst>
                    <a:ext uri="{9D8B030D-6E8A-4147-A177-3AD203B41FA5}">
                      <a16:colId xmlns:a16="http://schemas.microsoft.com/office/drawing/2014/main" val="2063611114"/>
                    </a:ext>
                  </a:extLst>
                </a:gridCol>
              </a:tblGrid>
              <a:tr h="437535">
                <a:tc>
                  <a:txBody>
                    <a:bodyPr/>
                    <a:lstStyle/>
                    <a:p>
                      <a:pPr algn="ctr" fontAlgn="ctr">
                        <a:defRPr b="0" i="0"/>
                      </a:pPr>
                      <a:r>
                        <a:rPr lang="fr-BE" sz="1400" b="1" i="0" u="none" strike="noStrike" dirty="0">
                          <a:solidFill>
                            <a:schemeClr val="tx2"/>
                          </a:solidFill>
                          <a:latin typeface="Century Gothic" panose="020B0502020202020204" pitchFamily="34" charset="0"/>
                        </a:rPr>
                        <a:t>9</a:t>
                      </a:r>
                      <a:r>
                        <a:rPr lang="x-none" sz="1400" b="1" i="0" u="none" strike="noStrike" dirty="0">
                          <a:solidFill>
                            <a:schemeClr val="tx2"/>
                          </a:solidFill>
                          <a:latin typeface="Century Gothic" panose="020B0502020202020204" pitchFamily="34" charset="0"/>
                        </a:rPr>
                        <a:t>% </a:t>
                      </a:r>
                      <a:r>
                        <a:rPr lang="fr-BE" sz="1400" b="1" i="0" u="none" strike="noStrike" dirty="0">
                          <a:solidFill>
                            <a:srgbClr val="00B050"/>
                          </a:solidFill>
                          <a:latin typeface="Century Gothic" panose="020B0502020202020204" pitchFamily="34" charset="0"/>
                        </a:rPr>
                        <a:t>(+1 pt)</a:t>
                      </a:r>
                      <a:endParaRPr lang="x-none" sz="1400" b="1" i="0" u="none" strike="noStrike" dirty="0">
                        <a:solidFill>
                          <a:srgbClr val="00B050"/>
                        </a:solidFill>
                        <a:latin typeface="Century Gothic" panose="020B0502020202020204" pitchFamily="34" charset="0"/>
                      </a:endParaRPr>
                    </a:p>
                  </a:txBody>
                  <a:tcPr marL="9523" marR="9523" marT="9523"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10</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11</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11</a:t>
                      </a:r>
                      <a:r>
                        <a:rPr lang="x-none" sz="1400" b="1" i="0" u="none" strike="noStrike" dirty="0">
                          <a:solidFill>
                            <a:schemeClr val="tx2"/>
                          </a:solidFill>
                          <a:latin typeface="Century Gothic" panose="020B0502020202020204" pitchFamily="34" charset="0"/>
                        </a:rPr>
                        <a:t>%</a:t>
                      </a:r>
                      <a:endParaRPr lang="x-none" sz="1400" b="1" i="0" u="none" strike="noStrike" dirty="0">
                        <a:solidFill>
                          <a:srgbClr val="00B050"/>
                        </a:solidFill>
                        <a:latin typeface="Century Gothic" panose="020B0502020202020204" pitchFamily="34" charset="0"/>
                      </a:endParaRPr>
                    </a:p>
                  </a:txBody>
                  <a:tcPr marL="9523" marR="9523" marT="9523"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12</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09660046"/>
                  </a:ext>
                </a:extLst>
              </a:tr>
              <a:tr h="505204">
                <a:tc>
                  <a:txBody>
                    <a:bodyPr/>
                    <a:lstStyle/>
                    <a:p>
                      <a:pPr algn="ctr" fontAlgn="ctr">
                        <a:defRPr b="0" i="0"/>
                      </a:pPr>
                      <a:r>
                        <a:rPr lang="fr-BE" sz="1400" b="1" i="0" u="none" strike="noStrike" dirty="0">
                          <a:solidFill>
                            <a:schemeClr val="tx2"/>
                          </a:solidFill>
                          <a:latin typeface="Century Gothic" panose="020B0502020202020204" pitchFamily="34" charset="0"/>
                        </a:rPr>
                        <a:t>33</a:t>
                      </a:r>
                      <a:r>
                        <a:rPr lang="x-none" sz="1400" b="1" i="0" u="none" strike="noStrike" dirty="0">
                          <a:solidFill>
                            <a:schemeClr val="tx2"/>
                          </a:solidFill>
                          <a:latin typeface="Century Gothic" panose="020B0502020202020204" pitchFamily="34" charset="0"/>
                        </a:rPr>
                        <a:t>% </a:t>
                      </a:r>
                      <a:r>
                        <a:rPr lang="fr-BE" sz="1400" b="1" i="0" u="none" strike="noStrike" dirty="0">
                          <a:solidFill>
                            <a:srgbClr val="FF0000"/>
                          </a:solidFill>
                          <a:latin typeface="Century Gothic" panose="020B0502020202020204" pitchFamily="34" charset="0"/>
                        </a:rPr>
                        <a:t>(-4 pts)</a:t>
                      </a:r>
                      <a:endParaRPr lang="x-none" sz="1400" b="1" i="0" u="none" strike="noStrike" dirty="0">
                        <a:solidFill>
                          <a:srgbClr val="FF0000"/>
                        </a:solidFill>
                        <a:latin typeface="Century Gothic" panose="020B0502020202020204" pitchFamily="34" charset="0"/>
                      </a:endParaRPr>
                    </a:p>
                  </a:txBody>
                  <a:tcPr marL="9523" marR="9523" marT="9523"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27</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32</a:t>
                      </a:r>
                      <a:r>
                        <a:rPr lang="x-none" sz="1400" b="1" i="0" u="none" strike="noStrike" dirty="0">
                          <a:solidFill>
                            <a:schemeClr val="tx2"/>
                          </a:solidFill>
                          <a:latin typeface="Century Gothic" panose="020B0502020202020204" pitchFamily="34" charset="0"/>
                        </a:rPr>
                        <a:t>% </a:t>
                      </a:r>
                      <a:endParaRPr lang="x-none" sz="1400" b="1" i="0" u="none" strike="noStrike" dirty="0">
                        <a:solidFill>
                          <a:srgbClr val="00B050"/>
                        </a:solidFill>
                        <a:latin typeface="Century Gothic" panose="020B0502020202020204" pitchFamily="34" charset="0"/>
                      </a:endParaRPr>
                    </a:p>
                  </a:txBody>
                  <a:tcPr marL="9523" marR="9523" marT="9523"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38%</a:t>
                      </a:r>
                      <a:endParaRPr lang="x-none" sz="1400" b="1" i="0" u="none" strike="noStrike" dirty="0">
                        <a:solidFill>
                          <a:srgbClr val="00B050"/>
                        </a:solidFill>
                        <a:latin typeface="Century Gothic" panose="020B0502020202020204" pitchFamily="34" charset="0"/>
                      </a:endParaRPr>
                    </a:p>
                  </a:txBody>
                  <a:tcPr marL="9523" marR="9523" marT="9523"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38</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4361871"/>
                  </a:ext>
                </a:extLst>
              </a:tr>
              <a:tr h="505204">
                <a:tc>
                  <a:txBody>
                    <a:bodyPr/>
                    <a:lstStyle/>
                    <a:p>
                      <a:pPr algn="ctr" fontAlgn="ctr">
                        <a:defRPr b="0" i="0"/>
                      </a:pPr>
                      <a:r>
                        <a:rPr lang="fr-BE" sz="1400" b="1" i="0" u="none" strike="noStrike" dirty="0">
                          <a:solidFill>
                            <a:schemeClr val="tx2"/>
                          </a:solidFill>
                          <a:latin typeface="Century Gothic" panose="020B0502020202020204" pitchFamily="34" charset="0"/>
                        </a:rPr>
                        <a:t>35 </a:t>
                      </a:r>
                      <a:r>
                        <a:rPr lang="x-none" sz="1400" b="1" i="0" u="none" strike="noStrike" dirty="0">
                          <a:solidFill>
                            <a:schemeClr val="tx2"/>
                          </a:solidFill>
                          <a:latin typeface="Century Gothic" panose="020B0502020202020204" pitchFamily="34" charset="0"/>
                        </a:rPr>
                        <a:t>%</a:t>
                      </a:r>
                      <a:r>
                        <a:rPr lang="fr-BE" sz="1400" b="1" i="0" u="none" strike="noStrike" dirty="0">
                          <a:solidFill>
                            <a:schemeClr val="tx2"/>
                          </a:solidFill>
                          <a:latin typeface="Century Gothic" panose="020B0502020202020204" pitchFamily="34" charset="0"/>
                        </a:rPr>
                        <a:t> </a:t>
                      </a:r>
                      <a:r>
                        <a:rPr lang="fr-BE" sz="1400" b="1" i="0" u="none" strike="noStrike" dirty="0">
                          <a:solidFill>
                            <a:srgbClr val="00B050"/>
                          </a:solidFill>
                          <a:latin typeface="Century Gothic" panose="020B0502020202020204" pitchFamily="34" charset="0"/>
                        </a:rPr>
                        <a:t>(=)</a:t>
                      </a:r>
                      <a:endParaRPr lang="x-none" sz="1400" b="1" i="0" u="none" strike="noStrike" dirty="0">
                        <a:solidFill>
                          <a:srgbClr val="00B050"/>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35</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30</a:t>
                      </a:r>
                      <a:r>
                        <a:rPr lang="x-none" sz="1400" b="1" i="0" u="none" strike="noStrike" dirty="0">
                          <a:solidFill>
                            <a:schemeClr val="tx2"/>
                          </a:solidFill>
                          <a:latin typeface="Century Gothic" panose="020B0502020202020204" pitchFamily="34" charset="0"/>
                        </a:rPr>
                        <a:t>% </a:t>
                      </a:r>
                      <a:endParaRPr lang="x-none" sz="1400" b="1" i="0" u="none" strike="noStrike" dirty="0">
                        <a:solidFill>
                          <a:schemeClr val="accent1"/>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31</a:t>
                      </a:r>
                      <a:r>
                        <a:rPr lang="x-none" sz="1400" b="1" i="0" u="none" strike="noStrike" dirty="0">
                          <a:solidFill>
                            <a:schemeClr val="tx2"/>
                          </a:solidFill>
                          <a:latin typeface="Century Gothic" panose="020B0502020202020204" pitchFamily="34" charset="0"/>
                        </a:rPr>
                        <a:t>%</a:t>
                      </a:r>
                      <a:endParaRPr lang="x-none" sz="1400" b="1" i="0" u="none" strike="noStrike" dirty="0">
                        <a:solidFill>
                          <a:schemeClr val="accent1"/>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29</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8486236"/>
                  </a:ext>
                </a:extLst>
              </a:tr>
              <a:tr h="505204">
                <a:tc>
                  <a:txBody>
                    <a:bodyPr/>
                    <a:lstStyle/>
                    <a:p>
                      <a:pPr algn="ctr" fontAlgn="ctr">
                        <a:defRPr b="0" i="0"/>
                      </a:pPr>
                      <a:r>
                        <a:rPr lang="fr-BE" sz="1400" b="1" i="0" u="none" strike="noStrike" dirty="0">
                          <a:solidFill>
                            <a:schemeClr val="tx2"/>
                          </a:solidFill>
                          <a:latin typeface="Century Gothic" panose="020B0502020202020204" pitchFamily="34" charset="0"/>
                        </a:rPr>
                        <a:t>15</a:t>
                      </a:r>
                      <a:r>
                        <a:rPr lang="x-none" sz="1400" b="1" i="0" u="none" strike="noStrike" dirty="0">
                          <a:solidFill>
                            <a:schemeClr val="tx2"/>
                          </a:solidFill>
                          <a:latin typeface="Century Gothic" panose="020B0502020202020204" pitchFamily="34" charset="0"/>
                        </a:rPr>
                        <a:t>%</a:t>
                      </a:r>
                      <a:r>
                        <a:rPr lang="fr-BE" sz="1400" b="1" i="0" u="none" strike="noStrike" dirty="0">
                          <a:solidFill>
                            <a:schemeClr val="tx2"/>
                          </a:solidFill>
                          <a:latin typeface="Century Gothic" panose="020B0502020202020204" pitchFamily="34" charset="0"/>
                        </a:rPr>
                        <a:t> </a:t>
                      </a:r>
                      <a:r>
                        <a:rPr lang="fr-BE" sz="1400" b="1" i="0" u="none" strike="noStrike" dirty="0">
                          <a:solidFill>
                            <a:srgbClr val="00B050"/>
                          </a:solidFill>
                          <a:latin typeface="Century Gothic" panose="020B0502020202020204" pitchFamily="34" charset="0"/>
                        </a:rPr>
                        <a:t>(+2 pts)</a:t>
                      </a:r>
                      <a:endParaRPr lang="x-none" sz="1400" b="1" i="0" u="none" strike="noStrike" dirty="0">
                        <a:solidFill>
                          <a:srgbClr val="00B050"/>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20</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12</a:t>
                      </a:r>
                      <a:r>
                        <a:rPr lang="x-none" sz="1400" b="1" i="0" u="none" strike="noStrike" dirty="0">
                          <a:solidFill>
                            <a:schemeClr val="tx2"/>
                          </a:solidFill>
                          <a:latin typeface="Century Gothic" panose="020B0502020202020204" pitchFamily="34" charset="0"/>
                        </a:rPr>
                        <a:t>% </a:t>
                      </a:r>
                      <a:endParaRPr lang="x-none" sz="1400" b="1" i="0" u="none" strike="noStrike" dirty="0">
                        <a:solidFill>
                          <a:schemeClr val="accent1"/>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13</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12</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8472154"/>
                  </a:ext>
                </a:extLst>
              </a:tr>
              <a:tr h="505204">
                <a:tc>
                  <a:txBody>
                    <a:bodyPr/>
                    <a:lstStyle/>
                    <a:p>
                      <a:pPr algn="ctr" fontAlgn="ctr">
                        <a:defRPr b="0" i="0"/>
                      </a:pPr>
                      <a:r>
                        <a:rPr lang="fr-BE" sz="1400" b="1" i="0" u="none" strike="noStrike" dirty="0">
                          <a:solidFill>
                            <a:schemeClr val="tx2"/>
                          </a:solidFill>
                          <a:latin typeface="Century Gothic" panose="020B0502020202020204" pitchFamily="34" charset="0"/>
                        </a:rPr>
                        <a:t>8</a:t>
                      </a:r>
                      <a:r>
                        <a:rPr lang="x-none" sz="1400" b="1" i="0" u="none" strike="noStrike" dirty="0">
                          <a:solidFill>
                            <a:schemeClr val="tx2"/>
                          </a:solidFill>
                          <a:latin typeface="Century Gothic" panose="020B0502020202020204" pitchFamily="34" charset="0"/>
                        </a:rPr>
                        <a:t>% </a:t>
                      </a:r>
                      <a:r>
                        <a:rPr lang="fr-BE" sz="1400" b="1" i="0" u="none" strike="noStrike" dirty="0">
                          <a:solidFill>
                            <a:srgbClr val="00B050"/>
                          </a:solidFill>
                          <a:latin typeface="Century Gothic" panose="020B0502020202020204" pitchFamily="34" charset="0"/>
                        </a:rPr>
                        <a:t>(+1 pt)</a:t>
                      </a:r>
                      <a:endParaRPr lang="x-none" sz="1400" b="1" i="0" u="none" strike="noStrike" dirty="0">
                        <a:solidFill>
                          <a:srgbClr val="00B050"/>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9</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15</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8</a:t>
                      </a:r>
                      <a:r>
                        <a:rPr lang="x-none" sz="1400" b="1" i="0" u="none" strike="noStrike" dirty="0">
                          <a:solidFill>
                            <a:schemeClr val="tx2"/>
                          </a:solidFill>
                          <a:latin typeface="Century Gothic" panose="020B0502020202020204" pitchFamily="34" charset="0"/>
                        </a:rPr>
                        <a:t>%</a:t>
                      </a:r>
                      <a:endParaRPr lang="x-none" sz="1400" b="1" i="0" u="none" strike="noStrike" dirty="0">
                        <a:solidFill>
                          <a:schemeClr val="accent1"/>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9</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5274580"/>
                  </a:ext>
                </a:extLst>
              </a:tr>
            </a:tbl>
          </a:graphicData>
        </a:graphic>
      </p:graphicFrame>
      <p:sp>
        <p:nvSpPr>
          <p:cNvPr id="21" name="ZoneTexte 61"/>
          <p:cNvSpPr txBox="1"/>
          <p:nvPr>
            <p:custDataLst>
              <p:tags r:id="rId5"/>
            </p:custDataLst>
          </p:nvPr>
        </p:nvSpPr>
        <p:spPr>
          <a:xfrm>
            <a:off x="1778168" y="5674779"/>
            <a:ext cx="2875185" cy="169277"/>
          </a:xfrm>
          <a:prstGeom prst="rect">
            <a:avLst/>
          </a:prstGeom>
        </p:spPr>
        <p:txBody>
          <a:bodyPr vert="horz" wrap="square" lIns="0" tIns="0" rIns="0" bIns="0" rtlCol="0">
            <a:spAutoFit/>
          </a:bodyPr>
          <a:lstStyle/>
          <a:p>
            <a:pPr marL="4762">
              <a:defRPr b="0" i="0"/>
            </a:pPr>
            <a:r>
              <a:rPr lang="fr-BE" sz="1100" b="1" i="1" dirty="0">
                <a:solidFill>
                  <a:srgbClr val="00B050"/>
                </a:solidFill>
                <a:latin typeface="Century Gothic" panose="020B0502020202020204" pitchFamily="34" charset="0"/>
              </a:rPr>
              <a:t>+ xx </a:t>
            </a:r>
            <a:r>
              <a:rPr lang="fr-BE" sz="1100" b="1" i="1" dirty="0">
                <a:solidFill>
                  <a:srgbClr val="002060"/>
                </a:solidFill>
                <a:latin typeface="Century Gothic" panose="020B0502020202020204" pitchFamily="34" charset="0"/>
              </a:rPr>
              <a:t>/ </a:t>
            </a:r>
            <a:r>
              <a:rPr lang="fr-BE" sz="1100" b="1" i="1" dirty="0">
                <a:solidFill>
                  <a:srgbClr val="FF0000"/>
                </a:solidFill>
                <a:latin typeface="Century Gothic" panose="020B0502020202020204" pitchFamily="34" charset="0"/>
              </a:rPr>
              <a:t>-xx </a:t>
            </a:r>
            <a:r>
              <a:rPr lang="fr-BE" sz="1100" b="1" i="1" dirty="0">
                <a:solidFill>
                  <a:schemeClr val="bg2">
                    <a:lumMod val="75000"/>
                  </a:schemeClr>
                </a:solidFill>
                <a:latin typeface="Century Gothic" panose="020B0502020202020204" pitchFamily="34" charset="0"/>
              </a:rPr>
              <a:t>= changements vs </a:t>
            </a:r>
            <a:r>
              <a:rPr lang="x-none" sz="1100" b="1" i="1" dirty="0">
                <a:solidFill>
                  <a:schemeClr val="bg2">
                    <a:lumMod val="75000"/>
                  </a:schemeClr>
                </a:solidFill>
                <a:latin typeface="Century Gothic" panose="020B0502020202020204" pitchFamily="34" charset="0"/>
              </a:rPr>
              <a:t>201</a:t>
            </a:r>
            <a:r>
              <a:rPr lang="fr-BE" sz="1100" b="1" i="1" dirty="0">
                <a:solidFill>
                  <a:schemeClr val="bg2">
                    <a:lumMod val="75000"/>
                  </a:schemeClr>
                </a:solidFill>
                <a:latin typeface="Century Gothic" panose="020B0502020202020204" pitchFamily="34" charset="0"/>
              </a:rPr>
              <a:t>7</a:t>
            </a:r>
            <a:endParaRPr lang="x-none" sz="1100" b="1" i="1" dirty="0">
              <a:solidFill>
                <a:schemeClr val="bg2">
                  <a:lumMod val="75000"/>
                </a:schemeClr>
              </a:solidFill>
              <a:latin typeface="Century Gothic" panose="020B0502020202020204" pitchFamily="34" charset="0"/>
            </a:endParaRPr>
          </a:p>
        </p:txBody>
      </p:sp>
      <p:sp>
        <p:nvSpPr>
          <p:cNvPr id="22" name="TextBox 21"/>
          <p:cNvSpPr txBox="1"/>
          <p:nvPr/>
        </p:nvSpPr>
        <p:spPr>
          <a:xfrm>
            <a:off x="333660" y="212183"/>
            <a:ext cx="5618796" cy="461665"/>
          </a:xfrm>
          <a:prstGeom prst="rect">
            <a:avLst/>
          </a:prstGeom>
          <a:noFill/>
        </p:spPr>
        <p:txBody>
          <a:bodyPr wrap="square" rtlCol="0">
            <a:spAutoFit/>
          </a:bodyPr>
          <a:lstStyle/>
          <a:p>
            <a:r>
              <a:rPr lang="fr-BE" sz="2400" b="1" dirty="0">
                <a:solidFill>
                  <a:schemeClr val="bg2">
                    <a:lumMod val="50000"/>
                  </a:schemeClr>
                </a:solidFill>
                <a:latin typeface="+mj-lt"/>
              </a:rPr>
              <a:t>Durée de séjour des Européens</a:t>
            </a:r>
          </a:p>
        </p:txBody>
      </p:sp>
      <p:grpSp>
        <p:nvGrpSpPr>
          <p:cNvPr id="26" name="Group 4"/>
          <p:cNvGrpSpPr>
            <a:grpSpLocks noChangeAspect="1"/>
          </p:cNvGrpSpPr>
          <p:nvPr>
            <p:custDataLst>
              <p:tags r:id="rId6"/>
            </p:custDataLst>
          </p:nvPr>
        </p:nvGrpSpPr>
        <p:grpSpPr>
          <a:xfrm>
            <a:off x="409595" y="1848661"/>
            <a:ext cx="647960" cy="649170"/>
            <a:chOff x="301" y="1048"/>
            <a:chExt cx="536" cy="537"/>
          </a:xfrm>
        </p:grpSpPr>
        <p:sp>
          <p:nvSpPr>
            <p:cNvPr id="27" name="AutoShape 3"/>
            <p:cNvSpPr>
              <a:spLocks noChangeAspect="1" noChangeArrowheads="1" noTextEdit="1"/>
            </p:cNvSpPr>
            <p:nvPr/>
          </p:nvSpPr>
          <p:spPr>
            <a:xfrm>
              <a:off x="301" y="1049"/>
              <a:ext cx="535"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28" name="Oval 27"/>
            <p:cNvSpPr>
              <a:spLocks noChangeArrowheads="1"/>
            </p:cNvSpPr>
            <p:nvPr/>
          </p:nvSpPr>
          <p:spPr>
            <a:xfrm>
              <a:off x="301" y="1048"/>
              <a:ext cx="536" cy="537"/>
            </a:xfrm>
            <a:prstGeom prst="ellipse">
              <a:avLst/>
            </a:prstGeom>
            <a:solidFill>
              <a:schemeClr val="bg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29" name="Freeform 28"/>
            <p:cNvSpPr/>
            <p:nvPr/>
          </p:nvSpPr>
          <p:spPr>
            <a:xfrm>
              <a:off x="424" y="1181"/>
              <a:ext cx="290" cy="42"/>
            </a:xfrm>
            <a:custGeom>
              <a:avLst/>
              <a:gdLst>
                <a:gd name="T0" fmla="*/ 290 w 290"/>
                <a:gd name="T1" fmla="*/ 42 h 42"/>
                <a:gd name="T2" fmla="*/ 0 w 290"/>
                <a:gd name="T3" fmla="*/ 42 h 42"/>
                <a:gd name="T4" fmla="*/ 0 w 290"/>
                <a:gd name="T5" fmla="*/ 0 h 42"/>
                <a:gd name="T6" fmla="*/ 290 w 290"/>
                <a:gd name="T7" fmla="*/ 0 h 42"/>
                <a:gd name="T8" fmla="*/ 290 w 290"/>
                <a:gd name="T9" fmla="*/ 42 h 42"/>
                <a:gd name="T10" fmla="*/ 290 w 290"/>
                <a:gd name="T11" fmla="*/ 42 h 42"/>
              </a:gdLst>
              <a:ahLst/>
              <a:cxnLst>
                <a:cxn ang="0">
                  <a:pos x="T0" y="T1"/>
                </a:cxn>
                <a:cxn ang="0">
                  <a:pos x="T2" y="T3"/>
                </a:cxn>
                <a:cxn ang="0">
                  <a:pos x="T4" y="T5"/>
                </a:cxn>
                <a:cxn ang="0">
                  <a:pos x="T6" y="T7"/>
                </a:cxn>
                <a:cxn ang="0">
                  <a:pos x="T8" y="T9"/>
                </a:cxn>
                <a:cxn ang="0">
                  <a:pos x="T10" y="T11"/>
                </a:cxn>
              </a:cxnLst>
              <a:rect l="0" t="0" r="r" b="b"/>
              <a:pathLst>
                <a:path w="290" h="42">
                  <a:moveTo>
                    <a:pt x="290" y="42"/>
                  </a:moveTo>
                  <a:lnTo>
                    <a:pt x="0" y="42"/>
                  </a:lnTo>
                  <a:lnTo>
                    <a:pt x="0" y="0"/>
                  </a:lnTo>
                  <a:lnTo>
                    <a:pt x="290" y="0"/>
                  </a:lnTo>
                  <a:lnTo>
                    <a:pt x="290" y="42"/>
                  </a:lnTo>
                  <a:lnTo>
                    <a:pt x="290" y="42"/>
                  </a:ln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0" name="Freeform 29"/>
            <p:cNvSpPr/>
            <p:nvPr/>
          </p:nvSpPr>
          <p:spPr>
            <a:xfrm>
              <a:off x="424" y="1223"/>
              <a:ext cx="290" cy="207"/>
            </a:xfrm>
            <a:custGeom>
              <a:avLst/>
              <a:gdLst>
                <a:gd name="T0" fmla="*/ 0 w 290"/>
                <a:gd name="T1" fmla="*/ 0 h 207"/>
                <a:gd name="T2" fmla="*/ 0 w 290"/>
                <a:gd name="T3" fmla="*/ 103 h 207"/>
                <a:gd name="T4" fmla="*/ 0 w 290"/>
                <a:gd name="T5" fmla="*/ 207 h 207"/>
                <a:gd name="T6" fmla="*/ 290 w 290"/>
                <a:gd name="T7" fmla="*/ 207 h 207"/>
                <a:gd name="T8" fmla="*/ 290 w 290"/>
                <a:gd name="T9" fmla="*/ 103 h 207"/>
                <a:gd name="T10" fmla="*/ 290 w 290"/>
                <a:gd name="T11" fmla="*/ 0 h 207"/>
                <a:gd name="T12" fmla="*/ 0 w 290"/>
                <a:gd name="T13" fmla="*/ 0 h 207"/>
                <a:gd name="T14" fmla="*/ 0 w 290"/>
                <a:gd name="T15" fmla="*/ 0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206">
                  <a:moveTo>
                    <a:pt x="0" y="0"/>
                  </a:moveTo>
                  <a:lnTo>
                    <a:pt x="0" y="103"/>
                  </a:lnTo>
                  <a:lnTo>
                    <a:pt x="0" y="207"/>
                  </a:lnTo>
                  <a:lnTo>
                    <a:pt x="290" y="207"/>
                  </a:lnTo>
                  <a:lnTo>
                    <a:pt x="290" y="103"/>
                  </a:lnTo>
                  <a:lnTo>
                    <a:pt x="290" y="0"/>
                  </a:lnTo>
                  <a:lnTo>
                    <a:pt x="0" y="0"/>
                  </a:lnTo>
                  <a:lnTo>
                    <a:pt x="0" y="0"/>
                  </a:lnTo>
                  <a:close/>
                </a:path>
              </a:pathLst>
            </a:custGeom>
            <a:solidFill>
              <a:srgbClr val="F5F4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1" name="Freeform 30"/>
            <p:cNvSpPr/>
            <p:nvPr/>
          </p:nvSpPr>
          <p:spPr>
            <a:xfrm>
              <a:off x="424" y="1223"/>
              <a:ext cx="290" cy="103"/>
            </a:xfrm>
            <a:custGeom>
              <a:avLst/>
              <a:gdLst>
                <a:gd name="T0" fmla="*/ 290 w 290"/>
                <a:gd name="T1" fmla="*/ 0 h 103"/>
                <a:gd name="T2" fmla="*/ 0 w 290"/>
                <a:gd name="T3" fmla="*/ 0 h 103"/>
                <a:gd name="T4" fmla="*/ 0 w 290"/>
                <a:gd name="T5" fmla="*/ 103 h 103"/>
                <a:gd name="T6" fmla="*/ 290 w 290"/>
                <a:gd name="T7" fmla="*/ 103 h 103"/>
                <a:gd name="T8" fmla="*/ 290 w 290"/>
                <a:gd name="T9" fmla="*/ 0 h 103"/>
                <a:gd name="T10" fmla="*/ 290 w 290"/>
                <a:gd name="T11" fmla="*/ 0 h 103"/>
              </a:gdLst>
              <a:ahLst/>
              <a:cxnLst>
                <a:cxn ang="0">
                  <a:pos x="T0" y="T1"/>
                </a:cxn>
                <a:cxn ang="0">
                  <a:pos x="T2" y="T3"/>
                </a:cxn>
                <a:cxn ang="0">
                  <a:pos x="T4" y="T5"/>
                </a:cxn>
                <a:cxn ang="0">
                  <a:pos x="T6" y="T7"/>
                </a:cxn>
                <a:cxn ang="0">
                  <a:pos x="T8" y="T9"/>
                </a:cxn>
                <a:cxn ang="0">
                  <a:pos x="T10" y="T11"/>
                </a:cxn>
              </a:cxnLst>
              <a:rect l="0" t="0" r="r" b="b"/>
              <a:pathLst>
                <a:path w="290" h="103">
                  <a:moveTo>
                    <a:pt x="290" y="0"/>
                  </a:moveTo>
                  <a:lnTo>
                    <a:pt x="0" y="0"/>
                  </a:lnTo>
                  <a:lnTo>
                    <a:pt x="0" y="103"/>
                  </a:lnTo>
                  <a:lnTo>
                    <a:pt x="290" y="103"/>
                  </a:lnTo>
                  <a:lnTo>
                    <a:pt x="290" y="0"/>
                  </a:lnTo>
                  <a:lnTo>
                    <a:pt x="2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2" name="Freeform 9"/>
            <p:cNvSpPr/>
            <p:nvPr/>
          </p:nvSpPr>
          <p:spPr>
            <a:xfrm>
              <a:off x="429" y="1326"/>
              <a:ext cx="289" cy="104"/>
            </a:xfrm>
            <a:custGeom>
              <a:avLst/>
              <a:gdLst>
                <a:gd name="T0" fmla="*/ 0 w 289"/>
                <a:gd name="T1" fmla="*/ 0 h 104"/>
                <a:gd name="T2" fmla="*/ 0 w 289"/>
                <a:gd name="T3" fmla="*/ 104 h 104"/>
                <a:gd name="T4" fmla="*/ 289 w 289"/>
                <a:gd name="T5" fmla="*/ 104 h 104"/>
                <a:gd name="T6" fmla="*/ 289 w 289"/>
                <a:gd name="T7" fmla="*/ 0 h 104"/>
                <a:gd name="T8" fmla="*/ 0 w 289"/>
                <a:gd name="T9" fmla="*/ 0 h 104"/>
                <a:gd name="T10" fmla="*/ 0 w 289"/>
                <a:gd name="T11" fmla="*/ 0 h 104"/>
              </a:gdLst>
              <a:ahLst/>
              <a:cxnLst>
                <a:cxn ang="0">
                  <a:pos x="T0" y="T1"/>
                </a:cxn>
                <a:cxn ang="0">
                  <a:pos x="T2" y="T3"/>
                </a:cxn>
                <a:cxn ang="0">
                  <a:pos x="T4" y="T5"/>
                </a:cxn>
                <a:cxn ang="0">
                  <a:pos x="T6" y="T7"/>
                </a:cxn>
                <a:cxn ang="0">
                  <a:pos x="T8" y="T9"/>
                </a:cxn>
                <a:cxn ang="0">
                  <a:pos x="T10" y="T11"/>
                </a:cxn>
              </a:cxnLst>
              <a:rect l="0" t="0" r="r" b="b"/>
              <a:pathLst>
                <a:path w="289" h="104">
                  <a:moveTo>
                    <a:pt x="0" y="0"/>
                  </a:moveTo>
                  <a:lnTo>
                    <a:pt x="0" y="104"/>
                  </a:lnTo>
                  <a:lnTo>
                    <a:pt x="289" y="104"/>
                  </a:lnTo>
                  <a:lnTo>
                    <a:pt x="289"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3" name="Freeform 10"/>
            <p:cNvSpPr/>
            <p:nvPr/>
          </p:nvSpPr>
          <p:spPr>
            <a:xfrm>
              <a:off x="456" y="1204"/>
              <a:ext cx="20" cy="37"/>
            </a:xfrm>
            <a:custGeom>
              <a:avLst/>
              <a:gdLst>
                <a:gd name="T0" fmla="*/ 7 w 14"/>
                <a:gd name="T1" fmla="*/ 25 h 25"/>
                <a:gd name="T2" fmla="*/ 0 w 14"/>
                <a:gd name="T3" fmla="*/ 18 h 25"/>
                <a:gd name="T4" fmla="*/ 0 w 14"/>
                <a:gd name="T5" fmla="*/ 8 h 25"/>
                <a:gd name="T6" fmla="*/ 7 w 14"/>
                <a:gd name="T7" fmla="*/ 0 h 25"/>
                <a:gd name="T8" fmla="*/ 14 w 14"/>
                <a:gd name="T9" fmla="*/ 8 h 25"/>
                <a:gd name="T10" fmla="*/ 14 w 14"/>
                <a:gd name="T11" fmla="*/ 18 h 25"/>
                <a:gd name="T12" fmla="*/ 7 w 14"/>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4" h="25">
                  <a:moveTo>
                    <a:pt x="7" y="25"/>
                  </a:moveTo>
                  <a:cubicBezTo>
                    <a:pt x="3" y="25"/>
                    <a:pt x="0" y="22"/>
                    <a:pt x="0" y="18"/>
                  </a:cubicBezTo>
                  <a:cubicBezTo>
                    <a:pt x="0" y="8"/>
                    <a:pt x="0" y="8"/>
                    <a:pt x="0" y="8"/>
                  </a:cubicBezTo>
                  <a:cubicBezTo>
                    <a:pt x="0" y="4"/>
                    <a:pt x="3" y="0"/>
                    <a:pt x="7" y="0"/>
                  </a:cubicBezTo>
                  <a:cubicBezTo>
                    <a:pt x="11" y="0"/>
                    <a:pt x="14" y="4"/>
                    <a:pt x="14" y="8"/>
                  </a:cubicBezTo>
                  <a:cubicBezTo>
                    <a:pt x="14" y="18"/>
                    <a:pt x="14" y="18"/>
                    <a:pt x="14" y="18"/>
                  </a:cubicBezTo>
                  <a:cubicBezTo>
                    <a:pt x="14" y="22"/>
                    <a:pt x="11" y="25"/>
                    <a:pt x="7" y="25"/>
                  </a:cubicBezTo>
                  <a:close/>
                </a:path>
              </a:pathLst>
            </a:custGeom>
            <a:solidFill>
              <a:srgbClr val="2C2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4" name="Freeform 11"/>
            <p:cNvSpPr/>
            <p:nvPr/>
          </p:nvSpPr>
          <p:spPr>
            <a:xfrm>
              <a:off x="662" y="1204"/>
              <a:ext cx="20" cy="37"/>
            </a:xfrm>
            <a:custGeom>
              <a:avLst/>
              <a:gdLst>
                <a:gd name="T0" fmla="*/ 7 w 14"/>
                <a:gd name="T1" fmla="*/ 25 h 25"/>
                <a:gd name="T2" fmla="*/ 0 w 14"/>
                <a:gd name="T3" fmla="*/ 18 h 25"/>
                <a:gd name="T4" fmla="*/ 0 w 14"/>
                <a:gd name="T5" fmla="*/ 8 h 25"/>
                <a:gd name="T6" fmla="*/ 7 w 14"/>
                <a:gd name="T7" fmla="*/ 0 h 25"/>
                <a:gd name="T8" fmla="*/ 14 w 14"/>
                <a:gd name="T9" fmla="*/ 8 h 25"/>
                <a:gd name="T10" fmla="*/ 14 w 14"/>
                <a:gd name="T11" fmla="*/ 18 h 25"/>
                <a:gd name="T12" fmla="*/ 7 w 14"/>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4" h="25">
                  <a:moveTo>
                    <a:pt x="7" y="25"/>
                  </a:moveTo>
                  <a:cubicBezTo>
                    <a:pt x="3" y="25"/>
                    <a:pt x="0" y="22"/>
                    <a:pt x="0" y="18"/>
                  </a:cubicBezTo>
                  <a:cubicBezTo>
                    <a:pt x="0" y="8"/>
                    <a:pt x="0" y="8"/>
                    <a:pt x="0" y="8"/>
                  </a:cubicBezTo>
                  <a:cubicBezTo>
                    <a:pt x="0" y="4"/>
                    <a:pt x="3" y="0"/>
                    <a:pt x="7" y="0"/>
                  </a:cubicBezTo>
                  <a:cubicBezTo>
                    <a:pt x="11" y="0"/>
                    <a:pt x="14" y="4"/>
                    <a:pt x="14" y="8"/>
                  </a:cubicBezTo>
                  <a:cubicBezTo>
                    <a:pt x="14" y="18"/>
                    <a:pt x="14" y="18"/>
                    <a:pt x="14" y="18"/>
                  </a:cubicBezTo>
                  <a:cubicBezTo>
                    <a:pt x="14" y="22"/>
                    <a:pt x="11" y="25"/>
                    <a:pt x="7" y="25"/>
                  </a:cubicBezTo>
                  <a:close/>
                </a:path>
              </a:pathLst>
            </a:custGeom>
            <a:solidFill>
              <a:srgbClr val="2C2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5" name="Freeform 12"/>
            <p:cNvSpPr/>
            <p:nvPr/>
          </p:nvSpPr>
          <p:spPr>
            <a:xfrm>
              <a:off x="424" y="1430"/>
              <a:ext cx="290" cy="21"/>
            </a:xfrm>
            <a:custGeom>
              <a:avLst/>
              <a:gdLst>
                <a:gd name="T0" fmla="*/ 290 w 290"/>
                <a:gd name="T1" fmla="*/ 0 h 21"/>
                <a:gd name="T2" fmla="*/ 0 w 290"/>
                <a:gd name="T3" fmla="*/ 0 h 21"/>
                <a:gd name="T4" fmla="*/ 0 w 290"/>
                <a:gd name="T5" fmla="*/ 21 h 21"/>
                <a:gd name="T6" fmla="*/ 290 w 290"/>
                <a:gd name="T7" fmla="*/ 21 h 21"/>
                <a:gd name="T8" fmla="*/ 290 w 290"/>
                <a:gd name="T9" fmla="*/ 0 h 21"/>
                <a:gd name="T10" fmla="*/ 290 w 290"/>
                <a:gd name="T11" fmla="*/ 0 h 21"/>
              </a:gdLst>
              <a:ahLst/>
              <a:cxnLst>
                <a:cxn ang="0">
                  <a:pos x="T0" y="T1"/>
                </a:cxn>
                <a:cxn ang="0">
                  <a:pos x="T2" y="T3"/>
                </a:cxn>
                <a:cxn ang="0">
                  <a:pos x="T4" y="T5"/>
                </a:cxn>
                <a:cxn ang="0">
                  <a:pos x="T6" y="T7"/>
                </a:cxn>
                <a:cxn ang="0">
                  <a:pos x="T8" y="T9"/>
                </a:cxn>
                <a:cxn ang="0">
                  <a:pos x="T10" y="T11"/>
                </a:cxn>
              </a:cxnLst>
              <a:rect l="0" t="0" r="r" b="b"/>
              <a:pathLst>
                <a:path w="290" h="21">
                  <a:moveTo>
                    <a:pt x="290" y="0"/>
                  </a:moveTo>
                  <a:lnTo>
                    <a:pt x="0" y="0"/>
                  </a:lnTo>
                  <a:lnTo>
                    <a:pt x="0" y="21"/>
                  </a:lnTo>
                  <a:lnTo>
                    <a:pt x="290" y="21"/>
                  </a:lnTo>
                  <a:lnTo>
                    <a:pt x="290" y="0"/>
                  </a:lnTo>
                  <a:lnTo>
                    <a:pt x="290" y="0"/>
                  </a:lnTo>
                  <a:close/>
                </a:path>
              </a:pathLst>
            </a:custGeom>
            <a:solidFill>
              <a:srgbClr val="CDCB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6" name="Freeform 13"/>
            <p:cNvSpPr/>
            <p:nvPr/>
          </p:nvSpPr>
          <p:spPr>
            <a:xfrm>
              <a:off x="466" y="1270"/>
              <a:ext cx="21" cy="20"/>
            </a:xfrm>
            <a:custGeom>
              <a:avLst/>
              <a:gdLst>
                <a:gd name="T0" fmla="*/ 21 w 21"/>
                <a:gd name="T1" fmla="*/ 20 h 20"/>
                <a:gd name="T2" fmla="*/ 0 w 21"/>
                <a:gd name="T3" fmla="*/ 20 h 20"/>
                <a:gd name="T4" fmla="*/ 0 w 21"/>
                <a:gd name="T5" fmla="*/ 0 h 20"/>
                <a:gd name="T6" fmla="*/ 21 w 21"/>
                <a:gd name="T7" fmla="*/ 0 h 20"/>
                <a:gd name="T8" fmla="*/ 21 w 21"/>
                <a:gd name="T9" fmla="*/ 20 h 20"/>
                <a:gd name="T10" fmla="*/ 21 w 21"/>
                <a:gd name="T11" fmla="*/ 20 h 20"/>
              </a:gdLst>
              <a:ahLst/>
              <a:cxnLst>
                <a:cxn ang="0">
                  <a:pos x="T0" y="T1"/>
                </a:cxn>
                <a:cxn ang="0">
                  <a:pos x="T2" y="T3"/>
                </a:cxn>
                <a:cxn ang="0">
                  <a:pos x="T4" y="T5"/>
                </a:cxn>
                <a:cxn ang="0">
                  <a:pos x="T6" y="T7"/>
                </a:cxn>
                <a:cxn ang="0">
                  <a:pos x="T8" y="T9"/>
                </a:cxn>
                <a:cxn ang="0">
                  <a:pos x="T10" y="T11"/>
                </a:cxn>
              </a:cxnLst>
              <a:rect l="0" t="0" r="r" b="b"/>
              <a:pathLst>
                <a:path w="21" h="20">
                  <a:moveTo>
                    <a:pt x="21" y="20"/>
                  </a:moveTo>
                  <a:lnTo>
                    <a:pt x="0" y="20"/>
                  </a:lnTo>
                  <a:lnTo>
                    <a:pt x="0" y="0"/>
                  </a:lnTo>
                  <a:lnTo>
                    <a:pt x="21" y="0"/>
                  </a:lnTo>
                  <a:lnTo>
                    <a:pt x="21" y="20"/>
                  </a:lnTo>
                  <a:lnTo>
                    <a:pt x="21" y="20"/>
                  </a:ln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7" name="Freeform 14"/>
            <p:cNvSpPr/>
            <p:nvPr/>
          </p:nvSpPr>
          <p:spPr>
            <a:xfrm>
              <a:off x="497" y="1270"/>
              <a:ext cx="20" cy="20"/>
            </a:xfrm>
            <a:custGeom>
              <a:avLst/>
              <a:gdLst>
                <a:gd name="T0" fmla="*/ 20 w 20"/>
                <a:gd name="T1" fmla="*/ 20 h 20"/>
                <a:gd name="T2" fmla="*/ 0 w 20"/>
                <a:gd name="T3" fmla="*/ 20 h 20"/>
                <a:gd name="T4" fmla="*/ 0 w 20"/>
                <a:gd name="T5" fmla="*/ 0 h 20"/>
                <a:gd name="T6" fmla="*/ 20 w 20"/>
                <a:gd name="T7" fmla="*/ 0 h 20"/>
                <a:gd name="T8" fmla="*/ 20 w 20"/>
                <a:gd name="T9" fmla="*/ 20 h 20"/>
                <a:gd name="T10" fmla="*/ 20 w 20"/>
                <a:gd name="T11" fmla="*/ 20 h 20"/>
              </a:gdLst>
              <a:ahLst/>
              <a:cxnLst>
                <a:cxn ang="0">
                  <a:pos x="T0" y="T1"/>
                </a:cxn>
                <a:cxn ang="0">
                  <a:pos x="T2" y="T3"/>
                </a:cxn>
                <a:cxn ang="0">
                  <a:pos x="T4" y="T5"/>
                </a:cxn>
                <a:cxn ang="0">
                  <a:pos x="T6" y="T7"/>
                </a:cxn>
                <a:cxn ang="0">
                  <a:pos x="T8" y="T9"/>
                </a:cxn>
                <a:cxn ang="0">
                  <a:pos x="T10" y="T11"/>
                </a:cxn>
              </a:cxnLst>
              <a:rect l="0" t="0" r="r" b="b"/>
              <a:pathLst>
                <a:path w="20" h="20">
                  <a:moveTo>
                    <a:pt x="20" y="20"/>
                  </a:moveTo>
                  <a:lnTo>
                    <a:pt x="0" y="20"/>
                  </a:lnTo>
                  <a:lnTo>
                    <a:pt x="0" y="0"/>
                  </a:lnTo>
                  <a:lnTo>
                    <a:pt x="20" y="0"/>
                  </a:lnTo>
                  <a:lnTo>
                    <a:pt x="20" y="20"/>
                  </a:lnTo>
                  <a:lnTo>
                    <a:pt x="20" y="20"/>
                  </a:ln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8" name="Freeform 15"/>
            <p:cNvSpPr/>
            <p:nvPr/>
          </p:nvSpPr>
          <p:spPr>
            <a:xfrm>
              <a:off x="529" y="1270"/>
              <a:ext cx="20" cy="20"/>
            </a:xfrm>
            <a:custGeom>
              <a:avLst/>
              <a:gdLst>
                <a:gd name="T0" fmla="*/ 20 w 20"/>
                <a:gd name="T1" fmla="*/ 20 h 20"/>
                <a:gd name="T2" fmla="*/ 0 w 20"/>
                <a:gd name="T3" fmla="*/ 20 h 20"/>
                <a:gd name="T4" fmla="*/ 0 w 20"/>
                <a:gd name="T5" fmla="*/ 0 h 20"/>
                <a:gd name="T6" fmla="*/ 20 w 20"/>
                <a:gd name="T7" fmla="*/ 0 h 20"/>
                <a:gd name="T8" fmla="*/ 20 w 20"/>
                <a:gd name="T9" fmla="*/ 20 h 20"/>
                <a:gd name="T10" fmla="*/ 20 w 20"/>
                <a:gd name="T11" fmla="*/ 20 h 20"/>
              </a:gdLst>
              <a:ahLst/>
              <a:cxnLst>
                <a:cxn ang="0">
                  <a:pos x="T0" y="T1"/>
                </a:cxn>
                <a:cxn ang="0">
                  <a:pos x="T2" y="T3"/>
                </a:cxn>
                <a:cxn ang="0">
                  <a:pos x="T4" y="T5"/>
                </a:cxn>
                <a:cxn ang="0">
                  <a:pos x="T6" y="T7"/>
                </a:cxn>
                <a:cxn ang="0">
                  <a:pos x="T8" y="T9"/>
                </a:cxn>
                <a:cxn ang="0">
                  <a:pos x="T10" y="T11"/>
                </a:cxn>
              </a:cxnLst>
              <a:rect l="0" t="0" r="r" b="b"/>
              <a:pathLst>
                <a:path w="20" h="20">
                  <a:moveTo>
                    <a:pt x="20" y="20"/>
                  </a:moveTo>
                  <a:lnTo>
                    <a:pt x="0" y="20"/>
                  </a:lnTo>
                  <a:lnTo>
                    <a:pt x="0" y="0"/>
                  </a:lnTo>
                  <a:lnTo>
                    <a:pt x="20" y="0"/>
                  </a:lnTo>
                  <a:lnTo>
                    <a:pt x="20" y="20"/>
                  </a:lnTo>
                  <a:lnTo>
                    <a:pt x="20" y="20"/>
                  </a:ln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9" name="Freeform 16"/>
            <p:cNvSpPr/>
            <p:nvPr/>
          </p:nvSpPr>
          <p:spPr>
            <a:xfrm>
              <a:off x="559" y="1270"/>
              <a:ext cx="20" cy="20"/>
            </a:xfrm>
            <a:custGeom>
              <a:avLst/>
              <a:gdLst>
                <a:gd name="T0" fmla="*/ 20 w 20"/>
                <a:gd name="T1" fmla="*/ 20 h 20"/>
                <a:gd name="T2" fmla="*/ 0 w 20"/>
                <a:gd name="T3" fmla="*/ 20 h 20"/>
                <a:gd name="T4" fmla="*/ 0 w 20"/>
                <a:gd name="T5" fmla="*/ 0 h 20"/>
                <a:gd name="T6" fmla="*/ 20 w 20"/>
                <a:gd name="T7" fmla="*/ 0 h 20"/>
                <a:gd name="T8" fmla="*/ 20 w 20"/>
                <a:gd name="T9" fmla="*/ 20 h 20"/>
                <a:gd name="T10" fmla="*/ 20 w 20"/>
                <a:gd name="T11" fmla="*/ 20 h 20"/>
              </a:gdLst>
              <a:ahLst/>
              <a:cxnLst>
                <a:cxn ang="0">
                  <a:pos x="T0" y="T1"/>
                </a:cxn>
                <a:cxn ang="0">
                  <a:pos x="T2" y="T3"/>
                </a:cxn>
                <a:cxn ang="0">
                  <a:pos x="T4" y="T5"/>
                </a:cxn>
                <a:cxn ang="0">
                  <a:pos x="T6" y="T7"/>
                </a:cxn>
                <a:cxn ang="0">
                  <a:pos x="T8" y="T9"/>
                </a:cxn>
                <a:cxn ang="0">
                  <a:pos x="T10" y="T11"/>
                </a:cxn>
              </a:cxnLst>
              <a:rect l="0" t="0" r="r" b="b"/>
              <a:pathLst>
                <a:path w="20" h="20">
                  <a:moveTo>
                    <a:pt x="20" y="20"/>
                  </a:moveTo>
                  <a:lnTo>
                    <a:pt x="0" y="20"/>
                  </a:lnTo>
                  <a:lnTo>
                    <a:pt x="0" y="0"/>
                  </a:lnTo>
                  <a:lnTo>
                    <a:pt x="20" y="0"/>
                  </a:lnTo>
                  <a:lnTo>
                    <a:pt x="20" y="20"/>
                  </a:lnTo>
                  <a:lnTo>
                    <a:pt x="20"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0" name="Freeform 17"/>
            <p:cNvSpPr/>
            <p:nvPr/>
          </p:nvSpPr>
          <p:spPr>
            <a:xfrm>
              <a:off x="589" y="1270"/>
              <a:ext cx="22" cy="20"/>
            </a:xfrm>
            <a:custGeom>
              <a:avLst/>
              <a:gdLst>
                <a:gd name="T0" fmla="*/ 22 w 22"/>
                <a:gd name="T1" fmla="*/ 20 h 20"/>
                <a:gd name="T2" fmla="*/ 0 w 22"/>
                <a:gd name="T3" fmla="*/ 20 h 20"/>
                <a:gd name="T4" fmla="*/ 0 w 22"/>
                <a:gd name="T5" fmla="*/ 0 h 20"/>
                <a:gd name="T6" fmla="*/ 22 w 22"/>
                <a:gd name="T7" fmla="*/ 0 h 20"/>
                <a:gd name="T8" fmla="*/ 22 w 22"/>
                <a:gd name="T9" fmla="*/ 20 h 20"/>
                <a:gd name="T10" fmla="*/ 22 w 22"/>
                <a:gd name="T11" fmla="*/ 20 h 20"/>
              </a:gdLst>
              <a:ahLst/>
              <a:cxnLst>
                <a:cxn ang="0">
                  <a:pos x="T0" y="T1"/>
                </a:cxn>
                <a:cxn ang="0">
                  <a:pos x="T2" y="T3"/>
                </a:cxn>
                <a:cxn ang="0">
                  <a:pos x="T4" y="T5"/>
                </a:cxn>
                <a:cxn ang="0">
                  <a:pos x="T6" y="T7"/>
                </a:cxn>
                <a:cxn ang="0">
                  <a:pos x="T8" y="T9"/>
                </a:cxn>
                <a:cxn ang="0">
                  <a:pos x="T10" y="T11"/>
                </a:cxn>
              </a:cxnLst>
              <a:rect l="0" t="0" r="r" b="b"/>
              <a:pathLst>
                <a:path w="22" h="20">
                  <a:moveTo>
                    <a:pt x="22" y="20"/>
                  </a:moveTo>
                  <a:lnTo>
                    <a:pt x="0" y="20"/>
                  </a:lnTo>
                  <a:lnTo>
                    <a:pt x="0" y="0"/>
                  </a:lnTo>
                  <a:lnTo>
                    <a:pt x="22" y="0"/>
                  </a:lnTo>
                  <a:lnTo>
                    <a:pt x="22" y="20"/>
                  </a:lnTo>
                  <a:lnTo>
                    <a:pt x="22"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1" name="Freeform 18"/>
            <p:cNvSpPr/>
            <p:nvPr/>
          </p:nvSpPr>
          <p:spPr>
            <a:xfrm>
              <a:off x="466" y="1300"/>
              <a:ext cx="21" cy="22"/>
            </a:xfrm>
            <a:custGeom>
              <a:avLst/>
              <a:gdLst>
                <a:gd name="T0" fmla="*/ 21 w 21"/>
                <a:gd name="T1" fmla="*/ 22 h 22"/>
                <a:gd name="T2" fmla="*/ 0 w 21"/>
                <a:gd name="T3" fmla="*/ 22 h 22"/>
                <a:gd name="T4" fmla="*/ 0 w 21"/>
                <a:gd name="T5" fmla="*/ 0 h 22"/>
                <a:gd name="T6" fmla="*/ 21 w 21"/>
                <a:gd name="T7" fmla="*/ 0 h 22"/>
                <a:gd name="T8" fmla="*/ 21 w 21"/>
                <a:gd name="T9" fmla="*/ 22 h 22"/>
                <a:gd name="T10" fmla="*/ 21 w 21"/>
                <a:gd name="T11" fmla="*/ 22 h 22"/>
              </a:gdLst>
              <a:ahLst/>
              <a:cxnLst>
                <a:cxn ang="0">
                  <a:pos x="T0" y="T1"/>
                </a:cxn>
                <a:cxn ang="0">
                  <a:pos x="T2" y="T3"/>
                </a:cxn>
                <a:cxn ang="0">
                  <a:pos x="T4" y="T5"/>
                </a:cxn>
                <a:cxn ang="0">
                  <a:pos x="T6" y="T7"/>
                </a:cxn>
                <a:cxn ang="0">
                  <a:pos x="T8" y="T9"/>
                </a:cxn>
                <a:cxn ang="0">
                  <a:pos x="T10" y="T11"/>
                </a:cxn>
              </a:cxnLst>
              <a:rect l="0" t="0" r="r" b="b"/>
              <a:pathLst>
                <a:path w="21" h="22">
                  <a:moveTo>
                    <a:pt x="21" y="22"/>
                  </a:moveTo>
                  <a:lnTo>
                    <a:pt x="0" y="22"/>
                  </a:lnTo>
                  <a:lnTo>
                    <a:pt x="0" y="0"/>
                  </a:lnTo>
                  <a:lnTo>
                    <a:pt x="21" y="0"/>
                  </a:lnTo>
                  <a:lnTo>
                    <a:pt x="21" y="22"/>
                  </a:lnTo>
                  <a:lnTo>
                    <a:pt x="21" y="22"/>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2" name="Freeform 19"/>
            <p:cNvSpPr/>
            <p:nvPr/>
          </p:nvSpPr>
          <p:spPr>
            <a:xfrm>
              <a:off x="466" y="1332"/>
              <a:ext cx="21" cy="21"/>
            </a:xfrm>
            <a:custGeom>
              <a:avLst/>
              <a:gdLst>
                <a:gd name="T0" fmla="*/ 21 w 21"/>
                <a:gd name="T1" fmla="*/ 21 h 21"/>
                <a:gd name="T2" fmla="*/ 0 w 21"/>
                <a:gd name="T3" fmla="*/ 21 h 21"/>
                <a:gd name="T4" fmla="*/ 0 w 21"/>
                <a:gd name="T5" fmla="*/ 0 h 21"/>
                <a:gd name="T6" fmla="*/ 21 w 21"/>
                <a:gd name="T7" fmla="*/ 0 h 21"/>
                <a:gd name="T8" fmla="*/ 21 w 21"/>
                <a:gd name="T9" fmla="*/ 21 h 21"/>
                <a:gd name="T10" fmla="*/ 21 w 21"/>
                <a:gd name="T11" fmla="*/ 21 h 21"/>
              </a:gdLst>
              <a:ahLst/>
              <a:cxnLst>
                <a:cxn ang="0">
                  <a:pos x="T0" y="T1"/>
                </a:cxn>
                <a:cxn ang="0">
                  <a:pos x="T2" y="T3"/>
                </a:cxn>
                <a:cxn ang="0">
                  <a:pos x="T4" y="T5"/>
                </a:cxn>
                <a:cxn ang="0">
                  <a:pos x="T6" y="T7"/>
                </a:cxn>
                <a:cxn ang="0">
                  <a:pos x="T8" y="T9"/>
                </a:cxn>
                <a:cxn ang="0">
                  <a:pos x="T10" y="T11"/>
                </a:cxn>
              </a:cxnLst>
              <a:rect l="0" t="0" r="r" b="b"/>
              <a:pathLst>
                <a:path w="21" h="21">
                  <a:moveTo>
                    <a:pt x="21" y="21"/>
                  </a:moveTo>
                  <a:lnTo>
                    <a:pt x="0" y="21"/>
                  </a:lnTo>
                  <a:lnTo>
                    <a:pt x="0" y="0"/>
                  </a:lnTo>
                  <a:lnTo>
                    <a:pt x="21" y="0"/>
                  </a:lnTo>
                  <a:lnTo>
                    <a:pt x="21" y="21"/>
                  </a:lnTo>
                  <a:lnTo>
                    <a:pt x="21" y="21"/>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3" name="Freeform 20"/>
            <p:cNvSpPr/>
            <p:nvPr/>
          </p:nvSpPr>
          <p:spPr>
            <a:xfrm>
              <a:off x="497" y="1300"/>
              <a:ext cx="20" cy="22"/>
            </a:xfrm>
            <a:custGeom>
              <a:avLst/>
              <a:gdLst>
                <a:gd name="T0" fmla="*/ 20 w 20"/>
                <a:gd name="T1" fmla="*/ 22 h 22"/>
                <a:gd name="T2" fmla="*/ 0 w 20"/>
                <a:gd name="T3" fmla="*/ 22 h 22"/>
                <a:gd name="T4" fmla="*/ 0 w 20"/>
                <a:gd name="T5" fmla="*/ 0 h 22"/>
                <a:gd name="T6" fmla="*/ 20 w 20"/>
                <a:gd name="T7" fmla="*/ 0 h 22"/>
                <a:gd name="T8" fmla="*/ 20 w 20"/>
                <a:gd name="T9" fmla="*/ 22 h 22"/>
                <a:gd name="T10" fmla="*/ 20 w 20"/>
                <a:gd name="T11" fmla="*/ 22 h 22"/>
              </a:gdLst>
              <a:ahLst/>
              <a:cxnLst>
                <a:cxn ang="0">
                  <a:pos x="T0" y="T1"/>
                </a:cxn>
                <a:cxn ang="0">
                  <a:pos x="T2" y="T3"/>
                </a:cxn>
                <a:cxn ang="0">
                  <a:pos x="T4" y="T5"/>
                </a:cxn>
                <a:cxn ang="0">
                  <a:pos x="T6" y="T7"/>
                </a:cxn>
                <a:cxn ang="0">
                  <a:pos x="T8" y="T9"/>
                </a:cxn>
                <a:cxn ang="0">
                  <a:pos x="T10" y="T11"/>
                </a:cxn>
              </a:cxnLst>
              <a:rect l="0" t="0" r="r" b="b"/>
              <a:pathLst>
                <a:path w="20" h="22">
                  <a:moveTo>
                    <a:pt x="20" y="22"/>
                  </a:moveTo>
                  <a:lnTo>
                    <a:pt x="0" y="22"/>
                  </a:lnTo>
                  <a:lnTo>
                    <a:pt x="0" y="0"/>
                  </a:lnTo>
                  <a:lnTo>
                    <a:pt x="20" y="0"/>
                  </a:lnTo>
                  <a:lnTo>
                    <a:pt x="20" y="22"/>
                  </a:lnTo>
                  <a:lnTo>
                    <a:pt x="20" y="22"/>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4" name="Freeform 21"/>
            <p:cNvSpPr/>
            <p:nvPr/>
          </p:nvSpPr>
          <p:spPr>
            <a:xfrm>
              <a:off x="529" y="1300"/>
              <a:ext cx="20" cy="22"/>
            </a:xfrm>
            <a:custGeom>
              <a:avLst/>
              <a:gdLst>
                <a:gd name="T0" fmla="*/ 20 w 20"/>
                <a:gd name="T1" fmla="*/ 22 h 22"/>
                <a:gd name="T2" fmla="*/ 0 w 20"/>
                <a:gd name="T3" fmla="*/ 22 h 22"/>
                <a:gd name="T4" fmla="*/ 0 w 20"/>
                <a:gd name="T5" fmla="*/ 0 h 22"/>
                <a:gd name="T6" fmla="*/ 20 w 20"/>
                <a:gd name="T7" fmla="*/ 0 h 22"/>
                <a:gd name="T8" fmla="*/ 20 w 20"/>
                <a:gd name="T9" fmla="*/ 22 h 22"/>
                <a:gd name="T10" fmla="*/ 20 w 20"/>
                <a:gd name="T11" fmla="*/ 22 h 22"/>
              </a:gdLst>
              <a:ahLst/>
              <a:cxnLst>
                <a:cxn ang="0">
                  <a:pos x="T0" y="T1"/>
                </a:cxn>
                <a:cxn ang="0">
                  <a:pos x="T2" y="T3"/>
                </a:cxn>
                <a:cxn ang="0">
                  <a:pos x="T4" y="T5"/>
                </a:cxn>
                <a:cxn ang="0">
                  <a:pos x="T6" y="T7"/>
                </a:cxn>
                <a:cxn ang="0">
                  <a:pos x="T8" y="T9"/>
                </a:cxn>
                <a:cxn ang="0">
                  <a:pos x="T10" y="T11"/>
                </a:cxn>
              </a:cxnLst>
              <a:rect l="0" t="0" r="r" b="b"/>
              <a:pathLst>
                <a:path w="20" h="22">
                  <a:moveTo>
                    <a:pt x="20" y="22"/>
                  </a:moveTo>
                  <a:lnTo>
                    <a:pt x="0" y="22"/>
                  </a:lnTo>
                  <a:lnTo>
                    <a:pt x="0" y="0"/>
                  </a:lnTo>
                  <a:lnTo>
                    <a:pt x="20" y="0"/>
                  </a:lnTo>
                  <a:lnTo>
                    <a:pt x="20" y="22"/>
                  </a:lnTo>
                  <a:lnTo>
                    <a:pt x="20" y="22"/>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5" name="Freeform 22"/>
            <p:cNvSpPr/>
            <p:nvPr/>
          </p:nvSpPr>
          <p:spPr>
            <a:xfrm>
              <a:off x="559" y="1300"/>
              <a:ext cx="20" cy="22"/>
            </a:xfrm>
            <a:custGeom>
              <a:avLst/>
              <a:gdLst>
                <a:gd name="T0" fmla="*/ 20 w 20"/>
                <a:gd name="T1" fmla="*/ 22 h 22"/>
                <a:gd name="T2" fmla="*/ 0 w 20"/>
                <a:gd name="T3" fmla="*/ 22 h 22"/>
                <a:gd name="T4" fmla="*/ 0 w 20"/>
                <a:gd name="T5" fmla="*/ 0 h 22"/>
                <a:gd name="T6" fmla="*/ 20 w 20"/>
                <a:gd name="T7" fmla="*/ 0 h 22"/>
                <a:gd name="T8" fmla="*/ 20 w 20"/>
                <a:gd name="T9" fmla="*/ 22 h 22"/>
                <a:gd name="T10" fmla="*/ 20 w 20"/>
                <a:gd name="T11" fmla="*/ 22 h 22"/>
              </a:gdLst>
              <a:ahLst/>
              <a:cxnLst>
                <a:cxn ang="0">
                  <a:pos x="T0" y="T1"/>
                </a:cxn>
                <a:cxn ang="0">
                  <a:pos x="T2" y="T3"/>
                </a:cxn>
                <a:cxn ang="0">
                  <a:pos x="T4" y="T5"/>
                </a:cxn>
                <a:cxn ang="0">
                  <a:pos x="T6" y="T7"/>
                </a:cxn>
                <a:cxn ang="0">
                  <a:pos x="T8" y="T9"/>
                </a:cxn>
                <a:cxn ang="0">
                  <a:pos x="T10" y="T11"/>
                </a:cxn>
              </a:cxnLst>
              <a:rect l="0" t="0" r="r" b="b"/>
              <a:pathLst>
                <a:path w="20" h="22">
                  <a:moveTo>
                    <a:pt x="20" y="22"/>
                  </a:moveTo>
                  <a:lnTo>
                    <a:pt x="0" y="22"/>
                  </a:lnTo>
                  <a:lnTo>
                    <a:pt x="0" y="0"/>
                  </a:lnTo>
                  <a:lnTo>
                    <a:pt x="20" y="0"/>
                  </a:lnTo>
                  <a:lnTo>
                    <a:pt x="20" y="22"/>
                  </a:lnTo>
                  <a:lnTo>
                    <a:pt x="20" y="22"/>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6" name="Freeform 23"/>
            <p:cNvSpPr/>
            <p:nvPr/>
          </p:nvSpPr>
          <p:spPr>
            <a:xfrm>
              <a:off x="589" y="1300"/>
              <a:ext cx="22" cy="22"/>
            </a:xfrm>
            <a:custGeom>
              <a:avLst/>
              <a:gdLst>
                <a:gd name="T0" fmla="*/ 22 w 22"/>
                <a:gd name="T1" fmla="*/ 22 h 22"/>
                <a:gd name="T2" fmla="*/ 0 w 22"/>
                <a:gd name="T3" fmla="*/ 22 h 22"/>
                <a:gd name="T4" fmla="*/ 0 w 22"/>
                <a:gd name="T5" fmla="*/ 0 h 22"/>
                <a:gd name="T6" fmla="*/ 22 w 22"/>
                <a:gd name="T7" fmla="*/ 0 h 22"/>
                <a:gd name="T8" fmla="*/ 22 w 22"/>
                <a:gd name="T9" fmla="*/ 22 h 22"/>
                <a:gd name="T10" fmla="*/ 22 w 22"/>
                <a:gd name="T11" fmla="*/ 22 h 22"/>
              </a:gdLst>
              <a:ahLst/>
              <a:cxnLst>
                <a:cxn ang="0">
                  <a:pos x="T0" y="T1"/>
                </a:cxn>
                <a:cxn ang="0">
                  <a:pos x="T2" y="T3"/>
                </a:cxn>
                <a:cxn ang="0">
                  <a:pos x="T4" y="T5"/>
                </a:cxn>
                <a:cxn ang="0">
                  <a:pos x="T6" y="T7"/>
                </a:cxn>
                <a:cxn ang="0">
                  <a:pos x="T8" y="T9"/>
                </a:cxn>
                <a:cxn ang="0">
                  <a:pos x="T10" y="T11"/>
                </a:cxn>
              </a:cxnLst>
              <a:rect l="0" t="0" r="r" b="b"/>
              <a:pathLst>
                <a:path w="22" h="22">
                  <a:moveTo>
                    <a:pt x="22" y="22"/>
                  </a:moveTo>
                  <a:lnTo>
                    <a:pt x="0" y="22"/>
                  </a:lnTo>
                  <a:lnTo>
                    <a:pt x="0" y="0"/>
                  </a:lnTo>
                  <a:lnTo>
                    <a:pt x="22" y="0"/>
                  </a:lnTo>
                  <a:lnTo>
                    <a:pt x="22" y="22"/>
                  </a:lnTo>
                  <a:lnTo>
                    <a:pt x="22" y="22"/>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7" name="Freeform 24"/>
            <p:cNvSpPr/>
            <p:nvPr/>
          </p:nvSpPr>
          <p:spPr>
            <a:xfrm>
              <a:off x="621" y="1300"/>
              <a:ext cx="21" cy="22"/>
            </a:xfrm>
            <a:custGeom>
              <a:avLst/>
              <a:gdLst>
                <a:gd name="T0" fmla="*/ 21 w 21"/>
                <a:gd name="T1" fmla="*/ 22 h 22"/>
                <a:gd name="T2" fmla="*/ 0 w 21"/>
                <a:gd name="T3" fmla="*/ 22 h 22"/>
                <a:gd name="T4" fmla="*/ 0 w 21"/>
                <a:gd name="T5" fmla="*/ 0 h 22"/>
                <a:gd name="T6" fmla="*/ 21 w 21"/>
                <a:gd name="T7" fmla="*/ 0 h 22"/>
                <a:gd name="T8" fmla="*/ 21 w 21"/>
                <a:gd name="T9" fmla="*/ 22 h 22"/>
                <a:gd name="T10" fmla="*/ 21 w 21"/>
                <a:gd name="T11" fmla="*/ 22 h 22"/>
              </a:gdLst>
              <a:ahLst/>
              <a:cxnLst>
                <a:cxn ang="0">
                  <a:pos x="T0" y="T1"/>
                </a:cxn>
                <a:cxn ang="0">
                  <a:pos x="T2" y="T3"/>
                </a:cxn>
                <a:cxn ang="0">
                  <a:pos x="T4" y="T5"/>
                </a:cxn>
                <a:cxn ang="0">
                  <a:pos x="T6" y="T7"/>
                </a:cxn>
                <a:cxn ang="0">
                  <a:pos x="T8" y="T9"/>
                </a:cxn>
                <a:cxn ang="0">
                  <a:pos x="T10" y="T11"/>
                </a:cxn>
              </a:cxnLst>
              <a:rect l="0" t="0" r="r" b="b"/>
              <a:pathLst>
                <a:path w="21" h="22">
                  <a:moveTo>
                    <a:pt x="21" y="22"/>
                  </a:moveTo>
                  <a:lnTo>
                    <a:pt x="0" y="22"/>
                  </a:lnTo>
                  <a:lnTo>
                    <a:pt x="0" y="0"/>
                  </a:lnTo>
                  <a:lnTo>
                    <a:pt x="21" y="0"/>
                  </a:lnTo>
                  <a:lnTo>
                    <a:pt x="21" y="22"/>
                  </a:lnTo>
                  <a:lnTo>
                    <a:pt x="21" y="22"/>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8" name="Freeform 25"/>
            <p:cNvSpPr/>
            <p:nvPr/>
          </p:nvSpPr>
          <p:spPr>
            <a:xfrm>
              <a:off x="652" y="1300"/>
              <a:ext cx="20" cy="22"/>
            </a:xfrm>
            <a:custGeom>
              <a:avLst/>
              <a:gdLst>
                <a:gd name="T0" fmla="*/ 20 w 20"/>
                <a:gd name="T1" fmla="*/ 22 h 22"/>
                <a:gd name="T2" fmla="*/ 0 w 20"/>
                <a:gd name="T3" fmla="*/ 22 h 22"/>
                <a:gd name="T4" fmla="*/ 0 w 20"/>
                <a:gd name="T5" fmla="*/ 0 h 22"/>
                <a:gd name="T6" fmla="*/ 20 w 20"/>
                <a:gd name="T7" fmla="*/ 0 h 22"/>
                <a:gd name="T8" fmla="*/ 20 w 20"/>
                <a:gd name="T9" fmla="*/ 22 h 22"/>
                <a:gd name="T10" fmla="*/ 20 w 20"/>
                <a:gd name="T11" fmla="*/ 22 h 22"/>
              </a:gdLst>
              <a:ahLst/>
              <a:cxnLst>
                <a:cxn ang="0">
                  <a:pos x="T0" y="T1"/>
                </a:cxn>
                <a:cxn ang="0">
                  <a:pos x="T2" y="T3"/>
                </a:cxn>
                <a:cxn ang="0">
                  <a:pos x="T4" y="T5"/>
                </a:cxn>
                <a:cxn ang="0">
                  <a:pos x="T6" y="T7"/>
                </a:cxn>
                <a:cxn ang="0">
                  <a:pos x="T8" y="T9"/>
                </a:cxn>
                <a:cxn ang="0">
                  <a:pos x="T10" y="T11"/>
                </a:cxn>
              </a:cxnLst>
              <a:rect l="0" t="0" r="r" b="b"/>
              <a:pathLst>
                <a:path w="20" h="22">
                  <a:moveTo>
                    <a:pt x="20" y="22"/>
                  </a:moveTo>
                  <a:lnTo>
                    <a:pt x="0" y="22"/>
                  </a:lnTo>
                  <a:lnTo>
                    <a:pt x="0" y="0"/>
                  </a:lnTo>
                  <a:lnTo>
                    <a:pt x="20" y="0"/>
                  </a:lnTo>
                  <a:lnTo>
                    <a:pt x="20" y="22"/>
                  </a:lnTo>
                  <a:lnTo>
                    <a:pt x="20" y="22"/>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9" name="Freeform 26"/>
            <p:cNvSpPr/>
            <p:nvPr/>
          </p:nvSpPr>
          <p:spPr>
            <a:xfrm>
              <a:off x="497" y="1332"/>
              <a:ext cx="20" cy="21"/>
            </a:xfrm>
            <a:custGeom>
              <a:avLst/>
              <a:gdLst>
                <a:gd name="T0" fmla="*/ 20 w 20"/>
                <a:gd name="T1" fmla="*/ 21 h 21"/>
                <a:gd name="T2" fmla="*/ 0 w 20"/>
                <a:gd name="T3" fmla="*/ 21 h 21"/>
                <a:gd name="T4" fmla="*/ 0 w 20"/>
                <a:gd name="T5" fmla="*/ 0 h 21"/>
                <a:gd name="T6" fmla="*/ 20 w 20"/>
                <a:gd name="T7" fmla="*/ 0 h 21"/>
                <a:gd name="T8" fmla="*/ 20 w 20"/>
                <a:gd name="T9" fmla="*/ 21 h 21"/>
                <a:gd name="T10" fmla="*/ 20 w 20"/>
                <a:gd name="T11" fmla="*/ 21 h 21"/>
              </a:gdLst>
              <a:ahLst/>
              <a:cxnLst>
                <a:cxn ang="0">
                  <a:pos x="T0" y="T1"/>
                </a:cxn>
                <a:cxn ang="0">
                  <a:pos x="T2" y="T3"/>
                </a:cxn>
                <a:cxn ang="0">
                  <a:pos x="T4" y="T5"/>
                </a:cxn>
                <a:cxn ang="0">
                  <a:pos x="T6" y="T7"/>
                </a:cxn>
                <a:cxn ang="0">
                  <a:pos x="T8" y="T9"/>
                </a:cxn>
                <a:cxn ang="0">
                  <a:pos x="T10" y="T11"/>
                </a:cxn>
              </a:cxnLst>
              <a:rect l="0" t="0" r="r" b="b"/>
              <a:pathLst>
                <a:path w="20" h="21">
                  <a:moveTo>
                    <a:pt x="20" y="21"/>
                  </a:moveTo>
                  <a:lnTo>
                    <a:pt x="0" y="21"/>
                  </a:lnTo>
                  <a:lnTo>
                    <a:pt x="0" y="0"/>
                  </a:lnTo>
                  <a:lnTo>
                    <a:pt x="20" y="0"/>
                  </a:lnTo>
                  <a:lnTo>
                    <a:pt x="20" y="21"/>
                  </a:lnTo>
                  <a:lnTo>
                    <a:pt x="20" y="21"/>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0" name="Freeform 27"/>
            <p:cNvSpPr/>
            <p:nvPr/>
          </p:nvSpPr>
          <p:spPr>
            <a:xfrm>
              <a:off x="529" y="1332"/>
              <a:ext cx="20" cy="21"/>
            </a:xfrm>
            <a:custGeom>
              <a:avLst/>
              <a:gdLst>
                <a:gd name="T0" fmla="*/ 20 w 20"/>
                <a:gd name="T1" fmla="*/ 21 h 21"/>
                <a:gd name="T2" fmla="*/ 0 w 20"/>
                <a:gd name="T3" fmla="*/ 21 h 21"/>
                <a:gd name="T4" fmla="*/ 0 w 20"/>
                <a:gd name="T5" fmla="*/ 0 h 21"/>
                <a:gd name="T6" fmla="*/ 20 w 20"/>
                <a:gd name="T7" fmla="*/ 0 h 21"/>
                <a:gd name="T8" fmla="*/ 20 w 20"/>
                <a:gd name="T9" fmla="*/ 21 h 21"/>
                <a:gd name="T10" fmla="*/ 20 w 20"/>
                <a:gd name="T11" fmla="*/ 21 h 21"/>
              </a:gdLst>
              <a:ahLst/>
              <a:cxnLst>
                <a:cxn ang="0">
                  <a:pos x="T0" y="T1"/>
                </a:cxn>
                <a:cxn ang="0">
                  <a:pos x="T2" y="T3"/>
                </a:cxn>
                <a:cxn ang="0">
                  <a:pos x="T4" y="T5"/>
                </a:cxn>
                <a:cxn ang="0">
                  <a:pos x="T6" y="T7"/>
                </a:cxn>
                <a:cxn ang="0">
                  <a:pos x="T8" y="T9"/>
                </a:cxn>
                <a:cxn ang="0">
                  <a:pos x="T10" y="T11"/>
                </a:cxn>
              </a:cxnLst>
              <a:rect l="0" t="0" r="r" b="b"/>
              <a:pathLst>
                <a:path w="20" h="21">
                  <a:moveTo>
                    <a:pt x="20" y="21"/>
                  </a:moveTo>
                  <a:lnTo>
                    <a:pt x="0" y="21"/>
                  </a:lnTo>
                  <a:lnTo>
                    <a:pt x="0" y="0"/>
                  </a:lnTo>
                  <a:lnTo>
                    <a:pt x="20" y="0"/>
                  </a:lnTo>
                  <a:lnTo>
                    <a:pt x="20" y="21"/>
                  </a:lnTo>
                  <a:lnTo>
                    <a:pt x="20" y="21"/>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1" name="Freeform 28"/>
            <p:cNvSpPr/>
            <p:nvPr/>
          </p:nvSpPr>
          <p:spPr>
            <a:xfrm>
              <a:off x="559" y="1332"/>
              <a:ext cx="20" cy="21"/>
            </a:xfrm>
            <a:custGeom>
              <a:avLst/>
              <a:gdLst>
                <a:gd name="T0" fmla="*/ 20 w 20"/>
                <a:gd name="T1" fmla="*/ 21 h 21"/>
                <a:gd name="T2" fmla="*/ 0 w 20"/>
                <a:gd name="T3" fmla="*/ 21 h 21"/>
                <a:gd name="T4" fmla="*/ 0 w 20"/>
                <a:gd name="T5" fmla="*/ 0 h 21"/>
                <a:gd name="T6" fmla="*/ 20 w 20"/>
                <a:gd name="T7" fmla="*/ 0 h 21"/>
                <a:gd name="T8" fmla="*/ 20 w 20"/>
                <a:gd name="T9" fmla="*/ 21 h 21"/>
                <a:gd name="T10" fmla="*/ 20 w 20"/>
                <a:gd name="T11" fmla="*/ 21 h 21"/>
              </a:gdLst>
              <a:ahLst/>
              <a:cxnLst>
                <a:cxn ang="0">
                  <a:pos x="T0" y="T1"/>
                </a:cxn>
                <a:cxn ang="0">
                  <a:pos x="T2" y="T3"/>
                </a:cxn>
                <a:cxn ang="0">
                  <a:pos x="T4" y="T5"/>
                </a:cxn>
                <a:cxn ang="0">
                  <a:pos x="T6" y="T7"/>
                </a:cxn>
                <a:cxn ang="0">
                  <a:pos x="T8" y="T9"/>
                </a:cxn>
                <a:cxn ang="0">
                  <a:pos x="T10" y="T11"/>
                </a:cxn>
              </a:cxnLst>
              <a:rect l="0" t="0" r="r" b="b"/>
              <a:pathLst>
                <a:path w="20" h="21">
                  <a:moveTo>
                    <a:pt x="20" y="21"/>
                  </a:moveTo>
                  <a:lnTo>
                    <a:pt x="0" y="21"/>
                  </a:lnTo>
                  <a:lnTo>
                    <a:pt x="0" y="0"/>
                  </a:lnTo>
                  <a:lnTo>
                    <a:pt x="20" y="0"/>
                  </a:lnTo>
                  <a:lnTo>
                    <a:pt x="20" y="21"/>
                  </a:lnTo>
                  <a:lnTo>
                    <a:pt x="20" y="21"/>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2" name="Freeform 29"/>
            <p:cNvSpPr/>
            <p:nvPr/>
          </p:nvSpPr>
          <p:spPr>
            <a:xfrm>
              <a:off x="589" y="1332"/>
              <a:ext cx="22" cy="21"/>
            </a:xfrm>
            <a:custGeom>
              <a:avLst/>
              <a:gdLst>
                <a:gd name="T0" fmla="*/ 22 w 22"/>
                <a:gd name="T1" fmla="*/ 21 h 21"/>
                <a:gd name="T2" fmla="*/ 0 w 22"/>
                <a:gd name="T3" fmla="*/ 21 h 21"/>
                <a:gd name="T4" fmla="*/ 0 w 22"/>
                <a:gd name="T5" fmla="*/ 0 h 21"/>
                <a:gd name="T6" fmla="*/ 22 w 22"/>
                <a:gd name="T7" fmla="*/ 0 h 21"/>
                <a:gd name="T8" fmla="*/ 22 w 22"/>
                <a:gd name="T9" fmla="*/ 21 h 21"/>
                <a:gd name="T10" fmla="*/ 22 w 22"/>
                <a:gd name="T11" fmla="*/ 21 h 21"/>
              </a:gdLst>
              <a:ahLst/>
              <a:cxnLst>
                <a:cxn ang="0">
                  <a:pos x="T0" y="T1"/>
                </a:cxn>
                <a:cxn ang="0">
                  <a:pos x="T2" y="T3"/>
                </a:cxn>
                <a:cxn ang="0">
                  <a:pos x="T4" y="T5"/>
                </a:cxn>
                <a:cxn ang="0">
                  <a:pos x="T6" y="T7"/>
                </a:cxn>
                <a:cxn ang="0">
                  <a:pos x="T8" y="T9"/>
                </a:cxn>
                <a:cxn ang="0">
                  <a:pos x="T10" y="T11"/>
                </a:cxn>
              </a:cxnLst>
              <a:rect l="0" t="0" r="r" b="b"/>
              <a:pathLst>
                <a:path w="22" h="21">
                  <a:moveTo>
                    <a:pt x="22" y="21"/>
                  </a:moveTo>
                  <a:lnTo>
                    <a:pt x="0" y="21"/>
                  </a:lnTo>
                  <a:lnTo>
                    <a:pt x="0" y="0"/>
                  </a:lnTo>
                  <a:lnTo>
                    <a:pt x="22" y="0"/>
                  </a:lnTo>
                  <a:lnTo>
                    <a:pt x="22" y="21"/>
                  </a:lnTo>
                  <a:lnTo>
                    <a:pt x="22" y="21"/>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3" name="Freeform 30"/>
            <p:cNvSpPr/>
            <p:nvPr/>
          </p:nvSpPr>
          <p:spPr>
            <a:xfrm>
              <a:off x="621" y="1332"/>
              <a:ext cx="21" cy="21"/>
            </a:xfrm>
            <a:custGeom>
              <a:avLst/>
              <a:gdLst>
                <a:gd name="T0" fmla="*/ 21 w 21"/>
                <a:gd name="T1" fmla="*/ 21 h 21"/>
                <a:gd name="T2" fmla="*/ 0 w 21"/>
                <a:gd name="T3" fmla="*/ 21 h 21"/>
                <a:gd name="T4" fmla="*/ 0 w 21"/>
                <a:gd name="T5" fmla="*/ 0 h 21"/>
                <a:gd name="T6" fmla="*/ 21 w 21"/>
                <a:gd name="T7" fmla="*/ 0 h 21"/>
                <a:gd name="T8" fmla="*/ 21 w 21"/>
                <a:gd name="T9" fmla="*/ 21 h 21"/>
                <a:gd name="T10" fmla="*/ 21 w 21"/>
                <a:gd name="T11" fmla="*/ 21 h 21"/>
              </a:gdLst>
              <a:ahLst/>
              <a:cxnLst>
                <a:cxn ang="0">
                  <a:pos x="T0" y="T1"/>
                </a:cxn>
                <a:cxn ang="0">
                  <a:pos x="T2" y="T3"/>
                </a:cxn>
                <a:cxn ang="0">
                  <a:pos x="T4" y="T5"/>
                </a:cxn>
                <a:cxn ang="0">
                  <a:pos x="T6" y="T7"/>
                </a:cxn>
                <a:cxn ang="0">
                  <a:pos x="T8" y="T9"/>
                </a:cxn>
                <a:cxn ang="0">
                  <a:pos x="T10" y="T11"/>
                </a:cxn>
              </a:cxnLst>
              <a:rect l="0" t="0" r="r" b="b"/>
              <a:pathLst>
                <a:path w="21" h="21">
                  <a:moveTo>
                    <a:pt x="21" y="21"/>
                  </a:moveTo>
                  <a:lnTo>
                    <a:pt x="0" y="21"/>
                  </a:lnTo>
                  <a:lnTo>
                    <a:pt x="0" y="0"/>
                  </a:lnTo>
                  <a:lnTo>
                    <a:pt x="21" y="0"/>
                  </a:lnTo>
                  <a:lnTo>
                    <a:pt x="21" y="21"/>
                  </a:lnTo>
                  <a:lnTo>
                    <a:pt x="21" y="21"/>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4" name="Freeform 31"/>
            <p:cNvSpPr/>
            <p:nvPr/>
          </p:nvSpPr>
          <p:spPr>
            <a:xfrm>
              <a:off x="652" y="1332"/>
              <a:ext cx="20" cy="21"/>
            </a:xfrm>
            <a:custGeom>
              <a:avLst/>
              <a:gdLst>
                <a:gd name="T0" fmla="*/ 20 w 20"/>
                <a:gd name="T1" fmla="*/ 21 h 21"/>
                <a:gd name="T2" fmla="*/ 0 w 20"/>
                <a:gd name="T3" fmla="*/ 21 h 21"/>
                <a:gd name="T4" fmla="*/ 0 w 20"/>
                <a:gd name="T5" fmla="*/ 0 h 21"/>
                <a:gd name="T6" fmla="*/ 20 w 20"/>
                <a:gd name="T7" fmla="*/ 0 h 21"/>
                <a:gd name="T8" fmla="*/ 20 w 20"/>
                <a:gd name="T9" fmla="*/ 21 h 21"/>
                <a:gd name="T10" fmla="*/ 20 w 20"/>
                <a:gd name="T11" fmla="*/ 21 h 21"/>
              </a:gdLst>
              <a:ahLst/>
              <a:cxnLst>
                <a:cxn ang="0">
                  <a:pos x="T0" y="T1"/>
                </a:cxn>
                <a:cxn ang="0">
                  <a:pos x="T2" y="T3"/>
                </a:cxn>
                <a:cxn ang="0">
                  <a:pos x="T4" y="T5"/>
                </a:cxn>
                <a:cxn ang="0">
                  <a:pos x="T6" y="T7"/>
                </a:cxn>
                <a:cxn ang="0">
                  <a:pos x="T8" y="T9"/>
                </a:cxn>
                <a:cxn ang="0">
                  <a:pos x="T10" y="T11"/>
                </a:cxn>
              </a:cxnLst>
              <a:rect l="0" t="0" r="r" b="b"/>
              <a:pathLst>
                <a:path w="20" h="21">
                  <a:moveTo>
                    <a:pt x="20" y="21"/>
                  </a:moveTo>
                  <a:lnTo>
                    <a:pt x="0" y="21"/>
                  </a:lnTo>
                  <a:lnTo>
                    <a:pt x="0" y="0"/>
                  </a:lnTo>
                  <a:lnTo>
                    <a:pt x="20" y="0"/>
                  </a:lnTo>
                  <a:lnTo>
                    <a:pt x="20" y="21"/>
                  </a:lnTo>
                  <a:lnTo>
                    <a:pt x="20" y="21"/>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5" name="Freeform 32"/>
            <p:cNvSpPr/>
            <p:nvPr/>
          </p:nvSpPr>
          <p:spPr>
            <a:xfrm>
              <a:off x="529" y="1363"/>
              <a:ext cx="20" cy="20"/>
            </a:xfrm>
            <a:custGeom>
              <a:avLst/>
              <a:gdLst>
                <a:gd name="T0" fmla="*/ 20 w 20"/>
                <a:gd name="T1" fmla="*/ 20 h 20"/>
                <a:gd name="T2" fmla="*/ 0 w 20"/>
                <a:gd name="T3" fmla="*/ 20 h 20"/>
                <a:gd name="T4" fmla="*/ 0 w 20"/>
                <a:gd name="T5" fmla="*/ 0 h 20"/>
                <a:gd name="T6" fmla="*/ 20 w 20"/>
                <a:gd name="T7" fmla="*/ 0 h 20"/>
                <a:gd name="T8" fmla="*/ 20 w 20"/>
                <a:gd name="T9" fmla="*/ 20 h 20"/>
                <a:gd name="T10" fmla="*/ 20 w 20"/>
                <a:gd name="T11" fmla="*/ 20 h 20"/>
              </a:gdLst>
              <a:ahLst/>
              <a:cxnLst>
                <a:cxn ang="0">
                  <a:pos x="T0" y="T1"/>
                </a:cxn>
                <a:cxn ang="0">
                  <a:pos x="T2" y="T3"/>
                </a:cxn>
                <a:cxn ang="0">
                  <a:pos x="T4" y="T5"/>
                </a:cxn>
                <a:cxn ang="0">
                  <a:pos x="T6" y="T7"/>
                </a:cxn>
                <a:cxn ang="0">
                  <a:pos x="T8" y="T9"/>
                </a:cxn>
                <a:cxn ang="0">
                  <a:pos x="T10" y="T11"/>
                </a:cxn>
              </a:cxnLst>
              <a:rect l="0" t="0" r="r" b="b"/>
              <a:pathLst>
                <a:path w="20" h="20">
                  <a:moveTo>
                    <a:pt x="20" y="20"/>
                  </a:moveTo>
                  <a:lnTo>
                    <a:pt x="0" y="20"/>
                  </a:lnTo>
                  <a:lnTo>
                    <a:pt x="0" y="0"/>
                  </a:lnTo>
                  <a:lnTo>
                    <a:pt x="20" y="0"/>
                  </a:lnTo>
                  <a:lnTo>
                    <a:pt x="20" y="20"/>
                  </a:lnTo>
                  <a:lnTo>
                    <a:pt x="20"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6" name="Freeform 33"/>
            <p:cNvSpPr/>
            <p:nvPr/>
          </p:nvSpPr>
          <p:spPr>
            <a:xfrm>
              <a:off x="559" y="1363"/>
              <a:ext cx="20" cy="20"/>
            </a:xfrm>
            <a:custGeom>
              <a:avLst/>
              <a:gdLst>
                <a:gd name="T0" fmla="*/ 20 w 20"/>
                <a:gd name="T1" fmla="*/ 20 h 20"/>
                <a:gd name="T2" fmla="*/ 0 w 20"/>
                <a:gd name="T3" fmla="*/ 20 h 20"/>
                <a:gd name="T4" fmla="*/ 0 w 20"/>
                <a:gd name="T5" fmla="*/ 0 h 20"/>
                <a:gd name="T6" fmla="*/ 20 w 20"/>
                <a:gd name="T7" fmla="*/ 0 h 20"/>
                <a:gd name="T8" fmla="*/ 20 w 20"/>
                <a:gd name="T9" fmla="*/ 20 h 20"/>
                <a:gd name="T10" fmla="*/ 20 w 20"/>
                <a:gd name="T11" fmla="*/ 20 h 20"/>
              </a:gdLst>
              <a:ahLst/>
              <a:cxnLst>
                <a:cxn ang="0">
                  <a:pos x="T0" y="T1"/>
                </a:cxn>
                <a:cxn ang="0">
                  <a:pos x="T2" y="T3"/>
                </a:cxn>
                <a:cxn ang="0">
                  <a:pos x="T4" y="T5"/>
                </a:cxn>
                <a:cxn ang="0">
                  <a:pos x="T6" y="T7"/>
                </a:cxn>
                <a:cxn ang="0">
                  <a:pos x="T8" y="T9"/>
                </a:cxn>
                <a:cxn ang="0">
                  <a:pos x="T10" y="T11"/>
                </a:cxn>
              </a:cxnLst>
              <a:rect l="0" t="0" r="r" b="b"/>
              <a:pathLst>
                <a:path w="20" h="20">
                  <a:moveTo>
                    <a:pt x="20" y="20"/>
                  </a:moveTo>
                  <a:lnTo>
                    <a:pt x="0" y="20"/>
                  </a:lnTo>
                  <a:lnTo>
                    <a:pt x="0" y="0"/>
                  </a:lnTo>
                  <a:lnTo>
                    <a:pt x="20" y="0"/>
                  </a:lnTo>
                  <a:lnTo>
                    <a:pt x="20" y="20"/>
                  </a:lnTo>
                  <a:lnTo>
                    <a:pt x="20"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7" name="Freeform 34"/>
            <p:cNvSpPr/>
            <p:nvPr/>
          </p:nvSpPr>
          <p:spPr>
            <a:xfrm>
              <a:off x="589" y="1363"/>
              <a:ext cx="22" cy="20"/>
            </a:xfrm>
            <a:custGeom>
              <a:avLst/>
              <a:gdLst>
                <a:gd name="T0" fmla="*/ 22 w 22"/>
                <a:gd name="T1" fmla="*/ 20 h 20"/>
                <a:gd name="T2" fmla="*/ 0 w 22"/>
                <a:gd name="T3" fmla="*/ 20 h 20"/>
                <a:gd name="T4" fmla="*/ 0 w 22"/>
                <a:gd name="T5" fmla="*/ 0 h 20"/>
                <a:gd name="T6" fmla="*/ 22 w 22"/>
                <a:gd name="T7" fmla="*/ 0 h 20"/>
                <a:gd name="T8" fmla="*/ 22 w 22"/>
                <a:gd name="T9" fmla="*/ 20 h 20"/>
                <a:gd name="T10" fmla="*/ 22 w 22"/>
                <a:gd name="T11" fmla="*/ 20 h 20"/>
              </a:gdLst>
              <a:ahLst/>
              <a:cxnLst>
                <a:cxn ang="0">
                  <a:pos x="T0" y="T1"/>
                </a:cxn>
                <a:cxn ang="0">
                  <a:pos x="T2" y="T3"/>
                </a:cxn>
                <a:cxn ang="0">
                  <a:pos x="T4" y="T5"/>
                </a:cxn>
                <a:cxn ang="0">
                  <a:pos x="T6" y="T7"/>
                </a:cxn>
                <a:cxn ang="0">
                  <a:pos x="T8" y="T9"/>
                </a:cxn>
                <a:cxn ang="0">
                  <a:pos x="T10" y="T11"/>
                </a:cxn>
              </a:cxnLst>
              <a:rect l="0" t="0" r="r" b="b"/>
              <a:pathLst>
                <a:path w="22" h="20">
                  <a:moveTo>
                    <a:pt x="22" y="20"/>
                  </a:moveTo>
                  <a:lnTo>
                    <a:pt x="0" y="20"/>
                  </a:lnTo>
                  <a:lnTo>
                    <a:pt x="0" y="0"/>
                  </a:lnTo>
                  <a:lnTo>
                    <a:pt x="22" y="0"/>
                  </a:lnTo>
                  <a:lnTo>
                    <a:pt x="22" y="20"/>
                  </a:lnTo>
                  <a:lnTo>
                    <a:pt x="22"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8" name="Freeform 35"/>
            <p:cNvSpPr/>
            <p:nvPr/>
          </p:nvSpPr>
          <p:spPr>
            <a:xfrm>
              <a:off x="621" y="1363"/>
              <a:ext cx="21" cy="20"/>
            </a:xfrm>
            <a:custGeom>
              <a:avLst/>
              <a:gdLst>
                <a:gd name="T0" fmla="*/ 21 w 21"/>
                <a:gd name="T1" fmla="*/ 20 h 20"/>
                <a:gd name="T2" fmla="*/ 0 w 21"/>
                <a:gd name="T3" fmla="*/ 20 h 20"/>
                <a:gd name="T4" fmla="*/ 0 w 21"/>
                <a:gd name="T5" fmla="*/ 0 h 20"/>
                <a:gd name="T6" fmla="*/ 21 w 21"/>
                <a:gd name="T7" fmla="*/ 0 h 20"/>
                <a:gd name="T8" fmla="*/ 21 w 21"/>
                <a:gd name="T9" fmla="*/ 20 h 20"/>
                <a:gd name="T10" fmla="*/ 21 w 21"/>
                <a:gd name="T11" fmla="*/ 20 h 20"/>
              </a:gdLst>
              <a:ahLst/>
              <a:cxnLst>
                <a:cxn ang="0">
                  <a:pos x="T0" y="T1"/>
                </a:cxn>
                <a:cxn ang="0">
                  <a:pos x="T2" y="T3"/>
                </a:cxn>
                <a:cxn ang="0">
                  <a:pos x="T4" y="T5"/>
                </a:cxn>
                <a:cxn ang="0">
                  <a:pos x="T6" y="T7"/>
                </a:cxn>
                <a:cxn ang="0">
                  <a:pos x="T8" y="T9"/>
                </a:cxn>
                <a:cxn ang="0">
                  <a:pos x="T10" y="T11"/>
                </a:cxn>
              </a:cxnLst>
              <a:rect l="0" t="0" r="r" b="b"/>
              <a:pathLst>
                <a:path w="21" h="20">
                  <a:moveTo>
                    <a:pt x="21" y="20"/>
                  </a:moveTo>
                  <a:lnTo>
                    <a:pt x="0" y="20"/>
                  </a:lnTo>
                  <a:lnTo>
                    <a:pt x="0" y="0"/>
                  </a:lnTo>
                  <a:lnTo>
                    <a:pt x="21" y="0"/>
                  </a:lnTo>
                  <a:lnTo>
                    <a:pt x="21" y="20"/>
                  </a:lnTo>
                  <a:lnTo>
                    <a:pt x="21"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9" name="Freeform 36"/>
            <p:cNvSpPr/>
            <p:nvPr/>
          </p:nvSpPr>
          <p:spPr>
            <a:xfrm>
              <a:off x="652" y="1363"/>
              <a:ext cx="20" cy="20"/>
            </a:xfrm>
            <a:custGeom>
              <a:avLst/>
              <a:gdLst>
                <a:gd name="T0" fmla="*/ 20 w 20"/>
                <a:gd name="T1" fmla="*/ 20 h 20"/>
                <a:gd name="T2" fmla="*/ 0 w 20"/>
                <a:gd name="T3" fmla="*/ 20 h 20"/>
                <a:gd name="T4" fmla="*/ 0 w 20"/>
                <a:gd name="T5" fmla="*/ 0 h 20"/>
                <a:gd name="T6" fmla="*/ 20 w 20"/>
                <a:gd name="T7" fmla="*/ 0 h 20"/>
                <a:gd name="T8" fmla="*/ 20 w 20"/>
                <a:gd name="T9" fmla="*/ 20 h 20"/>
                <a:gd name="T10" fmla="*/ 20 w 20"/>
                <a:gd name="T11" fmla="*/ 20 h 20"/>
              </a:gdLst>
              <a:ahLst/>
              <a:cxnLst>
                <a:cxn ang="0">
                  <a:pos x="T0" y="T1"/>
                </a:cxn>
                <a:cxn ang="0">
                  <a:pos x="T2" y="T3"/>
                </a:cxn>
                <a:cxn ang="0">
                  <a:pos x="T4" y="T5"/>
                </a:cxn>
                <a:cxn ang="0">
                  <a:pos x="T6" y="T7"/>
                </a:cxn>
                <a:cxn ang="0">
                  <a:pos x="T8" y="T9"/>
                </a:cxn>
                <a:cxn ang="0">
                  <a:pos x="T10" y="T11"/>
                </a:cxn>
              </a:cxnLst>
              <a:rect l="0" t="0" r="r" b="b"/>
              <a:pathLst>
                <a:path w="20" h="20">
                  <a:moveTo>
                    <a:pt x="20" y="20"/>
                  </a:moveTo>
                  <a:lnTo>
                    <a:pt x="0" y="20"/>
                  </a:lnTo>
                  <a:lnTo>
                    <a:pt x="0" y="0"/>
                  </a:lnTo>
                  <a:lnTo>
                    <a:pt x="20" y="0"/>
                  </a:lnTo>
                  <a:lnTo>
                    <a:pt x="20" y="20"/>
                  </a:lnTo>
                  <a:lnTo>
                    <a:pt x="20"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0" name="Rectangle 37"/>
            <p:cNvSpPr>
              <a:spLocks noChangeArrowheads="1"/>
            </p:cNvSpPr>
            <p:nvPr/>
          </p:nvSpPr>
          <p:spPr>
            <a:xfrm>
              <a:off x="714" y="1181"/>
              <a:ext cx="1" cy="1"/>
            </a:xfrm>
            <a:prstGeom prst="rect">
              <a:avLst/>
            </a:prstGeom>
            <a:solidFill>
              <a:srgbClr val="609F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1" name="Rectangle 38"/>
            <p:cNvSpPr>
              <a:spLocks noChangeArrowheads="1"/>
            </p:cNvSpPr>
            <p:nvPr/>
          </p:nvSpPr>
          <p:spPr>
            <a:xfrm>
              <a:off x="424" y="1451"/>
              <a:ext cx="1" cy="1"/>
            </a:xfrm>
            <a:prstGeom prst="rect">
              <a:avLst/>
            </a:prstGeom>
            <a:solidFill>
              <a:srgbClr val="609F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2" name="Freeform 39"/>
            <p:cNvSpPr/>
            <p:nvPr/>
          </p:nvSpPr>
          <p:spPr>
            <a:xfrm>
              <a:off x="424" y="1181"/>
              <a:ext cx="413" cy="404"/>
            </a:xfrm>
            <a:custGeom>
              <a:avLst/>
              <a:gdLst>
                <a:gd name="T0" fmla="*/ 200 w 285"/>
                <a:gd name="T1" fmla="*/ 0 h 278"/>
                <a:gd name="T2" fmla="*/ 200 w 285"/>
                <a:gd name="T3" fmla="*/ 0 h 278"/>
                <a:gd name="T4" fmla="*/ 200 w 285"/>
                <a:gd name="T5" fmla="*/ 29 h 278"/>
                <a:gd name="T6" fmla="*/ 200 w 285"/>
                <a:gd name="T7" fmla="*/ 100 h 278"/>
                <a:gd name="T8" fmla="*/ 200 w 285"/>
                <a:gd name="T9" fmla="*/ 171 h 278"/>
                <a:gd name="T10" fmla="*/ 200 w 285"/>
                <a:gd name="T11" fmla="*/ 186 h 278"/>
                <a:gd name="T12" fmla="*/ 0 w 285"/>
                <a:gd name="T13" fmla="*/ 186 h 278"/>
                <a:gd name="T14" fmla="*/ 0 w 285"/>
                <a:gd name="T15" fmla="*/ 186 h 278"/>
                <a:gd name="T16" fmla="*/ 93 w 285"/>
                <a:gd name="T17" fmla="*/ 278 h 278"/>
                <a:gd name="T18" fmla="*/ 100 w 285"/>
                <a:gd name="T19" fmla="*/ 278 h 278"/>
                <a:gd name="T20" fmla="*/ 285 w 285"/>
                <a:gd name="T21" fmla="*/ 93 h 278"/>
                <a:gd name="T22" fmla="*/ 285 w 285"/>
                <a:gd name="T23" fmla="*/ 86 h 278"/>
                <a:gd name="T24" fmla="*/ 200 w 285"/>
                <a:gd name="T2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5" h="278">
                  <a:moveTo>
                    <a:pt x="200" y="0"/>
                  </a:moveTo>
                  <a:cubicBezTo>
                    <a:pt x="200" y="0"/>
                    <a:pt x="200" y="0"/>
                    <a:pt x="200" y="0"/>
                  </a:cubicBezTo>
                  <a:cubicBezTo>
                    <a:pt x="200" y="29"/>
                    <a:pt x="200" y="29"/>
                    <a:pt x="200" y="29"/>
                  </a:cubicBezTo>
                  <a:cubicBezTo>
                    <a:pt x="200" y="100"/>
                    <a:pt x="200" y="100"/>
                    <a:pt x="200" y="100"/>
                  </a:cubicBezTo>
                  <a:cubicBezTo>
                    <a:pt x="200" y="171"/>
                    <a:pt x="200" y="171"/>
                    <a:pt x="200" y="171"/>
                  </a:cubicBezTo>
                  <a:cubicBezTo>
                    <a:pt x="200" y="186"/>
                    <a:pt x="200" y="186"/>
                    <a:pt x="200" y="186"/>
                  </a:cubicBezTo>
                  <a:cubicBezTo>
                    <a:pt x="0" y="186"/>
                    <a:pt x="0" y="186"/>
                    <a:pt x="0" y="186"/>
                  </a:cubicBezTo>
                  <a:cubicBezTo>
                    <a:pt x="0" y="186"/>
                    <a:pt x="0" y="186"/>
                    <a:pt x="0" y="186"/>
                  </a:cubicBezTo>
                  <a:cubicBezTo>
                    <a:pt x="93" y="278"/>
                    <a:pt x="93" y="278"/>
                    <a:pt x="93" y="278"/>
                  </a:cubicBezTo>
                  <a:cubicBezTo>
                    <a:pt x="95" y="278"/>
                    <a:pt x="98" y="278"/>
                    <a:pt x="100" y="278"/>
                  </a:cubicBezTo>
                  <a:cubicBezTo>
                    <a:pt x="202" y="278"/>
                    <a:pt x="285" y="195"/>
                    <a:pt x="285" y="93"/>
                  </a:cubicBezTo>
                  <a:cubicBezTo>
                    <a:pt x="285" y="91"/>
                    <a:pt x="285" y="88"/>
                    <a:pt x="285" y="86"/>
                  </a:cubicBezTo>
                  <a:cubicBezTo>
                    <a:pt x="200" y="0"/>
                    <a:pt x="200" y="0"/>
                    <a:pt x="200" y="0"/>
                  </a:cubicBezTo>
                  <a:close/>
                </a:path>
              </a:pathLst>
            </a:custGeom>
            <a:solidFill>
              <a:schemeClr val="bg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3" name="Freeform 40"/>
            <p:cNvSpPr/>
            <p:nvPr/>
          </p:nvSpPr>
          <p:spPr>
            <a:xfrm>
              <a:off x="652" y="1271"/>
              <a:ext cx="22" cy="21"/>
            </a:xfrm>
            <a:custGeom>
              <a:avLst/>
              <a:gdLst>
                <a:gd name="T0" fmla="*/ 22 w 22"/>
                <a:gd name="T1" fmla="*/ 21 h 21"/>
                <a:gd name="T2" fmla="*/ 0 w 22"/>
                <a:gd name="T3" fmla="*/ 21 h 21"/>
                <a:gd name="T4" fmla="*/ 0 w 22"/>
                <a:gd name="T5" fmla="*/ 0 h 21"/>
                <a:gd name="T6" fmla="*/ 22 w 22"/>
                <a:gd name="T7" fmla="*/ 0 h 21"/>
                <a:gd name="T8" fmla="*/ 22 w 22"/>
                <a:gd name="T9" fmla="*/ 21 h 21"/>
                <a:gd name="T10" fmla="*/ 22 w 22"/>
                <a:gd name="T11" fmla="*/ 21 h 21"/>
              </a:gdLst>
              <a:ahLst/>
              <a:cxnLst>
                <a:cxn ang="0">
                  <a:pos x="T0" y="T1"/>
                </a:cxn>
                <a:cxn ang="0">
                  <a:pos x="T2" y="T3"/>
                </a:cxn>
                <a:cxn ang="0">
                  <a:pos x="T4" y="T5"/>
                </a:cxn>
                <a:cxn ang="0">
                  <a:pos x="T6" y="T7"/>
                </a:cxn>
                <a:cxn ang="0">
                  <a:pos x="T8" y="T9"/>
                </a:cxn>
                <a:cxn ang="0">
                  <a:pos x="T10" y="T11"/>
                </a:cxn>
              </a:cxnLst>
              <a:rect l="0" t="0" r="r" b="b"/>
              <a:pathLst>
                <a:path w="22" h="21">
                  <a:moveTo>
                    <a:pt x="22" y="21"/>
                  </a:moveTo>
                  <a:lnTo>
                    <a:pt x="0" y="21"/>
                  </a:lnTo>
                  <a:lnTo>
                    <a:pt x="0" y="0"/>
                  </a:lnTo>
                  <a:lnTo>
                    <a:pt x="22" y="0"/>
                  </a:lnTo>
                  <a:lnTo>
                    <a:pt x="22" y="21"/>
                  </a:lnTo>
                  <a:lnTo>
                    <a:pt x="22" y="21"/>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4" name="Freeform 41"/>
            <p:cNvSpPr/>
            <p:nvPr/>
          </p:nvSpPr>
          <p:spPr>
            <a:xfrm>
              <a:off x="621" y="1270"/>
              <a:ext cx="21" cy="22"/>
            </a:xfrm>
            <a:custGeom>
              <a:avLst/>
              <a:gdLst>
                <a:gd name="T0" fmla="*/ 21 w 21"/>
                <a:gd name="T1" fmla="*/ 22 h 22"/>
                <a:gd name="T2" fmla="*/ 0 w 21"/>
                <a:gd name="T3" fmla="*/ 22 h 22"/>
                <a:gd name="T4" fmla="*/ 0 w 21"/>
                <a:gd name="T5" fmla="*/ 0 h 22"/>
                <a:gd name="T6" fmla="*/ 21 w 21"/>
                <a:gd name="T7" fmla="*/ 0 h 22"/>
                <a:gd name="T8" fmla="*/ 21 w 21"/>
                <a:gd name="T9" fmla="*/ 22 h 22"/>
                <a:gd name="T10" fmla="*/ 21 w 21"/>
                <a:gd name="T11" fmla="*/ 22 h 22"/>
              </a:gdLst>
              <a:ahLst/>
              <a:cxnLst>
                <a:cxn ang="0">
                  <a:pos x="T0" y="T1"/>
                </a:cxn>
                <a:cxn ang="0">
                  <a:pos x="T2" y="T3"/>
                </a:cxn>
                <a:cxn ang="0">
                  <a:pos x="T4" y="T5"/>
                </a:cxn>
                <a:cxn ang="0">
                  <a:pos x="T6" y="T7"/>
                </a:cxn>
                <a:cxn ang="0">
                  <a:pos x="T8" y="T9"/>
                </a:cxn>
                <a:cxn ang="0">
                  <a:pos x="T10" y="T11"/>
                </a:cxn>
              </a:cxnLst>
              <a:rect l="0" t="0" r="r" b="b"/>
              <a:pathLst>
                <a:path w="21" h="22">
                  <a:moveTo>
                    <a:pt x="21" y="22"/>
                  </a:moveTo>
                  <a:lnTo>
                    <a:pt x="0" y="22"/>
                  </a:lnTo>
                  <a:lnTo>
                    <a:pt x="0" y="0"/>
                  </a:lnTo>
                  <a:lnTo>
                    <a:pt x="21" y="0"/>
                  </a:lnTo>
                  <a:lnTo>
                    <a:pt x="21" y="22"/>
                  </a:lnTo>
                  <a:lnTo>
                    <a:pt x="21" y="22"/>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5" name="Freeform 42"/>
            <p:cNvSpPr/>
            <p:nvPr/>
          </p:nvSpPr>
          <p:spPr>
            <a:xfrm>
              <a:off x="498" y="1363"/>
              <a:ext cx="20" cy="20"/>
            </a:xfrm>
            <a:custGeom>
              <a:avLst/>
              <a:gdLst>
                <a:gd name="T0" fmla="*/ 20 w 20"/>
                <a:gd name="T1" fmla="*/ 20 h 20"/>
                <a:gd name="T2" fmla="*/ 0 w 20"/>
                <a:gd name="T3" fmla="*/ 20 h 20"/>
                <a:gd name="T4" fmla="*/ 0 w 20"/>
                <a:gd name="T5" fmla="*/ 0 h 20"/>
                <a:gd name="T6" fmla="*/ 20 w 20"/>
                <a:gd name="T7" fmla="*/ 0 h 20"/>
                <a:gd name="T8" fmla="*/ 20 w 20"/>
                <a:gd name="T9" fmla="*/ 20 h 20"/>
                <a:gd name="T10" fmla="*/ 20 w 20"/>
                <a:gd name="T11" fmla="*/ 20 h 20"/>
              </a:gdLst>
              <a:ahLst/>
              <a:cxnLst>
                <a:cxn ang="0">
                  <a:pos x="T0" y="T1"/>
                </a:cxn>
                <a:cxn ang="0">
                  <a:pos x="T2" y="T3"/>
                </a:cxn>
                <a:cxn ang="0">
                  <a:pos x="T4" y="T5"/>
                </a:cxn>
                <a:cxn ang="0">
                  <a:pos x="T6" y="T7"/>
                </a:cxn>
                <a:cxn ang="0">
                  <a:pos x="T8" y="T9"/>
                </a:cxn>
                <a:cxn ang="0">
                  <a:pos x="T10" y="T11"/>
                </a:cxn>
              </a:cxnLst>
              <a:rect l="0" t="0" r="r" b="b"/>
              <a:pathLst>
                <a:path w="20" h="20">
                  <a:moveTo>
                    <a:pt x="20" y="20"/>
                  </a:moveTo>
                  <a:lnTo>
                    <a:pt x="0" y="20"/>
                  </a:lnTo>
                  <a:lnTo>
                    <a:pt x="0" y="0"/>
                  </a:lnTo>
                  <a:lnTo>
                    <a:pt x="20" y="0"/>
                  </a:lnTo>
                  <a:lnTo>
                    <a:pt x="20" y="20"/>
                  </a:lnTo>
                  <a:lnTo>
                    <a:pt x="20"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6" name="Freeform 43"/>
            <p:cNvSpPr/>
            <p:nvPr/>
          </p:nvSpPr>
          <p:spPr>
            <a:xfrm>
              <a:off x="466" y="1363"/>
              <a:ext cx="22" cy="20"/>
            </a:xfrm>
            <a:custGeom>
              <a:avLst/>
              <a:gdLst>
                <a:gd name="T0" fmla="*/ 22 w 22"/>
                <a:gd name="T1" fmla="*/ 20 h 20"/>
                <a:gd name="T2" fmla="*/ 0 w 22"/>
                <a:gd name="T3" fmla="*/ 20 h 20"/>
                <a:gd name="T4" fmla="*/ 0 w 22"/>
                <a:gd name="T5" fmla="*/ 0 h 20"/>
                <a:gd name="T6" fmla="*/ 22 w 22"/>
                <a:gd name="T7" fmla="*/ 0 h 20"/>
                <a:gd name="T8" fmla="*/ 22 w 22"/>
                <a:gd name="T9" fmla="*/ 20 h 20"/>
                <a:gd name="T10" fmla="*/ 22 w 22"/>
                <a:gd name="T11" fmla="*/ 20 h 20"/>
              </a:gdLst>
              <a:ahLst/>
              <a:cxnLst>
                <a:cxn ang="0">
                  <a:pos x="T0" y="T1"/>
                </a:cxn>
                <a:cxn ang="0">
                  <a:pos x="T2" y="T3"/>
                </a:cxn>
                <a:cxn ang="0">
                  <a:pos x="T4" y="T5"/>
                </a:cxn>
                <a:cxn ang="0">
                  <a:pos x="T6" y="T7"/>
                </a:cxn>
                <a:cxn ang="0">
                  <a:pos x="T8" y="T9"/>
                </a:cxn>
                <a:cxn ang="0">
                  <a:pos x="T10" y="T11"/>
                </a:cxn>
              </a:cxnLst>
              <a:rect l="0" t="0" r="r" b="b"/>
              <a:pathLst>
                <a:path w="22" h="20">
                  <a:moveTo>
                    <a:pt x="22" y="20"/>
                  </a:moveTo>
                  <a:lnTo>
                    <a:pt x="0" y="20"/>
                  </a:lnTo>
                  <a:lnTo>
                    <a:pt x="0" y="0"/>
                  </a:lnTo>
                  <a:lnTo>
                    <a:pt x="22" y="0"/>
                  </a:lnTo>
                  <a:lnTo>
                    <a:pt x="22" y="20"/>
                  </a:lnTo>
                  <a:lnTo>
                    <a:pt x="22"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grpSp>
      <p:sp>
        <p:nvSpPr>
          <p:cNvPr id="67" name="Rectangle 66"/>
          <p:cNvSpPr/>
          <p:nvPr/>
        </p:nvSpPr>
        <p:spPr>
          <a:xfrm>
            <a:off x="63455" y="2573905"/>
            <a:ext cx="1770036" cy="276999"/>
          </a:xfrm>
          <a:prstGeom prst="rect">
            <a:avLst/>
          </a:prstGeom>
        </p:spPr>
        <p:txBody>
          <a:bodyPr wrap="none">
            <a:spAutoFit/>
          </a:bodyPr>
          <a:lstStyle/>
          <a:p>
            <a:pPr lvl="0">
              <a:defRPr b="0" i="0"/>
            </a:pPr>
            <a:r>
              <a:rPr lang="fr-BE" sz="1200" b="1" dirty="0"/>
              <a:t>Moins d’une semaine</a:t>
            </a:r>
            <a:endParaRPr lang="x-none" sz="1200" b="1" dirty="0"/>
          </a:p>
        </p:txBody>
      </p:sp>
      <p:sp>
        <p:nvSpPr>
          <p:cNvPr id="68" name="Rectangle 67"/>
          <p:cNvSpPr/>
          <p:nvPr>
            <p:custDataLst>
              <p:tags r:id="rId7"/>
            </p:custDataLst>
          </p:nvPr>
        </p:nvSpPr>
        <p:spPr>
          <a:xfrm>
            <a:off x="182859" y="4579451"/>
            <a:ext cx="1595309" cy="276999"/>
          </a:xfrm>
          <a:prstGeom prst="rect">
            <a:avLst/>
          </a:prstGeom>
        </p:spPr>
        <p:txBody>
          <a:bodyPr wrap="none">
            <a:spAutoFit/>
          </a:bodyPr>
          <a:lstStyle/>
          <a:p>
            <a:pPr lvl="0">
              <a:defRPr b="0" i="0"/>
            </a:pPr>
            <a:r>
              <a:rPr lang="x-none" sz="1200" b="1" dirty="0"/>
              <a:t>4 </a:t>
            </a:r>
            <a:r>
              <a:rPr lang="fr-BE" sz="1200" b="1" dirty="0"/>
              <a:t>semaines ou plus</a:t>
            </a:r>
            <a:endParaRPr lang="x-none" sz="1200" b="1" dirty="0"/>
          </a:p>
        </p:txBody>
      </p:sp>
      <p:sp>
        <p:nvSpPr>
          <p:cNvPr id="69" name="TextBox 68"/>
          <p:cNvSpPr txBox="1"/>
          <p:nvPr/>
        </p:nvSpPr>
        <p:spPr>
          <a:xfrm>
            <a:off x="4873283" y="5421406"/>
            <a:ext cx="3751253" cy="738664"/>
          </a:xfrm>
          <a:prstGeom prst="rect">
            <a:avLst/>
          </a:prstGeom>
          <a:noFill/>
          <a:ln>
            <a:solidFill>
              <a:schemeClr val="bg2">
                <a:lumMod val="50000"/>
              </a:schemeClr>
            </a:solidFill>
          </a:ln>
        </p:spPr>
        <p:txBody>
          <a:bodyPr wrap="square" rtlCol="0">
            <a:spAutoFit/>
          </a:bodyPr>
          <a:lstStyle/>
          <a:p>
            <a:pPr>
              <a:defRPr b="0" i="0"/>
            </a:pPr>
            <a:r>
              <a:rPr lang="fr-BE" sz="1400" kern="0" dirty="0">
                <a:solidFill>
                  <a:schemeClr val="bg2">
                    <a:lumMod val="50000"/>
                  </a:schemeClr>
                </a:solidFill>
              </a:rPr>
              <a:t>Parmi ces 5 pays, les Italiens et </a:t>
            </a:r>
            <a:r>
              <a:rPr lang="fr-BE" sz="1400" dirty="0"/>
              <a:t>les </a:t>
            </a:r>
            <a:r>
              <a:rPr lang="fr-BE" sz="1400" kern="0" dirty="0">
                <a:solidFill>
                  <a:schemeClr val="bg2">
                    <a:lumMod val="50000"/>
                  </a:schemeClr>
                </a:solidFill>
              </a:rPr>
              <a:t>Portugais sont ceux qui partent le plus pendant 1 semaine.</a:t>
            </a:r>
            <a:endParaRPr lang="x-none" sz="1400" kern="0" dirty="0">
              <a:solidFill>
                <a:schemeClr val="bg2">
                  <a:lumMod val="50000"/>
                </a:schemeClr>
              </a:solidFill>
            </a:endParaRPr>
          </a:p>
        </p:txBody>
      </p:sp>
      <p:sp>
        <p:nvSpPr>
          <p:cNvPr id="70" name="Rounded Rectangle 69"/>
          <p:cNvSpPr/>
          <p:nvPr/>
        </p:nvSpPr>
        <p:spPr>
          <a:xfrm>
            <a:off x="1830134" y="1902206"/>
            <a:ext cx="1173418" cy="311400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71" name="Picture 2" descr="D:\Users\Sophie.Morin\Desktop\italie.PNG"/>
          <p:cNvPicPr>
            <a:picLocks noChangeAspect="1" noChangeArrowheads="1"/>
          </p:cNvPicPr>
          <p:nvPr>
            <p:custDataLst>
              <p:tags r:id="rId8"/>
            </p:custDataLst>
          </p:nvPr>
        </p:nvPicPr>
        <p:blipFill>
          <a:blip r:embed="rId13" cstate="print">
            <a:extLst>
              <a:ext uri="{28A0092B-C50C-407E-A947-70E740481C1C}">
                <a14:useLocalDpi xmlns:a14="http://schemas.microsoft.com/office/drawing/2010/main" val="0"/>
              </a:ext>
            </a:extLst>
          </a:blip>
          <a:stretch/>
        </p:blipFill>
        <p:spPr>
          <a:xfrm>
            <a:off x="6150314" y="2089101"/>
            <a:ext cx="568181" cy="28798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5" descr="D:\Users\Sophie.Morin\Desktop\germany.PNG"/>
          <p:cNvPicPr>
            <a:picLocks noChangeAspect="1" noChangeArrowheads="1"/>
          </p:cNvPicPr>
          <p:nvPr>
            <p:custDataLst>
              <p:tags r:id="rId9"/>
            </p:custDataLst>
          </p:nvPr>
        </p:nvPicPr>
        <p:blipFill>
          <a:blip r:embed="rId14" cstate="print">
            <a:extLst>
              <a:ext uri="{28A0092B-C50C-407E-A947-70E740481C1C}">
                <a14:useLocalDpi xmlns:a14="http://schemas.microsoft.com/office/drawing/2010/main" val="0"/>
              </a:ext>
            </a:extLst>
          </a:blip>
          <a:stretch/>
        </p:blipFill>
        <p:spPr>
          <a:xfrm>
            <a:off x="2150996" y="2085835"/>
            <a:ext cx="560186" cy="28798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8" descr="D:\Users\Sophie.Morin\Desktop\espagne.PNG"/>
          <p:cNvPicPr>
            <a:picLocks noChangeAspect="1" noChangeArrowheads="1"/>
          </p:cNvPicPr>
          <p:nvPr>
            <p:custDataLst>
              <p:tags r:id="rId10"/>
            </p:custDataLst>
          </p:nvPr>
        </p:nvPicPr>
        <p:blipFill>
          <a:blip r:embed="rId15" cstate="print">
            <a:extLst>
              <a:ext uri="{28A0092B-C50C-407E-A947-70E740481C1C}">
                <a14:useLocalDpi xmlns:a14="http://schemas.microsoft.com/office/drawing/2010/main" val="0"/>
              </a:ext>
            </a:extLst>
          </a:blip>
          <a:stretch/>
        </p:blipFill>
        <p:spPr>
          <a:xfrm>
            <a:off x="4880702" y="2081976"/>
            <a:ext cx="568181" cy="28798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9" descr="D:\Users\Sophie.Morin\Desktop\france.PNG"/>
          <p:cNvPicPr>
            <a:picLocks noChangeAspect="1" noChangeArrowheads="1"/>
          </p:cNvPicPr>
          <p:nvPr>
            <p:custDataLst>
              <p:tags r:id="rId11"/>
            </p:custDataLst>
          </p:nvPr>
        </p:nvPicPr>
        <p:blipFill>
          <a:blip r:embed="rId16" cstate="print">
            <a:extLst>
              <a:ext uri="{28A0092B-C50C-407E-A947-70E740481C1C}">
                <a14:useLocalDpi xmlns:a14="http://schemas.microsoft.com/office/drawing/2010/main" val="0"/>
              </a:ext>
            </a:extLst>
          </a:blip>
          <a:stretch/>
        </p:blipFill>
        <p:spPr>
          <a:xfrm>
            <a:off x="3456755" y="2081976"/>
            <a:ext cx="560186" cy="28798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pic>
        <p:nvPicPr>
          <p:cNvPr id="77" name="Image 7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82256" y="2089102"/>
            <a:ext cx="569433" cy="284716"/>
          </a:xfrm>
          <a:prstGeom prst="rect">
            <a:avLst/>
          </a:prstGeom>
        </p:spPr>
      </p:pic>
    </p:spTree>
    <p:extLst>
      <p:ext uri="{BB962C8B-B14F-4D97-AF65-F5344CB8AC3E}">
        <p14:creationId xmlns:p14="http://schemas.microsoft.com/office/powerpoint/2010/main" val="1343686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858106" y="3034258"/>
            <a:ext cx="952505" cy="276999"/>
          </a:xfrm>
          <a:prstGeom prst="rect">
            <a:avLst/>
          </a:prstGeom>
        </p:spPr>
        <p:txBody>
          <a:bodyPr wrap="none">
            <a:spAutoFit/>
          </a:bodyPr>
          <a:lstStyle/>
          <a:p>
            <a:pPr lvl="0">
              <a:defRPr b="0" i="0"/>
            </a:pPr>
            <a:r>
              <a:rPr lang="x-none" sz="1200" b="1" dirty="0"/>
              <a:t>1 </a:t>
            </a:r>
            <a:r>
              <a:rPr lang="fr-BE" sz="1200" b="1" dirty="0"/>
              <a:t>semaine</a:t>
            </a:r>
            <a:endParaRPr lang="x-none" sz="1200" b="1" dirty="0"/>
          </a:p>
        </p:txBody>
      </p:sp>
      <p:sp>
        <p:nvSpPr>
          <p:cNvPr id="10" name="Rectangle 9"/>
          <p:cNvSpPr/>
          <p:nvPr>
            <p:custDataLst>
              <p:tags r:id="rId2"/>
            </p:custDataLst>
          </p:nvPr>
        </p:nvSpPr>
        <p:spPr>
          <a:xfrm>
            <a:off x="772134" y="3563868"/>
            <a:ext cx="1019831" cy="276999"/>
          </a:xfrm>
          <a:prstGeom prst="rect">
            <a:avLst/>
          </a:prstGeom>
        </p:spPr>
        <p:txBody>
          <a:bodyPr wrap="none">
            <a:spAutoFit/>
          </a:bodyPr>
          <a:lstStyle/>
          <a:p>
            <a:pPr lvl="0">
              <a:defRPr b="0" i="0"/>
            </a:pPr>
            <a:r>
              <a:rPr lang="x-none" sz="1200" b="1" dirty="0"/>
              <a:t>2 </a:t>
            </a:r>
            <a:r>
              <a:rPr lang="fr-BE" sz="1200" b="1" dirty="0"/>
              <a:t>semaines</a:t>
            </a:r>
            <a:endParaRPr lang="x-none" sz="1200" b="1" dirty="0"/>
          </a:p>
        </p:txBody>
      </p:sp>
      <p:sp>
        <p:nvSpPr>
          <p:cNvPr id="11" name="Rectangle 10"/>
          <p:cNvSpPr/>
          <p:nvPr>
            <p:custDataLst>
              <p:tags r:id="rId3"/>
            </p:custDataLst>
          </p:nvPr>
        </p:nvSpPr>
        <p:spPr>
          <a:xfrm>
            <a:off x="772133" y="4047170"/>
            <a:ext cx="1019831" cy="276999"/>
          </a:xfrm>
          <a:prstGeom prst="rect">
            <a:avLst/>
          </a:prstGeom>
        </p:spPr>
        <p:txBody>
          <a:bodyPr wrap="none">
            <a:spAutoFit/>
          </a:bodyPr>
          <a:lstStyle/>
          <a:p>
            <a:pPr lvl="0">
              <a:defRPr b="0" i="0"/>
            </a:pPr>
            <a:r>
              <a:rPr lang="x-none" sz="1200" b="1" dirty="0"/>
              <a:t>3 </a:t>
            </a:r>
            <a:r>
              <a:rPr lang="fr-BE" sz="1200" b="1" dirty="0"/>
              <a:t>semaines</a:t>
            </a:r>
            <a:endParaRPr lang="x-none" sz="1200" b="1" dirty="0"/>
          </a:p>
        </p:txBody>
      </p:sp>
      <p:graphicFrame>
        <p:nvGraphicFramePr>
          <p:cNvPr id="20" name="Tableau 1"/>
          <p:cNvGraphicFramePr>
            <a:graphicFrameLocks noGrp="1"/>
          </p:cNvGraphicFramePr>
          <p:nvPr>
            <p:custDataLst>
              <p:tags r:id="rId4"/>
            </p:custDataLst>
            <p:extLst>
              <p:ext uri="{D42A27DB-BD31-4B8C-83A1-F6EECF244321}">
                <p14:modId xmlns:p14="http://schemas.microsoft.com/office/powerpoint/2010/main" val="1110745923"/>
              </p:ext>
            </p:extLst>
          </p:nvPr>
        </p:nvGraphicFramePr>
        <p:xfrm>
          <a:off x="1778168" y="2464072"/>
          <a:ext cx="6762575" cy="2518376"/>
        </p:xfrm>
        <a:graphic>
          <a:graphicData uri="http://schemas.openxmlformats.org/drawingml/2006/table">
            <a:tbl>
              <a:tblPr firstRow="1" bandRow="1">
                <a:tableStyleId>{5C22544A-7EE6-4342-B048-85BDC9FD1C3A}</a:tableStyleId>
              </a:tblPr>
              <a:tblGrid>
                <a:gridCol w="1352515">
                  <a:extLst>
                    <a:ext uri="{9D8B030D-6E8A-4147-A177-3AD203B41FA5}">
                      <a16:colId xmlns:a16="http://schemas.microsoft.com/office/drawing/2014/main" val="2218367523"/>
                    </a:ext>
                  </a:extLst>
                </a:gridCol>
                <a:gridCol w="1352515">
                  <a:extLst>
                    <a:ext uri="{9D8B030D-6E8A-4147-A177-3AD203B41FA5}">
                      <a16:colId xmlns:a16="http://schemas.microsoft.com/office/drawing/2014/main" val="2243788316"/>
                    </a:ext>
                  </a:extLst>
                </a:gridCol>
                <a:gridCol w="1352515">
                  <a:extLst>
                    <a:ext uri="{9D8B030D-6E8A-4147-A177-3AD203B41FA5}">
                      <a16:colId xmlns:a16="http://schemas.microsoft.com/office/drawing/2014/main" val="3522013976"/>
                    </a:ext>
                  </a:extLst>
                </a:gridCol>
                <a:gridCol w="1352515">
                  <a:extLst>
                    <a:ext uri="{9D8B030D-6E8A-4147-A177-3AD203B41FA5}">
                      <a16:colId xmlns:a16="http://schemas.microsoft.com/office/drawing/2014/main" val="2671986309"/>
                    </a:ext>
                  </a:extLst>
                </a:gridCol>
                <a:gridCol w="1352515">
                  <a:extLst>
                    <a:ext uri="{9D8B030D-6E8A-4147-A177-3AD203B41FA5}">
                      <a16:colId xmlns:a16="http://schemas.microsoft.com/office/drawing/2014/main" val="2063611114"/>
                    </a:ext>
                  </a:extLst>
                </a:gridCol>
              </a:tblGrid>
              <a:tr h="497560">
                <a:tc>
                  <a:txBody>
                    <a:bodyPr/>
                    <a:lstStyle/>
                    <a:p>
                      <a:pPr algn="ctr" fontAlgn="ctr">
                        <a:defRPr b="0" i="0"/>
                      </a:pPr>
                      <a:r>
                        <a:rPr lang="fr-BE" sz="1400" b="1" i="0" u="none" strike="noStrike" dirty="0">
                          <a:solidFill>
                            <a:schemeClr val="tx2"/>
                          </a:solidFill>
                          <a:latin typeface="Century Gothic" panose="020B0502020202020204" pitchFamily="34" charset="0"/>
                        </a:rPr>
                        <a:t>12</a:t>
                      </a:r>
                      <a:r>
                        <a:rPr lang="x-none" sz="1400" b="1" i="0" u="none" strike="noStrike" dirty="0">
                          <a:solidFill>
                            <a:schemeClr val="tx2"/>
                          </a:solidFill>
                          <a:latin typeface="Century Gothic" panose="020B0502020202020204" pitchFamily="34" charset="0"/>
                        </a:rPr>
                        <a:t>%</a:t>
                      </a:r>
                      <a:endParaRPr lang="x-none" sz="1400" b="1" i="0" u="none" strike="noStrike" dirty="0">
                        <a:solidFill>
                          <a:srgbClr val="00B050"/>
                        </a:solidFill>
                        <a:latin typeface="Century Gothic" panose="020B0502020202020204" pitchFamily="34" charset="0"/>
                      </a:endParaRPr>
                    </a:p>
                  </a:txBody>
                  <a:tcPr marL="9523" marR="9523" marT="9523"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5</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9</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6</a:t>
                      </a:r>
                      <a:r>
                        <a:rPr lang="x-none" sz="1400" b="1" i="0" u="none" strike="noStrike" dirty="0">
                          <a:solidFill>
                            <a:schemeClr val="tx2"/>
                          </a:solidFill>
                          <a:latin typeface="Century Gothic" panose="020B0502020202020204" pitchFamily="34" charset="0"/>
                        </a:rPr>
                        <a:t>%</a:t>
                      </a:r>
                      <a:endParaRPr lang="x-none" sz="1400" b="1" i="0" u="none" strike="noStrike" dirty="0">
                        <a:solidFill>
                          <a:srgbClr val="00B050"/>
                        </a:solidFill>
                        <a:latin typeface="Century Gothic" panose="020B0502020202020204" pitchFamily="34" charset="0"/>
                      </a:endParaRPr>
                    </a:p>
                  </a:txBody>
                  <a:tcPr marL="9523" marR="9523" marT="9523"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12</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09660046"/>
                  </a:ext>
                </a:extLst>
              </a:tr>
              <a:tr h="505204">
                <a:tc>
                  <a:txBody>
                    <a:bodyPr/>
                    <a:lstStyle/>
                    <a:p>
                      <a:pPr algn="ctr" fontAlgn="ctr">
                        <a:defRPr b="0" i="0"/>
                      </a:pPr>
                      <a:r>
                        <a:rPr lang="fr-BE" sz="1400" b="1" i="0" u="none" strike="noStrike" dirty="0">
                          <a:solidFill>
                            <a:schemeClr val="tx2"/>
                          </a:solidFill>
                          <a:latin typeface="Century Gothic" panose="020B0502020202020204" pitchFamily="34" charset="0"/>
                        </a:rPr>
                        <a:t>41</a:t>
                      </a:r>
                      <a:r>
                        <a:rPr lang="x-none" sz="1400" b="1" i="0" u="none" strike="noStrike" dirty="0">
                          <a:solidFill>
                            <a:schemeClr val="tx2"/>
                          </a:solidFill>
                          <a:latin typeface="Century Gothic" panose="020B0502020202020204" pitchFamily="34" charset="0"/>
                        </a:rPr>
                        <a:t>%</a:t>
                      </a:r>
                      <a:endParaRPr lang="x-none" sz="1400" b="1" i="0" u="none" strike="noStrike" dirty="0">
                        <a:solidFill>
                          <a:srgbClr val="00B050"/>
                        </a:solidFill>
                        <a:latin typeface="Century Gothic" panose="020B0502020202020204" pitchFamily="34" charset="0"/>
                      </a:endParaRPr>
                    </a:p>
                  </a:txBody>
                  <a:tcPr marL="9523" marR="9523" marT="9523"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29</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32</a:t>
                      </a:r>
                      <a:r>
                        <a:rPr lang="x-none" sz="1400" b="1" i="0" u="none" strike="noStrike" dirty="0">
                          <a:solidFill>
                            <a:schemeClr val="tx2"/>
                          </a:solidFill>
                          <a:latin typeface="Century Gothic" panose="020B0502020202020204" pitchFamily="34" charset="0"/>
                        </a:rPr>
                        <a:t>%</a:t>
                      </a:r>
                      <a:endParaRPr lang="x-none" sz="1400" b="1" i="0" u="none" strike="noStrike" dirty="0">
                        <a:solidFill>
                          <a:srgbClr val="00B050"/>
                        </a:solidFill>
                        <a:latin typeface="Century Gothic" panose="020B0502020202020204" pitchFamily="34" charset="0"/>
                      </a:endParaRPr>
                    </a:p>
                  </a:txBody>
                  <a:tcPr marL="9523" marR="9523" marT="9523"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27</a:t>
                      </a:r>
                      <a:r>
                        <a:rPr lang="x-none" sz="1400" b="1" i="0" u="none" strike="noStrike" dirty="0">
                          <a:solidFill>
                            <a:schemeClr val="tx2"/>
                          </a:solidFill>
                          <a:latin typeface="Century Gothic" panose="020B0502020202020204" pitchFamily="34" charset="0"/>
                        </a:rPr>
                        <a:t>%</a:t>
                      </a:r>
                      <a:endParaRPr lang="x-none" sz="1400" b="1" i="0" u="none" strike="noStrike" dirty="0">
                        <a:solidFill>
                          <a:srgbClr val="00B050"/>
                        </a:solidFill>
                        <a:latin typeface="Century Gothic" panose="020B0502020202020204" pitchFamily="34" charset="0"/>
                      </a:endParaRPr>
                    </a:p>
                  </a:txBody>
                  <a:tcPr marL="9523" marR="9523" marT="9523"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30</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4361871"/>
                  </a:ext>
                </a:extLst>
              </a:tr>
              <a:tr h="505204">
                <a:tc>
                  <a:txBody>
                    <a:bodyPr/>
                    <a:lstStyle/>
                    <a:p>
                      <a:pPr algn="ctr" fontAlgn="ctr">
                        <a:defRPr b="0" i="0"/>
                      </a:pPr>
                      <a:r>
                        <a:rPr lang="fr-BE" sz="1400" b="1" i="0" u="none" strike="noStrike" dirty="0">
                          <a:solidFill>
                            <a:schemeClr val="tx2"/>
                          </a:solidFill>
                          <a:latin typeface="Century Gothic" panose="020B0502020202020204" pitchFamily="34" charset="0"/>
                        </a:rPr>
                        <a:t>33</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45</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38</a:t>
                      </a:r>
                      <a:r>
                        <a:rPr lang="x-none" sz="1400" b="1" i="0" u="none" strike="noStrike" dirty="0">
                          <a:solidFill>
                            <a:schemeClr val="tx2"/>
                          </a:solidFill>
                          <a:latin typeface="Century Gothic" panose="020B0502020202020204" pitchFamily="34" charset="0"/>
                        </a:rPr>
                        <a:t>%</a:t>
                      </a:r>
                      <a:endParaRPr lang="x-none" sz="1400" b="1" i="0" u="none" strike="noStrike" dirty="0">
                        <a:solidFill>
                          <a:schemeClr val="accent1"/>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44</a:t>
                      </a:r>
                      <a:r>
                        <a:rPr lang="x-none" sz="1400" b="1" i="0" u="none" strike="noStrike" dirty="0">
                          <a:solidFill>
                            <a:schemeClr val="tx2"/>
                          </a:solidFill>
                          <a:latin typeface="Century Gothic" panose="020B0502020202020204" pitchFamily="34" charset="0"/>
                        </a:rPr>
                        <a:t>%</a:t>
                      </a:r>
                      <a:endParaRPr lang="x-none" sz="1400" b="1" i="0" u="none" strike="noStrike" dirty="0">
                        <a:solidFill>
                          <a:schemeClr val="accent1"/>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33</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8486236"/>
                  </a:ext>
                </a:extLst>
              </a:tr>
              <a:tr h="505204">
                <a:tc>
                  <a:txBody>
                    <a:bodyPr/>
                    <a:lstStyle/>
                    <a:p>
                      <a:pPr algn="ctr" fontAlgn="ctr">
                        <a:defRPr b="0" i="0"/>
                      </a:pPr>
                      <a:r>
                        <a:rPr lang="fr-BE" sz="1400" b="1" i="0" u="none" strike="noStrike" dirty="0">
                          <a:solidFill>
                            <a:schemeClr val="tx2"/>
                          </a:solidFill>
                          <a:latin typeface="Century Gothic" panose="020B0502020202020204" pitchFamily="34" charset="0"/>
                        </a:rPr>
                        <a:t>8</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17</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13</a:t>
                      </a:r>
                      <a:r>
                        <a:rPr lang="x-none" sz="1400" b="1" i="0" u="none" strike="noStrike" dirty="0">
                          <a:solidFill>
                            <a:schemeClr val="tx2"/>
                          </a:solidFill>
                          <a:latin typeface="Century Gothic" panose="020B0502020202020204" pitchFamily="34" charset="0"/>
                        </a:rPr>
                        <a:t>%</a:t>
                      </a:r>
                      <a:endParaRPr lang="x-none" sz="1400" b="1" i="0" u="none" strike="noStrike" dirty="0">
                        <a:solidFill>
                          <a:schemeClr val="accent1"/>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15</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15</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8472154"/>
                  </a:ext>
                </a:extLst>
              </a:tr>
              <a:tr h="505204">
                <a:tc>
                  <a:txBody>
                    <a:bodyPr/>
                    <a:lstStyle/>
                    <a:p>
                      <a:pPr algn="ctr" fontAlgn="ctr">
                        <a:defRPr b="0" i="0"/>
                      </a:pPr>
                      <a:r>
                        <a:rPr lang="fr-BE" sz="1400" b="1" i="0" u="none" strike="noStrike" dirty="0">
                          <a:solidFill>
                            <a:schemeClr val="tx2"/>
                          </a:solidFill>
                          <a:latin typeface="Century Gothic" panose="020B0502020202020204" pitchFamily="34" charset="0"/>
                        </a:rPr>
                        <a:t>7</a:t>
                      </a:r>
                      <a:r>
                        <a:rPr lang="x-none" sz="1400" b="1" i="0" u="none" strike="noStrike" dirty="0">
                          <a:solidFill>
                            <a:schemeClr val="tx2"/>
                          </a:solidFill>
                          <a:latin typeface="Century Gothic" panose="020B0502020202020204" pitchFamily="34" charset="0"/>
                        </a:rPr>
                        <a:t>%</a:t>
                      </a:r>
                      <a:endParaRPr lang="x-none" sz="1400" b="1" i="0" u="none" strike="noStrike" dirty="0">
                        <a:solidFill>
                          <a:schemeClr val="accent1"/>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9</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8</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8</a:t>
                      </a:r>
                      <a:r>
                        <a:rPr lang="x-none" sz="1400" b="1" i="0" u="none" strike="noStrike" dirty="0">
                          <a:solidFill>
                            <a:schemeClr val="tx2"/>
                          </a:solidFill>
                          <a:latin typeface="Century Gothic" panose="020B0502020202020204" pitchFamily="34" charset="0"/>
                        </a:rPr>
                        <a:t>%</a:t>
                      </a:r>
                      <a:endParaRPr lang="x-none" sz="1400" b="1" i="0" u="none" strike="noStrike" dirty="0">
                        <a:solidFill>
                          <a:schemeClr val="accent1"/>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i="0" u="none" strike="noStrike" dirty="0">
                          <a:solidFill>
                            <a:schemeClr val="tx2"/>
                          </a:solidFill>
                          <a:latin typeface="Century Gothic" panose="020B0502020202020204" pitchFamily="34" charset="0"/>
                        </a:rPr>
                        <a:t>11</a:t>
                      </a:r>
                      <a:r>
                        <a:rPr lang="x-none" sz="1400" b="1" i="0"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5274580"/>
                  </a:ext>
                </a:extLst>
              </a:tr>
            </a:tbl>
          </a:graphicData>
        </a:graphic>
      </p:graphicFrame>
      <p:sp>
        <p:nvSpPr>
          <p:cNvPr id="22" name="TextBox 21"/>
          <p:cNvSpPr txBox="1"/>
          <p:nvPr/>
        </p:nvSpPr>
        <p:spPr>
          <a:xfrm>
            <a:off x="333660" y="212183"/>
            <a:ext cx="5618796" cy="461665"/>
          </a:xfrm>
          <a:prstGeom prst="rect">
            <a:avLst/>
          </a:prstGeom>
          <a:noFill/>
        </p:spPr>
        <p:txBody>
          <a:bodyPr wrap="square" rtlCol="0">
            <a:spAutoFit/>
          </a:bodyPr>
          <a:lstStyle/>
          <a:p>
            <a:r>
              <a:rPr lang="fr-BE" sz="2400" b="1" dirty="0">
                <a:solidFill>
                  <a:schemeClr val="bg2">
                    <a:lumMod val="50000"/>
                  </a:schemeClr>
                </a:solidFill>
                <a:latin typeface="+mj-lt"/>
              </a:rPr>
              <a:t>Durée de séjour des Européens</a:t>
            </a:r>
          </a:p>
        </p:txBody>
      </p:sp>
      <p:grpSp>
        <p:nvGrpSpPr>
          <p:cNvPr id="26" name="Group 4"/>
          <p:cNvGrpSpPr>
            <a:grpSpLocks noChangeAspect="1"/>
          </p:cNvGrpSpPr>
          <p:nvPr>
            <p:custDataLst>
              <p:tags r:id="rId5"/>
            </p:custDataLst>
          </p:nvPr>
        </p:nvGrpSpPr>
        <p:grpSpPr>
          <a:xfrm>
            <a:off x="409595" y="1848661"/>
            <a:ext cx="647960" cy="649170"/>
            <a:chOff x="301" y="1048"/>
            <a:chExt cx="536" cy="537"/>
          </a:xfrm>
        </p:grpSpPr>
        <p:sp>
          <p:nvSpPr>
            <p:cNvPr id="27" name="AutoShape 3"/>
            <p:cNvSpPr>
              <a:spLocks noChangeAspect="1" noChangeArrowheads="1" noTextEdit="1"/>
            </p:cNvSpPr>
            <p:nvPr/>
          </p:nvSpPr>
          <p:spPr>
            <a:xfrm>
              <a:off x="301" y="1049"/>
              <a:ext cx="535"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28" name="Oval 27"/>
            <p:cNvSpPr>
              <a:spLocks noChangeArrowheads="1"/>
            </p:cNvSpPr>
            <p:nvPr/>
          </p:nvSpPr>
          <p:spPr>
            <a:xfrm>
              <a:off x="301" y="1048"/>
              <a:ext cx="536" cy="537"/>
            </a:xfrm>
            <a:prstGeom prst="ellipse">
              <a:avLst/>
            </a:prstGeom>
            <a:solidFill>
              <a:schemeClr val="bg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29" name="Freeform 28"/>
            <p:cNvSpPr/>
            <p:nvPr/>
          </p:nvSpPr>
          <p:spPr>
            <a:xfrm>
              <a:off x="424" y="1181"/>
              <a:ext cx="290" cy="42"/>
            </a:xfrm>
            <a:custGeom>
              <a:avLst/>
              <a:gdLst>
                <a:gd name="T0" fmla="*/ 290 w 290"/>
                <a:gd name="T1" fmla="*/ 42 h 42"/>
                <a:gd name="T2" fmla="*/ 0 w 290"/>
                <a:gd name="T3" fmla="*/ 42 h 42"/>
                <a:gd name="T4" fmla="*/ 0 w 290"/>
                <a:gd name="T5" fmla="*/ 0 h 42"/>
                <a:gd name="T6" fmla="*/ 290 w 290"/>
                <a:gd name="T7" fmla="*/ 0 h 42"/>
                <a:gd name="T8" fmla="*/ 290 w 290"/>
                <a:gd name="T9" fmla="*/ 42 h 42"/>
                <a:gd name="T10" fmla="*/ 290 w 290"/>
                <a:gd name="T11" fmla="*/ 42 h 42"/>
              </a:gdLst>
              <a:ahLst/>
              <a:cxnLst>
                <a:cxn ang="0">
                  <a:pos x="T0" y="T1"/>
                </a:cxn>
                <a:cxn ang="0">
                  <a:pos x="T2" y="T3"/>
                </a:cxn>
                <a:cxn ang="0">
                  <a:pos x="T4" y="T5"/>
                </a:cxn>
                <a:cxn ang="0">
                  <a:pos x="T6" y="T7"/>
                </a:cxn>
                <a:cxn ang="0">
                  <a:pos x="T8" y="T9"/>
                </a:cxn>
                <a:cxn ang="0">
                  <a:pos x="T10" y="T11"/>
                </a:cxn>
              </a:cxnLst>
              <a:rect l="0" t="0" r="r" b="b"/>
              <a:pathLst>
                <a:path w="290" h="42">
                  <a:moveTo>
                    <a:pt x="290" y="42"/>
                  </a:moveTo>
                  <a:lnTo>
                    <a:pt x="0" y="42"/>
                  </a:lnTo>
                  <a:lnTo>
                    <a:pt x="0" y="0"/>
                  </a:lnTo>
                  <a:lnTo>
                    <a:pt x="290" y="0"/>
                  </a:lnTo>
                  <a:lnTo>
                    <a:pt x="290" y="42"/>
                  </a:lnTo>
                  <a:lnTo>
                    <a:pt x="290" y="42"/>
                  </a:ln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0" name="Freeform 29"/>
            <p:cNvSpPr/>
            <p:nvPr/>
          </p:nvSpPr>
          <p:spPr>
            <a:xfrm>
              <a:off x="424" y="1223"/>
              <a:ext cx="290" cy="207"/>
            </a:xfrm>
            <a:custGeom>
              <a:avLst/>
              <a:gdLst>
                <a:gd name="T0" fmla="*/ 0 w 290"/>
                <a:gd name="T1" fmla="*/ 0 h 207"/>
                <a:gd name="T2" fmla="*/ 0 w 290"/>
                <a:gd name="T3" fmla="*/ 103 h 207"/>
                <a:gd name="T4" fmla="*/ 0 w 290"/>
                <a:gd name="T5" fmla="*/ 207 h 207"/>
                <a:gd name="T6" fmla="*/ 290 w 290"/>
                <a:gd name="T7" fmla="*/ 207 h 207"/>
                <a:gd name="T8" fmla="*/ 290 w 290"/>
                <a:gd name="T9" fmla="*/ 103 h 207"/>
                <a:gd name="T10" fmla="*/ 290 w 290"/>
                <a:gd name="T11" fmla="*/ 0 h 207"/>
                <a:gd name="T12" fmla="*/ 0 w 290"/>
                <a:gd name="T13" fmla="*/ 0 h 207"/>
                <a:gd name="T14" fmla="*/ 0 w 290"/>
                <a:gd name="T15" fmla="*/ 0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206">
                  <a:moveTo>
                    <a:pt x="0" y="0"/>
                  </a:moveTo>
                  <a:lnTo>
                    <a:pt x="0" y="103"/>
                  </a:lnTo>
                  <a:lnTo>
                    <a:pt x="0" y="207"/>
                  </a:lnTo>
                  <a:lnTo>
                    <a:pt x="290" y="207"/>
                  </a:lnTo>
                  <a:lnTo>
                    <a:pt x="290" y="103"/>
                  </a:lnTo>
                  <a:lnTo>
                    <a:pt x="290" y="0"/>
                  </a:lnTo>
                  <a:lnTo>
                    <a:pt x="0" y="0"/>
                  </a:lnTo>
                  <a:lnTo>
                    <a:pt x="0" y="0"/>
                  </a:lnTo>
                  <a:close/>
                </a:path>
              </a:pathLst>
            </a:custGeom>
            <a:solidFill>
              <a:srgbClr val="F5F4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1" name="Freeform 30"/>
            <p:cNvSpPr/>
            <p:nvPr/>
          </p:nvSpPr>
          <p:spPr>
            <a:xfrm>
              <a:off x="424" y="1223"/>
              <a:ext cx="290" cy="103"/>
            </a:xfrm>
            <a:custGeom>
              <a:avLst/>
              <a:gdLst>
                <a:gd name="T0" fmla="*/ 290 w 290"/>
                <a:gd name="T1" fmla="*/ 0 h 103"/>
                <a:gd name="T2" fmla="*/ 0 w 290"/>
                <a:gd name="T3" fmla="*/ 0 h 103"/>
                <a:gd name="T4" fmla="*/ 0 w 290"/>
                <a:gd name="T5" fmla="*/ 103 h 103"/>
                <a:gd name="T6" fmla="*/ 290 w 290"/>
                <a:gd name="T7" fmla="*/ 103 h 103"/>
                <a:gd name="T8" fmla="*/ 290 w 290"/>
                <a:gd name="T9" fmla="*/ 0 h 103"/>
                <a:gd name="T10" fmla="*/ 290 w 290"/>
                <a:gd name="T11" fmla="*/ 0 h 103"/>
              </a:gdLst>
              <a:ahLst/>
              <a:cxnLst>
                <a:cxn ang="0">
                  <a:pos x="T0" y="T1"/>
                </a:cxn>
                <a:cxn ang="0">
                  <a:pos x="T2" y="T3"/>
                </a:cxn>
                <a:cxn ang="0">
                  <a:pos x="T4" y="T5"/>
                </a:cxn>
                <a:cxn ang="0">
                  <a:pos x="T6" y="T7"/>
                </a:cxn>
                <a:cxn ang="0">
                  <a:pos x="T8" y="T9"/>
                </a:cxn>
                <a:cxn ang="0">
                  <a:pos x="T10" y="T11"/>
                </a:cxn>
              </a:cxnLst>
              <a:rect l="0" t="0" r="r" b="b"/>
              <a:pathLst>
                <a:path w="290" h="103">
                  <a:moveTo>
                    <a:pt x="290" y="0"/>
                  </a:moveTo>
                  <a:lnTo>
                    <a:pt x="0" y="0"/>
                  </a:lnTo>
                  <a:lnTo>
                    <a:pt x="0" y="103"/>
                  </a:lnTo>
                  <a:lnTo>
                    <a:pt x="290" y="103"/>
                  </a:lnTo>
                  <a:lnTo>
                    <a:pt x="290" y="0"/>
                  </a:lnTo>
                  <a:lnTo>
                    <a:pt x="2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2" name="Freeform 9"/>
            <p:cNvSpPr/>
            <p:nvPr/>
          </p:nvSpPr>
          <p:spPr>
            <a:xfrm>
              <a:off x="429" y="1326"/>
              <a:ext cx="289" cy="104"/>
            </a:xfrm>
            <a:custGeom>
              <a:avLst/>
              <a:gdLst>
                <a:gd name="T0" fmla="*/ 0 w 289"/>
                <a:gd name="T1" fmla="*/ 0 h 104"/>
                <a:gd name="T2" fmla="*/ 0 w 289"/>
                <a:gd name="T3" fmla="*/ 104 h 104"/>
                <a:gd name="T4" fmla="*/ 289 w 289"/>
                <a:gd name="T5" fmla="*/ 104 h 104"/>
                <a:gd name="T6" fmla="*/ 289 w 289"/>
                <a:gd name="T7" fmla="*/ 0 h 104"/>
                <a:gd name="T8" fmla="*/ 0 w 289"/>
                <a:gd name="T9" fmla="*/ 0 h 104"/>
                <a:gd name="T10" fmla="*/ 0 w 289"/>
                <a:gd name="T11" fmla="*/ 0 h 104"/>
              </a:gdLst>
              <a:ahLst/>
              <a:cxnLst>
                <a:cxn ang="0">
                  <a:pos x="T0" y="T1"/>
                </a:cxn>
                <a:cxn ang="0">
                  <a:pos x="T2" y="T3"/>
                </a:cxn>
                <a:cxn ang="0">
                  <a:pos x="T4" y="T5"/>
                </a:cxn>
                <a:cxn ang="0">
                  <a:pos x="T6" y="T7"/>
                </a:cxn>
                <a:cxn ang="0">
                  <a:pos x="T8" y="T9"/>
                </a:cxn>
                <a:cxn ang="0">
                  <a:pos x="T10" y="T11"/>
                </a:cxn>
              </a:cxnLst>
              <a:rect l="0" t="0" r="r" b="b"/>
              <a:pathLst>
                <a:path w="289" h="104">
                  <a:moveTo>
                    <a:pt x="0" y="0"/>
                  </a:moveTo>
                  <a:lnTo>
                    <a:pt x="0" y="104"/>
                  </a:lnTo>
                  <a:lnTo>
                    <a:pt x="289" y="104"/>
                  </a:lnTo>
                  <a:lnTo>
                    <a:pt x="289"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3" name="Freeform 10"/>
            <p:cNvSpPr/>
            <p:nvPr/>
          </p:nvSpPr>
          <p:spPr>
            <a:xfrm>
              <a:off x="456" y="1204"/>
              <a:ext cx="20" cy="37"/>
            </a:xfrm>
            <a:custGeom>
              <a:avLst/>
              <a:gdLst>
                <a:gd name="T0" fmla="*/ 7 w 14"/>
                <a:gd name="T1" fmla="*/ 25 h 25"/>
                <a:gd name="T2" fmla="*/ 0 w 14"/>
                <a:gd name="T3" fmla="*/ 18 h 25"/>
                <a:gd name="T4" fmla="*/ 0 w 14"/>
                <a:gd name="T5" fmla="*/ 8 h 25"/>
                <a:gd name="T6" fmla="*/ 7 w 14"/>
                <a:gd name="T7" fmla="*/ 0 h 25"/>
                <a:gd name="T8" fmla="*/ 14 w 14"/>
                <a:gd name="T9" fmla="*/ 8 h 25"/>
                <a:gd name="T10" fmla="*/ 14 w 14"/>
                <a:gd name="T11" fmla="*/ 18 h 25"/>
                <a:gd name="T12" fmla="*/ 7 w 14"/>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4" h="25">
                  <a:moveTo>
                    <a:pt x="7" y="25"/>
                  </a:moveTo>
                  <a:cubicBezTo>
                    <a:pt x="3" y="25"/>
                    <a:pt x="0" y="22"/>
                    <a:pt x="0" y="18"/>
                  </a:cubicBezTo>
                  <a:cubicBezTo>
                    <a:pt x="0" y="8"/>
                    <a:pt x="0" y="8"/>
                    <a:pt x="0" y="8"/>
                  </a:cubicBezTo>
                  <a:cubicBezTo>
                    <a:pt x="0" y="4"/>
                    <a:pt x="3" y="0"/>
                    <a:pt x="7" y="0"/>
                  </a:cubicBezTo>
                  <a:cubicBezTo>
                    <a:pt x="11" y="0"/>
                    <a:pt x="14" y="4"/>
                    <a:pt x="14" y="8"/>
                  </a:cubicBezTo>
                  <a:cubicBezTo>
                    <a:pt x="14" y="18"/>
                    <a:pt x="14" y="18"/>
                    <a:pt x="14" y="18"/>
                  </a:cubicBezTo>
                  <a:cubicBezTo>
                    <a:pt x="14" y="22"/>
                    <a:pt x="11" y="25"/>
                    <a:pt x="7" y="25"/>
                  </a:cubicBezTo>
                  <a:close/>
                </a:path>
              </a:pathLst>
            </a:custGeom>
            <a:solidFill>
              <a:srgbClr val="2C2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4" name="Freeform 11"/>
            <p:cNvSpPr/>
            <p:nvPr/>
          </p:nvSpPr>
          <p:spPr>
            <a:xfrm>
              <a:off x="662" y="1204"/>
              <a:ext cx="20" cy="37"/>
            </a:xfrm>
            <a:custGeom>
              <a:avLst/>
              <a:gdLst>
                <a:gd name="T0" fmla="*/ 7 w 14"/>
                <a:gd name="T1" fmla="*/ 25 h 25"/>
                <a:gd name="T2" fmla="*/ 0 w 14"/>
                <a:gd name="T3" fmla="*/ 18 h 25"/>
                <a:gd name="T4" fmla="*/ 0 w 14"/>
                <a:gd name="T5" fmla="*/ 8 h 25"/>
                <a:gd name="T6" fmla="*/ 7 w 14"/>
                <a:gd name="T7" fmla="*/ 0 h 25"/>
                <a:gd name="T8" fmla="*/ 14 w 14"/>
                <a:gd name="T9" fmla="*/ 8 h 25"/>
                <a:gd name="T10" fmla="*/ 14 w 14"/>
                <a:gd name="T11" fmla="*/ 18 h 25"/>
                <a:gd name="T12" fmla="*/ 7 w 14"/>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4" h="25">
                  <a:moveTo>
                    <a:pt x="7" y="25"/>
                  </a:moveTo>
                  <a:cubicBezTo>
                    <a:pt x="3" y="25"/>
                    <a:pt x="0" y="22"/>
                    <a:pt x="0" y="18"/>
                  </a:cubicBezTo>
                  <a:cubicBezTo>
                    <a:pt x="0" y="8"/>
                    <a:pt x="0" y="8"/>
                    <a:pt x="0" y="8"/>
                  </a:cubicBezTo>
                  <a:cubicBezTo>
                    <a:pt x="0" y="4"/>
                    <a:pt x="3" y="0"/>
                    <a:pt x="7" y="0"/>
                  </a:cubicBezTo>
                  <a:cubicBezTo>
                    <a:pt x="11" y="0"/>
                    <a:pt x="14" y="4"/>
                    <a:pt x="14" y="8"/>
                  </a:cubicBezTo>
                  <a:cubicBezTo>
                    <a:pt x="14" y="18"/>
                    <a:pt x="14" y="18"/>
                    <a:pt x="14" y="18"/>
                  </a:cubicBezTo>
                  <a:cubicBezTo>
                    <a:pt x="14" y="22"/>
                    <a:pt x="11" y="25"/>
                    <a:pt x="7" y="25"/>
                  </a:cubicBezTo>
                  <a:close/>
                </a:path>
              </a:pathLst>
            </a:custGeom>
            <a:solidFill>
              <a:srgbClr val="2C2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5" name="Freeform 12"/>
            <p:cNvSpPr/>
            <p:nvPr/>
          </p:nvSpPr>
          <p:spPr>
            <a:xfrm>
              <a:off x="424" y="1430"/>
              <a:ext cx="290" cy="21"/>
            </a:xfrm>
            <a:custGeom>
              <a:avLst/>
              <a:gdLst>
                <a:gd name="T0" fmla="*/ 290 w 290"/>
                <a:gd name="T1" fmla="*/ 0 h 21"/>
                <a:gd name="T2" fmla="*/ 0 w 290"/>
                <a:gd name="T3" fmla="*/ 0 h 21"/>
                <a:gd name="T4" fmla="*/ 0 w 290"/>
                <a:gd name="T5" fmla="*/ 21 h 21"/>
                <a:gd name="T6" fmla="*/ 290 w 290"/>
                <a:gd name="T7" fmla="*/ 21 h 21"/>
                <a:gd name="T8" fmla="*/ 290 w 290"/>
                <a:gd name="T9" fmla="*/ 0 h 21"/>
                <a:gd name="T10" fmla="*/ 290 w 290"/>
                <a:gd name="T11" fmla="*/ 0 h 21"/>
              </a:gdLst>
              <a:ahLst/>
              <a:cxnLst>
                <a:cxn ang="0">
                  <a:pos x="T0" y="T1"/>
                </a:cxn>
                <a:cxn ang="0">
                  <a:pos x="T2" y="T3"/>
                </a:cxn>
                <a:cxn ang="0">
                  <a:pos x="T4" y="T5"/>
                </a:cxn>
                <a:cxn ang="0">
                  <a:pos x="T6" y="T7"/>
                </a:cxn>
                <a:cxn ang="0">
                  <a:pos x="T8" y="T9"/>
                </a:cxn>
                <a:cxn ang="0">
                  <a:pos x="T10" y="T11"/>
                </a:cxn>
              </a:cxnLst>
              <a:rect l="0" t="0" r="r" b="b"/>
              <a:pathLst>
                <a:path w="290" h="21">
                  <a:moveTo>
                    <a:pt x="290" y="0"/>
                  </a:moveTo>
                  <a:lnTo>
                    <a:pt x="0" y="0"/>
                  </a:lnTo>
                  <a:lnTo>
                    <a:pt x="0" y="21"/>
                  </a:lnTo>
                  <a:lnTo>
                    <a:pt x="290" y="21"/>
                  </a:lnTo>
                  <a:lnTo>
                    <a:pt x="290" y="0"/>
                  </a:lnTo>
                  <a:lnTo>
                    <a:pt x="290" y="0"/>
                  </a:lnTo>
                  <a:close/>
                </a:path>
              </a:pathLst>
            </a:custGeom>
            <a:solidFill>
              <a:srgbClr val="CDCB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6" name="Freeform 13"/>
            <p:cNvSpPr/>
            <p:nvPr/>
          </p:nvSpPr>
          <p:spPr>
            <a:xfrm>
              <a:off x="466" y="1270"/>
              <a:ext cx="21" cy="20"/>
            </a:xfrm>
            <a:custGeom>
              <a:avLst/>
              <a:gdLst>
                <a:gd name="T0" fmla="*/ 21 w 21"/>
                <a:gd name="T1" fmla="*/ 20 h 20"/>
                <a:gd name="T2" fmla="*/ 0 w 21"/>
                <a:gd name="T3" fmla="*/ 20 h 20"/>
                <a:gd name="T4" fmla="*/ 0 w 21"/>
                <a:gd name="T5" fmla="*/ 0 h 20"/>
                <a:gd name="T6" fmla="*/ 21 w 21"/>
                <a:gd name="T7" fmla="*/ 0 h 20"/>
                <a:gd name="T8" fmla="*/ 21 w 21"/>
                <a:gd name="T9" fmla="*/ 20 h 20"/>
                <a:gd name="T10" fmla="*/ 21 w 21"/>
                <a:gd name="T11" fmla="*/ 20 h 20"/>
              </a:gdLst>
              <a:ahLst/>
              <a:cxnLst>
                <a:cxn ang="0">
                  <a:pos x="T0" y="T1"/>
                </a:cxn>
                <a:cxn ang="0">
                  <a:pos x="T2" y="T3"/>
                </a:cxn>
                <a:cxn ang="0">
                  <a:pos x="T4" y="T5"/>
                </a:cxn>
                <a:cxn ang="0">
                  <a:pos x="T6" y="T7"/>
                </a:cxn>
                <a:cxn ang="0">
                  <a:pos x="T8" y="T9"/>
                </a:cxn>
                <a:cxn ang="0">
                  <a:pos x="T10" y="T11"/>
                </a:cxn>
              </a:cxnLst>
              <a:rect l="0" t="0" r="r" b="b"/>
              <a:pathLst>
                <a:path w="21" h="20">
                  <a:moveTo>
                    <a:pt x="21" y="20"/>
                  </a:moveTo>
                  <a:lnTo>
                    <a:pt x="0" y="20"/>
                  </a:lnTo>
                  <a:lnTo>
                    <a:pt x="0" y="0"/>
                  </a:lnTo>
                  <a:lnTo>
                    <a:pt x="21" y="0"/>
                  </a:lnTo>
                  <a:lnTo>
                    <a:pt x="21" y="20"/>
                  </a:lnTo>
                  <a:lnTo>
                    <a:pt x="21" y="20"/>
                  </a:ln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7" name="Freeform 14"/>
            <p:cNvSpPr/>
            <p:nvPr/>
          </p:nvSpPr>
          <p:spPr>
            <a:xfrm>
              <a:off x="497" y="1270"/>
              <a:ext cx="20" cy="20"/>
            </a:xfrm>
            <a:custGeom>
              <a:avLst/>
              <a:gdLst>
                <a:gd name="T0" fmla="*/ 20 w 20"/>
                <a:gd name="T1" fmla="*/ 20 h 20"/>
                <a:gd name="T2" fmla="*/ 0 w 20"/>
                <a:gd name="T3" fmla="*/ 20 h 20"/>
                <a:gd name="T4" fmla="*/ 0 w 20"/>
                <a:gd name="T5" fmla="*/ 0 h 20"/>
                <a:gd name="T6" fmla="*/ 20 w 20"/>
                <a:gd name="T7" fmla="*/ 0 h 20"/>
                <a:gd name="T8" fmla="*/ 20 w 20"/>
                <a:gd name="T9" fmla="*/ 20 h 20"/>
                <a:gd name="T10" fmla="*/ 20 w 20"/>
                <a:gd name="T11" fmla="*/ 20 h 20"/>
              </a:gdLst>
              <a:ahLst/>
              <a:cxnLst>
                <a:cxn ang="0">
                  <a:pos x="T0" y="T1"/>
                </a:cxn>
                <a:cxn ang="0">
                  <a:pos x="T2" y="T3"/>
                </a:cxn>
                <a:cxn ang="0">
                  <a:pos x="T4" y="T5"/>
                </a:cxn>
                <a:cxn ang="0">
                  <a:pos x="T6" y="T7"/>
                </a:cxn>
                <a:cxn ang="0">
                  <a:pos x="T8" y="T9"/>
                </a:cxn>
                <a:cxn ang="0">
                  <a:pos x="T10" y="T11"/>
                </a:cxn>
              </a:cxnLst>
              <a:rect l="0" t="0" r="r" b="b"/>
              <a:pathLst>
                <a:path w="20" h="20">
                  <a:moveTo>
                    <a:pt x="20" y="20"/>
                  </a:moveTo>
                  <a:lnTo>
                    <a:pt x="0" y="20"/>
                  </a:lnTo>
                  <a:lnTo>
                    <a:pt x="0" y="0"/>
                  </a:lnTo>
                  <a:lnTo>
                    <a:pt x="20" y="0"/>
                  </a:lnTo>
                  <a:lnTo>
                    <a:pt x="20" y="20"/>
                  </a:lnTo>
                  <a:lnTo>
                    <a:pt x="20" y="20"/>
                  </a:ln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8" name="Freeform 15"/>
            <p:cNvSpPr/>
            <p:nvPr/>
          </p:nvSpPr>
          <p:spPr>
            <a:xfrm>
              <a:off x="529" y="1270"/>
              <a:ext cx="20" cy="20"/>
            </a:xfrm>
            <a:custGeom>
              <a:avLst/>
              <a:gdLst>
                <a:gd name="T0" fmla="*/ 20 w 20"/>
                <a:gd name="T1" fmla="*/ 20 h 20"/>
                <a:gd name="T2" fmla="*/ 0 w 20"/>
                <a:gd name="T3" fmla="*/ 20 h 20"/>
                <a:gd name="T4" fmla="*/ 0 w 20"/>
                <a:gd name="T5" fmla="*/ 0 h 20"/>
                <a:gd name="T6" fmla="*/ 20 w 20"/>
                <a:gd name="T7" fmla="*/ 0 h 20"/>
                <a:gd name="T8" fmla="*/ 20 w 20"/>
                <a:gd name="T9" fmla="*/ 20 h 20"/>
                <a:gd name="T10" fmla="*/ 20 w 20"/>
                <a:gd name="T11" fmla="*/ 20 h 20"/>
              </a:gdLst>
              <a:ahLst/>
              <a:cxnLst>
                <a:cxn ang="0">
                  <a:pos x="T0" y="T1"/>
                </a:cxn>
                <a:cxn ang="0">
                  <a:pos x="T2" y="T3"/>
                </a:cxn>
                <a:cxn ang="0">
                  <a:pos x="T4" y="T5"/>
                </a:cxn>
                <a:cxn ang="0">
                  <a:pos x="T6" y="T7"/>
                </a:cxn>
                <a:cxn ang="0">
                  <a:pos x="T8" y="T9"/>
                </a:cxn>
                <a:cxn ang="0">
                  <a:pos x="T10" y="T11"/>
                </a:cxn>
              </a:cxnLst>
              <a:rect l="0" t="0" r="r" b="b"/>
              <a:pathLst>
                <a:path w="20" h="20">
                  <a:moveTo>
                    <a:pt x="20" y="20"/>
                  </a:moveTo>
                  <a:lnTo>
                    <a:pt x="0" y="20"/>
                  </a:lnTo>
                  <a:lnTo>
                    <a:pt x="0" y="0"/>
                  </a:lnTo>
                  <a:lnTo>
                    <a:pt x="20" y="0"/>
                  </a:lnTo>
                  <a:lnTo>
                    <a:pt x="20" y="20"/>
                  </a:lnTo>
                  <a:lnTo>
                    <a:pt x="20" y="20"/>
                  </a:ln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39" name="Freeform 16"/>
            <p:cNvSpPr/>
            <p:nvPr/>
          </p:nvSpPr>
          <p:spPr>
            <a:xfrm>
              <a:off x="559" y="1270"/>
              <a:ext cx="20" cy="20"/>
            </a:xfrm>
            <a:custGeom>
              <a:avLst/>
              <a:gdLst>
                <a:gd name="T0" fmla="*/ 20 w 20"/>
                <a:gd name="T1" fmla="*/ 20 h 20"/>
                <a:gd name="T2" fmla="*/ 0 w 20"/>
                <a:gd name="T3" fmla="*/ 20 h 20"/>
                <a:gd name="T4" fmla="*/ 0 w 20"/>
                <a:gd name="T5" fmla="*/ 0 h 20"/>
                <a:gd name="T6" fmla="*/ 20 w 20"/>
                <a:gd name="T7" fmla="*/ 0 h 20"/>
                <a:gd name="T8" fmla="*/ 20 w 20"/>
                <a:gd name="T9" fmla="*/ 20 h 20"/>
                <a:gd name="T10" fmla="*/ 20 w 20"/>
                <a:gd name="T11" fmla="*/ 20 h 20"/>
              </a:gdLst>
              <a:ahLst/>
              <a:cxnLst>
                <a:cxn ang="0">
                  <a:pos x="T0" y="T1"/>
                </a:cxn>
                <a:cxn ang="0">
                  <a:pos x="T2" y="T3"/>
                </a:cxn>
                <a:cxn ang="0">
                  <a:pos x="T4" y="T5"/>
                </a:cxn>
                <a:cxn ang="0">
                  <a:pos x="T6" y="T7"/>
                </a:cxn>
                <a:cxn ang="0">
                  <a:pos x="T8" y="T9"/>
                </a:cxn>
                <a:cxn ang="0">
                  <a:pos x="T10" y="T11"/>
                </a:cxn>
              </a:cxnLst>
              <a:rect l="0" t="0" r="r" b="b"/>
              <a:pathLst>
                <a:path w="20" h="20">
                  <a:moveTo>
                    <a:pt x="20" y="20"/>
                  </a:moveTo>
                  <a:lnTo>
                    <a:pt x="0" y="20"/>
                  </a:lnTo>
                  <a:lnTo>
                    <a:pt x="0" y="0"/>
                  </a:lnTo>
                  <a:lnTo>
                    <a:pt x="20" y="0"/>
                  </a:lnTo>
                  <a:lnTo>
                    <a:pt x="20" y="20"/>
                  </a:lnTo>
                  <a:lnTo>
                    <a:pt x="20"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0" name="Freeform 17"/>
            <p:cNvSpPr/>
            <p:nvPr/>
          </p:nvSpPr>
          <p:spPr>
            <a:xfrm>
              <a:off x="589" y="1270"/>
              <a:ext cx="22" cy="20"/>
            </a:xfrm>
            <a:custGeom>
              <a:avLst/>
              <a:gdLst>
                <a:gd name="T0" fmla="*/ 22 w 22"/>
                <a:gd name="T1" fmla="*/ 20 h 20"/>
                <a:gd name="T2" fmla="*/ 0 w 22"/>
                <a:gd name="T3" fmla="*/ 20 h 20"/>
                <a:gd name="T4" fmla="*/ 0 w 22"/>
                <a:gd name="T5" fmla="*/ 0 h 20"/>
                <a:gd name="T6" fmla="*/ 22 w 22"/>
                <a:gd name="T7" fmla="*/ 0 h 20"/>
                <a:gd name="T8" fmla="*/ 22 w 22"/>
                <a:gd name="T9" fmla="*/ 20 h 20"/>
                <a:gd name="T10" fmla="*/ 22 w 22"/>
                <a:gd name="T11" fmla="*/ 20 h 20"/>
              </a:gdLst>
              <a:ahLst/>
              <a:cxnLst>
                <a:cxn ang="0">
                  <a:pos x="T0" y="T1"/>
                </a:cxn>
                <a:cxn ang="0">
                  <a:pos x="T2" y="T3"/>
                </a:cxn>
                <a:cxn ang="0">
                  <a:pos x="T4" y="T5"/>
                </a:cxn>
                <a:cxn ang="0">
                  <a:pos x="T6" y="T7"/>
                </a:cxn>
                <a:cxn ang="0">
                  <a:pos x="T8" y="T9"/>
                </a:cxn>
                <a:cxn ang="0">
                  <a:pos x="T10" y="T11"/>
                </a:cxn>
              </a:cxnLst>
              <a:rect l="0" t="0" r="r" b="b"/>
              <a:pathLst>
                <a:path w="22" h="20">
                  <a:moveTo>
                    <a:pt x="22" y="20"/>
                  </a:moveTo>
                  <a:lnTo>
                    <a:pt x="0" y="20"/>
                  </a:lnTo>
                  <a:lnTo>
                    <a:pt x="0" y="0"/>
                  </a:lnTo>
                  <a:lnTo>
                    <a:pt x="22" y="0"/>
                  </a:lnTo>
                  <a:lnTo>
                    <a:pt x="22" y="20"/>
                  </a:lnTo>
                  <a:lnTo>
                    <a:pt x="22"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1" name="Freeform 18"/>
            <p:cNvSpPr/>
            <p:nvPr/>
          </p:nvSpPr>
          <p:spPr>
            <a:xfrm>
              <a:off x="466" y="1300"/>
              <a:ext cx="21" cy="22"/>
            </a:xfrm>
            <a:custGeom>
              <a:avLst/>
              <a:gdLst>
                <a:gd name="T0" fmla="*/ 21 w 21"/>
                <a:gd name="T1" fmla="*/ 22 h 22"/>
                <a:gd name="T2" fmla="*/ 0 w 21"/>
                <a:gd name="T3" fmla="*/ 22 h 22"/>
                <a:gd name="T4" fmla="*/ 0 w 21"/>
                <a:gd name="T5" fmla="*/ 0 h 22"/>
                <a:gd name="T6" fmla="*/ 21 w 21"/>
                <a:gd name="T7" fmla="*/ 0 h 22"/>
                <a:gd name="T8" fmla="*/ 21 w 21"/>
                <a:gd name="T9" fmla="*/ 22 h 22"/>
                <a:gd name="T10" fmla="*/ 21 w 21"/>
                <a:gd name="T11" fmla="*/ 22 h 22"/>
              </a:gdLst>
              <a:ahLst/>
              <a:cxnLst>
                <a:cxn ang="0">
                  <a:pos x="T0" y="T1"/>
                </a:cxn>
                <a:cxn ang="0">
                  <a:pos x="T2" y="T3"/>
                </a:cxn>
                <a:cxn ang="0">
                  <a:pos x="T4" y="T5"/>
                </a:cxn>
                <a:cxn ang="0">
                  <a:pos x="T6" y="T7"/>
                </a:cxn>
                <a:cxn ang="0">
                  <a:pos x="T8" y="T9"/>
                </a:cxn>
                <a:cxn ang="0">
                  <a:pos x="T10" y="T11"/>
                </a:cxn>
              </a:cxnLst>
              <a:rect l="0" t="0" r="r" b="b"/>
              <a:pathLst>
                <a:path w="21" h="22">
                  <a:moveTo>
                    <a:pt x="21" y="22"/>
                  </a:moveTo>
                  <a:lnTo>
                    <a:pt x="0" y="22"/>
                  </a:lnTo>
                  <a:lnTo>
                    <a:pt x="0" y="0"/>
                  </a:lnTo>
                  <a:lnTo>
                    <a:pt x="21" y="0"/>
                  </a:lnTo>
                  <a:lnTo>
                    <a:pt x="21" y="22"/>
                  </a:lnTo>
                  <a:lnTo>
                    <a:pt x="21" y="22"/>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2" name="Freeform 19"/>
            <p:cNvSpPr/>
            <p:nvPr/>
          </p:nvSpPr>
          <p:spPr>
            <a:xfrm>
              <a:off x="466" y="1332"/>
              <a:ext cx="21" cy="21"/>
            </a:xfrm>
            <a:custGeom>
              <a:avLst/>
              <a:gdLst>
                <a:gd name="T0" fmla="*/ 21 w 21"/>
                <a:gd name="T1" fmla="*/ 21 h 21"/>
                <a:gd name="T2" fmla="*/ 0 w 21"/>
                <a:gd name="T3" fmla="*/ 21 h 21"/>
                <a:gd name="T4" fmla="*/ 0 w 21"/>
                <a:gd name="T5" fmla="*/ 0 h 21"/>
                <a:gd name="T6" fmla="*/ 21 w 21"/>
                <a:gd name="T7" fmla="*/ 0 h 21"/>
                <a:gd name="T8" fmla="*/ 21 w 21"/>
                <a:gd name="T9" fmla="*/ 21 h 21"/>
                <a:gd name="T10" fmla="*/ 21 w 21"/>
                <a:gd name="T11" fmla="*/ 21 h 21"/>
              </a:gdLst>
              <a:ahLst/>
              <a:cxnLst>
                <a:cxn ang="0">
                  <a:pos x="T0" y="T1"/>
                </a:cxn>
                <a:cxn ang="0">
                  <a:pos x="T2" y="T3"/>
                </a:cxn>
                <a:cxn ang="0">
                  <a:pos x="T4" y="T5"/>
                </a:cxn>
                <a:cxn ang="0">
                  <a:pos x="T6" y="T7"/>
                </a:cxn>
                <a:cxn ang="0">
                  <a:pos x="T8" y="T9"/>
                </a:cxn>
                <a:cxn ang="0">
                  <a:pos x="T10" y="T11"/>
                </a:cxn>
              </a:cxnLst>
              <a:rect l="0" t="0" r="r" b="b"/>
              <a:pathLst>
                <a:path w="21" h="21">
                  <a:moveTo>
                    <a:pt x="21" y="21"/>
                  </a:moveTo>
                  <a:lnTo>
                    <a:pt x="0" y="21"/>
                  </a:lnTo>
                  <a:lnTo>
                    <a:pt x="0" y="0"/>
                  </a:lnTo>
                  <a:lnTo>
                    <a:pt x="21" y="0"/>
                  </a:lnTo>
                  <a:lnTo>
                    <a:pt x="21" y="21"/>
                  </a:lnTo>
                  <a:lnTo>
                    <a:pt x="21" y="21"/>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3" name="Freeform 20"/>
            <p:cNvSpPr/>
            <p:nvPr/>
          </p:nvSpPr>
          <p:spPr>
            <a:xfrm>
              <a:off x="497" y="1300"/>
              <a:ext cx="20" cy="22"/>
            </a:xfrm>
            <a:custGeom>
              <a:avLst/>
              <a:gdLst>
                <a:gd name="T0" fmla="*/ 20 w 20"/>
                <a:gd name="T1" fmla="*/ 22 h 22"/>
                <a:gd name="T2" fmla="*/ 0 w 20"/>
                <a:gd name="T3" fmla="*/ 22 h 22"/>
                <a:gd name="T4" fmla="*/ 0 w 20"/>
                <a:gd name="T5" fmla="*/ 0 h 22"/>
                <a:gd name="T6" fmla="*/ 20 w 20"/>
                <a:gd name="T7" fmla="*/ 0 h 22"/>
                <a:gd name="T8" fmla="*/ 20 w 20"/>
                <a:gd name="T9" fmla="*/ 22 h 22"/>
                <a:gd name="T10" fmla="*/ 20 w 20"/>
                <a:gd name="T11" fmla="*/ 22 h 22"/>
              </a:gdLst>
              <a:ahLst/>
              <a:cxnLst>
                <a:cxn ang="0">
                  <a:pos x="T0" y="T1"/>
                </a:cxn>
                <a:cxn ang="0">
                  <a:pos x="T2" y="T3"/>
                </a:cxn>
                <a:cxn ang="0">
                  <a:pos x="T4" y="T5"/>
                </a:cxn>
                <a:cxn ang="0">
                  <a:pos x="T6" y="T7"/>
                </a:cxn>
                <a:cxn ang="0">
                  <a:pos x="T8" y="T9"/>
                </a:cxn>
                <a:cxn ang="0">
                  <a:pos x="T10" y="T11"/>
                </a:cxn>
              </a:cxnLst>
              <a:rect l="0" t="0" r="r" b="b"/>
              <a:pathLst>
                <a:path w="20" h="22">
                  <a:moveTo>
                    <a:pt x="20" y="22"/>
                  </a:moveTo>
                  <a:lnTo>
                    <a:pt x="0" y="22"/>
                  </a:lnTo>
                  <a:lnTo>
                    <a:pt x="0" y="0"/>
                  </a:lnTo>
                  <a:lnTo>
                    <a:pt x="20" y="0"/>
                  </a:lnTo>
                  <a:lnTo>
                    <a:pt x="20" y="22"/>
                  </a:lnTo>
                  <a:lnTo>
                    <a:pt x="20" y="22"/>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4" name="Freeform 21"/>
            <p:cNvSpPr/>
            <p:nvPr/>
          </p:nvSpPr>
          <p:spPr>
            <a:xfrm>
              <a:off x="529" y="1300"/>
              <a:ext cx="20" cy="22"/>
            </a:xfrm>
            <a:custGeom>
              <a:avLst/>
              <a:gdLst>
                <a:gd name="T0" fmla="*/ 20 w 20"/>
                <a:gd name="T1" fmla="*/ 22 h 22"/>
                <a:gd name="T2" fmla="*/ 0 w 20"/>
                <a:gd name="T3" fmla="*/ 22 h 22"/>
                <a:gd name="T4" fmla="*/ 0 w 20"/>
                <a:gd name="T5" fmla="*/ 0 h 22"/>
                <a:gd name="T6" fmla="*/ 20 w 20"/>
                <a:gd name="T7" fmla="*/ 0 h 22"/>
                <a:gd name="T8" fmla="*/ 20 w 20"/>
                <a:gd name="T9" fmla="*/ 22 h 22"/>
                <a:gd name="T10" fmla="*/ 20 w 20"/>
                <a:gd name="T11" fmla="*/ 22 h 22"/>
              </a:gdLst>
              <a:ahLst/>
              <a:cxnLst>
                <a:cxn ang="0">
                  <a:pos x="T0" y="T1"/>
                </a:cxn>
                <a:cxn ang="0">
                  <a:pos x="T2" y="T3"/>
                </a:cxn>
                <a:cxn ang="0">
                  <a:pos x="T4" y="T5"/>
                </a:cxn>
                <a:cxn ang="0">
                  <a:pos x="T6" y="T7"/>
                </a:cxn>
                <a:cxn ang="0">
                  <a:pos x="T8" y="T9"/>
                </a:cxn>
                <a:cxn ang="0">
                  <a:pos x="T10" y="T11"/>
                </a:cxn>
              </a:cxnLst>
              <a:rect l="0" t="0" r="r" b="b"/>
              <a:pathLst>
                <a:path w="20" h="22">
                  <a:moveTo>
                    <a:pt x="20" y="22"/>
                  </a:moveTo>
                  <a:lnTo>
                    <a:pt x="0" y="22"/>
                  </a:lnTo>
                  <a:lnTo>
                    <a:pt x="0" y="0"/>
                  </a:lnTo>
                  <a:lnTo>
                    <a:pt x="20" y="0"/>
                  </a:lnTo>
                  <a:lnTo>
                    <a:pt x="20" y="22"/>
                  </a:lnTo>
                  <a:lnTo>
                    <a:pt x="20" y="22"/>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5" name="Freeform 22"/>
            <p:cNvSpPr/>
            <p:nvPr/>
          </p:nvSpPr>
          <p:spPr>
            <a:xfrm>
              <a:off x="559" y="1300"/>
              <a:ext cx="20" cy="22"/>
            </a:xfrm>
            <a:custGeom>
              <a:avLst/>
              <a:gdLst>
                <a:gd name="T0" fmla="*/ 20 w 20"/>
                <a:gd name="T1" fmla="*/ 22 h 22"/>
                <a:gd name="T2" fmla="*/ 0 w 20"/>
                <a:gd name="T3" fmla="*/ 22 h 22"/>
                <a:gd name="T4" fmla="*/ 0 w 20"/>
                <a:gd name="T5" fmla="*/ 0 h 22"/>
                <a:gd name="T6" fmla="*/ 20 w 20"/>
                <a:gd name="T7" fmla="*/ 0 h 22"/>
                <a:gd name="T8" fmla="*/ 20 w 20"/>
                <a:gd name="T9" fmla="*/ 22 h 22"/>
                <a:gd name="T10" fmla="*/ 20 w 20"/>
                <a:gd name="T11" fmla="*/ 22 h 22"/>
              </a:gdLst>
              <a:ahLst/>
              <a:cxnLst>
                <a:cxn ang="0">
                  <a:pos x="T0" y="T1"/>
                </a:cxn>
                <a:cxn ang="0">
                  <a:pos x="T2" y="T3"/>
                </a:cxn>
                <a:cxn ang="0">
                  <a:pos x="T4" y="T5"/>
                </a:cxn>
                <a:cxn ang="0">
                  <a:pos x="T6" y="T7"/>
                </a:cxn>
                <a:cxn ang="0">
                  <a:pos x="T8" y="T9"/>
                </a:cxn>
                <a:cxn ang="0">
                  <a:pos x="T10" y="T11"/>
                </a:cxn>
              </a:cxnLst>
              <a:rect l="0" t="0" r="r" b="b"/>
              <a:pathLst>
                <a:path w="20" h="22">
                  <a:moveTo>
                    <a:pt x="20" y="22"/>
                  </a:moveTo>
                  <a:lnTo>
                    <a:pt x="0" y="22"/>
                  </a:lnTo>
                  <a:lnTo>
                    <a:pt x="0" y="0"/>
                  </a:lnTo>
                  <a:lnTo>
                    <a:pt x="20" y="0"/>
                  </a:lnTo>
                  <a:lnTo>
                    <a:pt x="20" y="22"/>
                  </a:lnTo>
                  <a:lnTo>
                    <a:pt x="20" y="22"/>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6" name="Freeform 23"/>
            <p:cNvSpPr/>
            <p:nvPr/>
          </p:nvSpPr>
          <p:spPr>
            <a:xfrm>
              <a:off x="589" y="1300"/>
              <a:ext cx="22" cy="22"/>
            </a:xfrm>
            <a:custGeom>
              <a:avLst/>
              <a:gdLst>
                <a:gd name="T0" fmla="*/ 22 w 22"/>
                <a:gd name="T1" fmla="*/ 22 h 22"/>
                <a:gd name="T2" fmla="*/ 0 w 22"/>
                <a:gd name="T3" fmla="*/ 22 h 22"/>
                <a:gd name="T4" fmla="*/ 0 w 22"/>
                <a:gd name="T5" fmla="*/ 0 h 22"/>
                <a:gd name="T6" fmla="*/ 22 w 22"/>
                <a:gd name="T7" fmla="*/ 0 h 22"/>
                <a:gd name="T8" fmla="*/ 22 w 22"/>
                <a:gd name="T9" fmla="*/ 22 h 22"/>
                <a:gd name="T10" fmla="*/ 22 w 22"/>
                <a:gd name="T11" fmla="*/ 22 h 22"/>
              </a:gdLst>
              <a:ahLst/>
              <a:cxnLst>
                <a:cxn ang="0">
                  <a:pos x="T0" y="T1"/>
                </a:cxn>
                <a:cxn ang="0">
                  <a:pos x="T2" y="T3"/>
                </a:cxn>
                <a:cxn ang="0">
                  <a:pos x="T4" y="T5"/>
                </a:cxn>
                <a:cxn ang="0">
                  <a:pos x="T6" y="T7"/>
                </a:cxn>
                <a:cxn ang="0">
                  <a:pos x="T8" y="T9"/>
                </a:cxn>
                <a:cxn ang="0">
                  <a:pos x="T10" y="T11"/>
                </a:cxn>
              </a:cxnLst>
              <a:rect l="0" t="0" r="r" b="b"/>
              <a:pathLst>
                <a:path w="22" h="22">
                  <a:moveTo>
                    <a:pt x="22" y="22"/>
                  </a:moveTo>
                  <a:lnTo>
                    <a:pt x="0" y="22"/>
                  </a:lnTo>
                  <a:lnTo>
                    <a:pt x="0" y="0"/>
                  </a:lnTo>
                  <a:lnTo>
                    <a:pt x="22" y="0"/>
                  </a:lnTo>
                  <a:lnTo>
                    <a:pt x="22" y="22"/>
                  </a:lnTo>
                  <a:lnTo>
                    <a:pt x="22" y="22"/>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7" name="Freeform 24"/>
            <p:cNvSpPr/>
            <p:nvPr/>
          </p:nvSpPr>
          <p:spPr>
            <a:xfrm>
              <a:off x="621" y="1300"/>
              <a:ext cx="21" cy="22"/>
            </a:xfrm>
            <a:custGeom>
              <a:avLst/>
              <a:gdLst>
                <a:gd name="T0" fmla="*/ 21 w 21"/>
                <a:gd name="T1" fmla="*/ 22 h 22"/>
                <a:gd name="T2" fmla="*/ 0 w 21"/>
                <a:gd name="T3" fmla="*/ 22 h 22"/>
                <a:gd name="T4" fmla="*/ 0 w 21"/>
                <a:gd name="T5" fmla="*/ 0 h 22"/>
                <a:gd name="T6" fmla="*/ 21 w 21"/>
                <a:gd name="T7" fmla="*/ 0 h 22"/>
                <a:gd name="T8" fmla="*/ 21 w 21"/>
                <a:gd name="T9" fmla="*/ 22 h 22"/>
                <a:gd name="T10" fmla="*/ 21 w 21"/>
                <a:gd name="T11" fmla="*/ 22 h 22"/>
              </a:gdLst>
              <a:ahLst/>
              <a:cxnLst>
                <a:cxn ang="0">
                  <a:pos x="T0" y="T1"/>
                </a:cxn>
                <a:cxn ang="0">
                  <a:pos x="T2" y="T3"/>
                </a:cxn>
                <a:cxn ang="0">
                  <a:pos x="T4" y="T5"/>
                </a:cxn>
                <a:cxn ang="0">
                  <a:pos x="T6" y="T7"/>
                </a:cxn>
                <a:cxn ang="0">
                  <a:pos x="T8" y="T9"/>
                </a:cxn>
                <a:cxn ang="0">
                  <a:pos x="T10" y="T11"/>
                </a:cxn>
              </a:cxnLst>
              <a:rect l="0" t="0" r="r" b="b"/>
              <a:pathLst>
                <a:path w="21" h="22">
                  <a:moveTo>
                    <a:pt x="21" y="22"/>
                  </a:moveTo>
                  <a:lnTo>
                    <a:pt x="0" y="22"/>
                  </a:lnTo>
                  <a:lnTo>
                    <a:pt x="0" y="0"/>
                  </a:lnTo>
                  <a:lnTo>
                    <a:pt x="21" y="0"/>
                  </a:lnTo>
                  <a:lnTo>
                    <a:pt x="21" y="22"/>
                  </a:lnTo>
                  <a:lnTo>
                    <a:pt x="21" y="22"/>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8" name="Freeform 25"/>
            <p:cNvSpPr/>
            <p:nvPr/>
          </p:nvSpPr>
          <p:spPr>
            <a:xfrm>
              <a:off x="652" y="1300"/>
              <a:ext cx="20" cy="22"/>
            </a:xfrm>
            <a:custGeom>
              <a:avLst/>
              <a:gdLst>
                <a:gd name="T0" fmla="*/ 20 w 20"/>
                <a:gd name="T1" fmla="*/ 22 h 22"/>
                <a:gd name="T2" fmla="*/ 0 w 20"/>
                <a:gd name="T3" fmla="*/ 22 h 22"/>
                <a:gd name="T4" fmla="*/ 0 w 20"/>
                <a:gd name="T5" fmla="*/ 0 h 22"/>
                <a:gd name="T6" fmla="*/ 20 w 20"/>
                <a:gd name="T7" fmla="*/ 0 h 22"/>
                <a:gd name="T8" fmla="*/ 20 w 20"/>
                <a:gd name="T9" fmla="*/ 22 h 22"/>
                <a:gd name="T10" fmla="*/ 20 w 20"/>
                <a:gd name="T11" fmla="*/ 22 h 22"/>
              </a:gdLst>
              <a:ahLst/>
              <a:cxnLst>
                <a:cxn ang="0">
                  <a:pos x="T0" y="T1"/>
                </a:cxn>
                <a:cxn ang="0">
                  <a:pos x="T2" y="T3"/>
                </a:cxn>
                <a:cxn ang="0">
                  <a:pos x="T4" y="T5"/>
                </a:cxn>
                <a:cxn ang="0">
                  <a:pos x="T6" y="T7"/>
                </a:cxn>
                <a:cxn ang="0">
                  <a:pos x="T8" y="T9"/>
                </a:cxn>
                <a:cxn ang="0">
                  <a:pos x="T10" y="T11"/>
                </a:cxn>
              </a:cxnLst>
              <a:rect l="0" t="0" r="r" b="b"/>
              <a:pathLst>
                <a:path w="20" h="22">
                  <a:moveTo>
                    <a:pt x="20" y="22"/>
                  </a:moveTo>
                  <a:lnTo>
                    <a:pt x="0" y="22"/>
                  </a:lnTo>
                  <a:lnTo>
                    <a:pt x="0" y="0"/>
                  </a:lnTo>
                  <a:lnTo>
                    <a:pt x="20" y="0"/>
                  </a:lnTo>
                  <a:lnTo>
                    <a:pt x="20" y="22"/>
                  </a:lnTo>
                  <a:lnTo>
                    <a:pt x="20" y="22"/>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9" name="Freeform 26"/>
            <p:cNvSpPr/>
            <p:nvPr/>
          </p:nvSpPr>
          <p:spPr>
            <a:xfrm>
              <a:off x="497" y="1332"/>
              <a:ext cx="20" cy="21"/>
            </a:xfrm>
            <a:custGeom>
              <a:avLst/>
              <a:gdLst>
                <a:gd name="T0" fmla="*/ 20 w 20"/>
                <a:gd name="T1" fmla="*/ 21 h 21"/>
                <a:gd name="T2" fmla="*/ 0 w 20"/>
                <a:gd name="T3" fmla="*/ 21 h 21"/>
                <a:gd name="T4" fmla="*/ 0 w 20"/>
                <a:gd name="T5" fmla="*/ 0 h 21"/>
                <a:gd name="T6" fmla="*/ 20 w 20"/>
                <a:gd name="T7" fmla="*/ 0 h 21"/>
                <a:gd name="T8" fmla="*/ 20 w 20"/>
                <a:gd name="T9" fmla="*/ 21 h 21"/>
                <a:gd name="T10" fmla="*/ 20 w 20"/>
                <a:gd name="T11" fmla="*/ 21 h 21"/>
              </a:gdLst>
              <a:ahLst/>
              <a:cxnLst>
                <a:cxn ang="0">
                  <a:pos x="T0" y="T1"/>
                </a:cxn>
                <a:cxn ang="0">
                  <a:pos x="T2" y="T3"/>
                </a:cxn>
                <a:cxn ang="0">
                  <a:pos x="T4" y="T5"/>
                </a:cxn>
                <a:cxn ang="0">
                  <a:pos x="T6" y="T7"/>
                </a:cxn>
                <a:cxn ang="0">
                  <a:pos x="T8" y="T9"/>
                </a:cxn>
                <a:cxn ang="0">
                  <a:pos x="T10" y="T11"/>
                </a:cxn>
              </a:cxnLst>
              <a:rect l="0" t="0" r="r" b="b"/>
              <a:pathLst>
                <a:path w="20" h="21">
                  <a:moveTo>
                    <a:pt x="20" y="21"/>
                  </a:moveTo>
                  <a:lnTo>
                    <a:pt x="0" y="21"/>
                  </a:lnTo>
                  <a:lnTo>
                    <a:pt x="0" y="0"/>
                  </a:lnTo>
                  <a:lnTo>
                    <a:pt x="20" y="0"/>
                  </a:lnTo>
                  <a:lnTo>
                    <a:pt x="20" y="21"/>
                  </a:lnTo>
                  <a:lnTo>
                    <a:pt x="20" y="21"/>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0" name="Freeform 27"/>
            <p:cNvSpPr/>
            <p:nvPr/>
          </p:nvSpPr>
          <p:spPr>
            <a:xfrm>
              <a:off x="529" y="1332"/>
              <a:ext cx="20" cy="21"/>
            </a:xfrm>
            <a:custGeom>
              <a:avLst/>
              <a:gdLst>
                <a:gd name="T0" fmla="*/ 20 w 20"/>
                <a:gd name="T1" fmla="*/ 21 h 21"/>
                <a:gd name="T2" fmla="*/ 0 w 20"/>
                <a:gd name="T3" fmla="*/ 21 h 21"/>
                <a:gd name="T4" fmla="*/ 0 w 20"/>
                <a:gd name="T5" fmla="*/ 0 h 21"/>
                <a:gd name="T6" fmla="*/ 20 w 20"/>
                <a:gd name="T7" fmla="*/ 0 h 21"/>
                <a:gd name="T8" fmla="*/ 20 w 20"/>
                <a:gd name="T9" fmla="*/ 21 h 21"/>
                <a:gd name="T10" fmla="*/ 20 w 20"/>
                <a:gd name="T11" fmla="*/ 21 h 21"/>
              </a:gdLst>
              <a:ahLst/>
              <a:cxnLst>
                <a:cxn ang="0">
                  <a:pos x="T0" y="T1"/>
                </a:cxn>
                <a:cxn ang="0">
                  <a:pos x="T2" y="T3"/>
                </a:cxn>
                <a:cxn ang="0">
                  <a:pos x="T4" y="T5"/>
                </a:cxn>
                <a:cxn ang="0">
                  <a:pos x="T6" y="T7"/>
                </a:cxn>
                <a:cxn ang="0">
                  <a:pos x="T8" y="T9"/>
                </a:cxn>
                <a:cxn ang="0">
                  <a:pos x="T10" y="T11"/>
                </a:cxn>
              </a:cxnLst>
              <a:rect l="0" t="0" r="r" b="b"/>
              <a:pathLst>
                <a:path w="20" h="21">
                  <a:moveTo>
                    <a:pt x="20" y="21"/>
                  </a:moveTo>
                  <a:lnTo>
                    <a:pt x="0" y="21"/>
                  </a:lnTo>
                  <a:lnTo>
                    <a:pt x="0" y="0"/>
                  </a:lnTo>
                  <a:lnTo>
                    <a:pt x="20" y="0"/>
                  </a:lnTo>
                  <a:lnTo>
                    <a:pt x="20" y="21"/>
                  </a:lnTo>
                  <a:lnTo>
                    <a:pt x="20" y="21"/>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1" name="Freeform 28"/>
            <p:cNvSpPr/>
            <p:nvPr/>
          </p:nvSpPr>
          <p:spPr>
            <a:xfrm>
              <a:off x="559" y="1332"/>
              <a:ext cx="20" cy="21"/>
            </a:xfrm>
            <a:custGeom>
              <a:avLst/>
              <a:gdLst>
                <a:gd name="T0" fmla="*/ 20 w 20"/>
                <a:gd name="T1" fmla="*/ 21 h 21"/>
                <a:gd name="T2" fmla="*/ 0 w 20"/>
                <a:gd name="T3" fmla="*/ 21 h 21"/>
                <a:gd name="T4" fmla="*/ 0 w 20"/>
                <a:gd name="T5" fmla="*/ 0 h 21"/>
                <a:gd name="T6" fmla="*/ 20 w 20"/>
                <a:gd name="T7" fmla="*/ 0 h 21"/>
                <a:gd name="T8" fmla="*/ 20 w 20"/>
                <a:gd name="T9" fmla="*/ 21 h 21"/>
                <a:gd name="T10" fmla="*/ 20 w 20"/>
                <a:gd name="T11" fmla="*/ 21 h 21"/>
              </a:gdLst>
              <a:ahLst/>
              <a:cxnLst>
                <a:cxn ang="0">
                  <a:pos x="T0" y="T1"/>
                </a:cxn>
                <a:cxn ang="0">
                  <a:pos x="T2" y="T3"/>
                </a:cxn>
                <a:cxn ang="0">
                  <a:pos x="T4" y="T5"/>
                </a:cxn>
                <a:cxn ang="0">
                  <a:pos x="T6" y="T7"/>
                </a:cxn>
                <a:cxn ang="0">
                  <a:pos x="T8" y="T9"/>
                </a:cxn>
                <a:cxn ang="0">
                  <a:pos x="T10" y="T11"/>
                </a:cxn>
              </a:cxnLst>
              <a:rect l="0" t="0" r="r" b="b"/>
              <a:pathLst>
                <a:path w="20" h="21">
                  <a:moveTo>
                    <a:pt x="20" y="21"/>
                  </a:moveTo>
                  <a:lnTo>
                    <a:pt x="0" y="21"/>
                  </a:lnTo>
                  <a:lnTo>
                    <a:pt x="0" y="0"/>
                  </a:lnTo>
                  <a:lnTo>
                    <a:pt x="20" y="0"/>
                  </a:lnTo>
                  <a:lnTo>
                    <a:pt x="20" y="21"/>
                  </a:lnTo>
                  <a:lnTo>
                    <a:pt x="20" y="21"/>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2" name="Freeform 29"/>
            <p:cNvSpPr/>
            <p:nvPr/>
          </p:nvSpPr>
          <p:spPr>
            <a:xfrm>
              <a:off x="589" y="1332"/>
              <a:ext cx="22" cy="21"/>
            </a:xfrm>
            <a:custGeom>
              <a:avLst/>
              <a:gdLst>
                <a:gd name="T0" fmla="*/ 22 w 22"/>
                <a:gd name="T1" fmla="*/ 21 h 21"/>
                <a:gd name="T2" fmla="*/ 0 w 22"/>
                <a:gd name="T3" fmla="*/ 21 h 21"/>
                <a:gd name="T4" fmla="*/ 0 w 22"/>
                <a:gd name="T5" fmla="*/ 0 h 21"/>
                <a:gd name="T6" fmla="*/ 22 w 22"/>
                <a:gd name="T7" fmla="*/ 0 h 21"/>
                <a:gd name="T8" fmla="*/ 22 w 22"/>
                <a:gd name="T9" fmla="*/ 21 h 21"/>
                <a:gd name="T10" fmla="*/ 22 w 22"/>
                <a:gd name="T11" fmla="*/ 21 h 21"/>
              </a:gdLst>
              <a:ahLst/>
              <a:cxnLst>
                <a:cxn ang="0">
                  <a:pos x="T0" y="T1"/>
                </a:cxn>
                <a:cxn ang="0">
                  <a:pos x="T2" y="T3"/>
                </a:cxn>
                <a:cxn ang="0">
                  <a:pos x="T4" y="T5"/>
                </a:cxn>
                <a:cxn ang="0">
                  <a:pos x="T6" y="T7"/>
                </a:cxn>
                <a:cxn ang="0">
                  <a:pos x="T8" y="T9"/>
                </a:cxn>
                <a:cxn ang="0">
                  <a:pos x="T10" y="T11"/>
                </a:cxn>
              </a:cxnLst>
              <a:rect l="0" t="0" r="r" b="b"/>
              <a:pathLst>
                <a:path w="22" h="21">
                  <a:moveTo>
                    <a:pt x="22" y="21"/>
                  </a:moveTo>
                  <a:lnTo>
                    <a:pt x="0" y="21"/>
                  </a:lnTo>
                  <a:lnTo>
                    <a:pt x="0" y="0"/>
                  </a:lnTo>
                  <a:lnTo>
                    <a:pt x="22" y="0"/>
                  </a:lnTo>
                  <a:lnTo>
                    <a:pt x="22" y="21"/>
                  </a:lnTo>
                  <a:lnTo>
                    <a:pt x="22" y="21"/>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3" name="Freeform 30"/>
            <p:cNvSpPr/>
            <p:nvPr/>
          </p:nvSpPr>
          <p:spPr>
            <a:xfrm>
              <a:off x="621" y="1332"/>
              <a:ext cx="21" cy="21"/>
            </a:xfrm>
            <a:custGeom>
              <a:avLst/>
              <a:gdLst>
                <a:gd name="T0" fmla="*/ 21 w 21"/>
                <a:gd name="T1" fmla="*/ 21 h 21"/>
                <a:gd name="T2" fmla="*/ 0 w 21"/>
                <a:gd name="T3" fmla="*/ 21 h 21"/>
                <a:gd name="T4" fmla="*/ 0 w 21"/>
                <a:gd name="T5" fmla="*/ 0 h 21"/>
                <a:gd name="T6" fmla="*/ 21 w 21"/>
                <a:gd name="T7" fmla="*/ 0 h 21"/>
                <a:gd name="T8" fmla="*/ 21 w 21"/>
                <a:gd name="T9" fmla="*/ 21 h 21"/>
                <a:gd name="T10" fmla="*/ 21 w 21"/>
                <a:gd name="T11" fmla="*/ 21 h 21"/>
              </a:gdLst>
              <a:ahLst/>
              <a:cxnLst>
                <a:cxn ang="0">
                  <a:pos x="T0" y="T1"/>
                </a:cxn>
                <a:cxn ang="0">
                  <a:pos x="T2" y="T3"/>
                </a:cxn>
                <a:cxn ang="0">
                  <a:pos x="T4" y="T5"/>
                </a:cxn>
                <a:cxn ang="0">
                  <a:pos x="T6" y="T7"/>
                </a:cxn>
                <a:cxn ang="0">
                  <a:pos x="T8" y="T9"/>
                </a:cxn>
                <a:cxn ang="0">
                  <a:pos x="T10" y="T11"/>
                </a:cxn>
              </a:cxnLst>
              <a:rect l="0" t="0" r="r" b="b"/>
              <a:pathLst>
                <a:path w="21" h="21">
                  <a:moveTo>
                    <a:pt x="21" y="21"/>
                  </a:moveTo>
                  <a:lnTo>
                    <a:pt x="0" y="21"/>
                  </a:lnTo>
                  <a:lnTo>
                    <a:pt x="0" y="0"/>
                  </a:lnTo>
                  <a:lnTo>
                    <a:pt x="21" y="0"/>
                  </a:lnTo>
                  <a:lnTo>
                    <a:pt x="21" y="21"/>
                  </a:lnTo>
                  <a:lnTo>
                    <a:pt x="21" y="21"/>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4" name="Freeform 31"/>
            <p:cNvSpPr/>
            <p:nvPr/>
          </p:nvSpPr>
          <p:spPr>
            <a:xfrm>
              <a:off x="652" y="1332"/>
              <a:ext cx="20" cy="21"/>
            </a:xfrm>
            <a:custGeom>
              <a:avLst/>
              <a:gdLst>
                <a:gd name="T0" fmla="*/ 20 w 20"/>
                <a:gd name="T1" fmla="*/ 21 h 21"/>
                <a:gd name="T2" fmla="*/ 0 w 20"/>
                <a:gd name="T3" fmla="*/ 21 h 21"/>
                <a:gd name="T4" fmla="*/ 0 w 20"/>
                <a:gd name="T5" fmla="*/ 0 h 21"/>
                <a:gd name="T6" fmla="*/ 20 w 20"/>
                <a:gd name="T7" fmla="*/ 0 h 21"/>
                <a:gd name="T8" fmla="*/ 20 w 20"/>
                <a:gd name="T9" fmla="*/ 21 h 21"/>
                <a:gd name="T10" fmla="*/ 20 w 20"/>
                <a:gd name="T11" fmla="*/ 21 h 21"/>
              </a:gdLst>
              <a:ahLst/>
              <a:cxnLst>
                <a:cxn ang="0">
                  <a:pos x="T0" y="T1"/>
                </a:cxn>
                <a:cxn ang="0">
                  <a:pos x="T2" y="T3"/>
                </a:cxn>
                <a:cxn ang="0">
                  <a:pos x="T4" y="T5"/>
                </a:cxn>
                <a:cxn ang="0">
                  <a:pos x="T6" y="T7"/>
                </a:cxn>
                <a:cxn ang="0">
                  <a:pos x="T8" y="T9"/>
                </a:cxn>
                <a:cxn ang="0">
                  <a:pos x="T10" y="T11"/>
                </a:cxn>
              </a:cxnLst>
              <a:rect l="0" t="0" r="r" b="b"/>
              <a:pathLst>
                <a:path w="20" h="21">
                  <a:moveTo>
                    <a:pt x="20" y="21"/>
                  </a:moveTo>
                  <a:lnTo>
                    <a:pt x="0" y="21"/>
                  </a:lnTo>
                  <a:lnTo>
                    <a:pt x="0" y="0"/>
                  </a:lnTo>
                  <a:lnTo>
                    <a:pt x="20" y="0"/>
                  </a:lnTo>
                  <a:lnTo>
                    <a:pt x="20" y="21"/>
                  </a:lnTo>
                  <a:lnTo>
                    <a:pt x="20" y="21"/>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5" name="Freeform 32"/>
            <p:cNvSpPr/>
            <p:nvPr/>
          </p:nvSpPr>
          <p:spPr>
            <a:xfrm>
              <a:off x="529" y="1363"/>
              <a:ext cx="20" cy="20"/>
            </a:xfrm>
            <a:custGeom>
              <a:avLst/>
              <a:gdLst>
                <a:gd name="T0" fmla="*/ 20 w 20"/>
                <a:gd name="T1" fmla="*/ 20 h 20"/>
                <a:gd name="T2" fmla="*/ 0 w 20"/>
                <a:gd name="T3" fmla="*/ 20 h 20"/>
                <a:gd name="T4" fmla="*/ 0 w 20"/>
                <a:gd name="T5" fmla="*/ 0 h 20"/>
                <a:gd name="T6" fmla="*/ 20 w 20"/>
                <a:gd name="T7" fmla="*/ 0 h 20"/>
                <a:gd name="T8" fmla="*/ 20 w 20"/>
                <a:gd name="T9" fmla="*/ 20 h 20"/>
                <a:gd name="T10" fmla="*/ 20 w 20"/>
                <a:gd name="T11" fmla="*/ 20 h 20"/>
              </a:gdLst>
              <a:ahLst/>
              <a:cxnLst>
                <a:cxn ang="0">
                  <a:pos x="T0" y="T1"/>
                </a:cxn>
                <a:cxn ang="0">
                  <a:pos x="T2" y="T3"/>
                </a:cxn>
                <a:cxn ang="0">
                  <a:pos x="T4" y="T5"/>
                </a:cxn>
                <a:cxn ang="0">
                  <a:pos x="T6" y="T7"/>
                </a:cxn>
                <a:cxn ang="0">
                  <a:pos x="T8" y="T9"/>
                </a:cxn>
                <a:cxn ang="0">
                  <a:pos x="T10" y="T11"/>
                </a:cxn>
              </a:cxnLst>
              <a:rect l="0" t="0" r="r" b="b"/>
              <a:pathLst>
                <a:path w="20" h="20">
                  <a:moveTo>
                    <a:pt x="20" y="20"/>
                  </a:moveTo>
                  <a:lnTo>
                    <a:pt x="0" y="20"/>
                  </a:lnTo>
                  <a:lnTo>
                    <a:pt x="0" y="0"/>
                  </a:lnTo>
                  <a:lnTo>
                    <a:pt x="20" y="0"/>
                  </a:lnTo>
                  <a:lnTo>
                    <a:pt x="20" y="20"/>
                  </a:lnTo>
                  <a:lnTo>
                    <a:pt x="20"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6" name="Freeform 33"/>
            <p:cNvSpPr/>
            <p:nvPr/>
          </p:nvSpPr>
          <p:spPr>
            <a:xfrm>
              <a:off x="559" y="1363"/>
              <a:ext cx="20" cy="20"/>
            </a:xfrm>
            <a:custGeom>
              <a:avLst/>
              <a:gdLst>
                <a:gd name="T0" fmla="*/ 20 w 20"/>
                <a:gd name="T1" fmla="*/ 20 h 20"/>
                <a:gd name="T2" fmla="*/ 0 w 20"/>
                <a:gd name="T3" fmla="*/ 20 h 20"/>
                <a:gd name="T4" fmla="*/ 0 w 20"/>
                <a:gd name="T5" fmla="*/ 0 h 20"/>
                <a:gd name="T6" fmla="*/ 20 w 20"/>
                <a:gd name="T7" fmla="*/ 0 h 20"/>
                <a:gd name="T8" fmla="*/ 20 w 20"/>
                <a:gd name="T9" fmla="*/ 20 h 20"/>
                <a:gd name="T10" fmla="*/ 20 w 20"/>
                <a:gd name="T11" fmla="*/ 20 h 20"/>
              </a:gdLst>
              <a:ahLst/>
              <a:cxnLst>
                <a:cxn ang="0">
                  <a:pos x="T0" y="T1"/>
                </a:cxn>
                <a:cxn ang="0">
                  <a:pos x="T2" y="T3"/>
                </a:cxn>
                <a:cxn ang="0">
                  <a:pos x="T4" y="T5"/>
                </a:cxn>
                <a:cxn ang="0">
                  <a:pos x="T6" y="T7"/>
                </a:cxn>
                <a:cxn ang="0">
                  <a:pos x="T8" y="T9"/>
                </a:cxn>
                <a:cxn ang="0">
                  <a:pos x="T10" y="T11"/>
                </a:cxn>
              </a:cxnLst>
              <a:rect l="0" t="0" r="r" b="b"/>
              <a:pathLst>
                <a:path w="20" h="20">
                  <a:moveTo>
                    <a:pt x="20" y="20"/>
                  </a:moveTo>
                  <a:lnTo>
                    <a:pt x="0" y="20"/>
                  </a:lnTo>
                  <a:lnTo>
                    <a:pt x="0" y="0"/>
                  </a:lnTo>
                  <a:lnTo>
                    <a:pt x="20" y="0"/>
                  </a:lnTo>
                  <a:lnTo>
                    <a:pt x="20" y="20"/>
                  </a:lnTo>
                  <a:lnTo>
                    <a:pt x="20"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7" name="Freeform 34"/>
            <p:cNvSpPr/>
            <p:nvPr/>
          </p:nvSpPr>
          <p:spPr>
            <a:xfrm>
              <a:off x="589" y="1363"/>
              <a:ext cx="22" cy="20"/>
            </a:xfrm>
            <a:custGeom>
              <a:avLst/>
              <a:gdLst>
                <a:gd name="T0" fmla="*/ 22 w 22"/>
                <a:gd name="T1" fmla="*/ 20 h 20"/>
                <a:gd name="T2" fmla="*/ 0 w 22"/>
                <a:gd name="T3" fmla="*/ 20 h 20"/>
                <a:gd name="T4" fmla="*/ 0 w 22"/>
                <a:gd name="T5" fmla="*/ 0 h 20"/>
                <a:gd name="T6" fmla="*/ 22 w 22"/>
                <a:gd name="T7" fmla="*/ 0 h 20"/>
                <a:gd name="T8" fmla="*/ 22 w 22"/>
                <a:gd name="T9" fmla="*/ 20 h 20"/>
                <a:gd name="T10" fmla="*/ 22 w 22"/>
                <a:gd name="T11" fmla="*/ 20 h 20"/>
              </a:gdLst>
              <a:ahLst/>
              <a:cxnLst>
                <a:cxn ang="0">
                  <a:pos x="T0" y="T1"/>
                </a:cxn>
                <a:cxn ang="0">
                  <a:pos x="T2" y="T3"/>
                </a:cxn>
                <a:cxn ang="0">
                  <a:pos x="T4" y="T5"/>
                </a:cxn>
                <a:cxn ang="0">
                  <a:pos x="T6" y="T7"/>
                </a:cxn>
                <a:cxn ang="0">
                  <a:pos x="T8" y="T9"/>
                </a:cxn>
                <a:cxn ang="0">
                  <a:pos x="T10" y="T11"/>
                </a:cxn>
              </a:cxnLst>
              <a:rect l="0" t="0" r="r" b="b"/>
              <a:pathLst>
                <a:path w="22" h="20">
                  <a:moveTo>
                    <a:pt x="22" y="20"/>
                  </a:moveTo>
                  <a:lnTo>
                    <a:pt x="0" y="20"/>
                  </a:lnTo>
                  <a:lnTo>
                    <a:pt x="0" y="0"/>
                  </a:lnTo>
                  <a:lnTo>
                    <a:pt x="22" y="0"/>
                  </a:lnTo>
                  <a:lnTo>
                    <a:pt x="22" y="20"/>
                  </a:lnTo>
                  <a:lnTo>
                    <a:pt x="22"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8" name="Freeform 35"/>
            <p:cNvSpPr/>
            <p:nvPr/>
          </p:nvSpPr>
          <p:spPr>
            <a:xfrm>
              <a:off x="621" y="1363"/>
              <a:ext cx="21" cy="20"/>
            </a:xfrm>
            <a:custGeom>
              <a:avLst/>
              <a:gdLst>
                <a:gd name="T0" fmla="*/ 21 w 21"/>
                <a:gd name="T1" fmla="*/ 20 h 20"/>
                <a:gd name="T2" fmla="*/ 0 w 21"/>
                <a:gd name="T3" fmla="*/ 20 h 20"/>
                <a:gd name="T4" fmla="*/ 0 w 21"/>
                <a:gd name="T5" fmla="*/ 0 h 20"/>
                <a:gd name="T6" fmla="*/ 21 w 21"/>
                <a:gd name="T7" fmla="*/ 0 h 20"/>
                <a:gd name="T8" fmla="*/ 21 w 21"/>
                <a:gd name="T9" fmla="*/ 20 h 20"/>
                <a:gd name="T10" fmla="*/ 21 w 21"/>
                <a:gd name="T11" fmla="*/ 20 h 20"/>
              </a:gdLst>
              <a:ahLst/>
              <a:cxnLst>
                <a:cxn ang="0">
                  <a:pos x="T0" y="T1"/>
                </a:cxn>
                <a:cxn ang="0">
                  <a:pos x="T2" y="T3"/>
                </a:cxn>
                <a:cxn ang="0">
                  <a:pos x="T4" y="T5"/>
                </a:cxn>
                <a:cxn ang="0">
                  <a:pos x="T6" y="T7"/>
                </a:cxn>
                <a:cxn ang="0">
                  <a:pos x="T8" y="T9"/>
                </a:cxn>
                <a:cxn ang="0">
                  <a:pos x="T10" y="T11"/>
                </a:cxn>
              </a:cxnLst>
              <a:rect l="0" t="0" r="r" b="b"/>
              <a:pathLst>
                <a:path w="21" h="20">
                  <a:moveTo>
                    <a:pt x="21" y="20"/>
                  </a:moveTo>
                  <a:lnTo>
                    <a:pt x="0" y="20"/>
                  </a:lnTo>
                  <a:lnTo>
                    <a:pt x="0" y="0"/>
                  </a:lnTo>
                  <a:lnTo>
                    <a:pt x="21" y="0"/>
                  </a:lnTo>
                  <a:lnTo>
                    <a:pt x="21" y="20"/>
                  </a:lnTo>
                  <a:lnTo>
                    <a:pt x="21"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9" name="Freeform 36"/>
            <p:cNvSpPr/>
            <p:nvPr/>
          </p:nvSpPr>
          <p:spPr>
            <a:xfrm>
              <a:off x="652" y="1363"/>
              <a:ext cx="20" cy="20"/>
            </a:xfrm>
            <a:custGeom>
              <a:avLst/>
              <a:gdLst>
                <a:gd name="T0" fmla="*/ 20 w 20"/>
                <a:gd name="T1" fmla="*/ 20 h 20"/>
                <a:gd name="T2" fmla="*/ 0 w 20"/>
                <a:gd name="T3" fmla="*/ 20 h 20"/>
                <a:gd name="T4" fmla="*/ 0 w 20"/>
                <a:gd name="T5" fmla="*/ 0 h 20"/>
                <a:gd name="T6" fmla="*/ 20 w 20"/>
                <a:gd name="T7" fmla="*/ 0 h 20"/>
                <a:gd name="T8" fmla="*/ 20 w 20"/>
                <a:gd name="T9" fmla="*/ 20 h 20"/>
                <a:gd name="T10" fmla="*/ 20 w 20"/>
                <a:gd name="T11" fmla="*/ 20 h 20"/>
              </a:gdLst>
              <a:ahLst/>
              <a:cxnLst>
                <a:cxn ang="0">
                  <a:pos x="T0" y="T1"/>
                </a:cxn>
                <a:cxn ang="0">
                  <a:pos x="T2" y="T3"/>
                </a:cxn>
                <a:cxn ang="0">
                  <a:pos x="T4" y="T5"/>
                </a:cxn>
                <a:cxn ang="0">
                  <a:pos x="T6" y="T7"/>
                </a:cxn>
                <a:cxn ang="0">
                  <a:pos x="T8" y="T9"/>
                </a:cxn>
                <a:cxn ang="0">
                  <a:pos x="T10" y="T11"/>
                </a:cxn>
              </a:cxnLst>
              <a:rect l="0" t="0" r="r" b="b"/>
              <a:pathLst>
                <a:path w="20" h="20">
                  <a:moveTo>
                    <a:pt x="20" y="20"/>
                  </a:moveTo>
                  <a:lnTo>
                    <a:pt x="0" y="20"/>
                  </a:lnTo>
                  <a:lnTo>
                    <a:pt x="0" y="0"/>
                  </a:lnTo>
                  <a:lnTo>
                    <a:pt x="20" y="0"/>
                  </a:lnTo>
                  <a:lnTo>
                    <a:pt x="20" y="20"/>
                  </a:lnTo>
                  <a:lnTo>
                    <a:pt x="20"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0" name="Rectangle 37"/>
            <p:cNvSpPr>
              <a:spLocks noChangeArrowheads="1"/>
            </p:cNvSpPr>
            <p:nvPr/>
          </p:nvSpPr>
          <p:spPr>
            <a:xfrm>
              <a:off x="714" y="1181"/>
              <a:ext cx="1" cy="1"/>
            </a:xfrm>
            <a:prstGeom prst="rect">
              <a:avLst/>
            </a:prstGeom>
            <a:solidFill>
              <a:srgbClr val="609F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1" name="Rectangle 38"/>
            <p:cNvSpPr>
              <a:spLocks noChangeArrowheads="1"/>
            </p:cNvSpPr>
            <p:nvPr/>
          </p:nvSpPr>
          <p:spPr>
            <a:xfrm>
              <a:off x="424" y="1451"/>
              <a:ext cx="1" cy="1"/>
            </a:xfrm>
            <a:prstGeom prst="rect">
              <a:avLst/>
            </a:prstGeom>
            <a:solidFill>
              <a:srgbClr val="609F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2" name="Freeform 39"/>
            <p:cNvSpPr/>
            <p:nvPr/>
          </p:nvSpPr>
          <p:spPr>
            <a:xfrm>
              <a:off x="424" y="1181"/>
              <a:ext cx="413" cy="404"/>
            </a:xfrm>
            <a:custGeom>
              <a:avLst/>
              <a:gdLst>
                <a:gd name="T0" fmla="*/ 200 w 285"/>
                <a:gd name="T1" fmla="*/ 0 h 278"/>
                <a:gd name="T2" fmla="*/ 200 w 285"/>
                <a:gd name="T3" fmla="*/ 0 h 278"/>
                <a:gd name="T4" fmla="*/ 200 w 285"/>
                <a:gd name="T5" fmla="*/ 29 h 278"/>
                <a:gd name="T6" fmla="*/ 200 w 285"/>
                <a:gd name="T7" fmla="*/ 100 h 278"/>
                <a:gd name="T8" fmla="*/ 200 w 285"/>
                <a:gd name="T9" fmla="*/ 171 h 278"/>
                <a:gd name="T10" fmla="*/ 200 w 285"/>
                <a:gd name="T11" fmla="*/ 186 h 278"/>
                <a:gd name="T12" fmla="*/ 0 w 285"/>
                <a:gd name="T13" fmla="*/ 186 h 278"/>
                <a:gd name="T14" fmla="*/ 0 w 285"/>
                <a:gd name="T15" fmla="*/ 186 h 278"/>
                <a:gd name="T16" fmla="*/ 93 w 285"/>
                <a:gd name="T17" fmla="*/ 278 h 278"/>
                <a:gd name="T18" fmla="*/ 100 w 285"/>
                <a:gd name="T19" fmla="*/ 278 h 278"/>
                <a:gd name="T20" fmla="*/ 285 w 285"/>
                <a:gd name="T21" fmla="*/ 93 h 278"/>
                <a:gd name="T22" fmla="*/ 285 w 285"/>
                <a:gd name="T23" fmla="*/ 86 h 278"/>
                <a:gd name="T24" fmla="*/ 200 w 285"/>
                <a:gd name="T2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5" h="278">
                  <a:moveTo>
                    <a:pt x="200" y="0"/>
                  </a:moveTo>
                  <a:cubicBezTo>
                    <a:pt x="200" y="0"/>
                    <a:pt x="200" y="0"/>
                    <a:pt x="200" y="0"/>
                  </a:cubicBezTo>
                  <a:cubicBezTo>
                    <a:pt x="200" y="29"/>
                    <a:pt x="200" y="29"/>
                    <a:pt x="200" y="29"/>
                  </a:cubicBezTo>
                  <a:cubicBezTo>
                    <a:pt x="200" y="100"/>
                    <a:pt x="200" y="100"/>
                    <a:pt x="200" y="100"/>
                  </a:cubicBezTo>
                  <a:cubicBezTo>
                    <a:pt x="200" y="171"/>
                    <a:pt x="200" y="171"/>
                    <a:pt x="200" y="171"/>
                  </a:cubicBezTo>
                  <a:cubicBezTo>
                    <a:pt x="200" y="186"/>
                    <a:pt x="200" y="186"/>
                    <a:pt x="200" y="186"/>
                  </a:cubicBezTo>
                  <a:cubicBezTo>
                    <a:pt x="0" y="186"/>
                    <a:pt x="0" y="186"/>
                    <a:pt x="0" y="186"/>
                  </a:cubicBezTo>
                  <a:cubicBezTo>
                    <a:pt x="0" y="186"/>
                    <a:pt x="0" y="186"/>
                    <a:pt x="0" y="186"/>
                  </a:cubicBezTo>
                  <a:cubicBezTo>
                    <a:pt x="93" y="278"/>
                    <a:pt x="93" y="278"/>
                    <a:pt x="93" y="278"/>
                  </a:cubicBezTo>
                  <a:cubicBezTo>
                    <a:pt x="95" y="278"/>
                    <a:pt x="98" y="278"/>
                    <a:pt x="100" y="278"/>
                  </a:cubicBezTo>
                  <a:cubicBezTo>
                    <a:pt x="202" y="278"/>
                    <a:pt x="285" y="195"/>
                    <a:pt x="285" y="93"/>
                  </a:cubicBezTo>
                  <a:cubicBezTo>
                    <a:pt x="285" y="91"/>
                    <a:pt x="285" y="88"/>
                    <a:pt x="285" y="86"/>
                  </a:cubicBezTo>
                  <a:cubicBezTo>
                    <a:pt x="200" y="0"/>
                    <a:pt x="200" y="0"/>
                    <a:pt x="200" y="0"/>
                  </a:cubicBezTo>
                  <a:close/>
                </a:path>
              </a:pathLst>
            </a:custGeom>
            <a:solidFill>
              <a:schemeClr val="bg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3" name="Freeform 40"/>
            <p:cNvSpPr/>
            <p:nvPr/>
          </p:nvSpPr>
          <p:spPr>
            <a:xfrm>
              <a:off x="652" y="1271"/>
              <a:ext cx="22" cy="21"/>
            </a:xfrm>
            <a:custGeom>
              <a:avLst/>
              <a:gdLst>
                <a:gd name="T0" fmla="*/ 22 w 22"/>
                <a:gd name="T1" fmla="*/ 21 h 21"/>
                <a:gd name="T2" fmla="*/ 0 w 22"/>
                <a:gd name="T3" fmla="*/ 21 h 21"/>
                <a:gd name="T4" fmla="*/ 0 w 22"/>
                <a:gd name="T5" fmla="*/ 0 h 21"/>
                <a:gd name="T6" fmla="*/ 22 w 22"/>
                <a:gd name="T7" fmla="*/ 0 h 21"/>
                <a:gd name="T8" fmla="*/ 22 w 22"/>
                <a:gd name="T9" fmla="*/ 21 h 21"/>
                <a:gd name="T10" fmla="*/ 22 w 22"/>
                <a:gd name="T11" fmla="*/ 21 h 21"/>
              </a:gdLst>
              <a:ahLst/>
              <a:cxnLst>
                <a:cxn ang="0">
                  <a:pos x="T0" y="T1"/>
                </a:cxn>
                <a:cxn ang="0">
                  <a:pos x="T2" y="T3"/>
                </a:cxn>
                <a:cxn ang="0">
                  <a:pos x="T4" y="T5"/>
                </a:cxn>
                <a:cxn ang="0">
                  <a:pos x="T6" y="T7"/>
                </a:cxn>
                <a:cxn ang="0">
                  <a:pos x="T8" y="T9"/>
                </a:cxn>
                <a:cxn ang="0">
                  <a:pos x="T10" y="T11"/>
                </a:cxn>
              </a:cxnLst>
              <a:rect l="0" t="0" r="r" b="b"/>
              <a:pathLst>
                <a:path w="22" h="21">
                  <a:moveTo>
                    <a:pt x="22" y="21"/>
                  </a:moveTo>
                  <a:lnTo>
                    <a:pt x="0" y="21"/>
                  </a:lnTo>
                  <a:lnTo>
                    <a:pt x="0" y="0"/>
                  </a:lnTo>
                  <a:lnTo>
                    <a:pt x="22" y="0"/>
                  </a:lnTo>
                  <a:lnTo>
                    <a:pt x="22" y="21"/>
                  </a:lnTo>
                  <a:lnTo>
                    <a:pt x="22" y="21"/>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4" name="Freeform 41"/>
            <p:cNvSpPr/>
            <p:nvPr/>
          </p:nvSpPr>
          <p:spPr>
            <a:xfrm>
              <a:off x="621" y="1270"/>
              <a:ext cx="21" cy="22"/>
            </a:xfrm>
            <a:custGeom>
              <a:avLst/>
              <a:gdLst>
                <a:gd name="T0" fmla="*/ 21 w 21"/>
                <a:gd name="T1" fmla="*/ 22 h 22"/>
                <a:gd name="T2" fmla="*/ 0 w 21"/>
                <a:gd name="T3" fmla="*/ 22 h 22"/>
                <a:gd name="T4" fmla="*/ 0 w 21"/>
                <a:gd name="T5" fmla="*/ 0 h 22"/>
                <a:gd name="T6" fmla="*/ 21 w 21"/>
                <a:gd name="T7" fmla="*/ 0 h 22"/>
                <a:gd name="T8" fmla="*/ 21 w 21"/>
                <a:gd name="T9" fmla="*/ 22 h 22"/>
                <a:gd name="T10" fmla="*/ 21 w 21"/>
                <a:gd name="T11" fmla="*/ 22 h 22"/>
              </a:gdLst>
              <a:ahLst/>
              <a:cxnLst>
                <a:cxn ang="0">
                  <a:pos x="T0" y="T1"/>
                </a:cxn>
                <a:cxn ang="0">
                  <a:pos x="T2" y="T3"/>
                </a:cxn>
                <a:cxn ang="0">
                  <a:pos x="T4" y="T5"/>
                </a:cxn>
                <a:cxn ang="0">
                  <a:pos x="T6" y="T7"/>
                </a:cxn>
                <a:cxn ang="0">
                  <a:pos x="T8" y="T9"/>
                </a:cxn>
                <a:cxn ang="0">
                  <a:pos x="T10" y="T11"/>
                </a:cxn>
              </a:cxnLst>
              <a:rect l="0" t="0" r="r" b="b"/>
              <a:pathLst>
                <a:path w="21" h="22">
                  <a:moveTo>
                    <a:pt x="21" y="22"/>
                  </a:moveTo>
                  <a:lnTo>
                    <a:pt x="0" y="22"/>
                  </a:lnTo>
                  <a:lnTo>
                    <a:pt x="0" y="0"/>
                  </a:lnTo>
                  <a:lnTo>
                    <a:pt x="21" y="0"/>
                  </a:lnTo>
                  <a:lnTo>
                    <a:pt x="21" y="22"/>
                  </a:lnTo>
                  <a:lnTo>
                    <a:pt x="21" y="22"/>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5" name="Freeform 42"/>
            <p:cNvSpPr/>
            <p:nvPr/>
          </p:nvSpPr>
          <p:spPr>
            <a:xfrm>
              <a:off x="498" y="1363"/>
              <a:ext cx="20" cy="20"/>
            </a:xfrm>
            <a:custGeom>
              <a:avLst/>
              <a:gdLst>
                <a:gd name="T0" fmla="*/ 20 w 20"/>
                <a:gd name="T1" fmla="*/ 20 h 20"/>
                <a:gd name="T2" fmla="*/ 0 w 20"/>
                <a:gd name="T3" fmla="*/ 20 h 20"/>
                <a:gd name="T4" fmla="*/ 0 w 20"/>
                <a:gd name="T5" fmla="*/ 0 h 20"/>
                <a:gd name="T6" fmla="*/ 20 w 20"/>
                <a:gd name="T7" fmla="*/ 0 h 20"/>
                <a:gd name="T8" fmla="*/ 20 w 20"/>
                <a:gd name="T9" fmla="*/ 20 h 20"/>
                <a:gd name="T10" fmla="*/ 20 w 20"/>
                <a:gd name="T11" fmla="*/ 20 h 20"/>
              </a:gdLst>
              <a:ahLst/>
              <a:cxnLst>
                <a:cxn ang="0">
                  <a:pos x="T0" y="T1"/>
                </a:cxn>
                <a:cxn ang="0">
                  <a:pos x="T2" y="T3"/>
                </a:cxn>
                <a:cxn ang="0">
                  <a:pos x="T4" y="T5"/>
                </a:cxn>
                <a:cxn ang="0">
                  <a:pos x="T6" y="T7"/>
                </a:cxn>
                <a:cxn ang="0">
                  <a:pos x="T8" y="T9"/>
                </a:cxn>
                <a:cxn ang="0">
                  <a:pos x="T10" y="T11"/>
                </a:cxn>
              </a:cxnLst>
              <a:rect l="0" t="0" r="r" b="b"/>
              <a:pathLst>
                <a:path w="20" h="20">
                  <a:moveTo>
                    <a:pt x="20" y="20"/>
                  </a:moveTo>
                  <a:lnTo>
                    <a:pt x="0" y="20"/>
                  </a:lnTo>
                  <a:lnTo>
                    <a:pt x="0" y="0"/>
                  </a:lnTo>
                  <a:lnTo>
                    <a:pt x="20" y="0"/>
                  </a:lnTo>
                  <a:lnTo>
                    <a:pt x="20" y="20"/>
                  </a:lnTo>
                  <a:lnTo>
                    <a:pt x="20"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6" name="Freeform 43"/>
            <p:cNvSpPr/>
            <p:nvPr/>
          </p:nvSpPr>
          <p:spPr>
            <a:xfrm>
              <a:off x="466" y="1363"/>
              <a:ext cx="22" cy="20"/>
            </a:xfrm>
            <a:custGeom>
              <a:avLst/>
              <a:gdLst>
                <a:gd name="T0" fmla="*/ 22 w 22"/>
                <a:gd name="T1" fmla="*/ 20 h 20"/>
                <a:gd name="T2" fmla="*/ 0 w 22"/>
                <a:gd name="T3" fmla="*/ 20 h 20"/>
                <a:gd name="T4" fmla="*/ 0 w 22"/>
                <a:gd name="T5" fmla="*/ 0 h 20"/>
                <a:gd name="T6" fmla="*/ 22 w 22"/>
                <a:gd name="T7" fmla="*/ 0 h 20"/>
                <a:gd name="T8" fmla="*/ 22 w 22"/>
                <a:gd name="T9" fmla="*/ 20 h 20"/>
                <a:gd name="T10" fmla="*/ 22 w 22"/>
                <a:gd name="T11" fmla="*/ 20 h 20"/>
              </a:gdLst>
              <a:ahLst/>
              <a:cxnLst>
                <a:cxn ang="0">
                  <a:pos x="T0" y="T1"/>
                </a:cxn>
                <a:cxn ang="0">
                  <a:pos x="T2" y="T3"/>
                </a:cxn>
                <a:cxn ang="0">
                  <a:pos x="T4" y="T5"/>
                </a:cxn>
                <a:cxn ang="0">
                  <a:pos x="T6" y="T7"/>
                </a:cxn>
                <a:cxn ang="0">
                  <a:pos x="T8" y="T9"/>
                </a:cxn>
                <a:cxn ang="0">
                  <a:pos x="T10" y="T11"/>
                </a:cxn>
              </a:cxnLst>
              <a:rect l="0" t="0" r="r" b="b"/>
              <a:pathLst>
                <a:path w="22" h="20">
                  <a:moveTo>
                    <a:pt x="22" y="20"/>
                  </a:moveTo>
                  <a:lnTo>
                    <a:pt x="0" y="20"/>
                  </a:lnTo>
                  <a:lnTo>
                    <a:pt x="0" y="0"/>
                  </a:lnTo>
                  <a:lnTo>
                    <a:pt x="22" y="0"/>
                  </a:lnTo>
                  <a:lnTo>
                    <a:pt x="22" y="20"/>
                  </a:lnTo>
                  <a:lnTo>
                    <a:pt x="22" y="20"/>
                  </a:lnTo>
                  <a:close/>
                </a:path>
              </a:pathLst>
            </a:custGeom>
            <a:solidFill>
              <a:srgbClr val="B6B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grpSp>
      <p:sp>
        <p:nvSpPr>
          <p:cNvPr id="67" name="Rectangle 66"/>
          <p:cNvSpPr/>
          <p:nvPr/>
        </p:nvSpPr>
        <p:spPr>
          <a:xfrm>
            <a:off x="63455" y="2573905"/>
            <a:ext cx="1770036" cy="276999"/>
          </a:xfrm>
          <a:prstGeom prst="rect">
            <a:avLst/>
          </a:prstGeom>
        </p:spPr>
        <p:txBody>
          <a:bodyPr wrap="none">
            <a:spAutoFit/>
          </a:bodyPr>
          <a:lstStyle/>
          <a:p>
            <a:pPr lvl="0">
              <a:defRPr b="0" i="0"/>
            </a:pPr>
            <a:r>
              <a:rPr lang="fr-BE" sz="1200" b="1" dirty="0"/>
              <a:t>Moins d’une semaine</a:t>
            </a:r>
            <a:endParaRPr lang="x-none" sz="1200" b="1" dirty="0"/>
          </a:p>
        </p:txBody>
      </p:sp>
      <p:sp>
        <p:nvSpPr>
          <p:cNvPr id="68" name="Rectangle 67"/>
          <p:cNvSpPr/>
          <p:nvPr>
            <p:custDataLst>
              <p:tags r:id="rId6"/>
            </p:custDataLst>
          </p:nvPr>
        </p:nvSpPr>
        <p:spPr>
          <a:xfrm>
            <a:off x="182859" y="4579451"/>
            <a:ext cx="1595309" cy="276999"/>
          </a:xfrm>
          <a:prstGeom prst="rect">
            <a:avLst/>
          </a:prstGeom>
        </p:spPr>
        <p:txBody>
          <a:bodyPr wrap="none">
            <a:spAutoFit/>
          </a:bodyPr>
          <a:lstStyle/>
          <a:p>
            <a:pPr lvl="0">
              <a:defRPr b="0" i="0"/>
            </a:pPr>
            <a:r>
              <a:rPr lang="x-none" sz="1200" b="1" dirty="0"/>
              <a:t>4 </a:t>
            </a:r>
            <a:r>
              <a:rPr lang="fr-BE" sz="1200" b="1" dirty="0"/>
              <a:t>semaines ou plus</a:t>
            </a:r>
            <a:endParaRPr lang="x-none" sz="1200" b="1" dirty="0"/>
          </a:p>
        </p:txBody>
      </p:sp>
      <p:sp>
        <p:nvSpPr>
          <p:cNvPr id="69" name="TextBox 68"/>
          <p:cNvSpPr txBox="1"/>
          <p:nvPr/>
        </p:nvSpPr>
        <p:spPr>
          <a:xfrm>
            <a:off x="807921" y="5421406"/>
            <a:ext cx="7715674" cy="523220"/>
          </a:xfrm>
          <a:prstGeom prst="rect">
            <a:avLst/>
          </a:prstGeom>
          <a:noFill/>
          <a:ln>
            <a:solidFill>
              <a:schemeClr val="bg2">
                <a:lumMod val="50000"/>
              </a:schemeClr>
            </a:solidFill>
          </a:ln>
        </p:spPr>
        <p:txBody>
          <a:bodyPr wrap="square" rtlCol="0">
            <a:spAutoFit/>
          </a:bodyPr>
          <a:lstStyle/>
          <a:p>
            <a:pPr>
              <a:defRPr b="0" i="0"/>
            </a:pPr>
            <a:r>
              <a:rPr lang="fr-BE" sz="1400" kern="0" dirty="0">
                <a:solidFill>
                  <a:schemeClr val="bg2">
                    <a:lumMod val="50000"/>
                  </a:schemeClr>
                </a:solidFill>
              </a:rPr>
              <a:t>Dans l’ensemble, les Britanniques sont ceux qui partent le plus pendant 1 semaine, les Allemands, les Suisses et les Autrichiens partent le plus souvent 2 semaines.</a:t>
            </a:r>
            <a:endParaRPr lang="x-none" sz="1400" kern="0" dirty="0">
              <a:solidFill>
                <a:schemeClr val="bg2">
                  <a:lumMod val="50000"/>
                </a:schemeClr>
              </a:solidFill>
            </a:endParaRPr>
          </a:p>
        </p:txBody>
      </p:sp>
      <p:pic>
        <p:nvPicPr>
          <p:cNvPr id="71" name="Picture 2"/>
          <p:cNvPicPr>
            <a:picLocks noChangeAspect="1" noChangeArrowheads="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6150314" y="2092115"/>
            <a:ext cx="568181" cy="28195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5"/>
          <p:cNvPicPr>
            <a:picLocks noChangeAspect="1" noChangeArrowheads="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2157506" y="2085835"/>
            <a:ext cx="547165" cy="28798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8"/>
          <p:cNvPicPr>
            <a:picLocks noChangeAspect="1" noChangeArrowheads="1"/>
          </p:cNvPicPr>
          <p:nvPr>
            <p:custDataLst>
              <p:tags r:id="rId9"/>
            </p:custDataLst>
          </p:nvPr>
        </p:nvPicPr>
        <p:blipFill>
          <a:blip r:embed="rId14">
            <a:extLst>
              <a:ext uri="{28A0092B-C50C-407E-A947-70E740481C1C}">
                <a14:useLocalDpi xmlns:a14="http://schemas.microsoft.com/office/drawing/2010/main" val="0"/>
              </a:ext>
            </a:extLst>
          </a:blip>
          <a:stretch>
            <a:fillRect/>
          </a:stretch>
        </p:blipFill>
        <p:spPr>
          <a:xfrm>
            <a:off x="4888060" y="2081976"/>
            <a:ext cx="553465" cy="28798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9"/>
          <p:cNvPicPr>
            <a:picLocks noChangeAspect="1" noChangeArrowheads="1"/>
          </p:cNvPicPr>
          <p:nvPr>
            <p:custDataLst>
              <p:tags r:id="rId10"/>
            </p:custDataLst>
          </p:nvPr>
        </p:nvPicPr>
        <p:blipFill>
          <a:blip r:embed="rId15">
            <a:extLst>
              <a:ext uri="{28A0092B-C50C-407E-A947-70E740481C1C}">
                <a14:useLocalDpi xmlns:a14="http://schemas.microsoft.com/office/drawing/2010/main" val="0"/>
              </a:ext>
            </a:extLst>
          </a:blip>
          <a:stretch>
            <a:fillRect/>
          </a:stretch>
        </p:blipFill>
        <p:spPr>
          <a:xfrm>
            <a:off x="3456755" y="2085920"/>
            <a:ext cx="560186" cy="28009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pic>
        <p:nvPicPr>
          <p:cNvPr id="78" name="Image 6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74898" y="2086428"/>
            <a:ext cx="570804" cy="285566"/>
          </a:xfrm>
          <a:prstGeom prst="rect">
            <a:avLst/>
          </a:prstGeom>
        </p:spPr>
      </p:pic>
    </p:spTree>
    <p:extLst>
      <p:ext uri="{BB962C8B-B14F-4D97-AF65-F5344CB8AC3E}">
        <p14:creationId xmlns:p14="http://schemas.microsoft.com/office/powerpoint/2010/main" val="2886273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342461" y="2059599"/>
            <a:ext cx="8391525" cy="4378325"/>
          </a:xfrm>
        </p:spPr>
        <p:txBody>
          <a:bodyPr/>
          <a:lstStyle/>
          <a:p>
            <a:pPr marL="342900" indent="-342900">
              <a:buFont typeface="Wingdings" panose="05000000000000000000" pitchFamily="2" charset="2"/>
              <a:buChar char="Ø"/>
            </a:pPr>
            <a:r>
              <a:rPr lang="fr-BE" dirty="0"/>
              <a:t>  </a:t>
            </a:r>
            <a:r>
              <a:rPr lang="fr-BE" dirty="0">
                <a:solidFill>
                  <a:schemeClr val="tx2"/>
                </a:solidFill>
              </a:rPr>
              <a:t>Europ Assistance dans le monde et en Belgique</a:t>
            </a:r>
          </a:p>
          <a:p>
            <a:pPr>
              <a:buNone/>
            </a:pPr>
            <a:endParaRPr lang="fr-BE" dirty="0">
              <a:solidFill>
                <a:schemeClr val="tx2"/>
              </a:solidFill>
            </a:endParaRPr>
          </a:p>
          <a:p>
            <a:pPr marL="342900" indent="-342900">
              <a:buFont typeface="Wingdings" panose="05000000000000000000" pitchFamily="2" charset="2"/>
              <a:buChar char="Ø"/>
            </a:pPr>
            <a:r>
              <a:rPr lang="fr-BE" dirty="0">
                <a:solidFill>
                  <a:schemeClr val="tx2"/>
                </a:solidFill>
              </a:rPr>
              <a:t>  Le 18</a:t>
            </a:r>
            <a:r>
              <a:rPr lang="fr-BE" baseline="30000" dirty="0">
                <a:solidFill>
                  <a:schemeClr val="tx2"/>
                </a:solidFill>
              </a:rPr>
              <a:t>ème</a:t>
            </a:r>
            <a:r>
              <a:rPr lang="fr-BE" dirty="0">
                <a:solidFill>
                  <a:schemeClr val="tx2"/>
                </a:solidFill>
              </a:rPr>
              <a:t> Baromètre européen des vacances 	</a:t>
            </a:r>
            <a:br>
              <a:rPr lang="fr-BE" dirty="0">
                <a:solidFill>
                  <a:schemeClr val="tx2"/>
                </a:solidFill>
              </a:rPr>
            </a:br>
            <a:r>
              <a:rPr lang="fr-BE" dirty="0">
                <a:solidFill>
                  <a:schemeClr val="tx2"/>
                </a:solidFill>
              </a:rPr>
              <a:t>  </a:t>
            </a:r>
            <a:r>
              <a:rPr lang="fr-BE" b="0" dirty="0">
                <a:solidFill>
                  <a:schemeClr val="tx2"/>
                </a:solidFill>
              </a:rPr>
              <a:t>(intentions, budget, destinations, vacances idéales, </a:t>
            </a:r>
            <a:br>
              <a:rPr lang="fr-BE" b="0" dirty="0">
                <a:solidFill>
                  <a:schemeClr val="tx2"/>
                </a:solidFill>
              </a:rPr>
            </a:br>
            <a:r>
              <a:rPr lang="fr-BE" b="0" dirty="0">
                <a:solidFill>
                  <a:schemeClr val="tx2"/>
                </a:solidFill>
              </a:rPr>
              <a:t>  nouvelles tendances)</a:t>
            </a:r>
          </a:p>
          <a:p>
            <a:pPr>
              <a:buNone/>
            </a:pPr>
            <a:endParaRPr lang="fr-BE" dirty="0">
              <a:solidFill>
                <a:schemeClr val="tx2"/>
              </a:solidFill>
            </a:endParaRPr>
          </a:p>
          <a:p>
            <a:pPr marL="342900" indent="-342900">
              <a:buFont typeface="Wingdings" panose="05000000000000000000" pitchFamily="2" charset="2"/>
              <a:buChar char="Ø"/>
            </a:pPr>
            <a:r>
              <a:rPr lang="fr-BE" dirty="0">
                <a:solidFill>
                  <a:schemeClr val="tx2"/>
                </a:solidFill>
              </a:rPr>
              <a:t>  Questions &amp; Réponses </a:t>
            </a:r>
          </a:p>
          <a:p>
            <a:endParaRPr lang="fr-BE" dirty="0"/>
          </a:p>
          <a:p>
            <a:endParaRPr lang="fr-BE" dirty="0"/>
          </a:p>
          <a:p>
            <a:endParaRPr lang="fr-BE" dirty="0"/>
          </a:p>
        </p:txBody>
      </p:sp>
      <p:sp>
        <p:nvSpPr>
          <p:cNvPr id="6" name="Title 5"/>
          <p:cNvSpPr>
            <a:spLocks noGrp="1"/>
          </p:cNvSpPr>
          <p:nvPr>
            <p:ph type="ctrTitle"/>
          </p:nvPr>
        </p:nvSpPr>
        <p:spPr>
          <a:xfrm>
            <a:off x="337519" y="334678"/>
            <a:ext cx="8386686" cy="557458"/>
          </a:xfrm>
        </p:spPr>
        <p:txBody>
          <a:bodyPr/>
          <a:lstStyle/>
          <a:p>
            <a:r>
              <a:rPr lang="fr-BE" sz="2800" b="1" dirty="0"/>
              <a:t>Programme</a:t>
            </a:r>
          </a:p>
        </p:txBody>
      </p:sp>
      <p:sp>
        <p:nvSpPr>
          <p:cNvPr id="7" name="Subtitle 6"/>
          <p:cNvSpPr>
            <a:spLocks noGrp="1"/>
          </p:cNvSpPr>
          <p:nvPr>
            <p:ph type="subTitle" idx="1"/>
          </p:nvPr>
        </p:nvSpPr>
        <p:spPr>
          <a:xfrm>
            <a:off x="342461" y="5313150"/>
            <a:ext cx="8386686" cy="456408"/>
          </a:xfrm>
        </p:spPr>
        <p:txBody>
          <a:bodyPr/>
          <a:lstStyle/>
          <a:p>
            <a:r>
              <a:rPr lang="fr-BE" sz="1400" b="1" i="1" u="sng" cap="small" dirty="0">
                <a:solidFill>
                  <a:schemeClr val="tx2"/>
                </a:solidFill>
              </a:rPr>
              <a:t>Présentation </a:t>
            </a:r>
            <a:r>
              <a:rPr lang="fr-BE" sz="1400" b="1" i="1" dirty="0">
                <a:solidFill>
                  <a:schemeClr val="tx2"/>
                </a:solidFill>
              </a:rPr>
              <a:t>: Jan van Heel, Marketing </a:t>
            </a:r>
            <a:r>
              <a:rPr lang="fr-BE" sz="1400" b="1" i="1" dirty="0" err="1">
                <a:solidFill>
                  <a:schemeClr val="tx2"/>
                </a:solidFill>
              </a:rPr>
              <a:t>Director</a:t>
            </a:r>
            <a:r>
              <a:rPr lang="fr-BE" sz="1400" b="1" i="1" dirty="0">
                <a:solidFill>
                  <a:schemeClr val="tx2"/>
                </a:solidFill>
              </a:rPr>
              <a:t> &amp; Xavier Van Caneghem, PR &amp; </a:t>
            </a:r>
            <a:r>
              <a:rPr lang="fr-BE" sz="1400" b="1" i="1" dirty="0" err="1">
                <a:solidFill>
                  <a:schemeClr val="tx2"/>
                </a:solidFill>
              </a:rPr>
              <a:t>Market</a:t>
            </a:r>
            <a:r>
              <a:rPr lang="fr-BE" sz="1400" b="1" i="1" dirty="0">
                <a:solidFill>
                  <a:schemeClr val="tx2"/>
                </a:solidFill>
              </a:rPr>
              <a:t> </a:t>
            </a:r>
            <a:r>
              <a:rPr lang="fr-BE" sz="1400" b="1" i="1" dirty="0" err="1">
                <a:solidFill>
                  <a:schemeClr val="tx2"/>
                </a:solidFill>
              </a:rPr>
              <a:t>Analyst</a:t>
            </a:r>
            <a:endParaRPr lang="fr-BE" sz="1400" b="1" i="1" dirty="0">
              <a:solidFill>
                <a:schemeClr val="tx2"/>
              </a:solidFill>
            </a:endParaRPr>
          </a:p>
        </p:txBody>
      </p:sp>
      <p:sp>
        <p:nvSpPr>
          <p:cNvPr id="12" name="Rectangle 11"/>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848" y="589919"/>
            <a:ext cx="2405449" cy="590632"/>
          </a:xfrm>
          <a:prstGeom prst="rect">
            <a:avLst/>
          </a:prstGeom>
        </p:spPr>
      </p:pic>
    </p:spTree>
    <p:extLst>
      <p:ext uri="{BB962C8B-B14F-4D97-AF65-F5344CB8AC3E}">
        <p14:creationId xmlns:p14="http://schemas.microsoft.com/office/powerpoint/2010/main" val="1716504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38064" y="335525"/>
            <a:ext cx="8386686" cy="557458"/>
          </a:xfrm>
        </p:spPr>
        <p:txBody>
          <a:bodyPr/>
          <a:lstStyle/>
          <a:p>
            <a:r>
              <a:rPr lang="fr-BE" sz="2400" b="1" dirty="0">
                <a:latin typeface="Arial" panose="020B0604020202020204" pitchFamily="34" charset="0"/>
                <a:cs typeface="Arial" panose="020B0604020202020204" pitchFamily="34" charset="0"/>
              </a:rPr>
              <a:t>Durée moyenne des vacances </a:t>
            </a:r>
            <a:br>
              <a:rPr lang="fr-BE" sz="2400" dirty="0">
                <a:latin typeface="Arial" panose="020B0604020202020204" pitchFamily="34" charset="0"/>
                <a:cs typeface="Arial" panose="020B0604020202020204" pitchFamily="34" charset="0"/>
              </a:rPr>
            </a:br>
            <a:endParaRPr lang="fr-BE" sz="2400" dirty="0">
              <a:latin typeface="Arial" panose="020B0604020202020204" pitchFamily="34" charset="0"/>
              <a:cs typeface="Arial" panose="020B0604020202020204" pitchFamily="34" charset="0"/>
            </a:endParaRPr>
          </a:p>
        </p:txBody>
      </p:sp>
      <p:sp>
        <p:nvSpPr>
          <p:cNvPr id="15" name="Espace réservé du texte 2"/>
          <p:cNvSpPr txBox="1"/>
          <p:nvPr>
            <p:custDataLst>
              <p:tags r:id="rId1"/>
            </p:custDataLst>
          </p:nvPr>
        </p:nvSpPr>
        <p:spPr>
          <a:xfrm>
            <a:off x="2312056" y="1534524"/>
            <a:ext cx="3939402" cy="323517"/>
          </a:xfrm>
          <a:prstGeom prst="rect">
            <a:avLst/>
          </a:prstGeom>
          <a:solidFill>
            <a:schemeClr val="tx2"/>
          </a:solidFill>
        </p:spPr>
        <p:txBody>
          <a:bodyPr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x-none" sz="1400" b="1" kern="0" dirty="0">
                <a:solidFill>
                  <a:schemeClr val="bg1"/>
                </a:solidFill>
              </a:rPr>
              <a:t>Europe: 1.</a:t>
            </a:r>
            <a:r>
              <a:rPr lang="fr-BE" sz="1400" b="1" kern="0" dirty="0">
                <a:solidFill>
                  <a:schemeClr val="bg1"/>
                </a:solidFill>
              </a:rPr>
              <a:t>8</a:t>
            </a:r>
            <a:r>
              <a:rPr lang="x-none" sz="1400" b="1" kern="0" dirty="0">
                <a:solidFill>
                  <a:schemeClr val="bg1"/>
                </a:solidFill>
              </a:rPr>
              <a:t> </a:t>
            </a:r>
            <a:r>
              <a:rPr lang="fr-BE" sz="1400" b="1" kern="0" cap="none" dirty="0">
                <a:solidFill>
                  <a:schemeClr val="bg1"/>
                </a:solidFill>
              </a:rPr>
              <a:t>semaine en moyenne </a:t>
            </a:r>
            <a:r>
              <a:rPr lang="x-none" sz="1400" b="1" i="1" kern="0" cap="none" dirty="0">
                <a:solidFill>
                  <a:schemeClr val="bg1"/>
                </a:solidFill>
              </a:rPr>
              <a:t>(</a:t>
            </a:r>
            <a:r>
              <a:rPr lang="fr-BE" sz="1400" b="1" i="1" kern="0" cap="none" dirty="0">
                <a:solidFill>
                  <a:schemeClr val="bg1"/>
                </a:solidFill>
              </a:rPr>
              <a:t>=</a:t>
            </a:r>
            <a:r>
              <a:rPr lang="x-none" sz="1400" b="1" i="1" kern="0" cap="none" dirty="0">
                <a:solidFill>
                  <a:schemeClr val="bg1"/>
                </a:solidFill>
              </a:rPr>
              <a:t>)</a:t>
            </a:r>
          </a:p>
        </p:txBody>
      </p:sp>
      <p:sp>
        <p:nvSpPr>
          <p:cNvPr id="57" name="TextBox 56"/>
          <p:cNvSpPr txBox="1"/>
          <p:nvPr/>
        </p:nvSpPr>
        <p:spPr>
          <a:xfrm>
            <a:off x="6851617" y="4324349"/>
            <a:ext cx="2098431" cy="1815882"/>
          </a:xfrm>
          <a:prstGeom prst="rect">
            <a:avLst/>
          </a:prstGeom>
          <a:noFill/>
          <a:ln>
            <a:solidFill>
              <a:schemeClr val="bg2">
                <a:lumMod val="50000"/>
              </a:schemeClr>
            </a:solidFill>
          </a:ln>
        </p:spPr>
        <p:txBody>
          <a:bodyPr wrap="square" rtlCol="0">
            <a:spAutoFit/>
          </a:bodyPr>
          <a:lstStyle/>
          <a:p>
            <a:pPr>
              <a:defRPr b="0" i="0"/>
            </a:pPr>
            <a:r>
              <a:rPr lang="fr-BE" sz="1400" kern="0" dirty="0">
                <a:solidFill>
                  <a:schemeClr val="bg2">
                    <a:lumMod val="50000"/>
                  </a:schemeClr>
                </a:solidFill>
              </a:rPr>
              <a:t>Le nombre de courts séjours influence à la baisse la durée moyenne des vacances. </a:t>
            </a:r>
            <a:br>
              <a:rPr lang="fr-BE" sz="1400" kern="0" dirty="0">
                <a:solidFill>
                  <a:schemeClr val="bg2">
                    <a:lumMod val="50000"/>
                  </a:schemeClr>
                </a:solidFill>
              </a:rPr>
            </a:br>
            <a:r>
              <a:rPr lang="fr-BE" sz="1400" kern="0" dirty="0">
                <a:solidFill>
                  <a:schemeClr val="bg2">
                    <a:lumMod val="50000"/>
                  </a:schemeClr>
                </a:solidFill>
              </a:rPr>
              <a:t>Dans beaucoup de pays, cette durée se situe autour ou sous les 2 semaines. </a:t>
            </a:r>
            <a:endParaRPr lang="x-none" sz="1400" kern="0" dirty="0">
              <a:solidFill>
                <a:schemeClr val="bg2">
                  <a:lumMod val="50000"/>
                </a:schemeClr>
              </a:solidFill>
            </a:endParaRPr>
          </a:p>
        </p:txBody>
      </p:sp>
      <p:sp>
        <p:nvSpPr>
          <p:cNvPr id="58" name="Rectangle 41"/>
          <p:cNvSpPr>
            <a:spLocks noChangeArrowheads="1"/>
          </p:cNvSpPr>
          <p:nvPr>
            <p:custDataLst>
              <p:tags r:id="rId2"/>
            </p:custDataLst>
          </p:nvPr>
        </p:nvSpPr>
        <p:spPr>
          <a:xfrm>
            <a:off x="120086" y="1164401"/>
            <a:ext cx="6601408" cy="276999"/>
          </a:xfrm>
          <a:prstGeom prst="rect">
            <a:avLst/>
          </a:prstGeom>
          <a:noFill/>
          <a:ln w="9525" algn="ctr">
            <a:noFill/>
            <a:miter lim="800000"/>
          </a:ln>
        </p:spPr>
        <p:txBody>
          <a:bodyPr wrap="square" anchor="ctr">
            <a:spAutoFit/>
          </a:bodyPr>
          <a:lstStyle/>
          <a:p>
            <a:pPr algn="l">
              <a:defRPr b="0" i="0"/>
            </a:pPr>
            <a:r>
              <a:rPr lang="fr-BE" sz="1200" b="1" i="1" u="sng" dirty="0">
                <a:solidFill>
                  <a:schemeClr val="bg1">
                    <a:lumMod val="50000"/>
                  </a:schemeClr>
                </a:solidFill>
              </a:rPr>
              <a:t>Semaines en moyenne</a:t>
            </a:r>
            <a:endParaRPr lang="x-none" sz="1200" b="1" i="1" u="sng" dirty="0">
              <a:solidFill>
                <a:schemeClr val="bg1">
                  <a:lumMod val="50000"/>
                </a:schemeClr>
              </a:solidFill>
            </a:endParaRPr>
          </a:p>
        </p:txBody>
      </p:sp>
      <p:pic>
        <p:nvPicPr>
          <p:cNvPr id="56" name="Picture 5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pic>
        <p:nvPicPr>
          <p:cNvPr id="99" name="Picture 6" descr="D:\Users\Sophie.Morin\Desktop\us.PNG"/>
          <p:cNvPicPr>
            <a:picLocks noChangeAspect="1" noChangeArrowheads="1"/>
          </p:cNvPicPr>
          <p:nvPr>
            <p:custDataLst>
              <p:tags r:id="rId3"/>
            </p:custDataLst>
          </p:nvPr>
        </p:nvPicPr>
        <p:blipFill>
          <a:blip r:embed="rId29">
            <a:extLst>
              <a:ext uri="{28A0092B-C50C-407E-A947-70E740481C1C}">
                <a14:useLocalDpi xmlns:a14="http://schemas.microsoft.com/office/drawing/2010/main" val="0"/>
              </a:ext>
            </a:extLst>
          </a:blip>
          <a:stretch/>
        </p:blipFill>
        <p:spPr>
          <a:xfrm>
            <a:off x="3004360" y="4174525"/>
            <a:ext cx="906419" cy="47603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0" descr="D:\Users\Sophie.Morin\Desktop\brazil.PNG"/>
          <p:cNvPicPr>
            <a:picLocks noChangeAspect="1" noChangeArrowheads="1"/>
          </p:cNvPicPr>
          <p:nvPr>
            <p:custDataLst>
              <p:tags r:id="rId4"/>
            </p:custDataLst>
          </p:nvPr>
        </p:nvPicPr>
        <p:blipFill>
          <a:blip r:embed="rId30">
            <a:extLst>
              <a:ext uri="{28A0092B-C50C-407E-A947-70E740481C1C}">
                <a14:useLocalDpi xmlns:a14="http://schemas.microsoft.com/office/drawing/2010/main" val="0"/>
              </a:ext>
            </a:extLst>
          </a:blip>
          <a:stretch/>
        </p:blipFill>
        <p:spPr>
          <a:xfrm>
            <a:off x="1952825" y="4174525"/>
            <a:ext cx="900604" cy="476033"/>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e 1"/>
          <p:cNvGrpSpPr/>
          <p:nvPr>
            <p:custDataLst>
              <p:tags r:id="rId5"/>
            </p:custDataLst>
          </p:nvPr>
        </p:nvGrpSpPr>
        <p:grpSpPr>
          <a:xfrm>
            <a:off x="174730" y="2831509"/>
            <a:ext cx="720000" cy="1174147"/>
            <a:chOff x="325727" y="1988900"/>
            <a:chExt cx="720000" cy="1174147"/>
          </a:xfrm>
        </p:grpSpPr>
        <p:sp>
          <p:nvSpPr>
            <p:cNvPr id="102" name="Oval 25"/>
            <p:cNvSpPr/>
            <p:nvPr/>
          </p:nvSpPr>
          <p:spPr>
            <a:xfrm>
              <a:off x="325727" y="2443047"/>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x-none" b="1" dirty="0">
                  <a:solidFill>
                    <a:schemeClr val="tx2"/>
                  </a:solidFill>
                  <a:latin typeface="Century Gothic" panose="020B0502020202020204" pitchFamily="34" charset="0"/>
                </a:rPr>
                <a:t>2.0</a:t>
              </a:r>
            </a:p>
            <a:p>
              <a:pPr algn="ctr">
                <a:defRPr b="0" i="0"/>
              </a:pPr>
              <a:r>
                <a:rPr lang="fr-FR" sz="1400" b="1" i="1" dirty="0">
                  <a:solidFill>
                    <a:schemeClr val="bg1">
                      <a:lumMod val="50000"/>
                    </a:schemeClr>
                  </a:solidFill>
                  <a:latin typeface="Century Gothic" panose="020B0502020202020204" pitchFamily="34" charset="0"/>
                </a:rPr>
                <a:t>=</a:t>
              </a:r>
              <a:endParaRPr lang="x-none" sz="1400" b="1" i="1" dirty="0">
                <a:solidFill>
                  <a:schemeClr val="bg1">
                    <a:lumMod val="50000"/>
                  </a:schemeClr>
                </a:solidFill>
                <a:latin typeface="Century Gothic" panose="020B0502020202020204" pitchFamily="34" charset="0"/>
              </a:endParaRPr>
            </a:p>
          </p:txBody>
        </p:sp>
        <p:cxnSp>
          <p:nvCxnSpPr>
            <p:cNvPr id="103" name="Straight Connector 9"/>
            <p:cNvCxnSpPr/>
            <p:nvPr/>
          </p:nvCxnSpPr>
          <p:spPr>
            <a:xfrm flipH="1" flipV="1">
              <a:off x="679635" y="1988900"/>
              <a:ext cx="6092" cy="438834"/>
            </a:xfrm>
            <a:prstGeom prst="line">
              <a:avLst/>
            </a:prstGeom>
            <a:noFill/>
            <a:ln w="12700" cap="rnd" cmpd="sng" algn="ctr">
              <a:solidFill>
                <a:schemeClr val="bg1">
                  <a:lumMod val="75000"/>
                </a:schemeClr>
              </a:solidFill>
              <a:prstDash val="solid"/>
              <a:tailEnd type="oval" w="lg" len="lg"/>
            </a:ln>
          </p:spPr>
        </p:cxnSp>
      </p:grpSp>
      <p:pic>
        <p:nvPicPr>
          <p:cNvPr id="104" name="Picture 2" descr="D:\Users\Sophie.Morin\Desktop\italie.PNG"/>
          <p:cNvPicPr>
            <a:picLocks noChangeAspect="1" noChangeArrowheads="1"/>
          </p:cNvPicPr>
          <p:nvPr>
            <p:custDataLst>
              <p:tags r:id="rId6"/>
            </p:custDataLst>
          </p:nvPr>
        </p:nvPicPr>
        <p:blipFill>
          <a:blip r:embed="rId31">
            <a:extLst>
              <a:ext uri="{28A0092B-C50C-407E-A947-70E740481C1C}">
                <a14:useLocalDpi xmlns:a14="http://schemas.microsoft.com/office/drawing/2010/main" val="0"/>
              </a:ext>
            </a:extLst>
          </a:blip>
          <a:stretch/>
        </p:blipFill>
        <p:spPr>
          <a:xfrm>
            <a:off x="6470563" y="2219046"/>
            <a:ext cx="832019" cy="421708"/>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3" descr="D:\Users\Sophie.Morin\Desktop\belgique.PNG"/>
          <p:cNvPicPr>
            <a:picLocks noChangeAspect="1" noChangeArrowheads="1"/>
          </p:cNvPicPr>
          <p:nvPr>
            <p:custDataLst>
              <p:tags r:id="rId7"/>
            </p:custDataLst>
          </p:nvPr>
        </p:nvPicPr>
        <p:blipFill>
          <a:blip r:embed="rId32">
            <a:extLst>
              <a:ext uri="{28A0092B-C50C-407E-A947-70E740481C1C}">
                <a14:useLocalDpi xmlns:a14="http://schemas.microsoft.com/office/drawing/2010/main" val="0"/>
              </a:ext>
            </a:extLst>
          </a:blip>
          <a:stretch/>
        </p:blipFill>
        <p:spPr>
          <a:xfrm>
            <a:off x="2917794" y="2219046"/>
            <a:ext cx="837637" cy="421708"/>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descr="D:\Users\Sophie.Morin\Desktop\autriche.PNG"/>
          <p:cNvPicPr>
            <a:picLocks noChangeAspect="1" noChangeArrowheads="1"/>
          </p:cNvPicPr>
          <p:nvPr>
            <p:custDataLst>
              <p:tags r:id="rId8"/>
            </p:custDataLst>
          </p:nvPr>
        </p:nvPicPr>
        <p:blipFill>
          <a:blip r:embed="rId33">
            <a:extLst>
              <a:ext uri="{28A0092B-C50C-407E-A947-70E740481C1C}">
                <a14:useLocalDpi xmlns:a14="http://schemas.microsoft.com/office/drawing/2010/main" val="0"/>
              </a:ext>
            </a:extLst>
          </a:blip>
          <a:stretch/>
        </p:blipFill>
        <p:spPr>
          <a:xfrm>
            <a:off x="5595174" y="2219046"/>
            <a:ext cx="809224" cy="421708"/>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5" descr="D:\Users\Sophie.Morin\Desktop\germany.PNG"/>
          <p:cNvPicPr>
            <a:picLocks noChangeAspect="1" noChangeArrowheads="1"/>
          </p:cNvPicPr>
          <p:nvPr>
            <p:custDataLst>
              <p:tags r:id="rId9"/>
            </p:custDataLst>
          </p:nvPr>
        </p:nvPicPr>
        <p:blipFill>
          <a:blip r:embed="rId34">
            <a:extLst>
              <a:ext uri="{28A0092B-C50C-407E-A947-70E740481C1C}">
                <a14:useLocalDpi xmlns:a14="http://schemas.microsoft.com/office/drawing/2010/main" val="0"/>
              </a:ext>
            </a:extLst>
          </a:blip>
          <a:stretch/>
        </p:blipFill>
        <p:spPr>
          <a:xfrm>
            <a:off x="3822431" y="2219046"/>
            <a:ext cx="820310" cy="42170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descr="D:\Users\Sophie.Morin\Desktop\espagne.PNG"/>
          <p:cNvPicPr>
            <a:picLocks noChangeAspect="1" noChangeArrowheads="1"/>
          </p:cNvPicPr>
          <p:nvPr>
            <p:custDataLst>
              <p:tags r:id="rId10"/>
            </p:custDataLst>
          </p:nvPr>
        </p:nvPicPr>
        <p:blipFill>
          <a:blip r:embed="rId35">
            <a:extLst>
              <a:ext uri="{28A0092B-C50C-407E-A947-70E740481C1C}">
                <a14:useLocalDpi xmlns:a14="http://schemas.microsoft.com/office/drawing/2010/main" val="0"/>
              </a:ext>
            </a:extLst>
          </a:blip>
          <a:stretch/>
        </p:blipFill>
        <p:spPr>
          <a:xfrm>
            <a:off x="2018189" y="2219046"/>
            <a:ext cx="832019" cy="421708"/>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9" descr="D:\Users\Sophie.Morin\Desktop\france.PNG"/>
          <p:cNvPicPr>
            <a:picLocks noChangeAspect="1" noChangeArrowheads="1"/>
          </p:cNvPicPr>
          <p:nvPr>
            <p:custDataLst>
              <p:tags r:id="rId11"/>
            </p:custDataLst>
          </p:nvPr>
        </p:nvPicPr>
        <p:blipFill>
          <a:blip r:embed="rId36">
            <a:extLst>
              <a:ext uri="{28A0092B-C50C-407E-A947-70E740481C1C}">
                <a14:useLocalDpi xmlns:a14="http://schemas.microsoft.com/office/drawing/2010/main" val="0"/>
              </a:ext>
            </a:extLst>
          </a:blip>
          <a:stretch/>
        </p:blipFill>
        <p:spPr>
          <a:xfrm>
            <a:off x="160711" y="2219046"/>
            <a:ext cx="820310" cy="421708"/>
          </a:xfrm>
          <a:prstGeom prst="rect">
            <a:avLst/>
          </a:prstGeom>
          <a:noFill/>
          <a:extLst>
            <a:ext uri="{909E8E84-426E-40DD-AFC4-6F175D3DCCD1}">
              <a14:hiddenFill xmlns:a14="http://schemas.microsoft.com/office/drawing/2010/main">
                <a:solidFill>
                  <a:srgbClr val="FFFFFF"/>
                </a:solidFill>
              </a14:hiddenFill>
            </a:ext>
          </a:extLst>
        </p:spPr>
      </p:pic>
      <p:pic>
        <p:nvPicPr>
          <p:cNvPr id="110" name="Image 36"/>
          <p:cNvPicPr>
            <a:picLocks noChangeAspect="1"/>
          </p:cNvPicPr>
          <p:nvPr>
            <p:custDataLst>
              <p:tags r:id="rId12"/>
            </p:custDataLst>
          </p:nvPr>
        </p:nvPicPr>
        <p:blipFill>
          <a:blip r:embed="rId37" cstate="print">
            <a:extLst>
              <a:ext uri="{28A0092B-C50C-407E-A947-70E740481C1C}">
                <a14:useLocalDpi xmlns:a14="http://schemas.microsoft.com/office/drawing/2010/main" val="0"/>
              </a:ext>
            </a:extLst>
          </a:blip>
          <a:srcRect/>
          <a:stretch/>
        </p:blipFill>
        <p:spPr>
          <a:xfrm>
            <a:off x="8257725" y="2198519"/>
            <a:ext cx="841215" cy="442235"/>
          </a:xfrm>
          <a:prstGeom prst="rect">
            <a:avLst/>
          </a:prstGeom>
        </p:spPr>
      </p:pic>
      <p:pic>
        <p:nvPicPr>
          <p:cNvPr id="111" name="Image 37"/>
          <p:cNvPicPr>
            <a:picLocks noChangeAspect="1"/>
          </p:cNvPicPr>
          <p:nvPr>
            <p:custDataLst>
              <p:tags r:id="rId13"/>
            </p:custDataLst>
          </p:nvPr>
        </p:nvPicPr>
        <p:blipFill>
          <a:blip r:embed="rId38" cstate="print">
            <a:extLst>
              <a:ext uri="{28A0092B-C50C-407E-A947-70E740481C1C}">
                <a14:useLocalDpi xmlns:a14="http://schemas.microsoft.com/office/drawing/2010/main" val="0"/>
              </a:ext>
            </a:extLst>
          </a:blip>
          <a:srcRect l="8385" t="15847" r="8239" b="17375"/>
          <a:stretch/>
        </p:blipFill>
        <p:spPr>
          <a:xfrm>
            <a:off x="1050974" y="2198519"/>
            <a:ext cx="896677" cy="442235"/>
          </a:xfrm>
          <a:prstGeom prst="rect">
            <a:avLst/>
          </a:prstGeom>
        </p:spPr>
      </p:pic>
      <p:grpSp>
        <p:nvGrpSpPr>
          <p:cNvPr id="112" name="Groupe 39"/>
          <p:cNvGrpSpPr/>
          <p:nvPr>
            <p:custDataLst>
              <p:tags r:id="rId14"/>
            </p:custDataLst>
          </p:nvPr>
        </p:nvGrpSpPr>
        <p:grpSpPr>
          <a:xfrm>
            <a:off x="8318332" y="2831509"/>
            <a:ext cx="720000" cy="1174147"/>
            <a:chOff x="325727" y="1988900"/>
            <a:chExt cx="720000" cy="1174147"/>
          </a:xfrm>
        </p:grpSpPr>
        <p:sp>
          <p:nvSpPr>
            <p:cNvPr id="113" name="Oval 25"/>
            <p:cNvSpPr/>
            <p:nvPr/>
          </p:nvSpPr>
          <p:spPr>
            <a:xfrm>
              <a:off x="325727" y="2443047"/>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x-none" b="1" dirty="0">
                  <a:solidFill>
                    <a:schemeClr val="tx2"/>
                  </a:solidFill>
                  <a:latin typeface="Century Gothic" panose="020B0502020202020204" pitchFamily="34" charset="0"/>
                </a:rPr>
                <a:t>1.</a:t>
              </a:r>
              <a:r>
                <a:rPr lang="fr-FR" b="1" dirty="0">
                  <a:solidFill>
                    <a:schemeClr val="tx2"/>
                  </a:solidFill>
                  <a:latin typeface="Century Gothic" panose="020B0502020202020204" pitchFamily="34" charset="0"/>
                </a:rPr>
                <a:t>6</a:t>
              </a:r>
            </a:p>
            <a:p>
              <a:pPr algn="ctr">
                <a:defRPr b="0" i="0"/>
              </a:pPr>
              <a:r>
                <a:rPr lang="fr-FR" sz="1400" b="1" i="1" dirty="0">
                  <a:solidFill>
                    <a:schemeClr val="bg1">
                      <a:lumMod val="50000"/>
                    </a:schemeClr>
                  </a:solidFill>
                  <a:latin typeface="Century Gothic" panose="020B0502020202020204" pitchFamily="34" charset="0"/>
                </a:rPr>
                <a:t>-0.2</a:t>
              </a:r>
              <a:endParaRPr lang="x-none" sz="1400" b="1" i="1" dirty="0">
                <a:solidFill>
                  <a:schemeClr val="bg1">
                    <a:lumMod val="50000"/>
                  </a:schemeClr>
                </a:solidFill>
                <a:latin typeface="Century Gothic" panose="020B0502020202020204" pitchFamily="34" charset="0"/>
              </a:endParaRPr>
            </a:p>
          </p:txBody>
        </p:sp>
        <p:cxnSp>
          <p:nvCxnSpPr>
            <p:cNvPr id="114" name="Straight Connector 9"/>
            <p:cNvCxnSpPr/>
            <p:nvPr/>
          </p:nvCxnSpPr>
          <p:spPr>
            <a:xfrm flipH="1" flipV="1">
              <a:off x="679635" y="1988900"/>
              <a:ext cx="6092" cy="438834"/>
            </a:xfrm>
            <a:prstGeom prst="line">
              <a:avLst/>
            </a:prstGeom>
            <a:noFill/>
            <a:ln w="12700" cap="rnd" cmpd="sng" algn="ctr">
              <a:solidFill>
                <a:schemeClr val="bg1">
                  <a:lumMod val="75000"/>
                </a:schemeClr>
              </a:solidFill>
              <a:prstDash val="solid"/>
              <a:tailEnd type="oval" w="lg" len="lg"/>
            </a:ln>
          </p:spPr>
        </p:cxnSp>
      </p:grpSp>
      <p:grpSp>
        <p:nvGrpSpPr>
          <p:cNvPr id="115" name="Groupe 42"/>
          <p:cNvGrpSpPr/>
          <p:nvPr>
            <p:custDataLst>
              <p:tags r:id="rId15"/>
            </p:custDataLst>
          </p:nvPr>
        </p:nvGrpSpPr>
        <p:grpSpPr>
          <a:xfrm>
            <a:off x="1079575" y="2831509"/>
            <a:ext cx="720000" cy="1174147"/>
            <a:chOff x="325727" y="1988900"/>
            <a:chExt cx="720000" cy="1174147"/>
          </a:xfrm>
        </p:grpSpPr>
        <p:sp>
          <p:nvSpPr>
            <p:cNvPr id="116" name="Oval 25"/>
            <p:cNvSpPr/>
            <p:nvPr/>
          </p:nvSpPr>
          <p:spPr>
            <a:xfrm>
              <a:off x="325727" y="2443047"/>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fr-FR" b="1" dirty="0">
                  <a:solidFill>
                    <a:schemeClr val="tx2"/>
                  </a:solidFill>
                  <a:latin typeface="Century Gothic" panose="020B0502020202020204" pitchFamily="34" charset="0"/>
                </a:rPr>
                <a:t>2.0</a:t>
              </a:r>
              <a:endParaRPr lang="x-none" b="1" dirty="0">
                <a:solidFill>
                  <a:schemeClr val="tx2"/>
                </a:solidFill>
                <a:latin typeface="Century Gothic" panose="020B0502020202020204" pitchFamily="34" charset="0"/>
              </a:endParaRPr>
            </a:p>
            <a:p>
              <a:pPr algn="ctr">
                <a:defRPr b="0" i="0"/>
              </a:pPr>
              <a:r>
                <a:rPr lang="x-none" sz="1400" b="1" i="1" dirty="0">
                  <a:solidFill>
                    <a:schemeClr val="bg1">
                      <a:lumMod val="50000"/>
                    </a:schemeClr>
                  </a:solidFill>
                  <a:latin typeface="Century Gothic" panose="020B0502020202020204" pitchFamily="34" charset="0"/>
                </a:rPr>
                <a:t>-0.</a:t>
              </a:r>
              <a:r>
                <a:rPr lang="fr-FR" sz="1400" b="1" i="1" dirty="0">
                  <a:solidFill>
                    <a:schemeClr val="bg1">
                      <a:lumMod val="50000"/>
                    </a:schemeClr>
                  </a:solidFill>
                  <a:latin typeface="Century Gothic" panose="020B0502020202020204" pitchFamily="34" charset="0"/>
                </a:rPr>
                <a:t>1</a:t>
              </a:r>
              <a:endParaRPr lang="x-none" sz="1400" b="1" i="1" dirty="0">
                <a:solidFill>
                  <a:schemeClr val="bg1">
                    <a:lumMod val="50000"/>
                  </a:schemeClr>
                </a:solidFill>
                <a:latin typeface="Century Gothic" panose="020B0502020202020204" pitchFamily="34" charset="0"/>
              </a:endParaRPr>
            </a:p>
          </p:txBody>
        </p:sp>
        <p:cxnSp>
          <p:nvCxnSpPr>
            <p:cNvPr id="117" name="Straight Connector 9"/>
            <p:cNvCxnSpPr/>
            <p:nvPr/>
          </p:nvCxnSpPr>
          <p:spPr>
            <a:xfrm flipH="1" flipV="1">
              <a:off x="679635" y="1988900"/>
              <a:ext cx="6092" cy="438834"/>
            </a:xfrm>
            <a:prstGeom prst="line">
              <a:avLst/>
            </a:prstGeom>
            <a:noFill/>
            <a:ln w="12700" cap="rnd" cmpd="sng" algn="ctr">
              <a:solidFill>
                <a:schemeClr val="bg1">
                  <a:lumMod val="75000"/>
                </a:schemeClr>
              </a:solidFill>
              <a:prstDash val="solid"/>
              <a:tailEnd type="oval" w="lg" len="lg"/>
            </a:ln>
          </p:spPr>
        </p:cxnSp>
      </p:grpSp>
      <p:grpSp>
        <p:nvGrpSpPr>
          <p:cNvPr id="118" name="Groupe 45"/>
          <p:cNvGrpSpPr/>
          <p:nvPr>
            <p:custDataLst>
              <p:tags r:id="rId16"/>
            </p:custDataLst>
          </p:nvPr>
        </p:nvGrpSpPr>
        <p:grpSpPr>
          <a:xfrm>
            <a:off x="2889265" y="2831509"/>
            <a:ext cx="720000" cy="1174147"/>
            <a:chOff x="325727" y="1988900"/>
            <a:chExt cx="720000" cy="1174147"/>
          </a:xfrm>
        </p:grpSpPr>
        <p:sp>
          <p:nvSpPr>
            <p:cNvPr id="119" name="Oval 25"/>
            <p:cNvSpPr/>
            <p:nvPr/>
          </p:nvSpPr>
          <p:spPr>
            <a:xfrm>
              <a:off x="325727" y="2443047"/>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x-none" b="1" dirty="0">
                  <a:solidFill>
                    <a:schemeClr val="tx2"/>
                  </a:solidFill>
                  <a:latin typeface="Century Gothic" panose="020B0502020202020204" pitchFamily="34" charset="0"/>
                </a:rPr>
                <a:t>1.9</a:t>
              </a:r>
            </a:p>
            <a:p>
              <a:pPr algn="ctr">
                <a:defRPr b="0" i="0"/>
              </a:pPr>
              <a:r>
                <a:rPr lang="fr-FR" sz="1400" b="1" i="1" dirty="0">
                  <a:solidFill>
                    <a:schemeClr val="bg1">
                      <a:lumMod val="50000"/>
                    </a:schemeClr>
                  </a:solidFill>
                  <a:latin typeface="Century Gothic" panose="020B0502020202020204" pitchFamily="34" charset="0"/>
                </a:rPr>
                <a:t>=</a:t>
              </a:r>
              <a:endParaRPr lang="x-none" sz="1400" b="1" i="1" dirty="0">
                <a:solidFill>
                  <a:schemeClr val="bg1">
                    <a:lumMod val="50000"/>
                  </a:schemeClr>
                </a:solidFill>
                <a:latin typeface="Century Gothic" panose="020B0502020202020204" pitchFamily="34" charset="0"/>
              </a:endParaRPr>
            </a:p>
          </p:txBody>
        </p:sp>
        <p:cxnSp>
          <p:nvCxnSpPr>
            <p:cNvPr id="120" name="Straight Connector 9"/>
            <p:cNvCxnSpPr/>
            <p:nvPr/>
          </p:nvCxnSpPr>
          <p:spPr>
            <a:xfrm flipH="1" flipV="1">
              <a:off x="679635" y="1988900"/>
              <a:ext cx="6092" cy="438834"/>
            </a:xfrm>
            <a:prstGeom prst="line">
              <a:avLst/>
            </a:prstGeom>
            <a:noFill/>
            <a:ln w="12700" cap="rnd" cmpd="sng" algn="ctr">
              <a:solidFill>
                <a:schemeClr val="bg1">
                  <a:lumMod val="75000"/>
                </a:schemeClr>
              </a:solidFill>
              <a:prstDash val="solid"/>
              <a:tailEnd type="oval" w="lg" len="lg"/>
            </a:ln>
          </p:spPr>
        </p:cxnSp>
      </p:grpSp>
      <p:grpSp>
        <p:nvGrpSpPr>
          <p:cNvPr id="121" name="Groupe 48"/>
          <p:cNvGrpSpPr/>
          <p:nvPr>
            <p:custDataLst>
              <p:tags r:id="rId17"/>
            </p:custDataLst>
          </p:nvPr>
        </p:nvGrpSpPr>
        <p:grpSpPr>
          <a:xfrm>
            <a:off x="4698955" y="2831509"/>
            <a:ext cx="720000" cy="1174147"/>
            <a:chOff x="325727" y="1988900"/>
            <a:chExt cx="720000" cy="1174147"/>
          </a:xfrm>
        </p:grpSpPr>
        <p:sp>
          <p:nvSpPr>
            <p:cNvPr id="122" name="Oval 25"/>
            <p:cNvSpPr/>
            <p:nvPr/>
          </p:nvSpPr>
          <p:spPr>
            <a:xfrm>
              <a:off x="325727" y="2443047"/>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x-none" b="1" dirty="0">
                  <a:solidFill>
                    <a:schemeClr val="tx2"/>
                  </a:solidFill>
                  <a:latin typeface="Century Gothic" panose="020B0502020202020204" pitchFamily="34" charset="0"/>
                </a:rPr>
                <a:t>1.</a:t>
              </a:r>
              <a:r>
                <a:rPr lang="fr-FR" b="1" dirty="0">
                  <a:solidFill>
                    <a:schemeClr val="tx2"/>
                  </a:solidFill>
                  <a:latin typeface="Century Gothic" panose="020B0502020202020204" pitchFamily="34" charset="0"/>
                </a:rPr>
                <a:t>9</a:t>
              </a:r>
              <a:endParaRPr lang="x-none" b="1" dirty="0">
                <a:solidFill>
                  <a:schemeClr val="tx2"/>
                </a:solidFill>
                <a:latin typeface="Century Gothic" panose="020B0502020202020204" pitchFamily="34" charset="0"/>
              </a:endParaRPr>
            </a:p>
          </p:txBody>
        </p:sp>
        <p:cxnSp>
          <p:nvCxnSpPr>
            <p:cNvPr id="123" name="Straight Connector 9"/>
            <p:cNvCxnSpPr/>
            <p:nvPr/>
          </p:nvCxnSpPr>
          <p:spPr>
            <a:xfrm flipH="1" flipV="1">
              <a:off x="679635" y="1988900"/>
              <a:ext cx="6092" cy="438834"/>
            </a:xfrm>
            <a:prstGeom prst="line">
              <a:avLst/>
            </a:prstGeom>
            <a:noFill/>
            <a:ln w="12700" cap="rnd" cmpd="sng" algn="ctr">
              <a:solidFill>
                <a:schemeClr val="bg1">
                  <a:lumMod val="75000"/>
                </a:schemeClr>
              </a:solidFill>
              <a:prstDash val="solid"/>
              <a:tailEnd type="oval" w="lg" len="lg"/>
            </a:ln>
          </p:spPr>
        </p:cxnSp>
      </p:grpSp>
      <p:grpSp>
        <p:nvGrpSpPr>
          <p:cNvPr id="124" name="Groupe 51"/>
          <p:cNvGrpSpPr/>
          <p:nvPr>
            <p:custDataLst>
              <p:tags r:id="rId18"/>
            </p:custDataLst>
          </p:nvPr>
        </p:nvGrpSpPr>
        <p:grpSpPr>
          <a:xfrm>
            <a:off x="5603800" y="2831509"/>
            <a:ext cx="720000" cy="1174147"/>
            <a:chOff x="325727" y="1988900"/>
            <a:chExt cx="720000" cy="1174147"/>
          </a:xfrm>
        </p:grpSpPr>
        <p:sp>
          <p:nvSpPr>
            <p:cNvPr id="125" name="Oval 25"/>
            <p:cNvSpPr/>
            <p:nvPr/>
          </p:nvSpPr>
          <p:spPr>
            <a:xfrm>
              <a:off x="325727" y="2443047"/>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x-none" b="1" dirty="0">
                  <a:solidFill>
                    <a:schemeClr val="tx2"/>
                  </a:solidFill>
                  <a:latin typeface="Century Gothic" panose="020B0502020202020204" pitchFamily="34" charset="0"/>
                </a:rPr>
                <a:t>1.8</a:t>
              </a:r>
            </a:p>
            <a:p>
              <a:pPr algn="ctr">
                <a:defRPr b="0" i="0"/>
              </a:pPr>
              <a:r>
                <a:rPr lang="fr-FR" sz="1400" b="1" i="1" dirty="0">
                  <a:solidFill>
                    <a:schemeClr val="bg1">
                      <a:lumMod val="50000"/>
                    </a:schemeClr>
                  </a:solidFill>
                  <a:latin typeface="Century Gothic" panose="020B0502020202020204" pitchFamily="34" charset="0"/>
                </a:rPr>
                <a:t>+0.1</a:t>
              </a:r>
              <a:endParaRPr lang="x-none" sz="1400" b="1" i="1" dirty="0">
                <a:solidFill>
                  <a:schemeClr val="bg1">
                    <a:lumMod val="50000"/>
                  </a:schemeClr>
                </a:solidFill>
                <a:latin typeface="Century Gothic" panose="020B0502020202020204" pitchFamily="34" charset="0"/>
              </a:endParaRPr>
            </a:p>
          </p:txBody>
        </p:sp>
        <p:cxnSp>
          <p:nvCxnSpPr>
            <p:cNvPr id="126" name="Straight Connector 9"/>
            <p:cNvCxnSpPr/>
            <p:nvPr/>
          </p:nvCxnSpPr>
          <p:spPr>
            <a:xfrm flipH="1" flipV="1">
              <a:off x="679635" y="1988900"/>
              <a:ext cx="6092" cy="438834"/>
            </a:xfrm>
            <a:prstGeom prst="line">
              <a:avLst/>
            </a:prstGeom>
            <a:noFill/>
            <a:ln w="12700" cap="rnd" cmpd="sng" algn="ctr">
              <a:solidFill>
                <a:schemeClr val="bg1">
                  <a:lumMod val="75000"/>
                </a:schemeClr>
              </a:solidFill>
              <a:prstDash val="solid"/>
              <a:tailEnd type="oval" w="lg" len="lg"/>
            </a:ln>
          </p:spPr>
        </p:cxnSp>
      </p:grpSp>
      <p:grpSp>
        <p:nvGrpSpPr>
          <p:cNvPr id="127" name="Groupe 54"/>
          <p:cNvGrpSpPr/>
          <p:nvPr>
            <p:custDataLst>
              <p:tags r:id="rId19"/>
            </p:custDataLst>
          </p:nvPr>
        </p:nvGrpSpPr>
        <p:grpSpPr>
          <a:xfrm>
            <a:off x="6508645" y="2831509"/>
            <a:ext cx="720000" cy="1174147"/>
            <a:chOff x="325727" y="1988900"/>
            <a:chExt cx="720000" cy="1174147"/>
          </a:xfrm>
        </p:grpSpPr>
        <p:sp>
          <p:nvSpPr>
            <p:cNvPr id="128" name="Oval 25"/>
            <p:cNvSpPr/>
            <p:nvPr/>
          </p:nvSpPr>
          <p:spPr>
            <a:xfrm>
              <a:off x="325727" y="2443047"/>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x-none" b="1" dirty="0">
                  <a:solidFill>
                    <a:schemeClr val="tx2"/>
                  </a:solidFill>
                  <a:latin typeface="Century Gothic" panose="020B0502020202020204" pitchFamily="34" charset="0"/>
                </a:rPr>
                <a:t>1.</a:t>
              </a:r>
              <a:r>
                <a:rPr lang="fr-FR" b="1" dirty="0">
                  <a:solidFill>
                    <a:schemeClr val="tx2"/>
                  </a:solidFill>
                  <a:latin typeface="Century Gothic" panose="020B0502020202020204" pitchFamily="34" charset="0"/>
                </a:rPr>
                <a:t>7</a:t>
              </a:r>
              <a:endParaRPr lang="x-none" b="1" dirty="0">
                <a:solidFill>
                  <a:schemeClr val="tx2"/>
                </a:solidFill>
                <a:latin typeface="Century Gothic" panose="020B0502020202020204" pitchFamily="34" charset="0"/>
              </a:endParaRPr>
            </a:p>
            <a:p>
              <a:pPr algn="ctr">
                <a:defRPr b="0" i="0"/>
              </a:pPr>
              <a:r>
                <a:rPr lang="fr-FR" sz="1400" b="1" i="1" dirty="0">
                  <a:solidFill>
                    <a:schemeClr val="bg1">
                      <a:lumMod val="50000"/>
                    </a:schemeClr>
                  </a:solidFill>
                  <a:latin typeface="Century Gothic" panose="020B0502020202020204" pitchFamily="34" charset="0"/>
                </a:rPr>
                <a:t>=</a:t>
              </a:r>
              <a:endParaRPr lang="x-none" sz="1400" b="1" i="1" dirty="0">
                <a:solidFill>
                  <a:schemeClr val="bg1">
                    <a:lumMod val="50000"/>
                  </a:schemeClr>
                </a:solidFill>
                <a:latin typeface="Century Gothic" panose="020B0502020202020204" pitchFamily="34" charset="0"/>
              </a:endParaRPr>
            </a:p>
          </p:txBody>
        </p:sp>
        <p:cxnSp>
          <p:nvCxnSpPr>
            <p:cNvPr id="129" name="Straight Connector 9"/>
            <p:cNvCxnSpPr/>
            <p:nvPr/>
          </p:nvCxnSpPr>
          <p:spPr>
            <a:xfrm flipH="1" flipV="1">
              <a:off x="679635" y="1988900"/>
              <a:ext cx="6092" cy="438834"/>
            </a:xfrm>
            <a:prstGeom prst="line">
              <a:avLst/>
            </a:prstGeom>
            <a:noFill/>
            <a:ln w="12700" cap="rnd" cmpd="sng" algn="ctr">
              <a:solidFill>
                <a:schemeClr val="bg1">
                  <a:lumMod val="75000"/>
                </a:schemeClr>
              </a:solidFill>
              <a:prstDash val="solid"/>
              <a:tailEnd type="oval" w="lg" len="lg"/>
            </a:ln>
          </p:spPr>
        </p:cxnSp>
      </p:grpSp>
      <p:grpSp>
        <p:nvGrpSpPr>
          <p:cNvPr id="130" name="Groupe 57"/>
          <p:cNvGrpSpPr/>
          <p:nvPr>
            <p:custDataLst>
              <p:tags r:id="rId20"/>
            </p:custDataLst>
          </p:nvPr>
        </p:nvGrpSpPr>
        <p:grpSpPr>
          <a:xfrm>
            <a:off x="7413490" y="2831509"/>
            <a:ext cx="720000" cy="1174147"/>
            <a:chOff x="325727" y="1988900"/>
            <a:chExt cx="720000" cy="1174147"/>
          </a:xfrm>
        </p:grpSpPr>
        <p:sp>
          <p:nvSpPr>
            <p:cNvPr id="131" name="Oval 25"/>
            <p:cNvSpPr/>
            <p:nvPr/>
          </p:nvSpPr>
          <p:spPr>
            <a:xfrm>
              <a:off x="325727" y="2443047"/>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fr-FR" b="1" dirty="0">
                  <a:solidFill>
                    <a:schemeClr val="tx2"/>
                  </a:solidFill>
                  <a:latin typeface="Century Gothic" panose="020B0502020202020204" pitchFamily="34" charset="0"/>
                </a:rPr>
                <a:t>1.7</a:t>
              </a:r>
              <a:endParaRPr lang="x-none" b="1" dirty="0">
                <a:solidFill>
                  <a:schemeClr val="tx2"/>
                </a:solidFill>
                <a:latin typeface="Century Gothic" panose="020B0502020202020204" pitchFamily="34" charset="0"/>
              </a:endParaRPr>
            </a:p>
          </p:txBody>
        </p:sp>
        <p:cxnSp>
          <p:nvCxnSpPr>
            <p:cNvPr id="132" name="Straight Connector 9"/>
            <p:cNvCxnSpPr/>
            <p:nvPr/>
          </p:nvCxnSpPr>
          <p:spPr>
            <a:xfrm flipH="1" flipV="1">
              <a:off x="679635" y="1988900"/>
              <a:ext cx="6092" cy="438834"/>
            </a:xfrm>
            <a:prstGeom prst="line">
              <a:avLst/>
            </a:prstGeom>
            <a:noFill/>
            <a:ln w="12700" cap="rnd" cmpd="sng" algn="ctr">
              <a:solidFill>
                <a:schemeClr val="bg1">
                  <a:lumMod val="75000"/>
                </a:schemeClr>
              </a:solidFill>
              <a:prstDash val="solid"/>
              <a:tailEnd type="oval" w="lg" len="lg"/>
            </a:ln>
          </p:spPr>
        </p:cxnSp>
      </p:grpSp>
      <p:grpSp>
        <p:nvGrpSpPr>
          <p:cNvPr id="133" name="Groupe 60"/>
          <p:cNvGrpSpPr/>
          <p:nvPr>
            <p:custDataLst>
              <p:tags r:id="rId21"/>
            </p:custDataLst>
          </p:nvPr>
        </p:nvGrpSpPr>
        <p:grpSpPr>
          <a:xfrm>
            <a:off x="3103078" y="4778666"/>
            <a:ext cx="720000" cy="997732"/>
            <a:chOff x="325727" y="2165315"/>
            <a:chExt cx="720000" cy="997732"/>
          </a:xfrm>
        </p:grpSpPr>
        <p:sp>
          <p:nvSpPr>
            <p:cNvPr id="134" name="Oval 25"/>
            <p:cNvSpPr/>
            <p:nvPr/>
          </p:nvSpPr>
          <p:spPr>
            <a:xfrm>
              <a:off x="325727" y="2443047"/>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x-none" b="1" dirty="0">
                  <a:solidFill>
                    <a:schemeClr val="tx2"/>
                  </a:solidFill>
                  <a:latin typeface="Century Gothic" panose="020B0502020202020204" pitchFamily="34" charset="0"/>
                </a:rPr>
                <a:t>1.</a:t>
              </a:r>
              <a:r>
                <a:rPr lang="fr-FR" b="1" dirty="0">
                  <a:solidFill>
                    <a:schemeClr val="tx2"/>
                  </a:solidFill>
                  <a:latin typeface="Century Gothic" panose="020B0502020202020204" pitchFamily="34" charset="0"/>
                </a:rPr>
                <a:t>5</a:t>
              </a:r>
              <a:endParaRPr lang="x-none" b="1" dirty="0">
                <a:solidFill>
                  <a:schemeClr val="tx2"/>
                </a:solidFill>
                <a:latin typeface="Century Gothic" panose="020B0502020202020204" pitchFamily="34" charset="0"/>
              </a:endParaRPr>
            </a:p>
            <a:p>
              <a:pPr algn="ctr">
                <a:defRPr b="0" i="0"/>
              </a:pPr>
              <a:r>
                <a:rPr lang="fr-FR" sz="1400" b="1" i="1" dirty="0">
                  <a:solidFill>
                    <a:schemeClr val="bg1">
                      <a:lumMod val="50000"/>
                    </a:schemeClr>
                  </a:solidFill>
                  <a:latin typeface="Century Gothic" panose="020B0502020202020204" pitchFamily="34" charset="0"/>
                </a:rPr>
                <a:t>+0.1</a:t>
              </a:r>
              <a:endParaRPr lang="x-none" sz="1400" b="1" i="1" dirty="0">
                <a:solidFill>
                  <a:schemeClr val="bg1">
                    <a:lumMod val="50000"/>
                  </a:schemeClr>
                </a:solidFill>
                <a:latin typeface="Century Gothic" panose="020B0502020202020204" pitchFamily="34" charset="0"/>
              </a:endParaRPr>
            </a:p>
          </p:txBody>
        </p:sp>
        <p:cxnSp>
          <p:nvCxnSpPr>
            <p:cNvPr id="135" name="Straight Connector 9"/>
            <p:cNvCxnSpPr/>
            <p:nvPr/>
          </p:nvCxnSpPr>
          <p:spPr>
            <a:xfrm flipH="1" flipV="1">
              <a:off x="679635" y="2165315"/>
              <a:ext cx="6092" cy="272482"/>
            </a:xfrm>
            <a:prstGeom prst="line">
              <a:avLst/>
            </a:prstGeom>
            <a:noFill/>
            <a:ln w="12700" cap="rnd" cmpd="sng" algn="ctr">
              <a:solidFill>
                <a:schemeClr val="bg1">
                  <a:lumMod val="75000"/>
                </a:schemeClr>
              </a:solidFill>
              <a:prstDash val="solid"/>
              <a:tailEnd type="oval" w="lg" len="lg"/>
            </a:ln>
          </p:spPr>
        </p:cxnSp>
      </p:grpSp>
      <p:grpSp>
        <p:nvGrpSpPr>
          <p:cNvPr id="136" name="Groupe 63"/>
          <p:cNvGrpSpPr/>
          <p:nvPr>
            <p:custDataLst>
              <p:tags r:id="rId22"/>
            </p:custDataLst>
          </p:nvPr>
        </p:nvGrpSpPr>
        <p:grpSpPr>
          <a:xfrm>
            <a:off x="2034482" y="4778666"/>
            <a:ext cx="720000" cy="997732"/>
            <a:chOff x="325727" y="2165315"/>
            <a:chExt cx="720000" cy="997732"/>
          </a:xfrm>
        </p:grpSpPr>
        <p:sp>
          <p:nvSpPr>
            <p:cNvPr id="137" name="Oval 25"/>
            <p:cNvSpPr/>
            <p:nvPr/>
          </p:nvSpPr>
          <p:spPr>
            <a:xfrm>
              <a:off x="325727" y="2443047"/>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x-none" b="1" dirty="0">
                  <a:solidFill>
                    <a:schemeClr val="tx2"/>
                  </a:solidFill>
                  <a:latin typeface="Century Gothic" panose="020B0502020202020204" pitchFamily="34" charset="0"/>
                </a:rPr>
                <a:t>2.2</a:t>
              </a:r>
            </a:p>
            <a:p>
              <a:pPr algn="ctr">
                <a:defRPr b="0" i="0"/>
              </a:pPr>
              <a:r>
                <a:rPr lang="fr-FR" sz="1400" b="1" i="1" dirty="0">
                  <a:solidFill>
                    <a:schemeClr val="bg1">
                      <a:lumMod val="50000"/>
                    </a:schemeClr>
                  </a:solidFill>
                  <a:latin typeface="Century Gothic" panose="020B0502020202020204" pitchFamily="34" charset="0"/>
                </a:rPr>
                <a:t>=</a:t>
              </a:r>
              <a:endParaRPr lang="x-none" sz="1400" b="1" i="1" dirty="0">
                <a:solidFill>
                  <a:schemeClr val="bg1">
                    <a:lumMod val="50000"/>
                  </a:schemeClr>
                </a:solidFill>
                <a:latin typeface="Century Gothic" panose="020B0502020202020204" pitchFamily="34" charset="0"/>
              </a:endParaRPr>
            </a:p>
          </p:txBody>
        </p:sp>
        <p:cxnSp>
          <p:nvCxnSpPr>
            <p:cNvPr id="138" name="Straight Connector 9"/>
            <p:cNvCxnSpPr/>
            <p:nvPr/>
          </p:nvCxnSpPr>
          <p:spPr>
            <a:xfrm flipH="1" flipV="1">
              <a:off x="679635" y="2165315"/>
              <a:ext cx="6092" cy="272482"/>
            </a:xfrm>
            <a:prstGeom prst="line">
              <a:avLst/>
            </a:prstGeom>
            <a:noFill/>
            <a:ln w="12700" cap="rnd" cmpd="sng" algn="ctr">
              <a:solidFill>
                <a:schemeClr val="bg1">
                  <a:lumMod val="75000"/>
                </a:schemeClr>
              </a:solidFill>
              <a:prstDash val="solid"/>
              <a:tailEnd type="oval" w="lg" len="lg"/>
            </a:ln>
          </p:spPr>
        </p:cxnSp>
      </p:grpSp>
      <p:pic>
        <p:nvPicPr>
          <p:cNvPr id="139" name="Image 67"/>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115390" y="4198923"/>
            <a:ext cx="902750" cy="451635"/>
          </a:xfrm>
          <a:prstGeom prst="rect">
            <a:avLst/>
          </a:prstGeom>
        </p:spPr>
      </p:pic>
      <p:pic>
        <p:nvPicPr>
          <p:cNvPr id="140" name="Image 68"/>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4708894" y="2230177"/>
            <a:ext cx="820682" cy="410577"/>
          </a:xfrm>
          <a:prstGeom prst="rect">
            <a:avLst/>
          </a:prstGeom>
        </p:spPr>
      </p:pic>
      <p:pic>
        <p:nvPicPr>
          <p:cNvPr id="141" name="Image 69"/>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061710" y="4186723"/>
            <a:ext cx="902750" cy="451635"/>
          </a:xfrm>
          <a:prstGeom prst="rect">
            <a:avLst/>
          </a:prstGeom>
        </p:spPr>
      </p:pic>
      <p:pic>
        <p:nvPicPr>
          <p:cNvPr id="142" name="Image 70"/>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7369344" y="2230177"/>
            <a:ext cx="821156" cy="410577"/>
          </a:xfrm>
          <a:prstGeom prst="rect">
            <a:avLst/>
          </a:prstGeom>
        </p:spPr>
      </p:pic>
      <p:grpSp>
        <p:nvGrpSpPr>
          <p:cNvPr id="143" name="Groupe 71"/>
          <p:cNvGrpSpPr/>
          <p:nvPr>
            <p:custDataLst>
              <p:tags r:id="rId23"/>
            </p:custDataLst>
          </p:nvPr>
        </p:nvGrpSpPr>
        <p:grpSpPr>
          <a:xfrm>
            <a:off x="1984420" y="2831509"/>
            <a:ext cx="720000" cy="1174147"/>
            <a:chOff x="325727" y="1988900"/>
            <a:chExt cx="720000" cy="1174147"/>
          </a:xfrm>
        </p:grpSpPr>
        <p:sp>
          <p:nvSpPr>
            <p:cNvPr id="144" name="Oval 25"/>
            <p:cNvSpPr/>
            <p:nvPr/>
          </p:nvSpPr>
          <p:spPr>
            <a:xfrm>
              <a:off x="325727" y="2443047"/>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x-none" b="1" dirty="0">
                  <a:solidFill>
                    <a:schemeClr val="tx2"/>
                  </a:solidFill>
                  <a:latin typeface="Century Gothic" panose="020B0502020202020204" pitchFamily="34" charset="0"/>
                </a:rPr>
                <a:t>1.9</a:t>
              </a:r>
            </a:p>
            <a:p>
              <a:pPr algn="ctr">
                <a:defRPr b="0" i="0"/>
              </a:pPr>
              <a:r>
                <a:rPr lang="fr-FR" sz="1400" b="1" i="1" dirty="0">
                  <a:solidFill>
                    <a:schemeClr val="bg1">
                      <a:lumMod val="50000"/>
                    </a:schemeClr>
                  </a:solidFill>
                  <a:latin typeface="Century Gothic" panose="020B0502020202020204" pitchFamily="34" charset="0"/>
                </a:rPr>
                <a:t>+</a:t>
              </a:r>
              <a:r>
                <a:rPr lang="x-none" sz="1400" b="1" i="1" dirty="0">
                  <a:solidFill>
                    <a:schemeClr val="bg1">
                      <a:lumMod val="50000"/>
                    </a:schemeClr>
                  </a:solidFill>
                  <a:latin typeface="Century Gothic" panose="020B0502020202020204" pitchFamily="34" charset="0"/>
                </a:rPr>
                <a:t>0.</a:t>
              </a:r>
              <a:r>
                <a:rPr lang="fr-FR" sz="1400" b="1" i="1" dirty="0">
                  <a:solidFill>
                    <a:schemeClr val="bg1">
                      <a:lumMod val="50000"/>
                    </a:schemeClr>
                  </a:solidFill>
                  <a:latin typeface="Century Gothic" panose="020B0502020202020204" pitchFamily="34" charset="0"/>
                </a:rPr>
                <a:t>1</a:t>
              </a:r>
              <a:endParaRPr lang="x-none" sz="1400" b="1" i="1" dirty="0">
                <a:solidFill>
                  <a:schemeClr val="bg1">
                    <a:lumMod val="50000"/>
                  </a:schemeClr>
                </a:solidFill>
                <a:latin typeface="Century Gothic" panose="020B0502020202020204" pitchFamily="34" charset="0"/>
              </a:endParaRPr>
            </a:p>
          </p:txBody>
        </p:sp>
        <p:cxnSp>
          <p:nvCxnSpPr>
            <p:cNvPr id="145" name="Straight Connector 9"/>
            <p:cNvCxnSpPr/>
            <p:nvPr/>
          </p:nvCxnSpPr>
          <p:spPr>
            <a:xfrm flipH="1" flipV="1">
              <a:off x="679635" y="1988900"/>
              <a:ext cx="6092" cy="438834"/>
            </a:xfrm>
            <a:prstGeom prst="line">
              <a:avLst/>
            </a:prstGeom>
            <a:noFill/>
            <a:ln w="12700" cap="rnd" cmpd="sng" algn="ctr">
              <a:solidFill>
                <a:schemeClr val="bg1">
                  <a:lumMod val="75000"/>
                </a:schemeClr>
              </a:solidFill>
              <a:prstDash val="solid"/>
              <a:tailEnd type="oval" w="lg" len="lg"/>
            </a:ln>
          </p:spPr>
        </p:cxnSp>
      </p:grpSp>
      <p:grpSp>
        <p:nvGrpSpPr>
          <p:cNvPr id="146" name="Groupe 74"/>
          <p:cNvGrpSpPr/>
          <p:nvPr>
            <p:custDataLst>
              <p:tags r:id="rId24"/>
            </p:custDataLst>
          </p:nvPr>
        </p:nvGrpSpPr>
        <p:grpSpPr>
          <a:xfrm>
            <a:off x="3794110" y="2831509"/>
            <a:ext cx="720000" cy="1174147"/>
            <a:chOff x="325727" y="1988900"/>
            <a:chExt cx="720000" cy="1174147"/>
          </a:xfrm>
        </p:grpSpPr>
        <p:sp>
          <p:nvSpPr>
            <p:cNvPr id="147" name="Oval 25"/>
            <p:cNvSpPr/>
            <p:nvPr/>
          </p:nvSpPr>
          <p:spPr>
            <a:xfrm>
              <a:off x="325727" y="2443047"/>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x-none" b="1" dirty="0">
                  <a:solidFill>
                    <a:schemeClr val="tx2"/>
                  </a:solidFill>
                  <a:latin typeface="Century Gothic" panose="020B0502020202020204" pitchFamily="34" charset="0"/>
                </a:rPr>
                <a:t>1.9</a:t>
              </a:r>
            </a:p>
            <a:p>
              <a:pPr algn="ctr">
                <a:defRPr b="0" i="0"/>
              </a:pPr>
              <a:r>
                <a:rPr lang="fr-FR" sz="1400" b="1" i="1" dirty="0">
                  <a:solidFill>
                    <a:schemeClr val="bg1">
                      <a:lumMod val="50000"/>
                    </a:schemeClr>
                  </a:solidFill>
                  <a:latin typeface="Century Gothic" panose="020B0502020202020204" pitchFamily="34" charset="0"/>
                </a:rPr>
                <a:t>+0.1</a:t>
              </a:r>
              <a:endParaRPr lang="x-none" sz="1400" b="1" i="1" dirty="0">
                <a:solidFill>
                  <a:schemeClr val="bg1">
                    <a:lumMod val="50000"/>
                  </a:schemeClr>
                </a:solidFill>
                <a:latin typeface="Century Gothic" panose="020B0502020202020204" pitchFamily="34" charset="0"/>
              </a:endParaRPr>
            </a:p>
          </p:txBody>
        </p:sp>
        <p:cxnSp>
          <p:nvCxnSpPr>
            <p:cNvPr id="148" name="Straight Connector 9"/>
            <p:cNvCxnSpPr/>
            <p:nvPr/>
          </p:nvCxnSpPr>
          <p:spPr>
            <a:xfrm flipH="1" flipV="1">
              <a:off x="679635" y="1988900"/>
              <a:ext cx="6092" cy="438834"/>
            </a:xfrm>
            <a:prstGeom prst="line">
              <a:avLst/>
            </a:prstGeom>
            <a:noFill/>
            <a:ln w="12700" cap="rnd" cmpd="sng" algn="ctr">
              <a:solidFill>
                <a:schemeClr val="bg1">
                  <a:lumMod val="75000"/>
                </a:schemeClr>
              </a:solidFill>
              <a:prstDash val="solid"/>
              <a:tailEnd type="oval" w="lg" len="lg"/>
            </a:ln>
          </p:spPr>
        </p:cxnSp>
      </p:grpSp>
      <p:grpSp>
        <p:nvGrpSpPr>
          <p:cNvPr id="149" name="Groupe 78"/>
          <p:cNvGrpSpPr/>
          <p:nvPr>
            <p:custDataLst>
              <p:tags r:id="rId25"/>
            </p:custDataLst>
          </p:nvPr>
        </p:nvGrpSpPr>
        <p:grpSpPr>
          <a:xfrm>
            <a:off x="4136554" y="4758989"/>
            <a:ext cx="720000" cy="997732"/>
            <a:chOff x="325727" y="2165315"/>
            <a:chExt cx="720000" cy="997732"/>
          </a:xfrm>
        </p:grpSpPr>
        <p:sp>
          <p:nvSpPr>
            <p:cNvPr id="150" name="Oval 25"/>
            <p:cNvSpPr/>
            <p:nvPr/>
          </p:nvSpPr>
          <p:spPr>
            <a:xfrm>
              <a:off x="325727" y="2443047"/>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fr-FR" b="1" dirty="0">
                  <a:solidFill>
                    <a:schemeClr val="tx2"/>
                  </a:solidFill>
                  <a:latin typeface="Century Gothic" panose="020B0502020202020204" pitchFamily="34" charset="0"/>
                </a:rPr>
                <a:t>1.3</a:t>
              </a:r>
              <a:endParaRPr lang="x-none" b="1" dirty="0">
                <a:solidFill>
                  <a:schemeClr val="tx2"/>
                </a:solidFill>
                <a:latin typeface="Century Gothic" panose="020B0502020202020204" pitchFamily="34" charset="0"/>
              </a:endParaRPr>
            </a:p>
          </p:txBody>
        </p:sp>
        <p:cxnSp>
          <p:nvCxnSpPr>
            <p:cNvPr id="151" name="Straight Connector 9"/>
            <p:cNvCxnSpPr/>
            <p:nvPr/>
          </p:nvCxnSpPr>
          <p:spPr>
            <a:xfrm flipH="1" flipV="1">
              <a:off x="679635" y="2165315"/>
              <a:ext cx="6092" cy="272482"/>
            </a:xfrm>
            <a:prstGeom prst="line">
              <a:avLst/>
            </a:prstGeom>
            <a:noFill/>
            <a:ln w="12700" cap="rnd" cmpd="sng" algn="ctr">
              <a:solidFill>
                <a:schemeClr val="bg1">
                  <a:lumMod val="75000"/>
                </a:schemeClr>
              </a:solidFill>
              <a:prstDash val="solid"/>
              <a:tailEnd type="oval" w="lg" len="lg"/>
            </a:ln>
          </p:spPr>
        </p:cxnSp>
      </p:grpSp>
      <p:grpSp>
        <p:nvGrpSpPr>
          <p:cNvPr id="152" name="Groupe 81"/>
          <p:cNvGrpSpPr/>
          <p:nvPr>
            <p:custDataLst>
              <p:tags r:id="rId26"/>
            </p:custDataLst>
          </p:nvPr>
        </p:nvGrpSpPr>
        <p:grpSpPr>
          <a:xfrm>
            <a:off x="5207307" y="4762047"/>
            <a:ext cx="720000" cy="997732"/>
            <a:chOff x="325727" y="2165315"/>
            <a:chExt cx="720000" cy="997732"/>
          </a:xfrm>
        </p:grpSpPr>
        <p:sp>
          <p:nvSpPr>
            <p:cNvPr id="153" name="Oval 25"/>
            <p:cNvSpPr/>
            <p:nvPr/>
          </p:nvSpPr>
          <p:spPr>
            <a:xfrm>
              <a:off x="325727" y="2443047"/>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fr-FR" b="1" dirty="0">
                  <a:solidFill>
                    <a:schemeClr val="tx2"/>
                  </a:solidFill>
                  <a:latin typeface="Century Gothic" panose="020B0502020202020204" pitchFamily="34" charset="0"/>
                </a:rPr>
                <a:t>1.3</a:t>
              </a:r>
              <a:endParaRPr lang="x-none" b="1" dirty="0">
                <a:solidFill>
                  <a:schemeClr val="tx2"/>
                </a:solidFill>
                <a:latin typeface="Century Gothic" panose="020B0502020202020204" pitchFamily="34" charset="0"/>
              </a:endParaRPr>
            </a:p>
          </p:txBody>
        </p:sp>
        <p:cxnSp>
          <p:nvCxnSpPr>
            <p:cNvPr id="154" name="Straight Connector 9"/>
            <p:cNvCxnSpPr/>
            <p:nvPr/>
          </p:nvCxnSpPr>
          <p:spPr>
            <a:xfrm flipH="1" flipV="1">
              <a:off x="679635" y="2165315"/>
              <a:ext cx="6092" cy="272482"/>
            </a:xfrm>
            <a:prstGeom prst="line">
              <a:avLst/>
            </a:prstGeom>
            <a:noFill/>
            <a:ln w="12700" cap="rnd" cmpd="sng" algn="ctr">
              <a:solidFill>
                <a:schemeClr val="bg1">
                  <a:lumMod val="75000"/>
                </a:schemeClr>
              </a:solidFill>
              <a:prstDash val="solid"/>
              <a:tailEnd type="oval" w="lg" len="lg"/>
            </a:ln>
          </p:spPr>
        </p:cxnSp>
      </p:grpSp>
    </p:spTree>
    <p:extLst>
      <p:ext uri="{BB962C8B-B14F-4D97-AF65-F5344CB8AC3E}">
        <p14:creationId xmlns:p14="http://schemas.microsoft.com/office/powerpoint/2010/main" val="772198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252601" y="1192414"/>
            <a:ext cx="8599488" cy="430887"/>
          </a:xfrm>
          <a:prstGeom prst="rect">
            <a:avLst/>
          </a:prstGeom>
          <a:solidFill>
            <a:schemeClr val="accent1"/>
          </a:solidFill>
        </p:spPr>
        <p:txBody>
          <a:bodyPr>
            <a:spAutoFit/>
          </a:bodyPr>
          <a:lstStyle/>
          <a:p>
            <a:pPr>
              <a:defRPr/>
            </a:pPr>
            <a:r>
              <a:rPr lang="fr-FR" sz="1100" b="1" dirty="0">
                <a:solidFill>
                  <a:schemeClr val="bg1"/>
                </a:solidFill>
              </a:rPr>
              <a:t>Question :  Avez-vous l’intention de partir en vacances cet été, c’est-à-dire entre juin inclus et septembre inclus ? (une seule réponse possible)</a:t>
            </a:r>
          </a:p>
        </p:txBody>
      </p:sp>
      <p:graphicFrame>
        <p:nvGraphicFramePr>
          <p:cNvPr id="4" name="Object 7"/>
          <p:cNvGraphicFramePr>
            <a:graphicFrameLocks noChangeAspect="1"/>
          </p:cNvGraphicFramePr>
          <p:nvPr>
            <p:extLst>
              <p:ext uri="{D42A27DB-BD31-4B8C-83A1-F6EECF244321}">
                <p14:modId xmlns:p14="http://schemas.microsoft.com/office/powerpoint/2010/main" val="1767376395"/>
              </p:ext>
            </p:extLst>
          </p:nvPr>
        </p:nvGraphicFramePr>
        <p:xfrm>
          <a:off x="161290" y="968181"/>
          <a:ext cx="10131572" cy="4087503"/>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9" name="Text Box 2"/>
          <p:cNvSpPr txBox="1">
            <a:spLocks noChangeArrowheads="1"/>
          </p:cNvSpPr>
          <p:nvPr/>
        </p:nvSpPr>
        <p:spPr bwMode="auto">
          <a:xfrm>
            <a:off x="6641399" y="2365559"/>
            <a:ext cx="228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r-FR" sz="1200" b="1" dirty="0">
                <a:solidFill>
                  <a:srgbClr val="1D0CF4"/>
                </a:solidFill>
              </a:rPr>
              <a:t>Oui</a:t>
            </a:r>
          </a:p>
        </p:txBody>
      </p:sp>
      <p:sp>
        <p:nvSpPr>
          <p:cNvPr id="20" name="AutoShape 5"/>
          <p:cNvSpPr>
            <a:spLocks noChangeArrowheads="1"/>
          </p:cNvSpPr>
          <p:nvPr/>
        </p:nvSpPr>
        <p:spPr bwMode="auto">
          <a:xfrm rot="16200000">
            <a:off x="6311900" y="2364497"/>
            <a:ext cx="152400" cy="152400"/>
          </a:xfrm>
          <a:prstGeom prst="triangle">
            <a:avLst>
              <a:gd name="adj" fmla="val 50000"/>
            </a:avLst>
          </a:prstGeom>
          <a:solidFill>
            <a:srgbClr val="1D0CF4"/>
          </a:solidFill>
          <a:ln w="9525">
            <a:noFill/>
            <a:miter lim="800000"/>
            <a:headEnd/>
            <a:tailEnd/>
          </a:ln>
          <a:effectLst>
            <a:outerShdw dist="52363" dir="4557825" algn="ctr" rotWithShape="0">
              <a:srgbClr val="B2B2B2"/>
            </a:outerShdw>
          </a:effectLst>
        </p:spPr>
        <p:txBody>
          <a:bodyPr lIns="0" tIns="0" rIns="0" bIns="0" anchor="ctr">
            <a:spAutoFit/>
          </a:bodyPr>
          <a:lstStyle/>
          <a:p>
            <a:pPr>
              <a:defRPr/>
            </a:pPr>
            <a:endParaRPr lang="nl-NL">
              <a:latin typeface="Arial" pitchFamily="34" charset="0"/>
              <a:cs typeface="+mn-cs"/>
            </a:endParaRPr>
          </a:p>
        </p:txBody>
      </p:sp>
      <p:sp>
        <p:nvSpPr>
          <p:cNvPr id="22" name="Text Box 10"/>
          <p:cNvSpPr txBox="1">
            <a:spLocks noChangeArrowheads="1"/>
          </p:cNvSpPr>
          <p:nvPr/>
        </p:nvSpPr>
        <p:spPr bwMode="auto">
          <a:xfrm>
            <a:off x="6641399" y="3155801"/>
            <a:ext cx="2984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0"/>
              </a:spcBef>
              <a:buFontTx/>
              <a:buNone/>
            </a:pPr>
            <a:r>
              <a:rPr lang="fr-FR" altLang="fr-FR" sz="1200" b="1" dirty="0">
                <a:solidFill>
                  <a:srgbClr val="7030A0"/>
                </a:solidFill>
              </a:rPr>
              <a:t>Dont : « Une seule fois »</a:t>
            </a:r>
          </a:p>
        </p:txBody>
      </p:sp>
      <p:sp>
        <p:nvSpPr>
          <p:cNvPr id="23" name="Text Box 11"/>
          <p:cNvSpPr txBox="1">
            <a:spLocks noChangeArrowheads="1"/>
          </p:cNvSpPr>
          <p:nvPr/>
        </p:nvSpPr>
        <p:spPr bwMode="auto">
          <a:xfrm>
            <a:off x="6641399" y="3754859"/>
            <a:ext cx="2984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0"/>
              </a:spcBef>
              <a:buFontTx/>
              <a:buNone/>
            </a:pPr>
            <a:r>
              <a:rPr lang="fr-FR" altLang="fr-FR" sz="1200" b="1" dirty="0">
                <a:solidFill>
                  <a:srgbClr val="246E65"/>
                </a:solidFill>
              </a:rPr>
              <a:t>Dont : « Plusieurs fois » </a:t>
            </a:r>
          </a:p>
        </p:txBody>
      </p:sp>
      <p:sp>
        <p:nvSpPr>
          <p:cNvPr id="24" name="AutoShape 12"/>
          <p:cNvSpPr>
            <a:spLocks noChangeArrowheads="1"/>
          </p:cNvSpPr>
          <p:nvPr/>
        </p:nvSpPr>
        <p:spPr bwMode="auto">
          <a:xfrm rot="16200000">
            <a:off x="6306314" y="3218863"/>
            <a:ext cx="152400" cy="152400"/>
          </a:xfrm>
          <a:prstGeom prst="triangle">
            <a:avLst>
              <a:gd name="adj" fmla="val 50000"/>
            </a:avLst>
          </a:prstGeom>
          <a:solidFill>
            <a:srgbClr val="7030A0"/>
          </a:solidFill>
          <a:ln w="9525">
            <a:noFill/>
            <a:miter lim="800000"/>
            <a:headEnd/>
            <a:tailEnd/>
          </a:ln>
          <a:effectLst>
            <a:outerShdw dist="52363" dir="4557825" algn="ctr" rotWithShape="0">
              <a:srgbClr val="B2B2B2"/>
            </a:outerShdw>
          </a:effectLst>
        </p:spPr>
        <p:txBody>
          <a:bodyPr lIns="0" tIns="0" rIns="0" bIns="0" anchor="ctr">
            <a:spAutoFit/>
          </a:bodyPr>
          <a:lstStyle/>
          <a:p>
            <a:pPr>
              <a:defRPr/>
            </a:pPr>
            <a:endParaRPr lang="nl-NL">
              <a:latin typeface="Arial" pitchFamily="34" charset="0"/>
              <a:cs typeface="+mn-cs"/>
            </a:endParaRPr>
          </a:p>
        </p:txBody>
      </p:sp>
      <p:sp>
        <p:nvSpPr>
          <p:cNvPr id="25" name="AutoShape 13"/>
          <p:cNvSpPr>
            <a:spLocks noChangeArrowheads="1"/>
          </p:cNvSpPr>
          <p:nvPr/>
        </p:nvSpPr>
        <p:spPr bwMode="auto">
          <a:xfrm rot="16200000">
            <a:off x="6311900" y="3778919"/>
            <a:ext cx="152400" cy="152400"/>
          </a:xfrm>
          <a:prstGeom prst="triangle">
            <a:avLst>
              <a:gd name="adj" fmla="val 50000"/>
            </a:avLst>
          </a:prstGeom>
          <a:solidFill>
            <a:srgbClr val="246E65"/>
          </a:solidFill>
          <a:ln w="9525">
            <a:noFill/>
            <a:miter lim="800000"/>
            <a:headEnd/>
            <a:tailEnd/>
          </a:ln>
          <a:effectLst>
            <a:outerShdw dist="52363" dir="4557825" algn="ctr" rotWithShape="0">
              <a:srgbClr val="B2B2B2"/>
            </a:outerShdw>
          </a:effectLst>
        </p:spPr>
        <p:txBody>
          <a:bodyPr lIns="0" tIns="0" rIns="0" bIns="0" anchor="ctr">
            <a:spAutoFit/>
          </a:bodyPr>
          <a:lstStyle/>
          <a:p>
            <a:pPr>
              <a:defRPr/>
            </a:pPr>
            <a:endParaRPr lang="nl-NL">
              <a:latin typeface="Arial" pitchFamily="34" charset="0"/>
              <a:cs typeface="+mn-cs"/>
            </a:endParaRPr>
          </a:p>
        </p:txBody>
      </p:sp>
      <p:sp>
        <p:nvSpPr>
          <p:cNvPr id="26" name="TextBox 18"/>
          <p:cNvSpPr txBox="1">
            <a:spLocks noChangeArrowheads="1"/>
          </p:cNvSpPr>
          <p:nvPr/>
        </p:nvSpPr>
        <p:spPr bwMode="auto">
          <a:xfrm>
            <a:off x="770020" y="5419959"/>
            <a:ext cx="7603959" cy="997196"/>
          </a:xfrm>
          <a:prstGeom prst="rect">
            <a:avLst/>
          </a:prstGeom>
          <a:noFill/>
          <a:ln w="9525">
            <a:solidFill>
              <a:schemeClr val="bg2">
                <a:lumMod val="50000"/>
              </a:schemeClr>
            </a:solidFill>
            <a:miter lim="800000"/>
            <a:headEnd/>
            <a:tailEnd/>
          </a:ln>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marL="285750" indent="-285750" eaLnBrk="1" hangingPunct="1"/>
            <a:r>
              <a:rPr lang="fr-BE" altLang="fr-FR" sz="1400" dirty="0">
                <a:solidFill>
                  <a:schemeClr val="bg2">
                    <a:lumMod val="50000"/>
                  </a:schemeClr>
                </a:solidFill>
              </a:rPr>
              <a:t>Les intentions des départs des Belges continuent à augmenter (+3 pts) pour atteindre 63%, le pourcentage le plus élevé de ces dernières années</a:t>
            </a:r>
            <a:r>
              <a:rPr lang="fr-FR" altLang="fr-FR" sz="1400" dirty="0">
                <a:solidFill>
                  <a:schemeClr val="bg2">
                    <a:lumMod val="50000"/>
                  </a:schemeClr>
                </a:solidFill>
              </a:rPr>
              <a:t> et comparable aux années 2009 à 2012. </a:t>
            </a:r>
          </a:p>
          <a:p>
            <a:pPr marL="285750" indent="-285750" eaLnBrk="1" hangingPunct="1"/>
            <a:r>
              <a:rPr lang="fr-BE" altLang="fr-FR" sz="1400" dirty="0">
                <a:solidFill>
                  <a:schemeClr val="bg2">
                    <a:lumMod val="50000"/>
                  </a:schemeClr>
                </a:solidFill>
              </a:rPr>
              <a:t>Cette hausse est la plus forte sur les départs multiples (25%, +2 pts).</a:t>
            </a:r>
          </a:p>
        </p:txBody>
      </p:sp>
      <p:sp>
        <p:nvSpPr>
          <p:cNvPr id="30" name="Titre 29"/>
          <p:cNvSpPr>
            <a:spLocks noGrp="1"/>
          </p:cNvSpPr>
          <p:nvPr>
            <p:ph type="ctrTitle"/>
          </p:nvPr>
        </p:nvSpPr>
        <p:spPr>
          <a:xfrm>
            <a:off x="326489" y="269902"/>
            <a:ext cx="8386686" cy="557458"/>
          </a:xfrm>
        </p:spPr>
        <p:txBody>
          <a:bodyPr/>
          <a:lstStyle/>
          <a:p>
            <a:r>
              <a:rPr lang="fr-FR" altLang="fr-FR" sz="2400" b="1" dirty="0"/>
              <a:t>Hausse des intentions des départs des Belges </a:t>
            </a:r>
            <a:br>
              <a:rPr lang="fr-FR" altLang="fr-FR" sz="2400" b="1" dirty="0"/>
            </a:br>
            <a:r>
              <a:rPr lang="fr-FR" altLang="fr-FR" sz="2400" b="1" dirty="0"/>
              <a:t>pour l’été 2018</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71" y="719844"/>
            <a:ext cx="5078833" cy="590632"/>
          </a:xfrm>
          <a:prstGeom prst="rect">
            <a:avLst/>
          </a:prstGeom>
        </p:spPr>
      </p:pic>
    </p:spTree>
    <p:extLst>
      <p:ext uri="{BB962C8B-B14F-4D97-AF65-F5344CB8AC3E}">
        <p14:creationId xmlns:p14="http://schemas.microsoft.com/office/powerpoint/2010/main" val="3836745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aphicFrame>
        <p:nvGraphicFramePr>
          <p:cNvPr id="17" name="Content Placeholder 22"/>
          <p:cNvGraphicFramePr>
            <a:graphicFrameLocks/>
          </p:cNvGraphicFramePr>
          <p:nvPr>
            <p:extLst>
              <p:ext uri="{D42A27DB-BD31-4B8C-83A1-F6EECF244321}">
                <p14:modId xmlns:p14="http://schemas.microsoft.com/office/powerpoint/2010/main" val="1821202339"/>
              </p:ext>
            </p:extLst>
          </p:nvPr>
        </p:nvGraphicFramePr>
        <p:xfrm>
          <a:off x="192505" y="251911"/>
          <a:ext cx="6817896" cy="5556738"/>
        </p:xfrm>
        <a:graphic>
          <a:graphicData uri="http://schemas.openxmlformats.org/drawingml/2006/chart">
            <c:chart xmlns:c="http://schemas.openxmlformats.org/drawingml/2006/chart" xmlns:r="http://schemas.openxmlformats.org/officeDocument/2006/relationships" r:id="rId2"/>
          </a:graphicData>
        </a:graphic>
      </p:graphicFrame>
      <p:sp>
        <p:nvSpPr>
          <p:cNvPr id="21" name="Rectangle 17"/>
          <p:cNvSpPr>
            <a:spLocks noChangeArrowheads="1"/>
          </p:cNvSpPr>
          <p:nvPr/>
        </p:nvSpPr>
        <p:spPr bwMode="auto">
          <a:xfrm>
            <a:off x="7082263" y="1305224"/>
            <a:ext cx="1968754" cy="1055674"/>
          </a:xfrm>
          <a:prstGeom prst="rect">
            <a:avLst/>
          </a:prstGeom>
          <a:noFill/>
          <a:ln w="9525" algn="ctr">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tIns="0" bIns="0">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lnSpc>
                <a:spcPct val="90000"/>
              </a:lnSpc>
              <a:buFontTx/>
              <a:buNone/>
            </a:pPr>
            <a:endParaRPr lang="fr-BE" altLang="fr-FR" sz="1400" b="1" dirty="0">
              <a:solidFill>
                <a:schemeClr val="bg1">
                  <a:lumMod val="50000"/>
                </a:schemeClr>
              </a:solidFill>
            </a:endParaRPr>
          </a:p>
          <a:p>
            <a:pPr algn="ctr" eaLnBrk="1" hangingPunct="1">
              <a:lnSpc>
                <a:spcPct val="90000"/>
              </a:lnSpc>
              <a:buFontTx/>
              <a:buNone/>
            </a:pPr>
            <a:r>
              <a:rPr lang="fr-BE" altLang="fr-FR" sz="1400" dirty="0">
                <a:solidFill>
                  <a:schemeClr val="tx2"/>
                </a:solidFill>
              </a:rPr>
              <a:t>Les Belges sont plutôt juilletistes (31%) qu’aoûtiens (26%)</a:t>
            </a:r>
          </a:p>
          <a:p>
            <a:pPr algn="ctr" eaLnBrk="1" hangingPunct="1">
              <a:lnSpc>
                <a:spcPct val="90000"/>
              </a:lnSpc>
              <a:buFontTx/>
              <a:buNone/>
            </a:pPr>
            <a:endParaRPr lang="fr-BE" altLang="fr-FR" sz="1400" b="1" dirty="0">
              <a:solidFill>
                <a:srgbClr val="262673"/>
              </a:solidFill>
            </a:endParaRPr>
          </a:p>
        </p:txBody>
      </p:sp>
      <p:sp>
        <p:nvSpPr>
          <p:cNvPr id="28" name="TextBox 27"/>
          <p:cNvSpPr txBox="1"/>
          <p:nvPr/>
        </p:nvSpPr>
        <p:spPr>
          <a:xfrm>
            <a:off x="6666765" y="4249422"/>
            <a:ext cx="415498" cy="215444"/>
          </a:xfrm>
          <a:prstGeom prst="rect">
            <a:avLst/>
          </a:prstGeom>
          <a:noFill/>
        </p:spPr>
        <p:txBody>
          <a:bodyPr wrap="none" rtlCol="0">
            <a:spAutoFit/>
          </a:bodyPr>
          <a:lstStyle/>
          <a:p>
            <a:r>
              <a:rPr lang="fr-BE" sz="800" b="1" dirty="0"/>
              <a:t>2018</a:t>
            </a:r>
          </a:p>
        </p:txBody>
      </p:sp>
      <p:sp>
        <p:nvSpPr>
          <p:cNvPr id="30" name="Titre 29"/>
          <p:cNvSpPr>
            <a:spLocks noGrp="1"/>
          </p:cNvSpPr>
          <p:nvPr>
            <p:ph type="ctrTitle"/>
          </p:nvPr>
        </p:nvSpPr>
        <p:spPr>
          <a:xfrm>
            <a:off x="343449" y="237800"/>
            <a:ext cx="8386686" cy="557458"/>
          </a:xfrm>
        </p:spPr>
        <p:txBody>
          <a:bodyPr/>
          <a:lstStyle/>
          <a:p>
            <a:r>
              <a:rPr lang="fr-FR" altLang="fr-FR" sz="2400" b="1" dirty="0"/>
              <a:t>Les intentions des départs pour l’été 2018 </a:t>
            </a:r>
            <a:br>
              <a:rPr lang="fr-FR" altLang="fr-FR" sz="2400" b="1" dirty="0"/>
            </a:br>
            <a:r>
              <a:rPr lang="fr-FR" altLang="fr-FR" sz="2400" b="1" dirty="0"/>
              <a:t>(Belgique FR/NL)</a:t>
            </a:r>
          </a:p>
        </p:txBody>
      </p:sp>
      <p:cxnSp>
        <p:nvCxnSpPr>
          <p:cNvPr id="4" name="Straight Arrow Connector 3"/>
          <p:cNvCxnSpPr/>
          <p:nvPr/>
        </p:nvCxnSpPr>
        <p:spPr>
          <a:xfrm flipV="1">
            <a:off x="1177878" y="1171979"/>
            <a:ext cx="275300" cy="3205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1643865" y="1197269"/>
            <a:ext cx="297951" cy="2742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0175" y="1378707"/>
            <a:ext cx="1614241" cy="18554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571" y="695130"/>
            <a:ext cx="5078833" cy="590632"/>
          </a:xfrm>
          <a:prstGeom prst="rect">
            <a:avLst/>
          </a:prstGeom>
        </p:spPr>
      </p:pic>
      <p:sp>
        <p:nvSpPr>
          <p:cNvPr id="26" name="TextBox 18"/>
          <p:cNvSpPr txBox="1">
            <a:spLocks noChangeArrowheads="1"/>
          </p:cNvSpPr>
          <p:nvPr/>
        </p:nvSpPr>
        <p:spPr bwMode="auto">
          <a:xfrm>
            <a:off x="500875" y="4664639"/>
            <a:ext cx="7369393" cy="177279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marL="285750" indent="-285750" eaLnBrk="1" hangingPunct="1">
              <a:lnSpc>
                <a:spcPct val="90000"/>
              </a:lnSpc>
            </a:pPr>
            <a:r>
              <a:rPr lang="fr-BE" altLang="fr-FR" sz="1400" dirty="0">
                <a:solidFill>
                  <a:schemeClr val="tx2"/>
                </a:solidFill>
              </a:rPr>
              <a:t>Hausse de l’intention des départs, surtout chez les NL (63%, +6 pts) pour 65% chez les FR (-1 pt). </a:t>
            </a:r>
          </a:p>
          <a:p>
            <a:pPr marL="285750" indent="-285750" eaLnBrk="1" hangingPunct="1">
              <a:lnSpc>
                <a:spcPct val="90000"/>
              </a:lnSpc>
            </a:pPr>
            <a:r>
              <a:rPr lang="fr-BE" altLang="fr-FR" sz="1400" dirty="0">
                <a:solidFill>
                  <a:schemeClr val="tx2"/>
                </a:solidFill>
              </a:rPr>
              <a:t>Départs uniques : en baisse chez les FR de 5 pts (37%) et en hausse chez les NL (38%, +5 pts). </a:t>
            </a:r>
          </a:p>
          <a:p>
            <a:pPr marL="285750" indent="-285750" eaLnBrk="1" hangingPunct="1">
              <a:lnSpc>
                <a:spcPct val="90000"/>
              </a:lnSpc>
            </a:pPr>
            <a:r>
              <a:rPr lang="fr-BE" altLang="fr-FR" sz="1400" dirty="0">
                <a:solidFill>
                  <a:schemeClr val="tx2"/>
                </a:solidFill>
              </a:rPr>
              <a:t>Départs multiples en légère hausse (+2 pts), peu de différence entre FR et NL. </a:t>
            </a:r>
          </a:p>
          <a:p>
            <a:pPr marL="285750" indent="-285750" eaLnBrk="1" hangingPunct="1">
              <a:lnSpc>
                <a:spcPct val="90000"/>
              </a:lnSpc>
            </a:pPr>
            <a:r>
              <a:rPr lang="fr-BE" altLang="fr-FR" sz="1400" dirty="0">
                <a:solidFill>
                  <a:schemeClr val="tx2"/>
                </a:solidFill>
              </a:rPr>
              <a:t>Nouvelle baisse parmi ceux qui déclarent ne pas partir en vacances (37%, </a:t>
            </a:r>
            <a:br>
              <a:rPr lang="fr-BE" altLang="fr-FR" sz="1400" dirty="0">
                <a:solidFill>
                  <a:schemeClr val="tx2"/>
                </a:solidFill>
              </a:rPr>
            </a:br>
            <a:r>
              <a:rPr lang="fr-BE" altLang="fr-FR" sz="1400" dirty="0">
                <a:solidFill>
                  <a:schemeClr val="tx2"/>
                </a:solidFill>
              </a:rPr>
              <a:t>-3 pts vs 2017 et  -16 pts vs 2016 !). </a:t>
            </a:r>
            <a:br>
              <a:rPr lang="fr-BE" altLang="fr-FR" sz="1400" dirty="0">
                <a:solidFill>
                  <a:schemeClr val="tx2"/>
                </a:solidFill>
              </a:rPr>
            </a:br>
            <a:r>
              <a:rPr lang="fr-BE" altLang="fr-FR" sz="1400" dirty="0">
                <a:solidFill>
                  <a:schemeClr val="tx2"/>
                </a:solidFill>
              </a:rPr>
              <a:t>Les voyageurs semblent être plus confiants qu’en 2016 et 2017.</a:t>
            </a:r>
          </a:p>
        </p:txBody>
      </p:sp>
    </p:spTree>
    <p:extLst>
      <p:ext uri="{BB962C8B-B14F-4D97-AF65-F5344CB8AC3E}">
        <p14:creationId xmlns:p14="http://schemas.microsoft.com/office/powerpoint/2010/main" val="3830339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29"/>
          <p:cNvSpPr>
            <a:spLocks noGrp="1"/>
          </p:cNvSpPr>
          <p:nvPr>
            <p:ph type="ctrTitle"/>
          </p:nvPr>
        </p:nvSpPr>
        <p:spPr>
          <a:xfrm>
            <a:off x="335725" y="349824"/>
            <a:ext cx="8386686" cy="557458"/>
          </a:xfrm>
        </p:spPr>
        <p:txBody>
          <a:bodyPr/>
          <a:lstStyle/>
          <a:p>
            <a:r>
              <a:rPr lang="fr-FR" altLang="fr-FR" sz="2400" b="1" dirty="0"/>
              <a:t>La durée des vacances d’été (Belgique – FR/NL)</a:t>
            </a:r>
          </a:p>
        </p:txBody>
      </p:sp>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aphicFrame>
        <p:nvGraphicFramePr>
          <p:cNvPr id="15" name="Chart 14"/>
          <p:cNvGraphicFramePr/>
          <p:nvPr>
            <p:extLst>
              <p:ext uri="{D42A27DB-BD31-4B8C-83A1-F6EECF244321}">
                <p14:modId xmlns:p14="http://schemas.microsoft.com/office/powerpoint/2010/main" val="1526091899"/>
              </p:ext>
            </p:extLst>
          </p:nvPr>
        </p:nvGraphicFramePr>
        <p:xfrm>
          <a:off x="605484" y="530749"/>
          <a:ext cx="7190979" cy="4551389"/>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18"/>
          <p:cNvSpPr txBox="1">
            <a:spLocks noChangeArrowheads="1"/>
          </p:cNvSpPr>
          <p:nvPr/>
        </p:nvSpPr>
        <p:spPr bwMode="auto">
          <a:xfrm>
            <a:off x="335725" y="4906979"/>
            <a:ext cx="7625066" cy="16004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marL="285750" indent="-285750" eaLnBrk="1" hangingPunct="1">
              <a:spcBef>
                <a:spcPct val="0"/>
              </a:spcBef>
            </a:pPr>
            <a:r>
              <a:rPr lang="fr-BE" altLang="fr-FR" sz="1400" dirty="0">
                <a:solidFill>
                  <a:schemeClr val="tx2"/>
                </a:solidFill>
              </a:rPr>
              <a:t>Baisse des départs de max 1 semaine (42%, -3 pts), surtout chez les NL  </a:t>
            </a:r>
            <a:br>
              <a:rPr lang="fr-BE" altLang="fr-FR" sz="1400" dirty="0">
                <a:solidFill>
                  <a:schemeClr val="tx2"/>
                </a:solidFill>
              </a:rPr>
            </a:br>
            <a:r>
              <a:rPr lang="fr-BE" altLang="fr-FR" sz="1400" dirty="0">
                <a:solidFill>
                  <a:schemeClr val="tx2"/>
                </a:solidFill>
              </a:rPr>
              <a:t>  (41%, -7 pts). </a:t>
            </a:r>
          </a:p>
          <a:p>
            <a:pPr marL="285750" indent="-285750" eaLnBrk="1" hangingPunct="1">
              <a:spcBef>
                <a:spcPct val="0"/>
              </a:spcBef>
            </a:pPr>
            <a:r>
              <a:rPr lang="fr-BE" altLang="fr-FR" sz="1400" dirty="0">
                <a:solidFill>
                  <a:schemeClr val="tx2"/>
                </a:solidFill>
              </a:rPr>
              <a:t>Pour info : pour 45% des Belges partant maximum 1 semaine, le voyage correspond à un City Trip </a:t>
            </a:r>
          </a:p>
          <a:p>
            <a:pPr marL="285750" indent="-285750" eaLnBrk="1" hangingPunct="1">
              <a:spcBef>
                <a:spcPct val="0"/>
              </a:spcBef>
            </a:pPr>
            <a:r>
              <a:rPr lang="fr-BE" altLang="fr-FR" sz="1400" dirty="0">
                <a:solidFill>
                  <a:schemeClr val="tx2"/>
                </a:solidFill>
              </a:rPr>
              <a:t>Maintien national du nombre de séjours de 2 semaines, mais augmentation chez les NL (38%, +4 pts) et diminution chez les FR (33%, -3 pts)</a:t>
            </a:r>
          </a:p>
          <a:p>
            <a:pPr marL="285750" indent="-285750" eaLnBrk="1" hangingPunct="1">
              <a:spcBef>
                <a:spcPct val="0"/>
              </a:spcBef>
            </a:pPr>
            <a:r>
              <a:rPr lang="fr-BE" altLang="fr-FR" sz="1400" dirty="0">
                <a:solidFill>
                  <a:schemeClr val="tx2"/>
                </a:solidFill>
              </a:rPr>
              <a:t>Augmentation des séjours de 3 semaines et plus. </a:t>
            </a:r>
            <a:endParaRPr lang="fr-BE" altLang="fr-FR" sz="1200" dirty="0">
              <a:solidFill>
                <a:schemeClr val="tx2"/>
              </a:solidFill>
            </a:endParaRPr>
          </a:p>
        </p:txBody>
      </p:sp>
      <p:cxnSp>
        <p:nvCxnSpPr>
          <p:cNvPr id="4" name="Straight Arrow Connector 3"/>
          <p:cNvCxnSpPr/>
          <p:nvPr/>
        </p:nvCxnSpPr>
        <p:spPr>
          <a:xfrm>
            <a:off x="1202076" y="1585730"/>
            <a:ext cx="260545" cy="2523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2059213" y="1397005"/>
            <a:ext cx="224939" cy="1887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4119613" y="2029032"/>
            <a:ext cx="312820" cy="1767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785316" y="2011528"/>
            <a:ext cx="274739" cy="2117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5562550" y="2370659"/>
            <a:ext cx="339615" cy="2697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6293377" y="2699349"/>
            <a:ext cx="276954" cy="2141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7033674" y="2690633"/>
            <a:ext cx="269274" cy="1948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7271960" y="4048489"/>
            <a:ext cx="524503" cy="276999"/>
          </a:xfrm>
          <a:prstGeom prst="rect">
            <a:avLst/>
          </a:prstGeom>
          <a:noFill/>
        </p:spPr>
        <p:txBody>
          <a:bodyPr wrap="none" rtlCol="0">
            <a:spAutoFit/>
          </a:bodyPr>
          <a:lstStyle/>
          <a:p>
            <a:r>
              <a:rPr lang="fr-BE" sz="1200" dirty="0"/>
              <a:t>2018</a:t>
            </a:r>
          </a:p>
        </p:txBody>
      </p:sp>
      <p:sp>
        <p:nvSpPr>
          <p:cNvPr id="33" name="TextBox 32"/>
          <p:cNvSpPr txBox="1"/>
          <p:nvPr/>
        </p:nvSpPr>
        <p:spPr>
          <a:xfrm>
            <a:off x="7353164" y="3681027"/>
            <a:ext cx="524503" cy="276999"/>
          </a:xfrm>
          <a:prstGeom prst="rect">
            <a:avLst/>
          </a:prstGeom>
          <a:noFill/>
        </p:spPr>
        <p:txBody>
          <a:bodyPr wrap="none" rtlCol="0">
            <a:spAutoFit/>
          </a:bodyPr>
          <a:lstStyle/>
          <a:p>
            <a:r>
              <a:rPr lang="fr-BE" sz="1200" dirty="0">
                <a:solidFill>
                  <a:schemeClr val="bg1">
                    <a:lumMod val="50000"/>
                  </a:schemeClr>
                </a:solidFill>
              </a:rPr>
              <a:t>2017</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sp>
        <p:nvSpPr>
          <p:cNvPr id="16" name="ZoneTexte 15"/>
          <p:cNvSpPr txBox="1"/>
          <p:nvPr/>
        </p:nvSpPr>
        <p:spPr>
          <a:xfrm>
            <a:off x="7302948" y="1659700"/>
            <a:ext cx="1748347" cy="738664"/>
          </a:xfrm>
          <a:prstGeom prst="rect">
            <a:avLst/>
          </a:prstGeom>
          <a:noFill/>
          <a:ln>
            <a:solidFill>
              <a:schemeClr val="tx2"/>
            </a:solidFill>
          </a:ln>
        </p:spPr>
        <p:txBody>
          <a:bodyPr wrap="square" rtlCol="0">
            <a:spAutoFit/>
          </a:bodyPr>
          <a:lstStyle/>
          <a:p>
            <a:r>
              <a:rPr lang="fr-BE" sz="1400" dirty="0">
                <a:solidFill>
                  <a:srgbClr val="314397"/>
                </a:solidFill>
              </a:rPr>
              <a:t>Les séjours courts diminuent au profit des longs séjours</a:t>
            </a:r>
            <a:endParaRPr lang="en-US" sz="1400" dirty="0">
              <a:solidFill>
                <a:srgbClr val="314397"/>
              </a:solidFill>
            </a:endParaRPr>
          </a:p>
        </p:txBody>
      </p:sp>
    </p:spTree>
    <p:extLst>
      <p:ext uri="{BB962C8B-B14F-4D97-AF65-F5344CB8AC3E}">
        <p14:creationId xmlns:p14="http://schemas.microsoft.com/office/powerpoint/2010/main" val="186293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47300" y="274624"/>
            <a:ext cx="7161600" cy="471604"/>
          </a:xfrm>
        </p:spPr>
        <p:txBody>
          <a:bodyPr/>
          <a:lstStyle/>
          <a:p>
            <a:r>
              <a:rPr lang="fr-BE" sz="2400" b="1" dirty="0"/>
              <a:t>Intentions des départs et durée des vacances pour l’été 2018 (Belgique FR/NL)</a:t>
            </a:r>
            <a:br>
              <a:rPr lang="fr-BE" sz="2400" b="1" dirty="0"/>
            </a:br>
            <a:endParaRPr lang="fr-BE" sz="2400" b="1" dirty="0"/>
          </a:p>
        </p:txBody>
      </p:sp>
      <p:graphicFrame>
        <p:nvGraphicFramePr>
          <p:cNvPr id="16" name="Chart 15"/>
          <p:cNvGraphicFramePr/>
          <p:nvPr>
            <p:extLst>
              <p:ext uri="{D42A27DB-BD31-4B8C-83A1-F6EECF244321}">
                <p14:modId xmlns:p14="http://schemas.microsoft.com/office/powerpoint/2010/main" val="1035892788"/>
              </p:ext>
            </p:extLst>
          </p:nvPr>
        </p:nvGraphicFramePr>
        <p:xfrm>
          <a:off x="96679" y="903754"/>
          <a:ext cx="8965260" cy="5107428"/>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p:cNvCxnSpPr/>
          <p:nvPr/>
        </p:nvCxnSpPr>
        <p:spPr>
          <a:xfrm>
            <a:off x="4389120" y="1345222"/>
            <a:ext cx="19251" cy="3205212"/>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34572" y="5290788"/>
            <a:ext cx="8601204" cy="738664"/>
          </a:xfrm>
          <a:prstGeom prst="rect">
            <a:avLst/>
          </a:prstGeom>
          <a:noFill/>
          <a:ln>
            <a:solidFill>
              <a:schemeClr val="tx2"/>
            </a:solidFill>
          </a:ln>
        </p:spPr>
        <p:txBody>
          <a:bodyPr wrap="square" rtlCol="0">
            <a:spAutoFit/>
          </a:bodyPr>
          <a:lstStyle/>
          <a:p>
            <a:pPr marL="285750" indent="-285750">
              <a:buFont typeface="Arial" panose="020B0604020202020204" pitchFamily="34" charset="0"/>
              <a:buChar char="•"/>
            </a:pPr>
            <a:r>
              <a:rPr lang="fr-BE" sz="1400" dirty="0">
                <a:solidFill>
                  <a:schemeClr val="tx2"/>
                </a:solidFill>
              </a:rPr>
              <a:t>Les Belges seront un peu moins nombreux à partir 1 fois.</a:t>
            </a:r>
          </a:p>
          <a:p>
            <a:pPr marL="285750" indent="-285750">
              <a:buFont typeface="Arial" panose="020B0604020202020204" pitchFamily="34" charset="0"/>
              <a:buChar char="•"/>
            </a:pPr>
            <a:r>
              <a:rPr lang="fr-BE" sz="1400" dirty="0">
                <a:solidFill>
                  <a:schemeClr val="tx2"/>
                </a:solidFill>
              </a:rPr>
              <a:t>Les départs multiples et les longs séjours augmentent légèrement.</a:t>
            </a:r>
          </a:p>
          <a:p>
            <a:pPr marL="285750" indent="-285750">
              <a:buFont typeface="Arial" panose="020B0604020202020204" pitchFamily="34" charset="0"/>
              <a:buChar char="•"/>
            </a:pPr>
            <a:r>
              <a:rPr lang="fr-BE" sz="1400" dirty="0">
                <a:solidFill>
                  <a:schemeClr val="tx2"/>
                </a:solidFill>
              </a:rPr>
              <a:t>La durée moyenne de leurs vacances est de 1,9 semaine.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754" y="1059432"/>
            <a:ext cx="1460332" cy="16785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571" y="736320"/>
            <a:ext cx="5078833" cy="590632"/>
          </a:xfrm>
          <a:prstGeom prst="rect">
            <a:avLst/>
          </a:prstGeom>
        </p:spPr>
      </p:pic>
    </p:spTree>
    <p:extLst>
      <p:ext uri="{BB962C8B-B14F-4D97-AF65-F5344CB8AC3E}">
        <p14:creationId xmlns:p14="http://schemas.microsoft.com/office/powerpoint/2010/main" val="724620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205415"/>
            <a:ext cx="9144000" cy="6525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99" y="0"/>
            <a:ext cx="9797143" cy="6858000"/>
          </a:xfrm>
          <a:prstGeom prst="rect">
            <a:avLst/>
          </a:prstGeom>
          <a:ln>
            <a:noFill/>
          </a:ln>
          <a:effectLst/>
        </p:spPr>
      </p:pic>
      <p:sp>
        <p:nvSpPr>
          <p:cNvPr id="10" name="Text Box 15"/>
          <p:cNvSpPr txBox="1">
            <a:spLocks noChangeArrowheads="1"/>
          </p:cNvSpPr>
          <p:nvPr/>
        </p:nvSpPr>
        <p:spPr bwMode="auto">
          <a:xfrm>
            <a:off x="110255" y="215034"/>
            <a:ext cx="4764853" cy="1311128"/>
          </a:xfrm>
          <a:prstGeom prst="rect">
            <a:avLst/>
          </a:prstGeom>
          <a:noFill/>
          <a:ln w="44450">
            <a:noFill/>
            <a:miter lim="800000"/>
            <a:headEnd/>
            <a:tailEnd/>
          </a:ln>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lnSpc>
                <a:spcPct val="110000"/>
              </a:lnSpc>
              <a:spcBef>
                <a:spcPct val="75000"/>
              </a:spcBef>
              <a:buClr>
                <a:srgbClr val="FFCC00"/>
              </a:buClr>
              <a:buSzPct val="85000"/>
              <a:buFont typeface="Wingdings" pitchFamily="2" charset="2"/>
              <a:buNone/>
            </a:pPr>
            <a:r>
              <a:rPr lang="fr-FR" altLang="fr-FR" sz="3600" b="1" dirty="0">
                <a:solidFill>
                  <a:schemeClr val="bg1"/>
                </a:solidFill>
                <a:latin typeface="Arial" panose="020B0604020202020204" pitchFamily="34" charset="0"/>
                <a:cs typeface="Arial" panose="020B0604020202020204" pitchFamily="34" charset="0"/>
              </a:rPr>
              <a:t>Les destinations des </a:t>
            </a:r>
            <a:br>
              <a:rPr lang="fr-FR" altLang="fr-FR" sz="3600" b="1" dirty="0">
                <a:solidFill>
                  <a:schemeClr val="bg1"/>
                </a:solidFill>
                <a:latin typeface="Arial" panose="020B0604020202020204" pitchFamily="34" charset="0"/>
                <a:cs typeface="Arial" panose="020B0604020202020204" pitchFamily="34" charset="0"/>
              </a:rPr>
            </a:br>
            <a:r>
              <a:rPr lang="fr-FR" altLang="fr-FR" sz="3600" b="1" dirty="0">
                <a:solidFill>
                  <a:schemeClr val="bg1"/>
                </a:solidFill>
                <a:latin typeface="Arial" panose="020B0604020202020204" pitchFamily="34" charset="0"/>
                <a:cs typeface="Arial" panose="020B0604020202020204" pitchFamily="34" charset="0"/>
              </a:rPr>
              <a:t>vacances d’été</a:t>
            </a:r>
          </a:p>
        </p:txBody>
      </p:sp>
    </p:spTree>
    <p:extLst>
      <p:ext uri="{BB962C8B-B14F-4D97-AF65-F5344CB8AC3E}">
        <p14:creationId xmlns:p14="http://schemas.microsoft.com/office/powerpoint/2010/main" val="3399519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38346" y="318266"/>
            <a:ext cx="8386686" cy="557458"/>
          </a:xfrm>
        </p:spPr>
        <p:txBody>
          <a:bodyPr/>
          <a:lstStyle/>
          <a:p>
            <a:r>
              <a:rPr lang="fr-BE" sz="2400" b="1" dirty="0">
                <a:latin typeface="+mj-lt"/>
              </a:rPr>
              <a:t>Intentions de séjours dans son propre pays</a:t>
            </a:r>
            <a:br>
              <a:rPr lang="fr-BE" sz="2400" dirty="0"/>
            </a:br>
            <a:endParaRPr lang="fr-BE" sz="2400" dirty="0"/>
          </a:p>
        </p:txBody>
      </p:sp>
      <p:sp>
        <p:nvSpPr>
          <p:cNvPr id="67" name="TextBox 66"/>
          <p:cNvSpPr txBox="1"/>
          <p:nvPr/>
        </p:nvSpPr>
        <p:spPr>
          <a:xfrm>
            <a:off x="538734" y="5336271"/>
            <a:ext cx="7255086" cy="738664"/>
          </a:xfrm>
          <a:prstGeom prst="rect">
            <a:avLst/>
          </a:prstGeom>
          <a:noFill/>
          <a:ln>
            <a:solidFill>
              <a:schemeClr val="tx2"/>
            </a:solidFill>
          </a:ln>
        </p:spPr>
        <p:txBody>
          <a:bodyPr wrap="square" rtlCol="0">
            <a:spAutoFit/>
          </a:bodyPr>
          <a:lstStyle/>
          <a:p>
            <a:pPr>
              <a:defRPr b="0" i="0"/>
            </a:pPr>
            <a:r>
              <a:rPr lang="fr-BE" sz="1400" kern="0" dirty="0">
                <a:solidFill>
                  <a:schemeClr val="tx2"/>
                </a:solidFill>
              </a:rPr>
              <a:t>Les séjours dans son propre pays restent majoritaires, en particulier dans les pays latins européens (France, Italie, Espagne). La Belgique a le score le plus faible (16%), identique à 2017.</a:t>
            </a:r>
            <a:endParaRPr lang="x-none" sz="1400" kern="0" dirty="0">
              <a:solidFill>
                <a:schemeClr val="tx2"/>
              </a:solidFill>
            </a:endParaRPr>
          </a:p>
        </p:txBody>
      </p:sp>
      <p:pic>
        <p:nvPicPr>
          <p:cNvPr id="66" name="Picture 6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grpSp>
        <p:nvGrpSpPr>
          <p:cNvPr id="68" name="Groupe 120"/>
          <p:cNvGrpSpPr/>
          <p:nvPr/>
        </p:nvGrpSpPr>
        <p:grpSpPr>
          <a:xfrm>
            <a:off x="6078933" y="1901703"/>
            <a:ext cx="3010814" cy="2322171"/>
            <a:chOff x="7495333" y="3087835"/>
            <a:chExt cx="1830389" cy="1452563"/>
          </a:xfrm>
        </p:grpSpPr>
        <p:sp>
          <p:nvSpPr>
            <p:cNvPr id="69" name="Freeform 507"/>
            <p:cNvSpPr>
              <a:spLocks/>
            </p:cNvSpPr>
            <p:nvPr/>
          </p:nvSpPr>
          <p:spPr bwMode="auto">
            <a:xfrm>
              <a:off x="7817597" y="3087835"/>
              <a:ext cx="1508125" cy="1047750"/>
            </a:xfrm>
            <a:custGeom>
              <a:avLst/>
              <a:gdLst>
                <a:gd name="T0" fmla="*/ 2147483647 w 950"/>
                <a:gd name="T1" fmla="*/ 2147483647 h 660"/>
                <a:gd name="T2" fmla="*/ 2147483647 w 950"/>
                <a:gd name="T3" fmla="*/ 2147483647 h 660"/>
                <a:gd name="T4" fmla="*/ 2147483647 w 950"/>
                <a:gd name="T5" fmla="*/ 2147483647 h 660"/>
                <a:gd name="T6" fmla="*/ 2147483647 w 950"/>
                <a:gd name="T7" fmla="*/ 2147483647 h 660"/>
                <a:gd name="T8" fmla="*/ 2147483647 w 950"/>
                <a:gd name="T9" fmla="*/ 2147483647 h 660"/>
                <a:gd name="T10" fmla="*/ 2147483647 w 950"/>
                <a:gd name="T11" fmla="*/ 2147483647 h 660"/>
                <a:gd name="T12" fmla="*/ 2147483647 w 950"/>
                <a:gd name="T13" fmla="*/ 2147483647 h 660"/>
                <a:gd name="T14" fmla="*/ 2147483647 w 950"/>
                <a:gd name="T15" fmla="*/ 2147483647 h 660"/>
                <a:gd name="T16" fmla="*/ 2147483647 w 950"/>
                <a:gd name="T17" fmla="*/ 2147483647 h 660"/>
                <a:gd name="T18" fmla="*/ 2147483647 w 950"/>
                <a:gd name="T19" fmla="*/ 2147483647 h 660"/>
                <a:gd name="T20" fmla="*/ 2147483647 w 950"/>
                <a:gd name="T21" fmla="*/ 2147483647 h 660"/>
                <a:gd name="T22" fmla="*/ 2147483647 w 950"/>
                <a:gd name="T23" fmla="*/ 2147483647 h 660"/>
                <a:gd name="T24" fmla="*/ 2147483647 w 950"/>
                <a:gd name="T25" fmla="*/ 2147483647 h 660"/>
                <a:gd name="T26" fmla="*/ 2147483647 w 950"/>
                <a:gd name="T27" fmla="*/ 2147483647 h 660"/>
                <a:gd name="T28" fmla="*/ 2147483647 w 950"/>
                <a:gd name="T29" fmla="*/ 2147483647 h 660"/>
                <a:gd name="T30" fmla="*/ 2147483647 w 950"/>
                <a:gd name="T31" fmla="*/ 2147483647 h 660"/>
                <a:gd name="T32" fmla="*/ 2147483647 w 950"/>
                <a:gd name="T33" fmla="*/ 2147483647 h 660"/>
                <a:gd name="T34" fmla="*/ 2147483647 w 950"/>
                <a:gd name="T35" fmla="*/ 2147483647 h 660"/>
                <a:gd name="T36" fmla="*/ 2147483647 w 950"/>
                <a:gd name="T37" fmla="*/ 2147483647 h 660"/>
                <a:gd name="T38" fmla="*/ 2147483647 w 950"/>
                <a:gd name="T39" fmla="*/ 2147483647 h 660"/>
                <a:gd name="T40" fmla="*/ 2147483647 w 950"/>
                <a:gd name="T41" fmla="*/ 2147483647 h 660"/>
                <a:gd name="T42" fmla="*/ 2147483647 w 950"/>
                <a:gd name="T43" fmla="*/ 2147483647 h 660"/>
                <a:gd name="T44" fmla="*/ 2147483647 w 950"/>
                <a:gd name="T45" fmla="*/ 2147483647 h 660"/>
                <a:gd name="T46" fmla="*/ 2147483647 w 950"/>
                <a:gd name="T47" fmla="*/ 2147483647 h 660"/>
                <a:gd name="T48" fmla="*/ 2147483647 w 950"/>
                <a:gd name="T49" fmla="*/ 2147483647 h 660"/>
                <a:gd name="T50" fmla="*/ 2147483647 w 950"/>
                <a:gd name="T51" fmla="*/ 2147483647 h 660"/>
                <a:gd name="T52" fmla="*/ 2147483647 w 950"/>
                <a:gd name="T53" fmla="*/ 2147483647 h 660"/>
                <a:gd name="T54" fmla="*/ 2147483647 w 950"/>
                <a:gd name="T55" fmla="*/ 2147483647 h 660"/>
                <a:gd name="T56" fmla="*/ 2147483647 w 950"/>
                <a:gd name="T57" fmla="*/ 2147483647 h 660"/>
                <a:gd name="T58" fmla="*/ 2147483647 w 950"/>
                <a:gd name="T59" fmla="*/ 2147483647 h 660"/>
                <a:gd name="T60" fmla="*/ 2147483647 w 950"/>
                <a:gd name="T61" fmla="*/ 2147483647 h 660"/>
                <a:gd name="T62" fmla="*/ 2147483647 w 950"/>
                <a:gd name="T63" fmla="*/ 2147483647 h 660"/>
                <a:gd name="T64" fmla="*/ 2147483647 w 950"/>
                <a:gd name="T65" fmla="*/ 2147483647 h 660"/>
                <a:gd name="T66" fmla="*/ 2147483647 w 950"/>
                <a:gd name="T67" fmla="*/ 2147483647 h 660"/>
                <a:gd name="T68" fmla="*/ 2147483647 w 950"/>
                <a:gd name="T69" fmla="*/ 2147483647 h 660"/>
                <a:gd name="T70" fmla="*/ 2147483647 w 950"/>
                <a:gd name="T71" fmla="*/ 2147483647 h 660"/>
                <a:gd name="T72" fmla="*/ 2147483647 w 950"/>
                <a:gd name="T73" fmla="*/ 2147483647 h 660"/>
                <a:gd name="T74" fmla="*/ 2147483647 w 950"/>
                <a:gd name="T75" fmla="*/ 2147483647 h 660"/>
                <a:gd name="T76" fmla="*/ 2147483647 w 950"/>
                <a:gd name="T77" fmla="*/ 2147483647 h 660"/>
                <a:gd name="T78" fmla="*/ 2147483647 w 950"/>
                <a:gd name="T79" fmla="*/ 2147483647 h 660"/>
                <a:gd name="T80" fmla="*/ 2147483647 w 950"/>
                <a:gd name="T81" fmla="*/ 2147483647 h 660"/>
                <a:gd name="T82" fmla="*/ 2147483647 w 950"/>
                <a:gd name="T83" fmla="*/ 2147483647 h 660"/>
                <a:gd name="T84" fmla="*/ 2147483647 w 950"/>
                <a:gd name="T85" fmla="*/ 2147483647 h 660"/>
                <a:gd name="T86" fmla="*/ 2147483647 w 950"/>
                <a:gd name="T87" fmla="*/ 2147483647 h 660"/>
                <a:gd name="T88" fmla="*/ 2147483647 w 950"/>
                <a:gd name="T89" fmla="*/ 2147483647 h 660"/>
                <a:gd name="T90" fmla="*/ 2147483647 w 950"/>
                <a:gd name="T91" fmla="*/ 2147483647 h 660"/>
                <a:gd name="T92" fmla="*/ 2147483647 w 950"/>
                <a:gd name="T93" fmla="*/ 2147483647 h 660"/>
                <a:gd name="T94" fmla="*/ 2147483647 w 950"/>
                <a:gd name="T95" fmla="*/ 2147483647 h 660"/>
                <a:gd name="T96" fmla="*/ 2147483647 w 950"/>
                <a:gd name="T97" fmla="*/ 2147483647 h 660"/>
                <a:gd name="T98" fmla="*/ 2147483647 w 950"/>
                <a:gd name="T99" fmla="*/ 2147483647 h 660"/>
                <a:gd name="T100" fmla="*/ 2147483647 w 950"/>
                <a:gd name="T101" fmla="*/ 2147483647 h 660"/>
                <a:gd name="T102" fmla="*/ 2147483647 w 950"/>
                <a:gd name="T103" fmla="*/ 2147483647 h 660"/>
                <a:gd name="T104" fmla="*/ 2147483647 w 950"/>
                <a:gd name="T105" fmla="*/ 2147483647 h 660"/>
                <a:gd name="T106" fmla="*/ 2147483647 w 950"/>
                <a:gd name="T107" fmla="*/ 2147483647 h 660"/>
                <a:gd name="T108" fmla="*/ 2147483647 w 950"/>
                <a:gd name="T109" fmla="*/ 2147483647 h 660"/>
                <a:gd name="T110" fmla="*/ 2147483647 w 950"/>
                <a:gd name="T111" fmla="*/ 2147483647 h 660"/>
                <a:gd name="T112" fmla="*/ 2147483647 w 950"/>
                <a:gd name="T113" fmla="*/ 2147483647 h 660"/>
                <a:gd name="T114" fmla="*/ 2147483647 w 950"/>
                <a:gd name="T115" fmla="*/ 2147483647 h 660"/>
                <a:gd name="T116" fmla="*/ 2147483647 w 950"/>
                <a:gd name="T117" fmla="*/ 2147483647 h 660"/>
                <a:gd name="T118" fmla="*/ 2147483647 w 950"/>
                <a:gd name="T119" fmla="*/ 2147483647 h 660"/>
                <a:gd name="T120" fmla="*/ 2147483647 w 950"/>
                <a:gd name="T121" fmla="*/ 2147483647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0"/>
                <a:gd name="T184" fmla="*/ 0 h 660"/>
                <a:gd name="T185" fmla="*/ 950 w 950"/>
                <a:gd name="T186" fmla="*/ 660 h 6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rgbClr val="CFD1D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0" name="Freeform 333"/>
            <p:cNvSpPr>
              <a:spLocks/>
            </p:cNvSpPr>
            <p:nvPr/>
          </p:nvSpPr>
          <p:spPr bwMode="auto">
            <a:xfrm>
              <a:off x="8168434" y="3135461"/>
              <a:ext cx="777875" cy="390525"/>
            </a:xfrm>
            <a:custGeom>
              <a:avLst/>
              <a:gdLst>
                <a:gd name="T0" fmla="*/ 2147483647 w 595"/>
                <a:gd name="T1" fmla="*/ 2147483647 h 301"/>
                <a:gd name="T2" fmla="*/ 2147483647 w 595"/>
                <a:gd name="T3" fmla="*/ 2147483647 h 301"/>
                <a:gd name="T4" fmla="*/ 2147483647 w 595"/>
                <a:gd name="T5" fmla="*/ 2147483647 h 301"/>
                <a:gd name="T6" fmla="*/ 2147483647 w 595"/>
                <a:gd name="T7" fmla="*/ 2147483647 h 301"/>
                <a:gd name="T8" fmla="*/ 2147483647 w 595"/>
                <a:gd name="T9" fmla="*/ 2147483647 h 301"/>
                <a:gd name="T10" fmla="*/ 2147483647 w 595"/>
                <a:gd name="T11" fmla="*/ 2147483647 h 301"/>
                <a:gd name="T12" fmla="*/ 2147483647 w 595"/>
                <a:gd name="T13" fmla="*/ 2147483647 h 301"/>
                <a:gd name="T14" fmla="*/ 2147483647 w 595"/>
                <a:gd name="T15" fmla="*/ 2147483647 h 301"/>
                <a:gd name="T16" fmla="*/ 2147483647 w 595"/>
                <a:gd name="T17" fmla="*/ 2147483647 h 301"/>
                <a:gd name="T18" fmla="*/ 2147483647 w 595"/>
                <a:gd name="T19" fmla="*/ 2147483647 h 301"/>
                <a:gd name="T20" fmla="*/ 2147483647 w 595"/>
                <a:gd name="T21" fmla="*/ 2147483647 h 301"/>
                <a:gd name="T22" fmla="*/ 2147483647 w 595"/>
                <a:gd name="T23" fmla="*/ 2147483647 h 301"/>
                <a:gd name="T24" fmla="*/ 2147483647 w 595"/>
                <a:gd name="T25" fmla="*/ 2147483647 h 301"/>
                <a:gd name="T26" fmla="*/ 2147483647 w 595"/>
                <a:gd name="T27" fmla="*/ 2147483647 h 301"/>
                <a:gd name="T28" fmla="*/ 2147483647 w 595"/>
                <a:gd name="T29" fmla="*/ 2147483647 h 301"/>
                <a:gd name="T30" fmla="*/ 2147483647 w 595"/>
                <a:gd name="T31" fmla="*/ 2147483647 h 301"/>
                <a:gd name="T32" fmla="*/ 2147483647 w 595"/>
                <a:gd name="T33" fmla="*/ 2147483647 h 301"/>
                <a:gd name="T34" fmla="*/ 2147483647 w 595"/>
                <a:gd name="T35" fmla="*/ 2147483647 h 301"/>
                <a:gd name="T36" fmla="*/ 2147483647 w 595"/>
                <a:gd name="T37" fmla="*/ 2147483647 h 301"/>
                <a:gd name="T38" fmla="*/ 2147483647 w 595"/>
                <a:gd name="T39" fmla="*/ 2147483647 h 301"/>
                <a:gd name="T40" fmla="*/ 2147483647 w 595"/>
                <a:gd name="T41" fmla="*/ 2147483647 h 301"/>
                <a:gd name="T42" fmla="*/ 2147483647 w 595"/>
                <a:gd name="T43" fmla="*/ 0 h 301"/>
                <a:gd name="T44" fmla="*/ 2147483647 w 595"/>
                <a:gd name="T45" fmla="*/ 2147483647 h 301"/>
                <a:gd name="T46" fmla="*/ 2147483647 w 595"/>
                <a:gd name="T47" fmla="*/ 2147483647 h 301"/>
                <a:gd name="T48" fmla="*/ 2147483647 w 595"/>
                <a:gd name="T49" fmla="*/ 2147483647 h 301"/>
                <a:gd name="T50" fmla="*/ 2147483647 w 595"/>
                <a:gd name="T51" fmla="*/ 2147483647 h 301"/>
                <a:gd name="T52" fmla="*/ 2147483647 w 595"/>
                <a:gd name="T53" fmla="*/ 2147483647 h 301"/>
                <a:gd name="T54" fmla="*/ 0 w 595"/>
                <a:gd name="T55" fmla="*/ 2147483647 h 301"/>
                <a:gd name="T56" fmla="*/ 2147483647 w 595"/>
                <a:gd name="T57" fmla="*/ 2147483647 h 301"/>
                <a:gd name="T58" fmla="*/ 2147483647 w 595"/>
                <a:gd name="T59" fmla="*/ 2147483647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5"/>
                <a:gd name="T91" fmla="*/ 0 h 301"/>
                <a:gd name="T92" fmla="*/ 595 w 595"/>
                <a:gd name="T93" fmla="*/ 301 h 3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1" name="Freeform 295"/>
            <p:cNvSpPr>
              <a:spLocks/>
            </p:cNvSpPr>
            <p:nvPr/>
          </p:nvSpPr>
          <p:spPr bwMode="auto">
            <a:xfrm>
              <a:off x="7495333" y="3645048"/>
              <a:ext cx="438150" cy="417512"/>
            </a:xfrm>
            <a:custGeom>
              <a:avLst/>
              <a:gdLst>
                <a:gd name="T0" fmla="*/ 11649570 w 10944"/>
                <a:gd name="T1" fmla="*/ 15612565 h 10652"/>
                <a:gd name="T2" fmla="*/ 12922423 w 10944"/>
                <a:gd name="T3" fmla="*/ 14869455 h 10652"/>
                <a:gd name="T4" fmla="*/ 11553405 w 10944"/>
                <a:gd name="T5" fmla="*/ 12451359 h 10652"/>
                <a:gd name="T6" fmla="*/ 11816279 w 10944"/>
                <a:gd name="T7" fmla="*/ 11514819 h 10652"/>
                <a:gd name="T8" fmla="*/ 12310038 w 10944"/>
                <a:gd name="T9" fmla="*/ 10925238 h 10652"/>
                <a:gd name="T10" fmla="*/ 13584492 w 10944"/>
                <a:gd name="T11" fmla="*/ 10807024 h 10652"/>
                <a:gd name="T12" fmla="*/ 15177950 w 10944"/>
                <a:gd name="T13" fmla="*/ 7796288 h 10652"/>
                <a:gd name="T14" fmla="*/ 16058053 w 10944"/>
                <a:gd name="T15" fmla="*/ 5858730 h 10652"/>
                <a:gd name="T16" fmla="*/ 16599895 w 10944"/>
                <a:gd name="T17" fmla="*/ 3879741 h 10652"/>
                <a:gd name="T18" fmla="*/ 15570699 w 10944"/>
                <a:gd name="T19" fmla="*/ 3185783 h 10652"/>
                <a:gd name="T20" fmla="*/ 15692527 w 10944"/>
                <a:gd name="T21" fmla="*/ 1733349 h 10652"/>
                <a:gd name="T22" fmla="*/ 17468748 w 10944"/>
                <a:gd name="T23" fmla="*/ 1300394 h 10652"/>
                <a:gd name="T24" fmla="*/ 17140135 w 10944"/>
                <a:gd name="T25" fmla="*/ 717006 h 10652"/>
                <a:gd name="T26" fmla="*/ 16405922 w 10944"/>
                <a:gd name="T27" fmla="*/ 274801 h 10652"/>
                <a:gd name="T28" fmla="*/ 15463283 w 10944"/>
                <a:gd name="T29" fmla="*/ 1529 h 10652"/>
                <a:gd name="T30" fmla="*/ 13459461 w 10944"/>
                <a:gd name="T31" fmla="*/ 363853 h 10652"/>
                <a:gd name="T32" fmla="*/ 12484793 w 10944"/>
                <a:gd name="T33" fmla="*/ 403794 h 10652"/>
                <a:gd name="T34" fmla="*/ 11359432 w 10944"/>
                <a:gd name="T35" fmla="*/ 879746 h 10652"/>
                <a:gd name="T36" fmla="*/ 11114134 w 10944"/>
                <a:gd name="T37" fmla="*/ 2491824 h 10652"/>
                <a:gd name="T38" fmla="*/ 11114134 w 10944"/>
                <a:gd name="T39" fmla="*/ 3185783 h 10652"/>
                <a:gd name="T40" fmla="*/ 10769467 w 10944"/>
                <a:gd name="T41" fmla="*/ 3532743 h 10652"/>
                <a:gd name="T42" fmla="*/ 10379918 w 10944"/>
                <a:gd name="T43" fmla="*/ 4734872 h 10652"/>
                <a:gd name="T44" fmla="*/ 8369689 w 10944"/>
                <a:gd name="T45" fmla="*/ 5620773 h 10652"/>
                <a:gd name="T46" fmla="*/ 7342095 w 10944"/>
                <a:gd name="T47" fmla="*/ 6314732 h 10652"/>
                <a:gd name="T48" fmla="*/ 6311338 w 10944"/>
                <a:gd name="T49" fmla="*/ 7694967 h 10652"/>
                <a:gd name="T50" fmla="*/ 4256188 w 10944"/>
                <a:gd name="T51" fmla="*/ 8052705 h 10652"/>
                <a:gd name="T52" fmla="*/ 2274785 w 10944"/>
                <a:gd name="T53" fmla="*/ 9611045 h 10652"/>
                <a:gd name="T54" fmla="*/ 270921 w 10944"/>
                <a:gd name="T55" fmla="*/ 9515839 h 10652"/>
                <a:gd name="T56" fmla="*/ 1123760 w 10944"/>
                <a:gd name="T57" fmla="*/ 10759440 h 10652"/>
                <a:gd name="T58" fmla="*/ 2133699 w 10944"/>
                <a:gd name="T59" fmla="*/ 11244604 h 10652"/>
                <a:gd name="T60" fmla="*/ 2160963 w 10944"/>
                <a:gd name="T61" fmla="*/ 11743564 h 10652"/>
                <a:gd name="T62" fmla="*/ 2199438 w 10944"/>
                <a:gd name="T63" fmla="*/ 12224142 h 10652"/>
                <a:gd name="T64" fmla="*/ 1623926 w 10944"/>
                <a:gd name="T65" fmla="*/ 12488203 h 10652"/>
                <a:gd name="T66" fmla="*/ 516179 w 10944"/>
                <a:gd name="T67" fmla="*/ 13374063 h 10652"/>
                <a:gd name="T68" fmla="*/ 750228 w 10944"/>
                <a:gd name="T69" fmla="*/ 14095655 h 10652"/>
                <a:gd name="T70" fmla="*/ 9810852 w 10944"/>
                <a:gd name="T71" fmla="*/ 16354107 h 10652"/>
                <a:gd name="T72" fmla="*/ 10229264 w 10944"/>
                <a:gd name="T73" fmla="*/ 16126890 h 10652"/>
                <a:gd name="T74" fmla="*/ 11649570 w 10944"/>
                <a:gd name="T75" fmla="*/ 15612565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944"/>
                <a:gd name="T115" fmla="*/ 0 h 10652"/>
                <a:gd name="T116" fmla="*/ 10944 w 10944"/>
                <a:gd name="T117" fmla="*/ 10652 h 106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2" name="Freeform 296"/>
            <p:cNvSpPr>
              <a:spLocks/>
            </p:cNvSpPr>
            <p:nvPr/>
          </p:nvSpPr>
          <p:spPr bwMode="auto">
            <a:xfrm>
              <a:off x="7739808" y="3649810"/>
              <a:ext cx="730250" cy="890588"/>
            </a:xfrm>
            <a:custGeom>
              <a:avLst/>
              <a:gdLst>
                <a:gd name="T0" fmla="*/ 0 w 10736"/>
                <a:gd name="T1" fmla="*/ 0 h 10000"/>
                <a:gd name="T2" fmla="*/ 10736 w 10736"/>
                <a:gd name="T3" fmla="*/ 10000 h 10000"/>
              </a:gdLst>
              <a:ahLst/>
              <a:cxnLst>
                <a:cxn ang="0">
                  <a:pos x="9397" y="4647"/>
                </a:cxn>
                <a:cxn ang="0">
                  <a:pos x="9543" y="5202"/>
                </a:cxn>
                <a:cxn ang="0">
                  <a:pos x="10736" y="4050"/>
                </a:cxn>
                <a:cxn ang="0">
                  <a:pos x="10593" y="3380"/>
                </a:cxn>
                <a:cxn ang="0">
                  <a:pos x="10055" y="2790"/>
                </a:cxn>
                <a:cxn ang="0">
                  <a:pos x="9075" y="2540"/>
                </a:cxn>
                <a:cxn ang="0">
                  <a:pos x="8793" y="3233"/>
                </a:cxn>
                <a:cxn ang="0">
                  <a:pos x="8437" y="3459"/>
                </a:cxn>
                <a:cxn ang="0">
                  <a:pos x="8262" y="3149"/>
                </a:cxn>
                <a:cxn ang="0">
                  <a:pos x="7254" y="3152"/>
                </a:cxn>
                <a:cxn ang="0">
                  <a:pos x="6808" y="3468"/>
                </a:cxn>
                <a:cxn ang="0">
                  <a:pos x="6138" y="3363"/>
                </a:cxn>
                <a:cxn ang="0">
                  <a:pos x="4240" y="2732"/>
                </a:cxn>
                <a:cxn ang="0">
                  <a:pos x="4017" y="1891"/>
                </a:cxn>
                <a:cxn ang="0">
                  <a:pos x="4017" y="1156"/>
                </a:cxn>
                <a:cxn ang="0">
                  <a:pos x="4233" y="601"/>
                </a:cxn>
                <a:cxn ang="0">
                  <a:pos x="3571" y="0"/>
                </a:cxn>
                <a:cxn ang="0">
                  <a:pos x="3236" y="105"/>
                </a:cxn>
                <a:cxn ang="0">
                  <a:pos x="2120" y="420"/>
                </a:cxn>
                <a:cxn ang="0">
                  <a:pos x="2455" y="1156"/>
                </a:cxn>
                <a:cxn ang="0">
                  <a:pos x="2009" y="2102"/>
                </a:cxn>
                <a:cxn ang="0">
                  <a:pos x="893" y="3047"/>
                </a:cxn>
                <a:cxn ang="0">
                  <a:pos x="781" y="3783"/>
                </a:cxn>
                <a:cxn ang="0">
                  <a:pos x="670" y="4413"/>
                </a:cxn>
                <a:cxn ang="0">
                  <a:pos x="0" y="4623"/>
                </a:cxn>
                <a:cxn ang="0">
                  <a:pos x="781" y="5569"/>
                </a:cxn>
                <a:cxn ang="0">
                  <a:pos x="1673" y="7145"/>
                </a:cxn>
                <a:cxn ang="0">
                  <a:pos x="2566" y="8949"/>
                </a:cxn>
                <a:cxn ang="0">
                  <a:pos x="3236" y="10000"/>
                </a:cxn>
                <a:cxn ang="0">
                  <a:pos x="4017" y="9159"/>
                </a:cxn>
                <a:cxn ang="0">
                  <a:pos x="4240" y="8004"/>
                </a:cxn>
                <a:cxn ang="0">
                  <a:pos x="5133" y="6725"/>
                </a:cxn>
                <a:cxn ang="0">
                  <a:pos x="6639" y="5875"/>
                </a:cxn>
                <a:cxn ang="0">
                  <a:pos x="8062" y="5306"/>
                </a:cxn>
                <a:cxn ang="0">
                  <a:pos x="7954" y="4393"/>
                </a:cxn>
                <a:cxn ang="0">
                  <a:pos x="8411" y="4228"/>
                </a:cxn>
              </a:cxnLst>
              <a:rect l="T0" t="T1" r="T2" b="T3"/>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rgbClr val="CFD1D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73" name="Freeform 298"/>
            <p:cNvSpPr>
              <a:spLocks/>
            </p:cNvSpPr>
            <p:nvPr/>
          </p:nvSpPr>
          <p:spPr bwMode="auto">
            <a:xfrm>
              <a:off x="8273209" y="4027636"/>
              <a:ext cx="112713" cy="138113"/>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0 h 78"/>
                <a:gd name="T10" fmla="*/ 2147483647 w 90"/>
                <a:gd name="T11" fmla="*/ 0 h 78"/>
                <a:gd name="T12" fmla="*/ 2147483647 w 90"/>
                <a:gd name="T13" fmla="*/ 2147483647 h 78"/>
                <a:gd name="T14" fmla="*/ 0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78"/>
                <a:gd name="T47" fmla="*/ 90 w 90"/>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4" name="Freeform 331"/>
            <p:cNvSpPr>
              <a:spLocks/>
            </p:cNvSpPr>
            <p:nvPr/>
          </p:nvSpPr>
          <p:spPr bwMode="auto">
            <a:xfrm>
              <a:off x="8030321" y="3845073"/>
              <a:ext cx="214312" cy="120650"/>
            </a:xfrm>
            <a:custGeom>
              <a:avLst/>
              <a:gdLst>
                <a:gd name="T0" fmla="*/ 295343166 w 10000"/>
                <a:gd name="T1" fmla="*/ 23464648 h 11631"/>
                <a:gd name="T2" fmla="*/ 211266544 w 10000"/>
                <a:gd name="T3" fmla="*/ 19464679 h 11631"/>
                <a:gd name="T4" fmla="*/ 80079812 w 10000"/>
                <a:gd name="T5" fmla="*/ 5066397 h 11631"/>
                <a:gd name="T6" fmla="*/ 34045730 w 10000"/>
                <a:gd name="T7" fmla="*/ 0 h 11631"/>
                <a:gd name="T8" fmla="*/ 0 w 10000"/>
                <a:gd name="T9" fmla="*/ 20905300 h 11631"/>
                <a:gd name="T10" fmla="*/ 132916036 w 10000"/>
                <a:gd name="T11" fmla="*/ 40409064 h 11631"/>
                <a:gd name="T12" fmla="*/ 226829190 w 10000"/>
                <a:gd name="T13" fmla="*/ 44652850 h 11631"/>
                <a:gd name="T14" fmla="*/ 308023402 w 10000"/>
                <a:gd name="T15" fmla="*/ 50624540 h 11631"/>
                <a:gd name="T16" fmla="*/ 333384903 w 10000"/>
                <a:gd name="T17" fmla="*/ 37910715 h 11631"/>
                <a:gd name="T18" fmla="*/ 384261094 w 10000"/>
                <a:gd name="T19" fmla="*/ 35377574 h 11631"/>
                <a:gd name="T20" fmla="*/ 342568769 w 10000"/>
                <a:gd name="T21" fmla="*/ 29418954 h 11631"/>
                <a:gd name="T22" fmla="*/ 319320726 w 10000"/>
                <a:gd name="T23" fmla="*/ 28822644 h 11631"/>
                <a:gd name="T24" fmla="*/ 295343166 w 10000"/>
                <a:gd name="T25" fmla="*/ 23464648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00"/>
                <a:gd name="T40" fmla="*/ 0 h 11631"/>
                <a:gd name="T41" fmla="*/ 10000 w 10000"/>
                <a:gd name="T42" fmla="*/ 11631 h 116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5" name="Freeform 447"/>
            <p:cNvSpPr>
              <a:spLocks/>
            </p:cNvSpPr>
            <p:nvPr/>
          </p:nvSpPr>
          <p:spPr bwMode="auto">
            <a:xfrm>
              <a:off x="8377984" y="3981598"/>
              <a:ext cx="269875" cy="488950"/>
            </a:xfrm>
            <a:custGeom>
              <a:avLst/>
              <a:gdLst>
                <a:gd name="T0" fmla="*/ 2939213 w 12864"/>
                <a:gd name="T1" fmla="*/ 0 h 10000"/>
                <a:gd name="T2" fmla="*/ 2299287 w 12864"/>
                <a:gd name="T3" fmla="*/ 1502885 h 10000"/>
                <a:gd name="T4" fmla="*/ 1987244 w 12864"/>
                <a:gd name="T5" fmla="*/ 1905585 h 10000"/>
                <a:gd name="T6" fmla="*/ 1888517 w 12864"/>
                <a:gd name="T7" fmla="*/ 1442940 h 10000"/>
                <a:gd name="T8" fmla="*/ 815352 w 12864"/>
                <a:gd name="T9" fmla="*/ 3621799 h 10000"/>
                <a:gd name="T10" fmla="*/ 159105 w 12864"/>
                <a:gd name="T11" fmla="*/ 6471743 h 10000"/>
                <a:gd name="T12" fmla="*/ 0 w 12864"/>
                <a:gd name="T13" fmla="*/ 8454043 h 10000"/>
                <a:gd name="T14" fmla="*/ 1086843 w 12864"/>
                <a:gd name="T15" fmla="*/ 12945881 h 10000"/>
                <a:gd name="T16" fmla="*/ 842667 w 12864"/>
                <a:gd name="T17" fmla="*/ 15378798 h 10000"/>
                <a:gd name="T18" fmla="*/ 2093902 w 12864"/>
                <a:gd name="T19" fmla="*/ 15848581 h 10000"/>
                <a:gd name="T20" fmla="*/ 2811849 w 12864"/>
                <a:gd name="T21" fmla="*/ 15767122 h 10000"/>
                <a:gd name="T22" fmla="*/ 2412113 w 12864"/>
                <a:gd name="T23" fmla="*/ 13880704 h 10000"/>
                <a:gd name="T24" fmla="*/ 2676113 w 12864"/>
                <a:gd name="T25" fmla="*/ 14393662 h 10000"/>
                <a:gd name="T26" fmla="*/ 2945402 w 12864"/>
                <a:gd name="T27" fmla="*/ 17145373 h 10000"/>
                <a:gd name="T28" fmla="*/ 3256102 w 12864"/>
                <a:gd name="T29" fmla="*/ 19211529 h 10000"/>
                <a:gd name="T30" fmla="*/ 3330137 w 12864"/>
                <a:gd name="T31" fmla="*/ 23969450 h 10000"/>
                <a:gd name="T32" fmla="*/ 3969642 w 12864"/>
                <a:gd name="T33" fmla="*/ 21294455 h 10000"/>
                <a:gd name="T34" fmla="*/ 3692425 w 12864"/>
                <a:gd name="T35" fmla="*/ 16622833 h 10000"/>
                <a:gd name="T36" fmla="*/ 3240682 w 12864"/>
                <a:gd name="T37" fmla="*/ 15294894 h 10000"/>
                <a:gd name="T38" fmla="*/ 3466333 w 12864"/>
                <a:gd name="T39" fmla="*/ 14233042 h 10000"/>
                <a:gd name="T40" fmla="*/ 3428424 w 12864"/>
                <a:gd name="T41" fmla="*/ 13350976 h 10000"/>
                <a:gd name="T42" fmla="*/ 2826387 w 12864"/>
                <a:gd name="T43" fmla="*/ 11493355 h 10000"/>
                <a:gd name="T44" fmla="*/ 3127416 w 12864"/>
                <a:gd name="T45" fmla="*/ 10079166 h 10000"/>
                <a:gd name="T46" fmla="*/ 3488802 w 12864"/>
                <a:gd name="T47" fmla="*/ 10057603 h 10000"/>
                <a:gd name="T48" fmla="*/ 4268468 w 12864"/>
                <a:gd name="T49" fmla="*/ 9158718 h 10000"/>
                <a:gd name="T50" fmla="*/ 4551413 w 12864"/>
                <a:gd name="T51" fmla="*/ 8389306 h 10000"/>
                <a:gd name="T52" fmla="*/ 4898701 w 12864"/>
                <a:gd name="T53" fmla="*/ 7195633 h 10000"/>
                <a:gd name="T54" fmla="*/ 5669537 w 12864"/>
                <a:gd name="T55" fmla="*/ 6977512 h 10000"/>
                <a:gd name="T56" fmla="*/ 5405094 w 12864"/>
                <a:gd name="T57" fmla="*/ 4918543 h 10000"/>
                <a:gd name="T58" fmla="*/ 4870925 w 12864"/>
                <a:gd name="T59" fmla="*/ 4139548 h 10000"/>
                <a:gd name="T60" fmla="*/ 4190888 w 12864"/>
                <a:gd name="T61" fmla="*/ 3895025 h 10000"/>
                <a:gd name="T62" fmla="*/ 3427983 w 12864"/>
                <a:gd name="T63" fmla="*/ 4101166 h 10000"/>
                <a:gd name="T64" fmla="*/ 3274605 w 12864"/>
                <a:gd name="T65" fmla="*/ 4225799 h 10000"/>
                <a:gd name="T66" fmla="*/ 3127416 w 12864"/>
                <a:gd name="T67" fmla="*/ 3715287 h 10000"/>
                <a:gd name="T68" fmla="*/ 3466333 w 12864"/>
                <a:gd name="T69" fmla="*/ 3005771 h 10000"/>
                <a:gd name="T70" fmla="*/ 3466333 w 12864"/>
                <a:gd name="T71" fmla="*/ 1150548 h 10000"/>
                <a:gd name="T72" fmla="*/ 2939213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64"/>
                <a:gd name="T112" fmla="*/ 0 h 10000"/>
                <a:gd name="T113" fmla="*/ 12864 w 12864"/>
                <a:gd name="T114" fmla="*/ 10000 h 100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nvGrpSpPr>
          <p:cNvPr id="76" name="Groupe 60"/>
          <p:cNvGrpSpPr/>
          <p:nvPr/>
        </p:nvGrpSpPr>
        <p:grpSpPr>
          <a:xfrm>
            <a:off x="3066724" y="1495164"/>
            <a:ext cx="1019804" cy="937930"/>
            <a:chOff x="4194567" y="2785889"/>
            <a:chExt cx="303662" cy="295436"/>
          </a:xfrm>
        </p:grpSpPr>
        <p:sp>
          <p:nvSpPr>
            <p:cNvPr id="77" name="Freeform 404">
              <a:extLst/>
            </p:cNvPr>
            <p:cNvSpPr>
              <a:spLocks/>
            </p:cNvSpPr>
            <p:nvPr/>
          </p:nvSpPr>
          <p:spPr bwMode="auto">
            <a:xfrm>
              <a:off x="4303017" y="2785889"/>
              <a:ext cx="195212" cy="295436"/>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rgbClr val="CFD1D1"/>
            </a:solidFill>
            <a:ln w="4763" cap="flat">
              <a:solidFill>
                <a:srgbClr val="DDDDD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Roboto Light"/>
              </a:endParaRPr>
            </a:p>
          </p:txBody>
        </p:sp>
        <p:sp>
          <p:nvSpPr>
            <p:cNvPr id="78" name="Freeform 725">
              <a:extLst/>
            </p:cNvPr>
            <p:cNvSpPr>
              <a:spLocks/>
            </p:cNvSpPr>
            <p:nvPr/>
          </p:nvSpPr>
          <p:spPr bwMode="auto">
            <a:xfrm>
              <a:off x="4194567" y="2909404"/>
              <a:ext cx="116795" cy="121846"/>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chemeClr val="bg1"/>
            </a:solidFill>
            <a:ln w="4763" cap="flat">
              <a:solidFill>
                <a:srgbClr val="DDDDD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Roboto Light"/>
              </a:endParaRPr>
            </a:p>
          </p:txBody>
        </p:sp>
        <p:sp>
          <p:nvSpPr>
            <p:cNvPr id="79" name="Freeform 726">
              <a:extLst/>
            </p:cNvPr>
            <p:cNvSpPr>
              <a:spLocks/>
            </p:cNvSpPr>
            <p:nvPr/>
          </p:nvSpPr>
          <p:spPr bwMode="auto">
            <a:xfrm>
              <a:off x="4252962" y="2904398"/>
              <a:ext cx="78419" cy="48405"/>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rgbClr val="CFD1D1"/>
            </a:solidFill>
            <a:ln w="4763" cap="flat">
              <a:solidFill>
                <a:srgbClr val="DDDDD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Roboto Light"/>
              </a:endParaRPr>
            </a:p>
          </p:txBody>
        </p:sp>
      </p:grpSp>
      <p:grpSp>
        <p:nvGrpSpPr>
          <p:cNvPr id="80" name="Groupe 66"/>
          <p:cNvGrpSpPr/>
          <p:nvPr/>
        </p:nvGrpSpPr>
        <p:grpSpPr>
          <a:xfrm>
            <a:off x="2996810" y="2080895"/>
            <a:ext cx="4945116" cy="2301887"/>
            <a:chOff x="5703046" y="2959249"/>
            <a:chExt cx="1541462" cy="708025"/>
          </a:xfrm>
        </p:grpSpPr>
        <p:sp>
          <p:nvSpPr>
            <p:cNvPr id="81" name="Freeform 321"/>
            <p:cNvSpPr>
              <a:spLocks/>
            </p:cNvSpPr>
            <p:nvPr/>
          </p:nvSpPr>
          <p:spPr bwMode="auto">
            <a:xfrm rot="730076">
              <a:off x="5703046" y="3375174"/>
              <a:ext cx="360362" cy="282575"/>
            </a:xfrm>
            <a:custGeom>
              <a:avLst/>
              <a:gdLst>
                <a:gd name="T0" fmla="*/ 2147483647 w 10000"/>
                <a:gd name="T1" fmla="*/ 938283244 h 10009"/>
                <a:gd name="T2" fmla="*/ 2147483647 w 10000"/>
                <a:gd name="T3" fmla="*/ 911640292 h 10009"/>
                <a:gd name="T4" fmla="*/ 2147483647 w 10000"/>
                <a:gd name="T5" fmla="*/ 811414149 h 10009"/>
                <a:gd name="T6" fmla="*/ 2147483647 w 10000"/>
                <a:gd name="T7" fmla="*/ 851378578 h 10009"/>
                <a:gd name="T8" fmla="*/ 2147483647 w 10000"/>
                <a:gd name="T9" fmla="*/ 851378578 h 10009"/>
                <a:gd name="T10" fmla="*/ 2147483647 w 10000"/>
                <a:gd name="T11" fmla="*/ 465665011 h 10009"/>
                <a:gd name="T12" fmla="*/ 2147483647 w 10000"/>
                <a:gd name="T13" fmla="*/ 5715643 h 10009"/>
                <a:gd name="T14" fmla="*/ 2147483647 w 10000"/>
                <a:gd name="T15" fmla="*/ 216968335 h 10009"/>
                <a:gd name="T16" fmla="*/ 2147483647 w 10000"/>
                <a:gd name="T17" fmla="*/ 5715643 h 10009"/>
                <a:gd name="T18" fmla="*/ 1357109501 w 10000"/>
                <a:gd name="T19" fmla="*/ 216968335 h 10009"/>
                <a:gd name="T20" fmla="*/ 0 w 10000"/>
                <a:gd name="T21" fmla="*/ 640125827 h 10009"/>
                <a:gd name="T22" fmla="*/ 905847371 w 10000"/>
                <a:gd name="T23" fmla="*/ 1697671768 h 10009"/>
                <a:gd name="T24" fmla="*/ 1811693590 w 10000"/>
                <a:gd name="T25" fmla="*/ 1274536579 h 10009"/>
                <a:gd name="T26" fmla="*/ 2147483647 w 10000"/>
                <a:gd name="T27" fmla="*/ 1485789329 h 10009"/>
                <a:gd name="T28" fmla="*/ 2147483647 w 10000"/>
                <a:gd name="T29" fmla="*/ 1697671768 h 10009"/>
                <a:gd name="T30" fmla="*/ 2147483647 w 10000"/>
                <a:gd name="T31" fmla="*/ 1697671768 h 10009"/>
                <a:gd name="T32" fmla="*/ 2147483647 w 10000"/>
                <a:gd name="T33" fmla="*/ 1908946652 h 10009"/>
                <a:gd name="T34" fmla="*/ 2147483647 w 10000"/>
                <a:gd name="T35" fmla="*/ 2147483647 h 10009"/>
                <a:gd name="T36" fmla="*/ 2147483647 w 10000"/>
                <a:gd name="T37" fmla="*/ 2147483647 h 10009"/>
                <a:gd name="T38" fmla="*/ 2147483647 w 10000"/>
                <a:gd name="T39" fmla="*/ 2147483647 h 10009"/>
                <a:gd name="T40" fmla="*/ 2147483647 w 10000"/>
                <a:gd name="T41" fmla="*/ 2147483647 h 10009"/>
                <a:gd name="T42" fmla="*/ 2147483647 w 10000"/>
                <a:gd name="T43" fmla="*/ 2147483647 h 10009"/>
                <a:gd name="T44" fmla="*/ 2147483647 w 10000"/>
                <a:gd name="T45" fmla="*/ 2147483647 h 10009"/>
                <a:gd name="T46" fmla="*/ 2147483647 w 10000"/>
                <a:gd name="T47" fmla="*/ 2147483647 h 10009"/>
                <a:gd name="T48" fmla="*/ 2147483647 w 10000"/>
                <a:gd name="T49" fmla="*/ 2147483647 h 10009"/>
                <a:gd name="T50" fmla="*/ 2147483647 w 10000"/>
                <a:gd name="T51" fmla="*/ 2147483647 h 10009"/>
                <a:gd name="T52" fmla="*/ 2147483647 w 10000"/>
                <a:gd name="T53" fmla="*/ 2147483647 h 10009"/>
                <a:gd name="T54" fmla="*/ 2147483647 w 10000"/>
                <a:gd name="T55" fmla="*/ 2147483647 h 10009"/>
                <a:gd name="T56" fmla="*/ 2147483647 w 10000"/>
                <a:gd name="T57" fmla="*/ 2147483647 h 10009"/>
                <a:gd name="T58" fmla="*/ 2147483647 w 10000"/>
                <a:gd name="T59" fmla="*/ 2147483647 h 10009"/>
                <a:gd name="T60" fmla="*/ 2147483647 w 10000"/>
                <a:gd name="T61" fmla="*/ 2147483647 h 10009"/>
                <a:gd name="T62" fmla="*/ 2147483647 w 10000"/>
                <a:gd name="T63" fmla="*/ 2147483647 h 10009"/>
                <a:gd name="T64" fmla="*/ 2147483647 w 10000"/>
                <a:gd name="T65" fmla="*/ 2147483647 h 10009"/>
                <a:gd name="T66" fmla="*/ 2147483647 w 10000"/>
                <a:gd name="T67" fmla="*/ 2147483647 h 10009"/>
                <a:gd name="T68" fmla="*/ 2147483647 w 10000"/>
                <a:gd name="T69" fmla="*/ 2147483647 h 10009"/>
                <a:gd name="T70" fmla="*/ 2147483647 w 10000"/>
                <a:gd name="T71" fmla="*/ 2147483647 h 10009"/>
                <a:gd name="T72" fmla="*/ 2147483647 w 10000"/>
                <a:gd name="T73" fmla="*/ 1806156133 h 10009"/>
                <a:gd name="T74" fmla="*/ 2147483647 w 10000"/>
                <a:gd name="T75" fmla="*/ 1111484346 h 10009"/>
                <a:gd name="T76" fmla="*/ 2147483647 w 10000"/>
                <a:gd name="T77" fmla="*/ 1013777859 h 10009"/>
                <a:gd name="T78" fmla="*/ 2147483647 w 10000"/>
                <a:gd name="T79" fmla="*/ 1011258203 h 10009"/>
                <a:gd name="T80" fmla="*/ 2147483647 w 10000"/>
                <a:gd name="T81" fmla="*/ 938283244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00"/>
                <a:gd name="T124" fmla="*/ 0 h 10009"/>
                <a:gd name="T125" fmla="*/ 10000 w 10000"/>
                <a:gd name="T126" fmla="*/ 10009 h 100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2" name="Freeform 322"/>
            <p:cNvSpPr>
              <a:spLocks/>
            </p:cNvSpPr>
            <p:nvPr/>
          </p:nvSpPr>
          <p:spPr bwMode="auto">
            <a:xfrm rot="926903">
              <a:off x="5712572" y="3394224"/>
              <a:ext cx="90487" cy="198437"/>
            </a:xfrm>
            <a:custGeom>
              <a:avLst/>
              <a:gdLst>
                <a:gd name="T0" fmla="*/ 47081870 w 10000"/>
                <a:gd name="T1" fmla="*/ 1062621086 h 10437"/>
                <a:gd name="T2" fmla="*/ 47081870 w 10000"/>
                <a:gd name="T3" fmla="*/ 1000778581 h 10437"/>
                <a:gd name="T4" fmla="*/ 48750305 w 10000"/>
                <a:gd name="T5" fmla="*/ 881278826 h 10437"/>
                <a:gd name="T6" fmla="*/ 53808454 w 10000"/>
                <a:gd name="T7" fmla="*/ 753133556 h 10437"/>
                <a:gd name="T8" fmla="*/ 53808454 w 10000"/>
                <a:gd name="T9" fmla="*/ 691291051 h 10437"/>
                <a:gd name="T10" fmla="*/ 55852590 w 10000"/>
                <a:gd name="T11" fmla="*/ 543104583 h 10437"/>
                <a:gd name="T12" fmla="*/ 60534350 w 10000"/>
                <a:gd name="T13" fmla="*/ 443653479 h 10437"/>
                <a:gd name="T14" fmla="*/ 61550120 w 10000"/>
                <a:gd name="T15" fmla="*/ 322978579 h 10437"/>
                <a:gd name="T16" fmla="*/ 67260210 w 10000"/>
                <a:gd name="T17" fmla="*/ 196015375 h 10437"/>
                <a:gd name="T18" fmla="*/ 60534350 w 10000"/>
                <a:gd name="T19" fmla="*/ 134173136 h 10437"/>
                <a:gd name="T20" fmla="*/ 53808454 w 10000"/>
                <a:gd name="T21" fmla="*/ 61842639 h 10437"/>
                <a:gd name="T22" fmla="*/ 33630141 w 10000"/>
                <a:gd name="T23" fmla="*/ 0 h 10437"/>
                <a:gd name="T24" fmla="*/ 20178331 w 10000"/>
                <a:gd name="T25" fmla="*/ 61842639 h 10437"/>
                <a:gd name="T26" fmla="*/ 13451733 w 10000"/>
                <a:gd name="T27" fmla="*/ 134173136 h 10437"/>
                <a:gd name="T28" fmla="*/ 8306950 w 10000"/>
                <a:gd name="T29" fmla="*/ 187238748 h 10437"/>
                <a:gd name="T30" fmla="*/ 13451733 w 10000"/>
                <a:gd name="T31" fmla="*/ 381680165 h 10437"/>
                <a:gd name="T32" fmla="*/ 13451733 w 10000"/>
                <a:gd name="T33" fmla="*/ 629318193 h 10437"/>
                <a:gd name="T34" fmla="*/ 1540306 w 10000"/>
                <a:gd name="T35" fmla="*/ 813147788 h 10437"/>
                <a:gd name="T36" fmla="*/ 0 w 10000"/>
                <a:gd name="T37" fmla="*/ 938798574 h 10437"/>
                <a:gd name="T38" fmla="*/ 4372006 w 10000"/>
                <a:gd name="T39" fmla="*/ 1011389870 h 10437"/>
                <a:gd name="T40" fmla="*/ 13451733 w 10000"/>
                <a:gd name="T41" fmla="*/ 1000778581 h 10437"/>
                <a:gd name="T42" fmla="*/ 7620887 w 10000"/>
                <a:gd name="T43" fmla="*/ 1362273355 h 10437"/>
                <a:gd name="T44" fmla="*/ 43604781 w 10000"/>
                <a:gd name="T45" fmla="*/ 1367516637 h 10437"/>
                <a:gd name="T46" fmla="*/ 48279085 w 10000"/>
                <a:gd name="T47" fmla="*/ 1235570931 h 10437"/>
                <a:gd name="T48" fmla="*/ 47081870 w 10000"/>
                <a:gd name="T49" fmla="*/ 1186436298 h 10437"/>
                <a:gd name="T50" fmla="*/ 47081870 w 10000"/>
                <a:gd name="T51" fmla="*/ 106262108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0"/>
                <a:gd name="T79" fmla="*/ 0 h 10437"/>
                <a:gd name="T80" fmla="*/ 10000 w 10000"/>
                <a:gd name="T81" fmla="*/ 10437 h 104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3" name="Freeform 341"/>
            <p:cNvSpPr>
              <a:spLocks/>
            </p:cNvSpPr>
            <p:nvPr/>
          </p:nvSpPr>
          <p:spPr bwMode="auto">
            <a:xfrm>
              <a:off x="6242796" y="3268810"/>
              <a:ext cx="190500" cy="84138"/>
            </a:xfrm>
            <a:custGeom>
              <a:avLst/>
              <a:gdLst>
                <a:gd name="T0" fmla="*/ 1265222172 w 10000"/>
                <a:gd name="T1" fmla="*/ 27378099 h 10000"/>
                <a:gd name="T2" fmla="*/ 1320279089 w 10000"/>
                <a:gd name="T3" fmla="*/ 18248911 h 10000"/>
                <a:gd name="T4" fmla="*/ 1320279089 w 10000"/>
                <a:gd name="T5" fmla="*/ 18248911 h 10000"/>
                <a:gd name="T6" fmla="*/ 1265222172 w 10000"/>
                <a:gd name="T7" fmla="*/ 9124455 h 10000"/>
                <a:gd name="T8" fmla="*/ 1265222172 w 10000"/>
                <a:gd name="T9" fmla="*/ 4561912 h 10000"/>
                <a:gd name="T10" fmla="*/ 1210302720 w 10000"/>
                <a:gd name="T11" fmla="*/ 4561912 h 10000"/>
                <a:gd name="T12" fmla="*/ 990211603 w 10000"/>
                <a:gd name="T13" fmla="*/ 0 h 10000"/>
                <a:gd name="T14" fmla="*/ 935153772 w 10000"/>
                <a:gd name="T15" fmla="*/ 4561912 h 10000"/>
                <a:gd name="T16" fmla="*/ 770119876 w 10000"/>
                <a:gd name="T17" fmla="*/ 4561912 h 10000"/>
                <a:gd name="T18" fmla="*/ 715193718 w 10000"/>
                <a:gd name="T19" fmla="*/ 9124455 h 10000"/>
                <a:gd name="T20" fmla="*/ 605085523 w 10000"/>
                <a:gd name="T21" fmla="*/ 13686366 h 10000"/>
                <a:gd name="T22" fmla="*/ 660143202 w 10000"/>
                <a:gd name="T23" fmla="*/ 22810821 h 10000"/>
                <a:gd name="T24" fmla="*/ 605085523 w 10000"/>
                <a:gd name="T25" fmla="*/ 27378099 h 10000"/>
                <a:gd name="T26" fmla="*/ 550159670 w 10000"/>
                <a:gd name="T27" fmla="*/ 27378099 h 10000"/>
                <a:gd name="T28" fmla="*/ 330067943 w 10000"/>
                <a:gd name="T29" fmla="*/ 31940076 h 10000"/>
                <a:gd name="T30" fmla="*/ 220091651 w 10000"/>
                <a:gd name="T31" fmla="*/ 31940076 h 10000"/>
                <a:gd name="T32" fmla="*/ 55057393 w 10000"/>
                <a:gd name="T33" fmla="*/ 31940076 h 10000"/>
                <a:gd name="T34" fmla="*/ 0 w 10000"/>
                <a:gd name="T35" fmla="*/ 31940076 h 10000"/>
                <a:gd name="T36" fmla="*/ 55057393 w 10000"/>
                <a:gd name="T37" fmla="*/ 36502567 h 10000"/>
                <a:gd name="T38" fmla="*/ 165034277 w 10000"/>
                <a:gd name="T39" fmla="*/ 45626993 h 10000"/>
                <a:gd name="T40" fmla="*/ 220091651 w 10000"/>
                <a:gd name="T41" fmla="*/ 50188987 h 10000"/>
                <a:gd name="T42" fmla="*/ 275017504 w 10000"/>
                <a:gd name="T43" fmla="*/ 45626993 h 10000"/>
                <a:gd name="T44" fmla="*/ 495102144 w 10000"/>
                <a:gd name="T45" fmla="*/ 45626993 h 10000"/>
                <a:gd name="T46" fmla="*/ 715193718 w 10000"/>
                <a:gd name="T47" fmla="*/ 50188987 h 10000"/>
                <a:gd name="T48" fmla="*/ 770119876 w 10000"/>
                <a:gd name="T49" fmla="*/ 50188987 h 10000"/>
                <a:gd name="T50" fmla="*/ 990211603 w 10000"/>
                <a:gd name="T51" fmla="*/ 50188987 h 10000"/>
                <a:gd name="T52" fmla="*/ 1155245498 w 10000"/>
                <a:gd name="T53" fmla="*/ 41064528 h 10000"/>
                <a:gd name="T54" fmla="*/ 1210302720 w 10000"/>
                <a:gd name="T55" fmla="*/ 41064528 h 10000"/>
                <a:gd name="T56" fmla="*/ 1265222172 w 10000"/>
                <a:gd name="T57" fmla="*/ 27378099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000"/>
                <a:gd name="T88" fmla="*/ 0 h 10000"/>
                <a:gd name="T89" fmla="*/ 10000 w 10000"/>
                <a:gd name="T90" fmla="*/ 10000 h 100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4" name="Freeform 342"/>
            <p:cNvSpPr>
              <a:spLocks/>
            </p:cNvSpPr>
            <p:nvPr/>
          </p:nvSpPr>
          <p:spPr bwMode="auto">
            <a:xfrm rot="471028">
              <a:off x="5915771" y="3164035"/>
              <a:ext cx="304800" cy="293688"/>
            </a:xfrm>
            <a:custGeom>
              <a:avLst/>
              <a:gdLst>
                <a:gd name="T0" fmla="*/ 2147483647 w 10043"/>
                <a:gd name="T1" fmla="*/ 2147483647 h 10000"/>
                <a:gd name="T2" fmla="*/ 2147483647 w 10043"/>
                <a:gd name="T3" fmla="*/ 2147483647 h 10000"/>
                <a:gd name="T4" fmla="*/ 2147483647 w 10043"/>
                <a:gd name="T5" fmla="*/ 2147483647 h 10000"/>
                <a:gd name="T6" fmla="*/ 2147483647 w 10043"/>
                <a:gd name="T7" fmla="*/ 2147483647 h 10000"/>
                <a:gd name="T8" fmla="*/ 2147483647 w 10043"/>
                <a:gd name="T9" fmla="*/ 2147483647 h 10000"/>
                <a:gd name="T10" fmla="*/ 2147483647 w 10043"/>
                <a:gd name="T11" fmla="*/ 2147483647 h 10000"/>
                <a:gd name="T12" fmla="*/ 2147483647 w 10043"/>
                <a:gd name="T13" fmla="*/ 2147483647 h 10000"/>
                <a:gd name="T14" fmla="*/ 2147483647 w 10043"/>
                <a:gd name="T15" fmla="*/ 2147483647 h 10000"/>
                <a:gd name="T16" fmla="*/ 2147483647 w 10043"/>
                <a:gd name="T17" fmla="*/ 2147483647 h 10000"/>
                <a:gd name="T18" fmla="*/ 2147483647 w 10043"/>
                <a:gd name="T19" fmla="*/ 2147483647 h 10000"/>
                <a:gd name="T20" fmla="*/ 2147483647 w 10043"/>
                <a:gd name="T21" fmla="*/ 2147483647 h 10000"/>
                <a:gd name="T22" fmla="*/ 2147483647 w 10043"/>
                <a:gd name="T23" fmla="*/ 1990462359 h 10000"/>
                <a:gd name="T24" fmla="*/ 2147483647 w 10043"/>
                <a:gd name="T25" fmla="*/ 1809443954 h 10000"/>
                <a:gd name="T26" fmla="*/ 2147483647 w 10043"/>
                <a:gd name="T27" fmla="*/ 1628426019 h 10000"/>
                <a:gd name="T28" fmla="*/ 2147483647 w 10043"/>
                <a:gd name="T29" fmla="*/ 1447408085 h 10000"/>
                <a:gd name="T30" fmla="*/ 2147483647 w 10043"/>
                <a:gd name="T31" fmla="*/ 1266390150 h 10000"/>
                <a:gd name="T32" fmla="*/ 2147483647 w 10043"/>
                <a:gd name="T33" fmla="*/ 1085372215 h 10000"/>
                <a:gd name="T34" fmla="*/ 2147483647 w 10043"/>
                <a:gd name="T35" fmla="*/ 905088970 h 10000"/>
                <a:gd name="T36" fmla="*/ 2147483647 w 10043"/>
                <a:gd name="T37" fmla="*/ 543053100 h 10000"/>
                <a:gd name="T38" fmla="*/ 2147483647 w 10043"/>
                <a:gd name="T39" fmla="*/ 362035752 h 10000"/>
                <a:gd name="T40" fmla="*/ 2147483647 w 10043"/>
                <a:gd name="T41" fmla="*/ 0 h 10000"/>
                <a:gd name="T42" fmla="*/ 2147483647 w 10043"/>
                <a:gd name="T43" fmla="*/ 181017524 h 10000"/>
                <a:gd name="T44" fmla="*/ 2147483647 w 10043"/>
                <a:gd name="T45" fmla="*/ 905088970 h 10000"/>
                <a:gd name="T46" fmla="*/ 2147483647 w 10043"/>
                <a:gd name="T47" fmla="*/ 1085372215 h 10000"/>
                <a:gd name="T48" fmla="*/ 2147483647 w 10043"/>
                <a:gd name="T49" fmla="*/ 1558410828 h 10000"/>
                <a:gd name="T50" fmla="*/ 2147483647 w 10043"/>
                <a:gd name="T51" fmla="*/ 1515195008 h 10000"/>
                <a:gd name="T52" fmla="*/ 2147483647 w 10043"/>
                <a:gd name="T53" fmla="*/ 1228393046 h 10000"/>
                <a:gd name="T54" fmla="*/ 1999737302 w 10043"/>
                <a:gd name="T55" fmla="*/ 1207546375 h 10000"/>
                <a:gd name="T56" fmla="*/ 1992916680 w 10043"/>
                <a:gd name="T57" fmla="*/ 1672375824 h 10000"/>
                <a:gd name="T58" fmla="*/ 2016761178 w 10043"/>
                <a:gd name="T59" fmla="*/ 2147483647 h 10000"/>
                <a:gd name="T60" fmla="*/ 1363544106 w 10043"/>
                <a:gd name="T61" fmla="*/ 2147483647 h 10000"/>
                <a:gd name="T62" fmla="*/ 1097807897 w 10043"/>
                <a:gd name="T63" fmla="*/ 1860106759 h 10000"/>
                <a:gd name="T64" fmla="*/ 582547203 w 10043"/>
                <a:gd name="T65" fmla="*/ 1955454293 h 10000"/>
                <a:gd name="T66" fmla="*/ 28094223 w 10043"/>
                <a:gd name="T67" fmla="*/ 2042619448 h 10000"/>
                <a:gd name="T68" fmla="*/ 80062216 w 10043"/>
                <a:gd name="T69" fmla="*/ 2147483647 h 10000"/>
                <a:gd name="T70" fmla="*/ 89426974 w 10043"/>
                <a:gd name="T71" fmla="*/ 2147483647 h 10000"/>
                <a:gd name="T72" fmla="*/ 709433788 w 10043"/>
                <a:gd name="T73" fmla="*/ 2147483647 h 10000"/>
                <a:gd name="T74" fmla="*/ 1363544106 w 10043"/>
                <a:gd name="T75" fmla="*/ 2147483647 h 10000"/>
                <a:gd name="T76" fmla="*/ 1580696859 w 10043"/>
                <a:gd name="T77" fmla="*/ 2147483647 h 10000"/>
                <a:gd name="T78" fmla="*/ 1580696859 w 10043"/>
                <a:gd name="T79" fmla="*/ 2147483647 h 10000"/>
                <a:gd name="T80" fmla="*/ 1798743101 w 10043"/>
                <a:gd name="T81" fmla="*/ 2147483647 h 10000"/>
                <a:gd name="T82" fmla="*/ 2016761178 w 10043"/>
                <a:gd name="T83" fmla="*/ 2147483647 h 10000"/>
                <a:gd name="T84" fmla="*/ 2147483647 w 10043"/>
                <a:gd name="T85" fmla="*/ 2147483647 h 10000"/>
                <a:gd name="T86" fmla="*/ 2147483647 w 10043"/>
                <a:gd name="T87" fmla="*/ 2147483647 h 10000"/>
                <a:gd name="T88" fmla="*/ 1863457915 w 10043"/>
                <a:gd name="T89" fmla="*/ 2147483647 h 10000"/>
                <a:gd name="T90" fmla="*/ 1803858324 w 10043"/>
                <a:gd name="T91" fmla="*/ 2147483647 h 10000"/>
                <a:gd name="T92" fmla="*/ 2142808661 w 10043"/>
                <a:gd name="T93" fmla="*/ 2147483647 h 10000"/>
                <a:gd name="T94" fmla="*/ 2147483647 w 10043"/>
                <a:gd name="T95" fmla="*/ 2147483647 h 10000"/>
                <a:gd name="T96" fmla="*/ 2147483647 w 10043"/>
                <a:gd name="T97" fmla="*/ 2147483647 h 10000"/>
                <a:gd name="T98" fmla="*/ 2147483647 w 10043"/>
                <a:gd name="T99" fmla="*/ 2147483647 h 10000"/>
                <a:gd name="T100" fmla="*/ 2147483647 w 10043"/>
                <a:gd name="T101" fmla="*/ 2147483647 h 10000"/>
                <a:gd name="T102" fmla="*/ 2147483647 w 10043"/>
                <a:gd name="T103" fmla="*/ 2147483647 h 10000"/>
                <a:gd name="T104" fmla="*/ 2147483647 w 10043"/>
                <a:gd name="T105" fmla="*/ 2147483647 h 10000"/>
                <a:gd name="T106" fmla="*/ 2147483647 w 10043"/>
                <a:gd name="T107" fmla="*/ 2147483647 h 10000"/>
                <a:gd name="T108" fmla="*/ 2147483647 w 10043"/>
                <a:gd name="T109" fmla="*/ 2147483647 h 10000"/>
                <a:gd name="T110" fmla="*/ 2147483647 w 10043"/>
                <a:gd name="T111" fmla="*/ 2147483647 h 10000"/>
                <a:gd name="T112" fmla="*/ 2147483647 w 10043"/>
                <a:gd name="T113" fmla="*/ 2147483647 h 10000"/>
                <a:gd name="T114" fmla="*/ 2147483647 w 10043"/>
                <a:gd name="T115" fmla="*/ 2147483647 h 10000"/>
                <a:gd name="T116" fmla="*/ 2147483647 w 10043"/>
                <a:gd name="T117" fmla="*/ 2147483647 h 10000"/>
                <a:gd name="T118" fmla="*/ 2147483647 w 10043"/>
                <a:gd name="T119" fmla="*/ 2147483647 h 10000"/>
                <a:gd name="T120" fmla="*/ 2147483647 w 10043"/>
                <a:gd name="T121" fmla="*/ 2147483647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043"/>
                <a:gd name="T184" fmla="*/ 0 h 10000"/>
                <a:gd name="T185" fmla="*/ 10043 w 10043"/>
                <a:gd name="T186" fmla="*/ 10000 h 100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5" name="Freeform 343"/>
            <p:cNvSpPr>
              <a:spLocks/>
            </p:cNvSpPr>
            <p:nvPr/>
          </p:nvSpPr>
          <p:spPr bwMode="auto">
            <a:xfrm>
              <a:off x="6174533" y="3340248"/>
              <a:ext cx="311150" cy="315912"/>
            </a:xfrm>
            <a:custGeom>
              <a:avLst/>
              <a:gdLst>
                <a:gd name="T0" fmla="*/ 2147483647 w 154"/>
                <a:gd name="T1" fmla="*/ 2147483647 h 154"/>
                <a:gd name="T2" fmla="*/ 2147483647 w 154"/>
                <a:gd name="T3" fmla="*/ 0 h 154"/>
                <a:gd name="T4" fmla="*/ 2147483647 w 154"/>
                <a:gd name="T5" fmla="*/ 0 h 154"/>
                <a:gd name="T6" fmla="*/ 2147483647 w 154"/>
                <a:gd name="T7" fmla="*/ 2147483647 h 154"/>
                <a:gd name="T8" fmla="*/ 2147483647 w 154"/>
                <a:gd name="T9" fmla="*/ 2147483647 h 154"/>
                <a:gd name="T10" fmla="*/ 2147483647 w 154"/>
                <a:gd name="T11" fmla="*/ 2147483647 h 154"/>
                <a:gd name="T12" fmla="*/ 2147483647 w 154"/>
                <a:gd name="T13" fmla="*/ 2147483647 h 154"/>
                <a:gd name="T14" fmla="*/ 2147483647 w 154"/>
                <a:gd name="T15" fmla="*/ 2147483647 h 154"/>
                <a:gd name="T16" fmla="*/ 2147483647 w 154"/>
                <a:gd name="T17" fmla="*/ 2147483647 h 154"/>
                <a:gd name="T18" fmla="*/ 2147483647 w 154"/>
                <a:gd name="T19" fmla="*/ 2147483647 h 154"/>
                <a:gd name="T20" fmla="*/ 2147483647 w 154"/>
                <a:gd name="T21" fmla="*/ 2147483647 h 154"/>
                <a:gd name="T22" fmla="*/ 0 w 154"/>
                <a:gd name="T23" fmla="*/ 2147483647 h 154"/>
                <a:gd name="T24" fmla="*/ 2147483647 w 154"/>
                <a:gd name="T25" fmla="*/ 2147483647 h 154"/>
                <a:gd name="T26" fmla="*/ 2147483647 w 154"/>
                <a:gd name="T27" fmla="*/ 2147483647 h 154"/>
                <a:gd name="T28" fmla="*/ 2147483647 w 154"/>
                <a:gd name="T29" fmla="*/ 2147483647 h 154"/>
                <a:gd name="T30" fmla="*/ 2147483647 w 154"/>
                <a:gd name="T31" fmla="*/ 2147483647 h 154"/>
                <a:gd name="T32" fmla="*/ 2147483647 w 154"/>
                <a:gd name="T33" fmla="*/ 2147483647 h 154"/>
                <a:gd name="T34" fmla="*/ 2147483647 w 154"/>
                <a:gd name="T35" fmla="*/ 2147483647 h 154"/>
                <a:gd name="T36" fmla="*/ 2147483647 w 154"/>
                <a:gd name="T37" fmla="*/ 2147483647 h 154"/>
                <a:gd name="T38" fmla="*/ 2147483647 w 154"/>
                <a:gd name="T39" fmla="*/ 2147483647 h 154"/>
                <a:gd name="T40" fmla="*/ 2147483647 w 154"/>
                <a:gd name="T41" fmla="*/ 2147483647 h 154"/>
                <a:gd name="T42" fmla="*/ 2147483647 w 154"/>
                <a:gd name="T43" fmla="*/ 2147483647 h 154"/>
                <a:gd name="T44" fmla="*/ 2147483647 w 154"/>
                <a:gd name="T45" fmla="*/ 2147483647 h 154"/>
                <a:gd name="T46" fmla="*/ 2147483647 w 154"/>
                <a:gd name="T47" fmla="*/ 2147483647 h 154"/>
                <a:gd name="T48" fmla="*/ 2147483647 w 154"/>
                <a:gd name="T49" fmla="*/ 2147483647 h 154"/>
                <a:gd name="T50" fmla="*/ 2147483647 w 154"/>
                <a:gd name="T51" fmla="*/ 2147483647 h 154"/>
                <a:gd name="T52" fmla="*/ 2147483647 w 154"/>
                <a:gd name="T53" fmla="*/ 2147483647 h 154"/>
                <a:gd name="T54" fmla="*/ 2147483647 w 154"/>
                <a:gd name="T55" fmla="*/ 2147483647 h 154"/>
                <a:gd name="T56" fmla="*/ 2147483647 w 154"/>
                <a:gd name="T57" fmla="*/ 2147483647 h 154"/>
                <a:gd name="T58" fmla="*/ 2147483647 w 154"/>
                <a:gd name="T59" fmla="*/ 2147483647 h 154"/>
                <a:gd name="T60" fmla="*/ 2147483647 w 154"/>
                <a:gd name="T61" fmla="*/ 2147483647 h 154"/>
                <a:gd name="T62" fmla="*/ 2147483647 w 154"/>
                <a:gd name="T63" fmla="*/ 2147483647 h 154"/>
                <a:gd name="T64" fmla="*/ 2147483647 w 154"/>
                <a:gd name="T65" fmla="*/ 2147483647 h 154"/>
                <a:gd name="T66" fmla="*/ 2147483647 w 154"/>
                <a:gd name="T67" fmla="*/ 2147483647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54"/>
                <a:gd name="T104" fmla="*/ 154 w 154"/>
                <a:gd name="T105" fmla="*/ 154 h 1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6" name="Freeform 344"/>
            <p:cNvSpPr>
              <a:spLocks/>
            </p:cNvSpPr>
            <p:nvPr/>
          </p:nvSpPr>
          <p:spPr bwMode="auto">
            <a:xfrm>
              <a:off x="6166597" y="3032273"/>
              <a:ext cx="200025" cy="292100"/>
            </a:xfrm>
            <a:custGeom>
              <a:avLst/>
              <a:gdLst>
                <a:gd name="T0" fmla="*/ 271327624 w 10045"/>
                <a:gd name="T1" fmla="*/ 1888843170 h 10019"/>
                <a:gd name="T2" fmla="*/ 217035384 w 10045"/>
                <a:gd name="T3" fmla="*/ 2147483647 h 10019"/>
                <a:gd name="T4" fmla="*/ 217035384 w 10045"/>
                <a:gd name="T5" fmla="*/ 2147483647 h 10019"/>
                <a:gd name="T6" fmla="*/ 108592644 w 10045"/>
                <a:gd name="T7" fmla="*/ 2147483647 h 10019"/>
                <a:gd name="T8" fmla="*/ 108592644 w 10045"/>
                <a:gd name="T9" fmla="*/ 2147483647 h 10019"/>
                <a:gd name="T10" fmla="*/ 54300265 w 10045"/>
                <a:gd name="T11" fmla="*/ 2147483647 h 10019"/>
                <a:gd name="T12" fmla="*/ 54300265 w 10045"/>
                <a:gd name="T13" fmla="*/ 2147483647 h 10019"/>
                <a:gd name="T14" fmla="*/ 108592644 w 10045"/>
                <a:gd name="T15" fmla="*/ 2147483647 h 10019"/>
                <a:gd name="T16" fmla="*/ 54300265 w 10045"/>
                <a:gd name="T17" fmla="*/ 2147483647 h 10019"/>
                <a:gd name="T18" fmla="*/ 0 w 10045"/>
                <a:gd name="T19" fmla="*/ 2147483647 h 10019"/>
                <a:gd name="T20" fmla="*/ 162735060 w 10045"/>
                <a:gd name="T21" fmla="*/ 2147483647 h 10019"/>
                <a:gd name="T22" fmla="*/ 271327624 w 10045"/>
                <a:gd name="T23" fmla="*/ 2147483647 h 10019"/>
                <a:gd name="T24" fmla="*/ 434220513 w 10045"/>
                <a:gd name="T25" fmla="*/ 2147483647 h 10019"/>
                <a:gd name="T26" fmla="*/ 350965859 w 10045"/>
                <a:gd name="T27" fmla="*/ 2147483647 h 10019"/>
                <a:gd name="T28" fmla="*/ 290846074 w 10045"/>
                <a:gd name="T29" fmla="*/ 2147483647 h 10019"/>
                <a:gd name="T30" fmla="*/ 326259625 w 10045"/>
                <a:gd name="T31" fmla="*/ 2147483647 h 10019"/>
                <a:gd name="T32" fmla="*/ 542662895 w 10045"/>
                <a:gd name="T33" fmla="*/ 2147483647 h 10019"/>
                <a:gd name="T34" fmla="*/ 651255658 w 10045"/>
                <a:gd name="T35" fmla="*/ 2147483647 h 10019"/>
                <a:gd name="T36" fmla="*/ 702405167 w 10045"/>
                <a:gd name="T37" fmla="*/ 2147483647 h 10019"/>
                <a:gd name="T38" fmla="*/ 740961609 w 10045"/>
                <a:gd name="T39" fmla="*/ 2147483647 h 10019"/>
                <a:gd name="T40" fmla="*/ 868290644 w 10045"/>
                <a:gd name="T41" fmla="*/ 2147483647 h 10019"/>
                <a:gd name="T42" fmla="*/ 976883726 w 10045"/>
                <a:gd name="T43" fmla="*/ 2147483647 h 10019"/>
                <a:gd name="T44" fmla="*/ 1193910588 w 10045"/>
                <a:gd name="T45" fmla="*/ 2147483647 h 10019"/>
                <a:gd name="T46" fmla="*/ 1314631732 w 10045"/>
                <a:gd name="T47" fmla="*/ 2147483647 h 10019"/>
                <a:gd name="T48" fmla="*/ 1353029189 w 10045"/>
                <a:gd name="T49" fmla="*/ 2147483647 h 10019"/>
                <a:gd name="T50" fmla="*/ 1308172311 w 10045"/>
                <a:gd name="T51" fmla="*/ 2147483647 h 10019"/>
                <a:gd name="T52" fmla="*/ 1385292522 w 10045"/>
                <a:gd name="T53" fmla="*/ 2147483647 h 10019"/>
                <a:gd name="T54" fmla="*/ 1449035416 w 10045"/>
                <a:gd name="T55" fmla="*/ 2147483647 h 10019"/>
                <a:gd name="T56" fmla="*/ 1480666635 w 10045"/>
                <a:gd name="T57" fmla="*/ 2147483647 h 10019"/>
                <a:gd name="T58" fmla="*/ 1397886385 w 10045"/>
                <a:gd name="T59" fmla="*/ 2147483647 h 10019"/>
                <a:gd name="T60" fmla="*/ 1273548743 w 10045"/>
                <a:gd name="T61" fmla="*/ 2147483647 h 10019"/>
                <a:gd name="T62" fmla="*/ 1152204406 w 10045"/>
                <a:gd name="T63" fmla="*/ 2147483647 h 10019"/>
                <a:gd name="T64" fmla="*/ 1117107390 w 10045"/>
                <a:gd name="T65" fmla="*/ 2147483647 h 10019"/>
                <a:gd name="T66" fmla="*/ 1193910588 w 10045"/>
                <a:gd name="T67" fmla="*/ 2147483647 h 10019"/>
                <a:gd name="T68" fmla="*/ 1302511316 w 10045"/>
                <a:gd name="T69" fmla="*/ 2147483647 h 10019"/>
                <a:gd name="T70" fmla="*/ 1429990415 w 10045"/>
                <a:gd name="T71" fmla="*/ 2147483647 h 10019"/>
                <a:gd name="T72" fmla="*/ 1477832315 w 10045"/>
                <a:gd name="T73" fmla="*/ 2147483647 h 10019"/>
                <a:gd name="T74" fmla="*/ 1573838542 w 10045"/>
                <a:gd name="T75" fmla="*/ 2147483647 h 10019"/>
                <a:gd name="T76" fmla="*/ 1573838542 w 10045"/>
                <a:gd name="T77" fmla="*/ 2147483647 h 10019"/>
                <a:gd name="T78" fmla="*/ 1573838542 w 10045"/>
                <a:gd name="T79" fmla="*/ 2147483647 h 10019"/>
                <a:gd name="T80" fmla="*/ 1519537859 w 10045"/>
                <a:gd name="T81" fmla="*/ 2147483647 h 10019"/>
                <a:gd name="T82" fmla="*/ 1519537859 w 10045"/>
                <a:gd name="T83" fmla="*/ 2078519233 h 10019"/>
                <a:gd name="T84" fmla="*/ 1519537859 w 10045"/>
                <a:gd name="T85" fmla="*/ 1888843170 h 10019"/>
                <a:gd name="T86" fmla="*/ 1465246097 w 10045"/>
                <a:gd name="T87" fmla="*/ 1322693591 h 10019"/>
                <a:gd name="T88" fmla="*/ 1465246097 w 10045"/>
                <a:gd name="T89" fmla="*/ 944780770 h 10019"/>
                <a:gd name="T90" fmla="*/ 1248211271 w 10045"/>
                <a:gd name="T91" fmla="*/ 566869115 h 10019"/>
                <a:gd name="T92" fmla="*/ 1031176126 w 10045"/>
                <a:gd name="T93" fmla="*/ 944780770 h 10019"/>
                <a:gd name="T94" fmla="*/ 922583043 w 10045"/>
                <a:gd name="T95" fmla="*/ 755824476 h 10019"/>
                <a:gd name="T96" fmla="*/ 922583043 w 10045"/>
                <a:gd name="T97" fmla="*/ 377912704 h 10019"/>
                <a:gd name="T98" fmla="*/ 759847944 w 10045"/>
                <a:gd name="T99" fmla="*/ 188956352 h 10019"/>
                <a:gd name="T100" fmla="*/ 759847944 w 10045"/>
                <a:gd name="T101" fmla="*/ 188956352 h 10019"/>
                <a:gd name="T102" fmla="*/ 651255658 w 10045"/>
                <a:gd name="T103" fmla="*/ 0 h 10019"/>
                <a:gd name="T104" fmla="*/ 596955294 w 10045"/>
                <a:gd name="T105" fmla="*/ 188956352 h 10019"/>
                <a:gd name="T106" fmla="*/ 596955294 w 10045"/>
                <a:gd name="T107" fmla="*/ 188956352 h 10019"/>
                <a:gd name="T108" fmla="*/ 542662895 w 10045"/>
                <a:gd name="T109" fmla="*/ 944780770 h 10019"/>
                <a:gd name="T110" fmla="*/ 488362530 w 10045"/>
                <a:gd name="T111" fmla="*/ 1322693591 h 10019"/>
                <a:gd name="T112" fmla="*/ 379928114 w 10045"/>
                <a:gd name="T113" fmla="*/ 1322693591 h 10019"/>
                <a:gd name="T114" fmla="*/ 271327624 w 10045"/>
                <a:gd name="T115" fmla="*/ 1322693591 h 10019"/>
                <a:gd name="T116" fmla="*/ 271327624 w 10045"/>
                <a:gd name="T117" fmla="*/ 1511649884 h 10019"/>
                <a:gd name="T118" fmla="*/ 271327624 w 10045"/>
                <a:gd name="T119" fmla="*/ 1888843170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045"/>
                <a:gd name="T181" fmla="*/ 0 h 10019"/>
                <a:gd name="T182" fmla="*/ 10045 w 10045"/>
                <a:gd name="T183" fmla="*/ 10019 h 1001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7" name="Freeform 345"/>
            <p:cNvSpPr>
              <a:spLocks/>
            </p:cNvSpPr>
            <p:nvPr/>
          </p:nvSpPr>
          <p:spPr bwMode="auto">
            <a:xfrm>
              <a:off x="6141196" y="3092598"/>
              <a:ext cx="76200" cy="101600"/>
            </a:xfrm>
            <a:custGeom>
              <a:avLst/>
              <a:gdLst>
                <a:gd name="T0" fmla="*/ 2147483647 w 66"/>
                <a:gd name="T1" fmla="*/ 2147483647 h 90"/>
                <a:gd name="T2" fmla="*/ 2147483647 w 66"/>
                <a:gd name="T3" fmla="*/ 2147483647 h 90"/>
                <a:gd name="T4" fmla="*/ 2147483647 w 66"/>
                <a:gd name="T5" fmla="*/ 2147483647 h 90"/>
                <a:gd name="T6" fmla="*/ 2147483647 w 66"/>
                <a:gd name="T7" fmla="*/ 2147483647 h 90"/>
                <a:gd name="T8" fmla="*/ 2147483647 w 66"/>
                <a:gd name="T9" fmla="*/ 2147483647 h 90"/>
                <a:gd name="T10" fmla="*/ 2147483647 w 66"/>
                <a:gd name="T11" fmla="*/ 2147483647 h 90"/>
                <a:gd name="T12" fmla="*/ 2147483647 w 66"/>
                <a:gd name="T13" fmla="*/ 2147483647 h 90"/>
                <a:gd name="T14" fmla="*/ 2147483647 w 66"/>
                <a:gd name="T15" fmla="*/ 2147483647 h 90"/>
                <a:gd name="T16" fmla="*/ 2147483647 w 66"/>
                <a:gd name="T17" fmla="*/ 2147483647 h 90"/>
                <a:gd name="T18" fmla="*/ 2147483647 w 66"/>
                <a:gd name="T19" fmla="*/ 2147483647 h 90"/>
                <a:gd name="T20" fmla="*/ 2147483647 w 66"/>
                <a:gd name="T21" fmla="*/ 0 h 90"/>
                <a:gd name="T22" fmla="*/ 2147483647 w 66"/>
                <a:gd name="T23" fmla="*/ 2147483647 h 90"/>
                <a:gd name="T24" fmla="*/ 2147483647 w 66"/>
                <a:gd name="T25" fmla="*/ 2147483647 h 90"/>
                <a:gd name="T26" fmla="*/ 2147483647 w 66"/>
                <a:gd name="T27" fmla="*/ 2147483647 h 90"/>
                <a:gd name="T28" fmla="*/ 2147483647 w 66"/>
                <a:gd name="T29" fmla="*/ 2147483647 h 90"/>
                <a:gd name="T30" fmla="*/ 2147483647 w 66"/>
                <a:gd name="T31" fmla="*/ 2147483647 h 90"/>
                <a:gd name="T32" fmla="*/ 0 w 66"/>
                <a:gd name="T33" fmla="*/ 2147483647 h 90"/>
                <a:gd name="T34" fmla="*/ 2147483647 w 66"/>
                <a:gd name="T35" fmla="*/ 2147483647 h 90"/>
                <a:gd name="T36" fmla="*/ 2147483647 w 66"/>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90"/>
                <a:gd name="T59" fmla="*/ 66 w 66"/>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8" name="Freeform 353"/>
            <p:cNvSpPr>
              <a:spLocks/>
            </p:cNvSpPr>
            <p:nvPr/>
          </p:nvSpPr>
          <p:spPr bwMode="auto">
            <a:xfrm>
              <a:off x="6306296" y="3194198"/>
              <a:ext cx="158750" cy="82550"/>
            </a:xfrm>
            <a:custGeom>
              <a:avLst/>
              <a:gdLst>
                <a:gd name="T0" fmla="*/ 539160162 w 10569"/>
                <a:gd name="T1" fmla="*/ 26667345 h 10092"/>
                <a:gd name="T2" fmla="*/ 394741785 w 10569"/>
                <a:gd name="T3" fmla="*/ 15001293 h 10092"/>
                <a:gd name="T4" fmla="*/ 301998534 w 10569"/>
                <a:gd name="T5" fmla="*/ 7502822 h 10092"/>
                <a:gd name="T6" fmla="*/ 209255224 w 10569"/>
                <a:gd name="T7" fmla="*/ 0 h 10092"/>
                <a:gd name="T8" fmla="*/ 209255224 w 10569"/>
                <a:gd name="T9" fmla="*/ 3748933 h 10092"/>
                <a:gd name="T10" fmla="*/ 162887083 w 10569"/>
                <a:gd name="T11" fmla="*/ 0 h 10092"/>
                <a:gd name="T12" fmla="*/ 139673933 w 10569"/>
                <a:gd name="T13" fmla="*/ 3748933 h 10092"/>
                <a:gd name="T14" fmla="*/ 93302398 w 10569"/>
                <a:gd name="T15" fmla="*/ 7502822 h 10092"/>
                <a:gd name="T16" fmla="*/ 46930848 w 10569"/>
                <a:gd name="T17" fmla="*/ 11252361 h 10092"/>
                <a:gd name="T18" fmla="*/ 562452 w 10569"/>
                <a:gd name="T19" fmla="*/ 15001293 h 10092"/>
                <a:gd name="T20" fmla="*/ 23772139 w 10569"/>
                <a:gd name="T21" fmla="*/ 20069188 h 10092"/>
                <a:gd name="T22" fmla="*/ 67439541 w 10569"/>
                <a:gd name="T23" fmla="*/ 26910365 h 10092"/>
                <a:gd name="T24" fmla="*/ 116515247 w 10569"/>
                <a:gd name="T25" fmla="*/ 37505415 h 10092"/>
                <a:gd name="T26" fmla="*/ 139673933 w 10569"/>
                <a:gd name="T27" fmla="*/ 41259295 h 10092"/>
                <a:gd name="T28" fmla="*/ 164110339 w 10569"/>
                <a:gd name="T29" fmla="*/ 45422523 h 10092"/>
                <a:gd name="T30" fmla="*/ 249964422 w 10569"/>
                <a:gd name="T31" fmla="*/ 44981406 h 10092"/>
                <a:gd name="T32" fmla="*/ 282563901 w 10569"/>
                <a:gd name="T33" fmla="*/ 41227525 h 10092"/>
                <a:gd name="T34" fmla="*/ 326587187 w 10569"/>
                <a:gd name="T35" fmla="*/ 42352763 h 10092"/>
                <a:gd name="T36" fmla="*/ 329189911 w 10569"/>
                <a:gd name="T37" fmla="*/ 42461096 h 10092"/>
                <a:gd name="T38" fmla="*/ 342961757 w 10569"/>
                <a:gd name="T39" fmla="*/ 43230613 h 10092"/>
                <a:gd name="T40" fmla="*/ 395812675 w 10569"/>
                <a:gd name="T41" fmla="*/ 45201997 h 10092"/>
                <a:gd name="T42" fmla="*/ 446518449 w 10569"/>
                <a:gd name="T43" fmla="*/ 42105408 h 10092"/>
                <a:gd name="T44" fmla="*/ 530078266 w 10569"/>
                <a:gd name="T45" fmla="*/ 43914734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569"/>
                <a:gd name="T70" fmla="*/ 0 h 10092"/>
                <a:gd name="T71" fmla="*/ 10569 w 10569"/>
                <a:gd name="T72" fmla="*/ 10092 h 100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9" name="Freeform 361"/>
            <p:cNvSpPr>
              <a:spLocks/>
            </p:cNvSpPr>
            <p:nvPr/>
          </p:nvSpPr>
          <p:spPr bwMode="auto">
            <a:xfrm>
              <a:off x="6166596" y="3306910"/>
              <a:ext cx="114300" cy="65088"/>
            </a:xfrm>
            <a:custGeom>
              <a:avLst/>
              <a:gdLst>
                <a:gd name="T0" fmla="*/ 133281932 w 10000"/>
                <a:gd name="T1" fmla="*/ 3647102 h 11466"/>
                <a:gd name="T2" fmla="*/ 121169977 w 10000"/>
                <a:gd name="T3" fmla="*/ 2335908 h 11466"/>
                <a:gd name="T4" fmla="*/ 96928145 w 10000"/>
                <a:gd name="T5" fmla="*/ 1024719 h 11466"/>
                <a:gd name="T6" fmla="*/ 61763147 w 10000"/>
                <a:gd name="T7" fmla="*/ 2043250 h 11466"/>
                <a:gd name="T8" fmla="*/ 55046424 w 10000"/>
                <a:gd name="T9" fmla="*/ 0 h 11466"/>
                <a:gd name="T10" fmla="*/ 36352198 w 10000"/>
                <a:gd name="T11" fmla="*/ 1969880 h 11466"/>
                <a:gd name="T12" fmla="*/ 0 w 10000"/>
                <a:gd name="T13" fmla="*/ 6269481 h 11466"/>
                <a:gd name="T14" fmla="*/ 0 w 10000"/>
                <a:gd name="T15" fmla="*/ 8891664 h 11466"/>
                <a:gd name="T16" fmla="*/ 24240243 w 10000"/>
                <a:gd name="T17" fmla="*/ 8891664 h 11466"/>
                <a:gd name="T18" fmla="*/ 35759324 w 10000"/>
                <a:gd name="T19" fmla="*/ 12026954 h 11466"/>
                <a:gd name="T20" fmla="*/ 48464164 w 10000"/>
                <a:gd name="T21" fmla="*/ 11514047 h 11466"/>
                <a:gd name="T22" fmla="*/ 75250404 w 10000"/>
                <a:gd name="T23" fmla="*/ 9477013 h 11466"/>
                <a:gd name="T24" fmla="*/ 89160160 w 10000"/>
                <a:gd name="T25" fmla="*/ 10642421 h 11466"/>
                <a:gd name="T26" fmla="*/ 133281932 w 10000"/>
                <a:gd name="T27" fmla="*/ 8891664 h 11466"/>
                <a:gd name="T28" fmla="*/ 157522118 w 10000"/>
                <a:gd name="T29" fmla="*/ 7580476 h 11466"/>
                <a:gd name="T30" fmla="*/ 169634072 w 10000"/>
                <a:gd name="T31" fmla="*/ 7580476 h 11466"/>
                <a:gd name="T32" fmla="*/ 157522118 w 10000"/>
                <a:gd name="T33" fmla="*/ 6269481 h 11466"/>
                <a:gd name="T34" fmla="*/ 133281932 w 10000"/>
                <a:gd name="T35" fmla="*/ 3647102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00"/>
                <a:gd name="T55" fmla="*/ 0 h 11466"/>
                <a:gd name="T56" fmla="*/ 10000 w 10000"/>
                <a:gd name="T57" fmla="*/ 11466 h 114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0" name="Freeform 363"/>
            <p:cNvSpPr>
              <a:spLocks/>
            </p:cNvSpPr>
            <p:nvPr/>
          </p:nvSpPr>
          <p:spPr bwMode="auto">
            <a:xfrm>
              <a:off x="6109447" y="3160861"/>
              <a:ext cx="71437" cy="74613"/>
            </a:xfrm>
            <a:custGeom>
              <a:avLst/>
              <a:gdLst>
                <a:gd name="T0" fmla="*/ 6065872 w 10056"/>
                <a:gd name="T1" fmla="*/ 14184303 h 10000"/>
                <a:gd name="T2" fmla="*/ 8518756 w 10056"/>
                <a:gd name="T3" fmla="*/ 19860070 h 10000"/>
                <a:gd name="T4" fmla="*/ 13426688 w 10056"/>
                <a:gd name="T5" fmla="*/ 22696229 h 10000"/>
                <a:gd name="T6" fmla="*/ 17900822 w 10056"/>
                <a:gd name="T7" fmla="*/ 26364053 h 10000"/>
                <a:gd name="T8" fmla="*/ 22509388 w 10056"/>
                <a:gd name="T9" fmla="*/ 31031229 h 10000"/>
                <a:gd name="T10" fmla="*/ 25391034 w 10056"/>
                <a:gd name="T11" fmla="*/ 23360433 h 10000"/>
                <a:gd name="T12" fmla="*/ 23682415 w 10056"/>
                <a:gd name="T13" fmla="*/ 17684729 h 10000"/>
                <a:gd name="T14" fmla="*/ 25533340 w 10056"/>
                <a:gd name="T15" fmla="*/ 10184674 h 10000"/>
                <a:gd name="T16" fmla="*/ 21935392 w 10056"/>
                <a:gd name="T17" fmla="*/ 7348014 h 10000"/>
                <a:gd name="T18" fmla="*/ 18332456 w 10056"/>
                <a:gd name="T19" fmla="*/ 5672431 h 10000"/>
                <a:gd name="T20" fmla="*/ 13426688 w 10056"/>
                <a:gd name="T21" fmla="*/ 2836212 h 10000"/>
                <a:gd name="T22" fmla="*/ 8518756 w 10056"/>
                <a:gd name="T23" fmla="*/ 2836212 h 10000"/>
                <a:gd name="T24" fmla="*/ 6065872 w 10056"/>
                <a:gd name="T25" fmla="*/ 0 h 10000"/>
                <a:gd name="T26" fmla="*/ 1160461 w 10056"/>
                <a:gd name="T27" fmla="*/ 2836212 h 10000"/>
                <a:gd name="T28" fmla="*/ 0 w 10056"/>
                <a:gd name="T29" fmla="*/ 3013134 h 10000"/>
                <a:gd name="T30" fmla="*/ 2310571 w 10056"/>
                <a:gd name="T31" fmla="*/ 10683932 h 10000"/>
                <a:gd name="T32" fmla="*/ 6065872 w 10056"/>
                <a:gd name="T33" fmla="*/ 14184303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56"/>
                <a:gd name="T52" fmla="*/ 0 h 10000"/>
                <a:gd name="T53" fmla="*/ 10056 w 10056"/>
                <a:gd name="T54" fmla="*/ 10000 h 100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1" name="Freeform 280"/>
            <p:cNvSpPr>
              <a:spLocks/>
            </p:cNvSpPr>
            <p:nvPr/>
          </p:nvSpPr>
          <p:spPr bwMode="auto">
            <a:xfrm>
              <a:off x="6203108" y="3546623"/>
              <a:ext cx="31750" cy="61912"/>
            </a:xfrm>
            <a:custGeom>
              <a:avLst/>
              <a:gdLst>
                <a:gd name="T0" fmla="*/ 0 w 24"/>
                <a:gd name="T1" fmla="*/ 2147483647 h 48"/>
                <a:gd name="T2" fmla="*/ 2147483647 w 24"/>
                <a:gd name="T3" fmla="*/ 2147483647 h 48"/>
                <a:gd name="T4" fmla="*/ 2147483647 w 24"/>
                <a:gd name="T5" fmla="*/ 0 h 48"/>
                <a:gd name="T6" fmla="*/ 2147483647 w 24"/>
                <a:gd name="T7" fmla="*/ 2147483647 h 48"/>
                <a:gd name="T8" fmla="*/ 2147483647 w 24"/>
                <a:gd name="T9" fmla="*/ 2147483647 h 48"/>
                <a:gd name="T10" fmla="*/ 0 w 24"/>
                <a:gd name="T11" fmla="*/ 2147483647 h 48"/>
                <a:gd name="T12" fmla="*/ 0 60000 65536"/>
                <a:gd name="T13" fmla="*/ 0 60000 65536"/>
                <a:gd name="T14" fmla="*/ 0 60000 65536"/>
                <a:gd name="T15" fmla="*/ 0 60000 65536"/>
                <a:gd name="T16" fmla="*/ 0 60000 65536"/>
                <a:gd name="T17" fmla="*/ 0 60000 65536"/>
                <a:gd name="T18" fmla="*/ 0 w 24"/>
                <a:gd name="T19" fmla="*/ 0 h 48"/>
                <a:gd name="T20" fmla="*/ 24 w 24"/>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4" h="48">
                  <a:moveTo>
                    <a:pt x="0" y="48"/>
                  </a:moveTo>
                  <a:lnTo>
                    <a:pt x="6" y="6"/>
                  </a:lnTo>
                  <a:lnTo>
                    <a:pt x="18" y="0"/>
                  </a:lnTo>
                  <a:lnTo>
                    <a:pt x="24" y="24"/>
                  </a:lnTo>
                  <a:lnTo>
                    <a:pt x="24" y="48"/>
                  </a:lnTo>
                  <a:lnTo>
                    <a:pt x="0" y="48"/>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2" name="Freeform 281"/>
            <p:cNvSpPr>
              <a:spLocks/>
            </p:cNvSpPr>
            <p:nvPr/>
          </p:nvSpPr>
          <p:spPr bwMode="auto">
            <a:xfrm>
              <a:off x="6195172" y="3483124"/>
              <a:ext cx="39687" cy="47625"/>
            </a:xfrm>
            <a:custGeom>
              <a:avLst/>
              <a:gdLst>
                <a:gd name="T0" fmla="*/ 0 w 30"/>
                <a:gd name="T1" fmla="*/ 2147483647 h 37"/>
                <a:gd name="T2" fmla="*/ 2147483647 w 30"/>
                <a:gd name="T3" fmla="*/ 0 h 37"/>
                <a:gd name="T4" fmla="*/ 2147483647 w 30"/>
                <a:gd name="T5" fmla="*/ 2147483647 h 37"/>
                <a:gd name="T6" fmla="*/ 2147483647 w 30"/>
                <a:gd name="T7" fmla="*/ 2147483647 h 37"/>
                <a:gd name="T8" fmla="*/ 0 w 30"/>
                <a:gd name="T9" fmla="*/ 2147483647 h 37"/>
                <a:gd name="T10" fmla="*/ 0 60000 65536"/>
                <a:gd name="T11" fmla="*/ 0 60000 65536"/>
                <a:gd name="T12" fmla="*/ 0 60000 65536"/>
                <a:gd name="T13" fmla="*/ 0 60000 65536"/>
                <a:gd name="T14" fmla="*/ 0 60000 65536"/>
                <a:gd name="T15" fmla="*/ 0 w 30"/>
                <a:gd name="T16" fmla="*/ 0 h 37"/>
                <a:gd name="T17" fmla="*/ 30 w 30"/>
                <a:gd name="T18" fmla="*/ 37 h 37"/>
              </a:gdLst>
              <a:ahLst/>
              <a:cxnLst>
                <a:cxn ang="T10">
                  <a:pos x="T0" y="T1"/>
                </a:cxn>
                <a:cxn ang="T11">
                  <a:pos x="T2" y="T3"/>
                </a:cxn>
                <a:cxn ang="T12">
                  <a:pos x="T4" y="T5"/>
                </a:cxn>
                <a:cxn ang="T13">
                  <a:pos x="T6" y="T7"/>
                </a:cxn>
                <a:cxn ang="T14">
                  <a:pos x="T8" y="T9"/>
                </a:cxn>
              </a:cxnLst>
              <a:rect l="T15" t="T16" r="T17" b="T18"/>
              <a:pathLst>
                <a:path w="30" h="37">
                  <a:moveTo>
                    <a:pt x="0" y="12"/>
                  </a:moveTo>
                  <a:lnTo>
                    <a:pt x="24" y="0"/>
                  </a:lnTo>
                  <a:lnTo>
                    <a:pt x="30" y="24"/>
                  </a:lnTo>
                  <a:lnTo>
                    <a:pt x="24" y="37"/>
                  </a:lnTo>
                  <a:lnTo>
                    <a:pt x="0" y="12"/>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3" name="Freeform 282"/>
            <p:cNvSpPr>
              <a:spLocks/>
            </p:cNvSpPr>
            <p:nvPr/>
          </p:nvSpPr>
          <p:spPr bwMode="auto">
            <a:xfrm>
              <a:off x="6993683" y="3659335"/>
              <a:ext cx="39688" cy="7938"/>
            </a:xfrm>
            <a:custGeom>
              <a:avLst/>
              <a:gdLst>
                <a:gd name="T0" fmla="*/ 2147483647 w 30"/>
                <a:gd name="T1" fmla="*/ 0 h 6"/>
                <a:gd name="T2" fmla="*/ 2147483647 w 30"/>
                <a:gd name="T3" fmla="*/ 0 h 6"/>
                <a:gd name="T4" fmla="*/ 0 w 30"/>
                <a:gd name="T5" fmla="*/ 2147483647 h 6"/>
                <a:gd name="T6" fmla="*/ 2147483647 w 30"/>
                <a:gd name="T7" fmla="*/ 0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24" y="0"/>
                  </a:moveTo>
                  <a:lnTo>
                    <a:pt x="30" y="0"/>
                  </a:lnTo>
                  <a:lnTo>
                    <a:pt x="0" y="6"/>
                  </a:lnTo>
                  <a:lnTo>
                    <a:pt x="24" y="0"/>
                  </a:lnTo>
                  <a:close/>
                </a:path>
              </a:pathLst>
            </a:custGeom>
            <a:solidFill>
              <a:schemeClr val="accent4">
                <a:lumMod val="75000"/>
              </a:schemeClr>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4" name="Freeform 327"/>
            <p:cNvSpPr>
              <a:spLocks/>
            </p:cNvSpPr>
            <p:nvPr/>
          </p:nvSpPr>
          <p:spPr bwMode="auto">
            <a:xfrm>
              <a:off x="7219108" y="3649811"/>
              <a:ext cx="25400" cy="17463"/>
            </a:xfrm>
            <a:custGeom>
              <a:avLst/>
              <a:gdLst>
                <a:gd name="T0" fmla="*/ 0 w 18"/>
                <a:gd name="T1" fmla="*/ 0 h 12"/>
                <a:gd name="T2" fmla="*/ 2147483647 w 18"/>
                <a:gd name="T3" fmla="*/ 2147483647 h 12"/>
                <a:gd name="T4" fmla="*/ 2147483647 w 18"/>
                <a:gd name="T5" fmla="*/ 2147483647 h 12"/>
                <a:gd name="T6" fmla="*/ 2147483647 w 18"/>
                <a:gd name="T7" fmla="*/ 0 h 12"/>
                <a:gd name="T8" fmla="*/ 0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0"/>
                  </a:moveTo>
                  <a:lnTo>
                    <a:pt x="18" y="12"/>
                  </a:lnTo>
                  <a:lnTo>
                    <a:pt x="6" y="0"/>
                  </a:lnTo>
                  <a:lnTo>
                    <a:pt x="0" y="0"/>
                  </a:lnTo>
                  <a:close/>
                </a:path>
              </a:pathLst>
            </a:custGeom>
            <a:solidFill>
              <a:schemeClr val="accent4">
                <a:lumMod val="75000"/>
              </a:schemeClr>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5" name="Freeform 328"/>
            <p:cNvSpPr>
              <a:spLocks/>
            </p:cNvSpPr>
            <p:nvPr/>
          </p:nvSpPr>
          <p:spPr bwMode="auto">
            <a:xfrm>
              <a:off x="7182597" y="3611711"/>
              <a:ext cx="14287" cy="23813"/>
            </a:xfrm>
            <a:custGeom>
              <a:avLst/>
              <a:gdLst>
                <a:gd name="T0" fmla="*/ 0 w 12"/>
                <a:gd name="T1" fmla="*/ 0 h 18"/>
                <a:gd name="T2" fmla="*/ 2147483647 w 12"/>
                <a:gd name="T3" fmla="*/ 2147483647 h 18"/>
                <a:gd name="T4" fmla="*/ 2147483647 w 12"/>
                <a:gd name="T5" fmla="*/ 2147483647 h 18"/>
                <a:gd name="T6" fmla="*/ 0 w 12"/>
                <a:gd name="T7" fmla="*/ 0 h 18"/>
                <a:gd name="T8" fmla="*/ 0 60000 65536"/>
                <a:gd name="T9" fmla="*/ 0 60000 65536"/>
                <a:gd name="T10" fmla="*/ 0 60000 65536"/>
                <a:gd name="T11" fmla="*/ 0 60000 65536"/>
                <a:gd name="T12" fmla="*/ 0 w 12"/>
                <a:gd name="T13" fmla="*/ 0 h 18"/>
                <a:gd name="T14" fmla="*/ 12 w 12"/>
                <a:gd name="T15" fmla="*/ 18 h 18"/>
              </a:gdLst>
              <a:ahLst/>
              <a:cxnLst>
                <a:cxn ang="T8">
                  <a:pos x="T0" y="T1"/>
                </a:cxn>
                <a:cxn ang="T9">
                  <a:pos x="T2" y="T3"/>
                </a:cxn>
                <a:cxn ang="T10">
                  <a:pos x="T4" y="T5"/>
                </a:cxn>
                <a:cxn ang="T11">
                  <a:pos x="T6" y="T7"/>
                </a:cxn>
              </a:cxnLst>
              <a:rect l="T12" t="T13" r="T14" b="T15"/>
              <a:pathLst>
                <a:path w="12" h="18">
                  <a:moveTo>
                    <a:pt x="0" y="0"/>
                  </a:moveTo>
                  <a:lnTo>
                    <a:pt x="12" y="18"/>
                  </a:lnTo>
                  <a:lnTo>
                    <a:pt x="12" y="12"/>
                  </a:lnTo>
                  <a:lnTo>
                    <a:pt x="0" y="0"/>
                  </a:lnTo>
                  <a:close/>
                </a:path>
              </a:pathLst>
            </a:custGeom>
            <a:solidFill>
              <a:schemeClr val="accent4">
                <a:lumMod val="75000"/>
              </a:schemeClr>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6" name="Rectangle 340"/>
            <p:cNvSpPr>
              <a:spLocks noChangeArrowheads="1"/>
            </p:cNvSpPr>
            <p:nvPr/>
          </p:nvSpPr>
          <p:spPr bwMode="auto">
            <a:xfrm>
              <a:off x="6379322" y="3267224"/>
              <a:ext cx="9525" cy="1587"/>
            </a:xfrm>
            <a:prstGeom prst="rect">
              <a:avLst/>
            </a:prstGeom>
            <a:solidFill>
              <a:schemeClr val="accent4">
                <a:lumMod val="75000"/>
              </a:schemeClr>
            </a:solidFill>
            <a:ln w="9525">
              <a:solidFill>
                <a:schemeClr val="bg1"/>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 name="Freeform 359"/>
            <p:cNvSpPr>
              <a:spLocks/>
            </p:cNvSpPr>
            <p:nvPr/>
          </p:nvSpPr>
          <p:spPr bwMode="auto">
            <a:xfrm>
              <a:off x="6466633" y="3002111"/>
              <a:ext cx="77788" cy="47625"/>
            </a:xfrm>
            <a:custGeom>
              <a:avLst/>
              <a:gdLst>
                <a:gd name="T0" fmla="*/ 2147483647 w 60"/>
                <a:gd name="T1" fmla="*/ 2147483647 h 36"/>
                <a:gd name="T2" fmla="*/ 2147483647 w 60"/>
                <a:gd name="T3" fmla="*/ 2147483647 h 36"/>
                <a:gd name="T4" fmla="*/ 2147483647 w 60"/>
                <a:gd name="T5" fmla="*/ 2147483647 h 36"/>
                <a:gd name="T6" fmla="*/ 2147483647 w 60"/>
                <a:gd name="T7" fmla="*/ 2147483647 h 36"/>
                <a:gd name="T8" fmla="*/ 2147483647 w 60"/>
                <a:gd name="T9" fmla="*/ 0 h 36"/>
                <a:gd name="T10" fmla="*/ 2147483647 w 60"/>
                <a:gd name="T11" fmla="*/ 0 h 36"/>
                <a:gd name="T12" fmla="*/ 2147483647 w 60"/>
                <a:gd name="T13" fmla="*/ 2147483647 h 36"/>
                <a:gd name="T14" fmla="*/ 0 w 60"/>
                <a:gd name="T15" fmla="*/ 2147483647 h 36"/>
                <a:gd name="T16" fmla="*/ 2147483647 w 60"/>
                <a:gd name="T17" fmla="*/ 2147483647 h 36"/>
                <a:gd name="T18" fmla="*/ 2147483647 w 60"/>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36"/>
                <a:gd name="T32" fmla="*/ 60 w 60"/>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8" name="Freeform 360"/>
            <p:cNvSpPr>
              <a:spLocks/>
            </p:cNvSpPr>
            <p:nvPr/>
          </p:nvSpPr>
          <p:spPr bwMode="auto">
            <a:xfrm>
              <a:off x="6325347" y="3025924"/>
              <a:ext cx="242887" cy="217487"/>
            </a:xfrm>
            <a:custGeom>
              <a:avLst/>
              <a:gdLst>
                <a:gd name="T0" fmla="*/ 2147483647 w 31"/>
                <a:gd name="T1" fmla="*/ 2147483647 h 28"/>
                <a:gd name="T2" fmla="*/ 2147483647 w 31"/>
                <a:gd name="T3" fmla="*/ 2147483647 h 28"/>
                <a:gd name="T4" fmla="*/ 2147483647 w 31"/>
                <a:gd name="T5" fmla="*/ 2147483647 h 28"/>
                <a:gd name="T6" fmla="*/ 2147483647 w 31"/>
                <a:gd name="T7" fmla="*/ 2147483647 h 28"/>
                <a:gd name="T8" fmla="*/ 2147483647 w 31"/>
                <a:gd name="T9" fmla="*/ 2147483647 h 28"/>
                <a:gd name="T10" fmla="*/ 2147483647 w 31"/>
                <a:gd name="T11" fmla="*/ 2147483647 h 28"/>
                <a:gd name="T12" fmla="*/ 2147483647 w 31"/>
                <a:gd name="T13" fmla="*/ 2147483647 h 28"/>
                <a:gd name="T14" fmla="*/ 2147483647 w 31"/>
                <a:gd name="T15" fmla="*/ 2147483647 h 28"/>
                <a:gd name="T16" fmla="*/ 2147483647 w 31"/>
                <a:gd name="T17" fmla="*/ 2147483647 h 28"/>
                <a:gd name="T18" fmla="*/ 2147483647 w 31"/>
                <a:gd name="T19" fmla="*/ 2147483647 h 28"/>
                <a:gd name="T20" fmla="*/ 2147483647 w 31"/>
                <a:gd name="T21" fmla="*/ 2147483647 h 28"/>
                <a:gd name="T22" fmla="*/ 2147483647 w 31"/>
                <a:gd name="T23" fmla="*/ 2147483647 h 28"/>
                <a:gd name="T24" fmla="*/ 2147483647 w 31"/>
                <a:gd name="T25" fmla="*/ 2147483647 h 28"/>
                <a:gd name="T26" fmla="*/ 2147483647 w 31"/>
                <a:gd name="T27" fmla="*/ 2147483647 h 28"/>
                <a:gd name="T28" fmla="*/ 2147483647 w 31"/>
                <a:gd name="T29" fmla="*/ 2147483647 h 28"/>
                <a:gd name="T30" fmla="*/ 2147483647 w 31"/>
                <a:gd name="T31" fmla="*/ 2147483647 h 28"/>
                <a:gd name="T32" fmla="*/ 2147483647 w 31"/>
                <a:gd name="T33" fmla="*/ 2147483647 h 28"/>
                <a:gd name="T34" fmla="*/ 2147483647 w 31"/>
                <a:gd name="T35" fmla="*/ 2147483647 h 28"/>
                <a:gd name="T36" fmla="*/ 2147483647 w 31"/>
                <a:gd name="T37" fmla="*/ 2147483647 h 28"/>
                <a:gd name="T38" fmla="*/ 2147483647 w 31"/>
                <a:gd name="T39" fmla="*/ 2147483647 h 28"/>
                <a:gd name="T40" fmla="*/ 2147483647 w 31"/>
                <a:gd name="T41" fmla="*/ 2147483647 h 28"/>
                <a:gd name="T42" fmla="*/ 2147483647 w 31"/>
                <a:gd name="T43" fmla="*/ 2147483647 h 28"/>
                <a:gd name="T44" fmla="*/ 2147483647 w 31"/>
                <a:gd name="T45" fmla="*/ 2147483647 h 28"/>
                <a:gd name="T46" fmla="*/ 2147483647 w 31"/>
                <a:gd name="T47" fmla="*/ 0 h 28"/>
                <a:gd name="T48" fmla="*/ 2147483647 w 31"/>
                <a:gd name="T49" fmla="*/ 2147483647 h 28"/>
                <a:gd name="T50" fmla="*/ 2147483647 w 31"/>
                <a:gd name="T51" fmla="*/ 2147483647 h 28"/>
                <a:gd name="T52" fmla="*/ 2147483647 w 31"/>
                <a:gd name="T53" fmla="*/ 0 h 28"/>
                <a:gd name="T54" fmla="*/ 2147483647 w 31"/>
                <a:gd name="T55" fmla="*/ 0 h 28"/>
                <a:gd name="T56" fmla="*/ 2147483647 w 31"/>
                <a:gd name="T57" fmla="*/ 2147483647 h 28"/>
                <a:gd name="T58" fmla="*/ 2147483647 w 31"/>
                <a:gd name="T59" fmla="*/ 2147483647 h 28"/>
                <a:gd name="T60" fmla="*/ 0 w 31"/>
                <a:gd name="T61" fmla="*/ 2147483647 h 28"/>
                <a:gd name="T62" fmla="*/ 0 w 31"/>
                <a:gd name="T63" fmla="*/ 2147483647 h 28"/>
                <a:gd name="T64" fmla="*/ 2147483647 w 31"/>
                <a:gd name="T65" fmla="*/ 2147483647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28"/>
                <a:gd name="T101" fmla="*/ 31 w 31"/>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99" name="Freeform 263"/>
            <p:cNvSpPr>
              <a:spLocks/>
            </p:cNvSpPr>
            <p:nvPr/>
          </p:nvSpPr>
          <p:spPr bwMode="auto">
            <a:xfrm>
              <a:off x="6233271" y="2959249"/>
              <a:ext cx="49212" cy="96837"/>
            </a:xfrm>
            <a:custGeom>
              <a:avLst/>
              <a:gdLst>
                <a:gd name="T0" fmla="*/ 9 w 429209"/>
                <a:gd name="T1" fmla="*/ 141 h 839755"/>
                <a:gd name="T2" fmla="*/ 10 w 429209"/>
                <a:gd name="T3" fmla="*/ 99 h 839755"/>
                <a:gd name="T4" fmla="*/ 0 w 429209"/>
                <a:gd name="T5" fmla="*/ 92 h 839755"/>
                <a:gd name="T6" fmla="*/ 19 w 429209"/>
                <a:gd name="T7" fmla="*/ 23 h 839755"/>
                <a:gd name="T8" fmla="*/ 45 w 429209"/>
                <a:gd name="T9" fmla="*/ 23 h 839755"/>
                <a:gd name="T10" fmla="*/ 68 w 429209"/>
                <a:gd name="T11" fmla="*/ 0 h 839755"/>
                <a:gd name="T12" fmla="*/ 71 w 429209"/>
                <a:gd name="T13" fmla="*/ 46 h 839755"/>
                <a:gd name="T14" fmla="*/ 74 w 429209"/>
                <a:gd name="T15" fmla="*/ 72 h 839755"/>
                <a:gd name="T16" fmla="*/ 39 w 429209"/>
                <a:gd name="T17" fmla="*/ 112 h 839755"/>
                <a:gd name="T18" fmla="*/ 39 w 429209"/>
                <a:gd name="T19" fmla="*/ 148 h 839755"/>
                <a:gd name="T20" fmla="*/ 19 w 429209"/>
                <a:gd name="T21" fmla="*/ 138 h 839755"/>
                <a:gd name="T22" fmla="*/ 9 w 429209"/>
                <a:gd name="T23" fmla="*/ 141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9209"/>
                <a:gd name="T37" fmla="*/ 0 h 839755"/>
                <a:gd name="T38" fmla="*/ 429209 w 429209"/>
                <a:gd name="T39" fmla="*/ 839755 h 8397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nvGrpSpPr>
          <p:cNvPr id="100" name="Groupe 95"/>
          <p:cNvGrpSpPr/>
          <p:nvPr/>
        </p:nvGrpSpPr>
        <p:grpSpPr>
          <a:xfrm>
            <a:off x="64292" y="1635646"/>
            <a:ext cx="2520000" cy="3240000"/>
            <a:chOff x="859314" y="2681143"/>
            <a:chExt cx="2163763" cy="2952749"/>
          </a:xfrm>
        </p:grpSpPr>
        <p:sp>
          <p:nvSpPr>
            <p:cNvPr id="101" name="Freeform 277"/>
            <p:cNvSpPr>
              <a:spLocks/>
            </p:cNvSpPr>
            <p:nvPr/>
          </p:nvSpPr>
          <p:spPr bwMode="auto">
            <a:xfrm>
              <a:off x="1838802" y="3486006"/>
              <a:ext cx="276225" cy="77787"/>
            </a:xfrm>
            <a:custGeom>
              <a:avLst/>
              <a:gdLst>
                <a:gd name="T0" fmla="*/ 2147483647 w 35"/>
                <a:gd name="T1" fmla="*/ 2147483647 h 10"/>
                <a:gd name="T2" fmla="*/ 2147483647 w 35"/>
                <a:gd name="T3" fmla="*/ 0 h 10"/>
                <a:gd name="T4" fmla="*/ 2147483647 w 35"/>
                <a:gd name="T5" fmla="*/ 0 h 10"/>
                <a:gd name="T6" fmla="*/ 2147483647 w 35"/>
                <a:gd name="T7" fmla="*/ 2147483647 h 10"/>
                <a:gd name="T8" fmla="*/ 2147483647 w 35"/>
                <a:gd name="T9" fmla="*/ 2147483647 h 10"/>
                <a:gd name="T10" fmla="*/ 2147483647 w 35"/>
                <a:gd name="T11" fmla="*/ 2147483647 h 10"/>
                <a:gd name="T12" fmla="*/ 2147483647 w 35"/>
                <a:gd name="T13" fmla="*/ 2147483647 h 10"/>
                <a:gd name="T14" fmla="*/ 2147483647 w 35"/>
                <a:gd name="T15" fmla="*/ 2147483647 h 10"/>
                <a:gd name="T16" fmla="*/ 2147483647 w 35"/>
                <a:gd name="T17" fmla="*/ 2147483647 h 10"/>
                <a:gd name="T18" fmla="*/ 2147483647 w 35"/>
                <a:gd name="T19" fmla="*/ 2147483647 h 10"/>
                <a:gd name="T20" fmla="*/ 2147483647 w 35"/>
                <a:gd name="T21" fmla="*/ 2147483647 h 10"/>
                <a:gd name="T22" fmla="*/ 2147483647 w 35"/>
                <a:gd name="T23" fmla="*/ 2147483647 h 10"/>
                <a:gd name="T24" fmla="*/ 2147483647 w 35"/>
                <a:gd name="T25" fmla="*/ 2147483647 h 10"/>
                <a:gd name="T26" fmla="*/ 2147483647 w 35"/>
                <a:gd name="T27" fmla="*/ 2147483647 h 10"/>
                <a:gd name="T28" fmla="*/ 0 w 35"/>
                <a:gd name="T29" fmla="*/ 2147483647 h 10"/>
                <a:gd name="T30" fmla="*/ 2147483647 w 35"/>
                <a:gd name="T31" fmla="*/ 2147483647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0"/>
                <a:gd name="T50" fmla="*/ 35 w 35"/>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02" name="Freeform 278"/>
            <p:cNvSpPr>
              <a:spLocks/>
            </p:cNvSpPr>
            <p:nvPr/>
          </p:nvSpPr>
          <p:spPr bwMode="auto">
            <a:xfrm>
              <a:off x="2115026" y="3571731"/>
              <a:ext cx="171450" cy="47625"/>
            </a:xfrm>
            <a:custGeom>
              <a:avLst/>
              <a:gdLst>
                <a:gd name="T0" fmla="*/ 2147483647 w 132"/>
                <a:gd name="T1" fmla="*/ 0 h 36"/>
                <a:gd name="T2" fmla="*/ 2147483647 w 132"/>
                <a:gd name="T3" fmla="*/ 2147483647 h 36"/>
                <a:gd name="T4" fmla="*/ 0 w 132"/>
                <a:gd name="T5" fmla="*/ 2147483647 h 36"/>
                <a:gd name="T6" fmla="*/ 2147483647 w 132"/>
                <a:gd name="T7" fmla="*/ 2147483647 h 36"/>
                <a:gd name="T8" fmla="*/ 2147483647 w 132"/>
                <a:gd name="T9" fmla="*/ 2147483647 h 36"/>
                <a:gd name="T10" fmla="*/ 2147483647 w 132"/>
                <a:gd name="T11" fmla="*/ 2147483647 h 36"/>
                <a:gd name="T12" fmla="*/ 2147483647 w 132"/>
                <a:gd name="T13" fmla="*/ 2147483647 h 36"/>
                <a:gd name="T14" fmla="*/ 2147483647 w 132"/>
                <a:gd name="T15" fmla="*/ 2147483647 h 36"/>
                <a:gd name="T16" fmla="*/ 2147483647 w 132"/>
                <a:gd name="T17" fmla="*/ 2147483647 h 36"/>
                <a:gd name="T18" fmla="*/ 2147483647 w 132"/>
                <a:gd name="T19" fmla="*/ 0 h 36"/>
                <a:gd name="T20" fmla="*/ 2147483647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
                <a:gd name="T34" fmla="*/ 0 h 36"/>
                <a:gd name="T35" fmla="*/ 132 w 132"/>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03" name="Freeform 399"/>
            <p:cNvSpPr>
              <a:spLocks/>
            </p:cNvSpPr>
            <p:nvPr/>
          </p:nvSpPr>
          <p:spPr bwMode="auto">
            <a:xfrm>
              <a:off x="859314" y="2681143"/>
              <a:ext cx="1435100" cy="741363"/>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99"/>
                <a:gd name="T103" fmla="*/ 0 h 571"/>
                <a:gd name="T104" fmla="*/ 1099 w 1099"/>
                <a:gd name="T105" fmla="*/ 571 h 5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rgbClr val="CFD1D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04" name="Freeform 400"/>
            <p:cNvSpPr>
              <a:spLocks/>
            </p:cNvSpPr>
            <p:nvPr/>
          </p:nvSpPr>
          <p:spPr bwMode="auto">
            <a:xfrm>
              <a:off x="1775302" y="3687618"/>
              <a:ext cx="111125" cy="112713"/>
            </a:xfrm>
            <a:custGeom>
              <a:avLst/>
              <a:gdLst>
                <a:gd name="T0" fmla="*/ 2147483647 w 14"/>
                <a:gd name="T1" fmla="*/ 2147483647 h 14"/>
                <a:gd name="T2" fmla="*/ 2147483647 w 14"/>
                <a:gd name="T3" fmla="*/ 2147483647 h 14"/>
                <a:gd name="T4" fmla="*/ 2147483647 w 14"/>
                <a:gd name="T5" fmla="*/ 0 h 14"/>
                <a:gd name="T6" fmla="*/ 2147483647 w 14"/>
                <a:gd name="T7" fmla="*/ 2147483647 h 14"/>
                <a:gd name="T8" fmla="*/ 0 w 14"/>
                <a:gd name="T9" fmla="*/ 2147483647 h 14"/>
                <a:gd name="T10" fmla="*/ 2147483647 w 14"/>
                <a:gd name="T11" fmla="*/ 2147483647 h 14"/>
                <a:gd name="T12" fmla="*/ 2147483647 w 14"/>
                <a:gd name="T13" fmla="*/ 2147483647 h 14"/>
                <a:gd name="T14" fmla="*/ 2147483647 w 1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4"/>
                <a:gd name="T26" fmla="*/ 14 w 1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05" name="Freeform 401"/>
            <p:cNvSpPr>
              <a:spLocks/>
            </p:cNvSpPr>
            <p:nvPr/>
          </p:nvSpPr>
          <p:spPr bwMode="auto">
            <a:xfrm>
              <a:off x="1814989" y="3790805"/>
              <a:ext cx="95250" cy="69850"/>
            </a:xfrm>
            <a:custGeom>
              <a:avLst/>
              <a:gdLst>
                <a:gd name="T0" fmla="*/ 2147483647 w 12"/>
                <a:gd name="T1" fmla="*/ 2147483647 h 9"/>
                <a:gd name="T2" fmla="*/ 2147483647 w 12"/>
                <a:gd name="T3" fmla="*/ 0 h 9"/>
                <a:gd name="T4" fmla="*/ 0 w 12"/>
                <a:gd name="T5" fmla="*/ 2147483647 h 9"/>
                <a:gd name="T6" fmla="*/ 2147483647 w 12"/>
                <a:gd name="T7" fmla="*/ 2147483647 h 9"/>
                <a:gd name="T8" fmla="*/ 2147483647 w 12"/>
                <a:gd name="T9" fmla="*/ 2147483647 h 9"/>
                <a:gd name="T10" fmla="*/ 2147483647 w 12"/>
                <a:gd name="T11" fmla="*/ 2147483647 h 9"/>
                <a:gd name="T12" fmla="*/ 2147483647 w 12"/>
                <a:gd name="T13" fmla="*/ 2147483647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06" name="Freeform 402"/>
            <p:cNvSpPr>
              <a:spLocks/>
            </p:cNvSpPr>
            <p:nvPr/>
          </p:nvSpPr>
          <p:spPr bwMode="auto">
            <a:xfrm>
              <a:off x="1902301" y="3830493"/>
              <a:ext cx="141288" cy="60325"/>
            </a:xfrm>
            <a:custGeom>
              <a:avLst/>
              <a:gdLst>
                <a:gd name="T0" fmla="*/ 2147483647 w 18"/>
                <a:gd name="T1" fmla="*/ 2147483647 h 8"/>
                <a:gd name="T2" fmla="*/ 2147483647 w 18"/>
                <a:gd name="T3" fmla="*/ 2147483647 h 8"/>
                <a:gd name="T4" fmla="*/ 2147483647 w 18"/>
                <a:gd name="T5" fmla="*/ 2147483647 h 8"/>
                <a:gd name="T6" fmla="*/ 2147483647 w 18"/>
                <a:gd name="T7" fmla="*/ 0 h 8"/>
                <a:gd name="T8" fmla="*/ 0 w 18"/>
                <a:gd name="T9" fmla="*/ 2147483647 h 8"/>
                <a:gd name="T10" fmla="*/ 2147483647 w 18"/>
                <a:gd name="T11" fmla="*/ 2147483647 h 8"/>
                <a:gd name="T12" fmla="*/ 2147483647 w 18"/>
                <a:gd name="T13" fmla="*/ 2147483647 h 8"/>
                <a:gd name="T14" fmla="*/ 2147483647 w 18"/>
                <a:gd name="T15" fmla="*/ 2147483647 h 8"/>
                <a:gd name="T16" fmla="*/ 2147483647 w 18"/>
                <a:gd name="T17" fmla="*/ 2147483647 h 8"/>
                <a:gd name="T18" fmla="*/ 2147483647 w 18"/>
                <a:gd name="T19" fmla="*/ 2147483647 h 8"/>
                <a:gd name="T20" fmla="*/ 2147483647 w 18"/>
                <a:gd name="T21" fmla="*/ 2147483647 h 8"/>
                <a:gd name="T22" fmla="*/ 2147483647 w 18"/>
                <a:gd name="T23" fmla="*/ 2147483647 h 8"/>
                <a:gd name="T24" fmla="*/ 2147483647 w 18"/>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8"/>
                <a:gd name="T41" fmla="*/ 18 w 18"/>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07" name="Freeform 403"/>
            <p:cNvSpPr>
              <a:spLocks/>
            </p:cNvSpPr>
            <p:nvPr/>
          </p:nvSpPr>
          <p:spPr bwMode="auto">
            <a:xfrm>
              <a:off x="1995964" y="3760642"/>
              <a:ext cx="290512" cy="319088"/>
            </a:xfrm>
            <a:custGeom>
              <a:avLst/>
              <a:gdLst>
                <a:gd name="T0" fmla="*/ 2147483647 w 37"/>
                <a:gd name="T1" fmla="*/ 2147483647 h 41"/>
                <a:gd name="T2" fmla="*/ 2147483647 w 37"/>
                <a:gd name="T3" fmla="*/ 2147483647 h 41"/>
                <a:gd name="T4" fmla="*/ 2147483647 w 37"/>
                <a:gd name="T5" fmla="*/ 2147483647 h 41"/>
                <a:gd name="T6" fmla="*/ 2147483647 w 37"/>
                <a:gd name="T7" fmla="*/ 2147483647 h 41"/>
                <a:gd name="T8" fmla="*/ 2147483647 w 37"/>
                <a:gd name="T9" fmla="*/ 2147483647 h 41"/>
                <a:gd name="T10" fmla="*/ 2147483647 w 37"/>
                <a:gd name="T11" fmla="*/ 2147483647 h 41"/>
                <a:gd name="T12" fmla="*/ 2147483647 w 37"/>
                <a:gd name="T13" fmla="*/ 2147483647 h 41"/>
                <a:gd name="T14" fmla="*/ 2147483647 w 37"/>
                <a:gd name="T15" fmla="*/ 2147483647 h 41"/>
                <a:gd name="T16" fmla="*/ 2147483647 w 37"/>
                <a:gd name="T17" fmla="*/ 2147483647 h 41"/>
                <a:gd name="T18" fmla="*/ 2147483647 w 37"/>
                <a:gd name="T19" fmla="*/ 2147483647 h 41"/>
                <a:gd name="T20" fmla="*/ 2147483647 w 37"/>
                <a:gd name="T21" fmla="*/ 0 h 41"/>
                <a:gd name="T22" fmla="*/ 2147483647 w 37"/>
                <a:gd name="T23" fmla="*/ 2147483647 h 41"/>
                <a:gd name="T24" fmla="*/ 2147483647 w 37"/>
                <a:gd name="T25" fmla="*/ 2147483647 h 41"/>
                <a:gd name="T26" fmla="*/ 2147483647 w 37"/>
                <a:gd name="T27" fmla="*/ 2147483647 h 41"/>
                <a:gd name="T28" fmla="*/ 2147483647 w 37"/>
                <a:gd name="T29" fmla="*/ 2147483647 h 41"/>
                <a:gd name="T30" fmla="*/ 2147483647 w 37"/>
                <a:gd name="T31" fmla="*/ 2147483647 h 41"/>
                <a:gd name="T32" fmla="*/ 2147483647 w 37"/>
                <a:gd name="T33" fmla="*/ 2147483647 h 41"/>
                <a:gd name="T34" fmla="*/ 2147483647 w 37"/>
                <a:gd name="T35" fmla="*/ 2147483647 h 41"/>
                <a:gd name="T36" fmla="*/ 2147483647 w 37"/>
                <a:gd name="T37" fmla="*/ 2147483647 h 41"/>
                <a:gd name="T38" fmla="*/ 2147483647 w 37"/>
                <a:gd name="T39" fmla="*/ 2147483647 h 41"/>
                <a:gd name="T40" fmla="*/ 2147483647 w 37"/>
                <a:gd name="T41" fmla="*/ 2147483647 h 41"/>
                <a:gd name="T42" fmla="*/ 2147483647 w 37"/>
                <a:gd name="T43" fmla="*/ 2147483647 h 41"/>
                <a:gd name="T44" fmla="*/ 0 w 37"/>
                <a:gd name="T45" fmla="*/ 2147483647 h 41"/>
                <a:gd name="T46" fmla="*/ 2147483647 w 37"/>
                <a:gd name="T47" fmla="*/ 2147483647 h 41"/>
                <a:gd name="T48" fmla="*/ 2147483647 w 37"/>
                <a:gd name="T49" fmla="*/ 2147483647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
                <a:gd name="T76" fmla="*/ 0 h 41"/>
                <a:gd name="T77" fmla="*/ 37 w 37"/>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08" name="Freeform 422"/>
            <p:cNvSpPr>
              <a:spLocks/>
            </p:cNvSpPr>
            <p:nvPr/>
          </p:nvSpPr>
          <p:spPr bwMode="auto">
            <a:xfrm>
              <a:off x="1735614" y="3665392"/>
              <a:ext cx="150812" cy="69850"/>
            </a:xfrm>
            <a:custGeom>
              <a:avLst/>
              <a:gdLst>
                <a:gd name="T0" fmla="*/ 2147483647 w 19"/>
                <a:gd name="T1" fmla="*/ 2147483647 h 9"/>
                <a:gd name="T2" fmla="*/ 2147483647 w 19"/>
                <a:gd name="T3" fmla="*/ 2147483647 h 9"/>
                <a:gd name="T4" fmla="*/ 2147483647 w 19"/>
                <a:gd name="T5" fmla="*/ 0 h 9"/>
                <a:gd name="T6" fmla="*/ 2147483647 w 19"/>
                <a:gd name="T7" fmla="*/ 2147483647 h 9"/>
                <a:gd name="T8" fmla="*/ 0 w 19"/>
                <a:gd name="T9" fmla="*/ 2147483647 h 9"/>
                <a:gd name="T10" fmla="*/ 0 w 19"/>
                <a:gd name="T11" fmla="*/ 2147483647 h 9"/>
                <a:gd name="T12" fmla="*/ 2147483647 w 19"/>
                <a:gd name="T13" fmla="*/ 2147483647 h 9"/>
                <a:gd name="T14" fmla="*/ 2147483647 w 19"/>
                <a:gd name="T15" fmla="*/ 2147483647 h 9"/>
                <a:gd name="T16" fmla="*/ 2147483647 w 19"/>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09" name="Freeform 423"/>
            <p:cNvSpPr>
              <a:spLocks/>
            </p:cNvSpPr>
            <p:nvPr/>
          </p:nvSpPr>
          <p:spPr bwMode="auto">
            <a:xfrm>
              <a:off x="1656239" y="3624118"/>
              <a:ext cx="119062" cy="98425"/>
            </a:xfrm>
            <a:custGeom>
              <a:avLst/>
              <a:gdLst>
                <a:gd name="T0" fmla="*/ 2147483647 w 15"/>
                <a:gd name="T1" fmla="*/ 2147483647 h 12"/>
                <a:gd name="T2" fmla="*/ 2147483647 w 15"/>
                <a:gd name="T3" fmla="*/ 2147483647 h 12"/>
                <a:gd name="T4" fmla="*/ 2147483647 w 15"/>
                <a:gd name="T5" fmla="*/ 0 h 12"/>
                <a:gd name="T6" fmla="*/ 2147483647 w 15"/>
                <a:gd name="T7" fmla="*/ 0 h 12"/>
                <a:gd name="T8" fmla="*/ 2147483647 w 15"/>
                <a:gd name="T9" fmla="*/ 2147483647 h 12"/>
                <a:gd name="T10" fmla="*/ 2147483647 w 15"/>
                <a:gd name="T11" fmla="*/ 2147483647 h 12"/>
                <a:gd name="T12" fmla="*/ 2147483647 w 15"/>
                <a:gd name="T13" fmla="*/ 2147483647 h 12"/>
                <a:gd name="T14" fmla="*/ 2147483647 w 15"/>
                <a:gd name="T15" fmla="*/ 2147483647 h 12"/>
                <a:gd name="T16" fmla="*/ 0 w 15"/>
                <a:gd name="T17" fmla="*/ 2147483647 h 12"/>
                <a:gd name="T18" fmla="*/ 2147483647 w 15"/>
                <a:gd name="T19" fmla="*/ 2147483647 h 12"/>
                <a:gd name="T20" fmla="*/ 2147483647 w 15"/>
                <a:gd name="T21" fmla="*/ 2147483647 h 12"/>
                <a:gd name="T22" fmla="*/ 2147483647 w 15"/>
                <a:gd name="T23" fmla="*/ 2147483647 h 12"/>
                <a:gd name="T24" fmla="*/ 2147483647 w 15"/>
                <a:gd name="T25" fmla="*/ 2147483647 h 12"/>
                <a:gd name="T26" fmla="*/ 2147483647 w 15"/>
                <a:gd name="T27" fmla="*/ 214748364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2"/>
                <a:gd name="T44" fmla="*/ 15 w 15"/>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0" name="Freeform 424"/>
            <p:cNvSpPr>
              <a:spLocks/>
            </p:cNvSpPr>
            <p:nvPr/>
          </p:nvSpPr>
          <p:spPr bwMode="auto">
            <a:xfrm>
              <a:off x="1046639" y="3211368"/>
              <a:ext cx="754062" cy="493713"/>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6"/>
                <a:gd name="T169" fmla="*/ 0 h 379"/>
                <a:gd name="T170" fmla="*/ 576 w 576"/>
                <a:gd name="T171" fmla="*/ 379 h 3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1" name="Freeform 445"/>
            <p:cNvSpPr>
              <a:spLocks/>
            </p:cNvSpPr>
            <p:nvPr/>
          </p:nvSpPr>
          <p:spPr bwMode="auto">
            <a:xfrm>
              <a:off x="2338864" y="3646342"/>
              <a:ext cx="36512" cy="19050"/>
            </a:xfrm>
            <a:custGeom>
              <a:avLst/>
              <a:gdLst>
                <a:gd name="T0" fmla="*/ 2147483647 w 23"/>
                <a:gd name="T1" fmla="*/ 0 h 18"/>
                <a:gd name="T2" fmla="*/ 2147483647 w 23"/>
                <a:gd name="T3" fmla="*/ 2147483647 h 18"/>
                <a:gd name="T4" fmla="*/ 2147483647 w 23"/>
                <a:gd name="T5" fmla="*/ 2147483647 h 18"/>
                <a:gd name="T6" fmla="*/ 0 w 23"/>
                <a:gd name="T7" fmla="*/ 2147483647 h 18"/>
                <a:gd name="T8" fmla="*/ 2147483647 w 23"/>
                <a:gd name="T9" fmla="*/ 0 h 18"/>
                <a:gd name="T10" fmla="*/ 0 60000 65536"/>
                <a:gd name="T11" fmla="*/ 0 60000 65536"/>
                <a:gd name="T12" fmla="*/ 0 60000 65536"/>
                <a:gd name="T13" fmla="*/ 0 60000 65536"/>
                <a:gd name="T14" fmla="*/ 0 60000 65536"/>
                <a:gd name="T15" fmla="*/ 0 w 23"/>
                <a:gd name="T16" fmla="*/ 0 h 18"/>
                <a:gd name="T17" fmla="*/ 23 w 23"/>
                <a:gd name="T18" fmla="*/ 18 h 18"/>
              </a:gdLst>
              <a:ahLst/>
              <a:cxnLst>
                <a:cxn ang="T10">
                  <a:pos x="T0" y="T1"/>
                </a:cxn>
                <a:cxn ang="T11">
                  <a:pos x="T2" y="T3"/>
                </a:cxn>
                <a:cxn ang="T12">
                  <a:pos x="T4" y="T5"/>
                </a:cxn>
                <a:cxn ang="T13">
                  <a:pos x="T6" y="T7"/>
                </a:cxn>
                <a:cxn ang="T14">
                  <a:pos x="T8" y="T9"/>
                </a:cxn>
              </a:cxnLst>
              <a:rect l="T15" t="T16" r="T17" b="T18"/>
              <a:pathLst>
                <a:path w="23" h="18">
                  <a:moveTo>
                    <a:pt x="2" y="0"/>
                  </a:moveTo>
                  <a:lnTo>
                    <a:pt x="23" y="1"/>
                  </a:lnTo>
                  <a:lnTo>
                    <a:pt x="21" y="18"/>
                  </a:lnTo>
                  <a:lnTo>
                    <a:pt x="0" y="13"/>
                  </a:lnTo>
                  <a:lnTo>
                    <a:pt x="2" y="0"/>
                  </a:lnTo>
                  <a:close/>
                </a:path>
              </a:pathLst>
            </a:custGeom>
            <a:solidFill>
              <a:schemeClr val="bg1"/>
            </a:solidFill>
            <a:ln w="6350"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2" name="Freeform 411"/>
            <p:cNvSpPr>
              <a:spLocks/>
            </p:cNvSpPr>
            <p:nvPr/>
          </p:nvSpPr>
          <p:spPr bwMode="auto">
            <a:xfrm>
              <a:off x="2481739" y="4767117"/>
              <a:ext cx="127000" cy="166688"/>
            </a:xfrm>
            <a:custGeom>
              <a:avLst/>
              <a:gdLst>
                <a:gd name="T0" fmla="*/ 2147483647 w 102"/>
                <a:gd name="T1" fmla="*/ 2147483647 h 114"/>
                <a:gd name="T2" fmla="*/ 2147483647 w 102"/>
                <a:gd name="T3" fmla="*/ 2147483647 h 114"/>
                <a:gd name="T4" fmla="*/ 2147483647 w 102"/>
                <a:gd name="T5" fmla="*/ 0 h 114"/>
                <a:gd name="T6" fmla="*/ 2147483647 w 102"/>
                <a:gd name="T7" fmla="*/ 2147483647 h 114"/>
                <a:gd name="T8" fmla="*/ 0 w 102"/>
                <a:gd name="T9" fmla="*/ 2147483647 h 114"/>
                <a:gd name="T10" fmla="*/ 0 w 102"/>
                <a:gd name="T11" fmla="*/ 2147483647 h 114"/>
                <a:gd name="T12" fmla="*/ 2147483647 w 102"/>
                <a:gd name="T13" fmla="*/ 2147483647 h 114"/>
                <a:gd name="T14" fmla="*/ 2147483647 w 102"/>
                <a:gd name="T15" fmla="*/ 2147483647 h 114"/>
                <a:gd name="T16" fmla="*/ 2147483647 w 102"/>
                <a:gd name="T17" fmla="*/ 2147483647 h 114"/>
                <a:gd name="T18" fmla="*/ 2147483647 w 102"/>
                <a:gd name="T19" fmla="*/ 2147483647 h 114"/>
                <a:gd name="T20" fmla="*/ 2147483647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14"/>
                <a:gd name="T41" fmla="*/ 102 w 102"/>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3" name="Freeform 420"/>
            <p:cNvSpPr>
              <a:spLocks/>
            </p:cNvSpPr>
            <p:nvPr/>
          </p:nvSpPr>
          <p:spPr bwMode="auto">
            <a:xfrm>
              <a:off x="1934052" y="4076555"/>
              <a:ext cx="320675" cy="392112"/>
            </a:xfrm>
            <a:custGeom>
              <a:avLst/>
              <a:gdLst>
                <a:gd name="T0" fmla="*/ 2147483647 w 240"/>
                <a:gd name="T1" fmla="*/ 2147483647 h 337"/>
                <a:gd name="T2" fmla="*/ 2147483647 w 240"/>
                <a:gd name="T3" fmla="*/ 2147483647 h 337"/>
                <a:gd name="T4" fmla="*/ 2147483647 w 240"/>
                <a:gd name="T5" fmla="*/ 2147483647 h 337"/>
                <a:gd name="T6" fmla="*/ 2147483647 w 240"/>
                <a:gd name="T7" fmla="*/ 2147483647 h 337"/>
                <a:gd name="T8" fmla="*/ 2147483647 w 240"/>
                <a:gd name="T9" fmla="*/ 2147483647 h 337"/>
                <a:gd name="T10" fmla="*/ 2147483647 w 240"/>
                <a:gd name="T11" fmla="*/ 2147483647 h 337"/>
                <a:gd name="T12" fmla="*/ 2147483647 w 240"/>
                <a:gd name="T13" fmla="*/ 2147483647 h 337"/>
                <a:gd name="T14" fmla="*/ 2147483647 w 240"/>
                <a:gd name="T15" fmla="*/ 2147483647 h 337"/>
                <a:gd name="T16" fmla="*/ 2147483647 w 240"/>
                <a:gd name="T17" fmla="*/ 2147483647 h 337"/>
                <a:gd name="T18" fmla="*/ 2147483647 w 240"/>
                <a:gd name="T19" fmla="*/ 2147483647 h 337"/>
                <a:gd name="T20" fmla="*/ 2147483647 w 240"/>
                <a:gd name="T21" fmla="*/ 2147483647 h 337"/>
                <a:gd name="T22" fmla="*/ 2147483647 w 240"/>
                <a:gd name="T23" fmla="*/ 2147483647 h 337"/>
                <a:gd name="T24" fmla="*/ 2147483647 w 240"/>
                <a:gd name="T25" fmla="*/ 2147483647 h 337"/>
                <a:gd name="T26" fmla="*/ 2147483647 w 240"/>
                <a:gd name="T27" fmla="*/ 0 h 337"/>
                <a:gd name="T28" fmla="*/ 2147483647 w 240"/>
                <a:gd name="T29" fmla="*/ 0 h 337"/>
                <a:gd name="T30" fmla="*/ 2147483647 w 240"/>
                <a:gd name="T31" fmla="*/ 2147483647 h 337"/>
                <a:gd name="T32" fmla="*/ 2147483647 w 240"/>
                <a:gd name="T33" fmla="*/ 2147483647 h 337"/>
                <a:gd name="T34" fmla="*/ 2147483647 w 240"/>
                <a:gd name="T35" fmla="*/ 2147483647 h 337"/>
                <a:gd name="T36" fmla="*/ 2147483647 w 240"/>
                <a:gd name="T37" fmla="*/ 2147483647 h 337"/>
                <a:gd name="T38" fmla="*/ 2147483647 w 240"/>
                <a:gd name="T39" fmla="*/ 2147483647 h 337"/>
                <a:gd name="T40" fmla="*/ 2147483647 w 240"/>
                <a:gd name="T41" fmla="*/ 2147483647 h 337"/>
                <a:gd name="T42" fmla="*/ 0 w 240"/>
                <a:gd name="T43" fmla="*/ 2147483647 h 337"/>
                <a:gd name="T44" fmla="*/ 2147483647 w 240"/>
                <a:gd name="T45" fmla="*/ 2147483647 h 337"/>
                <a:gd name="T46" fmla="*/ 2147483647 w 240"/>
                <a:gd name="T47" fmla="*/ 2147483647 h 337"/>
                <a:gd name="T48" fmla="*/ 2147483647 w 240"/>
                <a:gd name="T49" fmla="*/ 2147483647 h 337"/>
                <a:gd name="T50" fmla="*/ 2147483647 w 240"/>
                <a:gd name="T51" fmla="*/ 2147483647 h 337"/>
                <a:gd name="T52" fmla="*/ 2147483647 w 240"/>
                <a:gd name="T53" fmla="*/ 2147483647 h 337"/>
                <a:gd name="T54" fmla="*/ 2147483647 w 240"/>
                <a:gd name="T55" fmla="*/ 2147483647 h 337"/>
                <a:gd name="T56" fmla="*/ 2147483647 w 240"/>
                <a:gd name="T57" fmla="*/ 2147483647 h 337"/>
                <a:gd name="T58" fmla="*/ 2147483647 w 240"/>
                <a:gd name="T59" fmla="*/ 2147483647 h 337"/>
                <a:gd name="T60" fmla="*/ 2147483647 w 240"/>
                <a:gd name="T61" fmla="*/ 2147483647 h 337"/>
                <a:gd name="T62" fmla="*/ 2147483647 w 240"/>
                <a:gd name="T63" fmla="*/ 2147483647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0"/>
                <a:gd name="T97" fmla="*/ 0 h 337"/>
                <a:gd name="T98" fmla="*/ 240 w 240"/>
                <a:gd name="T99" fmla="*/ 337 h 3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4" name="Freeform 413"/>
            <p:cNvSpPr>
              <a:spLocks/>
            </p:cNvSpPr>
            <p:nvPr/>
          </p:nvSpPr>
          <p:spPr bwMode="auto">
            <a:xfrm>
              <a:off x="2138840" y="3952731"/>
              <a:ext cx="884237" cy="911225"/>
            </a:xfrm>
            <a:custGeom>
              <a:avLst/>
              <a:gdLst>
                <a:gd name="T0" fmla="*/ 39734865 w 10000"/>
                <a:gd name="T1" fmla="*/ 65147755 h 10000"/>
                <a:gd name="T2" fmla="*/ 36529242 w 10000"/>
                <a:gd name="T3" fmla="*/ 70262642 h 10000"/>
                <a:gd name="T4" fmla="*/ 32682370 w 10000"/>
                <a:gd name="T5" fmla="*/ 74729829 h 10000"/>
                <a:gd name="T6" fmla="*/ 33964690 w 10000"/>
                <a:gd name="T7" fmla="*/ 75369144 h 10000"/>
                <a:gd name="T8" fmla="*/ 39093794 w 10000"/>
                <a:gd name="T9" fmla="*/ 79196926 h 10000"/>
                <a:gd name="T10" fmla="*/ 41658257 w 10000"/>
                <a:gd name="T11" fmla="*/ 81115054 h 10000"/>
                <a:gd name="T12" fmla="*/ 47428531 w 10000"/>
                <a:gd name="T13" fmla="*/ 75369144 h 10000"/>
                <a:gd name="T14" fmla="*/ 51908693 w 10000"/>
                <a:gd name="T15" fmla="*/ 63229719 h 10000"/>
                <a:gd name="T16" fmla="*/ 63449131 w 10000"/>
                <a:gd name="T17" fmla="*/ 58123216 h 10000"/>
                <a:gd name="T18" fmla="*/ 66013682 w 10000"/>
                <a:gd name="T19" fmla="*/ 54926366 h 10000"/>
                <a:gd name="T20" fmla="*/ 68570453 w 10000"/>
                <a:gd name="T21" fmla="*/ 49180548 h 10000"/>
                <a:gd name="T22" fmla="*/ 69852684 w 10000"/>
                <a:gd name="T23" fmla="*/ 37049403 h 10000"/>
                <a:gd name="T24" fmla="*/ 78187499 w 10000"/>
                <a:gd name="T25" fmla="*/ 28106736 h 10000"/>
                <a:gd name="T26" fmla="*/ 76905267 w 10000"/>
                <a:gd name="T27" fmla="*/ 21713122 h 10000"/>
                <a:gd name="T28" fmla="*/ 67296002 w 10000"/>
                <a:gd name="T29" fmla="*/ 17245934 h 10000"/>
                <a:gd name="T30" fmla="*/ 58961188 w 10000"/>
                <a:gd name="T31" fmla="*/ 15967304 h 10000"/>
                <a:gd name="T32" fmla="*/ 52549853 w 10000"/>
                <a:gd name="T33" fmla="*/ 12139432 h 10000"/>
                <a:gd name="T34" fmla="*/ 47428531 w 10000"/>
                <a:gd name="T35" fmla="*/ 7024634 h 10000"/>
                <a:gd name="T36" fmla="*/ 44863968 w 10000"/>
                <a:gd name="T37" fmla="*/ 1918037 h 10000"/>
                <a:gd name="T38" fmla="*/ 39734865 w 10000"/>
                <a:gd name="T39" fmla="*/ 7024634 h 10000"/>
                <a:gd name="T40" fmla="*/ 35888082 w 10000"/>
                <a:gd name="T41" fmla="*/ 6385227 h 10000"/>
                <a:gd name="T42" fmla="*/ 33964690 w 10000"/>
                <a:gd name="T43" fmla="*/ 7024634 h 10000"/>
                <a:gd name="T44" fmla="*/ 28843369 w 10000"/>
                <a:gd name="T45" fmla="*/ 8303355 h 10000"/>
                <a:gd name="T46" fmla="*/ 27561137 w 10000"/>
                <a:gd name="T47" fmla="*/ 2557444 h 10000"/>
                <a:gd name="T48" fmla="*/ 24996585 w 10000"/>
                <a:gd name="T49" fmla="*/ 0 h 10000"/>
                <a:gd name="T50" fmla="*/ 22432028 w 10000"/>
                <a:gd name="T51" fmla="*/ 2557444 h 10000"/>
                <a:gd name="T52" fmla="*/ 19226317 w 10000"/>
                <a:gd name="T53" fmla="*/ 5745911 h 10000"/>
                <a:gd name="T54" fmla="*/ 14097214 w 10000"/>
                <a:gd name="T55" fmla="*/ 9581986 h 10000"/>
                <a:gd name="T56" fmla="*/ 7052497 w 10000"/>
                <a:gd name="T57" fmla="*/ 8942670 h 10000"/>
                <a:gd name="T58" fmla="*/ 6411337 w 10000"/>
                <a:gd name="T59" fmla="*/ 19164062 h 10000"/>
                <a:gd name="T60" fmla="*/ 4487945 w 10000"/>
                <a:gd name="T61" fmla="*/ 19803378 h 10000"/>
                <a:gd name="T62" fmla="*/ 0 w 10000"/>
                <a:gd name="T63" fmla="*/ 24909977 h 10000"/>
                <a:gd name="T64" fmla="*/ 2564552 w 10000"/>
                <a:gd name="T65" fmla="*/ 30655795 h 10000"/>
                <a:gd name="T66" fmla="*/ 6411337 w 10000"/>
                <a:gd name="T67" fmla="*/ 33213238 h 10000"/>
                <a:gd name="T68" fmla="*/ 7693657 w 10000"/>
                <a:gd name="T69" fmla="*/ 33852554 h 10000"/>
                <a:gd name="T70" fmla="*/ 11032270 w 10000"/>
                <a:gd name="T71" fmla="*/ 34217955 h 10000"/>
                <a:gd name="T72" fmla="*/ 14613254 w 10000"/>
                <a:gd name="T73" fmla="*/ 32266658 h 10000"/>
                <a:gd name="T74" fmla="*/ 17302925 w 10000"/>
                <a:gd name="T75" fmla="*/ 35770682 h 10000"/>
                <a:gd name="T76" fmla="*/ 25637657 w 10000"/>
                <a:gd name="T77" fmla="*/ 39598463 h 10000"/>
                <a:gd name="T78" fmla="*/ 26919977 w 10000"/>
                <a:gd name="T79" fmla="*/ 44073943 h 10000"/>
                <a:gd name="T80" fmla="*/ 30758979 w 10000"/>
                <a:gd name="T81" fmla="*/ 47262409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00"/>
                <a:gd name="T124" fmla="*/ 0 h 10000"/>
                <a:gd name="T125" fmla="*/ 10000 w 10000"/>
                <a:gd name="T126" fmla="*/ 10000 h 100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rgbClr val="CFD1D1"/>
            </a:solidFill>
            <a:ln w="9525" cap="flat" cmpd="sng">
              <a:solidFill>
                <a:schemeClr val="bg1"/>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5" name="Freeform 409"/>
            <p:cNvSpPr>
              <a:spLocks/>
            </p:cNvSpPr>
            <p:nvPr/>
          </p:nvSpPr>
          <p:spPr bwMode="auto">
            <a:xfrm>
              <a:off x="2126140" y="4554392"/>
              <a:ext cx="473075" cy="947738"/>
            </a:xfrm>
            <a:custGeom>
              <a:avLst/>
              <a:gdLst>
                <a:gd name="T0" fmla="*/ 802631221 w 10000"/>
                <a:gd name="T1" fmla="*/ 2147483647 h 10001"/>
                <a:gd name="T2" fmla="*/ 819678566 w 10000"/>
                <a:gd name="T3" fmla="*/ 2147483647 h 10001"/>
                <a:gd name="T4" fmla="*/ 853874685 w 10000"/>
                <a:gd name="T5" fmla="*/ 1967533265 h 10001"/>
                <a:gd name="T6" fmla="*/ 973406687 w 10000"/>
                <a:gd name="T7" fmla="*/ 1492674353 h 10001"/>
                <a:gd name="T8" fmla="*/ 1024544940 w 10000"/>
                <a:gd name="T9" fmla="*/ 1357359291 h 10001"/>
                <a:gd name="T10" fmla="*/ 1058741058 w 10000"/>
                <a:gd name="T11" fmla="*/ 949726543 h 10001"/>
                <a:gd name="T12" fmla="*/ 1041694469 w 10000"/>
                <a:gd name="T13" fmla="*/ 882500758 h 10001"/>
                <a:gd name="T14" fmla="*/ 990453276 w 10000"/>
                <a:gd name="T15" fmla="*/ 1018659601 h 10001"/>
                <a:gd name="T16" fmla="*/ 887966348 w 10000"/>
                <a:gd name="T17" fmla="*/ 1221200448 h 10001"/>
                <a:gd name="T18" fmla="*/ 802631221 w 10000"/>
                <a:gd name="T19" fmla="*/ 1153965566 h 10001"/>
                <a:gd name="T20" fmla="*/ 819678566 w 10000"/>
                <a:gd name="T21" fmla="*/ 678253206 h 10001"/>
                <a:gd name="T22" fmla="*/ 768434913 w 10000"/>
                <a:gd name="T23" fmla="*/ 542947242 h 10001"/>
                <a:gd name="T24" fmla="*/ 665947985 w 10000"/>
                <a:gd name="T25" fmla="*/ 407632559 h 10001"/>
                <a:gd name="T26" fmla="*/ 614704521 w 10000"/>
                <a:gd name="T27" fmla="*/ 271473810 h 10001"/>
                <a:gd name="T28" fmla="*/ 563568540 w 10000"/>
                <a:gd name="T29" fmla="*/ 0 h 10001"/>
                <a:gd name="T30" fmla="*/ 495172897 w 10000"/>
                <a:gd name="T31" fmla="*/ 68932608 h 10001"/>
                <a:gd name="T32" fmla="*/ 478128200 w 10000"/>
                <a:gd name="T33" fmla="*/ 135314825 h 10001"/>
                <a:gd name="T34" fmla="*/ 392793357 w 10000"/>
                <a:gd name="T35" fmla="*/ 68932608 h 10001"/>
                <a:gd name="T36" fmla="*/ 358596860 w 10000"/>
                <a:gd name="T37" fmla="*/ 68932608 h 10001"/>
                <a:gd name="T38" fmla="*/ 336467366 w 10000"/>
                <a:gd name="T39" fmla="*/ 111481133 h 10001"/>
                <a:gd name="T40" fmla="*/ 341549893 w 10000"/>
                <a:gd name="T41" fmla="*/ 204238359 h 10001"/>
                <a:gd name="T42" fmla="*/ 324503115 w 10000"/>
                <a:gd name="T43" fmla="*/ 474859102 h 10001"/>
                <a:gd name="T44" fmla="*/ 273261922 w 10000"/>
                <a:gd name="T45" fmla="*/ 678253206 h 10001"/>
                <a:gd name="T46" fmla="*/ 273261922 w 10000"/>
                <a:gd name="T47" fmla="*/ 1085041605 h 10001"/>
                <a:gd name="T48" fmla="*/ 239062965 w 10000"/>
                <a:gd name="T49" fmla="*/ 1357359291 h 10001"/>
                <a:gd name="T50" fmla="*/ 187821819 w 10000"/>
                <a:gd name="T51" fmla="*/ 2147483647 h 10001"/>
                <a:gd name="T52" fmla="*/ 204866468 w 10000"/>
                <a:gd name="T53" fmla="*/ 2147483647 h 10001"/>
                <a:gd name="T54" fmla="*/ 102486975 w 10000"/>
                <a:gd name="T55" fmla="*/ 2147483647 h 10001"/>
                <a:gd name="T56" fmla="*/ 85334915 w 10000"/>
                <a:gd name="T57" fmla="*/ 2147483647 h 10001"/>
                <a:gd name="T58" fmla="*/ 85334915 w 10000"/>
                <a:gd name="T59" fmla="*/ 2147483647 h 10001"/>
                <a:gd name="T60" fmla="*/ 68288089 w 10000"/>
                <a:gd name="T61" fmla="*/ 2147483647 h 10001"/>
                <a:gd name="T62" fmla="*/ 102486975 w 10000"/>
                <a:gd name="T63" fmla="*/ 2147483647 h 10001"/>
                <a:gd name="T64" fmla="*/ 51243488 w 10000"/>
                <a:gd name="T65" fmla="*/ 2147483647 h 10001"/>
                <a:gd name="T66" fmla="*/ 0 w 10000"/>
                <a:gd name="T67" fmla="*/ 2147483647 h 10001"/>
                <a:gd name="T68" fmla="*/ 17046831 w 10000"/>
                <a:gd name="T69" fmla="*/ 2147483647 h 10001"/>
                <a:gd name="T70" fmla="*/ 72524616 w 10000"/>
                <a:gd name="T71" fmla="*/ 2147483647 h 10001"/>
                <a:gd name="T72" fmla="*/ 251450334 w 10000"/>
                <a:gd name="T73" fmla="*/ 2147483647 h 10001"/>
                <a:gd name="T74" fmla="*/ 231017476 w 10000"/>
                <a:gd name="T75" fmla="*/ 2147483647 h 10001"/>
                <a:gd name="T76" fmla="*/ 239062965 w 10000"/>
                <a:gd name="T77" fmla="*/ 2147483647 h 10001"/>
                <a:gd name="T78" fmla="*/ 285967008 w 10000"/>
                <a:gd name="T79" fmla="*/ 2147483647 h 10001"/>
                <a:gd name="T80" fmla="*/ 335091097 w 10000"/>
                <a:gd name="T81" fmla="*/ 2147483647 h 10001"/>
                <a:gd name="T82" fmla="*/ 388346453 w 10000"/>
                <a:gd name="T83" fmla="*/ 2147483647 h 10001"/>
                <a:gd name="T84" fmla="*/ 409838148 w 10000"/>
                <a:gd name="T85" fmla="*/ 2147483647 h 10001"/>
                <a:gd name="T86" fmla="*/ 358596860 w 10000"/>
                <a:gd name="T87" fmla="*/ 2147483647 h 10001"/>
                <a:gd name="T88" fmla="*/ 324503115 w 10000"/>
                <a:gd name="T89" fmla="*/ 2147483647 h 10001"/>
                <a:gd name="T90" fmla="*/ 400098105 w 10000"/>
                <a:gd name="T91" fmla="*/ 2147483647 h 10001"/>
                <a:gd name="T92" fmla="*/ 420425941 w 10000"/>
                <a:gd name="T93" fmla="*/ 2147483647 h 10001"/>
                <a:gd name="T94" fmla="*/ 461081612 w 10000"/>
                <a:gd name="T95" fmla="*/ 2147483647 h 10001"/>
                <a:gd name="T96" fmla="*/ 506078596 w 10000"/>
                <a:gd name="T97" fmla="*/ 2147483647 h 10001"/>
                <a:gd name="T98" fmla="*/ 512325076 w 10000"/>
                <a:gd name="T99" fmla="*/ 2147483647 h 10001"/>
                <a:gd name="T100" fmla="*/ 575638003 w 10000"/>
                <a:gd name="T101" fmla="*/ 2147483647 h 10001"/>
                <a:gd name="T102" fmla="*/ 569179207 w 10000"/>
                <a:gd name="T103" fmla="*/ 2147483647 h 10001"/>
                <a:gd name="T104" fmla="*/ 580612858 w 10000"/>
                <a:gd name="T105" fmla="*/ 2147483647 h 10001"/>
                <a:gd name="T106" fmla="*/ 614704521 w 10000"/>
                <a:gd name="T107" fmla="*/ 2147483647 h 10001"/>
                <a:gd name="T108" fmla="*/ 697499048 w 10000"/>
                <a:gd name="T109" fmla="*/ 2147483647 h 10001"/>
                <a:gd name="T110" fmla="*/ 819571084 w 10000"/>
                <a:gd name="T111" fmla="*/ 2147483647 h 10001"/>
                <a:gd name="T112" fmla="*/ 870919759 w 10000"/>
                <a:gd name="T113" fmla="*/ 2147483647 h 10001"/>
                <a:gd name="T114" fmla="*/ 905012937 w 10000"/>
                <a:gd name="T115" fmla="*/ 2147483647 h 10001"/>
                <a:gd name="T116" fmla="*/ 870919759 w 10000"/>
                <a:gd name="T117" fmla="*/ 2147483647 h 10001"/>
                <a:gd name="T118" fmla="*/ 819678566 w 10000"/>
                <a:gd name="T119" fmla="*/ 2147483647 h 10001"/>
                <a:gd name="T120" fmla="*/ 817983823 w 10000"/>
                <a:gd name="T121" fmla="*/ 2147483647 h 10001"/>
                <a:gd name="T122" fmla="*/ 802631221 w 10000"/>
                <a:gd name="T123" fmla="*/ 2147483647 h 10001"/>
                <a:gd name="T124" fmla="*/ 802631221 w 10000"/>
                <a:gd name="T125" fmla="*/ 2147483647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000"/>
                <a:gd name="T190" fmla="*/ 0 h 10001"/>
                <a:gd name="T191" fmla="*/ 10000 w 10000"/>
                <a:gd name="T192" fmla="*/ 10001 h 1000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6" name="Freeform 444"/>
            <p:cNvSpPr>
              <a:spLocks/>
            </p:cNvSpPr>
            <p:nvPr/>
          </p:nvSpPr>
          <p:spPr bwMode="auto">
            <a:xfrm>
              <a:off x="2062640" y="4454380"/>
              <a:ext cx="242887" cy="1179512"/>
            </a:xfrm>
            <a:custGeom>
              <a:avLst/>
              <a:gdLst>
                <a:gd name="T0" fmla="*/ 2147483647 w 14463"/>
                <a:gd name="T1" fmla="*/ 2147483647 h 11339"/>
                <a:gd name="T2" fmla="*/ 2147483647 w 14463"/>
                <a:gd name="T3" fmla="*/ 0 h 11339"/>
                <a:gd name="T4" fmla="*/ 2147483647 w 14463"/>
                <a:gd name="T5" fmla="*/ 2147483647 h 11339"/>
                <a:gd name="T6" fmla="*/ 2147483647 w 14463"/>
                <a:gd name="T7" fmla="*/ 2147483647 h 11339"/>
                <a:gd name="T8" fmla="*/ 2147483647 w 14463"/>
                <a:gd name="T9" fmla="*/ 2147483647 h 11339"/>
                <a:gd name="T10" fmla="*/ 2147483647 w 14463"/>
                <a:gd name="T11" fmla="*/ 2147483647 h 11339"/>
                <a:gd name="T12" fmla="*/ 2147483647 w 14463"/>
                <a:gd name="T13" fmla="*/ 2147483647 h 11339"/>
                <a:gd name="T14" fmla="*/ 2147483647 w 14463"/>
                <a:gd name="T15" fmla="*/ 2147483647 h 11339"/>
                <a:gd name="T16" fmla="*/ 2147483647 w 14463"/>
                <a:gd name="T17" fmla="*/ 2147483647 h 11339"/>
                <a:gd name="T18" fmla="*/ 2147483647 w 14463"/>
                <a:gd name="T19" fmla="*/ 2147483647 h 11339"/>
                <a:gd name="T20" fmla="*/ 2147483647 w 14463"/>
                <a:gd name="T21" fmla="*/ 2147483647 h 11339"/>
                <a:gd name="T22" fmla="*/ 2147483647 w 14463"/>
                <a:gd name="T23" fmla="*/ 2147483647 h 11339"/>
                <a:gd name="T24" fmla="*/ 2147483647 w 14463"/>
                <a:gd name="T25" fmla="*/ 2147483647 h 11339"/>
                <a:gd name="T26" fmla="*/ 2147483647 w 14463"/>
                <a:gd name="T27" fmla="*/ 2147483647 h 11339"/>
                <a:gd name="T28" fmla="*/ 2147483647 w 14463"/>
                <a:gd name="T29" fmla="*/ 2147483647 h 11339"/>
                <a:gd name="T30" fmla="*/ 2147483647 w 14463"/>
                <a:gd name="T31" fmla="*/ 2147483647 h 11339"/>
                <a:gd name="T32" fmla="*/ 2147483647 w 14463"/>
                <a:gd name="T33" fmla="*/ 2147483647 h 11339"/>
                <a:gd name="T34" fmla="*/ 2147483647 w 14463"/>
                <a:gd name="T35" fmla="*/ 2147483647 h 11339"/>
                <a:gd name="T36" fmla="*/ 2147483647 w 14463"/>
                <a:gd name="T37" fmla="*/ 2147483647 h 11339"/>
                <a:gd name="T38" fmla="*/ 2147483647 w 14463"/>
                <a:gd name="T39" fmla="*/ 2147483647 h 11339"/>
                <a:gd name="T40" fmla="*/ 2147483647 w 14463"/>
                <a:gd name="T41" fmla="*/ 2147483647 h 11339"/>
                <a:gd name="T42" fmla="*/ 2147483647 w 14463"/>
                <a:gd name="T43" fmla="*/ 2147483647 h 11339"/>
                <a:gd name="T44" fmla="*/ 2147483647 w 14463"/>
                <a:gd name="T45" fmla="*/ 2147483647 h 11339"/>
                <a:gd name="T46" fmla="*/ 2147483647 w 14463"/>
                <a:gd name="T47" fmla="*/ 2147483647 h 11339"/>
                <a:gd name="T48" fmla="*/ 2147483647 w 14463"/>
                <a:gd name="T49" fmla="*/ 2147483647 h 11339"/>
                <a:gd name="T50" fmla="*/ 2147483647 w 14463"/>
                <a:gd name="T51" fmla="*/ 2147483647 h 11339"/>
                <a:gd name="T52" fmla="*/ 2147483647 w 14463"/>
                <a:gd name="T53" fmla="*/ 2147483647 h 11339"/>
                <a:gd name="T54" fmla="*/ 2147483647 w 14463"/>
                <a:gd name="T55" fmla="*/ 2147483647 h 11339"/>
                <a:gd name="T56" fmla="*/ 2147483647 w 14463"/>
                <a:gd name="T57" fmla="*/ 2147483647 h 11339"/>
                <a:gd name="T58" fmla="*/ 2147483647 w 14463"/>
                <a:gd name="T59" fmla="*/ 2147483647 h 11339"/>
                <a:gd name="T60" fmla="*/ 2147483647 w 14463"/>
                <a:gd name="T61" fmla="*/ 2147483647 h 11339"/>
                <a:gd name="T62" fmla="*/ 2147483647 w 14463"/>
                <a:gd name="T63" fmla="*/ 2147483647 h 11339"/>
                <a:gd name="T64" fmla="*/ 0 w 14463"/>
                <a:gd name="T65" fmla="*/ 2147483647 h 11339"/>
                <a:gd name="T66" fmla="*/ 2147483647 w 14463"/>
                <a:gd name="T67" fmla="*/ 2147483647 h 11339"/>
                <a:gd name="T68" fmla="*/ 2147483647 w 14463"/>
                <a:gd name="T69" fmla="*/ 2147483647 h 11339"/>
                <a:gd name="T70" fmla="*/ 2147483647 w 14463"/>
                <a:gd name="T71" fmla="*/ 2147483647 h 11339"/>
                <a:gd name="T72" fmla="*/ 2147483647 w 14463"/>
                <a:gd name="T73" fmla="*/ 2147483647 h 11339"/>
                <a:gd name="T74" fmla="*/ 2147483647 w 14463"/>
                <a:gd name="T75" fmla="*/ 2147483647 h 11339"/>
                <a:gd name="T76" fmla="*/ 2147483647 w 14463"/>
                <a:gd name="T77" fmla="*/ 2147483647 h 11339"/>
                <a:gd name="T78" fmla="*/ 2147483647 w 14463"/>
                <a:gd name="T79" fmla="*/ 2147483647 h 11339"/>
                <a:gd name="T80" fmla="*/ 2147483647 w 14463"/>
                <a:gd name="T81" fmla="*/ 2147483647 h 11339"/>
                <a:gd name="T82" fmla="*/ 2147483647 w 14463"/>
                <a:gd name="T83" fmla="*/ 2147483647 h 11339"/>
                <a:gd name="T84" fmla="*/ 2147483647 w 14463"/>
                <a:gd name="T85" fmla="*/ 2147483647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463"/>
                <a:gd name="T130" fmla="*/ 0 h 11339"/>
                <a:gd name="T131" fmla="*/ 14463 w 14463"/>
                <a:gd name="T132" fmla="*/ 11339 h 113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7" name="Freeform 410"/>
            <p:cNvSpPr>
              <a:spLocks/>
            </p:cNvSpPr>
            <p:nvPr/>
          </p:nvSpPr>
          <p:spPr bwMode="auto">
            <a:xfrm>
              <a:off x="2383315" y="4506768"/>
              <a:ext cx="200025" cy="187325"/>
            </a:xfrm>
            <a:custGeom>
              <a:avLst/>
              <a:gdLst>
                <a:gd name="T0" fmla="*/ 2147483647 w 168"/>
                <a:gd name="T1" fmla="*/ 0 h 156"/>
                <a:gd name="T2" fmla="*/ 0 w 168"/>
                <a:gd name="T3" fmla="*/ 2147483647 h 156"/>
                <a:gd name="T4" fmla="*/ 0 w 168"/>
                <a:gd name="T5" fmla="*/ 2147483647 h 156"/>
                <a:gd name="T6" fmla="*/ 2147483647 w 168"/>
                <a:gd name="T7" fmla="*/ 2147483647 h 156"/>
                <a:gd name="T8" fmla="*/ 2147483647 w 168"/>
                <a:gd name="T9" fmla="*/ 2147483647 h 156"/>
                <a:gd name="T10" fmla="*/ 2147483647 w 168"/>
                <a:gd name="T11" fmla="*/ 2147483647 h 156"/>
                <a:gd name="T12" fmla="*/ 2147483647 w 168"/>
                <a:gd name="T13" fmla="*/ 2147483647 h 156"/>
                <a:gd name="T14" fmla="*/ 2147483647 w 168"/>
                <a:gd name="T15" fmla="*/ 2147483647 h 156"/>
                <a:gd name="T16" fmla="*/ 2147483647 w 168"/>
                <a:gd name="T17" fmla="*/ 2147483647 h 156"/>
                <a:gd name="T18" fmla="*/ 2147483647 w 168"/>
                <a:gd name="T19" fmla="*/ 2147483647 h 156"/>
                <a:gd name="T20" fmla="*/ 2147483647 w 168"/>
                <a:gd name="T21" fmla="*/ 2147483647 h 156"/>
                <a:gd name="T22" fmla="*/ 2147483647 w 168"/>
                <a:gd name="T23" fmla="*/ 2147483647 h 156"/>
                <a:gd name="T24" fmla="*/ 2147483647 w 168"/>
                <a:gd name="T25" fmla="*/ 2147483647 h 156"/>
                <a:gd name="T26" fmla="*/ 2147483647 w 168"/>
                <a:gd name="T27" fmla="*/ 2147483647 h 156"/>
                <a:gd name="T28" fmla="*/ 2147483647 w 168"/>
                <a:gd name="T29" fmla="*/ 2147483647 h 156"/>
                <a:gd name="T30" fmla="*/ 2147483647 w 168"/>
                <a:gd name="T31" fmla="*/ 2147483647 h 156"/>
                <a:gd name="T32" fmla="*/ 2147483647 w 168"/>
                <a:gd name="T33" fmla="*/ 2147483647 h 156"/>
                <a:gd name="T34" fmla="*/ 2147483647 w 168"/>
                <a:gd name="T35" fmla="*/ 2147483647 h 156"/>
                <a:gd name="T36" fmla="*/ 2147483647 w 168"/>
                <a:gd name="T37" fmla="*/ 0 h 156"/>
                <a:gd name="T38" fmla="*/ 2147483647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8"/>
                <a:gd name="T61" fmla="*/ 0 h 156"/>
                <a:gd name="T62" fmla="*/ 168 w 168"/>
                <a:gd name="T63" fmla="*/ 156 h 1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8" name="Freeform 412"/>
            <p:cNvSpPr>
              <a:spLocks/>
            </p:cNvSpPr>
            <p:nvPr/>
          </p:nvSpPr>
          <p:spPr bwMode="auto">
            <a:xfrm>
              <a:off x="2229326" y="4298806"/>
              <a:ext cx="266700" cy="287337"/>
            </a:xfrm>
            <a:custGeom>
              <a:avLst/>
              <a:gdLst>
                <a:gd name="T0" fmla="*/ 2147483647 w 10141"/>
                <a:gd name="T1" fmla="*/ 2147483647 h 10000"/>
                <a:gd name="T2" fmla="*/ 2147483647 w 10141"/>
                <a:gd name="T3" fmla="*/ 2147483647 h 10000"/>
                <a:gd name="T4" fmla="*/ 2147483647 w 10141"/>
                <a:gd name="T5" fmla="*/ 2147483647 h 10000"/>
                <a:gd name="T6" fmla="*/ 2147483647 w 10141"/>
                <a:gd name="T7" fmla="*/ 2147483647 h 10000"/>
                <a:gd name="T8" fmla="*/ 2147483647 w 10141"/>
                <a:gd name="T9" fmla="*/ 2147483647 h 10000"/>
                <a:gd name="T10" fmla="*/ 2147483647 w 10141"/>
                <a:gd name="T11" fmla="*/ 2147483647 h 10000"/>
                <a:gd name="T12" fmla="*/ 2147483647 w 10141"/>
                <a:gd name="T13" fmla="*/ 2147483647 h 10000"/>
                <a:gd name="T14" fmla="*/ 2147483647 w 10141"/>
                <a:gd name="T15" fmla="*/ 2147483647 h 10000"/>
                <a:gd name="T16" fmla="*/ 2147483647 w 10141"/>
                <a:gd name="T17" fmla="*/ 2147483647 h 10000"/>
                <a:gd name="T18" fmla="*/ 2147483647 w 10141"/>
                <a:gd name="T19" fmla="*/ 2147483647 h 10000"/>
                <a:gd name="T20" fmla="*/ 2147483647 w 10141"/>
                <a:gd name="T21" fmla="*/ 2147483647 h 10000"/>
                <a:gd name="T22" fmla="*/ 2147483647 w 10141"/>
                <a:gd name="T23" fmla="*/ 2147483647 h 10000"/>
                <a:gd name="T24" fmla="*/ 2147483647 w 10141"/>
                <a:gd name="T25" fmla="*/ 2147483647 h 10000"/>
                <a:gd name="T26" fmla="*/ 2147483647 w 10141"/>
                <a:gd name="T27" fmla="*/ 0 h 10000"/>
                <a:gd name="T28" fmla="*/ 2147483647 w 10141"/>
                <a:gd name="T29" fmla="*/ 2147483647 h 10000"/>
                <a:gd name="T30" fmla="*/ 2147483647 w 10141"/>
                <a:gd name="T31" fmla="*/ 2147483647 h 10000"/>
                <a:gd name="T32" fmla="*/ 2147483647 w 10141"/>
                <a:gd name="T33" fmla="*/ 2147483647 h 10000"/>
                <a:gd name="T34" fmla="*/ 2147483647 w 10141"/>
                <a:gd name="T35" fmla="*/ 2147483647 h 10000"/>
                <a:gd name="T36" fmla="*/ 2147483647 w 10141"/>
                <a:gd name="T37" fmla="*/ 2147483647 h 10000"/>
                <a:gd name="T38" fmla="*/ 84436935 w 10141"/>
                <a:gd name="T39" fmla="*/ 2147483647 h 10000"/>
                <a:gd name="T40" fmla="*/ 2147483647 w 10141"/>
                <a:gd name="T41" fmla="*/ 2147483647 h 10000"/>
                <a:gd name="T42" fmla="*/ 2147483647 w 10141"/>
                <a:gd name="T43" fmla="*/ 2147483647 h 10000"/>
                <a:gd name="T44" fmla="*/ 2147483647 w 10141"/>
                <a:gd name="T45" fmla="*/ 2147483647 h 10000"/>
                <a:gd name="T46" fmla="*/ 2147483647 w 10141"/>
                <a:gd name="T47" fmla="*/ 2147483647 h 10000"/>
                <a:gd name="T48" fmla="*/ 2147483647 w 10141"/>
                <a:gd name="T49" fmla="*/ 2147483647 h 10000"/>
                <a:gd name="T50" fmla="*/ 2147483647 w 10141"/>
                <a:gd name="T51" fmla="*/ 2147483647 h 10000"/>
                <a:gd name="T52" fmla="*/ 2147483647 w 10141"/>
                <a:gd name="T53" fmla="*/ 2147483647 h 10000"/>
                <a:gd name="T54" fmla="*/ 2147483647 w 10141"/>
                <a:gd name="T55" fmla="*/ 2147483647 h 10000"/>
                <a:gd name="T56" fmla="*/ 2147483647 w 10141"/>
                <a:gd name="T57" fmla="*/ 2147483647 h 10000"/>
                <a:gd name="T58" fmla="*/ 2147483647 w 10141"/>
                <a:gd name="T59" fmla="*/ 2147483647 h 10000"/>
                <a:gd name="T60" fmla="*/ 2147483647 w 10141"/>
                <a:gd name="T61" fmla="*/ 2147483647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141"/>
                <a:gd name="T94" fmla="*/ 0 h 10000"/>
                <a:gd name="T95" fmla="*/ 10141 w 10141"/>
                <a:gd name="T96" fmla="*/ 10000 h 1000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19" name="Freeform 405"/>
            <p:cNvSpPr>
              <a:spLocks/>
            </p:cNvSpPr>
            <p:nvPr/>
          </p:nvSpPr>
          <p:spPr bwMode="auto">
            <a:xfrm>
              <a:off x="2094389" y="4030517"/>
              <a:ext cx="195262" cy="139700"/>
            </a:xfrm>
            <a:custGeom>
              <a:avLst/>
              <a:gdLst>
                <a:gd name="T0" fmla="*/ 0 w 10000"/>
                <a:gd name="T1" fmla="*/ 148122343 h 10000"/>
                <a:gd name="T2" fmla="*/ 0 w 10000"/>
                <a:gd name="T3" fmla="*/ 148122343 h 10000"/>
                <a:gd name="T4" fmla="*/ 290734304 w 10000"/>
                <a:gd name="T5" fmla="*/ 211614627 h 10000"/>
                <a:gd name="T6" fmla="*/ 465180916 w 10000"/>
                <a:gd name="T7" fmla="*/ 275068857 h 10000"/>
                <a:gd name="T8" fmla="*/ 697771452 w 10000"/>
                <a:gd name="T9" fmla="*/ 275068857 h 10000"/>
                <a:gd name="T10" fmla="*/ 814066330 w 10000"/>
                <a:gd name="T11" fmla="*/ 338561253 h 10000"/>
                <a:gd name="T12" fmla="*/ 765801956 w 10000"/>
                <a:gd name="T13" fmla="*/ 310910052 h 10000"/>
                <a:gd name="T14" fmla="*/ 814066330 w 10000"/>
                <a:gd name="T15" fmla="*/ 338561253 h 10000"/>
                <a:gd name="T16" fmla="*/ 930361832 w 10000"/>
                <a:gd name="T17" fmla="*/ 380877596 h 10000"/>
                <a:gd name="T18" fmla="*/ 1046656710 w 10000"/>
                <a:gd name="T19" fmla="*/ 148122343 h 10000"/>
                <a:gd name="T20" fmla="*/ 988505522 w 10000"/>
                <a:gd name="T21" fmla="*/ 42316329 h 10000"/>
                <a:gd name="T22" fmla="*/ 1453686595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00"/>
                <a:gd name="T37" fmla="*/ 0 h 10000"/>
                <a:gd name="T38" fmla="*/ 10000 w 10000"/>
                <a:gd name="T39" fmla="*/ 10000 h 1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20" name="Freeform 407"/>
            <p:cNvSpPr>
              <a:spLocks/>
            </p:cNvSpPr>
            <p:nvPr/>
          </p:nvSpPr>
          <p:spPr bwMode="auto">
            <a:xfrm>
              <a:off x="2416652" y="3863831"/>
              <a:ext cx="117475" cy="179387"/>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0 h 138"/>
                <a:gd name="T16" fmla="*/ 2147483647 w 90"/>
                <a:gd name="T17" fmla="*/ 2147483647 h 138"/>
                <a:gd name="T18" fmla="*/ 0 w 90"/>
                <a:gd name="T19" fmla="*/ 2147483647 h 138"/>
                <a:gd name="T20" fmla="*/ 2147483647 w 90"/>
                <a:gd name="T21" fmla="*/ 2147483647 h 138"/>
                <a:gd name="T22" fmla="*/ 2147483647 w 90"/>
                <a:gd name="T23" fmla="*/ 2147483647 h 138"/>
                <a:gd name="T24" fmla="*/ 2147483647 w 90"/>
                <a:gd name="T25" fmla="*/ 2147483647 h 138"/>
                <a:gd name="T26" fmla="*/ 2147483647 w 90"/>
                <a:gd name="T27" fmla="*/ 2147483647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38"/>
                <a:gd name="T56" fmla="*/ 90 w 90"/>
                <a:gd name="T57" fmla="*/ 138 h 1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21" name="Freeform 408"/>
            <p:cNvSpPr>
              <a:spLocks/>
            </p:cNvSpPr>
            <p:nvPr/>
          </p:nvSpPr>
          <p:spPr bwMode="auto">
            <a:xfrm>
              <a:off x="2599214" y="3927330"/>
              <a:ext cx="76200" cy="93662"/>
            </a:xfrm>
            <a:custGeom>
              <a:avLst/>
              <a:gdLst>
                <a:gd name="T0" fmla="*/ 2147483647 w 60"/>
                <a:gd name="T1" fmla="*/ 2147483647 h 72"/>
                <a:gd name="T2" fmla="*/ 2147483647 w 60"/>
                <a:gd name="T3" fmla="*/ 2147483647 h 72"/>
                <a:gd name="T4" fmla="*/ 2147483647 w 60"/>
                <a:gd name="T5" fmla="*/ 2147483647 h 72"/>
                <a:gd name="T6" fmla="*/ 2147483647 w 60"/>
                <a:gd name="T7" fmla="*/ 2147483647 h 72"/>
                <a:gd name="T8" fmla="*/ 2147483647 w 60"/>
                <a:gd name="T9" fmla="*/ 2147483647 h 72"/>
                <a:gd name="T10" fmla="*/ 2147483647 w 60"/>
                <a:gd name="T11" fmla="*/ 0 h 72"/>
                <a:gd name="T12" fmla="*/ 2147483647 w 60"/>
                <a:gd name="T13" fmla="*/ 0 h 72"/>
                <a:gd name="T14" fmla="*/ 0 w 60"/>
                <a:gd name="T15" fmla="*/ 2147483647 h 72"/>
                <a:gd name="T16" fmla="*/ 2147483647 w 60"/>
                <a:gd name="T17" fmla="*/ 2147483647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72"/>
                <a:gd name="T29" fmla="*/ 60 w 60"/>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22" name="Freeform 417"/>
            <p:cNvSpPr>
              <a:spLocks/>
            </p:cNvSpPr>
            <p:nvPr/>
          </p:nvSpPr>
          <p:spPr bwMode="auto">
            <a:xfrm>
              <a:off x="2505551" y="3924156"/>
              <a:ext cx="96838" cy="109537"/>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0 h 84"/>
                <a:gd name="T12" fmla="*/ 2147483647 w 72"/>
                <a:gd name="T13" fmla="*/ 2147483647 h 84"/>
                <a:gd name="T14" fmla="*/ 0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84"/>
                <a:gd name="T44" fmla="*/ 72 w 72"/>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23" name="Freeform 418"/>
            <p:cNvSpPr>
              <a:spLocks/>
            </p:cNvSpPr>
            <p:nvPr/>
          </p:nvSpPr>
          <p:spPr bwMode="auto">
            <a:xfrm>
              <a:off x="2142015" y="3779692"/>
              <a:ext cx="333375" cy="280988"/>
            </a:xfrm>
            <a:custGeom>
              <a:avLst/>
              <a:gdLst>
                <a:gd name="T0" fmla="*/ 2147483647 w 43"/>
                <a:gd name="T1" fmla="*/ 2147483647 h 36"/>
                <a:gd name="T2" fmla="*/ 2147483647 w 43"/>
                <a:gd name="T3" fmla="*/ 2147483647 h 36"/>
                <a:gd name="T4" fmla="*/ 2147483647 w 43"/>
                <a:gd name="T5" fmla="*/ 2147483647 h 36"/>
                <a:gd name="T6" fmla="*/ 2147483647 w 43"/>
                <a:gd name="T7" fmla="*/ 2147483647 h 36"/>
                <a:gd name="T8" fmla="*/ 2147483647 w 43"/>
                <a:gd name="T9" fmla="*/ 2147483647 h 36"/>
                <a:gd name="T10" fmla="*/ 2147483647 w 43"/>
                <a:gd name="T11" fmla="*/ 2147483647 h 36"/>
                <a:gd name="T12" fmla="*/ 2147483647 w 43"/>
                <a:gd name="T13" fmla="*/ 2147483647 h 36"/>
                <a:gd name="T14" fmla="*/ 2147483647 w 43"/>
                <a:gd name="T15" fmla="*/ 2147483647 h 36"/>
                <a:gd name="T16" fmla="*/ 2147483647 w 43"/>
                <a:gd name="T17" fmla="*/ 2147483647 h 36"/>
                <a:gd name="T18" fmla="*/ 2147483647 w 43"/>
                <a:gd name="T19" fmla="*/ 2147483647 h 36"/>
                <a:gd name="T20" fmla="*/ 2147483647 w 43"/>
                <a:gd name="T21" fmla="*/ 2147483647 h 36"/>
                <a:gd name="T22" fmla="*/ 2147483647 w 43"/>
                <a:gd name="T23" fmla="*/ 2147483647 h 36"/>
                <a:gd name="T24" fmla="*/ 2147483647 w 43"/>
                <a:gd name="T25" fmla="*/ 2147483647 h 36"/>
                <a:gd name="T26" fmla="*/ 2147483647 w 43"/>
                <a:gd name="T27" fmla="*/ 0 h 36"/>
                <a:gd name="T28" fmla="*/ 2147483647 w 43"/>
                <a:gd name="T29" fmla="*/ 2147483647 h 36"/>
                <a:gd name="T30" fmla="*/ 0 w 43"/>
                <a:gd name="T31" fmla="*/ 2147483647 h 36"/>
                <a:gd name="T32" fmla="*/ 2147483647 w 43"/>
                <a:gd name="T33" fmla="*/ 2147483647 h 36"/>
                <a:gd name="T34" fmla="*/ 2147483647 w 43"/>
                <a:gd name="T35" fmla="*/ 2147483647 h 36"/>
                <a:gd name="T36" fmla="*/ 2147483647 w 43"/>
                <a:gd name="T37" fmla="*/ 2147483647 h 36"/>
                <a:gd name="T38" fmla="*/ 2147483647 w 43"/>
                <a:gd name="T39" fmla="*/ 2147483647 h 36"/>
                <a:gd name="T40" fmla="*/ 2147483647 w 43"/>
                <a:gd name="T41" fmla="*/ 2147483647 h 36"/>
                <a:gd name="T42" fmla="*/ 2147483647 w 43"/>
                <a:gd name="T43" fmla="*/ 2147483647 h 36"/>
                <a:gd name="T44" fmla="*/ 2147483647 w 43"/>
                <a:gd name="T45" fmla="*/ 2147483647 h 36"/>
                <a:gd name="T46" fmla="*/ 2147483647 w 43"/>
                <a:gd name="T47" fmla="*/ 2147483647 h 36"/>
                <a:gd name="T48" fmla="*/ 2147483647 w 43"/>
                <a:gd name="T49" fmla="*/ 2147483647 h 36"/>
                <a:gd name="T50" fmla="*/ 2147483647 w 43"/>
                <a:gd name="T51" fmla="*/ 2147483647 h 36"/>
                <a:gd name="T52" fmla="*/ 2147483647 w 43"/>
                <a:gd name="T53" fmla="*/ 2147483647 h 36"/>
                <a:gd name="T54" fmla="*/ 2147483647 w 43"/>
                <a:gd name="T55" fmla="*/ 2147483647 h 36"/>
                <a:gd name="T56" fmla="*/ 2147483647 w 43"/>
                <a:gd name="T57" fmla="*/ 2147483647 h 36"/>
                <a:gd name="T58" fmla="*/ 2147483647 w 43"/>
                <a:gd name="T59" fmla="*/ 2147483647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6"/>
                <a:gd name="T92" fmla="*/ 43 w 43"/>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24" name="Freeform 421"/>
            <p:cNvSpPr>
              <a:spLocks/>
            </p:cNvSpPr>
            <p:nvPr/>
          </p:nvSpPr>
          <p:spPr bwMode="auto">
            <a:xfrm>
              <a:off x="1953101" y="4028931"/>
              <a:ext cx="134938" cy="149225"/>
            </a:xfrm>
            <a:custGeom>
              <a:avLst/>
              <a:gdLst>
                <a:gd name="T0" fmla="*/ 2147483647 w 102"/>
                <a:gd name="T1" fmla="*/ 2147483647 h 114"/>
                <a:gd name="T2" fmla="*/ 2147483647 w 102"/>
                <a:gd name="T3" fmla="*/ 2147483647 h 114"/>
                <a:gd name="T4" fmla="*/ 2147483647 w 102"/>
                <a:gd name="T5" fmla="*/ 2147483647 h 114"/>
                <a:gd name="T6" fmla="*/ 2147483647 w 102"/>
                <a:gd name="T7" fmla="*/ 2147483647 h 114"/>
                <a:gd name="T8" fmla="*/ 2147483647 w 102"/>
                <a:gd name="T9" fmla="*/ 2147483647 h 114"/>
                <a:gd name="T10" fmla="*/ 2147483647 w 102"/>
                <a:gd name="T11" fmla="*/ 2147483647 h 114"/>
                <a:gd name="T12" fmla="*/ 2147483647 w 102"/>
                <a:gd name="T13" fmla="*/ 0 h 114"/>
                <a:gd name="T14" fmla="*/ 2147483647 w 102"/>
                <a:gd name="T15" fmla="*/ 2147483647 h 114"/>
                <a:gd name="T16" fmla="*/ 0 w 102"/>
                <a:gd name="T17" fmla="*/ 2147483647 h 114"/>
                <a:gd name="T18" fmla="*/ 2147483647 w 102"/>
                <a:gd name="T19" fmla="*/ 2147483647 h 114"/>
                <a:gd name="T20" fmla="*/ 0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14"/>
                <a:gd name="T41" fmla="*/ 102 w 102"/>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sp>
        <p:nvSpPr>
          <p:cNvPr id="125" name="ZoneTexte 1"/>
          <p:cNvSpPr txBox="1"/>
          <p:nvPr>
            <p:custDataLst>
              <p:tags r:id="rId1"/>
            </p:custDataLst>
          </p:nvPr>
        </p:nvSpPr>
        <p:spPr>
          <a:xfrm>
            <a:off x="3982632" y="3064692"/>
            <a:ext cx="518091" cy="800219"/>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200" b="1" i="0" u="none" strike="noStrike" kern="0" cap="none" spc="0" normalizeH="0" baseline="0" noProof="0" dirty="0">
                <a:ln>
                  <a:noFill/>
                </a:ln>
                <a:solidFill>
                  <a:srgbClr val="0070C0"/>
                </a:solidFill>
                <a:effectLst/>
                <a:uLnTx/>
                <a:uFillTx/>
                <a:latin typeface="Century Gothic" panose="020B0502020202020204" pitchFamily="34" charset="0"/>
              </a:rPr>
              <a:t>France</a:t>
            </a: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rPr>
              <a:t>57</a:t>
            </a: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a:t>
            </a:r>
            <a:endPar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lvl="0" algn="ctr">
              <a:defRPr b="0" i="0"/>
            </a:pPr>
            <a:r>
              <a:rPr lang="fr-FR" sz="1200" b="1" i="1" dirty="0">
                <a:solidFill>
                  <a:schemeClr val="bg1">
                    <a:lumMod val="50000"/>
                  </a:schemeClr>
                </a:solidFill>
                <a:latin typeface="Century Gothic" panose="020B0502020202020204" pitchFamily="34" charset="0"/>
              </a:rPr>
              <a:t>(-6)</a:t>
            </a:r>
          </a:p>
          <a:p>
            <a:pPr marL="4763" marR="0" lvl="0" indent="0" algn="ctr" defTabSz="914400" eaLnBrk="1" fontAlgn="auto" latinLnBrk="0" hangingPunct="1">
              <a:lnSpc>
                <a:spcPct val="100000"/>
              </a:lnSpc>
              <a:spcBef>
                <a:spcPts val="0"/>
              </a:spcBef>
              <a:spcAft>
                <a:spcPts val="0"/>
              </a:spcAft>
              <a:buClrTx/>
              <a:buSzTx/>
              <a:buFontTx/>
              <a:buNone/>
              <a:tabLst/>
              <a:defRPr b="0" i="0"/>
            </a:pPr>
            <a:endPar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endParaRPr>
          </a:p>
        </p:txBody>
      </p:sp>
      <p:sp>
        <p:nvSpPr>
          <p:cNvPr id="126" name="ZoneTexte 59"/>
          <p:cNvSpPr txBox="1"/>
          <p:nvPr>
            <p:custDataLst>
              <p:tags r:id="rId2"/>
            </p:custDataLst>
          </p:nvPr>
        </p:nvSpPr>
        <p:spPr>
          <a:xfrm>
            <a:off x="3293659" y="3692415"/>
            <a:ext cx="646331" cy="58477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BE" sz="1200" b="1" i="0" u="none" strike="noStrike" kern="0" cap="none" spc="0" normalizeH="0" baseline="0" noProof="0" dirty="0">
                <a:ln>
                  <a:noFill/>
                </a:ln>
                <a:solidFill>
                  <a:srgbClr val="0070C0"/>
                </a:solidFill>
                <a:effectLst/>
                <a:uLnTx/>
                <a:uFillTx/>
                <a:latin typeface="Century Gothic" panose="020B0502020202020204" pitchFamily="34" charset="0"/>
              </a:rPr>
              <a:t>Espagne</a:t>
            </a:r>
            <a:endParaRPr kumimoji="0" lang="x-none" sz="12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5</a:t>
            </a:r>
            <a:r>
              <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rPr>
              <a:t>6</a:t>
            </a: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a:t>
            </a:r>
            <a:endPar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lvl="0" algn="ctr">
              <a:defRPr b="0" i="0"/>
            </a:pPr>
            <a:r>
              <a:rPr lang="fr-FR" sz="1200" b="1" i="1" dirty="0">
                <a:solidFill>
                  <a:prstClr val="white">
                    <a:lumMod val="50000"/>
                  </a:prstClr>
                </a:solidFill>
                <a:latin typeface="Century Gothic" panose="020B0502020202020204" pitchFamily="34" charset="0"/>
              </a:rPr>
              <a:t>(+4)</a:t>
            </a:r>
          </a:p>
        </p:txBody>
      </p:sp>
      <p:sp>
        <p:nvSpPr>
          <p:cNvPr id="127" name="ZoneTexte 65"/>
          <p:cNvSpPr txBox="1"/>
          <p:nvPr>
            <p:custDataLst>
              <p:tags r:id="rId3"/>
            </p:custDataLst>
          </p:nvPr>
        </p:nvSpPr>
        <p:spPr>
          <a:xfrm>
            <a:off x="4378391" y="2653893"/>
            <a:ext cx="827471" cy="800219"/>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BE" sz="1200" b="1" i="0" u="none" strike="noStrike" kern="0" cap="none" spc="0" normalizeH="0" baseline="0" noProof="0" dirty="0">
                <a:ln>
                  <a:noFill/>
                </a:ln>
                <a:solidFill>
                  <a:srgbClr val="0070C0"/>
                </a:solidFill>
                <a:effectLst/>
                <a:uLnTx/>
                <a:uFillTx/>
                <a:latin typeface="Century Gothic" panose="020B0502020202020204" pitchFamily="34" charset="0"/>
              </a:rPr>
              <a:t>Allemagne</a:t>
            </a:r>
            <a:endParaRPr kumimoji="0" lang="x-none" sz="12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rPr>
              <a:t>27</a:t>
            </a: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a:t>
            </a:r>
            <a:endPar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lvl="0" algn="ctr">
              <a:defRPr b="0" i="0"/>
            </a:pPr>
            <a:r>
              <a:rPr lang="fr-FR" sz="1200" b="1" i="1" dirty="0">
                <a:solidFill>
                  <a:prstClr val="white">
                    <a:lumMod val="50000"/>
                  </a:prstClr>
                </a:solidFill>
                <a:latin typeface="Century Gothic" panose="020B0502020202020204" pitchFamily="34" charset="0"/>
              </a:rPr>
              <a:t>(-3)</a:t>
            </a:r>
          </a:p>
          <a:p>
            <a:pPr marL="4763" marR="0" lvl="0" indent="0" algn="ctr" defTabSz="914400" eaLnBrk="1" fontAlgn="auto" latinLnBrk="0" hangingPunct="1">
              <a:lnSpc>
                <a:spcPct val="100000"/>
              </a:lnSpc>
              <a:spcBef>
                <a:spcPts val="0"/>
              </a:spcBef>
              <a:spcAft>
                <a:spcPts val="0"/>
              </a:spcAft>
              <a:buClrTx/>
              <a:buSzTx/>
              <a:buFontTx/>
              <a:buNone/>
              <a:tabLst/>
              <a:defRPr b="0" i="0"/>
            </a:pPr>
            <a:endPar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endParaRPr>
          </a:p>
        </p:txBody>
      </p:sp>
      <p:sp>
        <p:nvSpPr>
          <p:cNvPr id="128" name="ZoneTexte 68"/>
          <p:cNvSpPr txBox="1"/>
          <p:nvPr>
            <p:custDataLst>
              <p:tags r:id="rId4"/>
            </p:custDataLst>
          </p:nvPr>
        </p:nvSpPr>
        <p:spPr>
          <a:xfrm>
            <a:off x="4962546" y="3044802"/>
            <a:ext cx="633507" cy="800219"/>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200" b="1" i="0" u="none" strike="noStrike" kern="0" cap="none" spc="0" normalizeH="0" baseline="0" noProof="0" dirty="0">
                <a:ln>
                  <a:noFill/>
                </a:ln>
                <a:solidFill>
                  <a:srgbClr val="0070C0"/>
                </a:solidFill>
                <a:effectLst/>
                <a:uLnTx/>
                <a:uFillTx/>
                <a:latin typeface="Century Gothic" panose="020B0502020202020204" pitchFamily="34" charset="0"/>
              </a:rPr>
              <a:t>Au</a:t>
            </a:r>
            <a:r>
              <a:rPr kumimoji="0" lang="fr-BE" sz="1200" b="1" i="0" u="none" strike="noStrike" kern="0" cap="none" spc="0" normalizeH="0" baseline="0" noProof="0" dirty="0">
                <a:ln>
                  <a:noFill/>
                </a:ln>
                <a:solidFill>
                  <a:srgbClr val="0070C0"/>
                </a:solidFill>
                <a:effectLst/>
                <a:uLnTx/>
                <a:uFillTx/>
                <a:latin typeface="Century Gothic" panose="020B0502020202020204" pitchFamily="34" charset="0"/>
              </a:rPr>
              <a:t>triche</a:t>
            </a:r>
            <a:endParaRPr kumimoji="0" lang="x-none" sz="12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rPr>
              <a:t>30</a:t>
            </a: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a:t>
            </a:r>
            <a:endPar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lvl="0" algn="ctr">
              <a:defRPr b="0" i="0"/>
            </a:pPr>
            <a:r>
              <a:rPr lang="fr-FR" sz="1200" b="1" i="1" dirty="0">
                <a:solidFill>
                  <a:prstClr val="white">
                    <a:lumMod val="50000"/>
                  </a:prstClr>
                </a:solidFill>
                <a:latin typeface="Century Gothic" panose="020B0502020202020204" pitchFamily="34" charset="0"/>
              </a:rPr>
              <a:t>(+2)</a:t>
            </a:r>
          </a:p>
          <a:p>
            <a:pPr marL="4763" marR="0" lvl="0" indent="0" algn="ctr" defTabSz="914400" eaLnBrk="1" fontAlgn="auto" latinLnBrk="0" hangingPunct="1">
              <a:lnSpc>
                <a:spcPct val="100000"/>
              </a:lnSpc>
              <a:spcBef>
                <a:spcPts val="0"/>
              </a:spcBef>
              <a:spcAft>
                <a:spcPts val="0"/>
              </a:spcAft>
              <a:buClrTx/>
              <a:buSzTx/>
              <a:buFontTx/>
              <a:buNone/>
              <a:tabLst/>
              <a:defRPr b="0" i="0"/>
            </a:pPr>
            <a:endPar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endParaRPr>
          </a:p>
        </p:txBody>
      </p:sp>
      <p:sp>
        <p:nvSpPr>
          <p:cNvPr id="129" name="ZoneTexte 71"/>
          <p:cNvSpPr txBox="1"/>
          <p:nvPr>
            <p:custDataLst>
              <p:tags r:id="rId5"/>
            </p:custDataLst>
          </p:nvPr>
        </p:nvSpPr>
        <p:spPr>
          <a:xfrm>
            <a:off x="4855683" y="3800557"/>
            <a:ext cx="713330" cy="800219"/>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200" b="1" i="0" u="none" strike="noStrike" kern="0" cap="none" spc="0" normalizeH="0" baseline="0" noProof="0" dirty="0">
                <a:ln>
                  <a:noFill/>
                </a:ln>
                <a:solidFill>
                  <a:srgbClr val="0070C0"/>
                </a:solidFill>
                <a:effectLst/>
                <a:uLnTx/>
                <a:uFillTx/>
                <a:latin typeface="Century Gothic" panose="020B0502020202020204" pitchFamily="34" charset="0"/>
              </a:rPr>
              <a:t>Ital</a:t>
            </a:r>
            <a:r>
              <a:rPr kumimoji="0" lang="fr-BE" sz="1200" b="1" i="0" u="none" strike="noStrike" kern="0" cap="none" spc="0" normalizeH="0" baseline="0" noProof="0" dirty="0" err="1">
                <a:ln>
                  <a:noFill/>
                </a:ln>
                <a:solidFill>
                  <a:srgbClr val="0070C0"/>
                </a:solidFill>
                <a:effectLst/>
                <a:uLnTx/>
                <a:uFillTx/>
                <a:latin typeface="Century Gothic" panose="020B0502020202020204" pitchFamily="34" charset="0"/>
              </a:rPr>
              <a:t>ie</a:t>
            </a:r>
            <a:endPar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5</a:t>
            </a:r>
            <a:r>
              <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rPr>
              <a:t>2</a:t>
            </a: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a:t>
            </a:r>
            <a:endPar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lvl="0" algn="ctr">
              <a:defRPr b="0" i="0"/>
            </a:pPr>
            <a:r>
              <a:rPr lang="fr-FR" sz="1200" b="1" i="1" dirty="0">
                <a:solidFill>
                  <a:prstClr val="white">
                    <a:lumMod val="50000"/>
                  </a:prstClr>
                </a:solidFill>
                <a:latin typeface="Century Gothic" panose="020B0502020202020204" pitchFamily="34" charset="0"/>
              </a:rPr>
              <a:t>(-4)</a:t>
            </a:r>
          </a:p>
          <a:p>
            <a:pPr marL="4763" marR="0" lvl="0" indent="0" algn="ctr" defTabSz="914400" eaLnBrk="1" fontAlgn="auto" latinLnBrk="0" hangingPunct="1">
              <a:lnSpc>
                <a:spcPct val="100000"/>
              </a:lnSpc>
              <a:spcBef>
                <a:spcPts val="0"/>
              </a:spcBef>
              <a:spcAft>
                <a:spcPts val="0"/>
              </a:spcAft>
              <a:buClrTx/>
              <a:buSzTx/>
              <a:buFontTx/>
              <a:buNone/>
              <a:tabLst/>
              <a:defRPr b="0" i="0"/>
            </a:pPr>
            <a:endPar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endParaRPr>
          </a:p>
        </p:txBody>
      </p:sp>
      <p:sp>
        <p:nvSpPr>
          <p:cNvPr id="130" name="ZoneTexte 74"/>
          <p:cNvSpPr txBox="1"/>
          <p:nvPr>
            <p:custDataLst>
              <p:tags r:id="rId6"/>
            </p:custDataLst>
          </p:nvPr>
        </p:nvSpPr>
        <p:spPr>
          <a:xfrm>
            <a:off x="481440" y="1726495"/>
            <a:ext cx="426720" cy="800219"/>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200" b="1" i="0" u="none" strike="noStrike" kern="0" cap="none" spc="0" normalizeH="0" baseline="0" noProof="0" dirty="0">
                <a:ln>
                  <a:noFill/>
                </a:ln>
                <a:solidFill>
                  <a:srgbClr val="0070C0"/>
                </a:solidFill>
                <a:effectLst/>
                <a:uLnTx/>
                <a:uFillTx/>
                <a:latin typeface="Century Gothic" panose="020B0502020202020204" pitchFamily="34" charset="0"/>
              </a:rPr>
              <a:t>U.S.</a:t>
            </a:r>
            <a:r>
              <a:rPr kumimoji="0" lang="fr-BE" sz="1200" b="1" i="0" u="none" strike="noStrike" kern="0" cap="none" spc="0" normalizeH="0" baseline="0" noProof="0" dirty="0">
                <a:ln>
                  <a:noFill/>
                </a:ln>
                <a:solidFill>
                  <a:srgbClr val="0070C0"/>
                </a:solidFill>
                <a:effectLst/>
                <a:uLnTx/>
                <a:uFillTx/>
                <a:latin typeface="Century Gothic" panose="020B0502020202020204" pitchFamily="34" charset="0"/>
              </a:rPr>
              <a:t>A.</a:t>
            </a:r>
            <a:endParaRPr kumimoji="0" lang="x-none" sz="12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4</a:t>
            </a:r>
            <a:r>
              <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rPr>
              <a:t>6</a:t>
            </a: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a:t>
            </a:r>
            <a:endPar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lvl="0" algn="ctr">
              <a:defRPr b="0" i="0"/>
            </a:pPr>
            <a:r>
              <a:rPr lang="fr-FR" sz="1200" b="1" i="1" dirty="0">
                <a:solidFill>
                  <a:prstClr val="white">
                    <a:lumMod val="50000"/>
                  </a:prstClr>
                </a:solidFill>
                <a:latin typeface="Century Gothic" panose="020B0502020202020204" pitchFamily="34" charset="0"/>
              </a:rPr>
              <a:t>(+5)</a:t>
            </a:r>
          </a:p>
          <a:p>
            <a:pPr marL="4763" marR="0" lvl="0" indent="0" algn="ctr" defTabSz="914400" eaLnBrk="1" fontAlgn="auto" latinLnBrk="0" hangingPunct="1">
              <a:lnSpc>
                <a:spcPct val="100000"/>
              </a:lnSpc>
              <a:spcBef>
                <a:spcPts val="0"/>
              </a:spcBef>
              <a:spcAft>
                <a:spcPts val="0"/>
              </a:spcAft>
              <a:buClrTx/>
              <a:buSzTx/>
              <a:buFontTx/>
              <a:buNone/>
              <a:tabLst/>
              <a:defRPr b="0" i="0"/>
            </a:pPr>
            <a:endPar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endParaRPr>
          </a:p>
        </p:txBody>
      </p:sp>
      <p:sp>
        <p:nvSpPr>
          <p:cNvPr id="131" name="ZoneTexte 77"/>
          <p:cNvSpPr txBox="1"/>
          <p:nvPr>
            <p:custDataLst>
              <p:tags r:id="rId7"/>
            </p:custDataLst>
          </p:nvPr>
        </p:nvSpPr>
        <p:spPr>
          <a:xfrm>
            <a:off x="2009235" y="3246937"/>
            <a:ext cx="383438" cy="800219"/>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200" b="1" i="0" u="none" strike="noStrike" kern="0" cap="none" spc="0" normalizeH="0" baseline="0" noProof="0" dirty="0">
                <a:ln>
                  <a:noFill/>
                </a:ln>
                <a:solidFill>
                  <a:srgbClr val="0070C0"/>
                </a:solidFill>
                <a:effectLst/>
                <a:uLnTx/>
                <a:uFillTx/>
                <a:latin typeface="Century Gothic" panose="020B0502020202020204" pitchFamily="34" charset="0"/>
              </a:rPr>
              <a:t>Br</a:t>
            </a:r>
            <a:r>
              <a:rPr kumimoji="0" lang="fr-BE" sz="1200" b="1" i="0" u="none" strike="noStrike" kern="0" cap="none" spc="0" normalizeH="0" baseline="0" noProof="0" dirty="0" err="1">
                <a:ln>
                  <a:noFill/>
                </a:ln>
                <a:solidFill>
                  <a:srgbClr val="0070C0"/>
                </a:solidFill>
                <a:effectLst/>
                <a:uLnTx/>
                <a:uFillTx/>
                <a:latin typeface="Century Gothic" panose="020B0502020202020204" pitchFamily="34" charset="0"/>
              </a:rPr>
              <a:t>ésil</a:t>
            </a:r>
            <a:endParaRPr kumimoji="0" lang="x-none" sz="12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3</a:t>
            </a:r>
            <a:r>
              <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rPr>
              <a:t>3</a:t>
            </a: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a:t>
            </a:r>
            <a:endPar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lvl="0" algn="ctr">
              <a:defRPr b="0" i="0"/>
            </a:pPr>
            <a:r>
              <a:rPr lang="fr-FR" sz="1200" b="1" i="1" dirty="0">
                <a:solidFill>
                  <a:prstClr val="white">
                    <a:lumMod val="50000"/>
                  </a:prstClr>
                </a:solidFill>
                <a:latin typeface="Century Gothic" panose="020B0502020202020204" pitchFamily="34" charset="0"/>
              </a:rPr>
              <a:t>(-1)</a:t>
            </a:r>
          </a:p>
          <a:p>
            <a:pPr marL="4763" marR="0" lvl="0" indent="0" algn="ctr" defTabSz="914400" eaLnBrk="1" fontAlgn="auto" latinLnBrk="0" hangingPunct="1">
              <a:lnSpc>
                <a:spcPct val="100000"/>
              </a:lnSpc>
              <a:spcBef>
                <a:spcPts val="0"/>
              </a:spcBef>
              <a:spcAft>
                <a:spcPts val="0"/>
              </a:spcAft>
              <a:buClrTx/>
              <a:buSzTx/>
              <a:buFontTx/>
              <a:buNone/>
              <a:tabLst/>
              <a:defRPr b="0" i="0"/>
            </a:pPr>
            <a:endPar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endParaRPr>
          </a:p>
        </p:txBody>
      </p:sp>
      <p:sp>
        <p:nvSpPr>
          <p:cNvPr id="132" name="ZoneTexte 62"/>
          <p:cNvSpPr txBox="1"/>
          <p:nvPr>
            <p:custDataLst>
              <p:tags r:id="rId8"/>
            </p:custDataLst>
          </p:nvPr>
        </p:nvSpPr>
        <p:spPr>
          <a:xfrm>
            <a:off x="3655143" y="1856973"/>
            <a:ext cx="360996" cy="800219"/>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BE" sz="1200" b="1" i="0" u="none" strike="noStrike" kern="0" cap="none" spc="0" normalizeH="0" baseline="0" noProof="0" dirty="0">
                <a:ln>
                  <a:noFill/>
                </a:ln>
                <a:solidFill>
                  <a:srgbClr val="0070C0"/>
                </a:solidFill>
                <a:effectLst/>
                <a:uLnTx/>
                <a:uFillTx/>
                <a:latin typeface="Century Gothic" panose="020B0502020202020204" pitchFamily="34" charset="0"/>
              </a:rPr>
              <a:t>GB</a:t>
            </a:r>
            <a:endParaRPr kumimoji="0" lang="x-none" sz="12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rPr>
              <a:t>26</a:t>
            </a: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a:t>
            </a:r>
            <a:endPar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lang="fr-FR" sz="1200" b="1" i="1" dirty="0">
                <a:solidFill>
                  <a:schemeClr val="bg1">
                    <a:lumMod val="50000"/>
                  </a:schemeClr>
                </a:solidFill>
                <a:latin typeface="Century Gothic" panose="020B0502020202020204" pitchFamily="34" charset="0"/>
              </a:rPr>
              <a:t>(-5)</a:t>
            </a:r>
          </a:p>
          <a:p>
            <a:pPr marL="4763" marR="0" lvl="0" indent="0" algn="ctr" defTabSz="914400" eaLnBrk="1" fontAlgn="auto" latinLnBrk="0" hangingPunct="1">
              <a:lnSpc>
                <a:spcPct val="100000"/>
              </a:lnSpc>
              <a:spcBef>
                <a:spcPts val="0"/>
              </a:spcBef>
              <a:spcAft>
                <a:spcPts val="0"/>
              </a:spcAft>
              <a:buClrTx/>
              <a:buSzTx/>
              <a:buFontTx/>
              <a:buNone/>
              <a:tabLst/>
              <a:defRPr b="0" i="0"/>
            </a:pPr>
            <a:endPar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endParaRPr>
          </a:p>
        </p:txBody>
      </p:sp>
      <p:sp>
        <p:nvSpPr>
          <p:cNvPr id="133" name="ZoneTexte 84"/>
          <p:cNvSpPr txBox="1"/>
          <p:nvPr>
            <p:custDataLst>
              <p:tags r:id="rId9"/>
            </p:custDataLst>
          </p:nvPr>
        </p:nvSpPr>
        <p:spPr>
          <a:xfrm>
            <a:off x="4243905" y="1935168"/>
            <a:ext cx="660904" cy="800219"/>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200" b="1" i="0" u="none" strike="noStrike" kern="0" cap="none" spc="0" normalizeH="0" baseline="0" noProof="0" dirty="0">
                <a:ln>
                  <a:noFill/>
                </a:ln>
                <a:solidFill>
                  <a:srgbClr val="FF0000"/>
                </a:solidFill>
                <a:effectLst/>
                <a:uLnTx/>
                <a:uFillTx/>
                <a:latin typeface="Century Gothic" panose="020B0502020202020204" pitchFamily="34" charset="0"/>
              </a:rPr>
              <a:t>Belgi</a:t>
            </a:r>
            <a:r>
              <a:rPr kumimoji="0" lang="fr-BE" sz="1200" b="1" i="0" u="none" strike="noStrike" kern="0" cap="none" spc="0" normalizeH="0" baseline="0" noProof="0" dirty="0">
                <a:ln>
                  <a:noFill/>
                </a:ln>
                <a:solidFill>
                  <a:srgbClr val="FF0000"/>
                </a:solidFill>
                <a:effectLst/>
                <a:uLnTx/>
                <a:uFillTx/>
                <a:latin typeface="Century Gothic" panose="020B0502020202020204" pitchFamily="34" charset="0"/>
              </a:rPr>
              <a:t>que</a:t>
            </a:r>
            <a:endParaRPr kumimoji="0" lang="x-none" sz="1200" b="1" i="0" u="none" strike="noStrike" kern="0" cap="none" spc="0" normalizeH="0" baseline="0" noProof="0" dirty="0">
              <a:ln>
                <a:noFill/>
              </a:ln>
              <a:solidFill>
                <a:srgbClr val="FF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400" b="1" i="0" u="none" strike="noStrike" kern="0" cap="none" spc="0" normalizeH="0" baseline="0" noProof="0" dirty="0">
                <a:ln>
                  <a:noFill/>
                </a:ln>
                <a:solidFill>
                  <a:srgbClr val="FF0000"/>
                </a:solidFill>
                <a:effectLst/>
                <a:uLnTx/>
                <a:uFillTx/>
                <a:latin typeface="Century Gothic" panose="020B0502020202020204" pitchFamily="34" charset="0"/>
              </a:rPr>
              <a:t>16%</a:t>
            </a:r>
            <a:endParaRPr kumimoji="0" lang="fr-FR" sz="1400" b="1" i="0" u="none" strike="noStrike" kern="0" cap="none" spc="0" normalizeH="0" baseline="0" noProof="0" dirty="0">
              <a:ln>
                <a:noFill/>
              </a:ln>
              <a:solidFill>
                <a:srgbClr val="FF0000"/>
              </a:solidFill>
              <a:effectLst/>
              <a:uLnTx/>
              <a:uFillTx/>
              <a:latin typeface="Century Gothic" panose="020B0502020202020204" pitchFamily="34" charset="0"/>
            </a:endParaRPr>
          </a:p>
          <a:p>
            <a:pPr marL="4763" lvl="0" algn="ctr">
              <a:defRPr b="0" i="0"/>
            </a:pPr>
            <a:r>
              <a:rPr lang="fr-FR" sz="1200" b="1" i="1" dirty="0">
                <a:solidFill>
                  <a:srgbClr val="FF0000"/>
                </a:solidFill>
                <a:latin typeface="Century Gothic" panose="020B0502020202020204" pitchFamily="34" charset="0"/>
              </a:rPr>
              <a:t>(=)</a:t>
            </a:r>
          </a:p>
          <a:p>
            <a:pPr marL="4763" marR="0" lvl="0" indent="0" algn="ctr" defTabSz="914400" eaLnBrk="1" fontAlgn="auto" latinLnBrk="0" hangingPunct="1">
              <a:lnSpc>
                <a:spcPct val="100000"/>
              </a:lnSpc>
              <a:spcBef>
                <a:spcPts val="0"/>
              </a:spcBef>
              <a:spcAft>
                <a:spcPts val="0"/>
              </a:spcAft>
              <a:buClrTx/>
              <a:buSzTx/>
              <a:buFontTx/>
              <a:buNone/>
              <a:tabLst/>
              <a:defRPr b="0" i="0"/>
            </a:pPr>
            <a:endPar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endParaRPr>
          </a:p>
        </p:txBody>
      </p:sp>
      <p:sp>
        <p:nvSpPr>
          <p:cNvPr id="134" name="ZoneTexte 85"/>
          <p:cNvSpPr txBox="1"/>
          <p:nvPr>
            <p:custDataLst>
              <p:tags r:id="rId10"/>
            </p:custDataLst>
          </p:nvPr>
        </p:nvSpPr>
        <p:spPr>
          <a:xfrm>
            <a:off x="4198223" y="4110800"/>
            <a:ext cx="447558" cy="58477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200" b="1" i="0" u="none" strike="noStrike" kern="0" cap="none" spc="0" normalizeH="0" baseline="0" noProof="0" dirty="0">
                <a:ln>
                  <a:noFill/>
                </a:ln>
                <a:solidFill>
                  <a:srgbClr val="0070C0"/>
                </a:solidFill>
                <a:effectLst/>
                <a:uLnTx/>
                <a:uFillTx/>
                <a:latin typeface="Century Gothic" panose="020B0502020202020204" pitchFamily="34" charset="0"/>
              </a:rPr>
              <a:t>S</a:t>
            </a:r>
            <a:r>
              <a:rPr kumimoji="0" lang="fr-BE" sz="1200" b="1" i="0" u="none" strike="noStrike" kern="0" cap="none" spc="0" normalizeH="0" baseline="0" noProof="0" dirty="0" err="1">
                <a:ln>
                  <a:noFill/>
                </a:ln>
                <a:solidFill>
                  <a:srgbClr val="0070C0"/>
                </a:solidFill>
                <a:effectLst/>
                <a:uLnTx/>
                <a:uFillTx/>
                <a:latin typeface="Century Gothic" panose="020B0502020202020204" pitchFamily="34" charset="0"/>
              </a:rPr>
              <a:t>uisse</a:t>
            </a:r>
            <a:endPar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20%</a:t>
            </a:r>
            <a:endPar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lvl="0" algn="ctr">
              <a:defRPr b="0" i="0"/>
            </a:pPr>
            <a:r>
              <a:rPr lang="fr-FR" sz="1200" b="1" i="1" dirty="0">
                <a:solidFill>
                  <a:prstClr val="white">
                    <a:lumMod val="50000"/>
                  </a:prstClr>
                </a:solidFill>
                <a:latin typeface="Century Gothic" panose="020B0502020202020204" pitchFamily="34" charset="0"/>
              </a:rPr>
              <a:t>(=)</a:t>
            </a:r>
          </a:p>
        </p:txBody>
      </p:sp>
      <p:sp>
        <p:nvSpPr>
          <p:cNvPr id="135" name="ZoneTexte 128"/>
          <p:cNvSpPr txBox="1"/>
          <p:nvPr>
            <p:custDataLst>
              <p:tags r:id="rId11"/>
            </p:custDataLst>
          </p:nvPr>
        </p:nvSpPr>
        <p:spPr>
          <a:xfrm>
            <a:off x="5154846" y="2480892"/>
            <a:ext cx="615873" cy="400110"/>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200" b="1" i="0" u="none" strike="noStrike" kern="0" cap="none" spc="0" normalizeH="0" baseline="0" noProof="0" dirty="0" err="1">
                <a:ln>
                  <a:noFill/>
                </a:ln>
                <a:solidFill>
                  <a:srgbClr val="0070C0"/>
                </a:solidFill>
                <a:effectLst/>
                <a:uLnTx/>
                <a:uFillTx/>
                <a:latin typeface="Century Gothic" panose="020B0502020202020204" pitchFamily="34" charset="0"/>
              </a:rPr>
              <a:t>Pologne</a:t>
            </a:r>
            <a:endParaRPr kumimoji="0" lang="en-US" sz="12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rPr>
              <a:t>45</a:t>
            </a: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a:t>
            </a:r>
          </a:p>
        </p:txBody>
      </p:sp>
      <p:sp>
        <p:nvSpPr>
          <p:cNvPr id="136" name="ZoneTexte 129"/>
          <p:cNvSpPr txBox="1"/>
          <p:nvPr>
            <p:custDataLst>
              <p:tags r:id="rId12"/>
            </p:custDataLst>
          </p:nvPr>
        </p:nvSpPr>
        <p:spPr>
          <a:xfrm>
            <a:off x="7468785" y="2696335"/>
            <a:ext cx="445956" cy="400110"/>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200" b="1" i="0" u="none" strike="noStrike" kern="0" cap="none" spc="0" normalizeH="0" baseline="0" noProof="0" dirty="0">
                <a:ln>
                  <a:noFill/>
                </a:ln>
                <a:solidFill>
                  <a:srgbClr val="0070C0"/>
                </a:solidFill>
                <a:effectLst/>
                <a:uLnTx/>
                <a:uFillTx/>
                <a:latin typeface="Century Gothic" panose="020B0502020202020204" pitchFamily="34" charset="0"/>
              </a:rPr>
              <a:t>Chine</a:t>
            </a:r>
            <a:endParaRPr kumimoji="0" lang="x-none" sz="12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3</a:t>
            </a:r>
            <a:r>
              <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rPr>
              <a:t>2</a:t>
            </a: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a:t>
            </a:r>
          </a:p>
        </p:txBody>
      </p:sp>
      <p:sp>
        <p:nvSpPr>
          <p:cNvPr id="137" name="ZoneTexte 130"/>
          <p:cNvSpPr txBox="1"/>
          <p:nvPr>
            <p:custDataLst>
              <p:tags r:id="rId13"/>
            </p:custDataLst>
          </p:nvPr>
        </p:nvSpPr>
        <p:spPr>
          <a:xfrm>
            <a:off x="6710328" y="3457986"/>
            <a:ext cx="360996" cy="400110"/>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200" b="1" i="0" u="none" strike="noStrike" kern="0" cap="none" spc="0" normalizeH="0" baseline="0" noProof="0" dirty="0" err="1">
                <a:ln>
                  <a:noFill/>
                </a:ln>
                <a:solidFill>
                  <a:srgbClr val="0070C0"/>
                </a:solidFill>
                <a:effectLst/>
                <a:uLnTx/>
                <a:uFillTx/>
                <a:latin typeface="Century Gothic" panose="020B0502020202020204" pitchFamily="34" charset="0"/>
              </a:rPr>
              <a:t>Inde</a:t>
            </a:r>
            <a:endParaRPr kumimoji="0" lang="en-US" sz="12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rPr>
              <a:t>25</a:t>
            </a: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a:t>
            </a:r>
          </a:p>
        </p:txBody>
      </p:sp>
      <p:sp>
        <p:nvSpPr>
          <p:cNvPr id="138" name="ZoneTexte 131"/>
          <p:cNvSpPr txBox="1"/>
          <p:nvPr>
            <p:custDataLst>
              <p:tags r:id="rId14"/>
            </p:custDataLst>
          </p:nvPr>
        </p:nvSpPr>
        <p:spPr>
          <a:xfrm>
            <a:off x="2641445" y="3623905"/>
            <a:ext cx="617477" cy="400110"/>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200" b="1" i="0" u="none" strike="noStrike" kern="0" cap="none" spc="0" normalizeH="0" baseline="0" noProof="0" dirty="0">
                <a:ln>
                  <a:noFill/>
                </a:ln>
                <a:solidFill>
                  <a:srgbClr val="0070C0"/>
                </a:solidFill>
                <a:effectLst/>
                <a:uLnTx/>
                <a:uFillTx/>
                <a:latin typeface="Century Gothic" panose="020B0502020202020204" pitchFamily="34" charset="0"/>
              </a:rPr>
              <a:t>Portugal</a:t>
            </a:r>
            <a:endParaRPr kumimoji="0" lang="x-none" sz="120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400" b="1" i="0" u="none" strike="noStrike" kern="0" cap="none" spc="0" normalizeH="0" baseline="0" noProof="0" dirty="0">
                <a:ln>
                  <a:noFill/>
                </a:ln>
                <a:solidFill>
                  <a:srgbClr val="0070C0"/>
                </a:solidFill>
                <a:effectLst/>
                <a:uLnTx/>
                <a:uFillTx/>
                <a:latin typeface="Century Gothic" panose="020B0502020202020204" pitchFamily="34" charset="0"/>
              </a:rPr>
              <a:t>45</a:t>
            </a:r>
            <a:r>
              <a:rPr kumimoji="0" lang="x-none" sz="1400" b="1" i="0" u="none" strike="noStrike" kern="0" cap="none" spc="0" normalizeH="0" baseline="0" noProof="0" dirty="0">
                <a:ln>
                  <a:noFill/>
                </a:ln>
                <a:solidFill>
                  <a:srgbClr val="0070C0"/>
                </a:solidFill>
                <a:effectLst/>
                <a:uLnTx/>
                <a:uFillTx/>
                <a:latin typeface="Century Gothic" panose="020B0502020202020204" pitchFamily="34" charset="0"/>
              </a:rPr>
              <a:t>%</a:t>
            </a:r>
          </a:p>
        </p:txBody>
      </p:sp>
      <p:cxnSp>
        <p:nvCxnSpPr>
          <p:cNvPr id="139" name="Connecteur droit 132"/>
          <p:cNvCxnSpPr/>
          <p:nvPr>
            <p:custDataLst>
              <p:tags r:id="rId15"/>
            </p:custDataLst>
          </p:nvPr>
        </p:nvCxnSpPr>
        <p:spPr>
          <a:xfrm flipH="1">
            <a:off x="4362654" y="2361453"/>
            <a:ext cx="127197" cy="422471"/>
          </a:xfrm>
          <a:prstGeom prst="line">
            <a:avLst/>
          </a:prstGeom>
          <a:noFill/>
          <a:ln w="12700">
            <a:solidFill>
              <a:schemeClr val="bg2"/>
            </a:solidFill>
            <a:round/>
          </a:ln>
          <a:extLst>
            <a:ext uri="{909E8E84-426E-40DD-AFC4-6F175D3DCCD1}">
              <a14:hiddenFill xmlns:a14="http://schemas.microsoft.com/office/drawing/2010/main">
                <a:noFill/>
              </a14:hiddenFill>
            </a:ext>
          </a:extLst>
        </p:spPr>
      </p:cxnSp>
      <p:cxnSp>
        <p:nvCxnSpPr>
          <p:cNvPr id="140" name="Connecteur droit 133"/>
          <p:cNvCxnSpPr/>
          <p:nvPr>
            <p:custDataLst>
              <p:tags r:id="rId16"/>
            </p:custDataLst>
          </p:nvPr>
        </p:nvCxnSpPr>
        <p:spPr>
          <a:xfrm flipH="1">
            <a:off x="4371763" y="3372618"/>
            <a:ext cx="249838" cy="743733"/>
          </a:xfrm>
          <a:prstGeom prst="line">
            <a:avLst/>
          </a:prstGeom>
          <a:noFill/>
          <a:ln w="12700">
            <a:solidFill>
              <a:schemeClr val="bg2"/>
            </a:solidFill>
            <a:round/>
          </a:ln>
          <a:extLst>
            <a:ext uri="{909E8E84-426E-40DD-AFC4-6F175D3DCCD1}">
              <a14:hiddenFill xmlns:a14="http://schemas.microsoft.com/office/drawing/2010/main">
                <a:noFill/>
              </a14:hiddenFill>
            </a:ext>
          </a:extLst>
        </p:spPr>
      </p:cxnSp>
      <p:sp>
        <p:nvSpPr>
          <p:cNvPr id="3" name="ZoneTexte 2"/>
          <p:cNvSpPr txBox="1"/>
          <p:nvPr/>
        </p:nvSpPr>
        <p:spPr>
          <a:xfrm>
            <a:off x="538734" y="4895923"/>
            <a:ext cx="6463629" cy="584775"/>
          </a:xfrm>
          <a:prstGeom prst="rect">
            <a:avLst/>
          </a:prstGeom>
          <a:noFill/>
        </p:spPr>
        <p:txBody>
          <a:bodyPr wrap="none" rtlCol="0">
            <a:spAutoFit/>
          </a:bodyPr>
          <a:lstStyle/>
          <a:p>
            <a:r>
              <a:rPr lang="fr-BE" sz="1400" dirty="0">
                <a:solidFill>
                  <a:srgbClr val="314397"/>
                </a:solidFill>
              </a:rPr>
              <a:t>37% des Européens, 36% de l’ensemble des vacanciers restent dans leur pays</a:t>
            </a:r>
            <a:br>
              <a:rPr lang="fr-BE" dirty="0"/>
            </a:br>
            <a:endParaRPr lang="en-US" dirty="0"/>
          </a:p>
        </p:txBody>
      </p:sp>
    </p:spTree>
    <p:extLst>
      <p:ext uri="{BB962C8B-B14F-4D97-AF65-F5344CB8AC3E}">
        <p14:creationId xmlns:p14="http://schemas.microsoft.com/office/powerpoint/2010/main" val="2993074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29"/>
          <p:cNvSpPr>
            <a:spLocks noGrp="1"/>
          </p:cNvSpPr>
          <p:nvPr>
            <p:ph type="ctrTitle"/>
          </p:nvPr>
        </p:nvSpPr>
        <p:spPr>
          <a:xfrm>
            <a:off x="317253" y="336437"/>
            <a:ext cx="8386686" cy="557458"/>
          </a:xfrm>
        </p:spPr>
        <p:txBody>
          <a:bodyPr/>
          <a:lstStyle/>
          <a:p>
            <a:r>
              <a:rPr lang="fr-FR" altLang="fr-FR" sz="2400" b="1" dirty="0"/>
              <a:t>Où partiront les Européens cet été ?</a:t>
            </a:r>
          </a:p>
        </p:txBody>
      </p:sp>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9" name="Picture 1027" descr="monde"/>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14026" y="1216329"/>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28600" y="961666"/>
            <a:ext cx="8599488" cy="246221"/>
          </a:xfrm>
          <a:prstGeom prst="rect">
            <a:avLst/>
          </a:prstGeom>
          <a:solidFill>
            <a:schemeClr val="accent1"/>
          </a:solidFill>
        </p:spPr>
        <p:txBody>
          <a:bodyPr>
            <a:spAutoFit/>
          </a:bodyPr>
          <a:lstStyle/>
          <a:p>
            <a:pPr>
              <a:spcBef>
                <a:spcPct val="0"/>
              </a:spcBef>
            </a:pPr>
            <a:r>
              <a:rPr lang="fr-FR" altLang="fr-FR" sz="1000" i="1" dirty="0">
                <a:solidFill>
                  <a:schemeClr val="bg1"/>
                </a:solidFill>
              </a:rPr>
              <a:t>Base : Aux personnes déclarant qu’elles partiront en vacances au cours de l’été 2018</a:t>
            </a:r>
          </a:p>
        </p:txBody>
      </p:sp>
      <p:sp>
        <p:nvSpPr>
          <p:cNvPr id="15" name="Text Box 1051"/>
          <p:cNvSpPr txBox="1">
            <a:spLocks noChangeArrowheads="1"/>
          </p:cNvSpPr>
          <p:nvPr/>
        </p:nvSpPr>
        <p:spPr bwMode="auto">
          <a:xfrm>
            <a:off x="7899661" y="1223277"/>
            <a:ext cx="935067" cy="246221"/>
          </a:xfrm>
          <a:prstGeom prst="rect">
            <a:avLst/>
          </a:prstGeom>
          <a:solidFill>
            <a:srgbClr val="5F5F5F"/>
          </a:solidFill>
          <a:ln>
            <a:noFill/>
          </a:ln>
          <a:extLst>
            <a:ext uri="{91240B29-F687-4F45-9708-019B960494DF}">
              <a14:hiddenLine xmlns:a14="http://schemas.microsoft.com/office/drawing/2010/main" w="9525">
                <a:solidFill>
                  <a:srgbClr val="000000"/>
                </a:solidFill>
                <a:prstDash val="sysDot"/>
                <a:miter lim="800000"/>
                <a:headEnd/>
                <a:tailEnd/>
              </a14:hiddenLine>
            </a:ext>
          </a:extLst>
        </p:spPr>
        <p:txBody>
          <a:bodyPr wrap="square">
            <a:spAutoFit/>
          </a:bodyPr>
          <a:lstStyle>
            <a:lvl1pPr eaLnBrk="0" hangingPunct="0">
              <a:spcBef>
                <a:spcPct val="20000"/>
              </a:spcBef>
              <a:buChar char="•"/>
              <a:tabLst>
                <a:tab pos="1714500" algn="l"/>
              </a:tabLst>
              <a:defRPr>
                <a:solidFill>
                  <a:schemeClr val="accent2"/>
                </a:solidFill>
                <a:latin typeface="Arial" charset="0"/>
              </a:defRPr>
            </a:lvl1pPr>
            <a:lvl2pPr marL="742950" indent="-285750" eaLnBrk="0" hangingPunct="0">
              <a:spcBef>
                <a:spcPct val="20000"/>
              </a:spcBef>
              <a:buChar char="–"/>
              <a:tabLst>
                <a:tab pos="1714500" algn="l"/>
              </a:tabLst>
              <a:defRPr sz="1600">
                <a:solidFill>
                  <a:schemeClr val="accent2"/>
                </a:solidFill>
                <a:latin typeface="Arial" charset="0"/>
              </a:defRPr>
            </a:lvl2pPr>
            <a:lvl3pPr marL="1143000" indent="-228600" eaLnBrk="0" hangingPunct="0">
              <a:spcBef>
                <a:spcPct val="20000"/>
              </a:spcBef>
              <a:buChar char="•"/>
              <a:tabLst>
                <a:tab pos="1714500" algn="l"/>
              </a:tabLst>
              <a:defRPr sz="1400">
                <a:solidFill>
                  <a:schemeClr val="accent2"/>
                </a:solidFill>
                <a:latin typeface="Arial" charset="0"/>
              </a:defRPr>
            </a:lvl3pPr>
            <a:lvl4pPr marL="1600200" indent="-228600" eaLnBrk="0" hangingPunct="0">
              <a:spcBef>
                <a:spcPct val="20000"/>
              </a:spcBef>
              <a:buChar char="–"/>
              <a:tabLst>
                <a:tab pos="1714500" algn="l"/>
              </a:tabLst>
              <a:defRPr sz="1200">
                <a:solidFill>
                  <a:schemeClr val="accent2"/>
                </a:solidFill>
                <a:latin typeface="Arial" charset="0"/>
              </a:defRPr>
            </a:lvl4pPr>
            <a:lvl5pPr marL="2057400" indent="-228600" eaLnBrk="0" hangingPunct="0">
              <a:spcBef>
                <a:spcPct val="20000"/>
              </a:spcBef>
              <a:buChar char="»"/>
              <a:tabLst>
                <a:tab pos="1714500" algn="l"/>
              </a:tabLst>
              <a:defRPr sz="1200">
                <a:solidFill>
                  <a:schemeClr val="accent2"/>
                </a:solidFill>
                <a:latin typeface="Arial" charset="0"/>
              </a:defRPr>
            </a:lvl5pPr>
            <a:lvl6pPr marL="2514600" indent="-228600" eaLnBrk="0" fontAlgn="base" hangingPunct="0">
              <a:spcBef>
                <a:spcPct val="20000"/>
              </a:spcBef>
              <a:spcAft>
                <a:spcPct val="0"/>
              </a:spcAft>
              <a:buChar char="»"/>
              <a:tabLst>
                <a:tab pos="1714500" algn="l"/>
              </a:tabLst>
              <a:defRPr sz="1200">
                <a:solidFill>
                  <a:schemeClr val="accent2"/>
                </a:solidFill>
                <a:latin typeface="Arial" charset="0"/>
              </a:defRPr>
            </a:lvl6pPr>
            <a:lvl7pPr marL="2971800" indent="-228600" eaLnBrk="0" fontAlgn="base" hangingPunct="0">
              <a:spcBef>
                <a:spcPct val="20000"/>
              </a:spcBef>
              <a:spcAft>
                <a:spcPct val="0"/>
              </a:spcAft>
              <a:buChar char="»"/>
              <a:tabLst>
                <a:tab pos="1714500" algn="l"/>
              </a:tabLst>
              <a:defRPr sz="1200">
                <a:solidFill>
                  <a:schemeClr val="accent2"/>
                </a:solidFill>
                <a:latin typeface="Arial" charset="0"/>
              </a:defRPr>
            </a:lvl7pPr>
            <a:lvl8pPr marL="3429000" indent="-228600" eaLnBrk="0" fontAlgn="base" hangingPunct="0">
              <a:spcBef>
                <a:spcPct val="20000"/>
              </a:spcBef>
              <a:spcAft>
                <a:spcPct val="0"/>
              </a:spcAft>
              <a:buChar char="»"/>
              <a:tabLst>
                <a:tab pos="1714500" algn="l"/>
              </a:tabLst>
              <a:defRPr sz="1200">
                <a:solidFill>
                  <a:schemeClr val="accent2"/>
                </a:solidFill>
                <a:latin typeface="Arial" charset="0"/>
              </a:defRPr>
            </a:lvl8pPr>
            <a:lvl9pPr marL="3886200" indent="-228600" eaLnBrk="0" fontAlgn="base" hangingPunct="0">
              <a:spcBef>
                <a:spcPct val="20000"/>
              </a:spcBef>
              <a:spcAft>
                <a:spcPct val="0"/>
              </a:spcAft>
              <a:buChar char="»"/>
              <a:tabLst>
                <a:tab pos="1714500" algn="l"/>
              </a:tabLst>
              <a:defRPr sz="1200">
                <a:solidFill>
                  <a:schemeClr val="accent2"/>
                </a:solidFill>
                <a:latin typeface="Arial" charset="0"/>
              </a:defRPr>
            </a:lvl9pPr>
          </a:lstStyle>
          <a:p>
            <a:pPr algn="ctr">
              <a:spcBef>
                <a:spcPct val="0"/>
              </a:spcBef>
              <a:buFont typeface="Wingdings" pitchFamily="2" charset="2"/>
              <a:buNone/>
            </a:pPr>
            <a:r>
              <a:rPr lang="fr-FR" altLang="fr-FR" sz="1000" b="1" dirty="0">
                <a:solidFill>
                  <a:schemeClr val="bg1"/>
                </a:solidFill>
              </a:rPr>
              <a:t>NSP : 22%</a:t>
            </a:r>
          </a:p>
        </p:txBody>
      </p:sp>
      <p:sp>
        <p:nvSpPr>
          <p:cNvPr id="18" name="TextBox 18"/>
          <p:cNvSpPr txBox="1">
            <a:spLocks noChangeArrowheads="1"/>
          </p:cNvSpPr>
          <p:nvPr/>
        </p:nvSpPr>
        <p:spPr bwMode="auto">
          <a:xfrm>
            <a:off x="3090902" y="5521445"/>
            <a:ext cx="5582482" cy="954107"/>
          </a:xfrm>
          <a:prstGeom prst="rect">
            <a:avLst/>
          </a:prstGeom>
          <a:solidFill>
            <a:schemeClr val="bg1"/>
          </a:solidFill>
          <a:ln w="9525">
            <a:solidFill>
              <a:schemeClr val="tx2"/>
            </a:solidFill>
            <a:miter lim="800000"/>
            <a:headEnd/>
            <a:tailEnd/>
          </a:ln>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50000"/>
              </a:spcBef>
              <a:buFontTx/>
              <a:buNone/>
            </a:pPr>
            <a:r>
              <a:rPr lang="fr-BE" altLang="fr-FR" sz="1400" dirty="0">
                <a:solidFill>
                  <a:schemeClr val="tx2"/>
                </a:solidFill>
              </a:rPr>
              <a:t>Au moment de l’enquête, 22% des personnes interrogées n’avaient pas encore fait leur choix. </a:t>
            </a:r>
            <a:br>
              <a:rPr lang="fr-BE" altLang="fr-FR" sz="1400" dirty="0">
                <a:solidFill>
                  <a:schemeClr val="tx2"/>
                </a:solidFill>
              </a:rPr>
            </a:br>
            <a:r>
              <a:rPr lang="fr-BE" altLang="fr-FR" sz="1400" dirty="0">
                <a:solidFill>
                  <a:schemeClr val="tx2"/>
                </a:solidFill>
              </a:rPr>
              <a:t>Malgré ce fait, les Européens favoriseront à nouveau fortement leur continent pour passer leurs vacances d’été.</a:t>
            </a:r>
          </a:p>
        </p:txBody>
      </p:sp>
      <p:sp>
        <p:nvSpPr>
          <p:cNvPr id="19" name="Text Box 1028"/>
          <p:cNvSpPr txBox="1">
            <a:spLocks noChangeArrowheads="1"/>
          </p:cNvSpPr>
          <p:nvPr/>
        </p:nvSpPr>
        <p:spPr bwMode="auto">
          <a:xfrm>
            <a:off x="1028700" y="2884488"/>
            <a:ext cx="838200" cy="276999"/>
          </a:xfrm>
          <a:prstGeom prst="rect">
            <a:avLst/>
          </a:prstGeom>
          <a:solidFill>
            <a:schemeClr val="bg1"/>
          </a:solidFill>
          <a:ln w="9525">
            <a:solidFill>
              <a:schemeClr val="tx2"/>
            </a:solidFill>
            <a:miter lim="800000"/>
            <a:headEnd/>
            <a:tailEnd/>
          </a:ln>
        </p:spPr>
        <p:txBody>
          <a:bodyP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200" b="1" dirty="0">
                <a:solidFill>
                  <a:schemeClr val="tx2"/>
                </a:solidFill>
              </a:rPr>
              <a:t>3%   3%</a:t>
            </a:r>
          </a:p>
        </p:txBody>
      </p:sp>
      <p:sp>
        <p:nvSpPr>
          <p:cNvPr id="20" name="Text Box 1032"/>
          <p:cNvSpPr txBox="1">
            <a:spLocks noChangeArrowheads="1"/>
          </p:cNvSpPr>
          <p:nvPr/>
        </p:nvSpPr>
        <p:spPr bwMode="auto">
          <a:xfrm>
            <a:off x="2557401" y="5175250"/>
            <a:ext cx="90499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000" b="1" dirty="0">
                <a:solidFill>
                  <a:schemeClr val="tx2"/>
                </a:solidFill>
              </a:rPr>
              <a:t>2017 - 2018</a:t>
            </a:r>
          </a:p>
        </p:txBody>
      </p:sp>
      <p:sp>
        <p:nvSpPr>
          <p:cNvPr id="21" name="Text Box 1033"/>
          <p:cNvSpPr txBox="1">
            <a:spLocks noChangeArrowheads="1"/>
          </p:cNvSpPr>
          <p:nvPr/>
        </p:nvSpPr>
        <p:spPr bwMode="auto">
          <a:xfrm>
            <a:off x="2590800" y="4806950"/>
            <a:ext cx="838200" cy="276999"/>
          </a:xfrm>
          <a:prstGeom prst="rect">
            <a:avLst/>
          </a:prstGeom>
          <a:solidFill>
            <a:schemeClr val="bg1"/>
          </a:solidFill>
          <a:ln w="9525" algn="ctr">
            <a:solidFill>
              <a:schemeClr val="tx2"/>
            </a:solidFill>
            <a:miter lim="800000"/>
            <a:headEnd/>
            <a:tailEnd/>
          </a:ln>
        </p:spPr>
        <p:txBody>
          <a:bodyP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200" b="1" dirty="0">
                <a:solidFill>
                  <a:schemeClr val="tx2"/>
                </a:solidFill>
              </a:rPr>
              <a:t>3%   3%</a:t>
            </a:r>
          </a:p>
        </p:txBody>
      </p:sp>
      <p:sp>
        <p:nvSpPr>
          <p:cNvPr id="22" name="Text Box 1034"/>
          <p:cNvSpPr txBox="1">
            <a:spLocks noChangeArrowheads="1"/>
          </p:cNvSpPr>
          <p:nvPr/>
        </p:nvSpPr>
        <p:spPr bwMode="auto">
          <a:xfrm>
            <a:off x="1010444" y="3294063"/>
            <a:ext cx="874712" cy="2462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50000"/>
              </a:spcBef>
              <a:buFontTx/>
              <a:buNone/>
            </a:pPr>
            <a:r>
              <a:rPr lang="fr-FR" altLang="fr-FR" sz="1000" b="1" dirty="0">
                <a:solidFill>
                  <a:schemeClr val="tx2"/>
                </a:solidFill>
              </a:rPr>
              <a:t>2017 - 2018</a:t>
            </a:r>
          </a:p>
        </p:txBody>
      </p:sp>
      <p:sp>
        <p:nvSpPr>
          <p:cNvPr id="24" name="Text Box 1037"/>
          <p:cNvSpPr txBox="1">
            <a:spLocks noChangeArrowheads="1"/>
          </p:cNvSpPr>
          <p:nvPr/>
        </p:nvSpPr>
        <p:spPr bwMode="auto">
          <a:xfrm>
            <a:off x="6537599" y="3525285"/>
            <a:ext cx="838200" cy="276999"/>
          </a:xfrm>
          <a:prstGeom prst="rect">
            <a:avLst/>
          </a:prstGeom>
          <a:solidFill>
            <a:schemeClr val="bg1"/>
          </a:solidFill>
          <a:ln w="9525" algn="ctr">
            <a:solidFill>
              <a:schemeClr val="tx2"/>
            </a:solidFill>
            <a:miter lim="800000"/>
            <a:headEnd/>
            <a:tailEnd/>
          </a:ln>
        </p:spPr>
        <p:txBody>
          <a:bodyP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200" b="1" dirty="0">
                <a:solidFill>
                  <a:schemeClr val="tx2"/>
                </a:solidFill>
              </a:rPr>
              <a:t>6%   8%</a:t>
            </a:r>
          </a:p>
        </p:txBody>
      </p:sp>
      <p:sp>
        <p:nvSpPr>
          <p:cNvPr id="25" name="Text Box 1039"/>
          <p:cNvSpPr txBox="1">
            <a:spLocks noChangeArrowheads="1"/>
          </p:cNvSpPr>
          <p:nvPr/>
        </p:nvSpPr>
        <p:spPr bwMode="auto">
          <a:xfrm>
            <a:off x="4381500" y="4899025"/>
            <a:ext cx="914400" cy="2462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50000"/>
              </a:spcBef>
              <a:buFontTx/>
              <a:buNone/>
            </a:pPr>
            <a:r>
              <a:rPr lang="fr-FR" altLang="fr-FR" sz="1000" b="1" dirty="0">
                <a:solidFill>
                  <a:schemeClr val="tx2"/>
                </a:solidFill>
              </a:rPr>
              <a:t>2017 - 2018</a:t>
            </a:r>
          </a:p>
        </p:txBody>
      </p:sp>
      <p:sp>
        <p:nvSpPr>
          <p:cNvPr id="26" name="Text Box 1040"/>
          <p:cNvSpPr txBox="1">
            <a:spLocks noChangeArrowheads="1"/>
          </p:cNvSpPr>
          <p:nvPr/>
        </p:nvSpPr>
        <p:spPr bwMode="auto">
          <a:xfrm>
            <a:off x="4381500" y="4525963"/>
            <a:ext cx="838200" cy="276999"/>
          </a:xfrm>
          <a:prstGeom prst="rect">
            <a:avLst/>
          </a:prstGeom>
          <a:solidFill>
            <a:schemeClr val="bg1"/>
          </a:solidFill>
          <a:ln w="9525" algn="ctr">
            <a:solidFill>
              <a:schemeClr val="tx2"/>
            </a:solidFill>
            <a:miter lim="800000"/>
            <a:headEnd/>
            <a:tailEnd/>
          </a:ln>
        </p:spPr>
        <p:txBody>
          <a:bodyP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200" b="1" dirty="0">
                <a:solidFill>
                  <a:schemeClr val="tx2"/>
                </a:solidFill>
              </a:rPr>
              <a:t>3%   4%</a:t>
            </a:r>
          </a:p>
        </p:txBody>
      </p:sp>
      <p:sp>
        <p:nvSpPr>
          <p:cNvPr id="27" name="Text Box 1042"/>
          <p:cNvSpPr txBox="1">
            <a:spLocks noChangeArrowheads="1"/>
          </p:cNvSpPr>
          <p:nvPr/>
        </p:nvSpPr>
        <p:spPr bwMode="auto">
          <a:xfrm>
            <a:off x="4396797" y="2564311"/>
            <a:ext cx="883806" cy="2462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50000"/>
              </a:spcBef>
              <a:buFontTx/>
              <a:buNone/>
            </a:pPr>
            <a:r>
              <a:rPr lang="fr-FR" altLang="fr-FR" sz="1000" b="1" dirty="0">
                <a:solidFill>
                  <a:schemeClr val="tx2"/>
                </a:solidFill>
              </a:rPr>
              <a:t>2017 - 2018</a:t>
            </a:r>
          </a:p>
        </p:txBody>
      </p:sp>
      <p:sp>
        <p:nvSpPr>
          <p:cNvPr id="28" name="Text Box 1043"/>
          <p:cNvSpPr txBox="1">
            <a:spLocks noChangeArrowheads="1"/>
          </p:cNvSpPr>
          <p:nvPr/>
        </p:nvSpPr>
        <p:spPr bwMode="auto">
          <a:xfrm>
            <a:off x="4305300" y="2168525"/>
            <a:ext cx="990600" cy="276999"/>
          </a:xfrm>
          <a:prstGeom prst="rect">
            <a:avLst/>
          </a:prstGeom>
          <a:solidFill>
            <a:schemeClr val="bg1"/>
          </a:solidFill>
          <a:ln w="9525" algn="ctr">
            <a:solidFill>
              <a:schemeClr val="tx2"/>
            </a:solidFill>
            <a:miter lim="800000"/>
            <a:headEnd/>
            <a:tailEnd/>
          </a:ln>
        </p:spPr>
        <p:txBody>
          <a:bodyP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200" b="1" dirty="0">
                <a:solidFill>
                  <a:schemeClr val="tx2"/>
                </a:solidFill>
              </a:rPr>
              <a:t>73%   72%</a:t>
            </a:r>
          </a:p>
        </p:txBody>
      </p:sp>
      <p:sp>
        <p:nvSpPr>
          <p:cNvPr id="29" name="Text Box 1045"/>
          <p:cNvSpPr txBox="1">
            <a:spLocks noChangeArrowheads="1"/>
          </p:cNvSpPr>
          <p:nvPr/>
        </p:nvSpPr>
        <p:spPr bwMode="auto">
          <a:xfrm>
            <a:off x="6553200" y="3921095"/>
            <a:ext cx="914400" cy="2462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50000"/>
              </a:spcBef>
              <a:buFontTx/>
              <a:buNone/>
            </a:pPr>
            <a:r>
              <a:rPr lang="fr-FR" altLang="fr-FR" sz="1000" b="1" dirty="0">
                <a:solidFill>
                  <a:schemeClr val="tx2"/>
                </a:solidFill>
              </a:rPr>
              <a:t>2017 - 2018</a:t>
            </a:r>
          </a:p>
        </p:txBody>
      </p:sp>
      <p:sp>
        <p:nvSpPr>
          <p:cNvPr id="34" name="AutoShape 1059"/>
          <p:cNvSpPr>
            <a:spLocks noChangeArrowheads="1"/>
          </p:cNvSpPr>
          <p:nvPr/>
        </p:nvSpPr>
        <p:spPr bwMode="auto">
          <a:xfrm>
            <a:off x="4419600" y="4000500"/>
            <a:ext cx="762000" cy="447675"/>
          </a:xfrm>
          <a:prstGeom prst="flowChartPunchedTape">
            <a:avLst/>
          </a:prstGeom>
          <a:solidFill>
            <a:schemeClr val="tx2"/>
          </a:solidFill>
          <a:ln>
            <a:noFill/>
          </a:ln>
          <a:effectLst>
            <a:outerShdw dist="107763" dir="2700000" algn="ctr" rotWithShape="0">
              <a:schemeClr val="bg2">
                <a:alpha val="50000"/>
              </a:schemeClr>
            </a:outerShdw>
          </a:effectLst>
          <a:extLst/>
        </p:spPr>
        <p:txBody>
          <a:bodyPr anchor="ct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000" b="1" dirty="0">
                <a:solidFill>
                  <a:schemeClr val="bg1"/>
                </a:solidFill>
              </a:rPr>
              <a:t>Afrique</a:t>
            </a:r>
          </a:p>
        </p:txBody>
      </p:sp>
      <p:sp>
        <p:nvSpPr>
          <p:cNvPr id="35" name="AutoShape 1060"/>
          <p:cNvSpPr>
            <a:spLocks noChangeArrowheads="1"/>
          </p:cNvSpPr>
          <p:nvPr/>
        </p:nvSpPr>
        <p:spPr bwMode="auto">
          <a:xfrm>
            <a:off x="2362200" y="4038600"/>
            <a:ext cx="1295400" cy="685800"/>
          </a:xfrm>
          <a:prstGeom prst="flowChartPunchedTape">
            <a:avLst/>
          </a:prstGeom>
          <a:solidFill>
            <a:schemeClr val="tx2"/>
          </a:solidFill>
          <a:ln>
            <a:noFill/>
          </a:ln>
          <a:effectLst>
            <a:outerShdw dist="107763" dir="2700000" algn="ctr" rotWithShape="0">
              <a:schemeClr val="bg2">
                <a:alpha val="50000"/>
              </a:schemeClr>
            </a:outerShdw>
          </a:effectLst>
          <a:extLst/>
        </p:spPr>
        <p:txBody>
          <a:bodyPr anchor="ct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000" b="1">
                <a:solidFill>
                  <a:schemeClr val="bg1"/>
                </a:solidFill>
              </a:rPr>
              <a:t>Amérique Latine / Caraïbes</a:t>
            </a:r>
          </a:p>
        </p:txBody>
      </p:sp>
      <p:sp>
        <p:nvSpPr>
          <p:cNvPr id="36" name="AutoShape 1061"/>
          <p:cNvSpPr>
            <a:spLocks noChangeArrowheads="1"/>
          </p:cNvSpPr>
          <p:nvPr/>
        </p:nvSpPr>
        <p:spPr bwMode="auto">
          <a:xfrm>
            <a:off x="762000" y="2352675"/>
            <a:ext cx="1295400" cy="457200"/>
          </a:xfrm>
          <a:prstGeom prst="flowChartPunchedTape">
            <a:avLst/>
          </a:prstGeom>
          <a:solidFill>
            <a:schemeClr val="tx2"/>
          </a:solidFill>
          <a:ln>
            <a:noFill/>
          </a:ln>
          <a:effectLst>
            <a:outerShdw dist="107763" dir="2700000" algn="ctr" rotWithShape="0">
              <a:schemeClr val="bg2">
                <a:alpha val="50000"/>
              </a:schemeClr>
            </a:outerShdw>
          </a:effectLst>
          <a:extLst/>
        </p:spPr>
        <p:txBody>
          <a:bodyPr anchor="ct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000" b="1" dirty="0">
                <a:solidFill>
                  <a:schemeClr val="bg1"/>
                </a:solidFill>
              </a:rPr>
              <a:t>Amérique du Nord</a:t>
            </a:r>
          </a:p>
        </p:txBody>
      </p:sp>
      <p:sp>
        <p:nvSpPr>
          <p:cNvPr id="37" name="AutoShape 1056"/>
          <p:cNvSpPr>
            <a:spLocks noChangeArrowheads="1"/>
          </p:cNvSpPr>
          <p:nvPr/>
        </p:nvSpPr>
        <p:spPr bwMode="auto">
          <a:xfrm>
            <a:off x="4419600" y="1638300"/>
            <a:ext cx="762000" cy="457200"/>
          </a:xfrm>
          <a:prstGeom prst="flowChartPunchedTape">
            <a:avLst/>
          </a:prstGeom>
          <a:solidFill>
            <a:srgbClr val="246E65"/>
          </a:solidFill>
          <a:ln>
            <a:noFill/>
          </a:ln>
          <a:effectLst>
            <a:outerShdw dist="107763" dir="2700000" algn="ctr" rotWithShape="0">
              <a:schemeClr val="bg2">
                <a:alpha val="50000"/>
              </a:schemeClr>
            </a:outerShdw>
          </a:effectLst>
          <a:extLst/>
        </p:spPr>
        <p:txBody>
          <a:bodyPr anchor="ct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000" b="1">
                <a:solidFill>
                  <a:schemeClr val="bg1"/>
                </a:solidFill>
              </a:rPr>
              <a:t>Europe</a:t>
            </a:r>
          </a:p>
        </p:txBody>
      </p:sp>
      <p:sp>
        <p:nvSpPr>
          <p:cNvPr id="39" name="Text Box 1048"/>
          <p:cNvSpPr txBox="1">
            <a:spLocks noChangeArrowheads="1"/>
          </p:cNvSpPr>
          <p:nvPr/>
        </p:nvSpPr>
        <p:spPr bwMode="auto">
          <a:xfrm>
            <a:off x="122159" y="4622026"/>
            <a:ext cx="160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400" b="1" dirty="0">
                <a:solidFill>
                  <a:schemeClr val="tx2"/>
                </a:solidFill>
              </a:rPr>
              <a:t>Dans leur propre pays</a:t>
            </a:r>
          </a:p>
        </p:txBody>
      </p:sp>
      <p:sp>
        <p:nvSpPr>
          <p:cNvPr id="3" name="Oval 2"/>
          <p:cNvSpPr/>
          <p:nvPr/>
        </p:nvSpPr>
        <p:spPr>
          <a:xfrm>
            <a:off x="206218" y="4502710"/>
            <a:ext cx="1432082" cy="1018033"/>
          </a:xfrm>
          <a:prstGeom prst="ellipse">
            <a:avLst/>
          </a:prstGeom>
          <a:noFill/>
          <a:ln>
            <a:solidFill>
              <a:schemeClr val="accent4"/>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43" name="AutoShape 1054"/>
          <p:cNvSpPr>
            <a:spLocks noChangeArrowheads="1"/>
          </p:cNvSpPr>
          <p:nvPr/>
        </p:nvSpPr>
        <p:spPr bwMode="auto">
          <a:xfrm>
            <a:off x="246062" y="1274114"/>
            <a:ext cx="1354138" cy="408623"/>
          </a:xfrm>
          <a:prstGeom prst="roundRect">
            <a:avLst>
              <a:gd name="adj" fmla="val 16667"/>
            </a:avLst>
          </a:prstGeom>
          <a:noFill/>
          <a:ln w="9525" algn="ctr">
            <a:solidFill>
              <a:schemeClr val="accent4"/>
            </a:solidFill>
            <a:prstDash val="dash"/>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0"/>
              </a:spcBef>
              <a:buFontTx/>
              <a:buNone/>
            </a:pPr>
            <a:r>
              <a:rPr lang="fr-FR" altLang="fr-FR" sz="900" b="1" dirty="0">
                <a:solidFill>
                  <a:schemeClr val="tx2"/>
                </a:solidFill>
              </a:rPr>
              <a:t>Plusieurs réponses possibles</a:t>
            </a:r>
          </a:p>
        </p:txBody>
      </p:sp>
      <p:sp>
        <p:nvSpPr>
          <p:cNvPr id="4" name="TextBox 3"/>
          <p:cNvSpPr txBox="1"/>
          <p:nvPr/>
        </p:nvSpPr>
        <p:spPr>
          <a:xfrm>
            <a:off x="456173" y="5102246"/>
            <a:ext cx="1094452" cy="307777"/>
          </a:xfrm>
          <a:prstGeom prst="rect">
            <a:avLst/>
          </a:prstGeom>
          <a:noFill/>
        </p:spPr>
        <p:txBody>
          <a:bodyPr wrap="square" rtlCol="0">
            <a:spAutoFit/>
          </a:bodyPr>
          <a:lstStyle/>
          <a:p>
            <a:r>
              <a:rPr lang="fr-BE" sz="1400" dirty="0">
                <a:solidFill>
                  <a:schemeClr val="tx2"/>
                </a:solidFill>
              </a:rPr>
              <a:t>36% (-1pt)</a:t>
            </a:r>
          </a:p>
        </p:txBody>
      </p:sp>
      <p:sp>
        <p:nvSpPr>
          <p:cNvPr id="45" name="AutoShape 1058"/>
          <p:cNvSpPr>
            <a:spLocks noChangeArrowheads="1"/>
          </p:cNvSpPr>
          <p:nvPr/>
        </p:nvSpPr>
        <p:spPr bwMode="auto">
          <a:xfrm>
            <a:off x="6317792" y="2780834"/>
            <a:ext cx="1277815" cy="643111"/>
          </a:xfrm>
          <a:prstGeom prst="flowChartPunchedTape">
            <a:avLst/>
          </a:prstGeom>
          <a:solidFill>
            <a:schemeClr val="tx2"/>
          </a:solidFill>
          <a:ln>
            <a:noFill/>
          </a:ln>
          <a:effectLst>
            <a:outerShdw dist="107763" dir="2700000" algn="ctr" rotWithShape="0">
              <a:schemeClr val="bg2">
                <a:alpha val="50000"/>
              </a:schemeClr>
            </a:outerShdw>
          </a:effectLst>
          <a:extLst/>
        </p:spPr>
        <p:txBody>
          <a:bodyPr anchor="ct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000" b="1" dirty="0">
                <a:solidFill>
                  <a:schemeClr val="bg1"/>
                </a:solidFill>
              </a:rPr>
              <a:t>Moyen-Orient/ Asie / Pacifique</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71" y="555084"/>
            <a:ext cx="5529231" cy="643010"/>
          </a:xfrm>
          <a:prstGeom prst="rect">
            <a:avLst/>
          </a:prstGeom>
        </p:spPr>
      </p:pic>
    </p:spTree>
    <p:extLst>
      <p:ext uri="{BB962C8B-B14F-4D97-AF65-F5344CB8AC3E}">
        <p14:creationId xmlns:p14="http://schemas.microsoft.com/office/powerpoint/2010/main" val="437470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29"/>
          <p:cNvSpPr>
            <a:spLocks noGrp="1"/>
          </p:cNvSpPr>
          <p:nvPr>
            <p:ph type="ctrTitle"/>
          </p:nvPr>
        </p:nvSpPr>
        <p:spPr>
          <a:xfrm>
            <a:off x="317253" y="336437"/>
            <a:ext cx="8386686" cy="557458"/>
          </a:xfrm>
        </p:spPr>
        <p:txBody>
          <a:bodyPr/>
          <a:lstStyle/>
          <a:p>
            <a:r>
              <a:rPr lang="fr-FR" altLang="fr-FR" sz="2400" b="1" dirty="0"/>
              <a:t>Où partiront les Européens cet été ?</a:t>
            </a:r>
          </a:p>
        </p:txBody>
      </p:sp>
      <p:pic>
        <p:nvPicPr>
          <p:cNvPr id="31" name="Picture 30"/>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sp>
        <p:nvSpPr>
          <p:cNvPr id="32" name="Titre 29"/>
          <p:cNvSpPr txBox="1">
            <a:spLocks/>
          </p:cNvSpPr>
          <p:nvPr/>
        </p:nvSpPr>
        <p:spPr>
          <a:xfrm>
            <a:off x="317253" y="893895"/>
            <a:ext cx="8386686" cy="557458"/>
          </a:xfrm>
          <a:prstGeom prst="rect">
            <a:avLst/>
          </a:prstGeom>
        </p:spPr>
        <p:txBody>
          <a:bodyPr vert="horz" lIns="0" tIns="0" rIns="0" bIns="0" rtlCol="0" anchor="t" anchorCtr="0">
            <a:noAutofit/>
          </a:bodyPr>
          <a:lstStyle>
            <a:lvl1pPr algn="l" defTabSz="457200" rtl="0" eaLnBrk="1" latinLnBrk="0" hangingPunct="1">
              <a:lnSpc>
                <a:spcPts val="2200"/>
              </a:lnSpc>
              <a:spcBef>
                <a:spcPct val="0"/>
              </a:spcBef>
              <a:buNone/>
              <a:defRPr sz="2000" b="0" i="0" kern="1200" baseline="0">
                <a:solidFill>
                  <a:schemeClr val="tx2"/>
                </a:solidFill>
                <a:latin typeface="Arial"/>
                <a:ea typeface="+mj-ea"/>
                <a:cs typeface="+mj-cs"/>
              </a:defRPr>
            </a:lvl1pPr>
          </a:lstStyle>
          <a:p>
            <a:r>
              <a:rPr lang="fr-FR" altLang="fr-FR" sz="2400" b="1" dirty="0"/>
              <a:t>Destinations étrangères</a:t>
            </a:r>
          </a:p>
        </p:txBody>
      </p:sp>
      <p:grpSp>
        <p:nvGrpSpPr>
          <p:cNvPr id="159" name="Groupe 95"/>
          <p:cNvGrpSpPr/>
          <p:nvPr/>
        </p:nvGrpSpPr>
        <p:grpSpPr>
          <a:xfrm>
            <a:off x="6111591" y="2293597"/>
            <a:ext cx="3010814" cy="2322171"/>
            <a:chOff x="7495333" y="3087835"/>
            <a:chExt cx="1830389" cy="1452563"/>
          </a:xfrm>
        </p:grpSpPr>
        <p:sp>
          <p:nvSpPr>
            <p:cNvPr id="160" name="Freeform 507"/>
            <p:cNvSpPr>
              <a:spLocks/>
            </p:cNvSpPr>
            <p:nvPr/>
          </p:nvSpPr>
          <p:spPr bwMode="auto">
            <a:xfrm>
              <a:off x="7817597" y="3087835"/>
              <a:ext cx="1508125" cy="1047750"/>
            </a:xfrm>
            <a:custGeom>
              <a:avLst/>
              <a:gdLst>
                <a:gd name="T0" fmla="*/ 2147483647 w 950"/>
                <a:gd name="T1" fmla="*/ 2147483647 h 660"/>
                <a:gd name="T2" fmla="*/ 2147483647 w 950"/>
                <a:gd name="T3" fmla="*/ 2147483647 h 660"/>
                <a:gd name="T4" fmla="*/ 2147483647 w 950"/>
                <a:gd name="T5" fmla="*/ 2147483647 h 660"/>
                <a:gd name="T6" fmla="*/ 2147483647 w 950"/>
                <a:gd name="T7" fmla="*/ 2147483647 h 660"/>
                <a:gd name="T8" fmla="*/ 2147483647 w 950"/>
                <a:gd name="T9" fmla="*/ 2147483647 h 660"/>
                <a:gd name="T10" fmla="*/ 2147483647 w 950"/>
                <a:gd name="T11" fmla="*/ 2147483647 h 660"/>
                <a:gd name="T12" fmla="*/ 2147483647 w 950"/>
                <a:gd name="T13" fmla="*/ 2147483647 h 660"/>
                <a:gd name="T14" fmla="*/ 2147483647 w 950"/>
                <a:gd name="T15" fmla="*/ 2147483647 h 660"/>
                <a:gd name="T16" fmla="*/ 2147483647 w 950"/>
                <a:gd name="T17" fmla="*/ 2147483647 h 660"/>
                <a:gd name="T18" fmla="*/ 2147483647 w 950"/>
                <a:gd name="T19" fmla="*/ 2147483647 h 660"/>
                <a:gd name="T20" fmla="*/ 2147483647 w 950"/>
                <a:gd name="T21" fmla="*/ 2147483647 h 660"/>
                <a:gd name="T22" fmla="*/ 2147483647 w 950"/>
                <a:gd name="T23" fmla="*/ 2147483647 h 660"/>
                <a:gd name="T24" fmla="*/ 2147483647 w 950"/>
                <a:gd name="T25" fmla="*/ 2147483647 h 660"/>
                <a:gd name="T26" fmla="*/ 2147483647 w 950"/>
                <a:gd name="T27" fmla="*/ 2147483647 h 660"/>
                <a:gd name="T28" fmla="*/ 2147483647 w 950"/>
                <a:gd name="T29" fmla="*/ 2147483647 h 660"/>
                <a:gd name="T30" fmla="*/ 2147483647 w 950"/>
                <a:gd name="T31" fmla="*/ 2147483647 h 660"/>
                <a:gd name="T32" fmla="*/ 2147483647 w 950"/>
                <a:gd name="T33" fmla="*/ 2147483647 h 660"/>
                <a:gd name="T34" fmla="*/ 2147483647 w 950"/>
                <a:gd name="T35" fmla="*/ 2147483647 h 660"/>
                <a:gd name="T36" fmla="*/ 2147483647 w 950"/>
                <a:gd name="T37" fmla="*/ 2147483647 h 660"/>
                <a:gd name="T38" fmla="*/ 2147483647 w 950"/>
                <a:gd name="T39" fmla="*/ 2147483647 h 660"/>
                <a:gd name="T40" fmla="*/ 2147483647 w 950"/>
                <a:gd name="T41" fmla="*/ 2147483647 h 660"/>
                <a:gd name="T42" fmla="*/ 2147483647 w 950"/>
                <a:gd name="T43" fmla="*/ 2147483647 h 660"/>
                <a:gd name="T44" fmla="*/ 2147483647 w 950"/>
                <a:gd name="T45" fmla="*/ 2147483647 h 660"/>
                <a:gd name="T46" fmla="*/ 2147483647 w 950"/>
                <a:gd name="T47" fmla="*/ 2147483647 h 660"/>
                <a:gd name="T48" fmla="*/ 2147483647 w 950"/>
                <a:gd name="T49" fmla="*/ 2147483647 h 660"/>
                <a:gd name="T50" fmla="*/ 2147483647 w 950"/>
                <a:gd name="T51" fmla="*/ 2147483647 h 660"/>
                <a:gd name="T52" fmla="*/ 2147483647 w 950"/>
                <a:gd name="T53" fmla="*/ 2147483647 h 660"/>
                <a:gd name="T54" fmla="*/ 2147483647 w 950"/>
                <a:gd name="T55" fmla="*/ 2147483647 h 660"/>
                <a:gd name="T56" fmla="*/ 2147483647 w 950"/>
                <a:gd name="T57" fmla="*/ 2147483647 h 660"/>
                <a:gd name="T58" fmla="*/ 2147483647 w 950"/>
                <a:gd name="T59" fmla="*/ 2147483647 h 660"/>
                <a:gd name="T60" fmla="*/ 2147483647 w 950"/>
                <a:gd name="T61" fmla="*/ 2147483647 h 660"/>
                <a:gd name="T62" fmla="*/ 2147483647 w 950"/>
                <a:gd name="T63" fmla="*/ 2147483647 h 660"/>
                <a:gd name="T64" fmla="*/ 2147483647 w 950"/>
                <a:gd name="T65" fmla="*/ 2147483647 h 660"/>
                <a:gd name="T66" fmla="*/ 2147483647 w 950"/>
                <a:gd name="T67" fmla="*/ 2147483647 h 660"/>
                <a:gd name="T68" fmla="*/ 2147483647 w 950"/>
                <a:gd name="T69" fmla="*/ 2147483647 h 660"/>
                <a:gd name="T70" fmla="*/ 2147483647 w 950"/>
                <a:gd name="T71" fmla="*/ 2147483647 h 660"/>
                <a:gd name="T72" fmla="*/ 2147483647 w 950"/>
                <a:gd name="T73" fmla="*/ 2147483647 h 660"/>
                <a:gd name="T74" fmla="*/ 2147483647 w 950"/>
                <a:gd name="T75" fmla="*/ 2147483647 h 660"/>
                <a:gd name="T76" fmla="*/ 2147483647 w 950"/>
                <a:gd name="T77" fmla="*/ 2147483647 h 660"/>
                <a:gd name="T78" fmla="*/ 2147483647 w 950"/>
                <a:gd name="T79" fmla="*/ 2147483647 h 660"/>
                <a:gd name="T80" fmla="*/ 2147483647 w 950"/>
                <a:gd name="T81" fmla="*/ 2147483647 h 660"/>
                <a:gd name="T82" fmla="*/ 2147483647 w 950"/>
                <a:gd name="T83" fmla="*/ 2147483647 h 660"/>
                <a:gd name="T84" fmla="*/ 2147483647 w 950"/>
                <a:gd name="T85" fmla="*/ 2147483647 h 660"/>
                <a:gd name="T86" fmla="*/ 2147483647 w 950"/>
                <a:gd name="T87" fmla="*/ 2147483647 h 660"/>
                <a:gd name="T88" fmla="*/ 2147483647 w 950"/>
                <a:gd name="T89" fmla="*/ 2147483647 h 660"/>
                <a:gd name="T90" fmla="*/ 2147483647 w 950"/>
                <a:gd name="T91" fmla="*/ 2147483647 h 660"/>
                <a:gd name="T92" fmla="*/ 2147483647 w 950"/>
                <a:gd name="T93" fmla="*/ 2147483647 h 660"/>
                <a:gd name="T94" fmla="*/ 2147483647 w 950"/>
                <a:gd name="T95" fmla="*/ 2147483647 h 660"/>
                <a:gd name="T96" fmla="*/ 2147483647 w 950"/>
                <a:gd name="T97" fmla="*/ 2147483647 h 660"/>
                <a:gd name="T98" fmla="*/ 2147483647 w 950"/>
                <a:gd name="T99" fmla="*/ 2147483647 h 660"/>
                <a:gd name="T100" fmla="*/ 2147483647 w 950"/>
                <a:gd name="T101" fmla="*/ 2147483647 h 660"/>
                <a:gd name="T102" fmla="*/ 2147483647 w 950"/>
                <a:gd name="T103" fmla="*/ 2147483647 h 660"/>
                <a:gd name="T104" fmla="*/ 2147483647 w 950"/>
                <a:gd name="T105" fmla="*/ 2147483647 h 660"/>
                <a:gd name="T106" fmla="*/ 2147483647 w 950"/>
                <a:gd name="T107" fmla="*/ 2147483647 h 660"/>
                <a:gd name="T108" fmla="*/ 2147483647 w 950"/>
                <a:gd name="T109" fmla="*/ 2147483647 h 660"/>
                <a:gd name="T110" fmla="*/ 2147483647 w 950"/>
                <a:gd name="T111" fmla="*/ 2147483647 h 660"/>
                <a:gd name="T112" fmla="*/ 2147483647 w 950"/>
                <a:gd name="T113" fmla="*/ 2147483647 h 660"/>
                <a:gd name="T114" fmla="*/ 2147483647 w 950"/>
                <a:gd name="T115" fmla="*/ 2147483647 h 660"/>
                <a:gd name="T116" fmla="*/ 2147483647 w 950"/>
                <a:gd name="T117" fmla="*/ 2147483647 h 660"/>
                <a:gd name="T118" fmla="*/ 2147483647 w 950"/>
                <a:gd name="T119" fmla="*/ 2147483647 h 660"/>
                <a:gd name="T120" fmla="*/ 2147483647 w 950"/>
                <a:gd name="T121" fmla="*/ 2147483647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0"/>
                <a:gd name="T184" fmla="*/ 0 h 660"/>
                <a:gd name="T185" fmla="*/ 950 w 950"/>
                <a:gd name="T186" fmla="*/ 660 h 6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rgbClr val="CFD1D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61" name="Freeform 333"/>
            <p:cNvSpPr>
              <a:spLocks/>
            </p:cNvSpPr>
            <p:nvPr/>
          </p:nvSpPr>
          <p:spPr bwMode="auto">
            <a:xfrm>
              <a:off x="8168434" y="3135461"/>
              <a:ext cx="777875" cy="390525"/>
            </a:xfrm>
            <a:custGeom>
              <a:avLst/>
              <a:gdLst>
                <a:gd name="T0" fmla="*/ 2147483647 w 595"/>
                <a:gd name="T1" fmla="*/ 2147483647 h 301"/>
                <a:gd name="T2" fmla="*/ 2147483647 w 595"/>
                <a:gd name="T3" fmla="*/ 2147483647 h 301"/>
                <a:gd name="T4" fmla="*/ 2147483647 w 595"/>
                <a:gd name="T5" fmla="*/ 2147483647 h 301"/>
                <a:gd name="T6" fmla="*/ 2147483647 w 595"/>
                <a:gd name="T7" fmla="*/ 2147483647 h 301"/>
                <a:gd name="T8" fmla="*/ 2147483647 w 595"/>
                <a:gd name="T9" fmla="*/ 2147483647 h 301"/>
                <a:gd name="T10" fmla="*/ 2147483647 w 595"/>
                <a:gd name="T11" fmla="*/ 2147483647 h 301"/>
                <a:gd name="T12" fmla="*/ 2147483647 w 595"/>
                <a:gd name="T13" fmla="*/ 2147483647 h 301"/>
                <a:gd name="T14" fmla="*/ 2147483647 w 595"/>
                <a:gd name="T15" fmla="*/ 2147483647 h 301"/>
                <a:gd name="T16" fmla="*/ 2147483647 w 595"/>
                <a:gd name="T17" fmla="*/ 2147483647 h 301"/>
                <a:gd name="T18" fmla="*/ 2147483647 w 595"/>
                <a:gd name="T19" fmla="*/ 2147483647 h 301"/>
                <a:gd name="T20" fmla="*/ 2147483647 w 595"/>
                <a:gd name="T21" fmla="*/ 2147483647 h 301"/>
                <a:gd name="T22" fmla="*/ 2147483647 w 595"/>
                <a:gd name="T23" fmla="*/ 2147483647 h 301"/>
                <a:gd name="T24" fmla="*/ 2147483647 w 595"/>
                <a:gd name="T25" fmla="*/ 2147483647 h 301"/>
                <a:gd name="T26" fmla="*/ 2147483647 w 595"/>
                <a:gd name="T27" fmla="*/ 2147483647 h 301"/>
                <a:gd name="T28" fmla="*/ 2147483647 w 595"/>
                <a:gd name="T29" fmla="*/ 2147483647 h 301"/>
                <a:gd name="T30" fmla="*/ 2147483647 w 595"/>
                <a:gd name="T31" fmla="*/ 2147483647 h 301"/>
                <a:gd name="T32" fmla="*/ 2147483647 w 595"/>
                <a:gd name="T33" fmla="*/ 2147483647 h 301"/>
                <a:gd name="T34" fmla="*/ 2147483647 w 595"/>
                <a:gd name="T35" fmla="*/ 2147483647 h 301"/>
                <a:gd name="T36" fmla="*/ 2147483647 w 595"/>
                <a:gd name="T37" fmla="*/ 2147483647 h 301"/>
                <a:gd name="T38" fmla="*/ 2147483647 w 595"/>
                <a:gd name="T39" fmla="*/ 2147483647 h 301"/>
                <a:gd name="T40" fmla="*/ 2147483647 w 595"/>
                <a:gd name="T41" fmla="*/ 2147483647 h 301"/>
                <a:gd name="T42" fmla="*/ 2147483647 w 595"/>
                <a:gd name="T43" fmla="*/ 0 h 301"/>
                <a:gd name="T44" fmla="*/ 2147483647 w 595"/>
                <a:gd name="T45" fmla="*/ 2147483647 h 301"/>
                <a:gd name="T46" fmla="*/ 2147483647 w 595"/>
                <a:gd name="T47" fmla="*/ 2147483647 h 301"/>
                <a:gd name="T48" fmla="*/ 2147483647 w 595"/>
                <a:gd name="T49" fmla="*/ 2147483647 h 301"/>
                <a:gd name="T50" fmla="*/ 2147483647 w 595"/>
                <a:gd name="T51" fmla="*/ 2147483647 h 301"/>
                <a:gd name="T52" fmla="*/ 2147483647 w 595"/>
                <a:gd name="T53" fmla="*/ 2147483647 h 301"/>
                <a:gd name="T54" fmla="*/ 0 w 595"/>
                <a:gd name="T55" fmla="*/ 2147483647 h 301"/>
                <a:gd name="T56" fmla="*/ 2147483647 w 595"/>
                <a:gd name="T57" fmla="*/ 2147483647 h 301"/>
                <a:gd name="T58" fmla="*/ 2147483647 w 595"/>
                <a:gd name="T59" fmla="*/ 2147483647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5"/>
                <a:gd name="T91" fmla="*/ 0 h 301"/>
                <a:gd name="T92" fmla="*/ 595 w 595"/>
                <a:gd name="T93" fmla="*/ 301 h 3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62" name="Freeform 295"/>
            <p:cNvSpPr>
              <a:spLocks/>
            </p:cNvSpPr>
            <p:nvPr/>
          </p:nvSpPr>
          <p:spPr bwMode="auto">
            <a:xfrm>
              <a:off x="7495333" y="3645048"/>
              <a:ext cx="438150" cy="417512"/>
            </a:xfrm>
            <a:custGeom>
              <a:avLst/>
              <a:gdLst>
                <a:gd name="T0" fmla="*/ 11649570 w 10944"/>
                <a:gd name="T1" fmla="*/ 15612565 h 10652"/>
                <a:gd name="T2" fmla="*/ 12922423 w 10944"/>
                <a:gd name="T3" fmla="*/ 14869455 h 10652"/>
                <a:gd name="T4" fmla="*/ 11553405 w 10944"/>
                <a:gd name="T5" fmla="*/ 12451359 h 10652"/>
                <a:gd name="T6" fmla="*/ 11816279 w 10944"/>
                <a:gd name="T7" fmla="*/ 11514819 h 10652"/>
                <a:gd name="T8" fmla="*/ 12310038 w 10944"/>
                <a:gd name="T9" fmla="*/ 10925238 h 10652"/>
                <a:gd name="T10" fmla="*/ 13584492 w 10944"/>
                <a:gd name="T11" fmla="*/ 10807024 h 10652"/>
                <a:gd name="T12" fmla="*/ 15177950 w 10944"/>
                <a:gd name="T13" fmla="*/ 7796288 h 10652"/>
                <a:gd name="T14" fmla="*/ 16058053 w 10944"/>
                <a:gd name="T15" fmla="*/ 5858730 h 10652"/>
                <a:gd name="T16" fmla="*/ 16599895 w 10944"/>
                <a:gd name="T17" fmla="*/ 3879741 h 10652"/>
                <a:gd name="T18" fmla="*/ 15570699 w 10944"/>
                <a:gd name="T19" fmla="*/ 3185783 h 10652"/>
                <a:gd name="T20" fmla="*/ 15692527 w 10944"/>
                <a:gd name="T21" fmla="*/ 1733349 h 10652"/>
                <a:gd name="T22" fmla="*/ 17468748 w 10944"/>
                <a:gd name="T23" fmla="*/ 1300394 h 10652"/>
                <a:gd name="T24" fmla="*/ 17140135 w 10944"/>
                <a:gd name="T25" fmla="*/ 717006 h 10652"/>
                <a:gd name="T26" fmla="*/ 16405922 w 10944"/>
                <a:gd name="T27" fmla="*/ 274801 h 10652"/>
                <a:gd name="T28" fmla="*/ 15463283 w 10944"/>
                <a:gd name="T29" fmla="*/ 1529 h 10652"/>
                <a:gd name="T30" fmla="*/ 13459461 w 10944"/>
                <a:gd name="T31" fmla="*/ 363853 h 10652"/>
                <a:gd name="T32" fmla="*/ 12484793 w 10944"/>
                <a:gd name="T33" fmla="*/ 403794 h 10652"/>
                <a:gd name="T34" fmla="*/ 11359432 w 10944"/>
                <a:gd name="T35" fmla="*/ 879746 h 10652"/>
                <a:gd name="T36" fmla="*/ 11114134 w 10944"/>
                <a:gd name="T37" fmla="*/ 2491824 h 10652"/>
                <a:gd name="T38" fmla="*/ 11114134 w 10944"/>
                <a:gd name="T39" fmla="*/ 3185783 h 10652"/>
                <a:gd name="T40" fmla="*/ 10769467 w 10944"/>
                <a:gd name="T41" fmla="*/ 3532743 h 10652"/>
                <a:gd name="T42" fmla="*/ 10379918 w 10944"/>
                <a:gd name="T43" fmla="*/ 4734872 h 10652"/>
                <a:gd name="T44" fmla="*/ 8369689 w 10944"/>
                <a:gd name="T45" fmla="*/ 5620773 h 10652"/>
                <a:gd name="T46" fmla="*/ 7342095 w 10944"/>
                <a:gd name="T47" fmla="*/ 6314732 h 10652"/>
                <a:gd name="T48" fmla="*/ 6311338 w 10944"/>
                <a:gd name="T49" fmla="*/ 7694967 h 10652"/>
                <a:gd name="T50" fmla="*/ 4256188 w 10944"/>
                <a:gd name="T51" fmla="*/ 8052705 h 10652"/>
                <a:gd name="T52" fmla="*/ 2274785 w 10944"/>
                <a:gd name="T53" fmla="*/ 9611045 h 10652"/>
                <a:gd name="T54" fmla="*/ 270921 w 10944"/>
                <a:gd name="T55" fmla="*/ 9515839 h 10652"/>
                <a:gd name="T56" fmla="*/ 1123760 w 10944"/>
                <a:gd name="T57" fmla="*/ 10759440 h 10652"/>
                <a:gd name="T58" fmla="*/ 2133699 w 10944"/>
                <a:gd name="T59" fmla="*/ 11244604 h 10652"/>
                <a:gd name="T60" fmla="*/ 2160963 w 10944"/>
                <a:gd name="T61" fmla="*/ 11743564 h 10652"/>
                <a:gd name="T62" fmla="*/ 2199438 w 10944"/>
                <a:gd name="T63" fmla="*/ 12224142 h 10652"/>
                <a:gd name="T64" fmla="*/ 1623926 w 10944"/>
                <a:gd name="T65" fmla="*/ 12488203 h 10652"/>
                <a:gd name="T66" fmla="*/ 516179 w 10944"/>
                <a:gd name="T67" fmla="*/ 13374063 h 10652"/>
                <a:gd name="T68" fmla="*/ 750228 w 10944"/>
                <a:gd name="T69" fmla="*/ 14095655 h 10652"/>
                <a:gd name="T70" fmla="*/ 9810852 w 10944"/>
                <a:gd name="T71" fmla="*/ 16354107 h 10652"/>
                <a:gd name="T72" fmla="*/ 10229264 w 10944"/>
                <a:gd name="T73" fmla="*/ 16126890 h 10652"/>
                <a:gd name="T74" fmla="*/ 11649570 w 10944"/>
                <a:gd name="T75" fmla="*/ 15612565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944"/>
                <a:gd name="T115" fmla="*/ 0 h 10652"/>
                <a:gd name="T116" fmla="*/ 10944 w 10944"/>
                <a:gd name="T117" fmla="*/ 10652 h 106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63" name="Freeform 296"/>
            <p:cNvSpPr>
              <a:spLocks/>
            </p:cNvSpPr>
            <p:nvPr/>
          </p:nvSpPr>
          <p:spPr bwMode="auto">
            <a:xfrm>
              <a:off x="7739808" y="3649810"/>
              <a:ext cx="730250" cy="890588"/>
            </a:xfrm>
            <a:custGeom>
              <a:avLst/>
              <a:gdLst>
                <a:gd name="T0" fmla="*/ 0 w 10736"/>
                <a:gd name="T1" fmla="*/ 0 h 10000"/>
                <a:gd name="T2" fmla="*/ 10736 w 10736"/>
                <a:gd name="T3" fmla="*/ 10000 h 10000"/>
              </a:gdLst>
              <a:ahLst/>
              <a:cxnLst>
                <a:cxn ang="0">
                  <a:pos x="9397" y="4647"/>
                </a:cxn>
                <a:cxn ang="0">
                  <a:pos x="9543" y="5202"/>
                </a:cxn>
                <a:cxn ang="0">
                  <a:pos x="10736" y="4050"/>
                </a:cxn>
                <a:cxn ang="0">
                  <a:pos x="10593" y="3380"/>
                </a:cxn>
                <a:cxn ang="0">
                  <a:pos x="10055" y="2790"/>
                </a:cxn>
                <a:cxn ang="0">
                  <a:pos x="9075" y="2540"/>
                </a:cxn>
                <a:cxn ang="0">
                  <a:pos x="8793" y="3233"/>
                </a:cxn>
                <a:cxn ang="0">
                  <a:pos x="8437" y="3459"/>
                </a:cxn>
                <a:cxn ang="0">
                  <a:pos x="8262" y="3149"/>
                </a:cxn>
                <a:cxn ang="0">
                  <a:pos x="7254" y="3152"/>
                </a:cxn>
                <a:cxn ang="0">
                  <a:pos x="6808" y="3468"/>
                </a:cxn>
                <a:cxn ang="0">
                  <a:pos x="6138" y="3363"/>
                </a:cxn>
                <a:cxn ang="0">
                  <a:pos x="4240" y="2732"/>
                </a:cxn>
                <a:cxn ang="0">
                  <a:pos x="4017" y="1891"/>
                </a:cxn>
                <a:cxn ang="0">
                  <a:pos x="4017" y="1156"/>
                </a:cxn>
                <a:cxn ang="0">
                  <a:pos x="4233" y="601"/>
                </a:cxn>
                <a:cxn ang="0">
                  <a:pos x="3571" y="0"/>
                </a:cxn>
                <a:cxn ang="0">
                  <a:pos x="3236" y="105"/>
                </a:cxn>
                <a:cxn ang="0">
                  <a:pos x="2120" y="420"/>
                </a:cxn>
                <a:cxn ang="0">
                  <a:pos x="2455" y="1156"/>
                </a:cxn>
                <a:cxn ang="0">
                  <a:pos x="2009" y="2102"/>
                </a:cxn>
                <a:cxn ang="0">
                  <a:pos x="893" y="3047"/>
                </a:cxn>
                <a:cxn ang="0">
                  <a:pos x="781" y="3783"/>
                </a:cxn>
                <a:cxn ang="0">
                  <a:pos x="670" y="4413"/>
                </a:cxn>
                <a:cxn ang="0">
                  <a:pos x="0" y="4623"/>
                </a:cxn>
                <a:cxn ang="0">
                  <a:pos x="781" y="5569"/>
                </a:cxn>
                <a:cxn ang="0">
                  <a:pos x="1673" y="7145"/>
                </a:cxn>
                <a:cxn ang="0">
                  <a:pos x="2566" y="8949"/>
                </a:cxn>
                <a:cxn ang="0">
                  <a:pos x="3236" y="10000"/>
                </a:cxn>
                <a:cxn ang="0">
                  <a:pos x="4017" y="9159"/>
                </a:cxn>
                <a:cxn ang="0">
                  <a:pos x="4240" y="8004"/>
                </a:cxn>
                <a:cxn ang="0">
                  <a:pos x="5133" y="6725"/>
                </a:cxn>
                <a:cxn ang="0">
                  <a:pos x="6639" y="5875"/>
                </a:cxn>
                <a:cxn ang="0">
                  <a:pos x="8062" y="5306"/>
                </a:cxn>
                <a:cxn ang="0">
                  <a:pos x="7954" y="4393"/>
                </a:cxn>
                <a:cxn ang="0">
                  <a:pos x="8411" y="4228"/>
                </a:cxn>
              </a:cxnLst>
              <a:rect l="T0" t="T1" r="T2" b="T3"/>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rgbClr val="CFD1D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64" name="Freeform 298"/>
            <p:cNvSpPr>
              <a:spLocks/>
            </p:cNvSpPr>
            <p:nvPr/>
          </p:nvSpPr>
          <p:spPr bwMode="auto">
            <a:xfrm>
              <a:off x="8273209" y="4027636"/>
              <a:ext cx="112713" cy="138113"/>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0 h 78"/>
                <a:gd name="T10" fmla="*/ 2147483647 w 90"/>
                <a:gd name="T11" fmla="*/ 0 h 78"/>
                <a:gd name="T12" fmla="*/ 2147483647 w 90"/>
                <a:gd name="T13" fmla="*/ 2147483647 h 78"/>
                <a:gd name="T14" fmla="*/ 0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78"/>
                <a:gd name="T47" fmla="*/ 90 w 90"/>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65" name="Freeform 331"/>
            <p:cNvSpPr>
              <a:spLocks/>
            </p:cNvSpPr>
            <p:nvPr/>
          </p:nvSpPr>
          <p:spPr bwMode="auto">
            <a:xfrm>
              <a:off x="8030321" y="3845073"/>
              <a:ext cx="214312" cy="120650"/>
            </a:xfrm>
            <a:custGeom>
              <a:avLst/>
              <a:gdLst>
                <a:gd name="T0" fmla="*/ 295343166 w 10000"/>
                <a:gd name="T1" fmla="*/ 23464648 h 11631"/>
                <a:gd name="T2" fmla="*/ 211266544 w 10000"/>
                <a:gd name="T3" fmla="*/ 19464679 h 11631"/>
                <a:gd name="T4" fmla="*/ 80079812 w 10000"/>
                <a:gd name="T5" fmla="*/ 5066397 h 11631"/>
                <a:gd name="T6" fmla="*/ 34045730 w 10000"/>
                <a:gd name="T7" fmla="*/ 0 h 11631"/>
                <a:gd name="T8" fmla="*/ 0 w 10000"/>
                <a:gd name="T9" fmla="*/ 20905300 h 11631"/>
                <a:gd name="T10" fmla="*/ 132916036 w 10000"/>
                <a:gd name="T11" fmla="*/ 40409064 h 11631"/>
                <a:gd name="T12" fmla="*/ 226829190 w 10000"/>
                <a:gd name="T13" fmla="*/ 44652850 h 11631"/>
                <a:gd name="T14" fmla="*/ 308023402 w 10000"/>
                <a:gd name="T15" fmla="*/ 50624540 h 11631"/>
                <a:gd name="T16" fmla="*/ 333384903 w 10000"/>
                <a:gd name="T17" fmla="*/ 37910715 h 11631"/>
                <a:gd name="T18" fmla="*/ 384261094 w 10000"/>
                <a:gd name="T19" fmla="*/ 35377574 h 11631"/>
                <a:gd name="T20" fmla="*/ 342568769 w 10000"/>
                <a:gd name="T21" fmla="*/ 29418954 h 11631"/>
                <a:gd name="T22" fmla="*/ 319320726 w 10000"/>
                <a:gd name="T23" fmla="*/ 28822644 h 11631"/>
                <a:gd name="T24" fmla="*/ 295343166 w 10000"/>
                <a:gd name="T25" fmla="*/ 23464648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00"/>
                <a:gd name="T40" fmla="*/ 0 h 11631"/>
                <a:gd name="T41" fmla="*/ 10000 w 10000"/>
                <a:gd name="T42" fmla="*/ 11631 h 116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66" name="Freeform 447"/>
            <p:cNvSpPr>
              <a:spLocks/>
            </p:cNvSpPr>
            <p:nvPr/>
          </p:nvSpPr>
          <p:spPr bwMode="auto">
            <a:xfrm>
              <a:off x="8377984" y="3981598"/>
              <a:ext cx="269875" cy="488950"/>
            </a:xfrm>
            <a:custGeom>
              <a:avLst/>
              <a:gdLst>
                <a:gd name="T0" fmla="*/ 2939213 w 12864"/>
                <a:gd name="T1" fmla="*/ 0 h 10000"/>
                <a:gd name="T2" fmla="*/ 2299287 w 12864"/>
                <a:gd name="T3" fmla="*/ 1502885 h 10000"/>
                <a:gd name="T4" fmla="*/ 1987244 w 12864"/>
                <a:gd name="T5" fmla="*/ 1905585 h 10000"/>
                <a:gd name="T6" fmla="*/ 1888517 w 12864"/>
                <a:gd name="T7" fmla="*/ 1442940 h 10000"/>
                <a:gd name="T8" fmla="*/ 815352 w 12864"/>
                <a:gd name="T9" fmla="*/ 3621799 h 10000"/>
                <a:gd name="T10" fmla="*/ 159105 w 12864"/>
                <a:gd name="T11" fmla="*/ 6471743 h 10000"/>
                <a:gd name="T12" fmla="*/ 0 w 12864"/>
                <a:gd name="T13" fmla="*/ 8454043 h 10000"/>
                <a:gd name="T14" fmla="*/ 1086843 w 12864"/>
                <a:gd name="T15" fmla="*/ 12945881 h 10000"/>
                <a:gd name="T16" fmla="*/ 842667 w 12864"/>
                <a:gd name="T17" fmla="*/ 15378798 h 10000"/>
                <a:gd name="T18" fmla="*/ 2093902 w 12864"/>
                <a:gd name="T19" fmla="*/ 15848581 h 10000"/>
                <a:gd name="T20" fmla="*/ 2811849 w 12864"/>
                <a:gd name="T21" fmla="*/ 15767122 h 10000"/>
                <a:gd name="T22" fmla="*/ 2412113 w 12864"/>
                <a:gd name="T23" fmla="*/ 13880704 h 10000"/>
                <a:gd name="T24" fmla="*/ 2676113 w 12864"/>
                <a:gd name="T25" fmla="*/ 14393662 h 10000"/>
                <a:gd name="T26" fmla="*/ 2945402 w 12864"/>
                <a:gd name="T27" fmla="*/ 17145373 h 10000"/>
                <a:gd name="T28" fmla="*/ 3256102 w 12864"/>
                <a:gd name="T29" fmla="*/ 19211529 h 10000"/>
                <a:gd name="T30" fmla="*/ 3330137 w 12864"/>
                <a:gd name="T31" fmla="*/ 23969450 h 10000"/>
                <a:gd name="T32" fmla="*/ 3969642 w 12864"/>
                <a:gd name="T33" fmla="*/ 21294455 h 10000"/>
                <a:gd name="T34" fmla="*/ 3692425 w 12864"/>
                <a:gd name="T35" fmla="*/ 16622833 h 10000"/>
                <a:gd name="T36" fmla="*/ 3240682 w 12864"/>
                <a:gd name="T37" fmla="*/ 15294894 h 10000"/>
                <a:gd name="T38" fmla="*/ 3466333 w 12864"/>
                <a:gd name="T39" fmla="*/ 14233042 h 10000"/>
                <a:gd name="T40" fmla="*/ 3428424 w 12864"/>
                <a:gd name="T41" fmla="*/ 13350976 h 10000"/>
                <a:gd name="T42" fmla="*/ 2826387 w 12864"/>
                <a:gd name="T43" fmla="*/ 11493355 h 10000"/>
                <a:gd name="T44" fmla="*/ 3127416 w 12864"/>
                <a:gd name="T45" fmla="*/ 10079166 h 10000"/>
                <a:gd name="T46" fmla="*/ 3488802 w 12864"/>
                <a:gd name="T47" fmla="*/ 10057603 h 10000"/>
                <a:gd name="T48" fmla="*/ 4268468 w 12864"/>
                <a:gd name="T49" fmla="*/ 9158718 h 10000"/>
                <a:gd name="T50" fmla="*/ 4551413 w 12864"/>
                <a:gd name="T51" fmla="*/ 8389306 h 10000"/>
                <a:gd name="T52" fmla="*/ 4898701 w 12864"/>
                <a:gd name="T53" fmla="*/ 7195633 h 10000"/>
                <a:gd name="T54" fmla="*/ 5669537 w 12864"/>
                <a:gd name="T55" fmla="*/ 6977512 h 10000"/>
                <a:gd name="T56" fmla="*/ 5405094 w 12864"/>
                <a:gd name="T57" fmla="*/ 4918543 h 10000"/>
                <a:gd name="T58" fmla="*/ 4870925 w 12864"/>
                <a:gd name="T59" fmla="*/ 4139548 h 10000"/>
                <a:gd name="T60" fmla="*/ 4190888 w 12864"/>
                <a:gd name="T61" fmla="*/ 3895025 h 10000"/>
                <a:gd name="T62" fmla="*/ 3427983 w 12864"/>
                <a:gd name="T63" fmla="*/ 4101166 h 10000"/>
                <a:gd name="T64" fmla="*/ 3274605 w 12864"/>
                <a:gd name="T65" fmla="*/ 4225799 h 10000"/>
                <a:gd name="T66" fmla="*/ 3127416 w 12864"/>
                <a:gd name="T67" fmla="*/ 3715287 h 10000"/>
                <a:gd name="T68" fmla="*/ 3466333 w 12864"/>
                <a:gd name="T69" fmla="*/ 3005771 h 10000"/>
                <a:gd name="T70" fmla="*/ 3466333 w 12864"/>
                <a:gd name="T71" fmla="*/ 1150548 h 10000"/>
                <a:gd name="T72" fmla="*/ 2939213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64"/>
                <a:gd name="T112" fmla="*/ 0 h 10000"/>
                <a:gd name="T113" fmla="*/ 12864 w 12864"/>
                <a:gd name="T114" fmla="*/ 10000 h 100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nvGrpSpPr>
          <p:cNvPr id="167" name="Groupe 103"/>
          <p:cNvGrpSpPr/>
          <p:nvPr/>
        </p:nvGrpSpPr>
        <p:grpSpPr>
          <a:xfrm>
            <a:off x="3066724" y="1887058"/>
            <a:ext cx="1019804" cy="937930"/>
            <a:chOff x="4194567" y="2785889"/>
            <a:chExt cx="303662" cy="295436"/>
          </a:xfrm>
        </p:grpSpPr>
        <p:sp>
          <p:nvSpPr>
            <p:cNvPr id="168" name="Freeform 404">
              <a:extLst/>
            </p:cNvPr>
            <p:cNvSpPr>
              <a:spLocks/>
            </p:cNvSpPr>
            <p:nvPr/>
          </p:nvSpPr>
          <p:spPr bwMode="auto">
            <a:xfrm>
              <a:off x="4303017" y="2785889"/>
              <a:ext cx="195212" cy="295436"/>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rgbClr val="CFD1D1"/>
            </a:solidFill>
            <a:ln w="4763" cap="flat">
              <a:solidFill>
                <a:srgbClr val="DDDDD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Roboto Light"/>
              </a:endParaRPr>
            </a:p>
          </p:txBody>
        </p:sp>
        <p:sp>
          <p:nvSpPr>
            <p:cNvPr id="169" name="Freeform 725">
              <a:extLst/>
            </p:cNvPr>
            <p:cNvSpPr>
              <a:spLocks/>
            </p:cNvSpPr>
            <p:nvPr/>
          </p:nvSpPr>
          <p:spPr bwMode="auto">
            <a:xfrm>
              <a:off x="4194567" y="2909404"/>
              <a:ext cx="116795" cy="121846"/>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chemeClr val="bg1"/>
            </a:solidFill>
            <a:ln w="4763" cap="flat">
              <a:solidFill>
                <a:srgbClr val="DDDDD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Roboto Light"/>
              </a:endParaRPr>
            </a:p>
          </p:txBody>
        </p:sp>
        <p:sp>
          <p:nvSpPr>
            <p:cNvPr id="170" name="Freeform 726">
              <a:extLst/>
            </p:cNvPr>
            <p:cNvSpPr>
              <a:spLocks/>
            </p:cNvSpPr>
            <p:nvPr/>
          </p:nvSpPr>
          <p:spPr bwMode="auto">
            <a:xfrm>
              <a:off x="4252962" y="2904398"/>
              <a:ext cx="78419" cy="48405"/>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rgbClr val="CFD1D1"/>
            </a:solidFill>
            <a:ln w="4763" cap="flat">
              <a:solidFill>
                <a:srgbClr val="DDDDD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Roboto Light"/>
              </a:endParaRPr>
            </a:p>
          </p:txBody>
        </p:sp>
      </p:grpSp>
      <p:grpSp>
        <p:nvGrpSpPr>
          <p:cNvPr id="171" name="Groupe 107"/>
          <p:cNvGrpSpPr/>
          <p:nvPr/>
        </p:nvGrpSpPr>
        <p:grpSpPr>
          <a:xfrm>
            <a:off x="2985127" y="2391176"/>
            <a:ext cx="5273502" cy="2471282"/>
            <a:chOff x="5703046" y="2959249"/>
            <a:chExt cx="1541462" cy="708025"/>
          </a:xfrm>
        </p:grpSpPr>
        <p:sp>
          <p:nvSpPr>
            <p:cNvPr id="172" name="Freeform 321"/>
            <p:cNvSpPr>
              <a:spLocks/>
            </p:cNvSpPr>
            <p:nvPr/>
          </p:nvSpPr>
          <p:spPr bwMode="auto">
            <a:xfrm rot="730076">
              <a:off x="5703046" y="3375174"/>
              <a:ext cx="360362" cy="282575"/>
            </a:xfrm>
            <a:custGeom>
              <a:avLst/>
              <a:gdLst>
                <a:gd name="T0" fmla="*/ 2147483647 w 10000"/>
                <a:gd name="T1" fmla="*/ 938283244 h 10009"/>
                <a:gd name="T2" fmla="*/ 2147483647 w 10000"/>
                <a:gd name="T3" fmla="*/ 911640292 h 10009"/>
                <a:gd name="T4" fmla="*/ 2147483647 w 10000"/>
                <a:gd name="T5" fmla="*/ 811414149 h 10009"/>
                <a:gd name="T6" fmla="*/ 2147483647 w 10000"/>
                <a:gd name="T7" fmla="*/ 851378578 h 10009"/>
                <a:gd name="T8" fmla="*/ 2147483647 w 10000"/>
                <a:gd name="T9" fmla="*/ 851378578 h 10009"/>
                <a:gd name="T10" fmla="*/ 2147483647 w 10000"/>
                <a:gd name="T11" fmla="*/ 465665011 h 10009"/>
                <a:gd name="T12" fmla="*/ 2147483647 w 10000"/>
                <a:gd name="T13" fmla="*/ 5715643 h 10009"/>
                <a:gd name="T14" fmla="*/ 2147483647 w 10000"/>
                <a:gd name="T15" fmla="*/ 216968335 h 10009"/>
                <a:gd name="T16" fmla="*/ 2147483647 w 10000"/>
                <a:gd name="T17" fmla="*/ 5715643 h 10009"/>
                <a:gd name="T18" fmla="*/ 1357109501 w 10000"/>
                <a:gd name="T19" fmla="*/ 216968335 h 10009"/>
                <a:gd name="T20" fmla="*/ 0 w 10000"/>
                <a:gd name="T21" fmla="*/ 640125827 h 10009"/>
                <a:gd name="T22" fmla="*/ 905847371 w 10000"/>
                <a:gd name="T23" fmla="*/ 1697671768 h 10009"/>
                <a:gd name="T24" fmla="*/ 1811693590 w 10000"/>
                <a:gd name="T25" fmla="*/ 1274536579 h 10009"/>
                <a:gd name="T26" fmla="*/ 2147483647 w 10000"/>
                <a:gd name="T27" fmla="*/ 1485789329 h 10009"/>
                <a:gd name="T28" fmla="*/ 2147483647 w 10000"/>
                <a:gd name="T29" fmla="*/ 1697671768 h 10009"/>
                <a:gd name="T30" fmla="*/ 2147483647 w 10000"/>
                <a:gd name="T31" fmla="*/ 1697671768 h 10009"/>
                <a:gd name="T32" fmla="*/ 2147483647 w 10000"/>
                <a:gd name="T33" fmla="*/ 1908946652 h 10009"/>
                <a:gd name="T34" fmla="*/ 2147483647 w 10000"/>
                <a:gd name="T35" fmla="*/ 2147483647 h 10009"/>
                <a:gd name="T36" fmla="*/ 2147483647 w 10000"/>
                <a:gd name="T37" fmla="*/ 2147483647 h 10009"/>
                <a:gd name="T38" fmla="*/ 2147483647 w 10000"/>
                <a:gd name="T39" fmla="*/ 2147483647 h 10009"/>
                <a:gd name="T40" fmla="*/ 2147483647 w 10000"/>
                <a:gd name="T41" fmla="*/ 2147483647 h 10009"/>
                <a:gd name="T42" fmla="*/ 2147483647 w 10000"/>
                <a:gd name="T43" fmla="*/ 2147483647 h 10009"/>
                <a:gd name="T44" fmla="*/ 2147483647 w 10000"/>
                <a:gd name="T45" fmla="*/ 2147483647 h 10009"/>
                <a:gd name="T46" fmla="*/ 2147483647 w 10000"/>
                <a:gd name="T47" fmla="*/ 2147483647 h 10009"/>
                <a:gd name="T48" fmla="*/ 2147483647 w 10000"/>
                <a:gd name="T49" fmla="*/ 2147483647 h 10009"/>
                <a:gd name="T50" fmla="*/ 2147483647 w 10000"/>
                <a:gd name="T51" fmla="*/ 2147483647 h 10009"/>
                <a:gd name="T52" fmla="*/ 2147483647 w 10000"/>
                <a:gd name="T53" fmla="*/ 2147483647 h 10009"/>
                <a:gd name="T54" fmla="*/ 2147483647 w 10000"/>
                <a:gd name="T55" fmla="*/ 2147483647 h 10009"/>
                <a:gd name="T56" fmla="*/ 2147483647 w 10000"/>
                <a:gd name="T57" fmla="*/ 2147483647 h 10009"/>
                <a:gd name="T58" fmla="*/ 2147483647 w 10000"/>
                <a:gd name="T59" fmla="*/ 2147483647 h 10009"/>
                <a:gd name="T60" fmla="*/ 2147483647 w 10000"/>
                <a:gd name="T61" fmla="*/ 2147483647 h 10009"/>
                <a:gd name="T62" fmla="*/ 2147483647 w 10000"/>
                <a:gd name="T63" fmla="*/ 2147483647 h 10009"/>
                <a:gd name="T64" fmla="*/ 2147483647 w 10000"/>
                <a:gd name="T65" fmla="*/ 2147483647 h 10009"/>
                <a:gd name="T66" fmla="*/ 2147483647 w 10000"/>
                <a:gd name="T67" fmla="*/ 2147483647 h 10009"/>
                <a:gd name="T68" fmla="*/ 2147483647 w 10000"/>
                <a:gd name="T69" fmla="*/ 2147483647 h 10009"/>
                <a:gd name="T70" fmla="*/ 2147483647 w 10000"/>
                <a:gd name="T71" fmla="*/ 2147483647 h 10009"/>
                <a:gd name="T72" fmla="*/ 2147483647 w 10000"/>
                <a:gd name="T73" fmla="*/ 1806156133 h 10009"/>
                <a:gd name="T74" fmla="*/ 2147483647 w 10000"/>
                <a:gd name="T75" fmla="*/ 1111484346 h 10009"/>
                <a:gd name="T76" fmla="*/ 2147483647 w 10000"/>
                <a:gd name="T77" fmla="*/ 1013777859 h 10009"/>
                <a:gd name="T78" fmla="*/ 2147483647 w 10000"/>
                <a:gd name="T79" fmla="*/ 1011258203 h 10009"/>
                <a:gd name="T80" fmla="*/ 2147483647 w 10000"/>
                <a:gd name="T81" fmla="*/ 938283244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00"/>
                <a:gd name="T124" fmla="*/ 0 h 10009"/>
                <a:gd name="T125" fmla="*/ 10000 w 10000"/>
                <a:gd name="T126" fmla="*/ 10009 h 100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73" name="Freeform 322"/>
            <p:cNvSpPr>
              <a:spLocks/>
            </p:cNvSpPr>
            <p:nvPr/>
          </p:nvSpPr>
          <p:spPr bwMode="auto">
            <a:xfrm rot="926903">
              <a:off x="5712572" y="3394224"/>
              <a:ext cx="90487" cy="198437"/>
            </a:xfrm>
            <a:custGeom>
              <a:avLst/>
              <a:gdLst>
                <a:gd name="T0" fmla="*/ 47081870 w 10000"/>
                <a:gd name="T1" fmla="*/ 1062621086 h 10437"/>
                <a:gd name="T2" fmla="*/ 47081870 w 10000"/>
                <a:gd name="T3" fmla="*/ 1000778581 h 10437"/>
                <a:gd name="T4" fmla="*/ 48750305 w 10000"/>
                <a:gd name="T5" fmla="*/ 881278826 h 10437"/>
                <a:gd name="T6" fmla="*/ 53808454 w 10000"/>
                <a:gd name="T7" fmla="*/ 753133556 h 10437"/>
                <a:gd name="T8" fmla="*/ 53808454 w 10000"/>
                <a:gd name="T9" fmla="*/ 691291051 h 10437"/>
                <a:gd name="T10" fmla="*/ 55852590 w 10000"/>
                <a:gd name="T11" fmla="*/ 543104583 h 10437"/>
                <a:gd name="T12" fmla="*/ 60534350 w 10000"/>
                <a:gd name="T13" fmla="*/ 443653479 h 10437"/>
                <a:gd name="T14" fmla="*/ 61550120 w 10000"/>
                <a:gd name="T15" fmla="*/ 322978579 h 10437"/>
                <a:gd name="T16" fmla="*/ 67260210 w 10000"/>
                <a:gd name="T17" fmla="*/ 196015375 h 10437"/>
                <a:gd name="T18" fmla="*/ 60534350 w 10000"/>
                <a:gd name="T19" fmla="*/ 134173136 h 10437"/>
                <a:gd name="T20" fmla="*/ 53808454 w 10000"/>
                <a:gd name="T21" fmla="*/ 61842639 h 10437"/>
                <a:gd name="T22" fmla="*/ 33630141 w 10000"/>
                <a:gd name="T23" fmla="*/ 0 h 10437"/>
                <a:gd name="T24" fmla="*/ 20178331 w 10000"/>
                <a:gd name="T25" fmla="*/ 61842639 h 10437"/>
                <a:gd name="T26" fmla="*/ 13451733 w 10000"/>
                <a:gd name="T27" fmla="*/ 134173136 h 10437"/>
                <a:gd name="T28" fmla="*/ 8306950 w 10000"/>
                <a:gd name="T29" fmla="*/ 187238748 h 10437"/>
                <a:gd name="T30" fmla="*/ 13451733 w 10000"/>
                <a:gd name="T31" fmla="*/ 381680165 h 10437"/>
                <a:gd name="T32" fmla="*/ 13451733 w 10000"/>
                <a:gd name="T33" fmla="*/ 629318193 h 10437"/>
                <a:gd name="T34" fmla="*/ 1540306 w 10000"/>
                <a:gd name="T35" fmla="*/ 813147788 h 10437"/>
                <a:gd name="T36" fmla="*/ 0 w 10000"/>
                <a:gd name="T37" fmla="*/ 938798574 h 10437"/>
                <a:gd name="T38" fmla="*/ 4372006 w 10000"/>
                <a:gd name="T39" fmla="*/ 1011389870 h 10437"/>
                <a:gd name="T40" fmla="*/ 13451733 w 10000"/>
                <a:gd name="T41" fmla="*/ 1000778581 h 10437"/>
                <a:gd name="T42" fmla="*/ 7620887 w 10000"/>
                <a:gd name="T43" fmla="*/ 1362273355 h 10437"/>
                <a:gd name="T44" fmla="*/ 43604781 w 10000"/>
                <a:gd name="T45" fmla="*/ 1367516637 h 10437"/>
                <a:gd name="T46" fmla="*/ 48279085 w 10000"/>
                <a:gd name="T47" fmla="*/ 1235570931 h 10437"/>
                <a:gd name="T48" fmla="*/ 47081870 w 10000"/>
                <a:gd name="T49" fmla="*/ 1186436298 h 10437"/>
                <a:gd name="T50" fmla="*/ 47081870 w 10000"/>
                <a:gd name="T51" fmla="*/ 106262108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0"/>
                <a:gd name="T79" fmla="*/ 0 h 10437"/>
                <a:gd name="T80" fmla="*/ 10000 w 10000"/>
                <a:gd name="T81" fmla="*/ 10437 h 104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74" name="Freeform 341"/>
            <p:cNvSpPr>
              <a:spLocks/>
            </p:cNvSpPr>
            <p:nvPr/>
          </p:nvSpPr>
          <p:spPr bwMode="auto">
            <a:xfrm>
              <a:off x="6242796" y="3268810"/>
              <a:ext cx="190500" cy="84138"/>
            </a:xfrm>
            <a:custGeom>
              <a:avLst/>
              <a:gdLst>
                <a:gd name="T0" fmla="*/ 1265222172 w 10000"/>
                <a:gd name="T1" fmla="*/ 27378099 h 10000"/>
                <a:gd name="T2" fmla="*/ 1320279089 w 10000"/>
                <a:gd name="T3" fmla="*/ 18248911 h 10000"/>
                <a:gd name="T4" fmla="*/ 1320279089 w 10000"/>
                <a:gd name="T5" fmla="*/ 18248911 h 10000"/>
                <a:gd name="T6" fmla="*/ 1265222172 w 10000"/>
                <a:gd name="T7" fmla="*/ 9124455 h 10000"/>
                <a:gd name="T8" fmla="*/ 1265222172 w 10000"/>
                <a:gd name="T9" fmla="*/ 4561912 h 10000"/>
                <a:gd name="T10" fmla="*/ 1210302720 w 10000"/>
                <a:gd name="T11" fmla="*/ 4561912 h 10000"/>
                <a:gd name="T12" fmla="*/ 990211603 w 10000"/>
                <a:gd name="T13" fmla="*/ 0 h 10000"/>
                <a:gd name="T14" fmla="*/ 935153772 w 10000"/>
                <a:gd name="T15" fmla="*/ 4561912 h 10000"/>
                <a:gd name="T16" fmla="*/ 770119876 w 10000"/>
                <a:gd name="T17" fmla="*/ 4561912 h 10000"/>
                <a:gd name="T18" fmla="*/ 715193718 w 10000"/>
                <a:gd name="T19" fmla="*/ 9124455 h 10000"/>
                <a:gd name="T20" fmla="*/ 605085523 w 10000"/>
                <a:gd name="T21" fmla="*/ 13686366 h 10000"/>
                <a:gd name="T22" fmla="*/ 660143202 w 10000"/>
                <a:gd name="T23" fmla="*/ 22810821 h 10000"/>
                <a:gd name="T24" fmla="*/ 605085523 w 10000"/>
                <a:gd name="T25" fmla="*/ 27378099 h 10000"/>
                <a:gd name="T26" fmla="*/ 550159670 w 10000"/>
                <a:gd name="T27" fmla="*/ 27378099 h 10000"/>
                <a:gd name="T28" fmla="*/ 330067943 w 10000"/>
                <a:gd name="T29" fmla="*/ 31940076 h 10000"/>
                <a:gd name="T30" fmla="*/ 220091651 w 10000"/>
                <a:gd name="T31" fmla="*/ 31940076 h 10000"/>
                <a:gd name="T32" fmla="*/ 55057393 w 10000"/>
                <a:gd name="T33" fmla="*/ 31940076 h 10000"/>
                <a:gd name="T34" fmla="*/ 0 w 10000"/>
                <a:gd name="T35" fmla="*/ 31940076 h 10000"/>
                <a:gd name="T36" fmla="*/ 55057393 w 10000"/>
                <a:gd name="T37" fmla="*/ 36502567 h 10000"/>
                <a:gd name="T38" fmla="*/ 165034277 w 10000"/>
                <a:gd name="T39" fmla="*/ 45626993 h 10000"/>
                <a:gd name="T40" fmla="*/ 220091651 w 10000"/>
                <a:gd name="T41" fmla="*/ 50188987 h 10000"/>
                <a:gd name="T42" fmla="*/ 275017504 w 10000"/>
                <a:gd name="T43" fmla="*/ 45626993 h 10000"/>
                <a:gd name="T44" fmla="*/ 495102144 w 10000"/>
                <a:gd name="T45" fmla="*/ 45626993 h 10000"/>
                <a:gd name="T46" fmla="*/ 715193718 w 10000"/>
                <a:gd name="T47" fmla="*/ 50188987 h 10000"/>
                <a:gd name="T48" fmla="*/ 770119876 w 10000"/>
                <a:gd name="T49" fmla="*/ 50188987 h 10000"/>
                <a:gd name="T50" fmla="*/ 990211603 w 10000"/>
                <a:gd name="T51" fmla="*/ 50188987 h 10000"/>
                <a:gd name="T52" fmla="*/ 1155245498 w 10000"/>
                <a:gd name="T53" fmla="*/ 41064528 h 10000"/>
                <a:gd name="T54" fmla="*/ 1210302720 w 10000"/>
                <a:gd name="T55" fmla="*/ 41064528 h 10000"/>
                <a:gd name="T56" fmla="*/ 1265222172 w 10000"/>
                <a:gd name="T57" fmla="*/ 27378099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000"/>
                <a:gd name="T88" fmla="*/ 0 h 10000"/>
                <a:gd name="T89" fmla="*/ 10000 w 10000"/>
                <a:gd name="T90" fmla="*/ 10000 h 100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75" name="Freeform 342"/>
            <p:cNvSpPr>
              <a:spLocks/>
            </p:cNvSpPr>
            <p:nvPr/>
          </p:nvSpPr>
          <p:spPr bwMode="auto">
            <a:xfrm rot="471028">
              <a:off x="5915771" y="3164035"/>
              <a:ext cx="304800" cy="293688"/>
            </a:xfrm>
            <a:custGeom>
              <a:avLst/>
              <a:gdLst>
                <a:gd name="T0" fmla="*/ 2147483647 w 10043"/>
                <a:gd name="T1" fmla="*/ 2147483647 h 10000"/>
                <a:gd name="T2" fmla="*/ 2147483647 w 10043"/>
                <a:gd name="T3" fmla="*/ 2147483647 h 10000"/>
                <a:gd name="T4" fmla="*/ 2147483647 w 10043"/>
                <a:gd name="T5" fmla="*/ 2147483647 h 10000"/>
                <a:gd name="T6" fmla="*/ 2147483647 w 10043"/>
                <a:gd name="T7" fmla="*/ 2147483647 h 10000"/>
                <a:gd name="T8" fmla="*/ 2147483647 w 10043"/>
                <a:gd name="T9" fmla="*/ 2147483647 h 10000"/>
                <a:gd name="T10" fmla="*/ 2147483647 w 10043"/>
                <a:gd name="T11" fmla="*/ 2147483647 h 10000"/>
                <a:gd name="T12" fmla="*/ 2147483647 w 10043"/>
                <a:gd name="T13" fmla="*/ 2147483647 h 10000"/>
                <a:gd name="T14" fmla="*/ 2147483647 w 10043"/>
                <a:gd name="T15" fmla="*/ 2147483647 h 10000"/>
                <a:gd name="T16" fmla="*/ 2147483647 w 10043"/>
                <a:gd name="T17" fmla="*/ 2147483647 h 10000"/>
                <a:gd name="T18" fmla="*/ 2147483647 w 10043"/>
                <a:gd name="T19" fmla="*/ 2147483647 h 10000"/>
                <a:gd name="T20" fmla="*/ 2147483647 w 10043"/>
                <a:gd name="T21" fmla="*/ 2147483647 h 10000"/>
                <a:gd name="T22" fmla="*/ 2147483647 w 10043"/>
                <a:gd name="T23" fmla="*/ 1990462359 h 10000"/>
                <a:gd name="T24" fmla="*/ 2147483647 w 10043"/>
                <a:gd name="T25" fmla="*/ 1809443954 h 10000"/>
                <a:gd name="T26" fmla="*/ 2147483647 w 10043"/>
                <a:gd name="T27" fmla="*/ 1628426019 h 10000"/>
                <a:gd name="T28" fmla="*/ 2147483647 w 10043"/>
                <a:gd name="T29" fmla="*/ 1447408085 h 10000"/>
                <a:gd name="T30" fmla="*/ 2147483647 w 10043"/>
                <a:gd name="T31" fmla="*/ 1266390150 h 10000"/>
                <a:gd name="T32" fmla="*/ 2147483647 w 10043"/>
                <a:gd name="T33" fmla="*/ 1085372215 h 10000"/>
                <a:gd name="T34" fmla="*/ 2147483647 w 10043"/>
                <a:gd name="T35" fmla="*/ 905088970 h 10000"/>
                <a:gd name="T36" fmla="*/ 2147483647 w 10043"/>
                <a:gd name="T37" fmla="*/ 543053100 h 10000"/>
                <a:gd name="T38" fmla="*/ 2147483647 w 10043"/>
                <a:gd name="T39" fmla="*/ 362035752 h 10000"/>
                <a:gd name="T40" fmla="*/ 2147483647 w 10043"/>
                <a:gd name="T41" fmla="*/ 0 h 10000"/>
                <a:gd name="T42" fmla="*/ 2147483647 w 10043"/>
                <a:gd name="T43" fmla="*/ 181017524 h 10000"/>
                <a:gd name="T44" fmla="*/ 2147483647 w 10043"/>
                <a:gd name="T45" fmla="*/ 905088970 h 10000"/>
                <a:gd name="T46" fmla="*/ 2147483647 w 10043"/>
                <a:gd name="T47" fmla="*/ 1085372215 h 10000"/>
                <a:gd name="T48" fmla="*/ 2147483647 w 10043"/>
                <a:gd name="T49" fmla="*/ 1558410828 h 10000"/>
                <a:gd name="T50" fmla="*/ 2147483647 w 10043"/>
                <a:gd name="T51" fmla="*/ 1515195008 h 10000"/>
                <a:gd name="T52" fmla="*/ 2147483647 w 10043"/>
                <a:gd name="T53" fmla="*/ 1228393046 h 10000"/>
                <a:gd name="T54" fmla="*/ 1999737302 w 10043"/>
                <a:gd name="T55" fmla="*/ 1207546375 h 10000"/>
                <a:gd name="T56" fmla="*/ 1992916680 w 10043"/>
                <a:gd name="T57" fmla="*/ 1672375824 h 10000"/>
                <a:gd name="T58" fmla="*/ 2016761178 w 10043"/>
                <a:gd name="T59" fmla="*/ 2147483647 h 10000"/>
                <a:gd name="T60" fmla="*/ 1363544106 w 10043"/>
                <a:gd name="T61" fmla="*/ 2147483647 h 10000"/>
                <a:gd name="T62" fmla="*/ 1097807897 w 10043"/>
                <a:gd name="T63" fmla="*/ 1860106759 h 10000"/>
                <a:gd name="T64" fmla="*/ 582547203 w 10043"/>
                <a:gd name="T65" fmla="*/ 1955454293 h 10000"/>
                <a:gd name="T66" fmla="*/ 28094223 w 10043"/>
                <a:gd name="T67" fmla="*/ 2042619448 h 10000"/>
                <a:gd name="T68" fmla="*/ 80062216 w 10043"/>
                <a:gd name="T69" fmla="*/ 2147483647 h 10000"/>
                <a:gd name="T70" fmla="*/ 89426974 w 10043"/>
                <a:gd name="T71" fmla="*/ 2147483647 h 10000"/>
                <a:gd name="T72" fmla="*/ 709433788 w 10043"/>
                <a:gd name="T73" fmla="*/ 2147483647 h 10000"/>
                <a:gd name="T74" fmla="*/ 1363544106 w 10043"/>
                <a:gd name="T75" fmla="*/ 2147483647 h 10000"/>
                <a:gd name="T76" fmla="*/ 1580696859 w 10043"/>
                <a:gd name="T77" fmla="*/ 2147483647 h 10000"/>
                <a:gd name="T78" fmla="*/ 1580696859 w 10043"/>
                <a:gd name="T79" fmla="*/ 2147483647 h 10000"/>
                <a:gd name="T80" fmla="*/ 1798743101 w 10043"/>
                <a:gd name="T81" fmla="*/ 2147483647 h 10000"/>
                <a:gd name="T82" fmla="*/ 2016761178 w 10043"/>
                <a:gd name="T83" fmla="*/ 2147483647 h 10000"/>
                <a:gd name="T84" fmla="*/ 2147483647 w 10043"/>
                <a:gd name="T85" fmla="*/ 2147483647 h 10000"/>
                <a:gd name="T86" fmla="*/ 2147483647 w 10043"/>
                <a:gd name="T87" fmla="*/ 2147483647 h 10000"/>
                <a:gd name="T88" fmla="*/ 1863457915 w 10043"/>
                <a:gd name="T89" fmla="*/ 2147483647 h 10000"/>
                <a:gd name="T90" fmla="*/ 1803858324 w 10043"/>
                <a:gd name="T91" fmla="*/ 2147483647 h 10000"/>
                <a:gd name="T92" fmla="*/ 2142808661 w 10043"/>
                <a:gd name="T93" fmla="*/ 2147483647 h 10000"/>
                <a:gd name="T94" fmla="*/ 2147483647 w 10043"/>
                <a:gd name="T95" fmla="*/ 2147483647 h 10000"/>
                <a:gd name="T96" fmla="*/ 2147483647 w 10043"/>
                <a:gd name="T97" fmla="*/ 2147483647 h 10000"/>
                <a:gd name="T98" fmla="*/ 2147483647 w 10043"/>
                <a:gd name="T99" fmla="*/ 2147483647 h 10000"/>
                <a:gd name="T100" fmla="*/ 2147483647 w 10043"/>
                <a:gd name="T101" fmla="*/ 2147483647 h 10000"/>
                <a:gd name="T102" fmla="*/ 2147483647 w 10043"/>
                <a:gd name="T103" fmla="*/ 2147483647 h 10000"/>
                <a:gd name="T104" fmla="*/ 2147483647 w 10043"/>
                <a:gd name="T105" fmla="*/ 2147483647 h 10000"/>
                <a:gd name="T106" fmla="*/ 2147483647 w 10043"/>
                <a:gd name="T107" fmla="*/ 2147483647 h 10000"/>
                <a:gd name="T108" fmla="*/ 2147483647 w 10043"/>
                <a:gd name="T109" fmla="*/ 2147483647 h 10000"/>
                <a:gd name="T110" fmla="*/ 2147483647 w 10043"/>
                <a:gd name="T111" fmla="*/ 2147483647 h 10000"/>
                <a:gd name="T112" fmla="*/ 2147483647 w 10043"/>
                <a:gd name="T113" fmla="*/ 2147483647 h 10000"/>
                <a:gd name="T114" fmla="*/ 2147483647 w 10043"/>
                <a:gd name="T115" fmla="*/ 2147483647 h 10000"/>
                <a:gd name="T116" fmla="*/ 2147483647 w 10043"/>
                <a:gd name="T117" fmla="*/ 2147483647 h 10000"/>
                <a:gd name="T118" fmla="*/ 2147483647 w 10043"/>
                <a:gd name="T119" fmla="*/ 2147483647 h 10000"/>
                <a:gd name="T120" fmla="*/ 2147483647 w 10043"/>
                <a:gd name="T121" fmla="*/ 2147483647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043"/>
                <a:gd name="T184" fmla="*/ 0 h 10000"/>
                <a:gd name="T185" fmla="*/ 10043 w 10043"/>
                <a:gd name="T186" fmla="*/ 10000 h 100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76" name="Freeform 343"/>
            <p:cNvSpPr>
              <a:spLocks/>
            </p:cNvSpPr>
            <p:nvPr/>
          </p:nvSpPr>
          <p:spPr bwMode="auto">
            <a:xfrm>
              <a:off x="6174533" y="3340248"/>
              <a:ext cx="311150" cy="315912"/>
            </a:xfrm>
            <a:custGeom>
              <a:avLst/>
              <a:gdLst>
                <a:gd name="T0" fmla="*/ 2147483647 w 154"/>
                <a:gd name="T1" fmla="*/ 2147483647 h 154"/>
                <a:gd name="T2" fmla="*/ 2147483647 w 154"/>
                <a:gd name="T3" fmla="*/ 0 h 154"/>
                <a:gd name="T4" fmla="*/ 2147483647 w 154"/>
                <a:gd name="T5" fmla="*/ 0 h 154"/>
                <a:gd name="T6" fmla="*/ 2147483647 w 154"/>
                <a:gd name="T7" fmla="*/ 2147483647 h 154"/>
                <a:gd name="T8" fmla="*/ 2147483647 w 154"/>
                <a:gd name="T9" fmla="*/ 2147483647 h 154"/>
                <a:gd name="T10" fmla="*/ 2147483647 w 154"/>
                <a:gd name="T11" fmla="*/ 2147483647 h 154"/>
                <a:gd name="T12" fmla="*/ 2147483647 w 154"/>
                <a:gd name="T13" fmla="*/ 2147483647 h 154"/>
                <a:gd name="T14" fmla="*/ 2147483647 w 154"/>
                <a:gd name="T15" fmla="*/ 2147483647 h 154"/>
                <a:gd name="T16" fmla="*/ 2147483647 w 154"/>
                <a:gd name="T17" fmla="*/ 2147483647 h 154"/>
                <a:gd name="T18" fmla="*/ 2147483647 w 154"/>
                <a:gd name="T19" fmla="*/ 2147483647 h 154"/>
                <a:gd name="T20" fmla="*/ 2147483647 w 154"/>
                <a:gd name="T21" fmla="*/ 2147483647 h 154"/>
                <a:gd name="T22" fmla="*/ 0 w 154"/>
                <a:gd name="T23" fmla="*/ 2147483647 h 154"/>
                <a:gd name="T24" fmla="*/ 2147483647 w 154"/>
                <a:gd name="T25" fmla="*/ 2147483647 h 154"/>
                <a:gd name="T26" fmla="*/ 2147483647 w 154"/>
                <a:gd name="T27" fmla="*/ 2147483647 h 154"/>
                <a:gd name="T28" fmla="*/ 2147483647 w 154"/>
                <a:gd name="T29" fmla="*/ 2147483647 h 154"/>
                <a:gd name="T30" fmla="*/ 2147483647 w 154"/>
                <a:gd name="T31" fmla="*/ 2147483647 h 154"/>
                <a:gd name="T32" fmla="*/ 2147483647 w 154"/>
                <a:gd name="T33" fmla="*/ 2147483647 h 154"/>
                <a:gd name="T34" fmla="*/ 2147483647 w 154"/>
                <a:gd name="T35" fmla="*/ 2147483647 h 154"/>
                <a:gd name="T36" fmla="*/ 2147483647 w 154"/>
                <a:gd name="T37" fmla="*/ 2147483647 h 154"/>
                <a:gd name="T38" fmla="*/ 2147483647 w 154"/>
                <a:gd name="T39" fmla="*/ 2147483647 h 154"/>
                <a:gd name="T40" fmla="*/ 2147483647 w 154"/>
                <a:gd name="T41" fmla="*/ 2147483647 h 154"/>
                <a:gd name="T42" fmla="*/ 2147483647 w 154"/>
                <a:gd name="T43" fmla="*/ 2147483647 h 154"/>
                <a:gd name="T44" fmla="*/ 2147483647 w 154"/>
                <a:gd name="T45" fmla="*/ 2147483647 h 154"/>
                <a:gd name="T46" fmla="*/ 2147483647 w 154"/>
                <a:gd name="T47" fmla="*/ 2147483647 h 154"/>
                <a:gd name="T48" fmla="*/ 2147483647 w 154"/>
                <a:gd name="T49" fmla="*/ 2147483647 h 154"/>
                <a:gd name="T50" fmla="*/ 2147483647 w 154"/>
                <a:gd name="T51" fmla="*/ 2147483647 h 154"/>
                <a:gd name="T52" fmla="*/ 2147483647 w 154"/>
                <a:gd name="T53" fmla="*/ 2147483647 h 154"/>
                <a:gd name="T54" fmla="*/ 2147483647 w 154"/>
                <a:gd name="T55" fmla="*/ 2147483647 h 154"/>
                <a:gd name="T56" fmla="*/ 2147483647 w 154"/>
                <a:gd name="T57" fmla="*/ 2147483647 h 154"/>
                <a:gd name="T58" fmla="*/ 2147483647 w 154"/>
                <a:gd name="T59" fmla="*/ 2147483647 h 154"/>
                <a:gd name="T60" fmla="*/ 2147483647 w 154"/>
                <a:gd name="T61" fmla="*/ 2147483647 h 154"/>
                <a:gd name="T62" fmla="*/ 2147483647 w 154"/>
                <a:gd name="T63" fmla="*/ 2147483647 h 154"/>
                <a:gd name="T64" fmla="*/ 2147483647 w 154"/>
                <a:gd name="T65" fmla="*/ 2147483647 h 154"/>
                <a:gd name="T66" fmla="*/ 2147483647 w 154"/>
                <a:gd name="T67" fmla="*/ 2147483647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54"/>
                <a:gd name="T104" fmla="*/ 154 w 154"/>
                <a:gd name="T105" fmla="*/ 154 h 1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77" name="Freeform 344"/>
            <p:cNvSpPr>
              <a:spLocks/>
            </p:cNvSpPr>
            <p:nvPr/>
          </p:nvSpPr>
          <p:spPr bwMode="auto">
            <a:xfrm>
              <a:off x="6166597" y="3032273"/>
              <a:ext cx="200025" cy="292100"/>
            </a:xfrm>
            <a:custGeom>
              <a:avLst/>
              <a:gdLst>
                <a:gd name="T0" fmla="*/ 271327624 w 10045"/>
                <a:gd name="T1" fmla="*/ 1888843170 h 10019"/>
                <a:gd name="T2" fmla="*/ 217035384 w 10045"/>
                <a:gd name="T3" fmla="*/ 2147483647 h 10019"/>
                <a:gd name="T4" fmla="*/ 217035384 w 10045"/>
                <a:gd name="T5" fmla="*/ 2147483647 h 10019"/>
                <a:gd name="T6" fmla="*/ 108592644 w 10045"/>
                <a:gd name="T7" fmla="*/ 2147483647 h 10019"/>
                <a:gd name="T8" fmla="*/ 108592644 w 10045"/>
                <a:gd name="T9" fmla="*/ 2147483647 h 10019"/>
                <a:gd name="T10" fmla="*/ 54300265 w 10045"/>
                <a:gd name="T11" fmla="*/ 2147483647 h 10019"/>
                <a:gd name="T12" fmla="*/ 54300265 w 10045"/>
                <a:gd name="T13" fmla="*/ 2147483647 h 10019"/>
                <a:gd name="T14" fmla="*/ 108592644 w 10045"/>
                <a:gd name="T15" fmla="*/ 2147483647 h 10019"/>
                <a:gd name="T16" fmla="*/ 54300265 w 10045"/>
                <a:gd name="T17" fmla="*/ 2147483647 h 10019"/>
                <a:gd name="T18" fmla="*/ 0 w 10045"/>
                <a:gd name="T19" fmla="*/ 2147483647 h 10019"/>
                <a:gd name="T20" fmla="*/ 162735060 w 10045"/>
                <a:gd name="T21" fmla="*/ 2147483647 h 10019"/>
                <a:gd name="T22" fmla="*/ 271327624 w 10045"/>
                <a:gd name="T23" fmla="*/ 2147483647 h 10019"/>
                <a:gd name="T24" fmla="*/ 434220513 w 10045"/>
                <a:gd name="T25" fmla="*/ 2147483647 h 10019"/>
                <a:gd name="T26" fmla="*/ 350965859 w 10045"/>
                <a:gd name="T27" fmla="*/ 2147483647 h 10019"/>
                <a:gd name="T28" fmla="*/ 290846074 w 10045"/>
                <a:gd name="T29" fmla="*/ 2147483647 h 10019"/>
                <a:gd name="T30" fmla="*/ 326259625 w 10045"/>
                <a:gd name="T31" fmla="*/ 2147483647 h 10019"/>
                <a:gd name="T32" fmla="*/ 542662895 w 10045"/>
                <a:gd name="T33" fmla="*/ 2147483647 h 10019"/>
                <a:gd name="T34" fmla="*/ 651255658 w 10045"/>
                <a:gd name="T35" fmla="*/ 2147483647 h 10019"/>
                <a:gd name="T36" fmla="*/ 702405167 w 10045"/>
                <a:gd name="T37" fmla="*/ 2147483647 h 10019"/>
                <a:gd name="T38" fmla="*/ 740961609 w 10045"/>
                <a:gd name="T39" fmla="*/ 2147483647 h 10019"/>
                <a:gd name="T40" fmla="*/ 868290644 w 10045"/>
                <a:gd name="T41" fmla="*/ 2147483647 h 10019"/>
                <a:gd name="T42" fmla="*/ 976883726 w 10045"/>
                <a:gd name="T43" fmla="*/ 2147483647 h 10019"/>
                <a:gd name="T44" fmla="*/ 1193910588 w 10045"/>
                <a:gd name="T45" fmla="*/ 2147483647 h 10019"/>
                <a:gd name="T46" fmla="*/ 1314631732 w 10045"/>
                <a:gd name="T47" fmla="*/ 2147483647 h 10019"/>
                <a:gd name="T48" fmla="*/ 1353029189 w 10045"/>
                <a:gd name="T49" fmla="*/ 2147483647 h 10019"/>
                <a:gd name="T50" fmla="*/ 1308172311 w 10045"/>
                <a:gd name="T51" fmla="*/ 2147483647 h 10019"/>
                <a:gd name="T52" fmla="*/ 1385292522 w 10045"/>
                <a:gd name="T53" fmla="*/ 2147483647 h 10019"/>
                <a:gd name="T54" fmla="*/ 1449035416 w 10045"/>
                <a:gd name="T55" fmla="*/ 2147483647 h 10019"/>
                <a:gd name="T56" fmla="*/ 1480666635 w 10045"/>
                <a:gd name="T57" fmla="*/ 2147483647 h 10019"/>
                <a:gd name="T58" fmla="*/ 1397886385 w 10045"/>
                <a:gd name="T59" fmla="*/ 2147483647 h 10019"/>
                <a:gd name="T60" fmla="*/ 1273548743 w 10045"/>
                <a:gd name="T61" fmla="*/ 2147483647 h 10019"/>
                <a:gd name="T62" fmla="*/ 1152204406 w 10045"/>
                <a:gd name="T63" fmla="*/ 2147483647 h 10019"/>
                <a:gd name="T64" fmla="*/ 1117107390 w 10045"/>
                <a:gd name="T65" fmla="*/ 2147483647 h 10019"/>
                <a:gd name="T66" fmla="*/ 1193910588 w 10045"/>
                <a:gd name="T67" fmla="*/ 2147483647 h 10019"/>
                <a:gd name="T68" fmla="*/ 1302511316 w 10045"/>
                <a:gd name="T69" fmla="*/ 2147483647 h 10019"/>
                <a:gd name="T70" fmla="*/ 1429990415 w 10045"/>
                <a:gd name="T71" fmla="*/ 2147483647 h 10019"/>
                <a:gd name="T72" fmla="*/ 1477832315 w 10045"/>
                <a:gd name="T73" fmla="*/ 2147483647 h 10019"/>
                <a:gd name="T74" fmla="*/ 1573838542 w 10045"/>
                <a:gd name="T75" fmla="*/ 2147483647 h 10019"/>
                <a:gd name="T76" fmla="*/ 1573838542 w 10045"/>
                <a:gd name="T77" fmla="*/ 2147483647 h 10019"/>
                <a:gd name="T78" fmla="*/ 1573838542 w 10045"/>
                <a:gd name="T79" fmla="*/ 2147483647 h 10019"/>
                <a:gd name="T80" fmla="*/ 1519537859 w 10045"/>
                <a:gd name="T81" fmla="*/ 2147483647 h 10019"/>
                <a:gd name="T82" fmla="*/ 1519537859 w 10045"/>
                <a:gd name="T83" fmla="*/ 2078519233 h 10019"/>
                <a:gd name="T84" fmla="*/ 1519537859 w 10045"/>
                <a:gd name="T85" fmla="*/ 1888843170 h 10019"/>
                <a:gd name="T86" fmla="*/ 1465246097 w 10045"/>
                <a:gd name="T87" fmla="*/ 1322693591 h 10019"/>
                <a:gd name="T88" fmla="*/ 1465246097 w 10045"/>
                <a:gd name="T89" fmla="*/ 944780770 h 10019"/>
                <a:gd name="T90" fmla="*/ 1248211271 w 10045"/>
                <a:gd name="T91" fmla="*/ 566869115 h 10019"/>
                <a:gd name="T92" fmla="*/ 1031176126 w 10045"/>
                <a:gd name="T93" fmla="*/ 944780770 h 10019"/>
                <a:gd name="T94" fmla="*/ 922583043 w 10045"/>
                <a:gd name="T95" fmla="*/ 755824476 h 10019"/>
                <a:gd name="T96" fmla="*/ 922583043 w 10045"/>
                <a:gd name="T97" fmla="*/ 377912704 h 10019"/>
                <a:gd name="T98" fmla="*/ 759847944 w 10045"/>
                <a:gd name="T99" fmla="*/ 188956352 h 10019"/>
                <a:gd name="T100" fmla="*/ 759847944 w 10045"/>
                <a:gd name="T101" fmla="*/ 188956352 h 10019"/>
                <a:gd name="T102" fmla="*/ 651255658 w 10045"/>
                <a:gd name="T103" fmla="*/ 0 h 10019"/>
                <a:gd name="T104" fmla="*/ 596955294 w 10045"/>
                <a:gd name="T105" fmla="*/ 188956352 h 10019"/>
                <a:gd name="T106" fmla="*/ 596955294 w 10045"/>
                <a:gd name="T107" fmla="*/ 188956352 h 10019"/>
                <a:gd name="T108" fmla="*/ 542662895 w 10045"/>
                <a:gd name="T109" fmla="*/ 944780770 h 10019"/>
                <a:gd name="T110" fmla="*/ 488362530 w 10045"/>
                <a:gd name="T111" fmla="*/ 1322693591 h 10019"/>
                <a:gd name="T112" fmla="*/ 379928114 w 10045"/>
                <a:gd name="T113" fmla="*/ 1322693591 h 10019"/>
                <a:gd name="T114" fmla="*/ 271327624 w 10045"/>
                <a:gd name="T115" fmla="*/ 1322693591 h 10019"/>
                <a:gd name="T116" fmla="*/ 271327624 w 10045"/>
                <a:gd name="T117" fmla="*/ 1511649884 h 10019"/>
                <a:gd name="T118" fmla="*/ 271327624 w 10045"/>
                <a:gd name="T119" fmla="*/ 1888843170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045"/>
                <a:gd name="T181" fmla="*/ 0 h 10019"/>
                <a:gd name="T182" fmla="*/ 10045 w 10045"/>
                <a:gd name="T183" fmla="*/ 10019 h 1001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78" name="Freeform 345"/>
            <p:cNvSpPr>
              <a:spLocks/>
            </p:cNvSpPr>
            <p:nvPr/>
          </p:nvSpPr>
          <p:spPr bwMode="auto">
            <a:xfrm>
              <a:off x="6141196" y="3092598"/>
              <a:ext cx="76200" cy="101600"/>
            </a:xfrm>
            <a:custGeom>
              <a:avLst/>
              <a:gdLst>
                <a:gd name="T0" fmla="*/ 2147483647 w 66"/>
                <a:gd name="T1" fmla="*/ 2147483647 h 90"/>
                <a:gd name="T2" fmla="*/ 2147483647 w 66"/>
                <a:gd name="T3" fmla="*/ 2147483647 h 90"/>
                <a:gd name="T4" fmla="*/ 2147483647 w 66"/>
                <a:gd name="T5" fmla="*/ 2147483647 h 90"/>
                <a:gd name="T6" fmla="*/ 2147483647 w 66"/>
                <a:gd name="T7" fmla="*/ 2147483647 h 90"/>
                <a:gd name="T8" fmla="*/ 2147483647 w 66"/>
                <a:gd name="T9" fmla="*/ 2147483647 h 90"/>
                <a:gd name="T10" fmla="*/ 2147483647 w 66"/>
                <a:gd name="T11" fmla="*/ 2147483647 h 90"/>
                <a:gd name="T12" fmla="*/ 2147483647 w 66"/>
                <a:gd name="T13" fmla="*/ 2147483647 h 90"/>
                <a:gd name="T14" fmla="*/ 2147483647 w 66"/>
                <a:gd name="T15" fmla="*/ 2147483647 h 90"/>
                <a:gd name="T16" fmla="*/ 2147483647 w 66"/>
                <a:gd name="T17" fmla="*/ 2147483647 h 90"/>
                <a:gd name="T18" fmla="*/ 2147483647 w 66"/>
                <a:gd name="T19" fmla="*/ 2147483647 h 90"/>
                <a:gd name="T20" fmla="*/ 2147483647 w 66"/>
                <a:gd name="T21" fmla="*/ 0 h 90"/>
                <a:gd name="T22" fmla="*/ 2147483647 w 66"/>
                <a:gd name="T23" fmla="*/ 2147483647 h 90"/>
                <a:gd name="T24" fmla="*/ 2147483647 w 66"/>
                <a:gd name="T25" fmla="*/ 2147483647 h 90"/>
                <a:gd name="T26" fmla="*/ 2147483647 w 66"/>
                <a:gd name="T27" fmla="*/ 2147483647 h 90"/>
                <a:gd name="T28" fmla="*/ 2147483647 w 66"/>
                <a:gd name="T29" fmla="*/ 2147483647 h 90"/>
                <a:gd name="T30" fmla="*/ 2147483647 w 66"/>
                <a:gd name="T31" fmla="*/ 2147483647 h 90"/>
                <a:gd name="T32" fmla="*/ 0 w 66"/>
                <a:gd name="T33" fmla="*/ 2147483647 h 90"/>
                <a:gd name="T34" fmla="*/ 2147483647 w 66"/>
                <a:gd name="T35" fmla="*/ 2147483647 h 90"/>
                <a:gd name="T36" fmla="*/ 2147483647 w 66"/>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90"/>
                <a:gd name="T59" fmla="*/ 66 w 66"/>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79" name="Freeform 353"/>
            <p:cNvSpPr>
              <a:spLocks/>
            </p:cNvSpPr>
            <p:nvPr/>
          </p:nvSpPr>
          <p:spPr bwMode="auto">
            <a:xfrm>
              <a:off x="6306296" y="3194198"/>
              <a:ext cx="158750" cy="82550"/>
            </a:xfrm>
            <a:custGeom>
              <a:avLst/>
              <a:gdLst>
                <a:gd name="T0" fmla="*/ 539160162 w 10569"/>
                <a:gd name="T1" fmla="*/ 26667345 h 10092"/>
                <a:gd name="T2" fmla="*/ 394741785 w 10569"/>
                <a:gd name="T3" fmla="*/ 15001293 h 10092"/>
                <a:gd name="T4" fmla="*/ 301998534 w 10569"/>
                <a:gd name="T5" fmla="*/ 7502822 h 10092"/>
                <a:gd name="T6" fmla="*/ 209255224 w 10569"/>
                <a:gd name="T7" fmla="*/ 0 h 10092"/>
                <a:gd name="T8" fmla="*/ 209255224 w 10569"/>
                <a:gd name="T9" fmla="*/ 3748933 h 10092"/>
                <a:gd name="T10" fmla="*/ 162887083 w 10569"/>
                <a:gd name="T11" fmla="*/ 0 h 10092"/>
                <a:gd name="T12" fmla="*/ 139673933 w 10569"/>
                <a:gd name="T13" fmla="*/ 3748933 h 10092"/>
                <a:gd name="T14" fmla="*/ 93302398 w 10569"/>
                <a:gd name="T15" fmla="*/ 7502822 h 10092"/>
                <a:gd name="T16" fmla="*/ 46930848 w 10569"/>
                <a:gd name="T17" fmla="*/ 11252361 h 10092"/>
                <a:gd name="T18" fmla="*/ 562452 w 10569"/>
                <a:gd name="T19" fmla="*/ 15001293 h 10092"/>
                <a:gd name="T20" fmla="*/ 23772139 w 10569"/>
                <a:gd name="T21" fmla="*/ 20069188 h 10092"/>
                <a:gd name="T22" fmla="*/ 67439541 w 10569"/>
                <a:gd name="T23" fmla="*/ 26910365 h 10092"/>
                <a:gd name="T24" fmla="*/ 116515247 w 10569"/>
                <a:gd name="T25" fmla="*/ 37505415 h 10092"/>
                <a:gd name="T26" fmla="*/ 139673933 w 10569"/>
                <a:gd name="T27" fmla="*/ 41259295 h 10092"/>
                <a:gd name="T28" fmla="*/ 164110339 w 10569"/>
                <a:gd name="T29" fmla="*/ 45422523 h 10092"/>
                <a:gd name="T30" fmla="*/ 249964422 w 10569"/>
                <a:gd name="T31" fmla="*/ 44981406 h 10092"/>
                <a:gd name="T32" fmla="*/ 282563901 w 10569"/>
                <a:gd name="T33" fmla="*/ 41227525 h 10092"/>
                <a:gd name="T34" fmla="*/ 326587187 w 10569"/>
                <a:gd name="T35" fmla="*/ 42352763 h 10092"/>
                <a:gd name="T36" fmla="*/ 329189911 w 10569"/>
                <a:gd name="T37" fmla="*/ 42461096 h 10092"/>
                <a:gd name="T38" fmla="*/ 342961757 w 10569"/>
                <a:gd name="T39" fmla="*/ 43230613 h 10092"/>
                <a:gd name="T40" fmla="*/ 395812675 w 10569"/>
                <a:gd name="T41" fmla="*/ 45201997 h 10092"/>
                <a:gd name="T42" fmla="*/ 446518449 w 10569"/>
                <a:gd name="T43" fmla="*/ 42105408 h 10092"/>
                <a:gd name="T44" fmla="*/ 530078266 w 10569"/>
                <a:gd name="T45" fmla="*/ 43914734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569"/>
                <a:gd name="T70" fmla="*/ 0 h 10092"/>
                <a:gd name="T71" fmla="*/ 10569 w 10569"/>
                <a:gd name="T72" fmla="*/ 10092 h 100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80" name="Freeform 361"/>
            <p:cNvSpPr>
              <a:spLocks/>
            </p:cNvSpPr>
            <p:nvPr/>
          </p:nvSpPr>
          <p:spPr bwMode="auto">
            <a:xfrm>
              <a:off x="6166596" y="3306910"/>
              <a:ext cx="114300" cy="65088"/>
            </a:xfrm>
            <a:custGeom>
              <a:avLst/>
              <a:gdLst>
                <a:gd name="T0" fmla="*/ 133281932 w 10000"/>
                <a:gd name="T1" fmla="*/ 3647102 h 11466"/>
                <a:gd name="T2" fmla="*/ 121169977 w 10000"/>
                <a:gd name="T3" fmla="*/ 2335908 h 11466"/>
                <a:gd name="T4" fmla="*/ 96928145 w 10000"/>
                <a:gd name="T5" fmla="*/ 1024719 h 11466"/>
                <a:gd name="T6" fmla="*/ 61763147 w 10000"/>
                <a:gd name="T7" fmla="*/ 2043250 h 11466"/>
                <a:gd name="T8" fmla="*/ 55046424 w 10000"/>
                <a:gd name="T9" fmla="*/ 0 h 11466"/>
                <a:gd name="T10" fmla="*/ 36352198 w 10000"/>
                <a:gd name="T11" fmla="*/ 1969880 h 11466"/>
                <a:gd name="T12" fmla="*/ 0 w 10000"/>
                <a:gd name="T13" fmla="*/ 6269481 h 11466"/>
                <a:gd name="T14" fmla="*/ 0 w 10000"/>
                <a:gd name="T15" fmla="*/ 8891664 h 11466"/>
                <a:gd name="T16" fmla="*/ 24240243 w 10000"/>
                <a:gd name="T17" fmla="*/ 8891664 h 11466"/>
                <a:gd name="T18" fmla="*/ 35759324 w 10000"/>
                <a:gd name="T19" fmla="*/ 12026954 h 11466"/>
                <a:gd name="T20" fmla="*/ 48464164 w 10000"/>
                <a:gd name="T21" fmla="*/ 11514047 h 11466"/>
                <a:gd name="T22" fmla="*/ 75250404 w 10000"/>
                <a:gd name="T23" fmla="*/ 9477013 h 11466"/>
                <a:gd name="T24" fmla="*/ 89160160 w 10000"/>
                <a:gd name="T25" fmla="*/ 10642421 h 11466"/>
                <a:gd name="T26" fmla="*/ 133281932 w 10000"/>
                <a:gd name="T27" fmla="*/ 8891664 h 11466"/>
                <a:gd name="T28" fmla="*/ 157522118 w 10000"/>
                <a:gd name="T29" fmla="*/ 7580476 h 11466"/>
                <a:gd name="T30" fmla="*/ 169634072 w 10000"/>
                <a:gd name="T31" fmla="*/ 7580476 h 11466"/>
                <a:gd name="T32" fmla="*/ 157522118 w 10000"/>
                <a:gd name="T33" fmla="*/ 6269481 h 11466"/>
                <a:gd name="T34" fmla="*/ 133281932 w 10000"/>
                <a:gd name="T35" fmla="*/ 3647102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00"/>
                <a:gd name="T55" fmla="*/ 0 h 11466"/>
                <a:gd name="T56" fmla="*/ 10000 w 10000"/>
                <a:gd name="T57" fmla="*/ 11466 h 114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81" name="Freeform 363"/>
            <p:cNvSpPr>
              <a:spLocks/>
            </p:cNvSpPr>
            <p:nvPr/>
          </p:nvSpPr>
          <p:spPr bwMode="auto">
            <a:xfrm>
              <a:off x="6109447" y="3160861"/>
              <a:ext cx="71437" cy="74613"/>
            </a:xfrm>
            <a:custGeom>
              <a:avLst/>
              <a:gdLst>
                <a:gd name="T0" fmla="*/ 6065872 w 10056"/>
                <a:gd name="T1" fmla="*/ 14184303 h 10000"/>
                <a:gd name="T2" fmla="*/ 8518756 w 10056"/>
                <a:gd name="T3" fmla="*/ 19860070 h 10000"/>
                <a:gd name="T4" fmla="*/ 13426688 w 10056"/>
                <a:gd name="T5" fmla="*/ 22696229 h 10000"/>
                <a:gd name="T6" fmla="*/ 17900822 w 10056"/>
                <a:gd name="T7" fmla="*/ 26364053 h 10000"/>
                <a:gd name="T8" fmla="*/ 22509388 w 10056"/>
                <a:gd name="T9" fmla="*/ 31031229 h 10000"/>
                <a:gd name="T10" fmla="*/ 25391034 w 10056"/>
                <a:gd name="T11" fmla="*/ 23360433 h 10000"/>
                <a:gd name="T12" fmla="*/ 23682415 w 10056"/>
                <a:gd name="T13" fmla="*/ 17684729 h 10000"/>
                <a:gd name="T14" fmla="*/ 25533340 w 10056"/>
                <a:gd name="T15" fmla="*/ 10184674 h 10000"/>
                <a:gd name="T16" fmla="*/ 21935392 w 10056"/>
                <a:gd name="T17" fmla="*/ 7348014 h 10000"/>
                <a:gd name="T18" fmla="*/ 18332456 w 10056"/>
                <a:gd name="T19" fmla="*/ 5672431 h 10000"/>
                <a:gd name="T20" fmla="*/ 13426688 w 10056"/>
                <a:gd name="T21" fmla="*/ 2836212 h 10000"/>
                <a:gd name="T22" fmla="*/ 8518756 w 10056"/>
                <a:gd name="T23" fmla="*/ 2836212 h 10000"/>
                <a:gd name="T24" fmla="*/ 6065872 w 10056"/>
                <a:gd name="T25" fmla="*/ 0 h 10000"/>
                <a:gd name="T26" fmla="*/ 1160461 w 10056"/>
                <a:gd name="T27" fmla="*/ 2836212 h 10000"/>
                <a:gd name="T28" fmla="*/ 0 w 10056"/>
                <a:gd name="T29" fmla="*/ 3013134 h 10000"/>
                <a:gd name="T30" fmla="*/ 2310571 w 10056"/>
                <a:gd name="T31" fmla="*/ 10683932 h 10000"/>
                <a:gd name="T32" fmla="*/ 6065872 w 10056"/>
                <a:gd name="T33" fmla="*/ 14184303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56"/>
                <a:gd name="T52" fmla="*/ 0 h 10000"/>
                <a:gd name="T53" fmla="*/ 10056 w 10056"/>
                <a:gd name="T54" fmla="*/ 10000 h 100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82" name="Freeform 280"/>
            <p:cNvSpPr>
              <a:spLocks/>
            </p:cNvSpPr>
            <p:nvPr/>
          </p:nvSpPr>
          <p:spPr bwMode="auto">
            <a:xfrm>
              <a:off x="6203108" y="3546623"/>
              <a:ext cx="31750" cy="61912"/>
            </a:xfrm>
            <a:custGeom>
              <a:avLst/>
              <a:gdLst>
                <a:gd name="T0" fmla="*/ 0 w 24"/>
                <a:gd name="T1" fmla="*/ 2147483647 h 48"/>
                <a:gd name="T2" fmla="*/ 2147483647 w 24"/>
                <a:gd name="T3" fmla="*/ 2147483647 h 48"/>
                <a:gd name="T4" fmla="*/ 2147483647 w 24"/>
                <a:gd name="T5" fmla="*/ 0 h 48"/>
                <a:gd name="T6" fmla="*/ 2147483647 w 24"/>
                <a:gd name="T7" fmla="*/ 2147483647 h 48"/>
                <a:gd name="T8" fmla="*/ 2147483647 w 24"/>
                <a:gd name="T9" fmla="*/ 2147483647 h 48"/>
                <a:gd name="T10" fmla="*/ 0 w 24"/>
                <a:gd name="T11" fmla="*/ 2147483647 h 48"/>
                <a:gd name="T12" fmla="*/ 0 60000 65536"/>
                <a:gd name="T13" fmla="*/ 0 60000 65536"/>
                <a:gd name="T14" fmla="*/ 0 60000 65536"/>
                <a:gd name="T15" fmla="*/ 0 60000 65536"/>
                <a:gd name="T16" fmla="*/ 0 60000 65536"/>
                <a:gd name="T17" fmla="*/ 0 60000 65536"/>
                <a:gd name="T18" fmla="*/ 0 w 24"/>
                <a:gd name="T19" fmla="*/ 0 h 48"/>
                <a:gd name="T20" fmla="*/ 24 w 24"/>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4" h="48">
                  <a:moveTo>
                    <a:pt x="0" y="48"/>
                  </a:moveTo>
                  <a:lnTo>
                    <a:pt x="6" y="6"/>
                  </a:lnTo>
                  <a:lnTo>
                    <a:pt x="18" y="0"/>
                  </a:lnTo>
                  <a:lnTo>
                    <a:pt x="24" y="24"/>
                  </a:lnTo>
                  <a:lnTo>
                    <a:pt x="24" y="48"/>
                  </a:lnTo>
                  <a:lnTo>
                    <a:pt x="0" y="48"/>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83" name="Freeform 281"/>
            <p:cNvSpPr>
              <a:spLocks/>
            </p:cNvSpPr>
            <p:nvPr/>
          </p:nvSpPr>
          <p:spPr bwMode="auto">
            <a:xfrm>
              <a:off x="6195172" y="3483124"/>
              <a:ext cx="39687" cy="47625"/>
            </a:xfrm>
            <a:custGeom>
              <a:avLst/>
              <a:gdLst>
                <a:gd name="T0" fmla="*/ 0 w 30"/>
                <a:gd name="T1" fmla="*/ 2147483647 h 37"/>
                <a:gd name="T2" fmla="*/ 2147483647 w 30"/>
                <a:gd name="T3" fmla="*/ 0 h 37"/>
                <a:gd name="T4" fmla="*/ 2147483647 w 30"/>
                <a:gd name="T5" fmla="*/ 2147483647 h 37"/>
                <a:gd name="T6" fmla="*/ 2147483647 w 30"/>
                <a:gd name="T7" fmla="*/ 2147483647 h 37"/>
                <a:gd name="T8" fmla="*/ 0 w 30"/>
                <a:gd name="T9" fmla="*/ 2147483647 h 37"/>
                <a:gd name="T10" fmla="*/ 0 60000 65536"/>
                <a:gd name="T11" fmla="*/ 0 60000 65536"/>
                <a:gd name="T12" fmla="*/ 0 60000 65536"/>
                <a:gd name="T13" fmla="*/ 0 60000 65536"/>
                <a:gd name="T14" fmla="*/ 0 60000 65536"/>
                <a:gd name="T15" fmla="*/ 0 w 30"/>
                <a:gd name="T16" fmla="*/ 0 h 37"/>
                <a:gd name="T17" fmla="*/ 30 w 30"/>
                <a:gd name="T18" fmla="*/ 37 h 37"/>
              </a:gdLst>
              <a:ahLst/>
              <a:cxnLst>
                <a:cxn ang="T10">
                  <a:pos x="T0" y="T1"/>
                </a:cxn>
                <a:cxn ang="T11">
                  <a:pos x="T2" y="T3"/>
                </a:cxn>
                <a:cxn ang="T12">
                  <a:pos x="T4" y="T5"/>
                </a:cxn>
                <a:cxn ang="T13">
                  <a:pos x="T6" y="T7"/>
                </a:cxn>
                <a:cxn ang="T14">
                  <a:pos x="T8" y="T9"/>
                </a:cxn>
              </a:cxnLst>
              <a:rect l="T15" t="T16" r="T17" b="T18"/>
              <a:pathLst>
                <a:path w="30" h="37">
                  <a:moveTo>
                    <a:pt x="0" y="12"/>
                  </a:moveTo>
                  <a:lnTo>
                    <a:pt x="24" y="0"/>
                  </a:lnTo>
                  <a:lnTo>
                    <a:pt x="30" y="24"/>
                  </a:lnTo>
                  <a:lnTo>
                    <a:pt x="24" y="37"/>
                  </a:lnTo>
                  <a:lnTo>
                    <a:pt x="0" y="12"/>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84" name="Freeform 282"/>
            <p:cNvSpPr>
              <a:spLocks/>
            </p:cNvSpPr>
            <p:nvPr/>
          </p:nvSpPr>
          <p:spPr bwMode="auto">
            <a:xfrm>
              <a:off x="6993683" y="3659335"/>
              <a:ext cx="39688" cy="7938"/>
            </a:xfrm>
            <a:custGeom>
              <a:avLst/>
              <a:gdLst>
                <a:gd name="T0" fmla="*/ 2147483647 w 30"/>
                <a:gd name="T1" fmla="*/ 0 h 6"/>
                <a:gd name="T2" fmla="*/ 2147483647 w 30"/>
                <a:gd name="T3" fmla="*/ 0 h 6"/>
                <a:gd name="T4" fmla="*/ 0 w 30"/>
                <a:gd name="T5" fmla="*/ 2147483647 h 6"/>
                <a:gd name="T6" fmla="*/ 2147483647 w 30"/>
                <a:gd name="T7" fmla="*/ 0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24" y="0"/>
                  </a:moveTo>
                  <a:lnTo>
                    <a:pt x="30" y="0"/>
                  </a:lnTo>
                  <a:lnTo>
                    <a:pt x="0" y="6"/>
                  </a:lnTo>
                  <a:lnTo>
                    <a:pt x="24" y="0"/>
                  </a:lnTo>
                  <a:close/>
                </a:path>
              </a:pathLst>
            </a:custGeom>
            <a:solidFill>
              <a:schemeClr val="accent4">
                <a:lumMod val="75000"/>
              </a:schemeClr>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85" name="Freeform 327"/>
            <p:cNvSpPr>
              <a:spLocks/>
            </p:cNvSpPr>
            <p:nvPr/>
          </p:nvSpPr>
          <p:spPr bwMode="auto">
            <a:xfrm>
              <a:off x="7219108" y="3649811"/>
              <a:ext cx="25400" cy="17463"/>
            </a:xfrm>
            <a:custGeom>
              <a:avLst/>
              <a:gdLst>
                <a:gd name="T0" fmla="*/ 0 w 18"/>
                <a:gd name="T1" fmla="*/ 0 h 12"/>
                <a:gd name="T2" fmla="*/ 2147483647 w 18"/>
                <a:gd name="T3" fmla="*/ 2147483647 h 12"/>
                <a:gd name="T4" fmla="*/ 2147483647 w 18"/>
                <a:gd name="T5" fmla="*/ 2147483647 h 12"/>
                <a:gd name="T6" fmla="*/ 2147483647 w 18"/>
                <a:gd name="T7" fmla="*/ 0 h 12"/>
                <a:gd name="T8" fmla="*/ 0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0"/>
                  </a:moveTo>
                  <a:lnTo>
                    <a:pt x="18" y="12"/>
                  </a:lnTo>
                  <a:lnTo>
                    <a:pt x="6" y="0"/>
                  </a:lnTo>
                  <a:lnTo>
                    <a:pt x="0" y="0"/>
                  </a:lnTo>
                  <a:close/>
                </a:path>
              </a:pathLst>
            </a:custGeom>
            <a:solidFill>
              <a:schemeClr val="accent4">
                <a:lumMod val="75000"/>
              </a:schemeClr>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86" name="Freeform 328"/>
            <p:cNvSpPr>
              <a:spLocks/>
            </p:cNvSpPr>
            <p:nvPr/>
          </p:nvSpPr>
          <p:spPr bwMode="auto">
            <a:xfrm>
              <a:off x="7182597" y="3611711"/>
              <a:ext cx="14287" cy="23813"/>
            </a:xfrm>
            <a:custGeom>
              <a:avLst/>
              <a:gdLst>
                <a:gd name="T0" fmla="*/ 0 w 12"/>
                <a:gd name="T1" fmla="*/ 0 h 18"/>
                <a:gd name="T2" fmla="*/ 2147483647 w 12"/>
                <a:gd name="T3" fmla="*/ 2147483647 h 18"/>
                <a:gd name="T4" fmla="*/ 2147483647 w 12"/>
                <a:gd name="T5" fmla="*/ 2147483647 h 18"/>
                <a:gd name="T6" fmla="*/ 0 w 12"/>
                <a:gd name="T7" fmla="*/ 0 h 18"/>
                <a:gd name="T8" fmla="*/ 0 60000 65536"/>
                <a:gd name="T9" fmla="*/ 0 60000 65536"/>
                <a:gd name="T10" fmla="*/ 0 60000 65536"/>
                <a:gd name="T11" fmla="*/ 0 60000 65536"/>
                <a:gd name="T12" fmla="*/ 0 w 12"/>
                <a:gd name="T13" fmla="*/ 0 h 18"/>
                <a:gd name="T14" fmla="*/ 12 w 12"/>
                <a:gd name="T15" fmla="*/ 18 h 18"/>
              </a:gdLst>
              <a:ahLst/>
              <a:cxnLst>
                <a:cxn ang="T8">
                  <a:pos x="T0" y="T1"/>
                </a:cxn>
                <a:cxn ang="T9">
                  <a:pos x="T2" y="T3"/>
                </a:cxn>
                <a:cxn ang="T10">
                  <a:pos x="T4" y="T5"/>
                </a:cxn>
                <a:cxn ang="T11">
                  <a:pos x="T6" y="T7"/>
                </a:cxn>
              </a:cxnLst>
              <a:rect l="T12" t="T13" r="T14" b="T15"/>
              <a:pathLst>
                <a:path w="12" h="18">
                  <a:moveTo>
                    <a:pt x="0" y="0"/>
                  </a:moveTo>
                  <a:lnTo>
                    <a:pt x="12" y="18"/>
                  </a:lnTo>
                  <a:lnTo>
                    <a:pt x="12" y="12"/>
                  </a:lnTo>
                  <a:lnTo>
                    <a:pt x="0" y="0"/>
                  </a:lnTo>
                  <a:close/>
                </a:path>
              </a:pathLst>
            </a:custGeom>
            <a:solidFill>
              <a:schemeClr val="accent4">
                <a:lumMod val="75000"/>
              </a:schemeClr>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87" name="Rectangle 340"/>
            <p:cNvSpPr>
              <a:spLocks noChangeArrowheads="1"/>
            </p:cNvSpPr>
            <p:nvPr/>
          </p:nvSpPr>
          <p:spPr bwMode="auto">
            <a:xfrm>
              <a:off x="6379322" y="3267224"/>
              <a:ext cx="9525" cy="1587"/>
            </a:xfrm>
            <a:prstGeom prst="rect">
              <a:avLst/>
            </a:prstGeom>
            <a:solidFill>
              <a:schemeClr val="accent4">
                <a:lumMod val="75000"/>
              </a:schemeClr>
            </a:solidFill>
            <a:ln w="9525">
              <a:solidFill>
                <a:schemeClr val="bg1"/>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8" name="Freeform 359"/>
            <p:cNvSpPr>
              <a:spLocks/>
            </p:cNvSpPr>
            <p:nvPr/>
          </p:nvSpPr>
          <p:spPr bwMode="auto">
            <a:xfrm>
              <a:off x="6466633" y="3002111"/>
              <a:ext cx="77788" cy="47625"/>
            </a:xfrm>
            <a:custGeom>
              <a:avLst/>
              <a:gdLst>
                <a:gd name="T0" fmla="*/ 2147483647 w 60"/>
                <a:gd name="T1" fmla="*/ 2147483647 h 36"/>
                <a:gd name="T2" fmla="*/ 2147483647 w 60"/>
                <a:gd name="T3" fmla="*/ 2147483647 h 36"/>
                <a:gd name="T4" fmla="*/ 2147483647 w 60"/>
                <a:gd name="T5" fmla="*/ 2147483647 h 36"/>
                <a:gd name="T6" fmla="*/ 2147483647 w 60"/>
                <a:gd name="T7" fmla="*/ 2147483647 h 36"/>
                <a:gd name="T8" fmla="*/ 2147483647 w 60"/>
                <a:gd name="T9" fmla="*/ 0 h 36"/>
                <a:gd name="T10" fmla="*/ 2147483647 w 60"/>
                <a:gd name="T11" fmla="*/ 0 h 36"/>
                <a:gd name="T12" fmla="*/ 2147483647 w 60"/>
                <a:gd name="T13" fmla="*/ 2147483647 h 36"/>
                <a:gd name="T14" fmla="*/ 0 w 60"/>
                <a:gd name="T15" fmla="*/ 2147483647 h 36"/>
                <a:gd name="T16" fmla="*/ 2147483647 w 60"/>
                <a:gd name="T17" fmla="*/ 2147483647 h 36"/>
                <a:gd name="T18" fmla="*/ 2147483647 w 60"/>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36"/>
                <a:gd name="T32" fmla="*/ 60 w 60"/>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89" name="Freeform 360"/>
            <p:cNvSpPr>
              <a:spLocks/>
            </p:cNvSpPr>
            <p:nvPr/>
          </p:nvSpPr>
          <p:spPr bwMode="auto">
            <a:xfrm>
              <a:off x="6325347" y="3025924"/>
              <a:ext cx="242887" cy="217487"/>
            </a:xfrm>
            <a:custGeom>
              <a:avLst/>
              <a:gdLst>
                <a:gd name="T0" fmla="*/ 2147483647 w 31"/>
                <a:gd name="T1" fmla="*/ 2147483647 h 28"/>
                <a:gd name="T2" fmla="*/ 2147483647 w 31"/>
                <a:gd name="T3" fmla="*/ 2147483647 h 28"/>
                <a:gd name="T4" fmla="*/ 2147483647 w 31"/>
                <a:gd name="T5" fmla="*/ 2147483647 h 28"/>
                <a:gd name="T6" fmla="*/ 2147483647 w 31"/>
                <a:gd name="T7" fmla="*/ 2147483647 h 28"/>
                <a:gd name="T8" fmla="*/ 2147483647 w 31"/>
                <a:gd name="T9" fmla="*/ 2147483647 h 28"/>
                <a:gd name="T10" fmla="*/ 2147483647 w 31"/>
                <a:gd name="T11" fmla="*/ 2147483647 h 28"/>
                <a:gd name="T12" fmla="*/ 2147483647 w 31"/>
                <a:gd name="T13" fmla="*/ 2147483647 h 28"/>
                <a:gd name="T14" fmla="*/ 2147483647 w 31"/>
                <a:gd name="T15" fmla="*/ 2147483647 h 28"/>
                <a:gd name="T16" fmla="*/ 2147483647 w 31"/>
                <a:gd name="T17" fmla="*/ 2147483647 h 28"/>
                <a:gd name="T18" fmla="*/ 2147483647 w 31"/>
                <a:gd name="T19" fmla="*/ 2147483647 h 28"/>
                <a:gd name="T20" fmla="*/ 2147483647 w 31"/>
                <a:gd name="T21" fmla="*/ 2147483647 h 28"/>
                <a:gd name="T22" fmla="*/ 2147483647 w 31"/>
                <a:gd name="T23" fmla="*/ 2147483647 h 28"/>
                <a:gd name="T24" fmla="*/ 2147483647 w 31"/>
                <a:gd name="T25" fmla="*/ 2147483647 h 28"/>
                <a:gd name="T26" fmla="*/ 2147483647 w 31"/>
                <a:gd name="T27" fmla="*/ 2147483647 h 28"/>
                <a:gd name="T28" fmla="*/ 2147483647 w 31"/>
                <a:gd name="T29" fmla="*/ 2147483647 h 28"/>
                <a:gd name="T30" fmla="*/ 2147483647 w 31"/>
                <a:gd name="T31" fmla="*/ 2147483647 h 28"/>
                <a:gd name="T32" fmla="*/ 2147483647 w 31"/>
                <a:gd name="T33" fmla="*/ 2147483647 h 28"/>
                <a:gd name="T34" fmla="*/ 2147483647 w 31"/>
                <a:gd name="T35" fmla="*/ 2147483647 h 28"/>
                <a:gd name="T36" fmla="*/ 2147483647 w 31"/>
                <a:gd name="T37" fmla="*/ 2147483647 h 28"/>
                <a:gd name="T38" fmla="*/ 2147483647 w 31"/>
                <a:gd name="T39" fmla="*/ 2147483647 h 28"/>
                <a:gd name="T40" fmla="*/ 2147483647 w 31"/>
                <a:gd name="T41" fmla="*/ 2147483647 h 28"/>
                <a:gd name="T42" fmla="*/ 2147483647 w 31"/>
                <a:gd name="T43" fmla="*/ 2147483647 h 28"/>
                <a:gd name="T44" fmla="*/ 2147483647 w 31"/>
                <a:gd name="T45" fmla="*/ 2147483647 h 28"/>
                <a:gd name="T46" fmla="*/ 2147483647 w 31"/>
                <a:gd name="T47" fmla="*/ 0 h 28"/>
                <a:gd name="T48" fmla="*/ 2147483647 w 31"/>
                <a:gd name="T49" fmla="*/ 2147483647 h 28"/>
                <a:gd name="T50" fmla="*/ 2147483647 w 31"/>
                <a:gd name="T51" fmla="*/ 2147483647 h 28"/>
                <a:gd name="T52" fmla="*/ 2147483647 w 31"/>
                <a:gd name="T53" fmla="*/ 0 h 28"/>
                <a:gd name="T54" fmla="*/ 2147483647 w 31"/>
                <a:gd name="T55" fmla="*/ 0 h 28"/>
                <a:gd name="T56" fmla="*/ 2147483647 w 31"/>
                <a:gd name="T57" fmla="*/ 2147483647 h 28"/>
                <a:gd name="T58" fmla="*/ 2147483647 w 31"/>
                <a:gd name="T59" fmla="*/ 2147483647 h 28"/>
                <a:gd name="T60" fmla="*/ 0 w 31"/>
                <a:gd name="T61" fmla="*/ 2147483647 h 28"/>
                <a:gd name="T62" fmla="*/ 0 w 31"/>
                <a:gd name="T63" fmla="*/ 2147483647 h 28"/>
                <a:gd name="T64" fmla="*/ 2147483647 w 31"/>
                <a:gd name="T65" fmla="*/ 2147483647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28"/>
                <a:gd name="T101" fmla="*/ 31 w 31"/>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rgbClr val="CFD1D1"/>
            </a:solidFill>
            <a:ln w="9525">
              <a:solidFill>
                <a:schemeClr val="bg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90" name="Freeform 263"/>
            <p:cNvSpPr>
              <a:spLocks/>
            </p:cNvSpPr>
            <p:nvPr/>
          </p:nvSpPr>
          <p:spPr bwMode="auto">
            <a:xfrm>
              <a:off x="6233271" y="2959249"/>
              <a:ext cx="49212" cy="96837"/>
            </a:xfrm>
            <a:custGeom>
              <a:avLst/>
              <a:gdLst>
                <a:gd name="T0" fmla="*/ 9 w 429209"/>
                <a:gd name="T1" fmla="*/ 141 h 839755"/>
                <a:gd name="T2" fmla="*/ 10 w 429209"/>
                <a:gd name="T3" fmla="*/ 99 h 839755"/>
                <a:gd name="T4" fmla="*/ 0 w 429209"/>
                <a:gd name="T5" fmla="*/ 92 h 839755"/>
                <a:gd name="T6" fmla="*/ 19 w 429209"/>
                <a:gd name="T7" fmla="*/ 23 h 839755"/>
                <a:gd name="T8" fmla="*/ 45 w 429209"/>
                <a:gd name="T9" fmla="*/ 23 h 839755"/>
                <a:gd name="T10" fmla="*/ 68 w 429209"/>
                <a:gd name="T11" fmla="*/ 0 h 839755"/>
                <a:gd name="T12" fmla="*/ 71 w 429209"/>
                <a:gd name="T13" fmla="*/ 46 h 839755"/>
                <a:gd name="T14" fmla="*/ 74 w 429209"/>
                <a:gd name="T15" fmla="*/ 72 h 839755"/>
                <a:gd name="T16" fmla="*/ 39 w 429209"/>
                <a:gd name="T17" fmla="*/ 112 h 839755"/>
                <a:gd name="T18" fmla="*/ 39 w 429209"/>
                <a:gd name="T19" fmla="*/ 148 h 839755"/>
                <a:gd name="T20" fmla="*/ 19 w 429209"/>
                <a:gd name="T21" fmla="*/ 138 h 839755"/>
                <a:gd name="T22" fmla="*/ 9 w 429209"/>
                <a:gd name="T23" fmla="*/ 141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9209"/>
                <a:gd name="T37" fmla="*/ 0 h 839755"/>
                <a:gd name="T38" fmla="*/ 429209 w 429209"/>
                <a:gd name="T39" fmla="*/ 839755 h 8397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nvGrpSpPr>
          <p:cNvPr id="191" name="Groupe 127"/>
          <p:cNvGrpSpPr/>
          <p:nvPr/>
        </p:nvGrpSpPr>
        <p:grpSpPr>
          <a:xfrm>
            <a:off x="15305" y="2027540"/>
            <a:ext cx="2520000" cy="3240000"/>
            <a:chOff x="859314" y="2681143"/>
            <a:chExt cx="2163763" cy="2952749"/>
          </a:xfrm>
        </p:grpSpPr>
        <p:sp>
          <p:nvSpPr>
            <p:cNvPr id="192" name="Freeform 277"/>
            <p:cNvSpPr>
              <a:spLocks/>
            </p:cNvSpPr>
            <p:nvPr/>
          </p:nvSpPr>
          <p:spPr bwMode="auto">
            <a:xfrm>
              <a:off x="1838802" y="3486006"/>
              <a:ext cx="276225" cy="77787"/>
            </a:xfrm>
            <a:custGeom>
              <a:avLst/>
              <a:gdLst>
                <a:gd name="T0" fmla="*/ 2147483647 w 35"/>
                <a:gd name="T1" fmla="*/ 2147483647 h 10"/>
                <a:gd name="T2" fmla="*/ 2147483647 w 35"/>
                <a:gd name="T3" fmla="*/ 0 h 10"/>
                <a:gd name="T4" fmla="*/ 2147483647 w 35"/>
                <a:gd name="T5" fmla="*/ 0 h 10"/>
                <a:gd name="T6" fmla="*/ 2147483647 w 35"/>
                <a:gd name="T7" fmla="*/ 2147483647 h 10"/>
                <a:gd name="T8" fmla="*/ 2147483647 w 35"/>
                <a:gd name="T9" fmla="*/ 2147483647 h 10"/>
                <a:gd name="T10" fmla="*/ 2147483647 w 35"/>
                <a:gd name="T11" fmla="*/ 2147483647 h 10"/>
                <a:gd name="T12" fmla="*/ 2147483647 w 35"/>
                <a:gd name="T13" fmla="*/ 2147483647 h 10"/>
                <a:gd name="T14" fmla="*/ 2147483647 w 35"/>
                <a:gd name="T15" fmla="*/ 2147483647 h 10"/>
                <a:gd name="T16" fmla="*/ 2147483647 w 35"/>
                <a:gd name="T17" fmla="*/ 2147483647 h 10"/>
                <a:gd name="T18" fmla="*/ 2147483647 w 35"/>
                <a:gd name="T19" fmla="*/ 2147483647 h 10"/>
                <a:gd name="T20" fmla="*/ 2147483647 w 35"/>
                <a:gd name="T21" fmla="*/ 2147483647 h 10"/>
                <a:gd name="T22" fmla="*/ 2147483647 w 35"/>
                <a:gd name="T23" fmla="*/ 2147483647 h 10"/>
                <a:gd name="T24" fmla="*/ 2147483647 w 35"/>
                <a:gd name="T25" fmla="*/ 2147483647 h 10"/>
                <a:gd name="T26" fmla="*/ 2147483647 w 35"/>
                <a:gd name="T27" fmla="*/ 2147483647 h 10"/>
                <a:gd name="T28" fmla="*/ 0 w 35"/>
                <a:gd name="T29" fmla="*/ 2147483647 h 10"/>
                <a:gd name="T30" fmla="*/ 2147483647 w 35"/>
                <a:gd name="T31" fmla="*/ 2147483647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0"/>
                <a:gd name="T50" fmla="*/ 35 w 35"/>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93" name="Freeform 278"/>
            <p:cNvSpPr>
              <a:spLocks/>
            </p:cNvSpPr>
            <p:nvPr/>
          </p:nvSpPr>
          <p:spPr bwMode="auto">
            <a:xfrm>
              <a:off x="2115026" y="3571731"/>
              <a:ext cx="171450" cy="47625"/>
            </a:xfrm>
            <a:custGeom>
              <a:avLst/>
              <a:gdLst>
                <a:gd name="T0" fmla="*/ 2147483647 w 132"/>
                <a:gd name="T1" fmla="*/ 0 h 36"/>
                <a:gd name="T2" fmla="*/ 2147483647 w 132"/>
                <a:gd name="T3" fmla="*/ 2147483647 h 36"/>
                <a:gd name="T4" fmla="*/ 0 w 132"/>
                <a:gd name="T5" fmla="*/ 2147483647 h 36"/>
                <a:gd name="T6" fmla="*/ 2147483647 w 132"/>
                <a:gd name="T7" fmla="*/ 2147483647 h 36"/>
                <a:gd name="T8" fmla="*/ 2147483647 w 132"/>
                <a:gd name="T9" fmla="*/ 2147483647 h 36"/>
                <a:gd name="T10" fmla="*/ 2147483647 w 132"/>
                <a:gd name="T11" fmla="*/ 2147483647 h 36"/>
                <a:gd name="T12" fmla="*/ 2147483647 w 132"/>
                <a:gd name="T13" fmla="*/ 2147483647 h 36"/>
                <a:gd name="T14" fmla="*/ 2147483647 w 132"/>
                <a:gd name="T15" fmla="*/ 2147483647 h 36"/>
                <a:gd name="T16" fmla="*/ 2147483647 w 132"/>
                <a:gd name="T17" fmla="*/ 2147483647 h 36"/>
                <a:gd name="T18" fmla="*/ 2147483647 w 132"/>
                <a:gd name="T19" fmla="*/ 0 h 36"/>
                <a:gd name="T20" fmla="*/ 2147483647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
                <a:gd name="T34" fmla="*/ 0 h 36"/>
                <a:gd name="T35" fmla="*/ 132 w 132"/>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94" name="Freeform 399"/>
            <p:cNvSpPr>
              <a:spLocks/>
            </p:cNvSpPr>
            <p:nvPr/>
          </p:nvSpPr>
          <p:spPr bwMode="auto">
            <a:xfrm>
              <a:off x="859314" y="2681143"/>
              <a:ext cx="1435100" cy="741363"/>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99"/>
                <a:gd name="T103" fmla="*/ 0 h 571"/>
                <a:gd name="T104" fmla="*/ 1099 w 1099"/>
                <a:gd name="T105" fmla="*/ 571 h 5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rgbClr val="CFD1D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95" name="Freeform 400"/>
            <p:cNvSpPr>
              <a:spLocks/>
            </p:cNvSpPr>
            <p:nvPr/>
          </p:nvSpPr>
          <p:spPr bwMode="auto">
            <a:xfrm>
              <a:off x="1775302" y="3687618"/>
              <a:ext cx="111125" cy="112713"/>
            </a:xfrm>
            <a:custGeom>
              <a:avLst/>
              <a:gdLst>
                <a:gd name="T0" fmla="*/ 2147483647 w 14"/>
                <a:gd name="T1" fmla="*/ 2147483647 h 14"/>
                <a:gd name="T2" fmla="*/ 2147483647 w 14"/>
                <a:gd name="T3" fmla="*/ 2147483647 h 14"/>
                <a:gd name="T4" fmla="*/ 2147483647 w 14"/>
                <a:gd name="T5" fmla="*/ 0 h 14"/>
                <a:gd name="T6" fmla="*/ 2147483647 w 14"/>
                <a:gd name="T7" fmla="*/ 2147483647 h 14"/>
                <a:gd name="T8" fmla="*/ 0 w 14"/>
                <a:gd name="T9" fmla="*/ 2147483647 h 14"/>
                <a:gd name="T10" fmla="*/ 2147483647 w 14"/>
                <a:gd name="T11" fmla="*/ 2147483647 h 14"/>
                <a:gd name="T12" fmla="*/ 2147483647 w 14"/>
                <a:gd name="T13" fmla="*/ 2147483647 h 14"/>
                <a:gd name="T14" fmla="*/ 2147483647 w 1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4"/>
                <a:gd name="T26" fmla="*/ 14 w 1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96" name="Freeform 401"/>
            <p:cNvSpPr>
              <a:spLocks/>
            </p:cNvSpPr>
            <p:nvPr/>
          </p:nvSpPr>
          <p:spPr bwMode="auto">
            <a:xfrm>
              <a:off x="1814989" y="3790805"/>
              <a:ext cx="95250" cy="69850"/>
            </a:xfrm>
            <a:custGeom>
              <a:avLst/>
              <a:gdLst>
                <a:gd name="T0" fmla="*/ 2147483647 w 12"/>
                <a:gd name="T1" fmla="*/ 2147483647 h 9"/>
                <a:gd name="T2" fmla="*/ 2147483647 w 12"/>
                <a:gd name="T3" fmla="*/ 0 h 9"/>
                <a:gd name="T4" fmla="*/ 0 w 12"/>
                <a:gd name="T5" fmla="*/ 2147483647 h 9"/>
                <a:gd name="T6" fmla="*/ 2147483647 w 12"/>
                <a:gd name="T7" fmla="*/ 2147483647 h 9"/>
                <a:gd name="T8" fmla="*/ 2147483647 w 12"/>
                <a:gd name="T9" fmla="*/ 2147483647 h 9"/>
                <a:gd name="T10" fmla="*/ 2147483647 w 12"/>
                <a:gd name="T11" fmla="*/ 2147483647 h 9"/>
                <a:gd name="T12" fmla="*/ 2147483647 w 12"/>
                <a:gd name="T13" fmla="*/ 2147483647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97" name="Freeform 402"/>
            <p:cNvSpPr>
              <a:spLocks/>
            </p:cNvSpPr>
            <p:nvPr/>
          </p:nvSpPr>
          <p:spPr bwMode="auto">
            <a:xfrm>
              <a:off x="1902301" y="3830493"/>
              <a:ext cx="141288" cy="60325"/>
            </a:xfrm>
            <a:custGeom>
              <a:avLst/>
              <a:gdLst>
                <a:gd name="T0" fmla="*/ 2147483647 w 18"/>
                <a:gd name="T1" fmla="*/ 2147483647 h 8"/>
                <a:gd name="T2" fmla="*/ 2147483647 w 18"/>
                <a:gd name="T3" fmla="*/ 2147483647 h 8"/>
                <a:gd name="T4" fmla="*/ 2147483647 w 18"/>
                <a:gd name="T5" fmla="*/ 2147483647 h 8"/>
                <a:gd name="T6" fmla="*/ 2147483647 w 18"/>
                <a:gd name="T7" fmla="*/ 0 h 8"/>
                <a:gd name="T8" fmla="*/ 0 w 18"/>
                <a:gd name="T9" fmla="*/ 2147483647 h 8"/>
                <a:gd name="T10" fmla="*/ 2147483647 w 18"/>
                <a:gd name="T11" fmla="*/ 2147483647 h 8"/>
                <a:gd name="T12" fmla="*/ 2147483647 w 18"/>
                <a:gd name="T13" fmla="*/ 2147483647 h 8"/>
                <a:gd name="T14" fmla="*/ 2147483647 w 18"/>
                <a:gd name="T15" fmla="*/ 2147483647 h 8"/>
                <a:gd name="T16" fmla="*/ 2147483647 w 18"/>
                <a:gd name="T17" fmla="*/ 2147483647 h 8"/>
                <a:gd name="T18" fmla="*/ 2147483647 w 18"/>
                <a:gd name="T19" fmla="*/ 2147483647 h 8"/>
                <a:gd name="T20" fmla="*/ 2147483647 w 18"/>
                <a:gd name="T21" fmla="*/ 2147483647 h 8"/>
                <a:gd name="T22" fmla="*/ 2147483647 w 18"/>
                <a:gd name="T23" fmla="*/ 2147483647 h 8"/>
                <a:gd name="T24" fmla="*/ 2147483647 w 18"/>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8"/>
                <a:gd name="T41" fmla="*/ 18 w 18"/>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98" name="Freeform 403"/>
            <p:cNvSpPr>
              <a:spLocks/>
            </p:cNvSpPr>
            <p:nvPr/>
          </p:nvSpPr>
          <p:spPr bwMode="auto">
            <a:xfrm>
              <a:off x="1995964" y="3760642"/>
              <a:ext cx="290512" cy="319088"/>
            </a:xfrm>
            <a:custGeom>
              <a:avLst/>
              <a:gdLst>
                <a:gd name="T0" fmla="*/ 2147483647 w 37"/>
                <a:gd name="T1" fmla="*/ 2147483647 h 41"/>
                <a:gd name="T2" fmla="*/ 2147483647 w 37"/>
                <a:gd name="T3" fmla="*/ 2147483647 h 41"/>
                <a:gd name="T4" fmla="*/ 2147483647 w 37"/>
                <a:gd name="T5" fmla="*/ 2147483647 h 41"/>
                <a:gd name="T6" fmla="*/ 2147483647 w 37"/>
                <a:gd name="T7" fmla="*/ 2147483647 h 41"/>
                <a:gd name="T8" fmla="*/ 2147483647 w 37"/>
                <a:gd name="T9" fmla="*/ 2147483647 h 41"/>
                <a:gd name="T10" fmla="*/ 2147483647 w 37"/>
                <a:gd name="T11" fmla="*/ 2147483647 h 41"/>
                <a:gd name="T12" fmla="*/ 2147483647 w 37"/>
                <a:gd name="T13" fmla="*/ 2147483647 h 41"/>
                <a:gd name="T14" fmla="*/ 2147483647 w 37"/>
                <a:gd name="T15" fmla="*/ 2147483647 h 41"/>
                <a:gd name="T16" fmla="*/ 2147483647 w 37"/>
                <a:gd name="T17" fmla="*/ 2147483647 h 41"/>
                <a:gd name="T18" fmla="*/ 2147483647 w 37"/>
                <a:gd name="T19" fmla="*/ 2147483647 h 41"/>
                <a:gd name="T20" fmla="*/ 2147483647 w 37"/>
                <a:gd name="T21" fmla="*/ 0 h 41"/>
                <a:gd name="T22" fmla="*/ 2147483647 w 37"/>
                <a:gd name="T23" fmla="*/ 2147483647 h 41"/>
                <a:gd name="T24" fmla="*/ 2147483647 w 37"/>
                <a:gd name="T25" fmla="*/ 2147483647 h 41"/>
                <a:gd name="T26" fmla="*/ 2147483647 w 37"/>
                <a:gd name="T27" fmla="*/ 2147483647 h 41"/>
                <a:gd name="T28" fmla="*/ 2147483647 w 37"/>
                <a:gd name="T29" fmla="*/ 2147483647 h 41"/>
                <a:gd name="T30" fmla="*/ 2147483647 w 37"/>
                <a:gd name="T31" fmla="*/ 2147483647 h 41"/>
                <a:gd name="T32" fmla="*/ 2147483647 w 37"/>
                <a:gd name="T33" fmla="*/ 2147483647 h 41"/>
                <a:gd name="T34" fmla="*/ 2147483647 w 37"/>
                <a:gd name="T35" fmla="*/ 2147483647 h 41"/>
                <a:gd name="T36" fmla="*/ 2147483647 w 37"/>
                <a:gd name="T37" fmla="*/ 2147483647 h 41"/>
                <a:gd name="T38" fmla="*/ 2147483647 w 37"/>
                <a:gd name="T39" fmla="*/ 2147483647 h 41"/>
                <a:gd name="T40" fmla="*/ 2147483647 w 37"/>
                <a:gd name="T41" fmla="*/ 2147483647 h 41"/>
                <a:gd name="T42" fmla="*/ 2147483647 w 37"/>
                <a:gd name="T43" fmla="*/ 2147483647 h 41"/>
                <a:gd name="T44" fmla="*/ 0 w 37"/>
                <a:gd name="T45" fmla="*/ 2147483647 h 41"/>
                <a:gd name="T46" fmla="*/ 2147483647 w 37"/>
                <a:gd name="T47" fmla="*/ 2147483647 h 41"/>
                <a:gd name="T48" fmla="*/ 2147483647 w 37"/>
                <a:gd name="T49" fmla="*/ 2147483647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
                <a:gd name="T76" fmla="*/ 0 h 41"/>
                <a:gd name="T77" fmla="*/ 37 w 37"/>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99" name="Freeform 422"/>
            <p:cNvSpPr>
              <a:spLocks/>
            </p:cNvSpPr>
            <p:nvPr/>
          </p:nvSpPr>
          <p:spPr bwMode="auto">
            <a:xfrm>
              <a:off x="1735614" y="3665392"/>
              <a:ext cx="150812" cy="69850"/>
            </a:xfrm>
            <a:custGeom>
              <a:avLst/>
              <a:gdLst>
                <a:gd name="T0" fmla="*/ 2147483647 w 19"/>
                <a:gd name="T1" fmla="*/ 2147483647 h 9"/>
                <a:gd name="T2" fmla="*/ 2147483647 w 19"/>
                <a:gd name="T3" fmla="*/ 2147483647 h 9"/>
                <a:gd name="T4" fmla="*/ 2147483647 w 19"/>
                <a:gd name="T5" fmla="*/ 0 h 9"/>
                <a:gd name="T6" fmla="*/ 2147483647 w 19"/>
                <a:gd name="T7" fmla="*/ 2147483647 h 9"/>
                <a:gd name="T8" fmla="*/ 0 w 19"/>
                <a:gd name="T9" fmla="*/ 2147483647 h 9"/>
                <a:gd name="T10" fmla="*/ 0 w 19"/>
                <a:gd name="T11" fmla="*/ 2147483647 h 9"/>
                <a:gd name="T12" fmla="*/ 2147483647 w 19"/>
                <a:gd name="T13" fmla="*/ 2147483647 h 9"/>
                <a:gd name="T14" fmla="*/ 2147483647 w 19"/>
                <a:gd name="T15" fmla="*/ 2147483647 h 9"/>
                <a:gd name="T16" fmla="*/ 2147483647 w 19"/>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00" name="Freeform 423"/>
            <p:cNvSpPr>
              <a:spLocks/>
            </p:cNvSpPr>
            <p:nvPr/>
          </p:nvSpPr>
          <p:spPr bwMode="auto">
            <a:xfrm>
              <a:off x="1656239" y="3624118"/>
              <a:ext cx="119062" cy="98425"/>
            </a:xfrm>
            <a:custGeom>
              <a:avLst/>
              <a:gdLst>
                <a:gd name="T0" fmla="*/ 2147483647 w 15"/>
                <a:gd name="T1" fmla="*/ 2147483647 h 12"/>
                <a:gd name="T2" fmla="*/ 2147483647 w 15"/>
                <a:gd name="T3" fmla="*/ 2147483647 h 12"/>
                <a:gd name="T4" fmla="*/ 2147483647 w 15"/>
                <a:gd name="T5" fmla="*/ 0 h 12"/>
                <a:gd name="T6" fmla="*/ 2147483647 w 15"/>
                <a:gd name="T7" fmla="*/ 0 h 12"/>
                <a:gd name="T8" fmla="*/ 2147483647 w 15"/>
                <a:gd name="T9" fmla="*/ 2147483647 h 12"/>
                <a:gd name="T10" fmla="*/ 2147483647 w 15"/>
                <a:gd name="T11" fmla="*/ 2147483647 h 12"/>
                <a:gd name="T12" fmla="*/ 2147483647 w 15"/>
                <a:gd name="T13" fmla="*/ 2147483647 h 12"/>
                <a:gd name="T14" fmla="*/ 2147483647 w 15"/>
                <a:gd name="T15" fmla="*/ 2147483647 h 12"/>
                <a:gd name="T16" fmla="*/ 0 w 15"/>
                <a:gd name="T17" fmla="*/ 2147483647 h 12"/>
                <a:gd name="T18" fmla="*/ 2147483647 w 15"/>
                <a:gd name="T19" fmla="*/ 2147483647 h 12"/>
                <a:gd name="T20" fmla="*/ 2147483647 w 15"/>
                <a:gd name="T21" fmla="*/ 2147483647 h 12"/>
                <a:gd name="T22" fmla="*/ 2147483647 w 15"/>
                <a:gd name="T23" fmla="*/ 2147483647 h 12"/>
                <a:gd name="T24" fmla="*/ 2147483647 w 15"/>
                <a:gd name="T25" fmla="*/ 2147483647 h 12"/>
                <a:gd name="T26" fmla="*/ 2147483647 w 15"/>
                <a:gd name="T27" fmla="*/ 214748364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2"/>
                <a:gd name="T44" fmla="*/ 15 w 15"/>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01" name="Freeform 424"/>
            <p:cNvSpPr>
              <a:spLocks/>
            </p:cNvSpPr>
            <p:nvPr/>
          </p:nvSpPr>
          <p:spPr bwMode="auto">
            <a:xfrm>
              <a:off x="1046639" y="3211368"/>
              <a:ext cx="754062" cy="493713"/>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6"/>
                <a:gd name="T169" fmla="*/ 0 h 379"/>
                <a:gd name="T170" fmla="*/ 576 w 576"/>
                <a:gd name="T171" fmla="*/ 379 h 3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02" name="Freeform 445"/>
            <p:cNvSpPr>
              <a:spLocks/>
            </p:cNvSpPr>
            <p:nvPr/>
          </p:nvSpPr>
          <p:spPr bwMode="auto">
            <a:xfrm>
              <a:off x="2338864" y="3646342"/>
              <a:ext cx="36512" cy="19050"/>
            </a:xfrm>
            <a:custGeom>
              <a:avLst/>
              <a:gdLst>
                <a:gd name="T0" fmla="*/ 2147483647 w 23"/>
                <a:gd name="T1" fmla="*/ 0 h 18"/>
                <a:gd name="T2" fmla="*/ 2147483647 w 23"/>
                <a:gd name="T3" fmla="*/ 2147483647 h 18"/>
                <a:gd name="T4" fmla="*/ 2147483647 w 23"/>
                <a:gd name="T5" fmla="*/ 2147483647 h 18"/>
                <a:gd name="T6" fmla="*/ 0 w 23"/>
                <a:gd name="T7" fmla="*/ 2147483647 h 18"/>
                <a:gd name="T8" fmla="*/ 2147483647 w 23"/>
                <a:gd name="T9" fmla="*/ 0 h 18"/>
                <a:gd name="T10" fmla="*/ 0 60000 65536"/>
                <a:gd name="T11" fmla="*/ 0 60000 65536"/>
                <a:gd name="T12" fmla="*/ 0 60000 65536"/>
                <a:gd name="T13" fmla="*/ 0 60000 65536"/>
                <a:gd name="T14" fmla="*/ 0 60000 65536"/>
                <a:gd name="T15" fmla="*/ 0 w 23"/>
                <a:gd name="T16" fmla="*/ 0 h 18"/>
                <a:gd name="T17" fmla="*/ 23 w 23"/>
                <a:gd name="T18" fmla="*/ 18 h 18"/>
              </a:gdLst>
              <a:ahLst/>
              <a:cxnLst>
                <a:cxn ang="T10">
                  <a:pos x="T0" y="T1"/>
                </a:cxn>
                <a:cxn ang="T11">
                  <a:pos x="T2" y="T3"/>
                </a:cxn>
                <a:cxn ang="T12">
                  <a:pos x="T4" y="T5"/>
                </a:cxn>
                <a:cxn ang="T13">
                  <a:pos x="T6" y="T7"/>
                </a:cxn>
                <a:cxn ang="T14">
                  <a:pos x="T8" y="T9"/>
                </a:cxn>
              </a:cxnLst>
              <a:rect l="T15" t="T16" r="T17" b="T18"/>
              <a:pathLst>
                <a:path w="23" h="18">
                  <a:moveTo>
                    <a:pt x="2" y="0"/>
                  </a:moveTo>
                  <a:lnTo>
                    <a:pt x="23" y="1"/>
                  </a:lnTo>
                  <a:lnTo>
                    <a:pt x="21" y="18"/>
                  </a:lnTo>
                  <a:lnTo>
                    <a:pt x="0" y="13"/>
                  </a:lnTo>
                  <a:lnTo>
                    <a:pt x="2" y="0"/>
                  </a:lnTo>
                  <a:close/>
                </a:path>
              </a:pathLst>
            </a:custGeom>
            <a:solidFill>
              <a:schemeClr val="bg1"/>
            </a:solidFill>
            <a:ln w="6350"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03" name="Freeform 411"/>
            <p:cNvSpPr>
              <a:spLocks/>
            </p:cNvSpPr>
            <p:nvPr/>
          </p:nvSpPr>
          <p:spPr bwMode="auto">
            <a:xfrm>
              <a:off x="2481739" y="4767117"/>
              <a:ext cx="127000" cy="166688"/>
            </a:xfrm>
            <a:custGeom>
              <a:avLst/>
              <a:gdLst>
                <a:gd name="T0" fmla="*/ 2147483647 w 102"/>
                <a:gd name="T1" fmla="*/ 2147483647 h 114"/>
                <a:gd name="T2" fmla="*/ 2147483647 w 102"/>
                <a:gd name="T3" fmla="*/ 2147483647 h 114"/>
                <a:gd name="T4" fmla="*/ 2147483647 w 102"/>
                <a:gd name="T5" fmla="*/ 0 h 114"/>
                <a:gd name="T6" fmla="*/ 2147483647 w 102"/>
                <a:gd name="T7" fmla="*/ 2147483647 h 114"/>
                <a:gd name="T8" fmla="*/ 0 w 102"/>
                <a:gd name="T9" fmla="*/ 2147483647 h 114"/>
                <a:gd name="T10" fmla="*/ 0 w 102"/>
                <a:gd name="T11" fmla="*/ 2147483647 h 114"/>
                <a:gd name="T12" fmla="*/ 2147483647 w 102"/>
                <a:gd name="T13" fmla="*/ 2147483647 h 114"/>
                <a:gd name="T14" fmla="*/ 2147483647 w 102"/>
                <a:gd name="T15" fmla="*/ 2147483647 h 114"/>
                <a:gd name="T16" fmla="*/ 2147483647 w 102"/>
                <a:gd name="T17" fmla="*/ 2147483647 h 114"/>
                <a:gd name="T18" fmla="*/ 2147483647 w 102"/>
                <a:gd name="T19" fmla="*/ 2147483647 h 114"/>
                <a:gd name="T20" fmla="*/ 2147483647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14"/>
                <a:gd name="T41" fmla="*/ 102 w 102"/>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04" name="Freeform 420"/>
            <p:cNvSpPr>
              <a:spLocks/>
            </p:cNvSpPr>
            <p:nvPr/>
          </p:nvSpPr>
          <p:spPr bwMode="auto">
            <a:xfrm>
              <a:off x="1934052" y="4076555"/>
              <a:ext cx="320675" cy="392112"/>
            </a:xfrm>
            <a:custGeom>
              <a:avLst/>
              <a:gdLst>
                <a:gd name="T0" fmla="*/ 2147483647 w 240"/>
                <a:gd name="T1" fmla="*/ 2147483647 h 337"/>
                <a:gd name="T2" fmla="*/ 2147483647 w 240"/>
                <a:gd name="T3" fmla="*/ 2147483647 h 337"/>
                <a:gd name="T4" fmla="*/ 2147483647 w 240"/>
                <a:gd name="T5" fmla="*/ 2147483647 h 337"/>
                <a:gd name="T6" fmla="*/ 2147483647 w 240"/>
                <a:gd name="T7" fmla="*/ 2147483647 h 337"/>
                <a:gd name="T8" fmla="*/ 2147483647 w 240"/>
                <a:gd name="T9" fmla="*/ 2147483647 h 337"/>
                <a:gd name="T10" fmla="*/ 2147483647 w 240"/>
                <a:gd name="T11" fmla="*/ 2147483647 h 337"/>
                <a:gd name="T12" fmla="*/ 2147483647 w 240"/>
                <a:gd name="T13" fmla="*/ 2147483647 h 337"/>
                <a:gd name="T14" fmla="*/ 2147483647 w 240"/>
                <a:gd name="T15" fmla="*/ 2147483647 h 337"/>
                <a:gd name="T16" fmla="*/ 2147483647 w 240"/>
                <a:gd name="T17" fmla="*/ 2147483647 h 337"/>
                <a:gd name="T18" fmla="*/ 2147483647 w 240"/>
                <a:gd name="T19" fmla="*/ 2147483647 h 337"/>
                <a:gd name="T20" fmla="*/ 2147483647 w 240"/>
                <a:gd name="T21" fmla="*/ 2147483647 h 337"/>
                <a:gd name="T22" fmla="*/ 2147483647 w 240"/>
                <a:gd name="T23" fmla="*/ 2147483647 h 337"/>
                <a:gd name="T24" fmla="*/ 2147483647 w 240"/>
                <a:gd name="T25" fmla="*/ 2147483647 h 337"/>
                <a:gd name="T26" fmla="*/ 2147483647 w 240"/>
                <a:gd name="T27" fmla="*/ 0 h 337"/>
                <a:gd name="T28" fmla="*/ 2147483647 w 240"/>
                <a:gd name="T29" fmla="*/ 0 h 337"/>
                <a:gd name="T30" fmla="*/ 2147483647 w 240"/>
                <a:gd name="T31" fmla="*/ 2147483647 h 337"/>
                <a:gd name="T32" fmla="*/ 2147483647 w 240"/>
                <a:gd name="T33" fmla="*/ 2147483647 h 337"/>
                <a:gd name="T34" fmla="*/ 2147483647 w 240"/>
                <a:gd name="T35" fmla="*/ 2147483647 h 337"/>
                <a:gd name="T36" fmla="*/ 2147483647 w 240"/>
                <a:gd name="T37" fmla="*/ 2147483647 h 337"/>
                <a:gd name="T38" fmla="*/ 2147483647 w 240"/>
                <a:gd name="T39" fmla="*/ 2147483647 h 337"/>
                <a:gd name="T40" fmla="*/ 2147483647 w 240"/>
                <a:gd name="T41" fmla="*/ 2147483647 h 337"/>
                <a:gd name="T42" fmla="*/ 0 w 240"/>
                <a:gd name="T43" fmla="*/ 2147483647 h 337"/>
                <a:gd name="T44" fmla="*/ 2147483647 w 240"/>
                <a:gd name="T45" fmla="*/ 2147483647 h 337"/>
                <a:gd name="T46" fmla="*/ 2147483647 w 240"/>
                <a:gd name="T47" fmla="*/ 2147483647 h 337"/>
                <a:gd name="T48" fmla="*/ 2147483647 w 240"/>
                <a:gd name="T49" fmla="*/ 2147483647 h 337"/>
                <a:gd name="T50" fmla="*/ 2147483647 w 240"/>
                <a:gd name="T51" fmla="*/ 2147483647 h 337"/>
                <a:gd name="T52" fmla="*/ 2147483647 w 240"/>
                <a:gd name="T53" fmla="*/ 2147483647 h 337"/>
                <a:gd name="T54" fmla="*/ 2147483647 w 240"/>
                <a:gd name="T55" fmla="*/ 2147483647 h 337"/>
                <a:gd name="T56" fmla="*/ 2147483647 w 240"/>
                <a:gd name="T57" fmla="*/ 2147483647 h 337"/>
                <a:gd name="T58" fmla="*/ 2147483647 w 240"/>
                <a:gd name="T59" fmla="*/ 2147483647 h 337"/>
                <a:gd name="T60" fmla="*/ 2147483647 w 240"/>
                <a:gd name="T61" fmla="*/ 2147483647 h 337"/>
                <a:gd name="T62" fmla="*/ 2147483647 w 240"/>
                <a:gd name="T63" fmla="*/ 2147483647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0"/>
                <a:gd name="T97" fmla="*/ 0 h 337"/>
                <a:gd name="T98" fmla="*/ 240 w 240"/>
                <a:gd name="T99" fmla="*/ 337 h 3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05" name="Freeform 413"/>
            <p:cNvSpPr>
              <a:spLocks/>
            </p:cNvSpPr>
            <p:nvPr/>
          </p:nvSpPr>
          <p:spPr bwMode="auto">
            <a:xfrm>
              <a:off x="2138840" y="3952731"/>
              <a:ext cx="884237" cy="911225"/>
            </a:xfrm>
            <a:custGeom>
              <a:avLst/>
              <a:gdLst>
                <a:gd name="T0" fmla="*/ 39734865 w 10000"/>
                <a:gd name="T1" fmla="*/ 65147755 h 10000"/>
                <a:gd name="T2" fmla="*/ 36529242 w 10000"/>
                <a:gd name="T3" fmla="*/ 70262642 h 10000"/>
                <a:gd name="T4" fmla="*/ 32682370 w 10000"/>
                <a:gd name="T5" fmla="*/ 74729829 h 10000"/>
                <a:gd name="T6" fmla="*/ 33964690 w 10000"/>
                <a:gd name="T7" fmla="*/ 75369144 h 10000"/>
                <a:gd name="T8" fmla="*/ 39093794 w 10000"/>
                <a:gd name="T9" fmla="*/ 79196926 h 10000"/>
                <a:gd name="T10" fmla="*/ 41658257 w 10000"/>
                <a:gd name="T11" fmla="*/ 81115054 h 10000"/>
                <a:gd name="T12" fmla="*/ 47428531 w 10000"/>
                <a:gd name="T13" fmla="*/ 75369144 h 10000"/>
                <a:gd name="T14" fmla="*/ 51908693 w 10000"/>
                <a:gd name="T15" fmla="*/ 63229719 h 10000"/>
                <a:gd name="T16" fmla="*/ 63449131 w 10000"/>
                <a:gd name="T17" fmla="*/ 58123216 h 10000"/>
                <a:gd name="T18" fmla="*/ 66013682 w 10000"/>
                <a:gd name="T19" fmla="*/ 54926366 h 10000"/>
                <a:gd name="T20" fmla="*/ 68570453 w 10000"/>
                <a:gd name="T21" fmla="*/ 49180548 h 10000"/>
                <a:gd name="T22" fmla="*/ 69852684 w 10000"/>
                <a:gd name="T23" fmla="*/ 37049403 h 10000"/>
                <a:gd name="T24" fmla="*/ 78187499 w 10000"/>
                <a:gd name="T25" fmla="*/ 28106736 h 10000"/>
                <a:gd name="T26" fmla="*/ 76905267 w 10000"/>
                <a:gd name="T27" fmla="*/ 21713122 h 10000"/>
                <a:gd name="T28" fmla="*/ 67296002 w 10000"/>
                <a:gd name="T29" fmla="*/ 17245934 h 10000"/>
                <a:gd name="T30" fmla="*/ 58961188 w 10000"/>
                <a:gd name="T31" fmla="*/ 15967304 h 10000"/>
                <a:gd name="T32" fmla="*/ 52549853 w 10000"/>
                <a:gd name="T33" fmla="*/ 12139432 h 10000"/>
                <a:gd name="T34" fmla="*/ 47428531 w 10000"/>
                <a:gd name="T35" fmla="*/ 7024634 h 10000"/>
                <a:gd name="T36" fmla="*/ 44863968 w 10000"/>
                <a:gd name="T37" fmla="*/ 1918037 h 10000"/>
                <a:gd name="T38" fmla="*/ 39734865 w 10000"/>
                <a:gd name="T39" fmla="*/ 7024634 h 10000"/>
                <a:gd name="T40" fmla="*/ 35888082 w 10000"/>
                <a:gd name="T41" fmla="*/ 6385227 h 10000"/>
                <a:gd name="T42" fmla="*/ 33964690 w 10000"/>
                <a:gd name="T43" fmla="*/ 7024634 h 10000"/>
                <a:gd name="T44" fmla="*/ 28843369 w 10000"/>
                <a:gd name="T45" fmla="*/ 8303355 h 10000"/>
                <a:gd name="T46" fmla="*/ 27561137 w 10000"/>
                <a:gd name="T47" fmla="*/ 2557444 h 10000"/>
                <a:gd name="T48" fmla="*/ 24996585 w 10000"/>
                <a:gd name="T49" fmla="*/ 0 h 10000"/>
                <a:gd name="T50" fmla="*/ 22432028 w 10000"/>
                <a:gd name="T51" fmla="*/ 2557444 h 10000"/>
                <a:gd name="T52" fmla="*/ 19226317 w 10000"/>
                <a:gd name="T53" fmla="*/ 5745911 h 10000"/>
                <a:gd name="T54" fmla="*/ 14097214 w 10000"/>
                <a:gd name="T55" fmla="*/ 9581986 h 10000"/>
                <a:gd name="T56" fmla="*/ 7052497 w 10000"/>
                <a:gd name="T57" fmla="*/ 8942670 h 10000"/>
                <a:gd name="T58" fmla="*/ 6411337 w 10000"/>
                <a:gd name="T59" fmla="*/ 19164062 h 10000"/>
                <a:gd name="T60" fmla="*/ 4487945 w 10000"/>
                <a:gd name="T61" fmla="*/ 19803378 h 10000"/>
                <a:gd name="T62" fmla="*/ 0 w 10000"/>
                <a:gd name="T63" fmla="*/ 24909977 h 10000"/>
                <a:gd name="T64" fmla="*/ 2564552 w 10000"/>
                <a:gd name="T65" fmla="*/ 30655795 h 10000"/>
                <a:gd name="T66" fmla="*/ 6411337 w 10000"/>
                <a:gd name="T67" fmla="*/ 33213238 h 10000"/>
                <a:gd name="T68" fmla="*/ 7693657 w 10000"/>
                <a:gd name="T69" fmla="*/ 33852554 h 10000"/>
                <a:gd name="T70" fmla="*/ 11032270 w 10000"/>
                <a:gd name="T71" fmla="*/ 34217955 h 10000"/>
                <a:gd name="T72" fmla="*/ 14613254 w 10000"/>
                <a:gd name="T73" fmla="*/ 32266658 h 10000"/>
                <a:gd name="T74" fmla="*/ 17302925 w 10000"/>
                <a:gd name="T75" fmla="*/ 35770682 h 10000"/>
                <a:gd name="T76" fmla="*/ 25637657 w 10000"/>
                <a:gd name="T77" fmla="*/ 39598463 h 10000"/>
                <a:gd name="T78" fmla="*/ 26919977 w 10000"/>
                <a:gd name="T79" fmla="*/ 44073943 h 10000"/>
                <a:gd name="T80" fmla="*/ 30758979 w 10000"/>
                <a:gd name="T81" fmla="*/ 47262409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00"/>
                <a:gd name="T124" fmla="*/ 0 h 10000"/>
                <a:gd name="T125" fmla="*/ 10000 w 10000"/>
                <a:gd name="T126" fmla="*/ 10000 h 100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rgbClr val="CFD1D1"/>
            </a:solidFill>
            <a:ln w="9525" cap="flat" cmpd="sng">
              <a:solidFill>
                <a:schemeClr val="bg1"/>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06" name="Freeform 409"/>
            <p:cNvSpPr>
              <a:spLocks/>
            </p:cNvSpPr>
            <p:nvPr/>
          </p:nvSpPr>
          <p:spPr bwMode="auto">
            <a:xfrm>
              <a:off x="2126140" y="4554392"/>
              <a:ext cx="473075" cy="947738"/>
            </a:xfrm>
            <a:custGeom>
              <a:avLst/>
              <a:gdLst>
                <a:gd name="T0" fmla="*/ 802631221 w 10000"/>
                <a:gd name="T1" fmla="*/ 2147483647 h 10001"/>
                <a:gd name="T2" fmla="*/ 819678566 w 10000"/>
                <a:gd name="T3" fmla="*/ 2147483647 h 10001"/>
                <a:gd name="T4" fmla="*/ 853874685 w 10000"/>
                <a:gd name="T5" fmla="*/ 1967533265 h 10001"/>
                <a:gd name="T6" fmla="*/ 973406687 w 10000"/>
                <a:gd name="T7" fmla="*/ 1492674353 h 10001"/>
                <a:gd name="T8" fmla="*/ 1024544940 w 10000"/>
                <a:gd name="T9" fmla="*/ 1357359291 h 10001"/>
                <a:gd name="T10" fmla="*/ 1058741058 w 10000"/>
                <a:gd name="T11" fmla="*/ 949726543 h 10001"/>
                <a:gd name="T12" fmla="*/ 1041694469 w 10000"/>
                <a:gd name="T13" fmla="*/ 882500758 h 10001"/>
                <a:gd name="T14" fmla="*/ 990453276 w 10000"/>
                <a:gd name="T15" fmla="*/ 1018659601 h 10001"/>
                <a:gd name="T16" fmla="*/ 887966348 w 10000"/>
                <a:gd name="T17" fmla="*/ 1221200448 h 10001"/>
                <a:gd name="T18" fmla="*/ 802631221 w 10000"/>
                <a:gd name="T19" fmla="*/ 1153965566 h 10001"/>
                <a:gd name="T20" fmla="*/ 819678566 w 10000"/>
                <a:gd name="T21" fmla="*/ 678253206 h 10001"/>
                <a:gd name="T22" fmla="*/ 768434913 w 10000"/>
                <a:gd name="T23" fmla="*/ 542947242 h 10001"/>
                <a:gd name="T24" fmla="*/ 665947985 w 10000"/>
                <a:gd name="T25" fmla="*/ 407632559 h 10001"/>
                <a:gd name="T26" fmla="*/ 614704521 w 10000"/>
                <a:gd name="T27" fmla="*/ 271473810 h 10001"/>
                <a:gd name="T28" fmla="*/ 563568540 w 10000"/>
                <a:gd name="T29" fmla="*/ 0 h 10001"/>
                <a:gd name="T30" fmla="*/ 495172897 w 10000"/>
                <a:gd name="T31" fmla="*/ 68932608 h 10001"/>
                <a:gd name="T32" fmla="*/ 478128200 w 10000"/>
                <a:gd name="T33" fmla="*/ 135314825 h 10001"/>
                <a:gd name="T34" fmla="*/ 392793357 w 10000"/>
                <a:gd name="T35" fmla="*/ 68932608 h 10001"/>
                <a:gd name="T36" fmla="*/ 358596860 w 10000"/>
                <a:gd name="T37" fmla="*/ 68932608 h 10001"/>
                <a:gd name="T38" fmla="*/ 336467366 w 10000"/>
                <a:gd name="T39" fmla="*/ 111481133 h 10001"/>
                <a:gd name="T40" fmla="*/ 341549893 w 10000"/>
                <a:gd name="T41" fmla="*/ 204238359 h 10001"/>
                <a:gd name="T42" fmla="*/ 324503115 w 10000"/>
                <a:gd name="T43" fmla="*/ 474859102 h 10001"/>
                <a:gd name="T44" fmla="*/ 273261922 w 10000"/>
                <a:gd name="T45" fmla="*/ 678253206 h 10001"/>
                <a:gd name="T46" fmla="*/ 273261922 w 10000"/>
                <a:gd name="T47" fmla="*/ 1085041605 h 10001"/>
                <a:gd name="T48" fmla="*/ 239062965 w 10000"/>
                <a:gd name="T49" fmla="*/ 1357359291 h 10001"/>
                <a:gd name="T50" fmla="*/ 187821819 w 10000"/>
                <a:gd name="T51" fmla="*/ 2147483647 h 10001"/>
                <a:gd name="T52" fmla="*/ 204866468 w 10000"/>
                <a:gd name="T53" fmla="*/ 2147483647 h 10001"/>
                <a:gd name="T54" fmla="*/ 102486975 w 10000"/>
                <a:gd name="T55" fmla="*/ 2147483647 h 10001"/>
                <a:gd name="T56" fmla="*/ 85334915 w 10000"/>
                <a:gd name="T57" fmla="*/ 2147483647 h 10001"/>
                <a:gd name="T58" fmla="*/ 85334915 w 10000"/>
                <a:gd name="T59" fmla="*/ 2147483647 h 10001"/>
                <a:gd name="T60" fmla="*/ 68288089 w 10000"/>
                <a:gd name="T61" fmla="*/ 2147483647 h 10001"/>
                <a:gd name="T62" fmla="*/ 102486975 w 10000"/>
                <a:gd name="T63" fmla="*/ 2147483647 h 10001"/>
                <a:gd name="T64" fmla="*/ 51243488 w 10000"/>
                <a:gd name="T65" fmla="*/ 2147483647 h 10001"/>
                <a:gd name="T66" fmla="*/ 0 w 10000"/>
                <a:gd name="T67" fmla="*/ 2147483647 h 10001"/>
                <a:gd name="T68" fmla="*/ 17046831 w 10000"/>
                <a:gd name="T69" fmla="*/ 2147483647 h 10001"/>
                <a:gd name="T70" fmla="*/ 72524616 w 10000"/>
                <a:gd name="T71" fmla="*/ 2147483647 h 10001"/>
                <a:gd name="T72" fmla="*/ 251450334 w 10000"/>
                <a:gd name="T73" fmla="*/ 2147483647 h 10001"/>
                <a:gd name="T74" fmla="*/ 231017476 w 10000"/>
                <a:gd name="T75" fmla="*/ 2147483647 h 10001"/>
                <a:gd name="T76" fmla="*/ 239062965 w 10000"/>
                <a:gd name="T77" fmla="*/ 2147483647 h 10001"/>
                <a:gd name="T78" fmla="*/ 285967008 w 10000"/>
                <a:gd name="T79" fmla="*/ 2147483647 h 10001"/>
                <a:gd name="T80" fmla="*/ 335091097 w 10000"/>
                <a:gd name="T81" fmla="*/ 2147483647 h 10001"/>
                <a:gd name="T82" fmla="*/ 388346453 w 10000"/>
                <a:gd name="T83" fmla="*/ 2147483647 h 10001"/>
                <a:gd name="T84" fmla="*/ 409838148 w 10000"/>
                <a:gd name="T85" fmla="*/ 2147483647 h 10001"/>
                <a:gd name="T86" fmla="*/ 358596860 w 10000"/>
                <a:gd name="T87" fmla="*/ 2147483647 h 10001"/>
                <a:gd name="T88" fmla="*/ 324503115 w 10000"/>
                <a:gd name="T89" fmla="*/ 2147483647 h 10001"/>
                <a:gd name="T90" fmla="*/ 400098105 w 10000"/>
                <a:gd name="T91" fmla="*/ 2147483647 h 10001"/>
                <a:gd name="T92" fmla="*/ 420425941 w 10000"/>
                <a:gd name="T93" fmla="*/ 2147483647 h 10001"/>
                <a:gd name="T94" fmla="*/ 461081612 w 10000"/>
                <a:gd name="T95" fmla="*/ 2147483647 h 10001"/>
                <a:gd name="T96" fmla="*/ 506078596 w 10000"/>
                <a:gd name="T97" fmla="*/ 2147483647 h 10001"/>
                <a:gd name="T98" fmla="*/ 512325076 w 10000"/>
                <a:gd name="T99" fmla="*/ 2147483647 h 10001"/>
                <a:gd name="T100" fmla="*/ 575638003 w 10000"/>
                <a:gd name="T101" fmla="*/ 2147483647 h 10001"/>
                <a:gd name="T102" fmla="*/ 569179207 w 10000"/>
                <a:gd name="T103" fmla="*/ 2147483647 h 10001"/>
                <a:gd name="T104" fmla="*/ 580612858 w 10000"/>
                <a:gd name="T105" fmla="*/ 2147483647 h 10001"/>
                <a:gd name="T106" fmla="*/ 614704521 w 10000"/>
                <a:gd name="T107" fmla="*/ 2147483647 h 10001"/>
                <a:gd name="T108" fmla="*/ 697499048 w 10000"/>
                <a:gd name="T109" fmla="*/ 2147483647 h 10001"/>
                <a:gd name="T110" fmla="*/ 819571084 w 10000"/>
                <a:gd name="T111" fmla="*/ 2147483647 h 10001"/>
                <a:gd name="T112" fmla="*/ 870919759 w 10000"/>
                <a:gd name="T113" fmla="*/ 2147483647 h 10001"/>
                <a:gd name="T114" fmla="*/ 905012937 w 10000"/>
                <a:gd name="T115" fmla="*/ 2147483647 h 10001"/>
                <a:gd name="T116" fmla="*/ 870919759 w 10000"/>
                <a:gd name="T117" fmla="*/ 2147483647 h 10001"/>
                <a:gd name="T118" fmla="*/ 819678566 w 10000"/>
                <a:gd name="T119" fmla="*/ 2147483647 h 10001"/>
                <a:gd name="T120" fmla="*/ 817983823 w 10000"/>
                <a:gd name="T121" fmla="*/ 2147483647 h 10001"/>
                <a:gd name="T122" fmla="*/ 802631221 w 10000"/>
                <a:gd name="T123" fmla="*/ 2147483647 h 10001"/>
                <a:gd name="T124" fmla="*/ 802631221 w 10000"/>
                <a:gd name="T125" fmla="*/ 2147483647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000"/>
                <a:gd name="T190" fmla="*/ 0 h 10001"/>
                <a:gd name="T191" fmla="*/ 10000 w 10000"/>
                <a:gd name="T192" fmla="*/ 10001 h 1000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07" name="Freeform 444"/>
            <p:cNvSpPr>
              <a:spLocks/>
            </p:cNvSpPr>
            <p:nvPr/>
          </p:nvSpPr>
          <p:spPr bwMode="auto">
            <a:xfrm>
              <a:off x="2062640" y="4454380"/>
              <a:ext cx="242887" cy="1179512"/>
            </a:xfrm>
            <a:custGeom>
              <a:avLst/>
              <a:gdLst>
                <a:gd name="T0" fmla="*/ 2147483647 w 14463"/>
                <a:gd name="T1" fmla="*/ 2147483647 h 11339"/>
                <a:gd name="T2" fmla="*/ 2147483647 w 14463"/>
                <a:gd name="T3" fmla="*/ 0 h 11339"/>
                <a:gd name="T4" fmla="*/ 2147483647 w 14463"/>
                <a:gd name="T5" fmla="*/ 2147483647 h 11339"/>
                <a:gd name="T6" fmla="*/ 2147483647 w 14463"/>
                <a:gd name="T7" fmla="*/ 2147483647 h 11339"/>
                <a:gd name="T8" fmla="*/ 2147483647 w 14463"/>
                <a:gd name="T9" fmla="*/ 2147483647 h 11339"/>
                <a:gd name="T10" fmla="*/ 2147483647 w 14463"/>
                <a:gd name="T11" fmla="*/ 2147483647 h 11339"/>
                <a:gd name="T12" fmla="*/ 2147483647 w 14463"/>
                <a:gd name="T13" fmla="*/ 2147483647 h 11339"/>
                <a:gd name="T14" fmla="*/ 2147483647 w 14463"/>
                <a:gd name="T15" fmla="*/ 2147483647 h 11339"/>
                <a:gd name="T16" fmla="*/ 2147483647 w 14463"/>
                <a:gd name="T17" fmla="*/ 2147483647 h 11339"/>
                <a:gd name="T18" fmla="*/ 2147483647 w 14463"/>
                <a:gd name="T19" fmla="*/ 2147483647 h 11339"/>
                <a:gd name="T20" fmla="*/ 2147483647 w 14463"/>
                <a:gd name="T21" fmla="*/ 2147483647 h 11339"/>
                <a:gd name="T22" fmla="*/ 2147483647 w 14463"/>
                <a:gd name="T23" fmla="*/ 2147483647 h 11339"/>
                <a:gd name="T24" fmla="*/ 2147483647 w 14463"/>
                <a:gd name="T25" fmla="*/ 2147483647 h 11339"/>
                <a:gd name="T26" fmla="*/ 2147483647 w 14463"/>
                <a:gd name="T27" fmla="*/ 2147483647 h 11339"/>
                <a:gd name="T28" fmla="*/ 2147483647 w 14463"/>
                <a:gd name="T29" fmla="*/ 2147483647 h 11339"/>
                <a:gd name="T30" fmla="*/ 2147483647 w 14463"/>
                <a:gd name="T31" fmla="*/ 2147483647 h 11339"/>
                <a:gd name="T32" fmla="*/ 2147483647 w 14463"/>
                <a:gd name="T33" fmla="*/ 2147483647 h 11339"/>
                <a:gd name="T34" fmla="*/ 2147483647 w 14463"/>
                <a:gd name="T35" fmla="*/ 2147483647 h 11339"/>
                <a:gd name="T36" fmla="*/ 2147483647 w 14463"/>
                <a:gd name="T37" fmla="*/ 2147483647 h 11339"/>
                <a:gd name="T38" fmla="*/ 2147483647 w 14463"/>
                <a:gd name="T39" fmla="*/ 2147483647 h 11339"/>
                <a:gd name="T40" fmla="*/ 2147483647 w 14463"/>
                <a:gd name="T41" fmla="*/ 2147483647 h 11339"/>
                <a:gd name="T42" fmla="*/ 2147483647 w 14463"/>
                <a:gd name="T43" fmla="*/ 2147483647 h 11339"/>
                <a:gd name="T44" fmla="*/ 2147483647 w 14463"/>
                <a:gd name="T45" fmla="*/ 2147483647 h 11339"/>
                <a:gd name="T46" fmla="*/ 2147483647 w 14463"/>
                <a:gd name="T47" fmla="*/ 2147483647 h 11339"/>
                <a:gd name="T48" fmla="*/ 2147483647 w 14463"/>
                <a:gd name="T49" fmla="*/ 2147483647 h 11339"/>
                <a:gd name="T50" fmla="*/ 2147483647 w 14463"/>
                <a:gd name="T51" fmla="*/ 2147483647 h 11339"/>
                <a:gd name="T52" fmla="*/ 2147483647 w 14463"/>
                <a:gd name="T53" fmla="*/ 2147483647 h 11339"/>
                <a:gd name="T54" fmla="*/ 2147483647 w 14463"/>
                <a:gd name="T55" fmla="*/ 2147483647 h 11339"/>
                <a:gd name="T56" fmla="*/ 2147483647 w 14463"/>
                <a:gd name="T57" fmla="*/ 2147483647 h 11339"/>
                <a:gd name="T58" fmla="*/ 2147483647 w 14463"/>
                <a:gd name="T59" fmla="*/ 2147483647 h 11339"/>
                <a:gd name="T60" fmla="*/ 2147483647 w 14463"/>
                <a:gd name="T61" fmla="*/ 2147483647 h 11339"/>
                <a:gd name="T62" fmla="*/ 2147483647 w 14463"/>
                <a:gd name="T63" fmla="*/ 2147483647 h 11339"/>
                <a:gd name="T64" fmla="*/ 0 w 14463"/>
                <a:gd name="T65" fmla="*/ 2147483647 h 11339"/>
                <a:gd name="T66" fmla="*/ 2147483647 w 14463"/>
                <a:gd name="T67" fmla="*/ 2147483647 h 11339"/>
                <a:gd name="T68" fmla="*/ 2147483647 w 14463"/>
                <a:gd name="T69" fmla="*/ 2147483647 h 11339"/>
                <a:gd name="T70" fmla="*/ 2147483647 w 14463"/>
                <a:gd name="T71" fmla="*/ 2147483647 h 11339"/>
                <a:gd name="T72" fmla="*/ 2147483647 w 14463"/>
                <a:gd name="T73" fmla="*/ 2147483647 h 11339"/>
                <a:gd name="T74" fmla="*/ 2147483647 w 14463"/>
                <a:gd name="T75" fmla="*/ 2147483647 h 11339"/>
                <a:gd name="T76" fmla="*/ 2147483647 w 14463"/>
                <a:gd name="T77" fmla="*/ 2147483647 h 11339"/>
                <a:gd name="T78" fmla="*/ 2147483647 w 14463"/>
                <a:gd name="T79" fmla="*/ 2147483647 h 11339"/>
                <a:gd name="T80" fmla="*/ 2147483647 w 14463"/>
                <a:gd name="T81" fmla="*/ 2147483647 h 11339"/>
                <a:gd name="T82" fmla="*/ 2147483647 w 14463"/>
                <a:gd name="T83" fmla="*/ 2147483647 h 11339"/>
                <a:gd name="T84" fmla="*/ 2147483647 w 14463"/>
                <a:gd name="T85" fmla="*/ 2147483647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463"/>
                <a:gd name="T130" fmla="*/ 0 h 11339"/>
                <a:gd name="T131" fmla="*/ 14463 w 14463"/>
                <a:gd name="T132" fmla="*/ 11339 h 113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08" name="Freeform 410"/>
            <p:cNvSpPr>
              <a:spLocks/>
            </p:cNvSpPr>
            <p:nvPr/>
          </p:nvSpPr>
          <p:spPr bwMode="auto">
            <a:xfrm>
              <a:off x="2383315" y="4506768"/>
              <a:ext cx="200025" cy="187325"/>
            </a:xfrm>
            <a:custGeom>
              <a:avLst/>
              <a:gdLst>
                <a:gd name="T0" fmla="*/ 2147483647 w 168"/>
                <a:gd name="T1" fmla="*/ 0 h 156"/>
                <a:gd name="T2" fmla="*/ 0 w 168"/>
                <a:gd name="T3" fmla="*/ 2147483647 h 156"/>
                <a:gd name="T4" fmla="*/ 0 w 168"/>
                <a:gd name="T5" fmla="*/ 2147483647 h 156"/>
                <a:gd name="T6" fmla="*/ 2147483647 w 168"/>
                <a:gd name="T7" fmla="*/ 2147483647 h 156"/>
                <a:gd name="T8" fmla="*/ 2147483647 w 168"/>
                <a:gd name="T9" fmla="*/ 2147483647 h 156"/>
                <a:gd name="T10" fmla="*/ 2147483647 w 168"/>
                <a:gd name="T11" fmla="*/ 2147483647 h 156"/>
                <a:gd name="T12" fmla="*/ 2147483647 w 168"/>
                <a:gd name="T13" fmla="*/ 2147483647 h 156"/>
                <a:gd name="T14" fmla="*/ 2147483647 w 168"/>
                <a:gd name="T15" fmla="*/ 2147483647 h 156"/>
                <a:gd name="T16" fmla="*/ 2147483647 w 168"/>
                <a:gd name="T17" fmla="*/ 2147483647 h 156"/>
                <a:gd name="T18" fmla="*/ 2147483647 w 168"/>
                <a:gd name="T19" fmla="*/ 2147483647 h 156"/>
                <a:gd name="T20" fmla="*/ 2147483647 w 168"/>
                <a:gd name="T21" fmla="*/ 2147483647 h 156"/>
                <a:gd name="T22" fmla="*/ 2147483647 w 168"/>
                <a:gd name="T23" fmla="*/ 2147483647 h 156"/>
                <a:gd name="T24" fmla="*/ 2147483647 w 168"/>
                <a:gd name="T25" fmla="*/ 2147483647 h 156"/>
                <a:gd name="T26" fmla="*/ 2147483647 w 168"/>
                <a:gd name="T27" fmla="*/ 2147483647 h 156"/>
                <a:gd name="T28" fmla="*/ 2147483647 w 168"/>
                <a:gd name="T29" fmla="*/ 2147483647 h 156"/>
                <a:gd name="T30" fmla="*/ 2147483647 w 168"/>
                <a:gd name="T31" fmla="*/ 2147483647 h 156"/>
                <a:gd name="T32" fmla="*/ 2147483647 w 168"/>
                <a:gd name="T33" fmla="*/ 2147483647 h 156"/>
                <a:gd name="T34" fmla="*/ 2147483647 w 168"/>
                <a:gd name="T35" fmla="*/ 2147483647 h 156"/>
                <a:gd name="T36" fmla="*/ 2147483647 w 168"/>
                <a:gd name="T37" fmla="*/ 0 h 156"/>
                <a:gd name="T38" fmla="*/ 2147483647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8"/>
                <a:gd name="T61" fmla="*/ 0 h 156"/>
                <a:gd name="T62" fmla="*/ 168 w 168"/>
                <a:gd name="T63" fmla="*/ 156 h 1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09" name="Freeform 412"/>
            <p:cNvSpPr>
              <a:spLocks/>
            </p:cNvSpPr>
            <p:nvPr/>
          </p:nvSpPr>
          <p:spPr bwMode="auto">
            <a:xfrm>
              <a:off x="2229326" y="4298806"/>
              <a:ext cx="266700" cy="287337"/>
            </a:xfrm>
            <a:custGeom>
              <a:avLst/>
              <a:gdLst>
                <a:gd name="T0" fmla="*/ 2147483647 w 10141"/>
                <a:gd name="T1" fmla="*/ 2147483647 h 10000"/>
                <a:gd name="T2" fmla="*/ 2147483647 w 10141"/>
                <a:gd name="T3" fmla="*/ 2147483647 h 10000"/>
                <a:gd name="T4" fmla="*/ 2147483647 w 10141"/>
                <a:gd name="T5" fmla="*/ 2147483647 h 10000"/>
                <a:gd name="T6" fmla="*/ 2147483647 w 10141"/>
                <a:gd name="T7" fmla="*/ 2147483647 h 10000"/>
                <a:gd name="T8" fmla="*/ 2147483647 w 10141"/>
                <a:gd name="T9" fmla="*/ 2147483647 h 10000"/>
                <a:gd name="T10" fmla="*/ 2147483647 w 10141"/>
                <a:gd name="T11" fmla="*/ 2147483647 h 10000"/>
                <a:gd name="T12" fmla="*/ 2147483647 w 10141"/>
                <a:gd name="T13" fmla="*/ 2147483647 h 10000"/>
                <a:gd name="T14" fmla="*/ 2147483647 w 10141"/>
                <a:gd name="T15" fmla="*/ 2147483647 h 10000"/>
                <a:gd name="T16" fmla="*/ 2147483647 w 10141"/>
                <a:gd name="T17" fmla="*/ 2147483647 h 10000"/>
                <a:gd name="T18" fmla="*/ 2147483647 w 10141"/>
                <a:gd name="T19" fmla="*/ 2147483647 h 10000"/>
                <a:gd name="T20" fmla="*/ 2147483647 w 10141"/>
                <a:gd name="T21" fmla="*/ 2147483647 h 10000"/>
                <a:gd name="T22" fmla="*/ 2147483647 w 10141"/>
                <a:gd name="T23" fmla="*/ 2147483647 h 10000"/>
                <a:gd name="T24" fmla="*/ 2147483647 w 10141"/>
                <a:gd name="T25" fmla="*/ 2147483647 h 10000"/>
                <a:gd name="T26" fmla="*/ 2147483647 w 10141"/>
                <a:gd name="T27" fmla="*/ 0 h 10000"/>
                <a:gd name="T28" fmla="*/ 2147483647 w 10141"/>
                <a:gd name="T29" fmla="*/ 2147483647 h 10000"/>
                <a:gd name="T30" fmla="*/ 2147483647 w 10141"/>
                <a:gd name="T31" fmla="*/ 2147483647 h 10000"/>
                <a:gd name="T32" fmla="*/ 2147483647 w 10141"/>
                <a:gd name="T33" fmla="*/ 2147483647 h 10000"/>
                <a:gd name="T34" fmla="*/ 2147483647 w 10141"/>
                <a:gd name="T35" fmla="*/ 2147483647 h 10000"/>
                <a:gd name="T36" fmla="*/ 2147483647 w 10141"/>
                <a:gd name="T37" fmla="*/ 2147483647 h 10000"/>
                <a:gd name="T38" fmla="*/ 84436935 w 10141"/>
                <a:gd name="T39" fmla="*/ 2147483647 h 10000"/>
                <a:gd name="T40" fmla="*/ 2147483647 w 10141"/>
                <a:gd name="T41" fmla="*/ 2147483647 h 10000"/>
                <a:gd name="T42" fmla="*/ 2147483647 w 10141"/>
                <a:gd name="T43" fmla="*/ 2147483647 h 10000"/>
                <a:gd name="T44" fmla="*/ 2147483647 w 10141"/>
                <a:gd name="T45" fmla="*/ 2147483647 h 10000"/>
                <a:gd name="T46" fmla="*/ 2147483647 w 10141"/>
                <a:gd name="T47" fmla="*/ 2147483647 h 10000"/>
                <a:gd name="T48" fmla="*/ 2147483647 w 10141"/>
                <a:gd name="T49" fmla="*/ 2147483647 h 10000"/>
                <a:gd name="T50" fmla="*/ 2147483647 w 10141"/>
                <a:gd name="T51" fmla="*/ 2147483647 h 10000"/>
                <a:gd name="T52" fmla="*/ 2147483647 w 10141"/>
                <a:gd name="T53" fmla="*/ 2147483647 h 10000"/>
                <a:gd name="T54" fmla="*/ 2147483647 w 10141"/>
                <a:gd name="T55" fmla="*/ 2147483647 h 10000"/>
                <a:gd name="T56" fmla="*/ 2147483647 w 10141"/>
                <a:gd name="T57" fmla="*/ 2147483647 h 10000"/>
                <a:gd name="T58" fmla="*/ 2147483647 w 10141"/>
                <a:gd name="T59" fmla="*/ 2147483647 h 10000"/>
                <a:gd name="T60" fmla="*/ 2147483647 w 10141"/>
                <a:gd name="T61" fmla="*/ 2147483647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141"/>
                <a:gd name="T94" fmla="*/ 0 h 10000"/>
                <a:gd name="T95" fmla="*/ 10141 w 10141"/>
                <a:gd name="T96" fmla="*/ 10000 h 1000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10" name="Freeform 405"/>
            <p:cNvSpPr>
              <a:spLocks/>
            </p:cNvSpPr>
            <p:nvPr/>
          </p:nvSpPr>
          <p:spPr bwMode="auto">
            <a:xfrm>
              <a:off x="2094389" y="4030517"/>
              <a:ext cx="195262" cy="139700"/>
            </a:xfrm>
            <a:custGeom>
              <a:avLst/>
              <a:gdLst>
                <a:gd name="T0" fmla="*/ 0 w 10000"/>
                <a:gd name="T1" fmla="*/ 148122343 h 10000"/>
                <a:gd name="T2" fmla="*/ 0 w 10000"/>
                <a:gd name="T3" fmla="*/ 148122343 h 10000"/>
                <a:gd name="T4" fmla="*/ 290734304 w 10000"/>
                <a:gd name="T5" fmla="*/ 211614627 h 10000"/>
                <a:gd name="T6" fmla="*/ 465180916 w 10000"/>
                <a:gd name="T7" fmla="*/ 275068857 h 10000"/>
                <a:gd name="T8" fmla="*/ 697771452 w 10000"/>
                <a:gd name="T9" fmla="*/ 275068857 h 10000"/>
                <a:gd name="T10" fmla="*/ 814066330 w 10000"/>
                <a:gd name="T11" fmla="*/ 338561253 h 10000"/>
                <a:gd name="T12" fmla="*/ 765801956 w 10000"/>
                <a:gd name="T13" fmla="*/ 310910052 h 10000"/>
                <a:gd name="T14" fmla="*/ 814066330 w 10000"/>
                <a:gd name="T15" fmla="*/ 338561253 h 10000"/>
                <a:gd name="T16" fmla="*/ 930361832 w 10000"/>
                <a:gd name="T17" fmla="*/ 380877596 h 10000"/>
                <a:gd name="T18" fmla="*/ 1046656710 w 10000"/>
                <a:gd name="T19" fmla="*/ 148122343 h 10000"/>
                <a:gd name="T20" fmla="*/ 988505522 w 10000"/>
                <a:gd name="T21" fmla="*/ 42316329 h 10000"/>
                <a:gd name="T22" fmla="*/ 1453686595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00"/>
                <a:gd name="T37" fmla="*/ 0 h 10000"/>
                <a:gd name="T38" fmla="*/ 10000 w 10000"/>
                <a:gd name="T39" fmla="*/ 10000 h 1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11" name="Freeform 407"/>
            <p:cNvSpPr>
              <a:spLocks/>
            </p:cNvSpPr>
            <p:nvPr/>
          </p:nvSpPr>
          <p:spPr bwMode="auto">
            <a:xfrm>
              <a:off x="2416652" y="3863831"/>
              <a:ext cx="117475" cy="179387"/>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0 h 138"/>
                <a:gd name="T16" fmla="*/ 2147483647 w 90"/>
                <a:gd name="T17" fmla="*/ 2147483647 h 138"/>
                <a:gd name="T18" fmla="*/ 0 w 90"/>
                <a:gd name="T19" fmla="*/ 2147483647 h 138"/>
                <a:gd name="T20" fmla="*/ 2147483647 w 90"/>
                <a:gd name="T21" fmla="*/ 2147483647 h 138"/>
                <a:gd name="T22" fmla="*/ 2147483647 w 90"/>
                <a:gd name="T23" fmla="*/ 2147483647 h 138"/>
                <a:gd name="T24" fmla="*/ 2147483647 w 90"/>
                <a:gd name="T25" fmla="*/ 2147483647 h 138"/>
                <a:gd name="T26" fmla="*/ 2147483647 w 90"/>
                <a:gd name="T27" fmla="*/ 2147483647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38"/>
                <a:gd name="T56" fmla="*/ 90 w 90"/>
                <a:gd name="T57" fmla="*/ 138 h 1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12" name="Freeform 408"/>
            <p:cNvSpPr>
              <a:spLocks/>
            </p:cNvSpPr>
            <p:nvPr/>
          </p:nvSpPr>
          <p:spPr bwMode="auto">
            <a:xfrm>
              <a:off x="2599214" y="3927330"/>
              <a:ext cx="76200" cy="93662"/>
            </a:xfrm>
            <a:custGeom>
              <a:avLst/>
              <a:gdLst>
                <a:gd name="T0" fmla="*/ 2147483647 w 60"/>
                <a:gd name="T1" fmla="*/ 2147483647 h 72"/>
                <a:gd name="T2" fmla="*/ 2147483647 w 60"/>
                <a:gd name="T3" fmla="*/ 2147483647 h 72"/>
                <a:gd name="T4" fmla="*/ 2147483647 w 60"/>
                <a:gd name="T5" fmla="*/ 2147483647 h 72"/>
                <a:gd name="T6" fmla="*/ 2147483647 w 60"/>
                <a:gd name="T7" fmla="*/ 2147483647 h 72"/>
                <a:gd name="T8" fmla="*/ 2147483647 w 60"/>
                <a:gd name="T9" fmla="*/ 2147483647 h 72"/>
                <a:gd name="T10" fmla="*/ 2147483647 w 60"/>
                <a:gd name="T11" fmla="*/ 0 h 72"/>
                <a:gd name="T12" fmla="*/ 2147483647 w 60"/>
                <a:gd name="T13" fmla="*/ 0 h 72"/>
                <a:gd name="T14" fmla="*/ 0 w 60"/>
                <a:gd name="T15" fmla="*/ 2147483647 h 72"/>
                <a:gd name="T16" fmla="*/ 2147483647 w 60"/>
                <a:gd name="T17" fmla="*/ 2147483647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72"/>
                <a:gd name="T29" fmla="*/ 60 w 60"/>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13" name="Freeform 417"/>
            <p:cNvSpPr>
              <a:spLocks/>
            </p:cNvSpPr>
            <p:nvPr/>
          </p:nvSpPr>
          <p:spPr bwMode="auto">
            <a:xfrm>
              <a:off x="2505551" y="3924156"/>
              <a:ext cx="96838" cy="109537"/>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0 h 84"/>
                <a:gd name="T12" fmla="*/ 2147483647 w 72"/>
                <a:gd name="T13" fmla="*/ 2147483647 h 84"/>
                <a:gd name="T14" fmla="*/ 0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84"/>
                <a:gd name="T44" fmla="*/ 72 w 72"/>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solidFill>
            <a:ln w="9525" cap="flat" cmpd="sng">
              <a:solidFill>
                <a:srgbClr val="DDDDDD"/>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14" name="Freeform 418"/>
            <p:cNvSpPr>
              <a:spLocks/>
            </p:cNvSpPr>
            <p:nvPr/>
          </p:nvSpPr>
          <p:spPr bwMode="auto">
            <a:xfrm>
              <a:off x="2142015" y="3779692"/>
              <a:ext cx="333375" cy="280988"/>
            </a:xfrm>
            <a:custGeom>
              <a:avLst/>
              <a:gdLst>
                <a:gd name="T0" fmla="*/ 2147483647 w 43"/>
                <a:gd name="T1" fmla="*/ 2147483647 h 36"/>
                <a:gd name="T2" fmla="*/ 2147483647 w 43"/>
                <a:gd name="T3" fmla="*/ 2147483647 h 36"/>
                <a:gd name="T4" fmla="*/ 2147483647 w 43"/>
                <a:gd name="T5" fmla="*/ 2147483647 h 36"/>
                <a:gd name="T6" fmla="*/ 2147483647 w 43"/>
                <a:gd name="T7" fmla="*/ 2147483647 h 36"/>
                <a:gd name="T8" fmla="*/ 2147483647 w 43"/>
                <a:gd name="T9" fmla="*/ 2147483647 h 36"/>
                <a:gd name="T10" fmla="*/ 2147483647 w 43"/>
                <a:gd name="T11" fmla="*/ 2147483647 h 36"/>
                <a:gd name="T12" fmla="*/ 2147483647 w 43"/>
                <a:gd name="T13" fmla="*/ 2147483647 h 36"/>
                <a:gd name="T14" fmla="*/ 2147483647 w 43"/>
                <a:gd name="T15" fmla="*/ 2147483647 h 36"/>
                <a:gd name="T16" fmla="*/ 2147483647 w 43"/>
                <a:gd name="T17" fmla="*/ 2147483647 h 36"/>
                <a:gd name="T18" fmla="*/ 2147483647 w 43"/>
                <a:gd name="T19" fmla="*/ 2147483647 h 36"/>
                <a:gd name="T20" fmla="*/ 2147483647 w 43"/>
                <a:gd name="T21" fmla="*/ 2147483647 h 36"/>
                <a:gd name="T22" fmla="*/ 2147483647 w 43"/>
                <a:gd name="T23" fmla="*/ 2147483647 h 36"/>
                <a:gd name="T24" fmla="*/ 2147483647 w 43"/>
                <a:gd name="T25" fmla="*/ 2147483647 h 36"/>
                <a:gd name="T26" fmla="*/ 2147483647 w 43"/>
                <a:gd name="T27" fmla="*/ 0 h 36"/>
                <a:gd name="T28" fmla="*/ 2147483647 w 43"/>
                <a:gd name="T29" fmla="*/ 2147483647 h 36"/>
                <a:gd name="T30" fmla="*/ 0 w 43"/>
                <a:gd name="T31" fmla="*/ 2147483647 h 36"/>
                <a:gd name="T32" fmla="*/ 2147483647 w 43"/>
                <a:gd name="T33" fmla="*/ 2147483647 h 36"/>
                <a:gd name="T34" fmla="*/ 2147483647 w 43"/>
                <a:gd name="T35" fmla="*/ 2147483647 h 36"/>
                <a:gd name="T36" fmla="*/ 2147483647 w 43"/>
                <a:gd name="T37" fmla="*/ 2147483647 h 36"/>
                <a:gd name="T38" fmla="*/ 2147483647 w 43"/>
                <a:gd name="T39" fmla="*/ 2147483647 h 36"/>
                <a:gd name="T40" fmla="*/ 2147483647 w 43"/>
                <a:gd name="T41" fmla="*/ 2147483647 h 36"/>
                <a:gd name="T42" fmla="*/ 2147483647 w 43"/>
                <a:gd name="T43" fmla="*/ 2147483647 h 36"/>
                <a:gd name="T44" fmla="*/ 2147483647 w 43"/>
                <a:gd name="T45" fmla="*/ 2147483647 h 36"/>
                <a:gd name="T46" fmla="*/ 2147483647 w 43"/>
                <a:gd name="T47" fmla="*/ 2147483647 h 36"/>
                <a:gd name="T48" fmla="*/ 2147483647 w 43"/>
                <a:gd name="T49" fmla="*/ 2147483647 h 36"/>
                <a:gd name="T50" fmla="*/ 2147483647 w 43"/>
                <a:gd name="T51" fmla="*/ 2147483647 h 36"/>
                <a:gd name="T52" fmla="*/ 2147483647 w 43"/>
                <a:gd name="T53" fmla="*/ 2147483647 h 36"/>
                <a:gd name="T54" fmla="*/ 2147483647 w 43"/>
                <a:gd name="T55" fmla="*/ 2147483647 h 36"/>
                <a:gd name="T56" fmla="*/ 2147483647 w 43"/>
                <a:gd name="T57" fmla="*/ 2147483647 h 36"/>
                <a:gd name="T58" fmla="*/ 2147483647 w 43"/>
                <a:gd name="T59" fmla="*/ 2147483647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6"/>
                <a:gd name="T92" fmla="*/ 43 w 43"/>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15" name="Freeform 421"/>
            <p:cNvSpPr>
              <a:spLocks/>
            </p:cNvSpPr>
            <p:nvPr/>
          </p:nvSpPr>
          <p:spPr bwMode="auto">
            <a:xfrm>
              <a:off x="1953101" y="4028931"/>
              <a:ext cx="134938" cy="149225"/>
            </a:xfrm>
            <a:custGeom>
              <a:avLst/>
              <a:gdLst>
                <a:gd name="T0" fmla="*/ 2147483647 w 102"/>
                <a:gd name="T1" fmla="*/ 2147483647 h 114"/>
                <a:gd name="T2" fmla="*/ 2147483647 w 102"/>
                <a:gd name="T3" fmla="*/ 2147483647 h 114"/>
                <a:gd name="T4" fmla="*/ 2147483647 w 102"/>
                <a:gd name="T5" fmla="*/ 2147483647 h 114"/>
                <a:gd name="T6" fmla="*/ 2147483647 w 102"/>
                <a:gd name="T7" fmla="*/ 2147483647 h 114"/>
                <a:gd name="T8" fmla="*/ 2147483647 w 102"/>
                <a:gd name="T9" fmla="*/ 2147483647 h 114"/>
                <a:gd name="T10" fmla="*/ 2147483647 w 102"/>
                <a:gd name="T11" fmla="*/ 2147483647 h 114"/>
                <a:gd name="T12" fmla="*/ 2147483647 w 102"/>
                <a:gd name="T13" fmla="*/ 0 h 114"/>
                <a:gd name="T14" fmla="*/ 2147483647 w 102"/>
                <a:gd name="T15" fmla="*/ 2147483647 h 114"/>
                <a:gd name="T16" fmla="*/ 0 w 102"/>
                <a:gd name="T17" fmla="*/ 2147483647 h 114"/>
                <a:gd name="T18" fmla="*/ 2147483647 w 102"/>
                <a:gd name="T19" fmla="*/ 2147483647 h 114"/>
                <a:gd name="T20" fmla="*/ 0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14"/>
                <a:gd name="T41" fmla="*/ 102 w 102"/>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solidFill>
            <a:ln w="9525">
              <a:solidFill>
                <a:srgbClr val="DDDDD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sp>
        <p:nvSpPr>
          <p:cNvPr id="216" name="Freeform 112"/>
          <p:cNvSpPr>
            <a:spLocks noEditPoints="1"/>
          </p:cNvSpPr>
          <p:nvPr>
            <p:custDataLst>
              <p:tags r:id="rId1"/>
            </p:custDataLst>
          </p:nvPr>
        </p:nvSpPr>
        <p:spPr>
          <a:xfrm>
            <a:off x="3314771" y="1980229"/>
            <a:ext cx="864000" cy="396000"/>
          </a:xfrm>
          <a:custGeom>
            <a:avLst/>
            <a:gdLst/>
            <a:ahLst/>
            <a:cxnLst>
              <a:cxn ang="0">
                <a:pos x="314" y="211"/>
              </a:cxn>
              <a:cxn ang="0">
                <a:pos x="334" y="180"/>
              </a:cxn>
              <a:cxn ang="0">
                <a:pos x="334" y="179"/>
              </a:cxn>
              <a:cxn ang="0">
                <a:pos x="310" y="104"/>
              </a:cxn>
              <a:cxn ang="0">
                <a:pos x="239" y="24"/>
              </a:cxn>
              <a:cxn ang="0">
                <a:pos x="121" y="0"/>
              </a:cxn>
              <a:cxn ang="0">
                <a:pos x="97" y="74"/>
              </a:cxn>
              <a:cxn ang="0">
                <a:pos x="0" y="98"/>
              </a:cxn>
              <a:cxn ang="0">
                <a:pos x="0" y="180"/>
              </a:cxn>
              <a:cxn ang="0">
                <a:pos x="0" y="191"/>
              </a:cxn>
              <a:cxn ang="0">
                <a:pos x="261" y="166"/>
              </a:cxn>
              <a:cxn ang="0">
                <a:pos x="278" y="178"/>
              </a:cxn>
              <a:cxn ang="0">
                <a:pos x="278" y="183"/>
              </a:cxn>
              <a:cxn ang="0">
                <a:pos x="284" y="183"/>
              </a:cxn>
              <a:cxn ang="0">
                <a:pos x="284" y="175"/>
              </a:cxn>
              <a:cxn ang="0">
                <a:pos x="283" y="164"/>
              </a:cxn>
              <a:cxn ang="0">
                <a:pos x="274" y="161"/>
              </a:cxn>
              <a:cxn ang="0">
                <a:pos x="281" y="150"/>
              </a:cxn>
              <a:cxn ang="0">
                <a:pos x="284" y="143"/>
              </a:cxn>
              <a:cxn ang="0">
                <a:pos x="283" y="135"/>
              </a:cxn>
              <a:cxn ang="0">
                <a:pos x="279" y="135"/>
              </a:cxn>
              <a:cxn ang="0">
                <a:pos x="278" y="146"/>
              </a:cxn>
              <a:cxn ang="0">
                <a:pos x="261" y="140"/>
              </a:cxn>
              <a:cxn ang="0">
                <a:pos x="280" y="123"/>
              </a:cxn>
              <a:cxn ang="0">
                <a:pos x="301" y="141"/>
              </a:cxn>
              <a:cxn ang="0">
                <a:pos x="294" y="154"/>
              </a:cxn>
              <a:cxn ang="0">
                <a:pos x="302" y="173"/>
              </a:cxn>
              <a:cxn ang="0">
                <a:pos x="300" y="186"/>
              </a:cxn>
              <a:cxn ang="0">
                <a:pos x="281" y="195"/>
              </a:cxn>
              <a:cxn ang="0">
                <a:pos x="262" y="186"/>
              </a:cxn>
              <a:cxn ang="0">
                <a:pos x="261" y="172"/>
              </a:cxn>
              <a:cxn ang="0">
                <a:pos x="142" y="56"/>
              </a:cxn>
              <a:cxn ang="0">
                <a:pos x="180" y="42"/>
              </a:cxn>
              <a:cxn ang="0">
                <a:pos x="157" y="133"/>
              </a:cxn>
              <a:cxn ang="0">
                <a:pos x="157" y="71"/>
              </a:cxn>
              <a:cxn ang="0">
                <a:pos x="144" y="67"/>
              </a:cxn>
              <a:cxn ang="0">
                <a:pos x="142" y="56"/>
              </a:cxn>
              <a:cxn ang="0">
                <a:pos x="54" y="114"/>
              </a:cxn>
              <a:cxn ang="0">
                <a:pos x="50" y="122"/>
              </a:cxn>
              <a:cxn ang="0">
                <a:pos x="33" y="129"/>
              </a:cxn>
              <a:cxn ang="0">
                <a:pos x="34" y="116"/>
              </a:cxn>
              <a:cxn ang="0">
                <a:pos x="44" y="104"/>
              </a:cxn>
              <a:cxn ang="0">
                <a:pos x="71" y="108"/>
              </a:cxn>
              <a:cxn ang="0">
                <a:pos x="73" y="136"/>
              </a:cxn>
              <a:cxn ang="0">
                <a:pos x="75" y="167"/>
              </a:cxn>
              <a:cxn ang="0">
                <a:pos x="33" y="180"/>
              </a:cxn>
              <a:cxn ang="0">
                <a:pos x="55" y="131"/>
              </a:cxn>
              <a:cxn ang="0">
                <a:pos x="58" y="115"/>
              </a:cxn>
            </a:cxnLst>
            <a:rect l="0" t="0" r="r" b="b"/>
            <a:pathLst>
              <a:path w="334" h="211">
                <a:moveTo>
                  <a:pt x="20" y="211"/>
                </a:moveTo>
                <a:cubicBezTo>
                  <a:pt x="314" y="211"/>
                  <a:pt x="314" y="211"/>
                  <a:pt x="314" y="211"/>
                </a:cubicBezTo>
                <a:cubicBezTo>
                  <a:pt x="325" y="211"/>
                  <a:pt x="334" y="202"/>
                  <a:pt x="334" y="191"/>
                </a:cubicBezTo>
                <a:cubicBezTo>
                  <a:pt x="334" y="180"/>
                  <a:pt x="334" y="180"/>
                  <a:pt x="334" y="180"/>
                </a:cubicBezTo>
                <a:cubicBezTo>
                  <a:pt x="334" y="180"/>
                  <a:pt x="334" y="180"/>
                  <a:pt x="334" y="180"/>
                </a:cubicBezTo>
                <a:cubicBezTo>
                  <a:pt x="334" y="179"/>
                  <a:pt x="334" y="179"/>
                  <a:pt x="334" y="179"/>
                </a:cubicBezTo>
                <a:cubicBezTo>
                  <a:pt x="334" y="128"/>
                  <a:pt x="334" y="128"/>
                  <a:pt x="334" y="128"/>
                </a:cubicBezTo>
                <a:cubicBezTo>
                  <a:pt x="334" y="115"/>
                  <a:pt x="323" y="104"/>
                  <a:pt x="310" y="104"/>
                </a:cubicBezTo>
                <a:cubicBezTo>
                  <a:pt x="239" y="104"/>
                  <a:pt x="239" y="104"/>
                  <a:pt x="239" y="104"/>
                </a:cubicBezTo>
                <a:cubicBezTo>
                  <a:pt x="239" y="24"/>
                  <a:pt x="239" y="24"/>
                  <a:pt x="239" y="24"/>
                </a:cubicBezTo>
                <a:cubicBezTo>
                  <a:pt x="239" y="11"/>
                  <a:pt x="228" y="0"/>
                  <a:pt x="215" y="0"/>
                </a:cubicBezTo>
                <a:cubicBezTo>
                  <a:pt x="121" y="0"/>
                  <a:pt x="121" y="0"/>
                  <a:pt x="121" y="0"/>
                </a:cubicBezTo>
                <a:cubicBezTo>
                  <a:pt x="108" y="0"/>
                  <a:pt x="97" y="11"/>
                  <a:pt x="97" y="24"/>
                </a:cubicBezTo>
                <a:cubicBezTo>
                  <a:pt x="97" y="74"/>
                  <a:pt x="97" y="74"/>
                  <a:pt x="97" y="74"/>
                </a:cubicBezTo>
                <a:cubicBezTo>
                  <a:pt x="24" y="74"/>
                  <a:pt x="24" y="74"/>
                  <a:pt x="24" y="74"/>
                </a:cubicBezTo>
                <a:cubicBezTo>
                  <a:pt x="11" y="74"/>
                  <a:pt x="0" y="85"/>
                  <a:pt x="0" y="98"/>
                </a:cubicBezTo>
                <a:cubicBezTo>
                  <a:pt x="0" y="179"/>
                  <a:pt x="0" y="179"/>
                  <a:pt x="0" y="179"/>
                </a:cubicBezTo>
                <a:cubicBezTo>
                  <a:pt x="0" y="179"/>
                  <a:pt x="0" y="179"/>
                  <a:pt x="0" y="180"/>
                </a:cubicBezTo>
                <a:cubicBezTo>
                  <a:pt x="0" y="180"/>
                  <a:pt x="0" y="180"/>
                  <a:pt x="0" y="180"/>
                </a:cubicBezTo>
                <a:cubicBezTo>
                  <a:pt x="0" y="191"/>
                  <a:pt x="0" y="191"/>
                  <a:pt x="0" y="191"/>
                </a:cubicBezTo>
                <a:cubicBezTo>
                  <a:pt x="0" y="202"/>
                  <a:pt x="9" y="211"/>
                  <a:pt x="20" y="211"/>
                </a:cubicBezTo>
                <a:close/>
                <a:moveTo>
                  <a:pt x="261" y="166"/>
                </a:moveTo>
                <a:cubicBezTo>
                  <a:pt x="278" y="166"/>
                  <a:pt x="278" y="166"/>
                  <a:pt x="278" y="166"/>
                </a:cubicBezTo>
                <a:cubicBezTo>
                  <a:pt x="278" y="178"/>
                  <a:pt x="278" y="178"/>
                  <a:pt x="278" y="178"/>
                </a:cubicBezTo>
                <a:cubicBezTo>
                  <a:pt x="278" y="178"/>
                  <a:pt x="278" y="179"/>
                  <a:pt x="278" y="180"/>
                </a:cubicBezTo>
                <a:cubicBezTo>
                  <a:pt x="278" y="182"/>
                  <a:pt x="278" y="183"/>
                  <a:pt x="278" y="183"/>
                </a:cubicBezTo>
                <a:cubicBezTo>
                  <a:pt x="279" y="184"/>
                  <a:pt x="280" y="185"/>
                  <a:pt x="281" y="185"/>
                </a:cubicBezTo>
                <a:cubicBezTo>
                  <a:pt x="282" y="185"/>
                  <a:pt x="283" y="184"/>
                  <a:pt x="284" y="183"/>
                </a:cubicBezTo>
                <a:cubicBezTo>
                  <a:pt x="284" y="182"/>
                  <a:pt x="284" y="181"/>
                  <a:pt x="284" y="180"/>
                </a:cubicBezTo>
                <a:cubicBezTo>
                  <a:pt x="284" y="178"/>
                  <a:pt x="284" y="177"/>
                  <a:pt x="284" y="175"/>
                </a:cubicBezTo>
                <a:cubicBezTo>
                  <a:pt x="284" y="170"/>
                  <a:pt x="284" y="170"/>
                  <a:pt x="284" y="170"/>
                </a:cubicBezTo>
                <a:cubicBezTo>
                  <a:pt x="284" y="167"/>
                  <a:pt x="284" y="165"/>
                  <a:pt x="283" y="164"/>
                </a:cubicBezTo>
                <a:cubicBezTo>
                  <a:pt x="283" y="163"/>
                  <a:pt x="282" y="162"/>
                  <a:pt x="281" y="162"/>
                </a:cubicBezTo>
                <a:cubicBezTo>
                  <a:pt x="279" y="161"/>
                  <a:pt x="277" y="161"/>
                  <a:pt x="274" y="161"/>
                </a:cubicBezTo>
                <a:cubicBezTo>
                  <a:pt x="274" y="151"/>
                  <a:pt x="274" y="151"/>
                  <a:pt x="274" y="151"/>
                </a:cubicBezTo>
                <a:cubicBezTo>
                  <a:pt x="278" y="151"/>
                  <a:pt x="280" y="151"/>
                  <a:pt x="281" y="150"/>
                </a:cubicBezTo>
                <a:cubicBezTo>
                  <a:pt x="282" y="150"/>
                  <a:pt x="283" y="149"/>
                  <a:pt x="284" y="148"/>
                </a:cubicBezTo>
                <a:cubicBezTo>
                  <a:pt x="284" y="147"/>
                  <a:pt x="284" y="146"/>
                  <a:pt x="284" y="143"/>
                </a:cubicBezTo>
                <a:cubicBezTo>
                  <a:pt x="284" y="140"/>
                  <a:pt x="284" y="140"/>
                  <a:pt x="284" y="140"/>
                </a:cubicBezTo>
                <a:cubicBezTo>
                  <a:pt x="284" y="137"/>
                  <a:pt x="284" y="135"/>
                  <a:pt x="283" y="135"/>
                </a:cubicBezTo>
                <a:cubicBezTo>
                  <a:pt x="283" y="134"/>
                  <a:pt x="282" y="134"/>
                  <a:pt x="281" y="134"/>
                </a:cubicBezTo>
                <a:cubicBezTo>
                  <a:pt x="280" y="134"/>
                  <a:pt x="279" y="134"/>
                  <a:pt x="279" y="135"/>
                </a:cubicBezTo>
                <a:cubicBezTo>
                  <a:pt x="278" y="136"/>
                  <a:pt x="278" y="137"/>
                  <a:pt x="278" y="140"/>
                </a:cubicBezTo>
                <a:cubicBezTo>
                  <a:pt x="278" y="146"/>
                  <a:pt x="278" y="146"/>
                  <a:pt x="278" y="146"/>
                </a:cubicBezTo>
                <a:cubicBezTo>
                  <a:pt x="261" y="146"/>
                  <a:pt x="261" y="146"/>
                  <a:pt x="261" y="146"/>
                </a:cubicBezTo>
                <a:cubicBezTo>
                  <a:pt x="261" y="140"/>
                  <a:pt x="261" y="140"/>
                  <a:pt x="261" y="140"/>
                </a:cubicBezTo>
                <a:cubicBezTo>
                  <a:pt x="261" y="133"/>
                  <a:pt x="262" y="129"/>
                  <a:pt x="265" y="126"/>
                </a:cubicBezTo>
                <a:cubicBezTo>
                  <a:pt x="268" y="124"/>
                  <a:pt x="273" y="123"/>
                  <a:pt x="280" y="123"/>
                </a:cubicBezTo>
                <a:cubicBezTo>
                  <a:pt x="288" y="123"/>
                  <a:pt x="294" y="124"/>
                  <a:pt x="297" y="128"/>
                </a:cubicBezTo>
                <a:cubicBezTo>
                  <a:pt x="299" y="131"/>
                  <a:pt x="301" y="135"/>
                  <a:pt x="301" y="141"/>
                </a:cubicBezTo>
                <a:cubicBezTo>
                  <a:pt x="301" y="145"/>
                  <a:pt x="300" y="148"/>
                  <a:pt x="299" y="150"/>
                </a:cubicBezTo>
                <a:cubicBezTo>
                  <a:pt x="298" y="151"/>
                  <a:pt x="296" y="153"/>
                  <a:pt x="294" y="154"/>
                </a:cubicBezTo>
                <a:cubicBezTo>
                  <a:pt x="296" y="155"/>
                  <a:pt x="298" y="157"/>
                  <a:pt x="300" y="159"/>
                </a:cubicBezTo>
                <a:cubicBezTo>
                  <a:pt x="301" y="161"/>
                  <a:pt x="302" y="166"/>
                  <a:pt x="302" y="173"/>
                </a:cubicBezTo>
                <a:cubicBezTo>
                  <a:pt x="302" y="176"/>
                  <a:pt x="301" y="178"/>
                  <a:pt x="301" y="180"/>
                </a:cubicBezTo>
                <a:cubicBezTo>
                  <a:pt x="301" y="182"/>
                  <a:pt x="300" y="184"/>
                  <a:pt x="300" y="186"/>
                </a:cubicBezTo>
                <a:cubicBezTo>
                  <a:pt x="298" y="189"/>
                  <a:pt x="296" y="191"/>
                  <a:pt x="293" y="193"/>
                </a:cubicBezTo>
                <a:cubicBezTo>
                  <a:pt x="290" y="195"/>
                  <a:pt x="286" y="195"/>
                  <a:pt x="281" y="195"/>
                </a:cubicBezTo>
                <a:cubicBezTo>
                  <a:pt x="276" y="195"/>
                  <a:pt x="271" y="194"/>
                  <a:pt x="268" y="193"/>
                </a:cubicBezTo>
                <a:cubicBezTo>
                  <a:pt x="265" y="191"/>
                  <a:pt x="263" y="188"/>
                  <a:pt x="262" y="186"/>
                </a:cubicBezTo>
                <a:cubicBezTo>
                  <a:pt x="261" y="184"/>
                  <a:pt x="261" y="182"/>
                  <a:pt x="261" y="180"/>
                </a:cubicBezTo>
                <a:cubicBezTo>
                  <a:pt x="261" y="177"/>
                  <a:pt x="261" y="175"/>
                  <a:pt x="261" y="172"/>
                </a:cubicBezTo>
                <a:lnTo>
                  <a:pt x="261" y="166"/>
                </a:lnTo>
                <a:close/>
                <a:moveTo>
                  <a:pt x="142" y="56"/>
                </a:moveTo>
                <a:cubicBezTo>
                  <a:pt x="152" y="54"/>
                  <a:pt x="161" y="49"/>
                  <a:pt x="166" y="42"/>
                </a:cubicBezTo>
                <a:cubicBezTo>
                  <a:pt x="180" y="42"/>
                  <a:pt x="180" y="42"/>
                  <a:pt x="180" y="42"/>
                </a:cubicBezTo>
                <a:cubicBezTo>
                  <a:pt x="180" y="133"/>
                  <a:pt x="180" y="133"/>
                  <a:pt x="180" y="133"/>
                </a:cubicBezTo>
                <a:cubicBezTo>
                  <a:pt x="157" y="133"/>
                  <a:pt x="157" y="133"/>
                  <a:pt x="157" y="133"/>
                </a:cubicBezTo>
                <a:cubicBezTo>
                  <a:pt x="157" y="84"/>
                  <a:pt x="157" y="84"/>
                  <a:pt x="157" y="84"/>
                </a:cubicBezTo>
                <a:cubicBezTo>
                  <a:pt x="157" y="77"/>
                  <a:pt x="157" y="73"/>
                  <a:pt x="157" y="71"/>
                </a:cubicBezTo>
                <a:cubicBezTo>
                  <a:pt x="156" y="70"/>
                  <a:pt x="155" y="69"/>
                  <a:pt x="154" y="68"/>
                </a:cubicBezTo>
                <a:cubicBezTo>
                  <a:pt x="152" y="67"/>
                  <a:pt x="149" y="67"/>
                  <a:pt x="144" y="67"/>
                </a:cubicBezTo>
                <a:cubicBezTo>
                  <a:pt x="142" y="67"/>
                  <a:pt x="142" y="67"/>
                  <a:pt x="142" y="67"/>
                </a:cubicBezTo>
                <a:lnTo>
                  <a:pt x="142" y="56"/>
                </a:lnTo>
                <a:close/>
                <a:moveTo>
                  <a:pt x="58" y="115"/>
                </a:moveTo>
                <a:cubicBezTo>
                  <a:pt x="57" y="114"/>
                  <a:pt x="56" y="114"/>
                  <a:pt x="54" y="114"/>
                </a:cubicBezTo>
                <a:cubicBezTo>
                  <a:pt x="53" y="114"/>
                  <a:pt x="52" y="114"/>
                  <a:pt x="51" y="115"/>
                </a:cubicBezTo>
                <a:cubicBezTo>
                  <a:pt x="51" y="117"/>
                  <a:pt x="50" y="119"/>
                  <a:pt x="50" y="122"/>
                </a:cubicBezTo>
                <a:cubicBezTo>
                  <a:pt x="50" y="129"/>
                  <a:pt x="50" y="129"/>
                  <a:pt x="50" y="129"/>
                </a:cubicBezTo>
                <a:cubicBezTo>
                  <a:pt x="33" y="129"/>
                  <a:pt x="33" y="129"/>
                  <a:pt x="33" y="129"/>
                </a:cubicBezTo>
                <a:cubicBezTo>
                  <a:pt x="33" y="127"/>
                  <a:pt x="33" y="127"/>
                  <a:pt x="33" y="127"/>
                </a:cubicBezTo>
                <a:cubicBezTo>
                  <a:pt x="33" y="122"/>
                  <a:pt x="33" y="119"/>
                  <a:pt x="34" y="116"/>
                </a:cubicBezTo>
                <a:cubicBezTo>
                  <a:pt x="34" y="114"/>
                  <a:pt x="35" y="112"/>
                  <a:pt x="37" y="109"/>
                </a:cubicBezTo>
                <a:cubicBezTo>
                  <a:pt x="39" y="107"/>
                  <a:pt x="41" y="105"/>
                  <a:pt x="44" y="104"/>
                </a:cubicBezTo>
                <a:cubicBezTo>
                  <a:pt x="47" y="103"/>
                  <a:pt x="50" y="102"/>
                  <a:pt x="54" y="102"/>
                </a:cubicBezTo>
                <a:cubicBezTo>
                  <a:pt x="61" y="102"/>
                  <a:pt x="67" y="104"/>
                  <a:pt x="71" y="108"/>
                </a:cubicBezTo>
                <a:cubicBezTo>
                  <a:pt x="75" y="111"/>
                  <a:pt x="77" y="116"/>
                  <a:pt x="77" y="122"/>
                </a:cubicBezTo>
                <a:cubicBezTo>
                  <a:pt x="77" y="126"/>
                  <a:pt x="76" y="131"/>
                  <a:pt x="73" y="136"/>
                </a:cubicBezTo>
                <a:cubicBezTo>
                  <a:pt x="71" y="140"/>
                  <a:pt x="65" y="151"/>
                  <a:pt x="54" y="167"/>
                </a:cubicBezTo>
                <a:cubicBezTo>
                  <a:pt x="75" y="167"/>
                  <a:pt x="75" y="167"/>
                  <a:pt x="75" y="167"/>
                </a:cubicBezTo>
                <a:cubicBezTo>
                  <a:pt x="75" y="180"/>
                  <a:pt x="75" y="180"/>
                  <a:pt x="75" y="180"/>
                </a:cubicBezTo>
                <a:cubicBezTo>
                  <a:pt x="33" y="180"/>
                  <a:pt x="33" y="180"/>
                  <a:pt x="33" y="180"/>
                </a:cubicBezTo>
                <a:cubicBezTo>
                  <a:pt x="33" y="169"/>
                  <a:pt x="33" y="169"/>
                  <a:pt x="33" y="169"/>
                </a:cubicBezTo>
                <a:cubicBezTo>
                  <a:pt x="46" y="148"/>
                  <a:pt x="53" y="136"/>
                  <a:pt x="55" y="131"/>
                </a:cubicBezTo>
                <a:cubicBezTo>
                  <a:pt x="58" y="126"/>
                  <a:pt x="59" y="123"/>
                  <a:pt x="59" y="120"/>
                </a:cubicBezTo>
                <a:cubicBezTo>
                  <a:pt x="59" y="118"/>
                  <a:pt x="58" y="116"/>
                  <a:pt x="58" y="115"/>
                </a:cubicBezTo>
                <a:close/>
              </a:path>
            </a:pathLst>
          </a:custGeom>
          <a:solidFill>
            <a:schemeClr val="accent4">
              <a:lumMod val="50000"/>
              <a:alpha val="70000"/>
            </a:schemeClr>
          </a:solidFill>
          <a:ln w="9525">
            <a:noFill/>
            <a:round/>
          </a:ln>
        </p:spPr>
        <p:txBody>
          <a:bodyPr vert="horz" wrap="square" lIns="91440" tIns="45720" rIns="91440" bIns="4572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b="0" i="0"/>
            </a:pPr>
            <a:endParaRPr kumimoji="0" lang="en-GB" sz="1800" b="0" i="0" u="none" strike="noStrike" kern="0" cap="none" spc="0" normalizeH="0" baseline="0" noProof="0">
              <a:ln>
                <a:noFill/>
              </a:ln>
              <a:solidFill>
                <a:sysClr val="windowText" lastClr="000000"/>
              </a:solidFill>
              <a:effectLst/>
              <a:uLnTx/>
              <a:uFillTx/>
            </a:endParaRPr>
          </a:p>
        </p:txBody>
      </p:sp>
      <p:sp>
        <p:nvSpPr>
          <p:cNvPr id="217" name="Freeform 112"/>
          <p:cNvSpPr>
            <a:spLocks noEditPoints="1"/>
          </p:cNvSpPr>
          <p:nvPr>
            <p:custDataLst>
              <p:tags r:id="rId2"/>
            </p:custDataLst>
          </p:nvPr>
        </p:nvSpPr>
        <p:spPr>
          <a:xfrm>
            <a:off x="7729363" y="3054105"/>
            <a:ext cx="980717" cy="462312"/>
          </a:xfrm>
          <a:custGeom>
            <a:avLst/>
            <a:gdLst/>
            <a:ahLst/>
            <a:cxnLst>
              <a:cxn ang="0">
                <a:pos x="314" y="211"/>
              </a:cxn>
              <a:cxn ang="0">
                <a:pos x="334" y="180"/>
              </a:cxn>
              <a:cxn ang="0">
                <a:pos x="334" y="179"/>
              </a:cxn>
              <a:cxn ang="0">
                <a:pos x="310" y="104"/>
              </a:cxn>
              <a:cxn ang="0">
                <a:pos x="239" y="24"/>
              </a:cxn>
              <a:cxn ang="0">
                <a:pos x="121" y="0"/>
              </a:cxn>
              <a:cxn ang="0">
                <a:pos x="97" y="74"/>
              </a:cxn>
              <a:cxn ang="0">
                <a:pos x="0" y="98"/>
              </a:cxn>
              <a:cxn ang="0">
                <a:pos x="0" y="180"/>
              </a:cxn>
              <a:cxn ang="0">
                <a:pos x="0" y="191"/>
              </a:cxn>
              <a:cxn ang="0">
                <a:pos x="261" y="166"/>
              </a:cxn>
              <a:cxn ang="0">
                <a:pos x="278" y="178"/>
              </a:cxn>
              <a:cxn ang="0">
                <a:pos x="278" y="183"/>
              </a:cxn>
              <a:cxn ang="0">
                <a:pos x="284" y="183"/>
              </a:cxn>
              <a:cxn ang="0">
                <a:pos x="284" y="175"/>
              </a:cxn>
              <a:cxn ang="0">
                <a:pos x="283" y="164"/>
              </a:cxn>
              <a:cxn ang="0">
                <a:pos x="274" y="161"/>
              </a:cxn>
              <a:cxn ang="0">
                <a:pos x="281" y="150"/>
              </a:cxn>
              <a:cxn ang="0">
                <a:pos x="284" y="143"/>
              </a:cxn>
              <a:cxn ang="0">
                <a:pos x="283" y="135"/>
              </a:cxn>
              <a:cxn ang="0">
                <a:pos x="279" y="135"/>
              </a:cxn>
              <a:cxn ang="0">
                <a:pos x="278" y="146"/>
              </a:cxn>
              <a:cxn ang="0">
                <a:pos x="261" y="140"/>
              </a:cxn>
              <a:cxn ang="0">
                <a:pos x="280" y="123"/>
              </a:cxn>
              <a:cxn ang="0">
                <a:pos x="301" y="141"/>
              </a:cxn>
              <a:cxn ang="0">
                <a:pos x="294" y="154"/>
              </a:cxn>
              <a:cxn ang="0">
                <a:pos x="302" y="173"/>
              </a:cxn>
              <a:cxn ang="0">
                <a:pos x="300" y="186"/>
              </a:cxn>
              <a:cxn ang="0">
                <a:pos x="281" y="195"/>
              </a:cxn>
              <a:cxn ang="0">
                <a:pos x="262" y="186"/>
              </a:cxn>
              <a:cxn ang="0">
                <a:pos x="261" y="172"/>
              </a:cxn>
              <a:cxn ang="0">
                <a:pos x="142" y="56"/>
              </a:cxn>
              <a:cxn ang="0">
                <a:pos x="180" y="42"/>
              </a:cxn>
              <a:cxn ang="0">
                <a:pos x="157" y="133"/>
              </a:cxn>
              <a:cxn ang="0">
                <a:pos x="157" y="71"/>
              </a:cxn>
              <a:cxn ang="0">
                <a:pos x="144" y="67"/>
              </a:cxn>
              <a:cxn ang="0">
                <a:pos x="142" y="56"/>
              </a:cxn>
              <a:cxn ang="0">
                <a:pos x="54" y="114"/>
              </a:cxn>
              <a:cxn ang="0">
                <a:pos x="50" y="122"/>
              </a:cxn>
              <a:cxn ang="0">
                <a:pos x="33" y="129"/>
              </a:cxn>
              <a:cxn ang="0">
                <a:pos x="34" y="116"/>
              </a:cxn>
              <a:cxn ang="0">
                <a:pos x="44" y="104"/>
              </a:cxn>
              <a:cxn ang="0">
                <a:pos x="71" y="108"/>
              </a:cxn>
              <a:cxn ang="0">
                <a:pos x="73" y="136"/>
              </a:cxn>
              <a:cxn ang="0">
                <a:pos x="75" y="167"/>
              </a:cxn>
              <a:cxn ang="0">
                <a:pos x="33" y="180"/>
              </a:cxn>
              <a:cxn ang="0">
                <a:pos x="55" y="131"/>
              </a:cxn>
              <a:cxn ang="0">
                <a:pos x="58" y="115"/>
              </a:cxn>
            </a:cxnLst>
            <a:rect l="0" t="0" r="r" b="b"/>
            <a:pathLst>
              <a:path w="334" h="211">
                <a:moveTo>
                  <a:pt x="20" y="211"/>
                </a:moveTo>
                <a:cubicBezTo>
                  <a:pt x="314" y="211"/>
                  <a:pt x="314" y="211"/>
                  <a:pt x="314" y="211"/>
                </a:cubicBezTo>
                <a:cubicBezTo>
                  <a:pt x="325" y="211"/>
                  <a:pt x="334" y="202"/>
                  <a:pt x="334" y="191"/>
                </a:cubicBezTo>
                <a:cubicBezTo>
                  <a:pt x="334" y="180"/>
                  <a:pt x="334" y="180"/>
                  <a:pt x="334" y="180"/>
                </a:cubicBezTo>
                <a:cubicBezTo>
                  <a:pt x="334" y="180"/>
                  <a:pt x="334" y="180"/>
                  <a:pt x="334" y="180"/>
                </a:cubicBezTo>
                <a:cubicBezTo>
                  <a:pt x="334" y="179"/>
                  <a:pt x="334" y="179"/>
                  <a:pt x="334" y="179"/>
                </a:cubicBezTo>
                <a:cubicBezTo>
                  <a:pt x="334" y="128"/>
                  <a:pt x="334" y="128"/>
                  <a:pt x="334" y="128"/>
                </a:cubicBezTo>
                <a:cubicBezTo>
                  <a:pt x="334" y="115"/>
                  <a:pt x="323" y="104"/>
                  <a:pt x="310" y="104"/>
                </a:cubicBezTo>
                <a:cubicBezTo>
                  <a:pt x="239" y="104"/>
                  <a:pt x="239" y="104"/>
                  <a:pt x="239" y="104"/>
                </a:cubicBezTo>
                <a:cubicBezTo>
                  <a:pt x="239" y="24"/>
                  <a:pt x="239" y="24"/>
                  <a:pt x="239" y="24"/>
                </a:cubicBezTo>
                <a:cubicBezTo>
                  <a:pt x="239" y="11"/>
                  <a:pt x="228" y="0"/>
                  <a:pt x="215" y="0"/>
                </a:cubicBezTo>
                <a:cubicBezTo>
                  <a:pt x="121" y="0"/>
                  <a:pt x="121" y="0"/>
                  <a:pt x="121" y="0"/>
                </a:cubicBezTo>
                <a:cubicBezTo>
                  <a:pt x="108" y="0"/>
                  <a:pt x="97" y="11"/>
                  <a:pt x="97" y="24"/>
                </a:cubicBezTo>
                <a:cubicBezTo>
                  <a:pt x="97" y="74"/>
                  <a:pt x="97" y="74"/>
                  <a:pt x="97" y="74"/>
                </a:cubicBezTo>
                <a:cubicBezTo>
                  <a:pt x="24" y="74"/>
                  <a:pt x="24" y="74"/>
                  <a:pt x="24" y="74"/>
                </a:cubicBezTo>
                <a:cubicBezTo>
                  <a:pt x="11" y="74"/>
                  <a:pt x="0" y="85"/>
                  <a:pt x="0" y="98"/>
                </a:cubicBezTo>
                <a:cubicBezTo>
                  <a:pt x="0" y="179"/>
                  <a:pt x="0" y="179"/>
                  <a:pt x="0" y="179"/>
                </a:cubicBezTo>
                <a:cubicBezTo>
                  <a:pt x="0" y="179"/>
                  <a:pt x="0" y="179"/>
                  <a:pt x="0" y="180"/>
                </a:cubicBezTo>
                <a:cubicBezTo>
                  <a:pt x="0" y="180"/>
                  <a:pt x="0" y="180"/>
                  <a:pt x="0" y="180"/>
                </a:cubicBezTo>
                <a:cubicBezTo>
                  <a:pt x="0" y="191"/>
                  <a:pt x="0" y="191"/>
                  <a:pt x="0" y="191"/>
                </a:cubicBezTo>
                <a:cubicBezTo>
                  <a:pt x="0" y="202"/>
                  <a:pt x="9" y="211"/>
                  <a:pt x="20" y="211"/>
                </a:cubicBezTo>
                <a:close/>
                <a:moveTo>
                  <a:pt x="261" y="166"/>
                </a:moveTo>
                <a:cubicBezTo>
                  <a:pt x="278" y="166"/>
                  <a:pt x="278" y="166"/>
                  <a:pt x="278" y="166"/>
                </a:cubicBezTo>
                <a:cubicBezTo>
                  <a:pt x="278" y="178"/>
                  <a:pt x="278" y="178"/>
                  <a:pt x="278" y="178"/>
                </a:cubicBezTo>
                <a:cubicBezTo>
                  <a:pt x="278" y="178"/>
                  <a:pt x="278" y="179"/>
                  <a:pt x="278" y="180"/>
                </a:cubicBezTo>
                <a:cubicBezTo>
                  <a:pt x="278" y="182"/>
                  <a:pt x="278" y="183"/>
                  <a:pt x="278" y="183"/>
                </a:cubicBezTo>
                <a:cubicBezTo>
                  <a:pt x="279" y="184"/>
                  <a:pt x="280" y="185"/>
                  <a:pt x="281" y="185"/>
                </a:cubicBezTo>
                <a:cubicBezTo>
                  <a:pt x="282" y="185"/>
                  <a:pt x="283" y="184"/>
                  <a:pt x="284" y="183"/>
                </a:cubicBezTo>
                <a:cubicBezTo>
                  <a:pt x="284" y="182"/>
                  <a:pt x="284" y="181"/>
                  <a:pt x="284" y="180"/>
                </a:cubicBezTo>
                <a:cubicBezTo>
                  <a:pt x="284" y="178"/>
                  <a:pt x="284" y="177"/>
                  <a:pt x="284" y="175"/>
                </a:cubicBezTo>
                <a:cubicBezTo>
                  <a:pt x="284" y="170"/>
                  <a:pt x="284" y="170"/>
                  <a:pt x="284" y="170"/>
                </a:cubicBezTo>
                <a:cubicBezTo>
                  <a:pt x="284" y="167"/>
                  <a:pt x="284" y="165"/>
                  <a:pt x="283" y="164"/>
                </a:cubicBezTo>
                <a:cubicBezTo>
                  <a:pt x="283" y="163"/>
                  <a:pt x="282" y="162"/>
                  <a:pt x="281" y="162"/>
                </a:cubicBezTo>
                <a:cubicBezTo>
                  <a:pt x="279" y="161"/>
                  <a:pt x="277" y="161"/>
                  <a:pt x="274" y="161"/>
                </a:cubicBezTo>
                <a:cubicBezTo>
                  <a:pt x="274" y="151"/>
                  <a:pt x="274" y="151"/>
                  <a:pt x="274" y="151"/>
                </a:cubicBezTo>
                <a:cubicBezTo>
                  <a:pt x="278" y="151"/>
                  <a:pt x="280" y="151"/>
                  <a:pt x="281" y="150"/>
                </a:cubicBezTo>
                <a:cubicBezTo>
                  <a:pt x="282" y="150"/>
                  <a:pt x="283" y="149"/>
                  <a:pt x="284" y="148"/>
                </a:cubicBezTo>
                <a:cubicBezTo>
                  <a:pt x="284" y="147"/>
                  <a:pt x="284" y="146"/>
                  <a:pt x="284" y="143"/>
                </a:cubicBezTo>
                <a:cubicBezTo>
                  <a:pt x="284" y="140"/>
                  <a:pt x="284" y="140"/>
                  <a:pt x="284" y="140"/>
                </a:cubicBezTo>
                <a:cubicBezTo>
                  <a:pt x="284" y="137"/>
                  <a:pt x="284" y="135"/>
                  <a:pt x="283" y="135"/>
                </a:cubicBezTo>
                <a:cubicBezTo>
                  <a:pt x="283" y="134"/>
                  <a:pt x="282" y="134"/>
                  <a:pt x="281" y="134"/>
                </a:cubicBezTo>
                <a:cubicBezTo>
                  <a:pt x="280" y="134"/>
                  <a:pt x="279" y="134"/>
                  <a:pt x="279" y="135"/>
                </a:cubicBezTo>
                <a:cubicBezTo>
                  <a:pt x="278" y="136"/>
                  <a:pt x="278" y="137"/>
                  <a:pt x="278" y="140"/>
                </a:cubicBezTo>
                <a:cubicBezTo>
                  <a:pt x="278" y="146"/>
                  <a:pt x="278" y="146"/>
                  <a:pt x="278" y="146"/>
                </a:cubicBezTo>
                <a:cubicBezTo>
                  <a:pt x="261" y="146"/>
                  <a:pt x="261" y="146"/>
                  <a:pt x="261" y="146"/>
                </a:cubicBezTo>
                <a:cubicBezTo>
                  <a:pt x="261" y="140"/>
                  <a:pt x="261" y="140"/>
                  <a:pt x="261" y="140"/>
                </a:cubicBezTo>
                <a:cubicBezTo>
                  <a:pt x="261" y="133"/>
                  <a:pt x="262" y="129"/>
                  <a:pt x="265" y="126"/>
                </a:cubicBezTo>
                <a:cubicBezTo>
                  <a:pt x="268" y="124"/>
                  <a:pt x="273" y="123"/>
                  <a:pt x="280" y="123"/>
                </a:cubicBezTo>
                <a:cubicBezTo>
                  <a:pt x="288" y="123"/>
                  <a:pt x="294" y="124"/>
                  <a:pt x="297" y="128"/>
                </a:cubicBezTo>
                <a:cubicBezTo>
                  <a:pt x="299" y="131"/>
                  <a:pt x="301" y="135"/>
                  <a:pt x="301" y="141"/>
                </a:cubicBezTo>
                <a:cubicBezTo>
                  <a:pt x="301" y="145"/>
                  <a:pt x="300" y="148"/>
                  <a:pt x="299" y="150"/>
                </a:cubicBezTo>
                <a:cubicBezTo>
                  <a:pt x="298" y="151"/>
                  <a:pt x="296" y="153"/>
                  <a:pt x="294" y="154"/>
                </a:cubicBezTo>
                <a:cubicBezTo>
                  <a:pt x="296" y="155"/>
                  <a:pt x="298" y="157"/>
                  <a:pt x="300" y="159"/>
                </a:cubicBezTo>
                <a:cubicBezTo>
                  <a:pt x="301" y="161"/>
                  <a:pt x="302" y="166"/>
                  <a:pt x="302" y="173"/>
                </a:cubicBezTo>
                <a:cubicBezTo>
                  <a:pt x="302" y="176"/>
                  <a:pt x="301" y="178"/>
                  <a:pt x="301" y="180"/>
                </a:cubicBezTo>
                <a:cubicBezTo>
                  <a:pt x="301" y="182"/>
                  <a:pt x="300" y="184"/>
                  <a:pt x="300" y="186"/>
                </a:cubicBezTo>
                <a:cubicBezTo>
                  <a:pt x="298" y="189"/>
                  <a:pt x="296" y="191"/>
                  <a:pt x="293" y="193"/>
                </a:cubicBezTo>
                <a:cubicBezTo>
                  <a:pt x="290" y="195"/>
                  <a:pt x="286" y="195"/>
                  <a:pt x="281" y="195"/>
                </a:cubicBezTo>
                <a:cubicBezTo>
                  <a:pt x="276" y="195"/>
                  <a:pt x="271" y="194"/>
                  <a:pt x="268" y="193"/>
                </a:cubicBezTo>
                <a:cubicBezTo>
                  <a:pt x="265" y="191"/>
                  <a:pt x="263" y="188"/>
                  <a:pt x="262" y="186"/>
                </a:cubicBezTo>
                <a:cubicBezTo>
                  <a:pt x="261" y="184"/>
                  <a:pt x="261" y="182"/>
                  <a:pt x="261" y="180"/>
                </a:cubicBezTo>
                <a:cubicBezTo>
                  <a:pt x="261" y="177"/>
                  <a:pt x="261" y="175"/>
                  <a:pt x="261" y="172"/>
                </a:cubicBezTo>
                <a:lnTo>
                  <a:pt x="261" y="166"/>
                </a:lnTo>
                <a:close/>
                <a:moveTo>
                  <a:pt x="142" y="56"/>
                </a:moveTo>
                <a:cubicBezTo>
                  <a:pt x="152" y="54"/>
                  <a:pt x="161" y="49"/>
                  <a:pt x="166" y="42"/>
                </a:cubicBezTo>
                <a:cubicBezTo>
                  <a:pt x="180" y="42"/>
                  <a:pt x="180" y="42"/>
                  <a:pt x="180" y="42"/>
                </a:cubicBezTo>
                <a:cubicBezTo>
                  <a:pt x="180" y="133"/>
                  <a:pt x="180" y="133"/>
                  <a:pt x="180" y="133"/>
                </a:cubicBezTo>
                <a:cubicBezTo>
                  <a:pt x="157" y="133"/>
                  <a:pt x="157" y="133"/>
                  <a:pt x="157" y="133"/>
                </a:cubicBezTo>
                <a:cubicBezTo>
                  <a:pt x="157" y="84"/>
                  <a:pt x="157" y="84"/>
                  <a:pt x="157" y="84"/>
                </a:cubicBezTo>
                <a:cubicBezTo>
                  <a:pt x="157" y="77"/>
                  <a:pt x="157" y="73"/>
                  <a:pt x="157" y="71"/>
                </a:cubicBezTo>
                <a:cubicBezTo>
                  <a:pt x="156" y="70"/>
                  <a:pt x="155" y="69"/>
                  <a:pt x="154" y="68"/>
                </a:cubicBezTo>
                <a:cubicBezTo>
                  <a:pt x="152" y="67"/>
                  <a:pt x="149" y="67"/>
                  <a:pt x="144" y="67"/>
                </a:cubicBezTo>
                <a:cubicBezTo>
                  <a:pt x="142" y="67"/>
                  <a:pt x="142" y="67"/>
                  <a:pt x="142" y="67"/>
                </a:cubicBezTo>
                <a:lnTo>
                  <a:pt x="142" y="56"/>
                </a:lnTo>
                <a:close/>
                <a:moveTo>
                  <a:pt x="58" y="115"/>
                </a:moveTo>
                <a:cubicBezTo>
                  <a:pt x="57" y="114"/>
                  <a:pt x="56" y="114"/>
                  <a:pt x="54" y="114"/>
                </a:cubicBezTo>
                <a:cubicBezTo>
                  <a:pt x="53" y="114"/>
                  <a:pt x="52" y="114"/>
                  <a:pt x="51" y="115"/>
                </a:cubicBezTo>
                <a:cubicBezTo>
                  <a:pt x="51" y="117"/>
                  <a:pt x="50" y="119"/>
                  <a:pt x="50" y="122"/>
                </a:cubicBezTo>
                <a:cubicBezTo>
                  <a:pt x="50" y="129"/>
                  <a:pt x="50" y="129"/>
                  <a:pt x="50" y="129"/>
                </a:cubicBezTo>
                <a:cubicBezTo>
                  <a:pt x="33" y="129"/>
                  <a:pt x="33" y="129"/>
                  <a:pt x="33" y="129"/>
                </a:cubicBezTo>
                <a:cubicBezTo>
                  <a:pt x="33" y="127"/>
                  <a:pt x="33" y="127"/>
                  <a:pt x="33" y="127"/>
                </a:cubicBezTo>
                <a:cubicBezTo>
                  <a:pt x="33" y="122"/>
                  <a:pt x="33" y="119"/>
                  <a:pt x="34" y="116"/>
                </a:cubicBezTo>
                <a:cubicBezTo>
                  <a:pt x="34" y="114"/>
                  <a:pt x="35" y="112"/>
                  <a:pt x="37" y="109"/>
                </a:cubicBezTo>
                <a:cubicBezTo>
                  <a:pt x="39" y="107"/>
                  <a:pt x="41" y="105"/>
                  <a:pt x="44" y="104"/>
                </a:cubicBezTo>
                <a:cubicBezTo>
                  <a:pt x="47" y="103"/>
                  <a:pt x="50" y="102"/>
                  <a:pt x="54" y="102"/>
                </a:cubicBezTo>
                <a:cubicBezTo>
                  <a:pt x="61" y="102"/>
                  <a:pt x="67" y="104"/>
                  <a:pt x="71" y="108"/>
                </a:cubicBezTo>
                <a:cubicBezTo>
                  <a:pt x="75" y="111"/>
                  <a:pt x="77" y="116"/>
                  <a:pt x="77" y="122"/>
                </a:cubicBezTo>
                <a:cubicBezTo>
                  <a:pt x="77" y="126"/>
                  <a:pt x="76" y="131"/>
                  <a:pt x="73" y="136"/>
                </a:cubicBezTo>
                <a:cubicBezTo>
                  <a:pt x="71" y="140"/>
                  <a:pt x="65" y="151"/>
                  <a:pt x="54" y="167"/>
                </a:cubicBezTo>
                <a:cubicBezTo>
                  <a:pt x="75" y="167"/>
                  <a:pt x="75" y="167"/>
                  <a:pt x="75" y="167"/>
                </a:cubicBezTo>
                <a:cubicBezTo>
                  <a:pt x="75" y="180"/>
                  <a:pt x="75" y="180"/>
                  <a:pt x="75" y="180"/>
                </a:cubicBezTo>
                <a:cubicBezTo>
                  <a:pt x="33" y="180"/>
                  <a:pt x="33" y="180"/>
                  <a:pt x="33" y="180"/>
                </a:cubicBezTo>
                <a:cubicBezTo>
                  <a:pt x="33" y="169"/>
                  <a:pt x="33" y="169"/>
                  <a:pt x="33" y="169"/>
                </a:cubicBezTo>
                <a:cubicBezTo>
                  <a:pt x="46" y="148"/>
                  <a:pt x="53" y="136"/>
                  <a:pt x="55" y="131"/>
                </a:cubicBezTo>
                <a:cubicBezTo>
                  <a:pt x="58" y="126"/>
                  <a:pt x="59" y="123"/>
                  <a:pt x="59" y="120"/>
                </a:cubicBezTo>
                <a:cubicBezTo>
                  <a:pt x="59" y="118"/>
                  <a:pt x="58" y="116"/>
                  <a:pt x="58" y="115"/>
                </a:cubicBezTo>
                <a:close/>
              </a:path>
            </a:pathLst>
          </a:custGeom>
          <a:solidFill>
            <a:schemeClr val="accent4">
              <a:lumMod val="50000"/>
              <a:alpha val="70000"/>
            </a:schemeClr>
          </a:solidFill>
          <a:ln w="9525">
            <a:noFill/>
            <a:round/>
          </a:ln>
        </p:spPr>
        <p:txBody>
          <a:bodyPr vert="horz" wrap="square" lIns="91440" tIns="45720" rIns="91440" bIns="4572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b="0" i="0"/>
            </a:pPr>
            <a:endParaRPr kumimoji="0" lang="en-GB" sz="1800" b="0" i="0" u="none" strike="noStrike" kern="0" cap="none" spc="0" normalizeH="0" baseline="0" noProof="0">
              <a:ln>
                <a:noFill/>
              </a:ln>
              <a:solidFill>
                <a:sysClr val="windowText" lastClr="000000"/>
              </a:solidFill>
              <a:effectLst/>
              <a:uLnTx/>
              <a:uFillTx/>
            </a:endParaRPr>
          </a:p>
        </p:txBody>
      </p:sp>
      <p:sp>
        <p:nvSpPr>
          <p:cNvPr id="218" name="ZoneTexte 162"/>
          <p:cNvSpPr txBox="1"/>
          <p:nvPr>
            <p:custDataLst>
              <p:tags r:id="rId3"/>
            </p:custDataLst>
          </p:nvPr>
        </p:nvSpPr>
        <p:spPr>
          <a:xfrm>
            <a:off x="3473597" y="1638188"/>
            <a:ext cx="566181"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lang="fr-BE" sz="1050" b="1" kern="0" dirty="0">
                <a:solidFill>
                  <a:srgbClr val="0070C0"/>
                </a:solidFill>
                <a:latin typeface="Century Gothic" panose="020B0502020202020204" pitchFamily="34" charset="0"/>
              </a:rPr>
              <a:t>Espagne</a:t>
            </a:r>
            <a:endPar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18</a:t>
            </a:r>
            <a:r>
              <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rPr>
              <a:t>%</a:t>
            </a:r>
          </a:p>
        </p:txBody>
      </p:sp>
      <p:sp>
        <p:nvSpPr>
          <p:cNvPr id="219" name="ZoneTexte 163"/>
          <p:cNvSpPr txBox="1"/>
          <p:nvPr>
            <p:custDataLst>
              <p:tags r:id="rId4"/>
            </p:custDataLst>
          </p:nvPr>
        </p:nvSpPr>
        <p:spPr>
          <a:xfrm>
            <a:off x="3138297" y="1779929"/>
            <a:ext cx="458780"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France</a:t>
            </a: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11</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20" name="ZoneTexte 164"/>
          <p:cNvSpPr txBox="1"/>
          <p:nvPr>
            <p:custDataLst>
              <p:tags r:id="rId5"/>
            </p:custDataLst>
          </p:nvPr>
        </p:nvSpPr>
        <p:spPr>
          <a:xfrm>
            <a:off x="3814770" y="1843517"/>
            <a:ext cx="577397"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Ital</a:t>
            </a:r>
            <a:r>
              <a:rPr kumimoji="0" lang="fr-BE" sz="1050" b="0" i="0" u="none" strike="noStrike" kern="0" cap="none" spc="0" normalizeH="0" baseline="0" noProof="0" dirty="0" err="1">
                <a:ln>
                  <a:noFill/>
                </a:ln>
                <a:solidFill>
                  <a:sysClr val="windowText" lastClr="000000"/>
                </a:solidFill>
                <a:effectLst/>
                <a:uLnTx/>
                <a:uFillTx/>
                <a:latin typeface="Century Gothic" panose="020B0502020202020204" pitchFamily="34" charset="0"/>
              </a:rPr>
              <a:t>ie</a:t>
            </a:r>
            <a:endPar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10</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21" name="Freeform 112"/>
          <p:cNvSpPr>
            <a:spLocks noEditPoints="1"/>
          </p:cNvSpPr>
          <p:nvPr>
            <p:custDataLst>
              <p:tags r:id="rId6"/>
            </p:custDataLst>
          </p:nvPr>
        </p:nvSpPr>
        <p:spPr>
          <a:xfrm>
            <a:off x="182216" y="2092686"/>
            <a:ext cx="980717" cy="462312"/>
          </a:xfrm>
          <a:custGeom>
            <a:avLst/>
            <a:gdLst/>
            <a:ahLst/>
            <a:cxnLst>
              <a:cxn ang="0">
                <a:pos x="314" y="211"/>
              </a:cxn>
              <a:cxn ang="0">
                <a:pos x="334" y="180"/>
              </a:cxn>
              <a:cxn ang="0">
                <a:pos x="334" y="179"/>
              </a:cxn>
              <a:cxn ang="0">
                <a:pos x="310" y="104"/>
              </a:cxn>
              <a:cxn ang="0">
                <a:pos x="239" y="24"/>
              </a:cxn>
              <a:cxn ang="0">
                <a:pos x="121" y="0"/>
              </a:cxn>
              <a:cxn ang="0">
                <a:pos x="97" y="74"/>
              </a:cxn>
              <a:cxn ang="0">
                <a:pos x="0" y="98"/>
              </a:cxn>
              <a:cxn ang="0">
                <a:pos x="0" y="180"/>
              </a:cxn>
              <a:cxn ang="0">
                <a:pos x="0" y="191"/>
              </a:cxn>
              <a:cxn ang="0">
                <a:pos x="261" y="166"/>
              </a:cxn>
              <a:cxn ang="0">
                <a:pos x="278" y="178"/>
              </a:cxn>
              <a:cxn ang="0">
                <a:pos x="278" y="183"/>
              </a:cxn>
              <a:cxn ang="0">
                <a:pos x="284" y="183"/>
              </a:cxn>
              <a:cxn ang="0">
                <a:pos x="284" y="175"/>
              </a:cxn>
              <a:cxn ang="0">
                <a:pos x="283" y="164"/>
              </a:cxn>
              <a:cxn ang="0">
                <a:pos x="274" y="161"/>
              </a:cxn>
              <a:cxn ang="0">
                <a:pos x="281" y="150"/>
              </a:cxn>
              <a:cxn ang="0">
                <a:pos x="284" y="143"/>
              </a:cxn>
              <a:cxn ang="0">
                <a:pos x="283" y="135"/>
              </a:cxn>
              <a:cxn ang="0">
                <a:pos x="279" y="135"/>
              </a:cxn>
              <a:cxn ang="0">
                <a:pos x="278" y="146"/>
              </a:cxn>
              <a:cxn ang="0">
                <a:pos x="261" y="140"/>
              </a:cxn>
              <a:cxn ang="0">
                <a:pos x="280" y="123"/>
              </a:cxn>
              <a:cxn ang="0">
                <a:pos x="301" y="141"/>
              </a:cxn>
              <a:cxn ang="0">
                <a:pos x="294" y="154"/>
              </a:cxn>
              <a:cxn ang="0">
                <a:pos x="302" y="173"/>
              </a:cxn>
              <a:cxn ang="0">
                <a:pos x="300" y="186"/>
              </a:cxn>
              <a:cxn ang="0">
                <a:pos x="281" y="195"/>
              </a:cxn>
              <a:cxn ang="0">
                <a:pos x="262" y="186"/>
              </a:cxn>
              <a:cxn ang="0">
                <a:pos x="261" y="172"/>
              </a:cxn>
              <a:cxn ang="0">
                <a:pos x="142" y="56"/>
              </a:cxn>
              <a:cxn ang="0">
                <a:pos x="180" y="42"/>
              </a:cxn>
              <a:cxn ang="0">
                <a:pos x="157" y="133"/>
              </a:cxn>
              <a:cxn ang="0">
                <a:pos x="157" y="71"/>
              </a:cxn>
              <a:cxn ang="0">
                <a:pos x="144" y="67"/>
              </a:cxn>
              <a:cxn ang="0">
                <a:pos x="142" y="56"/>
              </a:cxn>
              <a:cxn ang="0">
                <a:pos x="54" y="114"/>
              </a:cxn>
              <a:cxn ang="0">
                <a:pos x="50" y="122"/>
              </a:cxn>
              <a:cxn ang="0">
                <a:pos x="33" y="129"/>
              </a:cxn>
              <a:cxn ang="0">
                <a:pos x="34" y="116"/>
              </a:cxn>
              <a:cxn ang="0">
                <a:pos x="44" y="104"/>
              </a:cxn>
              <a:cxn ang="0">
                <a:pos x="71" y="108"/>
              </a:cxn>
              <a:cxn ang="0">
                <a:pos x="73" y="136"/>
              </a:cxn>
              <a:cxn ang="0">
                <a:pos x="75" y="167"/>
              </a:cxn>
              <a:cxn ang="0">
                <a:pos x="33" y="180"/>
              </a:cxn>
              <a:cxn ang="0">
                <a:pos x="55" y="131"/>
              </a:cxn>
              <a:cxn ang="0">
                <a:pos x="58" y="115"/>
              </a:cxn>
            </a:cxnLst>
            <a:rect l="0" t="0" r="r" b="b"/>
            <a:pathLst>
              <a:path w="334" h="211">
                <a:moveTo>
                  <a:pt x="20" y="211"/>
                </a:moveTo>
                <a:cubicBezTo>
                  <a:pt x="314" y="211"/>
                  <a:pt x="314" y="211"/>
                  <a:pt x="314" y="211"/>
                </a:cubicBezTo>
                <a:cubicBezTo>
                  <a:pt x="325" y="211"/>
                  <a:pt x="334" y="202"/>
                  <a:pt x="334" y="191"/>
                </a:cubicBezTo>
                <a:cubicBezTo>
                  <a:pt x="334" y="180"/>
                  <a:pt x="334" y="180"/>
                  <a:pt x="334" y="180"/>
                </a:cubicBezTo>
                <a:cubicBezTo>
                  <a:pt x="334" y="180"/>
                  <a:pt x="334" y="180"/>
                  <a:pt x="334" y="180"/>
                </a:cubicBezTo>
                <a:cubicBezTo>
                  <a:pt x="334" y="179"/>
                  <a:pt x="334" y="179"/>
                  <a:pt x="334" y="179"/>
                </a:cubicBezTo>
                <a:cubicBezTo>
                  <a:pt x="334" y="128"/>
                  <a:pt x="334" y="128"/>
                  <a:pt x="334" y="128"/>
                </a:cubicBezTo>
                <a:cubicBezTo>
                  <a:pt x="334" y="115"/>
                  <a:pt x="323" y="104"/>
                  <a:pt x="310" y="104"/>
                </a:cubicBezTo>
                <a:cubicBezTo>
                  <a:pt x="239" y="104"/>
                  <a:pt x="239" y="104"/>
                  <a:pt x="239" y="104"/>
                </a:cubicBezTo>
                <a:cubicBezTo>
                  <a:pt x="239" y="24"/>
                  <a:pt x="239" y="24"/>
                  <a:pt x="239" y="24"/>
                </a:cubicBezTo>
                <a:cubicBezTo>
                  <a:pt x="239" y="11"/>
                  <a:pt x="228" y="0"/>
                  <a:pt x="215" y="0"/>
                </a:cubicBezTo>
                <a:cubicBezTo>
                  <a:pt x="121" y="0"/>
                  <a:pt x="121" y="0"/>
                  <a:pt x="121" y="0"/>
                </a:cubicBezTo>
                <a:cubicBezTo>
                  <a:pt x="108" y="0"/>
                  <a:pt x="97" y="11"/>
                  <a:pt x="97" y="24"/>
                </a:cubicBezTo>
                <a:cubicBezTo>
                  <a:pt x="97" y="74"/>
                  <a:pt x="97" y="74"/>
                  <a:pt x="97" y="74"/>
                </a:cubicBezTo>
                <a:cubicBezTo>
                  <a:pt x="24" y="74"/>
                  <a:pt x="24" y="74"/>
                  <a:pt x="24" y="74"/>
                </a:cubicBezTo>
                <a:cubicBezTo>
                  <a:pt x="11" y="74"/>
                  <a:pt x="0" y="85"/>
                  <a:pt x="0" y="98"/>
                </a:cubicBezTo>
                <a:cubicBezTo>
                  <a:pt x="0" y="179"/>
                  <a:pt x="0" y="179"/>
                  <a:pt x="0" y="179"/>
                </a:cubicBezTo>
                <a:cubicBezTo>
                  <a:pt x="0" y="179"/>
                  <a:pt x="0" y="179"/>
                  <a:pt x="0" y="180"/>
                </a:cubicBezTo>
                <a:cubicBezTo>
                  <a:pt x="0" y="180"/>
                  <a:pt x="0" y="180"/>
                  <a:pt x="0" y="180"/>
                </a:cubicBezTo>
                <a:cubicBezTo>
                  <a:pt x="0" y="191"/>
                  <a:pt x="0" y="191"/>
                  <a:pt x="0" y="191"/>
                </a:cubicBezTo>
                <a:cubicBezTo>
                  <a:pt x="0" y="202"/>
                  <a:pt x="9" y="211"/>
                  <a:pt x="20" y="211"/>
                </a:cubicBezTo>
                <a:close/>
                <a:moveTo>
                  <a:pt x="261" y="166"/>
                </a:moveTo>
                <a:cubicBezTo>
                  <a:pt x="278" y="166"/>
                  <a:pt x="278" y="166"/>
                  <a:pt x="278" y="166"/>
                </a:cubicBezTo>
                <a:cubicBezTo>
                  <a:pt x="278" y="178"/>
                  <a:pt x="278" y="178"/>
                  <a:pt x="278" y="178"/>
                </a:cubicBezTo>
                <a:cubicBezTo>
                  <a:pt x="278" y="178"/>
                  <a:pt x="278" y="179"/>
                  <a:pt x="278" y="180"/>
                </a:cubicBezTo>
                <a:cubicBezTo>
                  <a:pt x="278" y="182"/>
                  <a:pt x="278" y="183"/>
                  <a:pt x="278" y="183"/>
                </a:cubicBezTo>
                <a:cubicBezTo>
                  <a:pt x="279" y="184"/>
                  <a:pt x="280" y="185"/>
                  <a:pt x="281" y="185"/>
                </a:cubicBezTo>
                <a:cubicBezTo>
                  <a:pt x="282" y="185"/>
                  <a:pt x="283" y="184"/>
                  <a:pt x="284" y="183"/>
                </a:cubicBezTo>
                <a:cubicBezTo>
                  <a:pt x="284" y="182"/>
                  <a:pt x="284" y="181"/>
                  <a:pt x="284" y="180"/>
                </a:cubicBezTo>
                <a:cubicBezTo>
                  <a:pt x="284" y="178"/>
                  <a:pt x="284" y="177"/>
                  <a:pt x="284" y="175"/>
                </a:cubicBezTo>
                <a:cubicBezTo>
                  <a:pt x="284" y="170"/>
                  <a:pt x="284" y="170"/>
                  <a:pt x="284" y="170"/>
                </a:cubicBezTo>
                <a:cubicBezTo>
                  <a:pt x="284" y="167"/>
                  <a:pt x="284" y="165"/>
                  <a:pt x="283" y="164"/>
                </a:cubicBezTo>
                <a:cubicBezTo>
                  <a:pt x="283" y="163"/>
                  <a:pt x="282" y="162"/>
                  <a:pt x="281" y="162"/>
                </a:cubicBezTo>
                <a:cubicBezTo>
                  <a:pt x="279" y="161"/>
                  <a:pt x="277" y="161"/>
                  <a:pt x="274" y="161"/>
                </a:cubicBezTo>
                <a:cubicBezTo>
                  <a:pt x="274" y="151"/>
                  <a:pt x="274" y="151"/>
                  <a:pt x="274" y="151"/>
                </a:cubicBezTo>
                <a:cubicBezTo>
                  <a:pt x="278" y="151"/>
                  <a:pt x="280" y="151"/>
                  <a:pt x="281" y="150"/>
                </a:cubicBezTo>
                <a:cubicBezTo>
                  <a:pt x="282" y="150"/>
                  <a:pt x="283" y="149"/>
                  <a:pt x="284" y="148"/>
                </a:cubicBezTo>
                <a:cubicBezTo>
                  <a:pt x="284" y="147"/>
                  <a:pt x="284" y="146"/>
                  <a:pt x="284" y="143"/>
                </a:cubicBezTo>
                <a:cubicBezTo>
                  <a:pt x="284" y="140"/>
                  <a:pt x="284" y="140"/>
                  <a:pt x="284" y="140"/>
                </a:cubicBezTo>
                <a:cubicBezTo>
                  <a:pt x="284" y="137"/>
                  <a:pt x="284" y="135"/>
                  <a:pt x="283" y="135"/>
                </a:cubicBezTo>
                <a:cubicBezTo>
                  <a:pt x="283" y="134"/>
                  <a:pt x="282" y="134"/>
                  <a:pt x="281" y="134"/>
                </a:cubicBezTo>
                <a:cubicBezTo>
                  <a:pt x="280" y="134"/>
                  <a:pt x="279" y="134"/>
                  <a:pt x="279" y="135"/>
                </a:cubicBezTo>
                <a:cubicBezTo>
                  <a:pt x="278" y="136"/>
                  <a:pt x="278" y="137"/>
                  <a:pt x="278" y="140"/>
                </a:cubicBezTo>
                <a:cubicBezTo>
                  <a:pt x="278" y="146"/>
                  <a:pt x="278" y="146"/>
                  <a:pt x="278" y="146"/>
                </a:cubicBezTo>
                <a:cubicBezTo>
                  <a:pt x="261" y="146"/>
                  <a:pt x="261" y="146"/>
                  <a:pt x="261" y="146"/>
                </a:cubicBezTo>
                <a:cubicBezTo>
                  <a:pt x="261" y="140"/>
                  <a:pt x="261" y="140"/>
                  <a:pt x="261" y="140"/>
                </a:cubicBezTo>
                <a:cubicBezTo>
                  <a:pt x="261" y="133"/>
                  <a:pt x="262" y="129"/>
                  <a:pt x="265" y="126"/>
                </a:cubicBezTo>
                <a:cubicBezTo>
                  <a:pt x="268" y="124"/>
                  <a:pt x="273" y="123"/>
                  <a:pt x="280" y="123"/>
                </a:cubicBezTo>
                <a:cubicBezTo>
                  <a:pt x="288" y="123"/>
                  <a:pt x="294" y="124"/>
                  <a:pt x="297" y="128"/>
                </a:cubicBezTo>
                <a:cubicBezTo>
                  <a:pt x="299" y="131"/>
                  <a:pt x="301" y="135"/>
                  <a:pt x="301" y="141"/>
                </a:cubicBezTo>
                <a:cubicBezTo>
                  <a:pt x="301" y="145"/>
                  <a:pt x="300" y="148"/>
                  <a:pt x="299" y="150"/>
                </a:cubicBezTo>
                <a:cubicBezTo>
                  <a:pt x="298" y="151"/>
                  <a:pt x="296" y="153"/>
                  <a:pt x="294" y="154"/>
                </a:cubicBezTo>
                <a:cubicBezTo>
                  <a:pt x="296" y="155"/>
                  <a:pt x="298" y="157"/>
                  <a:pt x="300" y="159"/>
                </a:cubicBezTo>
                <a:cubicBezTo>
                  <a:pt x="301" y="161"/>
                  <a:pt x="302" y="166"/>
                  <a:pt x="302" y="173"/>
                </a:cubicBezTo>
                <a:cubicBezTo>
                  <a:pt x="302" y="176"/>
                  <a:pt x="301" y="178"/>
                  <a:pt x="301" y="180"/>
                </a:cubicBezTo>
                <a:cubicBezTo>
                  <a:pt x="301" y="182"/>
                  <a:pt x="300" y="184"/>
                  <a:pt x="300" y="186"/>
                </a:cubicBezTo>
                <a:cubicBezTo>
                  <a:pt x="298" y="189"/>
                  <a:pt x="296" y="191"/>
                  <a:pt x="293" y="193"/>
                </a:cubicBezTo>
                <a:cubicBezTo>
                  <a:pt x="290" y="195"/>
                  <a:pt x="286" y="195"/>
                  <a:pt x="281" y="195"/>
                </a:cubicBezTo>
                <a:cubicBezTo>
                  <a:pt x="276" y="195"/>
                  <a:pt x="271" y="194"/>
                  <a:pt x="268" y="193"/>
                </a:cubicBezTo>
                <a:cubicBezTo>
                  <a:pt x="265" y="191"/>
                  <a:pt x="263" y="188"/>
                  <a:pt x="262" y="186"/>
                </a:cubicBezTo>
                <a:cubicBezTo>
                  <a:pt x="261" y="184"/>
                  <a:pt x="261" y="182"/>
                  <a:pt x="261" y="180"/>
                </a:cubicBezTo>
                <a:cubicBezTo>
                  <a:pt x="261" y="177"/>
                  <a:pt x="261" y="175"/>
                  <a:pt x="261" y="172"/>
                </a:cubicBezTo>
                <a:lnTo>
                  <a:pt x="261" y="166"/>
                </a:lnTo>
                <a:close/>
                <a:moveTo>
                  <a:pt x="142" y="56"/>
                </a:moveTo>
                <a:cubicBezTo>
                  <a:pt x="152" y="54"/>
                  <a:pt x="161" y="49"/>
                  <a:pt x="166" y="42"/>
                </a:cubicBezTo>
                <a:cubicBezTo>
                  <a:pt x="180" y="42"/>
                  <a:pt x="180" y="42"/>
                  <a:pt x="180" y="42"/>
                </a:cubicBezTo>
                <a:cubicBezTo>
                  <a:pt x="180" y="133"/>
                  <a:pt x="180" y="133"/>
                  <a:pt x="180" y="133"/>
                </a:cubicBezTo>
                <a:cubicBezTo>
                  <a:pt x="157" y="133"/>
                  <a:pt x="157" y="133"/>
                  <a:pt x="157" y="133"/>
                </a:cubicBezTo>
                <a:cubicBezTo>
                  <a:pt x="157" y="84"/>
                  <a:pt x="157" y="84"/>
                  <a:pt x="157" y="84"/>
                </a:cubicBezTo>
                <a:cubicBezTo>
                  <a:pt x="157" y="77"/>
                  <a:pt x="157" y="73"/>
                  <a:pt x="157" y="71"/>
                </a:cubicBezTo>
                <a:cubicBezTo>
                  <a:pt x="156" y="70"/>
                  <a:pt x="155" y="69"/>
                  <a:pt x="154" y="68"/>
                </a:cubicBezTo>
                <a:cubicBezTo>
                  <a:pt x="152" y="67"/>
                  <a:pt x="149" y="67"/>
                  <a:pt x="144" y="67"/>
                </a:cubicBezTo>
                <a:cubicBezTo>
                  <a:pt x="142" y="67"/>
                  <a:pt x="142" y="67"/>
                  <a:pt x="142" y="67"/>
                </a:cubicBezTo>
                <a:lnTo>
                  <a:pt x="142" y="56"/>
                </a:lnTo>
                <a:close/>
                <a:moveTo>
                  <a:pt x="58" y="115"/>
                </a:moveTo>
                <a:cubicBezTo>
                  <a:pt x="57" y="114"/>
                  <a:pt x="56" y="114"/>
                  <a:pt x="54" y="114"/>
                </a:cubicBezTo>
                <a:cubicBezTo>
                  <a:pt x="53" y="114"/>
                  <a:pt x="52" y="114"/>
                  <a:pt x="51" y="115"/>
                </a:cubicBezTo>
                <a:cubicBezTo>
                  <a:pt x="51" y="117"/>
                  <a:pt x="50" y="119"/>
                  <a:pt x="50" y="122"/>
                </a:cubicBezTo>
                <a:cubicBezTo>
                  <a:pt x="50" y="129"/>
                  <a:pt x="50" y="129"/>
                  <a:pt x="50" y="129"/>
                </a:cubicBezTo>
                <a:cubicBezTo>
                  <a:pt x="33" y="129"/>
                  <a:pt x="33" y="129"/>
                  <a:pt x="33" y="129"/>
                </a:cubicBezTo>
                <a:cubicBezTo>
                  <a:pt x="33" y="127"/>
                  <a:pt x="33" y="127"/>
                  <a:pt x="33" y="127"/>
                </a:cubicBezTo>
                <a:cubicBezTo>
                  <a:pt x="33" y="122"/>
                  <a:pt x="33" y="119"/>
                  <a:pt x="34" y="116"/>
                </a:cubicBezTo>
                <a:cubicBezTo>
                  <a:pt x="34" y="114"/>
                  <a:pt x="35" y="112"/>
                  <a:pt x="37" y="109"/>
                </a:cubicBezTo>
                <a:cubicBezTo>
                  <a:pt x="39" y="107"/>
                  <a:pt x="41" y="105"/>
                  <a:pt x="44" y="104"/>
                </a:cubicBezTo>
                <a:cubicBezTo>
                  <a:pt x="47" y="103"/>
                  <a:pt x="50" y="102"/>
                  <a:pt x="54" y="102"/>
                </a:cubicBezTo>
                <a:cubicBezTo>
                  <a:pt x="61" y="102"/>
                  <a:pt x="67" y="104"/>
                  <a:pt x="71" y="108"/>
                </a:cubicBezTo>
                <a:cubicBezTo>
                  <a:pt x="75" y="111"/>
                  <a:pt x="77" y="116"/>
                  <a:pt x="77" y="122"/>
                </a:cubicBezTo>
                <a:cubicBezTo>
                  <a:pt x="77" y="126"/>
                  <a:pt x="76" y="131"/>
                  <a:pt x="73" y="136"/>
                </a:cubicBezTo>
                <a:cubicBezTo>
                  <a:pt x="71" y="140"/>
                  <a:pt x="65" y="151"/>
                  <a:pt x="54" y="167"/>
                </a:cubicBezTo>
                <a:cubicBezTo>
                  <a:pt x="75" y="167"/>
                  <a:pt x="75" y="167"/>
                  <a:pt x="75" y="167"/>
                </a:cubicBezTo>
                <a:cubicBezTo>
                  <a:pt x="75" y="180"/>
                  <a:pt x="75" y="180"/>
                  <a:pt x="75" y="180"/>
                </a:cubicBezTo>
                <a:cubicBezTo>
                  <a:pt x="33" y="180"/>
                  <a:pt x="33" y="180"/>
                  <a:pt x="33" y="180"/>
                </a:cubicBezTo>
                <a:cubicBezTo>
                  <a:pt x="33" y="169"/>
                  <a:pt x="33" y="169"/>
                  <a:pt x="33" y="169"/>
                </a:cubicBezTo>
                <a:cubicBezTo>
                  <a:pt x="46" y="148"/>
                  <a:pt x="53" y="136"/>
                  <a:pt x="55" y="131"/>
                </a:cubicBezTo>
                <a:cubicBezTo>
                  <a:pt x="58" y="126"/>
                  <a:pt x="59" y="123"/>
                  <a:pt x="59" y="120"/>
                </a:cubicBezTo>
                <a:cubicBezTo>
                  <a:pt x="59" y="118"/>
                  <a:pt x="58" y="116"/>
                  <a:pt x="58" y="115"/>
                </a:cubicBezTo>
                <a:close/>
              </a:path>
            </a:pathLst>
          </a:custGeom>
          <a:solidFill>
            <a:schemeClr val="accent4">
              <a:lumMod val="50000"/>
              <a:alpha val="70000"/>
            </a:schemeClr>
          </a:solidFill>
          <a:ln w="9525">
            <a:noFill/>
            <a:round/>
          </a:ln>
        </p:spPr>
        <p:txBody>
          <a:bodyPr vert="horz" wrap="square" lIns="91440" tIns="45720" rIns="91440" bIns="4572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b="0" i="0"/>
            </a:pPr>
            <a:endParaRPr kumimoji="0" lang="en-GB" sz="1800" b="0" i="0" u="none" strike="noStrike" kern="0" cap="none" spc="0" normalizeH="0" baseline="0" noProof="0">
              <a:ln>
                <a:noFill/>
              </a:ln>
              <a:solidFill>
                <a:sysClr val="windowText" lastClr="000000"/>
              </a:solidFill>
              <a:effectLst/>
              <a:uLnTx/>
              <a:uFillTx/>
            </a:endParaRPr>
          </a:p>
        </p:txBody>
      </p:sp>
      <p:sp>
        <p:nvSpPr>
          <p:cNvPr id="222" name="Freeform 112"/>
          <p:cNvSpPr>
            <a:spLocks noEditPoints="1"/>
          </p:cNvSpPr>
          <p:nvPr>
            <p:custDataLst>
              <p:tags r:id="rId7"/>
            </p:custDataLst>
          </p:nvPr>
        </p:nvSpPr>
        <p:spPr>
          <a:xfrm>
            <a:off x="6595807" y="4117925"/>
            <a:ext cx="980717" cy="462312"/>
          </a:xfrm>
          <a:custGeom>
            <a:avLst/>
            <a:gdLst/>
            <a:ahLst/>
            <a:cxnLst>
              <a:cxn ang="0">
                <a:pos x="314" y="211"/>
              </a:cxn>
              <a:cxn ang="0">
                <a:pos x="334" y="180"/>
              </a:cxn>
              <a:cxn ang="0">
                <a:pos x="334" y="179"/>
              </a:cxn>
              <a:cxn ang="0">
                <a:pos x="310" y="104"/>
              </a:cxn>
              <a:cxn ang="0">
                <a:pos x="239" y="24"/>
              </a:cxn>
              <a:cxn ang="0">
                <a:pos x="121" y="0"/>
              </a:cxn>
              <a:cxn ang="0">
                <a:pos x="97" y="74"/>
              </a:cxn>
              <a:cxn ang="0">
                <a:pos x="0" y="98"/>
              </a:cxn>
              <a:cxn ang="0">
                <a:pos x="0" y="180"/>
              </a:cxn>
              <a:cxn ang="0">
                <a:pos x="0" y="191"/>
              </a:cxn>
              <a:cxn ang="0">
                <a:pos x="261" y="166"/>
              </a:cxn>
              <a:cxn ang="0">
                <a:pos x="278" y="178"/>
              </a:cxn>
              <a:cxn ang="0">
                <a:pos x="278" y="183"/>
              </a:cxn>
              <a:cxn ang="0">
                <a:pos x="284" y="183"/>
              </a:cxn>
              <a:cxn ang="0">
                <a:pos x="284" y="175"/>
              </a:cxn>
              <a:cxn ang="0">
                <a:pos x="283" y="164"/>
              </a:cxn>
              <a:cxn ang="0">
                <a:pos x="274" y="161"/>
              </a:cxn>
              <a:cxn ang="0">
                <a:pos x="281" y="150"/>
              </a:cxn>
              <a:cxn ang="0">
                <a:pos x="284" y="143"/>
              </a:cxn>
              <a:cxn ang="0">
                <a:pos x="283" y="135"/>
              </a:cxn>
              <a:cxn ang="0">
                <a:pos x="279" y="135"/>
              </a:cxn>
              <a:cxn ang="0">
                <a:pos x="278" y="146"/>
              </a:cxn>
              <a:cxn ang="0">
                <a:pos x="261" y="140"/>
              </a:cxn>
              <a:cxn ang="0">
                <a:pos x="280" y="123"/>
              </a:cxn>
              <a:cxn ang="0">
                <a:pos x="301" y="141"/>
              </a:cxn>
              <a:cxn ang="0">
                <a:pos x="294" y="154"/>
              </a:cxn>
              <a:cxn ang="0">
                <a:pos x="302" y="173"/>
              </a:cxn>
              <a:cxn ang="0">
                <a:pos x="300" y="186"/>
              </a:cxn>
              <a:cxn ang="0">
                <a:pos x="281" y="195"/>
              </a:cxn>
              <a:cxn ang="0">
                <a:pos x="262" y="186"/>
              </a:cxn>
              <a:cxn ang="0">
                <a:pos x="261" y="172"/>
              </a:cxn>
              <a:cxn ang="0">
                <a:pos x="142" y="56"/>
              </a:cxn>
              <a:cxn ang="0">
                <a:pos x="180" y="42"/>
              </a:cxn>
              <a:cxn ang="0">
                <a:pos x="157" y="133"/>
              </a:cxn>
              <a:cxn ang="0">
                <a:pos x="157" y="71"/>
              </a:cxn>
              <a:cxn ang="0">
                <a:pos x="144" y="67"/>
              </a:cxn>
              <a:cxn ang="0">
                <a:pos x="142" y="56"/>
              </a:cxn>
              <a:cxn ang="0">
                <a:pos x="54" y="114"/>
              </a:cxn>
              <a:cxn ang="0">
                <a:pos x="50" y="122"/>
              </a:cxn>
              <a:cxn ang="0">
                <a:pos x="33" y="129"/>
              </a:cxn>
              <a:cxn ang="0">
                <a:pos x="34" y="116"/>
              </a:cxn>
              <a:cxn ang="0">
                <a:pos x="44" y="104"/>
              </a:cxn>
              <a:cxn ang="0">
                <a:pos x="71" y="108"/>
              </a:cxn>
              <a:cxn ang="0">
                <a:pos x="73" y="136"/>
              </a:cxn>
              <a:cxn ang="0">
                <a:pos x="75" y="167"/>
              </a:cxn>
              <a:cxn ang="0">
                <a:pos x="33" y="180"/>
              </a:cxn>
              <a:cxn ang="0">
                <a:pos x="55" y="131"/>
              </a:cxn>
              <a:cxn ang="0">
                <a:pos x="58" y="115"/>
              </a:cxn>
            </a:cxnLst>
            <a:rect l="0" t="0" r="r" b="b"/>
            <a:pathLst>
              <a:path w="334" h="211">
                <a:moveTo>
                  <a:pt x="20" y="211"/>
                </a:moveTo>
                <a:cubicBezTo>
                  <a:pt x="314" y="211"/>
                  <a:pt x="314" y="211"/>
                  <a:pt x="314" y="211"/>
                </a:cubicBezTo>
                <a:cubicBezTo>
                  <a:pt x="325" y="211"/>
                  <a:pt x="334" y="202"/>
                  <a:pt x="334" y="191"/>
                </a:cubicBezTo>
                <a:cubicBezTo>
                  <a:pt x="334" y="180"/>
                  <a:pt x="334" y="180"/>
                  <a:pt x="334" y="180"/>
                </a:cubicBezTo>
                <a:cubicBezTo>
                  <a:pt x="334" y="180"/>
                  <a:pt x="334" y="180"/>
                  <a:pt x="334" y="180"/>
                </a:cubicBezTo>
                <a:cubicBezTo>
                  <a:pt x="334" y="179"/>
                  <a:pt x="334" y="179"/>
                  <a:pt x="334" y="179"/>
                </a:cubicBezTo>
                <a:cubicBezTo>
                  <a:pt x="334" y="128"/>
                  <a:pt x="334" y="128"/>
                  <a:pt x="334" y="128"/>
                </a:cubicBezTo>
                <a:cubicBezTo>
                  <a:pt x="334" y="115"/>
                  <a:pt x="323" y="104"/>
                  <a:pt x="310" y="104"/>
                </a:cubicBezTo>
                <a:cubicBezTo>
                  <a:pt x="239" y="104"/>
                  <a:pt x="239" y="104"/>
                  <a:pt x="239" y="104"/>
                </a:cubicBezTo>
                <a:cubicBezTo>
                  <a:pt x="239" y="24"/>
                  <a:pt x="239" y="24"/>
                  <a:pt x="239" y="24"/>
                </a:cubicBezTo>
                <a:cubicBezTo>
                  <a:pt x="239" y="11"/>
                  <a:pt x="228" y="0"/>
                  <a:pt x="215" y="0"/>
                </a:cubicBezTo>
                <a:cubicBezTo>
                  <a:pt x="121" y="0"/>
                  <a:pt x="121" y="0"/>
                  <a:pt x="121" y="0"/>
                </a:cubicBezTo>
                <a:cubicBezTo>
                  <a:pt x="108" y="0"/>
                  <a:pt x="97" y="11"/>
                  <a:pt x="97" y="24"/>
                </a:cubicBezTo>
                <a:cubicBezTo>
                  <a:pt x="97" y="74"/>
                  <a:pt x="97" y="74"/>
                  <a:pt x="97" y="74"/>
                </a:cubicBezTo>
                <a:cubicBezTo>
                  <a:pt x="24" y="74"/>
                  <a:pt x="24" y="74"/>
                  <a:pt x="24" y="74"/>
                </a:cubicBezTo>
                <a:cubicBezTo>
                  <a:pt x="11" y="74"/>
                  <a:pt x="0" y="85"/>
                  <a:pt x="0" y="98"/>
                </a:cubicBezTo>
                <a:cubicBezTo>
                  <a:pt x="0" y="179"/>
                  <a:pt x="0" y="179"/>
                  <a:pt x="0" y="179"/>
                </a:cubicBezTo>
                <a:cubicBezTo>
                  <a:pt x="0" y="179"/>
                  <a:pt x="0" y="179"/>
                  <a:pt x="0" y="180"/>
                </a:cubicBezTo>
                <a:cubicBezTo>
                  <a:pt x="0" y="180"/>
                  <a:pt x="0" y="180"/>
                  <a:pt x="0" y="180"/>
                </a:cubicBezTo>
                <a:cubicBezTo>
                  <a:pt x="0" y="191"/>
                  <a:pt x="0" y="191"/>
                  <a:pt x="0" y="191"/>
                </a:cubicBezTo>
                <a:cubicBezTo>
                  <a:pt x="0" y="202"/>
                  <a:pt x="9" y="211"/>
                  <a:pt x="20" y="211"/>
                </a:cubicBezTo>
                <a:close/>
                <a:moveTo>
                  <a:pt x="261" y="166"/>
                </a:moveTo>
                <a:cubicBezTo>
                  <a:pt x="278" y="166"/>
                  <a:pt x="278" y="166"/>
                  <a:pt x="278" y="166"/>
                </a:cubicBezTo>
                <a:cubicBezTo>
                  <a:pt x="278" y="178"/>
                  <a:pt x="278" y="178"/>
                  <a:pt x="278" y="178"/>
                </a:cubicBezTo>
                <a:cubicBezTo>
                  <a:pt x="278" y="178"/>
                  <a:pt x="278" y="179"/>
                  <a:pt x="278" y="180"/>
                </a:cubicBezTo>
                <a:cubicBezTo>
                  <a:pt x="278" y="182"/>
                  <a:pt x="278" y="183"/>
                  <a:pt x="278" y="183"/>
                </a:cubicBezTo>
                <a:cubicBezTo>
                  <a:pt x="279" y="184"/>
                  <a:pt x="280" y="185"/>
                  <a:pt x="281" y="185"/>
                </a:cubicBezTo>
                <a:cubicBezTo>
                  <a:pt x="282" y="185"/>
                  <a:pt x="283" y="184"/>
                  <a:pt x="284" y="183"/>
                </a:cubicBezTo>
                <a:cubicBezTo>
                  <a:pt x="284" y="182"/>
                  <a:pt x="284" y="181"/>
                  <a:pt x="284" y="180"/>
                </a:cubicBezTo>
                <a:cubicBezTo>
                  <a:pt x="284" y="178"/>
                  <a:pt x="284" y="177"/>
                  <a:pt x="284" y="175"/>
                </a:cubicBezTo>
                <a:cubicBezTo>
                  <a:pt x="284" y="170"/>
                  <a:pt x="284" y="170"/>
                  <a:pt x="284" y="170"/>
                </a:cubicBezTo>
                <a:cubicBezTo>
                  <a:pt x="284" y="167"/>
                  <a:pt x="284" y="165"/>
                  <a:pt x="283" y="164"/>
                </a:cubicBezTo>
                <a:cubicBezTo>
                  <a:pt x="283" y="163"/>
                  <a:pt x="282" y="162"/>
                  <a:pt x="281" y="162"/>
                </a:cubicBezTo>
                <a:cubicBezTo>
                  <a:pt x="279" y="161"/>
                  <a:pt x="277" y="161"/>
                  <a:pt x="274" y="161"/>
                </a:cubicBezTo>
                <a:cubicBezTo>
                  <a:pt x="274" y="151"/>
                  <a:pt x="274" y="151"/>
                  <a:pt x="274" y="151"/>
                </a:cubicBezTo>
                <a:cubicBezTo>
                  <a:pt x="278" y="151"/>
                  <a:pt x="280" y="151"/>
                  <a:pt x="281" y="150"/>
                </a:cubicBezTo>
                <a:cubicBezTo>
                  <a:pt x="282" y="150"/>
                  <a:pt x="283" y="149"/>
                  <a:pt x="284" y="148"/>
                </a:cubicBezTo>
                <a:cubicBezTo>
                  <a:pt x="284" y="147"/>
                  <a:pt x="284" y="146"/>
                  <a:pt x="284" y="143"/>
                </a:cubicBezTo>
                <a:cubicBezTo>
                  <a:pt x="284" y="140"/>
                  <a:pt x="284" y="140"/>
                  <a:pt x="284" y="140"/>
                </a:cubicBezTo>
                <a:cubicBezTo>
                  <a:pt x="284" y="137"/>
                  <a:pt x="284" y="135"/>
                  <a:pt x="283" y="135"/>
                </a:cubicBezTo>
                <a:cubicBezTo>
                  <a:pt x="283" y="134"/>
                  <a:pt x="282" y="134"/>
                  <a:pt x="281" y="134"/>
                </a:cubicBezTo>
                <a:cubicBezTo>
                  <a:pt x="280" y="134"/>
                  <a:pt x="279" y="134"/>
                  <a:pt x="279" y="135"/>
                </a:cubicBezTo>
                <a:cubicBezTo>
                  <a:pt x="278" y="136"/>
                  <a:pt x="278" y="137"/>
                  <a:pt x="278" y="140"/>
                </a:cubicBezTo>
                <a:cubicBezTo>
                  <a:pt x="278" y="146"/>
                  <a:pt x="278" y="146"/>
                  <a:pt x="278" y="146"/>
                </a:cubicBezTo>
                <a:cubicBezTo>
                  <a:pt x="261" y="146"/>
                  <a:pt x="261" y="146"/>
                  <a:pt x="261" y="146"/>
                </a:cubicBezTo>
                <a:cubicBezTo>
                  <a:pt x="261" y="140"/>
                  <a:pt x="261" y="140"/>
                  <a:pt x="261" y="140"/>
                </a:cubicBezTo>
                <a:cubicBezTo>
                  <a:pt x="261" y="133"/>
                  <a:pt x="262" y="129"/>
                  <a:pt x="265" y="126"/>
                </a:cubicBezTo>
                <a:cubicBezTo>
                  <a:pt x="268" y="124"/>
                  <a:pt x="273" y="123"/>
                  <a:pt x="280" y="123"/>
                </a:cubicBezTo>
                <a:cubicBezTo>
                  <a:pt x="288" y="123"/>
                  <a:pt x="294" y="124"/>
                  <a:pt x="297" y="128"/>
                </a:cubicBezTo>
                <a:cubicBezTo>
                  <a:pt x="299" y="131"/>
                  <a:pt x="301" y="135"/>
                  <a:pt x="301" y="141"/>
                </a:cubicBezTo>
                <a:cubicBezTo>
                  <a:pt x="301" y="145"/>
                  <a:pt x="300" y="148"/>
                  <a:pt x="299" y="150"/>
                </a:cubicBezTo>
                <a:cubicBezTo>
                  <a:pt x="298" y="151"/>
                  <a:pt x="296" y="153"/>
                  <a:pt x="294" y="154"/>
                </a:cubicBezTo>
                <a:cubicBezTo>
                  <a:pt x="296" y="155"/>
                  <a:pt x="298" y="157"/>
                  <a:pt x="300" y="159"/>
                </a:cubicBezTo>
                <a:cubicBezTo>
                  <a:pt x="301" y="161"/>
                  <a:pt x="302" y="166"/>
                  <a:pt x="302" y="173"/>
                </a:cubicBezTo>
                <a:cubicBezTo>
                  <a:pt x="302" y="176"/>
                  <a:pt x="301" y="178"/>
                  <a:pt x="301" y="180"/>
                </a:cubicBezTo>
                <a:cubicBezTo>
                  <a:pt x="301" y="182"/>
                  <a:pt x="300" y="184"/>
                  <a:pt x="300" y="186"/>
                </a:cubicBezTo>
                <a:cubicBezTo>
                  <a:pt x="298" y="189"/>
                  <a:pt x="296" y="191"/>
                  <a:pt x="293" y="193"/>
                </a:cubicBezTo>
                <a:cubicBezTo>
                  <a:pt x="290" y="195"/>
                  <a:pt x="286" y="195"/>
                  <a:pt x="281" y="195"/>
                </a:cubicBezTo>
                <a:cubicBezTo>
                  <a:pt x="276" y="195"/>
                  <a:pt x="271" y="194"/>
                  <a:pt x="268" y="193"/>
                </a:cubicBezTo>
                <a:cubicBezTo>
                  <a:pt x="265" y="191"/>
                  <a:pt x="263" y="188"/>
                  <a:pt x="262" y="186"/>
                </a:cubicBezTo>
                <a:cubicBezTo>
                  <a:pt x="261" y="184"/>
                  <a:pt x="261" y="182"/>
                  <a:pt x="261" y="180"/>
                </a:cubicBezTo>
                <a:cubicBezTo>
                  <a:pt x="261" y="177"/>
                  <a:pt x="261" y="175"/>
                  <a:pt x="261" y="172"/>
                </a:cubicBezTo>
                <a:lnTo>
                  <a:pt x="261" y="166"/>
                </a:lnTo>
                <a:close/>
                <a:moveTo>
                  <a:pt x="142" y="56"/>
                </a:moveTo>
                <a:cubicBezTo>
                  <a:pt x="152" y="54"/>
                  <a:pt x="161" y="49"/>
                  <a:pt x="166" y="42"/>
                </a:cubicBezTo>
                <a:cubicBezTo>
                  <a:pt x="180" y="42"/>
                  <a:pt x="180" y="42"/>
                  <a:pt x="180" y="42"/>
                </a:cubicBezTo>
                <a:cubicBezTo>
                  <a:pt x="180" y="133"/>
                  <a:pt x="180" y="133"/>
                  <a:pt x="180" y="133"/>
                </a:cubicBezTo>
                <a:cubicBezTo>
                  <a:pt x="157" y="133"/>
                  <a:pt x="157" y="133"/>
                  <a:pt x="157" y="133"/>
                </a:cubicBezTo>
                <a:cubicBezTo>
                  <a:pt x="157" y="84"/>
                  <a:pt x="157" y="84"/>
                  <a:pt x="157" y="84"/>
                </a:cubicBezTo>
                <a:cubicBezTo>
                  <a:pt x="157" y="77"/>
                  <a:pt x="157" y="73"/>
                  <a:pt x="157" y="71"/>
                </a:cubicBezTo>
                <a:cubicBezTo>
                  <a:pt x="156" y="70"/>
                  <a:pt x="155" y="69"/>
                  <a:pt x="154" y="68"/>
                </a:cubicBezTo>
                <a:cubicBezTo>
                  <a:pt x="152" y="67"/>
                  <a:pt x="149" y="67"/>
                  <a:pt x="144" y="67"/>
                </a:cubicBezTo>
                <a:cubicBezTo>
                  <a:pt x="142" y="67"/>
                  <a:pt x="142" y="67"/>
                  <a:pt x="142" y="67"/>
                </a:cubicBezTo>
                <a:lnTo>
                  <a:pt x="142" y="56"/>
                </a:lnTo>
                <a:close/>
                <a:moveTo>
                  <a:pt x="58" y="115"/>
                </a:moveTo>
                <a:cubicBezTo>
                  <a:pt x="57" y="114"/>
                  <a:pt x="56" y="114"/>
                  <a:pt x="54" y="114"/>
                </a:cubicBezTo>
                <a:cubicBezTo>
                  <a:pt x="53" y="114"/>
                  <a:pt x="52" y="114"/>
                  <a:pt x="51" y="115"/>
                </a:cubicBezTo>
                <a:cubicBezTo>
                  <a:pt x="51" y="117"/>
                  <a:pt x="50" y="119"/>
                  <a:pt x="50" y="122"/>
                </a:cubicBezTo>
                <a:cubicBezTo>
                  <a:pt x="50" y="129"/>
                  <a:pt x="50" y="129"/>
                  <a:pt x="50" y="129"/>
                </a:cubicBezTo>
                <a:cubicBezTo>
                  <a:pt x="33" y="129"/>
                  <a:pt x="33" y="129"/>
                  <a:pt x="33" y="129"/>
                </a:cubicBezTo>
                <a:cubicBezTo>
                  <a:pt x="33" y="127"/>
                  <a:pt x="33" y="127"/>
                  <a:pt x="33" y="127"/>
                </a:cubicBezTo>
                <a:cubicBezTo>
                  <a:pt x="33" y="122"/>
                  <a:pt x="33" y="119"/>
                  <a:pt x="34" y="116"/>
                </a:cubicBezTo>
                <a:cubicBezTo>
                  <a:pt x="34" y="114"/>
                  <a:pt x="35" y="112"/>
                  <a:pt x="37" y="109"/>
                </a:cubicBezTo>
                <a:cubicBezTo>
                  <a:pt x="39" y="107"/>
                  <a:pt x="41" y="105"/>
                  <a:pt x="44" y="104"/>
                </a:cubicBezTo>
                <a:cubicBezTo>
                  <a:pt x="47" y="103"/>
                  <a:pt x="50" y="102"/>
                  <a:pt x="54" y="102"/>
                </a:cubicBezTo>
                <a:cubicBezTo>
                  <a:pt x="61" y="102"/>
                  <a:pt x="67" y="104"/>
                  <a:pt x="71" y="108"/>
                </a:cubicBezTo>
                <a:cubicBezTo>
                  <a:pt x="75" y="111"/>
                  <a:pt x="77" y="116"/>
                  <a:pt x="77" y="122"/>
                </a:cubicBezTo>
                <a:cubicBezTo>
                  <a:pt x="77" y="126"/>
                  <a:pt x="76" y="131"/>
                  <a:pt x="73" y="136"/>
                </a:cubicBezTo>
                <a:cubicBezTo>
                  <a:pt x="71" y="140"/>
                  <a:pt x="65" y="151"/>
                  <a:pt x="54" y="167"/>
                </a:cubicBezTo>
                <a:cubicBezTo>
                  <a:pt x="75" y="167"/>
                  <a:pt x="75" y="167"/>
                  <a:pt x="75" y="167"/>
                </a:cubicBezTo>
                <a:cubicBezTo>
                  <a:pt x="75" y="180"/>
                  <a:pt x="75" y="180"/>
                  <a:pt x="75" y="180"/>
                </a:cubicBezTo>
                <a:cubicBezTo>
                  <a:pt x="33" y="180"/>
                  <a:pt x="33" y="180"/>
                  <a:pt x="33" y="180"/>
                </a:cubicBezTo>
                <a:cubicBezTo>
                  <a:pt x="33" y="169"/>
                  <a:pt x="33" y="169"/>
                  <a:pt x="33" y="169"/>
                </a:cubicBezTo>
                <a:cubicBezTo>
                  <a:pt x="46" y="148"/>
                  <a:pt x="53" y="136"/>
                  <a:pt x="55" y="131"/>
                </a:cubicBezTo>
                <a:cubicBezTo>
                  <a:pt x="58" y="126"/>
                  <a:pt x="59" y="123"/>
                  <a:pt x="59" y="120"/>
                </a:cubicBezTo>
                <a:cubicBezTo>
                  <a:pt x="59" y="118"/>
                  <a:pt x="58" y="116"/>
                  <a:pt x="58" y="115"/>
                </a:cubicBezTo>
                <a:close/>
              </a:path>
            </a:pathLst>
          </a:custGeom>
          <a:solidFill>
            <a:schemeClr val="accent4">
              <a:lumMod val="50000"/>
              <a:alpha val="70000"/>
            </a:schemeClr>
          </a:solidFill>
          <a:ln w="9525">
            <a:noFill/>
            <a:round/>
          </a:ln>
        </p:spPr>
        <p:txBody>
          <a:bodyPr vert="horz" wrap="square" lIns="91440" tIns="45720" rIns="91440" bIns="4572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b="0" i="0"/>
            </a:pPr>
            <a:endParaRPr kumimoji="0" lang="en-GB" sz="1800" b="0" i="0" u="none" strike="noStrike" kern="0" cap="none" spc="0" normalizeH="0" baseline="0" noProof="0">
              <a:ln>
                <a:noFill/>
              </a:ln>
              <a:solidFill>
                <a:sysClr val="windowText" lastClr="000000"/>
              </a:solidFill>
              <a:effectLst/>
              <a:uLnTx/>
              <a:uFillTx/>
            </a:endParaRPr>
          </a:p>
        </p:txBody>
      </p:sp>
      <p:sp>
        <p:nvSpPr>
          <p:cNvPr id="223" name="Freeform 112"/>
          <p:cNvSpPr>
            <a:spLocks noEditPoints="1"/>
          </p:cNvSpPr>
          <p:nvPr>
            <p:custDataLst>
              <p:tags r:id="rId8"/>
            </p:custDataLst>
          </p:nvPr>
        </p:nvSpPr>
        <p:spPr>
          <a:xfrm>
            <a:off x="5474208" y="2656865"/>
            <a:ext cx="864000" cy="396000"/>
          </a:xfrm>
          <a:custGeom>
            <a:avLst/>
            <a:gdLst/>
            <a:ahLst/>
            <a:cxnLst>
              <a:cxn ang="0">
                <a:pos x="314" y="211"/>
              </a:cxn>
              <a:cxn ang="0">
                <a:pos x="334" y="180"/>
              </a:cxn>
              <a:cxn ang="0">
                <a:pos x="334" y="179"/>
              </a:cxn>
              <a:cxn ang="0">
                <a:pos x="310" y="104"/>
              </a:cxn>
              <a:cxn ang="0">
                <a:pos x="239" y="24"/>
              </a:cxn>
              <a:cxn ang="0">
                <a:pos x="121" y="0"/>
              </a:cxn>
              <a:cxn ang="0">
                <a:pos x="97" y="74"/>
              </a:cxn>
              <a:cxn ang="0">
                <a:pos x="0" y="98"/>
              </a:cxn>
              <a:cxn ang="0">
                <a:pos x="0" y="180"/>
              </a:cxn>
              <a:cxn ang="0">
                <a:pos x="0" y="191"/>
              </a:cxn>
              <a:cxn ang="0">
                <a:pos x="261" y="166"/>
              </a:cxn>
              <a:cxn ang="0">
                <a:pos x="278" y="178"/>
              </a:cxn>
              <a:cxn ang="0">
                <a:pos x="278" y="183"/>
              </a:cxn>
              <a:cxn ang="0">
                <a:pos x="284" y="183"/>
              </a:cxn>
              <a:cxn ang="0">
                <a:pos x="284" y="175"/>
              </a:cxn>
              <a:cxn ang="0">
                <a:pos x="283" y="164"/>
              </a:cxn>
              <a:cxn ang="0">
                <a:pos x="274" y="161"/>
              </a:cxn>
              <a:cxn ang="0">
                <a:pos x="281" y="150"/>
              </a:cxn>
              <a:cxn ang="0">
                <a:pos x="284" y="143"/>
              </a:cxn>
              <a:cxn ang="0">
                <a:pos x="283" y="135"/>
              </a:cxn>
              <a:cxn ang="0">
                <a:pos x="279" y="135"/>
              </a:cxn>
              <a:cxn ang="0">
                <a:pos x="278" y="146"/>
              </a:cxn>
              <a:cxn ang="0">
                <a:pos x="261" y="140"/>
              </a:cxn>
              <a:cxn ang="0">
                <a:pos x="280" y="123"/>
              </a:cxn>
              <a:cxn ang="0">
                <a:pos x="301" y="141"/>
              </a:cxn>
              <a:cxn ang="0">
                <a:pos x="294" y="154"/>
              </a:cxn>
              <a:cxn ang="0">
                <a:pos x="302" y="173"/>
              </a:cxn>
              <a:cxn ang="0">
                <a:pos x="300" y="186"/>
              </a:cxn>
              <a:cxn ang="0">
                <a:pos x="281" y="195"/>
              </a:cxn>
              <a:cxn ang="0">
                <a:pos x="262" y="186"/>
              </a:cxn>
              <a:cxn ang="0">
                <a:pos x="261" y="172"/>
              </a:cxn>
              <a:cxn ang="0">
                <a:pos x="142" y="56"/>
              </a:cxn>
              <a:cxn ang="0">
                <a:pos x="180" y="42"/>
              </a:cxn>
              <a:cxn ang="0">
                <a:pos x="157" y="133"/>
              </a:cxn>
              <a:cxn ang="0">
                <a:pos x="157" y="71"/>
              </a:cxn>
              <a:cxn ang="0">
                <a:pos x="144" y="67"/>
              </a:cxn>
              <a:cxn ang="0">
                <a:pos x="142" y="56"/>
              </a:cxn>
              <a:cxn ang="0">
                <a:pos x="54" y="114"/>
              </a:cxn>
              <a:cxn ang="0">
                <a:pos x="50" y="122"/>
              </a:cxn>
              <a:cxn ang="0">
                <a:pos x="33" y="129"/>
              </a:cxn>
              <a:cxn ang="0">
                <a:pos x="34" y="116"/>
              </a:cxn>
              <a:cxn ang="0">
                <a:pos x="44" y="104"/>
              </a:cxn>
              <a:cxn ang="0">
                <a:pos x="71" y="108"/>
              </a:cxn>
              <a:cxn ang="0">
                <a:pos x="73" y="136"/>
              </a:cxn>
              <a:cxn ang="0">
                <a:pos x="75" y="167"/>
              </a:cxn>
              <a:cxn ang="0">
                <a:pos x="33" y="180"/>
              </a:cxn>
              <a:cxn ang="0">
                <a:pos x="55" y="131"/>
              </a:cxn>
              <a:cxn ang="0">
                <a:pos x="58" y="115"/>
              </a:cxn>
            </a:cxnLst>
            <a:rect l="0" t="0" r="r" b="b"/>
            <a:pathLst>
              <a:path w="334" h="211">
                <a:moveTo>
                  <a:pt x="20" y="211"/>
                </a:moveTo>
                <a:cubicBezTo>
                  <a:pt x="314" y="211"/>
                  <a:pt x="314" y="211"/>
                  <a:pt x="314" y="211"/>
                </a:cubicBezTo>
                <a:cubicBezTo>
                  <a:pt x="325" y="211"/>
                  <a:pt x="334" y="202"/>
                  <a:pt x="334" y="191"/>
                </a:cubicBezTo>
                <a:cubicBezTo>
                  <a:pt x="334" y="180"/>
                  <a:pt x="334" y="180"/>
                  <a:pt x="334" y="180"/>
                </a:cubicBezTo>
                <a:cubicBezTo>
                  <a:pt x="334" y="180"/>
                  <a:pt x="334" y="180"/>
                  <a:pt x="334" y="180"/>
                </a:cubicBezTo>
                <a:cubicBezTo>
                  <a:pt x="334" y="179"/>
                  <a:pt x="334" y="179"/>
                  <a:pt x="334" y="179"/>
                </a:cubicBezTo>
                <a:cubicBezTo>
                  <a:pt x="334" y="128"/>
                  <a:pt x="334" y="128"/>
                  <a:pt x="334" y="128"/>
                </a:cubicBezTo>
                <a:cubicBezTo>
                  <a:pt x="334" y="115"/>
                  <a:pt x="323" y="104"/>
                  <a:pt x="310" y="104"/>
                </a:cubicBezTo>
                <a:cubicBezTo>
                  <a:pt x="239" y="104"/>
                  <a:pt x="239" y="104"/>
                  <a:pt x="239" y="104"/>
                </a:cubicBezTo>
                <a:cubicBezTo>
                  <a:pt x="239" y="24"/>
                  <a:pt x="239" y="24"/>
                  <a:pt x="239" y="24"/>
                </a:cubicBezTo>
                <a:cubicBezTo>
                  <a:pt x="239" y="11"/>
                  <a:pt x="228" y="0"/>
                  <a:pt x="215" y="0"/>
                </a:cubicBezTo>
                <a:cubicBezTo>
                  <a:pt x="121" y="0"/>
                  <a:pt x="121" y="0"/>
                  <a:pt x="121" y="0"/>
                </a:cubicBezTo>
                <a:cubicBezTo>
                  <a:pt x="108" y="0"/>
                  <a:pt x="97" y="11"/>
                  <a:pt x="97" y="24"/>
                </a:cubicBezTo>
                <a:cubicBezTo>
                  <a:pt x="97" y="74"/>
                  <a:pt x="97" y="74"/>
                  <a:pt x="97" y="74"/>
                </a:cubicBezTo>
                <a:cubicBezTo>
                  <a:pt x="24" y="74"/>
                  <a:pt x="24" y="74"/>
                  <a:pt x="24" y="74"/>
                </a:cubicBezTo>
                <a:cubicBezTo>
                  <a:pt x="11" y="74"/>
                  <a:pt x="0" y="85"/>
                  <a:pt x="0" y="98"/>
                </a:cubicBezTo>
                <a:cubicBezTo>
                  <a:pt x="0" y="179"/>
                  <a:pt x="0" y="179"/>
                  <a:pt x="0" y="179"/>
                </a:cubicBezTo>
                <a:cubicBezTo>
                  <a:pt x="0" y="179"/>
                  <a:pt x="0" y="179"/>
                  <a:pt x="0" y="180"/>
                </a:cubicBezTo>
                <a:cubicBezTo>
                  <a:pt x="0" y="180"/>
                  <a:pt x="0" y="180"/>
                  <a:pt x="0" y="180"/>
                </a:cubicBezTo>
                <a:cubicBezTo>
                  <a:pt x="0" y="191"/>
                  <a:pt x="0" y="191"/>
                  <a:pt x="0" y="191"/>
                </a:cubicBezTo>
                <a:cubicBezTo>
                  <a:pt x="0" y="202"/>
                  <a:pt x="9" y="211"/>
                  <a:pt x="20" y="211"/>
                </a:cubicBezTo>
                <a:close/>
                <a:moveTo>
                  <a:pt x="261" y="166"/>
                </a:moveTo>
                <a:cubicBezTo>
                  <a:pt x="278" y="166"/>
                  <a:pt x="278" y="166"/>
                  <a:pt x="278" y="166"/>
                </a:cubicBezTo>
                <a:cubicBezTo>
                  <a:pt x="278" y="178"/>
                  <a:pt x="278" y="178"/>
                  <a:pt x="278" y="178"/>
                </a:cubicBezTo>
                <a:cubicBezTo>
                  <a:pt x="278" y="178"/>
                  <a:pt x="278" y="179"/>
                  <a:pt x="278" y="180"/>
                </a:cubicBezTo>
                <a:cubicBezTo>
                  <a:pt x="278" y="182"/>
                  <a:pt x="278" y="183"/>
                  <a:pt x="278" y="183"/>
                </a:cubicBezTo>
                <a:cubicBezTo>
                  <a:pt x="279" y="184"/>
                  <a:pt x="280" y="185"/>
                  <a:pt x="281" y="185"/>
                </a:cubicBezTo>
                <a:cubicBezTo>
                  <a:pt x="282" y="185"/>
                  <a:pt x="283" y="184"/>
                  <a:pt x="284" y="183"/>
                </a:cubicBezTo>
                <a:cubicBezTo>
                  <a:pt x="284" y="182"/>
                  <a:pt x="284" y="181"/>
                  <a:pt x="284" y="180"/>
                </a:cubicBezTo>
                <a:cubicBezTo>
                  <a:pt x="284" y="178"/>
                  <a:pt x="284" y="177"/>
                  <a:pt x="284" y="175"/>
                </a:cubicBezTo>
                <a:cubicBezTo>
                  <a:pt x="284" y="170"/>
                  <a:pt x="284" y="170"/>
                  <a:pt x="284" y="170"/>
                </a:cubicBezTo>
                <a:cubicBezTo>
                  <a:pt x="284" y="167"/>
                  <a:pt x="284" y="165"/>
                  <a:pt x="283" y="164"/>
                </a:cubicBezTo>
                <a:cubicBezTo>
                  <a:pt x="283" y="163"/>
                  <a:pt x="282" y="162"/>
                  <a:pt x="281" y="162"/>
                </a:cubicBezTo>
                <a:cubicBezTo>
                  <a:pt x="279" y="161"/>
                  <a:pt x="277" y="161"/>
                  <a:pt x="274" y="161"/>
                </a:cubicBezTo>
                <a:cubicBezTo>
                  <a:pt x="274" y="151"/>
                  <a:pt x="274" y="151"/>
                  <a:pt x="274" y="151"/>
                </a:cubicBezTo>
                <a:cubicBezTo>
                  <a:pt x="278" y="151"/>
                  <a:pt x="280" y="151"/>
                  <a:pt x="281" y="150"/>
                </a:cubicBezTo>
                <a:cubicBezTo>
                  <a:pt x="282" y="150"/>
                  <a:pt x="283" y="149"/>
                  <a:pt x="284" y="148"/>
                </a:cubicBezTo>
                <a:cubicBezTo>
                  <a:pt x="284" y="147"/>
                  <a:pt x="284" y="146"/>
                  <a:pt x="284" y="143"/>
                </a:cubicBezTo>
                <a:cubicBezTo>
                  <a:pt x="284" y="140"/>
                  <a:pt x="284" y="140"/>
                  <a:pt x="284" y="140"/>
                </a:cubicBezTo>
                <a:cubicBezTo>
                  <a:pt x="284" y="137"/>
                  <a:pt x="284" y="135"/>
                  <a:pt x="283" y="135"/>
                </a:cubicBezTo>
                <a:cubicBezTo>
                  <a:pt x="283" y="134"/>
                  <a:pt x="282" y="134"/>
                  <a:pt x="281" y="134"/>
                </a:cubicBezTo>
                <a:cubicBezTo>
                  <a:pt x="280" y="134"/>
                  <a:pt x="279" y="134"/>
                  <a:pt x="279" y="135"/>
                </a:cubicBezTo>
                <a:cubicBezTo>
                  <a:pt x="278" y="136"/>
                  <a:pt x="278" y="137"/>
                  <a:pt x="278" y="140"/>
                </a:cubicBezTo>
                <a:cubicBezTo>
                  <a:pt x="278" y="146"/>
                  <a:pt x="278" y="146"/>
                  <a:pt x="278" y="146"/>
                </a:cubicBezTo>
                <a:cubicBezTo>
                  <a:pt x="261" y="146"/>
                  <a:pt x="261" y="146"/>
                  <a:pt x="261" y="146"/>
                </a:cubicBezTo>
                <a:cubicBezTo>
                  <a:pt x="261" y="140"/>
                  <a:pt x="261" y="140"/>
                  <a:pt x="261" y="140"/>
                </a:cubicBezTo>
                <a:cubicBezTo>
                  <a:pt x="261" y="133"/>
                  <a:pt x="262" y="129"/>
                  <a:pt x="265" y="126"/>
                </a:cubicBezTo>
                <a:cubicBezTo>
                  <a:pt x="268" y="124"/>
                  <a:pt x="273" y="123"/>
                  <a:pt x="280" y="123"/>
                </a:cubicBezTo>
                <a:cubicBezTo>
                  <a:pt x="288" y="123"/>
                  <a:pt x="294" y="124"/>
                  <a:pt x="297" y="128"/>
                </a:cubicBezTo>
                <a:cubicBezTo>
                  <a:pt x="299" y="131"/>
                  <a:pt x="301" y="135"/>
                  <a:pt x="301" y="141"/>
                </a:cubicBezTo>
                <a:cubicBezTo>
                  <a:pt x="301" y="145"/>
                  <a:pt x="300" y="148"/>
                  <a:pt x="299" y="150"/>
                </a:cubicBezTo>
                <a:cubicBezTo>
                  <a:pt x="298" y="151"/>
                  <a:pt x="296" y="153"/>
                  <a:pt x="294" y="154"/>
                </a:cubicBezTo>
                <a:cubicBezTo>
                  <a:pt x="296" y="155"/>
                  <a:pt x="298" y="157"/>
                  <a:pt x="300" y="159"/>
                </a:cubicBezTo>
                <a:cubicBezTo>
                  <a:pt x="301" y="161"/>
                  <a:pt x="302" y="166"/>
                  <a:pt x="302" y="173"/>
                </a:cubicBezTo>
                <a:cubicBezTo>
                  <a:pt x="302" y="176"/>
                  <a:pt x="301" y="178"/>
                  <a:pt x="301" y="180"/>
                </a:cubicBezTo>
                <a:cubicBezTo>
                  <a:pt x="301" y="182"/>
                  <a:pt x="300" y="184"/>
                  <a:pt x="300" y="186"/>
                </a:cubicBezTo>
                <a:cubicBezTo>
                  <a:pt x="298" y="189"/>
                  <a:pt x="296" y="191"/>
                  <a:pt x="293" y="193"/>
                </a:cubicBezTo>
                <a:cubicBezTo>
                  <a:pt x="290" y="195"/>
                  <a:pt x="286" y="195"/>
                  <a:pt x="281" y="195"/>
                </a:cubicBezTo>
                <a:cubicBezTo>
                  <a:pt x="276" y="195"/>
                  <a:pt x="271" y="194"/>
                  <a:pt x="268" y="193"/>
                </a:cubicBezTo>
                <a:cubicBezTo>
                  <a:pt x="265" y="191"/>
                  <a:pt x="263" y="188"/>
                  <a:pt x="262" y="186"/>
                </a:cubicBezTo>
                <a:cubicBezTo>
                  <a:pt x="261" y="184"/>
                  <a:pt x="261" y="182"/>
                  <a:pt x="261" y="180"/>
                </a:cubicBezTo>
                <a:cubicBezTo>
                  <a:pt x="261" y="177"/>
                  <a:pt x="261" y="175"/>
                  <a:pt x="261" y="172"/>
                </a:cubicBezTo>
                <a:lnTo>
                  <a:pt x="261" y="166"/>
                </a:lnTo>
                <a:close/>
                <a:moveTo>
                  <a:pt x="142" y="56"/>
                </a:moveTo>
                <a:cubicBezTo>
                  <a:pt x="152" y="54"/>
                  <a:pt x="161" y="49"/>
                  <a:pt x="166" y="42"/>
                </a:cubicBezTo>
                <a:cubicBezTo>
                  <a:pt x="180" y="42"/>
                  <a:pt x="180" y="42"/>
                  <a:pt x="180" y="42"/>
                </a:cubicBezTo>
                <a:cubicBezTo>
                  <a:pt x="180" y="133"/>
                  <a:pt x="180" y="133"/>
                  <a:pt x="180" y="133"/>
                </a:cubicBezTo>
                <a:cubicBezTo>
                  <a:pt x="157" y="133"/>
                  <a:pt x="157" y="133"/>
                  <a:pt x="157" y="133"/>
                </a:cubicBezTo>
                <a:cubicBezTo>
                  <a:pt x="157" y="84"/>
                  <a:pt x="157" y="84"/>
                  <a:pt x="157" y="84"/>
                </a:cubicBezTo>
                <a:cubicBezTo>
                  <a:pt x="157" y="77"/>
                  <a:pt x="157" y="73"/>
                  <a:pt x="157" y="71"/>
                </a:cubicBezTo>
                <a:cubicBezTo>
                  <a:pt x="156" y="70"/>
                  <a:pt x="155" y="69"/>
                  <a:pt x="154" y="68"/>
                </a:cubicBezTo>
                <a:cubicBezTo>
                  <a:pt x="152" y="67"/>
                  <a:pt x="149" y="67"/>
                  <a:pt x="144" y="67"/>
                </a:cubicBezTo>
                <a:cubicBezTo>
                  <a:pt x="142" y="67"/>
                  <a:pt x="142" y="67"/>
                  <a:pt x="142" y="67"/>
                </a:cubicBezTo>
                <a:lnTo>
                  <a:pt x="142" y="56"/>
                </a:lnTo>
                <a:close/>
                <a:moveTo>
                  <a:pt x="58" y="115"/>
                </a:moveTo>
                <a:cubicBezTo>
                  <a:pt x="57" y="114"/>
                  <a:pt x="56" y="114"/>
                  <a:pt x="54" y="114"/>
                </a:cubicBezTo>
                <a:cubicBezTo>
                  <a:pt x="53" y="114"/>
                  <a:pt x="52" y="114"/>
                  <a:pt x="51" y="115"/>
                </a:cubicBezTo>
                <a:cubicBezTo>
                  <a:pt x="51" y="117"/>
                  <a:pt x="50" y="119"/>
                  <a:pt x="50" y="122"/>
                </a:cubicBezTo>
                <a:cubicBezTo>
                  <a:pt x="50" y="129"/>
                  <a:pt x="50" y="129"/>
                  <a:pt x="50" y="129"/>
                </a:cubicBezTo>
                <a:cubicBezTo>
                  <a:pt x="33" y="129"/>
                  <a:pt x="33" y="129"/>
                  <a:pt x="33" y="129"/>
                </a:cubicBezTo>
                <a:cubicBezTo>
                  <a:pt x="33" y="127"/>
                  <a:pt x="33" y="127"/>
                  <a:pt x="33" y="127"/>
                </a:cubicBezTo>
                <a:cubicBezTo>
                  <a:pt x="33" y="122"/>
                  <a:pt x="33" y="119"/>
                  <a:pt x="34" y="116"/>
                </a:cubicBezTo>
                <a:cubicBezTo>
                  <a:pt x="34" y="114"/>
                  <a:pt x="35" y="112"/>
                  <a:pt x="37" y="109"/>
                </a:cubicBezTo>
                <a:cubicBezTo>
                  <a:pt x="39" y="107"/>
                  <a:pt x="41" y="105"/>
                  <a:pt x="44" y="104"/>
                </a:cubicBezTo>
                <a:cubicBezTo>
                  <a:pt x="47" y="103"/>
                  <a:pt x="50" y="102"/>
                  <a:pt x="54" y="102"/>
                </a:cubicBezTo>
                <a:cubicBezTo>
                  <a:pt x="61" y="102"/>
                  <a:pt x="67" y="104"/>
                  <a:pt x="71" y="108"/>
                </a:cubicBezTo>
                <a:cubicBezTo>
                  <a:pt x="75" y="111"/>
                  <a:pt x="77" y="116"/>
                  <a:pt x="77" y="122"/>
                </a:cubicBezTo>
                <a:cubicBezTo>
                  <a:pt x="77" y="126"/>
                  <a:pt x="76" y="131"/>
                  <a:pt x="73" y="136"/>
                </a:cubicBezTo>
                <a:cubicBezTo>
                  <a:pt x="71" y="140"/>
                  <a:pt x="65" y="151"/>
                  <a:pt x="54" y="167"/>
                </a:cubicBezTo>
                <a:cubicBezTo>
                  <a:pt x="75" y="167"/>
                  <a:pt x="75" y="167"/>
                  <a:pt x="75" y="167"/>
                </a:cubicBezTo>
                <a:cubicBezTo>
                  <a:pt x="75" y="180"/>
                  <a:pt x="75" y="180"/>
                  <a:pt x="75" y="180"/>
                </a:cubicBezTo>
                <a:cubicBezTo>
                  <a:pt x="33" y="180"/>
                  <a:pt x="33" y="180"/>
                  <a:pt x="33" y="180"/>
                </a:cubicBezTo>
                <a:cubicBezTo>
                  <a:pt x="33" y="169"/>
                  <a:pt x="33" y="169"/>
                  <a:pt x="33" y="169"/>
                </a:cubicBezTo>
                <a:cubicBezTo>
                  <a:pt x="46" y="148"/>
                  <a:pt x="53" y="136"/>
                  <a:pt x="55" y="131"/>
                </a:cubicBezTo>
                <a:cubicBezTo>
                  <a:pt x="58" y="126"/>
                  <a:pt x="59" y="123"/>
                  <a:pt x="59" y="120"/>
                </a:cubicBezTo>
                <a:cubicBezTo>
                  <a:pt x="59" y="118"/>
                  <a:pt x="58" y="116"/>
                  <a:pt x="58" y="115"/>
                </a:cubicBezTo>
                <a:close/>
              </a:path>
            </a:pathLst>
          </a:custGeom>
          <a:solidFill>
            <a:schemeClr val="accent4">
              <a:lumMod val="50000"/>
              <a:alpha val="70000"/>
            </a:schemeClr>
          </a:solidFill>
          <a:ln w="9525">
            <a:noFill/>
            <a:round/>
          </a:ln>
        </p:spPr>
        <p:txBody>
          <a:bodyPr vert="horz" wrap="square" lIns="91440" tIns="45720" rIns="91440" bIns="4572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b="0" i="0"/>
            </a:pPr>
            <a:endParaRPr kumimoji="0" lang="en-GB" sz="1800" b="0" i="0" u="none" strike="noStrike" kern="0" cap="none" spc="0" normalizeH="0" baseline="0" noProof="0">
              <a:ln>
                <a:noFill/>
              </a:ln>
              <a:solidFill>
                <a:sysClr val="windowText" lastClr="000000"/>
              </a:solidFill>
              <a:effectLst/>
              <a:uLnTx/>
              <a:uFillTx/>
            </a:endParaRPr>
          </a:p>
        </p:txBody>
      </p:sp>
      <p:sp>
        <p:nvSpPr>
          <p:cNvPr id="224" name="Freeform 112"/>
          <p:cNvSpPr>
            <a:spLocks noEditPoints="1"/>
          </p:cNvSpPr>
          <p:nvPr>
            <p:custDataLst>
              <p:tags r:id="rId9"/>
            </p:custDataLst>
          </p:nvPr>
        </p:nvSpPr>
        <p:spPr>
          <a:xfrm>
            <a:off x="3390852" y="4355639"/>
            <a:ext cx="864000" cy="396000"/>
          </a:xfrm>
          <a:custGeom>
            <a:avLst/>
            <a:gdLst/>
            <a:ahLst/>
            <a:cxnLst>
              <a:cxn ang="0">
                <a:pos x="314" y="211"/>
              </a:cxn>
              <a:cxn ang="0">
                <a:pos x="334" y="180"/>
              </a:cxn>
              <a:cxn ang="0">
                <a:pos x="334" y="179"/>
              </a:cxn>
              <a:cxn ang="0">
                <a:pos x="310" y="104"/>
              </a:cxn>
              <a:cxn ang="0">
                <a:pos x="239" y="24"/>
              </a:cxn>
              <a:cxn ang="0">
                <a:pos x="121" y="0"/>
              </a:cxn>
              <a:cxn ang="0">
                <a:pos x="97" y="74"/>
              </a:cxn>
              <a:cxn ang="0">
                <a:pos x="0" y="98"/>
              </a:cxn>
              <a:cxn ang="0">
                <a:pos x="0" y="180"/>
              </a:cxn>
              <a:cxn ang="0">
                <a:pos x="0" y="191"/>
              </a:cxn>
              <a:cxn ang="0">
                <a:pos x="261" y="166"/>
              </a:cxn>
              <a:cxn ang="0">
                <a:pos x="278" y="178"/>
              </a:cxn>
              <a:cxn ang="0">
                <a:pos x="278" y="183"/>
              </a:cxn>
              <a:cxn ang="0">
                <a:pos x="284" y="183"/>
              </a:cxn>
              <a:cxn ang="0">
                <a:pos x="284" y="175"/>
              </a:cxn>
              <a:cxn ang="0">
                <a:pos x="283" y="164"/>
              </a:cxn>
              <a:cxn ang="0">
                <a:pos x="274" y="161"/>
              </a:cxn>
              <a:cxn ang="0">
                <a:pos x="281" y="150"/>
              </a:cxn>
              <a:cxn ang="0">
                <a:pos x="284" y="143"/>
              </a:cxn>
              <a:cxn ang="0">
                <a:pos x="283" y="135"/>
              </a:cxn>
              <a:cxn ang="0">
                <a:pos x="279" y="135"/>
              </a:cxn>
              <a:cxn ang="0">
                <a:pos x="278" y="146"/>
              </a:cxn>
              <a:cxn ang="0">
                <a:pos x="261" y="140"/>
              </a:cxn>
              <a:cxn ang="0">
                <a:pos x="280" y="123"/>
              </a:cxn>
              <a:cxn ang="0">
                <a:pos x="301" y="141"/>
              </a:cxn>
              <a:cxn ang="0">
                <a:pos x="294" y="154"/>
              </a:cxn>
              <a:cxn ang="0">
                <a:pos x="302" y="173"/>
              </a:cxn>
              <a:cxn ang="0">
                <a:pos x="300" y="186"/>
              </a:cxn>
              <a:cxn ang="0">
                <a:pos x="281" y="195"/>
              </a:cxn>
              <a:cxn ang="0">
                <a:pos x="262" y="186"/>
              </a:cxn>
              <a:cxn ang="0">
                <a:pos x="261" y="172"/>
              </a:cxn>
              <a:cxn ang="0">
                <a:pos x="142" y="56"/>
              </a:cxn>
              <a:cxn ang="0">
                <a:pos x="180" y="42"/>
              </a:cxn>
              <a:cxn ang="0">
                <a:pos x="157" y="133"/>
              </a:cxn>
              <a:cxn ang="0">
                <a:pos x="157" y="71"/>
              </a:cxn>
              <a:cxn ang="0">
                <a:pos x="144" y="67"/>
              </a:cxn>
              <a:cxn ang="0">
                <a:pos x="142" y="56"/>
              </a:cxn>
              <a:cxn ang="0">
                <a:pos x="54" y="114"/>
              </a:cxn>
              <a:cxn ang="0">
                <a:pos x="50" y="122"/>
              </a:cxn>
              <a:cxn ang="0">
                <a:pos x="33" y="129"/>
              </a:cxn>
              <a:cxn ang="0">
                <a:pos x="34" y="116"/>
              </a:cxn>
              <a:cxn ang="0">
                <a:pos x="44" y="104"/>
              </a:cxn>
              <a:cxn ang="0">
                <a:pos x="71" y="108"/>
              </a:cxn>
              <a:cxn ang="0">
                <a:pos x="73" y="136"/>
              </a:cxn>
              <a:cxn ang="0">
                <a:pos x="75" y="167"/>
              </a:cxn>
              <a:cxn ang="0">
                <a:pos x="33" y="180"/>
              </a:cxn>
              <a:cxn ang="0">
                <a:pos x="55" y="131"/>
              </a:cxn>
              <a:cxn ang="0">
                <a:pos x="58" y="115"/>
              </a:cxn>
            </a:cxnLst>
            <a:rect l="0" t="0" r="r" b="b"/>
            <a:pathLst>
              <a:path w="334" h="211">
                <a:moveTo>
                  <a:pt x="20" y="211"/>
                </a:moveTo>
                <a:cubicBezTo>
                  <a:pt x="314" y="211"/>
                  <a:pt x="314" y="211"/>
                  <a:pt x="314" y="211"/>
                </a:cubicBezTo>
                <a:cubicBezTo>
                  <a:pt x="325" y="211"/>
                  <a:pt x="334" y="202"/>
                  <a:pt x="334" y="191"/>
                </a:cubicBezTo>
                <a:cubicBezTo>
                  <a:pt x="334" y="180"/>
                  <a:pt x="334" y="180"/>
                  <a:pt x="334" y="180"/>
                </a:cubicBezTo>
                <a:cubicBezTo>
                  <a:pt x="334" y="180"/>
                  <a:pt x="334" y="180"/>
                  <a:pt x="334" y="180"/>
                </a:cubicBezTo>
                <a:cubicBezTo>
                  <a:pt x="334" y="179"/>
                  <a:pt x="334" y="179"/>
                  <a:pt x="334" y="179"/>
                </a:cubicBezTo>
                <a:cubicBezTo>
                  <a:pt x="334" y="128"/>
                  <a:pt x="334" y="128"/>
                  <a:pt x="334" y="128"/>
                </a:cubicBezTo>
                <a:cubicBezTo>
                  <a:pt x="334" y="115"/>
                  <a:pt x="323" y="104"/>
                  <a:pt x="310" y="104"/>
                </a:cubicBezTo>
                <a:cubicBezTo>
                  <a:pt x="239" y="104"/>
                  <a:pt x="239" y="104"/>
                  <a:pt x="239" y="104"/>
                </a:cubicBezTo>
                <a:cubicBezTo>
                  <a:pt x="239" y="24"/>
                  <a:pt x="239" y="24"/>
                  <a:pt x="239" y="24"/>
                </a:cubicBezTo>
                <a:cubicBezTo>
                  <a:pt x="239" y="11"/>
                  <a:pt x="228" y="0"/>
                  <a:pt x="215" y="0"/>
                </a:cubicBezTo>
                <a:cubicBezTo>
                  <a:pt x="121" y="0"/>
                  <a:pt x="121" y="0"/>
                  <a:pt x="121" y="0"/>
                </a:cubicBezTo>
                <a:cubicBezTo>
                  <a:pt x="108" y="0"/>
                  <a:pt x="97" y="11"/>
                  <a:pt x="97" y="24"/>
                </a:cubicBezTo>
                <a:cubicBezTo>
                  <a:pt x="97" y="74"/>
                  <a:pt x="97" y="74"/>
                  <a:pt x="97" y="74"/>
                </a:cubicBezTo>
                <a:cubicBezTo>
                  <a:pt x="24" y="74"/>
                  <a:pt x="24" y="74"/>
                  <a:pt x="24" y="74"/>
                </a:cubicBezTo>
                <a:cubicBezTo>
                  <a:pt x="11" y="74"/>
                  <a:pt x="0" y="85"/>
                  <a:pt x="0" y="98"/>
                </a:cubicBezTo>
                <a:cubicBezTo>
                  <a:pt x="0" y="179"/>
                  <a:pt x="0" y="179"/>
                  <a:pt x="0" y="179"/>
                </a:cubicBezTo>
                <a:cubicBezTo>
                  <a:pt x="0" y="179"/>
                  <a:pt x="0" y="179"/>
                  <a:pt x="0" y="180"/>
                </a:cubicBezTo>
                <a:cubicBezTo>
                  <a:pt x="0" y="180"/>
                  <a:pt x="0" y="180"/>
                  <a:pt x="0" y="180"/>
                </a:cubicBezTo>
                <a:cubicBezTo>
                  <a:pt x="0" y="191"/>
                  <a:pt x="0" y="191"/>
                  <a:pt x="0" y="191"/>
                </a:cubicBezTo>
                <a:cubicBezTo>
                  <a:pt x="0" y="202"/>
                  <a:pt x="9" y="211"/>
                  <a:pt x="20" y="211"/>
                </a:cubicBezTo>
                <a:close/>
                <a:moveTo>
                  <a:pt x="261" y="166"/>
                </a:moveTo>
                <a:cubicBezTo>
                  <a:pt x="278" y="166"/>
                  <a:pt x="278" y="166"/>
                  <a:pt x="278" y="166"/>
                </a:cubicBezTo>
                <a:cubicBezTo>
                  <a:pt x="278" y="178"/>
                  <a:pt x="278" y="178"/>
                  <a:pt x="278" y="178"/>
                </a:cubicBezTo>
                <a:cubicBezTo>
                  <a:pt x="278" y="178"/>
                  <a:pt x="278" y="179"/>
                  <a:pt x="278" y="180"/>
                </a:cubicBezTo>
                <a:cubicBezTo>
                  <a:pt x="278" y="182"/>
                  <a:pt x="278" y="183"/>
                  <a:pt x="278" y="183"/>
                </a:cubicBezTo>
                <a:cubicBezTo>
                  <a:pt x="279" y="184"/>
                  <a:pt x="280" y="185"/>
                  <a:pt x="281" y="185"/>
                </a:cubicBezTo>
                <a:cubicBezTo>
                  <a:pt x="282" y="185"/>
                  <a:pt x="283" y="184"/>
                  <a:pt x="284" y="183"/>
                </a:cubicBezTo>
                <a:cubicBezTo>
                  <a:pt x="284" y="182"/>
                  <a:pt x="284" y="181"/>
                  <a:pt x="284" y="180"/>
                </a:cubicBezTo>
                <a:cubicBezTo>
                  <a:pt x="284" y="178"/>
                  <a:pt x="284" y="177"/>
                  <a:pt x="284" y="175"/>
                </a:cubicBezTo>
                <a:cubicBezTo>
                  <a:pt x="284" y="170"/>
                  <a:pt x="284" y="170"/>
                  <a:pt x="284" y="170"/>
                </a:cubicBezTo>
                <a:cubicBezTo>
                  <a:pt x="284" y="167"/>
                  <a:pt x="284" y="165"/>
                  <a:pt x="283" y="164"/>
                </a:cubicBezTo>
                <a:cubicBezTo>
                  <a:pt x="283" y="163"/>
                  <a:pt x="282" y="162"/>
                  <a:pt x="281" y="162"/>
                </a:cubicBezTo>
                <a:cubicBezTo>
                  <a:pt x="279" y="161"/>
                  <a:pt x="277" y="161"/>
                  <a:pt x="274" y="161"/>
                </a:cubicBezTo>
                <a:cubicBezTo>
                  <a:pt x="274" y="151"/>
                  <a:pt x="274" y="151"/>
                  <a:pt x="274" y="151"/>
                </a:cubicBezTo>
                <a:cubicBezTo>
                  <a:pt x="278" y="151"/>
                  <a:pt x="280" y="151"/>
                  <a:pt x="281" y="150"/>
                </a:cubicBezTo>
                <a:cubicBezTo>
                  <a:pt x="282" y="150"/>
                  <a:pt x="283" y="149"/>
                  <a:pt x="284" y="148"/>
                </a:cubicBezTo>
                <a:cubicBezTo>
                  <a:pt x="284" y="147"/>
                  <a:pt x="284" y="146"/>
                  <a:pt x="284" y="143"/>
                </a:cubicBezTo>
                <a:cubicBezTo>
                  <a:pt x="284" y="140"/>
                  <a:pt x="284" y="140"/>
                  <a:pt x="284" y="140"/>
                </a:cubicBezTo>
                <a:cubicBezTo>
                  <a:pt x="284" y="137"/>
                  <a:pt x="284" y="135"/>
                  <a:pt x="283" y="135"/>
                </a:cubicBezTo>
                <a:cubicBezTo>
                  <a:pt x="283" y="134"/>
                  <a:pt x="282" y="134"/>
                  <a:pt x="281" y="134"/>
                </a:cubicBezTo>
                <a:cubicBezTo>
                  <a:pt x="280" y="134"/>
                  <a:pt x="279" y="134"/>
                  <a:pt x="279" y="135"/>
                </a:cubicBezTo>
                <a:cubicBezTo>
                  <a:pt x="278" y="136"/>
                  <a:pt x="278" y="137"/>
                  <a:pt x="278" y="140"/>
                </a:cubicBezTo>
                <a:cubicBezTo>
                  <a:pt x="278" y="146"/>
                  <a:pt x="278" y="146"/>
                  <a:pt x="278" y="146"/>
                </a:cubicBezTo>
                <a:cubicBezTo>
                  <a:pt x="261" y="146"/>
                  <a:pt x="261" y="146"/>
                  <a:pt x="261" y="146"/>
                </a:cubicBezTo>
                <a:cubicBezTo>
                  <a:pt x="261" y="140"/>
                  <a:pt x="261" y="140"/>
                  <a:pt x="261" y="140"/>
                </a:cubicBezTo>
                <a:cubicBezTo>
                  <a:pt x="261" y="133"/>
                  <a:pt x="262" y="129"/>
                  <a:pt x="265" y="126"/>
                </a:cubicBezTo>
                <a:cubicBezTo>
                  <a:pt x="268" y="124"/>
                  <a:pt x="273" y="123"/>
                  <a:pt x="280" y="123"/>
                </a:cubicBezTo>
                <a:cubicBezTo>
                  <a:pt x="288" y="123"/>
                  <a:pt x="294" y="124"/>
                  <a:pt x="297" y="128"/>
                </a:cubicBezTo>
                <a:cubicBezTo>
                  <a:pt x="299" y="131"/>
                  <a:pt x="301" y="135"/>
                  <a:pt x="301" y="141"/>
                </a:cubicBezTo>
                <a:cubicBezTo>
                  <a:pt x="301" y="145"/>
                  <a:pt x="300" y="148"/>
                  <a:pt x="299" y="150"/>
                </a:cubicBezTo>
                <a:cubicBezTo>
                  <a:pt x="298" y="151"/>
                  <a:pt x="296" y="153"/>
                  <a:pt x="294" y="154"/>
                </a:cubicBezTo>
                <a:cubicBezTo>
                  <a:pt x="296" y="155"/>
                  <a:pt x="298" y="157"/>
                  <a:pt x="300" y="159"/>
                </a:cubicBezTo>
                <a:cubicBezTo>
                  <a:pt x="301" y="161"/>
                  <a:pt x="302" y="166"/>
                  <a:pt x="302" y="173"/>
                </a:cubicBezTo>
                <a:cubicBezTo>
                  <a:pt x="302" y="176"/>
                  <a:pt x="301" y="178"/>
                  <a:pt x="301" y="180"/>
                </a:cubicBezTo>
                <a:cubicBezTo>
                  <a:pt x="301" y="182"/>
                  <a:pt x="300" y="184"/>
                  <a:pt x="300" y="186"/>
                </a:cubicBezTo>
                <a:cubicBezTo>
                  <a:pt x="298" y="189"/>
                  <a:pt x="296" y="191"/>
                  <a:pt x="293" y="193"/>
                </a:cubicBezTo>
                <a:cubicBezTo>
                  <a:pt x="290" y="195"/>
                  <a:pt x="286" y="195"/>
                  <a:pt x="281" y="195"/>
                </a:cubicBezTo>
                <a:cubicBezTo>
                  <a:pt x="276" y="195"/>
                  <a:pt x="271" y="194"/>
                  <a:pt x="268" y="193"/>
                </a:cubicBezTo>
                <a:cubicBezTo>
                  <a:pt x="265" y="191"/>
                  <a:pt x="263" y="188"/>
                  <a:pt x="262" y="186"/>
                </a:cubicBezTo>
                <a:cubicBezTo>
                  <a:pt x="261" y="184"/>
                  <a:pt x="261" y="182"/>
                  <a:pt x="261" y="180"/>
                </a:cubicBezTo>
                <a:cubicBezTo>
                  <a:pt x="261" y="177"/>
                  <a:pt x="261" y="175"/>
                  <a:pt x="261" y="172"/>
                </a:cubicBezTo>
                <a:lnTo>
                  <a:pt x="261" y="166"/>
                </a:lnTo>
                <a:close/>
                <a:moveTo>
                  <a:pt x="142" y="56"/>
                </a:moveTo>
                <a:cubicBezTo>
                  <a:pt x="152" y="54"/>
                  <a:pt x="161" y="49"/>
                  <a:pt x="166" y="42"/>
                </a:cubicBezTo>
                <a:cubicBezTo>
                  <a:pt x="180" y="42"/>
                  <a:pt x="180" y="42"/>
                  <a:pt x="180" y="42"/>
                </a:cubicBezTo>
                <a:cubicBezTo>
                  <a:pt x="180" y="133"/>
                  <a:pt x="180" y="133"/>
                  <a:pt x="180" y="133"/>
                </a:cubicBezTo>
                <a:cubicBezTo>
                  <a:pt x="157" y="133"/>
                  <a:pt x="157" y="133"/>
                  <a:pt x="157" y="133"/>
                </a:cubicBezTo>
                <a:cubicBezTo>
                  <a:pt x="157" y="84"/>
                  <a:pt x="157" y="84"/>
                  <a:pt x="157" y="84"/>
                </a:cubicBezTo>
                <a:cubicBezTo>
                  <a:pt x="157" y="77"/>
                  <a:pt x="157" y="73"/>
                  <a:pt x="157" y="71"/>
                </a:cubicBezTo>
                <a:cubicBezTo>
                  <a:pt x="156" y="70"/>
                  <a:pt x="155" y="69"/>
                  <a:pt x="154" y="68"/>
                </a:cubicBezTo>
                <a:cubicBezTo>
                  <a:pt x="152" y="67"/>
                  <a:pt x="149" y="67"/>
                  <a:pt x="144" y="67"/>
                </a:cubicBezTo>
                <a:cubicBezTo>
                  <a:pt x="142" y="67"/>
                  <a:pt x="142" y="67"/>
                  <a:pt x="142" y="67"/>
                </a:cubicBezTo>
                <a:lnTo>
                  <a:pt x="142" y="56"/>
                </a:lnTo>
                <a:close/>
                <a:moveTo>
                  <a:pt x="58" y="115"/>
                </a:moveTo>
                <a:cubicBezTo>
                  <a:pt x="57" y="114"/>
                  <a:pt x="56" y="114"/>
                  <a:pt x="54" y="114"/>
                </a:cubicBezTo>
                <a:cubicBezTo>
                  <a:pt x="53" y="114"/>
                  <a:pt x="52" y="114"/>
                  <a:pt x="51" y="115"/>
                </a:cubicBezTo>
                <a:cubicBezTo>
                  <a:pt x="51" y="117"/>
                  <a:pt x="50" y="119"/>
                  <a:pt x="50" y="122"/>
                </a:cubicBezTo>
                <a:cubicBezTo>
                  <a:pt x="50" y="129"/>
                  <a:pt x="50" y="129"/>
                  <a:pt x="50" y="129"/>
                </a:cubicBezTo>
                <a:cubicBezTo>
                  <a:pt x="33" y="129"/>
                  <a:pt x="33" y="129"/>
                  <a:pt x="33" y="129"/>
                </a:cubicBezTo>
                <a:cubicBezTo>
                  <a:pt x="33" y="127"/>
                  <a:pt x="33" y="127"/>
                  <a:pt x="33" y="127"/>
                </a:cubicBezTo>
                <a:cubicBezTo>
                  <a:pt x="33" y="122"/>
                  <a:pt x="33" y="119"/>
                  <a:pt x="34" y="116"/>
                </a:cubicBezTo>
                <a:cubicBezTo>
                  <a:pt x="34" y="114"/>
                  <a:pt x="35" y="112"/>
                  <a:pt x="37" y="109"/>
                </a:cubicBezTo>
                <a:cubicBezTo>
                  <a:pt x="39" y="107"/>
                  <a:pt x="41" y="105"/>
                  <a:pt x="44" y="104"/>
                </a:cubicBezTo>
                <a:cubicBezTo>
                  <a:pt x="47" y="103"/>
                  <a:pt x="50" y="102"/>
                  <a:pt x="54" y="102"/>
                </a:cubicBezTo>
                <a:cubicBezTo>
                  <a:pt x="61" y="102"/>
                  <a:pt x="67" y="104"/>
                  <a:pt x="71" y="108"/>
                </a:cubicBezTo>
                <a:cubicBezTo>
                  <a:pt x="75" y="111"/>
                  <a:pt x="77" y="116"/>
                  <a:pt x="77" y="122"/>
                </a:cubicBezTo>
                <a:cubicBezTo>
                  <a:pt x="77" y="126"/>
                  <a:pt x="76" y="131"/>
                  <a:pt x="73" y="136"/>
                </a:cubicBezTo>
                <a:cubicBezTo>
                  <a:pt x="71" y="140"/>
                  <a:pt x="65" y="151"/>
                  <a:pt x="54" y="167"/>
                </a:cubicBezTo>
                <a:cubicBezTo>
                  <a:pt x="75" y="167"/>
                  <a:pt x="75" y="167"/>
                  <a:pt x="75" y="167"/>
                </a:cubicBezTo>
                <a:cubicBezTo>
                  <a:pt x="75" y="180"/>
                  <a:pt x="75" y="180"/>
                  <a:pt x="75" y="180"/>
                </a:cubicBezTo>
                <a:cubicBezTo>
                  <a:pt x="33" y="180"/>
                  <a:pt x="33" y="180"/>
                  <a:pt x="33" y="180"/>
                </a:cubicBezTo>
                <a:cubicBezTo>
                  <a:pt x="33" y="169"/>
                  <a:pt x="33" y="169"/>
                  <a:pt x="33" y="169"/>
                </a:cubicBezTo>
                <a:cubicBezTo>
                  <a:pt x="46" y="148"/>
                  <a:pt x="53" y="136"/>
                  <a:pt x="55" y="131"/>
                </a:cubicBezTo>
                <a:cubicBezTo>
                  <a:pt x="58" y="126"/>
                  <a:pt x="59" y="123"/>
                  <a:pt x="59" y="120"/>
                </a:cubicBezTo>
                <a:cubicBezTo>
                  <a:pt x="59" y="118"/>
                  <a:pt x="58" y="116"/>
                  <a:pt x="58" y="115"/>
                </a:cubicBezTo>
                <a:close/>
              </a:path>
            </a:pathLst>
          </a:custGeom>
          <a:solidFill>
            <a:schemeClr val="accent4">
              <a:lumMod val="50000"/>
              <a:alpha val="70000"/>
            </a:schemeClr>
          </a:solidFill>
          <a:ln w="9525">
            <a:noFill/>
            <a:round/>
          </a:ln>
        </p:spPr>
        <p:txBody>
          <a:bodyPr vert="horz" wrap="square" lIns="91440" tIns="45720" rIns="91440" bIns="4572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b="0" i="0"/>
            </a:pPr>
            <a:endParaRPr kumimoji="0" lang="en-GB" sz="1800" b="0" i="0" u="none" strike="noStrike" kern="0" cap="none" spc="0" normalizeH="0" baseline="0" noProof="0">
              <a:ln>
                <a:noFill/>
              </a:ln>
              <a:solidFill>
                <a:sysClr val="windowText" lastClr="000000"/>
              </a:solidFill>
              <a:effectLst/>
              <a:uLnTx/>
              <a:uFillTx/>
            </a:endParaRPr>
          </a:p>
        </p:txBody>
      </p:sp>
      <p:sp>
        <p:nvSpPr>
          <p:cNvPr id="225" name="Freeform 112"/>
          <p:cNvSpPr>
            <a:spLocks noEditPoints="1"/>
          </p:cNvSpPr>
          <p:nvPr>
            <p:custDataLst>
              <p:tags r:id="rId10"/>
            </p:custDataLst>
          </p:nvPr>
        </p:nvSpPr>
        <p:spPr>
          <a:xfrm>
            <a:off x="4999559" y="4385933"/>
            <a:ext cx="864000" cy="396000"/>
          </a:xfrm>
          <a:custGeom>
            <a:avLst/>
            <a:gdLst/>
            <a:ahLst/>
            <a:cxnLst>
              <a:cxn ang="0">
                <a:pos x="314" y="211"/>
              </a:cxn>
              <a:cxn ang="0">
                <a:pos x="334" y="180"/>
              </a:cxn>
              <a:cxn ang="0">
                <a:pos x="334" y="179"/>
              </a:cxn>
              <a:cxn ang="0">
                <a:pos x="310" y="104"/>
              </a:cxn>
              <a:cxn ang="0">
                <a:pos x="239" y="24"/>
              </a:cxn>
              <a:cxn ang="0">
                <a:pos x="121" y="0"/>
              </a:cxn>
              <a:cxn ang="0">
                <a:pos x="97" y="74"/>
              </a:cxn>
              <a:cxn ang="0">
                <a:pos x="0" y="98"/>
              </a:cxn>
              <a:cxn ang="0">
                <a:pos x="0" y="180"/>
              </a:cxn>
              <a:cxn ang="0">
                <a:pos x="0" y="191"/>
              </a:cxn>
              <a:cxn ang="0">
                <a:pos x="261" y="166"/>
              </a:cxn>
              <a:cxn ang="0">
                <a:pos x="278" y="178"/>
              </a:cxn>
              <a:cxn ang="0">
                <a:pos x="278" y="183"/>
              </a:cxn>
              <a:cxn ang="0">
                <a:pos x="284" y="183"/>
              </a:cxn>
              <a:cxn ang="0">
                <a:pos x="284" y="175"/>
              </a:cxn>
              <a:cxn ang="0">
                <a:pos x="283" y="164"/>
              </a:cxn>
              <a:cxn ang="0">
                <a:pos x="274" y="161"/>
              </a:cxn>
              <a:cxn ang="0">
                <a:pos x="281" y="150"/>
              </a:cxn>
              <a:cxn ang="0">
                <a:pos x="284" y="143"/>
              </a:cxn>
              <a:cxn ang="0">
                <a:pos x="283" y="135"/>
              </a:cxn>
              <a:cxn ang="0">
                <a:pos x="279" y="135"/>
              </a:cxn>
              <a:cxn ang="0">
                <a:pos x="278" y="146"/>
              </a:cxn>
              <a:cxn ang="0">
                <a:pos x="261" y="140"/>
              </a:cxn>
              <a:cxn ang="0">
                <a:pos x="280" y="123"/>
              </a:cxn>
              <a:cxn ang="0">
                <a:pos x="301" y="141"/>
              </a:cxn>
              <a:cxn ang="0">
                <a:pos x="294" y="154"/>
              </a:cxn>
              <a:cxn ang="0">
                <a:pos x="302" y="173"/>
              </a:cxn>
              <a:cxn ang="0">
                <a:pos x="300" y="186"/>
              </a:cxn>
              <a:cxn ang="0">
                <a:pos x="281" y="195"/>
              </a:cxn>
              <a:cxn ang="0">
                <a:pos x="262" y="186"/>
              </a:cxn>
              <a:cxn ang="0">
                <a:pos x="261" y="172"/>
              </a:cxn>
              <a:cxn ang="0">
                <a:pos x="142" y="56"/>
              </a:cxn>
              <a:cxn ang="0">
                <a:pos x="180" y="42"/>
              </a:cxn>
              <a:cxn ang="0">
                <a:pos x="157" y="133"/>
              </a:cxn>
              <a:cxn ang="0">
                <a:pos x="157" y="71"/>
              </a:cxn>
              <a:cxn ang="0">
                <a:pos x="144" y="67"/>
              </a:cxn>
              <a:cxn ang="0">
                <a:pos x="142" y="56"/>
              </a:cxn>
              <a:cxn ang="0">
                <a:pos x="54" y="114"/>
              </a:cxn>
              <a:cxn ang="0">
                <a:pos x="50" y="122"/>
              </a:cxn>
              <a:cxn ang="0">
                <a:pos x="33" y="129"/>
              </a:cxn>
              <a:cxn ang="0">
                <a:pos x="34" y="116"/>
              </a:cxn>
              <a:cxn ang="0">
                <a:pos x="44" y="104"/>
              </a:cxn>
              <a:cxn ang="0">
                <a:pos x="71" y="108"/>
              </a:cxn>
              <a:cxn ang="0">
                <a:pos x="73" y="136"/>
              </a:cxn>
              <a:cxn ang="0">
                <a:pos x="75" y="167"/>
              </a:cxn>
              <a:cxn ang="0">
                <a:pos x="33" y="180"/>
              </a:cxn>
              <a:cxn ang="0">
                <a:pos x="55" y="131"/>
              </a:cxn>
              <a:cxn ang="0">
                <a:pos x="58" y="115"/>
              </a:cxn>
            </a:cxnLst>
            <a:rect l="0" t="0" r="r" b="b"/>
            <a:pathLst>
              <a:path w="334" h="211">
                <a:moveTo>
                  <a:pt x="20" y="211"/>
                </a:moveTo>
                <a:cubicBezTo>
                  <a:pt x="314" y="211"/>
                  <a:pt x="314" y="211"/>
                  <a:pt x="314" y="211"/>
                </a:cubicBezTo>
                <a:cubicBezTo>
                  <a:pt x="325" y="211"/>
                  <a:pt x="334" y="202"/>
                  <a:pt x="334" y="191"/>
                </a:cubicBezTo>
                <a:cubicBezTo>
                  <a:pt x="334" y="180"/>
                  <a:pt x="334" y="180"/>
                  <a:pt x="334" y="180"/>
                </a:cubicBezTo>
                <a:cubicBezTo>
                  <a:pt x="334" y="180"/>
                  <a:pt x="334" y="180"/>
                  <a:pt x="334" y="180"/>
                </a:cubicBezTo>
                <a:cubicBezTo>
                  <a:pt x="334" y="179"/>
                  <a:pt x="334" y="179"/>
                  <a:pt x="334" y="179"/>
                </a:cubicBezTo>
                <a:cubicBezTo>
                  <a:pt x="334" y="128"/>
                  <a:pt x="334" y="128"/>
                  <a:pt x="334" y="128"/>
                </a:cubicBezTo>
                <a:cubicBezTo>
                  <a:pt x="334" y="115"/>
                  <a:pt x="323" y="104"/>
                  <a:pt x="310" y="104"/>
                </a:cubicBezTo>
                <a:cubicBezTo>
                  <a:pt x="239" y="104"/>
                  <a:pt x="239" y="104"/>
                  <a:pt x="239" y="104"/>
                </a:cubicBezTo>
                <a:cubicBezTo>
                  <a:pt x="239" y="24"/>
                  <a:pt x="239" y="24"/>
                  <a:pt x="239" y="24"/>
                </a:cubicBezTo>
                <a:cubicBezTo>
                  <a:pt x="239" y="11"/>
                  <a:pt x="228" y="0"/>
                  <a:pt x="215" y="0"/>
                </a:cubicBezTo>
                <a:cubicBezTo>
                  <a:pt x="121" y="0"/>
                  <a:pt x="121" y="0"/>
                  <a:pt x="121" y="0"/>
                </a:cubicBezTo>
                <a:cubicBezTo>
                  <a:pt x="108" y="0"/>
                  <a:pt x="97" y="11"/>
                  <a:pt x="97" y="24"/>
                </a:cubicBezTo>
                <a:cubicBezTo>
                  <a:pt x="97" y="74"/>
                  <a:pt x="97" y="74"/>
                  <a:pt x="97" y="74"/>
                </a:cubicBezTo>
                <a:cubicBezTo>
                  <a:pt x="24" y="74"/>
                  <a:pt x="24" y="74"/>
                  <a:pt x="24" y="74"/>
                </a:cubicBezTo>
                <a:cubicBezTo>
                  <a:pt x="11" y="74"/>
                  <a:pt x="0" y="85"/>
                  <a:pt x="0" y="98"/>
                </a:cubicBezTo>
                <a:cubicBezTo>
                  <a:pt x="0" y="179"/>
                  <a:pt x="0" y="179"/>
                  <a:pt x="0" y="179"/>
                </a:cubicBezTo>
                <a:cubicBezTo>
                  <a:pt x="0" y="179"/>
                  <a:pt x="0" y="179"/>
                  <a:pt x="0" y="180"/>
                </a:cubicBezTo>
                <a:cubicBezTo>
                  <a:pt x="0" y="180"/>
                  <a:pt x="0" y="180"/>
                  <a:pt x="0" y="180"/>
                </a:cubicBezTo>
                <a:cubicBezTo>
                  <a:pt x="0" y="191"/>
                  <a:pt x="0" y="191"/>
                  <a:pt x="0" y="191"/>
                </a:cubicBezTo>
                <a:cubicBezTo>
                  <a:pt x="0" y="202"/>
                  <a:pt x="9" y="211"/>
                  <a:pt x="20" y="211"/>
                </a:cubicBezTo>
                <a:close/>
                <a:moveTo>
                  <a:pt x="261" y="166"/>
                </a:moveTo>
                <a:cubicBezTo>
                  <a:pt x="278" y="166"/>
                  <a:pt x="278" y="166"/>
                  <a:pt x="278" y="166"/>
                </a:cubicBezTo>
                <a:cubicBezTo>
                  <a:pt x="278" y="178"/>
                  <a:pt x="278" y="178"/>
                  <a:pt x="278" y="178"/>
                </a:cubicBezTo>
                <a:cubicBezTo>
                  <a:pt x="278" y="178"/>
                  <a:pt x="278" y="179"/>
                  <a:pt x="278" y="180"/>
                </a:cubicBezTo>
                <a:cubicBezTo>
                  <a:pt x="278" y="182"/>
                  <a:pt x="278" y="183"/>
                  <a:pt x="278" y="183"/>
                </a:cubicBezTo>
                <a:cubicBezTo>
                  <a:pt x="279" y="184"/>
                  <a:pt x="280" y="185"/>
                  <a:pt x="281" y="185"/>
                </a:cubicBezTo>
                <a:cubicBezTo>
                  <a:pt x="282" y="185"/>
                  <a:pt x="283" y="184"/>
                  <a:pt x="284" y="183"/>
                </a:cubicBezTo>
                <a:cubicBezTo>
                  <a:pt x="284" y="182"/>
                  <a:pt x="284" y="181"/>
                  <a:pt x="284" y="180"/>
                </a:cubicBezTo>
                <a:cubicBezTo>
                  <a:pt x="284" y="178"/>
                  <a:pt x="284" y="177"/>
                  <a:pt x="284" y="175"/>
                </a:cubicBezTo>
                <a:cubicBezTo>
                  <a:pt x="284" y="170"/>
                  <a:pt x="284" y="170"/>
                  <a:pt x="284" y="170"/>
                </a:cubicBezTo>
                <a:cubicBezTo>
                  <a:pt x="284" y="167"/>
                  <a:pt x="284" y="165"/>
                  <a:pt x="283" y="164"/>
                </a:cubicBezTo>
                <a:cubicBezTo>
                  <a:pt x="283" y="163"/>
                  <a:pt x="282" y="162"/>
                  <a:pt x="281" y="162"/>
                </a:cubicBezTo>
                <a:cubicBezTo>
                  <a:pt x="279" y="161"/>
                  <a:pt x="277" y="161"/>
                  <a:pt x="274" y="161"/>
                </a:cubicBezTo>
                <a:cubicBezTo>
                  <a:pt x="274" y="151"/>
                  <a:pt x="274" y="151"/>
                  <a:pt x="274" y="151"/>
                </a:cubicBezTo>
                <a:cubicBezTo>
                  <a:pt x="278" y="151"/>
                  <a:pt x="280" y="151"/>
                  <a:pt x="281" y="150"/>
                </a:cubicBezTo>
                <a:cubicBezTo>
                  <a:pt x="282" y="150"/>
                  <a:pt x="283" y="149"/>
                  <a:pt x="284" y="148"/>
                </a:cubicBezTo>
                <a:cubicBezTo>
                  <a:pt x="284" y="147"/>
                  <a:pt x="284" y="146"/>
                  <a:pt x="284" y="143"/>
                </a:cubicBezTo>
                <a:cubicBezTo>
                  <a:pt x="284" y="140"/>
                  <a:pt x="284" y="140"/>
                  <a:pt x="284" y="140"/>
                </a:cubicBezTo>
                <a:cubicBezTo>
                  <a:pt x="284" y="137"/>
                  <a:pt x="284" y="135"/>
                  <a:pt x="283" y="135"/>
                </a:cubicBezTo>
                <a:cubicBezTo>
                  <a:pt x="283" y="134"/>
                  <a:pt x="282" y="134"/>
                  <a:pt x="281" y="134"/>
                </a:cubicBezTo>
                <a:cubicBezTo>
                  <a:pt x="280" y="134"/>
                  <a:pt x="279" y="134"/>
                  <a:pt x="279" y="135"/>
                </a:cubicBezTo>
                <a:cubicBezTo>
                  <a:pt x="278" y="136"/>
                  <a:pt x="278" y="137"/>
                  <a:pt x="278" y="140"/>
                </a:cubicBezTo>
                <a:cubicBezTo>
                  <a:pt x="278" y="146"/>
                  <a:pt x="278" y="146"/>
                  <a:pt x="278" y="146"/>
                </a:cubicBezTo>
                <a:cubicBezTo>
                  <a:pt x="261" y="146"/>
                  <a:pt x="261" y="146"/>
                  <a:pt x="261" y="146"/>
                </a:cubicBezTo>
                <a:cubicBezTo>
                  <a:pt x="261" y="140"/>
                  <a:pt x="261" y="140"/>
                  <a:pt x="261" y="140"/>
                </a:cubicBezTo>
                <a:cubicBezTo>
                  <a:pt x="261" y="133"/>
                  <a:pt x="262" y="129"/>
                  <a:pt x="265" y="126"/>
                </a:cubicBezTo>
                <a:cubicBezTo>
                  <a:pt x="268" y="124"/>
                  <a:pt x="273" y="123"/>
                  <a:pt x="280" y="123"/>
                </a:cubicBezTo>
                <a:cubicBezTo>
                  <a:pt x="288" y="123"/>
                  <a:pt x="294" y="124"/>
                  <a:pt x="297" y="128"/>
                </a:cubicBezTo>
                <a:cubicBezTo>
                  <a:pt x="299" y="131"/>
                  <a:pt x="301" y="135"/>
                  <a:pt x="301" y="141"/>
                </a:cubicBezTo>
                <a:cubicBezTo>
                  <a:pt x="301" y="145"/>
                  <a:pt x="300" y="148"/>
                  <a:pt x="299" y="150"/>
                </a:cubicBezTo>
                <a:cubicBezTo>
                  <a:pt x="298" y="151"/>
                  <a:pt x="296" y="153"/>
                  <a:pt x="294" y="154"/>
                </a:cubicBezTo>
                <a:cubicBezTo>
                  <a:pt x="296" y="155"/>
                  <a:pt x="298" y="157"/>
                  <a:pt x="300" y="159"/>
                </a:cubicBezTo>
                <a:cubicBezTo>
                  <a:pt x="301" y="161"/>
                  <a:pt x="302" y="166"/>
                  <a:pt x="302" y="173"/>
                </a:cubicBezTo>
                <a:cubicBezTo>
                  <a:pt x="302" y="176"/>
                  <a:pt x="301" y="178"/>
                  <a:pt x="301" y="180"/>
                </a:cubicBezTo>
                <a:cubicBezTo>
                  <a:pt x="301" y="182"/>
                  <a:pt x="300" y="184"/>
                  <a:pt x="300" y="186"/>
                </a:cubicBezTo>
                <a:cubicBezTo>
                  <a:pt x="298" y="189"/>
                  <a:pt x="296" y="191"/>
                  <a:pt x="293" y="193"/>
                </a:cubicBezTo>
                <a:cubicBezTo>
                  <a:pt x="290" y="195"/>
                  <a:pt x="286" y="195"/>
                  <a:pt x="281" y="195"/>
                </a:cubicBezTo>
                <a:cubicBezTo>
                  <a:pt x="276" y="195"/>
                  <a:pt x="271" y="194"/>
                  <a:pt x="268" y="193"/>
                </a:cubicBezTo>
                <a:cubicBezTo>
                  <a:pt x="265" y="191"/>
                  <a:pt x="263" y="188"/>
                  <a:pt x="262" y="186"/>
                </a:cubicBezTo>
                <a:cubicBezTo>
                  <a:pt x="261" y="184"/>
                  <a:pt x="261" y="182"/>
                  <a:pt x="261" y="180"/>
                </a:cubicBezTo>
                <a:cubicBezTo>
                  <a:pt x="261" y="177"/>
                  <a:pt x="261" y="175"/>
                  <a:pt x="261" y="172"/>
                </a:cubicBezTo>
                <a:lnTo>
                  <a:pt x="261" y="166"/>
                </a:lnTo>
                <a:close/>
                <a:moveTo>
                  <a:pt x="142" y="56"/>
                </a:moveTo>
                <a:cubicBezTo>
                  <a:pt x="152" y="54"/>
                  <a:pt x="161" y="49"/>
                  <a:pt x="166" y="42"/>
                </a:cubicBezTo>
                <a:cubicBezTo>
                  <a:pt x="180" y="42"/>
                  <a:pt x="180" y="42"/>
                  <a:pt x="180" y="42"/>
                </a:cubicBezTo>
                <a:cubicBezTo>
                  <a:pt x="180" y="133"/>
                  <a:pt x="180" y="133"/>
                  <a:pt x="180" y="133"/>
                </a:cubicBezTo>
                <a:cubicBezTo>
                  <a:pt x="157" y="133"/>
                  <a:pt x="157" y="133"/>
                  <a:pt x="157" y="133"/>
                </a:cubicBezTo>
                <a:cubicBezTo>
                  <a:pt x="157" y="84"/>
                  <a:pt x="157" y="84"/>
                  <a:pt x="157" y="84"/>
                </a:cubicBezTo>
                <a:cubicBezTo>
                  <a:pt x="157" y="77"/>
                  <a:pt x="157" y="73"/>
                  <a:pt x="157" y="71"/>
                </a:cubicBezTo>
                <a:cubicBezTo>
                  <a:pt x="156" y="70"/>
                  <a:pt x="155" y="69"/>
                  <a:pt x="154" y="68"/>
                </a:cubicBezTo>
                <a:cubicBezTo>
                  <a:pt x="152" y="67"/>
                  <a:pt x="149" y="67"/>
                  <a:pt x="144" y="67"/>
                </a:cubicBezTo>
                <a:cubicBezTo>
                  <a:pt x="142" y="67"/>
                  <a:pt x="142" y="67"/>
                  <a:pt x="142" y="67"/>
                </a:cubicBezTo>
                <a:lnTo>
                  <a:pt x="142" y="56"/>
                </a:lnTo>
                <a:close/>
                <a:moveTo>
                  <a:pt x="58" y="115"/>
                </a:moveTo>
                <a:cubicBezTo>
                  <a:pt x="57" y="114"/>
                  <a:pt x="56" y="114"/>
                  <a:pt x="54" y="114"/>
                </a:cubicBezTo>
                <a:cubicBezTo>
                  <a:pt x="53" y="114"/>
                  <a:pt x="52" y="114"/>
                  <a:pt x="51" y="115"/>
                </a:cubicBezTo>
                <a:cubicBezTo>
                  <a:pt x="51" y="117"/>
                  <a:pt x="50" y="119"/>
                  <a:pt x="50" y="122"/>
                </a:cubicBezTo>
                <a:cubicBezTo>
                  <a:pt x="50" y="129"/>
                  <a:pt x="50" y="129"/>
                  <a:pt x="50" y="129"/>
                </a:cubicBezTo>
                <a:cubicBezTo>
                  <a:pt x="33" y="129"/>
                  <a:pt x="33" y="129"/>
                  <a:pt x="33" y="129"/>
                </a:cubicBezTo>
                <a:cubicBezTo>
                  <a:pt x="33" y="127"/>
                  <a:pt x="33" y="127"/>
                  <a:pt x="33" y="127"/>
                </a:cubicBezTo>
                <a:cubicBezTo>
                  <a:pt x="33" y="122"/>
                  <a:pt x="33" y="119"/>
                  <a:pt x="34" y="116"/>
                </a:cubicBezTo>
                <a:cubicBezTo>
                  <a:pt x="34" y="114"/>
                  <a:pt x="35" y="112"/>
                  <a:pt x="37" y="109"/>
                </a:cubicBezTo>
                <a:cubicBezTo>
                  <a:pt x="39" y="107"/>
                  <a:pt x="41" y="105"/>
                  <a:pt x="44" y="104"/>
                </a:cubicBezTo>
                <a:cubicBezTo>
                  <a:pt x="47" y="103"/>
                  <a:pt x="50" y="102"/>
                  <a:pt x="54" y="102"/>
                </a:cubicBezTo>
                <a:cubicBezTo>
                  <a:pt x="61" y="102"/>
                  <a:pt x="67" y="104"/>
                  <a:pt x="71" y="108"/>
                </a:cubicBezTo>
                <a:cubicBezTo>
                  <a:pt x="75" y="111"/>
                  <a:pt x="77" y="116"/>
                  <a:pt x="77" y="122"/>
                </a:cubicBezTo>
                <a:cubicBezTo>
                  <a:pt x="77" y="126"/>
                  <a:pt x="76" y="131"/>
                  <a:pt x="73" y="136"/>
                </a:cubicBezTo>
                <a:cubicBezTo>
                  <a:pt x="71" y="140"/>
                  <a:pt x="65" y="151"/>
                  <a:pt x="54" y="167"/>
                </a:cubicBezTo>
                <a:cubicBezTo>
                  <a:pt x="75" y="167"/>
                  <a:pt x="75" y="167"/>
                  <a:pt x="75" y="167"/>
                </a:cubicBezTo>
                <a:cubicBezTo>
                  <a:pt x="75" y="180"/>
                  <a:pt x="75" y="180"/>
                  <a:pt x="75" y="180"/>
                </a:cubicBezTo>
                <a:cubicBezTo>
                  <a:pt x="33" y="180"/>
                  <a:pt x="33" y="180"/>
                  <a:pt x="33" y="180"/>
                </a:cubicBezTo>
                <a:cubicBezTo>
                  <a:pt x="33" y="169"/>
                  <a:pt x="33" y="169"/>
                  <a:pt x="33" y="169"/>
                </a:cubicBezTo>
                <a:cubicBezTo>
                  <a:pt x="46" y="148"/>
                  <a:pt x="53" y="136"/>
                  <a:pt x="55" y="131"/>
                </a:cubicBezTo>
                <a:cubicBezTo>
                  <a:pt x="58" y="126"/>
                  <a:pt x="59" y="123"/>
                  <a:pt x="59" y="120"/>
                </a:cubicBezTo>
                <a:cubicBezTo>
                  <a:pt x="59" y="118"/>
                  <a:pt x="58" y="116"/>
                  <a:pt x="58" y="115"/>
                </a:cubicBezTo>
                <a:close/>
              </a:path>
            </a:pathLst>
          </a:custGeom>
          <a:solidFill>
            <a:schemeClr val="accent4">
              <a:lumMod val="50000"/>
              <a:alpha val="70000"/>
            </a:schemeClr>
          </a:solidFill>
          <a:ln w="9525">
            <a:noFill/>
            <a:round/>
          </a:ln>
        </p:spPr>
        <p:txBody>
          <a:bodyPr vert="horz" wrap="square" lIns="91440" tIns="45720" rIns="91440" bIns="4572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b="0" i="0"/>
            </a:pPr>
            <a:endParaRPr kumimoji="0" lang="en-GB" sz="1800" b="0" i="0" u="none" strike="noStrike" kern="0" cap="none" spc="0" normalizeH="0" baseline="0" noProof="0">
              <a:ln>
                <a:noFill/>
              </a:ln>
              <a:solidFill>
                <a:sysClr val="windowText" lastClr="000000"/>
              </a:solidFill>
              <a:effectLst/>
              <a:uLnTx/>
              <a:uFillTx/>
            </a:endParaRPr>
          </a:p>
        </p:txBody>
      </p:sp>
      <p:sp>
        <p:nvSpPr>
          <p:cNvPr id="226" name="Freeform 112"/>
          <p:cNvSpPr>
            <a:spLocks noEditPoints="1"/>
          </p:cNvSpPr>
          <p:nvPr>
            <p:custDataLst>
              <p:tags r:id="rId11"/>
            </p:custDataLst>
          </p:nvPr>
        </p:nvSpPr>
        <p:spPr>
          <a:xfrm>
            <a:off x="3533612" y="3265475"/>
            <a:ext cx="864000" cy="396000"/>
          </a:xfrm>
          <a:custGeom>
            <a:avLst/>
            <a:gdLst/>
            <a:ahLst/>
            <a:cxnLst>
              <a:cxn ang="0">
                <a:pos x="314" y="211"/>
              </a:cxn>
              <a:cxn ang="0">
                <a:pos x="334" y="180"/>
              </a:cxn>
              <a:cxn ang="0">
                <a:pos x="334" y="179"/>
              </a:cxn>
              <a:cxn ang="0">
                <a:pos x="310" y="104"/>
              </a:cxn>
              <a:cxn ang="0">
                <a:pos x="239" y="24"/>
              </a:cxn>
              <a:cxn ang="0">
                <a:pos x="121" y="0"/>
              </a:cxn>
              <a:cxn ang="0">
                <a:pos x="97" y="74"/>
              </a:cxn>
              <a:cxn ang="0">
                <a:pos x="0" y="98"/>
              </a:cxn>
              <a:cxn ang="0">
                <a:pos x="0" y="180"/>
              </a:cxn>
              <a:cxn ang="0">
                <a:pos x="0" y="191"/>
              </a:cxn>
              <a:cxn ang="0">
                <a:pos x="261" y="166"/>
              </a:cxn>
              <a:cxn ang="0">
                <a:pos x="278" y="178"/>
              </a:cxn>
              <a:cxn ang="0">
                <a:pos x="278" y="183"/>
              </a:cxn>
              <a:cxn ang="0">
                <a:pos x="284" y="183"/>
              </a:cxn>
              <a:cxn ang="0">
                <a:pos x="284" y="175"/>
              </a:cxn>
              <a:cxn ang="0">
                <a:pos x="283" y="164"/>
              </a:cxn>
              <a:cxn ang="0">
                <a:pos x="274" y="161"/>
              </a:cxn>
              <a:cxn ang="0">
                <a:pos x="281" y="150"/>
              </a:cxn>
              <a:cxn ang="0">
                <a:pos x="284" y="143"/>
              </a:cxn>
              <a:cxn ang="0">
                <a:pos x="283" y="135"/>
              </a:cxn>
              <a:cxn ang="0">
                <a:pos x="279" y="135"/>
              </a:cxn>
              <a:cxn ang="0">
                <a:pos x="278" y="146"/>
              </a:cxn>
              <a:cxn ang="0">
                <a:pos x="261" y="140"/>
              </a:cxn>
              <a:cxn ang="0">
                <a:pos x="280" y="123"/>
              </a:cxn>
              <a:cxn ang="0">
                <a:pos x="301" y="141"/>
              </a:cxn>
              <a:cxn ang="0">
                <a:pos x="294" y="154"/>
              </a:cxn>
              <a:cxn ang="0">
                <a:pos x="302" y="173"/>
              </a:cxn>
              <a:cxn ang="0">
                <a:pos x="300" y="186"/>
              </a:cxn>
              <a:cxn ang="0">
                <a:pos x="281" y="195"/>
              </a:cxn>
              <a:cxn ang="0">
                <a:pos x="262" y="186"/>
              </a:cxn>
              <a:cxn ang="0">
                <a:pos x="261" y="172"/>
              </a:cxn>
              <a:cxn ang="0">
                <a:pos x="142" y="56"/>
              </a:cxn>
              <a:cxn ang="0">
                <a:pos x="180" y="42"/>
              </a:cxn>
              <a:cxn ang="0">
                <a:pos x="157" y="133"/>
              </a:cxn>
              <a:cxn ang="0">
                <a:pos x="157" y="71"/>
              </a:cxn>
              <a:cxn ang="0">
                <a:pos x="144" y="67"/>
              </a:cxn>
              <a:cxn ang="0">
                <a:pos x="142" y="56"/>
              </a:cxn>
              <a:cxn ang="0">
                <a:pos x="54" y="114"/>
              </a:cxn>
              <a:cxn ang="0">
                <a:pos x="50" y="122"/>
              </a:cxn>
              <a:cxn ang="0">
                <a:pos x="33" y="129"/>
              </a:cxn>
              <a:cxn ang="0">
                <a:pos x="34" y="116"/>
              </a:cxn>
              <a:cxn ang="0">
                <a:pos x="44" y="104"/>
              </a:cxn>
              <a:cxn ang="0">
                <a:pos x="71" y="108"/>
              </a:cxn>
              <a:cxn ang="0">
                <a:pos x="73" y="136"/>
              </a:cxn>
              <a:cxn ang="0">
                <a:pos x="75" y="167"/>
              </a:cxn>
              <a:cxn ang="0">
                <a:pos x="33" y="180"/>
              </a:cxn>
              <a:cxn ang="0">
                <a:pos x="55" y="131"/>
              </a:cxn>
              <a:cxn ang="0">
                <a:pos x="58" y="115"/>
              </a:cxn>
            </a:cxnLst>
            <a:rect l="0" t="0" r="r" b="b"/>
            <a:pathLst>
              <a:path w="334" h="211">
                <a:moveTo>
                  <a:pt x="20" y="211"/>
                </a:moveTo>
                <a:cubicBezTo>
                  <a:pt x="314" y="211"/>
                  <a:pt x="314" y="211"/>
                  <a:pt x="314" y="211"/>
                </a:cubicBezTo>
                <a:cubicBezTo>
                  <a:pt x="325" y="211"/>
                  <a:pt x="334" y="202"/>
                  <a:pt x="334" y="191"/>
                </a:cubicBezTo>
                <a:cubicBezTo>
                  <a:pt x="334" y="180"/>
                  <a:pt x="334" y="180"/>
                  <a:pt x="334" y="180"/>
                </a:cubicBezTo>
                <a:cubicBezTo>
                  <a:pt x="334" y="180"/>
                  <a:pt x="334" y="180"/>
                  <a:pt x="334" y="180"/>
                </a:cubicBezTo>
                <a:cubicBezTo>
                  <a:pt x="334" y="179"/>
                  <a:pt x="334" y="179"/>
                  <a:pt x="334" y="179"/>
                </a:cubicBezTo>
                <a:cubicBezTo>
                  <a:pt x="334" y="128"/>
                  <a:pt x="334" y="128"/>
                  <a:pt x="334" y="128"/>
                </a:cubicBezTo>
                <a:cubicBezTo>
                  <a:pt x="334" y="115"/>
                  <a:pt x="323" y="104"/>
                  <a:pt x="310" y="104"/>
                </a:cubicBezTo>
                <a:cubicBezTo>
                  <a:pt x="239" y="104"/>
                  <a:pt x="239" y="104"/>
                  <a:pt x="239" y="104"/>
                </a:cubicBezTo>
                <a:cubicBezTo>
                  <a:pt x="239" y="24"/>
                  <a:pt x="239" y="24"/>
                  <a:pt x="239" y="24"/>
                </a:cubicBezTo>
                <a:cubicBezTo>
                  <a:pt x="239" y="11"/>
                  <a:pt x="228" y="0"/>
                  <a:pt x="215" y="0"/>
                </a:cubicBezTo>
                <a:cubicBezTo>
                  <a:pt x="121" y="0"/>
                  <a:pt x="121" y="0"/>
                  <a:pt x="121" y="0"/>
                </a:cubicBezTo>
                <a:cubicBezTo>
                  <a:pt x="108" y="0"/>
                  <a:pt x="97" y="11"/>
                  <a:pt x="97" y="24"/>
                </a:cubicBezTo>
                <a:cubicBezTo>
                  <a:pt x="97" y="74"/>
                  <a:pt x="97" y="74"/>
                  <a:pt x="97" y="74"/>
                </a:cubicBezTo>
                <a:cubicBezTo>
                  <a:pt x="24" y="74"/>
                  <a:pt x="24" y="74"/>
                  <a:pt x="24" y="74"/>
                </a:cubicBezTo>
                <a:cubicBezTo>
                  <a:pt x="11" y="74"/>
                  <a:pt x="0" y="85"/>
                  <a:pt x="0" y="98"/>
                </a:cubicBezTo>
                <a:cubicBezTo>
                  <a:pt x="0" y="179"/>
                  <a:pt x="0" y="179"/>
                  <a:pt x="0" y="179"/>
                </a:cubicBezTo>
                <a:cubicBezTo>
                  <a:pt x="0" y="179"/>
                  <a:pt x="0" y="179"/>
                  <a:pt x="0" y="180"/>
                </a:cubicBezTo>
                <a:cubicBezTo>
                  <a:pt x="0" y="180"/>
                  <a:pt x="0" y="180"/>
                  <a:pt x="0" y="180"/>
                </a:cubicBezTo>
                <a:cubicBezTo>
                  <a:pt x="0" y="191"/>
                  <a:pt x="0" y="191"/>
                  <a:pt x="0" y="191"/>
                </a:cubicBezTo>
                <a:cubicBezTo>
                  <a:pt x="0" y="202"/>
                  <a:pt x="9" y="211"/>
                  <a:pt x="20" y="211"/>
                </a:cubicBezTo>
                <a:close/>
                <a:moveTo>
                  <a:pt x="261" y="166"/>
                </a:moveTo>
                <a:cubicBezTo>
                  <a:pt x="278" y="166"/>
                  <a:pt x="278" y="166"/>
                  <a:pt x="278" y="166"/>
                </a:cubicBezTo>
                <a:cubicBezTo>
                  <a:pt x="278" y="178"/>
                  <a:pt x="278" y="178"/>
                  <a:pt x="278" y="178"/>
                </a:cubicBezTo>
                <a:cubicBezTo>
                  <a:pt x="278" y="178"/>
                  <a:pt x="278" y="179"/>
                  <a:pt x="278" y="180"/>
                </a:cubicBezTo>
                <a:cubicBezTo>
                  <a:pt x="278" y="182"/>
                  <a:pt x="278" y="183"/>
                  <a:pt x="278" y="183"/>
                </a:cubicBezTo>
                <a:cubicBezTo>
                  <a:pt x="279" y="184"/>
                  <a:pt x="280" y="185"/>
                  <a:pt x="281" y="185"/>
                </a:cubicBezTo>
                <a:cubicBezTo>
                  <a:pt x="282" y="185"/>
                  <a:pt x="283" y="184"/>
                  <a:pt x="284" y="183"/>
                </a:cubicBezTo>
                <a:cubicBezTo>
                  <a:pt x="284" y="182"/>
                  <a:pt x="284" y="181"/>
                  <a:pt x="284" y="180"/>
                </a:cubicBezTo>
                <a:cubicBezTo>
                  <a:pt x="284" y="178"/>
                  <a:pt x="284" y="177"/>
                  <a:pt x="284" y="175"/>
                </a:cubicBezTo>
                <a:cubicBezTo>
                  <a:pt x="284" y="170"/>
                  <a:pt x="284" y="170"/>
                  <a:pt x="284" y="170"/>
                </a:cubicBezTo>
                <a:cubicBezTo>
                  <a:pt x="284" y="167"/>
                  <a:pt x="284" y="165"/>
                  <a:pt x="283" y="164"/>
                </a:cubicBezTo>
                <a:cubicBezTo>
                  <a:pt x="283" y="163"/>
                  <a:pt x="282" y="162"/>
                  <a:pt x="281" y="162"/>
                </a:cubicBezTo>
                <a:cubicBezTo>
                  <a:pt x="279" y="161"/>
                  <a:pt x="277" y="161"/>
                  <a:pt x="274" y="161"/>
                </a:cubicBezTo>
                <a:cubicBezTo>
                  <a:pt x="274" y="151"/>
                  <a:pt x="274" y="151"/>
                  <a:pt x="274" y="151"/>
                </a:cubicBezTo>
                <a:cubicBezTo>
                  <a:pt x="278" y="151"/>
                  <a:pt x="280" y="151"/>
                  <a:pt x="281" y="150"/>
                </a:cubicBezTo>
                <a:cubicBezTo>
                  <a:pt x="282" y="150"/>
                  <a:pt x="283" y="149"/>
                  <a:pt x="284" y="148"/>
                </a:cubicBezTo>
                <a:cubicBezTo>
                  <a:pt x="284" y="147"/>
                  <a:pt x="284" y="146"/>
                  <a:pt x="284" y="143"/>
                </a:cubicBezTo>
                <a:cubicBezTo>
                  <a:pt x="284" y="140"/>
                  <a:pt x="284" y="140"/>
                  <a:pt x="284" y="140"/>
                </a:cubicBezTo>
                <a:cubicBezTo>
                  <a:pt x="284" y="137"/>
                  <a:pt x="284" y="135"/>
                  <a:pt x="283" y="135"/>
                </a:cubicBezTo>
                <a:cubicBezTo>
                  <a:pt x="283" y="134"/>
                  <a:pt x="282" y="134"/>
                  <a:pt x="281" y="134"/>
                </a:cubicBezTo>
                <a:cubicBezTo>
                  <a:pt x="280" y="134"/>
                  <a:pt x="279" y="134"/>
                  <a:pt x="279" y="135"/>
                </a:cubicBezTo>
                <a:cubicBezTo>
                  <a:pt x="278" y="136"/>
                  <a:pt x="278" y="137"/>
                  <a:pt x="278" y="140"/>
                </a:cubicBezTo>
                <a:cubicBezTo>
                  <a:pt x="278" y="146"/>
                  <a:pt x="278" y="146"/>
                  <a:pt x="278" y="146"/>
                </a:cubicBezTo>
                <a:cubicBezTo>
                  <a:pt x="261" y="146"/>
                  <a:pt x="261" y="146"/>
                  <a:pt x="261" y="146"/>
                </a:cubicBezTo>
                <a:cubicBezTo>
                  <a:pt x="261" y="140"/>
                  <a:pt x="261" y="140"/>
                  <a:pt x="261" y="140"/>
                </a:cubicBezTo>
                <a:cubicBezTo>
                  <a:pt x="261" y="133"/>
                  <a:pt x="262" y="129"/>
                  <a:pt x="265" y="126"/>
                </a:cubicBezTo>
                <a:cubicBezTo>
                  <a:pt x="268" y="124"/>
                  <a:pt x="273" y="123"/>
                  <a:pt x="280" y="123"/>
                </a:cubicBezTo>
                <a:cubicBezTo>
                  <a:pt x="288" y="123"/>
                  <a:pt x="294" y="124"/>
                  <a:pt x="297" y="128"/>
                </a:cubicBezTo>
                <a:cubicBezTo>
                  <a:pt x="299" y="131"/>
                  <a:pt x="301" y="135"/>
                  <a:pt x="301" y="141"/>
                </a:cubicBezTo>
                <a:cubicBezTo>
                  <a:pt x="301" y="145"/>
                  <a:pt x="300" y="148"/>
                  <a:pt x="299" y="150"/>
                </a:cubicBezTo>
                <a:cubicBezTo>
                  <a:pt x="298" y="151"/>
                  <a:pt x="296" y="153"/>
                  <a:pt x="294" y="154"/>
                </a:cubicBezTo>
                <a:cubicBezTo>
                  <a:pt x="296" y="155"/>
                  <a:pt x="298" y="157"/>
                  <a:pt x="300" y="159"/>
                </a:cubicBezTo>
                <a:cubicBezTo>
                  <a:pt x="301" y="161"/>
                  <a:pt x="302" y="166"/>
                  <a:pt x="302" y="173"/>
                </a:cubicBezTo>
                <a:cubicBezTo>
                  <a:pt x="302" y="176"/>
                  <a:pt x="301" y="178"/>
                  <a:pt x="301" y="180"/>
                </a:cubicBezTo>
                <a:cubicBezTo>
                  <a:pt x="301" y="182"/>
                  <a:pt x="300" y="184"/>
                  <a:pt x="300" y="186"/>
                </a:cubicBezTo>
                <a:cubicBezTo>
                  <a:pt x="298" y="189"/>
                  <a:pt x="296" y="191"/>
                  <a:pt x="293" y="193"/>
                </a:cubicBezTo>
                <a:cubicBezTo>
                  <a:pt x="290" y="195"/>
                  <a:pt x="286" y="195"/>
                  <a:pt x="281" y="195"/>
                </a:cubicBezTo>
                <a:cubicBezTo>
                  <a:pt x="276" y="195"/>
                  <a:pt x="271" y="194"/>
                  <a:pt x="268" y="193"/>
                </a:cubicBezTo>
                <a:cubicBezTo>
                  <a:pt x="265" y="191"/>
                  <a:pt x="263" y="188"/>
                  <a:pt x="262" y="186"/>
                </a:cubicBezTo>
                <a:cubicBezTo>
                  <a:pt x="261" y="184"/>
                  <a:pt x="261" y="182"/>
                  <a:pt x="261" y="180"/>
                </a:cubicBezTo>
                <a:cubicBezTo>
                  <a:pt x="261" y="177"/>
                  <a:pt x="261" y="175"/>
                  <a:pt x="261" y="172"/>
                </a:cubicBezTo>
                <a:lnTo>
                  <a:pt x="261" y="166"/>
                </a:lnTo>
                <a:close/>
                <a:moveTo>
                  <a:pt x="142" y="56"/>
                </a:moveTo>
                <a:cubicBezTo>
                  <a:pt x="152" y="54"/>
                  <a:pt x="161" y="49"/>
                  <a:pt x="166" y="42"/>
                </a:cubicBezTo>
                <a:cubicBezTo>
                  <a:pt x="180" y="42"/>
                  <a:pt x="180" y="42"/>
                  <a:pt x="180" y="42"/>
                </a:cubicBezTo>
                <a:cubicBezTo>
                  <a:pt x="180" y="133"/>
                  <a:pt x="180" y="133"/>
                  <a:pt x="180" y="133"/>
                </a:cubicBezTo>
                <a:cubicBezTo>
                  <a:pt x="157" y="133"/>
                  <a:pt x="157" y="133"/>
                  <a:pt x="157" y="133"/>
                </a:cubicBezTo>
                <a:cubicBezTo>
                  <a:pt x="157" y="84"/>
                  <a:pt x="157" y="84"/>
                  <a:pt x="157" y="84"/>
                </a:cubicBezTo>
                <a:cubicBezTo>
                  <a:pt x="157" y="77"/>
                  <a:pt x="157" y="73"/>
                  <a:pt x="157" y="71"/>
                </a:cubicBezTo>
                <a:cubicBezTo>
                  <a:pt x="156" y="70"/>
                  <a:pt x="155" y="69"/>
                  <a:pt x="154" y="68"/>
                </a:cubicBezTo>
                <a:cubicBezTo>
                  <a:pt x="152" y="67"/>
                  <a:pt x="149" y="67"/>
                  <a:pt x="144" y="67"/>
                </a:cubicBezTo>
                <a:cubicBezTo>
                  <a:pt x="142" y="67"/>
                  <a:pt x="142" y="67"/>
                  <a:pt x="142" y="67"/>
                </a:cubicBezTo>
                <a:lnTo>
                  <a:pt x="142" y="56"/>
                </a:lnTo>
                <a:close/>
                <a:moveTo>
                  <a:pt x="58" y="115"/>
                </a:moveTo>
                <a:cubicBezTo>
                  <a:pt x="57" y="114"/>
                  <a:pt x="56" y="114"/>
                  <a:pt x="54" y="114"/>
                </a:cubicBezTo>
                <a:cubicBezTo>
                  <a:pt x="53" y="114"/>
                  <a:pt x="52" y="114"/>
                  <a:pt x="51" y="115"/>
                </a:cubicBezTo>
                <a:cubicBezTo>
                  <a:pt x="51" y="117"/>
                  <a:pt x="50" y="119"/>
                  <a:pt x="50" y="122"/>
                </a:cubicBezTo>
                <a:cubicBezTo>
                  <a:pt x="50" y="129"/>
                  <a:pt x="50" y="129"/>
                  <a:pt x="50" y="129"/>
                </a:cubicBezTo>
                <a:cubicBezTo>
                  <a:pt x="33" y="129"/>
                  <a:pt x="33" y="129"/>
                  <a:pt x="33" y="129"/>
                </a:cubicBezTo>
                <a:cubicBezTo>
                  <a:pt x="33" y="127"/>
                  <a:pt x="33" y="127"/>
                  <a:pt x="33" y="127"/>
                </a:cubicBezTo>
                <a:cubicBezTo>
                  <a:pt x="33" y="122"/>
                  <a:pt x="33" y="119"/>
                  <a:pt x="34" y="116"/>
                </a:cubicBezTo>
                <a:cubicBezTo>
                  <a:pt x="34" y="114"/>
                  <a:pt x="35" y="112"/>
                  <a:pt x="37" y="109"/>
                </a:cubicBezTo>
                <a:cubicBezTo>
                  <a:pt x="39" y="107"/>
                  <a:pt x="41" y="105"/>
                  <a:pt x="44" y="104"/>
                </a:cubicBezTo>
                <a:cubicBezTo>
                  <a:pt x="47" y="103"/>
                  <a:pt x="50" y="102"/>
                  <a:pt x="54" y="102"/>
                </a:cubicBezTo>
                <a:cubicBezTo>
                  <a:pt x="61" y="102"/>
                  <a:pt x="67" y="104"/>
                  <a:pt x="71" y="108"/>
                </a:cubicBezTo>
                <a:cubicBezTo>
                  <a:pt x="75" y="111"/>
                  <a:pt x="77" y="116"/>
                  <a:pt x="77" y="122"/>
                </a:cubicBezTo>
                <a:cubicBezTo>
                  <a:pt x="77" y="126"/>
                  <a:pt x="76" y="131"/>
                  <a:pt x="73" y="136"/>
                </a:cubicBezTo>
                <a:cubicBezTo>
                  <a:pt x="71" y="140"/>
                  <a:pt x="65" y="151"/>
                  <a:pt x="54" y="167"/>
                </a:cubicBezTo>
                <a:cubicBezTo>
                  <a:pt x="75" y="167"/>
                  <a:pt x="75" y="167"/>
                  <a:pt x="75" y="167"/>
                </a:cubicBezTo>
                <a:cubicBezTo>
                  <a:pt x="75" y="180"/>
                  <a:pt x="75" y="180"/>
                  <a:pt x="75" y="180"/>
                </a:cubicBezTo>
                <a:cubicBezTo>
                  <a:pt x="33" y="180"/>
                  <a:pt x="33" y="180"/>
                  <a:pt x="33" y="180"/>
                </a:cubicBezTo>
                <a:cubicBezTo>
                  <a:pt x="33" y="169"/>
                  <a:pt x="33" y="169"/>
                  <a:pt x="33" y="169"/>
                </a:cubicBezTo>
                <a:cubicBezTo>
                  <a:pt x="46" y="148"/>
                  <a:pt x="53" y="136"/>
                  <a:pt x="55" y="131"/>
                </a:cubicBezTo>
                <a:cubicBezTo>
                  <a:pt x="58" y="126"/>
                  <a:pt x="59" y="123"/>
                  <a:pt x="59" y="120"/>
                </a:cubicBezTo>
                <a:cubicBezTo>
                  <a:pt x="59" y="118"/>
                  <a:pt x="58" y="116"/>
                  <a:pt x="58" y="115"/>
                </a:cubicBezTo>
                <a:close/>
              </a:path>
            </a:pathLst>
          </a:custGeom>
          <a:solidFill>
            <a:schemeClr val="accent4">
              <a:lumMod val="50000"/>
              <a:alpha val="70000"/>
            </a:schemeClr>
          </a:solidFill>
          <a:ln w="9525">
            <a:noFill/>
            <a:round/>
          </a:ln>
        </p:spPr>
        <p:txBody>
          <a:bodyPr vert="horz" wrap="square" lIns="91440" tIns="45720" rIns="91440" bIns="4572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b="0" i="0"/>
            </a:pPr>
            <a:endParaRPr kumimoji="0" lang="en-GB" sz="1800" b="0" i="0" u="none" strike="noStrike" kern="0" cap="none" spc="0" normalizeH="0" baseline="0" noProof="0">
              <a:ln>
                <a:noFill/>
              </a:ln>
              <a:solidFill>
                <a:sysClr val="windowText" lastClr="000000"/>
              </a:solidFill>
              <a:effectLst/>
              <a:uLnTx/>
              <a:uFillTx/>
            </a:endParaRPr>
          </a:p>
        </p:txBody>
      </p:sp>
      <p:sp>
        <p:nvSpPr>
          <p:cNvPr id="227" name="Freeform 112"/>
          <p:cNvSpPr>
            <a:spLocks noEditPoints="1"/>
          </p:cNvSpPr>
          <p:nvPr>
            <p:custDataLst>
              <p:tags r:id="rId12"/>
            </p:custDataLst>
          </p:nvPr>
        </p:nvSpPr>
        <p:spPr>
          <a:xfrm>
            <a:off x="4266674" y="2618535"/>
            <a:ext cx="864000" cy="396000"/>
          </a:xfrm>
          <a:custGeom>
            <a:avLst/>
            <a:gdLst/>
            <a:ahLst/>
            <a:cxnLst>
              <a:cxn ang="0">
                <a:pos x="314" y="211"/>
              </a:cxn>
              <a:cxn ang="0">
                <a:pos x="334" y="180"/>
              </a:cxn>
              <a:cxn ang="0">
                <a:pos x="334" y="179"/>
              </a:cxn>
              <a:cxn ang="0">
                <a:pos x="310" y="104"/>
              </a:cxn>
              <a:cxn ang="0">
                <a:pos x="239" y="24"/>
              </a:cxn>
              <a:cxn ang="0">
                <a:pos x="121" y="0"/>
              </a:cxn>
              <a:cxn ang="0">
                <a:pos x="97" y="74"/>
              </a:cxn>
              <a:cxn ang="0">
                <a:pos x="0" y="98"/>
              </a:cxn>
              <a:cxn ang="0">
                <a:pos x="0" y="180"/>
              </a:cxn>
              <a:cxn ang="0">
                <a:pos x="0" y="191"/>
              </a:cxn>
              <a:cxn ang="0">
                <a:pos x="261" y="166"/>
              </a:cxn>
              <a:cxn ang="0">
                <a:pos x="278" y="178"/>
              </a:cxn>
              <a:cxn ang="0">
                <a:pos x="278" y="183"/>
              </a:cxn>
              <a:cxn ang="0">
                <a:pos x="284" y="183"/>
              </a:cxn>
              <a:cxn ang="0">
                <a:pos x="284" y="175"/>
              </a:cxn>
              <a:cxn ang="0">
                <a:pos x="283" y="164"/>
              </a:cxn>
              <a:cxn ang="0">
                <a:pos x="274" y="161"/>
              </a:cxn>
              <a:cxn ang="0">
                <a:pos x="281" y="150"/>
              </a:cxn>
              <a:cxn ang="0">
                <a:pos x="284" y="143"/>
              </a:cxn>
              <a:cxn ang="0">
                <a:pos x="283" y="135"/>
              </a:cxn>
              <a:cxn ang="0">
                <a:pos x="279" y="135"/>
              </a:cxn>
              <a:cxn ang="0">
                <a:pos x="278" y="146"/>
              </a:cxn>
              <a:cxn ang="0">
                <a:pos x="261" y="140"/>
              </a:cxn>
              <a:cxn ang="0">
                <a:pos x="280" y="123"/>
              </a:cxn>
              <a:cxn ang="0">
                <a:pos x="301" y="141"/>
              </a:cxn>
              <a:cxn ang="0">
                <a:pos x="294" y="154"/>
              </a:cxn>
              <a:cxn ang="0">
                <a:pos x="302" y="173"/>
              </a:cxn>
              <a:cxn ang="0">
                <a:pos x="300" y="186"/>
              </a:cxn>
              <a:cxn ang="0">
                <a:pos x="281" y="195"/>
              </a:cxn>
              <a:cxn ang="0">
                <a:pos x="262" y="186"/>
              </a:cxn>
              <a:cxn ang="0">
                <a:pos x="261" y="172"/>
              </a:cxn>
              <a:cxn ang="0">
                <a:pos x="142" y="56"/>
              </a:cxn>
              <a:cxn ang="0">
                <a:pos x="180" y="42"/>
              </a:cxn>
              <a:cxn ang="0">
                <a:pos x="157" y="133"/>
              </a:cxn>
              <a:cxn ang="0">
                <a:pos x="157" y="71"/>
              </a:cxn>
              <a:cxn ang="0">
                <a:pos x="144" y="67"/>
              </a:cxn>
              <a:cxn ang="0">
                <a:pos x="142" y="56"/>
              </a:cxn>
              <a:cxn ang="0">
                <a:pos x="54" y="114"/>
              </a:cxn>
              <a:cxn ang="0">
                <a:pos x="50" y="122"/>
              </a:cxn>
              <a:cxn ang="0">
                <a:pos x="33" y="129"/>
              </a:cxn>
              <a:cxn ang="0">
                <a:pos x="34" y="116"/>
              </a:cxn>
              <a:cxn ang="0">
                <a:pos x="44" y="104"/>
              </a:cxn>
              <a:cxn ang="0">
                <a:pos x="71" y="108"/>
              </a:cxn>
              <a:cxn ang="0">
                <a:pos x="73" y="136"/>
              </a:cxn>
              <a:cxn ang="0">
                <a:pos x="75" y="167"/>
              </a:cxn>
              <a:cxn ang="0">
                <a:pos x="33" y="180"/>
              </a:cxn>
              <a:cxn ang="0">
                <a:pos x="55" y="131"/>
              </a:cxn>
              <a:cxn ang="0">
                <a:pos x="58" y="115"/>
              </a:cxn>
            </a:cxnLst>
            <a:rect l="0" t="0" r="r" b="b"/>
            <a:pathLst>
              <a:path w="334" h="211">
                <a:moveTo>
                  <a:pt x="20" y="211"/>
                </a:moveTo>
                <a:cubicBezTo>
                  <a:pt x="314" y="211"/>
                  <a:pt x="314" y="211"/>
                  <a:pt x="314" y="211"/>
                </a:cubicBezTo>
                <a:cubicBezTo>
                  <a:pt x="325" y="211"/>
                  <a:pt x="334" y="202"/>
                  <a:pt x="334" y="191"/>
                </a:cubicBezTo>
                <a:cubicBezTo>
                  <a:pt x="334" y="180"/>
                  <a:pt x="334" y="180"/>
                  <a:pt x="334" y="180"/>
                </a:cubicBezTo>
                <a:cubicBezTo>
                  <a:pt x="334" y="180"/>
                  <a:pt x="334" y="180"/>
                  <a:pt x="334" y="180"/>
                </a:cubicBezTo>
                <a:cubicBezTo>
                  <a:pt x="334" y="179"/>
                  <a:pt x="334" y="179"/>
                  <a:pt x="334" y="179"/>
                </a:cubicBezTo>
                <a:cubicBezTo>
                  <a:pt x="334" y="128"/>
                  <a:pt x="334" y="128"/>
                  <a:pt x="334" y="128"/>
                </a:cubicBezTo>
                <a:cubicBezTo>
                  <a:pt x="334" y="115"/>
                  <a:pt x="323" y="104"/>
                  <a:pt x="310" y="104"/>
                </a:cubicBezTo>
                <a:cubicBezTo>
                  <a:pt x="239" y="104"/>
                  <a:pt x="239" y="104"/>
                  <a:pt x="239" y="104"/>
                </a:cubicBezTo>
                <a:cubicBezTo>
                  <a:pt x="239" y="24"/>
                  <a:pt x="239" y="24"/>
                  <a:pt x="239" y="24"/>
                </a:cubicBezTo>
                <a:cubicBezTo>
                  <a:pt x="239" y="11"/>
                  <a:pt x="228" y="0"/>
                  <a:pt x="215" y="0"/>
                </a:cubicBezTo>
                <a:cubicBezTo>
                  <a:pt x="121" y="0"/>
                  <a:pt x="121" y="0"/>
                  <a:pt x="121" y="0"/>
                </a:cubicBezTo>
                <a:cubicBezTo>
                  <a:pt x="108" y="0"/>
                  <a:pt x="97" y="11"/>
                  <a:pt x="97" y="24"/>
                </a:cubicBezTo>
                <a:cubicBezTo>
                  <a:pt x="97" y="74"/>
                  <a:pt x="97" y="74"/>
                  <a:pt x="97" y="74"/>
                </a:cubicBezTo>
                <a:cubicBezTo>
                  <a:pt x="24" y="74"/>
                  <a:pt x="24" y="74"/>
                  <a:pt x="24" y="74"/>
                </a:cubicBezTo>
                <a:cubicBezTo>
                  <a:pt x="11" y="74"/>
                  <a:pt x="0" y="85"/>
                  <a:pt x="0" y="98"/>
                </a:cubicBezTo>
                <a:cubicBezTo>
                  <a:pt x="0" y="179"/>
                  <a:pt x="0" y="179"/>
                  <a:pt x="0" y="179"/>
                </a:cubicBezTo>
                <a:cubicBezTo>
                  <a:pt x="0" y="179"/>
                  <a:pt x="0" y="179"/>
                  <a:pt x="0" y="180"/>
                </a:cubicBezTo>
                <a:cubicBezTo>
                  <a:pt x="0" y="180"/>
                  <a:pt x="0" y="180"/>
                  <a:pt x="0" y="180"/>
                </a:cubicBezTo>
                <a:cubicBezTo>
                  <a:pt x="0" y="191"/>
                  <a:pt x="0" y="191"/>
                  <a:pt x="0" y="191"/>
                </a:cubicBezTo>
                <a:cubicBezTo>
                  <a:pt x="0" y="202"/>
                  <a:pt x="9" y="211"/>
                  <a:pt x="20" y="211"/>
                </a:cubicBezTo>
                <a:close/>
                <a:moveTo>
                  <a:pt x="261" y="166"/>
                </a:moveTo>
                <a:cubicBezTo>
                  <a:pt x="278" y="166"/>
                  <a:pt x="278" y="166"/>
                  <a:pt x="278" y="166"/>
                </a:cubicBezTo>
                <a:cubicBezTo>
                  <a:pt x="278" y="178"/>
                  <a:pt x="278" y="178"/>
                  <a:pt x="278" y="178"/>
                </a:cubicBezTo>
                <a:cubicBezTo>
                  <a:pt x="278" y="178"/>
                  <a:pt x="278" y="179"/>
                  <a:pt x="278" y="180"/>
                </a:cubicBezTo>
                <a:cubicBezTo>
                  <a:pt x="278" y="182"/>
                  <a:pt x="278" y="183"/>
                  <a:pt x="278" y="183"/>
                </a:cubicBezTo>
                <a:cubicBezTo>
                  <a:pt x="279" y="184"/>
                  <a:pt x="280" y="185"/>
                  <a:pt x="281" y="185"/>
                </a:cubicBezTo>
                <a:cubicBezTo>
                  <a:pt x="282" y="185"/>
                  <a:pt x="283" y="184"/>
                  <a:pt x="284" y="183"/>
                </a:cubicBezTo>
                <a:cubicBezTo>
                  <a:pt x="284" y="182"/>
                  <a:pt x="284" y="181"/>
                  <a:pt x="284" y="180"/>
                </a:cubicBezTo>
                <a:cubicBezTo>
                  <a:pt x="284" y="178"/>
                  <a:pt x="284" y="177"/>
                  <a:pt x="284" y="175"/>
                </a:cubicBezTo>
                <a:cubicBezTo>
                  <a:pt x="284" y="170"/>
                  <a:pt x="284" y="170"/>
                  <a:pt x="284" y="170"/>
                </a:cubicBezTo>
                <a:cubicBezTo>
                  <a:pt x="284" y="167"/>
                  <a:pt x="284" y="165"/>
                  <a:pt x="283" y="164"/>
                </a:cubicBezTo>
                <a:cubicBezTo>
                  <a:pt x="283" y="163"/>
                  <a:pt x="282" y="162"/>
                  <a:pt x="281" y="162"/>
                </a:cubicBezTo>
                <a:cubicBezTo>
                  <a:pt x="279" y="161"/>
                  <a:pt x="277" y="161"/>
                  <a:pt x="274" y="161"/>
                </a:cubicBezTo>
                <a:cubicBezTo>
                  <a:pt x="274" y="151"/>
                  <a:pt x="274" y="151"/>
                  <a:pt x="274" y="151"/>
                </a:cubicBezTo>
                <a:cubicBezTo>
                  <a:pt x="278" y="151"/>
                  <a:pt x="280" y="151"/>
                  <a:pt x="281" y="150"/>
                </a:cubicBezTo>
                <a:cubicBezTo>
                  <a:pt x="282" y="150"/>
                  <a:pt x="283" y="149"/>
                  <a:pt x="284" y="148"/>
                </a:cubicBezTo>
                <a:cubicBezTo>
                  <a:pt x="284" y="147"/>
                  <a:pt x="284" y="146"/>
                  <a:pt x="284" y="143"/>
                </a:cubicBezTo>
                <a:cubicBezTo>
                  <a:pt x="284" y="140"/>
                  <a:pt x="284" y="140"/>
                  <a:pt x="284" y="140"/>
                </a:cubicBezTo>
                <a:cubicBezTo>
                  <a:pt x="284" y="137"/>
                  <a:pt x="284" y="135"/>
                  <a:pt x="283" y="135"/>
                </a:cubicBezTo>
                <a:cubicBezTo>
                  <a:pt x="283" y="134"/>
                  <a:pt x="282" y="134"/>
                  <a:pt x="281" y="134"/>
                </a:cubicBezTo>
                <a:cubicBezTo>
                  <a:pt x="280" y="134"/>
                  <a:pt x="279" y="134"/>
                  <a:pt x="279" y="135"/>
                </a:cubicBezTo>
                <a:cubicBezTo>
                  <a:pt x="278" y="136"/>
                  <a:pt x="278" y="137"/>
                  <a:pt x="278" y="140"/>
                </a:cubicBezTo>
                <a:cubicBezTo>
                  <a:pt x="278" y="146"/>
                  <a:pt x="278" y="146"/>
                  <a:pt x="278" y="146"/>
                </a:cubicBezTo>
                <a:cubicBezTo>
                  <a:pt x="261" y="146"/>
                  <a:pt x="261" y="146"/>
                  <a:pt x="261" y="146"/>
                </a:cubicBezTo>
                <a:cubicBezTo>
                  <a:pt x="261" y="140"/>
                  <a:pt x="261" y="140"/>
                  <a:pt x="261" y="140"/>
                </a:cubicBezTo>
                <a:cubicBezTo>
                  <a:pt x="261" y="133"/>
                  <a:pt x="262" y="129"/>
                  <a:pt x="265" y="126"/>
                </a:cubicBezTo>
                <a:cubicBezTo>
                  <a:pt x="268" y="124"/>
                  <a:pt x="273" y="123"/>
                  <a:pt x="280" y="123"/>
                </a:cubicBezTo>
                <a:cubicBezTo>
                  <a:pt x="288" y="123"/>
                  <a:pt x="294" y="124"/>
                  <a:pt x="297" y="128"/>
                </a:cubicBezTo>
                <a:cubicBezTo>
                  <a:pt x="299" y="131"/>
                  <a:pt x="301" y="135"/>
                  <a:pt x="301" y="141"/>
                </a:cubicBezTo>
                <a:cubicBezTo>
                  <a:pt x="301" y="145"/>
                  <a:pt x="300" y="148"/>
                  <a:pt x="299" y="150"/>
                </a:cubicBezTo>
                <a:cubicBezTo>
                  <a:pt x="298" y="151"/>
                  <a:pt x="296" y="153"/>
                  <a:pt x="294" y="154"/>
                </a:cubicBezTo>
                <a:cubicBezTo>
                  <a:pt x="296" y="155"/>
                  <a:pt x="298" y="157"/>
                  <a:pt x="300" y="159"/>
                </a:cubicBezTo>
                <a:cubicBezTo>
                  <a:pt x="301" y="161"/>
                  <a:pt x="302" y="166"/>
                  <a:pt x="302" y="173"/>
                </a:cubicBezTo>
                <a:cubicBezTo>
                  <a:pt x="302" y="176"/>
                  <a:pt x="301" y="178"/>
                  <a:pt x="301" y="180"/>
                </a:cubicBezTo>
                <a:cubicBezTo>
                  <a:pt x="301" y="182"/>
                  <a:pt x="300" y="184"/>
                  <a:pt x="300" y="186"/>
                </a:cubicBezTo>
                <a:cubicBezTo>
                  <a:pt x="298" y="189"/>
                  <a:pt x="296" y="191"/>
                  <a:pt x="293" y="193"/>
                </a:cubicBezTo>
                <a:cubicBezTo>
                  <a:pt x="290" y="195"/>
                  <a:pt x="286" y="195"/>
                  <a:pt x="281" y="195"/>
                </a:cubicBezTo>
                <a:cubicBezTo>
                  <a:pt x="276" y="195"/>
                  <a:pt x="271" y="194"/>
                  <a:pt x="268" y="193"/>
                </a:cubicBezTo>
                <a:cubicBezTo>
                  <a:pt x="265" y="191"/>
                  <a:pt x="263" y="188"/>
                  <a:pt x="262" y="186"/>
                </a:cubicBezTo>
                <a:cubicBezTo>
                  <a:pt x="261" y="184"/>
                  <a:pt x="261" y="182"/>
                  <a:pt x="261" y="180"/>
                </a:cubicBezTo>
                <a:cubicBezTo>
                  <a:pt x="261" y="177"/>
                  <a:pt x="261" y="175"/>
                  <a:pt x="261" y="172"/>
                </a:cubicBezTo>
                <a:lnTo>
                  <a:pt x="261" y="166"/>
                </a:lnTo>
                <a:close/>
                <a:moveTo>
                  <a:pt x="142" y="56"/>
                </a:moveTo>
                <a:cubicBezTo>
                  <a:pt x="152" y="54"/>
                  <a:pt x="161" y="49"/>
                  <a:pt x="166" y="42"/>
                </a:cubicBezTo>
                <a:cubicBezTo>
                  <a:pt x="180" y="42"/>
                  <a:pt x="180" y="42"/>
                  <a:pt x="180" y="42"/>
                </a:cubicBezTo>
                <a:cubicBezTo>
                  <a:pt x="180" y="133"/>
                  <a:pt x="180" y="133"/>
                  <a:pt x="180" y="133"/>
                </a:cubicBezTo>
                <a:cubicBezTo>
                  <a:pt x="157" y="133"/>
                  <a:pt x="157" y="133"/>
                  <a:pt x="157" y="133"/>
                </a:cubicBezTo>
                <a:cubicBezTo>
                  <a:pt x="157" y="84"/>
                  <a:pt x="157" y="84"/>
                  <a:pt x="157" y="84"/>
                </a:cubicBezTo>
                <a:cubicBezTo>
                  <a:pt x="157" y="77"/>
                  <a:pt x="157" y="73"/>
                  <a:pt x="157" y="71"/>
                </a:cubicBezTo>
                <a:cubicBezTo>
                  <a:pt x="156" y="70"/>
                  <a:pt x="155" y="69"/>
                  <a:pt x="154" y="68"/>
                </a:cubicBezTo>
                <a:cubicBezTo>
                  <a:pt x="152" y="67"/>
                  <a:pt x="149" y="67"/>
                  <a:pt x="144" y="67"/>
                </a:cubicBezTo>
                <a:cubicBezTo>
                  <a:pt x="142" y="67"/>
                  <a:pt x="142" y="67"/>
                  <a:pt x="142" y="67"/>
                </a:cubicBezTo>
                <a:lnTo>
                  <a:pt x="142" y="56"/>
                </a:lnTo>
                <a:close/>
                <a:moveTo>
                  <a:pt x="58" y="115"/>
                </a:moveTo>
                <a:cubicBezTo>
                  <a:pt x="57" y="114"/>
                  <a:pt x="56" y="114"/>
                  <a:pt x="54" y="114"/>
                </a:cubicBezTo>
                <a:cubicBezTo>
                  <a:pt x="53" y="114"/>
                  <a:pt x="52" y="114"/>
                  <a:pt x="51" y="115"/>
                </a:cubicBezTo>
                <a:cubicBezTo>
                  <a:pt x="51" y="117"/>
                  <a:pt x="50" y="119"/>
                  <a:pt x="50" y="122"/>
                </a:cubicBezTo>
                <a:cubicBezTo>
                  <a:pt x="50" y="129"/>
                  <a:pt x="50" y="129"/>
                  <a:pt x="50" y="129"/>
                </a:cubicBezTo>
                <a:cubicBezTo>
                  <a:pt x="33" y="129"/>
                  <a:pt x="33" y="129"/>
                  <a:pt x="33" y="129"/>
                </a:cubicBezTo>
                <a:cubicBezTo>
                  <a:pt x="33" y="127"/>
                  <a:pt x="33" y="127"/>
                  <a:pt x="33" y="127"/>
                </a:cubicBezTo>
                <a:cubicBezTo>
                  <a:pt x="33" y="122"/>
                  <a:pt x="33" y="119"/>
                  <a:pt x="34" y="116"/>
                </a:cubicBezTo>
                <a:cubicBezTo>
                  <a:pt x="34" y="114"/>
                  <a:pt x="35" y="112"/>
                  <a:pt x="37" y="109"/>
                </a:cubicBezTo>
                <a:cubicBezTo>
                  <a:pt x="39" y="107"/>
                  <a:pt x="41" y="105"/>
                  <a:pt x="44" y="104"/>
                </a:cubicBezTo>
                <a:cubicBezTo>
                  <a:pt x="47" y="103"/>
                  <a:pt x="50" y="102"/>
                  <a:pt x="54" y="102"/>
                </a:cubicBezTo>
                <a:cubicBezTo>
                  <a:pt x="61" y="102"/>
                  <a:pt x="67" y="104"/>
                  <a:pt x="71" y="108"/>
                </a:cubicBezTo>
                <a:cubicBezTo>
                  <a:pt x="75" y="111"/>
                  <a:pt x="77" y="116"/>
                  <a:pt x="77" y="122"/>
                </a:cubicBezTo>
                <a:cubicBezTo>
                  <a:pt x="77" y="126"/>
                  <a:pt x="76" y="131"/>
                  <a:pt x="73" y="136"/>
                </a:cubicBezTo>
                <a:cubicBezTo>
                  <a:pt x="71" y="140"/>
                  <a:pt x="65" y="151"/>
                  <a:pt x="54" y="167"/>
                </a:cubicBezTo>
                <a:cubicBezTo>
                  <a:pt x="75" y="167"/>
                  <a:pt x="75" y="167"/>
                  <a:pt x="75" y="167"/>
                </a:cubicBezTo>
                <a:cubicBezTo>
                  <a:pt x="75" y="180"/>
                  <a:pt x="75" y="180"/>
                  <a:pt x="75" y="180"/>
                </a:cubicBezTo>
                <a:cubicBezTo>
                  <a:pt x="33" y="180"/>
                  <a:pt x="33" y="180"/>
                  <a:pt x="33" y="180"/>
                </a:cubicBezTo>
                <a:cubicBezTo>
                  <a:pt x="33" y="169"/>
                  <a:pt x="33" y="169"/>
                  <a:pt x="33" y="169"/>
                </a:cubicBezTo>
                <a:cubicBezTo>
                  <a:pt x="46" y="148"/>
                  <a:pt x="53" y="136"/>
                  <a:pt x="55" y="131"/>
                </a:cubicBezTo>
                <a:cubicBezTo>
                  <a:pt x="58" y="126"/>
                  <a:pt x="59" y="123"/>
                  <a:pt x="59" y="120"/>
                </a:cubicBezTo>
                <a:cubicBezTo>
                  <a:pt x="59" y="118"/>
                  <a:pt x="58" y="116"/>
                  <a:pt x="58" y="115"/>
                </a:cubicBezTo>
                <a:close/>
              </a:path>
            </a:pathLst>
          </a:custGeom>
          <a:solidFill>
            <a:schemeClr val="accent4">
              <a:lumMod val="50000"/>
              <a:alpha val="70000"/>
            </a:schemeClr>
          </a:solidFill>
          <a:ln w="9525">
            <a:noFill/>
            <a:round/>
          </a:ln>
        </p:spPr>
        <p:txBody>
          <a:bodyPr vert="horz" wrap="square" lIns="91440" tIns="45720" rIns="91440" bIns="4572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b="0" i="0"/>
            </a:pPr>
            <a:endParaRPr kumimoji="0" lang="en-GB" sz="1800" b="0" i="0" u="none" strike="noStrike" kern="0" cap="none" spc="0" normalizeH="0" baseline="0" noProof="0">
              <a:ln>
                <a:noFill/>
              </a:ln>
              <a:solidFill>
                <a:sysClr val="windowText" lastClr="000000"/>
              </a:solidFill>
              <a:effectLst/>
              <a:uLnTx/>
              <a:uFillTx/>
            </a:endParaRPr>
          </a:p>
        </p:txBody>
      </p:sp>
      <p:sp>
        <p:nvSpPr>
          <p:cNvPr id="228" name="ZoneTexte 175"/>
          <p:cNvSpPr txBox="1"/>
          <p:nvPr>
            <p:custDataLst>
              <p:tags r:id="rId13"/>
            </p:custDataLst>
          </p:nvPr>
        </p:nvSpPr>
        <p:spPr>
          <a:xfrm>
            <a:off x="3394379" y="3078043"/>
            <a:ext cx="577397"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Ital</a:t>
            </a:r>
            <a:r>
              <a:rPr kumimoji="0" lang="fr-BE" sz="1050" b="0" i="0" u="none" strike="noStrike" kern="0" cap="none" spc="0" normalizeH="0" baseline="0" noProof="0" dirty="0" err="1">
                <a:ln>
                  <a:noFill/>
                </a:ln>
                <a:solidFill>
                  <a:sysClr val="windowText" lastClr="000000"/>
                </a:solidFill>
                <a:effectLst/>
                <a:uLnTx/>
                <a:uFillTx/>
                <a:latin typeface="Century Gothic" panose="020B0502020202020204" pitchFamily="34" charset="0"/>
              </a:rPr>
              <a:t>ie</a:t>
            </a:r>
            <a:endPar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8</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29" name="ZoneTexte 176"/>
          <p:cNvSpPr txBox="1"/>
          <p:nvPr>
            <p:custDataLst>
              <p:tags r:id="rId14"/>
            </p:custDataLst>
          </p:nvPr>
        </p:nvSpPr>
        <p:spPr>
          <a:xfrm>
            <a:off x="3681721" y="2784495"/>
            <a:ext cx="567784"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BE" sz="1050" b="1" i="0" u="none" strike="noStrike" kern="0" cap="none" spc="0" normalizeH="0" baseline="0" noProof="0" dirty="0">
                <a:ln>
                  <a:noFill/>
                </a:ln>
                <a:solidFill>
                  <a:srgbClr val="0070C0"/>
                </a:solidFill>
                <a:effectLst/>
                <a:uLnTx/>
                <a:uFillTx/>
                <a:latin typeface="Century Gothic" panose="020B0502020202020204" pitchFamily="34" charset="0"/>
              </a:rPr>
              <a:t>Espagne</a:t>
            </a:r>
            <a:endPar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16</a:t>
            </a:r>
            <a:r>
              <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rPr>
              <a:t>%</a:t>
            </a: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 </a:t>
            </a:r>
            <a:endParaRPr kumimoji="0" lang="x-none" sz="1050" b="1" i="0" u="none" strike="noStrike" kern="0" cap="none" spc="0" normalizeH="0" baseline="0" noProof="0" dirty="0">
              <a:ln>
                <a:noFill/>
              </a:ln>
              <a:solidFill>
                <a:srgbClr val="00B050"/>
              </a:solidFill>
              <a:effectLst/>
              <a:uLnTx/>
              <a:uFillTx/>
              <a:latin typeface="Century Gothic" panose="020B0502020202020204" pitchFamily="34" charset="0"/>
            </a:endParaRPr>
          </a:p>
        </p:txBody>
      </p:sp>
      <p:sp>
        <p:nvSpPr>
          <p:cNvPr id="230" name="ZoneTexte 177"/>
          <p:cNvSpPr txBox="1"/>
          <p:nvPr>
            <p:custDataLst>
              <p:tags r:id="rId15"/>
            </p:custDataLst>
          </p:nvPr>
        </p:nvSpPr>
        <p:spPr>
          <a:xfrm>
            <a:off x="4082877" y="3149670"/>
            <a:ext cx="577397"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Portugal</a:t>
            </a:r>
            <a:endPar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7</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31" name="ZoneTexte 178"/>
          <p:cNvSpPr txBox="1"/>
          <p:nvPr>
            <p:custDataLst>
              <p:tags r:id="rId16"/>
            </p:custDataLst>
          </p:nvPr>
        </p:nvSpPr>
        <p:spPr>
          <a:xfrm>
            <a:off x="4433436" y="2237121"/>
            <a:ext cx="566181"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BE" sz="1050" b="1" i="0" u="none" strike="noStrike" kern="0" cap="none" spc="0" normalizeH="0" baseline="0" noProof="0" dirty="0">
                <a:ln>
                  <a:noFill/>
                </a:ln>
                <a:solidFill>
                  <a:srgbClr val="0070C0"/>
                </a:solidFill>
                <a:effectLst/>
                <a:uLnTx/>
                <a:uFillTx/>
                <a:latin typeface="Century Gothic" panose="020B0502020202020204" pitchFamily="34" charset="0"/>
              </a:rPr>
              <a:t>Espagne</a:t>
            </a:r>
            <a:endPar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15</a:t>
            </a:r>
            <a:r>
              <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rPr>
              <a:t>%</a:t>
            </a:r>
          </a:p>
        </p:txBody>
      </p:sp>
      <p:sp>
        <p:nvSpPr>
          <p:cNvPr id="232" name="ZoneTexte 179"/>
          <p:cNvSpPr txBox="1"/>
          <p:nvPr>
            <p:custDataLst>
              <p:tags r:id="rId17"/>
            </p:custDataLst>
          </p:nvPr>
        </p:nvSpPr>
        <p:spPr>
          <a:xfrm>
            <a:off x="4180187" y="2418079"/>
            <a:ext cx="314509"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0" i="0" u="none" strike="noStrike" kern="0" cap="none" spc="0" normalizeH="0" baseline="0" noProof="0" dirty="0" err="1">
                <a:ln>
                  <a:noFill/>
                </a:ln>
                <a:solidFill>
                  <a:sysClr val="windowText" lastClr="000000"/>
                </a:solidFill>
                <a:effectLst/>
                <a:uLnTx/>
                <a:uFillTx/>
                <a:latin typeface="Century Gothic" panose="020B0502020202020204" pitchFamily="34" charset="0"/>
              </a:rPr>
              <a:t>Italie</a:t>
            </a:r>
            <a:endParaRPr kumimoji="0" lang="en-US"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14</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33" name="ZoneTexte 180"/>
          <p:cNvSpPr txBox="1"/>
          <p:nvPr>
            <p:custDataLst>
              <p:tags r:id="rId18"/>
            </p:custDataLst>
          </p:nvPr>
        </p:nvSpPr>
        <p:spPr>
          <a:xfrm>
            <a:off x="4784523" y="2481667"/>
            <a:ext cx="577397"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0" i="0" u="none" strike="noStrike" kern="0" cap="none" spc="0" normalizeH="0" baseline="0" noProof="0" dirty="0" err="1">
                <a:ln>
                  <a:noFill/>
                </a:ln>
                <a:solidFill>
                  <a:sysClr val="windowText" lastClr="000000"/>
                </a:solidFill>
                <a:effectLst/>
                <a:uLnTx/>
                <a:uFillTx/>
                <a:latin typeface="Century Gothic" panose="020B0502020202020204" pitchFamily="34" charset="0"/>
              </a:rPr>
              <a:t>Autriche</a:t>
            </a:r>
            <a:endParaRPr kumimoji="0" lang="en-US"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8</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34" name="ZoneTexte 181"/>
          <p:cNvSpPr txBox="1"/>
          <p:nvPr>
            <p:custDataLst>
              <p:tags r:id="rId19"/>
            </p:custDataLst>
          </p:nvPr>
        </p:nvSpPr>
        <p:spPr>
          <a:xfrm>
            <a:off x="3595867" y="4034697"/>
            <a:ext cx="453970"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France</a:t>
            </a:r>
            <a:endPar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12</a:t>
            </a:r>
            <a:r>
              <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rPr>
              <a:t>%</a:t>
            </a:r>
          </a:p>
        </p:txBody>
      </p:sp>
      <p:sp>
        <p:nvSpPr>
          <p:cNvPr id="235" name="ZoneTexte 182"/>
          <p:cNvSpPr txBox="1"/>
          <p:nvPr>
            <p:custDataLst>
              <p:tags r:id="rId20"/>
            </p:custDataLst>
          </p:nvPr>
        </p:nvSpPr>
        <p:spPr>
          <a:xfrm>
            <a:off x="3314158" y="4167838"/>
            <a:ext cx="314509"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0" i="0" u="none" strike="noStrike" kern="0" cap="none" spc="0" normalizeH="0" baseline="0" noProof="0" dirty="0" err="1">
                <a:ln>
                  <a:noFill/>
                </a:ln>
                <a:solidFill>
                  <a:sysClr val="windowText" lastClr="000000"/>
                </a:solidFill>
                <a:effectLst/>
                <a:uLnTx/>
                <a:uFillTx/>
                <a:latin typeface="Century Gothic" panose="020B0502020202020204" pitchFamily="34" charset="0"/>
              </a:rPr>
              <a:t>Italie</a:t>
            </a:r>
            <a:endParaRPr kumimoji="0" lang="en-US"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10</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36" name="ZoneTexte 183"/>
          <p:cNvSpPr txBox="1"/>
          <p:nvPr>
            <p:custDataLst>
              <p:tags r:id="rId21"/>
            </p:custDataLst>
          </p:nvPr>
        </p:nvSpPr>
        <p:spPr>
          <a:xfrm>
            <a:off x="3966094" y="4231585"/>
            <a:ext cx="577397"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Portugal</a:t>
            </a:r>
            <a:endPar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7</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37" name="ZoneTexte 184"/>
          <p:cNvSpPr txBox="1"/>
          <p:nvPr>
            <p:custDataLst>
              <p:tags r:id="rId22"/>
            </p:custDataLst>
          </p:nvPr>
        </p:nvSpPr>
        <p:spPr>
          <a:xfrm>
            <a:off x="5156867" y="4059922"/>
            <a:ext cx="566181"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lang="fr-BE" sz="1050" b="1" kern="0" dirty="0">
                <a:solidFill>
                  <a:srgbClr val="0070C0"/>
                </a:solidFill>
                <a:latin typeface="Century Gothic" panose="020B0502020202020204" pitchFamily="34" charset="0"/>
              </a:rPr>
              <a:t>Espagne</a:t>
            </a:r>
            <a:endPar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14</a:t>
            </a:r>
            <a:r>
              <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rPr>
              <a:t>%</a:t>
            </a:r>
          </a:p>
        </p:txBody>
      </p:sp>
      <p:sp>
        <p:nvSpPr>
          <p:cNvPr id="238" name="ZoneTexte 185"/>
          <p:cNvSpPr txBox="1"/>
          <p:nvPr>
            <p:custDataLst>
              <p:tags r:id="rId23"/>
            </p:custDataLst>
          </p:nvPr>
        </p:nvSpPr>
        <p:spPr>
          <a:xfrm>
            <a:off x="4852471" y="4202991"/>
            <a:ext cx="425116"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0" i="0" u="none" strike="noStrike" kern="0" cap="none" spc="0" normalizeH="0" baseline="0" noProof="0" dirty="0" err="1">
                <a:ln>
                  <a:noFill/>
                </a:ln>
                <a:solidFill>
                  <a:sysClr val="windowText" lastClr="000000"/>
                </a:solidFill>
                <a:effectLst/>
                <a:uLnTx/>
                <a:uFillTx/>
                <a:latin typeface="Century Gothic" panose="020B0502020202020204" pitchFamily="34" charset="0"/>
              </a:rPr>
              <a:t>Grèce</a:t>
            </a:r>
            <a:endParaRPr kumimoji="0" lang="en-US"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9</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39" name="ZoneTexte 186"/>
          <p:cNvSpPr txBox="1"/>
          <p:nvPr>
            <p:custDataLst>
              <p:tags r:id="rId24"/>
            </p:custDataLst>
          </p:nvPr>
        </p:nvSpPr>
        <p:spPr>
          <a:xfrm>
            <a:off x="5543384" y="4246312"/>
            <a:ext cx="577397"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France</a:t>
            </a:r>
            <a:endPar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8</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grpSp>
        <p:nvGrpSpPr>
          <p:cNvPr id="240" name="Groupe 10"/>
          <p:cNvGrpSpPr/>
          <p:nvPr/>
        </p:nvGrpSpPr>
        <p:grpSpPr>
          <a:xfrm>
            <a:off x="4843576" y="1320464"/>
            <a:ext cx="1627962" cy="712549"/>
            <a:chOff x="4791008" y="956711"/>
            <a:chExt cx="1627962" cy="712549"/>
          </a:xfrm>
        </p:grpSpPr>
        <p:sp>
          <p:nvSpPr>
            <p:cNvPr id="241" name="Freeform 112"/>
            <p:cNvSpPr>
              <a:spLocks noEditPoints="1"/>
            </p:cNvSpPr>
            <p:nvPr>
              <p:custDataLst>
                <p:tags r:id="rId55"/>
              </p:custDataLst>
            </p:nvPr>
          </p:nvSpPr>
          <p:spPr>
            <a:xfrm>
              <a:off x="5204325" y="1273260"/>
              <a:ext cx="864000" cy="396000"/>
            </a:xfrm>
            <a:custGeom>
              <a:avLst/>
              <a:gdLst/>
              <a:ahLst/>
              <a:cxnLst>
                <a:cxn ang="0">
                  <a:pos x="314" y="211"/>
                </a:cxn>
                <a:cxn ang="0">
                  <a:pos x="334" y="180"/>
                </a:cxn>
                <a:cxn ang="0">
                  <a:pos x="334" y="179"/>
                </a:cxn>
                <a:cxn ang="0">
                  <a:pos x="310" y="104"/>
                </a:cxn>
                <a:cxn ang="0">
                  <a:pos x="239" y="24"/>
                </a:cxn>
                <a:cxn ang="0">
                  <a:pos x="121" y="0"/>
                </a:cxn>
                <a:cxn ang="0">
                  <a:pos x="97" y="74"/>
                </a:cxn>
                <a:cxn ang="0">
                  <a:pos x="0" y="98"/>
                </a:cxn>
                <a:cxn ang="0">
                  <a:pos x="0" y="180"/>
                </a:cxn>
                <a:cxn ang="0">
                  <a:pos x="0" y="191"/>
                </a:cxn>
                <a:cxn ang="0">
                  <a:pos x="261" y="166"/>
                </a:cxn>
                <a:cxn ang="0">
                  <a:pos x="278" y="178"/>
                </a:cxn>
                <a:cxn ang="0">
                  <a:pos x="278" y="183"/>
                </a:cxn>
                <a:cxn ang="0">
                  <a:pos x="284" y="183"/>
                </a:cxn>
                <a:cxn ang="0">
                  <a:pos x="284" y="175"/>
                </a:cxn>
                <a:cxn ang="0">
                  <a:pos x="283" y="164"/>
                </a:cxn>
                <a:cxn ang="0">
                  <a:pos x="274" y="161"/>
                </a:cxn>
                <a:cxn ang="0">
                  <a:pos x="281" y="150"/>
                </a:cxn>
                <a:cxn ang="0">
                  <a:pos x="284" y="143"/>
                </a:cxn>
                <a:cxn ang="0">
                  <a:pos x="283" y="135"/>
                </a:cxn>
                <a:cxn ang="0">
                  <a:pos x="279" y="135"/>
                </a:cxn>
                <a:cxn ang="0">
                  <a:pos x="278" y="146"/>
                </a:cxn>
                <a:cxn ang="0">
                  <a:pos x="261" y="140"/>
                </a:cxn>
                <a:cxn ang="0">
                  <a:pos x="280" y="123"/>
                </a:cxn>
                <a:cxn ang="0">
                  <a:pos x="301" y="141"/>
                </a:cxn>
                <a:cxn ang="0">
                  <a:pos x="294" y="154"/>
                </a:cxn>
                <a:cxn ang="0">
                  <a:pos x="302" y="173"/>
                </a:cxn>
                <a:cxn ang="0">
                  <a:pos x="300" y="186"/>
                </a:cxn>
                <a:cxn ang="0">
                  <a:pos x="281" y="195"/>
                </a:cxn>
                <a:cxn ang="0">
                  <a:pos x="262" y="186"/>
                </a:cxn>
                <a:cxn ang="0">
                  <a:pos x="261" y="172"/>
                </a:cxn>
                <a:cxn ang="0">
                  <a:pos x="142" y="56"/>
                </a:cxn>
                <a:cxn ang="0">
                  <a:pos x="180" y="42"/>
                </a:cxn>
                <a:cxn ang="0">
                  <a:pos x="157" y="133"/>
                </a:cxn>
                <a:cxn ang="0">
                  <a:pos x="157" y="71"/>
                </a:cxn>
                <a:cxn ang="0">
                  <a:pos x="144" y="67"/>
                </a:cxn>
                <a:cxn ang="0">
                  <a:pos x="142" y="56"/>
                </a:cxn>
                <a:cxn ang="0">
                  <a:pos x="54" y="114"/>
                </a:cxn>
                <a:cxn ang="0">
                  <a:pos x="50" y="122"/>
                </a:cxn>
                <a:cxn ang="0">
                  <a:pos x="33" y="129"/>
                </a:cxn>
                <a:cxn ang="0">
                  <a:pos x="34" y="116"/>
                </a:cxn>
                <a:cxn ang="0">
                  <a:pos x="44" y="104"/>
                </a:cxn>
                <a:cxn ang="0">
                  <a:pos x="71" y="108"/>
                </a:cxn>
                <a:cxn ang="0">
                  <a:pos x="73" y="136"/>
                </a:cxn>
                <a:cxn ang="0">
                  <a:pos x="75" y="167"/>
                </a:cxn>
                <a:cxn ang="0">
                  <a:pos x="33" y="180"/>
                </a:cxn>
                <a:cxn ang="0">
                  <a:pos x="55" y="131"/>
                </a:cxn>
                <a:cxn ang="0">
                  <a:pos x="58" y="115"/>
                </a:cxn>
              </a:cxnLst>
              <a:rect l="0" t="0" r="r" b="b"/>
              <a:pathLst>
                <a:path w="334" h="211">
                  <a:moveTo>
                    <a:pt x="20" y="211"/>
                  </a:moveTo>
                  <a:cubicBezTo>
                    <a:pt x="314" y="211"/>
                    <a:pt x="314" y="211"/>
                    <a:pt x="314" y="211"/>
                  </a:cubicBezTo>
                  <a:cubicBezTo>
                    <a:pt x="325" y="211"/>
                    <a:pt x="334" y="202"/>
                    <a:pt x="334" y="191"/>
                  </a:cubicBezTo>
                  <a:cubicBezTo>
                    <a:pt x="334" y="180"/>
                    <a:pt x="334" y="180"/>
                    <a:pt x="334" y="180"/>
                  </a:cubicBezTo>
                  <a:cubicBezTo>
                    <a:pt x="334" y="180"/>
                    <a:pt x="334" y="180"/>
                    <a:pt x="334" y="180"/>
                  </a:cubicBezTo>
                  <a:cubicBezTo>
                    <a:pt x="334" y="179"/>
                    <a:pt x="334" y="179"/>
                    <a:pt x="334" y="179"/>
                  </a:cubicBezTo>
                  <a:cubicBezTo>
                    <a:pt x="334" y="128"/>
                    <a:pt x="334" y="128"/>
                    <a:pt x="334" y="128"/>
                  </a:cubicBezTo>
                  <a:cubicBezTo>
                    <a:pt x="334" y="115"/>
                    <a:pt x="323" y="104"/>
                    <a:pt x="310" y="104"/>
                  </a:cubicBezTo>
                  <a:cubicBezTo>
                    <a:pt x="239" y="104"/>
                    <a:pt x="239" y="104"/>
                    <a:pt x="239" y="104"/>
                  </a:cubicBezTo>
                  <a:cubicBezTo>
                    <a:pt x="239" y="24"/>
                    <a:pt x="239" y="24"/>
                    <a:pt x="239" y="24"/>
                  </a:cubicBezTo>
                  <a:cubicBezTo>
                    <a:pt x="239" y="11"/>
                    <a:pt x="228" y="0"/>
                    <a:pt x="215" y="0"/>
                  </a:cubicBezTo>
                  <a:cubicBezTo>
                    <a:pt x="121" y="0"/>
                    <a:pt x="121" y="0"/>
                    <a:pt x="121" y="0"/>
                  </a:cubicBezTo>
                  <a:cubicBezTo>
                    <a:pt x="108" y="0"/>
                    <a:pt x="97" y="11"/>
                    <a:pt x="97" y="24"/>
                  </a:cubicBezTo>
                  <a:cubicBezTo>
                    <a:pt x="97" y="74"/>
                    <a:pt x="97" y="74"/>
                    <a:pt x="97" y="74"/>
                  </a:cubicBezTo>
                  <a:cubicBezTo>
                    <a:pt x="24" y="74"/>
                    <a:pt x="24" y="74"/>
                    <a:pt x="24" y="74"/>
                  </a:cubicBezTo>
                  <a:cubicBezTo>
                    <a:pt x="11" y="74"/>
                    <a:pt x="0" y="85"/>
                    <a:pt x="0" y="98"/>
                  </a:cubicBezTo>
                  <a:cubicBezTo>
                    <a:pt x="0" y="179"/>
                    <a:pt x="0" y="179"/>
                    <a:pt x="0" y="179"/>
                  </a:cubicBezTo>
                  <a:cubicBezTo>
                    <a:pt x="0" y="179"/>
                    <a:pt x="0" y="179"/>
                    <a:pt x="0" y="180"/>
                  </a:cubicBezTo>
                  <a:cubicBezTo>
                    <a:pt x="0" y="180"/>
                    <a:pt x="0" y="180"/>
                    <a:pt x="0" y="180"/>
                  </a:cubicBezTo>
                  <a:cubicBezTo>
                    <a:pt x="0" y="191"/>
                    <a:pt x="0" y="191"/>
                    <a:pt x="0" y="191"/>
                  </a:cubicBezTo>
                  <a:cubicBezTo>
                    <a:pt x="0" y="202"/>
                    <a:pt x="9" y="211"/>
                    <a:pt x="20" y="211"/>
                  </a:cubicBezTo>
                  <a:close/>
                  <a:moveTo>
                    <a:pt x="261" y="166"/>
                  </a:moveTo>
                  <a:cubicBezTo>
                    <a:pt x="278" y="166"/>
                    <a:pt x="278" y="166"/>
                    <a:pt x="278" y="166"/>
                  </a:cubicBezTo>
                  <a:cubicBezTo>
                    <a:pt x="278" y="178"/>
                    <a:pt x="278" y="178"/>
                    <a:pt x="278" y="178"/>
                  </a:cubicBezTo>
                  <a:cubicBezTo>
                    <a:pt x="278" y="178"/>
                    <a:pt x="278" y="179"/>
                    <a:pt x="278" y="180"/>
                  </a:cubicBezTo>
                  <a:cubicBezTo>
                    <a:pt x="278" y="182"/>
                    <a:pt x="278" y="183"/>
                    <a:pt x="278" y="183"/>
                  </a:cubicBezTo>
                  <a:cubicBezTo>
                    <a:pt x="279" y="184"/>
                    <a:pt x="280" y="185"/>
                    <a:pt x="281" y="185"/>
                  </a:cubicBezTo>
                  <a:cubicBezTo>
                    <a:pt x="282" y="185"/>
                    <a:pt x="283" y="184"/>
                    <a:pt x="284" y="183"/>
                  </a:cubicBezTo>
                  <a:cubicBezTo>
                    <a:pt x="284" y="182"/>
                    <a:pt x="284" y="181"/>
                    <a:pt x="284" y="180"/>
                  </a:cubicBezTo>
                  <a:cubicBezTo>
                    <a:pt x="284" y="178"/>
                    <a:pt x="284" y="177"/>
                    <a:pt x="284" y="175"/>
                  </a:cubicBezTo>
                  <a:cubicBezTo>
                    <a:pt x="284" y="170"/>
                    <a:pt x="284" y="170"/>
                    <a:pt x="284" y="170"/>
                  </a:cubicBezTo>
                  <a:cubicBezTo>
                    <a:pt x="284" y="167"/>
                    <a:pt x="284" y="165"/>
                    <a:pt x="283" y="164"/>
                  </a:cubicBezTo>
                  <a:cubicBezTo>
                    <a:pt x="283" y="163"/>
                    <a:pt x="282" y="162"/>
                    <a:pt x="281" y="162"/>
                  </a:cubicBezTo>
                  <a:cubicBezTo>
                    <a:pt x="279" y="161"/>
                    <a:pt x="277" y="161"/>
                    <a:pt x="274" y="161"/>
                  </a:cubicBezTo>
                  <a:cubicBezTo>
                    <a:pt x="274" y="151"/>
                    <a:pt x="274" y="151"/>
                    <a:pt x="274" y="151"/>
                  </a:cubicBezTo>
                  <a:cubicBezTo>
                    <a:pt x="278" y="151"/>
                    <a:pt x="280" y="151"/>
                    <a:pt x="281" y="150"/>
                  </a:cubicBezTo>
                  <a:cubicBezTo>
                    <a:pt x="282" y="150"/>
                    <a:pt x="283" y="149"/>
                    <a:pt x="284" y="148"/>
                  </a:cubicBezTo>
                  <a:cubicBezTo>
                    <a:pt x="284" y="147"/>
                    <a:pt x="284" y="146"/>
                    <a:pt x="284" y="143"/>
                  </a:cubicBezTo>
                  <a:cubicBezTo>
                    <a:pt x="284" y="140"/>
                    <a:pt x="284" y="140"/>
                    <a:pt x="284" y="140"/>
                  </a:cubicBezTo>
                  <a:cubicBezTo>
                    <a:pt x="284" y="137"/>
                    <a:pt x="284" y="135"/>
                    <a:pt x="283" y="135"/>
                  </a:cubicBezTo>
                  <a:cubicBezTo>
                    <a:pt x="283" y="134"/>
                    <a:pt x="282" y="134"/>
                    <a:pt x="281" y="134"/>
                  </a:cubicBezTo>
                  <a:cubicBezTo>
                    <a:pt x="280" y="134"/>
                    <a:pt x="279" y="134"/>
                    <a:pt x="279" y="135"/>
                  </a:cubicBezTo>
                  <a:cubicBezTo>
                    <a:pt x="278" y="136"/>
                    <a:pt x="278" y="137"/>
                    <a:pt x="278" y="140"/>
                  </a:cubicBezTo>
                  <a:cubicBezTo>
                    <a:pt x="278" y="146"/>
                    <a:pt x="278" y="146"/>
                    <a:pt x="278" y="146"/>
                  </a:cubicBezTo>
                  <a:cubicBezTo>
                    <a:pt x="261" y="146"/>
                    <a:pt x="261" y="146"/>
                    <a:pt x="261" y="146"/>
                  </a:cubicBezTo>
                  <a:cubicBezTo>
                    <a:pt x="261" y="140"/>
                    <a:pt x="261" y="140"/>
                    <a:pt x="261" y="140"/>
                  </a:cubicBezTo>
                  <a:cubicBezTo>
                    <a:pt x="261" y="133"/>
                    <a:pt x="262" y="129"/>
                    <a:pt x="265" y="126"/>
                  </a:cubicBezTo>
                  <a:cubicBezTo>
                    <a:pt x="268" y="124"/>
                    <a:pt x="273" y="123"/>
                    <a:pt x="280" y="123"/>
                  </a:cubicBezTo>
                  <a:cubicBezTo>
                    <a:pt x="288" y="123"/>
                    <a:pt x="294" y="124"/>
                    <a:pt x="297" y="128"/>
                  </a:cubicBezTo>
                  <a:cubicBezTo>
                    <a:pt x="299" y="131"/>
                    <a:pt x="301" y="135"/>
                    <a:pt x="301" y="141"/>
                  </a:cubicBezTo>
                  <a:cubicBezTo>
                    <a:pt x="301" y="145"/>
                    <a:pt x="300" y="148"/>
                    <a:pt x="299" y="150"/>
                  </a:cubicBezTo>
                  <a:cubicBezTo>
                    <a:pt x="298" y="151"/>
                    <a:pt x="296" y="153"/>
                    <a:pt x="294" y="154"/>
                  </a:cubicBezTo>
                  <a:cubicBezTo>
                    <a:pt x="296" y="155"/>
                    <a:pt x="298" y="157"/>
                    <a:pt x="300" y="159"/>
                  </a:cubicBezTo>
                  <a:cubicBezTo>
                    <a:pt x="301" y="161"/>
                    <a:pt x="302" y="166"/>
                    <a:pt x="302" y="173"/>
                  </a:cubicBezTo>
                  <a:cubicBezTo>
                    <a:pt x="302" y="176"/>
                    <a:pt x="301" y="178"/>
                    <a:pt x="301" y="180"/>
                  </a:cubicBezTo>
                  <a:cubicBezTo>
                    <a:pt x="301" y="182"/>
                    <a:pt x="300" y="184"/>
                    <a:pt x="300" y="186"/>
                  </a:cubicBezTo>
                  <a:cubicBezTo>
                    <a:pt x="298" y="189"/>
                    <a:pt x="296" y="191"/>
                    <a:pt x="293" y="193"/>
                  </a:cubicBezTo>
                  <a:cubicBezTo>
                    <a:pt x="290" y="195"/>
                    <a:pt x="286" y="195"/>
                    <a:pt x="281" y="195"/>
                  </a:cubicBezTo>
                  <a:cubicBezTo>
                    <a:pt x="276" y="195"/>
                    <a:pt x="271" y="194"/>
                    <a:pt x="268" y="193"/>
                  </a:cubicBezTo>
                  <a:cubicBezTo>
                    <a:pt x="265" y="191"/>
                    <a:pt x="263" y="188"/>
                    <a:pt x="262" y="186"/>
                  </a:cubicBezTo>
                  <a:cubicBezTo>
                    <a:pt x="261" y="184"/>
                    <a:pt x="261" y="182"/>
                    <a:pt x="261" y="180"/>
                  </a:cubicBezTo>
                  <a:cubicBezTo>
                    <a:pt x="261" y="177"/>
                    <a:pt x="261" y="175"/>
                    <a:pt x="261" y="172"/>
                  </a:cubicBezTo>
                  <a:lnTo>
                    <a:pt x="261" y="166"/>
                  </a:lnTo>
                  <a:close/>
                  <a:moveTo>
                    <a:pt x="142" y="56"/>
                  </a:moveTo>
                  <a:cubicBezTo>
                    <a:pt x="152" y="54"/>
                    <a:pt x="161" y="49"/>
                    <a:pt x="166" y="42"/>
                  </a:cubicBezTo>
                  <a:cubicBezTo>
                    <a:pt x="180" y="42"/>
                    <a:pt x="180" y="42"/>
                    <a:pt x="180" y="42"/>
                  </a:cubicBezTo>
                  <a:cubicBezTo>
                    <a:pt x="180" y="133"/>
                    <a:pt x="180" y="133"/>
                    <a:pt x="180" y="133"/>
                  </a:cubicBezTo>
                  <a:cubicBezTo>
                    <a:pt x="157" y="133"/>
                    <a:pt x="157" y="133"/>
                    <a:pt x="157" y="133"/>
                  </a:cubicBezTo>
                  <a:cubicBezTo>
                    <a:pt x="157" y="84"/>
                    <a:pt x="157" y="84"/>
                    <a:pt x="157" y="84"/>
                  </a:cubicBezTo>
                  <a:cubicBezTo>
                    <a:pt x="157" y="77"/>
                    <a:pt x="157" y="73"/>
                    <a:pt x="157" y="71"/>
                  </a:cubicBezTo>
                  <a:cubicBezTo>
                    <a:pt x="156" y="70"/>
                    <a:pt x="155" y="69"/>
                    <a:pt x="154" y="68"/>
                  </a:cubicBezTo>
                  <a:cubicBezTo>
                    <a:pt x="152" y="67"/>
                    <a:pt x="149" y="67"/>
                    <a:pt x="144" y="67"/>
                  </a:cubicBezTo>
                  <a:cubicBezTo>
                    <a:pt x="142" y="67"/>
                    <a:pt x="142" y="67"/>
                    <a:pt x="142" y="67"/>
                  </a:cubicBezTo>
                  <a:lnTo>
                    <a:pt x="142" y="56"/>
                  </a:lnTo>
                  <a:close/>
                  <a:moveTo>
                    <a:pt x="58" y="115"/>
                  </a:moveTo>
                  <a:cubicBezTo>
                    <a:pt x="57" y="114"/>
                    <a:pt x="56" y="114"/>
                    <a:pt x="54" y="114"/>
                  </a:cubicBezTo>
                  <a:cubicBezTo>
                    <a:pt x="53" y="114"/>
                    <a:pt x="52" y="114"/>
                    <a:pt x="51" y="115"/>
                  </a:cubicBezTo>
                  <a:cubicBezTo>
                    <a:pt x="51" y="117"/>
                    <a:pt x="50" y="119"/>
                    <a:pt x="50" y="122"/>
                  </a:cubicBezTo>
                  <a:cubicBezTo>
                    <a:pt x="50" y="129"/>
                    <a:pt x="50" y="129"/>
                    <a:pt x="50" y="129"/>
                  </a:cubicBezTo>
                  <a:cubicBezTo>
                    <a:pt x="33" y="129"/>
                    <a:pt x="33" y="129"/>
                    <a:pt x="33" y="129"/>
                  </a:cubicBezTo>
                  <a:cubicBezTo>
                    <a:pt x="33" y="127"/>
                    <a:pt x="33" y="127"/>
                    <a:pt x="33" y="127"/>
                  </a:cubicBezTo>
                  <a:cubicBezTo>
                    <a:pt x="33" y="122"/>
                    <a:pt x="33" y="119"/>
                    <a:pt x="34" y="116"/>
                  </a:cubicBezTo>
                  <a:cubicBezTo>
                    <a:pt x="34" y="114"/>
                    <a:pt x="35" y="112"/>
                    <a:pt x="37" y="109"/>
                  </a:cubicBezTo>
                  <a:cubicBezTo>
                    <a:pt x="39" y="107"/>
                    <a:pt x="41" y="105"/>
                    <a:pt x="44" y="104"/>
                  </a:cubicBezTo>
                  <a:cubicBezTo>
                    <a:pt x="47" y="103"/>
                    <a:pt x="50" y="102"/>
                    <a:pt x="54" y="102"/>
                  </a:cubicBezTo>
                  <a:cubicBezTo>
                    <a:pt x="61" y="102"/>
                    <a:pt x="67" y="104"/>
                    <a:pt x="71" y="108"/>
                  </a:cubicBezTo>
                  <a:cubicBezTo>
                    <a:pt x="75" y="111"/>
                    <a:pt x="77" y="116"/>
                    <a:pt x="77" y="122"/>
                  </a:cubicBezTo>
                  <a:cubicBezTo>
                    <a:pt x="77" y="126"/>
                    <a:pt x="76" y="131"/>
                    <a:pt x="73" y="136"/>
                  </a:cubicBezTo>
                  <a:cubicBezTo>
                    <a:pt x="71" y="140"/>
                    <a:pt x="65" y="151"/>
                    <a:pt x="54" y="167"/>
                  </a:cubicBezTo>
                  <a:cubicBezTo>
                    <a:pt x="75" y="167"/>
                    <a:pt x="75" y="167"/>
                    <a:pt x="75" y="167"/>
                  </a:cubicBezTo>
                  <a:cubicBezTo>
                    <a:pt x="75" y="180"/>
                    <a:pt x="75" y="180"/>
                    <a:pt x="75" y="180"/>
                  </a:cubicBezTo>
                  <a:cubicBezTo>
                    <a:pt x="33" y="180"/>
                    <a:pt x="33" y="180"/>
                    <a:pt x="33" y="180"/>
                  </a:cubicBezTo>
                  <a:cubicBezTo>
                    <a:pt x="33" y="169"/>
                    <a:pt x="33" y="169"/>
                    <a:pt x="33" y="169"/>
                  </a:cubicBezTo>
                  <a:cubicBezTo>
                    <a:pt x="46" y="148"/>
                    <a:pt x="53" y="136"/>
                    <a:pt x="55" y="131"/>
                  </a:cubicBezTo>
                  <a:cubicBezTo>
                    <a:pt x="58" y="126"/>
                    <a:pt x="59" y="123"/>
                    <a:pt x="59" y="120"/>
                  </a:cubicBezTo>
                  <a:cubicBezTo>
                    <a:pt x="59" y="118"/>
                    <a:pt x="58" y="116"/>
                    <a:pt x="58" y="115"/>
                  </a:cubicBezTo>
                  <a:close/>
                </a:path>
              </a:pathLst>
            </a:custGeom>
            <a:solidFill>
              <a:schemeClr val="accent4">
                <a:lumMod val="50000"/>
                <a:alpha val="70000"/>
              </a:schemeClr>
            </a:solidFill>
            <a:ln w="9525">
              <a:solidFill>
                <a:schemeClr val="bg1"/>
              </a:solidFill>
              <a:round/>
            </a:ln>
          </p:spPr>
          <p:txBody>
            <a:bodyPr vert="horz" wrap="square" lIns="91440" tIns="45720" rIns="91440" bIns="4572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b="0" i="0"/>
              </a:pPr>
              <a:endParaRPr kumimoji="0" lang="en-GB" sz="1800" b="0" i="0" u="none" strike="noStrike" kern="0" cap="none" spc="0" normalizeH="0" baseline="0" noProof="0">
                <a:ln>
                  <a:noFill/>
                </a:ln>
                <a:solidFill>
                  <a:sysClr val="windowText" lastClr="000000"/>
                </a:solidFill>
                <a:effectLst/>
                <a:uLnTx/>
                <a:uFillTx/>
              </a:endParaRPr>
            </a:p>
          </p:txBody>
        </p:sp>
        <p:sp>
          <p:nvSpPr>
            <p:cNvPr id="242" name="ZoneTexte 188"/>
            <p:cNvSpPr txBox="1"/>
            <p:nvPr>
              <p:custDataLst>
                <p:tags r:id="rId56"/>
              </p:custDataLst>
            </p:nvPr>
          </p:nvSpPr>
          <p:spPr>
            <a:xfrm>
              <a:off x="5409340" y="956711"/>
              <a:ext cx="453970" cy="323165"/>
            </a:xfrm>
            <a:prstGeom prst="rect">
              <a:avLst/>
            </a:prstGeom>
            <a:ln>
              <a:solidFill>
                <a:schemeClr val="bg1"/>
              </a:solidFill>
            </a:ln>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FF0000"/>
                  </a:solidFill>
                  <a:effectLst/>
                  <a:uLnTx/>
                  <a:uFillTx/>
                  <a:latin typeface="Century Gothic" panose="020B0502020202020204" pitchFamily="34" charset="0"/>
                </a:rPr>
                <a:t>France</a:t>
              </a:r>
              <a:endParaRPr kumimoji="0" lang="x-none" sz="1050" b="1" i="0" u="none" strike="noStrike" kern="0" cap="none" spc="0" normalizeH="0" baseline="0" noProof="0" dirty="0">
                <a:ln>
                  <a:noFill/>
                </a:ln>
                <a:solidFill>
                  <a:srgbClr val="FF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FF0000"/>
                  </a:solidFill>
                  <a:effectLst/>
                  <a:uLnTx/>
                  <a:uFillTx/>
                  <a:latin typeface="Century Gothic" panose="020B0502020202020204" pitchFamily="34" charset="0"/>
                </a:rPr>
                <a:t>34</a:t>
              </a:r>
              <a:r>
                <a:rPr kumimoji="0" lang="x-none" sz="1050" b="1" i="0" u="none" strike="noStrike" kern="0" cap="none" spc="0" normalizeH="0" baseline="0" noProof="0" dirty="0">
                  <a:ln>
                    <a:noFill/>
                  </a:ln>
                  <a:solidFill>
                    <a:srgbClr val="FF0000"/>
                  </a:solidFill>
                  <a:effectLst/>
                  <a:uLnTx/>
                  <a:uFillTx/>
                  <a:latin typeface="Century Gothic" panose="020B0502020202020204" pitchFamily="34" charset="0"/>
                </a:rPr>
                <a:t>%</a:t>
              </a:r>
            </a:p>
          </p:txBody>
        </p:sp>
        <p:sp>
          <p:nvSpPr>
            <p:cNvPr id="243" name="ZoneTexte 189"/>
            <p:cNvSpPr txBox="1"/>
            <p:nvPr>
              <p:custDataLst>
                <p:tags r:id="rId57"/>
              </p:custDataLst>
            </p:nvPr>
          </p:nvSpPr>
          <p:spPr>
            <a:xfrm>
              <a:off x="4791008" y="1080043"/>
              <a:ext cx="574195" cy="323165"/>
            </a:xfrm>
            <a:prstGeom prst="rect">
              <a:avLst/>
            </a:prstGeom>
            <a:ln>
              <a:solidFill>
                <a:schemeClr val="bg1"/>
              </a:solidFill>
            </a:ln>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rgbClr val="FF0000"/>
                  </a:solidFill>
                  <a:effectLst/>
                  <a:uLnTx/>
                  <a:uFillTx/>
                  <a:latin typeface="Century Gothic" panose="020B0502020202020204" pitchFamily="34" charset="0"/>
                </a:rPr>
                <a:t>Espagne</a:t>
              </a:r>
              <a:endParaRPr kumimoji="0" lang="x-none" sz="1050" b="0" i="0" u="none" strike="noStrike" kern="0" cap="none" spc="0" normalizeH="0" baseline="0" noProof="0" dirty="0">
                <a:ln>
                  <a:noFill/>
                </a:ln>
                <a:solidFill>
                  <a:srgbClr val="FF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rgbClr val="FF0000"/>
                  </a:solidFill>
                  <a:effectLst/>
                  <a:uLnTx/>
                  <a:uFillTx/>
                  <a:latin typeface="Century Gothic" panose="020B0502020202020204" pitchFamily="34" charset="0"/>
                </a:rPr>
                <a:t>19</a:t>
              </a:r>
              <a:r>
                <a:rPr kumimoji="0" lang="x-none" sz="1050" b="0" i="0" u="none" strike="noStrike" kern="0" cap="none" spc="0" normalizeH="0" baseline="0" noProof="0" dirty="0">
                  <a:ln>
                    <a:noFill/>
                  </a:ln>
                  <a:solidFill>
                    <a:srgbClr val="FF0000"/>
                  </a:solidFill>
                  <a:effectLst/>
                  <a:uLnTx/>
                  <a:uFillTx/>
                  <a:latin typeface="Century Gothic" panose="020B0502020202020204" pitchFamily="34" charset="0"/>
                </a:rPr>
                <a:t>%</a:t>
              </a:r>
            </a:p>
          </p:txBody>
        </p:sp>
        <p:sp>
          <p:nvSpPr>
            <p:cNvPr id="244" name="ZoneTexte 190"/>
            <p:cNvSpPr txBox="1"/>
            <p:nvPr>
              <p:custDataLst>
                <p:tags r:id="rId58"/>
              </p:custDataLst>
            </p:nvPr>
          </p:nvSpPr>
          <p:spPr>
            <a:xfrm>
              <a:off x="5841573" y="1141538"/>
              <a:ext cx="577397" cy="323165"/>
            </a:xfrm>
            <a:prstGeom prst="rect">
              <a:avLst/>
            </a:prstGeom>
            <a:ln>
              <a:solidFill>
                <a:schemeClr val="bg1"/>
              </a:solidFill>
            </a:ln>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0" i="0" u="none" strike="noStrike" kern="0" cap="none" spc="0" normalizeH="0" baseline="0" noProof="0" dirty="0" err="1">
                  <a:ln>
                    <a:noFill/>
                  </a:ln>
                  <a:solidFill>
                    <a:srgbClr val="FF0000"/>
                  </a:solidFill>
                  <a:effectLst/>
                  <a:uLnTx/>
                  <a:uFillTx/>
                  <a:latin typeface="Century Gothic" panose="020B0502020202020204" pitchFamily="34" charset="0"/>
                </a:rPr>
                <a:t>Italie</a:t>
              </a:r>
              <a:endParaRPr kumimoji="0" lang="en-US" sz="1050" b="0" i="0" u="none" strike="noStrike" kern="0" cap="none" spc="0" normalizeH="0" baseline="0" noProof="0" dirty="0">
                <a:ln>
                  <a:noFill/>
                </a:ln>
                <a:solidFill>
                  <a:srgbClr val="FF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rgbClr val="FF0000"/>
                  </a:solidFill>
                  <a:effectLst/>
                  <a:uLnTx/>
                  <a:uFillTx/>
                  <a:latin typeface="Century Gothic" panose="020B0502020202020204" pitchFamily="34" charset="0"/>
                </a:rPr>
                <a:t>12</a:t>
              </a:r>
              <a:r>
                <a:rPr kumimoji="0" lang="x-none" sz="1050" b="0" i="0" u="none" strike="noStrike" kern="0" cap="none" spc="0" normalizeH="0" baseline="0" noProof="0" dirty="0">
                  <a:ln>
                    <a:noFill/>
                  </a:ln>
                  <a:solidFill>
                    <a:srgbClr val="FF0000"/>
                  </a:solidFill>
                  <a:effectLst/>
                  <a:uLnTx/>
                  <a:uFillTx/>
                  <a:latin typeface="Century Gothic" panose="020B0502020202020204" pitchFamily="34" charset="0"/>
                </a:rPr>
                <a:t>%</a:t>
              </a:r>
            </a:p>
          </p:txBody>
        </p:sp>
      </p:grpSp>
      <p:cxnSp>
        <p:nvCxnSpPr>
          <p:cNvPr id="245" name="Connecteur droit 191"/>
          <p:cNvCxnSpPr/>
          <p:nvPr>
            <p:custDataLst>
              <p:tags r:id="rId25"/>
            </p:custDataLst>
          </p:nvPr>
        </p:nvCxnSpPr>
        <p:spPr>
          <a:xfrm flipH="1">
            <a:off x="4543063" y="2112101"/>
            <a:ext cx="907742" cy="1040250"/>
          </a:xfrm>
          <a:prstGeom prst="line">
            <a:avLst/>
          </a:prstGeom>
          <a:noFill/>
          <a:ln w="12700">
            <a:solidFill>
              <a:srgbClr val="FF0000"/>
            </a:solidFill>
            <a:round/>
          </a:ln>
          <a:extLst>
            <a:ext uri="{909E8E84-426E-40DD-AFC4-6F175D3DCCD1}">
              <a14:hiddenFill xmlns:a14="http://schemas.microsoft.com/office/drawing/2010/main">
                <a:noFill/>
              </a14:hiddenFill>
            </a:ext>
          </a:extLst>
        </p:spPr>
      </p:cxnSp>
      <p:sp>
        <p:nvSpPr>
          <p:cNvPr id="246" name="Freeform 112"/>
          <p:cNvSpPr>
            <a:spLocks noEditPoints="1"/>
          </p:cNvSpPr>
          <p:nvPr>
            <p:custDataLst>
              <p:tags r:id="rId26"/>
            </p:custDataLst>
          </p:nvPr>
        </p:nvSpPr>
        <p:spPr>
          <a:xfrm>
            <a:off x="5226564" y="3532200"/>
            <a:ext cx="864000" cy="396000"/>
          </a:xfrm>
          <a:custGeom>
            <a:avLst/>
            <a:gdLst/>
            <a:ahLst/>
            <a:cxnLst>
              <a:cxn ang="0">
                <a:pos x="314" y="211"/>
              </a:cxn>
              <a:cxn ang="0">
                <a:pos x="334" y="180"/>
              </a:cxn>
              <a:cxn ang="0">
                <a:pos x="334" y="179"/>
              </a:cxn>
              <a:cxn ang="0">
                <a:pos x="310" y="104"/>
              </a:cxn>
              <a:cxn ang="0">
                <a:pos x="239" y="24"/>
              </a:cxn>
              <a:cxn ang="0">
                <a:pos x="121" y="0"/>
              </a:cxn>
              <a:cxn ang="0">
                <a:pos x="97" y="74"/>
              </a:cxn>
              <a:cxn ang="0">
                <a:pos x="0" y="98"/>
              </a:cxn>
              <a:cxn ang="0">
                <a:pos x="0" y="180"/>
              </a:cxn>
              <a:cxn ang="0">
                <a:pos x="0" y="191"/>
              </a:cxn>
              <a:cxn ang="0">
                <a:pos x="261" y="166"/>
              </a:cxn>
              <a:cxn ang="0">
                <a:pos x="278" y="178"/>
              </a:cxn>
              <a:cxn ang="0">
                <a:pos x="278" y="183"/>
              </a:cxn>
              <a:cxn ang="0">
                <a:pos x="284" y="183"/>
              </a:cxn>
              <a:cxn ang="0">
                <a:pos x="284" y="175"/>
              </a:cxn>
              <a:cxn ang="0">
                <a:pos x="283" y="164"/>
              </a:cxn>
              <a:cxn ang="0">
                <a:pos x="274" y="161"/>
              </a:cxn>
              <a:cxn ang="0">
                <a:pos x="281" y="150"/>
              </a:cxn>
              <a:cxn ang="0">
                <a:pos x="284" y="143"/>
              </a:cxn>
              <a:cxn ang="0">
                <a:pos x="283" y="135"/>
              </a:cxn>
              <a:cxn ang="0">
                <a:pos x="279" y="135"/>
              </a:cxn>
              <a:cxn ang="0">
                <a:pos x="278" y="146"/>
              </a:cxn>
              <a:cxn ang="0">
                <a:pos x="261" y="140"/>
              </a:cxn>
              <a:cxn ang="0">
                <a:pos x="280" y="123"/>
              </a:cxn>
              <a:cxn ang="0">
                <a:pos x="301" y="141"/>
              </a:cxn>
              <a:cxn ang="0">
                <a:pos x="294" y="154"/>
              </a:cxn>
              <a:cxn ang="0">
                <a:pos x="302" y="173"/>
              </a:cxn>
              <a:cxn ang="0">
                <a:pos x="300" y="186"/>
              </a:cxn>
              <a:cxn ang="0">
                <a:pos x="281" y="195"/>
              </a:cxn>
              <a:cxn ang="0">
                <a:pos x="262" y="186"/>
              </a:cxn>
              <a:cxn ang="0">
                <a:pos x="261" y="172"/>
              </a:cxn>
              <a:cxn ang="0">
                <a:pos x="142" y="56"/>
              </a:cxn>
              <a:cxn ang="0">
                <a:pos x="180" y="42"/>
              </a:cxn>
              <a:cxn ang="0">
                <a:pos x="157" y="133"/>
              </a:cxn>
              <a:cxn ang="0">
                <a:pos x="157" y="71"/>
              </a:cxn>
              <a:cxn ang="0">
                <a:pos x="144" y="67"/>
              </a:cxn>
              <a:cxn ang="0">
                <a:pos x="142" y="56"/>
              </a:cxn>
              <a:cxn ang="0">
                <a:pos x="54" y="114"/>
              </a:cxn>
              <a:cxn ang="0">
                <a:pos x="50" y="122"/>
              </a:cxn>
              <a:cxn ang="0">
                <a:pos x="33" y="129"/>
              </a:cxn>
              <a:cxn ang="0">
                <a:pos x="34" y="116"/>
              </a:cxn>
              <a:cxn ang="0">
                <a:pos x="44" y="104"/>
              </a:cxn>
              <a:cxn ang="0">
                <a:pos x="71" y="108"/>
              </a:cxn>
              <a:cxn ang="0">
                <a:pos x="73" y="136"/>
              </a:cxn>
              <a:cxn ang="0">
                <a:pos x="75" y="167"/>
              </a:cxn>
              <a:cxn ang="0">
                <a:pos x="33" y="180"/>
              </a:cxn>
              <a:cxn ang="0">
                <a:pos x="55" y="131"/>
              </a:cxn>
              <a:cxn ang="0">
                <a:pos x="58" y="115"/>
              </a:cxn>
            </a:cxnLst>
            <a:rect l="0" t="0" r="r" b="b"/>
            <a:pathLst>
              <a:path w="334" h="211">
                <a:moveTo>
                  <a:pt x="20" y="211"/>
                </a:moveTo>
                <a:cubicBezTo>
                  <a:pt x="314" y="211"/>
                  <a:pt x="314" y="211"/>
                  <a:pt x="314" y="211"/>
                </a:cubicBezTo>
                <a:cubicBezTo>
                  <a:pt x="325" y="211"/>
                  <a:pt x="334" y="202"/>
                  <a:pt x="334" y="191"/>
                </a:cubicBezTo>
                <a:cubicBezTo>
                  <a:pt x="334" y="180"/>
                  <a:pt x="334" y="180"/>
                  <a:pt x="334" y="180"/>
                </a:cubicBezTo>
                <a:cubicBezTo>
                  <a:pt x="334" y="180"/>
                  <a:pt x="334" y="180"/>
                  <a:pt x="334" y="180"/>
                </a:cubicBezTo>
                <a:cubicBezTo>
                  <a:pt x="334" y="179"/>
                  <a:pt x="334" y="179"/>
                  <a:pt x="334" y="179"/>
                </a:cubicBezTo>
                <a:cubicBezTo>
                  <a:pt x="334" y="128"/>
                  <a:pt x="334" y="128"/>
                  <a:pt x="334" y="128"/>
                </a:cubicBezTo>
                <a:cubicBezTo>
                  <a:pt x="334" y="115"/>
                  <a:pt x="323" y="104"/>
                  <a:pt x="310" y="104"/>
                </a:cubicBezTo>
                <a:cubicBezTo>
                  <a:pt x="239" y="104"/>
                  <a:pt x="239" y="104"/>
                  <a:pt x="239" y="104"/>
                </a:cubicBezTo>
                <a:cubicBezTo>
                  <a:pt x="239" y="24"/>
                  <a:pt x="239" y="24"/>
                  <a:pt x="239" y="24"/>
                </a:cubicBezTo>
                <a:cubicBezTo>
                  <a:pt x="239" y="11"/>
                  <a:pt x="228" y="0"/>
                  <a:pt x="215" y="0"/>
                </a:cubicBezTo>
                <a:cubicBezTo>
                  <a:pt x="121" y="0"/>
                  <a:pt x="121" y="0"/>
                  <a:pt x="121" y="0"/>
                </a:cubicBezTo>
                <a:cubicBezTo>
                  <a:pt x="108" y="0"/>
                  <a:pt x="97" y="11"/>
                  <a:pt x="97" y="24"/>
                </a:cubicBezTo>
                <a:cubicBezTo>
                  <a:pt x="97" y="74"/>
                  <a:pt x="97" y="74"/>
                  <a:pt x="97" y="74"/>
                </a:cubicBezTo>
                <a:cubicBezTo>
                  <a:pt x="24" y="74"/>
                  <a:pt x="24" y="74"/>
                  <a:pt x="24" y="74"/>
                </a:cubicBezTo>
                <a:cubicBezTo>
                  <a:pt x="11" y="74"/>
                  <a:pt x="0" y="85"/>
                  <a:pt x="0" y="98"/>
                </a:cubicBezTo>
                <a:cubicBezTo>
                  <a:pt x="0" y="179"/>
                  <a:pt x="0" y="179"/>
                  <a:pt x="0" y="179"/>
                </a:cubicBezTo>
                <a:cubicBezTo>
                  <a:pt x="0" y="179"/>
                  <a:pt x="0" y="179"/>
                  <a:pt x="0" y="180"/>
                </a:cubicBezTo>
                <a:cubicBezTo>
                  <a:pt x="0" y="180"/>
                  <a:pt x="0" y="180"/>
                  <a:pt x="0" y="180"/>
                </a:cubicBezTo>
                <a:cubicBezTo>
                  <a:pt x="0" y="191"/>
                  <a:pt x="0" y="191"/>
                  <a:pt x="0" y="191"/>
                </a:cubicBezTo>
                <a:cubicBezTo>
                  <a:pt x="0" y="202"/>
                  <a:pt x="9" y="211"/>
                  <a:pt x="20" y="211"/>
                </a:cubicBezTo>
                <a:close/>
                <a:moveTo>
                  <a:pt x="261" y="166"/>
                </a:moveTo>
                <a:cubicBezTo>
                  <a:pt x="278" y="166"/>
                  <a:pt x="278" y="166"/>
                  <a:pt x="278" y="166"/>
                </a:cubicBezTo>
                <a:cubicBezTo>
                  <a:pt x="278" y="178"/>
                  <a:pt x="278" y="178"/>
                  <a:pt x="278" y="178"/>
                </a:cubicBezTo>
                <a:cubicBezTo>
                  <a:pt x="278" y="178"/>
                  <a:pt x="278" y="179"/>
                  <a:pt x="278" y="180"/>
                </a:cubicBezTo>
                <a:cubicBezTo>
                  <a:pt x="278" y="182"/>
                  <a:pt x="278" y="183"/>
                  <a:pt x="278" y="183"/>
                </a:cubicBezTo>
                <a:cubicBezTo>
                  <a:pt x="279" y="184"/>
                  <a:pt x="280" y="185"/>
                  <a:pt x="281" y="185"/>
                </a:cubicBezTo>
                <a:cubicBezTo>
                  <a:pt x="282" y="185"/>
                  <a:pt x="283" y="184"/>
                  <a:pt x="284" y="183"/>
                </a:cubicBezTo>
                <a:cubicBezTo>
                  <a:pt x="284" y="182"/>
                  <a:pt x="284" y="181"/>
                  <a:pt x="284" y="180"/>
                </a:cubicBezTo>
                <a:cubicBezTo>
                  <a:pt x="284" y="178"/>
                  <a:pt x="284" y="177"/>
                  <a:pt x="284" y="175"/>
                </a:cubicBezTo>
                <a:cubicBezTo>
                  <a:pt x="284" y="170"/>
                  <a:pt x="284" y="170"/>
                  <a:pt x="284" y="170"/>
                </a:cubicBezTo>
                <a:cubicBezTo>
                  <a:pt x="284" y="167"/>
                  <a:pt x="284" y="165"/>
                  <a:pt x="283" y="164"/>
                </a:cubicBezTo>
                <a:cubicBezTo>
                  <a:pt x="283" y="163"/>
                  <a:pt x="282" y="162"/>
                  <a:pt x="281" y="162"/>
                </a:cubicBezTo>
                <a:cubicBezTo>
                  <a:pt x="279" y="161"/>
                  <a:pt x="277" y="161"/>
                  <a:pt x="274" y="161"/>
                </a:cubicBezTo>
                <a:cubicBezTo>
                  <a:pt x="274" y="151"/>
                  <a:pt x="274" y="151"/>
                  <a:pt x="274" y="151"/>
                </a:cubicBezTo>
                <a:cubicBezTo>
                  <a:pt x="278" y="151"/>
                  <a:pt x="280" y="151"/>
                  <a:pt x="281" y="150"/>
                </a:cubicBezTo>
                <a:cubicBezTo>
                  <a:pt x="282" y="150"/>
                  <a:pt x="283" y="149"/>
                  <a:pt x="284" y="148"/>
                </a:cubicBezTo>
                <a:cubicBezTo>
                  <a:pt x="284" y="147"/>
                  <a:pt x="284" y="146"/>
                  <a:pt x="284" y="143"/>
                </a:cubicBezTo>
                <a:cubicBezTo>
                  <a:pt x="284" y="140"/>
                  <a:pt x="284" y="140"/>
                  <a:pt x="284" y="140"/>
                </a:cubicBezTo>
                <a:cubicBezTo>
                  <a:pt x="284" y="137"/>
                  <a:pt x="284" y="135"/>
                  <a:pt x="283" y="135"/>
                </a:cubicBezTo>
                <a:cubicBezTo>
                  <a:pt x="283" y="134"/>
                  <a:pt x="282" y="134"/>
                  <a:pt x="281" y="134"/>
                </a:cubicBezTo>
                <a:cubicBezTo>
                  <a:pt x="280" y="134"/>
                  <a:pt x="279" y="134"/>
                  <a:pt x="279" y="135"/>
                </a:cubicBezTo>
                <a:cubicBezTo>
                  <a:pt x="278" y="136"/>
                  <a:pt x="278" y="137"/>
                  <a:pt x="278" y="140"/>
                </a:cubicBezTo>
                <a:cubicBezTo>
                  <a:pt x="278" y="146"/>
                  <a:pt x="278" y="146"/>
                  <a:pt x="278" y="146"/>
                </a:cubicBezTo>
                <a:cubicBezTo>
                  <a:pt x="261" y="146"/>
                  <a:pt x="261" y="146"/>
                  <a:pt x="261" y="146"/>
                </a:cubicBezTo>
                <a:cubicBezTo>
                  <a:pt x="261" y="140"/>
                  <a:pt x="261" y="140"/>
                  <a:pt x="261" y="140"/>
                </a:cubicBezTo>
                <a:cubicBezTo>
                  <a:pt x="261" y="133"/>
                  <a:pt x="262" y="129"/>
                  <a:pt x="265" y="126"/>
                </a:cubicBezTo>
                <a:cubicBezTo>
                  <a:pt x="268" y="124"/>
                  <a:pt x="273" y="123"/>
                  <a:pt x="280" y="123"/>
                </a:cubicBezTo>
                <a:cubicBezTo>
                  <a:pt x="288" y="123"/>
                  <a:pt x="294" y="124"/>
                  <a:pt x="297" y="128"/>
                </a:cubicBezTo>
                <a:cubicBezTo>
                  <a:pt x="299" y="131"/>
                  <a:pt x="301" y="135"/>
                  <a:pt x="301" y="141"/>
                </a:cubicBezTo>
                <a:cubicBezTo>
                  <a:pt x="301" y="145"/>
                  <a:pt x="300" y="148"/>
                  <a:pt x="299" y="150"/>
                </a:cubicBezTo>
                <a:cubicBezTo>
                  <a:pt x="298" y="151"/>
                  <a:pt x="296" y="153"/>
                  <a:pt x="294" y="154"/>
                </a:cubicBezTo>
                <a:cubicBezTo>
                  <a:pt x="296" y="155"/>
                  <a:pt x="298" y="157"/>
                  <a:pt x="300" y="159"/>
                </a:cubicBezTo>
                <a:cubicBezTo>
                  <a:pt x="301" y="161"/>
                  <a:pt x="302" y="166"/>
                  <a:pt x="302" y="173"/>
                </a:cubicBezTo>
                <a:cubicBezTo>
                  <a:pt x="302" y="176"/>
                  <a:pt x="301" y="178"/>
                  <a:pt x="301" y="180"/>
                </a:cubicBezTo>
                <a:cubicBezTo>
                  <a:pt x="301" y="182"/>
                  <a:pt x="300" y="184"/>
                  <a:pt x="300" y="186"/>
                </a:cubicBezTo>
                <a:cubicBezTo>
                  <a:pt x="298" y="189"/>
                  <a:pt x="296" y="191"/>
                  <a:pt x="293" y="193"/>
                </a:cubicBezTo>
                <a:cubicBezTo>
                  <a:pt x="290" y="195"/>
                  <a:pt x="286" y="195"/>
                  <a:pt x="281" y="195"/>
                </a:cubicBezTo>
                <a:cubicBezTo>
                  <a:pt x="276" y="195"/>
                  <a:pt x="271" y="194"/>
                  <a:pt x="268" y="193"/>
                </a:cubicBezTo>
                <a:cubicBezTo>
                  <a:pt x="265" y="191"/>
                  <a:pt x="263" y="188"/>
                  <a:pt x="262" y="186"/>
                </a:cubicBezTo>
                <a:cubicBezTo>
                  <a:pt x="261" y="184"/>
                  <a:pt x="261" y="182"/>
                  <a:pt x="261" y="180"/>
                </a:cubicBezTo>
                <a:cubicBezTo>
                  <a:pt x="261" y="177"/>
                  <a:pt x="261" y="175"/>
                  <a:pt x="261" y="172"/>
                </a:cubicBezTo>
                <a:lnTo>
                  <a:pt x="261" y="166"/>
                </a:lnTo>
                <a:close/>
                <a:moveTo>
                  <a:pt x="142" y="56"/>
                </a:moveTo>
                <a:cubicBezTo>
                  <a:pt x="152" y="54"/>
                  <a:pt x="161" y="49"/>
                  <a:pt x="166" y="42"/>
                </a:cubicBezTo>
                <a:cubicBezTo>
                  <a:pt x="180" y="42"/>
                  <a:pt x="180" y="42"/>
                  <a:pt x="180" y="42"/>
                </a:cubicBezTo>
                <a:cubicBezTo>
                  <a:pt x="180" y="133"/>
                  <a:pt x="180" y="133"/>
                  <a:pt x="180" y="133"/>
                </a:cubicBezTo>
                <a:cubicBezTo>
                  <a:pt x="157" y="133"/>
                  <a:pt x="157" y="133"/>
                  <a:pt x="157" y="133"/>
                </a:cubicBezTo>
                <a:cubicBezTo>
                  <a:pt x="157" y="84"/>
                  <a:pt x="157" y="84"/>
                  <a:pt x="157" y="84"/>
                </a:cubicBezTo>
                <a:cubicBezTo>
                  <a:pt x="157" y="77"/>
                  <a:pt x="157" y="73"/>
                  <a:pt x="157" y="71"/>
                </a:cubicBezTo>
                <a:cubicBezTo>
                  <a:pt x="156" y="70"/>
                  <a:pt x="155" y="69"/>
                  <a:pt x="154" y="68"/>
                </a:cubicBezTo>
                <a:cubicBezTo>
                  <a:pt x="152" y="67"/>
                  <a:pt x="149" y="67"/>
                  <a:pt x="144" y="67"/>
                </a:cubicBezTo>
                <a:cubicBezTo>
                  <a:pt x="142" y="67"/>
                  <a:pt x="142" y="67"/>
                  <a:pt x="142" y="67"/>
                </a:cubicBezTo>
                <a:lnTo>
                  <a:pt x="142" y="56"/>
                </a:lnTo>
                <a:close/>
                <a:moveTo>
                  <a:pt x="58" y="115"/>
                </a:moveTo>
                <a:cubicBezTo>
                  <a:pt x="57" y="114"/>
                  <a:pt x="56" y="114"/>
                  <a:pt x="54" y="114"/>
                </a:cubicBezTo>
                <a:cubicBezTo>
                  <a:pt x="53" y="114"/>
                  <a:pt x="52" y="114"/>
                  <a:pt x="51" y="115"/>
                </a:cubicBezTo>
                <a:cubicBezTo>
                  <a:pt x="51" y="117"/>
                  <a:pt x="50" y="119"/>
                  <a:pt x="50" y="122"/>
                </a:cubicBezTo>
                <a:cubicBezTo>
                  <a:pt x="50" y="129"/>
                  <a:pt x="50" y="129"/>
                  <a:pt x="50" y="129"/>
                </a:cubicBezTo>
                <a:cubicBezTo>
                  <a:pt x="33" y="129"/>
                  <a:pt x="33" y="129"/>
                  <a:pt x="33" y="129"/>
                </a:cubicBezTo>
                <a:cubicBezTo>
                  <a:pt x="33" y="127"/>
                  <a:pt x="33" y="127"/>
                  <a:pt x="33" y="127"/>
                </a:cubicBezTo>
                <a:cubicBezTo>
                  <a:pt x="33" y="122"/>
                  <a:pt x="33" y="119"/>
                  <a:pt x="34" y="116"/>
                </a:cubicBezTo>
                <a:cubicBezTo>
                  <a:pt x="34" y="114"/>
                  <a:pt x="35" y="112"/>
                  <a:pt x="37" y="109"/>
                </a:cubicBezTo>
                <a:cubicBezTo>
                  <a:pt x="39" y="107"/>
                  <a:pt x="41" y="105"/>
                  <a:pt x="44" y="104"/>
                </a:cubicBezTo>
                <a:cubicBezTo>
                  <a:pt x="47" y="103"/>
                  <a:pt x="50" y="102"/>
                  <a:pt x="54" y="102"/>
                </a:cubicBezTo>
                <a:cubicBezTo>
                  <a:pt x="61" y="102"/>
                  <a:pt x="67" y="104"/>
                  <a:pt x="71" y="108"/>
                </a:cubicBezTo>
                <a:cubicBezTo>
                  <a:pt x="75" y="111"/>
                  <a:pt x="77" y="116"/>
                  <a:pt x="77" y="122"/>
                </a:cubicBezTo>
                <a:cubicBezTo>
                  <a:pt x="77" y="126"/>
                  <a:pt x="76" y="131"/>
                  <a:pt x="73" y="136"/>
                </a:cubicBezTo>
                <a:cubicBezTo>
                  <a:pt x="71" y="140"/>
                  <a:pt x="65" y="151"/>
                  <a:pt x="54" y="167"/>
                </a:cubicBezTo>
                <a:cubicBezTo>
                  <a:pt x="75" y="167"/>
                  <a:pt x="75" y="167"/>
                  <a:pt x="75" y="167"/>
                </a:cubicBezTo>
                <a:cubicBezTo>
                  <a:pt x="75" y="180"/>
                  <a:pt x="75" y="180"/>
                  <a:pt x="75" y="180"/>
                </a:cubicBezTo>
                <a:cubicBezTo>
                  <a:pt x="33" y="180"/>
                  <a:pt x="33" y="180"/>
                  <a:pt x="33" y="180"/>
                </a:cubicBezTo>
                <a:cubicBezTo>
                  <a:pt x="33" y="169"/>
                  <a:pt x="33" y="169"/>
                  <a:pt x="33" y="169"/>
                </a:cubicBezTo>
                <a:cubicBezTo>
                  <a:pt x="46" y="148"/>
                  <a:pt x="53" y="136"/>
                  <a:pt x="55" y="131"/>
                </a:cubicBezTo>
                <a:cubicBezTo>
                  <a:pt x="58" y="126"/>
                  <a:pt x="59" y="123"/>
                  <a:pt x="59" y="120"/>
                </a:cubicBezTo>
                <a:cubicBezTo>
                  <a:pt x="59" y="118"/>
                  <a:pt x="58" y="116"/>
                  <a:pt x="58" y="115"/>
                </a:cubicBezTo>
                <a:close/>
              </a:path>
            </a:pathLst>
          </a:custGeom>
          <a:solidFill>
            <a:schemeClr val="accent4">
              <a:lumMod val="50000"/>
              <a:alpha val="70000"/>
            </a:schemeClr>
          </a:solidFill>
          <a:ln w="9525">
            <a:noFill/>
            <a:round/>
          </a:ln>
        </p:spPr>
        <p:txBody>
          <a:bodyPr vert="horz" wrap="square" lIns="91440" tIns="45720" rIns="91440" bIns="4572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b="0" i="0"/>
            </a:pPr>
            <a:endParaRPr kumimoji="0" lang="en-GB" sz="1800" b="0" i="0" u="none" strike="noStrike" kern="0" cap="none" spc="0" normalizeH="0" baseline="0" noProof="0">
              <a:ln>
                <a:noFill/>
              </a:ln>
              <a:solidFill>
                <a:sysClr val="windowText" lastClr="000000"/>
              </a:solidFill>
              <a:effectLst/>
              <a:uLnTx/>
              <a:uFillTx/>
            </a:endParaRPr>
          </a:p>
        </p:txBody>
      </p:sp>
      <p:sp>
        <p:nvSpPr>
          <p:cNvPr id="247" name="ZoneTexte 193"/>
          <p:cNvSpPr txBox="1"/>
          <p:nvPr>
            <p:custDataLst>
              <p:tags r:id="rId27"/>
            </p:custDataLst>
          </p:nvPr>
        </p:nvSpPr>
        <p:spPr>
          <a:xfrm>
            <a:off x="5497302" y="3179668"/>
            <a:ext cx="322524"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1" i="0" u="none" strike="noStrike" kern="0" cap="none" spc="0" normalizeH="0" baseline="0" noProof="0" dirty="0" err="1">
                <a:ln>
                  <a:noFill/>
                </a:ln>
                <a:solidFill>
                  <a:srgbClr val="0070C0"/>
                </a:solidFill>
                <a:effectLst/>
                <a:uLnTx/>
                <a:uFillTx/>
                <a:latin typeface="Century Gothic" panose="020B0502020202020204" pitchFamily="34" charset="0"/>
              </a:rPr>
              <a:t>Italie</a:t>
            </a:r>
            <a:endParaRPr kumimoji="0" lang="en-US" sz="105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29</a:t>
            </a:r>
            <a:r>
              <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rPr>
              <a:t>%</a:t>
            </a:r>
          </a:p>
        </p:txBody>
      </p:sp>
      <p:sp>
        <p:nvSpPr>
          <p:cNvPr id="248" name="ZoneTexte 194"/>
          <p:cNvSpPr txBox="1"/>
          <p:nvPr>
            <p:custDataLst>
              <p:tags r:id="rId28"/>
            </p:custDataLst>
          </p:nvPr>
        </p:nvSpPr>
        <p:spPr>
          <a:xfrm>
            <a:off x="5005489" y="3367555"/>
            <a:ext cx="494045"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0" i="0" u="none" strike="noStrike" kern="0" cap="none" spc="0" normalizeH="0" baseline="0" noProof="0" dirty="0" err="1">
                <a:ln>
                  <a:noFill/>
                </a:ln>
                <a:solidFill>
                  <a:sysClr val="windowText" lastClr="000000"/>
                </a:solidFill>
                <a:effectLst/>
                <a:uLnTx/>
                <a:uFillTx/>
                <a:latin typeface="Century Gothic" panose="020B0502020202020204" pitchFamily="34" charset="0"/>
              </a:rPr>
              <a:t>Croatie</a:t>
            </a:r>
            <a:endParaRPr kumimoji="0" lang="en-US"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23</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49" name="ZoneTexte 195"/>
          <p:cNvSpPr txBox="1"/>
          <p:nvPr>
            <p:custDataLst>
              <p:tags r:id="rId29"/>
            </p:custDataLst>
          </p:nvPr>
        </p:nvSpPr>
        <p:spPr>
          <a:xfrm>
            <a:off x="5755529" y="3415841"/>
            <a:ext cx="740844"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lang="fr-FR" sz="1050" kern="0" dirty="0">
                <a:solidFill>
                  <a:sysClr val="windowText" lastClr="000000"/>
                </a:solidFill>
                <a:latin typeface="Century Gothic" panose="020B0502020202020204" pitchFamily="34" charset="0"/>
              </a:rPr>
              <a:t>A</a:t>
            </a:r>
            <a:r>
              <a:rPr kumimoji="0" lang="fr-FR" sz="1050" b="0" i="0" u="none" strike="noStrike" kern="0" cap="none" spc="0" normalizeH="0" baseline="0" noProof="0" dirty="0" err="1">
                <a:ln>
                  <a:noFill/>
                </a:ln>
                <a:solidFill>
                  <a:sysClr val="windowText" lastClr="000000"/>
                </a:solidFill>
                <a:effectLst/>
                <a:uLnTx/>
                <a:uFillTx/>
                <a:latin typeface="Century Gothic" panose="020B0502020202020204" pitchFamily="34" charset="0"/>
              </a:rPr>
              <a:t>llemagne</a:t>
            </a:r>
            <a:endPar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11</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50" name="Freeform 112"/>
          <p:cNvSpPr>
            <a:spLocks noEditPoints="1"/>
          </p:cNvSpPr>
          <p:nvPr>
            <p:custDataLst>
              <p:tags r:id="rId30"/>
            </p:custDataLst>
          </p:nvPr>
        </p:nvSpPr>
        <p:spPr>
          <a:xfrm>
            <a:off x="4184908" y="5102227"/>
            <a:ext cx="864000" cy="396000"/>
          </a:xfrm>
          <a:custGeom>
            <a:avLst/>
            <a:gdLst/>
            <a:ahLst/>
            <a:cxnLst>
              <a:cxn ang="0">
                <a:pos x="314" y="211"/>
              </a:cxn>
              <a:cxn ang="0">
                <a:pos x="334" y="180"/>
              </a:cxn>
              <a:cxn ang="0">
                <a:pos x="334" y="179"/>
              </a:cxn>
              <a:cxn ang="0">
                <a:pos x="310" y="104"/>
              </a:cxn>
              <a:cxn ang="0">
                <a:pos x="239" y="24"/>
              </a:cxn>
              <a:cxn ang="0">
                <a:pos x="121" y="0"/>
              </a:cxn>
              <a:cxn ang="0">
                <a:pos x="97" y="74"/>
              </a:cxn>
              <a:cxn ang="0">
                <a:pos x="0" y="98"/>
              </a:cxn>
              <a:cxn ang="0">
                <a:pos x="0" y="180"/>
              </a:cxn>
              <a:cxn ang="0">
                <a:pos x="0" y="191"/>
              </a:cxn>
              <a:cxn ang="0">
                <a:pos x="261" y="166"/>
              </a:cxn>
              <a:cxn ang="0">
                <a:pos x="278" y="178"/>
              </a:cxn>
              <a:cxn ang="0">
                <a:pos x="278" y="183"/>
              </a:cxn>
              <a:cxn ang="0">
                <a:pos x="284" y="183"/>
              </a:cxn>
              <a:cxn ang="0">
                <a:pos x="284" y="175"/>
              </a:cxn>
              <a:cxn ang="0">
                <a:pos x="283" y="164"/>
              </a:cxn>
              <a:cxn ang="0">
                <a:pos x="274" y="161"/>
              </a:cxn>
              <a:cxn ang="0">
                <a:pos x="281" y="150"/>
              </a:cxn>
              <a:cxn ang="0">
                <a:pos x="284" y="143"/>
              </a:cxn>
              <a:cxn ang="0">
                <a:pos x="283" y="135"/>
              </a:cxn>
              <a:cxn ang="0">
                <a:pos x="279" y="135"/>
              </a:cxn>
              <a:cxn ang="0">
                <a:pos x="278" y="146"/>
              </a:cxn>
              <a:cxn ang="0">
                <a:pos x="261" y="140"/>
              </a:cxn>
              <a:cxn ang="0">
                <a:pos x="280" y="123"/>
              </a:cxn>
              <a:cxn ang="0">
                <a:pos x="301" y="141"/>
              </a:cxn>
              <a:cxn ang="0">
                <a:pos x="294" y="154"/>
              </a:cxn>
              <a:cxn ang="0">
                <a:pos x="302" y="173"/>
              </a:cxn>
              <a:cxn ang="0">
                <a:pos x="300" y="186"/>
              </a:cxn>
              <a:cxn ang="0">
                <a:pos x="281" y="195"/>
              </a:cxn>
              <a:cxn ang="0">
                <a:pos x="262" y="186"/>
              </a:cxn>
              <a:cxn ang="0">
                <a:pos x="261" y="172"/>
              </a:cxn>
              <a:cxn ang="0">
                <a:pos x="142" y="56"/>
              </a:cxn>
              <a:cxn ang="0">
                <a:pos x="180" y="42"/>
              </a:cxn>
              <a:cxn ang="0">
                <a:pos x="157" y="133"/>
              </a:cxn>
              <a:cxn ang="0">
                <a:pos x="157" y="71"/>
              </a:cxn>
              <a:cxn ang="0">
                <a:pos x="144" y="67"/>
              </a:cxn>
              <a:cxn ang="0">
                <a:pos x="142" y="56"/>
              </a:cxn>
              <a:cxn ang="0">
                <a:pos x="54" y="114"/>
              </a:cxn>
              <a:cxn ang="0">
                <a:pos x="50" y="122"/>
              </a:cxn>
              <a:cxn ang="0">
                <a:pos x="33" y="129"/>
              </a:cxn>
              <a:cxn ang="0">
                <a:pos x="34" y="116"/>
              </a:cxn>
              <a:cxn ang="0">
                <a:pos x="44" y="104"/>
              </a:cxn>
              <a:cxn ang="0">
                <a:pos x="71" y="108"/>
              </a:cxn>
              <a:cxn ang="0">
                <a:pos x="73" y="136"/>
              </a:cxn>
              <a:cxn ang="0">
                <a:pos x="75" y="167"/>
              </a:cxn>
              <a:cxn ang="0">
                <a:pos x="33" y="180"/>
              </a:cxn>
              <a:cxn ang="0">
                <a:pos x="55" y="131"/>
              </a:cxn>
              <a:cxn ang="0">
                <a:pos x="58" y="115"/>
              </a:cxn>
            </a:cxnLst>
            <a:rect l="0" t="0" r="r" b="b"/>
            <a:pathLst>
              <a:path w="334" h="211">
                <a:moveTo>
                  <a:pt x="20" y="211"/>
                </a:moveTo>
                <a:cubicBezTo>
                  <a:pt x="314" y="211"/>
                  <a:pt x="314" y="211"/>
                  <a:pt x="314" y="211"/>
                </a:cubicBezTo>
                <a:cubicBezTo>
                  <a:pt x="325" y="211"/>
                  <a:pt x="334" y="202"/>
                  <a:pt x="334" y="191"/>
                </a:cubicBezTo>
                <a:cubicBezTo>
                  <a:pt x="334" y="180"/>
                  <a:pt x="334" y="180"/>
                  <a:pt x="334" y="180"/>
                </a:cubicBezTo>
                <a:cubicBezTo>
                  <a:pt x="334" y="180"/>
                  <a:pt x="334" y="180"/>
                  <a:pt x="334" y="180"/>
                </a:cubicBezTo>
                <a:cubicBezTo>
                  <a:pt x="334" y="179"/>
                  <a:pt x="334" y="179"/>
                  <a:pt x="334" y="179"/>
                </a:cubicBezTo>
                <a:cubicBezTo>
                  <a:pt x="334" y="128"/>
                  <a:pt x="334" y="128"/>
                  <a:pt x="334" y="128"/>
                </a:cubicBezTo>
                <a:cubicBezTo>
                  <a:pt x="334" y="115"/>
                  <a:pt x="323" y="104"/>
                  <a:pt x="310" y="104"/>
                </a:cubicBezTo>
                <a:cubicBezTo>
                  <a:pt x="239" y="104"/>
                  <a:pt x="239" y="104"/>
                  <a:pt x="239" y="104"/>
                </a:cubicBezTo>
                <a:cubicBezTo>
                  <a:pt x="239" y="24"/>
                  <a:pt x="239" y="24"/>
                  <a:pt x="239" y="24"/>
                </a:cubicBezTo>
                <a:cubicBezTo>
                  <a:pt x="239" y="11"/>
                  <a:pt x="228" y="0"/>
                  <a:pt x="215" y="0"/>
                </a:cubicBezTo>
                <a:cubicBezTo>
                  <a:pt x="121" y="0"/>
                  <a:pt x="121" y="0"/>
                  <a:pt x="121" y="0"/>
                </a:cubicBezTo>
                <a:cubicBezTo>
                  <a:pt x="108" y="0"/>
                  <a:pt x="97" y="11"/>
                  <a:pt x="97" y="24"/>
                </a:cubicBezTo>
                <a:cubicBezTo>
                  <a:pt x="97" y="74"/>
                  <a:pt x="97" y="74"/>
                  <a:pt x="97" y="74"/>
                </a:cubicBezTo>
                <a:cubicBezTo>
                  <a:pt x="24" y="74"/>
                  <a:pt x="24" y="74"/>
                  <a:pt x="24" y="74"/>
                </a:cubicBezTo>
                <a:cubicBezTo>
                  <a:pt x="11" y="74"/>
                  <a:pt x="0" y="85"/>
                  <a:pt x="0" y="98"/>
                </a:cubicBezTo>
                <a:cubicBezTo>
                  <a:pt x="0" y="179"/>
                  <a:pt x="0" y="179"/>
                  <a:pt x="0" y="179"/>
                </a:cubicBezTo>
                <a:cubicBezTo>
                  <a:pt x="0" y="179"/>
                  <a:pt x="0" y="179"/>
                  <a:pt x="0" y="180"/>
                </a:cubicBezTo>
                <a:cubicBezTo>
                  <a:pt x="0" y="180"/>
                  <a:pt x="0" y="180"/>
                  <a:pt x="0" y="180"/>
                </a:cubicBezTo>
                <a:cubicBezTo>
                  <a:pt x="0" y="191"/>
                  <a:pt x="0" y="191"/>
                  <a:pt x="0" y="191"/>
                </a:cubicBezTo>
                <a:cubicBezTo>
                  <a:pt x="0" y="202"/>
                  <a:pt x="9" y="211"/>
                  <a:pt x="20" y="211"/>
                </a:cubicBezTo>
                <a:close/>
                <a:moveTo>
                  <a:pt x="261" y="166"/>
                </a:moveTo>
                <a:cubicBezTo>
                  <a:pt x="278" y="166"/>
                  <a:pt x="278" y="166"/>
                  <a:pt x="278" y="166"/>
                </a:cubicBezTo>
                <a:cubicBezTo>
                  <a:pt x="278" y="178"/>
                  <a:pt x="278" y="178"/>
                  <a:pt x="278" y="178"/>
                </a:cubicBezTo>
                <a:cubicBezTo>
                  <a:pt x="278" y="178"/>
                  <a:pt x="278" y="179"/>
                  <a:pt x="278" y="180"/>
                </a:cubicBezTo>
                <a:cubicBezTo>
                  <a:pt x="278" y="182"/>
                  <a:pt x="278" y="183"/>
                  <a:pt x="278" y="183"/>
                </a:cubicBezTo>
                <a:cubicBezTo>
                  <a:pt x="279" y="184"/>
                  <a:pt x="280" y="185"/>
                  <a:pt x="281" y="185"/>
                </a:cubicBezTo>
                <a:cubicBezTo>
                  <a:pt x="282" y="185"/>
                  <a:pt x="283" y="184"/>
                  <a:pt x="284" y="183"/>
                </a:cubicBezTo>
                <a:cubicBezTo>
                  <a:pt x="284" y="182"/>
                  <a:pt x="284" y="181"/>
                  <a:pt x="284" y="180"/>
                </a:cubicBezTo>
                <a:cubicBezTo>
                  <a:pt x="284" y="178"/>
                  <a:pt x="284" y="177"/>
                  <a:pt x="284" y="175"/>
                </a:cubicBezTo>
                <a:cubicBezTo>
                  <a:pt x="284" y="170"/>
                  <a:pt x="284" y="170"/>
                  <a:pt x="284" y="170"/>
                </a:cubicBezTo>
                <a:cubicBezTo>
                  <a:pt x="284" y="167"/>
                  <a:pt x="284" y="165"/>
                  <a:pt x="283" y="164"/>
                </a:cubicBezTo>
                <a:cubicBezTo>
                  <a:pt x="283" y="163"/>
                  <a:pt x="282" y="162"/>
                  <a:pt x="281" y="162"/>
                </a:cubicBezTo>
                <a:cubicBezTo>
                  <a:pt x="279" y="161"/>
                  <a:pt x="277" y="161"/>
                  <a:pt x="274" y="161"/>
                </a:cubicBezTo>
                <a:cubicBezTo>
                  <a:pt x="274" y="151"/>
                  <a:pt x="274" y="151"/>
                  <a:pt x="274" y="151"/>
                </a:cubicBezTo>
                <a:cubicBezTo>
                  <a:pt x="278" y="151"/>
                  <a:pt x="280" y="151"/>
                  <a:pt x="281" y="150"/>
                </a:cubicBezTo>
                <a:cubicBezTo>
                  <a:pt x="282" y="150"/>
                  <a:pt x="283" y="149"/>
                  <a:pt x="284" y="148"/>
                </a:cubicBezTo>
                <a:cubicBezTo>
                  <a:pt x="284" y="147"/>
                  <a:pt x="284" y="146"/>
                  <a:pt x="284" y="143"/>
                </a:cubicBezTo>
                <a:cubicBezTo>
                  <a:pt x="284" y="140"/>
                  <a:pt x="284" y="140"/>
                  <a:pt x="284" y="140"/>
                </a:cubicBezTo>
                <a:cubicBezTo>
                  <a:pt x="284" y="137"/>
                  <a:pt x="284" y="135"/>
                  <a:pt x="283" y="135"/>
                </a:cubicBezTo>
                <a:cubicBezTo>
                  <a:pt x="283" y="134"/>
                  <a:pt x="282" y="134"/>
                  <a:pt x="281" y="134"/>
                </a:cubicBezTo>
                <a:cubicBezTo>
                  <a:pt x="280" y="134"/>
                  <a:pt x="279" y="134"/>
                  <a:pt x="279" y="135"/>
                </a:cubicBezTo>
                <a:cubicBezTo>
                  <a:pt x="278" y="136"/>
                  <a:pt x="278" y="137"/>
                  <a:pt x="278" y="140"/>
                </a:cubicBezTo>
                <a:cubicBezTo>
                  <a:pt x="278" y="146"/>
                  <a:pt x="278" y="146"/>
                  <a:pt x="278" y="146"/>
                </a:cubicBezTo>
                <a:cubicBezTo>
                  <a:pt x="261" y="146"/>
                  <a:pt x="261" y="146"/>
                  <a:pt x="261" y="146"/>
                </a:cubicBezTo>
                <a:cubicBezTo>
                  <a:pt x="261" y="140"/>
                  <a:pt x="261" y="140"/>
                  <a:pt x="261" y="140"/>
                </a:cubicBezTo>
                <a:cubicBezTo>
                  <a:pt x="261" y="133"/>
                  <a:pt x="262" y="129"/>
                  <a:pt x="265" y="126"/>
                </a:cubicBezTo>
                <a:cubicBezTo>
                  <a:pt x="268" y="124"/>
                  <a:pt x="273" y="123"/>
                  <a:pt x="280" y="123"/>
                </a:cubicBezTo>
                <a:cubicBezTo>
                  <a:pt x="288" y="123"/>
                  <a:pt x="294" y="124"/>
                  <a:pt x="297" y="128"/>
                </a:cubicBezTo>
                <a:cubicBezTo>
                  <a:pt x="299" y="131"/>
                  <a:pt x="301" y="135"/>
                  <a:pt x="301" y="141"/>
                </a:cubicBezTo>
                <a:cubicBezTo>
                  <a:pt x="301" y="145"/>
                  <a:pt x="300" y="148"/>
                  <a:pt x="299" y="150"/>
                </a:cubicBezTo>
                <a:cubicBezTo>
                  <a:pt x="298" y="151"/>
                  <a:pt x="296" y="153"/>
                  <a:pt x="294" y="154"/>
                </a:cubicBezTo>
                <a:cubicBezTo>
                  <a:pt x="296" y="155"/>
                  <a:pt x="298" y="157"/>
                  <a:pt x="300" y="159"/>
                </a:cubicBezTo>
                <a:cubicBezTo>
                  <a:pt x="301" y="161"/>
                  <a:pt x="302" y="166"/>
                  <a:pt x="302" y="173"/>
                </a:cubicBezTo>
                <a:cubicBezTo>
                  <a:pt x="302" y="176"/>
                  <a:pt x="301" y="178"/>
                  <a:pt x="301" y="180"/>
                </a:cubicBezTo>
                <a:cubicBezTo>
                  <a:pt x="301" y="182"/>
                  <a:pt x="300" y="184"/>
                  <a:pt x="300" y="186"/>
                </a:cubicBezTo>
                <a:cubicBezTo>
                  <a:pt x="298" y="189"/>
                  <a:pt x="296" y="191"/>
                  <a:pt x="293" y="193"/>
                </a:cubicBezTo>
                <a:cubicBezTo>
                  <a:pt x="290" y="195"/>
                  <a:pt x="286" y="195"/>
                  <a:pt x="281" y="195"/>
                </a:cubicBezTo>
                <a:cubicBezTo>
                  <a:pt x="276" y="195"/>
                  <a:pt x="271" y="194"/>
                  <a:pt x="268" y="193"/>
                </a:cubicBezTo>
                <a:cubicBezTo>
                  <a:pt x="265" y="191"/>
                  <a:pt x="263" y="188"/>
                  <a:pt x="262" y="186"/>
                </a:cubicBezTo>
                <a:cubicBezTo>
                  <a:pt x="261" y="184"/>
                  <a:pt x="261" y="182"/>
                  <a:pt x="261" y="180"/>
                </a:cubicBezTo>
                <a:cubicBezTo>
                  <a:pt x="261" y="177"/>
                  <a:pt x="261" y="175"/>
                  <a:pt x="261" y="172"/>
                </a:cubicBezTo>
                <a:lnTo>
                  <a:pt x="261" y="166"/>
                </a:lnTo>
                <a:close/>
                <a:moveTo>
                  <a:pt x="142" y="56"/>
                </a:moveTo>
                <a:cubicBezTo>
                  <a:pt x="152" y="54"/>
                  <a:pt x="161" y="49"/>
                  <a:pt x="166" y="42"/>
                </a:cubicBezTo>
                <a:cubicBezTo>
                  <a:pt x="180" y="42"/>
                  <a:pt x="180" y="42"/>
                  <a:pt x="180" y="42"/>
                </a:cubicBezTo>
                <a:cubicBezTo>
                  <a:pt x="180" y="133"/>
                  <a:pt x="180" y="133"/>
                  <a:pt x="180" y="133"/>
                </a:cubicBezTo>
                <a:cubicBezTo>
                  <a:pt x="157" y="133"/>
                  <a:pt x="157" y="133"/>
                  <a:pt x="157" y="133"/>
                </a:cubicBezTo>
                <a:cubicBezTo>
                  <a:pt x="157" y="84"/>
                  <a:pt x="157" y="84"/>
                  <a:pt x="157" y="84"/>
                </a:cubicBezTo>
                <a:cubicBezTo>
                  <a:pt x="157" y="77"/>
                  <a:pt x="157" y="73"/>
                  <a:pt x="157" y="71"/>
                </a:cubicBezTo>
                <a:cubicBezTo>
                  <a:pt x="156" y="70"/>
                  <a:pt x="155" y="69"/>
                  <a:pt x="154" y="68"/>
                </a:cubicBezTo>
                <a:cubicBezTo>
                  <a:pt x="152" y="67"/>
                  <a:pt x="149" y="67"/>
                  <a:pt x="144" y="67"/>
                </a:cubicBezTo>
                <a:cubicBezTo>
                  <a:pt x="142" y="67"/>
                  <a:pt x="142" y="67"/>
                  <a:pt x="142" y="67"/>
                </a:cubicBezTo>
                <a:lnTo>
                  <a:pt x="142" y="56"/>
                </a:lnTo>
                <a:close/>
                <a:moveTo>
                  <a:pt x="58" y="115"/>
                </a:moveTo>
                <a:cubicBezTo>
                  <a:pt x="57" y="114"/>
                  <a:pt x="56" y="114"/>
                  <a:pt x="54" y="114"/>
                </a:cubicBezTo>
                <a:cubicBezTo>
                  <a:pt x="53" y="114"/>
                  <a:pt x="52" y="114"/>
                  <a:pt x="51" y="115"/>
                </a:cubicBezTo>
                <a:cubicBezTo>
                  <a:pt x="51" y="117"/>
                  <a:pt x="50" y="119"/>
                  <a:pt x="50" y="122"/>
                </a:cubicBezTo>
                <a:cubicBezTo>
                  <a:pt x="50" y="129"/>
                  <a:pt x="50" y="129"/>
                  <a:pt x="50" y="129"/>
                </a:cubicBezTo>
                <a:cubicBezTo>
                  <a:pt x="33" y="129"/>
                  <a:pt x="33" y="129"/>
                  <a:pt x="33" y="129"/>
                </a:cubicBezTo>
                <a:cubicBezTo>
                  <a:pt x="33" y="127"/>
                  <a:pt x="33" y="127"/>
                  <a:pt x="33" y="127"/>
                </a:cubicBezTo>
                <a:cubicBezTo>
                  <a:pt x="33" y="122"/>
                  <a:pt x="33" y="119"/>
                  <a:pt x="34" y="116"/>
                </a:cubicBezTo>
                <a:cubicBezTo>
                  <a:pt x="34" y="114"/>
                  <a:pt x="35" y="112"/>
                  <a:pt x="37" y="109"/>
                </a:cubicBezTo>
                <a:cubicBezTo>
                  <a:pt x="39" y="107"/>
                  <a:pt x="41" y="105"/>
                  <a:pt x="44" y="104"/>
                </a:cubicBezTo>
                <a:cubicBezTo>
                  <a:pt x="47" y="103"/>
                  <a:pt x="50" y="102"/>
                  <a:pt x="54" y="102"/>
                </a:cubicBezTo>
                <a:cubicBezTo>
                  <a:pt x="61" y="102"/>
                  <a:pt x="67" y="104"/>
                  <a:pt x="71" y="108"/>
                </a:cubicBezTo>
                <a:cubicBezTo>
                  <a:pt x="75" y="111"/>
                  <a:pt x="77" y="116"/>
                  <a:pt x="77" y="122"/>
                </a:cubicBezTo>
                <a:cubicBezTo>
                  <a:pt x="77" y="126"/>
                  <a:pt x="76" y="131"/>
                  <a:pt x="73" y="136"/>
                </a:cubicBezTo>
                <a:cubicBezTo>
                  <a:pt x="71" y="140"/>
                  <a:pt x="65" y="151"/>
                  <a:pt x="54" y="167"/>
                </a:cubicBezTo>
                <a:cubicBezTo>
                  <a:pt x="75" y="167"/>
                  <a:pt x="75" y="167"/>
                  <a:pt x="75" y="167"/>
                </a:cubicBezTo>
                <a:cubicBezTo>
                  <a:pt x="75" y="180"/>
                  <a:pt x="75" y="180"/>
                  <a:pt x="75" y="180"/>
                </a:cubicBezTo>
                <a:cubicBezTo>
                  <a:pt x="33" y="180"/>
                  <a:pt x="33" y="180"/>
                  <a:pt x="33" y="180"/>
                </a:cubicBezTo>
                <a:cubicBezTo>
                  <a:pt x="33" y="169"/>
                  <a:pt x="33" y="169"/>
                  <a:pt x="33" y="169"/>
                </a:cubicBezTo>
                <a:cubicBezTo>
                  <a:pt x="46" y="148"/>
                  <a:pt x="53" y="136"/>
                  <a:pt x="55" y="131"/>
                </a:cubicBezTo>
                <a:cubicBezTo>
                  <a:pt x="58" y="126"/>
                  <a:pt x="59" y="123"/>
                  <a:pt x="59" y="120"/>
                </a:cubicBezTo>
                <a:cubicBezTo>
                  <a:pt x="59" y="118"/>
                  <a:pt x="58" y="116"/>
                  <a:pt x="58" y="115"/>
                </a:cubicBezTo>
                <a:close/>
              </a:path>
            </a:pathLst>
          </a:custGeom>
          <a:solidFill>
            <a:schemeClr val="accent4">
              <a:lumMod val="50000"/>
              <a:alpha val="70000"/>
            </a:schemeClr>
          </a:solidFill>
          <a:ln w="9525">
            <a:noFill/>
            <a:round/>
          </a:ln>
        </p:spPr>
        <p:txBody>
          <a:bodyPr vert="horz" wrap="square" lIns="91440" tIns="45720" rIns="91440" bIns="4572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b="0" i="0"/>
            </a:pPr>
            <a:endParaRPr kumimoji="0" lang="en-GB" sz="1800" b="0" i="0" u="none" strike="noStrike" kern="0" cap="none" spc="0" normalizeH="0" baseline="0" noProof="0">
              <a:ln>
                <a:noFill/>
              </a:ln>
              <a:solidFill>
                <a:sysClr val="windowText" lastClr="000000"/>
              </a:solidFill>
              <a:effectLst/>
              <a:uLnTx/>
              <a:uFillTx/>
            </a:endParaRPr>
          </a:p>
        </p:txBody>
      </p:sp>
      <p:sp>
        <p:nvSpPr>
          <p:cNvPr id="251" name="ZoneTexte 200"/>
          <p:cNvSpPr txBox="1"/>
          <p:nvPr>
            <p:custDataLst>
              <p:tags r:id="rId31"/>
            </p:custDataLst>
          </p:nvPr>
        </p:nvSpPr>
        <p:spPr>
          <a:xfrm>
            <a:off x="4455646" y="4785678"/>
            <a:ext cx="322524"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1" i="0" u="none" strike="noStrike" kern="0" cap="none" spc="0" normalizeH="0" baseline="0" noProof="0" dirty="0" err="1">
                <a:ln>
                  <a:noFill/>
                </a:ln>
                <a:solidFill>
                  <a:srgbClr val="0070C0"/>
                </a:solidFill>
                <a:effectLst/>
                <a:uLnTx/>
                <a:uFillTx/>
                <a:latin typeface="Century Gothic" panose="020B0502020202020204" pitchFamily="34" charset="0"/>
              </a:rPr>
              <a:t>Italie</a:t>
            </a:r>
            <a:endParaRPr kumimoji="0" lang="en-US" sz="105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25</a:t>
            </a:r>
            <a:r>
              <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rPr>
              <a:t>%</a:t>
            </a:r>
          </a:p>
        </p:txBody>
      </p:sp>
      <p:sp>
        <p:nvSpPr>
          <p:cNvPr id="252" name="ZoneTexte 201"/>
          <p:cNvSpPr txBox="1"/>
          <p:nvPr>
            <p:custDataLst>
              <p:tags r:id="rId32"/>
            </p:custDataLst>
          </p:nvPr>
        </p:nvSpPr>
        <p:spPr>
          <a:xfrm>
            <a:off x="3937102" y="4918690"/>
            <a:ext cx="574195"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Espagne</a:t>
            </a:r>
            <a:endPar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19</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53" name="ZoneTexte 202"/>
          <p:cNvSpPr txBox="1"/>
          <p:nvPr>
            <p:custDataLst>
              <p:tags r:id="rId33"/>
            </p:custDataLst>
          </p:nvPr>
        </p:nvSpPr>
        <p:spPr>
          <a:xfrm>
            <a:off x="4677360" y="4980313"/>
            <a:ext cx="577397"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France</a:t>
            </a:r>
            <a:endPar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18</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cxnSp>
        <p:nvCxnSpPr>
          <p:cNvPr id="254" name="Connecteur droit 203"/>
          <p:cNvCxnSpPr>
            <a:stCxn id="251" idx="0"/>
          </p:cNvCxnSpPr>
          <p:nvPr>
            <p:custDataLst>
              <p:tags r:id="rId34"/>
            </p:custDataLst>
          </p:nvPr>
        </p:nvCxnSpPr>
        <p:spPr>
          <a:xfrm flipV="1">
            <a:off x="4616908" y="3752120"/>
            <a:ext cx="138483" cy="1033558"/>
          </a:xfrm>
          <a:prstGeom prst="line">
            <a:avLst/>
          </a:prstGeom>
          <a:noFill/>
          <a:ln w="12700">
            <a:solidFill>
              <a:schemeClr val="bg2"/>
            </a:solidFill>
            <a:round/>
          </a:ln>
          <a:extLst>
            <a:ext uri="{909E8E84-426E-40DD-AFC4-6F175D3DCCD1}">
              <a14:hiddenFill xmlns:a14="http://schemas.microsoft.com/office/drawing/2010/main">
                <a:noFill/>
              </a14:hiddenFill>
            </a:ext>
          </a:extLst>
        </p:spPr>
      </p:cxnSp>
      <p:sp>
        <p:nvSpPr>
          <p:cNvPr id="255" name="ZoneTexte 208"/>
          <p:cNvSpPr txBox="1"/>
          <p:nvPr>
            <p:custDataLst>
              <p:tags r:id="rId35"/>
            </p:custDataLst>
          </p:nvPr>
        </p:nvSpPr>
        <p:spPr>
          <a:xfrm>
            <a:off x="375838" y="1767361"/>
            <a:ext cx="543740"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Canada</a:t>
            </a:r>
            <a:endPar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6</a:t>
            </a:r>
            <a:r>
              <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rPr>
              <a:t>%</a:t>
            </a:r>
          </a:p>
        </p:txBody>
      </p:sp>
      <p:sp>
        <p:nvSpPr>
          <p:cNvPr id="256" name="ZoneTexte 209"/>
          <p:cNvSpPr txBox="1"/>
          <p:nvPr>
            <p:custDataLst>
              <p:tags r:id="rId36"/>
            </p:custDataLst>
          </p:nvPr>
        </p:nvSpPr>
        <p:spPr>
          <a:xfrm>
            <a:off x="1713" y="1910430"/>
            <a:ext cx="542135"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err="1">
                <a:ln>
                  <a:noFill/>
                </a:ln>
                <a:solidFill>
                  <a:sysClr val="windowText" lastClr="000000"/>
                </a:solidFill>
                <a:effectLst/>
                <a:uLnTx/>
                <a:uFillTx/>
                <a:latin typeface="Century Gothic" panose="020B0502020202020204" pitchFamily="34" charset="0"/>
              </a:rPr>
              <a:t>Mexque</a:t>
            </a:r>
            <a:endPar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4</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57" name="ZoneTexte 210"/>
          <p:cNvSpPr txBox="1"/>
          <p:nvPr>
            <p:custDataLst>
              <p:tags r:id="rId37"/>
            </p:custDataLst>
          </p:nvPr>
        </p:nvSpPr>
        <p:spPr>
          <a:xfrm>
            <a:off x="722765" y="1952985"/>
            <a:ext cx="771497"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0" i="0" u="none" strike="noStrike" kern="0" cap="none" spc="0" normalizeH="0" baseline="0" noProof="0" dirty="0" err="1">
                <a:ln>
                  <a:noFill/>
                </a:ln>
                <a:solidFill>
                  <a:sysClr val="windowText" lastClr="000000"/>
                </a:solidFill>
                <a:effectLst/>
                <a:uLnTx/>
                <a:uFillTx/>
                <a:latin typeface="Century Gothic" panose="020B0502020202020204" pitchFamily="34" charset="0"/>
              </a:rPr>
              <a:t>Italie</a:t>
            </a:r>
            <a:endParaRPr kumimoji="0" lang="en-US"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3</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grpSp>
        <p:nvGrpSpPr>
          <p:cNvPr id="258" name="Groupe 11"/>
          <p:cNvGrpSpPr/>
          <p:nvPr/>
        </p:nvGrpSpPr>
        <p:grpSpPr>
          <a:xfrm>
            <a:off x="1067548" y="3249433"/>
            <a:ext cx="1181734" cy="830373"/>
            <a:chOff x="1591044" y="2837655"/>
            <a:chExt cx="1181734" cy="830373"/>
          </a:xfrm>
        </p:grpSpPr>
        <p:sp>
          <p:nvSpPr>
            <p:cNvPr id="259" name="Freeform 112"/>
            <p:cNvSpPr>
              <a:spLocks noEditPoints="1"/>
            </p:cNvSpPr>
            <p:nvPr>
              <p:custDataLst>
                <p:tags r:id="rId51"/>
              </p:custDataLst>
            </p:nvPr>
          </p:nvSpPr>
          <p:spPr>
            <a:xfrm>
              <a:off x="1617859" y="3205716"/>
              <a:ext cx="980717" cy="462312"/>
            </a:xfrm>
            <a:custGeom>
              <a:avLst/>
              <a:gdLst/>
              <a:ahLst/>
              <a:cxnLst>
                <a:cxn ang="0">
                  <a:pos x="314" y="211"/>
                </a:cxn>
                <a:cxn ang="0">
                  <a:pos x="334" y="180"/>
                </a:cxn>
                <a:cxn ang="0">
                  <a:pos x="334" y="179"/>
                </a:cxn>
                <a:cxn ang="0">
                  <a:pos x="310" y="104"/>
                </a:cxn>
                <a:cxn ang="0">
                  <a:pos x="239" y="24"/>
                </a:cxn>
                <a:cxn ang="0">
                  <a:pos x="121" y="0"/>
                </a:cxn>
                <a:cxn ang="0">
                  <a:pos x="97" y="74"/>
                </a:cxn>
                <a:cxn ang="0">
                  <a:pos x="0" y="98"/>
                </a:cxn>
                <a:cxn ang="0">
                  <a:pos x="0" y="180"/>
                </a:cxn>
                <a:cxn ang="0">
                  <a:pos x="0" y="191"/>
                </a:cxn>
                <a:cxn ang="0">
                  <a:pos x="261" y="166"/>
                </a:cxn>
                <a:cxn ang="0">
                  <a:pos x="278" y="178"/>
                </a:cxn>
                <a:cxn ang="0">
                  <a:pos x="278" y="183"/>
                </a:cxn>
                <a:cxn ang="0">
                  <a:pos x="284" y="183"/>
                </a:cxn>
                <a:cxn ang="0">
                  <a:pos x="284" y="175"/>
                </a:cxn>
                <a:cxn ang="0">
                  <a:pos x="283" y="164"/>
                </a:cxn>
                <a:cxn ang="0">
                  <a:pos x="274" y="161"/>
                </a:cxn>
                <a:cxn ang="0">
                  <a:pos x="281" y="150"/>
                </a:cxn>
                <a:cxn ang="0">
                  <a:pos x="284" y="143"/>
                </a:cxn>
                <a:cxn ang="0">
                  <a:pos x="283" y="135"/>
                </a:cxn>
                <a:cxn ang="0">
                  <a:pos x="279" y="135"/>
                </a:cxn>
                <a:cxn ang="0">
                  <a:pos x="278" y="146"/>
                </a:cxn>
                <a:cxn ang="0">
                  <a:pos x="261" y="140"/>
                </a:cxn>
                <a:cxn ang="0">
                  <a:pos x="280" y="123"/>
                </a:cxn>
                <a:cxn ang="0">
                  <a:pos x="301" y="141"/>
                </a:cxn>
                <a:cxn ang="0">
                  <a:pos x="294" y="154"/>
                </a:cxn>
                <a:cxn ang="0">
                  <a:pos x="302" y="173"/>
                </a:cxn>
                <a:cxn ang="0">
                  <a:pos x="300" y="186"/>
                </a:cxn>
                <a:cxn ang="0">
                  <a:pos x="281" y="195"/>
                </a:cxn>
                <a:cxn ang="0">
                  <a:pos x="262" y="186"/>
                </a:cxn>
                <a:cxn ang="0">
                  <a:pos x="261" y="172"/>
                </a:cxn>
                <a:cxn ang="0">
                  <a:pos x="142" y="56"/>
                </a:cxn>
                <a:cxn ang="0">
                  <a:pos x="180" y="42"/>
                </a:cxn>
                <a:cxn ang="0">
                  <a:pos x="157" y="133"/>
                </a:cxn>
                <a:cxn ang="0">
                  <a:pos x="157" y="71"/>
                </a:cxn>
                <a:cxn ang="0">
                  <a:pos x="144" y="67"/>
                </a:cxn>
                <a:cxn ang="0">
                  <a:pos x="142" y="56"/>
                </a:cxn>
                <a:cxn ang="0">
                  <a:pos x="54" y="114"/>
                </a:cxn>
                <a:cxn ang="0">
                  <a:pos x="50" y="122"/>
                </a:cxn>
                <a:cxn ang="0">
                  <a:pos x="33" y="129"/>
                </a:cxn>
                <a:cxn ang="0">
                  <a:pos x="34" y="116"/>
                </a:cxn>
                <a:cxn ang="0">
                  <a:pos x="44" y="104"/>
                </a:cxn>
                <a:cxn ang="0">
                  <a:pos x="71" y="108"/>
                </a:cxn>
                <a:cxn ang="0">
                  <a:pos x="73" y="136"/>
                </a:cxn>
                <a:cxn ang="0">
                  <a:pos x="75" y="167"/>
                </a:cxn>
                <a:cxn ang="0">
                  <a:pos x="33" y="180"/>
                </a:cxn>
                <a:cxn ang="0">
                  <a:pos x="55" y="131"/>
                </a:cxn>
                <a:cxn ang="0">
                  <a:pos x="58" y="115"/>
                </a:cxn>
              </a:cxnLst>
              <a:rect l="0" t="0" r="r" b="b"/>
              <a:pathLst>
                <a:path w="334" h="211">
                  <a:moveTo>
                    <a:pt x="20" y="211"/>
                  </a:moveTo>
                  <a:cubicBezTo>
                    <a:pt x="314" y="211"/>
                    <a:pt x="314" y="211"/>
                    <a:pt x="314" y="211"/>
                  </a:cubicBezTo>
                  <a:cubicBezTo>
                    <a:pt x="325" y="211"/>
                    <a:pt x="334" y="202"/>
                    <a:pt x="334" y="191"/>
                  </a:cubicBezTo>
                  <a:cubicBezTo>
                    <a:pt x="334" y="180"/>
                    <a:pt x="334" y="180"/>
                    <a:pt x="334" y="180"/>
                  </a:cubicBezTo>
                  <a:cubicBezTo>
                    <a:pt x="334" y="180"/>
                    <a:pt x="334" y="180"/>
                    <a:pt x="334" y="180"/>
                  </a:cubicBezTo>
                  <a:cubicBezTo>
                    <a:pt x="334" y="179"/>
                    <a:pt x="334" y="179"/>
                    <a:pt x="334" y="179"/>
                  </a:cubicBezTo>
                  <a:cubicBezTo>
                    <a:pt x="334" y="128"/>
                    <a:pt x="334" y="128"/>
                    <a:pt x="334" y="128"/>
                  </a:cubicBezTo>
                  <a:cubicBezTo>
                    <a:pt x="334" y="115"/>
                    <a:pt x="323" y="104"/>
                    <a:pt x="310" y="104"/>
                  </a:cubicBezTo>
                  <a:cubicBezTo>
                    <a:pt x="239" y="104"/>
                    <a:pt x="239" y="104"/>
                    <a:pt x="239" y="104"/>
                  </a:cubicBezTo>
                  <a:cubicBezTo>
                    <a:pt x="239" y="24"/>
                    <a:pt x="239" y="24"/>
                    <a:pt x="239" y="24"/>
                  </a:cubicBezTo>
                  <a:cubicBezTo>
                    <a:pt x="239" y="11"/>
                    <a:pt x="228" y="0"/>
                    <a:pt x="215" y="0"/>
                  </a:cubicBezTo>
                  <a:cubicBezTo>
                    <a:pt x="121" y="0"/>
                    <a:pt x="121" y="0"/>
                    <a:pt x="121" y="0"/>
                  </a:cubicBezTo>
                  <a:cubicBezTo>
                    <a:pt x="108" y="0"/>
                    <a:pt x="97" y="11"/>
                    <a:pt x="97" y="24"/>
                  </a:cubicBezTo>
                  <a:cubicBezTo>
                    <a:pt x="97" y="74"/>
                    <a:pt x="97" y="74"/>
                    <a:pt x="97" y="74"/>
                  </a:cubicBezTo>
                  <a:cubicBezTo>
                    <a:pt x="24" y="74"/>
                    <a:pt x="24" y="74"/>
                    <a:pt x="24" y="74"/>
                  </a:cubicBezTo>
                  <a:cubicBezTo>
                    <a:pt x="11" y="74"/>
                    <a:pt x="0" y="85"/>
                    <a:pt x="0" y="98"/>
                  </a:cubicBezTo>
                  <a:cubicBezTo>
                    <a:pt x="0" y="179"/>
                    <a:pt x="0" y="179"/>
                    <a:pt x="0" y="179"/>
                  </a:cubicBezTo>
                  <a:cubicBezTo>
                    <a:pt x="0" y="179"/>
                    <a:pt x="0" y="179"/>
                    <a:pt x="0" y="180"/>
                  </a:cubicBezTo>
                  <a:cubicBezTo>
                    <a:pt x="0" y="180"/>
                    <a:pt x="0" y="180"/>
                    <a:pt x="0" y="180"/>
                  </a:cubicBezTo>
                  <a:cubicBezTo>
                    <a:pt x="0" y="191"/>
                    <a:pt x="0" y="191"/>
                    <a:pt x="0" y="191"/>
                  </a:cubicBezTo>
                  <a:cubicBezTo>
                    <a:pt x="0" y="202"/>
                    <a:pt x="9" y="211"/>
                    <a:pt x="20" y="211"/>
                  </a:cubicBezTo>
                  <a:close/>
                  <a:moveTo>
                    <a:pt x="261" y="166"/>
                  </a:moveTo>
                  <a:cubicBezTo>
                    <a:pt x="278" y="166"/>
                    <a:pt x="278" y="166"/>
                    <a:pt x="278" y="166"/>
                  </a:cubicBezTo>
                  <a:cubicBezTo>
                    <a:pt x="278" y="178"/>
                    <a:pt x="278" y="178"/>
                    <a:pt x="278" y="178"/>
                  </a:cubicBezTo>
                  <a:cubicBezTo>
                    <a:pt x="278" y="178"/>
                    <a:pt x="278" y="179"/>
                    <a:pt x="278" y="180"/>
                  </a:cubicBezTo>
                  <a:cubicBezTo>
                    <a:pt x="278" y="182"/>
                    <a:pt x="278" y="183"/>
                    <a:pt x="278" y="183"/>
                  </a:cubicBezTo>
                  <a:cubicBezTo>
                    <a:pt x="279" y="184"/>
                    <a:pt x="280" y="185"/>
                    <a:pt x="281" y="185"/>
                  </a:cubicBezTo>
                  <a:cubicBezTo>
                    <a:pt x="282" y="185"/>
                    <a:pt x="283" y="184"/>
                    <a:pt x="284" y="183"/>
                  </a:cubicBezTo>
                  <a:cubicBezTo>
                    <a:pt x="284" y="182"/>
                    <a:pt x="284" y="181"/>
                    <a:pt x="284" y="180"/>
                  </a:cubicBezTo>
                  <a:cubicBezTo>
                    <a:pt x="284" y="178"/>
                    <a:pt x="284" y="177"/>
                    <a:pt x="284" y="175"/>
                  </a:cubicBezTo>
                  <a:cubicBezTo>
                    <a:pt x="284" y="170"/>
                    <a:pt x="284" y="170"/>
                    <a:pt x="284" y="170"/>
                  </a:cubicBezTo>
                  <a:cubicBezTo>
                    <a:pt x="284" y="167"/>
                    <a:pt x="284" y="165"/>
                    <a:pt x="283" y="164"/>
                  </a:cubicBezTo>
                  <a:cubicBezTo>
                    <a:pt x="283" y="163"/>
                    <a:pt x="282" y="162"/>
                    <a:pt x="281" y="162"/>
                  </a:cubicBezTo>
                  <a:cubicBezTo>
                    <a:pt x="279" y="161"/>
                    <a:pt x="277" y="161"/>
                    <a:pt x="274" y="161"/>
                  </a:cubicBezTo>
                  <a:cubicBezTo>
                    <a:pt x="274" y="151"/>
                    <a:pt x="274" y="151"/>
                    <a:pt x="274" y="151"/>
                  </a:cubicBezTo>
                  <a:cubicBezTo>
                    <a:pt x="278" y="151"/>
                    <a:pt x="280" y="151"/>
                    <a:pt x="281" y="150"/>
                  </a:cubicBezTo>
                  <a:cubicBezTo>
                    <a:pt x="282" y="150"/>
                    <a:pt x="283" y="149"/>
                    <a:pt x="284" y="148"/>
                  </a:cubicBezTo>
                  <a:cubicBezTo>
                    <a:pt x="284" y="147"/>
                    <a:pt x="284" y="146"/>
                    <a:pt x="284" y="143"/>
                  </a:cubicBezTo>
                  <a:cubicBezTo>
                    <a:pt x="284" y="140"/>
                    <a:pt x="284" y="140"/>
                    <a:pt x="284" y="140"/>
                  </a:cubicBezTo>
                  <a:cubicBezTo>
                    <a:pt x="284" y="137"/>
                    <a:pt x="284" y="135"/>
                    <a:pt x="283" y="135"/>
                  </a:cubicBezTo>
                  <a:cubicBezTo>
                    <a:pt x="283" y="134"/>
                    <a:pt x="282" y="134"/>
                    <a:pt x="281" y="134"/>
                  </a:cubicBezTo>
                  <a:cubicBezTo>
                    <a:pt x="280" y="134"/>
                    <a:pt x="279" y="134"/>
                    <a:pt x="279" y="135"/>
                  </a:cubicBezTo>
                  <a:cubicBezTo>
                    <a:pt x="278" y="136"/>
                    <a:pt x="278" y="137"/>
                    <a:pt x="278" y="140"/>
                  </a:cubicBezTo>
                  <a:cubicBezTo>
                    <a:pt x="278" y="146"/>
                    <a:pt x="278" y="146"/>
                    <a:pt x="278" y="146"/>
                  </a:cubicBezTo>
                  <a:cubicBezTo>
                    <a:pt x="261" y="146"/>
                    <a:pt x="261" y="146"/>
                    <a:pt x="261" y="146"/>
                  </a:cubicBezTo>
                  <a:cubicBezTo>
                    <a:pt x="261" y="140"/>
                    <a:pt x="261" y="140"/>
                    <a:pt x="261" y="140"/>
                  </a:cubicBezTo>
                  <a:cubicBezTo>
                    <a:pt x="261" y="133"/>
                    <a:pt x="262" y="129"/>
                    <a:pt x="265" y="126"/>
                  </a:cubicBezTo>
                  <a:cubicBezTo>
                    <a:pt x="268" y="124"/>
                    <a:pt x="273" y="123"/>
                    <a:pt x="280" y="123"/>
                  </a:cubicBezTo>
                  <a:cubicBezTo>
                    <a:pt x="288" y="123"/>
                    <a:pt x="294" y="124"/>
                    <a:pt x="297" y="128"/>
                  </a:cubicBezTo>
                  <a:cubicBezTo>
                    <a:pt x="299" y="131"/>
                    <a:pt x="301" y="135"/>
                    <a:pt x="301" y="141"/>
                  </a:cubicBezTo>
                  <a:cubicBezTo>
                    <a:pt x="301" y="145"/>
                    <a:pt x="300" y="148"/>
                    <a:pt x="299" y="150"/>
                  </a:cubicBezTo>
                  <a:cubicBezTo>
                    <a:pt x="298" y="151"/>
                    <a:pt x="296" y="153"/>
                    <a:pt x="294" y="154"/>
                  </a:cubicBezTo>
                  <a:cubicBezTo>
                    <a:pt x="296" y="155"/>
                    <a:pt x="298" y="157"/>
                    <a:pt x="300" y="159"/>
                  </a:cubicBezTo>
                  <a:cubicBezTo>
                    <a:pt x="301" y="161"/>
                    <a:pt x="302" y="166"/>
                    <a:pt x="302" y="173"/>
                  </a:cubicBezTo>
                  <a:cubicBezTo>
                    <a:pt x="302" y="176"/>
                    <a:pt x="301" y="178"/>
                    <a:pt x="301" y="180"/>
                  </a:cubicBezTo>
                  <a:cubicBezTo>
                    <a:pt x="301" y="182"/>
                    <a:pt x="300" y="184"/>
                    <a:pt x="300" y="186"/>
                  </a:cubicBezTo>
                  <a:cubicBezTo>
                    <a:pt x="298" y="189"/>
                    <a:pt x="296" y="191"/>
                    <a:pt x="293" y="193"/>
                  </a:cubicBezTo>
                  <a:cubicBezTo>
                    <a:pt x="290" y="195"/>
                    <a:pt x="286" y="195"/>
                    <a:pt x="281" y="195"/>
                  </a:cubicBezTo>
                  <a:cubicBezTo>
                    <a:pt x="276" y="195"/>
                    <a:pt x="271" y="194"/>
                    <a:pt x="268" y="193"/>
                  </a:cubicBezTo>
                  <a:cubicBezTo>
                    <a:pt x="265" y="191"/>
                    <a:pt x="263" y="188"/>
                    <a:pt x="262" y="186"/>
                  </a:cubicBezTo>
                  <a:cubicBezTo>
                    <a:pt x="261" y="184"/>
                    <a:pt x="261" y="182"/>
                    <a:pt x="261" y="180"/>
                  </a:cubicBezTo>
                  <a:cubicBezTo>
                    <a:pt x="261" y="177"/>
                    <a:pt x="261" y="175"/>
                    <a:pt x="261" y="172"/>
                  </a:cubicBezTo>
                  <a:lnTo>
                    <a:pt x="261" y="166"/>
                  </a:lnTo>
                  <a:close/>
                  <a:moveTo>
                    <a:pt x="142" y="56"/>
                  </a:moveTo>
                  <a:cubicBezTo>
                    <a:pt x="152" y="54"/>
                    <a:pt x="161" y="49"/>
                    <a:pt x="166" y="42"/>
                  </a:cubicBezTo>
                  <a:cubicBezTo>
                    <a:pt x="180" y="42"/>
                    <a:pt x="180" y="42"/>
                    <a:pt x="180" y="42"/>
                  </a:cubicBezTo>
                  <a:cubicBezTo>
                    <a:pt x="180" y="133"/>
                    <a:pt x="180" y="133"/>
                    <a:pt x="180" y="133"/>
                  </a:cubicBezTo>
                  <a:cubicBezTo>
                    <a:pt x="157" y="133"/>
                    <a:pt x="157" y="133"/>
                    <a:pt x="157" y="133"/>
                  </a:cubicBezTo>
                  <a:cubicBezTo>
                    <a:pt x="157" y="84"/>
                    <a:pt x="157" y="84"/>
                    <a:pt x="157" y="84"/>
                  </a:cubicBezTo>
                  <a:cubicBezTo>
                    <a:pt x="157" y="77"/>
                    <a:pt x="157" y="73"/>
                    <a:pt x="157" y="71"/>
                  </a:cubicBezTo>
                  <a:cubicBezTo>
                    <a:pt x="156" y="70"/>
                    <a:pt x="155" y="69"/>
                    <a:pt x="154" y="68"/>
                  </a:cubicBezTo>
                  <a:cubicBezTo>
                    <a:pt x="152" y="67"/>
                    <a:pt x="149" y="67"/>
                    <a:pt x="144" y="67"/>
                  </a:cubicBezTo>
                  <a:cubicBezTo>
                    <a:pt x="142" y="67"/>
                    <a:pt x="142" y="67"/>
                    <a:pt x="142" y="67"/>
                  </a:cubicBezTo>
                  <a:lnTo>
                    <a:pt x="142" y="56"/>
                  </a:lnTo>
                  <a:close/>
                  <a:moveTo>
                    <a:pt x="58" y="115"/>
                  </a:moveTo>
                  <a:cubicBezTo>
                    <a:pt x="57" y="114"/>
                    <a:pt x="56" y="114"/>
                    <a:pt x="54" y="114"/>
                  </a:cubicBezTo>
                  <a:cubicBezTo>
                    <a:pt x="53" y="114"/>
                    <a:pt x="52" y="114"/>
                    <a:pt x="51" y="115"/>
                  </a:cubicBezTo>
                  <a:cubicBezTo>
                    <a:pt x="51" y="117"/>
                    <a:pt x="50" y="119"/>
                    <a:pt x="50" y="122"/>
                  </a:cubicBezTo>
                  <a:cubicBezTo>
                    <a:pt x="50" y="129"/>
                    <a:pt x="50" y="129"/>
                    <a:pt x="50" y="129"/>
                  </a:cubicBezTo>
                  <a:cubicBezTo>
                    <a:pt x="33" y="129"/>
                    <a:pt x="33" y="129"/>
                    <a:pt x="33" y="129"/>
                  </a:cubicBezTo>
                  <a:cubicBezTo>
                    <a:pt x="33" y="127"/>
                    <a:pt x="33" y="127"/>
                    <a:pt x="33" y="127"/>
                  </a:cubicBezTo>
                  <a:cubicBezTo>
                    <a:pt x="33" y="122"/>
                    <a:pt x="33" y="119"/>
                    <a:pt x="34" y="116"/>
                  </a:cubicBezTo>
                  <a:cubicBezTo>
                    <a:pt x="34" y="114"/>
                    <a:pt x="35" y="112"/>
                    <a:pt x="37" y="109"/>
                  </a:cubicBezTo>
                  <a:cubicBezTo>
                    <a:pt x="39" y="107"/>
                    <a:pt x="41" y="105"/>
                    <a:pt x="44" y="104"/>
                  </a:cubicBezTo>
                  <a:cubicBezTo>
                    <a:pt x="47" y="103"/>
                    <a:pt x="50" y="102"/>
                    <a:pt x="54" y="102"/>
                  </a:cubicBezTo>
                  <a:cubicBezTo>
                    <a:pt x="61" y="102"/>
                    <a:pt x="67" y="104"/>
                    <a:pt x="71" y="108"/>
                  </a:cubicBezTo>
                  <a:cubicBezTo>
                    <a:pt x="75" y="111"/>
                    <a:pt x="77" y="116"/>
                    <a:pt x="77" y="122"/>
                  </a:cubicBezTo>
                  <a:cubicBezTo>
                    <a:pt x="77" y="126"/>
                    <a:pt x="76" y="131"/>
                    <a:pt x="73" y="136"/>
                  </a:cubicBezTo>
                  <a:cubicBezTo>
                    <a:pt x="71" y="140"/>
                    <a:pt x="65" y="151"/>
                    <a:pt x="54" y="167"/>
                  </a:cubicBezTo>
                  <a:cubicBezTo>
                    <a:pt x="75" y="167"/>
                    <a:pt x="75" y="167"/>
                    <a:pt x="75" y="167"/>
                  </a:cubicBezTo>
                  <a:cubicBezTo>
                    <a:pt x="75" y="180"/>
                    <a:pt x="75" y="180"/>
                    <a:pt x="75" y="180"/>
                  </a:cubicBezTo>
                  <a:cubicBezTo>
                    <a:pt x="33" y="180"/>
                    <a:pt x="33" y="180"/>
                    <a:pt x="33" y="180"/>
                  </a:cubicBezTo>
                  <a:cubicBezTo>
                    <a:pt x="33" y="169"/>
                    <a:pt x="33" y="169"/>
                    <a:pt x="33" y="169"/>
                  </a:cubicBezTo>
                  <a:cubicBezTo>
                    <a:pt x="46" y="148"/>
                    <a:pt x="53" y="136"/>
                    <a:pt x="55" y="131"/>
                  </a:cubicBezTo>
                  <a:cubicBezTo>
                    <a:pt x="58" y="126"/>
                    <a:pt x="59" y="123"/>
                    <a:pt x="59" y="120"/>
                  </a:cubicBezTo>
                  <a:cubicBezTo>
                    <a:pt x="59" y="118"/>
                    <a:pt x="58" y="116"/>
                    <a:pt x="58" y="115"/>
                  </a:cubicBezTo>
                  <a:close/>
                </a:path>
              </a:pathLst>
            </a:custGeom>
            <a:solidFill>
              <a:schemeClr val="accent4">
                <a:lumMod val="50000"/>
                <a:alpha val="70000"/>
              </a:schemeClr>
            </a:solidFill>
            <a:ln w="9525">
              <a:noFill/>
              <a:round/>
            </a:ln>
          </p:spPr>
          <p:txBody>
            <a:bodyPr vert="horz" wrap="square" lIns="91440" tIns="45720" rIns="91440" bIns="4572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b="0" i="0"/>
              </a:pPr>
              <a:endParaRPr kumimoji="0" lang="en-GB" sz="1800" b="0" i="0" u="none" strike="noStrike" kern="0" cap="none" spc="0" normalizeH="0" baseline="0" noProof="0">
                <a:ln>
                  <a:noFill/>
                </a:ln>
                <a:solidFill>
                  <a:sysClr val="windowText" lastClr="000000"/>
                </a:solidFill>
                <a:effectLst/>
                <a:uLnTx/>
                <a:uFillTx/>
              </a:endParaRPr>
            </a:p>
          </p:txBody>
        </p:sp>
        <p:sp>
          <p:nvSpPr>
            <p:cNvPr id="260" name="ZoneTexte 211"/>
            <p:cNvSpPr txBox="1"/>
            <p:nvPr>
              <p:custDataLst>
                <p:tags r:id="rId52"/>
              </p:custDataLst>
            </p:nvPr>
          </p:nvSpPr>
          <p:spPr>
            <a:xfrm>
              <a:off x="1842239" y="2837655"/>
              <a:ext cx="641522"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Argentine</a:t>
              </a:r>
              <a:endPar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11</a:t>
              </a:r>
              <a:r>
                <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rPr>
                <a:t>%</a:t>
              </a:r>
            </a:p>
          </p:txBody>
        </p:sp>
        <p:sp>
          <p:nvSpPr>
            <p:cNvPr id="261" name="ZoneTexte 212"/>
            <p:cNvSpPr txBox="1"/>
            <p:nvPr>
              <p:custDataLst>
                <p:tags r:id="rId53"/>
              </p:custDataLst>
            </p:nvPr>
          </p:nvSpPr>
          <p:spPr>
            <a:xfrm>
              <a:off x="1591044" y="2979396"/>
              <a:ext cx="314510"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0" i="0" u="none" strike="noStrike" kern="0" cap="none" spc="0" normalizeH="0" baseline="0" noProof="0" dirty="0" err="1">
                  <a:ln>
                    <a:noFill/>
                  </a:ln>
                  <a:solidFill>
                    <a:sysClr val="windowText" lastClr="000000"/>
                  </a:solidFill>
                  <a:effectLst/>
                  <a:uLnTx/>
                  <a:uFillTx/>
                  <a:latin typeface="Century Gothic" panose="020B0502020202020204" pitchFamily="34" charset="0"/>
                </a:rPr>
                <a:t>Italie</a:t>
              </a:r>
              <a:endParaRPr kumimoji="0" lang="en-US"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6</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62" name="ZoneTexte 213"/>
            <p:cNvSpPr txBox="1"/>
            <p:nvPr>
              <p:custDataLst>
                <p:tags r:id="rId54"/>
              </p:custDataLst>
            </p:nvPr>
          </p:nvSpPr>
          <p:spPr>
            <a:xfrm>
              <a:off x="2195381" y="3042984"/>
              <a:ext cx="577397"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Chili</a:t>
              </a:r>
              <a:endPar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5</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grpSp>
      <p:sp>
        <p:nvSpPr>
          <p:cNvPr id="263" name="ZoneTexte 215"/>
          <p:cNvSpPr txBox="1"/>
          <p:nvPr>
            <p:custDataLst>
              <p:tags r:id="rId38"/>
            </p:custDataLst>
          </p:nvPr>
        </p:nvSpPr>
        <p:spPr>
          <a:xfrm>
            <a:off x="5655591" y="2304626"/>
            <a:ext cx="566181"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BE" sz="1050" b="1" i="0" u="none" strike="noStrike" kern="0" cap="none" spc="0" normalizeH="0" baseline="0" noProof="0" dirty="0">
                <a:ln>
                  <a:noFill/>
                </a:ln>
                <a:solidFill>
                  <a:srgbClr val="0070C0"/>
                </a:solidFill>
                <a:effectLst/>
                <a:uLnTx/>
                <a:uFillTx/>
                <a:latin typeface="Century Gothic" panose="020B0502020202020204" pitchFamily="34" charset="0"/>
              </a:rPr>
              <a:t>Espagne</a:t>
            </a:r>
            <a:endPar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9</a:t>
            </a:r>
            <a:r>
              <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rPr>
              <a:t>%</a:t>
            </a:r>
          </a:p>
        </p:txBody>
      </p:sp>
      <p:sp>
        <p:nvSpPr>
          <p:cNvPr id="264" name="ZoneTexte 216"/>
          <p:cNvSpPr txBox="1"/>
          <p:nvPr>
            <p:custDataLst>
              <p:tags r:id="rId39"/>
            </p:custDataLst>
          </p:nvPr>
        </p:nvSpPr>
        <p:spPr>
          <a:xfrm>
            <a:off x="5392426" y="2446367"/>
            <a:ext cx="314509"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0" i="0" u="none" strike="noStrike" kern="0" cap="none" spc="0" normalizeH="0" baseline="0" noProof="0" dirty="0" err="1">
                <a:ln>
                  <a:noFill/>
                </a:ln>
                <a:solidFill>
                  <a:sysClr val="windowText" lastClr="000000"/>
                </a:solidFill>
                <a:effectLst/>
                <a:uLnTx/>
                <a:uFillTx/>
                <a:latin typeface="Century Gothic" panose="020B0502020202020204" pitchFamily="34" charset="0"/>
              </a:rPr>
              <a:t>Italie</a:t>
            </a:r>
            <a:endParaRPr kumimoji="0" lang="en-US"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8</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65" name="ZoneTexte 217"/>
          <p:cNvSpPr txBox="1"/>
          <p:nvPr>
            <p:custDataLst>
              <p:tags r:id="rId40"/>
            </p:custDataLst>
          </p:nvPr>
        </p:nvSpPr>
        <p:spPr>
          <a:xfrm>
            <a:off x="5996762" y="2509955"/>
            <a:ext cx="577397"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0" i="0" u="none" strike="noStrike" kern="0" cap="none" spc="0" normalizeH="0" baseline="0" noProof="0" dirty="0" err="1">
                <a:ln>
                  <a:noFill/>
                </a:ln>
                <a:solidFill>
                  <a:sysClr val="windowText" lastClr="000000"/>
                </a:solidFill>
                <a:effectLst/>
                <a:uLnTx/>
                <a:uFillTx/>
                <a:latin typeface="Century Gothic" panose="020B0502020202020204" pitchFamily="34" charset="0"/>
              </a:rPr>
              <a:t>Grèce</a:t>
            </a:r>
            <a:endParaRPr kumimoji="0" lang="en-US"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7</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grpSp>
        <p:nvGrpSpPr>
          <p:cNvPr id="266" name="Groupe 219"/>
          <p:cNvGrpSpPr/>
          <p:nvPr/>
        </p:nvGrpSpPr>
        <p:grpSpPr>
          <a:xfrm>
            <a:off x="2381529" y="3373229"/>
            <a:ext cx="1181733" cy="830373"/>
            <a:chOff x="1591045" y="2837655"/>
            <a:chExt cx="1181733" cy="830373"/>
          </a:xfrm>
        </p:grpSpPr>
        <p:sp>
          <p:nvSpPr>
            <p:cNvPr id="267" name="Freeform 112"/>
            <p:cNvSpPr>
              <a:spLocks noEditPoints="1"/>
            </p:cNvSpPr>
            <p:nvPr>
              <p:custDataLst>
                <p:tags r:id="rId47"/>
              </p:custDataLst>
            </p:nvPr>
          </p:nvSpPr>
          <p:spPr>
            <a:xfrm>
              <a:off x="1617859" y="3205716"/>
              <a:ext cx="980717" cy="462312"/>
            </a:xfrm>
            <a:custGeom>
              <a:avLst/>
              <a:gdLst/>
              <a:ahLst/>
              <a:cxnLst>
                <a:cxn ang="0">
                  <a:pos x="314" y="211"/>
                </a:cxn>
                <a:cxn ang="0">
                  <a:pos x="334" y="180"/>
                </a:cxn>
                <a:cxn ang="0">
                  <a:pos x="334" y="179"/>
                </a:cxn>
                <a:cxn ang="0">
                  <a:pos x="310" y="104"/>
                </a:cxn>
                <a:cxn ang="0">
                  <a:pos x="239" y="24"/>
                </a:cxn>
                <a:cxn ang="0">
                  <a:pos x="121" y="0"/>
                </a:cxn>
                <a:cxn ang="0">
                  <a:pos x="97" y="74"/>
                </a:cxn>
                <a:cxn ang="0">
                  <a:pos x="0" y="98"/>
                </a:cxn>
                <a:cxn ang="0">
                  <a:pos x="0" y="180"/>
                </a:cxn>
                <a:cxn ang="0">
                  <a:pos x="0" y="191"/>
                </a:cxn>
                <a:cxn ang="0">
                  <a:pos x="261" y="166"/>
                </a:cxn>
                <a:cxn ang="0">
                  <a:pos x="278" y="178"/>
                </a:cxn>
                <a:cxn ang="0">
                  <a:pos x="278" y="183"/>
                </a:cxn>
                <a:cxn ang="0">
                  <a:pos x="284" y="183"/>
                </a:cxn>
                <a:cxn ang="0">
                  <a:pos x="284" y="175"/>
                </a:cxn>
                <a:cxn ang="0">
                  <a:pos x="283" y="164"/>
                </a:cxn>
                <a:cxn ang="0">
                  <a:pos x="274" y="161"/>
                </a:cxn>
                <a:cxn ang="0">
                  <a:pos x="281" y="150"/>
                </a:cxn>
                <a:cxn ang="0">
                  <a:pos x="284" y="143"/>
                </a:cxn>
                <a:cxn ang="0">
                  <a:pos x="283" y="135"/>
                </a:cxn>
                <a:cxn ang="0">
                  <a:pos x="279" y="135"/>
                </a:cxn>
                <a:cxn ang="0">
                  <a:pos x="278" y="146"/>
                </a:cxn>
                <a:cxn ang="0">
                  <a:pos x="261" y="140"/>
                </a:cxn>
                <a:cxn ang="0">
                  <a:pos x="280" y="123"/>
                </a:cxn>
                <a:cxn ang="0">
                  <a:pos x="301" y="141"/>
                </a:cxn>
                <a:cxn ang="0">
                  <a:pos x="294" y="154"/>
                </a:cxn>
                <a:cxn ang="0">
                  <a:pos x="302" y="173"/>
                </a:cxn>
                <a:cxn ang="0">
                  <a:pos x="300" y="186"/>
                </a:cxn>
                <a:cxn ang="0">
                  <a:pos x="281" y="195"/>
                </a:cxn>
                <a:cxn ang="0">
                  <a:pos x="262" y="186"/>
                </a:cxn>
                <a:cxn ang="0">
                  <a:pos x="261" y="172"/>
                </a:cxn>
                <a:cxn ang="0">
                  <a:pos x="142" y="56"/>
                </a:cxn>
                <a:cxn ang="0">
                  <a:pos x="180" y="42"/>
                </a:cxn>
                <a:cxn ang="0">
                  <a:pos x="157" y="133"/>
                </a:cxn>
                <a:cxn ang="0">
                  <a:pos x="157" y="71"/>
                </a:cxn>
                <a:cxn ang="0">
                  <a:pos x="144" y="67"/>
                </a:cxn>
                <a:cxn ang="0">
                  <a:pos x="142" y="56"/>
                </a:cxn>
                <a:cxn ang="0">
                  <a:pos x="54" y="114"/>
                </a:cxn>
                <a:cxn ang="0">
                  <a:pos x="50" y="122"/>
                </a:cxn>
                <a:cxn ang="0">
                  <a:pos x="33" y="129"/>
                </a:cxn>
                <a:cxn ang="0">
                  <a:pos x="34" y="116"/>
                </a:cxn>
                <a:cxn ang="0">
                  <a:pos x="44" y="104"/>
                </a:cxn>
                <a:cxn ang="0">
                  <a:pos x="71" y="108"/>
                </a:cxn>
                <a:cxn ang="0">
                  <a:pos x="73" y="136"/>
                </a:cxn>
                <a:cxn ang="0">
                  <a:pos x="75" y="167"/>
                </a:cxn>
                <a:cxn ang="0">
                  <a:pos x="33" y="180"/>
                </a:cxn>
                <a:cxn ang="0">
                  <a:pos x="55" y="131"/>
                </a:cxn>
                <a:cxn ang="0">
                  <a:pos x="58" y="115"/>
                </a:cxn>
              </a:cxnLst>
              <a:rect l="0" t="0" r="r" b="b"/>
              <a:pathLst>
                <a:path w="334" h="211">
                  <a:moveTo>
                    <a:pt x="20" y="211"/>
                  </a:moveTo>
                  <a:cubicBezTo>
                    <a:pt x="314" y="211"/>
                    <a:pt x="314" y="211"/>
                    <a:pt x="314" y="211"/>
                  </a:cubicBezTo>
                  <a:cubicBezTo>
                    <a:pt x="325" y="211"/>
                    <a:pt x="334" y="202"/>
                    <a:pt x="334" y="191"/>
                  </a:cubicBezTo>
                  <a:cubicBezTo>
                    <a:pt x="334" y="180"/>
                    <a:pt x="334" y="180"/>
                    <a:pt x="334" y="180"/>
                  </a:cubicBezTo>
                  <a:cubicBezTo>
                    <a:pt x="334" y="180"/>
                    <a:pt x="334" y="180"/>
                    <a:pt x="334" y="180"/>
                  </a:cubicBezTo>
                  <a:cubicBezTo>
                    <a:pt x="334" y="179"/>
                    <a:pt x="334" y="179"/>
                    <a:pt x="334" y="179"/>
                  </a:cubicBezTo>
                  <a:cubicBezTo>
                    <a:pt x="334" y="128"/>
                    <a:pt x="334" y="128"/>
                    <a:pt x="334" y="128"/>
                  </a:cubicBezTo>
                  <a:cubicBezTo>
                    <a:pt x="334" y="115"/>
                    <a:pt x="323" y="104"/>
                    <a:pt x="310" y="104"/>
                  </a:cubicBezTo>
                  <a:cubicBezTo>
                    <a:pt x="239" y="104"/>
                    <a:pt x="239" y="104"/>
                    <a:pt x="239" y="104"/>
                  </a:cubicBezTo>
                  <a:cubicBezTo>
                    <a:pt x="239" y="24"/>
                    <a:pt x="239" y="24"/>
                    <a:pt x="239" y="24"/>
                  </a:cubicBezTo>
                  <a:cubicBezTo>
                    <a:pt x="239" y="11"/>
                    <a:pt x="228" y="0"/>
                    <a:pt x="215" y="0"/>
                  </a:cubicBezTo>
                  <a:cubicBezTo>
                    <a:pt x="121" y="0"/>
                    <a:pt x="121" y="0"/>
                    <a:pt x="121" y="0"/>
                  </a:cubicBezTo>
                  <a:cubicBezTo>
                    <a:pt x="108" y="0"/>
                    <a:pt x="97" y="11"/>
                    <a:pt x="97" y="24"/>
                  </a:cubicBezTo>
                  <a:cubicBezTo>
                    <a:pt x="97" y="74"/>
                    <a:pt x="97" y="74"/>
                    <a:pt x="97" y="74"/>
                  </a:cubicBezTo>
                  <a:cubicBezTo>
                    <a:pt x="24" y="74"/>
                    <a:pt x="24" y="74"/>
                    <a:pt x="24" y="74"/>
                  </a:cubicBezTo>
                  <a:cubicBezTo>
                    <a:pt x="11" y="74"/>
                    <a:pt x="0" y="85"/>
                    <a:pt x="0" y="98"/>
                  </a:cubicBezTo>
                  <a:cubicBezTo>
                    <a:pt x="0" y="179"/>
                    <a:pt x="0" y="179"/>
                    <a:pt x="0" y="179"/>
                  </a:cubicBezTo>
                  <a:cubicBezTo>
                    <a:pt x="0" y="179"/>
                    <a:pt x="0" y="179"/>
                    <a:pt x="0" y="180"/>
                  </a:cubicBezTo>
                  <a:cubicBezTo>
                    <a:pt x="0" y="180"/>
                    <a:pt x="0" y="180"/>
                    <a:pt x="0" y="180"/>
                  </a:cubicBezTo>
                  <a:cubicBezTo>
                    <a:pt x="0" y="191"/>
                    <a:pt x="0" y="191"/>
                    <a:pt x="0" y="191"/>
                  </a:cubicBezTo>
                  <a:cubicBezTo>
                    <a:pt x="0" y="202"/>
                    <a:pt x="9" y="211"/>
                    <a:pt x="20" y="211"/>
                  </a:cubicBezTo>
                  <a:close/>
                  <a:moveTo>
                    <a:pt x="261" y="166"/>
                  </a:moveTo>
                  <a:cubicBezTo>
                    <a:pt x="278" y="166"/>
                    <a:pt x="278" y="166"/>
                    <a:pt x="278" y="166"/>
                  </a:cubicBezTo>
                  <a:cubicBezTo>
                    <a:pt x="278" y="178"/>
                    <a:pt x="278" y="178"/>
                    <a:pt x="278" y="178"/>
                  </a:cubicBezTo>
                  <a:cubicBezTo>
                    <a:pt x="278" y="178"/>
                    <a:pt x="278" y="179"/>
                    <a:pt x="278" y="180"/>
                  </a:cubicBezTo>
                  <a:cubicBezTo>
                    <a:pt x="278" y="182"/>
                    <a:pt x="278" y="183"/>
                    <a:pt x="278" y="183"/>
                  </a:cubicBezTo>
                  <a:cubicBezTo>
                    <a:pt x="279" y="184"/>
                    <a:pt x="280" y="185"/>
                    <a:pt x="281" y="185"/>
                  </a:cubicBezTo>
                  <a:cubicBezTo>
                    <a:pt x="282" y="185"/>
                    <a:pt x="283" y="184"/>
                    <a:pt x="284" y="183"/>
                  </a:cubicBezTo>
                  <a:cubicBezTo>
                    <a:pt x="284" y="182"/>
                    <a:pt x="284" y="181"/>
                    <a:pt x="284" y="180"/>
                  </a:cubicBezTo>
                  <a:cubicBezTo>
                    <a:pt x="284" y="178"/>
                    <a:pt x="284" y="177"/>
                    <a:pt x="284" y="175"/>
                  </a:cubicBezTo>
                  <a:cubicBezTo>
                    <a:pt x="284" y="170"/>
                    <a:pt x="284" y="170"/>
                    <a:pt x="284" y="170"/>
                  </a:cubicBezTo>
                  <a:cubicBezTo>
                    <a:pt x="284" y="167"/>
                    <a:pt x="284" y="165"/>
                    <a:pt x="283" y="164"/>
                  </a:cubicBezTo>
                  <a:cubicBezTo>
                    <a:pt x="283" y="163"/>
                    <a:pt x="282" y="162"/>
                    <a:pt x="281" y="162"/>
                  </a:cubicBezTo>
                  <a:cubicBezTo>
                    <a:pt x="279" y="161"/>
                    <a:pt x="277" y="161"/>
                    <a:pt x="274" y="161"/>
                  </a:cubicBezTo>
                  <a:cubicBezTo>
                    <a:pt x="274" y="151"/>
                    <a:pt x="274" y="151"/>
                    <a:pt x="274" y="151"/>
                  </a:cubicBezTo>
                  <a:cubicBezTo>
                    <a:pt x="278" y="151"/>
                    <a:pt x="280" y="151"/>
                    <a:pt x="281" y="150"/>
                  </a:cubicBezTo>
                  <a:cubicBezTo>
                    <a:pt x="282" y="150"/>
                    <a:pt x="283" y="149"/>
                    <a:pt x="284" y="148"/>
                  </a:cubicBezTo>
                  <a:cubicBezTo>
                    <a:pt x="284" y="147"/>
                    <a:pt x="284" y="146"/>
                    <a:pt x="284" y="143"/>
                  </a:cubicBezTo>
                  <a:cubicBezTo>
                    <a:pt x="284" y="140"/>
                    <a:pt x="284" y="140"/>
                    <a:pt x="284" y="140"/>
                  </a:cubicBezTo>
                  <a:cubicBezTo>
                    <a:pt x="284" y="137"/>
                    <a:pt x="284" y="135"/>
                    <a:pt x="283" y="135"/>
                  </a:cubicBezTo>
                  <a:cubicBezTo>
                    <a:pt x="283" y="134"/>
                    <a:pt x="282" y="134"/>
                    <a:pt x="281" y="134"/>
                  </a:cubicBezTo>
                  <a:cubicBezTo>
                    <a:pt x="280" y="134"/>
                    <a:pt x="279" y="134"/>
                    <a:pt x="279" y="135"/>
                  </a:cubicBezTo>
                  <a:cubicBezTo>
                    <a:pt x="278" y="136"/>
                    <a:pt x="278" y="137"/>
                    <a:pt x="278" y="140"/>
                  </a:cubicBezTo>
                  <a:cubicBezTo>
                    <a:pt x="278" y="146"/>
                    <a:pt x="278" y="146"/>
                    <a:pt x="278" y="146"/>
                  </a:cubicBezTo>
                  <a:cubicBezTo>
                    <a:pt x="261" y="146"/>
                    <a:pt x="261" y="146"/>
                    <a:pt x="261" y="146"/>
                  </a:cubicBezTo>
                  <a:cubicBezTo>
                    <a:pt x="261" y="140"/>
                    <a:pt x="261" y="140"/>
                    <a:pt x="261" y="140"/>
                  </a:cubicBezTo>
                  <a:cubicBezTo>
                    <a:pt x="261" y="133"/>
                    <a:pt x="262" y="129"/>
                    <a:pt x="265" y="126"/>
                  </a:cubicBezTo>
                  <a:cubicBezTo>
                    <a:pt x="268" y="124"/>
                    <a:pt x="273" y="123"/>
                    <a:pt x="280" y="123"/>
                  </a:cubicBezTo>
                  <a:cubicBezTo>
                    <a:pt x="288" y="123"/>
                    <a:pt x="294" y="124"/>
                    <a:pt x="297" y="128"/>
                  </a:cubicBezTo>
                  <a:cubicBezTo>
                    <a:pt x="299" y="131"/>
                    <a:pt x="301" y="135"/>
                    <a:pt x="301" y="141"/>
                  </a:cubicBezTo>
                  <a:cubicBezTo>
                    <a:pt x="301" y="145"/>
                    <a:pt x="300" y="148"/>
                    <a:pt x="299" y="150"/>
                  </a:cubicBezTo>
                  <a:cubicBezTo>
                    <a:pt x="298" y="151"/>
                    <a:pt x="296" y="153"/>
                    <a:pt x="294" y="154"/>
                  </a:cubicBezTo>
                  <a:cubicBezTo>
                    <a:pt x="296" y="155"/>
                    <a:pt x="298" y="157"/>
                    <a:pt x="300" y="159"/>
                  </a:cubicBezTo>
                  <a:cubicBezTo>
                    <a:pt x="301" y="161"/>
                    <a:pt x="302" y="166"/>
                    <a:pt x="302" y="173"/>
                  </a:cubicBezTo>
                  <a:cubicBezTo>
                    <a:pt x="302" y="176"/>
                    <a:pt x="301" y="178"/>
                    <a:pt x="301" y="180"/>
                  </a:cubicBezTo>
                  <a:cubicBezTo>
                    <a:pt x="301" y="182"/>
                    <a:pt x="300" y="184"/>
                    <a:pt x="300" y="186"/>
                  </a:cubicBezTo>
                  <a:cubicBezTo>
                    <a:pt x="298" y="189"/>
                    <a:pt x="296" y="191"/>
                    <a:pt x="293" y="193"/>
                  </a:cubicBezTo>
                  <a:cubicBezTo>
                    <a:pt x="290" y="195"/>
                    <a:pt x="286" y="195"/>
                    <a:pt x="281" y="195"/>
                  </a:cubicBezTo>
                  <a:cubicBezTo>
                    <a:pt x="276" y="195"/>
                    <a:pt x="271" y="194"/>
                    <a:pt x="268" y="193"/>
                  </a:cubicBezTo>
                  <a:cubicBezTo>
                    <a:pt x="265" y="191"/>
                    <a:pt x="263" y="188"/>
                    <a:pt x="262" y="186"/>
                  </a:cubicBezTo>
                  <a:cubicBezTo>
                    <a:pt x="261" y="184"/>
                    <a:pt x="261" y="182"/>
                    <a:pt x="261" y="180"/>
                  </a:cubicBezTo>
                  <a:cubicBezTo>
                    <a:pt x="261" y="177"/>
                    <a:pt x="261" y="175"/>
                    <a:pt x="261" y="172"/>
                  </a:cubicBezTo>
                  <a:lnTo>
                    <a:pt x="261" y="166"/>
                  </a:lnTo>
                  <a:close/>
                  <a:moveTo>
                    <a:pt x="142" y="56"/>
                  </a:moveTo>
                  <a:cubicBezTo>
                    <a:pt x="152" y="54"/>
                    <a:pt x="161" y="49"/>
                    <a:pt x="166" y="42"/>
                  </a:cubicBezTo>
                  <a:cubicBezTo>
                    <a:pt x="180" y="42"/>
                    <a:pt x="180" y="42"/>
                    <a:pt x="180" y="42"/>
                  </a:cubicBezTo>
                  <a:cubicBezTo>
                    <a:pt x="180" y="133"/>
                    <a:pt x="180" y="133"/>
                    <a:pt x="180" y="133"/>
                  </a:cubicBezTo>
                  <a:cubicBezTo>
                    <a:pt x="157" y="133"/>
                    <a:pt x="157" y="133"/>
                    <a:pt x="157" y="133"/>
                  </a:cubicBezTo>
                  <a:cubicBezTo>
                    <a:pt x="157" y="84"/>
                    <a:pt x="157" y="84"/>
                    <a:pt x="157" y="84"/>
                  </a:cubicBezTo>
                  <a:cubicBezTo>
                    <a:pt x="157" y="77"/>
                    <a:pt x="157" y="73"/>
                    <a:pt x="157" y="71"/>
                  </a:cubicBezTo>
                  <a:cubicBezTo>
                    <a:pt x="156" y="70"/>
                    <a:pt x="155" y="69"/>
                    <a:pt x="154" y="68"/>
                  </a:cubicBezTo>
                  <a:cubicBezTo>
                    <a:pt x="152" y="67"/>
                    <a:pt x="149" y="67"/>
                    <a:pt x="144" y="67"/>
                  </a:cubicBezTo>
                  <a:cubicBezTo>
                    <a:pt x="142" y="67"/>
                    <a:pt x="142" y="67"/>
                    <a:pt x="142" y="67"/>
                  </a:cubicBezTo>
                  <a:lnTo>
                    <a:pt x="142" y="56"/>
                  </a:lnTo>
                  <a:close/>
                  <a:moveTo>
                    <a:pt x="58" y="115"/>
                  </a:moveTo>
                  <a:cubicBezTo>
                    <a:pt x="57" y="114"/>
                    <a:pt x="56" y="114"/>
                    <a:pt x="54" y="114"/>
                  </a:cubicBezTo>
                  <a:cubicBezTo>
                    <a:pt x="53" y="114"/>
                    <a:pt x="52" y="114"/>
                    <a:pt x="51" y="115"/>
                  </a:cubicBezTo>
                  <a:cubicBezTo>
                    <a:pt x="51" y="117"/>
                    <a:pt x="50" y="119"/>
                    <a:pt x="50" y="122"/>
                  </a:cubicBezTo>
                  <a:cubicBezTo>
                    <a:pt x="50" y="129"/>
                    <a:pt x="50" y="129"/>
                    <a:pt x="50" y="129"/>
                  </a:cubicBezTo>
                  <a:cubicBezTo>
                    <a:pt x="33" y="129"/>
                    <a:pt x="33" y="129"/>
                    <a:pt x="33" y="129"/>
                  </a:cubicBezTo>
                  <a:cubicBezTo>
                    <a:pt x="33" y="127"/>
                    <a:pt x="33" y="127"/>
                    <a:pt x="33" y="127"/>
                  </a:cubicBezTo>
                  <a:cubicBezTo>
                    <a:pt x="33" y="122"/>
                    <a:pt x="33" y="119"/>
                    <a:pt x="34" y="116"/>
                  </a:cubicBezTo>
                  <a:cubicBezTo>
                    <a:pt x="34" y="114"/>
                    <a:pt x="35" y="112"/>
                    <a:pt x="37" y="109"/>
                  </a:cubicBezTo>
                  <a:cubicBezTo>
                    <a:pt x="39" y="107"/>
                    <a:pt x="41" y="105"/>
                    <a:pt x="44" y="104"/>
                  </a:cubicBezTo>
                  <a:cubicBezTo>
                    <a:pt x="47" y="103"/>
                    <a:pt x="50" y="102"/>
                    <a:pt x="54" y="102"/>
                  </a:cubicBezTo>
                  <a:cubicBezTo>
                    <a:pt x="61" y="102"/>
                    <a:pt x="67" y="104"/>
                    <a:pt x="71" y="108"/>
                  </a:cubicBezTo>
                  <a:cubicBezTo>
                    <a:pt x="75" y="111"/>
                    <a:pt x="77" y="116"/>
                    <a:pt x="77" y="122"/>
                  </a:cubicBezTo>
                  <a:cubicBezTo>
                    <a:pt x="77" y="126"/>
                    <a:pt x="76" y="131"/>
                    <a:pt x="73" y="136"/>
                  </a:cubicBezTo>
                  <a:cubicBezTo>
                    <a:pt x="71" y="140"/>
                    <a:pt x="65" y="151"/>
                    <a:pt x="54" y="167"/>
                  </a:cubicBezTo>
                  <a:cubicBezTo>
                    <a:pt x="75" y="167"/>
                    <a:pt x="75" y="167"/>
                    <a:pt x="75" y="167"/>
                  </a:cubicBezTo>
                  <a:cubicBezTo>
                    <a:pt x="75" y="180"/>
                    <a:pt x="75" y="180"/>
                    <a:pt x="75" y="180"/>
                  </a:cubicBezTo>
                  <a:cubicBezTo>
                    <a:pt x="33" y="180"/>
                    <a:pt x="33" y="180"/>
                    <a:pt x="33" y="180"/>
                  </a:cubicBezTo>
                  <a:cubicBezTo>
                    <a:pt x="33" y="169"/>
                    <a:pt x="33" y="169"/>
                    <a:pt x="33" y="169"/>
                  </a:cubicBezTo>
                  <a:cubicBezTo>
                    <a:pt x="46" y="148"/>
                    <a:pt x="53" y="136"/>
                    <a:pt x="55" y="131"/>
                  </a:cubicBezTo>
                  <a:cubicBezTo>
                    <a:pt x="58" y="126"/>
                    <a:pt x="59" y="123"/>
                    <a:pt x="59" y="120"/>
                  </a:cubicBezTo>
                  <a:cubicBezTo>
                    <a:pt x="59" y="118"/>
                    <a:pt x="58" y="116"/>
                    <a:pt x="58" y="115"/>
                  </a:cubicBezTo>
                  <a:close/>
                </a:path>
              </a:pathLst>
            </a:custGeom>
            <a:solidFill>
              <a:schemeClr val="accent4">
                <a:lumMod val="50000"/>
                <a:alpha val="70000"/>
              </a:schemeClr>
            </a:solidFill>
            <a:ln w="9525">
              <a:noFill/>
              <a:round/>
            </a:ln>
          </p:spPr>
          <p:txBody>
            <a:bodyPr vert="horz" wrap="square" lIns="91440" tIns="45720" rIns="91440" bIns="4572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b="0" i="0"/>
              </a:pPr>
              <a:endParaRPr kumimoji="0" lang="en-GB" sz="1800" b="0" i="0" u="none" strike="noStrike" kern="0" cap="none" spc="0" normalizeH="0" baseline="0" noProof="0">
                <a:ln>
                  <a:noFill/>
                </a:ln>
                <a:solidFill>
                  <a:sysClr val="windowText" lastClr="000000"/>
                </a:solidFill>
                <a:effectLst/>
                <a:uLnTx/>
                <a:uFillTx/>
              </a:endParaRPr>
            </a:p>
          </p:txBody>
        </p:sp>
        <p:sp>
          <p:nvSpPr>
            <p:cNvPr id="268" name="ZoneTexte 221"/>
            <p:cNvSpPr txBox="1"/>
            <p:nvPr>
              <p:custDataLst>
                <p:tags r:id="rId48"/>
              </p:custDataLst>
            </p:nvPr>
          </p:nvSpPr>
          <p:spPr>
            <a:xfrm>
              <a:off x="1879911" y="2837655"/>
              <a:ext cx="566181"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Espagne</a:t>
              </a:r>
              <a:endPar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26</a:t>
              </a:r>
              <a:r>
                <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rPr>
                <a:t>%</a:t>
              </a:r>
            </a:p>
          </p:txBody>
        </p:sp>
        <p:sp>
          <p:nvSpPr>
            <p:cNvPr id="269" name="ZoneTexte 222"/>
            <p:cNvSpPr txBox="1"/>
            <p:nvPr>
              <p:custDataLst>
                <p:tags r:id="rId49"/>
              </p:custDataLst>
            </p:nvPr>
          </p:nvSpPr>
          <p:spPr>
            <a:xfrm>
              <a:off x="1591045" y="2979396"/>
              <a:ext cx="314509"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0" i="0" u="none" strike="noStrike" kern="0" cap="none" spc="0" normalizeH="0" baseline="0" noProof="0" dirty="0" err="1">
                  <a:ln>
                    <a:noFill/>
                  </a:ln>
                  <a:solidFill>
                    <a:sysClr val="windowText" lastClr="000000"/>
                  </a:solidFill>
                  <a:effectLst/>
                  <a:uLnTx/>
                  <a:uFillTx/>
                  <a:latin typeface="Century Gothic" panose="020B0502020202020204" pitchFamily="34" charset="0"/>
                </a:rPr>
                <a:t>Italie</a:t>
              </a:r>
              <a:endParaRPr kumimoji="0" lang="en-US"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10</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70" name="ZoneTexte 223"/>
            <p:cNvSpPr txBox="1"/>
            <p:nvPr>
              <p:custDataLst>
                <p:tags r:id="rId50"/>
              </p:custDataLst>
            </p:nvPr>
          </p:nvSpPr>
          <p:spPr>
            <a:xfrm>
              <a:off x="2195381" y="3042984"/>
              <a:ext cx="577397"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France</a:t>
              </a:r>
              <a:endPar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9</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grpSp>
      <p:sp>
        <p:nvSpPr>
          <p:cNvPr id="271" name="ZoneTexte 224"/>
          <p:cNvSpPr txBox="1"/>
          <p:nvPr>
            <p:custDataLst>
              <p:tags r:id="rId41"/>
            </p:custDataLst>
          </p:nvPr>
        </p:nvSpPr>
        <p:spPr>
          <a:xfrm>
            <a:off x="6836911" y="3789231"/>
            <a:ext cx="566181"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1" i="0" u="none" strike="noStrike" kern="0" cap="none" spc="0" normalizeH="0" baseline="0" noProof="0" dirty="0" err="1">
                <a:ln>
                  <a:noFill/>
                </a:ln>
                <a:solidFill>
                  <a:srgbClr val="0070C0"/>
                </a:solidFill>
                <a:effectLst/>
                <a:uLnTx/>
                <a:uFillTx/>
                <a:latin typeface="Century Gothic" panose="020B0502020202020204" pitchFamily="34" charset="0"/>
              </a:rPr>
              <a:t>Australie</a:t>
            </a:r>
            <a:endParaRPr kumimoji="0" lang="en-US" sz="105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12</a:t>
            </a:r>
            <a:r>
              <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rPr>
              <a:t>%</a:t>
            </a:r>
          </a:p>
        </p:txBody>
      </p:sp>
      <p:sp>
        <p:nvSpPr>
          <p:cNvPr id="272" name="ZoneTexte 225"/>
          <p:cNvSpPr txBox="1"/>
          <p:nvPr>
            <p:custDataLst>
              <p:tags r:id="rId42"/>
            </p:custDataLst>
          </p:nvPr>
        </p:nvSpPr>
        <p:spPr>
          <a:xfrm>
            <a:off x="6299710" y="3939632"/>
            <a:ext cx="671979"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Singapore</a:t>
            </a: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12</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73" name="ZoneTexte 226"/>
          <p:cNvSpPr txBox="1"/>
          <p:nvPr>
            <p:custDataLst>
              <p:tags r:id="rId43"/>
            </p:custDataLst>
          </p:nvPr>
        </p:nvSpPr>
        <p:spPr>
          <a:xfrm>
            <a:off x="7267938" y="4015114"/>
            <a:ext cx="671411"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0" i="0" u="none" strike="noStrike" kern="0" cap="none" spc="0" normalizeH="0" baseline="0" noProof="0" dirty="0" err="1">
                <a:ln>
                  <a:noFill/>
                </a:ln>
                <a:solidFill>
                  <a:sysClr val="windowText" lastClr="000000"/>
                </a:solidFill>
                <a:effectLst/>
                <a:uLnTx/>
                <a:uFillTx/>
                <a:latin typeface="Century Gothic" panose="020B0502020202020204" pitchFamily="34" charset="0"/>
              </a:rPr>
              <a:t>Thaïlande</a:t>
            </a:r>
            <a:endParaRPr kumimoji="0" lang="en-US"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8</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74" name="ZoneTexte 227"/>
          <p:cNvSpPr txBox="1"/>
          <p:nvPr>
            <p:custDataLst>
              <p:tags r:id="rId44"/>
            </p:custDataLst>
          </p:nvPr>
        </p:nvSpPr>
        <p:spPr>
          <a:xfrm>
            <a:off x="8072203" y="2706557"/>
            <a:ext cx="412292"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1" i="0" u="none" strike="noStrike" kern="0" cap="none" spc="0" normalizeH="0" baseline="0" noProof="0" dirty="0" err="1">
                <a:ln>
                  <a:noFill/>
                </a:ln>
                <a:solidFill>
                  <a:srgbClr val="0070C0"/>
                </a:solidFill>
                <a:effectLst/>
                <a:uLnTx/>
                <a:uFillTx/>
                <a:latin typeface="Century Gothic" panose="020B0502020202020204" pitchFamily="34" charset="0"/>
              </a:rPr>
              <a:t>Japon</a:t>
            </a:r>
            <a:endParaRPr kumimoji="0" lang="en-US" sz="1050" b="1" i="0" u="none" strike="noStrike" kern="0" cap="none" spc="0" normalizeH="0" baseline="0" noProof="0" dirty="0">
              <a:ln>
                <a:noFill/>
              </a:ln>
              <a:solidFill>
                <a:srgbClr val="0070C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1" i="0" u="none" strike="noStrike" kern="0" cap="none" spc="0" normalizeH="0" baseline="0" noProof="0" dirty="0">
                <a:ln>
                  <a:noFill/>
                </a:ln>
                <a:solidFill>
                  <a:srgbClr val="0070C0"/>
                </a:solidFill>
                <a:effectLst/>
                <a:uLnTx/>
                <a:uFillTx/>
                <a:latin typeface="Century Gothic" panose="020B0502020202020204" pitchFamily="34" charset="0"/>
              </a:rPr>
              <a:t>21</a:t>
            </a:r>
            <a:r>
              <a:rPr kumimoji="0" lang="x-none" sz="1050" b="1" i="0" u="none" strike="noStrike" kern="0" cap="none" spc="0" normalizeH="0" baseline="0" noProof="0" dirty="0">
                <a:ln>
                  <a:noFill/>
                </a:ln>
                <a:solidFill>
                  <a:srgbClr val="0070C0"/>
                </a:solidFill>
                <a:effectLst/>
                <a:uLnTx/>
                <a:uFillTx/>
                <a:latin typeface="Century Gothic" panose="020B0502020202020204" pitchFamily="34" charset="0"/>
              </a:rPr>
              <a:t>%</a:t>
            </a:r>
          </a:p>
        </p:txBody>
      </p:sp>
      <p:sp>
        <p:nvSpPr>
          <p:cNvPr id="275" name="ZoneTexte 228"/>
          <p:cNvSpPr txBox="1"/>
          <p:nvPr>
            <p:custDataLst>
              <p:tags r:id="rId45"/>
            </p:custDataLst>
          </p:nvPr>
        </p:nvSpPr>
        <p:spPr>
          <a:xfrm>
            <a:off x="7482103" y="2856817"/>
            <a:ext cx="644728" cy="323165"/>
          </a:xfrm>
          <a:prstGeom prst="rect">
            <a:avLst/>
          </a:prstGeom>
        </p:spPr>
        <p:txBody>
          <a:bodyPr vert="horz" wrap="non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en-US" sz="1050" b="0" i="0" u="none" strike="noStrike" kern="0" cap="none" spc="0" normalizeH="0" baseline="0" noProof="0" dirty="0" err="1">
                <a:ln>
                  <a:noFill/>
                </a:ln>
                <a:solidFill>
                  <a:sysClr val="windowText" lastClr="000000"/>
                </a:solidFill>
                <a:effectLst/>
                <a:uLnTx/>
                <a:uFillTx/>
                <a:latin typeface="Century Gothic" panose="020B0502020202020204" pitchFamily="34" charset="0"/>
              </a:rPr>
              <a:t>Thaïlande</a:t>
            </a:r>
            <a:endParaRPr kumimoji="0" lang="en-US"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15</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76" name="ZoneTexte 229"/>
          <p:cNvSpPr txBox="1"/>
          <p:nvPr>
            <p:custDataLst>
              <p:tags r:id="rId46"/>
            </p:custDataLst>
          </p:nvPr>
        </p:nvSpPr>
        <p:spPr>
          <a:xfrm>
            <a:off x="8426286" y="2932440"/>
            <a:ext cx="577397" cy="323165"/>
          </a:xfrm>
          <a:prstGeom prst="rect">
            <a:avLst/>
          </a:prstGeom>
        </p:spPr>
        <p:txBody>
          <a:bodyPr vert="horz" wrap="square" lIns="0" tIns="0" rIns="0" bIns="0" rtlCol="0">
            <a:spAutoFit/>
          </a:bodyPr>
          <a:lstStyle/>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USA</a:t>
            </a:r>
            <a:endPar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a:p>
            <a:pPr marL="4763" marR="0" lvl="0" indent="0" algn="ctr" defTabSz="914400" eaLnBrk="1" fontAlgn="auto" latinLnBrk="0" hangingPunct="1">
              <a:lnSpc>
                <a:spcPct val="100000"/>
              </a:lnSpc>
              <a:spcBef>
                <a:spcPts val="0"/>
              </a:spcBef>
              <a:spcAft>
                <a:spcPts val="0"/>
              </a:spcAft>
              <a:buClrTx/>
              <a:buSzTx/>
              <a:buFontTx/>
              <a:buNone/>
              <a:tabLst/>
              <a:defRPr b="0" i="0"/>
            </a:pPr>
            <a:r>
              <a:rPr kumimoji="0" lang="fr-FR"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11</a:t>
            </a:r>
            <a:r>
              <a:rPr kumimoji="0" lang="x-none" sz="1050" b="0" i="0" u="none" strike="noStrike" kern="0" cap="none" spc="0" normalizeH="0" baseline="0" noProof="0" dirty="0">
                <a:ln>
                  <a:noFill/>
                </a:ln>
                <a:solidFill>
                  <a:sysClr val="windowText" lastClr="000000"/>
                </a:solidFill>
                <a:effectLst/>
                <a:uLnTx/>
                <a:uFillTx/>
                <a:latin typeface="Century Gothic" panose="020B0502020202020204" pitchFamily="34" charset="0"/>
              </a:rPr>
              <a:t>%</a:t>
            </a:r>
          </a:p>
        </p:txBody>
      </p:sp>
      <p:sp>
        <p:nvSpPr>
          <p:cNvPr id="2" name="ZoneTexte 1"/>
          <p:cNvSpPr txBox="1"/>
          <p:nvPr/>
        </p:nvSpPr>
        <p:spPr>
          <a:xfrm>
            <a:off x="954163" y="6105572"/>
            <a:ext cx="6553141" cy="307777"/>
          </a:xfrm>
          <a:prstGeom prst="rect">
            <a:avLst/>
          </a:prstGeom>
          <a:noFill/>
          <a:ln>
            <a:solidFill>
              <a:srgbClr val="314397"/>
            </a:solidFill>
          </a:ln>
        </p:spPr>
        <p:txBody>
          <a:bodyPr wrap="none" rtlCol="0">
            <a:spAutoFit/>
          </a:bodyPr>
          <a:lstStyle/>
          <a:p>
            <a:r>
              <a:rPr lang="fr-BE" sz="1400" dirty="0">
                <a:solidFill>
                  <a:srgbClr val="314397"/>
                </a:solidFill>
              </a:rPr>
              <a:t>L’Espagne et l’Italie sont les destinations favorites de la majorité des Européens</a:t>
            </a:r>
            <a:endParaRPr lang="en-US" sz="1400" dirty="0">
              <a:solidFill>
                <a:srgbClr val="314397"/>
              </a:solidFill>
            </a:endParaRPr>
          </a:p>
        </p:txBody>
      </p:sp>
    </p:spTree>
    <p:extLst>
      <p:ext uri="{BB962C8B-B14F-4D97-AF65-F5344CB8AC3E}">
        <p14:creationId xmlns:p14="http://schemas.microsoft.com/office/powerpoint/2010/main" val="1479138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29"/>
          <p:cNvSpPr>
            <a:spLocks noGrp="1"/>
          </p:cNvSpPr>
          <p:nvPr>
            <p:ph type="ctrTitle"/>
          </p:nvPr>
        </p:nvSpPr>
        <p:spPr>
          <a:xfrm>
            <a:off x="347300" y="300688"/>
            <a:ext cx="8386686" cy="557458"/>
          </a:xfrm>
        </p:spPr>
        <p:txBody>
          <a:bodyPr/>
          <a:lstStyle/>
          <a:p>
            <a:r>
              <a:rPr lang="fr-FR" altLang="fr-FR" sz="2400" b="1" dirty="0"/>
              <a:t>Où partiront les Belges cet été ?</a:t>
            </a:r>
          </a:p>
        </p:txBody>
      </p:sp>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9" name="Picture 1027" descr="monde"/>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1330325"/>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8"/>
          <p:cNvSpPr txBox="1">
            <a:spLocks noChangeArrowheads="1"/>
          </p:cNvSpPr>
          <p:nvPr/>
        </p:nvSpPr>
        <p:spPr bwMode="auto">
          <a:xfrm>
            <a:off x="189967" y="5530154"/>
            <a:ext cx="8840911" cy="846386"/>
          </a:xfrm>
          <a:prstGeom prst="rect">
            <a:avLst/>
          </a:prstGeom>
          <a:solidFill>
            <a:schemeClr val="bg1"/>
          </a:solidFill>
          <a:ln w="9525">
            <a:solidFill>
              <a:schemeClr val="tx2"/>
            </a:solidFill>
            <a:miter lim="800000"/>
            <a:headEnd/>
            <a:tailEnd/>
          </a:ln>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marL="285750" indent="-285750" eaLnBrk="1" hangingPunct="1">
              <a:spcBef>
                <a:spcPct val="50000"/>
              </a:spcBef>
            </a:pPr>
            <a:r>
              <a:rPr lang="fr-BE" altLang="fr-FR" sz="1400" dirty="0">
                <a:solidFill>
                  <a:schemeClr val="tx2"/>
                </a:solidFill>
              </a:rPr>
              <a:t>78% des Belges resteront en Europe (+1pt), dont 73% des 18-34 ans et 79% des +35 ans. </a:t>
            </a:r>
            <a:br>
              <a:rPr lang="fr-BE" altLang="fr-FR" sz="1400" dirty="0">
                <a:solidFill>
                  <a:schemeClr val="tx2"/>
                </a:solidFill>
              </a:rPr>
            </a:br>
            <a:r>
              <a:rPr lang="fr-BE" altLang="fr-FR" sz="1400" dirty="0">
                <a:solidFill>
                  <a:schemeClr val="tx2"/>
                </a:solidFill>
              </a:rPr>
              <a:t>Pour rappel: 16% des Belges resteront en Belgique. </a:t>
            </a:r>
          </a:p>
          <a:p>
            <a:pPr marL="285750" indent="-285750" eaLnBrk="1" hangingPunct="1">
              <a:spcBef>
                <a:spcPct val="50000"/>
              </a:spcBef>
            </a:pPr>
            <a:r>
              <a:rPr lang="fr-BE" altLang="fr-FR" sz="1400" dirty="0">
                <a:solidFill>
                  <a:schemeClr val="tx2"/>
                </a:solidFill>
              </a:rPr>
              <a:t>Hausse des départs vers l’Asie et le Pacifique</a:t>
            </a:r>
          </a:p>
        </p:txBody>
      </p:sp>
      <p:sp>
        <p:nvSpPr>
          <p:cNvPr id="19" name="Text Box 1028"/>
          <p:cNvSpPr txBox="1">
            <a:spLocks noChangeArrowheads="1"/>
          </p:cNvSpPr>
          <p:nvPr/>
        </p:nvSpPr>
        <p:spPr bwMode="auto">
          <a:xfrm>
            <a:off x="1028700" y="2884488"/>
            <a:ext cx="838200" cy="276999"/>
          </a:xfrm>
          <a:prstGeom prst="rect">
            <a:avLst/>
          </a:prstGeom>
          <a:solidFill>
            <a:schemeClr val="bg1"/>
          </a:solidFill>
          <a:ln w="9525">
            <a:solidFill>
              <a:schemeClr val="tx2"/>
            </a:solidFill>
            <a:miter lim="800000"/>
            <a:headEnd/>
            <a:tailEnd/>
          </a:ln>
        </p:spPr>
        <p:txBody>
          <a:bodyP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200" b="1" dirty="0">
                <a:solidFill>
                  <a:schemeClr val="tx2"/>
                </a:solidFill>
              </a:rPr>
              <a:t>3%   3%</a:t>
            </a:r>
          </a:p>
        </p:txBody>
      </p:sp>
      <p:sp>
        <p:nvSpPr>
          <p:cNvPr id="20" name="Text Box 1032"/>
          <p:cNvSpPr txBox="1">
            <a:spLocks noChangeArrowheads="1"/>
          </p:cNvSpPr>
          <p:nvPr/>
        </p:nvSpPr>
        <p:spPr bwMode="auto">
          <a:xfrm>
            <a:off x="2557401" y="5175250"/>
            <a:ext cx="90499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000" b="1" dirty="0">
                <a:solidFill>
                  <a:schemeClr val="tx2"/>
                </a:solidFill>
              </a:rPr>
              <a:t>2017 - 2018</a:t>
            </a:r>
          </a:p>
        </p:txBody>
      </p:sp>
      <p:sp>
        <p:nvSpPr>
          <p:cNvPr id="21" name="Text Box 1033"/>
          <p:cNvSpPr txBox="1">
            <a:spLocks noChangeArrowheads="1"/>
          </p:cNvSpPr>
          <p:nvPr/>
        </p:nvSpPr>
        <p:spPr bwMode="auto">
          <a:xfrm>
            <a:off x="2590800" y="4806950"/>
            <a:ext cx="838200" cy="276999"/>
          </a:xfrm>
          <a:prstGeom prst="rect">
            <a:avLst/>
          </a:prstGeom>
          <a:solidFill>
            <a:schemeClr val="bg1"/>
          </a:solidFill>
          <a:ln w="9525" algn="ctr">
            <a:solidFill>
              <a:schemeClr val="tx2"/>
            </a:solidFill>
            <a:miter lim="800000"/>
            <a:headEnd/>
            <a:tailEnd/>
          </a:ln>
        </p:spPr>
        <p:txBody>
          <a:bodyP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200" b="1" dirty="0">
                <a:solidFill>
                  <a:schemeClr val="tx2"/>
                </a:solidFill>
              </a:rPr>
              <a:t>3%   2%</a:t>
            </a:r>
          </a:p>
        </p:txBody>
      </p:sp>
      <p:sp>
        <p:nvSpPr>
          <p:cNvPr id="22" name="Text Box 1034"/>
          <p:cNvSpPr txBox="1">
            <a:spLocks noChangeArrowheads="1"/>
          </p:cNvSpPr>
          <p:nvPr/>
        </p:nvSpPr>
        <p:spPr bwMode="auto">
          <a:xfrm>
            <a:off x="1010444" y="3294063"/>
            <a:ext cx="874712" cy="2462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50000"/>
              </a:spcBef>
              <a:buFontTx/>
              <a:buNone/>
            </a:pPr>
            <a:r>
              <a:rPr lang="fr-FR" altLang="fr-FR" sz="1000" b="1" dirty="0">
                <a:solidFill>
                  <a:schemeClr val="tx2"/>
                </a:solidFill>
              </a:rPr>
              <a:t>2017 - 2018</a:t>
            </a:r>
          </a:p>
        </p:txBody>
      </p:sp>
      <p:sp>
        <p:nvSpPr>
          <p:cNvPr id="25" name="Text Box 1039"/>
          <p:cNvSpPr txBox="1">
            <a:spLocks noChangeArrowheads="1"/>
          </p:cNvSpPr>
          <p:nvPr/>
        </p:nvSpPr>
        <p:spPr bwMode="auto">
          <a:xfrm>
            <a:off x="4381500" y="4899025"/>
            <a:ext cx="914400" cy="2462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50000"/>
              </a:spcBef>
              <a:buFontTx/>
              <a:buNone/>
            </a:pPr>
            <a:r>
              <a:rPr lang="fr-FR" altLang="fr-FR" sz="1000" b="1" dirty="0">
                <a:solidFill>
                  <a:schemeClr val="tx2"/>
                </a:solidFill>
              </a:rPr>
              <a:t>2017 - 2018</a:t>
            </a:r>
          </a:p>
        </p:txBody>
      </p:sp>
      <p:sp>
        <p:nvSpPr>
          <p:cNvPr id="26" name="Text Box 1040"/>
          <p:cNvSpPr txBox="1">
            <a:spLocks noChangeArrowheads="1"/>
          </p:cNvSpPr>
          <p:nvPr/>
        </p:nvSpPr>
        <p:spPr bwMode="auto">
          <a:xfrm>
            <a:off x="4381500" y="4525963"/>
            <a:ext cx="838200" cy="276999"/>
          </a:xfrm>
          <a:prstGeom prst="rect">
            <a:avLst/>
          </a:prstGeom>
          <a:solidFill>
            <a:schemeClr val="bg1"/>
          </a:solidFill>
          <a:ln w="9525" algn="ctr">
            <a:solidFill>
              <a:schemeClr val="tx2"/>
            </a:solidFill>
            <a:miter lim="800000"/>
            <a:headEnd/>
            <a:tailEnd/>
          </a:ln>
        </p:spPr>
        <p:txBody>
          <a:bodyP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200" b="1" dirty="0">
                <a:solidFill>
                  <a:schemeClr val="tx2"/>
                </a:solidFill>
              </a:rPr>
              <a:t>6%   6%</a:t>
            </a:r>
          </a:p>
        </p:txBody>
      </p:sp>
      <p:sp>
        <p:nvSpPr>
          <p:cNvPr id="27" name="Text Box 1042"/>
          <p:cNvSpPr txBox="1">
            <a:spLocks noChangeArrowheads="1"/>
          </p:cNvSpPr>
          <p:nvPr/>
        </p:nvSpPr>
        <p:spPr bwMode="auto">
          <a:xfrm>
            <a:off x="4396797" y="2564311"/>
            <a:ext cx="883806" cy="2462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50000"/>
              </a:spcBef>
              <a:buFontTx/>
              <a:buNone/>
            </a:pPr>
            <a:r>
              <a:rPr lang="fr-FR" altLang="fr-FR" sz="1000" b="1" dirty="0">
                <a:solidFill>
                  <a:schemeClr val="tx2"/>
                </a:solidFill>
              </a:rPr>
              <a:t>2017 - 2018</a:t>
            </a:r>
          </a:p>
        </p:txBody>
      </p:sp>
      <p:sp>
        <p:nvSpPr>
          <p:cNvPr id="28" name="Text Box 1043"/>
          <p:cNvSpPr txBox="1">
            <a:spLocks noChangeArrowheads="1"/>
          </p:cNvSpPr>
          <p:nvPr/>
        </p:nvSpPr>
        <p:spPr bwMode="auto">
          <a:xfrm>
            <a:off x="4305300" y="2168525"/>
            <a:ext cx="990600" cy="276999"/>
          </a:xfrm>
          <a:prstGeom prst="rect">
            <a:avLst/>
          </a:prstGeom>
          <a:solidFill>
            <a:schemeClr val="bg1"/>
          </a:solidFill>
          <a:ln w="9525" algn="ctr">
            <a:solidFill>
              <a:schemeClr val="tx2"/>
            </a:solidFill>
            <a:miter lim="800000"/>
            <a:headEnd/>
            <a:tailEnd/>
          </a:ln>
        </p:spPr>
        <p:txBody>
          <a:bodyP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200" b="1" dirty="0">
                <a:solidFill>
                  <a:schemeClr val="tx2"/>
                </a:solidFill>
              </a:rPr>
              <a:t>77%   78%</a:t>
            </a:r>
            <a:endParaRPr lang="fr-FR" altLang="fr-FR" sz="1200" b="1" dirty="0">
              <a:solidFill>
                <a:schemeClr val="accent1"/>
              </a:solidFill>
            </a:endParaRPr>
          </a:p>
        </p:txBody>
      </p:sp>
      <p:sp>
        <p:nvSpPr>
          <p:cNvPr id="29" name="Text Box 1045"/>
          <p:cNvSpPr txBox="1">
            <a:spLocks noChangeArrowheads="1"/>
          </p:cNvSpPr>
          <p:nvPr/>
        </p:nvSpPr>
        <p:spPr bwMode="auto">
          <a:xfrm>
            <a:off x="6382836" y="4038600"/>
            <a:ext cx="914400" cy="2462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50000"/>
              </a:spcBef>
              <a:buFontTx/>
              <a:buNone/>
            </a:pPr>
            <a:r>
              <a:rPr lang="fr-FR" altLang="fr-FR" sz="1000" b="1" dirty="0">
                <a:solidFill>
                  <a:schemeClr val="tx2"/>
                </a:solidFill>
              </a:rPr>
              <a:t>2017 - 2018</a:t>
            </a:r>
          </a:p>
        </p:txBody>
      </p:sp>
      <p:sp>
        <p:nvSpPr>
          <p:cNvPr id="31" name="Text Box 1046"/>
          <p:cNvSpPr txBox="1">
            <a:spLocks noChangeArrowheads="1"/>
          </p:cNvSpPr>
          <p:nvPr/>
        </p:nvSpPr>
        <p:spPr bwMode="auto">
          <a:xfrm>
            <a:off x="6377352" y="3634061"/>
            <a:ext cx="838200" cy="276999"/>
          </a:xfrm>
          <a:prstGeom prst="rect">
            <a:avLst/>
          </a:prstGeom>
          <a:solidFill>
            <a:schemeClr val="bg1"/>
          </a:solidFill>
          <a:ln w="9525" algn="ctr">
            <a:solidFill>
              <a:schemeClr val="tx2"/>
            </a:solidFill>
            <a:miter lim="800000"/>
            <a:headEnd/>
            <a:tailEnd/>
          </a:ln>
        </p:spPr>
        <p:txBody>
          <a:bodyP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200" b="1" dirty="0">
                <a:solidFill>
                  <a:schemeClr val="tx2"/>
                </a:solidFill>
              </a:rPr>
              <a:t>7%  9%</a:t>
            </a:r>
          </a:p>
        </p:txBody>
      </p:sp>
      <p:sp>
        <p:nvSpPr>
          <p:cNvPr id="33" name="AutoShape 1058"/>
          <p:cNvSpPr>
            <a:spLocks noChangeArrowheads="1"/>
          </p:cNvSpPr>
          <p:nvPr/>
        </p:nvSpPr>
        <p:spPr bwMode="auto">
          <a:xfrm>
            <a:off x="6157545" y="2828326"/>
            <a:ext cx="1277815" cy="643111"/>
          </a:xfrm>
          <a:prstGeom prst="flowChartPunchedTape">
            <a:avLst/>
          </a:prstGeom>
          <a:solidFill>
            <a:schemeClr val="tx2"/>
          </a:solidFill>
          <a:ln>
            <a:noFill/>
          </a:ln>
          <a:effectLst>
            <a:outerShdw dist="107763" dir="2700000" algn="ctr" rotWithShape="0">
              <a:schemeClr val="bg2">
                <a:alpha val="50000"/>
              </a:schemeClr>
            </a:outerShdw>
          </a:effectLst>
          <a:extLst/>
        </p:spPr>
        <p:txBody>
          <a:bodyPr anchor="ct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000" b="1" dirty="0">
                <a:solidFill>
                  <a:schemeClr val="bg1"/>
                </a:solidFill>
              </a:rPr>
              <a:t>Moyen-Orient/ Asie / Pacifique</a:t>
            </a:r>
          </a:p>
        </p:txBody>
      </p:sp>
      <p:sp>
        <p:nvSpPr>
          <p:cNvPr id="34" name="AutoShape 1059"/>
          <p:cNvSpPr>
            <a:spLocks noChangeArrowheads="1"/>
          </p:cNvSpPr>
          <p:nvPr/>
        </p:nvSpPr>
        <p:spPr bwMode="auto">
          <a:xfrm>
            <a:off x="4419600" y="4000500"/>
            <a:ext cx="762000" cy="447675"/>
          </a:xfrm>
          <a:prstGeom prst="flowChartPunchedTape">
            <a:avLst/>
          </a:prstGeom>
          <a:solidFill>
            <a:schemeClr val="tx2"/>
          </a:solidFill>
          <a:ln>
            <a:noFill/>
          </a:ln>
          <a:effectLst>
            <a:outerShdw dist="107763" dir="2700000" algn="ctr" rotWithShape="0">
              <a:schemeClr val="bg2">
                <a:alpha val="50000"/>
              </a:schemeClr>
            </a:outerShdw>
          </a:effectLst>
          <a:extLst/>
        </p:spPr>
        <p:txBody>
          <a:bodyPr anchor="ct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000" b="1" dirty="0">
                <a:solidFill>
                  <a:schemeClr val="bg1"/>
                </a:solidFill>
              </a:rPr>
              <a:t>Afrique</a:t>
            </a:r>
          </a:p>
        </p:txBody>
      </p:sp>
      <p:sp>
        <p:nvSpPr>
          <p:cNvPr id="35" name="AutoShape 1060"/>
          <p:cNvSpPr>
            <a:spLocks noChangeArrowheads="1"/>
          </p:cNvSpPr>
          <p:nvPr/>
        </p:nvSpPr>
        <p:spPr bwMode="auto">
          <a:xfrm>
            <a:off x="2362200" y="4038600"/>
            <a:ext cx="1295400" cy="685800"/>
          </a:xfrm>
          <a:prstGeom prst="flowChartPunchedTape">
            <a:avLst/>
          </a:prstGeom>
          <a:solidFill>
            <a:schemeClr val="tx2"/>
          </a:solidFill>
          <a:ln>
            <a:noFill/>
          </a:ln>
          <a:effectLst>
            <a:outerShdw dist="107763" dir="2700000" algn="ctr" rotWithShape="0">
              <a:schemeClr val="bg2">
                <a:alpha val="50000"/>
              </a:schemeClr>
            </a:outerShdw>
          </a:effectLst>
          <a:extLst/>
        </p:spPr>
        <p:txBody>
          <a:bodyPr anchor="ct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000" b="1">
                <a:solidFill>
                  <a:schemeClr val="bg1"/>
                </a:solidFill>
              </a:rPr>
              <a:t>Amérique Latine / Caraïbes</a:t>
            </a:r>
          </a:p>
        </p:txBody>
      </p:sp>
      <p:sp>
        <p:nvSpPr>
          <p:cNvPr id="36" name="AutoShape 1061"/>
          <p:cNvSpPr>
            <a:spLocks noChangeArrowheads="1"/>
          </p:cNvSpPr>
          <p:nvPr/>
        </p:nvSpPr>
        <p:spPr bwMode="auto">
          <a:xfrm>
            <a:off x="762000" y="2352675"/>
            <a:ext cx="1295400" cy="457200"/>
          </a:xfrm>
          <a:prstGeom prst="flowChartPunchedTape">
            <a:avLst/>
          </a:prstGeom>
          <a:solidFill>
            <a:schemeClr val="tx2"/>
          </a:solidFill>
          <a:ln>
            <a:noFill/>
          </a:ln>
          <a:effectLst>
            <a:outerShdw dist="107763" dir="2700000" algn="ctr" rotWithShape="0">
              <a:schemeClr val="bg2">
                <a:alpha val="50000"/>
              </a:schemeClr>
            </a:outerShdw>
          </a:effectLst>
          <a:extLst/>
        </p:spPr>
        <p:txBody>
          <a:bodyPr anchor="ct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000" b="1" dirty="0">
                <a:solidFill>
                  <a:schemeClr val="bg1"/>
                </a:solidFill>
              </a:rPr>
              <a:t>Amérique du Nord</a:t>
            </a:r>
          </a:p>
        </p:txBody>
      </p:sp>
      <p:sp>
        <p:nvSpPr>
          <p:cNvPr id="37" name="AutoShape 1056"/>
          <p:cNvSpPr>
            <a:spLocks noChangeArrowheads="1"/>
          </p:cNvSpPr>
          <p:nvPr/>
        </p:nvSpPr>
        <p:spPr bwMode="auto">
          <a:xfrm>
            <a:off x="4419600" y="1638300"/>
            <a:ext cx="762000" cy="457200"/>
          </a:xfrm>
          <a:prstGeom prst="flowChartPunchedTape">
            <a:avLst/>
          </a:prstGeom>
          <a:solidFill>
            <a:srgbClr val="246E65"/>
          </a:solidFill>
          <a:ln>
            <a:noFill/>
          </a:ln>
          <a:effectLst>
            <a:outerShdw dist="107763" dir="2700000" algn="ctr" rotWithShape="0">
              <a:schemeClr val="bg2">
                <a:alpha val="50000"/>
              </a:schemeClr>
            </a:outerShdw>
          </a:effectLst>
          <a:extLst/>
        </p:spPr>
        <p:txBody>
          <a:bodyPr anchor="ct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50000"/>
              </a:spcBef>
              <a:buFontTx/>
              <a:buNone/>
            </a:pPr>
            <a:r>
              <a:rPr lang="fr-FR" altLang="fr-FR" sz="1000" b="1">
                <a:solidFill>
                  <a:schemeClr val="bg1"/>
                </a:solidFill>
              </a:rPr>
              <a:t>Europe</a:t>
            </a:r>
          </a:p>
        </p:txBody>
      </p:sp>
      <p:sp>
        <p:nvSpPr>
          <p:cNvPr id="43" name="AutoShape 1054"/>
          <p:cNvSpPr>
            <a:spLocks noChangeArrowheads="1"/>
          </p:cNvSpPr>
          <p:nvPr/>
        </p:nvSpPr>
        <p:spPr bwMode="auto">
          <a:xfrm>
            <a:off x="246062" y="1274114"/>
            <a:ext cx="1354138" cy="408623"/>
          </a:xfrm>
          <a:prstGeom prst="roundRect">
            <a:avLst>
              <a:gd name="adj" fmla="val 16667"/>
            </a:avLst>
          </a:prstGeom>
          <a:noFill/>
          <a:ln w="9525" algn="ctr">
            <a:solidFill>
              <a:schemeClr val="accent4"/>
            </a:solidFill>
            <a:prstDash val="dash"/>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0"/>
              </a:spcBef>
              <a:buFontTx/>
              <a:buNone/>
            </a:pPr>
            <a:r>
              <a:rPr lang="fr-FR" altLang="fr-FR" sz="900" b="1" dirty="0">
                <a:solidFill>
                  <a:schemeClr val="tx2"/>
                </a:solidFill>
              </a:rPr>
              <a:t>Plusieurs réponses possibles</a:t>
            </a:r>
          </a:p>
        </p:txBody>
      </p:sp>
      <p:sp>
        <p:nvSpPr>
          <p:cNvPr id="32" name="Text Box 1051"/>
          <p:cNvSpPr txBox="1">
            <a:spLocks noChangeArrowheads="1"/>
          </p:cNvSpPr>
          <p:nvPr/>
        </p:nvSpPr>
        <p:spPr bwMode="auto">
          <a:xfrm>
            <a:off x="8059917" y="1223276"/>
            <a:ext cx="774811" cy="400110"/>
          </a:xfrm>
          <a:prstGeom prst="rect">
            <a:avLst/>
          </a:prstGeom>
          <a:solidFill>
            <a:srgbClr val="5F5F5F"/>
          </a:solidFill>
          <a:ln>
            <a:noFill/>
          </a:ln>
          <a:extLst>
            <a:ext uri="{91240B29-F687-4F45-9708-019B960494DF}">
              <a14:hiddenLine xmlns:a14="http://schemas.microsoft.com/office/drawing/2010/main" w="9525">
                <a:solidFill>
                  <a:srgbClr val="000000"/>
                </a:solidFill>
                <a:prstDash val="sysDot"/>
                <a:miter lim="800000"/>
                <a:headEnd/>
                <a:tailEnd/>
              </a14:hiddenLine>
            </a:ext>
          </a:extLst>
        </p:spPr>
        <p:txBody>
          <a:bodyPr wrap="square">
            <a:spAutoFit/>
          </a:bodyPr>
          <a:lstStyle>
            <a:lvl1pPr eaLnBrk="0" hangingPunct="0">
              <a:spcBef>
                <a:spcPct val="20000"/>
              </a:spcBef>
              <a:buChar char="•"/>
              <a:tabLst>
                <a:tab pos="1714500" algn="l"/>
              </a:tabLst>
              <a:defRPr>
                <a:solidFill>
                  <a:schemeClr val="accent2"/>
                </a:solidFill>
                <a:latin typeface="Arial" charset="0"/>
              </a:defRPr>
            </a:lvl1pPr>
            <a:lvl2pPr marL="742950" indent="-285750" eaLnBrk="0" hangingPunct="0">
              <a:spcBef>
                <a:spcPct val="20000"/>
              </a:spcBef>
              <a:buChar char="–"/>
              <a:tabLst>
                <a:tab pos="1714500" algn="l"/>
              </a:tabLst>
              <a:defRPr sz="1600">
                <a:solidFill>
                  <a:schemeClr val="accent2"/>
                </a:solidFill>
                <a:latin typeface="Arial" charset="0"/>
              </a:defRPr>
            </a:lvl2pPr>
            <a:lvl3pPr marL="1143000" indent="-228600" eaLnBrk="0" hangingPunct="0">
              <a:spcBef>
                <a:spcPct val="20000"/>
              </a:spcBef>
              <a:buChar char="•"/>
              <a:tabLst>
                <a:tab pos="1714500" algn="l"/>
              </a:tabLst>
              <a:defRPr sz="1400">
                <a:solidFill>
                  <a:schemeClr val="accent2"/>
                </a:solidFill>
                <a:latin typeface="Arial" charset="0"/>
              </a:defRPr>
            </a:lvl3pPr>
            <a:lvl4pPr marL="1600200" indent="-228600" eaLnBrk="0" hangingPunct="0">
              <a:spcBef>
                <a:spcPct val="20000"/>
              </a:spcBef>
              <a:buChar char="–"/>
              <a:tabLst>
                <a:tab pos="1714500" algn="l"/>
              </a:tabLst>
              <a:defRPr sz="1200">
                <a:solidFill>
                  <a:schemeClr val="accent2"/>
                </a:solidFill>
                <a:latin typeface="Arial" charset="0"/>
              </a:defRPr>
            </a:lvl4pPr>
            <a:lvl5pPr marL="2057400" indent="-228600" eaLnBrk="0" hangingPunct="0">
              <a:spcBef>
                <a:spcPct val="20000"/>
              </a:spcBef>
              <a:buChar char="»"/>
              <a:tabLst>
                <a:tab pos="1714500" algn="l"/>
              </a:tabLst>
              <a:defRPr sz="1200">
                <a:solidFill>
                  <a:schemeClr val="accent2"/>
                </a:solidFill>
                <a:latin typeface="Arial" charset="0"/>
              </a:defRPr>
            </a:lvl5pPr>
            <a:lvl6pPr marL="2514600" indent="-228600" eaLnBrk="0" fontAlgn="base" hangingPunct="0">
              <a:spcBef>
                <a:spcPct val="20000"/>
              </a:spcBef>
              <a:spcAft>
                <a:spcPct val="0"/>
              </a:spcAft>
              <a:buChar char="»"/>
              <a:tabLst>
                <a:tab pos="1714500" algn="l"/>
              </a:tabLst>
              <a:defRPr sz="1200">
                <a:solidFill>
                  <a:schemeClr val="accent2"/>
                </a:solidFill>
                <a:latin typeface="Arial" charset="0"/>
              </a:defRPr>
            </a:lvl6pPr>
            <a:lvl7pPr marL="2971800" indent="-228600" eaLnBrk="0" fontAlgn="base" hangingPunct="0">
              <a:spcBef>
                <a:spcPct val="20000"/>
              </a:spcBef>
              <a:spcAft>
                <a:spcPct val="0"/>
              </a:spcAft>
              <a:buChar char="»"/>
              <a:tabLst>
                <a:tab pos="1714500" algn="l"/>
              </a:tabLst>
              <a:defRPr sz="1200">
                <a:solidFill>
                  <a:schemeClr val="accent2"/>
                </a:solidFill>
                <a:latin typeface="Arial" charset="0"/>
              </a:defRPr>
            </a:lvl7pPr>
            <a:lvl8pPr marL="3429000" indent="-228600" eaLnBrk="0" fontAlgn="base" hangingPunct="0">
              <a:spcBef>
                <a:spcPct val="20000"/>
              </a:spcBef>
              <a:spcAft>
                <a:spcPct val="0"/>
              </a:spcAft>
              <a:buChar char="»"/>
              <a:tabLst>
                <a:tab pos="1714500" algn="l"/>
              </a:tabLst>
              <a:defRPr sz="1200">
                <a:solidFill>
                  <a:schemeClr val="accent2"/>
                </a:solidFill>
                <a:latin typeface="Arial" charset="0"/>
              </a:defRPr>
            </a:lvl8pPr>
            <a:lvl9pPr marL="3886200" indent="-228600" eaLnBrk="0" fontAlgn="base" hangingPunct="0">
              <a:spcBef>
                <a:spcPct val="20000"/>
              </a:spcBef>
              <a:spcAft>
                <a:spcPct val="0"/>
              </a:spcAft>
              <a:buChar char="»"/>
              <a:tabLst>
                <a:tab pos="1714500" algn="l"/>
              </a:tabLst>
              <a:defRPr sz="1200">
                <a:solidFill>
                  <a:schemeClr val="accent2"/>
                </a:solidFill>
                <a:latin typeface="Arial" charset="0"/>
              </a:defRPr>
            </a:lvl9pPr>
          </a:lstStyle>
          <a:p>
            <a:pPr algn="ctr">
              <a:spcBef>
                <a:spcPct val="0"/>
              </a:spcBef>
              <a:buFont typeface="Wingdings" pitchFamily="2" charset="2"/>
              <a:buNone/>
            </a:pPr>
            <a:r>
              <a:rPr lang="fr-FR" altLang="fr-FR" sz="1000" b="1" dirty="0">
                <a:solidFill>
                  <a:schemeClr val="bg1"/>
                </a:solidFill>
              </a:rPr>
              <a:t>NSP : 15%</a:t>
            </a:r>
          </a:p>
        </p:txBody>
      </p:sp>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spTree>
    <p:extLst>
      <p:ext uri="{BB962C8B-B14F-4D97-AF65-F5344CB8AC3E}">
        <p14:creationId xmlns:p14="http://schemas.microsoft.com/office/powerpoint/2010/main" val="1485025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7804"/>
          <a:stretch/>
        </p:blipFill>
        <p:spPr bwMode="auto">
          <a:xfrm>
            <a:off x="-37605" y="1"/>
            <a:ext cx="9181605" cy="6854092"/>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597" y="380132"/>
            <a:ext cx="1698607" cy="1200862"/>
          </a:xfrm>
          <a:prstGeom prst="rect">
            <a:avLst/>
          </a:prstGeom>
        </p:spPr>
      </p:pic>
      <p:sp>
        <p:nvSpPr>
          <p:cNvPr id="10" name="TextBox 9"/>
          <p:cNvSpPr txBox="1"/>
          <p:nvPr/>
        </p:nvSpPr>
        <p:spPr>
          <a:xfrm>
            <a:off x="154354" y="1706877"/>
            <a:ext cx="4550508" cy="1754326"/>
          </a:xfrm>
          <a:prstGeom prst="rect">
            <a:avLst/>
          </a:prstGeom>
          <a:noFill/>
        </p:spPr>
        <p:txBody>
          <a:bodyPr wrap="square" rtlCol="0">
            <a:spAutoFit/>
          </a:bodyPr>
          <a:lstStyle/>
          <a:p>
            <a:pPr algn="ctr"/>
            <a:r>
              <a:rPr lang="fr-BE" sz="3600" b="1" dirty="0">
                <a:solidFill>
                  <a:schemeClr val="tx2"/>
                </a:solidFill>
                <a:latin typeface="Arial" panose="020B0604020202020204" pitchFamily="34" charset="0"/>
                <a:cs typeface="Arial" panose="020B0604020202020204" pitchFamily="34" charset="0"/>
              </a:rPr>
              <a:t>Europ Assistance </a:t>
            </a:r>
            <a:br>
              <a:rPr lang="fr-BE" sz="3600" b="1" dirty="0">
                <a:solidFill>
                  <a:schemeClr val="tx2"/>
                </a:solidFill>
                <a:latin typeface="Arial" panose="020B0604020202020204" pitchFamily="34" charset="0"/>
                <a:cs typeface="Arial" panose="020B0604020202020204" pitchFamily="34" charset="0"/>
              </a:rPr>
            </a:br>
            <a:r>
              <a:rPr lang="fr-BE" sz="3600" b="1" dirty="0">
                <a:solidFill>
                  <a:schemeClr val="tx2"/>
                </a:solidFill>
                <a:latin typeface="Arial" panose="020B0604020202020204" pitchFamily="34" charset="0"/>
                <a:cs typeface="Arial" panose="020B0604020202020204" pitchFamily="34" charset="0"/>
              </a:rPr>
              <a:t>dans le monde </a:t>
            </a:r>
          </a:p>
          <a:p>
            <a:pPr algn="ctr"/>
            <a:r>
              <a:rPr lang="fr-BE" sz="3600" b="1" dirty="0">
                <a:solidFill>
                  <a:schemeClr val="tx2"/>
                </a:solidFill>
                <a:latin typeface="Arial" panose="020B0604020202020204" pitchFamily="34" charset="0"/>
                <a:cs typeface="Arial" panose="020B0604020202020204" pitchFamily="34" charset="0"/>
              </a:rPr>
              <a:t>et en Belgique</a:t>
            </a:r>
            <a:endParaRPr lang="fr-BE" sz="36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116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29"/>
          <p:cNvSpPr>
            <a:spLocks noGrp="1"/>
          </p:cNvSpPr>
          <p:nvPr>
            <p:ph type="ctrTitle"/>
          </p:nvPr>
        </p:nvSpPr>
        <p:spPr>
          <a:xfrm>
            <a:off x="308017" y="336471"/>
            <a:ext cx="8386686" cy="557458"/>
          </a:xfrm>
        </p:spPr>
        <p:txBody>
          <a:bodyPr/>
          <a:lstStyle/>
          <a:p>
            <a:r>
              <a:rPr lang="fr-FR" altLang="fr-FR" sz="2400" b="1" dirty="0"/>
              <a:t>Les pays les plus populaires des Belges cet été</a:t>
            </a:r>
          </a:p>
        </p:txBody>
      </p:sp>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6" name="TextBox 18"/>
          <p:cNvSpPr txBox="1">
            <a:spLocks noChangeArrowheads="1"/>
          </p:cNvSpPr>
          <p:nvPr/>
        </p:nvSpPr>
        <p:spPr bwMode="auto">
          <a:xfrm>
            <a:off x="425703" y="5462582"/>
            <a:ext cx="7976569" cy="86793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30000"/>
              </a:spcBef>
              <a:buNone/>
            </a:pPr>
            <a:r>
              <a:rPr lang="fr-FR" altLang="fr-FR" sz="1400" dirty="0">
                <a:solidFill>
                  <a:schemeClr val="tx2"/>
                </a:solidFill>
              </a:rPr>
              <a:t>La France reste la destination favorite des Belges et gagne 2 pts.</a:t>
            </a:r>
          </a:p>
          <a:p>
            <a:pPr eaLnBrk="1" hangingPunct="1">
              <a:spcBef>
                <a:spcPct val="30000"/>
              </a:spcBef>
              <a:buNone/>
            </a:pPr>
            <a:r>
              <a:rPr lang="fr-FR" altLang="fr-FR" sz="1400" dirty="0">
                <a:solidFill>
                  <a:schemeClr val="tx2"/>
                </a:solidFill>
              </a:rPr>
              <a:t>L’Espagne reste la 2</a:t>
            </a:r>
            <a:r>
              <a:rPr lang="fr-FR" altLang="fr-FR" sz="1400" baseline="30000" dirty="0">
                <a:solidFill>
                  <a:schemeClr val="tx2"/>
                </a:solidFill>
              </a:rPr>
              <a:t>ème</a:t>
            </a:r>
            <a:r>
              <a:rPr lang="fr-FR" altLang="fr-FR" sz="1400" dirty="0">
                <a:solidFill>
                  <a:schemeClr val="tx2"/>
                </a:solidFill>
              </a:rPr>
              <a:t> destination des Belges devant la Belgique et l’Italie. </a:t>
            </a:r>
          </a:p>
          <a:p>
            <a:pPr eaLnBrk="1" hangingPunct="1">
              <a:spcBef>
                <a:spcPct val="30000"/>
              </a:spcBef>
              <a:buNone/>
            </a:pPr>
            <a:r>
              <a:rPr lang="fr-FR" altLang="fr-FR" sz="1400" dirty="0">
                <a:solidFill>
                  <a:schemeClr val="tx2"/>
                </a:solidFill>
              </a:rPr>
              <a:t>La Turquie gagne 1 pt (3%) </a:t>
            </a:r>
          </a:p>
        </p:txBody>
      </p:sp>
      <p:graphicFrame>
        <p:nvGraphicFramePr>
          <p:cNvPr id="5" name="Chart 4"/>
          <p:cNvGraphicFramePr/>
          <p:nvPr>
            <p:extLst>
              <p:ext uri="{D42A27DB-BD31-4B8C-83A1-F6EECF244321}">
                <p14:modId xmlns:p14="http://schemas.microsoft.com/office/powerpoint/2010/main" val="2132593705"/>
              </p:ext>
            </p:extLst>
          </p:nvPr>
        </p:nvGraphicFramePr>
        <p:xfrm>
          <a:off x="344604" y="559046"/>
          <a:ext cx="8138769" cy="4982308"/>
        </p:xfrm>
        <a:graphic>
          <a:graphicData uri="http://schemas.openxmlformats.org/drawingml/2006/chart">
            <c:chart xmlns:c="http://schemas.openxmlformats.org/drawingml/2006/chart" xmlns:r="http://schemas.openxmlformats.org/officeDocument/2006/relationships" r:id="rId2"/>
          </a:graphicData>
        </a:graphic>
      </p:graphicFrame>
      <p:sp>
        <p:nvSpPr>
          <p:cNvPr id="21" name="Rectangle 20"/>
          <p:cNvSpPr>
            <a:spLocks noChangeArrowheads="1"/>
          </p:cNvSpPr>
          <p:nvPr/>
        </p:nvSpPr>
        <p:spPr bwMode="auto">
          <a:xfrm>
            <a:off x="6680594" y="1499628"/>
            <a:ext cx="2307098" cy="1600438"/>
          </a:xfrm>
          <a:prstGeom prst="rect">
            <a:avLst/>
          </a:prstGeom>
          <a:noFill/>
          <a:ln w="952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tIns="0" bIns="0">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30000"/>
              </a:spcBef>
              <a:buSzPct val="120000"/>
              <a:buFontTx/>
              <a:buNone/>
            </a:pPr>
            <a:endParaRPr lang="fr-FR" altLang="fr-FR" sz="600" dirty="0">
              <a:solidFill>
                <a:srgbClr val="898989"/>
              </a:solidFill>
            </a:endParaRPr>
          </a:p>
          <a:p>
            <a:pPr marL="171450" indent="-171450" eaLnBrk="1" hangingPunct="1">
              <a:spcBef>
                <a:spcPct val="0"/>
              </a:spcBef>
            </a:pPr>
            <a:r>
              <a:rPr lang="fr-BE" altLang="fr-FR" sz="1200" dirty="0">
                <a:solidFill>
                  <a:schemeClr val="tx2"/>
                </a:solidFill>
              </a:rPr>
              <a:t>Un peu moins de 3% des Belges iront au Maroc </a:t>
            </a:r>
            <a:br>
              <a:rPr lang="fr-BE" altLang="fr-FR" sz="1200" dirty="0">
                <a:solidFill>
                  <a:schemeClr val="tx2"/>
                </a:solidFill>
              </a:rPr>
            </a:br>
            <a:r>
              <a:rPr lang="fr-BE" altLang="fr-FR" sz="1200" dirty="0">
                <a:solidFill>
                  <a:schemeClr val="tx2"/>
                </a:solidFill>
              </a:rPr>
              <a:t>(+1 pt) et un peu moins de 2%  en Tunisie (=)</a:t>
            </a:r>
          </a:p>
          <a:p>
            <a:pPr eaLnBrk="1" hangingPunct="1">
              <a:spcBef>
                <a:spcPct val="0"/>
              </a:spcBef>
              <a:buNone/>
            </a:pPr>
            <a:endParaRPr lang="fr-BE" altLang="fr-FR" sz="1200" dirty="0">
              <a:solidFill>
                <a:schemeClr val="tx2"/>
              </a:solidFill>
            </a:endParaRPr>
          </a:p>
          <a:p>
            <a:pPr marL="171450" indent="-171450" eaLnBrk="1" hangingPunct="1">
              <a:spcBef>
                <a:spcPct val="0"/>
              </a:spcBef>
            </a:pPr>
            <a:r>
              <a:rPr lang="fr-BE" altLang="fr-FR" sz="1200" dirty="0">
                <a:solidFill>
                  <a:schemeClr val="tx2"/>
                </a:solidFill>
              </a:rPr>
              <a:t>0,5% iront en Egypte (idem 2017)</a:t>
            </a:r>
          </a:p>
          <a:p>
            <a:pPr algn="ctr" eaLnBrk="1" hangingPunct="1">
              <a:spcBef>
                <a:spcPct val="0"/>
              </a:spcBef>
              <a:buNone/>
            </a:pPr>
            <a:endParaRPr lang="fr-BE" altLang="fr-FR" sz="1400" dirty="0">
              <a:solidFill>
                <a:srgbClr val="898989"/>
              </a:solidFill>
            </a:endParaRPr>
          </a:p>
        </p:txBody>
      </p:sp>
      <p:sp>
        <p:nvSpPr>
          <p:cNvPr id="14" name="Text Box 1051"/>
          <p:cNvSpPr txBox="1">
            <a:spLocks noChangeArrowheads="1"/>
          </p:cNvSpPr>
          <p:nvPr/>
        </p:nvSpPr>
        <p:spPr bwMode="auto">
          <a:xfrm>
            <a:off x="7196494" y="989166"/>
            <a:ext cx="1537492" cy="246221"/>
          </a:xfrm>
          <a:prstGeom prst="rect">
            <a:avLst/>
          </a:prstGeom>
          <a:solidFill>
            <a:srgbClr val="5F5F5F"/>
          </a:solidFill>
          <a:ln>
            <a:noFill/>
          </a:ln>
          <a:extLst>
            <a:ext uri="{91240B29-F687-4F45-9708-019B960494DF}">
              <a14:hiddenLine xmlns:a14="http://schemas.microsoft.com/office/drawing/2010/main" w="9525">
                <a:solidFill>
                  <a:srgbClr val="000000"/>
                </a:solidFill>
                <a:prstDash val="sysDot"/>
                <a:miter lim="800000"/>
                <a:headEnd/>
                <a:tailEnd/>
              </a14:hiddenLine>
            </a:ext>
          </a:extLst>
        </p:spPr>
        <p:txBody>
          <a:bodyPr wrap="square">
            <a:spAutoFit/>
          </a:bodyPr>
          <a:lstStyle>
            <a:lvl1pPr eaLnBrk="0" hangingPunct="0">
              <a:spcBef>
                <a:spcPct val="20000"/>
              </a:spcBef>
              <a:buChar char="•"/>
              <a:tabLst>
                <a:tab pos="1714500" algn="l"/>
              </a:tabLst>
              <a:defRPr>
                <a:solidFill>
                  <a:schemeClr val="accent2"/>
                </a:solidFill>
                <a:latin typeface="Arial" charset="0"/>
              </a:defRPr>
            </a:lvl1pPr>
            <a:lvl2pPr marL="742950" indent="-285750" eaLnBrk="0" hangingPunct="0">
              <a:spcBef>
                <a:spcPct val="20000"/>
              </a:spcBef>
              <a:buChar char="–"/>
              <a:tabLst>
                <a:tab pos="1714500" algn="l"/>
              </a:tabLst>
              <a:defRPr sz="1600">
                <a:solidFill>
                  <a:schemeClr val="accent2"/>
                </a:solidFill>
                <a:latin typeface="Arial" charset="0"/>
              </a:defRPr>
            </a:lvl2pPr>
            <a:lvl3pPr marL="1143000" indent="-228600" eaLnBrk="0" hangingPunct="0">
              <a:spcBef>
                <a:spcPct val="20000"/>
              </a:spcBef>
              <a:buChar char="•"/>
              <a:tabLst>
                <a:tab pos="1714500" algn="l"/>
              </a:tabLst>
              <a:defRPr sz="1400">
                <a:solidFill>
                  <a:schemeClr val="accent2"/>
                </a:solidFill>
                <a:latin typeface="Arial" charset="0"/>
              </a:defRPr>
            </a:lvl3pPr>
            <a:lvl4pPr marL="1600200" indent="-228600" eaLnBrk="0" hangingPunct="0">
              <a:spcBef>
                <a:spcPct val="20000"/>
              </a:spcBef>
              <a:buChar char="–"/>
              <a:tabLst>
                <a:tab pos="1714500" algn="l"/>
              </a:tabLst>
              <a:defRPr sz="1200">
                <a:solidFill>
                  <a:schemeClr val="accent2"/>
                </a:solidFill>
                <a:latin typeface="Arial" charset="0"/>
              </a:defRPr>
            </a:lvl4pPr>
            <a:lvl5pPr marL="2057400" indent="-228600" eaLnBrk="0" hangingPunct="0">
              <a:spcBef>
                <a:spcPct val="20000"/>
              </a:spcBef>
              <a:buChar char="»"/>
              <a:tabLst>
                <a:tab pos="1714500" algn="l"/>
              </a:tabLst>
              <a:defRPr sz="1200">
                <a:solidFill>
                  <a:schemeClr val="accent2"/>
                </a:solidFill>
                <a:latin typeface="Arial" charset="0"/>
              </a:defRPr>
            </a:lvl5pPr>
            <a:lvl6pPr marL="2514600" indent="-228600" eaLnBrk="0" fontAlgn="base" hangingPunct="0">
              <a:spcBef>
                <a:spcPct val="20000"/>
              </a:spcBef>
              <a:spcAft>
                <a:spcPct val="0"/>
              </a:spcAft>
              <a:buChar char="»"/>
              <a:tabLst>
                <a:tab pos="1714500" algn="l"/>
              </a:tabLst>
              <a:defRPr sz="1200">
                <a:solidFill>
                  <a:schemeClr val="accent2"/>
                </a:solidFill>
                <a:latin typeface="Arial" charset="0"/>
              </a:defRPr>
            </a:lvl6pPr>
            <a:lvl7pPr marL="2971800" indent="-228600" eaLnBrk="0" fontAlgn="base" hangingPunct="0">
              <a:spcBef>
                <a:spcPct val="20000"/>
              </a:spcBef>
              <a:spcAft>
                <a:spcPct val="0"/>
              </a:spcAft>
              <a:buChar char="»"/>
              <a:tabLst>
                <a:tab pos="1714500" algn="l"/>
              </a:tabLst>
              <a:defRPr sz="1200">
                <a:solidFill>
                  <a:schemeClr val="accent2"/>
                </a:solidFill>
                <a:latin typeface="Arial" charset="0"/>
              </a:defRPr>
            </a:lvl7pPr>
            <a:lvl8pPr marL="3429000" indent="-228600" eaLnBrk="0" fontAlgn="base" hangingPunct="0">
              <a:spcBef>
                <a:spcPct val="20000"/>
              </a:spcBef>
              <a:spcAft>
                <a:spcPct val="0"/>
              </a:spcAft>
              <a:buChar char="»"/>
              <a:tabLst>
                <a:tab pos="1714500" algn="l"/>
              </a:tabLst>
              <a:defRPr sz="1200">
                <a:solidFill>
                  <a:schemeClr val="accent2"/>
                </a:solidFill>
                <a:latin typeface="Arial" charset="0"/>
              </a:defRPr>
            </a:lvl8pPr>
            <a:lvl9pPr marL="3886200" indent="-228600" eaLnBrk="0" fontAlgn="base" hangingPunct="0">
              <a:spcBef>
                <a:spcPct val="20000"/>
              </a:spcBef>
              <a:spcAft>
                <a:spcPct val="0"/>
              </a:spcAft>
              <a:buChar char="»"/>
              <a:tabLst>
                <a:tab pos="1714500" algn="l"/>
              </a:tabLst>
              <a:defRPr sz="1200">
                <a:solidFill>
                  <a:schemeClr val="accent2"/>
                </a:solidFill>
                <a:latin typeface="Arial" charset="0"/>
              </a:defRPr>
            </a:lvl9pPr>
          </a:lstStyle>
          <a:p>
            <a:pPr algn="ctr">
              <a:spcBef>
                <a:spcPct val="0"/>
              </a:spcBef>
              <a:buFont typeface="Wingdings" pitchFamily="2" charset="2"/>
              <a:buNone/>
            </a:pPr>
            <a:r>
              <a:rPr lang="fr-FR" altLang="fr-FR" sz="1000" b="1" dirty="0">
                <a:solidFill>
                  <a:schemeClr val="bg1"/>
                </a:solidFill>
              </a:rPr>
              <a:t>Réponses multiples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pic>
        <p:nvPicPr>
          <p:cNvPr id="2" name="Image 1"/>
          <p:cNvPicPr>
            <a:picLocks noChangeAspect="1"/>
          </p:cNvPicPr>
          <p:nvPr/>
        </p:nvPicPr>
        <p:blipFill>
          <a:blip r:embed="rId4"/>
          <a:stretch>
            <a:fillRect/>
          </a:stretch>
        </p:blipFill>
        <p:spPr>
          <a:xfrm>
            <a:off x="7834143" y="4249949"/>
            <a:ext cx="432854" cy="347502"/>
          </a:xfrm>
          <a:prstGeom prst="rect">
            <a:avLst/>
          </a:prstGeom>
        </p:spPr>
      </p:pic>
      <p:cxnSp>
        <p:nvCxnSpPr>
          <p:cNvPr id="15" name="Straight Arrow Connector 3"/>
          <p:cNvCxnSpPr/>
          <p:nvPr/>
        </p:nvCxnSpPr>
        <p:spPr>
          <a:xfrm>
            <a:off x="5423161" y="4188991"/>
            <a:ext cx="263940" cy="609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5325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808157553"/>
              </p:ext>
            </p:extLst>
          </p:nvPr>
        </p:nvGraphicFramePr>
        <p:xfrm>
          <a:off x="347298" y="526350"/>
          <a:ext cx="8491902" cy="4920973"/>
        </p:xfrm>
        <a:graphic>
          <a:graphicData uri="http://schemas.openxmlformats.org/drawingml/2006/chart">
            <c:chart xmlns:c="http://schemas.openxmlformats.org/drawingml/2006/chart" xmlns:r="http://schemas.openxmlformats.org/officeDocument/2006/relationships" r:id="rId2"/>
          </a:graphicData>
        </a:graphic>
      </p:graphicFrame>
      <p:sp>
        <p:nvSpPr>
          <p:cNvPr id="30" name="Titre 29"/>
          <p:cNvSpPr>
            <a:spLocks noGrp="1"/>
          </p:cNvSpPr>
          <p:nvPr>
            <p:ph type="ctrTitle"/>
          </p:nvPr>
        </p:nvSpPr>
        <p:spPr>
          <a:xfrm>
            <a:off x="341914" y="173148"/>
            <a:ext cx="8386686" cy="557458"/>
          </a:xfrm>
        </p:spPr>
        <p:txBody>
          <a:bodyPr/>
          <a:lstStyle/>
          <a:p>
            <a:r>
              <a:rPr lang="fr-BE" altLang="fr-FR" sz="2400" b="1" dirty="0"/>
              <a:t>Les pays les plus populaires des Belges cet été</a:t>
            </a:r>
            <a:br>
              <a:rPr lang="fr-BE" altLang="fr-FR" sz="2400" b="1" dirty="0"/>
            </a:br>
            <a:r>
              <a:rPr lang="fr-BE" altLang="fr-FR" sz="2400" b="1" dirty="0"/>
              <a:t>(FR/NL)</a:t>
            </a:r>
            <a:endParaRPr lang="fr-FR" altLang="fr-FR" sz="2400" b="1" dirty="0"/>
          </a:p>
        </p:txBody>
      </p:sp>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6" name="TextBox 18"/>
          <p:cNvSpPr txBox="1">
            <a:spLocks noChangeArrowheads="1"/>
          </p:cNvSpPr>
          <p:nvPr/>
        </p:nvSpPr>
        <p:spPr bwMode="auto">
          <a:xfrm>
            <a:off x="271849" y="5104639"/>
            <a:ext cx="8715631" cy="138499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marL="285750" indent="-285750" eaLnBrk="1" hangingPunct="1">
              <a:spcBef>
                <a:spcPct val="0"/>
              </a:spcBef>
            </a:pPr>
            <a:r>
              <a:rPr lang="fr-BE" altLang="fr-FR" sz="1400" dirty="0">
                <a:solidFill>
                  <a:schemeClr val="tx2"/>
                </a:solidFill>
              </a:rPr>
              <a:t>Hausse de la popularité de la France, surtout chez les NL (+6 pts), légère baisse chez les FR (-2 pts)</a:t>
            </a:r>
          </a:p>
          <a:p>
            <a:pPr marL="285750" indent="-285750" eaLnBrk="1" hangingPunct="1">
              <a:spcBef>
                <a:spcPct val="0"/>
              </a:spcBef>
            </a:pPr>
            <a:r>
              <a:rPr lang="fr-BE" altLang="fr-FR" sz="1400" dirty="0">
                <a:solidFill>
                  <a:schemeClr val="tx2"/>
                </a:solidFill>
              </a:rPr>
              <a:t>Espagne : baisse chez les NL (-2 pts) et chez les FR (-1 pts)</a:t>
            </a:r>
          </a:p>
          <a:p>
            <a:pPr marL="285750" indent="-285750" eaLnBrk="1" hangingPunct="1">
              <a:spcBef>
                <a:spcPct val="0"/>
              </a:spcBef>
            </a:pPr>
            <a:r>
              <a:rPr lang="fr-BE" altLang="fr-FR" sz="1400" dirty="0">
                <a:solidFill>
                  <a:schemeClr val="tx2"/>
                </a:solidFill>
              </a:rPr>
              <a:t>Belgique : maintien des tendances chez les FR et NL vs 2017</a:t>
            </a:r>
          </a:p>
          <a:p>
            <a:pPr marL="285750" indent="-285750" eaLnBrk="1" hangingPunct="1">
              <a:spcBef>
                <a:spcPct val="0"/>
              </a:spcBef>
            </a:pPr>
            <a:r>
              <a:rPr lang="fr-BE" altLang="fr-FR" sz="1400" dirty="0">
                <a:solidFill>
                  <a:schemeClr val="tx2"/>
                </a:solidFill>
              </a:rPr>
              <a:t>Grande popularité des Pays-Bas et de l’Allemagne chez les NL</a:t>
            </a:r>
          </a:p>
          <a:p>
            <a:pPr marL="285750" indent="-285750" eaLnBrk="1" hangingPunct="1">
              <a:spcBef>
                <a:spcPct val="0"/>
              </a:spcBef>
            </a:pPr>
            <a:r>
              <a:rPr lang="fr-BE" altLang="fr-FR" sz="1400" dirty="0">
                <a:solidFill>
                  <a:schemeClr val="tx2"/>
                </a:solidFill>
              </a:rPr>
              <a:t>Grèce un peu plus populaire chez les FR (+ 1pt) </a:t>
            </a:r>
          </a:p>
          <a:p>
            <a:pPr marL="285750" indent="-285750" eaLnBrk="1" hangingPunct="1">
              <a:spcBef>
                <a:spcPct val="0"/>
              </a:spcBef>
            </a:pPr>
            <a:r>
              <a:rPr lang="fr-BE" altLang="fr-FR" sz="1400" dirty="0">
                <a:solidFill>
                  <a:schemeClr val="tx2"/>
                </a:solidFill>
              </a:rPr>
              <a:t>Pas de différences entre les FR et les NL pour la Turquie</a:t>
            </a:r>
          </a:p>
        </p:txBody>
      </p:sp>
      <p:sp>
        <p:nvSpPr>
          <p:cNvPr id="8" name="Text Box 1051"/>
          <p:cNvSpPr txBox="1">
            <a:spLocks noChangeArrowheads="1"/>
          </p:cNvSpPr>
          <p:nvPr/>
        </p:nvSpPr>
        <p:spPr bwMode="auto">
          <a:xfrm>
            <a:off x="7248099" y="1080420"/>
            <a:ext cx="1537492" cy="246221"/>
          </a:xfrm>
          <a:prstGeom prst="rect">
            <a:avLst/>
          </a:prstGeom>
          <a:solidFill>
            <a:srgbClr val="5F5F5F"/>
          </a:solidFill>
          <a:ln>
            <a:noFill/>
          </a:ln>
          <a:extLst>
            <a:ext uri="{91240B29-F687-4F45-9708-019B960494DF}">
              <a14:hiddenLine xmlns:a14="http://schemas.microsoft.com/office/drawing/2010/main" w="9525">
                <a:solidFill>
                  <a:srgbClr val="000000"/>
                </a:solidFill>
                <a:prstDash val="sysDot"/>
                <a:miter lim="800000"/>
                <a:headEnd/>
                <a:tailEnd/>
              </a14:hiddenLine>
            </a:ext>
          </a:extLst>
        </p:spPr>
        <p:txBody>
          <a:bodyPr wrap="square">
            <a:spAutoFit/>
          </a:bodyPr>
          <a:lstStyle>
            <a:lvl1pPr eaLnBrk="0" hangingPunct="0">
              <a:spcBef>
                <a:spcPct val="20000"/>
              </a:spcBef>
              <a:buChar char="•"/>
              <a:tabLst>
                <a:tab pos="1714500" algn="l"/>
              </a:tabLst>
              <a:defRPr>
                <a:solidFill>
                  <a:schemeClr val="accent2"/>
                </a:solidFill>
                <a:latin typeface="Arial" charset="0"/>
              </a:defRPr>
            </a:lvl1pPr>
            <a:lvl2pPr marL="742950" indent="-285750" eaLnBrk="0" hangingPunct="0">
              <a:spcBef>
                <a:spcPct val="20000"/>
              </a:spcBef>
              <a:buChar char="–"/>
              <a:tabLst>
                <a:tab pos="1714500" algn="l"/>
              </a:tabLst>
              <a:defRPr sz="1600">
                <a:solidFill>
                  <a:schemeClr val="accent2"/>
                </a:solidFill>
                <a:latin typeface="Arial" charset="0"/>
              </a:defRPr>
            </a:lvl2pPr>
            <a:lvl3pPr marL="1143000" indent="-228600" eaLnBrk="0" hangingPunct="0">
              <a:spcBef>
                <a:spcPct val="20000"/>
              </a:spcBef>
              <a:buChar char="•"/>
              <a:tabLst>
                <a:tab pos="1714500" algn="l"/>
              </a:tabLst>
              <a:defRPr sz="1400">
                <a:solidFill>
                  <a:schemeClr val="accent2"/>
                </a:solidFill>
                <a:latin typeface="Arial" charset="0"/>
              </a:defRPr>
            </a:lvl3pPr>
            <a:lvl4pPr marL="1600200" indent="-228600" eaLnBrk="0" hangingPunct="0">
              <a:spcBef>
                <a:spcPct val="20000"/>
              </a:spcBef>
              <a:buChar char="–"/>
              <a:tabLst>
                <a:tab pos="1714500" algn="l"/>
              </a:tabLst>
              <a:defRPr sz="1200">
                <a:solidFill>
                  <a:schemeClr val="accent2"/>
                </a:solidFill>
                <a:latin typeface="Arial" charset="0"/>
              </a:defRPr>
            </a:lvl4pPr>
            <a:lvl5pPr marL="2057400" indent="-228600" eaLnBrk="0" hangingPunct="0">
              <a:spcBef>
                <a:spcPct val="20000"/>
              </a:spcBef>
              <a:buChar char="»"/>
              <a:tabLst>
                <a:tab pos="1714500" algn="l"/>
              </a:tabLst>
              <a:defRPr sz="1200">
                <a:solidFill>
                  <a:schemeClr val="accent2"/>
                </a:solidFill>
                <a:latin typeface="Arial" charset="0"/>
              </a:defRPr>
            </a:lvl5pPr>
            <a:lvl6pPr marL="2514600" indent="-228600" eaLnBrk="0" fontAlgn="base" hangingPunct="0">
              <a:spcBef>
                <a:spcPct val="20000"/>
              </a:spcBef>
              <a:spcAft>
                <a:spcPct val="0"/>
              </a:spcAft>
              <a:buChar char="»"/>
              <a:tabLst>
                <a:tab pos="1714500" algn="l"/>
              </a:tabLst>
              <a:defRPr sz="1200">
                <a:solidFill>
                  <a:schemeClr val="accent2"/>
                </a:solidFill>
                <a:latin typeface="Arial" charset="0"/>
              </a:defRPr>
            </a:lvl6pPr>
            <a:lvl7pPr marL="2971800" indent="-228600" eaLnBrk="0" fontAlgn="base" hangingPunct="0">
              <a:spcBef>
                <a:spcPct val="20000"/>
              </a:spcBef>
              <a:spcAft>
                <a:spcPct val="0"/>
              </a:spcAft>
              <a:buChar char="»"/>
              <a:tabLst>
                <a:tab pos="1714500" algn="l"/>
              </a:tabLst>
              <a:defRPr sz="1200">
                <a:solidFill>
                  <a:schemeClr val="accent2"/>
                </a:solidFill>
                <a:latin typeface="Arial" charset="0"/>
              </a:defRPr>
            </a:lvl7pPr>
            <a:lvl8pPr marL="3429000" indent="-228600" eaLnBrk="0" fontAlgn="base" hangingPunct="0">
              <a:spcBef>
                <a:spcPct val="20000"/>
              </a:spcBef>
              <a:spcAft>
                <a:spcPct val="0"/>
              </a:spcAft>
              <a:buChar char="»"/>
              <a:tabLst>
                <a:tab pos="1714500" algn="l"/>
              </a:tabLst>
              <a:defRPr sz="1200">
                <a:solidFill>
                  <a:schemeClr val="accent2"/>
                </a:solidFill>
                <a:latin typeface="Arial" charset="0"/>
              </a:defRPr>
            </a:lvl8pPr>
            <a:lvl9pPr marL="3886200" indent="-228600" eaLnBrk="0" fontAlgn="base" hangingPunct="0">
              <a:spcBef>
                <a:spcPct val="20000"/>
              </a:spcBef>
              <a:spcAft>
                <a:spcPct val="0"/>
              </a:spcAft>
              <a:buChar char="»"/>
              <a:tabLst>
                <a:tab pos="1714500" algn="l"/>
              </a:tabLst>
              <a:defRPr sz="1200">
                <a:solidFill>
                  <a:schemeClr val="accent2"/>
                </a:solidFill>
                <a:latin typeface="Arial" charset="0"/>
              </a:defRPr>
            </a:lvl9pPr>
          </a:lstStyle>
          <a:p>
            <a:pPr algn="ctr">
              <a:spcBef>
                <a:spcPct val="0"/>
              </a:spcBef>
              <a:buFont typeface="Wingdings" pitchFamily="2" charset="2"/>
              <a:buNone/>
            </a:pPr>
            <a:r>
              <a:rPr lang="fr-FR" altLang="fr-FR" sz="1000" b="1" dirty="0">
                <a:solidFill>
                  <a:schemeClr val="bg1"/>
                </a:solidFill>
              </a:rPr>
              <a:t>Réponses multiples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55" y="612898"/>
            <a:ext cx="5078833" cy="590632"/>
          </a:xfrm>
          <a:prstGeom prst="rect">
            <a:avLst/>
          </a:prstGeom>
        </p:spPr>
      </p:pic>
    </p:spTree>
    <p:extLst>
      <p:ext uri="{BB962C8B-B14F-4D97-AF65-F5344CB8AC3E}">
        <p14:creationId xmlns:p14="http://schemas.microsoft.com/office/powerpoint/2010/main" val="1453970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30" name="Titre 29"/>
          <p:cNvSpPr>
            <a:spLocks noGrp="1"/>
          </p:cNvSpPr>
          <p:nvPr>
            <p:ph type="ctrTitle"/>
          </p:nvPr>
        </p:nvSpPr>
        <p:spPr>
          <a:xfrm>
            <a:off x="338064" y="218585"/>
            <a:ext cx="7839058" cy="720591"/>
          </a:xfrm>
          <a:noFill/>
        </p:spPr>
        <p:txBody>
          <a:bodyPr/>
          <a:lstStyle/>
          <a:p>
            <a:r>
              <a:rPr lang="fr-FR" altLang="fr-FR" sz="2400" b="1" dirty="0"/>
              <a:t>Les pays les plus craints pour leur situation sécuritaire</a:t>
            </a:r>
            <a:endParaRPr lang="en-GB" altLang="fr-FR" sz="2400" b="1" dirty="0"/>
          </a:p>
        </p:txBody>
      </p:sp>
      <p:graphicFrame>
        <p:nvGraphicFramePr>
          <p:cNvPr id="7" name="Chart 6"/>
          <p:cNvGraphicFramePr/>
          <p:nvPr>
            <p:extLst>
              <p:ext uri="{D42A27DB-BD31-4B8C-83A1-F6EECF244321}">
                <p14:modId xmlns:p14="http://schemas.microsoft.com/office/powerpoint/2010/main" val="2802646398"/>
              </p:ext>
            </p:extLst>
          </p:nvPr>
        </p:nvGraphicFramePr>
        <p:xfrm>
          <a:off x="923667" y="1859994"/>
          <a:ext cx="6826962" cy="3625104"/>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71" y="662178"/>
            <a:ext cx="5078833" cy="590632"/>
          </a:xfrm>
          <a:prstGeom prst="rect">
            <a:avLst/>
          </a:prstGeom>
        </p:spPr>
      </p:pic>
      <p:sp>
        <p:nvSpPr>
          <p:cNvPr id="11" name="TextBox 10"/>
          <p:cNvSpPr txBox="1"/>
          <p:nvPr/>
        </p:nvSpPr>
        <p:spPr>
          <a:xfrm>
            <a:off x="412277" y="1261086"/>
            <a:ext cx="5606022" cy="276999"/>
          </a:xfrm>
          <a:prstGeom prst="rect">
            <a:avLst/>
          </a:prstGeom>
          <a:solidFill>
            <a:schemeClr val="accent1"/>
          </a:solidFill>
          <a:ln>
            <a:solidFill>
              <a:schemeClr val="accent1"/>
            </a:solidFill>
          </a:ln>
        </p:spPr>
        <p:txBody>
          <a:bodyPr wrap="none" rtlCol="0">
            <a:spAutoFit/>
          </a:bodyPr>
          <a:lstStyle/>
          <a:p>
            <a:r>
              <a:rPr lang="fr-BE" sz="1200" b="1" dirty="0">
                <a:solidFill>
                  <a:schemeClr val="bg1"/>
                </a:solidFill>
              </a:rPr>
              <a:t>Quels pays avez-vous renoncé de visiter cette année suite à l’insécurité ? </a:t>
            </a:r>
          </a:p>
        </p:txBody>
      </p:sp>
      <p:sp>
        <p:nvSpPr>
          <p:cNvPr id="14" name="Subtitle 6"/>
          <p:cNvSpPr>
            <a:spLocks noGrp="1"/>
          </p:cNvSpPr>
          <p:nvPr>
            <p:ph type="subTitle" idx="1"/>
          </p:nvPr>
        </p:nvSpPr>
        <p:spPr>
          <a:xfrm>
            <a:off x="544119" y="5507753"/>
            <a:ext cx="7206510" cy="769757"/>
          </a:xfrm>
          <a:ln>
            <a:solidFill>
              <a:schemeClr val="tx2"/>
            </a:solidFill>
          </a:ln>
        </p:spPr>
        <p:txBody>
          <a:bodyPr/>
          <a:lstStyle/>
          <a:p>
            <a:pPr>
              <a:lnSpc>
                <a:spcPct val="100000"/>
              </a:lnSpc>
              <a:spcBef>
                <a:spcPts val="600"/>
              </a:spcBef>
            </a:pPr>
            <a:r>
              <a:rPr lang="fr-BE" sz="1400" kern="0" dirty="0">
                <a:solidFill>
                  <a:schemeClr val="tx2"/>
                </a:solidFill>
                <a:latin typeface="+mj-lt"/>
              </a:rPr>
              <a:t> L’insécurité et les risques d’attentats dans certains pays continuent à influencer le choix  </a:t>
            </a:r>
            <a:br>
              <a:rPr lang="fr-BE" sz="1400" kern="0" dirty="0">
                <a:solidFill>
                  <a:schemeClr val="tx2"/>
                </a:solidFill>
                <a:latin typeface="+mj-lt"/>
              </a:rPr>
            </a:br>
            <a:r>
              <a:rPr lang="fr-BE" sz="1400" kern="0" dirty="0">
                <a:solidFill>
                  <a:schemeClr val="tx2"/>
                </a:solidFill>
                <a:latin typeface="+mj-lt"/>
              </a:rPr>
              <a:t> des destinations pour un certain nombre de Belges.</a:t>
            </a:r>
            <a:r>
              <a:rPr lang="fr-FR" sz="1400" kern="0" dirty="0">
                <a:solidFill>
                  <a:schemeClr val="tx2"/>
                </a:solidFill>
                <a:latin typeface="+mj-lt"/>
              </a:rPr>
              <a:t> La Syrie (5%) et l’Irak (3%). Ces pays   </a:t>
            </a:r>
            <a:br>
              <a:rPr lang="fr-FR" sz="1400" kern="0" dirty="0">
                <a:solidFill>
                  <a:schemeClr val="tx2"/>
                </a:solidFill>
                <a:latin typeface="+mj-lt"/>
              </a:rPr>
            </a:br>
            <a:r>
              <a:rPr lang="fr-FR" sz="1400" kern="0" dirty="0">
                <a:solidFill>
                  <a:schemeClr val="tx2"/>
                </a:solidFill>
                <a:latin typeface="+mj-lt"/>
              </a:rPr>
              <a:t> ne sont cependant pas/plus des pays où les touristes veulent se rendre.</a:t>
            </a:r>
            <a:endParaRPr lang="fr-BE" sz="1400" kern="0" dirty="0">
              <a:solidFill>
                <a:schemeClr val="tx2"/>
              </a:solidFill>
              <a:latin typeface="+mj-lt"/>
            </a:endParaRPr>
          </a:p>
        </p:txBody>
      </p:sp>
      <p:pic>
        <p:nvPicPr>
          <p:cNvPr id="2" name="Image 1"/>
          <p:cNvPicPr>
            <a:picLocks noChangeAspect="1"/>
          </p:cNvPicPr>
          <p:nvPr/>
        </p:nvPicPr>
        <p:blipFill>
          <a:blip r:embed="rId4"/>
          <a:stretch>
            <a:fillRect/>
          </a:stretch>
        </p:blipFill>
        <p:spPr>
          <a:xfrm>
            <a:off x="7412804" y="820816"/>
            <a:ext cx="1415785" cy="1434537"/>
          </a:xfrm>
          <a:prstGeom prst="rect">
            <a:avLst/>
          </a:prstGeom>
        </p:spPr>
      </p:pic>
    </p:spTree>
    <p:extLst>
      <p:ext uri="{BB962C8B-B14F-4D97-AF65-F5344CB8AC3E}">
        <p14:creationId xmlns:p14="http://schemas.microsoft.com/office/powerpoint/2010/main" val="3066657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0000">
            <a:off x="7246406" y="4442663"/>
            <a:ext cx="857108" cy="571405"/>
          </a:xfrm>
          <a:prstGeom prst="rect">
            <a:avLst/>
          </a:prstGeom>
          <a:ln w="19050">
            <a:solidFill>
              <a:schemeClr val="accent6">
                <a:lumMod val="60000"/>
                <a:lumOff val="40000"/>
              </a:schemeClr>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0000">
            <a:off x="6821384" y="1753376"/>
            <a:ext cx="1717821" cy="1073638"/>
          </a:xfrm>
          <a:prstGeom prst="rect">
            <a:avLst/>
          </a:prstGeom>
          <a:ln w="28575">
            <a:solidFill>
              <a:schemeClr val="accent6">
                <a:lumMod val="60000"/>
                <a:lumOff val="40000"/>
              </a:schemeClr>
            </a:solidFill>
          </a:ln>
          <a:effectLst>
            <a:outerShdw blurRad="50800" dist="38100" dir="2700000" algn="tl" rotWithShape="0">
              <a:prstClr val="black">
                <a:alpha val="40000"/>
              </a:prstClr>
            </a:outerShdw>
          </a:effectLst>
        </p:spPr>
      </p:pic>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1" name="Rectangle 10"/>
          <p:cNvSpPr/>
          <p:nvPr/>
        </p:nvSpPr>
        <p:spPr>
          <a:xfrm>
            <a:off x="228600" y="961666"/>
            <a:ext cx="8599488" cy="430887"/>
          </a:xfrm>
          <a:prstGeom prst="rect">
            <a:avLst/>
          </a:prstGeom>
          <a:solidFill>
            <a:schemeClr val="accent1"/>
          </a:solidFill>
        </p:spPr>
        <p:txBody>
          <a:bodyPr>
            <a:spAutoFit/>
          </a:bodyPr>
          <a:lstStyle/>
          <a:p>
            <a:pPr>
              <a:spcBef>
                <a:spcPct val="0"/>
              </a:spcBef>
            </a:pPr>
            <a:r>
              <a:rPr lang="fr-FR" altLang="fr-FR" sz="1000" i="1" dirty="0">
                <a:solidFill>
                  <a:schemeClr val="bg1"/>
                </a:solidFill>
              </a:rPr>
              <a:t>Base : Aux répondants belges déclarant qu’ils partiront en vacances au cours de l’été 2018 </a:t>
            </a:r>
            <a:br>
              <a:rPr lang="fr-FR" altLang="fr-FR" sz="1000" i="1" dirty="0">
                <a:solidFill>
                  <a:schemeClr val="bg1"/>
                </a:solidFill>
              </a:rPr>
            </a:br>
            <a:r>
              <a:rPr lang="fr-FR" sz="1100" b="1" dirty="0">
                <a:solidFill>
                  <a:schemeClr val="bg1"/>
                </a:solidFill>
              </a:rPr>
              <a:t>Quel(s) moyen(s) de transport utiliserez-vous principalement pour vous rendre sur votre (vos) lieu(x) de vacances cet été ?</a:t>
            </a:r>
          </a:p>
        </p:txBody>
      </p:sp>
      <p:sp>
        <p:nvSpPr>
          <p:cNvPr id="43" name="AutoShape 1054"/>
          <p:cNvSpPr>
            <a:spLocks noChangeArrowheads="1"/>
          </p:cNvSpPr>
          <p:nvPr/>
        </p:nvSpPr>
        <p:spPr bwMode="auto">
          <a:xfrm>
            <a:off x="246062" y="1440624"/>
            <a:ext cx="1354138" cy="408623"/>
          </a:xfrm>
          <a:prstGeom prst="roundRect">
            <a:avLst>
              <a:gd name="adj" fmla="val 16667"/>
            </a:avLst>
          </a:prstGeom>
          <a:noFill/>
          <a:ln w="9525" algn="ctr">
            <a:solidFill>
              <a:schemeClr val="accent4"/>
            </a:solidFill>
            <a:prstDash val="dash"/>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0"/>
              </a:spcBef>
              <a:buFontTx/>
              <a:buNone/>
            </a:pPr>
            <a:r>
              <a:rPr lang="fr-FR" altLang="fr-FR" sz="900" b="1" dirty="0">
                <a:solidFill>
                  <a:schemeClr val="tx2"/>
                </a:solidFill>
              </a:rPr>
              <a:t>Plusieurs réponses possibles</a:t>
            </a:r>
          </a:p>
        </p:txBody>
      </p:sp>
      <p:pic>
        <p:nvPicPr>
          <p:cNvPr id="39" name="Picture 52" descr="ferry-snc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95237">
            <a:off x="8214878" y="4256005"/>
            <a:ext cx="685800" cy="479425"/>
          </a:xfrm>
          <a:prstGeom prst="rect">
            <a:avLst/>
          </a:prstGeom>
          <a:noFill/>
          <a:ln w="22225">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60000">
            <a:off x="7205489" y="2621274"/>
            <a:ext cx="1636580" cy="921839"/>
          </a:xfrm>
          <a:prstGeom prst="rect">
            <a:avLst/>
          </a:prstGeom>
          <a:ln w="28575">
            <a:solidFill>
              <a:schemeClr val="accent6">
                <a:lumMod val="60000"/>
                <a:lumOff val="40000"/>
              </a:schemeClr>
            </a:solidFill>
          </a:ln>
          <a:effectLst>
            <a:outerShdw blurRad="50800" dist="38100" dir="2700000" algn="tl" rotWithShape="0">
              <a:prstClr val="black">
                <a:alpha val="40000"/>
              </a:prstClr>
            </a:outerShdw>
          </a:effectLst>
        </p:spPr>
      </p:pic>
      <p:grpSp>
        <p:nvGrpSpPr>
          <p:cNvPr id="49" name="Group 114"/>
          <p:cNvGrpSpPr>
            <a:grpSpLocks/>
          </p:cNvGrpSpPr>
          <p:nvPr/>
        </p:nvGrpSpPr>
        <p:grpSpPr bwMode="auto">
          <a:xfrm>
            <a:off x="6884725" y="3276671"/>
            <a:ext cx="695325" cy="457200"/>
            <a:chOff x="5178" y="3408"/>
            <a:chExt cx="438" cy="288"/>
          </a:xfrm>
          <a:effectLst>
            <a:outerShdw blurRad="50800" dist="38100" dir="2700000" algn="tl" rotWithShape="0">
              <a:prstClr val="black">
                <a:alpha val="40000"/>
              </a:prstClr>
            </a:outerShdw>
          </a:effectLst>
        </p:grpSpPr>
        <p:pic>
          <p:nvPicPr>
            <p:cNvPr id="50" name="Picture 1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gray">
            <a:xfrm rot="670964">
              <a:off x="5184" y="3408"/>
              <a:ext cx="432" cy="2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112"/>
            <p:cNvSpPr>
              <a:spLocks noChangeArrowheads="1"/>
            </p:cNvSpPr>
            <p:nvPr/>
          </p:nvSpPr>
          <p:spPr bwMode="gray">
            <a:xfrm rot="717723">
              <a:off x="5178" y="3411"/>
              <a:ext cx="432" cy="284"/>
            </a:xfrm>
            <a:prstGeom prst="rect">
              <a:avLst/>
            </a:prstGeom>
            <a:noFill/>
            <a:ln w="12700" algn="ctr">
              <a:solidFill>
                <a:schemeClr val="bg2"/>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0"/>
                </a:spcBef>
                <a:buFontTx/>
                <a:buNone/>
              </a:pPr>
              <a:endParaRPr lang="fr-BE" altLang="fr-FR">
                <a:solidFill>
                  <a:schemeClr val="tx1"/>
                </a:solidFill>
              </a:endParaRPr>
            </a:p>
          </p:txBody>
        </p:sp>
      </p:gr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80000">
            <a:off x="7036528" y="3894716"/>
            <a:ext cx="914400" cy="514350"/>
          </a:xfrm>
          <a:prstGeom prst="rect">
            <a:avLst/>
          </a:prstGeom>
          <a:ln w="19050">
            <a:solidFill>
              <a:schemeClr val="accent6">
                <a:lumMod val="60000"/>
                <a:lumOff val="40000"/>
              </a:schemeClr>
            </a:solidFill>
          </a:ln>
          <a:effectLst>
            <a:outerShdw blurRad="50800" dist="38100" dir="2700000" algn="tl" rotWithShape="0">
              <a:prstClr val="black">
                <a:alpha val="40000"/>
              </a:prstClr>
            </a:outerShdw>
          </a:effectLst>
        </p:spPr>
      </p:pic>
      <p:grpSp>
        <p:nvGrpSpPr>
          <p:cNvPr id="44" name="Group 113"/>
          <p:cNvGrpSpPr>
            <a:grpSpLocks/>
          </p:cNvGrpSpPr>
          <p:nvPr/>
        </p:nvGrpSpPr>
        <p:grpSpPr bwMode="auto">
          <a:xfrm rot="-470225">
            <a:off x="7881372" y="3635716"/>
            <a:ext cx="769937" cy="533400"/>
            <a:chOff x="5179" y="2688"/>
            <a:chExt cx="485" cy="336"/>
          </a:xfrm>
          <a:effectLst>
            <a:outerShdw blurRad="50800" dist="38100" dir="2700000" algn="tl" rotWithShape="0">
              <a:prstClr val="black">
                <a:alpha val="40000"/>
              </a:prstClr>
            </a:outerShdw>
          </a:effectLst>
        </p:grpSpPr>
        <p:pic>
          <p:nvPicPr>
            <p:cNvPr id="45" name="Picture 10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gray">
            <a:xfrm rot="387529">
              <a:off x="5184" y="2688"/>
              <a:ext cx="480" cy="336"/>
            </a:xfrm>
            <a:prstGeom prst="rect">
              <a:avLst/>
            </a:prstGeom>
            <a:noFill/>
            <a:ln w="15875" algn="ctr">
              <a:solidFill>
                <a:schemeClr val="bg2"/>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Rectangle 108"/>
            <p:cNvSpPr>
              <a:spLocks noChangeArrowheads="1"/>
            </p:cNvSpPr>
            <p:nvPr/>
          </p:nvSpPr>
          <p:spPr bwMode="gray">
            <a:xfrm rot="319136">
              <a:off x="5179" y="2688"/>
              <a:ext cx="480" cy="336"/>
            </a:xfrm>
            <a:prstGeom prst="rect">
              <a:avLst/>
            </a:prstGeom>
            <a:noFill/>
            <a:ln w="15875" algn="ctr">
              <a:solidFill>
                <a:schemeClr val="bg2"/>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0"/>
                </a:spcBef>
                <a:buFontTx/>
                <a:buNone/>
              </a:pPr>
              <a:endParaRPr lang="fr-BE" altLang="fr-FR">
                <a:solidFill>
                  <a:schemeClr val="tx1"/>
                </a:solidFill>
              </a:endParaRPr>
            </a:p>
          </p:txBody>
        </p:sp>
      </p:grpSp>
      <p:graphicFrame>
        <p:nvGraphicFramePr>
          <p:cNvPr id="7" name="Table 6"/>
          <p:cNvGraphicFramePr>
            <a:graphicFrameLocks noGrp="1"/>
          </p:cNvGraphicFramePr>
          <p:nvPr>
            <p:extLst>
              <p:ext uri="{D42A27DB-BD31-4B8C-83A1-F6EECF244321}">
                <p14:modId xmlns:p14="http://schemas.microsoft.com/office/powerpoint/2010/main" val="316068726"/>
              </p:ext>
            </p:extLst>
          </p:nvPr>
        </p:nvGraphicFramePr>
        <p:xfrm>
          <a:off x="320593" y="1902342"/>
          <a:ext cx="6096000" cy="3824480"/>
        </p:xfrm>
        <a:graphic>
          <a:graphicData uri="http://schemas.openxmlformats.org/drawingml/2006/table">
            <a:tbl>
              <a:tblPr firstRow="1" firstCol="1" bandRow="1">
                <a:tableStyleId>{F5AB1C69-6EDB-4FF4-983F-18BD219EF322}</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pPr marL="0" marR="0" lvl="0" indent="0" algn="l" defTabSz="914400" rtl="0" eaLnBrk="1" fontAlgn="base" latinLnBrk="0" hangingPunct="1">
                        <a:lnSpc>
                          <a:spcPct val="100000"/>
                        </a:lnSpc>
                        <a:spcBef>
                          <a:spcPct val="40000"/>
                        </a:spcBef>
                        <a:spcAft>
                          <a:spcPct val="0"/>
                        </a:spcAft>
                        <a:buClrTx/>
                        <a:buSzPct val="70000"/>
                        <a:buFont typeface="Wingdings" pitchFamily="2" charset="2"/>
                        <a:buNone/>
                        <a:tabLst/>
                      </a:pPr>
                      <a:endParaRPr kumimoji="0" lang="fr-FR" sz="1800" b="0" i="0" u="none" strike="noStrike" cap="none" normalizeH="0" baseline="0" dirty="0">
                        <a:ln>
                          <a:noFill/>
                        </a:ln>
                        <a:solidFill>
                          <a:schemeClr val="tx1"/>
                        </a:solidFill>
                        <a:effectLst/>
                        <a:latin typeface="+mn-lt"/>
                      </a:endParaRPr>
                    </a:p>
                  </a:txBody>
                  <a:tcPr marL="90000" marR="90000" marT="46800" marB="46800" anchor="ctr" horzOverflow="overflow">
                    <a:solidFill>
                      <a:schemeClr val="bg1"/>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600" b="1" i="0" u="none" strike="noStrike" cap="none" normalizeH="0" baseline="0" dirty="0">
                          <a:ln>
                            <a:noFill/>
                          </a:ln>
                          <a:solidFill>
                            <a:schemeClr val="bg1"/>
                          </a:solidFill>
                          <a:effectLst/>
                          <a:latin typeface="+mn-lt"/>
                        </a:rPr>
                        <a:t>2018</a:t>
                      </a:r>
                    </a:p>
                  </a:txBody>
                  <a:tcPr marL="90000" marR="90000" marT="46800" marB="46800" anchor="ctr" horzOverflow="overflow">
                    <a:solidFill>
                      <a:schemeClr val="tx2"/>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400" b="1" i="0" u="none" strike="noStrike" kern="1200" cap="none" normalizeH="0" baseline="0" dirty="0">
                          <a:ln>
                            <a:noFill/>
                          </a:ln>
                          <a:solidFill>
                            <a:schemeClr val="bg1">
                              <a:lumMod val="95000"/>
                            </a:schemeClr>
                          </a:solidFill>
                          <a:effectLst/>
                          <a:latin typeface="+mn-lt"/>
                          <a:ea typeface="+mn-ea"/>
                          <a:cs typeface="+mn-cs"/>
                        </a:rPr>
                        <a:t>2017</a:t>
                      </a:r>
                    </a:p>
                  </a:txBody>
                  <a:tcPr marL="90000" marR="90000" marT="46800" marB="46800" anchor="ctr" horzOverflow="overflow">
                    <a:solidFill>
                      <a:srgbClr val="7383B5"/>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400" b="1" i="0" u="none" strike="noStrike" cap="none" normalizeH="0" baseline="0" dirty="0">
                          <a:ln>
                            <a:noFill/>
                          </a:ln>
                          <a:solidFill>
                            <a:schemeClr val="bg1">
                              <a:lumMod val="95000"/>
                            </a:schemeClr>
                          </a:solidFill>
                          <a:effectLst/>
                          <a:latin typeface="+mn-lt"/>
                        </a:rPr>
                        <a:t>2016</a:t>
                      </a:r>
                    </a:p>
                  </a:txBody>
                  <a:tcPr marL="90000" marR="90000" marT="46800" marB="46800" anchor="ctr" horzOverflow="overflow">
                    <a:solidFill>
                      <a:srgbClr val="7383B5"/>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400" b="1" i="0" u="none" strike="noStrike" cap="none" normalizeH="0" baseline="0" dirty="0">
                          <a:ln>
                            <a:noFill/>
                          </a:ln>
                          <a:solidFill>
                            <a:schemeClr val="bg1">
                              <a:lumMod val="95000"/>
                            </a:schemeClr>
                          </a:solidFill>
                          <a:effectLst/>
                          <a:latin typeface="+mn-lt"/>
                        </a:rPr>
                        <a:t>2015</a:t>
                      </a:r>
                    </a:p>
                  </a:txBody>
                  <a:tcPr marL="90000" marR="90000" marT="46800" marB="46800" anchor="ctr" horzOverflow="overflow">
                    <a:solidFill>
                      <a:srgbClr val="7383B5"/>
                    </a:solidFill>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200" b="1" i="0" u="none" strike="noStrike" cap="none" normalizeH="0" baseline="0" dirty="0">
                          <a:ln>
                            <a:noFill/>
                          </a:ln>
                          <a:solidFill>
                            <a:schemeClr val="bg1"/>
                          </a:solidFill>
                          <a:effectLst/>
                          <a:latin typeface="+mn-lt"/>
                        </a:rPr>
                        <a:t>Voiture</a:t>
                      </a:r>
                      <a:r>
                        <a:rPr kumimoji="0" lang="fr-FR" sz="1100" b="1" i="0" u="none" strike="noStrike" cap="none" normalizeH="0" baseline="0" dirty="0">
                          <a:ln>
                            <a:noFill/>
                          </a:ln>
                          <a:solidFill>
                            <a:schemeClr val="bg1"/>
                          </a:solidFill>
                          <a:effectLst/>
                          <a:latin typeface="+mn-lt"/>
                        </a:rPr>
                        <a:t> </a:t>
                      </a:r>
                    </a:p>
                  </a:txBody>
                  <a:tcPr marL="90000" marR="90000" marT="46800" marB="46800" anchor="ctr" horzOverflow="overflow">
                    <a:solidFill>
                      <a:schemeClr val="accent5">
                        <a:lumMod val="5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400" b="1" i="0" u="none" strike="noStrike" cap="none" normalizeH="0" baseline="0" dirty="0">
                          <a:ln>
                            <a:noFill/>
                          </a:ln>
                          <a:solidFill>
                            <a:schemeClr val="tx2"/>
                          </a:solidFill>
                          <a:effectLst/>
                          <a:latin typeface="+mn-lt"/>
                        </a:rPr>
                        <a:t>55%</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400" b="0" i="0" u="none" strike="noStrike" cap="none" normalizeH="0" baseline="0" dirty="0">
                          <a:ln>
                            <a:noFill/>
                          </a:ln>
                          <a:solidFill>
                            <a:schemeClr val="tx2"/>
                          </a:solidFill>
                          <a:effectLst/>
                          <a:latin typeface="+mn-lt"/>
                        </a:rPr>
                        <a:t>56%</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400" b="0" i="0" u="none" strike="noStrike" cap="none" normalizeH="0" baseline="0" dirty="0">
                          <a:ln>
                            <a:noFill/>
                          </a:ln>
                          <a:solidFill>
                            <a:schemeClr val="tx2"/>
                          </a:solidFill>
                          <a:effectLst/>
                          <a:latin typeface="+mn-lt"/>
                        </a:rPr>
                        <a:t>52%</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400" b="0" i="0" u="none" strike="noStrike" cap="none" normalizeH="0" baseline="0" dirty="0">
                          <a:ln>
                            <a:noFill/>
                          </a:ln>
                          <a:solidFill>
                            <a:schemeClr val="tx2"/>
                          </a:solidFill>
                          <a:effectLst/>
                          <a:latin typeface="+mn-lt"/>
                        </a:rPr>
                        <a:t>53%</a:t>
                      </a:r>
                    </a:p>
                  </a:txBody>
                  <a:tcPr marL="90000" marR="90000" marT="46800" marB="46800" anchor="ctr" horzOverflow="overflow">
                    <a:solidFill>
                      <a:schemeClr val="accent3">
                        <a:lumMod val="20000"/>
                        <a:lumOff val="80000"/>
                      </a:schemeClr>
                    </a:solidFill>
                  </a:tcPr>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200" b="1" i="0" u="none" strike="noStrike" cap="none" normalizeH="0" baseline="0" dirty="0">
                          <a:ln>
                            <a:noFill/>
                          </a:ln>
                          <a:solidFill>
                            <a:schemeClr val="bg1"/>
                          </a:solidFill>
                          <a:effectLst/>
                          <a:latin typeface="+mn-lt"/>
                        </a:rPr>
                        <a:t>Avion</a:t>
                      </a:r>
                      <a:r>
                        <a:rPr kumimoji="0" lang="fr-FR" sz="1100" b="1" i="0" u="none" strike="noStrike" cap="none" normalizeH="0" baseline="0" dirty="0">
                          <a:ln>
                            <a:noFill/>
                          </a:ln>
                          <a:solidFill>
                            <a:schemeClr val="bg1"/>
                          </a:solidFill>
                          <a:effectLst/>
                          <a:latin typeface="+mn-lt"/>
                        </a:rPr>
                        <a:t> </a:t>
                      </a:r>
                    </a:p>
                  </a:txBody>
                  <a:tcPr marL="90000" marR="90000" marT="46800" marB="46800" anchor="ctr" horzOverflow="overflow">
                    <a:solidFill>
                      <a:schemeClr val="accent5">
                        <a:lumMod val="5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400" b="1" i="0" u="none" strike="noStrike" cap="none" normalizeH="0" baseline="0" dirty="0">
                          <a:ln>
                            <a:noFill/>
                          </a:ln>
                          <a:solidFill>
                            <a:schemeClr val="tx2"/>
                          </a:solidFill>
                          <a:effectLst/>
                          <a:latin typeface="+mn-lt"/>
                        </a:rPr>
                        <a:t>48%</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400" b="0" i="0" u="none" strike="noStrike" cap="none" normalizeH="0" baseline="0" dirty="0">
                          <a:ln>
                            <a:noFill/>
                          </a:ln>
                          <a:solidFill>
                            <a:schemeClr val="tx2"/>
                          </a:solidFill>
                          <a:effectLst/>
                          <a:latin typeface="+mn-lt"/>
                        </a:rPr>
                        <a:t>48%</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400" b="0" i="0" u="none" strike="noStrike" cap="none" normalizeH="0" baseline="0" dirty="0">
                          <a:ln>
                            <a:noFill/>
                          </a:ln>
                          <a:solidFill>
                            <a:schemeClr val="tx2"/>
                          </a:solidFill>
                          <a:effectLst/>
                          <a:latin typeface="+mn-lt"/>
                        </a:rPr>
                        <a:t>43%</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400" b="0" i="0" u="none" strike="noStrike" cap="none" normalizeH="0" baseline="0" dirty="0">
                          <a:ln>
                            <a:noFill/>
                          </a:ln>
                          <a:solidFill>
                            <a:schemeClr val="tx2"/>
                          </a:solidFill>
                          <a:effectLst/>
                          <a:latin typeface="+mn-lt"/>
                        </a:rPr>
                        <a:t>43%</a:t>
                      </a:r>
                    </a:p>
                  </a:txBody>
                  <a:tcPr marL="90000" marR="90000" marT="46800" marB="46800" anchor="ctr" horzOverflow="overflow">
                    <a:solidFill>
                      <a:schemeClr val="accent3">
                        <a:lumMod val="20000"/>
                        <a:lumOff val="80000"/>
                      </a:schemeClr>
                    </a:solidFill>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1" i="0" u="none" strike="noStrike" cap="none" normalizeH="0" baseline="0" dirty="0">
                          <a:ln>
                            <a:noFill/>
                          </a:ln>
                          <a:solidFill>
                            <a:schemeClr val="bg1"/>
                          </a:solidFill>
                          <a:effectLst/>
                          <a:latin typeface="+mn-lt"/>
                        </a:rPr>
                        <a:t>Train</a:t>
                      </a:r>
                    </a:p>
                  </a:txBody>
                  <a:tcPr marL="90000" marR="90000" marT="46800" marB="46800" anchor="ctr" horzOverflow="overflow">
                    <a:solidFill>
                      <a:schemeClr val="accent5">
                        <a:lumMod val="5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1" i="0" u="none" strike="noStrike" cap="none" normalizeH="0" baseline="0" dirty="0">
                          <a:ln>
                            <a:noFill/>
                          </a:ln>
                          <a:solidFill>
                            <a:srgbClr val="314397"/>
                          </a:solidFill>
                          <a:effectLst/>
                          <a:latin typeface="+mn-lt"/>
                        </a:rPr>
                        <a:t>8%</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rgbClr val="314397"/>
                          </a:solidFill>
                          <a:effectLst/>
                          <a:latin typeface="+mn-lt"/>
                        </a:rPr>
                        <a:t>11%</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2%</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5%</a:t>
                      </a:r>
                    </a:p>
                  </a:txBody>
                  <a:tcPr marL="90000" marR="90000" marT="46800" marB="46800" anchor="ctr" horzOverflow="overflow">
                    <a:solidFill>
                      <a:schemeClr val="accent3">
                        <a:lumMod val="20000"/>
                        <a:lumOff val="80000"/>
                      </a:schemeClr>
                    </a:solidFill>
                  </a:tcPr>
                </a:tc>
                <a:extLst>
                  <a:ext uri="{0D108BD9-81ED-4DB2-BD59-A6C34878D82A}">
                    <a16:rowId xmlns:a16="http://schemas.microsoft.com/office/drawing/2014/main" val="10003"/>
                  </a:ext>
                </a:extLst>
              </a:tr>
              <a:tr h="370840">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1" i="0" u="none" strike="noStrike" cap="none" normalizeH="0" baseline="0" dirty="0">
                          <a:ln>
                            <a:noFill/>
                          </a:ln>
                          <a:solidFill>
                            <a:schemeClr val="bg1"/>
                          </a:solidFill>
                          <a:effectLst/>
                          <a:latin typeface="+mn-lt"/>
                        </a:rPr>
                        <a:t>Camping-car ou Mobil-home</a:t>
                      </a:r>
                    </a:p>
                  </a:txBody>
                  <a:tcPr marL="90000" marR="90000" marT="46800" marB="46800" anchor="ctr" horzOverflow="overflow">
                    <a:solidFill>
                      <a:schemeClr val="accent5">
                        <a:lumMod val="5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1" i="0" u="none" strike="noStrike" cap="none" normalizeH="0" baseline="0" dirty="0">
                          <a:ln>
                            <a:noFill/>
                          </a:ln>
                          <a:solidFill>
                            <a:schemeClr val="tx2"/>
                          </a:solidFill>
                          <a:effectLst/>
                          <a:latin typeface="+mn-lt"/>
                        </a:rPr>
                        <a:t>2%</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3%</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3%</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4%</a:t>
                      </a:r>
                    </a:p>
                  </a:txBody>
                  <a:tcPr marL="90000" marR="90000" marT="46800" marB="46800" anchor="ctr" horzOverflow="overflow">
                    <a:solidFill>
                      <a:schemeClr val="accent3">
                        <a:lumMod val="20000"/>
                        <a:lumOff val="80000"/>
                      </a:schemeClr>
                    </a:solidFill>
                  </a:tcPr>
                </a:tc>
                <a:extLst>
                  <a:ext uri="{0D108BD9-81ED-4DB2-BD59-A6C34878D82A}">
                    <a16:rowId xmlns:a16="http://schemas.microsoft.com/office/drawing/2014/main" val="10004"/>
                  </a:ext>
                </a:extLst>
              </a:tr>
              <a:tr h="370840">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1" i="0" u="none" strike="noStrike" cap="none" normalizeH="0" baseline="0" dirty="0">
                          <a:ln>
                            <a:noFill/>
                          </a:ln>
                          <a:solidFill>
                            <a:schemeClr val="bg1"/>
                          </a:solidFill>
                          <a:effectLst/>
                          <a:latin typeface="+mn-lt"/>
                        </a:rPr>
                        <a:t>Car </a:t>
                      </a:r>
                    </a:p>
                  </a:txBody>
                  <a:tcPr marL="90000" marR="90000" marT="46800" marB="46800" anchor="ctr" horzOverflow="overflow">
                    <a:solidFill>
                      <a:schemeClr val="accent5">
                        <a:lumMod val="5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1" i="0" u="none" strike="noStrike" cap="none" normalizeH="0" baseline="0" dirty="0">
                          <a:ln>
                            <a:noFill/>
                          </a:ln>
                          <a:solidFill>
                            <a:schemeClr val="tx2"/>
                          </a:solidFill>
                          <a:effectLst/>
                          <a:latin typeface="+mn-lt"/>
                        </a:rPr>
                        <a:t>4%</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5%</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5%</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4%</a:t>
                      </a:r>
                    </a:p>
                  </a:txBody>
                  <a:tcPr marL="90000" marR="90000" marT="46800" marB="46800" anchor="ctr" horzOverflow="overflow">
                    <a:solidFill>
                      <a:schemeClr val="accent3">
                        <a:lumMod val="20000"/>
                        <a:lumOff val="80000"/>
                      </a:schemeClr>
                    </a:solidFill>
                  </a:tcPr>
                </a:tc>
                <a:extLst>
                  <a:ext uri="{0D108BD9-81ED-4DB2-BD59-A6C34878D82A}">
                    <a16:rowId xmlns:a16="http://schemas.microsoft.com/office/drawing/2014/main" val="10005"/>
                  </a:ext>
                </a:extLst>
              </a:tr>
              <a:tr h="370840">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1" i="0" u="none" strike="noStrike" cap="none" normalizeH="0" baseline="0" dirty="0">
                          <a:ln>
                            <a:noFill/>
                          </a:ln>
                          <a:solidFill>
                            <a:schemeClr val="bg1"/>
                          </a:solidFill>
                          <a:effectLst/>
                          <a:latin typeface="+mn-lt"/>
                        </a:rPr>
                        <a:t>Bateau </a:t>
                      </a:r>
                    </a:p>
                  </a:txBody>
                  <a:tcPr marL="90000" marR="90000" marT="46800" marB="46800" anchor="ctr" horzOverflow="overflow">
                    <a:solidFill>
                      <a:schemeClr val="accent5">
                        <a:lumMod val="5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1" i="0" u="none" strike="noStrike" cap="none" normalizeH="0" baseline="0" dirty="0">
                          <a:ln>
                            <a:noFill/>
                          </a:ln>
                          <a:solidFill>
                            <a:schemeClr val="tx2"/>
                          </a:solidFill>
                          <a:effectLst/>
                          <a:latin typeface="+mn-lt"/>
                        </a:rPr>
                        <a:t>2%</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0%</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1%</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3%</a:t>
                      </a:r>
                    </a:p>
                  </a:txBody>
                  <a:tcPr marL="90000" marR="90000" marT="46800" marB="46800" anchor="ctr" horzOverflow="overflow">
                    <a:solidFill>
                      <a:schemeClr val="accent3">
                        <a:lumMod val="20000"/>
                        <a:lumOff val="80000"/>
                      </a:schemeClr>
                    </a:solidFill>
                  </a:tcPr>
                </a:tc>
                <a:extLst>
                  <a:ext uri="{0D108BD9-81ED-4DB2-BD59-A6C34878D82A}">
                    <a16:rowId xmlns:a16="http://schemas.microsoft.com/office/drawing/2014/main" val="10006"/>
                  </a:ext>
                </a:extLst>
              </a:tr>
              <a:tr h="370840">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1" i="0" u="none" strike="noStrike" cap="none" normalizeH="0" baseline="0" dirty="0">
                          <a:ln>
                            <a:noFill/>
                          </a:ln>
                          <a:solidFill>
                            <a:schemeClr val="bg1"/>
                          </a:solidFill>
                          <a:effectLst/>
                          <a:latin typeface="+mn-lt"/>
                        </a:rPr>
                        <a:t>Vélo </a:t>
                      </a:r>
                    </a:p>
                  </a:txBody>
                  <a:tcPr marL="90000" marR="90000" marT="46800" marB="46800" anchor="ctr" horzOverflow="overflow">
                    <a:solidFill>
                      <a:schemeClr val="accent5">
                        <a:lumMod val="5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1" i="0" u="none" strike="noStrike" cap="none" normalizeH="0" baseline="0" dirty="0">
                          <a:ln>
                            <a:noFill/>
                          </a:ln>
                          <a:solidFill>
                            <a:schemeClr val="tx2"/>
                          </a:solidFill>
                          <a:effectLst/>
                          <a:latin typeface="+mn-lt"/>
                        </a:rPr>
                        <a:t>1%</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2%</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1%</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2%</a:t>
                      </a:r>
                    </a:p>
                  </a:txBody>
                  <a:tcPr marL="90000" marR="90000" marT="46800" marB="46800" anchor="ctr" horzOverflow="overflow">
                    <a:solidFill>
                      <a:schemeClr val="accent3">
                        <a:lumMod val="20000"/>
                        <a:lumOff val="80000"/>
                      </a:schemeClr>
                    </a:solidFill>
                  </a:tcPr>
                </a:tc>
                <a:extLst>
                  <a:ext uri="{0D108BD9-81ED-4DB2-BD59-A6C34878D82A}">
                    <a16:rowId xmlns:a16="http://schemas.microsoft.com/office/drawing/2014/main" val="10007"/>
                  </a:ext>
                </a:extLst>
              </a:tr>
              <a:tr h="370840">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1" i="0" u="none" strike="noStrike" cap="none" normalizeH="0" baseline="0" dirty="0">
                          <a:ln>
                            <a:noFill/>
                          </a:ln>
                          <a:solidFill>
                            <a:schemeClr val="bg1"/>
                          </a:solidFill>
                          <a:effectLst/>
                          <a:latin typeface="+mn-lt"/>
                        </a:rPr>
                        <a:t>Moto</a:t>
                      </a:r>
                    </a:p>
                  </a:txBody>
                  <a:tcPr marL="90000" marR="90000" marT="46800" marB="46800" anchor="ctr" horzOverflow="overflow">
                    <a:solidFill>
                      <a:schemeClr val="accent5">
                        <a:lumMod val="5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1" i="0" u="none" strike="noStrike" cap="none" normalizeH="0" baseline="0" dirty="0">
                          <a:ln>
                            <a:noFill/>
                          </a:ln>
                          <a:solidFill>
                            <a:schemeClr val="tx2"/>
                          </a:solidFill>
                          <a:effectLst/>
                          <a:latin typeface="+mn-lt"/>
                        </a:rPr>
                        <a:t>1%</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3%</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1%</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1%</a:t>
                      </a:r>
                    </a:p>
                  </a:txBody>
                  <a:tcPr marL="90000" marR="90000" marT="46800" marB="46800" anchor="ctr" horzOverflow="overflow">
                    <a:solidFill>
                      <a:schemeClr val="accent3">
                        <a:lumMod val="20000"/>
                        <a:lumOff val="80000"/>
                      </a:schemeClr>
                    </a:solidFill>
                  </a:tcPr>
                </a:tc>
                <a:extLst>
                  <a:ext uri="{0D108BD9-81ED-4DB2-BD59-A6C34878D82A}">
                    <a16:rowId xmlns:a16="http://schemas.microsoft.com/office/drawing/2014/main" val="10008"/>
                  </a:ext>
                </a:extLst>
              </a:tr>
              <a:tr h="370840">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1" i="0" u="none" strike="noStrike" cap="none" normalizeH="0" baseline="0" dirty="0">
                          <a:ln>
                            <a:noFill/>
                          </a:ln>
                          <a:solidFill>
                            <a:schemeClr val="bg1"/>
                          </a:solidFill>
                          <a:effectLst/>
                          <a:latin typeface="+mn-lt"/>
                        </a:rPr>
                        <a:t>Autres  / Ne se prononce pas  </a:t>
                      </a:r>
                    </a:p>
                  </a:txBody>
                  <a:tcPr marL="90000" marR="90000" marT="46800" marB="46800" anchor="ctr" horzOverflow="overflow">
                    <a:solidFill>
                      <a:schemeClr val="accent5">
                        <a:lumMod val="5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1" i="0" u="none" strike="noStrike" cap="none" normalizeH="0" baseline="0" dirty="0">
                          <a:ln>
                            <a:noFill/>
                          </a:ln>
                          <a:solidFill>
                            <a:schemeClr val="tx2"/>
                          </a:solidFill>
                          <a:effectLst/>
                          <a:latin typeface="+mn-lt"/>
                        </a:rPr>
                        <a:t>1%</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1%</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1% </a:t>
                      </a:r>
                    </a:p>
                  </a:txBody>
                  <a:tcPr marL="90000" marR="90000" marT="46800" marB="46800"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40000"/>
                        </a:spcBef>
                        <a:spcAft>
                          <a:spcPct val="0"/>
                        </a:spcAft>
                        <a:buClrTx/>
                        <a:buSzPct val="70000"/>
                        <a:buFont typeface="Wingdings" pitchFamily="2" charset="2"/>
                        <a:buNone/>
                        <a:tabLst/>
                      </a:pPr>
                      <a:r>
                        <a:rPr kumimoji="0" lang="fr-FR" sz="1100" b="0" i="0" u="none" strike="noStrike" cap="none" normalizeH="0" baseline="0" dirty="0">
                          <a:ln>
                            <a:noFill/>
                          </a:ln>
                          <a:solidFill>
                            <a:schemeClr val="tx2"/>
                          </a:solidFill>
                          <a:effectLst/>
                          <a:latin typeface="+mn-lt"/>
                        </a:rPr>
                        <a:t>1% </a:t>
                      </a:r>
                    </a:p>
                  </a:txBody>
                  <a:tcPr marL="90000" marR="90000" marT="46800" marB="46800" anchor="ctr" horzOverflow="overflow">
                    <a:solidFill>
                      <a:schemeClr val="accent3">
                        <a:lumMod val="20000"/>
                        <a:lumOff val="80000"/>
                      </a:schemeClr>
                    </a:solidFill>
                  </a:tcPr>
                </a:tc>
                <a:extLst>
                  <a:ext uri="{0D108BD9-81ED-4DB2-BD59-A6C34878D82A}">
                    <a16:rowId xmlns:a16="http://schemas.microsoft.com/office/drawing/2014/main" val="10009"/>
                  </a:ext>
                </a:extLst>
              </a:tr>
            </a:tbl>
          </a:graphicData>
        </a:graphic>
      </p:graphicFrame>
      <p:sp>
        <p:nvSpPr>
          <p:cNvPr id="52" name="TextBox 18"/>
          <p:cNvSpPr txBox="1">
            <a:spLocks noChangeArrowheads="1"/>
          </p:cNvSpPr>
          <p:nvPr/>
        </p:nvSpPr>
        <p:spPr bwMode="auto">
          <a:xfrm>
            <a:off x="6447458" y="5089724"/>
            <a:ext cx="2609915" cy="108952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buNone/>
            </a:pPr>
            <a:r>
              <a:rPr lang="fr-BE" sz="1200" b="1" cap="small" dirty="0">
                <a:solidFill>
                  <a:schemeClr val="tx2"/>
                </a:solidFill>
              </a:rPr>
              <a:t>Quelques préférences</a:t>
            </a:r>
            <a:br>
              <a:rPr lang="fr-BE" sz="1200" b="1" dirty="0">
                <a:solidFill>
                  <a:schemeClr val="tx2"/>
                </a:solidFill>
              </a:rPr>
            </a:br>
            <a:r>
              <a:rPr lang="fr-BE" sz="1200" dirty="0">
                <a:solidFill>
                  <a:schemeClr val="tx2"/>
                </a:solidFill>
              </a:rPr>
              <a:t>Voiture: 75% des famille +2 enfants</a:t>
            </a:r>
            <a:br>
              <a:rPr lang="fr-BE" sz="1200" dirty="0">
                <a:solidFill>
                  <a:schemeClr val="tx2"/>
                </a:solidFill>
              </a:rPr>
            </a:br>
            <a:r>
              <a:rPr lang="fr-BE" sz="1200" dirty="0">
                <a:solidFill>
                  <a:schemeClr val="tx2"/>
                </a:solidFill>
              </a:rPr>
              <a:t>Train : jeunes &lt; 24 ans (10%)</a:t>
            </a:r>
          </a:p>
          <a:p>
            <a:pPr>
              <a:buNone/>
            </a:pPr>
            <a:r>
              <a:rPr lang="fr-BE" sz="1200" dirty="0">
                <a:solidFill>
                  <a:schemeClr val="tx2"/>
                </a:solidFill>
              </a:rPr>
              <a:t>Car : jeunes &lt; 24 ans (8%, -7 pts !)</a:t>
            </a:r>
          </a:p>
          <a:p>
            <a:pPr>
              <a:buNone/>
            </a:pPr>
            <a:r>
              <a:rPr lang="fr-BE" sz="1200" dirty="0">
                <a:solidFill>
                  <a:schemeClr val="tx2"/>
                </a:solidFill>
              </a:rPr>
              <a:t>Avion : 65% des 18-24 ans ! </a:t>
            </a:r>
          </a:p>
        </p:txBody>
      </p:sp>
      <p:sp>
        <p:nvSpPr>
          <p:cNvPr id="30" name="Titre 29"/>
          <p:cNvSpPr>
            <a:spLocks noGrp="1"/>
          </p:cNvSpPr>
          <p:nvPr>
            <p:ph type="ctrTitle"/>
          </p:nvPr>
        </p:nvSpPr>
        <p:spPr>
          <a:xfrm>
            <a:off x="320593" y="267323"/>
            <a:ext cx="10312885" cy="461718"/>
          </a:xfrm>
          <a:noFill/>
        </p:spPr>
        <p:txBody>
          <a:bodyPr/>
          <a:lstStyle/>
          <a:p>
            <a:r>
              <a:rPr lang="fr-FR" altLang="fr-FR" sz="2400" b="1" dirty="0"/>
              <a:t>La voiture : principal moyen de locomotion des </a:t>
            </a:r>
            <a:br>
              <a:rPr lang="fr-FR" altLang="fr-FR" sz="2400" b="1" dirty="0"/>
            </a:br>
            <a:r>
              <a:rPr lang="fr-FR" altLang="fr-FR" sz="2400" b="1" dirty="0"/>
              <a:t>Belges pour se rendre sur leurs lieux de vacances</a:t>
            </a:r>
          </a:p>
        </p:txBody>
      </p:sp>
      <p:sp>
        <p:nvSpPr>
          <p:cNvPr id="8" name="TextBox 7"/>
          <p:cNvSpPr txBox="1"/>
          <p:nvPr/>
        </p:nvSpPr>
        <p:spPr>
          <a:xfrm>
            <a:off x="474598" y="5977466"/>
            <a:ext cx="3905236" cy="523220"/>
          </a:xfrm>
          <a:prstGeom prst="rect">
            <a:avLst/>
          </a:prstGeom>
          <a:noFill/>
          <a:ln>
            <a:solidFill>
              <a:schemeClr val="tx2"/>
            </a:solidFill>
          </a:ln>
        </p:spPr>
        <p:txBody>
          <a:bodyPr wrap="none" rtlCol="0">
            <a:spAutoFit/>
          </a:bodyPr>
          <a:lstStyle/>
          <a:p>
            <a:pPr marL="285750" indent="-285750">
              <a:buFont typeface="Arial" panose="020B0604020202020204" pitchFamily="34" charset="0"/>
              <a:buChar char="•"/>
            </a:pPr>
            <a:r>
              <a:rPr lang="fr-BE" sz="1400" dirty="0">
                <a:solidFill>
                  <a:schemeClr val="tx2"/>
                </a:solidFill>
              </a:rPr>
              <a:t>Maintien de la voiture et de l’avion vs 2016.</a:t>
            </a:r>
          </a:p>
          <a:p>
            <a:pPr marL="285750" indent="-285750">
              <a:buFont typeface="Arial" panose="020B0604020202020204" pitchFamily="34" charset="0"/>
              <a:buChar char="•"/>
            </a:pPr>
            <a:r>
              <a:rPr lang="fr-BE" sz="1400" dirty="0">
                <a:solidFill>
                  <a:schemeClr val="tx2"/>
                </a:solidFill>
              </a:rPr>
              <a:t>Baisse du train (effet des grèves SNCF ?)</a:t>
            </a:r>
          </a:p>
        </p:txBody>
      </p:sp>
    </p:spTree>
    <p:extLst>
      <p:ext uri="{BB962C8B-B14F-4D97-AF65-F5344CB8AC3E}">
        <p14:creationId xmlns:p14="http://schemas.microsoft.com/office/powerpoint/2010/main" val="2384989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205415"/>
            <a:ext cx="9144000" cy="6525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11" name="Image 11"/>
          <p:cNvPicPr>
            <a:picLocks noChangeAspect="1"/>
          </p:cNvPicPr>
          <p:nvPr/>
        </p:nvPicPr>
        <p:blipFill rotWithShape="1">
          <a:blip r:embed="rId2" cstate="print">
            <a:extLst>
              <a:ext uri="{28A0092B-C50C-407E-A947-70E740481C1C}">
                <a14:useLocalDpi xmlns:a14="http://schemas.microsoft.com/office/drawing/2010/main" val="0"/>
              </a:ext>
            </a:extLst>
          </a:blip>
          <a:srcRect t="-1"/>
          <a:stretch/>
        </p:blipFill>
        <p:spPr>
          <a:xfrm>
            <a:off x="-2" y="945029"/>
            <a:ext cx="9137347" cy="5143870"/>
          </a:xfrm>
          <a:prstGeom prst="rect">
            <a:avLst/>
          </a:prstGeom>
        </p:spPr>
      </p:pic>
      <p:sp>
        <p:nvSpPr>
          <p:cNvPr id="2" name="ZoneTexte 1"/>
          <p:cNvSpPr txBox="1"/>
          <p:nvPr/>
        </p:nvSpPr>
        <p:spPr>
          <a:xfrm>
            <a:off x="2486346" y="5332288"/>
            <a:ext cx="6519734" cy="646331"/>
          </a:xfrm>
          <a:prstGeom prst="rect">
            <a:avLst/>
          </a:prstGeom>
          <a:solidFill>
            <a:srgbClr val="314397"/>
          </a:solidFill>
        </p:spPr>
        <p:txBody>
          <a:bodyPr wrap="none" rtlCol="0">
            <a:spAutoFit/>
          </a:bodyPr>
          <a:lstStyle/>
          <a:p>
            <a:r>
              <a:rPr lang="fr-BE" sz="3600" dirty="0">
                <a:solidFill>
                  <a:schemeClr val="bg1"/>
                </a:solidFill>
              </a:rPr>
              <a:t>Compétitions sportives de rêve</a:t>
            </a:r>
            <a:endParaRPr lang="en-US" sz="3600" dirty="0">
              <a:solidFill>
                <a:schemeClr val="bg1"/>
              </a:solidFill>
            </a:endParaRPr>
          </a:p>
        </p:txBody>
      </p:sp>
    </p:spTree>
    <p:extLst>
      <p:ext uri="{BB962C8B-B14F-4D97-AF65-F5344CB8AC3E}">
        <p14:creationId xmlns:p14="http://schemas.microsoft.com/office/powerpoint/2010/main" val="3173991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9"/>
          <p:cNvSpPr txBox="1"/>
          <p:nvPr>
            <p:custDataLst>
              <p:tags r:id="rId1"/>
            </p:custDataLst>
          </p:nvPr>
        </p:nvSpPr>
        <p:spPr>
          <a:xfrm>
            <a:off x="2080574" y="2937045"/>
            <a:ext cx="4507572" cy="238363"/>
          </a:xfrm>
          <a:prstGeom prst="roundRect">
            <a:avLst/>
          </a:prstGeom>
          <a:solidFill>
            <a:schemeClr val="bg2"/>
          </a:solidFill>
          <a:ln>
            <a:no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FR" sz="1400" kern="0" dirty="0">
                <a:solidFill>
                  <a:schemeClr val="tx1">
                    <a:lumMod val="90000"/>
                    <a:lumOff val="10000"/>
                  </a:schemeClr>
                </a:solidFill>
              </a:rPr>
              <a:t>Coupe d'Europe de football en 2020	</a:t>
            </a:r>
          </a:p>
        </p:txBody>
      </p:sp>
      <p:sp>
        <p:nvSpPr>
          <p:cNvPr id="20" name="ZoneTexte 6"/>
          <p:cNvSpPr txBox="1"/>
          <p:nvPr>
            <p:custDataLst>
              <p:tags r:id="rId2"/>
            </p:custDataLst>
          </p:nvPr>
        </p:nvSpPr>
        <p:spPr>
          <a:xfrm>
            <a:off x="2080574" y="3387906"/>
            <a:ext cx="4507572" cy="238363"/>
          </a:xfrm>
          <a:prstGeom prst="roundRect">
            <a:avLst/>
          </a:prstGeom>
          <a:solidFill>
            <a:schemeClr val="bg2"/>
          </a:solidFill>
          <a:ln>
            <a:noFill/>
          </a:ln>
        </p:spPr>
        <p:txBody>
          <a:bodyPr wrap="square" lIns="0" tIns="0" rIns="0" bIns="0" rtlCol="0">
            <a:spAutoFit/>
          </a:bodyPr>
          <a:lstStyle>
            <a:defPPr>
              <a:defRPr lang="en-US"/>
            </a:defPPr>
            <a:lvl1pPr algn="ctr" fontAlgn="base">
              <a:defRPr sz="1400" b="1" u="none">
                <a:solidFill>
                  <a:schemeClr val="bg1"/>
                </a:solidFill>
              </a:defRPr>
            </a:lvl1pPr>
          </a:lstStyle>
          <a:p>
            <a:pPr defTabSz="914217">
              <a:defRPr b="0" i="0"/>
            </a:pPr>
            <a:r>
              <a:rPr lang="en-US" b="0" dirty="0">
                <a:solidFill>
                  <a:schemeClr val="tx1"/>
                </a:solidFill>
              </a:rPr>
              <a:t>Roland </a:t>
            </a:r>
            <a:r>
              <a:rPr lang="en-US" b="0" dirty="0" err="1">
                <a:solidFill>
                  <a:schemeClr val="tx1"/>
                </a:solidFill>
              </a:rPr>
              <a:t>Garros</a:t>
            </a:r>
            <a:r>
              <a:rPr lang="en-US" b="0" dirty="0">
                <a:solidFill>
                  <a:schemeClr val="tx1"/>
                </a:solidFill>
              </a:rPr>
              <a:t> 2018	</a:t>
            </a:r>
          </a:p>
        </p:txBody>
      </p:sp>
      <p:sp>
        <p:nvSpPr>
          <p:cNvPr id="22" name="ZoneTexte 8"/>
          <p:cNvSpPr txBox="1"/>
          <p:nvPr>
            <p:custDataLst>
              <p:tags r:id="rId3"/>
            </p:custDataLst>
          </p:nvPr>
        </p:nvSpPr>
        <p:spPr>
          <a:xfrm>
            <a:off x="2080574" y="3838767"/>
            <a:ext cx="4507572" cy="238363"/>
          </a:xfrm>
          <a:prstGeom prst="roundRect">
            <a:avLst/>
          </a:prstGeom>
          <a:solidFill>
            <a:schemeClr val="bg2"/>
          </a:solidFill>
          <a:ln>
            <a:no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en-US" sz="1400" b="0" dirty="0">
                <a:solidFill>
                  <a:schemeClr val="tx1"/>
                </a:solidFill>
              </a:rPr>
              <a:t>Tour de France 2018	</a:t>
            </a:r>
          </a:p>
        </p:txBody>
      </p:sp>
      <p:sp>
        <p:nvSpPr>
          <p:cNvPr id="34" name="ZoneTexte 56"/>
          <p:cNvSpPr txBox="1"/>
          <p:nvPr>
            <p:custDataLst>
              <p:tags r:id="rId4"/>
            </p:custDataLst>
          </p:nvPr>
        </p:nvSpPr>
        <p:spPr>
          <a:xfrm>
            <a:off x="2080574" y="4289627"/>
            <a:ext cx="4507572" cy="238363"/>
          </a:xfrm>
          <a:prstGeom prst="roundRect">
            <a:avLst/>
          </a:prstGeom>
          <a:solidFill>
            <a:schemeClr val="bg2"/>
          </a:solidFill>
          <a:ln>
            <a:no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FR" sz="1400" b="0" dirty="0">
                <a:solidFill>
                  <a:schemeClr val="tx1"/>
                </a:solidFill>
              </a:rPr>
              <a:t>Coupe du monde de football en Russie 2018	</a:t>
            </a:r>
          </a:p>
        </p:txBody>
      </p:sp>
      <p:sp>
        <p:nvSpPr>
          <p:cNvPr id="48" name="ZoneTexte 3"/>
          <p:cNvSpPr txBox="1"/>
          <p:nvPr>
            <p:custDataLst>
              <p:tags r:id="rId5"/>
            </p:custDataLst>
          </p:nvPr>
        </p:nvSpPr>
        <p:spPr>
          <a:xfrm>
            <a:off x="6985513" y="2948447"/>
            <a:ext cx="664110" cy="246221"/>
          </a:xfrm>
          <a:prstGeom prst="rect">
            <a:avLst/>
          </a:prstGeom>
        </p:spPr>
        <p:txBody>
          <a:bodyPr vert="horz" wrap="square" lIns="0" tIns="0" rIns="0" bIns="0" rtlCol="0">
            <a:spAutoFit/>
          </a:bodyPr>
          <a:lstStyle/>
          <a:p>
            <a:pPr marL="4762" defTabSz="914217">
              <a:defRPr b="0" i="0"/>
            </a:pPr>
            <a:r>
              <a:rPr lang="fr-BE" sz="1600" kern="0" dirty="0"/>
              <a:t>26%</a:t>
            </a:r>
            <a:endParaRPr lang="x-none" sz="1600" kern="0" dirty="0"/>
          </a:p>
        </p:txBody>
      </p:sp>
      <p:sp>
        <p:nvSpPr>
          <p:cNvPr id="49" name="ZoneTexte 63"/>
          <p:cNvSpPr txBox="1"/>
          <p:nvPr>
            <p:custDataLst>
              <p:tags r:id="rId6"/>
            </p:custDataLst>
          </p:nvPr>
        </p:nvSpPr>
        <p:spPr>
          <a:xfrm>
            <a:off x="6985513" y="3384350"/>
            <a:ext cx="414857" cy="246221"/>
          </a:xfrm>
          <a:prstGeom prst="rect">
            <a:avLst/>
          </a:prstGeom>
        </p:spPr>
        <p:txBody>
          <a:bodyPr vert="horz" wrap="square" lIns="0" tIns="0" rIns="0" bIns="0" rtlCol="0">
            <a:spAutoFit/>
          </a:bodyPr>
          <a:lstStyle/>
          <a:p>
            <a:pPr marL="4762" defTabSz="914217">
              <a:defRPr b="0" i="0"/>
            </a:pPr>
            <a:r>
              <a:rPr lang="fr-BE" sz="1600" kern="0" dirty="0"/>
              <a:t>23%</a:t>
            </a:r>
            <a:endParaRPr lang="x-none" sz="1600" kern="0" dirty="0"/>
          </a:p>
        </p:txBody>
      </p:sp>
      <p:sp>
        <p:nvSpPr>
          <p:cNvPr id="50" name="ZoneTexte 64"/>
          <p:cNvSpPr txBox="1"/>
          <p:nvPr>
            <p:custDataLst>
              <p:tags r:id="rId7"/>
            </p:custDataLst>
          </p:nvPr>
        </p:nvSpPr>
        <p:spPr>
          <a:xfrm>
            <a:off x="6985512" y="3802311"/>
            <a:ext cx="414857" cy="246221"/>
          </a:xfrm>
          <a:prstGeom prst="rect">
            <a:avLst/>
          </a:prstGeom>
        </p:spPr>
        <p:txBody>
          <a:bodyPr vert="horz" wrap="none" lIns="0" tIns="0" rIns="0" bIns="0" rtlCol="0">
            <a:spAutoFit/>
          </a:bodyPr>
          <a:lstStyle/>
          <a:p>
            <a:pPr marL="4762" defTabSz="914217">
              <a:defRPr b="0" i="0"/>
            </a:pPr>
            <a:r>
              <a:rPr lang="fr-BE" sz="1600" kern="0" dirty="0"/>
              <a:t>23%</a:t>
            </a:r>
            <a:endParaRPr lang="x-none" sz="1600" kern="0" dirty="0"/>
          </a:p>
        </p:txBody>
      </p:sp>
      <p:sp>
        <p:nvSpPr>
          <p:cNvPr id="52" name="ZoneTexte 70"/>
          <p:cNvSpPr txBox="1"/>
          <p:nvPr>
            <p:custDataLst>
              <p:tags r:id="rId8"/>
            </p:custDataLst>
          </p:nvPr>
        </p:nvSpPr>
        <p:spPr>
          <a:xfrm>
            <a:off x="6985513" y="4271323"/>
            <a:ext cx="414857" cy="246221"/>
          </a:xfrm>
          <a:prstGeom prst="rect">
            <a:avLst/>
          </a:prstGeom>
        </p:spPr>
        <p:txBody>
          <a:bodyPr vert="horz" wrap="none" lIns="0" tIns="0" rIns="0" bIns="0" rtlCol="0">
            <a:spAutoFit/>
          </a:bodyPr>
          <a:lstStyle/>
          <a:p>
            <a:pPr marL="4762" defTabSz="914217">
              <a:defRPr b="0" i="0"/>
            </a:pPr>
            <a:r>
              <a:rPr lang="fr-BE" sz="1600" kern="0" dirty="0"/>
              <a:t>22%</a:t>
            </a:r>
            <a:endParaRPr lang="x-none" sz="1600" kern="0" dirty="0"/>
          </a:p>
        </p:txBody>
      </p:sp>
      <p:sp>
        <p:nvSpPr>
          <p:cNvPr id="23" name="TextBox 22"/>
          <p:cNvSpPr txBox="1"/>
          <p:nvPr/>
        </p:nvSpPr>
        <p:spPr>
          <a:xfrm>
            <a:off x="466544" y="932342"/>
            <a:ext cx="5877635" cy="461665"/>
          </a:xfrm>
          <a:prstGeom prst="rect">
            <a:avLst/>
          </a:prstGeom>
          <a:solidFill>
            <a:schemeClr val="accent1"/>
          </a:solidFill>
          <a:ln>
            <a:solidFill>
              <a:schemeClr val="accent1"/>
            </a:solidFill>
          </a:ln>
        </p:spPr>
        <p:txBody>
          <a:bodyPr wrap="none" rtlCol="0">
            <a:spAutoFit/>
          </a:bodyPr>
          <a:lstStyle/>
          <a:p>
            <a:r>
              <a:rPr lang="fr-BE" sz="1200" b="1" dirty="0">
                <a:solidFill>
                  <a:schemeClr val="bg1"/>
                </a:solidFill>
              </a:rPr>
              <a:t>A quelle compétition sportive majeure de 2018 à 2020 désireriez-vous assister </a:t>
            </a:r>
            <a:br>
              <a:rPr lang="fr-BE" sz="1200" b="1" dirty="0">
                <a:solidFill>
                  <a:schemeClr val="bg1"/>
                </a:solidFill>
              </a:rPr>
            </a:br>
            <a:r>
              <a:rPr lang="fr-BE" sz="1200" b="1" dirty="0">
                <a:solidFill>
                  <a:schemeClr val="bg1"/>
                </a:solidFill>
              </a:rPr>
              <a:t>et pour lesquelles vous vous rendriez volontiers à l’étranger? </a:t>
            </a:r>
          </a:p>
        </p:txBody>
      </p:sp>
      <p:sp>
        <p:nvSpPr>
          <p:cNvPr id="14" name="ZoneTexte 9"/>
          <p:cNvSpPr txBox="1"/>
          <p:nvPr>
            <p:custDataLst>
              <p:tags r:id="rId9"/>
            </p:custDataLst>
          </p:nvPr>
        </p:nvSpPr>
        <p:spPr>
          <a:xfrm>
            <a:off x="2093632" y="4674418"/>
            <a:ext cx="4507572" cy="238363"/>
          </a:xfrm>
          <a:prstGeom prst="roundRect">
            <a:avLst/>
          </a:prstGeom>
          <a:solidFill>
            <a:schemeClr val="bg2"/>
          </a:solidFill>
          <a:ln>
            <a:no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FR" sz="1400" b="0" dirty="0">
                <a:solidFill>
                  <a:schemeClr val="tx1"/>
                </a:solidFill>
              </a:rPr>
              <a:t>Grand prix de Monaco 2018	</a:t>
            </a:r>
          </a:p>
        </p:txBody>
      </p:sp>
      <p:sp>
        <p:nvSpPr>
          <p:cNvPr id="15" name="ZoneTexte 6"/>
          <p:cNvSpPr txBox="1"/>
          <p:nvPr>
            <p:custDataLst>
              <p:tags r:id="rId10"/>
            </p:custDataLst>
          </p:nvPr>
        </p:nvSpPr>
        <p:spPr>
          <a:xfrm>
            <a:off x="2093632" y="5125279"/>
            <a:ext cx="4507572" cy="238363"/>
          </a:xfrm>
          <a:prstGeom prst="roundRect">
            <a:avLst/>
          </a:prstGeom>
          <a:solidFill>
            <a:schemeClr val="bg2"/>
          </a:solidFill>
          <a:ln>
            <a:noFill/>
          </a:ln>
        </p:spPr>
        <p:txBody>
          <a:bodyPr wrap="square" lIns="0" tIns="0" rIns="0" bIns="0" rtlCol="0">
            <a:spAutoFit/>
          </a:bodyPr>
          <a:lstStyle>
            <a:defPPr>
              <a:defRPr lang="en-US"/>
            </a:defPPr>
            <a:lvl1pPr algn="ctr" fontAlgn="base">
              <a:defRPr sz="1400" b="1" u="none">
                <a:solidFill>
                  <a:schemeClr val="bg1"/>
                </a:solidFill>
              </a:defRPr>
            </a:lvl1pPr>
          </a:lstStyle>
          <a:p>
            <a:pPr defTabSz="914217">
              <a:defRPr b="0" i="0"/>
            </a:pPr>
            <a:r>
              <a:rPr lang="en-US" b="0" dirty="0">
                <a:solidFill>
                  <a:schemeClr val="tx1"/>
                </a:solidFill>
              </a:rPr>
              <a:t>Wimbledon 2018	</a:t>
            </a:r>
          </a:p>
        </p:txBody>
      </p:sp>
      <p:sp>
        <p:nvSpPr>
          <p:cNvPr id="16" name="ZoneTexte 8"/>
          <p:cNvSpPr txBox="1"/>
          <p:nvPr>
            <p:custDataLst>
              <p:tags r:id="rId11"/>
            </p:custDataLst>
          </p:nvPr>
        </p:nvSpPr>
        <p:spPr>
          <a:xfrm>
            <a:off x="2093632" y="5576140"/>
            <a:ext cx="4507572" cy="238363"/>
          </a:xfrm>
          <a:prstGeom prst="roundRect">
            <a:avLst/>
          </a:prstGeom>
          <a:solidFill>
            <a:schemeClr val="bg2"/>
          </a:solidFill>
          <a:ln>
            <a:no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FR" sz="1400" b="0" dirty="0">
                <a:solidFill>
                  <a:schemeClr val="tx1"/>
                </a:solidFill>
              </a:rPr>
              <a:t>Jeux Olympiques 2020 à Tokyo	</a:t>
            </a:r>
          </a:p>
        </p:txBody>
      </p:sp>
      <p:sp>
        <p:nvSpPr>
          <p:cNvPr id="17" name="ZoneTexte 3"/>
          <p:cNvSpPr txBox="1"/>
          <p:nvPr>
            <p:custDataLst>
              <p:tags r:id="rId12"/>
            </p:custDataLst>
          </p:nvPr>
        </p:nvSpPr>
        <p:spPr>
          <a:xfrm>
            <a:off x="7013655" y="4674418"/>
            <a:ext cx="664110" cy="246221"/>
          </a:xfrm>
          <a:prstGeom prst="rect">
            <a:avLst/>
          </a:prstGeom>
        </p:spPr>
        <p:txBody>
          <a:bodyPr vert="horz" wrap="square" lIns="0" tIns="0" rIns="0" bIns="0" rtlCol="0">
            <a:spAutoFit/>
          </a:bodyPr>
          <a:lstStyle/>
          <a:p>
            <a:pPr marL="4762" defTabSz="914217">
              <a:defRPr b="0" i="0"/>
            </a:pPr>
            <a:r>
              <a:rPr lang="fr-BE" sz="1600" kern="0" dirty="0"/>
              <a:t>22%</a:t>
            </a:r>
            <a:endParaRPr lang="x-none" sz="1600" kern="0" dirty="0"/>
          </a:p>
        </p:txBody>
      </p:sp>
      <p:sp>
        <p:nvSpPr>
          <p:cNvPr id="18" name="ZoneTexte 63"/>
          <p:cNvSpPr txBox="1"/>
          <p:nvPr>
            <p:custDataLst>
              <p:tags r:id="rId13"/>
            </p:custDataLst>
          </p:nvPr>
        </p:nvSpPr>
        <p:spPr>
          <a:xfrm>
            <a:off x="7013655" y="5096985"/>
            <a:ext cx="414857" cy="246221"/>
          </a:xfrm>
          <a:prstGeom prst="rect">
            <a:avLst/>
          </a:prstGeom>
        </p:spPr>
        <p:txBody>
          <a:bodyPr vert="horz" wrap="none" lIns="0" tIns="0" rIns="0" bIns="0" rtlCol="0">
            <a:spAutoFit/>
          </a:bodyPr>
          <a:lstStyle/>
          <a:p>
            <a:pPr marL="4762" defTabSz="914217">
              <a:defRPr b="0" i="0"/>
            </a:pPr>
            <a:r>
              <a:rPr lang="fr-BE" sz="1600" kern="0" dirty="0"/>
              <a:t>20%</a:t>
            </a:r>
            <a:endParaRPr lang="x-none" sz="1600" kern="0" dirty="0"/>
          </a:p>
        </p:txBody>
      </p:sp>
      <p:sp>
        <p:nvSpPr>
          <p:cNvPr id="19" name="ZoneTexte 64"/>
          <p:cNvSpPr txBox="1"/>
          <p:nvPr>
            <p:custDataLst>
              <p:tags r:id="rId14"/>
            </p:custDataLst>
          </p:nvPr>
        </p:nvSpPr>
        <p:spPr>
          <a:xfrm>
            <a:off x="6985511" y="5556823"/>
            <a:ext cx="414857" cy="246221"/>
          </a:xfrm>
          <a:prstGeom prst="rect">
            <a:avLst/>
          </a:prstGeom>
        </p:spPr>
        <p:txBody>
          <a:bodyPr vert="horz" wrap="none" lIns="0" tIns="0" rIns="0" bIns="0" rtlCol="0">
            <a:spAutoFit/>
          </a:bodyPr>
          <a:lstStyle/>
          <a:p>
            <a:pPr marL="4762" defTabSz="914217">
              <a:defRPr b="0" i="0"/>
            </a:pPr>
            <a:r>
              <a:rPr lang="fr-BE" sz="1600" kern="0" dirty="0"/>
              <a:t>19%</a:t>
            </a:r>
            <a:endParaRPr lang="x-none" sz="1600" kern="0" dirty="0"/>
          </a:p>
        </p:txBody>
      </p:sp>
      <p:sp>
        <p:nvSpPr>
          <p:cNvPr id="24" name="Titre 29"/>
          <p:cNvSpPr txBox="1">
            <a:spLocks/>
          </p:cNvSpPr>
          <p:nvPr/>
        </p:nvSpPr>
        <p:spPr>
          <a:xfrm>
            <a:off x="338064" y="218586"/>
            <a:ext cx="7839058" cy="435316"/>
          </a:xfrm>
          <a:prstGeom prst="rect">
            <a:avLst/>
          </a:prstGeom>
          <a:noFill/>
        </p:spPr>
        <p:txBody>
          <a:bodyPr vert="horz" lIns="0" tIns="0" rIns="0" bIns="0" rtlCol="0" anchor="t" anchorCtr="0">
            <a:noAutofit/>
          </a:bodyPr>
          <a:lstStyle>
            <a:lvl1pPr algn="l" defTabSz="457200" rtl="0" eaLnBrk="1" latinLnBrk="0" hangingPunct="1">
              <a:lnSpc>
                <a:spcPts val="2200"/>
              </a:lnSpc>
              <a:spcBef>
                <a:spcPct val="0"/>
              </a:spcBef>
              <a:buNone/>
              <a:defRPr sz="2000" b="0" i="0" kern="1200" baseline="0">
                <a:solidFill>
                  <a:schemeClr val="tx2"/>
                </a:solidFill>
                <a:latin typeface="Arial"/>
                <a:ea typeface="+mj-ea"/>
                <a:cs typeface="+mj-cs"/>
              </a:defRPr>
            </a:lvl1pPr>
          </a:lstStyle>
          <a:p>
            <a:r>
              <a:rPr lang="fr-FR" altLang="fr-FR" sz="2400" b="1" dirty="0"/>
              <a:t>Les compétitions sportives majeures </a:t>
            </a:r>
            <a:br>
              <a:rPr lang="fr-FR" altLang="fr-FR" sz="2400" b="1" dirty="0"/>
            </a:br>
            <a:r>
              <a:rPr lang="fr-FR" altLang="fr-FR" sz="2400" b="1" dirty="0"/>
              <a:t>auxquelles les Belges aimeraient assister</a:t>
            </a:r>
            <a:endParaRPr lang="en-GB" altLang="fr-FR" sz="2400" b="1" dirty="0"/>
          </a:p>
        </p:txBody>
      </p:sp>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4571" y="662178"/>
            <a:ext cx="5078833" cy="590632"/>
          </a:xfrm>
          <a:prstGeom prst="rect">
            <a:avLst/>
          </a:prstGeom>
        </p:spPr>
      </p:pic>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2181" y="1829194"/>
            <a:ext cx="1174083" cy="1174083"/>
          </a:xfrm>
          <a:prstGeom prst="rect">
            <a:avLst/>
          </a:prstGeom>
        </p:spPr>
      </p:pic>
      <p:pic>
        <p:nvPicPr>
          <p:cNvPr id="27" name="Picture 26"/>
          <p:cNvPicPr>
            <a:picLocks noChangeAspect="1"/>
          </p:cNvPicPr>
          <p:nvPr/>
        </p:nvPicPr>
        <p:blipFill rotWithShape="1">
          <a:blip r:embed="rId19">
            <a:extLst>
              <a:ext uri="{28A0092B-C50C-407E-A947-70E740481C1C}">
                <a14:useLocalDpi xmlns:a14="http://schemas.microsoft.com/office/drawing/2010/main" val="0"/>
              </a:ext>
            </a:extLst>
          </a:blip>
          <a:srcRect l="54774" b="11933"/>
          <a:stretch/>
        </p:blipFill>
        <p:spPr>
          <a:xfrm>
            <a:off x="4254429" y="1364115"/>
            <a:ext cx="1173503" cy="1428191"/>
          </a:xfrm>
          <a:prstGeom prst="rect">
            <a:avLst/>
          </a:prstGeom>
        </p:spPr>
      </p:pic>
      <p:pic>
        <p:nvPicPr>
          <p:cNvPr id="29" name="Picture 2" descr="RÃ©sultat de recherche d'images pour &quot;olympic games tokyo 2020&quot;"/>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26869" t="15001" r="26690" b="16400"/>
          <a:stretch/>
        </p:blipFill>
        <p:spPr bwMode="auto">
          <a:xfrm>
            <a:off x="7958521" y="1787693"/>
            <a:ext cx="851039" cy="12570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RÃ©sultat de recherche d'images pour &quot;euro soccer championship 2020 logo&quot;"/>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66544" y="3486149"/>
            <a:ext cx="1133153" cy="1288667"/>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4"/>
          <p:cNvPicPr>
            <a:picLocks noChangeAspect="1"/>
          </p:cNvPicPr>
          <p:nvPr/>
        </p:nvPicPr>
        <p:blipFill rotWithShape="1">
          <a:blip r:embed="rId22" cstate="print">
            <a:extLst>
              <a:ext uri="{28A0092B-C50C-407E-A947-70E740481C1C}">
                <a14:useLocalDpi xmlns:a14="http://schemas.microsoft.com/office/drawing/2010/main" val="0"/>
              </a:ext>
            </a:extLst>
          </a:blip>
          <a:srcRect/>
          <a:stretch/>
        </p:blipFill>
        <p:spPr>
          <a:xfrm>
            <a:off x="272181" y="5127568"/>
            <a:ext cx="1726922" cy="1056256"/>
          </a:xfrm>
          <a:prstGeom prst="rect">
            <a:avLst/>
          </a:prstGeom>
        </p:spPr>
      </p:pic>
      <p:pic>
        <p:nvPicPr>
          <p:cNvPr id="32" name="Picture 18" descr="RÃ©sultat de recherche d'images pour &quot;FIBA china logo&quot;"/>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377123" y="1506979"/>
            <a:ext cx="793727" cy="123046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RÃ©sultat de recherche d'images pour &quot;tour de france logo&quot;"/>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834384" y="1580167"/>
            <a:ext cx="1130934" cy="1130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481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205415"/>
            <a:ext cx="9144000" cy="6525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9585" y="1062584"/>
            <a:ext cx="7349702" cy="49022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15"/>
          <p:cNvSpPr txBox="1">
            <a:spLocks noChangeArrowheads="1"/>
          </p:cNvSpPr>
          <p:nvPr/>
        </p:nvSpPr>
        <p:spPr bwMode="auto">
          <a:xfrm>
            <a:off x="1289585" y="181669"/>
            <a:ext cx="6292743" cy="701731"/>
          </a:xfrm>
          <a:prstGeom prst="rect">
            <a:avLst/>
          </a:prstGeom>
          <a:solidFill>
            <a:srgbClr val="314397"/>
          </a:solidFill>
          <a:ln w="44450">
            <a:noFill/>
            <a:miter lim="800000"/>
            <a:headEnd/>
            <a:tailEnd/>
          </a:ln>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lnSpc>
                <a:spcPct val="110000"/>
              </a:lnSpc>
              <a:spcBef>
                <a:spcPct val="75000"/>
              </a:spcBef>
              <a:buClr>
                <a:srgbClr val="FFCC00"/>
              </a:buClr>
              <a:buSzPct val="85000"/>
              <a:buFont typeface="Wingdings" pitchFamily="2" charset="2"/>
              <a:buNone/>
            </a:pPr>
            <a:r>
              <a:rPr lang="en-US" altLang="fr-FR" sz="3600" b="1" dirty="0">
                <a:solidFill>
                  <a:schemeClr val="bg1"/>
                </a:solidFill>
                <a:latin typeface="Arial" panose="020B0604020202020204" pitchFamily="34" charset="0"/>
                <a:cs typeface="Arial" panose="020B0604020202020204" pitchFamily="34" charset="0"/>
              </a:rPr>
              <a:t>Le </a:t>
            </a:r>
            <a:r>
              <a:rPr lang="fr-FR" altLang="fr-FR" sz="3600" b="1" dirty="0">
                <a:solidFill>
                  <a:schemeClr val="bg1"/>
                </a:solidFill>
                <a:latin typeface="Arial" panose="020B0604020202020204" pitchFamily="34" charset="0"/>
                <a:cs typeface="Arial" panose="020B0604020202020204" pitchFamily="34" charset="0"/>
              </a:rPr>
              <a:t>budget</a:t>
            </a:r>
            <a:r>
              <a:rPr lang="en-US" altLang="fr-FR" sz="3600" b="1" dirty="0">
                <a:solidFill>
                  <a:schemeClr val="bg1"/>
                </a:solidFill>
                <a:latin typeface="Arial" panose="020B0604020202020204" pitchFamily="34" charset="0"/>
                <a:cs typeface="Arial" panose="020B0604020202020204" pitchFamily="34" charset="0"/>
              </a:rPr>
              <a:t> </a:t>
            </a:r>
            <a:r>
              <a:rPr lang="fr-FR" altLang="fr-FR" sz="3600" b="1" dirty="0">
                <a:solidFill>
                  <a:schemeClr val="bg1"/>
                </a:solidFill>
                <a:latin typeface="Arial" panose="020B0604020202020204" pitchFamily="34" charset="0"/>
                <a:cs typeface="Arial" panose="020B0604020202020204" pitchFamily="34" charset="0"/>
              </a:rPr>
              <a:t>vacances</a:t>
            </a:r>
          </a:p>
        </p:txBody>
      </p:sp>
    </p:spTree>
    <p:extLst>
      <p:ext uri="{BB962C8B-B14F-4D97-AF65-F5344CB8AC3E}">
        <p14:creationId xmlns:p14="http://schemas.microsoft.com/office/powerpoint/2010/main" val="675812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9559" y="465523"/>
            <a:ext cx="8386686" cy="557458"/>
          </a:xfrm>
        </p:spPr>
        <p:txBody>
          <a:bodyPr/>
          <a:lstStyle/>
          <a:p>
            <a:r>
              <a:rPr lang="fr-FR" altLang="fr-FR" sz="2400" b="1" dirty="0">
                <a:solidFill>
                  <a:schemeClr val="bg2">
                    <a:lumMod val="50000"/>
                  </a:schemeClr>
                </a:solidFill>
              </a:rPr>
              <a:t>Budget vacances été des Européens et non Européens</a:t>
            </a:r>
            <a:br>
              <a:rPr lang="fr-BE" dirty="0">
                <a:solidFill>
                  <a:schemeClr val="bg2">
                    <a:lumMod val="50000"/>
                  </a:schemeClr>
                </a:solidFill>
              </a:rPr>
            </a:br>
            <a:endParaRPr lang="fr-BE" dirty="0"/>
          </a:p>
        </p:txBody>
      </p:sp>
      <p:sp>
        <p:nvSpPr>
          <p:cNvPr id="8" name="TextBox 7"/>
          <p:cNvSpPr txBox="1"/>
          <p:nvPr/>
        </p:nvSpPr>
        <p:spPr>
          <a:xfrm>
            <a:off x="7092650" y="1091725"/>
            <a:ext cx="1681871" cy="230832"/>
          </a:xfrm>
          <a:prstGeom prst="rect">
            <a:avLst/>
          </a:prstGeom>
          <a:solidFill>
            <a:schemeClr val="accent6">
              <a:lumMod val="75000"/>
            </a:schemeClr>
          </a:solidFill>
        </p:spPr>
        <p:txBody>
          <a:bodyPr wrap="none" rtlCol="0">
            <a:spAutoFit/>
          </a:bodyPr>
          <a:lstStyle/>
          <a:p>
            <a:r>
              <a:rPr lang="fr-BE" sz="900" b="1" dirty="0">
                <a:solidFill>
                  <a:schemeClr val="bg1"/>
                </a:solidFill>
              </a:rPr>
              <a:t>= budget moyen par famille</a:t>
            </a:r>
          </a:p>
        </p:txBody>
      </p:sp>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pic>
        <p:nvPicPr>
          <p:cNvPr id="38" name="Image 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1588" y="1523650"/>
            <a:ext cx="9145588" cy="4554728"/>
          </a:xfrm>
          <a:prstGeom prst="rect">
            <a:avLst/>
          </a:prstGeom>
        </p:spPr>
      </p:pic>
      <p:graphicFrame>
        <p:nvGraphicFramePr>
          <p:cNvPr id="39" name="Tableau 29"/>
          <p:cNvGraphicFramePr>
            <a:graphicFrameLocks noGrp="1"/>
          </p:cNvGraphicFramePr>
          <p:nvPr>
            <p:custDataLst>
              <p:tags r:id="rId1"/>
            </p:custDataLst>
            <p:extLst>
              <p:ext uri="{D42A27DB-BD31-4B8C-83A1-F6EECF244321}">
                <p14:modId xmlns:p14="http://schemas.microsoft.com/office/powerpoint/2010/main" val="1350581464"/>
              </p:ext>
            </p:extLst>
          </p:nvPr>
        </p:nvGraphicFramePr>
        <p:xfrm>
          <a:off x="1404442" y="6145543"/>
          <a:ext cx="4248472" cy="485710"/>
        </p:xfrm>
        <a:graphic>
          <a:graphicData uri="http://schemas.openxmlformats.org/drawingml/2006/table">
            <a:tbl>
              <a:tblPr firstRow="1" bandRow="1">
                <a:tableStyleId>{5C22544A-7EE6-4342-B048-85BDC9FD1C3A}</a:tableStyleId>
              </a:tblPr>
              <a:tblGrid>
                <a:gridCol w="1062118">
                  <a:extLst>
                    <a:ext uri="{9D8B030D-6E8A-4147-A177-3AD203B41FA5}">
                      <a16:colId xmlns:a16="http://schemas.microsoft.com/office/drawing/2014/main" val="2347160215"/>
                    </a:ext>
                  </a:extLst>
                </a:gridCol>
                <a:gridCol w="1062118">
                  <a:extLst>
                    <a:ext uri="{9D8B030D-6E8A-4147-A177-3AD203B41FA5}">
                      <a16:colId xmlns:a16="http://schemas.microsoft.com/office/drawing/2014/main" val="940231619"/>
                    </a:ext>
                  </a:extLst>
                </a:gridCol>
                <a:gridCol w="1062118">
                  <a:extLst>
                    <a:ext uri="{9D8B030D-6E8A-4147-A177-3AD203B41FA5}">
                      <a16:colId xmlns:a16="http://schemas.microsoft.com/office/drawing/2014/main" val="3170882302"/>
                    </a:ext>
                  </a:extLst>
                </a:gridCol>
                <a:gridCol w="1062118">
                  <a:extLst>
                    <a:ext uri="{9D8B030D-6E8A-4147-A177-3AD203B41FA5}">
                      <a16:colId xmlns:a16="http://schemas.microsoft.com/office/drawing/2014/main" val="40174103"/>
                    </a:ext>
                  </a:extLst>
                </a:gridCol>
              </a:tblGrid>
              <a:tr h="114718">
                <a:tc gridSpan="4">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000" b="0" i="1" dirty="0">
                          <a:solidFill>
                            <a:schemeClr val="bg1">
                              <a:lumMod val="50000"/>
                            </a:schemeClr>
                          </a:solidFill>
                          <a:latin typeface="Century Gothic" panose="020B0502020202020204" pitchFamily="34" charset="0"/>
                        </a:rPr>
                        <a:t>Taux</a:t>
                      </a:r>
                      <a:r>
                        <a:rPr lang="fr-BE" sz="1000" b="0" i="1" baseline="0" dirty="0">
                          <a:solidFill>
                            <a:schemeClr val="bg1">
                              <a:lumMod val="50000"/>
                            </a:schemeClr>
                          </a:solidFill>
                          <a:latin typeface="Century Gothic" panose="020B0502020202020204" pitchFamily="34" charset="0"/>
                        </a:rPr>
                        <a:t> de change appliqué</a:t>
                      </a:r>
                      <a:endParaRPr lang="x-none" sz="1000" b="0" i="1" dirty="0">
                        <a:solidFill>
                          <a:schemeClr val="bg1">
                            <a:lumMod val="50000"/>
                          </a:schemeClr>
                        </a:solidFill>
                        <a:latin typeface="Century Gothic" panose="020B0502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hMerge="1">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endParaRPr lang="x-none" sz="1000" b="0" i="1" dirty="0">
                        <a:solidFill>
                          <a:schemeClr val="bg2"/>
                        </a:solidFill>
                        <a:latin typeface="Century Gothic" panose="020B0502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endParaRPr lang="x-none" sz="1000" b="0" i="1" dirty="0">
                        <a:solidFill>
                          <a:schemeClr val="bg2"/>
                        </a:solidFill>
                        <a:latin typeface="Century Gothic" panose="020B0502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5426897"/>
                  </a:ext>
                </a:extLst>
              </a:tr>
              <a:tr h="180910">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x-none" sz="1000" b="0" i="1" dirty="0">
                          <a:solidFill>
                            <a:schemeClr val="bg1">
                              <a:lumMod val="50000"/>
                            </a:schemeClr>
                          </a:solidFill>
                          <a:latin typeface="Century Gothic" panose="020B0502020202020204" pitchFamily="34" charset="0"/>
                        </a:rPr>
                        <a:t>1 GBP = €1.1</a:t>
                      </a:r>
                      <a:r>
                        <a:rPr lang="fr-FR" sz="1000" b="0" i="1" dirty="0">
                          <a:solidFill>
                            <a:schemeClr val="bg1">
                              <a:lumMod val="50000"/>
                            </a:schemeClr>
                          </a:solidFill>
                          <a:latin typeface="Century Gothic" panose="020B0502020202020204" pitchFamily="34" charset="0"/>
                        </a:rPr>
                        <a:t>4</a:t>
                      </a:r>
                      <a:endParaRPr lang="x-none" sz="1000" b="0" i="1" dirty="0">
                        <a:solidFill>
                          <a:schemeClr val="bg1">
                            <a:lumMod val="50000"/>
                          </a:schemeClr>
                        </a:solidFill>
                        <a:latin typeface="Century Gothic" panose="020B0502020202020204" pitchFamily="34"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x-none" sz="1000" b="0" i="1" dirty="0">
                          <a:solidFill>
                            <a:schemeClr val="bg1">
                              <a:lumMod val="50000"/>
                            </a:schemeClr>
                          </a:solidFill>
                          <a:latin typeface="Century Gothic" panose="020B0502020202020204" pitchFamily="34" charset="0"/>
                        </a:rPr>
                        <a:t>1  </a:t>
                      </a:r>
                      <a:r>
                        <a:rPr lang="fr-FR" sz="1000" b="0" i="1" dirty="0">
                          <a:solidFill>
                            <a:schemeClr val="bg1">
                              <a:lumMod val="50000"/>
                            </a:schemeClr>
                          </a:solidFill>
                          <a:latin typeface="Century Gothic" panose="020B0502020202020204" pitchFamily="34" charset="0"/>
                        </a:rPr>
                        <a:t>PLN </a:t>
                      </a:r>
                      <a:r>
                        <a:rPr lang="x-none" sz="1000" b="0" i="1" dirty="0">
                          <a:solidFill>
                            <a:schemeClr val="bg1">
                              <a:lumMod val="50000"/>
                            </a:schemeClr>
                          </a:solidFill>
                          <a:latin typeface="Century Gothic" panose="020B0502020202020204" pitchFamily="34" charset="0"/>
                        </a:rPr>
                        <a:t>= €0.</a:t>
                      </a:r>
                      <a:r>
                        <a:rPr lang="fr-FR" sz="1000" b="0" i="1" dirty="0">
                          <a:solidFill>
                            <a:schemeClr val="bg1">
                              <a:lumMod val="50000"/>
                            </a:schemeClr>
                          </a:solidFill>
                          <a:latin typeface="Century Gothic" panose="020B0502020202020204" pitchFamily="34" charset="0"/>
                        </a:rPr>
                        <a:t>24</a:t>
                      </a:r>
                      <a:endParaRPr lang="x-none" sz="1000" b="0" i="1" dirty="0">
                        <a:solidFill>
                          <a:schemeClr val="bg1">
                            <a:lumMod val="50000"/>
                          </a:schemeClr>
                        </a:solidFill>
                        <a:latin typeface="Century Gothic" panose="020B0502020202020204" pitchFamily="34"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x-none" sz="1000" b="0" i="1" dirty="0">
                          <a:solidFill>
                            <a:schemeClr val="bg1">
                              <a:lumMod val="50000"/>
                            </a:schemeClr>
                          </a:solidFill>
                          <a:latin typeface="Century Gothic" panose="020B0502020202020204" pitchFamily="34" charset="0"/>
                        </a:rPr>
                        <a:t>1  USD</a:t>
                      </a:r>
                      <a:r>
                        <a:rPr lang="fr-FR" sz="1000" b="0" i="1" dirty="0">
                          <a:solidFill>
                            <a:schemeClr val="bg1">
                              <a:lumMod val="50000"/>
                            </a:schemeClr>
                          </a:solidFill>
                          <a:latin typeface="Century Gothic" panose="020B0502020202020204" pitchFamily="34" charset="0"/>
                        </a:rPr>
                        <a:t> </a:t>
                      </a:r>
                      <a:r>
                        <a:rPr lang="x-none" sz="1000" b="0" i="1" dirty="0">
                          <a:solidFill>
                            <a:schemeClr val="bg1">
                              <a:lumMod val="50000"/>
                            </a:schemeClr>
                          </a:solidFill>
                          <a:latin typeface="Century Gothic" panose="020B0502020202020204" pitchFamily="34" charset="0"/>
                        </a:rPr>
                        <a:t>= €0.</a:t>
                      </a:r>
                      <a:r>
                        <a:rPr lang="fr-FR" sz="1000" b="0" i="1" dirty="0">
                          <a:solidFill>
                            <a:schemeClr val="bg1">
                              <a:lumMod val="50000"/>
                            </a:schemeClr>
                          </a:solidFill>
                          <a:latin typeface="Century Gothic" panose="020B0502020202020204" pitchFamily="34" charset="0"/>
                        </a:rPr>
                        <a:t>82</a:t>
                      </a:r>
                      <a:endParaRPr lang="x-none" sz="1000" b="0" i="1" dirty="0">
                        <a:solidFill>
                          <a:schemeClr val="bg1">
                            <a:lumMod val="50000"/>
                          </a:schemeClr>
                        </a:solidFill>
                        <a:latin typeface="Century Gothic" panose="020B0502020202020204" pitchFamily="34"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x-none" sz="1000" b="0" i="1" dirty="0">
                          <a:solidFill>
                            <a:schemeClr val="bg1">
                              <a:lumMod val="50000"/>
                            </a:schemeClr>
                          </a:solidFill>
                          <a:latin typeface="Century Gothic" panose="020B0502020202020204" pitchFamily="34" charset="0"/>
                        </a:rPr>
                        <a:t>1  </a:t>
                      </a:r>
                      <a:r>
                        <a:rPr lang="fr-FR" sz="1000" b="0" i="1" dirty="0">
                          <a:solidFill>
                            <a:schemeClr val="bg1">
                              <a:lumMod val="50000"/>
                            </a:schemeClr>
                          </a:solidFill>
                          <a:latin typeface="Century Gothic" panose="020B0502020202020204" pitchFamily="34" charset="0"/>
                        </a:rPr>
                        <a:t>INR </a:t>
                      </a:r>
                      <a:r>
                        <a:rPr lang="x-none" sz="1000" b="0" i="1" dirty="0">
                          <a:solidFill>
                            <a:schemeClr val="bg1">
                              <a:lumMod val="50000"/>
                            </a:schemeClr>
                          </a:solidFill>
                          <a:latin typeface="Century Gothic" panose="020B0502020202020204" pitchFamily="34" charset="0"/>
                        </a:rPr>
                        <a:t>= €0.</a:t>
                      </a:r>
                      <a:r>
                        <a:rPr lang="fr-FR" sz="1000" b="0" i="1" dirty="0">
                          <a:solidFill>
                            <a:schemeClr val="bg1">
                              <a:lumMod val="50000"/>
                            </a:schemeClr>
                          </a:solidFill>
                          <a:latin typeface="Century Gothic" panose="020B0502020202020204" pitchFamily="34" charset="0"/>
                        </a:rPr>
                        <a:t>012</a:t>
                      </a:r>
                      <a:endParaRPr lang="x-none" sz="1000" b="0" i="1" dirty="0">
                        <a:solidFill>
                          <a:schemeClr val="bg1">
                            <a:lumMod val="50000"/>
                          </a:schemeClr>
                        </a:solidFill>
                        <a:latin typeface="Century Gothic" panose="020B0502020202020204" pitchFamily="34"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1169242"/>
                  </a:ext>
                </a:extLst>
              </a:tr>
              <a:tr h="114718">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x-none" sz="1000" b="0" i="1" dirty="0">
                          <a:solidFill>
                            <a:schemeClr val="bg1">
                              <a:lumMod val="50000"/>
                            </a:schemeClr>
                          </a:solidFill>
                          <a:latin typeface="Century Gothic" panose="020B0502020202020204" pitchFamily="34" charset="0"/>
                        </a:rPr>
                        <a:t>1 CHF = €0.</a:t>
                      </a:r>
                      <a:r>
                        <a:rPr lang="fr-FR" sz="1000" b="0" i="1" dirty="0">
                          <a:solidFill>
                            <a:schemeClr val="bg1">
                              <a:lumMod val="50000"/>
                            </a:schemeClr>
                          </a:solidFill>
                          <a:latin typeface="Century Gothic" panose="020B0502020202020204" pitchFamily="34" charset="0"/>
                        </a:rPr>
                        <a:t>84</a:t>
                      </a:r>
                      <a:endParaRPr lang="x-none" sz="1000" b="0" i="1" dirty="0">
                        <a:solidFill>
                          <a:schemeClr val="bg1">
                            <a:lumMod val="50000"/>
                          </a:schemeClr>
                        </a:solidFill>
                        <a:latin typeface="Century Gothic" panose="020B0502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endParaRPr lang="x-none" sz="1000" b="0" i="1" dirty="0">
                        <a:solidFill>
                          <a:schemeClr val="bg1">
                            <a:lumMod val="50000"/>
                          </a:schemeClr>
                        </a:solidFill>
                        <a:latin typeface="Century Gothic" panose="020B0502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x-none" sz="1000" b="0" i="1" dirty="0">
                          <a:solidFill>
                            <a:schemeClr val="bg1">
                              <a:lumMod val="50000"/>
                            </a:schemeClr>
                          </a:solidFill>
                          <a:latin typeface="Century Gothic" panose="020B0502020202020204" pitchFamily="34" charset="0"/>
                        </a:rPr>
                        <a:t>1 BRL = €0.</a:t>
                      </a:r>
                      <a:r>
                        <a:rPr lang="fr-FR" sz="1000" b="0" i="1" dirty="0">
                          <a:solidFill>
                            <a:schemeClr val="bg1">
                              <a:lumMod val="50000"/>
                            </a:schemeClr>
                          </a:solidFill>
                          <a:latin typeface="Century Gothic" panose="020B0502020202020204" pitchFamily="34" charset="0"/>
                        </a:rPr>
                        <a:t>24</a:t>
                      </a:r>
                      <a:r>
                        <a:rPr lang="x-none" sz="1000" b="0" i="1" dirty="0">
                          <a:solidFill>
                            <a:schemeClr val="bg1">
                              <a:lumMod val="50000"/>
                            </a:schemeClr>
                          </a:solidFill>
                          <a:latin typeface="Century Gothic" panose="020B0502020202020204" pitchFamily="34" charset="0"/>
                        </a:rPr>
                        <a:t>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x-none" sz="1000" b="0" i="1" dirty="0">
                          <a:solidFill>
                            <a:schemeClr val="bg1">
                              <a:lumMod val="50000"/>
                            </a:schemeClr>
                          </a:solidFill>
                          <a:latin typeface="Century Gothic" panose="020B0502020202020204" pitchFamily="34" charset="0"/>
                        </a:rPr>
                        <a:t>1 </a:t>
                      </a:r>
                      <a:r>
                        <a:rPr lang="fr-FR" sz="1000" b="0" i="1" dirty="0">
                          <a:solidFill>
                            <a:schemeClr val="bg1">
                              <a:lumMod val="50000"/>
                            </a:schemeClr>
                          </a:solidFill>
                          <a:latin typeface="Century Gothic" panose="020B0502020202020204" pitchFamily="34" charset="0"/>
                        </a:rPr>
                        <a:t>CNY </a:t>
                      </a:r>
                      <a:r>
                        <a:rPr lang="x-none" sz="1000" b="0" i="1" dirty="0">
                          <a:solidFill>
                            <a:schemeClr val="bg1">
                              <a:lumMod val="50000"/>
                            </a:schemeClr>
                          </a:solidFill>
                          <a:latin typeface="Century Gothic" panose="020B0502020202020204" pitchFamily="34" charset="0"/>
                        </a:rPr>
                        <a:t>= €0.</a:t>
                      </a:r>
                      <a:r>
                        <a:rPr lang="fr-FR" sz="1000" b="0" i="1" dirty="0">
                          <a:solidFill>
                            <a:schemeClr val="bg1">
                              <a:lumMod val="50000"/>
                            </a:schemeClr>
                          </a:solidFill>
                          <a:latin typeface="Century Gothic" panose="020B0502020202020204" pitchFamily="34" charset="0"/>
                        </a:rPr>
                        <a:t>13</a:t>
                      </a:r>
                      <a:r>
                        <a:rPr lang="x-none" sz="1000" b="0" i="1" dirty="0">
                          <a:solidFill>
                            <a:schemeClr val="bg1">
                              <a:lumMod val="50000"/>
                            </a:schemeClr>
                          </a:solidFill>
                          <a:latin typeface="Century Gothic" panose="020B0502020202020204" pitchFamily="34" charset="0"/>
                        </a:rPr>
                        <a:t>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02163893"/>
                  </a:ext>
                </a:extLst>
              </a:tr>
            </a:tbl>
          </a:graphicData>
        </a:graphic>
      </p:graphicFrame>
      <p:sp>
        <p:nvSpPr>
          <p:cNvPr id="40" name="Rectangle 39"/>
          <p:cNvSpPr/>
          <p:nvPr/>
        </p:nvSpPr>
        <p:spPr>
          <a:xfrm>
            <a:off x="5364882" y="2725235"/>
            <a:ext cx="3780706" cy="2588493"/>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space réservé du texte 3"/>
          <p:cNvSpPr txBox="1"/>
          <p:nvPr>
            <p:custDataLst>
              <p:tags r:id="rId2"/>
            </p:custDataLst>
          </p:nvPr>
        </p:nvSpPr>
        <p:spPr>
          <a:xfrm>
            <a:off x="7254379" y="3237041"/>
            <a:ext cx="1785938" cy="716759"/>
          </a:xfrm>
          <a:prstGeom prst="rect">
            <a:avLst/>
          </a:prstGeom>
          <a:noFill/>
        </p:spPr>
        <p:txBody>
          <a:bodyPr lIns="0" tIns="0" rIns="0" bIns="0"/>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ct val="0"/>
              </a:spcBef>
              <a:defRPr b="0" i="0"/>
            </a:pPr>
            <a:r>
              <a:rPr lang="fr-FR" sz="2000" b="1" dirty="0">
                <a:solidFill>
                  <a:schemeClr val="tx2"/>
                </a:solidFill>
                <a:latin typeface="Century Gothic" panose="020B0502020202020204" pitchFamily="34" charset="0"/>
              </a:rPr>
              <a:t>R$</a:t>
            </a:r>
            <a:r>
              <a:rPr lang="x-none" sz="2000" b="1" dirty="0">
                <a:solidFill>
                  <a:schemeClr val="tx2"/>
                </a:solidFill>
                <a:latin typeface="Century Gothic" panose="020B0502020202020204" pitchFamily="34" charset="0"/>
              </a:rPr>
              <a:t> </a:t>
            </a:r>
            <a:r>
              <a:rPr lang="fr-FR" sz="2000" b="1" dirty="0">
                <a:solidFill>
                  <a:schemeClr val="tx2"/>
                </a:solidFill>
                <a:latin typeface="Century Gothic" panose="020B0502020202020204" pitchFamily="34" charset="0"/>
              </a:rPr>
              <a:t>5.209</a:t>
            </a:r>
            <a:r>
              <a:rPr lang="x-none" sz="2000" b="1" dirty="0">
                <a:solidFill>
                  <a:schemeClr val="tx2"/>
                </a:solidFill>
                <a:latin typeface="Century Gothic" panose="020B0502020202020204" pitchFamily="34" charset="0"/>
              </a:rPr>
              <a:t> </a:t>
            </a:r>
            <a:r>
              <a:rPr lang="fr-FR" sz="1400" b="1" i="1" dirty="0">
                <a:solidFill>
                  <a:schemeClr val="bg1">
                    <a:lumMod val="50000"/>
                  </a:schemeClr>
                </a:solidFill>
                <a:latin typeface="Century Gothic" panose="020B0502020202020204" pitchFamily="34" charset="0"/>
              </a:rPr>
              <a:t>+18</a:t>
            </a:r>
            <a:r>
              <a:rPr lang="x-none" sz="1400" b="1" i="1" dirty="0">
                <a:solidFill>
                  <a:schemeClr val="bg1">
                    <a:lumMod val="50000"/>
                  </a:schemeClr>
                </a:solidFill>
                <a:latin typeface="Century Gothic" panose="020B0502020202020204" pitchFamily="34" charset="0"/>
              </a:rPr>
              <a:t>% </a:t>
            </a:r>
            <a:endParaRPr lang="x-none" b="1" i="1" dirty="0">
              <a:solidFill>
                <a:schemeClr val="bg1">
                  <a:lumMod val="50000"/>
                </a:schemeClr>
              </a:solidFill>
              <a:latin typeface="Century Gothic" panose="020B0502020202020204" pitchFamily="34" charset="0"/>
            </a:endParaRPr>
          </a:p>
          <a:p>
            <a:pPr algn="ctr">
              <a:spcBef>
                <a:spcPct val="0"/>
              </a:spcBef>
              <a:defRPr b="0" i="0"/>
            </a:pPr>
            <a:r>
              <a:rPr lang="x-none" sz="2000" i="1" dirty="0">
                <a:solidFill>
                  <a:schemeClr val="tx2"/>
                </a:solidFill>
                <a:latin typeface="Century Gothic" panose="020B0502020202020204" pitchFamily="34" charset="0"/>
              </a:rPr>
              <a:t>(€1</a:t>
            </a:r>
            <a:r>
              <a:rPr lang="fr-BE" sz="2000" i="1" dirty="0">
                <a:solidFill>
                  <a:schemeClr val="tx2"/>
                </a:solidFill>
                <a:latin typeface="Century Gothic" panose="020B0502020202020204" pitchFamily="34" charset="0"/>
              </a:rPr>
              <a:t>.</a:t>
            </a:r>
            <a:r>
              <a:rPr lang="fr-FR" sz="2000" i="1" dirty="0">
                <a:solidFill>
                  <a:schemeClr val="tx2"/>
                </a:solidFill>
                <a:latin typeface="Century Gothic" panose="020B0502020202020204" pitchFamily="34" charset="0"/>
              </a:rPr>
              <a:t>238</a:t>
            </a:r>
            <a:r>
              <a:rPr lang="x-none" sz="2000" i="1" dirty="0">
                <a:solidFill>
                  <a:schemeClr val="tx2"/>
                </a:solidFill>
                <a:latin typeface="Century Gothic" panose="020B0502020202020204" pitchFamily="34" charset="0"/>
              </a:rPr>
              <a:t>)</a:t>
            </a:r>
          </a:p>
        </p:txBody>
      </p:sp>
      <p:sp>
        <p:nvSpPr>
          <p:cNvPr id="42" name="Espace réservé du texte 3"/>
          <p:cNvSpPr txBox="1"/>
          <p:nvPr>
            <p:custDataLst>
              <p:tags r:id="rId3"/>
            </p:custDataLst>
          </p:nvPr>
        </p:nvSpPr>
        <p:spPr>
          <a:xfrm>
            <a:off x="5496640" y="3237041"/>
            <a:ext cx="1578067" cy="716759"/>
          </a:xfrm>
          <a:prstGeom prst="rect">
            <a:avLst/>
          </a:prstGeom>
          <a:noFill/>
        </p:spPr>
        <p:txBody>
          <a:bodyPr lIns="0" tIns="0" rIns="0" bIns="0"/>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ct val="0"/>
              </a:spcBef>
              <a:defRPr b="0" i="0"/>
            </a:pPr>
            <a:r>
              <a:rPr lang="x-none" sz="2000" b="1" dirty="0">
                <a:solidFill>
                  <a:schemeClr val="tx2"/>
                </a:solidFill>
                <a:latin typeface="Century Gothic" panose="020B0502020202020204" pitchFamily="34" charset="0"/>
              </a:rPr>
              <a:t>$</a:t>
            </a:r>
            <a:r>
              <a:rPr lang="fr-FR" sz="2000" b="1" dirty="0">
                <a:solidFill>
                  <a:schemeClr val="tx2"/>
                </a:solidFill>
                <a:latin typeface="Century Gothic" panose="020B0502020202020204" pitchFamily="34" charset="0"/>
              </a:rPr>
              <a:t> </a:t>
            </a:r>
            <a:r>
              <a:rPr lang="x-none" sz="2000" b="1" dirty="0">
                <a:solidFill>
                  <a:schemeClr val="tx2"/>
                </a:solidFill>
                <a:latin typeface="Century Gothic" panose="020B0502020202020204" pitchFamily="34" charset="0"/>
              </a:rPr>
              <a:t>2</a:t>
            </a:r>
            <a:r>
              <a:rPr lang="fr-BE" sz="2000" b="1" dirty="0">
                <a:solidFill>
                  <a:schemeClr val="tx2"/>
                </a:solidFill>
                <a:latin typeface="Century Gothic" panose="020B0502020202020204" pitchFamily="34" charset="0"/>
              </a:rPr>
              <a:t>.</a:t>
            </a:r>
            <a:r>
              <a:rPr lang="x-none" sz="2000" b="1" dirty="0">
                <a:solidFill>
                  <a:schemeClr val="tx2"/>
                </a:solidFill>
                <a:latin typeface="Century Gothic" panose="020B0502020202020204" pitchFamily="34" charset="0"/>
              </a:rPr>
              <a:t>6</a:t>
            </a:r>
            <a:r>
              <a:rPr lang="fr-FR" sz="2000" b="1" dirty="0">
                <a:solidFill>
                  <a:schemeClr val="tx2"/>
                </a:solidFill>
                <a:latin typeface="Century Gothic" panose="020B0502020202020204" pitchFamily="34" charset="0"/>
              </a:rPr>
              <a:t>43</a:t>
            </a:r>
            <a:r>
              <a:rPr lang="x-none" sz="2000" b="1" dirty="0">
                <a:solidFill>
                  <a:schemeClr val="tx2"/>
                </a:solidFill>
                <a:latin typeface="Century Gothic" panose="020B0502020202020204" pitchFamily="34" charset="0"/>
              </a:rPr>
              <a:t> </a:t>
            </a:r>
            <a:r>
              <a:rPr lang="x-none" sz="1400" b="1" i="1" dirty="0">
                <a:solidFill>
                  <a:schemeClr val="bg1">
                    <a:lumMod val="50000"/>
                  </a:schemeClr>
                </a:solidFill>
                <a:latin typeface="Century Gothic" panose="020B0502020202020204" pitchFamily="34" charset="0"/>
              </a:rPr>
              <a:t>-</a:t>
            </a:r>
            <a:r>
              <a:rPr lang="fr-FR" sz="1400" b="1" i="1" dirty="0">
                <a:solidFill>
                  <a:schemeClr val="bg1">
                    <a:lumMod val="50000"/>
                  </a:schemeClr>
                </a:solidFill>
                <a:latin typeface="Century Gothic" panose="020B0502020202020204" pitchFamily="34" charset="0"/>
              </a:rPr>
              <a:t>1</a:t>
            </a:r>
            <a:r>
              <a:rPr lang="x-none" sz="1400" b="1" i="1" dirty="0">
                <a:solidFill>
                  <a:schemeClr val="bg1">
                    <a:lumMod val="50000"/>
                  </a:schemeClr>
                </a:solidFill>
                <a:latin typeface="Century Gothic" panose="020B0502020202020204" pitchFamily="34" charset="0"/>
              </a:rPr>
              <a:t>%</a:t>
            </a:r>
            <a:r>
              <a:rPr lang="x-none" sz="2000" b="1" dirty="0">
                <a:solidFill>
                  <a:schemeClr val="tx2"/>
                </a:solidFill>
                <a:latin typeface="Century Gothic" panose="020B0502020202020204" pitchFamily="34" charset="0"/>
              </a:rPr>
              <a:t> </a:t>
            </a:r>
          </a:p>
          <a:p>
            <a:pPr algn="ctr">
              <a:spcBef>
                <a:spcPct val="0"/>
              </a:spcBef>
              <a:defRPr b="0" i="0"/>
            </a:pPr>
            <a:r>
              <a:rPr lang="x-none" sz="2000" i="1" dirty="0">
                <a:solidFill>
                  <a:schemeClr val="tx2"/>
                </a:solidFill>
                <a:latin typeface="Century Gothic" panose="020B0502020202020204" pitchFamily="34" charset="0"/>
              </a:rPr>
              <a:t>(€2</a:t>
            </a:r>
            <a:r>
              <a:rPr lang="fr-BE" sz="2000" i="1" dirty="0">
                <a:solidFill>
                  <a:schemeClr val="tx2"/>
                </a:solidFill>
                <a:latin typeface="Century Gothic" panose="020B0502020202020204" pitchFamily="34" charset="0"/>
              </a:rPr>
              <a:t>.</a:t>
            </a:r>
            <a:r>
              <a:rPr lang="fr-FR" sz="2000" i="1" dirty="0">
                <a:solidFill>
                  <a:schemeClr val="tx2"/>
                </a:solidFill>
                <a:latin typeface="Century Gothic" panose="020B0502020202020204" pitchFamily="34" charset="0"/>
              </a:rPr>
              <a:t>163</a:t>
            </a:r>
            <a:r>
              <a:rPr lang="x-none" sz="2000" i="1" dirty="0">
                <a:solidFill>
                  <a:schemeClr val="tx2"/>
                </a:solidFill>
                <a:latin typeface="Century Gothic" panose="020B0502020202020204" pitchFamily="34" charset="0"/>
              </a:rPr>
              <a:t>)</a:t>
            </a:r>
          </a:p>
        </p:txBody>
      </p:sp>
      <p:sp>
        <p:nvSpPr>
          <p:cNvPr id="43" name="Espace réservé du texte 2"/>
          <p:cNvSpPr txBox="1">
            <a:spLocks/>
          </p:cNvSpPr>
          <p:nvPr>
            <p:custDataLst>
              <p:tags r:id="rId4"/>
            </p:custDataLst>
          </p:nvPr>
        </p:nvSpPr>
        <p:spPr>
          <a:xfrm>
            <a:off x="5721152" y="2853497"/>
            <a:ext cx="1129042" cy="330796"/>
          </a:xfrm>
          <a:prstGeom prst="rect">
            <a:avLst/>
          </a:prstGeom>
          <a:solidFill>
            <a:schemeClr val="tx2"/>
          </a:solidFill>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900" b="0" kern="1200" cap="all" baseline="0">
                <a:solidFill>
                  <a:schemeClr val="bg2"/>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FR" sz="1400" b="1" kern="0">
                <a:solidFill>
                  <a:schemeClr val="bg1"/>
                </a:solidFill>
                <a:latin typeface="Century Gothic" panose="020B0502020202020204" pitchFamily="34" charset="0"/>
              </a:rPr>
              <a:t>USA</a:t>
            </a:r>
            <a:endParaRPr lang="x-none" sz="1400" b="1" kern="0" dirty="0">
              <a:solidFill>
                <a:schemeClr val="bg1"/>
              </a:solidFill>
              <a:latin typeface="Century Gothic" panose="020B0502020202020204" pitchFamily="34" charset="0"/>
            </a:endParaRPr>
          </a:p>
        </p:txBody>
      </p:sp>
      <p:sp>
        <p:nvSpPr>
          <p:cNvPr id="44" name="Espace réservé du texte 2"/>
          <p:cNvSpPr txBox="1">
            <a:spLocks/>
          </p:cNvSpPr>
          <p:nvPr>
            <p:custDataLst>
              <p:tags r:id="rId5"/>
            </p:custDataLst>
          </p:nvPr>
        </p:nvSpPr>
        <p:spPr>
          <a:xfrm>
            <a:off x="7582827" y="2853497"/>
            <a:ext cx="1129042" cy="330796"/>
          </a:xfrm>
          <a:prstGeom prst="rect">
            <a:avLst/>
          </a:prstGeom>
          <a:solidFill>
            <a:schemeClr val="tx2"/>
          </a:solidFill>
        </p:spPr>
        <p:txBody>
          <a:bodyPr vert="horz" lIns="73459" tIns="0" rIns="24486" bIns="0" rtlCol="0" anchor="ctr">
            <a:normAutofit/>
          </a:bodyPr>
          <a:lstStyle>
            <a:lvl1pPr marL="0" indent="0" algn="l" defTabSz="924282" rtl="0" eaLnBrk="1" latinLnBrk="0" hangingPunct="1">
              <a:lnSpc>
                <a:spcPct val="80000"/>
              </a:lnSpc>
              <a:spcBef>
                <a:spcPts val="816"/>
              </a:spcBef>
              <a:spcAft>
                <a:spcPts val="300"/>
              </a:spcAft>
              <a:buFont typeface="Arial" panose="020B0604020202020204" pitchFamily="34" charset="0"/>
              <a:buNone/>
              <a:defRPr lang="en-US" sz="1600" kern="1200" cap="all" baseline="0" smtClean="0">
                <a:solidFill>
                  <a:schemeClr val="bg1"/>
                </a:solidFill>
                <a:latin typeface="+mn-lt"/>
                <a:ea typeface="+mn-ea"/>
                <a:cs typeface="+mn-cs"/>
              </a:defRPr>
            </a:lvl1pPr>
            <a:lvl2pPr marL="197599" indent="-13713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bg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00000"/>
              </a:lnSpc>
              <a:spcBef>
                <a:spcPts val="0"/>
              </a:spcBef>
              <a:spcAft>
                <a:spcPts val="0"/>
              </a:spcAft>
              <a:defRPr b="0" i="0"/>
            </a:pPr>
            <a:r>
              <a:rPr lang="x-none" sz="1400" b="1" kern="0" dirty="0">
                <a:latin typeface="Century Gothic" panose="020B0502020202020204" pitchFamily="34" charset="0"/>
              </a:rPr>
              <a:t>Br</a:t>
            </a:r>
            <a:r>
              <a:rPr lang="fr-BE" sz="1400" b="1" kern="0" dirty="0">
                <a:latin typeface="Century Gothic" panose="020B0502020202020204" pitchFamily="34" charset="0"/>
              </a:rPr>
              <a:t>ESIL</a:t>
            </a:r>
            <a:endParaRPr lang="x-none" sz="1400" b="1" kern="0" dirty="0">
              <a:latin typeface="Century Gothic" panose="020B0502020202020204" pitchFamily="34" charset="0"/>
            </a:endParaRPr>
          </a:p>
        </p:txBody>
      </p:sp>
      <p:sp>
        <p:nvSpPr>
          <p:cNvPr id="45" name="Espace réservé du texte 2"/>
          <p:cNvSpPr txBox="1">
            <a:spLocks/>
          </p:cNvSpPr>
          <p:nvPr>
            <p:custDataLst>
              <p:tags r:id="rId6"/>
            </p:custDataLst>
          </p:nvPr>
        </p:nvSpPr>
        <p:spPr>
          <a:xfrm>
            <a:off x="5721152" y="4169824"/>
            <a:ext cx="1129042" cy="330796"/>
          </a:xfrm>
          <a:prstGeom prst="rect">
            <a:avLst/>
          </a:prstGeom>
          <a:solidFill>
            <a:schemeClr val="tx2"/>
          </a:solidFill>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900" b="0" kern="1200" cap="all" baseline="0">
                <a:solidFill>
                  <a:schemeClr val="bg2"/>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FR" sz="1400" b="1" kern="0" dirty="0">
                <a:solidFill>
                  <a:schemeClr val="bg1"/>
                </a:solidFill>
                <a:latin typeface="Century Gothic" panose="020B0502020202020204" pitchFamily="34" charset="0"/>
              </a:rPr>
              <a:t>CHINE</a:t>
            </a:r>
            <a:endParaRPr lang="x-none" sz="1400" b="1" kern="0" dirty="0">
              <a:solidFill>
                <a:schemeClr val="bg1"/>
              </a:solidFill>
              <a:latin typeface="Century Gothic" panose="020B0502020202020204" pitchFamily="34" charset="0"/>
            </a:endParaRPr>
          </a:p>
        </p:txBody>
      </p:sp>
      <p:sp>
        <p:nvSpPr>
          <p:cNvPr id="46" name="Espace réservé du texte 2"/>
          <p:cNvSpPr txBox="1">
            <a:spLocks/>
          </p:cNvSpPr>
          <p:nvPr>
            <p:custDataLst>
              <p:tags r:id="rId7"/>
            </p:custDataLst>
          </p:nvPr>
        </p:nvSpPr>
        <p:spPr>
          <a:xfrm>
            <a:off x="7582827" y="4169824"/>
            <a:ext cx="1129042" cy="330796"/>
          </a:xfrm>
          <a:prstGeom prst="rect">
            <a:avLst/>
          </a:prstGeom>
          <a:solidFill>
            <a:schemeClr val="tx2"/>
          </a:solidFill>
        </p:spPr>
        <p:txBody>
          <a:bodyPr vert="horz" lIns="73459" tIns="0" rIns="24486" bIns="0" rtlCol="0" anchor="ctr">
            <a:normAutofit/>
          </a:bodyPr>
          <a:lstStyle>
            <a:lvl1pPr marL="0" indent="0" algn="l" defTabSz="924282" rtl="0" eaLnBrk="1" latinLnBrk="0" hangingPunct="1">
              <a:lnSpc>
                <a:spcPct val="80000"/>
              </a:lnSpc>
              <a:spcBef>
                <a:spcPts val="816"/>
              </a:spcBef>
              <a:spcAft>
                <a:spcPts val="300"/>
              </a:spcAft>
              <a:buFont typeface="Arial" panose="020B0604020202020204" pitchFamily="34" charset="0"/>
              <a:buNone/>
              <a:defRPr lang="en-US" sz="1600" kern="1200" cap="all" baseline="0" smtClean="0">
                <a:solidFill>
                  <a:schemeClr val="bg1"/>
                </a:solidFill>
                <a:latin typeface="+mn-lt"/>
                <a:ea typeface="+mn-ea"/>
                <a:cs typeface="+mn-cs"/>
              </a:defRPr>
            </a:lvl1pPr>
            <a:lvl2pPr marL="197599" indent="-13713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bg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00000"/>
              </a:lnSpc>
              <a:spcBef>
                <a:spcPts val="0"/>
              </a:spcBef>
              <a:spcAft>
                <a:spcPts val="0"/>
              </a:spcAft>
              <a:defRPr b="0" i="0"/>
            </a:pPr>
            <a:r>
              <a:rPr lang="fr-FR" sz="1400" b="1" kern="0" dirty="0">
                <a:latin typeface="Century Gothic" panose="020B0502020202020204" pitchFamily="34" charset="0"/>
              </a:rPr>
              <a:t>INDE</a:t>
            </a:r>
            <a:endParaRPr lang="x-none" sz="1400" b="1" kern="0" dirty="0">
              <a:latin typeface="Century Gothic" panose="020B0502020202020204" pitchFamily="34" charset="0"/>
            </a:endParaRPr>
          </a:p>
        </p:txBody>
      </p:sp>
      <p:sp>
        <p:nvSpPr>
          <p:cNvPr id="47" name="Espace réservé du texte 3"/>
          <p:cNvSpPr txBox="1"/>
          <p:nvPr>
            <p:custDataLst>
              <p:tags r:id="rId8"/>
            </p:custDataLst>
          </p:nvPr>
        </p:nvSpPr>
        <p:spPr>
          <a:xfrm>
            <a:off x="7254379" y="4546501"/>
            <a:ext cx="1785938" cy="767227"/>
          </a:xfrm>
          <a:prstGeom prst="rect">
            <a:avLst/>
          </a:prstGeom>
          <a:noFill/>
        </p:spPr>
        <p:txBody>
          <a:bodyPr lIns="0" tIns="0" rIns="0" bIns="0"/>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ct val="0"/>
              </a:spcBef>
              <a:defRPr b="0" i="0"/>
            </a:pPr>
            <a:r>
              <a:rPr lang="fr-FR" sz="2000" b="1" dirty="0">
                <a:solidFill>
                  <a:schemeClr val="tx2"/>
                </a:solidFill>
                <a:latin typeface="Century Gothic" panose="020B0502020202020204" pitchFamily="34" charset="0"/>
              </a:rPr>
              <a:t>₹ 181</a:t>
            </a:r>
            <a:r>
              <a:rPr lang="x-none" sz="2000" b="1" dirty="0">
                <a:solidFill>
                  <a:schemeClr val="tx2"/>
                </a:solidFill>
                <a:latin typeface="Century Gothic" panose="020B0502020202020204" pitchFamily="34" charset="0"/>
              </a:rPr>
              <a:t>,</a:t>
            </a:r>
            <a:r>
              <a:rPr lang="fr-FR" sz="2000" b="1" dirty="0">
                <a:solidFill>
                  <a:schemeClr val="tx2"/>
                </a:solidFill>
                <a:latin typeface="Century Gothic" panose="020B0502020202020204" pitchFamily="34" charset="0"/>
              </a:rPr>
              <a:t>626</a:t>
            </a:r>
            <a:r>
              <a:rPr lang="x-none" b="1" i="1" dirty="0">
                <a:solidFill>
                  <a:schemeClr val="bg2"/>
                </a:solidFill>
                <a:latin typeface="Century Gothic" panose="020B0502020202020204" pitchFamily="34" charset="0"/>
              </a:rPr>
              <a:t> </a:t>
            </a:r>
          </a:p>
          <a:p>
            <a:pPr algn="ctr">
              <a:spcBef>
                <a:spcPct val="0"/>
              </a:spcBef>
              <a:defRPr b="0" i="0"/>
            </a:pPr>
            <a:r>
              <a:rPr lang="x-none" sz="2000" i="1" dirty="0">
                <a:solidFill>
                  <a:schemeClr val="tx2"/>
                </a:solidFill>
                <a:latin typeface="Century Gothic" panose="020B0502020202020204" pitchFamily="34" charset="0"/>
              </a:rPr>
              <a:t>(€</a:t>
            </a:r>
            <a:r>
              <a:rPr lang="fr-FR" sz="2000" i="1" dirty="0">
                <a:solidFill>
                  <a:schemeClr val="tx2"/>
                </a:solidFill>
                <a:latin typeface="Century Gothic" panose="020B0502020202020204" pitchFamily="34" charset="0"/>
              </a:rPr>
              <a:t>2.234</a:t>
            </a:r>
            <a:r>
              <a:rPr lang="x-none" sz="2000" i="1" dirty="0">
                <a:solidFill>
                  <a:schemeClr val="tx2"/>
                </a:solidFill>
                <a:latin typeface="Century Gothic" panose="020B0502020202020204" pitchFamily="34" charset="0"/>
              </a:rPr>
              <a:t>)</a:t>
            </a:r>
          </a:p>
        </p:txBody>
      </p:sp>
      <p:sp>
        <p:nvSpPr>
          <p:cNvPr id="48" name="Espace réservé du texte 3"/>
          <p:cNvSpPr txBox="1"/>
          <p:nvPr>
            <p:custDataLst>
              <p:tags r:id="rId9"/>
            </p:custDataLst>
          </p:nvPr>
        </p:nvSpPr>
        <p:spPr>
          <a:xfrm>
            <a:off x="5496640" y="4546501"/>
            <a:ext cx="1578067" cy="767227"/>
          </a:xfrm>
          <a:prstGeom prst="rect">
            <a:avLst/>
          </a:prstGeom>
          <a:noFill/>
        </p:spPr>
        <p:txBody>
          <a:bodyPr lIns="0" tIns="0" rIns="0" bIns="0"/>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ct val="0"/>
              </a:spcBef>
              <a:defRPr b="0" i="0"/>
            </a:pPr>
            <a:r>
              <a:rPr lang="fr-FR" sz="2000" b="1" dirty="0">
                <a:solidFill>
                  <a:schemeClr val="tx2"/>
                </a:solidFill>
                <a:latin typeface="Century Gothic" panose="020B0502020202020204" pitchFamily="34" charset="0"/>
              </a:rPr>
              <a:t>¥ 15.707</a:t>
            </a:r>
            <a:r>
              <a:rPr lang="x-none" sz="2000" b="1" dirty="0">
                <a:solidFill>
                  <a:schemeClr val="tx2"/>
                </a:solidFill>
                <a:latin typeface="Century Gothic" panose="020B0502020202020204" pitchFamily="34" charset="0"/>
              </a:rPr>
              <a:t> </a:t>
            </a:r>
          </a:p>
          <a:p>
            <a:pPr algn="ctr">
              <a:spcBef>
                <a:spcPct val="0"/>
              </a:spcBef>
              <a:defRPr b="0" i="0"/>
            </a:pPr>
            <a:r>
              <a:rPr lang="x-none" sz="2000" i="1" dirty="0">
                <a:solidFill>
                  <a:schemeClr val="tx2"/>
                </a:solidFill>
                <a:latin typeface="Century Gothic" panose="020B0502020202020204" pitchFamily="34" charset="0"/>
              </a:rPr>
              <a:t>(€</a:t>
            </a:r>
            <a:r>
              <a:rPr lang="fr-FR" sz="2000" i="1" dirty="0">
                <a:solidFill>
                  <a:schemeClr val="tx2"/>
                </a:solidFill>
                <a:latin typeface="Century Gothic" panose="020B0502020202020204" pitchFamily="34" charset="0"/>
              </a:rPr>
              <a:t>2.035</a:t>
            </a:r>
            <a:r>
              <a:rPr lang="x-none" sz="2000" i="1" dirty="0">
                <a:solidFill>
                  <a:schemeClr val="tx2"/>
                </a:solidFill>
                <a:latin typeface="Century Gothic" panose="020B0502020202020204" pitchFamily="34" charset="0"/>
              </a:rPr>
              <a:t>)</a:t>
            </a:r>
          </a:p>
        </p:txBody>
      </p:sp>
      <p:sp>
        <p:nvSpPr>
          <p:cNvPr id="49" name="Rectangle 48"/>
          <p:cNvSpPr/>
          <p:nvPr/>
        </p:nvSpPr>
        <p:spPr>
          <a:xfrm>
            <a:off x="448480" y="2725235"/>
            <a:ext cx="3844422" cy="2185108"/>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space réservé du texte 3"/>
          <p:cNvSpPr>
            <a:spLocks noGrp="1"/>
          </p:cNvSpPr>
          <p:nvPr>
            <p:ph type="body" sz="quarter" idx="14"/>
            <p:custDataLst>
              <p:tags r:id="rId10"/>
            </p:custDataLst>
          </p:nvPr>
        </p:nvSpPr>
        <p:spPr>
          <a:xfrm>
            <a:off x="448480" y="3410785"/>
            <a:ext cx="3844422" cy="657105"/>
          </a:xfrm>
          <a:noFill/>
        </p:spPr>
        <p:txBody>
          <a:bodyPr/>
          <a:lstStyle/>
          <a:p>
            <a:pPr algn="ctr">
              <a:lnSpc>
                <a:spcPct val="90000"/>
              </a:lnSpc>
              <a:buSzPct val="70000"/>
              <a:buNone/>
              <a:defRPr b="0" i="0"/>
            </a:pPr>
            <a:r>
              <a:rPr lang="x-none" sz="5400" b="1" dirty="0">
                <a:solidFill>
                  <a:schemeClr val="tx2"/>
                </a:solidFill>
              </a:rPr>
              <a:t> </a:t>
            </a:r>
            <a:r>
              <a:rPr lang="x-none" sz="4800" b="1" dirty="0">
                <a:solidFill>
                  <a:schemeClr val="tx2"/>
                </a:solidFill>
                <a:latin typeface="Century Gothic" panose="020B0502020202020204" pitchFamily="34" charset="0"/>
              </a:rPr>
              <a:t>€1</a:t>
            </a:r>
            <a:r>
              <a:rPr lang="fr-BE" sz="4800" b="1" dirty="0">
                <a:solidFill>
                  <a:schemeClr val="tx2"/>
                </a:solidFill>
                <a:latin typeface="Century Gothic" panose="020B0502020202020204" pitchFamily="34" charset="0"/>
              </a:rPr>
              <a:t>.</a:t>
            </a:r>
            <a:r>
              <a:rPr lang="x-none" sz="4800" b="1" dirty="0">
                <a:solidFill>
                  <a:schemeClr val="tx2"/>
                </a:solidFill>
                <a:latin typeface="Century Gothic" panose="020B0502020202020204" pitchFamily="34" charset="0"/>
              </a:rPr>
              <a:t>9</a:t>
            </a:r>
            <a:r>
              <a:rPr lang="fr-FR" sz="4800" b="1" dirty="0">
                <a:solidFill>
                  <a:schemeClr val="tx2"/>
                </a:solidFill>
                <a:latin typeface="Century Gothic" panose="020B0502020202020204" pitchFamily="34" charset="0"/>
              </a:rPr>
              <a:t>57 </a:t>
            </a:r>
            <a:r>
              <a:rPr lang="x-none" sz="1600" b="1" i="1" dirty="0">
                <a:solidFill>
                  <a:schemeClr val="bg1">
                    <a:lumMod val="50000"/>
                  </a:schemeClr>
                </a:solidFill>
                <a:latin typeface="Century Gothic" panose="020B0502020202020204" pitchFamily="34" charset="0"/>
              </a:rPr>
              <a:t>-</a:t>
            </a:r>
            <a:r>
              <a:rPr lang="fr-FR" sz="1600" b="1" i="1" dirty="0">
                <a:solidFill>
                  <a:schemeClr val="bg1">
                    <a:lumMod val="50000"/>
                  </a:schemeClr>
                </a:solidFill>
                <a:latin typeface="Century Gothic" panose="020B0502020202020204" pitchFamily="34" charset="0"/>
              </a:rPr>
              <a:t>2</a:t>
            </a:r>
            <a:r>
              <a:rPr lang="x-none" sz="1600" b="1" i="1" dirty="0">
                <a:solidFill>
                  <a:schemeClr val="bg1">
                    <a:lumMod val="50000"/>
                  </a:schemeClr>
                </a:solidFill>
                <a:latin typeface="Century Gothic" panose="020B0502020202020204" pitchFamily="34" charset="0"/>
              </a:rPr>
              <a:t>% vs 201</a:t>
            </a:r>
            <a:r>
              <a:rPr lang="fr-FR" sz="1600" b="1" i="1" dirty="0">
                <a:solidFill>
                  <a:schemeClr val="bg1">
                    <a:lumMod val="50000"/>
                  </a:schemeClr>
                </a:solidFill>
                <a:latin typeface="Century Gothic" panose="020B0502020202020204" pitchFamily="34" charset="0"/>
              </a:rPr>
              <a:t>7</a:t>
            </a:r>
            <a:r>
              <a:rPr lang="x-none" sz="1600" b="1" dirty="0">
                <a:solidFill>
                  <a:schemeClr val="tx2"/>
                </a:solidFill>
                <a:latin typeface="Century Gothic" panose="020B0502020202020204" pitchFamily="34" charset="0"/>
              </a:rPr>
              <a:t>  </a:t>
            </a:r>
            <a:endParaRPr lang="x-none" sz="4800" b="1" dirty="0">
              <a:solidFill>
                <a:schemeClr val="tx2"/>
              </a:solidFill>
              <a:latin typeface="Century Gothic" panose="020B0502020202020204" pitchFamily="34" charset="0"/>
            </a:endParaRPr>
          </a:p>
        </p:txBody>
      </p:sp>
      <p:sp>
        <p:nvSpPr>
          <p:cNvPr id="51" name="Espace réservé du texte 2"/>
          <p:cNvSpPr>
            <a:spLocks noGrp="1"/>
          </p:cNvSpPr>
          <p:nvPr>
            <p:ph type="body" sz="quarter" idx="13"/>
            <p:custDataLst>
              <p:tags r:id="rId11"/>
            </p:custDataLst>
          </p:nvPr>
        </p:nvSpPr>
        <p:spPr>
          <a:xfrm>
            <a:off x="448480" y="4100548"/>
            <a:ext cx="3844422" cy="842452"/>
          </a:xfrm>
          <a:noFill/>
        </p:spPr>
        <p:txBody>
          <a:bodyPr anchor="ctr">
            <a:noAutofit/>
          </a:bodyPr>
          <a:lstStyle/>
          <a:p>
            <a:pPr lvl="0" algn="ctr">
              <a:spcBef>
                <a:spcPct val="0"/>
              </a:spcBef>
              <a:spcAft>
                <a:spcPct val="0"/>
              </a:spcAft>
              <a:defRPr b="0" i="0"/>
            </a:pPr>
            <a:r>
              <a:rPr lang="fr-BE" sz="1200" b="1" kern="0" dirty="0">
                <a:solidFill>
                  <a:schemeClr val="tx1">
                    <a:lumMod val="50000"/>
                    <a:lumOff val="50000"/>
                  </a:schemeClr>
                </a:solidFill>
                <a:latin typeface="Century Gothic" panose="020B0502020202020204" pitchFamily="34" charset="0"/>
              </a:rPr>
              <a:t>Budget vacances dans la zone</a:t>
            </a:r>
            <a:r>
              <a:rPr lang="x-none" sz="1200" b="1" kern="0" dirty="0">
                <a:solidFill>
                  <a:schemeClr val="tx1">
                    <a:lumMod val="50000"/>
                    <a:lumOff val="50000"/>
                  </a:schemeClr>
                </a:solidFill>
                <a:latin typeface="Century Gothic" panose="020B0502020202020204" pitchFamily="34" charset="0"/>
              </a:rPr>
              <a:t> Euro</a:t>
            </a:r>
            <a:endParaRPr lang="fr-BE" sz="1200" b="1" kern="0" dirty="0">
              <a:solidFill>
                <a:schemeClr val="tx1">
                  <a:lumMod val="50000"/>
                  <a:lumOff val="50000"/>
                </a:schemeClr>
              </a:solidFill>
              <a:latin typeface="Century Gothic" panose="020B0502020202020204" pitchFamily="34" charset="0"/>
            </a:endParaRPr>
          </a:p>
          <a:p>
            <a:pPr lvl="0" algn="ctr">
              <a:spcBef>
                <a:spcPct val="0"/>
              </a:spcBef>
              <a:spcAft>
                <a:spcPct val="0"/>
              </a:spcAft>
              <a:defRPr b="0" i="0"/>
            </a:pPr>
            <a:endParaRPr lang="x-none" sz="1200" b="1" kern="0" dirty="0">
              <a:solidFill>
                <a:schemeClr val="tx1">
                  <a:lumMod val="50000"/>
                  <a:lumOff val="50000"/>
                </a:schemeClr>
              </a:solidFill>
              <a:latin typeface="Century Gothic" panose="020B0502020202020204" pitchFamily="34" charset="0"/>
            </a:endParaRPr>
          </a:p>
          <a:p>
            <a:pPr lvl="0" algn="ctr">
              <a:spcBef>
                <a:spcPct val="0"/>
              </a:spcBef>
              <a:spcAft>
                <a:spcPct val="0"/>
              </a:spcAft>
              <a:defRPr b="0" i="0"/>
            </a:pPr>
            <a:r>
              <a:rPr lang="x-none" sz="1000" i="1" kern="0" cap="none" dirty="0">
                <a:solidFill>
                  <a:schemeClr val="tx1">
                    <a:lumMod val="50000"/>
                    <a:lumOff val="50000"/>
                  </a:schemeClr>
                </a:solidFill>
                <a:latin typeface="Century Gothic" panose="020B0502020202020204" pitchFamily="34" charset="0"/>
              </a:rPr>
              <a:t>(Excl</a:t>
            </a:r>
            <a:r>
              <a:rPr lang="fr-BE" sz="1000" i="1" kern="0" cap="none" dirty="0">
                <a:solidFill>
                  <a:schemeClr val="tx1">
                    <a:lumMod val="50000"/>
                    <a:lumOff val="50000"/>
                  </a:schemeClr>
                </a:solidFill>
                <a:latin typeface="Century Gothic" panose="020B0502020202020204" pitchFamily="34" charset="0"/>
              </a:rPr>
              <a:t>. Grande-Bretagne</a:t>
            </a:r>
            <a:r>
              <a:rPr lang="fr-FR" sz="1000" i="1" kern="0" cap="none" dirty="0">
                <a:solidFill>
                  <a:schemeClr val="tx1">
                    <a:lumMod val="50000"/>
                    <a:lumOff val="50000"/>
                  </a:schemeClr>
                </a:solidFill>
                <a:latin typeface="Century Gothic" panose="020B0502020202020204" pitchFamily="34" charset="0"/>
              </a:rPr>
              <a:t>, </a:t>
            </a:r>
            <a:r>
              <a:rPr lang="x-none" sz="1000" i="1" kern="0" cap="none" dirty="0">
                <a:solidFill>
                  <a:schemeClr val="tx1">
                    <a:lumMod val="50000"/>
                    <a:lumOff val="50000"/>
                  </a:schemeClr>
                </a:solidFill>
                <a:latin typeface="Century Gothic" panose="020B0502020202020204" pitchFamily="34" charset="0"/>
              </a:rPr>
              <a:t>S</a:t>
            </a:r>
            <a:r>
              <a:rPr lang="fr-BE" sz="1000" i="1" kern="0" cap="none" dirty="0" err="1">
                <a:solidFill>
                  <a:schemeClr val="tx1">
                    <a:lumMod val="50000"/>
                    <a:lumOff val="50000"/>
                  </a:schemeClr>
                </a:solidFill>
                <a:latin typeface="Century Gothic" panose="020B0502020202020204" pitchFamily="34" charset="0"/>
              </a:rPr>
              <a:t>uisse</a:t>
            </a:r>
            <a:r>
              <a:rPr lang="fr-FR" sz="1000" i="1" kern="0" cap="none" dirty="0">
                <a:solidFill>
                  <a:schemeClr val="tx1">
                    <a:lumMod val="50000"/>
                    <a:lumOff val="50000"/>
                  </a:schemeClr>
                </a:solidFill>
                <a:latin typeface="Century Gothic" panose="020B0502020202020204" pitchFamily="34" charset="0"/>
              </a:rPr>
              <a:t> et Pologne</a:t>
            </a:r>
            <a:r>
              <a:rPr lang="x-none" sz="1000" i="1" kern="0" cap="none" dirty="0">
                <a:solidFill>
                  <a:schemeClr val="tx1">
                    <a:lumMod val="50000"/>
                    <a:lumOff val="50000"/>
                  </a:schemeClr>
                </a:solidFill>
                <a:latin typeface="Century Gothic" panose="020B0502020202020204" pitchFamily="34" charset="0"/>
              </a:rPr>
              <a:t>)</a:t>
            </a:r>
            <a:endParaRPr lang="fr-BE" sz="1000" i="1" kern="0" cap="none" dirty="0">
              <a:solidFill>
                <a:schemeClr val="tx1">
                  <a:lumMod val="50000"/>
                  <a:lumOff val="50000"/>
                </a:schemeClr>
              </a:solidFill>
              <a:latin typeface="Century Gothic" panose="020B0502020202020204" pitchFamily="34" charset="0"/>
            </a:endParaRPr>
          </a:p>
          <a:p>
            <a:pPr lvl="0" algn="ctr">
              <a:spcBef>
                <a:spcPct val="0"/>
              </a:spcBef>
              <a:spcAft>
                <a:spcPct val="0"/>
              </a:spcAft>
              <a:defRPr b="0" i="0"/>
            </a:pPr>
            <a:endParaRPr lang="fr-BE" sz="1000" i="1" kern="0" dirty="0">
              <a:solidFill>
                <a:schemeClr val="tx1">
                  <a:lumMod val="50000"/>
                  <a:lumOff val="50000"/>
                </a:schemeClr>
              </a:solidFill>
              <a:latin typeface="Century Gothic" panose="020B0502020202020204" pitchFamily="34" charset="0"/>
            </a:endParaRPr>
          </a:p>
          <a:p>
            <a:pPr lvl="0" algn="ctr">
              <a:spcBef>
                <a:spcPct val="0"/>
              </a:spcBef>
              <a:spcAft>
                <a:spcPct val="0"/>
              </a:spcAft>
              <a:defRPr b="0" i="0"/>
            </a:pPr>
            <a:endParaRPr lang="fr-BE" sz="1000" i="1" kern="0" cap="none" dirty="0">
              <a:solidFill>
                <a:schemeClr val="tx1">
                  <a:lumMod val="50000"/>
                  <a:lumOff val="50000"/>
                </a:schemeClr>
              </a:solidFill>
              <a:latin typeface="Century Gothic" panose="020B0502020202020204" pitchFamily="34" charset="0"/>
            </a:endParaRPr>
          </a:p>
          <a:p>
            <a:pPr lvl="0" algn="ctr">
              <a:spcBef>
                <a:spcPct val="0"/>
              </a:spcBef>
              <a:spcAft>
                <a:spcPct val="0"/>
              </a:spcAft>
              <a:defRPr b="0" i="0"/>
            </a:pPr>
            <a:endParaRPr lang="fr-FR" sz="1000" i="1" kern="0" cap="none" dirty="0">
              <a:solidFill>
                <a:schemeClr val="bg1">
                  <a:lumMod val="50000"/>
                </a:schemeClr>
              </a:solidFill>
              <a:latin typeface="Century Gothic" panose="020B0502020202020204" pitchFamily="34" charset="0"/>
            </a:endParaRPr>
          </a:p>
          <a:p>
            <a:pPr lvl="0" algn="ctr">
              <a:spcBef>
                <a:spcPct val="0"/>
              </a:spcBef>
              <a:spcAft>
                <a:spcPct val="0"/>
              </a:spcAft>
              <a:defRPr b="0" i="0"/>
            </a:pPr>
            <a:r>
              <a:rPr lang="x-none" sz="2400" b="1" dirty="0">
                <a:solidFill>
                  <a:schemeClr val="bg1">
                    <a:lumMod val="50000"/>
                  </a:schemeClr>
                </a:solidFill>
                <a:latin typeface="Century Gothic" panose="020B0502020202020204" pitchFamily="34" charset="0"/>
              </a:rPr>
              <a:t>€</a:t>
            </a:r>
            <a:r>
              <a:rPr lang="fr-FR" sz="2400" b="1" dirty="0">
                <a:solidFill>
                  <a:schemeClr val="bg1">
                    <a:lumMod val="50000"/>
                  </a:schemeClr>
                </a:solidFill>
                <a:latin typeface="Century Gothic" panose="020B0502020202020204" pitchFamily="34" charset="0"/>
              </a:rPr>
              <a:t>2.004</a:t>
            </a:r>
            <a:r>
              <a:rPr lang="x-none" sz="2400" b="1" dirty="0">
                <a:solidFill>
                  <a:schemeClr val="bg1">
                    <a:lumMod val="50000"/>
                  </a:schemeClr>
                </a:solidFill>
                <a:latin typeface="Century Gothic" panose="020B0502020202020204" pitchFamily="34" charset="0"/>
              </a:rPr>
              <a:t> </a:t>
            </a:r>
            <a:r>
              <a:rPr lang="fr-FR" sz="1600" b="1" i="1" dirty="0">
                <a:solidFill>
                  <a:schemeClr val="bg1">
                    <a:lumMod val="50000"/>
                  </a:schemeClr>
                </a:solidFill>
                <a:latin typeface="Century Gothic" panose="020B0502020202020204" pitchFamily="34" charset="0"/>
              </a:rPr>
              <a:t>+1</a:t>
            </a:r>
            <a:r>
              <a:rPr lang="x-none" sz="1600" b="1" i="1" dirty="0">
                <a:solidFill>
                  <a:schemeClr val="bg1">
                    <a:lumMod val="50000"/>
                  </a:schemeClr>
                </a:solidFill>
                <a:latin typeface="Century Gothic" panose="020B0502020202020204" pitchFamily="34" charset="0"/>
              </a:rPr>
              <a:t>% vs 201</a:t>
            </a:r>
            <a:r>
              <a:rPr lang="fr-FR" sz="1600" b="1" i="1" dirty="0">
                <a:solidFill>
                  <a:schemeClr val="bg1">
                    <a:lumMod val="50000"/>
                  </a:schemeClr>
                </a:solidFill>
                <a:latin typeface="Century Gothic" panose="020B0502020202020204" pitchFamily="34" charset="0"/>
              </a:rPr>
              <a:t>7</a:t>
            </a:r>
            <a:endParaRPr lang="x-none" sz="1000" i="1" kern="0" cap="none" dirty="0">
              <a:solidFill>
                <a:schemeClr val="bg1">
                  <a:lumMod val="50000"/>
                </a:schemeClr>
              </a:solidFill>
              <a:latin typeface="Century Gothic" panose="020B0502020202020204" pitchFamily="34" charset="0"/>
            </a:endParaRPr>
          </a:p>
        </p:txBody>
      </p:sp>
      <p:sp>
        <p:nvSpPr>
          <p:cNvPr id="52" name="Espace réservé du texte 2"/>
          <p:cNvSpPr txBox="1">
            <a:spLocks/>
          </p:cNvSpPr>
          <p:nvPr>
            <p:custDataLst>
              <p:tags r:id="rId12"/>
            </p:custDataLst>
          </p:nvPr>
        </p:nvSpPr>
        <p:spPr>
          <a:xfrm>
            <a:off x="1806170" y="2862724"/>
            <a:ext cx="1129042" cy="330796"/>
          </a:xfrm>
          <a:prstGeom prst="rect">
            <a:avLst/>
          </a:prstGeom>
          <a:solidFill>
            <a:schemeClr val="tx2"/>
          </a:solidFill>
        </p:spPr>
        <p:txBody>
          <a:bodyPr vert="horz" lIns="73459" tIns="0" rIns="24486" bIns="0" rtlCol="0" anchor="ctr">
            <a:normAutofit/>
          </a:bodyPr>
          <a:lstStyle>
            <a:lvl1pPr marL="0" indent="0" algn="l" defTabSz="924282" rtl="0" eaLnBrk="1" latinLnBrk="0" hangingPunct="1">
              <a:lnSpc>
                <a:spcPct val="80000"/>
              </a:lnSpc>
              <a:spcBef>
                <a:spcPts val="816"/>
              </a:spcBef>
              <a:spcAft>
                <a:spcPts val="300"/>
              </a:spcAft>
              <a:buFont typeface="Arial" panose="020B0604020202020204" pitchFamily="34" charset="0"/>
              <a:buNone/>
              <a:defRPr lang="en-US" sz="1600" kern="1200" cap="all" baseline="0" smtClean="0">
                <a:solidFill>
                  <a:schemeClr val="bg1"/>
                </a:solidFill>
                <a:latin typeface="+mn-lt"/>
                <a:ea typeface="+mn-ea"/>
                <a:cs typeface="+mn-cs"/>
              </a:defRPr>
            </a:lvl1pPr>
            <a:lvl2pPr marL="197599" indent="-13713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bg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00000"/>
              </a:lnSpc>
              <a:spcBef>
                <a:spcPts val="0"/>
              </a:spcBef>
              <a:spcAft>
                <a:spcPts val="0"/>
              </a:spcAft>
              <a:defRPr b="0" i="0"/>
            </a:pPr>
            <a:r>
              <a:rPr lang="fr-FR" sz="1400" b="1" kern="0">
                <a:latin typeface="Century Gothic" panose="020B0502020202020204" pitchFamily="34" charset="0"/>
              </a:rPr>
              <a:t>EUROPE</a:t>
            </a:r>
            <a:endParaRPr lang="x-none" sz="1400" b="1" kern="0" dirty="0">
              <a:latin typeface="Century Gothic" panose="020B0502020202020204" pitchFamily="34" charset="0"/>
            </a:endParaRPr>
          </a:p>
        </p:txBody>
      </p:sp>
    </p:spTree>
    <p:extLst>
      <p:ext uri="{BB962C8B-B14F-4D97-AF65-F5344CB8AC3E}">
        <p14:creationId xmlns:p14="http://schemas.microsoft.com/office/powerpoint/2010/main" val="614346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35725" y="333175"/>
            <a:ext cx="8386686" cy="557458"/>
          </a:xfrm>
        </p:spPr>
        <p:txBody>
          <a:bodyPr/>
          <a:lstStyle/>
          <a:p>
            <a:r>
              <a:rPr lang="fr-FR" altLang="fr-FR" sz="2400" b="1" dirty="0">
                <a:solidFill>
                  <a:schemeClr val="bg2">
                    <a:lumMod val="50000"/>
                  </a:schemeClr>
                </a:solidFill>
              </a:rPr>
              <a:t>Budget vacances été des Européens</a:t>
            </a:r>
            <a:br>
              <a:rPr lang="fr-BE" dirty="0">
                <a:solidFill>
                  <a:schemeClr val="bg2">
                    <a:lumMod val="50000"/>
                  </a:schemeClr>
                </a:solidFill>
              </a:rPr>
            </a:br>
            <a:br>
              <a:rPr lang="fr-BE" dirty="0">
                <a:solidFill>
                  <a:schemeClr val="bg2">
                    <a:lumMod val="50000"/>
                  </a:schemeClr>
                </a:solidFill>
              </a:rPr>
            </a:br>
            <a:endParaRPr lang="fr-BE" dirty="0"/>
          </a:p>
        </p:txBody>
      </p:sp>
      <p:sp>
        <p:nvSpPr>
          <p:cNvPr id="8" name="TextBox 7"/>
          <p:cNvSpPr txBox="1"/>
          <p:nvPr/>
        </p:nvSpPr>
        <p:spPr>
          <a:xfrm>
            <a:off x="7092650" y="1091725"/>
            <a:ext cx="1681871" cy="230832"/>
          </a:xfrm>
          <a:prstGeom prst="rect">
            <a:avLst/>
          </a:prstGeom>
          <a:solidFill>
            <a:schemeClr val="accent6">
              <a:lumMod val="75000"/>
            </a:schemeClr>
          </a:solidFill>
        </p:spPr>
        <p:txBody>
          <a:bodyPr wrap="none" rtlCol="0">
            <a:spAutoFit/>
          </a:bodyPr>
          <a:lstStyle/>
          <a:p>
            <a:r>
              <a:rPr lang="fr-BE" sz="900" b="1" dirty="0">
                <a:solidFill>
                  <a:schemeClr val="bg1"/>
                </a:solidFill>
              </a:rPr>
              <a:t>= budget moyen par famille</a:t>
            </a:r>
          </a:p>
        </p:txBody>
      </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pic>
        <p:nvPicPr>
          <p:cNvPr id="38" name="Image 1"/>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0" y="1523650"/>
            <a:ext cx="9145588" cy="4554728"/>
          </a:xfrm>
          <a:prstGeom prst="rect">
            <a:avLst/>
          </a:prstGeom>
        </p:spPr>
      </p:pic>
      <p:sp>
        <p:nvSpPr>
          <p:cNvPr id="22" name="Rectangle 21"/>
          <p:cNvSpPr/>
          <p:nvPr/>
        </p:nvSpPr>
        <p:spPr>
          <a:xfrm>
            <a:off x="0" y="2888803"/>
            <a:ext cx="9145588" cy="2511043"/>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Tableau 7"/>
          <p:cNvGraphicFramePr>
            <a:graphicFrameLocks noGrp="1"/>
          </p:cNvGraphicFramePr>
          <p:nvPr>
            <p:extLst>
              <p:ext uri="{D42A27DB-BD31-4B8C-83A1-F6EECF244321}">
                <p14:modId xmlns:p14="http://schemas.microsoft.com/office/powerpoint/2010/main" val="3947965244"/>
              </p:ext>
            </p:extLst>
          </p:nvPr>
        </p:nvGraphicFramePr>
        <p:xfrm>
          <a:off x="401262" y="3408321"/>
          <a:ext cx="8295445" cy="2207549"/>
        </p:xfrm>
        <a:graphic>
          <a:graphicData uri="http://schemas.openxmlformats.org/drawingml/2006/table">
            <a:tbl>
              <a:tblPr firstRow="1" bandRow="1">
                <a:tableStyleId>{5C22544A-7EE6-4342-B048-85BDC9FD1C3A}</a:tableStyleId>
              </a:tblPr>
              <a:tblGrid>
                <a:gridCol w="1659089">
                  <a:extLst>
                    <a:ext uri="{9D8B030D-6E8A-4147-A177-3AD203B41FA5}">
                      <a16:colId xmlns:a16="http://schemas.microsoft.com/office/drawing/2014/main" val="1630624784"/>
                    </a:ext>
                  </a:extLst>
                </a:gridCol>
                <a:gridCol w="1659089">
                  <a:extLst>
                    <a:ext uri="{9D8B030D-6E8A-4147-A177-3AD203B41FA5}">
                      <a16:colId xmlns:a16="http://schemas.microsoft.com/office/drawing/2014/main" val="3938964435"/>
                    </a:ext>
                  </a:extLst>
                </a:gridCol>
                <a:gridCol w="1659089">
                  <a:extLst>
                    <a:ext uri="{9D8B030D-6E8A-4147-A177-3AD203B41FA5}">
                      <a16:colId xmlns:a16="http://schemas.microsoft.com/office/drawing/2014/main" val="1140460329"/>
                    </a:ext>
                  </a:extLst>
                </a:gridCol>
                <a:gridCol w="1659089">
                  <a:extLst>
                    <a:ext uri="{9D8B030D-6E8A-4147-A177-3AD203B41FA5}">
                      <a16:colId xmlns:a16="http://schemas.microsoft.com/office/drawing/2014/main" val="769957520"/>
                    </a:ext>
                  </a:extLst>
                </a:gridCol>
                <a:gridCol w="1659089">
                  <a:extLst>
                    <a:ext uri="{9D8B030D-6E8A-4147-A177-3AD203B41FA5}">
                      <a16:colId xmlns:a16="http://schemas.microsoft.com/office/drawing/2014/main" val="2679410964"/>
                    </a:ext>
                  </a:extLst>
                </a:gridCol>
              </a:tblGrid>
              <a:tr h="1317662">
                <a:tc>
                  <a:txBody>
                    <a:bodyPr/>
                    <a:lstStyle/>
                    <a:p>
                      <a:pPr algn="ctr">
                        <a:spcBef>
                          <a:spcPct val="0"/>
                        </a:spcBef>
                        <a:defRPr b="0" i="0"/>
                      </a:pPr>
                      <a:r>
                        <a:rPr lang="x-none" b="1" dirty="0">
                          <a:solidFill>
                            <a:srgbClr val="1B365D"/>
                          </a:solidFill>
                          <a:latin typeface="Century Gothic" panose="020B0502020202020204" pitchFamily="34" charset="0"/>
                        </a:rPr>
                        <a:t>CHF </a:t>
                      </a:r>
                      <a:r>
                        <a:rPr lang="fr-FR" b="1" dirty="0">
                          <a:solidFill>
                            <a:srgbClr val="1B365D"/>
                          </a:solidFill>
                          <a:latin typeface="Century Gothic" panose="020B0502020202020204" pitchFamily="34" charset="0"/>
                        </a:rPr>
                        <a:t>3.235</a:t>
                      </a:r>
                      <a:r>
                        <a:rPr lang="x-none" b="1" dirty="0">
                          <a:solidFill>
                            <a:srgbClr val="1B365D"/>
                          </a:solidFill>
                          <a:latin typeface="Century Gothic" panose="020B0502020202020204" pitchFamily="34" charset="0"/>
                        </a:rPr>
                        <a:t> </a:t>
                      </a:r>
                      <a:r>
                        <a:rPr lang="fr-FR" sz="1400" b="1" i="1" kern="1200" dirty="0">
                          <a:solidFill>
                            <a:schemeClr val="bg1">
                              <a:lumMod val="50000"/>
                            </a:schemeClr>
                          </a:solidFill>
                          <a:latin typeface="Century Gothic" panose="020B0502020202020204" pitchFamily="34" charset="0"/>
                          <a:ea typeface="+mn-ea"/>
                          <a:cs typeface="+mn-cs"/>
                        </a:rPr>
                        <a:t>+9</a:t>
                      </a:r>
                      <a:r>
                        <a:rPr lang="x-none" sz="1400" b="1" i="1" kern="1200" dirty="0">
                          <a:solidFill>
                            <a:schemeClr val="bg1">
                              <a:lumMod val="50000"/>
                            </a:schemeClr>
                          </a:solidFill>
                          <a:latin typeface="Century Gothic" panose="020B0502020202020204" pitchFamily="34" charset="0"/>
                          <a:ea typeface="+mn-ea"/>
                          <a:cs typeface="+mn-cs"/>
                        </a:rPr>
                        <a:t>%</a:t>
                      </a:r>
                      <a:endParaRPr lang="x-none" sz="1200" b="1" i="1" kern="1200" dirty="0">
                        <a:solidFill>
                          <a:schemeClr val="bg2"/>
                        </a:solidFill>
                        <a:latin typeface="Century Gothic" panose="020B0502020202020204" pitchFamily="34" charset="0"/>
                        <a:ea typeface="+mn-ea"/>
                        <a:cs typeface="+mn-cs"/>
                      </a:endParaRPr>
                    </a:p>
                    <a:p>
                      <a:pPr algn="ctr">
                        <a:spcBef>
                          <a:spcPct val="0"/>
                        </a:spcBef>
                        <a:defRPr b="0" i="0"/>
                      </a:pPr>
                      <a:r>
                        <a:rPr lang="x-none" sz="1600" b="1" i="1" dirty="0">
                          <a:solidFill>
                            <a:srgbClr val="1B365D"/>
                          </a:solidFill>
                          <a:latin typeface="Century Gothic" panose="020B0502020202020204" pitchFamily="34" charset="0"/>
                        </a:rPr>
                        <a:t>(€2</a:t>
                      </a:r>
                      <a:r>
                        <a:rPr lang="fr-BE" sz="1600" b="1" i="1" dirty="0">
                          <a:solidFill>
                            <a:srgbClr val="1B365D"/>
                          </a:solidFill>
                          <a:latin typeface="Century Gothic" panose="020B0502020202020204" pitchFamily="34" charset="0"/>
                        </a:rPr>
                        <a:t>.</a:t>
                      </a:r>
                      <a:r>
                        <a:rPr lang="fr-FR" sz="1600" b="1" i="1" dirty="0">
                          <a:solidFill>
                            <a:srgbClr val="1B365D"/>
                          </a:solidFill>
                          <a:latin typeface="Century Gothic" panose="020B0502020202020204" pitchFamily="34" charset="0"/>
                        </a:rPr>
                        <a:t>710</a:t>
                      </a:r>
                      <a:r>
                        <a:rPr lang="x-none" sz="1600" b="1" i="1" dirty="0">
                          <a:solidFill>
                            <a:srgbClr val="1B365D"/>
                          </a:solidFill>
                          <a:latin typeface="Century Gothic" panose="020B0502020202020204" pitchFamily="34" charset="0"/>
                        </a:rPr>
                        <a:t>)</a:t>
                      </a:r>
                      <a:endParaRPr lang="en-US" sz="1600" b="1"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x-none" b="1" dirty="0">
                          <a:solidFill>
                            <a:srgbClr val="1B365D"/>
                          </a:solidFill>
                          <a:latin typeface="Century Gothic" panose="020B0502020202020204" pitchFamily="34" charset="0"/>
                        </a:rPr>
                        <a:t>€2</a:t>
                      </a:r>
                      <a:r>
                        <a:rPr lang="fr-BE" b="1" dirty="0">
                          <a:solidFill>
                            <a:srgbClr val="1B365D"/>
                          </a:solidFill>
                          <a:latin typeface="Century Gothic" panose="020B0502020202020204" pitchFamily="34" charset="0"/>
                        </a:rPr>
                        <a:t>.</a:t>
                      </a:r>
                      <a:r>
                        <a:rPr lang="fr-FR" b="1" dirty="0">
                          <a:solidFill>
                            <a:srgbClr val="1B365D"/>
                          </a:solidFill>
                          <a:latin typeface="Century Gothic" panose="020B0502020202020204" pitchFamily="34" charset="0"/>
                        </a:rPr>
                        <a:t>645</a:t>
                      </a:r>
                      <a:r>
                        <a:rPr lang="x-none" b="1" dirty="0">
                          <a:solidFill>
                            <a:srgbClr val="1B365D"/>
                          </a:solidFill>
                          <a:latin typeface="Century Gothic" panose="020B0502020202020204" pitchFamily="34" charset="0"/>
                        </a:rPr>
                        <a:t> </a:t>
                      </a:r>
                      <a:endParaRPr lang="fr-FR" b="1" dirty="0">
                        <a:solidFill>
                          <a:srgbClr val="1B365D"/>
                        </a:solidFill>
                        <a:latin typeface="Century Gothic" panose="020B0502020202020204" pitchFamily="34" charset="0"/>
                      </a:endParaRPr>
                    </a:p>
                    <a:p>
                      <a:pPr marL="0" marR="0" lvl="0" indent="0" algn="ctr" defTabSz="924282" rtl="0" eaLnBrk="1" fontAlgn="auto" latinLnBrk="0" hangingPunct="1">
                        <a:lnSpc>
                          <a:spcPct val="100000"/>
                        </a:lnSpc>
                        <a:spcBef>
                          <a:spcPts val="0"/>
                        </a:spcBef>
                        <a:spcAft>
                          <a:spcPts val="0"/>
                        </a:spcAft>
                        <a:buClrTx/>
                        <a:buSzTx/>
                        <a:buFontTx/>
                        <a:buNone/>
                        <a:tabLst/>
                        <a:defRPr/>
                      </a:pPr>
                      <a:r>
                        <a:rPr lang="fr-FR" sz="1400" b="1" i="1" dirty="0">
                          <a:solidFill>
                            <a:schemeClr val="bg1">
                              <a:lumMod val="50000"/>
                            </a:schemeClr>
                          </a:solidFill>
                          <a:latin typeface="Century Gothic" panose="020B0502020202020204" pitchFamily="34" charset="0"/>
                        </a:rPr>
                        <a:t>+9</a:t>
                      </a:r>
                      <a:r>
                        <a:rPr lang="x-none" sz="1400" b="1" i="1" dirty="0">
                          <a:solidFill>
                            <a:schemeClr val="bg1">
                              <a:lumMod val="50000"/>
                            </a:schemeClr>
                          </a:solidFill>
                          <a:latin typeface="Century Gothic" panose="020B0502020202020204" pitchFamily="34" charset="0"/>
                        </a:rPr>
                        <a:t>%</a:t>
                      </a:r>
                      <a:endParaRPr lang="x-none" b="1" dirty="0">
                        <a:solidFill>
                          <a:schemeClr val="bg2"/>
                        </a:solidFill>
                        <a:latin typeface="Century Gothic" panose="020B0502020202020204" pitchFamily="34" charset="0"/>
                      </a:endParaRPr>
                    </a:p>
                    <a:p>
                      <a:pPr algn="ct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x-none" b="1" dirty="0">
                          <a:solidFill>
                            <a:srgbClr val="1B365D"/>
                          </a:solidFill>
                          <a:latin typeface="Century Gothic" panose="020B0502020202020204" pitchFamily="34" charset="0"/>
                        </a:rPr>
                        <a:t>€2</a:t>
                      </a:r>
                      <a:r>
                        <a:rPr lang="fr-BE" b="1" dirty="0">
                          <a:solidFill>
                            <a:srgbClr val="1B365D"/>
                          </a:solidFill>
                          <a:latin typeface="Century Gothic" panose="020B0502020202020204" pitchFamily="34" charset="0"/>
                        </a:rPr>
                        <a:t>.</a:t>
                      </a:r>
                      <a:r>
                        <a:rPr lang="fr-FR" b="1" dirty="0">
                          <a:solidFill>
                            <a:srgbClr val="1B365D"/>
                          </a:solidFill>
                          <a:latin typeface="Century Gothic" panose="020B0502020202020204" pitchFamily="34" charset="0"/>
                        </a:rPr>
                        <a:t>376</a:t>
                      </a:r>
                      <a:r>
                        <a:rPr lang="x-none" b="1" dirty="0">
                          <a:solidFill>
                            <a:srgbClr val="1B365D"/>
                          </a:solidFill>
                          <a:latin typeface="Century Gothic" panose="020B0502020202020204" pitchFamily="34" charset="0"/>
                        </a:rPr>
                        <a:t> </a:t>
                      </a:r>
                      <a:endParaRPr lang="fr-FR" b="1" dirty="0">
                        <a:solidFill>
                          <a:srgbClr val="1B365D"/>
                        </a:solidFill>
                        <a:latin typeface="Century Gothic" panose="020B0502020202020204" pitchFamily="34" charset="0"/>
                      </a:endParaRPr>
                    </a:p>
                    <a:p>
                      <a:pPr marL="0" marR="0" lvl="0" indent="0" algn="ctr" defTabSz="924282" rtl="0" eaLnBrk="1" fontAlgn="auto" latinLnBrk="0" hangingPunct="1">
                        <a:lnSpc>
                          <a:spcPct val="100000"/>
                        </a:lnSpc>
                        <a:spcBef>
                          <a:spcPts val="0"/>
                        </a:spcBef>
                        <a:spcAft>
                          <a:spcPts val="0"/>
                        </a:spcAft>
                        <a:buClrTx/>
                        <a:buSzTx/>
                        <a:buFontTx/>
                        <a:buNone/>
                        <a:tabLst/>
                        <a:defRPr/>
                      </a:pPr>
                      <a:r>
                        <a:rPr lang="fr-FR" sz="1400" b="1" i="1" dirty="0">
                          <a:solidFill>
                            <a:schemeClr val="bg1">
                              <a:lumMod val="50000"/>
                            </a:schemeClr>
                          </a:solidFill>
                          <a:latin typeface="Century Gothic" panose="020B0502020202020204" pitchFamily="34" charset="0"/>
                        </a:rPr>
                        <a:t>+3</a:t>
                      </a:r>
                      <a:r>
                        <a:rPr lang="x-none" sz="1400" b="1" i="1" dirty="0">
                          <a:solidFill>
                            <a:schemeClr val="bg1">
                              <a:lumMod val="50000"/>
                            </a:schemeClr>
                          </a:solidFill>
                          <a:latin typeface="Century Gothic" panose="020B0502020202020204" pitchFamily="34" charset="0"/>
                        </a:rPr>
                        <a:t>%</a:t>
                      </a:r>
                      <a:endParaRPr lang="x-none" b="1" dirty="0">
                        <a:solidFill>
                          <a:srgbClr val="1B365D"/>
                        </a:solidFill>
                        <a:latin typeface="Century Gothic" panose="020B0502020202020204" pitchFamily="34" charset="0"/>
                      </a:endParaRPr>
                    </a:p>
                    <a:p>
                      <a:pPr algn="ct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x-none" b="1" dirty="0">
                          <a:solidFill>
                            <a:srgbClr val="E53138"/>
                          </a:solidFill>
                          <a:latin typeface="Century Gothic" panose="020B0502020202020204" pitchFamily="34" charset="0"/>
                        </a:rPr>
                        <a:t>€2</a:t>
                      </a:r>
                      <a:r>
                        <a:rPr lang="fr-BE" b="1" dirty="0">
                          <a:solidFill>
                            <a:srgbClr val="E53138"/>
                          </a:solidFill>
                          <a:latin typeface="Century Gothic" panose="020B0502020202020204" pitchFamily="34" charset="0"/>
                        </a:rPr>
                        <a:t>.</a:t>
                      </a:r>
                      <a:r>
                        <a:rPr lang="fr-FR" b="1" dirty="0">
                          <a:solidFill>
                            <a:srgbClr val="E53138"/>
                          </a:solidFill>
                          <a:latin typeface="Century Gothic" panose="020B0502020202020204" pitchFamily="34" charset="0"/>
                        </a:rPr>
                        <a:t>318</a:t>
                      </a:r>
                      <a:r>
                        <a:rPr lang="x-none" b="1" dirty="0">
                          <a:solidFill>
                            <a:srgbClr val="E53138"/>
                          </a:solidFill>
                          <a:latin typeface="Century Gothic" panose="020B0502020202020204" pitchFamily="34" charset="0"/>
                        </a:rPr>
                        <a:t> </a:t>
                      </a:r>
                      <a:endParaRPr lang="fr-FR" b="1" dirty="0">
                        <a:solidFill>
                          <a:srgbClr val="E53138"/>
                        </a:solidFill>
                        <a:latin typeface="Century Gothic" panose="020B0502020202020204" pitchFamily="34" charset="0"/>
                      </a:endParaRPr>
                    </a:p>
                    <a:p>
                      <a:pPr marL="0" marR="0" lvl="0" indent="0" algn="ctr" defTabSz="924282" rtl="0" eaLnBrk="1" fontAlgn="auto" latinLnBrk="0" hangingPunct="1">
                        <a:lnSpc>
                          <a:spcPct val="100000"/>
                        </a:lnSpc>
                        <a:spcBef>
                          <a:spcPts val="0"/>
                        </a:spcBef>
                        <a:spcAft>
                          <a:spcPts val="0"/>
                        </a:spcAft>
                        <a:buClrTx/>
                        <a:buSzTx/>
                        <a:buFontTx/>
                        <a:buNone/>
                        <a:tabLst/>
                        <a:defRPr/>
                      </a:pPr>
                      <a:r>
                        <a:rPr lang="fr-FR" sz="1400" b="1" i="1" dirty="0">
                          <a:solidFill>
                            <a:srgbClr val="E53138"/>
                          </a:solidFill>
                          <a:latin typeface="Century Gothic" panose="020B0502020202020204" pitchFamily="34" charset="0"/>
                        </a:rPr>
                        <a:t>+6</a:t>
                      </a:r>
                      <a:r>
                        <a:rPr lang="x-none" sz="1400" b="1" i="1" dirty="0">
                          <a:solidFill>
                            <a:srgbClr val="E53138"/>
                          </a:solidFill>
                          <a:latin typeface="Century Gothic" panose="020B0502020202020204" pitchFamily="34" charset="0"/>
                        </a:rPr>
                        <a:t>%</a:t>
                      </a:r>
                      <a:endParaRPr lang="x-none" b="1" dirty="0">
                        <a:solidFill>
                          <a:srgbClr val="E53138"/>
                        </a:solidFill>
                        <a:latin typeface="Century Gothic" panose="020B0502020202020204" pitchFamily="34" charset="0"/>
                      </a:endParaRPr>
                    </a:p>
                    <a:p>
                      <a:pPr algn="ct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spcBef>
                          <a:spcPct val="0"/>
                        </a:spcBef>
                        <a:defRPr b="0" i="0"/>
                      </a:pPr>
                      <a:r>
                        <a:rPr lang="x-none" b="1" dirty="0">
                          <a:solidFill>
                            <a:srgbClr val="1B365D"/>
                          </a:solidFill>
                          <a:latin typeface="Century Gothic" panose="020B0502020202020204" pitchFamily="34" charset="0"/>
                        </a:rPr>
                        <a:t>£1</a:t>
                      </a:r>
                      <a:r>
                        <a:rPr lang="fr-BE" b="1" dirty="0">
                          <a:solidFill>
                            <a:srgbClr val="1B365D"/>
                          </a:solidFill>
                          <a:latin typeface="Century Gothic" panose="020B0502020202020204" pitchFamily="34" charset="0"/>
                        </a:rPr>
                        <a:t>.</a:t>
                      </a:r>
                      <a:r>
                        <a:rPr lang="fr-FR" b="1" dirty="0">
                          <a:solidFill>
                            <a:srgbClr val="1B365D"/>
                          </a:solidFill>
                          <a:latin typeface="Century Gothic" panose="020B0502020202020204" pitchFamily="34" charset="0"/>
                        </a:rPr>
                        <a:t>955 </a:t>
                      </a:r>
                    </a:p>
                    <a:p>
                      <a:pPr algn="ctr">
                        <a:spcBef>
                          <a:spcPct val="0"/>
                        </a:spcBef>
                        <a:defRPr b="0" i="0"/>
                      </a:pPr>
                      <a:r>
                        <a:rPr lang="fr-FR" sz="1400" b="1" i="1" kern="1200" dirty="0">
                          <a:solidFill>
                            <a:schemeClr val="bg1">
                              <a:lumMod val="50000"/>
                            </a:schemeClr>
                          </a:solidFill>
                          <a:latin typeface="Century Gothic" panose="020B0502020202020204" pitchFamily="34" charset="0"/>
                          <a:ea typeface="+mn-ea"/>
                          <a:cs typeface="+mn-cs"/>
                        </a:rPr>
                        <a:t>+23%</a:t>
                      </a:r>
                      <a:endParaRPr lang="x-none" b="1" dirty="0">
                        <a:solidFill>
                          <a:schemeClr val="bg1">
                            <a:lumMod val="50000"/>
                          </a:schemeClr>
                        </a:solidFill>
                        <a:latin typeface="Century Gothic" panose="020B0502020202020204" pitchFamily="34" charset="0"/>
                      </a:endParaRPr>
                    </a:p>
                    <a:p>
                      <a:pPr algn="ctr">
                        <a:spcBef>
                          <a:spcPct val="0"/>
                        </a:spcBef>
                        <a:defRPr b="0" i="0"/>
                      </a:pPr>
                      <a:r>
                        <a:rPr lang="x-none" sz="1600" b="1" i="1" dirty="0">
                          <a:solidFill>
                            <a:srgbClr val="1B365D"/>
                          </a:solidFill>
                          <a:latin typeface="Century Gothic" panose="020B0502020202020204" pitchFamily="34" charset="0"/>
                        </a:rPr>
                        <a:t>(€</a:t>
                      </a:r>
                      <a:r>
                        <a:rPr lang="fr-FR" sz="1600" b="1" i="1" dirty="0">
                          <a:solidFill>
                            <a:srgbClr val="1B365D"/>
                          </a:solidFill>
                          <a:latin typeface="Century Gothic" panose="020B0502020202020204" pitchFamily="34" charset="0"/>
                        </a:rPr>
                        <a:t>2.230</a:t>
                      </a:r>
                      <a:r>
                        <a:rPr lang="x-none" sz="1600" b="1" i="1" dirty="0">
                          <a:solidFill>
                            <a:srgbClr val="1B365D"/>
                          </a:solidFill>
                          <a:latin typeface="Century Gothic" panose="020B0502020202020204" pitchFamily="34" charset="0"/>
                        </a:rPr>
                        <a:t>)</a:t>
                      </a:r>
                    </a:p>
                    <a:p>
                      <a:pPr algn="ct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7071003"/>
                  </a:ext>
                </a:extLst>
              </a:tr>
              <a:tr h="889887">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x-none" b="1" dirty="0">
                          <a:solidFill>
                            <a:srgbClr val="1B365D"/>
                          </a:solidFill>
                          <a:latin typeface="Century Gothic" panose="020B0502020202020204" pitchFamily="34" charset="0"/>
                        </a:rPr>
                        <a:t>€1</a:t>
                      </a:r>
                      <a:r>
                        <a:rPr lang="fr-BE" b="1" dirty="0">
                          <a:solidFill>
                            <a:srgbClr val="1B365D"/>
                          </a:solidFill>
                          <a:latin typeface="Century Gothic" panose="020B0502020202020204" pitchFamily="34" charset="0"/>
                        </a:rPr>
                        <a:t>.</a:t>
                      </a:r>
                      <a:r>
                        <a:rPr lang="x-none" b="1" dirty="0">
                          <a:solidFill>
                            <a:srgbClr val="1B365D"/>
                          </a:solidFill>
                          <a:latin typeface="Century Gothic" panose="020B0502020202020204" pitchFamily="34" charset="0"/>
                        </a:rPr>
                        <a:t>9</a:t>
                      </a:r>
                      <a:r>
                        <a:rPr lang="fr-FR" b="1" dirty="0">
                          <a:solidFill>
                            <a:srgbClr val="1B365D"/>
                          </a:solidFill>
                          <a:latin typeface="Century Gothic" panose="020B0502020202020204" pitchFamily="34" charset="0"/>
                        </a:rPr>
                        <a:t>93</a:t>
                      </a:r>
                      <a:r>
                        <a:rPr lang="x-none" b="1" dirty="0">
                          <a:solidFill>
                            <a:srgbClr val="1B365D"/>
                          </a:solidFill>
                          <a:latin typeface="Century Gothic" panose="020B0502020202020204" pitchFamily="34" charset="0"/>
                        </a:rPr>
                        <a:t> </a:t>
                      </a:r>
                      <a:endParaRPr lang="fr-FR" b="1" dirty="0">
                        <a:solidFill>
                          <a:srgbClr val="1B365D"/>
                        </a:solidFill>
                        <a:latin typeface="Century Gothic" panose="020B0502020202020204" pitchFamily="34" charset="0"/>
                      </a:endParaRPr>
                    </a:p>
                    <a:p>
                      <a:pPr marL="0" marR="0" lvl="0" indent="0" algn="ctr" defTabSz="924282" rtl="0" eaLnBrk="1" fontAlgn="auto" latinLnBrk="0" hangingPunct="1">
                        <a:lnSpc>
                          <a:spcPct val="100000"/>
                        </a:lnSpc>
                        <a:spcBef>
                          <a:spcPts val="0"/>
                        </a:spcBef>
                        <a:spcAft>
                          <a:spcPts val="0"/>
                        </a:spcAft>
                        <a:buClrTx/>
                        <a:buSzTx/>
                        <a:buFontTx/>
                        <a:buNone/>
                        <a:tabLst/>
                        <a:defRPr/>
                      </a:pPr>
                      <a:r>
                        <a:rPr lang="fr-FR" sz="1400" b="1" i="1" dirty="0">
                          <a:solidFill>
                            <a:schemeClr val="bg1">
                              <a:lumMod val="50000"/>
                            </a:schemeClr>
                          </a:solidFill>
                          <a:latin typeface="Century Gothic" panose="020B0502020202020204" pitchFamily="34" charset="0"/>
                        </a:rPr>
                        <a:t>+1</a:t>
                      </a:r>
                      <a:r>
                        <a:rPr lang="x-none" sz="1400" b="1" i="1" dirty="0">
                          <a:solidFill>
                            <a:schemeClr val="bg1">
                              <a:lumMod val="50000"/>
                            </a:schemeClr>
                          </a:solidFill>
                          <a:latin typeface="Century Gothic" panose="020B0502020202020204" pitchFamily="34" charset="0"/>
                        </a:rPr>
                        <a:t>%</a:t>
                      </a:r>
                      <a:endParaRPr lang="x-none" b="1" dirty="0">
                        <a:solidFill>
                          <a:schemeClr val="bg2"/>
                        </a:solidFill>
                        <a:latin typeface="Century Gothic" panose="020B0502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x-none" b="1" dirty="0">
                          <a:solidFill>
                            <a:srgbClr val="1B365D"/>
                          </a:solidFill>
                          <a:latin typeface="Century Gothic" panose="020B0502020202020204" pitchFamily="34" charset="0"/>
                        </a:rPr>
                        <a:t>€1</a:t>
                      </a:r>
                      <a:r>
                        <a:rPr lang="fr-BE" b="1" dirty="0">
                          <a:solidFill>
                            <a:srgbClr val="1B365D"/>
                          </a:solidFill>
                          <a:latin typeface="Century Gothic" panose="020B0502020202020204" pitchFamily="34" charset="0"/>
                        </a:rPr>
                        <a:t>.</a:t>
                      </a:r>
                      <a:r>
                        <a:rPr lang="x-none" b="1" dirty="0">
                          <a:solidFill>
                            <a:srgbClr val="1B365D"/>
                          </a:solidFill>
                          <a:latin typeface="Century Gothic" panose="020B0502020202020204" pitchFamily="34" charset="0"/>
                        </a:rPr>
                        <a:t>7</a:t>
                      </a:r>
                      <a:r>
                        <a:rPr lang="fr-FR" b="1" dirty="0">
                          <a:solidFill>
                            <a:srgbClr val="1B365D"/>
                          </a:solidFill>
                          <a:latin typeface="Century Gothic" panose="020B0502020202020204" pitchFamily="34" charset="0"/>
                        </a:rPr>
                        <a:t>76</a:t>
                      </a:r>
                      <a:r>
                        <a:rPr lang="x-none" b="1" dirty="0">
                          <a:solidFill>
                            <a:srgbClr val="1B365D"/>
                          </a:solidFill>
                          <a:latin typeface="Century Gothic" panose="020B0502020202020204" pitchFamily="34" charset="0"/>
                        </a:rPr>
                        <a:t> </a:t>
                      </a:r>
                      <a:endParaRPr lang="fr-FR" b="1" dirty="0">
                        <a:solidFill>
                          <a:srgbClr val="1B365D"/>
                        </a:solidFill>
                        <a:latin typeface="Century Gothic" panose="020B0502020202020204" pitchFamily="34" charset="0"/>
                      </a:endParaRPr>
                    </a:p>
                    <a:p>
                      <a:pPr marL="0" marR="0" lvl="0" indent="0" algn="ctr" defTabSz="924282" rtl="0" eaLnBrk="1" fontAlgn="auto" latinLnBrk="0" hangingPunct="1">
                        <a:lnSpc>
                          <a:spcPct val="100000"/>
                        </a:lnSpc>
                        <a:spcBef>
                          <a:spcPts val="0"/>
                        </a:spcBef>
                        <a:spcAft>
                          <a:spcPts val="0"/>
                        </a:spcAft>
                        <a:buClrTx/>
                        <a:buSzTx/>
                        <a:buFontTx/>
                        <a:buNone/>
                        <a:tabLst/>
                        <a:defRPr/>
                      </a:pPr>
                      <a:r>
                        <a:rPr lang="fr-FR" sz="1400" b="1" i="1" dirty="0">
                          <a:solidFill>
                            <a:schemeClr val="bg1">
                              <a:lumMod val="50000"/>
                            </a:schemeClr>
                          </a:solidFill>
                          <a:latin typeface="Century Gothic" panose="020B0502020202020204" pitchFamily="34" charset="0"/>
                        </a:rPr>
                        <a:t>+2</a:t>
                      </a:r>
                      <a:r>
                        <a:rPr lang="x-none" sz="1400" b="1" i="1" dirty="0">
                          <a:solidFill>
                            <a:schemeClr val="bg1">
                              <a:lumMod val="50000"/>
                            </a:schemeClr>
                          </a:solidFill>
                          <a:latin typeface="Century Gothic" panose="020B0502020202020204" pitchFamily="34" charset="0"/>
                        </a:rPr>
                        <a:t>%</a:t>
                      </a:r>
                      <a:endParaRPr lang="x-none" b="1" dirty="0">
                        <a:solidFill>
                          <a:schemeClr val="bg2"/>
                        </a:solidFill>
                        <a:latin typeface="Century Gothic" panose="020B0502020202020204" pitchFamily="34" charset="0"/>
                      </a:endParaRPr>
                    </a:p>
                    <a:p>
                      <a:pPr algn="ct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x-none" b="1" dirty="0">
                          <a:solidFill>
                            <a:srgbClr val="1B365D"/>
                          </a:solidFill>
                          <a:latin typeface="Century Gothic" panose="020B0502020202020204" pitchFamily="34" charset="0"/>
                        </a:rPr>
                        <a:t>€1</a:t>
                      </a:r>
                      <a:r>
                        <a:rPr lang="fr-BE" b="1" dirty="0">
                          <a:solidFill>
                            <a:srgbClr val="1B365D"/>
                          </a:solidFill>
                          <a:latin typeface="Century Gothic" panose="020B0502020202020204" pitchFamily="34" charset="0"/>
                        </a:rPr>
                        <a:t>.</a:t>
                      </a:r>
                      <a:r>
                        <a:rPr lang="fr-FR" b="1" dirty="0">
                          <a:solidFill>
                            <a:srgbClr val="1B365D"/>
                          </a:solidFill>
                          <a:latin typeface="Century Gothic" panose="020B0502020202020204" pitchFamily="34" charset="0"/>
                        </a:rPr>
                        <a:t>658</a:t>
                      </a:r>
                      <a:r>
                        <a:rPr lang="x-none" b="1" dirty="0">
                          <a:solidFill>
                            <a:srgbClr val="1B365D"/>
                          </a:solidFill>
                          <a:latin typeface="Century Gothic" panose="020B0502020202020204" pitchFamily="34" charset="0"/>
                        </a:rPr>
                        <a:t> </a:t>
                      </a:r>
                      <a:endParaRPr lang="fr-FR" b="1" dirty="0">
                        <a:solidFill>
                          <a:srgbClr val="1B365D"/>
                        </a:solidFill>
                        <a:latin typeface="Century Gothic" panose="020B0502020202020204" pitchFamily="34" charset="0"/>
                      </a:endParaRPr>
                    </a:p>
                    <a:p>
                      <a:pPr marL="0" marR="0" lvl="0" indent="0" algn="ctr" defTabSz="924282" rtl="0" eaLnBrk="1" fontAlgn="auto" latinLnBrk="0" hangingPunct="1">
                        <a:lnSpc>
                          <a:spcPct val="100000"/>
                        </a:lnSpc>
                        <a:spcBef>
                          <a:spcPts val="0"/>
                        </a:spcBef>
                        <a:spcAft>
                          <a:spcPts val="0"/>
                        </a:spcAft>
                        <a:buClrTx/>
                        <a:buSzTx/>
                        <a:buFontTx/>
                        <a:buNone/>
                        <a:tabLst/>
                        <a:defRPr/>
                      </a:pPr>
                      <a:r>
                        <a:rPr lang="fr-FR" sz="1400" b="1" i="1" dirty="0">
                          <a:solidFill>
                            <a:schemeClr val="bg1">
                              <a:lumMod val="50000"/>
                            </a:schemeClr>
                          </a:solidFill>
                          <a:latin typeface="Century Gothic" panose="020B0502020202020204" pitchFamily="34" charset="0"/>
                        </a:rPr>
                        <a:t>=</a:t>
                      </a:r>
                      <a:endParaRPr lang="x-none" b="1" dirty="0">
                        <a:solidFill>
                          <a:schemeClr val="bg2"/>
                        </a:solidFill>
                        <a:latin typeface="Century Gothic" panose="020B0502020202020204" pitchFamily="34" charset="0"/>
                      </a:endParaRPr>
                    </a:p>
                    <a:p>
                      <a:pPr algn="ct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x-none" b="1" dirty="0">
                          <a:solidFill>
                            <a:srgbClr val="1B365D"/>
                          </a:solidFill>
                          <a:latin typeface="Century Gothic" panose="020B0502020202020204" pitchFamily="34" charset="0"/>
                        </a:rPr>
                        <a:t>€1</a:t>
                      </a:r>
                      <a:r>
                        <a:rPr lang="fr-BE" b="1" dirty="0">
                          <a:solidFill>
                            <a:srgbClr val="1B365D"/>
                          </a:solidFill>
                          <a:latin typeface="Century Gothic" panose="020B0502020202020204" pitchFamily="34" charset="0"/>
                        </a:rPr>
                        <a:t>.</a:t>
                      </a:r>
                      <a:r>
                        <a:rPr lang="fr-FR" b="1" dirty="0">
                          <a:solidFill>
                            <a:srgbClr val="1B365D"/>
                          </a:solidFill>
                          <a:latin typeface="Century Gothic" panose="020B0502020202020204" pitchFamily="34" charset="0"/>
                        </a:rPr>
                        <a:t>370</a:t>
                      </a:r>
                      <a:endParaRPr lang="x-none" b="1" dirty="0">
                        <a:solidFill>
                          <a:schemeClr val="bg2"/>
                        </a:solidFill>
                        <a:latin typeface="Century Gothic" panose="020B0502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en-US" b="1" dirty="0" err="1">
                          <a:solidFill>
                            <a:srgbClr val="1B365D"/>
                          </a:solidFill>
                          <a:latin typeface="Century Gothic" panose="020B0502020202020204" pitchFamily="34" charset="0"/>
                        </a:rPr>
                        <a:t>Zł</a:t>
                      </a:r>
                      <a:r>
                        <a:rPr lang="en-US" b="1" dirty="0">
                          <a:solidFill>
                            <a:srgbClr val="1B365D"/>
                          </a:solidFill>
                          <a:latin typeface="Century Gothic" panose="020B0502020202020204" pitchFamily="34" charset="0"/>
                        </a:rPr>
                        <a:t> </a:t>
                      </a:r>
                      <a:r>
                        <a:rPr lang="fr-FR" b="1" dirty="0">
                          <a:solidFill>
                            <a:srgbClr val="1B365D"/>
                          </a:solidFill>
                          <a:latin typeface="Century Gothic" panose="020B0502020202020204" pitchFamily="34" charset="0"/>
                        </a:rPr>
                        <a:t>4.324</a:t>
                      </a:r>
                      <a:endParaRPr lang="x-none" b="1" dirty="0">
                        <a:solidFill>
                          <a:schemeClr val="bg2"/>
                        </a:solidFill>
                        <a:latin typeface="Century Gothic" panose="020B0502020202020204" pitchFamily="34" charset="0"/>
                      </a:endParaRPr>
                    </a:p>
                    <a:p>
                      <a:pPr marL="0" marR="0" lvl="0" indent="0" algn="ctr" defTabSz="924282" rtl="0" eaLnBrk="1" fontAlgn="auto" latinLnBrk="0" hangingPunct="1">
                        <a:lnSpc>
                          <a:spcPct val="100000"/>
                        </a:lnSpc>
                        <a:spcBef>
                          <a:spcPts val="0"/>
                        </a:spcBef>
                        <a:spcAft>
                          <a:spcPts val="0"/>
                        </a:spcAft>
                        <a:buClrTx/>
                        <a:buSzTx/>
                        <a:buFontTx/>
                        <a:buNone/>
                        <a:tabLst/>
                        <a:defRPr/>
                      </a:pPr>
                      <a:r>
                        <a:rPr lang="x-none" sz="1600" b="1" i="1" dirty="0">
                          <a:solidFill>
                            <a:srgbClr val="1B365D"/>
                          </a:solidFill>
                          <a:latin typeface="Century Gothic" panose="020B0502020202020204" pitchFamily="34" charset="0"/>
                        </a:rPr>
                        <a:t>(€</a:t>
                      </a:r>
                      <a:r>
                        <a:rPr lang="fr-FR" sz="1600" b="1" i="1" dirty="0">
                          <a:solidFill>
                            <a:srgbClr val="1B365D"/>
                          </a:solidFill>
                          <a:latin typeface="Century Gothic" panose="020B0502020202020204" pitchFamily="34" charset="0"/>
                        </a:rPr>
                        <a:t>1.030</a:t>
                      </a:r>
                      <a:r>
                        <a:rPr lang="x-none" sz="1600" b="1" i="1" dirty="0">
                          <a:solidFill>
                            <a:srgbClr val="1B365D"/>
                          </a:solidFill>
                          <a:latin typeface="Century Gothic" panose="020B0502020202020204" pitchFamily="34" charset="0"/>
                        </a:rPr>
                        <a: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6144383"/>
                  </a:ext>
                </a:extLst>
              </a:tr>
            </a:tbl>
          </a:graphicData>
        </a:graphic>
      </p:graphicFrame>
      <p:sp>
        <p:nvSpPr>
          <p:cNvPr id="24" name="Espace réservé du texte 2"/>
          <p:cNvSpPr txBox="1">
            <a:spLocks/>
          </p:cNvSpPr>
          <p:nvPr>
            <p:custDataLst>
              <p:tags r:id="rId1"/>
            </p:custDataLst>
          </p:nvPr>
        </p:nvSpPr>
        <p:spPr>
          <a:xfrm>
            <a:off x="561302" y="4368428"/>
            <a:ext cx="1366141" cy="330796"/>
          </a:xfrm>
          <a:prstGeom prst="rect">
            <a:avLst/>
          </a:prstGeom>
          <a:solidFill>
            <a:schemeClr val="tx2"/>
          </a:solidFill>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900" b="0" kern="1200" cap="all" baseline="0">
                <a:solidFill>
                  <a:schemeClr val="bg2"/>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FR" sz="1400" b="1" kern="0" dirty="0">
                <a:solidFill>
                  <a:schemeClr val="bg1"/>
                </a:solidFill>
                <a:latin typeface="Century Gothic" panose="020B0502020202020204" pitchFamily="34" charset="0"/>
              </a:rPr>
              <a:t>FRANCE</a:t>
            </a:r>
            <a:endParaRPr lang="x-none" sz="1400" b="1" kern="0" dirty="0">
              <a:solidFill>
                <a:schemeClr val="bg1"/>
              </a:solidFill>
              <a:latin typeface="Century Gothic" panose="020B0502020202020204" pitchFamily="34" charset="0"/>
            </a:endParaRPr>
          </a:p>
        </p:txBody>
      </p:sp>
      <p:sp>
        <p:nvSpPr>
          <p:cNvPr id="25" name="Espace réservé du texte 2"/>
          <p:cNvSpPr txBox="1">
            <a:spLocks/>
          </p:cNvSpPr>
          <p:nvPr>
            <p:custDataLst>
              <p:tags r:id="rId2"/>
            </p:custDataLst>
          </p:nvPr>
        </p:nvSpPr>
        <p:spPr>
          <a:xfrm>
            <a:off x="2212750" y="4368428"/>
            <a:ext cx="1366141" cy="330796"/>
          </a:xfrm>
          <a:prstGeom prst="rect">
            <a:avLst/>
          </a:prstGeom>
          <a:solidFill>
            <a:schemeClr val="tx2"/>
          </a:solidFill>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900" b="0" kern="1200" cap="all" baseline="0">
                <a:solidFill>
                  <a:schemeClr val="bg2"/>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FR" sz="1400" b="1" kern="0" dirty="0" err="1">
                <a:solidFill>
                  <a:schemeClr val="bg1"/>
                </a:solidFill>
                <a:latin typeface="Century Gothic" panose="020B0502020202020204" pitchFamily="34" charset="0"/>
              </a:rPr>
              <a:t>ITALie</a:t>
            </a:r>
            <a:endParaRPr lang="x-none" sz="1400" b="1" kern="0" dirty="0">
              <a:solidFill>
                <a:schemeClr val="bg1"/>
              </a:solidFill>
              <a:latin typeface="Century Gothic" panose="020B0502020202020204" pitchFamily="34" charset="0"/>
            </a:endParaRPr>
          </a:p>
        </p:txBody>
      </p:sp>
      <p:sp>
        <p:nvSpPr>
          <p:cNvPr id="26" name="Espace réservé du texte 2"/>
          <p:cNvSpPr txBox="1">
            <a:spLocks/>
          </p:cNvSpPr>
          <p:nvPr>
            <p:custDataLst>
              <p:tags r:id="rId3"/>
            </p:custDataLst>
          </p:nvPr>
        </p:nvSpPr>
        <p:spPr>
          <a:xfrm>
            <a:off x="3864198" y="4368428"/>
            <a:ext cx="1366141" cy="330796"/>
          </a:xfrm>
          <a:prstGeom prst="rect">
            <a:avLst/>
          </a:prstGeom>
          <a:solidFill>
            <a:schemeClr val="tx2"/>
          </a:solidFill>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900" b="0" kern="1200" cap="all" baseline="0">
                <a:solidFill>
                  <a:schemeClr val="bg2"/>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FR" sz="1400" b="1" kern="0" dirty="0">
                <a:solidFill>
                  <a:schemeClr val="bg1"/>
                </a:solidFill>
                <a:latin typeface="Century Gothic" panose="020B0502020202020204" pitchFamily="34" charset="0"/>
              </a:rPr>
              <a:t>ESPAGNE</a:t>
            </a:r>
            <a:endParaRPr lang="x-none" sz="1400" b="1" kern="0" dirty="0">
              <a:solidFill>
                <a:schemeClr val="bg1"/>
              </a:solidFill>
              <a:latin typeface="Century Gothic" panose="020B0502020202020204" pitchFamily="34" charset="0"/>
            </a:endParaRPr>
          </a:p>
        </p:txBody>
      </p:sp>
      <p:sp>
        <p:nvSpPr>
          <p:cNvPr id="27" name="Espace réservé du texte 2"/>
          <p:cNvSpPr txBox="1">
            <a:spLocks/>
          </p:cNvSpPr>
          <p:nvPr>
            <p:custDataLst>
              <p:tags r:id="rId4"/>
            </p:custDataLst>
          </p:nvPr>
        </p:nvSpPr>
        <p:spPr>
          <a:xfrm>
            <a:off x="5515646" y="4368428"/>
            <a:ext cx="1366141" cy="330796"/>
          </a:xfrm>
          <a:prstGeom prst="rect">
            <a:avLst/>
          </a:prstGeom>
          <a:solidFill>
            <a:schemeClr val="tx2"/>
          </a:solidFill>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900" b="0" kern="1200" cap="all" baseline="0">
                <a:solidFill>
                  <a:schemeClr val="bg2"/>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FR" sz="1400" b="1" kern="0" dirty="0">
                <a:solidFill>
                  <a:schemeClr val="bg1"/>
                </a:solidFill>
                <a:latin typeface="Century Gothic" panose="020B0502020202020204" pitchFamily="34" charset="0"/>
              </a:rPr>
              <a:t>PORTUGAL</a:t>
            </a:r>
            <a:endParaRPr lang="x-none" sz="1400" b="1" kern="0" dirty="0">
              <a:solidFill>
                <a:schemeClr val="bg1"/>
              </a:solidFill>
              <a:latin typeface="Century Gothic" panose="020B0502020202020204" pitchFamily="34" charset="0"/>
            </a:endParaRPr>
          </a:p>
        </p:txBody>
      </p:sp>
      <p:sp>
        <p:nvSpPr>
          <p:cNvPr id="28" name="Espace réservé du texte 2"/>
          <p:cNvSpPr txBox="1">
            <a:spLocks/>
          </p:cNvSpPr>
          <p:nvPr>
            <p:custDataLst>
              <p:tags r:id="rId5"/>
            </p:custDataLst>
          </p:nvPr>
        </p:nvSpPr>
        <p:spPr>
          <a:xfrm>
            <a:off x="7167093" y="4368428"/>
            <a:ext cx="1366141" cy="330796"/>
          </a:xfrm>
          <a:prstGeom prst="rect">
            <a:avLst/>
          </a:prstGeom>
          <a:solidFill>
            <a:schemeClr val="tx2"/>
          </a:solidFill>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900" b="0" kern="1200" cap="all" baseline="0">
                <a:solidFill>
                  <a:schemeClr val="bg2"/>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FR" sz="1400" b="1" kern="0" dirty="0">
                <a:solidFill>
                  <a:schemeClr val="bg1"/>
                </a:solidFill>
                <a:latin typeface="Century Gothic" panose="020B0502020202020204" pitchFamily="34" charset="0"/>
              </a:rPr>
              <a:t>POLOGNE</a:t>
            </a:r>
            <a:endParaRPr lang="x-none" sz="1400" b="1" kern="0" dirty="0">
              <a:solidFill>
                <a:schemeClr val="bg1"/>
              </a:solidFill>
              <a:latin typeface="Century Gothic" panose="020B0502020202020204" pitchFamily="34" charset="0"/>
            </a:endParaRPr>
          </a:p>
        </p:txBody>
      </p:sp>
      <p:sp>
        <p:nvSpPr>
          <p:cNvPr id="29" name="Espace réservé du texte 2"/>
          <p:cNvSpPr txBox="1">
            <a:spLocks/>
          </p:cNvSpPr>
          <p:nvPr>
            <p:custDataLst>
              <p:tags r:id="rId6"/>
            </p:custDataLst>
          </p:nvPr>
        </p:nvSpPr>
        <p:spPr>
          <a:xfrm>
            <a:off x="561302" y="3022553"/>
            <a:ext cx="1366141" cy="330796"/>
          </a:xfrm>
          <a:prstGeom prst="rect">
            <a:avLst/>
          </a:prstGeom>
          <a:solidFill>
            <a:schemeClr val="tx2"/>
          </a:solidFill>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900" b="0" kern="1200" cap="all" baseline="0">
                <a:solidFill>
                  <a:schemeClr val="bg2"/>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FR" sz="1400" b="1" kern="0" dirty="0">
                <a:solidFill>
                  <a:schemeClr val="bg1"/>
                </a:solidFill>
                <a:latin typeface="Century Gothic" panose="020B0502020202020204" pitchFamily="34" charset="0"/>
              </a:rPr>
              <a:t>Suisse</a:t>
            </a:r>
            <a:endParaRPr lang="x-none" sz="1400" b="1" kern="0" dirty="0">
              <a:solidFill>
                <a:schemeClr val="bg1"/>
              </a:solidFill>
              <a:latin typeface="Century Gothic" panose="020B0502020202020204" pitchFamily="34" charset="0"/>
            </a:endParaRPr>
          </a:p>
        </p:txBody>
      </p:sp>
      <p:sp>
        <p:nvSpPr>
          <p:cNvPr id="30" name="Espace réservé du texte 2"/>
          <p:cNvSpPr txBox="1">
            <a:spLocks/>
          </p:cNvSpPr>
          <p:nvPr>
            <p:custDataLst>
              <p:tags r:id="rId7"/>
            </p:custDataLst>
          </p:nvPr>
        </p:nvSpPr>
        <p:spPr>
          <a:xfrm>
            <a:off x="2212750" y="3022553"/>
            <a:ext cx="1366141" cy="330796"/>
          </a:xfrm>
          <a:prstGeom prst="rect">
            <a:avLst/>
          </a:prstGeom>
          <a:solidFill>
            <a:schemeClr val="tx2"/>
          </a:solidFill>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900" b="0" kern="1200" cap="all" baseline="0">
                <a:solidFill>
                  <a:schemeClr val="bg2"/>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FR" sz="1400" b="1" kern="0" dirty="0" err="1">
                <a:solidFill>
                  <a:schemeClr val="bg1"/>
                </a:solidFill>
                <a:latin typeface="Century Gothic" panose="020B0502020202020204" pitchFamily="34" charset="0"/>
              </a:rPr>
              <a:t>AUtriche</a:t>
            </a:r>
            <a:endParaRPr lang="x-none" sz="1400" b="1" kern="0" dirty="0">
              <a:solidFill>
                <a:schemeClr val="bg1"/>
              </a:solidFill>
              <a:latin typeface="Century Gothic" panose="020B0502020202020204" pitchFamily="34" charset="0"/>
            </a:endParaRPr>
          </a:p>
        </p:txBody>
      </p:sp>
      <p:sp>
        <p:nvSpPr>
          <p:cNvPr id="31" name="Espace réservé du texte 2"/>
          <p:cNvSpPr txBox="1">
            <a:spLocks/>
          </p:cNvSpPr>
          <p:nvPr>
            <p:custDataLst>
              <p:tags r:id="rId8"/>
            </p:custDataLst>
          </p:nvPr>
        </p:nvSpPr>
        <p:spPr>
          <a:xfrm>
            <a:off x="3889723" y="3050039"/>
            <a:ext cx="1366141" cy="330796"/>
          </a:xfrm>
          <a:prstGeom prst="rect">
            <a:avLst/>
          </a:prstGeom>
          <a:solidFill>
            <a:schemeClr val="tx2"/>
          </a:solidFill>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900" b="0" kern="1200" cap="all" baseline="0">
                <a:solidFill>
                  <a:schemeClr val="bg2"/>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FR" sz="1400" b="1" kern="0" dirty="0">
                <a:solidFill>
                  <a:schemeClr val="bg1"/>
                </a:solidFill>
                <a:latin typeface="Century Gothic" panose="020B0502020202020204" pitchFamily="34" charset="0"/>
              </a:rPr>
              <a:t>Allemagne</a:t>
            </a:r>
            <a:endParaRPr lang="x-none" sz="1400" b="1" kern="0" dirty="0">
              <a:solidFill>
                <a:schemeClr val="bg1"/>
              </a:solidFill>
              <a:latin typeface="Century Gothic" panose="020B0502020202020204" pitchFamily="34" charset="0"/>
            </a:endParaRPr>
          </a:p>
        </p:txBody>
      </p:sp>
      <p:sp>
        <p:nvSpPr>
          <p:cNvPr id="32" name="Espace réservé du texte 2"/>
          <p:cNvSpPr txBox="1">
            <a:spLocks/>
          </p:cNvSpPr>
          <p:nvPr>
            <p:custDataLst>
              <p:tags r:id="rId9"/>
            </p:custDataLst>
          </p:nvPr>
        </p:nvSpPr>
        <p:spPr>
          <a:xfrm>
            <a:off x="5515646" y="3022553"/>
            <a:ext cx="1366141" cy="330796"/>
          </a:xfrm>
          <a:prstGeom prst="rect">
            <a:avLst/>
          </a:prstGeom>
          <a:solidFill>
            <a:srgbClr val="E53138"/>
          </a:solidFill>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900" b="0" kern="1200" cap="all" baseline="0">
                <a:solidFill>
                  <a:schemeClr val="bg2"/>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FR" sz="1400" b="1" kern="0" dirty="0" err="1">
                <a:solidFill>
                  <a:schemeClr val="bg1"/>
                </a:solidFill>
                <a:latin typeface="Century Gothic" panose="020B0502020202020204" pitchFamily="34" charset="0"/>
              </a:rPr>
              <a:t>BELGIque</a:t>
            </a:r>
            <a:endParaRPr lang="x-none" sz="1400" b="1" kern="0" dirty="0">
              <a:solidFill>
                <a:schemeClr val="bg1"/>
              </a:solidFill>
              <a:latin typeface="Century Gothic" panose="020B0502020202020204" pitchFamily="34" charset="0"/>
            </a:endParaRPr>
          </a:p>
        </p:txBody>
      </p:sp>
      <p:sp>
        <p:nvSpPr>
          <p:cNvPr id="33" name="Espace réservé du texte 2"/>
          <p:cNvSpPr txBox="1">
            <a:spLocks/>
          </p:cNvSpPr>
          <p:nvPr>
            <p:custDataLst>
              <p:tags r:id="rId10"/>
            </p:custDataLst>
          </p:nvPr>
        </p:nvSpPr>
        <p:spPr>
          <a:xfrm>
            <a:off x="7167093" y="3022553"/>
            <a:ext cx="1366141" cy="330796"/>
          </a:xfrm>
          <a:prstGeom prst="rect">
            <a:avLst/>
          </a:prstGeom>
          <a:solidFill>
            <a:schemeClr val="tx2"/>
          </a:solidFill>
        </p:spPr>
        <p:txBody>
          <a:bodyPr vert="horz" lIns="0" tIns="0" rIns="0" bIns="0" rtlCol="0" anchor="ctr">
            <a:normAutofit fontScale="92500" lnSpcReduction="20000"/>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900" b="0" kern="1200" cap="all" baseline="0">
                <a:solidFill>
                  <a:schemeClr val="bg2"/>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FR" sz="1400" b="1" kern="0" dirty="0">
                <a:solidFill>
                  <a:schemeClr val="bg1"/>
                </a:solidFill>
                <a:latin typeface="Century Gothic" panose="020B0502020202020204" pitchFamily="34" charset="0"/>
              </a:rPr>
              <a:t>Grande Bretagne</a:t>
            </a:r>
            <a:endParaRPr lang="x-none" sz="1400" b="1" kern="0" dirty="0">
              <a:solidFill>
                <a:schemeClr val="bg1"/>
              </a:solidFill>
              <a:latin typeface="Century Gothic" panose="020B0502020202020204" pitchFamily="34" charset="0"/>
            </a:endParaRPr>
          </a:p>
        </p:txBody>
      </p:sp>
      <p:sp>
        <p:nvSpPr>
          <p:cNvPr id="2" name="ZoneTexte 1"/>
          <p:cNvSpPr txBox="1"/>
          <p:nvPr/>
        </p:nvSpPr>
        <p:spPr>
          <a:xfrm>
            <a:off x="705140" y="6264572"/>
            <a:ext cx="5274201" cy="307777"/>
          </a:xfrm>
          <a:prstGeom prst="rect">
            <a:avLst/>
          </a:prstGeom>
          <a:noFill/>
          <a:ln>
            <a:solidFill>
              <a:srgbClr val="314397"/>
            </a:solidFill>
          </a:ln>
        </p:spPr>
        <p:txBody>
          <a:bodyPr wrap="none" rtlCol="0">
            <a:spAutoFit/>
          </a:bodyPr>
          <a:lstStyle/>
          <a:p>
            <a:r>
              <a:rPr lang="fr-BE" sz="1400" dirty="0">
                <a:solidFill>
                  <a:srgbClr val="314397"/>
                </a:solidFill>
              </a:rPr>
              <a:t>La Belgique est en 4</a:t>
            </a:r>
            <a:r>
              <a:rPr lang="fr-BE" sz="1400" baseline="30000" dirty="0">
                <a:solidFill>
                  <a:srgbClr val="314397"/>
                </a:solidFill>
              </a:rPr>
              <a:t>ème</a:t>
            </a:r>
            <a:r>
              <a:rPr lang="fr-BE" sz="1400" dirty="0">
                <a:solidFill>
                  <a:srgbClr val="314397"/>
                </a:solidFill>
              </a:rPr>
              <a:t> position dans le classement Européen </a:t>
            </a:r>
            <a:endParaRPr lang="en-US" sz="1400" dirty="0">
              <a:solidFill>
                <a:srgbClr val="314397"/>
              </a:solidFill>
            </a:endParaRPr>
          </a:p>
        </p:txBody>
      </p:sp>
    </p:spTree>
    <p:extLst>
      <p:ext uri="{BB962C8B-B14F-4D97-AF65-F5344CB8AC3E}">
        <p14:creationId xmlns:p14="http://schemas.microsoft.com/office/powerpoint/2010/main" val="4069437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p:nvPr>
            <p:extLst>
              <p:ext uri="{D42A27DB-BD31-4B8C-83A1-F6EECF244321}">
                <p14:modId xmlns:p14="http://schemas.microsoft.com/office/powerpoint/2010/main" val="2638182508"/>
              </p:ext>
            </p:extLst>
          </p:nvPr>
        </p:nvGraphicFramePr>
        <p:xfrm>
          <a:off x="42758" y="1072732"/>
          <a:ext cx="9101242" cy="4610169"/>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re 29"/>
          <p:cNvSpPr>
            <a:spLocks noGrp="1"/>
          </p:cNvSpPr>
          <p:nvPr>
            <p:ph type="ctrTitle"/>
          </p:nvPr>
        </p:nvSpPr>
        <p:spPr>
          <a:xfrm>
            <a:off x="338064" y="271055"/>
            <a:ext cx="6949936" cy="543867"/>
          </a:xfrm>
          <a:noFill/>
        </p:spPr>
        <p:txBody>
          <a:bodyPr/>
          <a:lstStyle/>
          <a:p>
            <a:r>
              <a:rPr lang="fr-BE" sz="2400" b="1" dirty="0"/>
              <a:t>Le budget vacances des Belges par rapport à leur intention de départ</a:t>
            </a:r>
          </a:p>
        </p:txBody>
      </p:sp>
      <p:sp>
        <p:nvSpPr>
          <p:cNvPr id="15" name="TextBox 18"/>
          <p:cNvSpPr txBox="1">
            <a:spLocks noChangeArrowheads="1"/>
          </p:cNvSpPr>
          <p:nvPr/>
        </p:nvSpPr>
        <p:spPr bwMode="auto">
          <a:xfrm>
            <a:off x="553349" y="5682901"/>
            <a:ext cx="5692685" cy="86793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marL="171450" indent="-171450"/>
            <a:r>
              <a:rPr lang="fr-BE" sz="1200" b="1" dirty="0">
                <a:solidFill>
                  <a:schemeClr val="tx2"/>
                </a:solidFill>
              </a:rPr>
              <a:t>La hausse du budget vacances pousse vers le haut les intentions de vacances et les départs multiples. </a:t>
            </a:r>
          </a:p>
          <a:p>
            <a:pPr marL="171450" indent="-171450"/>
            <a:r>
              <a:rPr lang="fr-BE" sz="1200" b="1" dirty="0">
                <a:solidFill>
                  <a:schemeClr val="tx2"/>
                </a:solidFill>
              </a:rPr>
              <a:t>Malgré un budget vacances inférieur aux années 2013 et 2014, les Belges sont plus désireux de partir en vacances.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71" y="703368"/>
            <a:ext cx="5078833" cy="590632"/>
          </a:xfrm>
          <a:prstGeom prst="rect">
            <a:avLst/>
          </a:prstGeom>
        </p:spPr>
      </p:pic>
    </p:spTree>
    <p:extLst>
      <p:ext uri="{BB962C8B-B14F-4D97-AF65-F5344CB8AC3E}">
        <p14:creationId xmlns:p14="http://schemas.microsoft.com/office/powerpoint/2010/main" val="938331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24"/>
          <p:cNvSpPr>
            <a:spLocks noGrp="1"/>
          </p:cNvSpPr>
          <p:nvPr>
            <p:ph type="body" sz="quarter" idx="14"/>
          </p:nvPr>
        </p:nvSpPr>
        <p:spPr>
          <a:xfrm>
            <a:off x="344566" y="1973105"/>
            <a:ext cx="8389420" cy="4220487"/>
          </a:xfrm>
        </p:spPr>
        <p:txBody>
          <a:bodyPr/>
          <a:lstStyle/>
          <a:p>
            <a:pPr marL="285750" lvl="0" indent="-285750">
              <a:buFont typeface="Wingdings" panose="05000000000000000000" pitchFamily="2" charset="2"/>
              <a:buChar char="Ø"/>
            </a:pPr>
            <a:r>
              <a:rPr lang="fr-BE" sz="1400" dirty="0"/>
              <a:t>  </a:t>
            </a:r>
            <a:r>
              <a:rPr lang="fr-BE" sz="1600" b="0" dirty="0">
                <a:solidFill>
                  <a:srgbClr val="314397"/>
                </a:solidFill>
              </a:rPr>
              <a:t>Plus de </a:t>
            </a:r>
            <a:r>
              <a:rPr lang="fr-BE" sz="1600" b="0" dirty="0">
                <a:solidFill>
                  <a:srgbClr val="E53138"/>
                </a:solidFill>
              </a:rPr>
              <a:t>8.500</a:t>
            </a:r>
            <a:r>
              <a:rPr lang="fr-BE" sz="1600" b="0" dirty="0">
                <a:solidFill>
                  <a:srgbClr val="314397"/>
                </a:solidFill>
              </a:rPr>
              <a:t> </a:t>
            </a:r>
            <a:r>
              <a:rPr lang="fr-BE" sz="1600" b="0" dirty="0">
                <a:solidFill>
                  <a:schemeClr val="tx2"/>
                </a:solidFill>
              </a:rPr>
              <a:t>collaborateurs</a:t>
            </a:r>
          </a:p>
          <a:p>
            <a:pPr marL="285750" lvl="0" indent="-285750">
              <a:buFont typeface="Wingdings" panose="05000000000000000000" pitchFamily="2" charset="2"/>
              <a:buChar char="Ø"/>
            </a:pPr>
            <a:endParaRPr lang="fr-BE" sz="1600" b="0" dirty="0">
              <a:solidFill>
                <a:schemeClr val="tx2"/>
              </a:solidFill>
            </a:endParaRPr>
          </a:p>
          <a:p>
            <a:pPr marL="285750" lvl="0" indent="-285750">
              <a:buFont typeface="Wingdings" panose="05000000000000000000" pitchFamily="2" charset="2"/>
              <a:buChar char="Ø"/>
            </a:pPr>
            <a:r>
              <a:rPr lang="fr-BE" sz="1600" b="0" dirty="0">
                <a:solidFill>
                  <a:schemeClr val="accent1"/>
                </a:solidFill>
              </a:rPr>
              <a:t>  37</a:t>
            </a:r>
            <a:r>
              <a:rPr lang="fr-BE" sz="1600" b="0" dirty="0"/>
              <a:t> </a:t>
            </a:r>
            <a:r>
              <a:rPr lang="fr-BE" sz="1600" b="0" dirty="0">
                <a:solidFill>
                  <a:schemeClr val="tx2"/>
                </a:solidFill>
              </a:rPr>
              <a:t>sociétés et succursales dans</a:t>
            </a:r>
          </a:p>
          <a:p>
            <a:pPr lvl="0">
              <a:buNone/>
            </a:pPr>
            <a:r>
              <a:rPr lang="fr-BE" sz="1600" b="0" dirty="0"/>
              <a:t>       </a:t>
            </a:r>
            <a:r>
              <a:rPr lang="fr-BE" sz="1600" b="0" dirty="0">
                <a:solidFill>
                  <a:schemeClr val="accent1"/>
                </a:solidFill>
              </a:rPr>
              <a:t>33</a:t>
            </a:r>
            <a:r>
              <a:rPr lang="fr-BE" sz="1600" b="0" dirty="0"/>
              <a:t> </a:t>
            </a:r>
            <a:r>
              <a:rPr lang="fr-BE" sz="1600" b="0" dirty="0">
                <a:solidFill>
                  <a:schemeClr val="tx2"/>
                </a:solidFill>
              </a:rPr>
              <a:t>pays</a:t>
            </a:r>
            <a:br>
              <a:rPr lang="fr-BE" sz="1600" b="0" dirty="0">
                <a:solidFill>
                  <a:schemeClr val="tx2"/>
                </a:solidFill>
              </a:rPr>
            </a:br>
            <a:endParaRPr lang="fr-BE" sz="1600" b="0" dirty="0">
              <a:solidFill>
                <a:schemeClr val="tx2"/>
              </a:solidFill>
            </a:endParaRPr>
          </a:p>
          <a:p>
            <a:pPr marL="285750" indent="-285750">
              <a:buFont typeface="Wingdings" panose="05000000000000000000" pitchFamily="2" charset="2"/>
              <a:buChar char="Ø"/>
            </a:pPr>
            <a:r>
              <a:rPr lang="fr-BE" sz="1600" b="0" dirty="0">
                <a:solidFill>
                  <a:schemeClr val="accent1"/>
                </a:solidFill>
              </a:rPr>
              <a:t>  200</a:t>
            </a:r>
            <a:r>
              <a:rPr lang="fr-BE" sz="1600" b="0" dirty="0"/>
              <a:t> </a:t>
            </a:r>
            <a:r>
              <a:rPr lang="fr-BE" sz="1600" b="0" dirty="0">
                <a:solidFill>
                  <a:schemeClr val="tx2"/>
                </a:solidFill>
              </a:rPr>
              <a:t>pays et territoires couverts par </a:t>
            </a:r>
            <a:br>
              <a:rPr lang="fr-BE" sz="1600" b="0" dirty="0">
                <a:solidFill>
                  <a:schemeClr val="tx2"/>
                </a:solidFill>
              </a:rPr>
            </a:br>
            <a:r>
              <a:rPr lang="fr-BE" sz="1600" b="0" dirty="0">
                <a:solidFill>
                  <a:schemeClr val="tx2"/>
                </a:solidFill>
              </a:rPr>
              <a:t>  les représentants du Groupe </a:t>
            </a:r>
            <a:br>
              <a:rPr lang="fr-BE" sz="1600" b="0" dirty="0">
                <a:solidFill>
                  <a:schemeClr val="tx2"/>
                </a:solidFill>
              </a:rPr>
            </a:br>
            <a:endParaRPr lang="fr-BE" sz="1600" b="0" dirty="0">
              <a:solidFill>
                <a:schemeClr val="tx2"/>
              </a:solidFill>
            </a:endParaRPr>
          </a:p>
          <a:p>
            <a:pPr marL="285750" indent="-285750">
              <a:buFont typeface="Wingdings" panose="05000000000000000000" pitchFamily="2" charset="2"/>
              <a:buChar char="Ø"/>
            </a:pPr>
            <a:r>
              <a:rPr lang="fr-BE" sz="1600" b="0" dirty="0">
                <a:solidFill>
                  <a:schemeClr val="accent1"/>
                </a:solidFill>
              </a:rPr>
              <a:t>  750.000 </a:t>
            </a:r>
            <a:r>
              <a:rPr lang="fr-BE" sz="1600" b="0" dirty="0">
                <a:solidFill>
                  <a:schemeClr val="tx2"/>
                </a:solidFill>
              </a:rPr>
              <a:t>partenaires référenciés dont le secteur médical, voyage et assistance technique</a:t>
            </a:r>
            <a:br>
              <a:rPr lang="fr-BE" sz="1600" b="0" dirty="0">
                <a:solidFill>
                  <a:schemeClr val="tx2"/>
                </a:solidFill>
              </a:rPr>
            </a:br>
            <a:endParaRPr lang="fr-BE" sz="1600" b="0" dirty="0">
              <a:solidFill>
                <a:schemeClr val="tx2"/>
              </a:solidFill>
            </a:endParaRPr>
          </a:p>
          <a:p>
            <a:pPr marL="285750" indent="-285750">
              <a:buFont typeface="Wingdings" panose="05000000000000000000" pitchFamily="2" charset="2"/>
              <a:buChar char="Ø"/>
            </a:pPr>
            <a:r>
              <a:rPr lang="fr-BE" sz="1600" b="0" dirty="0">
                <a:solidFill>
                  <a:schemeClr val="accent1"/>
                </a:solidFill>
              </a:rPr>
              <a:t>  1</a:t>
            </a:r>
            <a:r>
              <a:rPr lang="fr-BE" sz="1600" b="0" dirty="0"/>
              <a:t> </a:t>
            </a:r>
            <a:r>
              <a:rPr lang="fr-BE" sz="1600" b="0" dirty="0">
                <a:solidFill>
                  <a:schemeClr val="tx2"/>
                </a:solidFill>
              </a:rPr>
              <a:t>intervention toutes les </a:t>
            </a:r>
            <a:r>
              <a:rPr lang="fr-BE" sz="1600" b="0" dirty="0">
                <a:solidFill>
                  <a:schemeClr val="accent1"/>
                </a:solidFill>
              </a:rPr>
              <a:t>2</a:t>
            </a:r>
            <a:r>
              <a:rPr lang="fr-BE" sz="1600" b="0" dirty="0"/>
              <a:t> </a:t>
            </a:r>
            <a:r>
              <a:rPr lang="fr-BE" sz="1600" b="0" dirty="0">
                <a:solidFill>
                  <a:schemeClr val="tx2"/>
                </a:solidFill>
              </a:rPr>
              <a:t>secondes dans le monde</a:t>
            </a:r>
            <a:br>
              <a:rPr lang="fr-BE" sz="1600" b="0" dirty="0">
                <a:solidFill>
                  <a:schemeClr val="tx2"/>
                </a:solidFill>
              </a:rPr>
            </a:br>
            <a:endParaRPr lang="fr-BE" sz="1600" b="0" dirty="0">
              <a:solidFill>
                <a:schemeClr val="tx2"/>
              </a:solidFill>
            </a:endParaRPr>
          </a:p>
          <a:p>
            <a:pPr marL="285750" indent="-285750">
              <a:buFont typeface="Wingdings" panose="05000000000000000000" pitchFamily="2" charset="2"/>
              <a:buChar char="Ø"/>
            </a:pPr>
            <a:r>
              <a:rPr lang="fr-BE" sz="1600" b="0" dirty="0">
                <a:solidFill>
                  <a:schemeClr val="accent1"/>
                </a:solidFill>
              </a:rPr>
              <a:t>  2</a:t>
            </a:r>
            <a:r>
              <a:rPr lang="fr-BE" sz="1600" b="0" dirty="0"/>
              <a:t> </a:t>
            </a:r>
            <a:r>
              <a:rPr lang="fr-BE" sz="1600" b="0" dirty="0">
                <a:solidFill>
                  <a:schemeClr val="tx2"/>
                </a:solidFill>
              </a:rPr>
              <a:t>appels téléphoniques chaque seconde dans le monde</a:t>
            </a:r>
            <a:br>
              <a:rPr lang="fr-BE" sz="1600" b="0" dirty="0">
                <a:solidFill>
                  <a:schemeClr val="tx2"/>
                </a:solidFill>
              </a:rPr>
            </a:br>
            <a:endParaRPr lang="fr-BE" sz="1600" b="0" dirty="0">
              <a:solidFill>
                <a:schemeClr val="tx2"/>
              </a:solidFill>
            </a:endParaRPr>
          </a:p>
          <a:p>
            <a:pPr marL="285750" indent="-285750">
              <a:buFont typeface="Wingdings" panose="05000000000000000000" pitchFamily="2" charset="2"/>
              <a:buChar char="Ø"/>
            </a:pPr>
            <a:r>
              <a:rPr lang="fr-BE" sz="1600" b="0" dirty="0">
                <a:solidFill>
                  <a:schemeClr val="tx2"/>
                </a:solidFill>
              </a:rPr>
              <a:t>  Plus de </a:t>
            </a:r>
            <a:r>
              <a:rPr lang="fr-BE" sz="1600" b="0" dirty="0">
                <a:solidFill>
                  <a:srgbClr val="E53138"/>
                </a:solidFill>
              </a:rPr>
              <a:t>300 millions </a:t>
            </a:r>
            <a:r>
              <a:rPr lang="fr-BE" sz="1600" b="0" dirty="0">
                <a:solidFill>
                  <a:schemeClr val="tx2"/>
                </a:solidFill>
              </a:rPr>
              <a:t>de clients</a:t>
            </a:r>
          </a:p>
          <a:p>
            <a:pPr>
              <a:buNone/>
            </a:pPr>
            <a:endParaRPr lang="it-IT" b="0" dirty="0"/>
          </a:p>
          <a:p>
            <a:pPr>
              <a:buNone/>
            </a:pPr>
            <a:endParaRPr lang="en-GB" dirty="0"/>
          </a:p>
        </p:txBody>
      </p:sp>
      <p:sp>
        <p:nvSpPr>
          <p:cNvPr id="30" name="Titre 29"/>
          <p:cNvSpPr>
            <a:spLocks noGrp="1"/>
          </p:cNvSpPr>
          <p:nvPr>
            <p:ph type="ctrTitle"/>
          </p:nvPr>
        </p:nvSpPr>
        <p:spPr>
          <a:xfrm>
            <a:off x="344567" y="338211"/>
            <a:ext cx="8386686" cy="614269"/>
          </a:xfrm>
        </p:spPr>
        <p:txBody>
          <a:bodyPr/>
          <a:lstStyle/>
          <a:p>
            <a:r>
              <a:rPr lang="en-GB" sz="2800" b="1" dirty="0"/>
              <a:t>Le </a:t>
            </a:r>
            <a:r>
              <a:rPr lang="en-GB" sz="2800" b="1" dirty="0" err="1"/>
              <a:t>groupe</a:t>
            </a:r>
            <a:r>
              <a:rPr lang="en-GB" sz="2800" b="1" dirty="0"/>
              <a:t> </a:t>
            </a:r>
            <a:r>
              <a:rPr lang="en-GB" sz="2800" b="1" dirty="0" err="1"/>
              <a:t>Europ</a:t>
            </a:r>
            <a:r>
              <a:rPr lang="en-GB" sz="2800" b="1" dirty="0"/>
              <a:t> Assistance</a:t>
            </a:r>
          </a:p>
        </p:txBody>
      </p:sp>
      <p:sp>
        <p:nvSpPr>
          <p:cNvPr id="31" name="Sous-titre 30"/>
          <p:cNvSpPr>
            <a:spLocks noGrp="1"/>
          </p:cNvSpPr>
          <p:nvPr>
            <p:ph type="subTitle" idx="1"/>
          </p:nvPr>
        </p:nvSpPr>
        <p:spPr>
          <a:xfrm>
            <a:off x="347300" y="1323780"/>
            <a:ext cx="8386686" cy="456408"/>
          </a:xfrm>
        </p:spPr>
        <p:txBody>
          <a:bodyPr/>
          <a:lstStyle/>
          <a:p>
            <a:r>
              <a:rPr lang="en-GB" sz="1600" b="1" u="sng" dirty="0">
                <a:solidFill>
                  <a:schemeClr val="tx2"/>
                </a:solidFill>
              </a:rPr>
              <a:t>REPÈRES CLÉS</a:t>
            </a:r>
          </a:p>
        </p:txBody>
      </p:sp>
      <p:pic>
        <p:nvPicPr>
          <p:cNvPr id="11"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3965329" y="926740"/>
            <a:ext cx="4865363" cy="2526246"/>
          </a:xfrm>
          <a:prstGeom prst="rect">
            <a:avLst/>
          </a:prstGeom>
          <a:noFill/>
          <a:ln w="9525" cap="flat" cmpd="sng">
            <a:noFill/>
            <a:prstDash val="solid"/>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09" y="607366"/>
            <a:ext cx="5078833" cy="590632"/>
          </a:xfrm>
          <a:prstGeom prst="rect">
            <a:avLst/>
          </a:prstGeom>
        </p:spPr>
      </p:pic>
    </p:spTree>
    <p:extLst>
      <p:ext uri="{BB962C8B-B14F-4D97-AF65-F5344CB8AC3E}">
        <p14:creationId xmlns:p14="http://schemas.microsoft.com/office/powerpoint/2010/main" val="3193602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29"/>
          <p:cNvSpPr>
            <a:spLocks noGrp="1"/>
          </p:cNvSpPr>
          <p:nvPr>
            <p:ph type="ctrTitle"/>
          </p:nvPr>
        </p:nvSpPr>
        <p:spPr>
          <a:xfrm>
            <a:off x="338064" y="330162"/>
            <a:ext cx="8386686" cy="557458"/>
          </a:xfrm>
        </p:spPr>
        <p:txBody>
          <a:bodyPr/>
          <a:lstStyle/>
          <a:p>
            <a:r>
              <a:rPr lang="en-GB" sz="2400" b="1" dirty="0"/>
              <a:t>Budget </a:t>
            </a:r>
            <a:r>
              <a:rPr lang="en-GB" sz="2400" b="1" dirty="0" err="1"/>
              <a:t>vacances</a:t>
            </a:r>
            <a:r>
              <a:rPr lang="en-GB" sz="2400" b="1" dirty="0"/>
              <a:t> des </a:t>
            </a:r>
            <a:r>
              <a:rPr lang="en-GB" sz="2400" b="1" dirty="0" err="1"/>
              <a:t>Belges</a:t>
            </a:r>
            <a:r>
              <a:rPr lang="en-GB" sz="2400" b="1" dirty="0"/>
              <a:t> </a:t>
            </a:r>
          </a:p>
        </p:txBody>
      </p:sp>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7" name="TextBox 18"/>
          <p:cNvSpPr txBox="1">
            <a:spLocks noChangeArrowheads="1"/>
          </p:cNvSpPr>
          <p:nvPr/>
        </p:nvSpPr>
        <p:spPr bwMode="auto">
          <a:xfrm>
            <a:off x="130700" y="5289095"/>
            <a:ext cx="5401560" cy="116955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buNone/>
            </a:pPr>
            <a:r>
              <a:rPr lang="fr-BE" sz="1400" dirty="0">
                <a:solidFill>
                  <a:schemeClr val="tx2"/>
                </a:solidFill>
              </a:rPr>
              <a:t>En 2018, le budget vacances moyen des Belges </a:t>
            </a:r>
            <a:r>
              <a:rPr lang="fr-BE" sz="1400" b="1" dirty="0">
                <a:solidFill>
                  <a:schemeClr val="tx2"/>
                </a:solidFill>
              </a:rPr>
              <a:t>augmente de 6% (+ € 139) </a:t>
            </a:r>
            <a:r>
              <a:rPr lang="fr-BE" sz="1400" dirty="0">
                <a:solidFill>
                  <a:schemeClr val="tx2"/>
                </a:solidFill>
              </a:rPr>
              <a:t>par rapport à 2017 : </a:t>
            </a:r>
            <a:br>
              <a:rPr lang="fr-BE" sz="1400" dirty="0">
                <a:solidFill>
                  <a:schemeClr val="tx2"/>
                </a:solidFill>
              </a:rPr>
            </a:br>
            <a:r>
              <a:rPr lang="fr-BE" sz="1400" dirty="0">
                <a:solidFill>
                  <a:schemeClr val="tx2"/>
                </a:solidFill>
              </a:rPr>
              <a:t>+7% chez les NL (après une baisse de 17% entre 2016 et 2017) et +5% chez les FR (après une baisse de 3 % entre 2016 et 2017).</a:t>
            </a:r>
          </a:p>
        </p:txBody>
      </p:sp>
      <p:graphicFrame>
        <p:nvGraphicFramePr>
          <p:cNvPr id="6" name="Chart 5"/>
          <p:cNvGraphicFramePr/>
          <p:nvPr>
            <p:extLst>
              <p:ext uri="{D42A27DB-BD31-4B8C-83A1-F6EECF244321}">
                <p14:modId xmlns:p14="http://schemas.microsoft.com/office/powerpoint/2010/main" val="4005001824"/>
              </p:ext>
            </p:extLst>
          </p:nvPr>
        </p:nvGraphicFramePr>
        <p:xfrm>
          <a:off x="347300" y="679461"/>
          <a:ext cx="7147009" cy="45016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Espace réservé du tableau 12"/>
          <p:cNvGraphicFramePr>
            <a:graphicFrameLocks/>
          </p:cNvGraphicFramePr>
          <p:nvPr>
            <p:extLst/>
          </p:nvPr>
        </p:nvGraphicFramePr>
        <p:xfrm>
          <a:off x="5731498" y="4929565"/>
          <a:ext cx="2751876" cy="1254760"/>
        </p:xfrm>
        <a:graphic>
          <a:graphicData uri="http://schemas.openxmlformats.org/drawingml/2006/table">
            <a:tbl>
              <a:tblPr firstRow="1" firstCol="1" bandRow="1">
                <a:tableStyleId>{F5AB1C69-6EDB-4FF4-983F-18BD219EF322}</a:tableStyleId>
              </a:tblPr>
              <a:tblGrid>
                <a:gridCol w="801277">
                  <a:extLst>
                    <a:ext uri="{9D8B030D-6E8A-4147-A177-3AD203B41FA5}">
                      <a16:colId xmlns:a16="http://schemas.microsoft.com/office/drawing/2014/main" val="3427102086"/>
                    </a:ext>
                  </a:extLst>
                </a:gridCol>
                <a:gridCol w="607764">
                  <a:extLst>
                    <a:ext uri="{9D8B030D-6E8A-4147-A177-3AD203B41FA5}">
                      <a16:colId xmlns:a16="http://schemas.microsoft.com/office/drawing/2014/main" val="515272952"/>
                    </a:ext>
                  </a:extLst>
                </a:gridCol>
                <a:gridCol w="617721">
                  <a:extLst>
                    <a:ext uri="{9D8B030D-6E8A-4147-A177-3AD203B41FA5}">
                      <a16:colId xmlns:a16="http://schemas.microsoft.com/office/drawing/2014/main" val="671104883"/>
                    </a:ext>
                  </a:extLst>
                </a:gridCol>
                <a:gridCol w="725114">
                  <a:extLst>
                    <a:ext uri="{9D8B030D-6E8A-4147-A177-3AD203B41FA5}">
                      <a16:colId xmlns:a16="http://schemas.microsoft.com/office/drawing/2014/main" val="552191935"/>
                    </a:ext>
                  </a:extLst>
                </a:gridCol>
              </a:tblGrid>
              <a:tr h="370840">
                <a:tc>
                  <a:txBody>
                    <a:bodyPr/>
                    <a:lstStyle/>
                    <a:p>
                      <a:endParaRPr lang="en-GB" dirty="0"/>
                    </a:p>
                  </a:txBody>
                  <a:tcPr>
                    <a:solidFill>
                      <a:schemeClr val="bg1"/>
                    </a:solidFill>
                  </a:tcPr>
                </a:tc>
                <a:tc>
                  <a:txBody>
                    <a:bodyPr/>
                    <a:lstStyle/>
                    <a:p>
                      <a:pPr algn="ctr"/>
                      <a:r>
                        <a:rPr lang="en-GB" sz="1200" dirty="0"/>
                        <a:t>BE</a:t>
                      </a:r>
                    </a:p>
                  </a:txBody>
                  <a:tcPr>
                    <a:solidFill>
                      <a:schemeClr val="tx2"/>
                    </a:solidFill>
                  </a:tcPr>
                </a:tc>
                <a:tc>
                  <a:txBody>
                    <a:bodyPr/>
                    <a:lstStyle/>
                    <a:p>
                      <a:pPr algn="ctr"/>
                      <a:r>
                        <a:rPr lang="en-GB" sz="1200" dirty="0"/>
                        <a:t>NL</a:t>
                      </a:r>
                    </a:p>
                  </a:txBody>
                  <a:tcPr>
                    <a:solidFill>
                      <a:schemeClr val="tx2"/>
                    </a:solidFill>
                  </a:tcPr>
                </a:tc>
                <a:tc>
                  <a:txBody>
                    <a:bodyPr/>
                    <a:lstStyle/>
                    <a:p>
                      <a:pPr algn="ctr"/>
                      <a:r>
                        <a:rPr lang="en-GB" sz="1200" dirty="0"/>
                        <a:t>FR</a:t>
                      </a:r>
                    </a:p>
                  </a:txBody>
                  <a:tcPr>
                    <a:solidFill>
                      <a:schemeClr val="tx2"/>
                    </a:solidFill>
                  </a:tcPr>
                </a:tc>
                <a:extLst>
                  <a:ext uri="{0D108BD9-81ED-4DB2-BD59-A6C34878D82A}">
                    <a16:rowId xmlns:a16="http://schemas.microsoft.com/office/drawing/2014/main" val="4271925410"/>
                  </a:ext>
                </a:extLst>
              </a:tr>
              <a:tr h="370840">
                <a:tc>
                  <a:txBody>
                    <a:bodyPr/>
                    <a:lstStyle/>
                    <a:p>
                      <a:pPr algn="ctr"/>
                      <a:r>
                        <a:rPr lang="en-GB" sz="1100" dirty="0"/>
                        <a:t>&lt; 1.500 €</a:t>
                      </a:r>
                    </a:p>
                  </a:txBody>
                  <a:tcP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1100" b="0" i="0" u="none" strike="noStrike" cap="none" normalizeH="0" baseline="0" dirty="0">
                          <a:ln>
                            <a:noFill/>
                          </a:ln>
                          <a:solidFill>
                            <a:schemeClr val="tx2"/>
                          </a:solidFill>
                          <a:effectLst/>
                          <a:latin typeface="Arial" charset="0"/>
                          <a:cs typeface="Arial" charset="0"/>
                        </a:rPr>
                        <a:t>40%</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1000" b="0" i="0" u="none" strike="noStrike" cap="none" normalizeH="0" baseline="0" dirty="0">
                          <a:ln>
                            <a:noFill/>
                          </a:ln>
                          <a:solidFill>
                            <a:schemeClr val="tx2"/>
                          </a:solidFill>
                          <a:effectLst/>
                          <a:latin typeface="Arial" charset="0"/>
                          <a:cs typeface="Arial" charset="0"/>
                        </a:rPr>
                        <a:t>(-2 pts)</a:t>
                      </a:r>
                    </a:p>
                  </a:txBody>
                  <a:tcPr horzOverflow="overflow">
                    <a:solidFill>
                      <a:schemeClr val="accent3">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100" b="0" i="0" u="none" strike="noStrike" cap="none" normalizeH="0" baseline="0" dirty="0">
                          <a:ln>
                            <a:noFill/>
                          </a:ln>
                          <a:solidFill>
                            <a:schemeClr val="tx2"/>
                          </a:solidFill>
                          <a:effectLst/>
                          <a:latin typeface="Arial" charset="0"/>
                          <a:cs typeface="Arial" charset="0"/>
                          <a:sym typeface="Wingdings" pitchFamily="2" charset="2"/>
                        </a:rPr>
                        <a:t>41%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2"/>
                          </a:solidFill>
                          <a:effectLst/>
                          <a:latin typeface="Arial" charset="0"/>
                          <a:cs typeface="Arial" charset="0"/>
                          <a:sym typeface="Wingdings" pitchFamily="2" charset="2"/>
                        </a:rPr>
                        <a:t>(-5 pts)</a:t>
                      </a:r>
                    </a:p>
                  </a:txBody>
                  <a:tcPr horzOverflow="overflow">
                    <a:solidFill>
                      <a:schemeClr val="accent3">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1100" b="0" i="0" u="none" strike="noStrike" cap="none" normalizeH="0" baseline="0" dirty="0">
                          <a:ln>
                            <a:noFill/>
                          </a:ln>
                          <a:solidFill>
                            <a:schemeClr val="tx2"/>
                          </a:solidFill>
                          <a:effectLst/>
                          <a:latin typeface="Arial" charset="0"/>
                          <a:cs typeface="Arial" charset="0"/>
                          <a:sym typeface="Wingdings" pitchFamily="2" charset="2"/>
                        </a:rPr>
                        <a:t>39%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1000" b="0" i="0" u="none" strike="noStrike" cap="none" normalizeH="0" baseline="0" dirty="0">
                          <a:ln>
                            <a:noFill/>
                          </a:ln>
                          <a:solidFill>
                            <a:schemeClr val="tx2"/>
                          </a:solidFill>
                          <a:effectLst/>
                          <a:latin typeface="Arial" charset="0"/>
                          <a:cs typeface="Arial" charset="0"/>
                          <a:sym typeface="Wingdings" pitchFamily="2" charset="2"/>
                        </a:rPr>
                        <a:t>(+1 </a:t>
                      </a:r>
                      <a:r>
                        <a:rPr kumimoji="0" lang="en-GB" sz="1000" b="0" i="0" u="none" strike="noStrike" cap="none" normalizeH="0" baseline="0" dirty="0" err="1">
                          <a:ln>
                            <a:noFill/>
                          </a:ln>
                          <a:solidFill>
                            <a:schemeClr val="tx2"/>
                          </a:solidFill>
                          <a:effectLst/>
                          <a:latin typeface="Arial" charset="0"/>
                          <a:cs typeface="Arial" charset="0"/>
                          <a:sym typeface="Wingdings" pitchFamily="2" charset="2"/>
                        </a:rPr>
                        <a:t>pt</a:t>
                      </a:r>
                      <a:r>
                        <a:rPr kumimoji="0" lang="en-GB" sz="1000" b="0" i="0" u="none" strike="noStrike" cap="none" normalizeH="0" baseline="0" dirty="0">
                          <a:ln>
                            <a:noFill/>
                          </a:ln>
                          <a:solidFill>
                            <a:schemeClr val="tx2"/>
                          </a:solidFill>
                          <a:effectLst/>
                          <a:latin typeface="Arial" charset="0"/>
                          <a:cs typeface="Arial" charset="0"/>
                          <a:sym typeface="Wingdings" pitchFamily="2" charset="2"/>
                        </a:rPr>
                        <a:t>)</a:t>
                      </a:r>
                    </a:p>
                  </a:txBody>
                  <a:tcPr horzOverflow="overflow">
                    <a:solidFill>
                      <a:schemeClr val="accent3">
                        <a:lumMod val="20000"/>
                        <a:lumOff val="80000"/>
                      </a:schemeClr>
                    </a:solidFill>
                  </a:tcPr>
                </a:tc>
                <a:extLst>
                  <a:ext uri="{0D108BD9-81ED-4DB2-BD59-A6C34878D82A}">
                    <a16:rowId xmlns:a16="http://schemas.microsoft.com/office/drawing/2014/main" val="3014611806"/>
                  </a:ext>
                </a:extLst>
              </a:tr>
              <a:tr h="370840">
                <a:tc>
                  <a:txBody>
                    <a:bodyPr/>
                    <a:lstStyle/>
                    <a:p>
                      <a:pPr algn="ctr"/>
                      <a:r>
                        <a:rPr lang="en-GB" sz="1100" dirty="0"/>
                        <a:t>&gt; 2.500</a:t>
                      </a:r>
                      <a:r>
                        <a:rPr lang="en-GB" sz="1100" baseline="0" dirty="0"/>
                        <a:t> €</a:t>
                      </a:r>
                      <a:endParaRPr lang="en-GB" sz="1100" dirty="0"/>
                    </a:p>
                  </a:txBody>
                  <a:tcPr>
                    <a:solidFill>
                      <a:schemeClr val="accent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1100" b="0" i="0" u="none" strike="noStrike" cap="none" normalizeH="0" baseline="0" dirty="0">
                          <a:ln>
                            <a:noFill/>
                          </a:ln>
                          <a:solidFill>
                            <a:schemeClr val="tx2"/>
                          </a:solidFill>
                          <a:effectLst/>
                          <a:latin typeface="Arial" charset="0"/>
                          <a:cs typeface="Arial" charset="0"/>
                          <a:sym typeface="Wingdings" pitchFamily="2" charset="2"/>
                        </a:rPr>
                        <a:t>28%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1000" b="0" i="0" u="none" strike="noStrike" cap="none" normalizeH="0" baseline="0" dirty="0">
                          <a:ln>
                            <a:noFill/>
                          </a:ln>
                          <a:solidFill>
                            <a:schemeClr val="tx2"/>
                          </a:solidFill>
                          <a:effectLst/>
                          <a:latin typeface="Arial" charset="0"/>
                          <a:cs typeface="Arial" charset="0"/>
                          <a:sym typeface="Wingdings" pitchFamily="2" charset="2"/>
                        </a:rPr>
                        <a:t>(-1 </a:t>
                      </a:r>
                      <a:r>
                        <a:rPr kumimoji="0" lang="en-GB" sz="1000" b="0" i="0" u="none" strike="noStrike" cap="none" normalizeH="0" baseline="0" dirty="0" err="1">
                          <a:ln>
                            <a:noFill/>
                          </a:ln>
                          <a:solidFill>
                            <a:schemeClr val="tx2"/>
                          </a:solidFill>
                          <a:effectLst/>
                          <a:latin typeface="Arial" charset="0"/>
                          <a:cs typeface="Arial" charset="0"/>
                          <a:sym typeface="Wingdings" pitchFamily="2" charset="2"/>
                        </a:rPr>
                        <a:t>pt</a:t>
                      </a:r>
                      <a:r>
                        <a:rPr kumimoji="0" lang="en-GB" sz="1000" b="0" i="0" u="none" strike="noStrike" cap="none" normalizeH="0" baseline="0" dirty="0">
                          <a:ln>
                            <a:noFill/>
                          </a:ln>
                          <a:solidFill>
                            <a:schemeClr val="tx2"/>
                          </a:solidFill>
                          <a:effectLst/>
                          <a:latin typeface="Arial" charset="0"/>
                          <a:cs typeface="Arial" charset="0"/>
                          <a:sym typeface="Wingdings" pitchFamily="2" charset="2"/>
                        </a:rPr>
                        <a:t>)</a:t>
                      </a:r>
                    </a:p>
                  </a:txBody>
                  <a:tcPr horzOverflow="overflow">
                    <a:solidFill>
                      <a:schemeClr val="accent3">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1100" b="0" i="0" u="none" strike="noStrike" cap="none" normalizeH="0" baseline="0" dirty="0">
                          <a:ln>
                            <a:noFill/>
                          </a:ln>
                          <a:solidFill>
                            <a:schemeClr val="tx2"/>
                          </a:solidFill>
                          <a:effectLst/>
                          <a:latin typeface="Arial" charset="0"/>
                          <a:cs typeface="Arial" charset="0"/>
                          <a:sym typeface="Wingdings" pitchFamily="2" charset="2"/>
                        </a:rPr>
                        <a:t>26%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1000" b="0" i="0" u="none" strike="noStrike" cap="none" normalizeH="0" baseline="0" dirty="0">
                          <a:ln>
                            <a:noFill/>
                          </a:ln>
                          <a:solidFill>
                            <a:schemeClr val="tx2"/>
                          </a:solidFill>
                          <a:effectLst/>
                          <a:latin typeface="Arial" charset="0"/>
                          <a:cs typeface="Arial" charset="0"/>
                          <a:sym typeface="Wingdings" pitchFamily="2" charset="2"/>
                        </a:rPr>
                        <a:t>(+2 pts)</a:t>
                      </a:r>
                    </a:p>
                  </a:txBody>
                  <a:tcPr horzOverflow="overflow">
                    <a:solidFill>
                      <a:schemeClr val="accent3">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1100" b="0" i="0" u="none" strike="noStrike" cap="none" normalizeH="0" baseline="0" dirty="0">
                          <a:ln>
                            <a:noFill/>
                          </a:ln>
                          <a:solidFill>
                            <a:schemeClr val="tx2"/>
                          </a:solidFill>
                          <a:effectLst/>
                          <a:latin typeface="Arial" charset="0"/>
                          <a:cs typeface="Arial" charset="0"/>
                          <a:sym typeface="Wingdings" pitchFamily="2" charset="2"/>
                        </a:rPr>
                        <a:t>30%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1000" b="0" i="0" u="none" strike="noStrike" cap="none" normalizeH="0" baseline="0" dirty="0">
                          <a:ln>
                            <a:noFill/>
                          </a:ln>
                          <a:solidFill>
                            <a:schemeClr val="tx2"/>
                          </a:solidFill>
                          <a:effectLst/>
                          <a:latin typeface="Arial" charset="0"/>
                          <a:cs typeface="Arial" charset="0"/>
                          <a:sym typeface="Wingdings" pitchFamily="2" charset="2"/>
                        </a:rPr>
                        <a:t>(-4 pts)</a:t>
                      </a:r>
                    </a:p>
                  </a:txBody>
                  <a:tcPr horzOverflow="overflow">
                    <a:solidFill>
                      <a:schemeClr val="accent3">
                        <a:lumMod val="20000"/>
                        <a:lumOff val="80000"/>
                      </a:schemeClr>
                    </a:solidFill>
                  </a:tcPr>
                </a:tc>
                <a:extLst>
                  <a:ext uri="{0D108BD9-81ED-4DB2-BD59-A6C34878D82A}">
                    <a16:rowId xmlns:a16="http://schemas.microsoft.com/office/drawing/2014/main" val="4099700863"/>
                  </a:ext>
                </a:extLst>
              </a:tr>
            </a:tbl>
          </a:graphicData>
        </a:graphic>
      </p:graphicFrame>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cxnSp>
        <p:nvCxnSpPr>
          <p:cNvPr id="4" name="Connecteur droit avec flèche 3"/>
          <p:cNvCxnSpPr/>
          <p:nvPr/>
        </p:nvCxnSpPr>
        <p:spPr>
          <a:xfrm flipV="1">
            <a:off x="5271878" y="1262029"/>
            <a:ext cx="379741" cy="2329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5163248" y="1204238"/>
            <a:ext cx="369012" cy="246221"/>
          </a:xfrm>
          <a:prstGeom prst="rect">
            <a:avLst/>
          </a:prstGeom>
          <a:noFill/>
        </p:spPr>
        <p:txBody>
          <a:bodyPr wrap="none" rtlCol="0">
            <a:spAutoFit/>
          </a:bodyPr>
          <a:lstStyle/>
          <a:p>
            <a:r>
              <a:rPr lang="fr-BE" sz="1000" dirty="0"/>
              <a:t>6%</a:t>
            </a:r>
            <a:endParaRPr lang="en-US" sz="1000" dirty="0"/>
          </a:p>
        </p:txBody>
      </p:sp>
      <p:sp>
        <p:nvSpPr>
          <p:cNvPr id="2" name="ZoneTexte 1"/>
          <p:cNvSpPr txBox="1"/>
          <p:nvPr/>
        </p:nvSpPr>
        <p:spPr>
          <a:xfrm>
            <a:off x="2761655" y="1230321"/>
            <a:ext cx="439544" cy="246221"/>
          </a:xfrm>
          <a:prstGeom prst="rect">
            <a:avLst/>
          </a:prstGeom>
          <a:noFill/>
        </p:spPr>
        <p:txBody>
          <a:bodyPr wrap="square" rtlCol="0">
            <a:spAutoFit/>
          </a:bodyPr>
          <a:lstStyle/>
          <a:p>
            <a:r>
              <a:rPr lang="fr-BE" sz="1000" dirty="0"/>
              <a:t>10%</a:t>
            </a:r>
            <a:endParaRPr lang="en-US" sz="1000" dirty="0"/>
          </a:p>
        </p:txBody>
      </p:sp>
    </p:spTree>
    <p:extLst>
      <p:ext uri="{BB962C8B-B14F-4D97-AF65-F5344CB8AC3E}">
        <p14:creationId xmlns:p14="http://schemas.microsoft.com/office/powerpoint/2010/main" val="1066466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205415"/>
            <a:ext cx="9144000" cy="6525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1190"/>
          <a:stretch/>
        </p:blipFill>
        <p:spPr>
          <a:xfrm>
            <a:off x="0" y="0"/>
            <a:ext cx="9144000" cy="6858000"/>
          </a:xfrm>
          <a:prstGeom prst="rect">
            <a:avLst/>
          </a:prstGeom>
        </p:spPr>
      </p:pic>
      <p:sp>
        <p:nvSpPr>
          <p:cNvPr id="10" name="Text Box 15"/>
          <p:cNvSpPr txBox="1">
            <a:spLocks noChangeArrowheads="1"/>
          </p:cNvSpPr>
          <p:nvPr/>
        </p:nvSpPr>
        <p:spPr bwMode="auto">
          <a:xfrm>
            <a:off x="523357" y="262642"/>
            <a:ext cx="5810941" cy="701731"/>
          </a:xfrm>
          <a:prstGeom prst="rect">
            <a:avLst/>
          </a:prstGeom>
          <a:solidFill>
            <a:srgbClr val="314397"/>
          </a:solidFill>
          <a:ln w="44450">
            <a:noFill/>
            <a:miter lim="800000"/>
            <a:headEnd/>
            <a:tailEnd/>
          </a:ln>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lnSpc>
                <a:spcPct val="110000"/>
              </a:lnSpc>
              <a:spcBef>
                <a:spcPct val="75000"/>
              </a:spcBef>
              <a:buClr>
                <a:srgbClr val="FFCC00"/>
              </a:buClr>
              <a:buSzPct val="85000"/>
              <a:buFont typeface="Wingdings" pitchFamily="2" charset="2"/>
              <a:buNone/>
            </a:pPr>
            <a:r>
              <a:rPr lang="fr-FR" altLang="fr-FR" sz="3600" b="1" dirty="0">
                <a:solidFill>
                  <a:schemeClr val="bg1"/>
                </a:solidFill>
                <a:latin typeface="Arial" panose="020B0604020202020204" pitchFamily="34" charset="0"/>
                <a:cs typeface="Arial" panose="020B0604020202020204" pitchFamily="34" charset="0"/>
              </a:rPr>
              <a:t>Les vacances idéales</a:t>
            </a:r>
          </a:p>
        </p:txBody>
      </p:sp>
    </p:spTree>
    <p:extLst>
      <p:ext uri="{BB962C8B-B14F-4D97-AF65-F5344CB8AC3E}">
        <p14:creationId xmlns:p14="http://schemas.microsoft.com/office/powerpoint/2010/main" val="2480738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31852" y="329446"/>
            <a:ext cx="8386686" cy="557458"/>
          </a:xfrm>
        </p:spPr>
        <p:txBody>
          <a:bodyPr/>
          <a:lstStyle/>
          <a:p>
            <a:r>
              <a:rPr lang="fr-BE" sz="2400" b="1" kern="0" dirty="0">
                <a:latin typeface="+mn-lt"/>
              </a:rPr>
              <a:t>Activités prévues durant les vacances d’été</a:t>
            </a:r>
            <a:br>
              <a:rPr lang="x-none" kern="0" dirty="0">
                <a:solidFill>
                  <a:srgbClr val="C00000"/>
                </a:solidFill>
                <a:latin typeface="Century Gothic" panose="020B0502020202020204" pitchFamily="34" charset="0"/>
              </a:rPr>
            </a:br>
            <a:endParaRPr lang="fr-BE" dirty="0"/>
          </a:p>
        </p:txBody>
      </p:sp>
      <p:sp>
        <p:nvSpPr>
          <p:cNvPr id="14" name="Rectangle 13"/>
          <p:cNvSpPr/>
          <p:nvPr>
            <p:custDataLst>
              <p:tags r:id="rId1"/>
            </p:custDataLst>
          </p:nvPr>
        </p:nvSpPr>
        <p:spPr>
          <a:xfrm>
            <a:off x="1830118" y="3929650"/>
            <a:ext cx="4809330" cy="307777"/>
          </a:xfrm>
          <a:prstGeom prst="rect">
            <a:avLst/>
          </a:prstGeom>
        </p:spPr>
        <p:txBody>
          <a:bodyPr wrap="none">
            <a:spAutoFit/>
          </a:bodyPr>
          <a:lstStyle/>
          <a:p>
            <a:pPr lvl="0">
              <a:defRPr b="0" i="0"/>
            </a:pPr>
            <a:r>
              <a:rPr lang="fr-BE" sz="1400" dirty="0">
                <a:solidFill>
                  <a:schemeClr val="tx2"/>
                </a:solidFill>
              </a:rPr>
              <a:t>Prendre le temps de lire, d’apprendre de nouvelles choses</a:t>
            </a:r>
            <a:endParaRPr lang="x-none" sz="1400" dirty="0">
              <a:solidFill>
                <a:schemeClr val="tx2"/>
              </a:solidFill>
            </a:endParaRPr>
          </a:p>
        </p:txBody>
      </p:sp>
      <p:sp>
        <p:nvSpPr>
          <p:cNvPr id="15" name="Espace réservé du texte 3"/>
          <p:cNvSpPr txBox="1"/>
          <p:nvPr>
            <p:custDataLst>
              <p:tags r:id="rId2"/>
            </p:custDataLst>
          </p:nvPr>
        </p:nvSpPr>
        <p:spPr>
          <a:xfrm>
            <a:off x="6998196" y="3827988"/>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4</a:t>
            </a:r>
            <a:r>
              <a:rPr lang="x-none" sz="2000" dirty="0">
                <a:solidFill>
                  <a:srgbClr val="002060"/>
                </a:solidFill>
                <a:latin typeface="Century Gothic" panose="020B0502020202020204" pitchFamily="34" charset="0"/>
              </a:rPr>
              <a:t>%</a:t>
            </a:r>
          </a:p>
        </p:txBody>
      </p:sp>
      <p:sp>
        <p:nvSpPr>
          <p:cNvPr id="17" name="Rectangle 16"/>
          <p:cNvSpPr/>
          <p:nvPr>
            <p:custDataLst>
              <p:tags r:id="rId3"/>
            </p:custDataLst>
          </p:nvPr>
        </p:nvSpPr>
        <p:spPr>
          <a:xfrm>
            <a:off x="1805541" y="4776109"/>
            <a:ext cx="3514104" cy="307777"/>
          </a:xfrm>
          <a:prstGeom prst="rect">
            <a:avLst/>
          </a:prstGeom>
        </p:spPr>
        <p:txBody>
          <a:bodyPr wrap="none">
            <a:spAutoFit/>
          </a:bodyPr>
          <a:lstStyle/>
          <a:p>
            <a:pPr lvl="0">
              <a:defRPr b="0" i="0"/>
            </a:pPr>
            <a:r>
              <a:rPr lang="fr-BE" sz="1400" dirty="0">
                <a:solidFill>
                  <a:schemeClr val="tx2"/>
                </a:solidFill>
              </a:rPr>
              <a:t>Faire du sport (randonnée, escalade, etc.)</a:t>
            </a:r>
            <a:endParaRPr lang="x-none" sz="1400" dirty="0">
              <a:solidFill>
                <a:schemeClr val="tx2"/>
              </a:solidFill>
            </a:endParaRPr>
          </a:p>
        </p:txBody>
      </p:sp>
      <p:sp>
        <p:nvSpPr>
          <p:cNvPr id="18" name="Espace réservé du texte 3"/>
          <p:cNvSpPr txBox="1"/>
          <p:nvPr>
            <p:custDataLst>
              <p:tags r:id="rId4"/>
            </p:custDataLst>
          </p:nvPr>
        </p:nvSpPr>
        <p:spPr>
          <a:xfrm>
            <a:off x="835216" y="4738514"/>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10%</a:t>
            </a:r>
            <a:endParaRPr lang="x-none" sz="2000" dirty="0">
              <a:solidFill>
                <a:srgbClr val="002060"/>
              </a:solidFill>
              <a:latin typeface="Century Gothic" panose="020B0502020202020204" pitchFamily="34" charset="0"/>
            </a:endParaRPr>
          </a:p>
        </p:txBody>
      </p:sp>
      <p:sp>
        <p:nvSpPr>
          <p:cNvPr id="20" name="Espace réservé du texte 3"/>
          <p:cNvSpPr txBox="1"/>
          <p:nvPr>
            <p:custDataLst>
              <p:tags r:id="rId5"/>
            </p:custDataLst>
          </p:nvPr>
        </p:nvSpPr>
        <p:spPr>
          <a:xfrm>
            <a:off x="6998196" y="3357108"/>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9</a:t>
            </a:r>
            <a:r>
              <a:rPr lang="x-none" sz="2000" dirty="0">
                <a:solidFill>
                  <a:srgbClr val="002060"/>
                </a:solidFill>
                <a:latin typeface="Century Gothic" panose="020B0502020202020204" pitchFamily="34" charset="0"/>
              </a:rPr>
              <a:t>%</a:t>
            </a:r>
          </a:p>
        </p:txBody>
      </p:sp>
      <p:sp>
        <p:nvSpPr>
          <p:cNvPr id="21" name="Rectangle 20"/>
          <p:cNvSpPr/>
          <p:nvPr>
            <p:custDataLst>
              <p:tags r:id="rId6"/>
            </p:custDataLst>
          </p:nvPr>
        </p:nvSpPr>
        <p:spPr>
          <a:xfrm>
            <a:off x="1861749" y="3439118"/>
            <a:ext cx="1984839" cy="307777"/>
          </a:xfrm>
          <a:prstGeom prst="rect">
            <a:avLst/>
          </a:prstGeom>
        </p:spPr>
        <p:txBody>
          <a:bodyPr wrap="none">
            <a:spAutoFit/>
          </a:bodyPr>
          <a:lstStyle/>
          <a:p>
            <a:pPr lvl="0">
              <a:defRPr b="0" i="0"/>
            </a:pPr>
            <a:r>
              <a:rPr lang="fr-BE" sz="1400" dirty="0">
                <a:solidFill>
                  <a:schemeClr val="tx2"/>
                </a:solidFill>
              </a:rPr>
              <a:t>Profiter de leur maison</a:t>
            </a:r>
            <a:endParaRPr lang="x-none" sz="1400" dirty="0">
              <a:solidFill>
                <a:schemeClr val="tx2"/>
              </a:solidFill>
            </a:endParaRPr>
          </a:p>
        </p:txBody>
      </p:sp>
      <p:sp>
        <p:nvSpPr>
          <p:cNvPr id="23" name="Rectangle 22"/>
          <p:cNvSpPr/>
          <p:nvPr>
            <p:custDataLst>
              <p:tags r:id="rId7"/>
            </p:custDataLst>
          </p:nvPr>
        </p:nvSpPr>
        <p:spPr>
          <a:xfrm>
            <a:off x="1849703" y="1855216"/>
            <a:ext cx="1050288" cy="307777"/>
          </a:xfrm>
          <a:prstGeom prst="rect">
            <a:avLst/>
          </a:prstGeom>
        </p:spPr>
        <p:txBody>
          <a:bodyPr wrap="none">
            <a:spAutoFit/>
          </a:bodyPr>
          <a:lstStyle/>
          <a:p>
            <a:pPr lvl="0">
              <a:defRPr b="0" i="0"/>
            </a:pPr>
            <a:r>
              <a:rPr lang="fr-BE" sz="1400" dirty="0">
                <a:solidFill>
                  <a:schemeClr val="tx2"/>
                </a:solidFill>
              </a:rPr>
              <a:t>Se relaxer </a:t>
            </a:r>
            <a:endParaRPr lang="x-none" sz="1400" dirty="0">
              <a:solidFill>
                <a:schemeClr val="tx2"/>
              </a:solidFill>
            </a:endParaRPr>
          </a:p>
        </p:txBody>
      </p:sp>
      <p:sp>
        <p:nvSpPr>
          <p:cNvPr id="24" name="Espace réservé du texte 3"/>
          <p:cNvSpPr txBox="1"/>
          <p:nvPr>
            <p:custDataLst>
              <p:tags r:id="rId8"/>
            </p:custDataLst>
          </p:nvPr>
        </p:nvSpPr>
        <p:spPr>
          <a:xfrm>
            <a:off x="759208" y="1784812"/>
            <a:ext cx="902751"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400" b="1" dirty="0">
                <a:solidFill>
                  <a:srgbClr val="002060"/>
                </a:solidFill>
                <a:latin typeface="Century Gothic" panose="020B0502020202020204" pitchFamily="34" charset="0"/>
              </a:rPr>
              <a:t>54</a:t>
            </a:r>
            <a:r>
              <a:rPr lang="x-none" sz="2400" b="1" dirty="0">
                <a:solidFill>
                  <a:srgbClr val="002060"/>
                </a:solidFill>
                <a:latin typeface="Century Gothic" panose="020B0502020202020204" pitchFamily="34" charset="0"/>
              </a:rPr>
              <a:t>%</a:t>
            </a:r>
          </a:p>
        </p:txBody>
      </p:sp>
      <p:sp>
        <p:nvSpPr>
          <p:cNvPr id="26" name="Espace réservé du texte 3"/>
          <p:cNvSpPr txBox="1"/>
          <p:nvPr>
            <p:custDataLst>
              <p:tags r:id="rId9"/>
            </p:custDataLst>
          </p:nvPr>
        </p:nvSpPr>
        <p:spPr>
          <a:xfrm>
            <a:off x="759208" y="2833050"/>
            <a:ext cx="902751"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400" b="1" dirty="0">
                <a:solidFill>
                  <a:srgbClr val="002060"/>
                </a:solidFill>
                <a:latin typeface="Century Gothic" panose="020B0502020202020204" pitchFamily="34" charset="0"/>
              </a:rPr>
              <a:t>43</a:t>
            </a:r>
            <a:r>
              <a:rPr lang="x-none" sz="2400" b="1" dirty="0">
                <a:solidFill>
                  <a:srgbClr val="002060"/>
                </a:solidFill>
                <a:latin typeface="Century Gothic" panose="020B0502020202020204" pitchFamily="34" charset="0"/>
              </a:rPr>
              <a:t>%</a:t>
            </a:r>
          </a:p>
        </p:txBody>
      </p:sp>
      <p:sp>
        <p:nvSpPr>
          <p:cNvPr id="28" name="Rectangle 27"/>
          <p:cNvSpPr/>
          <p:nvPr>
            <p:custDataLst>
              <p:tags r:id="rId10"/>
            </p:custDataLst>
          </p:nvPr>
        </p:nvSpPr>
        <p:spPr>
          <a:xfrm>
            <a:off x="1806547" y="4309996"/>
            <a:ext cx="2541080" cy="307777"/>
          </a:xfrm>
          <a:prstGeom prst="rect">
            <a:avLst/>
          </a:prstGeom>
        </p:spPr>
        <p:txBody>
          <a:bodyPr wrap="none">
            <a:spAutoFit/>
          </a:bodyPr>
          <a:lstStyle/>
          <a:p>
            <a:pPr lvl="0">
              <a:defRPr b="0" i="0"/>
            </a:pPr>
            <a:r>
              <a:rPr lang="fr-BE" sz="1400" dirty="0">
                <a:solidFill>
                  <a:schemeClr val="tx2"/>
                </a:solidFill>
              </a:rPr>
              <a:t>Faire de nouvelles rencontres</a:t>
            </a:r>
            <a:endParaRPr lang="x-none" sz="1400" dirty="0">
              <a:solidFill>
                <a:schemeClr val="tx2"/>
              </a:solidFill>
            </a:endParaRPr>
          </a:p>
        </p:txBody>
      </p:sp>
      <p:sp>
        <p:nvSpPr>
          <p:cNvPr id="29" name="Espace réservé du texte 3"/>
          <p:cNvSpPr txBox="1"/>
          <p:nvPr>
            <p:custDataLst>
              <p:tags r:id="rId11"/>
            </p:custDataLst>
          </p:nvPr>
        </p:nvSpPr>
        <p:spPr>
          <a:xfrm>
            <a:off x="6994077" y="4279245"/>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4</a:t>
            </a:r>
            <a:r>
              <a:rPr lang="x-none" sz="2000" dirty="0">
                <a:solidFill>
                  <a:srgbClr val="002060"/>
                </a:solidFill>
                <a:latin typeface="Century Gothic" panose="020B0502020202020204" pitchFamily="34" charset="0"/>
              </a:rPr>
              <a:t>%</a:t>
            </a:r>
          </a:p>
        </p:txBody>
      </p:sp>
      <p:sp>
        <p:nvSpPr>
          <p:cNvPr id="31" name="Espace réservé du texte 3"/>
          <p:cNvSpPr txBox="1"/>
          <p:nvPr>
            <p:custDataLst>
              <p:tags r:id="rId12"/>
            </p:custDataLst>
          </p:nvPr>
        </p:nvSpPr>
        <p:spPr>
          <a:xfrm>
            <a:off x="759208" y="2311180"/>
            <a:ext cx="902751"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400" b="1" dirty="0">
                <a:solidFill>
                  <a:srgbClr val="002060"/>
                </a:solidFill>
                <a:latin typeface="Century Gothic" panose="020B0502020202020204" pitchFamily="34" charset="0"/>
              </a:rPr>
              <a:t>44</a:t>
            </a:r>
            <a:r>
              <a:rPr lang="x-none" sz="2400" b="1" dirty="0">
                <a:solidFill>
                  <a:srgbClr val="002060"/>
                </a:solidFill>
                <a:latin typeface="Century Gothic" panose="020B0502020202020204" pitchFamily="34" charset="0"/>
              </a:rPr>
              <a:t>%</a:t>
            </a:r>
          </a:p>
        </p:txBody>
      </p:sp>
      <p:sp>
        <p:nvSpPr>
          <p:cNvPr id="33" name="Espace réservé du texte 2"/>
          <p:cNvSpPr>
            <a:spLocks noGrp="1"/>
          </p:cNvSpPr>
          <p:nvPr>
            <p:ph type="body" sz="quarter" idx="13"/>
            <p:custDataLst>
              <p:tags r:id="rId13"/>
            </p:custDataLst>
          </p:nvPr>
        </p:nvSpPr>
        <p:spPr>
          <a:xfrm>
            <a:off x="676695" y="1150429"/>
            <a:ext cx="1128846" cy="330739"/>
          </a:xfrm>
          <a:solidFill>
            <a:schemeClr val="tx2"/>
          </a:solidFill>
        </p:spPr>
        <p:txBody>
          <a:bodyPr anchor="ctr">
            <a:normAutofit/>
          </a:bodyPr>
          <a:lstStyle/>
          <a:p>
            <a:pPr lvl="0" algn="ctr">
              <a:defRPr b="0" i="0"/>
            </a:pPr>
            <a:r>
              <a:rPr lang="x-none" sz="1400" b="1" kern="0" dirty="0">
                <a:solidFill>
                  <a:schemeClr val="bg1"/>
                </a:solidFill>
              </a:rPr>
              <a:t>Europe</a:t>
            </a:r>
          </a:p>
        </p:txBody>
      </p:sp>
      <p:sp>
        <p:nvSpPr>
          <p:cNvPr id="43" name="Rectangle 42"/>
          <p:cNvSpPr/>
          <p:nvPr/>
        </p:nvSpPr>
        <p:spPr>
          <a:xfrm>
            <a:off x="1830118" y="2383563"/>
            <a:ext cx="4572000" cy="307777"/>
          </a:xfrm>
          <a:prstGeom prst="rect">
            <a:avLst/>
          </a:prstGeom>
        </p:spPr>
        <p:txBody>
          <a:bodyPr>
            <a:spAutoFit/>
          </a:bodyPr>
          <a:lstStyle/>
          <a:p>
            <a:pPr lvl="0">
              <a:defRPr b="0" i="0"/>
            </a:pPr>
            <a:r>
              <a:rPr lang="fr-BE" sz="1400" dirty="0">
                <a:solidFill>
                  <a:schemeClr val="tx2"/>
                </a:solidFill>
              </a:rPr>
              <a:t>Se retrouver en famille, avec leur conjoint ou leurs amis</a:t>
            </a:r>
            <a:endParaRPr lang="x-none" sz="1400" dirty="0">
              <a:solidFill>
                <a:schemeClr val="tx2"/>
              </a:solidFill>
            </a:endParaRPr>
          </a:p>
        </p:txBody>
      </p:sp>
      <p:sp>
        <p:nvSpPr>
          <p:cNvPr id="44" name="Rectangle 43"/>
          <p:cNvSpPr/>
          <p:nvPr/>
        </p:nvSpPr>
        <p:spPr>
          <a:xfrm>
            <a:off x="1830118" y="2830071"/>
            <a:ext cx="4572000" cy="523220"/>
          </a:xfrm>
          <a:prstGeom prst="rect">
            <a:avLst/>
          </a:prstGeom>
        </p:spPr>
        <p:txBody>
          <a:bodyPr>
            <a:spAutoFit/>
          </a:bodyPr>
          <a:lstStyle/>
          <a:p>
            <a:pPr lvl="0">
              <a:defRPr b="0" i="0"/>
            </a:pPr>
            <a:r>
              <a:rPr lang="fr-BE" sz="1400" dirty="0">
                <a:solidFill>
                  <a:schemeClr val="tx2"/>
                </a:solidFill>
              </a:rPr>
              <a:t>Découvrir de nouvelles cultures, apprécier un changement total d’environnement </a:t>
            </a:r>
            <a:endParaRPr lang="x-none" sz="1400" dirty="0">
              <a:solidFill>
                <a:schemeClr val="tx2"/>
              </a:solidFill>
            </a:endParaRPr>
          </a:p>
        </p:txBody>
      </p:sp>
      <p:sp>
        <p:nvSpPr>
          <p:cNvPr id="45" name="TextBox 44"/>
          <p:cNvSpPr txBox="1"/>
          <p:nvPr/>
        </p:nvSpPr>
        <p:spPr>
          <a:xfrm>
            <a:off x="416372" y="5594811"/>
            <a:ext cx="8378307" cy="523220"/>
          </a:xfrm>
          <a:prstGeom prst="rect">
            <a:avLst/>
          </a:prstGeom>
          <a:noFill/>
          <a:ln>
            <a:solidFill>
              <a:schemeClr val="tx2"/>
            </a:solidFill>
          </a:ln>
        </p:spPr>
        <p:txBody>
          <a:bodyPr wrap="square" rtlCol="0">
            <a:spAutoFit/>
          </a:bodyPr>
          <a:lstStyle/>
          <a:p>
            <a:pPr>
              <a:defRPr b="0" i="0"/>
            </a:pPr>
            <a:r>
              <a:rPr lang="fr-BE" sz="1400" kern="0" dirty="0">
                <a:solidFill>
                  <a:schemeClr val="tx2"/>
                </a:solidFill>
              </a:rPr>
              <a:t>Plus que jamais, les Européens (et encore plus les Belges) expriment leur désir de ne rien faire d’autre que se relaxer. Ils apprécient aussi la compagnie de leurs amis et famille durant leurs vacances.</a:t>
            </a:r>
            <a:endParaRPr lang="x-none" sz="1400" kern="0" dirty="0">
              <a:solidFill>
                <a:schemeClr val="tx2"/>
              </a:solidFill>
            </a:endParaRPr>
          </a:p>
        </p:txBody>
      </p:sp>
      <p:sp>
        <p:nvSpPr>
          <p:cNvPr id="27" name="Espace réservé du texte 3"/>
          <p:cNvSpPr txBox="1"/>
          <p:nvPr>
            <p:custDataLst>
              <p:tags r:id="rId14"/>
            </p:custDataLst>
          </p:nvPr>
        </p:nvSpPr>
        <p:spPr>
          <a:xfrm>
            <a:off x="6998196" y="1773243"/>
            <a:ext cx="902751"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400" b="1" dirty="0">
                <a:solidFill>
                  <a:srgbClr val="002060"/>
                </a:solidFill>
                <a:latin typeface="Century Gothic" panose="020B0502020202020204" pitchFamily="34" charset="0"/>
              </a:rPr>
              <a:t>65</a:t>
            </a:r>
            <a:r>
              <a:rPr lang="x-none" sz="2400" b="1" dirty="0">
                <a:solidFill>
                  <a:srgbClr val="002060"/>
                </a:solidFill>
                <a:latin typeface="Century Gothic" panose="020B0502020202020204" pitchFamily="34" charset="0"/>
              </a:rPr>
              <a:t>%</a:t>
            </a:r>
          </a:p>
        </p:txBody>
      </p:sp>
      <p:sp>
        <p:nvSpPr>
          <p:cNvPr id="30" name="Espace réservé du texte 3"/>
          <p:cNvSpPr txBox="1"/>
          <p:nvPr>
            <p:custDataLst>
              <p:tags r:id="rId15"/>
            </p:custDataLst>
          </p:nvPr>
        </p:nvSpPr>
        <p:spPr>
          <a:xfrm>
            <a:off x="6987554" y="2289400"/>
            <a:ext cx="902751"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400" b="1" dirty="0">
                <a:solidFill>
                  <a:srgbClr val="002060"/>
                </a:solidFill>
                <a:latin typeface="Century Gothic" panose="020B0502020202020204" pitchFamily="34" charset="0"/>
              </a:rPr>
              <a:t>26</a:t>
            </a:r>
            <a:r>
              <a:rPr lang="x-none" sz="2400" b="1" dirty="0">
                <a:solidFill>
                  <a:srgbClr val="002060"/>
                </a:solidFill>
                <a:latin typeface="Century Gothic" panose="020B0502020202020204" pitchFamily="34" charset="0"/>
              </a:rPr>
              <a:t>%</a:t>
            </a:r>
          </a:p>
        </p:txBody>
      </p:sp>
      <p:sp>
        <p:nvSpPr>
          <p:cNvPr id="32" name="Espace réservé du texte 3"/>
          <p:cNvSpPr txBox="1"/>
          <p:nvPr>
            <p:custDataLst>
              <p:tags r:id="rId16"/>
            </p:custDataLst>
          </p:nvPr>
        </p:nvSpPr>
        <p:spPr>
          <a:xfrm>
            <a:off x="6994077" y="2803003"/>
            <a:ext cx="902751"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400" b="1" dirty="0">
                <a:solidFill>
                  <a:srgbClr val="002060"/>
                </a:solidFill>
                <a:latin typeface="Century Gothic" panose="020B0502020202020204" pitchFamily="34" charset="0"/>
              </a:rPr>
              <a:t>23</a:t>
            </a:r>
            <a:r>
              <a:rPr lang="x-none" sz="2400" b="1" dirty="0">
                <a:solidFill>
                  <a:srgbClr val="002060"/>
                </a:solidFill>
                <a:latin typeface="Century Gothic" panose="020B0502020202020204" pitchFamily="34" charset="0"/>
              </a:rPr>
              <a:t>%</a:t>
            </a:r>
          </a:p>
        </p:txBody>
      </p:sp>
      <p:sp>
        <p:nvSpPr>
          <p:cNvPr id="34" name="Espace réservé du texte 3"/>
          <p:cNvSpPr txBox="1"/>
          <p:nvPr>
            <p:custDataLst>
              <p:tags r:id="rId17"/>
            </p:custDataLst>
          </p:nvPr>
        </p:nvSpPr>
        <p:spPr>
          <a:xfrm>
            <a:off x="770357" y="3389026"/>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15</a:t>
            </a:r>
            <a:r>
              <a:rPr lang="x-none" sz="2000" dirty="0">
                <a:solidFill>
                  <a:srgbClr val="002060"/>
                </a:solidFill>
                <a:latin typeface="Century Gothic" panose="020B0502020202020204" pitchFamily="34" charset="0"/>
              </a:rPr>
              <a:t>%</a:t>
            </a:r>
          </a:p>
        </p:txBody>
      </p:sp>
      <p:sp>
        <p:nvSpPr>
          <p:cNvPr id="35" name="Espace réservé du texte 3"/>
          <p:cNvSpPr txBox="1"/>
          <p:nvPr>
            <p:custDataLst>
              <p:tags r:id="rId18"/>
            </p:custDataLst>
          </p:nvPr>
        </p:nvSpPr>
        <p:spPr>
          <a:xfrm>
            <a:off x="781506" y="3860213"/>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11</a:t>
            </a:r>
            <a:r>
              <a:rPr lang="x-none" sz="2000" dirty="0">
                <a:solidFill>
                  <a:srgbClr val="002060"/>
                </a:solidFill>
                <a:latin typeface="Century Gothic" panose="020B0502020202020204" pitchFamily="34" charset="0"/>
              </a:rPr>
              <a:t>%</a:t>
            </a:r>
          </a:p>
        </p:txBody>
      </p:sp>
      <p:sp>
        <p:nvSpPr>
          <p:cNvPr id="36" name="Espace réservé du texte 3"/>
          <p:cNvSpPr txBox="1"/>
          <p:nvPr>
            <p:custDataLst>
              <p:tags r:id="rId19"/>
            </p:custDataLst>
          </p:nvPr>
        </p:nvSpPr>
        <p:spPr>
          <a:xfrm>
            <a:off x="781505" y="4273500"/>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10</a:t>
            </a:r>
            <a:r>
              <a:rPr lang="x-none" sz="2000" dirty="0">
                <a:solidFill>
                  <a:srgbClr val="002060"/>
                </a:solidFill>
                <a:latin typeface="Century Gothic" panose="020B0502020202020204" pitchFamily="34" charset="0"/>
              </a:rPr>
              <a:t>%</a:t>
            </a:r>
          </a:p>
        </p:txBody>
      </p:sp>
      <p:sp>
        <p:nvSpPr>
          <p:cNvPr id="37" name="Espace réservé du texte 3"/>
          <p:cNvSpPr txBox="1"/>
          <p:nvPr>
            <p:custDataLst>
              <p:tags r:id="rId20"/>
            </p:custDataLst>
          </p:nvPr>
        </p:nvSpPr>
        <p:spPr>
          <a:xfrm>
            <a:off x="6984836" y="4795468"/>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4%</a:t>
            </a:r>
            <a:endParaRPr lang="x-none" sz="2000" dirty="0">
              <a:solidFill>
                <a:srgbClr val="002060"/>
              </a:solidFill>
              <a:latin typeface="Century Gothic" panose="020B0502020202020204" pitchFamily="34" charset="0"/>
            </a:endParaRPr>
          </a:p>
        </p:txBody>
      </p:sp>
      <p:pic>
        <p:nvPicPr>
          <p:cNvPr id="38" name="Picture 5" descr="D:\Users\Sophie.Morin\Desktop\germany.PNG"/>
          <p:cNvPicPr>
            <a:picLocks noChangeAspect="1" noChangeArrowheads="1"/>
          </p:cNvPicPr>
          <p:nvPr>
            <p:custDataLst>
              <p:tags r:id="rId21"/>
            </p:custDataLst>
          </p:nvPr>
        </p:nvPicPr>
        <p:blipFill>
          <a:blip r:embed="rId23" cstate="print">
            <a:extLst>
              <a:ext uri="{28A0092B-C50C-407E-A947-70E740481C1C}">
                <a14:useLocalDpi xmlns:a14="http://schemas.microsoft.com/office/drawing/2010/main" val="0"/>
              </a:ext>
            </a:extLst>
          </a:blip>
          <a:stretch/>
        </p:blipFill>
        <p:spPr>
          <a:xfrm>
            <a:off x="7089350" y="1215826"/>
            <a:ext cx="659579" cy="33907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spTree>
    <p:extLst>
      <p:ext uri="{BB962C8B-B14F-4D97-AF65-F5344CB8AC3E}">
        <p14:creationId xmlns:p14="http://schemas.microsoft.com/office/powerpoint/2010/main" val="4288225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205415"/>
            <a:ext cx="9144000" cy="6525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445" r="1437"/>
          <a:stretch/>
        </p:blipFill>
        <p:spPr>
          <a:xfrm>
            <a:off x="-8238" y="0"/>
            <a:ext cx="9588843" cy="6858000"/>
          </a:xfrm>
          <a:prstGeom prst="rect">
            <a:avLst/>
          </a:prstGeom>
          <a:ln>
            <a:noFill/>
          </a:ln>
          <a:effectLst/>
        </p:spPr>
      </p:pic>
      <p:sp>
        <p:nvSpPr>
          <p:cNvPr id="7" name="Text Box 15"/>
          <p:cNvSpPr txBox="1">
            <a:spLocks noChangeArrowheads="1"/>
          </p:cNvSpPr>
          <p:nvPr/>
        </p:nvSpPr>
        <p:spPr bwMode="auto">
          <a:xfrm>
            <a:off x="874893" y="1256771"/>
            <a:ext cx="5597826" cy="701731"/>
          </a:xfrm>
          <a:prstGeom prst="rect">
            <a:avLst/>
          </a:prstGeom>
          <a:solidFill>
            <a:srgbClr val="314397"/>
          </a:solidFill>
          <a:ln w="44450">
            <a:noFill/>
            <a:miter lim="800000"/>
            <a:headEnd/>
            <a:tailEnd/>
          </a:ln>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lnSpc>
                <a:spcPct val="110000"/>
              </a:lnSpc>
              <a:spcBef>
                <a:spcPct val="75000"/>
              </a:spcBef>
              <a:buClr>
                <a:srgbClr val="FFCC00"/>
              </a:buClr>
              <a:buSzPct val="85000"/>
              <a:buFont typeface="Wingdings" pitchFamily="2" charset="2"/>
              <a:buNone/>
            </a:pPr>
            <a:r>
              <a:rPr lang="en-US" altLang="fr-FR" sz="3600" b="1" dirty="0">
                <a:solidFill>
                  <a:schemeClr val="bg1"/>
                </a:solidFill>
                <a:latin typeface="Arial" panose="020B0604020202020204" pitchFamily="34" charset="0"/>
                <a:cs typeface="Arial" panose="020B0604020202020204" pitchFamily="34" charset="0"/>
              </a:rPr>
              <a:t>Le type de destinations</a:t>
            </a:r>
          </a:p>
        </p:txBody>
      </p:sp>
    </p:spTree>
    <p:extLst>
      <p:ext uri="{BB962C8B-B14F-4D97-AF65-F5344CB8AC3E}">
        <p14:creationId xmlns:p14="http://schemas.microsoft.com/office/powerpoint/2010/main" val="157951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891508" y="1136083"/>
            <a:ext cx="857839" cy="3864989"/>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6" name="Title 5"/>
          <p:cNvSpPr>
            <a:spLocks noGrp="1"/>
          </p:cNvSpPr>
          <p:nvPr>
            <p:ph type="ctrTitle"/>
          </p:nvPr>
        </p:nvSpPr>
        <p:spPr>
          <a:xfrm>
            <a:off x="337364" y="328226"/>
            <a:ext cx="8386686" cy="557458"/>
          </a:xfrm>
        </p:spPr>
        <p:txBody>
          <a:bodyPr/>
          <a:lstStyle/>
          <a:p>
            <a:r>
              <a:rPr lang="fr-BE" sz="2400" b="1" kern="0" dirty="0">
                <a:latin typeface="+mj-lt"/>
              </a:rPr>
              <a:t>Types de destinations des vacances d’été</a:t>
            </a:r>
            <a:br>
              <a:rPr lang="x-none" kern="0" dirty="0">
                <a:solidFill>
                  <a:srgbClr val="C00000"/>
                </a:solidFill>
                <a:latin typeface="Century Gothic" panose="020B0502020202020204" pitchFamily="34" charset="0"/>
              </a:rPr>
            </a:br>
            <a:endParaRPr lang="fr-BE" dirty="0"/>
          </a:p>
        </p:txBody>
      </p:sp>
      <p:graphicFrame>
        <p:nvGraphicFramePr>
          <p:cNvPr id="11" name="Tableau 3"/>
          <p:cNvGraphicFramePr>
            <a:graphicFrameLocks noGrp="1"/>
          </p:cNvGraphicFramePr>
          <p:nvPr>
            <p:custDataLst>
              <p:tags r:id="rId1"/>
            </p:custDataLst>
            <p:extLst>
              <p:ext uri="{D42A27DB-BD31-4B8C-83A1-F6EECF244321}">
                <p14:modId xmlns:p14="http://schemas.microsoft.com/office/powerpoint/2010/main" val="3648286701"/>
              </p:ext>
            </p:extLst>
          </p:nvPr>
        </p:nvGraphicFramePr>
        <p:xfrm>
          <a:off x="1680297" y="1848922"/>
          <a:ext cx="6780280" cy="3152150"/>
        </p:xfrm>
        <a:graphic>
          <a:graphicData uri="http://schemas.openxmlformats.org/drawingml/2006/table">
            <a:tbl>
              <a:tblPr>
                <a:tableStyleId>{5C22544A-7EE6-4342-B048-85BDC9FD1C3A}</a:tableStyleId>
              </a:tblPr>
              <a:tblGrid>
                <a:gridCol w="1356056">
                  <a:extLst>
                    <a:ext uri="{9D8B030D-6E8A-4147-A177-3AD203B41FA5}">
                      <a16:colId xmlns:a16="http://schemas.microsoft.com/office/drawing/2014/main" val="3677782477"/>
                    </a:ext>
                  </a:extLst>
                </a:gridCol>
                <a:gridCol w="1356056">
                  <a:extLst>
                    <a:ext uri="{9D8B030D-6E8A-4147-A177-3AD203B41FA5}">
                      <a16:colId xmlns:a16="http://schemas.microsoft.com/office/drawing/2014/main" val="2748453461"/>
                    </a:ext>
                  </a:extLst>
                </a:gridCol>
                <a:gridCol w="1356056">
                  <a:extLst>
                    <a:ext uri="{9D8B030D-6E8A-4147-A177-3AD203B41FA5}">
                      <a16:colId xmlns:a16="http://schemas.microsoft.com/office/drawing/2014/main" val="3139659294"/>
                    </a:ext>
                  </a:extLst>
                </a:gridCol>
                <a:gridCol w="1356056">
                  <a:extLst>
                    <a:ext uri="{9D8B030D-6E8A-4147-A177-3AD203B41FA5}">
                      <a16:colId xmlns:a16="http://schemas.microsoft.com/office/drawing/2014/main" val="163728545"/>
                    </a:ext>
                  </a:extLst>
                </a:gridCol>
                <a:gridCol w="1356056">
                  <a:extLst>
                    <a:ext uri="{9D8B030D-6E8A-4147-A177-3AD203B41FA5}">
                      <a16:colId xmlns:a16="http://schemas.microsoft.com/office/drawing/2014/main" val="2710788957"/>
                    </a:ext>
                  </a:extLst>
                </a:gridCol>
              </a:tblGrid>
              <a:tr h="630430">
                <a:tc>
                  <a:txBody>
                    <a:bodyPr/>
                    <a:lstStyle/>
                    <a:p>
                      <a:pPr algn="ctr" fontAlgn="ctr">
                        <a:defRPr b="0" i="0"/>
                      </a:pPr>
                      <a:r>
                        <a:rPr lang="fr-BE" sz="1400" b="1" u="none" strike="noStrike" dirty="0">
                          <a:solidFill>
                            <a:schemeClr val="tx2"/>
                          </a:solidFill>
                          <a:latin typeface="Century Gothic" panose="020B0502020202020204" pitchFamily="34" charset="0"/>
                        </a:rPr>
                        <a:t>57%</a:t>
                      </a:r>
                      <a:endParaRPr lang="x-none" sz="1400" b="1" u="none" strike="noStrike" dirty="0">
                        <a:solidFill>
                          <a:schemeClr val="tx2"/>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BE" sz="1400" b="1" u="none" strike="noStrike" kern="1200" dirty="0">
                          <a:solidFill>
                            <a:schemeClr val="tx2"/>
                          </a:solidFill>
                          <a:latin typeface="Century Gothic" panose="020B0502020202020204" pitchFamily="34" charset="0"/>
                          <a:ea typeface="+mn-ea"/>
                          <a:cs typeface="+mn-cs"/>
                        </a:rPr>
                        <a:t>61%</a:t>
                      </a:r>
                      <a:endParaRPr lang="x-none" sz="1400" b="1" u="none" strike="noStrike" kern="1200" dirty="0">
                        <a:solidFill>
                          <a:schemeClr val="tx2"/>
                        </a:solidFill>
                        <a:latin typeface="Century Gothic" panose="020B0502020202020204" pitchFamily="34" charset="0"/>
                        <a:ea typeface="+mn-ea"/>
                        <a:cs typeface="+mn-cs"/>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64%</a:t>
                      </a:r>
                      <a:endParaRPr lang="x-none" sz="1400" b="1" u="none" strike="noStrike" dirty="0">
                        <a:solidFill>
                          <a:schemeClr val="tx2"/>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70%</a:t>
                      </a:r>
                      <a:endParaRPr lang="x-none" sz="1400" b="1" u="none" strike="noStrike" dirty="0">
                        <a:solidFill>
                          <a:schemeClr val="tx2"/>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58%</a:t>
                      </a:r>
                      <a:endParaRPr lang="x-none" sz="1400" b="1" u="none" strike="noStrike" dirty="0">
                        <a:solidFill>
                          <a:schemeClr val="tx2"/>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30430">
                <a:tc>
                  <a:txBody>
                    <a:bodyPr/>
                    <a:lstStyle/>
                    <a:p>
                      <a:pPr algn="ctr" fontAlgn="ctr">
                        <a:defRPr b="0" i="0"/>
                      </a:pPr>
                      <a:r>
                        <a:rPr lang="fr-BE" sz="1400" b="1" u="none" strike="noStrike" dirty="0">
                          <a:solidFill>
                            <a:schemeClr val="tx2"/>
                          </a:solidFill>
                          <a:latin typeface="Century Gothic" panose="020B0502020202020204" pitchFamily="34" charset="0"/>
                        </a:rPr>
                        <a:t>22</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BE" sz="1400" b="1" u="none" strike="noStrike" kern="1200" dirty="0">
                          <a:solidFill>
                            <a:schemeClr val="tx2"/>
                          </a:solidFill>
                          <a:latin typeface="Century Gothic" panose="020B0502020202020204" pitchFamily="34" charset="0"/>
                          <a:ea typeface="+mn-ea"/>
                          <a:cs typeface="+mn-cs"/>
                        </a:rPr>
                        <a:t>15</a:t>
                      </a:r>
                      <a:r>
                        <a:rPr lang="x-none" sz="1400" b="1" u="none" strike="noStrike" kern="1200" dirty="0">
                          <a:solidFill>
                            <a:schemeClr val="tx2"/>
                          </a:solidFill>
                          <a:latin typeface="Century Gothic" panose="020B0502020202020204" pitchFamily="34" charset="0"/>
                          <a:ea typeface="+mn-ea"/>
                          <a:cs typeface="+mn-cs"/>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rgbClr val="314397"/>
                          </a:solidFill>
                          <a:latin typeface="Century Gothic" panose="020B0502020202020204" pitchFamily="34" charset="0"/>
                        </a:rPr>
                        <a:t>40</a:t>
                      </a:r>
                      <a:r>
                        <a:rPr lang="x-none" sz="1400" b="1" u="none" strike="noStrike" dirty="0">
                          <a:solidFill>
                            <a:srgbClr val="314397"/>
                          </a:solidFill>
                          <a:latin typeface="Century Gothic" panose="020B0502020202020204" pitchFamily="34" charset="0"/>
                        </a:rPr>
                        <a:t>% </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rgbClr val="314397"/>
                          </a:solidFill>
                          <a:latin typeface="Century Gothic" panose="020B0502020202020204" pitchFamily="34" charset="0"/>
                        </a:rPr>
                        <a:t>23</a:t>
                      </a:r>
                      <a:r>
                        <a:rPr lang="x-none" sz="1400" b="1" u="none" strike="noStrike" dirty="0">
                          <a:solidFill>
                            <a:srgbClr val="314397"/>
                          </a:solidFill>
                          <a:latin typeface="Century Gothic" panose="020B0502020202020204" pitchFamily="34" charset="0"/>
                        </a:rPr>
                        <a:t>% </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34</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0785781"/>
                  </a:ext>
                </a:extLst>
              </a:tr>
              <a:tr h="630430">
                <a:tc>
                  <a:txBody>
                    <a:bodyPr/>
                    <a:lstStyle/>
                    <a:p>
                      <a:pPr algn="ctr" fontAlgn="ctr">
                        <a:defRPr b="0" i="0"/>
                      </a:pPr>
                      <a:r>
                        <a:rPr lang="fr-BE" sz="1400" b="1" u="none" strike="noStrike" dirty="0">
                          <a:solidFill>
                            <a:schemeClr val="tx2"/>
                          </a:solidFill>
                          <a:latin typeface="Century Gothic" panose="020B0502020202020204" pitchFamily="34" charset="0"/>
                        </a:rPr>
                        <a:t>16</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BE" sz="1400" b="1" u="none" strike="noStrike" kern="1200" dirty="0">
                          <a:solidFill>
                            <a:schemeClr val="tx2"/>
                          </a:solidFill>
                          <a:latin typeface="Century Gothic" panose="020B0502020202020204" pitchFamily="34" charset="0"/>
                          <a:ea typeface="+mn-ea"/>
                          <a:cs typeface="+mn-cs"/>
                        </a:rPr>
                        <a:t>18</a:t>
                      </a:r>
                      <a:r>
                        <a:rPr lang="x-none" sz="1400" b="1" u="none" strike="noStrike" kern="1200" dirty="0">
                          <a:solidFill>
                            <a:schemeClr val="tx2"/>
                          </a:solidFill>
                          <a:latin typeface="Century Gothic" panose="020B0502020202020204" pitchFamily="34" charset="0"/>
                          <a:ea typeface="+mn-ea"/>
                          <a:cs typeface="+mn-cs"/>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23</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15</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14</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6306324"/>
                  </a:ext>
                </a:extLst>
              </a:tr>
              <a:tr h="630430">
                <a:tc>
                  <a:txBody>
                    <a:bodyPr/>
                    <a:lstStyle/>
                    <a:p>
                      <a:pPr algn="ctr" fontAlgn="ctr">
                        <a:defRPr b="0" i="0"/>
                      </a:pPr>
                      <a:r>
                        <a:rPr lang="fr-BE" sz="1400" b="1" u="none" strike="noStrike" dirty="0">
                          <a:solidFill>
                            <a:schemeClr val="tx2"/>
                          </a:solidFill>
                          <a:latin typeface="Century Gothic" panose="020B0502020202020204" pitchFamily="34" charset="0"/>
                        </a:rPr>
                        <a:t>20</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BE" sz="1400" b="1" u="none" strike="noStrike" kern="1200" dirty="0">
                          <a:solidFill>
                            <a:schemeClr val="tx2"/>
                          </a:solidFill>
                          <a:latin typeface="Century Gothic" panose="020B0502020202020204" pitchFamily="34" charset="0"/>
                          <a:ea typeface="+mn-ea"/>
                          <a:cs typeface="+mn-cs"/>
                        </a:rPr>
                        <a:t>21</a:t>
                      </a:r>
                      <a:r>
                        <a:rPr lang="x-none" sz="1400" b="1" u="none" strike="noStrike" kern="1200" dirty="0">
                          <a:solidFill>
                            <a:schemeClr val="tx2"/>
                          </a:solidFill>
                          <a:latin typeface="Century Gothic" panose="020B0502020202020204" pitchFamily="34" charset="0"/>
                          <a:ea typeface="+mn-ea"/>
                          <a:cs typeface="+mn-cs"/>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23</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15</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25</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664966"/>
                  </a:ext>
                </a:extLst>
              </a:tr>
              <a:tr h="630430">
                <a:tc>
                  <a:txBody>
                    <a:bodyPr/>
                    <a:lstStyle/>
                    <a:p>
                      <a:pPr algn="ctr" fontAlgn="ctr">
                        <a:defRPr b="0" i="0"/>
                      </a:pPr>
                      <a:r>
                        <a:rPr lang="fr-BE" sz="1400" b="1" u="none" strike="noStrike" dirty="0">
                          <a:solidFill>
                            <a:schemeClr val="tx2"/>
                          </a:solidFill>
                          <a:latin typeface="Century Gothic" panose="020B0502020202020204" pitchFamily="34" charset="0"/>
                        </a:rPr>
                        <a:t>24</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BE" sz="1400" b="1" u="none" strike="noStrike" kern="1200" dirty="0">
                          <a:solidFill>
                            <a:schemeClr val="tx2"/>
                          </a:solidFill>
                          <a:latin typeface="Century Gothic" panose="020B0502020202020204" pitchFamily="34" charset="0"/>
                          <a:ea typeface="+mn-ea"/>
                          <a:cs typeface="+mn-cs"/>
                        </a:rPr>
                        <a:t>23</a:t>
                      </a:r>
                      <a:r>
                        <a:rPr lang="x-none" sz="1400" b="1" u="none" strike="noStrike" kern="1200" dirty="0">
                          <a:solidFill>
                            <a:schemeClr val="tx2"/>
                          </a:solidFill>
                          <a:latin typeface="Century Gothic" panose="020B0502020202020204" pitchFamily="34" charset="0"/>
                          <a:ea typeface="+mn-ea"/>
                          <a:cs typeface="+mn-cs"/>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11</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22</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14</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3481288"/>
                  </a:ext>
                </a:extLst>
              </a:tr>
            </a:tbl>
          </a:graphicData>
        </a:graphic>
      </p:graphicFrame>
      <p:sp>
        <p:nvSpPr>
          <p:cNvPr id="12" name="Espace réservé du texte 2"/>
          <p:cNvSpPr txBox="1"/>
          <p:nvPr>
            <p:custDataLst>
              <p:tags r:id="rId2"/>
            </p:custDataLst>
          </p:nvPr>
        </p:nvSpPr>
        <p:spPr>
          <a:xfrm>
            <a:off x="683424" y="5422030"/>
            <a:ext cx="7777151" cy="769490"/>
          </a:xfrm>
          <a:prstGeom prst="rect">
            <a:avLst/>
          </a:prstGeom>
          <a:ln>
            <a:solidFill>
              <a:schemeClr val="tx2"/>
            </a:solidFill>
          </a:ln>
        </p:spPr>
        <p:txBody>
          <a:bodyPr>
            <a:no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b="0" i="0"/>
            </a:pPr>
            <a:r>
              <a:rPr lang="fr-BE" sz="1400" kern="0" cap="none" dirty="0">
                <a:solidFill>
                  <a:schemeClr val="tx2"/>
                </a:solidFill>
              </a:rPr>
              <a:t>La mer reste de loin le type de destination le plus populaire, mais les destinations urbaines </a:t>
            </a:r>
            <a:br>
              <a:rPr lang="fr-BE" sz="1400" kern="0" cap="none" dirty="0">
                <a:solidFill>
                  <a:schemeClr val="tx2"/>
                </a:solidFill>
              </a:rPr>
            </a:br>
            <a:r>
              <a:rPr lang="fr-BE" sz="1400" kern="0" cap="none" dirty="0">
                <a:solidFill>
                  <a:schemeClr val="tx2"/>
                </a:solidFill>
              </a:rPr>
              <a:t>(City Trips) connaissent un regain d’intérêt, notamment auprès des Espagnols, des Portugais et des Britanniques. </a:t>
            </a:r>
            <a:endParaRPr lang="x-none" sz="1400" kern="0" cap="none" dirty="0">
              <a:solidFill>
                <a:schemeClr val="tx2"/>
              </a:solidFill>
            </a:endParaRPr>
          </a:p>
        </p:txBody>
      </p:sp>
      <p:pic>
        <p:nvPicPr>
          <p:cNvPr id="289" name="Picture 2" descr="D:\Users\Sophie.Morin\Desktop\italie.PNG"/>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tretch/>
        </p:blipFill>
        <p:spPr>
          <a:xfrm>
            <a:off x="6151330" y="1371469"/>
            <a:ext cx="568181" cy="287982"/>
          </a:xfrm>
          <a:prstGeom prst="rect">
            <a:avLst/>
          </a:prstGeom>
          <a:noFill/>
          <a:extLst>
            <a:ext uri="{909E8E84-426E-40DD-AFC4-6F175D3DCCD1}">
              <a14:hiddenFill xmlns:a14="http://schemas.microsoft.com/office/drawing/2010/main">
                <a:solidFill>
                  <a:srgbClr val="FFFFFF"/>
                </a:solidFill>
              </a14:hiddenFill>
            </a:ext>
          </a:extLst>
        </p:spPr>
      </p:pic>
      <p:pic>
        <p:nvPicPr>
          <p:cNvPr id="292" name="Picture 5" descr="D:\Users\Sophie.Morin\Desktop\germany.PNG"/>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tretch/>
        </p:blipFill>
        <p:spPr>
          <a:xfrm>
            <a:off x="2040334" y="1371427"/>
            <a:ext cx="560186" cy="287982"/>
          </a:xfrm>
          <a:prstGeom prst="rect">
            <a:avLst/>
          </a:prstGeom>
          <a:noFill/>
          <a:extLst>
            <a:ext uri="{909E8E84-426E-40DD-AFC4-6F175D3DCCD1}">
              <a14:hiddenFill xmlns:a14="http://schemas.microsoft.com/office/drawing/2010/main">
                <a:solidFill>
                  <a:srgbClr val="FFFFFF"/>
                </a:solidFill>
              </a14:hiddenFill>
            </a:ext>
          </a:extLst>
        </p:spPr>
      </p:pic>
      <p:pic>
        <p:nvPicPr>
          <p:cNvPr id="293" name="Picture 8" descr="D:\Users\Sophie.Morin\Desktop\espagne.PNG"/>
          <p:cNvPicPr>
            <a:picLocks noChangeAspect="1" noChangeArrowheads="1"/>
          </p:cNvPicPr>
          <p:nvPr>
            <p:custDataLst>
              <p:tags r:id="rId5"/>
            </p:custDataLst>
          </p:nvPr>
        </p:nvPicPr>
        <p:blipFill>
          <a:blip r:embed="rId11" cstate="print">
            <a:extLst>
              <a:ext uri="{28A0092B-C50C-407E-A947-70E740481C1C}">
                <a14:useLocalDpi xmlns:a14="http://schemas.microsoft.com/office/drawing/2010/main" val="0"/>
              </a:ext>
            </a:extLst>
          </a:blip>
          <a:stretch/>
        </p:blipFill>
        <p:spPr>
          <a:xfrm>
            <a:off x="4786346" y="1364776"/>
            <a:ext cx="568181" cy="287982"/>
          </a:xfrm>
          <a:prstGeom prst="rect">
            <a:avLst/>
          </a:prstGeom>
          <a:noFill/>
          <a:extLst>
            <a:ext uri="{909E8E84-426E-40DD-AFC4-6F175D3DCCD1}">
              <a14:hiddenFill xmlns:a14="http://schemas.microsoft.com/office/drawing/2010/main">
                <a:solidFill>
                  <a:srgbClr val="FFFFFF"/>
                </a:solidFill>
              </a14:hiddenFill>
            </a:ext>
          </a:extLst>
        </p:spPr>
      </p:pic>
      <p:pic>
        <p:nvPicPr>
          <p:cNvPr id="294" name="Picture 9" descr="D:\Users\Sophie.Morin\Desktop\france.PNG"/>
          <p:cNvPicPr>
            <a:picLocks noChangeAspect="1" noChangeArrowheads="1"/>
          </p:cNvPicPr>
          <p:nvPr>
            <p:custDataLst>
              <p:tags r:id="rId6"/>
            </p:custDataLst>
          </p:nvPr>
        </p:nvPicPr>
        <p:blipFill>
          <a:blip r:embed="rId12" cstate="print">
            <a:extLst>
              <a:ext uri="{28A0092B-C50C-407E-A947-70E740481C1C}">
                <a14:useLocalDpi xmlns:a14="http://schemas.microsoft.com/office/drawing/2010/main" val="0"/>
              </a:ext>
            </a:extLst>
          </a:blip>
          <a:stretch/>
        </p:blipFill>
        <p:spPr>
          <a:xfrm>
            <a:off x="3399107" y="1366865"/>
            <a:ext cx="560186" cy="2879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4762" y="1908975"/>
            <a:ext cx="582211" cy="369332"/>
          </a:xfrm>
          <a:prstGeom prst="rect">
            <a:avLst/>
          </a:prstGeom>
          <a:noFill/>
        </p:spPr>
        <p:txBody>
          <a:bodyPr wrap="none" rtlCol="0">
            <a:spAutoFit/>
          </a:bodyPr>
          <a:lstStyle/>
          <a:p>
            <a:r>
              <a:rPr lang="fr-BE" dirty="0"/>
              <a:t>Mer</a:t>
            </a:r>
          </a:p>
        </p:txBody>
      </p:sp>
      <p:sp>
        <p:nvSpPr>
          <p:cNvPr id="8" name="TextBox 7"/>
          <p:cNvSpPr txBox="1"/>
          <p:nvPr/>
        </p:nvSpPr>
        <p:spPr>
          <a:xfrm>
            <a:off x="326244" y="2514485"/>
            <a:ext cx="616515" cy="369332"/>
          </a:xfrm>
          <a:prstGeom prst="rect">
            <a:avLst/>
          </a:prstGeom>
          <a:noFill/>
        </p:spPr>
        <p:txBody>
          <a:bodyPr wrap="none" rtlCol="0">
            <a:spAutoFit/>
          </a:bodyPr>
          <a:lstStyle/>
          <a:p>
            <a:r>
              <a:rPr lang="fr-BE" dirty="0"/>
              <a:t>Ville</a:t>
            </a:r>
          </a:p>
        </p:txBody>
      </p:sp>
      <p:sp>
        <p:nvSpPr>
          <p:cNvPr id="13" name="TextBox 12"/>
          <p:cNvSpPr txBox="1"/>
          <p:nvPr/>
        </p:nvSpPr>
        <p:spPr>
          <a:xfrm>
            <a:off x="160863" y="3788676"/>
            <a:ext cx="1313180" cy="369332"/>
          </a:xfrm>
          <a:prstGeom prst="rect">
            <a:avLst/>
          </a:prstGeom>
          <a:noFill/>
        </p:spPr>
        <p:txBody>
          <a:bodyPr wrap="none" rtlCol="0">
            <a:spAutoFit/>
          </a:bodyPr>
          <a:lstStyle/>
          <a:p>
            <a:r>
              <a:rPr lang="fr-BE" dirty="0"/>
              <a:t>Campagne</a:t>
            </a:r>
          </a:p>
        </p:txBody>
      </p:sp>
      <p:sp>
        <p:nvSpPr>
          <p:cNvPr id="298" name="TextBox 297"/>
          <p:cNvSpPr txBox="1"/>
          <p:nvPr/>
        </p:nvSpPr>
        <p:spPr>
          <a:xfrm>
            <a:off x="152822" y="3128424"/>
            <a:ext cx="1210588" cy="369332"/>
          </a:xfrm>
          <a:prstGeom prst="rect">
            <a:avLst/>
          </a:prstGeom>
          <a:noFill/>
        </p:spPr>
        <p:txBody>
          <a:bodyPr wrap="none" rtlCol="0">
            <a:spAutoFit/>
          </a:bodyPr>
          <a:lstStyle/>
          <a:p>
            <a:r>
              <a:rPr lang="fr-BE" dirty="0"/>
              <a:t>Montagne</a:t>
            </a:r>
          </a:p>
        </p:txBody>
      </p:sp>
      <p:sp>
        <p:nvSpPr>
          <p:cNvPr id="300" name="TextBox 299"/>
          <p:cNvSpPr txBox="1"/>
          <p:nvPr/>
        </p:nvSpPr>
        <p:spPr>
          <a:xfrm>
            <a:off x="7458" y="4453419"/>
            <a:ext cx="1839030" cy="369332"/>
          </a:xfrm>
          <a:prstGeom prst="rect">
            <a:avLst/>
          </a:prstGeom>
          <a:noFill/>
        </p:spPr>
        <p:txBody>
          <a:bodyPr wrap="none" rtlCol="0">
            <a:spAutoFit/>
          </a:bodyPr>
          <a:lstStyle/>
          <a:p>
            <a:r>
              <a:rPr lang="fr-BE" dirty="0"/>
              <a:t>Voyage itinérant</a:t>
            </a:r>
          </a:p>
        </p:txBody>
      </p:sp>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pic>
        <p:nvPicPr>
          <p:cNvPr id="2" name="Image 1"/>
          <p:cNvPicPr>
            <a:picLocks noChangeAspect="1"/>
          </p:cNvPicPr>
          <p:nvPr/>
        </p:nvPicPr>
        <p:blipFill>
          <a:blip r:embed="rId14"/>
          <a:stretch>
            <a:fillRect/>
          </a:stretch>
        </p:blipFill>
        <p:spPr>
          <a:xfrm>
            <a:off x="7557193" y="1376737"/>
            <a:ext cx="581345" cy="288100"/>
          </a:xfrm>
          <a:prstGeom prst="rect">
            <a:avLst/>
          </a:prstGeom>
        </p:spPr>
      </p:pic>
    </p:spTree>
    <p:extLst>
      <p:ext uri="{BB962C8B-B14F-4D97-AF65-F5344CB8AC3E}">
        <p14:creationId xmlns:p14="http://schemas.microsoft.com/office/powerpoint/2010/main" val="3004462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37364" y="328226"/>
            <a:ext cx="8386686" cy="557458"/>
          </a:xfrm>
        </p:spPr>
        <p:txBody>
          <a:bodyPr/>
          <a:lstStyle/>
          <a:p>
            <a:r>
              <a:rPr lang="fr-BE" sz="2400" b="1" kern="0" dirty="0">
                <a:latin typeface="+mj-lt"/>
              </a:rPr>
              <a:t>Types de destinations des vacances d’été</a:t>
            </a:r>
            <a:br>
              <a:rPr lang="x-none" kern="0" dirty="0">
                <a:solidFill>
                  <a:srgbClr val="C00000"/>
                </a:solidFill>
                <a:latin typeface="Century Gothic" panose="020B0502020202020204" pitchFamily="34" charset="0"/>
              </a:rPr>
            </a:br>
            <a:endParaRPr lang="fr-BE" dirty="0"/>
          </a:p>
        </p:txBody>
      </p:sp>
      <p:graphicFrame>
        <p:nvGraphicFramePr>
          <p:cNvPr id="11" name="Tableau 3"/>
          <p:cNvGraphicFramePr>
            <a:graphicFrameLocks noGrp="1"/>
          </p:cNvGraphicFramePr>
          <p:nvPr>
            <p:custDataLst>
              <p:tags r:id="rId1"/>
            </p:custDataLst>
            <p:extLst>
              <p:ext uri="{D42A27DB-BD31-4B8C-83A1-F6EECF244321}">
                <p14:modId xmlns:p14="http://schemas.microsoft.com/office/powerpoint/2010/main" val="2559767182"/>
              </p:ext>
            </p:extLst>
          </p:nvPr>
        </p:nvGraphicFramePr>
        <p:xfrm>
          <a:off x="1680295" y="1787233"/>
          <a:ext cx="6780280" cy="3129605"/>
        </p:xfrm>
        <a:graphic>
          <a:graphicData uri="http://schemas.openxmlformats.org/drawingml/2006/table">
            <a:tbl>
              <a:tblPr>
                <a:tableStyleId>{5C22544A-7EE6-4342-B048-85BDC9FD1C3A}</a:tableStyleId>
              </a:tblPr>
              <a:tblGrid>
                <a:gridCol w="1356056">
                  <a:extLst>
                    <a:ext uri="{9D8B030D-6E8A-4147-A177-3AD203B41FA5}">
                      <a16:colId xmlns:a16="http://schemas.microsoft.com/office/drawing/2014/main" val="3677782477"/>
                    </a:ext>
                  </a:extLst>
                </a:gridCol>
                <a:gridCol w="1356056">
                  <a:extLst>
                    <a:ext uri="{9D8B030D-6E8A-4147-A177-3AD203B41FA5}">
                      <a16:colId xmlns:a16="http://schemas.microsoft.com/office/drawing/2014/main" val="2748453461"/>
                    </a:ext>
                  </a:extLst>
                </a:gridCol>
                <a:gridCol w="1356056">
                  <a:extLst>
                    <a:ext uri="{9D8B030D-6E8A-4147-A177-3AD203B41FA5}">
                      <a16:colId xmlns:a16="http://schemas.microsoft.com/office/drawing/2014/main" val="3139659294"/>
                    </a:ext>
                  </a:extLst>
                </a:gridCol>
                <a:gridCol w="1356056">
                  <a:extLst>
                    <a:ext uri="{9D8B030D-6E8A-4147-A177-3AD203B41FA5}">
                      <a16:colId xmlns:a16="http://schemas.microsoft.com/office/drawing/2014/main" val="163728545"/>
                    </a:ext>
                  </a:extLst>
                </a:gridCol>
                <a:gridCol w="1356056">
                  <a:extLst>
                    <a:ext uri="{9D8B030D-6E8A-4147-A177-3AD203B41FA5}">
                      <a16:colId xmlns:a16="http://schemas.microsoft.com/office/drawing/2014/main" val="2710788957"/>
                    </a:ext>
                  </a:extLst>
                </a:gridCol>
              </a:tblGrid>
              <a:tr h="625921">
                <a:tc>
                  <a:txBody>
                    <a:bodyPr/>
                    <a:lstStyle/>
                    <a:p>
                      <a:pPr algn="ctr" fontAlgn="ctr">
                        <a:defRPr b="0" i="0"/>
                      </a:pPr>
                      <a:r>
                        <a:rPr lang="fr-BE" sz="1400" b="1" u="none" strike="noStrike" dirty="0">
                          <a:solidFill>
                            <a:schemeClr val="tx2"/>
                          </a:solidFill>
                          <a:latin typeface="Century Gothic" panose="020B0502020202020204" pitchFamily="34" charset="0"/>
                        </a:rPr>
                        <a:t>57%</a:t>
                      </a:r>
                      <a:endParaRPr lang="x-none" sz="1400" b="1" u="none" strike="noStrike" dirty="0">
                        <a:solidFill>
                          <a:schemeClr val="tx2"/>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BE" sz="1400" b="1" u="none" strike="noStrike" kern="1200" dirty="0">
                          <a:solidFill>
                            <a:schemeClr val="tx2"/>
                          </a:solidFill>
                          <a:latin typeface="Century Gothic" panose="020B0502020202020204" pitchFamily="34" charset="0"/>
                          <a:ea typeface="+mn-ea"/>
                          <a:cs typeface="+mn-cs"/>
                        </a:rPr>
                        <a:t>65%</a:t>
                      </a:r>
                      <a:endParaRPr lang="x-none" sz="1400" b="1" u="none" strike="noStrike" kern="1200" dirty="0">
                        <a:solidFill>
                          <a:schemeClr val="tx2"/>
                        </a:solidFill>
                        <a:latin typeface="Century Gothic" panose="020B0502020202020204" pitchFamily="34" charset="0"/>
                        <a:ea typeface="+mn-ea"/>
                        <a:cs typeface="+mn-cs"/>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67%</a:t>
                      </a:r>
                      <a:endParaRPr lang="x-none" sz="1400" b="1" u="none" strike="noStrike" dirty="0">
                        <a:solidFill>
                          <a:schemeClr val="tx2"/>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62%</a:t>
                      </a:r>
                      <a:endParaRPr lang="x-none" sz="1400" b="1" u="none" strike="noStrike" dirty="0">
                        <a:solidFill>
                          <a:schemeClr val="tx2"/>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59%</a:t>
                      </a:r>
                      <a:endParaRPr lang="x-none" sz="1400" b="1" u="none" strike="noStrike" dirty="0">
                        <a:solidFill>
                          <a:schemeClr val="tx2"/>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25921">
                <a:tc>
                  <a:txBody>
                    <a:bodyPr/>
                    <a:lstStyle/>
                    <a:p>
                      <a:pPr algn="ctr" fontAlgn="ctr">
                        <a:defRPr b="0" i="0"/>
                      </a:pPr>
                      <a:r>
                        <a:rPr lang="fr-BE" sz="1400" b="1" u="none" strike="noStrike" dirty="0">
                          <a:solidFill>
                            <a:schemeClr val="tx2"/>
                          </a:solidFill>
                          <a:latin typeface="Century Gothic" panose="020B0502020202020204" pitchFamily="34" charset="0"/>
                        </a:rPr>
                        <a:t>29</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BE" sz="1400" b="1" u="none" strike="noStrike" kern="1200" dirty="0">
                          <a:solidFill>
                            <a:schemeClr val="tx2"/>
                          </a:solidFill>
                          <a:latin typeface="Century Gothic" panose="020B0502020202020204" pitchFamily="34" charset="0"/>
                          <a:ea typeface="+mn-ea"/>
                          <a:cs typeface="+mn-cs"/>
                        </a:rPr>
                        <a:t>18</a:t>
                      </a:r>
                      <a:r>
                        <a:rPr lang="x-none" sz="1400" b="1" u="none" strike="noStrike" kern="1200" dirty="0">
                          <a:solidFill>
                            <a:schemeClr val="tx2"/>
                          </a:solidFill>
                          <a:latin typeface="Century Gothic" panose="020B0502020202020204" pitchFamily="34" charset="0"/>
                          <a:ea typeface="+mn-ea"/>
                          <a:cs typeface="+mn-cs"/>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rgbClr val="314397"/>
                          </a:solidFill>
                          <a:latin typeface="Century Gothic" panose="020B0502020202020204" pitchFamily="34" charset="0"/>
                        </a:rPr>
                        <a:t>20</a:t>
                      </a:r>
                      <a:r>
                        <a:rPr lang="x-none" sz="1400" b="1" u="none" strike="noStrike" dirty="0">
                          <a:solidFill>
                            <a:srgbClr val="314397"/>
                          </a:solidFill>
                          <a:latin typeface="Century Gothic" panose="020B0502020202020204" pitchFamily="34" charset="0"/>
                        </a:rPr>
                        <a:t>%</a:t>
                      </a:r>
                      <a:r>
                        <a:rPr lang="x-none" sz="1400" b="1" u="none" strike="noStrike" dirty="0">
                          <a:solidFill>
                            <a:srgbClr val="00B050"/>
                          </a:solidFill>
                          <a:latin typeface="Century Gothic" panose="020B0502020202020204" pitchFamily="34" charset="0"/>
                        </a:rPr>
                        <a:t> </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rgbClr val="314397"/>
                          </a:solidFill>
                          <a:latin typeface="Century Gothic" panose="020B0502020202020204" pitchFamily="34" charset="0"/>
                        </a:rPr>
                        <a:t>25</a:t>
                      </a:r>
                      <a:r>
                        <a:rPr lang="x-none" sz="1400" b="1" u="none" strike="noStrike" dirty="0">
                          <a:solidFill>
                            <a:srgbClr val="314397"/>
                          </a:solidFill>
                          <a:latin typeface="Century Gothic" panose="020B0502020202020204" pitchFamily="34" charset="0"/>
                        </a:rPr>
                        <a:t>% </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20</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0785781"/>
                  </a:ext>
                </a:extLst>
              </a:tr>
              <a:tr h="625921">
                <a:tc>
                  <a:txBody>
                    <a:bodyPr/>
                    <a:lstStyle/>
                    <a:p>
                      <a:pPr algn="ctr" fontAlgn="ctr">
                        <a:defRPr b="0" i="0"/>
                      </a:pPr>
                      <a:r>
                        <a:rPr lang="fr-BE" sz="1400" b="1" u="none" strike="noStrike" dirty="0">
                          <a:solidFill>
                            <a:schemeClr val="tx2"/>
                          </a:solidFill>
                          <a:latin typeface="Century Gothic" panose="020B0502020202020204" pitchFamily="34" charset="0"/>
                        </a:rPr>
                        <a:t>12</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BE" sz="1400" b="1" u="none" strike="noStrike" kern="1200" dirty="0">
                          <a:solidFill>
                            <a:schemeClr val="tx2"/>
                          </a:solidFill>
                          <a:latin typeface="Century Gothic" panose="020B0502020202020204" pitchFamily="34" charset="0"/>
                          <a:ea typeface="+mn-ea"/>
                          <a:cs typeface="+mn-cs"/>
                        </a:rPr>
                        <a:t>17</a:t>
                      </a:r>
                      <a:r>
                        <a:rPr lang="x-none" sz="1400" b="1" u="none" strike="noStrike" kern="1200" dirty="0">
                          <a:solidFill>
                            <a:schemeClr val="tx2"/>
                          </a:solidFill>
                          <a:latin typeface="Century Gothic" panose="020B0502020202020204" pitchFamily="34" charset="0"/>
                          <a:ea typeface="+mn-ea"/>
                          <a:cs typeface="+mn-cs"/>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19</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19</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34</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6306324"/>
                  </a:ext>
                </a:extLst>
              </a:tr>
              <a:tr h="625921">
                <a:tc>
                  <a:txBody>
                    <a:bodyPr/>
                    <a:lstStyle/>
                    <a:p>
                      <a:pPr algn="ctr" fontAlgn="ctr">
                        <a:defRPr b="0" i="0"/>
                      </a:pPr>
                      <a:r>
                        <a:rPr lang="fr-BE" sz="1400" b="1" u="none" strike="noStrike" dirty="0">
                          <a:solidFill>
                            <a:schemeClr val="tx2"/>
                          </a:solidFill>
                          <a:latin typeface="Century Gothic" panose="020B0502020202020204" pitchFamily="34" charset="0"/>
                        </a:rPr>
                        <a:t>29</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BE" sz="1400" b="1" u="none" strike="noStrike" kern="1200" dirty="0">
                          <a:solidFill>
                            <a:schemeClr val="tx2"/>
                          </a:solidFill>
                          <a:latin typeface="Century Gothic" panose="020B0502020202020204" pitchFamily="34" charset="0"/>
                          <a:ea typeface="+mn-ea"/>
                          <a:cs typeface="+mn-cs"/>
                        </a:rPr>
                        <a:t>18</a:t>
                      </a:r>
                      <a:r>
                        <a:rPr lang="x-none" sz="1400" b="1" u="none" strike="noStrike" kern="1200" dirty="0">
                          <a:solidFill>
                            <a:schemeClr val="tx2"/>
                          </a:solidFill>
                          <a:latin typeface="Century Gothic" panose="020B0502020202020204" pitchFamily="34" charset="0"/>
                          <a:ea typeface="+mn-ea"/>
                          <a:cs typeface="+mn-cs"/>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24</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25</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16</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664966"/>
                  </a:ext>
                </a:extLst>
              </a:tr>
              <a:tr h="625921">
                <a:tc>
                  <a:txBody>
                    <a:bodyPr/>
                    <a:lstStyle/>
                    <a:p>
                      <a:pPr algn="ctr" fontAlgn="ctr">
                        <a:defRPr b="0" i="0"/>
                      </a:pPr>
                      <a:r>
                        <a:rPr lang="fr-BE" sz="1400" b="1" u="none" strike="noStrike" dirty="0">
                          <a:solidFill>
                            <a:schemeClr val="tx2"/>
                          </a:solidFill>
                          <a:latin typeface="Century Gothic" panose="020B0502020202020204" pitchFamily="34" charset="0"/>
                        </a:rPr>
                        <a:t>22</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BE" sz="1400" b="1" u="none" strike="noStrike" kern="1200" dirty="0">
                          <a:solidFill>
                            <a:schemeClr val="tx2"/>
                          </a:solidFill>
                          <a:latin typeface="Century Gothic" panose="020B0502020202020204" pitchFamily="34" charset="0"/>
                          <a:ea typeface="+mn-ea"/>
                          <a:cs typeface="+mn-cs"/>
                        </a:rPr>
                        <a:t>19</a:t>
                      </a:r>
                      <a:r>
                        <a:rPr lang="x-none" sz="1400" b="1" u="none" strike="noStrike" kern="1200" dirty="0">
                          <a:solidFill>
                            <a:schemeClr val="tx2"/>
                          </a:solidFill>
                          <a:latin typeface="Century Gothic" panose="020B0502020202020204" pitchFamily="34" charset="0"/>
                          <a:ea typeface="+mn-ea"/>
                          <a:cs typeface="+mn-cs"/>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23</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20%</a:t>
                      </a:r>
                      <a:endParaRPr lang="x-none" sz="1400" b="1" u="none" strike="noStrike" dirty="0">
                        <a:solidFill>
                          <a:schemeClr val="tx2"/>
                        </a:solidFill>
                        <a:latin typeface="Century Gothic" panose="020B0502020202020204" pitchFamily="34"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BE" sz="1400" b="1" u="none" strike="noStrike" dirty="0">
                          <a:solidFill>
                            <a:schemeClr val="tx2"/>
                          </a:solidFill>
                          <a:latin typeface="Century Gothic" panose="020B0502020202020204" pitchFamily="34" charset="0"/>
                        </a:rPr>
                        <a:t>29</a:t>
                      </a:r>
                      <a:r>
                        <a:rPr lang="x-none" sz="1400" b="1" u="none" strike="noStrike" dirty="0">
                          <a:solidFill>
                            <a:schemeClr val="tx2"/>
                          </a:solidFill>
                          <a:latin typeface="Century Gothic" panose="020B0502020202020204" pitchFamily="34"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3481288"/>
                  </a:ext>
                </a:extLst>
              </a:tr>
            </a:tbl>
          </a:graphicData>
        </a:graphic>
      </p:graphicFrame>
      <p:sp>
        <p:nvSpPr>
          <p:cNvPr id="7" name="TextBox 6"/>
          <p:cNvSpPr txBox="1"/>
          <p:nvPr/>
        </p:nvSpPr>
        <p:spPr>
          <a:xfrm>
            <a:off x="344762" y="1908975"/>
            <a:ext cx="582211" cy="369332"/>
          </a:xfrm>
          <a:prstGeom prst="rect">
            <a:avLst/>
          </a:prstGeom>
          <a:noFill/>
        </p:spPr>
        <p:txBody>
          <a:bodyPr wrap="none" rtlCol="0">
            <a:spAutoFit/>
          </a:bodyPr>
          <a:lstStyle/>
          <a:p>
            <a:r>
              <a:rPr lang="fr-BE" dirty="0"/>
              <a:t>Mer</a:t>
            </a:r>
          </a:p>
        </p:txBody>
      </p:sp>
      <p:sp>
        <p:nvSpPr>
          <p:cNvPr id="8" name="TextBox 7"/>
          <p:cNvSpPr txBox="1"/>
          <p:nvPr/>
        </p:nvSpPr>
        <p:spPr>
          <a:xfrm>
            <a:off x="326244" y="2514485"/>
            <a:ext cx="616515" cy="369332"/>
          </a:xfrm>
          <a:prstGeom prst="rect">
            <a:avLst/>
          </a:prstGeom>
          <a:noFill/>
        </p:spPr>
        <p:txBody>
          <a:bodyPr wrap="none" rtlCol="0">
            <a:spAutoFit/>
          </a:bodyPr>
          <a:lstStyle/>
          <a:p>
            <a:r>
              <a:rPr lang="fr-BE" dirty="0"/>
              <a:t>Ville</a:t>
            </a:r>
          </a:p>
        </p:txBody>
      </p:sp>
      <p:sp>
        <p:nvSpPr>
          <p:cNvPr id="13" name="TextBox 12"/>
          <p:cNvSpPr txBox="1"/>
          <p:nvPr/>
        </p:nvSpPr>
        <p:spPr>
          <a:xfrm>
            <a:off x="160863" y="3788676"/>
            <a:ext cx="1313180" cy="369332"/>
          </a:xfrm>
          <a:prstGeom prst="rect">
            <a:avLst/>
          </a:prstGeom>
          <a:noFill/>
        </p:spPr>
        <p:txBody>
          <a:bodyPr wrap="none" rtlCol="0">
            <a:spAutoFit/>
          </a:bodyPr>
          <a:lstStyle/>
          <a:p>
            <a:r>
              <a:rPr lang="fr-BE" dirty="0"/>
              <a:t>Campagne</a:t>
            </a:r>
          </a:p>
        </p:txBody>
      </p:sp>
      <p:sp>
        <p:nvSpPr>
          <p:cNvPr id="298" name="TextBox 297"/>
          <p:cNvSpPr txBox="1"/>
          <p:nvPr/>
        </p:nvSpPr>
        <p:spPr>
          <a:xfrm>
            <a:off x="152822" y="3128424"/>
            <a:ext cx="1210588" cy="369332"/>
          </a:xfrm>
          <a:prstGeom prst="rect">
            <a:avLst/>
          </a:prstGeom>
          <a:noFill/>
        </p:spPr>
        <p:txBody>
          <a:bodyPr wrap="none" rtlCol="0">
            <a:spAutoFit/>
          </a:bodyPr>
          <a:lstStyle/>
          <a:p>
            <a:r>
              <a:rPr lang="fr-BE" dirty="0"/>
              <a:t>Montagne</a:t>
            </a:r>
          </a:p>
        </p:txBody>
      </p:sp>
      <p:sp>
        <p:nvSpPr>
          <p:cNvPr id="300" name="TextBox 299"/>
          <p:cNvSpPr txBox="1"/>
          <p:nvPr/>
        </p:nvSpPr>
        <p:spPr>
          <a:xfrm>
            <a:off x="7458" y="4453419"/>
            <a:ext cx="1839030" cy="369332"/>
          </a:xfrm>
          <a:prstGeom prst="rect">
            <a:avLst/>
          </a:prstGeom>
          <a:noFill/>
        </p:spPr>
        <p:txBody>
          <a:bodyPr wrap="none" rtlCol="0">
            <a:spAutoFit/>
          </a:bodyPr>
          <a:lstStyle/>
          <a:p>
            <a:r>
              <a:rPr lang="fr-BE" dirty="0"/>
              <a:t>Voyage itinérant</a:t>
            </a:r>
          </a:p>
        </p:txBody>
      </p:sp>
      <p:pic>
        <p:nvPicPr>
          <p:cNvPr id="21" name="Picture 3" descr="D:\Users\Sophie.Morin\Desktop\belgique.PNG"/>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tretch/>
        </p:blipFill>
        <p:spPr>
          <a:xfrm>
            <a:off x="3422559" y="1484963"/>
            <a:ext cx="572018" cy="2879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D:\Users\Sophie.Morin\Desktop\autriche.PNG"/>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tretch/>
        </p:blipFill>
        <p:spPr>
          <a:xfrm>
            <a:off x="4680772" y="1479819"/>
            <a:ext cx="552615" cy="287982"/>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94"/>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rcRect l="11954" t="15846" r="9828" b="17375"/>
          <a:stretch/>
        </p:blipFill>
        <p:spPr>
          <a:xfrm>
            <a:off x="2078879" y="1456481"/>
            <a:ext cx="574461" cy="302001"/>
          </a:xfrm>
          <a:prstGeom prst="rect">
            <a:avLst/>
          </a:prstGeom>
        </p:spPr>
      </p:pic>
      <p:pic>
        <p:nvPicPr>
          <p:cNvPr id="24" name="Image 295"/>
          <p:cNvPicPr>
            <a:picLocks noChangeAspect="1"/>
          </p:cNvPicPr>
          <p:nvPr>
            <p:custDataLst>
              <p:tags r:id="rId5"/>
            </p:custDataLst>
          </p:nvPr>
        </p:nvPicPr>
        <p:blipFill>
          <a:blip r:embed="rId11">
            <a:extLst>
              <a:ext uri="{28A0092B-C50C-407E-A947-70E740481C1C}">
                <a14:useLocalDpi xmlns:a14="http://schemas.microsoft.com/office/drawing/2010/main" val="0"/>
              </a:ext>
            </a:extLst>
          </a:blip>
          <a:srcRect l="8385" t="15847" r="8239" b="17375"/>
          <a:stretch/>
        </p:blipFill>
        <p:spPr>
          <a:xfrm>
            <a:off x="6114998" y="1454422"/>
            <a:ext cx="612336" cy="302001"/>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pic>
        <p:nvPicPr>
          <p:cNvPr id="2" name="Image 1"/>
          <p:cNvPicPr>
            <a:picLocks noChangeAspect="1"/>
          </p:cNvPicPr>
          <p:nvPr/>
        </p:nvPicPr>
        <p:blipFill>
          <a:blip r:embed="rId13"/>
          <a:stretch>
            <a:fillRect/>
          </a:stretch>
        </p:blipFill>
        <p:spPr>
          <a:xfrm>
            <a:off x="7608945" y="1479819"/>
            <a:ext cx="567567" cy="281272"/>
          </a:xfrm>
          <a:prstGeom prst="rect">
            <a:avLst/>
          </a:prstGeom>
        </p:spPr>
      </p:pic>
    </p:spTree>
    <p:extLst>
      <p:ext uri="{BB962C8B-B14F-4D97-AF65-F5344CB8AC3E}">
        <p14:creationId xmlns:p14="http://schemas.microsoft.com/office/powerpoint/2010/main" val="38438367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43" name="AutoShape 1054"/>
          <p:cNvSpPr>
            <a:spLocks noChangeArrowheads="1"/>
          </p:cNvSpPr>
          <p:nvPr/>
        </p:nvSpPr>
        <p:spPr bwMode="auto">
          <a:xfrm>
            <a:off x="246062" y="1020102"/>
            <a:ext cx="1354138" cy="408623"/>
          </a:xfrm>
          <a:prstGeom prst="roundRect">
            <a:avLst>
              <a:gd name="adj" fmla="val 16667"/>
            </a:avLst>
          </a:prstGeom>
          <a:noFill/>
          <a:ln w="9525" algn="ctr">
            <a:solidFill>
              <a:schemeClr val="accent4"/>
            </a:solidFill>
            <a:prstDash val="dash"/>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spcBef>
                <a:spcPct val="0"/>
              </a:spcBef>
              <a:buFontTx/>
              <a:buNone/>
            </a:pPr>
            <a:r>
              <a:rPr lang="fr-FR" altLang="fr-FR" sz="900" b="1" dirty="0">
                <a:solidFill>
                  <a:schemeClr val="tx2"/>
                </a:solidFill>
              </a:rPr>
              <a:t>Plusieurs réponses possibles</a:t>
            </a:r>
          </a:p>
        </p:txBody>
      </p:sp>
      <p:sp>
        <p:nvSpPr>
          <p:cNvPr id="52" name="TextBox 18"/>
          <p:cNvSpPr txBox="1">
            <a:spLocks noChangeArrowheads="1"/>
          </p:cNvSpPr>
          <p:nvPr/>
        </p:nvSpPr>
        <p:spPr bwMode="auto">
          <a:xfrm>
            <a:off x="6432061" y="5565765"/>
            <a:ext cx="2577184" cy="954107"/>
          </a:xfrm>
          <a:prstGeom prst="rect">
            <a:avLst/>
          </a:prstGeom>
          <a:noFill/>
          <a:ln w="9525">
            <a:solidFill>
              <a:schemeClr val="tx2"/>
            </a:solidFill>
            <a:miter lim="800000"/>
            <a:headEnd/>
            <a:tailEnd/>
          </a:ln>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a:buNone/>
            </a:pPr>
            <a:r>
              <a:rPr lang="fr-BE" sz="1400" dirty="0">
                <a:solidFill>
                  <a:schemeClr val="tx2"/>
                </a:solidFill>
              </a:rPr>
              <a:t>La découverte des villes attire le plus la jeune génération (28% des 18-24 ans et 30% des 25-34 ans).</a:t>
            </a:r>
          </a:p>
        </p:txBody>
      </p:sp>
      <p:sp>
        <p:nvSpPr>
          <p:cNvPr id="30" name="Titre 29"/>
          <p:cNvSpPr>
            <a:spLocks noGrp="1"/>
          </p:cNvSpPr>
          <p:nvPr>
            <p:ph type="ctrTitle"/>
          </p:nvPr>
        </p:nvSpPr>
        <p:spPr>
          <a:xfrm>
            <a:off x="336062" y="274911"/>
            <a:ext cx="8673184" cy="461718"/>
          </a:xfrm>
          <a:noFill/>
        </p:spPr>
        <p:txBody>
          <a:bodyPr/>
          <a:lstStyle/>
          <a:p>
            <a:r>
              <a:rPr lang="fr-FR" altLang="fr-FR" sz="2400" b="1" dirty="0"/>
              <a:t>Le type de destinations des vacances d’été </a:t>
            </a:r>
            <a:br>
              <a:rPr lang="fr-FR" altLang="fr-FR" sz="2400" b="1" dirty="0"/>
            </a:br>
            <a:r>
              <a:rPr lang="fr-FR" altLang="fr-FR" sz="2400" b="1" dirty="0"/>
              <a:t>des Belges</a:t>
            </a:r>
            <a:endParaRPr lang="en-GB" altLang="fr-FR" sz="24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60000">
            <a:off x="7075978" y="2289755"/>
            <a:ext cx="1634392" cy="1088506"/>
          </a:xfrm>
          <a:prstGeom prst="rect">
            <a:avLst/>
          </a:prstGeom>
          <a:ln w="28575">
            <a:solidFill>
              <a:schemeClr val="accent5"/>
            </a:solidFill>
          </a:ln>
          <a:effectLst>
            <a:outerShdw blurRad="50800" dist="38100" dir="2700000" algn="tl" rotWithShape="0">
              <a:prstClr val="black">
                <a:alpha val="40000"/>
              </a:prstClr>
            </a:outerShdw>
          </a:effectLst>
        </p:spPr>
      </p:pic>
      <p:graphicFrame>
        <p:nvGraphicFramePr>
          <p:cNvPr id="19" name="Chart 18"/>
          <p:cNvGraphicFramePr/>
          <p:nvPr>
            <p:extLst>
              <p:ext uri="{D42A27DB-BD31-4B8C-83A1-F6EECF244321}">
                <p14:modId xmlns:p14="http://schemas.microsoft.com/office/powerpoint/2010/main" val="2312151742"/>
              </p:ext>
            </p:extLst>
          </p:nvPr>
        </p:nvGraphicFramePr>
        <p:xfrm>
          <a:off x="336061" y="1513221"/>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2" name="AutoShape 5"/>
          <p:cNvSpPr>
            <a:spLocks noChangeArrowheads="1"/>
          </p:cNvSpPr>
          <p:nvPr/>
        </p:nvSpPr>
        <p:spPr bwMode="auto">
          <a:xfrm rot="16200000">
            <a:off x="6581130" y="1976360"/>
            <a:ext cx="152400" cy="152400"/>
          </a:xfrm>
          <a:prstGeom prst="triangle">
            <a:avLst>
              <a:gd name="adj" fmla="val 50000"/>
            </a:avLst>
          </a:prstGeom>
          <a:solidFill>
            <a:schemeClr val="tx2"/>
          </a:solidFill>
          <a:ln w="9525">
            <a:noFill/>
            <a:miter lim="800000"/>
            <a:headEnd/>
            <a:tailEnd/>
          </a:ln>
          <a:effectLst>
            <a:outerShdw dist="52363" dir="4557825" algn="ctr" rotWithShape="0">
              <a:srgbClr val="B2B2B2"/>
            </a:outerShdw>
          </a:effectLst>
        </p:spPr>
        <p:txBody>
          <a:bodyPr lIns="0" tIns="0" rIns="0" bIns="0" anchor="ctr">
            <a:spAutoFit/>
          </a:bodyPr>
          <a:lstStyle/>
          <a:p>
            <a:pPr>
              <a:defRPr/>
            </a:pPr>
            <a:endParaRPr lang="nl-NL">
              <a:latin typeface="Arial" pitchFamily="34" charset="0"/>
              <a:cs typeface="+mn-cs"/>
            </a:endParaRPr>
          </a:p>
        </p:txBody>
      </p:sp>
      <p:sp>
        <p:nvSpPr>
          <p:cNvPr id="33" name="AutoShape 5"/>
          <p:cNvSpPr>
            <a:spLocks noChangeArrowheads="1"/>
          </p:cNvSpPr>
          <p:nvPr/>
        </p:nvSpPr>
        <p:spPr bwMode="auto">
          <a:xfrm rot="16200000">
            <a:off x="6607197" y="3636390"/>
            <a:ext cx="152400" cy="152400"/>
          </a:xfrm>
          <a:prstGeom prst="triangle">
            <a:avLst>
              <a:gd name="adj" fmla="val 50000"/>
            </a:avLst>
          </a:prstGeom>
          <a:solidFill>
            <a:srgbClr val="7030A0"/>
          </a:solidFill>
          <a:ln w="9525">
            <a:noFill/>
            <a:miter lim="800000"/>
            <a:headEnd/>
            <a:tailEnd/>
          </a:ln>
          <a:effectLst>
            <a:outerShdw dist="52363" dir="4557825" algn="ctr" rotWithShape="0">
              <a:srgbClr val="B2B2B2"/>
            </a:outerShdw>
          </a:effectLst>
        </p:spPr>
        <p:txBody>
          <a:bodyPr lIns="0" tIns="0" rIns="0" bIns="0" anchor="ctr">
            <a:spAutoFit/>
          </a:bodyPr>
          <a:lstStyle/>
          <a:p>
            <a:pPr>
              <a:defRPr/>
            </a:pPr>
            <a:endParaRPr lang="nl-NL">
              <a:latin typeface="Arial" pitchFamily="34" charset="0"/>
              <a:cs typeface="+mn-cs"/>
            </a:endParaRPr>
          </a:p>
        </p:txBody>
      </p:sp>
      <p:sp>
        <p:nvSpPr>
          <p:cNvPr id="35" name="AutoShape 5"/>
          <p:cNvSpPr>
            <a:spLocks noChangeArrowheads="1"/>
          </p:cNvSpPr>
          <p:nvPr/>
        </p:nvSpPr>
        <p:spPr bwMode="auto">
          <a:xfrm rot="16200000">
            <a:off x="6593936" y="4249639"/>
            <a:ext cx="152400" cy="152400"/>
          </a:xfrm>
          <a:prstGeom prst="triangle">
            <a:avLst>
              <a:gd name="adj" fmla="val 50000"/>
            </a:avLst>
          </a:prstGeom>
          <a:solidFill>
            <a:srgbClr val="00B050"/>
          </a:solidFill>
          <a:ln w="9525">
            <a:noFill/>
            <a:miter lim="800000"/>
            <a:headEnd/>
            <a:tailEnd/>
          </a:ln>
          <a:effectLst>
            <a:outerShdw dist="52363" dir="4557825" algn="ctr" rotWithShape="0">
              <a:srgbClr val="B2B2B2"/>
            </a:outerShdw>
          </a:effectLst>
        </p:spPr>
        <p:txBody>
          <a:bodyPr lIns="0" tIns="0" rIns="0" bIns="0" anchor="ctr">
            <a:spAutoFit/>
          </a:bodyPr>
          <a:lstStyle/>
          <a:p>
            <a:pPr>
              <a:defRPr/>
            </a:pPr>
            <a:endParaRPr lang="nl-NL">
              <a:latin typeface="Arial" pitchFamily="34" charset="0"/>
              <a:cs typeface="+mn-cs"/>
            </a:endParaRPr>
          </a:p>
        </p:txBody>
      </p:sp>
      <p:sp>
        <p:nvSpPr>
          <p:cNvPr id="36" name="AutoShape 5"/>
          <p:cNvSpPr>
            <a:spLocks noChangeArrowheads="1"/>
          </p:cNvSpPr>
          <p:nvPr/>
        </p:nvSpPr>
        <p:spPr bwMode="auto">
          <a:xfrm rot="16200000">
            <a:off x="6620423" y="4504847"/>
            <a:ext cx="152400" cy="152400"/>
          </a:xfrm>
          <a:prstGeom prst="triangle">
            <a:avLst>
              <a:gd name="adj" fmla="val 50000"/>
            </a:avLst>
          </a:prstGeom>
          <a:solidFill>
            <a:schemeClr val="accent4"/>
          </a:solidFill>
          <a:ln w="9525">
            <a:noFill/>
            <a:miter lim="800000"/>
            <a:headEnd/>
            <a:tailEnd/>
          </a:ln>
          <a:effectLst>
            <a:outerShdw dist="52363" dir="4557825" algn="ctr" rotWithShape="0">
              <a:srgbClr val="B2B2B2"/>
            </a:outerShdw>
          </a:effectLst>
        </p:spPr>
        <p:txBody>
          <a:bodyPr lIns="0" tIns="0" rIns="0" bIns="0" anchor="ctr">
            <a:spAutoFit/>
          </a:bodyPr>
          <a:lstStyle/>
          <a:p>
            <a:pPr>
              <a:defRPr/>
            </a:pPr>
            <a:endParaRPr lang="nl-NL">
              <a:latin typeface="Arial" pitchFamily="34" charset="0"/>
              <a:cs typeface="+mn-cs"/>
            </a:endParaRPr>
          </a:p>
        </p:txBody>
      </p:sp>
      <p:sp>
        <p:nvSpPr>
          <p:cNvPr id="37" name="AutoShape 5"/>
          <p:cNvSpPr>
            <a:spLocks noChangeArrowheads="1"/>
          </p:cNvSpPr>
          <p:nvPr/>
        </p:nvSpPr>
        <p:spPr bwMode="auto">
          <a:xfrm rot="16200000">
            <a:off x="6601084" y="3952739"/>
            <a:ext cx="152400" cy="152400"/>
          </a:xfrm>
          <a:prstGeom prst="triangle">
            <a:avLst>
              <a:gd name="adj" fmla="val 50000"/>
            </a:avLst>
          </a:prstGeom>
          <a:solidFill>
            <a:srgbClr val="FF0000"/>
          </a:solidFill>
          <a:ln w="9525">
            <a:noFill/>
            <a:miter lim="800000"/>
            <a:headEnd/>
            <a:tailEnd/>
          </a:ln>
          <a:effectLst>
            <a:outerShdw dist="52363" dir="4557825" algn="ctr" rotWithShape="0">
              <a:srgbClr val="B2B2B2"/>
            </a:outerShdw>
          </a:effectLst>
        </p:spPr>
        <p:txBody>
          <a:bodyPr lIns="0" tIns="0" rIns="0" bIns="0" anchor="ctr">
            <a:spAutoFit/>
          </a:bodyPr>
          <a:lstStyle/>
          <a:p>
            <a:pPr>
              <a:defRPr/>
            </a:pPr>
            <a:endParaRPr lang="nl-NL">
              <a:latin typeface="Arial" pitchFamily="34" charset="0"/>
              <a:cs typeface="+mn-cs"/>
            </a:endParaRPr>
          </a:p>
        </p:txBody>
      </p:sp>
      <p:sp>
        <p:nvSpPr>
          <p:cNvPr id="38" name="TextBox 37"/>
          <p:cNvSpPr txBox="1"/>
          <p:nvPr/>
        </p:nvSpPr>
        <p:spPr>
          <a:xfrm>
            <a:off x="6793436" y="1846485"/>
            <a:ext cx="1731564" cy="338554"/>
          </a:xfrm>
          <a:prstGeom prst="rect">
            <a:avLst/>
          </a:prstGeom>
          <a:noFill/>
        </p:spPr>
        <p:txBody>
          <a:bodyPr wrap="none" rtlCol="0">
            <a:spAutoFit/>
          </a:bodyPr>
          <a:lstStyle/>
          <a:p>
            <a:r>
              <a:rPr lang="fr-BE" sz="1600" b="1" dirty="0">
                <a:solidFill>
                  <a:schemeClr val="tx2"/>
                </a:solidFill>
              </a:rPr>
              <a:t>La mer </a:t>
            </a:r>
            <a:r>
              <a:rPr lang="fr-BE" sz="1200" b="1" dirty="0">
                <a:solidFill>
                  <a:schemeClr val="tx2"/>
                </a:solidFill>
              </a:rPr>
              <a:t>(57%, +1pt)</a:t>
            </a:r>
          </a:p>
        </p:txBody>
      </p:sp>
      <p:sp>
        <p:nvSpPr>
          <p:cNvPr id="40" name="TextBox 39"/>
          <p:cNvSpPr txBox="1"/>
          <p:nvPr/>
        </p:nvSpPr>
        <p:spPr>
          <a:xfrm>
            <a:off x="6722452" y="3593538"/>
            <a:ext cx="2467342" cy="276999"/>
          </a:xfrm>
          <a:prstGeom prst="rect">
            <a:avLst/>
          </a:prstGeom>
          <a:noFill/>
        </p:spPr>
        <p:txBody>
          <a:bodyPr wrap="none" rtlCol="0">
            <a:spAutoFit/>
          </a:bodyPr>
          <a:lstStyle/>
          <a:p>
            <a:r>
              <a:rPr lang="fr-BE" sz="1200" b="1" dirty="0">
                <a:solidFill>
                  <a:srgbClr val="7030A0"/>
                </a:solidFill>
              </a:rPr>
              <a:t>En voyage itinérant (24%,-5pts)</a:t>
            </a:r>
          </a:p>
        </p:txBody>
      </p:sp>
      <p:sp>
        <p:nvSpPr>
          <p:cNvPr id="42" name="TextBox 41"/>
          <p:cNvSpPr txBox="1"/>
          <p:nvPr/>
        </p:nvSpPr>
        <p:spPr>
          <a:xfrm>
            <a:off x="6753484" y="4187340"/>
            <a:ext cx="2073003" cy="276999"/>
          </a:xfrm>
          <a:prstGeom prst="rect">
            <a:avLst/>
          </a:prstGeom>
          <a:noFill/>
        </p:spPr>
        <p:txBody>
          <a:bodyPr wrap="none" rtlCol="0">
            <a:spAutoFit/>
          </a:bodyPr>
          <a:lstStyle/>
          <a:p>
            <a:r>
              <a:rPr lang="fr-BE" sz="1200" b="1" dirty="0">
                <a:solidFill>
                  <a:srgbClr val="00B050"/>
                </a:solidFill>
              </a:rPr>
              <a:t>La campagne (20%, -5pts)</a:t>
            </a:r>
          </a:p>
        </p:txBody>
      </p:sp>
      <p:sp>
        <p:nvSpPr>
          <p:cNvPr id="47" name="TextBox 46"/>
          <p:cNvSpPr txBox="1"/>
          <p:nvPr/>
        </p:nvSpPr>
        <p:spPr>
          <a:xfrm>
            <a:off x="6759597" y="4456447"/>
            <a:ext cx="1963999" cy="276999"/>
          </a:xfrm>
          <a:prstGeom prst="rect">
            <a:avLst/>
          </a:prstGeom>
          <a:noFill/>
        </p:spPr>
        <p:txBody>
          <a:bodyPr wrap="none" rtlCol="0">
            <a:spAutoFit/>
          </a:bodyPr>
          <a:lstStyle/>
          <a:p>
            <a:r>
              <a:rPr lang="fr-BE" sz="1200" b="1" dirty="0">
                <a:solidFill>
                  <a:schemeClr val="accent4"/>
                </a:solidFill>
              </a:rPr>
              <a:t>La montagne (16%, -1pt)</a:t>
            </a:r>
          </a:p>
        </p:txBody>
      </p:sp>
      <p:sp>
        <p:nvSpPr>
          <p:cNvPr id="48" name="TextBox 47"/>
          <p:cNvSpPr txBox="1"/>
          <p:nvPr/>
        </p:nvSpPr>
        <p:spPr>
          <a:xfrm>
            <a:off x="6722452" y="3905735"/>
            <a:ext cx="1669047" cy="276999"/>
          </a:xfrm>
          <a:prstGeom prst="rect">
            <a:avLst/>
          </a:prstGeom>
          <a:noFill/>
        </p:spPr>
        <p:txBody>
          <a:bodyPr wrap="none" rtlCol="0">
            <a:spAutoFit/>
          </a:bodyPr>
          <a:lstStyle/>
          <a:p>
            <a:r>
              <a:rPr lang="fr-BE" sz="1200" b="1" dirty="0">
                <a:solidFill>
                  <a:schemeClr val="accent1"/>
                </a:solidFill>
              </a:rPr>
              <a:t>En ville (22%, +3pts)</a:t>
            </a:r>
          </a:p>
        </p:txBody>
      </p:sp>
      <p:sp>
        <p:nvSpPr>
          <p:cNvPr id="54" name="TextBox 18"/>
          <p:cNvSpPr txBox="1">
            <a:spLocks noChangeArrowheads="1"/>
          </p:cNvSpPr>
          <p:nvPr/>
        </p:nvSpPr>
        <p:spPr bwMode="auto">
          <a:xfrm>
            <a:off x="246062" y="5716576"/>
            <a:ext cx="5679368" cy="58785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30000"/>
              </a:spcBef>
              <a:buSzPct val="120000"/>
              <a:buNone/>
            </a:pPr>
            <a:r>
              <a:rPr lang="fr-FR" altLang="fr-FR" sz="1400" dirty="0">
                <a:solidFill>
                  <a:schemeClr val="tx2"/>
                </a:solidFill>
              </a:rPr>
              <a:t>Les destinations de montagne ont le moins d’attrait.</a:t>
            </a:r>
          </a:p>
          <a:p>
            <a:pPr eaLnBrk="1" hangingPunct="1">
              <a:spcBef>
                <a:spcPct val="30000"/>
              </a:spcBef>
              <a:buSzPct val="120000"/>
              <a:buNone/>
            </a:pPr>
            <a:r>
              <a:rPr lang="fr-FR" altLang="fr-FR" sz="1400" dirty="0">
                <a:solidFill>
                  <a:schemeClr val="tx2"/>
                </a:solidFill>
              </a:rPr>
              <a:t>Les Belges partiront plus à la mer qu’en 2017 (57%, +1 pt)</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571" y="703368"/>
            <a:ext cx="5078833" cy="590632"/>
          </a:xfrm>
          <a:prstGeom prst="rect">
            <a:avLst/>
          </a:prstGeom>
        </p:spPr>
      </p:pic>
    </p:spTree>
    <p:extLst>
      <p:ext uri="{BB962C8B-B14F-4D97-AF65-F5344CB8AC3E}">
        <p14:creationId xmlns:p14="http://schemas.microsoft.com/office/powerpoint/2010/main" val="20610250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47300" y="328878"/>
            <a:ext cx="8386686" cy="557458"/>
          </a:xfrm>
        </p:spPr>
        <p:txBody>
          <a:bodyPr/>
          <a:lstStyle/>
          <a:p>
            <a:r>
              <a:rPr lang="fr-BE" sz="2400" b="1" dirty="0">
                <a:latin typeface="+mj-lt"/>
              </a:rPr>
              <a:t>Les villes « à visiter absolument »</a:t>
            </a:r>
            <a:br>
              <a:rPr lang="fr-BE" sz="2400" dirty="0"/>
            </a:br>
            <a:endParaRPr lang="fr-BE" sz="2400" dirty="0"/>
          </a:p>
        </p:txBody>
      </p:sp>
      <p:sp>
        <p:nvSpPr>
          <p:cNvPr id="13" name="Espace réservé du texte 3"/>
          <p:cNvSpPr>
            <a:spLocks noGrp="1"/>
          </p:cNvSpPr>
          <p:nvPr>
            <p:ph type="body" sz="quarter" idx="14"/>
            <p:custDataLst>
              <p:tags r:id="rId1"/>
            </p:custDataLst>
          </p:nvPr>
        </p:nvSpPr>
        <p:spPr>
          <a:xfrm>
            <a:off x="234571" y="1998099"/>
            <a:ext cx="2095607" cy="785376"/>
          </a:xfrm>
        </p:spPr>
        <p:txBody>
          <a:bodyPr/>
          <a:lstStyle/>
          <a:p>
            <a:pPr algn="ctr">
              <a:buNone/>
              <a:defRPr b="0" i="0"/>
            </a:pPr>
            <a:r>
              <a:rPr lang="x-none" sz="3199" dirty="0">
                <a:solidFill>
                  <a:srgbClr val="002060"/>
                </a:solidFill>
                <a:latin typeface="Century Gothic" panose="020B0502020202020204" pitchFamily="34" charset="0"/>
              </a:rPr>
              <a:t>2</a:t>
            </a:r>
            <a:r>
              <a:rPr lang="fr-BE" sz="3199" dirty="0">
                <a:solidFill>
                  <a:srgbClr val="002060"/>
                </a:solidFill>
                <a:latin typeface="Century Gothic" panose="020B0502020202020204" pitchFamily="34" charset="0"/>
              </a:rPr>
              <a:t>5</a:t>
            </a:r>
            <a:r>
              <a:rPr lang="x-none" sz="3199" dirty="0">
                <a:solidFill>
                  <a:srgbClr val="002060"/>
                </a:solidFill>
                <a:latin typeface="Century Gothic" panose="020B0502020202020204" pitchFamily="34" charset="0"/>
              </a:rPr>
              <a:t>%</a:t>
            </a:r>
            <a:r>
              <a:rPr lang="fr-BE" sz="3199" dirty="0">
                <a:solidFill>
                  <a:srgbClr val="002060"/>
                </a:solidFill>
                <a:latin typeface="Century Gothic" panose="020B0502020202020204" pitchFamily="34" charset="0"/>
              </a:rPr>
              <a:t> </a:t>
            </a:r>
            <a:r>
              <a:rPr lang="fr-BE" sz="1600" dirty="0">
                <a:solidFill>
                  <a:srgbClr val="002060"/>
                </a:solidFill>
                <a:latin typeface="Century Gothic" panose="020B0502020202020204" pitchFamily="34" charset="0"/>
              </a:rPr>
              <a:t>(-2 pt)</a:t>
            </a:r>
            <a:endParaRPr lang="x-none" sz="1600" dirty="0">
              <a:solidFill>
                <a:srgbClr val="002060"/>
              </a:solidFill>
              <a:latin typeface="Century Gothic" panose="020B0502020202020204" pitchFamily="34" charset="0"/>
            </a:endParaRPr>
          </a:p>
        </p:txBody>
      </p:sp>
      <p:pic>
        <p:nvPicPr>
          <p:cNvPr id="14" name="Espace réservé pour une image  21"/>
          <p:cNvPicPr>
            <a:picLocks noChangeAspect="1"/>
          </p:cNvPicPr>
          <p:nvPr>
            <p:custDataLst>
              <p:tags r:id="rId2"/>
            </p:custDataLst>
          </p:nvPr>
        </p:nvPicPr>
        <p:blipFill>
          <a:blip r:embed="rId17">
            <a:extLst>
              <a:ext uri="{28A0092B-C50C-407E-A947-70E740481C1C}">
                <a14:useLocalDpi xmlns:a14="http://schemas.microsoft.com/office/drawing/2010/main" val="0"/>
              </a:ext>
            </a:extLst>
          </a:blip>
          <a:srcRect l="5114" r="5114"/>
          <a:stretch/>
        </p:blipFill>
        <p:spPr>
          <a:xfrm>
            <a:off x="173007" y="2944649"/>
            <a:ext cx="2095136" cy="1550718"/>
          </a:xfrm>
          <a:prstGeom prst="rect">
            <a:avLst/>
          </a:prstGeom>
        </p:spPr>
      </p:pic>
      <p:sp>
        <p:nvSpPr>
          <p:cNvPr id="15" name="Espace réservé du texte 7"/>
          <p:cNvSpPr txBox="1">
            <a:spLocks/>
          </p:cNvSpPr>
          <p:nvPr>
            <p:custDataLst>
              <p:tags r:id="rId3"/>
            </p:custDataLst>
          </p:nvPr>
        </p:nvSpPr>
        <p:spPr>
          <a:xfrm>
            <a:off x="173107" y="2502784"/>
            <a:ext cx="2095607" cy="442584"/>
          </a:xfrm>
          <a:prstGeom prst="rect">
            <a:avLst/>
          </a:prstGeom>
          <a:solidFill>
            <a:srgbClr val="002060"/>
          </a:solidFill>
        </p:spPr>
        <p:txBody>
          <a:bodyPr vert="horz" lIns="0" tIns="0" rIns="0" bIns="0" rtlCol="0" anchor="ctr">
            <a:normAutofit/>
          </a:bodyPr>
          <a:lstStyle>
            <a:lvl1pPr marL="0" indent="0" algn="l" defTabSz="457200" rtl="0" eaLnBrk="1" latinLnBrk="0" hangingPunct="1">
              <a:lnSpc>
                <a:spcPts val="1200"/>
              </a:lnSpc>
              <a:spcBef>
                <a:spcPts val="0"/>
              </a:spcBef>
              <a:buFontTx/>
              <a:buNone/>
              <a:defRPr sz="1000" kern="1200">
                <a:solidFill>
                  <a:schemeClr val="tx1"/>
                </a:solidFill>
                <a:latin typeface="+mn-lt"/>
                <a:ea typeface="+mn-ea"/>
                <a:cs typeface="+mn-cs"/>
              </a:defRPr>
            </a:lvl1pPr>
            <a:lvl2pPr marL="360000" indent="-180000" algn="l" defTabSz="457200" rtl="0" eaLnBrk="1" latinLnBrk="0" hangingPunct="1">
              <a:lnSpc>
                <a:spcPts val="1200"/>
              </a:lnSpc>
              <a:spcBef>
                <a:spcPts val="0"/>
              </a:spcBef>
              <a:spcAft>
                <a:spcPts val="0"/>
              </a:spcAft>
              <a:buClr>
                <a:schemeClr val="tx2"/>
              </a:buClr>
              <a:buFont typeface="Wingdings" charset="2"/>
              <a:buChar char="§"/>
              <a:defRPr sz="1000" b="0" i="0" kern="1200">
                <a:solidFill>
                  <a:schemeClr val="tx1"/>
                </a:solidFill>
                <a:latin typeface="+mn-lt"/>
                <a:ea typeface="+mn-ea"/>
                <a:cs typeface="+mn-cs"/>
              </a:defRPr>
            </a:lvl2pPr>
            <a:lvl3pPr marL="540000" indent="-180000" algn="l" defTabSz="457200" rtl="0" eaLnBrk="1" latinLnBrk="0" hangingPunct="1">
              <a:lnSpc>
                <a:spcPts val="1200"/>
              </a:lnSpc>
              <a:spcBef>
                <a:spcPts val="0"/>
              </a:spcBef>
              <a:spcAft>
                <a:spcPts val="0"/>
              </a:spcAft>
              <a:buFont typeface="Lucida Grande"/>
              <a:buChar char="-"/>
              <a:defRPr sz="1000" kern="1200">
                <a:solidFill>
                  <a:schemeClr val="tx1"/>
                </a:solidFill>
                <a:latin typeface="+mn-lt"/>
                <a:ea typeface="+mn-ea"/>
                <a:cs typeface="+mn-cs"/>
              </a:defRPr>
            </a:lvl3pPr>
            <a:lvl4pPr marL="73440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4pPr>
            <a:lvl5pPr marL="910800" indent="-180000" algn="l" defTabSz="457200" rtl="0" eaLnBrk="1" latinLnBrk="0" hangingPunct="1">
              <a:lnSpc>
                <a:spcPts val="1200"/>
              </a:lnSpc>
              <a:spcBef>
                <a:spcPts val="0"/>
              </a:spcBef>
              <a:spcAft>
                <a:spcPts val="0"/>
              </a:spcAft>
              <a:buFont typeface="Wingdings" charset="2"/>
              <a:buChar char="Ø"/>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b="0" i="0"/>
            </a:pPr>
            <a:r>
              <a:rPr lang="x-none" sz="2000" b="1" dirty="0">
                <a:solidFill>
                  <a:schemeClr val="bg1"/>
                </a:solidFill>
                <a:latin typeface="Century Gothic" panose="020B0502020202020204" pitchFamily="34" charset="0"/>
              </a:rPr>
              <a:t>NEW YORK</a:t>
            </a:r>
          </a:p>
        </p:txBody>
      </p:sp>
      <p:sp>
        <p:nvSpPr>
          <p:cNvPr id="16" name="Espace réservé du texte 3"/>
          <p:cNvSpPr txBox="1">
            <a:spLocks/>
          </p:cNvSpPr>
          <p:nvPr>
            <p:custDataLst>
              <p:tags r:id="rId4"/>
            </p:custDataLst>
          </p:nvPr>
        </p:nvSpPr>
        <p:spPr>
          <a:xfrm>
            <a:off x="4644219" y="2071628"/>
            <a:ext cx="2095607" cy="785376"/>
          </a:xfrm>
          <a:prstGeom prst="rect">
            <a:avLst/>
          </a:prstGeom>
        </p:spPr>
        <p:txBody>
          <a:bodyPr/>
          <a:lstStyle>
            <a:lvl1pPr marL="0" indent="0" algn="l" defTabSz="457200" rtl="0" eaLnBrk="1" latinLnBrk="0" hangingPunct="1">
              <a:lnSpc>
                <a:spcPts val="1200"/>
              </a:lnSpc>
              <a:spcBef>
                <a:spcPts val="0"/>
              </a:spcBef>
              <a:buFontTx/>
              <a:buNone/>
              <a:defRPr sz="1000" kern="1200">
                <a:solidFill>
                  <a:schemeClr val="tx1"/>
                </a:solidFill>
                <a:latin typeface="+mn-lt"/>
                <a:ea typeface="+mn-ea"/>
                <a:cs typeface="+mn-cs"/>
              </a:defRPr>
            </a:lvl1pPr>
            <a:lvl2pPr marL="360000" indent="-180000" algn="l" defTabSz="457200" rtl="0" eaLnBrk="1" latinLnBrk="0" hangingPunct="1">
              <a:lnSpc>
                <a:spcPts val="1200"/>
              </a:lnSpc>
              <a:spcBef>
                <a:spcPts val="0"/>
              </a:spcBef>
              <a:spcAft>
                <a:spcPts val="0"/>
              </a:spcAft>
              <a:buClr>
                <a:schemeClr val="tx2"/>
              </a:buClr>
              <a:buFont typeface="Wingdings" charset="2"/>
              <a:buChar char="§"/>
              <a:defRPr sz="1000" b="0" i="0" kern="1200">
                <a:solidFill>
                  <a:schemeClr val="tx1"/>
                </a:solidFill>
                <a:latin typeface="+mn-lt"/>
                <a:ea typeface="+mn-ea"/>
                <a:cs typeface="+mn-cs"/>
              </a:defRPr>
            </a:lvl2pPr>
            <a:lvl3pPr marL="540000" indent="-180000" algn="l" defTabSz="457200" rtl="0" eaLnBrk="1" latinLnBrk="0" hangingPunct="1">
              <a:lnSpc>
                <a:spcPts val="1200"/>
              </a:lnSpc>
              <a:spcBef>
                <a:spcPts val="0"/>
              </a:spcBef>
              <a:spcAft>
                <a:spcPts val="0"/>
              </a:spcAft>
              <a:buFont typeface="Lucida Grande"/>
              <a:buChar char="-"/>
              <a:defRPr sz="1000" kern="1200">
                <a:solidFill>
                  <a:schemeClr val="tx1"/>
                </a:solidFill>
                <a:latin typeface="+mn-lt"/>
                <a:ea typeface="+mn-ea"/>
                <a:cs typeface="+mn-cs"/>
              </a:defRPr>
            </a:lvl3pPr>
            <a:lvl4pPr marL="73440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4pPr>
            <a:lvl5pPr marL="910800" indent="-180000" algn="l" defTabSz="457200" rtl="0" eaLnBrk="1" latinLnBrk="0" hangingPunct="1">
              <a:lnSpc>
                <a:spcPts val="1200"/>
              </a:lnSpc>
              <a:spcBef>
                <a:spcPts val="0"/>
              </a:spcBef>
              <a:spcAft>
                <a:spcPts val="0"/>
              </a:spcAft>
              <a:buFont typeface="Wingdings" charset="2"/>
              <a:buChar char="Ø"/>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b="0" i="0"/>
            </a:pPr>
            <a:r>
              <a:rPr lang="x-none" sz="3199" dirty="0">
                <a:solidFill>
                  <a:srgbClr val="002060"/>
                </a:solidFill>
                <a:latin typeface="Century Gothic" panose="020B0502020202020204" pitchFamily="34" charset="0"/>
              </a:rPr>
              <a:t>1</a:t>
            </a:r>
            <a:r>
              <a:rPr lang="fr-BE" sz="3199" dirty="0">
                <a:solidFill>
                  <a:srgbClr val="002060"/>
                </a:solidFill>
                <a:latin typeface="Century Gothic" panose="020B0502020202020204" pitchFamily="34" charset="0"/>
              </a:rPr>
              <a:t>5% </a:t>
            </a:r>
            <a:r>
              <a:rPr lang="fr-BE" sz="1600" dirty="0">
                <a:solidFill>
                  <a:srgbClr val="002060"/>
                </a:solidFill>
                <a:latin typeface="Century Gothic" panose="020B0502020202020204" pitchFamily="34" charset="0"/>
              </a:rPr>
              <a:t>(+1 pt)</a:t>
            </a:r>
            <a:endParaRPr lang="x-none" sz="3199" dirty="0">
              <a:solidFill>
                <a:srgbClr val="002060"/>
              </a:solidFill>
              <a:latin typeface="Century Gothic" panose="020B0502020202020204" pitchFamily="34" charset="0"/>
            </a:endParaRPr>
          </a:p>
        </p:txBody>
      </p:sp>
      <p:sp>
        <p:nvSpPr>
          <p:cNvPr id="17" name="Espace réservé du texte 7"/>
          <p:cNvSpPr txBox="1">
            <a:spLocks/>
          </p:cNvSpPr>
          <p:nvPr>
            <p:custDataLst>
              <p:tags r:id="rId5"/>
            </p:custDataLst>
          </p:nvPr>
        </p:nvSpPr>
        <p:spPr>
          <a:xfrm>
            <a:off x="2412705" y="2523347"/>
            <a:ext cx="2095607" cy="442584"/>
          </a:xfrm>
          <a:prstGeom prst="rect">
            <a:avLst/>
          </a:prstGeom>
          <a:solidFill>
            <a:srgbClr val="002060"/>
          </a:solidFill>
        </p:spPr>
        <p:txBody>
          <a:bodyPr vert="horz" lIns="0" tIns="0" rIns="0" bIns="0" rtlCol="0" anchor="ctr">
            <a:normAutofit/>
          </a:bodyPr>
          <a:lstStyle>
            <a:lvl1pPr marL="0" indent="0" algn="l" defTabSz="457200" rtl="0" eaLnBrk="1" latinLnBrk="0" hangingPunct="1">
              <a:lnSpc>
                <a:spcPts val="1200"/>
              </a:lnSpc>
              <a:spcBef>
                <a:spcPts val="0"/>
              </a:spcBef>
              <a:buFontTx/>
              <a:buNone/>
              <a:defRPr sz="1000" kern="1200">
                <a:solidFill>
                  <a:schemeClr val="tx1"/>
                </a:solidFill>
                <a:latin typeface="+mn-lt"/>
                <a:ea typeface="+mn-ea"/>
                <a:cs typeface="+mn-cs"/>
              </a:defRPr>
            </a:lvl1pPr>
            <a:lvl2pPr marL="360000" indent="-180000" algn="l" defTabSz="457200" rtl="0" eaLnBrk="1" latinLnBrk="0" hangingPunct="1">
              <a:lnSpc>
                <a:spcPts val="1200"/>
              </a:lnSpc>
              <a:spcBef>
                <a:spcPts val="0"/>
              </a:spcBef>
              <a:spcAft>
                <a:spcPts val="0"/>
              </a:spcAft>
              <a:buClr>
                <a:schemeClr val="tx2"/>
              </a:buClr>
              <a:buFont typeface="Wingdings" charset="2"/>
              <a:buChar char="§"/>
              <a:defRPr sz="1000" b="0" i="0" kern="1200">
                <a:solidFill>
                  <a:schemeClr val="tx1"/>
                </a:solidFill>
                <a:latin typeface="+mn-lt"/>
                <a:ea typeface="+mn-ea"/>
                <a:cs typeface="+mn-cs"/>
              </a:defRPr>
            </a:lvl2pPr>
            <a:lvl3pPr marL="540000" indent="-180000" algn="l" defTabSz="457200" rtl="0" eaLnBrk="1" latinLnBrk="0" hangingPunct="1">
              <a:lnSpc>
                <a:spcPts val="1200"/>
              </a:lnSpc>
              <a:spcBef>
                <a:spcPts val="0"/>
              </a:spcBef>
              <a:spcAft>
                <a:spcPts val="0"/>
              </a:spcAft>
              <a:buFont typeface="Lucida Grande"/>
              <a:buChar char="-"/>
              <a:defRPr sz="1000" kern="1200">
                <a:solidFill>
                  <a:schemeClr val="tx1"/>
                </a:solidFill>
                <a:latin typeface="+mn-lt"/>
                <a:ea typeface="+mn-ea"/>
                <a:cs typeface="+mn-cs"/>
              </a:defRPr>
            </a:lvl3pPr>
            <a:lvl4pPr marL="73440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4pPr>
            <a:lvl5pPr marL="910800" indent="-180000" algn="l" defTabSz="457200" rtl="0" eaLnBrk="1" latinLnBrk="0" hangingPunct="1">
              <a:lnSpc>
                <a:spcPts val="1200"/>
              </a:lnSpc>
              <a:spcBef>
                <a:spcPts val="0"/>
              </a:spcBef>
              <a:spcAft>
                <a:spcPts val="0"/>
              </a:spcAft>
              <a:buFont typeface="Wingdings" charset="2"/>
              <a:buChar char="Ø"/>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b="0" i="0"/>
            </a:pPr>
            <a:r>
              <a:rPr lang="x-none" sz="2000" b="1" dirty="0">
                <a:solidFill>
                  <a:schemeClr val="bg1"/>
                </a:solidFill>
                <a:latin typeface="Century Gothic" panose="020B0502020202020204" pitchFamily="34" charset="0"/>
              </a:rPr>
              <a:t>PARIS</a:t>
            </a:r>
          </a:p>
        </p:txBody>
      </p:sp>
      <p:sp>
        <p:nvSpPr>
          <p:cNvPr id="18" name="Espace réservé du texte 3"/>
          <p:cNvSpPr txBox="1">
            <a:spLocks/>
          </p:cNvSpPr>
          <p:nvPr>
            <p:custDataLst>
              <p:tags r:id="rId6"/>
            </p:custDataLst>
          </p:nvPr>
        </p:nvSpPr>
        <p:spPr>
          <a:xfrm>
            <a:off x="2340363" y="2040452"/>
            <a:ext cx="2095607" cy="482894"/>
          </a:xfrm>
          <a:prstGeom prst="rect">
            <a:avLst/>
          </a:prstGeom>
        </p:spPr>
        <p:txBody>
          <a:bodyPr/>
          <a:lstStyle>
            <a:lvl1pPr marL="0" indent="0" algn="l" defTabSz="457200" rtl="0" eaLnBrk="1" latinLnBrk="0" hangingPunct="1">
              <a:lnSpc>
                <a:spcPts val="1200"/>
              </a:lnSpc>
              <a:spcBef>
                <a:spcPts val="0"/>
              </a:spcBef>
              <a:buFontTx/>
              <a:buNone/>
              <a:defRPr sz="1000" kern="1200">
                <a:solidFill>
                  <a:schemeClr val="tx1"/>
                </a:solidFill>
                <a:latin typeface="+mn-lt"/>
                <a:ea typeface="+mn-ea"/>
                <a:cs typeface="+mn-cs"/>
              </a:defRPr>
            </a:lvl1pPr>
            <a:lvl2pPr marL="360000" indent="-180000" algn="l" defTabSz="457200" rtl="0" eaLnBrk="1" latinLnBrk="0" hangingPunct="1">
              <a:lnSpc>
                <a:spcPts val="1200"/>
              </a:lnSpc>
              <a:spcBef>
                <a:spcPts val="0"/>
              </a:spcBef>
              <a:spcAft>
                <a:spcPts val="0"/>
              </a:spcAft>
              <a:buClr>
                <a:schemeClr val="tx2"/>
              </a:buClr>
              <a:buFont typeface="Wingdings" charset="2"/>
              <a:buChar char="§"/>
              <a:defRPr sz="1000" b="0" i="0" kern="1200">
                <a:solidFill>
                  <a:schemeClr val="tx1"/>
                </a:solidFill>
                <a:latin typeface="+mn-lt"/>
                <a:ea typeface="+mn-ea"/>
                <a:cs typeface="+mn-cs"/>
              </a:defRPr>
            </a:lvl2pPr>
            <a:lvl3pPr marL="540000" indent="-180000" algn="l" defTabSz="457200" rtl="0" eaLnBrk="1" latinLnBrk="0" hangingPunct="1">
              <a:lnSpc>
                <a:spcPts val="1200"/>
              </a:lnSpc>
              <a:spcBef>
                <a:spcPts val="0"/>
              </a:spcBef>
              <a:spcAft>
                <a:spcPts val="0"/>
              </a:spcAft>
              <a:buFont typeface="Lucida Grande"/>
              <a:buChar char="-"/>
              <a:defRPr sz="1000" kern="1200">
                <a:solidFill>
                  <a:schemeClr val="tx1"/>
                </a:solidFill>
                <a:latin typeface="+mn-lt"/>
                <a:ea typeface="+mn-ea"/>
                <a:cs typeface="+mn-cs"/>
              </a:defRPr>
            </a:lvl3pPr>
            <a:lvl4pPr marL="73440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4pPr>
            <a:lvl5pPr marL="910800" indent="-180000" algn="l" defTabSz="457200" rtl="0" eaLnBrk="1" latinLnBrk="0" hangingPunct="1">
              <a:lnSpc>
                <a:spcPts val="1200"/>
              </a:lnSpc>
              <a:spcBef>
                <a:spcPts val="0"/>
              </a:spcBef>
              <a:spcAft>
                <a:spcPts val="0"/>
              </a:spcAft>
              <a:buFont typeface="Wingdings" charset="2"/>
              <a:buChar char="Ø"/>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b="0" i="0"/>
            </a:pPr>
            <a:r>
              <a:rPr lang="x-none" sz="3199" dirty="0">
                <a:solidFill>
                  <a:srgbClr val="002060"/>
                </a:solidFill>
                <a:latin typeface="Century Gothic" panose="020B0502020202020204" pitchFamily="34" charset="0"/>
              </a:rPr>
              <a:t>16%</a:t>
            </a:r>
            <a:r>
              <a:rPr lang="fr-BE" sz="3199" dirty="0">
                <a:solidFill>
                  <a:srgbClr val="002060"/>
                </a:solidFill>
                <a:latin typeface="Century Gothic" panose="020B0502020202020204" pitchFamily="34" charset="0"/>
              </a:rPr>
              <a:t> </a:t>
            </a:r>
            <a:r>
              <a:rPr lang="fr-BE" sz="1600" dirty="0">
                <a:solidFill>
                  <a:srgbClr val="002060"/>
                </a:solidFill>
                <a:latin typeface="Century Gothic" panose="020B0502020202020204" pitchFamily="34" charset="0"/>
              </a:rPr>
              <a:t>(=)</a:t>
            </a:r>
            <a:endParaRPr lang="x-none" sz="1600" dirty="0">
              <a:solidFill>
                <a:srgbClr val="002060"/>
              </a:solidFill>
              <a:latin typeface="Century Gothic" panose="020B0502020202020204" pitchFamily="34" charset="0"/>
            </a:endParaRPr>
          </a:p>
          <a:p>
            <a:pPr algn="ctr">
              <a:defRPr b="0" i="0"/>
            </a:pPr>
            <a:endParaRPr lang="fr-FR" sz="600" dirty="0"/>
          </a:p>
        </p:txBody>
      </p:sp>
      <p:sp>
        <p:nvSpPr>
          <p:cNvPr id="19" name="Espace réservé du texte 7"/>
          <p:cNvSpPr txBox="1">
            <a:spLocks/>
          </p:cNvSpPr>
          <p:nvPr>
            <p:custDataLst>
              <p:tags r:id="rId7"/>
            </p:custDataLst>
          </p:nvPr>
        </p:nvSpPr>
        <p:spPr>
          <a:xfrm>
            <a:off x="4644566" y="2533955"/>
            <a:ext cx="2095607" cy="442584"/>
          </a:xfrm>
          <a:prstGeom prst="rect">
            <a:avLst/>
          </a:prstGeom>
          <a:solidFill>
            <a:srgbClr val="002060"/>
          </a:solidFill>
        </p:spPr>
        <p:txBody>
          <a:bodyPr vert="horz" lIns="35994" tIns="0" rIns="0" bIns="0" rtlCol="0" anchor="ctr">
            <a:normAutofit/>
          </a:bodyPr>
          <a:lstStyle>
            <a:lvl1pPr marL="0" indent="0" algn="l" defTabSz="457200" rtl="0" eaLnBrk="1" latinLnBrk="0" hangingPunct="1">
              <a:lnSpc>
                <a:spcPts val="1200"/>
              </a:lnSpc>
              <a:spcBef>
                <a:spcPts val="0"/>
              </a:spcBef>
              <a:buFontTx/>
              <a:buNone/>
              <a:defRPr sz="1000" kern="1200">
                <a:solidFill>
                  <a:schemeClr val="tx1"/>
                </a:solidFill>
                <a:latin typeface="+mn-lt"/>
                <a:ea typeface="+mn-ea"/>
                <a:cs typeface="+mn-cs"/>
              </a:defRPr>
            </a:lvl1pPr>
            <a:lvl2pPr marL="360000" indent="-180000" algn="l" defTabSz="457200" rtl="0" eaLnBrk="1" latinLnBrk="0" hangingPunct="1">
              <a:lnSpc>
                <a:spcPts val="1200"/>
              </a:lnSpc>
              <a:spcBef>
                <a:spcPts val="0"/>
              </a:spcBef>
              <a:spcAft>
                <a:spcPts val="0"/>
              </a:spcAft>
              <a:buClr>
                <a:schemeClr val="tx2"/>
              </a:buClr>
              <a:buFont typeface="Wingdings" charset="2"/>
              <a:buChar char="§"/>
              <a:defRPr sz="1000" b="0" i="0" kern="1200">
                <a:solidFill>
                  <a:schemeClr val="tx1"/>
                </a:solidFill>
                <a:latin typeface="+mn-lt"/>
                <a:ea typeface="+mn-ea"/>
                <a:cs typeface="+mn-cs"/>
              </a:defRPr>
            </a:lvl2pPr>
            <a:lvl3pPr marL="540000" indent="-180000" algn="l" defTabSz="457200" rtl="0" eaLnBrk="1" latinLnBrk="0" hangingPunct="1">
              <a:lnSpc>
                <a:spcPts val="1200"/>
              </a:lnSpc>
              <a:spcBef>
                <a:spcPts val="0"/>
              </a:spcBef>
              <a:spcAft>
                <a:spcPts val="0"/>
              </a:spcAft>
              <a:buFont typeface="Lucida Grande"/>
              <a:buChar char="-"/>
              <a:defRPr sz="1000" kern="1200">
                <a:solidFill>
                  <a:schemeClr val="tx1"/>
                </a:solidFill>
                <a:latin typeface="+mn-lt"/>
                <a:ea typeface="+mn-ea"/>
                <a:cs typeface="+mn-cs"/>
              </a:defRPr>
            </a:lvl3pPr>
            <a:lvl4pPr marL="73440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4pPr>
            <a:lvl5pPr marL="910800" indent="-180000" algn="l" defTabSz="457200" rtl="0" eaLnBrk="1" latinLnBrk="0" hangingPunct="1">
              <a:lnSpc>
                <a:spcPts val="1200"/>
              </a:lnSpc>
              <a:spcBef>
                <a:spcPts val="0"/>
              </a:spcBef>
              <a:spcAft>
                <a:spcPts val="0"/>
              </a:spcAft>
              <a:buFont typeface="Wingdings" charset="2"/>
              <a:buChar char="Ø"/>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b="0" i="0"/>
            </a:pPr>
            <a:r>
              <a:rPr lang="x-none" sz="2000" b="1" dirty="0">
                <a:solidFill>
                  <a:schemeClr val="bg1"/>
                </a:solidFill>
                <a:latin typeface="Century Gothic" panose="020B0502020202020204" pitchFamily="34" charset="0"/>
              </a:rPr>
              <a:t>ROME</a:t>
            </a:r>
          </a:p>
        </p:txBody>
      </p:sp>
      <p:sp>
        <p:nvSpPr>
          <p:cNvPr id="20" name="Espace réservé du texte 3"/>
          <p:cNvSpPr txBox="1">
            <a:spLocks/>
          </p:cNvSpPr>
          <p:nvPr>
            <p:custDataLst>
              <p:tags r:id="rId8"/>
            </p:custDataLst>
          </p:nvPr>
        </p:nvSpPr>
        <p:spPr>
          <a:xfrm>
            <a:off x="6770837" y="2061047"/>
            <a:ext cx="2095607" cy="785376"/>
          </a:xfrm>
          <a:prstGeom prst="rect">
            <a:avLst/>
          </a:prstGeom>
        </p:spPr>
        <p:txBody>
          <a:bodyPr vert="horz" wrap="square" lIns="0" tIns="0" rIns="0" bIns="0" rtlCol="0">
            <a:noAutofit/>
          </a:bodyPr>
          <a:lstStyle>
            <a:lvl1pPr marL="0" indent="0" algn="l" defTabSz="457200" rtl="0" eaLnBrk="1" latinLnBrk="0" hangingPunct="1">
              <a:lnSpc>
                <a:spcPts val="2200"/>
              </a:lnSpc>
              <a:spcBef>
                <a:spcPts val="0"/>
              </a:spcBef>
              <a:buClr>
                <a:schemeClr val="tx2"/>
              </a:buClr>
              <a:buFont typeface="Wingdings" charset="2"/>
              <a:buChar char="v"/>
              <a:defRPr sz="2000" b="1" i="0" kern="1200" baseline="0">
                <a:solidFill>
                  <a:schemeClr val="tx1"/>
                </a:solidFill>
                <a:latin typeface="+mn-lt"/>
                <a:ea typeface="+mn-ea"/>
                <a:cs typeface="+mn-cs"/>
              </a:defRPr>
            </a:lvl1pPr>
            <a:lvl2pPr marL="0" indent="-180000" algn="l" defTabSz="457200" rtl="0" eaLnBrk="1" latinLnBrk="0" hangingPunct="1">
              <a:lnSpc>
                <a:spcPts val="1600"/>
              </a:lnSpc>
              <a:spcBef>
                <a:spcPts val="0"/>
              </a:spcBef>
              <a:spcAft>
                <a:spcPts val="0"/>
              </a:spcAft>
              <a:buClr>
                <a:schemeClr val="tx1"/>
              </a:buClr>
              <a:buFont typeface="Lucida Grande"/>
              <a:buChar char="-"/>
              <a:defRPr sz="1000" b="0" i="0" kern="1200" baseline="0">
                <a:solidFill>
                  <a:schemeClr val="tx1"/>
                </a:solidFill>
                <a:latin typeface="+mn-lt"/>
                <a:ea typeface="+mn-ea"/>
                <a:cs typeface="+mn-cs"/>
              </a:defRPr>
            </a:lvl2pPr>
            <a:lvl3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3pPr>
            <a:lvl4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4pPr>
            <a:lvl5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None/>
              <a:defRPr b="0" i="0"/>
            </a:pPr>
            <a:r>
              <a:rPr lang="x-none" sz="3199" b="0" dirty="0">
                <a:solidFill>
                  <a:srgbClr val="002060"/>
                </a:solidFill>
                <a:latin typeface="Century Gothic" panose="020B0502020202020204" pitchFamily="34" charset="0"/>
              </a:rPr>
              <a:t>12%</a:t>
            </a:r>
            <a:r>
              <a:rPr lang="fr-BE" sz="3199" b="0" dirty="0">
                <a:solidFill>
                  <a:srgbClr val="002060"/>
                </a:solidFill>
                <a:latin typeface="Century Gothic" panose="020B0502020202020204" pitchFamily="34" charset="0"/>
              </a:rPr>
              <a:t> </a:t>
            </a:r>
            <a:r>
              <a:rPr lang="fr-BE" sz="1600" b="0" dirty="0">
                <a:solidFill>
                  <a:srgbClr val="002060"/>
                </a:solidFill>
                <a:latin typeface="Century Gothic" panose="020B0502020202020204" pitchFamily="34" charset="0"/>
              </a:rPr>
              <a:t>(=)</a:t>
            </a:r>
            <a:endParaRPr lang="x-none" sz="1600" b="0" dirty="0">
              <a:solidFill>
                <a:srgbClr val="002060"/>
              </a:solidFill>
              <a:latin typeface="Century Gothic" panose="020B0502020202020204" pitchFamily="34" charset="0"/>
            </a:endParaRPr>
          </a:p>
          <a:p>
            <a:pPr algn="ctr">
              <a:defRPr b="0" i="0"/>
            </a:pPr>
            <a:endParaRPr lang="fr-FR" sz="600" b="0" dirty="0"/>
          </a:p>
        </p:txBody>
      </p:sp>
      <p:sp>
        <p:nvSpPr>
          <p:cNvPr id="21" name="Espace réservé du texte 7"/>
          <p:cNvSpPr txBox="1">
            <a:spLocks/>
          </p:cNvSpPr>
          <p:nvPr>
            <p:custDataLst>
              <p:tags r:id="rId9"/>
            </p:custDataLst>
          </p:nvPr>
        </p:nvSpPr>
        <p:spPr>
          <a:xfrm>
            <a:off x="6876427" y="2532795"/>
            <a:ext cx="2095607" cy="464761"/>
          </a:xfrm>
          <a:prstGeom prst="rect">
            <a:avLst/>
          </a:prstGeom>
          <a:solidFill>
            <a:srgbClr val="002060"/>
          </a:solidFill>
        </p:spPr>
        <p:txBody>
          <a:bodyPr vert="horz" lIns="0" tIns="0" rIns="0" bIns="0" rtlCol="0" anchor="ctr">
            <a:normAutofit/>
          </a:bodyPr>
          <a:lstStyle>
            <a:lvl1pPr marL="0" indent="0" algn="l" defTabSz="457200" rtl="0" eaLnBrk="1" latinLnBrk="0" hangingPunct="1">
              <a:lnSpc>
                <a:spcPts val="1200"/>
              </a:lnSpc>
              <a:spcBef>
                <a:spcPts val="0"/>
              </a:spcBef>
              <a:buFontTx/>
              <a:buNone/>
              <a:defRPr sz="1000" kern="1200">
                <a:solidFill>
                  <a:schemeClr val="tx1"/>
                </a:solidFill>
                <a:latin typeface="+mn-lt"/>
                <a:ea typeface="+mn-ea"/>
                <a:cs typeface="+mn-cs"/>
              </a:defRPr>
            </a:lvl1pPr>
            <a:lvl2pPr marL="360000" indent="-180000" algn="l" defTabSz="457200" rtl="0" eaLnBrk="1" latinLnBrk="0" hangingPunct="1">
              <a:lnSpc>
                <a:spcPts val="1200"/>
              </a:lnSpc>
              <a:spcBef>
                <a:spcPts val="0"/>
              </a:spcBef>
              <a:spcAft>
                <a:spcPts val="0"/>
              </a:spcAft>
              <a:buClr>
                <a:schemeClr val="tx2"/>
              </a:buClr>
              <a:buFont typeface="Wingdings" charset="2"/>
              <a:buChar char="§"/>
              <a:defRPr sz="1000" b="0" i="0" kern="1200">
                <a:solidFill>
                  <a:schemeClr val="tx1"/>
                </a:solidFill>
                <a:latin typeface="+mn-lt"/>
                <a:ea typeface="+mn-ea"/>
                <a:cs typeface="+mn-cs"/>
              </a:defRPr>
            </a:lvl2pPr>
            <a:lvl3pPr marL="540000" indent="-180000" algn="l" defTabSz="457200" rtl="0" eaLnBrk="1" latinLnBrk="0" hangingPunct="1">
              <a:lnSpc>
                <a:spcPts val="1200"/>
              </a:lnSpc>
              <a:spcBef>
                <a:spcPts val="0"/>
              </a:spcBef>
              <a:spcAft>
                <a:spcPts val="0"/>
              </a:spcAft>
              <a:buFont typeface="Lucida Grande"/>
              <a:buChar char="-"/>
              <a:defRPr sz="1000" kern="1200">
                <a:solidFill>
                  <a:schemeClr val="tx1"/>
                </a:solidFill>
                <a:latin typeface="+mn-lt"/>
                <a:ea typeface="+mn-ea"/>
                <a:cs typeface="+mn-cs"/>
              </a:defRPr>
            </a:lvl3pPr>
            <a:lvl4pPr marL="73440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4pPr>
            <a:lvl5pPr marL="910800" indent="-180000" algn="l" defTabSz="457200" rtl="0" eaLnBrk="1" latinLnBrk="0" hangingPunct="1">
              <a:lnSpc>
                <a:spcPts val="1200"/>
              </a:lnSpc>
              <a:spcBef>
                <a:spcPts val="0"/>
              </a:spcBef>
              <a:spcAft>
                <a:spcPts val="0"/>
              </a:spcAft>
              <a:buFont typeface="Wingdings" charset="2"/>
              <a:buChar char="Ø"/>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b="0" i="0"/>
            </a:pPr>
            <a:r>
              <a:rPr lang="x-none" sz="2000" b="1" dirty="0">
                <a:solidFill>
                  <a:schemeClr val="bg1"/>
                </a:solidFill>
                <a:latin typeface="Century Gothic" panose="020B0502020202020204" pitchFamily="34" charset="0"/>
              </a:rPr>
              <a:t>LONDON</a:t>
            </a:r>
          </a:p>
        </p:txBody>
      </p:sp>
      <p:sp>
        <p:nvSpPr>
          <p:cNvPr id="22" name="ZoneTexte 27"/>
          <p:cNvSpPr txBox="1"/>
          <p:nvPr>
            <p:custDataLst>
              <p:tags r:id="rId10"/>
            </p:custDataLst>
          </p:nvPr>
        </p:nvSpPr>
        <p:spPr>
          <a:xfrm>
            <a:off x="965382" y="1184665"/>
            <a:ext cx="6853258" cy="430887"/>
          </a:xfrm>
          <a:prstGeom prst="rect">
            <a:avLst/>
          </a:prstGeom>
        </p:spPr>
        <p:txBody>
          <a:bodyPr vert="horz" wrap="square" lIns="0" tIns="0" rIns="0" bIns="0" rtlCol="0">
            <a:spAutoFit/>
          </a:bodyPr>
          <a:lstStyle/>
          <a:p>
            <a:pPr marL="4762" algn="ctr" defTabSz="914217">
              <a:defRPr b="0" i="0"/>
            </a:pPr>
            <a:r>
              <a:rPr lang="fr-BE" sz="1400" kern="0" dirty="0">
                <a:solidFill>
                  <a:schemeClr val="tx2"/>
                </a:solidFill>
              </a:rPr>
              <a:t>VILLES QUE LES </a:t>
            </a:r>
            <a:r>
              <a:rPr lang="fr-BE" sz="1400" b="1" kern="0" dirty="0">
                <a:solidFill>
                  <a:schemeClr val="tx2"/>
                </a:solidFill>
              </a:rPr>
              <a:t>EUROPÉENS</a:t>
            </a:r>
            <a:r>
              <a:rPr lang="fr-BE" sz="1400" kern="0" dirty="0">
                <a:solidFill>
                  <a:schemeClr val="tx2"/>
                </a:solidFill>
              </a:rPr>
              <a:t> VOUDRAIENT VISITER </a:t>
            </a:r>
            <a:br>
              <a:rPr lang="fr-BE" sz="1400" kern="0" dirty="0">
                <a:solidFill>
                  <a:srgbClr val="002060"/>
                </a:solidFill>
              </a:rPr>
            </a:br>
            <a:r>
              <a:rPr lang="fr-BE" sz="1400" kern="0" dirty="0">
                <a:solidFill>
                  <a:schemeClr val="accent1"/>
                </a:solidFill>
              </a:rPr>
              <a:t>AU MOINS UNE FOIS DANS LEUR VIE</a:t>
            </a:r>
            <a:endParaRPr lang="x-none" sz="1400" kern="0" dirty="0">
              <a:solidFill>
                <a:schemeClr val="accent1"/>
              </a:solidFill>
            </a:endParaRPr>
          </a:p>
        </p:txBody>
      </p:sp>
      <p:sp>
        <p:nvSpPr>
          <p:cNvPr id="23" name="ZoneTexte 29"/>
          <p:cNvSpPr txBox="1"/>
          <p:nvPr>
            <p:custDataLst>
              <p:tags r:id="rId11"/>
            </p:custDataLst>
          </p:nvPr>
        </p:nvSpPr>
        <p:spPr>
          <a:xfrm>
            <a:off x="1147823" y="5491569"/>
            <a:ext cx="6853258" cy="430887"/>
          </a:xfrm>
          <a:prstGeom prst="rect">
            <a:avLst/>
          </a:prstGeom>
        </p:spPr>
        <p:txBody>
          <a:bodyPr vert="horz" wrap="square" lIns="0" tIns="0" rIns="0" bIns="0" rtlCol="0">
            <a:spAutoFit/>
          </a:bodyPr>
          <a:lstStyle/>
          <a:p>
            <a:pPr marL="4762" algn="ctr" defTabSz="914217">
              <a:defRPr b="0" i="0"/>
            </a:pPr>
            <a:r>
              <a:rPr lang="fr-BE" sz="1400" kern="0" dirty="0">
                <a:solidFill>
                  <a:srgbClr val="C00000"/>
                </a:solidFill>
              </a:rPr>
              <a:t>VILLES QUE LES </a:t>
            </a:r>
            <a:r>
              <a:rPr lang="fr-BE" sz="1400" b="1" kern="0" dirty="0">
                <a:solidFill>
                  <a:srgbClr val="C00000"/>
                </a:solidFill>
              </a:rPr>
              <a:t>AMERICAINS</a:t>
            </a:r>
            <a:r>
              <a:rPr lang="fr-BE" sz="1400" kern="0" dirty="0">
                <a:solidFill>
                  <a:srgbClr val="C00000"/>
                </a:solidFill>
              </a:rPr>
              <a:t> VOUDRAIENT VISITER </a:t>
            </a:r>
            <a:br>
              <a:rPr lang="fr-BE" sz="1400" kern="0" dirty="0">
                <a:solidFill>
                  <a:srgbClr val="C00000"/>
                </a:solidFill>
              </a:rPr>
            </a:br>
            <a:r>
              <a:rPr lang="fr-BE" sz="1400" kern="0" dirty="0">
                <a:solidFill>
                  <a:schemeClr val="tx2"/>
                </a:solidFill>
              </a:rPr>
              <a:t>AU MOINS UNE FOIS DANS LEUR VIE</a:t>
            </a:r>
            <a:endParaRPr lang="x-none" sz="1400" kern="0" dirty="0">
              <a:solidFill>
                <a:schemeClr val="tx2"/>
              </a:solidFill>
            </a:endParaRPr>
          </a:p>
        </p:txBody>
      </p:sp>
      <p:sp>
        <p:nvSpPr>
          <p:cNvPr id="24" name="Espace réservé du texte 3"/>
          <p:cNvSpPr txBox="1">
            <a:spLocks/>
          </p:cNvSpPr>
          <p:nvPr>
            <p:custDataLst>
              <p:tags r:id="rId12"/>
            </p:custDataLst>
          </p:nvPr>
        </p:nvSpPr>
        <p:spPr>
          <a:xfrm>
            <a:off x="2476393" y="4869915"/>
            <a:ext cx="2095607" cy="785376"/>
          </a:xfrm>
          <a:prstGeom prst="rect">
            <a:avLst/>
          </a:prstGeom>
        </p:spPr>
        <p:txBody>
          <a:bodyPr vert="horz" wrap="square" lIns="0" tIns="0" rIns="0" bIns="0" rtlCol="0">
            <a:noAutofit/>
          </a:bodyPr>
          <a:lstStyle>
            <a:lvl1pPr marL="0" indent="0" algn="l" defTabSz="457200" rtl="0" eaLnBrk="1" latinLnBrk="0" hangingPunct="1">
              <a:lnSpc>
                <a:spcPts val="2200"/>
              </a:lnSpc>
              <a:spcBef>
                <a:spcPts val="0"/>
              </a:spcBef>
              <a:buClr>
                <a:schemeClr val="tx2"/>
              </a:buClr>
              <a:buFont typeface="Wingdings" charset="2"/>
              <a:buChar char="v"/>
              <a:defRPr sz="2000" b="1" i="0" kern="1200" baseline="0">
                <a:solidFill>
                  <a:schemeClr val="tx1"/>
                </a:solidFill>
                <a:latin typeface="+mn-lt"/>
                <a:ea typeface="+mn-ea"/>
                <a:cs typeface="+mn-cs"/>
              </a:defRPr>
            </a:lvl1pPr>
            <a:lvl2pPr marL="0" indent="-180000" algn="l" defTabSz="457200" rtl="0" eaLnBrk="1" latinLnBrk="0" hangingPunct="1">
              <a:lnSpc>
                <a:spcPts val="1600"/>
              </a:lnSpc>
              <a:spcBef>
                <a:spcPts val="0"/>
              </a:spcBef>
              <a:spcAft>
                <a:spcPts val="0"/>
              </a:spcAft>
              <a:buClr>
                <a:schemeClr val="tx1"/>
              </a:buClr>
              <a:buFont typeface="Lucida Grande"/>
              <a:buChar char="-"/>
              <a:defRPr sz="1000" b="0" i="0" kern="1200" baseline="0">
                <a:solidFill>
                  <a:schemeClr val="tx1"/>
                </a:solidFill>
                <a:latin typeface="+mn-lt"/>
                <a:ea typeface="+mn-ea"/>
                <a:cs typeface="+mn-cs"/>
              </a:defRPr>
            </a:lvl2pPr>
            <a:lvl3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3pPr>
            <a:lvl4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4pPr>
            <a:lvl5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None/>
              <a:defRPr b="0" i="0"/>
            </a:pPr>
            <a:r>
              <a:rPr lang="x-none" sz="3199" b="0" dirty="0">
                <a:solidFill>
                  <a:srgbClr val="C00000"/>
                </a:solidFill>
                <a:latin typeface="Century Gothic" panose="020B0502020202020204" pitchFamily="34" charset="0"/>
              </a:rPr>
              <a:t>1</a:t>
            </a:r>
            <a:r>
              <a:rPr lang="fr-BE" sz="3199" b="0" dirty="0">
                <a:solidFill>
                  <a:srgbClr val="C00000"/>
                </a:solidFill>
                <a:latin typeface="Century Gothic" panose="020B0502020202020204" pitchFamily="34" charset="0"/>
              </a:rPr>
              <a:t>9</a:t>
            </a:r>
            <a:r>
              <a:rPr lang="x-none" sz="3199" b="0" dirty="0">
                <a:solidFill>
                  <a:srgbClr val="C00000"/>
                </a:solidFill>
                <a:latin typeface="Century Gothic" panose="020B0502020202020204" pitchFamily="34" charset="0"/>
              </a:rPr>
              <a:t>%</a:t>
            </a:r>
            <a:r>
              <a:rPr lang="fr-BE" sz="3199" b="0" dirty="0">
                <a:solidFill>
                  <a:srgbClr val="C00000"/>
                </a:solidFill>
                <a:latin typeface="Century Gothic" panose="020B0502020202020204" pitchFamily="34" charset="0"/>
              </a:rPr>
              <a:t> </a:t>
            </a:r>
            <a:r>
              <a:rPr lang="fr-BE" sz="1600" b="0" dirty="0">
                <a:solidFill>
                  <a:srgbClr val="C00000"/>
                </a:solidFill>
                <a:latin typeface="Century Gothic" panose="020B0502020202020204" pitchFamily="34" charset="0"/>
              </a:rPr>
              <a:t>(+ 1 pt)</a:t>
            </a:r>
            <a:endParaRPr lang="x-none" sz="1600" b="0" dirty="0">
              <a:solidFill>
                <a:srgbClr val="C00000"/>
              </a:solidFill>
              <a:latin typeface="Century Gothic" panose="020B0502020202020204" pitchFamily="34" charset="0"/>
            </a:endParaRPr>
          </a:p>
        </p:txBody>
      </p:sp>
      <p:sp>
        <p:nvSpPr>
          <p:cNvPr id="25" name="Espace réservé du texte 3"/>
          <p:cNvSpPr txBox="1">
            <a:spLocks/>
          </p:cNvSpPr>
          <p:nvPr>
            <p:custDataLst>
              <p:tags r:id="rId13"/>
            </p:custDataLst>
          </p:nvPr>
        </p:nvSpPr>
        <p:spPr>
          <a:xfrm>
            <a:off x="4653443" y="4889105"/>
            <a:ext cx="2095607" cy="785376"/>
          </a:xfrm>
          <a:prstGeom prst="rect">
            <a:avLst/>
          </a:prstGeom>
        </p:spPr>
        <p:txBody>
          <a:bodyPr vert="horz" wrap="square" lIns="0" tIns="0" rIns="0" bIns="0" rtlCol="0">
            <a:noAutofit/>
          </a:bodyPr>
          <a:lstStyle>
            <a:lvl1pPr marL="0" indent="0" algn="l" defTabSz="457200" rtl="0" eaLnBrk="1" latinLnBrk="0" hangingPunct="1">
              <a:lnSpc>
                <a:spcPts val="2200"/>
              </a:lnSpc>
              <a:spcBef>
                <a:spcPts val="0"/>
              </a:spcBef>
              <a:buClr>
                <a:schemeClr val="tx2"/>
              </a:buClr>
              <a:buFont typeface="Wingdings" charset="2"/>
              <a:buChar char="v"/>
              <a:defRPr sz="2000" b="1" i="0" kern="1200" baseline="0">
                <a:solidFill>
                  <a:schemeClr val="tx1"/>
                </a:solidFill>
                <a:latin typeface="+mn-lt"/>
                <a:ea typeface="+mn-ea"/>
                <a:cs typeface="+mn-cs"/>
              </a:defRPr>
            </a:lvl1pPr>
            <a:lvl2pPr marL="0" indent="-180000" algn="l" defTabSz="457200" rtl="0" eaLnBrk="1" latinLnBrk="0" hangingPunct="1">
              <a:lnSpc>
                <a:spcPts val="1600"/>
              </a:lnSpc>
              <a:spcBef>
                <a:spcPts val="0"/>
              </a:spcBef>
              <a:spcAft>
                <a:spcPts val="0"/>
              </a:spcAft>
              <a:buClr>
                <a:schemeClr val="tx1"/>
              </a:buClr>
              <a:buFont typeface="Lucida Grande"/>
              <a:buChar char="-"/>
              <a:defRPr sz="1000" b="0" i="0" kern="1200" baseline="0">
                <a:solidFill>
                  <a:schemeClr val="tx1"/>
                </a:solidFill>
                <a:latin typeface="+mn-lt"/>
                <a:ea typeface="+mn-ea"/>
                <a:cs typeface="+mn-cs"/>
              </a:defRPr>
            </a:lvl2pPr>
            <a:lvl3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3pPr>
            <a:lvl4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4pPr>
            <a:lvl5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None/>
              <a:defRPr b="0" i="0"/>
            </a:pPr>
            <a:r>
              <a:rPr lang="x-none" sz="3199" b="0" dirty="0">
                <a:solidFill>
                  <a:srgbClr val="C00000"/>
                </a:solidFill>
                <a:latin typeface="Century Gothic" panose="020B0502020202020204" pitchFamily="34" charset="0"/>
              </a:rPr>
              <a:t>1</a:t>
            </a:r>
            <a:r>
              <a:rPr lang="fr-BE" sz="3199" b="0" dirty="0">
                <a:solidFill>
                  <a:srgbClr val="C00000"/>
                </a:solidFill>
                <a:latin typeface="Century Gothic" panose="020B0502020202020204" pitchFamily="34" charset="0"/>
              </a:rPr>
              <a:t>0</a:t>
            </a:r>
            <a:r>
              <a:rPr lang="x-none" sz="3199" b="0" dirty="0">
                <a:solidFill>
                  <a:srgbClr val="C00000"/>
                </a:solidFill>
                <a:latin typeface="Century Gothic" panose="020B0502020202020204" pitchFamily="34" charset="0"/>
              </a:rPr>
              <a:t>%</a:t>
            </a:r>
            <a:r>
              <a:rPr lang="fr-BE" sz="3199" b="0" dirty="0">
                <a:solidFill>
                  <a:srgbClr val="C00000"/>
                </a:solidFill>
                <a:latin typeface="Century Gothic" panose="020B0502020202020204" pitchFamily="34" charset="0"/>
              </a:rPr>
              <a:t> </a:t>
            </a:r>
            <a:r>
              <a:rPr lang="fr-BE" sz="1600" b="0" dirty="0">
                <a:solidFill>
                  <a:srgbClr val="C00000"/>
                </a:solidFill>
                <a:latin typeface="Century Gothic" panose="020B0502020202020204" pitchFamily="34" charset="0"/>
              </a:rPr>
              <a:t>(-1 pt)</a:t>
            </a:r>
            <a:endParaRPr lang="x-none" sz="1600" b="0" dirty="0">
              <a:solidFill>
                <a:srgbClr val="C00000"/>
              </a:solidFill>
              <a:latin typeface="Century Gothic" panose="020B0502020202020204" pitchFamily="34" charset="0"/>
            </a:endParaRPr>
          </a:p>
          <a:p>
            <a:pPr algn="ctr">
              <a:defRPr b="0" i="0"/>
            </a:pPr>
            <a:endParaRPr lang="fr-FR" sz="600" b="0" dirty="0">
              <a:solidFill>
                <a:srgbClr val="C00000"/>
              </a:solidFill>
            </a:endParaRPr>
          </a:p>
        </p:txBody>
      </p:sp>
      <p:sp>
        <p:nvSpPr>
          <p:cNvPr id="26" name="Espace réservé du texte 3"/>
          <p:cNvSpPr txBox="1">
            <a:spLocks/>
          </p:cNvSpPr>
          <p:nvPr>
            <p:custDataLst>
              <p:tags r:id="rId14"/>
            </p:custDataLst>
          </p:nvPr>
        </p:nvSpPr>
        <p:spPr>
          <a:xfrm>
            <a:off x="253187" y="4893786"/>
            <a:ext cx="2095607" cy="785376"/>
          </a:xfrm>
          <a:prstGeom prst="rect">
            <a:avLst/>
          </a:prstGeom>
        </p:spPr>
        <p:txBody>
          <a:bodyPr vert="horz" wrap="square" lIns="0" tIns="0" rIns="0" bIns="0" rtlCol="0">
            <a:noAutofit/>
          </a:bodyPr>
          <a:lstStyle>
            <a:lvl1pPr marL="0" indent="0" algn="l" defTabSz="457200" rtl="0" eaLnBrk="1" latinLnBrk="0" hangingPunct="1">
              <a:lnSpc>
                <a:spcPts val="2200"/>
              </a:lnSpc>
              <a:spcBef>
                <a:spcPts val="0"/>
              </a:spcBef>
              <a:buClr>
                <a:schemeClr val="tx2"/>
              </a:buClr>
              <a:buFont typeface="Wingdings" charset="2"/>
              <a:buChar char="v"/>
              <a:defRPr sz="2000" b="1" i="0" kern="1200" baseline="0">
                <a:solidFill>
                  <a:schemeClr val="tx1"/>
                </a:solidFill>
                <a:latin typeface="+mn-lt"/>
                <a:ea typeface="+mn-ea"/>
                <a:cs typeface="+mn-cs"/>
              </a:defRPr>
            </a:lvl1pPr>
            <a:lvl2pPr marL="0" indent="-180000" algn="l" defTabSz="457200" rtl="0" eaLnBrk="1" latinLnBrk="0" hangingPunct="1">
              <a:lnSpc>
                <a:spcPts val="1600"/>
              </a:lnSpc>
              <a:spcBef>
                <a:spcPts val="0"/>
              </a:spcBef>
              <a:spcAft>
                <a:spcPts val="0"/>
              </a:spcAft>
              <a:buClr>
                <a:schemeClr val="tx1"/>
              </a:buClr>
              <a:buFont typeface="Lucida Grande"/>
              <a:buChar char="-"/>
              <a:defRPr sz="1000" b="0" i="0" kern="1200" baseline="0">
                <a:solidFill>
                  <a:schemeClr val="tx1"/>
                </a:solidFill>
                <a:latin typeface="+mn-lt"/>
                <a:ea typeface="+mn-ea"/>
                <a:cs typeface="+mn-cs"/>
              </a:defRPr>
            </a:lvl2pPr>
            <a:lvl3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3pPr>
            <a:lvl4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4pPr>
            <a:lvl5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None/>
              <a:defRPr b="0" i="0"/>
            </a:pPr>
            <a:r>
              <a:rPr lang="x-none" sz="3199" b="0" dirty="0">
                <a:solidFill>
                  <a:srgbClr val="C00000"/>
                </a:solidFill>
                <a:latin typeface="Century Gothic" panose="020B0502020202020204" pitchFamily="34" charset="0"/>
              </a:rPr>
              <a:t>1</a:t>
            </a:r>
            <a:r>
              <a:rPr lang="fr-BE" sz="3199" b="0" dirty="0">
                <a:solidFill>
                  <a:srgbClr val="C00000"/>
                </a:solidFill>
                <a:latin typeface="Century Gothic" panose="020B0502020202020204" pitchFamily="34" charset="0"/>
              </a:rPr>
              <a:t>5</a:t>
            </a:r>
            <a:r>
              <a:rPr lang="x-none" sz="3199" b="0" dirty="0">
                <a:solidFill>
                  <a:srgbClr val="C00000"/>
                </a:solidFill>
                <a:latin typeface="Century Gothic" panose="020B0502020202020204" pitchFamily="34" charset="0"/>
              </a:rPr>
              <a:t>%</a:t>
            </a:r>
            <a:r>
              <a:rPr lang="fr-BE" sz="1600" b="0" dirty="0">
                <a:solidFill>
                  <a:srgbClr val="C00000"/>
                </a:solidFill>
                <a:latin typeface="Century Gothic" panose="020B0502020202020204" pitchFamily="34" charset="0"/>
              </a:rPr>
              <a:t> (+1 pt)</a:t>
            </a:r>
            <a:endParaRPr lang="x-none" sz="1600" b="0" dirty="0">
              <a:solidFill>
                <a:srgbClr val="C00000"/>
              </a:solidFill>
              <a:latin typeface="Century Gothic" panose="020B0502020202020204" pitchFamily="34" charset="0"/>
            </a:endParaRPr>
          </a:p>
          <a:p>
            <a:pPr algn="ctr">
              <a:defRPr b="0" i="0"/>
            </a:pPr>
            <a:endParaRPr lang="fr-FR" sz="600" b="0" dirty="0">
              <a:solidFill>
                <a:srgbClr val="C00000"/>
              </a:solidFill>
            </a:endParaRPr>
          </a:p>
        </p:txBody>
      </p:sp>
      <p:sp>
        <p:nvSpPr>
          <p:cNvPr id="27" name="Espace réservé du texte 3"/>
          <p:cNvSpPr txBox="1">
            <a:spLocks/>
          </p:cNvSpPr>
          <p:nvPr>
            <p:custDataLst>
              <p:tags r:id="rId15"/>
            </p:custDataLst>
          </p:nvPr>
        </p:nvSpPr>
        <p:spPr>
          <a:xfrm>
            <a:off x="6876649" y="4853441"/>
            <a:ext cx="2095607" cy="785376"/>
          </a:xfrm>
          <a:prstGeom prst="rect">
            <a:avLst/>
          </a:prstGeom>
        </p:spPr>
        <p:txBody>
          <a:bodyPr vert="horz" wrap="square" lIns="0" tIns="0" rIns="0" bIns="0" rtlCol="0">
            <a:noAutofit/>
          </a:bodyPr>
          <a:lstStyle>
            <a:lvl1pPr marL="0" indent="0" algn="l" defTabSz="457200" rtl="0" eaLnBrk="1" latinLnBrk="0" hangingPunct="1">
              <a:lnSpc>
                <a:spcPts val="2200"/>
              </a:lnSpc>
              <a:spcBef>
                <a:spcPts val="0"/>
              </a:spcBef>
              <a:buClr>
                <a:schemeClr val="tx2"/>
              </a:buClr>
              <a:buFont typeface="Wingdings" charset="2"/>
              <a:buChar char="v"/>
              <a:defRPr sz="2000" b="1" i="0" kern="1200" baseline="0">
                <a:solidFill>
                  <a:schemeClr val="tx1"/>
                </a:solidFill>
                <a:latin typeface="+mn-lt"/>
                <a:ea typeface="+mn-ea"/>
                <a:cs typeface="+mn-cs"/>
              </a:defRPr>
            </a:lvl1pPr>
            <a:lvl2pPr marL="0" indent="-180000" algn="l" defTabSz="457200" rtl="0" eaLnBrk="1" latinLnBrk="0" hangingPunct="1">
              <a:lnSpc>
                <a:spcPts val="1600"/>
              </a:lnSpc>
              <a:spcBef>
                <a:spcPts val="0"/>
              </a:spcBef>
              <a:spcAft>
                <a:spcPts val="0"/>
              </a:spcAft>
              <a:buClr>
                <a:schemeClr val="tx1"/>
              </a:buClr>
              <a:buFont typeface="Lucida Grande"/>
              <a:buChar char="-"/>
              <a:defRPr sz="1000" b="0" i="0" kern="1200" baseline="0">
                <a:solidFill>
                  <a:schemeClr val="tx1"/>
                </a:solidFill>
                <a:latin typeface="+mn-lt"/>
                <a:ea typeface="+mn-ea"/>
                <a:cs typeface="+mn-cs"/>
              </a:defRPr>
            </a:lvl2pPr>
            <a:lvl3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3pPr>
            <a:lvl4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4pPr>
            <a:lvl5pPr marL="0" indent="-180000" algn="l" defTabSz="457200" rtl="0" eaLnBrk="1" latinLnBrk="0" hangingPunct="1">
              <a:lnSpc>
                <a:spcPts val="1200"/>
              </a:lnSpc>
              <a:spcBef>
                <a:spcPts val="0"/>
              </a:spcBef>
              <a:spcAft>
                <a:spcPts val="0"/>
              </a:spcAft>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None/>
              <a:defRPr b="0" i="0"/>
            </a:pPr>
            <a:r>
              <a:rPr lang="x-none" sz="3199" b="0" dirty="0">
                <a:solidFill>
                  <a:srgbClr val="C00000"/>
                </a:solidFill>
                <a:latin typeface="Century Gothic" panose="020B0502020202020204" pitchFamily="34" charset="0"/>
              </a:rPr>
              <a:t>1</a:t>
            </a:r>
            <a:r>
              <a:rPr lang="fr-BE" sz="3199" b="0" dirty="0">
                <a:solidFill>
                  <a:srgbClr val="C00000"/>
                </a:solidFill>
                <a:latin typeface="Century Gothic" panose="020B0502020202020204" pitchFamily="34" charset="0"/>
              </a:rPr>
              <a:t>9</a:t>
            </a:r>
            <a:r>
              <a:rPr lang="x-none" sz="3199" b="0" dirty="0">
                <a:solidFill>
                  <a:srgbClr val="C00000"/>
                </a:solidFill>
                <a:latin typeface="Century Gothic" panose="020B0502020202020204" pitchFamily="34" charset="0"/>
              </a:rPr>
              <a:t>%</a:t>
            </a:r>
            <a:r>
              <a:rPr lang="fr-BE" sz="1600" b="0" dirty="0">
                <a:solidFill>
                  <a:srgbClr val="C00000"/>
                </a:solidFill>
                <a:latin typeface="Century Gothic" panose="020B0502020202020204" pitchFamily="34" charset="0"/>
              </a:rPr>
              <a:t> (+5 pts)</a:t>
            </a:r>
            <a:endParaRPr lang="x-none" sz="1600" b="0" dirty="0">
              <a:solidFill>
                <a:srgbClr val="C00000"/>
              </a:solidFill>
              <a:latin typeface="Century Gothic" panose="020B0502020202020204" pitchFamily="34" charset="0"/>
            </a:endParaRPr>
          </a:p>
          <a:p>
            <a:pPr algn="ctr">
              <a:defRPr b="0" i="0"/>
            </a:pPr>
            <a:endParaRPr lang="fr-FR" sz="600" b="0" dirty="0">
              <a:solidFill>
                <a:srgbClr val="C00000"/>
              </a:solidFill>
            </a:endParaRPr>
          </a:p>
        </p:txBody>
      </p:sp>
      <p:pic>
        <p:nvPicPr>
          <p:cNvPr id="28" name="Image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12705" y="2960078"/>
            <a:ext cx="2095608" cy="1567034"/>
          </a:xfrm>
          <a:prstGeom prst="rect">
            <a:avLst/>
          </a:prstGeom>
        </p:spPr>
      </p:pic>
      <p:pic>
        <p:nvPicPr>
          <p:cNvPr id="29" name="Espace réservé pour une image  32"/>
          <p:cNvPicPr>
            <a:picLocks noChangeAspect="1"/>
          </p:cNvPicPr>
          <p:nvPr/>
        </p:nvPicPr>
        <p:blipFill>
          <a:blip r:embed="rId19" cstate="print">
            <a:extLst>
              <a:ext uri="{28A0092B-C50C-407E-A947-70E740481C1C}">
                <a14:useLocalDpi xmlns:a14="http://schemas.microsoft.com/office/drawing/2010/main" val="0"/>
              </a:ext>
            </a:extLst>
          </a:blip>
          <a:srcRect t="4623" b="4623"/>
          <a:stretch>
            <a:fillRect/>
          </a:stretch>
        </p:blipFill>
        <p:spPr>
          <a:xfrm>
            <a:off x="4643877" y="2965582"/>
            <a:ext cx="2087671" cy="1551159"/>
          </a:xfrm>
          <a:prstGeom prst="rect">
            <a:avLst/>
          </a:prstGeom>
        </p:spPr>
      </p:pic>
      <p:pic>
        <p:nvPicPr>
          <p:cNvPr id="30" name="Image 2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75960" y="2973994"/>
            <a:ext cx="2096074" cy="1553119"/>
          </a:xfrm>
          <a:prstGeom prst="rect">
            <a:avLst/>
          </a:prstGeom>
        </p:spPr>
      </p:pic>
      <p:pic>
        <p:nvPicPr>
          <p:cNvPr id="31" name="Picture 3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spTree>
    <p:extLst>
      <p:ext uri="{BB962C8B-B14F-4D97-AF65-F5344CB8AC3E}">
        <p14:creationId xmlns:p14="http://schemas.microsoft.com/office/powerpoint/2010/main" val="2180805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34370" y="330160"/>
            <a:ext cx="8386686" cy="557458"/>
          </a:xfrm>
        </p:spPr>
        <p:txBody>
          <a:bodyPr/>
          <a:lstStyle/>
          <a:p>
            <a:r>
              <a:rPr lang="fr-BE" sz="2400" b="1" dirty="0"/>
              <a:t>Les villes que les Européens veulent </a:t>
            </a:r>
            <a:br>
              <a:rPr lang="fr-BE" sz="2400" b="1" dirty="0"/>
            </a:br>
            <a:r>
              <a:rPr lang="fr-BE" sz="2400" b="1" dirty="0"/>
              <a:t>« visiter absolument »</a:t>
            </a:r>
            <a:br>
              <a:rPr lang="fr-BE" sz="2400" dirty="0"/>
            </a:br>
            <a:endParaRPr lang="fr-BE" sz="2400" dirty="0"/>
          </a:p>
        </p:txBody>
      </p:sp>
      <p:sp>
        <p:nvSpPr>
          <p:cNvPr id="23" name="Rectangle 22"/>
          <p:cNvSpPr/>
          <p:nvPr>
            <p:custDataLst>
              <p:tags r:id="rId1"/>
            </p:custDataLst>
          </p:nvPr>
        </p:nvSpPr>
        <p:spPr>
          <a:xfrm>
            <a:off x="279077" y="1247002"/>
            <a:ext cx="603679" cy="299056"/>
          </a:xfrm>
          <a:prstGeom prst="rect">
            <a:avLst/>
          </a:prstGeom>
          <a:solidFill>
            <a:schemeClr val="accent6">
              <a:lumMod val="75000"/>
            </a:schemeClr>
          </a:solidFill>
        </p:spPr>
        <p:txBody>
          <a:bodyPr wrap="square">
            <a:spAutoFit/>
          </a:bodyPr>
          <a:lstStyle/>
          <a:p>
            <a:pPr defTabSz="914217">
              <a:lnSpc>
                <a:spcPct val="125000"/>
              </a:lnSpc>
              <a:spcAft>
                <a:spcPct val="0"/>
              </a:spcAft>
              <a:defRPr b="0" i="0"/>
            </a:pPr>
            <a:r>
              <a:rPr lang="fr-BE" sz="1200" b="1" kern="0"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en</a:t>
            </a:r>
            <a:r>
              <a:rPr lang="x-none" sz="1200" b="1" kern="0"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 %</a:t>
            </a:r>
          </a:p>
        </p:txBody>
      </p:sp>
      <p:sp>
        <p:nvSpPr>
          <p:cNvPr id="9" name="TextBox 8"/>
          <p:cNvSpPr txBox="1"/>
          <p:nvPr/>
        </p:nvSpPr>
        <p:spPr>
          <a:xfrm>
            <a:off x="1186249" y="5765696"/>
            <a:ext cx="6914937" cy="523220"/>
          </a:xfrm>
          <a:prstGeom prst="rect">
            <a:avLst/>
          </a:prstGeom>
          <a:noFill/>
          <a:ln>
            <a:solidFill>
              <a:schemeClr val="tx2"/>
            </a:solidFill>
          </a:ln>
        </p:spPr>
        <p:txBody>
          <a:bodyPr wrap="square" rtlCol="0">
            <a:spAutoFit/>
          </a:bodyPr>
          <a:lstStyle/>
          <a:p>
            <a:r>
              <a:rPr lang="fr-BE" sz="1400" dirty="0">
                <a:solidFill>
                  <a:schemeClr val="tx2"/>
                </a:solidFill>
              </a:rPr>
              <a:t>New York est la destination favorite que (presque) tous les Européens rêvent de visiter au moins une fois dans leur vie.</a:t>
            </a:r>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4571" y="802220"/>
            <a:ext cx="5078833" cy="590632"/>
          </a:xfrm>
          <a:prstGeom prst="rect">
            <a:avLst/>
          </a:prstGeom>
        </p:spPr>
      </p:pic>
      <p:pic>
        <p:nvPicPr>
          <p:cNvPr id="17" name="Picture 2" descr="D:\Users\Sophie.Morin\Desktop\italie.PNG"/>
          <p:cNvPicPr>
            <a:picLocks noChangeAspect="1" noChangeArrowheads="1"/>
          </p:cNvPicPr>
          <p:nvPr>
            <p:custDataLst>
              <p:tags r:id="rId2"/>
            </p:custDataLst>
          </p:nvPr>
        </p:nvPicPr>
        <p:blipFill>
          <a:blip r:embed="rId13">
            <a:extLst>
              <a:ext uri="{28A0092B-C50C-407E-A947-70E740481C1C}">
                <a14:useLocalDpi xmlns:a14="http://schemas.microsoft.com/office/drawing/2010/main" val="0"/>
              </a:ext>
            </a:extLst>
          </a:blip>
          <a:stretch/>
        </p:blipFill>
        <p:spPr>
          <a:xfrm>
            <a:off x="3636690" y="1687476"/>
            <a:ext cx="630127" cy="3193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D:\Users\Sophie.Morin\Desktop\belgique.PNG"/>
          <p:cNvPicPr>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tretch/>
        </p:blipFill>
        <p:spPr>
          <a:xfrm>
            <a:off x="1994194" y="1687476"/>
            <a:ext cx="634384" cy="3193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Users\Sophie.Morin\Desktop\autriche.PNG"/>
          <p:cNvPicPr>
            <a:picLocks noChangeAspect="1" noChangeArrowheads="1"/>
          </p:cNvPicPr>
          <p:nvPr>
            <p:custDataLst>
              <p:tags r:id="rId4"/>
            </p:custDataLst>
          </p:nvPr>
        </p:nvPicPr>
        <p:blipFill>
          <a:blip r:embed="rId15">
            <a:extLst>
              <a:ext uri="{28A0092B-C50C-407E-A947-70E740481C1C}">
                <a14:useLocalDpi xmlns:a14="http://schemas.microsoft.com/office/drawing/2010/main" val="0"/>
              </a:ext>
            </a:extLst>
          </a:blip>
          <a:stretch/>
        </p:blipFill>
        <p:spPr>
          <a:xfrm>
            <a:off x="5544107" y="1687476"/>
            <a:ext cx="612863" cy="3193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D:\Users\Sophie.Morin\Desktop\germany.PNG"/>
          <p:cNvPicPr>
            <a:picLocks noChangeAspect="1" noChangeArrowheads="1"/>
          </p:cNvPicPr>
          <p:nvPr>
            <p:custDataLst>
              <p:tags r:id="rId5"/>
            </p:custDataLst>
          </p:nvPr>
        </p:nvPicPr>
        <p:blipFill>
          <a:blip r:embed="rId16">
            <a:extLst>
              <a:ext uri="{28A0092B-C50C-407E-A947-70E740481C1C}">
                <a14:useLocalDpi xmlns:a14="http://schemas.microsoft.com/office/drawing/2010/main" val="0"/>
              </a:ext>
            </a:extLst>
          </a:blip>
          <a:stretch/>
        </p:blipFill>
        <p:spPr>
          <a:xfrm>
            <a:off x="4572794" y="1687476"/>
            <a:ext cx="621260" cy="3193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D:\Users\Sophie.Morin\Desktop\espagne.PNG"/>
          <p:cNvPicPr>
            <a:picLocks noChangeAspect="1" noChangeArrowheads="1"/>
          </p:cNvPicPr>
          <p:nvPr>
            <p:custDataLst>
              <p:tags r:id="rId6"/>
            </p:custDataLst>
          </p:nvPr>
        </p:nvPicPr>
        <p:blipFill>
          <a:blip r:embed="rId17">
            <a:extLst>
              <a:ext uri="{28A0092B-C50C-407E-A947-70E740481C1C}">
                <a14:useLocalDpi xmlns:a14="http://schemas.microsoft.com/office/drawing/2010/main" val="0"/>
              </a:ext>
            </a:extLst>
          </a:blip>
          <a:stretch/>
        </p:blipFill>
        <p:spPr>
          <a:xfrm>
            <a:off x="2790539" y="1687476"/>
            <a:ext cx="630127" cy="319379"/>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 21"/>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rcRect/>
          <a:stretch/>
        </p:blipFill>
        <p:spPr>
          <a:xfrm>
            <a:off x="1116410" y="1661852"/>
            <a:ext cx="656261" cy="345003"/>
          </a:xfrm>
          <a:prstGeom prst="rect">
            <a:avLst/>
          </a:prstGeom>
        </p:spPr>
      </p:pic>
      <p:pic>
        <p:nvPicPr>
          <p:cNvPr id="28" name="Image 22"/>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rcRect l="8385" t="15847" r="8239" b="17375"/>
          <a:stretch/>
        </p:blipFill>
        <p:spPr>
          <a:xfrm>
            <a:off x="6503325" y="1680481"/>
            <a:ext cx="661757" cy="326374"/>
          </a:xfrm>
          <a:prstGeom prst="rect">
            <a:avLst/>
          </a:prstGeom>
        </p:spPr>
      </p:pic>
      <p:graphicFrame>
        <p:nvGraphicFramePr>
          <p:cNvPr id="29" name="Tableau 1"/>
          <p:cNvGraphicFramePr>
            <a:graphicFrameLocks noGrp="1"/>
          </p:cNvGraphicFramePr>
          <p:nvPr>
            <p:custDataLst>
              <p:tags r:id="rId9"/>
            </p:custDataLst>
            <p:extLst>
              <p:ext uri="{D42A27DB-BD31-4B8C-83A1-F6EECF244321}">
                <p14:modId xmlns:p14="http://schemas.microsoft.com/office/powerpoint/2010/main" val="3496802005"/>
              </p:ext>
            </p:extLst>
          </p:nvPr>
        </p:nvGraphicFramePr>
        <p:xfrm>
          <a:off x="84492" y="1989452"/>
          <a:ext cx="9024807" cy="3365447"/>
        </p:xfrm>
        <a:graphic>
          <a:graphicData uri="http://schemas.openxmlformats.org/drawingml/2006/table">
            <a:tbl>
              <a:tblPr>
                <a:tableStyleId>{5C22544A-7EE6-4342-B048-85BDC9FD1C3A}</a:tableStyleId>
              </a:tblPr>
              <a:tblGrid>
                <a:gridCol w="636924">
                  <a:extLst>
                    <a:ext uri="{9D8B030D-6E8A-4147-A177-3AD203B41FA5}">
                      <a16:colId xmlns:a16="http://schemas.microsoft.com/office/drawing/2014/main" val="3655876045"/>
                    </a:ext>
                  </a:extLst>
                </a:gridCol>
                <a:gridCol w="204786">
                  <a:extLst>
                    <a:ext uri="{9D8B030D-6E8A-4147-A177-3AD203B41FA5}">
                      <a16:colId xmlns:a16="http://schemas.microsoft.com/office/drawing/2014/main" val="3607290956"/>
                    </a:ext>
                  </a:extLst>
                </a:gridCol>
                <a:gridCol w="694264">
                  <a:extLst>
                    <a:ext uri="{9D8B030D-6E8A-4147-A177-3AD203B41FA5}">
                      <a16:colId xmlns:a16="http://schemas.microsoft.com/office/drawing/2014/main" val="1376479833"/>
                    </a:ext>
                  </a:extLst>
                </a:gridCol>
                <a:gridCol w="216024">
                  <a:extLst>
                    <a:ext uri="{9D8B030D-6E8A-4147-A177-3AD203B41FA5}">
                      <a16:colId xmlns:a16="http://schemas.microsoft.com/office/drawing/2014/main" val="2808343392"/>
                    </a:ext>
                  </a:extLst>
                </a:gridCol>
                <a:gridCol w="648072">
                  <a:extLst>
                    <a:ext uri="{9D8B030D-6E8A-4147-A177-3AD203B41FA5}">
                      <a16:colId xmlns:a16="http://schemas.microsoft.com/office/drawing/2014/main" val="175760035"/>
                    </a:ext>
                  </a:extLst>
                </a:gridCol>
                <a:gridCol w="144016">
                  <a:extLst>
                    <a:ext uri="{9D8B030D-6E8A-4147-A177-3AD203B41FA5}">
                      <a16:colId xmlns:a16="http://schemas.microsoft.com/office/drawing/2014/main" val="613925920"/>
                    </a:ext>
                  </a:extLst>
                </a:gridCol>
                <a:gridCol w="576064">
                  <a:extLst>
                    <a:ext uri="{9D8B030D-6E8A-4147-A177-3AD203B41FA5}">
                      <a16:colId xmlns:a16="http://schemas.microsoft.com/office/drawing/2014/main" val="28823886"/>
                    </a:ext>
                  </a:extLst>
                </a:gridCol>
                <a:gridCol w="288032">
                  <a:extLst>
                    <a:ext uri="{9D8B030D-6E8A-4147-A177-3AD203B41FA5}">
                      <a16:colId xmlns:a16="http://schemas.microsoft.com/office/drawing/2014/main" val="3824486923"/>
                    </a:ext>
                  </a:extLst>
                </a:gridCol>
                <a:gridCol w="648072">
                  <a:extLst>
                    <a:ext uri="{9D8B030D-6E8A-4147-A177-3AD203B41FA5}">
                      <a16:colId xmlns:a16="http://schemas.microsoft.com/office/drawing/2014/main" val="546238216"/>
                    </a:ext>
                  </a:extLst>
                </a:gridCol>
                <a:gridCol w="216024">
                  <a:extLst>
                    <a:ext uri="{9D8B030D-6E8A-4147-A177-3AD203B41FA5}">
                      <a16:colId xmlns:a16="http://schemas.microsoft.com/office/drawing/2014/main" val="2520070472"/>
                    </a:ext>
                  </a:extLst>
                </a:gridCol>
                <a:gridCol w="648072">
                  <a:extLst>
                    <a:ext uri="{9D8B030D-6E8A-4147-A177-3AD203B41FA5}">
                      <a16:colId xmlns:a16="http://schemas.microsoft.com/office/drawing/2014/main" val="2327710486"/>
                    </a:ext>
                  </a:extLst>
                </a:gridCol>
                <a:gridCol w="360040">
                  <a:extLst>
                    <a:ext uri="{9D8B030D-6E8A-4147-A177-3AD203B41FA5}">
                      <a16:colId xmlns:a16="http://schemas.microsoft.com/office/drawing/2014/main" val="2472204766"/>
                    </a:ext>
                  </a:extLst>
                </a:gridCol>
                <a:gridCol w="648072">
                  <a:extLst>
                    <a:ext uri="{9D8B030D-6E8A-4147-A177-3AD203B41FA5}">
                      <a16:colId xmlns:a16="http://schemas.microsoft.com/office/drawing/2014/main" val="1224506329"/>
                    </a:ext>
                  </a:extLst>
                </a:gridCol>
                <a:gridCol w="288032">
                  <a:extLst>
                    <a:ext uri="{9D8B030D-6E8A-4147-A177-3AD203B41FA5}">
                      <a16:colId xmlns:a16="http://schemas.microsoft.com/office/drawing/2014/main" val="3762320043"/>
                    </a:ext>
                  </a:extLst>
                </a:gridCol>
                <a:gridCol w="648072">
                  <a:extLst>
                    <a:ext uri="{9D8B030D-6E8A-4147-A177-3AD203B41FA5}">
                      <a16:colId xmlns:a16="http://schemas.microsoft.com/office/drawing/2014/main" val="777796758"/>
                    </a:ext>
                  </a:extLst>
                </a:gridCol>
                <a:gridCol w="360040">
                  <a:extLst>
                    <a:ext uri="{9D8B030D-6E8A-4147-A177-3AD203B41FA5}">
                      <a16:colId xmlns:a16="http://schemas.microsoft.com/office/drawing/2014/main" val="1704173894"/>
                    </a:ext>
                  </a:extLst>
                </a:gridCol>
                <a:gridCol w="720080">
                  <a:extLst>
                    <a:ext uri="{9D8B030D-6E8A-4147-A177-3AD203B41FA5}">
                      <a16:colId xmlns:a16="http://schemas.microsoft.com/office/drawing/2014/main" val="1533401809"/>
                    </a:ext>
                  </a:extLst>
                </a:gridCol>
                <a:gridCol w="216024">
                  <a:extLst>
                    <a:ext uri="{9D8B030D-6E8A-4147-A177-3AD203B41FA5}">
                      <a16:colId xmlns:a16="http://schemas.microsoft.com/office/drawing/2014/main" val="2326871159"/>
                    </a:ext>
                  </a:extLst>
                </a:gridCol>
                <a:gridCol w="648072">
                  <a:extLst>
                    <a:ext uri="{9D8B030D-6E8A-4147-A177-3AD203B41FA5}">
                      <a16:colId xmlns:a16="http://schemas.microsoft.com/office/drawing/2014/main" val="4020619688"/>
                    </a:ext>
                  </a:extLst>
                </a:gridCol>
                <a:gridCol w="216025">
                  <a:extLst>
                    <a:ext uri="{9D8B030D-6E8A-4147-A177-3AD203B41FA5}">
                      <a16:colId xmlns:a16="http://schemas.microsoft.com/office/drawing/2014/main" val="839751830"/>
                    </a:ext>
                  </a:extLst>
                </a:gridCol>
              </a:tblGrid>
              <a:tr h="239076">
                <a:tc>
                  <a:txBody>
                    <a:bodyPr/>
                    <a:lstStyle/>
                    <a:p>
                      <a:pPr algn="r" fontAlgn="ctr">
                        <a:defRPr b="0" i="0"/>
                      </a:pPr>
                      <a:r>
                        <a:rPr lang="x-none" sz="800" b="1" u="none" strike="noStrike" dirty="0">
                          <a:solidFill>
                            <a:srgbClr val="1B365D"/>
                          </a:solidFill>
                          <a:latin typeface="Century Gothic" panose="020B0502020202020204" pitchFamily="34" charset="0"/>
                        </a:rPr>
                        <a:t>New York</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2</a:t>
                      </a:r>
                      <a:r>
                        <a:rPr lang="fr-FR" sz="800" b="1" u="none" strike="noStrike" dirty="0">
                          <a:solidFill>
                            <a:srgbClr val="1B365D"/>
                          </a:solidFill>
                          <a:latin typeface="Century Gothic" panose="020B0502020202020204" pitchFamily="34" charset="0"/>
                        </a:rPr>
                        <a:t>4</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a:solidFill>
                            <a:srgbClr val="1B365D"/>
                          </a:solidFill>
                          <a:latin typeface="Century Gothic" panose="020B0502020202020204" pitchFamily="34" charset="0"/>
                        </a:rPr>
                        <a:t>New York</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26</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New York</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2</a:t>
                      </a:r>
                      <a:r>
                        <a:rPr lang="fr-FR" sz="800" b="1" u="none" strike="noStrike" dirty="0">
                          <a:solidFill>
                            <a:srgbClr val="1B365D"/>
                          </a:solidFill>
                          <a:latin typeface="Century Gothic" panose="020B0502020202020204" pitchFamily="34" charset="0"/>
                        </a:rPr>
                        <a:t>5</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New York</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29</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New York</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27</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New York</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2</a:t>
                      </a:r>
                      <a:r>
                        <a:rPr lang="fr-FR" sz="800" b="1" u="none" strike="noStrike" dirty="0">
                          <a:solidFill>
                            <a:srgbClr val="1B365D"/>
                          </a:solidFill>
                          <a:latin typeface="Century Gothic" panose="020B0502020202020204" pitchFamily="34" charset="0"/>
                        </a:rPr>
                        <a:t>5</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New York</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2</a:t>
                      </a:r>
                      <a:r>
                        <a:rPr lang="fr-FR" sz="800" b="1" u="none" strike="noStrike" dirty="0">
                          <a:solidFill>
                            <a:srgbClr val="1B365D"/>
                          </a:solidFill>
                          <a:latin typeface="Century Gothic" panose="020B0502020202020204" pitchFamily="34" charset="0"/>
                        </a:rPr>
                        <a:t>3</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a:solidFill>
                            <a:srgbClr val="1B365D"/>
                          </a:solidFill>
                          <a:latin typeface="Century Gothic" panose="020B0502020202020204" pitchFamily="34" charset="0"/>
                        </a:rPr>
                        <a:t>New York</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2</a:t>
                      </a:r>
                      <a:r>
                        <a:rPr lang="fr-FR" sz="800" b="1" u="none" strike="noStrike" dirty="0">
                          <a:solidFill>
                            <a:srgbClr val="1B365D"/>
                          </a:solidFill>
                          <a:latin typeface="Century Gothic" panose="020B0502020202020204" pitchFamily="34" charset="0"/>
                        </a:rPr>
                        <a:t>1</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Paris</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27</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New York</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24</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7708752"/>
                  </a:ext>
                </a:extLst>
              </a:tr>
              <a:tr h="239076">
                <a:tc>
                  <a:txBody>
                    <a:bodyPr/>
                    <a:lstStyle/>
                    <a:p>
                      <a:pPr algn="r" fontAlgn="ctr">
                        <a:defRPr b="0" i="0"/>
                      </a:pPr>
                      <a:r>
                        <a:rPr lang="x-none" sz="800" b="1" u="none" strike="noStrike" dirty="0">
                          <a:solidFill>
                            <a:srgbClr val="1B365D"/>
                          </a:solidFill>
                          <a:latin typeface="Century Gothic" panose="020B0502020202020204" pitchFamily="34" charset="0"/>
                        </a:rPr>
                        <a:t>Rom</a:t>
                      </a:r>
                      <a:r>
                        <a:rPr lang="fr-FR" sz="800" b="1" u="none" strike="noStrike" dirty="0">
                          <a:solidFill>
                            <a:srgbClr val="1B365D"/>
                          </a:solidFill>
                          <a:latin typeface="Century Gothic" panose="020B0502020202020204" pitchFamily="34" charset="0"/>
                        </a:rPr>
                        <a:t>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a:t>
                      </a:r>
                      <a:r>
                        <a:rPr lang="fr-FR" sz="800" b="1" u="none" strike="noStrike" dirty="0">
                          <a:solidFill>
                            <a:srgbClr val="1B365D"/>
                          </a:solidFill>
                          <a:latin typeface="Century Gothic" panose="020B0502020202020204" pitchFamily="34" charset="0"/>
                        </a:rPr>
                        <a:t>3</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Rom</a:t>
                      </a:r>
                      <a:r>
                        <a:rPr lang="fr-FR" sz="800" b="1" u="none" strike="noStrike" dirty="0">
                          <a:solidFill>
                            <a:srgbClr val="1B365D"/>
                          </a:solidFill>
                          <a:latin typeface="Century Gothic" panose="020B0502020202020204" pitchFamily="34" charset="0"/>
                        </a:rPr>
                        <a:t>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a:t>
                      </a:r>
                      <a:r>
                        <a:rPr lang="fr-FR" sz="800" b="1" u="none" strike="noStrike" dirty="0">
                          <a:solidFill>
                            <a:srgbClr val="1B365D"/>
                          </a:solidFill>
                          <a:latin typeface="Century Gothic" panose="020B0502020202020204" pitchFamily="34" charset="0"/>
                        </a:rPr>
                        <a:t>6</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Paris</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a:t>
                      </a:r>
                      <a:r>
                        <a:rPr lang="fr-FR" sz="800" b="1" u="none" strike="noStrike" dirty="0">
                          <a:solidFill>
                            <a:srgbClr val="1B365D"/>
                          </a:solidFill>
                          <a:latin typeface="Century Gothic" panose="020B0502020202020204" pitchFamily="34" charset="0"/>
                        </a:rPr>
                        <a:t>7</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Paris</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2</a:t>
                      </a:r>
                      <a:r>
                        <a:rPr lang="fr-FR" sz="800" b="1" u="none" strike="noStrike" dirty="0">
                          <a:solidFill>
                            <a:srgbClr val="1B365D"/>
                          </a:solidFill>
                          <a:latin typeface="Century Gothic" panose="020B0502020202020204" pitchFamily="34" charset="0"/>
                        </a:rPr>
                        <a:t>1</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Paris</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2</a:t>
                      </a:r>
                      <a:r>
                        <a:rPr lang="fr-FR" sz="800" b="1" u="none" strike="noStrike" dirty="0">
                          <a:solidFill>
                            <a:srgbClr val="1B365D"/>
                          </a:solidFill>
                          <a:latin typeface="Century Gothic" panose="020B0502020202020204" pitchFamily="34" charset="0"/>
                        </a:rPr>
                        <a:t>0</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Rom</a:t>
                      </a:r>
                      <a:r>
                        <a:rPr lang="fr-FR" sz="800" b="1" u="none" strike="noStrike" dirty="0">
                          <a:solidFill>
                            <a:srgbClr val="1B365D"/>
                          </a:solidFill>
                          <a:latin typeface="Century Gothic" panose="020B0502020202020204" pitchFamily="34" charset="0"/>
                        </a:rPr>
                        <a:t>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a:t>
                      </a:r>
                      <a:r>
                        <a:rPr lang="fr-FR" sz="800" b="1" u="none" strike="noStrike" dirty="0">
                          <a:solidFill>
                            <a:srgbClr val="1B365D"/>
                          </a:solidFill>
                          <a:latin typeface="Century Gothic" panose="020B0502020202020204" pitchFamily="34" charset="0"/>
                        </a:rPr>
                        <a:t>5</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Paris</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19</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a:solidFill>
                            <a:srgbClr val="1B365D"/>
                          </a:solidFill>
                          <a:latin typeface="Century Gothic" panose="020B0502020202020204" pitchFamily="34" charset="0"/>
                        </a:rPr>
                        <a:t>Paris</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12</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Rome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22</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Paris</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20</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92615641"/>
                  </a:ext>
                </a:extLst>
              </a:tr>
              <a:tr h="239076">
                <a:tc>
                  <a:txBody>
                    <a:bodyPr/>
                    <a:lstStyle/>
                    <a:p>
                      <a:pPr algn="r" fontAlgn="ctr">
                        <a:defRPr b="0" i="0"/>
                      </a:pPr>
                      <a:r>
                        <a:rPr lang="fr-FR" sz="800" b="1" u="none" strike="noStrike" dirty="0">
                          <a:solidFill>
                            <a:srgbClr val="1B365D"/>
                          </a:solidFill>
                          <a:latin typeface="Century Gothic" panose="020B0502020202020204" pitchFamily="34" charset="0"/>
                        </a:rPr>
                        <a:t>London</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9</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a:solidFill>
                            <a:srgbClr val="1B365D"/>
                          </a:solidFill>
                          <a:latin typeface="Century Gothic" panose="020B0502020202020204" pitchFamily="34" charset="0"/>
                        </a:rPr>
                        <a:t>Sydney</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15</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Rome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a:t>
                      </a:r>
                      <a:r>
                        <a:rPr lang="fr-FR" sz="800" b="1" u="none" strike="noStrike" dirty="0">
                          <a:solidFill>
                            <a:srgbClr val="1B365D"/>
                          </a:solidFill>
                          <a:latin typeface="Century Gothic" panose="020B0502020202020204" pitchFamily="34" charset="0"/>
                        </a:rPr>
                        <a:t>6</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Rom</a:t>
                      </a:r>
                      <a:r>
                        <a:rPr lang="fr-FR" sz="800" b="1" u="none" strike="noStrike" dirty="0">
                          <a:solidFill>
                            <a:srgbClr val="1B365D"/>
                          </a:solidFill>
                          <a:latin typeface="Century Gothic" panose="020B0502020202020204" pitchFamily="34" charset="0"/>
                        </a:rPr>
                        <a:t>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a:t>
                      </a:r>
                      <a:r>
                        <a:rPr lang="fr-FR" sz="800" b="1" u="none" strike="noStrike" dirty="0">
                          <a:solidFill>
                            <a:srgbClr val="1B365D"/>
                          </a:solidFill>
                          <a:latin typeface="Century Gothic" panose="020B0502020202020204" pitchFamily="34" charset="0"/>
                        </a:rPr>
                        <a:t>8</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London</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a:t>
                      </a:r>
                      <a:r>
                        <a:rPr lang="fr-FR" sz="800" b="1" u="none" strike="noStrike" dirty="0">
                          <a:solidFill>
                            <a:srgbClr val="1B365D"/>
                          </a:solidFill>
                          <a:latin typeface="Century Gothic" panose="020B0502020202020204" pitchFamily="34" charset="0"/>
                        </a:rPr>
                        <a:t>6</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Barcelona</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a:t>
                      </a:r>
                      <a:r>
                        <a:rPr lang="fr-FR" sz="800" b="1" u="none" strike="noStrike" dirty="0">
                          <a:solidFill>
                            <a:srgbClr val="1B365D"/>
                          </a:solidFill>
                          <a:latin typeface="Century Gothic" panose="020B0502020202020204" pitchFamily="34" charset="0"/>
                        </a:rPr>
                        <a:t>0</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London</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15</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a:solidFill>
                            <a:srgbClr val="1B365D"/>
                          </a:solidFill>
                          <a:latin typeface="Century Gothic" panose="020B0502020202020204" pitchFamily="34" charset="0"/>
                        </a:rPr>
                        <a:t>London</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a:t>
                      </a:r>
                      <a:r>
                        <a:rPr lang="fr-FR" sz="800" b="1" u="none" strike="noStrike" dirty="0">
                          <a:solidFill>
                            <a:srgbClr val="1B365D"/>
                          </a:solidFill>
                          <a:latin typeface="Century Gothic" panose="020B0502020202020204" pitchFamily="34" charset="0"/>
                        </a:rPr>
                        <a:t>2</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New York</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17</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London</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16</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2296923"/>
                  </a:ext>
                </a:extLst>
              </a:tr>
              <a:tr h="239076">
                <a:tc>
                  <a:txBody>
                    <a:bodyPr/>
                    <a:lstStyle/>
                    <a:p>
                      <a:pPr algn="r" fontAlgn="ctr">
                        <a:defRPr b="0" i="0"/>
                      </a:pPr>
                      <a:r>
                        <a:rPr lang="fr-FR" sz="800" b="1" u="none" strike="noStrike" dirty="0">
                          <a:solidFill>
                            <a:srgbClr val="1B365D"/>
                          </a:solidFill>
                          <a:latin typeface="Century Gothic" panose="020B0502020202020204" pitchFamily="34" charset="0"/>
                        </a:rPr>
                        <a:t>Sydney</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9</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Tokyo</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a:t>
                      </a:r>
                      <a:r>
                        <a:rPr lang="fr-FR" sz="800" b="1" u="none" strike="noStrike" dirty="0">
                          <a:solidFill>
                            <a:srgbClr val="1B365D"/>
                          </a:solidFill>
                          <a:latin typeface="Century Gothic" panose="020B0502020202020204" pitchFamily="34" charset="0"/>
                        </a:rPr>
                        <a:t>3</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London</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a:t>
                      </a:r>
                      <a:r>
                        <a:rPr lang="fr-FR" sz="800" b="1" u="none" strike="noStrike" dirty="0">
                          <a:solidFill>
                            <a:srgbClr val="1B365D"/>
                          </a:solidFill>
                          <a:latin typeface="Century Gothic" panose="020B0502020202020204" pitchFamily="34" charset="0"/>
                        </a:rPr>
                        <a:t>6</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London</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15</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Tokyo</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a:t>
                      </a:r>
                      <a:r>
                        <a:rPr lang="fr-FR" sz="800" b="1" u="none" strike="noStrike" dirty="0">
                          <a:solidFill>
                            <a:srgbClr val="1B365D"/>
                          </a:solidFill>
                          <a:latin typeface="Century Gothic" panose="020B0502020202020204" pitchFamily="34" charset="0"/>
                        </a:rPr>
                        <a:t>6</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Paris</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9</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Rom</a:t>
                      </a:r>
                      <a:r>
                        <a:rPr lang="fr-FR" sz="800" b="1" u="none" strike="noStrike" dirty="0">
                          <a:solidFill>
                            <a:srgbClr val="1B365D"/>
                          </a:solidFill>
                          <a:latin typeface="Century Gothic" panose="020B0502020202020204" pitchFamily="34" charset="0"/>
                        </a:rPr>
                        <a:t>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14</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Tokyo</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a:t>
                      </a:r>
                      <a:r>
                        <a:rPr lang="fr-FR" sz="800" b="1" u="none" strike="noStrike" dirty="0">
                          <a:solidFill>
                            <a:srgbClr val="1B365D"/>
                          </a:solidFill>
                          <a:latin typeface="Century Gothic" panose="020B0502020202020204" pitchFamily="34" charset="0"/>
                        </a:rPr>
                        <a:t>0</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Tokyo</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10</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Rome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13</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1952106"/>
                  </a:ext>
                </a:extLst>
              </a:tr>
              <a:tr h="239076">
                <a:tc>
                  <a:txBody>
                    <a:bodyPr/>
                    <a:lstStyle/>
                    <a:p>
                      <a:pPr algn="r" fontAlgn="ctr">
                        <a:defRPr b="0" i="0"/>
                      </a:pPr>
                      <a:r>
                        <a:rPr lang="fr-FR" sz="800" b="1" u="none" strike="noStrike" dirty="0">
                          <a:solidFill>
                            <a:srgbClr val="1B365D"/>
                          </a:solidFill>
                          <a:latin typeface="Century Gothic" panose="020B0502020202020204" pitchFamily="34" charset="0"/>
                        </a:rPr>
                        <a:t>Tokyo</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9</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Paris</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a:t>
                      </a:r>
                      <a:r>
                        <a:rPr lang="fr-FR" sz="800" b="1" u="none" strike="noStrike" dirty="0">
                          <a:solidFill>
                            <a:srgbClr val="1B365D"/>
                          </a:solidFill>
                          <a:latin typeface="Century Gothic" panose="020B0502020202020204" pitchFamily="34" charset="0"/>
                        </a:rPr>
                        <a:t>3</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Sydney</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9</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Tokyo</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a:t>
                      </a:r>
                      <a:r>
                        <a:rPr lang="fr-FR" sz="800" b="1" u="none" strike="noStrike" dirty="0">
                          <a:solidFill>
                            <a:srgbClr val="1B365D"/>
                          </a:solidFill>
                          <a:latin typeface="Century Gothic" panose="020B0502020202020204" pitchFamily="34" charset="0"/>
                        </a:rPr>
                        <a:t>2</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Rom</a:t>
                      </a:r>
                      <a:r>
                        <a:rPr lang="fr-FR" sz="800" b="1" u="none" strike="noStrike" dirty="0">
                          <a:solidFill>
                            <a:srgbClr val="1B365D"/>
                          </a:solidFill>
                          <a:latin typeface="Century Gothic" panose="020B0502020202020204" pitchFamily="34" charset="0"/>
                        </a:rPr>
                        <a:t>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7</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London</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8</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Sydney</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1</a:t>
                      </a:r>
                      <a:r>
                        <a:rPr lang="fr-FR" sz="800" b="1" u="none" strike="noStrike" dirty="0">
                          <a:solidFill>
                            <a:srgbClr val="1B365D"/>
                          </a:solidFill>
                          <a:latin typeface="Century Gothic" panose="020B0502020202020204" pitchFamily="34" charset="0"/>
                        </a:rPr>
                        <a:t>0</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Rome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9</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London</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9</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Rio de Janeiro</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12</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6734190"/>
                  </a:ext>
                </a:extLst>
              </a:tr>
              <a:tr h="239076">
                <a:tc>
                  <a:txBody>
                    <a:bodyPr/>
                    <a:lstStyle/>
                    <a:p>
                      <a:pPr algn="r" fontAlgn="ctr">
                        <a:defRPr b="0" i="0"/>
                      </a:pPr>
                      <a:r>
                        <a:rPr lang="fr-FR" sz="800" b="1" u="none" strike="noStrike" dirty="0">
                          <a:solidFill>
                            <a:srgbClr val="1B365D"/>
                          </a:solidFill>
                          <a:latin typeface="Century Gothic" panose="020B0502020202020204" pitchFamily="34" charset="0"/>
                        </a:rPr>
                        <a:t>Venice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8</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Barcelona</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8</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Tokyo</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9</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Sydney</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7</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Sydney</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7</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Tokyo</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7</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Barcelona</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8</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a:solidFill>
                            <a:srgbClr val="1B365D"/>
                          </a:solidFill>
                          <a:latin typeface="Century Gothic" panose="020B0502020202020204" pitchFamily="34" charset="0"/>
                        </a:rPr>
                        <a:t>Sydney</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9</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Barcelona</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9</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Venice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11</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110069"/>
                  </a:ext>
                </a:extLst>
              </a:tr>
              <a:tr h="239076">
                <a:tc>
                  <a:txBody>
                    <a:bodyPr/>
                    <a:lstStyle/>
                    <a:p>
                      <a:pPr algn="r" fontAlgn="ctr">
                        <a:defRPr b="0" i="0"/>
                      </a:pPr>
                      <a:r>
                        <a:rPr lang="fr-FR" sz="800" b="1" u="none" strike="noStrike" dirty="0">
                          <a:solidFill>
                            <a:srgbClr val="1B365D"/>
                          </a:solidFill>
                          <a:latin typeface="Century Gothic" panose="020B0502020202020204" pitchFamily="34" charset="0"/>
                        </a:rPr>
                        <a:t>Barcelona</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5</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Venice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7</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Vienna</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7</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Berlin</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6</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Moscow</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7</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Prague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7</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Tokyo</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7</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Vienna</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7</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Sydney</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7</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Tokyo</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10</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8545240"/>
                  </a:ext>
                </a:extLst>
              </a:tr>
              <a:tr h="239076">
                <a:tc>
                  <a:txBody>
                    <a:bodyPr/>
                    <a:lstStyle/>
                    <a:p>
                      <a:pPr algn="r" fontAlgn="ctr">
                        <a:defRPr b="0" i="0"/>
                      </a:pPr>
                      <a:r>
                        <a:rPr lang="fr-FR" sz="800" b="1" u="none" strike="noStrike" dirty="0">
                          <a:solidFill>
                            <a:srgbClr val="1B365D"/>
                          </a:solidFill>
                          <a:latin typeface="Century Gothic" panose="020B0502020202020204" pitchFamily="34" charset="0"/>
                        </a:rPr>
                        <a:t>Los Angeles</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5</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Barcelona</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6</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Venice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5</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Madrid</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6</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Sydney</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6</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Berlin</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6</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Berlin</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6</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Cracow</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6</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Sydney</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10</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808393"/>
                  </a:ext>
                </a:extLst>
              </a:tr>
              <a:tr h="300735">
                <a:tc>
                  <a:txBody>
                    <a:bodyPr/>
                    <a:lstStyle/>
                    <a:p>
                      <a:pPr algn="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Moscow</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5</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Barcelona</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5</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Venice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6</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Moscow</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6</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Moscow</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6</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Moscow</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5</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Moscow</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5</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821183"/>
                  </a:ext>
                </a:extLst>
              </a:tr>
              <a:tr h="300735">
                <a:tc>
                  <a:txBody>
                    <a:bodyPr/>
                    <a:lstStyle/>
                    <a:p>
                      <a:pPr algn="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Rio de Janeiro</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5</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Amsterdam</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5</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Vienna</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5</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Los Angeles</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5</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Stockholm</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6</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Prague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5</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Beijing</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5</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2396541"/>
                  </a:ext>
                </a:extLst>
              </a:tr>
              <a:tr h="300735">
                <a:tc>
                  <a:txBody>
                    <a:bodyPr/>
                    <a:lstStyle/>
                    <a:p>
                      <a:pPr algn="l"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Berlin</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5</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 </a:t>
                      </a:r>
                      <a:r>
                        <a:rPr lang="fr-FR" sz="800" b="1" u="none" strike="noStrike" dirty="0">
                          <a:solidFill>
                            <a:srgbClr val="1B365D"/>
                          </a:solidFill>
                          <a:latin typeface="Century Gothic" panose="020B0502020202020204" pitchFamily="34" charset="0"/>
                        </a:rPr>
                        <a:t>Prague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 </a:t>
                      </a:r>
                      <a:r>
                        <a:rPr lang="fr-FR" sz="800" b="1" u="none" strike="noStrike" dirty="0">
                          <a:solidFill>
                            <a:srgbClr val="1B365D"/>
                          </a:solidFill>
                          <a:latin typeface="Century Gothic" panose="020B0502020202020204" pitchFamily="34" charset="0"/>
                        </a:rPr>
                        <a:t>5</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 </a:t>
                      </a:r>
                      <a:r>
                        <a:rPr lang="fr-FR" sz="800" b="1" u="none" strike="noStrike" dirty="0">
                          <a:solidFill>
                            <a:srgbClr val="1B365D"/>
                          </a:solidFill>
                          <a:latin typeface="Century Gothic" panose="020B0502020202020204" pitchFamily="34" charset="0"/>
                        </a:rPr>
                        <a:t>Berlin</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 </a:t>
                      </a:r>
                      <a:r>
                        <a:rPr lang="fr-FR" sz="800" b="1" u="none" strike="noStrike" dirty="0">
                          <a:solidFill>
                            <a:srgbClr val="1B365D"/>
                          </a:solidFill>
                          <a:latin typeface="Century Gothic" panose="020B0502020202020204" pitchFamily="34" charset="0"/>
                        </a:rPr>
                        <a:t>5</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Rio de Janeiro</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5</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fr-FR" sz="800" b="1" u="none" strike="noStrike" dirty="0">
                          <a:solidFill>
                            <a:srgbClr val="1B365D"/>
                          </a:solidFill>
                          <a:latin typeface="Century Gothic" panose="020B0502020202020204" pitchFamily="34" charset="0"/>
                        </a:rPr>
                        <a:t>Barcelona</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5</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Madrid</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5</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endParaRPr lang="x-none" sz="800" b="1" u="none" strike="noStrike">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2753683"/>
                  </a:ext>
                </a:extLst>
              </a:tr>
              <a:tr h="300735">
                <a:tc>
                  <a:txBody>
                    <a:bodyPr/>
                    <a:lstStyle/>
                    <a:p>
                      <a:pPr algn="l"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 </a:t>
                      </a:r>
                      <a:r>
                        <a:rPr lang="fr-FR" sz="800" b="1" u="none" strike="noStrike" dirty="0">
                          <a:solidFill>
                            <a:srgbClr val="1B365D"/>
                          </a:solidFill>
                          <a:latin typeface="Century Gothic" panose="020B0502020202020204" pitchFamily="34" charset="0"/>
                        </a:rPr>
                        <a:t>Stockholm</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5</a:t>
                      </a:r>
                      <a:r>
                        <a:rPr lang="x-none" sz="800" b="1" u="none" strike="noStrike" dirty="0">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 </a:t>
                      </a:r>
                      <a:r>
                        <a:rPr lang="fr-FR" sz="800" b="1" u="none" strike="noStrike" dirty="0">
                          <a:solidFill>
                            <a:srgbClr val="1B365D"/>
                          </a:solidFill>
                          <a:latin typeface="Century Gothic" panose="020B0502020202020204" pitchFamily="34" charset="0"/>
                        </a:rPr>
                        <a:t>Los Angeles</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fr-FR" sz="800" b="1" u="none" strike="noStrike" dirty="0">
                          <a:solidFill>
                            <a:srgbClr val="1B365D"/>
                          </a:solidFill>
                          <a:latin typeface="Century Gothic" panose="020B0502020202020204" pitchFamily="34" charset="0"/>
                        </a:rPr>
                        <a:t>5</a:t>
                      </a:r>
                      <a:r>
                        <a:rPr lang="x-none" sz="800" b="1" u="none" strike="noStrike" dirty="0">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endParaRPr lang="x-none" sz="800" b="1" u="none" strike="noStrike">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endParaRPr lang="x-none" sz="800" b="1" u="none" strike="noStrike">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endParaRPr lang="x-none" sz="800" b="1" u="none" strike="noStrike">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1060369"/>
                  </a:ext>
                </a:extLst>
              </a:tr>
              <a:tr h="239076">
                <a:tc>
                  <a:txBody>
                    <a:bodyPr/>
                    <a:lstStyle/>
                    <a:p>
                      <a:pPr algn="l"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a:solidFill>
                            <a:srgbClr val="1B365D"/>
                          </a:solidFill>
                          <a:latin typeface="Century Gothic" panose="020B0502020202020204" pitchFamily="34" charset="0"/>
                        </a:rPr>
                        <a:t> </a:t>
                      </a: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 </a:t>
                      </a:r>
                      <a:r>
                        <a:rPr lang="fr-FR" sz="800" b="1" u="none" strike="noStrike" dirty="0">
                          <a:solidFill>
                            <a:srgbClr val="1B365D"/>
                          </a:solidFill>
                          <a:latin typeface="Century Gothic" panose="020B0502020202020204" pitchFamily="34" charset="0"/>
                        </a:rPr>
                        <a:t>Amsterdam</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 </a:t>
                      </a:r>
                      <a:r>
                        <a:rPr lang="fr-FR" sz="800" b="1" u="none" strike="noStrike" dirty="0">
                          <a:solidFill>
                            <a:srgbClr val="1B365D"/>
                          </a:solidFill>
                          <a:latin typeface="Century Gothic" panose="020B0502020202020204" pitchFamily="34" charset="0"/>
                        </a:rPr>
                        <a:t>5</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defRPr b="0" i="0"/>
                      </a:pPr>
                      <a:r>
                        <a:rPr lang="x-none" sz="800" b="1" u="none" strike="noStrike" dirty="0">
                          <a:solidFill>
                            <a:srgbClr val="1B365D"/>
                          </a:solidFill>
                          <a:latin typeface="Century Gothic" panose="020B0502020202020204" pitchFamily="34" charset="0"/>
                        </a:rPr>
                        <a:t> </a:t>
                      </a:r>
                      <a:r>
                        <a:rPr lang="fr-FR" sz="800" b="1" u="none" strike="noStrike" dirty="0">
                          <a:solidFill>
                            <a:srgbClr val="1B365D"/>
                          </a:solidFill>
                          <a:latin typeface="Century Gothic" panose="020B0502020202020204" pitchFamily="34" charset="0"/>
                        </a:rPr>
                        <a:t>Prague</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r>
                        <a:rPr lang="x-none" sz="800" b="1" u="none" strike="noStrike" dirty="0">
                          <a:solidFill>
                            <a:srgbClr val="1B365D"/>
                          </a:solidFill>
                          <a:latin typeface="Century Gothic" panose="020B0502020202020204" pitchFamily="34" charset="0"/>
                        </a:rPr>
                        <a:t> </a:t>
                      </a:r>
                      <a:r>
                        <a:rPr lang="fr-FR" sz="800" b="1" u="none" strike="noStrike" dirty="0">
                          <a:solidFill>
                            <a:srgbClr val="1B365D"/>
                          </a:solidFill>
                          <a:latin typeface="Century Gothic" panose="020B0502020202020204" pitchFamily="34" charset="0"/>
                        </a:rPr>
                        <a:t>5</a:t>
                      </a: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defRPr b="0" i="0"/>
                      </a:pPr>
                      <a:endParaRPr lang="x-none" sz="800" b="1" u="none" strike="noStrike" dirty="0">
                        <a:solidFill>
                          <a:srgbClr val="1B365D"/>
                        </a:solidFill>
                        <a:latin typeface="Century Gothic" panose="020B0502020202020204" pitchFamily="34" charset="0"/>
                      </a:endParaRPr>
                    </a:p>
                  </a:txBody>
                  <a:tcPr marL="6059" marR="6059" marT="6059"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6132346"/>
                  </a:ext>
                </a:extLst>
              </a:tr>
            </a:tbl>
          </a:graphicData>
        </a:graphic>
      </p:graphicFrame>
      <p:pic>
        <p:nvPicPr>
          <p:cNvPr id="30" name="Picture 9" descr="D:\Users\Sophie.Morin\Desktop\france.PNG"/>
          <p:cNvPicPr>
            <a:picLocks noChangeAspect="1" noChangeArrowheads="1"/>
          </p:cNvPicPr>
          <p:nvPr>
            <p:custDataLst>
              <p:tags r:id="rId10"/>
            </p:custDataLst>
          </p:nvPr>
        </p:nvPicPr>
        <p:blipFill>
          <a:blip r:embed="rId20">
            <a:extLst>
              <a:ext uri="{28A0092B-C50C-407E-A947-70E740481C1C}">
                <a14:useLocalDpi xmlns:a14="http://schemas.microsoft.com/office/drawing/2010/main" val="0"/>
              </a:ext>
            </a:extLst>
          </a:blip>
          <a:stretch/>
        </p:blipFill>
        <p:spPr>
          <a:xfrm>
            <a:off x="279126" y="1687476"/>
            <a:ext cx="621260" cy="319379"/>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17">
            <a:extLst>
              <a:ext uri="{FF2B5EF4-FFF2-40B4-BE49-F238E27FC236}">
                <a16:creationId xmlns:a16="http://schemas.microsoft.com/office/drawing/2014/main" id="{ED5DF650-9DC2-4372-AF23-50F62EE8F71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485165" y="1698668"/>
            <a:ext cx="616021" cy="308187"/>
          </a:xfrm>
          <a:prstGeom prst="rect">
            <a:avLst/>
          </a:prstGeom>
        </p:spPr>
      </p:pic>
      <p:pic>
        <p:nvPicPr>
          <p:cNvPr id="32" name="Image 19">
            <a:extLst>
              <a:ext uri="{FF2B5EF4-FFF2-40B4-BE49-F238E27FC236}">
                <a16:creationId xmlns:a16="http://schemas.microsoft.com/office/drawing/2014/main" id="{010D45C4-9CC5-417B-9D66-C290EE231F1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348907" y="1718823"/>
            <a:ext cx="616375" cy="308187"/>
          </a:xfrm>
          <a:prstGeom prst="rect">
            <a:avLst/>
          </a:prstGeom>
        </p:spPr>
      </p:pic>
      <p:sp>
        <p:nvSpPr>
          <p:cNvPr id="21" name="Rounded Rectangle 20"/>
          <p:cNvSpPr/>
          <p:nvPr/>
        </p:nvSpPr>
        <p:spPr>
          <a:xfrm>
            <a:off x="4414690" y="1454224"/>
            <a:ext cx="956000" cy="390067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504164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34370" y="330160"/>
            <a:ext cx="8386686" cy="557458"/>
          </a:xfrm>
        </p:spPr>
        <p:txBody>
          <a:bodyPr/>
          <a:lstStyle/>
          <a:p>
            <a:r>
              <a:rPr lang="fr-BE" sz="2400" b="1" dirty="0"/>
              <a:t>Les villes à « visiter absolument »</a:t>
            </a:r>
            <a:br>
              <a:rPr lang="fr-BE" sz="2400" dirty="0"/>
            </a:br>
            <a:endParaRPr lang="fr-BE" sz="2400" dirty="0"/>
          </a:p>
        </p:txBody>
      </p:sp>
      <p:sp>
        <p:nvSpPr>
          <p:cNvPr id="23" name="Rectangle 22"/>
          <p:cNvSpPr/>
          <p:nvPr>
            <p:custDataLst>
              <p:tags r:id="rId1"/>
            </p:custDataLst>
          </p:nvPr>
        </p:nvSpPr>
        <p:spPr>
          <a:xfrm>
            <a:off x="279077" y="1247002"/>
            <a:ext cx="603679" cy="299056"/>
          </a:xfrm>
          <a:prstGeom prst="rect">
            <a:avLst/>
          </a:prstGeom>
          <a:solidFill>
            <a:schemeClr val="accent6">
              <a:lumMod val="75000"/>
            </a:schemeClr>
          </a:solidFill>
        </p:spPr>
        <p:txBody>
          <a:bodyPr wrap="square">
            <a:spAutoFit/>
          </a:bodyPr>
          <a:lstStyle/>
          <a:p>
            <a:pPr defTabSz="914217">
              <a:lnSpc>
                <a:spcPct val="125000"/>
              </a:lnSpc>
              <a:spcAft>
                <a:spcPct val="0"/>
              </a:spcAft>
              <a:defRPr b="0" i="0"/>
            </a:pPr>
            <a:r>
              <a:rPr lang="fr-BE" sz="1200" b="1" kern="0"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en</a:t>
            </a:r>
            <a:r>
              <a:rPr lang="x-none" sz="1200" b="1" kern="0"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 %</a:t>
            </a:r>
          </a:p>
        </p:txBody>
      </p:sp>
      <p:sp>
        <p:nvSpPr>
          <p:cNvPr id="9" name="TextBox 8"/>
          <p:cNvSpPr txBox="1"/>
          <p:nvPr/>
        </p:nvSpPr>
        <p:spPr>
          <a:xfrm>
            <a:off x="371293" y="5746831"/>
            <a:ext cx="5855336" cy="523220"/>
          </a:xfrm>
          <a:prstGeom prst="rect">
            <a:avLst/>
          </a:prstGeom>
          <a:noFill/>
          <a:ln>
            <a:solidFill>
              <a:schemeClr val="tx2"/>
            </a:solidFill>
          </a:ln>
        </p:spPr>
        <p:txBody>
          <a:bodyPr wrap="square" rtlCol="0">
            <a:spAutoFit/>
          </a:bodyPr>
          <a:lstStyle/>
          <a:p>
            <a:r>
              <a:rPr lang="fr-BE" sz="1400" dirty="0">
                <a:solidFill>
                  <a:schemeClr val="tx2"/>
                </a:solidFill>
              </a:rPr>
              <a:t>Paris est la destination favorite que les non Européens rêvent de visiter </a:t>
            </a:r>
            <a:br>
              <a:rPr lang="fr-BE" sz="1400" dirty="0">
                <a:solidFill>
                  <a:schemeClr val="tx2"/>
                </a:solidFill>
              </a:rPr>
            </a:br>
            <a:r>
              <a:rPr lang="fr-BE" sz="1400" dirty="0">
                <a:solidFill>
                  <a:schemeClr val="tx2"/>
                </a:solidFill>
              </a:rPr>
              <a:t>au moins une fois dans leur vie.</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571" y="533670"/>
            <a:ext cx="5078833" cy="590632"/>
          </a:xfrm>
          <a:prstGeom prst="rect">
            <a:avLst/>
          </a:prstGeom>
        </p:spPr>
      </p:pic>
      <p:pic>
        <p:nvPicPr>
          <p:cNvPr id="14" name="Picture 6" descr="D:\Users\Sophie.Morin\Desktop\us.PN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tretch/>
        </p:blipFill>
        <p:spPr>
          <a:xfrm>
            <a:off x="1280872" y="1601218"/>
            <a:ext cx="997061" cy="5236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D:\Users\Sophie.Morin\Desktop\brazil.PN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tretch/>
        </p:blipFill>
        <p:spPr>
          <a:xfrm>
            <a:off x="3712735" y="1601218"/>
            <a:ext cx="990664" cy="5236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au 1"/>
          <p:cNvGraphicFramePr>
            <a:graphicFrameLocks noGrp="1"/>
          </p:cNvGraphicFramePr>
          <p:nvPr>
            <p:custDataLst>
              <p:tags r:id="rId4"/>
            </p:custDataLst>
            <p:extLst>
              <p:ext uri="{D42A27DB-BD31-4B8C-83A1-F6EECF244321}">
                <p14:modId xmlns:p14="http://schemas.microsoft.com/office/powerpoint/2010/main" val="1351629585"/>
              </p:ext>
            </p:extLst>
          </p:nvPr>
        </p:nvGraphicFramePr>
        <p:xfrm>
          <a:off x="150275" y="2196860"/>
          <a:ext cx="8762431" cy="3396953"/>
        </p:xfrm>
        <a:graphic>
          <a:graphicData uri="http://schemas.openxmlformats.org/drawingml/2006/table">
            <a:tbl>
              <a:tblPr>
                <a:tableStyleId>{5C22544A-7EE6-4342-B048-85BDC9FD1C3A}</a:tableStyleId>
              </a:tblPr>
              <a:tblGrid>
                <a:gridCol w="1622884">
                  <a:extLst>
                    <a:ext uri="{9D8B030D-6E8A-4147-A177-3AD203B41FA5}">
                      <a16:colId xmlns:a16="http://schemas.microsoft.com/office/drawing/2014/main" val="3034756598"/>
                    </a:ext>
                  </a:extLst>
                </a:gridCol>
                <a:gridCol w="655673">
                  <a:extLst>
                    <a:ext uri="{9D8B030D-6E8A-4147-A177-3AD203B41FA5}">
                      <a16:colId xmlns:a16="http://schemas.microsoft.com/office/drawing/2014/main" val="2066539528"/>
                    </a:ext>
                  </a:extLst>
                </a:gridCol>
                <a:gridCol w="1629770">
                  <a:extLst>
                    <a:ext uri="{9D8B030D-6E8A-4147-A177-3AD203B41FA5}">
                      <a16:colId xmlns:a16="http://schemas.microsoft.com/office/drawing/2014/main" val="1507308312"/>
                    </a:ext>
                  </a:extLst>
                </a:gridCol>
                <a:gridCol w="864096">
                  <a:extLst>
                    <a:ext uri="{9D8B030D-6E8A-4147-A177-3AD203B41FA5}">
                      <a16:colId xmlns:a16="http://schemas.microsoft.com/office/drawing/2014/main" val="2959875775"/>
                    </a:ext>
                  </a:extLst>
                </a:gridCol>
                <a:gridCol w="1446037">
                  <a:extLst>
                    <a:ext uri="{9D8B030D-6E8A-4147-A177-3AD203B41FA5}">
                      <a16:colId xmlns:a16="http://schemas.microsoft.com/office/drawing/2014/main" val="3349159518"/>
                    </a:ext>
                  </a:extLst>
                </a:gridCol>
                <a:gridCol w="431249">
                  <a:extLst>
                    <a:ext uri="{9D8B030D-6E8A-4147-A177-3AD203B41FA5}">
                      <a16:colId xmlns:a16="http://schemas.microsoft.com/office/drawing/2014/main" val="234637372"/>
                    </a:ext>
                  </a:extLst>
                </a:gridCol>
                <a:gridCol w="1748461">
                  <a:extLst>
                    <a:ext uri="{9D8B030D-6E8A-4147-A177-3AD203B41FA5}">
                      <a16:colId xmlns:a16="http://schemas.microsoft.com/office/drawing/2014/main" val="1641556878"/>
                    </a:ext>
                  </a:extLst>
                </a:gridCol>
                <a:gridCol w="364261">
                  <a:extLst>
                    <a:ext uri="{9D8B030D-6E8A-4147-A177-3AD203B41FA5}">
                      <a16:colId xmlns:a16="http://schemas.microsoft.com/office/drawing/2014/main" val="678000064"/>
                    </a:ext>
                  </a:extLst>
                </a:gridCol>
              </a:tblGrid>
              <a:tr h="296208">
                <a:tc>
                  <a:txBody>
                    <a:bodyPr/>
                    <a:lstStyle/>
                    <a:p>
                      <a:pPr marL="0" algn="r" defTabSz="924282" rtl="0" eaLnBrk="1" fontAlgn="ctr" latinLnBrk="0" hangingPunct="1">
                        <a:defRPr b="0" i="0"/>
                      </a:pPr>
                      <a:r>
                        <a:rPr lang="x-none" sz="1400" b="1" u="none" strike="noStrike" kern="1200" dirty="0">
                          <a:solidFill>
                            <a:srgbClr val="1B365D"/>
                          </a:solidFill>
                          <a:latin typeface="Century Gothic" panose="020B0502020202020204" pitchFamily="34" charset="0"/>
                          <a:ea typeface="+mn-ea"/>
                          <a:cs typeface="+mn-cs"/>
                        </a:rPr>
                        <a:t>Paris</a:t>
                      </a: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x-none" sz="1400" b="1" u="none" strike="noStrike" kern="1200" dirty="0">
                          <a:solidFill>
                            <a:srgbClr val="1B365D"/>
                          </a:solidFill>
                          <a:latin typeface="Century Gothic" panose="020B0502020202020204" pitchFamily="34" charset="0"/>
                          <a:ea typeface="+mn-ea"/>
                          <a:cs typeface="+mn-cs"/>
                        </a:rPr>
                        <a:t>1</a:t>
                      </a:r>
                      <a:r>
                        <a:rPr lang="fr-FR" sz="1400" b="1" u="none" strike="noStrike" kern="1200" dirty="0">
                          <a:solidFill>
                            <a:srgbClr val="1B365D"/>
                          </a:solidFill>
                          <a:latin typeface="Century Gothic" panose="020B0502020202020204" pitchFamily="34" charset="0"/>
                          <a:ea typeface="+mn-ea"/>
                          <a:cs typeface="+mn-cs"/>
                        </a:rPr>
                        <a:t>9</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x-none" sz="1400" b="1" u="none" strike="noStrike" kern="1200" dirty="0">
                          <a:solidFill>
                            <a:srgbClr val="1B365D"/>
                          </a:solidFill>
                          <a:latin typeface="Century Gothic" panose="020B0502020202020204" pitchFamily="34" charset="0"/>
                          <a:ea typeface="+mn-ea"/>
                          <a:cs typeface="+mn-cs"/>
                        </a:rPr>
                        <a:t>Paris</a:t>
                      </a: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x-none" sz="1400" b="1" u="none" strike="noStrike" kern="1200" dirty="0">
                          <a:solidFill>
                            <a:srgbClr val="1B365D"/>
                          </a:solidFill>
                          <a:latin typeface="Century Gothic" panose="020B0502020202020204" pitchFamily="34" charset="0"/>
                          <a:ea typeface="+mn-ea"/>
                          <a:cs typeface="+mn-cs"/>
                        </a:rPr>
                        <a:t>1</a:t>
                      </a:r>
                      <a:r>
                        <a:rPr lang="fr-FR" sz="1400" b="1" u="none" strike="noStrike" kern="1200" dirty="0">
                          <a:solidFill>
                            <a:srgbClr val="1B365D"/>
                          </a:solidFill>
                          <a:latin typeface="Century Gothic" panose="020B0502020202020204" pitchFamily="34" charset="0"/>
                          <a:ea typeface="+mn-ea"/>
                          <a:cs typeface="+mn-cs"/>
                        </a:rPr>
                        <a:t>6</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Paris</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17</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Paris</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15</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9943329"/>
                  </a:ext>
                </a:extLst>
              </a:tr>
              <a:tr h="296208">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London</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x-none" sz="1400" b="1" u="none" strike="noStrike" kern="1200" dirty="0">
                          <a:solidFill>
                            <a:srgbClr val="1B365D"/>
                          </a:solidFill>
                          <a:latin typeface="Century Gothic" panose="020B0502020202020204" pitchFamily="34" charset="0"/>
                          <a:ea typeface="+mn-ea"/>
                          <a:cs typeface="+mn-cs"/>
                        </a:rPr>
                        <a:t>1</a:t>
                      </a:r>
                      <a:r>
                        <a:rPr lang="fr-FR" sz="1400" b="1" u="none" strike="noStrike" kern="1200" dirty="0">
                          <a:solidFill>
                            <a:srgbClr val="1B365D"/>
                          </a:solidFill>
                          <a:latin typeface="Century Gothic" panose="020B0502020202020204" pitchFamily="34" charset="0"/>
                          <a:ea typeface="+mn-ea"/>
                          <a:cs typeface="+mn-cs"/>
                        </a:rPr>
                        <a:t>9</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x-none" sz="1400" b="1" u="none" strike="noStrike" kern="1200">
                          <a:solidFill>
                            <a:srgbClr val="1B365D"/>
                          </a:solidFill>
                          <a:latin typeface="Century Gothic" panose="020B0502020202020204" pitchFamily="34" charset="0"/>
                          <a:ea typeface="+mn-ea"/>
                          <a:cs typeface="+mn-cs"/>
                        </a:rPr>
                        <a:t>New York</a:t>
                      </a: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x-none" sz="1400" b="1" u="none" strike="noStrike" kern="1200" dirty="0">
                          <a:solidFill>
                            <a:srgbClr val="1B365D"/>
                          </a:solidFill>
                          <a:latin typeface="Century Gothic" panose="020B0502020202020204" pitchFamily="34" charset="0"/>
                          <a:ea typeface="+mn-ea"/>
                          <a:cs typeface="+mn-cs"/>
                        </a:rPr>
                        <a:t>1</a:t>
                      </a:r>
                      <a:r>
                        <a:rPr lang="fr-FR" sz="1400" b="1" u="none" strike="noStrike" kern="1200" dirty="0">
                          <a:solidFill>
                            <a:srgbClr val="1B365D"/>
                          </a:solidFill>
                          <a:latin typeface="Century Gothic" panose="020B0502020202020204" pitchFamily="34" charset="0"/>
                          <a:ea typeface="+mn-ea"/>
                          <a:cs typeface="+mn-cs"/>
                        </a:rPr>
                        <a:t>0</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London</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14</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Beijing</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14</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0601995"/>
                  </a:ext>
                </a:extLst>
              </a:tr>
              <a:tr h="296208">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New York</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x-none" sz="1400" b="1" u="none" strike="noStrike" kern="1200" dirty="0">
                          <a:solidFill>
                            <a:srgbClr val="1B365D"/>
                          </a:solidFill>
                          <a:latin typeface="Century Gothic" panose="020B0502020202020204" pitchFamily="34" charset="0"/>
                          <a:ea typeface="+mn-ea"/>
                          <a:cs typeface="+mn-cs"/>
                        </a:rPr>
                        <a:t>1</a:t>
                      </a:r>
                      <a:r>
                        <a:rPr lang="fr-FR" sz="1400" b="1" u="none" strike="noStrike" kern="1200" dirty="0">
                          <a:solidFill>
                            <a:srgbClr val="1B365D"/>
                          </a:solidFill>
                          <a:latin typeface="Century Gothic" panose="020B0502020202020204" pitchFamily="34" charset="0"/>
                          <a:ea typeface="+mn-ea"/>
                          <a:cs typeface="+mn-cs"/>
                        </a:rPr>
                        <a:t>5</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London</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9</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New York</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13</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New York</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9</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7495232"/>
                  </a:ext>
                </a:extLst>
              </a:tr>
              <a:tr h="296208">
                <a:tc>
                  <a:txBody>
                    <a:bodyPr/>
                    <a:lstStyle/>
                    <a:p>
                      <a:pPr marL="0" algn="r" defTabSz="924282" rtl="0" eaLnBrk="1" fontAlgn="ctr" latinLnBrk="0" hangingPunct="1">
                        <a:defRPr b="0" i="0"/>
                      </a:pPr>
                      <a:r>
                        <a:rPr lang="x-none" sz="1400" b="1" u="none" strike="noStrike" kern="1200">
                          <a:solidFill>
                            <a:srgbClr val="1B365D"/>
                          </a:solidFill>
                          <a:latin typeface="Century Gothic" panose="020B0502020202020204" pitchFamily="34" charset="0"/>
                          <a:ea typeface="+mn-ea"/>
                          <a:cs typeface="+mn-cs"/>
                        </a:rPr>
                        <a:t>Rome</a:t>
                      </a: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x-none" sz="1400" b="1" u="none" strike="noStrike" kern="1200" dirty="0">
                          <a:solidFill>
                            <a:srgbClr val="1B365D"/>
                          </a:solidFill>
                          <a:latin typeface="Century Gothic" panose="020B0502020202020204" pitchFamily="34" charset="0"/>
                          <a:ea typeface="+mn-ea"/>
                          <a:cs typeface="+mn-cs"/>
                        </a:rPr>
                        <a:t>1</a:t>
                      </a:r>
                      <a:r>
                        <a:rPr lang="fr-FR" sz="1400" b="1" u="none" strike="noStrike" kern="1200" dirty="0">
                          <a:solidFill>
                            <a:srgbClr val="1B365D"/>
                          </a:solidFill>
                          <a:latin typeface="Century Gothic" panose="020B0502020202020204" pitchFamily="34" charset="0"/>
                          <a:ea typeface="+mn-ea"/>
                          <a:cs typeface="+mn-cs"/>
                        </a:rPr>
                        <a:t>0</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Rio de Janeiro</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x-none" sz="1400" b="1" u="none" strike="noStrike" kern="1200" dirty="0">
                          <a:solidFill>
                            <a:srgbClr val="1B365D"/>
                          </a:solidFill>
                          <a:latin typeface="Century Gothic" panose="020B0502020202020204" pitchFamily="34" charset="0"/>
                          <a:ea typeface="+mn-ea"/>
                          <a:cs typeface="+mn-cs"/>
                        </a:rPr>
                        <a:t>9</a:t>
                      </a: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New Delhi</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7</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London</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8</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2641228"/>
                  </a:ext>
                </a:extLst>
              </a:tr>
              <a:tr h="296208">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Sydney</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8</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x-none" sz="1400" b="1" u="none" strike="noStrike" kern="1200">
                          <a:solidFill>
                            <a:srgbClr val="1B365D"/>
                          </a:solidFill>
                          <a:latin typeface="Century Gothic" panose="020B0502020202020204" pitchFamily="34" charset="0"/>
                          <a:ea typeface="+mn-ea"/>
                          <a:cs typeface="+mn-cs"/>
                        </a:rPr>
                        <a:t>Fernando de Noronha</a:t>
                      </a: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8</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Mumbai</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6</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Tokyo</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7</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91147228"/>
                  </a:ext>
                </a:extLst>
              </a:tr>
              <a:tr h="296208">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Las Vegas</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7</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Fortaleza</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7</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Bangalore</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5</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Shanghai</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7</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660615"/>
                  </a:ext>
                </a:extLst>
              </a:tr>
              <a:tr h="296208">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Tokyo</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6</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Sao Paolo</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6</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Cachemire</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5</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Hong Kong</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5</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1396539"/>
                  </a:ext>
                </a:extLst>
              </a:tr>
              <a:tr h="296208">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Dublin</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x-none" sz="1400" b="1" u="none" strike="noStrike" kern="1200" dirty="0">
                          <a:solidFill>
                            <a:srgbClr val="1B365D"/>
                          </a:solidFill>
                          <a:latin typeface="Century Gothic" panose="020B0502020202020204" pitchFamily="34" charset="0"/>
                          <a:ea typeface="+mn-ea"/>
                          <a:cs typeface="+mn-cs"/>
                        </a:rPr>
                        <a:t>5</a:t>
                      </a: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x-none" sz="1400" b="1" u="none" strike="noStrike" kern="1200" dirty="0">
                          <a:solidFill>
                            <a:srgbClr val="1B365D"/>
                          </a:solidFill>
                          <a:latin typeface="Century Gothic" panose="020B0502020202020204" pitchFamily="34" charset="0"/>
                          <a:ea typeface="+mn-ea"/>
                          <a:cs typeface="+mn-cs"/>
                        </a:rPr>
                        <a:t>Gramado</a:t>
                      </a: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x-none" sz="1400" b="1" u="none" strike="noStrike" kern="1200" dirty="0">
                          <a:solidFill>
                            <a:srgbClr val="1B365D"/>
                          </a:solidFill>
                          <a:latin typeface="Century Gothic" panose="020B0502020202020204" pitchFamily="34" charset="0"/>
                          <a:ea typeface="+mn-ea"/>
                          <a:cs typeface="+mn-cs"/>
                        </a:rPr>
                        <a:t>6</a:t>
                      </a: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endParaRPr lang="x-none" sz="1400" b="1" u="none" strike="noStrike" kern="120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719477"/>
                  </a:ext>
                </a:extLst>
              </a:tr>
              <a:tr h="296208">
                <a:tc>
                  <a:txBody>
                    <a:bodyPr/>
                    <a:lstStyle/>
                    <a:p>
                      <a:pPr marL="0" algn="r" defTabSz="924282" rtl="0" eaLnBrk="1" fontAlgn="ctr" latinLnBrk="0" hangingPunct="1">
                        <a:defRPr b="0" i="0"/>
                      </a:pPr>
                      <a:r>
                        <a:rPr lang="x-none" sz="1400" b="1" u="none" strike="noStrike" kern="1200" dirty="0">
                          <a:solidFill>
                            <a:srgbClr val="1B365D"/>
                          </a:solidFill>
                          <a:latin typeface="Century Gothic" panose="020B0502020202020204" pitchFamily="34" charset="0"/>
                          <a:ea typeface="+mn-ea"/>
                          <a:cs typeface="+mn-cs"/>
                        </a:rPr>
                        <a:t> </a:t>
                      </a:r>
                      <a:r>
                        <a:rPr lang="fr-FR" sz="1400" b="1" u="none" strike="noStrike" kern="1200" dirty="0">
                          <a:solidFill>
                            <a:srgbClr val="1B365D"/>
                          </a:solidFill>
                          <a:latin typeface="Century Gothic" panose="020B0502020202020204" pitchFamily="34" charset="0"/>
                          <a:ea typeface="+mn-ea"/>
                          <a:cs typeface="+mn-cs"/>
                        </a:rPr>
                        <a:t>San Francisco</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5</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Rome</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x-none" sz="1400" b="1" u="none" strike="noStrike" kern="1200" dirty="0">
                          <a:solidFill>
                            <a:srgbClr val="1B365D"/>
                          </a:solidFill>
                          <a:latin typeface="Century Gothic" panose="020B0502020202020204" pitchFamily="34" charset="0"/>
                          <a:ea typeface="+mn-ea"/>
                          <a:cs typeface="+mn-cs"/>
                        </a:rPr>
                        <a:t>5</a:t>
                      </a: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endParaRPr lang="x-none" sz="1400" b="1" u="none" strike="noStrike" kern="120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endParaRPr lang="x-none" sz="1400" b="1" u="none" strike="noStrike" kern="120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2379187"/>
                  </a:ext>
                </a:extLst>
              </a:tr>
              <a:tr h="296208">
                <a:tc>
                  <a:txBody>
                    <a:bodyPr/>
                    <a:lstStyle/>
                    <a:p>
                      <a:pPr marL="0" algn="r" defTabSz="924282" rtl="0" eaLnBrk="1" fontAlgn="ctr" latinLnBrk="0" hangingPunct="1">
                        <a:defRPr b="0" i="0"/>
                      </a:pPr>
                      <a:r>
                        <a:rPr lang="x-none" sz="1400" b="1" u="none" strike="noStrike" kern="1200">
                          <a:solidFill>
                            <a:srgbClr val="1B365D"/>
                          </a:solidFill>
                          <a:latin typeface="Century Gothic" panose="020B0502020202020204" pitchFamily="34" charset="0"/>
                          <a:ea typeface="+mn-ea"/>
                          <a:cs typeface="+mn-cs"/>
                        </a:rPr>
                        <a:t> </a:t>
                      </a: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x-none" sz="1400" b="1" u="none" strike="noStrike" kern="1200" dirty="0">
                          <a:solidFill>
                            <a:srgbClr val="1B365D"/>
                          </a:solidFill>
                          <a:latin typeface="Century Gothic" panose="020B0502020202020204" pitchFamily="34" charset="0"/>
                          <a:ea typeface="+mn-ea"/>
                          <a:cs typeface="+mn-cs"/>
                        </a:rPr>
                        <a:t> </a:t>
                      </a: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Tokyo</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5</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1687205"/>
                  </a:ext>
                </a:extLst>
              </a:tr>
              <a:tr h="296208">
                <a:tc>
                  <a:txBody>
                    <a:bodyPr/>
                    <a:lstStyle/>
                    <a:p>
                      <a:pPr marL="0" algn="r" defTabSz="924282" rtl="0" eaLnBrk="1" fontAlgn="ctr" latinLnBrk="0" hangingPunct="1">
                        <a:defRPr b="0" i="0"/>
                      </a:pPr>
                      <a:endParaRPr lang="x-none" sz="1400" b="1" u="none" strike="noStrike" kern="120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Natal</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r>
                        <a:rPr lang="fr-FR" sz="1400" b="1" u="none" strike="noStrike" kern="1200" dirty="0">
                          <a:solidFill>
                            <a:srgbClr val="1B365D"/>
                          </a:solidFill>
                          <a:latin typeface="Century Gothic" panose="020B0502020202020204" pitchFamily="34" charset="0"/>
                          <a:ea typeface="+mn-ea"/>
                          <a:cs typeface="+mn-cs"/>
                        </a:rPr>
                        <a:t>5</a:t>
                      </a: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24282" rtl="0" eaLnBrk="1" fontAlgn="ctr" latinLnBrk="0" hangingPunct="1">
                        <a:defRPr b="0" i="0"/>
                      </a:pP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24282" rtl="0" eaLnBrk="1" fontAlgn="ctr" latinLnBrk="0" hangingPunct="1">
                        <a:defRPr b="0" i="0"/>
                      </a:pPr>
                      <a:endParaRPr lang="x-none" sz="1400" b="1" u="none" strike="noStrike" kern="1200" dirty="0">
                        <a:solidFill>
                          <a:srgbClr val="1B365D"/>
                        </a:solidFill>
                        <a:latin typeface="Century Gothic" panose="020B0502020202020204" pitchFamily="34" charset="0"/>
                        <a:ea typeface="+mn-ea"/>
                        <a:cs typeface="+mn-cs"/>
                      </a:endParaRPr>
                    </a:p>
                  </a:txBody>
                  <a:tcPr marL="8153" marR="8153" marT="815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5055592"/>
                  </a:ext>
                </a:extLst>
              </a:tr>
            </a:tbl>
          </a:graphicData>
        </a:graphic>
      </p:graphicFrame>
      <p:pic>
        <p:nvPicPr>
          <p:cNvPr id="19" name="Image 8">
            <a:extLst>
              <a:ext uri="{FF2B5EF4-FFF2-40B4-BE49-F238E27FC236}">
                <a16:creationId xmlns:a16="http://schemas.microsoft.com/office/drawing/2014/main" id="{721552CE-F12F-4A9D-9D9F-99813EFD4F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9649" y="1630976"/>
            <a:ext cx="990664" cy="495615"/>
          </a:xfrm>
          <a:prstGeom prst="rect">
            <a:avLst/>
          </a:prstGeom>
        </p:spPr>
      </p:pic>
      <p:pic>
        <p:nvPicPr>
          <p:cNvPr id="20" name="Image 9">
            <a:extLst>
              <a:ext uri="{FF2B5EF4-FFF2-40B4-BE49-F238E27FC236}">
                <a16:creationId xmlns:a16="http://schemas.microsoft.com/office/drawing/2014/main" id="{2F3A1561-B88E-4BEC-B1F6-00CA2CE873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70741" y="1625835"/>
            <a:ext cx="990664" cy="495615"/>
          </a:xfrm>
          <a:prstGeom prst="rect">
            <a:avLst/>
          </a:prstGeom>
        </p:spPr>
      </p:pic>
    </p:spTree>
    <p:extLst>
      <p:ext uri="{BB962C8B-B14F-4D97-AF65-F5344CB8AC3E}">
        <p14:creationId xmlns:p14="http://schemas.microsoft.com/office/powerpoint/2010/main" val="2245841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41717" y="283644"/>
            <a:ext cx="8386686" cy="557458"/>
          </a:xfrm>
        </p:spPr>
        <p:txBody>
          <a:bodyPr/>
          <a:lstStyle/>
          <a:p>
            <a:r>
              <a:rPr lang="en-GB" sz="2800" b="1" dirty="0"/>
              <a:t>Un </a:t>
            </a:r>
            <a:r>
              <a:rPr lang="en-GB" sz="2800" b="1" dirty="0" err="1"/>
              <a:t>réseau</a:t>
            </a:r>
            <a:r>
              <a:rPr lang="en-GB" sz="2800" b="1" dirty="0"/>
              <a:t> </a:t>
            </a:r>
            <a:r>
              <a:rPr lang="en-GB" sz="2800" b="1" dirty="0" err="1"/>
              <a:t>professionnel</a:t>
            </a:r>
            <a:r>
              <a:rPr lang="en-GB" sz="2800" b="1" dirty="0"/>
              <a:t> </a:t>
            </a:r>
            <a:r>
              <a:rPr lang="en-GB" sz="2800" b="1" dirty="0" err="1"/>
              <a:t>complet</a:t>
            </a:r>
            <a:r>
              <a:rPr lang="en-GB" sz="2800" b="1" dirty="0"/>
              <a:t> </a:t>
            </a:r>
            <a:br>
              <a:rPr lang="en-GB" sz="2800" b="1" dirty="0"/>
            </a:br>
            <a:r>
              <a:rPr lang="en-GB" sz="2800" b="1" dirty="0"/>
              <a:t>pour </a:t>
            </a:r>
            <a:r>
              <a:rPr lang="en-GB" sz="2800" b="1" dirty="0" err="1"/>
              <a:t>nos</a:t>
            </a:r>
            <a:r>
              <a:rPr lang="en-GB" sz="2800" b="1" dirty="0"/>
              <a:t> 4 </a:t>
            </a:r>
            <a:r>
              <a:rPr lang="en-GB" sz="2800" b="1" dirty="0" err="1"/>
              <a:t>métiers</a:t>
            </a:r>
            <a:endParaRPr lang="fr-BE" sz="2800" b="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882" y="1406035"/>
            <a:ext cx="2330966" cy="155475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8925" y="1395189"/>
            <a:ext cx="1710446" cy="180471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2619" y="3752503"/>
            <a:ext cx="2018229" cy="1336067"/>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6687" y="4069532"/>
            <a:ext cx="2036059" cy="1353979"/>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218262" y="1401851"/>
            <a:ext cx="1090876" cy="369332"/>
          </a:xfrm>
          <a:prstGeom prst="rect">
            <a:avLst/>
          </a:prstGeom>
          <a:noFill/>
        </p:spPr>
        <p:txBody>
          <a:bodyPr wrap="none" rtlCol="0">
            <a:spAutoFit/>
          </a:bodyPr>
          <a:lstStyle/>
          <a:p>
            <a:r>
              <a:rPr lang="fr-BE" b="1" dirty="0">
                <a:solidFill>
                  <a:schemeClr val="accent1"/>
                </a:solidFill>
              </a:rPr>
              <a:t>TRAVEL</a:t>
            </a:r>
          </a:p>
        </p:txBody>
      </p:sp>
      <p:sp>
        <p:nvSpPr>
          <p:cNvPr id="14" name="TextBox 13"/>
          <p:cNvSpPr txBox="1"/>
          <p:nvPr/>
        </p:nvSpPr>
        <p:spPr>
          <a:xfrm>
            <a:off x="4761796" y="3634436"/>
            <a:ext cx="1997406" cy="369332"/>
          </a:xfrm>
          <a:prstGeom prst="rect">
            <a:avLst/>
          </a:prstGeom>
          <a:noFill/>
        </p:spPr>
        <p:txBody>
          <a:bodyPr wrap="none" rtlCol="0">
            <a:spAutoFit/>
          </a:bodyPr>
          <a:lstStyle/>
          <a:p>
            <a:r>
              <a:rPr lang="fr-BE" b="1" dirty="0">
                <a:solidFill>
                  <a:schemeClr val="accent1"/>
                </a:solidFill>
              </a:rPr>
              <a:t>HOME &amp; FAMILY</a:t>
            </a:r>
          </a:p>
        </p:txBody>
      </p:sp>
      <p:sp>
        <p:nvSpPr>
          <p:cNvPr id="15" name="TextBox 14"/>
          <p:cNvSpPr txBox="1"/>
          <p:nvPr/>
        </p:nvSpPr>
        <p:spPr>
          <a:xfrm>
            <a:off x="4761796" y="1388871"/>
            <a:ext cx="1719381" cy="369332"/>
          </a:xfrm>
          <a:prstGeom prst="rect">
            <a:avLst/>
          </a:prstGeom>
          <a:noFill/>
        </p:spPr>
        <p:txBody>
          <a:bodyPr wrap="none" rtlCol="0">
            <a:spAutoFit/>
          </a:bodyPr>
          <a:lstStyle/>
          <a:p>
            <a:r>
              <a:rPr lang="fr-BE" b="1" dirty="0">
                <a:solidFill>
                  <a:schemeClr val="accent1"/>
                </a:solidFill>
              </a:rPr>
              <a:t>AUTOMOTIVE</a:t>
            </a:r>
          </a:p>
        </p:txBody>
      </p:sp>
      <p:sp>
        <p:nvSpPr>
          <p:cNvPr id="16" name="TextBox 15"/>
          <p:cNvSpPr txBox="1"/>
          <p:nvPr/>
        </p:nvSpPr>
        <p:spPr>
          <a:xfrm>
            <a:off x="218262" y="3634436"/>
            <a:ext cx="1103700" cy="369332"/>
          </a:xfrm>
          <a:prstGeom prst="rect">
            <a:avLst/>
          </a:prstGeom>
          <a:noFill/>
        </p:spPr>
        <p:txBody>
          <a:bodyPr wrap="none" rtlCol="0">
            <a:spAutoFit/>
          </a:bodyPr>
          <a:lstStyle/>
          <a:p>
            <a:r>
              <a:rPr lang="fr-BE" b="1" dirty="0">
                <a:solidFill>
                  <a:schemeClr val="accent1"/>
                </a:solidFill>
              </a:rPr>
              <a:t>HEALTH</a:t>
            </a:r>
          </a:p>
        </p:txBody>
      </p:sp>
      <p:sp>
        <p:nvSpPr>
          <p:cNvPr id="17" name="TextBox 16"/>
          <p:cNvSpPr txBox="1"/>
          <p:nvPr/>
        </p:nvSpPr>
        <p:spPr>
          <a:xfrm>
            <a:off x="133141" y="1697175"/>
            <a:ext cx="1754006" cy="1492716"/>
          </a:xfrm>
          <a:prstGeom prst="rect">
            <a:avLst/>
          </a:prstGeom>
          <a:noFill/>
        </p:spPr>
        <p:txBody>
          <a:bodyPr wrap="none" rtlCol="0">
            <a:spAutoFit/>
          </a:bodyPr>
          <a:lstStyle/>
          <a:p>
            <a:pPr marL="285750" lvl="2" indent="-285750">
              <a:spcBef>
                <a:spcPct val="0"/>
              </a:spcBef>
              <a:buFont typeface="Wingdings" panose="05000000000000000000" pitchFamily="2" charset="2"/>
              <a:buChar char="ü"/>
            </a:pPr>
            <a:r>
              <a:rPr lang="fr-FR" altLang="fr-FR" sz="1300" dirty="0">
                <a:solidFill>
                  <a:schemeClr val="tx2"/>
                </a:solidFill>
              </a:rPr>
              <a:t>Ambulanciers</a:t>
            </a:r>
          </a:p>
          <a:p>
            <a:pPr marL="285750" lvl="2" indent="-285750">
              <a:spcBef>
                <a:spcPct val="0"/>
              </a:spcBef>
              <a:buFont typeface="Wingdings" panose="05000000000000000000" pitchFamily="2" charset="2"/>
              <a:buChar char="ü"/>
            </a:pPr>
            <a:r>
              <a:rPr lang="fr-FR" altLang="fr-FR" sz="1300" dirty="0">
                <a:solidFill>
                  <a:schemeClr val="tx2"/>
                </a:solidFill>
              </a:rPr>
              <a:t>Compagnies </a:t>
            </a:r>
          </a:p>
          <a:p>
            <a:pPr marL="0" lvl="2">
              <a:spcBef>
                <a:spcPct val="0"/>
              </a:spcBef>
            </a:pPr>
            <a:r>
              <a:rPr lang="fr-FR" altLang="fr-FR" sz="1300" dirty="0">
                <a:solidFill>
                  <a:schemeClr val="tx2"/>
                </a:solidFill>
              </a:rPr>
              <a:t>      d’aviation privées</a:t>
            </a:r>
          </a:p>
          <a:p>
            <a:pPr marL="285750" lvl="2" indent="-285750">
              <a:spcBef>
                <a:spcPct val="0"/>
              </a:spcBef>
              <a:buFont typeface="Wingdings" panose="05000000000000000000" pitchFamily="2" charset="2"/>
              <a:buChar char="ü"/>
            </a:pPr>
            <a:r>
              <a:rPr lang="fr-FR" altLang="fr-FR" sz="1300" dirty="0">
                <a:solidFill>
                  <a:schemeClr val="tx2"/>
                </a:solidFill>
              </a:rPr>
              <a:t>Opticiens</a:t>
            </a:r>
          </a:p>
          <a:p>
            <a:pPr marL="285750" lvl="2" indent="-285750">
              <a:spcBef>
                <a:spcPct val="0"/>
              </a:spcBef>
              <a:buFont typeface="Wingdings" panose="05000000000000000000" pitchFamily="2" charset="2"/>
              <a:buChar char="ü"/>
            </a:pPr>
            <a:r>
              <a:rPr lang="fr-FR" altLang="fr-FR" sz="1300" dirty="0">
                <a:solidFill>
                  <a:schemeClr val="tx2"/>
                </a:solidFill>
              </a:rPr>
              <a:t>Dentistes</a:t>
            </a:r>
          </a:p>
          <a:p>
            <a:pPr marL="285750" lvl="2" indent="-285750">
              <a:spcBef>
                <a:spcPct val="0"/>
              </a:spcBef>
              <a:buFont typeface="Wingdings" panose="05000000000000000000" pitchFamily="2" charset="2"/>
              <a:buChar char="ü"/>
            </a:pPr>
            <a:r>
              <a:rPr lang="fr-FR" altLang="fr-FR" sz="1300" dirty="0">
                <a:solidFill>
                  <a:schemeClr val="tx2"/>
                </a:solidFill>
              </a:rPr>
              <a:t>Médecins</a:t>
            </a:r>
          </a:p>
          <a:p>
            <a:pPr marL="285750" lvl="2" indent="-285750">
              <a:spcBef>
                <a:spcPct val="0"/>
              </a:spcBef>
              <a:buFont typeface="Wingdings" panose="05000000000000000000" pitchFamily="2" charset="2"/>
              <a:buChar char="ü"/>
            </a:pPr>
            <a:r>
              <a:rPr lang="fr-FR" altLang="fr-FR" sz="1300" dirty="0">
                <a:solidFill>
                  <a:schemeClr val="tx2"/>
                </a:solidFill>
              </a:rPr>
              <a:t>Hôpitaux</a:t>
            </a:r>
          </a:p>
        </p:txBody>
      </p:sp>
      <p:sp>
        <p:nvSpPr>
          <p:cNvPr id="18" name="Rectangle 17"/>
          <p:cNvSpPr/>
          <p:nvPr/>
        </p:nvSpPr>
        <p:spPr>
          <a:xfrm>
            <a:off x="133141" y="3924789"/>
            <a:ext cx="4572000" cy="2092881"/>
          </a:xfrm>
          <a:prstGeom prst="rect">
            <a:avLst/>
          </a:prstGeom>
        </p:spPr>
        <p:txBody>
          <a:bodyPr>
            <a:spAutoFit/>
          </a:bodyPr>
          <a:lstStyle/>
          <a:p>
            <a:pPr marL="285750" lvl="2" indent="-285750">
              <a:spcBef>
                <a:spcPct val="0"/>
              </a:spcBef>
              <a:buFont typeface="Wingdings" panose="05000000000000000000" pitchFamily="2" charset="2"/>
              <a:buChar char="ü"/>
            </a:pPr>
            <a:r>
              <a:rPr lang="fr-FR" altLang="fr-FR" sz="1300" dirty="0">
                <a:solidFill>
                  <a:schemeClr val="tx2"/>
                </a:solidFill>
              </a:rPr>
              <a:t>Ambulanciers</a:t>
            </a:r>
          </a:p>
          <a:p>
            <a:pPr marL="285750" lvl="2" indent="-285750">
              <a:spcBef>
                <a:spcPct val="0"/>
              </a:spcBef>
              <a:buFont typeface="Wingdings" panose="05000000000000000000" pitchFamily="2" charset="2"/>
              <a:buChar char="ü"/>
            </a:pPr>
            <a:r>
              <a:rPr lang="fr-FR" altLang="fr-FR" sz="1300" dirty="0">
                <a:solidFill>
                  <a:schemeClr val="tx2"/>
                </a:solidFill>
              </a:rPr>
              <a:t>Hôpitaux et cliniques</a:t>
            </a:r>
          </a:p>
          <a:p>
            <a:pPr marL="285750" lvl="2" indent="-285750">
              <a:spcBef>
                <a:spcPct val="0"/>
              </a:spcBef>
              <a:buFont typeface="Wingdings" panose="05000000000000000000" pitchFamily="2" charset="2"/>
              <a:buChar char="ü"/>
            </a:pPr>
            <a:r>
              <a:rPr lang="fr-FR" altLang="fr-FR" sz="1300" dirty="0">
                <a:solidFill>
                  <a:schemeClr val="tx2"/>
                </a:solidFill>
              </a:rPr>
              <a:t>Professionnels </a:t>
            </a:r>
            <a:br>
              <a:rPr lang="fr-FR" altLang="fr-FR" sz="1300" dirty="0">
                <a:solidFill>
                  <a:schemeClr val="tx2"/>
                </a:solidFill>
              </a:rPr>
            </a:br>
            <a:r>
              <a:rPr lang="fr-FR" altLang="fr-FR" sz="1300" dirty="0">
                <a:solidFill>
                  <a:schemeClr val="tx2"/>
                </a:solidFill>
              </a:rPr>
              <a:t>de l’assistance </a:t>
            </a:r>
            <a:br>
              <a:rPr lang="fr-FR" altLang="fr-FR" sz="1300" dirty="0">
                <a:solidFill>
                  <a:schemeClr val="tx2"/>
                </a:solidFill>
              </a:rPr>
            </a:br>
            <a:r>
              <a:rPr lang="fr-FR" altLang="fr-FR" sz="1300" dirty="0">
                <a:solidFill>
                  <a:schemeClr val="tx2"/>
                </a:solidFill>
              </a:rPr>
              <a:t>aux personnes </a:t>
            </a:r>
            <a:br>
              <a:rPr lang="fr-FR" altLang="fr-FR" sz="1300" dirty="0">
                <a:solidFill>
                  <a:schemeClr val="tx2"/>
                </a:solidFill>
              </a:rPr>
            </a:br>
            <a:r>
              <a:rPr lang="fr-FR" altLang="fr-FR" sz="1300" dirty="0">
                <a:solidFill>
                  <a:schemeClr val="tx2"/>
                </a:solidFill>
              </a:rPr>
              <a:t>âgées dépendantes</a:t>
            </a:r>
          </a:p>
          <a:p>
            <a:pPr marL="285750" lvl="2" indent="-285750">
              <a:spcBef>
                <a:spcPct val="0"/>
              </a:spcBef>
              <a:buFont typeface="Wingdings" panose="05000000000000000000" pitchFamily="2" charset="2"/>
              <a:buChar char="ü"/>
            </a:pPr>
            <a:r>
              <a:rPr lang="fr-FR" altLang="fr-FR" sz="1300" dirty="0">
                <a:solidFill>
                  <a:schemeClr val="tx2"/>
                </a:solidFill>
              </a:rPr>
              <a:t>Professionnels </a:t>
            </a:r>
            <a:br>
              <a:rPr lang="fr-FR" altLang="fr-FR" sz="1300" dirty="0">
                <a:solidFill>
                  <a:schemeClr val="tx2"/>
                </a:solidFill>
              </a:rPr>
            </a:br>
            <a:r>
              <a:rPr lang="fr-FR" altLang="fr-FR" sz="1300" dirty="0">
                <a:solidFill>
                  <a:schemeClr val="tx2"/>
                </a:solidFill>
              </a:rPr>
              <a:t>de la santé : médecins généralistes,   </a:t>
            </a:r>
            <a:br>
              <a:rPr lang="fr-FR" altLang="fr-FR" sz="1300" dirty="0">
                <a:solidFill>
                  <a:schemeClr val="tx2"/>
                </a:solidFill>
              </a:rPr>
            </a:br>
            <a:r>
              <a:rPr lang="fr-FR" altLang="fr-FR" sz="1300" dirty="0">
                <a:solidFill>
                  <a:schemeClr val="tx2"/>
                </a:solidFill>
              </a:rPr>
              <a:t>spécialistes, infirmiers, kinésithérapeutes, … </a:t>
            </a:r>
          </a:p>
          <a:p>
            <a:pPr marL="285750" lvl="2" indent="-285750">
              <a:spcBef>
                <a:spcPct val="0"/>
              </a:spcBef>
              <a:buFont typeface="Wingdings" panose="05000000000000000000" pitchFamily="2" charset="2"/>
              <a:buChar char="ü"/>
            </a:pPr>
            <a:r>
              <a:rPr lang="fr-FR" altLang="fr-FR" sz="1300" dirty="0">
                <a:solidFill>
                  <a:schemeClr val="tx2"/>
                </a:solidFill>
              </a:rPr>
              <a:t>Professionnels de l’aide médicale</a:t>
            </a:r>
          </a:p>
        </p:txBody>
      </p:sp>
      <p:sp>
        <p:nvSpPr>
          <p:cNvPr id="22" name="Rectangle 21"/>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3" name="Rectangle 22"/>
          <p:cNvSpPr/>
          <p:nvPr/>
        </p:nvSpPr>
        <p:spPr>
          <a:xfrm>
            <a:off x="4705141" y="1697175"/>
            <a:ext cx="4572000" cy="1492716"/>
          </a:xfrm>
          <a:prstGeom prst="rect">
            <a:avLst/>
          </a:prstGeom>
        </p:spPr>
        <p:txBody>
          <a:bodyPr>
            <a:spAutoFit/>
          </a:bodyPr>
          <a:lstStyle/>
          <a:p>
            <a:pPr marL="285750" lvl="2" indent="-285750">
              <a:spcBef>
                <a:spcPct val="0"/>
              </a:spcBef>
              <a:buFont typeface="Wingdings" panose="05000000000000000000" pitchFamily="2" charset="2"/>
              <a:buChar char="ü"/>
            </a:pPr>
            <a:r>
              <a:rPr lang="fr-FR" altLang="fr-FR" sz="1300" dirty="0">
                <a:solidFill>
                  <a:schemeClr val="tx2"/>
                </a:solidFill>
              </a:rPr>
              <a:t>Dépanneurs</a:t>
            </a:r>
          </a:p>
          <a:p>
            <a:pPr marL="285750" lvl="2" indent="-285750">
              <a:spcBef>
                <a:spcPct val="0"/>
              </a:spcBef>
              <a:buFont typeface="Wingdings" panose="05000000000000000000" pitchFamily="2" charset="2"/>
              <a:buChar char="ü"/>
            </a:pPr>
            <a:r>
              <a:rPr lang="fr-FR" altLang="fr-FR" sz="1300" dirty="0">
                <a:solidFill>
                  <a:schemeClr val="tx2"/>
                </a:solidFill>
              </a:rPr>
              <a:t>Remorqueurs</a:t>
            </a:r>
          </a:p>
          <a:p>
            <a:pPr marL="285750" lvl="2" indent="-285750">
              <a:spcBef>
                <a:spcPct val="0"/>
              </a:spcBef>
              <a:buFont typeface="Wingdings" panose="05000000000000000000" pitchFamily="2" charset="2"/>
              <a:buChar char="ü"/>
            </a:pPr>
            <a:r>
              <a:rPr lang="fr-FR" altLang="fr-FR" sz="1300" dirty="0">
                <a:solidFill>
                  <a:schemeClr val="tx2"/>
                </a:solidFill>
              </a:rPr>
              <a:t>Loueurs de </a:t>
            </a:r>
          </a:p>
          <a:p>
            <a:pPr marL="0" lvl="2">
              <a:spcBef>
                <a:spcPct val="0"/>
              </a:spcBef>
            </a:pPr>
            <a:r>
              <a:rPr lang="fr-FR" altLang="fr-FR" sz="1300" dirty="0">
                <a:solidFill>
                  <a:schemeClr val="tx2"/>
                </a:solidFill>
              </a:rPr>
              <a:t>      voitures</a:t>
            </a:r>
          </a:p>
          <a:p>
            <a:pPr marL="285750" lvl="2" indent="-285750">
              <a:spcBef>
                <a:spcPct val="0"/>
              </a:spcBef>
              <a:buFont typeface="Wingdings" panose="05000000000000000000" pitchFamily="2" charset="2"/>
              <a:buChar char="ü"/>
            </a:pPr>
            <a:r>
              <a:rPr lang="fr-FR" altLang="fr-FR" sz="1300" dirty="0">
                <a:solidFill>
                  <a:schemeClr val="tx2"/>
                </a:solidFill>
              </a:rPr>
              <a:t>Chauffeurs, taxis</a:t>
            </a:r>
          </a:p>
          <a:p>
            <a:pPr marL="285750" lvl="2" indent="-285750">
              <a:spcBef>
                <a:spcPct val="0"/>
              </a:spcBef>
              <a:buFont typeface="Wingdings" panose="05000000000000000000" pitchFamily="2" charset="2"/>
              <a:buChar char="ü"/>
            </a:pPr>
            <a:r>
              <a:rPr lang="fr-FR" altLang="fr-FR" sz="1300" dirty="0">
                <a:solidFill>
                  <a:schemeClr val="tx2"/>
                </a:solidFill>
              </a:rPr>
              <a:t>Hôtellerie</a:t>
            </a:r>
          </a:p>
          <a:p>
            <a:pPr marL="285750" lvl="2" indent="-285750">
              <a:spcBef>
                <a:spcPct val="0"/>
              </a:spcBef>
              <a:buFont typeface="Wingdings" panose="05000000000000000000" pitchFamily="2" charset="2"/>
              <a:buChar char="ü"/>
            </a:pPr>
            <a:r>
              <a:rPr lang="fr-FR" altLang="fr-FR" sz="1300" dirty="0">
                <a:solidFill>
                  <a:schemeClr val="tx2"/>
                </a:solidFill>
              </a:rPr>
              <a:t>Garagistes</a:t>
            </a:r>
          </a:p>
        </p:txBody>
      </p:sp>
      <p:sp>
        <p:nvSpPr>
          <p:cNvPr id="24" name="ZoneTexte 13"/>
          <p:cNvSpPr txBox="1">
            <a:spLocks noChangeArrowheads="1"/>
          </p:cNvSpPr>
          <p:nvPr/>
        </p:nvSpPr>
        <p:spPr bwMode="auto">
          <a:xfrm>
            <a:off x="4705141" y="3929227"/>
            <a:ext cx="3513137"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marL="285750" lvl="2" indent="-285750" eaLnBrk="1" hangingPunct="1">
              <a:spcBef>
                <a:spcPct val="0"/>
              </a:spcBef>
              <a:buFont typeface="Wingdings" panose="05000000000000000000" pitchFamily="2" charset="2"/>
              <a:buChar char="ü"/>
            </a:pPr>
            <a:r>
              <a:rPr lang="fr-FR" altLang="fr-FR" sz="1300" dirty="0">
                <a:solidFill>
                  <a:schemeClr val="tx2"/>
                </a:solidFill>
              </a:rPr>
              <a:t>Professionnels </a:t>
            </a:r>
            <a:br>
              <a:rPr lang="fr-FR" altLang="fr-FR" sz="1300" dirty="0">
                <a:solidFill>
                  <a:schemeClr val="tx2"/>
                </a:solidFill>
              </a:rPr>
            </a:br>
            <a:r>
              <a:rPr lang="fr-FR" altLang="fr-FR" sz="1300" dirty="0">
                <a:solidFill>
                  <a:schemeClr val="tx2"/>
                </a:solidFill>
              </a:rPr>
              <a:t> des services </a:t>
            </a:r>
            <a:br>
              <a:rPr lang="fr-FR" altLang="fr-FR" sz="1300" dirty="0">
                <a:solidFill>
                  <a:schemeClr val="tx2"/>
                </a:solidFill>
              </a:rPr>
            </a:br>
            <a:r>
              <a:rPr lang="fr-FR" altLang="fr-FR" sz="1300" dirty="0">
                <a:solidFill>
                  <a:schemeClr val="tx2"/>
                </a:solidFill>
              </a:rPr>
              <a:t> aux familles</a:t>
            </a:r>
          </a:p>
          <a:p>
            <a:pPr marL="285750" lvl="2" indent="-285750" eaLnBrk="1" hangingPunct="1">
              <a:spcBef>
                <a:spcPct val="0"/>
              </a:spcBef>
              <a:buFont typeface="Wingdings" panose="05000000000000000000" pitchFamily="2" charset="2"/>
              <a:buChar char="ü"/>
            </a:pPr>
            <a:r>
              <a:rPr lang="fr-FR" altLang="fr-FR" sz="1300" dirty="0">
                <a:solidFill>
                  <a:schemeClr val="tx2"/>
                </a:solidFill>
              </a:rPr>
              <a:t>Électriciens, </a:t>
            </a:r>
            <a:br>
              <a:rPr lang="fr-FR" altLang="fr-FR" sz="1300" dirty="0">
                <a:solidFill>
                  <a:schemeClr val="tx2"/>
                </a:solidFill>
              </a:rPr>
            </a:br>
            <a:r>
              <a:rPr lang="fr-FR" altLang="fr-FR" sz="1300" dirty="0">
                <a:solidFill>
                  <a:schemeClr val="tx2"/>
                </a:solidFill>
              </a:rPr>
              <a:t> plombiers, vitriers</a:t>
            </a:r>
          </a:p>
          <a:p>
            <a:pPr marL="285750" lvl="2" indent="-285750" eaLnBrk="1" hangingPunct="1">
              <a:spcBef>
                <a:spcPct val="0"/>
              </a:spcBef>
              <a:buFont typeface="Wingdings" panose="05000000000000000000" pitchFamily="2" charset="2"/>
              <a:buChar char="ü"/>
            </a:pPr>
            <a:r>
              <a:rPr lang="fr-FR" altLang="fr-FR" sz="1300" dirty="0">
                <a:solidFill>
                  <a:schemeClr val="tx2"/>
                </a:solidFill>
              </a:rPr>
              <a:t>Organismes d’aide</a:t>
            </a:r>
            <a:br>
              <a:rPr lang="fr-FR" altLang="fr-FR" sz="1300" dirty="0">
                <a:solidFill>
                  <a:schemeClr val="tx2"/>
                </a:solidFill>
              </a:rPr>
            </a:br>
            <a:r>
              <a:rPr lang="fr-FR" altLang="fr-FR" sz="1300" dirty="0">
                <a:solidFill>
                  <a:schemeClr val="tx2"/>
                </a:solidFill>
              </a:rPr>
              <a:t> à l’emploi</a:t>
            </a:r>
          </a:p>
          <a:p>
            <a:pPr marL="285750" lvl="2" indent="-285750" eaLnBrk="1" hangingPunct="1">
              <a:spcBef>
                <a:spcPct val="0"/>
              </a:spcBef>
              <a:buFont typeface="Wingdings" panose="05000000000000000000" pitchFamily="2" charset="2"/>
              <a:buChar char="ü"/>
            </a:pPr>
            <a:r>
              <a:rPr lang="fr-FR" altLang="fr-FR" sz="1300" dirty="0">
                <a:solidFill>
                  <a:schemeClr val="tx2"/>
                </a:solidFill>
              </a:rPr>
              <a:t>Professionnels du</a:t>
            </a:r>
            <a:br>
              <a:rPr lang="fr-FR" altLang="fr-FR" sz="1300" dirty="0">
                <a:solidFill>
                  <a:schemeClr val="tx2"/>
                </a:solidFill>
              </a:rPr>
            </a:br>
            <a:r>
              <a:rPr lang="fr-FR" altLang="fr-FR" sz="1300" dirty="0">
                <a:solidFill>
                  <a:schemeClr val="tx2"/>
                </a:solidFill>
              </a:rPr>
              <a:t> bâtiment</a:t>
            </a:r>
          </a:p>
          <a:p>
            <a:pPr marL="285750" lvl="2" indent="-285750" eaLnBrk="1" hangingPunct="1">
              <a:spcBef>
                <a:spcPct val="0"/>
              </a:spcBef>
              <a:buFont typeface="Wingdings" panose="05000000000000000000" pitchFamily="2" charset="2"/>
              <a:buChar char="ü"/>
            </a:pPr>
            <a:r>
              <a:rPr lang="fr-FR" altLang="fr-FR" sz="1300" dirty="0">
                <a:solidFill>
                  <a:schemeClr val="tx2"/>
                </a:solidFill>
              </a:rPr>
              <a:t>Organismes de garde d’enfants</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571" y="755650"/>
            <a:ext cx="5078833" cy="590632"/>
          </a:xfrm>
          <a:prstGeom prst="rect">
            <a:avLst/>
          </a:prstGeom>
        </p:spPr>
      </p:pic>
    </p:spTree>
    <p:extLst>
      <p:ext uri="{BB962C8B-B14F-4D97-AF65-F5344CB8AC3E}">
        <p14:creationId xmlns:p14="http://schemas.microsoft.com/office/powerpoint/2010/main" val="84694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 coins arrondis 82"/>
          <p:cNvSpPr/>
          <p:nvPr/>
        </p:nvSpPr>
        <p:spPr>
          <a:xfrm>
            <a:off x="148733" y="4578826"/>
            <a:ext cx="8954481" cy="101125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 coins arrondis 21"/>
          <p:cNvSpPr/>
          <p:nvPr/>
        </p:nvSpPr>
        <p:spPr>
          <a:xfrm>
            <a:off x="148733" y="2427281"/>
            <a:ext cx="8954481" cy="101125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8" name="Espace réservé du texte 2">
            <a:extLst>
              <a:ext uri="{FF2B5EF4-FFF2-40B4-BE49-F238E27FC236}">
                <a16:creationId xmlns:a16="http://schemas.microsoft.com/office/drawing/2014/main" id="{D2808219-22D9-42C3-BCDA-F2E102EE8175}"/>
              </a:ext>
            </a:extLst>
          </p:cNvPr>
          <p:cNvSpPr txBox="1">
            <a:spLocks/>
          </p:cNvSpPr>
          <p:nvPr>
            <p:custDataLst>
              <p:tags r:id="rId1"/>
            </p:custDataLst>
          </p:nvPr>
        </p:nvSpPr>
        <p:spPr>
          <a:xfrm>
            <a:off x="3060504" y="1703913"/>
            <a:ext cx="1128846" cy="330739"/>
          </a:xfrm>
          <a:prstGeom prst="rect">
            <a:avLst/>
          </a:prstGeom>
          <a:solidFill>
            <a:schemeClr val="tx2"/>
          </a:solidFill>
        </p:spPr>
        <p:txBody>
          <a:bodyPr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x-none" sz="1400" b="1" kern="0" dirty="0">
                <a:solidFill>
                  <a:schemeClr val="bg1"/>
                </a:solidFill>
                <a:latin typeface="Century Gothic" panose="020B0502020202020204" pitchFamily="34" charset="0"/>
              </a:rPr>
              <a:t>Europe</a:t>
            </a:r>
          </a:p>
        </p:txBody>
      </p:sp>
      <p:sp>
        <p:nvSpPr>
          <p:cNvPr id="232" name="ZoneTexte 231">
            <a:extLst>
              <a:ext uri="{FF2B5EF4-FFF2-40B4-BE49-F238E27FC236}">
                <a16:creationId xmlns:a16="http://schemas.microsoft.com/office/drawing/2014/main" id="{5A73E2E3-E35B-4961-A807-901AE8BE79D3}"/>
              </a:ext>
            </a:extLst>
          </p:cNvPr>
          <p:cNvSpPr txBox="1"/>
          <p:nvPr/>
        </p:nvSpPr>
        <p:spPr>
          <a:xfrm>
            <a:off x="3244842" y="3820293"/>
            <a:ext cx="737061" cy="369332"/>
          </a:xfrm>
          <a:prstGeom prst="rect">
            <a:avLst/>
          </a:prstGeom>
        </p:spPr>
        <p:txBody>
          <a:bodyPr vert="horz" wrap="none" lIns="0" tIns="0" rIns="0" bIns="0" rtlCol="0">
            <a:spAutoFit/>
          </a:bodyPr>
          <a:lstStyle/>
          <a:p>
            <a:pPr marL="4762" algn="ctr"/>
            <a:r>
              <a:rPr lang="en-US" sz="1200" b="1" dirty="0" err="1">
                <a:solidFill>
                  <a:srgbClr val="1B365D"/>
                </a:solidFill>
                <a:latin typeface="Century Gothic" panose="020B0502020202020204" pitchFamily="34" charset="0"/>
              </a:rPr>
              <a:t>Thaïlande</a:t>
            </a:r>
            <a:endParaRPr lang="en-US" sz="1200" b="1" dirty="0">
              <a:solidFill>
                <a:srgbClr val="1B365D"/>
              </a:solidFill>
              <a:latin typeface="Century Gothic" panose="020B0502020202020204" pitchFamily="34" charset="0"/>
            </a:endParaRPr>
          </a:p>
          <a:p>
            <a:pPr marL="4762" algn="ctr"/>
            <a:r>
              <a:rPr lang="en-US" sz="1200" b="1" dirty="0">
                <a:solidFill>
                  <a:srgbClr val="1B365D"/>
                </a:solidFill>
                <a:latin typeface="Century Gothic" panose="020B0502020202020204" pitchFamily="34" charset="0"/>
              </a:rPr>
              <a:t>13%</a:t>
            </a:r>
          </a:p>
        </p:txBody>
      </p:sp>
      <p:sp>
        <p:nvSpPr>
          <p:cNvPr id="224" name="ZoneTexte 223">
            <a:extLst>
              <a:ext uri="{FF2B5EF4-FFF2-40B4-BE49-F238E27FC236}">
                <a16:creationId xmlns:a16="http://schemas.microsoft.com/office/drawing/2014/main" id="{6C293CF9-EE61-46FE-92B7-F88660CA4015}"/>
              </a:ext>
            </a:extLst>
          </p:cNvPr>
          <p:cNvSpPr txBox="1"/>
          <p:nvPr/>
        </p:nvSpPr>
        <p:spPr>
          <a:xfrm>
            <a:off x="3316702" y="2677068"/>
            <a:ext cx="696986" cy="369332"/>
          </a:xfrm>
          <a:prstGeom prst="rect">
            <a:avLst/>
          </a:prstGeom>
        </p:spPr>
        <p:txBody>
          <a:bodyPr vert="horz" wrap="none" lIns="0" tIns="0" rIns="0" bIns="0" rtlCol="0">
            <a:spAutoFit/>
          </a:bodyPr>
          <a:lstStyle/>
          <a:p>
            <a:pPr marL="4762" algn="ctr"/>
            <a:r>
              <a:rPr lang="fr-FR" sz="1200" b="1" dirty="0">
                <a:solidFill>
                  <a:srgbClr val="1B365D"/>
                </a:solidFill>
                <a:latin typeface="Century Gothic" panose="020B0502020202020204" pitchFamily="34" charset="0"/>
              </a:rPr>
              <a:t>Espagne </a:t>
            </a:r>
          </a:p>
          <a:p>
            <a:pPr marL="4762" algn="ctr"/>
            <a:r>
              <a:rPr lang="fr-FR" sz="1200" b="1" dirty="0">
                <a:solidFill>
                  <a:srgbClr val="1B365D"/>
                </a:solidFill>
                <a:latin typeface="Century Gothic" panose="020B0502020202020204" pitchFamily="34" charset="0"/>
              </a:rPr>
              <a:t>10%</a:t>
            </a:r>
          </a:p>
        </p:txBody>
      </p:sp>
      <p:grpSp>
        <p:nvGrpSpPr>
          <p:cNvPr id="93" name="Groupe 92"/>
          <p:cNvGrpSpPr/>
          <p:nvPr/>
        </p:nvGrpSpPr>
        <p:grpSpPr>
          <a:xfrm>
            <a:off x="3228682" y="4843963"/>
            <a:ext cx="1411753" cy="450231"/>
            <a:chOff x="7829951" y="1739352"/>
            <a:chExt cx="1411997" cy="450310"/>
          </a:xfrm>
        </p:grpSpPr>
        <p:sp>
          <p:nvSpPr>
            <p:cNvPr id="94" name="ZoneTexte 93">
              <a:extLst/>
            </p:cNvPr>
            <p:cNvSpPr txBox="1"/>
            <p:nvPr/>
          </p:nvSpPr>
          <p:spPr>
            <a:xfrm>
              <a:off x="7841002" y="2004964"/>
              <a:ext cx="1400946" cy="184698"/>
            </a:xfrm>
            <a:prstGeom prst="rect">
              <a:avLst/>
            </a:prstGeom>
          </p:spPr>
          <p:txBody>
            <a:bodyPr vert="horz" wrap="none" lIns="0" tIns="0" rIns="0" bIns="0" rtlCol="0">
              <a:spAutoFit/>
            </a:bodyPr>
            <a:lstStyle/>
            <a:p>
              <a:pPr marL="4762"/>
              <a:r>
                <a:rPr lang="fr-FR" sz="1200" b="1" dirty="0">
                  <a:solidFill>
                    <a:srgbClr val="1B365D"/>
                  </a:solidFill>
                  <a:latin typeface="Century Gothic" panose="020B0502020202020204" pitchFamily="34" charset="0"/>
                </a:rPr>
                <a:t>Afrique du Sud 8%</a:t>
              </a:r>
            </a:p>
          </p:txBody>
        </p:sp>
        <p:sp>
          <p:nvSpPr>
            <p:cNvPr id="95" name="ZoneTexte 94">
              <a:extLst/>
            </p:cNvPr>
            <p:cNvSpPr txBox="1"/>
            <p:nvPr/>
          </p:nvSpPr>
          <p:spPr>
            <a:xfrm>
              <a:off x="7829951" y="1739352"/>
              <a:ext cx="910344" cy="184698"/>
            </a:xfrm>
            <a:prstGeom prst="rect">
              <a:avLst/>
            </a:prstGeom>
          </p:spPr>
          <p:txBody>
            <a:bodyPr vert="horz" wrap="none" lIns="0" tIns="0" rIns="0" bIns="0" rtlCol="0">
              <a:spAutoFit/>
            </a:bodyPr>
            <a:lstStyle/>
            <a:p>
              <a:pPr marL="4762"/>
              <a:r>
                <a:rPr lang="fr-FR" sz="1200" b="1" dirty="0">
                  <a:solidFill>
                    <a:srgbClr val="1B365D"/>
                  </a:solidFill>
                  <a:latin typeface="Century Gothic" panose="020B0502020202020204" pitchFamily="34" charset="0"/>
                </a:rPr>
                <a:t>Australie 9%</a:t>
              </a:r>
            </a:p>
          </p:txBody>
        </p:sp>
      </p:grpSp>
      <p:pic>
        <p:nvPicPr>
          <p:cNvPr id="211" name="Picture 6" descr="D:\Users\Sophie.Morin\Desktop\us.PNG">
            <a:extLst>
              <a:ext uri="{FF2B5EF4-FFF2-40B4-BE49-F238E27FC236}">
                <a16:creationId xmlns:a16="http://schemas.microsoft.com/office/drawing/2014/main" id="{12D188AC-A6CC-4B78-8758-AB69B0F1CCD6}"/>
              </a:ext>
            </a:extLst>
          </p:cNvPr>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tretch/>
        </p:blipFill>
        <p:spPr>
          <a:xfrm>
            <a:off x="4575498" y="1674487"/>
            <a:ext cx="744321" cy="390902"/>
          </a:xfrm>
          <a:prstGeom prst="rect">
            <a:avLst/>
          </a:prstGeom>
          <a:noFill/>
          <a:extLst>
            <a:ext uri="{909E8E84-426E-40DD-AFC4-6F175D3DCCD1}">
              <a14:hiddenFill xmlns:a14="http://schemas.microsoft.com/office/drawing/2010/main">
                <a:solidFill>
                  <a:srgbClr val="FFFFFF"/>
                </a:solidFill>
              </a14:hiddenFill>
            </a:ext>
          </a:extLst>
        </p:spPr>
      </p:pic>
      <p:sp>
        <p:nvSpPr>
          <p:cNvPr id="225" name="ZoneTexte 224">
            <a:extLst>
              <a:ext uri="{FF2B5EF4-FFF2-40B4-BE49-F238E27FC236}">
                <a16:creationId xmlns:a16="http://schemas.microsoft.com/office/drawing/2014/main" id="{5FC2345A-3A30-45E7-81BC-11188F81B0A0}"/>
              </a:ext>
            </a:extLst>
          </p:cNvPr>
          <p:cNvSpPr txBox="1"/>
          <p:nvPr/>
        </p:nvSpPr>
        <p:spPr>
          <a:xfrm>
            <a:off x="4750090" y="2682735"/>
            <a:ext cx="645690" cy="400110"/>
          </a:xfrm>
          <a:prstGeom prst="rect">
            <a:avLst/>
          </a:prstGeom>
        </p:spPr>
        <p:txBody>
          <a:bodyPr vert="horz" wrap="none" lIns="0" tIns="0" rIns="0" bIns="0" rtlCol="0">
            <a:spAutoFit/>
          </a:bodyPr>
          <a:lstStyle/>
          <a:p>
            <a:pPr marL="4762"/>
            <a:r>
              <a:rPr lang="fr-FR" sz="1200" dirty="0">
                <a:solidFill>
                  <a:srgbClr val="1B365D"/>
                </a:solidFill>
                <a:latin typeface="Century Gothic" panose="020B0502020202020204" pitchFamily="34" charset="0"/>
              </a:rPr>
              <a:t>Mexique</a:t>
            </a:r>
          </a:p>
          <a:p>
            <a:pPr marL="4762" algn="ctr"/>
            <a:r>
              <a:rPr lang="fr-FR" sz="1400" dirty="0">
                <a:solidFill>
                  <a:srgbClr val="1B365D"/>
                </a:solidFill>
                <a:latin typeface="Century Gothic" panose="020B0502020202020204" pitchFamily="34" charset="0"/>
              </a:rPr>
              <a:t>28%</a:t>
            </a:r>
          </a:p>
        </p:txBody>
      </p:sp>
      <p:sp>
        <p:nvSpPr>
          <p:cNvPr id="84" name="ZoneTexte 83">
            <a:extLst/>
          </p:cNvPr>
          <p:cNvSpPr txBox="1"/>
          <p:nvPr/>
        </p:nvSpPr>
        <p:spPr>
          <a:xfrm>
            <a:off x="4765953" y="3790588"/>
            <a:ext cx="737061" cy="369332"/>
          </a:xfrm>
          <a:prstGeom prst="rect">
            <a:avLst/>
          </a:prstGeom>
        </p:spPr>
        <p:txBody>
          <a:bodyPr vert="horz" wrap="none" lIns="0" tIns="0" rIns="0" bIns="0" rtlCol="0">
            <a:spAutoFit/>
          </a:bodyPr>
          <a:lstStyle/>
          <a:p>
            <a:pPr marL="4762" algn="ctr"/>
            <a:r>
              <a:rPr lang="en-US" sz="1200" dirty="0" err="1">
                <a:solidFill>
                  <a:srgbClr val="1B365D"/>
                </a:solidFill>
                <a:latin typeface="Century Gothic" panose="020B0502020202020204" pitchFamily="34" charset="0"/>
              </a:rPr>
              <a:t>Thaïlande</a:t>
            </a:r>
            <a:endParaRPr lang="en-US" sz="1200" dirty="0">
              <a:solidFill>
                <a:srgbClr val="1B365D"/>
              </a:solidFill>
              <a:latin typeface="Century Gothic" panose="020B0502020202020204" pitchFamily="34" charset="0"/>
            </a:endParaRPr>
          </a:p>
          <a:p>
            <a:pPr marL="4762" algn="ctr"/>
            <a:r>
              <a:rPr lang="en-US" sz="1200" dirty="0">
                <a:solidFill>
                  <a:srgbClr val="1B365D"/>
                </a:solidFill>
                <a:latin typeface="Century Gothic" panose="020B0502020202020204" pitchFamily="34" charset="0"/>
              </a:rPr>
              <a:t>9%</a:t>
            </a:r>
          </a:p>
        </p:txBody>
      </p:sp>
      <p:sp>
        <p:nvSpPr>
          <p:cNvPr id="99" name="ZoneTexte 98">
            <a:extLst/>
          </p:cNvPr>
          <p:cNvSpPr txBox="1"/>
          <p:nvPr/>
        </p:nvSpPr>
        <p:spPr>
          <a:xfrm>
            <a:off x="4814042" y="4828334"/>
            <a:ext cx="636073" cy="369332"/>
          </a:xfrm>
          <a:prstGeom prst="rect">
            <a:avLst/>
          </a:prstGeom>
        </p:spPr>
        <p:txBody>
          <a:bodyPr vert="horz" wrap="none" lIns="0" tIns="0" rIns="0" bIns="0" rtlCol="0">
            <a:spAutoFit/>
          </a:bodyPr>
          <a:lstStyle/>
          <a:p>
            <a:pPr marL="4762" algn="ctr"/>
            <a:r>
              <a:rPr lang="en-US" sz="1200" dirty="0" err="1">
                <a:solidFill>
                  <a:srgbClr val="1B365D"/>
                </a:solidFill>
                <a:latin typeface="Century Gothic" panose="020B0502020202020204" pitchFamily="34" charset="0"/>
              </a:rPr>
              <a:t>Australie</a:t>
            </a:r>
            <a:endParaRPr lang="en-US" sz="1200" dirty="0">
              <a:solidFill>
                <a:srgbClr val="1B365D"/>
              </a:solidFill>
              <a:latin typeface="Century Gothic" panose="020B0502020202020204" pitchFamily="34" charset="0"/>
            </a:endParaRPr>
          </a:p>
          <a:p>
            <a:pPr marL="4762" algn="ctr"/>
            <a:r>
              <a:rPr lang="en-US" sz="1200" dirty="0">
                <a:solidFill>
                  <a:srgbClr val="1B365D"/>
                </a:solidFill>
                <a:latin typeface="Century Gothic" panose="020B0502020202020204" pitchFamily="34" charset="0"/>
              </a:rPr>
              <a:t>15%</a:t>
            </a:r>
          </a:p>
        </p:txBody>
      </p:sp>
      <p:pic>
        <p:nvPicPr>
          <p:cNvPr id="212" name="Picture 10" descr="D:\Users\Sophie.Morin\Desktop\brazil.PNG">
            <a:extLst>
              <a:ext uri="{FF2B5EF4-FFF2-40B4-BE49-F238E27FC236}">
                <a16:creationId xmlns:a16="http://schemas.microsoft.com/office/drawing/2014/main" id="{01AD486F-9F5C-4289-8DA4-ABA0AA84D0A8}"/>
              </a:ext>
            </a:extLst>
          </p:cNvPr>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tretch/>
        </p:blipFill>
        <p:spPr>
          <a:xfrm>
            <a:off x="5733802" y="1664325"/>
            <a:ext cx="832956" cy="440275"/>
          </a:xfrm>
          <a:prstGeom prst="rect">
            <a:avLst/>
          </a:prstGeom>
          <a:noFill/>
          <a:extLst>
            <a:ext uri="{909E8E84-426E-40DD-AFC4-6F175D3DCCD1}">
              <a14:hiddenFill xmlns:a14="http://schemas.microsoft.com/office/drawing/2010/main">
                <a:solidFill>
                  <a:srgbClr val="FFFFFF"/>
                </a:solidFill>
              </a14:hiddenFill>
            </a:ext>
          </a:extLst>
        </p:spPr>
      </p:pic>
      <p:sp>
        <p:nvSpPr>
          <p:cNvPr id="226" name="ZoneTexte 225">
            <a:extLst>
              <a:ext uri="{FF2B5EF4-FFF2-40B4-BE49-F238E27FC236}">
                <a16:creationId xmlns:a16="http://schemas.microsoft.com/office/drawing/2014/main" id="{B3D31BB3-07B0-4A3E-AD47-BCAA2B76A46E}"/>
              </a:ext>
            </a:extLst>
          </p:cNvPr>
          <p:cNvSpPr txBox="1"/>
          <p:nvPr/>
        </p:nvSpPr>
        <p:spPr>
          <a:xfrm>
            <a:off x="6035039" y="2692419"/>
            <a:ext cx="389209" cy="400110"/>
          </a:xfrm>
          <a:prstGeom prst="rect">
            <a:avLst/>
          </a:prstGeom>
        </p:spPr>
        <p:txBody>
          <a:bodyPr vert="horz" wrap="none" lIns="0" tIns="0" rIns="0" bIns="0" rtlCol="0">
            <a:spAutoFit/>
          </a:bodyPr>
          <a:lstStyle/>
          <a:p>
            <a:pPr marL="4762" algn="ctr"/>
            <a:r>
              <a:rPr lang="fr-FR" sz="1200" dirty="0" err="1">
                <a:solidFill>
                  <a:srgbClr val="1B365D"/>
                </a:solidFill>
                <a:latin typeface="Century Gothic" panose="020B0502020202020204" pitchFamily="34" charset="0"/>
              </a:rPr>
              <a:t>Brésill</a:t>
            </a:r>
            <a:endParaRPr lang="fr-FR" sz="1200" dirty="0">
              <a:solidFill>
                <a:srgbClr val="1B365D"/>
              </a:solidFill>
              <a:latin typeface="Century Gothic" panose="020B0502020202020204" pitchFamily="34" charset="0"/>
            </a:endParaRPr>
          </a:p>
          <a:p>
            <a:pPr marL="4762" algn="ctr"/>
            <a:r>
              <a:rPr lang="fr-FR" sz="1400" dirty="0">
                <a:solidFill>
                  <a:srgbClr val="1B365D"/>
                </a:solidFill>
                <a:latin typeface="Century Gothic" panose="020B0502020202020204" pitchFamily="34" charset="0"/>
              </a:rPr>
              <a:t>19%</a:t>
            </a:r>
          </a:p>
        </p:txBody>
      </p:sp>
      <p:grpSp>
        <p:nvGrpSpPr>
          <p:cNvPr id="90" name="Groupe 89"/>
          <p:cNvGrpSpPr/>
          <p:nvPr/>
        </p:nvGrpSpPr>
        <p:grpSpPr>
          <a:xfrm>
            <a:off x="5858066" y="3703670"/>
            <a:ext cx="791391" cy="450231"/>
            <a:chOff x="7829951" y="1739352"/>
            <a:chExt cx="791529" cy="450310"/>
          </a:xfrm>
        </p:grpSpPr>
        <p:sp>
          <p:nvSpPr>
            <p:cNvPr id="91" name="ZoneTexte 90">
              <a:extLst/>
            </p:cNvPr>
            <p:cNvSpPr txBox="1"/>
            <p:nvPr/>
          </p:nvSpPr>
          <p:spPr>
            <a:xfrm>
              <a:off x="7841002" y="2004964"/>
              <a:ext cx="780478" cy="184698"/>
            </a:xfrm>
            <a:prstGeom prst="rect">
              <a:avLst/>
            </a:prstGeom>
          </p:spPr>
          <p:txBody>
            <a:bodyPr vert="horz" wrap="none" lIns="0" tIns="0" rIns="0" bIns="0" rtlCol="0">
              <a:spAutoFit/>
            </a:bodyPr>
            <a:lstStyle/>
            <a:p>
              <a:pPr marL="4762"/>
              <a:r>
                <a:rPr lang="fr-FR" sz="1200" dirty="0">
                  <a:solidFill>
                    <a:srgbClr val="1B365D"/>
                  </a:solidFill>
                  <a:latin typeface="Century Gothic" panose="020B0502020202020204" pitchFamily="34" charset="0"/>
                </a:rPr>
                <a:t>Chine 11%</a:t>
              </a:r>
            </a:p>
          </p:txBody>
        </p:sp>
        <p:sp>
          <p:nvSpPr>
            <p:cNvPr id="92" name="ZoneTexte 91">
              <a:extLst/>
            </p:cNvPr>
            <p:cNvSpPr txBox="1"/>
            <p:nvPr/>
          </p:nvSpPr>
          <p:spPr>
            <a:xfrm>
              <a:off x="7829951" y="1739352"/>
              <a:ext cx="671454" cy="184698"/>
            </a:xfrm>
            <a:prstGeom prst="rect">
              <a:avLst/>
            </a:prstGeom>
          </p:spPr>
          <p:txBody>
            <a:bodyPr vert="horz" wrap="none" lIns="0" tIns="0" rIns="0" bIns="0" rtlCol="0">
              <a:spAutoFit/>
            </a:bodyPr>
            <a:lstStyle/>
            <a:p>
              <a:pPr marL="4762"/>
              <a:r>
                <a:rPr lang="fr-FR" sz="1200" dirty="0">
                  <a:solidFill>
                    <a:srgbClr val="1B365D"/>
                  </a:solidFill>
                  <a:latin typeface="Century Gothic" panose="020B0502020202020204" pitchFamily="34" charset="0"/>
                </a:rPr>
                <a:t>Inde 13%</a:t>
              </a:r>
            </a:p>
          </p:txBody>
        </p:sp>
      </p:grpSp>
      <p:sp>
        <p:nvSpPr>
          <p:cNvPr id="100" name="ZoneTexte 99">
            <a:extLst/>
          </p:cNvPr>
          <p:cNvSpPr txBox="1"/>
          <p:nvPr/>
        </p:nvSpPr>
        <p:spPr>
          <a:xfrm>
            <a:off x="5623722" y="4828334"/>
            <a:ext cx="1140085" cy="369332"/>
          </a:xfrm>
          <a:prstGeom prst="rect">
            <a:avLst/>
          </a:prstGeom>
        </p:spPr>
        <p:txBody>
          <a:bodyPr vert="horz" wrap="square" lIns="0" tIns="0" rIns="0" bIns="0" rtlCol="0">
            <a:spAutoFit/>
          </a:bodyPr>
          <a:lstStyle/>
          <a:p>
            <a:pPr marL="4762" algn="ctr"/>
            <a:r>
              <a:rPr lang="en-US" sz="1200" dirty="0" err="1">
                <a:solidFill>
                  <a:srgbClr val="1B365D"/>
                </a:solidFill>
                <a:latin typeface="Century Gothic" panose="020B0502020202020204" pitchFamily="34" charset="0"/>
              </a:rPr>
              <a:t>Afrique</a:t>
            </a:r>
            <a:r>
              <a:rPr lang="en-US" sz="1200" dirty="0">
                <a:solidFill>
                  <a:srgbClr val="1B365D"/>
                </a:solidFill>
                <a:latin typeface="Century Gothic" panose="020B0502020202020204" pitchFamily="34" charset="0"/>
              </a:rPr>
              <a:t> du </a:t>
            </a:r>
            <a:r>
              <a:rPr lang="en-US" sz="1200" dirty="0" err="1">
                <a:solidFill>
                  <a:srgbClr val="1B365D"/>
                </a:solidFill>
                <a:latin typeface="Century Gothic" panose="020B0502020202020204" pitchFamily="34" charset="0"/>
              </a:rPr>
              <a:t>Sud</a:t>
            </a:r>
            <a:endParaRPr lang="en-US" sz="1200" dirty="0">
              <a:solidFill>
                <a:srgbClr val="1B365D"/>
              </a:solidFill>
              <a:latin typeface="Century Gothic" panose="020B0502020202020204" pitchFamily="34" charset="0"/>
            </a:endParaRPr>
          </a:p>
          <a:p>
            <a:pPr marL="4762" algn="ctr"/>
            <a:r>
              <a:rPr lang="en-US" sz="1200" dirty="0">
                <a:solidFill>
                  <a:srgbClr val="1B365D"/>
                </a:solidFill>
                <a:latin typeface="Century Gothic" panose="020B0502020202020204" pitchFamily="34" charset="0"/>
              </a:rPr>
              <a:t>50%</a:t>
            </a:r>
          </a:p>
        </p:txBody>
      </p:sp>
      <p:pic>
        <p:nvPicPr>
          <p:cNvPr id="210" name="Image 209">
            <a:extLst>
              <a:ext uri="{FF2B5EF4-FFF2-40B4-BE49-F238E27FC236}">
                <a16:creationId xmlns:a16="http://schemas.microsoft.com/office/drawing/2014/main" id="{95BA6545-635E-4CA6-9A3E-DF3FE0241E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6832" y="1694018"/>
            <a:ext cx="751766" cy="376098"/>
          </a:xfrm>
          <a:prstGeom prst="rect">
            <a:avLst/>
          </a:prstGeom>
        </p:spPr>
      </p:pic>
      <p:sp>
        <p:nvSpPr>
          <p:cNvPr id="229" name="ZoneTexte 228">
            <a:extLst>
              <a:ext uri="{FF2B5EF4-FFF2-40B4-BE49-F238E27FC236}">
                <a16:creationId xmlns:a16="http://schemas.microsoft.com/office/drawing/2014/main" id="{52C8895F-CD25-4D64-98DA-D6FA320C0422}"/>
              </a:ext>
            </a:extLst>
          </p:cNvPr>
          <p:cNvSpPr txBox="1"/>
          <p:nvPr/>
        </p:nvSpPr>
        <p:spPr>
          <a:xfrm>
            <a:off x="7182957" y="2692419"/>
            <a:ext cx="339516" cy="369332"/>
          </a:xfrm>
          <a:prstGeom prst="rect">
            <a:avLst/>
          </a:prstGeom>
        </p:spPr>
        <p:txBody>
          <a:bodyPr vert="horz" wrap="none" lIns="0" tIns="0" rIns="0" bIns="0" rtlCol="0">
            <a:spAutoFit/>
          </a:bodyPr>
          <a:lstStyle/>
          <a:p>
            <a:pPr marL="4762" algn="ctr"/>
            <a:r>
              <a:rPr lang="fr-FR" sz="1200" dirty="0">
                <a:solidFill>
                  <a:srgbClr val="1B365D"/>
                </a:solidFill>
                <a:latin typeface="Century Gothic" panose="020B0502020202020204" pitchFamily="34" charset="0"/>
              </a:rPr>
              <a:t>Inde</a:t>
            </a:r>
          </a:p>
          <a:p>
            <a:pPr marL="4762" algn="ctr"/>
            <a:r>
              <a:rPr lang="fr-FR" sz="1200" dirty="0">
                <a:solidFill>
                  <a:srgbClr val="1B365D"/>
                </a:solidFill>
                <a:latin typeface="Century Gothic" panose="020B0502020202020204" pitchFamily="34" charset="0"/>
              </a:rPr>
              <a:t>20%</a:t>
            </a:r>
          </a:p>
        </p:txBody>
      </p:sp>
      <p:sp>
        <p:nvSpPr>
          <p:cNvPr id="88" name="ZoneTexte 87">
            <a:extLst/>
          </p:cNvPr>
          <p:cNvSpPr txBox="1"/>
          <p:nvPr/>
        </p:nvSpPr>
        <p:spPr>
          <a:xfrm>
            <a:off x="7182956" y="3800424"/>
            <a:ext cx="339516" cy="369332"/>
          </a:xfrm>
          <a:prstGeom prst="rect">
            <a:avLst/>
          </a:prstGeom>
        </p:spPr>
        <p:txBody>
          <a:bodyPr vert="horz" wrap="none" lIns="0" tIns="0" rIns="0" bIns="0" rtlCol="0">
            <a:spAutoFit/>
          </a:bodyPr>
          <a:lstStyle/>
          <a:p>
            <a:pPr marL="4762" algn="ctr"/>
            <a:r>
              <a:rPr lang="en-US" sz="1200" dirty="0" err="1">
                <a:solidFill>
                  <a:srgbClr val="1B365D"/>
                </a:solidFill>
                <a:latin typeface="Century Gothic" panose="020B0502020202020204" pitchFamily="34" charset="0"/>
              </a:rPr>
              <a:t>Inde</a:t>
            </a:r>
            <a:endParaRPr lang="en-US" sz="1200" dirty="0">
              <a:solidFill>
                <a:srgbClr val="1B365D"/>
              </a:solidFill>
              <a:latin typeface="Century Gothic" panose="020B0502020202020204" pitchFamily="34" charset="0"/>
            </a:endParaRPr>
          </a:p>
          <a:p>
            <a:pPr marL="4762" algn="ctr"/>
            <a:r>
              <a:rPr lang="en-US" sz="1200" dirty="0">
                <a:solidFill>
                  <a:srgbClr val="1B365D"/>
                </a:solidFill>
                <a:latin typeface="Century Gothic" panose="020B0502020202020204" pitchFamily="34" charset="0"/>
              </a:rPr>
              <a:t>11%</a:t>
            </a:r>
          </a:p>
        </p:txBody>
      </p:sp>
      <p:sp>
        <p:nvSpPr>
          <p:cNvPr id="101" name="ZoneTexte 100">
            <a:extLst/>
          </p:cNvPr>
          <p:cNvSpPr txBox="1"/>
          <p:nvPr/>
        </p:nvSpPr>
        <p:spPr>
          <a:xfrm>
            <a:off x="6939846" y="4833169"/>
            <a:ext cx="1093833" cy="369332"/>
          </a:xfrm>
          <a:prstGeom prst="rect">
            <a:avLst/>
          </a:prstGeom>
        </p:spPr>
        <p:txBody>
          <a:bodyPr vert="horz" wrap="square" lIns="0" tIns="0" rIns="0" bIns="0" rtlCol="0">
            <a:spAutoFit/>
          </a:bodyPr>
          <a:lstStyle/>
          <a:p>
            <a:pPr marL="4762" algn="ctr"/>
            <a:r>
              <a:rPr lang="en-US" sz="1200" dirty="0" err="1">
                <a:solidFill>
                  <a:srgbClr val="1B365D"/>
                </a:solidFill>
                <a:latin typeface="Century Gothic" panose="020B0502020202020204" pitchFamily="34" charset="0"/>
              </a:rPr>
              <a:t>Afrique</a:t>
            </a:r>
            <a:r>
              <a:rPr lang="en-US" sz="1200" dirty="0">
                <a:solidFill>
                  <a:srgbClr val="1B365D"/>
                </a:solidFill>
                <a:latin typeface="Century Gothic" panose="020B0502020202020204" pitchFamily="34" charset="0"/>
              </a:rPr>
              <a:t> du </a:t>
            </a:r>
            <a:r>
              <a:rPr lang="en-US" sz="1200" dirty="0" err="1">
                <a:solidFill>
                  <a:srgbClr val="1B365D"/>
                </a:solidFill>
                <a:latin typeface="Century Gothic" panose="020B0502020202020204" pitchFamily="34" charset="0"/>
              </a:rPr>
              <a:t>Sud</a:t>
            </a:r>
            <a:r>
              <a:rPr lang="en-US" sz="1200" dirty="0">
                <a:solidFill>
                  <a:srgbClr val="1B365D"/>
                </a:solidFill>
                <a:latin typeface="Century Gothic" panose="020B0502020202020204" pitchFamily="34" charset="0"/>
              </a:rPr>
              <a:t> 24%</a:t>
            </a:r>
          </a:p>
        </p:txBody>
      </p:sp>
      <p:pic>
        <p:nvPicPr>
          <p:cNvPr id="209" name="Image 208">
            <a:extLst>
              <a:ext uri="{FF2B5EF4-FFF2-40B4-BE49-F238E27FC236}">
                <a16:creationId xmlns:a16="http://schemas.microsoft.com/office/drawing/2014/main" id="{0012F74A-DB3C-41F9-A980-9055CEE3F7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672" y="1723923"/>
            <a:ext cx="691990" cy="346193"/>
          </a:xfrm>
          <a:prstGeom prst="rect">
            <a:avLst/>
          </a:prstGeom>
        </p:spPr>
      </p:pic>
      <p:grpSp>
        <p:nvGrpSpPr>
          <p:cNvPr id="3" name="Groupe 2"/>
          <p:cNvGrpSpPr/>
          <p:nvPr/>
        </p:nvGrpSpPr>
        <p:grpSpPr>
          <a:xfrm>
            <a:off x="7914048" y="2692419"/>
            <a:ext cx="1079932" cy="450231"/>
            <a:chOff x="7829951" y="1739352"/>
            <a:chExt cx="1080119" cy="450310"/>
          </a:xfrm>
        </p:grpSpPr>
        <p:sp>
          <p:nvSpPr>
            <p:cNvPr id="256" name="ZoneTexte 255">
              <a:extLst>
                <a:ext uri="{FF2B5EF4-FFF2-40B4-BE49-F238E27FC236}">
                  <a16:creationId xmlns:a16="http://schemas.microsoft.com/office/drawing/2014/main" id="{B448DDFF-14EB-4CFD-AAF3-9AE3B3637EFF}"/>
                </a:ext>
              </a:extLst>
            </p:cNvPr>
            <p:cNvSpPr txBox="1"/>
            <p:nvPr/>
          </p:nvSpPr>
          <p:spPr>
            <a:xfrm>
              <a:off x="7841002" y="2004964"/>
              <a:ext cx="1069068" cy="184698"/>
            </a:xfrm>
            <a:prstGeom prst="rect">
              <a:avLst/>
            </a:prstGeom>
          </p:spPr>
          <p:txBody>
            <a:bodyPr vert="horz" wrap="none" lIns="0" tIns="0" rIns="0" bIns="0" rtlCol="0">
              <a:spAutoFit/>
            </a:bodyPr>
            <a:lstStyle/>
            <a:p>
              <a:pPr marL="4762"/>
              <a:r>
                <a:rPr lang="fr-FR" sz="1200" dirty="0">
                  <a:solidFill>
                    <a:srgbClr val="1B365D"/>
                  </a:solidFill>
                  <a:latin typeface="Century Gothic" panose="020B0502020202020204" pitchFamily="34" charset="0"/>
                </a:rPr>
                <a:t>Thaïlande 19%</a:t>
              </a:r>
            </a:p>
          </p:txBody>
        </p:sp>
        <p:sp>
          <p:nvSpPr>
            <p:cNvPr id="230" name="ZoneTexte 229">
              <a:extLst>
                <a:ext uri="{FF2B5EF4-FFF2-40B4-BE49-F238E27FC236}">
                  <a16:creationId xmlns:a16="http://schemas.microsoft.com/office/drawing/2014/main" id="{2F6A218F-1D70-45DA-BEAA-852281CD9E8D}"/>
                </a:ext>
              </a:extLst>
            </p:cNvPr>
            <p:cNvSpPr txBox="1"/>
            <p:nvPr/>
          </p:nvSpPr>
          <p:spPr>
            <a:xfrm>
              <a:off x="7829951" y="1739352"/>
              <a:ext cx="780477" cy="184698"/>
            </a:xfrm>
            <a:prstGeom prst="rect">
              <a:avLst/>
            </a:prstGeom>
          </p:spPr>
          <p:txBody>
            <a:bodyPr vert="horz" wrap="none" lIns="0" tIns="0" rIns="0" bIns="0" rtlCol="0">
              <a:spAutoFit/>
            </a:bodyPr>
            <a:lstStyle/>
            <a:p>
              <a:pPr marL="4762"/>
              <a:r>
                <a:rPr lang="fr-FR" sz="1200" dirty="0">
                  <a:solidFill>
                    <a:srgbClr val="1B365D"/>
                  </a:solidFill>
                  <a:latin typeface="Century Gothic" panose="020B0502020202020204" pitchFamily="34" charset="0"/>
                </a:rPr>
                <a:t>Chine 21%</a:t>
              </a:r>
            </a:p>
          </p:txBody>
        </p:sp>
      </p:grpSp>
      <p:grpSp>
        <p:nvGrpSpPr>
          <p:cNvPr id="20" name="Groupe 19"/>
          <p:cNvGrpSpPr/>
          <p:nvPr/>
        </p:nvGrpSpPr>
        <p:grpSpPr>
          <a:xfrm>
            <a:off x="7955753" y="3749920"/>
            <a:ext cx="1068882" cy="474085"/>
            <a:chOff x="7846284" y="2879543"/>
            <a:chExt cx="1069067" cy="474168"/>
          </a:xfrm>
        </p:grpSpPr>
        <p:sp>
          <p:nvSpPr>
            <p:cNvPr id="85" name="ZoneTexte 84">
              <a:extLst/>
            </p:cNvPr>
            <p:cNvSpPr txBox="1"/>
            <p:nvPr/>
          </p:nvSpPr>
          <p:spPr>
            <a:xfrm>
              <a:off x="7846284" y="2879543"/>
              <a:ext cx="1069067" cy="184698"/>
            </a:xfrm>
            <a:prstGeom prst="rect">
              <a:avLst/>
            </a:prstGeom>
          </p:spPr>
          <p:txBody>
            <a:bodyPr vert="horz" wrap="none" lIns="0" tIns="0" rIns="0" bIns="0" rtlCol="0">
              <a:spAutoFit/>
            </a:bodyPr>
            <a:lstStyle/>
            <a:p>
              <a:pPr marL="4762" algn="ctr"/>
              <a:r>
                <a:rPr lang="en-US" sz="1200" dirty="0" err="1">
                  <a:solidFill>
                    <a:srgbClr val="1B365D"/>
                  </a:solidFill>
                  <a:latin typeface="Century Gothic" panose="020B0502020202020204" pitchFamily="34" charset="0"/>
                </a:rPr>
                <a:t>Thaïlande</a:t>
              </a:r>
              <a:r>
                <a:rPr lang="en-US" sz="1200" dirty="0">
                  <a:solidFill>
                    <a:srgbClr val="1B365D"/>
                  </a:solidFill>
                  <a:latin typeface="Century Gothic" panose="020B0502020202020204" pitchFamily="34" charset="0"/>
                </a:rPr>
                <a:t> 11%</a:t>
              </a:r>
            </a:p>
          </p:txBody>
        </p:sp>
        <p:sp>
          <p:nvSpPr>
            <p:cNvPr id="86" name="ZoneTexte 85">
              <a:extLst/>
            </p:cNvPr>
            <p:cNvSpPr txBox="1"/>
            <p:nvPr/>
          </p:nvSpPr>
          <p:spPr>
            <a:xfrm>
              <a:off x="7879974" y="3169013"/>
              <a:ext cx="772461" cy="184698"/>
            </a:xfrm>
            <a:prstGeom prst="rect">
              <a:avLst/>
            </a:prstGeom>
          </p:spPr>
          <p:txBody>
            <a:bodyPr vert="horz" wrap="none" lIns="0" tIns="0" rIns="0" bIns="0" rtlCol="0">
              <a:spAutoFit/>
            </a:bodyPr>
            <a:lstStyle/>
            <a:p>
              <a:pPr marL="4762" algn="ctr"/>
              <a:r>
                <a:rPr lang="en-US" sz="1200" dirty="0">
                  <a:solidFill>
                    <a:srgbClr val="1B365D"/>
                  </a:solidFill>
                  <a:latin typeface="Century Gothic" panose="020B0502020202020204" pitchFamily="34" charset="0"/>
                </a:rPr>
                <a:t>France 9%</a:t>
              </a:r>
            </a:p>
          </p:txBody>
        </p:sp>
      </p:grpSp>
      <p:sp>
        <p:nvSpPr>
          <p:cNvPr id="102" name="ZoneTexte 101">
            <a:extLst/>
          </p:cNvPr>
          <p:cNvSpPr txBox="1"/>
          <p:nvPr/>
        </p:nvSpPr>
        <p:spPr>
          <a:xfrm>
            <a:off x="8484667" y="4869046"/>
            <a:ext cx="296235" cy="369332"/>
          </a:xfrm>
          <a:prstGeom prst="rect">
            <a:avLst/>
          </a:prstGeom>
        </p:spPr>
        <p:txBody>
          <a:bodyPr vert="horz" wrap="none" lIns="0" tIns="0" rIns="0" bIns="0" rtlCol="0">
            <a:spAutoFit/>
          </a:bodyPr>
          <a:lstStyle/>
          <a:p>
            <a:pPr marL="4762" algn="ctr"/>
            <a:r>
              <a:rPr lang="en-US" sz="1200" dirty="0">
                <a:solidFill>
                  <a:srgbClr val="1B365D"/>
                </a:solidFill>
                <a:latin typeface="Century Gothic" panose="020B0502020202020204" pitchFamily="34" charset="0"/>
              </a:rPr>
              <a:t>USA</a:t>
            </a:r>
          </a:p>
          <a:p>
            <a:pPr marL="4762" algn="ctr"/>
            <a:r>
              <a:rPr lang="en-US" sz="1200" dirty="0">
                <a:solidFill>
                  <a:srgbClr val="1B365D"/>
                </a:solidFill>
                <a:latin typeface="Century Gothic" panose="020B0502020202020204" pitchFamily="34" charset="0"/>
              </a:rPr>
              <a:t>25%</a:t>
            </a:r>
          </a:p>
        </p:txBody>
      </p:sp>
      <p:sp>
        <p:nvSpPr>
          <p:cNvPr id="2" name="ZoneTexte 1"/>
          <p:cNvSpPr txBox="1"/>
          <p:nvPr/>
        </p:nvSpPr>
        <p:spPr>
          <a:xfrm>
            <a:off x="159722" y="2584659"/>
            <a:ext cx="1320983" cy="646331"/>
          </a:xfrm>
          <a:prstGeom prst="rect">
            <a:avLst/>
          </a:prstGeom>
          <a:noFill/>
        </p:spPr>
        <p:txBody>
          <a:bodyPr wrap="square" rtlCol="0">
            <a:spAutoFit/>
          </a:bodyPr>
          <a:lstStyle/>
          <a:p>
            <a:r>
              <a:rPr lang="fr-BE" dirty="0"/>
              <a:t>le moins cher</a:t>
            </a:r>
            <a:endParaRPr lang="en-US" dirty="0"/>
          </a:p>
        </p:txBody>
      </p:sp>
      <p:sp>
        <p:nvSpPr>
          <p:cNvPr id="5" name="ZoneTexte 4"/>
          <p:cNvSpPr txBox="1"/>
          <p:nvPr/>
        </p:nvSpPr>
        <p:spPr>
          <a:xfrm>
            <a:off x="128448" y="1723923"/>
            <a:ext cx="1255466" cy="369332"/>
          </a:xfrm>
          <a:prstGeom prst="rect">
            <a:avLst/>
          </a:prstGeom>
          <a:noFill/>
        </p:spPr>
        <p:txBody>
          <a:bodyPr wrap="square" rtlCol="0">
            <a:spAutoFit/>
          </a:bodyPr>
          <a:lstStyle/>
          <a:p>
            <a:r>
              <a:rPr lang="fr-BE" dirty="0"/>
              <a:t>Le pays…</a:t>
            </a:r>
            <a:endParaRPr lang="en-US" dirty="0"/>
          </a:p>
        </p:txBody>
      </p:sp>
      <p:sp>
        <p:nvSpPr>
          <p:cNvPr id="9" name="ZoneTexte 8"/>
          <p:cNvSpPr txBox="1"/>
          <p:nvPr/>
        </p:nvSpPr>
        <p:spPr>
          <a:xfrm>
            <a:off x="127946" y="3621185"/>
            <a:ext cx="1352759" cy="646331"/>
          </a:xfrm>
          <a:prstGeom prst="rect">
            <a:avLst/>
          </a:prstGeom>
          <a:noFill/>
        </p:spPr>
        <p:txBody>
          <a:bodyPr wrap="square" rtlCol="0">
            <a:spAutoFit/>
          </a:bodyPr>
          <a:lstStyle/>
          <a:p>
            <a:r>
              <a:rPr lang="fr-BE" dirty="0"/>
              <a:t>le plus exotique</a:t>
            </a:r>
            <a:endParaRPr lang="en-US" dirty="0"/>
          </a:p>
        </p:txBody>
      </p:sp>
      <p:sp>
        <p:nvSpPr>
          <p:cNvPr id="10" name="ZoneTexte 9"/>
          <p:cNvSpPr txBox="1"/>
          <p:nvPr/>
        </p:nvSpPr>
        <p:spPr>
          <a:xfrm>
            <a:off x="161741" y="4689835"/>
            <a:ext cx="1402618" cy="646331"/>
          </a:xfrm>
          <a:prstGeom prst="rect">
            <a:avLst/>
          </a:prstGeom>
          <a:noFill/>
        </p:spPr>
        <p:txBody>
          <a:bodyPr wrap="square" rtlCol="0">
            <a:spAutoFit/>
          </a:bodyPr>
          <a:lstStyle/>
          <a:p>
            <a:r>
              <a:rPr lang="fr-BE" dirty="0"/>
              <a:t>le plus sauvage</a:t>
            </a:r>
            <a:endParaRPr lang="en-US" dirty="0"/>
          </a:p>
        </p:txBody>
      </p:sp>
      <p:pic>
        <p:nvPicPr>
          <p:cNvPr id="11" name="Image 10"/>
          <p:cNvPicPr>
            <a:picLocks noChangeAspect="1"/>
          </p:cNvPicPr>
          <p:nvPr/>
        </p:nvPicPr>
        <p:blipFill>
          <a:blip r:embed="rId10"/>
          <a:stretch>
            <a:fillRect/>
          </a:stretch>
        </p:blipFill>
        <p:spPr>
          <a:xfrm>
            <a:off x="1869194" y="1605783"/>
            <a:ext cx="883547" cy="452168"/>
          </a:xfrm>
          <a:prstGeom prst="rect">
            <a:avLst/>
          </a:prstGeom>
        </p:spPr>
      </p:pic>
      <p:sp>
        <p:nvSpPr>
          <p:cNvPr id="49" name="ZoneTexte 48">
            <a:extLst>
              <a:ext uri="{FF2B5EF4-FFF2-40B4-BE49-F238E27FC236}">
                <a16:creationId xmlns:a16="http://schemas.microsoft.com/office/drawing/2014/main" id="{6C293CF9-EE61-46FE-92B7-F88660CA4015}"/>
              </a:ext>
            </a:extLst>
          </p:cNvPr>
          <p:cNvSpPr txBox="1"/>
          <p:nvPr/>
        </p:nvSpPr>
        <p:spPr>
          <a:xfrm>
            <a:off x="1907888" y="2705673"/>
            <a:ext cx="810799" cy="430887"/>
          </a:xfrm>
          <a:prstGeom prst="rect">
            <a:avLst/>
          </a:prstGeom>
        </p:spPr>
        <p:txBody>
          <a:bodyPr vert="horz" wrap="none" lIns="0" tIns="0" rIns="0" bIns="0" rtlCol="0">
            <a:spAutoFit/>
          </a:bodyPr>
          <a:lstStyle/>
          <a:p>
            <a:pPr marL="4762" algn="ctr"/>
            <a:r>
              <a:rPr lang="fr-FR" sz="1400" b="1" dirty="0">
                <a:solidFill>
                  <a:srgbClr val="1B365D"/>
                </a:solidFill>
                <a:latin typeface="Century Gothic" panose="020B0502020202020204" pitchFamily="34" charset="0"/>
              </a:rPr>
              <a:t>Espagne </a:t>
            </a:r>
          </a:p>
          <a:p>
            <a:pPr marL="4762" algn="ctr"/>
            <a:r>
              <a:rPr lang="fr-FR" sz="1200" b="1" dirty="0">
                <a:solidFill>
                  <a:srgbClr val="1B365D"/>
                </a:solidFill>
                <a:latin typeface="Century Gothic" panose="020B0502020202020204" pitchFamily="34" charset="0"/>
              </a:rPr>
              <a:t>11</a:t>
            </a:r>
            <a:r>
              <a:rPr lang="fr-FR" sz="1400" b="1" dirty="0">
                <a:solidFill>
                  <a:srgbClr val="1B365D"/>
                </a:solidFill>
                <a:latin typeface="Century Gothic" panose="020B0502020202020204" pitchFamily="34" charset="0"/>
              </a:rPr>
              <a:t>%</a:t>
            </a:r>
          </a:p>
        </p:txBody>
      </p:sp>
      <p:sp>
        <p:nvSpPr>
          <p:cNvPr id="50" name="ZoneTexte 49">
            <a:extLst>
              <a:ext uri="{FF2B5EF4-FFF2-40B4-BE49-F238E27FC236}">
                <a16:creationId xmlns:a16="http://schemas.microsoft.com/office/drawing/2014/main" id="{5A73E2E3-E35B-4961-A807-901AE8BE79D3}"/>
              </a:ext>
            </a:extLst>
          </p:cNvPr>
          <p:cNvSpPr txBox="1"/>
          <p:nvPr/>
        </p:nvSpPr>
        <p:spPr>
          <a:xfrm>
            <a:off x="1892934" y="3860848"/>
            <a:ext cx="737061" cy="369332"/>
          </a:xfrm>
          <a:prstGeom prst="rect">
            <a:avLst/>
          </a:prstGeom>
        </p:spPr>
        <p:txBody>
          <a:bodyPr vert="horz" wrap="none" lIns="0" tIns="0" rIns="0" bIns="0" rtlCol="0">
            <a:spAutoFit/>
          </a:bodyPr>
          <a:lstStyle/>
          <a:p>
            <a:pPr marL="4762" algn="ctr"/>
            <a:r>
              <a:rPr lang="en-US" sz="1200" b="1" dirty="0" err="1">
                <a:solidFill>
                  <a:srgbClr val="1B365D"/>
                </a:solidFill>
                <a:latin typeface="Century Gothic" panose="020B0502020202020204" pitchFamily="34" charset="0"/>
              </a:rPr>
              <a:t>Thaïlande</a:t>
            </a:r>
            <a:endParaRPr lang="en-US" sz="1200" b="1" dirty="0">
              <a:solidFill>
                <a:srgbClr val="1B365D"/>
              </a:solidFill>
              <a:latin typeface="Century Gothic" panose="020B0502020202020204" pitchFamily="34" charset="0"/>
            </a:endParaRPr>
          </a:p>
          <a:p>
            <a:pPr marL="4762" algn="ctr"/>
            <a:r>
              <a:rPr lang="en-US" sz="1200" b="1" dirty="0">
                <a:solidFill>
                  <a:srgbClr val="1B365D"/>
                </a:solidFill>
                <a:latin typeface="Century Gothic" panose="020B0502020202020204" pitchFamily="34" charset="0"/>
              </a:rPr>
              <a:t>18%</a:t>
            </a:r>
          </a:p>
        </p:txBody>
      </p:sp>
      <p:grpSp>
        <p:nvGrpSpPr>
          <p:cNvPr id="55" name="Groupe 54"/>
          <p:cNvGrpSpPr/>
          <p:nvPr/>
        </p:nvGrpSpPr>
        <p:grpSpPr>
          <a:xfrm>
            <a:off x="1651457" y="4859335"/>
            <a:ext cx="1411753" cy="450231"/>
            <a:chOff x="7829951" y="1739352"/>
            <a:chExt cx="1411998" cy="450310"/>
          </a:xfrm>
        </p:grpSpPr>
        <p:sp>
          <p:nvSpPr>
            <p:cNvPr id="56" name="ZoneTexte 55">
              <a:extLst/>
            </p:cNvPr>
            <p:cNvSpPr txBox="1"/>
            <p:nvPr/>
          </p:nvSpPr>
          <p:spPr>
            <a:xfrm>
              <a:off x="7841002" y="2004964"/>
              <a:ext cx="1400947" cy="184698"/>
            </a:xfrm>
            <a:prstGeom prst="rect">
              <a:avLst/>
            </a:prstGeom>
          </p:spPr>
          <p:txBody>
            <a:bodyPr vert="horz" wrap="none" lIns="0" tIns="0" rIns="0" bIns="0" rtlCol="0">
              <a:spAutoFit/>
            </a:bodyPr>
            <a:lstStyle/>
            <a:p>
              <a:pPr marL="4762"/>
              <a:r>
                <a:rPr lang="fr-FR" sz="1200" b="1" dirty="0">
                  <a:solidFill>
                    <a:srgbClr val="1B365D"/>
                  </a:solidFill>
                  <a:latin typeface="Century Gothic" panose="020B0502020202020204" pitchFamily="34" charset="0"/>
                </a:rPr>
                <a:t>Afrique du Sud 9%</a:t>
              </a:r>
            </a:p>
          </p:txBody>
        </p:sp>
        <p:sp>
          <p:nvSpPr>
            <p:cNvPr id="57" name="ZoneTexte 56">
              <a:extLst/>
            </p:cNvPr>
            <p:cNvSpPr txBox="1"/>
            <p:nvPr/>
          </p:nvSpPr>
          <p:spPr>
            <a:xfrm>
              <a:off x="7829951" y="1739352"/>
              <a:ext cx="996921" cy="184698"/>
            </a:xfrm>
            <a:prstGeom prst="rect">
              <a:avLst/>
            </a:prstGeom>
          </p:spPr>
          <p:txBody>
            <a:bodyPr vert="horz" wrap="none" lIns="0" tIns="0" rIns="0" bIns="0" rtlCol="0">
              <a:spAutoFit/>
            </a:bodyPr>
            <a:lstStyle/>
            <a:p>
              <a:pPr marL="4762"/>
              <a:r>
                <a:rPr lang="fr-FR" sz="1200" b="1" dirty="0">
                  <a:solidFill>
                    <a:srgbClr val="1B365D"/>
                  </a:solidFill>
                  <a:latin typeface="Century Gothic" panose="020B0502020202020204" pitchFamily="34" charset="0"/>
                </a:rPr>
                <a:t>Australie 10%</a:t>
              </a:r>
            </a:p>
          </p:txBody>
        </p:sp>
      </p:grpSp>
      <p:sp>
        <p:nvSpPr>
          <p:cNvPr id="59" name="Title 5"/>
          <p:cNvSpPr txBox="1">
            <a:spLocks/>
          </p:cNvSpPr>
          <p:nvPr/>
        </p:nvSpPr>
        <p:spPr>
          <a:xfrm>
            <a:off x="246098" y="235688"/>
            <a:ext cx="8386686" cy="557458"/>
          </a:xfrm>
          <a:prstGeom prst="rect">
            <a:avLst/>
          </a:prstGeom>
        </p:spPr>
        <p:txBody>
          <a:bodyPr/>
          <a:lstStyle>
            <a:lvl1pPr algn="l" defTabSz="457200" rtl="0" eaLnBrk="1" latinLnBrk="0" hangingPunct="1">
              <a:lnSpc>
                <a:spcPts val="3200"/>
              </a:lnSpc>
              <a:spcBef>
                <a:spcPct val="0"/>
              </a:spcBef>
              <a:buNone/>
              <a:defRPr sz="3300" b="1" i="0" kern="1200">
                <a:solidFill>
                  <a:schemeClr val="tx1"/>
                </a:solidFill>
                <a:latin typeface="Arial"/>
                <a:ea typeface="+mj-ea"/>
                <a:cs typeface="+mj-cs"/>
              </a:defRPr>
            </a:lvl1pPr>
          </a:lstStyle>
          <a:p>
            <a:r>
              <a:rPr lang="fr-BE" sz="2400" dirty="0">
                <a:solidFill>
                  <a:srgbClr val="314397"/>
                </a:solidFill>
              </a:rPr>
              <a:t>La perception des pays de par le monde</a:t>
            </a:r>
          </a:p>
        </p:txBody>
      </p:sp>
      <p:sp>
        <p:nvSpPr>
          <p:cNvPr id="60" name="TextBox 22"/>
          <p:cNvSpPr txBox="1"/>
          <p:nvPr/>
        </p:nvSpPr>
        <p:spPr>
          <a:xfrm>
            <a:off x="466544" y="932342"/>
            <a:ext cx="2265364" cy="276999"/>
          </a:xfrm>
          <a:prstGeom prst="rect">
            <a:avLst/>
          </a:prstGeom>
          <a:solidFill>
            <a:schemeClr val="accent1"/>
          </a:solidFill>
          <a:ln>
            <a:solidFill>
              <a:schemeClr val="accent1"/>
            </a:solidFill>
          </a:ln>
        </p:spPr>
        <p:txBody>
          <a:bodyPr wrap="none" rtlCol="0">
            <a:spAutoFit/>
          </a:bodyPr>
          <a:lstStyle/>
          <a:p>
            <a:r>
              <a:rPr lang="fr-BE" sz="1200" b="1" dirty="0">
                <a:solidFill>
                  <a:schemeClr val="bg1"/>
                </a:solidFill>
              </a:rPr>
              <a:t>Selon vous, quel pays est …</a:t>
            </a:r>
          </a:p>
        </p:txBody>
      </p:sp>
      <p:pic>
        <p:nvPicPr>
          <p:cNvPr id="6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4571" y="555084"/>
            <a:ext cx="6189677" cy="590632"/>
          </a:xfrm>
          <a:prstGeom prst="rect">
            <a:avLst/>
          </a:prstGeom>
        </p:spPr>
      </p:pic>
    </p:spTree>
    <p:extLst>
      <p:ext uri="{BB962C8B-B14F-4D97-AF65-F5344CB8AC3E}">
        <p14:creationId xmlns:p14="http://schemas.microsoft.com/office/powerpoint/2010/main" val="7464441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 coins arrondis 82"/>
          <p:cNvSpPr/>
          <p:nvPr/>
        </p:nvSpPr>
        <p:spPr>
          <a:xfrm>
            <a:off x="148733" y="4578826"/>
            <a:ext cx="8954481" cy="101125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 coins arrondis 21"/>
          <p:cNvSpPr/>
          <p:nvPr/>
        </p:nvSpPr>
        <p:spPr>
          <a:xfrm>
            <a:off x="128448" y="2523454"/>
            <a:ext cx="8954481" cy="101125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8" name="Espace réservé du texte 2">
            <a:extLst>
              <a:ext uri="{FF2B5EF4-FFF2-40B4-BE49-F238E27FC236}">
                <a16:creationId xmlns:a16="http://schemas.microsoft.com/office/drawing/2014/main" id="{D2808219-22D9-42C3-BCDA-F2E102EE8175}"/>
              </a:ext>
            </a:extLst>
          </p:cNvPr>
          <p:cNvSpPr txBox="1">
            <a:spLocks/>
          </p:cNvSpPr>
          <p:nvPr>
            <p:custDataLst>
              <p:tags r:id="rId1"/>
            </p:custDataLst>
          </p:nvPr>
        </p:nvSpPr>
        <p:spPr>
          <a:xfrm>
            <a:off x="3060504" y="1703913"/>
            <a:ext cx="1128846" cy="330739"/>
          </a:xfrm>
          <a:prstGeom prst="rect">
            <a:avLst/>
          </a:prstGeom>
          <a:solidFill>
            <a:schemeClr val="tx2"/>
          </a:solidFill>
        </p:spPr>
        <p:txBody>
          <a:bodyPr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x-none" sz="1400" b="1" kern="0" dirty="0">
                <a:solidFill>
                  <a:schemeClr val="bg1"/>
                </a:solidFill>
                <a:latin typeface="Century Gothic" panose="020B0502020202020204" pitchFamily="34" charset="0"/>
              </a:rPr>
              <a:t>Europe</a:t>
            </a:r>
          </a:p>
        </p:txBody>
      </p:sp>
      <p:sp>
        <p:nvSpPr>
          <p:cNvPr id="232" name="ZoneTexte 231">
            <a:extLst>
              <a:ext uri="{FF2B5EF4-FFF2-40B4-BE49-F238E27FC236}">
                <a16:creationId xmlns:a16="http://schemas.microsoft.com/office/drawing/2014/main" id="{5A73E2E3-E35B-4961-A807-901AE8BE79D3}"/>
              </a:ext>
            </a:extLst>
          </p:cNvPr>
          <p:cNvSpPr txBox="1"/>
          <p:nvPr/>
        </p:nvSpPr>
        <p:spPr>
          <a:xfrm>
            <a:off x="3429986" y="3820293"/>
            <a:ext cx="366767" cy="369332"/>
          </a:xfrm>
          <a:prstGeom prst="rect">
            <a:avLst/>
          </a:prstGeom>
        </p:spPr>
        <p:txBody>
          <a:bodyPr vert="horz" wrap="none" lIns="0" tIns="0" rIns="0" bIns="0" rtlCol="0">
            <a:spAutoFit/>
          </a:bodyPr>
          <a:lstStyle/>
          <a:p>
            <a:pPr marL="4762" algn="ctr"/>
            <a:r>
              <a:rPr lang="en-US" sz="1200" b="1" dirty="0" err="1">
                <a:solidFill>
                  <a:srgbClr val="1B365D"/>
                </a:solidFill>
                <a:latin typeface="Century Gothic" panose="020B0502020202020204" pitchFamily="34" charset="0"/>
              </a:rPr>
              <a:t>Italie</a:t>
            </a:r>
            <a:endParaRPr lang="en-US" sz="1200" b="1" dirty="0">
              <a:solidFill>
                <a:srgbClr val="1B365D"/>
              </a:solidFill>
              <a:latin typeface="Century Gothic" panose="020B0502020202020204" pitchFamily="34" charset="0"/>
            </a:endParaRPr>
          </a:p>
          <a:p>
            <a:pPr marL="4762" algn="ctr"/>
            <a:r>
              <a:rPr lang="en-US" sz="1200" b="1" dirty="0">
                <a:solidFill>
                  <a:srgbClr val="1B365D"/>
                </a:solidFill>
                <a:latin typeface="Century Gothic" panose="020B0502020202020204" pitchFamily="34" charset="0"/>
              </a:rPr>
              <a:t>31%</a:t>
            </a:r>
          </a:p>
        </p:txBody>
      </p:sp>
      <p:sp>
        <p:nvSpPr>
          <p:cNvPr id="224" name="ZoneTexte 223">
            <a:extLst>
              <a:ext uri="{FF2B5EF4-FFF2-40B4-BE49-F238E27FC236}">
                <a16:creationId xmlns:a16="http://schemas.microsoft.com/office/drawing/2014/main" id="{6C293CF9-EE61-46FE-92B7-F88660CA4015}"/>
              </a:ext>
            </a:extLst>
          </p:cNvPr>
          <p:cNvSpPr txBox="1"/>
          <p:nvPr/>
        </p:nvSpPr>
        <p:spPr>
          <a:xfrm>
            <a:off x="3460171" y="2677068"/>
            <a:ext cx="410049" cy="369332"/>
          </a:xfrm>
          <a:prstGeom prst="rect">
            <a:avLst/>
          </a:prstGeom>
        </p:spPr>
        <p:txBody>
          <a:bodyPr vert="horz" wrap="none" lIns="0" tIns="0" rIns="0" bIns="0" rtlCol="0">
            <a:spAutoFit/>
          </a:bodyPr>
          <a:lstStyle/>
          <a:p>
            <a:pPr marL="4762" algn="ctr"/>
            <a:r>
              <a:rPr lang="fr-FR" sz="1200" b="1" dirty="0">
                <a:solidFill>
                  <a:srgbClr val="1B365D"/>
                </a:solidFill>
                <a:latin typeface="Century Gothic" panose="020B0502020202020204" pitchFamily="34" charset="0"/>
              </a:rPr>
              <a:t>Italie </a:t>
            </a:r>
          </a:p>
          <a:p>
            <a:pPr marL="4762" algn="ctr"/>
            <a:r>
              <a:rPr lang="fr-FR" sz="1200" b="1" dirty="0">
                <a:solidFill>
                  <a:srgbClr val="1B365D"/>
                </a:solidFill>
                <a:latin typeface="Century Gothic" panose="020B0502020202020204" pitchFamily="34" charset="0"/>
              </a:rPr>
              <a:t>22%</a:t>
            </a:r>
          </a:p>
        </p:txBody>
      </p:sp>
      <p:sp>
        <p:nvSpPr>
          <p:cNvPr id="94" name="ZoneTexte 93">
            <a:extLst/>
          </p:cNvPr>
          <p:cNvSpPr txBox="1"/>
          <p:nvPr/>
        </p:nvSpPr>
        <p:spPr>
          <a:xfrm>
            <a:off x="3460171" y="4884502"/>
            <a:ext cx="410049" cy="369332"/>
          </a:xfrm>
          <a:prstGeom prst="rect">
            <a:avLst/>
          </a:prstGeom>
        </p:spPr>
        <p:txBody>
          <a:bodyPr vert="horz" wrap="none" lIns="0" tIns="0" rIns="0" bIns="0" rtlCol="0">
            <a:spAutoFit/>
          </a:bodyPr>
          <a:lstStyle/>
          <a:p>
            <a:pPr marL="4762"/>
            <a:r>
              <a:rPr lang="fr-FR" sz="1200" b="1" dirty="0">
                <a:solidFill>
                  <a:srgbClr val="1B365D"/>
                </a:solidFill>
                <a:latin typeface="Century Gothic" panose="020B0502020202020204" pitchFamily="34" charset="0"/>
              </a:rPr>
              <a:t>Italie </a:t>
            </a:r>
            <a:br>
              <a:rPr lang="fr-FR" sz="1200" b="1" dirty="0">
                <a:solidFill>
                  <a:srgbClr val="1B365D"/>
                </a:solidFill>
                <a:latin typeface="Century Gothic" panose="020B0502020202020204" pitchFamily="34" charset="0"/>
              </a:rPr>
            </a:br>
            <a:r>
              <a:rPr lang="fr-FR" sz="1200" b="1" dirty="0">
                <a:solidFill>
                  <a:srgbClr val="1B365D"/>
                </a:solidFill>
                <a:latin typeface="Century Gothic" panose="020B0502020202020204" pitchFamily="34" charset="0"/>
              </a:rPr>
              <a:t>28%</a:t>
            </a:r>
          </a:p>
        </p:txBody>
      </p:sp>
      <p:pic>
        <p:nvPicPr>
          <p:cNvPr id="211" name="Picture 6" descr="D:\Users\Sophie.Morin\Desktop\us.PNG">
            <a:extLst>
              <a:ext uri="{FF2B5EF4-FFF2-40B4-BE49-F238E27FC236}">
                <a16:creationId xmlns:a16="http://schemas.microsoft.com/office/drawing/2014/main" id="{12D188AC-A6CC-4B78-8758-AB69B0F1CCD6}"/>
              </a:ext>
            </a:extLst>
          </p:cNvPr>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tretch/>
        </p:blipFill>
        <p:spPr>
          <a:xfrm>
            <a:off x="4575498" y="1674487"/>
            <a:ext cx="744321" cy="390902"/>
          </a:xfrm>
          <a:prstGeom prst="rect">
            <a:avLst/>
          </a:prstGeom>
          <a:noFill/>
          <a:extLst>
            <a:ext uri="{909E8E84-426E-40DD-AFC4-6F175D3DCCD1}">
              <a14:hiddenFill xmlns:a14="http://schemas.microsoft.com/office/drawing/2010/main">
                <a:solidFill>
                  <a:srgbClr val="FFFFFF"/>
                </a:solidFill>
              </a14:hiddenFill>
            </a:ext>
          </a:extLst>
        </p:spPr>
      </p:pic>
      <p:sp>
        <p:nvSpPr>
          <p:cNvPr id="225" name="ZoneTexte 224">
            <a:extLst>
              <a:ext uri="{FF2B5EF4-FFF2-40B4-BE49-F238E27FC236}">
                <a16:creationId xmlns:a16="http://schemas.microsoft.com/office/drawing/2014/main" id="{5FC2345A-3A30-45E7-81BC-11188F81B0A0}"/>
              </a:ext>
            </a:extLst>
          </p:cNvPr>
          <p:cNvSpPr txBox="1"/>
          <p:nvPr/>
        </p:nvSpPr>
        <p:spPr>
          <a:xfrm>
            <a:off x="4750090" y="2682735"/>
            <a:ext cx="420628" cy="400110"/>
          </a:xfrm>
          <a:prstGeom prst="rect">
            <a:avLst/>
          </a:prstGeom>
        </p:spPr>
        <p:txBody>
          <a:bodyPr vert="horz" wrap="none" lIns="0" tIns="0" rIns="0" bIns="0" rtlCol="0">
            <a:spAutoFit/>
          </a:bodyPr>
          <a:lstStyle/>
          <a:p>
            <a:pPr marL="4762"/>
            <a:r>
              <a:rPr lang="fr-FR" sz="1200" dirty="0">
                <a:solidFill>
                  <a:srgbClr val="1B365D"/>
                </a:solidFill>
                <a:latin typeface="Century Gothic" panose="020B0502020202020204" pitchFamily="34" charset="0"/>
              </a:rPr>
              <a:t>Italie</a:t>
            </a:r>
          </a:p>
          <a:p>
            <a:pPr marL="4762" algn="ctr"/>
            <a:r>
              <a:rPr lang="fr-FR" sz="1400" dirty="0">
                <a:solidFill>
                  <a:srgbClr val="1B365D"/>
                </a:solidFill>
                <a:latin typeface="Century Gothic" panose="020B0502020202020204" pitchFamily="34" charset="0"/>
              </a:rPr>
              <a:t>18%</a:t>
            </a:r>
          </a:p>
        </p:txBody>
      </p:sp>
      <p:sp>
        <p:nvSpPr>
          <p:cNvPr id="84" name="ZoneTexte 83">
            <a:extLst/>
          </p:cNvPr>
          <p:cNvSpPr txBox="1"/>
          <p:nvPr/>
        </p:nvSpPr>
        <p:spPr>
          <a:xfrm>
            <a:off x="4955107" y="3790588"/>
            <a:ext cx="358752" cy="369332"/>
          </a:xfrm>
          <a:prstGeom prst="rect">
            <a:avLst/>
          </a:prstGeom>
        </p:spPr>
        <p:txBody>
          <a:bodyPr vert="horz" wrap="none" lIns="0" tIns="0" rIns="0" bIns="0" rtlCol="0">
            <a:spAutoFit/>
          </a:bodyPr>
          <a:lstStyle/>
          <a:p>
            <a:pPr marL="4762" algn="ctr"/>
            <a:r>
              <a:rPr lang="en-US" sz="1200" dirty="0" err="1">
                <a:solidFill>
                  <a:srgbClr val="1B365D"/>
                </a:solidFill>
                <a:latin typeface="Century Gothic" panose="020B0502020202020204" pitchFamily="34" charset="0"/>
              </a:rPr>
              <a:t>Italie</a:t>
            </a:r>
            <a:endParaRPr lang="en-US" sz="1200" dirty="0">
              <a:solidFill>
                <a:srgbClr val="1B365D"/>
              </a:solidFill>
              <a:latin typeface="Century Gothic" panose="020B0502020202020204" pitchFamily="34" charset="0"/>
            </a:endParaRPr>
          </a:p>
          <a:p>
            <a:pPr marL="4762" algn="ctr"/>
            <a:r>
              <a:rPr lang="en-US" sz="1200" dirty="0">
                <a:solidFill>
                  <a:srgbClr val="1B365D"/>
                </a:solidFill>
                <a:latin typeface="Century Gothic" panose="020B0502020202020204" pitchFamily="34" charset="0"/>
              </a:rPr>
              <a:t>30%</a:t>
            </a:r>
          </a:p>
        </p:txBody>
      </p:sp>
      <p:sp>
        <p:nvSpPr>
          <p:cNvPr id="99" name="ZoneTexte 98">
            <a:extLst/>
          </p:cNvPr>
          <p:cNvSpPr txBox="1"/>
          <p:nvPr/>
        </p:nvSpPr>
        <p:spPr>
          <a:xfrm>
            <a:off x="4952700" y="4828334"/>
            <a:ext cx="358752" cy="369332"/>
          </a:xfrm>
          <a:prstGeom prst="rect">
            <a:avLst/>
          </a:prstGeom>
        </p:spPr>
        <p:txBody>
          <a:bodyPr vert="horz" wrap="none" lIns="0" tIns="0" rIns="0" bIns="0" rtlCol="0">
            <a:spAutoFit/>
          </a:bodyPr>
          <a:lstStyle/>
          <a:p>
            <a:pPr marL="4762" algn="ctr"/>
            <a:r>
              <a:rPr lang="fr-BE" sz="1200" dirty="0">
                <a:solidFill>
                  <a:srgbClr val="1B365D"/>
                </a:solidFill>
                <a:latin typeface="Century Gothic" panose="020B0502020202020204" pitchFamily="34" charset="0"/>
              </a:rPr>
              <a:t>Italie</a:t>
            </a:r>
            <a:endParaRPr lang="en-US" sz="1200" dirty="0">
              <a:solidFill>
                <a:srgbClr val="1B365D"/>
              </a:solidFill>
              <a:latin typeface="Century Gothic" panose="020B0502020202020204" pitchFamily="34" charset="0"/>
            </a:endParaRPr>
          </a:p>
          <a:p>
            <a:pPr marL="4762" algn="ctr"/>
            <a:r>
              <a:rPr lang="en-US" sz="1200" dirty="0">
                <a:solidFill>
                  <a:srgbClr val="1B365D"/>
                </a:solidFill>
                <a:latin typeface="Century Gothic" panose="020B0502020202020204" pitchFamily="34" charset="0"/>
              </a:rPr>
              <a:t>18%</a:t>
            </a:r>
          </a:p>
        </p:txBody>
      </p:sp>
      <p:pic>
        <p:nvPicPr>
          <p:cNvPr id="212" name="Picture 10" descr="D:\Users\Sophie.Morin\Desktop\brazil.PNG">
            <a:extLst>
              <a:ext uri="{FF2B5EF4-FFF2-40B4-BE49-F238E27FC236}">
                <a16:creationId xmlns:a16="http://schemas.microsoft.com/office/drawing/2014/main" id="{01AD486F-9F5C-4289-8DA4-ABA0AA84D0A8}"/>
              </a:ext>
            </a:extLst>
          </p:cNvPr>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tretch/>
        </p:blipFill>
        <p:spPr>
          <a:xfrm>
            <a:off x="5733802" y="1664325"/>
            <a:ext cx="832956" cy="440275"/>
          </a:xfrm>
          <a:prstGeom prst="rect">
            <a:avLst/>
          </a:prstGeom>
          <a:noFill/>
          <a:extLst>
            <a:ext uri="{909E8E84-426E-40DD-AFC4-6F175D3DCCD1}">
              <a14:hiddenFill xmlns:a14="http://schemas.microsoft.com/office/drawing/2010/main">
                <a:solidFill>
                  <a:srgbClr val="FFFFFF"/>
                </a:solidFill>
              </a14:hiddenFill>
            </a:ext>
          </a:extLst>
        </p:spPr>
      </p:pic>
      <p:sp>
        <p:nvSpPr>
          <p:cNvPr id="226" name="ZoneTexte 225">
            <a:extLst>
              <a:ext uri="{FF2B5EF4-FFF2-40B4-BE49-F238E27FC236}">
                <a16:creationId xmlns:a16="http://schemas.microsoft.com/office/drawing/2014/main" id="{B3D31BB3-07B0-4A3E-AD47-BCAA2B76A46E}"/>
              </a:ext>
            </a:extLst>
          </p:cNvPr>
          <p:cNvSpPr txBox="1"/>
          <p:nvPr/>
        </p:nvSpPr>
        <p:spPr>
          <a:xfrm>
            <a:off x="6035039" y="2692419"/>
            <a:ext cx="389209" cy="400110"/>
          </a:xfrm>
          <a:prstGeom prst="rect">
            <a:avLst/>
          </a:prstGeom>
        </p:spPr>
        <p:txBody>
          <a:bodyPr vert="horz" wrap="none" lIns="0" tIns="0" rIns="0" bIns="0" rtlCol="0">
            <a:spAutoFit/>
          </a:bodyPr>
          <a:lstStyle/>
          <a:p>
            <a:pPr marL="4762" algn="ctr"/>
            <a:r>
              <a:rPr lang="fr-FR" sz="1200" dirty="0" err="1">
                <a:solidFill>
                  <a:srgbClr val="1B365D"/>
                </a:solidFill>
                <a:latin typeface="Century Gothic" panose="020B0502020202020204" pitchFamily="34" charset="0"/>
              </a:rPr>
              <a:t>Brésill</a:t>
            </a:r>
            <a:endParaRPr lang="fr-FR" sz="1200" dirty="0">
              <a:solidFill>
                <a:srgbClr val="1B365D"/>
              </a:solidFill>
              <a:latin typeface="Century Gothic" panose="020B0502020202020204" pitchFamily="34" charset="0"/>
            </a:endParaRPr>
          </a:p>
          <a:p>
            <a:pPr marL="4762" algn="ctr"/>
            <a:r>
              <a:rPr lang="fr-FR" sz="1400" dirty="0">
                <a:solidFill>
                  <a:srgbClr val="1B365D"/>
                </a:solidFill>
                <a:latin typeface="Century Gothic" panose="020B0502020202020204" pitchFamily="34" charset="0"/>
              </a:rPr>
              <a:t>19%</a:t>
            </a:r>
          </a:p>
        </p:txBody>
      </p:sp>
      <p:sp>
        <p:nvSpPr>
          <p:cNvPr id="91" name="ZoneTexte 90">
            <a:extLst/>
          </p:cNvPr>
          <p:cNvSpPr txBox="1"/>
          <p:nvPr/>
        </p:nvSpPr>
        <p:spPr>
          <a:xfrm>
            <a:off x="5960511" y="3834908"/>
            <a:ext cx="402033" cy="369332"/>
          </a:xfrm>
          <a:prstGeom prst="rect">
            <a:avLst/>
          </a:prstGeom>
        </p:spPr>
        <p:txBody>
          <a:bodyPr vert="horz" wrap="none" lIns="0" tIns="0" rIns="0" bIns="0" rtlCol="0">
            <a:spAutoFit/>
          </a:bodyPr>
          <a:lstStyle/>
          <a:p>
            <a:pPr marL="4762"/>
            <a:r>
              <a:rPr lang="fr-FR" sz="1200" dirty="0">
                <a:solidFill>
                  <a:srgbClr val="1B365D"/>
                </a:solidFill>
                <a:latin typeface="Century Gothic" panose="020B0502020202020204" pitchFamily="34" charset="0"/>
              </a:rPr>
              <a:t>Brésil </a:t>
            </a:r>
            <a:br>
              <a:rPr lang="fr-FR" sz="1200" dirty="0">
                <a:solidFill>
                  <a:srgbClr val="1B365D"/>
                </a:solidFill>
                <a:latin typeface="Century Gothic" panose="020B0502020202020204" pitchFamily="34" charset="0"/>
              </a:rPr>
            </a:br>
            <a:r>
              <a:rPr lang="fr-FR" sz="1200" dirty="0">
                <a:solidFill>
                  <a:srgbClr val="1B365D"/>
                </a:solidFill>
                <a:latin typeface="Century Gothic" panose="020B0502020202020204" pitchFamily="34" charset="0"/>
              </a:rPr>
              <a:t>41%</a:t>
            </a:r>
          </a:p>
        </p:txBody>
      </p:sp>
      <p:sp>
        <p:nvSpPr>
          <p:cNvPr id="100" name="ZoneTexte 99">
            <a:extLst/>
          </p:cNvPr>
          <p:cNvSpPr txBox="1"/>
          <p:nvPr/>
        </p:nvSpPr>
        <p:spPr>
          <a:xfrm>
            <a:off x="5822285" y="4828334"/>
            <a:ext cx="941522" cy="553998"/>
          </a:xfrm>
          <a:prstGeom prst="rect">
            <a:avLst/>
          </a:prstGeom>
        </p:spPr>
        <p:txBody>
          <a:bodyPr vert="horz" wrap="square" lIns="0" tIns="0" rIns="0" bIns="0" rtlCol="0">
            <a:spAutoFit/>
          </a:bodyPr>
          <a:lstStyle/>
          <a:p>
            <a:pPr marL="4762" algn="ctr"/>
            <a:r>
              <a:rPr lang="fr-BE" sz="1200" dirty="0">
                <a:solidFill>
                  <a:srgbClr val="1B365D"/>
                </a:solidFill>
                <a:latin typeface="Century Gothic" panose="020B0502020202020204" pitchFamily="34" charset="0"/>
              </a:rPr>
              <a:t>Italie 14</a:t>
            </a:r>
            <a:r>
              <a:rPr lang="en-US" sz="1200" dirty="0">
                <a:solidFill>
                  <a:srgbClr val="1B365D"/>
                </a:solidFill>
                <a:latin typeface="Century Gothic" panose="020B0502020202020204" pitchFamily="34" charset="0"/>
              </a:rPr>
              <a:t>%</a:t>
            </a:r>
            <a:br>
              <a:rPr lang="en-US" sz="1200" dirty="0">
                <a:solidFill>
                  <a:srgbClr val="1B365D"/>
                </a:solidFill>
                <a:latin typeface="Century Gothic" panose="020B0502020202020204" pitchFamily="34" charset="0"/>
              </a:rPr>
            </a:br>
            <a:r>
              <a:rPr lang="en-US" sz="1200" dirty="0" err="1">
                <a:solidFill>
                  <a:srgbClr val="1B365D"/>
                </a:solidFill>
                <a:latin typeface="Century Gothic" panose="020B0502020202020204" pitchFamily="34" charset="0"/>
              </a:rPr>
              <a:t>Grèce</a:t>
            </a:r>
            <a:r>
              <a:rPr lang="en-US" sz="1200" dirty="0">
                <a:solidFill>
                  <a:srgbClr val="1B365D"/>
                </a:solidFill>
                <a:latin typeface="Century Gothic" panose="020B0502020202020204" pitchFamily="34" charset="0"/>
              </a:rPr>
              <a:t> 13%</a:t>
            </a:r>
            <a:br>
              <a:rPr lang="en-US" sz="1200" dirty="0">
                <a:solidFill>
                  <a:srgbClr val="1B365D"/>
                </a:solidFill>
                <a:latin typeface="Century Gothic" panose="020B0502020202020204" pitchFamily="34" charset="0"/>
              </a:rPr>
            </a:br>
            <a:r>
              <a:rPr lang="en-US" sz="1200" dirty="0" err="1">
                <a:solidFill>
                  <a:srgbClr val="1B365D"/>
                </a:solidFill>
                <a:latin typeface="Century Gothic" panose="020B0502020202020204" pitchFamily="34" charset="0"/>
              </a:rPr>
              <a:t>Egypte</a:t>
            </a:r>
            <a:r>
              <a:rPr lang="en-US" sz="1200" dirty="0">
                <a:solidFill>
                  <a:srgbClr val="1B365D"/>
                </a:solidFill>
                <a:latin typeface="Century Gothic" panose="020B0502020202020204" pitchFamily="34" charset="0"/>
              </a:rPr>
              <a:t> 13%</a:t>
            </a:r>
          </a:p>
        </p:txBody>
      </p:sp>
      <p:pic>
        <p:nvPicPr>
          <p:cNvPr id="210" name="Image 209">
            <a:extLst>
              <a:ext uri="{FF2B5EF4-FFF2-40B4-BE49-F238E27FC236}">
                <a16:creationId xmlns:a16="http://schemas.microsoft.com/office/drawing/2014/main" id="{95BA6545-635E-4CA6-9A3E-DF3FE0241E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6832" y="1694018"/>
            <a:ext cx="751766" cy="376098"/>
          </a:xfrm>
          <a:prstGeom prst="rect">
            <a:avLst/>
          </a:prstGeom>
        </p:spPr>
      </p:pic>
      <p:sp>
        <p:nvSpPr>
          <p:cNvPr id="229" name="ZoneTexte 228">
            <a:extLst>
              <a:ext uri="{FF2B5EF4-FFF2-40B4-BE49-F238E27FC236}">
                <a16:creationId xmlns:a16="http://schemas.microsoft.com/office/drawing/2014/main" id="{52C8895F-CD25-4D64-98DA-D6FA320C0422}"/>
              </a:ext>
            </a:extLst>
          </p:cNvPr>
          <p:cNvSpPr txBox="1"/>
          <p:nvPr/>
        </p:nvSpPr>
        <p:spPr>
          <a:xfrm>
            <a:off x="7182957" y="2692419"/>
            <a:ext cx="339516" cy="369332"/>
          </a:xfrm>
          <a:prstGeom prst="rect">
            <a:avLst/>
          </a:prstGeom>
        </p:spPr>
        <p:txBody>
          <a:bodyPr vert="horz" wrap="none" lIns="0" tIns="0" rIns="0" bIns="0" rtlCol="0">
            <a:spAutoFit/>
          </a:bodyPr>
          <a:lstStyle/>
          <a:p>
            <a:pPr marL="4762" algn="ctr"/>
            <a:r>
              <a:rPr lang="fr-FR" sz="1200" dirty="0">
                <a:solidFill>
                  <a:srgbClr val="1B365D"/>
                </a:solidFill>
                <a:latin typeface="Century Gothic" panose="020B0502020202020204" pitchFamily="34" charset="0"/>
              </a:rPr>
              <a:t>Inde</a:t>
            </a:r>
          </a:p>
          <a:p>
            <a:pPr marL="4762" algn="ctr"/>
            <a:r>
              <a:rPr lang="fr-FR" sz="1200" dirty="0">
                <a:solidFill>
                  <a:srgbClr val="1B365D"/>
                </a:solidFill>
                <a:latin typeface="Century Gothic" panose="020B0502020202020204" pitchFamily="34" charset="0"/>
              </a:rPr>
              <a:t>35%</a:t>
            </a:r>
          </a:p>
        </p:txBody>
      </p:sp>
      <p:sp>
        <p:nvSpPr>
          <p:cNvPr id="88" name="ZoneTexte 87">
            <a:extLst/>
          </p:cNvPr>
          <p:cNvSpPr txBox="1"/>
          <p:nvPr/>
        </p:nvSpPr>
        <p:spPr>
          <a:xfrm>
            <a:off x="7182956" y="3800424"/>
            <a:ext cx="339516" cy="369332"/>
          </a:xfrm>
          <a:prstGeom prst="rect">
            <a:avLst/>
          </a:prstGeom>
        </p:spPr>
        <p:txBody>
          <a:bodyPr vert="horz" wrap="none" lIns="0" tIns="0" rIns="0" bIns="0" rtlCol="0">
            <a:spAutoFit/>
          </a:bodyPr>
          <a:lstStyle/>
          <a:p>
            <a:pPr marL="4762" algn="ctr"/>
            <a:r>
              <a:rPr lang="en-US" sz="1200" dirty="0" err="1">
                <a:solidFill>
                  <a:srgbClr val="1B365D"/>
                </a:solidFill>
                <a:latin typeface="Century Gothic" panose="020B0502020202020204" pitchFamily="34" charset="0"/>
              </a:rPr>
              <a:t>Inde</a:t>
            </a:r>
            <a:endParaRPr lang="en-US" sz="1200" dirty="0">
              <a:solidFill>
                <a:srgbClr val="1B365D"/>
              </a:solidFill>
              <a:latin typeface="Century Gothic" panose="020B0502020202020204" pitchFamily="34" charset="0"/>
            </a:endParaRPr>
          </a:p>
          <a:p>
            <a:pPr marL="4762" algn="ctr"/>
            <a:r>
              <a:rPr lang="en-US" sz="1200" dirty="0">
                <a:solidFill>
                  <a:srgbClr val="1B365D"/>
                </a:solidFill>
                <a:latin typeface="Century Gothic" panose="020B0502020202020204" pitchFamily="34" charset="0"/>
              </a:rPr>
              <a:t>46%</a:t>
            </a:r>
          </a:p>
        </p:txBody>
      </p:sp>
      <p:sp>
        <p:nvSpPr>
          <p:cNvPr id="101" name="ZoneTexte 100">
            <a:extLst/>
          </p:cNvPr>
          <p:cNvSpPr txBox="1"/>
          <p:nvPr/>
        </p:nvSpPr>
        <p:spPr>
          <a:xfrm>
            <a:off x="6863610" y="4869046"/>
            <a:ext cx="1093833" cy="369332"/>
          </a:xfrm>
          <a:prstGeom prst="rect">
            <a:avLst/>
          </a:prstGeom>
        </p:spPr>
        <p:txBody>
          <a:bodyPr vert="horz" wrap="square" lIns="0" tIns="0" rIns="0" bIns="0" rtlCol="0">
            <a:spAutoFit/>
          </a:bodyPr>
          <a:lstStyle/>
          <a:p>
            <a:pPr marL="4762" algn="ctr"/>
            <a:r>
              <a:rPr lang="en-US" sz="1200" dirty="0" err="1">
                <a:solidFill>
                  <a:srgbClr val="1B365D"/>
                </a:solidFill>
                <a:latin typeface="Century Gothic" panose="020B0502020202020204" pitchFamily="34" charset="0"/>
              </a:rPr>
              <a:t>Inde</a:t>
            </a:r>
            <a:r>
              <a:rPr lang="en-US" sz="1200" dirty="0">
                <a:solidFill>
                  <a:srgbClr val="1B365D"/>
                </a:solidFill>
                <a:latin typeface="Century Gothic" panose="020B0502020202020204" pitchFamily="34" charset="0"/>
              </a:rPr>
              <a:t> </a:t>
            </a:r>
          </a:p>
          <a:p>
            <a:pPr marL="4762" algn="ctr"/>
            <a:r>
              <a:rPr lang="en-US" sz="1200" dirty="0">
                <a:solidFill>
                  <a:srgbClr val="1B365D"/>
                </a:solidFill>
                <a:latin typeface="Century Gothic" panose="020B0502020202020204" pitchFamily="34" charset="0"/>
              </a:rPr>
              <a:t>28%</a:t>
            </a:r>
          </a:p>
        </p:txBody>
      </p:sp>
      <p:pic>
        <p:nvPicPr>
          <p:cNvPr id="209" name="Image 208">
            <a:extLst>
              <a:ext uri="{FF2B5EF4-FFF2-40B4-BE49-F238E27FC236}">
                <a16:creationId xmlns:a16="http://schemas.microsoft.com/office/drawing/2014/main" id="{0012F74A-DB3C-41F9-A980-9055CEE3F7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672" y="1723923"/>
            <a:ext cx="691990" cy="346193"/>
          </a:xfrm>
          <a:prstGeom prst="rect">
            <a:avLst/>
          </a:prstGeom>
        </p:spPr>
      </p:pic>
      <p:grpSp>
        <p:nvGrpSpPr>
          <p:cNvPr id="3" name="Groupe 2"/>
          <p:cNvGrpSpPr/>
          <p:nvPr/>
        </p:nvGrpSpPr>
        <p:grpSpPr>
          <a:xfrm>
            <a:off x="8041534" y="2705673"/>
            <a:ext cx="780342" cy="450231"/>
            <a:chOff x="7829951" y="1739352"/>
            <a:chExt cx="780477" cy="450310"/>
          </a:xfrm>
        </p:grpSpPr>
        <p:sp>
          <p:nvSpPr>
            <p:cNvPr id="256" name="ZoneTexte 255">
              <a:extLst>
                <a:ext uri="{FF2B5EF4-FFF2-40B4-BE49-F238E27FC236}">
                  <a16:creationId xmlns:a16="http://schemas.microsoft.com/office/drawing/2014/main" id="{B448DDFF-14EB-4CFD-AAF3-9AE3B3637EFF}"/>
                </a:ext>
              </a:extLst>
            </p:cNvPr>
            <p:cNvSpPr txBox="1"/>
            <p:nvPr/>
          </p:nvSpPr>
          <p:spPr>
            <a:xfrm>
              <a:off x="7841002" y="2004964"/>
              <a:ext cx="4489" cy="184698"/>
            </a:xfrm>
            <a:prstGeom prst="rect">
              <a:avLst/>
            </a:prstGeom>
          </p:spPr>
          <p:txBody>
            <a:bodyPr vert="horz" wrap="none" lIns="0" tIns="0" rIns="0" bIns="0" rtlCol="0">
              <a:spAutoFit/>
            </a:bodyPr>
            <a:lstStyle/>
            <a:p>
              <a:pPr marL="4762"/>
              <a:endParaRPr lang="fr-FR" sz="1200" dirty="0">
                <a:solidFill>
                  <a:srgbClr val="1B365D"/>
                </a:solidFill>
                <a:latin typeface="Century Gothic" panose="020B0502020202020204" pitchFamily="34" charset="0"/>
              </a:endParaRPr>
            </a:p>
          </p:txBody>
        </p:sp>
        <p:sp>
          <p:nvSpPr>
            <p:cNvPr id="230" name="ZoneTexte 229">
              <a:extLst>
                <a:ext uri="{FF2B5EF4-FFF2-40B4-BE49-F238E27FC236}">
                  <a16:creationId xmlns:a16="http://schemas.microsoft.com/office/drawing/2014/main" id="{2F6A218F-1D70-45DA-BEAA-852281CD9E8D}"/>
                </a:ext>
              </a:extLst>
            </p:cNvPr>
            <p:cNvSpPr txBox="1"/>
            <p:nvPr/>
          </p:nvSpPr>
          <p:spPr>
            <a:xfrm>
              <a:off x="7829951" y="1739352"/>
              <a:ext cx="780477" cy="184698"/>
            </a:xfrm>
            <a:prstGeom prst="rect">
              <a:avLst/>
            </a:prstGeom>
          </p:spPr>
          <p:txBody>
            <a:bodyPr vert="horz" wrap="none" lIns="0" tIns="0" rIns="0" bIns="0" rtlCol="0">
              <a:spAutoFit/>
            </a:bodyPr>
            <a:lstStyle/>
            <a:p>
              <a:pPr marL="4762"/>
              <a:r>
                <a:rPr lang="fr-FR" sz="1200" dirty="0">
                  <a:solidFill>
                    <a:srgbClr val="1B365D"/>
                  </a:solidFill>
                  <a:latin typeface="Century Gothic" panose="020B0502020202020204" pitchFamily="34" charset="0"/>
                </a:rPr>
                <a:t>Chine 62%</a:t>
              </a:r>
            </a:p>
          </p:txBody>
        </p:sp>
      </p:grpSp>
      <p:sp>
        <p:nvSpPr>
          <p:cNvPr id="86" name="ZoneTexte 85">
            <a:extLst/>
          </p:cNvPr>
          <p:cNvSpPr txBox="1"/>
          <p:nvPr/>
        </p:nvSpPr>
        <p:spPr>
          <a:xfrm>
            <a:off x="8349430" y="3800424"/>
            <a:ext cx="448520" cy="369332"/>
          </a:xfrm>
          <a:prstGeom prst="rect">
            <a:avLst/>
          </a:prstGeom>
        </p:spPr>
        <p:txBody>
          <a:bodyPr vert="horz" wrap="none" lIns="0" tIns="0" rIns="0" bIns="0" rtlCol="0">
            <a:spAutoFit/>
          </a:bodyPr>
          <a:lstStyle/>
          <a:p>
            <a:pPr marL="4762" algn="ctr"/>
            <a:r>
              <a:rPr lang="en-US" sz="1200" dirty="0">
                <a:solidFill>
                  <a:srgbClr val="1B365D"/>
                </a:solidFill>
                <a:latin typeface="Century Gothic" panose="020B0502020202020204" pitchFamily="34" charset="0"/>
              </a:rPr>
              <a:t>Chine</a:t>
            </a:r>
            <a:br>
              <a:rPr lang="en-US" sz="1200" dirty="0">
                <a:solidFill>
                  <a:srgbClr val="1B365D"/>
                </a:solidFill>
                <a:latin typeface="Century Gothic" panose="020B0502020202020204" pitchFamily="34" charset="0"/>
              </a:rPr>
            </a:br>
            <a:r>
              <a:rPr lang="en-US" sz="1200" dirty="0">
                <a:solidFill>
                  <a:srgbClr val="1B365D"/>
                </a:solidFill>
                <a:latin typeface="Century Gothic" panose="020B0502020202020204" pitchFamily="34" charset="0"/>
              </a:rPr>
              <a:t>59%</a:t>
            </a:r>
          </a:p>
        </p:txBody>
      </p:sp>
      <p:sp>
        <p:nvSpPr>
          <p:cNvPr id="102" name="ZoneTexte 101">
            <a:extLst/>
          </p:cNvPr>
          <p:cNvSpPr txBox="1"/>
          <p:nvPr/>
        </p:nvSpPr>
        <p:spPr>
          <a:xfrm>
            <a:off x="8408523" y="4869046"/>
            <a:ext cx="448520" cy="369332"/>
          </a:xfrm>
          <a:prstGeom prst="rect">
            <a:avLst/>
          </a:prstGeom>
        </p:spPr>
        <p:txBody>
          <a:bodyPr vert="horz" wrap="none" lIns="0" tIns="0" rIns="0" bIns="0" rtlCol="0">
            <a:spAutoFit/>
          </a:bodyPr>
          <a:lstStyle/>
          <a:p>
            <a:pPr marL="4762" algn="ctr"/>
            <a:r>
              <a:rPr lang="en-US" sz="1200" dirty="0">
                <a:solidFill>
                  <a:srgbClr val="1B365D"/>
                </a:solidFill>
                <a:latin typeface="Century Gothic" panose="020B0502020202020204" pitchFamily="34" charset="0"/>
              </a:rPr>
              <a:t>Chine</a:t>
            </a:r>
          </a:p>
          <a:p>
            <a:pPr marL="4762" algn="ctr"/>
            <a:r>
              <a:rPr lang="en-US" sz="1200" dirty="0">
                <a:solidFill>
                  <a:srgbClr val="1B365D"/>
                </a:solidFill>
                <a:latin typeface="Century Gothic" panose="020B0502020202020204" pitchFamily="34" charset="0"/>
              </a:rPr>
              <a:t>25%</a:t>
            </a:r>
          </a:p>
        </p:txBody>
      </p:sp>
      <p:sp>
        <p:nvSpPr>
          <p:cNvPr id="2" name="ZoneTexte 1"/>
          <p:cNvSpPr txBox="1"/>
          <p:nvPr/>
        </p:nvSpPr>
        <p:spPr>
          <a:xfrm>
            <a:off x="161741" y="2584659"/>
            <a:ext cx="1457547" cy="646331"/>
          </a:xfrm>
          <a:prstGeom prst="rect">
            <a:avLst/>
          </a:prstGeom>
          <a:noFill/>
        </p:spPr>
        <p:txBody>
          <a:bodyPr wrap="square" rtlCol="0">
            <a:spAutoFit/>
          </a:bodyPr>
          <a:lstStyle/>
          <a:p>
            <a:r>
              <a:rPr lang="fr-BE" dirty="0"/>
              <a:t>à la culture la plus riche</a:t>
            </a:r>
            <a:endParaRPr lang="en-US" dirty="0"/>
          </a:p>
        </p:txBody>
      </p:sp>
      <p:sp>
        <p:nvSpPr>
          <p:cNvPr id="5" name="ZoneTexte 4"/>
          <p:cNvSpPr txBox="1"/>
          <p:nvPr/>
        </p:nvSpPr>
        <p:spPr>
          <a:xfrm>
            <a:off x="128448" y="1723923"/>
            <a:ext cx="1255466" cy="369332"/>
          </a:xfrm>
          <a:prstGeom prst="rect">
            <a:avLst/>
          </a:prstGeom>
          <a:noFill/>
        </p:spPr>
        <p:txBody>
          <a:bodyPr wrap="square" rtlCol="0">
            <a:spAutoFit/>
          </a:bodyPr>
          <a:lstStyle/>
          <a:p>
            <a:r>
              <a:rPr lang="fr-BE" dirty="0"/>
              <a:t>Le pays…</a:t>
            </a:r>
            <a:endParaRPr lang="en-US" dirty="0"/>
          </a:p>
        </p:txBody>
      </p:sp>
      <p:sp>
        <p:nvSpPr>
          <p:cNvPr id="9" name="ZoneTexte 8"/>
          <p:cNvSpPr txBox="1"/>
          <p:nvPr/>
        </p:nvSpPr>
        <p:spPr>
          <a:xfrm>
            <a:off x="127945" y="3621185"/>
            <a:ext cx="1649483" cy="646331"/>
          </a:xfrm>
          <a:prstGeom prst="rect">
            <a:avLst/>
          </a:prstGeom>
          <a:noFill/>
        </p:spPr>
        <p:txBody>
          <a:bodyPr wrap="square" rtlCol="0">
            <a:spAutoFit/>
          </a:bodyPr>
          <a:lstStyle/>
          <a:p>
            <a:r>
              <a:rPr lang="fr-BE" dirty="0"/>
              <a:t>à la meilleure gastronomie</a:t>
            </a:r>
            <a:endParaRPr lang="en-US" dirty="0"/>
          </a:p>
        </p:txBody>
      </p:sp>
      <p:sp>
        <p:nvSpPr>
          <p:cNvPr id="10" name="ZoneTexte 9"/>
          <p:cNvSpPr txBox="1"/>
          <p:nvPr/>
        </p:nvSpPr>
        <p:spPr>
          <a:xfrm>
            <a:off x="161741" y="4689835"/>
            <a:ext cx="1402618" cy="646331"/>
          </a:xfrm>
          <a:prstGeom prst="rect">
            <a:avLst/>
          </a:prstGeom>
          <a:noFill/>
        </p:spPr>
        <p:txBody>
          <a:bodyPr wrap="square" rtlCol="0">
            <a:spAutoFit/>
          </a:bodyPr>
          <a:lstStyle/>
          <a:p>
            <a:r>
              <a:rPr lang="fr-BE" dirty="0"/>
              <a:t>le plus historique</a:t>
            </a:r>
            <a:endParaRPr lang="en-US" dirty="0"/>
          </a:p>
        </p:txBody>
      </p:sp>
      <p:pic>
        <p:nvPicPr>
          <p:cNvPr id="11" name="Image 10"/>
          <p:cNvPicPr>
            <a:picLocks noChangeAspect="1"/>
          </p:cNvPicPr>
          <p:nvPr/>
        </p:nvPicPr>
        <p:blipFill>
          <a:blip r:embed="rId10"/>
          <a:stretch>
            <a:fillRect/>
          </a:stretch>
        </p:blipFill>
        <p:spPr>
          <a:xfrm>
            <a:off x="1869194" y="1605783"/>
            <a:ext cx="883547" cy="452168"/>
          </a:xfrm>
          <a:prstGeom prst="rect">
            <a:avLst/>
          </a:prstGeom>
        </p:spPr>
      </p:pic>
      <p:sp>
        <p:nvSpPr>
          <p:cNvPr id="49" name="ZoneTexte 48">
            <a:extLst>
              <a:ext uri="{FF2B5EF4-FFF2-40B4-BE49-F238E27FC236}">
                <a16:creationId xmlns:a16="http://schemas.microsoft.com/office/drawing/2014/main" id="{6C293CF9-EE61-46FE-92B7-F88660CA4015}"/>
              </a:ext>
            </a:extLst>
          </p:cNvPr>
          <p:cNvSpPr txBox="1"/>
          <p:nvPr/>
        </p:nvSpPr>
        <p:spPr>
          <a:xfrm>
            <a:off x="1879835" y="2717999"/>
            <a:ext cx="866904" cy="553998"/>
          </a:xfrm>
          <a:prstGeom prst="rect">
            <a:avLst/>
          </a:prstGeom>
        </p:spPr>
        <p:txBody>
          <a:bodyPr vert="horz" wrap="none" lIns="0" tIns="0" rIns="0" bIns="0" rtlCol="0">
            <a:spAutoFit/>
          </a:bodyPr>
          <a:lstStyle/>
          <a:p>
            <a:pPr marL="4762" algn="ctr"/>
            <a:r>
              <a:rPr lang="fr-FR" sz="1200" b="1" dirty="0">
                <a:solidFill>
                  <a:srgbClr val="1B365D"/>
                </a:solidFill>
                <a:latin typeface="Century Gothic" panose="020B0502020202020204" pitchFamily="34" charset="0"/>
              </a:rPr>
              <a:t>Italie18%</a:t>
            </a:r>
            <a:br>
              <a:rPr lang="fr-FR" sz="1200" b="1" dirty="0">
                <a:solidFill>
                  <a:srgbClr val="1B365D"/>
                </a:solidFill>
                <a:latin typeface="Century Gothic" panose="020B0502020202020204" pitchFamily="34" charset="0"/>
              </a:rPr>
            </a:br>
            <a:r>
              <a:rPr lang="fr-FR" sz="1200" b="1" dirty="0">
                <a:solidFill>
                  <a:srgbClr val="1B365D"/>
                </a:solidFill>
                <a:latin typeface="Century Gothic" panose="020B0502020202020204" pitchFamily="34" charset="0"/>
              </a:rPr>
              <a:t>France 15%</a:t>
            </a:r>
          </a:p>
          <a:p>
            <a:pPr marL="4762" algn="ctr"/>
            <a:endParaRPr lang="fr-FR" sz="1200" b="1" dirty="0">
              <a:solidFill>
                <a:srgbClr val="1B365D"/>
              </a:solidFill>
              <a:latin typeface="Century Gothic" panose="020B0502020202020204" pitchFamily="34" charset="0"/>
            </a:endParaRPr>
          </a:p>
        </p:txBody>
      </p:sp>
      <p:sp>
        <p:nvSpPr>
          <p:cNvPr id="50" name="ZoneTexte 49">
            <a:extLst>
              <a:ext uri="{FF2B5EF4-FFF2-40B4-BE49-F238E27FC236}">
                <a16:creationId xmlns:a16="http://schemas.microsoft.com/office/drawing/2014/main" id="{5A73E2E3-E35B-4961-A807-901AE8BE79D3}"/>
              </a:ext>
            </a:extLst>
          </p:cNvPr>
          <p:cNvSpPr txBox="1"/>
          <p:nvPr/>
        </p:nvSpPr>
        <p:spPr>
          <a:xfrm>
            <a:off x="1892534" y="3744317"/>
            <a:ext cx="1007968" cy="553998"/>
          </a:xfrm>
          <a:prstGeom prst="rect">
            <a:avLst/>
          </a:prstGeom>
        </p:spPr>
        <p:txBody>
          <a:bodyPr vert="horz" wrap="none" lIns="0" tIns="0" rIns="0" bIns="0" rtlCol="0">
            <a:spAutoFit/>
          </a:bodyPr>
          <a:lstStyle/>
          <a:p>
            <a:pPr marL="4762" algn="ctr"/>
            <a:r>
              <a:rPr lang="en-US" sz="1200" b="1" dirty="0">
                <a:solidFill>
                  <a:srgbClr val="1B365D"/>
                </a:solidFill>
                <a:latin typeface="Century Gothic" panose="020B0502020202020204" pitchFamily="34" charset="0"/>
              </a:rPr>
              <a:t>France  41%</a:t>
            </a:r>
            <a:br>
              <a:rPr lang="en-US" sz="1200" b="1" dirty="0">
                <a:solidFill>
                  <a:srgbClr val="1B365D"/>
                </a:solidFill>
                <a:latin typeface="Century Gothic" panose="020B0502020202020204" pitchFamily="34" charset="0"/>
              </a:rPr>
            </a:br>
            <a:r>
              <a:rPr lang="en-US" sz="1200" b="1" dirty="0" err="1">
                <a:solidFill>
                  <a:srgbClr val="1B365D"/>
                </a:solidFill>
                <a:latin typeface="Century Gothic" panose="020B0502020202020204" pitchFamily="34" charset="0"/>
              </a:rPr>
              <a:t>Belgique</a:t>
            </a:r>
            <a:r>
              <a:rPr lang="en-US" sz="1200" b="1" dirty="0">
                <a:solidFill>
                  <a:srgbClr val="1B365D"/>
                </a:solidFill>
                <a:latin typeface="Century Gothic" panose="020B0502020202020204" pitchFamily="34" charset="0"/>
              </a:rPr>
              <a:t> 22%</a:t>
            </a:r>
            <a:br>
              <a:rPr lang="en-US" sz="1200" b="1" dirty="0">
                <a:solidFill>
                  <a:srgbClr val="1B365D"/>
                </a:solidFill>
                <a:latin typeface="Century Gothic" panose="020B0502020202020204" pitchFamily="34" charset="0"/>
              </a:rPr>
            </a:br>
            <a:r>
              <a:rPr lang="en-US" sz="1200" b="1" dirty="0" err="1">
                <a:solidFill>
                  <a:srgbClr val="1B365D"/>
                </a:solidFill>
                <a:latin typeface="Century Gothic" panose="020B0502020202020204" pitchFamily="34" charset="0"/>
              </a:rPr>
              <a:t>Italie</a:t>
            </a:r>
            <a:r>
              <a:rPr lang="en-US" sz="1200" b="1" dirty="0">
                <a:solidFill>
                  <a:srgbClr val="1B365D"/>
                </a:solidFill>
                <a:latin typeface="Century Gothic" panose="020B0502020202020204" pitchFamily="34" charset="0"/>
              </a:rPr>
              <a:t> 18%</a:t>
            </a:r>
          </a:p>
        </p:txBody>
      </p:sp>
      <p:sp>
        <p:nvSpPr>
          <p:cNvPr id="59" name="Title 5"/>
          <p:cNvSpPr txBox="1">
            <a:spLocks/>
          </p:cNvSpPr>
          <p:nvPr/>
        </p:nvSpPr>
        <p:spPr>
          <a:xfrm>
            <a:off x="246098" y="235688"/>
            <a:ext cx="8386686" cy="557458"/>
          </a:xfrm>
          <a:prstGeom prst="rect">
            <a:avLst/>
          </a:prstGeom>
        </p:spPr>
        <p:txBody>
          <a:bodyPr/>
          <a:lstStyle>
            <a:lvl1pPr algn="l" defTabSz="457200" rtl="0" eaLnBrk="1" latinLnBrk="0" hangingPunct="1">
              <a:lnSpc>
                <a:spcPts val="3200"/>
              </a:lnSpc>
              <a:spcBef>
                <a:spcPct val="0"/>
              </a:spcBef>
              <a:buNone/>
              <a:defRPr sz="3300" b="1" i="0" kern="1200">
                <a:solidFill>
                  <a:schemeClr val="tx1"/>
                </a:solidFill>
                <a:latin typeface="Arial"/>
                <a:ea typeface="+mj-ea"/>
                <a:cs typeface="+mj-cs"/>
              </a:defRPr>
            </a:lvl1pPr>
          </a:lstStyle>
          <a:p>
            <a:r>
              <a:rPr lang="fr-BE" sz="2400" dirty="0">
                <a:solidFill>
                  <a:srgbClr val="314397"/>
                </a:solidFill>
              </a:rPr>
              <a:t>La perception des pays de par le monde</a:t>
            </a:r>
          </a:p>
        </p:txBody>
      </p:sp>
      <p:sp>
        <p:nvSpPr>
          <p:cNvPr id="60" name="TextBox 22"/>
          <p:cNvSpPr txBox="1"/>
          <p:nvPr/>
        </p:nvSpPr>
        <p:spPr>
          <a:xfrm>
            <a:off x="466544" y="932342"/>
            <a:ext cx="2265364" cy="276999"/>
          </a:xfrm>
          <a:prstGeom prst="rect">
            <a:avLst/>
          </a:prstGeom>
          <a:solidFill>
            <a:schemeClr val="accent1"/>
          </a:solidFill>
          <a:ln>
            <a:solidFill>
              <a:schemeClr val="accent1"/>
            </a:solidFill>
          </a:ln>
        </p:spPr>
        <p:txBody>
          <a:bodyPr wrap="none" rtlCol="0">
            <a:spAutoFit/>
          </a:bodyPr>
          <a:lstStyle/>
          <a:p>
            <a:r>
              <a:rPr lang="fr-BE" sz="1200" b="1" dirty="0">
                <a:solidFill>
                  <a:schemeClr val="bg1"/>
                </a:solidFill>
              </a:rPr>
              <a:t>Selon vous, quel pays est …</a:t>
            </a:r>
          </a:p>
        </p:txBody>
      </p:sp>
      <p:pic>
        <p:nvPicPr>
          <p:cNvPr id="6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4571" y="555084"/>
            <a:ext cx="6189677" cy="590632"/>
          </a:xfrm>
          <a:prstGeom prst="rect">
            <a:avLst/>
          </a:prstGeom>
        </p:spPr>
      </p:pic>
      <p:sp>
        <p:nvSpPr>
          <p:cNvPr id="45" name="ZoneTexte 44">
            <a:extLst>
              <a:ext uri="{FF2B5EF4-FFF2-40B4-BE49-F238E27FC236}">
                <a16:creationId xmlns:a16="http://schemas.microsoft.com/office/drawing/2014/main" id="{5A73E2E3-E35B-4961-A807-901AE8BE79D3}"/>
              </a:ext>
            </a:extLst>
          </p:cNvPr>
          <p:cNvSpPr txBox="1"/>
          <p:nvPr/>
        </p:nvSpPr>
        <p:spPr>
          <a:xfrm>
            <a:off x="1925642" y="4792169"/>
            <a:ext cx="866904" cy="553998"/>
          </a:xfrm>
          <a:prstGeom prst="rect">
            <a:avLst/>
          </a:prstGeom>
        </p:spPr>
        <p:txBody>
          <a:bodyPr vert="horz" wrap="none" lIns="0" tIns="0" rIns="0" bIns="0" rtlCol="0">
            <a:spAutoFit/>
          </a:bodyPr>
          <a:lstStyle/>
          <a:p>
            <a:pPr marL="4762" algn="ctr"/>
            <a:r>
              <a:rPr lang="en-US" sz="1200" b="1" dirty="0" err="1">
                <a:solidFill>
                  <a:srgbClr val="1B365D"/>
                </a:solidFill>
                <a:latin typeface="Century Gothic" panose="020B0502020202020204" pitchFamily="34" charset="0"/>
              </a:rPr>
              <a:t>Italie</a:t>
            </a:r>
            <a:r>
              <a:rPr lang="en-US" sz="1200" b="1" dirty="0">
                <a:solidFill>
                  <a:srgbClr val="1B365D"/>
                </a:solidFill>
                <a:latin typeface="Century Gothic" panose="020B0502020202020204" pitchFamily="34" charset="0"/>
              </a:rPr>
              <a:t>  22%</a:t>
            </a:r>
            <a:br>
              <a:rPr lang="en-US" sz="1200" b="1" dirty="0">
                <a:solidFill>
                  <a:srgbClr val="1B365D"/>
                </a:solidFill>
                <a:latin typeface="Century Gothic" panose="020B0502020202020204" pitchFamily="34" charset="0"/>
              </a:rPr>
            </a:br>
            <a:r>
              <a:rPr lang="en-US" sz="1200" b="1" dirty="0">
                <a:solidFill>
                  <a:srgbClr val="1B365D"/>
                </a:solidFill>
                <a:latin typeface="Century Gothic" panose="020B0502020202020204" pitchFamily="34" charset="0"/>
              </a:rPr>
              <a:t>France 16%</a:t>
            </a:r>
            <a:br>
              <a:rPr lang="en-US" sz="1200" b="1" dirty="0">
                <a:solidFill>
                  <a:srgbClr val="1B365D"/>
                </a:solidFill>
                <a:latin typeface="Century Gothic" panose="020B0502020202020204" pitchFamily="34" charset="0"/>
              </a:rPr>
            </a:br>
            <a:r>
              <a:rPr lang="en-US" sz="1200" b="1" dirty="0" err="1">
                <a:solidFill>
                  <a:srgbClr val="1B365D"/>
                </a:solidFill>
                <a:latin typeface="Century Gothic" panose="020B0502020202020204" pitchFamily="34" charset="0"/>
              </a:rPr>
              <a:t>Grèce</a:t>
            </a:r>
            <a:r>
              <a:rPr lang="en-US" sz="1200" b="1" dirty="0">
                <a:solidFill>
                  <a:srgbClr val="1B365D"/>
                </a:solidFill>
                <a:latin typeface="Century Gothic" panose="020B0502020202020204" pitchFamily="34" charset="0"/>
              </a:rPr>
              <a:t> 14%</a:t>
            </a:r>
          </a:p>
        </p:txBody>
      </p:sp>
    </p:spTree>
    <p:extLst>
      <p:ext uri="{BB962C8B-B14F-4D97-AF65-F5344CB8AC3E}">
        <p14:creationId xmlns:p14="http://schemas.microsoft.com/office/powerpoint/2010/main" val="388411103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 coins arrondis 82"/>
          <p:cNvSpPr/>
          <p:nvPr/>
        </p:nvSpPr>
        <p:spPr>
          <a:xfrm>
            <a:off x="148733" y="4578826"/>
            <a:ext cx="8954481" cy="121662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 coins arrondis 21"/>
          <p:cNvSpPr/>
          <p:nvPr/>
        </p:nvSpPr>
        <p:spPr>
          <a:xfrm>
            <a:off x="161741" y="2516041"/>
            <a:ext cx="8954481" cy="101125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8" name="Espace réservé du texte 2">
            <a:extLst>
              <a:ext uri="{FF2B5EF4-FFF2-40B4-BE49-F238E27FC236}">
                <a16:creationId xmlns:a16="http://schemas.microsoft.com/office/drawing/2014/main" id="{D2808219-22D9-42C3-BCDA-F2E102EE8175}"/>
              </a:ext>
            </a:extLst>
          </p:cNvPr>
          <p:cNvSpPr txBox="1">
            <a:spLocks/>
          </p:cNvSpPr>
          <p:nvPr>
            <p:custDataLst>
              <p:tags r:id="rId1"/>
            </p:custDataLst>
          </p:nvPr>
        </p:nvSpPr>
        <p:spPr>
          <a:xfrm>
            <a:off x="3060504" y="1703913"/>
            <a:ext cx="1128846" cy="330739"/>
          </a:xfrm>
          <a:prstGeom prst="rect">
            <a:avLst/>
          </a:prstGeom>
          <a:solidFill>
            <a:schemeClr val="tx2"/>
          </a:solidFill>
        </p:spPr>
        <p:txBody>
          <a:bodyPr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x-none" sz="1400" b="1" kern="0" dirty="0">
                <a:solidFill>
                  <a:schemeClr val="bg1"/>
                </a:solidFill>
                <a:latin typeface="Century Gothic" panose="020B0502020202020204" pitchFamily="34" charset="0"/>
              </a:rPr>
              <a:t>Europe</a:t>
            </a:r>
          </a:p>
        </p:txBody>
      </p:sp>
      <p:sp>
        <p:nvSpPr>
          <p:cNvPr id="232" name="ZoneTexte 231">
            <a:extLst>
              <a:ext uri="{FF2B5EF4-FFF2-40B4-BE49-F238E27FC236}">
                <a16:creationId xmlns:a16="http://schemas.microsoft.com/office/drawing/2014/main" id="{5A73E2E3-E35B-4961-A807-901AE8BE79D3}"/>
              </a:ext>
            </a:extLst>
          </p:cNvPr>
          <p:cNvSpPr txBox="1"/>
          <p:nvPr/>
        </p:nvSpPr>
        <p:spPr>
          <a:xfrm>
            <a:off x="3429986" y="3820293"/>
            <a:ext cx="366767" cy="369332"/>
          </a:xfrm>
          <a:prstGeom prst="rect">
            <a:avLst/>
          </a:prstGeom>
        </p:spPr>
        <p:txBody>
          <a:bodyPr vert="horz" wrap="none" lIns="0" tIns="0" rIns="0" bIns="0" rtlCol="0">
            <a:spAutoFit/>
          </a:bodyPr>
          <a:lstStyle/>
          <a:p>
            <a:pPr marL="4762" algn="ctr"/>
            <a:r>
              <a:rPr lang="en-US" sz="1200" b="1" dirty="0" err="1">
                <a:solidFill>
                  <a:srgbClr val="1B365D"/>
                </a:solidFill>
                <a:latin typeface="Century Gothic" panose="020B0502020202020204" pitchFamily="34" charset="0"/>
              </a:rPr>
              <a:t>Italie</a:t>
            </a:r>
            <a:endParaRPr lang="en-US" sz="1200" b="1" dirty="0">
              <a:solidFill>
                <a:srgbClr val="1B365D"/>
              </a:solidFill>
              <a:latin typeface="Century Gothic" panose="020B0502020202020204" pitchFamily="34" charset="0"/>
            </a:endParaRPr>
          </a:p>
          <a:p>
            <a:pPr marL="4762" algn="ctr"/>
            <a:r>
              <a:rPr lang="en-US" sz="1200" b="1" dirty="0">
                <a:solidFill>
                  <a:srgbClr val="1B365D"/>
                </a:solidFill>
                <a:latin typeface="Century Gothic" panose="020B0502020202020204" pitchFamily="34" charset="0"/>
              </a:rPr>
              <a:t>39%</a:t>
            </a:r>
          </a:p>
        </p:txBody>
      </p:sp>
      <p:sp>
        <p:nvSpPr>
          <p:cNvPr id="224" name="ZoneTexte 223">
            <a:extLst>
              <a:ext uri="{FF2B5EF4-FFF2-40B4-BE49-F238E27FC236}">
                <a16:creationId xmlns:a16="http://schemas.microsoft.com/office/drawing/2014/main" id="{6C293CF9-EE61-46FE-92B7-F88660CA4015}"/>
              </a:ext>
            </a:extLst>
          </p:cNvPr>
          <p:cNvSpPr txBox="1"/>
          <p:nvPr/>
        </p:nvSpPr>
        <p:spPr>
          <a:xfrm>
            <a:off x="3153998" y="2677068"/>
            <a:ext cx="1022396" cy="369332"/>
          </a:xfrm>
          <a:prstGeom prst="rect">
            <a:avLst/>
          </a:prstGeom>
        </p:spPr>
        <p:txBody>
          <a:bodyPr vert="horz" wrap="none" lIns="0" tIns="0" rIns="0" bIns="0" rtlCol="0">
            <a:spAutoFit/>
          </a:bodyPr>
          <a:lstStyle/>
          <a:p>
            <a:pPr marL="4762" algn="ctr"/>
            <a:r>
              <a:rPr lang="fr-FR" sz="1200" b="1" dirty="0">
                <a:solidFill>
                  <a:srgbClr val="1B365D"/>
                </a:solidFill>
                <a:latin typeface="Century Gothic" panose="020B0502020202020204" pitchFamily="34" charset="0"/>
              </a:rPr>
              <a:t>Espagne 15%</a:t>
            </a:r>
            <a:br>
              <a:rPr lang="fr-FR" sz="1200" b="1" dirty="0">
                <a:solidFill>
                  <a:srgbClr val="1B365D"/>
                </a:solidFill>
                <a:latin typeface="Century Gothic" panose="020B0502020202020204" pitchFamily="34" charset="0"/>
              </a:rPr>
            </a:br>
            <a:r>
              <a:rPr lang="fr-FR" sz="1200" b="1" dirty="0">
                <a:solidFill>
                  <a:srgbClr val="1B365D"/>
                </a:solidFill>
                <a:latin typeface="Century Gothic" panose="020B0502020202020204" pitchFamily="34" charset="0"/>
              </a:rPr>
              <a:t>Italie 13%</a:t>
            </a:r>
          </a:p>
        </p:txBody>
      </p:sp>
      <p:pic>
        <p:nvPicPr>
          <p:cNvPr id="211" name="Picture 6" descr="D:\Users\Sophie.Morin\Desktop\us.PNG">
            <a:extLst>
              <a:ext uri="{FF2B5EF4-FFF2-40B4-BE49-F238E27FC236}">
                <a16:creationId xmlns:a16="http://schemas.microsoft.com/office/drawing/2014/main" id="{12D188AC-A6CC-4B78-8758-AB69B0F1CCD6}"/>
              </a:ext>
            </a:extLst>
          </p:cNvPr>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tretch/>
        </p:blipFill>
        <p:spPr>
          <a:xfrm>
            <a:off x="4575498" y="1674487"/>
            <a:ext cx="744321" cy="390902"/>
          </a:xfrm>
          <a:prstGeom prst="rect">
            <a:avLst/>
          </a:prstGeom>
          <a:noFill/>
          <a:extLst>
            <a:ext uri="{909E8E84-426E-40DD-AFC4-6F175D3DCCD1}">
              <a14:hiddenFill xmlns:a14="http://schemas.microsoft.com/office/drawing/2010/main">
                <a:solidFill>
                  <a:srgbClr val="FFFFFF"/>
                </a:solidFill>
              </a14:hiddenFill>
            </a:ext>
          </a:extLst>
        </p:spPr>
      </p:pic>
      <p:sp>
        <p:nvSpPr>
          <p:cNvPr id="225" name="ZoneTexte 224">
            <a:extLst>
              <a:ext uri="{FF2B5EF4-FFF2-40B4-BE49-F238E27FC236}">
                <a16:creationId xmlns:a16="http://schemas.microsoft.com/office/drawing/2014/main" id="{5FC2345A-3A30-45E7-81BC-11188F81B0A0}"/>
              </a:ext>
            </a:extLst>
          </p:cNvPr>
          <p:cNvSpPr txBox="1"/>
          <p:nvPr/>
        </p:nvSpPr>
        <p:spPr>
          <a:xfrm>
            <a:off x="4750090" y="2682735"/>
            <a:ext cx="420628" cy="400110"/>
          </a:xfrm>
          <a:prstGeom prst="rect">
            <a:avLst/>
          </a:prstGeom>
        </p:spPr>
        <p:txBody>
          <a:bodyPr vert="horz" wrap="none" lIns="0" tIns="0" rIns="0" bIns="0" rtlCol="0">
            <a:spAutoFit/>
          </a:bodyPr>
          <a:lstStyle/>
          <a:p>
            <a:pPr marL="4762"/>
            <a:r>
              <a:rPr lang="fr-FR" sz="1200" dirty="0">
                <a:solidFill>
                  <a:srgbClr val="1B365D"/>
                </a:solidFill>
                <a:latin typeface="Century Gothic" panose="020B0502020202020204" pitchFamily="34" charset="0"/>
              </a:rPr>
              <a:t>USA</a:t>
            </a:r>
          </a:p>
          <a:p>
            <a:pPr marL="4762" algn="ctr"/>
            <a:r>
              <a:rPr lang="fr-FR" sz="1400" dirty="0">
                <a:solidFill>
                  <a:srgbClr val="1B365D"/>
                </a:solidFill>
                <a:latin typeface="Century Gothic" panose="020B0502020202020204" pitchFamily="34" charset="0"/>
              </a:rPr>
              <a:t>21%</a:t>
            </a:r>
          </a:p>
        </p:txBody>
      </p:sp>
      <p:sp>
        <p:nvSpPr>
          <p:cNvPr id="84" name="ZoneTexte 83">
            <a:extLst/>
          </p:cNvPr>
          <p:cNvSpPr txBox="1"/>
          <p:nvPr/>
        </p:nvSpPr>
        <p:spPr>
          <a:xfrm>
            <a:off x="4645824" y="3820293"/>
            <a:ext cx="525464" cy="369332"/>
          </a:xfrm>
          <a:prstGeom prst="rect">
            <a:avLst/>
          </a:prstGeom>
        </p:spPr>
        <p:txBody>
          <a:bodyPr vert="horz" wrap="none" lIns="0" tIns="0" rIns="0" bIns="0" rtlCol="0">
            <a:spAutoFit/>
          </a:bodyPr>
          <a:lstStyle/>
          <a:p>
            <a:pPr marL="4762" algn="ctr"/>
            <a:r>
              <a:rPr lang="en-US" sz="1200" dirty="0">
                <a:solidFill>
                  <a:srgbClr val="1B365D"/>
                </a:solidFill>
                <a:latin typeface="Century Gothic" panose="020B0502020202020204" pitchFamily="34" charset="0"/>
              </a:rPr>
              <a:t>France</a:t>
            </a:r>
          </a:p>
          <a:p>
            <a:pPr marL="4762" algn="ctr"/>
            <a:r>
              <a:rPr lang="en-US" sz="1200" dirty="0">
                <a:solidFill>
                  <a:srgbClr val="1B365D"/>
                </a:solidFill>
                <a:latin typeface="Century Gothic" panose="020B0502020202020204" pitchFamily="34" charset="0"/>
              </a:rPr>
              <a:t>48%</a:t>
            </a:r>
          </a:p>
        </p:txBody>
      </p:sp>
      <p:sp>
        <p:nvSpPr>
          <p:cNvPr id="99" name="ZoneTexte 98">
            <a:extLst/>
          </p:cNvPr>
          <p:cNvSpPr txBox="1"/>
          <p:nvPr/>
        </p:nvSpPr>
        <p:spPr>
          <a:xfrm>
            <a:off x="4753912" y="4828334"/>
            <a:ext cx="296235" cy="369332"/>
          </a:xfrm>
          <a:prstGeom prst="rect">
            <a:avLst/>
          </a:prstGeom>
        </p:spPr>
        <p:txBody>
          <a:bodyPr vert="horz" wrap="none" lIns="0" tIns="0" rIns="0" bIns="0" rtlCol="0">
            <a:spAutoFit/>
          </a:bodyPr>
          <a:lstStyle/>
          <a:p>
            <a:pPr marL="4762" algn="ctr"/>
            <a:r>
              <a:rPr lang="fr-BE" sz="1200" dirty="0">
                <a:solidFill>
                  <a:srgbClr val="1B365D"/>
                </a:solidFill>
                <a:latin typeface="Century Gothic" panose="020B0502020202020204" pitchFamily="34" charset="0"/>
              </a:rPr>
              <a:t>USA</a:t>
            </a:r>
            <a:endParaRPr lang="en-US" sz="1200" dirty="0">
              <a:solidFill>
                <a:srgbClr val="1B365D"/>
              </a:solidFill>
              <a:latin typeface="Century Gothic" panose="020B0502020202020204" pitchFamily="34" charset="0"/>
            </a:endParaRPr>
          </a:p>
          <a:p>
            <a:pPr marL="4762" algn="ctr"/>
            <a:r>
              <a:rPr lang="en-US" sz="1200" dirty="0">
                <a:solidFill>
                  <a:srgbClr val="1B365D"/>
                </a:solidFill>
                <a:latin typeface="Century Gothic" panose="020B0502020202020204" pitchFamily="34" charset="0"/>
              </a:rPr>
              <a:t>17%</a:t>
            </a:r>
          </a:p>
        </p:txBody>
      </p:sp>
      <p:pic>
        <p:nvPicPr>
          <p:cNvPr id="212" name="Picture 10" descr="D:\Users\Sophie.Morin\Desktop\brazil.PNG">
            <a:extLst>
              <a:ext uri="{FF2B5EF4-FFF2-40B4-BE49-F238E27FC236}">
                <a16:creationId xmlns:a16="http://schemas.microsoft.com/office/drawing/2014/main" id="{01AD486F-9F5C-4289-8DA4-ABA0AA84D0A8}"/>
              </a:ext>
            </a:extLst>
          </p:cNvPr>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tretch/>
        </p:blipFill>
        <p:spPr>
          <a:xfrm>
            <a:off x="5733802" y="1664325"/>
            <a:ext cx="832956" cy="440275"/>
          </a:xfrm>
          <a:prstGeom prst="rect">
            <a:avLst/>
          </a:prstGeom>
          <a:noFill/>
          <a:extLst>
            <a:ext uri="{909E8E84-426E-40DD-AFC4-6F175D3DCCD1}">
              <a14:hiddenFill xmlns:a14="http://schemas.microsoft.com/office/drawing/2010/main">
                <a:solidFill>
                  <a:srgbClr val="FFFFFF"/>
                </a:solidFill>
              </a14:hiddenFill>
            </a:ext>
          </a:extLst>
        </p:spPr>
      </p:pic>
      <p:sp>
        <p:nvSpPr>
          <p:cNvPr id="226" name="ZoneTexte 225">
            <a:extLst>
              <a:ext uri="{FF2B5EF4-FFF2-40B4-BE49-F238E27FC236}">
                <a16:creationId xmlns:a16="http://schemas.microsoft.com/office/drawing/2014/main" id="{B3D31BB3-07B0-4A3E-AD47-BCAA2B76A46E}"/>
              </a:ext>
            </a:extLst>
          </p:cNvPr>
          <p:cNvSpPr txBox="1"/>
          <p:nvPr/>
        </p:nvSpPr>
        <p:spPr>
          <a:xfrm>
            <a:off x="6035038" y="2692419"/>
            <a:ext cx="389209" cy="400110"/>
          </a:xfrm>
          <a:prstGeom prst="rect">
            <a:avLst/>
          </a:prstGeom>
        </p:spPr>
        <p:txBody>
          <a:bodyPr vert="horz" wrap="none" lIns="0" tIns="0" rIns="0" bIns="0" rtlCol="0">
            <a:spAutoFit/>
          </a:bodyPr>
          <a:lstStyle/>
          <a:p>
            <a:pPr marL="4762" algn="ctr"/>
            <a:r>
              <a:rPr lang="fr-FR" sz="1200" dirty="0" err="1">
                <a:solidFill>
                  <a:srgbClr val="1B365D"/>
                </a:solidFill>
                <a:latin typeface="Century Gothic" panose="020B0502020202020204" pitchFamily="34" charset="0"/>
              </a:rPr>
              <a:t>Brésill</a:t>
            </a:r>
            <a:endParaRPr lang="fr-FR" sz="1200" dirty="0">
              <a:solidFill>
                <a:srgbClr val="1B365D"/>
              </a:solidFill>
              <a:latin typeface="Century Gothic" panose="020B0502020202020204" pitchFamily="34" charset="0"/>
            </a:endParaRPr>
          </a:p>
          <a:p>
            <a:pPr marL="4762" algn="ctr"/>
            <a:r>
              <a:rPr lang="fr-FR" sz="1400" dirty="0">
                <a:solidFill>
                  <a:srgbClr val="1B365D"/>
                </a:solidFill>
                <a:latin typeface="Century Gothic" panose="020B0502020202020204" pitchFamily="34" charset="0"/>
              </a:rPr>
              <a:t>52%</a:t>
            </a:r>
          </a:p>
        </p:txBody>
      </p:sp>
      <p:sp>
        <p:nvSpPr>
          <p:cNvPr id="91" name="ZoneTexte 90">
            <a:extLst/>
          </p:cNvPr>
          <p:cNvSpPr txBox="1"/>
          <p:nvPr/>
        </p:nvSpPr>
        <p:spPr>
          <a:xfrm>
            <a:off x="5960511" y="3834908"/>
            <a:ext cx="568745" cy="369332"/>
          </a:xfrm>
          <a:prstGeom prst="rect">
            <a:avLst/>
          </a:prstGeom>
        </p:spPr>
        <p:txBody>
          <a:bodyPr vert="horz" wrap="none" lIns="0" tIns="0" rIns="0" bIns="0" rtlCol="0">
            <a:spAutoFit/>
          </a:bodyPr>
          <a:lstStyle/>
          <a:p>
            <a:pPr marL="4762"/>
            <a:r>
              <a:rPr lang="fr-FR" sz="1200" dirty="0">
                <a:solidFill>
                  <a:srgbClr val="1B365D"/>
                </a:solidFill>
                <a:latin typeface="Century Gothic" panose="020B0502020202020204" pitchFamily="34" charset="0"/>
              </a:rPr>
              <a:t>France </a:t>
            </a:r>
            <a:br>
              <a:rPr lang="fr-FR" sz="1200" dirty="0">
                <a:solidFill>
                  <a:srgbClr val="1B365D"/>
                </a:solidFill>
                <a:latin typeface="Century Gothic" panose="020B0502020202020204" pitchFamily="34" charset="0"/>
              </a:rPr>
            </a:br>
            <a:r>
              <a:rPr lang="fr-FR" sz="1200" dirty="0">
                <a:solidFill>
                  <a:srgbClr val="1B365D"/>
                </a:solidFill>
                <a:latin typeface="Century Gothic" panose="020B0502020202020204" pitchFamily="34" charset="0"/>
              </a:rPr>
              <a:t>49%</a:t>
            </a:r>
          </a:p>
        </p:txBody>
      </p:sp>
      <p:sp>
        <p:nvSpPr>
          <p:cNvPr id="100" name="ZoneTexte 99">
            <a:extLst/>
          </p:cNvPr>
          <p:cNvSpPr txBox="1"/>
          <p:nvPr/>
        </p:nvSpPr>
        <p:spPr>
          <a:xfrm>
            <a:off x="5825100" y="4807452"/>
            <a:ext cx="941522" cy="553998"/>
          </a:xfrm>
          <a:prstGeom prst="rect">
            <a:avLst/>
          </a:prstGeom>
        </p:spPr>
        <p:txBody>
          <a:bodyPr vert="horz" wrap="square" lIns="0" tIns="0" rIns="0" bIns="0" rtlCol="0">
            <a:spAutoFit/>
          </a:bodyPr>
          <a:lstStyle/>
          <a:p>
            <a:pPr marL="4762" algn="ctr"/>
            <a:r>
              <a:rPr lang="fr-BE" sz="1200" dirty="0">
                <a:solidFill>
                  <a:srgbClr val="1B365D"/>
                </a:solidFill>
                <a:latin typeface="Century Gothic" panose="020B0502020202020204" pitchFamily="34" charset="0"/>
              </a:rPr>
              <a:t>Brésil</a:t>
            </a:r>
            <a:br>
              <a:rPr lang="fr-BE" sz="1200" dirty="0">
                <a:solidFill>
                  <a:srgbClr val="1B365D"/>
                </a:solidFill>
                <a:latin typeface="Century Gothic" panose="020B0502020202020204" pitchFamily="34" charset="0"/>
              </a:rPr>
            </a:br>
            <a:r>
              <a:rPr lang="fr-BE" sz="1200" dirty="0">
                <a:solidFill>
                  <a:srgbClr val="1B365D"/>
                </a:solidFill>
                <a:latin typeface="Century Gothic" panose="020B0502020202020204" pitchFamily="34" charset="0"/>
              </a:rPr>
              <a:t> 19</a:t>
            </a:r>
            <a:r>
              <a:rPr lang="en-US" sz="1200" dirty="0">
                <a:solidFill>
                  <a:srgbClr val="1B365D"/>
                </a:solidFill>
                <a:latin typeface="Century Gothic" panose="020B0502020202020204" pitchFamily="34" charset="0"/>
              </a:rPr>
              <a:t>%</a:t>
            </a:r>
            <a:br>
              <a:rPr lang="en-US" sz="1200" dirty="0">
                <a:solidFill>
                  <a:srgbClr val="1B365D"/>
                </a:solidFill>
                <a:latin typeface="Century Gothic" panose="020B0502020202020204" pitchFamily="34" charset="0"/>
              </a:rPr>
            </a:br>
            <a:endParaRPr lang="en-US" sz="1200" dirty="0">
              <a:solidFill>
                <a:srgbClr val="1B365D"/>
              </a:solidFill>
              <a:latin typeface="Century Gothic" panose="020B0502020202020204" pitchFamily="34" charset="0"/>
            </a:endParaRPr>
          </a:p>
        </p:txBody>
      </p:sp>
      <p:pic>
        <p:nvPicPr>
          <p:cNvPr id="210" name="Image 209">
            <a:extLst>
              <a:ext uri="{FF2B5EF4-FFF2-40B4-BE49-F238E27FC236}">
                <a16:creationId xmlns:a16="http://schemas.microsoft.com/office/drawing/2014/main" id="{95BA6545-635E-4CA6-9A3E-DF3FE0241E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6832" y="1694018"/>
            <a:ext cx="751766" cy="376098"/>
          </a:xfrm>
          <a:prstGeom prst="rect">
            <a:avLst/>
          </a:prstGeom>
        </p:spPr>
      </p:pic>
      <p:sp>
        <p:nvSpPr>
          <p:cNvPr id="229" name="ZoneTexte 228">
            <a:extLst>
              <a:ext uri="{FF2B5EF4-FFF2-40B4-BE49-F238E27FC236}">
                <a16:creationId xmlns:a16="http://schemas.microsoft.com/office/drawing/2014/main" id="{52C8895F-CD25-4D64-98DA-D6FA320C0422}"/>
              </a:ext>
            </a:extLst>
          </p:cNvPr>
          <p:cNvSpPr txBox="1"/>
          <p:nvPr/>
        </p:nvSpPr>
        <p:spPr>
          <a:xfrm>
            <a:off x="7182957" y="2692419"/>
            <a:ext cx="339516" cy="369332"/>
          </a:xfrm>
          <a:prstGeom prst="rect">
            <a:avLst/>
          </a:prstGeom>
        </p:spPr>
        <p:txBody>
          <a:bodyPr vert="horz" wrap="none" lIns="0" tIns="0" rIns="0" bIns="0" rtlCol="0">
            <a:spAutoFit/>
          </a:bodyPr>
          <a:lstStyle/>
          <a:p>
            <a:pPr marL="4762" algn="ctr"/>
            <a:r>
              <a:rPr lang="fr-FR" sz="1200" dirty="0">
                <a:solidFill>
                  <a:srgbClr val="1B365D"/>
                </a:solidFill>
                <a:latin typeface="Century Gothic" panose="020B0502020202020204" pitchFamily="34" charset="0"/>
              </a:rPr>
              <a:t>Inde</a:t>
            </a:r>
          </a:p>
          <a:p>
            <a:pPr marL="4762" algn="ctr"/>
            <a:r>
              <a:rPr lang="fr-FR" sz="1200" dirty="0">
                <a:solidFill>
                  <a:srgbClr val="1B365D"/>
                </a:solidFill>
                <a:latin typeface="Century Gothic" panose="020B0502020202020204" pitchFamily="34" charset="0"/>
              </a:rPr>
              <a:t>26%</a:t>
            </a:r>
          </a:p>
        </p:txBody>
      </p:sp>
      <p:sp>
        <p:nvSpPr>
          <p:cNvPr id="88" name="ZoneTexte 87">
            <a:extLst/>
          </p:cNvPr>
          <p:cNvSpPr txBox="1"/>
          <p:nvPr/>
        </p:nvSpPr>
        <p:spPr>
          <a:xfrm>
            <a:off x="6924073" y="3800424"/>
            <a:ext cx="857286" cy="369332"/>
          </a:xfrm>
          <a:prstGeom prst="rect">
            <a:avLst/>
          </a:prstGeom>
        </p:spPr>
        <p:txBody>
          <a:bodyPr vert="horz" wrap="none" lIns="0" tIns="0" rIns="0" bIns="0" rtlCol="0">
            <a:spAutoFit/>
          </a:bodyPr>
          <a:lstStyle/>
          <a:p>
            <a:pPr marL="4762" algn="ctr"/>
            <a:r>
              <a:rPr lang="fr-BE" sz="1200" dirty="0">
                <a:solidFill>
                  <a:srgbClr val="1B365D"/>
                </a:solidFill>
                <a:latin typeface="Century Gothic" panose="020B0502020202020204" pitchFamily="34" charset="0"/>
              </a:rPr>
              <a:t>France 21%</a:t>
            </a:r>
            <a:endParaRPr lang="en-US" sz="1200" dirty="0">
              <a:solidFill>
                <a:srgbClr val="1B365D"/>
              </a:solidFill>
              <a:latin typeface="Century Gothic" panose="020B0502020202020204" pitchFamily="34" charset="0"/>
            </a:endParaRPr>
          </a:p>
          <a:p>
            <a:pPr marL="4762" algn="ctr"/>
            <a:r>
              <a:rPr lang="en-US" sz="1200" dirty="0">
                <a:solidFill>
                  <a:srgbClr val="1B365D"/>
                </a:solidFill>
                <a:latin typeface="Century Gothic" panose="020B0502020202020204" pitchFamily="34" charset="0"/>
              </a:rPr>
              <a:t>Suisse 18%</a:t>
            </a:r>
          </a:p>
        </p:txBody>
      </p:sp>
      <p:sp>
        <p:nvSpPr>
          <p:cNvPr id="101" name="ZoneTexte 100">
            <a:extLst/>
          </p:cNvPr>
          <p:cNvSpPr txBox="1"/>
          <p:nvPr/>
        </p:nvSpPr>
        <p:spPr>
          <a:xfrm>
            <a:off x="6877706" y="4807452"/>
            <a:ext cx="1093833" cy="369332"/>
          </a:xfrm>
          <a:prstGeom prst="rect">
            <a:avLst/>
          </a:prstGeom>
        </p:spPr>
        <p:txBody>
          <a:bodyPr vert="horz" wrap="square" lIns="0" tIns="0" rIns="0" bIns="0" rtlCol="0">
            <a:spAutoFit/>
          </a:bodyPr>
          <a:lstStyle/>
          <a:p>
            <a:pPr marL="4762" algn="ctr"/>
            <a:r>
              <a:rPr lang="en-US" sz="1200" dirty="0" err="1">
                <a:solidFill>
                  <a:srgbClr val="1B365D"/>
                </a:solidFill>
                <a:latin typeface="Century Gothic" panose="020B0502020202020204" pitchFamily="34" charset="0"/>
              </a:rPr>
              <a:t>Inde</a:t>
            </a:r>
            <a:r>
              <a:rPr lang="en-US" sz="1200" dirty="0">
                <a:solidFill>
                  <a:srgbClr val="1B365D"/>
                </a:solidFill>
                <a:latin typeface="Century Gothic" panose="020B0502020202020204" pitchFamily="34" charset="0"/>
              </a:rPr>
              <a:t> </a:t>
            </a:r>
          </a:p>
          <a:p>
            <a:pPr marL="4762" algn="ctr"/>
            <a:r>
              <a:rPr lang="en-US" sz="1200" dirty="0">
                <a:solidFill>
                  <a:srgbClr val="1B365D"/>
                </a:solidFill>
                <a:latin typeface="Century Gothic" panose="020B0502020202020204" pitchFamily="34" charset="0"/>
              </a:rPr>
              <a:t>17%</a:t>
            </a:r>
          </a:p>
        </p:txBody>
      </p:sp>
      <p:pic>
        <p:nvPicPr>
          <p:cNvPr id="209" name="Image 208">
            <a:extLst>
              <a:ext uri="{FF2B5EF4-FFF2-40B4-BE49-F238E27FC236}">
                <a16:creationId xmlns:a16="http://schemas.microsoft.com/office/drawing/2014/main" id="{0012F74A-DB3C-41F9-A980-9055CEE3F7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672" y="1723923"/>
            <a:ext cx="691990" cy="346193"/>
          </a:xfrm>
          <a:prstGeom prst="rect">
            <a:avLst/>
          </a:prstGeom>
        </p:spPr>
      </p:pic>
      <p:grpSp>
        <p:nvGrpSpPr>
          <p:cNvPr id="3" name="Groupe 2"/>
          <p:cNvGrpSpPr/>
          <p:nvPr/>
        </p:nvGrpSpPr>
        <p:grpSpPr>
          <a:xfrm>
            <a:off x="8281183" y="2673523"/>
            <a:ext cx="491801" cy="571245"/>
            <a:chOff x="7829951" y="1739352"/>
            <a:chExt cx="491886" cy="450310"/>
          </a:xfrm>
        </p:grpSpPr>
        <p:sp>
          <p:nvSpPr>
            <p:cNvPr id="256" name="ZoneTexte 255">
              <a:extLst>
                <a:ext uri="{FF2B5EF4-FFF2-40B4-BE49-F238E27FC236}">
                  <a16:creationId xmlns:a16="http://schemas.microsoft.com/office/drawing/2014/main" id="{B448DDFF-14EB-4CFD-AAF3-9AE3B3637EFF}"/>
                </a:ext>
              </a:extLst>
            </p:cNvPr>
            <p:cNvSpPr txBox="1"/>
            <p:nvPr/>
          </p:nvSpPr>
          <p:spPr>
            <a:xfrm>
              <a:off x="7841002" y="2004964"/>
              <a:ext cx="4489" cy="184698"/>
            </a:xfrm>
            <a:prstGeom prst="rect">
              <a:avLst/>
            </a:prstGeom>
          </p:spPr>
          <p:txBody>
            <a:bodyPr vert="horz" wrap="none" lIns="0" tIns="0" rIns="0" bIns="0" rtlCol="0">
              <a:spAutoFit/>
            </a:bodyPr>
            <a:lstStyle/>
            <a:p>
              <a:pPr marL="4762"/>
              <a:endParaRPr lang="fr-FR" sz="1200" dirty="0">
                <a:solidFill>
                  <a:srgbClr val="1B365D"/>
                </a:solidFill>
                <a:latin typeface="Century Gothic" panose="020B0502020202020204" pitchFamily="34" charset="0"/>
              </a:endParaRPr>
            </a:p>
          </p:txBody>
        </p:sp>
        <p:sp>
          <p:nvSpPr>
            <p:cNvPr id="230" name="ZoneTexte 229">
              <a:extLst>
                <a:ext uri="{FF2B5EF4-FFF2-40B4-BE49-F238E27FC236}">
                  <a16:creationId xmlns:a16="http://schemas.microsoft.com/office/drawing/2014/main" id="{2F6A218F-1D70-45DA-BEAA-852281CD9E8D}"/>
                </a:ext>
              </a:extLst>
            </p:cNvPr>
            <p:cNvSpPr txBox="1"/>
            <p:nvPr/>
          </p:nvSpPr>
          <p:spPr>
            <a:xfrm>
              <a:off x="7829951" y="1739352"/>
              <a:ext cx="491886" cy="369397"/>
            </a:xfrm>
            <a:prstGeom prst="rect">
              <a:avLst/>
            </a:prstGeom>
          </p:spPr>
          <p:txBody>
            <a:bodyPr vert="horz" wrap="none" lIns="0" tIns="0" rIns="0" bIns="0" rtlCol="0">
              <a:spAutoFit/>
            </a:bodyPr>
            <a:lstStyle/>
            <a:p>
              <a:pPr marL="4762"/>
              <a:r>
                <a:rPr lang="fr-FR" sz="1200" dirty="0">
                  <a:solidFill>
                    <a:srgbClr val="1B365D"/>
                  </a:solidFill>
                  <a:latin typeface="Century Gothic" panose="020B0502020202020204" pitchFamily="34" charset="0"/>
                </a:rPr>
                <a:t>Chine </a:t>
              </a:r>
              <a:br>
                <a:rPr lang="fr-FR" sz="1200" dirty="0">
                  <a:solidFill>
                    <a:srgbClr val="1B365D"/>
                  </a:solidFill>
                  <a:latin typeface="Century Gothic" panose="020B0502020202020204" pitchFamily="34" charset="0"/>
                </a:rPr>
              </a:br>
              <a:r>
                <a:rPr lang="fr-FR" sz="1200" dirty="0">
                  <a:solidFill>
                    <a:srgbClr val="1B365D"/>
                  </a:solidFill>
                  <a:latin typeface="Century Gothic" panose="020B0502020202020204" pitchFamily="34" charset="0"/>
                </a:rPr>
                <a:t>35%</a:t>
              </a:r>
            </a:p>
          </p:txBody>
        </p:sp>
      </p:grpSp>
      <p:sp>
        <p:nvSpPr>
          <p:cNvPr id="86" name="ZoneTexte 85">
            <a:extLst/>
          </p:cNvPr>
          <p:cNvSpPr txBox="1"/>
          <p:nvPr/>
        </p:nvSpPr>
        <p:spPr>
          <a:xfrm>
            <a:off x="8310957" y="3800424"/>
            <a:ext cx="525464" cy="369332"/>
          </a:xfrm>
          <a:prstGeom prst="rect">
            <a:avLst/>
          </a:prstGeom>
        </p:spPr>
        <p:txBody>
          <a:bodyPr vert="horz" wrap="none" lIns="0" tIns="0" rIns="0" bIns="0" rtlCol="0">
            <a:spAutoFit/>
          </a:bodyPr>
          <a:lstStyle/>
          <a:p>
            <a:pPr marL="4762" algn="ctr"/>
            <a:r>
              <a:rPr lang="en-US" sz="1200" dirty="0">
                <a:solidFill>
                  <a:srgbClr val="1B365D"/>
                </a:solidFill>
                <a:latin typeface="Century Gothic" panose="020B0502020202020204" pitchFamily="34" charset="0"/>
              </a:rPr>
              <a:t>France</a:t>
            </a:r>
            <a:br>
              <a:rPr lang="en-US" sz="1200" dirty="0">
                <a:solidFill>
                  <a:srgbClr val="1B365D"/>
                </a:solidFill>
                <a:latin typeface="Century Gothic" panose="020B0502020202020204" pitchFamily="34" charset="0"/>
              </a:rPr>
            </a:br>
            <a:r>
              <a:rPr lang="en-US" sz="1200" dirty="0">
                <a:solidFill>
                  <a:srgbClr val="1B365D"/>
                </a:solidFill>
                <a:latin typeface="Century Gothic" panose="020B0502020202020204" pitchFamily="34" charset="0"/>
              </a:rPr>
              <a:t>64%</a:t>
            </a:r>
          </a:p>
        </p:txBody>
      </p:sp>
      <p:sp>
        <p:nvSpPr>
          <p:cNvPr id="102" name="ZoneTexte 101">
            <a:extLst/>
          </p:cNvPr>
          <p:cNvSpPr txBox="1"/>
          <p:nvPr/>
        </p:nvSpPr>
        <p:spPr>
          <a:xfrm>
            <a:off x="8401544" y="4807452"/>
            <a:ext cx="448520" cy="369332"/>
          </a:xfrm>
          <a:prstGeom prst="rect">
            <a:avLst/>
          </a:prstGeom>
        </p:spPr>
        <p:txBody>
          <a:bodyPr vert="horz" wrap="none" lIns="0" tIns="0" rIns="0" bIns="0" rtlCol="0">
            <a:spAutoFit/>
          </a:bodyPr>
          <a:lstStyle/>
          <a:p>
            <a:pPr marL="4762" algn="ctr"/>
            <a:r>
              <a:rPr lang="en-US" sz="1200" dirty="0">
                <a:solidFill>
                  <a:srgbClr val="1B365D"/>
                </a:solidFill>
                <a:latin typeface="Century Gothic" panose="020B0502020202020204" pitchFamily="34" charset="0"/>
              </a:rPr>
              <a:t>Chine</a:t>
            </a:r>
          </a:p>
          <a:p>
            <a:pPr marL="4762" algn="ctr"/>
            <a:r>
              <a:rPr lang="en-US" sz="1200" dirty="0">
                <a:solidFill>
                  <a:srgbClr val="1B365D"/>
                </a:solidFill>
                <a:latin typeface="Century Gothic" panose="020B0502020202020204" pitchFamily="34" charset="0"/>
              </a:rPr>
              <a:t>21%</a:t>
            </a:r>
          </a:p>
        </p:txBody>
      </p:sp>
      <p:sp>
        <p:nvSpPr>
          <p:cNvPr id="2" name="ZoneTexte 1"/>
          <p:cNvSpPr txBox="1"/>
          <p:nvPr/>
        </p:nvSpPr>
        <p:spPr>
          <a:xfrm>
            <a:off x="161741" y="2584659"/>
            <a:ext cx="1457547" cy="646331"/>
          </a:xfrm>
          <a:prstGeom prst="rect">
            <a:avLst/>
          </a:prstGeom>
          <a:noFill/>
        </p:spPr>
        <p:txBody>
          <a:bodyPr wrap="square" rtlCol="0">
            <a:spAutoFit/>
          </a:bodyPr>
          <a:lstStyle/>
          <a:p>
            <a:r>
              <a:rPr lang="fr-BE" dirty="0"/>
              <a:t>le plus accueillant</a:t>
            </a:r>
            <a:endParaRPr lang="en-US" dirty="0"/>
          </a:p>
        </p:txBody>
      </p:sp>
      <p:sp>
        <p:nvSpPr>
          <p:cNvPr id="5" name="ZoneTexte 4"/>
          <p:cNvSpPr txBox="1"/>
          <p:nvPr/>
        </p:nvSpPr>
        <p:spPr>
          <a:xfrm>
            <a:off x="128448" y="1723923"/>
            <a:ext cx="1255466" cy="369332"/>
          </a:xfrm>
          <a:prstGeom prst="rect">
            <a:avLst/>
          </a:prstGeom>
          <a:noFill/>
        </p:spPr>
        <p:txBody>
          <a:bodyPr wrap="square" rtlCol="0">
            <a:spAutoFit/>
          </a:bodyPr>
          <a:lstStyle/>
          <a:p>
            <a:r>
              <a:rPr lang="fr-BE" dirty="0"/>
              <a:t>Le pays…</a:t>
            </a:r>
            <a:endParaRPr lang="en-US" dirty="0"/>
          </a:p>
        </p:txBody>
      </p:sp>
      <p:sp>
        <p:nvSpPr>
          <p:cNvPr id="9" name="ZoneTexte 8"/>
          <p:cNvSpPr txBox="1"/>
          <p:nvPr/>
        </p:nvSpPr>
        <p:spPr>
          <a:xfrm>
            <a:off x="127945" y="3621185"/>
            <a:ext cx="1649483" cy="646331"/>
          </a:xfrm>
          <a:prstGeom prst="rect">
            <a:avLst/>
          </a:prstGeom>
          <a:noFill/>
        </p:spPr>
        <p:txBody>
          <a:bodyPr wrap="square" rtlCol="0">
            <a:spAutoFit/>
          </a:bodyPr>
          <a:lstStyle/>
          <a:p>
            <a:r>
              <a:rPr lang="fr-BE" dirty="0"/>
              <a:t>le plus romantique</a:t>
            </a:r>
            <a:endParaRPr lang="en-US" dirty="0"/>
          </a:p>
        </p:txBody>
      </p:sp>
      <p:sp>
        <p:nvSpPr>
          <p:cNvPr id="10" name="ZoneTexte 9"/>
          <p:cNvSpPr txBox="1"/>
          <p:nvPr/>
        </p:nvSpPr>
        <p:spPr>
          <a:xfrm>
            <a:off x="173593" y="4792169"/>
            <a:ext cx="1402618" cy="646331"/>
          </a:xfrm>
          <a:prstGeom prst="rect">
            <a:avLst/>
          </a:prstGeom>
          <a:noFill/>
        </p:spPr>
        <p:txBody>
          <a:bodyPr wrap="square" rtlCol="0">
            <a:spAutoFit/>
          </a:bodyPr>
          <a:lstStyle/>
          <a:p>
            <a:r>
              <a:rPr lang="fr-BE" dirty="0"/>
              <a:t>le plus relaxant</a:t>
            </a:r>
            <a:endParaRPr lang="en-US" dirty="0"/>
          </a:p>
        </p:txBody>
      </p:sp>
      <p:pic>
        <p:nvPicPr>
          <p:cNvPr id="11" name="Image 10"/>
          <p:cNvPicPr>
            <a:picLocks noChangeAspect="1"/>
          </p:cNvPicPr>
          <p:nvPr/>
        </p:nvPicPr>
        <p:blipFill>
          <a:blip r:embed="rId10"/>
          <a:stretch>
            <a:fillRect/>
          </a:stretch>
        </p:blipFill>
        <p:spPr>
          <a:xfrm>
            <a:off x="1869194" y="1605783"/>
            <a:ext cx="883547" cy="452168"/>
          </a:xfrm>
          <a:prstGeom prst="rect">
            <a:avLst/>
          </a:prstGeom>
        </p:spPr>
      </p:pic>
      <p:sp>
        <p:nvSpPr>
          <p:cNvPr id="49" name="ZoneTexte 48">
            <a:extLst>
              <a:ext uri="{FF2B5EF4-FFF2-40B4-BE49-F238E27FC236}">
                <a16:creationId xmlns:a16="http://schemas.microsoft.com/office/drawing/2014/main" id="{6C293CF9-EE61-46FE-92B7-F88660CA4015}"/>
              </a:ext>
            </a:extLst>
          </p:cNvPr>
          <p:cNvSpPr txBox="1"/>
          <p:nvPr/>
        </p:nvSpPr>
        <p:spPr>
          <a:xfrm>
            <a:off x="1789181" y="2617548"/>
            <a:ext cx="1022395" cy="923330"/>
          </a:xfrm>
          <a:prstGeom prst="rect">
            <a:avLst/>
          </a:prstGeom>
        </p:spPr>
        <p:txBody>
          <a:bodyPr vert="horz" wrap="none" lIns="0" tIns="0" rIns="0" bIns="0" rtlCol="0">
            <a:spAutoFit/>
          </a:bodyPr>
          <a:lstStyle/>
          <a:p>
            <a:pPr marL="4762" algn="ctr"/>
            <a:r>
              <a:rPr lang="fr-FR" sz="1200" b="1" dirty="0">
                <a:solidFill>
                  <a:srgbClr val="1B365D"/>
                </a:solidFill>
                <a:latin typeface="Century Gothic" panose="020B0502020202020204" pitchFamily="34" charset="0"/>
              </a:rPr>
              <a:t>Belgique 13%</a:t>
            </a:r>
            <a:br>
              <a:rPr lang="fr-FR" sz="1200" b="1" dirty="0">
                <a:solidFill>
                  <a:srgbClr val="1B365D"/>
                </a:solidFill>
                <a:latin typeface="Century Gothic" panose="020B0502020202020204" pitchFamily="34" charset="0"/>
              </a:rPr>
            </a:br>
            <a:r>
              <a:rPr lang="fr-FR" sz="1200" b="1" dirty="0">
                <a:solidFill>
                  <a:srgbClr val="1B365D"/>
                </a:solidFill>
                <a:latin typeface="Century Gothic" panose="020B0502020202020204" pitchFamily="34" charset="0"/>
              </a:rPr>
              <a:t>France 10%</a:t>
            </a:r>
            <a:br>
              <a:rPr lang="fr-FR" sz="1200" b="1" dirty="0">
                <a:solidFill>
                  <a:srgbClr val="1B365D"/>
                </a:solidFill>
                <a:latin typeface="Century Gothic" panose="020B0502020202020204" pitchFamily="34" charset="0"/>
              </a:rPr>
            </a:br>
            <a:r>
              <a:rPr lang="fr-FR" sz="1200" b="1" dirty="0">
                <a:solidFill>
                  <a:srgbClr val="1B365D"/>
                </a:solidFill>
                <a:latin typeface="Century Gothic" panose="020B0502020202020204" pitchFamily="34" charset="0"/>
              </a:rPr>
              <a:t>Espagne 9%</a:t>
            </a:r>
          </a:p>
          <a:p>
            <a:pPr marL="4762" algn="ctr"/>
            <a:r>
              <a:rPr lang="fr-FR" sz="1200" b="1" dirty="0">
                <a:solidFill>
                  <a:srgbClr val="1B365D"/>
                </a:solidFill>
                <a:latin typeface="Century Gothic" panose="020B0502020202020204" pitchFamily="34" charset="0"/>
              </a:rPr>
              <a:t>Italie 7%</a:t>
            </a:r>
          </a:p>
          <a:p>
            <a:pPr marL="4762" algn="ctr"/>
            <a:endParaRPr lang="fr-FR" sz="1200" b="1" dirty="0">
              <a:solidFill>
                <a:srgbClr val="1B365D"/>
              </a:solidFill>
              <a:latin typeface="Century Gothic" panose="020B0502020202020204" pitchFamily="34" charset="0"/>
            </a:endParaRPr>
          </a:p>
        </p:txBody>
      </p:sp>
      <p:sp>
        <p:nvSpPr>
          <p:cNvPr id="50" name="ZoneTexte 49">
            <a:extLst>
              <a:ext uri="{FF2B5EF4-FFF2-40B4-BE49-F238E27FC236}">
                <a16:creationId xmlns:a16="http://schemas.microsoft.com/office/drawing/2014/main" id="{5A73E2E3-E35B-4961-A807-901AE8BE79D3}"/>
              </a:ext>
            </a:extLst>
          </p:cNvPr>
          <p:cNvSpPr txBox="1"/>
          <p:nvPr/>
        </p:nvSpPr>
        <p:spPr>
          <a:xfrm>
            <a:off x="1878107" y="3744317"/>
            <a:ext cx="1036823" cy="738664"/>
          </a:xfrm>
          <a:prstGeom prst="rect">
            <a:avLst/>
          </a:prstGeom>
        </p:spPr>
        <p:txBody>
          <a:bodyPr vert="horz" wrap="none" lIns="0" tIns="0" rIns="0" bIns="0" rtlCol="0">
            <a:spAutoFit/>
          </a:bodyPr>
          <a:lstStyle/>
          <a:p>
            <a:pPr marL="4762" algn="ctr"/>
            <a:r>
              <a:rPr lang="en-US" sz="1200" b="1" dirty="0" err="1">
                <a:solidFill>
                  <a:srgbClr val="1B365D"/>
                </a:solidFill>
                <a:latin typeface="Century Gothic" panose="020B0502020202020204" pitchFamily="34" charset="0"/>
              </a:rPr>
              <a:t>Italie</a:t>
            </a:r>
            <a:r>
              <a:rPr lang="en-US" sz="1200" b="1" dirty="0">
                <a:solidFill>
                  <a:srgbClr val="1B365D"/>
                </a:solidFill>
                <a:latin typeface="Century Gothic" panose="020B0502020202020204" pitchFamily="34" charset="0"/>
              </a:rPr>
              <a:t> 50%</a:t>
            </a:r>
            <a:br>
              <a:rPr lang="en-US" sz="1200" b="1" dirty="0">
                <a:solidFill>
                  <a:srgbClr val="1B365D"/>
                </a:solidFill>
                <a:latin typeface="Century Gothic" panose="020B0502020202020204" pitchFamily="34" charset="0"/>
              </a:rPr>
            </a:br>
            <a:r>
              <a:rPr lang="en-US" sz="1200" b="1" dirty="0">
                <a:solidFill>
                  <a:srgbClr val="1B365D"/>
                </a:solidFill>
                <a:latin typeface="Century Gothic" panose="020B0502020202020204" pitchFamily="34" charset="0"/>
              </a:rPr>
              <a:t>France 18%</a:t>
            </a:r>
            <a:br>
              <a:rPr lang="en-US" sz="1200" b="1" dirty="0">
                <a:solidFill>
                  <a:srgbClr val="1B365D"/>
                </a:solidFill>
                <a:latin typeface="Century Gothic" panose="020B0502020202020204" pitchFamily="34" charset="0"/>
              </a:rPr>
            </a:br>
            <a:r>
              <a:rPr lang="en-US" sz="1200" b="1" dirty="0">
                <a:solidFill>
                  <a:srgbClr val="1B365D"/>
                </a:solidFill>
                <a:latin typeface="Century Gothic" panose="020B0502020202020204" pitchFamily="34" charset="0"/>
              </a:rPr>
              <a:t>(</a:t>
            </a:r>
            <a:r>
              <a:rPr lang="en-US" sz="1200" b="1" dirty="0" err="1">
                <a:solidFill>
                  <a:srgbClr val="1B365D"/>
                </a:solidFill>
                <a:latin typeface="Century Gothic" panose="020B0502020202020204" pitchFamily="34" charset="0"/>
              </a:rPr>
              <a:t>Belgique</a:t>
            </a:r>
            <a:r>
              <a:rPr lang="en-US" sz="1200" b="1" dirty="0">
                <a:solidFill>
                  <a:srgbClr val="1B365D"/>
                </a:solidFill>
                <a:latin typeface="Century Gothic" panose="020B0502020202020204" pitchFamily="34" charset="0"/>
              </a:rPr>
              <a:t> 2%)</a:t>
            </a:r>
            <a:br>
              <a:rPr lang="en-US" sz="1200" b="1" dirty="0">
                <a:solidFill>
                  <a:srgbClr val="1B365D"/>
                </a:solidFill>
                <a:latin typeface="Century Gothic" panose="020B0502020202020204" pitchFamily="34" charset="0"/>
              </a:rPr>
            </a:br>
            <a:endParaRPr lang="en-US" sz="1200" b="1" dirty="0">
              <a:solidFill>
                <a:srgbClr val="1B365D"/>
              </a:solidFill>
              <a:latin typeface="Century Gothic" panose="020B0502020202020204" pitchFamily="34" charset="0"/>
            </a:endParaRPr>
          </a:p>
        </p:txBody>
      </p:sp>
      <p:sp>
        <p:nvSpPr>
          <p:cNvPr id="59" name="Title 5"/>
          <p:cNvSpPr txBox="1">
            <a:spLocks/>
          </p:cNvSpPr>
          <p:nvPr/>
        </p:nvSpPr>
        <p:spPr>
          <a:xfrm>
            <a:off x="246098" y="235688"/>
            <a:ext cx="8386686" cy="557458"/>
          </a:xfrm>
          <a:prstGeom prst="rect">
            <a:avLst/>
          </a:prstGeom>
        </p:spPr>
        <p:txBody>
          <a:bodyPr/>
          <a:lstStyle>
            <a:lvl1pPr algn="l" defTabSz="457200" rtl="0" eaLnBrk="1" latinLnBrk="0" hangingPunct="1">
              <a:lnSpc>
                <a:spcPts val="3200"/>
              </a:lnSpc>
              <a:spcBef>
                <a:spcPct val="0"/>
              </a:spcBef>
              <a:buNone/>
              <a:defRPr sz="3300" b="1" i="0" kern="1200">
                <a:solidFill>
                  <a:schemeClr val="tx1"/>
                </a:solidFill>
                <a:latin typeface="Arial"/>
                <a:ea typeface="+mj-ea"/>
                <a:cs typeface="+mj-cs"/>
              </a:defRPr>
            </a:lvl1pPr>
          </a:lstStyle>
          <a:p>
            <a:r>
              <a:rPr lang="fr-BE" sz="2400" dirty="0">
                <a:solidFill>
                  <a:srgbClr val="314397"/>
                </a:solidFill>
              </a:rPr>
              <a:t>La perception des pays de par le monde</a:t>
            </a:r>
          </a:p>
        </p:txBody>
      </p:sp>
      <p:sp>
        <p:nvSpPr>
          <p:cNvPr id="60" name="TextBox 22"/>
          <p:cNvSpPr txBox="1"/>
          <p:nvPr/>
        </p:nvSpPr>
        <p:spPr>
          <a:xfrm>
            <a:off x="466544" y="932342"/>
            <a:ext cx="2265364" cy="276999"/>
          </a:xfrm>
          <a:prstGeom prst="rect">
            <a:avLst/>
          </a:prstGeom>
          <a:solidFill>
            <a:schemeClr val="accent1"/>
          </a:solidFill>
          <a:ln>
            <a:solidFill>
              <a:schemeClr val="accent1"/>
            </a:solidFill>
          </a:ln>
        </p:spPr>
        <p:txBody>
          <a:bodyPr wrap="none" rtlCol="0">
            <a:spAutoFit/>
          </a:bodyPr>
          <a:lstStyle/>
          <a:p>
            <a:r>
              <a:rPr lang="fr-BE" sz="1200" b="1" dirty="0">
                <a:solidFill>
                  <a:schemeClr val="bg1"/>
                </a:solidFill>
              </a:rPr>
              <a:t>Selon vous, quel pays est …</a:t>
            </a:r>
          </a:p>
        </p:txBody>
      </p:sp>
      <p:pic>
        <p:nvPicPr>
          <p:cNvPr id="6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4571" y="555084"/>
            <a:ext cx="6189677" cy="590632"/>
          </a:xfrm>
          <a:prstGeom prst="rect">
            <a:avLst/>
          </a:prstGeom>
        </p:spPr>
      </p:pic>
      <p:sp>
        <p:nvSpPr>
          <p:cNvPr id="45" name="ZoneTexte 44">
            <a:extLst>
              <a:ext uri="{FF2B5EF4-FFF2-40B4-BE49-F238E27FC236}">
                <a16:creationId xmlns:a16="http://schemas.microsoft.com/office/drawing/2014/main" id="{5A73E2E3-E35B-4961-A807-901AE8BE79D3}"/>
              </a:ext>
            </a:extLst>
          </p:cNvPr>
          <p:cNvSpPr txBox="1"/>
          <p:nvPr/>
        </p:nvSpPr>
        <p:spPr>
          <a:xfrm>
            <a:off x="1863129" y="4792169"/>
            <a:ext cx="991939" cy="923330"/>
          </a:xfrm>
          <a:prstGeom prst="rect">
            <a:avLst/>
          </a:prstGeom>
        </p:spPr>
        <p:txBody>
          <a:bodyPr vert="horz" wrap="none" lIns="0" tIns="0" rIns="0" bIns="0" rtlCol="0">
            <a:spAutoFit/>
          </a:bodyPr>
          <a:lstStyle/>
          <a:p>
            <a:pPr marL="4762" algn="ctr"/>
            <a:r>
              <a:rPr lang="en-US" sz="1200" b="1" dirty="0">
                <a:solidFill>
                  <a:srgbClr val="1B365D"/>
                </a:solidFill>
                <a:latin typeface="Century Gothic" panose="020B0502020202020204" pitchFamily="34" charset="0"/>
              </a:rPr>
              <a:t>France 14%</a:t>
            </a:r>
            <a:br>
              <a:rPr lang="en-US" sz="1200" b="1" dirty="0">
                <a:solidFill>
                  <a:srgbClr val="1B365D"/>
                </a:solidFill>
                <a:latin typeface="Century Gothic" panose="020B0502020202020204" pitchFamily="34" charset="0"/>
              </a:rPr>
            </a:br>
            <a:r>
              <a:rPr lang="en-US" sz="1200" b="1" dirty="0">
                <a:solidFill>
                  <a:srgbClr val="1B365D"/>
                </a:solidFill>
                <a:latin typeface="Century Gothic" panose="020B0502020202020204" pitchFamily="34" charset="0"/>
              </a:rPr>
              <a:t>Espagne14%</a:t>
            </a:r>
            <a:br>
              <a:rPr lang="en-US" sz="1200" b="1" dirty="0">
                <a:solidFill>
                  <a:srgbClr val="1B365D"/>
                </a:solidFill>
                <a:latin typeface="Century Gothic" panose="020B0502020202020204" pitchFamily="34" charset="0"/>
              </a:rPr>
            </a:br>
            <a:r>
              <a:rPr lang="en-US" sz="1200" b="1" dirty="0" err="1">
                <a:solidFill>
                  <a:srgbClr val="1B365D"/>
                </a:solidFill>
                <a:latin typeface="Century Gothic" panose="020B0502020202020204" pitchFamily="34" charset="0"/>
              </a:rPr>
              <a:t>Italie</a:t>
            </a:r>
            <a:r>
              <a:rPr lang="en-US" sz="1200" b="1" dirty="0">
                <a:solidFill>
                  <a:srgbClr val="1B365D"/>
                </a:solidFill>
                <a:latin typeface="Century Gothic" panose="020B0502020202020204" pitchFamily="34" charset="0"/>
              </a:rPr>
              <a:t> 7%</a:t>
            </a:r>
            <a:br>
              <a:rPr lang="en-US" sz="1200" b="1" dirty="0">
                <a:solidFill>
                  <a:srgbClr val="1B365D"/>
                </a:solidFill>
                <a:latin typeface="Century Gothic" panose="020B0502020202020204" pitchFamily="34" charset="0"/>
              </a:rPr>
            </a:br>
            <a:r>
              <a:rPr lang="en-US" sz="1200" b="1" dirty="0" err="1">
                <a:solidFill>
                  <a:srgbClr val="1B365D"/>
                </a:solidFill>
                <a:latin typeface="Century Gothic" panose="020B0502020202020204" pitchFamily="34" charset="0"/>
              </a:rPr>
              <a:t>Thaïlande</a:t>
            </a:r>
            <a:r>
              <a:rPr lang="en-US" sz="1200" b="1" dirty="0">
                <a:solidFill>
                  <a:srgbClr val="1B365D"/>
                </a:solidFill>
                <a:latin typeface="Century Gothic" panose="020B0502020202020204" pitchFamily="34" charset="0"/>
              </a:rPr>
              <a:t> 5%</a:t>
            </a:r>
            <a:br>
              <a:rPr lang="en-US" sz="1200" b="1" dirty="0">
                <a:solidFill>
                  <a:srgbClr val="1B365D"/>
                </a:solidFill>
                <a:latin typeface="Century Gothic" panose="020B0502020202020204" pitchFamily="34" charset="0"/>
              </a:rPr>
            </a:br>
            <a:r>
              <a:rPr lang="en-US" sz="1200" b="1" dirty="0" err="1">
                <a:solidFill>
                  <a:srgbClr val="1B365D"/>
                </a:solidFill>
                <a:latin typeface="Century Gothic" panose="020B0502020202020204" pitchFamily="34" charset="0"/>
              </a:rPr>
              <a:t>Belgique</a:t>
            </a:r>
            <a:r>
              <a:rPr lang="en-US" sz="1200" b="1" dirty="0">
                <a:solidFill>
                  <a:srgbClr val="1B365D"/>
                </a:solidFill>
                <a:latin typeface="Century Gothic" panose="020B0502020202020204" pitchFamily="34" charset="0"/>
              </a:rPr>
              <a:t> 5%</a:t>
            </a:r>
          </a:p>
        </p:txBody>
      </p:sp>
      <p:sp>
        <p:nvSpPr>
          <p:cNvPr id="38" name="ZoneTexte 37">
            <a:extLst>
              <a:ext uri="{FF2B5EF4-FFF2-40B4-BE49-F238E27FC236}">
                <a16:creationId xmlns:a16="http://schemas.microsoft.com/office/drawing/2014/main" id="{6C293CF9-EE61-46FE-92B7-F88660CA4015}"/>
              </a:ext>
            </a:extLst>
          </p:cNvPr>
          <p:cNvSpPr txBox="1"/>
          <p:nvPr/>
        </p:nvSpPr>
        <p:spPr>
          <a:xfrm>
            <a:off x="3226942" y="4836791"/>
            <a:ext cx="995144" cy="369332"/>
          </a:xfrm>
          <a:prstGeom prst="rect">
            <a:avLst/>
          </a:prstGeom>
        </p:spPr>
        <p:txBody>
          <a:bodyPr vert="horz" wrap="none" lIns="0" tIns="0" rIns="0" bIns="0" rtlCol="0">
            <a:spAutoFit/>
          </a:bodyPr>
          <a:lstStyle/>
          <a:p>
            <a:pPr marL="4762" algn="ctr"/>
            <a:r>
              <a:rPr lang="fr-FR" sz="1200" b="1" dirty="0">
                <a:solidFill>
                  <a:srgbClr val="1B365D"/>
                </a:solidFill>
                <a:latin typeface="Century Gothic" panose="020B0502020202020204" pitchFamily="34" charset="0"/>
              </a:rPr>
              <a:t>Espagne 11%</a:t>
            </a:r>
            <a:br>
              <a:rPr lang="fr-FR" sz="1200" b="1" dirty="0">
                <a:solidFill>
                  <a:srgbClr val="1B365D"/>
                </a:solidFill>
                <a:latin typeface="Century Gothic" panose="020B0502020202020204" pitchFamily="34" charset="0"/>
              </a:rPr>
            </a:br>
            <a:r>
              <a:rPr lang="fr-FR" sz="1200" b="1" dirty="0">
                <a:solidFill>
                  <a:srgbClr val="1B365D"/>
                </a:solidFill>
                <a:latin typeface="Century Gothic" panose="020B0502020202020204" pitchFamily="34" charset="0"/>
              </a:rPr>
              <a:t>Italie 8%</a:t>
            </a:r>
          </a:p>
        </p:txBody>
      </p:sp>
    </p:spTree>
    <p:extLst>
      <p:ext uri="{BB962C8B-B14F-4D97-AF65-F5344CB8AC3E}">
        <p14:creationId xmlns:p14="http://schemas.microsoft.com/office/powerpoint/2010/main" val="405732601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205415"/>
            <a:ext cx="9144000" cy="6525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11294"/>
          <a:stretch/>
        </p:blipFill>
        <p:spPr>
          <a:xfrm>
            <a:off x="0" y="0"/>
            <a:ext cx="9120554" cy="6858000"/>
          </a:xfrm>
          <a:prstGeom prst="rect">
            <a:avLst/>
          </a:prstGeom>
          <a:ln>
            <a:noFill/>
          </a:ln>
          <a:effectLst/>
        </p:spPr>
      </p:pic>
      <p:sp>
        <p:nvSpPr>
          <p:cNvPr id="11" name="Text Box 15"/>
          <p:cNvSpPr txBox="1">
            <a:spLocks noChangeArrowheads="1"/>
          </p:cNvSpPr>
          <p:nvPr/>
        </p:nvSpPr>
        <p:spPr bwMode="auto">
          <a:xfrm>
            <a:off x="783986" y="280101"/>
            <a:ext cx="5431880" cy="1311128"/>
          </a:xfrm>
          <a:prstGeom prst="rect">
            <a:avLst/>
          </a:prstGeom>
          <a:solidFill>
            <a:srgbClr val="314397"/>
          </a:solidFill>
          <a:ln w="44450">
            <a:noFill/>
            <a:miter lim="800000"/>
            <a:headEnd/>
            <a:tailEnd/>
          </a:ln>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lnSpc>
                <a:spcPct val="110000"/>
              </a:lnSpc>
              <a:spcBef>
                <a:spcPct val="75000"/>
              </a:spcBef>
              <a:buClr>
                <a:srgbClr val="FFCC00"/>
              </a:buClr>
              <a:buSzPct val="85000"/>
              <a:buFont typeface="Wingdings" pitchFamily="2" charset="2"/>
              <a:buNone/>
            </a:pPr>
            <a:r>
              <a:rPr lang="en-US" altLang="fr-FR" sz="3600" b="1" dirty="0">
                <a:solidFill>
                  <a:srgbClr val="FFFFFF"/>
                </a:solidFill>
                <a:latin typeface="Arial" panose="020B0604020202020204" pitchFamily="34" charset="0"/>
                <a:cs typeface="Arial" panose="020B0604020202020204" pitchFamily="34" charset="0"/>
              </a:rPr>
              <a:t>Les </a:t>
            </a:r>
            <a:r>
              <a:rPr lang="en-US" altLang="fr-FR" sz="3600" b="1" dirty="0" err="1">
                <a:solidFill>
                  <a:srgbClr val="FFFFFF"/>
                </a:solidFill>
                <a:latin typeface="Arial" panose="020B0604020202020204" pitchFamily="34" charset="0"/>
                <a:cs typeface="Arial" panose="020B0604020202020204" pitchFamily="34" charset="0"/>
              </a:rPr>
              <a:t>modalités</a:t>
            </a:r>
            <a:r>
              <a:rPr lang="en-US" altLang="fr-FR" sz="3600" b="1" dirty="0">
                <a:solidFill>
                  <a:srgbClr val="FFFFFF"/>
                </a:solidFill>
                <a:latin typeface="Arial" panose="020B0604020202020204" pitchFamily="34" charset="0"/>
                <a:cs typeface="Arial" panose="020B0604020202020204" pitchFamily="34" charset="0"/>
              </a:rPr>
              <a:t> </a:t>
            </a:r>
            <a:r>
              <a:rPr lang="en-US" altLang="fr-FR" sz="3600" b="1" dirty="0" err="1">
                <a:solidFill>
                  <a:srgbClr val="FFFFFF"/>
                </a:solidFill>
                <a:latin typeface="Arial" panose="020B0604020202020204" pitchFamily="34" charset="0"/>
                <a:cs typeface="Arial" panose="020B0604020202020204" pitchFamily="34" charset="0"/>
              </a:rPr>
              <a:t>d’achat</a:t>
            </a:r>
            <a:r>
              <a:rPr lang="en-US" altLang="fr-FR" sz="3600" b="1" dirty="0">
                <a:solidFill>
                  <a:srgbClr val="FFFFFF"/>
                </a:solidFill>
                <a:latin typeface="Arial" panose="020B0604020202020204" pitchFamily="34" charset="0"/>
                <a:cs typeface="Arial" panose="020B0604020202020204" pitchFamily="34" charset="0"/>
              </a:rPr>
              <a:t> </a:t>
            </a:r>
            <a:br>
              <a:rPr lang="en-US" altLang="fr-FR" sz="3600" b="1" dirty="0">
                <a:solidFill>
                  <a:srgbClr val="FFFFFF"/>
                </a:solidFill>
                <a:latin typeface="Arial" panose="020B0604020202020204" pitchFamily="34" charset="0"/>
                <a:cs typeface="Arial" panose="020B0604020202020204" pitchFamily="34" charset="0"/>
              </a:rPr>
            </a:br>
            <a:r>
              <a:rPr lang="en-US" altLang="fr-FR" sz="3600" b="1" dirty="0">
                <a:solidFill>
                  <a:srgbClr val="FFFFFF"/>
                </a:solidFill>
                <a:latin typeface="Arial" panose="020B0604020202020204" pitchFamily="34" charset="0"/>
                <a:cs typeface="Arial" panose="020B0604020202020204" pitchFamily="34" charset="0"/>
              </a:rPr>
              <a:t>et de </a:t>
            </a:r>
            <a:r>
              <a:rPr lang="en-US" altLang="fr-FR" sz="3600" b="1" dirty="0" err="1">
                <a:solidFill>
                  <a:srgbClr val="FFFFFF"/>
                </a:solidFill>
                <a:latin typeface="Arial" panose="020B0604020202020204" pitchFamily="34" charset="0"/>
                <a:cs typeface="Arial" panose="020B0604020202020204" pitchFamily="34" charset="0"/>
              </a:rPr>
              <a:t>réservation</a:t>
            </a:r>
            <a:endParaRPr lang="en-US" altLang="fr-FR"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8402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31" name="Rectangle 30"/>
          <p:cNvSpPr/>
          <p:nvPr/>
        </p:nvSpPr>
        <p:spPr>
          <a:xfrm>
            <a:off x="228600" y="1121667"/>
            <a:ext cx="8599488" cy="261610"/>
          </a:xfrm>
          <a:prstGeom prst="rect">
            <a:avLst/>
          </a:prstGeom>
          <a:solidFill>
            <a:schemeClr val="accent1"/>
          </a:solidFill>
        </p:spPr>
        <p:txBody>
          <a:bodyPr>
            <a:spAutoFit/>
          </a:bodyPr>
          <a:lstStyle/>
          <a:p>
            <a:pPr lvl="0" defTabSz="914400">
              <a:defRPr/>
            </a:pPr>
            <a:r>
              <a:rPr lang="fr-FR" sz="1100" b="1" kern="0" dirty="0">
                <a:solidFill>
                  <a:schemeClr val="bg1"/>
                </a:solidFill>
              </a:rPr>
              <a:t>La dernière fois que vous avez réservé un voyage, combien de temps avant le voyage avez-vous payé pour celui-ci ?</a:t>
            </a:r>
          </a:p>
        </p:txBody>
      </p:sp>
      <p:sp>
        <p:nvSpPr>
          <p:cNvPr id="30" name="Titre 29"/>
          <p:cNvSpPr>
            <a:spLocks noGrp="1"/>
          </p:cNvSpPr>
          <p:nvPr>
            <p:ph type="ctrTitle"/>
          </p:nvPr>
        </p:nvSpPr>
        <p:spPr>
          <a:xfrm>
            <a:off x="331254" y="329290"/>
            <a:ext cx="8929562" cy="435316"/>
          </a:xfrm>
          <a:noFill/>
        </p:spPr>
        <p:txBody>
          <a:bodyPr/>
          <a:lstStyle/>
          <a:p>
            <a:r>
              <a:rPr lang="fr-BE" sz="2400" b="1" dirty="0"/>
              <a:t>Le paiement anticipatif de la réservation </a:t>
            </a:r>
            <a:br>
              <a:rPr lang="fr-BE" sz="2400" b="1" dirty="0"/>
            </a:br>
            <a:r>
              <a:rPr lang="fr-BE" sz="2400" b="1" dirty="0"/>
              <a:t>des vacances</a:t>
            </a:r>
          </a:p>
        </p:txBody>
      </p:sp>
      <p:sp>
        <p:nvSpPr>
          <p:cNvPr id="54" name="TextBox 53"/>
          <p:cNvSpPr txBox="1"/>
          <p:nvPr/>
        </p:nvSpPr>
        <p:spPr>
          <a:xfrm>
            <a:off x="574119" y="5435114"/>
            <a:ext cx="7908450" cy="738664"/>
          </a:xfrm>
          <a:prstGeom prst="rect">
            <a:avLst/>
          </a:prstGeom>
          <a:noFill/>
          <a:ln>
            <a:solidFill>
              <a:schemeClr val="tx2"/>
            </a:solidFill>
          </a:ln>
        </p:spPr>
        <p:txBody>
          <a:bodyPr wrap="square" rtlCol="0">
            <a:spAutoFit/>
          </a:bodyPr>
          <a:lstStyle/>
          <a:p>
            <a:pPr marL="171450" indent="-171450">
              <a:buFont typeface="Arial" panose="020B0604020202020204" pitchFamily="34" charset="0"/>
              <a:buChar char="•"/>
            </a:pPr>
            <a:r>
              <a:rPr lang="fr-BE" sz="1400" dirty="0">
                <a:solidFill>
                  <a:schemeClr val="tx2"/>
                </a:solidFill>
              </a:rPr>
              <a:t>Les Européens payent en moyenne leur voyage entre 1 et 4 mois avant le départ.</a:t>
            </a:r>
          </a:p>
          <a:p>
            <a:pPr marL="171450" indent="-171450">
              <a:buFont typeface="Arial" panose="020B0604020202020204" pitchFamily="34" charset="0"/>
              <a:buChar char="•"/>
            </a:pPr>
            <a:r>
              <a:rPr lang="fr-BE" sz="1400" dirty="0">
                <a:solidFill>
                  <a:schemeClr val="tx2"/>
                </a:solidFill>
              </a:rPr>
              <a:t>Les Britanniques sont ceux qui payent le plus tôt (22% + 6 mois), les Espagnols le plus tard (23% moins d’un mois).</a:t>
            </a:r>
          </a:p>
        </p:txBody>
      </p:sp>
      <p:sp>
        <p:nvSpPr>
          <p:cNvPr id="59" name="Espace réservé du texte 3"/>
          <p:cNvSpPr txBox="1">
            <a:spLocks/>
          </p:cNvSpPr>
          <p:nvPr/>
        </p:nvSpPr>
        <p:spPr>
          <a:xfrm>
            <a:off x="4796035" y="3951854"/>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FR" sz="2400" dirty="0">
                <a:solidFill>
                  <a:schemeClr val="tx2"/>
                </a:solidFill>
                <a:latin typeface="Calibri"/>
              </a:rPr>
              <a:t>16</a:t>
            </a:r>
            <a:r>
              <a:rPr kumimoji="0" lang="fr-FR" sz="2400" b="0" i="0" u="none" strike="noStrike" kern="1200" cap="all" spc="0" normalizeH="0" baseline="0" noProof="0" dirty="0">
                <a:ln>
                  <a:noFill/>
                </a:ln>
                <a:solidFill>
                  <a:schemeClr val="tx2"/>
                </a:solidFill>
                <a:effectLst/>
                <a:uLnTx/>
                <a:uFillTx/>
                <a:latin typeface="Calibri"/>
                <a:ea typeface="+mn-ea"/>
                <a:cs typeface="+mn-cs"/>
              </a:rPr>
              <a:t>%</a:t>
            </a:r>
          </a:p>
        </p:txBody>
      </p:sp>
      <p:sp>
        <p:nvSpPr>
          <p:cNvPr id="60" name="Espace réservé du texte 3"/>
          <p:cNvSpPr txBox="1">
            <a:spLocks/>
          </p:cNvSpPr>
          <p:nvPr/>
        </p:nvSpPr>
        <p:spPr>
          <a:xfrm>
            <a:off x="4796035" y="3296671"/>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fr-FR" sz="2400" b="0" i="0" u="none" strike="noStrike" kern="1200" cap="all" spc="0" normalizeH="0" baseline="0" noProof="0" dirty="0">
                <a:ln>
                  <a:noFill/>
                </a:ln>
                <a:solidFill>
                  <a:schemeClr val="tx2"/>
                </a:solidFill>
                <a:effectLst/>
                <a:uLnTx/>
                <a:uFillTx/>
                <a:latin typeface="Calibri"/>
                <a:ea typeface="+mn-ea"/>
                <a:cs typeface="+mn-cs"/>
              </a:rPr>
              <a:t>32%</a:t>
            </a:r>
          </a:p>
        </p:txBody>
      </p:sp>
      <p:sp>
        <p:nvSpPr>
          <p:cNvPr id="61" name="Espace réservé du texte 3"/>
          <p:cNvSpPr txBox="1">
            <a:spLocks/>
          </p:cNvSpPr>
          <p:nvPr/>
        </p:nvSpPr>
        <p:spPr>
          <a:xfrm>
            <a:off x="4796035" y="2759857"/>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fr-FR" sz="2400" b="0" i="0" u="none" strike="noStrike" kern="1200" cap="all" spc="0" normalizeH="0" baseline="0" noProof="0" dirty="0">
                <a:ln>
                  <a:noFill/>
                </a:ln>
                <a:solidFill>
                  <a:schemeClr val="tx2"/>
                </a:solidFill>
                <a:effectLst/>
                <a:uLnTx/>
                <a:uFillTx/>
                <a:latin typeface="Calibri"/>
                <a:ea typeface="+mn-ea"/>
                <a:cs typeface="+mn-cs"/>
              </a:rPr>
              <a:t>21%</a:t>
            </a:r>
          </a:p>
        </p:txBody>
      </p:sp>
      <p:sp>
        <p:nvSpPr>
          <p:cNvPr id="62" name="Espace réservé du texte 3"/>
          <p:cNvSpPr txBox="1">
            <a:spLocks/>
          </p:cNvSpPr>
          <p:nvPr/>
        </p:nvSpPr>
        <p:spPr>
          <a:xfrm>
            <a:off x="4796035" y="2258902"/>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fr-FR" sz="2400" b="0" i="0" u="none" strike="noStrike" kern="1200" cap="all" spc="0" normalizeH="0" baseline="0" noProof="0" dirty="0">
                <a:ln>
                  <a:noFill/>
                </a:ln>
                <a:solidFill>
                  <a:schemeClr val="tx2"/>
                </a:solidFill>
                <a:effectLst/>
                <a:uLnTx/>
                <a:uFillTx/>
                <a:latin typeface="Calibri"/>
                <a:ea typeface="+mn-ea"/>
                <a:cs typeface="+mn-cs"/>
              </a:rPr>
              <a:t>13%</a:t>
            </a:r>
          </a:p>
        </p:txBody>
      </p:sp>
      <p:sp>
        <p:nvSpPr>
          <p:cNvPr id="64" name="Espace réservé du texte 3"/>
          <p:cNvSpPr txBox="1">
            <a:spLocks/>
          </p:cNvSpPr>
          <p:nvPr/>
        </p:nvSpPr>
        <p:spPr>
          <a:xfrm>
            <a:off x="4796035" y="4409113"/>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fr-FR" sz="2400" b="0" i="0" u="none" strike="noStrike" kern="1200" cap="all" spc="0" normalizeH="0" baseline="0" noProof="0" dirty="0">
                <a:ln>
                  <a:noFill/>
                </a:ln>
                <a:solidFill>
                  <a:schemeClr val="tx2"/>
                </a:solidFill>
                <a:effectLst/>
                <a:uLnTx/>
                <a:uFillTx/>
                <a:latin typeface="Calibri"/>
                <a:ea typeface="+mn-ea"/>
                <a:cs typeface="+mn-cs"/>
              </a:rPr>
              <a:t>18%</a:t>
            </a:r>
          </a:p>
        </p:txBody>
      </p:sp>
      <p:sp>
        <p:nvSpPr>
          <p:cNvPr id="65" name="Rectangle 64"/>
          <p:cNvSpPr/>
          <p:nvPr/>
        </p:nvSpPr>
        <p:spPr>
          <a:xfrm>
            <a:off x="888925" y="2313808"/>
            <a:ext cx="2952328"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2"/>
                </a:solidFill>
                <a:effectLst/>
                <a:uLnTx/>
                <a:uFillTx/>
              </a:rPr>
              <a:t>Plus de 6 </a:t>
            </a:r>
            <a:r>
              <a:rPr kumimoji="0" lang="en-US" sz="1400" b="1" i="0" u="none" strike="noStrike" kern="0" cap="none" spc="0" normalizeH="0" baseline="0" noProof="0" dirty="0" err="1">
                <a:ln>
                  <a:noFill/>
                </a:ln>
                <a:solidFill>
                  <a:schemeClr val="tx2"/>
                </a:solidFill>
                <a:effectLst/>
                <a:uLnTx/>
                <a:uFillTx/>
              </a:rPr>
              <a:t>mois</a:t>
            </a:r>
            <a:r>
              <a:rPr kumimoji="0" lang="en-US" sz="1400" b="1" i="0" u="none" strike="noStrike" kern="0" cap="none" spc="0" normalizeH="0" baseline="0" noProof="0" dirty="0">
                <a:ln>
                  <a:noFill/>
                </a:ln>
                <a:solidFill>
                  <a:schemeClr val="tx2"/>
                </a:solidFill>
                <a:effectLst/>
                <a:uLnTx/>
                <a:uFillTx/>
              </a:rPr>
              <a:t> </a:t>
            </a:r>
            <a:r>
              <a:rPr kumimoji="0" lang="en-US" sz="1400" b="1" i="0" u="none" strike="noStrike" kern="0" cap="none" spc="0" normalizeH="0" baseline="0" noProof="0" dirty="0" err="1">
                <a:ln>
                  <a:noFill/>
                </a:ln>
                <a:solidFill>
                  <a:schemeClr val="tx2"/>
                </a:solidFill>
                <a:effectLst/>
                <a:uLnTx/>
                <a:uFillTx/>
              </a:rPr>
              <a:t>avant</a:t>
            </a:r>
            <a:r>
              <a:rPr kumimoji="0" lang="en-US" sz="1400" b="1" i="0" u="none" strike="noStrike" kern="0" cap="none" spc="0" normalizeH="0" baseline="0" noProof="0" dirty="0">
                <a:ln>
                  <a:noFill/>
                </a:ln>
                <a:solidFill>
                  <a:schemeClr val="tx2"/>
                </a:solidFill>
                <a:effectLst/>
                <a:uLnTx/>
                <a:uFillTx/>
              </a:rPr>
              <a:t> le voyage</a:t>
            </a:r>
            <a:endParaRPr kumimoji="0" lang="fr-FR" sz="1400" b="1" i="0" u="none" strike="noStrike" kern="0" cap="none" spc="0" normalizeH="0" baseline="0" noProof="0" dirty="0">
              <a:ln>
                <a:noFill/>
              </a:ln>
              <a:solidFill>
                <a:schemeClr val="tx2"/>
              </a:solidFill>
              <a:effectLst/>
              <a:uLnTx/>
              <a:uFillTx/>
            </a:endParaRPr>
          </a:p>
        </p:txBody>
      </p:sp>
      <p:sp>
        <p:nvSpPr>
          <p:cNvPr id="66" name="Rectangle 65"/>
          <p:cNvSpPr/>
          <p:nvPr/>
        </p:nvSpPr>
        <p:spPr>
          <a:xfrm>
            <a:off x="2058468" y="2752063"/>
            <a:ext cx="1667444"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2"/>
                </a:solidFill>
                <a:effectLst/>
                <a:uLnTx/>
                <a:uFillTx/>
              </a:rPr>
              <a:t>Entre 4 et 6 </a:t>
            </a:r>
            <a:r>
              <a:rPr kumimoji="0" lang="en-US" sz="1400" b="1" i="0" u="none" strike="noStrike" kern="0" cap="none" spc="0" normalizeH="0" baseline="0" noProof="0" dirty="0" err="1">
                <a:ln>
                  <a:noFill/>
                </a:ln>
                <a:solidFill>
                  <a:schemeClr val="tx2"/>
                </a:solidFill>
                <a:effectLst/>
                <a:uLnTx/>
                <a:uFillTx/>
              </a:rPr>
              <a:t>mois</a:t>
            </a:r>
            <a:r>
              <a:rPr kumimoji="0" lang="en-US" sz="1400" b="1" i="0" u="none" strike="noStrike" kern="0" cap="none" spc="0" normalizeH="0" baseline="0" noProof="0" dirty="0">
                <a:ln>
                  <a:noFill/>
                </a:ln>
                <a:solidFill>
                  <a:schemeClr val="tx2"/>
                </a:solidFill>
                <a:effectLst/>
                <a:uLnTx/>
                <a:uFillTx/>
              </a:rPr>
              <a:t> </a:t>
            </a:r>
            <a:endParaRPr kumimoji="0" lang="fr-FR" sz="1400" b="1" i="0" u="none" strike="noStrike" kern="0" cap="none" spc="0" normalizeH="0" baseline="0" noProof="0" dirty="0">
              <a:ln>
                <a:noFill/>
              </a:ln>
              <a:solidFill>
                <a:schemeClr val="tx2"/>
              </a:solidFill>
              <a:effectLst/>
              <a:uLnTx/>
              <a:uFillTx/>
            </a:endParaRPr>
          </a:p>
        </p:txBody>
      </p:sp>
      <p:sp>
        <p:nvSpPr>
          <p:cNvPr id="67" name="Rectangle 66"/>
          <p:cNvSpPr/>
          <p:nvPr/>
        </p:nvSpPr>
        <p:spPr>
          <a:xfrm>
            <a:off x="1988287" y="3375330"/>
            <a:ext cx="1617751"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2"/>
                </a:solidFill>
                <a:effectLst/>
                <a:uLnTx/>
                <a:uFillTx/>
              </a:rPr>
              <a:t>Entre 1 et 4 </a:t>
            </a:r>
            <a:r>
              <a:rPr kumimoji="0" lang="en-US" sz="1400" b="1" i="0" u="none" strike="noStrike" kern="0" cap="none" spc="0" normalizeH="0" baseline="0" noProof="0" dirty="0" err="1">
                <a:ln>
                  <a:noFill/>
                </a:ln>
                <a:solidFill>
                  <a:schemeClr val="tx2"/>
                </a:solidFill>
                <a:effectLst/>
                <a:uLnTx/>
                <a:uFillTx/>
              </a:rPr>
              <a:t>mois</a:t>
            </a:r>
            <a:endParaRPr kumimoji="0" lang="fr-FR" sz="1400" b="1" i="0" u="none" strike="noStrike" kern="0" cap="none" spc="0" normalizeH="0" baseline="0" noProof="0" dirty="0">
              <a:ln>
                <a:noFill/>
              </a:ln>
              <a:solidFill>
                <a:schemeClr val="tx2"/>
              </a:solidFill>
              <a:effectLst/>
              <a:uLnTx/>
              <a:uFillTx/>
            </a:endParaRPr>
          </a:p>
        </p:txBody>
      </p:sp>
      <p:sp>
        <p:nvSpPr>
          <p:cNvPr id="68" name="Rectangle 67"/>
          <p:cNvSpPr/>
          <p:nvPr/>
        </p:nvSpPr>
        <p:spPr>
          <a:xfrm>
            <a:off x="1613185" y="4021855"/>
            <a:ext cx="1992853"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chemeClr val="tx2"/>
                </a:solidFill>
                <a:effectLst/>
                <a:uLnTx/>
                <a:uFillTx/>
              </a:rPr>
              <a:t>Moins</a:t>
            </a:r>
            <a:r>
              <a:rPr kumimoji="0" lang="en-US" sz="1400" b="1" i="0" u="none" strike="noStrike" kern="0" cap="none" spc="0" normalizeH="0" baseline="0" noProof="0" dirty="0">
                <a:ln>
                  <a:noFill/>
                </a:ln>
                <a:solidFill>
                  <a:schemeClr val="tx2"/>
                </a:solidFill>
                <a:effectLst/>
                <a:uLnTx/>
                <a:uFillTx/>
              </a:rPr>
              <a:t> d’1 </a:t>
            </a:r>
            <a:r>
              <a:rPr kumimoji="0" lang="en-US" sz="1400" b="1" i="0" u="none" strike="noStrike" kern="0" cap="none" spc="0" normalizeH="0" baseline="0" noProof="0" dirty="0" err="1">
                <a:ln>
                  <a:noFill/>
                </a:ln>
                <a:solidFill>
                  <a:schemeClr val="tx2"/>
                </a:solidFill>
                <a:effectLst/>
                <a:uLnTx/>
                <a:uFillTx/>
              </a:rPr>
              <a:t>mois</a:t>
            </a:r>
            <a:r>
              <a:rPr kumimoji="0" lang="en-US" sz="1400" b="1" i="0" u="none" strike="noStrike" kern="0" cap="none" spc="0" normalizeH="0" baseline="0" noProof="0" dirty="0">
                <a:ln>
                  <a:noFill/>
                </a:ln>
                <a:solidFill>
                  <a:schemeClr val="tx2"/>
                </a:solidFill>
                <a:effectLst/>
                <a:uLnTx/>
                <a:uFillTx/>
              </a:rPr>
              <a:t> </a:t>
            </a:r>
            <a:r>
              <a:rPr kumimoji="0" lang="en-US" sz="1400" b="1" i="0" u="none" strike="noStrike" kern="0" cap="none" spc="0" normalizeH="0" baseline="0" noProof="0" dirty="0" err="1">
                <a:ln>
                  <a:noFill/>
                </a:ln>
                <a:solidFill>
                  <a:schemeClr val="tx2"/>
                </a:solidFill>
                <a:effectLst/>
                <a:uLnTx/>
                <a:uFillTx/>
              </a:rPr>
              <a:t>avant</a:t>
            </a:r>
            <a:endParaRPr kumimoji="0" lang="fr-FR" sz="1400" b="1" i="0" u="none" strike="noStrike" kern="0" cap="none" spc="0" normalizeH="0" baseline="0" noProof="0" dirty="0">
              <a:ln>
                <a:noFill/>
              </a:ln>
              <a:solidFill>
                <a:schemeClr val="tx2"/>
              </a:solidFill>
              <a:effectLst/>
              <a:uLnTx/>
              <a:uFillTx/>
            </a:endParaRPr>
          </a:p>
        </p:txBody>
      </p:sp>
      <p:sp>
        <p:nvSpPr>
          <p:cNvPr id="69" name="Rectangle 68"/>
          <p:cNvSpPr/>
          <p:nvPr/>
        </p:nvSpPr>
        <p:spPr>
          <a:xfrm>
            <a:off x="525669" y="4546309"/>
            <a:ext cx="3086101"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chemeClr val="tx2"/>
                </a:solidFill>
                <a:effectLst/>
                <a:uLnTx/>
                <a:uFillTx/>
              </a:rPr>
              <a:t>Vous</a:t>
            </a:r>
            <a:r>
              <a:rPr kumimoji="0" lang="en-US" sz="1400" b="1" i="0" u="none" strike="noStrike" kern="0" cap="none" spc="0" normalizeH="0" baseline="0" noProof="0" dirty="0">
                <a:ln>
                  <a:noFill/>
                </a:ln>
                <a:solidFill>
                  <a:schemeClr val="tx2"/>
                </a:solidFill>
                <a:effectLst/>
                <a:uLnTx/>
                <a:uFillTx/>
              </a:rPr>
              <a:t> ne </a:t>
            </a:r>
            <a:r>
              <a:rPr kumimoji="0" lang="en-US" sz="1400" b="1" i="0" u="none" strike="noStrike" kern="0" cap="none" spc="0" normalizeH="0" baseline="0" noProof="0" dirty="0" err="1">
                <a:ln>
                  <a:noFill/>
                </a:ln>
                <a:solidFill>
                  <a:schemeClr val="tx2"/>
                </a:solidFill>
                <a:effectLst/>
                <a:uLnTx/>
                <a:uFillTx/>
              </a:rPr>
              <a:t>faites</a:t>
            </a:r>
            <a:r>
              <a:rPr kumimoji="0" lang="en-US" sz="1400" b="1" i="0" u="none" strike="noStrike" kern="0" cap="none" spc="0" normalizeH="0" baseline="0" noProof="0" dirty="0">
                <a:ln>
                  <a:noFill/>
                </a:ln>
                <a:solidFill>
                  <a:schemeClr val="tx2"/>
                </a:solidFill>
                <a:effectLst/>
                <a:uLnTx/>
                <a:uFillTx/>
              </a:rPr>
              <a:t> </a:t>
            </a:r>
            <a:r>
              <a:rPr kumimoji="0" lang="en-US" sz="1400" b="1" i="0" u="none" strike="noStrike" kern="0" cap="none" spc="0" normalizeH="0" baseline="0" noProof="0" dirty="0" err="1">
                <a:ln>
                  <a:noFill/>
                </a:ln>
                <a:solidFill>
                  <a:schemeClr val="tx2"/>
                </a:solidFill>
                <a:effectLst/>
                <a:uLnTx/>
                <a:uFillTx/>
              </a:rPr>
              <a:t>aucune</a:t>
            </a:r>
            <a:r>
              <a:rPr kumimoji="0" lang="en-US" sz="1400" b="1" i="0" u="none" strike="noStrike" kern="0" cap="none" spc="0" normalizeH="0" baseline="0" noProof="0" dirty="0">
                <a:ln>
                  <a:noFill/>
                </a:ln>
                <a:solidFill>
                  <a:schemeClr val="tx2"/>
                </a:solidFill>
                <a:effectLst/>
                <a:uLnTx/>
                <a:uFillTx/>
              </a:rPr>
              <a:t> </a:t>
            </a:r>
            <a:r>
              <a:rPr kumimoji="0" lang="en-US" sz="1400" b="1" i="0" u="none" strike="noStrike" kern="0" cap="none" spc="0" normalizeH="0" baseline="0" noProof="0" dirty="0" err="1">
                <a:ln>
                  <a:noFill/>
                </a:ln>
                <a:solidFill>
                  <a:schemeClr val="tx2"/>
                </a:solidFill>
                <a:effectLst/>
                <a:uLnTx/>
                <a:uFillTx/>
              </a:rPr>
              <a:t>réservation</a:t>
            </a:r>
            <a:endParaRPr kumimoji="0" lang="fr-FR" sz="1400" b="1" i="0" u="none" strike="noStrike" kern="0" cap="none" spc="0" normalizeH="0" baseline="0" noProof="0" dirty="0">
              <a:ln>
                <a:noFill/>
              </a:ln>
              <a:solidFill>
                <a:schemeClr val="tx2"/>
              </a:solidFill>
              <a:effectLst/>
              <a:uLnTx/>
              <a:uFillTx/>
            </a:endParaRPr>
          </a:p>
        </p:txBody>
      </p:sp>
      <p:sp>
        <p:nvSpPr>
          <p:cNvPr id="71" name="Espace réservé du texte 3"/>
          <p:cNvSpPr txBox="1">
            <a:spLocks/>
          </p:cNvSpPr>
          <p:nvPr/>
        </p:nvSpPr>
        <p:spPr>
          <a:xfrm>
            <a:off x="7211021" y="3962335"/>
            <a:ext cx="826946"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fr-FR" sz="2400" i="0" u="none" strike="noStrike" kern="1200" cap="all" spc="0" normalizeH="0" baseline="0" noProof="0" dirty="0">
                <a:ln>
                  <a:noFill/>
                </a:ln>
                <a:solidFill>
                  <a:schemeClr val="tx2"/>
                </a:solidFill>
                <a:effectLst/>
                <a:uLnTx/>
                <a:uFillTx/>
                <a:latin typeface="Calibri" pitchFamily="34" charset="0"/>
              </a:rPr>
              <a:t>17%</a:t>
            </a:r>
          </a:p>
        </p:txBody>
      </p:sp>
      <p:sp>
        <p:nvSpPr>
          <p:cNvPr id="72" name="Espace réservé du texte 3"/>
          <p:cNvSpPr txBox="1">
            <a:spLocks/>
          </p:cNvSpPr>
          <p:nvPr/>
        </p:nvSpPr>
        <p:spPr>
          <a:xfrm>
            <a:off x="7211021" y="2247386"/>
            <a:ext cx="826946"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fr-FR" sz="2400" i="0" u="none" strike="noStrike" kern="1200" cap="all" spc="0" normalizeH="0" baseline="0" noProof="0" dirty="0">
                <a:ln>
                  <a:noFill/>
                </a:ln>
                <a:solidFill>
                  <a:schemeClr val="tx2"/>
                </a:solidFill>
                <a:effectLst/>
                <a:uLnTx/>
                <a:uFillTx/>
                <a:latin typeface="Calibri" pitchFamily="34" charset="0"/>
              </a:rPr>
              <a:t>18%</a:t>
            </a:r>
          </a:p>
        </p:txBody>
      </p:sp>
      <p:sp>
        <p:nvSpPr>
          <p:cNvPr id="73" name="Espace réservé du texte 2"/>
          <p:cNvSpPr txBox="1">
            <a:spLocks/>
          </p:cNvSpPr>
          <p:nvPr/>
        </p:nvSpPr>
        <p:spPr>
          <a:xfrm>
            <a:off x="4606945" y="1635989"/>
            <a:ext cx="1129042" cy="330796"/>
          </a:xfrm>
          <a:prstGeom prst="rect">
            <a:avLst/>
          </a:prstGeom>
          <a:solidFill>
            <a:schemeClr val="tx2"/>
          </a:solidFill>
        </p:spPr>
        <p:txBody>
          <a:bodyPr vert="horz" lIns="0" tIns="0" rIns="0" bIns="0" rtlCol="0"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900" b="0" kern="1200" cap="all" baseline="0">
                <a:solidFill>
                  <a:schemeClr val="bg2"/>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fr-FR" sz="1600" b="1" i="0" u="none" strike="noStrike" kern="0" cap="all" spc="0" normalizeH="0" baseline="0" noProof="0" dirty="0">
                <a:ln>
                  <a:noFill/>
                </a:ln>
                <a:solidFill>
                  <a:srgbClr val="FFFFFF"/>
                </a:solidFill>
                <a:effectLst/>
                <a:uLnTx/>
                <a:uFillTx/>
                <a:ea typeface="+mn-ea"/>
                <a:cs typeface="+mn-cs"/>
              </a:rPr>
              <a:t>Europe</a:t>
            </a:r>
            <a:endParaRPr kumimoji="0" lang="la-Latn" sz="1600" b="1" i="0" u="none" strike="noStrike" kern="0" cap="all" spc="0" normalizeH="0" baseline="0" noProof="0" dirty="0">
              <a:ln>
                <a:noFill/>
              </a:ln>
              <a:solidFill>
                <a:srgbClr val="FFFFFF"/>
              </a:solidFill>
              <a:effectLst/>
              <a:uLnTx/>
              <a:uFillTx/>
              <a:ea typeface="+mn-ea"/>
              <a:cs typeface="+mn-cs"/>
            </a:endParaRPr>
          </a:p>
        </p:txBody>
      </p:sp>
      <p:pic>
        <p:nvPicPr>
          <p:cNvPr id="74" name="Picture 5" descr="D:\Users\Sophie.Morin\Desktop\german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747" y="1597662"/>
            <a:ext cx="829376" cy="377970"/>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p:cNvSpPr txBox="1"/>
          <p:nvPr/>
        </p:nvSpPr>
        <p:spPr>
          <a:xfrm>
            <a:off x="7266864" y="2768029"/>
            <a:ext cx="715260" cy="461665"/>
          </a:xfrm>
          <a:prstGeom prst="rect">
            <a:avLst/>
          </a:prstGeom>
          <a:noFill/>
        </p:spPr>
        <p:txBody>
          <a:bodyPr wrap="none" rtlCol="0">
            <a:spAutoFit/>
          </a:bodyPr>
          <a:lstStyle/>
          <a:p>
            <a:r>
              <a:rPr lang="fr-BE" sz="2400" dirty="0">
                <a:solidFill>
                  <a:schemeClr val="tx2"/>
                </a:solidFill>
                <a:latin typeface="Calibri" pitchFamily="34" charset="0"/>
              </a:rPr>
              <a:t>23%</a:t>
            </a:r>
          </a:p>
        </p:txBody>
      </p:sp>
      <p:sp>
        <p:nvSpPr>
          <p:cNvPr id="76" name="TextBox 75"/>
          <p:cNvSpPr txBox="1"/>
          <p:nvPr/>
        </p:nvSpPr>
        <p:spPr>
          <a:xfrm>
            <a:off x="7257999" y="3337857"/>
            <a:ext cx="715260" cy="461665"/>
          </a:xfrm>
          <a:prstGeom prst="rect">
            <a:avLst/>
          </a:prstGeom>
          <a:noFill/>
        </p:spPr>
        <p:txBody>
          <a:bodyPr wrap="none" rtlCol="0">
            <a:spAutoFit/>
          </a:bodyPr>
          <a:lstStyle/>
          <a:p>
            <a:r>
              <a:rPr lang="fr-BE" sz="2400" dirty="0">
                <a:solidFill>
                  <a:schemeClr val="tx2"/>
                </a:solidFill>
                <a:latin typeface="Calibri" pitchFamily="34" charset="0"/>
              </a:rPr>
              <a:t>29%</a:t>
            </a:r>
          </a:p>
        </p:txBody>
      </p:sp>
      <p:sp>
        <p:nvSpPr>
          <p:cNvPr id="77" name="TextBox 76"/>
          <p:cNvSpPr txBox="1"/>
          <p:nvPr/>
        </p:nvSpPr>
        <p:spPr>
          <a:xfrm>
            <a:off x="7253798" y="4429421"/>
            <a:ext cx="715260" cy="461665"/>
          </a:xfrm>
          <a:prstGeom prst="rect">
            <a:avLst/>
          </a:prstGeom>
          <a:noFill/>
        </p:spPr>
        <p:txBody>
          <a:bodyPr wrap="none" rtlCol="0">
            <a:spAutoFit/>
          </a:bodyPr>
          <a:lstStyle/>
          <a:p>
            <a:r>
              <a:rPr lang="fr-BE" sz="2400" dirty="0">
                <a:solidFill>
                  <a:schemeClr val="tx2"/>
                </a:solidFill>
                <a:latin typeface="Calibri" pitchFamily="34" charset="0"/>
              </a:rPr>
              <a:t>13%</a:t>
            </a:r>
          </a:p>
        </p:txBody>
      </p:sp>
      <p:sp>
        <p:nvSpPr>
          <p:cNvPr id="3" name="Rectangle 2"/>
          <p:cNvSpPr/>
          <p:nvPr/>
        </p:nvSpPr>
        <p:spPr>
          <a:xfrm>
            <a:off x="1512170" y="3224952"/>
            <a:ext cx="6842475" cy="643448"/>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705679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30990" y="344585"/>
            <a:ext cx="8386686" cy="557458"/>
          </a:xfrm>
        </p:spPr>
        <p:txBody>
          <a:bodyPr/>
          <a:lstStyle/>
          <a:p>
            <a:r>
              <a:rPr lang="x-none" sz="2400" b="1" kern="0" dirty="0">
                <a:latin typeface="+mn-lt"/>
              </a:rPr>
              <a:t>T</a:t>
            </a:r>
            <a:r>
              <a:rPr lang="fr-BE" sz="2400" b="1" dirty="0" err="1"/>
              <a:t>ypes</a:t>
            </a:r>
            <a:r>
              <a:rPr lang="x-none" sz="2400" b="1" dirty="0"/>
              <a:t> </a:t>
            </a:r>
            <a:r>
              <a:rPr lang="fr-BE" sz="2400" b="1" dirty="0"/>
              <a:t>de logements préférés </a:t>
            </a:r>
            <a:r>
              <a:rPr lang="fr-BE" sz="2400" b="1" kern="0" dirty="0">
                <a:latin typeface="+mn-lt"/>
              </a:rPr>
              <a:t>pour les vacances d’été</a:t>
            </a:r>
            <a:br>
              <a:rPr lang="x-none" sz="2400" kern="0" dirty="0">
                <a:solidFill>
                  <a:srgbClr val="C00000"/>
                </a:solidFill>
                <a:latin typeface="Century Gothic" panose="020B0502020202020204" pitchFamily="34" charset="0"/>
              </a:rPr>
            </a:br>
            <a:endParaRPr lang="fr-BE" sz="2400" dirty="0"/>
          </a:p>
        </p:txBody>
      </p:sp>
      <p:sp>
        <p:nvSpPr>
          <p:cNvPr id="7" name="Subtitle 6"/>
          <p:cNvSpPr>
            <a:spLocks noGrp="1"/>
          </p:cNvSpPr>
          <p:nvPr>
            <p:ph type="subTitle" idx="1"/>
          </p:nvPr>
        </p:nvSpPr>
        <p:spPr>
          <a:xfrm>
            <a:off x="471962" y="857799"/>
            <a:ext cx="5759156" cy="411691"/>
          </a:xfrm>
          <a:ln>
            <a:solidFill>
              <a:schemeClr val="tx2"/>
            </a:solidFill>
          </a:ln>
        </p:spPr>
        <p:txBody>
          <a:bodyPr/>
          <a:lstStyle/>
          <a:p>
            <a:pPr algn="ctr"/>
            <a:r>
              <a:rPr lang="fr-BE" sz="1400" kern="0" dirty="0">
                <a:solidFill>
                  <a:schemeClr val="tx2"/>
                </a:solidFill>
              </a:rPr>
              <a:t>Les hôtels restent la forme de logement préférée des vacanciers pour ces vacances d’été</a:t>
            </a:r>
            <a:endParaRPr lang="x-none" sz="1400" kern="0" dirty="0">
              <a:solidFill>
                <a:schemeClr val="tx2"/>
              </a:solidFill>
            </a:endParaRPr>
          </a:p>
          <a:p>
            <a:endParaRPr lang="fr-BE" dirty="0"/>
          </a:p>
        </p:txBody>
      </p:sp>
      <p:sp>
        <p:nvSpPr>
          <p:cNvPr id="14" name="Rectangle 13"/>
          <p:cNvSpPr/>
          <p:nvPr>
            <p:custDataLst>
              <p:tags r:id="rId1"/>
            </p:custDataLst>
          </p:nvPr>
        </p:nvSpPr>
        <p:spPr>
          <a:xfrm>
            <a:off x="2103442" y="5747147"/>
            <a:ext cx="4711546" cy="369332"/>
          </a:xfrm>
          <a:prstGeom prst="rect">
            <a:avLst/>
          </a:prstGeom>
        </p:spPr>
        <p:txBody>
          <a:bodyPr wrap="none">
            <a:spAutoFit/>
          </a:bodyPr>
          <a:lstStyle/>
          <a:p>
            <a:pPr lvl="0">
              <a:defRPr b="0" i="0"/>
            </a:pPr>
            <a:r>
              <a:rPr lang="fr-BE" dirty="0">
                <a:solidFill>
                  <a:schemeClr val="tx2"/>
                </a:solidFill>
              </a:rPr>
              <a:t>Une caravane, mobile home ou camping car</a:t>
            </a:r>
            <a:endParaRPr lang="x-none" dirty="0">
              <a:solidFill>
                <a:schemeClr val="tx2"/>
              </a:solidFill>
            </a:endParaRPr>
          </a:p>
        </p:txBody>
      </p:sp>
      <p:sp>
        <p:nvSpPr>
          <p:cNvPr id="15" name="Espace réservé du texte 3"/>
          <p:cNvSpPr txBox="1"/>
          <p:nvPr>
            <p:custDataLst>
              <p:tags r:id="rId2"/>
            </p:custDataLst>
          </p:nvPr>
        </p:nvSpPr>
        <p:spPr>
          <a:xfrm>
            <a:off x="322561" y="5640239"/>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4</a:t>
            </a:r>
            <a:r>
              <a:rPr lang="x-none" sz="2000" dirty="0">
                <a:solidFill>
                  <a:srgbClr val="002060"/>
                </a:solidFill>
                <a:latin typeface="Century Gothic" panose="020B0502020202020204" pitchFamily="34" charset="0"/>
              </a:rPr>
              <a:t>%</a:t>
            </a:r>
          </a:p>
        </p:txBody>
      </p:sp>
      <p:sp>
        <p:nvSpPr>
          <p:cNvPr id="17" name="Rectangle 16"/>
          <p:cNvSpPr/>
          <p:nvPr>
            <p:custDataLst>
              <p:tags r:id="rId3"/>
            </p:custDataLst>
          </p:nvPr>
        </p:nvSpPr>
        <p:spPr>
          <a:xfrm>
            <a:off x="2138082" y="4526886"/>
            <a:ext cx="1107996" cy="369332"/>
          </a:xfrm>
          <a:prstGeom prst="rect">
            <a:avLst/>
          </a:prstGeom>
        </p:spPr>
        <p:txBody>
          <a:bodyPr wrap="none">
            <a:spAutoFit/>
          </a:bodyPr>
          <a:lstStyle/>
          <a:p>
            <a:pPr lvl="0">
              <a:defRPr b="0" i="0"/>
            </a:pPr>
            <a:r>
              <a:rPr lang="x-none" dirty="0">
                <a:solidFill>
                  <a:schemeClr val="tx2"/>
                </a:solidFill>
              </a:rPr>
              <a:t>Camping</a:t>
            </a:r>
          </a:p>
        </p:txBody>
      </p:sp>
      <p:sp>
        <p:nvSpPr>
          <p:cNvPr id="18" name="Espace réservé du texte 3"/>
          <p:cNvSpPr txBox="1"/>
          <p:nvPr>
            <p:custDataLst>
              <p:tags r:id="rId4"/>
            </p:custDataLst>
          </p:nvPr>
        </p:nvSpPr>
        <p:spPr>
          <a:xfrm>
            <a:off x="326235" y="4472748"/>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11</a:t>
            </a:r>
            <a:r>
              <a:rPr lang="x-none" sz="2000" dirty="0">
                <a:solidFill>
                  <a:srgbClr val="002060"/>
                </a:solidFill>
                <a:latin typeface="Century Gothic" panose="020B0502020202020204" pitchFamily="34" charset="0"/>
              </a:rPr>
              <a:t>%</a:t>
            </a:r>
          </a:p>
        </p:txBody>
      </p:sp>
      <p:sp>
        <p:nvSpPr>
          <p:cNvPr id="20" name="Rectangle 19"/>
          <p:cNvSpPr/>
          <p:nvPr>
            <p:custDataLst>
              <p:tags r:id="rId5"/>
            </p:custDataLst>
          </p:nvPr>
        </p:nvSpPr>
        <p:spPr>
          <a:xfrm>
            <a:off x="2138082" y="5044354"/>
            <a:ext cx="2377574" cy="369332"/>
          </a:xfrm>
          <a:prstGeom prst="rect">
            <a:avLst/>
          </a:prstGeom>
        </p:spPr>
        <p:txBody>
          <a:bodyPr wrap="none">
            <a:spAutoFit/>
          </a:bodyPr>
          <a:lstStyle/>
          <a:p>
            <a:pPr lvl="0">
              <a:defRPr b="0" i="0"/>
            </a:pPr>
            <a:r>
              <a:rPr lang="fr-BE" dirty="0">
                <a:solidFill>
                  <a:schemeClr val="tx2"/>
                </a:solidFill>
              </a:rPr>
              <a:t>Bateau</a:t>
            </a:r>
            <a:r>
              <a:rPr lang="x-none" dirty="0">
                <a:solidFill>
                  <a:schemeClr val="tx2"/>
                </a:solidFill>
              </a:rPr>
              <a:t> (e</a:t>
            </a:r>
            <a:r>
              <a:rPr lang="fr-BE" dirty="0">
                <a:solidFill>
                  <a:schemeClr val="tx2"/>
                </a:solidFill>
              </a:rPr>
              <a:t>x:</a:t>
            </a:r>
            <a:r>
              <a:rPr lang="x-none" dirty="0">
                <a:solidFill>
                  <a:schemeClr val="tx2"/>
                </a:solidFill>
              </a:rPr>
              <a:t> cr</a:t>
            </a:r>
            <a:r>
              <a:rPr lang="fr-BE" dirty="0" err="1">
                <a:solidFill>
                  <a:schemeClr val="tx2"/>
                </a:solidFill>
              </a:rPr>
              <a:t>oisière</a:t>
            </a:r>
            <a:r>
              <a:rPr lang="x-none" dirty="0">
                <a:solidFill>
                  <a:schemeClr val="tx2"/>
                </a:solidFill>
              </a:rPr>
              <a:t>)</a:t>
            </a:r>
          </a:p>
        </p:txBody>
      </p:sp>
      <p:sp>
        <p:nvSpPr>
          <p:cNvPr id="21" name="Espace réservé du texte 3"/>
          <p:cNvSpPr txBox="1"/>
          <p:nvPr>
            <p:custDataLst>
              <p:tags r:id="rId6"/>
            </p:custDataLst>
          </p:nvPr>
        </p:nvSpPr>
        <p:spPr>
          <a:xfrm>
            <a:off x="352879" y="5088645"/>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6</a:t>
            </a:r>
            <a:r>
              <a:rPr lang="x-none" sz="2000" dirty="0">
                <a:solidFill>
                  <a:srgbClr val="002060"/>
                </a:solidFill>
                <a:latin typeface="Century Gothic" panose="020B0502020202020204" pitchFamily="34" charset="0"/>
              </a:rPr>
              <a:t>%</a:t>
            </a:r>
          </a:p>
        </p:txBody>
      </p:sp>
      <p:sp>
        <p:nvSpPr>
          <p:cNvPr id="23" name="Espace réservé du texte 3"/>
          <p:cNvSpPr txBox="1"/>
          <p:nvPr>
            <p:custDataLst>
              <p:tags r:id="rId7"/>
            </p:custDataLst>
          </p:nvPr>
        </p:nvSpPr>
        <p:spPr>
          <a:xfrm>
            <a:off x="331011" y="3310514"/>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21</a:t>
            </a:r>
            <a:r>
              <a:rPr lang="x-none" sz="2000" dirty="0">
                <a:solidFill>
                  <a:srgbClr val="002060"/>
                </a:solidFill>
                <a:latin typeface="Century Gothic" panose="020B0502020202020204" pitchFamily="34" charset="0"/>
              </a:rPr>
              <a:t>%</a:t>
            </a:r>
          </a:p>
        </p:txBody>
      </p:sp>
      <p:sp>
        <p:nvSpPr>
          <p:cNvPr id="25" name="Rectangle 24"/>
          <p:cNvSpPr/>
          <p:nvPr>
            <p:custDataLst>
              <p:tags r:id="rId8"/>
            </p:custDataLst>
          </p:nvPr>
        </p:nvSpPr>
        <p:spPr>
          <a:xfrm>
            <a:off x="2101199" y="3871180"/>
            <a:ext cx="2159566" cy="369332"/>
          </a:xfrm>
          <a:prstGeom prst="rect">
            <a:avLst/>
          </a:prstGeom>
        </p:spPr>
        <p:txBody>
          <a:bodyPr wrap="none">
            <a:spAutoFit/>
          </a:bodyPr>
          <a:lstStyle/>
          <a:p>
            <a:pPr lvl="0">
              <a:defRPr b="0" i="0"/>
            </a:pPr>
            <a:r>
              <a:rPr lang="fr-BE" dirty="0">
                <a:solidFill>
                  <a:schemeClr val="tx2"/>
                </a:solidFill>
              </a:rPr>
              <a:t>Un</a:t>
            </a:r>
            <a:r>
              <a:rPr lang="x-none" dirty="0">
                <a:solidFill>
                  <a:schemeClr val="tx2"/>
                </a:solidFill>
              </a:rPr>
              <a:t> bed &amp; breakfast</a:t>
            </a:r>
          </a:p>
        </p:txBody>
      </p:sp>
      <p:sp>
        <p:nvSpPr>
          <p:cNvPr id="26" name="Espace réservé du texte 3"/>
          <p:cNvSpPr txBox="1"/>
          <p:nvPr>
            <p:custDataLst>
              <p:tags r:id="rId9"/>
            </p:custDataLst>
          </p:nvPr>
        </p:nvSpPr>
        <p:spPr>
          <a:xfrm>
            <a:off x="319552" y="3905740"/>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16</a:t>
            </a:r>
            <a:r>
              <a:rPr lang="x-none" sz="2000" dirty="0">
                <a:solidFill>
                  <a:srgbClr val="002060"/>
                </a:solidFill>
                <a:latin typeface="Century Gothic" panose="020B0502020202020204" pitchFamily="34" charset="0"/>
              </a:rPr>
              <a:t>%</a:t>
            </a:r>
          </a:p>
        </p:txBody>
      </p:sp>
      <p:sp>
        <p:nvSpPr>
          <p:cNvPr id="28" name="Rectangle 27"/>
          <p:cNvSpPr/>
          <p:nvPr>
            <p:custDataLst>
              <p:tags r:id="rId10"/>
            </p:custDataLst>
          </p:nvPr>
        </p:nvSpPr>
        <p:spPr>
          <a:xfrm>
            <a:off x="2138082" y="2731761"/>
            <a:ext cx="4673074" cy="369332"/>
          </a:xfrm>
          <a:prstGeom prst="rect">
            <a:avLst/>
          </a:prstGeom>
        </p:spPr>
        <p:txBody>
          <a:bodyPr wrap="none">
            <a:spAutoFit/>
          </a:bodyPr>
          <a:lstStyle/>
          <a:p>
            <a:pPr lvl="0">
              <a:defRPr b="0" i="0"/>
            </a:pPr>
            <a:r>
              <a:rPr lang="fr-BE" dirty="0">
                <a:solidFill>
                  <a:schemeClr val="tx2"/>
                </a:solidFill>
              </a:rPr>
              <a:t>Location d’une maison ou d’un appartement</a:t>
            </a:r>
            <a:endParaRPr lang="x-none" dirty="0">
              <a:solidFill>
                <a:schemeClr val="tx2"/>
              </a:solidFill>
            </a:endParaRPr>
          </a:p>
        </p:txBody>
      </p:sp>
      <p:sp>
        <p:nvSpPr>
          <p:cNvPr id="29" name="Espace réservé du texte 3"/>
          <p:cNvSpPr txBox="1"/>
          <p:nvPr>
            <p:custDataLst>
              <p:tags r:id="rId11"/>
            </p:custDataLst>
          </p:nvPr>
        </p:nvSpPr>
        <p:spPr>
          <a:xfrm>
            <a:off x="343477" y="2701705"/>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32</a:t>
            </a:r>
            <a:r>
              <a:rPr lang="x-none" sz="2000" dirty="0">
                <a:solidFill>
                  <a:srgbClr val="002060"/>
                </a:solidFill>
                <a:latin typeface="Century Gothic" panose="020B0502020202020204" pitchFamily="34" charset="0"/>
              </a:rPr>
              <a:t>%</a:t>
            </a:r>
          </a:p>
        </p:txBody>
      </p:sp>
      <p:sp>
        <p:nvSpPr>
          <p:cNvPr id="31" name="Rectangle 30"/>
          <p:cNvSpPr/>
          <p:nvPr>
            <p:custDataLst>
              <p:tags r:id="rId12"/>
            </p:custDataLst>
          </p:nvPr>
        </p:nvSpPr>
        <p:spPr>
          <a:xfrm>
            <a:off x="2175896" y="2147212"/>
            <a:ext cx="723275" cy="369332"/>
          </a:xfrm>
          <a:prstGeom prst="rect">
            <a:avLst/>
          </a:prstGeom>
        </p:spPr>
        <p:txBody>
          <a:bodyPr wrap="none">
            <a:spAutoFit/>
          </a:bodyPr>
          <a:lstStyle/>
          <a:p>
            <a:pPr lvl="0">
              <a:defRPr b="0" i="0"/>
            </a:pPr>
            <a:r>
              <a:rPr lang="x-none" dirty="0">
                <a:solidFill>
                  <a:schemeClr val="tx2"/>
                </a:solidFill>
              </a:rPr>
              <a:t>H</a:t>
            </a:r>
            <a:r>
              <a:rPr lang="fr-BE" dirty="0">
                <a:solidFill>
                  <a:schemeClr val="tx2"/>
                </a:solidFill>
              </a:rPr>
              <a:t>ô</a:t>
            </a:r>
            <a:r>
              <a:rPr lang="x-none" dirty="0">
                <a:solidFill>
                  <a:schemeClr val="tx2"/>
                </a:solidFill>
              </a:rPr>
              <a:t>tel</a:t>
            </a:r>
          </a:p>
        </p:txBody>
      </p:sp>
      <p:sp>
        <p:nvSpPr>
          <p:cNvPr id="32" name="Espace réservé du texte 3"/>
          <p:cNvSpPr txBox="1"/>
          <p:nvPr>
            <p:custDataLst>
              <p:tags r:id="rId13"/>
            </p:custDataLst>
          </p:nvPr>
        </p:nvSpPr>
        <p:spPr>
          <a:xfrm>
            <a:off x="381357" y="2092896"/>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b="1" dirty="0">
                <a:solidFill>
                  <a:srgbClr val="002060"/>
                </a:solidFill>
                <a:latin typeface="Century Gothic" panose="020B0502020202020204" pitchFamily="34" charset="0"/>
              </a:rPr>
              <a:t>48</a:t>
            </a:r>
            <a:r>
              <a:rPr lang="x-none" sz="2000" b="1" dirty="0">
                <a:solidFill>
                  <a:srgbClr val="002060"/>
                </a:solidFill>
                <a:latin typeface="Century Gothic" panose="020B0502020202020204" pitchFamily="34" charset="0"/>
              </a:rPr>
              <a:t>%</a:t>
            </a:r>
          </a:p>
        </p:txBody>
      </p:sp>
      <p:sp>
        <p:nvSpPr>
          <p:cNvPr id="36" name="Oval 5"/>
          <p:cNvSpPr>
            <a:spLocks noChangeArrowheads="1"/>
          </p:cNvSpPr>
          <p:nvPr>
            <p:custDataLst>
              <p:tags r:id="rId14"/>
            </p:custDataLst>
          </p:nvPr>
        </p:nvSpPr>
        <p:spPr>
          <a:xfrm>
            <a:off x="1417442" y="3243724"/>
            <a:ext cx="496801" cy="495214"/>
          </a:xfrm>
          <a:prstGeom prst="ellipse">
            <a:avLst/>
          </a:prstGeom>
          <a:solidFill>
            <a:srgbClr val="C8C9C7"/>
          </a:solidFill>
          <a:ln>
            <a:noFill/>
          </a:ln>
          <a:extLst/>
        </p:spPr>
        <p:txBody>
          <a:bodyPr vert="horz" wrap="square" lIns="91424" tIns="45712" rIns="91424" bIns="45712" anchor="t" anchorCtr="0" compatLnSpc="1">
            <a:prstTxWarp prst="textNoShape">
              <a:avLst/>
            </a:prstTxWarp>
          </a:bodyPr>
          <a:lstStyle/>
          <a:p>
            <a:pPr>
              <a:defRPr b="0" i="0"/>
            </a:pPr>
            <a:endParaRPr lang="fr-FR"/>
          </a:p>
        </p:txBody>
      </p:sp>
      <p:sp>
        <p:nvSpPr>
          <p:cNvPr id="37" name="Oval 5"/>
          <p:cNvSpPr>
            <a:spLocks noChangeArrowheads="1"/>
          </p:cNvSpPr>
          <p:nvPr>
            <p:custDataLst>
              <p:tags r:id="rId15"/>
            </p:custDataLst>
          </p:nvPr>
        </p:nvSpPr>
        <p:spPr>
          <a:xfrm>
            <a:off x="1388252" y="3841147"/>
            <a:ext cx="496801" cy="495214"/>
          </a:xfrm>
          <a:prstGeom prst="ellipse">
            <a:avLst/>
          </a:prstGeom>
          <a:solidFill>
            <a:srgbClr val="C8C9C7"/>
          </a:solidFill>
          <a:ln>
            <a:noFill/>
          </a:ln>
          <a:extLst/>
        </p:spPr>
        <p:txBody>
          <a:bodyPr vert="horz" wrap="square" lIns="91424" tIns="45712" rIns="91424" bIns="45712" anchor="t" anchorCtr="0" compatLnSpc="1">
            <a:prstTxWarp prst="textNoShape">
              <a:avLst/>
            </a:prstTxWarp>
          </a:bodyPr>
          <a:lstStyle/>
          <a:p>
            <a:pPr>
              <a:defRPr b="0" i="0"/>
            </a:pPr>
            <a:endParaRPr lang="fr-FR"/>
          </a:p>
        </p:txBody>
      </p:sp>
      <p:sp>
        <p:nvSpPr>
          <p:cNvPr id="38" name="Oval 5"/>
          <p:cNvSpPr>
            <a:spLocks noChangeArrowheads="1"/>
          </p:cNvSpPr>
          <p:nvPr>
            <p:custDataLst>
              <p:tags r:id="rId16"/>
            </p:custDataLst>
          </p:nvPr>
        </p:nvSpPr>
        <p:spPr>
          <a:xfrm>
            <a:off x="1426334" y="4453756"/>
            <a:ext cx="496801" cy="495214"/>
          </a:xfrm>
          <a:prstGeom prst="ellipse">
            <a:avLst/>
          </a:prstGeom>
          <a:solidFill>
            <a:srgbClr val="C8C9C7"/>
          </a:solidFill>
          <a:ln>
            <a:noFill/>
          </a:ln>
          <a:extLst/>
        </p:spPr>
        <p:txBody>
          <a:bodyPr vert="horz" wrap="square" lIns="91424" tIns="45712" rIns="91424" bIns="45712" anchor="t" anchorCtr="0" compatLnSpc="1">
            <a:prstTxWarp prst="textNoShape">
              <a:avLst/>
            </a:prstTxWarp>
          </a:bodyPr>
          <a:lstStyle/>
          <a:p>
            <a:pPr>
              <a:defRPr b="0" i="0"/>
            </a:pPr>
            <a:endParaRPr lang="fr-FR"/>
          </a:p>
        </p:txBody>
      </p:sp>
      <p:sp>
        <p:nvSpPr>
          <p:cNvPr id="39" name="Oval 5"/>
          <p:cNvSpPr>
            <a:spLocks noChangeArrowheads="1"/>
          </p:cNvSpPr>
          <p:nvPr>
            <p:custDataLst>
              <p:tags r:id="rId17"/>
            </p:custDataLst>
          </p:nvPr>
        </p:nvSpPr>
        <p:spPr>
          <a:xfrm>
            <a:off x="1420655" y="5647020"/>
            <a:ext cx="496801" cy="495214"/>
          </a:xfrm>
          <a:prstGeom prst="ellipse">
            <a:avLst/>
          </a:prstGeom>
          <a:solidFill>
            <a:srgbClr val="C8C9C7"/>
          </a:solidFill>
          <a:ln>
            <a:noFill/>
          </a:ln>
          <a:extLst/>
        </p:spPr>
        <p:txBody>
          <a:bodyPr vert="horz" wrap="square" lIns="91424" tIns="45712" rIns="91424" bIns="45712" anchor="t" anchorCtr="0" compatLnSpc="1">
            <a:prstTxWarp prst="textNoShape">
              <a:avLst/>
            </a:prstTxWarp>
          </a:bodyPr>
          <a:lstStyle/>
          <a:p>
            <a:pPr>
              <a:defRPr b="0" i="0"/>
            </a:pPr>
            <a:endParaRPr lang="fr-FR"/>
          </a:p>
        </p:txBody>
      </p:sp>
      <p:sp>
        <p:nvSpPr>
          <p:cNvPr id="40" name="AutoShape 3"/>
          <p:cNvSpPr>
            <a:spLocks noChangeAspect="1" noChangeArrowheads="1" noTextEdit="1"/>
          </p:cNvSpPr>
          <p:nvPr>
            <p:custDataLst>
              <p:tags r:id="rId18"/>
            </p:custDataLst>
          </p:nvPr>
        </p:nvSpPr>
        <p:spPr>
          <a:xfrm>
            <a:off x="1428835" y="4991803"/>
            <a:ext cx="519022" cy="50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1" name="Oval 5"/>
          <p:cNvSpPr>
            <a:spLocks noChangeArrowheads="1"/>
          </p:cNvSpPr>
          <p:nvPr>
            <p:custDataLst>
              <p:tags r:id="rId19"/>
            </p:custDataLst>
          </p:nvPr>
        </p:nvSpPr>
        <p:spPr>
          <a:xfrm>
            <a:off x="1433596" y="5002914"/>
            <a:ext cx="496801" cy="495214"/>
          </a:xfrm>
          <a:prstGeom prst="ellipse">
            <a:avLst/>
          </a:prstGeom>
          <a:solidFill>
            <a:srgbClr val="C8C9C7"/>
          </a:solidFill>
          <a:ln>
            <a:noFill/>
          </a:ln>
          <a:extLst/>
        </p:spPr>
        <p:txBody>
          <a:bodyPr vert="horz" wrap="square" lIns="91424" tIns="45712" rIns="91424" bIns="45712" anchor="t" anchorCtr="0" compatLnSpc="1">
            <a:prstTxWarp prst="textNoShape">
              <a:avLst/>
            </a:prstTxWarp>
          </a:bodyPr>
          <a:lstStyle/>
          <a:p>
            <a:pPr>
              <a:defRPr b="0" i="0"/>
            </a:pPr>
            <a:endParaRPr lang="fr-FR"/>
          </a:p>
        </p:txBody>
      </p:sp>
      <p:sp>
        <p:nvSpPr>
          <p:cNvPr id="42" name="Freeform 6"/>
          <p:cNvSpPr/>
          <p:nvPr>
            <p:custDataLst>
              <p:tags r:id="rId20"/>
            </p:custDataLst>
          </p:nvPr>
        </p:nvSpPr>
        <p:spPr>
          <a:xfrm>
            <a:off x="1556453" y="5279240"/>
            <a:ext cx="63489" cy="92059"/>
          </a:xfrm>
          <a:custGeom>
            <a:avLst/>
            <a:gdLst>
              <a:gd name="T0" fmla="*/ 46 w 46"/>
              <a:gd name="T1" fmla="*/ 62 h 68"/>
              <a:gd name="T2" fmla="*/ 40 w 46"/>
              <a:gd name="T3" fmla="*/ 68 h 68"/>
              <a:gd name="T4" fmla="*/ 6 w 46"/>
              <a:gd name="T5" fmla="*/ 68 h 68"/>
              <a:gd name="T6" fmla="*/ 0 w 46"/>
              <a:gd name="T7" fmla="*/ 62 h 68"/>
              <a:gd name="T8" fmla="*/ 0 w 46"/>
              <a:gd name="T9" fmla="*/ 5 h 68"/>
              <a:gd name="T10" fmla="*/ 6 w 46"/>
              <a:gd name="T11" fmla="*/ 0 h 68"/>
              <a:gd name="T12" fmla="*/ 40 w 46"/>
              <a:gd name="T13" fmla="*/ 0 h 68"/>
              <a:gd name="T14" fmla="*/ 46 w 46"/>
              <a:gd name="T15" fmla="*/ 5 h 68"/>
              <a:gd name="T16" fmla="*/ 46 w 46"/>
              <a:gd name="T17"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8">
                <a:moveTo>
                  <a:pt x="46" y="62"/>
                </a:moveTo>
                <a:cubicBezTo>
                  <a:pt x="46" y="65"/>
                  <a:pt x="44" y="68"/>
                  <a:pt x="40" y="68"/>
                </a:cubicBezTo>
                <a:cubicBezTo>
                  <a:pt x="6" y="68"/>
                  <a:pt x="6" y="68"/>
                  <a:pt x="6" y="68"/>
                </a:cubicBezTo>
                <a:cubicBezTo>
                  <a:pt x="3" y="68"/>
                  <a:pt x="0" y="65"/>
                  <a:pt x="0" y="62"/>
                </a:cubicBezTo>
                <a:cubicBezTo>
                  <a:pt x="0" y="5"/>
                  <a:pt x="0" y="5"/>
                  <a:pt x="0" y="5"/>
                </a:cubicBezTo>
                <a:cubicBezTo>
                  <a:pt x="0" y="2"/>
                  <a:pt x="3" y="0"/>
                  <a:pt x="6" y="0"/>
                </a:cubicBezTo>
                <a:cubicBezTo>
                  <a:pt x="40" y="0"/>
                  <a:pt x="40" y="0"/>
                  <a:pt x="40" y="0"/>
                </a:cubicBezTo>
                <a:cubicBezTo>
                  <a:pt x="44" y="0"/>
                  <a:pt x="46" y="2"/>
                  <a:pt x="46" y="5"/>
                </a:cubicBezTo>
                <a:cubicBezTo>
                  <a:pt x="46" y="62"/>
                  <a:pt x="46" y="62"/>
                  <a:pt x="46" y="62"/>
                </a:cubicBezTo>
              </a:path>
            </a:pathLst>
          </a:custGeom>
          <a:solidFill>
            <a:srgbClr val="2C2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3" name="Freeform 7"/>
          <p:cNvSpPr/>
          <p:nvPr>
            <p:custDataLst>
              <p:tags r:id="rId21"/>
            </p:custDataLst>
          </p:nvPr>
        </p:nvSpPr>
        <p:spPr>
          <a:xfrm>
            <a:off x="1589144" y="5142590"/>
            <a:ext cx="185705" cy="185705"/>
          </a:xfrm>
          <a:custGeom>
            <a:avLst/>
            <a:gdLst>
              <a:gd name="T0" fmla="*/ 137 w 137"/>
              <a:gd name="T1" fmla="*/ 131 h 137"/>
              <a:gd name="T2" fmla="*/ 131 w 137"/>
              <a:gd name="T3" fmla="*/ 137 h 137"/>
              <a:gd name="T4" fmla="*/ 6 w 137"/>
              <a:gd name="T5" fmla="*/ 137 h 137"/>
              <a:gd name="T6" fmla="*/ 0 w 137"/>
              <a:gd name="T7" fmla="*/ 131 h 137"/>
              <a:gd name="T8" fmla="*/ 0 w 137"/>
              <a:gd name="T9" fmla="*/ 6 h 137"/>
              <a:gd name="T10" fmla="*/ 6 w 137"/>
              <a:gd name="T11" fmla="*/ 0 h 137"/>
              <a:gd name="T12" fmla="*/ 131 w 137"/>
              <a:gd name="T13" fmla="*/ 0 h 137"/>
              <a:gd name="T14" fmla="*/ 137 w 137"/>
              <a:gd name="T15" fmla="*/ 6 h 137"/>
              <a:gd name="T16" fmla="*/ 137 w 137"/>
              <a:gd name="T17"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37">
                <a:moveTo>
                  <a:pt x="137" y="131"/>
                </a:moveTo>
                <a:cubicBezTo>
                  <a:pt x="137" y="134"/>
                  <a:pt x="134" y="137"/>
                  <a:pt x="131" y="137"/>
                </a:cubicBezTo>
                <a:cubicBezTo>
                  <a:pt x="6" y="137"/>
                  <a:pt x="6" y="137"/>
                  <a:pt x="6" y="137"/>
                </a:cubicBezTo>
                <a:cubicBezTo>
                  <a:pt x="2" y="137"/>
                  <a:pt x="0" y="134"/>
                  <a:pt x="0" y="131"/>
                </a:cubicBezTo>
                <a:cubicBezTo>
                  <a:pt x="0" y="6"/>
                  <a:pt x="0" y="6"/>
                  <a:pt x="0" y="6"/>
                </a:cubicBezTo>
                <a:cubicBezTo>
                  <a:pt x="0" y="3"/>
                  <a:pt x="2" y="0"/>
                  <a:pt x="6" y="0"/>
                </a:cubicBezTo>
                <a:cubicBezTo>
                  <a:pt x="131" y="0"/>
                  <a:pt x="131" y="0"/>
                  <a:pt x="131" y="0"/>
                </a:cubicBezTo>
                <a:cubicBezTo>
                  <a:pt x="134" y="0"/>
                  <a:pt x="137" y="3"/>
                  <a:pt x="137" y="6"/>
                </a:cubicBezTo>
                <a:cubicBezTo>
                  <a:pt x="137" y="131"/>
                  <a:pt x="137" y="131"/>
                  <a:pt x="137" y="1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4" name="Freeform 8"/>
          <p:cNvSpPr/>
          <p:nvPr>
            <p:custDataLst>
              <p:tags r:id="rId22"/>
            </p:custDataLst>
          </p:nvPr>
        </p:nvSpPr>
        <p:spPr>
          <a:xfrm>
            <a:off x="1557400" y="5204491"/>
            <a:ext cx="123804" cy="215863"/>
          </a:xfrm>
          <a:custGeom>
            <a:avLst/>
            <a:gdLst>
              <a:gd name="T0" fmla="*/ 0 w 78"/>
              <a:gd name="T1" fmla="*/ 20 h 136"/>
              <a:gd name="T2" fmla="*/ 24 w 78"/>
              <a:gd name="T3" fmla="*/ 136 h 136"/>
              <a:gd name="T4" fmla="*/ 78 w 78"/>
              <a:gd name="T5" fmla="*/ 136 h 136"/>
              <a:gd name="T6" fmla="*/ 78 w 78"/>
              <a:gd name="T7" fmla="*/ 0 h 136"/>
              <a:gd name="T8" fmla="*/ 0 w 78"/>
              <a:gd name="T9" fmla="*/ 20 h 136"/>
            </a:gdLst>
            <a:ahLst/>
            <a:cxnLst>
              <a:cxn ang="0">
                <a:pos x="T0" y="T1"/>
              </a:cxn>
              <a:cxn ang="0">
                <a:pos x="T2" y="T3"/>
              </a:cxn>
              <a:cxn ang="0">
                <a:pos x="T4" y="T5"/>
              </a:cxn>
              <a:cxn ang="0">
                <a:pos x="T6" y="T7"/>
              </a:cxn>
              <a:cxn ang="0">
                <a:pos x="T8" y="T9"/>
              </a:cxn>
            </a:cxnLst>
            <a:rect l="0" t="0" r="r" b="b"/>
            <a:pathLst>
              <a:path w="78" h="136">
                <a:moveTo>
                  <a:pt x="0" y="20"/>
                </a:moveTo>
                <a:lnTo>
                  <a:pt x="24" y="136"/>
                </a:lnTo>
                <a:lnTo>
                  <a:pt x="78" y="136"/>
                </a:lnTo>
                <a:lnTo>
                  <a:pt x="78" y="0"/>
                </a:lnTo>
                <a:lnTo>
                  <a:pt x="0" y="20"/>
                </a:lnTo>
                <a:close/>
              </a:path>
            </a:pathLst>
          </a:custGeom>
          <a:solidFill>
            <a:srgbClr val="79C0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5" name="Freeform 9"/>
          <p:cNvSpPr/>
          <p:nvPr>
            <p:custDataLst>
              <p:tags r:id="rId23"/>
            </p:custDataLst>
          </p:nvPr>
        </p:nvSpPr>
        <p:spPr>
          <a:xfrm>
            <a:off x="1557400" y="5204491"/>
            <a:ext cx="123804" cy="215863"/>
          </a:xfrm>
          <a:custGeom>
            <a:avLst/>
            <a:gdLst>
              <a:gd name="T0" fmla="*/ 0 w 78"/>
              <a:gd name="T1" fmla="*/ 20 h 136"/>
              <a:gd name="T2" fmla="*/ 24 w 78"/>
              <a:gd name="T3" fmla="*/ 136 h 136"/>
              <a:gd name="T4" fmla="*/ 78 w 78"/>
              <a:gd name="T5" fmla="*/ 136 h 136"/>
              <a:gd name="T6" fmla="*/ 78 w 78"/>
              <a:gd name="T7" fmla="*/ 0 h 136"/>
              <a:gd name="T8" fmla="*/ 0 w 78"/>
              <a:gd name="T9" fmla="*/ 20 h 136"/>
            </a:gdLst>
            <a:ahLst/>
            <a:cxnLst>
              <a:cxn ang="0">
                <a:pos x="T0" y="T1"/>
              </a:cxn>
              <a:cxn ang="0">
                <a:pos x="T2" y="T3"/>
              </a:cxn>
              <a:cxn ang="0">
                <a:pos x="T4" y="T5"/>
              </a:cxn>
              <a:cxn ang="0">
                <a:pos x="T6" y="T7"/>
              </a:cxn>
              <a:cxn ang="0">
                <a:pos x="T8" y="T9"/>
              </a:cxn>
            </a:cxnLst>
            <a:rect l="0" t="0" r="r" b="b"/>
            <a:pathLst>
              <a:path w="78" h="136">
                <a:moveTo>
                  <a:pt x="0" y="20"/>
                </a:moveTo>
                <a:lnTo>
                  <a:pt x="24" y="136"/>
                </a:lnTo>
                <a:lnTo>
                  <a:pt x="78" y="136"/>
                </a:lnTo>
                <a:lnTo>
                  <a:pt x="78" y="0"/>
                </a:lnTo>
                <a:lnTo>
                  <a:pt x="0"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6" name="Freeform 10"/>
          <p:cNvSpPr/>
          <p:nvPr>
            <p:custDataLst>
              <p:tags r:id="rId24"/>
            </p:custDataLst>
          </p:nvPr>
        </p:nvSpPr>
        <p:spPr>
          <a:xfrm>
            <a:off x="1681203" y="5204491"/>
            <a:ext cx="123804" cy="215863"/>
          </a:xfrm>
          <a:custGeom>
            <a:avLst/>
            <a:gdLst>
              <a:gd name="T0" fmla="*/ 78 w 78"/>
              <a:gd name="T1" fmla="*/ 20 h 136"/>
              <a:gd name="T2" fmla="*/ 0 w 78"/>
              <a:gd name="T3" fmla="*/ 0 h 136"/>
              <a:gd name="T4" fmla="*/ 0 w 78"/>
              <a:gd name="T5" fmla="*/ 136 h 136"/>
              <a:gd name="T6" fmla="*/ 54 w 78"/>
              <a:gd name="T7" fmla="*/ 136 h 136"/>
              <a:gd name="T8" fmla="*/ 78 w 78"/>
              <a:gd name="T9" fmla="*/ 20 h 136"/>
            </a:gdLst>
            <a:ahLst/>
            <a:cxnLst>
              <a:cxn ang="0">
                <a:pos x="T0" y="T1"/>
              </a:cxn>
              <a:cxn ang="0">
                <a:pos x="T2" y="T3"/>
              </a:cxn>
              <a:cxn ang="0">
                <a:pos x="T4" y="T5"/>
              </a:cxn>
              <a:cxn ang="0">
                <a:pos x="T6" y="T7"/>
              </a:cxn>
              <a:cxn ang="0">
                <a:pos x="T8" y="T9"/>
              </a:cxn>
            </a:cxnLst>
            <a:rect l="0" t="0" r="r" b="b"/>
            <a:pathLst>
              <a:path w="78" h="136">
                <a:moveTo>
                  <a:pt x="78" y="20"/>
                </a:moveTo>
                <a:lnTo>
                  <a:pt x="0" y="0"/>
                </a:lnTo>
                <a:lnTo>
                  <a:pt x="0" y="136"/>
                </a:lnTo>
                <a:lnTo>
                  <a:pt x="54" y="136"/>
                </a:lnTo>
                <a:lnTo>
                  <a:pt x="78" y="20"/>
                </a:lnTo>
                <a:close/>
              </a:path>
            </a:pathLst>
          </a:custGeom>
          <a:solidFill>
            <a:srgbClr val="609F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47" name="Freeform 11"/>
          <p:cNvSpPr/>
          <p:nvPr>
            <p:custDataLst>
              <p:tags r:id="rId25"/>
            </p:custDataLst>
          </p:nvPr>
        </p:nvSpPr>
        <p:spPr>
          <a:xfrm>
            <a:off x="1681203" y="5204491"/>
            <a:ext cx="123804" cy="215863"/>
          </a:xfrm>
          <a:custGeom>
            <a:avLst/>
            <a:gdLst>
              <a:gd name="T0" fmla="*/ 78 w 78"/>
              <a:gd name="T1" fmla="*/ 20 h 136"/>
              <a:gd name="T2" fmla="*/ 0 w 78"/>
              <a:gd name="T3" fmla="*/ 0 h 136"/>
              <a:gd name="T4" fmla="*/ 0 w 78"/>
              <a:gd name="T5" fmla="*/ 136 h 136"/>
              <a:gd name="T6" fmla="*/ 54 w 78"/>
              <a:gd name="T7" fmla="*/ 136 h 136"/>
              <a:gd name="T8" fmla="*/ 78 w 78"/>
              <a:gd name="T9" fmla="*/ 20 h 136"/>
            </a:gdLst>
            <a:ahLst/>
            <a:cxnLst>
              <a:cxn ang="0">
                <a:pos x="T0" y="T1"/>
              </a:cxn>
              <a:cxn ang="0">
                <a:pos x="T2" y="T3"/>
              </a:cxn>
              <a:cxn ang="0">
                <a:pos x="T4" y="T5"/>
              </a:cxn>
              <a:cxn ang="0">
                <a:pos x="T6" y="T7"/>
              </a:cxn>
              <a:cxn ang="0">
                <a:pos x="T8" y="T9"/>
              </a:cxn>
            </a:cxnLst>
            <a:rect l="0" t="0" r="r" b="b"/>
            <a:pathLst>
              <a:path w="78" h="136">
                <a:moveTo>
                  <a:pt x="78" y="20"/>
                </a:moveTo>
                <a:lnTo>
                  <a:pt x="0" y="0"/>
                </a:lnTo>
                <a:lnTo>
                  <a:pt x="0" y="136"/>
                </a:lnTo>
                <a:lnTo>
                  <a:pt x="54" y="136"/>
                </a:lnTo>
                <a:lnTo>
                  <a:pt x="78"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0" name="Rectangle 14"/>
          <p:cNvSpPr>
            <a:spLocks noChangeArrowheads="1"/>
          </p:cNvSpPr>
          <p:nvPr>
            <p:custDataLst>
              <p:tags r:id="rId26"/>
            </p:custDataLst>
          </p:nvPr>
        </p:nvSpPr>
        <p:spPr>
          <a:xfrm>
            <a:off x="1556453" y="5301461"/>
            <a:ext cx="63489" cy="15872"/>
          </a:xfrm>
          <a:prstGeom prst="rect">
            <a:avLst/>
          </a:prstGeom>
          <a:solidFill>
            <a:srgbClr val="E263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1" name="Rectangle 15"/>
          <p:cNvSpPr>
            <a:spLocks noChangeArrowheads="1"/>
          </p:cNvSpPr>
          <p:nvPr>
            <p:custDataLst>
              <p:tags r:id="rId27"/>
            </p:custDataLst>
          </p:nvPr>
        </p:nvSpPr>
        <p:spPr>
          <a:xfrm>
            <a:off x="1556453" y="5301461"/>
            <a:ext cx="63489" cy="1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2" name="Freeform 16"/>
          <p:cNvSpPr/>
          <p:nvPr>
            <p:custDataLst>
              <p:tags r:id="rId28"/>
            </p:custDataLst>
          </p:nvPr>
        </p:nvSpPr>
        <p:spPr>
          <a:xfrm>
            <a:off x="1451972" y="5715421"/>
            <a:ext cx="0" cy="1587"/>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65B2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3" name="Freeform 17"/>
          <p:cNvSpPr/>
          <p:nvPr>
            <p:custDataLst>
              <p:tags r:id="rId29"/>
            </p:custDataLst>
          </p:nvPr>
        </p:nvSpPr>
        <p:spPr>
          <a:xfrm>
            <a:off x="1451972" y="5715421"/>
            <a:ext cx="0" cy="1587"/>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4" name="Freeform 18"/>
          <p:cNvSpPr/>
          <p:nvPr>
            <p:custDataLst>
              <p:tags r:id="rId30"/>
            </p:custDataLst>
          </p:nvPr>
        </p:nvSpPr>
        <p:spPr>
          <a:xfrm>
            <a:off x="1595493" y="5144177"/>
            <a:ext cx="330143" cy="353951"/>
          </a:xfrm>
          <a:custGeom>
            <a:avLst/>
            <a:gdLst>
              <a:gd name="T0" fmla="*/ 63 w 242"/>
              <a:gd name="T1" fmla="*/ 260 h 260"/>
              <a:gd name="T2" fmla="*/ 63 w 242"/>
              <a:gd name="T3" fmla="*/ 260 h 260"/>
              <a:gd name="T4" fmla="*/ 57 w 242"/>
              <a:gd name="T5" fmla="*/ 260 h 260"/>
              <a:gd name="T6" fmla="*/ 0 w 242"/>
              <a:gd name="T7" fmla="*/ 203 h 260"/>
              <a:gd name="T8" fmla="*/ 63 w 242"/>
              <a:gd name="T9" fmla="*/ 203 h 260"/>
              <a:gd name="T10" fmla="*/ 80 w 242"/>
              <a:gd name="T11" fmla="*/ 203 h 260"/>
              <a:gd name="T12" fmla="*/ 126 w 242"/>
              <a:gd name="T13" fmla="*/ 203 h 260"/>
              <a:gd name="T14" fmla="*/ 154 w 242"/>
              <a:gd name="T15" fmla="*/ 67 h 260"/>
              <a:gd name="T16" fmla="*/ 132 w 242"/>
              <a:gd name="T17" fmla="*/ 61 h 260"/>
              <a:gd name="T18" fmla="*/ 132 w 242"/>
              <a:gd name="T19" fmla="*/ 4 h 260"/>
              <a:gd name="T20" fmla="*/ 131 w 242"/>
              <a:gd name="T21" fmla="*/ 0 h 260"/>
              <a:gd name="T22" fmla="*/ 167 w 242"/>
              <a:gd name="T23" fmla="*/ 37 h 260"/>
              <a:gd name="T24" fmla="*/ 242 w 242"/>
              <a:gd name="T25" fmla="*/ 112 h 260"/>
              <a:gd name="T26" fmla="*/ 196 w 242"/>
              <a:gd name="T27" fmla="*/ 203 h 260"/>
              <a:gd name="T28" fmla="*/ 80 w 242"/>
              <a:gd name="T29" fmla="*/ 260 h 260"/>
              <a:gd name="T30" fmla="*/ 64 w 242"/>
              <a:gd name="T31" fmla="*/ 260 h 260"/>
              <a:gd name="T32" fmla="*/ 64 w 242"/>
              <a:gd name="T33" fmla="*/ 260 h 260"/>
              <a:gd name="T34" fmla="*/ 64 w 242"/>
              <a:gd name="T35" fmla="*/ 260 h 260"/>
              <a:gd name="T36" fmla="*/ 64 w 242"/>
              <a:gd name="T37" fmla="*/ 260 h 260"/>
              <a:gd name="T38" fmla="*/ 64 w 242"/>
              <a:gd name="T39" fmla="*/ 260 h 260"/>
              <a:gd name="T40" fmla="*/ 64 w 242"/>
              <a:gd name="T41" fmla="*/ 260 h 260"/>
              <a:gd name="T42" fmla="*/ 64 w 242"/>
              <a:gd name="T43" fmla="*/ 260 h 260"/>
              <a:gd name="T44" fmla="*/ 63 w 242"/>
              <a:gd name="T45" fmla="*/ 260 h 260"/>
              <a:gd name="T46" fmla="*/ 63 w 242"/>
              <a:gd name="T47" fmla="*/ 260 h 260"/>
              <a:gd name="T48" fmla="*/ 63 w 242"/>
              <a:gd name="T49"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 h="260">
                <a:moveTo>
                  <a:pt x="63" y="260"/>
                </a:moveTo>
                <a:cubicBezTo>
                  <a:pt x="63" y="260"/>
                  <a:pt x="63" y="260"/>
                  <a:pt x="63" y="260"/>
                </a:cubicBezTo>
                <a:cubicBezTo>
                  <a:pt x="61" y="260"/>
                  <a:pt x="59" y="260"/>
                  <a:pt x="57" y="260"/>
                </a:cubicBezTo>
                <a:cubicBezTo>
                  <a:pt x="0" y="203"/>
                  <a:pt x="0" y="203"/>
                  <a:pt x="0" y="203"/>
                </a:cubicBezTo>
                <a:cubicBezTo>
                  <a:pt x="63" y="203"/>
                  <a:pt x="63" y="203"/>
                  <a:pt x="63" y="203"/>
                </a:cubicBezTo>
                <a:cubicBezTo>
                  <a:pt x="80" y="203"/>
                  <a:pt x="80" y="203"/>
                  <a:pt x="80" y="203"/>
                </a:cubicBezTo>
                <a:cubicBezTo>
                  <a:pt x="126" y="203"/>
                  <a:pt x="126" y="203"/>
                  <a:pt x="126" y="203"/>
                </a:cubicBezTo>
                <a:cubicBezTo>
                  <a:pt x="154" y="67"/>
                  <a:pt x="154" y="67"/>
                  <a:pt x="154" y="67"/>
                </a:cubicBezTo>
                <a:cubicBezTo>
                  <a:pt x="132" y="61"/>
                  <a:pt x="132" y="61"/>
                  <a:pt x="132" y="61"/>
                </a:cubicBezTo>
                <a:cubicBezTo>
                  <a:pt x="132" y="4"/>
                  <a:pt x="132" y="4"/>
                  <a:pt x="132" y="4"/>
                </a:cubicBezTo>
                <a:cubicBezTo>
                  <a:pt x="132" y="3"/>
                  <a:pt x="131" y="1"/>
                  <a:pt x="131" y="0"/>
                </a:cubicBezTo>
                <a:cubicBezTo>
                  <a:pt x="167" y="37"/>
                  <a:pt x="167" y="37"/>
                  <a:pt x="167" y="37"/>
                </a:cubicBezTo>
                <a:cubicBezTo>
                  <a:pt x="242" y="112"/>
                  <a:pt x="242" y="112"/>
                  <a:pt x="242" y="112"/>
                </a:cubicBezTo>
                <a:cubicBezTo>
                  <a:pt x="236" y="147"/>
                  <a:pt x="219" y="179"/>
                  <a:pt x="196" y="203"/>
                </a:cubicBezTo>
                <a:cubicBezTo>
                  <a:pt x="166" y="235"/>
                  <a:pt x="126" y="255"/>
                  <a:pt x="80" y="260"/>
                </a:cubicBezTo>
                <a:cubicBezTo>
                  <a:pt x="75" y="260"/>
                  <a:pt x="70" y="260"/>
                  <a:pt x="64" y="260"/>
                </a:cubicBezTo>
                <a:cubicBezTo>
                  <a:pt x="64" y="260"/>
                  <a:pt x="64" y="260"/>
                  <a:pt x="64" y="260"/>
                </a:cubicBezTo>
                <a:cubicBezTo>
                  <a:pt x="64" y="260"/>
                  <a:pt x="64" y="260"/>
                  <a:pt x="64" y="260"/>
                </a:cubicBezTo>
                <a:cubicBezTo>
                  <a:pt x="64" y="260"/>
                  <a:pt x="64" y="260"/>
                  <a:pt x="64" y="260"/>
                </a:cubicBezTo>
                <a:cubicBezTo>
                  <a:pt x="64" y="260"/>
                  <a:pt x="64" y="260"/>
                  <a:pt x="64" y="260"/>
                </a:cubicBezTo>
                <a:cubicBezTo>
                  <a:pt x="64" y="260"/>
                  <a:pt x="64" y="260"/>
                  <a:pt x="64" y="260"/>
                </a:cubicBezTo>
                <a:cubicBezTo>
                  <a:pt x="64" y="260"/>
                  <a:pt x="64" y="260"/>
                  <a:pt x="64" y="260"/>
                </a:cubicBezTo>
                <a:cubicBezTo>
                  <a:pt x="64" y="260"/>
                  <a:pt x="64" y="260"/>
                  <a:pt x="63" y="260"/>
                </a:cubicBezTo>
                <a:cubicBezTo>
                  <a:pt x="63" y="260"/>
                  <a:pt x="63" y="260"/>
                  <a:pt x="63" y="260"/>
                </a:cubicBezTo>
                <a:cubicBezTo>
                  <a:pt x="63" y="260"/>
                  <a:pt x="63" y="260"/>
                  <a:pt x="63" y="260"/>
                </a:cubicBezTo>
              </a:path>
            </a:pathLst>
          </a:custGeom>
          <a:solidFill>
            <a:srgbClr val="1A3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5" name="Freeform 19"/>
          <p:cNvSpPr/>
          <p:nvPr>
            <p:custDataLst>
              <p:tags r:id="rId31"/>
            </p:custDataLst>
          </p:nvPr>
        </p:nvSpPr>
        <p:spPr>
          <a:xfrm>
            <a:off x="1773262" y="5144178"/>
            <a:ext cx="1587" cy="84122"/>
          </a:xfrm>
          <a:custGeom>
            <a:avLst/>
            <a:gdLst>
              <a:gd name="T0" fmla="*/ 2 w 2"/>
              <a:gd name="T1" fmla="*/ 61 h 61"/>
              <a:gd name="T2" fmla="*/ 2 w 2"/>
              <a:gd name="T3" fmla="*/ 61 h 61"/>
              <a:gd name="T4" fmla="*/ 2 w 2"/>
              <a:gd name="T5" fmla="*/ 4 h 61"/>
              <a:gd name="T6" fmla="*/ 0 w 2"/>
              <a:gd name="T7" fmla="*/ 0 h 61"/>
              <a:gd name="T8" fmla="*/ 1 w 2"/>
              <a:gd name="T9" fmla="*/ 0 h 61"/>
              <a:gd name="T10" fmla="*/ 2 w 2"/>
              <a:gd name="T11" fmla="*/ 4 h 61"/>
              <a:gd name="T12" fmla="*/ 2 w 2"/>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2" h="61">
                <a:moveTo>
                  <a:pt x="2" y="61"/>
                </a:moveTo>
                <a:cubicBezTo>
                  <a:pt x="2" y="61"/>
                  <a:pt x="2" y="61"/>
                  <a:pt x="2" y="61"/>
                </a:cubicBezTo>
                <a:cubicBezTo>
                  <a:pt x="2" y="4"/>
                  <a:pt x="2" y="4"/>
                  <a:pt x="2" y="4"/>
                </a:cubicBezTo>
                <a:cubicBezTo>
                  <a:pt x="2" y="2"/>
                  <a:pt x="1" y="1"/>
                  <a:pt x="0" y="0"/>
                </a:cubicBezTo>
                <a:cubicBezTo>
                  <a:pt x="1" y="0"/>
                  <a:pt x="1" y="0"/>
                  <a:pt x="1" y="0"/>
                </a:cubicBezTo>
                <a:cubicBezTo>
                  <a:pt x="1" y="1"/>
                  <a:pt x="2" y="3"/>
                  <a:pt x="2" y="4"/>
                </a:cubicBezTo>
                <a:cubicBezTo>
                  <a:pt x="2" y="61"/>
                  <a:pt x="2" y="61"/>
                  <a:pt x="2" y="61"/>
                </a:cubicBezTo>
              </a:path>
            </a:pathLst>
          </a:custGeom>
          <a:solidFill>
            <a:srgbClr val="C5E4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6" name="Freeform 20"/>
          <p:cNvSpPr/>
          <p:nvPr>
            <p:custDataLst>
              <p:tags r:id="rId32"/>
            </p:custDataLst>
          </p:nvPr>
        </p:nvSpPr>
        <p:spPr>
          <a:xfrm>
            <a:off x="1766913" y="5228300"/>
            <a:ext cx="38093" cy="192054"/>
          </a:xfrm>
          <a:custGeom>
            <a:avLst/>
            <a:gdLst>
              <a:gd name="T0" fmla="*/ 0 w 24"/>
              <a:gd name="T1" fmla="*/ 121 h 121"/>
              <a:gd name="T2" fmla="*/ 24 w 24"/>
              <a:gd name="T3" fmla="*/ 5 h 121"/>
              <a:gd name="T4" fmla="*/ 13 w 24"/>
              <a:gd name="T5" fmla="*/ 1 h 121"/>
              <a:gd name="T6" fmla="*/ 5 w 24"/>
              <a:gd name="T7" fmla="*/ 0 h 121"/>
              <a:gd name="T8" fmla="*/ 5 w 24"/>
              <a:gd name="T9" fmla="*/ 0 h 121"/>
              <a:gd name="T10" fmla="*/ 5 w 24"/>
              <a:gd name="T11" fmla="*/ 0 h 121"/>
              <a:gd name="T12" fmla="*/ 24 w 24"/>
              <a:gd name="T13" fmla="*/ 5 h 121"/>
              <a:gd name="T14" fmla="*/ 0 w 24"/>
              <a:gd name="T15" fmla="*/ 121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20">
                <a:moveTo>
                  <a:pt x="0" y="121"/>
                </a:moveTo>
                <a:lnTo>
                  <a:pt x="24" y="5"/>
                </a:lnTo>
                <a:lnTo>
                  <a:pt x="13" y="1"/>
                </a:lnTo>
                <a:lnTo>
                  <a:pt x="5" y="0"/>
                </a:lnTo>
                <a:lnTo>
                  <a:pt x="5" y="0"/>
                </a:lnTo>
                <a:lnTo>
                  <a:pt x="5" y="0"/>
                </a:lnTo>
                <a:lnTo>
                  <a:pt x="24" y="5"/>
                </a:lnTo>
                <a:lnTo>
                  <a:pt x="0" y="121"/>
                </a:lnTo>
                <a:close/>
              </a:path>
            </a:pathLst>
          </a:custGeom>
          <a:solidFill>
            <a:srgbClr val="428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7" name="Freeform 21"/>
          <p:cNvSpPr/>
          <p:nvPr>
            <p:custDataLst>
              <p:tags r:id="rId33"/>
            </p:custDataLst>
          </p:nvPr>
        </p:nvSpPr>
        <p:spPr>
          <a:xfrm>
            <a:off x="1766913" y="5228300"/>
            <a:ext cx="38093" cy="192054"/>
          </a:xfrm>
          <a:custGeom>
            <a:avLst/>
            <a:gdLst>
              <a:gd name="T0" fmla="*/ 0 w 24"/>
              <a:gd name="T1" fmla="*/ 121 h 121"/>
              <a:gd name="T2" fmla="*/ 24 w 24"/>
              <a:gd name="T3" fmla="*/ 5 h 121"/>
              <a:gd name="T4" fmla="*/ 13 w 24"/>
              <a:gd name="T5" fmla="*/ 1 h 121"/>
              <a:gd name="T6" fmla="*/ 5 w 24"/>
              <a:gd name="T7" fmla="*/ 0 h 121"/>
              <a:gd name="T8" fmla="*/ 5 w 24"/>
              <a:gd name="T9" fmla="*/ 0 h 121"/>
              <a:gd name="T10" fmla="*/ 5 w 24"/>
              <a:gd name="T11" fmla="*/ 0 h 121"/>
              <a:gd name="T12" fmla="*/ 24 w 24"/>
              <a:gd name="T13" fmla="*/ 5 h 121"/>
              <a:gd name="T14" fmla="*/ 0 w 24"/>
              <a:gd name="T15" fmla="*/ 121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20">
                <a:moveTo>
                  <a:pt x="0" y="121"/>
                </a:moveTo>
                <a:lnTo>
                  <a:pt x="24" y="5"/>
                </a:lnTo>
                <a:lnTo>
                  <a:pt x="13" y="1"/>
                </a:lnTo>
                <a:lnTo>
                  <a:pt x="5" y="0"/>
                </a:lnTo>
                <a:lnTo>
                  <a:pt x="5" y="0"/>
                </a:lnTo>
                <a:lnTo>
                  <a:pt x="5" y="0"/>
                </a:lnTo>
                <a:lnTo>
                  <a:pt x="24" y="5"/>
                </a:lnTo>
                <a:lnTo>
                  <a:pt x="0"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8" name="Freeform 22"/>
          <p:cNvSpPr/>
          <p:nvPr>
            <p:custDataLst>
              <p:tags r:id="rId34"/>
            </p:custDataLst>
          </p:nvPr>
        </p:nvSpPr>
        <p:spPr>
          <a:xfrm>
            <a:off x="1575775" y="571859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C5E4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59" name="Freeform 23"/>
          <p:cNvSpPr>
            <a:spLocks noEditPoints="1"/>
          </p:cNvSpPr>
          <p:nvPr>
            <p:custDataLst>
              <p:tags r:id="rId35"/>
            </p:custDataLst>
          </p:nvPr>
        </p:nvSpPr>
        <p:spPr>
          <a:xfrm>
            <a:off x="1612007" y="5274478"/>
            <a:ext cx="66663" cy="66663"/>
          </a:xfrm>
          <a:custGeom>
            <a:avLst/>
            <a:gdLst>
              <a:gd name="T0" fmla="*/ 49 w 49"/>
              <a:gd name="T1" fmla="*/ 49 h 49"/>
              <a:gd name="T2" fmla="*/ 46 w 49"/>
              <a:gd name="T3" fmla="*/ 48 h 49"/>
              <a:gd name="T4" fmla="*/ 6 w 49"/>
              <a:gd name="T5" fmla="*/ 48 h 49"/>
              <a:gd name="T6" fmla="*/ 6 w 49"/>
              <a:gd name="T7" fmla="*/ 31 h 49"/>
              <a:gd name="T8" fmla="*/ 6 w 49"/>
              <a:gd name="T9" fmla="*/ 19 h 49"/>
              <a:gd name="T10" fmla="*/ 6 w 49"/>
              <a:gd name="T11" fmla="*/ 8 h 49"/>
              <a:gd name="T12" fmla="*/ 5 w 49"/>
              <a:gd name="T13" fmla="*/ 5 h 49"/>
              <a:gd name="T14" fmla="*/ 8 w 49"/>
              <a:gd name="T15" fmla="*/ 8 h 49"/>
              <a:gd name="T16" fmla="*/ 49 w 49"/>
              <a:gd name="T17" fmla="*/ 49 h 49"/>
              <a:gd name="T18" fmla="*/ 4 w 49"/>
              <a:gd name="T19" fmla="*/ 4 h 49"/>
              <a:gd name="T20" fmla="*/ 1 w 49"/>
              <a:gd name="T21" fmla="*/ 3 h 49"/>
              <a:gd name="T22" fmla="*/ 1 w 49"/>
              <a:gd name="T23" fmla="*/ 3 h 49"/>
              <a:gd name="T24" fmla="*/ 0 w 49"/>
              <a:gd name="T25" fmla="*/ 3 h 49"/>
              <a:gd name="T26" fmla="*/ 0 w 49"/>
              <a:gd name="T27" fmla="*/ 3 h 49"/>
              <a:gd name="T28" fmla="*/ 0 w 49"/>
              <a:gd name="T29" fmla="*/ 3 h 49"/>
              <a:gd name="T30" fmla="*/ 0 w 49"/>
              <a:gd name="T31" fmla="*/ 3 h 49"/>
              <a:gd name="T32" fmla="*/ 0 w 49"/>
              <a:gd name="T33" fmla="*/ 3 h 49"/>
              <a:gd name="T34" fmla="*/ 0 w 49"/>
              <a:gd name="T35" fmla="*/ 3 h 49"/>
              <a:gd name="T36" fmla="*/ 0 w 49"/>
              <a:gd name="T37" fmla="*/ 3 h 49"/>
              <a:gd name="T38" fmla="*/ 0 w 49"/>
              <a:gd name="T39" fmla="*/ 3 h 49"/>
              <a:gd name="T40" fmla="*/ 0 w 49"/>
              <a:gd name="T41" fmla="*/ 0 h 49"/>
              <a:gd name="T42" fmla="*/ 4 w 49"/>
              <a:gd name="T43" fmla="*/ 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49">
                <a:moveTo>
                  <a:pt x="49" y="49"/>
                </a:moveTo>
                <a:cubicBezTo>
                  <a:pt x="48" y="49"/>
                  <a:pt x="47" y="48"/>
                  <a:pt x="46" y="48"/>
                </a:cubicBezTo>
                <a:cubicBezTo>
                  <a:pt x="6" y="48"/>
                  <a:pt x="6" y="48"/>
                  <a:pt x="6" y="48"/>
                </a:cubicBezTo>
                <a:cubicBezTo>
                  <a:pt x="6" y="31"/>
                  <a:pt x="6" y="31"/>
                  <a:pt x="6" y="31"/>
                </a:cubicBezTo>
                <a:cubicBezTo>
                  <a:pt x="6" y="19"/>
                  <a:pt x="6" y="19"/>
                  <a:pt x="6" y="19"/>
                </a:cubicBezTo>
                <a:cubicBezTo>
                  <a:pt x="6" y="8"/>
                  <a:pt x="6" y="8"/>
                  <a:pt x="6" y="8"/>
                </a:cubicBezTo>
                <a:cubicBezTo>
                  <a:pt x="6" y="7"/>
                  <a:pt x="6" y="6"/>
                  <a:pt x="5" y="5"/>
                </a:cubicBezTo>
                <a:cubicBezTo>
                  <a:pt x="8" y="8"/>
                  <a:pt x="8" y="8"/>
                  <a:pt x="8" y="8"/>
                </a:cubicBezTo>
                <a:cubicBezTo>
                  <a:pt x="49" y="49"/>
                  <a:pt x="49" y="49"/>
                  <a:pt x="49" y="49"/>
                </a:cubicBezTo>
                <a:moveTo>
                  <a:pt x="4" y="4"/>
                </a:moveTo>
                <a:cubicBezTo>
                  <a:pt x="3" y="3"/>
                  <a:pt x="2" y="3"/>
                  <a:pt x="1" y="3"/>
                </a:cubicBezTo>
                <a:cubicBezTo>
                  <a:pt x="1" y="3"/>
                  <a:pt x="1" y="3"/>
                  <a:pt x="1"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0"/>
                  <a:pt x="0" y="0"/>
                  <a:pt x="0" y="0"/>
                </a:cubicBezTo>
                <a:cubicBezTo>
                  <a:pt x="4" y="4"/>
                  <a:pt x="4" y="4"/>
                  <a:pt x="4" y="4"/>
                </a:cubicBezTo>
              </a:path>
            </a:pathLst>
          </a:custGeom>
          <a:solidFill>
            <a:srgbClr val="1A3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0" name="Freeform 24"/>
          <p:cNvSpPr>
            <a:spLocks noEditPoints="1"/>
          </p:cNvSpPr>
          <p:nvPr>
            <p:custDataLst>
              <p:tags r:id="rId36"/>
            </p:custDataLst>
          </p:nvPr>
        </p:nvSpPr>
        <p:spPr>
          <a:xfrm>
            <a:off x="1612006" y="5279239"/>
            <a:ext cx="7936" cy="61901"/>
          </a:xfrm>
          <a:custGeom>
            <a:avLst/>
            <a:gdLst>
              <a:gd name="T0" fmla="*/ 6 w 6"/>
              <a:gd name="T1" fmla="*/ 45 h 45"/>
              <a:gd name="T2" fmla="*/ 6 w 6"/>
              <a:gd name="T3" fmla="*/ 45 h 45"/>
              <a:gd name="T4" fmla="*/ 6 w 6"/>
              <a:gd name="T5" fmla="*/ 28 h 45"/>
              <a:gd name="T6" fmla="*/ 6 w 6"/>
              <a:gd name="T7" fmla="*/ 28 h 45"/>
              <a:gd name="T8" fmla="*/ 6 w 6"/>
              <a:gd name="T9" fmla="*/ 45 h 45"/>
              <a:gd name="T10" fmla="*/ 6 w 6"/>
              <a:gd name="T11" fmla="*/ 16 h 45"/>
              <a:gd name="T12" fmla="*/ 6 w 6"/>
              <a:gd name="T13" fmla="*/ 16 h 45"/>
              <a:gd name="T14" fmla="*/ 6 w 6"/>
              <a:gd name="T15" fmla="*/ 5 h 45"/>
              <a:gd name="T16" fmla="*/ 4 w 6"/>
              <a:gd name="T17" fmla="*/ 1 h 45"/>
              <a:gd name="T18" fmla="*/ 1 w 6"/>
              <a:gd name="T19" fmla="*/ 0 h 45"/>
              <a:gd name="T20" fmla="*/ 4 w 6"/>
              <a:gd name="T21" fmla="*/ 1 h 45"/>
              <a:gd name="T22" fmla="*/ 4 w 6"/>
              <a:gd name="T23" fmla="*/ 1 h 45"/>
              <a:gd name="T24" fmla="*/ 5 w 6"/>
              <a:gd name="T25" fmla="*/ 2 h 45"/>
              <a:gd name="T26" fmla="*/ 6 w 6"/>
              <a:gd name="T27" fmla="*/ 5 h 45"/>
              <a:gd name="T28" fmla="*/ 6 w 6"/>
              <a:gd name="T29" fmla="*/ 16 h 45"/>
              <a:gd name="T30" fmla="*/ 1 w 6"/>
              <a:gd name="T31" fmla="*/ 0 h 45"/>
              <a:gd name="T32" fmla="*/ 0 w 6"/>
              <a:gd name="T33" fmla="*/ 0 h 45"/>
              <a:gd name="T34" fmla="*/ 1 w 6"/>
              <a:gd name="T35" fmla="*/ 0 h 45"/>
              <a:gd name="T36" fmla="*/ 0 w 6"/>
              <a:gd name="T37" fmla="*/ 0 h 45"/>
              <a:gd name="T38" fmla="*/ 0 w 6"/>
              <a:gd name="T39" fmla="*/ 0 h 45"/>
              <a:gd name="T40" fmla="*/ 0 w 6"/>
              <a:gd name="T41" fmla="*/ 0 h 45"/>
              <a:gd name="T42" fmla="*/ 0 w 6"/>
              <a:gd name="T43" fmla="*/ 0 h 45"/>
              <a:gd name="T44" fmla="*/ 0 w 6"/>
              <a:gd name="T45" fmla="*/ 0 h 45"/>
              <a:gd name="T46" fmla="*/ 0 w 6"/>
              <a:gd name="T47" fmla="*/ 0 h 45"/>
              <a:gd name="T48" fmla="*/ 0 w 6"/>
              <a:gd name="T49" fmla="*/ 0 h 45"/>
              <a:gd name="T50" fmla="*/ 0 w 6"/>
              <a:gd name="T51" fmla="*/ 0 h 45"/>
              <a:gd name="T52" fmla="*/ 0 w 6"/>
              <a:gd name="T53" fmla="*/ 0 h 45"/>
              <a:gd name="T54" fmla="*/ 0 w 6"/>
              <a:gd name="T55" fmla="*/ 0 h 45"/>
              <a:gd name="T56" fmla="*/ 0 w 6"/>
              <a:gd name="T5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 h="45">
                <a:moveTo>
                  <a:pt x="6" y="45"/>
                </a:moveTo>
                <a:cubicBezTo>
                  <a:pt x="6" y="45"/>
                  <a:pt x="6" y="45"/>
                  <a:pt x="6" y="45"/>
                </a:cubicBezTo>
                <a:cubicBezTo>
                  <a:pt x="6" y="28"/>
                  <a:pt x="6" y="28"/>
                  <a:pt x="6" y="28"/>
                </a:cubicBezTo>
                <a:cubicBezTo>
                  <a:pt x="6" y="28"/>
                  <a:pt x="6" y="28"/>
                  <a:pt x="6" y="28"/>
                </a:cubicBezTo>
                <a:cubicBezTo>
                  <a:pt x="6" y="45"/>
                  <a:pt x="6" y="45"/>
                  <a:pt x="6" y="45"/>
                </a:cubicBezTo>
                <a:moveTo>
                  <a:pt x="6" y="16"/>
                </a:moveTo>
                <a:cubicBezTo>
                  <a:pt x="6" y="16"/>
                  <a:pt x="6" y="16"/>
                  <a:pt x="6" y="16"/>
                </a:cubicBezTo>
                <a:cubicBezTo>
                  <a:pt x="6" y="5"/>
                  <a:pt x="6" y="5"/>
                  <a:pt x="6" y="5"/>
                </a:cubicBezTo>
                <a:cubicBezTo>
                  <a:pt x="6" y="3"/>
                  <a:pt x="5" y="2"/>
                  <a:pt x="4" y="1"/>
                </a:cubicBezTo>
                <a:cubicBezTo>
                  <a:pt x="3" y="0"/>
                  <a:pt x="2" y="0"/>
                  <a:pt x="1" y="0"/>
                </a:cubicBezTo>
                <a:cubicBezTo>
                  <a:pt x="2" y="0"/>
                  <a:pt x="3" y="0"/>
                  <a:pt x="4" y="1"/>
                </a:cubicBezTo>
                <a:cubicBezTo>
                  <a:pt x="4" y="1"/>
                  <a:pt x="4" y="1"/>
                  <a:pt x="4" y="1"/>
                </a:cubicBezTo>
                <a:cubicBezTo>
                  <a:pt x="5" y="2"/>
                  <a:pt x="5" y="2"/>
                  <a:pt x="5" y="2"/>
                </a:cubicBezTo>
                <a:cubicBezTo>
                  <a:pt x="6" y="3"/>
                  <a:pt x="6" y="4"/>
                  <a:pt x="6" y="5"/>
                </a:cubicBezTo>
                <a:cubicBezTo>
                  <a:pt x="6" y="16"/>
                  <a:pt x="6" y="16"/>
                  <a:pt x="6" y="16"/>
                </a:cubicBezTo>
                <a:moveTo>
                  <a:pt x="1" y="0"/>
                </a:moveTo>
                <a:cubicBezTo>
                  <a:pt x="0" y="0"/>
                  <a:pt x="0" y="0"/>
                  <a:pt x="0" y="0"/>
                </a:cubicBezTo>
                <a:cubicBezTo>
                  <a:pt x="0" y="0"/>
                  <a:pt x="0" y="0"/>
                  <a:pt x="1"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242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1" name="Freeform 25"/>
          <p:cNvSpPr/>
          <p:nvPr>
            <p:custDataLst>
              <p:tags r:id="rId37"/>
            </p:custDataLst>
          </p:nvPr>
        </p:nvSpPr>
        <p:spPr>
          <a:xfrm>
            <a:off x="1515461" y="5717008"/>
            <a:ext cx="60315" cy="1587"/>
          </a:xfrm>
          <a:custGeom>
            <a:avLst/>
            <a:gdLst>
              <a:gd name="T0" fmla="*/ 44 w 44"/>
              <a:gd name="T1" fmla="*/ 2 h 2"/>
              <a:gd name="T2" fmla="*/ 40 w 44"/>
              <a:gd name="T3" fmla="*/ 0 h 2"/>
              <a:gd name="T4" fmla="*/ 0 w 44"/>
              <a:gd name="T5" fmla="*/ 0 h 2"/>
              <a:gd name="T6" fmla="*/ 0 w 44"/>
              <a:gd name="T7" fmla="*/ 0 h 2"/>
              <a:gd name="T8" fmla="*/ 40 w 44"/>
              <a:gd name="T9" fmla="*/ 0 h 2"/>
              <a:gd name="T10" fmla="*/ 43 w 44"/>
              <a:gd name="T11" fmla="*/ 1 h 2"/>
              <a:gd name="T12" fmla="*/ 44 w 4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4" h="2">
                <a:moveTo>
                  <a:pt x="44" y="2"/>
                </a:moveTo>
                <a:cubicBezTo>
                  <a:pt x="43" y="1"/>
                  <a:pt x="41" y="0"/>
                  <a:pt x="40" y="0"/>
                </a:cubicBezTo>
                <a:cubicBezTo>
                  <a:pt x="0" y="0"/>
                  <a:pt x="0" y="0"/>
                  <a:pt x="0" y="0"/>
                </a:cubicBezTo>
                <a:cubicBezTo>
                  <a:pt x="0" y="0"/>
                  <a:pt x="0" y="0"/>
                  <a:pt x="0" y="0"/>
                </a:cubicBezTo>
                <a:cubicBezTo>
                  <a:pt x="40" y="0"/>
                  <a:pt x="40" y="0"/>
                  <a:pt x="40" y="0"/>
                </a:cubicBezTo>
                <a:cubicBezTo>
                  <a:pt x="41" y="0"/>
                  <a:pt x="42" y="1"/>
                  <a:pt x="43" y="1"/>
                </a:cubicBezTo>
                <a:cubicBezTo>
                  <a:pt x="44" y="2"/>
                  <a:pt x="44" y="2"/>
                  <a:pt x="44" y="2"/>
                </a:cubicBezTo>
              </a:path>
            </a:pathLst>
          </a:custGeom>
          <a:solidFill>
            <a:srgbClr val="C5E4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2" name="Freeform 26"/>
          <p:cNvSpPr/>
          <p:nvPr>
            <p:custDataLst>
              <p:tags r:id="rId38"/>
            </p:custDataLst>
          </p:nvPr>
        </p:nvSpPr>
        <p:spPr>
          <a:xfrm>
            <a:off x="1642163" y="5298286"/>
            <a:ext cx="0" cy="14285"/>
          </a:xfrm>
          <a:custGeom>
            <a:avLst/>
            <a:gdLst>
              <a:gd name="T0" fmla="*/ 9 h 9"/>
              <a:gd name="T1" fmla="*/ 9 h 9"/>
              <a:gd name="T2" fmla="*/ 9 h 9"/>
              <a:gd name="T3" fmla="*/ 0 h 9"/>
              <a:gd name="T4" fmla="*/ 0 h 9"/>
              <a:gd name="T5" fmla="*/ 9 h 9"/>
            </a:gdLst>
            <a:ahLst/>
            <a:cxnLst>
              <a:cxn ang="0">
                <a:pos x="0" y="T0"/>
              </a:cxn>
              <a:cxn ang="0">
                <a:pos x="0" y="T1"/>
              </a:cxn>
              <a:cxn ang="0">
                <a:pos x="0" y="T2"/>
              </a:cxn>
              <a:cxn ang="0">
                <a:pos x="0" y="T3"/>
              </a:cxn>
              <a:cxn ang="0">
                <a:pos x="0" y="T4"/>
              </a:cxn>
              <a:cxn ang="0">
                <a:pos x="0" y="T5"/>
              </a:cxn>
            </a:cxnLst>
            <a:rect l="0" t="0" r="r" b="b"/>
            <a:pathLst>
              <a:path h="9">
                <a:moveTo>
                  <a:pt x="0" y="9"/>
                </a:moveTo>
                <a:lnTo>
                  <a:pt x="0" y="9"/>
                </a:lnTo>
                <a:lnTo>
                  <a:pt x="0" y="9"/>
                </a:lnTo>
                <a:lnTo>
                  <a:pt x="0" y="0"/>
                </a:lnTo>
                <a:lnTo>
                  <a:pt x="0" y="0"/>
                </a:lnTo>
                <a:lnTo>
                  <a:pt x="0" y="9"/>
                </a:lnTo>
                <a:close/>
              </a:path>
            </a:pathLst>
          </a:custGeom>
          <a:solidFill>
            <a:srgbClr val="A95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3" name="Freeform 27"/>
          <p:cNvSpPr/>
          <p:nvPr>
            <p:custDataLst>
              <p:tags r:id="rId39"/>
            </p:custDataLst>
          </p:nvPr>
        </p:nvSpPr>
        <p:spPr>
          <a:xfrm>
            <a:off x="1642163" y="5298286"/>
            <a:ext cx="0" cy="14285"/>
          </a:xfrm>
          <a:custGeom>
            <a:avLst/>
            <a:gdLst>
              <a:gd name="T0" fmla="*/ 9 h 9"/>
              <a:gd name="T1" fmla="*/ 9 h 9"/>
              <a:gd name="T2" fmla="*/ 9 h 9"/>
              <a:gd name="T3" fmla="*/ 0 h 9"/>
              <a:gd name="T4" fmla="*/ 0 h 9"/>
              <a:gd name="T5" fmla="*/ 9 h 9"/>
            </a:gdLst>
            <a:ahLst/>
            <a:cxnLst>
              <a:cxn ang="0">
                <a:pos x="0" y="T0"/>
              </a:cxn>
              <a:cxn ang="0">
                <a:pos x="0" y="T1"/>
              </a:cxn>
              <a:cxn ang="0">
                <a:pos x="0" y="T2"/>
              </a:cxn>
              <a:cxn ang="0">
                <a:pos x="0" y="T3"/>
              </a:cxn>
              <a:cxn ang="0">
                <a:pos x="0" y="T4"/>
              </a:cxn>
              <a:cxn ang="0">
                <a:pos x="0" y="T5"/>
              </a:cxn>
            </a:cxnLst>
            <a:rect l="0" t="0" r="r" b="b"/>
            <a:pathLst>
              <a:path h="9">
                <a:moveTo>
                  <a:pt x="0" y="9"/>
                </a:moveTo>
                <a:lnTo>
                  <a:pt x="0" y="9"/>
                </a:lnTo>
                <a:lnTo>
                  <a:pt x="0" y="9"/>
                </a:lnTo>
                <a:lnTo>
                  <a:pt x="0" y="0"/>
                </a:lnTo>
                <a:lnTo>
                  <a:pt x="0" y="0"/>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4" name="AutoShape 54"/>
          <p:cNvSpPr>
            <a:spLocks noChangeAspect="1" noChangeArrowheads="1" noTextEdit="1"/>
          </p:cNvSpPr>
          <p:nvPr>
            <p:custDataLst>
              <p:tags r:id="rId40"/>
            </p:custDataLst>
          </p:nvPr>
        </p:nvSpPr>
        <p:spPr>
          <a:xfrm>
            <a:off x="1476756" y="5253694"/>
            <a:ext cx="496801" cy="50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5" name="Freeform 58"/>
          <p:cNvSpPr/>
          <p:nvPr>
            <p:custDataLst>
              <p:tags r:id="rId41"/>
            </p:custDataLst>
          </p:nvPr>
        </p:nvSpPr>
        <p:spPr>
          <a:xfrm>
            <a:off x="1489180" y="5739079"/>
            <a:ext cx="323794" cy="266654"/>
          </a:xfrm>
          <a:custGeom>
            <a:avLst/>
            <a:gdLst>
              <a:gd name="T0" fmla="*/ 0 w 265"/>
              <a:gd name="T1" fmla="*/ 153 h 219"/>
              <a:gd name="T2" fmla="*/ 152 w 265"/>
              <a:gd name="T3" fmla="*/ 0 h 219"/>
              <a:gd name="T4" fmla="*/ 265 w 265"/>
              <a:gd name="T5" fmla="*/ 113 h 219"/>
              <a:gd name="T6" fmla="*/ 265 w 265"/>
              <a:gd name="T7" fmla="*/ 141 h 219"/>
              <a:gd name="T8" fmla="*/ 188 w 265"/>
              <a:gd name="T9" fmla="*/ 219 h 219"/>
              <a:gd name="T10" fmla="*/ 66 w 265"/>
              <a:gd name="T11" fmla="*/ 219 h 219"/>
              <a:gd name="T12" fmla="*/ 0 w 265"/>
              <a:gd name="T13" fmla="*/ 153 h 219"/>
              <a:gd name="T14" fmla="*/ 0 w 265"/>
              <a:gd name="T15" fmla="*/ 153 h 2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5" h="219">
                <a:moveTo>
                  <a:pt x="0" y="153"/>
                </a:moveTo>
                <a:cubicBezTo>
                  <a:pt x="0" y="69"/>
                  <a:pt x="68" y="0"/>
                  <a:pt x="152" y="0"/>
                </a:cubicBezTo>
                <a:cubicBezTo>
                  <a:pt x="215" y="0"/>
                  <a:pt x="265" y="51"/>
                  <a:pt x="265" y="113"/>
                </a:cubicBezTo>
                <a:cubicBezTo>
                  <a:pt x="265" y="141"/>
                  <a:pt x="265" y="141"/>
                  <a:pt x="265" y="141"/>
                </a:cubicBezTo>
                <a:cubicBezTo>
                  <a:pt x="265" y="184"/>
                  <a:pt x="231" y="219"/>
                  <a:pt x="188" y="219"/>
                </a:cubicBezTo>
                <a:cubicBezTo>
                  <a:pt x="66" y="219"/>
                  <a:pt x="66" y="219"/>
                  <a:pt x="66" y="219"/>
                </a:cubicBezTo>
                <a:cubicBezTo>
                  <a:pt x="30" y="219"/>
                  <a:pt x="0" y="189"/>
                  <a:pt x="0" y="153"/>
                </a:cubicBezTo>
                <a:cubicBezTo>
                  <a:pt x="0" y="153"/>
                  <a:pt x="0" y="153"/>
                  <a:pt x="0" y="153"/>
                </a:cubicBezTo>
                <a:close/>
              </a:path>
            </a:pathLst>
          </a:custGeom>
          <a:solidFill>
            <a:srgbClr val="40AC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6" name="Freeform 59"/>
          <p:cNvSpPr/>
          <p:nvPr>
            <p:custDataLst>
              <p:tags r:id="rId42"/>
            </p:custDataLst>
          </p:nvPr>
        </p:nvSpPr>
        <p:spPr>
          <a:xfrm>
            <a:off x="1651078" y="5739079"/>
            <a:ext cx="161897" cy="266654"/>
          </a:xfrm>
          <a:custGeom>
            <a:avLst/>
            <a:gdLst>
              <a:gd name="T0" fmla="*/ 19 w 132"/>
              <a:gd name="T1" fmla="*/ 0 h 219"/>
              <a:gd name="T2" fmla="*/ 0 w 132"/>
              <a:gd name="T3" fmla="*/ 2 h 219"/>
              <a:gd name="T4" fmla="*/ 0 w 132"/>
              <a:gd name="T5" fmla="*/ 2 h 219"/>
              <a:gd name="T6" fmla="*/ 0 w 132"/>
              <a:gd name="T7" fmla="*/ 218 h 219"/>
              <a:gd name="T8" fmla="*/ 55 w 132"/>
              <a:gd name="T9" fmla="*/ 218 h 219"/>
              <a:gd name="T10" fmla="*/ 132 w 132"/>
              <a:gd name="T11" fmla="*/ 141 h 219"/>
              <a:gd name="T12" fmla="*/ 132 w 132"/>
              <a:gd name="T13" fmla="*/ 113 h 219"/>
              <a:gd name="T14" fmla="*/ 19 w 132"/>
              <a:gd name="T15" fmla="*/ 0 h 219"/>
              <a:gd name="T16" fmla="*/ 19 w 132"/>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219">
                <a:moveTo>
                  <a:pt x="19" y="0"/>
                </a:moveTo>
                <a:cubicBezTo>
                  <a:pt x="13" y="0"/>
                  <a:pt x="6" y="1"/>
                  <a:pt x="0" y="2"/>
                </a:cubicBezTo>
                <a:cubicBezTo>
                  <a:pt x="0" y="2"/>
                  <a:pt x="0" y="2"/>
                  <a:pt x="0" y="2"/>
                </a:cubicBezTo>
                <a:cubicBezTo>
                  <a:pt x="0" y="218"/>
                  <a:pt x="0" y="218"/>
                  <a:pt x="0" y="218"/>
                </a:cubicBezTo>
                <a:cubicBezTo>
                  <a:pt x="55" y="218"/>
                  <a:pt x="55" y="218"/>
                  <a:pt x="55" y="218"/>
                </a:cubicBezTo>
                <a:cubicBezTo>
                  <a:pt x="98" y="219"/>
                  <a:pt x="132" y="184"/>
                  <a:pt x="132" y="141"/>
                </a:cubicBezTo>
                <a:cubicBezTo>
                  <a:pt x="132" y="113"/>
                  <a:pt x="132" y="113"/>
                  <a:pt x="132" y="113"/>
                </a:cubicBezTo>
                <a:cubicBezTo>
                  <a:pt x="132" y="51"/>
                  <a:pt x="82" y="0"/>
                  <a:pt x="19" y="0"/>
                </a:cubicBezTo>
                <a:cubicBezTo>
                  <a:pt x="19" y="0"/>
                  <a:pt x="19" y="0"/>
                  <a:pt x="19" y="0"/>
                </a:cubicBezTo>
                <a:close/>
              </a:path>
            </a:pathLst>
          </a:custGeom>
          <a:solidFill>
            <a:srgbClr val="008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7" name="Oval 60"/>
          <p:cNvSpPr>
            <a:spLocks noChangeArrowheads="1"/>
          </p:cNvSpPr>
          <p:nvPr>
            <p:custDataLst>
              <p:tags r:id="rId43"/>
            </p:custDataLst>
          </p:nvPr>
        </p:nvSpPr>
        <p:spPr>
          <a:xfrm>
            <a:off x="1695519" y="5950180"/>
            <a:ext cx="93646" cy="93647"/>
          </a:xfrm>
          <a:prstGeom prst="ellipse">
            <a:avLst/>
          </a:prstGeom>
          <a:solidFill>
            <a:srgbClr val="274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8" name="Freeform 61"/>
          <p:cNvSpPr/>
          <p:nvPr>
            <p:custDataLst>
              <p:tags r:id="rId44"/>
            </p:custDataLst>
          </p:nvPr>
        </p:nvSpPr>
        <p:spPr>
          <a:xfrm>
            <a:off x="1708217" y="5964466"/>
            <a:ext cx="80948" cy="79361"/>
          </a:xfrm>
          <a:custGeom>
            <a:avLst/>
            <a:gdLst>
              <a:gd name="T0" fmla="*/ 55 w 66"/>
              <a:gd name="T1" fmla="*/ 0 h 65"/>
              <a:gd name="T2" fmla="*/ 0 w 66"/>
              <a:gd name="T3" fmla="*/ 54 h 65"/>
              <a:gd name="T4" fmla="*/ 0 w 66"/>
              <a:gd name="T5" fmla="*/ 54 h 65"/>
              <a:gd name="T6" fmla="*/ 28 w 66"/>
              <a:gd name="T7" fmla="*/ 65 h 65"/>
              <a:gd name="T8" fmla="*/ 66 w 66"/>
              <a:gd name="T9" fmla="*/ 27 h 65"/>
              <a:gd name="T10" fmla="*/ 55 w 66"/>
              <a:gd name="T11" fmla="*/ 0 h 65"/>
              <a:gd name="T12" fmla="*/ 55 w 66"/>
              <a:gd name="T13" fmla="*/ 0 h 65"/>
            </a:gdLst>
            <a:ahLst/>
            <a:cxnLst>
              <a:cxn ang="0">
                <a:pos x="T0" y="T1"/>
              </a:cxn>
              <a:cxn ang="0">
                <a:pos x="T2" y="T3"/>
              </a:cxn>
              <a:cxn ang="0">
                <a:pos x="T4" y="T5"/>
              </a:cxn>
              <a:cxn ang="0">
                <a:pos x="T6" y="T7"/>
              </a:cxn>
              <a:cxn ang="0">
                <a:pos x="T8" y="T9"/>
              </a:cxn>
              <a:cxn ang="0">
                <a:pos x="T10" y="T11"/>
              </a:cxn>
              <a:cxn ang="0">
                <a:pos x="T12" y="T13"/>
              </a:cxn>
            </a:cxnLst>
            <a:rect l="0" t="0" r="r" b="b"/>
            <a:pathLst>
              <a:path w="66" h="65">
                <a:moveTo>
                  <a:pt x="55" y="0"/>
                </a:moveTo>
                <a:cubicBezTo>
                  <a:pt x="0" y="54"/>
                  <a:pt x="0" y="54"/>
                  <a:pt x="0" y="54"/>
                </a:cubicBezTo>
                <a:cubicBezTo>
                  <a:pt x="0" y="54"/>
                  <a:pt x="0" y="54"/>
                  <a:pt x="0" y="54"/>
                </a:cubicBezTo>
                <a:cubicBezTo>
                  <a:pt x="7" y="61"/>
                  <a:pt x="17" y="65"/>
                  <a:pt x="28" y="65"/>
                </a:cubicBezTo>
                <a:cubicBezTo>
                  <a:pt x="49" y="65"/>
                  <a:pt x="66" y="48"/>
                  <a:pt x="66" y="27"/>
                </a:cubicBezTo>
                <a:cubicBezTo>
                  <a:pt x="66" y="16"/>
                  <a:pt x="62" y="6"/>
                  <a:pt x="55" y="0"/>
                </a:cubicBezTo>
                <a:cubicBezTo>
                  <a:pt x="55" y="0"/>
                  <a:pt x="55" y="0"/>
                  <a:pt x="55" y="0"/>
                </a:cubicBezTo>
                <a:close/>
              </a:path>
            </a:pathLst>
          </a:custGeom>
          <a:solidFill>
            <a:srgbClr val="262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69" name="Oval 62"/>
          <p:cNvSpPr>
            <a:spLocks noChangeArrowheads="1"/>
          </p:cNvSpPr>
          <p:nvPr>
            <p:custDataLst>
              <p:tags r:id="rId45"/>
            </p:custDataLst>
          </p:nvPr>
        </p:nvSpPr>
        <p:spPr>
          <a:xfrm>
            <a:off x="1724089" y="5978750"/>
            <a:ext cx="36506" cy="349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70" name="Freeform 63"/>
          <p:cNvSpPr/>
          <p:nvPr>
            <p:custDataLst>
              <p:tags r:id="rId46"/>
            </p:custDataLst>
          </p:nvPr>
        </p:nvSpPr>
        <p:spPr>
          <a:xfrm>
            <a:off x="1728851" y="5985099"/>
            <a:ext cx="31744" cy="28570"/>
          </a:xfrm>
          <a:custGeom>
            <a:avLst/>
            <a:gdLst>
              <a:gd name="T0" fmla="*/ 21 w 25"/>
              <a:gd name="T1" fmla="*/ 0 h 24"/>
              <a:gd name="T2" fmla="*/ 0 w 25"/>
              <a:gd name="T3" fmla="*/ 20 h 24"/>
              <a:gd name="T4" fmla="*/ 0 w 25"/>
              <a:gd name="T5" fmla="*/ 20 h 24"/>
              <a:gd name="T6" fmla="*/ 11 w 25"/>
              <a:gd name="T7" fmla="*/ 24 h 24"/>
              <a:gd name="T8" fmla="*/ 25 w 25"/>
              <a:gd name="T9" fmla="*/ 10 h 24"/>
              <a:gd name="T10" fmla="*/ 21 w 25"/>
              <a:gd name="T11" fmla="*/ 0 h 24"/>
              <a:gd name="T12" fmla="*/ 21 w 2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5" h="24">
                <a:moveTo>
                  <a:pt x="21" y="0"/>
                </a:moveTo>
                <a:cubicBezTo>
                  <a:pt x="0" y="20"/>
                  <a:pt x="0" y="20"/>
                  <a:pt x="0" y="20"/>
                </a:cubicBezTo>
                <a:cubicBezTo>
                  <a:pt x="0" y="20"/>
                  <a:pt x="0" y="20"/>
                  <a:pt x="0" y="20"/>
                </a:cubicBezTo>
                <a:cubicBezTo>
                  <a:pt x="3" y="23"/>
                  <a:pt x="7" y="24"/>
                  <a:pt x="11" y="24"/>
                </a:cubicBezTo>
                <a:cubicBezTo>
                  <a:pt x="19" y="24"/>
                  <a:pt x="25" y="18"/>
                  <a:pt x="25" y="10"/>
                </a:cubicBezTo>
                <a:cubicBezTo>
                  <a:pt x="25" y="6"/>
                  <a:pt x="24" y="2"/>
                  <a:pt x="21" y="0"/>
                </a:cubicBezTo>
                <a:cubicBezTo>
                  <a:pt x="21" y="0"/>
                  <a:pt x="21" y="0"/>
                  <a:pt x="21" y="0"/>
                </a:cubicBez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71" name="Freeform 64"/>
          <p:cNvSpPr/>
          <p:nvPr>
            <p:custDataLst>
              <p:tags r:id="rId47"/>
            </p:custDataLst>
          </p:nvPr>
        </p:nvSpPr>
        <p:spPr>
          <a:xfrm>
            <a:off x="1489180" y="5821615"/>
            <a:ext cx="323794" cy="101582"/>
          </a:xfrm>
          <a:custGeom>
            <a:avLst/>
            <a:gdLst>
              <a:gd name="T0" fmla="*/ 0 w 265"/>
              <a:gd name="T1" fmla="*/ 83 h 83"/>
              <a:gd name="T2" fmla="*/ 265 w 265"/>
              <a:gd name="T3" fmla="*/ 83 h 83"/>
              <a:gd name="T4" fmla="*/ 265 w 265"/>
              <a:gd name="T5" fmla="*/ 73 h 83"/>
              <a:gd name="T6" fmla="*/ 265 w 265"/>
              <a:gd name="T7" fmla="*/ 45 h 83"/>
              <a:gd name="T8" fmla="*/ 256 w 265"/>
              <a:gd name="T9" fmla="*/ 0 h 83"/>
              <a:gd name="T10" fmla="*/ 26 w 265"/>
              <a:gd name="T11" fmla="*/ 0 h 83"/>
              <a:gd name="T12" fmla="*/ 0 w 265"/>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265" h="83">
                <a:moveTo>
                  <a:pt x="0" y="83"/>
                </a:moveTo>
                <a:cubicBezTo>
                  <a:pt x="265" y="83"/>
                  <a:pt x="265" y="83"/>
                  <a:pt x="265" y="83"/>
                </a:cubicBezTo>
                <a:cubicBezTo>
                  <a:pt x="265" y="80"/>
                  <a:pt x="265" y="77"/>
                  <a:pt x="265" y="73"/>
                </a:cubicBezTo>
                <a:cubicBezTo>
                  <a:pt x="265" y="45"/>
                  <a:pt x="265" y="45"/>
                  <a:pt x="265" y="45"/>
                </a:cubicBezTo>
                <a:cubicBezTo>
                  <a:pt x="265" y="29"/>
                  <a:pt x="262" y="14"/>
                  <a:pt x="256" y="0"/>
                </a:cubicBezTo>
                <a:cubicBezTo>
                  <a:pt x="26" y="0"/>
                  <a:pt x="26" y="0"/>
                  <a:pt x="26" y="0"/>
                </a:cubicBezTo>
                <a:cubicBezTo>
                  <a:pt x="10" y="24"/>
                  <a:pt x="0" y="52"/>
                  <a:pt x="0" y="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72" name="Freeform 65"/>
          <p:cNvSpPr/>
          <p:nvPr>
            <p:custDataLst>
              <p:tags r:id="rId48"/>
            </p:custDataLst>
          </p:nvPr>
        </p:nvSpPr>
        <p:spPr>
          <a:xfrm>
            <a:off x="1651078" y="5821615"/>
            <a:ext cx="161897" cy="101582"/>
          </a:xfrm>
          <a:custGeom>
            <a:avLst/>
            <a:gdLst>
              <a:gd name="T0" fmla="*/ 0 w 132"/>
              <a:gd name="T1" fmla="*/ 0 h 83"/>
              <a:gd name="T2" fmla="*/ 0 w 132"/>
              <a:gd name="T3" fmla="*/ 83 h 83"/>
              <a:gd name="T4" fmla="*/ 132 w 132"/>
              <a:gd name="T5" fmla="*/ 83 h 83"/>
              <a:gd name="T6" fmla="*/ 132 w 132"/>
              <a:gd name="T7" fmla="*/ 73 h 83"/>
              <a:gd name="T8" fmla="*/ 132 w 132"/>
              <a:gd name="T9" fmla="*/ 45 h 83"/>
              <a:gd name="T10" fmla="*/ 123 w 132"/>
              <a:gd name="T11" fmla="*/ 0 h 83"/>
              <a:gd name="T12" fmla="*/ 0 w 132"/>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2" h="83">
                <a:moveTo>
                  <a:pt x="0" y="0"/>
                </a:moveTo>
                <a:cubicBezTo>
                  <a:pt x="0" y="83"/>
                  <a:pt x="0" y="83"/>
                  <a:pt x="0" y="83"/>
                </a:cubicBezTo>
                <a:cubicBezTo>
                  <a:pt x="132" y="83"/>
                  <a:pt x="132" y="83"/>
                  <a:pt x="132" y="83"/>
                </a:cubicBezTo>
                <a:cubicBezTo>
                  <a:pt x="132" y="80"/>
                  <a:pt x="132" y="77"/>
                  <a:pt x="132" y="73"/>
                </a:cubicBezTo>
                <a:cubicBezTo>
                  <a:pt x="132" y="45"/>
                  <a:pt x="132" y="45"/>
                  <a:pt x="132" y="45"/>
                </a:cubicBezTo>
                <a:cubicBezTo>
                  <a:pt x="132" y="29"/>
                  <a:pt x="129" y="14"/>
                  <a:pt x="123" y="0"/>
                </a:cubicBezTo>
                <a:cubicBezTo>
                  <a:pt x="0" y="0"/>
                  <a:pt x="0" y="0"/>
                  <a:pt x="0" y="0"/>
                </a:cubicBez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73" name="Freeform 66"/>
          <p:cNvSpPr/>
          <p:nvPr>
            <p:custDataLst>
              <p:tags r:id="rId49"/>
            </p:custDataLst>
          </p:nvPr>
        </p:nvSpPr>
        <p:spPr>
          <a:xfrm>
            <a:off x="1563779" y="5834313"/>
            <a:ext cx="63489" cy="171420"/>
          </a:xfrm>
          <a:custGeom>
            <a:avLst/>
            <a:gdLst>
              <a:gd name="T0" fmla="*/ 53 w 53"/>
              <a:gd name="T1" fmla="*/ 18 h 140"/>
              <a:gd name="T2" fmla="*/ 35 w 53"/>
              <a:gd name="T3" fmla="*/ 0 h 140"/>
              <a:gd name="T4" fmla="*/ 18 w 53"/>
              <a:gd name="T5" fmla="*/ 0 h 140"/>
              <a:gd name="T6" fmla="*/ 0 w 53"/>
              <a:gd name="T7" fmla="*/ 18 h 140"/>
              <a:gd name="T8" fmla="*/ 0 w 53"/>
              <a:gd name="T9" fmla="*/ 140 h 140"/>
              <a:gd name="T10" fmla="*/ 53 w 53"/>
              <a:gd name="T11" fmla="*/ 140 h 140"/>
              <a:gd name="T12" fmla="*/ 53 w 53"/>
              <a:gd name="T13" fmla="*/ 18 h 140"/>
            </a:gdLst>
            <a:ahLst/>
            <a:cxnLst>
              <a:cxn ang="0">
                <a:pos x="T0" y="T1"/>
              </a:cxn>
              <a:cxn ang="0">
                <a:pos x="T2" y="T3"/>
              </a:cxn>
              <a:cxn ang="0">
                <a:pos x="T4" y="T5"/>
              </a:cxn>
              <a:cxn ang="0">
                <a:pos x="T6" y="T7"/>
              </a:cxn>
              <a:cxn ang="0">
                <a:pos x="T8" y="T9"/>
              </a:cxn>
              <a:cxn ang="0">
                <a:pos x="T10" y="T11"/>
              </a:cxn>
              <a:cxn ang="0">
                <a:pos x="T12" y="T13"/>
              </a:cxn>
            </a:cxnLst>
            <a:rect l="0" t="0" r="r" b="b"/>
            <a:pathLst>
              <a:path w="52" h="140">
                <a:moveTo>
                  <a:pt x="53" y="18"/>
                </a:moveTo>
                <a:cubicBezTo>
                  <a:pt x="53" y="8"/>
                  <a:pt x="45" y="0"/>
                  <a:pt x="35" y="0"/>
                </a:cubicBezTo>
                <a:cubicBezTo>
                  <a:pt x="18" y="0"/>
                  <a:pt x="18" y="0"/>
                  <a:pt x="18" y="0"/>
                </a:cubicBezTo>
                <a:cubicBezTo>
                  <a:pt x="8" y="0"/>
                  <a:pt x="0" y="8"/>
                  <a:pt x="0" y="18"/>
                </a:cubicBezTo>
                <a:cubicBezTo>
                  <a:pt x="0" y="140"/>
                  <a:pt x="0" y="140"/>
                  <a:pt x="0" y="140"/>
                </a:cubicBezTo>
                <a:cubicBezTo>
                  <a:pt x="53" y="140"/>
                  <a:pt x="53" y="140"/>
                  <a:pt x="53" y="140"/>
                </a:cubicBezTo>
                <a:cubicBezTo>
                  <a:pt x="53" y="18"/>
                  <a:pt x="53" y="18"/>
                  <a:pt x="53" y="18"/>
                </a:cubicBezTo>
                <a:close/>
              </a:path>
            </a:pathLst>
          </a:custGeom>
          <a:solidFill>
            <a:srgbClr val="274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74" name="Freeform 67"/>
          <p:cNvSpPr/>
          <p:nvPr>
            <p:custDataLst>
              <p:tags r:id="rId50"/>
            </p:custDataLst>
          </p:nvPr>
        </p:nvSpPr>
        <p:spPr>
          <a:xfrm>
            <a:off x="1595524" y="5834313"/>
            <a:ext cx="31744" cy="171420"/>
          </a:xfrm>
          <a:custGeom>
            <a:avLst/>
            <a:gdLst>
              <a:gd name="T0" fmla="*/ 0 w 27"/>
              <a:gd name="T1" fmla="*/ 0 h 140"/>
              <a:gd name="T2" fmla="*/ 0 w 27"/>
              <a:gd name="T3" fmla="*/ 140 h 140"/>
              <a:gd name="T4" fmla="*/ 27 w 27"/>
              <a:gd name="T5" fmla="*/ 140 h 140"/>
              <a:gd name="T6" fmla="*/ 27 w 27"/>
              <a:gd name="T7" fmla="*/ 18 h 140"/>
              <a:gd name="T8" fmla="*/ 9 w 27"/>
              <a:gd name="T9" fmla="*/ 0 h 140"/>
              <a:gd name="T10" fmla="*/ 0 w 27"/>
              <a:gd name="T11" fmla="*/ 0 h 140"/>
            </a:gdLst>
            <a:ahLst/>
            <a:cxnLst>
              <a:cxn ang="0">
                <a:pos x="T0" y="T1"/>
              </a:cxn>
              <a:cxn ang="0">
                <a:pos x="T2" y="T3"/>
              </a:cxn>
              <a:cxn ang="0">
                <a:pos x="T4" y="T5"/>
              </a:cxn>
              <a:cxn ang="0">
                <a:pos x="T6" y="T7"/>
              </a:cxn>
              <a:cxn ang="0">
                <a:pos x="T8" y="T9"/>
              </a:cxn>
              <a:cxn ang="0">
                <a:pos x="T10" y="T11"/>
              </a:cxn>
            </a:cxnLst>
            <a:rect l="0" t="0" r="r" b="b"/>
            <a:pathLst>
              <a:path w="27" h="140">
                <a:moveTo>
                  <a:pt x="0" y="0"/>
                </a:moveTo>
                <a:cubicBezTo>
                  <a:pt x="0" y="140"/>
                  <a:pt x="0" y="140"/>
                  <a:pt x="0" y="140"/>
                </a:cubicBezTo>
                <a:cubicBezTo>
                  <a:pt x="27" y="140"/>
                  <a:pt x="27" y="140"/>
                  <a:pt x="27" y="140"/>
                </a:cubicBezTo>
                <a:cubicBezTo>
                  <a:pt x="27" y="18"/>
                  <a:pt x="27" y="18"/>
                  <a:pt x="27" y="18"/>
                </a:cubicBezTo>
                <a:cubicBezTo>
                  <a:pt x="27" y="8"/>
                  <a:pt x="19" y="0"/>
                  <a:pt x="9" y="0"/>
                </a:cubicBezTo>
                <a:cubicBezTo>
                  <a:pt x="0" y="0"/>
                  <a:pt x="0" y="0"/>
                  <a:pt x="0" y="0"/>
                </a:cubicBezTo>
                <a:close/>
              </a:path>
            </a:pathLst>
          </a:custGeom>
          <a:solidFill>
            <a:srgbClr val="262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75" name="Freeform 68"/>
          <p:cNvSpPr/>
          <p:nvPr>
            <p:custDataLst>
              <p:tags r:id="rId51"/>
            </p:custDataLst>
          </p:nvPr>
        </p:nvSpPr>
        <p:spPr>
          <a:xfrm>
            <a:off x="1573302" y="5850185"/>
            <a:ext cx="42855" cy="42856"/>
          </a:xfrm>
          <a:custGeom>
            <a:avLst/>
            <a:gdLst>
              <a:gd name="T0" fmla="*/ 35 w 35"/>
              <a:gd name="T1" fmla="*/ 23 h 35"/>
              <a:gd name="T2" fmla="*/ 23 w 35"/>
              <a:gd name="T3" fmla="*/ 35 h 35"/>
              <a:gd name="T4" fmla="*/ 11 w 35"/>
              <a:gd name="T5" fmla="*/ 35 h 35"/>
              <a:gd name="T6" fmla="*/ 0 w 35"/>
              <a:gd name="T7" fmla="*/ 23 h 35"/>
              <a:gd name="T8" fmla="*/ 0 w 35"/>
              <a:gd name="T9" fmla="*/ 11 h 35"/>
              <a:gd name="T10" fmla="*/ 3 w 35"/>
              <a:gd name="T11" fmla="*/ 3 h 35"/>
              <a:gd name="T12" fmla="*/ 11 w 35"/>
              <a:gd name="T13" fmla="*/ 0 h 35"/>
              <a:gd name="T14" fmla="*/ 23 w 35"/>
              <a:gd name="T15" fmla="*/ 0 h 35"/>
              <a:gd name="T16" fmla="*/ 35 w 35"/>
              <a:gd name="T17" fmla="*/ 11 h 35"/>
              <a:gd name="T18" fmla="*/ 35 w 35"/>
              <a:gd name="T19"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35" y="23"/>
                </a:moveTo>
                <a:cubicBezTo>
                  <a:pt x="35" y="30"/>
                  <a:pt x="30" y="35"/>
                  <a:pt x="23" y="35"/>
                </a:cubicBezTo>
                <a:cubicBezTo>
                  <a:pt x="11" y="35"/>
                  <a:pt x="11" y="35"/>
                  <a:pt x="11" y="35"/>
                </a:cubicBezTo>
                <a:cubicBezTo>
                  <a:pt x="5" y="35"/>
                  <a:pt x="0" y="30"/>
                  <a:pt x="0" y="23"/>
                </a:cubicBezTo>
                <a:cubicBezTo>
                  <a:pt x="0" y="11"/>
                  <a:pt x="0" y="11"/>
                  <a:pt x="0" y="11"/>
                </a:cubicBezTo>
                <a:cubicBezTo>
                  <a:pt x="0" y="8"/>
                  <a:pt x="1" y="6"/>
                  <a:pt x="3" y="3"/>
                </a:cubicBezTo>
                <a:cubicBezTo>
                  <a:pt x="6" y="1"/>
                  <a:pt x="8" y="0"/>
                  <a:pt x="11" y="0"/>
                </a:cubicBezTo>
                <a:cubicBezTo>
                  <a:pt x="23" y="0"/>
                  <a:pt x="23" y="0"/>
                  <a:pt x="23" y="0"/>
                </a:cubicBezTo>
                <a:cubicBezTo>
                  <a:pt x="30" y="0"/>
                  <a:pt x="35" y="5"/>
                  <a:pt x="35" y="11"/>
                </a:cubicBezTo>
                <a:cubicBezTo>
                  <a:pt x="35" y="23"/>
                  <a:pt x="35" y="23"/>
                  <a:pt x="35" y="23"/>
                </a:cubicBezTo>
                <a:close/>
              </a:path>
            </a:pathLst>
          </a:custGeom>
          <a:solidFill>
            <a:srgbClr val="CF3B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76" name="Freeform 69"/>
          <p:cNvSpPr/>
          <p:nvPr>
            <p:custDataLst>
              <p:tags r:id="rId52"/>
            </p:custDataLst>
          </p:nvPr>
        </p:nvSpPr>
        <p:spPr>
          <a:xfrm>
            <a:off x="1595525" y="5850185"/>
            <a:ext cx="20633" cy="42856"/>
          </a:xfrm>
          <a:custGeom>
            <a:avLst/>
            <a:gdLst>
              <a:gd name="T0" fmla="*/ 0 w 18"/>
              <a:gd name="T1" fmla="*/ 0 h 35"/>
              <a:gd name="T2" fmla="*/ 0 w 18"/>
              <a:gd name="T3" fmla="*/ 35 h 35"/>
              <a:gd name="T4" fmla="*/ 6 w 18"/>
              <a:gd name="T5" fmla="*/ 35 h 35"/>
              <a:gd name="T6" fmla="*/ 18 w 18"/>
              <a:gd name="T7" fmla="*/ 23 h 35"/>
              <a:gd name="T8" fmla="*/ 18 w 18"/>
              <a:gd name="T9" fmla="*/ 11 h 35"/>
              <a:gd name="T10" fmla="*/ 6 w 18"/>
              <a:gd name="T11" fmla="*/ 0 h 35"/>
              <a:gd name="T12" fmla="*/ 0 w 18"/>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8" h="35">
                <a:moveTo>
                  <a:pt x="0" y="0"/>
                </a:moveTo>
                <a:cubicBezTo>
                  <a:pt x="0" y="35"/>
                  <a:pt x="0" y="35"/>
                  <a:pt x="0" y="35"/>
                </a:cubicBezTo>
                <a:cubicBezTo>
                  <a:pt x="6" y="35"/>
                  <a:pt x="6" y="35"/>
                  <a:pt x="6" y="35"/>
                </a:cubicBezTo>
                <a:cubicBezTo>
                  <a:pt x="13" y="35"/>
                  <a:pt x="18" y="30"/>
                  <a:pt x="18" y="23"/>
                </a:cubicBezTo>
                <a:cubicBezTo>
                  <a:pt x="18" y="11"/>
                  <a:pt x="18" y="11"/>
                  <a:pt x="18" y="11"/>
                </a:cubicBezTo>
                <a:cubicBezTo>
                  <a:pt x="18" y="5"/>
                  <a:pt x="13" y="0"/>
                  <a:pt x="6" y="0"/>
                </a:cubicBezTo>
                <a:cubicBezTo>
                  <a:pt x="0" y="0"/>
                  <a:pt x="0" y="0"/>
                  <a:pt x="0" y="0"/>
                </a:cubicBezTo>
                <a:close/>
              </a:path>
            </a:pathLst>
          </a:custGeom>
          <a:solidFill>
            <a:srgbClr val="CF3B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77" name="Freeform 70"/>
          <p:cNvSpPr/>
          <p:nvPr>
            <p:custDataLst>
              <p:tags r:id="rId53"/>
            </p:custDataLst>
          </p:nvPr>
        </p:nvSpPr>
        <p:spPr>
          <a:xfrm>
            <a:off x="1662188" y="5850185"/>
            <a:ext cx="109518" cy="42856"/>
          </a:xfrm>
          <a:custGeom>
            <a:avLst/>
            <a:gdLst>
              <a:gd name="T0" fmla="*/ 0 w 89"/>
              <a:gd name="T1" fmla="*/ 23 h 35"/>
              <a:gd name="T2" fmla="*/ 11 w 89"/>
              <a:gd name="T3" fmla="*/ 35 h 35"/>
              <a:gd name="T4" fmla="*/ 77 w 89"/>
              <a:gd name="T5" fmla="*/ 35 h 35"/>
              <a:gd name="T6" fmla="*/ 85 w 89"/>
              <a:gd name="T7" fmla="*/ 31 h 35"/>
              <a:gd name="T8" fmla="*/ 89 w 89"/>
              <a:gd name="T9" fmla="*/ 23 h 35"/>
              <a:gd name="T10" fmla="*/ 89 w 89"/>
              <a:gd name="T11" fmla="*/ 11 h 35"/>
              <a:gd name="T12" fmla="*/ 77 w 89"/>
              <a:gd name="T13" fmla="*/ 0 h 35"/>
              <a:gd name="T14" fmla="*/ 11 w 89"/>
              <a:gd name="T15" fmla="*/ 0 h 35"/>
              <a:gd name="T16" fmla="*/ 0 w 89"/>
              <a:gd name="T17" fmla="*/ 11 h 35"/>
              <a:gd name="T18" fmla="*/ 0 w 89"/>
              <a:gd name="T19"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35">
                <a:moveTo>
                  <a:pt x="0" y="23"/>
                </a:moveTo>
                <a:cubicBezTo>
                  <a:pt x="0" y="30"/>
                  <a:pt x="5" y="35"/>
                  <a:pt x="11" y="35"/>
                </a:cubicBezTo>
                <a:cubicBezTo>
                  <a:pt x="77" y="35"/>
                  <a:pt x="77" y="35"/>
                  <a:pt x="77" y="35"/>
                </a:cubicBezTo>
                <a:cubicBezTo>
                  <a:pt x="80" y="35"/>
                  <a:pt x="83" y="34"/>
                  <a:pt x="85" y="31"/>
                </a:cubicBezTo>
                <a:cubicBezTo>
                  <a:pt x="88" y="29"/>
                  <a:pt x="89" y="26"/>
                  <a:pt x="89" y="23"/>
                </a:cubicBezTo>
                <a:cubicBezTo>
                  <a:pt x="89" y="11"/>
                  <a:pt x="89" y="11"/>
                  <a:pt x="89" y="11"/>
                </a:cubicBezTo>
                <a:cubicBezTo>
                  <a:pt x="89" y="5"/>
                  <a:pt x="84" y="0"/>
                  <a:pt x="77" y="0"/>
                </a:cubicBezTo>
                <a:cubicBezTo>
                  <a:pt x="11" y="0"/>
                  <a:pt x="11" y="0"/>
                  <a:pt x="11" y="0"/>
                </a:cubicBezTo>
                <a:cubicBezTo>
                  <a:pt x="5" y="0"/>
                  <a:pt x="0" y="5"/>
                  <a:pt x="0" y="11"/>
                </a:cubicBezTo>
                <a:cubicBezTo>
                  <a:pt x="0" y="23"/>
                  <a:pt x="0" y="23"/>
                  <a:pt x="0" y="23"/>
                </a:cubicBezTo>
                <a:close/>
              </a:path>
            </a:pathLst>
          </a:custGeom>
          <a:solidFill>
            <a:srgbClr val="CF3B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78" name="Freeform 71"/>
          <p:cNvSpPr/>
          <p:nvPr>
            <p:custDataLst>
              <p:tags r:id="rId54"/>
            </p:custDataLst>
          </p:nvPr>
        </p:nvSpPr>
        <p:spPr>
          <a:xfrm>
            <a:off x="1484419" y="5978750"/>
            <a:ext cx="104757" cy="38093"/>
          </a:xfrm>
          <a:custGeom>
            <a:avLst/>
            <a:gdLst>
              <a:gd name="T0" fmla="*/ 81 w 86"/>
              <a:gd name="T1" fmla="*/ 32 h 32"/>
              <a:gd name="T2" fmla="*/ 6 w 86"/>
              <a:gd name="T3" fmla="*/ 32 h 32"/>
              <a:gd name="T4" fmla="*/ 0 w 86"/>
              <a:gd name="T5" fmla="*/ 27 h 32"/>
              <a:gd name="T6" fmla="*/ 0 w 86"/>
              <a:gd name="T7" fmla="*/ 5 h 32"/>
              <a:gd name="T8" fmla="*/ 6 w 86"/>
              <a:gd name="T9" fmla="*/ 0 h 32"/>
              <a:gd name="T10" fmla="*/ 11 w 86"/>
              <a:gd name="T11" fmla="*/ 5 h 32"/>
              <a:gd name="T12" fmla="*/ 11 w 86"/>
              <a:gd name="T13" fmla="*/ 21 h 32"/>
              <a:gd name="T14" fmla="*/ 81 w 86"/>
              <a:gd name="T15" fmla="*/ 21 h 32"/>
              <a:gd name="T16" fmla="*/ 86 w 86"/>
              <a:gd name="T17" fmla="*/ 27 h 32"/>
              <a:gd name="T18" fmla="*/ 81 w 86"/>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32">
                <a:moveTo>
                  <a:pt x="81" y="32"/>
                </a:moveTo>
                <a:cubicBezTo>
                  <a:pt x="6" y="32"/>
                  <a:pt x="6" y="32"/>
                  <a:pt x="6" y="32"/>
                </a:cubicBezTo>
                <a:cubicBezTo>
                  <a:pt x="3" y="32"/>
                  <a:pt x="0" y="30"/>
                  <a:pt x="0" y="27"/>
                </a:cubicBezTo>
                <a:cubicBezTo>
                  <a:pt x="0" y="5"/>
                  <a:pt x="0" y="5"/>
                  <a:pt x="0" y="5"/>
                </a:cubicBezTo>
                <a:cubicBezTo>
                  <a:pt x="0" y="2"/>
                  <a:pt x="3" y="0"/>
                  <a:pt x="6" y="0"/>
                </a:cubicBezTo>
                <a:cubicBezTo>
                  <a:pt x="9" y="0"/>
                  <a:pt x="11" y="2"/>
                  <a:pt x="11" y="5"/>
                </a:cubicBezTo>
                <a:cubicBezTo>
                  <a:pt x="11" y="21"/>
                  <a:pt x="11" y="21"/>
                  <a:pt x="11" y="21"/>
                </a:cubicBezTo>
                <a:cubicBezTo>
                  <a:pt x="81" y="21"/>
                  <a:pt x="81" y="21"/>
                  <a:pt x="81" y="21"/>
                </a:cubicBezTo>
                <a:cubicBezTo>
                  <a:pt x="84" y="21"/>
                  <a:pt x="86" y="24"/>
                  <a:pt x="86" y="27"/>
                </a:cubicBezTo>
                <a:cubicBezTo>
                  <a:pt x="86" y="30"/>
                  <a:pt x="84" y="32"/>
                  <a:pt x="81"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79" name="Freeform 72"/>
          <p:cNvSpPr/>
          <p:nvPr>
            <p:custDataLst>
              <p:tags r:id="rId55"/>
            </p:custDataLst>
          </p:nvPr>
        </p:nvSpPr>
        <p:spPr>
          <a:xfrm>
            <a:off x="1668536" y="5850185"/>
            <a:ext cx="101582" cy="42856"/>
          </a:xfrm>
          <a:custGeom>
            <a:avLst/>
            <a:gdLst>
              <a:gd name="T0" fmla="*/ 57 w 83"/>
              <a:gd name="T1" fmla="*/ 0 h 35"/>
              <a:gd name="T2" fmla="*/ 6 w 83"/>
              <a:gd name="T3" fmla="*/ 0 h 35"/>
              <a:gd name="T4" fmla="*/ 0 w 83"/>
              <a:gd name="T5" fmla="*/ 2 h 35"/>
              <a:gd name="T6" fmla="*/ 33 w 83"/>
              <a:gd name="T7" fmla="*/ 35 h 35"/>
              <a:gd name="T8" fmla="*/ 72 w 83"/>
              <a:gd name="T9" fmla="*/ 35 h 35"/>
              <a:gd name="T10" fmla="*/ 83 w 83"/>
              <a:gd name="T11" fmla="*/ 27 h 35"/>
              <a:gd name="T12" fmla="*/ 57 w 83"/>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83" h="35">
                <a:moveTo>
                  <a:pt x="57" y="0"/>
                </a:moveTo>
                <a:cubicBezTo>
                  <a:pt x="6" y="0"/>
                  <a:pt x="6" y="0"/>
                  <a:pt x="6" y="0"/>
                </a:cubicBezTo>
                <a:cubicBezTo>
                  <a:pt x="4" y="0"/>
                  <a:pt x="2" y="1"/>
                  <a:pt x="0" y="2"/>
                </a:cubicBezTo>
                <a:cubicBezTo>
                  <a:pt x="33" y="35"/>
                  <a:pt x="33" y="35"/>
                  <a:pt x="33" y="35"/>
                </a:cubicBezTo>
                <a:cubicBezTo>
                  <a:pt x="72" y="35"/>
                  <a:pt x="72" y="35"/>
                  <a:pt x="72" y="35"/>
                </a:cubicBezTo>
                <a:cubicBezTo>
                  <a:pt x="78" y="35"/>
                  <a:pt x="82" y="31"/>
                  <a:pt x="83" y="27"/>
                </a:cubicBezTo>
                <a:cubicBezTo>
                  <a:pt x="57" y="0"/>
                  <a:pt x="57" y="0"/>
                  <a:pt x="5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80" name="Freeform 73"/>
          <p:cNvSpPr>
            <a:spLocks noEditPoints="1"/>
          </p:cNvSpPr>
          <p:nvPr>
            <p:custDataLst>
              <p:tags r:id="rId56"/>
            </p:custDataLst>
          </p:nvPr>
        </p:nvSpPr>
        <p:spPr>
          <a:xfrm>
            <a:off x="1662188" y="5850185"/>
            <a:ext cx="109518" cy="42856"/>
          </a:xfrm>
          <a:custGeom>
            <a:avLst/>
            <a:gdLst>
              <a:gd name="T0" fmla="*/ 86 w 89"/>
              <a:gd name="T1" fmla="*/ 11 h 35"/>
              <a:gd name="T2" fmla="*/ 86 w 89"/>
              <a:gd name="T3" fmla="*/ 23 h 35"/>
              <a:gd name="T4" fmla="*/ 77 w 89"/>
              <a:gd name="T5" fmla="*/ 32 h 35"/>
              <a:gd name="T6" fmla="*/ 11 w 89"/>
              <a:gd name="T7" fmla="*/ 32 h 35"/>
              <a:gd name="T8" fmla="*/ 2 w 89"/>
              <a:gd name="T9" fmla="*/ 23 h 35"/>
              <a:gd name="T10" fmla="*/ 2 w 89"/>
              <a:gd name="T11" fmla="*/ 11 h 35"/>
              <a:gd name="T12" fmla="*/ 11 w 89"/>
              <a:gd name="T13" fmla="*/ 3 h 35"/>
              <a:gd name="T14" fmla="*/ 77 w 89"/>
              <a:gd name="T15" fmla="*/ 3 h 35"/>
              <a:gd name="T16" fmla="*/ 86 w 89"/>
              <a:gd name="T17" fmla="*/ 11 h 35"/>
              <a:gd name="T18" fmla="*/ 0 w 89"/>
              <a:gd name="T19" fmla="*/ 11 h 35"/>
              <a:gd name="T20" fmla="*/ 0 w 89"/>
              <a:gd name="T21" fmla="*/ 23 h 35"/>
              <a:gd name="T22" fmla="*/ 11 w 89"/>
              <a:gd name="T23" fmla="*/ 35 h 35"/>
              <a:gd name="T24" fmla="*/ 77 w 89"/>
              <a:gd name="T25" fmla="*/ 35 h 35"/>
              <a:gd name="T26" fmla="*/ 89 w 89"/>
              <a:gd name="T27" fmla="*/ 23 h 35"/>
              <a:gd name="T28" fmla="*/ 89 w 89"/>
              <a:gd name="T29" fmla="*/ 11 h 35"/>
              <a:gd name="T30" fmla="*/ 77 w 89"/>
              <a:gd name="T31" fmla="*/ 0 h 35"/>
              <a:gd name="T32" fmla="*/ 11 w 89"/>
              <a:gd name="T33" fmla="*/ 0 h 35"/>
              <a:gd name="T34" fmla="*/ 0 w 89"/>
              <a:gd name="T35"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 h="35">
                <a:moveTo>
                  <a:pt x="86" y="11"/>
                </a:moveTo>
                <a:cubicBezTo>
                  <a:pt x="86" y="23"/>
                  <a:pt x="86" y="23"/>
                  <a:pt x="86" y="23"/>
                </a:cubicBezTo>
                <a:cubicBezTo>
                  <a:pt x="86" y="28"/>
                  <a:pt x="82" y="32"/>
                  <a:pt x="77" y="32"/>
                </a:cubicBezTo>
                <a:cubicBezTo>
                  <a:pt x="11" y="32"/>
                  <a:pt x="11" y="32"/>
                  <a:pt x="11" y="32"/>
                </a:cubicBezTo>
                <a:cubicBezTo>
                  <a:pt x="6" y="32"/>
                  <a:pt x="2" y="28"/>
                  <a:pt x="2" y="23"/>
                </a:cubicBezTo>
                <a:cubicBezTo>
                  <a:pt x="2" y="11"/>
                  <a:pt x="2" y="11"/>
                  <a:pt x="2" y="11"/>
                </a:cubicBezTo>
                <a:cubicBezTo>
                  <a:pt x="2" y="7"/>
                  <a:pt x="6" y="3"/>
                  <a:pt x="11" y="3"/>
                </a:cubicBezTo>
                <a:cubicBezTo>
                  <a:pt x="77" y="3"/>
                  <a:pt x="77" y="3"/>
                  <a:pt x="77" y="3"/>
                </a:cubicBezTo>
                <a:cubicBezTo>
                  <a:pt x="82" y="3"/>
                  <a:pt x="86" y="7"/>
                  <a:pt x="86" y="11"/>
                </a:cubicBezTo>
                <a:close/>
                <a:moveTo>
                  <a:pt x="0" y="11"/>
                </a:moveTo>
                <a:cubicBezTo>
                  <a:pt x="0" y="23"/>
                  <a:pt x="0" y="23"/>
                  <a:pt x="0" y="23"/>
                </a:cubicBezTo>
                <a:cubicBezTo>
                  <a:pt x="0" y="30"/>
                  <a:pt x="5" y="35"/>
                  <a:pt x="11" y="35"/>
                </a:cubicBezTo>
                <a:cubicBezTo>
                  <a:pt x="77" y="35"/>
                  <a:pt x="77" y="35"/>
                  <a:pt x="77" y="35"/>
                </a:cubicBezTo>
                <a:cubicBezTo>
                  <a:pt x="84" y="35"/>
                  <a:pt x="89" y="30"/>
                  <a:pt x="89" y="23"/>
                </a:cubicBezTo>
                <a:cubicBezTo>
                  <a:pt x="89" y="11"/>
                  <a:pt x="89" y="11"/>
                  <a:pt x="89" y="11"/>
                </a:cubicBezTo>
                <a:cubicBezTo>
                  <a:pt x="89" y="5"/>
                  <a:pt x="84" y="0"/>
                  <a:pt x="77" y="0"/>
                </a:cubicBezTo>
                <a:cubicBezTo>
                  <a:pt x="11" y="0"/>
                  <a:pt x="11" y="0"/>
                  <a:pt x="11" y="0"/>
                </a:cubicBezTo>
                <a:cubicBezTo>
                  <a:pt x="5" y="0"/>
                  <a:pt x="0" y="5"/>
                  <a:pt x="0" y="11"/>
                </a:cubicBezTo>
                <a:close/>
              </a:path>
            </a:pathLst>
          </a:custGeom>
          <a:solidFill>
            <a:srgbClr val="40AC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81" name="Freeform 74"/>
          <p:cNvSpPr/>
          <p:nvPr>
            <p:custDataLst>
              <p:tags r:id="rId57"/>
            </p:custDataLst>
          </p:nvPr>
        </p:nvSpPr>
        <p:spPr>
          <a:xfrm>
            <a:off x="1716153" y="5850185"/>
            <a:ext cx="55552" cy="42856"/>
          </a:xfrm>
          <a:custGeom>
            <a:avLst/>
            <a:gdLst>
              <a:gd name="T0" fmla="*/ 0 w 45"/>
              <a:gd name="T1" fmla="*/ 0 h 35"/>
              <a:gd name="T2" fmla="*/ 0 w 45"/>
              <a:gd name="T3" fmla="*/ 3 h 35"/>
              <a:gd name="T4" fmla="*/ 33 w 45"/>
              <a:gd name="T5" fmla="*/ 3 h 35"/>
              <a:gd name="T6" fmla="*/ 42 w 45"/>
              <a:gd name="T7" fmla="*/ 11 h 35"/>
              <a:gd name="T8" fmla="*/ 42 w 45"/>
              <a:gd name="T9" fmla="*/ 23 h 35"/>
              <a:gd name="T10" fmla="*/ 33 w 45"/>
              <a:gd name="T11" fmla="*/ 32 h 35"/>
              <a:gd name="T12" fmla="*/ 0 w 45"/>
              <a:gd name="T13" fmla="*/ 32 h 35"/>
              <a:gd name="T14" fmla="*/ 0 w 45"/>
              <a:gd name="T15" fmla="*/ 35 h 35"/>
              <a:gd name="T16" fmla="*/ 33 w 45"/>
              <a:gd name="T17" fmla="*/ 35 h 35"/>
              <a:gd name="T18" fmla="*/ 45 w 45"/>
              <a:gd name="T19" fmla="*/ 23 h 35"/>
              <a:gd name="T20" fmla="*/ 45 w 45"/>
              <a:gd name="T21" fmla="*/ 11 h 35"/>
              <a:gd name="T22" fmla="*/ 33 w 45"/>
              <a:gd name="T23" fmla="*/ 0 h 35"/>
              <a:gd name="T24" fmla="*/ 0 w 45"/>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5">
                <a:moveTo>
                  <a:pt x="0" y="0"/>
                </a:moveTo>
                <a:cubicBezTo>
                  <a:pt x="0" y="3"/>
                  <a:pt x="0" y="3"/>
                  <a:pt x="0" y="3"/>
                </a:cubicBezTo>
                <a:cubicBezTo>
                  <a:pt x="33" y="3"/>
                  <a:pt x="33" y="3"/>
                  <a:pt x="33" y="3"/>
                </a:cubicBezTo>
                <a:cubicBezTo>
                  <a:pt x="38" y="3"/>
                  <a:pt x="42" y="7"/>
                  <a:pt x="42" y="11"/>
                </a:cubicBezTo>
                <a:cubicBezTo>
                  <a:pt x="42" y="23"/>
                  <a:pt x="42" y="23"/>
                  <a:pt x="42" y="23"/>
                </a:cubicBezTo>
                <a:cubicBezTo>
                  <a:pt x="42" y="28"/>
                  <a:pt x="38" y="32"/>
                  <a:pt x="33" y="32"/>
                </a:cubicBezTo>
                <a:cubicBezTo>
                  <a:pt x="0" y="32"/>
                  <a:pt x="0" y="32"/>
                  <a:pt x="0" y="32"/>
                </a:cubicBezTo>
                <a:cubicBezTo>
                  <a:pt x="0" y="35"/>
                  <a:pt x="0" y="35"/>
                  <a:pt x="0" y="35"/>
                </a:cubicBezTo>
                <a:cubicBezTo>
                  <a:pt x="33" y="35"/>
                  <a:pt x="33" y="35"/>
                  <a:pt x="33" y="35"/>
                </a:cubicBezTo>
                <a:cubicBezTo>
                  <a:pt x="40" y="35"/>
                  <a:pt x="45" y="30"/>
                  <a:pt x="45" y="23"/>
                </a:cubicBezTo>
                <a:cubicBezTo>
                  <a:pt x="45" y="11"/>
                  <a:pt x="45" y="11"/>
                  <a:pt x="45" y="11"/>
                </a:cubicBezTo>
                <a:cubicBezTo>
                  <a:pt x="45" y="5"/>
                  <a:pt x="40" y="0"/>
                  <a:pt x="33" y="0"/>
                </a:cubicBezTo>
                <a:cubicBezTo>
                  <a:pt x="0" y="0"/>
                  <a:pt x="0" y="0"/>
                  <a:pt x="0" y="0"/>
                </a:cubicBezTo>
                <a:close/>
              </a:path>
            </a:pathLst>
          </a:custGeom>
          <a:solidFill>
            <a:srgbClr val="008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82" name="Freeform 75"/>
          <p:cNvSpPr/>
          <p:nvPr>
            <p:custDataLst>
              <p:tags r:id="rId58"/>
            </p:custDataLst>
          </p:nvPr>
        </p:nvSpPr>
        <p:spPr>
          <a:xfrm>
            <a:off x="1573303" y="5854946"/>
            <a:ext cx="39680" cy="38093"/>
          </a:xfrm>
          <a:custGeom>
            <a:avLst/>
            <a:gdLst>
              <a:gd name="T0" fmla="*/ 4 w 32"/>
              <a:gd name="T1" fmla="*/ 0 h 32"/>
              <a:gd name="T2" fmla="*/ 0 w 32"/>
              <a:gd name="T3" fmla="*/ 8 h 32"/>
              <a:gd name="T4" fmla="*/ 0 w 32"/>
              <a:gd name="T5" fmla="*/ 13 h 32"/>
              <a:gd name="T6" fmla="*/ 19 w 32"/>
              <a:gd name="T7" fmla="*/ 32 h 32"/>
              <a:gd name="T8" fmla="*/ 23 w 32"/>
              <a:gd name="T9" fmla="*/ 32 h 32"/>
              <a:gd name="T10" fmla="*/ 32 w 32"/>
              <a:gd name="T11" fmla="*/ 28 h 32"/>
              <a:gd name="T12" fmla="*/ 4 w 32"/>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4" y="0"/>
                </a:moveTo>
                <a:cubicBezTo>
                  <a:pt x="1" y="2"/>
                  <a:pt x="0" y="5"/>
                  <a:pt x="0" y="8"/>
                </a:cubicBezTo>
                <a:cubicBezTo>
                  <a:pt x="0" y="13"/>
                  <a:pt x="0" y="13"/>
                  <a:pt x="0" y="13"/>
                </a:cubicBezTo>
                <a:cubicBezTo>
                  <a:pt x="19" y="32"/>
                  <a:pt x="19" y="32"/>
                  <a:pt x="19" y="32"/>
                </a:cubicBezTo>
                <a:cubicBezTo>
                  <a:pt x="23" y="32"/>
                  <a:pt x="23" y="32"/>
                  <a:pt x="23" y="32"/>
                </a:cubicBezTo>
                <a:cubicBezTo>
                  <a:pt x="27" y="32"/>
                  <a:pt x="29" y="30"/>
                  <a:pt x="32" y="28"/>
                </a:cubicBezTo>
                <a:cubicBezTo>
                  <a:pt x="4" y="0"/>
                  <a:pt x="4"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83" name="Freeform 76"/>
          <p:cNvSpPr>
            <a:spLocks noEditPoints="1"/>
          </p:cNvSpPr>
          <p:nvPr>
            <p:custDataLst>
              <p:tags r:id="rId59"/>
            </p:custDataLst>
          </p:nvPr>
        </p:nvSpPr>
        <p:spPr>
          <a:xfrm>
            <a:off x="1573303" y="5850185"/>
            <a:ext cx="44442" cy="44442"/>
          </a:xfrm>
          <a:custGeom>
            <a:avLst/>
            <a:gdLst>
              <a:gd name="T0" fmla="*/ 12 w 37"/>
              <a:gd name="T1" fmla="*/ 2 h 37"/>
              <a:gd name="T2" fmla="*/ 2 w 37"/>
              <a:gd name="T3" fmla="*/ 12 h 37"/>
              <a:gd name="T4" fmla="*/ 2 w 37"/>
              <a:gd name="T5" fmla="*/ 24 h 37"/>
              <a:gd name="T6" fmla="*/ 12 w 37"/>
              <a:gd name="T7" fmla="*/ 34 h 37"/>
              <a:gd name="T8" fmla="*/ 24 w 37"/>
              <a:gd name="T9" fmla="*/ 34 h 37"/>
              <a:gd name="T10" fmla="*/ 34 w 37"/>
              <a:gd name="T11" fmla="*/ 24 h 37"/>
              <a:gd name="T12" fmla="*/ 34 w 37"/>
              <a:gd name="T13" fmla="*/ 12 h 37"/>
              <a:gd name="T14" fmla="*/ 24 w 37"/>
              <a:gd name="T15" fmla="*/ 2 h 37"/>
              <a:gd name="T16" fmla="*/ 12 w 37"/>
              <a:gd name="T17" fmla="*/ 2 h 37"/>
              <a:gd name="T18" fmla="*/ 24 w 37"/>
              <a:gd name="T19" fmla="*/ 37 h 37"/>
              <a:gd name="T20" fmla="*/ 12 w 37"/>
              <a:gd name="T21" fmla="*/ 37 h 37"/>
              <a:gd name="T22" fmla="*/ 0 w 37"/>
              <a:gd name="T23" fmla="*/ 24 h 37"/>
              <a:gd name="T24" fmla="*/ 0 w 37"/>
              <a:gd name="T25" fmla="*/ 12 h 37"/>
              <a:gd name="T26" fmla="*/ 12 w 37"/>
              <a:gd name="T27" fmla="*/ 0 h 37"/>
              <a:gd name="T28" fmla="*/ 24 w 37"/>
              <a:gd name="T29" fmla="*/ 0 h 37"/>
              <a:gd name="T30" fmla="*/ 37 w 37"/>
              <a:gd name="T31" fmla="*/ 12 h 37"/>
              <a:gd name="T32" fmla="*/ 37 w 37"/>
              <a:gd name="T33" fmla="*/ 24 h 37"/>
              <a:gd name="T34" fmla="*/ 24 w 37"/>
              <a:gd name="T3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12" y="2"/>
                </a:moveTo>
                <a:cubicBezTo>
                  <a:pt x="7" y="2"/>
                  <a:pt x="2" y="7"/>
                  <a:pt x="2" y="12"/>
                </a:cubicBezTo>
                <a:cubicBezTo>
                  <a:pt x="2" y="24"/>
                  <a:pt x="2" y="24"/>
                  <a:pt x="2" y="24"/>
                </a:cubicBezTo>
                <a:cubicBezTo>
                  <a:pt x="2" y="30"/>
                  <a:pt x="7" y="34"/>
                  <a:pt x="12" y="34"/>
                </a:cubicBezTo>
                <a:cubicBezTo>
                  <a:pt x="24" y="34"/>
                  <a:pt x="24" y="34"/>
                  <a:pt x="24" y="34"/>
                </a:cubicBezTo>
                <a:cubicBezTo>
                  <a:pt x="30" y="34"/>
                  <a:pt x="34" y="30"/>
                  <a:pt x="34" y="24"/>
                </a:cubicBezTo>
                <a:cubicBezTo>
                  <a:pt x="34" y="12"/>
                  <a:pt x="34" y="12"/>
                  <a:pt x="34" y="12"/>
                </a:cubicBezTo>
                <a:cubicBezTo>
                  <a:pt x="34" y="7"/>
                  <a:pt x="30" y="2"/>
                  <a:pt x="24" y="2"/>
                </a:cubicBezTo>
                <a:cubicBezTo>
                  <a:pt x="12" y="2"/>
                  <a:pt x="12" y="2"/>
                  <a:pt x="12" y="2"/>
                </a:cubicBezTo>
                <a:close/>
                <a:moveTo>
                  <a:pt x="24" y="37"/>
                </a:moveTo>
                <a:cubicBezTo>
                  <a:pt x="12" y="37"/>
                  <a:pt x="12" y="37"/>
                  <a:pt x="12" y="37"/>
                </a:cubicBezTo>
                <a:cubicBezTo>
                  <a:pt x="5" y="37"/>
                  <a:pt x="0" y="31"/>
                  <a:pt x="0" y="24"/>
                </a:cubicBezTo>
                <a:cubicBezTo>
                  <a:pt x="0" y="12"/>
                  <a:pt x="0" y="12"/>
                  <a:pt x="0" y="12"/>
                </a:cubicBezTo>
                <a:cubicBezTo>
                  <a:pt x="0" y="5"/>
                  <a:pt x="5" y="0"/>
                  <a:pt x="12" y="0"/>
                </a:cubicBezTo>
                <a:cubicBezTo>
                  <a:pt x="24" y="0"/>
                  <a:pt x="24" y="0"/>
                  <a:pt x="24" y="0"/>
                </a:cubicBezTo>
                <a:cubicBezTo>
                  <a:pt x="31" y="0"/>
                  <a:pt x="37" y="5"/>
                  <a:pt x="37" y="12"/>
                </a:cubicBezTo>
                <a:cubicBezTo>
                  <a:pt x="37" y="24"/>
                  <a:pt x="37" y="24"/>
                  <a:pt x="37" y="24"/>
                </a:cubicBezTo>
                <a:cubicBezTo>
                  <a:pt x="37" y="31"/>
                  <a:pt x="31" y="37"/>
                  <a:pt x="24" y="37"/>
                </a:cubicBezTo>
                <a:close/>
              </a:path>
            </a:pathLst>
          </a:custGeom>
          <a:solidFill>
            <a:srgbClr val="40AC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84" name="Freeform 77"/>
          <p:cNvSpPr/>
          <p:nvPr>
            <p:custDataLst>
              <p:tags r:id="rId60"/>
            </p:custDataLst>
          </p:nvPr>
        </p:nvSpPr>
        <p:spPr>
          <a:xfrm>
            <a:off x="1595524" y="5850185"/>
            <a:ext cx="22221" cy="44442"/>
          </a:xfrm>
          <a:custGeom>
            <a:avLst/>
            <a:gdLst>
              <a:gd name="T0" fmla="*/ 0 w 19"/>
              <a:gd name="T1" fmla="*/ 0 h 37"/>
              <a:gd name="T2" fmla="*/ 0 w 19"/>
              <a:gd name="T3" fmla="*/ 2 h 37"/>
              <a:gd name="T4" fmla="*/ 6 w 19"/>
              <a:gd name="T5" fmla="*/ 2 h 37"/>
              <a:gd name="T6" fmla="*/ 16 w 19"/>
              <a:gd name="T7" fmla="*/ 12 h 37"/>
              <a:gd name="T8" fmla="*/ 16 w 19"/>
              <a:gd name="T9" fmla="*/ 24 h 37"/>
              <a:gd name="T10" fmla="*/ 6 w 19"/>
              <a:gd name="T11" fmla="*/ 34 h 37"/>
              <a:gd name="T12" fmla="*/ 0 w 19"/>
              <a:gd name="T13" fmla="*/ 34 h 37"/>
              <a:gd name="T14" fmla="*/ 0 w 19"/>
              <a:gd name="T15" fmla="*/ 37 h 37"/>
              <a:gd name="T16" fmla="*/ 6 w 19"/>
              <a:gd name="T17" fmla="*/ 37 h 37"/>
              <a:gd name="T18" fmla="*/ 19 w 19"/>
              <a:gd name="T19" fmla="*/ 24 h 37"/>
              <a:gd name="T20" fmla="*/ 19 w 19"/>
              <a:gd name="T21" fmla="*/ 12 h 37"/>
              <a:gd name="T22" fmla="*/ 6 w 19"/>
              <a:gd name="T23" fmla="*/ 0 h 37"/>
              <a:gd name="T24" fmla="*/ 0 w 1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37">
                <a:moveTo>
                  <a:pt x="0" y="0"/>
                </a:moveTo>
                <a:cubicBezTo>
                  <a:pt x="0" y="2"/>
                  <a:pt x="0" y="2"/>
                  <a:pt x="0" y="2"/>
                </a:cubicBezTo>
                <a:cubicBezTo>
                  <a:pt x="6" y="2"/>
                  <a:pt x="6" y="2"/>
                  <a:pt x="6" y="2"/>
                </a:cubicBezTo>
                <a:cubicBezTo>
                  <a:pt x="12" y="2"/>
                  <a:pt x="16" y="7"/>
                  <a:pt x="16" y="12"/>
                </a:cubicBezTo>
                <a:cubicBezTo>
                  <a:pt x="16" y="24"/>
                  <a:pt x="16" y="24"/>
                  <a:pt x="16" y="24"/>
                </a:cubicBezTo>
                <a:cubicBezTo>
                  <a:pt x="16" y="30"/>
                  <a:pt x="12" y="34"/>
                  <a:pt x="6" y="34"/>
                </a:cubicBezTo>
                <a:cubicBezTo>
                  <a:pt x="0" y="34"/>
                  <a:pt x="0" y="34"/>
                  <a:pt x="0" y="34"/>
                </a:cubicBezTo>
                <a:cubicBezTo>
                  <a:pt x="0" y="37"/>
                  <a:pt x="0" y="37"/>
                  <a:pt x="0" y="37"/>
                </a:cubicBezTo>
                <a:cubicBezTo>
                  <a:pt x="6" y="37"/>
                  <a:pt x="6" y="37"/>
                  <a:pt x="6" y="37"/>
                </a:cubicBezTo>
                <a:cubicBezTo>
                  <a:pt x="13" y="37"/>
                  <a:pt x="19" y="31"/>
                  <a:pt x="19" y="24"/>
                </a:cubicBezTo>
                <a:cubicBezTo>
                  <a:pt x="19" y="12"/>
                  <a:pt x="19" y="12"/>
                  <a:pt x="19" y="12"/>
                </a:cubicBezTo>
                <a:cubicBezTo>
                  <a:pt x="19" y="5"/>
                  <a:pt x="13" y="0"/>
                  <a:pt x="6" y="0"/>
                </a:cubicBezTo>
                <a:cubicBezTo>
                  <a:pt x="0" y="0"/>
                  <a:pt x="0" y="0"/>
                  <a:pt x="0" y="0"/>
                </a:cubicBezTo>
                <a:close/>
              </a:path>
            </a:pathLst>
          </a:custGeom>
          <a:solidFill>
            <a:srgbClr val="008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85" name="Freeform 83"/>
          <p:cNvSpPr/>
          <p:nvPr>
            <p:custDataLst>
              <p:tags r:id="rId61"/>
            </p:custDataLst>
          </p:nvPr>
        </p:nvSpPr>
        <p:spPr>
          <a:xfrm>
            <a:off x="1482978" y="4636361"/>
            <a:ext cx="295224" cy="165071"/>
          </a:xfrm>
          <a:custGeom>
            <a:avLst/>
            <a:gdLst>
              <a:gd name="T0" fmla="*/ 89 w 223"/>
              <a:gd name="T1" fmla="*/ 0 h 125"/>
              <a:gd name="T2" fmla="*/ 223 w 223"/>
              <a:gd name="T3" fmla="*/ 5 h 125"/>
              <a:gd name="T4" fmla="*/ 160 w 223"/>
              <a:gd name="T5" fmla="*/ 93 h 125"/>
              <a:gd name="T6" fmla="*/ 0 w 223"/>
              <a:gd name="T7" fmla="*/ 125 h 125"/>
              <a:gd name="T8" fmla="*/ 89 w 223"/>
              <a:gd name="T9" fmla="*/ 0 h 125"/>
              <a:gd name="T10" fmla="*/ 89 w 223"/>
              <a:gd name="T11" fmla="*/ 0 h 125"/>
            </a:gdLst>
            <a:ahLst/>
            <a:cxnLst>
              <a:cxn ang="0">
                <a:pos x="T0" y="T1"/>
              </a:cxn>
              <a:cxn ang="0">
                <a:pos x="T2" y="T3"/>
              </a:cxn>
              <a:cxn ang="0">
                <a:pos x="T4" y="T5"/>
              </a:cxn>
              <a:cxn ang="0">
                <a:pos x="T6" y="T7"/>
              </a:cxn>
              <a:cxn ang="0">
                <a:pos x="T8" y="T9"/>
              </a:cxn>
              <a:cxn ang="0">
                <a:pos x="T10" y="T11"/>
              </a:cxn>
            </a:cxnLst>
            <a:rect l="0" t="0" r="r" b="b"/>
            <a:pathLst>
              <a:path w="223" h="125">
                <a:moveTo>
                  <a:pt x="89" y="0"/>
                </a:moveTo>
                <a:cubicBezTo>
                  <a:pt x="133" y="2"/>
                  <a:pt x="178" y="4"/>
                  <a:pt x="223" y="5"/>
                </a:cubicBezTo>
                <a:cubicBezTo>
                  <a:pt x="202" y="35"/>
                  <a:pt x="181" y="64"/>
                  <a:pt x="160" y="93"/>
                </a:cubicBezTo>
                <a:cubicBezTo>
                  <a:pt x="107" y="104"/>
                  <a:pt x="54" y="114"/>
                  <a:pt x="0" y="125"/>
                </a:cubicBezTo>
                <a:cubicBezTo>
                  <a:pt x="32" y="86"/>
                  <a:pt x="63" y="46"/>
                  <a:pt x="89" y="0"/>
                </a:cubicBezTo>
                <a:cubicBezTo>
                  <a:pt x="89" y="0"/>
                  <a:pt x="89" y="0"/>
                  <a:pt x="89" y="0"/>
                </a:cubicBezTo>
                <a:close/>
              </a:path>
            </a:pathLst>
          </a:custGeom>
          <a:solidFill>
            <a:srgbClr val="6B9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86" name="Freeform 84"/>
          <p:cNvSpPr/>
          <p:nvPr>
            <p:custDataLst>
              <p:tags r:id="rId62"/>
            </p:custDataLst>
          </p:nvPr>
        </p:nvSpPr>
        <p:spPr>
          <a:xfrm>
            <a:off x="1521071" y="4636361"/>
            <a:ext cx="222211" cy="192054"/>
          </a:xfrm>
          <a:custGeom>
            <a:avLst/>
            <a:gdLst>
              <a:gd name="T0" fmla="*/ 0 w 140"/>
              <a:gd name="T1" fmla="*/ 99 h 121"/>
              <a:gd name="T2" fmla="*/ 140 w 140"/>
              <a:gd name="T3" fmla="*/ 121 h 121"/>
              <a:gd name="T4" fmla="*/ 70 w 140"/>
              <a:gd name="T5" fmla="*/ 0 h 121"/>
              <a:gd name="T6" fmla="*/ 0 w 140"/>
              <a:gd name="T7" fmla="*/ 99 h 121"/>
              <a:gd name="T8" fmla="*/ 0 w 140"/>
              <a:gd name="T9" fmla="*/ 99 h 121"/>
              <a:gd name="T10" fmla="*/ 0 w 140"/>
              <a:gd name="T11" fmla="*/ 99 h 121"/>
            </a:gdLst>
            <a:ahLst/>
            <a:cxnLst>
              <a:cxn ang="0">
                <a:pos x="T0" y="T1"/>
              </a:cxn>
              <a:cxn ang="0">
                <a:pos x="T2" y="T3"/>
              </a:cxn>
              <a:cxn ang="0">
                <a:pos x="T4" y="T5"/>
              </a:cxn>
              <a:cxn ang="0">
                <a:pos x="T6" y="T7"/>
              </a:cxn>
              <a:cxn ang="0">
                <a:pos x="T8" y="T9"/>
              </a:cxn>
              <a:cxn ang="0">
                <a:pos x="T10" y="T11"/>
              </a:cxn>
            </a:cxnLst>
            <a:rect l="0" t="0" r="r" b="b"/>
            <a:pathLst>
              <a:path w="140" h="120">
                <a:moveTo>
                  <a:pt x="0" y="99"/>
                </a:moveTo>
                <a:lnTo>
                  <a:pt x="140" y="121"/>
                </a:lnTo>
                <a:lnTo>
                  <a:pt x="70" y="0"/>
                </a:lnTo>
                <a:lnTo>
                  <a:pt x="0" y="99"/>
                </a:lnTo>
                <a:lnTo>
                  <a:pt x="0" y="99"/>
                </a:lnTo>
                <a:lnTo>
                  <a:pt x="0" y="99"/>
                </a:lnTo>
                <a:close/>
              </a:path>
            </a:pathLst>
          </a:custGeom>
          <a:solidFill>
            <a:srgbClr val="F19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88" name="Freeform 86"/>
          <p:cNvSpPr/>
          <p:nvPr>
            <p:custDataLst>
              <p:tags r:id="rId63"/>
            </p:custDataLst>
          </p:nvPr>
        </p:nvSpPr>
        <p:spPr>
          <a:xfrm>
            <a:off x="1579313" y="4947534"/>
            <a:ext cx="3174" cy="96820"/>
          </a:xfrm>
          <a:custGeom>
            <a:avLst/>
            <a:gdLst>
              <a:gd name="T0" fmla="*/ 0 w 3"/>
              <a:gd name="T1" fmla="*/ 74 h 74"/>
              <a:gd name="T2" fmla="*/ 3 w 3"/>
              <a:gd name="T3" fmla="*/ 74 h 74"/>
              <a:gd name="T4" fmla="*/ 3 w 3"/>
              <a:gd name="T5" fmla="*/ 1 h 74"/>
              <a:gd name="T6" fmla="*/ 2 w 3"/>
              <a:gd name="T7" fmla="*/ 1 h 74"/>
              <a:gd name="T8" fmla="*/ 2 w 3"/>
              <a:gd name="T9" fmla="*/ 1 h 74"/>
              <a:gd name="T10" fmla="*/ 0 w 3"/>
              <a:gd name="T11" fmla="*/ 0 h 74"/>
              <a:gd name="T12" fmla="*/ 0 w 3"/>
              <a:gd name="T13" fmla="*/ 74 h 74"/>
              <a:gd name="T14" fmla="*/ 0 w 3"/>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4">
                <a:moveTo>
                  <a:pt x="0" y="74"/>
                </a:moveTo>
                <a:cubicBezTo>
                  <a:pt x="3" y="74"/>
                  <a:pt x="3" y="74"/>
                  <a:pt x="3" y="74"/>
                </a:cubicBezTo>
                <a:cubicBezTo>
                  <a:pt x="3" y="1"/>
                  <a:pt x="3" y="1"/>
                  <a:pt x="3" y="1"/>
                </a:cubicBezTo>
                <a:cubicBezTo>
                  <a:pt x="3" y="1"/>
                  <a:pt x="2" y="1"/>
                  <a:pt x="2" y="1"/>
                </a:cubicBezTo>
                <a:cubicBezTo>
                  <a:pt x="2" y="1"/>
                  <a:pt x="2" y="1"/>
                  <a:pt x="2" y="1"/>
                </a:cubicBezTo>
                <a:cubicBezTo>
                  <a:pt x="1" y="0"/>
                  <a:pt x="0" y="0"/>
                  <a:pt x="0" y="0"/>
                </a:cubicBezTo>
                <a:cubicBezTo>
                  <a:pt x="0" y="74"/>
                  <a:pt x="0" y="74"/>
                  <a:pt x="0" y="74"/>
                </a:cubicBezTo>
                <a:cubicBezTo>
                  <a:pt x="0" y="74"/>
                  <a:pt x="0" y="74"/>
                  <a:pt x="0" y="74"/>
                </a:cubicBezTo>
                <a:close/>
              </a:path>
            </a:pathLst>
          </a:custGeom>
          <a:solidFill>
            <a:srgbClr val="FEF3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89" name="Freeform 87"/>
          <p:cNvSpPr/>
          <p:nvPr>
            <p:custDataLst>
              <p:tags r:id="rId64"/>
            </p:custDataLst>
          </p:nvPr>
        </p:nvSpPr>
        <p:spPr>
          <a:xfrm>
            <a:off x="1602019" y="4636361"/>
            <a:ext cx="260305" cy="201577"/>
          </a:xfrm>
          <a:custGeom>
            <a:avLst/>
            <a:gdLst>
              <a:gd name="T0" fmla="*/ 0 w 197"/>
              <a:gd name="T1" fmla="*/ 0 h 153"/>
              <a:gd name="T2" fmla="*/ 134 w 197"/>
              <a:gd name="T3" fmla="*/ 5 h 153"/>
              <a:gd name="T4" fmla="*/ 197 w 197"/>
              <a:gd name="T5" fmla="*/ 113 h 153"/>
              <a:gd name="T6" fmla="*/ 89 w 197"/>
              <a:gd name="T7" fmla="*/ 153 h 153"/>
              <a:gd name="T8" fmla="*/ 0 w 197"/>
              <a:gd name="T9" fmla="*/ 0 h 153"/>
              <a:gd name="T10" fmla="*/ 0 w 197"/>
              <a:gd name="T11" fmla="*/ 0 h 153"/>
            </a:gdLst>
            <a:ahLst/>
            <a:cxnLst>
              <a:cxn ang="0">
                <a:pos x="T0" y="T1"/>
              </a:cxn>
              <a:cxn ang="0">
                <a:pos x="T2" y="T3"/>
              </a:cxn>
              <a:cxn ang="0">
                <a:pos x="T4" y="T5"/>
              </a:cxn>
              <a:cxn ang="0">
                <a:pos x="T6" y="T7"/>
              </a:cxn>
              <a:cxn ang="0">
                <a:pos x="T8" y="T9"/>
              </a:cxn>
              <a:cxn ang="0">
                <a:pos x="T10" y="T11"/>
              </a:cxn>
            </a:cxnLst>
            <a:rect l="0" t="0" r="r" b="b"/>
            <a:pathLst>
              <a:path w="197" h="153">
                <a:moveTo>
                  <a:pt x="0" y="0"/>
                </a:moveTo>
                <a:cubicBezTo>
                  <a:pt x="44" y="2"/>
                  <a:pt x="89" y="4"/>
                  <a:pt x="134" y="5"/>
                </a:cubicBezTo>
                <a:cubicBezTo>
                  <a:pt x="152" y="44"/>
                  <a:pt x="174" y="79"/>
                  <a:pt x="197" y="113"/>
                </a:cubicBezTo>
                <a:cubicBezTo>
                  <a:pt x="161" y="127"/>
                  <a:pt x="125" y="140"/>
                  <a:pt x="89" y="153"/>
                </a:cubicBezTo>
                <a:cubicBezTo>
                  <a:pt x="52" y="105"/>
                  <a:pt x="23" y="54"/>
                  <a:pt x="0" y="0"/>
                </a:cubicBezTo>
                <a:cubicBezTo>
                  <a:pt x="0" y="0"/>
                  <a:pt x="0" y="0"/>
                  <a:pt x="0" y="0"/>
                </a:cubicBezTo>
                <a:close/>
              </a:path>
            </a:pathLst>
          </a:custGeom>
          <a:solidFill>
            <a:srgbClr val="A6C9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90" name="Freeform 93"/>
          <p:cNvSpPr/>
          <p:nvPr>
            <p:custDataLst>
              <p:tags r:id="rId65"/>
            </p:custDataLst>
          </p:nvPr>
        </p:nvSpPr>
        <p:spPr>
          <a:xfrm>
            <a:off x="1697903" y="3982261"/>
            <a:ext cx="74600" cy="74599"/>
          </a:xfrm>
          <a:custGeom>
            <a:avLst/>
            <a:gdLst>
              <a:gd name="T0" fmla="*/ 0 w 59"/>
              <a:gd name="T1" fmla="*/ 59 h 59"/>
              <a:gd name="T2" fmla="*/ 37 w 59"/>
              <a:gd name="T3" fmla="*/ 59 h 59"/>
              <a:gd name="T4" fmla="*/ 59 w 59"/>
              <a:gd name="T5" fmla="*/ 35 h 59"/>
              <a:gd name="T6" fmla="*/ 59 w 59"/>
              <a:gd name="T7" fmla="*/ 0 h 59"/>
              <a:gd name="T8" fmla="*/ 0 w 59"/>
              <a:gd name="T9" fmla="*/ 59 h 59"/>
            </a:gdLst>
            <a:ahLst/>
            <a:cxnLst>
              <a:cxn ang="0">
                <a:pos x="T0" y="T1"/>
              </a:cxn>
              <a:cxn ang="0">
                <a:pos x="T2" y="T3"/>
              </a:cxn>
              <a:cxn ang="0">
                <a:pos x="T4" y="T5"/>
              </a:cxn>
              <a:cxn ang="0">
                <a:pos x="T6" y="T7"/>
              </a:cxn>
              <a:cxn ang="0">
                <a:pos x="T8" y="T9"/>
              </a:cxn>
            </a:cxnLst>
            <a:rect l="0" t="0" r="r" b="b"/>
            <a:pathLst>
              <a:path w="59" h="59">
                <a:moveTo>
                  <a:pt x="0" y="59"/>
                </a:moveTo>
                <a:cubicBezTo>
                  <a:pt x="37" y="59"/>
                  <a:pt x="37" y="59"/>
                  <a:pt x="37" y="59"/>
                </a:cubicBezTo>
                <a:cubicBezTo>
                  <a:pt x="59" y="35"/>
                  <a:pt x="59" y="35"/>
                  <a:pt x="59" y="35"/>
                </a:cubicBezTo>
                <a:cubicBezTo>
                  <a:pt x="59" y="0"/>
                  <a:pt x="59" y="0"/>
                  <a:pt x="59" y="0"/>
                </a:cubicBezTo>
                <a:cubicBezTo>
                  <a:pt x="26" y="0"/>
                  <a:pt x="0" y="26"/>
                  <a:pt x="0" y="59"/>
                </a:cubicBezTo>
                <a:close/>
              </a:path>
            </a:pathLst>
          </a:custGeom>
          <a:solidFill>
            <a:srgbClr val="F0E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91" name="Freeform 94"/>
          <p:cNvSpPr/>
          <p:nvPr>
            <p:custDataLst>
              <p:tags r:id="rId66"/>
            </p:custDataLst>
          </p:nvPr>
        </p:nvSpPr>
        <p:spPr>
          <a:xfrm>
            <a:off x="1488388" y="4050511"/>
            <a:ext cx="279352" cy="71425"/>
          </a:xfrm>
          <a:custGeom>
            <a:avLst/>
            <a:gdLst>
              <a:gd name="T0" fmla="*/ 0 w 176"/>
              <a:gd name="T1" fmla="*/ 45 h 45"/>
              <a:gd name="T2" fmla="*/ 176 w 176"/>
              <a:gd name="T3" fmla="*/ 45 h 45"/>
              <a:gd name="T4" fmla="*/ 176 w 176"/>
              <a:gd name="T5" fmla="*/ 0 h 45"/>
              <a:gd name="T6" fmla="*/ 0 w 176"/>
              <a:gd name="T7" fmla="*/ 0 h 45"/>
              <a:gd name="T8" fmla="*/ 0 w 176"/>
              <a:gd name="T9" fmla="*/ 45 h 45"/>
              <a:gd name="T10" fmla="*/ 0 w 176"/>
              <a:gd name="T11" fmla="*/ 45 h 45"/>
            </a:gdLst>
            <a:ahLst/>
            <a:cxnLst>
              <a:cxn ang="0">
                <a:pos x="T0" y="T1"/>
              </a:cxn>
              <a:cxn ang="0">
                <a:pos x="T2" y="T3"/>
              </a:cxn>
              <a:cxn ang="0">
                <a:pos x="T4" y="T5"/>
              </a:cxn>
              <a:cxn ang="0">
                <a:pos x="T6" y="T7"/>
              </a:cxn>
              <a:cxn ang="0">
                <a:pos x="T8" y="T9"/>
              </a:cxn>
              <a:cxn ang="0">
                <a:pos x="T10" y="T11"/>
              </a:cxn>
            </a:cxnLst>
            <a:rect l="0" t="0" r="r" b="b"/>
            <a:pathLst>
              <a:path w="176" h="45">
                <a:moveTo>
                  <a:pt x="0" y="45"/>
                </a:moveTo>
                <a:lnTo>
                  <a:pt x="176" y="45"/>
                </a:lnTo>
                <a:lnTo>
                  <a:pt x="176" y="0"/>
                </a:lnTo>
                <a:lnTo>
                  <a:pt x="0" y="0"/>
                </a:lnTo>
                <a:lnTo>
                  <a:pt x="0" y="45"/>
                </a:lnTo>
                <a:lnTo>
                  <a:pt x="0" y="45"/>
                </a:lnTo>
                <a:close/>
              </a:path>
            </a:pathLst>
          </a:custGeom>
          <a:solidFill>
            <a:srgbClr val="9C2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92" name="Freeform 95"/>
          <p:cNvSpPr/>
          <p:nvPr>
            <p:custDataLst>
              <p:tags r:id="rId67"/>
            </p:custDataLst>
          </p:nvPr>
        </p:nvSpPr>
        <p:spPr>
          <a:xfrm>
            <a:off x="1478866" y="4010831"/>
            <a:ext cx="219037" cy="126978"/>
          </a:xfrm>
          <a:custGeom>
            <a:avLst/>
            <a:gdLst>
              <a:gd name="T0" fmla="*/ 167 w 175"/>
              <a:gd name="T1" fmla="*/ 22 h 101"/>
              <a:gd name="T2" fmla="*/ 2 w 175"/>
              <a:gd name="T3" fmla="*/ 21 h 101"/>
              <a:gd name="T4" fmla="*/ 0 w 175"/>
              <a:gd name="T5" fmla="*/ 101 h 101"/>
              <a:gd name="T6" fmla="*/ 175 w 175"/>
              <a:gd name="T7" fmla="*/ 101 h 101"/>
              <a:gd name="T8" fmla="*/ 175 w 175"/>
              <a:gd name="T9" fmla="*/ 32 h 101"/>
              <a:gd name="T10" fmla="*/ 167 w 175"/>
              <a:gd name="T11" fmla="*/ 22 h 101"/>
            </a:gdLst>
            <a:ahLst/>
            <a:cxnLst>
              <a:cxn ang="0">
                <a:pos x="T0" y="T1"/>
              </a:cxn>
              <a:cxn ang="0">
                <a:pos x="T2" y="T3"/>
              </a:cxn>
              <a:cxn ang="0">
                <a:pos x="T4" y="T5"/>
              </a:cxn>
              <a:cxn ang="0">
                <a:pos x="T6" y="T7"/>
              </a:cxn>
              <a:cxn ang="0">
                <a:pos x="T8" y="T9"/>
              </a:cxn>
              <a:cxn ang="0">
                <a:pos x="T10" y="T11"/>
              </a:cxn>
            </a:cxnLst>
            <a:rect l="0" t="0" r="r" b="b"/>
            <a:pathLst>
              <a:path w="175" h="100">
                <a:moveTo>
                  <a:pt x="167" y="22"/>
                </a:moveTo>
                <a:cubicBezTo>
                  <a:pt x="99" y="0"/>
                  <a:pt x="58" y="5"/>
                  <a:pt x="2" y="21"/>
                </a:cubicBezTo>
                <a:cubicBezTo>
                  <a:pt x="0" y="101"/>
                  <a:pt x="0" y="101"/>
                  <a:pt x="0" y="101"/>
                </a:cubicBezTo>
                <a:cubicBezTo>
                  <a:pt x="175" y="101"/>
                  <a:pt x="175" y="101"/>
                  <a:pt x="175" y="101"/>
                </a:cubicBezTo>
                <a:cubicBezTo>
                  <a:pt x="175" y="32"/>
                  <a:pt x="175" y="32"/>
                  <a:pt x="175" y="32"/>
                </a:cubicBezTo>
                <a:cubicBezTo>
                  <a:pt x="175" y="28"/>
                  <a:pt x="172" y="24"/>
                  <a:pt x="167" y="22"/>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93" name="Freeform 96"/>
          <p:cNvSpPr/>
          <p:nvPr>
            <p:custDataLst>
              <p:tags r:id="rId68"/>
            </p:custDataLst>
          </p:nvPr>
        </p:nvSpPr>
        <p:spPr>
          <a:xfrm>
            <a:off x="1588383" y="3985313"/>
            <a:ext cx="109519" cy="117455"/>
          </a:xfrm>
          <a:custGeom>
            <a:avLst/>
            <a:gdLst>
              <a:gd name="T0" fmla="*/ 0 w 88"/>
              <a:gd name="T1" fmla="*/ 0 h 94"/>
              <a:gd name="T2" fmla="*/ 0 w 88"/>
              <a:gd name="T3" fmla="*/ 94 h 94"/>
              <a:gd name="T4" fmla="*/ 88 w 88"/>
              <a:gd name="T5" fmla="*/ 94 h 94"/>
              <a:gd name="T6" fmla="*/ 88 w 88"/>
              <a:gd name="T7" fmla="*/ 25 h 94"/>
              <a:gd name="T8" fmla="*/ 80 w 88"/>
              <a:gd name="T9" fmla="*/ 15 h 94"/>
              <a:gd name="T10" fmla="*/ 0 w 88"/>
              <a:gd name="T11" fmla="*/ 0 h 94"/>
              <a:gd name="T12" fmla="*/ 0 w 88"/>
              <a:gd name="T13" fmla="*/ 0 h 94"/>
            </a:gdLst>
            <a:ahLst/>
            <a:cxnLst>
              <a:cxn ang="0">
                <a:pos x="T0" y="T1"/>
              </a:cxn>
              <a:cxn ang="0">
                <a:pos x="T2" y="T3"/>
              </a:cxn>
              <a:cxn ang="0">
                <a:pos x="T4" y="T5"/>
              </a:cxn>
              <a:cxn ang="0">
                <a:pos x="T6" y="T7"/>
              </a:cxn>
              <a:cxn ang="0">
                <a:pos x="T8" y="T9"/>
              </a:cxn>
              <a:cxn ang="0">
                <a:pos x="T10" y="T11"/>
              </a:cxn>
              <a:cxn ang="0">
                <a:pos x="T12" y="T13"/>
              </a:cxn>
            </a:cxnLst>
            <a:rect l="0" t="0" r="r" b="b"/>
            <a:pathLst>
              <a:path w="88" h="94">
                <a:moveTo>
                  <a:pt x="0" y="0"/>
                </a:moveTo>
                <a:cubicBezTo>
                  <a:pt x="0" y="94"/>
                  <a:pt x="0" y="94"/>
                  <a:pt x="0" y="94"/>
                </a:cubicBezTo>
                <a:cubicBezTo>
                  <a:pt x="88" y="94"/>
                  <a:pt x="88" y="94"/>
                  <a:pt x="88" y="94"/>
                </a:cubicBezTo>
                <a:cubicBezTo>
                  <a:pt x="88" y="25"/>
                  <a:pt x="88" y="25"/>
                  <a:pt x="88" y="25"/>
                </a:cubicBezTo>
                <a:cubicBezTo>
                  <a:pt x="88" y="21"/>
                  <a:pt x="85" y="17"/>
                  <a:pt x="80" y="15"/>
                </a:cubicBezTo>
                <a:cubicBezTo>
                  <a:pt x="49" y="5"/>
                  <a:pt x="24" y="1"/>
                  <a:pt x="0" y="0"/>
                </a:cubicBezTo>
                <a:cubicBezTo>
                  <a:pt x="0" y="0"/>
                  <a:pt x="0" y="0"/>
                  <a:pt x="0" y="0"/>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96" name="Freeform 99"/>
          <p:cNvSpPr/>
          <p:nvPr>
            <p:custDataLst>
              <p:tags r:id="rId69"/>
            </p:custDataLst>
          </p:nvPr>
        </p:nvSpPr>
        <p:spPr>
          <a:xfrm>
            <a:off x="1767741" y="3909248"/>
            <a:ext cx="17460" cy="273003"/>
          </a:xfrm>
          <a:custGeom>
            <a:avLst/>
            <a:gdLst>
              <a:gd name="T0" fmla="*/ 12 w 15"/>
              <a:gd name="T1" fmla="*/ 0 h 217"/>
              <a:gd name="T2" fmla="*/ 2 w 15"/>
              <a:gd name="T3" fmla="*/ 0 h 217"/>
              <a:gd name="T4" fmla="*/ 0 w 15"/>
              <a:gd name="T5" fmla="*/ 3 h 217"/>
              <a:gd name="T6" fmla="*/ 0 w 15"/>
              <a:gd name="T7" fmla="*/ 217 h 217"/>
              <a:gd name="T8" fmla="*/ 15 w 15"/>
              <a:gd name="T9" fmla="*/ 217 h 217"/>
              <a:gd name="T10" fmla="*/ 15 w 15"/>
              <a:gd name="T11" fmla="*/ 3 h 217"/>
              <a:gd name="T12" fmla="*/ 12 w 15"/>
              <a:gd name="T13" fmla="*/ 0 h 217"/>
            </a:gdLst>
            <a:ahLst/>
            <a:cxnLst>
              <a:cxn ang="0">
                <a:pos x="T0" y="T1"/>
              </a:cxn>
              <a:cxn ang="0">
                <a:pos x="T2" y="T3"/>
              </a:cxn>
              <a:cxn ang="0">
                <a:pos x="T4" y="T5"/>
              </a:cxn>
              <a:cxn ang="0">
                <a:pos x="T6" y="T7"/>
              </a:cxn>
              <a:cxn ang="0">
                <a:pos x="T8" y="T9"/>
              </a:cxn>
              <a:cxn ang="0">
                <a:pos x="T10" y="T11"/>
              </a:cxn>
              <a:cxn ang="0">
                <a:pos x="T12" y="T13"/>
              </a:cxn>
            </a:cxnLst>
            <a:rect l="0" t="0" r="r" b="b"/>
            <a:pathLst>
              <a:path w="15" h="216">
                <a:moveTo>
                  <a:pt x="12" y="0"/>
                </a:moveTo>
                <a:cubicBezTo>
                  <a:pt x="2" y="0"/>
                  <a:pt x="2" y="0"/>
                  <a:pt x="2" y="0"/>
                </a:cubicBezTo>
                <a:cubicBezTo>
                  <a:pt x="1" y="0"/>
                  <a:pt x="0" y="1"/>
                  <a:pt x="0" y="3"/>
                </a:cubicBezTo>
                <a:cubicBezTo>
                  <a:pt x="0" y="217"/>
                  <a:pt x="0" y="217"/>
                  <a:pt x="0" y="217"/>
                </a:cubicBezTo>
                <a:cubicBezTo>
                  <a:pt x="15" y="217"/>
                  <a:pt x="15" y="217"/>
                  <a:pt x="15" y="217"/>
                </a:cubicBezTo>
                <a:cubicBezTo>
                  <a:pt x="15" y="3"/>
                  <a:pt x="15" y="3"/>
                  <a:pt x="15" y="3"/>
                </a:cubicBezTo>
                <a:cubicBezTo>
                  <a:pt x="15" y="1"/>
                  <a:pt x="14" y="0"/>
                  <a:pt x="12" y="0"/>
                </a:cubicBezTo>
                <a:close/>
              </a:path>
            </a:pathLst>
          </a:custGeom>
          <a:solidFill>
            <a:srgbClr val="5050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97" name="Freeform 100"/>
          <p:cNvSpPr/>
          <p:nvPr>
            <p:custDataLst>
              <p:tags r:id="rId70"/>
            </p:custDataLst>
          </p:nvPr>
        </p:nvSpPr>
        <p:spPr>
          <a:xfrm>
            <a:off x="1469342" y="3990197"/>
            <a:ext cx="19047" cy="192054"/>
          </a:xfrm>
          <a:custGeom>
            <a:avLst/>
            <a:gdLst>
              <a:gd name="T0" fmla="*/ 12 w 15"/>
              <a:gd name="T1" fmla="*/ 0 h 153"/>
              <a:gd name="T2" fmla="*/ 2 w 15"/>
              <a:gd name="T3" fmla="*/ 0 h 153"/>
              <a:gd name="T4" fmla="*/ 0 w 15"/>
              <a:gd name="T5" fmla="*/ 2 h 153"/>
              <a:gd name="T6" fmla="*/ 0 w 15"/>
              <a:gd name="T7" fmla="*/ 153 h 153"/>
              <a:gd name="T8" fmla="*/ 15 w 15"/>
              <a:gd name="T9" fmla="*/ 153 h 153"/>
              <a:gd name="T10" fmla="*/ 15 w 15"/>
              <a:gd name="T11" fmla="*/ 2 h 153"/>
              <a:gd name="T12" fmla="*/ 12 w 15"/>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15" h="153">
                <a:moveTo>
                  <a:pt x="12" y="0"/>
                </a:moveTo>
                <a:cubicBezTo>
                  <a:pt x="2" y="0"/>
                  <a:pt x="2" y="0"/>
                  <a:pt x="2" y="0"/>
                </a:cubicBezTo>
                <a:cubicBezTo>
                  <a:pt x="1" y="0"/>
                  <a:pt x="0" y="1"/>
                  <a:pt x="0" y="2"/>
                </a:cubicBezTo>
                <a:cubicBezTo>
                  <a:pt x="0" y="153"/>
                  <a:pt x="0" y="153"/>
                  <a:pt x="0" y="153"/>
                </a:cubicBezTo>
                <a:cubicBezTo>
                  <a:pt x="15" y="153"/>
                  <a:pt x="15" y="153"/>
                  <a:pt x="15" y="153"/>
                </a:cubicBezTo>
                <a:cubicBezTo>
                  <a:pt x="15" y="2"/>
                  <a:pt x="15" y="2"/>
                  <a:pt x="15" y="2"/>
                </a:cubicBezTo>
                <a:cubicBezTo>
                  <a:pt x="15" y="1"/>
                  <a:pt x="14" y="0"/>
                  <a:pt x="12" y="0"/>
                </a:cubicBezTo>
                <a:close/>
              </a:path>
            </a:pathLst>
          </a:custGeom>
          <a:solidFill>
            <a:srgbClr val="5050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99" name="Freeform 102"/>
          <p:cNvSpPr/>
          <p:nvPr>
            <p:custDataLst>
              <p:tags r:id="rId71"/>
            </p:custDataLst>
          </p:nvPr>
        </p:nvSpPr>
        <p:spPr>
          <a:xfrm>
            <a:off x="1659809" y="4069558"/>
            <a:ext cx="152374" cy="150786"/>
          </a:xfrm>
          <a:custGeom>
            <a:avLst/>
            <a:gdLst>
              <a:gd name="T0" fmla="*/ 121 w 121"/>
              <a:gd name="T1" fmla="*/ 60 h 121"/>
              <a:gd name="T2" fmla="*/ 61 w 121"/>
              <a:gd name="T3" fmla="*/ 121 h 121"/>
              <a:gd name="T4" fmla="*/ 11 w 121"/>
              <a:gd name="T5" fmla="*/ 94 h 121"/>
              <a:gd name="T6" fmla="*/ 0 w 121"/>
              <a:gd name="T7" fmla="*/ 60 h 121"/>
              <a:gd name="T8" fmla="*/ 61 w 121"/>
              <a:gd name="T9" fmla="*/ 0 h 121"/>
              <a:gd name="T10" fmla="*/ 108 w 121"/>
              <a:gd name="T11" fmla="*/ 22 h 121"/>
              <a:gd name="T12" fmla="*/ 121 w 121"/>
              <a:gd name="T13" fmla="*/ 60 h 121"/>
            </a:gdLst>
            <a:ahLst/>
            <a:cxnLst>
              <a:cxn ang="0">
                <a:pos x="T0" y="T1"/>
              </a:cxn>
              <a:cxn ang="0">
                <a:pos x="T2" y="T3"/>
              </a:cxn>
              <a:cxn ang="0">
                <a:pos x="T4" y="T5"/>
              </a:cxn>
              <a:cxn ang="0">
                <a:pos x="T6" y="T7"/>
              </a:cxn>
              <a:cxn ang="0">
                <a:pos x="T8" y="T9"/>
              </a:cxn>
              <a:cxn ang="0">
                <a:pos x="T10" y="T11"/>
              </a:cxn>
              <a:cxn ang="0">
                <a:pos x="T12" y="T13"/>
              </a:cxn>
            </a:cxnLst>
            <a:rect l="0" t="0" r="r" b="b"/>
            <a:pathLst>
              <a:path w="120" h="120">
                <a:moveTo>
                  <a:pt x="121" y="60"/>
                </a:moveTo>
                <a:cubicBezTo>
                  <a:pt x="121" y="94"/>
                  <a:pt x="94" y="121"/>
                  <a:pt x="61" y="121"/>
                </a:cubicBezTo>
                <a:cubicBezTo>
                  <a:pt x="40" y="121"/>
                  <a:pt x="21" y="110"/>
                  <a:pt x="11" y="94"/>
                </a:cubicBezTo>
                <a:cubicBezTo>
                  <a:pt x="4" y="84"/>
                  <a:pt x="0" y="73"/>
                  <a:pt x="0" y="60"/>
                </a:cubicBezTo>
                <a:cubicBezTo>
                  <a:pt x="0" y="27"/>
                  <a:pt x="27" y="0"/>
                  <a:pt x="61" y="0"/>
                </a:cubicBezTo>
                <a:cubicBezTo>
                  <a:pt x="80" y="0"/>
                  <a:pt x="97" y="8"/>
                  <a:pt x="108" y="22"/>
                </a:cubicBezTo>
                <a:cubicBezTo>
                  <a:pt x="116" y="32"/>
                  <a:pt x="121" y="46"/>
                  <a:pt x="121" y="60"/>
                </a:cubicBezTo>
              </a:path>
            </a:pathLst>
          </a:custGeom>
          <a:solidFill>
            <a:srgbClr val="E2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00" name="Oval 103"/>
          <p:cNvSpPr>
            <a:spLocks noChangeArrowheads="1"/>
          </p:cNvSpPr>
          <p:nvPr>
            <p:custDataLst>
              <p:tags r:id="rId72"/>
            </p:custDataLst>
          </p:nvPr>
        </p:nvSpPr>
        <p:spPr>
          <a:xfrm>
            <a:off x="1686792" y="4094953"/>
            <a:ext cx="99996" cy="99995"/>
          </a:xfrm>
          <a:prstGeom prst="ellipse">
            <a:avLst/>
          </a:prstGeom>
          <a:solidFill>
            <a:srgbClr val="CE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01" name="Freeform 104"/>
          <p:cNvSpPr/>
          <p:nvPr>
            <p:custDataLst>
              <p:tags r:id="rId73"/>
            </p:custDataLst>
          </p:nvPr>
        </p:nvSpPr>
        <p:spPr>
          <a:xfrm>
            <a:off x="1799484" y="4101303"/>
            <a:ext cx="14286" cy="53966"/>
          </a:xfrm>
          <a:custGeom>
            <a:avLst/>
            <a:gdLst>
              <a:gd name="T0" fmla="*/ 10 w 11"/>
              <a:gd name="T1" fmla="*/ 43 h 43"/>
              <a:gd name="T2" fmla="*/ 10 w 11"/>
              <a:gd name="T3" fmla="*/ 36 h 43"/>
              <a:gd name="T4" fmla="*/ 10 w 11"/>
              <a:gd name="T5" fmla="*/ 36 h 43"/>
              <a:gd name="T6" fmla="*/ 10 w 11"/>
              <a:gd name="T7" fmla="*/ 34 h 43"/>
              <a:gd name="T8" fmla="*/ 0 w 11"/>
              <a:gd name="T9" fmla="*/ 1 h 43"/>
              <a:gd name="T10" fmla="*/ 0 w 11"/>
              <a:gd name="T11" fmla="*/ 0 h 43"/>
              <a:gd name="T12" fmla="*/ 11 w 11"/>
              <a:gd name="T13" fmla="*/ 34 h 43"/>
              <a:gd name="T14" fmla="*/ 10 w 11"/>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3">
                <a:moveTo>
                  <a:pt x="10" y="43"/>
                </a:moveTo>
                <a:cubicBezTo>
                  <a:pt x="10" y="41"/>
                  <a:pt x="10" y="39"/>
                  <a:pt x="10" y="36"/>
                </a:cubicBezTo>
                <a:cubicBezTo>
                  <a:pt x="10" y="36"/>
                  <a:pt x="10" y="36"/>
                  <a:pt x="10" y="36"/>
                </a:cubicBezTo>
                <a:cubicBezTo>
                  <a:pt x="10" y="35"/>
                  <a:pt x="10" y="35"/>
                  <a:pt x="10" y="34"/>
                </a:cubicBezTo>
                <a:cubicBezTo>
                  <a:pt x="10" y="22"/>
                  <a:pt x="6" y="10"/>
                  <a:pt x="0" y="1"/>
                </a:cubicBezTo>
                <a:cubicBezTo>
                  <a:pt x="0" y="0"/>
                  <a:pt x="0" y="0"/>
                  <a:pt x="0" y="0"/>
                </a:cubicBezTo>
                <a:cubicBezTo>
                  <a:pt x="7" y="10"/>
                  <a:pt x="11" y="22"/>
                  <a:pt x="11" y="34"/>
                </a:cubicBezTo>
                <a:cubicBezTo>
                  <a:pt x="11" y="37"/>
                  <a:pt x="10" y="40"/>
                  <a:pt x="10" y="43"/>
                </a:cubicBezTo>
              </a:path>
            </a:pathLst>
          </a:custGeom>
          <a:solidFill>
            <a:srgbClr val="CE5F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03" name="Freeform 106"/>
          <p:cNvSpPr/>
          <p:nvPr>
            <p:custDataLst>
              <p:tags r:id="rId74"/>
            </p:custDataLst>
          </p:nvPr>
        </p:nvSpPr>
        <p:spPr>
          <a:xfrm>
            <a:off x="1677268" y="4102890"/>
            <a:ext cx="134915" cy="117455"/>
          </a:xfrm>
          <a:custGeom>
            <a:avLst/>
            <a:gdLst>
              <a:gd name="T0" fmla="*/ 47 w 107"/>
              <a:gd name="T1" fmla="*/ 94 h 94"/>
              <a:gd name="T2" fmla="*/ 0 w 107"/>
              <a:gd name="T3" fmla="*/ 71 h 94"/>
              <a:gd name="T4" fmla="*/ 16 w 107"/>
              <a:gd name="T5" fmla="*/ 59 h 94"/>
              <a:gd name="T6" fmla="*/ 17 w 107"/>
              <a:gd name="T7" fmla="*/ 60 h 94"/>
              <a:gd name="T8" fmla="*/ 16 w 107"/>
              <a:gd name="T9" fmla="*/ 64 h 94"/>
              <a:gd name="T10" fmla="*/ 21 w 107"/>
              <a:gd name="T11" fmla="*/ 69 h 94"/>
              <a:gd name="T12" fmla="*/ 28 w 107"/>
              <a:gd name="T13" fmla="*/ 72 h 94"/>
              <a:gd name="T14" fmla="*/ 28 w 107"/>
              <a:gd name="T15" fmla="*/ 72 h 94"/>
              <a:gd name="T16" fmla="*/ 32 w 107"/>
              <a:gd name="T17" fmla="*/ 71 h 94"/>
              <a:gd name="T18" fmla="*/ 35 w 107"/>
              <a:gd name="T19" fmla="*/ 72 h 94"/>
              <a:gd name="T20" fmla="*/ 39 w 107"/>
              <a:gd name="T21" fmla="*/ 75 h 94"/>
              <a:gd name="T22" fmla="*/ 42 w 107"/>
              <a:gd name="T23" fmla="*/ 75 h 94"/>
              <a:gd name="T24" fmla="*/ 45 w 107"/>
              <a:gd name="T25" fmla="*/ 75 h 94"/>
              <a:gd name="T26" fmla="*/ 49 w 107"/>
              <a:gd name="T27" fmla="*/ 73 h 94"/>
              <a:gd name="T28" fmla="*/ 87 w 107"/>
              <a:gd name="T29" fmla="*/ 33 h 94"/>
              <a:gd name="T30" fmla="*/ 81 w 107"/>
              <a:gd name="T31" fmla="*/ 12 h 94"/>
              <a:gd name="T32" fmla="*/ 97 w 107"/>
              <a:gd name="T33" fmla="*/ 0 h 94"/>
              <a:gd name="T34" fmla="*/ 107 w 107"/>
              <a:gd name="T35" fmla="*/ 33 h 94"/>
              <a:gd name="T36" fmla="*/ 107 w 107"/>
              <a:gd name="T37" fmla="*/ 35 h 94"/>
              <a:gd name="T38" fmla="*/ 47 w 107"/>
              <a:gd name="T3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94">
                <a:moveTo>
                  <a:pt x="47" y="94"/>
                </a:moveTo>
                <a:cubicBezTo>
                  <a:pt x="28" y="94"/>
                  <a:pt x="11" y="85"/>
                  <a:pt x="0" y="71"/>
                </a:cubicBezTo>
                <a:cubicBezTo>
                  <a:pt x="16" y="59"/>
                  <a:pt x="16" y="59"/>
                  <a:pt x="16" y="59"/>
                </a:cubicBezTo>
                <a:cubicBezTo>
                  <a:pt x="17" y="60"/>
                  <a:pt x="17" y="60"/>
                  <a:pt x="17" y="60"/>
                </a:cubicBezTo>
                <a:cubicBezTo>
                  <a:pt x="16" y="61"/>
                  <a:pt x="16" y="63"/>
                  <a:pt x="16" y="64"/>
                </a:cubicBezTo>
                <a:cubicBezTo>
                  <a:pt x="17" y="67"/>
                  <a:pt x="18" y="68"/>
                  <a:pt x="21" y="69"/>
                </a:cubicBezTo>
                <a:cubicBezTo>
                  <a:pt x="23" y="70"/>
                  <a:pt x="26" y="72"/>
                  <a:pt x="28" y="72"/>
                </a:cubicBezTo>
                <a:cubicBezTo>
                  <a:pt x="28" y="72"/>
                  <a:pt x="28" y="72"/>
                  <a:pt x="28" y="72"/>
                </a:cubicBezTo>
                <a:cubicBezTo>
                  <a:pt x="30" y="72"/>
                  <a:pt x="31" y="71"/>
                  <a:pt x="32" y="71"/>
                </a:cubicBezTo>
                <a:cubicBezTo>
                  <a:pt x="33" y="71"/>
                  <a:pt x="34" y="72"/>
                  <a:pt x="35" y="72"/>
                </a:cubicBezTo>
                <a:cubicBezTo>
                  <a:pt x="36" y="73"/>
                  <a:pt x="37" y="74"/>
                  <a:pt x="39" y="75"/>
                </a:cubicBezTo>
                <a:cubicBezTo>
                  <a:pt x="40" y="75"/>
                  <a:pt x="41" y="75"/>
                  <a:pt x="42" y="75"/>
                </a:cubicBezTo>
                <a:cubicBezTo>
                  <a:pt x="43" y="75"/>
                  <a:pt x="44" y="75"/>
                  <a:pt x="45" y="75"/>
                </a:cubicBezTo>
                <a:cubicBezTo>
                  <a:pt x="46" y="75"/>
                  <a:pt x="47" y="74"/>
                  <a:pt x="49" y="73"/>
                </a:cubicBezTo>
                <a:cubicBezTo>
                  <a:pt x="70" y="72"/>
                  <a:pt x="87" y="55"/>
                  <a:pt x="87" y="33"/>
                </a:cubicBezTo>
                <a:cubicBezTo>
                  <a:pt x="87" y="25"/>
                  <a:pt x="85" y="18"/>
                  <a:pt x="81" y="12"/>
                </a:cubicBezTo>
                <a:cubicBezTo>
                  <a:pt x="97" y="0"/>
                  <a:pt x="97" y="0"/>
                  <a:pt x="97" y="0"/>
                </a:cubicBezTo>
                <a:cubicBezTo>
                  <a:pt x="103" y="9"/>
                  <a:pt x="107" y="21"/>
                  <a:pt x="107" y="33"/>
                </a:cubicBezTo>
                <a:cubicBezTo>
                  <a:pt x="107" y="34"/>
                  <a:pt x="107" y="34"/>
                  <a:pt x="107" y="35"/>
                </a:cubicBezTo>
                <a:cubicBezTo>
                  <a:pt x="107" y="67"/>
                  <a:pt x="80" y="94"/>
                  <a:pt x="47" y="94"/>
                </a:cubicBezTo>
              </a:path>
            </a:pathLst>
          </a:custGeom>
          <a:solidFill>
            <a:srgbClr val="E9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04" name="Freeform 107"/>
          <p:cNvSpPr/>
          <p:nvPr>
            <p:custDataLst>
              <p:tags r:id="rId75"/>
            </p:custDataLst>
          </p:nvPr>
        </p:nvSpPr>
        <p:spPr>
          <a:xfrm>
            <a:off x="1604896" y="4376040"/>
            <a:ext cx="1588" cy="1587"/>
          </a:xfrm>
          <a:custGeom>
            <a:avLst/>
            <a:gdLst>
              <a:gd name="T0" fmla="*/ 1 w 1"/>
              <a:gd name="T1" fmla="*/ 1 h 1"/>
              <a:gd name="T2" fmla="*/ 0 w 1"/>
              <a:gd name="T3" fmla="*/ 0 h 1"/>
              <a:gd name="T4" fmla="*/ 1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0" y="0"/>
                </a:cubicBezTo>
                <a:cubicBezTo>
                  <a:pt x="1" y="0"/>
                  <a:pt x="1" y="0"/>
                  <a:pt x="1" y="0"/>
                </a:cubicBezTo>
                <a:cubicBezTo>
                  <a:pt x="1" y="0"/>
                  <a:pt x="1" y="1"/>
                  <a:pt x="1" y="1"/>
                </a:cubicBezTo>
                <a:cubicBezTo>
                  <a:pt x="1" y="1"/>
                  <a:pt x="1" y="1"/>
                  <a:pt x="1" y="1"/>
                </a:cubicBezTo>
              </a:path>
            </a:pathLst>
          </a:custGeom>
          <a:solidFill>
            <a:srgbClr val="DAD5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05" name="Freeform 108"/>
          <p:cNvSpPr/>
          <p:nvPr>
            <p:custDataLst>
              <p:tags r:id="rId76"/>
            </p:custDataLst>
          </p:nvPr>
        </p:nvSpPr>
        <p:spPr>
          <a:xfrm>
            <a:off x="1683617" y="4087018"/>
            <a:ext cx="82536" cy="79361"/>
          </a:xfrm>
          <a:custGeom>
            <a:avLst/>
            <a:gdLst>
              <a:gd name="T0" fmla="*/ 0 w 66"/>
              <a:gd name="T1" fmla="*/ 29 h 64"/>
              <a:gd name="T2" fmla="*/ 18 w 66"/>
              <a:gd name="T3" fmla="*/ 24 h 64"/>
              <a:gd name="T4" fmla="*/ 34 w 66"/>
              <a:gd name="T5" fmla="*/ 5 h 64"/>
              <a:gd name="T6" fmla="*/ 58 w 66"/>
              <a:gd name="T7" fmla="*/ 5 h 64"/>
              <a:gd name="T8" fmla="*/ 56 w 66"/>
              <a:gd name="T9" fmla="*/ 32 h 64"/>
              <a:gd name="T10" fmla="*/ 47 w 66"/>
              <a:gd name="T11" fmla="*/ 56 h 64"/>
              <a:gd name="T12" fmla="*/ 24 w 66"/>
              <a:gd name="T13" fmla="*/ 62 h 64"/>
              <a:gd name="T14" fmla="*/ 0 w 66"/>
              <a:gd name="T15" fmla="*/ 29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4">
                <a:moveTo>
                  <a:pt x="0" y="29"/>
                </a:moveTo>
                <a:cubicBezTo>
                  <a:pt x="0" y="19"/>
                  <a:pt x="13" y="26"/>
                  <a:pt x="18" y="24"/>
                </a:cubicBezTo>
                <a:cubicBezTo>
                  <a:pt x="26" y="21"/>
                  <a:pt x="27" y="9"/>
                  <a:pt x="34" y="5"/>
                </a:cubicBezTo>
                <a:cubicBezTo>
                  <a:pt x="39" y="1"/>
                  <a:pt x="52" y="0"/>
                  <a:pt x="58" y="5"/>
                </a:cubicBezTo>
                <a:cubicBezTo>
                  <a:pt x="66" y="13"/>
                  <a:pt x="58" y="24"/>
                  <a:pt x="56" y="32"/>
                </a:cubicBezTo>
                <a:cubicBezTo>
                  <a:pt x="53" y="41"/>
                  <a:pt x="55" y="49"/>
                  <a:pt x="47" y="56"/>
                </a:cubicBezTo>
                <a:cubicBezTo>
                  <a:pt x="42" y="60"/>
                  <a:pt x="31" y="64"/>
                  <a:pt x="24" y="62"/>
                </a:cubicBezTo>
                <a:cubicBezTo>
                  <a:pt x="13" y="60"/>
                  <a:pt x="1" y="40"/>
                  <a:pt x="0"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06" name="Freeform 109"/>
          <p:cNvSpPr/>
          <p:nvPr>
            <p:custDataLst>
              <p:tags r:id="rId77"/>
            </p:custDataLst>
          </p:nvPr>
        </p:nvSpPr>
        <p:spPr>
          <a:xfrm>
            <a:off x="1683617" y="4101303"/>
            <a:ext cx="77774" cy="65076"/>
          </a:xfrm>
          <a:custGeom>
            <a:avLst/>
            <a:gdLst>
              <a:gd name="T0" fmla="*/ 56 w 62"/>
              <a:gd name="T1" fmla="*/ 18 h 52"/>
              <a:gd name="T2" fmla="*/ 47 w 62"/>
              <a:gd name="T3" fmla="*/ 42 h 52"/>
              <a:gd name="T4" fmla="*/ 24 w 62"/>
              <a:gd name="T5" fmla="*/ 49 h 52"/>
              <a:gd name="T6" fmla="*/ 0 w 62"/>
              <a:gd name="T7" fmla="*/ 15 h 52"/>
              <a:gd name="T8" fmla="*/ 0 w 62"/>
              <a:gd name="T9" fmla="*/ 16 h 52"/>
              <a:gd name="T10" fmla="*/ 24 w 62"/>
              <a:gd name="T11" fmla="*/ 50 h 52"/>
              <a:gd name="T12" fmla="*/ 47 w 62"/>
              <a:gd name="T13" fmla="*/ 44 h 52"/>
              <a:gd name="T14" fmla="*/ 56 w 62"/>
              <a:gd name="T15" fmla="*/ 20 h 52"/>
              <a:gd name="T16" fmla="*/ 61 w 62"/>
              <a:gd name="T17" fmla="*/ 0 h 52"/>
              <a:gd name="T18" fmla="*/ 56 w 62"/>
              <a:gd name="T19"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52">
                <a:moveTo>
                  <a:pt x="56" y="18"/>
                </a:moveTo>
                <a:cubicBezTo>
                  <a:pt x="53" y="27"/>
                  <a:pt x="55" y="35"/>
                  <a:pt x="47" y="42"/>
                </a:cubicBezTo>
                <a:cubicBezTo>
                  <a:pt x="42" y="46"/>
                  <a:pt x="31" y="50"/>
                  <a:pt x="24" y="49"/>
                </a:cubicBezTo>
                <a:cubicBezTo>
                  <a:pt x="13" y="46"/>
                  <a:pt x="1" y="26"/>
                  <a:pt x="0" y="15"/>
                </a:cubicBezTo>
                <a:cubicBezTo>
                  <a:pt x="0" y="16"/>
                  <a:pt x="0" y="16"/>
                  <a:pt x="0" y="16"/>
                </a:cubicBezTo>
                <a:cubicBezTo>
                  <a:pt x="1" y="28"/>
                  <a:pt x="13" y="48"/>
                  <a:pt x="24" y="50"/>
                </a:cubicBezTo>
                <a:cubicBezTo>
                  <a:pt x="31" y="52"/>
                  <a:pt x="42" y="48"/>
                  <a:pt x="47" y="44"/>
                </a:cubicBezTo>
                <a:cubicBezTo>
                  <a:pt x="55" y="37"/>
                  <a:pt x="53" y="29"/>
                  <a:pt x="56" y="20"/>
                </a:cubicBezTo>
                <a:cubicBezTo>
                  <a:pt x="57" y="14"/>
                  <a:pt x="62" y="7"/>
                  <a:pt x="61" y="0"/>
                </a:cubicBezTo>
                <a:cubicBezTo>
                  <a:pt x="61" y="6"/>
                  <a:pt x="57" y="13"/>
                  <a:pt x="56" y="18"/>
                </a:cubicBezTo>
                <a:close/>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08" name="Oval 111"/>
          <p:cNvSpPr>
            <a:spLocks noChangeArrowheads="1"/>
          </p:cNvSpPr>
          <p:nvPr>
            <p:custDataLst>
              <p:tags r:id="rId78"/>
            </p:custDataLst>
          </p:nvPr>
        </p:nvSpPr>
        <p:spPr>
          <a:xfrm>
            <a:off x="1726473" y="4102891"/>
            <a:ext cx="20634" cy="22221"/>
          </a:xfrm>
          <a:prstGeom prst="ellipse">
            <a:avLst/>
          </a:prstGeom>
          <a:solidFill>
            <a:srgbClr val="FAB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13" name="Freeform 116"/>
          <p:cNvSpPr/>
          <p:nvPr>
            <p:custDataLst>
              <p:tags r:id="rId79"/>
            </p:custDataLst>
          </p:nvPr>
        </p:nvSpPr>
        <p:spPr>
          <a:xfrm>
            <a:off x="1862571" y="5213799"/>
            <a:ext cx="4762" cy="6349"/>
          </a:xfrm>
          <a:custGeom>
            <a:avLst/>
            <a:gdLst>
              <a:gd name="T0" fmla="*/ 3 w 4"/>
              <a:gd name="T1" fmla="*/ 0 h 5"/>
              <a:gd name="T2" fmla="*/ 4 w 4"/>
              <a:gd name="T3" fmla="*/ 2 h 5"/>
              <a:gd name="T4" fmla="*/ 4 w 4"/>
              <a:gd name="T5" fmla="*/ 2 h 5"/>
              <a:gd name="T6" fmla="*/ 2 w 4"/>
              <a:gd name="T7" fmla="*/ 4 h 5"/>
              <a:gd name="T8" fmla="*/ 1 w 4"/>
              <a:gd name="T9" fmla="*/ 4 h 5"/>
              <a:gd name="T10" fmla="*/ 0 w 4"/>
              <a:gd name="T11" fmla="*/ 4 h 5"/>
              <a:gd name="T12" fmla="*/ 1 w 4"/>
              <a:gd name="T13" fmla="*/ 1 h 5"/>
              <a:gd name="T14" fmla="*/ 3 w 4"/>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3" y="0"/>
                </a:moveTo>
                <a:cubicBezTo>
                  <a:pt x="4" y="0"/>
                  <a:pt x="4" y="1"/>
                  <a:pt x="4" y="2"/>
                </a:cubicBezTo>
                <a:cubicBezTo>
                  <a:pt x="4" y="2"/>
                  <a:pt x="4" y="2"/>
                  <a:pt x="4" y="2"/>
                </a:cubicBezTo>
                <a:cubicBezTo>
                  <a:pt x="3" y="3"/>
                  <a:pt x="2" y="4"/>
                  <a:pt x="2" y="4"/>
                </a:cubicBezTo>
                <a:cubicBezTo>
                  <a:pt x="1" y="5"/>
                  <a:pt x="1" y="5"/>
                  <a:pt x="1" y="4"/>
                </a:cubicBezTo>
                <a:cubicBezTo>
                  <a:pt x="0" y="4"/>
                  <a:pt x="0" y="4"/>
                  <a:pt x="0" y="4"/>
                </a:cubicBezTo>
                <a:cubicBezTo>
                  <a:pt x="0" y="3"/>
                  <a:pt x="0" y="2"/>
                  <a:pt x="1" y="1"/>
                </a:cubicBezTo>
                <a:cubicBezTo>
                  <a:pt x="1" y="1"/>
                  <a:pt x="2" y="0"/>
                  <a:pt x="3" y="0"/>
                </a:cubicBezTo>
                <a:close/>
              </a:path>
            </a:pathLst>
          </a:custGeom>
          <a:solidFill>
            <a:srgbClr val="BF4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15" name="Freeform 118"/>
          <p:cNvSpPr/>
          <p:nvPr>
            <p:custDataLst>
              <p:tags r:id="rId80"/>
            </p:custDataLst>
          </p:nvPr>
        </p:nvSpPr>
        <p:spPr>
          <a:xfrm>
            <a:off x="1650926" y="4379215"/>
            <a:ext cx="4762" cy="4761"/>
          </a:xfrm>
          <a:custGeom>
            <a:avLst/>
            <a:gdLst>
              <a:gd name="T0" fmla="*/ 2 w 3"/>
              <a:gd name="T1" fmla="*/ 3 h 3"/>
              <a:gd name="T2" fmla="*/ 1 w 3"/>
              <a:gd name="T3" fmla="*/ 2 h 3"/>
              <a:gd name="T4" fmla="*/ 3 w 3"/>
              <a:gd name="T5" fmla="*/ 0 h 3"/>
              <a:gd name="T6" fmla="*/ 3 w 3"/>
              <a:gd name="T7" fmla="*/ 0 h 3"/>
              <a:gd name="T8" fmla="*/ 2 w 3"/>
              <a:gd name="T9" fmla="*/ 1 h 3"/>
              <a:gd name="T10" fmla="*/ 2 w 3"/>
              <a:gd name="T11" fmla="*/ 2 h 3"/>
              <a:gd name="T12" fmla="*/ 2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3"/>
                </a:moveTo>
                <a:cubicBezTo>
                  <a:pt x="1" y="3"/>
                  <a:pt x="1" y="3"/>
                  <a:pt x="1" y="2"/>
                </a:cubicBezTo>
                <a:cubicBezTo>
                  <a:pt x="0" y="1"/>
                  <a:pt x="2" y="0"/>
                  <a:pt x="3" y="0"/>
                </a:cubicBezTo>
                <a:cubicBezTo>
                  <a:pt x="3" y="0"/>
                  <a:pt x="3" y="0"/>
                  <a:pt x="3" y="0"/>
                </a:cubicBezTo>
                <a:cubicBezTo>
                  <a:pt x="3" y="1"/>
                  <a:pt x="3" y="1"/>
                  <a:pt x="2" y="1"/>
                </a:cubicBezTo>
                <a:cubicBezTo>
                  <a:pt x="2" y="1"/>
                  <a:pt x="2" y="2"/>
                  <a:pt x="2" y="2"/>
                </a:cubicBezTo>
                <a:cubicBezTo>
                  <a:pt x="2" y="2"/>
                  <a:pt x="2" y="3"/>
                  <a:pt x="2" y="3"/>
                </a:cubicBezTo>
              </a:path>
            </a:pathLst>
          </a:custGeom>
          <a:solidFill>
            <a:srgbClr val="DE7F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19" name="Freeform 122"/>
          <p:cNvSpPr/>
          <p:nvPr>
            <p:custDataLst>
              <p:tags r:id="rId81"/>
            </p:custDataLst>
          </p:nvPr>
        </p:nvSpPr>
        <p:spPr>
          <a:xfrm>
            <a:off x="1673146" y="4352232"/>
            <a:ext cx="1588" cy="1587"/>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2"/>
                  <a:pt x="1" y="2"/>
                </a:cubicBezTo>
                <a:cubicBezTo>
                  <a:pt x="2" y="2"/>
                  <a:pt x="2" y="0"/>
                  <a:pt x="1"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20" name="Freeform 123"/>
          <p:cNvSpPr/>
          <p:nvPr>
            <p:custDataLst>
              <p:tags r:id="rId82"/>
            </p:custDataLst>
          </p:nvPr>
        </p:nvSpPr>
        <p:spPr>
          <a:xfrm>
            <a:off x="1674735" y="4355407"/>
            <a:ext cx="4762" cy="3174"/>
          </a:xfrm>
          <a:custGeom>
            <a:avLst/>
            <a:gdLst>
              <a:gd name="T0" fmla="*/ 2 w 3"/>
              <a:gd name="T1" fmla="*/ 0 h 2"/>
              <a:gd name="T2" fmla="*/ 0 w 3"/>
              <a:gd name="T3" fmla="*/ 0 h 2"/>
              <a:gd name="T4" fmla="*/ 0 w 3"/>
              <a:gd name="T5" fmla="*/ 2 h 2"/>
              <a:gd name="T6" fmla="*/ 1 w 3"/>
              <a:gd name="T7" fmla="*/ 2 h 2"/>
              <a:gd name="T8" fmla="*/ 2 w 3"/>
              <a:gd name="T9" fmla="*/ 2 h 2"/>
              <a:gd name="T10" fmla="*/ 2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2" y="0"/>
                </a:moveTo>
                <a:cubicBezTo>
                  <a:pt x="2" y="0"/>
                  <a:pt x="1" y="0"/>
                  <a:pt x="0" y="0"/>
                </a:cubicBezTo>
                <a:cubicBezTo>
                  <a:pt x="0" y="0"/>
                  <a:pt x="0" y="1"/>
                  <a:pt x="0" y="2"/>
                </a:cubicBezTo>
                <a:cubicBezTo>
                  <a:pt x="1" y="2"/>
                  <a:pt x="1" y="2"/>
                  <a:pt x="1" y="2"/>
                </a:cubicBezTo>
                <a:cubicBezTo>
                  <a:pt x="2" y="2"/>
                  <a:pt x="2" y="2"/>
                  <a:pt x="2" y="2"/>
                </a:cubicBezTo>
                <a:cubicBezTo>
                  <a:pt x="3" y="1"/>
                  <a:pt x="2" y="1"/>
                  <a:pt x="2"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21" name="Freeform 124"/>
          <p:cNvSpPr/>
          <p:nvPr>
            <p:custDataLst>
              <p:tags r:id="rId83"/>
            </p:custDataLst>
          </p:nvPr>
        </p:nvSpPr>
        <p:spPr>
          <a:xfrm>
            <a:off x="1681083" y="4363343"/>
            <a:ext cx="1588" cy="1587"/>
          </a:xfrm>
          <a:custGeom>
            <a:avLst/>
            <a:gdLst>
              <a:gd name="T0" fmla="*/ 2 w 2"/>
              <a:gd name="T1" fmla="*/ 0 h 2"/>
              <a:gd name="T2" fmla="*/ 1 w 2"/>
              <a:gd name="T3" fmla="*/ 0 h 2"/>
              <a:gd name="T4" fmla="*/ 1 w 2"/>
              <a:gd name="T5" fmla="*/ 0 h 2"/>
              <a:gd name="T6" fmla="*/ 0 w 2"/>
              <a:gd name="T7" fmla="*/ 1 h 2"/>
              <a:gd name="T8" fmla="*/ 1 w 2"/>
              <a:gd name="T9" fmla="*/ 2 h 2"/>
              <a:gd name="T10" fmla="*/ 2 w 2"/>
              <a:gd name="T11" fmla="*/ 2 h 2"/>
              <a:gd name="T12" fmla="*/ 2 w 2"/>
              <a:gd name="T13" fmla="*/ 2 h 2"/>
              <a:gd name="T14" fmla="*/ 2 w 2"/>
              <a:gd name="T15" fmla="*/ 1 h 2"/>
              <a:gd name="T16" fmla="*/ 2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2" y="0"/>
                </a:moveTo>
                <a:cubicBezTo>
                  <a:pt x="2" y="0"/>
                  <a:pt x="2" y="0"/>
                  <a:pt x="1" y="0"/>
                </a:cubicBezTo>
                <a:cubicBezTo>
                  <a:pt x="1" y="0"/>
                  <a:pt x="1" y="0"/>
                  <a:pt x="1" y="0"/>
                </a:cubicBezTo>
                <a:cubicBezTo>
                  <a:pt x="0" y="0"/>
                  <a:pt x="0" y="0"/>
                  <a:pt x="0" y="1"/>
                </a:cubicBezTo>
                <a:cubicBezTo>
                  <a:pt x="0" y="1"/>
                  <a:pt x="0" y="2"/>
                  <a:pt x="1" y="2"/>
                </a:cubicBezTo>
                <a:cubicBezTo>
                  <a:pt x="1" y="2"/>
                  <a:pt x="1" y="2"/>
                  <a:pt x="2" y="2"/>
                </a:cubicBezTo>
                <a:cubicBezTo>
                  <a:pt x="2" y="2"/>
                  <a:pt x="2" y="2"/>
                  <a:pt x="2" y="2"/>
                </a:cubicBezTo>
                <a:cubicBezTo>
                  <a:pt x="2" y="2"/>
                  <a:pt x="2" y="2"/>
                  <a:pt x="2" y="1"/>
                </a:cubicBezTo>
                <a:cubicBezTo>
                  <a:pt x="2" y="1"/>
                  <a:pt x="2" y="1"/>
                  <a:pt x="2"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22" name="Freeform 125"/>
          <p:cNvSpPr/>
          <p:nvPr>
            <p:custDataLst>
              <p:tags r:id="rId84"/>
            </p:custDataLst>
          </p:nvPr>
        </p:nvSpPr>
        <p:spPr>
          <a:xfrm>
            <a:off x="1671561" y="4360168"/>
            <a:ext cx="3174" cy="3174"/>
          </a:xfrm>
          <a:custGeom>
            <a:avLst/>
            <a:gdLst>
              <a:gd name="T0" fmla="*/ 1 w 2"/>
              <a:gd name="T1" fmla="*/ 1 h 2"/>
              <a:gd name="T2" fmla="*/ 1 w 2"/>
              <a:gd name="T3" fmla="*/ 2 h 2"/>
              <a:gd name="T4" fmla="*/ 1 w 2"/>
              <a:gd name="T5" fmla="*/ 2 h 2"/>
              <a:gd name="T6" fmla="*/ 2 w 2"/>
              <a:gd name="T7" fmla="*/ 2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0" y="0"/>
                  <a:pt x="0" y="2"/>
                  <a:pt x="1" y="2"/>
                </a:cubicBezTo>
                <a:cubicBezTo>
                  <a:pt x="1" y="2"/>
                  <a:pt x="1" y="2"/>
                  <a:pt x="1" y="2"/>
                </a:cubicBezTo>
                <a:cubicBezTo>
                  <a:pt x="2" y="2"/>
                  <a:pt x="2" y="2"/>
                  <a:pt x="2" y="2"/>
                </a:cubicBezTo>
                <a:cubicBezTo>
                  <a:pt x="2" y="1"/>
                  <a:pt x="1" y="1"/>
                  <a:pt x="1" y="1"/>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23" name="Freeform 126"/>
          <p:cNvSpPr/>
          <p:nvPr>
            <p:custDataLst>
              <p:tags r:id="rId85"/>
            </p:custDataLst>
          </p:nvPr>
        </p:nvSpPr>
        <p:spPr>
          <a:xfrm>
            <a:off x="1681083" y="4336361"/>
            <a:ext cx="1588" cy="3174"/>
          </a:xfrm>
          <a:custGeom>
            <a:avLst/>
            <a:gdLst>
              <a:gd name="T0" fmla="*/ 1 w 2"/>
              <a:gd name="T1" fmla="*/ 0 h 2"/>
              <a:gd name="T2" fmla="*/ 0 w 2"/>
              <a:gd name="T3" fmla="*/ 1 h 2"/>
              <a:gd name="T4" fmla="*/ 0 w 2"/>
              <a:gd name="T5" fmla="*/ 2 h 2"/>
              <a:gd name="T6" fmla="*/ 1 w 2"/>
              <a:gd name="T7" fmla="*/ 2 h 2"/>
              <a:gd name="T8" fmla="*/ 2 w 2"/>
              <a:gd name="T9" fmla="*/ 1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0" y="0"/>
                  <a:pt x="0" y="1"/>
                  <a:pt x="0" y="1"/>
                </a:cubicBezTo>
                <a:cubicBezTo>
                  <a:pt x="0" y="1"/>
                  <a:pt x="0" y="2"/>
                  <a:pt x="0" y="2"/>
                </a:cubicBezTo>
                <a:cubicBezTo>
                  <a:pt x="0" y="2"/>
                  <a:pt x="1" y="2"/>
                  <a:pt x="1" y="2"/>
                </a:cubicBezTo>
                <a:cubicBezTo>
                  <a:pt x="1" y="2"/>
                  <a:pt x="2" y="1"/>
                  <a:pt x="2" y="1"/>
                </a:cubicBezTo>
                <a:cubicBezTo>
                  <a:pt x="2" y="1"/>
                  <a:pt x="1" y="0"/>
                  <a:pt x="1"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24" name="Freeform 127"/>
          <p:cNvSpPr/>
          <p:nvPr>
            <p:custDataLst>
              <p:tags r:id="rId86"/>
            </p:custDataLst>
          </p:nvPr>
        </p:nvSpPr>
        <p:spPr>
          <a:xfrm>
            <a:off x="1685844" y="4345884"/>
            <a:ext cx="1588" cy="1587"/>
          </a:xfrm>
          <a:custGeom>
            <a:avLst/>
            <a:gdLst>
              <a:gd name="T0" fmla="*/ 1 w 1"/>
              <a:gd name="T1" fmla="*/ 1 h 1"/>
              <a:gd name="T2" fmla="*/ 0 w 1"/>
              <a:gd name="T3" fmla="*/ 0 h 1"/>
              <a:gd name="T4" fmla="*/ 0 w 1"/>
              <a:gd name="T5" fmla="*/ 1 h 1"/>
              <a:gd name="T6" fmla="*/ 0 w 1"/>
              <a:gd name="T7" fmla="*/ 1 h 1"/>
              <a:gd name="T8" fmla="*/ 1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0"/>
                  <a:pt x="0" y="0"/>
                  <a:pt x="0" y="0"/>
                </a:cubicBezTo>
                <a:cubicBezTo>
                  <a:pt x="0" y="1"/>
                  <a:pt x="0" y="1"/>
                  <a:pt x="0" y="1"/>
                </a:cubicBezTo>
                <a:cubicBezTo>
                  <a:pt x="0" y="1"/>
                  <a:pt x="0" y="1"/>
                  <a:pt x="0" y="1"/>
                </a:cubicBezTo>
                <a:cubicBezTo>
                  <a:pt x="1" y="1"/>
                  <a:pt x="1" y="1"/>
                  <a:pt x="1" y="1"/>
                </a:cubicBezTo>
                <a:cubicBezTo>
                  <a:pt x="1" y="1"/>
                  <a:pt x="1" y="1"/>
                  <a:pt x="1" y="1"/>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25" name="Freeform 128"/>
          <p:cNvSpPr/>
          <p:nvPr>
            <p:custDataLst>
              <p:tags r:id="rId87"/>
            </p:custDataLst>
          </p:nvPr>
        </p:nvSpPr>
        <p:spPr>
          <a:xfrm>
            <a:off x="1687433" y="4337947"/>
            <a:ext cx="3174" cy="3174"/>
          </a:xfrm>
          <a:custGeom>
            <a:avLst/>
            <a:gdLst>
              <a:gd name="T0" fmla="*/ 1 w 2"/>
              <a:gd name="T1" fmla="*/ 0 h 2"/>
              <a:gd name="T2" fmla="*/ 0 w 2"/>
              <a:gd name="T3" fmla="*/ 1 h 2"/>
              <a:gd name="T4" fmla="*/ 0 w 2"/>
              <a:gd name="T5" fmla="*/ 2 h 2"/>
              <a:gd name="T6" fmla="*/ 2 w 2"/>
              <a:gd name="T7" fmla="*/ 2 h 2"/>
              <a:gd name="T8" fmla="*/ 2 w 2"/>
              <a:gd name="T9" fmla="*/ 1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0" y="0"/>
                  <a:pt x="0" y="1"/>
                  <a:pt x="0" y="1"/>
                </a:cubicBezTo>
                <a:cubicBezTo>
                  <a:pt x="0" y="2"/>
                  <a:pt x="0" y="2"/>
                  <a:pt x="0" y="2"/>
                </a:cubicBezTo>
                <a:cubicBezTo>
                  <a:pt x="1" y="2"/>
                  <a:pt x="1" y="2"/>
                  <a:pt x="2" y="2"/>
                </a:cubicBezTo>
                <a:cubicBezTo>
                  <a:pt x="2" y="2"/>
                  <a:pt x="2" y="2"/>
                  <a:pt x="2" y="1"/>
                </a:cubicBezTo>
                <a:cubicBezTo>
                  <a:pt x="2" y="1"/>
                  <a:pt x="2" y="0"/>
                  <a:pt x="1"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26" name="Freeform 129"/>
          <p:cNvSpPr/>
          <p:nvPr>
            <p:custDataLst>
              <p:tags r:id="rId88"/>
            </p:custDataLst>
          </p:nvPr>
        </p:nvSpPr>
        <p:spPr>
          <a:xfrm>
            <a:off x="1695368" y="4342710"/>
            <a:ext cx="3174" cy="3174"/>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0"/>
                  <a:pt x="0" y="1"/>
                </a:cubicBezTo>
                <a:cubicBezTo>
                  <a:pt x="0" y="2"/>
                  <a:pt x="1" y="2"/>
                  <a:pt x="1" y="2"/>
                </a:cubicBezTo>
                <a:cubicBezTo>
                  <a:pt x="1" y="2"/>
                  <a:pt x="1" y="2"/>
                  <a:pt x="2" y="1"/>
                </a:cubicBezTo>
                <a:cubicBezTo>
                  <a:pt x="2" y="1"/>
                  <a:pt x="2" y="1"/>
                  <a:pt x="1" y="1"/>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27" name="AutoShape 131"/>
          <p:cNvSpPr>
            <a:spLocks noChangeAspect="1" noChangeArrowheads="1" noTextEdit="1"/>
          </p:cNvSpPr>
          <p:nvPr>
            <p:custDataLst>
              <p:tags r:id="rId89"/>
            </p:custDataLst>
          </p:nvPr>
        </p:nvSpPr>
        <p:spPr>
          <a:xfrm>
            <a:off x="1450403" y="3277016"/>
            <a:ext cx="461882" cy="46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28" name="Freeform 135"/>
          <p:cNvSpPr/>
          <p:nvPr>
            <p:custDataLst>
              <p:tags r:id="rId90"/>
            </p:custDataLst>
          </p:nvPr>
        </p:nvSpPr>
        <p:spPr>
          <a:xfrm>
            <a:off x="1567475" y="3369679"/>
            <a:ext cx="187292" cy="233322"/>
          </a:xfrm>
          <a:custGeom>
            <a:avLst/>
            <a:gdLst>
              <a:gd name="T0" fmla="*/ 96 w 196"/>
              <a:gd name="T1" fmla="*/ 1 h 243"/>
              <a:gd name="T2" fmla="*/ 103 w 196"/>
              <a:gd name="T3" fmla="*/ 1 h 243"/>
              <a:gd name="T4" fmla="*/ 193 w 196"/>
              <a:gd name="T5" fmla="*/ 60 h 243"/>
              <a:gd name="T6" fmla="*/ 196 w 196"/>
              <a:gd name="T7" fmla="*/ 65 h 243"/>
              <a:gd name="T8" fmla="*/ 196 w 196"/>
              <a:gd name="T9" fmla="*/ 237 h 243"/>
              <a:gd name="T10" fmla="*/ 190 w 196"/>
              <a:gd name="T11" fmla="*/ 243 h 243"/>
              <a:gd name="T12" fmla="*/ 6 w 196"/>
              <a:gd name="T13" fmla="*/ 243 h 243"/>
              <a:gd name="T14" fmla="*/ 1 w 196"/>
              <a:gd name="T15" fmla="*/ 237 h 243"/>
              <a:gd name="T16" fmla="*/ 1 w 196"/>
              <a:gd name="T17" fmla="*/ 65 h 243"/>
              <a:gd name="T18" fmla="*/ 3 w 196"/>
              <a:gd name="T19" fmla="*/ 60 h 243"/>
              <a:gd name="T20" fmla="*/ 96 w 196"/>
              <a:gd name="T21"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243">
                <a:moveTo>
                  <a:pt x="96" y="1"/>
                </a:moveTo>
                <a:cubicBezTo>
                  <a:pt x="98" y="0"/>
                  <a:pt x="101" y="0"/>
                  <a:pt x="103" y="1"/>
                </a:cubicBezTo>
                <a:cubicBezTo>
                  <a:pt x="193" y="60"/>
                  <a:pt x="193" y="60"/>
                  <a:pt x="193" y="60"/>
                </a:cubicBezTo>
                <a:cubicBezTo>
                  <a:pt x="195" y="61"/>
                  <a:pt x="196" y="63"/>
                  <a:pt x="196" y="65"/>
                </a:cubicBezTo>
                <a:cubicBezTo>
                  <a:pt x="196" y="237"/>
                  <a:pt x="196" y="237"/>
                  <a:pt x="196" y="237"/>
                </a:cubicBezTo>
                <a:cubicBezTo>
                  <a:pt x="196" y="240"/>
                  <a:pt x="194" y="243"/>
                  <a:pt x="190" y="243"/>
                </a:cubicBezTo>
                <a:cubicBezTo>
                  <a:pt x="6" y="243"/>
                  <a:pt x="6" y="243"/>
                  <a:pt x="6" y="243"/>
                </a:cubicBezTo>
                <a:cubicBezTo>
                  <a:pt x="3" y="243"/>
                  <a:pt x="1" y="240"/>
                  <a:pt x="1" y="237"/>
                </a:cubicBezTo>
                <a:cubicBezTo>
                  <a:pt x="1" y="65"/>
                  <a:pt x="1" y="65"/>
                  <a:pt x="1" y="65"/>
                </a:cubicBezTo>
                <a:cubicBezTo>
                  <a:pt x="0" y="63"/>
                  <a:pt x="1" y="61"/>
                  <a:pt x="3" y="60"/>
                </a:cubicBezTo>
                <a:cubicBezTo>
                  <a:pt x="96" y="1"/>
                  <a:pt x="96" y="1"/>
                  <a:pt x="96" y="1"/>
                </a:cubicBezTo>
                <a:close/>
              </a:path>
            </a:pathLst>
          </a:custGeom>
          <a:solidFill>
            <a:srgbClr val="F5C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29" name="Freeform 136"/>
          <p:cNvSpPr/>
          <p:nvPr>
            <p:custDataLst>
              <p:tags r:id="rId91"/>
            </p:custDataLst>
          </p:nvPr>
        </p:nvSpPr>
        <p:spPr>
          <a:xfrm>
            <a:off x="1710325" y="3356980"/>
            <a:ext cx="31744" cy="71426"/>
          </a:xfrm>
          <a:custGeom>
            <a:avLst/>
            <a:gdLst>
              <a:gd name="T0" fmla="*/ 27 w 33"/>
              <a:gd name="T1" fmla="*/ 0 h 74"/>
              <a:gd name="T2" fmla="*/ 33 w 33"/>
              <a:gd name="T3" fmla="*/ 5 h 74"/>
              <a:gd name="T4" fmla="*/ 33 w 33"/>
              <a:gd name="T5" fmla="*/ 68 h 74"/>
              <a:gd name="T6" fmla="*/ 27 w 33"/>
              <a:gd name="T7" fmla="*/ 74 h 74"/>
              <a:gd name="T8" fmla="*/ 6 w 33"/>
              <a:gd name="T9" fmla="*/ 74 h 74"/>
              <a:gd name="T10" fmla="*/ 0 w 33"/>
              <a:gd name="T11" fmla="*/ 68 h 74"/>
              <a:gd name="T12" fmla="*/ 0 w 33"/>
              <a:gd name="T13" fmla="*/ 5 h 74"/>
              <a:gd name="T14" fmla="*/ 6 w 33"/>
              <a:gd name="T15" fmla="*/ 0 h 74"/>
              <a:gd name="T16" fmla="*/ 27 w 33"/>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74">
                <a:moveTo>
                  <a:pt x="27" y="0"/>
                </a:moveTo>
                <a:cubicBezTo>
                  <a:pt x="30" y="0"/>
                  <a:pt x="33" y="2"/>
                  <a:pt x="33" y="5"/>
                </a:cubicBezTo>
                <a:cubicBezTo>
                  <a:pt x="33" y="68"/>
                  <a:pt x="33" y="68"/>
                  <a:pt x="33" y="68"/>
                </a:cubicBezTo>
                <a:cubicBezTo>
                  <a:pt x="33" y="72"/>
                  <a:pt x="30" y="74"/>
                  <a:pt x="27" y="74"/>
                </a:cubicBezTo>
                <a:cubicBezTo>
                  <a:pt x="6" y="74"/>
                  <a:pt x="6" y="74"/>
                  <a:pt x="6" y="74"/>
                </a:cubicBezTo>
                <a:cubicBezTo>
                  <a:pt x="3" y="74"/>
                  <a:pt x="0" y="72"/>
                  <a:pt x="0" y="68"/>
                </a:cubicBezTo>
                <a:cubicBezTo>
                  <a:pt x="0" y="5"/>
                  <a:pt x="0" y="5"/>
                  <a:pt x="0" y="5"/>
                </a:cubicBezTo>
                <a:cubicBezTo>
                  <a:pt x="0" y="3"/>
                  <a:pt x="3" y="0"/>
                  <a:pt x="6" y="0"/>
                </a:cubicBezTo>
                <a:cubicBezTo>
                  <a:pt x="27" y="0"/>
                  <a:pt x="27" y="0"/>
                  <a:pt x="27" y="0"/>
                </a:cubicBezTo>
                <a:close/>
              </a:path>
            </a:pathLst>
          </a:custGeom>
          <a:solidFill>
            <a:srgbClr val="F5C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30" name="Freeform 137"/>
          <p:cNvSpPr/>
          <p:nvPr>
            <p:custDataLst>
              <p:tags r:id="rId92"/>
            </p:custDataLst>
          </p:nvPr>
        </p:nvSpPr>
        <p:spPr>
          <a:xfrm>
            <a:off x="1529381" y="3337934"/>
            <a:ext cx="261892" cy="152374"/>
          </a:xfrm>
          <a:custGeom>
            <a:avLst/>
            <a:gdLst>
              <a:gd name="T0" fmla="*/ 35 w 275"/>
              <a:gd name="T1" fmla="*/ 151 h 159"/>
              <a:gd name="T2" fmla="*/ 8 w 275"/>
              <a:gd name="T3" fmla="*/ 151 h 159"/>
              <a:gd name="T4" fmla="*/ 8 w 275"/>
              <a:gd name="T5" fmla="*/ 124 h 159"/>
              <a:gd name="T6" fmla="*/ 125 w 275"/>
              <a:gd name="T7" fmla="*/ 8 h 159"/>
              <a:gd name="T8" fmla="*/ 151 w 275"/>
              <a:gd name="T9" fmla="*/ 8 h 159"/>
              <a:gd name="T10" fmla="*/ 268 w 275"/>
              <a:gd name="T11" fmla="*/ 124 h 159"/>
              <a:gd name="T12" fmla="*/ 268 w 275"/>
              <a:gd name="T13" fmla="*/ 151 h 159"/>
              <a:gd name="T14" fmla="*/ 241 w 275"/>
              <a:gd name="T15" fmla="*/ 151 h 159"/>
              <a:gd name="T16" fmla="*/ 138 w 275"/>
              <a:gd name="T17" fmla="*/ 48 h 159"/>
              <a:gd name="T18" fmla="*/ 35 w 275"/>
              <a:gd name="T19" fmla="*/ 15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 h="159">
                <a:moveTo>
                  <a:pt x="35" y="151"/>
                </a:moveTo>
                <a:cubicBezTo>
                  <a:pt x="27" y="159"/>
                  <a:pt x="15" y="159"/>
                  <a:pt x="8" y="151"/>
                </a:cubicBezTo>
                <a:cubicBezTo>
                  <a:pt x="0" y="144"/>
                  <a:pt x="0" y="132"/>
                  <a:pt x="8" y="124"/>
                </a:cubicBezTo>
                <a:cubicBezTo>
                  <a:pt x="125" y="8"/>
                  <a:pt x="125" y="8"/>
                  <a:pt x="125" y="8"/>
                </a:cubicBezTo>
                <a:cubicBezTo>
                  <a:pt x="132" y="0"/>
                  <a:pt x="144" y="0"/>
                  <a:pt x="151" y="8"/>
                </a:cubicBezTo>
                <a:cubicBezTo>
                  <a:pt x="268" y="124"/>
                  <a:pt x="268" y="124"/>
                  <a:pt x="268" y="124"/>
                </a:cubicBezTo>
                <a:cubicBezTo>
                  <a:pt x="275" y="132"/>
                  <a:pt x="275" y="144"/>
                  <a:pt x="268" y="151"/>
                </a:cubicBezTo>
                <a:cubicBezTo>
                  <a:pt x="260" y="159"/>
                  <a:pt x="249" y="159"/>
                  <a:pt x="241" y="151"/>
                </a:cubicBezTo>
                <a:cubicBezTo>
                  <a:pt x="138" y="48"/>
                  <a:pt x="138" y="48"/>
                  <a:pt x="138" y="48"/>
                </a:cubicBezTo>
                <a:cubicBezTo>
                  <a:pt x="35" y="151"/>
                  <a:pt x="35" y="151"/>
                  <a:pt x="35" y="151"/>
                </a:cubicBezTo>
                <a:close/>
              </a:path>
            </a:pathLst>
          </a:custGeom>
          <a:solidFill>
            <a:srgbClr val="B651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31" name="Freeform 138"/>
          <p:cNvSpPr/>
          <p:nvPr>
            <p:custDataLst>
              <p:tags r:id="rId93"/>
            </p:custDataLst>
          </p:nvPr>
        </p:nvSpPr>
        <p:spPr>
          <a:xfrm>
            <a:off x="1583347" y="3461737"/>
            <a:ext cx="152374" cy="128566"/>
          </a:xfrm>
          <a:custGeom>
            <a:avLst/>
            <a:gdLst>
              <a:gd name="T0" fmla="*/ 130 w 160"/>
              <a:gd name="T1" fmla="*/ 7 h 133"/>
              <a:gd name="T2" fmla="*/ 81 w 160"/>
              <a:gd name="T3" fmla="*/ 30 h 133"/>
              <a:gd name="T4" fmla="*/ 80 w 160"/>
              <a:gd name="T5" fmla="*/ 33 h 133"/>
              <a:gd name="T6" fmla="*/ 79 w 160"/>
              <a:gd name="T7" fmla="*/ 30 h 133"/>
              <a:gd name="T8" fmla="*/ 29 w 160"/>
              <a:gd name="T9" fmla="*/ 7 h 133"/>
              <a:gd name="T10" fmla="*/ 7 w 160"/>
              <a:gd name="T11" fmla="*/ 57 h 133"/>
              <a:gd name="T12" fmla="*/ 80 w 160"/>
              <a:gd name="T13" fmla="*/ 133 h 133"/>
              <a:gd name="T14" fmla="*/ 153 w 160"/>
              <a:gd name="T15" fmla="*/ 57 h 133"/>
              <a:gd name="T16" fmla="*/ 130 w 160"/>
              <a:gd name="T17" fmla="*/ 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133">
                <a:moveTo>
                  <a:pt x="130" y="7"/>
                </a:moveTo>
                <a:cubicBezTo>
                  <a:pt x="110" y="0"/>
                  <a:pt x="88" y="10"/>
                  <a:pt x="81" y="30"/>
                </a:cubicBezTo>
                <a:cubicBezTo>
                  <a:pt x="80" y="31"/>
                  <a:pt x="80" y="32"/>
                  <a:pt x="80" y="33"/>
                </a:cubicBezTo>
                <a:cubicBezTo>
                  <a:pt x="80" y="32"/>
                  <a:pt x="79" y="31"/>
                  <a:pt x="79" y="30"/>
                </a:cubicBezTo>
                <a:cubicBezTo>
                  <a:pt x="71" y="10"/>
                  <a:pt x="49" y="0"/>
                  <a:pt x="29" y="7"/>
                </a:cubicBezTo>
                <a:cubicBezTo>
                  <a:pt x="10" y="15"/>
                  <a:pt x="0" y="37"/>
                  <a:pt x="7" y="57"/>
                </a:cubicBezTo>
                <a:cubicBezTo>
                  <a:pt x="14" y="77"/>
                  <a:pt x="80" y="133"/>
                  <a:pt x="80" y="133"/>
                </a:cubicBezTo>
                <a:cubicBezTo>
                  <a:pt x="80" y="133"/>
                  <a:pt x="145" y="77"/>
                  <a:pt x="153" y="57"/>
                </a:cubicBezTo>
                <a:cubicBezTo>
                  <a:pt x="160" y="37"/>
                  <a:pt x="150" y="15"/>
                  <a:pt x="130" y="7"/>
                </a:cubicBezTo>
                <a:close/>
              </a:path>
            </a:pathLst>
          </a:custGeom>
          <a:solidFill>
            <a:srgbClr val="C34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32" name="Freeform 139"/>
          <p:cNvSpPr/>
          <p:nvPr>
            <p:custDataLst>
              <p:tags r:id="rId94"/>
            </p:custDataLst>
          </p:nvPr>
        </p:nvSpPr>
        <p:spPr>
          <a:xfrm>
            <a:off x="1583347" y="3461737"/>
            <a:ext cx="76187" cy="128566"/>
          </a:xfrm>
          <a:custGeom>
            <a:avLst/>
            <a:gdLst>
              <a:gd name="T0" fmla="*/ 80 w 80"/>
              <a:gd name="T1" fmla="*/ 33 h 133"/>
              <a:gd name="T2" fmla="*/ 79 w 80"/>
              <a:gd name="T3" fmla="*/ 30 h 133"/>
              <a:gd name="T4" fmla="*/ 29 w 80"/>
              <a:gd name="T5" fmla="*/ 7 h 133"/>
              <a:gd name="T6" fmla="*/ 7 w 80"/>
              <a:gd name="T7" fmla="*/ 57 h 133"/>
              <a:gd name="T8" fmla="*/ 80 w 80"/>
              <a:gd name="T9" fmla="*/ 133 h 133"/>
              <a:gd name="T10" fmla="*/ 80 w 80"/>
              <a:gd name="T11" fmla="*/ 33 h 133"/>
            </a:gdLst>
            <a:ahLst/>
            <a:cxnLst>
              <a:cxn ang="0">
                <a:pos x="T0" y="T1"/>
              </a:cxn>
              <a:cxn ang="0">
                <a:pos x="T2" y="T3"/>
              </a:cxn>
              <a:cxn ang="0">
                <a:pos x="T4" y="T5"/>
              </a:cxn>
              <a:cxn ang="0">
                <a:pos x="T6" y="T7"/>
              </a:cxn>
              <a:cxn ang="0">
                <a:pos x="T8" y="T9"/>
              </a:cxn>
              <a:cxn ang="0">
                <a:pos x="T10" y="T11"/>
              </a:cxn>
            </a:cxnLst>
            <a:rect l="0" t="0" r="r" b="b"/>
            <a:pathLst>
              <a:path w="80" h="133">
                <a:moveTo>
                  <a:pt x="80" y="33"/>
                </a:moveTo>
                <a:cubicBezTo>
                  <a:pt x="80" y="32"/>
                  <a:pt x="79" y="31"/>
                  <a:pt x="79" y="30"/>
                </a:cubicBezTo>
                <a:cubicBezTo>
                  <a:pt x="71" y="10"/>
                  <a:pt x="49" y="0"/>
                  <a:pt x="29" y="7"/>
                </a:cubicBezTo>
                <a:cubicBezTo>
                  <a:pt x="10" y="15"/>
                  <a:pt x="0" y="37"/>
                  <a:pt x="7" y="57"/>
                </a:cubicBezTo>
                <a:cubicBezTo>
                  <a:pt x="14" y="77"/>
                  <a:pt x="80" y="133"/>
                  <a:pt x="80" y="133"/>
                </a:cubicBezTo>
                <a:cubicBezTo>
                  <a:pt x="80" y="33"/>
                  <a:pt x="80" y="33"/>
                  <a:pt x="80" y="33"/>
                </a:cubicBezTo>
                <a:close/>
              </a:path>
            </a:pathLst>
          </a:custGeom>
          <a:solidFill>
            <a:srgbClr val="EE7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33" name="AutoShape 141"/>
          <p:cNvSpPr>
            <a:spLocks noChangeAspect="1" noChangeArrowheads="1" noTextEdit="1"/>
          </p:cNvSpPr>
          <p:nvPr>
            <p:custDataLst>
              <p:tags r:id="rId95"/>
            </p:custDataLst>
          </p:nvPr>
        </p:nvSpPr>
        <p:spPr>
          <a:xfrm>
            <a:off x="1466684" y="2611334"/>
            <a:ext cx="450772" cy="44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34" name="Oval 145"/>
          <p:cNvSpPr>
            <a:spLocks noChangeArrowheads="1"/>
          </p:cNvSpPr>
          <p:nvPr>
            <p:custDataLst>
              <p:tags r:id="rId96"/>
            </p:custDataLst>
          </p:nvPr>
        </p:nvSpPr>
        <p:spPr>
          <a:xfrm>
            <a:off x="1722228" y="2958936"/>
            <a:ext cx="22221" cy="9523"/>
          </a:xfrm>
          <a:prstGeom prst="ellipse">
            <a:avLst/>
          </a:prstGeom>
          <a:solidFill>
            <a:srgbClr val="6B3F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35" name="Freeform 146"/>
          <p:cNvSpPr/>
          <p:nvPr>
            <p:custDataLst>
              <p:tags r:id="rId97"/>
            </p:custDataLst>
          </p:nvPr>
        </p:nvSpPr>
        <p:spPr>
          <a:xfrm>
            <a:off x="1619058" y="2963698"/>
            <a:ext cx="177769" cy="44442"/>
          </a:xfrm>
          <a:custGeom>
            <a:avLst/>
            <a:gdLst>
              <a:gd name="T0" fmla="*/ 3 w 152"/>
              <a:gd name="T1" fmla="*/ 5 h 38"/>
              <a:gd name="T2" fmla="*/ 20 w 152"/>
              <a:gd name="T3" fmla="*/ 3 h 38"/>
              <a:gd name="T4" fmla="*/ 71 w 152"/>
              <a:gd name="T5" fmla="*/ 18 h 38"/>
              <a:gd name="T6" fmla="*/ 71 w 152"/>
              <a:gd name="T7" fmla="*/ 18 h 38"/>
              <a:gd name="T8" fmla="*/ 72 w 152"/>
              <a:gd name="T9" fmla="*/ 18 h 38"/>
              <a:gd name="T10" fmla="*/ 138 w 152"/>
              <a:gd name="T11" fmla="*/ 17 h 38"/>
              <a:gd name="T12" fmla="*/ 152 w 152"/>
              <a:gd name="T13" fmla="*/ 26 h 38"/>
              <a:gd name="T14" fmla="*/ 138 w 152"/>
              <a:gd name="T15" fmla="*/ 31 h 38"/>
              <a:gd name="T16" fmla="*/ 72 w 152"/>
              <a:gd name="T17" fmla="*/ 38 h 38"/>
              <a:gd name="T18" fmla="*/ 68 w 152"/>
              <a:gd name="T19" fmla="*/ 37 h 38"/>
              <a:gd name="T20" fmla="*/ 64 w 152"/>
              <a:gd name="T21" fmla="*/ 37 h 38"/>
              <a:gd name="T22" fmla="*/ 1 w 152"/>
              <a:gd name="T23" fmla="*/ 13 h 38"/>
              <a:gd name="T24" fmla="*/ 3 w 152"/>
              <a:gd name="T25"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38">
                <a:moveTo>
                  <a:pt x="3" y="5"/>
                </a:moveTo>
                <a:cubicBezTo>
                  <a:pt x="7" y="0"/>
                  <a:pt x="14" y="1"/>
                  <a:pt x="20" y="3"/>
                </a:cubicBezTo>
                <a:cubicBezTo>
                  <a:pt x="71" y="18"/>
                  <a:pt x="71" y="18"/>
                  <a:pt x="71" y="18"/>
                </a:cubicBezTo>
                <a:cubicBezTo>
                  <a:pt x="71" y="18"/>
                  <a:pt x="71" y="18"/>
                  <a:pt x="71" y="18"/>
                </a:cubicBezTo>
                <a:cubicBezTo>
                  <a:pt x="71" y="18"/>
                  <a:pt x="72" y="18"/>
                  <a:pt x="72" y="18"/>
                </a:cubicBezTo>
                <a:cubicBezTo>
                  <a:pt x="138" y="17"/>
                  <a:pt x="138" y="17"/>
                  <a:pt x="138" y="17"/>
                </a:cubicBezTo>
                <a:cubicBezTo>
                  <a:pt x="146" y="17"/>
                  <a:pt x="152" y="21"/>
                  <a:pt x="152" y="26"/>
                </a:cubicBezTo>
                <a:cubicBezTo>
                  <a:pt x="152" y="32"/>
                  <a:pt x="145" y="31"/>
                  <a:pt x="138" y="31"/>
                </a:cubicBezTo>
                <a:cubicBezTo>
                  <a:pt x="72" y="38"/>
                  <a:pt x="72" y="38"/>
                  <a:pt x="72" y="38"/>
                </a:cubicBezTo>
                <a:cubicBezTo>
                  <a:pt x="71" y="38"/>
                  <a:pt x="69" y="38"/>
                  <a:pt x="68" y="37"/>
                </a:cubicBezTo>
                <a:cubicBezTo>
                  <a:pt x="67" y="37"/>
                  <a:pt x="66" y="37"/>
                  <a:pt x="64" y="37"/>
                </a:cubicBezTo>
                <a:cubicBezTo>
                  <a:pt x="1" y="13"/>
                  <a:pt x="1" y="13"/>
                  <a:pt x="1" y="13"/>
                </a:cubicBezTo>
                <a:cubicBezTo>
                  <a:pt x="1" y="13"/>
                  <a:pt x="0" y="9"/>
                  <a:pt x="3" y="5"/>
                </a:cubicBezTo>
                <a:close/>
              </a:path>
            </a:pathLst>
          </a:custGeom>
          <a:solidFill>
            <a:srgbClr val="E5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36" name="Freeform 147"/>
          <p:cNvSpPr/>
          <p:nvPr>
            <p:custDataLst>
              <p:tags r:id="rId98"/>
            </p:custDataLst>
          </p:nvPr>
        </p:nvSpPr>
        <p:spPr>
          <a:xfrm>
            <a:off x="1712705" y="2946238"/>
            <a:ext cx="123804" cy="60315"/>
          </a:xfrm>
          <a:custGeom>
            <a:avLst/>
            <a:gdLst>
              <a:gd name="T0" fmla="*/ 31 w 107"/>
              <a:gd name="T1" fmla="*/ 10 h 52"/>
              <a:gd name="T2" fmla="*/ 52 w 107"/>
              <a:gd name="T3" fmla="*/ 6 h 52"/>
              <a:gd name="T4" fmla="*/ 81 w 107"/>
              <a:gd name="T5" fmla="*/ 20 h 52"/>
              <a:gd name="T6" fmla="*/ 104 w 107"/>
              <a:gd name="T7" fmla="*/ 19 h 52"/>
              <a:gd name="T8" fmla="*/ 107 w 107"/>
              <a:gd name="T9" fmla="*/ 52 h 52"/>
              <a:gd name="T10" fmla="*/ 56 w 107"/>
              <a:gd name="T11" fmla="*/ 47 h 52"/>
              <a:gd name="T12" fmla="*/ 0 w 107"/>
              <a:gd name="T13" fmla="*/ 15 h 52"/>
              <a:gd name="T14" fmla="*/ 31 w 107"/>
              <a:gd name="T15" fmla="*/ 1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52">
                <a:moveTo>
                  <a:pt x="31" y="10"/>
                </a:moveTo>
                <a:cubicBezTo>
                  <a:pt x="31" y="10"/>
                  <a:pt x="34" y="0"/>
                  <a:pt x="52" y="6"/>
                </a:cubicBezTo>
                <a:cubicBezTo>
                  <a:pt x="70" y="12"/>
                  <a:pt x="81" y="20"/>
                  <a:pt x="81" y="20"/>
                </a:cubicBezTo>
                <a:cubicBezTo>
                  <a:pt x="104" y="19"/>
                  <a:pt x="104" y="19"/>
                  <a:pt x="104" y="19"/>
                </a:cubicBezTo>
                <a:cubicBezTo>
                  <a:pt x="107" y="52"/>
                  <a:pt x="107" y="52"/>
                  <a:pt x="107" y="52"/>
                </a:cubicBezTo>
                <a:cubicBezTo>
                  <a:pt x="107" y="52"/>
                  <a:pt x="61" y="48"/>
                  <a:pt x="56" y="47"/>
                </a:cubicBezTo>
                <a:cubicBezTo>
                  <a:pt x="51" y="45"/>
                  <a:pt x="0" y="15"/>
                  <a:pt x="0" y="15"/>
                </a:cubicBezTo>
                <a:cubicBezTo>
                  <a:pt x="31" y="10"/>
                  <a:pt x="31" y="10"/>
                  <a:pt x="31" y="10"/>
                </a:cubicBezTo>
                <a:close/>
              </a:path>
            </a:pathLst>
          </a:custGeom>
          <a:solidFill>
            <a:srgbClr val="F6C2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37" name="Freeform 148"/>
          <p:cNvSpPr/>
          <p:nvPr>
            <p:custDataLst>
              <p:tags r:id="rId99"/>
            </p:custDataLst>
          </p:nvPr>
        </p:nvSpPr>
        <p:spPr>
          <a:xfrm>
            <a:off x="1623820" y="2958936"/>
            <a:ext cx="177769" cy="44442"/>
          </a:xfrm>
          <a:custGeom>
            <a:avLst/>
            <a:gdLst>
              <a:gd name="T0" fmla="*/ 2 w 153"/>
              <a:gd name="T1" fmla="*/ 4 h 39"/>
              <a:gd name="T2" fmla="*/ 9 w 153"/>
              <a:gd name="T3" fmla="*/ 0 h 39"/>
              <a:gd name="T4" fmla="*/ 19 w 153"/>
              <a:gd name="T5" fmla="*/ 2 h 39"/>
              <a:gd name="T6" fmla="*/ 70 w 153"/>
              <a:gd name="T7" fmla="*/ 19 h 39"/>
              <a:gd name="T8" fmla="*/ 71 w 153"/>
              <a:gd name="T9" fmla="*/ 19 h 39"/>
              <a:gd name="T10" fmla="*/ 72 w 153"/>
              <a:gd name="T11" fmla="*/ 19 h 39"/>
              <a:gd name="T12" fmla="*/ 139 w 153"/>
              <a:gd name="T13" fmla="*/ 19 h 39"/>
              <a:gd name="T14" fmla="*/ 153 w 153"/>
              <a:gd name="T15" fmla="*/ 29 h 39"/>
              <a:gd name="T16" fmla="*/ 139 w 153"/>
              <a:gd name="T17" fmla="*/ 39 h 39"/>
              <a:gd name="T18" fmla="*/ 72 w 153"/>
              <a:gd name="T19" fmla="*/ 39 h 39"/>
              <a:gd name="T20" fmla="*/ 67 w 153"/>
              <a:gd name="T21" fmla="*/ 38 h 39"/>
              <a:gd name="T22" fmla="*/ 63 w 153"/>
              <a:gd name="T23" fmla="*/ 37 h 39"/>
              <a:gd name="T24" fmla="*/ 3 w 153"/>
              <a:gd name="T25" fmla="*/ 14 h 39"/>
              <a:gd name="T26" fmla="*/ 0 w 153"/>
              <a:gd name="T27" fmla="*/ 13 h 39"/>
              <a:gd name="T28" fmla="*/ 2 w 153"/>
              <a:gd name="T29"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39">
                <a:moveTo>
                  <a:pt x="2" y="4"/>
                </a:moveTo>
                <a:cubicBezTo>
                  <a:pt x="5" y="1"/>
                  <a:pt x="6" y="0"/>
                  <a:pt x="9" y="0"/>
                </a:cubicBezTo>
                <a:cubicBezTo>
                  <a:pt x="12" y="0"/>
                  <a:pt x="16" y="1"/>
                  <a:pt x="19" y="2"/>
                </a:cubicBezTo>
                <a:cubicBezTo>
                  <a:pt x="70" y="19"/>
                  <a:pt x="70" y="19"/>
                  <a:pt x="70" y="19"/>
                </a:cubicBezTo>
                <a:cubicBezTo>
                  <a:pt x="70" y="19"/>
                  <a:pt x="71" y="19"/>
                  <a:pt x="71" y="19"/>
                </a:cubicBezTo>
                <a:cubicBezTo>
                  <a:pt x="71" y="19"/>
                  <a:pt x="71" y="19"/>
                  <a:pt x="72" y="19"/>
                </a:cubicBezTo>
                <a:cubicBezTo>
                  <a:pt x="139" y="19"/>
                  <a:pt x="139" y="19"/>
                  <a:pt x="139" y="19"/>
                </a:cubicBezTo>
                <a:cubicBezTo>
                  <a:pt x="147" y="19"/>
                  <a:pt x="153" y="23"/>
                  <a:pt x="153" y="29"/>
                </a:cubicBezTo>
                <a:cubicBezTo>
                  <a:pt x="153" y="34"/>
                  <a:pt x="147" y="39"/>
                  <a:pt x="139" y="39"/>
                </a:cubicBezTo>
                <a:cubicBezTo>
                  <a:pt x="72" y="39"/>
                  <a:pt x="72" y="39"/>
                  <a:pt x="72" y="39"/>
                </a:cubicBezTo>
                <a:cubicBezTo>
                  <a:pt x="70" y="39"/>
                  <a:pt x="69" y="39"/>
                  <a:pt x="67" y="38"/>
                </a:cubicBezTo>
                <a:cubicBezTo>
                  <a:pt x="66" y="38"/>
                  <a:pt x="65" y="38"/>
                  <a:pt x="63" y="37"/>
                </a:cubicBezTo>
                <a:cubicBezTo>
                  <a:pt x="3" y="14"/>
                  <a:pt x="3" y="14"/>
                  <a:pt x="3" y="14"/>
                </a:cubicBezTo>
                <a:cubicBezTo>
                  <a:pt x="1" y="14"/>
                  <a:pt x="0" y="13"/>
                  <a:pt x="0" y="13"/>
                </a:cubicBezTo>
                <a:cubicBezTo>
                  <a:pt x="0" y="13"/>
                  <a:pt x="0" y="7"/>
                  <a:pt x="2" y="4"/>
                </a:cubicBezTo>
                <a:close/>
              </a:path>
            </a:pathLst>
          </a:custGeom>
          <a:solidFill>
            <a:srgbClr val="F6C2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38" name="Freeform 149"/>
          <p:cNvSpPr/>
          <p:nvPr>
            <p:custDataLst>
              <p:tags r:id="rId100"/>
            </p:custDataLst>
          </p:nvPr>
        </p:nvSpPr>
        <p:spPr>
          <a:xfrm>
            <a:off x="1623820" y="2958936"/>
            <a:ext cx="36507" cy="15872"/>
          </a:xfrm>
          <a:custGeom>
            <a:avLst/>
            <a:gdLst>
              <a:gd name="T0" fmla="*/ 20 w 31"/>
              <a:gd name="T1" fmla="*/ 4 h 14"/>
              <a:gd name="T2" fmla="*/ 10 w 31"/>
              <a:gd name="T3" fmla="*/ 2 h 14"/>
              <a:gd name="T4" fmla="*/ 3 w 31"/>
              <a:gd name="T5" fmla="*/ 5 h 14"/>
              <a:gd name="T6" fmla="*/ 1 w 31"/>
              <a:gd name="T7" fmla="*/ 14 h 14"/>
              <a:gd name="T8" fmla="*/ 0 w 31"/>
              <a:gd name="T9" fmla="*/ 13 h 14"/>
              <a:gd name="T10" fmla="*/ 2 w 31"/>
              <a:gd name="T11" fmla="*/ 4 h 14"/>
              <a:gd name="T12" fmla="*/ 9 w 31"/>
              <a:gd name="T13" fmla="*/ 0 h 14"/>
              <a:gd name="T14" fmla="*/ 19 w 31"/>
              <a:gd name="T15" fmla="*/ 2 h 14"/>
              <a:gd name="T16" fmla="*/ 31 w 31"/>
              <a:gd name="T17" fmla="*/ 6 h 14"/>
              <a:gd name="T18" fmla="*/ 20 w 31"/>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4">
                <a:moveTo>
                  <a:pt x="20" y="4"/>
                </a:moveTo>
                <a:cubicBezTo>
                  <a:pt x="17" y="3"/>
                  <a:pt x="13" y="2"/>
                  <a:pt x="10" y="2"/>
                </a:cubicBezTo>
                <a:cubicBezTo>
                  <a:pt x="7" y="2"/>
                  <a:pt x="6" y="2"/>
                  <a:pt x="3" y="5"/>
                </a:cubicBezTo>
                <a:cubicBezTo>
                  <a:pt x="1" y="7"/>
                  <a:pt x="1" y="12"/>
                  <a:pt x="1" y="14"/>
                </a:cubicBezTo>
                <a:cubicBezTo>
                  <a:pt x="0" y="13"/>
                  <a:pt x="0" y="13"/>
                  <a:pt x="0" y="13"/>
                </a:cubicBezTo>
                <a:cubicBezTo>
                  <a:pt x="0" y="13"/>
                  <a:pt x="0" y="7"/>
                  <a:pt x="2" y="4"/>
                </a:cubicBezTo>
                <a:cubicBezTo>
                  <a:pt x="5" y="1"/>
                  <a:pt x="6" y="0"/>
                  <a:pt x="9" y="0"/>
                </a:cubicBezTo>
                <a:cubicBezTo>
                  <a:pt x="12" y="0"/>
                  <a:pt x="16" y="1"/>
                  <a:pt x="19" y="2"/>
                </a:cubicBezTo>
                <a:cubicBezTo>
                  <a:pt x="31" y="6"/>
                  <a:pt x="31" y="6"/>
                  <a:pt x="31" y="6"/>
                </a:cubicBezTo>
                <a:cubicBezTo>
                  <a:pt x="20" y="4"/>
                  <a:pt x="20" y="4"/>
                  <a:pt x="20" y="4"/>
                </a:cubicBezTo>
                <a:close/>
              </a:path>
            </a:pathLst>
          </a:custGeom>
          <a:solidFill>
            <a:srgbClr val="F9C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39" name="Freeform 150"/>
          <p:cNvSpPr/>
          <p:nvPr>
            <p:custDataLst>
              <p:tags r:id="rId101"/>
            </p:custDataLst>
          </p:nvPr>
        </p:nvSpPr>
        <p:spPr>
          <a:xfrm>
            <a:off x="1671437" y="2965285"/>
            <a:ext cx="109519" cy="22221"/>
          </a:xfrm>
          <a:custGeom>
            <a:avLst/>
            <a:gdLst>
              <a:gd name="T0" fmla="*/ 0 w 94"/>
              <a:gd name="T1" fmla="*/ 3 h 19"/>
              <a:gd name="T2" fmla="*/ 24 w 94"/>
              <a:gd name="T3" fmla="*/ 7 h 19"/>
              <a:gd name="T4" fmla="*/ 28 w 94"/>
              <a:gd name="T5" fmla="*/ 8 h 19"/>
              <a:gd name="T6" fmla="*/ 34 w 94"/>
              <a:gd name="T7" fmla="*/ 9 h 19"/>
              <a:gd name="T8" fmla="*/ 94 w 94"/>
              <a:gd name="T9" fmla="*/ 13 h 19"/>
              <a:gd name="T10" fmla="*/ 87 w 94"/>
              <a:gd name="T11" fmla="*/ 15 h 19"/>
              <a:gd name="T12" fmla="*/ 51 w 94"/>
              <a:gd name="T13" fmla="*/ 16 h 19"/>
              <a:gd name="T14" fmla="*/ 7 w 94"/>
              <a:gd name="T15" fmla="*/ 10 h 19"/>
              <a:gd name="T16" fmla="*/ 0 w 94"/>
              <a:gd name="T17"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9">
                <a:moveTo>
                  <a:pt x="0" y="3"/>
                </a:moveTo>
                <a:cubicBezTo>
                  <a:pt x="24" y="7"/>
                  <a:pt x="24" y="7"/>
                  <a:pt x="24" y="7"/>
                </a:cubicBezTo>
                <a:cubicBezTo>
                  <a:pt x="20" y="0"/>
                  <a:pt x="28" y="8"/>
                  <a:pt x="28" y="8"/>
                </a:cubicBezTo>
                <a:cubicBezTo>
                  <a:pt x="28" y="8"/>
                  <a:pt x="34" y="9"/>
                  <a:pt x="34" y="9"/>
                </a:cubicBezTo>
                <a:cubicBezTo>
                  <a:pt x="94" y="13"/>
                  <a:pt x="94" y="13"/>
                  <a:pt x="94" y="13"/>
                </a:cubicBezTo>
                <a:cubicBezTo>
                  <a:pt x="93" y="15"/>
                  <a:pt x="91" y="15"/>
                  <a:pt x="87" y="15"/>
                </a:cubicBezTo>
                <a:cubicBezTo>
                  <a:pt x="82" y="14"/>
                  <a:pt x="60" y="19"/>
                  <a:pt x="51" y="16"/>
                </a:cubicBezTo>
                <a:cubicBezTo>
                  <a:pt x="7" y="10"/>
                  <a:pt x="7" y="10"/>
                  <a:pt x="7" y="10"/>
                </a:cubicBezTo>
                <a:cubicBezTo>
                  <a:pt x="3" y="9"/>
                  <a:pt x="1" y="7"/>
                  <a:pt x="0" y="3"/>
                </a:cubicBezTo>
                <a:close/>
              </a:path>
            </a:pathLst>
          </a:custGeom>
          <a:solidFill>
            <a:srgbClr val="E5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40" name="Freeform 151"/>
          <p:cNvSpPr/>
          <p:nvPr>
            <p:custDataLst>
              <p:tags r:id="rId102"/>
            </p:custDataLst>
          </p:nvPr>
        </p:nvSpPr>
        <p:spPr>
          <a:xfrm>
            <a:off x="1701594" y="2949412"/>
            <a:ext cx="123804" cy="44442"/>
          </a:xfrm>
          <a:custGeom>
            <a:avLst/>
            <a:gdLst>
              <a:gd name="T0" fmla="*/ 0 w 106"/>
              <a:gd name="T1" fmla="*/ 8 h 38"/>
              <a:gd name="T2" fmla="*/ 25 w 106"/>
              <a:gd name="T3" fmla="*/ 6 h 38"/>
              <a:gd name="T4" fmla="*/ 59 w 106"/>
              <a:gd name="T5" fmla="*/ 2 h 38"/>
              <a:gd name="T6" fmla="*/ 50 w 106"/>
              <a:gd name="T7" fmla="*/ 35 h 38"/>
              <a:gd name="T8" fmla="*/ 4 w 106"/>
              <a:gd name="T9" fmla="*/ 21 h 38"/>
              <a:gd name="T10" fmla="*/ 0 w 106"/>
              <a:gd name="T11" fmla="*/ 8 h 38"/>
            </a:gdLst>
            <a:ahLst/>
            <a:cxnLst>
              <a:cxn ang="0">
                <a:pos x="T0" y="T1"/>
              </a:cxn>
              <a:cxn ang="0">
                <a:pos x="T2" y="T3"/>
              </a:cxn>
              <a:cxn ang="0">
                <a:pos x="T4" y="T5"/>
              </a:cxn>
              <a:cxn ang="0">
                <a:pos x="T6" y="T7"/>
              </a:cxn>
              <a:cxn ang="0">
                <a:pos x="T8" y="T9"/>
              </a:cxn>
              <a:cxn ang="0">
                <a:pos x="T10" y="T11"/>
              </a:cxn>
            </a:cxnLst>
            <a:rect l="0" t="0" r="r" b="b"/>
            <a:pathLst>
              <a:path w="105" h="38">
                <a:moveTo>
                  <a:pt x="0" y="8"/>
                </a:moveTo>
                <a:cubicBezTo>
                  <a:pt x="0" y="8"/>
                  <a:pt x="13" y="8"/>
                  <a:pt x="25" y="6"/>
                </a:cubicBezTo>
                <a:cubicBezTo>
                  <a:pt x="37" y="4"/>
                  <a:pt x="50" y="0"/>
                  <a:pt x="59" y="2"/>
                </a:cubicBezTo>
                <a:cubicBezTo>
                  <a:pt x="106" y="17"/>
                  <a:pt x="65" y="38"/>
                  <a:pt x="50" y="35"/>
                </a:cubicBezTo>
                <a:cubicBezTo>
                  <a:pt x="39" y="33"/>
                  <a:pt x="4" y="21"/>
                  <a:pt x="4" y="21"/>
                </a:cubicBezTo>
                <a:cubicBezTo>
                  <a:pt x="0" y="8"/>
                  <a:pt x="0" y="8"/>
                  <a:pt x="0" y="8"/>
                </a:cubicBezTo>
                <a:close/>
              </a:path>
            </a:pathLst>
          </a:custGeom>
          <a:solidFill>
            <a:srgbClr val="F6C2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41" name="Freeform 152"/>
          <p:cNvSpPr/>
          <p:nvPr>
            <p:custDataLst>
              <p:tags r:id="rId103"/>
            </p:custDataLst>
          </p:nvPr>
        </p:nvSpPr>
        <p:spPr>
          <a:xfrm>
            <a:off x="1671436" y="2951001"/>
            <a:ext cx="76187" cy="33331"/>
          </a:xfrm>
          <a:custGeom>
            <a:avLst/>
            <a:gdLst>
              <a:gd name="T0" fmla="*/ 60 w 65"/>
              <a:gd name="T1" fmla="*/ 29 h 30"/>
              <a:gd name="T2" fmla="*/ 43 w 65"/>
              <a:gd name="T3" fmla="*/ 17 h 30"/>
              <a:gd name="T4" fmla="*/ 43 w 65"/>
              <a:gd name="T5" fmla="*/ 17 h 30"/>
              <a:gd name="T6" fmla="*/ 49 w 65"/>
              <a:gd name="T7" fmla="*/ 8 h 30"/>
              <a:gd name="T8" fmla="*/ 11 w 65"/>
              <a:gd name="T9" fmla="*/ 1 h 30"/>
              <a:gd name="T10" fmla="*/ 1 w 65"/>
              <a:gd name="T11" fmla="*/ 7 h 30"/>
              <a:gd name="T12" fmla="*/ 1 w 65"/>
              <a:gd name="T13" fmla="*/ 7 h 30"/>
              <a:gd name="T14" fmla="*/ 7 w 65"/>
              <a:gd name="T15" fmla="*/ 17 h 30"/>
              <a:gd name="T16" fmla="*/ 60 w 65"/>
              <a:gd name="T17"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30">
                <a:moveTo>
                  <a:pt x="60" y="29"/>
                </a:moveTo>
                <a:cubicBezTo>
                  <a:pt x="65" y="30"/>
                  <a:pt x="42" y="21"/>
                  <a:pt x="43" y="17"/>
                </a:cubicBezTo>
                <a:cubicBezTo>
                  <a:pt x="43" y="17"/>
                  <a:pt x="43" y="17"/>
                  <a:pt x="43" y="17"/>
                </a:cubicBezTo>
                <a:cubicBezTo>
                  <a:pt x="44" y="12"/>
                  <a:pt x="54" y="9"/>
                  <a:pt x="49" y="8"/>
                </a:cubicBezTo>
                <a:cubicBezTo>
                  <a:pt x="11" y="1"/>
                  <a:pt x="11" y="1"/>
                  <a:pt x="11" y="1"/>
                </a:cubicBezTo>
                <a:cubicBezTo>
                  <a:pt x="6" y="0"/>
                  <a:pt x="2" y="3"/>
                  <a:pt x="1" y="7"/>
                </a:cubicBezTo>
                <a:cubicBezTo>
                  <a:pt x="1" y="7"/>
                  <a:pt x="1" y="7"/>
                  <a:pt x="1" y="7"/>
                </a:cubicBezTo>
                <a:cubicBezTo>
                  <a:pt x="0" y="12"/>
                  <a:pt x="2" y="16"/>
                  <a:pt x="7" y="17"/>
                </a:cubicBezTo>
                <a:cubicBezTo>
                  <a:pt x="60" y="29"/>
                  <a:pt x="60" y="29"/>
                  <a:pt x="60" y="29"/>
                </a:cubicBezTo>
                <a:close/>
              </a:path>
            </a:pathLst>
          </a:custGeom>
          <a:solidFill>
            <a:srgbClr val="F6C2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42" name="Freeform 153"/>
          <p:cNvSpPr/>
          <p:nvPr>
            <p:custDataLst>
              <p:tags r:id="rId104"/>
            </p:custDataLst>
          </p:nvPr>
        </p:nvSpPr>
        <p:spPr>
          <a:xfrm>
            <a:off x="1671437" y="2952587"/>
            <a:ext cx="44442" cy="25396"/>
          </a:xfrm>
          <a:custGeom>
            <a:avLst/>
            <a:gdLst>
              <a:gd name="T0" fmla="*/ 2 w 38"/>
              <a:gd name="T1" fmla="*/ 4 h 22"/>
              <a:gd name="T2" fmla="*/ 9 w 38"/>
              <a:gd name="T3" fmla="*/ 14 h 22"/>
              <a:gd name="T4" fmla="*/ 38 w 38"/>
              <a:gd name="T5" fmla="*/ 22 h 22"/>
              <a:gd name="T6" fmla="*/ 7 w 38"/>
              <a:gd name="T7" fmla="*/ 15 h 22"/>
              <a:gd name="T8" fmla="*/ 1 w 38"/>
              <a:gd name="T9" fmla="*/ 5 h 22"/>
              <a:gd name="T10" fmla="*/ 4 w 38"/>
              <a:gd name="T11" fmla="*/ 0 h 22"/>
              <a:gd name="T12" fmla="*/ 2 w 38"/>
              <a:gd name="T13" fmla="*/ 4 h 22"/>
            </a:gdLst>
            <a:ahLst/>
            <a:cxnLst>
              <a:cxn ang="0">
                <a:pos x="T0" y="T1"/>
              </a:cxn>
              <a:cxn ang="0">
                <a:pos x="T2" y="T3"/>
              </a:cxn>
              <a:cxn ang="0">
                <a:pos x="T4" y="T5"/>
              </a:cxn>
              <a:cxn ang="0">
                <a:pos x="T6" y="T7"/>
              </a:cxn>
              <a:cxn ang="0">
                <a:pos x="T8" y="T9"/>
              </a:cxn>
              <a:cxn ang="0">
                <a:pos x="T10" y="T11"/>
              </a:cxn>
              <a:cxn ang="0">
                <a:pos x="T12" y="T13"/>
              </a:cxn>
            </a:cxnLst>
            <a:rect l="0" t="0" r="r" b="b"/>
            <a:pathLst>
              <a:path w="38" h="22">
                <a:moveTo>
                  <a:pt x="2" y="4"/>
                </a:moveTo>
                <a:cubicBezTo>
                  <a:pt x="1" y="8"/>
                  <a:pt x="4" y="13"/>
                  <a:pt x="9" y="14"/>
                </a:cubicBezTo>
                <a:cubicBezTo>
                  <a:pt x="38" y="22"/>
                  <a:pt x="38" y="22"/>
                  <a:pt x="38" y="22"/>
                </a:cubicBezTo>
                <a:cubicBezTo>
                  <a:pt x="7" y="15"/>
                  <a:pt x="7" y="15"/>
                  <a:pt x="7" y="15"/>
                </a:cubicBezTo>
                <a:cubicBezTo>
                  <a:pt x="2" y="14"/>
                  <a:pt x="0" y="10"/>
                  <a:pt x="1" y="5"/>
                </a:cubicBezTo>
                <a:cubicBezTo>
                  <a:pt x="1" y="3"/>
                  <a:pt x="2" y="1"/>
                  <a:pt x="4" y="0"/>
                </a:cubicBezTo>
                <a:cubicBezTo>
                  <a:pt x="3" y="1"/>
                  <a:pt x="2" y="2"/>
                  <a:pt x="2" y="4"/>
                </a:cubicBezTo>
                <a:close/>
              </a:path>
            </a:pathLst>
          </a:custGeom>
          <a:solidFill>
            <a:srgbClr val="F9C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43" name="Freeform 154"/>
          <p:cNvSpPr/>
          <p:nvPr>
            <p:custDataLst>
              <p:tags r:id="rId105"/>
            </p:custDataLst>
          </p:nvPr>
        </p:nvSpPr>
        <p:spPr>
          <a:xfrm>
            <a:off x="1676198" y="2954174"/>
            <a:ext cx="11111" cy="12698"/>
          </a:xfrm>
          <a:custGeom>
            <a:avLst/>
            <a:gdLst>
              <a:gd name="T0" fmla="*/ 3 w 10"/>
              <a:gd name="T1" fmla="*/ 0 h 10"/>
              <a:gd name="T2" fmla="*/ 6 w 10"/>
              <a:gd name="T3" fmla="*/ 0 h 10"/>
              <a:gd name="T4" fmla="*/ 10 w 10"/>
              <a:gd name="T5" fmla="*/ 6 h 10"/>
              <a:gd name="T6" fmla="*/ 4 w 10"/>
              <a:gd name="T7" fmla="*/ 10 h 10"/>
              <a:gd name="T8" fmla="*/ 1 w 10"/>
              <a:gd name="T9" fmla="*/ 9 h 10"/>
              <a:gd name="T10" fmla="*/ 1 w 10"/>
              <a:gd name="T11" fmla="*/ 4 h 10"/>
              <a:gd name="T12" fmla="*/ 3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3" y="0"/>
                </a:moveTo>
                <a:cubicBezTo>
                  <a:pt x="6" y="0"/>
                  <a:pt x="6" y="0"/>
                  <a:pt x="6" y="0"/>
                </a:cubicBezTo>
                <a:cubicBezTo>
                  <a:pt x="9" y="1"/>
                  <a:pt x="10" y="4"/>
                  <a:pt x="10" y="6"/>
                </a:cubicBezTo>
                <a:cubicBezTo>
                  <a:pt x="9" y="9"/>
                  <a:pt x="7" y="10"/>
                  <a:pt x="4" y="10"/>
                </a:cubicBezTo>
                <a:cubicBezTo>
                  <a:pt x="1" y="9"/>
                  <a:pt x="1" y="9"/>
                  <a:pt x="1" y="9"/>
                </a:cubicBezTo>
                <a:cubicBezTo>
                  <a:pt x="1" y="9"/>
                  <a:pt x="0" y="8"/>
                  <a:pt x="1" y="4"/>
                </a:cubicBezTo>
                <a:cubicBezTo>
                  <a:pt x="2" y="1"/>
                  <a:pt x="2" y="0"/>
                  <a:pt x="3" y="0"/>
                </a:cubicBezTo>
                <a:close/>
              </a:path>
            </a:pathLst>
          </a:custGeom>
          <a:solidFill>
            <a:srgbClr val="FCE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44" name="Freeform 155"/>
          <p:cNvSpPr/>
          <p:nvPr>
            <p:custDataLst>
              <p:tags r:id="rId106"/>
            </p:custDataLst>
          </p:nvPr>
        </p:nvSpPr>
        <p:spPr>
          <a:xfrm>
            <a:off x="1700007" y="2958936"/>
            <a:ext cx="4762" cy="12698"/>
          </a:xfrm>
          <a:custGeom>
            <a:avLst/>
            <a:gdLst>
              <a:gd name="T0" fmla="*/ 3 w 3"/>
              <a:gd name="T1" fmla="*/ 0 h 11"/>
              <a:gd name="T2" fmla="*/ 2 w 3"/>
              <a:gd name="T3" fmla="*/ 1 h 11"/>
              <a:gd name="T4" fmla="*/ 0 w 3"/>
              <a:gd name="T5" fmla="*/ 10 h 11"/>
              <a:gd name="T6" fmla="*/ 0 w 3"/>
              <a:gd name="T7" fmla="*/ 11 h 11"/>
              <a:gd name="T8" fmla="*/ 0 w 3"/>
              <a:gd name="T9" fmla="*/ 11 h 11"/>
              <a:gd name="T10" fmla="*/ 1 w 3"/>
              <a:gd name="T11" fmla="*/ 11 h 11"/>
              <a:gd name="T12" fmla="*/ 3 w 3"/>
              <a:gd name="T13" fmla="*/ 1 h 11"/>
              <a:gd name="T14" fmla="*/ 3 w 3"/>
              <a:gd name="T15" fmla="*/ 0 h 11"/>
              <a:gd name="T16" fmla="*/ 3 w 3"/>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1">
                <a:moveTo>
                  <a:pt x="3" y="0"/>
                </a:moveTo>
                <a:cubicBezTo>
                  <a:pt x="3" y="0"/>
                  <a:pt x="2" y="1"/>
                  <a:pt x="2" y="1"/>
                </a:cubicBezTo>
                <a:cubicBezTo>
                  <a:pt x="0" y="10"/>
                  <a:pt x="0" y="10"/>
                  <a:pt x="0" y="10"/>
                </a:cubicBezTo>
                <a:cubicBezTo>
                  <a:pt x="0" y="11"/>
                  <a:pt x="0" y="11"/>
                  <a:pt x="0" y="11"/>
                </a:cubicBezTo>
                <a:cubicBezTo>
                  <a:pt x="0" y="11"/>
                  <a:pt x="0" y="11"/>
                  <a:pt x="0" y="11"/>
                </a:cubicBezTo>
                <a:cubicBezTo>
                  <a:pt x="1" y="11"/>
                  <a:pt x="1" y="11"/>
                  <a:pt x="1" y="11"/>
                </a:cubicBezTo>
                <a:cubicBezTo>
                  <a:pt x="3" y="1"/>
                  <a:pt x="3" y="1"/>
                  <a:pt x="3" y="1"/>
                </a:cubicBezTo>
                <a:cubicBezTo>
                  <a:pt x="3" y="1"/>
                  <a:pt x="3" y="0"/>
                  <a:pt x="3" y="0"/>
                </a:cubicBezTo>
                <a:cubicBezTo>
                  <a:pt x="3" y="0"/>
                  <a:pt x="3" y="0"/>
                  <a:pt x="3" y="0"/>
                </a:cubicBezTo>
                <a:close/>
              </a:path>
            </a:pathLst>
          </a:custGeom>
          <a:solidFill>
            <a:srgbClr val="FCE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45" name="Freeform 156"/>
          <p:cNvSpPr/>
          <p:nvPr>
            <p:custDataLst>
              <p:tags r:id="rId107"/>
            </p:custDataLst>
          </p:nvPr>
        </p:nvSpPr>
        <p:spPr>
          <a:xfrm>
            <a:off x="1698419" y="2960524"/>
            <a:ext cx="1588" cy="7936"/>
          </a:xfrm>
          <a:custGeom>
            <a:avLst/>
            <a:gdLst>
              <a:gd name="T0" fmla="*/ 2 w 2"/>
              <a:gd name="T1" fmla="*/ 0 h 6"/>
              <a:gd name="T2" fmla="*/ 1 w 2"/>
              <a:gd name="T3" fmla="*/ 1 h 6"/>
              <a:gd name="T4" fmla="*/ 0 w 2"/>
              <a:gd name="T5" fmla="*/ 5 h 6"/>
              <a:gd name="T6" fmla="*/ 0 w 2"/>
              <a:gd name="T7" fmla="*/ 6 h 6"/>
              <a:gd name="T8" fmla="*/ 0 w 2"/>
              <a:gd name="T9" fmla="*/ 6 h 6"/>
              <a:gd name="T10" fmla="*/ 1 w 2"/>
              <a:gd name="T11" fmla="*/ 6 h 6"/>
              <a:gd name="T12" fmla="*/ 2 w 2"/>
              <a:gd name="T13" fmla="*/ 1 h 6"/>
              <a:gd name="T14" fmla="*/ 2 w 2"/>
              <a:gd name="T15" fmla="*/ 0 h 6"/>
              <a:gd name="T16" fmla="*/ 2 w 2"/>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2" y="0"/>
                </a:moveTo>
                <a:cubicBezTo>
                  <a:pt x="1" y="0"/>
                  <a:pt x="1" y="0"/>
                  <a:pt x="1" y="1"/>
                </a:cubicBezTo>
                <a:cubicBezTo>
                  <a:pt x="0" y="5"/>
                  <a:pt x="0" y="5"/>
                  <a:pt x="0" y="5"/>
                </a:cubicBezTo>
                <a:cubicBezTo>
                  <a:pt x="0" y="6"/>
                  <a:pt x="0" y="6"/>
                  <a:pt x="0" y="6"/>
                </a:cubicBezTo>
                <a:cubicBezTo>
                  <a:pt x="0" y="6"/>
                  <a:pt x="0" y="6"/>
                  <a:pt x="0" y="6"/>
                </a:cubicBezTo>
                <a:cubicBezTo>
                  <a:pt x="1" y="6"/>
                  <a:pt x="1" y="6"/>
                  <a:pt x="1" y="6"/>
                </a:cubicBezTo>
                <a:cubicBezTo>
                  <a:pt x="2" y="1"/>
                  <a:pt x="2" y="1"/>
                  <a:pt x="2" y="1"/>
                </a:cubicBezTo>
                <a:cubicBezTo>
                  <a:pt x="2" y="1"/>
                  <a:pt x="2" y="0"/>
                  <a:pt x="2" y="0"/>
                </a:cubicBezTo>
                <a:cubicBezTo>
                  <a:pt x="2" y="0"/>
                  <a:pt x="2" y="0"/>
                  <a:pt x="2" y="0"/>
                </a:cubicBezTo>
                <a:close/>
              </a:path>
            </a:pathLst>
          </a:custGeom>
          <a:solidFill>
            <a:srgbClr val="FCE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46" name="Freeform 157"/>
          <p:cNvSpPr/>
          <p:nvPr>
            <p:custDataLst>
              <p:tags r:id="rId108"/>
            </p:custDataLst>
          </p:nvPr>
        </p:nvSpPr>
        <p:spPr>
          <a:xfrm>
            <a:off x="1698419" y="2998617"/>
            <a:ext cx="1588" cy="6349"/>
          </a:xfrm>
          <a:custGeom>
            <a:avLst/>
            <a:gdLst>
              <a:gd name="T0" fmla="*/ 2 w 2"/>
              <a:gd name="T1" fmla="*/ 0 h 6"/>
              <a:gd name="T2" fmla="*/ 1 w 2"/>
              <a:gd name="T3" fmla="*/ 0 h 6"/>
              <a:gd name="T4" fmla="*/ 0 w 2"/>
              <a:gd name="T5" fmla="*/ 5 h 6"/>
              <a:gd name="T6" fmla="*/ 1 w 2"/>
              <a:gd name="T7" fmla="*/ 6 h 6"/>
              <a:gd name="T8" fmla="*/ 1 w 2"/>
              <a:gd name="T9" fmla="*/ 6 h 6"/>
              <a:gd name="T10" fmla="*/ 1 w 2"/>
              <a:gd name="T11" fmla="*/ 5 h 6"/>
              <a:gd name="T12" fmla="*/ 2 w 2"/>
              <a:gd name="T13" fmla="*/ 1 h 6"/>
              <a:gd name="T14" fmla="*/ 2 w 2"/>
              <a:gd name="T15" fmla="*/ 0 h 6"/>
              <a:gd name="T16" fmla="*/ 2 w 2"/>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2" y="0"/>
                </a:moveTo>
                <a:cubicBezTo>
                  <a:pt x="2" y="0"/>
                  <a:pt x="1" y="0"/>
                  <a:pt x="1" y="0"/>
                </a:cubicBezTo>
                <a:cubicBezTo>
                  <a:pt x="0" y="5"/>
                  <a:pt x="0" y="5"/>
                  <a:pt x="0" y="5"/>
                </a:cubicBezTo>
                <a:cubicBezTo>
                  <a:pt x="0" y="5"/>
                  <a:pt x="0" y="6"/>
                  <a:pt x="1" y="6"/>
                </a:cubicBezTo>
                <a:cubicBezTo>
                  <a:pt x="1" y="6"/>
                  <a:pt x="1" y="6"/>
                  <a:pt x="1" y="6"/>
                </a:cubicBezTo>
                <a:cubicBezTo>
                  <a:pt x="1" y="6"/>
                  <a:pt x="1" y="6"/>
                  <a:pt x="1" y="5"/>
                </a:cubicBezTo>
                <a:cubicBezTo>
                  <a:pt x="2" y="1"/>
                  <a:pt x="2" y="1"/>
                  <a:pt x="2" y="1"/>
                </a:cubicBezTo>
                <a:cubicBezTo>
                  <a:pt x="2" y="0"/>
                  <a:pt x="2" y="0"/>
                  <a:pt x="2" y="0"/>
                </a:cubicBezTo>
                <a:cubicBezTo>
                  <a:pt x="2" y="0"/>
                  <a:pt x="2" y="0"/>
                  <a:pt x="2" y="0"/>
                </a:cubicBezTo>
                <a:close/>
              </a:path>
            </a:pathLst>
          </a:custGeom>
          <a:solidFill>
            <a:srgbClr val="E5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47" name="Freeform 158"/>
          <p:cNvSpPr/>
          <p:nvPr>
            <p:custDataLst>
              <p:tags r:id="rId109"/>
            </p:custDataLst>
          </p:nvPr>
        </p:nvSpPr>
        <p:spPr>
          <a:xfrm>
            <a:off x="1623820" y="2966872"/>
            <a:ext cx="15872" cy="12698"/>
          </a:xfrm>
          <a:custGeom>
            <a:avLst/>
            <a:gdLst>
              <a:gd name="T0" fmla="*/ 3 w 14"/>
              <a:gd name="T1" fmla="*/ 7 h 11"/>
              <a:gd name="T2" fmla="*/ 0 w 14"/>
              <a:gd name="T3" fmla="*/ 6 h 11"/>
              <a:gd name="T4" fmla="*/ 1 w 14"/>
              <a:gd name="T5" fmla="*/ 1 h 11"/>
              <a:gd name="T6" fmla="*/ 5 w 14"/>
              <a:gd name="T7" fmla="*/ 1 h 11"/>
              <a:gd name="T8" fmla="*/ 9 w 14"/>
              <a:gd name="T9" fmla="*/ 2 h 11"/>
              <a:gd name="T10" fmla="*/ 13 w 14"/>
              <a:gd name="T11" fmla="*/ 9 h 11"/>
              <a:gd name="T12" fmla="*/ 12 w 14"/>
              <a:gd name="T13" fmla="*/ 11 h 11"/>
              <a:gd name="T14" fmla="*/ 3 w 14"/>
              <a:gd name="T15" fmla="*/ 7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1">
                <a:moveTo>
                  <a:pt x="3" y="7"/>
                </a:moveTo>
                <a:cubicBezTo>
                  <a:pt x="1" y="7"/>
                  <a:pt x="0" y="6"/>
                  <a:pt x="0" y="6"/>
                </a:cubicBezTo>
                <a:cubicBezTo>
                  <a:pt x="0" y="6"/>
                  <a:pt x="0" y="3"/>
                  <a:pt x="1" y="1"/>
                </a:cubicBezTo>
                <a:cubicBezTo>
                  <a:pt x="2" y="0"/>
                  <a:pt x="4" y="0"/>
                  <a:pt x="5" y="1"/>
                </a:cubicBezTo>
                <a:cubicBezTo>
                  <a:pt x="9" y="2"/>
                  <a:pt x="9" y="2"/>
                  <a:pt x="9" y="2"/>
                </a:cubicBezTo>
                <a:cubicBezTo>
                  <a:pt x="12" y="3"/>
                  <a:pt x="14" y="6"/>
                  <a:pt x="13" y="9"/>
                </a:cubicBezTo>
                <a:cubicBezTo>
                  <a:pt x="13" y="10"/>
                  <a:pt x="12" y="10"/>
                  <a:pt x="12" y="11"/>
                </a:cubicBezTo>
                <a:cubicBezTo>
                  <a:pt x="3" y="7"/>
                  <a:pt x="3" y="7"/>
                  <a:pt x="3" y="7"/>
                </a:cubicBezTo>
                <a:close/>
              </a:path>
            </a:pathLst>
          </a:custGeom>
          <a:solidFill>
            <a:srgbClr val="FCE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48" name="Freeform 159"/>
          <p:cNvSpPr/>
          <p:nvPr>
            <p:custDataLst>
              <p:tags r:id="rId110"/>
            </p:custDataLst>
          </p:nvPr>
        </p:nvSpPr>
        <p:spPr>
          <a:xfrm>
            <a:off x="1619058" y="2974809"/>
            <a:ext cx="15872" cy="9523"/>
          </a:xfrm>
          <a:custGeom>
            <a:avLst/>
            <a:gdLst>
              <a:gd name="T0" fmla="*/ 12 w 13"/>
              <a:gd name="T1" fmla="*/ 9 h 9"/>
              <a:gd name="T2" fmla="*/ 1 w 13"/>
              <a:gd name="T3" fmla="*/ 4 h 9"/>
              <a:gd name="T4" fmla="*/ 1 w 13"/>
              <a:gd name="T5" fmla="*/ 0 h 9"/>
              <a:gd name="T6" fmla="*/ 4 w 13"/>
              <a:gd name="T7" fmla="*/ 1 h 9"/>
              <a:gd name="T8" fmla="*/ 8 w 13"/>
              <a:gd name="T9" fmla="*/ 2 h 9"/>
              <a:gd name="T10" fmla="*/ 12 w 13"/>
              <a:gd name="T11" fmla="*/ 9 h 9"/>
            </a:gdLst>
            <a:ahLst/>
            <a:cxnLst>
              <a:cxn ang="0">
                <a:pos x="T0" y="T1"/>
              </a:cxn>
              <a:cxn ang="0">
                <a:pos x="T2" y="T3"/>
              </a:cxn>
              <a:cxn ang="0">
                <a:pos x="T4" y="T5"/>
              </a:cxn>
              <a:cxn ang="0">
                <a:pos x="T6" y="T7"/>
              </a:cxn>
              <a:cxn ang="0">
                <a:pos x="T8" y="T9"/>
              </a:cxn>
              <a:cxn ang="0">
                <a:pos x="T10" y="T11"/>
              </a:cxn>
            </a:cxnLst>
            <a:rect l="0" t="0" r="r" b="b"/>
            <a:pathLst>
              <a:path w="13" h="9">
                <a:moveTo>
                  <a:pt x="12" y="9"/>
                </a:moveTo>
                <a:cubicBezTo>
                  <a:pt x="1" y="4"/>
                  <a:pt x="1" y="4"/>
                  <a:pt x="1" y="4"/>
                </a:cubicBezTo>
                <a:cubicBezTo>
                  <a:pt x="1" y="4"/>
                  <a:pt x="0" y="3"/>
                  <a:pt x="1" y="0"/>
                </a:cubicBezTo>
                <a:cubicBezTo>
                  <a:pt x="2" y="0"/>
                  <a:pt x="3" y="0"/>
                  <a:pt x="4" y="1"/>
                </a:cubicBezTo>
                <a:cubicBezTo>
                  <a:pt x="8" y="2"/>
                  <a:pt x="8" y="2"/>
                  <a:pt x="8" y="2"/>
                </a:cubicBezTo>
                <a:cubicBezTo>
                  <a:pt x="11" y="3"/>
                  <a:pt x="13" y="6"/>
                  <a:pt x="12" y="9"/>
                </a:cubicBezTo>
                <a:close/>
              </a:path>
            </a:pathLst>
          </a:custGeom>
          <a:solidFill>
            <a:srgbClr val="F6C2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49" name="Freeform 160"/>
          <p:cNvSpPr/>
          <p:nvPr>
            <p:custDataLst>
              <p:tags r:id="rId111"/>
            </p:custDataLst>
          </p:nvPr>
        </p:nvSpPr>
        <p:spPr>
          <a:xfrm>
            <a:off x="1673024" y="2828783"/>
            <a:ext cx="31744" cy="17459"/>
          </a:xfrm>
          <a:custGeom>
            <a:avLst/>
            <a:gdLst>
              <a:gd name="T0" fmla="*/ 13 w 28"/>
              <a:gd name="T1" fmla="*/ 16 h 16"/>
              <a:gd name="T2" fmla="*/ 23 w 28"/>
              <a:gd name="T3" fmla="*/ 16 h 16"/>
              <a:gd name="T4" fmla="*/ 27 w 28"/>
              <a:gd name="T5" fmla="*/ 11 h 16"/>
              <a:gd name="T6" fmla="*/ 27 w 28"/>
              <a:gd name="T7" fmla="*/ 8 h 16"/>
              <a:gd name="T8" fmla="*/ 25 w 28"/>
              <a:gd name="T9" fmla="*/ 7 h 16"/>
              <a:gd name="T10" fmla="*/ 21 w 28"/>
              <a:gd name="T11" fmla="*/ 4 h 16"/>
              <a:gd name="T12" fmla="*/ 4 w 28"/>
              <a:gd name="T13" fmla="*/ 0 h 16"/>
              <a:gd name="T14" fmla="*/ 0 w 28"/>
              <a:gd name="T15" fmla="*/ 2 h 16"/>
              <a:gd name="T16" fmla="*/ 13 w 28"/>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13" y="16"/>
                </a:moveTo>
                <a:cubicBezTo>
                  <a:pt x="23" y="16"/>
                  <a:pt x="23" y="16"/>
                  <a:pt x="23" y="16"/>
                </a:cubicBezTo>
                <a:cubicBezTo>
                  <a:pt x="23" y="16"/>
                  <a:pt x="28" y="16"/>
                  <a:pt x="27" y="11"/>
                </a:cubicBezTo>
                <a:cubicBezTo>
                  <a:pt x="27" y="10"/>
                  <a:pt x="27" y="9"/>
                  <a:pt x="27" y="8"/>
                </a:cubicBezTo>
                <a:cubicBezTo>
                  <a:pt x="25" y="7"/>
                  <a:pt x="25" y="7"/>
                  <a:pt x="25" y="7"/>
                </a:cubicBezTo>
                <a:cubicBezTo>
                  <a:pt x="24" y="5"/>
                  <a:pt x="21" y="4"/>
                  <a:pt x="21" y="4"/>
                </a:cubicBezTo>
                <a:cubicBezTo>
                  <a:pt x="21" y="4"/>
                  <a:pt x="11" y="2"/>
                  <a:pt x="4" y="0"/>
                </a:cubicBezTo>
                <a:cubicBezTo>
                  <a:pt x="0" y="2"/>
                  <a:pt x="0" y="2"/>
                  <a:pt x="0" y="2"/>
                </a:cubicBezTo>
                <a:cubicBezTo>
                  <a:pt x="13" y="16"/>
                  <a:pt x="13" y="16"/>
                  <a:pt x="13" y="16"/>
                </a:cubicBezTo>
                <a:close/>
              </a:path>
            </a:pathLst>
          </a:custGeom>
          <a:solidFill>
            <a:srgbClr val="FBC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50" name="Freeform 161"/>
          <p:cNvSpPr/>
          <p:nvPr>
            <p:custDataLst>
              <p:tags r:id="rId112"/>
            </p:custDataLst>
          </p:nvPr>
        </p:nvSpPr>
        <p:spPr>
          <a:xfrm>
            <a:off x="1701594" y="2836720"/>
            <a:ext cx="3174" cy="1587"/>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2" y="1"/>
                  <a:pt x="2" y="1"/>
                  <a:pt x="2" y="1"/>
                </a:cubicBezTo>
                <a:cubicBezTo>
                  <a:pt x="1" y="0"/>
                  <a:pt x="1" y="0"/>
                  <a:pt x="0" y="0"/>
                </a:cubicBezTo>
                <a:close/>
              </a:path>
            </a:pathLst>
          </a:custGeom>
          <a:solidFill>
            <a:srgbClr val="FBC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51" name="Freeform 162"/>
          <p:cNvSpPr/>
          <p:nvPr>
            <p:custDataLst>
              <p:tags r:id="rId113"/>
            </p:custDataLst>
          </p:nvPr>
        </p:nvSpPr>
        <p:spPr>
          <a:xfrm>
            <a:off x="1584139" y="2762121"/>
            <a:ext cx="139676" cy="84122"/>
          </a:xfrm>
          <a:custGeom>
            <a:avLst/>
            <a:gdLst>
              <a:gd name="T0" fmla="*/ 12 w 120"/>
              <a:gd name="T1" fmla="*/ 46 h 73"/>
              <a:gd name="T2" fmla="*/ 24 w 120"/>
              <a:gd name="T3" fmla="*/ 52 h 73"/>
              <a:gd name="T4" fmla="*/ 48 w 120"/>
              <a:gd name="T5" fmla="*/ 67 h 73"/>
              <a:gd name="T6" fmla="*/ 82 w 120"/>
              <a:gd name="T7" fmla="*/ 73 h 73"/>
              <a:gd name="T8" fmla="*/ 89 w 120"/>
              <a:gd name="T9" fmla="*/ 73 h 73"/>
              <a:gd name="T10" fmla="*/ 79 w 120"/>
              <a:gd name="T11" fmla="*/ 59 h 73"/>
              <a:gd name="T12" fmla="*/ 80 w 120"/>
              <a:gd name="T13" fmla="*/ 57 h 73"/>
              <a:gd name="T14" fmla="*/ 72 w 120"/>
              <a:gd name="T15" fmla="*/ 53 h 73"/>
              <a:gd name="T16" fmla="*/ 73 w 120"/>
              <a:gd name="T17" fmla="*/ 43 h 73"/>
              <a:gd name="T18" fmla="*/ 90 w 120"/>
              <a:gd name="T19" fmla="*/ 39 h 73"/>
              <a:gd name="T20" fmla="*/ 105 w 120"/>
              <a:gd name="T21" fmla="*/ 43 h 73"/>
              <a:gd name="T22" fmla="*/ 102 w 120"/>
              <a:gd name="T23" fmla="*/ 55 h 73"/>
              <a:gd name="T24" fmla="*/ 103 w 120"/>
              <a:gd name="T25" fmla="*/ 66 h 73"/>
              <a:gd name="T26" fmla="*/ 108 w 120"/>
              <a:gd name="T27" fmla="*/ 67 h 73"/>
              <a:gd name="T28" fmla="*/ 112 w 120"/>
              <a:gd name="T29" fmla="*/ 58 h 73"/>
              <a:gd name="T30" fmla="*/ 120 w 120"/>
              <a:gd name="T31" fmla="*/ 35 h 73"/>
              <a:gd name="T32" fmla="*/ 84 w 120"/>
              <a:gd name="T33" fmla="*/ 16 h 73"/>
              <a:gd name="T34" fmla="*/ 77 w 120"/>
              <a:gd name="T35" fmla="*/ 0 h 73"/>
              <a:gd name="T36" fmla="*/ 56 w 120"/>
              <a:gd name="T37" fmla="*/ 7 h 73"/>
              <a:gd name="T38" fmla="*/ 58 w 120"/>
              <a:gd name="T39" fmla="*/ 15 h 73"/>
              <a:gd name="T40" fmla="*/ 46 w 120"/>
              <a:gd name="T41" fmla="*/ 19 h 73"/>
              <a:gd name="T42" fmla="*/ 7 w 120"/>
              <a:gd name="T43" fmla="*/ 16 h 73"/>
              <a:gd name="T44" fmla="*/ 4 w 120"/>
              <a:gd name="T45" fmla="*/ 36 h 73"/>
              <a:gd name="T46" fmla="*/ 12 w 120"/>
              <a:gd name="T47"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73">
                <a:moveTo>
                  <a:pt x="12" y="46"/>
                </a:moveTo>
                <a:cubicBezTo>
                  <a:pt x="17" y="49"/>
                  <a:pt x="22" y="52"/>
                  <a:pt x="24" y="52"/>
                </a:cubicBezTo>
                <a:cubicBezTo>
                  <a:pt x="26" y="53"/>
                  <a:pt x="48" y="67"/>
                  <a:pt x="48" y="67"/>
                </a:cubicBezTo>
                <a:cubicBezTo>
                  <a:pt x="82" y="73"/>
                  <a:pt x="82" y="73"/>
                  <a:pt x="82" y="73"/>
                </a:cubicBezTo>
                <a:cubicBezTo>
                  <a:pt x="89" y="73"/>
                  <a:pt x="89" y="73"/>
                  <a:pt x="89" y="73"/>
                </a:cubicBezTo>
                <a:cubicBezTo>
                  <a:pt x="79" y="59"/>
                  <a:pt x="79" y="59"/>
                  <a:pt x="79" y="59"/>
                </a:cubicBezTo>
                <a:cubicBezTo>
                  <a:pt x="80" y="57"/>
                  <a:pt x="80" y="57"/>
                  <a:pt x="80" y="57"/>
                </a:cubicBezTo>
                <a:cubicBezTo>
                  <a:pt x="76" y="56"/>
                  <a:pt x="73" y="54"/>
                  <a:pt x="72" y="53"/>
                </a:cubicBezTo>
                <a:cubicBezTo>
                  <a:pt x="69" y="51"/>
                  <a:pt x="67" y="48"/>
                  <a:pt x="73" y="43"/>
                </a:cubicBezTo>
                <a:cubicBezTo>
                  <a:pt x="82" y="36"/>
                  <a:pt x="90" y="39"/>
                  <a:pt x="90" y="39"/>
                </a:cubicBezTo>
                <a:cubicBezTo>
                  <a:pt x="105" y="43"/>
                  <a:pt x="105" y="43"/>
                  <a:pt x="105" y="43"/>
                </a:cubicBezTo>
                <a:cubicBezTo>
                  <a:pt x="105" y="43"/>
                  <a:pt x="103" y="50"/>
                  <a:pt x="102" y="55"/>
                </a:cubicBezTo>
                <a:cubicBezTo>
                  <a:pt x="101" y="60"/>
                  <a:pt x="101" y="63"/>
                  <a:pt x="103" y="66"/>
                </a:cubicBezTo>
                <a:cubicBezTo>
                  <a:pt x="105" y="67"/>
                  <a:pt x="108" y="67"/>
                  <a:pt x="108" y="67"/>
                </a:cubicBezTo>
                <a:cubicBezTo>
                  <a:pt x="108" y="67"/>
                  <a:pt x="110" y="61"/>
                  <a:pt x="112" y="58"/>
                </a:cubicBezTo>
                <a:cubicBezTo>
                  <a:pt x="114" y="52"/>
                  <a:pt x="120" y="35"/>
                  <a:pt x="120" y="35"/>
                </a:cubicBezTo>
                <a:cubicBezTo>
                  <a:pt x="84" y="16"/>
                  <a:pt x="84" y="16"/>
                  <a:pt x="84" y="16"/>
                </a:cubicBezTo>
                <a:cubicBezTo>
                  <a:pt x="77" y="0"/>
                  <a:pt x="77" y="0"/>
                  <a:pt x="77" y="0"/>
                </a:cubicBezTo>
                <a:cubicBezTo>
                  <a:pt x="56" y="7"/>
                  <a:pt x="56" y="7"/>
                  <a:pt x="56" y="7"/>
                </a:cubicBezTo>
                <a:cubicBezTo>
                  <a:pt x="58" y="15"/>
                  <a:pt x="58" y="15"/>
                  <a:pt x="58" y="15"/>
                </a:cubicBezTo>
                <a:cubicBezTo>
                  <a:pt x="46" y="19"/>
                  <a:pt x="46" y="19"/>
                  <a:pt x="46" y="19"/>
                </a:cubicBezTo>
                <a:cubicBezTo>
                  <a:pt x="7" y="16"/>
                  <a:pt x="7" y="16"/>
                  <a:pt x="7" y="16"/>
                </a:cubicBezTo>
                <a:cubicBezTo>
                  <a:pt x="7" y="16"/>
                  <a:pt x="0" y="26"/>
                  <a:pt x="4" y="36"/>
                </a:cubicBezTo>
                <a:cubicBezTo>
                  <a:pt x="5" y="40"/>
                  <a:pt x="8" y="43"/>
                  <a:pt x="12" y="46"/>
                </a:cubicBezTo>
                <a:close/>
              </a:path>
            </a:pathLst>
          </a:custGeom>
          <a:solidFill>
            <a:srgbClr val="FBC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52" name="Freeform 163"/>
          <p:cNvSpPr/>
          <p:nvPr>
            <p:custDataLst>
              <p:tags r:id="rId114"/>
            </p:custDataLst>
          </p:nvPr>
        </p:nvSpPr>
        <p:spPr>
          <a:xfrm>
            <a:off x="1587313" y="2731963"/>
            <a:ext cx="109519" cy="65076"/>
          </a:xfrm>
          <a:custGeom>
            <a:avLst/>
            <a:gdLst>
              <a:gd name="T0" fmla="*/ 3 w 93"/>
              <a:gd name="T1" fmla="*/ 36 h 56"/>
              <a:gd name="T2" fmla="*/ 20 w 93"/>
              <a:gd name="T3" fmla="*/ 28 h 56"/>
              <a:gd name="T4" fmla="*/ 53 w 93"/>
              <a:gd name="T5" fmla="*/ 23 h 56"/>
              <a:gd name="T6" fmla="*/ 67 w 93"/>
              <a:gd name="T7" fmla="*/ 4 h 56"/>
              <a:gd name="T8" fmla="*/ 81 w 93"/>
              <a:gd name="T9" fmla="*/ 0 h 56"/>
              <a:gd name="T10" fmla="*/ 93 w 93"/>
              <a:gd name="T11" fmla="*/ 4 h 56"/>
              <a:gd name="T12" fmla="*/ 87 w 93"/>
              <a:gd name="T13" fmla="*/ 8 h 56"/>
              <a:gd name="T14" fmla="*/ 81 w 93"/>
              <a:gd name="T15" fmla="*/ 9 h 56"/>
              <a:gd name="T16" fmla="*/ 74 w 93"/>
              <a:gd name="T17" fmla="*/ 13 h 56"/>
              <a:gd name="T18" fmla="*/ 68 w 93"/>
              <a:gd name="T19" fmla="*/ 25 h 56"/>
              <a:gd name="T20" fmla="*/ 62 w 93"/>
              <a:gd name="T21" fmla="*/ 39 h 56"/>
              <a:gd name="T22" fmla="*/ 6 w 93"/>
              <a:gd name="T23" fmla="*/ 56 h 56"/>
              <a:gd name="T24" fmla="*/ 3 w 93"/>
              <a:gd name="T25"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56">
                <a:moveTo>
                  <a:pt x="3" y="36"/>
                </a:moveTo>
                <a:cubicBezTo>
                  <a:pt x="8" y="30"/>
                  <a:pt x="20" y="28"/>
                  <a:pt x="20" y="28"/>
                </a:cubicBezTo>
                <a:cubicBezTo>
                  <a:pt x="53" y="23"/>
                  <a:pt x="53" y="23"/>
                  <a:pt x="53" y="23"/>
                </a:cubicBezTo>
                <a:cubicBezTo>
                  <a:pt x="67" y="4"/>
                  <a:pt x="67" y="4"/>
                  <a:pt x="67" y="4"/>
                </a:cubicBezTo>
                <a:cubicBezTo>
                  <a:pt x="81" y="0"/>
                  <a:pt x="81" y="0"/>
                  <a:pt x="81" y="0"/>
                </a:cubicBezTo>
                <a:cubicBezTo>
                  <a:pt x="93" y="4"/>
                  <a:pt x="93" y="4"/>
                  <a:pt x="93" y="4"/>
                </a:cubicBezTo>
                <a:cubicBezTo>
                  <a:pt x="93" y="4"/>
                  <a:pt x="92" y="8"/>
                  <a:pt x="87" y="8"/>
                </a:cubicBezTo>
                <a:cubicBezTo>
                  <a:pt x="82" y="9"/>
                  <a:pt x="81" y="9"/>
                  <a:pt x="81" y="9"/>
                </a:cubicBezTo>
                <a:cubicBezTo>
                  <a:pt x="74" y="13"/>
                  <a:pt x="74" y="13"/>
                  <a:pt x="74" y="13"/>
                </a:cubicBezTo>
                <a:cubicBezTo>
                  <a:pt x="68" y="25"/>
                  <a:pt x="68" y="25"/>
                  <a:pt x="68" y="25"/>
                </a:cubicBezTo>
                <a:cubicBezTo>
                  <a:pt x="62" y="39"/>
                  <a:pt x="62" y="39"/>
                  <a:pt x="62" y="39"/>
                </a:cubicBezTo>
                <a:cubicBezTo>
                  <a:pt x="6" y="56"/>
                  <a:pt x="6" y="56"/>
                  <a:pt x="6" y="56"/>
                </a:cubicBezTo>
                <a:cubicBezTo>
                  <a:pt x="6" y="56"/>
                  <a:pt x="0" y="41"/>
                  <a:pt x="3" y="36"/>
                </a:cubicBezTo>
                <a:close/>
              </a:path>
            </a:pathLst>
          </a:custGeom>
          <a:solidFill>
            <a:srgbClr val="EFBA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53" name="Freeform 164"/>
          <p:cNvSpPr/>
          <p:nvPr>
            <p:custDataLst>
              <p:tags r:id="rId115"/>
            </p:custDataLst>
          </p:nvPr>
        </p:nvSpPr>
        <p:spPr>
          <a:xfrm>
            <a:off x="1593662" y="2743073"/>
            <a:ext cx="146025" cy="53966"/>
          </a:xfrm>
          <a:custGeom>
            <a:avLst/>
            <a:gdLst>
              <a:gd name="T0" fmla="*/ 0 w 126"/>
              <a:gd name="T1" fmla="*/ 32 h 46"/>
              <a:gd name="T2" fmla="*/ 61 w 126"/>
              <a:gd name="T3" fmla="*/ 15 h 46"/>
              <a:gd name="T4" fmla="*/ 91 w 126"/>
              <a:gd name="T5" fmla="*/ 0 h 46"/>
              <a:gd name="T6" fmla="*/ 110 w 126"/>
              <a:gd name="T7" fmla="*/ 4 h 46"/>
              <a:gd name="T8" fmla="*/ 125 w 126"/>
              <a:gd name="T9" fmla="*/ 11 h 46"/>
              <a:gd name="T10" fmla="*/ 120 w 126"/>
              <a:gd name="T11" fmla="*/ 17 h 46"/>
              <a:gd name="T12" fmla="*/ 105 w 126"/>
              <a:gd name="T13" fmla="*/ 14 h 46"/>
              <a:gd name="T14" fmla="*/ 93 w 126"/>
              <a:gd name="T15" fmla="*/ 15 h 46"/>
              <a:gd name="T16" fmla="*/ 77 w 126"/>
              <a:gd name="T17" fmla="*/ 26 h 46"/>
              <a:gd name="T18" fmla="*/ 5 w 126"/>
              <a:gd name="T19" fmla="*/ 46 h 46"/>
              <a:gd name="T20" fmla="*/ 0 w 126"/>
              <a:gd name="T21" fmla="*/ 3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46">
                <a:moveTo>
                  <a:pt x="0" y="32"/>
                </a:moveTo>
                <a:cubicBezTo>
                  <a:pt x="61" y="15"/>
                  <a:pt x="61" y="15"/>
                  <a:pt x="61" y="15"/>
                </a:cubicBezTo>
                <a:cubicBezTo>
                  <a:pt x="91" y="0"/>
                  <a:pt x="91" y="0"/>
                  <a:pt x="91" y="0"/>
                </a:cubicBezTo>
                <a:cubicBezTo>
                  <a:pt x="110" y="4"/>
                  <a:pt x="110" y="4"/>
                  <a:pt x="110" y="4"/>
                </a:cubicBezTo>
                <a:cubicBezTo>
                  <a:pt x="125" y="11"/>
                  <a:pt x="125" y="11"/>
                  <a:pt x="125" y="11"/>
                </a:cubicBezTo>
                <a:cubicBezTo>
                  <a:pt x="125" y="11"/>
                  <a:pt x="126" y="16"/>
                  <a:pt x="120" y="17"/>
                </a:cubicBezTo>
                <a:cubicBezTo>
                  <a:pt x="111" y="18"/>
                  <a:pt x="105" y="14"/>
                  <a:pt x="105" y="14"/>
                </a:cubicBezTo>
                <a:cubicBezTo>
                  <a:pt x="93" y="15"/>
                  <a:pt x="93" y="15"/>
                  <a:pt x="93" y="15"/>
                </a:cubicBezTo>
                <a:cubicBezTo>
                  <a:pt x="77" y="26"/>
                  <a:pt x="77" y="26"/>
                  <a:pt x="77" y="26"/>
                </a:cubicBezTo>
                <a:cubicBezTo>
                  <a:pt x="5" y="46"/>
                  <a:pt x="5" y="46"/>
                  <a:pt x="5" y="46"/>
                </a:cubicBezTo>
                <a:cubicBezTo>
                  <a:pt x="0" y="32"/>
                  <a:pt x="0" y="32"/>
                  <a:pt x="0" y="32"/>
                </a:cubicBezTo>
                <a:close/>
              </a:path>
            </a:pathLst>
          </a:custGeom>
          <a:solidFill>
            <a:srgbClr val="FBC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54" name="Freeform 165"/>
          <p:cNvSpPr/>
          <p:nvPr>
            <p:custDataLst>
              <p:tags r:id="rId116"/>
            </p:custDataLst>
          </p:nvPr>
        </p:nvSpPr>
        <p:spPr>
          <a:xfrm>
            <a:off x="1680961" y="2760533"/>
            <a:ext cx="22221" cy="12698"/>
          </a:xfrm>
          <a:custGeom>
            <a:avLst/>
            <a:gdLst>
              <a:gd name="T0" fmla="*/ 12 w 14"/>
              <a:gd name="T1" fmla="*/ 0 h 8"/>
              <a:gd name="T2" fmla="*/ 0 w 14"/>
              <a:gd name="T3" fmla="*/ 8 h 8"/>
              <a:gd name="T4" fmla="*/ 2 w 14"/>
              <a:gd name="T5" fmla="*/ 8 h 8"/>
              <a:gd name="T6" fmla="*/ 13 w 14"/>
              <a:gd name="T7" fmla="*/ 0 h 8"/>
              <a:gd name="T8" fmla="*/ 14 w 14"/>
              <a:gd name="T9" fmla="*/ 0 h 8"/>
              <a:gd name="T10" fmla="*/ 12 w 14"/>
              <a:gd name="T11" fmla="*/ 0 h 8"/>
              <a:gd name="T12" fmla="*/ 12 w 1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12" y="0"/>
                </a:moveTo>
                <a:lnTo>
                  <a:pt x="0" y="8"/>
                </a:lnTo>
                <a:lnTo>
                  <a:pt x="2" y="8"/>
                </a:lnTo>
                <a:lnTo>
                  <a:pt x="13" y="0"/>
                </a:lnTo>
                <a:lnTo>
                  <a:pt x="14" y="0"/>
                </a:lnTo>
                <a:lnTo>
                  <a:pt x="12" y="0"/>
                </a:lnTo>
                <a:lnTo>
                  <a:pt x="12" y="0"/>
                </a:lnTo>
                <a:close/>
              </a:path>
            </a:pathLst>
          </a:custGeom>
          <a:solidFill>
            <a:srgbClr val="EFBA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55" name="Freeform 166"/>
          <p:cNvSpPr/>
          <p:nvPr>
            <p:custDataLst>
              <p:tags r:id="rId117"/>
            </p:custDataLst>
          </p:nvPr>
        </p:nvSpPr>
        <p:spPr>
          <a:xfrm>
            <a:off x="1674611" y="2766882"/>
            <a:ext cx="76187" cy="25396"/>
          </a:xfrm>
          <a:custGeom>
            <a:avLst/>
            <a:gdLst>
              <a:gd name="T0" fmla="*/ 0 w 65"/>
              <a:gd name="T1" fmla="*/ 4 h 22"/>
              <a:gd name="T2" fmla="*/ 38 w 65"/>
              <a:gd name="T3" fmla="*/ 0 h 22"/>
              <a:gd name="T4" fmla="*/ 65 w 65"/>
              <a:gd name="T5" fmla="*/ 18 h 22"/>
              <a:gd name="T6" fmla="*/ 58 w 65"/>
              <a:gd name="T7" fmla="*/ 22 h 22"/>
              <a:gd name="T8" fmla="*/ 47 w 65"/>
              <a:gd name="T9" fmla="*/ 18 h 22"/>
              <a:gd name="T10" fmla="*/ 38 w 65"/>
              <a:gd name="T11" fmla="*/ 15 h 22"/>
              <a:gd name="T12" fmla="*/ 7 w 65"/>
              <a:gd name="T13" fmla="*/ 18 h 22"/>
              <a:gd name="T14" fmla="*/ 0 w 65"/>
              <a:gd name="T15" fmla="*/ 4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22">
                <a:moveTo>
                  <a:pt x="0" y="4"/>
                </a:moveTo>
                <a:cubicBezTo>
                  <a:pt x="38" y="0"/>
                  <a:pt x="38" y="0"/>
                  <a:pt x="38" y="0"/>
                </a:cubicBezTo>
                <a:cubicBezTo>
                  <a:pt x="65" y="18"/>
                  <a:pt x="65" y="18"/>
                  <a:pt x="65" y="18"/>
                </a:cubicBezTo>
                <a:cubicBezTo>
                  <a:pt x="65" y="18"/>
                  <a:pt x="64" y="22"/>
                  <a:pt x="58" y="22"/>
                </a:cubicBezTo>
                <a:cubicBezTo>
                  <a:pt x="52" y="22"/>
                  <a:pt x="47" y="18"/>
                  <a:pt x="47" y="18"/>
                </a:cubicBezTo>
                <a:cubicBezTo>
                  <a:pt x="38" y="15"/>
                  <a:pt x="38" y="15"/>
                  <a:pt x="38" y="15"/>
                </a:cubicBezTo>
                <a:cubicBezTo>
                  <a:pt x="7" y="18"/>
                  <a:pt x="7" y="18"/>
                  <a:pt x="7" y="18"/>
                </a:cubicBezTo>
                <a:cubicBezTo>
                  <a:pt x="0" y="4"/>
                  <a:pt x="0" y="4"/>
                  <a:pt x="0" y="4"/>
                </a:cubicBezTo>
                <a:close/>
              </a:path>
            </a:pathLst>
          </a:custGeom>
          <a:solidFill>
            <a:srgbClr val="FBC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56" name="Freeform 167"/>
          <p:cNvSpPr/>
          <p:nvPr>
            <p:custDataLst>
              <p:tags r:id="rId118"/>
            </p:custDataLst>
          </p:nvPr>
        </p:nvSpPr>
        <p:spPr>
          <a:xfrm>
            <a:off x="1687309" y="2782754"/>
            <a:ext cx="26983" cy="4761"/>
          </a:xfrm>
          <a:custGeom>
            <a:avLst/>
            <a:gdLst>
              <a:gd name="T0" fmla="*/ 2 w 17"/>
              <a:gd name="T1" fmla="*/ 3 h 3"/>
              <a:gd name="T2" fmla="*/ 17 w 17"/>
              <a:gd name="T3" fmla="*/ 1 h 3"/>
              <a:gd name="T4" fmla="*/ 0 w 17"/>
              <a:gd name="T5" fmla="*/ 0 h 3"/>
              <a:gd name="T6" fmla="*/ 2 w 17"/>
              <a:gd name="T7" fmla="*/ 3 h 3"/>
              <a:gd name="T8" fmla="*/ 2 w 17"/>
              <a:gd name="T9" fmla="*/ 3 h 3"/>
            </a:gdLst>
            <a:ahLst/>
            <a:cxnLst>
              <a:cxn ang="0">
                <a:pos x="T0" y="T1"/>
              </a:cxn>
              <a:cxn ang="0">
                <a:pos x="T2" y="T3"/>
              </a:cxn>
              <a:cxn ang="0">
                <a:pos x="T4" y="T5"/>
              </a:cxn>
              <a:cxn ang="0">
                <a:pos x="T6" y="T7"/>
              </a:cxn>
              <a:cxn ang="0">
                <a:pos x="T8" y="T9"/>
              </a:cxn>
            </a:cxnLst>
            <a:rect l="0" t="0" r="r" b="b"/>
            <a:pathLst>
              <a:path w="17" h="3">
                <a:moveTo>
                  <a:pt x="2" y="3"/>
                </a:moveTo>
                <a:lnTo>
                  <a:pt x="17" y="1"/>
                </a:lnTo>
                <a:lnTo>
                  <a:pt x="0" y="0"/>
                </a:lnTo>
                <a:lnTo>
                  <a:pt x="2" y="3"/>
                </a:lnTo>
                <a:lnTo>
                  <a:pt x="2" y="3"/>
                </a:lnTo>
                <a:close/>
              </a:path>
            </a:pathLst>
          </a:custGeom>
          <a:solidFill>
            <a:srgbClr val="EFBA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57" name="Freeform 168"/>
          <p:cNvSpPr/>
          <p:nvPr>
            <p:custDataLst>
              <p:tags r:id="rId119"/>
            </p:custDataLst>
          </p:nvPr>
        </p:nvSpPr>
        <p:spPr>
          <a:xfrm>
            <a:off x="1663501" y="2763708"/>
            <a:ext cx="3174" cy="4761"/>
          </a:xfrm>
          <a:custGeom>
            <a:avLst/>
            <a:gdLst>
              <a:gd name="T0" fmla="*/ 3 w 3"/>
              <a:gd name="T1" fmla="*/ 5 h 5"/>
              <a:gd name="T2" fmla="*/ 2 w 3"/>
              <a:gd name="T3" fmla="*/ 5 h 5"/>
              <a:gd name="T4" fmla="*/ 0 w 3"/>
              <a:gd name="T5" fmla="*/ 0 h 5"/>
              <a:gd name="T6" fmla="*/ 0 w 3"/>
              <a:gd name="T7" fmla="*/ 0 h 5"/>
              <a:gd name="T8" fmla="*/ 0 w 3"/>
              <a:gd name="T9" fmla="*/ 0 h 5"/>
              <a:gd name="T10" fmla="*/ 0 w 3"/>
              <a:gd name="T11" fmla="*/ 0 h 5"/>
              <a:gd name="T12" fmla="*/ 3 w 3"/>
              <a:gd name="T13" fmla="*/ 5 h 5"/>
              <a:gd name="T14" fmla="*/ 3 w 3"/>
              <a:gd name="T15" fmla="*/ 5 h 5"/>
              <a:gd name="T16" fmla="*/ 3 w 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5">
                <a:moveTo>
                  <a:pt x="3" y="5"/>
                </a:moveTo>
                <a:cubicBezTo>
                  <a:pt x="3" y="5"/>
                  <a:pt x="2" y="5"/>
                  <a:pt x="2" y="5"/>
                </a:cubicBezTo>
                <a:cubicBezTo>
                  <a:pt x="0" y="0"/>
                  <a:pt x="0" y="0"/>
                  <a:pt x="0" y="0"/>
                </a:cubicBezTo>
                <a:cubicBezTo>
                  <a:pt x="0" y="0"/>
                  <a:pt x="0" y="0"/>
                  <a:pt x="0" y="0"/>
                </a:cubicBezTo>
                <a:cubicBezTo>
                  <a:pt x="0" y="0"/>
                  <a:pt x="0" y="0"/>
                  <a:pt x="0" y="0"/>
                </a:cubicBezTo>
                <a:cubicBezTo>
                  <a:pt x="0" y="0"/>
                  <a:pt x="0" y="0"/>
                  <a:pt x="0" y="0"/>
                </a:cubicBezTo>
                <a:cubicBezTo>
                  <a:pt x="3" y="5"/>
                  <a:pt x="3" y="5"/>
                  <a:pt x="3" y="5"/>
                </a:cubicBezTo>
                <a:cubicBezTo>
                  <a:pt x="3" y="5"/>
                  <a:pt x="3" y="5"/>
                  <a:pt x="3" y="5"/>
                </a:cubicBezTo>
                <a:cubicBezTo>
                  <a:pt x="3" y="5"/>
                  <a:pt x="3" y="5"/>
                  <a:pt x="3" y="5"/>
                </a:cubicBezTo>
                <a:close/>
              </a:path>
            </a:pathLst>
          </a:custGeom>
          <a:solidFill>
            <a:srgbClr val="EFBA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58" name="Freeform 169"/>
          <p:cNvSpPr/>
          <p:nvPr>
            <p:custDataLst>
              <p:tags r:id="rId120"/>
            </p:custDataLst>
          </p:nvPr>
        </p:nvSpPr>
        <p:spPr>
          <a:xfrm>
            <a:off x="1661914" y="2765295"/>
            <a:ext cx="3174" cy="3174"/>
          </a:xfrm>
          <a:custGeom>
            <a:avLst/>
            <a:gdLst>
              <a:gd name="T0" fmla="*/ 2 w 2"/>
              <a:gd name="T1" fmla="*/ 3 h 3"/>
              <a:gd name="T2" fmla="*/ 1 w 2"/>
              <a:gd name="T3" fmla="*/ 2 h 3"/>
              <a:gd name="T4" fmla="*/ 0 w 2"/>
              <a:gd name="T5" fmla="*/ 0 h 3"/>
              <a:gd name="T6" fmla="*/ 0 w 2"/>
              <a:gd name="T7" fmla="*/ 0 h 3"/>
              <a:gd name="T8" fmla="*/ 0 w 2"/>
              <a:gd name="T9" fmla="*/ 0 h 3"/>
              <a:gd name="T10" fmla="*/ 1 w 2"/>
              <a:gd name="T11" fmla="*/ 0 h 3"/>
              <a:gd name="T12" fmla="*/ 2 w 2"/>
              <a:gd name="T13" fmla="*/ 2 h 3"/>
              <a:gd name="T14" fmla="*/ 2 w 2"/>
              <a:gd name="T15" fmla="*/ 3 h 3"/>
              <a:gd name="T16" fmla="*/ 2 w 2"/>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3"/>
                </a:moveTo>
                <a:cubicBezTo>
                  <a:pt x="2" y="3"/>
                  <a:pt x="1" y="3"/>
                  <a:pt x="1" y="2"/>
                </a:cubicBezTo>
                <a:cubicBezTo>
                  <a:pt x="0" y="0"/>
                  <a:pt x="0" y="0"/>
                  <a:pt x="0" y="0"/>
                </a:cubicBezTo>
                <a:cubicBezTo>
                  <a:pt x="0" y="0"/>
                  <a:pt x="0" y="0"/>
                  <a:pt x="0" y="0"/>
                </a:cubicBezTo>
                <a:cubicBezTo>
                  <a:pt x="0" y="0"/>
                  <a:pt x="0" y="0"/>
                  <a:pt x="0" y="0"/>
                </a:cubicBezTo>
                <a:cubicBezTo>
                  <a:pt x="0" y="0"/>
                  <a:pt x="1" y="0"/>
                  <a:pt x="1" y="0"/>
                </a:cubicBezTo>
                <a:cubicBezTo>
                  <a:pt x="2" y="2"/>
                  <a:pt x="2" y="2"/>
                  <a:pt x="2" y="2"/>
                </a:cubicBezTo>
                <a:cubicBezTo>
                  <a:pt x="2" y="2"/>
                  <a:pt x="2" y="3"/>
                  <a:pt x="2" y="3"/>
                </a:cubicBezTo>
                <a:cubicBezTo>
                  <a:pt x="2" y="3"/>
                  <a:pt x="2" y="3"/>
                  <a:pt x="2" y="3"/>
                </a:cubicBezTo>
                <a:close/>
              </a:path>
            </a:pathLst>
          </a:custGeom>
          <a:solidFill>
            <a:srgbClr val="EFBA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59" name="Freeform 170"/>
          <p:cNvSpPr/>
          <p:nvPr>
            <p:custDataLst>
              <p:tags r:id="rId121"/>
            </p:custDataLst>
          </p:nvPr>
        </p:nvSpPr>
        <p:spPr>
          <a:xfrm>
            <a:off x="1669850" y="2777992"/>
            <a:ext cx="3174" cy="7936"/>
          </a:xfrm>
          <a:custGeom>
            <a:avLst/>
            <a:gdLst>
              <a:gd name="T0" fmla="*/ 2 w 3"/>
              <a:gd name="T1" fmla="*/ 6 h 6"/>
              <a:gd name="T2" fmla="*/ 2 w 3"/>
              <a:gd name="T3" fmla="*/ 6 h 6"/>
              <a:gd name="T4" fmla="*/ 0 w 3"/>
              <a:gd name="T5" fmla="*/ 0 h 6"/>
              <a:gd name="T6" fmla="*/ 1 w 3"/>
              <a:gd name="T7" fmla="*/ 0 h 6"/>
              <a:gd name="T8" fmla="*/ 1 w 3"/>
              <a:gd name="T9" fmla="*/ 0 h 6"/>
              <a:gd name="T10" fmla="*/ 1 w 3"/>
              <a:gd name="T11" fmla="*/ 0 h 6"/>
              <a:gd name="T12" fmla="*/ 2 w 3"/>
              <a:gd name="T13" fmla="*/ 5 h 6"/>
              <a:gd name="T14" fmla="*/ 2 w 3"/>
              <a:gd name="T15" fmla="*/ 6 h 6"/>
              <a:gd name="T16" fmla="*/ 2 w 3"/>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2" y="6"/>
                </a:moveTo>
                <a:cubicBezTo>
                  <a:pt x="2" y="6"/>
                  <a:pt x="2" y="6"/>
                  <a:pt x="2" y="6"/>
                </a:cubicBezTo>
                <a:cubicBezTo>
                  <a:pt x="0" y="0"/>
                  <a:pt x="0" y="0"/>
                  <a:pt x="0" y="0"/>
                </a:cubicBezTo>
                <a:cubicBezTo>
                  <a:pt x="0" y="0"/>
                  <a:pt x="0" y="0"/>
                  <a:pt x="1" y="0"/>
                </a:cubicBezTo>
                <a:cubicBezTo>
                  <a:pt x="1" y="0"/>
                  <a:pt x="1" y="0"/>
                  <a:pt x="1" y="0"/>
                </a:cubicBezTo>
                <a:cubicBezTo>
                  <a:pt x="1" y="0"/>
                  <a:pt x="1" y="0"/>
                  <a:pt x="1" y="0"/>
                </a:cubicBezTo>
                <a:cubicBezTo>
                  <a:pt x="2" y="5"/>
                  <a:pt x="2" y="5"/>
                  <a:pt x="2" y="5"/>
                </a:cubicBezTo>
                <a:cubicBezTo>
                  <a:pt x="3" y="6"/>
                  <a:pt x="2" y="6"/>
                  <a:pt x="2" y="6"/>
                </a:cubicBezTo>
                <a:cubicBezTo>
                  <a:pt x="2" y="6"/>
                  <a:pt x="2" y="6"/>
                  <a:pt x="2" y="6"/>
                </a:cubicBezTo>
                <a:close/>
              </a:path>
            </a:pathLst>
          </a:custGeom>
          <a:solidFill>
            <a:srgbClr val="EFBA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60" name="Freeform 171"/>
          <p:cNvSpPr/>
          <p:nvPr>
            <p:custDataLst>
              <p:tags r:id="rId122"/>
            </p:custDataLst>
          </p:nvPr>
        </p:nvSpPr>
        <p:spPr>
          <a:xfrm>
            <a:off x="1728577" y="2751010"/>
            <a:ext cx="9523" cy="6349"/>
          </a:xfrm>
          <a:custGeom>
            <a:avLst/>
            <a:gdLst>
              <a:gd name="T0" fmla="*/ 0 w 8"/>
              <a:gd name="T1" fmla="*/ 2 h 5"/>
              <a:gd name="T2" fmla="*/ 6 w 8"/>
              <a:gd name="T3" fmla="*/ 5 h 5"/>
              <a:gd name="T4" fmla="*/ 8 w 8"/>
              <a:gd name="T5" fmla="*/ 4 h 5"/>
              <a:gd name="T6" fmla="*/ 1 w 8"/>
              <a:gd name="T7" fmla="*/ 0 h 5"/>
              <a:gd name="T8" fmla="*/ 0 w 8"/>
              <a:gd name="T9" fmla="*/ 2 h 5"/>
            </a:gdLst>
            <a:ahLst/>
            <a:cxnLst>
              <a:cxn ang="0">
                <a:pos x="T0" y="T1"/>
              </a:cxn>
              <a:cxn ang="0">
                <a:pos x="T2" y="T3"/>
              </a:cxn>
              <a:cxn ang="0">
                <a:pos x="T4" y="T5"/>
              </a:cxn>
              <a:cxn ang="0">
                <a:pos x="T6" y="T7"/>
              </a:cxn>
              <a:cxn ang="0">
                <a:pos x="T8" y="T9"/>
              </a:cxn>
            </a:cxnLst>
            <a:rect l="0" t="0" r="r" b="b"/>
            <a:pathLst>
              <a:path w="8" h="5">
                <a:moveTo>
                  <a:pt x="0" y="2"/>
                </a:moveTo>
                <a:cubicBezTo>
                  <a:pt x="0" y="2"/>
                  <a:pt x="4" y="5"/>
                  <a:pt x="6" y="5"/>
                </a:cubicBezTo>
                <a:cubicBezTo>
                  <a:pt x="7" y="5"/>
                  <a:pt x="8" y="4"/>
                  <a:pt x="8" y="4"/>
                </a:cubicBezTo>
                <a:cubicBezTo>
                  <a:pt x="1" y="0"/>
                  <a:pt x="1" y="0"/>
                  <a:pt x="1" y="0"/>
                </a:cubicBezTo>
                <a:cubicBezTo>
                  <a:pt x="0" y="2"/>
                  <a:pt x="0" y="2"/>
                  <a:pt x="0" y="2"/>
                </a:cubicBezTo>
                <a:close/>
              </a:path>
            </a:pathLst>
          </a:custGeom>
          <a:solidFill>
            <a:srgbClr val="EFBA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61" name="Freeform 172"/>
          <p:cNvSpPr/>
          <p:nvPr>
            <p:custDataLst>
              <p:tags r:id="rId123"/>
            </p:custDataLst>
          </p:nvPr>
        </p:nvSpPr>
        <p:spPr>
          <a:xfrm>
            <a:off x="1741274" y="2782754"/>
            <a:ext cx="7937" cy="4761"/>
          </a:xfrm>
          <a:custGeom>
            <a:avLst/>
            <a:gdLst>
              <a:gd name="T0" fmla="*/ 0 w 7"/>
              <a:gd name="T1" fmla="*/ 3 h 5"/>
              <a:gd name="T2" fmla="*/ 6 w 7"/>
              <a:gd name="T3" fmla="*/ 5 h 5"/>
              <a:gd name="T4" fmla="*/ 7 w 7"/>
              <a:gd name="T5" fmla="*/ 4 h 5"/>
              <a:gd name="T6" fmla="*/ 1 w 7"/>
              <a:gd name="T7" fmla="*/ 0 h 5"/>
              <a:gd name="T8" fmla="*/ 0 w 7"/>
              <a:gd name="T9" fmla="*/ 3 h 5"/>
            </a:gdLst>
            <a:ahLst/>
            <a:cxnLst>
              <a:cxn ang="0">
                <a:pos x="T0" y="T1"/>
              </a:cxn>
              <a:cxn ang="0">
                <a:pos x="T2" y="T3"/>
              </a:cxn>
              <a:cxn ang="0">
                <a:pos x="T4" y="T5"/>
              </a:cxn>
              <a:cxn ang="0">
                <a:pos x="T6" y="T7"/>
              </a:cxn>
              <a:cxn ang="0">
                <a:pos x="T8" y="T9"/>
              </a:cxn>
            </a:cxnLst>
            <a:rect l="0" t="0" r="r" b="b"/>
            <a:pathLst>
              <a:path w="7" h="5">
                <a:moveTo>
                  <a:pt x="0" y="3"/>
                </a:moveTo>
                <a:cubicBezTo>
                  <a:pt x="0" y="3"/>
                  <a:pt x="3" y="5"/>
                  <a:pt x="6" y="5"/>
                </a:cubicBezTo>
                <a:cubicBezTo>
                  <a:pt x="7" y="5"/>
                  <a:pt x="7" y="5"/>
                  <a:pt x="7" y="4"/>
                </a:cubicBezTo>
                <a:cubicBezTo>
                  <a:pt x="1" y="0"/>
                  <a:pt x="1" y="0"/>
                  <a:pt x="1" y="0"/>
                </a:cubicBezTo>
                <a:cubicBezTo>
                  <a:pt x="0" y="3"/>
                  <a:pt x="0" y="3"/>
                  <a:pt x="0" y="3"/>
                </a:cubicBezTo>
                <a:close/>
              </a:path>
            </a:pathLst>
          </a:custGeom>
          <a:solidFill>
            <a:srgbClr val="EFBA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62" name="Freeform 161"/>
          <p:cNvSpPr/>
          <p:nvPr>
            <p:custDataLst>
              <p:tags r:id="rId124"/>
            </p:custDataLst>
          </p:nvPr>
        </p:nvSpPr>
        <p:spPr>
          <a:xfrm>
            <a:off x="1692070" y="2851005"/>
            <a:ext cx="25396" cy="14285"/>
          </a:xfrm>
          <a:custGeom>
            <a:avLst/>
            <a:gdLst>
              <a:gd name="T0" fmla="*/ 0 w 21"/>
              <a:gd name="T1" fmla="*/ 11 h 12"/>
              <a:gd name="T2" fmla="*/ 2 w 21"/>
              <a:gd name="T3" fmla="*/ 9 h 12"/>
              <a:gd name="T4" fmla="*/ 3 w 21"/>
              <a:gd name="T5" fmla="*/ 9 h 12"/>
              <a:gd name="T6" fmla="*/ 3 w 21"/>
              <a:gd name="T7" fmla="*/ 8 h 12"/>
              <a:gd name="T8" fmla="*/ 5 w 21"/>
              <a:gd name="T9" fmla="*/ 6 h 12"/>
              <a:gd name="T10" fmla="*/ 7 w 21"/>
              <a:gd name="T11" fmla="*/ 2 h 12"/>
              <a:gd name="T12" fmla="*/ 13 w 21"/>
              <a:gd name="T13" fmla="*/ 1 h 12"/>
              <a:gd name="T14" fmla="*/ 17 w 21"/>
              <a:gd name="T15" fmla="*/ 4 h 12"/>
              <a:gd name="T16" fmla="*/ 20 w 21"/>
              <a:gd name="T17" fmla="*/ 7 h 12"/>
              <a:gd name="T18" fmla="*/ 20 w 21"/>
              <a:gd name="T19" fmla="*/ 8 h 12"/>
              <a:gd name="T20" fmla="*/ 20 w 21"/>
              <a:gd name="T21" fmla="*/ 9 h 12"/>
              <a:gd name="T22" fmla="*/ 21 w 21"/>
              <a:gd name="T23" fmla="*/ 12 h 12"/>
              <a:gd name="T24" fmla="*/ 21 w 21"/>
              <a:gd name="T25" fmla="*/ 12 h 12"/>
              <a:gd name="T26" fmla="*/ 18 w 21"/>
              <a:gd name="T27" fmla="*/ 8 h 12"/>
              <a:gd name="T28" fmla="*/ 12 w 21"/>
              <a:gd name="T29" fmla="*/ 2 h 12"/>
              <a:gd name="T30" fmla="*/ 8 w 21"/>
              <a:gd name="T31" fmla="*/ 4 h 12"/>
              <a:gd name="T32" fmla="*/ 6 w 21"/>
              <a:gd name="T33" fmla="*/ 7 h 12"/>
              <a:gd name="T34" fmla="*/ 5 w 21"/>
              <a:gd name="T35" fmla="*/ 9 h 12"/>
              <a:gd name="T36" fmla="*/ 4 w 21"/>
              <a:gd name="T37" fmla="*/ 10 h 12"/>
              <a:gd name="T38" fmla="*/ 4 w 21"/>
              <a:gd name="T39" fmla="*/ 11 h 12"/>
              <a:gd name="T40" fmla="*/ 1 w 21"/>
              <a:gd name="T41" fmla="*/ 12 h 12"/>
              <a:gd name="T42" fmla="*/ 1 w 21"/>
              <a:gd name="T43" fmla="*/ 12 h 12"/>
              <a:gd name="T44" fmla="*/ 0 w 21"/>
              <a:gd name="T45"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12">
                <a:moveTo>
                  <a:pt x="0" y="11"/>
                </a:moveTo>
                <a:cubicBezTo>
                  <a:pt x="1" y="11"/>
                  <a:pt x="2" y="10"/>
                  <a:pt x="2" y="9"/>
                </a:cubicBezTo>
                <a:cubicBezTo>
                  <a:pt x="3" y="9"/>
                  <a:pt x="3" y="9"/>
                  <a:pt x="3" y="9"/>
                </a:cubicBezTo>
                <a:cubicBezTo>
                  <a:pt x="3" y="9"/>
                  <a:pt x="3" y="8"/>
                  <a:pt x="3" y="8"/>
                </a:cubicBezTo>
                <a:cubicBezTo>
                  <a:pt x="4" y="8"/>
                  <a:pt x="4" y="7"/>
                  <a:pt x="5" y="6"/>
                </a:cubicBezTo>
                <a:cubicBezTo>
                  <a:pt x="5" y="5"/>
                  <a:pt x="6" y="3"/>
                  <a:pt x="7" y="2"/>
                </a:cubicBezTo>
                <a:cubicBezTo>
                  <a:pt x="9" y="1"/>
                  <a:pt x="10" y="0"/>
                  <a:pt x="13" y="1"/>
                </a:cubicBezTo>
                <a:cubicBezTo>
                  <a:pt x="15" y="1"/>
                  <a:pt x="16" y="2"/>
                  <a:pt x="17" y="4"/>
                </a:cubicBezTo>
                <a:cubicBezTo>
                  <a:pt x="18" y="5"/>
                  <a:pt x="19" y="6"/>
                  <a:pt x="20" y="7"/>
                </a:cubicBezTo>
                <a:cubicBezTo>
                  <a:pt x="20" y="8"/>
                  <a:pt x="20" y="8"/>
                  <a:pt x="20" y="8"/>
                </a:cubicBezTo>
                <a:cubicBezTo>
                  <a:pt x="20" y="8"/>
                  <a:pt x="20" y="9"/>
                  <a:pt x="20" y="9"/>
                </a:cubicBezTo>
                <a:cubicBezTo>
                  <a:pt x="20" y="10"/>
                  <a:pt x="20" y="11"/>
                  <a:pt x="21" y="12"/>
                </a:cubicBezTo>
                <a:cubicBezTo>
                  <a:pt x="21" y="12"/>
                  <a:pt x="21" y="12"/>
                  <a:pt x="21" y="12"/>
                </a:cubicBezTo>
                <a:cubicBezTo>
                  <a:pt x="19" y="11"/>
                  <a:pt x="19" y="10"/>
                  <a:pt x="18" y="8"/>
                </a:cubicBezTo>
                <a:cubicBezTo>
                  <a:pt x="17" y="6"/>
                  <a:pt x="16" y="3"/>
                  <a:pt x="12" y="2"/>
                </a:cubicBezTo>
                <a:cubicBezTo>
                  <a:pt x="11" y="2"/>
                  <a:pt x="9" y="2"/>
                  <a:pt x="8" y="4"/>
                </a:cubicBezTo>
                <a:cubicBezTo>
                  <a:pt x="7" y="4"/>
                  <a:pt x="7" y="6"/>
                  <a:pt x="6" y="7"/>
                </a:cubicBezTo>
                <a:cubicBezTo>
                  <a:pt x="6" y="8"/>
                  <a:pt x="5" y="8"/>
                  <a:pt x="5" y="9"/>
                </a:cubicBezTo>
                <a:cubicBezTo>
                  <a:pt x="5" y="10"/>
                  <a:pt x="4" y="10"/>
                  <a:pt x="4" y="10"/>
                </a:cubicBezTo>
                <a:cubicBezTo>
                  <a:pt x="4" y="10"/>
                  <a:pt x="4" y="11"/>
                  <a:pt x="4" y="11"/>
                </a:cubicBezTo>
                <a:cubicBezTo>
                  <a:pt x="3" y="11"/>
                  <a:pt x="2" y="12"/>
                  <a:pt x="1" y="12"/>
                </a:cubicBezTo>
                <a:cubicBezTo>
                  <a:pt x="1" y="12"/>
                  <a:pt x="1" y="12"/>
                  <a:pt x="1" y="12"/>
                </a:cubicBezTo>
                <a:cubicBezTo>
                  <a:pt x="0" y="12"/>
                  <a:pt x="0" y="11"/>
                  <a:pt x="0" y="11"/>
                </a:cubicBezTo>
                <a:close/>
              </a:path>
            </a:pathLst>
          </a:custGeom>
          <a:solidFill>
            <a:srgbClr val="226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63" name="Freeform 162"/>
          <p:cNvSpPr/>
          <p:nvPr>
            <p:custDataLst>
              <p:tags r:id="rId125"/>
            </p:custDataLst>
          </p:nvPr>
        </p:nvSpPr>
        <p:spPr>
          <a:xfrm>
            <a:off x="1688896" y="2858942"/>
            <a:ext cx="11111" cy="9523"/>
          </a:xfrm>
          <a:custGeom>
            <a:avLst/>
            <a:gdLst>
              <a:gd name="T0" fmla="*/ 3 w 10"/>
              <a:gd name="T1" fmla="*/ 8 h 9"/>
              <a:gd name="T2" fmla="*/ 8 w 10"/>
              <a:gd name="T3" fmla="*/ 6 h 9"/>
              <a:gd name="T4" fmla="*/ 7 w 10"/>
              <a:gd name="T5" fmla="*/ 1 h 9"/>
              <a:gd name="T6" fmla="*/ 1 w 10"/>
              <a:gd name="T7" fmla="*/ 2 h 9"/>
              <a:gd name="T8" fmla="*/ 3 w 10"/>
              <a:gd name="T9" fmla="*/ 8 h 9"/>
            </a:gdLst>
            <a:ahLst/>
            <a:cxnLst>
              <a:cxn ang="0">
                <a:pos x="T0" y="T1"/>
              </a:cxn>
              <a:cxn ang="0">
                <a:pos x="T2" y="T3"/>
              </a:cxn>
              <a:cxn ang="0">
                <a:pos x="T4" y="T5"/>
              </a:cxn>
              <a:cxn ang="0">
                <a:pos x="T6" y="T7"/>
              </a:cxn>
              <a:cxn ang="0">
                <a:pos x="T8" y="T9"/>
              </a:cxn>
            </a:cxnLst>
            <a:rect l="0" t="0" r="r" b="b"/>
            <a:pathLst>
              <a:path w="10" h="9">
                <a:moveTo>
                  <a:pt x="3" y="8"/>
                </a:moveTo>
                <a:cubicBezTo>
                  <a:pt x="5" y="9"/>
                  <a:pt x="7" y="8"/>
                  <a:pt x="8" y="6"/>
                </a:cubicBezTo>
                <a:cubicBezTo>
                  <a:pt x="10" y="4"/>
                  <a:pt x="9" y="2"/>
                  <a:pt x="7" y="1"/>
                </a:cubicBezTo>
                <a:cubicBezTo>
                  <a:pt x="5" y="0"/>
                  <a:pt x="2" y="0"/>
                  <a:pt x="1" y="2"/>
                </a:cubicBezTo>
                <a:cubicBezTo>
                  <a:pt x="0" y="4"/>
                  <a:pt x="1" y="7"/>
                  <a:pt x="3" y="8"/>
                </a:cubicBezTo>
                <a:close/>
              </a:path>
            </a:pathLst>
          </a:custGeom>
          <a:solidFill>
            <a:srgbClr val="F4B1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64" name="Freeform 163"/>
          <p:cNvSpPr/>
          <p:nvPr>
            <p:custDataLst>
              <p:tags r:id="rId126"/>
            </p:custDataLst>
          </p:nvPr>
        </p:nvSpPr>
        <p:spPr>
          <a:xfrm>
            <a:off x="1692071" y="2860528"/>
            <a:ext cx="4762" cy="6349"/>
          </a:xfrm>
          <a:custGeom>
            <a:avLst/>
            <a:gdLst>
              <a:gd name="T0" fmla="*/ 2 w 5"/>
              <a:gd name="T1" fmla="*/ 4 h 5"/>
              <a:gd name="T2" fmla="*/ 5 w 5"/>
              <a:gd name="T3" fmla="*/ 3 h 5"/>
              <a:gd name="T4" fmla="*/ 4 w 5"/>
              <a:gd name="T5" fmla="*/ 1 h 5"/>
              <a:gd name="T6" fmla="*/ 1 w 5"/>
              <a:gd name="T7" fmla="*/ 1 h 5"/>
              <a:gd name="T8" fmla="*/ 2 w 5"/>
              <a:gd name="T9" fmla="*/ 4 h 5"/>
            </a:gdLst>
            <a:ahLst/>
            <a:cxnLst>
              <a:cxn ang="0">
                <a:pos x="T0" y="T1"/>
              </a:cxn>
              <a:cxn ang="0">
                <a:pos x="T2" y="T3"/>
              </a:cxn>
              <a:cxn ang="0">
                <a:pos x="T4" y="T5"/>
              </a:cxn>
              <a:cxn ang="0">
                <a:pos x="T6" y="T7"/>
              </a:cxn>
              <a:cxn ang="0">
                <a:pos x="T8" y="T9"/>
              </a:cxn>
            </a:cxnLst>
            <a:rect l="0" t="0" r="r" b="b"/>
            <a:pathLst>
              <a:path w="5" h="5">
                <a:moveTo>
                  <a:pt x="2" y="4"/>
                </a:moveTo>
                <a:cubicBezTo>
                  <a:pt x="3" y="5"/>
                  <a:pt x="4" y="4"/>
                  <a:pt x="5" y="3"/>
                </a:cubicBezTo>
                <a:cubicBezTo>
                  <a:pt x="5" y="2"/>
                  <a:pt x="5" y="1"/>
                  <a:pt x="4" y="1"/>
                </a:cubicBezTo>
                <a:cubicBezTo>
                  <a:pt x="3" y="0"/>
                  <a:pt x="1" y="0"/>
                  <a:pt x="1" y="1"/>
                </a:cubicBezTo>
                <a:cubicBezTo>
                  <a:pt x="0" y="2"/>
                  <a:pt x="1" y="4"/>
                  <a:pt x="2" y="4"/>
                </a:cubicBezTo>
                <a:close/>
              </a:path>
            </a:pathLst>
          </a:custGeom>
          <a:solidFill>
            <a:srgbClr val="1DA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65" name="Freeform 164"/>
          <p:cNvSpPr/>
          <p:nvPr>
            <p:custDataLst>
              <p:tags r:id="rId127"/>
            </p:custDataLst>
          </p:nvPr>
        </p:nvSpPr>
        <p:spPr>
          <a:xfrm>
            <a:off x="1692070" y="286370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2D4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66" name="Freeform 165"/>
          <p:cNvSpPr/>
          <p:nvPr>
            <p:custDataLst>
              <p:tags r:id="rId128"/>
            </p:custDataLst>
          </p:nvPr>
        </p:nvSpPr>
        <p:spPr>
          <a:xfrm>
            <a:off x="1715880" y="2860528"/>
            <a:ext cx="3174" cy="4761"/>
          </a:xfrm>
          <a:custGeom>
            <a:avLst/>
            <a:gdLst>
              <a:gd name="T0" fmla="*/ 0 w 3"/>
              <a:gd name="T1" fmla="*/ 0 h 4"/>
              <a:gd name="T2" fmla="*/ 1 w 3"/>
              <a:gd name="T3" fmla="*/ 2 h 4"/>
              <a:gd name="T4" fmla="*/ 2 w 3"/>
              <a:gd name="T5" fmla="*/ 3 h 4"/>
              <a:gd name="T6" fmla="*/ 3 w 3"/>
              <a:gd name="T7" fmla="*/ 4 h 4"/>
              <a:gd name="T8" fmla="*/ 1 w 3"/>
              <a:gd name="T9" fmla="*/ 4 h 4"/>
              <a:gd name="T10" fmla="*/ 0 w 3"/>
              <a:gd name="T11" fmla="*/ 1 h 4"/>
              <a:gd name="T12" fmla="*/ 0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0"/>
                </a:moveTo>
                <a:cubicBezTo>
                  <a:pt x="0" y="1"/>
                  <a:pt x="1" y="2"/>
                  <a:pt x="1" y="2"/>
                </a:cubicBezTo>
                <a:cubicBezTo>
                  <a:pt x="1" y="2"/>
                  <a:pt x="2" y="3"/>
                  <a:pt x="2" y="3"/>
                </a:cubicBezTo>
                <a:cubicBezTo>
                  <a:pt x="2" y="3"/>
                  <a:pt x="2" y="4"/>
                  <a:pt x="3" y="4"/>
                </a:cubicBezTo>
                <a:cubicBezTo>
                  <a:pt x="2" y="4"/>
                  <a:pt x="2" y="4"/>
                  <a:pt x="1" y="4"/>
                </a:cubicBezTo>
                <a:cubicBezTo>
                  <a:pt x="0" y="3"/>
                  <a:pt x="0" y="2"/>
                  <a:pt x="0" y="1"/>
                </a:cubicBezTo>
                <a:cubicBezTo>
                  <a:pt x="0" y="1"/>
                  <a:pt x="0" y="0"/>
                  <a:pt x="0" y="0"/>
                </a:cubicBezTo>
                <a:close/>
              </a:path>
            </a:pathLst>
          </a:custGeom>
          <a:solidFill>
            <a:srgbClr val="226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67" name="Freeform 166"/>
          <p:cNvSpPr/>
          <p:nvPr>
            <p:custDataLst>
              <p:tags r:id="rId129"/>
            </p:custDataLst>
          </p:nvPr>
        </p:nvSpPr>
        <p:spPr>
          <a:xfrm>
            <a:off x="1695244" y="2862116"/>
            <a:ext cx="1588" cy="3174"/>
          </a:xfrm>
          <a:custGeom>
            <a:avLst/>
            <a:gdLst>
              <a:gd name="T0" fmla="*/ 2 w 2"/>
              <a:gd name="T1" fmla="*/ 2 h 3"/>
              <a:gd name="T2" fmla="*/ 0 w 2"/>
              <a:gd name="T3" fmla="*/ 3 h 3"/>
              <a:gd name="T4" fmla="*/ 0 w 2"/>
              <a:gd name="T5" fmla="*/ 1 h 3"/>
              <a:gd name="T6" fmla="*/ 0 w 2"/>
              <a:gd name="T7" fmla="*/ 0 h 3"/>
              <a:gd name="T8" fmla="*/ 1 w 2"/>
              <a:gd name="T9" fmla="*/ 0 h 3"/>
              <a:gd name="T10" fmla="*/ 2 w 2"/>
              <a:gd name="T11" fmla="*/ 1 h 3"/>
              <a:gd name="T12" fmla="*/ 2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2" y="2"/>
                </a:moveTo>
                <a:cubicBezTo>
                  <a:pt x="1" y="2"/>
                  <a:pt x="1" y="2"/>
                  <a:pt x="0" y="3"/>
                </a:cubicBezTo>
                <a:cubicBezTo>
                  <a:pt x="0" y="2"/>
                  <a:pt x="0" y="2"/>
                  <a:pt x="0" y="1"/>
                </a:cubicBezTo>
                <a:cubicBezTo>
                  <a:pt x="0" y="1"/>
                  <a:pt x="0" y="1"/>
                  <a:pt x="0" y="0"/>
                </a:cubicBezTo>
                <a:cubicBezTo>
                  <a:pt x="1" y="0"/>
                  <a:pt x="1" y="0"/>
                  <a:pt x="1" y="0"/>
                </a:cubicBezTo>
                <a:cubicBezTo>
                  <a:pt x="2" y="0"/>
                  <a:pt x="2" y="1"/>
                  <a:pt x="2" y="1"/>
                </a:cubicBezTo>
                <a:cubicBezTo>
                  <a:pt x="2" y="1"/>
                  <a:pt x="2" y="2"/>
                  <a:pt x="2" y="2"/>
                </a:cubicBezTo>
                <a:close/>
              </a:path>
            </a:pathLst>
          </a:custGeom>
          <a:solidFill>
            <a:srgbClr val="226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68" name="Freeform 167"/>
          <p:cNvSpPr/>
          <p:nvPr>
            <p:custDataLst>
              <p:tags r:id="rId130"/>
            </p:custDataLst>
          </p:nvPr>
        </p:nvSpPr>
        <p:spPr>
          <a:xfrm>
            <a:off x="1639693" y="2851005"/>
            <a:ext cx="85710" cy="101582"/>
          </a:xfrm>
          <a:custGeom>
            <a:avLst/>
            <a:gdLst>
              <a:gd name="T0" fmla="*/ 2 w 74"/>
              <a:gd name="T1" fmla="*/ 60 h 88"/>
              <a:gd name="T2" fmla="*/ 29 w 74"/>
              <a:gd name="T3" fmla="*/ 8 h 88"/>
              <a:gd name="T4" fmla="*/ 30 w 74"/>
              <a:gd name="T5" fmla="*/ 7 h 88"/>
              <a:gd name="T6" fmla="*/ 30 w 74"/>
              <a:gd name="T7" fmla="*/ 6 h 88"/>
              <a:gd name="T8" fmla="*/ 31 w 74"/>
              <a:gd name="T9" fmla="*/ 6 h 88"/>
              <a:gd name="T10" fmla="*/ 31 w 74"/>
              <a:gd name="T11" fmla="*/ 5 h 88"/>
              <a:gd name="T12" fmla="*/ 32 w 74"/>
              <a:gd name="T13" fmla="*/ 5 h 88"/>
              <a:gd name="T14" fmla="*/ 32 w 74"/>
              <a:gd name="T15" fmla="*/ 5 h 88"/>
              <a:gd name="T16" fmla="*/ 33 w 74"/>
              <a:gd name="T17" fmla="*/ 4 h 88"/>
              <a:gd name="T18" fmla="*/ 54 w 74"/>
              <a:gd name="T19" fmla="*/ 0 h 88"/>
              <a:gd name="T20" fmla="*/ 64 w 74"/>
              <a:gd name="T21" fmla="*/ 6 h 88"/>
              <a:gd name="T22" fmla="*/ 74 w 74"/>
              <a:gd name="T23" fmla="*/ 26 h 88"/>
              <a:gd name="T24" fmla="*/ 74 w 74"/>
              <a:gd name="T25" fmla="*/ 26 h 88"/>
              <a:gd name="T26" fmla="*/ 74 w 74"/>
              <a:gd name="T27" fmla="*/ 27 h 88"/>
              <a:gd name="T28" fmla="*/ 74 w 74"/>
              <a:gd name="T29" fmla="*/ 27 h 88"/>
              <a:gd name="T30" fmla="*/ 74 w 74"/>
              <a:gd name="T31" fmla="*/ 28 h 88"/>
              <a:gd name="T32" fmla="*/ 74 w 74"/>
              <a:gd name="T33" fmla="*/ 29 h 88"/>
              <a:gd name="T34" fmla="*/ 74 w 74"/>
              <a:gd name="T35" fmla="*/ 29 h 88"/>
              <a:gd name="T36" fmla="*/ 73 w 74"/>
              <a:gd name="T37" fmla="*/ 31 h 88"/>
              <a:gd name="T38" fmla="*/ 46 w 74"/>
              <a:gd name="T39" fmla="*/ 83 h 88"/>
              <a:gd name="T40" fmla="*/ 36 w 74"/>
              <a:gd name="T41" fmla="*/ 86 h 88"/>
              <a:gd name="T42" fmla="*/ 5 w 74"/>
              <a:gd name="T43" fmla="*/ 70 h 88"/>
              <a:gd name="T44" fmla="*/ 2 w 74"/>
              <a:gd name="T45" fmla="*/ 6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88">
                <a:moveTo>
                  <a:pt x="2" y="60"/>
                </a:moveTo>
                <a:cubicBezTo>
                  <a:pt x="29" y="8"/>
                  <a:pt x="29" y="8"/>
                  <a:pt x="29" y="8"/>
                </a:cubicBezTo>
                <a:cubicBezTo>
                  <a:pt x="29" y="7"/>
                  <a:pt x="29" y="7"/>
                  <a:pt x="30" y="7"/>
                </a:cubicBezTo>
                <a:cubicBezTo>
                  <a:pt x="30" y="7"/>
                  <a:pt x="30" y="6"/>
                  <a:pt x="30" y="6"/>
                </a:cubicBezTo>
                <a:cubicBezTo>
                  <a:pt x="30" y="6"/>
                  <a:pt x="30" y="6"/>
                  <a:pt x="31" y="6"/>
                </a:cubicBezTo>
                <a:cubicBezTo>
                  <a:pt x="31" y="6"/>
                  <a:pt x="31" y="5"/>
                  <a:pt x="31" y="5"/>
                </a:cubicBezTo>
                <a:cubicBezTo>
                  <a:pt x="31" y="5"/>
                  <a:pt x="32" y="5"/>
                  <a:pt x="32" y="5"/>
                </a:cubicBezTo>
                <a:cubicBezTo>
                  <a:pt x="32" y="5"/>
                  <a:pt x="32" y="5"/>
                  <a:pt x="32" y="5"/>
                </a:cubicBezTo>
                <a:cubicBezTo>
                  <a:pt x="32" y="5"/>
                  <a:pt x="33" y="5"/>
                  <a:pt x="33" y="4"/>
                </a:cubicBezTo>
                <a:cubicBezTo>
                  <a:pt x="33" y="4"/>
                  <a:pt x="54" y="0"/>
                  <a:pt x="54" y="0"/>
                </a:cubicBezTo>
                <a:cubicBezTo>
                  <a:pt x="64" y="6"/>
                  <a:pt x="64" y="6"/>
                  <a:pt x="64" y="6"/>
                </a:cubicBezTo>
                <a:cubicBezTo>
                  <a:pt x="64" y="6"/>
                  <a:pt x="74" y="25"/>
                  <a:pt x="74" y="26"/>
                </a:cubicBezTo>
                <a:cubicBezTo>
                  <a:pt x="74" y="26"/>
                  <a:pt x="74" y="26"/>
                  <a:pt x="74" y="26"/>
                </a:cubicBezTo>
                <a:cubicBezTo>
                  <a:pt x="74" y="26"/>
                  <a:pt x="74" y="27"/>
                  <a:pt x="74" y="27"/>
                </a:cubicBezTo>
                <a:cubicBezTo>
                  <a:pt x="74" y="27"/>
                  <a:pt x="74" y="27"/>
                  <a:pt x="74" y="27"/>
                </a:cubicBezTo>
                <a:cubicBezTo>
                  <a:pt x="74" y="28"/>
                  <a:pt x="74" y="28"/>
                  <a:pt x="74" y="28"/>
                </a:cubicBezTo>
                <a:cubicBezTo>
                  <a:pt x="74" y="28"/>
                  <a:pt x="74" y="29"/>
                  <a:pt x="74" y="29"/>
                </a:cubicBezTo>
                <a:cubicBezTo>
                  <a:pt x="74" y="29"/>
                  <a:pt x="74" y="29"/>
                  <a:pt x="74" y="29"/>
                </a:cubicBezTo>
                <a:cubicBezTo>
                  <a:pt x="73" y="30"/>
                  <a:pt x="73" y="30"/>
                  <a:pt x="73" y="31"/>
                </a:cubicBezTo>
                <a:cubicBezTo>
                  <a:pt x="46" y="83"/>
                  <a:pt x="46" y="83"/>
                  <a:pt x="46" y="83"/>
                </a:cubicBezTo>
                <a:cubicBezTo>
                  <a:pt x="44" y="87"/>
                  <a:pt x="40" y="88"/>
                  <a:pt x="36" y="86"/>
                </a:cubicBezTo>
                <a:cubicBezTo>
                  <a:pt x="5" y="70"/>
                  <a:pt x="5" y="70"/>
                  <a:pt x="5" y="70"/>
                </a:cubicBezTo>
                <a:cubicBezTo>
                  <a:pt x="1" y="68"/>
                  <a:pt x="0" y="64"/>
                  <a:pt x="2" y="60"/>
                </a:cubicBezTo>
                <a:close/>
              </a:path>
            </a:pathLst>
          </a:custGeom>
          <a:solidFill>
            <a:srgbClr val="EDA7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69" name="Freeform 168"/>
          <p:cNvSpPr/>
          <p:nvPr>
            <p:custDataLst>
              <p:tags r:id="rId131"/>
            </p:custDataLst>
          </p:nvPr>
        </p:nvSpPr>
        <p:spPr>
          <a:xfrm>
            <a:off x="1731751" y="2881162"/>
            <a:ext cx="19047" cy="60315"/>
          </a:xfrm>
          <a:custGeom>
            <a:avLst/>
            <a:gdLst>
              <a:gd name="T0" fmla="*/ 4 w 12"/>
              <a:gd name="T1" fmla="*/ 38 h 38"/>
              <a:gd name="T2" fmla="*/ 0 w 12"/>
              <a:gd name="T3" fmla="*/ 34 h 38"/>
              <a:gd name="T4" fmla="*/ 0 w 12"/>
              <a:gd name="T5" fmla="*/ 0 h 38"/>
              <a:gd name="T6" fmla="*/ 9 w 12"/>
              <a:gd name="T7" fmla="*/ 0 h 38"/>
              <a:gd name="T8" fmla="*/ 9 w 12"/>
              <a:gd name="T9" fmla="*/ 15 h 38"/>
              <a:gd name="T10" fmla="*/ 12 w 12"/>
              <a:gd name="T11" fmla="*/ 17 h 38"/>
              <a:gd name="T12" fmla="*/ 9 w 12"/>
              <a:gd name="T13" fmla="*/ 20 h 38"/>
              <a:gd name="T14" fmla="*/ 9 w 12"/>
              <a:gd name="T15" fmla="*/ 20 h 38"/>
              <a:gd name="T16" fmla="*/ 12 w 12"/>
              <a:gd name="T17" fmla="*/ 23 h 38"/>
              <a:gd name="T18" fmla="*/ 9 w 12"/>
              <a:gd name="T19" fmla="*/ 25 h 38"/>
              <a:gd name="T20" fmla="*/ 9 w 12"/>
              <a:gd name="T21" fmla="*/ 25 h 38"/>
              <a:gd name="T22" fmla="*/ 12 w 12"/>
              <a:gd name="T23" fmla="*/ 28 h 38"/>
              <a:gd name="T24" fmla="*/ 9 w 12"/>
              <a:gd name="T25" fmla="*/ 31 h 38"/>
              <a:gd name="T26" fmla="*/ 9 w 12"/>
              <a:gd name="T27" fmla="*/ 34 h 38"/>
              <a:gd name="T28" fmla="*/ 4 w 12"/>
              <a:gd name="T29" fmla="*/ 38 h 38"/>
              <a:gd name="T30" fmla="*/ 4 w 12"/>
              <a:gd name="T31"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38">
                <a:moveTo>
                  <a:pt x="4" y="38"/>
                </a:moveTo>
                <a:lnTo>
                  <a:pt x="0" y="34"/>
                </a:lnTo>
                <a:lnTo>
                  <a:pt x="0" y="0"/>
                </a:lnTo>
                <a:lnTo>
                  <a:pt x="9" y="0"/>
                </a:lnTo>
                <a:lnTo>
                  <a:pt x="9" y="15"/>
                </a:lnTo>
                <a:lnTo>
                  <a:pt x="12" y="17"/>
                </a:lnTo>
                <a:lnTo>
                  <a:pt x="9" y="20"/>
                </a:lnTo>
                <a:lnTo>
                  <a:pt x="9" y="20"/>
                </a:lnTo>
                <a:lnTo>
                  <a:pt x="12" y="23"/>
                </a:lnTo>
                <a:lnTo>
                  <a:pt x="9" y="25"/>
                </a:lnTo>
                <a:lnTo>
                  <a:pt x="9" y="25"/>
                </a:lnTo>
                <a:lnTo>
                  <a:pt x="12" y="28"/>
                </a:lnTo>
                <a:lnTo>
                  <a:pt x="9" y="31"/>
                </a:lnTo>
                <a:lnTo>
                  <a:pt x="9" y="34"/>
                </a:lnTo>
                <a:lnTo>
                  <a:pt x="4" y="38"/>
                </a:lnTo>
                <a:lnTo>
                  <a:pt x="4" y="38"/>
                </a:ln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70" name="Freeform 169"/>
          <p:cNvSpPr/>
          <p:nvPr>
            <p:custDataLst>
              <p:tags r:id="rId132"/>
            </p:custDataLst>
          </p:nvPr>
        </p:nvSpPr>
        <p:spPr>
          <a:xfrm>
            <a:off x="1733338" y="2887511"/>
            <a:ext cx="6349" cy="50791"/>
          </a:xfrm>
          <a:custGeom>
            <a:avLst/>
            <a:gdLst>
              <a:gd name="T0" fmla="*/ 2 w 4"/>
              <a:gd name="T1" fmla="*/ 30 h 32"/>
              <a:gd name="T2" fmla="*/ 4 w 4"/>
              <a:gd name="T3" fmla="*/ 32 h 32"/>
              <a:gd name="T4" fmla="*/ 3 w 4"/>
              <a:gd name="T5" fmla="*/ 32 h 32"/>
              <a:gd name="T6" fmla="*/ 0 w 4"/>
              <a:gd name="T7" fmla="*/ 29 h 32"/>
              <a:gd name="T8" fmla="*/ 0 w 4"/>
              <a:gd name="T9" fmla="*/ 0 h 32"/>
              <a:gd name="T10" fmla="*/ 2 w 4"/>
              <a:gd name="T11" fmla="*/ 2 h 32"/>
              <a:gd name="T12" fmla="*/ 2 w 4"/>
              <a:gd name="T13" fmla="*/ 30 h 32"/>
              <a:gd name="T14" fmla="*/ 2 w 4"/>
              <a:gd name="T15" fmla="*/ 3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2">
                <a:moveTo>
                  <a:pt x="2" y="30"/>
                </a:moveTo>
                <a:lnTo>
                  <a:pt x="4" y="32"/>
                </a:lnTo>
                <a:lnTo>
                  <a:pt x="3" y="32"/>
                </a:lnTo>
                <a:lnTo>
                  <a:pt x="0" y="29"/>
                </a:lnTo>
                <a:lnTo>
                  <a:pt x="0" y="0"/>
                </a:lnTo>
                <a:lnTo>
                  <a:pt x="2" y="2"/>
                </a:lnTo>
                <a:lnTo>
                  <a:pt x="2" y="30"/>
                </a:lnTo>
                <a:lnTo>
                  <a:pt x="2" y="30"/>
                </a:lnTo>
                <a:close/>
              </a:path>
            </a:pathLst>
          </a:custGeom>
          <a:solidFill>
            <a:srgbClr val="A9CE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71" name="Freeform 170"/>
          <p:cNvSpPr/>
          <p:nvPr>
            <p:custDataLst>
              <p:tags r:id="rId133"/>
            </p:custDataLst>
          </p:nvPr>
        </p:nvSpPr>
        <p:spPr>
          <a:xfrm>
            <a:off x="1709531" y="2855766"/>
            <a:ext cx="15872" cy="36506"/>
          </a:xfrm>
          <a:custGeom>
            <a:avLst/>
            <a:gdLst>
              <a:gd name="T0" fmla="*/ 0 w 13"/>
              <a:gd name="T1" fmla="*/ 12 h 31"/>
              <a:gd name="T2" fmla="*/ 3 w 13"/>
              <a:gd name="T3" fmla="*/ 0 h 31"/>
              <a:gd name="T4" fmla="*/ 3 w 13"/>
              <a:gd name="T5" fmla="*/ 1 h 31"/>
              <a:gd name="T6" fmla="*/ 13 w 13"/>
              <a:gd name="T7" fmla="*/ 21 h 31"/>
              <a:gd name="T8" fmla="*/ 13 w 13"/>
              <a:gd name="T9" fmla="*/ 21 h 31"/>
              <a:gd name="T10" fmla="*/ 13 w 13"/>
              <a:gd name="T11" fmla="*/ 22 h 31"/>
              <a:gd name="T12" fmla="*/ 13 w 13"/>
              <a:gd name="T13" fmla="*/ 22 h 31"/>
              <a:gd name="T14" fmla="*/ 13 w 13"/>
              <a:gd name="T15" fmla="*/ 23 h 31"/>
              <a:gd name="T16" fmla="*/ 13 w 13"/>
              <a:gd name="T17" fmla="*/ 24 h 31"/>
              <a:gd name="T18" fmla="*/ 13 w 13"/>
              <a:gd name="T19" fmla="*/ 24 h 31"/>
              <a:gd name="T20" fmla="*/ 12 w 13"/>
              <a:gd name="T21" fmla="*/ 26 h 31"/>
              <a:gd name="T22" fmla="*/ 9 w 13"/>
              <a:gd name="T23" fmla="*/ 31 h 31"/>
              <a:gd name="T24" fmla="*/ 0 w 13"/>
              <a:gd name="T25"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31">
                <a:moveTo>
                  <a:pt x="0" y="12"/>
                </a:moveTo>
                <a:cubicBezTo>
                  <a:pt x="0" y="8"/>
                  <a:pt x="1" y="4"/>
                  <a:pt x="3" y="0"/>
                </a:cubicBezTo>
                <a:cubicBezTo>
                  <a:pt x="3" y="1"/>
                  <a:pt x="3" y="1"/>
                  <a:pt x="3" y="1"/>
                </a:cubicBezTo>
                <a:cubicBezTo>
                  <a:pt x="3" y="1"/>
                  <a:pt x="13" y="20"/>
                  <a:pt x="13" y="21"/>
                </a:cubicBezTo>
                <a:cubicBezTo>
                  <a:pt x="13" y="21"/>
                  <a:pt x="13" y="21"/>
                  <a:pt x="13" y="21"/>
                </a:cubicBezTo>
                <a:cubicBezTo>
                  <a:pt x="13" y="21"/>
                  <a:pt x="13" y="22"/>
                  <a:pt x="13" y="22"/>
                </a:cubicBezTo>
                <a:cubicBezTo>
                  <a:pt x="13" y="22"/>
                  <a:pt x="13" y="22"/>
                  <a:pt x="13" y="22"/>
                </a:cubicBezTo>
                <a:cubicBezTo>
                  <a:pt x="13" y="23"/>
                  <a:pt x="13" y="23"/>
                  <a:pt x="13" y="23"/>
                </a:cubicBezTo>
                <a:cubicBezTo>
                  <a:pt x="13" y="23"/>
                  <a:pt x="13" y="24"/>
                  <a:pt x="13" y="24"/>
                </a:cubicBezTo>
                <a:cubicBezTo>
                  <a:pt x="13" y="24"/>
                  <a:pt x="13" y="24"/>
                  <a:pt x="13" y="24"/>
                </a:cubicBezTo>
                <a:cubicBezTo>
                  <a:pt x="12" y="25"/>
                  <a:pt x="12" y="25"/>
                  <a:pt x="12" y="26"/>
                </a:cubicBezTo>
                <a:cubicBezTo>
                  <a:pt x="9" y="31"/>
                  <a:pt x="9" y="31"/>
                  <a:pt x="9" y="31"/>
                </a:cubicBezTo>
                <a:cubicBezTo>
                  <a:pt x="4" y="26"/>
                  <a:pt x="0" y="19"/>
                  <a:pt x="0" y="12"/>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72" name="Freeform 171"/>
          <p:cNvSpPr>
            <a:spLocks noEditPoints="1"/>
          </p:cNvSpPr>
          <p:nvPr>
            <p:custDataLst>
              <p:tags r:id="rId134"/>
            </p:custDataLst>
          </p:nvPr>
        </p:nvSpPr>
        <p:spPr>
          <a:xfrm>
            <a:off x="1639693" y="2851005"/>
            <a:ext cx="85710" cy="101582"/>
          </a:xfrm>
          <a:custGeom>
            <a:avLst/>
            <a:gdLst>
              <a:gd name="T0" fmla="*/ 2 w 74"/>
              <a:gd name="T1" fmla="*/ 60 h 88"/>
              <a:gd name="T2" fmla="*/ 29 w 74"/>
              <a:gd name="T3" fmla="*/ 8 h 88"/>
              <a:gd name="T4" fmla="*/ 30 w 74"/>
              <a:gd name="T5" fmla="*/ 7 h 88"/>
              <a:gd name="T6" fmla="*/ 30 w 74"/>
              <a:gd name="T7" fmla="*/ 6 h 88"/>
              <a:gd name="T8" fmla="*/ 30 w 74"/>
              <a:gd name="T9" fmla="*/ 6 h 88"/>
              <a:gd name="T10" fmla="*/ 31 w 74"/>
              <a:gd name="T11" fmla="*/ 6 h 88"/>
              <a:gd name="T12" fmla="*/ 31 w 74"/>
              <a:gd name="T13" fmla="*/ 5 h 88"/>
              <a:gd name="T14" fmla="*/ 32 w 74"/>
              <a:gd name="T15" fmla="*/ 5 h 88"/>
              <a:gd name="T16" fmla="*/ 32 w 74"/>
              <a:gd name="T17" fmla="*/ 5 h 88"/>
              <a:gd name="T18" fmla="*/ 33 w 74"/>
              <a:gd name="T19" fmla="*/ 4 h 88"/>
              <a:gd name="T20" fmla="*/ 54 w 74"/>
              <a:gd name="T21" fmla="*/ 0 h 88"/>
              <a:gd name="T22" fmla="*/ 64 w 74"/>
              <a:gd name="T23" fmla="*/ 6 h 88"/>
              <a:gd name="T24" fmla="*/ 74 w 74"/>
              <a:gd name="T25" fmla="*/ 26 h 88"/>
              <a:gd name="T26" fmla="*/ 74 w 74"/>
              <a:gd name="T27" fmla="*/ 26 h 88"/>
              <a:gd name="T28" fmla="*/ 74 w 74"/>
              <a:gd name="T29" fmla="*/ 27 h 88"/>
              <a:gd name="T30" fmla="*/ 74 w 74"/>
              <a:gd name="T31" fmla="*/ 27 h 88"/>
              <a:gd name="T32" fmla="*/ 74 w 74"/>
              <a:gd name="T33" fmla="*/ 28 h 88"/>
              <a:gd name="T34" fmla="*/ 74 w 74"/>
              <a:gd name="T35" fmla="*/ 29 h 88"/>
              <a:gd name="T36" fmla="*/ 74 w 74"/>
              <a:gd name="T37" fmla="*/ 29 h 88"/>
              <a:gd name="T38" fmla="*/ 73 w 74"/>
              <a:gd name="T39" fmla="*/ 31 h 88"/>
              <a:gd name="T40" fmla="*/ 46 w 74"/>
              <a:gd name="T41" fmla="*/ 83 h 88"/>
              <a:gd name="T42" fmla="*/ 45 w 74"/>
              <a:gd name="T43" fmla="*/ 85 h 88"/>
              <a:gd name="T44" fmla="*/ 36 w 74"/>
              <a:gd name="T45" fmla="*/ 86 h 88"/>
              <a:gd name="T46" fmla="*/ 5 w 74"/>
              <a:gd name="T47" fmla="*/ 70 h 88"/>
              <a:gd name="T48" fmla="*/ 2 w 74"/>
              <a:gd name="T49" fmla="*/ 60 h 88"/>
              <a:gd name="T50" fmla="*/ 7 w 74"/>
              <a:gd name="T51" fmla="*/ 66 h 88"/>
              <a:gd name="T52" fmla="*/ 39 w 74"/>
              <a:gd name="T53" fmla="*/ 82 h 88"/>
              <a:gd name="T54" fmla="*/ 41 w 74"/>
              <a:gd name="T55" fmla="*/ 82 h 88"/>
              <a:gd name="T56" fmla="*/ 42 w 74"/>
              <a:gd name="T57" fmla="*/ 81 h 88"/>
              <a:gd name="T58" fmla="*/ 69 w 74"/>
              <a:gd name="T59" fmla="*/ 28 h 88"/>
              <a:gd name="T60" fmla="*/ 69 w 74"/>
              <a:gd name="T61" fmla="*/ 28 h 88"/>
              <a:gd name="T62" fmla="*/ 69 w 74"/>
              <a:gd name="T63" fmla="*/ 28 h 88"/>
              <a:gd name="T64" fmla="*/ 69 w 74"/>
              <a:gd name="T65" fmla="*/ 28 h 88"/>
              <a:gd name="T66" fmla="*/ 69 w 74"/>
              <a:gd name="T67" fmla="*/ 28 h 88"/>
              <a:gd name="T68" fmla="*/ 69 w 74"/>
              <a:gd name="T69" fmla="*/ 27 h 88"/>
              <a:gd name="T70" fmla="*/ 69 w 74"/>
              <a:gd name="T71" fmla="*/ 27 h 88"/>
              <a:gd name="T72" fmla="*/ 69 w 74"/>
              <a:gd name="T73" fmla="*/ 27 h 88"/>
              <a:gd name="T74" fmla="*/ 69 w 74"/>
              <a:gd name="T75" fmla="*/ 27 h 88"/>
              <a:gd name="T76" fmla="*/ 69 w 74"/>
              <a:gd name="T77" fmla="*/ 27 h 88"/>
              <a:gd name="T78" fmla="*/ 61 w 74"/>
              <a:gd name="T79" fmla="*/ 9 h 88"/>
              <a:gd name="T80" fmla="*/ 54 w 74"/>
              <a:gd name="T81" fmla="*/ 5 h 88"/>
              <a:gd name="T82" fmla="*/ 34 w 74"/>
              <a:gd name="T83" fmla="*/ 9 h 88"/>
              <a:gd name="T84" fmla="*/ 34 w 74"/>
              <a:gd name="T85" fmla="*/ 9 h 88"/>
              <a:gd name="T86" fmla="*/ 34 w 74"/>
              <a:gd name="T87" fmla="*/ 9 h 88"/>
              <a:gd name="T88" fmla="*/ 34 w 74"/>
              <a:gd name="T89" fmla="*/ 9 h 88"/>
              <a:gd name="T90" fmla="*/ 34 w 74"/>
              <a:gd name="T91" fmla="*/ 9 h 88"/>
              <a:gd name="T92" fmla="*/ 34 w 74"/>
              <a:gd name="T93" fmla="*/ 9 h 88"/>
              <a:gd name="T94" fmla="*/ 34 w 74"/>
              <a:gd name="T95" fmla="*/ 9 h 88"/>
              <a:gd name="T96" fmla="*/ 34 w 74"/>
              <a:gd name="T97" fmla="*/ 10 h 88"/>
              <a:gd name="T98" fmla="*/ 34 w 74"/>
              <a:gd name="T99" fmla="*/ 10 h 88"/>
              <a:gd name="T100" fmla="*/ 33 w 74"/>
              <a:gd name="T101" fmla="*/ 10 h 88"/>
              <a:gd name="T102" fmla="*/ 33 w 74"/>
              <a:gd name="T103" fmla="*/ 10 h 88"/>
              <a:gd name="T104" fmla="*/ 6 w 74"/>
              <a:gd name="T105" fmla="*/ 63 h 88"/>
              <a:gd name="T106" fmla="*/ 7 w 74"/>
              <a:gd name="T107" fmla="*/ 6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4" h="88">
                <a:moveTo>
                  <a:pt x="2" y="60"/>
                </a:moveTo>
                <a:cubicBezTo>
                  <a:pt x="29" y="8"/>
                  <a:pt x="29" y="8"/>
                  <a:pt x="29" y="8"/>
                </a:cubicBezTo>
                <a:cubicBezTo>
                  <a:pt x="29" y="7"/>
                  <a:pt x="29" y="7"/>
                  <a:pt x="30" y="7"/>
                </a:cubicBezTo>
                <a:cubicBezTo>
                  <a:pt x="30" y="7"/>
                  <a:pt x="30" y="6"/>
                  <a:pt x="30" y="6"/>
                </a:cubicBezTo>
                <a:cubicBezTo>
                  <a:pt x="30" y="6"/>
                  <a:pt x="30" y="6"/>
                  <a:pt x="30" y="6"/>
                </a:cubicBezTo>
                <a:cubicBezTo>
                  <a:pt x="31" y="6"/>
                  <a:pt x="31" y="6"/>
                  <a:pt x="31" y="6"/>
                </a:cubicBezTo>
                <a:cubicBezTo>
                  <a:pt x="31" y="6"/>
                  <a:pt x="31" y="5"/>
                  <a:pt x="31" y="5"/>
                </a:cubicBezTo>
                <a:cubicBezTo>
                  <a:pt x="31" y="5"/>
                  <a:pt x="32" y="5"/>
                  <a:pt x="32" y="5"/>
                </a:cubicBezTo>
                <a:cubicBezTo>
                  <a:pt x="32" y="5"/>
                  <a:pt x="32" y="5"/>
                  <a:pt x="32" y="5"/>
                </a:cubicBezTo>
                <a:cubicBezTo>
                  <a:pt x="32" y="5"/>
                  <a:pt x="33" y="5"/>
                  <a:pt x="33" y="4"/>
                </a:cubicBezTo>
                <a:cubicBezTo>
                  <a:pt x="33" y="4"/>
                  <a:pt x="54" y="0"/>
                  <a:pt x="54" y="0"/>
                </a:cubicBezTo>
                <a:cubicBezTo>
                  <a:pt x="64" y="6"/>
                  <a:pt x="64" y="6"/>
                  <a:pt x="64" y="6"/>
                </a:cubicBezTo>
                <a:cubicBezTo>
                  <a:pt x="64" y="6"/>
                  <a:pt x="74" y="25"/>
                  <a:pt x="74" y="26"/>
                </a:cubicBezTo>
                <a:cubicBezTo>
                  <a:pt x="74" y="26"/>
                  <a:pt x="74" y="26"/>
                  <a:pt x="74" y="26"/>
                </a:cubicBezTo>
                <a:cubicBezTo>
                  <a:pt x="74" y="26"/>
                  <a:pt x="74" y="27"/>
                  <a:pt x="74" y="27"/>
                </a:cubicBezTo>
                <a:cubicBezTo>
                  <a:pt x="74" y="27"/>
                  <a:pt x="74" y="27"/>
                  <a:pt x="74" y="27"/>
                </a:cubicBezTo>
                <a:cubicBezTo>
                  <a:pt x="74" y="28"/>
                  <a:pt x="74" y="28"/>
                  <a:pt x="74" y="28"/>
                </a:cubicBezTo>
                <a:cubicBezTo>
                  <a:pt x="74" y="28"/>
                  <a:pt x="74" y="29"/>
                  <a:pt x="74" y="29"/>
                </a:cubicBezTo>
                <a:cubicBezTo>
                  <a:pt x="74" y="29"/>
                  <a:pt x="74" y="29"/>
                  <a:pt x="74" y="29"/>
                </a:cubicBezTo>
                <a:cubicBezTo>
                  <a:pt x="73" y="30"/>
                  <a:pt x="73" y="30"/>
                  <a:pt x="73" y="31"/>
                </a:cubicBezTo>
                <a:cubicBezTo>
                  <a:pt x="46" y="83"/>
                  <a:pt x="46" y="83"/>
                  <a:pt x="46" y="83"/>
                </a:cubicBezTo>
                <a:cubicBezTo>
                  <a:pt x="46" y="84"/>
                  <a:pt x="45" y="85"/>
                  <a:pt x="45" y="85"/>
                </a:cubicBezTo>
                <a:cubicBezTo>
                  <a:pt x="42" y="87"/>
                  <a:pt x="39" y="88"/>
                  <a:pt x="36" y="86"/>
                </a:cubicBezTo>
                <a:cubicBezTo>
                  <a:pt x="5" y="70"/>
                  <a:pt x="5" y="70"/>
                  <a:pt x="5" y="70"/>
                </a:cubicBezTo>
                <a:cubicBezTo>
                  <a:pt x="1" y="68"/>
                  <a:pt x="0" y="64"/>
                  <a:pt x="2" y="60"/>
                </a:cubicBezTo>
                <a:close/>
                <a:moveTo>
                  <a:pt x="7" y="66"/>
                </a:moveTo>
                <a:cubicBezTo>
                  <a:pt x="39" y="82"/>
                  <a:pt x="39" y="82"/>
                  <a:pt x="39" y="82"/>
                </a:cubicBezTo>
                <a:cubicBezTo>
                  <a:pt x="40" y="83"/>
                  <a:pt x="41" y="82"/>
                  <a:pt x="41" y="82"/>
                </a:cubicBezTo>
                <a:cubicBezTo>
                  <a:pt x="41" y="81"/>
                  <a:pt x="42" y="81"/>
                  <a:pt x="42" y="81"/>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8" y="25"/>
                  <a:pt x="64" y="16"/>
                  <a:pt x="61" y="9"/>
                </a:cubicBezTo>
                <a:cubicBezTo>
                  <a:pt x="54" y="5"/>
                  <a:pt x="54" y="5"/>
                  <a:pt x="54" y="5"/>
                </a:cubicBezTo>
                <a:cubicBezTo>
                  <a:pt x="47" y="7"/>
                  <a:pt x="37" y="8"/>
                  <a:pt x="34" y="9"/>
                </a:cubicBezTo>
                <a:cubicBezTo>
                  <a:pt x="34" y="9"/>
                  <a:pt x="34" y="9"/>
                  <a:pt x="34" y="9"/>
                </a:cubicBezTo>
                <a:cubicBezTo>
                  <a:pt x="34" y="9"/>
                  <a:pt x="34" y="9"/>
                  <a:pt x="34" y="9"/>
                </a:cubicBezTo>
                <a:cubicBezTo>
                  <a:pt x="34" y="9"/>
                  <a:pt x="34" y="9"/>
                  <a:pt x="34" y="9"/>
                </a:cubicBezTo>
                <a:cubicBezTo>
                  <a:pt x="34" y="9"/>
                  <a:pt x="34" y="9"/>
                  <a:pt x="34" y="9"/>
                </a:cubicBezTo>
                <a:cubicBezTo>
                  <a:pt x="34" y="9"/>
                  <a:pt x="34" y="9"/>
                  <a:pt x="34" y="9"/>
                </a:cubicBezTo>
                <a:cubicBezTo>
                  <a:pt x="34" y="9"/>
                  <a:pt x="34" y="9"/>
                  <a:pt x="34" y="9"/>
                </a:cubicBezTo>
                <a:cubicBezTo>
                  <a:pt x="34" y="10"/>
                  <a:pt x="34" y="10"/>
                  <a:pt x="34" y="10"/>
                </a:cubicBezTo>
                <a:cubicBezTo>
                  <a:pt x="34" y="10"/>
                  <a:pt x="34" y="10"/>
                  <a:pt x="34" y="10"/>
                </a:cubicBezTo>
                <a:cubicBezTo>
                  <a:pt x="33" y="10"/>
                  <a:pt x="33" y="10"/>
                  <a:pt x="33" y="10"/>
                </a:cubicBezTo>
                <a:cubicBezTo>
                  <a:pt x="33" y="10"/>
                  <a:pt x="33" y="10"/>
                  <a:pt x="33" y="10"/>
                </a:cubicBezTo>
                <a:cubicBezTo>
                  <a:pt x="6" y="63"/>
                  <a:pt x="6" y="63"/>
                  <a:pt x="6" y="63"/>
                </a:cubicBezTo>
                <a:cubicBezTo>
                  <a:pt x="5" y="64"/>
                  <a:pt x="6" y="65"/>
                  <a:pt x="7" y="66"/>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73" name="Freeform 172"/>
          <p:cNvSpPr>
            <a:spLocks noEditPoints="1"/>
          </p:cNvSpPr>
          <p:nvPr>
            <p:custDataLst>
              <p:tags r:id="rId135"/>
            </p:custDataLst>
          </p:nvPr>
        </p:nvSpPr>
        <p:spPr>
          <a:xfrm>
            <a:off x="1717466" y="2849418"/>
            <a:ext cx="41268" cy="41268"/>
          </a:xfrm>
          <a:custGeom>
            <a:avLst/>
            <a:gdLst>
              <a:gd name="T0" fmla="*/ 0 w 36"/>
              <a:gd name="T1" fmla="*/ 18 h 36"/>
              <a:gd name="T2" fmla="*/ 18 w 36"/>
              <a:gd name="T3" fmla="*/ 0 h 36"/>
              <a:gd name="T4" fmla="*/ 36 w 36"/>
              <a:gd name="T5" fmla="*/ 18 h 36"/>
              <a:gd name="T6" fmla="*/ 18 w 36"/>
              <a:gd name="T7" fmla="*/ 36 h 36"/>
              <a:gd name="T8" fmla="*/ 0 w 36"/>
              <a:gd name="T9" fmla="*/ 18 h 36"/>
              <a:gd name="T10" fmla="*/ 19 w 36"/>
              <a:gd name="T11" fmla="*/ 11 h 36"/>
              <a:gd name="T12" fmla="*/ 15 w 36"/>
              <a:gd name="T13" fmla="*/ 6 h 36"/>
              <a:gd name="T14" fmla="*/ 10 w 36"/>
              <a:gd name="T15" fmla="*/ 11 h 36"/>
              <a:gd name="T16" fmla="*/ 15 w 36"/>
              <a:gd name="T17" fmla="*/ 15 h 36"/>
              <a:gd name="T18" fmla="*/ 19 w 36"/>
              <a:gd name="T19"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0" y="18"/>
                </a:moveTo>
                <a:cubicBezTo>
                  <a:pt x="0" y="8"/>
                  <a:pt x="8" y="0"/>
                  <a:pt x="18" y="0"/>
                </a:cubicBezTo>
                <a:cubicBezTo>
                  <a:pt x="28" y="0"/>
                  <a:pt x="36" y="8"/>
                  <a:pt x="36" y="18"/>
                </a:cubicBezTo>
                <a:cubicBezTo>
                  <a:pt x="36" y="28"/>
                  <a:pt x="28" y="36"/>
                  <a:pt x="18" y="36"/>
                </a:cubicBezTo>
                <a:cubicBezTo>
                  <a:pt x="8" y="36"/>
                  <a:pt x="0" y="28"/>
                  <a:pt x="0" y="18"/>
                </a:cubicBezTo>
                <a:close/>
                <a:moveTo>
                  <a:pt x="19" y="11"/>
                </a:moveTo>
                <a:cubicBezTo>
                  <a:pt x="19" y="8"/>
                  <a:pt x="17" y="6"/>
                  <a:pt x="15" y="6"/>
                </a:cubicBezTo>
                <a:cubicBezTo>
                  <a:pt x="12" y="6"/>
                  <a:pt x="10" y="8"/>
                  <a:pt x="10" y="11"/>
                </a:cubicBezTo>
                <a:cubicBezTo>
                  <a:pt x="10" y="13"/>
                  <a:pt x="12" y="15"/>
                  <a:pt x="15" y="15"/>
                </a:cubicBezTo>
                <a:cubicBezTo>
                  <a:pt x="17" y="15"/>
                  <a:pt x="19" y="13"/>
                  <a:pt x="19" y="11"/>
                </a:cubicBez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74" name="Freeform 173"/>
          <p:cNvSpPr/>
          <p:nvPr>
            <p:custDataLst>
              <p:tags r:id="rId136"/>
            </p:custDataLst>
          </p:nvPr>
        </p:nvSpPr>
        <p:spPr>
          <a:xfrm>
            <a:off x="1717466" y="2849418"/>
            <a:ext cx="17460" cy="39680"/>
          </a:xfrm>
          <a:custGeom>
            <a:avLst/>
            <a:gdLst>
              <a:gd name="T0" fmla="*/ 3 w 15"/>
              <a:gd name="T1" fmla="*/ 19 h 34"/>
              <a:gd name="T2" fmla="*/ 9 w 15"/>
              <a:gd name="T3" fmla="*/ 34 h 34"/>
              <a:gd name="T4" fmla="*/ 0 w 15"/>
              <a:gd name="T5" fmla="*/ 18 h 34"/>
              <a:gd name="T6" fmla="*/ 15 w 15"/>
              <a:gd name="T7" fmla="*/ 0 h 34"/>
              <a:gd name="T8" fmla="*/ 3 w 15"/>
              <a:gd name="T9" fmla="*/ 19 h 34"/>
            </a:gdLst>
            <a:ahLst/>
            <a:cxnLst>
              <a:cxn ang="0">
                <a:pos x="T0" y="T1"/>
              </a:cxn>
              <a:cxn ang="0">
                <a:pos x="T2" y="T3"/>
              </a:cxn>
              <a:cxn ang="0">
                <a:pos x="T4" y="T5"/>
              </a:cxn>
              <a:cxn ang="0">
                <a:pos x="T6" y="T7"/>
              </a:cxn>
              <a:cxn ang="0">
                <a:pos x="T8" y="T9"/>
              </a:cxn>
            </a:cxnLst>
            <a:rect l="0" t="0" r="r" b="b"/>
            <a:pathLst>
              <a:path w="15" h="34">
                <a:moveTo>
                  <a:pt x="3" y="19"/>
                </a:moveTo>
                <a:cubicBezTo>
                  <a:pt x="3" y="25"/>
                  <a:pt x="5" y="30"/>
                  <a:pt x="9" y="34"/>
                </a:cubicBezTo>
                <a:cubicBezTo>
                  <a:pt x="4" y="31"/>
                  <a:pt x="0" y="25"/>
                  <a:pt x="0" y="18"/>
                </a:cubicBezTo>
                <a:cubicBezTo>
                  <a:pt x="0" y="9"/>
                  <a:pt x="7" y="2"/>
                  <a:pt x="15" y="0"/>
                </a:cubicBezTo>
                <a:cubicBezTo>
                  <a:pt x="8" y="3"/>
                  <a:pt x="3" y="10"/>
                  <a:pt x="3"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75" name="Freeform 174"/>
          <p:cNvSpPr/>
          <p:nvPr>
            <p:custDataLst>
              <p:tags r:id="rId137"/>
            </p:custDataLst>
          </p:nvPr>
        </p:nvSpPr>
        <p:spPr>
          <a:xfrm>
            <a:off x="1692070" y="2828783"/>
            <a:ext cx="47617" cy="38093"/>
          </a:xfrm>
          <a:custGeom>
            <a:avLst/>
            <a:gdLst>
              <a:gd name="T0" fmla="*/ 1 w 41"/>
              <a:gd name="T1" fmla="*/ 29 h 32"/>
              <a:gd name="T2" fmla="*/ 0 w 41"/>
              <a:gd name="T3" fmla="*/ 20 h 32"/>
              <a:gd name="T4" fmla="*/ 4 w 41"/>
              <a:gd name="T5" fmla="*/ 8 h 32"/>
              <a:gd name="T6" fmla="*/ 7 w 41"/>
              <a:gd name="T7" fmla="*/ 5 h 32"/>
              <a:gd name="T8" fmla="*/ 17 w 41"/>
              <a:gd name="T9" fmla="*/ 0 h 32"/>
              <a:gd name="T10" fmla="*/ 29 w 41"/>
              <a:gd name="T11" fmla="*/ 3 h 32"/>
              <a:gd name="T12" fmla="*/ 39 w 41"/>
              <a:gd name="T13" fmla="*/ 13 h 32"/>
              <a:gd name="T14" fmla="*/ 41 w 41"/>
              <a:gd name="T15" fmla="*/ 24 h 32"/>
              <a:gd name="T16" fmla="*/ 40 w 41"/>
              <a:gd name="T17" fmla="*/ 27 h 32"/>
              <a:gd name="T18" fmla="*/ 38 w 41"/>
              <a:gd name="T19" fmla="*/ 30 h 32"/>
              <a:gd name="T20" fmla="*/ 33 w 41"/>
              <a:gd name="T21" fmla="*/ 31 h 32"/>
              <a:gd name="T22" fmla="*/ 31 w 41"/>
              <a:gd name="T23" fmla="*/ 28 h 32"/>
              <a:gd name="T24" fmla="*/ 32 w 41"/>
              <a:gd name="T25" fmla="*/ 26 h 32"/>
              <a:gd name="T26" fmla="*/ 34 w 41"/>
              <a:gd name="T27" fmla="*/ 29 h 32"/>
              <a:gd name="T28" fmla="*/ 37 w 41"/>
              <a:gd name="T29" fmla="*/ 29 h 32"/>
              <a:gd name="T30" fmla="*/ 38 w 41"/>
              <a:gd name="T31" fmla="*/ 24 h 32"/>
              <a:gd name="T32" fmla="*/ 39 w 41"/>
              <a:gd name="T33" fmla="*/ 24 h 32"/>
              <a:gd name="T34" fmla="*/ 28 w 41"/>
              <a:gd name="T35" fmla="*/ 5 h 32"/>
              <a:gd name="T36" fmla="*/ 8 w 41"/>
              <a:gd name="T37" fmla="*/ 7 h 32"/>
              <a:gd name="T38" fmla="*/ 6 w 41"/>
              <a:gd name="T39" fmla="*/ 10 h 32"/>
              <a:gd name="T40" fmla="*/ 3 w 41"/>
              <a:gd name="T41" fmla="*/ 28 h 32"/>
              <a:gd name="T42" fmla="*/ 6 w 41"/>
              <a:gd name="T43" fmla="*/ 30 h 32"/>
              <a:gd name="T44" fmla="*/ 6 w 41"/>
              <a:gd name="T45" fmla="*/ 30 h 32"/>
              <a:gd name="T46" fmla="*/ 8 w 41"/>
              <a:gd name="T47" fmla="*/ 32 h 32"/>
              <a:gd name="T48" fmla="*/ 6 w 41"/>
              <a:gd name="T49" fmla="*/ 30 h 32"/>
              <a:gd name="T50" fmla="*/ 10 w 41"/>
              <a:gd name="T51" fmla="*/ 28 h 32"/>
              <a:gd name="T52" fmla="*/ 10 w 41"/>
              <a:gd name="T53" fmla="*/ 27 h 32"/>
              <a:gd name="T54" fmla="*/ 11 w 41"/>
              <a:gd name="T55" fmla="*/ 29 h 32"/>
              <a:gd name="T56" fmla="*/ 11 w 41"/>
              <a:gd name="T57" fmla="*/ 30 h 32"/>
              <a:gd name="T58" fmla="*/ 8 w 41"/>
              <a:gd name="T59" fmla="*/ 32 h 32"/>
              <a:gd name="T60" fmla="*/ 5 w 41"/>
              <a:gd name="T61" fmla="*/ 32 h 32"/>
              <a:gd name="T62" fmla="*/ 1 w 41"/>
              <a:gd name="T63"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2">
                <a:moveTo>
                  <a:pt x="1" y="29"/>
                </a:moveTo>
                <a:cubicBezTo>
                  <a:pt x="0" y="26"/>
                  <a:pt x="0" y="23"/>
                  <a:pt x="0" y="20"/>
                </a:cubicBezTo>
                <a:cubicBezTo>
                  <a:pt x="0" y="16"/>
                  <a:pt x="2" y="12"/>
                  <a:pt x="4" y="8"/>
                </a:cubicBezTo>
                <a:cubicBezTo>
                  <a:pt x="5" y="7"/>
                  <a:pt x="6" y="6"/>
                  <a:pt x="7" y="5"/>
                </a:cubicBezTo>
                <a:cubicBezTo>
                  <a:pt x="10" y="2"/>
                  <a:pt x="13" y="0"/>
                  <a:pt x="17" y="0"/>
                </a:cubicBezTo>
                <a:cubicBezTo>
                  <a:pt x="21" y="0"/>
                  <a:pt x="25" y="1"/>
                  <a:pt x="29" y="3"/>
                </a:cubicBezTo>
                <a:cubicBezTo>
                  <a:pt x="34" y="6"/>
                  <a:pt x="37" y="9"/>
                  <a:pt x="39" y="13"/>
                </a:cubicBezTo>
                <a:cubicBezTo>
                  <a:pt x="40" y="16"/>
                  <a:pt x="41" y="20"/>
                  <a:pt x="41" y="24"/>
                </a:cubicBezTo>
                <a:cubicBezTo>
                  <a:pt x="41" y="25"/>
                  <a:pt x="40" y="26"/>
                  <a:pt x="40" y="27"/>
                </a:cubicBezTo>
                <a:cubicBezTo>
                  <a:pt x="40" y="28"/>
                  <a:pt x="39" y="29"/>
                  <a:pt x="38" y="30"/>
                </a:cubicBezTo>
                <a:cubicBezTo>
                  <a:pt x="37" y="32"/>
                  <a:pt x="35" y="32"/>
                  <a:pt x="33" y="31"/>
                </a:cubicBezTo>
                <a:cubicBezTo>
                  <a:pt x="32" y="31"/>
                  <a:pt x="31" y="29"/>
                  <a:pt x="31" y="28"/>
                </a:cubicBezTo>
                <a:cubicBezTo>
                  <a:pt x="31" y="27"/>
                  <a:pt x="31" y="27"/>
                  <a:pt x="32" y="26"/>
                </a:cubicBezTo>
                <a:cubicBezTo>
                  <a:pt x="32" y="28"/>
                  <a:pt x="33" y="29"/>
                  <a:pt x="34" y="29"/>
                </a:cubicBezTo>
                <a:cubicBezTo>
                  <a:pt x="35" y="30"/>
                  <a:pt x="36" y="29"/>
                  <a:pt x="37" y="29"/>
                </a:cubicBezTo>
                <a:cubicBezTo>
                  <a:pt x="38" y="28"/>
                  <a:pt x="38" y="26"/>
                  <a:pt x="38" y="24"/>
                </a:cubicBezTo>
                <a:cubicBezTo>
                  <a:pt x="38" y="24"/>
                  <a:pt x="38" y="24"/>
                  <a:pt x="39" y="24"/>
                </a:cubicBezTo>
                <a:cubicBezTo>
                  <a:pt x="39" y="15"/>
                  <a:pt x="35" y="9"/>
                  <a:pt x="28" y="5"/>
                </a:cubicBezTo>
                <a:cubicBezTo>
                  <a:pt x="22" y="0"/>
                  <a:pt x="14" y="1"/>
                  <a:pt x="8" y="7"/>
                </a:cubicBezTo>
                <a:cubicBezTo>
                  <a:pt x="7" y="7"/>
                  <a:pt x="6" y="8"/>
                  <a:pt x="6" y="10"/>
                </a:cubicBezTo>
                <a:cubicBezTo>
                  <a:pt x="0" y="19"/>
                  <a:pt x="2" y="25"/>
                  <a:pt x="3" y="28"/>
                </a:cubicBezTo>
                <a:cubicBezTo>
                  <a:pt x="4" y="29"/>
                  <a:pt x="4" y="30"/>
                  <a:pt x="6" y="30"/>
                </a:cubicBezTo>
                <a:cubicBezTo>
                  <a:pt x="6" y="30"/>
                  <a:pt x="6" y="30"/>
                  <a:pt x="6" y="30"/>
                </a:cubicBezTo>
                <a:cubicBezTo>
                  <a:pt x="6" y="31"/>
                  <a:pt x="7" y="31"/>
                  <a:pt x="8" y="32"/>
                </a:cubicBezTo>
                <a:cubicBezTo>
                  <a:pt x="7" y="31"/>
                  <a:pt x="6" y="31"/>
                  <a:pt x="6" y="30"/>
                </a:cubicBezTo>
                <a:cubicBezTo>
                  <a:pt x="7" y="30"/>
                  <a:pt x="9" y="29"/>
                  <a:pt x="10" y="28"/>
                </a:cubicBezTo>
                <a:cubicBezTo>
                  <a:pt x="10" y="28"/>
                  <a:pt x="10" y="28"/>
                  <a:pt x="10" y="27"/>
                </a:cubicBezTo>
                <a:cubicBezTo>
                  <a:pt x="11" y="28"/>
                  <a:pt x="11" y="29"/>
                  <a:pt x="11" y="29"/>
                </a:cubicBezTo>
                <a:cubicBezTo>
                  <a:pt x="11" y="30"/>
                  <a:pt x="11" y="30"/>
                  <a:pt x="11" y="30"/>
                </a:cubicBezTo>
                <a:cubicBezTo>
                  <a:pt x="10" y="31"/>
                  <a:pt x="9" y="31"/>
                  <a:pt x="8" y="32"/>
                </a:cubicBezTo>
                <a:cubicBezTo>
                  <a:pt x="7" y="32"/>
                  <a:pt x="6" y="32"/>
                  <a:pt x="5" y="32"/>
                </a:cubicBezTo>
                <a:cubicBezTo>
                  <a:pt x="4" y="32"/>
                  <a:pt x="3" y="31"/>
                  <a:pt x="1" y="29"/>
                </a:cubicBezTo>
                <a:close/>
              </a:path>
            </a:pathLst>
          </a:custGeom>
          <a:solidFill>
            <a:srgbClr val="296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76" name="Freeform 175"/>
          <p:cNvSpPr/>
          <p:nvPr>
            <p:custDataLst>
              <p:tags r:id="rId138"/>
            </p:custDataLst>
          </p:nvPr>
        </p:nvSpPr>
        <p:spPr>
          <a:xfrm>
            <a:off x="1661914" y="2885923"/>
            <a:ext cx="28570" cy="36506"/>
          </a:xfrm>
          <a:custGeom>
            <a:avLst/>
            <a:gdLst>
              <a:gd name="T0" fmla="*/ 7 w 24"/>
              <a:gd name="T1" fmla="*/ 29 h 31"/>
              <a:gd name="T2" fmla="*/ 0 w 24"/>
              <a:gd name="T3" fmla="*/ 9 h 31"/>
              <a:gd name="T4" fmla="*/ 0 w 24"/>
              <a:gd name="T5" fmla="*/ 8 h 31"/>
              <a:gd name="T6" fmla="*/ 1 w 24"/>
              <a:gd name="T7" fmla="*/ 7 h 31"/>
              <a:gd name="T8" fmla="*/ 22 w 24"/>
              <a:gd name="T9" fmla="*/ 0 h 31"/>
              <a:gd name="T10" fmla="*/ 24 w 24"/>
              <a:gd name="T11" fmla="*/ 1 h 31"/>
              <a:gd name="T12" fmla="*/ 23 w 24"/>
              <a:gd name="T13" fmla="*/ 3 h 31"/>
              <a:gd name="T14" fmla="*/ 4 w 24"/>
              <a:gd name="T15" fmla="*/ 9 h 31"/>
              <a:gd name="T16" fmla="*/ 10 w 24"/>
              <a:gd name="T17" fmla="*/ 28 h 31"/>
              <a:gd name="T18" fmla="*/ 10 w 24"/>
              <a:gd name="T19" fmla="*/ 30 h 31"/>
              <a:gd name="T20" fmla="*/ 9 w 24"/>
              <a:gd name="T21" fmla="*/ 30 h 31"/>
              <a:gd name="T22" fmla="*/ 7 w 24"/>
              <a:gd name="T23"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1">
                <a:moveTo>
                  <a:pt x="7" y="29"/>
                </a:moveTo>
                <a:cubicBezTo>
                  <a:pt x="0" y="9"/>
                  <a:pt x="0" y="9"/>
                  <a:pt x="0" y="9"/>
                </a:cubicBezTo>
                <a:cubicBezTo>
                  <a:pt x="0" y="8"/>
                  <a:pt x="0" y="8"/>
                  <a:pt x="0" y="8"/>
                </a:cubicBezTo>
                <a:cubicBezTo>
                  <a:pt x="1" y="7"/>
                  <a:pt x="1" y="7"/>
                  <a:pt x="1" y="7"/>
                </a:cubicBezTo>
                <a:cubicBezTo>
                  <a:pt x="22" y="0"/>
                  <a:pt x="22" y="0"/>
                  <a:pt x="22" y="0"/>
                </a:cubicBezTo>
                <a:cubicBezTo>
                  <a:pt x="23" y="0"/>
                  <a:pt x="23" y="0"/>
                  <a:pt x="24" y="1"/>
                </a:cubicBezTo>
                <a:cubicBezTo>
                  <a:pt x="24" y="2"/>
                  <a:pt x="24" y="2"/>
                  <a:pt x="23" y="3"/>
                </a:cubicBezTo>
                <a:cubicBezTo>
                  <a:pt x="4" y="9"/>
                  <a:pt x="4" y="9"/>
                  <a:pt x="4" y="9"/>
                </a:cubicBezTo>
                <a:cubicBezTo>
                  <a:pt x="10" y="28"/>
                  <a:pt x="10" y="28"/>
                  <a:pt x="10" y="28"/>
                </a:cubicBezTo>
                <a:cubicBezTo>
                  <a:pt x="10" y="29"/>
                  <a:pt x="10" y="29"/>
                  <a:pt x="10" y="30"/>
                </a:cubicBezTo>
                <a:cubicBezTo>
                  <a:pt x="10" y="30"/>
                  <a:pt x="10" y="30"/>
                  <a:pt x="9" y="30"/>
                </a:cubicBezTo>
                <a:cubicBezTo>
                  <a:pt x="8" y="31"/>
                  <a:pt x="8" y="30"/>
                  <a:pt x="7"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77" name="Freeform 176"/>
          <p:cNvSpPr/>
          <p:nvPr>
            <p:custDataLst>
              <p:tags r:id="rId139"/>
            </p:custDataLst>
          </p:nvPr>
        </p:nvSpPr>
        <p:spPr>
          <a:xfrm>
            <a:off x="1669849" y="2892273"/>
            <a:ext cx="34919" cy="34919"/>
          </a:xfrm>
          <a:custGeom>
            <a:avLst/>
            <a:gdLst>
              <a:gd name="T0" fmla="*/ 13 w 22"/>
              <a:gd name="T1" fmla="*/ 0 h 22"/>
              <a:gd name="T2" fmla="*/ 22 w 22"/>
              <a:gd name="T3" fmla="*/ 4 h 22"/>
              <a:gd name="T4" fmla="*/ 20 w 22"/>
              <a:gd name="T5" fmla="*/ 9 h 22"/>
              <a:gd name="T6" fmla="*/ 10 w 22"/>
              <a:gd name="T7" fmla="*/ 5 h 22"/>
              <a:gd name="T8" fmla="*/ 7 w 22"/>
              <a:gd name="T9" fmla="*/ 12 h 22"/>
              <a:gd name="T10" fmla="*/ 17 w 22"/>
              <a:gd name="T11" fmla="*/ 16 h 22"/>
              <a:gd name="T12" fmla="*/ 14 w 22"/>
              <a:gd name="T13" fmla="*/ 22 h 22"/>
              <a:gd name="T14" fmla="*/ 4 w 22"/>
              <a:gd name="T15" fmla="*/ 17 h 22"/>
              <a:gd name="T16" fmla="*/ 0 w 22"/>
              <a:gd name="T17" fmla="*/ 4 h 22"/>
              <a:gd name="T18" fmla="*/ 13 w 22"/>
              <a:gd name="T19" fmla="*/ 0 h 22"/>
              <a:gd name="T20" fmla="*/ 13 w 22"/>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3" y="0"/>
                </a:moveTo>
                <a:lnTo>
                  <a:pt x="22" y="4"/>
                </a:lnTo>
                <a:lnTo>
                  <a:pt x="20" y="9"/>
                </a:lnTo>
                <a:lnTo>
                  <a:pt x="10" y="5"/>
                </a:lnTo>
                <a:lnTo>
                  <a:pt x="7" y="12"/>
                </a:lnTo>
                <a:lnTo>
                  <a:pt x="17" y="16"/>
                </a:lnTo>
                <a:lnTo>
                  <a:pt x="14" y="22"/>
                </a:lnTo>
                <a:lnTo>
                  <a:pt x="4" y="17"/>
                </a:lnTo>
                <a:lnTo>
                  <a:pt x="0" y="4"/>
                </a:lnTo>
                <a:lnTo>
                  <a:pt x="13" y="0"/>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78" name="Freeform 177"/>
          <p:cNvSpPr/>
          <p:nvPr>
            <p:custDataLst>
              <p:tags r:id="rId140"/>
            </p:custDataLst>
          </p:nvPr>
        </p:nvSpPr>
        <p:spPr>
          <a:xfrm>
            <a:off x="1676198" y="2828783"/>
            <a:ext cx="28570" cy="17459"/>
          </a:xfrm>
          <a:custGeom>
            <a:avLst/>
            <a:gdLst>
              <a:gd name="T0" fmla="*/ 10 w 25"/>
              <a:gd name="T1" fmla="*/ 16 h 16"/>
              <a:gd name="T2" fmla="*/ 20 w 25"/>
              <a:gd name="T3" fmla="*/ 16 h 16"/>
              <a:gd name="T4" fmla="*/ 24 w 25"/>
              <a:gd name="T5" fmla="*/ 11 h 16"/>
              <a:gd name="T6" fmla="*/ 24 w 25"/>
              <a:gd name="T7" fmla="*/ 8 h 16"/>
              <a:gd name="T8" fmla="*/ 22 w 25"/>
              <a:gd name="T9" fmla="*/ 7 h 16"/>
              <a:gd name="T10" fmla="*/ 18 w 25"/>
              <a:gd name="T11" fmla="*/ 4 h 16"/>
              <a:gd name="T12" fmla="*/ 1 w 25"/>
              <a:gd name="T13" fmla="*/ 0 h 16"/>
              <a:gd name="T14" fmla="*/ 0 w 25"/>
              <a:gd name="T15" fmla="*/ 2 h 16"/>
              <a:gd name="T16" fmla="*/ 10 w 25"/>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6">
                <a:moveTo>
                  <a:pt x="10" y="16"/>
                </a:moveTo>
                <a:cubicBezTo>
                  <a:pt x="20" y="16"/>
                  <a:pt x="20" y="16"/>
                  <a:pt x="20" y="16"/>
                </a:cubicBezTo>
                <a:cubicBezTo>
                  <a:pt x="20" y="16"/>
                  <a:pt x="25" y="16"/>
                  <a:pt x="24" y="11"/>
                </a:cubicBezTo>
                <a:cubicBezTo>
                  <a:pt x="24" y="10"/>
                  <a:pt x="24" y="9"/>
                  <a:pt x="24" y="8"/>
                </a:cubicBezTo>
                <a:cubicBezTo>
                  <a:pt x="22" y="7"/>
                  <a:pt x="22" y="7"/>
                  <a:pt x="22" y="7"/>
                </a:cubicBezTo>
                <a:cubicBezTo>
                  <a:pt x="21" y="5"/>
                  <a:pt x="18" y="4"/>
                  <a:pt x="18" y="4"/>
                </a:cubicBezTo>
                <a:cubicBezTo>
                  <a:pt x="18" y="4"/>
                  <a:pt x="8" y="2"/>
                  <a:pt x="1" y="0"/>
                </a:cubicBezTo>
                <a:cubicBezTo>
                  <a:pt x="0" y="2"/>
                  <a:pt x="0" y="2"/>
                  <a:pt x="0" y="2"/>
                </a:cubicBezTo>
                <a:cubicBezTo>
                  <a:pt x="10" y="16"/>
                  <a:pt x="10" y="16"/>
                  <a:pt x="10" y="16"/>
                </a:cubicBezTo>
                <a:close/>
              </a:path>
            </a:pathLst>
          </a:custGeom>
          <a:solidFill>
            <a:srgbClr val="FBC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79" name="Freeform 178"/>
          <p:cNvSpPr/>
          <p:nvPr>
            <p:custDataLst>
              <p:tags r:id="rId141"/>
            </p:custDataLst>
          </p:nvPr>
        </p:nvSpPr>
        <p:spPr>
          <a:xfrm>
            <a:off x="1676198" y="2828783"/>
            <a:ext cx="28570" cy="17459"/>
          </a:xfrm>
          <a:custGeom>
            <a:avLst/>
            <a:gdLst>
              <a:gd name="T0" fmla="*/ 10 w 25"/>
              <a:gd name="T1" fmla="*/ 16 h 16"/>
              <a:gd name="T2" fmla="*/ 20 w 25"/>
              <a:gd name="T3" fmla="*/ 16 h 16"/>
              <a:gd name="T4" fmla="*/ 24 w 25"/>
              <a:gd name="T5" fmla="*/ 11 h 16"/>
              <a:gd name="T6" fmla="*/ 24 w 25"/>
              <a:gd name="T7" fmla="*/ 8 h 16"/>
              <a:gd name="T8" fmla="*/ 22 w 25"/>
              <a:gd name="T9" fmla="*/ 7 h 16"/>
              <a:gd name="T10" fmla="*/ 18 w 25"/>
              <a:gd name="T11" fmla="*/ 4 h 16"/>
              <a:gd name="T12" fmla="*/ 1 w 25"/>
              <a:gd name="T13" fmla="*/ 0 h 16"/>
              <a:gd name="T14" fmla="*/ 0 w 25"/>
              <a:gd name="T15" fmla="*/ 2 h 16"/>
              <a:gd name="T16" fmla="*/ 10 w 25"/>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6">
                <a:moveTo>
                  <a:pt x="10" y="16"/>
                </a:moveTo>
                <a:cubicBezTo>
                  <a:pt x="20" y="16"/>
                  <a:pt x="20" y="16"/>
                  <a:pt x="20" y="16"/>
                </a:cubicBezTo>
                <a:cubicBezTo>
                  <a:pt x="20" y="16"/>
                  <a:pt x="25" y="16"/>
                  <a:pt x="24" y="11"/>
                </a:cubicBezTo>
                <a:cubicBezTo>
                  <a:pt x="24" y="10"/>
                  <a:pt x="24" y="9"/>
                  <a:pt x="24" y="8"/>
                </a:cubicBezTo>
                <a:cubicBezTo>
                  <a:pt x="22" y="7"/>
                  <a:pt x="22" y="7"/>
                  <a:pt x="22" y="7"/>
                </a:cubicBezTo>
                <a:cubicBezTo>
                  <a:pt x="21" y="5"/>
                  <a:pt x="18" y="4"/>
                  <a:pt x="18" y="4"/>
                </a:cubicBezTo>
                <a:cubicBezTo>
                  <a:pt x="18" y="4"/>
                  <a:pt x="8" y="2"/>
                  <a:pt x="1" y="0"/>
                </a:cubicBezTo>
                <a:cubicBezTo>
                  <a:pt x="0" y="2"/>
                  <a:pt x="0" y="2"/>
                  <a:pt x="0" y="2"/>
                </a:cubicBezTo>
                <a:cubicBezTo>
                  <a:pt x="10" y="16"/>
                  <a:pt x="10" y="16"/>
                  <a:pt x="10" y="16"/>
                </a:cubicBezTo>
                <a:close/>
              </a:path>
            </a:pathLst>
          </a:custGeom>
          <a:solidFill>
            <a:srgbClr val="FBC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80" name="Freeform 191"/>
          <p:cNvSpPr/>
          <p:nvPr>
            <p:custDataLst>
              <p:tags r:id="rId142"/>
            </p:custDataLst>
          </p:nvPr>
        </p:nvSpPr>
        <p:spPr>
          <a:xfrm>
            <a:off x="1692071" y="2841481"/>
            <a:ext cx="11111" cy="4761"/>
          </a:xfrm>
          <a:custGeom>
            <a:avLst/>
            <a:gdLst>
              <a:gd name="T0" fmla="*/ 1 w 9"/>
              <a:gd name="T1" fmla="*/ 0 h 5"/>
              <a:gd name="T2" fmla="*/ 4 w 9"/>
              <a:gd name="T3" fmla="*/ 0 h 5"/>
              <a:gd name="T4" fmla="*/ 8 w 9"/>
              <a:gd name="T5" fmla="*/ 2 h 5"/>
              <a:gd name="T6" fmla="*/ 9 w 9"/>
              <a:gd name="T7" fmla="*/ 3 h 5"/>
              <a:gd name="T8" fmla="*/ 9 w 9"/>
              <a:gd name="T9" fmla="*/ 4 h 5"/>
              <a:gd name="T10" fmla="*/ 6 w 9"/>
              <a:gd name="T11" fmla="*/ 5 h 5"/>
              <a:gd name="T12" fmla="*/ 0 w 9"/>
              <a:gd name="T13" fmla="*/ 5 h 5"/>
              <a:gd name="T14" fmla="*/ 1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1" y="0"/>
                </a:moveTo>
                <a:cubicBezTo>
                  <a:pt x="3" y="0"/>
                  <a:pt x="4" y="0"/>
                  <a:pt x="4" y="0"/>
                </a:cubicBezTo>
                <a:cubicBezTo>
                  <a:pt x="4" y="0"/>
                  <a:pt x="6" y="0"/>
                  <a:pt x="8" y="2"/>
                </a:cubicBezTo>
                <a:cubicBezTo>
                  <a:pt x="9" y="3"/>
                  <a:pt x="9" y="3"/>
                  <a:pt x="9" y="3"/>
                </a:cubicBezTo>
                <a:cubicBezTo>
                  <a:pt x="9" y="4"/>
                  <a:pt x="9" y="4"/>
                  <a:pt x="9" y="4"/>
                </a:cubicBezTo>
                <a:cubicBezTo>
                  <a:pt x="8" y="5"/>
                  <a:pt x="6" y="5"/>
                  <a:pt x="6" y="5"/>
                </a:cubicBezTo>
                <a:cubicBezTo>
                  <a:pt x="0" y="5"/>
                  <a:pt x="0" y="5"/>
                  <a:pt x="0" y="5"/>
                </a:cubicBezTo>
                <a:cubicBezTo>
                  <a:pt x="1" y="0"/>
                  <a:pt x="1" y="0"/>
                  <a:pt x="1" y="0"/>
                </a:cubicBezTo>
                <a:close/>
              </a:path>
            </a:pathLst>
          </a:custGeom>
          <a:solidFill>
            <a:srgbClr val="EFBA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81" name="Freeform 192"/>
          <p:cNvSpPr/>
          <p:nvPr>
            <p:custDataLst>
              <p:tags r:id="rId143"/>
            </p:custDataLst>
          </p:nvPr>
        </p:nvSpPr>
        <p:spPr>
          <a:xfrm>
            <a:off x="1823810" y="2960524"/>
            <a:ext cx="52379" cy="47617"/>
          </a:xfrm>
          <a:custGeom>
            <a:avLst/>
            <a:gdLst>
              <a:gd name="T0" fmla="*/ 0 w 33"/>
              <a:gd name="T1" fmla="*/ 5 h 30"/>
              <a:gd name="T2" fmla="*/ 33 w 33"/>
              <a:gd name="T3" fmla="*/ 0 h 30"/>
              <a:gd name="T4" fmla="*/ 8 w 33"/>
              <a:gd name="T5" fmla="*/ 29 h 30"/>
              <a:gd name="T6" fmla="*/ 1 w 33"/>
              <a:gd name="T7" fmla="*/ 30 h 30"/>
              <a:gd name="T8" fmla="*/ 0 w 33"/>
              <a:gd name="T9" fmla="*/ 5 h 30"/>
            </a:gdLst>
            <a:ahLst/>
            <a:cxnLst>
              <a:cxn ang="0">
                <a:pos x="T0" y="T1"/>
              </a:cxn>
              <a:cxn ang="0">
                <a:pos x="T2" y="T3"/>
              </a:cxn>
              <a:cxn ang="0">
                <a:pos x="T4" y="T5"/>
              </a:cxn>
              <a:cxn ang="0">
                <a:pos x="T6" y="T7"/>
              </a:cxn>
              <a:cxn ang="0">
                <a:pos x="T8" y="T9"/>
              </a:cxn>
            </a:cxnLst>
            <a:rect l="0" t="0" r="r" b="b"/>
            <a:pathLst>
              <a:path w="33" h="30">
                <a:moveTo>
                  <a:pt x="0" y="5"/>
                </a:moveTo>
                <a:lnTo>
                  <a:pt x="33" y="0"/>
                </a:lnTo>
                <a:lnTo>
                  <a:pt x="8" y="29"/>
                </a:lnTo>
                <a:lnTo>
                  <a:pt x="1" y="30"/>
                </a:lnTo>
                <a:lnTo>
                  <a:pt x="0" y="5"/>
                </a:lnTo>
                <a:close/>
              </a:path>
            </a:pathLst>
          </a:custGeom>
          <a:solidFill>
            <a:srgbClr val="239B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sp>
        <p:nvSpPr>
          <p:cNvPr id="182" name="Freeform 193"/>
          <p:cNvSpPr/>
          <p:nvPr>
            <p:custDataLst>
              <p:tags r:id="rId144"/>
            </p:custDataLst>
          </p:nvPr>
        </p:nvSpPr>
        <p:spPr>
          <a:xfrm>
            <a:off x="1466685" y="2768469"/>
            <a:ext cx="131740" cy="52378"/>
          </a:xfrm>
          <a:custGeom>
            <a:avLst/>
            <a:gdLst>
              <a:gd name="T0" fmla="*/ 81 w 83"/>
              <a:gd name="T1" fmla="*/ 0 h 33"/>
              <a:gd name="T2" fmla="*/ 83 w 83"/>
              <a:gd name="T3" fmla="*/ 30 h 33"/>
              <a:gd name="T4" fmla="*/ 0 w 83"/>
              <a:gd name="T5" fmla="*/ 33 h 33"/>
              <a:gd name="T6" fmla="*/ 7 w 83"/>
              <a:gd name="T7" fmla="*/ 0 h 33"/>
              <a:gd name="T8" fmla="*/ 81 w 83"/>
              <a:gd name="T9" fmla="*/ 0 h 33"/>
            </a:gdLst>
            <a:ahLst/>
            <a:cxnLst>
              <a:cxn ang="0">
                <a:pos x="T0" y="T1"/>
              </a:cxn>
              <a:cxn ang="0">
                <a:pos x="T2" y="T3"/>
              </a:cxn>
              <a:cxn ang="0">
                <a:pos x="T4" y="T5"/>
              </a:cxn>
              <a:cxn ang="0">
                <a:pos x="T6" y="T7"/>
              </a:cxn>
              <a:cxn ang="0">
                <a:pos x="T8" y="T9"/>
              </a:cxn>
            </a:cxnLst>
            <a:rect l="0" t="0" r="r" b="b"/>
            <a:pathLst>
              <a:path w="83" h="33">
                <a:moveTo>
                  <a:pt x="81" y="0"/>
                </a:moveTo>
                <a:lnTo>
                  <a:pt x="83" y="30"/>
                </a:lnTo>
                <a:lnTo>
                  <a:pt x="0" y="33"/>
                </a:lnTo>
                <a:lnTo>
                  <a:pt x="7" y="0"/>
                </a:lnTo>
                <a:lnTo>
                  <a:pt x="81" y="0"/>
                </a:lnTo>
                <a:close/>
              </a:path>
            </a:pathLst>
          </a:custGeom>
          <a:solidFill>
            <a:srgbClr val="E62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2" rIns="91424" bIns="45712" anchor="t" anchorCtr="0" compatLnSpc="1">
            <a:prstTxWarp prst="textNoShape">
              <a:avLst/>
            </a:prstTxWarp>
          </a:bodyPr>
          <a:lstStyle/>
          <a:p>
            <a:pPr>
              <a:defRPr b="0" i="0"/>
            </a:pPr>
            <a:endParaRPr lang="fr-FR"/>
          </a:p>
        </p:txBody>
      </p:sp>
      <p:pic>
        <p:nvPicPr>
          <p:cNvPr id="183" name="Image 249"/>
          <p:cNvPicPr>
            <a:picLocks noChangeAspect="1"/>
          </p:cNvPicPr>
          <p:nvPr>
            <p:custDataLst>
              <p:tags r:id="rId145"/>
            </p:custDataLst>
          </p:nvPr>
        </p:nvPicPr>
        <p:blipFill>
          <a:blip r:embed="rId154"/>
          <a:stretch/>
        </p:blipFill>
        <p:spPr>
          <a:xfrm>
            <a:off x="1443733" y="2032501"/>
            <a:ext cx="503969" cy="503969"/>
          </a:xfrm>
          <a:prstGeom prst="rect">
            <a:avLst/>
          </a:prstGeom>
        </p:spPr>
      </p:pic>
      <p:sp>
        <p:nvSpPr>
          <p:cNvPr id="5" name="Rectangle 4"/>
          <p:cNvSpPr/>
          <p:nvPr/>
        </p:nvSpPr>
        <p:spPr>
          <a:xfrm>
            <a:off x="2155209" y="3212451"/>
            <a:ext cx="4572000" cy="646331"/>
          </a:xfrm>
          <a:prstGeom prst="rect">
            <a:avLst/>
          </a:prstGeom>
        </p:spPr>
        <p:txBody>
          <a:bodyPr>
            <a:spAutoFit/>
          </a:bodyPr>
          <a:lstStyle/>
          <a:p>
            <a:pPr lvl="0">
              <a:defRPr b="0" i="0"/>
            </a:pPr>
            <a:r>
              <a:rPr lang="fr-BE" dirty="0">
                <a:solidFill>
                  <a:schemeClr val="tx2"/>
                </a:solidFill>
              </a:rPr>
              <a:t>Hébergement gratuit chez des amis / </a:t>
            </a:r>
            <a:br>
              <a:rPr lang="fr-BE" dirty="0">
                <a:solidFill>
                  <a:schemeClr val="tx2"/>
                </a:solidFill>
              </a:rPr>
            </a:br>
            <a:r>
              <a:rPr lang="fr-BE" dirty="0">
                <a:solidFill>
                  <a:schemeClr val="tx2"/>
                </a:solidFill>
              </a:rPr>
              <a:t>de la famille / dans la maison de vacances</a:t>
            </a:r>
            <a:endParaRPr lang="x-none" dirty="0">
              <a:solidFill>
                <a:schemeClr val="tx2"/>
              </a:solidFill>
            </a:endParaRPr>
          </a:p>
        </p:txBody>
      </p:sp>
      <p:pic>
        <p:nvPicPr>
          <p:cNvPr id="16" name="Picture 15"/>
          <p:cNvPicPr>
            <a:picLocks noChangeAspect="1"/>
          </p:cNvPicPr>
          <p:nvPr/>
        </p:nvPicPr>
        <p:blipFill>
          <a:blip r:embed="rId155"/>
          <a:stretch>
            <a:fillRect/>
          </a:stretch>
        </p:blipFill>
        <p:spPr>
          <a:xfrm>
            <a:off x="7371647" y="1404777"/>
            <a:ext cx="835224" cy="377985"/>
          </a:xfrm>
          <a:prstGeom prst="rect">
            <a:avLst/>
          </a:prstGeom>
        </p:spPr>
      </p:pic>
      <p:pic>
        <p:nvPicPr>
          <p:cNvPr id="19" name="Picture 18"/>
          <p:cNvPicPr>
            <a:picLocks noChangeAspect="1"/>
          </p:cNvPicPr>
          <p:nvPr/>
        </p:nvPicPr>
        <p:blipFill>
          <a:blip r:embed="rId156"/>
          <a:stretch>
            <a:fillRect/>
          </a:stretch>
        </p:blipFill>
        <p:spPr>
          <a:xfrm>
            <a:off x="341484" y="1422173"/>
            <a:ext cx="1127858" cy="432854"/>
          </a:xfrm>
          <a:prstGeom prst="rect">
            <a:avLst/>
          </a:prstGeom>
        </p:spPr>
      </p:pic>
      <p:sp>
        <p:nvSpPr>
          <p:cNvPr id="184" name="Espace réservé du texte 3"/>
          <p:cNvSpPr txBox="1"/>
          <p:nvPr>
            <p:custDataLst>
              <p:tags r:id="rId146"/>
            </p:custDataLst>
          </p:nvPr>
        </p:nvSpPr>
        <p:spPr>
          <a:xfrm>
            <a:off x="7371647" y="2122530"/>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b="1" dirty="0">
                <a:solidFill>
                  <a:srgbClr val="002060"/>
                </a:solidFill>
                <a:latin typeface="Century Gothic" panose="020B0502020202020204" pitchFamily="34" charset="0"/>
              </a:rPr>
              <a:t>53</a:t>
            </a:r>
            <a:r>
              <a:rPr lang="x-none" sz="2000" b="1" dirty="0">
                <a:solidFill>
                  <a:srgbClr val="002060"/>
                </a:solidFill>
                <a:latin typeface="Century Gothic" panose="020B0502020202020204" pitchFamily="34" charset="0"/>
              </a:rPr>
              <a:t>%</a:t>
            </a:r>
          </a:p>
        </p:txBody>
      </p:sp>
      <p:sp>
        <p:nvSpPr>
          <p:cNvPr id="185" name="Espace réservé du texte 3"/>
          <p:cNvSpPr txBox="1"/>
          <p:nvPr>
            <p:custDataLst>
              <p:tags r:id="rId147"/>
            </p:custDataLst>
          </p:nvPr>
        </p:nvSpPr>
        <p:spPr>
          <a:xfrm>
            <a:off x="7233708" y="5724565"/>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5</a:t>
            </a:r>
            <a:r>
              <a:rPr lang="x-none" sz="2000" dirty="0">
                <a:solidFill>
                  <a:srgbClr val="002060"/>
                </a:solidFill>
                <a:latin typeface="Century Gothic" panose="020B0502020202020204" pitchFamily="34" charset="0"/>
              </a:rPr>
              <a:t>%</a:t>
            </a:r>
          </a:p>
        </p:txBody>
      </p:sp>
      <p:sp>
        <p:nvSpPr>
          <p:cNvPr id="186" name="Espace réservé du texte 3"/>
          <p:cNvSpPr txBox="1"/>
          <p:nvPr>
            <p:custDataLst>
              <p:tags r:id="rId148"/>
            </p:custDataLst>
          </p:nvPr>
        </p:nvSpPr>
        <p:spPr>
          <a:xfrm>
            <a:off x="7294388" y="5042390"/>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2</a:t>
            </a:r>
            <a:r>
              <a:rPr lang="x-none" sz="2000" dirty="0">
                <a:solidFill>
                  <a:srgbClr val="002060"/>
                </a:solidFill>
                <a:latin typeface="Century Gothic" panose="020B0502020202020204" pitchFamily="34" charset="0"/>
              </a:rPr>
              <a:t>%</a:t>
            </a:r>
          </a:p>
        </p:txBody>
      </p:sp>
      <p:sp>
        <p:nvSpPr>
          <p:cNvPr id="187" name="Espace réservé du texte 3"/>
          <p:cNvSpPr txBox="1"/>
          <p:nvPr>
            <p:custDataLst>
              <p:tags r:id="rId149"/>
            </p:custDataLst>
          </p:nvPr>
        </p:nvSpPr>
        <p:spPr>
          <a:xfrm>
            <a:off x="7296265" y="4472553"/>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10</a:t>
            </a:r>
            <a:r>
              <a:rPr lang="x-none" sz="2000" dirty="0">
                <a:solidFill>
                  <a:srgbClr val="002060"/>
                </a:solidFill>
                <a:latin typeface="Century Gothic" panose="020B0502020202020204" pitchFamily="34" charset="0"/>
              </a:rPr>
              <a:t>%</a:t>
            </a:r>
          </a:p>
        </p:txBody>
      </p:sp>
      <p:sp>
        <p:nvSpPr>
          <p:cNvPr id="188" name="Espace réservé du texte 3"/>
          <p:cNvSpPr txBox="1"/>
          <p:nvPr>
            <p:custDataLst>
              <p:tags r:id="rId150"/>
            </p:custDataLst>
          </p:nvPr>
        </p:nvSpPr>
        <p:spPr>
          <a:xfrm>
            <a:off x="7335827" y="3933872"/>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14</a:t>
            </a:r>
            <a:r>
              <a:rPr lang="x-none" sz="2000" dirty="0">
                <a:solidFill>
                  <a:srgbClr val="002060"/>
                </a:solidFill>
                <a:latin typeface="Century Gothic" panose="020B0502020202020204" pitchFamily="34" charset="0"/>
              </a:rPr>
              <a:t>%</a:t>
            </a:r>
          </a:p>
        </p:txBody>
      </p:sp>
      <p:sp>
        <p:nvSpPr>
          <p:cNvPr id="189" name="Espace réservé du texte 3"/>
          <p:cNvSpPr txBox="1"/>
          <p:nvPr>
            <p:custDataLst>
              <p:tags r:id="rId151"/>
            </p:custDataLst>
          </p:nvPr>
        </p:nvSpPr>
        <p:spPr>
          <a:xfrm>
            <a:off x="7338190" y="3288785"/>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19</a:t>
            </a:r>
            <a:r>
              <a:rPr lang="x-none" sz="2000" dirty="0">
                <a:solidFill>
                  <a:srgbClr val="002060"/>
                </a:solidFill>
                <a:latin typeface="Century Gothic" panose="020B0502020202020204" pitchFamily="34" charset="0"/>
              </a:rPr>
              <a:t>%</a:t>
            </a:r>
          </a:p>
        </p:txBody>
      </p:sp>
      <p:sp>
        <p:nvSpPr>
          <p:cNvPr id="190" name="Espace réservé du texte 3"/>
          <p:cNvSpPr txBox="1"/>
          <p:nvPr>
            <p:custDataLst>
              <p:tags r:id="rId152"/>
            </p:custDataLst>
          </p:nvPr>
        </p:nvSpPr>
        <p:spPr>
          <a:xfrm>
            <a:off x="7335828" y="2677590"/>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fr-BE" sz="2000" dirty="0">
                <a:solidFill>
                  <a:srgbClr val="002060"/>
                </a:solidFill>
                <a:latin typeface="Century Gothic" panose="020B0502020202020204" pitchFamily="34" charset="0"/>
              </a:rPr>
              <a:t>32</a:t>
            </a:r>
            <a:r>
              <a:rPr lang="x-none" sz="2000" dirty="0">
                <a:solidFill>
                  <a:srgbClr val="002060"/>
                </a:solidFill>
                <a:latin typeface="Century Gothic" panose="020B0502020202020204" pitchFamily="34" charset="0"/>
              </a:rPr>
              <a:t>%</a:t>
            </a:r>
          </a:p>
        </p:txBody>
      </p:sp>
      <p:pic>
        <p:nvPicPr>
          <p:cNvPr id="191" name="Picture 190"/>
          <p:cNvPicPr>
            <a:picLocks noChangeAspect="1"/>
          </p:cNvPicPr>
          <p:nvPr/>
        </p:nvPicPr>
        <p:blipFill>
          <a:blip r:embed="rId157">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pic>
        <p:nvPicPr>
          <p:cNvPr id="2" name="Image 1"/>
          <p:cNvPicPr>
            <a:picLocks noChangeAspect="1"/>
          </p:cNvPicPr>
          <p:nvPr/>
        </p:nvPicPr>
        <p:blipFill>
          <a:blip r:embed="rId158"/>
          <a:stretch>
            <a:fillRect/>
          </a:stretch>
        </p:blipFill>
        <p:spPr>
          <a:xfrm>
            <a:off x="1398841" y="2640697"/>
            <a:ext cx="551047" cy="530015"/>
          </a:xfrm>
          <a:prstGeom prst="rect">
            <a:avLst/>
          </a:prstGeom>
        </p:spPr>
      </p:pic>
    </p:spTree>
    <p:extLst>
      <p:ext uri="{BB962C8B-B14F-4D97-AF65-F5344CB8AC3E}">
        <p14:creationId xmlns:p14="http://schemas.microsoft.com/office/powerpoint/2010/main" val="2367263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 descr="D:\Users\Sophie.Morin\Desktop\itali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8175" y="1378744"/>
            <a:ext cx="1018214" cy="5160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D:\Users\Sophie.Morin\Desktop\espag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653" y="1366839"/>
            <a:ext cx="1018214" cy="516082"/>
          </a:xfrm>
          <a:prstGeom prst="rect">
            <a:avLst/>
          </a:prstGeom>
          <a:noFill/>
          <a:extLst>
            <a:ext uri="{909E8E84-426E-40DD-AFC4-6F175D3DCCD1}">
              <a14:hiddenFill xmlns:a14="http://schemas.microsoft.com/office/drawing/2010/main">
                <a:solidFill>
                  <a:srgbClr val="FFFFFF"/>
                </a:solidFill>
              </a14:hiddenFill>
            </a:ext>
          </a:extLst>
        </p:spPr>
      </p:pic>
      <p:pic>
        <p:nvPicPr>
          <p:cNvPr id="295" name="Picture 9" descr="D:\Users\Sophie.Morin\Desktop\fran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046" y="1364207"/>
            <a:ext cx="1003886" cy="516082"/>
          </a:xfrm>
          <a:prstGeom prst="rect">
            <a:avLst/>
          </a:prstGeom>
          <a:noFill/>
          <a:extLst>
            <a:ext uri="{909E8E84-426E-40DD-AFC4-6F175D3DCCD1}">
              <a14:hiddenFill xmlns:a14="http://schemas.microsoft.com/office/drawing/2010/main">
                <a:solidFill>
                  <a:srgbClr val="FFFFFF"/>
                </a:solidFill>
              </a14:hiddenFill>
            </a:ext>
          </a:extLst>
        </p:spPr>
      </p:pic>
      <p:pic>
        <p:nvPicPr>
          <p:cNvPr id="296" name="Picture 5" descr="D:\Users\Sophie.Morin\Desktop\german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7426" y="1372359"/>
            <a:ext cx="1003886" cy="51608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ctrTitle"/>
          </p:nvPr>
        </p:nvSpPr>
        <p:spPr>
          <a:xfrm>
            <a:off x="347300" y="220974"/>
            <a:ext cx="8386686" cy="557458"/>
          </a:xfrm>
        </p:spPr>
        <p:txBody>
          <a:bodyPr/>
          <a:lstStyle/>
          <a:p>
            <a:r>
              <a:rPr lang="x-none" sz="2400" b="1" kern="0" dirty="0">
                <a:latin typeface="+mj-lt"/>
              </a:rPr>
              <a:t>T</a:t>
            </a:r>
            <a:r>
              <a:rPr lang="fr-BE" sz="2400" b="1" kern="0" dirty="0" err="1">
                <a:latin typeface="+mj-lt"/>
              </a:rPr>
              <a:t>ypes</a:t>
            </a:r>
            <a:r>
              <a:rPr lang="x-none" sz="2400" b="1" kern="0" dirty="0">
                <a:latin typeface="+mj-lt"/>
              </a:rPr>
              <a:t> </a:t>
            </a:r>
            <a:r>
              <a:rPr lang="fr-BE" sz="2400" b="1" kern="0" dirty="0">
                <a:latin typeface="+mj-lt"/>
              </a:rPr>
              <a:t>de logements préférés</a:t>
            </a:r>
            <a:br>
              <a:rPr lang="fr-BE" sz="2400" b="1" kern="0" dirty="0">
                <a:latin typeface="+mj-lt"/>
              </a:rPr>
            </a:br>
            <a:r>
              <a:rPr lang="fr-BE" sz="2400" b="1" kern="0" dirty="0">
                <a:latin typeface="+mj-lt"/>
              </a:rPr>
              <a:t> pour les vacances d’été</a:t>
            </a:r>
            <a:br>
              <a:rPr lang="x-none" sz="2400" kern="0" dirty="0">
                <a:solidFill>
                  <a:srgbClr val="C00000"/>
                </a:solidFill>
                <a:latin typeface="Century Gothic" panose="020B0502020202020204" pitchFamily="34" charset="0"/>
              </a:rPr>
            </a:br>
            <a:endParaRPr lang="fr-BE" sz="2400" dirty="0"/>
          </a:p>
        </p:txBody>
      </p:sp>
      <p:sp>
        <p:nvSpPr>
          <p:cNvPr id="19" name="Espace réservé du texte 3"/>
          <p:cNvSpPr txBox="1">
            <a:spLocks/>
          </p:cNvSpPr>
          <p:nvPr/>
        </p:nvSpPr>
        <p:spPr>
          <a:xfrm>
            <a:off x="1636975" y="2839724"/>
            <a:ext cx="861298" cy="606130"/>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53%</a:t>
            </a:r>
          </a:p>
        </p:txBody>
      </p:sp>
      <p:sp>
        <p:nvSpPr>
          <p:cNvPr id="20" name="Espace réservé du texte 3"/>
          <p:cNvSpPr txBox="1">
            <a:spLocks/>
          </p:cNvSpPr>
          <p:nvPr/>
        </p:nvSpPr>
        <p:spPr>
          <a:xfrm>
            <a:off x="2771643" y="2824943"/>
            <a:ext cx="861298" cy="606130"/>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41%</a:t>
            </a:r>
          </a:p>
        </p:txBody>
      </p:sp>
      <p:sp>
        <p:nvSpPr>
          <p:cNvPr id="21" name="Espace réservé du texte 3"/>
          <p:cNvSpPr txBox="1">
            <a:spLocks/>
          </p:cNvSpPr>
          <p:nvPr/>
        </p:nvSpPr>
        <p:spPr>
          <a:xfrm>
            <a:off x="3894476" y="2824943"/>
            <a:ext cx="861298" cy="606130"/>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55%</a:t>
            </a:r>
          </a:p>
        </p:txBody>
      </p:sp>
      <p:sp>
        <p:nvSpPr>
          <p:cNvPr id="22" name="Espace réservé du texte 3"/>
          <p:cNvSpPr txBox="1">
            <a:spLocks/>
          </p:cNvSpPr>
          <p:nvPr/>
        </p:nvSpPr>
        <p:spPr>
          <a:xfrm>
            <a:off x="5044945" y="2824943"/>
            <a:ext cx="861298" cy="606130"/>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47%</a:t>
            </a:r>
          </a:p>
        </p:txBody>
      </p:sp>
      <p:sp>
        <p:nvSpPr>
          <p:cNvPr id="23" name="Espace réservé du texte 3"/>
          <p:cNvSpPr txBox="1">
            <a:spLocks/>
          </p:cNvSpPr>
          <p:nvPr/>
        </p:nvSpPr>
        <p:spPr>
          <a:xfrm>
            <a:off x="6224989" y="2823682"/>
            <a:ext cx="861298" cy="606130"/>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44%</a:t>
            </a:r>
          </a:p>
        </p:txBody>
      </p:sp>
      <p:grpSp>
        <p:nvGrpSpPr>
          <p:cNvPr id="28" name="Groupe 2"/>
          <p:cNvGrpSpPr/>
          <p:nvPr/>
        </p:nvGrpSpPr>
        <p:grpSpPr>
          <a:xfrm>
            <a:off x="1637815" y="3939519"/>
            <a:ext cx="5525727" cy="626664"/>
            <a:chOff x="772710" y="3515856"/>
            <a:chExt cx="4817225" cy="480851"/>
          </a:xfrm>
        </p:grpSpPr>
        <p:sp>
          <p:nvSpPr>
            <p:cNvPr id="29" name="Espace réservé du texte 3"/>
            <p:cNvSpPr txBox="1">
              <a:spLocks/>
            </p:cNvSpPr>
            <p:nvPr/>
          </p:nvSpPr>
          <p:spPr>
            <a:xfrm>
              <a:off x="772710" y="3523485"/>
              <a:ext cx="750863" cy="465095"/>
            </a:xfrm>
            <a:prstGeom prst="rect">
              <a:avLst/>
            </a:prstGeom>
            <a:noFill/>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32%</a:t>
              </a:r>
            </a:p>
          </p:txBody>
        </p:sp>
        <p:sp>
          <p:nvSpPr>
            <p:cNvPr id="30" name="Espace réservé du texte 3"/>
            <p:cNvSpPr txBox="1">
              <a:spLocks/>
            </p:cNvSpPr>
            <p:nvPr/>
          </p:nvSpPr>
          <p:spPr>
            <a:xfrm>
              <a:off x="1729753" y="3515856"/>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31%</a:t>
              </a:r>
            </a:p>
          </p:txBody>
        </p:sp>
        <p:sp>
          <p:nvSpPr>
            <p:cNvPr id="31" name="Espace réservé du texte 3"/>
            <p:cNvSpPr txBox="1">
              <a:spLocks/>
            </p:cNvSpPr>
            <p:nvPr/>
          </p:nvSpPr>
          <p:spPr>
            <a:xfrm>
              <a:off x="2741041" y="3531612"/>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35%</a:t>
              </a:r>
            </a:p>
          </p:txBody>
        </p:sp>
        <p:sp>
          <p:nvSpPr>
            <p:cNvPr id="32" name="Espace réservé du texte 3"/>
            <p:cNvSpPr txBox="1">
              <a:spLocks/>
            </p:cNvSpPr>
            <p:nvPr/>
          </p:nvSpPr>
          <p:spPr>
            <a:xfrm>
              <a:off x="3744120" y="3525247"/>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32%</a:t>
              </a:r>
            </a:p>
          </p:txBody>
        </p:sp>
        <p:sp>
          <p:nvSpPr>
            <p:cNvPr id="33" name="Espace réservé du texte 3"/>
            <p:cNvSpPr txBox="1">
              <a:spLocks/>
            </p:cNvSpPr>
            <p:nvPr/>
          </p:nvSpPr>
          <p:spPr>
            <a:xfrm>
              <a:off x="4839072" y="3528648"/>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31%</a:t>
              </a:r>
            </a:p>
          </p:txBody>
        </p:sp>
      </p:grpSp>
      <p:grpSp>
        <p:nvGrpSpPr>
          <p:cNvPr id="37" name="Groupe 6"/>
          <p:cNvGrpSpPr/>
          <p:nvPr/>
        </p:nvGrpSpPr>
        <p:grpSpPr>
          <a:xfrm>
            <a:off x="1637815" y="4962714"/>
            <a:ext cx="5570305" cy="690519"/>
            <a:chOff x="868839" y="4347384"/>
            <a:chExt cx="4856083" cy="529848"/>
          </a:xfrm>
        </p:grpSpPr>
        <p:sp>
          <p:nvSpPr>
            <p:cNvPr id="38" name="Espace réservé du texte 3"/>
            <p:cNvSpPr txBox="1">
              <a:spLocks/>
            </p:cNvSpPr>
            <p:nvPr/>
          </p:nvSpPr>
          <p:spPr>
            <a:xfrm>
              <a:off x="868839" y="4347384"/>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19%</a:t>
              </a:r>
            </a:p>
          </p:txBody>
        </p:sp>
        <p:sp>
          <p:nvSpPr>
            <p:cNvPr id="39" name="Espace réservé du texte 3"/>
            <p:cNvSpPr txBox="1">
              <a:spLocks/>
            </p:cNvSpPr>
            <p:nvPr/>
          </p:nvSpPr>
          <p:spPr>
            <a:xfrm>
              <a:off x="1810840" y="4412137"/>
              <a:ext cx="750863" cy="465095"/>
            </a:xfrm>
            <a:prstGeom prst="rect">
              <a:avLst/>
            </a:prstGeom>
            <a:noFill/>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31%</a:t>
              </a:r>
            </a:p>
          </p:txBody>
        </p:sp>
        <p:sp>
          <p:nvSpPr>
            <p:cNvPr id="40" name="Espace réservé du texte 3"/>
            <p:cNvSpPr txBox="1">
              <a:spLocks/>
            </p:cNvSpPr>
            <p:nvPr/>
          </p:nvSpPr>
          <p:spPr>
            <a:xfrm>
              <a:off x="2872604" y="4398338"/>
              <a:ext cx="750863" cy="465095"/>
            </a:xfrm>
            <a:prstGeom prst="rect">
              <a:avLst/>
            </a:prstGeom>
            <a:noFill/>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25%</a:t>
              </a:r>
            </a:p>
          </p:txBody>
        </p:sp>
        <p:sp>
          <p:nvSpPr>
            <p:cNvPr id="41" name="Espace réservé du texte 3"/>
            <p:cNvSpPr txBox="1">
              <a:spLocks/>
            </p:cNvSpPr>
            <p:nvPr/>
          </p:nvSpPr>
          <p:spPr>
            <a:xfrm>
              <a:off x="3929798" y="4406075"/>
              <a:ext cx="750863" cy="465095"/>
            </a:xfrm>
            <a:prstGeom prst="rect">
              <a:avLst/>
            </a:prstGeom>
            <a:noFill/>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28%</a:t>
              </a:r>
            </a:p>
          </p:txBody>
        </p:sp>
        <p:sp>
          <p:nvSpPr>
            <p:cNvPr id="42" name="Espace réservé du texte 3"/>
            <p:cNvSpPr txBox="1">
              <a:spLocks/>
            </p:cNvSpPr>
            <p:nvPr/>
          </p:nvSpPr>
          <p:spPr>
            <a:xfrm>
              <a:off x="4974059" y="4386213"/>
              <a:ext cx="750863" cy="465095"/>
            </a:xfrm>
            <a:prstGeom prst="rect">
              <a:avLst/>
            </a:prstGeom>
            <a:noFill/>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29%</a:t>
              </a:r>
            </a:p>
          </p:txBody>
        </p:sp>
      </p:grpSp>
      <p:sp>
        <p:nvSpPr>
          <p:cNvPr id="60" name="AutoShape 3"/>
          <p:cNvSpPr>
            <a:spLocks noChangeAspect="1" noChangeArrowheads="1" noTextEdit="1"/>
          </p:cNvSpPr>
          <p:nvPr/>
        </p:nvSpPr>
        <p:spPr bwMode="auto">
          <a:xfrm>
            <a:off x="3691247" y="3005870"/>
            <a:ext cx="815142" cy="81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defTabSz="914217">
              <a:defRPr/>
            </a:pPr>
            <a:endParaRPr lang="fr-FR" kern="0">
              <a:solidFill>
                <a:sysClr val="windowText" lastClr="000000"/>
              </a:solidFill>
            </a:endParaRPr>
          </a:p>
        </p:txBody>
      </p:sp>
      <p:sp>
        <p:nvSpPr>
          <p:cNvPr id="202" name="Rectangle à coins arrondis 44"/>
          <p:cNvSpPr/>
          <p:nvPr/>
        </p:nvSpPr>
        <p:spPr>
          <a:xfrm>
            <a:off x="1394349" y="1185698"/>
            <a:ext cx="1170756" cy="427254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fr-FR" kern="0">
              <a:solidFill>
                <a:sysClr val="windowText" lastClr="000000"/>
              </a:solidFill>
            </a:endParaRPr>
          </a:p>
        </p:txBody>
      </p:sp>
      <p:sp>
        <p:nvSpPr>
          <p:cNvPr id="293" name="TextBox 292"/>
          <p:cNvSpPr txBox="1"/>
          <p:nvPr/>
        </p:nvSpPr>
        <p:spPr>
          <a:xfrm>
            <a:off x="743622" y="5756325"/>
            <a:ext cx="7016416" cy="830997"/>
          </a:xfrm>
          <a:prstGeom prst="rect">
            <a:avLst/>
          </a:prstGeom>
          <a:noFill/>
          <a:ln>
            <a:solidFill>
              <a:schemeClr val="tx2"/>
            </a:solidFill>
          </a:ln>
        </p:spPr>
        <p:txBody>
          <a:bodyPr wrap="square" rtlCol="0">
            <a:spAutoFit/>
          </a:bodyPr>
          <a:lstStyle/>
          <a:p>
            <a:pPr>
              <a:defRPr b="0" i="0"/>
            </a:pPr>
            <a:r>
              <a:rPr lang="fr-BE" sz="1600" kern="0" dirty="0">
                <a:solidFill>
                  <a:schemeClr val="tx2"/>
                </a:solidFill>
              </a:rPr>
              <a:t>Les Belges suivent la tendance générale des autres pays européens et favorisent l’hôtel comme logement.</a:t>
            </a:r>
            <a:br>
              <a:rPr lang="fr-BE" sz="1600" kern="0" dirty="0">
                <a:solidFill>
                  <a:schemeClr val="tx2"/>
                </a:solidFill>
              </a:rPr>
            </a:br>
            <a:r>
              <a:rPr lang="fr-BE" sz="1600" kern="0" dirty="0">
                <a:solidFill>
                  <a:schemeClr val="tx2"/>
                </a:solidFill>
              </a:rPr>
              <a:t>Les Français favorisent la location d’un logement.</a:t>
            </a:r>
            <a:endParaRPr lang="x-none" sz="1600" kern="0" dirty="0">
              <a:solidFill>
                <a:schemeClr val="tx2"/>
              </a:solidFill>
            </a:endParaRPr>
          </a:p>
        </p:txBody>
      </p:sp>
      <p:pic>
        <p:nvPicPr>
          <p:cNvPr id="206" name="Picture 20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571" y="686892"/>
            <a:ext cx="5078833" cy="590632"/>
          </a:xfrm>
          <a:prstGeom prst="rect">
            <a:avLst/>
          </a:prstGeom>
        </p:spPr>
      </p:pic>
      <p:pic>
        <p:nvPicPr>
          <p:cNvPr id="322"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124658" y="1406190"/>
            <a:ext cx="957450" cy="473984"/>
          </a:xfrm>
          <a:prstGeom prst="rect">
            <a:avLst/>
          </a:prstGeom>
          <a:noFill/>
          <a:extLst>
            <a:ext uri="{909E8E84-426E-40DD-AFC4-6F175D3DCCD1}">
              <a14:hiddenFill xmlns:a14="http://schemas.microsoft.com/office/drawing/2010/main">
                <a:solidFill>
                  <a:srgbClr val="FFFFFF"/>
                </a:solidFill>
              </a14:hiddenFill>
            </a:ext>
          </a:extLst>
        </p:spPr>
      </p:pic>
      <p:grpSp>
        <p:nvGrpSpPr>
          <p:cNvPr id="175" name="Groupe 269"/>
          <p:cNvGrpSpPr/>
          <p:nvPr/>
        </p:nvGrpSpPr>
        <p:grpSpPr>
          <a:xfrm>
            <a:off x="1669233" y="3154034"/>
            <a:ext cx="796782" cy="767858"/>
            <a:chOff x="406400" y="2003425"/>
            <a:chExt cx="625475" cy="627063"/>
          </a:xfrm>
        </p:grpSpPr>
        <p:sp>
          <p:nvSpPr>
            <p:cNvPr id="176" name="AutoShape 3"/>
            <p:cNvSpPr>
              <a:spLocks noChangeAspect="1" noChangeArrowheads="1" noTextEdit="1"/>
            </p:cNvSpPr>
            <p:nvPr/>
          </p:nvSpPr>
          <p:spPr bwMode="auto">
            <a:xfrm>
              <a:off x="406400" y="2003425"/>
              <a:ext cx="625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77" name="Freeform 5"/>
            <p:cNvSpPr>
              <a:spLocks/>
            </p:cNvSpPr>
            <p:nvPr/>
          </p:nvSpPr>
          <p:spPr bwMode="auto">
            <a:xfrm>
              <a:off x="406400" y="2003425"/>
              <a:ext cx="625475" cy="627063"/>
            </a:xfrm>
            <a:custGeom>
              <a:avLst/>
              <a:gdLst>
                <a:gd name="T0" fmla="*/ 387 w 387"/>
                <a:gd name="T1" fmla="*/ 194 h 387"/>
                <a:gd name="T2" fmla="*/ 387 w 387"/>
                <a:gd name="T3" fmla="*/ 198 h 387"/>
                <a:gd name="T4" fmla="*/ 387 w 387"/>
                <a:gd name="T5" fmla="*/ 201 h 387"/>
                <a:gd name="T6" fmla="*/ 387 w 387"/>
                <a:gd name="T7" fmla="*/ 203 h 387"/>
                <a:gd name="T8" fmla="*/ 387 w 387"/>
                <a:gd name="T9" fmla="*/ 210 h 387"/>
                <a:gd name="T10" fmla="*/ 386 w 387"/>
                <a:gd name="T11" fmla="*/ 212 h 387"/>
                <a:gd name="T12" fmla="*/ 386 w 387"/>
                <a:gd name="T13" fmla="*/ 212 h 387"/>
                <a:gd name="T14" fmla="*/ 386 w 387"/>
                <a:gd name="T15" fmla="*/ 214 h 387"/>
                <a:gd name="T16" fmla="*/ 386 w 387"/>
                <a:gd name="T17" fmla="*/ 217 h 387"/>
                <a:gd name="T18" fmla="*/ 385 w 387"/>
                <a:gd name="T19" fmla="*/ 224 h 387"/>
                <a:gd name="T20" fmla="*/ 384 w 387"/>
                <a:gd name="T21" fmla="*/ 227 h 387"/>
                <a:gd name="T22" fmla="*/ 384 w 387"/>
                <a:gd name="T23" fmla="*/ 230 h 387"/>
                <a:gd name="T24" fmla="*/ 350 w 387"/>
                <a:gd name="T25" fmla="*/ 308 h 387"/>
                <a:gd name="T26" fmla="*/ 342 w 387"/>
                <a:gd name="T27" fmla="*/ 318 h 387"/>
                <a:gd name="T28" fmla="*/ 258 w 387"/>
                <a:gd name="T29" fmla="*/ 376 h 387"/>
                <a:gd name="T30" fmla="*/ 244 w 387"/>
                <a:gd name="T31" fmla="*/ 381 h 387"/>
                <a:gd name="T32" fmla="*/ 235 w 387"/>
                <a:gd name="T33" fmla="*/ 383 h 387"/>
                <a:gd name="T34" fmla="*/ 233 w 387"/>
                <a:gd name="T35" fmla="*/ 383 h 387"/>
                <a:gd name="T36" fmla="*/ 229 w 387"/>
                <a:gd name="T37" fmla="*/ 384 h 387"/>
                <a:gd name="T38" fmla="*/ 225 w 387"/>
                <a:gd name="T39" fmla="*/ 385 h 387"/>
                <a:gd name="T40" fmla="*/ 225 w 387"/>
                <a:gd name="T41" fmla="*/ 385 h 387"/>
                <a:gd name="T42" fmla="*/ 220 w 387"/>
                <a:gd name="T43" fmla="*/ 386 h 387"/>
                <a:gd name="T44" fmla="*/ 208 w 387"/>
                <a:gd name="T45" fmla="*/ 387 h 387"/>
                <a:gd name="T46" fmla="*/ 207 w 387"/>
                <a:gd name="T47" fmla="*/ 387 h 387"/>
                <a:gd name="T48" fmla="*/ 206 w 387"/>
                <a:gd name="T49" fmla="*/ 387 h 387"/>
                <a:gd name="T50" fmla="*/ 206 w 387"/>
                <a:gd name="T51" fmla="*/ 387 h 387"/>
                <a:gd name="T52" fmla="*/ 200 w 387"/>
                <a:gd name="T53" fmla="*/ 387 h 387"/>
                <a:gd name="T54" fmla="*/ 194 w 387"/>
                <a:gd name="T55" fmla="*/ 387 h 387"/>
                <a:gd name="T56" fmla="*/ 180 w 387"/>
                <a:gd name="T57" fmla="*/ 387 h 387"/>
                <a:gd name="T58" fmla="*/ 167 w 387"/>
                <a:gd name="T59" fmla="*/ 385 h 387"/>
                <a:gd name="T60" fmla="*/ 164 w 387"/>
                <a:gd name="T61" fmla="*/ 385 h 387"/>
                <a:gd name="T62" fmla="*/ 144 w 387"/>
                <a:gd name="T63" fmla="*/ 381 h 387"/>
                <a:gd name="T64" fmla="*/ 141 w 387"/>
                <a:gd name="T65" fmla="*/ 380 h 387"/>
                <a:gd name="T66" fmla="*/ 124 w 387"/>
                <a:gd name="T67" fmla="*/ 374 h 387"/>
                <a:gd name="T68" fmla="*/ 118 w 387"/>
                <a:gd name="T69" fmla="*/ 372 h 387"/>
                <a:gd name="T70" fmla="*/ 95 w 387"/>
                <a:gd name="T71" fmla="*/ 360 h 387"/>
                <a:gd name="T72" fmla="*/ 1 w 387"/>
                <a:gd name="T73" fmla="*/ 190 h 387"/>
                <a:gd name="T74" fmla="*/ 11 w 387"/>
                <a:gd name="T75" fmla="*/ 135 h 387"/>
                <a:gd name="T76" fmla="*/ 13 w 387"/>
                <a:gd name="T77" fmla="*/ 127 h 387"/>
                <a:gd name="T78" fmla="*/ 20 w 387"/>
                <a:gd name="T79" fmla="*/ 111 h 387"/>
                <a:gd name="T80" fmla="*/ 21 w 387"/>
                <a:gd name="T81" fmla="*/ 110 h 387"/>
                <a:gd name="T82" fmla="*/ 24 w 387"/>
                <a:gd name="T83" fmla="*/ 104 h 387"/>
                <a:gd name="T84" fmla="*/ 24 w 387"/>
                <a:gd name="T85" fmla="*/ 104 h 387"/>
                <a:gd name="T86" fmla="*/ 197 w 387"/>
                <a:gd name="T87" fmla="*/ 1 h 387"/>
                <a:gd name="T88" fmla="*/ 383 w 387"/>
                <a:gd name="T89" fmla="*/ 154 h 387"/>
                <a:gd name="T90" fmla="*/ 383 w 387"/>
                <a:gd name="T91" fmla="*/ 156 h 387"/>
                <a:gd name="T92" fmla="*/ 385 w 387"/>
                <a:gd name="T93" fmla="*/ 163 h 387"/>
                <a:gd name="T94" fmla="*/ 387 w 387"/>
                <a:gd name="T95" fmla="*/ 188 h 387"/>
                <a:gd name="T96" fmla="*/ 387 w 387"/>
                <a:gd name="T97" fmla="*/ 19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7" h="387">
                  <a:moveTo>
                    <a:pt x="387" y="194"/>
                  </a:moveTo>
                  <a:cubicBezTo>
                    <a:pt x="387" y="196"/>
                    <a:pt x="387" y="197"/>
                    <a:pt x="387" y="198"/>
                  </a:cubicBezTo>
                  <a:cubicBezTo>
                    <a:pt x="387" y="199"/>
                    <a:pt x="387" y="200"/>
                    <a:pt x="387" y="201"/>
                  </a:cubicBezTo>
                  <a:cubicBezTo>
                    <a:pt x="387" y="202"/>
                    <a:pt x="387" y="202"/>
                    <a:pt x="387" y="203"/>
                  </a:cubicBezTo>
                  <a:cubicBezTo>
                    <a:pt x="387" y="205"/>
                    <a:pt x="387" y="208"/>
                    <a:pt x="387" y="210"/>
                  </a:cubicBezTo>
                  <a:cubicBezTo>
                    <a:pt x="386" y="211"/>
                    <a:pt x="386" y="211"/>
                    <a:pt x="386" y="212"/>
                  </a:cubicBezTo>
                  <a:cubicBezTo>
                    <a:pt x="386" y="212"/>
                    <a:pt x="386" y="212"/>
                    <a:pt x="386" y="212"/>
                  </a:cubicBezTo>
                  <a:cubicBezTo>
                    <a:pt x="386" y="213"/>
                    <a:pt x="386" y="213"/>
                    <a:pt x="386" y="214"/>
                  </a:cubicBezTo>
                  <a:cubicBezTo>
                    <a:pt x="386" y="215"/>
                    <a:pt x="386" y="216"/>
                    <a:pt x="386" y="217"/>
                  </a:cubicBezTo>
                  <a:cubicBezTo>
                    <a:pt x="386" y="220"/>
                    <a:pt x="385" y="222"/>
                    <a:pt x="385" y="224"/>
                  </a:cubicBezTo>
                  <a:cubicBezTo>
                    <a:pt x="385" y="225"/>
                    <a:pt x="385" y="226"/>
                    <a:pt x="384" y="227"/>
                  </a:cubicBezTo>
                  <a:cubicBezTo>
                    <a:pt x="384" y="228"/>
                    <a:pt x="384" y="229"/>
                    <a:pt x="384" y="230"/>
                  </a:cubicBezTo>
                  <a:cubicBezTo>
                    <a:pt x="378" y="259"/>
                    <a:pt x="367" y="285"/>
                    <a:pt x="350" y="308"/>
                  </a:cubicBezTo>
                  <a:cubicBezTo>
                    <a:pt x="348" y="312"/>
                    <a:pt x="345" y="315"/>
                    <a:pt x="342" y="318"/>
                  </a:cubicBezTo>
                  <a:cubicBezTo>
                    <a:pt x="320" y="345"/>
                    <a:pt x="291" y="365"/>
                    <a:pt x="258" y="376"/>
                  </a:cubicBezTo>
                  <a:cubicBezTo>
                    <a:pt x="253" y="378"/>
                    <a:pt x="249" y="380"/>
                    <a:pt x="244" y="381"/>
                  </a:cubicBezTo>
                  <a:cubicBezTo>
                    <a:pt x="241" y="382"/>
                    <a:pt x="238" y="382"/>
                    <a:pt x="235" y="383"/>
                  </a:cubicBezTo>
                  <a:cubicBezTo>
                    <a:pt x="235" y="383"/>
                    <a:pt x="234" y="383"/>
                    <a:pt x="233" y="383"/>
                  </a:cubicBezTo>
                  <a:cubicBezTo>
                    <a:pt x="232" y="384"/>
                    <a:pt x="231" y="384"/>
                    <a:pt x="229" y="384"/>
                  </a:cubicBezTo>
                  <a:cubicBezTo>
                    <a:pt x="228" y="384"/>
                    <a:pt x="227" y="385"/>
                    <a:pt x="225" y="385"/>
                  </a:cubicBezTo>
                  <a:cubicBezTo>
                    <a:pt x="225" y="385"/>
                    <a:pt x="225" y="385"/>
                    <a:pt x="225" y="385"/>
                  </a:cubicBezTo>
                  <a:cubicBezTo>
                    <a:pt x="224" y="385"/>
                    <a:pt x="222" y="385"/>
                    <a:pt x="220" y="386"/>
                  </a:cubicBezTo>
                  <a:cubicBezTo>
                    <a:pt x="216" y="386"/>
                    <a:pt x="212" y="387"/>
                    <a:pt x="208" y="387"/>
                  </a:cubicBezTo>
                  <a:cubicBezTo>
                    <a:pt x="207" y="387"/>
                    <a:pt x="207" y="387"/>
                    <a:pt x="207" y="387"/>
                  </a:cubicBezTo>
                  <a:cubicBezTo>
                    <a:pt x="207" y="387"/>
                    <a:pt x="206" y="387"/>
                    <a:pt x="206" y="387"/>
                  </a:cubicBezTo>
                  <a:cubicBezTo>
                    <a:pt x="206" y="387"/>
                    <a:pt x="206" y="387"/>
                    <a:pt x="206" y="387"/>
                  </a:cubicBezTo>
                  <a:cubicBezTo>
                    <a:pt x="204" y="387"/>
                    <a:pt x="202" y="387"/>
                    <a:pt x="200" y="387"/>
                  </a:cubicBezTo>
                  <a:cubicBezTo>
                    <a:pt x="198" y="387"/>
                    <a:pt x="196" y="387"/>
                    <a:pt x="194" y="387"/>
                  </a:cubicBezTo>
                  <a:cubicBezTo>
                    <a:pt x="189" y="387"/>
                    <a:pt x="185" y="387"/>
                    <a:pt x="180" y="387"/>
                  </a:cubicBezTo>
                  <a:cubicBezTo>
                    <a:pt x="176" y="386"/>
                    <a:pt x="171" y="386"/>
                    <a:pt x="167" y="385"/>
                  </a:cubicBezTo>
                  <a:cubicBezTo>
                    <a:pt x="166" y="385"/>
                    <a:pt x="165" y="385"/>
                    <a:pt x="164" y="385"/>
                  </a:cubicBezTo>
                  <a:cubicBezTo>
                    <a:pt x="158" y="384"/>
                    <a:pt x="151" y="382"/>
                    <a:pt x="144" y="381"/>
                  </a:cubicBezTo>
                  <a:cubicBezTo>
                    <a:pt x="143" y="380"/>
                    <a:pt x="142" y="380"/>
                    <a:pt x="141" y="380"/>
                  </a:cubicBezTo>
                  <a:cubicBezTo>
                    <a:pt x="135" y="378"/>
                    <a:pt x="130" y="376"/>
                    <a:pt x="124" y="374"/>
                  </a:cubicBezTo>
                  <a:cubicBezTo>
                    <a:pt x="122" y="373"/>
                    <a:pt x="120" y="373"/>
                    <a:pt x="118" y="372"/>
                  </a:cubicBezTo>
                  <a:cubicBezTo>
                    <a:pt x="110" y="368"/>
                    <a:pt x="103" y="364"/>
                    <a:pt x="95" y="360"/>
                  </a:cubicBezTo>
                  <a:cubicBezTo>
                    <a:pt x="38" y="326"/>
                    <a:pt x="0" y="262"/>
                    <a:pt x="1" y="190"/>
                  </a:cubicBezTo>
                  <a:cubicBezTo>
                    <a:pt x="2" y="170"/>
                    <a:pt x="5" y="152"/>
                    <a:pt x="11" y="135"/>
                  </a:cubicBezTo>
                  <a:cubicBezTo>
                    <a:pt x="12" y="132"/>
                    <a:pt x="12" y="130"/>
                    <a:pt x="13" y="127"/>
                  </a:cubicBezTo>
                  <a:cubicBezTo>
                    <a:pt x="15" y="121"/>
                    <a:pt x="18" y="116"/>
                    <a:pt x="20" y="111"/>
                  </a:cubicBezTo>
                  <a:cubicBezTo>
                    <a:pt x="21" y="110"/>
                    <a:pt x="21" y="110"/>
                    <a:pt x="21" y="110"/>
                  </a:cubicBezTo>
                  <a:cubicBezTo>
                    <a:pt x="24" y="104"/>
                    <a:pt x="24" y="104"/>
                    <a:pt x="24" y="104"/>
                  </a:cubicBezTo>
                  <a:cubicBezTo>
                    <a:pt x="24" y="104"/>
                    <a:pt x="24" y="104"/>
                    <a:pt x="24" y="104"/>
                  </a:cubicBezTo>
                  <a:cubicBezTo>
                    <a:pt x="57" y="42"/>
                    <a:pt x="122" y="0"/>
                    <a:pt x="197" y="1"/>
                  </a:cubicBezTo>
                  <a:cubicBezTo>
                    <a:pt x="288" y="3"/>
                    <a:pt x="365" y="68"/>
                    <a:pt x="383" y="154"/>
                  </a:cubicBezTo>
                  <a:cubicBezTo>
                    <a:pt x="383" y="155"/>
                    <a:pt x="383" y="155"/>
                    <a:pt x="383" y="156"/>
                  </a:cubicBezTo>
                  <a:cubicBezTo>
                    <a:pt x="384" y="159"/>
                    <a:pt x="384" y="161"/>
                    <a:pt x="385" y="163"/>
                  </a:cubicBezTo>
                  <a:cubicBezTo>
                    <a:pt x="386" y="171"/>
                    <a:pt x="387" y="179"/>
                    <a:pt x="387" y="188"/>
                  </a:cubicBezTo>
                  <a:cubicBezTo>
                    <a:pt x="387" y="190"/>
                    <a:pt x="387" y="192"/>
                    <a:pt x="387" y="194"/>
                  </a:cubicBezTo>
                </a:path>
              </a:pathLst>
            </a:cu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78" name="Freeform 7"/>
            <p:cNvSpPr>
              <a:spLocks/>
            </p:cNvSpPr>
            <p:nvPr/>
          </p:nvSpPr>
          <p:spPr bwMode="auto">
            <a:xfrm>
              <a:off x="550863" y="2203450"/>
              <a:ext cx="238125" cy="284163"/>
            </a:xfrm>
            <a:custGeom>
              <a:avLst/>
              <a:gdLst>
                <a:gd name="T0" fmla="*/ 4 w 148"/>
                <a:gd name="T1" fmla="*/ 121 h 176"/>
                <a:gd name="T2" fmla="*/ 58 w 148"/>
                <a:gd name="T3" fmla="*/ 15 h 176"/>
                <a:gd name="T4" fmla="*/ 60 w 148"/>
                <a:gd name="T5" fmla="*/ 13 h 176"/>
                <a:gd name="T6" fmla="*/ 60 w 148"/>
                <a:gd name="T7" fmla="*/ 12 h 176"/>
                <a:gd name="T8" fmla="*/ 62 w 148"/>
                <a:gd name="T9" fmla="*/ 11 h 176"/>
                <a:gd name="T10" fmla="*/ 62 w 148"/>
                <a:gd name="T11" fmla="*/ 10 h 176"/>
                <a:gd name="T12" fmla="*/ 64 w 148"/>
                <a:gd name="T13" fmla="*/ 9 h 176"/>
                <a:gd name="T14" fmla="*/ 65 w 148"/>
                <a:gd name="T15" fmla="*/ 9 h 176"/>
                <a:gd name="T16" fmla="*/ 66 w 148"/>
                <a:gd name="T17" fmla="*/ 8 h 176"/>
                <a:gd name="T18" fmla="*/ 109 w 148"/>
                <a:gd name="T19" fmla="*/ 0 h 176"/>
                <a:gd name="T20" fmla="*/ 129 w 148"/>
                <a:gd name="T21" fmla="*/ 11 h 176"/>
                <a:gd name="T22" fmla="*/ 148 w 148"/>
                <a:gd name="T23" fmla="*/ 51 h 176"/>
                <a:gd name="T24" fmla="*/ 148 w 148"/>
                <a:gd name="T25" fmla="*/ 52 h 176"/>
                <a:gd name="T26" fmla="*/ 148 w 148"/>
                <a:gd name="T27" fmla="*/ 53 h 176"/>
                <a:gd name="T28" fmla="*/ 148 w 148"/>
                <a:gd name="T29" fmla="*/ 55 h 176"/>
                <a:gd name="T30" fmla="*/ 148 w 148"/>
                <a:gd name="T31" fmla="*/ 56 h 176"/>
                <a:gd name="T32" fmla="*/ 148 w 148"/>
                <a:gd name="T33" fmla="*/ 57 h 176"/>
                <a:gd name="T34" fmla="*/ 148 w 148"/>
                <a:gd name="T35" fmla="*/ 58 h 176"/>
                <a:gd name="T36" fmla="*/ 147 w 148"/>
                <a:gd name="T37" fmla="*/ 61 h 176"/>
                <a:gd name="T38" fmla="*/ 92 w 148"/>
                <a:gd name="T39" fmla="*/ 166 h 176"/>
                <a:gd name="T40" fmla="*/ 73 w 148"/>
                <a:gd name="T41" fmla="*/ 172 h 176"/>
                <a:gd name="T42" fmla="*/ 10 w 148"/>
                <a:gd name="T43" fmla="*/ 140 h 176"/>
                <a:gd name="T44" fmla="*/ 4 w 148"/>
                <a:gd name="T45" fmla="*/ 12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76">
                  <a:moveTo>
                    <a:pt x="4" y="121"/>
                  </a:moveTo>
                  <a:cubicBezTo>
                    <a:pt x="58" y="15"/>
                    <a:pt x="58" y="15"/>
                    <a:pt x="58" y="15"/>
                  </a:cubicBezTo>
                  <a:cubicBezTo>
                    <a:pt x="59" y="14"/>
                    <a:pt x="59" y="13"/>
                    <a:pt x="60" y="13"/>
                  </a:cubicBezTo>
                  <a:cubicBezTo>
                    <a:pt x="60" y="12"/>
                    <a:pt x="60" y="12"/>
                    <a:pt x="60" y="12"/>
                  </a:cubicBezTo>
                  <a:cubicBezTo>
                    <a:pt x="61" y="12"/>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89" y="173"/>
                    <a:pt x="80" y="176"/>
                    <a:pt x="73" y="172"/>
                  </a:cubicBezTo>
                  <a:cubicBezTo>
                    <a:pt x="10" y="140"/>
                    <a:pt x="10" y="140"/>
                    <a:pt x="10" y="140"/>
                  </a:cubicBezTo>
                  <a:cubicBezTo>
                    <a:pt x="3" y="136"/>
                    <a:pt x="0" y="128"/>
                    <a:pt x="4" y="121"/>
                  </a:cubicBezTo>
                  <a:close/>
                </a:path>
              </a:pathLst>
            </a:custGeom>
            <a:solidFill>
              <a:srgbClr val="EDA7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79" name="Freeform 8"/>
            <p:cNvSpPr>
              <a:spLocks/>
            </p:cNvSpPr>
            <p:nvPr/>
          </p:nvSpPr>
          <p:spPr bwMode="auto">
            <a:xfrm>
              <a:off x="804863" y="2287588"/>
              <a:ext cx="55563" cy="171450"/>
            </a:xfrm>
            <a:custGeom>
              <a:avLst/>
              <a:gdLst>
                <a:gd name="T0" fmla="*/ 14 w 35"/>
                <a:gd name="T1" fmla="*/ 108 h 108"/>
                <a:gd name="T2" fmla="*/ 0 w 35"/>
                <a:gd name="T3" fmla="*/ 96 h 108"/>
                <a:gd name="T4" fmla="*/ 1 w 35"/>
                <a:gd name="T5" fmla="*/ 0 h 108"/>
                <a:gd name="T6" fmla="*/ 28 w 35"/>
                <a:gd name="T7" fmla="*/ 0 h 108"/>
                <a:gd name="T8" fmla="*/ 28 w 35"/>
                <a:gd name="T9" fmla="*/ 41 h 108"/>
                <a:gd name="T10" fmla="*/ 35 w 35"/>
                <a:gd name="T11" fmla="*/ 49 h 108"/>
                <a:gd name="T12" fmla="*/ 28 w 35"/>
                <a:gd name="T13" fmla="*/ 57 h 108"/>
                <a:gd name="T14" fmla="*/ 28 w 35"/>
                <a:gd name="T15" fmla="*/ 57 h 108"/>
                <a:gd name="T16" fmla="*/ 35 w 35"/>
                <a:gd name="T17" fmla="*/ 64 h 108"/>
                <a:gd name="T18" fmla="*/ 27 w 35"/>
                <a:gd name="T19" fmla="*/ 72 h 108"/>
                <a:gd name="T20" fmla="*/ 27 w 35"/>
                <a:gd name="T21" fmla="*/ 72 h 108"/>
                <a:gd name="T22" fmla="*/ 35 w 35"/>
                <a:gd name="T23" fmla="*/ 79 h 108"/>
                <a:gd name="T24" fmla="*/ 27 w 35"/>
                <a:gd name="T25" fmla="*/ 86 h 108"/>
                <a:gd name="T26" fmla="*/ 27 w 35"/>
                <a:gd name="T27" fmla="*/ 96 h 108"/>
                <a:gd name="T28" fmla="*/ 14 w 35"/>
                <a:gd name="T29" fmla="*/ 108 h 108"/>
                <a:gd name="T30" fmla="*/ 14 w 35"/>
                <a:gd name="T3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08">
                  <a:moveTo>
                    <a:pt x="14" y="108"/>
                  </a:moveTo>
                  <a:lnTo>
                    <a:pt x="0" y="96"/>
                  </a:lnTo>
                  <a:lnTo>
                    <a:pt x="1" y="0"/>
                  </a:lnTo>
                  <a:lnTo>
                    <a:pt x="28" y="0"/>
                  </a:lnTo>
                  <a:lnTo>
                    <a:pt x="28" y="41"/>
                  </a:lnTo>
                  <a:lnTo>
                    <a:pt x="35" y="49"/>
                  </a:lnTo>
                  <a:lnTo>
                    <a:pt x="28" y="57"/>
                  </a:lnTo>
                  <a:lnTo>
                    <a:pt x="28" y="57"/>
                  </a:lnTo>
                  <a:lnTo>
                    <a:pt x="35" y="64"/>
                  </a:lnTo>
                  <a:lnTo>
                    <a:pt x="27" y="72"/>
                  </a:lnTo>
                  <a:lnTo>
                    <a:pt x="27" y="72"/>
                  </a:lnTo>
                  <a:lnTo>
                    <a:pt x="35" y="79"/>
                  </a:lnTo>
                  <a:lnTo>
                    <a:pt x="27" y="86"/>
                  </a:lnTo>
                  <a:lnTo>
                    <a:pt x="27" y="96"/>
                  </a:lnTo>
                  <a:lnTo>
                    <a:pt x="14" y="108"/>
                  </a:lnTo>
                  <a:lnTo>
                    <a:pt x="14" y="108"/>
                  </a:ln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80" name="Freeform 9"/>
            <p:cNvSpPr>
              <a:spLocks/>
            </p:cNvSpPr>
            <p:nvPr/>
          </p:nvSpPr>
          <p:spPr bwMode="auto">
            <a:xfrm>
              <a:off x="811213" y="2308225"/>
              <a:ext cx="19050" cy="141288"/>
            </a:xfrm>
            <a:custGeom>
              <a:avLst/>
              <a:gdLst>
                <a:gd name="T0" fmla="*/ 7 w 12"/>
                <a:gd name="T1" fmla="*/ 83 h 89"/>
                <a:gd name="T2" fmla="*/ 12 w 12"/>
                <a:gd name="T3" fmla="*/ 88 h 89"/>
                <a:gd name="T4" fmla="*/ 10 w 12"/>
                <a:gd name="T5" fmla="*/ 89 h 89"/>
                <a:gd name="T6" fmla="*/ 0 w 12"/>
                <a:gd name="T7" fmla="*/ 81 h 89"/>
                <a:gd name="T8" fmla="*/ 2 w 12"/>
                <a:gd name="T9" fmla="*/ 0 h 89"/>
                <a:gd name="T10" fmla="*/ 7 w 12"/>
                <a:gd name="T11" fmla="*/ 4 h 89"/>
                <a:gd name="T12" fmla="*/ 7 w 12"/>
                <a:gd name="T13" fmla="*/ 83 h 89"/>
                <a:gd name="T14" fmla="*/ 7 w 12"/>
                <a:gd name="T15" fmla="*/ 8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9">
                  <a:moveTo>
                    <a:pt x="7" y="83"/>
                  </a:moveTo>
                  <a:lnTo>
                    <a:pt x="12" y="88"/>
                  </a:lnTo>
                  <a:lnTo>
                    <a:pt x="10" y="89"/>
                  </a:lnTo>
                  <a:lnTo>
                    <a:pt x="0" y="81"/>
                  </a:lnTo>
                  <a:lnTo>
                    <a:pt x="2" y="0"/>
                  </a:lnTo>
                  <a:lnTo>
                    <a:pt x="7" y="4"/>
                  </a:lnTo>
                  <a:lnTo>
                    <a:pt x="7" y="83"/>
                  </a:lnTo>
                  <a:lnTo>
                    <a:pt x="7" y="83"/>
                  </a:lnTo>
                  <a:close/>
                </a:path>
              </a:pathLst>
            </a:custGeom>
            <a:solidFill>
              <a:srgbClr val="A9CE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81" name="Freeform 10"/>
            <p:cNvSpPr>
              <a:spLocks/>
            </p:cNvSpPr>
            <p:nvPr/>
          </p:nvSpPr>
          <p:spPr bwMode="auto">
            <a:xfrm>
              <a:off x="747713" y="2219325"/>
              <a:ext cx="41275" cy="98425"/>
            </a:xfrm>
            <a:custGeom>
              <a:avLst/>
              <a:gdLst>
                <a:gd name="T0" fmla="*/ 1 w 26"/>
                <a:gd name="T1" fmla="*/ 23 h 61"/>
                <a:gd name="T2" fmla="*/ 6 w 26"/>
                <a:gd name="T3" fmla="*/ 0 h 61"/>
                <a:gd name="T4" fmla="*/ 7 w 26"/>
                <a:gd name="T5" fmla="*/ 1 h 61"/>
                <a:gd name="T6" fmla="*/ 26 w 26"/>
                <a:gd name="T7" fmla="*/ 41 h 61"/>
                <a:gd name="T8" fmla="*/ 26 w 26"/>
                <a:gd name="T9" fmla="*/ 42 h 61"/>
                <a:gd name="T10" fmla="*/ 26 w 26"/>
                <a:gd name="T11" fmla="*/ 43 h 61"/>
                <a:gd name="T12" fmla="*/ 26 w 26"/>
                <a:gd name="T13" fmla="*/ 45 h 61"/>
                <a:gd name="T14" fmla="*/ 26 w 26"/>
                <a:gd name="T15" fmla="*/ 46 h 61"/>
                <a:gd name="T16" fmla="*/ 26 w 26"/>
                <a:gd name="T17" fmla="*/ 47 h 61"/>
                <a:gd name="T18" fmla="*/ 26 w 26"/>
                <a:gd name="T19" fmla="*/ 48 h 61"/>
                <a:gd name="T20" fmla="*/ 25 w 26"/>
                <a:gd name="T21" fmla="*/ 51 h 61"/>
                <a:gd name="T22" fmla="*/ 19 w 26"/>
                <a:gd name="T23" fmla="*/ 61 h 61"/>
                <a:gd name="T24" fmla="*/ 1 w 26"/>
                <a:gd name="T25"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1">
                  <a:moveTo>
                    <a:pt x="1" y="23"/>
                  </a:moveTo>
                  <a:cubicBezTo>
                    <a:pt x="1" y="15"/>
                    <a:pt x="3" y="7"/>
                    <a:pt x="6" y="0"/>
                  </a:cubicBezTo>
                  <a:cubicBezTo>
                    <a:pt x="7" y="1"/>
                    <a:pt x="7" y="1"/>
                    <a:pt x="7" y="1"/>
                  </a:cubicBezTo>
                  <a:cubicBezTo>
                    <a:pt x="7" y="1"/>
                    <a:pt x="26" y="40"/>
                    <a:pt x="26" y="41"/>
                  </a:cubicBezTo>
                  <a:cubicBezTo>
                    <a:pt x="26" y="41"/>
                    <a:pt x="26" y="41"/>
                    <a:pt x="26" y="42"/>
                  </a:cubicBezTo>
                  <a:cubicBezTo>
                    <a:pt x="26" y="42"/>
                    <a:pt x="26" y="43"/>
                    <a:pt x="26" y="43"/>
                  </a:cubicBezTo>
                  <a:cubicBezTo>
                    <a:pt x="26" y="43"/>
                    <a:pt x="26" y="44"/>
                    <a:pt x="26" y="45"/>
                  </a:cubicBezTo>
                  <a:cubicBezTo>
                    <a:pt x="26" y="45"/>
                    <a:pt x="26" y="45"/>
                    <a:pt x="26" y="46"/>
                  </a:cubicBezTo>
                  <a:cubicBezTo>
                    <a:pt x="26" y="46"/>
                    <a:pt x="26" y="47"/>
                    <a:pt x="26" y="47"/>
                  </a:cubicBezTo>
                  <a:cubicBezTo>
                    <a:pt x="26" y="48"/>
                    <a:pt x="26" y="48"/>
                    <a:pt x="26" y="48"/>
                  </a:cubicBezTo>
                  <a:cubicBezTo>
                    <a:pt x="25" y="49"/>
                    <a:pt x="25" y="50"/>
                    <a:pt x="25" y="51"/>
                  </a:cubicBezTo>
                  <a:cubicBezTo>
                    <a:pt x="19" y="61"/>
                    <a:pt x="19" y="61"/>
                    <a:pt x="19" y="61"/>
                  </a:cubicBezTo>
                  <a:cubicBezTo>
                    <a:pt x="8" y="52"/>
                    <a:pt x="0" y="38"/>
                    <a:pt x="1" y="23"/>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82" name="Freeform 11"/>
            <p:cNvSpPr>
              <a:spLocks noEditPoints="1"/>
            </p:cNvSpPr>
            <p:nvPr/>
          </p:nvSpPr>
          <p:spPr bwMode="auto">
            <a:xfrm>
              <a:off x="550863" y="2203450"/>
              <a:ext cx="238125" cy="282575"/>
            </a:xfrm>
            <a:custGeom>
              <a:avLst/>
              <a:gdLst>
                <a:gd name="T0" fmla="*/ 4 w 148"/>
                <a:gd name="T1" fmla="*/ 121 h 175"/>
                <a:gd name="T2" fmla="*/ 58 w 148"/>
                <a:gd name="T3" fmla="*/ 15 h 175"/>
                <a:gd name="T4" fmla="*/ 60 w 148"/>
                <a:gd name="T5" fmla="*/ 13 h 175"/>
                <a:gd name="T6" fmla="*/ 60 w 148"/>
                <a:gd name="T7" fmla="*/ 12 h 175"/>
                <a:gd name="T8" fmla="*/ 61 w 148"/>
                <a:gd name="T9" fmla="*/ 11 h 175"/>
                <a:gd name="T10" fmla="*/ 62 w 148"/>
                <a:gd name="T11" fmla="*/ 11 h 175"/>
                <a:gd name="T12" fmla="*/ 62 w 148"/>
                <a:gd name="T13" fmla="*/ 10 h 175"/>
                <a:gd name="T14" fmla="*/ 64 w 148"/>
                <a:gd name="T15" fmla="*/ 9 h 175"/>
                <a:gd name="T16" fmla="*/ 65 w 148"/>
                <a:gd name="T17" fmla="*/ 9 h 175"/>
                <a:gd name="T18" fmla="*/ 66 w 148"/>
                <a:gd name="T19" fmla="*/ 8 h 175"/>
                <a:gd name="T20" fmla="*/ 109 w 148"/>
                <a:gd name="T21" fmla="*/ 0 h 175"/>
                <a:gd name="T22" fmla="*/ 129 w 148"/>
                <a:gd name="T23" fmla="*/ 11 h 175"/>
                <a:gd name="T24" fmla="*/ 148 w 148"/>
                <a:gd name="T25" fmla="*/ 51 h 175"/>
                <a:gd name="T26" fmla="*/ 148 w 148"/>
                <a:gd name="T27" fmla="*/ 52 h 175"/>
                <a:gd name="T28" fmla="*/ 148 w 148"/>
                <a:gd name="T29" fmla="*/ 53 h 175"/>
                <a:gd name="T30" fmla="*/ 148 w 148"/>
                <a:gd name="T31" fmla="*/ 55 h 175"/>
                <a:gd name="T32" fmla="*/ 148 w 148"/>
                <a:gd name="T33" fmla="*/ 56 h 175"/>
                <a:gd name="T34" fmla="*/ 148 w 148"/>
                <a:gd name="T35" fmla="*/ 57 h 175"/>
                <a:gd name="T36" fmla="*/ 148 w 148"/>
                <a:gd name="T37" fmla="*/ 58 h 175"/>
                <a:gd name="T38" fmla="*/ 147 w 148"/>
                <a:gd name="T39" fmla="*/ 61 h 175"/>
                <a:gd name="T40" fmla="*/ 92 w 148"/>
                <a:gd name="T41" fmla="*/ 166 h 175"/>
                <a:gd name="T42" fmla="*/ 90 w 148"/>
                <a:gd name="T43" fmla="*/ 170 h 175"/>
                <a:gd name="T44" fmla="*/ 73 w 148"/>
                <a:gd name="T45" fmla="*/ 172 h 175"/>
                <a:gd name="T46" fmla="*/ 10 w 148"/>
                <a:gd name="T47" fmla="*/ 140 h 175"/>
                <a:gd name="T48" fmla="*/ 4 w 148"/>
                <a:gd name="T49" fmla="*/ 121 h 175"/>
                <a:gd name="T50" fmla="*/ 14 w 148"/>
                <a:gd name="T51" fmla="*/ 131 h 175"/>
                <a:gd name="T52" fmla="*/ 77 w 148"/>
                <a:gd name="T53" fmla="*/ 164 h 175"/>
                <a:gd name="T54" fmla="*/ 83 w 148"/>
                <a:gd name="T55" fmla="*/ 163 h 175"/>
                <a:gd name="T56" fmla="*/ 84 w 148"/>
                <a:gd name="T57" fmla="*/ 162 h 175"/>
                <a:gd name="T58" fmla="*/ 138 w 148"/>
                <a:gd name="T59" fmla="*/ 57 h 175"/>
                <a:gd name="T60" fmla="*/ 139 w 148"/>
                <a:gd name="T61" fmla="*/ 56 h 175"/>
                <a:gd name="T62" fmla="*/ 139 w 148"/>
                <a:gd name="T63" fmla="*/ 55 h 175"/>
                <a:gd name="T64" fmla="*/ 139 w 148"/>
                <a:gd name="T65" fmla="*/ 55 h 175"/>
                <a:gd name="T66" fmla="*/ 139 w 148"/>
                <a:gd name="T67" fmla="*/ 55 h 175"/>
                <a:gd name="T68" fmla="*/ 139 w 148"/>
                <a:gd name="T69" fmla="*/ 54 h 175"/>
                <a:gd name="T70" fmla="*/ 139 w 148"/>
                <a:gd name="T71" fmla="*/ 54 h 175"/>
                <a:gd name="T72" fmla="*/ 139 w 148"/>
                <a:gd name="T73" fmla="*/ 54 h 175"/>
                <a:gd name="T74" fmla="*/ 139 w 148"/>
                <a:gd name="T75" fmla="*/ 53 h 175"/>
                <a:gd name="T76" fmla="*/ 139 w 148"/>
                <a:gd name="T77" fmla="*/ 53 h 175"/>
                <a:gd name="T78" fmla="*/ 122 w 148"/>
                <a:gd name="T79" fmla="*/ 18 h 175"/>
                <a:gd name="T80" fmla="*/ 108 w 148"/>
                <a:gd name="T81" fmla="*/ 10 h 175"/>
                <a:gd name="T82" fmla="*/ 69 w 148"/>
                <a:gd name="T83" fmla="*/ 17 h 175"/>
                <a:gd name="T84" fmla="*/ 69 w 148"/>
                <a:gd name="T85" fmla="*/ 17 h 175"/>
                <a:gd name="T86" fmla="*/ 68 w 148"/>
                <a:gd name="T87" fmla="*/ 18 h 175"/>
                <a:gd name="T88" fmla="*/ 68 w 148"/>
                <a:gd name="T89" fmla="*/ 18 h 175"/>
                <a:gd name="T90" fmla="*/ 68 w 148"/>
                <a:gd name="T91" fmla="*/ 18 h 175"/>
                <a:gd name="T92" fmla="*/ 68 w 148"/>
                <a:gd name="T93" fmla="*/ 18 h 175"/>
                <a:gd name="T94" fmla="*/ 67 w 148"/>
                <a:gd name="T95" fmla="*/ 18 h 175"/>
                <a:gd name="T96" fmla="*/ 67 w 148"/>
                <a:gd name="T97" fmla="*/ 18 h 175"/>
                <a:gd name="T98" fmla="*/ 67 w 148"/>
                <a:gd name="T99" fmla="*/ 18 h 175"/>
                <a:gd name="T100" fmla="*/ 67 w 148"/>
                <a:gd name="T101" fmla="*/ 19 h 175"/>
                <a:gd name="T102" fmla="*/ 67 w 148"/>
                <a:gd name="T103" fmla="*/ 19 h 175"/>
                <a:gd name="T104" fmla="*/ 12 w 148"/>
                <a:gd name="T105" fmla="*/ 125 h 175"/>
                <a:gd name="T106" fmla="*/ 14 w 148"/>
                <a:gd name="T107" fmla="*/ 1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 h="175">
                  <a:moveTo>
                    <a:pt x="4" y="121"/>
                  </a:moveTo>
                  <a:cubicBezTo>
                    <a:pt x="58" y="15"/>
                    <a:pt x="58" y="15"/>
                    <a:pt x="58" y="15"/>
                  </a:cubicBezTo>
                  <a:cubicBezTo>
                    <a:pt x="59" y="14"/>
                    <a:pt x="59" y="13"/>
                    <a:pt x="60" y="13"/>
                  </a:cubicBezTo>
                  <a:cubicBezTo>
                    <a:pt x="60" y="12"/>
                    <a:pt x="60" y="12"/>
                    <a:pt x="60" y="12"/>
                  </a:cubicBezTo>
                  <a:cubicBezTo>
                    <a:pt x="61" y="12"/>
                    <a:pt x="61" y="11"/>
                    <a:pt x="61" y="11"/>
                  </a:cubicBezTo>
                  <a:cubicBezTo>
                    <a:pt x="61" y="11"/>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91" y="168"/>
                    <a:pt x="91" y="169"/>
                    <a:pt x="90" y="170"/>
                  </a:cubicBezTo>
                  <a:cubicBezTo>
                    <a:pt x="85" y="174"/>
                    <a:pt x="79" y="175"/>
                    <a:pt x="73" y="172"/>
                  </a:cubicBezTo>
                  <a:cubicBezTo>
                    <a:pt x="10" y="140"/>
                    <a:pt x="10" y="140"/>
                    <a:pt x="10" y="140"/>
                  </a:cubicBezTo>
                  <a:cubicBezTo>
                    <a:pt x="3" y="136"/>
                    <a:pt x="0" y="128"/>
                    <a:pt x="4" y="121"/>
                  </a:cubicBezTo>
                  <a:close/>
                  <a:moveTo>
                    <a:pt x="14" y="131"/>
                  </a:moveTo>
                  <a:cubicBezTo>
                    <a:pt x="77" y="164"/>
                    <a:pt x="77" y="164"/>
                    <a:pt x="77" y="164"/>
                  </a:cubicBezTo>
                  <a:cubicBezTo>
                    <a:pt x="79" y="165"/>
                    <a:pt x="82" y="164"/>
                    <a:pt x="83" y="163"/>
                  </a:cubicBezTo>
                  <a:cubicBezTo>
                    <a:pt x="83" y="163"/>
                    <a:pt x="84" y="162"/>
                    <a:pt x="84" y="162"/>
                  </a:cubicBezTo>
                  <a:cubicBezTo>
                    <a:pt x="138" y="57"/>
                    <a:pt x="138" y="57"/>
                    <a:pt x="138" y="57"/>
                  </a:cubicBezTo>
                  <a:cubicBezTo>
                    <a:pt x="138" y="56"/>
                    <a:pt x="138" y="56"/>
                    <a:pt x="139" y="56"/>
                  </a:cubicBezTo>
                  <a:cubicBezTo>
                    <a:pt x="139" y="56"/>
                    <a:pt x="139" y="56"/>
                    <a:pt x="139" y="55"/>
                  </a:cubicBezTo>
                  <a:cubicBezTo>
                    <a:pt x="139" y="55"/>
                    <a:pt x="139" y="55"/>
                    <a:pt x="139" y="55"/>
                  </a:cubicBezTo>
                  <a:cubicBezTo>
                    <a:pt x="139" y="55"/>
                    <a:pt x="139" y="55"/>
                    <a:pt x="139" y="55"/>
                  </a:cubicBezTo>
                  <a:cubicBezTo>
                    <a:pt x="139" y="55"/>
                    <a:pt x="139" y="55"/>
                    <a:pt x="139" y="54"/>
                  </a:cubicBezTo>
                  <a:cubicBezTo>
                    <a:pt x="139" y="54"/>
                    <a:pt x="139" y="54"/>
                    <a:pt x="139" y="54"/>
                  </a:cubicBezTo>
                  <a:cubicBezTo>
                    <a:pt x="139" y="54"/>
                    <a:pt x="139" y="54"/>
                    <a:pt x="139" y="54"/>
                  </a:cubicBezTo>
                  <a:cubicBezTo>
                    <a:pt x="139" y="54"/>
                    <a:pt x="139" y="54"/>
                    <a:pt x="139" y="53"/>
                  </a:cubicBezTo>
                  <a:cubicBezTo>
                    <a:pt x="139" y="53"/>
                    <a:pt x="139" y="53"/>
                    <a:pt x="139" y="53"/>
                  </a:cubicBezTo>
                  <a:cubicBezTo>
                    <a:pt x="137" y="49"/>
                    <a:pt x="128" y="31"/>
                    <a:pt x="122" y="18"/>
                  </a:cubicBezTo>
                  <a:cubicBezTo>
                    <a:pt x="108" y="10"/>
                    <a:pt x="108" y="10"/>
                    <a:pt x="108" y="10"/>
                  </a:cubicBezTo>
                  <a:cubicBezTo>
                    <a:pt x="93" y="13"/>
                    <a:pt x="73" y="16"/>
                    <a:pt x="69" y="17"/>
                  </a:cubicBezTo>
                  <a:cubicBezTo>
                    <a:pt x="69" y="17"/>
                    <a:pt x="69" y="17"/>
                    <a:pt x="69" y="17"/>
                  </a:cubicBezTo>
                  <a:cubicBezTo>
                    <a:pt x="69" y="17"/>
                    <a:pt x="68" y="17"/>
                    <a:pt x="68" y="18"/>
                  </a:cubicBezTo>
                  <a:cubicBezTo>
                    <a:pt x="68" y="18"/>
                    <a:pt x="68" y="18"/>
                    <a:pt x="68" y="18"/>
                  </a:cubicBezTo>
                  <a:cubicBezTo>
                    <a:pt x="68" y="18"/>
                    <a:pt x="68" y="18"/>
                    <a:pt x="68" y="18"/>
                  </a:cubicBezTo>
                  <a:cubicBezTo>
                    <a:pt x="68" y="18"/>
                    <a:pt x="68" y="18"/>
                    <a:pt x="68" y="18"/>
                  </a:cubicBezTo>
                  <a:cubicBezTo>
                    <a:pt x="68" y="18"/>
                    <a:pt x="67" y="18"/>
                    <a:pt x="67" y="18"/>
                  </a:cubicBezTo>
                  <a:cubicBezTo>
                    <a:pt x="67" y="18"/>
                    <a:pt x="67" y="18"/>
                    <a:pt x="67" y="18"/>
                  </a:cubicBezTo>
                  <a:cubicBezTo>
                    <a:pt x="67" y="18"/>
                    <a:pt x="67" y="18"/>
                    <a:pt x="67" y="18"/>
                  </a:cubicBezTo>
                  <a:cubicBezTo>
                    <a:pt x="67" y="19"/>
                    <a:pt x="67" y="19"/>
                    <a:pt x="67" y="19"/>
                  </a:cubicBezTo>
                  <a:cubicBezTo>
                    <a:pt x="67" y="19"/>
                    <a:pt x="67" y="19"/>
                    <a:pt x="67" y="19"/>
                  </a:cubicBezTo>
                  <a:cubicBezTo>
                    <a:pt x="12" y="125"/>
                    <a:pt x="12" y="125"/>
                    <a:pt x="12" y="125"/>
                  </a:cubicBezTo>
                  <a:cubicBezTo>
                    <a:pt x="11" y="127"/>
                    <a:pt x="12" y="130"/>
                    <a:pt x="14" y="131"/>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83" name="Freeform 12"/>
            <p:cNvSpPr>
              <a:spLocks noEditPoints="1"/>
            </p:cNvSpPr>
            <p:nvPr/>
          </p:nvSpPr>
          <p:spPr bwMode="auto">
            <a:xfrm>
              <a:off x="766763" y="2197100"/>
              <a:ext cx="117475" cy="119063"/>
            </a:xfrm>
            <a:custGeom>
              <a:avLst/>
              <a:gdLst>
                <a:gd name="T0" fmla="*/ 1 w 73"/>
                <a:gd name="T1" fmla="*/ 36 h 73"/>
                <a:gd name="T2" fmla="*/ 37 w 73"/>
                <a:gd name="T3" fmla="*/ 0 h 73"/>
                <a:gd name="T4" fmla="*/ 73 w 73"/>
                <a:gd name="T5" fmla="*/ 37 h 73"/>
                <a:gd name="T6" fmla="*/ 37 w 73"/>
                <a:gd name="T7" fmla="*/ 73 h 73"/>
                <a:gd name="T8" fmla="*/ 1 w 73"/>
                <a:gd name="T9" fmla="*/ 36 h 73"/>
                <a:gd name="T10" fmla="*/ 39 w 73"/>
                <a:gd name="T11" fmla="*/ 22 h 73"/>
                <a:gd name="T12" fmla="*/ 30 w 73"/>
                <a:gd name="T13" fmla="*/ 13 h 73"/>
                <a:gd name="T14" fmla="*/ 21 w 73"/>
                <a:gd name="T15" fmla="*/ 22 h 73"/>
                <a:gd name="T16" fmla="*/ 30 w 73"/>
                <a:gd name="T17" fmla="*/ 31 h 73"/>
                <a:gd name="T18" fmla="*/ 39 w 73"/>
                <a:gd name="T19" fmla="*/ 2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1" y="36"/>
                  </a:moveTo>
                  <a:cubicBezTo>
                    <a:pt x="1" y="16"/>
                    <a:pt x="17" y="0"/>
                    <a:pt x="37" y="0"/>
                  </a:cubicBezTo>
                  <a:cubicBezTo>
                    <a:pt x="57" y="0"/>
                    <a:pt x="73" y="17"/>
                    <a:pt x="73" y="37"/>
                  </a:cubicBezTo>
                  <a:cubicBezTo>
                    <a:pt x="73" y="57"/>
                    <a:pt x="57" y="73"/>
                    <a:pt x="37" y="73"/>
                  </a:cubicBezTo>
                  <a:cubicBezTo>
                    <a:pt x="16" y="72"/>
                    <a:pt x="0" y="56"/>
                    <a:pt x="1" y="36"/>
                  </a:cubicBezTo>
                  <a:close/>
                  <a:moveTo>
                    <a:pt x="39" y="22"/>
                  </a:moveTo>
                  <a:cubicBezTo>
                    <a:pt x="39" y="17"/>
                    <a:pt x="35" y="13"/>
                    <a:pt x="30" y="13"/>
                  </a:cubicBezTo>
                  <a:cubicBezTo>
                    <a:pt x="25" y="13"/>
                    <a:pt x="21" y="17"/>
                    <a:pt x="21" y="22"/>
                  </a:cubicBezTo>
                  <a:cubicBezTo>
                    <a:pt x="21" y="27"/>
                    <a:pt x="25" y="31"/>
                    <a:pt x="30" y="31"/>
                  </a:cubicBezTo>
                  <a:cubicBezTo>
                    <a:pt x="35" y="31"/>
                    <a:pt x="38" y="27"/>
                    <a:pt x="39" y="22"/>
                  </a:cubicBez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84" name="Freeform 13"/>
            <p:cNvSpPr>
              <a:spLocks/>
            </p:cNvSpPr>
            <p:nvPr/>
          </p:nvSpPr>
          <p:spPr bwMode="auto">
            <a:xfrm>
              <a:off x="766763" y="2197100"/>
              <a:ext cx="50800" cy="111125"/>
            </a:xfrm>
            <a:custGeom>
              <a:avLst/>
              <a:gdLst>
                <a:gd name="T0" fmla="*/ 6 w 31"/>
                <a:gd name="T1" fmla="*/ 37 h 68"/>
                <a:gd name="T2" fmla="*/ 19 w 31"/>
                <a:gd name="T3" fmla="*/ 68 h 68"/>
                <a:gd name="T4" fmla="*/ 1 w 31"/>
                <a:gd name="T5" fmla="*/ 36 h 68"/>
                <a:gd name="T6" fmla="*/ 31 w 31"/>
                <a:gd name="T7" fmla="*/ 0 h 68"/>
                <a:gd name="T8" fmla="*/ 6 w 31"/>
                <a:gd name="T9" fmla="*/ 37 h 68"/>
              </a:gdLst>
              <a:ahLst/>
              <a:cxnLst>
                <a:cxn ang="0">
                  <a:pos x="T0" y="T1"/>
                </a:cxn>
                <a:cxn ang="0">
                  <a:pos x="T2" y="T3"/>
                </a:cxn>
                <a:cxn ang="0">
                  <a:pos x="T4" y="T5"/>
                </a:cxn>
                <a:cxn ang="0">
                  <a:pos x="T6" y="T7"/>
                </a:cxn>
                <a:cxn ang="0">
                  <a:pos x="T8" y="T9"/>
                </a:cxn>
              </a:cxnLst>
              <a:rect l="0" t="0" r="r" b="b"/>
              <a:pathLst>
                <a:path w="31" h="68">
                  <a:moveTo>
                    <a:pt x="6" y="37"/>
                  </a:moveTo>
                  <a:cubicBezTo>
                    <a:pt x="6" y="50"/>
                    <a:pt x="11" y="61"/>
                    <a:pt x="19" y="68"/>
                  </a:cubicBezTo>
                  <a:cubicBezTo>
                    <a:pt x="8" y="62"/>
                    <a:pt x="0" y="50"/>
                    <a:pt x="1" y="36"/>
                  </a:cubicBezTo>
                  <a:cubicBezTo>
                    <a:pt x="1" y="18"/>
                    <a:pt x="14" y="3"/>
                    <a:pt x="31" y="0"/>
                  </a:cubicBezTo>
                  <a:cubicBezTo>
                    <a:pt x="16" y="6"/>
                    <a:pt x="6" y="21"/>
                    <a:pt x="6"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85" name="Freeform 14"/>
            <p:cNvSpPr>
              <a:spLocks/>
            </p:cNvSpPr>
            <p:nvPr/>
          </p:nvSpPr>
          <p:spPr bwMode="auto">
            <a:xfrm>
              <a:off x="696913" y="2141538"/>
              <a:ext cx="134938" cy="106363"/>
            </a:xfrm>
            <a:custGeom>
              <a:avLst/>
              <a:gdLst>
                <a:gd name="T0" fmla="*/ 4 w 83"/>
                <a:gd name="T1" fmla="*/ 59 h 66"/>
                <a:gd name="T2" fmla="*/ 1 w 83"/>
                <a:gd name="T3" fmla="*/ 41 h 66"/>
                <a:gd name="T4" fmla="*/ 9 w 83"/>
                <a:gd name="T5" fmla="*/ 18 h 66"/>
                <a:gd name="T6" fmla="*/ 15 w 83"/>
                <a:gd name="T7" fmla="*/ 11 h 66"/>
                <a:gd name="T8" fmla="*/ 36 w 83"/>
                <a:gd name="T9" fmla="*/ 1 h 66"/>
                <a:gd name="T10" fmla="*/ 60 w 83"/>
                <a:gd name="T11" fmla="*/ 7 h 66"/>
                <a:gd name="T12" fmla="*/ 79 w 83"/>
                <a:gd name="T13" fmla="*/ 27 h 66"/>
                <a:gd name="T14" fmla="*/ 83 w 83"/>
                <a:gd name="T15" fmla="*/ 49 h 66"/>
                <a:gd name="T16" fmla="*/ 81 w 83"/>
                <a:gd name="T17" fmla="*/ 56 h 66"/>
                <a:gd name="T18" fmla="*/ 78 w 83"/>
                <a:gd name="T19" fmla="*/ 62 h 66"/>
                <a:gd name="T20" fmla="*/ 68 w 83"/>
                <a:gd name="T21" fmla="*/ 64 h 66"/>
                <a:gd name="T22" fmla="*/ 64 w 83"/>
                <a:gd name="T23" fmla="*/ 57 h 66"/>
                <a:gd name="T24" fmla="*/ 65 w 83"/>
                <a:gd name="T25" fmla="*/ 54 h 66"/>
                <a:gd name="T26" fmla="*/ 69 w 83"/>
                <a:gd name="T27" fmla="*/ 60 h 66"/>
                <a:gd name="T28" fmla="*/ 75 w 83"/>
                <a:gd name="T29" fmla="*/ 59 h 66"/>
                <a:gd name="T30" fmla="*/ 78 w 83"/>
                <a:gd name="T31" fmla="*/ 50 h 66"/>
                <a:gd name="T32" fmla="*/ 79 w 83"/>
                <a:gd name="T33" fmla="*/ 49 h 66"/>
                <a:gd name="T34" fmla="*/ 58 w 83"/>
                <a:gd name="T35" fmla="*/ 10 h 66"/>
                <a:gd name="T36" fmla="*/ 18 w 83"/>
                <a:gd name="T37" fmla="*/ 14 h 66"/>
                <a:gd name="T38" fmla="*/ 13 w 83"/>
                <a:gd name="T39" fmla="*/ 20 h 66"/>
                <a:gd name="T40" fmla="*/ 8 w 83"/>
                <a:gd name="T41" fmla="*/ 57 h 66"/>
                <a:gd name="T42" fmla="*/ 13 w 83"/>
                <a:gd name="T43" fmla="*/ 61 h 66"/>
                <a:gd name="T44" fmla="*/ 14 w 83"/>
                <a:gd name="T45" fmla="*/ 61 h 66"/>
                <a:gd name="T46" fmla="*/ 17 w 83"/>
                <a:gd name="T47" fmla="*/ 65 h 66"/>
                <a:gd name="T48" fmla="*/ 14 w 83"/>
                <a:gd name="T49" fmla="*/ 61 h 66"/>
                <a:gd name="T50" fmla="*/ 21 w 83"/>
                <a:gd name="T51" fmla="*/ 58 h 66"/>
                <a:gd name="T52" fmla="*/ 22 w 83"/>
                <a:gd name="T53" fmla="*/ 56 h 66"/>
                <a:gd name="T54" fmla="*/ 24 w 83"/>
                <a:gd name="T55" fmla="*/ 60 h 66"/>
                <a:gd name="T56" fmla="*/ 23 w 83"/>
                <a:gd name="T57" fmla="*/ 61 h 66"/>
                <a:gd name="T58" fmla="*/ 17 w 83"/>
                <a:gd name="T59" fmla="*/ 65 h 66"/>
                <a:gd name="T60" fmla="*/ 12 w 83"/>
                <a:gd name="T61" fmla="*/ 65 h 66"/>
                <a:gd name="T62" fmla="*/ 4 w 83"/>
                <a:gd name="T63"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6">
                  <a:moveTo>
                    <a:pt x="4" y="59"/>
                  </a:moveTo>
                  <a:cubicBezTo>
                    <a:pt x="2" y="53"/>
                    <a:pt x="0" y="47"/>
                    <a:pt x="1" y="41"/>
                  </a:cubicBezTo>
                  <a:cubicBezTo>
                    <a:pt x="2" y="33"/>
                    <a:pt x="4" y="26"/>
                    <a:pt x="9" y="18"/>
                  </a:cubicBezTo>
                  <a:cubicBezTo>
                    <a:pt x="11" y="16"/>
                    <a:pt x="13" y="13"/>
                    <a:pt x="15" y="11"/>
                  </a:cubicBezTo>
                  <a:cubicBezTo>
                    <a:pt x="21" y="6"/>
                    <a:pt x="28" y="2"/>
                    <a:pt x="36" y="1"/>
                  </a:cubicBezTo>
                  <a:cubicBezTo>
                    <a:pt x="44" y="0"/>
                    <a:pt x="52" y="2"/>
                    <a:pt x="60" y="7"/>
                  </a:cubicBezTo>
                  <a:cubicBezTo>
                    <a:pt x="69" y="12"/>
                    <a:pt x="75" y="19"/>
                    <a:pt x="79" y="27"/>
                  </a:cubicBezTo>
                  <a:cubicBezTo>
                    <a:pt x="82" y="34"/>
                    <a:pt x="83" y="41"/>
                    <a:pt x="83" y="49"/>
                  </a:cubicBezTo>
                  <a:cubicBezTo>
                    <a:pt x="83" y="51"/>
                    <a:pt x="82" y="54"/>
                    <a:pt x="81" y="56"/>
                  </a:cubicBezTo>
                  <a:cubicBezTo>
                    <a:pt x="81" y="58"/>
                    <a:pt x="79" y="60"/>
                    <a:pt x="78" y="62"/>
                  </a:cubicBezTo>
                  <a:cubicBezTo>
                    <a:pt x="75" y="65"/>
                    <a:pt x="71" y="65"/>
                    <a:pt x="68" y="64"/>
                  </a:cubicBezTo>
                  <a:cubicBezTo>
                    <a:pt x="66" y="63"/>
                    <a:pt x="64" y="60"/>
                    <a:pt x="64" y="57"/>
                  </a:cubicBezTo>
                  <a:cubicBezTo>
                    <a:pt x="64" y="56"/>
                    <a:pt x="64" y="55"/>
                    <a:pt x="65" y="54"/>
                  </a:cubicBezTo>
                  <a:cubicBezTo>
                    <a:pt x="66" y="57"/>
                    <a:pt x="67" y="59"/>
                    <a:pt x="69" y="60"/>
                  </a:cubicBezTo>
                  <a:cubicBezTo>
                    <a:pt x="72" y="62"/>
                    <a:pt x="74" y="60"/>
                    <a:pt x="75" y="59"/>
                  </a:cubicBezTo>
                  <a:cubicBezTo>
                    <a:pt x="77" y="57"/>
                    <a:pt x="78" y="54"/>
                    <a:pt x="78" y="50"/>
                  </a:cubicBezTo>
                  <a:cubicBezTo>
                    <a:pt x="79" y="50"/>
                    <a:pt x="79" y="49"/>
                    <a:pt x="79" y="49"/>
                  </a:cubicBezTo>
                  <a:cubicBezTo>
                    <a:pt x="79" y="32"/>
                    <a:pt x="72" y="19"/>
                    <a:pt x="58" y="10"/>
                  </a:cubicBezTo>
                  <a:cubicBezTo>
                    <a:pt x="45" y="2"/>
                    <a:pt x="28" y="4"/>
                    <a:pt x="18" y="14"/>
                  </a:cubicBezTo>
                  <a:cubicBezTo>
                    <a:pt x="16" y="16"/>
                    <a:pt x="14" y="18"/>
                    <a:pt x="13" y="20"/>
                  </a:cubicBezTo>
                  <a:cubicBezTo>
                    <a:pt x="1" y="39"/>
                    <a:pt x="5" y="52"/>
                    <a:pt x="8" y="57"/>
                  </a:cubicBezTo>
                  <a:cubicBezTo>
                    <a:pt x="9" y="59"/>
                    <a:pt x="10" y="61"/>
                    <a:pt x="13" y="61"/>
                  </a:cubicBezTo>
                  <a:cubicBezTo>
                    <a:pt x="13" y="61"/>
                    <a:pt x="14" y="61"/>
                    <a:pt x="14" y="61"/>
                  </a:cubicBezTo>
                  <a:cubicBezTo>
                    <a:pt x="14" y="63"/>
                    <a:pt x="15" y="64"/>
                    <a:pt x="17" y="65"/>
                  </a:cubicBezTo>
                  <a:cubicBezTo>
                    <a:pt x="15" y="64"/>
                    <a:pt x="14" y="63"/>
                    <a:pt x="14" y="61"/>
                  </a:cubicBezTo>
                  <a:cubicBezTo>
                    <a:pt x="16" y="61"/>
                    <a:pt x="18" y="60"/>
                    <a:pt x="21" y="58"/>
                  </a:cubicBezTo>
                  <a:cubicBezTo>
                    <a:pt x="21" y="57"/>
                    <a:pt x="22" y="57"/>
                    <a:pt x="22" y="56"/>
                  </a:cubicBezTo>
                  <a:cubicBezTo>
                    <a:pt x="23" y="57"/>
                    <a:pt x="24" y="59"/>
                    <a:pt x="24" y="60"/>
                  </a:cubicBezTo>
                  <a:cubicBezTo>
                    <a:pt x="24" y="61"/>
                    <a:pt x="24" y="61"/>
                    <a:pt x="23" y="61"/>
                  </a:cubicBezTo>
                  <a:cubicBezTo>
                    <a:pt x="21" y="63"/>
                    <a:pt x="19" y="64"/>
                    <a:pt x="17" y="65"/>
                  </a:cubicBezTo>
                  <a:cubicBezTo>
                    <a:pt x="15" y="65"/>
                    <a:pt x="14" y="66"/>
                    <a:pt x="12" y="65"/>
                  </a:cubicBezTo>
                  <a:cubicBezTo>
                    <a:pt x="10" y="65"/>
                    <a:pt x="7" y="63"/>
                    <a:pt x="4" y="59"/>
                  </a:cubicBezTo>
                  <a:close/>
                </a:path>
              </a:pathLst>
            </a:custGeom>
            <a:solidFill>
              <a:srgbClr val="296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86" name="Freeform 15"/>
            <p:cNvSpPr>
              <a:spLocks/>
            </p:cNvSpPr>
            <p:nvPr/>
          </p:nvSpPr>
          <p:spPr bwMode="auto">
            <a:xfrm>
              <a:off x="614363" y="2301875"/>
              <a:ext cx="77788" cy="100013"/>
            </a:xfrm>
            <a:custGeom>
              <a:avLst/>
              <a:gdLst>
                <a:gd name="T0" fmla="*/ 15 w 48"/>
                <a:gd name="T1" fmla="*/ 60 h 62"/>
                <a:gd name="T2" fmla="*/ 1 w 48"/>
                <a:gd name="T3" fmla="*/ 18 h 62"/>
                <a:gd name="T4" fmla="*/ 1 w 48"/>
                <a:gd name="T5" fmla="*/ 16 h 62"/>
                <a:gd name="T6" fmla="*/ 3 w 48"/>
                <a:gd name="T7" fmla="*/ 14 h 62"/>
                <a:gd name="T8" fmla="*/ 44 w 48"/>
                <a:gd name="T9" fmla="*/ 0 h 62"/>
                <a:gd name="T10" fmla="*/ 48 w 48"/>
                <a:gd name="T11" fmla="*/ 2 h 62"/>
                <a:gd name="T12" fmla="*/ 46 w 48"/>
                <a:gd name="T13" fmla="*/ 6 h 62"/>
                <a:gd name="T14" fmla="*/ 7 w 48"/>
                <a:gd name="T15" fmla="*/ 19 h 62"/>
                <a:gd name="T16" fmla="*/ 21 w 48"/>
                <a:gd name="T17" fmla="*/ 58 h 62"/>
                <a:gd name="T18" fmla="*/ 20 w 48"/>
                <a:gd name="T19" fmla="*/ 60 h 62"/>
                <a:gd name="T20" fmla="*/ 19 w 48"/>
                <a:gd name="T21" fmla="*/ 61 h 62"/>
                <a:gd name="T22" fmla="*/ 15 w 48"/>
                <a:gd name="T23"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62">
                  <a:moveTo>
                    <a:pt x="15" y="60"/>
                  </a:moveTo>
                  <a:cubicBezTo>
                    <a:pt x="1" y="18"/>
                    <a:pt x="1" y="18"/>
                    <a:pt x="1" y="18"/>
                  </a:cubicBezTo>
                  <a:cubicBezTo>
                    <a:pt x="0" y="18"/>
                    <a:pt x="1" y="17"/>
                    <a:pt x="1" y="16"/>
                  </a:cubicBezTo>
                  <a:cubicBezTo>
                    <a:pt x="1" y="15"/>
                    <a:pt x="2" y="15"/>
                    <a:pt x="3" y="14"/>
                  </a:cubicBezTo>
                  <a:cubicBezTo>
                    <a:pt x="44" y="0"/>
                    <a:pt x="44" y="0"/>
                    <a:pt x="44" y="0"/>
                  </a:cubicBezTo>
                  <a:cubicBezTo>
                    <a:pt x="45" y="0"/>
                    <a:pt x="47" y="1"/>
                    <a:pt x="48" y="2"/>
                  </a:cubicBezTo>
                  <a:cubicBezTo>
                    <a:pt x="48" y="4"/>
                    <a:pt x="47" y="5"/>
                    <a:pt x="46" y="6"/>
                  </a:cubicBezTo>
                  <a:cubicBezTo>
                    <a:pt x="7" y="19"/>
                    <a:pt x="7" y="19"/>
                    <a:pt x="7" y="19"/>
                  </a:cubicBezTo>
                  <a:cubicBezTo>
                    <a:pt x="21" y="58"/>
                    <a:pt x="21" y="58"/>
                    <a:pt x="21" y="58"/>
                  </a:cubicBezTo>
                  <a:cubicBezTo>
                    <a:pt x="21" y="58"/>
                    <a:pt x="21" y="59"/>
                    <a:pt x="20" y="60"/>
                  </a:cubicBezTo>
                  <a:cubicBezTo>
                    <a:pt x="20" y="61"/>
                    <a:pt x="19" y="61"/>
                    <a:pt x="19" y="61"/>
                  </a:cubicBezTo>
                  <a:cubicBezTo>
                    <a:pt x="17" y="62"/>
                    <a:pt x="15" y="61"/>
                    <a:pt x="15"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87" name="Freeform 16"/>
            <p:cNvSpPr>
              <a:spLocks/>
            </p:cNvSpPr>
            <p:nvPr/>
          </p:nvSpPr>
          <p:spPr bwMode="auto">
            <a:xfrm>
              <a:off x="636588" y="2317750"/>
              <a:ext cx="98425" cy="96838"/>
            </a:xfrm>
            <a:custGeom>
              <a:avLst/>
              <a:gdLst>
                <a:gd name="T0" fmla="*/ 35 w 62"/>
                <a:gd name="T1" fmla="*/ 0 h 61"/>
                <a:gd name="T2" fmla="*/ 62 w 62"/>
                <a:gd name="T3" fmla="*/ 13 h 61"/>
                <a:gd name="T4" fmla="*/ 56 w 62"/>
                <a:gd name="T5" fmla="*/ 28 h 61"/>
                <a:gd name="T6" fmla="*/ 28 w 62"/>
                <a:gd name="T7" fmla="*/ 14 h 61"/>
                <a:gd name="T8" fmla="*/ 19 w 62"/>
                <a:gd name="T9" fmla="*/ 33 h 61"/>
                <a:gd name="T10" fmla="*/ 46 w 62"/>
                <a:gd name="T11" fmla="*/ 46 h 61"/>
                <a:gd name="T12" fmla="*/ 39 w 62"/>
                <a:gd name="T13" fmla="*/ 61 h 61"/>
                <a:gd name="T14" fmla="*/ 12 w 62"/>
                <a:gd name="T15" fmla="*/ 48 h 61"/>
                <a:gd name="T16" fmla="*/ 0 w 62"/>
                <a:gd name="T17" fmla="*/ 12 h 61"/>
                <a:gd name="T18" fmla="*/ 35 w 62"/>
                <a:gd name="T19" fmla="*/ 0 h 61"/>
                <a:gd name="T20" fmla="*/ 35 w 62"/>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1">
                  <a:moveTo>
                    <a:pt x="35" y="0"/>
                  </a:moveTo>
                  <a:lnTo>
                    <a:pt x="62" y="13"/>
                  </a:lnTo>
                  <a:lnTo>
                    <a:pt x="56" y="28"/>
                  </a:lnTo>
                  <a:lnTo>
                    <a:pt x="28" y="14"/>
                  </a:lnTo>
                  <a:lnTo>
                    <a:pt x="19" y="33"/>
                  </a:lnTo>
                  <a:lnTo>
                    <a:pt x="46" y="46"/>
                  </a:lnTo>
                  <a:lnTo>
                    <a:pt x="39" y="61"/>
                  </a:lnTo>
                  <a:lnTo>
                    <a:pt x="12" y="48"/>
                  </a:lnTo>
                  <a:lnTo>
                    <a:pt x="0" y="12"/>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pic>
        <p:nvPicPr>
          <p:cNvPr id="188" name="Image 3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1251" y="2043957"/>
            <a:ext cx="807686" cy="808084"/>
          </a:xfrm>
          <a:prstGeom prst="rect">
            <a:avLst/>
          </a:prstGeom>
        </p:spPr>
      </p:pic>
      <p:grpSp>
        <p:nvGrpSpPr>
          <p:cNvPr id="189" name="Groupe 404"/>
          <p:cNvGrpSpPr/>
          <p:nvPr/>
        </p:nvGrpSpPr>
        <p:grpSpPr>
          <a:xfrm>
            <a:off x="1676438" y="4257375"/>
            <a:ext cx="804874" cy="771748"/>
            <a:chOff x="422275" y="2974975"/>
            <a:chExt cx="631826" cy="630238"/>
          </a:xfrm>
        </p:grpSpPr>
        <p:sp>
          <p:nvSpPr>
            <p:cNvPr id="190" name="AutoShape 18"/>
            <p:cNvSpPr>
              <a:spLocks noChangeAspect="1" noChangeArrowheads="1" noTextEdit="1"/>
            </p:cNvSpPr>
            <p:nvPr/>
          </p:nvSpPr>
          <p:spPr bwMode="auto">
            <a:xfrm>
              <a:off x="422275" y="2974975"/>
              <a:ext cx="63023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91" name="Oval 20"/>
            <p:cNvSpPr>
              <a:spLocks noChangeArrowheads="1"/>
            </p:cNvSpPr>
            <p:nvPr/>
          </p:nvSpPr>
          <p:spPr bwMode="auto">
            <a:xfrm>
              <a:off x="422275" y="2974975"/>
              <a:ext cx="631826" cy="630238"/>
            </a:xfrm>
            <a:prstGeom prst="ellipse">
              <a:avLst/>
            </a:pr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92" name="Freeform 21"/>
            <p:cNvSpPr>
              <a:spLocks/>
            </p:cNvSpPr>
            <p:nvPr/>
          </p:nvSpPr>
          <p:spPr bwMode="auto">
            <a:xfrm>
              <a:off x="568325" y="3100388"/>
              <a:ext cx="484188" cy="501650"/>
            </a:xfrm>
            <a:custGeom>
              <a:avLst/>
              <a:gdLst>
                <a:gd name="T0" fmla="*/ 213 w 371"/>
                <a:gd name="T1" fmla="*/ 0 h 385"/>
                <a:gd name="T2" fmla="*/ 96 w 371"/>
                <a:gd name="T3" fmla="*/ 117 h 385"/>
                <a:gd name="T4" fmla="*/ 133 w 371"/>
                <a:gd name="T5" fmla="*/ 153 h 385"/>
                <a:gd name="T6" fmla="*/ 105 w 371"/>
                <a:gd name="T7" fmla="*/ 182 h 385"/>
                <a:gd name="T8" fmla="*/ 26 w 371"/>
                <a:gd name="T9" fmla="*/ 103 h 385"/>
                <a:gd name="T10" fmla="*/ 0 w 371"/>
                <a:gd name="T11" fmla="*/ 130 h 385"/>
                <a:gd name="T12" fmla="*/ 78 w 371"/>
                <a:gd name="T13" fmla="*/ 208 h 385"/>
                <a:gd name="T14" fmla="*/ 34 w 371"/>
                <a:gd name="T15" fmla="*/ 252 h 385"/>
                <a:gd name="T16" fmla="*/ 167 w 371"/>
                <a:gd name="T17" fmla="*/ 385 h 385"/>
                <a:gd name="T18" fmla="*/ 371 w 371"/>
                <a:gd name="T19" fmla="*/ 158 h 385"/>
                <a:gd name="T20" fmla="*/ 213 w 371"/>
                <a:gd name="T21"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1" h="385">
                  <a:moveTo>
                    <a:pt x="213" y="0"/>
                  </a:moveTo>
                  <a:cubicBezTo>
                    <a:pt x="96" y="117"/>
                    <a:pt x="96" y="117"/>
                    <a:pt x="96" y="117"/>
                  </a:cubicBezTo>
                  <a:cubicBezTo>
                    <a:pt x="133" y="153"/>
                    <a:pt x="133" y="153"/>
                    <a:pt x="133" y="153"/>
                  </a:cubicBezTo>
                  <a:cubicBezTo>
                    <a:pt x="105" y="182"/>
                    <a:pt x="105" y="182"/>
                    <a:pt x="105" y="182"/>
                  </a:cubicBezTo>
                  <a:cubicBezTo>
                    <a:pt x="26" y="103"/>
                    <a:pt x="26" y="103"/>
                    <a:pt x="26" y="103"/>
                  </a:cubicBezTo>
                  <a:cubicBezTo>
                    <a:pt x="0" y="130"/>
                    <a:pt x="0" y="130"/>
                    <a:pt x="0" y="130"/>
                  </a:cubicBezTo>
                  <a:cubicBezTo>
                    <a:pt x="78" y="208"/>
                    <a:pt x="78" y="208"/>
                    <a:pt x="78" y="208"/>
                  </a:cubicBezTo>
                  <a:cubicBezTo>
                    <a:pt x="34" y="252"/>
                    <a:pt x="34" y="252"/>
                    <a:pt x="34" y="252"/>
                  </a:cubicBezTo>
                  <a:cubicBezTo>
                    <a:pt x="167" y="385"/>
                    <a:pt x="167" y="385"/>
                    <a:pt x="167" y="385"/>
                  </a:cubicBezTo>
                  <a:cubicBezTo>
                    <a:pt x="279" y="368"/>
                    <a:pt x="366" y="273"/>
                    <a:pt x="371" y="158"/>
                  </a:cubicBezTo>
                  <a:cubicBezTo>
                    <a:pt x="213" y="0"/>
                    <a:pt x="213" y="0"/>
                    <a:pt x="213" y="0"/>
                  </a:cubicBezTo>
                  <a:close/>
                </a:path>
              </a:pathLst>
            </a:cu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93" name="Freeform 22"/>
            <p:cNvSpPr>
              <a:spLocks/>
            </p:cNvSpPr>
            <p:nvPr/>
          </p:nvSpPr>
          <p:spPr bwMode="auto">
            <a:xfrm>
              <a:off x="609600" y="3114675"/>
              <a:ext cx="255588" cy="317500"/>
            </a:xfrm>
            <a:custGeom>
              <a:avLst/>
              <a:gdLst>
                <a:gd name="T0" fmla="*/ 96 w 196"/>
                <a:gd name="T1" fmla="*/ 1 h 243"/>
                <a:gd name="T2" fmla="*/ 103 w 196"/>
                <a:gd name="T3" fmla="*/ 1 h 243"/>
                <a:gd name="T4" fmla="*/ 193 w 196"/>
                <a:gd name="T5" fmla="*/ 60 h 243"/>
                <a:gd name="T6" fmla="*/ 196 w 196"/>
                <a:gd name="T7" fmla="*/ 65 h 243"/>
                <a:gd name="T8" fmla="*/ 196 w 196"/>
                <a:gd name="T9" fmla="*/ 237 h 243"/>
                <a:gd name="T10" fmla="*/ 190 w 196"/>
                <a:gd name="T11" fmla="*/ 243 h 243"/>
                <a:gd name="T12" fmla="*/ 6 w 196"/>
                <a:gd name="T13" fmla="*/ 243 h 243"/>
                <a:gd name="T14" fmla="*/ 1 w 196"/>
                <a:gd name="T15" fmla="*/ 237 h 243"/>
                <a:gd name="T16" fmla="*/ 1 w 196"/>
                <a:gd name="T17" fmla="*/ 65 h 243"/>
                <a:gd name="T18" fmla="*/ 3 w 196"/>
                <a:gd name="T19" fmla="*/ 60 h 243"/>
                <a:gd name="T20" fmla="*/ 96 w 196"/>
                <a:gd name="T21"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243">
                  <a:moveTo>
                    <a:pt x="96" y="1"/>
                  </a:moveTo>
                  <a:cubicBezTo>
                    <a:pt x="98" y="0"/>
                    <a:pt x="101" y="0"/>
                    <a:pt x="103" y="1"/>
                  </a:cubicBezTo>
                  <a:cubicBezTo>
                    <a:pt x="193" y="60"/>
                    <a:pt x="193" y="60"/>
                    <a:pt x="193" y="60"/>
                  </a:cubicBezTo>
                  <a:cubicBezTo>
                    <a:pt x="195" y="61"/>
                    <a:pt x="196" y="63"/>
                    <a:pt x="196" y="65"/>
                  </a:cubicBezTo>
                  <a:cubicBezTo>
                    <a:pt x="196" y="237"/>
                    <a:pt x="196" y="237"/>
                    <a:pt x="196" y="237"/>
                  </a:cubicBezTo>
                  <a:cubicBezTo>
                    <a:pt x="196" y="240"/>
                    <a:pt x="194" y="243"/>
                    <a:pt x="190" y="243"/>
                  </a:cubicBezTo>
                  <a:cubicBezTo>
                    <a:pt x="6" y="243"/>
                    <a:pt x="6" y="243"/>
                    <a:pt x="6" y="243"/>
                  </a:cubicBezTo>
                  <a:cubicBezTo>
                    <a:pt x="3" y="243"/>
                    <a:pt x="1" y="240"/>
                    <a:pt x="1" y="237"/>
                  </a:cubicBezTo>
                  <a:cubicBezTo>
                    <a:pt x="1" y="65"/>
                    <a:pt x="1" y="65"/>
                    <a:pt x="1" y="65"/>
                  </a:cubicBezTo>
                  <a:cubicBezTo>
                    <a:pt x="0" y="63"/>
                    <a:pt x="1" y="61"/>
                    <a:pt x="3" y="60"/>
                  </a:cubicBezTo>
                  <a:cubicBezTo>
                    <a:pt x="96" y="1"/>
                    <a:pt x="96" y="1"/>
                    <a:pt x="96" y="1"/>
                  </a:cubicBezTo>
                  <a:close/>
                </a:path>
              </a:pathLst>
            </a:custGeom>
            <a:solidFill>
              <a:srgbClr val="F5C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94" name="Freeform 23"/>
            <p:cNvSpPr>
              <a:spLocks/>
            </p:cNvSpPr>
            <p:nvPr/>
          </p:nvSpPr>
          <p:spPr bwMode="auto">
            <a:xfrm>
              <a:off x="806450" y="3097213"/>
              <a:ext cx="42863" cy="96838"/>
            </a:xfrm>
            <a:custGeom>
              <a:avLst/>
              <a:gdLst>
                <a:gd name="T0" fmla="*/ 27 w 33"/>
                <a:gd name="T1" fmla="*/ 0 h 74"/>
                <a:gd name="T2" fmla="*/ 33 w 33"/>
                <a:gd name="T3" fmla="*/ 5 h 74"/>
                <a:gd name="T4" fmla="*/ 33 w 33"/>
                <a:gd name="T5" fmla="*/ 68 h 74"/>
                <a:gd name="T6" fmla="*/ 27 w 33"/>
                <a:gd name="T7" fmla="*/ 74 h 74"/>
                <a:gd name="T8" fmla="*/ 6 w 33"/>
                <a:gd name="T9" fmla="*/ 74 h 74"/>
                <a:gd name="T10" fmla="*/ 0 w 33"/>
                <a:gd name="T11" fmla="*/ 68 h 74"/>
                <a:gd name="T12" fmla="*/ 0 w 33"/>
                <a:gd name="T13" fmla="*/ 5 h 74"/>
                <a:gd name="T14" fmla="*/ 6 w 33"/>
                <a:gd name="T15" fmla="*/ 0 h 74"/>
                <a:gd name="T16" fmla="*/ 27 w 33"/>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74">
                  <a:moveTo>
                    <a:pt x="27" y="0"/>
                  </a:moveTo>
                  <a:cubicBezTo>
                    <a:pt x="30" y="0"/>
                    <a:pt x="33" y="2"/>
                    <a:pt x="33" y="5"/>
                  </a:cubicBezTo>
                  <a:cubicBezTo>
                    <a:pt x="33" y="68"/>
                    <a:pt x="33" y="68"/>
                    <a:pt x="33" y="68"/>
                  </a:cubicBezTo>
                  <a:cubicBezTo>
                    <a:pt x="33" y="72"/>
                    <a:pt x="30" y="74"/>
                    <a:pt x="27" y="74"/>
                  </a:cubicBezTo>
                  <a:cubicBezTo>
                    <a:pt x="6" y="74"/>
                    <a:pt x="6" y="74"/>
                    <a:pt x="6" y="74"/>
                  </a:cubicBezTo>
                  <a:cubicBezTo>
                    <a:pt x="3" y="74"/>
                    <a:pt x="0" y="72"/>
                    <a:pt x="0" y="68"/>
                  </a:cubicBezTo>
                  <a:cubicBezTo>
                    <a:pt x="0" y="5"/>
                    <a:pt x="0" y="5"/>
                    <a:pt x="0" y="5"/>
                  </a:cubicBezTo>
                  <a:cubicBezTo>
                    <a:pt x="0" y="3"/>
                    <a:pt x="3" y="0"/>
                    <a:pt x="6" y="0"/>
                  </a:cubicBezTo>
                  <a:cubicBezTo>
                    <a:pt x="27" y="0"/>
                    <a:pt x="27" y="0"/>
                    <a:pt x="27" y="0"/>
                  </a:cubicBezTo>
                  <a:close/>
                </a:path>
              </a:pathLst>
            </a:custGeom>
            <a:solidFill>
              <a:srgbClr val="F5C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95" name="Freeform 24"/>
            <p:cNvSpPr>
              <a:spLocks/>
            </p:cNvSpPr>
            <p:nvPr/>
          </p:nvSpPr>
          <p:spPr bwMode="auto">
            <a:xfrm>
              <a:off x="557213" y="3073400"/>
              <a:ext cx="360363" cy="206375"/>
            </a:xfrm>
            <a:custGeom>
              <a:avLst/>
              <a:gdLst>
                <a:gd name="T0" fmla="*/ 35 w 275"/>
                <a:gd name="T1" fmla="*/ 151 h 159"/>
                <a:gd name="T2" fmla="*/ 8 w 275"/>
                <a:gd name="T3" fmla="*/ 151 h 159"/>
                <a:gd name="T4" fmla="*/ 8 w 275"/>
                <a:gd name="T5" fmla="*/ 124 h 159"/>
                <a:gd name="T6" fmla="*/ 125 w 275"/>
                <a:gd name="T7" fmla="*/ 8 h 159"/>
                <a:gd name="T8" fmla="*/ 151 w 275"/>
                <a:gd name="T9" fmla="*/ 8 h 159"/>
                <a:gd name="T10" fmla="*/ 268 w 275"/>
                <a:gd name="T11" fmla="*/ 124 h 159"/>
                <a:gd name="T12" fmla="*/ 268 w 275"/>
                <a:gd name="T13" fmla="*/ 151 h 159"/>
                <a:gd name="T14" fmla="*/ 241 w 275"/>
                <a:gd name="T15" fmla="*/ 151 h 159"/>
                <a:gd name="T16" fmla="*/ 138 w 275"/>
                <a:gd name="T17" fmla="*/ 48 h 159"/>
                <a:gd name="T18" fmla="*/ 35 w 275"/>
                <a:gd name="T19" fmla="*/ 15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 h="159">
                  <a:moveTo>
                    <a:pt x="35" y="151"/>
                  </a:moveTo>
                  <a:cubicBezTo>
                    <a:pt x="27" y="159"/>
                    <a:pt x="15" y="159"/>
                    <a:pt x="8" y="151"/>
                  </a:cubicBezTo>
                  <a:cubicBezTo>
                    <a:pt x="0" y="144"/>
                    <a:pt x="0" y="132"/>
                    <a:pt x="8" y="124"/>
                  </a:cubicBezTo>
                  <a:cubicBezTo>
                    <a:pt x="125" y="8"/>
                    <a:pt x="125" y="8"/>
                    <a:pt x="125" y="8"/>
                  </a:cubicBezTo>
                  <a:cubicBezTo>
                    <a:pt x="132" y="0"/>
                    <a:pt x="144" y="0"/>
                    <a:pt x="151" y="8"/>
                  </a:cubicBezTo>
                  <a:cubicBezTo>
                    <a:pt x="268" y="124"/>
                    <a:pt x="268" y="124"/>
                    <a:pt x="268" y="124"/>
                  </a:cubicBezTo>
                  <a:cubicBezTo>
                    <a:pt x="275" y="132"/>
                    <a:pt x="275" y="144"/>
                    <a:pt x="268" y="151"/>
                  </a:cubicBezTo>
                  <a:cubicBezTo>
                    <a:pt x="260" y="159"/>
                    <a:pt x="249" y="159"/>
                    <a:pt x="241" y="151"/>
                  </a:cubicBezTo>
                  <a:cubicBezTo>
                    <a:pt x="138" y="48"/>
                    <a:pt x="138" y="48"/>
                    <a:pt x="138" y="48"/>
                  </a:cubicBezTo>
                  <a:cubicBezTo>
                    <a:pt x="35" y="151"/>
                    <a:pt x="35" y="151"/>
                    <a:pt x="35" y="151"/>
                  </a:cubicBezTo>
                  <a:close/>
                </a:path>
              </a:pathLst>
            </a:custGeom>
            <a:solidFill>
              <a:srgbClr val="B651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96" name="Freeform 25"/>
            <p:cNvSpPr>
              <a:spLocks/>
            </p:cNvSpPr>
            <p:nvPr/>
          </p:nvSpPr>
          <p:spPr bwMode="auto">
            <a:xfrm>
              <a:off x="631825" y="3241675"/>
              <a:ext cx="209550" cy="173038"/>
            </a:xfrm>
            <a:custGeom>
              <a:avLst/>
              <a:gdLst>
                <a:gd name="T0" fmla="*/ 130 w 160"/>
                <a:gd name="T1" fmla="*/ 7 h 133"/>
                <a:gd name="T2" fmla="*/ 81 w 160"/>
                <a:gd name="T3" fmla="*/ 30 h 133"/>
                <a:gd name="T4" fmla="*/ 80 w 160"/>
                <a:gd name="T5" fmla="*/ 33 h 133"/>
                <a:gd name="T6" fmla="*/ 79 w 160"/>
                <a:gd name="T7" fmla="*/ 30 h 133"/>
                <a:gd name="T8" fmla="*/ 29 w 160"/>
                <a:gd name="T9" fmla="*/ 7 h 133"/>
                <a:gd name="T10" fmla="*/ 7 w 160"/>
                <a:gd name="T11" fmla="*/ 57 h 133"/>
                <a:gd name="T12" fmla="*/ 80 w 160"/>
                <a:gd name="T13" fmla="*/ 133 h 133"/>
                <a:gd name="T14" fmla="*/ 153 w 160"/>
                <a:gd name="T15" fmla="*/ 57 h 133"/>
                <a:gd name="T16" fmla="*/ 130 w 160"/>
                <a:gd name="T17" fmla="*/ 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133">
                  <a:moveTo>
                    <a:pt x="130" y="7"/>
                  </a:moveTo>
                  <a:cubicBezTo>
                    <a:pt x="110" y="0"/>
                    <a:pt x="88" y="10"/>
                    <a:pt x="81" y="30"/>
                  </a:cubicBezTo>
                  <a:cubicBezTo>
                    <a:pt x="80" y="31"/>
                    <a:pt x="80" y="32"/>
                    <a:pt x="80" y="33"/>
                  </a:cubicBezTo>
                  <a:cubicBezTo>
                    <a:pt x="80" y="32"/>
                    <a:pt x="79" y="31"/>
                    <a:pt x="79" y="30"/>
                  </a:cubicBezTo>
                  <a:cubicBezTo>
                    <a:pt x="71" y="10"/>
                    <a:pt x="49" y="0"/>
                    <a:pt x="29" y="7"/>
                  </a:cubicBezTo>
                  <a:cubicBezTo>
                    <a:pt x="10" y="15"/>
                    <a:pt x="0" y="37"/>
                    <a:pt x="7" y="57"/>
                  </a:cubicBezTo>
                  <a:cubicBezTo>
                    <a:pt x="14" y="77"/>
                    <a:pt x="80" y="133"/>
                    <a:pt x="80" y="133"/>
                  </a:cubicBezTo>
                  <a:cubicBezTo>
                    <a:pt x="80" y="133"/>
                    <a:pt x="145" y="77"/>
                    <a:pt x="153" y="57"/>
                  </a:cubicBezTo>
                  <a:cubicBezTo>
                    <a:pt x="160" y="37"/>
                    <a:pt x="150" y="15"/>
                    <a:pt x="130" y="7"/>
                  </a:cubicBezTo>
                  <a:close/>
                </a:path>
              </a:pathLst>
            </a:custGeom>
            <a:solidFill>
              <a:srgbClr val="C34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97" name="Freeform 26"/>
            <p:cNvSpPr>
              <a:spLocks/>
            </p:cNvSpPr>
            <p:nvPr/>
          </p:nvSpPr>
          <p:spPr bwMode="auto">
            <a:xfrm>
              <a:off x="631825" y="3241675"/>
              <a:ext cx="104775" cy="173038"/>
            </a:xfrm>
            <a:custGeom>
              <a:avLst/>
              <a:gdLst>
                <a:gd name="T0" fmla="*/ 80 w 80"/>
                <a:gd name="T1" fmla="*/ 33 h 133"/>
                <a:gd name="T2" fmla="*/ 79 w 80"/>
                <a:gd name="T3" fmla="*/ 30 h 133"/>
                <a:gd name="T4" fmla="*/ 29 w 80"/>
                <a:gd name="T5" fmla="*/ 7 h 133"/>
                <a:gd name="T6" fmla="*/ 7 w 80"/>
                <a:gd name="T7" fmla="*/ 57 h 133"/>
                <a:gd name="T8" fmla="*/ 80 w 80"/>
                <a:gd name="T9" fmla="*/ 133 h 133"/>
                <a:gd name="T10" fmla="*/ 80 w 80"/>
                <a:gd name="T11" fmla="*/ 33 h 133"/>
              </a:gdLst>
              <a:ahLst/>
              <a:cxnLst>
                <a:cxn ang="0">
                  <a:pos x="T0" y="T1"/>
                </a:cxn>
                <a:cxn ang="0">
                  <a:pos x="T2" y="T3"/>
                </a:cxn>
                <a:cxn ang="0">
                  <a:pos x="T4" y="T5"/>
                </a:cxn>
                <a:cxn ang="0">
                  <a:pos x="T6" y="T7"/>
                </a:cxn>
                <a:cxn ang="0">
                  <a:pos x="T8" y="T9"/>
                </a:cxn>
                <a:cxn ang="0">
                  <a:pos x="T10" y="T11"/>
                </a:cxn>
              </a:cxnLst>
              <a:rect l="0" t="0" r="r" b="b"/>
              <a:pathLst>
                <a:path w="80" h="133">
                  <a:moveTo>
                    <a:pt x="80" y="33"/>
                  </a:moveTo>
                  <a:cubicBezTo>
                    <a:pt x="80" y="32"/>
                    <a:pt x="79" y="31"/>
                    <a:pt x="79" y="30"/>
                  </a:cubicBezTo>
                  <a:cubicBezTo>
                    <a:pt x="71" y="10"/>
                    <a:pt x="49" y="0"/>
                    <a:pt x="29" y="7"/>
                  </a:cubicBezTo>
                  <a:cubicBezTo>
                    <a:pt x="10" y="15"/>
                    <a:pt x="0" y="37"/>
                    <a:pt x="7" y="57"/>
                  </a:cubicBezTo>
                  <a:cubicBezTo>
                    <a:pt x="14" y="77"/>
                    <a:pt x="80" y="133"/>
                    <a:pt x="80" y="133"/>
                  </a:cubicBezTo>
                  <a:cubicBezTo>
                    <a:pt x="80" y="33"/>
                    <a:pt x="80" y="33"/>
                    <a:pt x="80" y="33"/>
                  </a:cubicBezTo>
                  <a:close/>
                </a:path>
              </a:pathLst>
            </a:custGeom>
            <a:solidFill>
              <a:srgbClr val="EE7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grpSp>
        <p:nvGrpSpPr>
          <p:cNvPr id="198" name="Groupe 269"/>
          <p:cNvGrpSpPr/>
          <p:nvPr/>
        </p:nvGrpSpPr>
        <p:grpSpPr>
          <a:xfrm>
            <a:off x="2737550" y="2018580"/>
            <a:ext cx="796782" cy="767858"/>
            <a:chOff x="406400" y="2003425"/>
            <a:chExt cx="625475" cy="627063"/>
          </a:xfrm>
        </p:grpSpPr>
        <p:sp>
          <p:nvSpPr>
            <p:cNvPr id="199" name="AutoShape 3"/>
            <p:cNvSpPr>
              <a:spLocks noChangeAspect="1" noChangeArrowheads="1" noTextEdit="1"/>
            </p:cNvSpPr>
            <p:nvPr/>
          </p:nvSpPr>
          <p:spPr bwMode="auto">
            <a:xfrm>
              <a:off x="406400" y="2003425"/>
              <a:ext cx="625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00" name="Freeform 5"/>
            <p:cNvSpPr>
              <a:spLocks/>
            </p:cNvSpPr>
            <p:nvPr/>
          </p:nvSpPr>
          <p:spPr bwMode="auto">
            <a:xfrm>
              <a:off x="406400" y="2003425"/>
              <a:ext cx="625475" cy="627063"/>
            </a:xfrm>
            <a:custGeom>
              <a:avLst/>
              <a:gdLst>
                <a:gd name="T0" fmla="*/ 387 w 387"/>
                <a:gd name="T1" fmla="*/ 194 h 387"/>
                <a:gd name="T2" fmla="*/ 387 w 387"/>
                <a:gd name="T3" fmla="*/ 198 h 387"/>
                <a:gd name="T4" fmla="*/ 387 w 387"/>
                <a:gd name="T5" fmla="*/ 201 h 387"/>
                <a:gd name="T6" fmla="*/ 387 w 387"/>
                <a:gd name="T7" fmla="*/ 203 h 387"/>
                <a:gd name="T8" fmla="*/ 387 w 387"/>
                <a:gd name="T9" fmla="*/ 210 h 387"/>
                <a:gd name="T10" fmla="*/ 386 w 387"/>
                <a:gd name="T11" fmla="*/ 212 h 387"/>
                <a:gd name="T12" fmla="*/ 386 w 387"/>
                <a:gd name="T13" fmla="*/ 212 h 387"/>
                <a:gd name="T14" fmla="*/ 386 w 387"/>
                <a:gd name="T15" fmla="*/ 214 h 387"/>
                <a:gd name="T16" fmla="*/ 386 w 387"/>
                <a:gd name="T17" fmla="*/ 217 h 387"/>
                <a:gd name="T18" fmla="*/ 385 w 387"/>
                <a:gd name="T19" fmla="*/ 224 h 387"/>
                <a:gd name="T20" fmla="*/ 384 w 387"/>
                <a:gd name="T21" fmla="*/ 227 h 387"/>
                <a:gd name="T22" fmla="*/ 384 w 387"/>
                <a:gd name="T23" fmla="*/ 230 h 387"/>
                <a:gd name="T24" fmla="*/ 350 w 387"/>
                <a:gd name="T25" fmla="*/ 308 h 387"/>
                <a:gd name="T26" fmla="*/ 342 w 387"/>
                <a:gd name="T27" fmla="*/ 318 h 387"/>
                <a:gd name="T28" fmla="*/ 258 w 387"/>
                <a:gd name="T29" fmla="*/ 376 h 387"/>
                <a:gd name="T30" fmla="*/ 244 w 387"/>
                <a:gd name="T31" fmla="*/ 381 h 387"/>
                <a:gd name="T32" fmla="*/ 235 w 387"/>
                <a:gd name="T33" fmla="*/ 383 h 387"/>
                <a:gd name="T34" fmla="*/ 233 w 387"/>
                <a:gd name="T35" fmla="*/ 383 h 387"/>
                <a:gd name="T36" fmla="*/ 229 w 387"/>
                <a:gd name="T37" fmla="*/ 384 h 387"/>
                <a:gd name="T38" fmla="*/ 225 w 387"/>
                <a:gd name="T39" fmla="*/ 385 h 387"/>
                <a:gd name="T40" fmla="*/ 225 w 387"/>
                <a:gd name="T41" fmla="*/ 385 h 387"/>
                <a:gd name="T42" fmla="*/ 220 w 387"/>
                <a:gd name="T43" fmla="*/ 386 h 387"/>
                <a:gd name="T44" fmla="*/ 208 w 387"/>
                <a:gd name="T45" fmla="*/ 387 h 387"/>
                <a:gd name="T46" fmla="*/ 207 w 387"/>
                <a:gd name="T47" fmla="*/ 387 h 387"/>
                <a:gd name="T48" fmla="*/ 206 w 387"/>
                <a:gd name="T49" fmla="*/ 387 h 387"/>
                <a:gd name="T50" fmla="*/ 206 w 387"/>
                <a:gd name="T51" fmla="*/ 387 h 387"/>
                <a:gd name="T52" fmla="*/ 200 w 387"/>
                <a:gd name="T53" fmla="*/ 387 h 387"/>
                <a:gd name="T54" fmla="*/ 194 w 387"/>
                <a:gd name="T55" fmla="*/ 387 h 387"/>
                <a:gd name="T56" fmla="*/ 180 w 387"/>
                <a:gd name="T57" fmla="*/ 387 h 387"/>
                <a:gd name="T58" fmla="*/ 167 w 387"/>
                <a:gd name="T59" fmla="*/ 385 h 387"/>
                <a:gd name="T60" fmla="*/ 164 w 387"/>
                <a:gd name="T61" fmla="*/ 385 h 387"/>
                <a:gd name="T62" fmla="*/ 144 w 387"/>
                <a:gd name="T63" fmla="*/ 381 h 387"/>
                <a:gd name="T64" fmla="*/ 141 w 387"/>
                <a:gd name="T65" fmla="*/ 380 h 387"/>
                <a:gd name="T66" fmla="*/ 124 w 387"/>
                <a:gd name="T67" fmla="*/ 374 h 387"/>
                <a:gd name="T68" fmla="*/ 118 w 387"/>
                <a:gd name="T69" fmla="*/ 372 h 387"/>
                <a:gd name="T70" fmla="*/ 95 w 387"/>
                <a:gd name="T71" fmla="*/ 360 h 387"/>
                <a:gd name="T72" fmla="*/ 1 w 387"/>
                <a:gd name="T73" fmla="*/ 190 h 387"/>
                <a:gd name="T74" fmla="*/ 11 w 387"/>
                <a:gd name="T75" fmla="*/ 135 h 387"/>
                <a:gd name="T76" fmla="*/ 13 w 387"/>
                <a:gd name="T77" fmla="*/ 127 h 387"/>
                <a:gd name="T78" fmla="*/ 20 w 387"/>
                <a:gd name="T79" fmla="*/ 111 h 387"/>
                <a:gd name="T80" fmla="*/ 21 w 387"/>
                <a:gd name="T81" fmla="*/ 110 h 387"/>
                <a:gd name="T82" fmla="*/ 24 w 387"/>
                <a:gd name="T83" fmla="*/ 104 h 387"/>
                <a:gd name="T84" fmla="*/ 24 w 387"/>
                <a:gd name="T85" fmla="*/ 104 h 387"/>
                <a:gd name="T86" fmla="*/ 197 w 387"/>
                <a:gd name="T87" fmla="*/ 1 h 387"/>
                <a:gd name="T88" fmla="*/ 383 w 387"/>
                <a:gd name="T89" fmla="*/ 154 h 387"/>
                <a:gd name="T90" fmla="*/ 383 w 387"/>
                <a:gd name="T91" fmla="*/ 156 h 387"/>
                <a:gd name="T92" fmla="*/ 385 w 387"/>
                <a:gd name="T93" fmla="*/ 163 h 387"/>
                <a:gd name="T94" fmla="*/ 387 w 387"/>
                <a:gd name="T95" fmla="*/ 188 h 387"/>
                <a:gd name="T96" fmla="*/ 387 w 387"/>
                <a:gd name="T97" fmla="*/ 19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7" h="387">
                  <a:moveTo>
                    <a:pt x="387" y="194"/>
                  </a:moveTo>
                  <a:cubicBezTo>
                    <a:pt x="387" y="196"/>
                    <a:pt x="387" y="197"/>
                    <a:pt x="387" y="198"/>
                  </a:cubicBezTo>
                  <a:cubicBezTo>
                    <a:pt x="387" y="199"/>
                    <a:pt x="387" y="200"/>
                    <a:pt x="387" y="201"/>
                  </a:cubicBezTo>
                  <a:cubicBezTo>
                    <a:pt x="387" y="202"/>
                    <a:pt x="387" y="202"/>
                    <a:pt x="387" y="203"/>
                  </a:cubicBezTo>
                  <a:cubicBezTo>
                    <a:pt x="387" y="205"/>
                    <a:pt x="387" y="208"/>
                    <a:pt x="387" y="210"/>
                  </a:cubicBezTo>
                  <a:cubicBezTo>
                    <a:pt x="386" y="211"/>
                    <a:pt x="386" y="211"/>
                    <a:pt x="386" y="212"/>
                  </a:cubicBezTo>
                  <a:cubicBezTo>
                    <a:pt x="386" y="212"/>
                    <a:pt x="386" y="212"/>
                    <a:pt x="386" y="212"/>
                  </a:cubicBezTo>
                  <a:cubicBezTo>
                    <a:pt x="386" y="213"/>
                    <a:pt x="386" y="213"/>
                    <a:pt x="386" y="214"/>
                  </a:cubicBezTo>
                  <a:cubicBezTo>
                    <a:pt x="386" y="215"/>
                    <a:pt x="386" y="216"/>
                    <a:pt x="386" y="217"/>
                  </a:cubicBezTo>
                  <a:cubicBezTo>
                    <a:pt x="386" y="220"/>
                    <a:pt x="385" y="222"/>
                    <a:pt x="385" y="224"/>
                  </a:cubicBezTo>
                  <a:cubicBezTo>
                    <a:pt x="385" y="225"/>
                    <a:pt x="385" y="226"/>
                    <a:pt x="384" y="227"/>
                  </a:cubicBezTo>
                  <a:cubicBezTo>
                    <a:pt x="384" y="228"/>
                    <a:pt x="384" y="229"/>
                    <a:pt x="384" y="230"/>
                  </a:cubicBezTo>
                  <a:cubicBezTo>
                    <a:pt x="378" y="259"/>
                    <a:pt x="367" y="285"/>
                    <a:pt x="350" y="308"/>
                  </a:cubicBezTo>
                  <a:cubicBezTo>
                    <a:pt x="348" y="312"/>
                    <a:pt x="345" y="315"/>
                    <a:pt x="342" y="318"/>
                  </a:cubicBezTo>
                  <a:cubicBezTo>
                    <a:pt x="320" y="345"/>
                    <a:pt x="291" y="365"/>
                    <a:pt x="258" y="376"/>
                  </a:cubicBezTo>
                  <a:cubicBezTo>
                    <a:pt x="253" y="378"/>
                    <a:pt x="249" y="380"/>
                    <a:pt x="244" y="381"/>
                  </a:cubicBezTo>
                  <a:cubicBezTo>
                    <a:pt x="241" y="382"/>
                    <a:pt x="238" y="382"/>
                    <a:pt x="235" y="383"/>
                  </a:cubicBezTo>
                  <a:cubicBezTo>
                    <a:pt x="235" y="383"/>
                    <a:pt x="234" y="383"/>
                    <a:pt x="233" y="383"/>
                  </a:cubicBezTo>
                  <a:cubicBezTo>
                    <a:pt x="232" y="384"/>
                    <a:pt x="231" y="384"/>
                    <a:pt x="229" y="384"/>
                  </a:cubicBezTo>
                  <a:cubicBezTo>
                    <a:pt x="228" y="384"/>
                    <a:pt x="227" y="385"/>
                    <a:pt x="225" y="385"/>
                  </a:cubicBezTo>
                  <a:cubicBezTo>
                    <a:pt x="225" y="385"/>
                    <a:pt x="225" y="385"/>
                    <a:pt x="225" y="385"/>
                  </a:cubicBezTo>
                  <a:cubicBezTo>
                    <a:pt x="224" y="385"/>
                    <a:pt x="222" y="385"/>
                    <a:pt x="220" y="386"/>
                  </a:cubicBezTo>
                  <a:cubicBezTo>
                    <a:pt x="216" y="386"/>
                    <a:pt x="212" y="387"/>
                    <a:pt x="208" y="387"/>
                  </a:cubicBezTo>
                  <a:cubicBezTo>
                    <a:pt x="207" y="387"/>
                    <a:pt x="207" y="387"/>
                    <a:pt x="207" y="387"/>
                  </a:cubicBezTo>
                  <a:cubicBezTo>
                    <a:pt x="207" y="387"/>
                    <a:pt x="206" y="387"/>
                    <a:pt x="206" y="387"/>
                  </a:cubicBezTo>
                  <a:cubicBezTo>
                    <a:pt x="206" y="387"/>
                    <a:pt x="206" y="387"/>
                    <a:pt x="206" y="387"/>
                  </a:cubicBezTo>
                  <a:cubicBezTo>
                    <a:pt x="204" y="387"/>
                    <a:pt x="202" y="387"/>
                    <a:pt x="200" y="387"/>
                  </a:cubicBezTo>
                  <a:cubicBezTo>
                    <a:pt x="198" y="387"/>
                    <a:pt x="196" y="387"/>
                    <a:pt x="194" y="387"/>
                  </a:cubicBezTo>
                  <a:cubicBezTo>
                    <a:pt x="189" y="387"/>
                    <a:pt x="185" y="387"/>
                    <a:pt x="180" y="387"/>
                  </a:cubicBezTo>
                  <a:cubicBezTo>
                    <a:pt x="176" y="386"/>
                    <a:pt x="171" y="386"/>
                    <a:pt x="167" y="385"/>
                  </a:cubicBezTo>
                  <a:cubicBezTo>
                    <a:pt x="166" y="385"/>
                    <a:pt x="165" y="385"/>
                    <a:pt x="164" y="385"/>
                  </a:cubicBezTo>
                  <a:cubicBezTo>
                    <a:pt x="158" y="384"/>
                    <a:pt x="151" y="382"/>
                    <a:pt x="144" y="381"/>
                  </a:cubicBezTo>
                  <a:cubicBezTo>
                    <a:pt x="143" y="380"/>
                    <a:pt x="142" y="380"/>
                    <a:pt x="141" y="380"/>
                  </a:cubicBezTo>
                  <a:cubicBezTo>
                    <a:pt x="135" y="378"/>
                    <a:pt x="130" y="376"/>
                    <a:pt x="124" y="374"/>
                  </a:cubicBezTo>
                  <a:cubicBezTo>
                    <a:pt x="122" y="373"/>
                    <a:pt x="120" y="373"/>
                    <a:pt x="118" y="372"/>
                  </a:cubicBezTo>
                  <a:cubicBezTo>
                    <a:pt x="110" y="368"/>
                    <a:pt x="103" y="364"/>
                    <a:pt x="95" y="360"/>
                  </a:cubicBezTo>
                  <a:cubicBezTo>
                    <a:pt x="38" y="326"/>
                    <a:pt x="0" y="262"/>
                    <a:pt x="1" y="190"/>
                  </a:cubicBezTo>
                  <a:cubicBezTo>
                    <a:pt x="2" y="170"/>
                    <a:pt x="5" y="152"/>
                    <a:pt x="11" y="135"/>
                  </a:cubicBezTo>
                  <a:cubicBezTo>
                    <a:pt x="12" y="132"/>
                    <a:pt x="12" y="130"/>
                    <a:pt x="13" y="127"/>
                  </a:cubicBezTo>
                  <a:cubicBezTo>
                    <a:pt x="15" y="121"/>
                    <a:pt x="18" y="116"/>
                    <a:pt x="20" y="111"/>
                  </a:cubicBezTo>
                  <a:cubicBezTo>
                    <a:pt x="21" y="110"/>
                    <a:pt x="21" y="110"/>
                    <a:pt x="21" y="110"/>
                  </a:cubicBezTo>
                  <a:cubicBezTo>
                    <a:pt x="24" y="104"/>
                    <a:pt x="24" y="104"/>
                    <a:pt x="24" y="104"/>
                  </a:cubicBezTo>
                  <a:cubicBezTo>
                    <a:pt x="24" y="104"/>
                    <a:pt x="24" y="104"/>
                    <a:pt x="24" y="104"/>
                  </a:cubicBezTo>
                  <a:cubicBezTo>
                    <a:pt x="57" y="42"/>
                    <a:pt x="122" y="0"/>
                    <a:pt x="197" y="1"/>
                  </a:cubicBezTo>
                  <a:cubicBezTo>
                    <a:pt x="288" y="3"/>
                    <a:pt x="365" y="68"/>
                    <a:pt x="383" y="154"/>
                  </a:cubicBezTo>
                  <a:cubicBezTo>
                    <a:pt x="383" y="155"/>
                    <a:pt x="383" y="155"/>
                    <a:pt x="383" y="156"/>
                  </a:cubicBezTo>
                  <a:cubicBezTo>
                    <a:pt x="384" y="159"/>
                    <a:pt x="384" y="161"/>
                    <a:pt x="385" y="163"/>
                  </a:cubicBezTo>
                  <a:cubicBezTo>
                    <a:pt x="386" y="171"/>
                    <a:pt x="387" y="179"/>
                    <a:pt x="387" y="188"/>
                  </a:cubicBezTo>
                  <a:cubicBezTo>
                    <a:pt x="387" y="190"/>
                    <a:pt x="387" y="192"/>
                    <a:pt x="387" y="194"/>
                  </a:cubicBezTo>
                </a:path>
              </a:pathLst>
            </a:cu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01" name="Freeform 7"/>
            <p:cNvSpPr>
              <a:spLocks/>
            </p:cNvSpPr>
            <p:nvPr/>
          </p:nvSpPr>
          <p:spPr bwMode="auto">
            <a:xfrm>
              <a:off x="550863" y="2203450"/>
              <a:ext cx="238125" cy="284163"/>
            </a:xfrm>
            <a:custGeom>
              <a:avLst/>
              <a:gdLst>
                <a:gd name="T0" fmla="*/ 4 w 148"/>
                <a:gd name="T1" fmla="*/ 121 h 176"/>
                <a:gd name="T2" fmla="*/ 58 w 148"/>
                <a:gd name="T3" fmla="*/ 15 h 176"/>
                <a:gd name="T4" fmla="*/ 60 w 148"/>
                <a:gd name="T5" fmla="*/ 13 h 176"/>
                <a:gd name="T6" fmla="*/ 60 w 148"/>
                <a:gd name="T7" fmla="*/ 12 h 176"/>
                <a:gd name="T8" fmla="*/ 62 w 148"/>
                <a:gd name="T9" fmla="*/ 11 h 176"/>
                <a:gd name="T10" fmla="*/ 62 w 148"/>
                <a:gd name="T11" fmla="*/ 10 h 176"/>
                <a:gd name="T12" fmla="*/ 64 w 148"/>
                <a:gd name="T13" fmla="*/ 9 h 176"/>
                <a:gd name="T14" fmla="*/ 65 w 148"/>
                <a:gd name="T15" fmla="*/ 9 h 176"/>
                <a:gd name="T16" fmla="*/ 66 w 148"/>
                <a:gd name="T17" fmla="*/ 8 h 176"/>
                <a:gd name="T18" fmla="*/ 109 w 148"/>
                <a:gd name="T19" fmla="*/ 0 h 176"/>
                <a:gd name="T20" fmla="*/ 129 w 148"/>
                <a:gd name="T21" fmla="*/ 11 h 176"/>
                <a:gd name="T22" fmla="*/ 148 w 148"/>
                <a:gd name="T23" fmla="*/ 51 h 176"/>
                <a:gd name="T24" fmla="*/ 148 w 148"/>
                <a:gd name="T25" fmla="*/ 52 h 176"/>
                <a:gd name="T26" fmla="*/ 148 w 148"/>
                <a:gd name="T27" fmla="*/ 53 h 176"/>
                <a:gd name="T28" fmla="*/ 148 w 148"/>
                <a:gd name="T29" fmla="*/ 55 h 176"/>
                <a:gd name="T30" fmla="*/ 148 w 148"/>
                <a:gd name="T31" fmla="*/ 56 h 176"/>
                <a:gd name="T32" fmla="*/ 148 w 148"/>
                <a:gd name="T33" fmla="*/ 57 h 176"/>
                <a:gd name="T34" fmla="*/ 148 w 148"/>
                <a:gd name="T35" fmla="*/ 58 h 176"/>
                <a:gd name="T36" fmla="*/ 147 w 148"/>
                <a:gd name="T37" fmla="*/ 61 h 176"/>
                <a:gd name="T38" fmla="*/ 92 w 148"/>
                <a:gd name="T39" fmla="*/ 166 h 176"/>
                <a:gd name="T40" fmla="*/ 73 w 148"/>
                <a:gd name="T41" fmla="*/ 172 h 176"/>
                <a:gd name="T42" fmla="*/ 10 w 148"/>
                <a:gd name="T43" fmla="*/ 140 h 176"/>
                <a:gd name="T44" fmla="*/ 4 w 148"/>
                <a:gd name="T45" fmla="*/ 12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76">
                  <a:moveTo>
                    <a:pt x="4" y="121"/>
                  </a:moveTo>
                  <a:cubicBezTo>
                    <a:pt x="58" y="15"/>
                    <a:pt x="58" y="15"/>
                    <a:pt x="58" y="15"/>
                  </a:cubicBezTo>
                  <a:cubicBezTo>
                    <a:pt x="59" y="14"/>
                    <a:pt x="59" y="13"/>
                    <a:pt x="60" y="13"/>
                  </a:cubicBezTo>
                  <a:cubicBezTo>
                    <a:pt x="60" y="12"/>
                    <a:pt x="60" y="12"/>
                    <a:pt x="60" y="12"/>
                  </a:cubicBezTo>
                  <a:cubicBezTo>
                    <a:pt x="61" y="12"/>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89" y="173"/>
                    <a:pt x="80" y="176"/>
                    <a:pt x="73" y="172"/>
                  </a:cubicBezTo>
                  <a:cubicBezTo>
                    <a:pt x="10" y="140"/>
                    <a:pt x="10" y="140"/>
                    <a:pt x="10" y="140"/>
                  </a:cubicBezTo>
                  <a:cubicBezTo>
                    <a:pt x="3" y="136"/>
                    <a:pt x="0" y="128"/>
                    <a:pt x="4" y="121"/>
                  </a:cubicBezTo>
                  <a:close/>
                </a:path>
              </a:pathLst>
            </a:custGeom>
            <a:solidFill>
              <a:srgbClr val="EDA7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03" name="Freeform 8"/>
            <p:cNvSpPr>
              <a:spLocks/>
            </p:cNvSpPr>
            <p:nvPr/>
          </p:nvSpPr>
          <p:spPr bwMode="auto">
            <a:xfrm>
              <a:off x="804863" y="2287588"/>
              <a:ext cx="55563" cy="171450"/>
            </a:xfrm>
            <a:custGeom>
              <a:avLst/>
              <a:gdLst>
                <a:gd name="T0" fmla="*/ 14 w 35"/>
                <a:gd name="T1" fmla="*/ 108 h 108"/>
                <a:gd name="T2" fmla="*/ 0 w 35"/>
                <a:gd name="T3" fmla="*/ 96 h 108"/>
                <a:gd name="T4" fmla="*/ 1 w 35"/>
                <a:gd name="T5" fmla="*/ 0 h 108"/>
                <a:gd name="T6" fmla="*/ 28 w 35"/>
                <a:gd name="T7" fmla="*/ 0 h 108"/>
                <a:gd name="T8" fmla="*/ 28 w 35"/>
                <a:gd name="T9" fmla="*/ 41 h 108"/>
                <a:gd name="T10" fmla="*/ 35 w 35"/>
                <a:gd name="T11" fmla="*/ 49 h 108"/>
                <a:gd name="T12" fmla="*/ 28 w 35"/>
                <a:gd name="T13" fmla="*/ 57 h 108"/>
                <a:gd name="T14" fmla="*/ 28 w 35"/>
                <a:gd name="T15" fmla="*/ 57 h 108"/>
                <a:gd name="T16" fmla="*/ 35 w 35"/>
                <a:gd name="T17" fmla="*/ 64 h 108"/>
                <a:gd name="T18" fmla="*/ 27 w 35"/>
                <a:gd name="T19" fmla="*/ 72 h 108"/>
                <a:gd name="T20" fmla="*/ 27 w 35"/>
                <a:gd name="T21" fmla="*/ 72 h 108"/>
                <a:gd name="T22" fmla="*/ 35 w 35"/>
                <a:gd name="T23" fmla="*/ 79 h 108"/>
                <a:gd name="T24" fmla="*/ 27 w 35"/>
                <a:gd name="T25" fmla="*/ 86 h 108"/>
                <a:gd name="T26" fmla="*/ 27 w 35"/>
                <a:gd name="T27" fmla="*/ 96 h 108"/>
                <a:gd name="T28" fmla="*/ 14 w 35"/>
                <a:gd name="T29" fmla="*/ 108 h 108"/>
                <a:gd name="T30" fmla="*/ 14 w 35"/>
                <a:gd name="T3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08">
                  <a:moveTo>
                    <a:pt x="14" y="108"/>
                  </a:moveTo>
                  <a:lnTo>
                    <a:pt x="0" y="96"/>
                  </a:lnTo>
                  <a:lnTo>
                    <a:pt x="1" y="0"/>
                  </a:lnTo>
                  <a:lnTo>
                    <a:pt x="28" y="0"/>
                  </a:lnTo>
                  <a:lnTo>
                    <a:pt x="28" y="41"/>
                  </a:lnTo>
                  <a:lnTo>
                    <a:pt x="35" y="49"/>
                  </a:lnTo>
                  <a:lnTo>
                    <a:pt x="28" y="57"/>
                  </a:lnTo>
                  <a:lnTo>
                    <a:pt x="28" y="57"/>
                  </a:lnTo>
                  <a:lnTo>
                    <a:pt x="35" y="64"/>
                  </a:lnTo>
                  <a:lnTo>
                    <a:pt x="27" y="72"/>
                  </a:lnTo>
                  <a:lnTo>
                    <a:pt x="27" y="72"/>
                  </a:lnTo>
                  <a:lnTo>
                    <a:pt x="35" y="79"/>
                  </a:lnTo>
                  <a:lnTo>
                    <a:pt x="27" y="86"/>
                  </a:lnTo>
                  <a:lnTo>
                    <a:pt x="27" y="96"/>
                  </a:lnTo>
                  <a:lnTo>
                    <a:pt x="14" y="108"/>
                  </a:lnTo>
                  <a:lnTo>
                    <a:pt x="14" y="108"/>
                  </a:ln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04" name="Freeform 9"/>
            <p:cNvSpPr>
              <a:spLocks/>
            </p:cNvSpPr>
            <p:nvPr/>
          </p:nvSpPr>
          <p:spPr bwMode="auto">
            <a:xfrm>
              <a:off x="811213" y="2308225"/>
              <a:ext cx="19050" cy="141288"/>
            </a:xfrm>
            <a:custGeom>
              <a:avLst/>
              <a:gdLst>
                <a:gd name="T0" fmla="*/ 7 w 12"/>
                <a:gd name="T1" fmla="*/ 83 h 89"/>
                <a:gd name="T2" fmla="*/ 12 w 12"/>
                <a:gd name="T3" fmla="*/ 88 h 89"/>
                <a:gd name="T4" fmla="*/ 10 w 12"/>
                <a:gd name="T5" fmla="*/ 89 h 89"/>
                <a:gd name="T6" fmla="*/ 0 w 12"/>
                <a:gd name="T7" fmla="*/ 81 h 89"/>
                <a:gd name="T8" fmla="*/ 2 w 12"/>
                <a:gd name="T9" fmla="*/ 0 h 89"/>
                <a:gd name="T10" fmla="*/ 7 w 12"/>
                <a:gd name="T11" fmla="*/ 4 h 89"/>
                <a:gd name="T12" fmla="*/ 7 w 12"/>
                <a:gd name="T13" fmla="*/ 83 h 89"/>
                <a:gd name="T14" fmla="*/ 7 w 12"/>
                <a:gd name="T15" fmla="*/ 8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9">
                  <a:moveTo>
                    <a:pt x="7" y="83"/>
                  </a:moveTo>
                  <a:lnTo>
                    <a:pt x="12" y="88"/>
                  </a:lnTo>
                  <a:lnTo>
                    <a:pt x="10" y="89"/>
                  </a:lnTo>
                  <a:lnTo>
                    <a:pt x="0" y="81"/>
                  </a:lnTo>
                  <a:lnTo>
                    <a:pt x="2" y="0"/>
                  </a:lnTo>
                  <a:lnTo>
                    <a:pt x="7" y="4"/>
                  </a:lnTo>
                  <a:lnTo>
                    <a:pt x="7" y="83"/>
                  </a:lnTo>
                  <a:lnTo>
                    <a:pt x="7" y="83"/>
                  </a:lnTo>
                  <a:close/>
                </a:path>
              </a:pathLst>
            </a:custGeom>
            <a:solidFill>
              <a:srgbClr val="A9CE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05" name="Freeform 10"/>
            <p:cNvSpPr>
              <a:spLocks/>
            </p:cNvSpPr>
            <p:nvPr/>
          </p:nvSpPr>
          <p:spPr bwMode="auto">
            <a:xfrm>
              <a:off x="747713" y="2219325"/>
              <a:ext cx="41275" cy="98425"/>
            </a:xfrm>
            <a:custGeom>
              <a:avLst/>
              <a:gdLst>
                <a:gd name="T0" fmla="*/ 1 w 26"/>
                <a:gd name="T1" fmla="*/ 23 h 61"/>
                <a:gd name="T2" fmla="*/ 6 w 26"/>
                <a:gd name="T3" fmla="*/ 0 h 61"/>
                <a:gd name="T4" fmla="*/ 7 w 26"/>
                <a:gd name="T5" fmla="*/ 1 h 61"/>
                <a:gd name="T6" fmla="*/ 26 w 26"/>
                <a:gd name="T7" fmla="*/ 41 h 61"/>
                <a:gd name="T8" fmla="*/ 26 w 26"/>
                <a:gd name="T9" fmla="*/ 42 h 61"/>
                <a:gd name="T10" fmla="*/ 26 w 26"/>
                <a:gd name="T11" fmla="*/ 43 h 61"/>
                <a:gd name="T12" fmla="*/ 26 w 26"/>
                <a:gd name="T13" fmla="*/ 45 h 61"/>
                <a:gd name="T14" fmla="*/ 26 w 26"/>
                <a:gd name="T15" fmla="*/ 46 h 61"/>
                <a:gd name="T16" fmla="*/ 26 w 26"/>
                <a:gd name="T17" fmla="*/ 47 h 61"/>
                <a:gd name="T18" fmla="*/ 26 w 26"/>
                <a:gd name="T19" fmla="*/ 48 h 61"/>
                <a:gd name="T20" fmla="*/ 25 w 26"/>
                <a:gd name="T21" fmla="*/ 51 h 61"/>
                <a:gd name="T22" fmla="*/ 19 w 26"/>
                <a:gd name="T23" fmla="*/ 61 h 61"/>
                <a:gd name="T24" fmla="*/ 1 w 26"/>
                <a:gd name="T25"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1">
                  <a:moveTo>
                    <a:pt x="1" y="23"/>
                  </a:moveTo>
                  <a:cubicBezTo>
                    <a:pt x="1" y="15"/>
                    <a:pt x="3" y="7"/>
                    <a:pt x="6" y="0"/>
                  </a:cubicBezTo>
                  <a:cubicBezTo>
                    <a:pt x="7" y="1"/>
                    <a:pt x="7" y="1"/>
                    <a:pt x="7" y="1"/>
                  </a:cubicBezTo>
                  <a:cubicBezTo>
                    <a:pt x="7" y="1"/>
                    <a:pt x="26" y="40"/>
                    <a:pt x="26" y="41"/>
                  </a:cubicBezTo>
                  <a:cubicBezTo>
                    <a:pt x="26" y="41"/>
                    <a:pt x="26" y="41"/>
                    <a:pt x="26" y="42"/>
                  </a:cubicBezTo>
                  <a:cubicBezTo>
                    <a:pt x="26" y="42"/>
                    <a:pt x="26" y="43"/>
                    <a:pt x="26" y="43"/>
                  </a:cubicBezTo>
                  <a:cubicBezTo>
                    <a:pt x="26" y="43"/>
                    <a:pt x="26" y="44"/>
                    <a:pt x="26" y="45"/>
                  </a:cubicBezTo>
                  <a:cubicBezTo>
                    <a:pt x="26" y="45"/>
                    <a:pt x="26" y="45"/>
                    <a:pt x="26" y="46"/>
                  </a:cubicBezTo>
                  <a:cubicBezTo>
                    <a:pt x="26" y="46"/>
                    <a:pt x="26" y="47"/>
                    <a:pt x="26" y="47"/>
                  </a:cubicBezTo>
                  <a:cubicBezTo>
                    <a:pt x="26" y="48"/>
                    <a:pt x="26" y="48"/>
                    <a:pt x="26" y="48"/>
                  </a:cubicBezTo>
                  <a:cubicBezTo>
                    <a:pt x="25" y="49"/>
                    <a:pt x="25" y="50"/>
                    <a:pt x="25" y="51"/>
                  </a:cubicBezTo>
                  <a:cubicBezTo>
                    <a:pt x="19" y="61"/>
                    <a:pt x="19" y="61"/>
                    <a:pt x="19" y="61"/>
                  </a:cubicBezTo>
                  <a:cubicBezTo>
                    <a:pt x="8" y="52"/>
                    <a:pt x="0" y="38"/>
                    <a:pt x="1" y="23"/>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07" name="Freeform 11"/>
            <p:cNvSpPr>
              <a:spLocks noEditPoints="1"/>
            </p:cNvSpPr>
            <p:nvPr/>
          </p:nvSpPr>
          <p:spPr bwMode="auto">
            <a:xfrm>
              <a:off x="550863" y="2203450"/>
              <a:ext cx="238125" cy="282575"/>
            </a:xfrm>
            <a:custGeom>
              <a:avLst/>
              <a:gdLst>
                <a:gd name="T0" fmla="*/ 4 w 148"/>
                <a:gd name="T1" fmla="*/ 121 h 175"/>
                <a:gd name="T2" fmla="*/ 58 w 148"/>
                <a:gd name="T3" fmla="*/ 15 h 175"/>
                <a:gd name="T4" fmla="*/ 60 w 148"/>
                <a:gd name="T5" fmla="*/ 13 h 175"/>
                <a:gd name="T6" fmla="*/ 60 w 148"/>
                <a:gd name="T7" fmla="*/ 12 h 175"/>
                <a:gd name="T8" fmla="*/ 61 w 148"/>
                <a:gd name="T9" fmla="*/ 11 h 175"/>
                <a:gd name="T10" fmla="*/ 62 w 148"/>
                <a:gd name="T11" fmla="*/ 11 h 175"/>
                <a:gd name="T12" fmla="*/ 62 w 148"/>
                <a:gd name="T13" fmla="*/ 10 h 175"/>
                <a:gd name="T14" fmla="*/ 64 w 148"/>
                <a:gd name="T15" fmla="*/ 9 h 175"/>
                <a:gd name="T16" fmla="*/ 65 w 148"/>
                <a:gd name="T17" fmla="*/ 9 h 175"/>
                <a:gd name="T18" fmla="*/ 66 w 148"/>
                <a:gd name="T19" fmla="*/ 8 h 175"/>
                <a:gd name="T20" fmla="*/ 109 w 148"/>
                <a:gd name="T21" fmla="*/ 0 h 175"/>
                <a:gd name="T22" fmla="*/ 129 w 148"/>
                <a:gd name="T23" fmla="*/ 11 h 175"/>
                <a:gd name="T24" fmla="*/ 148 w 148"/>
                <a:gd name="T25" fmla="*/ 51 h 175"/>
                <a:gd name="T26" fmla="*/ 148 w 148"/>
                <a:gd name="T27" fmla="*/ 52 h 175"/>
                <a:gd name="T28" fmla="*/ 148 w 148"/>
                <a:gd name="T29" fmla="*/ 53 h 175"/>
                <a:gd name="T30" fmla="*/ 148 w 148"/>
                <a:gd name="T31" fmla="*/ 55 h 175"/>
                <a:gd name="T32" fmla="*/ 148 w 148"/>
                <a:gd name="T33" fmla="*/ 56 h 175"/>
                <a:gd name="T34" fmla="*/ 148 w 148"/>
                <a:gd name="T35" fmla="*/ 57 h 175"/>
                <a:gd name="T36" fmla="*/ 148 w 148"/>
                <a:gd name="T37" fmla="*/ 58 h 175"/>
                <a:gd name="T38" fmla="*/ 147 w 148"/>
                <a:gd name="T39" fmla="*/ 61 h 175"/>
                <a:gd name="T40" fmla="*/ 92 w 148"/>
                <a:gd name="T41" fmla="*/ 166 h 175"/>
                <a:gd name="T42" fmla="*/ 90 w 148"/>
                <a:gd name="T43" fmla="*/ 170 h 175"/>
                <a:gd name="T44" fmla="*/ 73 w 148"/>
                <a:gd name="T45" fmla="*/ 172 h 175"/>
                <a:gd name="T46" fmla="*/ 10 w 148"/>
                <a:gd name="T47" fmla="*/ 140 h 175"/>
                <a:gd name="T48" fmla="*/ 4 w 148"/>
                <a:gd name="T49" fmla="*/ 121 h 175"/>
                <a:gd name="T50" fmla="*/ 14 w 148"/>
                <a:gd name="T51" fmla="*/ 131 h 175"/>
                <a:gd name="T52" fmla="*/ 77 w 148"/>
                <a:gd name="T53" fmla="*/ 164 h 175"/>
                <a:gd name="T54" fmla="*/ 83 w 148"/>
                <a:gd name="T55" fmla="*/ 163 h 175"/>
                <a:gd name="T56" fmla="*/ 84 w 148"/>
                <a:gd name="T57" fmla="*/ 162 h 175"/>
                <a:gd name="T58" fmla="*/ 138 w 148"/>
                <a:gd name="T59" fmla="*/ 57 h 175"/>
                <a:gd name="T60" fmla="*/ 139 w 148"/>
                <a:gd name="T61" fmla="*/ 56 h 175"/>
                <a:gd name="T62" fmla="*/ 139 w 148"/>
                <a:gd name="T63" fmla="*/ 55 h 175"/>
                <a:gd name="T64" fmla="*/ 139 w 148"/>
                <a:gd name="T65" fmla="*/ 55 h 175"/>
                <a:gd name="T66" fmla="*/ 139 w 148"/>
                <a:gd name="T67" fmla="*/ 55 h 175"/>
                <a:gd name="T68" fmla="*/ 139 w 148"/>
                <a:gd name="T69" fmla="*/ 54 h 175"/>
                <a:gd name="T70" fmla="*/ 139 w 148"/>
                <a:gd name="T71" fmla="*/ 54 h 175"/>
                <a:gd name="T72" fmla="*/ 139 w 148"/>
                <a:gd name="T73" fmla="*/ 54 h 175"/>
                <a:gd name="T74" fmla="*/ 139 w 148"/>
                <a:gd name="T75" fmla="*/ 53 h 175"/>
                <a:gd name="T76" fmla="*/ 139 w 148"/>
                <a:gd name="T77" fmla="*/ 53 h 175"/>
                <a:gd name="T78" fmla="*/ 122 w 148"/>
                <a:gd name="T79" fmla="*/ 18 h 175"/>
                <a:gd name="T80" fmla="*/ 108 w 148"/>
                <a:gd name="T81" fmla="*/ 10 h 175"/>
                <a:gd name="T82" fmla="*/ 69 w 148"/>
                <a:gd name="T83" fmla="*/ 17 h 175"/>
                <a:gd name="T84" fmla="*/ 69 w 148"/>
                <a:gd name="T85" fmla="*/ 17 h 175"/>
                <a:gd name="T86" fmla="*/ 68 w 148"/>
                <a:gd name="T87" fmla="*/ 18 h 175"/>
                <a:gd name="T88" fmla="*/ 68 w 148"/>
                <a:gd name="T89" fmla="*/ 18 h 175"/>
                <a:gd name="T90" fmla="*/ 68 w 148"/>
                <a:gd name="T91" fmla="*/ 18 h 175"/>
                <a:gd name="T92" fmla="*/ 68 w 148"/>
                <a:gd name="T93" fmla="*/ 18 h 175"/>
                <a:gd name="T94" fmla="*/ 67 w 148"/>
                <a:gd name="T95" fmla="*/ 18 h 175"/>
                <a:gd name="T96" fmla="*/ 67 w 148"/>
                <a:gd name="T97" fmla="*/ 18 h 175"/>
                <a:gd name="T98" fmla="*/ 67 w 148"/>
                <a:gd name="T99" fmla="*/ 18 h 175"/>
                <a:gd name="T100" fmla="*/ 67 w 148"/>
                <a:gd name="T101" fmla="*/ 19 h 175"/>
                <a:gd name="T102" fmla="*/ 67 w 148"/>
                <a:gd name="T103" fmla="*/ 19 h 175"/>
                <a:gd name="T104" fmla="*/ 12 w 148"/>
                <a:gd name="T105" fmla="*/ 125 h 175"/>
                <a:gd name="T106" fmla="*/ 14 w 148"/>
                <a:gd name="T107" fmla="*/ 1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 h="175">
                  <a:moveTo>
                    <a:pt x="4" y="121"/>
                  </a:moveTo>
                  <a:cubicBezTo>
                    <a:pt x="58" y="15"/>
                    <a:pt x="58" y="15"/>
                    <a:pt x="58" y="15"/>
                  </a:cubicBezTo>
                  <a:cubicBezTo>
                    <a:pt x="59" y="14"/>
                    <a:pt x="59" y="13"/>
                    <a:pt x="60" y="13"/>
                  </a:cubicBezTo>
                  <a:cubicBezTo>
                    <a:pt x="60" y="12"/>
                    <a:pt x="60" y="12"/>
                    <a:pt x="60" y="12"/>
                  </a:cubicBezTo>
                  <a:cubicBezTo>
                    <a:pt x="61" y="12"/>
                    <a:pt x="61" y="11"/>
                    <a:pt x="61" y="11"/>
                  </a:cubicBezTo>
                  <a:cubicBezTo>
                    <a:pt x="61" y="11"/>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91" y="168"/>
                    <a:pt x="91" y="169"/>
                    <a:pt x="90" y="170"/>
                  </a:cubicBezTo>
                  <a:cubicBezTo>
                    <a:pt x="85" y="174"/>
                    <a:pt x="79" y="175"/>
                    <a:pt x="73" y="172"/>
                  </a:cubicBezTo>
                  <a:cubicBezTo>
                    <a:pt x="10" y="140"/>
                    <a:pt x="10" y="140"/>
                    <a:pt x="10" y="140"/>
                  </a:cubicBezTo>
                  <a:cubicBezTo>
                    <a:pt x="3" y="136"/>
                    <a:pt x="0" y="128"/>
                    <a:pt x="4" y="121"/>
                  </a:cubicBezTo>
                  <a:close/>
                  <a:moveTo>
                    <a:pt x="14" y="131"/>
                  </a:moveTo>
                  <a:cubicBezTo>
                    <a:pt x="77" y="164"/>
                    <a:pt x="77" y="164"/>
                    <a:pt x="77" y="164"/>
                  </a:cubicBezTo>
                  <a:cubicBezTo>
                    <a:pt x="79" y="165"/>
                    <a:pt x="82" y="164"/>
                    <a:pt x="83" y="163"/>
                  </a:cubicBezTo>
                  <a:cubicBezTo>
                    <a:pt x="83" y="163"/>
                    <a:pt x="84" y="162"/>
                    <a:pt x="84" y="162"/>
                  </a:cubicBezTo>
                  <a:cubicBezTo>
                    <a:pt x="138" y="57"/>
                    <a:pt x="138" y="57"/>
                    <a:pt x="138" y="57"/>
                  </a:cubicBezTo>
                  <a:cubicBezTo>
                    <a:pt x="138" y="56"/>
                    <a:pt x="138" y="56"/>
                    <a:pt x="139" y="56"/>
                  </a:cubicBezTo>
                  <a:cubicBezTo>
                    <a:pt x="139" y="56"/>
                    <a:pt x="139" y="56"/>
                    <a:pt x="139" y="55"/>
                  </a:cubicBezTo>
                  <a:cubicBezTo>
                    <a:pt x="139" y="55"/>
                    <a:pt x="139" y="55"/>
                    <a:pt x="139" y="55"/>
                  </a:cubicBezTo>
                  <a:cubicBezTo>
                    <a:pt x="139" y="55"/>
                    <a:pt x="139" y="55"/>
                    <a:pt x="139" y="55"/>
                  </a:cubicBezTo>
                  <a:cubicBezTo>
                    <a:pt x="139" y="55"/>
                    <a:pt x="139" y="55"/>
                    <a:pt x="139" y="54"/>
                  </a:cubicBezTo>
                  <a:cubicBezTo>
                    <a:pt x="139" y="54"/>
                    <a:pt x="139" y="54"/>
                    <a:pt x="139" y="54"/>
                  </a:cubicBezTo>
                  <a:cubicBezTo>
                    <a:pt x="139" y="54"/>
                    <a:pt x="139" y="54"/>
                    <a:pt x="139" y="54"/>
                  </a:cubicBezTo>
                  <a:cubicBezTo>
                    <a:pt x="139" y="54"/>
                    <a:pt x="139" y="54"/>
                    <a:pt x="139" y="53"/>
                  </a:cubicBezTo>
                  <a:cubicBezTo>
                    <a:pt x="139" y="53"/>
                    <a:pt x="139" y="53"/>
                    <a:pt x="139" y="53"/>
                  </a:cubicBezTo>
                  <a:cubicBezTo>
                    <a:pt x="137" y="49"/>
                    <a:pt x="128" y="31"/>
                    <a:pt x="122" y="18"/>
                  </a:cubicBezTo>
                  <a:cubicBezTo>
                    <a:pt x="108" y="10"/>
                    <a:pt x="108" y="10"/>
                    <a:pt x="108" y="10"/>
                  </a:cubicBezTo>
                  <a:cubicBezTo>
                    <a:pt x="93" y="13"/>
                    <a:pt x="73" y="16"/>
                    <a:pt x="69" y="17"/>
                  </a:cubicBezTo>
                  <a:cubicBezTo>
                    <a:pt x="69" y="17"/>
                    <a:pt x="69" y="17"/>
                    <a:pt x="69" y="17"/>
                  </a:cubicBezTo>
                  <a:cubicBezTo>
                    <a:pt x="69" y="17"/>
                    <a:pt x="68" y="17"/>
                    <a:pt x="68" y="18"/>
                  </a:cubicBezTo>
                  <a:cubicBezTo>
                    <a:pt x="68" y="18"/>
                    <a:pt x="68" y="18"/>
                    <a:pt x="68" y="18"/>
                  </a:cubicBezTo>
                  <a:cubicBezTo>
                    <a:pt x="68" y="18"/>
                    <a:pt x="68" y="18"/>
                    <a:pt x="68" y="18"/>
                  </a:cubicBezTo>
                  <a:cubicBezTo>
                    <a:pt x="68" y="18"/>
                    <a:pt x="68" y="18"/>
                    <a:pt x="68" y="18"/>
                  </a:cubicBezTo>
                  <a:cubicBezTo>
                    <a:pt x="68" y="18"/>
                    <a:pt x="67" y="18"/>
                    <a:pt x="67" y="18"/>
                  </a:cubicBezTo>
                  <a:cubicBezTo>
                    <a:pt x="67" y="18"/>
                    <a:pt x="67" y="18"/>
                    <a:pt x="67" y="18"/>
                  </a:cubicBezTo>
                  <a:cubicBezTo>
                    <a:pt x="67" y="18"/>
                    <a:pt x="67" y="18"/>
                    <a:pt x="67" y="18"/>
                  </a:cubicBezTo>
                  <a:cubicBezTo>
                    <a:pt x="67" y="19"/>
                    <a:pt x="67" y="19"/>
                    <a:pt x="67" y="19"/>
                  </a:cubicBezTo>
                  <a:cubicBezTo>
                    <a:pt x="67" y="19"/>
                    <a:pt x="67" y="19"/>
                    <a:pt x="67" y="19"/>
                  </a:cubicBezTo>
                  <a:cubicBezTo>
                    <a:pt x="12" y="125"/>
                    <a:pt x="12" y="125"/>
                    <a:pt x="12" y="125"/>
                  </a:cubicBezTo>
                  <a:cubicBezTo>
                    <a:pt x="11" y="127"/>
                    <a:pt x="12" y="130"/>
                    <a:pt x="14" y="131"/>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08" name="Freeform 12"/>
            <p:cNvSpPr>
              <a:spLocks noEditPoints="1"/>
            </p:cNvSpPr>
            <p:nvPr/>
          </p:nvSpPr>
          <p:spPr bwMode="auto">
            <a:xfrm>
              <a:off x="766763" y="2197100"/>
              <a:ext cx="117475" cy="119063"/>
            </a:xfrm>
            <a:custGeom>
              <a:avLst/>
              <a:gdLst>
                <a:gd name="T0" fmla="*/ 1 w 73"/>
                <a:gd name="T1" fmla="*/ 36 h 73"/>
                <a:gd name="T2" fmla="*/ 37 w 73"/>
                <a:gd name="T3" fmla="*/ 0 h 73"/>
                <a:gd name="T4" fmla="*/ 73 w 73"/>
                <a:gd name="T5" fmla="*/ 37 h 73"/>
                <a:gd name="T6" fmla="*/ 37 w 73"/>
                <a:gd name="T7" fmla="*/ 73 h 73"/>
                <a:gd name="T8" fmla="*/ 1 w 73"/>
                <a:gd name="T9" fmla="*/ 36 h 73"/>
                <a:gd name="T10" fmla="*/ 39 w 73"/>
                <a:gd name="T11" fmla="*/ 22 h 73"/>
                <a:gd name="T12" fmla="*/ 30 w 73"/>
                <a:gd name="T13" fmla="*/ 13 h 73"/>
                <a:gd name="T14" fmla="*/ 21 w 73"/>
                <a:gd name="T15" fmla="*/ 22 h 73"/>
                <a:gd name="T16" fmla="*/ 30 w 73"/>
                <a:gd name="T17" fmla="*/ 31 h 73"/>
                <a:gd name="T18" fmla="*/ 39 w 73"/>
                <a:gd name="T19" fmla="*/ 2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1" y="36"/>
                  </a:moveTo>
                  <a:cubicBezTo>
                    <a:pt x="1" y="16"/>
                    <a:pt x="17" y="0"/>
                    <a:pt x="37" y="0"/>
                  </a:cubicBezTo>
                  <a:cubicBezTo>
                    <a:pt x="57" y="0"/>
                    <a:pt x="73" y="17"/>
                    <a:pt x="73" y="37"/>
                  </a:cubicBezTo>
                  <a:cubicBezTo>
                    <a:pt x="73" y="57"/>
                    <a:pt x="57" y="73"/>
                    <a:pt x="37" y="73"/>
                  </a:cubicBezTo>
                  <a:cubicBezTo>
                    <a:pt x="16" y="72"/>
                    <a:pt x="0" y="56"/>
                    <a:pt x="1" y="36"/>
                  </a:cubicBezTo>
                  <a:close/>
                  <a:moveTo>
                    <a:pt x="39" y="22"/>
                  </a:moveTo>
                  <a:cubicBezTo>
                    <a:pt x="39" y="17"/>
                    <a:pt x="35" y="13"/>
                    <a:pt x="30" y="13"/>
                  </a:cubicBezTo>
                  <a:cubicBezTo>
                    <a:pt x="25" y="13"/>
                    <a:pt x="21" y="17"/>
                    <a:pt x="21" y="22"/>
                  </a:cubicBezTo>
                  <a:cubicBezTo>
                    <a:pt x="21" y="27"/>
                    <a:pt x="25" y="31"/>
                    <a:pt x="30" y="31"/>
                  </a:cubicBezTo>
                  <a:cubicBezTo>
                    <a:pt x="35" y="31"/>
                    <a:pt x="38" y="27"/>
                    <a:pt x="39" y="22"/>
                  </a:cubicBez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09" name="Freeform 13"/>
            <p:cNvSpPr>
              <a:spLocks/>
            </p:cNvSpPr>
            <p:nvPr/>
          </p:nvSpPr>
          <p:spPr bwMode="auto">
            <a:xfrm>
              <a:off x="766763" y="2197100"/>
              <a:ext cx="50800" cy="111125"/>
            </a:xfrm>
            <a:custGeom>
              <a:avLst/>
              <a:gdLst>
                <a:gd name="T0" fmla="*/ 6 w 31"/>
                <a:gd name="T1" fmla="*/ 37 h 68"/>
                <a:gd name="T2" fmla="*/ 19 w 31"/>
                <a:gd name="T3" fmla="*/ 68 h 68"/>
                <a:gd name="T4" fmla="*/ 1 w 31"/>
                <a:gd name="T5" fmla="*/ 36 h 68"/>
                <a:gd name="T6" fmla="*/ 31 w 31"/>
                <a:gd name="T7" fmla="*/ 0 h 68"/>
                <a:gd name="T8" fmla="*/ 6 w 31"/>
                <a:gd name="T9" fmla="*/ 37 h 68"/>
              </a:gdLst>
              <a:ahLst/>
              <a:cxnLst>
                <a:cxn ang="0">
                  <a:pos x="T0" y="T1"/>
                </a:cxn>
                <a:cxn ang="0">
                  <a:pos x="T2" y="T3"/>
                </a:cxn>
                <a:cxn ang="0">
                  <a:pos x="T4" y="T5"/>
                </a:cxn>
                <a:cxn ang="0">
                  <a:pos x="T6" y="T7"/>
                </a:cxn>
                <a:cxn ang="0">
                  <a:pos x="T8" y="T9"/>
                </a:cxn>
              </a:cxnLst>
              <a:rect l="0" t="0" r="r" b="b"/>
              <a:pathLst>
                <a:path w="31" h="68">
                  <a:moveTo>
                    <a:pt x="6" y="37"/>
                  </a:moveTo>
                  <a:cubicBezTo>
                    <a:pt x="6" y="50"/>
                    <a:pt x="11" y="61"/>
                    <a:pt x="19" y="68"/>
                  </a:cubicBezTo>
                  <a:cubicBezTo>
                    <a:pt x="8" y="62"/>
                    <a:pt x="0" y="50"/>
                    <a:pt x="1" y="36"/>
                  </a:cubicBezTo>
                  <a:cubicBezTo>
                    <a:pt x="1" y="18"/>
                    <a:pt x="14" y="3"/>
                    <a:pt x="31" y="0"/>
                  </a:cubicBezTo>
                  <a:cubicBezTo>
                    <a:pt x="16" y="6"/>
                    <a:pt x="6" y="21"/>
                    <a:pt x="6"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10" name="Freeform 14"/>
            <p:cNvSpPr>
              <a:spLocks/>
            </p:cNvSpPr>
            <p:nvPr/>
          </p:nvSpPr>
          <p:spPr bwMode="auto">
            <a:xfrm>
              <a:off x="696913" y="2141538"/>
              <a:ext cx="134938" cy="106363"/>
            </a:xfrm>
            <a:custGeom>
              <a:avLst/>
              <a:gdLst>
                <a:gd name="T0" fmla="*/ 4 w 83"/>
                <a:gd name="T1" fmla="*/ 59 h 66"/>
                <a:gd name="T2" fmla="*/ 1 w 83"/>
                <a:gd name="T3" fmla="*/ 41 h 66"/>
                <a:gd name="T4" fmla="*/ 9 w 83"/>
                <a:gd name="T5" fmla="*/ 18 h 66"/>
                <a:gd name="T6" fmla="*/ 15 w 83"/>
                <a:gd name="T7" fmla="*/ 11 h 66"/>
                <a:gd name="T8" fmla="*/ 36 w 83"/>
                <a:gd name="T9" fmla="*/ 1 h 66"/>
                <a:gd name="T10" fmla="*/ 60 w 83"/>
                <a:gd name="T11" fmla="*/ 7 h 66"/>
                <a:gd name="T12" fmla="*/ 79 w 83"/>
                <a:gd name="T13" fmla="*/ 27 h 66"/>
                <a:gd name="T14" fmla="*/ 83 w 83"/>
                <a:gd name="T15" fmla="*/ 49 h 66"/>
                <a:gd name="T16" fmla="*/ 81 w 83"/>
                <a:gd name="T17" fmla="*/ 56 h 66"/>
                <a:gd name="T18" fmla="*/ 78 w 83"/>
                <a:gd name="T19" fmla="*/ 62 h 66"/>
                <a:gd name="T20" fmla="*/ 68 w 83"/>
                <a:gd name="T21" fmla="*/ 64 h 66"/>
                <a:gd name="T22" fmla="*/ 64 w 83"/>
                <a:gd name="T23" fmla="*/ 57 h 66"/>
                <a:gd name="T24" fmla="*/ 65 w 83"/>
                <a:gd name="T25" fmla="*/ 54 h 66"/>
                <a:gd name="T26" fmla="*/ 69 w 83"/>
                <a:gd name="T27" fmla="*/ 60 h 66"/>
                <a:gd name="T28" fmla="*/ 75 w 83"/>
                <a:gd name="T29" fmla="*/ 59 h 66"/>
                <a:gd name="T30" fmla="*/ 78 w 83"/>
                <a:gd name="T31" fmla="*/ 50 h 66"/>
                <a:gd name="T32" fmla="*/ 79 w 83"/>
                <a:gd name="T33" fmla="*/ 49 h 66"/>
                <a:gd name="T34" fmla="*/ 58 w 83"/>
                <a:gd name="T35" fmla="*/ 10 h 66"/>
                <a:gd name="T36" fmla="*/ 18 w 83"/>
                <a:gd name="T37" fmla="*/ 14 h 66"/>
                <a:gd name="T38" fmla="*/ 13 w 83"/>
                <a:gd name="T39" fmla="*/ 20 h 66"/>
                <a:gd name="T40" fmla="*/ 8 w 83"/>
                <a:gd name="T41" fmla="*/ 57 h 66"/>
                <a:gd name="T42" fmla="*/ 13 w 83"/>
                <a:gd name="T43" fmla="*/ 61 h 66"/>
                <a:gd name="T44" fmla="*/ 14 w 83"/>
                <a:gd name="T45" fmla="*/ 61 h 66"/>
                <a:gd name="T46" fmla="*/ 17 w 83"/>
                <a:gd name="T47" fmla="*/ 65 h 66"/>
                <a:gd name="T48" fmla="*/ 14 w 83"/>
                <a:gd name="T49" fmla="*/ 61 h 66"/>
                <a:gd name="T50" fmla="*/ 21 w 83"/>
                <a:gd name="T51" fmla="*/ 58 h 66"/>
                <a:gd name="T52" fmla="*/ 22 w 83"/>
                <a:gd name="T53" fmla="*/ 56 h 66"/>
                <a:gd name="T54" fmla="*/ 24 w 83"/>
                <a:gd name="T55" fmla="*/ 60 h 66"/>
                <a:gd name="T56" fmla="*/ 23 w 83"/>
                <a:gd name="T57" fmla="*/ 61 h 66"/>
                <a:gd name="T58" fmla="*/ 17 w 83"/>
                <a:gd name="T59" fmla="*/ 65 h 66"/>
                <a:gd name="T60" fmla="*/ 12 w 83"/>
                <a:gd name="T61" fmla="*/ 65 h 66"/>
                <a:gd name="T62" fmla="*/ 4 w 83"/>
                <a:gd name="T63"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6">
                  <a:moveTo>
                    <a:pt x="4" y="59"/>
                  </a:moveTo>
                  <a:cubicBezTo>
                    <a:pt x="2" y="53"/>
                    <a:pt x="0" y="47"/>
                    <a:pt x="1" y="41"/>
                  </a:cubicBezTo>
                  <a:cubicBezTo>
                    <a:pt x="2" y="33"/>
                    <a:pt x="4" y="26"/>
                    <a:pt x="9" y="18"/>
                  </a:cubicBezTo>
                  <a:cubicBezTo>
                    <a:pt x="11" y="16"/>
                    <a:pt x="13" y="13"/>
                    <a:pt x="15" y="11"/>
                  </a:cubicBezTo>
                  <a:cubicBezTo>
                    <a:pt x="21" y="6"/>
                    <a:pt x="28" y="2"/>
                    <a:pt x="36" y="1"/>
                  </a:cubicBezTo>
                  <a:cubicBezTo>
                    <a:pt x="44" y="0"/>
                    <a:pt x="52" y="2"/>
                    <a:pt x="60" y="7"/>
                  </a:cubicBezTo>
                  <a:cubicBezTo>
                    <a:pt x="69" y="12"/>
                    <a:pt x="75" y="19"/>
                    <a:pt x="79" y="27"/>
                  </a:cubicBezTo>
                  <a:cubicBezTo>
                    <a:pt x="82" y="34"/>
                    <a:pt x="83" y="41"/>
                    <a:pt x="83" y="49"/>
                  </a:cubicBezTo>
                  <a:cubicBezTo>
                    <a:pt x="83" y="51"/>
                    <a:pt x="82" y="54"/>
                    <a:pt x="81" y="56"/>
                  </a:cubicBezTo>
                  <a:cubicBezTo>
                    <a:pt x="81" y="58"/>
                    <a:pt x="79" y="60"/>
                    <a:pt x="78" y="62"/>
                  </a:cubicBezTo>
                  <a:cubicBezTo>
                    <a:pt x="75" y="65"/>
                    <a:pt x="71" y="65"/>
                    <a:pt x="68" y="64"/>
                  </a:cubicBezTo>
                  <a:cubicBezTo>
                    <a:pt x="66" y="63"/>
                    <a:pt x="64" y="60"/>
                    <a:pt x="64" y="57"/>
                  </a:cubicBezTo>
                  <a:cubicBezTo>
                    <a:pt x="64" y="56"/>
                    <a:pt x="64" y="55"/>
                    <a:pt x="65" y="54"/>
                  </a:cubicBezTo>
                  <a:cubicBezTo>
                    <a:pt x="66" y="57"/>
                    <a:pt x="67" y="59"/>
                    <a:pt x="69" y="60"/>
                  </a:cubicBezTo>
                  <a:cubicBezTo>
                    <a:pt x="72" y="62"/>
                    <a:pt x="74" y="60"/>
                    <a:pt x="75" y="59"/>
                  </a:cubicBezTo>
                  <a:cubicBezTo>
                    <a:pt x="77" y="57"/>
                    <a:pt x="78" y="54"/>
                    <a:pt x="78" y="50"/>
                  </a:cubicBezTo>
                  <a:cubicBezTo>
                    <a:pt x="79" y="50"/>
                    <a:pt x="79" y="49"/>
                    <a:pt x="79" y="49"/>
                  </a:cubicBezTo>
                  <a:cubicBezTo>
                    <a:pt x="79" y="32"/>
                    <a:pt x="72" y="19"/>
                    <a:pt x="58" y="10"/>
                  </a:cubicBezTo>
                  <a:cubicBezTo>
                    <a:pt x="45" y="2"/>
                    <a:pt x="28" y="4"/>
                    <a:pt x="18" y="14"/>
                  </a:cubicBezTo>
                  <a:cubicBezTo>
                    <a:pt x="16" y="16"/>
                    <a:pt x="14" y="18"/>
                    <a:pt x="13" y="20"/>
                  </a:cubicBezTo>
                  <a:cubicBezTo>
                    <a:pt x="1" y="39"/>
                    <a:pt x="5" y="52"/>
                    <a:pt x="8" y="57"/>
                  </a:cubicBezTo>
                  <a:cubicBezTo>
                    <a:pt x="9" y="59"/>
                    <a:pt x="10" y="61"/>
                    <a:pt x="13" y="61"/>
                  </a:cubicBezTo>
                  <a:cubicBezTo>
                    <a:pt x="13" y="61"/>
                    <a:pt x="14" y="61"/>
                    <a:pt x="14" y="61"/>
                  </a:cubicBezTo>
                  <a:cubicBezTo>
                    <a:pt x="14" y="63"/>
                    <a:pt x="15" y="64"/>
                    <a:pt x="17" y="65"/>
                  </a:cubicBezTo>
                  <a:cubicBezTo>
                    <a:pt x="15" y="64"/>
                    <a:pt x="14" y="63"/>
                    <a:pt x="14" y="61"/>
                  </a:cubicBezTo>
                  <a:cubicBezTo>
                    <a:pt x="16" y="61"/>
                    <a:pt x="18" y="60"/>
                    <a:pt x="21" y="58"/>
                  </a:cubicBezTo>
                  <a:cubicBezTo>
                    <a:pt x="21" y="57"/>
                    <a:pt x="22" y="57"/>
                    <a:pt x="22" y="56"/>
                  </a:cubicBezTo>
                  <a:cubicBezTo>
                    <a:pt x="23" y="57"/>
                    <a:pt x="24" y="59"/>
                    <a:pt x="24" y="60"/>
                  </a:cubicBezTo>
                  <a:cubicBezTo>
                    <a:pt x="24" y="61"/>
                    <a:pt x="24" y="61"/>
                    <a:pt x="23" y="61"/>
                  </a:cubicBezTo>
                  <a:cubicBezTo>
                    <a:pt x="21" y="63"/>
                    <a:pt x="19" y="64"/>
                    <a:pt x="17" y="65"/>
                  </a:cubicBezTo>
                  <a:cubicBezTo>
                    <a:pt x="15" y="65"/>
                    <a:pt x="14" y="66"/>
                    <a:pt x="12" y="65"/>
                  </a:cubicBezTo>
                  <a:cubicBezTo>
                    <a:pt x="10" y="65"/>
                    <a:pt x="7" y="63"/>
                    <a:pt x="4" y="59"/>
                  </a:cubicBezTo>
                  <a:close/>
                </a:path>
              </a:pathLst>
            </a:custGeom>
            <a:solidFill>
              <a:srgbClr val="296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11" name="Freeform 15"/>
            <p:cNvSpPr>
              <a:spLocks/>
            </p:cNvSpPr>
            <p:nvPr/>
          </p:nvSpPr>
          <p:spPr bwMode="auto">
            <a:xfrm>
              <a:off x="614363" y="2301875"/>
              <a:ext cx="77788" cy="100013"/>
            </a:xfrm>
            <a:custGeom>
              <a:avLst/>
              <a:gdLst>
                <a:gd name="T0" fmla="*/ 15 w 48"/>
                <a:gd name="T1" fmla="*/ 60 h 62"/>
                <a:gd name="T2" fmla="*/ 1 w 48"/>
                <a:gd name="T3" fmla="*/ 18 h 62"/>
                <a:gd name="T4" fmla="*/ 1 w 48"/>
                <a:gd name="T5" fmla="*/ 16 h 62"/>
                <a:gd name="T6" fmla="*/ 3 w 48"/>
                <a:gd name="T7" fmla="*/ 14 h 62"/>
                <a:gd name="T8" fmla="*/ 44 w 48"/>
                <a:gd name="T9" fmla="*/ 0 h 62"/>
                <a:gd name="T10" fmla="*/ 48 w 48"/>
                <a:gd name="T11" fmla="*/ 2 h 62"/>
                <a:gd name="T12" fmla="*/ 46 w 48"/>
                <a:gd name="T13" fmla="*/ 6 h 62"/>
                <a:gd name="T14" fmla="*/ 7 w 48"/>
                <a:gd name="T15" fmla="*/ 19 h 62"/>
                <a:gd name="T16" fmla="*/ 21 w 48"/>
                <a:gd name="T17" fmla="*/ 58 h 62"/>
                <a:gd name="T18" fmla="*/ 20 w 48"/>
                <a:gd name="T19" fmla="*/ 60 h 62"/>
                <a:gd name="T20" fmla="*/ 19 w 48"/>
                <a:gd name="T21" fmla="*/ 61 h 62"/>
                <a:gd name="T22" fmla="*/ 15 w 48"/>
                <a:gd name="T23"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62">
                  <a:moveTo>
                    <a:pt x="15" y="60"/>
                  </a:moveTo>
                  <a:cubicBezTo>
                    <a:pt x="1" y="18"/>
                    <a:pt x="1" y="18"/>
                    <a:pt x="1" y="18"/>
                  </a:cubicBezTo>
                  <a:cubicBezTo>
                    <a:pt x="0" y="18"/>
                    <a:pt x="1" y="17"/>
                    <a:pt x="1" y="16"/>
                  </a:cubicBezTo>
                  <a:cubicBezTo>
                    <a:pt x="1" y="15"/>
                    <a:pt x="2" y="15"/>
                    <a:pt x="3" y="14"/>
                  </a:cubicBezTo>
                  <a:cubicBezTo>
                    <a:pt x="44" y="0"/>
                    <a:pt x="44" y="0"/>
                    <a:pt x="44" y="0"/>
                  </a:cubicBezTo>
                  <a:cubicBezTo>
                    <a:pt x="45" y="0"/>
                    <a:pt x="47" y="1"/>
                    <a:pt x="48" y="2"/>
                  </a:cubicBezTo>
                  <a:cubicBezTo>
                    <a:pt x="48" y="4"/>
                    <a:pt x="47" y="5"/>
                    <a:pt x="46" y="6"/>
                  </a:cubicBezTo>
                  <a:cubicBezTo>
                    <a:pt x="7" y="19"/>
                    <a:pt x="7" y="19"/>
                    <a:pt x="7" y="19"/>
                  </a:cubicBezTo>
                  <a:cubicBezTo>
                    <a:pt x="21" y="58"/>
                    <a:pt x="21" y="58"/>
                    <a:pt x="21" y="58"/>
                  </a:cubicBezTo>
                  <a:cubicBezTo>
                    <a:pt x="21" y="58"/>
                    <a:pt x="21" y="59"/>
                    <a:pt x="20" y="60"/>
                  </a:cubicBezTo>
                  <a:cubicBezTo>
                    <a:pt x="20" y="61"/>
                    <a:pt x="19" y="61"/>
                    <a:pt x="19" y="61"/>
                  </a:cubicBezTo>
                  <a:cubicBezTo>
                    <a:pt x="17" y="62"/>
                    <a:pt x="15" y="61"/>
                    <a:pt x="15"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12" name="Freeform 16"/>
            <p:cNvSpPr>
              <a:spLocks/>
            </p:cNvSpPr>
            <p:nvPr/>
          </p:nvSpPr>
          <p:spPr bwMode="auto">
            <a:xfrm>
              <a:off x="636588" y="2317750"/>
              <a:ext cx="98425" cy="96838"/>
            </a:xfrm>
            <a:custGeom>
              <a:avLst/>
              <a:gdLst>
                <a:gd name="T0" fmla="*/ 35 w 62"/>
                <a:gd name="T1" fmla="*/ 0 h 61"/>
                <a:gd name="T2" fmla="*/ 62 w 62"/>
                <a:gd name="T3" fmla="*/ 13 h 61"/>
                <a:gd name="T4" fmla="*/ 56 w 62"/>
                <a:gd name="T5" fmla="*/ 28 h 61"/>
                <a:gd name="T6" fmla="*/ 28 w 62"/>
                <a:gd name="T7" fmla="*/ 14 h 61"/>
                <a:gd name="T8" fmla="*/ 19 w 62"/>
                <a:gd name="T9" fmla="*/ 33 h 61"/>
                <a:gd name="T10" fmla="*/ 46 w 62"/>
                <a:gd name="T11" fmla="*/ 46 h 61"/>
                <a:gd name="T12" fmla="*/ 39 w 62"/>
                <a:gd name="T13" fmla="*/ 61 h 61"/>
                <a:gd name="T14" fmla="*/ 12 w 62"/>
                <a:gd name="T15" fmla="*/ 48 h 61"/>
                <a:gd name="T16" fmla="*/ 0 w 62"/>
                <a:gd name="T17" fmla="*/ 12 h 61"/>
                <a:gd name="T18" fmla="*/ 35 w 62"/>
                <a:gd name="T19" fmla="*/ 0 h 61"/>
                <a:gd name="T20" fmla="*/ 35 w 62"/>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1">
                  <a:moveTo>
                    <a:pt x="35" y="0"/>
                  </a:moveTo>
                  <a:lnTo>
                    <a:pt x="62" y="13"/>
                  </a:lnTo>
                  <a:lnTo>
                    <a:pt x="56" y="28"/>
                  </a:lnTo>
                  <a:lnTo>
                    <a:pt x="28" y="14"/>
                  </a:lnTo>
                  <a:lnTo>
                    <a:pt x="19" y="33"/>
                  </a:lnTo>
                  <a:lnTo>
                    <a:pt x="46" y="46"/>
                  </a:lnTo>
                  <a:lnTo>
                    <a:pt x="39" y="61"/>
                  </a:lnTo>
                  <a:lnTo>
                    <a:pt x="12" y="48"/>
                  </a:lnTo>
                  <a:lnTo>
                    <a:pt x="0" y="12"/>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pic>
        <p:nvPicPr>
          <p:cNvPr id="213" name="Image 3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3878" y="4288461"/>
            <a:ext cx="807686" cy="808084"/>
          </a:xfrm>
          <a:prstGeom prst="rect">
            <a:avLst/>
          </a:prstGeom>
        </p:spPr>
      </p:pic>
      <p:grpSp>
        <p:nvGrpSpPr>
          <p:cNvPr id="214" name="Groupe 404"/>
          <p:cNvGrpSpPr/>
          <p:nvPr/>
        </p:nvGrpSpPr>
        <p:grpSpPr>
          <a:xfrm>
            <a:off x="2712365" y="3176508"/>
            <a:ext cx="804874" cy="771748"/>
            <a:chOff x="422275" y="2974975"/>
            <a:chExt cx="631826" cy="630238"/>
          </a:xfrm>
        </p:grpSpPr>
        <p:sp>
          <p:nvSpPr>
            <p:cNvPr id="215" name="AutoShape 18"/>
            <p:cNvSpPr>
              <a:spLocks noChangeAspect="1" noChangeArrowheads="1" noTextEdit="1"/>
            </p:cNvSpPr>
            <p:nvPr/>
          </p:nvSpPr>
          <p:spPr bwMode="auto">
            <a:xfrm>
              <a:off x="422275" y="2974975"/>
              <a:ext cx="63023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16" name="Oval 20"/>
            <p:cNvSpPr>
              <a:spLocks noChangeArrowheads="1"/>
            </p:cNvSpPr>
            <p:nvPr/>
          </p:nvSpPr>
          <p:spPr bwMode="auto">
            <a:xfrm>
              <a:off x="422275" y="2974975"/>
              <a:ext cx="631826" cy="630238"/>
            </a:xfrm>
            <a:prstGeom prst="ellipse">
              <a:avLst/>
            </a:pr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17" name="Freeform 21"/>
            <p:cNvSpPr>
              <a:spLocks/>
            </p:cNvSpPr>
            <p:nvPr/>
          </p:nvSpPr>
          <p:spPr bwMode="auto">
            <a:xfrm>
              <a:off x="568325" y="3100388"/>
              <a:ext cx="484188" cy="501650"/>
            </a:xfrm>
            <a:custGeom>
              <a:avLst/>
              <a:gdLst>
                <a:gd name="T0" fmla="*/ 213 w 371"/>
                <a:gd name="T1" fmla="*/ 0 h 385"/>
                <a:gd name="T2" fmla="*/ 96 w 371"/>
                <a:gd name="T3" fmla="*/ 117 h 385"/>
                <a:gd name="T4" fmla="*/ 133 w 371"/>
                <a:gd name="T5" fmla="*/ 153 h 385"/>
                <a:gd name="T6" fmla="*/ 105 w 371"/>
                <a:gd name="T7" fmla="*/ 182 h 385"/>
                <a:gd name="T8" fmla="*/ 26 w 371"/>
                <a:gd name="T9" fmla="*/ 103 h 385"/>
                <a:gd name="T10" fmla="*/ 0 w 371"/>
                <a:gd name="T11" fmla="*/ 130 h 385"/>
                <a:gd name="T12" fmla="*/ 78 w 371"/>
                <a:gd name="T13" fmla="*/ 208 h 385"/>
                <a:gd name="T14" fmla="*/ 34 w 371"/>
                <a:gd name="T15" fmla="*/ 252 h 385"/>
                <a:gd name="T16" fmla="*/ 167 w 371"/>
                <a:gd name="T17" fmla="*/ 385 h 385"/>
                <a:gd name="T18" fmla="*/ 371 w 371"/>
                <a:gd name="T19" fmla="*/ 158 h 385"/>
                <a:gd name="T20" fmla="*/ 213 w 371"/>
                <a:gd name="T21"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1" h="385">
                  <a:moveTo>
                    <a:pt x="213" y="0"/>
                  </a:moveTo>
                  <a:cubicBezTo>
                    <a:pt x="96" y="117"/>
                    <a:pt x="96" y="117"/>
                    <a:pt x="96" y="117"/>
                  </a:cubicBezTo>
                  <a:cubicBezTo>
                    <a:pt x="133" y="153"/>
                    <a:pt x="133" y="153"/>
                    <a:pt x="133" y="153"/>
                  </a:cubicBezTo>
                  <a:cubicBezTo>
                    <a:pt x="105" y="182"/>
                    <a:pt x="105" y="182"/>
                    <a:pt x="105" y="182"/>
                  </a:cubicBezTo>
                  <a:cubicBezTo>
                    <a:pt x="26" y="103"/>
                    <a:pt x="26" y="103"/>
                    <a:pt x="26" y="103"/>
                  </a:cubicBezTo>
                  <a:cubicBezTo>
                    <a:pt x="0" y="130"/>
                    <a:pt x="0" y="130"/>
                    <a:pt x="0" y="130"/>
                  </a:cubicBezTo>
                  <a:cubicBezTo>
                    <a:pt x="78" y="208"/>
                    <a:pt x="78" y="208"/>
                    <a:pt x="78" y="208"/>
                  </a:cubicBezTo>
                  <a:cubicBezTo>
                    <a:pt x="34" y="252"/>
                    <a:pt x="34" y="252"/>
                    <a:pt x="34" y="252"/>
                  </a:cubicBezTo>
                  <a:cubicBezTo>
                    <a:pt x="167" y="385"/>
                    <a:pt x="167" y="385"/>
                    <a:pt x="167" y="385"/>
                  </a:cubicBezTo>
                  <a:cubicBezTo>
                    <a:pt x="279" y="368"/>
                    <a:pt x="366" y="273"/>
                    <a:pt x="371" y="158"/>
                  </a:cubicBezTo>
                  <a:cubicBezTo>
                    <a:pt x="213" y="0"/>
                    <a:pt x="213" y="0"/>
                    <a:pt x="213" y="0"/>
                  </a:cubicBezTo>
                  <a:close/>
                </a:path>
              </a:pathLst>
            </a:cu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18" name="Freeform 22"/>
            <p:cNvSpPr>
              <a:spLocks/>
            </p:cNvSpPr>
            <p:nvPr/>
          </p:nvSpPr>
          <p:spPr bwMode="auto">
            <a:xfrm>
              <a:off x="609600" y="3114675"/>
              <a:ext cx="255588" cy="317500"/>
            </a:xfrm>
            <a:custGeom>
              <a:avLst/>
              <a:gdLst>
                <a:gd name="T0" fmla="*/ 96 w 196"/>
                <a:gd name="T1" fmla="*/ 1 h 243"/>
                <a:gd name="T2" fmla="*/ 103 w 196"/>
                <a:gd name="T3" fmla="*/ 1 h 243"/>
                <a:gd name="T4" fmla="*/ 193 w 196"/>
                <a:gd name="T5" fmla="*/ 60 h 243"/>
                <a:gd name="T6" fmla="*/ 196 w 196"/>
                <a:gd name="T7" fmla="*/ 65 h 243"/>
                <a:gd name="T8" fmla="*/ 196 w 196"/>
                <a:gd name="T9" fmla="*/ 237 h 243"/>
                <a:gd name="T10" fmla="*/ 190 w 196"/>
                <a:gd name="T11" fmla="*/ 243 h 243"/>
                <a:gd name="T12" fmla="*/ 6 w 196"/>
                <a:gd name="T13" fmla="*/ 243 h 243"/>
                <a:gd name="T14" fmla="*/ 1 w 196"/>
                <a:gd name="T15" fmla="*/ 237 h 243"/>
                <a:gd name="T16" fmla="*/ 1 w 196"/>
                <a:gd name="T17" fmla="*/ 65 h 243"/>
                <a:gd name="T18" fmla="*/ 3 w 196"/>
                <a:gd name="T19" fmla="*/ 60 h 243"/>
                <a:gd name="T20" fmla="*/ 96 w 196"/>
                <a:gd name="T21"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243">
                  <a:moveTo>
                    <a:pt x="96" y="1"/>
                  </a:moveTo>
                  <a:cubicBezTo>
                    <a:pt x="98" y="0"/>
                    <a:pt x="101" y="0"/>
                    <a:pt x="103" y="1"/>
                  </a:cubicBezTo>
                  <a:cubicBezTo>
                    <a:pt x="193" y="60"/>
                    <a:pt x="193" y="60"/>
                    <a:pt x="193" y="60"/>
                  </a:cubicBezTo>
                  <a:cubicBezTo>
                    <a:pt x="195" y="61"/>
                    <a:pt x="196" y="63"/>
                    <a:pt x="196" y="65"/>
                  </a:cubicBezTo>
                  <a:cubicBezTo>
                    <a:pt x="196" y="237"/>
                    <a:pt x="196" y="237"/>
                    <a:pt x="196" y="237"/>
                  </a:cubicBezTo>
                  <a:cubicBezTo>
                    <a:pt x="196" y="240"/>
                    <a:pt x="194" y="243"/>
                    <a:pt x="190" y="243"/>
                  </a:cubicBezTo>
                  <a:cubicBezTo>
                    <a:pt x="6" y="243"/>
                    <a:pt x="6" y="243"/>
                    <a:pt x="6" y="243"/>
                  </a:cubicBezTo>
                  <a:cubicBezTo>
                    <a:pt x="3" y="243"/>
                    <a:pt x="1" y="240"/>
                    <a:pt x="1" y="237"/>
                  </a:cubicBezTo>
                  <a:cubicBezTo>
                    <a:pt x="1" y="65"/>
                    <a:pt x="1" y="65"/>
                    <a:pt x="1" y="65"/>
                  </a:cubicBezTo>
                  <a:cubicBezTo>
                    <a:pt x="0" y="63"/>
                    <a:pt x="1" y="61"/>
                    <a:pt x="3" y="60"/>
                  </a:cubicBezTo>
                  <a:cubicBezTo>
                    <a:pt x="96" y="1"/>
                    <a:pt x="96" y="1"/>
                    <a:pt x="96" y="1"/>
                  </a:cubicBezTo>
                  <a:close/>
                </a:path>
              </a:pathLst>
            </a:custGeom>
            <a:solidFill>
              <a:srgbClr val="F5C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19" name="Freeform 23"/>
            <p:cNvSpPr>
              <a:spLocks/>
            </p:cNvSpPr>
            <p:nvPr/>
          </p:nvSpPr>
          <p:spPr bwMode="auto">
            <a:xfrm>
              <a:off x="806450" y="3097213"/>
              <a:ext cx="42863" cy="96838"/>
            </a:xfrm>
            <a:custGeom>
              <a:avLst/>
              <a:gdLst>
                <a:gd name="T0" fmla="*/ 27 w 33"/>
                <a:gd name="T1" fmla="*/ 0 h 74"/>
                <a:gd name="T2" fmla="*/ 33 w 33"/>
                <a:gd name="T3" fmla="*/ 5 h 74"/>
                <a:gd name="T4" fmla="*/ 33 w 33"/>
                <a:gd name="T5" fmla="*/ 68 h 74"/>
                <a:gd name="T6" fmla="*/ 27 w 33"/>
                <a:gd name="T7" fmla="*/ 74 h 74"/>
                <a:gd name="T8" fmla="*/ 6 w 33"/>
                <a:gd name="T9" fmla="*/ 74 h 74"/>
                <a:gd name="T10" fmla="*/ 0 w 33"/>
                <a:gd name="T11" fmla="*/ 68 h 74"/>
                <a:gd name="T12" fmla="*/ 0 w 33"/>
                <a:gd name="T13" fmla="*/ 5 h 74"/>
                <a:gd name="T14" fmla="*/ 6 w 33"/>
                <a:gd name="T15" fmla="*/ 0 h 74"/>
                <a:gd name="T16" fmla="*/ 27 w 33"/>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74">
                  <a:moveTo>
                    <a:pt x="27" y="0"/>
                  </a:moveTo>
                  <a:cubicBezTo>
                    <a:pt x="30" y="0"/>
                    <a:pt x="33" y="2"/>
                    <a:pt x="33" y="5"/>
                  </a:cubicBezTo>
                  <a:cubicBezTo>
                    <a:pt x="33" y="68"/>
                    <a:pt x="33" y="68"/>
                    <a:pt x="33" y="68"/>
                  </a:cubicBezTo>
                  <a:cubicBezTo>
                    <a:pt x="33" y="72"/>
                    <a:pt x="30" y="74"/>
                    <a:pt x="27" y="74"/>
                  </a:cubicBezTo>
                  <a:cubicBezTo>
                    <a:pt x="6" y="74"/>
                    <a:pt x="6" y="74"/>
                    <a:pt x="6" y="74"/>
                  </a:cubicBezTo>
                  <a:cubicBezTo>
                    <a:pt x="3" y="74"/>
                    <a:pt x="0" y="72"/>
                    <a:pt x="0" y="68"/>
                  </a:cubicBezTo>
                  <a:cubicBezTo>
                    <a:pt x="0" y="5"/>
                    <a:pt x="0" y="5"/>
                    <a:pt x="0" y="5"/>
                  </a:cubicBezTo>
                  <a:cubicBezTo>
                    <a:pt x="0" y="3"/>
                    <a:pt x="3" y="0"/>
                    <a:pt x="6" y="0"/>
                  </a:cubicBezTo>
                  <a:cubicBezTo>
                    <a:pt x="27" y="0"/>
                    <a:pt x="27" y="0"/>
                    <a:pt x="27" y="0"/>
                  </a:cubicBezTo>
                  <a:close/>
                </a:path>
              </a:pathLst>
            </a:custGeom>
            <a:solidFill>
              <a:srgbClr val="F5C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20" name="Freeform 24"/>
            <p:cNvSpPr>
              <a:spLocks/>
            </p:cNvSpPr>
            <p:nvPr/>
          </p:nvSpPr>
          <p:spPr bwMode="auto">
            <a:xfrm>
              <a:off x="557213" y="3073400"/>
              <a:ext cx="360363" cy="206375"/>
            </a:xfrm>
            <a:custGeom>
              <a:avLst/>
              <a:gdLst>
                <a:gd name="T0" fmla="*/ 35 w 275"/>
                <a:gd name="T1" fmla="*/ 151 h 159"/>
                <a:gd name="T2" fmla="*/ 8 w 275"/>
                <a:gd name="T3" fmla="*/ 151 h 159"/>
                <a:gd name="T4" fmla="*/ 8 w 275"/>
                <a:gd name="T5" fmla="*/ 124 h 159"/>
                <a:gd name="T6" fmla="*/ 125 w 275"/>
                <a:gd name="T7" fmla="*/ 8 h 159"/>
                <a:gd name="T8" fmla="*/ 151 w 275"/>
                <a:gd name="T9" fmla="*/ 8 h 159"/>
                <a:gd name="T10" fmla="*/ 268 w 275"/>
                <a:gd name="T11" fmla="*/ 124 h 159"/>
                <a:gd name="T12" fmla="*/ 268 w 275"/>
                <a:gd name="T13" fmla="*/ 151 h 159"/>
                <a:gd name="T14" fmla="*/ 241 w 275"/>
                <a:gd name="T15" fmla="*/ 151 h 159"/>
                <a:gd name="T16" fmla="*/ 138 w 275"/>
                <a:gd name="T17" fmla="*/ 48 h 159"/>
                <a:gd name="T18" fmla="*/ 35 w 275"/>
                <a:gd name="T19" fmla="*/ 15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 h="159">
                  <a:moveTo>
                    <a:pt x="35" y="151"/>
                  </a:moveTo>
                  <a:cubicBezTo>
                    <a:pt x="27" y="159"/>
                    <a:pt x="15" y="159"/>
                    <a:pt x="8" y="151"/>
                  </a:cubicBezTo>
                  <a:cubicBezTo>
                    <a:pt x="0" y="144"/>
                    <a:pt x="0" y="132"/>
                    <a:pt x="8" y="124"/>
                  </a:cubicBezTo>
                  <a:cubicBezTo>
                    <a:pt x="125" y="8"/>
                    <a:pt x="125" y="8"/>
                    <a:pt x="125" y="8"/>
                  </a:cubicBezTo>
                  <a:cubicBezTo>
                    <a:pt x="132" y="0"/>
                    <a:pt x="144" y="0"/>
                    <a:pt x="151" y="8"/>
                  </a:cubicBezTo>
                  <a:cubicBezTo>
                    <a:pt x="268" y="124"/>
                    <a:pt x="268" y="124"/>
                    <a:pt x="268" y="124"/>
                  </a:cubicBezTo>
                  <a:cubicBezTo>
                    <a:pt x="275" y="132"/>
                    <a:pt x="275" y="144"/>
                    <a:pt x="268" y="151"/>
                  </a:cubicBezTo>
                  <a:cubicBezTo>
                    <a:pt x="260" y="159"/>
                    <a:pt x="249" y="159"/>
                    <a:pt x="241" y="151"/>
                  </a:cubicBezTo>
                  <a:cubicBezTo>
                    <a:pt x="138" y="48"/>
                    <a:pt x="138" y="48"/>
                    <a:pt x="138" y="48"/>
                  </a:cubicBezTo>
                  <a:cubicBezTo>
                    <a:pt x="35" y="151"/>
                    <a:pt x="35" y="151"/>
                    <a:pt x="35" y="151"/>
                  </a:cubicBezTo>
                  <a:close/>
                </a:path>
              </a:pathLst>
            </a:custGeom>
            <a:solidFill>
              <a:srgbClr val="B651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21" name="Freeform 25"/>
            <p:cNvSpPr>
              <a:spLocks/>
            </p:cNvSpPr>
            <p:nvPr/>
          </p:nvSpPr>
          <p:spPr bwMode="auto">
            <a:xfrm>
              <a:off x="631825" y="3241675"/>
              <a:ext cx="209550" cy="173038"/>
            </a:xfrm>
            <a:custGeom>
              <a:avLst/>
              <a:gdLst>
                <a:gd name="T0" fmla="*/ 130 w 160"/>
                <a:gd name="T1" fmla="*/ 7 h 133"/>
                <a:gd name="T2" fmla="*/ 81 w 160"/>
                <a:gd name="T3" fmla="*/ 30 h 133"/>
                <a:gd name="T4" fmla="*/ 80 w 160"/>
                <a:gd name="T5" fmla="*/ 33 h 133"/>
                <a:gd name="T6" fmla="*/ 79 w 160"/>
                <a:gd name="T7" fmla="*/ 30 h 133"/>
                <a:gd name="T8" fmla="*/ 29 w 160"/>
                <a:gd name="T9" fmla="*/ 7 h 133"/>
                <a:gd name="T10" fmla="*/ 7 w 160"/>
                <a:gd name="T11" fmla="*/ 57 h 133"/>
                <a:gd name="T12" fmla="*/ 80 w 160"/>
                <a:gd name="T13" fmla="*/ 133 h 133"/>
                <a:gd name="T14" fmla="*/ 153 w 160"/>
                <a:gd name="T15" fmla="*/ 57 h 133"/>
                <a:gd name="T16" fmla="*/ 130 w 160"/>
                <a:gd name="T17" fmla="*/ 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133">
                  <a:moveTo>
                    <a:pt x="130" y="7"/>
                  </a:moveTo>
                  <a:cubicBezTo>
                    <a:pt x="110" y="0"/>
                    <a:pt x="88" y="10"/>
                    <a:pt x="81" y="30"/>
                  </a:cubicBezTo>
                  <a:cubicBezTo>
                    <a:pt x="80" y="31"/>
                    <a:pt x="80" y="32"/>
                    <a:pt x="80" y="33"/>
                  </a:cubicBezTo>
                  <a:cubicBezTo>
                    <a:pt x="80" y="32"/>
                    <a:pt x="79" y="31"/>
                    <a:pt x="79" y="30"/>
                  </a:cubicBezTo>
                  <a:cubicBezTo>
                    <a:pt x="71" y="10"/>
                    <a:pt x="49" y="0"/>
                    <a:pt x="29" y="7"/>
                  </a:cubicBezTo>
                  <a:cubicBezTo>
                    <a:pt x="10" y="15"/>
                    <a:pt x="0" y="37"/>
                    <a:pt x="7" y="57"/>
                  </a:cubicBezTo>
                  <a:cubicBezTo>
                    <a:pt x="14" y="77"/>
                    <a:pt x="80" y="133"/>
                    <a:pt x="80" y="133"/>
                  </a:cubicBezTo>
                  <a:cubicBezTo>
                    <a:pt x="80" y="133"/>
                    <a:pt x="145" y="77"/>
                    <a:pt x="153" y="57"/>
                  </a:cubicBezTo>
                  <a:cubicBezTo>
                    <a:pt x="160" y="37"/>
                    <a:pt x="150" y="15"/>
                    <a:pt x="130" y="7"/>
                  </a:cubicBezTo>
                  <a:close/>
                </a:path>
              </a:pathLst>
            </a:custGeom>
            <a:solidFill>
              <a:srgbClr val="C34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22" name="Freeform 26"/>
            <p:cNvSpPr>
              <a:spLocks/>
            </p:cNvSpPr>
            <p:nvPr/>
          </p:nvSpPr>
          <p:spPr bwMode="auto">
            <a:xfrm>
              <a:off x="631825" y="3241675"/>
              <a:ext cx="104775" cy="173038"/>
            </a:xfrm>
            <a:custGeom>
              <a:avLst/>
              <a:gdLst>
                <a:gd name="T0" fmla="*/ 80 w 80"/>
                <a:gd name="T1" fmla="*/ 33 h 133"/>
                <a:gd name="T2" fmla="*/ 79 w 80"/>
                <a:gd name="T3" fmla="*/ 30 h 133"/>
                <a:gd name="T4" fmla="*/ 29 w 80"/>
                <a:gd name="T5" fmla="*/ 7 h 133"/>
                <a:gd name="T6" fmla="*/ 7 w 80"/>
                <a:gd name="T7" fmla="*/ 57 h 133"/>
                <a:gd name="T8" fmla="*/ 80 w 80"/>
                <a:gd name="T9" fmla="*/ 133 h 133"/>
                <a:gd name="T10" fmla="*/ 80 w 80"/>
                <a:gd name="T11" fmla="*/ 33 h 133"/>
              </a:gdLst>
              <a:ahLst/>
              <a:cxnLst>
                <a:cxn ang="0">
                  <a:pos x="T0" y="T1"/>
                </a:cxn>
                <a:cxn ang="0">
                  <a:pos x="T2" y="T3"/>
                </a:cxn>
                <a:cxn ang="0">
                  <a:pos x="T4" y="T5"/>
                </a:cxn>
                <a:cxn ang="0">
                  <a:pos x="T6" y="T7"/>
                </a:cxn>
                <a:cxn ang="0">
                  <a:pos x="T8" y="T9"/>
                </a:cxn>
                <a:cxn ang="0">
                  <a:pos x="T10" y="T11"/>
                </a:cxn>
              </a:cxnLst>
              <a:rect l="0" t="0" r="r" b="b"/>
              <a:pathLst>
                <a:path w="80" h="133">
                  <a:moveTo>
                    <a:pt x="80" y="33"/>
                  </a:moveTo>
                  <a:cubicBezTo>
                    <a:pt x="80" y="32"/>
                    <a:pt x="79" y="31"/>
                    <a:pt x="79" y="30"/>
                  </a:cubicBezTo>
                  <a:cubicBezTo>
                    <a:pt x="71" y="10"/>
                    <a:pt x="49" y="0"/>
                    <a:pt x="29" y="7"/>
                  </a:cubicBezTo>
                  <a:cubicBezTo>
                    <a:pt x="10" y="15"/>
                    <a:pt x="0" y="37"/>
                    <a:pt x="7" y="57"/>
                  </a:cubicBezTo>
                  <a:cubicBezTo>
                    <a:pt x="14" y="77"/>
                    <a:pt x="80" y="133"/>
                    <a:pt x="80" y="133"/>
                  </a:cubicBezTo>
                  <a:cubicBezTo>
                    <a:pt x="80" y="33"/>
                    <a:pt x="80" y="33"/>
                    <a:pt x="80" y="33"/>
                  </a:cubicBezTo>
                  <a:close/>
                </a:path>
              </a:pathLst>
            </a:custGeom>
            <a:solidFill>
              <a:srgbClr val="EE7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grpSp>
        <p:nvGrpSpPr>
          <p:cNvPr id="223" name="Groupe 269"/>
          <p:cNvGrpSpPr/>
          <p:nvPr/>
        </p:nvGrpSpPr>
        <p:grpSpPr>
          <a:xfrm>
            <a:off x="3958597" y="3170796"/>
            <a:ext cx="796782" cy="767858"/>
            <a:chOff x="406400" y="2003425"/>
            <a:chExt cx="625475" cy="627063"/>
          </a:xfrm>
        </p:grpSpPr>
        <p:sp>
          <p:nvSpPr>
            <p:cNvPr id="224" name="AutoShape 3"/>
            <p:cNvSpPr>
              <a:spLocks noChangeAspect="1" noChangeArrowheads="1" noTextEdit="1"/>
            </p:cNvSpPr>
            <p:nvPr/>
          </p:nvSpPr>
          <p:spPr bwMode="auto">
            <a:xfrm>
              <a:off x="406400" y="2003425"/>
              <a:ext cx="625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25" name="Freeform 5"/>
            <p:cNvSpPr>
              <a:spLocks/>
            </p:cNvSpPr>
            <p:nvPr/>
          </p:nvSpPr>
          <p:spPr bwMode="auto">
            <a:xfrm>
              <a:off x="406400" y="2003425"/>
              <a:ext cx="625475" cy="627063"/>
            </a:xfrm>
            <a:custGeom>
              <a:avLst/>
              <a:gdLst>
                <a:gd name="T0" fmla="*/ 387 w 387"/>
                <a:gd name="T1" fmla="*/ 194 h 387"/>
                <a:gd name="T2" fmla="*/ 387 w 387"/>
                <a:gd name="T3" fmla="*/ 198 h 387"/>
                <a:gd name="T4" fmla="*/ 387 w 387"/>
                <a:gd name="T5" fmla="*/ 201 h 387"/>
                <a:gd name="T6" fmla="*/ 387 w 387"/>
                <a:gd name="T7" fmla="*/ 203 h 387"/>
                <a:gd name="T8" fmla="*/ 387 w 387"/>
                <a:gd name="T9" fmla="*/ 210 h 387"/>
                <a:gd name="T10" fmla="*/ 386 w 387"/>
                <a:gd name="T11" fmla="*/ 212 h 387"/>
                <a:gd name="T12" fmla="*/ 386 w 387"/>
                <a:gd name="T13" fmla="*/ 212 h 387"/>
                <a:gd name="T14" fmla="*/ 386 w 387"/>
                <a:gd name="T15" fmla="*/ 214 h 387"/>
                <a:gd name="T16" fmla="*/ 386 w 387"/>
                <a:gd name="T17" fmla="*/ 217 h 387"/>
                <a:gd name="T18" fmla="*/ 385 w 387"/>
                <a:gd name="T19" fmla="*/ 224 h 387"/>
                <a:gd name="T20" fmla="*/ 384 w 387"/>
                <a:gd name="T21" fmla="*/ 227 h 387"/>
                <a:gd name="T22" fmla="*/ 384 w 387"/>
                <a:gd name="T23" fmla="*/ 230 h 387"/>
                <a:gd name="T24" fmla="*/ 350 w 387"/>
                <a:gd name="T25" fmla="*/ 308 h 387"/>
                <a:gd name="T26" fmla="*/ 342 w 387"/>
                <a:gd name="T27" fmla="*/ 318 h 387"/>
                <a:gd name="T28" fmla="*/ 258 w 387"/>
                <a:gd name="T29" fmla="*/ 376 h 387"/>
                <a:gd name="T30" fmla="*/ 244 w 387"/>
                <a:gd name="T31" fmla="*/ 381 h 387"/>
                <a:gd name="T32" fmla="*/ 235 w 387"/>
                <a:gd name="T33" fmla="*/ 383 h 387"/>
                <a:gd name="T34" fmla="*/ 233 w 387"/>
                <a:gd name="T35" fmla="*/ 383 h 387"/>
                <a:gd name="T36" fmla="*/ 229 w 387"/>
                <a:gd name="T37" fmla="*/ 384 h 387"/>
                <a:gd name="T38" fmla="*/ 225 w 387"/>
                <a:gd name="T39" fmla="*/ 385 h 387"/>
                <a:gd name="T40" fmla="*/ 225 w 387"/>
                <a:gd name="T41" fmla="*/ 385 h 387"/>
                <a:gd name="T42" fmla="*/ 220 w 387"/>
                <a:gd name="T43" fmla="*/ 386 h 387"/>
                <a:gd name="T44" fmla="*/ 208 w 387"/>
                <a:gd name="T45" fmla="*/ 387 h 387"/>
                <a:gd name="T46" fmla="*/ 207 w 387"/>
                <a:gd name="T47" fmla="*/ 387 h 387"/>
                <a:gd name="T48" fmla="*/ 206 w 387"/>
                <a:gd name="T49" fmla="*/ 387 h 387"/>
                <a:gd name="T50" fmla="*/ 206 w 387"/>
                <a:gd name="T51" fmla="*/ 387 h 387"/>
                <a:gd name="T52" fmla="*/ 200 w 387"/>
                <a:gd name="T53" fmla="*/ 387 h 387"/>
                <a:gd name="T54" fmla="*/ 194 w 387"/>
                <a:gd name="T55" fmla="*/ 387 h 387"/>
                <a:gd name="T56" fmla="*/ 180 w 387"/>
                <a:gd name="T57" fmla="*/ 387 h 387"/>
                <a:gd name="T58" fmla="*/ 167 w 387"/>
                <a:gd name="T59" fmla="*/ 385 h 387"/>
                <a:gd name="T60" fmla="*/ 164 w 387"/>
                <a:gd name="T61" fmla="*/ 385 h 387"/>
                <a:gd name="T62" fmla="*/ 144 w 387"/>
                <a:gd name="T63" fmla="*/ 381 h 387"/>
                <a:gd name="T64" fmla="*/ 141 w 387"/>
                <a:gd name="T65" fmla="*/ 380 h 387"/>
                <a:gd name="T66" fmla="*/ 124 w 387"/>
                <a:gd name="T67" fmla="*/ 374 h 387"/>
                <a:gd name="T68" fmla="*/ 118 w 387"/>
                <a:gd name="T69" fmla="*/ 372 h 387"/>
                <a:gd name="T70" fmla="*/ 95 w 387"/>
                <a:gd name="T71" fmla="*/ 360 h 387"/>
                <a:gd name="T72" fmla="*/ 1 w 387"/>
                <a:gd name="T73" fmla="*/ 190 h 387"/>
                <a:gd name="T74" fmla="*/ 11 w 387"/>
                <a:gd name="T75" fmla="*/ 135 h 387"/>
                <a:gd name="T76" fmla="*/ 13 w 387"/>
                <a:gd name="T77" fmla="*/ 127 h 387"/>
                <a:gd name="T78" fmla="*/ 20 w 387"/>
                <a:gd name="T79" fmla="*/ 111 h 387"/>
                <a:gd name="T80" fmla="*/ 21 w 387"/>
                <a:gd name="T81" fmla="*/ 110 h 387"/>
                <a:gd name="T82" fmla="*/ 24 w 387"/>
                <a:gd name="T83" fmla="*/ 104 h 387"/>
                <a:gd name="T84" fmla="*/ 24 w 387"/>
                <a:gd name="T85" fmla="*/ 104 h 387"/>
                <a:gd name="T86" fmla="*/ 197 w 387"/>
                <a:gd name="T87" fmla="*/ 1 h 387"/>
                <a:gd name="T88" fmla="*/ 383 w 387"/>
                <a:gd name="T89" fmla="*/ 154 h 387"/>
                <a:gd name="T90" fmla="*/ 383 w 387"/>
                <a:gd name="T91" fmla="*/ 156 h 387"/>
                <a:gd name="T92" fmla="*/ 385 w 387"/>
                <a:gd name="T93" fmla="*/ 163 h 387"/>
                <a:gd name="T94" fmla="*/ 387 w 387"/>
                <a:gd name="T95" fmla="*/ 188 h 387"/>
                <a:gd name="T96" fmla="*/ 387 w 387"/>
                <a:gd name="T97" fmla="*/ 19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7" h="387">
                  <a:moveTo>
                    <a:pt x="387" y="194"/>
                  </a:moveTo>
                  <a:cubicBezTo>
                    <a:pt x="387" y="196"/>
                    <a:pt x="387" y="197"/>
                    <a:pt x="387" y="198"/>
                  </a:cubicBezTo>
                  <a:cubicBezTo>
                    <a:pt x="387" y="199"/>
                    <a:pt x="387" y="200"/>
                    <a:pt x="387" y="201"/>
                  </a:cubicBezTo>
                  <a:cubicBezTo>
                    <a:pt x="387" y="202"/>
                    <a:pt x="387" y="202"/>
                    <a:pt x="387" y="203"/>
                  </a:cubicBezTo>
                  <a:cubicBezTo>
                    <a:pt x="387" y="205"/>
                    <a:pt x="387" y="208"/>
                    <a:pt x="387" y="210"/>
                  </a:cubicBezTo>
                  <a:cubicBezTo>
                    <a:pt x="386" y="211"/>
                    <a:pt x="386" y="211"/>
                    <a:pt x="386" y="212"/>
                  </a:cubicBezTo>
                  <a:cubicBezTo>
                    <a:pt x="386" y="212"/>
                    <a:pt x="386" y="212"/>
                    <a:pt x="386" y="212"/>
                  </a:cubicBezTo>
                  <a:cubicBezTo>
                    <a:pt x="386" y="213"/>
                    <a:pt x="386" y="213"/>
                    <a:pt x="386" y="214"/>
                  </a:cubicBezTo>
                  <a:cubicBezTo>
                    <a:pt x="386" y="215"/>
                    <a:pt x="386" y="216"/>
                    <a:pt x="386" y="217"/>
                  </a:cubicBezTo>
                  <a:cubicBezTo>
                    <a:pt x="386" y="220"/>
                    <a:pt x="385" y="222"/>
                    <a:pt x="385" y="224"/>
                  </a:cubicBezTo>
                  <a:cubicBezTo>
                    <a:pt x="385" y="225"/>
                    <a:pt x="385" y="226"/>
                    <a:pt x="384" y="227"/>
                  </a:cubicBezTo>
                  <a:cubicBezTo>
                    <a:pt x="384" y="228"/>
                    <a:pt x="384" y="229"/>
                    <a:pt x="384" y="230"/>
                  </a:cubicBezTo>
                  <a:cubicBezTo>
                    <a:pt x="378" y="259"/>
                    <a:pt x="367" y="285"/>
                    <a:pt x="350" y="308"/>
                  </a:cubicBezTo>
                  <a:cubicBezTo>
                    <a:pt x="348" y="312"/>
                    <a:pt x="345" y="315"/>
                    <a:pt x="342" y="318"/>
                  </a:cubicBezTo>
                  <a:cubicBezTo>
                    <a:pt x="320" y="345"/>
                    <a:pt x="291" y="365"/>
                    <a:pt x="258" y="376"/>
                  </a:cubicBezTo>
                  <a:cubicBezTo>
                    <a:pt x="253" y="378"/>
                    <a:pt x="249" y="380"/>
                    <a:pt x="244" y="381"/>
                  </a:cubicBezTo>
                  <a:cubicBezTo>
                    <a:pt x="241" y="382"/>
                    <a:pt x="238" y="382"/>
                    <a:pt x="235" y="383"/>
                  </a:cubicBezTo>
                  <a:cubicBezTo>
                    <a:pt x="235" y="383"/>
                    <a:pt x="234" y="383"/>
                    <a:pt x="233" y="383"/>
                  </a:cubicBezTo>
                  <a:cubicBezTo>
                    <a:pt x="232" y="384"/>
                    <a:pt x="231" y="384"/>
                    <a:pt x="229" y="384"/>
                  </a:cubicBezTo>
                  <a:cubicBezTo>
                    <a:pt x="228" y="384"/>
                    <a:pt x="227" y="385"/>
                    <a:pt x="225" y="385"/>
                  </a:cubicBezTo>
                  <a:cubicBezTo>
                    <a:pt x="225" y="385"/>
                    <a:pt x="225" y="385"/>
                    <a:pt x="225" y="385"/>
                  </a:cubicBezTo>
                  <a:cubicBezTo>
                    <a:pt x="224" y="385"/>
                    <a:pt x="222" y="385"/>
                    <a:pt x="220" y="386"/>
                  </a:cubicBezTo>
                  <a:cubicBezTo>
                    <a:pt x="216" y="386"/>
                    <a:pt x="212" y="387"/>
                    <a:pt x="208" y="387"/>
                  </a:cubicBezTo>
                  <a:cubicBezTo>
                    <a:pt x="207" y="387"/>
                    <a:pt x="207" y="387"/>
                    <a:pt x="207" y="387"/>
                  </a:cubicBezTo>
                  <a:cubicBezTo>
                    <a:pt x="207" y="387"/>
                    <a:pt x="206" y="387"/>
                    <a:pt x="206" y="387"/>
                  </a:cubicBezTo>
                  <a:cubicBezTo>
                    <a:pt x="206" y="387"/>
                    <a:pt x="206" y="387"/>
                    <a:pt x="206" y="387"/>
                  </a:cubicBezTo>
                  <a:cubicBezTo>
                    <a:pt x="204" y="387"/>
                    <a:pt x="202" y="387"/>
                    <a:pt x="200" y="387"/>
                  </a:cubicBezTo>
                  <a:cubicBezTo>
                    <a:pt x="198" y="387"/>
                    <a:pt x="196" y="387"/>
                    <a:pt x="194" y="387"/>
                  </a:cubicBezTo>
                  <a:cubicBezTo>
                    <a:pt x="189" y="387"/>
                    <a:pt x="185" y="387"/>
                    <a:pt x="180" y="387"/>
                  </a:cubicBezTo>
                  <a:cubicBezTo>
                    <a:pt x="176" y="386"/>
                    <a:pt x="171" y="386"/>
                    <a:pt x="167" y="385"/>
                  </a:cubicBezTo>
                  <a:cubicBezTo>
                    <a:pt x="166" y="385"/>
                    <a:pt x="165" y="385"/>
                    <a:pt x="164" y="385"/>
                  </a:cubicBezTo>
                  <a:cubicBezTo>
                    <a:pt x="158" y="384"/>
                    <a:pt x="151" y="382"/>
                    <a:pt x="144" y="381"/>
                  </a:cubicBezTo>
                  <a:cubicBezTo>
                    <a:pt x="143" y="380"/>
                    <a:pt x="142" y="380"/>
                    <a:pt x="141" y="380"/>
                  </a:cubicBezTo>
                  <a:cubicBezTo>
                    <a:pt x="135" y="378"/>
                    <a:pt x="130" y="376"/>
                    <a:pt x="124" y="374"/>
                  </a:cubicBezTo>
                  <a:cubicBezTo>
                    <a:pt x="122" y="373"/>
                    <a:pt x="120" y="373"/>
                    <a:pt x="118" y="372"/>
                  </a:cubicBezTo>
                  <a:cubicBezTo>
                    <a:pt x="110" y="368"/>
                    <a:pt x="103" y="364"/>
                    <a:pt x="95" y="360"/>
                  </a:cubicBezTo>
                  <a:cubicBezTo>
                    <a:pt x="38" y="326"/>
                    <a:pt x="0" y="262"/>
                    <a:pt x="1" y="190"/>
                  </a:cubicBezTo>
                  <a:cubicBezTo>
                    <a:pt x="2" y="170"/>
                    <a:pt x="5" y="152"/>
                    <a:pt x="11" y="135"/>
                  </a:cubicBezTo>
                  <a:cubicBezTo>
                    <a:pt x="12" y="132"/>
                    <a:pt x="12" y="130"/>
                    <a:pt x="13" y="127"/>
                  </a:cubicBezTo>
                  <a:cubicBezTo>
                    <a:pt x="15" y="121"/>
                    <a:pt x="18" y="116"/>
                    <a:pt x="20" y="111"/>
                  </a:cubicBezTo>
                  <a:cubicBezTo>
                    <a:pt x="21" y="110"/>
                    <a:pt x="21" y="110"/>
                    <a:pt x="21" y="110"/>
                  </a:cubicBezTo>
                  <a:cubicBezTo>
                    <a:pt x="24" y="104"/>
                    <a:pt x="24" y="104"/>
                    <a:pt x="24" y="104"/>
                  </a:cubicBezTo>
                  <a:cubicBezTo>
                    <a:pt x="24" y="104"/>
                    <a:pt x="24" y="104"/>
                    <a:pt x="24" y="104"/>
                  </a:cubicBezTo>
                  <a:cubicBezTo>
                    <a:pt x="57" y="42"/>
                    <a:pt x="122" y="0"/>
                    <a:pt x="197" y="1"/>
                  </a:cubicBezTo>
                  <a:cubicBezTo>
                    <a:pt x="288" y="3"/>
                    <a:pt x="365" y="68"/>
                    <a:pt x="383" y="154"/>
                  </a:cubicBezTo>
                  <a:cubicBezTo>
                    <a:pt x="383" y="155"/>
                    <a:pt x="383" y="155"/>
                    <a:pt x="383" y="156"/>
                  </a:cubicBezTo>
                  <a:cubicBezTo>
                    <a:pt x="384" y="159"/>
                    <a:pt x="384" y="161"/>
                    <a:pt x="385" y="163"/>
                  </a:cubicBezTo>
                  <a:cubicBezTo>
                    <a:pt x="386" y="171"/>
                    <a:pt x="387" y="179"/>
                    <a:pt x="387" y="188"/>
                  </a:cubicBezTo>
                  <a:cubicBezTo>
                    <a:pt x="387" y="190"/>
                    <a:pt x="387" y="192"/>
                    <a:pt x="387" y="194"/>
                  </a:cubicBezTo>
                </a:path>
              </a:pathLst>
            </a:cu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26" name="Freeform 7"/>
            <p:cNvSpPr>
              <a:spLocks/>
            </p:cNvSpPr>
            <p:nvPr/>
          </p:nvSpPr>
          <p:spPr bwMode="auto">
            <a:xfrm>
              <a:off x="550863" y="2203450"/>
              <a:ext cx="238125" cy="284163"/>
            </a:xfrm>
            <a:custGeom>
              <a:avLst/>
              <a:gdLst>
                <a:gd name="T0" fmla="*/ 4 w 148"/>
                <a:gd name="T1" fmla="*/ 121 h 176"/>
                <a:gd name="T2" fmla="*/ 58 w 148"/>
                <a:gd name="T3" fmla="*/ 15 h 176"/>
                <a:gd name="T4" fmla="*/ 60 w 148"/>
                <a:gd name="T5" fmla="*/ 13 h 176"/>
                <a:gd name="T6" fmla="*/ 60 w 148"/>
                <a:gd name="T7" fmla="*/ 12 h 176"/>
                <a:gd name="T8" fmla="*/ 62 w 148"/>
                <a:gd name="T9" fmla="*/ 11 h 176"/>
                <a:gd name="T10" fmla="*/ 62 w 148"/>
                <a:gd name="T11" fmla="*/ 10 h 176"/>
                <a:gd name="T12" fmla="*/ 64 w 148"/>
                <a:gd name="T13" fmla="*/ 9 h 176"/>
                <a:gd name="T14" fmla="*/ 65 w 148"/>
                <a:gd name="T15" fmla="*/ 9 h 176"/>
                <a:gd name="T16" fmla="*/ 66 w 148"/>
                <a:gd name="T17" fmla="*/ 8 h 176"/>
                <a:gd name="T18" fmla="*/ 109 w 148"/>
                <a:gd name="T19" fmla="*/ 0 h 176"/>
                <a:gd name="T20" fmla="*/ 129 w 148"/>
                <a:gd name="T21" fmla="*/ 11 h 176"/>
                <a:gd name="T22" fmla="*/ 148 w 148"/>
                <a:gd name="T23" fmla="*/ 51 h 176"/>
                <a:gd name="T24" fmla="*/ 148 w 148"/>
                <a:gd name="T25" fmla="*/ 52 h 176"/>
                <a:gd name="T26" fmla="*/ 148 w 148"/>
                <a:gd name="T27" fmla="*/ 53 h 176"/>
                <a:gd name="T28" fmla="*/ 148 w 148"/>
                <a:gd name="T29" fmla="*/ 55 h 176"/>
                <a:gd name="T30" fmla="*/ 148 w 148"/>
                <a:gd name="T31" fmla="*/ 56 h 176"/>
                <a:gd name="T32" fmla="*/ 148 w 148"/>
                <a:gd name="T33" fmla="*/ 57 h 176"/>
                <a:gd name="T34" fmla="*/ 148 w 148"/>
                <a:gd name="T35" fmla="*/ 58 h 176"/>
                <a:gd name="T36" fmla="*/ 147 w 148"/>
                <a:gd name="T37" fmla="*/ 61 h 176"/>
                <a:gd name="T38" fmla="*/ 92 w 148"/>
                <a:gd name="T39" fmla="*/ 166 h 176"/>
                <a:gd name="T40" fmla="*/ 73 w 148"/>
                <a:gd name="T41" fmla="*/ 172 h 176"/>
                <a:gd name="T42" fmla="*/ 10 w 148"/>
                <a:gd name="T43" fmla="*/ 140 h 176"/>
                <a:gd name="T44" fmla="*/ 4 w 148"/>
                <a:gd name="T45" fmla="*/ 12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76">
                  <a:moveTo>
                    <a:pt x="4" y="121"/>
                  </a:moveTo>
                  <a:cubicBezTo>
                    <a:pt x="58" y="15"/>
                    <a:pt x="58" y="15"/>
                    <a:pt x="58" y="15"/>
                  </a:cubicBezTo>
                  <a:cubicBezTo>
                    <a:pt x="59" y="14"/>
                    <a:pt x="59" y="13"/>
                    <a:pt x="60" y="13"/>
                  </a:cubicBezTo>
                  <a:cubicBezTo>
                    <a:pt x="60" y="12"/>
                    <a:pt x="60" y="12"/>
                    <a:pt x="60" y="12"/>
                  </a:cubicBezTo>
                  <a:cubicBezTo>
                    <a:pt x="61" y="12"/>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89" y="173"/>
                    <a:pt x="80" y="176"/>
                    <a:pt x="73" y="172"/>
                  </a:cubicBezTo>
                  <a:cubicBezTo>
                    <a:pt x="10" y="140"/>
                    <a:pt x="10" y="140"/>
                    <a:pt x="10" y="140"/>
                  </a:cubicBezTo>
                  <a:cubicBezTo>
                    <a:pt x="3" y="136"/>
                    <a:pt x="0" y="128"/>
                    <a:pt x="4" y="121"/>
                  </a:cubicBezTo>
                  <a:close/>
                </a:path>
              </a:pathLst>
            </a:custGeom>
            <a:solidFill>
              <a:srgbClr val="EDA7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27" name="Freeform 8"/>
            <p:cNvSpPr>
              <a:spLocks/>
            </p:cNvSpPr>
            <p:nvPr/>
          </p:nvSpPr>
          <p:spPr bwMode="auto">
            <a:xfrm>
              <a:off x="804863" y="2287588"/>
              <a:ext cx="55563" cy="171450"/>
            </a:xfrm>
            <a:custGeom>
              <a:avLst/>
              <a:gdLst>
                <a:gd name="T0" fmla="*/ 14 w 35"/>
                <a:gd name="T1" fmla="*/ 108 h 108"/>
                <a:gd name="T2" fmla="*/ 0 w 35"/>
                <a:gd name="T3" fmla="*/ 96 h 108"/>
                <a:gd name="T4" fmla="*/ 1 w 35"/>
                <a:gd name="T5" fmla="*/ 0 h 108"/>
                <a:gd name="T6" fmla="*/ 28 w 35"/>
                <a:gd name="T7" fmla="*/ 0 h 108"/>
                <a:gd name="T8" fmla="*/ 28 w 35"/>
                <a:gd name="T9" fmla="*/ 41 h 108"/>
                <a:gd name="T10" fmla="*/ 35 w 35"/>
                <a:gd name="T11" fmla="*/ 49 h 108"/>
                <a:gd name="T12" fmla="*/ 28 w 35"/>
                <a:gd name="T13" fmla="*/ 57 h 108"/>
                <a:gd name="T14" fmla="*/ 28 w 35"/>
                <a:gd name="T15" fmla="*/ 57 h 108"/>
                <a:gd name="T16" fmla="*/ 35 w 35"/>
                <a:gd name="T17" fmla="*/ 64 h 108"/>
                <a:gd name="T18" fmla="*/ 27 w 35"/>
                <a:gd name="T19" fmla="*/ 72 h 108"/>
                <a:gd name="T20" fmla="*/ 27 w 35"/>
                <a:gd name="T21" fmla="*/ 72 h 108"/>
                <a:gd name="T22" fmla="*/ 35 w 35"/>
                <a:gd name="T23" fmla="*/ 79 h 108"/>
                <a:gd name="T24" fmla="*/ 27 w 35"/>
                <a:gd name="T25" fmla="*/ 86 h 108"/>
                <a:gd name="T26" fmla="*/ 27 w 35"/>
                <a:gd name="T27" fmla="*/ 96 h 108"/>
                <a:gd name="T28" fmla="*/ 14 w 35"/>
                <a:gd name="T29" fmla="*/ 108 h 108"/>
                <a:gd name="T30" fmla="*/ 14 w 35"/>
                <a:gd name="T3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08">
                  <a:moveTo>
                    <a:pt x="14" y="108"/>
                  </a:moveTo>
                  <a:lnTo>
                    <a:pt x="0" y="96"/>
                  </a:lnTo>
                  <a:lnTo>
                    <a:pt x="1" y="0"/>
                  </a:lnTo>
                  <a:lnTo>
                    <a:pt x="28" y="0"/>
                  </a:lnTo>
                  <a:lnTo>
                    <a:pt x="28" y="41"/>
                  </a:lnTo>
                  <a:lnTo>
                    <a:pt x="35" y="49"/>
                  </a:lnTo>
                  <a:lnTo>
                    <a:pt x="28" y="57"/>
                  </a:lnTo>
                  <a:lnTo>
                    <a:pt x="28" y="57"/>
                  </a:lnTo>
                  <a:lnTo>
                    <a:pt x="35" y="64"/>
                  </a:lnTo>
                  <a:lnTo>
                    <a:pt x="27" y="72"/>
                  </a:lnTo>
                  <a:lnTo>
                    <a:pt x="27" y="72"/>
                  </a:lnTo>
                  <a:lnTo>
                    <a:pt x="35" y="79"/>
                  </a:lnTo>
                  <a:lnTo>
                    <a:pt x="27" y="86"/>
                  </a:lnTo>
                  <a:lnTo>
                    <a:pt x="27" y="96"/>
                  </a:lnTo>
                  <a:lnTo>
                    <a:pt x="14" y="108"/>
                  </a:lnTo>
                  <a:lnTo>
                    <a:pt x="14" y="108"/>
                  </a:ln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28" name="Freeform 9"/>
            <p:cNvSpPr>
              <a:spLocks/>
            </p:cNvSpPr>
            <p:nvPr/>
          </p:nvSpPr>
          <p:spPr bwMode="auto">
            <a:xfrm>
              <a:off x="811213" y="2308225"/>
              <a:ext cx="19050" cy="141288"/>
            </a:xfrm>
            <a:custGeom>
              <a:avLst/>
              <a:gdLst>
                <a:gd name="T0" fmla="*/ 7 w 12"/>
                <a:gd name="T1" fmla="*/ 83 h 89"/>
                <a:gd name="T2" fmla="*/ 12 w 12"/>
                <a:gd name="T3" fmla="*/ 88 h 89"/>
                <a:gd name="T4" fmla="*/ 10 w 12"/>
                <a:gd name="T5" fmla="*/ 89 h 89"/>
                <a:gd name="T6" fmla="*/ 0 w 12"/>
                <a:gd name="T7" fmla="*/ 81 h 89"/>
                <a:gd name="T8" fmla="*/ 2 w 12"/>
                <a:gd name="T9" fmla="*/ 0 h 89"/>
                <a:gd name="T10" fmla="*/ 7 w 12"/>
                <a:gd name="T11" fmla="*/ 4 h 89"/>
                <a:gd name="T12" fmla="*/ 7 w 12"/>
                <a:gd name="T13" fmla="*/ 83 h 89"/>
                <a:gd name="T14" fmla="*/ 7 w 12"/>
                <a:gd name="T15" fmla="*/ 8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9">
                  <a:moveTo>
                    <a:pt x="7" y="83"/>
                  </a:moveTo>
                  <a:lnTo>
                    <a:pt x="12" y="88"/>
                  </a:lnTo>
                  <a:lnTo>
                    <a:pt x="10" y="89"/>
                  </a:lnTo>
                  <a:lnTo>
                    <a:pt x="0" y="81"/>
                  </a:lnTo>
                  <a:lnTo>
                    <a:pt x="2" y="0"/>
                  </a:lnTo>
                  <a:lnTo>
                    <a:pt x="7" y="4"/>
                  </a:lnTo>
                  <a:lnTo>
                    <a:pt x="7" y="83"/>
                  </a:lnTo>
                  <a:lnTo>
                    <a:pt x="7" y="83"/>
                  </a:lnTo>
                  <a:close/>
                </a:path>
              </a:pathLst>
            </a:custGeom>
            <a:solidFill>
              <a:srgbClr val="A9CE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29" name="Freeform 10"/>
            <p:cNvSpPr>
              <a:spLocks/>
            </p:cNvSpPr>
            <p:nvPr/>
          </p:nvSpPr>
          <p:spPr bwMode="auto">
            <a:xfrm>
              <a:off x="747713" y="2219325"/>
              <a:ext cx="41275" cy="98425"/>
            </a:xfrm>
            <a:custGeom>
              <a:avLst/>
              <a:gdLst>
                <a:gd name="T0" fmla="*/ 1 w 26"/>
                <a:gd name="T1" fmla="*/ 23 h 61"/>
                <a:gd name="T2" fmla="*/ 6 w 26"/>
                <a:gd name="T3" fmla="*/ 0 h 61"/>
                <a:gd name="T4" fmla="*/ 7 w 26"/>
                <a:gd name="T5" fmla="*/ 1 h 61"/>
                <a:gd name="T6" fmla="*/ 26 w 26"/>
                <a:gd name="T7" fmla="*/ 41 h 61"/>
                <a:gd name="T8" fmla="*/ 26 w 26"/>
                <a:gd name="T9" fmla="*/ 42 h 61"/>
                <a:gd name="T10" fmla="*/ 26 w 26"/>
                <a:gd name="T11" fmla="*/ 43 h 61"/>
                <a:gd name="T12" fmla="*/ 26 w 26"/>
                <a:gd name="T13" fmla="*/ 45 h 61"/>
                <a:gd name="T14" fmla="*/ 26 w 26"/>
                <a:gd name="T15" fmla="*/ 46 h 61"/>
                <a:gd name="T16" fmla="*/ 26 w 26"/>
                <a:gd name="T17" fmla="*/ 47 h 61"/>
                <a:gd name="T18" fmla="*/ 26 w 26"/>
                <a:gd name="T19" fmla="*/ 48 h 61"/>
                <a:gd name="T20" fmla="*/ 25 w 26"/>
                <a:gd name="T21" fmla="*/ 51 h 61"/>
                <a:gd name="T22" fmla="*/ 19 w 26"/>
                <a:gd name="T23" fmla="*/ 61 h 61"/>
                <a:gd name="T24" fmla="*/ 1 w 26"/>
                <a:gd name="T25"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1">
                  <a:moveTo>
                    <a:pt x="1" y="23"/>
                  </a:moveTo>
                  <a:cubicBezTo>
                    <a:pt x="1" y="15"/>
                    <a:pt x="3" y="7"/>
                    <a:pt x="6" y="0"/>
                  </a:cubicBezTo>
                  <a:cubicBezTo>
                    <a:pt x="7" y="1"/>
                    <a:pt x="7" y="1"/>
                    <a:pt x="7" y="1"/>
                  </a:cubicBezTo>
                  <a:cubicBezTo>
                    <a:pt x="7" y="1"/>
                    <a:pt x="26" y="40"/>
                    <a:pt x="26" y="41"/>
                  </a:cubicBezTo>
                  <a:cubicBezTo>
                    <a:pt x="26" y="41"/>
                    <a:pt x="26" y="41"/>
                    <a:pt x="26" y="42"/>
                  </a:cubicBezTo>
                  <a:cubicBezTo>
                    <a:pt x="26" y="42"/>
                    <a:pt x="26" y="43"/>
                    <a:pt x="26" y="43"/>
                  </a:cubicBezTo>
                  <a:cubicBezTo>
                    <a:pt x="26" y="43"/>
                    <a:pt x="26" y="44"/>
                    <a:pt x="26" y="45"/>
                  </a:cubicBezTo>
                  <a:cubicBezTo>
                    <a:pt x="26" y="45"/>
                    <a:pt x="26" y="45"/>
                    <a:pt x="26" y="46"/>
                  </a:cubicBezTo>
                  <a:cubicBezTo>
                    <a:pt x="26" y="46"/>
                    <a:pt x="26" y="47"/>
                    <a:pt x="26" y="47"/>
                  </a:cubicBezTo>
                  <a:cubicBezTo>
                    <a:pt x="26" y="48"/>
                    <a:pt x="26" y="48"/>
                    <a:pt x="26" y="48"/>
                  </a:cubicBezTo>
                  <a:cubicBezTo>
                    <a:pt x="25" y="49"/>
                    <a:pt x="25" y="50"/>
                    <a:pt x="25" y="51"/>
                  </a:cubicBezTo>
                  <a:cubicBezTo>
                    <a:pt x="19" y="61"/>
                    <a:pt x="19" y="61"/>
                    <a:pt x="19" y="61"/>
                  </a:cubicBezTo>
                  <a:cubicBezTo>
                    <a:pt x="8" y="52"/>
                    <a:pt x="0" y="38"/>
                    <a:pt x="1" y="23"/>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30" name="Freeform 11"/>
            <p:cNvSpPr>
              <a:spLocks noEditPoints="1"/>
            </p:cNvSpPr>
            <p:nvPr/>
          </p:nvSpPr>
          <p:spPr bwMode="auto">
            <a:xfrm>
              <a:off x="550863" y="2203450"/>
              <a:ext cx="238125" cy="282575"/>
            </a:xfrm>
            <a:custGeom>
              <a:avLst/>
              <a:gdLst>
                <a:gd name="T0" fmla="*/ 4 w 148"/>
                <a:gd name="T1" fmla="*/ 121 h 175"/>
                <a:gd name="T2" fmla="*/ 58 w 148"/>
                <a:gd name="T3" fmla="*/ 15 h 175"/>
                <a:gd name="T4" fmla="*/ 60 w 148"/>
                <a:gd name="T5" fmla="*/ 13 h 175"/>
                <a:gd name="T6" fmla="*/ 60 w 148"/>
                <a:gd name="T7" fmla="*/ 12 h 175"/>
                <a:gd name="T8" fmla="*/ 61 w 148"/>
                <a:gd name="T9" fmla="*/ 11 h 175"/>
                <a:gd name="T10" fmla="*/ 62 w 148"/>
                <a:gd name="T11" fmla="*/ 11 h 175"/>
                <a:gd name="T12" fmla="*/ 62 w 148"/>
                <a:gd name="T13" fmla="*/ 10 h 175"/>
                <a:gd name="T14" fmla="*/ 64 w 148"/>
                <a:gd name="T15" fmla="*/ 9 h 175"/>
                <a:gd name="T16" fmla="*/ 65 w 148"/>
                <a:gd name="T17" fmla="*/ 9 h 175"/>
                <a:gd name="T18" fmla="*/ 66 w 148"/>
                <a:gd name="T19" fmla="*/ 8 h 175"/>
                <a:gd name="T20" fmla="*/ 109 w 148"/>
                <a:gd name="T21" fmla="*/ 0 h 175"/>
                <a:gd name="T22" fmla="*/ 129 w 148"/>
                <a:gd name="T23" fmla="*/ 11 h 175"/>
                <a:gd name="T24" fmla="*/ 148 w 148"/>
                <a:gd name="T25" fmla="*/ 51 h 175"/>
                <a:gd name="T26" fmla="*/ 148 w 148"/>
                <a:gd name="T27" fmla="*/ 52 h 175"/>
                <a:gd name="T28" fmla="*/ 148 w 148"/>
                <a:gd name="T29" fmla="*/ 53 h 175"/>
                <a:gd name="T30" fmla="*/ 148 w 148"/>
                <a:gd name="T31" fmla="*/ 55 h 175"/>
                <a:gd name="T32" fmla="*/ 148 w 148"/>
                <a:gd name="T33" fmla="*/ 56 h 175"/>
                <a:gd name="T34" fmla="*/ 148 w 148"/>
                <a:gd name="T35" fmla="*/ 57 h 175"/>
                <a:gd name="T36" fmla="*/ 148 w 148"/>
                <a:gd name="T37" fmla="*/ 58 h 175"/>
                <a:gd name="T38" fmla="*/ 147 w 148"/>
                <a:gd name="T39" fmla="*/ 61 h 175"/>
                <a:gd name="T40" fmla="*/ 92 w 148"/>
                <a:gd name="T41" fmla="*/ 166 h 175"/>
                <a:gd name="T42" fmla="*/ 90 w 148"/>
                <a:gd name="T43" fmla="*/ 170 h 175"/>
                <a:gd name="T44" fmla="*/ 73 w 148"/>
                <a:gd name="T45" fmla="*/ 172 h 175"/>
                <a:gd name="T46" fmla="*/ 10 w 148"/>
                <a:gd name="T47" fmla="*/ 140 h 175"/>
                <a:gd name="T48" fmla="*/ 4 w 148"/>
                <a:gd name="T49" fmla="*/ 121 h 175"/>
                <a:gd name="T50" fmla="*/ 14 w 148"/>
                <a:gd name="T51" fmla="*/ 131 h 175"/>
                <a:gd name="T52" fmla="*/ 77 w 148"/>
                <a:gd name="T53" fmla="*/ 164 h 175"/>
                <a:gd name="T54" fmla="*/ 83 w 148"/>
                <a:gd name="T55" fmla="*/ 163 h 175"/>
                <a:gd name="T56" fmla="*/ 84 w 148"/>
                <a:gd name="T57" fmla="*/ 162 h 175"/>
                <a:gd name="T58" fmla="*/ 138 w 148"/>
                <a:gd name="T59" fmla="*/ 57 h 175"/>
                <a:gd name="T60" fmla="*/ 139 w 148"/>
                <a:gd name="T61" fmla="*/ 56 h 175"/>
                <a:gd name="T62" fmla="*/ 139 w 148"/>
                <a:gd name="T63" fmla="*/ 55 h 175"/>
                <a:gd name="T64" fmla="*/ 139 w 148"/>
                <a:gd name="T65" fmla="*/ 55 h 175"/>
                <a:gd name="T66" fmla="*/ 139 w 148"/>
                <a:gd name="T67" fmla="*/ 55 h 175"/>
                <a:gd name="T68" fmla="*/ 139 w 148"/>
                <a:gd name="T69" fmla="*/ 54 h 175"/>
                <a:gd name="T70" fmla="*/ 139 w 148"/>
                <a:gd name="T71" fmla="*/ 54 h 175"/>
                <a:gd name="T72" fmla="*/ 139 w 148"/>
                <a:gd name="T73" fmla="*/ 54 h 175"/>
                <a:gd name="T74" fmla="*/ 139 w 148"/>
                <a:gd name="T75" fmla="*/ 53 h 175"/>
                <a:gd name="T76" fmla="*/ 139 w 148"/>
                <a:gd name="T77" fmla="*/ 53 h 175"/>
                <a:gd name="T78" fmla="*/ 122 w 148"/>
                <a:gd name="T79" fmla="*/ 18 h 175"/>
                <a:gd name="T80" fmla="*/ 108 w 148"/>
                <a:gd name="T81" fmla="*/ 10 h 175"/>
                <a:gd name="T82" fmla="*/ 69 w 148"/>
                <a:gd name="T83" fmla="*/ 17 h 175"/>
                <a:gd name="T84" fmla="*/ 69 w 148"/>
                <a:gd name="T85" fmla="*/ 17 h 175"/>
                <a:gd name="T86" fmla="*/ 68 w 148"/>
                <a:gd name="T87" fmla="*/ 18 h 175"/>
                <a:gd name="T88" fmla="*/ 68 w 148"/>
                <a:gd name="T89" fmla="*/ 18 h 175"/>
                <a:gd name="T90" fmla="*/ 68 w 148"/>
                <a:gd name="T91" fmla="*/ 18 h 175"/>
                <a:gd name="T92" fmla="*/ 68 w 148"/>
                <a:gd name="T93" fmla="*/ 18 h 175"/>
                <a:gd name="T94" fmla="*/ 67 w 148"/>
                <a:gd name="T95" fmla="*/ 18 h 175"/>
                <a:gd name="T96" fmla="*/ 67 w 148"/>
                <a:gd name="T97" fmla="*/ 18 h 175"/>
                <a:gd name="T98" fmla="*/ 67 w 148"/>
                <a:gd name="T99" fmla="*/ 18 h 175"/>
                <a:gd name="T100" fmla="*/ 67 w 148"/>
                <a:gd name="T101" fmla="*/ 19 h 175"/>
                <a:gd name="T102" fmla="*/ 67 w 148"/>
                <a:gd name="T103" fmla="*/ 19 h 175"/>
                <a:gd name="T104" fmla="*/ 12 w 148"/>
                <a:gd name="T105" fmla="*/ 125 h 175"/>
                <a:gd name="T106" fmla="*/ 14 w 148"/>
                <a:gd name="T107" fmla="*/ 1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 h="175">
                  <a:moveTo>
                    <a:pt x="4" y="121"/>
                  </a:moveTo>
                  <a:cubicBezTo>
                    <a:pt x="58" y="15"/>
                    <a:pt x="58" y="15"/>
                    <a:pt x="58" y="15"/>
                  </a:cubicBezTo>
                  <a:cubicBezTo>
                    <a:pt x="59" y="14"/>
                    <a:pt x="59" y="13"/>
                    <a:pt x="60" y="13"/>
                  </a:cubicBezTo>
                  <a:cubicBezTo>
                    <a:pt x="60" y="12"/>
                    <a:pt x="60" y="12"/>
                    <a:pt x="60" y="12"/>
                  </a:cubicBezTo>
                  <a:cubicBezTo>
                    <a:pt x="61" y="12"/>
                    <a:pt x="61" y="11"/>
                    <a:pt x="61" y="11"/>
                  </a:cubicBezTo>
                  <a:cubicBezTo>
                    <a:pt x="61" y="11"/>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91" y="168"/>
                    <a:pt x="91" y="169"/>
                    <a:pt x="90" y="170"/>
                  </a:cubicBezTo>
                  <a:cubicBezTo>
                    <a:pt x="85" y="174"/>
                    <a:pt x="79" y="175"/>
                    <a:pt x="73" y="172"/>
                  </a:cubicBezTo>
                  <a:cubicBezTo>
                    <a:pt x="10" y="140"/>
                    <a:pt x="10" y="140"/>
                    <a:pt x="10" y="140"/>
                  </a:cubicBezTo>
                  <a:cubicBezTo>
                    <a:pt x="3" y="136"/>
                    <a:pt x="0" y="128"/>
                    <a:pt x="4" y="121"/>
                  </a:cubicBezTo>
                  <a:close/>
                  <a:moveTo>
                    <a:pt x="14" y="131"/>
                  </a:moveTo>
                  <a:cubicBezTo>
                    <a:pt x="77" y="164"/>
                    <a:pt x="77" y="164"/>
                    <a:pt x="77" y="164"/>
                  </a:cubicBezTo>
                  <a:cubicBezTo>
                    <a:pt x="79" y="165"/>
                    <a:pt x="82" y="164"/>
                    <a:pt x="83" y="163"/>
                  </a:cubicBezTo>
                  <a:cubicBezTo>
                    <a:pt x="83" y="163"/>
                    <a:pt x="84" y="162"/>
                    <a:pt x="84" y="162"/>
                  </a:cubicBezTo>
                  <a:cubicBezTo>
                    <a:pt x="138" y="57"/>
                    <a:pt x="138" y="57"/>
                    <a:pt x="138" y="57"/>
                  </a:cubicBezTo>
                  <a:cubicBezTo>
                    <a:pt x="138" y="56"/>
                    <a:pt x="138" y="56"/>
                    <a:pt x="139" y="56"/>
                  </a:cubicBezTo>
                  <a:cubicBezTo>
                    <a:pt x="139" y="56"/>
                    <a:pt x="139" y="56"/>
                    <a:pt x="139" y="55"/>
                  </a:cubicBezTo>
                  <a:cubicBezTo>
                    <a:pt x="139" y="55"/>
                    <a:pt x="139" y="55"/>
                    <a:pt x="139" y="55"/>
                  </a:cubicBezTo>
                  <a:cubicBezTo>
                    <a:pt x="139" y="55"/>
                    <a:pt x="139" y="55"/>
                    <a:pt x="139" y="55"/>
                  </a:cubicBezTo>
                  <a:cubicBezTo>
                    <a:pt x="139" y="55"/>
                    <a:pt x="139" y="55"/>
                    <a:pt x="139" y="54"/>
                  </a:cubicBezTo>
                  <a:cubicBezTo>
                    <a:pt x="139" y="54"/>
                    <a:pt x="139" y="54"/>
                    <a:pt x="139" y="54"/>
                  </a:cubicBezTo>
                  <a:cubicBezTo>
                    <a:pt x="139" y="54"/>
                    <a:pt x="139" y="54"/>
                    <a:pt x="139" y="54"/>
                  </a:cubicBezTo>
                  <a:cubicBezTo>
                    <a:pt x="139" y="54"/>
                    <a:pt x="139" y="54"/>
                    <a:pt x="139" y="53"/>
                  </a:cubicBezTo>
                  <a:cubicBezTo>
                    <a:pt x="139" y="53"/>
                    <a:pt x="139" y="53"/>
                    <a:pt x="139" y="53"/>
                  </a:cubicBezTo>
                  <a:cubicBezTo>
                    <a:pt x="137" y="49"/>
                    <a:pt x="128" y="31"/>
                    <a:pt x="122" y="18"/>
                  </a:cubicBezTo>
                  <a:cubicBezTo>
                    <a:pt x="108" y="10"/>
                    <a:pt x="108" y="10"/>
                    <a:pt x="108" y="10"/>
                  </a:cubicBezTo>
                  <a:cubicBezTo>
                    <a:pt x="93" y="13"/>
                    <a:pt x="73" y="16"/>
                    <a:pt x="69" y="17"/>
                  </a:cubicBezTo>
                  <a:cubicBezTo>
                    <a:pt x="69" y="17"/>
                    <a:pt x="69" y="17"/>
                    <a:pt x="69" y="17"/>
                  </a:cubicBezTo>
                  <a:cubicBezTo>
                    <a:pt x="69" y="17"/>
                    <a:pt x="68" y="17"/>
                    <a:pt x="68" y="18"/>
                  </a:cubicBezTo>
                  <a:cubicBezTo>
                    <a:pt x="68" y="18"/>
                    <a:pt x="68" y="18"/>
                    <a:pt x="68" y="18"/>
                  </a:cubicBezTo>
                  <a:cubicBezTo>
                    <a:pt x="68" y="18"/>
                    <a:pt x="68" y="18"/>
                    <a:pt x="68" y="18"/>
                  </a:cubicBezTo>
                  <a:cubicBezTo>
                    <a:pt x="68" y="18"/>
                    <a:pt x="68" y="18"/>
                    <a:pt x="68" y="18"/>
                  </a:cubicBezTo>
                  <a:cubicBezTo>
                    <a:pt x="68" y="18"/>
                    <a:pt x="67" y="18"/>
                    <a:pt x="67" y="18"/>
                  </a:cubicBezTo>
                  <a:cubicBezTo>
                    <a:pt x="67" y="18"/>
                    <a:pt x="67" y="18"/>
                    <a:pt x="67" y="18"/>
                  </a:cubicBezTo>
                  <a:cubicBezTo>
                    <a:pt x="67" y="18"/>
                    <a:pt x="67" y="18"/>
                    <a:pt x="67" y="18"/>
                  </a:cubicBezTo>
                  <a:cubicBezTo>
                    <a:pt x="67" y="19"/>
                    <a:pt x="67" y="19"/>
                    <a:pt x="67" y="19"/>
                  </a:cubicBezTo>
                  <a:cubicBezTo>
                    <a:pt x="67" y="19"/>
                    <a:pt x="67" y="19"/>
                    <a:pt x="67" y="19"/>
                  </a:cubicBezTo>
                  <a:cubicBezTo>
                    <a:pt x="12" y="125"/>
                    <a:pt x="12" y="125"/>
                    <a:pt x="12" y="125"/>
                  </a:cubicBezTo>
                  <a:cubicBezTo>
                    <a:pt x="11" y="127"/>
                    <a:pt x="12" y="130"/>
                    <a:pt x="14" y="131"/>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31" name="Freeform 12"/>
            <p:cNvSpPr>
              <a:spLocks noEditPoints="1"/>
            </p:cNvSpPr>
            <p:nvPr/>
          </p:nvSpPr>
          <p:spPr bwMode="auto">
            <a:xfrm>
              <a:off x="766763" y="2197100"/>
              <a:ext cx="117475" cy="119063"/>
            </a:xfrm>
            <a:custGeom>
              <a:avLst/>
              <a:gdLst>
                <a:gd name="T0" fmla="*/ 1 w 73"/>
                <a:gd name="T1" fmla="*/ 36 h 73"/>
                <a:gd name="T2" fmla="*/ 37 w 73"/>
                <a:gd name="T3" fmla="*/ 0 h 73"/>
                <a:gd name="T4" fmla="*/ 73 w 73"/>
                <a:gd name="T5" fmla="*/ 37 h 73"/>
                <a:gd name="T6" fmla="*/ 37 w 73"/>
                <a:gd name="T7" fmla="*/ 73 h 73"/>
                <a:gd name="T8" fmla="*/ 1 w 73"/>
                <a:gd name="T9" fmla="*/ 36 h 73"/>
                <a:gd name="T10" fmla="*/ 39 w 73"/>
                <a:gd name="T11" fmla="*/ 22 h 73"/>
                <a:gd name="T12" fmla="*/ 30 w 73"/>
                <a:gd name="T13" fmla="*/ 13 h 73"/>
                <a:gd name="T14" fmla="*/ 21 w 73"/>
                <a:gd name="T15" fmla="*/ 22 h 73"/>
                <a:gd name="T16" fmla="*/ 30 w 73"/>
                <a:gd name="T17" fmla="*/ 31 h 73"/>
                <a:gd name="T18" fmla="*/ 39 w 73"/>
                <a:gd name="T19" fmla="*/ 2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1" y="36"/>
                  </a:moveTo>
                  <a:cubicBezTo>
                    <a:pt x="1" y="16"/>
                    <a:pt x="17" y="0"/>
                    <a:pt x="37" y="0"/>
                  </a:cubicBezTo>
                  <a:cubicBezTo>
                    <a:pt x="57" y="0"/>
                    <a:pt x="73" y="17"/>
                    <a:pt x="73" y="37"/>
                  </a:cubicBezTo>
                  <a:cubicBezTo>
                    <a:pt x="73" y="57"/>
                    <a:pt x="57" y="73"/>
                    <a:pt x="37" y="73"/>
                  </a:cubicBezTo>
                  <a:cubicBezTo>
                    <a:pt x="16" y="72"/>
                    <a:pt x="0" y="56"/>
                    <a:pt x="1" y="36"/>
                  </a:cubicBezTo>
                  <a:close/>
                  <a:moveTo>
                    <a:pt x="39" y="22"/>
                  </a:moveTo>
                  <a:cubicBezTo>
                    <a:pt x="39" y="17"/>
                    <a:pt x="35" y="13"/>
                    <a:pt x="30" y="13"/>
                  </a:cubicBezTo>
                  <a:cubicBezTo>
                    <a:pt x="25" y="13"/>
                    <a:pt x="21" y="17"/>
                    <a:pt x="21" y="22"/>
                  </a:cubicBezTo>
                  <a:cubicBezTo>
                    <a:pt x="21" y="27"/>
                    <a:pt x="25" y="31"/>
                    <a:pt x="30" y="31"/>
                  </a:cubicBezTo>
                  <a:cubicBezTo>
                    <a:pt x="35" y="31"/>
                    <a:pt x="38" y="27"/>
                    <a:pt x="39" y="22"/>
                  </a:cubicBez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32" name="Freeform 13"/>
            <p:cNvSpPr>
              <a:spLocks/>
            </p:cNvSpPr>
            <p:nvPr/>
          </p:nvSpPr>
          <p:spPr bwMode="auto">
            <a:xfrm>
              <a:off x="766763" y="2197100"/>
              <a:ext cx="50800" cy="111125"/>
            </a:xfrm>
            <a:custGeom>
              <a:avLst/>
              <a:gdLst>
                <a:gd name="T0" fmla="*/ 6 w 31"/>
                <a:gd name="T1" fmla="*/ 37 h 68"/>
                <a:gd name="T2" fmla="*/ 19 w 31"/>
                <a:gd name="T3" fmla="*/ 68 h 68"/>
                <a:gd name="T4" fmla="*/ 1 w 31"/>
                <a:gd name="T5" fmla="*/ 36 h 68"/>
                <a:gd name="T6" fmla="*/ 31 w 31"/>
                <a:gd name="T7" fmla="*/ 0 h 68"/>
                <a:gd name="T8" fmla="*/ 6 w 31"/>
                <a:gd name="T9" fmla="*/ 37 h 68"/>
              </a:gdLst>
              <a:ahLst/>
              <a:cxnLst>
                <a:cxn ang="0">
                  <a:pos x="T0" y="T1"/>
                </a:cxn>
                <a:cxn ang="0">
                  <a:pos x="T2" y="T3"/>
                </a:cxn>
                <a:cxn ang="0">
                  <a:pos x="T4" y="T5"/>
                </a:cxn>
                <a:cxn ang="0">
                  <a:pos x="T6" y="T7"/>
                </a:cxn>
                <a:cxn ang="0">
                  <a:pos x="T8" y="T9"/>
                </a:cxn>
              </a:cxnLst>
              <a:rect l="0" t="0" r="r" b="b"/>
              <a:pathLst>
                <a:path w="31" h="68">
                  <a:moveTo>
                    <a:pt x="6" y="37"/>
                  </a:moveTo>
                  <a:cubicBezTo>
                    <a:pt x="6" y="50"/>
                    <a:pt x="11" y="61"/>
                    <a:pt x="19" y="68"/>
                  </a:cubicBezTo>
                  <a:cubicBezTo>
                    <a:pt x="8" y="62"/>
                    <a:pt x="0" y="50"/>
                    <a:pt x="1" y="36"/>
                  </a:cubicBezTo>
                  <a:cubicBezTo>
                    <a:pt x="1" y="18"/>
                    <a:pt x="14" y="3"/>
                    <a:pt x="31" y="0"/>
                  </a:cubicBezTo>
                  <a:cubicBezTo>
                    <a:pt x="16" y="6"/>
                    <a:pt x="6" y="21"/>
                    <a:pt x="6"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33" name="Freeform 14"/>
            <p:cNvSpPr>
              <a:spLocks/>
            </p:cNvSpPr>
            <p:nvPr/>
          </p:nvSpPr>
          <p:spPr bwMode="auto">
            <a:xfrm>
              <a:off x="696913" y="2141538"/>
              <a:ext cx="134938" cy="106363"/>
            </a:xfrm>
            <a:custGeom>
              <a:avLst/>
              <a:gdLst>
                <a:gd name="T0" fmla="*/ 4 w 83"/>
                <a:gd name="T1" fmla="*/ 59 h 66"/>
                <a:gd name="T2" fmla="*/ 1 w 83"/>
                <a:gd name="T3" fmla="*/ 41 h 66"/>
                <a:gd name="T4" fmla="*/ 9 w 83"/>
                <a:gd name="T5" fmla="*/ 18 h 66"/>
                <a:gd name="T6" fmla="*/ 15 w 83"/>
                <a:gd name="T7" fmla="*/ 11 h 66"/>
                <a:gd name="T8" fmla="*/ 36 w 83"/>
                <a:gd name="T9" fmla="*/ 1 h 66"/>
                <a:gd name="T10" fmla="*/ 60 w 83"/>
                <a:gd name="T11" fmla="*/ 7 h 66"/>
                <a:gd name="T12" fmla="*/ 79 w 83"/>
                <a:gd name="T13" fmla="*/ 27 h 66"/>
                <a:gd name="T14" fmla="*/ 83 w 83"/>
                <a:gd name="T15" fmla="*/ 49 h 66"/>
                <a:gd name="T16" fmla="*/ 81 w 83"/>
                <a:gd name="T17" fmla="*/ 56 h 66"/>
                <a:gd name="T18" fmla="*/ 78 w 83"/>
                <a:gd name="T19" fmla="*/ 62 h 66"/>
                <a:gd name="T20" fmla="*/ 68 w 83"/>
                <a:gd name="T21" fmla="*/ 64 h 66"/>
                <a:gd name="T22" fmla="*/ 64 w 83"/>
                <a:gd name="T23" fmla="*/ 57 h 66"/>
                <a:gd name="T24" fmla="*/ 65 w 83"/>
                <a:gd name="T25" fmla="*/ 54 h 66"/>
                <a:gd name="T26" fmla="*/ 69 w 83"/>
                <a:gd name="T27" fmla="*/ 60 h 66"/>
                <a:gd name="T28" fmla="*/ 75 w 83"/>
                <a:gd name="T29" fmla="*/ 59 h 66"/>
                <a:gd name="T30" fmla="*/ 78 w 83"/>
                <a:gd name="T31" fmla="*/ 50 h 66"/>
                <a:gd name="T32" fmla="*/ 79 w 83"/>
                <a:gd name="T33" fmla="*/ 49 h 66"/>
                <a:gd name="T34" fmla="*/ 58 w 83"/>
                <a:gd name="T35" fmla="*/ 10 h 66"/>
                <a:gd name="T36" fmla="*/ 18 w 83"/>
                <a:gd name="T37" fmla="*/ 14 h 66"/>
                <a:gd name="T38" fmla="*/ 13 w 83"/>
                <a:gd name="T39" fmla="*/ 20 h 66"/>
                <a:gd name="T40" fmla="*/ 8 w 83"/>
                <a:gd name="T41" fmla="*/ 57 h 66"/>
                <a:gd name="T42" fmla="*/ 13 w 83"/>
                <a:gd name="T43" fmla="*/ 61 h 66"/>
                <a:gd name="T44" fmla="*/ 14 w 83"/>
                <a:gd name="T45" fmla="*/ 61 h 66"/>
                <a:gd name="T46" fmla="*/ 17 w 83"/>
                <a:gd name="T47" fmla="*/ 65 h 66"/>
                <a:gd name="T48" fmla="*/ 14 w 83"/>
                <a:gd name="T49" fmla="*/ 61 h 66"/>
                <a:gd name="T50" fmla="*/ 21 w 83"/>
                <a:gd name="T51" fmla="*/ 58 h 66"/>
                <a:gd name="T52" fmla="*/ 22 w 83"/>
                <a:gd name="T53" fmla="*/ 56 h 66"/>
                <a:gd name="T54" fmla="*/ 24 w 83"/>
                <a:gd name="T55" fmla="*/ 60 h 66"/>
                <a:gd name="T56" fmla="*/ 23 w 83"/>
                <a:gd name="T57" fmla="*/ 61 h 66"/>
                <a:gd name="T58" fmla="*/ 17 w 83"/>
                <a:gd name="T59" fmla="*/ 65 h 66"/>
                <a:gd name="T60" fmla="*/ 12 w 83"/>
                <a:gd name="T61" fmla="*/ 65 h 66"/>
                <a:gd name="T62" fmla="*/ 4 w 83"/>
                <a:gd name="T63"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6">
                  <a:moveTo>
                    <a:pt x="4" y="59"/>
                  </a:moveTo>
                  <a:cubicBezTo>
                    <a:pt x="2" y="53"/>
                    <a:pt x="0" y="47"/>
                    <a:pt x="1" y="41"/>
                  </a:cubicBezTo>
                  <a:cubicBezTo>
                    <a:pt x="2" y="33"/>
                    <a:pt x="4" y="26"/>
                    <a:pt x="9" y="18"/>
                  </a:cubicBezTo>
                  <a:cubicBezTo>
                    <a:pt x="11" y="16"/>
                    <a:pt x="13" y="13"/>
                    <a:pt x="15" y="11"/>
                  </a:cubicBezTo>
                  <a:cubicBezTo>
                    <a:pt x="21" y="6"/>
                    <a:pt x="28" y="2"/>
                    <a:pt x="36" y="1"/>
                  </a:cubicBezTo>
                  <a:cubicBezTo>
                    <a:pt x="44" y="0"/>
                    <a:pt x="52" y="2"/>
                    <a:pt x="60" y="7"/>
                  </a:cubicBezTo>
                  <a:cubicBezTo>
                    <a:pt x="69" y="12"/>
                    <a:pt x="75" y="19"/>
                    <a:pt x="79" y="27"/>
                  </a:cubicBezTo>
                  <a:cubicBezTo>
                    <a:pt x="82" y="34"/>
                    <a:pt x="83" y="41"/>
                    <a:pt x="83" y="49"/>
                  </a:cubicBezTo>
                  <a:cubicBezTo>
                    <a:pt x="83" y="51"/>
                    <a:pt x="82" y="54"/>
                    <a:pt x="81" y="56"/>
                  </a:cubicBezTo>
                  <a:cubicBezTo>
                    <a:pt x="81" y="58"/>
                    <a:pt x="79" y="60"/>
                    <a:pt x="78" y="62"/>
                  </a:cubicBezTo>
                  <a:cubicBezTo>
                    <a:pt x="75" y="65"/>
                    <a:pt x="71" y="65"/>
                    <a:pt x="68" y="64"/>
                  </a:cubicBezTo>
                  <a:cubicBezTo>
                    <a:pt x="66" y="63"/>
                    <a:pt x="64" y="60"/>
                    <a:pt x="64" y="57"/>
                  </a:cubicBezTo>
                  <a:cubicBezTo>
                    <a:pt x="64" y="56"/>
                    <a:pt x="64" y="55"/>
                    <a:pt x="65" y="54"/>
                  </a:cubicBezTo>
                  <a:cubicBezTo>
                    <a:pt x="66" y="57"/>
                    <a:pt x="67" y="59"/>
                    <a:pt x="69" y="60"/>
                  </a:cubicBezTo>
                  <a:cubicBezTo>
                    <a:pt x="72" y="62"/>
                    <a:pt x="74" y="60"/>
                    <a:pt x="75" y="59"/>
                  </a:cubicBezTo>
                  <a:cubicBezTo>
                    <a:pt x="77" y="57"/>
                    <a:pt x="78" y="54"/>
                    <a:pt x="78" y="50"/>
                  </a:cubicBezTo>
                  <a:cubicBezTo>
                    <a:pt x="79" y="50"/>
                    <a:pt x="79" y="49"/>
                    <a:pt x="79" y="49"/>
                  </a:cubicBezTo>
                  <a:cubicBezTo>
                    <a:pt x="79" y="32"/>
                    <a:pt x="72" y="19"/>
                    <a:pt x="58" y="10"/>
                  </a:cubicBezTo>
                  <a:cubicBezTo>
                    <a:pt x="45" y="2"/>
                    <a:pt x="28" y="4"/>
                    <a:pt x="18" y="14"/>
                  </a:cubicBezTo>
                  <a:cubicBezTo>
                    <a:pt x="16" y="16"/>
                    <a:pt x="14" y="18"/>
                    <a:pt x="13" y="20"/>
                  </a:cubicBezTo>
                  <a:cubicBezTo>
                    <a:pt x="1" y="39"/>
                    <a:pt x="5" y="52"/>
                    <a:pt x="8" y="57"/>
                  </a:cubicBezTo>
                  <a:cubicBezTo>
                    <a:pt x="9" y="59"/>
                    <a:pt x="10" y="61"/>
                    <a:pt x="13" y="61"/>
                  </a:cubicBezTo>
                  <a:cubicBezTo>
                    <a:pt x="13" y="61"/>
                    <a:pt x="14" y="61"/>
                    <a:pt x="14" y="61"/>
                  </a:cubicBezTo>
                  <a:cubicBezTo>
                    <a:pt x="14" y="63"/>
                    <a:pt x="15" y="64"/>
                    <a:pt x="17" y="65"/>
                  </a:cubicBezTo>
                  <a:cubicBezTo>
                    <a:pt x="15" y="64"/>
                    <a:pt x="14" y="63"/>
                    <a:pt x="14" y="61"/>
                  </a:cubicBezTo>
                  <a:cubicBezTo>
                    <a:pt x="16" y="61"/>
                    <a:pt x="18" y="60"/>
                    <a:pt x="21" y="58"/>
                  </a:cubicBezTo>
                  <a:cubicBezTo>
                    <a:pt x="21" y="57"/>
                    <a:pt x="22" y="57"/>
                    <a:pt x="22" y="56"/>
                  </a:cubicBezTo>
                  <a:cubicBezTo>
                    <a:pt x="23" y="57"/>
                    <a:pt x="24" y="59"/>
                    <a:pt x="24" y="60"/>
                  </a:cubicBezTo>
                  <a:cubicBezTo>
                    <a:pt x="24" y="61"/>
                    <a:pt x="24" y="61"/>
                    <a:pt x="23" y="61"/>
                  </a:cubicBezTo>
                  <a:cubicBezTo>
                    <a:pt x="21" y="63"/>
                    <a:pt x="19" y="64"/>
                    <a:pt x="17" y="65"/>
                  </a:cubicBezTo>
                  <a:cubicBezTo>
                    <a:pt x="15" y="65"/>
                    <a:pt x="14" y="66"/>
                    <a:pt x="12" y="65"/>
                  </a:cubicBezTo>
                  <a:cubicBezTo>
                    <a:pt x="10" y="65"/>
                    <a:pt x="7" y="63"/>
                    <a:pt x="4" y="59"/>
                  </a:cubicBezTo>
                  <a:close/>
                </a:path>
              </a:pathLst>
            </a:custGeom>
            <a:solidFill>
              <a:srgbClr val="296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34" name="Freeform 15"/>
            <p:cNvSpPr>
              <a:spLocks/>
            </p:cNvSpPr>
            <p:nvPr/>
          </p:nvSpPr>
          <p:spPr bwMode="auto">
            <a:xfrm>
              <a:off x="614363" y="2301875"/>
              <a:ext cx="77788" cy="100013"/>
            </a:xfrm>
            <a:custGeom>
              <a:avLst/>
              <a:gdLst>
                <a:gd name="T0" fmla="*/ 15 w 48"/>
                <a:gd name="T1" fmla="*/ 60 h 62"/>
                <a:gd name="T2" fmla="*/ 1 w 48"/>
                <a:gd name="T3" fmla="*/ 18 h 62"/>
                <a:gd name="T4" fmla="*/ 1 w 48"/>
                <a:gd name="T5" fmla="*/ 16 h 62"/>
                <a:gd name="T6" fmla="*/ 3 w 48"/>
                <a:gd name="T7" fmla="*/ 14 h 62"/>
                <a:gd name="T8" fmla="*/ 44 w 48"/>
                <a:gd name="T9" fmla="*/ 0 h 62"/>
                <a:gd name="T10" fmla="*/ 48 w 48"/>
                <a:gd name="T11" fmla="*/ 2 h 62"/>
                <a:gd name="T12" fmla="*/ 46 w 48"/>
                <a:gd name="T13" fmla="*/ 6 h 62"/>
                <a:gd name="T14" fmla="*/ 7 w 48"/>
                <a:gd name="T15" fmla="*/ 19 h 62"/>
                <a:gd name="T16" fmla="*/ 21 w 48"/>
                <a:gd name="T17" fmla="*/ 58 h 62"/>
                <a:gd name="T18" fmla="*/ 20 w 48"/>
                <a:gd name="T19" fmla="*/ 60 h 62"/>
                <a:gd name="T20" fmla="*/ 19 w 48"/>
                <a:gd name="T21" fmla="*/ 61 h 62"/>
                <a:gd name="T22" fmla="*/ 15 w 48"/>
                <a:gd name="T23"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62">
                  <a:moveTo>
                    <a:pt x="15" y="60"/>
                  </a:moveTo>
                  <a:cubicBezTo>
                    <a:pt x="1" y="18"/>
                    <a:pt x="1" y="18"/>
                    <a:pt x="1" y="18"/>
                  </a:cubicBezTo>
                  <a:cubicBezTo>
                    <a:pt x="0" y="18"/>
                    <a:pt x="1" y="17"/>
                    <a:pt x="1" y="16"/>
                  </a:cubicBezTo>
                  <a:cubicBezTo>
                    <a:pt x="1" y="15"/>
                    <a:pt x="2" y="15"/>
                    <a:pt x="3" y="14"/>
                  </a:cubicBezTo>
                  <a:cubicBezTo>
                    <a:pt x="44" y="0"/>
                    <a:pt x="44" y="0"/>
                    <a:pt x="44" y="0"/>
                  </a:cubicBezTo>
                  <a:cubicBezTo>
                    <a:pt x="45" y="0"/>
                    <a:pt x="47" y="1"/>
                    <a:pt x="48" y="2"/>
                  </a:cubicBezTo>
                  <a:cubicBezTo>
                    <a:pt x="48" y="4"/>
                    <a:pt x="47" y="5"/>
                    <a:pt x="46" y="6"/>
                  </a:cubicBezTo>
                  <a:cubicBezTo>
                    <a:pt x="7" y="19"/>
                    <a:pt x="7" y="19"/>
                    <a:pt x="7" y="19"/>
                  </a:cubicBezTo>
                  <a:cubicBezTo>
                    <a:pt x="21" y="58"/>
                    <a:pt x="21" y="58"/>
                    <a:pt x="21" y="58"/>
                  </a:cubicBezTo>
                  <a:cubicBezTo>
                    <a:pt x="21" y="58"/>
                    <a:pt x="21" y="59"/>
                    <a:pt x="20" y="60"/>
                  </a:cubicBezTo>
                  <a:cubicBezTo>
                    <a:pt x="20" y="61"/>
                    <a:pt x="19" y="61"/>
                    <a:pt x="19" y="61"/>
                  </a:cubicBezTo>
                  <a:cubicBezTo>
                    <a:pt x="17" y="62"/>
                    <a:pt x="15" y="61"/>
                    <a:pt x="15"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35" name="Freeform 16"/>
            <p:cNvSpPr>
              <a:spLocks/>
            </p:cNvSpPr>
            <p:nvPr/>
          </p:nvSpPr>
          <p:spPr bwMode="auto">
            <a:xfrm>
              <a:off x="636588" y="2317750"/>
              <a:ext cx="98425" cy="96838"/>
            </a:xfrm>
            <a:custGeom>
              <a:avLst/>
              <a:gdLst>
                <a:gd name="T0" fmla="*/ 35 w 62"/>
                <a:gd name="T1" fmla="*/ 0 h 61"/>
                <a:gd name="T2" fmla="*/ 62 w 62"/>
                <a:gd name="T3" fmla="*/ 13 h 61"/>
                <a:gd name="T4" fmla="*/ 56 w 62"/>
                <a:gd name="T5" fmla="*/ 28 h 61"/>
                <a:gd name="T6" fmla="*/ 28 w 62"/>
                <a:gd name="T7" fmla="*/ 14 h 61"/>
                <a:gd name="T8" fmla="*/ 19 w 62"/>
                <a:gd name="T9" fmla="*/ 33 h 61"/>
                <a:gd name="T10" fmla="*/ 46 w 62"/>
                <a:gd name="T11" fmla="*/ 46 h 61"/>
                <a:gd name="T12" fmla="*/ 39 w 62"/>
                <a:gd name="T13" fmla="*/ 61 h 61"/>
                <a:gd name="T14" fmla="*/ 12 w 62"/>
                <a:gd name="T15" fmla="*/ 48 h 61"/>
                <a:gd name="T16" fmla="*/ 0 w 62"/>
                <a:gd name="T17" fmla="*/ 12 h 61"/>
                <a:gd name="T18" fmla="*/ 35 w 62"/>
                <a:gd name="T19" fmla="*/ 0 h 61"/>
                <a:gd name="T20" fmla="*/ 35 w 62"/>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1">
                  <a:moveTo>
                    <a:pt x="35" y="0"/>
                  </a:moveTo>
                  <a:lnTo>
                    <a:pt x="62" y="13"/>
                  </a:lnTo>
                  <a:lnTo>
                    <a:pt x="56" y="28"/>
                  </a:lnTo>
                  <a:lnTo>
                    <a:pt x="28" y="14"/>
                  </a:lnTo>
                  <a:lnTo>
                    <a:pt x="19" y="33"/>
                  </a:lnTo>
                  <a:lnTo>
                    <a:pt x="46" y="46"/>
                  </a:lnTo>
                  <a:lnTo>
                    <a:pt x="39" y="61"/>
                  </a:lnTo>
                  <a:lnTo>
                    <a:pt x="12" y="48"/>
                  </a:lnTo>
                  <a:lnTo>
                    <a:pt x="0" y="12"/>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pic>
        <p:nvPicPr>
          <p:cNvPr id="236" name="Image 3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0615" y="2060719"/>
            <a:ext cx="807686" cy="808084"/>
          </a:xfrm>
          <a:prstGeom prst="rect">
            <a:avLst/>
          </a:prstGeom>
        </p:spPr>
      </p:pic>
      <p:grpSp>
        <p:nvGrpSpPr>
          <p:cNvPr id="237" name="Groupe 404"/>
          <p:cNvGrpSpPr/>
          <p:nvPr/>
        </p:nvGrpSpPr>
        <p:grpSpPr>
          <a:xfrm>
            <a:off x="3965802" y="4274137"/>
            <a:ext cx="804874" cy="771748"/>
            <a:chOff x="422275" y="2974975"/>
            <a:chExt cx="631826" cy="630238"/>
          </a:xfrm>
        </p:grpSpPr>
        <p:sp>
          <p:nvSpPr>
            <p:cNvPr id="238" name="AutoShape 18"/>
            <p:cNvSpPr>
              <a:spLocks noChangeAspect="1" noChangeArrowheads="1" noTextEdit="1"/>
            </p:cNvSpPr>
            <p:nvPr/>
          </p:nvSpPr>
          <p:spPr bwMode="auto">
            <a:xfrm>
              <a:off x="422275" y="2974975"/>
              <a:ext cx="63023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39" name="Oval 20"/>
            <p:cNvSpPr>
              <a:spLocks noChangeArrowheads="1"/>
            </p:cNvSpPr>
            <p:nvPr/>
          </p:nvSpPr>
          <p:spPr bwMode="auto">
            <a:xfrm>
              <a:off x="422275" y="2974975"/>
              <a:ext cx="631826" cy="630238"/>
            </a:xfrm>
            <a:prstGeom prst="ellipse">
              <a:avLst/>
            </a:pr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40" name="Freeform 21"/>
            <p:cNvSpPr>
              <a:spLocks/>
            </p:cNvSpPr>
            <p:nvPr/>
          </p:nvSpPr>
          <p:spPr bwMode="auto">
            <a:xfrm>
              <a:off x="568325" y="3100388"/>
              <a:ext cx="484188" cy="501650"/>
            </a:xfrm>
            <a:custGeom>
              <a:avLst/>
              <a:gdLst>
                <a:gd name="T0" fmla="*/ 213 w 371"/>
                <a:gd name="T1" fmla="*/ 0 h 385"/>
                <a:gd name="T2" fmla="*/ 96 w 371"/>
                <a:gd name="T3" fmla="*/ 117 h 385"/>
                <a:gd name="T4" fmla="*/ 133 w 371"/>
                <a:gd name="T5" fmla="*/ 153 h 385"/>
                <a:gd name="T6" fmla="*/ 105 w 371"/>
                <a:gd name="T7" fmla="*/ 182 h 385"/>
                <a:gd name="T8" fmla="*/ 26 w 371"/>
                <a:gd name="T9" fmla="*/ 103 h 385"/>
                <a:gd name="T10" fmla="*/ 0 w 371"/>
                <a:gd name="T11" fmla="*/ 130 h 385"/>
                <a:gd name="T12" fmla="*/ 78 w 371"/>
                <a:gd name="T13" fmla="*/ 208 h 385"/>
                <a:gd name="T14" fmla="*/ 34 w 371"/>
                <a:gd name="T15" fmla="*/ 252 h 385"/>
                <a:gd name="T16" fmla="*/ 167 w 371"/>
                <a:gd name="T17" fmla="*/ 385 h 385"/>
                <a:gd name="T18" fmla="*/ 371 w 371"/>
                <a:gd name="T19" fmla="*/ 158 h 385"/>
                <a:gd name="T20" fmla="*/ 213 w 371"/>
                <a:gd name="T21"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1" h="385">
                  <a:moveTo>
                    <a:pt x="213" y="0"/>
                  </a:moveTo>
                  <a:cubicBezTo>
                    <a:pt x="96" y="117"/>
                    <a:pt x="96" y="117"/>
                    <a:pt x="96" y="117"/>
                  </a:cubicBezTo>
                  <a:cubicBezTo>
                    <a:pt x="133" y="153"/>
                    <a:pt x="133" y="153"/>
                    <a:pt x="133" y="153"/>
                  </a:cubicBezTo>
                  <a:cubicBezTo>
                    <a:pt x="105" y="182"/>
                    <a:pt x="105" y="182"/>
                    <a:pt x="105" y="182"/>
                  </a:cubicBezTo>
                  <a:cubicBezTo>
                    <a:pt x="26" y="103"/>
                    <a:pt x="26" y="103"/>
                    <a:pt x="26" y="103"/>
                  </a:cubicBezTo>
                  <a:cubicBezTo>
                    <a:pt x="0" y="130"/>
                    <a:pt x="0" y="130"/>
                    <a:pt x="0" y="130"/>
                  </a:cubicBezTo>
                  <a:cubicBezTo>
                    <a:pt x="78" y="208"/>
                    <a:pt x="78" y="208"/>
                    <a:pt x="78" y="208"/>
                  </a:cubicBezTo>
                  <a:cubicBezTo>
                    <a:pt x="34" y="252"/>
                    <a:pt x="34" y="252"/>
                    <a:pt x="34" y="252"/>
                  </a:cubicBezTo>
                  <a:cubicBezTo>
                    <a:pt x="167" y="385"/>
                    <a:pt x="167" y="385"/>
                    <a:pt x="167" y="385"/>
                  </a:cubicBezTo>
                  <a:cubicBezTo>
                    <a:pt x="279" y="368"/>
                    <a:pt x="366" y="273"/>
                    <a:pt x="371" y="158"/>
                  </a:cubicBezTo>
                  <a:cubicBezTo>
                    <a:pt x="213" y="0"/>
                    <a:pt x="213" y="0"/>
                    <a:pt x="213" y="0"/>
                  </a:cubicBezTo>
                  <a:close/>
                </a:path>
              </a:pathLst>
            </a:cu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41" name="Freeform 22"/>
            <p:cNvSpPr>
              <a:spLocks/>
            </p:cNvSpPr>
            <p:nvPr/>
          </p:nvSpPr>
          <p:spPr bwMode="auto">
            <a:xfrm>
              <a:off x="609600" y="3114675"/>
              <a:ext cx="255588" cy="317500"/>
            </a:xfrm>
            <a:custGeom>
              <a:avLst/>
              <a:gdLst>
                <a:gd name="T0" fmla="*/ 96 w 196"/>
                <a:gd name="T1" fmla="*/ 1 h 243"/>
                <a:gd name="T2" fmla="*/ 103 w 196"/>
                <a:gd name="T3" fmla="*/ 1 h 243"/>
                <a:gd name="T4" fmla="*/ 193 w 196"/>
                <a:gd name="T5" fmla="*/ 60 h 243"/>
                <a:gd name="T6" fmla="*/ 196 w 196"/>
                <a:gd name="T7" fmla="*/ 65 h 243"/>
                <a:gd name="T8" fmla="*/ 196 w 196"/>
                <a:gd name="T9" fmla="*/ 237 h 243"/>
                <a:gd name="T10" fmla="*/ 190 w 196"/>
                <a:gd name="T11" fmla="*/ 243 h 243"/>
                <a:gd name="T12" fmla="*/ 6 w 196"/>
                <a:gd name="T13" fmla="*/ 243 h 243"/>
                <a:gd name="T14" fmla="*/ 1 w 196"/>
                <a:gd name="T15" fmla="*/ 237 h 243"/>
                <a:gd name="T16" fmla="*/ 1 w 196"/>
                <a:gd name="T17" fmla="*/ 65 h 243"/>
                <a:gd name="T18" fmla="*/ 3 w 196"/>
                <a:gd name="T19" fmla="*/ 60 h 243"/>
                <a:gd name="T20" fmla="*/ 96 w 196"/>
                <a:gd name="T21"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243">
                  <a:moveTo>
                    <a:pt x="96" y="1"/>
                  </a:moveTo>
                  <a:cubicBezTo>
                    <a:pt x="98" y="0"/>
                    <a:pt x="101" y="0"/>
                    <a:pt x="103" y="1"/>
                  </a:cubicBezTo>
                  <a:cubicBezTo>
                    <a:pt x="193" y="60"/>
                    <a:pt x="193" y="60"/>
                    <a:pt x="193" y="60"/>
                  </a:cubicBezTo>
                  <a:cubicBezTo>
                    <a:pt x="195" y="61"/>
                    <a:pt x="196" y="63"/>
                    <a:pt x="196" y="65"/>
                  </a:cubicBezTo>
                  <a:cubicBezTo>
                    <a:pt x="196" y="237"/>
                    <a:pt x="196" y="237"/>
                    <a:pt x="196" y="237"/>
                  </a:cubicBezTo>
                  <a:cubicBezTo>
                    <a:pt x="196" y="240"/>
                    <a:pt x="194" y="243"/>
                    <a:pt x="190" y="243"/>
                  </a:cubicBezTo>
                  <a:cubicBezTo>
                    <a:pt x="6" y="243"/>
                    <a:pt x="6" y="243"/>
                    <a:pt x="6" y="243"/>
                  </a:cubicBezTo>
                  <a:cubicBezTo>
                    <a:pt x="3" y="243"/>
                    <a:pt x="1" y="240"/>
                    <a:pt x="1" y="237"/>
                  </a:cubicBezTo>
                  <a:cubicBezTo>
                    <a:pt x="1" y="65"/>
                    <a:pt x="1" y="65"/>
                    <a:pt x="1" y="65"/>
                  </a:cubicBezTo>
                  <a:cubicBezTo>
                    <a:pt x="0" y="63"/>
                    <a:pt x="1" y="61"/>
                    <a:pt x="3" y="60"/>
                  </a:cubicBezTo>
                  <a:cubicBezTo>
                    <a:pt x="96" y="1"/>
                    <a:pt x="96" y="1"/>
                    <a:pt x="96" y="1"/>
                  </a:cubicBezTo>
                  <a:close/>
                </a:path>
              </a:pathLst>
            </a:custGeom>
            <a:solidFill>
              <a:srgbClr val="F5C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42" name="Freeform 23"/>
            <p:cNvSpPr>
              <a:spLocks/>
            </p:cNvSpPr>
            <p:nvPr/>
          </p:nvSpPr>
          <p:spPr bwMode="auto">
            <a:xfrm>
              <a:off x="806450" y="3097213"/>
              <a:ext cx="42863" cy="96838"/>
            </a:xfrm>
            <a:custGeom>
              <a:avLst/>
              <a:gdLst>
                <a:gd name="T0" fmla="*/ 27 w 33"/>
                <a:gd name="T1" fmla="*/ 0 h 74"/>
                <a:gd name="T2" fmla="*/ 33 w 33"/>
                <a:gd name="T3" fmla="*/ 5 h 74"/>
                <a:gd name="T4" fmla="*/ 33 w 33"/>
                <a:gd name="T5" fmla="*/ 68 h 74"/>
                <a:gd name="T6" fmla="*/ 27 w 33"/>
                <a:gd name="T7" fmla="*/ 74 h 74"/>
                <a:gd name="T8" fmla="*/ 6 w 33"/>
                <a:gd name="T9" fmla="*/ 74 h 74"/>
                <a:gd name="T10" fmla="*/ 0 w 33"/>
                <a:gd name="T11" fmla="*/ 68 h 74"/>
                <a:gd name="T12" fmla="*/ 0 w 33"/>
                <a:gd name="T13" fmla="*/ 5 h 74"/>
                <a:gd name="T14" fmla="*/ 6 w 33"/>
                <a:gd name="T15" fmla="*/ 0 h 74"/>
                <a:gd name="T16" fmla="*/ 27 w 33"/>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74">
                  <a:moveTo>
                    <a:pt x="27" y="0"/>
                  </a:moveTo>
                  <a:cubicBezTo>
                    <a:pt x="30" y="0"/>
                    <a:pt x="33" y="2"/>
                    <a:pt x="33" y="5"/>
                  </a:cubicBezTo>
                  <a:cubicBezTo>
                    <a:pt x="33" y="68"/>
                    <a:pt x="33" y="68"/>
                    <a:pt x="33" y="68"/>
                  </a:cubicBezTo>
                  <a:cubicBezTo>
                    <a:pt x="33" y="72"/>
                    <a:pt x="30" y="74"/>
                    <a:pt x="27" y="74"/>
                  </a:cubicBezTo>
                  <a:cubicBezTo>
                    <a:pt x="6" y="74"/>
                    <a:pt x="6" y="74"/>
                    <a:pt x="6" y="74"/>
                  </a:cubicBezTo>
                  <a:cubicBezTo>
                    <a:pt x="3" y="74"/>
                    <a:pt x="0" y="72"/>
                    <a:pt x="0" y="68"/>
                  </a:cubicBezTo>
                  <a:cubicBezTo>
                    <a:pt x="0" y="5"/>
                    <a:pt x="0" y="5"/>
                    <a:pt x="0" y="5"/>
                  </a:cubicBezTo>
                  <a:cubicBezTo>
                    <a:pt x="0" y="3"/>
                    <a:pt x="3" y="0"/>
                    <a:pt x="6" y="0"/>
                  </a:cubicBezTo>
                  <a:cubicBezTo>
                    <a:pt x="27" y="0"/>
                    <a:pt x="27" y="0"/>
                    <a:pt x="27" y="0"/>
                  </a:cubicBezTo>
                  <a:close/>
                </a:path>
              </a:pathLst>
            </a:custGeom>
            <a:solidFill>
              <a:srgbClr val="F5C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43" name="Freeform 24"/>
            <p:cNvSpPr>
              <a:spLocks/>
            </p:cNvSpPr>
            <p:nvPr/>
          </p:nvSpPr>
          <p:spPr bwMode="auto">
            <a:xfrm>
              <a:off x="557213" y="3073400"/>
              <a:ext cx="360363" cy="206375"/>
            </a:xfrm>
            <a:custGeom>
              <a:avLst/>
              <a:gdLst>
                <a:gd name="T0" fmla="*/ 35 w 275"/>
                <a:gd name="T1" fmla="*/ 151 h 159"/>
                <a:gd name="T2" fmla="*/ 8 w 275"/>
                <a:gd name="T3" fmla="*/ 151 h 159"/>
                <a:gd name="T4" fmla="*/ 8 w 275"/>
                <a:gd name="T5" fmla="*/ 124 h 159"/>
                <a:gd name="T6" fmla="*/ 125 w 275"/>
                <a:gd name="T7" fmla="*/ 8 h 159"/>
                <a:gd name="T8" fmla="*/ 151 w 275"/>
                <a:gd name="T9" fmla="*/ 8 h 159"/>
                <a:gd name="T10" fmla="*/ 268 w 275"/>
                <a:gd name="T11" fmla="*/ 124 h 159"/>
                <a:gd name="T12" fmla="*/ 268 w 275"/>
                <a:gd name="T13" fmla="*/ 151 h 159"/>
                <a:gd name="T14" fmla="*/ 241 w 275"/>
                <a:gd name="T15" fmla="*/ 151 h 159"/>
                <a:gd name="T16" fmla="*/ 138 w 275"/>
                <a:gd name="T17" fmla="*/ 48 h 159"/>
                <a:gd name="T18" fmla="*/ 35 w 275"/>
                <a:gd name="T19" fmla="*/ 15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 h="159">
                  <a:moveTo>
                    <a:pt x="35" y="151"/>
                  </a:moveTo>
                  <a:cubicBezTo>
                    <a:pt x="27" y="159"/>
                    <a:pt x="15" y="159"/>
                    <a:pt x="8" y="151"/>
                  </a:cubicBezTo>
                  <a:cubicBezTo>
                    <a:pt x="0" y="144"/>
                    <a:pt x="0" y="132"/>
                    <a:pt x="8" y="124"/>
                  </a:cubicBezTo>
                  <a:cubicBezTo>
                    <a:pt x="125" y="8"/>
                    <a:pt x="125" y="8"/>
                    <a:pt x="125" y="8"/>
                  </a:cubicBezTo>
                  <a:cubicBezTo>
                    <a:pt x="132" y="0"/>
                    <a:pt x="144" y="0"/>
                    <a:pt x="151" y="8"/>
                  </a:cubicBezTo>
                  <a:cubicBezTo>
                    <a:pt x="268" y="124"/>
                    <a:pt x="268" y="124"/>
                    <a:pt x="268" y="124"/>
                  </a:cubicBezTo>
                  <a:cubicBezTo>
                    <a:pt x="275" y="132"/>
                    <a:pt x="275" y="144"/>
                    <a:pt x="268" y="151"/>
                  </a:cubicBezTo>
                  <a:cubicBezTo>
                    <a:pt x="260" y="159"/>
                    <a:pt x="249" y="159"/>
                    <a:pt x="241" y="151"/>
                  </a:cubicBezTo>
                  <a:cubicBezTo>
                    <a:pt x="138" y="48"/>
                    <a:pt x="138" y="48"/>
                    <a:pt x="138" y="48"/>
                  </a:cubicBezTo>
                  <a:cubicBezTo>
                    <a:pt x="35" y="151"/>
                    <a:pt x="35" y="151"/>
                    <a:pt x="35" y="151"/>
                  </a:cubicBezTo>
                  <a:close/>
                </a:path>
              </a:pathLst>
            </a:custGeom>
            <a:solidFill>
              <a:srgbClr val="B651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44" name="Freeform 25"/>
            <p:cNvSpPr>
              <a:spLocks/>
            </p:cNvSpPr>
            <p:nvPr/>
          </p:nvSpPr>
          <p:spPr bwMode="auto">
            <a:xfrm>
              <a:off x="631825" y="3241675"/>
              <a:ext cx="209550" cy="173038"/>
            </a:xfrm>
            <a:custGeom>
              <a:avLst/>
              <a:gdLst>
                <a:gd name="T0" fmla="*/ 130 w 160"/>
                <a:gd name="T1" fmla="*/ 7 h 133"/>
                <a:gd name="T2" fmla="*/ 81 w 160"/>
                <a:gd name="T3" fmla="*/ 30 h 133"/>
                <a:gd name="T4" fmla="*/ 80 w 160"/>
                <a:gd name="T5" fmla="*/ 33 h 133"/>
                <a:gd name="T6" fmla="*/ 79 w 160"/>
                <a:gd name="T7" fmla="*/ 30 h 133"/>
                <a:gd name="T8" fmla="*/ 29 w 160"/>
                <a:gd name="T9" fmla="*/ 7 h 133"/>
                <a:gd name="T10" fmla="*/ 7 w 160"/>
                <a:gd name="T11" fmla="*/ 57 h 133"/>
                <a:gd name="T12" fmla="*/ 80 w 160"/>
                <a:gd name="T13" fmla="*/ 133 h 133"/>
                <a:gd name="T14" fmla="*/ 153 w 160"/>
                <a:gd name="T15" fmla="*/ 57 h 133"/>
                <a:gd name="T16" fmla="*/ 130 w 160"/>
                <a:gd name="T17" fmla="*/ 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133">
                  <a:moveTo>
                    <a:pt x="130" y="7"/>
                  </a:moveTo>
                  <a:cubicBezTo>
                    <a:pt x="110" y="0"/>
                    <a:pt x="88" y="10"/>
                    <a:pt x="81" y="30"/>
                  </a:cubicBezTo>
                  <a:cubicBezTo>
                    <a:pt x="80" y="31"/>
                    <a:pt x="80" y="32"/>
                    <a:pt x="80" y="33"/>
                  </a:cubicBezTo>
                  <a:cubicBezTo>
                    <a:pt x="80" y="32"/>
                    <a:pt x="79" y="31"/>
                    <a:pt x="79" y="30"/>
                  </a:cubicBezTo>
                  <a:cubicBezTo>
                    <a:pt x="71" y="10"/>
                    <a:pt x="49" y="0"/>
                    <a:pt x="29" y="7"/>
                  </a:cubicBezTo>
                  <a:cubicBezTo>
                    <a:pt x="10" y="15"/>
                    <a:pt x="0" y="37"/>
                    <a:pt x="7" y="57"/>
                  </a:cubicBezTo>
                  <a:cubicBezTo>
                    <a:pt x="14" y="77"/>
                    <a:pt x="80" y="133"/>
                    <a:pt x="80" y="133"/>
                  </a:cubicBezTo>
                  <a:cubicBezTo>
                    <a:pt x="80" y="133"/>
                    <a:pt x="145" y="77"/>
                    <a:pt x="153" y="57"/>
                  </a:cubicBezTo>
                  <a:cubicBezTo>
                    <a:pt x="160" y="37"/>
                    <a:pt x="150" y="15"/>
                    <a:pt x="130" y="7"/>
                  </a:cubicBezTo>
                  <a:close/>
                </a:path>
              </a:pathLst>
            </a:custGeom>
            <a:solidFill>
              <a:srgbClr val="C34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45" name="Freeform 26"/>
            <p:cNvSpPr>
              <a:spLocks/>
            </p:cNvSpPr>
            <p:nvPr/>
          </p:nvSpPr>
          <p:spPr bwMode="auto">
            <a:xfrm>
              <a:off x="631825" y="3241675"/>
              <a:ext cx="104775" cy="173038"/>
            </a:xfrm>
            <a:custGeom>
              <a:avLst/>
              <a:gdLst>
                <a:gd name="T0" fmla="*/ 80 w 80"/>
                <a:gd name="T1" fmla="*/ 33 h 133"/>
                <a:gd name="T2" fmla="*/ 79 w 80"/>
                <a:gd name="T3" fmla="*/ 30 h 133"/>
                <a:gd name="T4" fmla="*/ 29 w 80"/>
                <a:gd name="T5" fmla="*/ 7 h 133"/>
                <a:gd name="T6" fmla="*/ 7 w 80"/>
                <a:gd name="T7" fmla="*/ 57 h 133"/>
                <a:gd name="T8" fmla="*/ 80 w 80"/>
                <a:gd name="T9" fmla="*/ 133 h 133"/>
                <a:gd name="T10" fmla="*/ 80 w 80"/>
                <a:gd name="T11" fmla="*/ 33 h 133"/>
              </a:gdLst>
              <a:ahLst/>
              <a:cxnLst>
                <a:cxn ang="0">
                  <a:pos x="T0" y="T1"/>
                </a:cxn>
                <a:cxn ang="0">
                  <a:pos x="T2" y="T3"/>
                </a:cxn>
                <a:cxn ang="0">
                  <a:pos x="T4" y="T5"/>
                </a:cxn>
                <a:cxn ang="0">
                  <a:pos x="T6" y="T7"/>
                </a:cxn>
                <a:cxn ang="0">
                  <a:pos x="T8" y="T9"/>
                </a:cxn>
                <a:cxn ang="0">
                  <a:pos x="T10" y="T11"/>
                </a:cxn>
              </a:cxnLst>
              <a:rect l="0" t="0" r="r" b="b"/>
              <a:pathLst>
                <a:path w="80" h="133">
                  <a:moveTo>
                    <a:pt x="80" y="33"/>
                  </a:moveTo>
                  <a:cubicBezTo>
                    <a:pt x="80" y="32"/>
                    <a:pt x="79" y="31"/>
                    <a:pt x="79" y="30"/>
                  </a:cubicBezTo>
                  <a:cubicBezTo>
                    <a:pt x="71" y="10"/>
                    <a:pt x="49" y="0"/>
                    <a:pt x="29" y="7"/>
                  </a:cubicBezTo>
                  <a:cubicBezTo>
                    <a:pt x="10" y="15"/>
                    <a:pt x="0" y="37"/>
                    <a:pt x="7" y="57"/>
                  </a:cubicBezTo>
                  <a:cubicBezTo>
                    <a:pt x="14" y="77"/>
                    <a:pt x="80" y="133"/>
                    <a:pt x="80" y="133"/>
                  </a:cubicBezTo>
                  <a:cubicBezTo>
                    <a:pt x="80" y="33"/>
                    <a:pt x="80" y="33"/>
                    <a:pt x="80" y="33"/>
                  </a:cubicBezTo>
                  <a:close/>
                </a:path>
              </a:pathLst>
            </a:custGeom>
            <a:solidFill>
              <a:srgbClr val="EE7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grpSp>
        <p:nvGrpSpPr>
          <p:cNvPr id="246" name="Groupe 269"/>
          <p:cNvGrpSpPr/>
          <p:nvPr/>
        </p:nvGrpSpPr>
        <p:grpSpPr>
          <a:xfrm>
            <a:off x="5099787" y="3152328"/>
            <a:ext cx="796782" cy="767858"/>
            <a:chOff x="406400" y="2003425"/>
            <a:chExt cx="625475" cy="627063"/>
          </a:xfrm>
        </p:grpSpPr>
        <p:sp>
          <p:nvSpPr>
            <p:cNvPr id="247" name="AutoShape 3"/>
            <p:cNvSpPr>
              <a:spLocks noChangeAspect="1" noChangeArrowheads="1" noTextEdit="1"/>
            </p:cNvSpPr>
            <p:nvPr/>
          </p:nvSpPr>
          <p:spPr bwMode="auto">
            <a:xfrm>
              <a:off x="406400" y="2003425"/>
              <a:ext cx="625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48" name="Freeform 5"/>
            <p:cNvSpPr>
              <a:spLocks/>
            </p:cNvSpPr>
            <p:nvPr/>
          </p:nvSpPr>
          <p:spPr bwMode="auto">
            <a:xfrm>
              <a:off x="406400" y="2003425"/>
              <a:ext cx="625475" cy="627063"/>
            </a:xfrm>
            <a:custGeom>
              <a:avLst/>
              <a:gdLst>
                <a:gd name="T0" fmla="*/ 387 w 387"/>
                <a:gd name="T1" fmla="*/ 194 h 387"/>
                <a:gd name="T2" fmla="*/ 387 w 387"/>
                <a:gd name="T3" fmla="*/ 198 h 387"/>
                <a:gd name="T4" fmla="*/ 387 w 387"/>
                <a:gd name="T5" fmla="*/ 201 h 387"/>
                <a:gd name="T6" fmla="*/ 387 w 387"/>
                <a:gd name="T7" fmla="*/ 203 h 387"/>
                <a:gd name="T8" fmla="*/ 387 w 387"/>
                <a:gd name="T9" fmla="*/ 210 h 387"/>
                <a:gd name="T10" fmla="*/ 386 w 387"/>
                <a:gd name="T11" fmla="*/ 212 h 387"/>
                <a:gd name="T12" fmla="*/ 386 w 387"/>
                <a:gd name="T13" fmla="*/ 212 h 387"/>
                <a:gd name="T14" fmla="*/ 386 w 387"/>
                <a:gd name="T15" fmla="*/ 214 h 387"/>
                <a:gd name="T16" fmla="*/ 386 w 387"/>
                <a:gd name="T17" fmla="*/ 217 h 387"/>
                <a:gd name="T18" fmla="*/ 385 w 387"/>
                <a:gd name="T19" fmla="*/ 224 h 387"/>
                <a:gd name="T20" fmla="*/ 384 w 387"/>
                <a:gd name="T21" fmla="*/ 227 h 387"/>
                <a:gd name="T22" fmla="*/ 384 w 387"/>
                <a:gd name="T23" fmla="*/ 230 h 387"/>
                <a:gd name="T24" fmla="*/ 350 w 387"/>
                <a:gd name="T25" fmla="*/ 308 h 387"/>
                <a:gd name="T26" fmla="*/ 342 w 387"/>
                <a:gd name="T27" fmla="*/ 318 h 387"/>
                <a:gd name="T28" fmla="*/ 258 w 387"/>
                <a:gd name="T29" fmla="*/ 376 h 387"/>
                <a:gd name="T30" fmla="*/ 244 w 387"/>
                <a:gd name="T31" fmla="*/ 381 h 387"/>
                <a:gd name="T32" fmla="*/ 235 w 387"/>
                <a:gd name="T33" fmla="*/ 383 h 387"/>
                <a:gd name="T34" fmla="*/ 233 w 387"/>
                <a:gd name="T35" fmla="*/ 383 h 387"/>
                <a:gd name="T36" fmla="*/ 229 w 387"/>
                <a:gd name="T37" fmla="*/ 384 h 387"/>
                <a:gd name="T38" fmla="*/ 225 w 387"/>
                <a:gd name="T39" fmla="*/ 385 h 387"/>
                <a:gd name="T40" fmla="*/ 225 w 387"/>
                <a:gd name="T41" fmla="*/ 385 h 387"/>
                <a:gd name="T42" fmla="*/ 220 w 387"/>
                <a:gd name="T43" fmla="*/ 386 h 387"/>
                <a:gd name="T44" fmla="*/ 208 w 387"/>
                <a:gd name="T45" fmla="*/ 387 h 387"/>
                <a:gd name="T46" fmla="*/ 207 w 387"/>
                <a:gd name="T47" fmla="*/ 387 h 387"/>
                <a:gd name="T48" fmla="*/ 206 w 387"/>
                <a:gd name="T49" fmla="*/ 387 h 387"/>
                <a:gd name="T50" fmla="*/ 206 w 387"/>
                <a:gd name="T51" fmla="*/ 387 h 387"/>
                <a:gd name="T52" fmla="*/ 200 w 387"/>
                <a:gd name="T53" fmla="*/ 387 h 387"/>
                <a:gd name="T54" fmla="*/ 194 w 387"/>
                <a:gd name="T55" fmla="*/ 387 h 387"/>
                <a:gd name="T56" fmla="*/ 180 w 387"/>
                <a:gd name="T57" fmla="*/ 387 h 387"/>
                <a:gd name="T58" fmla="*/ 167 w 387"/>
                <a:gd name="T59" fmla="*/ 385 h 387"/>
                <a:gd name="T60" fmla="*/ 164 w 387"/>
                <a:gd name="T61" fmla="*/ 385 h 387"/>
                <a:gd name="T62" fmla="*/ 144 w 387"/>
                <a:gd name="T63" fmla="*/ 381 h 387"/>
                <a:gd name="T64" fmla="*/ 141 w 387"/>
                <a:gd name="T65" fmla="*/ 380 h 387"/>
                <a:gd name="T66" fmla="*/ 124 w 387"/>
                <a:gd name="T67" fmla="*/ 374 h 387"/>
                <a:gd name="T68" fmla="*/ 118 w 387"/>
                <a:gd name="T69" fmla="*/ 372 h 387"/>
                <a:gd name="T70" fmla="*/ 95 w 387"/>
                <a:gd name="T71" fmla="*/ 360 h 387"/>
                <a:gd name="T72" fmla="*/ 1 w 387"/>
                <a:gd name="T73" fmla="*/ 190 h 387"/>
                <a:gd name="T74" fmla="*/ 11 w 387"/>
                <a:gd name="T75" fmla="*/ 135 h 387"/>
                <a:gd name="T76" fmla="*/ 13 w 387"/>
                <a:gd name="T77" fmla="*/ 127 h 387"/>
                <a:gd name="T78" fmla="*/ 20 w 387"/>
                <a:gd name="T79" fmla="*/ 111 h 387"/>
                <a:gd name="T80" fmla="*/ 21 w 387"/>
                <a:gd name="T81" fmla="*/ 110 h 387"/>
                <a:gd name="T82" fmla="*/ 24 w 387"/>
                <a:gd name="T83" fmla="*/ 104 h 387"/>
                <a:gd name="T84" fmla="*/ 24 w 387"/>
                <a:gd name="T85" fmla="*/ 104 h 387"/>
                <a:gd name="T86" fmla="*/ 197 w 387"/>
                <a:gd name="T87" fmla="*/ 1 h 387"/>
                <a:gd name="T88" fmla="*/ 383 w 387"/>
                <a:gd name="T89" fmla="*/ 154 h 387"/>
                <a:gd name="T90" fmla="*/ 383 w 387"/>
                <a:gd name="T91" fmla="*/ 156 h 387"/>
                <a:gd name="T92" fmla="*/ 385 w 387"/>
                <a:gd name="T93" fmla="*/ 163 h 387"/>
                <a:gd name="T94" fmla="*/ 387 w 387"/>
                <a:gd name="T95" fmla="*/ 188 h 387"/>
                <a:gd name="T96" fmla="*/ 387 w 387"/>
                <a:gd name="T97" fmla="*/ 19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7" h="387">
                  <a:moveTo>
                    <a:pt x="387" y="194"/>
                  </a:moveTo>
                  <a:cubicBezTo>
                    <a:pt x="387" y="196"/>
                    <a:pt x="387" y="197"/>
                    <a:pt x="387" y="198"/>
                  </a:cubicBezTo>
                  <a:cubicBezTo>
                    <a:pt x="387" y="199"/>
                    <a:pt x="387" y="200"/>
                    <a:pt x="387" y="201"/>
                  </a:cubicBezTo>
                  <a:cubicBezTo>
                    <a:pt x="387" y="202"/>
                    <a:pt x="387" y="202"/>
                    <a:pt x="387" y="203"/>
                  </a:cubicBezTo>
                  <a:cubicBezTo>
                    <a:pt x="387" y="205"/>
                    <a:pt x="387" y="208"/>
                    <a:pt x="387" y="210"/>
                  </a:cubicBezTo>
                  <a:cubicBezTo>
                    <a:pt x="386" y="211"/>
                    <a:pt x="386" y="211"/>
                    <a:pt x="386" y="212"/>
                  </a:cubicBezTo>
                  <a:cubicBezTo>
                    <a:pt x="386" y="212"/>
                    <a:pt x="386" y="212"/>
                    <a:pt x="386" y="212"/>
                  </a:cubicBezTo>
                  <a:cubicBezTo>
                    <a:pt x="386" y="213"/>
                    <a:pt x="386" y="213"/>
                    <a:pt x="386" y="214"/>
                  </a:cubicBezTo>
                  <a:cubicBezTo>
                    <a:pt x="386" y="215"/>
                    <a:pt x="386" y="216"/>
                    <a:pt x="386" y="217"/>
                  </a:cubicBezTo>
                  <a:cubicBezTo>
                    <a:pt x="386" y="220"/>
                    <a:pt x="385" y="222"/>
                    <a:pt x="385" y="224"/>
                  </a:cubicBezTo>
                  <a:cubicBezTo>
                    <a:pt x="385" y="225"/>
                    <a:pt x="385" y="226"/>
                    <a:pt x="384" y="227"/>
                  </a:cubicBezTo>
                  <a:cubicBezTo>
                    <a:pt x="384" y="228"/>
                    <a:pt x="384" y="229"/>
                    <a:pt x="384" y="230"/>
                  </a:cubicBezTo>
                  <a:cubicBezTo>
                    <a:pt x="378" y="259"/>
                    <a:pt x="367" y="285"/>
                    <a:pt x="350" y="308"/>
                  </a:cubicBezTo>
                  <a:cubicBezTo>
                    <a:pt x="348" y="312"/>
                    <a:pt x="345" y="315"/>
                    <a:pt x="342" y="318"/>
                  </a:cubicBezTo>
                  <a:cubicBezTo>
                    <a:pt x="320" y="345"/>
                    <a:pt x="291" y="365"/>
                    <a:pt x="258" y="376"/>
                  </a:cubicBezTo>
                  <a:cubicBezTo>
                    <a:pt x="253" y="378"/>
                    <a:pt x="249" y="380"/>
                    <a:pt x="244" y="381"/>
                  </a:cubicBezTo>
                  <a:cubicBezTo>
                    <a:pt x="241" y="382"/>
                    <a:pt x="238" y="382"/>
                    <a:pt x="235" y="383"/>
                  </a:cubicBezTo>
                  <a:cubicBezTo>
                    <a:pt x="235" y="383"/>
                    <a:pt x="234" y="383"/>
                    <a:pt x="233" y="383"/>
                  </a:cubicBezTo>
                  <a:cubicBezTo>
                    <a:pt x="232" y="384"/>
                    <a:pt x="231" y="384"/>
                    <a:pt x="229" y="384"/>
                  </a:cubicBezTo>
                  <a:cubicBezTo>
                    <a:pt x="228" y="384"/>
                    <a:pt x="227" y="385"/>
                    <a:pt x="225" y="385"/>
                  </a:cubicBezTo>
                  <a:cubicBezTo>
                    <a:pt x="225" y="385"/>
                    <a:pt x="225" y="385"/>
                    <a:pt x="225" y="385"/>
                  </a:cubicBezTo>
                  <a:cubicBezTo>
                    <a:pt x="224" y="385"/>
                    <a:pt x="222" y="385"/>
                    <a:pt x="220" y="386"/>
                  </a:cubicBezTo>
                  <a:cubicBezTo>
                    <a:pt x="216" y="386"/>
                    <a:pt x="212" y="387"/>
                    <a:pt x="208" y="387"/>
                  </a:cubicBezTo>
                  <a:cubicBezTo>
                    <a:pt x="207" y="387"/>
                    <a:pt x="207" y="387"/>
                    <a:pt x="207" y="387"/>
                  </a:cubicBezTo>
                  <a:cubicBezTo>
                    <a:pt x="207" y="387"/>
                    <a:pt x="206" y="387"/>
                    <a:pt x="206" y="387"/>
                  </a:cubicBezTo>
                  <a:cubicBezTo>
                    <a:pt x="206" y="387"/>
                    <a:pt x="206" y="387"/>
                    <a:pt x="206" y="387"/>
                  </a:cubicBezTo>
                  <a:cubicBezTo>
                    <a:pt x="204" y="387"/>
                    <a:pt x="202" y="387"/>
                    <a:pt x="200" y="387"/>
                  </a:cubicBezTo>
                  <a:cubicBezTo>
                    <a:pt x="198" y="387"/>
                    <a:pt x="196" y="387"/>
                    <a:pt x="194" y="387"/>
                  </a:cubicBezTo>
                  <a:cubicBezTo>
                    <a:pt x="189" y="387"/>
                    <a:pt x="185" y="387"/>
                    <a:pt x="180" y="387"/>
                  </a:cubicBezTo>
                  <a:cubicBezTo>
                    <a:pt x="176" y="386"/>
                    <a:pt x="171" y="386"/>
                    <a:pt x="167" y="385"/>
                  </a:cubicBezTo>
                  <a:cubicBezTo>
                    <a:pt x="166" y="385"/>
                    <a:pt x="165" y="385"/>
                    <a:pt x="164" y="385"/>
                  </a:cubicBezTo>
                  <a:cubicBezTo>
                    <a:pt x="158" y="384"/>
                    <a:pt x="151" y="382"/>
                    <a:pt x="144" y="381"/>
                  </a:cubicBezTo>
                  <a:cubicBezTo>
                    <a:pt x="143" y="380"/>
                    <a:pt x="142" y="380"/>
                    <a:pt x="141" y="380"/>
                  </a:cubicBezTo>
                  <a:cubicBezTo>
                    <a:pt x="135" y="378"/>
                    <a:pt x="130" y="376"/>
                    <a:pt x="124" y="374"/>
                  </a:cubicBezTo>
                  <a:cubicBezTo>
                    <a:pt x="122" y="373"/>
                    <a:pt x="120" y="373"/>
                    <a:pt x="118" y="372"/>
                  </a:cubicBezTo>
                  <a:cubicBezTo>
                    <a:pt x="110" y="368"/>
                    <a:pt x="103" y="364"/>
                    <a:pt x="95" y="360"/>
                  </a:cubicBezTo>
                  <a:cubicBezTo>
                    <a:pt x="38" y="326"/>
                    <a:pt x="0" y="262"/>
                    <a:pt x="1" y="190"/>
                  </a:cubicBezTo>
                  <a:cubicBezTo>
                    <a:pt x="2" y="170"/>
                    <a:pt x="5" y="152"/>
                    <a:pt x="11" y="135"/>
                  </a:cubicBezTo>
                  <a:cubicBezTo>
                    <a:pt x="12" y="132"/>
                    <a:pt x="12" y="130"/>
                    <a:pt x="13" y="127"/>
                  </a:cubicBezTo>
                  <a:cubicBezTo>
                    <a:pt x="15" y="121"/>
                    <a:pt x="18" y="116"/>
                    <a:pt x="20" y="111"/>
                  </a:cubicBezTo>
                  <a:cubicBezTo>
                    <a:pt x="21" y="110"/>
                    <a:pt x="21" y="110"/>
                    <a:pt x="21" y="110"/>
                  </a:cubicBezTo>
                  <a:cubicBezTo>
                    <a:pt x="24" y="104"/>
                    <a:pt x="24" y="104"/>
                    <a:pt x="24" y="104"/>
                  </a:cubicBezTo>
                  <a:cubicBezTo>
                    <a:pt x="24" y="104"/>
                    <a:pt x="24" y="104"/>
                    <a:pt x="24" y="104"/>
                  </a:cubicBezTo>
                  <a:cubicBezTo>
                    <a:pt x="57" y="42"/>
                    <a:pt x="122" y="0"/>
                    <a:pt x="197" y="1"/>
                  </a:cubicBezTo>
                  <a:cubicBezTo>
                    <a:pt x="288" y="3"/>
                    <a:pt x="365" y="68"/>
                    <a:pt x="383" y="154"/>
                  </a:cubicBezTo>
                  <a:cubicBezTo>
                    <a:pt x="383" y="155"/>
                    <a:pt x="383" y="155"/>
                    <a:pt x="383" y="156"/>
                  </a:cubicBezTo>
                  <a:cubicBezTo>
                    <a:pt x="384" y="159"/>
                    <a:pt x="384" y="161"/>
                    <a:pt x="385" y="163"/>
                  </a:cubicBezTo>
                  <a:cubicBezTo>
                    <a:pt x="386" y="171"/>
                    <a:pt x="387" y="179"/>
                    <a:pt x="387" y="188"/>
                  </a:cubicBezTo>
                  <a:cubicBezTo>
                    <a:pt x="387" y="190"/>
                    <a:pt x="387" y="192"/>
                    <a:pt x="387" y="194"/>
                  </a:cubicBezTo>
                </a:path>
              </a:pathLst>
            </a:cu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49" name="Freeform 7"/>
            <p:cNvSpPr>
              <a:spLocks/>
            </p:cNvSpPr>
            <p:nvPr/>
          </p:nvSpPr>
          <p:spPr bwMode="auto">
            <a:xfrm>
              <a:off x="550863" y="2203450"/>
              <a:ext cx="238125" cy="284163"/>
            </a:xfrm>
            <a:custGeom>
              <a:avLst/>
              <a:gdLst>
                <a:gd name="T0" fmla="*/ 4 w 148"/>
                <a:gd name="T1" fmla="*/ 121 h 176"/>
                <a:gd name="T2" fmla="*/ 58 w 148"/>
                <a:gd name="T3" fmla="*/ 15 h 176"/>
                <a:gd name="T4" fmla="*/ 60 w 148"/>
                <a:gd name="T5" fmla="*/ 13 h 176"/>
                <a:gd name="T6" fmla="*/ 60 w 148"/>
                <a:gd name="T7" fmla="*/ 12 h 176"/>
                <a:gd name="T8" fmla="*/ 62 w 148"/>
                <a:gd name="T9" fmla="*/ 11 h 176"/>
                <a:gd name="T10" fmla="*/ 62 w 148"/>
                <a:gd name="T11" fmla="*/ 10 h 176"/>
                <a:gd name="T12" fmla="*/ 64 w 148"/>
                <a:gd name="T13" fmla="*/ 9 h 176"/>
                <a:gd name="T14" fmla="*/ 65 w 148"/>
                <a:gd name="T15" fmla="*/ 9 h 176"/>
                <a:gd name="T16" fmla="*/ 66 w 148"/>
                <a:gd name="T17" fmla="*/ 8 h 176"/>
                <a:gd name="T18" fmla="*/ 109 w 148"/>
                <a:gd name="T19" fmla="*/ 0 h 176"/>
                <a:gd name="T20" fmla="*/ 129 w 148"/>
                <a:gd name="T21" fmla="*/ 11 h 176"/>
                <a:gd name="T22" fmla="*/ 148 w 148"/>
                <a:gd name="T23" fmla="*/ 51 h 176"/>
                <a:gd name="T24" fmla="*/ 148 w 148"/>
                <a:gd name="T25" fmla="*/ 52 h 176"/>
                <a:gd name="T26" fmla="*/ 148 w 148"/>
                <a:gd name="T27" fmla="*/ 53 h 176"/>
                <a:gd name="T28" fmla="*/ 148 w 148"/>
                <a:gd name="T29" fmla="*/ 55 h 176"/>
                <a:gd name="T30" fmla="*/ 148 w 148"/>
                <a:gd name="T31" fmla="*/ 56 h 176"/>
                <a:gd name="T32" fmla="*/ 148 w 148"/>
                <a:gd name="T33" fmla="*/ 57 h 176"/>
                <a:gd name="T34" fmla="*/ 148 w 148"/>
                <a:gd name="T35" fmla="*/ 58 h 176"/>
                <a:gd name="T36" fmla="*/ 147 w 148"/>
                <a:gd name="T37" fmla="*/ 61 h 176"/>
                <a:gd name="T38" fmla="*/ 92 w 148"/>
                <a:gd name="T39" fmla="*/ 166 h 176"/>
                <a:gd name="T40" fmla="*/ 73 w 148"/>
                <a:gd name="T41" fmla="*/ 172 h 176"/>
                <a:gd name="T42" fmla="*/ 10 w 148"/>
                <a:gd name="T43" fmla="*/ 140 h 176"/>
                <a:gd name="T44" fmla="*/ 4 w 148"/>
                <a:gd name="T45" fmla="*/ 12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76">
                  <a:moveTo>
                    <a:pt x="4" y="121"/>
                  </a:moveTo>
                  <a:cubicBezTo>
                    <a:pt x="58" y="15"/>
                    <a:pt x="58" y="15"/>
                    <a:pt x="58" y="15"/>
                  </a:cubicBezTo>
                  <a:cubicBezTo>
                    <a:pt x="59" y="14"/>
                    <a:pt x="59" y="13"/>
                    <a:pt x="60" y="13"/>
                  </a:cubicBezTo>
                  <a:cubicBezTo>
                    <a:pt x="60" y="12"/>
                    <a:pt x="60" y="12"/>
                    <a:pt x="60" y="12"/>
                  </a:cubicBezTo>
                  <a:cubicBezTo>
                    <a:pt x="61" y="12"/>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89" y="173"/>
                    <a:pt x="80" y="176"/>
                    <a:pt x="73" y="172"/>
                  </a:cubicBezTo>
                  <a:cubicBezTo>
                    <a:pt x="10" y="140"/>
                    <a:pt x="10" y="140"/>
                    <a:pt x="10" y="140"/>
                  </a:cubicBezTo>
                  <a:cubicBezTo>
                    <a:pt x="3" y="136"/>
                    <a:pt x="0" y="128"/>
                    <a:pt x="4" y="121"/>
                  </a:cubicBezTo>
                  <a:close/>
                </a:path>
              </a:pathLst>
            </a:custGeom>
            <a:solidFill>
              <a:srgbClr val="EDA7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50" name="Freeform 8"/>
            <p:cNvSpPr>
              <a:spLocks/>
            </p:cNvSpPr>
            <p:nvPr/>
          </p:nvSpPr>
          <p:spPr bwMode="auto">
            <a:xfrm>
              <a:off x="804863" y="2287588"/>
              <a:ext cx="55563" cy="171450"/>
            </a:xfrm>
            <a:custGeom>
              <a:avLst/>
              <a:gdLst>
                <a:gd name="T0" fmla="*/ 14 w 35"/>
                <a:gd name="T1" fmla="*/ 108 h 108"/>
                <a:gd name="T2" fmla="*/ 0 w 35"/>
                <a:gd name="T3" fmla="*/ 96 h 108"/>
                <a:gd name="T4" fmla="*/ 1 w 35"/>
                <a:gd name="T5" fmla="*/ 0 h 108"/>
                <a:gd name="T6" fmla="*/ 28 w 35"/>
                <a:gd name="T7" fmla="*/ 0 h 108"/>
                <a:gd name="T8" fmla="*/ 28 w 35"/>
                <a:gd name="T9" fmla="*/ 41 h 108"/>
                <a:gd name="T10" fmla="*/ 35 w 35"/>
                <a:gd name="T11" fmla="*/ 49 h 108"/>
                <a:gd name="T12" fmla="*/ 28 w 35"/>
                <a:gd name="T13" fmla="*/ 57 h 108"/>
                <a:gd name="T14" fmla="*/ 28 w 35"/>
                <a:gd name="T15" fmla="*/ 57 h 108"/>
                <a:gd name="T16" fmla="*/ 35 w 35"/>
                <a:gd name="T17" fmla="*/ 64 h 108"/>
                <a:gd name="T18" fmla="*/ 27 w 35"/>
                <a:gd name="T19" fmla="*/ 72 h 108"/>
                <a:gd name="T20" fmla="*/ 27 w 35"/>
                <a:gd name="T21" fmla="*/ 72 h 108"/>
                <a:gd name="T22" fmla="*/ 35 w 35"/>
                <a:gd name="T23" fmla="*/ 79 h 108"/>
                <a:gd name="T24" fmla="*/ 27 w 35"/>
                <a:gd name="T25" fmla="*/ 86 h 108"/>
                <a:gd name="T26" fmla="*/ 27 w 35"/>
                <a:gd name="T27" fmla="*/ 96 h 108"/>
                <a:gd name="T28" fmla="*/ 14 w 35"/>
                <a:gd name="T29" fmla="*/ 108 h 108"/>
                <a:gd name="T30" fmla="*/ 14 w 35"/>
                <a:gd name="T3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08">
                  <a:moveTo>
                    <a:pt x="14" y="108"/>
                  </a:moveTo>
                  <a:lnTo>
                    <a:pt x="0" y="96"/>
                  </a:lnTo>
                  <a:lnTo>
                    <a:pt x="1" y="0"/>
                  </a:lnTo>
                  <a:lnTo>
                    <a:pt x="28" y="0"/>
                  </a:lnTo>
                  <a:lnTo>
                    <a:pt x="28" y="41"/>
                  </a:lnTo>
                  <a:lnTo>
                    <a:pt x="35" y="49"/>
                  </a:lnTo>
                  <a:lnTo>
                    <a:pt x="28" y="57"/>
                  </a:lnTo>
                  <a:lnTo>
                    <a:pt x="28" y="57"/>
                  </a:lnTo>
                  <a:lnTo>
                    <a:pt x="35" y="64"/>
                  </a:lnTo>
                  <a:lnTo>
                    <a:pt x="27" y="72"/>
                  </a:lnTo>
                  <a:lnTo>
                    <a:pt x="27" y="72"/>
                  </a:lnTo>
                  <a:lnTo>
                    <a:pt x="35" y="79"/>
                  </a:lnTo>
                  <a:lnTo>
                    <a:pt x="27" y="86"/>
                  </a:lnTo>
                  <a:lnTo>
                    <a:pt x="27" y="96"/>
                  </a:lnTo>
                  <a:lnTo>
                    <a:pt x="14" y="108"/>
                  </a:lnTo>
                  <a:lnTo>
                    <a:pt x="14" y="108"/>
                  </a:ln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51" name="Freeform 9"/>
            <p:cNvSpPr>
              <a:spLocks/>
            </p:cNvSpPr>
            <p:nvPr/>
          </p:nvSpPr>
          <p:spPr bwMode="auto">
            <a:xfrm>
              <a:off x="811213" y="2308225"/>
              <a:ext cx="19050" cy="141288"/>
            </a:xfrm>
            <a:custGeom>
              <a:avLst/>
              <a:gdLst>
                <a:gd name="T0" fmla="*/ 7 w 12"/>
                <a:gd name="T1" fmla="*/ 83 h 89"/>
                <a:gd name="T2" fmla="*/ 12 w 12"/>
                <a:gd name="T3" fmla="*/ 88 h 89"/>
                <a:gd name="T4" fmla="*/ 10 w 12"/>
                <a:gd name="T5" fmla="*/ 89 h 89"/>
                <a:gd name="T6" fmla="*/ 0 w 12"/>
                <a:gd name="T7" fmla="*/ 81 h 89"/>
                <a:gd name="T8" fmla="*/ 2 w 12"/>
                <a:gd name="T9" fmla="*/ 0 h 89"/>
                <a:gd name="T10" fmla="*/ 7 w 12"/>
                <a:gd name="T11" fmla="*/ 4 h 89"/>
                <a:gd name="T12" fmla="*/ 7 w 12"/>
                <a:gd name="T13" fmla="*/ 83 h 89"/>
                <a:gd name="T14" fmla="*/ 7 w 12"/>
                <a:gd name="T15" fmla="*/ 8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9">
                  <a:moveTo>
                    <a:pt x="7" y="83"/>
                  </a:moveTo>
                  <a:lnTo>
                    <a:pt x="12" y="88"/>
                  </a:lnTo>
                  <a:lnTo>
                    <a:pt x="10" y="89"/>
                  </a:lnTo>
                  <a:lnTo>
                    <a:pt x="0" y="81"/>
                  </a:lnTo>
                  <a:lnTo>
                    <a:pt x="2" y="0"/>
                  </a:lnTo>
                  <a:lnTo>
                    <a:pt x="7" y="4"/>
                  </a:lnTo>
                  <a:lnTo>
                    <a:pt x="7" y="83"/>
                  </a:lnTo>
                  <a:lnTo>
                    <a:pt x="7" y="83"/>
                  </a:lnTo>
                  <a:close/>
                </a:path>
              </a:pathLst>
            </a:custGeom>
            <a:solidFill>
              <a:srgbClr val="A9CE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91" name="Freeform 10"/>
            <p:cNvSpPr>
              <a:spLocks/>
            </p:cNvSpPr>
            <p:nvPr/>
          </p:nvSpPr>
          <p:spPr bwMode="auto">
            <a:xfrm>
              <a:off x="747713" y="2219325"/>
              <a:ext cx="41275" cy="98425"/>
            </a:xfrm>
            <a:custGeom>
              <a:avLst/>
              <a:gdLst>
                <a:gd name="T0" fmla="*/ 1 w 26"/>
                <a:gd name="T1" fmla="*/ 23 h 61"/>
                <a:gd name="T2" fmla="*/ 6 w 26"/>
                <a:gd name="T3" fmla="*/ 0 h 61"/>
                <a:gd name="T4" fmla="*/ 7 w 26"/>
                <a:gd name="T5" fmla="*/ 1 h 61"/>
                <a:gd name="T6" fmla="*/ 26 w 26"/>
                <a:gd name="T7" fmla="*/ 41 h 61"/>
                <a:gd name="T8" fmla="*/ 26 w 26"/>
                <a:gd name="T9" fmla="*/ 42 h 61"/>
                <a:gd name="T10" fmla="*/ 26 w 26"/>
                <a:gd name="T11" fmla="*/ 43 h 61"/>
                <a:gd name="T12" fmla="*/ 26 w 26"/>
                <a:gd name="T13" fmla="*/ 45 h 61"/>
                <a:gd name="T14" fmla="*/ 26 w 26"/>
                <a:gd name="T15" fmla="*/ 46 h 61"/>
                <a:gd name="T16" fmla="*/ 26 w 26"/>
                <a:gd name="T17" fmla="*/ 47 h 61"/>
                <a:gd name="T18" fmla="*/ 26 w 26"/>
                <a:gd name="T19" fmla="*/ 48 h 61"/>
                <a:gd name="T20" fmla="*/ 25 w 26"/>
                <a:gd name="T21" fmla="*/ 51 h 61"/>
                <a:gd name="T22" fmla="*/ 19 w 26"/>
                <a:gd name="T23" fmla="*/ 61 h 61"/>
                <a:gd name="T24" fmla="*/ 1 w 26"/>
                <a:gd name="T25"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1">
                  <a:moveTo>
                    <a:pt x="1" y="23"/>
                  </a:moveTo>
                  <a:cubicBezTo>
                    <a:pt x="1" y="15"/>
                    <a:pt x="3" y="7"/>
                    <a:pt x="6" y="0"/>
                  </a:cubicBezTo>
                  <a:cubicBezTo>
                    <a:pt x="7" y="1"/>
                    <a:pt x="7" y="1"/>
                    <a:pt x="7" y="1"/>
                  </a:cubicBezTo>
                  <a:cubicBezTo>
                    <a:pt x="7" y="1"/>
                    <a:pt x="26" y="40"/>
                    <a:pt x="26" y="41"/>
                  </a:cubicBezTo>
                  <a:cubicBezTo>
                    <a:pt x="26" y="41"/>
                    <a:pt x="26" y="41"/>
                    <a:pt x="26" y="42"/>
                  </a:cubicBezTo>
                  <a:cubicBezTo>
                    <a:pt x="26" y="42"/>
                    <a:pt x="26" y="43"/>
                    <a:pt x="26" y="43"/>
                  </a:cubicBezTo>
                  <a:cubicBezTo>
                    <a:pt x="26" y="43"/>
                    <a:pt x="26" y="44"/>
                    <a:pt x="26" y="45"/>
                  </a:cubicBezTo>
                  <a:cubicBezTo>
                    <a:pt x="26" y="45"/>
                    <a:pt x="26" y="45"/>
                    <a:pt x="26" y="46"/>
                  </a:cubicBezTo>
                  <a:cubicBezTo>
                    <a:pt x="26" y="46"/>
                    <a:pt x="26" y="47"/>
                    <a:pt x="26" y="47"/>
                  </a:cubicBezTo>
                  <a:cubicBezTo>
                    <a:pt x="26" y="48"/>
                    <a:pt x="26" y="48"/>
                    <a:pt x="26" y="48"/>
                  </a:cubicBezTo>
                  <a:cubicBezTo>
                    <a:pt x="25" y="49"/>
                    <a:pt x="25" y="50"/>
                    <a:pt x="25" y="51"/>
                  </a:cubicBezTo>
                  <a:cubicBezTo>
                    <a:pt x="19" y="61"/>
                    <a:pt x="19" y="61"/>
                    <a:pt x="19" y="61"/>
                  </a:cubicBezTo>
                  <a:cubicBezTo>
                    <a:pt x="8" y="52"/>
                    <a:pt x="0" y="38"/>
                    <a:pt x="1" y="23"/>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92" name="Freeform 11"/>
            <p:cNvSpPr>
              <a:spLocks noEditPoints="1"/>
            </p:cNvSpPr>
            <p:nvPr/>
          </p:nvSpPr>
          <p:spPr bwMode="auto">
            <a:xfrm>
              <a:off x="550863" y="2203450"/>
              <a:ext cx="238125" cy="282575"/>
            </a:xfrm>
            <a:custGeom>
              <a:avLst/>
              <a:gdLst>
                <a:gd name="T0" fmla="*/ 4 w 148"/>
                <a:gd name="T1" fmla="*/ 121 h 175"/>
                <a:gd name="T2" fmla="*/ 58 w 148"/>
                <a:gd name="T3" fmla="*/ 15 h 175"/>
                <a:gd name="T4" fmla="*/ 60 w 148"/>
                <a:gd name="T5" fmla="*/ 13 h 175"/>
                <a:gd name="T6" fmla="*/ 60 w 148"/>
                <a:gd name="T7" fmla="*/ 12 h 175"/>
                <a:gd name="T8" fmla="*/ 61 w 148"/>
                <a:gd name="T9" fmla="*/ 11 h 175"/>
                <a:gd name="T10" fmla="*/ 62 w 148"/>
                <a:gd name="T11" fmla="*/ 11 h 175"/>
                <a:gd name="T12" fmla="*/ 62 w 148"/>
                <a:gd name="T13" fmla="*/ 10 h 175"/>
                <a:gd name="T14" fmla="*/ 64 w 148"/>
                <a:gd name="T15" fmla="*/ 9 h 175"/>
                <a:gd name="T16" fmla="*/ 65 w 148"/>
                <a:gd name="T17" fmla="*/ 9 h 175"/>
                <a:gd name="T18" fmla="*/ 66 w 148"/>
                <a:gd name="T19" fmla="*/ 8 h 175"/>
                <a:gd name="T20" fmla="*/ 109 w 148"/>
                <a:gd name="T21" fmla="*/ 0 h 175"/>
                <a:gd name="T22" fmla="*/ 129 w 148"/>
                <a:gd name="T23" fmla="*/ 11 h 175"/>
                <a:gd name="T24" fmla="*/ 148 w 148"/>
                <a:gd name="T25" fmla="*/ 51 h 175"/>
                <a:gd name="T26" fmla="*/ 148 w 148"/>
                <a:gd name="T27" fmla="*/ 52 h 175"/>
                <a:gd name="T28" fmla="*/ 148 w 148"/>
                <a:gd name="T29" fmla="*/ 53 h 175"/>
                <a:gd name="T30" fmla="*/ 148 w 148"/>
                <a:gd name="T31" fmla="*/ 55 h 175"/>
                <a:gd name="T32" fmla="*/ 148 w 148"/>
                <a:gd name="T33" fmla="*/ 56 h 175"/>
                <a:gd name="T34" fmla="*/ 148 w 148"/>
                <a:gd name="T35" fmla="*/ 57 h 175"/>
                <a:gd name="T36" fmla="*/ 148 w 148"/>
                <a:gd name="T37" fmla="*/ 58 h 175"/>
                <a:gd name="T38" fmla="*/ 147 w 148"/>
                <a:gd name="T39" fmla="*/ 61 h 175"/>
                <a:gd name="T40" fmla="*/ 92 w 148"/>
                <a:gd name="T41" fmla="*/ 166 h 175"/>
                <a:gd name="T42" fmla="*/ 90 w 148"/>
                <a:gd name="T43" fmla="*/ 170 h 175"/>
                <a:gd name="T44" fmla="*/ 73 w 148"/>
                <a:gd name="T45" fmla="*/ 172 h 175"/>
                <a:gd name="T46" fmla="*/ 10 w 148"/>
                <a:gd name="T47" fmla="*/ 140 h 175"/>
                <a:gd name="T48" fmla="*/ 4 w 148"/>
                <a:gd name="T49" fmla="*/ 121 h 175"/>
                <a:gd name="T50" fmla="*/ 14 w 148"/>
                <a:gd name="T51" fmla="*/ 131 h 175"/>
                <a:gd name="T52" fmla="*/ 77 w 148"/>
                <a:gd name="T53" fmla="*/ 164 h 175"/>
                <a:gd name="T54" fmla="*/ 83 w 148"/>
                <a:gd name="T55" fmla="*/ 163 h 175"/>
                <a:gd name="T56" fmla="*/ 84 w 148"/>
                <a:gd name="T57" fmla="*/ 162 h 175"/>
                <a:gd name="T58" fmla="*/ 138 w 148"/>
                <a:gd name="T59" fmla="*/ 57 h 175"/>
                <a:gd name="T60" fmla="*/ 139 w 148"/>
                <a:gd name="T61" fmla="*/ 56 h 175"/>
                <a:gd name="T62" fmla="*/ 139 w 148"/>
                <a:gd name="T63" fmla="*/ 55 h 175"/>
                <a:gd name="T64" fmla="*/ 139 w 148"/>
                <a:gd name="T65" fmla="*/ 55 h 175"/>
                <a:gd name="T66" fmla="*/ 139 w 148"/>
                <a:gd name="T67" fmla="*/ 55 h 175"/>
                <a:gd name="T68" fmla="*/ 139 w 148"/>
                <a:gd name="T69" fmla="*/ 54 h 175"/>
                <a:gd name="T70" fmla="*/ 139 w 148"/>
                <a:gd name="T71" fmla="*/ 54 h 175"/>
                <a:gd name="T72" fmla="*/ 139 w 148"/>
                <a:gd name="T73" fmla="*/ 54 h 175"/>
                <a:gd name="T74" fmla="*/ 139 w 148"/>
                <a:gd name="T75" fmla="*/ 53 h 175"/>
                <a:gd name="T76" fmla="*/ 139 w 148"/>
                <a:gd name="T77" fmla="*/ 53 h 175"/>
                <a:gd name="T78" fmla="*/ 122 w 148"/>
                <a:gd name="T79" fmla="*/ 18 h 175"/>
                <a:gd name="T80" fmla="*/ 108 w 148"/>
                <a:gd name="T81" fmla="*/ 10 h 175"/>
                <a:gd name="T82" fmla="*/ 69 w 148"/>
                <a:gd name="T83" fmla="*/ 17 h 175"/>
                <a:gd name="T84" fmla="*/ 69 w 148"/>
                <a:gd name="T85" fmla="*/ 17 h 175"/>
                <a:gd name="T86" fmla="*/ 68 w 148"/>
                <a:gd name="T87" fmla="*/ 18 h 175"/>
                <a:gd name="T88" fmla="*/ 68 w 148"/>
                <a:gd name="T89" fmla="*/ 18 h 175"/>
                <a:gd name="T90" fmla="*/ 68 w 148"/>
                <a:gd name="T91" fmla="*/ 18 h 175"/>
                <a:gd name="T92" fmla="*/ 68 w 148"/>
                <a:gd name="T93" fmla="*/ 18 h 175"/>
                <a:gd name="T94" fmla="*/ 67 w 148"/>
                <a:gd name="T95" fmla="*/ 18 h 175"/>
                <a:gd name="T96" fmla="*/ 67 w 148"/>
                <a:gd name="T97" fmla="*/ 18 h 175"/>
                <a:gd name="T98" fmla="*/ 67 w 148"/>
                <a:gd name="T99" fmla="*/ 18 h 175"/>
                <a:gd name="T100" fmla="*/ 67 w 148"/>
                <a:gd name="T101" fmla="*/ 19 h 175"/>
                <a:gd name="T102" fmla="*/ 67 w 148"/>
                <a:gd name="T103" fmla="*/ 19 h 175"/>
                <a:gd name="T104" fmla="*/ 12 w 148"/>
                <a:gd name="T105" fmla="*/ 125 h 175"/>
                <a:gd name="T106" fmla="*/ 14 w 148"/>
                <a:gd name="T107" fmla="*/ 1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 h="175">
                  <a:moveTo>
                    <a:pt x="4" y="121"/>
                  </a:moveTo>
                  <a:cubicBezTo>
                    <a:pt x="58" y="15"/>
                    <a:pt x="58" y="15"/>
                    <a:pt x="58" y="15"/>
                  </a:cubicBezTo>
                  <a:cubicBezTo>
                    <a:pt x="59" y="14"/>
                    <a:pt x="59" y="13"/>
                    <a:pt x="60" y="13"/>
                  </a:cubicBezTo>
                  <a:cubicBezTo>
                    <a:pt x="60" y="12"/>
                    <a:pt x="60" y="12"/>
                    <a:pt x="60" y="12"/>
                  </a:cubicBezTo>
                  <a:cubicBezTo>
                    <a:pt x="61" y="12"/>
                    <a:pt x="61" y="11"/>
                    <a:pt x="61" y="11"/>
                  </a:cubicBezTo>
                  <a:cubicBezTo>
                    <a:pt x="61" y="11"/>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91" y="168"/>
                    <a:pt x="91" y="169"/>
                    <a:pt x="90" y="170"/>
                  </a:cubicBezTo>
                  <a:cubicBezTo>
                    <a:pt x="85" y="174"/>
                    <a:pt x="79" y="175"/>
                    <a:pt x="73" y="172"/>
                  </a:cubicBezTo>
                  <a:cubicBezTo>
                    <a:pt x="10" y="140"/>
                    <a:pt x="10" y="140"/>
                    <a:pt x="10" y="140"/>
                  </a:cubicBezTo>
                  <a:cubicBezTo>
                    <a:pt x="3" y="136"/>
                    <a:pt x="0" y="128"/>
                    <a:pt x="4" y="121"/>
                  </a:cubicBezTo>
                  <a:close/>
                  <a:moveTo>
                    <a:pt x="14" y="131"/>
                  </a:moveTo>
                  <a:cubicBezTo>
                    <a:pt x="77" y="164"/>
                    <a:pt x="77" y="164"/>
                    <a:pt x="77" y="164"/>
                  </a:cubicBezTo>
                  <a:cubicBezTo>
                    <a:pt x="79" y="165"/>
                    <a:pt x="82" y="164"/>
                    <a:pt x="83" y="163"/>
                  </a:cubicBezTo>
                  <a:cubicBezTo>
                    <a:pt x="83" y="163"/>
                    <a:pt x="84" y="162"/>
                    <a:pt x="84" y="162"/>
                  </a:cubicBezTo>
                  <a:cubicBezTo>
                    <a:pt x="138" y="57"/>
                    <a:pt x="138" y="57"/>
                    <a:pt x="138" y="57"/>
                  </a:cubicBezTo>
                  <a:cubicBezTo>
                    <a:pt x="138" y="56"/>
                    <a:pt x="138" y="56"/>
                    <a:pt x="139" y="56"/>
                  </a:cubicBezTo>
                  <a:cubicBezTo>
                    <a:pt x="139" y="56"/>
                    <a:pt x="139" y="56"/>
                    <a:pt x="139" y="55"/>
                  </a:cubicBezTo>
                  <a:cubicBezTo>
                    <a:pt x="139" y="55"/>
                    <a:pt x="139" y="55"/>
                    <a:pt x="139" y="55"/>
                  </a:cubicBezTo>
                  <a:cubicBezTo>
                    <a:pt x="139" y="55"/>
                    <a:pt x="139" y="55"/>
                    <a:pt x="139" y="55"/>
                  </a:cubicBezTo>
                  <a:cubicBezTo>
                    <a:pt x="139" y="55"/>
                    <a:pt x="139" y="55"/>
                    <a:pt x="139" y="54"/>
                  </a:cubicBezTo>
                  <a:cubicBezTo>
                    <a:pt x="139" y="54"/>
                    <a:pt x="139" y="54"/>
                    <a:pt x="139" y="54"/>
                  </a:cubicBezTo>
                  <a:cubicBezTo>
                    <a:pt x="139" y="54"/>
                    <a:pt x="139" y="54"/>
                    <a:pt x="139" y="54"/>
                  </a:cubicBezTo>
                  <a:cubicBezTo>
                    <a:pt x="139" y="54"/>
                    <a:pt x="139" y="54"/>
                    <a:pt x="139" y="53"/>
                  </a:cubicBezTo>
                  <a:cubicBezTo>
                    <a:pt x="139" y="53"/>
                    <a:pt x="139" y="53"/>
                    <a:pt x="139" y="53"/>
                  </a:cubicBezTo>
                  <a:cubicBezTo>
                    <a:pt x="137" y="49"/>
                    <a:pt x="128" y="31"/>
                    <a:pt x="122" y="18"/>
                  </a:cubicBezTo>
                  <a:cubicBezTo>
                    <a:pt x="108" y="10"/>
                    <a:pt x="108" y="10"/>
                    <a:pt x="108" y="10"/>
                  </a:cubicBezTo>
                  <a:cubicBezTo>
                    <a:pt x="93" y="13"/>
                    <a:pt x="73" y="16"/>
                    <a:pt x="69" y="17"/>
                  </a:cubicBezTo>
                  <a:cubicBezTo>
                    <a:pt x="69" y="17"/>
                    <a:pt x="69" y="17"/>
                    <a:pt x="69" y="17"/>
                  </a:cubicBezTo>
                  <a:cubicBezTo>
                    <a:pt x="69" y="17"/>
                    <a:pt x="68" y="17"/>
                    <a:pt x="68" y="18"/>
                  </a:cubicBezTo>
                  <a:cubicBezTo>
                    <a:pt x="68" y="18"/>
                    <a:pt x="68" y="18"/>
                    <a:pt x="68" y="18"/>
                  </a:cubicBezTo>
                  <a:cubicBezTo>
                    <a:pt x="68" y="18"/>
                    <a:pt x="68" y="18"/>
                    <a:pt x="68" y="18"/>
                  </a:cubicBezTo>
                  <a:cubicBezTo>
                    <a:pt x="68" y="18"/>
                    <a:pt x="68" y="18"/>
                    <a:pt x="68" y="18"/>
                  </a:cubicBezTo>
                  <a:cubicBezTo>
                    <a:pt x="68" y="18"/>
                    <a:pt x="67" y="18"/>
                    <a:pt x="67" y="18"/>
                  </a:cubicBezTo>
                  <a:cubicBezTo>
                    <a:pt x="67" y="18"/>
                    <a:pt x="67" y="18"/>
                    <a:pt x="67" y="18"/>
                  </a:cubicBezTo>
                  <a:cubicBezTo>
                    <a:pt x="67" y="18"/>
                    <a:pt x="67" y="18"/>
                    <a:pt x="67" y="18"/>
                  </a:cubicBezTo>
                  <a:cubicBezTo>
                    <a:pt x="67" y="19"/>
                    <a:pt x="67" y="19"/>
                    <a:pt x="67" y="19"/>
                  </a:cubicBezTo>
                  <a:cubicBezTo>
                    <a:pt x="67" y="19"/>
                    <a:pt x="67" y="19"/>
                    <a:pt x="67" y="19"/>
                  </a:cubicBezTo>
                  <a:cubicBezTo>
                    <a:pt x="12" y="125"/>
                    <a:pt x="12" y="125"/>
                    <a:pt x="12" y="125"/>
                  </a:cubicBezTo>
                  <a:cubicBezTo>
                    <a:pt x="11" y="127"/>
                    <a:pt x="12" y="130"/>
                    <a:pt x="14" y="131"/>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94" name="Freeform 12"/>
            <p:cNvSpPr>
              <a:spLocks noEditPoints="1"/>
            </p:cNvSpPr>
            <p:nvPr/>
          </p:nvSpPr>
          <p:spPr bwMode="auto">
            <a:xfrm>
              <a:off x="766763" y="2197100"/>
              <a:ext cx="117475" cy="119063"/>
            </a:xfrm>
            <a:custGeom>
              <a:avLst/>
              <a:gdLst>
                <a:gd name="T0" fmla="*/ 1 w 73"/>
                <a:gd name="T1" fmla="*/ 36 h 73"/>
                <a:gd name="T2" fmla="*/ 37 w 73"/>
                <a:gd name="T3" fmla="*/ 0 h 73"/>
                <a:gd name="T4" fmla="*/ 73 w 73"/>
                <a:gd name="T5" fmla="*/ 37 h 73"/>
                <a:gd name="T6" fmla="*/ 37 w 73"/>
                <a:gd name="T7" fmla="*/ 73 h 73"/>
                <a:gd name="T8" fmla="*/ 1 w 73"/>
                <a:gd name="T9" fmla="*/ 36 h 73"/>
                <a:gd name="T10" fmla="*/ 39 w 73"/>
                <a:gd name="T11" fmla="*/ 22 h 73"/>
                <a:gd name="T12" fmla="*/ 30 w 73"/>
                <a:gd name="T13" fmla="*/ 13 h 73"/>
                <a:gd name="T14" fmla="*/ 21 w 73"/>
                <a:gd name="T15" fmla="*/ 22 h 73"/>
                <a:gd name="T16" fmla="*/ 30 w 73"/>
                <a:gd name="T17" fmla="*/ 31 h 73"/>
                <a:gd name="T18" fmla="*/ 39 w 73"/>
                <a:gd name="T19" fmla="*/ 2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1" y="36"/>
                  </a:moveTo>
                  <a:cubicBezTo>
                    <a:pt x="1" y="16"/>
                    <a:pt x="17" y="0"/>
                    <a:pt x="37" y="0"/>
                  </a:cubicBezTo>
                  <a:cubicBezTo>
                    <a:pt x="57" y="0"/>
                    <a:pt x="73" y="17"/>
                    <a:pt x="73" y="37"/>
                  </a:cubicBezTo>
                  <a:cubicBezTo>
                    <a:pt x="73" y="57"/>
                    <a:pt x="57" y="73"/>
                    <a:pt x="37" y="73"/>
                  </a:cubicBezTo>
                  <a:cubicBezTo>
                    <a:pt x="16" y="72"/>
                    <a:pt x="0" y="56"/>
                    <a:pt x="1" y="36"/>
                  </a:cubicBezTo>
                  <a:close/>
                  <a:moveTo>
                    <a:pt x="39" y="22"/>
                  </a:moveTo>
                  <a:cubicBezTo>
                    <a:pt x="39" y="17"/>
                    <a:pt x="35" y="13"/>
                    <a:pt x="30" y="13"/>
                  </a:cubicBezTo>
                  <a:cubicBezTo>
                    <a:pt x="25" y="13"/>
                    <a:pt x="21" y="17"/>
                    <a:pt x="21" y="22"/>
                  </a:cubicBezTo>
                  <a:cubicBezTo>
                    <a:pt x="21" y="27"/>
                    <a:pt x="25" y="31"/>
                    <a:pt x="30" y="31"/>
                  </a:cubicBezTo>
                  <a:cubicBezTo>
                    <a:pt x="35" y="31"/>
                    <a:pt x="38" y="27"/>
                    <a:pt x="39" y="22"/>
                  </a:cubicBez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98" name="Freeform 13"/>
            <p:cNvSpPr>
              <a:spLocks/>
            </p:cNvSpPr>
            <p:nvPr/>
          </p:nvSpPr>
          <p:spPr bwMode="auto">
            <a:xfrm>
              <a:off x="766763" y="2197100"/>
              <a:ext cx="50800" cy="111125"/>
            </a:xfrm>
            <a:custGeom>
              <a:avLst/>
              <a:gdLst>
                <a:gd name="T0" fmla="*/ 6 w 31"/>
                <a:gd name="T1" fmla="*/ 37 h 68"/>
                <a:gd name="T2" fmla="*/ 19 w 31"/>
                <a:gd name="T3" fmla="*/ 68 h 68"/>
                <a:gd name="T4" fmla="*/ 1 w 31"/>
                <a:gd name="T5" fmla="*/ 36 h 68"/>
                <a:gd name="T6" fmla="*/ 31 w 31"/>
                <a:gd name="T7" fmla="*/ 0 h 68"/>
                <a:gd name="T8" fmla="*/ 6 w 31"/>
                <a:gd name="T9" fmla="*/ 37 h 68"/>
              </a:gdLst>
              <a:ahLst/>
              <a:cxnLst>
                <a:cxn ang="0">
                  <a:pos x="T0" y="T1"/>
                </a:cxn>
                <a:cxn ang="0">
                  <a:pos x="T2" y="T3"/>
                </a:cxn>
                <a:cxn ang="0">
                  <a:pos x="T4" y="T5"/>
                </a:cxn>
                <a:cxn ang="0">
                  <a:pos x="T6" y="T7"/>
                </a:cxn>
                <a:cxn ang="0">
                  <a:pos x="T8" y="T9"/>
                </a:cxn>
              </a:cxnLst>
              <a:rect l="0" t="0" r="r" b="b"/>
              <a:pathLst>
                <a:path w="31" h="68">
                  <a:moveTo>
                    <a:pt x="6" y="37"/>
                  </a:moveTo>
                  <a:cubicBezTo>
                    <a:pt x="6" y="50"/>
                    <a:pt x="11" y="61"/>
                    <a:pt x="19" y="68"/>
                  </a:cubicBezTo>
                  <a:cubicBezTo>
                    <a:pt x="8" y="62"/>
                    <a:pt x="0" y="50"/>
                    <a:pt x="1" y="36"/>
                  </a:cubicBezTo>
                  <a:cubicBezTo>
                    <a:pt x="1" y="18"/>
                    <a:pt x="14" y="3"/>
                    <a:pt x="31" y="0"/>
                  </a:cubicBezTo>
                  <a:cubicBezTo>
                    <a:pt x="16" y="6"/>
                    <a:pt x="6" y="21"/>
                    <a:pt x="6"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00" name="Freeform 14"/>
            <p:cNvSpPr>
              <a:spLocks/>
            </p:cNvSpPr>
            <p:nvPr/>
          </p:nvSpPr>
          <p:spPr bwMode="auto">
            <a:xfrm>
              <a:off x="696913" y="2141538"/>
              <a:ext cx="134938" cy="106363"/>
            </a:xfrm>
            <a:custGeom>
              <a:avLst/>
              <a:gdLst>
                <a:gd name="T0" fmla="*/ 4 w 83"/>
                <a:gd name="T1" fmla="*/ 59 h 66"/>
                <a:gd name="T2" fmla="*/ 1 w 83"/>
                <a:gd name="T3" fmla="*/ 41 h 66"/>
                <a:gd name="T4" fmla="*/ 9 w 83"/>
                <a:gd name="T5" fmla="*/ 18 h 66"/>
                <a:gd name="T6" fmla="*/ 15 w 83"/>
                <a:gd name="T7" fmla="*/ 11 h 66"/>
                <a:gd name="T8" fmla="*/ 36 w 83"/>
                <a:gd name="T9" fmla="*/ 1 h 66"/>
                <a:gd name="T10" fmla="*/ 60 w 83"/>
                <a:gd name="T11" fmla="*/ 7 h 66"/>
                <a:gd name="T12" fmla="*/ 79 w 83"/>
                <a:gd name="T13" fmla="*/ 27 h 66"/>
                <a:gd name="T14" fmla="*/ 83 w 83"/>
                <a:gd name="T15" fmla="*/ 49 h 66"/>
                <a:gd name="T16" fmla="*/ 81 w 83"/>
                <a:gd name="T17" fmla="*/ 56 h 66"/>
                <a:gd name="T18" fmla="*/ 78 w 83"/>
                <a:gd name="T19" fmla="*/ 62 h 66"/>
                <a:gd name="T20" fmla="*/ 68 w 83"/>
                <a:gd name="T21" fmla="*/ 64 h 66"/>
                <a:gd name="T22" fmla="*/ 64 w 83"/>
                <a:gd name="T23" fmla="*/ 57 h 66"/>
                <a:gd name="T24" fmla="*/ 65 w 83"/>
                <a:gd name="T25" fmla="*/ 54 h 66"/>
                <a:gd name="T26" fmla="*/ 69 w 83"/>
                <a:gd name="T27" fmla="*/ 60 h 66"/>
                <a:gd name="T28" fmla="*/ 75 w 83"/>
                <a:gd name="T29" fmla="*/ 59 h 66"/>
                <a:gd name="T30" fmla="*/ 78 w 83"/>
                <a:gd name="T31" fmla="*/ 50 h 66"/>
                <a:gd name="T32" fmla="*/ 79 w 83"/>
                <a:gd name="T33" fmla="*/ 49 h 66"/>
                <a:gd name="T34" fmla="*/ 58 w 83"/>
                <a:gd name="T35" fmla="*/ 10 h 66"/>
                <a:gd name="T36" fmla="*/ 18 w 83"/>
                <a:gd name="T37" fmla="*/ 14 h 66"/>
                <a:gd name="T38" fmla="*/ 13 w 83"/>
                <a:gd name="T39" fmla="*/ 20 h 66"/>
                <a:gd name="T40" fmla="*/ 8 w 83"/>
                <a:gd name="T41" fmla="*/ 57 h 66"/>
                <a:gd name="T42" fmla="*/ 13 w 83"/>
                <a:gd name="T43" fmla="*/ 61 h 66"/>
                <a:gd name="T44" fmla="*/ 14 w 83"/>
                <a:gd name="T45" fmla="*/ 61 h 66"/>
                <a:gd name="T46" fmla="*/ 17 w 83"/>
                <a:gd name="T47" fmla="*/ 65 h 66"/>
                <a:gd name="T48" fmla="*/ 14 w 83"/>
                <a:gd name="T49" fmla="*/ 61 h 66"/>
                <a:gd name="T50" fmla="*/ 21 w 83"/>
                <a:gd name="T51" fmla="*/ 58 h 66"/>
                <a:gd name="T52" fmla="*/ 22 w 83"/>
                <a:gd name="T53" fmla="*/ 56 h 66"/>
                <a:gd name="T54" fmla="*/ 24 w 83"/>
                <a:gd name="T55" fmla="*/ 60 h 66"/>
                <a:gd name="T56" fmla="*/ 23 w 83"/>
                <a:gd name="T57" fmla="*/ 61 h 66"/>
                <a:gd name="T58" fmla="*/ 17 w 83"/>
                <a:gd name="T59" fmla="*/ 65 h 66"/>
                <a:gd name="T60" fmla="*/ 12 w 83"/>
                <a:gd name="T61" fmla="*/ 65 h 66"/>
                <a:gd name="T62" fmla="*/ 4 w 83"/>
                <a:gd name="T63"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6">
                  <a:moveTo>
                    <a:pt x="4" y="59"/>
                  </a:moveTo>
                  <a:cubicBezTo>
                    <a:pt x="2" y="53"/>
                    <a:pt x="0" y="47"/>
                    <a:pt x="1" y="41"/>
                  </a:cubicBezTo>
                  <a:cubicBezTo>
                    <a:pt x="2" y="33"/>
                    <a:pt x="4" y="26"/>
                    <a:pt x="9" y="18"/>
                  </a:cubicBezTo>
                  <a:cubicBezTo>
                    <a:pt x="11" y="16"/>
                    <a:pt x="13" y="13"/>
                    <a:pt x="15" y="11"/>
                  </a:cubicBezTo>
                  <a:cubicBezTo>
                    <a:pt x="21" y="6"/>
                    <a:pt x="28" y="2"/>
                    <a:pt x="36" y="1"/>
                  </a:cubicBezTo>
                  <a:cubicBezTo>
                    <a:pt x="44" y="0"/>
                    <a:pt x="52" y="2"/>
                    <a:pt x="60" y="7"/>
                  </a:cubicBezTo>
                  <a:cubicBezTo>
                    <a:pt x="69" y="12"/>
                    <a:pt x="75" y="19"/>
                    <a:pt x="79" y="27"/>
                  </a:cubicBezTo>
                  <a:cubicBezTo>
                    <a:pt x="82" y="34"/>
                    <a:pt x="83" y="41"/>
                    <a:pt x="83" y="49"/>
                  </a:cubicBezTo>
                  <a:cubicBezTo>
                    <a:pt x="83" y="51"/>
                    <a:pt x="82" y="54"/>
                    <a:pt x="81" y="56"/>
                  </a:cubicBezTo>
                  <a:cubicBezTo>
                    <a:pt x="81" y="58"/>
                    <a:pt x="79" y="60"/>
                    <a:pt x="78" y="62"/>
                  </a:cubicBezTo>
                  <a:cubicBezTo>
                    <a:pt x="75" y="65"/>
                    <a:pt x="71" y="65"/>
                    <a:pt x="68" y="64"/>
                  </a:cubicBezTo>
                  <a:cubicBezTo>
                    <a:pt x="66" y="63"/>
                    <a:pt x="64" y="60"/>
                    <a:pt x="64" y="57"/>
                  </a:cubicBezTo>
                  <a:cubicBezTo>
                    <a:pt x="64" y="56"/>
                    <a:pt x="64" y="55"/>
                    <a:pt x="65" y="54"/>
                  </a:cubicBezTo>
                  <a:cubicBezTo>
                    <a:pt x="66" y="57"/>
                    <a:pt x="67" y="59"/>
                    <a:pt x="69" y="60"/>
                  </a:cubicBezTo>
                  <a:cubicBezTo>
                    <a:pt x="72" y="62"/>
                    <a:pt x="74" y="60"/>
                    <a:pt x="75" y="59"/>
                  </a:cubicBezTo>
                  <a:cubicBezTo>
                    <a:pt x="77" y="57"/>
                    <a:pt x="78" y="54"/>
                    <a:pt x="78" y="50"/>
                  </a:cubicBezTo>
                  <a:cubicBezTo>
                    <a:pt x="79" y="50"/>
                    <a:pt x="79" y="49"/>
                    <a:pt x="79" y="49"/>
                  </a:cubicBezTo>
                  <a:cubicBezTo>
                    <a:pt x="79" y="32"/>
                    <a:pt x="72" y="19"/>
                    <a:pt x="58" y="10"/>
                  </a:cubicBezTo>
                  <a:cubicBezTo>
                    <a:pt x="45" y="2"/>
                    <a:pt x="28" y="4"/>
                    <a:pt x="18" y="14"/>
                  </a:cubicBezTo>
                  <a:cubicBezTo>
                    <a:pt x="16" y="16"/>
                    <a:pt x="14" y="18"/>
                    <a:pt x="13" y="20"/>
                  </a:cubicBezTo>
                  <a:cubicBezTo>
                    <a:pt x="1" y="39"/>
                    <a:pt x="5" y="52"/>
                    <a:pt x="8" y="57"/>
                  </a:cubicBezTo>
                  <a:cubicBezTo>
                    <a:pt x="9" y="59"/>
                    <a:pt x="10" y="61"/>
                    <a:pt x="13" y="61"/>
                  </a:cubicBezTo>
                  <a:cubicBezTo>
                    <a:pt x="13" y="61"/>
                    <a:pt x="14" y="61"/>
                    <a:pt x="14" y="61"/>
                  </a:cubicBezTo>
                  <a:cubicBezTo>
                    <a:pt x="14" y="63"/>
                    <a:pt x="15" y="64"/>
                    <a:pt x="17" y="65"/>
                  </a:cubicBezTo>
                  <a:cubicBezTo>
                    <a:pt x="15" y="64"/>
                    <a:pt x="14" y="63"/>
                    <a:pt x="14" y="61"/>
                  </a:cubicBezTo>
                  <a:cubicBezTo>
                    <a:pt x="16" y="61"/>
                    <a:pt x="18" y="60"/>
                    <a:pt x="21" y="58"/>
                  </a:cubicBezTo>
                  <a:cubicBezTo>
                    <a:pt x="21" y="57"/>
                    <a:pt x="22" y="57"/>
                    <a:pt x="22" y="56"/>
                  </a:cubicBezTo>
                  <a:cubicBezTo>
                    <a:pt x="23" y="57"/>
                    <a:pt x="24" y="59"/>
                    <a:pt x="24" y="60"/>
                  </a:cubicBezTo>
                  <a:cubicBezTo>
                    <a:pt x="24" y="61"/>
                    <a:pt x="24" y="61"/>
                    <a:pt x="23" y="61"/>
                  </a:cubicBezTo>
                  <a:cubicBezTo>
                    <a:pt x="21" y="63"/>
                    <a:pt x="19" y="64"/>
                    <a:pt x="17" y="65"/>
                  </a:cubicBezTo>
                  <a:cubicBezTo>
                    <a:pt x="15" y="65"/>
                    <a:pt x="14" y="66"/>
                    <a:pt x="12" y="65"/>
                  </a:cubicBezTo>
                  <a:cubicBezTo>
                    <a:pt x="10" y="65"/>
                    <a:pt x="7" y="63"/>
                    <a:pt x="4" y="59"/>
                  </a:cubicBezTo>
                  <a:close/>
                </a:path>
              </a:pathLst>
            </a:custGeom>
            <a:solidFill>
              <a:srgbClr val="296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01" name="Freeform 15"/>
            <p:cNvSpPr>
              <a:spLocks/>
            </p:cNvSpPr>
            <p:nvPr/>
          </p:nvSpPr>
          <p:spPr bwMode="auto">
            <a:xfrm>
              <a:off x="614363" y="2301875"/>
              <a:ext cx="77788" cy="100013"/>
            </a:xfrm>
            <a:custGeom>
              <a:avLst/>
              <a:gdLst>
                <a:gd name="T0" fmla="*/ 15 w 48"/>
                <a:gd name="T1" fmla="*/ 60 h 62"/>
                <a:gd name="T2" fmla="*/ 1 w 48"/>
                <a:gd name="T3" fmla="*/ 18 h 62"/>
                <a:gd name="T4" fmla="*/ 1 w 48"/>
                <a:gd name="T5" fmla="*/ 16 h 62"/>
                <a:gd name="T6" fmla="*/ 3 w 48"/>
                <a:gd name="T7" fmla="*/ 14 h 62"/>
                <a:gd name="T8" fmla="*/ 44 w 48"/>
                <a:gd name="T9" fmla="*/ 0 h 62"/>
                <a:gd name="T10" fmla="*/ 48 w 48"/>
                <a:gd name="T11" fmla="*/ 2 h 62"/>
                <a:gd name="T12" fmla="*/ 46 w 48"/>
                <a:gd name="T13" fmla="*/ 6 h 62"/>
                <a:gd name="T14" fmla="*/ 7 w 48"/>
                <a:gd name="T15" fmla="*/ 19 h 62"/>
                <a:gd name="T16" fmla="*/ 21 w 48"/>
                <a:gd name="T17" fmla="*/ 58 h 62"/>
                <a:gd name="T18" fmla="*/ 20 w 48"/>
                <a:gd name="T19" fmla="*/ 60 h 62"/>
                <a:gd name="T20" fmla="*/ 19 w 48"/>
                <a:gd name="T21" fmla="*/ 61 h 62"/>
                <a:gd name="T22" fmla="*/ 15 w 48"/>
                <a:gd name="T23"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62">
                  <a:moveTo>
                    <a:pt x="15" y="60"/>
                  </a:moveTo>
                  <a:cubicBezTo>
                    <a:pt x="1" y="18"/>
                    <a:pt x="1" y="18"/>
                    <a:pt x="1" y="18"/>
                  </a:cubicBezTo>
                  <a:cubicBezTo>
                    <a:pt x="0" y="18"/>
                    <a:pt x="1" y="17"/>
                    <a:pt x="1" y="16"/>
                  </a:cubicBezTo>
                  <a:cubicBezTo>
                    <a:pt x="1" y="15"/>
                    <a:pt x="2" y="15"/>
                    <a:pt x="3" y="14"/>
                  </a:cubicBezTo>
                  <a:cubicBezTo>
                    <a:pt x="44" y="0"/>
                    <a:pt x="44" y="0"/>
                    <a:pt x="44" y="0"/>
                  </a:cubicBezTo>
                  <a:cubicBezTo>
                    <a:pt x="45" y="0"/>
                    <a:pt x="47" y="1"/>
                    <a:pt x="48" y="2"/>
                  </a:cubicBezTo>
                  <a:cubicBezTo>
                    <a:pt x="48" y="4"/>
                    <a:pt x="47" y="5"/>
                    <a:pt x="46" y="6"/>
                  </a:cubicBezTo>
                  <a:cubicBezTo>
                    <a:pt x="7" y="19"/>
                    <a:pt x="7" y="19"/>
                    <a:pt x="7" y="19"/>
                  </a:cubicBezTo>
                  <a:cubicBezTo>
                    <a:pt x="21" y="58"/>
                    <a:pt x="21" y="58"/>
                    <a:pt x="21" y="58"/>
                  </a:cubicBezTo>
                  <a:cubicBezTo>
                    <a:pt x="21" y="58"/>
                    <a:pt x="21" y="59"/>
                    <a:pt x="20" y="60"/>
                  </a:cubicBezTo>
                  <a:cubicBezTo>
                    <a:pt x="20" y="61"/>
                    <a:pt x="19" y="61"/>
                    <a:pt x="19" y="61"/>
                  </a:cubicBezTo>
                  <a:cubicBezTo>
                    <a:pt x="17" y="62"/>
                    <a:pt x="15" y="61"/>
                    <a:pt x="15"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02" name="Freeform 16"/>
            <p:cNvSpPr>
              <a:spLocks/>
            </p:cNvSpPr>
            <p:nvPr/>
          </p:nvSpPr>
          <p:spPr bwMode="auto">
            <a:xfrm>
              <a:off x="636588" y="2317750"/>
              <a:ext cx="98425" cy="96838"/>
            </a:xfrm>
            <a:custGeom>
              <a:avLst/>
              <a:gdLst>
                <a:gd name="T0" fmla="*/ 35 w 62"/>
                <a:gd name="T1" fmla="*/ 0 h 61"/>
                <a:gd name="T2" fmla="*/ 62 w 62"/>
                <a:gd name="T3" fmla="*/ 13 h 61"/>
                <a:gd name="T4" fmla="*/ 56 w 62"/>
                <a:gd name="T5" fmla="*/ 28 h 61"/>
                <a:gd name="T6" fmla="*/ 28 w 62"/>
                <a:gd name="T7" fmla="*/ 14 h 61"/>
                <a:gd name="T8" fmla="*/ 19 w 62"/>
                <a:gd name="T9" fmla="*/ 33 h 61"/>
                <a:gd name="T10" fmla="*/ 46 w 62"/>
                <a:gd name="T11" fmla="*/ 46 h 61"/>
                <a:gd name="T12" fmla="*/ 39 w 62"/>
                <a:gd name="T13" fmla="*/ 61 h 61"/>
                <a:gd name="T14" fmla="*/ 12 w 62"/>
                <a:gd name="T15" fmla="*/ 48 h 61"/>
                <a:gd name="T16" fmla="*/ 0 w 62"/>
                <a:gd name="T17" fmla="*/ 12 h 61"/>
                <a:gd name="T18" fmla="*/ 35 w 62"/>
                <a:gd name="T19" fmla="*/ 0 h 61"/>
                <a:gd name="T20" fmla="*/ 35 w 62"/>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1">
                  <a:moveTo>
                    <a:pt x="35" y="0"/>
                  </a:moveTo>
                  <a:lnTo>
                    <a:pt x="62" y="13"/>
                  </a:lnTo>
                  <a:lnTo>
                    <a:pt x="56" y="28"/>
                  </a:lnTo>
                  <a:lnTo>
                    <a:pt x="28" y="14"/>
                  </a:lnTo>
                  <a:lnTo>
                    <a:pt x="19" y="33"/>
                  </a:lnTo>
                  <a:lnTo>
                    <a:pt x="46" y="46"/>
                  </a:lnTo>
                  <a:lnTo>
                    <a:pt x="39" y="61"/>
                  </a:lnTo>
                  <a:lnTo>
                    <a:pt x="12" y="48"/>
                  </a:lnTo>
                  <a:lnTo>
                    <a:pt x="0" y="12"/>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pic>
        <p:nvPicPr>
          <p:cNvPr id="303" name="Image 3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3079" y="2041092"/>
            <a:ext cx="807686" cy="808084"/>
          </a:xfrm>
          <a:prstGeom prst="rect">
            <a:avLst/>
          </a:prstGeom>
        </p:spPr>
      </p:pic>
      <p:grpSp>
        <p:nvGrpSpPr>
          <p:cNvPr id="304" name="Groupe 1"/>
          <p:cNvGrpSpPr/>
          <p:nvPr/>
        </p:nvGrpSpPr>
        <p:grpSpPr>
          <a:xfrm>
            <a:off x="5128483" y="4308210"/>
            <a:ext cx="780096" cy="831724"/>
            <a:chOff x="1066895" y="3820442"/>
            <a:chExt cx="631826" cy="630238"/>
          </a:xfrm>
        </p:grpSpPr>
        <p:grpSp>
          <p:nvGrpSpPr>
            <p:cNvPr id="305" name="Groupe 341"/>
            <p:cNvGrpSpPr/>
            <p:nvPr/>
          </p:nvGrpSpPr>
          <p:grpSpPr>
            <a:xfrm>
              <a:off x="1066895" y="3820442"/>
              <a:ext cx="631826" cy="630238"/>
              <a:chOff x="422275" y="2974975"/>
              <a:chExt cx="631826" cy="630238"/>
            </a:xfrm>
          </p:grpSpPr>
          <p:sp>
            <p:nvSpPr>
              <p:cNvPr id="387" name="AutoShape 18"/>
              <p:cNvSpPr>
                <a:spLocks noChangeAspect="1" noChangeArrowheads="1" noTextEdit="1"/>
              </p:cNvSpPr>
              <p:nvPr/>
            </p:nvSpPr>
            <p:spPr bwMode="auto">
              <a:xfrm>
                <a:off x="422275" y="2974975"/>
                <a:ext cx="63023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88" name="Oval 20"/>
              <p:cNvSpPr>
                <a:spLocks noChangeArrowheads="1"/>
              </p:cNvSpPr>
              <p:nvPr/>
            </p:nvSpPr>
            <p:spPr bwMode="auto">
              <a:xfrm>
                <a:off x="422275" y="2974975"/>
                <a:ext cx="631826" cy="630238"/>
              </a:xfrm>
              <a:prstGeom prst="ellipse">
                <a:avLst/>
              </a:pr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sp>
          <p:nvSpPr>
            <p:cNvPr id="306" name="Freeform 93"/>
            <p:cNvSpPr>
              <a:spLocks/>
            </p:cNvSpPr>
            <p:nvPr/>
          </p:nvSpPr>
          <p:spPr bwMode="auto">
            <a:xfrm>
              <a:off x="1462183" y="4040362"/>
              <a:ext cx="74613" cy="74612"/>
            </a:xfrm>
            <a:custGeom>
              <a:avLst/>
              <a:gdLst>
                <a:gd name="T0" fmla="*/ 0 w 59"/>
                <a:gd name="T1" fmla="*/ 59 h 59"/>
                <a:gd name="T2" fmla="*/ 37 w 59"/>
                <a:gd name="T3" fmla="*/ 59 h 59"/>
                <a:gd name="T4" fmla="*/ 59 w 59"/>
                <a:gd name="T5" fmla="*/ 35 h 59"/>
                <a:gd name="T6" fmla="*/ 59 w 59"/>
                <a:gd name="T7" fmla="*/ 0 h 59"/>
                <a:gd name="T8" fmla="*/ 0 w 59"/>
                <a:gd name="T9" fmla="*/ 59 h 59"/>
              </a:gdLst>
              <a:ahLst/>
              <a:cxnLst>
                <a:cxn ang="0">
                  <a:pos x="T0" y="T1"/>
                </a:cxn>
                <a:cxn ang="0">
                  <a:pos x="T2" y="T3"/>
                </a:cxn>
                <a:cxn ang="0">
                  <a:pos x="T4" y="T5"/>
                </a:cxn>
                <a:cxn ang="0">
                  <a:pos x="T6" y="T7"/>
                </a:cxn>
                <a:cxn ang="0">
                  <a:pos x="T8" y="T9"/>
                </a:cxn>
              </a:cxnLst>
              <a:rect l="0" t="0" r="r" b="b"/>
              <a:pathLst>
                <a:path w="59" h="59">
                  <a:moveTo>
                    <a:pt x="0" y="59"/>
                  </a:moveTo>
                  <a:cubicBezTo>
                    <a:pt x="37" y="59"/>
                    <a:pt x="37" y="59"/>
                    <a:pt x="37" y="59"/>
                  </a:cubicBezTo>
                  <a:cubicBezTo>
                    <a:pt x="59" y="35"/>
                    <a:pt x="59" y="35"/>
                    <a:pt x="59" y="35"/>
                  </a:cubicBezTo>
                  <a:cubicBezTo>
                    <a:pt x="59" y="0"/>
                    <a:pt x="59" y="0"/>
                    <a:pt x="59" y="0"/>
                  </a:cubicBezTo>
                  <a:cubicBezTo>
                    <a:pt x="26" y="0"/>
                    <a:pt x="0" y="26"/>
                    <a:pt x="0" y="59"/>
                  </a:cubicBezTo>
                  <a:close/>
                </a:path>
              </a:pathLst>
            </a:custGeom>
            <a:solidFill>
              <a:srgbClr val="F0E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07" name="Freeform 94"/>
            <p:cNvSpPr>
              <a:spLocks/>
            </p:cNvSpPr>
            <p:nvPr/>
          </p:nvSpPr>
          <p:spPr bwMode="auto">
            <a:xfrm>
              <a:off x="1252633" y="4108624"/>
              <a:ext cx="279400" cy="71437"/>
            </a:xfrm>
            <a:custGeom>
              <a:avLst/>
              <a:gdLst>
                <a:gd name="T0" fmla="*/ 0 w 176"/>
                <a:gd name="T1" fmla="*/ 45 h 45"/>
                <a:gd name="T2" fmla="*/ 176 w 176"/>
                <a:gd name="T3" fmla="*/ 45 h 45"/>
                <a:gd name="T4" fmla="*/ 176 w 176"/>
                <a:gd name="T5" fmla="*/ 0 h 45"/>
                <a:gd name="T6" fmla="*/ 0 w 176"/>
                <a:gd name="T7" fmla="*/ 0 h 45"/>
                <a:gd name="T8" fmla="*/ 0 w 176"/>
                <a:gd name="T9" fmla="*/ 45 h 45"/>
                <a:gd name="T10" fmla="*/ 0 w 176"/>
                <a:gd name="T11" fmla="*/ 45 h 45"/>
              </a:gdLst>
              <a:ahLst/>
              <a:cxnLst>
                <a:cxn ang="0">
                  <a:pos x="T0" y="T1"/>
                </a:cxn>
                <a:cxn ang="0">
                  <a:pos x="T2" y="T3"/>
                </a:cxn>
                <a:cxn ang="0">
                  <a:pos x="T4" y="T5"/>
                </a:cxn>
                <a:cxn ang="0">
                  <a:pos x="T6" y="T7"/>
                </a:cxn>
                <a:cxn ang="0">
                  <a:pos x="T8" y="T9"/>
                </a:cxn>
                <a:cxn ang="0">
                  <a:pos x="T10" y="T11"/>
                </a:cxn>
              </a:cxnLst>
              <a:rect l="0" t="0" r="r" b="b"/>
              <a:pathLst>
                <a:path w="176" h="45">
                  <a:moveTo>
                    <a:pt x="0" y="45"/>
                  </a:moveTo>
                  <a:lnTo>
                    <a:pt x="176" y="45"/>
                  </a:lnTo>
                  <a:lnTo>
                    <a:pt x="176" y="0"/>
                  </a:lnTo>
                  <a:lnTo>
                    <a:pt x="0" y="0"/>
                  </a:lnTo>
                  <a:lnTo>
                    <a:pt x="0" y="45"/>
                  </a:lnTo>
                  <a:lnTo>
                    <a:pt x="0" y="45"/>
                  </a:lnTo>
                  <a:close/>
                </a:path>
              </a:pathLst>
            </a:custGeom>
            <a:solidFill>
              <a:srgbClr val="9C2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08" name="Freeform 95"/>
            <p:cNvSpPr>
              <a:spLocks/>
            </p:cNvSpPr>
            <p:nvPr/>
          </p:nvSpPr>
          <p:spPr bwMode="auto">
            <a:xfrm>
              <a:off x="1243108" y="4068937"/>
              <a:ext cx="219075" cy="127000"/>
            </a:xfrm>
            <a:custGeom>
              <a:avLst/>
              <a:gdLst>
                <a:gd name="T0" fmla="*/ 167 w 175"/>
                <a:gd name="T1" fmla="*/ 22 h 101"/>
                <a:gd name="T2" fmla="*/ 2 w 175"/>
                <a:gd name="T3" fmla="*/ 21 h 101"/>
                <a:gd name="T4" fmla="*/ 0 w 175"/>
                <a:gd name="T5" fmla="*/ 101 h 101"/>
                <a:gd name="T6" fmla="*/ 175 w 175"/>
                <a:gd name="T7" fmla="*/ 101 h 101"/>
                <a:gd name="T8" fmla="*/ 175 w 175"/>
                <a:gd name="T9" fmla="*/ 32 h 101"/>
                <a:gd name="T10" fmla="*/ 167 w 175"/>
                <a:gd name="T11" fmla="*/ 22 h 101"/>
              </a:gdLst>
              <a:ahLst/>
              <a:cxnLst>
                <a:cxn ang="0">
                  <a:pos x="T0" y="T1"/>
                </a:cxn>
                <a:cxn ang="0">
                  <a:pos x="T2" y="T3"/>
                </a:cxn>
                <a:cxn ang="0">
                  <a:pos x="T4" y="T5"/>
                </a:cxn>
                <a:cxn ang="0">
                  <a:pos x="T6" y="T7"/>
                </a:cxn>
                <a:cxn ang="0">
                  <a:pos x="T8" y="T9"/>
                </a:cxn>
                <a:cxn ang="0">
                  <a:pos x="T10" y="T11"/>
                </a:cxn>
              </a:cxnLst>
              <a:rect l="0" t="0" r="r" b="b"/>
              <a:pathLst>
                <a:path w="175" h="101">
                  <a:moveTo>
                    <a:pt x="167" y="22"/>
                  </a:moveTo>
                  <a:cubicBezTo>
                    <a:pt x="99" y="0"/>
                    <a:pt x="58" y="5"/>
                    <a:pt x="2" y="21"/>
                  </a:cubicBezTo>
                  <a:cubicBezTo>
                    <a:pt x="0" y="101"/>
                    <a:pt x="0" y="101"/>
                    <a:pt x="0" y="101"/>
                  </a:cubicBezTo>
                  <a:cubicBezTo>
                    <a:pt x="175" y="101"/>
                    <a:pt x="175" y="101"/>
                    <a:pt x="175" y="101"/>
                  </a:cubicBezTo>
                  <a:cubicBezTo>
                    <a:pt x="175" y="32"/>
                    <a:pt x="175" y="32"/>
                    <a:pt x="175" y="32"/>
                  </a:cubicBezTo>
                  <a:cubicBezTo>
                    <a:pt x="175" y="28"/>
                    <a:pt x="172" y="24"/>
                    <a:pt x="167" y="22"/>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09" name="Freeform 96"/>
            <p:cNvSpPr>
              <a:spLocks/>
            </p:cNvSpPr>
            <p:nvPr/>
          </p:nvSpPr>
          <p:spPr bwMode="auto">
            <a:xfrm>
              <a:off x="1352645" y="4078462"/>
              <a:ext cx="109538" cy="117475"/>
            </a:xfrm>
            <a:custGeom>
              <a:avLst/>
              <a:gdLst>
                <a:gd name="T0" fmla="*/ 0 w 88"/>
                <a:gd name="T1" fmla="*/ 0 h 94"/>
                <a:gd name="T2" fmla="*/ 0 w 88"/>
                <a:gd name="T3" fmla="*/ 94 h 94"/>
                <a:gd name="T4" fmla="*/ 88 w 88"/>
                <a:gd name="T5" fmla="*/ 94 h 94"/>
                <a:gd name="T6" fmla="*/ 88 w 88"/>
                <a:gd name="T7" fmla="*/ 25 h 94"/>
                <a:gd name="T8" fmla="*/ 80 w 88"/>
                <a:gd name="T9" fmla="*/ 15 h 94"/>
                <a:gd name="T10" fmla="*/ 0 w 88"/>
                <a:gd name="T11" fmla="*/ 0 h 94"/>
                <a:gd name="T12" fmla="*/ 0 w 88"/>
                <a:gd name="T13" fmla="*/ 0 h 94"/>
              </a:gdLst>
              <a:ahLst/>
              <a:cxnLst>
                <a:cxn ang="0">
                  <a:pos x="T0" y="T1"/>
                </a:cxn>
                <a:cxn ang="0">
                  <a:pos x="T2" y="T3"/>
                </a:cxn>
                <a:cxn ang="0">
                  <a:pos x="T4" y="T5"/>
                </a:cxn>
                <a:cxn ang="0">
                  <a:pos x="T6" y="T7"/>
                </a:cxn>
                <a:cxn ang="0">
                  <a:pos x="T8" y="T9"/>
                </a:cxn>
                <a:cxn ang="0">
                  <a:pos x="T10" y="T11"/>
                </a:cxn>
                <a:cxn ang="0">
                  <a:pos x="T12" y="T13"/>
                </a:cxn>
              </a:cxnLst>
              <a:rect l="0" t="0" r="r" b="b"/>
              <a:pathLst>
                <a:path w="88" h="94">
                  <a:moveTo>
                    <a:pt x="0" y="0"/>
                  </a:moveTo>
                  <a:cubicBezTo>
                    <a:pt x="0" y="94"/>
                    <a:pt x="0" y="94"/>
                    <a:pt x="0" y="94"/>
                  </a:cubicBezTo>
                  <a:cubicBezTo>
                    <a:pt x="88" y="94"/>
                    <a:pt x="88" y="94"/>
                    <a:pt x="88" y="94"/>
                  </a:cubicBezTo>
                  <a:cubicBezTo>
                    <a:pt x="88" y="25"/>
                    <a:pt x="88" y="25"/>
                    <a:pt x="88" y="25"/>
                  </a:cubicBezTo>
                  <a:cubicBezTo>
                    <a:pt x="88" y="21"/>
                    <a:pt x="85" y="17"/>
                    <a:pt x="80" y="15"/>
                  </a:cubicBezTo>
                  <a:cubicBezTo>
                    <a:pt x="49" y="5"/>
                    <a:pt x="24" y="1"/>
                    <a:pt x="0" y="0"/>
                  </a:cubicBezTo>
                  <a:cubicBezTo>
                    <a:pt x="0" y="0"/>
                    <a:pt x="0" y="0"/>
                    <a:pt x="0" y="0"/>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56" name="Freeform 97"/>
            <p:cNvSpPr>
              <a:spLocks/>
            </p:cNvSpPr>
            <p:nvPr/>
          </p:nvSpPr>
          <p:spPr bwMode="auto">
            <a:xfrm>
              <a:off x="1244695" y="4176887"/>
              <a:ext cx="298450" cy="26987"/>
            </a:xfrm>
            <a:custGeom>
              <a:avLst/>
              <a:gdLst>
                <a:gd name="T0" fmla="*/ 0 w 188"/>
                <a:gd name="T1" fmla="*/ 17 h 17"/>
                <a:gd name="T2" fmla="*/ 188 w 188"/>
                <a:gd name="T3" fmla="*/ 17 h 17"/>
                <a:gd name="T4" fmla="*/ 188 w 188"/>
                <a:gd name="T5" fmla="*/ 0 h 17"/>
                <a:gd name="T6" fmla="*/ 0 w 188"/>
                <a:gd name="T7" fmla="*/ 0 h 17"/>
                <a:gd name="T8" fmla="*/ 0 w 188"/>
                <a:gd name="T9" fmla="*/ 17 h 17"/>
                <a:gd name="T10" fmla="*/ 0 w 188"/>
                <a:gd name="T11" fmla="*/ 17 h 17"/>
              </a:gdLst>
              <a:ahLst/>
              <a:cxnLst>
                <a:cxn ang="0">
                  <a:pos x="T0" y="T1"/>
                </a:cxn>
                <a:cxn ang="0">
                  <a:pos x="T2" y="T3"/>
                </a:cxn>
                <a:cxn ang="0">
                  <a:pos x="T4" y="T5"/>
                </a:cxn>
                <a:cxn ang="0">
                  <a:pos x="T6" y="T7"/>
                </a:cxn>
                <a:cxn ang="0">
                  <a:pos x="T8" y="T9"/>
                </a:cxn>
                <a:cxn ang="0">
                  <a:pos x="T10" y="T11"/>
                </a:cxn>
              </a:cxnLst>
              <a:rect l="0" t="0" r="r" b="b"/>
              <a:pathLst>
                <a:path w="188" h="17">
                  <a:moveTo>
                    <a:pt x="0" y="17"/>
                  </a:moveTo>
                  <a:lnTo>
                    <a:pt x="188" y="17"/>
                  </a:lnTo>
                  <a:lnTo>
                    <a:pt x="188" y="0"/>
                  </a:lnTo>
                  <a:lnTo>
                    <a:pt x="0" y="0"/>
                  </a:lnTo>
                  <a:lnTo>
                    <a:pt x="0" y="17"/>
                  </a:lnTo>
                  <a:lnTo>
                    <a:pt x="0" y="17"/>
                  </a:lnTo>
                  <a:close/>
                </a:path>
              </a:pathLst>
            </a:custGeom>
            <a:solidFill>
              <a:srgbClr val="5050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57" name="Freeform 98"/>
            <p:cNvSpPr>
              <a:spLocks/>
            </p:cNvSpPr>
            <p:nvPr/>
          </p:nvSpPr>
          <p:spPr bwMode="auto">
            <a:xfrm>
              <a:off x="1352645" y="4176887"/>
              <a:ext cx="190500" cy="26987"/>
            </a:xfrm>
            <a:custGeom>
              <a:avLst/>
              <a:gdLst>
                <a:gd name="T0" fmla="*/ 0 w 120"/>
                <a:gd name="T1" fmla="*/ 0 h 17"/>
                <a:gd name="T2" fmla="*/ 0 w 120"/>
                <a:gd name="T3" fmla="*/ 17 h 17"/>
                <a:gd name="T4" fmla="*/ 120 w 120"/>
                <a:gd name="T5" fmla="*/ 17 h 17"/>
                <a:gd name="T6" fmla="*/ 120 w 120"/>
                <a:gd name="T7" fmla="*/ 0 h 17"/>
                <a:gd name="T8" fmla="*/ 0 w 120"/>
                <a:gd name="T9" fmla="*/ 0 h 17"/>
                <a:gd name="T10" fmla="*/ 0 w 120"/>
                <a:gd name="T11" fmla="*/ 0 h 17"/>
              </a:gdLst>
              <a:ahLst/>
              <a:cxnLst>
                <a:cxn ang="0">
                  <a:pos x="T0" y="T1"/>
                </a:cxn>
                <a:cxn ang="0">
                  <a:pos x="T2" y="T3"/>
                </a:cxn>
                <a:cxn ang="0">
                  <a:pos x="T4" y="T5"/>
                </a:cxn>
                <a:cxn ang="0">
                  <a:pos x="T6" y="T7"/>
                </a:cxn>
                <a:cxn ang="0">
                  <a:pos x="T8" y="T9"/>
                </a:cxn>
                <a:cxn ang="0">
                  <a:pos x="T10" y="T11"/>
                </a:cxn>
              </a:cxnLst>
              <a:rect l="0" t="0" r="r" b="b"/>
              <a:pathLst>
                <a:path w="120" h="17">
                  <a:moveTo>
                    <a:pt x="0" y="0"/>
                  </a:moveTo>
                  <a:lnTo>
                    <a:pt x="0" y="17"/>
                  </a:lnTo>
                  <a:lnTo>
                    <a:pt x="120" y="17"/>
                  </a:lnTo>
                  <a:lnTo>
                    <a:pt x="120" y="0"/>
                  </a:lnTo>
                  <a:lnTo>
                    <a:pt x="0" y="0"/>
                  </a:lnTo>
                  <a:lnTo>
                    <a:pt x="0" y="0"/>
                  </a:lnTo>
                  <a:close/>
                </a:path>
              </a:pathLst>
            </a:custGeom>
            <a:solidFill>
              <a:srgbClr val="5050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58" name="Freeform 99"/>
            <p:cNvSpPr>
              <a:spLocks/>
            </p:cNvSpPr>
            <p:nvPr/>
          </p:nvSpPr>
          <p:spPr bwMode="auto">
            <a:xfrm>
              <a:off x="1532033" y="3967337"/>
              <a:ext cx="17463" cy="273050"/>
            </a:xfrm>
            <a:custGeom>
              <a:avLst/>
              <a:gdLst>
                <a:gd name="T0" fmla="*/ 12 w 15"/>
                <a:gd name="T1" fmla="*/ 0 h 217"/>
                <a:gd name="T2" fmla="*/ 2 w 15"/>
                <a:gd name="T3" fmla="*/ 0 h 217"/>
                <a:gd name="T4" fmla="*/ 0 w 15"/>
                <a:gd name="T5" fmla="*/ 3 h 217"/>
                <a:gd name="T6" fmla="*/ 0 w 15"/>
                <a:gd name="T7" fmla="*/ 217 h 217"/>
                <a:gd name="T8" fmla="*/ 15 w 15"/>
                <a:gd name="T9" fmla="*/ 217 h 217"/>
                <a:gd name="T10" fmla="*/ 15 w 15"/>
                <a:gd name="T11" fmla="*/ 3 h 217"/>
                <a:gd name="T12" fmla="*/ 12 w 15"/>
                <a:gd name="T13" fmla="*/ 0 h 217"/>
              </a:gdLst>
              <a:ahLst/>
              <a:cxnLst>
                <a:cxn ang="0">
                  <a:pos x="T0" y="T1"/>
                </a:cxn>
                <a:cxn ang="0">
                  <a:pos x="T2" y="T3"/>
                </a:cxn>
                <a:cxn ang="0">
                  <a:pos x="T4" y="T5"/>
                </a:cxn>
                <a:cxn ang="0">
                  <a:pos x="T6" y="T7"/>
                </a:cxn>
                <a:cxn ang="0">
                  <a:pos x="T8" y="T9"/>
                </a:cxn>
                <a:cxn ang="0">
                  <a:pos x="T10" y="T11"/>
                </a:cxn>
                <a:cxn ang="0">
                  <a:pos x="T12" y="T13"/>
                </a:cxn>
              </a:cxnLst>
              <a:rect l="0" t="0" r="r" b="b"/>
              <a:pathLst>
                <a:path w="15" h="217">
                  <a:moveTo>
                    <a:pt x="12" y="0"/>
                  </a:moveTo>
                  <a:cubicBezTo>
                    <a:pt x="2" y="0"/>
                    <a:pt x="2" y="0"/>
                    <a:pt x="2" y="0"/>
                  </a:cubicBezTo>
                  <a:cubicBezTo>
                    <a:pt x="1" y="0"/>
                    <a:pt x="0" y="1"/>
                    <a:pt x="0" y="3"/>
                  </a:cubicBezTo>
                  <a:cubicBezTo>
                    <a:pt x="0" y="217"/>
                    <a:pt x="0" y="217"/>
                    <a:pt x="0" y="217"/>
                  </a:cubicBezTo>
                  <a:cubicBezTo>
                    <a:pt x="15" y="217"/>
                    <a:pt x="15" y="217"/>
                    <a:pt x="15" y="217"/>
                  </a:cubicBezTo>
                  <a:cubicBezTo>
                    <a:pt x="15" y="3"/>
                    <a:pt x="15" y="3"/>
                    <a:pt x="15" y="3"/>
                  </a:cubicBezTo>
                  <a:cubicBezTo>
                    <a:pt x="15" y="1"/>
                    <a:pt x="14" y="0"/>
                    <a:pt x="12" y="0"/>
                  </a:cubicBezTo>
                  <a:close/>
                </a:path>
              </a:pathLst>
            </a:custGeom>
            <a:solidFill>
              <a:srgbClr val="5050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59" name="Freeform 100"/>
            <p:cNvSpPr>
              <a:spLocks/>
            </p:cNvSpPr>
            <p:nvPr/>
          </p:nvSpPr>
          <p:spPr bwMode="auto">
            <a:xfrm>
              <a:off x="1233583" y="4048299"/>
              <a:ext cx="19050" cy="192087"/>
            </a:xfrm>
            <a:custGeom>
              <a:avLst/>
              <a:gdLst>
                <a:gd name="T0" fmla="*/ 12 w 15"/>
                <a:gd name="T1" fmla="*/ 0 h 153"/>
                <a:gd name="T2" fmla="*/ 2 w 15"/>
                <a:gd name="T3" fmla="*/ 0 h 153"/>
                <a:gd name="T4" fmla="*/ 0 w 15"/>
                <a:gd name="T5" fmla="*/ 2 h 153"/>
                <a:gd name="T6" fmla="*/ 0 w 15"/>
                <a:gd name="T7" fmla="*/ 153 h 153"/>
                <a:gd name="T8" fmla="*/ 15 w 15"/>
                <a:gd name="T9" fmla="*/ 153 h 153"/>
                <a:gd name="T10" fmla="*/ 15 w 15"/>
                <a:gd name="T11" fmla="*/ 2 h 153"/>
                <a:gd name="T12" fmla="*/ 12 w 15"/>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15" h="153">
                  <a:moveTo>
                    <a:pt x="12" y="0"/>
                  </a:moveTo>
                  <a:cubicBezTo>
                    <a:pt x="2" y="0"/>
                    <a:pt x="2" y="0"/>
                    <a:pt x="2" y="0"/>
                  </a:cubicBezTo>
                  <a:cubicBezTo>
                    <a:pt x="1" y="0"/>
                    <a:pt x="0" y="1"/>
                    <a:pt x="0" y="2"/>
                  </a:cubicBezTo>
                  <a:cubicBezTo>
                    <a:pt x="0" y="153"/>
                    <a:pt x="0" y="153"/>
                    <a:pt x="0" y="153"/>
                  </a:cubicBezTo>
                  <a:cubicBezTo>
                    <a:pt x="15" y="153"/>
                    <a:pt x="15" y="153"/>
                    <a:pt x="15" y="153"/>
                  </a:cubicBezTo>
                  <a:cubicBezTo>
                    <a:pt x="15" y="2"/>
                    <a:pt x="15" y="2"/>
                    <a:pt x="15" y="2"/>
                  </a:cubicBezTo>
                  <a:cubicBezTo>
                    <a:pt x="15" y="1"/>
                    <a:pt x="14" y="0"/>
                    <a:pt x="12" y="0"/>
                  </a:cubicBezTo>
                  <a:close/>
                </a:path>
              </a:pathLst>
            </a:custGeom>
            <a:solidFill>
              <a:srgbClr val="5050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60" name="Freeform 101"/>
            <p:cNvSpPr>
              <a:spLocks/>
            </p:cNvSpPr>
            <p:nvPr/>
          </p:nvSpPr>
          <p:spPr bwMode="auto">
            <a:xfrm>
              <a:off x="1424083" y="4203874"/>
              <a:ext cx="152400" cy="77787"/>
            </a:xfrm>
            <a:custGeom>
              <a:avLst/>
              <a:gdLst>
                <a:gd name="T0" fmla="*/ 61 w 121"/>
                <a:gd name="T1" fmla="*/ 59 h 62"/>
                <a:gd name="T2" fmla="*/ 0 w 121"/>
                <a:gd name="T3" fmla="*/ 0 h 62"/>
                <a:gd name="T4" fmla="*/ 0 w 121"/>
                <a:gd name="T5" fmla="*/ 1 h 62"/>
                <a:gd name="T6" fmla="*/ 61 w 121"/>
                <a:gd name="T7" fmla="*/ 62 h 62"/>
                <a:gd name="T8" fmla="*/ 121 w 121"/>
                <a:gd name="T9" fmla="*/ 1 h 62"/>
                <a:gd name="T10" fmla="*/ 121 w 121"/>
                <a:gd name="T11" fmla="*/ 0 h 62"/>
                <a:gd name="T12" fmla="*/ 61 w 121"/>
                <a:gd name="T13" fmla="*/ 59 h 62"/>
              </a:gdLst>
              <a:ahLst/>
              <a:cxnLst>
                <a:cxn ang="0">
                  <a:pos x="T0" y="T1"/>
                </a:cxn>
                <a:cxn ang="0">
                  <a:pos x="T2" y="T3"/>
                </a:cxn>
                <a:cxn ang="0">
                  <a:pos x="T4" y="T5"/>
                </a:cxn>
                <a:cxn ang="0">
                  <a:pos x="T6" y="T7"/>
                </a:cxn>
                <a:cxn ang="0">
                  <a:pos x="T8" y="T9"/>
                </a:cxn>
                <a:cxn ang="0">
                  <a:pos x="T10" y="T11"/>
                </a:cxn>
                <a:cxn ang="0">
                  <a:pos x="T12" y="T13"/>
                </a:cxn>
              </a:cxnLst>
              <a:rect l="0" t="0" r="r" b="b"/>
              <a:pathLst>
                <a:path w="121" h="62">
                  <a:moveTo>
                    <a:pt x="61" y="59"/>
                  </a:moveTo>
                  <a:cubicBezTo>
                    <a:pt x="28" y="59"/>
                    <a:pt x="1" y="32"/>
                    <a:pt x="0" y="0"/>
                  </a:cubicBezTo>
                  <a:cubicBezTo>
                    <a:pt x="0" y="0"/>
                    <a:pt x="0" y="1"/>
                    <a:pt x="0" y="1"/>
                  </a:cubicBezTo>
                  <a:cubicBezTo>
                    <a:pt x="0" y="35"/>
                    <a:pt x="27" y="62"/>
                    <a:pt x="61" y="62"/>
                  </a:cubicBezTo>
                  <a:cubicBezTo>
                    <a:pt x="94" y="62"/>
                    <a:pt x="121" y="35"/>
                    <a:pt x="121" y="1"/>
                  </a:cubicBezTo>
                  <a:cubicBezTo>
                    <a:pt x="121" y="1"/>
                    <a:pt x="121" y="0"/>
                    <a:pt x="121" y="0"/>
                  </a:cubicBezTo>
                  <a:cubicBezTo>
                    <a:pt x="120" y="32"/>
                    <a:pt x="94" y="59"/>
                    <a:pt x="61" y="59"/>
                  </a:cubicBezTo>
                </a:path>
              </a:pathLst>
            </a:custGeom>
            <a:solidFill>
              <a:srgbClr val="CE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61" name="Freeform 102"/>
            <p:cNvSpPr>
              <a:spLocks/>
            </p:cNvSpPr>
            <p:nvPr/>
          </p:nvSpPr>
          <p:spPr bwMode="auto">
            <a:xfrm>
              <a:off x="1424083" y="4127674"/>
              <a:ext cx="152400" cy="150812"/>
            </a:xfrm>
            <a:custGeom>
              <a:avLst/>
              <a:gdLst>
                <a:gd name="T0" fmla="*/ 121 w 121"/>
                <a:gd name="T1" fmla="*/ 60 h 121"/>
                <a:gd name="T2" fmla="*/ 61 w 121"/>
                <a:gd name="T3" fmla="*/ 121 h 121"/>
                <a:gd name="T4" fmla="*/ 11 w 121"/>
                <a:gd name="T5" fmla="*/ 94 h 121"/>
                <a:gd name="T6" fmla="*/ 0 w 121"/>
                <a:gd name="T7" fmla="*/ 60 h 121"/>
                <a:gd name="T8" fmla="*/ 61 w 121"/>
                <a:gd name="T9" fmla="*/ 0 h 121"/>
                <a:gd name="T10" fmla="*/ 108 w 121"/>
                <a:gd name="T11" fmla="*/ 22 h 121"/>
                <a:gd name="T12" fmla="*/ 121 w 121"/>
                <a:gd name="T13" fmla="*/ 60 h 121"/>
              </a:gdLst>
              <a:ahLst/>
              <a:cxnLst>
                <a:cxn ang="0">
                  <a:pos x="T0" y="T1"/>
                </a:cxn>
                <a:cxn ang="0">
                  <a:pos x="T2" y="T3"/>
                </a:cxn>
                <a:cxn ang="0">
                  <a:pos x="T4" y="T5"/>
                </a:cxn>
                <a:cxn ang="0">
                  <a:pos x="T6" y="T7"/>
                </a:cxn>
                <a:cxn ang="0">
                  <a:pos x="T8" y="T9"/>
                </a:cxn>
                <a:cxn ang="0">
                  <a:pos x="T10" y="T11"/>
                </a:cxn>
                <a:cxn ang="0">
                  <a:pos x="T12" y="T13"/>
                </a:cxn>
              </a:cxnLst>
              <a:rect l="0" t="0" r="r" b="b"/>
              <a:pathLst>
                <a:path w="121" h="121">
                  <a:moveTo>
                    <a:pt x="121" y="60"/>
                  </a:moveTo>
                  <a:cubicBezTo>
                    <a:pt x="121" y="94"/>
                    <a:pt x="94" y="121"/>
                    <a:pt x="61" y="121"/>
                  </a:cubicBezTo>
                  <a:cubicBezTo>
                    <a:pt x="40" y="121"/>
                    <a:pt x="21" y="110"/>
                    <a:pt x="11" y="94"/>
                  </a:cubicBezTo>
                  <a:cubicBezTo>
                    <a:pt x="4" y="84"/>
                    <a:pt x="0" y="73"/>
                    <a:pt x="0" y="60"/>
                  </a:cubicBezTo>
                  <a:cubicBezTo>
                    <a:pt x="0" y="27"/>
                    <a:pt x="27" y="0"/>
                    <a:pt x="61" y="0"/>
                  </a:cubicBezTo>
                  <a:cubicBezTo>
                    <a:pt x="80" y="0"/>
                    <a:pt x="97" y="8"/>
                    <a:pt x="108" y="22"/>
                  </a:cubicBezTo>
                  <a:cubicBezTo>
                    <a:pt x="116" y="32"/>
                    <a:pt x="121" y="46"/>
                    <a:pt x="121" y="60"/>
                  </a:cubicBezTo>
                </a:path>
              </a:pathLst>
            </a:custGeom>
            <a:solidFill>
              <a:srgbClr val="E2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62" name="Oval 103"/>
            <p:cNvSpPr>
              <a:spLocks noChangeArrowheads="1"/>
            </p:cNvSpPr>
            <p:nvPr/>
          </p:nvSpPr>
          <p:spPr bwMode="auto">
            <a:xfrm>
              <a:off x="1451070" y="4153074"/>
              <a:ext cx="100013" cy="100012"/>
            </a:xfrm>
            <a:prstGeom prst="ellipse">
              <a:avLst/>
            </a:prstGeom>
            <a:solidFill>
              <a:srgbClr val="CE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63" name="Freeform 104"/>
            <p:cNvSpPr>
              <a:spLocks/>
            </p:cNvSpPr>
            <p:nvPr/>
          </p:nvSpPr>
          <p:spPr bwMode="auto">
            <a:xfrm>
              <a:off x="1563783" y="4159424"/>
              <a:ext cx="14288" cy="53975"/>
            </a:xfrm>
            <a:custGeom>
              <a:avLst/>
              <a:gdLst>
                <a:gd name="T0" fmla="*/ 10 w 11"/>
                <a:gd name="T1" fmla="*/ 43 h 43"/>
                <a:gd name="T2" fmla="*/ 10 w 11"/>
                <a:gd name="T3" fmla="*/ 36 h 43"/>
                <a:gd name="T4" fmla="*/ 10 w 11"/>
                <a:gd name="T5" fmla="*/ 36 h 43"/>
                <a:gd name="T6" fmla="*/ 10 w 11"/>
                <a:gd name="T7" fmla="*/ 34 h 43"/>
                <a:gd name="T8" fmla="*/ 0 w 11"/>
                <a:gd name="T9" fmla="*/ 1 h 43"/>
                <a:gd name="T10" fmla="*/ 0 w 11"/>
                <a:gd name="T11" fmla="*/ 0 h 43"/>
                <a:gd name="T12" fmla="*/ 11 w 11"/>
                <a:gd name="T13" fmla="*/ 34 h 43"/>
                <a:gd name="T14" fmla="*/ 10 w 11"/>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3">
                  <a:moveTo>
                    <a:pt x="10" y="43"/>
                  </a:moveTo>
                  <a:cubicBezTo>
                    <a:pt x="10" y="41"/>
                    <a:pt x="10" y="39"/>
                    <a:pt x="10" y="36"/>
                  </a:cubicBezTo>
                  <a:cubicBezTo>
                    <a:pt x="10" y="36"/>
                    <a:pt x="10" y="36"/>
                    <a:pt x="10" y="36"/>
                  </a:cubicBezTo>
                  <a:cubicBezTo>
                    <a:pt x="10" y="35"/>
                    <a:pt x="10" y="35"/>
                    <a:pt x="10" y="34"/>
                  </a:cubicBezTo>
                  <a:cubicBezTo>
                    <a:pt x="10" y="22"/>
                    <a:pt x="6" y="10"/>
                    <a:pt x="0" y="1"/>
                  </a:cubicBezTo>
                  <a:cubicBezTo>
                    <a:pt x="0" y="0"/>
                    <a:pt x="0" y="0"/>
                    <a:pt x="0" y="0"/>
                  </a:cubicBezTo>
                  <a:cubicBezTo>
                    <a:pt x="7" y="10"/>
                    <a:pt x="11" y="22"/>
                    <a:pt x="11" y="34"/>
                  </a:cubicBezTo>
                  <a:cubicBezTo>
                    <a:pt x="11" y="37"/>
                    <a:pt x="10" y="40"/>
                    <a:pt x="10" y="43"/>
                  </a:cubicBezTo>
                </a:path>
              </a:pathLst>
            </a:custGeom>
            <a:solidFill>
              <a:srgbClr val="CE5F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64" name="Freeform 105"/>
            <p:cNvSpPr>
              <a:spLocks/>
            </p:cNvSpPr>
            <p:nvPr/>
          </p:nvSpPr>
          <p:spPr bwMode="auto">
            <a:xfrm>
              <a:off x="1501870" y="4205462"/>
              <a:ext cx="74613" cy="73025"/>
            </a:xfrm>
            <a:custGeom>
              <a:avLst/>
              <a:gdLst>
                <a:gd name="T0" fmla="*/ 0 w 60"/>
                <a:gd name="T1" fmla="*/ 59 h 59"/>
                <a:gd name="T2" fmla="*/ 0 w 60"/>
                <a:gd name="T3" fmla="*/ 59 h 59"/>
                <a:gd name="T4" fmla="*/ 60 w 60"/>
                <a:gd name="T5" fmla="*/ 0 h 59"/>
                <a:gd name="T6" fmla="*/ 60 w 60"/>
                <a:gd name="T7" fmla="*/ 0 h 59"/>
                <a:gd name="T8" fmla="*/ 60 w 60"/>
                <a:gd name="T9" fmla="*/ 7 h 59"/>
                <a:gd name="T10" fmla="*/ 0 w 60"/>
                <a:gd name="T11" fmla="*/ 59 h 59"/>
              </a:gdLst>
              <a:ahLst/>
              <a:cxnLst>
                <a:cxn ang="0">
                  <a:pos x="T0" y="T1"/>
                </a:cxn>
                <a:cxn ang="0">
                  <a:pos x="T2" y="T3"/>
                </a:cxn>
                <a:cxn ang="0">
                  <a:pos x="T4" y="T5"/>
                </a:cxn>
                <a:cxn ang="0">
                  <a:pos x="T6" y="T7"/>
                </a:cxn>
                <a:cxn ang="0">
                  <a:pos x="T8" y="T9"/>
                </a:cxn>
                <a:cxn ang="0">
                  <a:pos x="T10" y="T11"/>
                </a:cxn>
              </a:cxnLst>
              <a:rect l="0" t="0" r="r" b="b"/>
              <a:pathLst>
                <a:path w="60" h="59">
                  <a:moveTo>
                    <a:pt x="0" y="59"/>
                  </a:moveTo>
                  <a:cubicBezTo>
                    <a:pt x="0" y="59"/>
                    <a:pt x="0" y="59"/>
                    <a:pt x="0" y="59"/>
                  </a:cubicBezTo>
                  <a:cubicBezTo>
                    <a:pt x="33" y="59"/>
                    <a:pt x="60" y="32"/>
                    <a:pt x="60" y="0"/>
                  </a:cubicBezTo>
                  <a:cubicBezTo>
                    <a:pt x="60" y="0"/>
                    <a:pt x="60" y="0"/>
                    <a:pt x="60" y="0"/>
                  </a:cubicBezTo>
                  <a:cubicBezTo>
                    <a:pt x="60" y="3"/>
                    <a:pt x="60" y="5"/>
                    <a:pt x="60" y="7"/>
                  </a:cubicBezTo>
                  <a:cubicBezTo>
                    <a:pt x="56" y="36"/>
                    <a:pt x="30" y="59"/>
                    <a:pt x="0" y="59"/>
                  </a:cubicBezTo>
                </a:path>
              </a:pathLst>
            </a:custGeom>
            <a:solidFill>
              <a:srgbClr val="DAD5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65" name="Freeform 107"/>
            <p:cNvSpPr>
              <a:spLocks/>
            </p:cNvSpPr>
            <p:nvPr/>
          </p:nvSpPr>
          <p:spPr bwMode="auto">
            <a:xfrm>
              <a:off x="1462183" y="4235624"/>
              <a:ext cx="1588" cy="1587"/>
            </a:xfrm>
            <a:custGeom>
              <a:avLst/>
              <a:gdLst>
                <a:gd name="T0" fmla="*/ 1 w 1"/>
                <a:gd name="T1" fmla="*/ 1 h 1"/>
                <a:gd name="T2" fmla="*/ 0 w 1"/>
                <a:gd name="T3" fmla="*/ 0 h 1"/>
                <a:gd name="T4" fmla="*/ 1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0" y="0"/>
                  </a:cubicBezTo>
                  <a:cubicBezTo>
                    <a:pt x="1" y="0"/>
                    <a:pt x="1" y="0"/>
                    <a:pt x="1" y="0"/>
                  </a:cubicBezTo>
                  <a:cubicBezTo>
                    <a:pt x="1" y="0"/>
                    <a:pt x="1" y="1"/>
                    <a:pt x="1" y="1"/>
                  </a:cubicBezTo>
                  <a:cubicBezTo>
                    <a:pt x="1" y="1"/>
                    <a:pt x="1" y="1"/>
                    <a:pt x="1" y="1"/>
                  </a:cubicBezTo>
                </a:path>
              </a:pathLst>
            </a:custGeom>
            <a:solidFill>
              <a:srgbClr val="DAD5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66" name="Freeform 108"/>
            <p:cNvSpPr>
              <a:spLocks/>
            </p:cNvSpPr>
            <p:nvPr/>
          </p:nvSpPr>
          <p:spPr bwMode="auto">
            <a:xfrm>
              <a:off x="1447895" y="4145137"/>
              <a:ext cx="82550" cy="79375"/>
            </a:xfrm>
            <a:custGeom>
              <a:avLst/>
              <a:gdLst>
                <a:gd name="T0" fmla="*/ 0 w 66"/>
                <a:gd name="T1" fmla="*/ 29 h 64"/>
                <a:gd name="T2" fmla="*/ 18 w 66"/>
                <a:gd name="T3" fmla="*/ 24 h 64"/>
                <a:gd name="T4" fmla="*/ 34 w 66"/>
                <a:gd name="T5" fmla="*/ 5 h 64"/>
                <a:gd name="T6" fmla="*/ 58 w 66"/>
                <a:gd name="T7" fmla="*/ 5 h 64"/>
                <a:gd name="T8" fmla="*/ 56 w 66"/>
                <a:gd name="T9" fmla="*/ 32 h 64"/>
                <a:gd name="T10" fmla="*/ 47 w 66"/>
                <a:gd name="T11" fmla="*/ 56 h 64"/>
                <a:gd name="T12" fmla="*/ 24 w 66"/>
                <a:gd name="T13" fmla="*/ 62 h 64"/>
                <a:gd name="T14" fmla="*/ 0 w 66"/>
                <a:gd name="T15" fmla="*/ 29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4">
                  <a:moveTo>
                    <a:pt x="0" y="29"/>
                  </a:moveTo>
                  <a:cubicBezTo>
                    <a:pt x="0" y="19"/>
                    <a:pt x="13" y="26"/>
                    <a:pt x="18" y="24"/>
                  </a:cubicBezTo>
                  <a:cubicBezTo>
                    <a:pt x="26" y="21"/>
                    <a:pt x="27" y="9"/>
                    <a:pt x="34" y="5"/>
                  </a:cubicBezTo>
                  <a:cubicBezTo>
                    <a:pt x="39" y="1"/>
                    <a:pt x="52" y="0"/>
                    <a:pt x="58" y="5"/>
                  </a:cubicBezTo>
                  <a:cubicBezTo>
                    <a:pt x="66" y="13"/>
                    <a:pt x="58" y="24"/>
                    <a:pt x="56" y="32"/>
                  </a:cubicBezTo>
                  <a:cubicBezTo>
                    <a:pt x="53" y="41"/>
                    <a:pt x="55" y="49"/>
                    <a:pt x="47" y="56"/>
                  </a:cubicBezTo>
                  <a:cubicBezTo>
                    <a:pt x="42" y="60"/>
                    <a:pt x="31" y="64"/>
                    <a:pt x="24" y="62"/>
                  </a:cubicBezTo>
                  <a:cubicBezTo>
                    <a:pt x="13" y="60"/>
                    <a:pt x="1" y="40"/>
                    <a:pt x="0"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67" name="Freeform 109"/>
            <p:cNvSpPr>
              <a:spLocks/>
            </p:cNvSpPr>
            <p:nvPr/>
          </p:nvSpPr>
          <p:spPr bwMode="auto">
            <a:xfrm>
              <a:off x="1447895" y="4159424"/>
              <a:ext cx="77788" cy="65087"/>
            </a:xfrm>
            <a:custGeom>
              <a:avLst/>
              <a:gdLst>
                <a:gd name="T0" fmla="*/ 56 w 62"/>
                <a:gd name="T1" fmla="*/ 18 h 52"/>
                <a:gd name="T2" fmla="*/ 47 w 62"/>
                <a:gd name="T3" fmla="*/ 42 h 52"/>
                <a:gd name="T4" fmla="*/ 24 w 62"/>
                <a:gd name="T5" fmla="*/ 49 h 52"/>
                <a:gd name="T6" fmla="*/ 0 w 62"/>
                <a:gd name="T7" fmla="*/ 15 h 52"/>
                <a:gd name="T8" fmla="*/ 0 w 62"/>
                <a:gd name="T9" fmla="*/ 16 h 52"/>
                <a:gd name="T10" fmla="*/ 24 w 62"/>
                <a:gd name="T11" fmla="*/ 50 h 52"/>
                <a:gd name="T12" fmla="*/ 47 w 62"/>
                <a:gd name="T13" fmla="*/ 44 h 52"/>
                <a:gd name="T14" fmla="*/ 56 w 62"/>
                <a:gd name="T15" fmla="*/ 20 h 52"/>
                <a:gd name="T16" fmla="*/ 61 w 62"/>
                <a:gd name="T17" fmla="*/ 0 h 52"/>
                <a:gd name="T18" fmla="*/ 56 w 62"/>
                <a:gd name="T19"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52">
                  <a:moveTo>
                    <a:pt x="56" y="18"/>
                  </a:moveTo>
                  <a:cubicBezTo>
                    <a:pt x="53" y="27"/>
                    <a:pt x="55" y="35"/>
                    <a:pt x="47" y="42"/>
                  </a:cubicBezTo>
                  <a:cubicBezTo>
                    <a:pt x="42" y="46"/>
                    <a:pt x="31" y="50"/>
                    <a:pt x="24" y="49"/>
                  </a:cubicBezTo>
                  <a:cubicBezTo>
                    <a:pt x="13" y="46"/>
                    <a:pt x="1" y="26"/>
                    <a:pt x="0" y="15"/>
                  </a:cubicBezTo>
                  <a:cubicBezTo>
                    <a:pt x="0" y="16"/>
                    <a:pt x="0" y="16"/>
                    <a:pt x="0" y="16"/>
                  </a:cubicBezTo>
                  <a:cubicBezTo>
                    <a:pt x="1" y="28"/>
                    <a:pt x="13" y="48"/>
                    <a:pt x="24" y="50"/>
                  </a:cubicBezTo>
                  <a:cubicBezTo>
                    <a:pt x="31" y="52"/>
                    <a:pt x="42" y="48"/>
                    <a:pt x="47" y="44"/>
                  </a:cubicBezTo>
                  <a:cubicBezTo>
                    <a:pt x="55" y="37"/>
                    <a:pt x="53" y="29"/>
                    <a:pt x="56" y="20"/>
                  </a:cubicBezTo>
                  <a:cubicBezTo>
                    <a:pt x="57" y="14"/>
                    <a:pt x="62" y="7"/>
                    <a:pt x="61" y="0"/>
                  </a:cubicBezTo>
                  <a:cubicBezTo>
                    <a:pt x="61" y="6"/>
                    <a:pt x="57" y="13"/>
                    <a:pt x="56" y="18"/>
                  </a:cubicBezTo>
                  <a:close/>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68" name="Oval 110"/>
            <p:cNvSpPr>
              <a:spLocks noChangeArrowheads="1"/>
            </p:cNvSpPr>
            <p:nvPr/>
          </p:nvSpPr>
          <p:spPr bwMode="auto">
            <a:xfrm>
              <a:off x="1466945" y="4184824"/>
              <a:ext cx="22225" cy="22225"/>
            </a:xfrm>
            <a:prstGeom prst="ellipse">
              <a:avLst/>
            </a:prstGeom>
            <a:solidFill>
              <a:srgbClr val="FAB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69" name="Oval 111"/>
            <p:cNvSpPr>
              <a:spLocks noChangeArrowheads="1"/>
            </p:cNvSpPr>
            <p:nvPr/>
          </p:nvSpPr>
          <p:spPr bwMode="auto">
            <a:xfrm>
              <a:off x="1490758" y="4161012"/>
              <a:ext cx="20638" cy="22225"/>
            </a:xfrm>
            <a:prstGeom prst="ellipse">
              <a:avLst/>
            </a:prstGeom>
            <a:solidFill>
              <a:srgbClr val="FAB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70" name="Freeform 112"/>
            <p:cNvSpPr>
              <a:spLocks/>
            </p:cNvSpPr>
            <p:nvPr/>
          </p:nvSpPr>
          <p:spPr bwMode="auto">
            <a:xfrm>
              <a:off x="1470120" y="4189587"/>
              <a:ext cx="14288" cy="14287"/>
            </a:xfrm>
            <a:custGeom>
              <a:avLst/>
              <a:gdLst>
                <a:gd name="T0" fmla="*/ 2 w 12"/>
                <a:gd name="T1" fmla="*/ 8 h 12"/>
                <a:gd name="T2" fmla="*/ 8 w 12"/>
                <a:gd name="T3" fmla="*/ 1 h 12"/>
                <a:gd name="T4" fmla="*/ 12 w 12"/>
                <a:gd name="T5" fmla="*/ 3 h 12"/>
                <a:gd name="T6" fmla="*/ 7 w 12"/>
                <a:gd name="T7" fmla="*/ 0 h 12"/>
                <a:gd name="T8" fmla="*/ 0 w 12"/>
                <a:gd name="T9" fmla="*/ 6 h 12"/>
                <a:gd name="T10" fmla="*/ 3 w 12"/>
                <a:gd name="T11" fmla="*/ 12 h 12"/>
                <a:gd name="T12" fmla="*/ 2 w 12"/>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2" y="8"/>
                  </a:moveTo>
                  <a:cubicBezTo>
                    <a:pt x="2" y="4"/>
                    <a:pt x="5" y="1"/>
                    <a:pt x="8" y="1"/>
                  </a:cubicBezTo>
                  <a:cubicBezTo>
                    <a:pt x="10" y="1"/>
                    <a:pt x="11" y="2"/>
                    <a:pt x="12" y="3"/>
                  </a:cubicBezTo>
                  <a:cubicBezTo>
                    <a:pt x="11" y="1"/>
                    <a:pt x="9" y="0"/>
                    <a:pt x="7" y="0"/>
                  </a:cubicBezTo>
                  <a:cubicBezTo>
                    <a:pt x="3" y="0"/>
                    <a:pt x="0" y="3"/>
                    <a:pt x="0" y="6"/>
                  </a:cubicBezTo>
                  <a:cubicBezTo>
                    <a:pt x="0" y="9"/>
                    <a:pt x="1" y="10"/>
                    <a:pt x="3" y="12"/>
                  </a:cubicBezTo>
                  <a:cubicBezTo>
                    <a:pt x="2" y="11"/>
                    <a:pt x="2" y="9"/>
                    <a:pt x="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71" name="Freeform 113"/>
            <p:cNvSpPr>
              <a:spLocks/>
            </p:cNvSpPr>
            <p:nvPr/>
          </p:nvSpPr>
          <p:spPr bwMode="auto">
            <a:xfrm>
              <a:off x="1493933" y="4165774"/>
              <a:ext cx="14288" cy="14287"/>
            </a:xfrm>
            <a:custGeom>
              <a:avLst/>
              <a:gdLst>
                <a:gd name="T0" fmla="*/ 1 w 12"/>
                <a:gd name="T1" fmla="*/ 8 h 12"/>
                <a:gd name="T2" fmla="*/ 8 w 12"/>
                <a:gd name="T3" fmla="*/ 1 h 12"/>
                <a:gd name="T4" fmla="*/ 12 w 12"/>
                <a:gd name="T5" fmla="*/ 3 h 12"/>
                <a:gd name="T6" fmla="*/ 6 w 12"/>
                <a:gd name="T7" fmla="*/ 0 h 12"/>
                <a:gd name="T8" fmla="*/ 0 w 12"/>
                <a:gd name="T9" fmla="*/ 6 h 12"/>
                <a:gd name="T10" fmla="*/ 2 w 12"/>
                <a:gd name="T11" fmla="*/ 12 h 12"/>
                <a:gd name="T12" fmla="*/ 1 w 12"/>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 y="8"/>
                  </a:moveTo>
                  <a:cubicBezTo>
                    <a:pt x="1" y="4"/>
                    <a:pt x="4" y="1"/>
                    <a:pt x="8" y="1"/>
                  </a:cubicBezTo>
                  <a:cubicBezTo>
                    <a:pt x="9" y="1"/>
                    <a:pt x="11" y="2"/>
                    <a:pt x="12" y="3"/>
                  </a:cubicBezTo>
                  <a:cubicBezTo>
                    <a:pt x="11" y="1"/>
                    <a:pt x="9" y="0"/>
                    <a:pt x="6" y="0"/>
                  </a:cubicBezTo>
                  <a:cubicBezTo>
                    <a:pt x="3" y="0"/>
                    <a:pt x="0" y="3"/>
                    <a:pt x="0" y="6"/>
                  </a:cubicBezTo>
                  <a:cubicBezTo>
                    <a:pt x="0" y="8"/>
                    <a:pt x="1" y="10"/>
                    <a:pt x="2" y="12"/>
                  </a:cubicBezTo>
                  <a:cubicBezTo>
                    <a:pt x="2" y="10"/>
                    <a:pt x="1" y="9"/>
                    <a:pt x="1"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72" name="Freeform 114"/>
            <p:cNvSpPr>
              <a:spLocks/>
            </p:cNvSpPr>
            <p:nvPr/>
          </p:nvSpPr>
          <p:spPr bwMode="auto">
            <a:xfrm>
              <a:off x="1462183" y="4227687"/>
              <a:ext cx="46038" cy="28575"/>
            </a:xfrm>
            <a:custGeom>
              <a:avLst/>
              <a:gdLst>
                <a:gd name="T0" fmla="*/ 5 w 36"/>
                <a:gd name="T1" fmla="*/ 16 h 23"/>
                <a:gd name="T2" fmla="*/ 0 w 36"/>
                <a:gd name="T3" fmla="*/ 11 h 23"/>
                <a:gd name="T4" fmla="*/ 3 w 36"/>
                <a:gd name="T5" fmla="*/ 6 h 23"/>
                <a:gd name="T6" fmla="*/ 8 w 36"/>
                <a:gd name="T7" fmla="*/ 7 h 23"/>
                <a:gd name="T8" fmla="*/ 12 w 36"/>
                <a:gd name="T9" fmla="*/ 7 h 23"/>
                <a:gd name="T10" fmla="*/ 13 w 36"/>
                <a:gd name="T11" fmla="*/ 4 h 23"/>
                <a:gd name="T12" fmla="*/ 20 w 36"/>
                <a:gd name="T13" fmla="*/ 1 h 23"/>
                <a:gd name="T14" fmla="*/ 21 w 36"/>
                <a:gd name="T15" fmla="*/ 2 h 23"/>
                <a:gd name="T16" fmla="*/ 28 w 36"/>
                <a:gd name="T17" fmla="*/ 2 h 23"/>
                <a:gd name="T18" fmla="*/ 34 w 36"/>
                <a:gd name="T19" fmla="*/ 4 h 23"/>
                <a:gd name="T20" fmla="*/ 35 w 36"/>
                <a:gd name="T21" fmla="*/ 6 h 23"/>
                <a:gd name="T22" fmla="*/ 33 w 36"/>
                <a:gd name="T23" fmla="*/ 10 h 23"/>
                <a:gd name="T24" fmla="*/ 34 w 36"/>
                <a:gd name="T25" fmla="*/ 15 h 23"/>
                <a:gd name="T26" fmla="*/ 36 w 36"/>
                <a:gd name="T27" fmla="*/ 18 h 23"/>
                <a:gd name="T28" fmla="*/ 34 w 36"/>
                <a:gd name="T29" fmla="*/ 19 h 23"/>
                <a:gd name="T30" fmla="*/ 29 w 36"/>
                <a:gd name="T31" fmla="*/ 22 h 23"/>
                <a:gd name="T32" fmla="*/ 23 w 36"/>
                <a:gd name="T33" fmla="*/ 22 h 23"/>
                <a:gd name="T34" fmla="*/ 19 w 36"/>
                <a:gd name="T35" fmla="*/ 19 h 23"/>
                <a:gd name="T36" fmla="*/ 12 w 36"/>
                <a:gd name="T37" fmla="*/ 19 h 23"/>
                <a:gd name="T38" fmla="*/ 5 w 36"/>
                <a:gd name="T39"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23">
                  <a:moveTo>
                    <a:pt x="5" y="16"/>
                  </a:moveTo>
                  <a:cubicBezTo>
                    <a:pt x="2" y="15"/>
                    <a:pt x="1" y="14"/>
                    <a:pt x="0" y="11"/>
                  </a:cubicBezTo>
                  <a:cubicBezTo>
                    <a:pt x="0" y="9"/>
                    <a:pt x="1" y="6"/>
                    <a:pt x="3" y="6"/>
                  </a:cubicBezTo>
                  <a:cubicBezTo>
                    <a:pt x="5" y="6"/>
                    <a:pt x="6" y="7"/>
                    <a:pt x="8" y="7"/>
                  </a:cubicBezTo>
                  <a:cubicBezTo>
                    <a:pt x="9" y="8"/>
                    <a:pt x="11" y="8"/>
                    <a:pt x="12" y="7"/>
                  </a:cubicBezTo>
                  <a:cubicBezTo>
                    <a:pt x="13" y="6"/>
                    <a:pt x="13" y="5"/>
                    <a:pt x="13" y="4"/>
                  </a:cubicBezTo>
                  <a:cubicBezTo>
                    <a:pt x="14" y="2"/>
                    <a:pt x="17" y="0"/>
                    <a:pt x="20" y="1"/>
                  </a:cubicBezTo>
                  <a:cubicBezTo>
                    <a:pt x="20" y="2"/>
                    <a:pt x="21" y="2"/>
                    <a:pt x="21" y="2"/>
                  </a:cubicBezTo>
                  <a:cubicBezTo>
                    <a:pt x="23" y="3"/>
                    <a:pt x="26" y="2"/>
                    <a:pt x="28" y="2"/>
                  </a:cubicBezTo>
                  <a:cubicBezTo>
                    <a:pt x="30" y="2"/>
                    <a:pt x="32" y="2"/>
                    <a:pt x="34" y="4"/>
                  </a:cubicBezTo>
                  <a:cubicBezTo>
                    <a:pt x="34" y="4"/>
                    <a:pt x="35" y="6"/>
                    <a:pt x="35" y="6"/>
                  </a:cubicBezTo>
                  <a:cubicBezTo>
                    <a:pt x="34" y="7"/>
                    <a:pt x="34" y="9"/>
                    <a:pt x="33" y="10"/>
                  </a:cubicBezTo>
                  <a:cubicBezTo>
                    <a:pt x="33" y="12"/>
                    <a:pt x="33" y="14"/>
                    <a:pt x="34" y="15"/>
                  </a:cubicBezTo>
                  <a:cubicBezTo>
                    <a:pt x="34" y="16"/>
                    <a:pt x="36" y="16"/>
                    <a:pt x="36" y="18"/>
                  </a:cubicBezTo>
                  <a:cubicBezTo>
                    <a:pt x="36" y="18"/>
                    <a:pt x="35" y="19"/>
                    <a:pt x="34" y="19"/>
                  </a:cubicBezTo>
                  <a:cubicBezTo>
                    <a:pt x="33" y="20"/>
                    <a:pt x="31" y="21"/>
                    <a:pt x="29" y="22"/>
                  </a:cubicBezTo>
                  <a:cubicBezTo>
                    <a:pt x="27" y="23"/>
                    <a:pt x="24" y="23"/>
                    <a:pt x="23" y="22"/>
                  </a:cubicBezTo>
                  <a:cubicBezTo>
                    <a:pt x="21" y="21"/>
                    <a:pt x="20" y="20"/>
                    <a:pt x="19" y="19"/>
                  </a:cubicBezTo>
                  <a:cubicBezTo>
                    <a:pt x="17" y="18"/>
                    <a:pt x="15" y="19"/>
                    <a:pt x="12" y="19"/>
                  </a:cubicBezTo>
                  <a:cubicBezTo>
                    <a:pt x="10" y="19"/>
                    <a:pt x="7" y="17"/>
                    <a:pt x="5" y="16"/>
                  </a:cubicBezTo>
                </a:path>
              </a:pathLst>
            </a:custGeom>
            <a:solidFill>
              <a:srgbClr val="BF4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73" name="Freeform 115"/>
            <p:cNvSpPr>
              <a:spLocks/>
            </p:cNvSpPr>
            <p:nvPr/>
          </p:nvSpPr>
          <p:spPr bwMode="auto">
            <a:xfrm>
              <a:off x="1508220" y="4237212"/>
              <a:ext cx="7938" cy="9525"/>
            </a:xfrm>
            <a:custGeom>
              <a:avLst/>
              <a:gdLst>
                <a:gd name="T0" fmla="*/ 1 w 7"/>
                <a:gd name="T1" fmla="*/ 3 h 8"/>
                <a:gd name="T2" fmla="*/ 2 w 7"/>
                <a:gd name="T3" fmla="*/ 1 h 8"/>
                <a:gd name="T4" fmla="*/ 5 w 7"/>
                <a:gd name="T5" fmla="*/ 0 h 8"/>
                <a:gd name="T6" fmla="*/ 7 w 7"/>
                <a:gd name="T7" fmla="*/ 3 h 8"/>
                <a:gd name="T8" fmla="*/ 6 w 7"/>
                <a:gd name="T9" fmla="*/ 6 h 8"/>
                <a:gd name="T10" fmla="*/ 2 w 7"/>
                <a:gd name="T11" fmla="*/ 7 h 8"/>
                <a:gd name="T12" fmla="*/ 1 w 7"/>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3"/>
                  </a:moveTo>
                  <a:cubicBezTo>
                    <a:pt x="0" y="2"/>
                    <a:pt x="1" y="1"/>
                    <a:pt x="2" y="1"/>
                  </a:cubicBezTo>
                  <a:cubicBezTo>
                    <a:pt x="3" y="0"/>
                    <a:pt x="4" y="0"/>
                    <a:pt x="5" y="0"/>
                  </a:cubicBezTo>
                  <a:cubicBezTo>
                    <a:pt x="6" y="0"/>
                    <a:pt x="7" y="2"/>
                    <a:pt x="7" y="3"/>
                  </a:cubicBezTo>
                  <a:cubicBezTo>
                    <a:pt x="7" y="4"/>
                    <a:pt x="7" y="5"/>
                    <a:pt x="6" y="6"/>
                  </a:cubicBezTo>
                  <a:cubicBezTo>
                    <a:pt x="5" y="7"/>
                    <a:pt x="3" y="8"/>
                    <a:pt x="2" y="7"/>
                  </a:cubicBezTo>
                  <a:cubicBezTo>
                    <a:pt x="1" y="6"/>
                    <a:pt x="1" y="3"/>
                    <a:pt x="1" y="3"/>
                  </a:cubicBezTo>
                </a:path>
              </a:pathLst>
            </a:custGeom>
            <a:solidFill>
              <a:srgbClr val="BF4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74" name="Freeform 117"/>
            <p:cNvSpPr>
              <a:spLocks noEditPoints="1"/>
            </p:cNvSpPr>
            <p:nvPr/>
          </p:nvSpPr>
          <p:spPr bwMode="auto">
            <a:xfrm>
              <a:off x="1463770" y="4232449"/>
              <a:ext cx="25400" cy="11112"/>
            </a:xfrm>
            <a:custGeom>
              <a:avLst/>
              <a:gdLst>
                <a:gd name="T0" fmla="*/ 2 w 20"/>
                <a:gd name="T1" fmla="*/ 9 h 9"/>
                <a:gd name="T2" fmla="*/ 1 w 20"/>
                <a:gd name="T3" fmla="*/ 8 h 9"/>
                <a:gd name="T4" fmla="*/ 3 w 20"/>
                <a:gd name="T5" fmla="*/ 3 h 9"/>
                <a:gd name="T6" fmla="*/ 4 w 20"/>
                <a:gd name="T7" fmla="*/ 3 h 9"/>
                <a:gd name="T8" fmla="*/ 6 w 20"/>
                <a:gd name="T9" fmla="*/ 5 h 9"/>
                <a:gd name="T10" fmla="*/ 9 w 20"/>
                <a:gd name="T11" fmla="*/ 6 h 9"/>
                <a:gd name="T12" fmla="*/ 10 w 20"/>
                <a:gd name="T13" fmla="*/ 6 h 9"/>
                <a:gd name="T14" fmla="*/ 14 w 20"/>
                <a:gd name="T15" fmla="*/ 1 h 9"/>
                <a:gd name="T16" fmla="*/ 18 w 20"/>
                <a:gd name="T17" fmla="*/ 0 h 9"/>
                <a:gd name="T18" fmla="*/ 20 w 20"/>
                <a:gd name="T19" fmla="*/ 1 h 9"/>
                <a:gd name="T20" fmla="*/ 19 w 20"/>
                <a:gd name="T21" fmla="*/ 0 h 9"/>
                <a:gd name="T22" fmla="*/ 19 w 20"/>
                <a:gd name="T23" fmla="*/ 0 h 9"/>
                <a:gd name="T24" fmla="*/ 20 w 20"/>
                <a:gd name="T25" fmla="*/ 1 h 9"/>
                <a:gd name="T26" fmla="*/ 20 w 20"/>
                <a:gd name="T27" fmla="*/ 1 h 9"/>
                <a:gd name="T28" fmla="*/ 20 w 20"/>
                <a:gd name="T29" fmla="*/ 1 h 9"/>
                <a:gd name="T30" fmla="*/ 20 w 20"/>
                <a:gd name="T31" fmla="*/ 1 h 9"/>
                <a:gd name="T32" fmla="*/ 19 w 20"/>
                <a:gd name="T33" fmla="*/ 2 h 9"/>
                <a:gd name="T34" fmla="*/ 18 w 20"/>
                <a:gd name="T35" fmla="*/ 1 h 9"/>
                <a:gd name="T36" fmla="*/ 17 w 20"/>
                <a:gd name="T37" fmla="*/ 1 h 9"/>
                <a:gd name="T38" fmla="*/ 17 w 20"/>
                <a:gd name="T39" fmla="*/ 1 h 9"/>
                <a:gd name="T40" fmla="*/ 15 w 20"/>
                <a:gd name="T41" fmla="*/ 4 h 9"/>
                <a:gd name="T42" fmla="*/ 10 w 20"/>
                <a:gd name="T43" fmla="*/ 8 h 9"/>
                <a:gd name="T44" fmla="*/ 9 w 20"/>
                <a:gd name="T45" fmla="*/ 8 h 9"/>
                <a:gd name="T46" fmla="*/ 6 w 20"/>
                <a:gd name="T47" fmla="*/ 7 h 9"/>
                <a:gd name="T48" fmla="*/ 3 w 20"/>
                <a:gd name="T49" fmla="*/ 6 h 9"/>
                <a:gd name="T50" fmla="*/ 3 w 20"/>
                <a:gd name="T51" fmla="*/ 6 h 9"/>
                <a:gd name="T52" fmla="*/ 3 w 20"/>
                <a:gd name="T53" fmla="*/ 9 h 9"/>
                <a:gd name="T54" fmla="*/ 2 w 20"/>
                <a:gd name="T55" fmla="*/ 9 h 9"/>
                <a:gd name="T56" fmla="*/ 19 w 20"/>
                <a:gd name="T57" fmla="*/ 0 h 9"/>
                <a:gd name="T58" fmla="*/ 19 w 20"/>
                <a:gd name="T59" fmla="*/ 0 h 9"/>
                <a:gd name="T60" fmla="*/ 19 w 20"/>
                <a:gd name="T6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 h="9">
                  <a:moveTo>
                    <a:pt x="2" y="9"/>
                  </a:moveTo>
                  <a:cubicBezTo>
                    <a:pt x="2" y="9"/>
                    <a:pt x="1" y="9"/>
                    <a:pt x="1" y="8"/>
                  </a:cubicBezTo>
                  <a:cubicBezTo>
                    <a:pt x="0" y="7"/>
                    <a:pt x="1" y="3"/>
                    <a:pt x="3" y="3"/>
                  </a:cubicBezTo>
                  <a:cubicBezTo>
                    <a:pt x="3" y="3"/>
                    <a:pt x="3" y="3"/>
                    <a:pt x="4" y="3"/>
                  </a:cubicBezTo>
                  <a:cubicBezTo>
                    <a:pt x="4" y="4"/>
                    <a:pt x="6" y="5"/>
                    <a:pt x="6" y="5"/>
                  </a:cubicBezTo>
                  <a:cubicBezTo>
                    <a:pt x="7" y="5"/>
                    <a:pt x="8" y="6"/>
                    <a:pt x="9" y="6"/>
                  </a:cubicBezTo>
                  <a:cubicBezTo>
                    <a:pt x="10" y="6"/>
                    <a:pt x="10" y="6"/>
                    <a:pt x="10" y="6"/>
                  </a:cubicBezTo>
                  <a:cubicBezTo>
                    <a:pt x="12" y="5"/>
                    <a:pt x="13" y="3"/>
                    <a:pt x="14" y="1"/>
                  </a:cubicBezTo>
                  <a:cubicBezTo>
                    <a:pt x="15" y="0"/>
                    <a:pt x="16" y="0"/>
                    <a:pt x="18" y="0"/>
                  </a:cubicBezTo>
                  <a:cubicBezTo>
                    <a:pt x="18" y="0"/>
                    <a:pt x="19" y="0"/>
                    <a:pt x="20" y="1"/>
                  </a:cubicBezTo>
                  <a:cubicBezTo>
                    <a:pt x="20" y="1"/>
                    <a:pt x="20" y="0"/>
                    <a:pt x="19" y="0"/>
                  </a:cubicBezTo>
                  <a:cubicBezTo>
                    <a:pt x="19" y="0"/>
                    <a:pt x="19" y="0"/>
                    <a:pt x="19" y="0"/>
                  </a:cubicBezTo>
                  <a:cubicBezTo>
                    <a:pt x="19" y="0"/>
                    <a:pt x="19" y="0"/>
                    <a:pt x="20" y="1"/>
                  </a:cubicBezTo>
                  <a:cubicBezTo>
                    <a:pt x="20" y="1"/>
                    <a:pt x="20" y="1"/>
                    <a:pt x="20" y="1"/>
                  </a:cubicBezTo>
                  <a:cubicBezTo>
                    <a:pt x="20" y="1"/>
                    <a:pt x="20" y="1"/>
                    <a:pt x="20" y="1"/>
                  </a:cubicBezTo>
                  <a:cubicBezTo>
                    <a:pt x="20" y="1"/>
                    <a:pt x="20" y="1"/>
                    <a:pt x="20" y="1"/>
                  </a:cubicBezTo>
                  <a:cubicBezTo>
                    <a:pt x="20" y="1"/>
                    <a:pt x="20" y="2"/>
                    <a:pt x="19" y="2"/>
                  </a:cubicBezTo>
                  <a:cubicBezTo>
                    <a:pt x="19" y="2"/>
                    <a:pt x="18" y="2"/>
                    <a:pt x="18" y="1"/>
                  </a:cubicBezTo>
                  <a:cubicBezTo>
                    <a:pt x="18" y="1"/>
                    <a:pt x="17" y="1"/>
                    <a:pt x="17" y="1"/>
                  </a:cubicBezTo>
                  <a:cubicBezTo>
                    <a:pt x="17" y="1"/>
                    <a:pt x="17" y="1"/>
                    <a:pt x="17" y="1"/>
                  </a:cubicBezTo>
                  <a:cubicBezTo>
                    <a:pt x="16" y="2"/>
                    <a:pt x="15" y="2"/>
                    <a:pt x="15" y="4"/>
                  </a:cubicBezTo>
                  <a:cubicBezTo>
                    <a:pt x="13" y="5"/>
                    <a:pt x="12" y="7"/>
                    <a:pt x="10" y="8"/>
                  </a:cubicBezTo>
                  <a:cubicBezTo>
                    <a:pt x="10" y="8"/>
                    <a:pt x="10" y="8"/>
                    <a:pt x="9" y="8"/>
                  </a:cubicBezTo>
                  <a:cubicBezTo>
                    <a:pt x="8" y="8"/>
                    <a:pt x="7" y="7"/>
                    <a:pt x="6" y="7"/>
                  </a:cubicBezTo>
                  <a:cubicBezTo>
                    <a:pt x="5" y="6"/>
                    <a:pt x="4" y="6"/>
                    <a:pt x="3" y="6"/>
                  </a:cubicBezTo>
                  <a:cubicBezTo>
                    <a:pt x="3" y="6"/>
                    <a:pt x="3" y="6"/>
                    <a:pt x="3" y="6"/>
                  </a:cubicBezTo>
                  <a:cubicBezTo>
                    <a:pt x="2" y="7"/>
                    <a:pt x="3" y="8"/>
                    <a:pt x="3" y="9"/>
                  </a:cubicBezTo>
                  <a:cubicBezTo>
                    <a:pt x="3" y="9"/>
                    <a:pt x="3" y="9"/>
                    <a:pt x="2" y="9"/>
                  </a:cubicBezTo>
                  <a:moveTo>
                    <a:pt x="19" y="0"/>
                  </a:moveTo>
                  <a:cubicBezTo>
                    <a:pt x="19" y="0"/>
                    <a:pt x="19" y="0"/>
                    <a:pt x="19" y="0"/>
                  </a:cubicBezTo>
                  <a:cubicBezTo>
                    <a:pt x="19" y="0"/>
                    <a:pt x="19" y="0"/>
                    <a:pt x="19" y="0"/>
                  </a:cubicBezTo>
                </a:path>
              </a:pathLst>
            </a:custGeom>
            <a:solidFill>
              <a:srgbClr val="DE7F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75" name="Freeform 118"/>
            <p:cNvSpPr>
              <a:spLocks/>
            </p:cNvSpPr>
            <p:nvPr/>
          </p:nvSpPr>
          <p:spPr bwMode="auto">
            <a:xfrm>
              <a:off x="1508220" y="4238799"/>
              <a:ext cx="4763" cy="4762"/>
            </a:xfrm>
            <a:custGeom>
              <a:avLst/>
              <a:gdLst>
                <a:gd name="T0" fmla="*/ 2 w 3"/>
                <a:gd name="T1" fmla="*/ 3 h 3"/>
                <a:gd name="T2" fmla="*/ 1 w 3"/>
                <a:gd name="T3" fmla="*/ 2 h 3"/>
                <a:gd name="T4" fmla="*/ 3 w 3"/>
                <a:gd name="T5" fmla="*/ 0 h 3"/>
                <a:gd name="T6" fmla="*/ 3 w 3"/>
                <a:gd name="T7" fmla="*/ 0 h 3"/>
                <a:gd name="T8" fmla="*/ 2 w 3"/>
                <a:gd name="T9" fmla="*/ 1 h 3"/>
                <a:gd name="T10" fmla="*/ 2 w 3"/>
                <a:gd name="T11" fmla="*/ 2 h 3"/>
                <a:gd name="T12" fmla="*/ 2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3"/>
                  </a:moveTo>
                  <a:cubicBezTo>
                    <a:pt x="1" y="3"/>
                    <a:pt x="1" y="3"/>
                    <a:pt x="1" y="2"/>
                  </a:cubicBezTo>
                  <a:cubicBezTo>
                    <a:pt x="0" y="1"/>
                    <a:pt x="2" y="0"/>
                    <a:pt x="3" y="0"/>
                  </a:cubicBezTo>
                  <a:cubicBezTo>
                    <a:pt x="3" y="0"/>
                    <a:pt x="3" y="0"/>
                    <a:pt x="3" y="0"/>
                  </a:cubicBezTo>
                  <a:cubicBezTo>
                    <a:pt x="3" y="1"/>
                    <a:pt x="3" y="1"/>
                    <a:pt x="2" y="1"/>
                  </a:cubicBezTo>
                  <a:cubicBezTo>
                    <a:pt x="2" y="1"/>
                    <a:pt x="2" y="2"/>
                    <a:pt x="2" y="2"/>
                  </a:cubicBezTo>
                  <a:cubicBezTo>
                    <a:pt x="2" y="2"/>
                    <a:pt x="2" y="3"/>
                    <a:pt x="2" y="3"/>
                  </a:cubicBezTo>
                </a:path>
              </a:pathLst>
            </a:custGeom>
            <a:solidFill>
              <a:srgbClr val="DE7F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76" name="Freeform 119"/>
            <p:cNvSpPr>
              <a:spLocks/>
            </p:cNvSpPr>
            <p:nvPr/>
          </p:nvSpPr>
          <p:spPr bwMode="auto">
            <a:xfrm>
              <a:off x="1514570" y="4207049"/>
              <a:ext cx="58738" cy="36512"/>
            </a:xfrm>
            <a:custGeom>
              <a:avLst/>
              <a:gdLst>
                <a:gd name="T0" fmla="*/ 46 w 47"/>
                <a:gd name="T1" fmla="*/ 0 h 29"/>
                <a:gd name="T2" fmla="*/ 45 w 47"/>
                <a:gd name="T3" fmla="*/ 2 h 29"/>
                <a:gd name="T4" fmla="*/ 40 w 47"/>
                <a:gd name="T5" fmla="*/ 6 h 29"/>
                <a:gd name="T6" fmla="*/ 39 w 47"/>
                <a:gd name="T7" fmla="*/ 8 h 29"/>
                <a:gd name="T8" fmla="*/ 26 w 47"/>
                <a:gd name="T9" fmla="*/ 25 h 29"/>
                <a:gd name="T10" fmla="*/ 13 w 47"/>
                <a:gd name="T11" fmla="*/ 20 h 29"/>
                <a:gd name="T12" fmla="*/ 2 w 47"/>
                <a:gd name="T13" fmla="*/ 11 h 29"/>
                <a:gd name="T14" fmla="*/ 13 w 47"/>
                <a:gd name="T15" fmla="*/ 22 h 29"/>
                <a:gd name="T16" fmla="*/ 26 w 47"/>
                <a:gd name="T17" fmla="*/ 27 h 29"/>
                <a:gd name="T18" fmla="*/ 39 w 47"/>
                <a:gd name="T19" fmla="*/ 10 h 29"/>
                <a:gd name="T20" fmla="*/ 40 w 47"/>
                <a:gd name="T21" fmla="*/ 8 h 29"/>
                <a:gd name="T22" fmla="*/ 45 w 47"/>
                <a:gd name="T23" fmla="*/ 4 h 29"/>
                <a:gd name="T24" fmla="*/ 46 w 47"/>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29">
                  <a:moveTo>
                    <a:pt x="46" y="0"/>
                  </a:moveTo>
                  <a:cubicBezTo>
                    <a:pt x="46" y="1"/>
                    <a:pt x="45" y="1"/>
                    <a:pt x="45" y="2"/>
                  </a:cubicBezTo>
                  <a:cubicBezTo>
                    <a:pt x="44" y="4"/>
                    <a:pt x="42" y="4"/>
                    <a:pt x="40" y="6"/>
                  </a:cubicBezTo>
                  <a:cubicBezTo>
                    <a:pt x="40" y="6"/>
                    <a:pt x="39" y="7"/>
                    <a:pt x="39" y="8"/>
                  </a:cubicBezTo>
                  <a:cubicBezTo>
                    <a:pt x="36" y="13"/>
                    <a:pt x="29" y="24"/>
                    <a:pt x="26" y="25"/>
                  </a:cubicBezTo>
                  <a:cubicBezTo>
                    <a:pt x="23" y="27"/>
                    <a:pt x="15" y="22"/>
                    <a:pt x="13" y="20"/>
                  </a:cubicBezTo>
                  <a:cubicBezTo>
                    <a:pt x="10" y="18"/>
                    <a:pt x="3" y="14"/>
                    <a:pt x="2" y="11"/>
                  </a:cubicBezTo>
                  <a:cubicBezTo>
                    <a:pt x="0" y="15"/>
                    <a:pt x="10" y="19"/>
                    <a:pt x="13" y="22"/>
                  </a:cubicBezTo>
                  <a:cubicBezTo>
                    <a:pt x="15" y="24"/>
                    <a:pt x="23" y="29"/>
                    <a:pt x="26" y="27"/>
                  </a:cubicBezTo>
                  <a:cubicBezTo>
                    <a:pt x="29" y="26"/>
                    <a:pt x="36" y="15"/>
                    <a:pt x="39" y="10"/>
                  </a:cubicBezTo>
                  <a:cubicBezTo>
                    <a:pt x="39" y="9"/>
                    <a:pt x="40" y="8"/>
                    <a:pt x="40" y="8"/>
                  </a:cubicBezTo>
                  <a:cubicBezTo>
                    <a:pt x="42" y="7"/>
                    <a:pt x="44" y="7"/>
                    <a:pt x="45" y="4"/>
                  </a:cubicBezTo>
                  <a:cubicBezTo>
                    <a:pt x="46" y="3"/>
                    <a:pt x="47" y="2"/>
                    <a:pt x="46" y="0"/>
                  </a:cubicBezTo>
                  <a:close/>
                </a:path>
              </a:pathLst>
            </a:custGeom>
            <a:solidFill>
              <a:srgbClr val="CA7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77" name="Freeform 120"/>
            <p:cNvSpPr>
              <a:spLocks/>
            </p:cNvSpPr>
            <p:nvPr/>
          </p:nvSpPr>
          <p:spPr bwMode="auto">
            <a:xfrm>
              <a:off x="1514570" y="4183237"/>
              <a:ext cx="58738" cy="57150"/>
            </a:xfrm>
            <a:custGeom>
              <a:avLst/>
              <a:gdLst>
                <a:gd name="T0" fmla="*/ 45 w 47"/>
                <a:gd name="T1" fmla="*/ 14 h 46"/>
                <a:gd name="T2" fmla="*/ 45 w 47"/>
                <a:gd name="T3" fmla="*/ 22 h 46"/>
                <a:gd name="T4" fmla="*/ 40 w 47"/>
                <a:gd name="T5" fmla="*/ 25 h 46"/>
                <a:gd name="T6" fmla="*/ 39 w 47"/>
                <a:gd name="T7" fmla="*/ 27 h 46"/>
                <a:gd name="T8" fmla="*/ 26 w 47"/>
                <a:gd name="T9" fmla="*/ 45 h 46"/>
                <a:gd name="T10" fmla="*/ 13 w 47"/>
                <a:gd name="T11" fmla="*/ 39 h 46"/>
                <a:gd name="T12" fmla="*/ 2 w 47"/>
                <a:gd name="T13" fmla="*/ 29 h 46"/>
                <a:gd name="T14" fmla="*/ 10 w 47"/>
                <a:gd name="T15" fmla="*/ 13 h 46"/>
                <a:gd name="T16" fmla="*/ 11 w 47"/>
                <a:gd name="T17" fmla="*/ 11 h 46"/>
                <a:gd name="T18" fmla="*/ 17 w 47"/>
                <a:gd name="T19" fmla="*/ 1 h 46"/>
                <a:gd name="T20" fmla="*/ 45 w 47"/>
                <a:gd name="T21"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46">
                  <a:moveTo>
                    <a:pt x="45" y="14"/>
                  </a:moveTo>
                  <a:cubicBezTo>
                    <a:pt x="47" y="18"/>
                    <a:pt x="46" y="20"/>
                    <a:pt x="45" y="22"/>
                  </a:cubicBezTo>
                  <a:cubicBezTo>
                    <a:pt x="44" y="24"/>
                    <a:pt x="42" y="24"/>
                    <a:pt x="40" y="25"/>
                  </a:cubicBezTo>
                  <a:cubicBezTo>
                    <a:pt x="40" y="26"/>
                    <a:pt x="39" y="26"/>
                    <a:pt x="39" y="27"/>
                  </a:cubicBezTo>
                  <a:cubicBezTo>
                    <a:pt x="36" y="32"/>
                    <a:pt x="29" y="43"/>
                    <a:pt x="26" y="45"/>
                  </a:cubicBezTo>
                  <a:cubicBezTo>
                    <a:pt x="23" y="46"/>
                    <a:pt x="15" y="41"/>
                    <a:pt x="13" y="39"/>
                  </a:cubicBezTo>
                  <a:cubicBezTo>
                    <a:pt x="10" y="36"/>
                    <a:pt x="0" y="33"/>
                    <a:pt x="2" y="29"/>
                  </a:cubicBezTo>
                  <a:cubicBezTo>
                    <a:pt x="4" y="25"/>
                    <a:pt x="8" y="18"/>
                    <a:pt x="10" y="13"/>
                  </a:cubicBezTo>
                  <a:cubicBezTo>
                    <a:pt x="10" y="12"/>
                    <a:pt x="11" y="12"/>
                    <a:pt x="11" y="11"/>
                  </a:cubicBezTo>
                  <a:cubicBezTo>
                    <a:pt x="11" y="9"/>
                    <a:pt x="10" y="2"/>
                    <a:pt x="17" y="1"/>
                  </a:cubicBezTo>
                  <a:cubicBezTo>
                    <a:pt x="24" y="0"/>
                    <a:pt x="43" y="12"/>
                    <a:pt x="45" y="14"/>
                  </a:cubicBezTo>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78" name="Freeform 121"/>
            <p:cNvSpPr>
              <a:spLocks/>
            </p:cNvSpPr>
            <p:nvPr/>
          </p:nvSpPr>
          <p:spPr bwMode="auto">
            <a:xfrm>
              <a:off x="1519333" y="4186412"/>
              <a:ext cx="49213" cy="50800"/>
            </a:xfrm>
            <a:custGeom>
              <a:avLst/>
              <a:gdLst>
                <a:gd name="T0" fmla="*/ 38 w 40"/>
                <a:gd name="T1" fmla="*/ 12 h 40"/>
                <a:gd name="T2" fmla="*/ 38 w 40"/>
                <a:gd name="T3" fmla="*/ 19 h 40"/>
                <a:gd name="T4" fmla="*/ 34 w 40"/>
                <a:gd name="T5" fmla="*/ 22 h 40"/>
                <a:gd name="T6" fmla="*/ 33 w 40"/>
                <a:gd name="T7" fmla="*/ 23 h 40"/>
                <a:gd name="T8" fmla="*/ 22 w 40"/>
                <a:gd name="T9" fmla="*/ 38 h 40"/>
                <a:gd name="T10" fmla="*/ 11 w 40"/>
                <a:gd name="T11" fmla="*/ 34 h 40"/>
                <a:gd name="T12" fmla="*/ 1 w 40"/>
                <a:gd name="T13" fmla="*/ 25 h 40"/>
                <a:gd name="T14" fmla="*/ 8 w 40"/>
                <a:gd name="T15" fmla="*/ 11 h 40"/>
                <a:gd name="T16" fmla="*/ 9 w 40"/>
                <a:gd name="T17" fmla="*/ 10 h 40"/>
                <a:gd name="T18" fmla="*/ 14 w 40"/>
                <a:gd name="T19" fmla="*/ 1 h 40"/>
                <a:gd name="T20" fmla="*/ 38 w 40"/>
                <a:gd name="T21"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0">
                  <a:moveTo>
                    <a:pt x="38" y="12"/>
                  </a:moveTo>
                  <a:cubicBezTo>
                    <a:pt x="40" y="16"/>
                    <a:pt x="39" y="17"/>
                    <a:pt x="38" y="19"/>
                  </a:cubicBezTo>
                  <a:cubicBezTo>
                    <a:pt x="37" y="21"/>
                    <a:pt x="36" y="21"/>
                    <a:pt x="34" y="22"/>
                  </a:cubicBezTo>
                  <a:cubicBezTo>
                    <a:pt x="34" y="22"/>
                    <a:pt x="33" y="23"/>
                    <a:pt x="33" y="23"/>
                  </a:cubicBezTo>
                  <a:cubicBezTo>
                    <a:pt x="30" y="28"/>
                    <a:pt x="24" y="37"/>
                    <a:pt x="22" y="38"/>
                  </a:cubicBezTo>
                  <a:cubicBezTo>
                    <a:pt x="19" y="40"/>
                    <a:pt x="13" y="35"/>
                    <a:pt x="11" y="34"/>
                  </a:cubicBezTo>
                  <a:cubicBezTo>
                    <a:pt x="8" y="31"/>
                    <a:pt x="0" y="28"/>
                    <a:pt x="1" y="25"/>
                  </a:cubicBezTo>
                  <a:cubicBezTo>
                    <a:pt x="3" y="21"/>
                    <a:pt x="6" y="16"/>
                    <a:pt x="8" y="11"/>
                  </a:cubicBezTo>
                  <a:cubicBezTo>
                    <a:pt x="8" y="11"/>
                    <a:pt x="9" y="10"/>
                    <a:pt x="9" y="10"/>
                  </a:cubicBezTo>
                  <a:cubicBezTo>
                    <a:pt x="9" y="8"/>
                    <a:pt x="8" y="2"/>
                    <a:pt x="14" y="1"/>
                  </a:cubicBezTo>
                  <a:cubicBezTo>
                    <a:pt x="20" y="0"/>
                    <a:pt x="37" y="10"/>
                    <a:pt x="38" y="12"/>
                  </a:cubicBezTo>
                </a:path>
              </a:pathLst>
            </a:custGeom>
            <a:solidFill>
              <a:srgbClr val="FABD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79" name="Freeform 122"/>
            <p:cNvSpPr>
              <a:spLocks/>
            </p:cNvSpPr>
            <p:nvPr/>
          </p:nvSpPr>
          <p:spPr bwMode="auto">
            <a:xfrm>
              <a:off x="1530445" y="4211812"/>
              <a:ext cx="1588" cy="1587"/>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2"/>
                    <a:pt x="1" y="2"/>
                  </a:cubicBezTo>
                  <a:cubicBezTo>
                    <a:pt x="2" y="2"/>
                    <a:pt x="2" y="0"/>
                    <a:pt x="1"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80" name="Freeform 123"/>
            <p:cNvSpPr>
              <a:spLocks/>
            </p:cNvSpPr>
            <p:nvPr/>
          </p:nvSpPr>
          <p:spPr bwMode="auto">
            <a:xfrm>
              <a:off x="1532033" y="4214987"/>
              <a:ext cx="4763" cy="3175"/>
            </a:xfrm>
            <a:custGeom>
              <a:avLst/>
              <a:gdLst>
                <a:gd name="T0" fmla="*/ 2 w 3"/>
                <a:gd name="T1" fmla="*/ 0 h 2"/>
                <a:gd name="T2" fmla="*/ 0 w 3"/>
                <a:gd name="T3" fmla="*/ 0 h 2"/>
                <a:gd name="T4" fmla="*/ 0 w 3"/>
                <a:gd name="T5" fmla="*/ 2 h 2"/>
                <a:gd name="T6" fmla="*/ 1 w 3"/>
                <a:gd name="T7" fmla="*/ 2 h 2"/>
                <a:gd name="T8" fmla="*/ 2 w 3"/>
                <a:gd name="T9" fmla="*/ 2 h 2"/>
                <a:gd name="T10" fmla="*/ 2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2" y="0"/>
                  </a:moveTo>
                  <a:cubicBezTo>
                    <a:pt x="2" y="0"/>
                    <a:pt x="1" y="0"/>
                    <a:pt x="0" y="0"/>
                  </a:cubicBezTo>
                  <a:cubicBezTo>
                    <a:pt x="0" y="0"/>
                    <a:pt x="0" y="1"/>
                    <a:pt x="0" y="2"/>
                  </a:cubicBezTo>
                  <a:cubicBezTo>
                    <a:pt x="1" y="2"/>
                    <a:pt x="1" y="2"/>
                    <a:pt x="1" y="2"/>
                  </a:cubicBezTo>
                  <a:cubicBezTo>
                    <a:pt x="2" y="2"/>
                    <a:pt x="2" y="2"/>
                    <a:pt x="2" y="2"/>
                  </a:cubicBezTo>
                  <a:cubicBezTo>
                    <a:pt x="3" y="1"/>
                    <a:pt x="2" y="1"/>
                    <a:pt x="2"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81" name="Freeform 124"/>
            <p:cNvSpPr>
              <a:spLocks/>
            </p:cNvSpPr>
            <p:nvPr/>
          </p:nvSpPr>
          <p:spPr bwMode="auto">
            <a:xfrm>
              <a:off x="1538383" y="4222924"/>
              <a:ext cx="1588" cy="1587"/>
            </a:xfrm>
            <a:custGeom>
              <a:avLst/>
              <a:gdLst>
                <a:gd name="T0" fmla="*/ 2 w 2"/>
                <a:gd name="T1" fmla="*/ 0 h 2"/>
                <a:gd name="T2" fmla="*/ 1 w 2"/>
                <a:gd name="T3" fmla="*/ 0 h 2"/>
                <a:gd name="T4" fmla="*/ 1 w 2"/>
                <a:gd name="T5" fmla="*/ 0 h 2"/>
                <a:gd name="T6" fmla="*/ 0 w 2"/>
                <a:gd name="T7" fmla="*/ 1 h 2"/>
                <a:gd name="T8" fmla="*/ 1 w 2"/>
                <a:gd name="T9" fmla="*/ 2 h 2"/>
                <a:gd name="T10" fmla="*/ 2 w 2"/>
                <a:gd name="T11" fmla="*/ 2 h 2"/>
                <a:gd name="T12" fmla="*/ 2 w 2"/>
                <a:gd name="T13" fmla="*/ 2 h 2"/>
                <a:gd name="T14" fmla="*/ 2 w 2"/>
                <a:gd name="T15" fmla="*/ 1 h 2"/>
                <a:gd name="T16" fmla="*/ 2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2" y="0"/>
                  </a:moveTo>
                  <a:cubicBezTo>
                    <a:pt x="2" y="0"/>
                    <a:pt x="2" y="0"/>
                    <a:pt x="1" y="0"/>
                  </a:cubicBezTo>
                  <a:cubicBezTo>
                    <a:pt x="1" y="0"/>
                    <a:pt x="1" y="0"/>
                    <a:pt x="1" y="0"/>
                  </a:cubicBezTo>
                  <a:cubicBezTo>
                    <a:pt x="0" y="0"/>
                    <a:pt x="0" y="0"/>
                    <a:pt x="0" y="1"/>
                  </a:cubicBezTo>
                  <a:cubicBezTo>
                    <a:pt x="0" y="1"/>
                    <a:pt x="0" y="2"/>
                    <a:pt x="1" y="2"/>
                  </a:cubicBezTo>
                  <a:cubicBezTo>
                    <a:pt x="1" y="2"/>
                    <a:pt x="1" y="2"/>
                    <a:pt x="2" y="2"/>
                  </a:cubicBezTo>
                  <a:cubicBezTo>
                    <a:pt x="2" y="2"/>
                    <a:pt x="2" y="2"/>
                    <a:pt x="2" y="2"/>
                  </a:cubicBezTo>
                  <a:cubicBezTo>
                    <a:pt x="2" y="2"/>
                    <a:pt x="2" y="2"/>
                    <a:pt x="2" y="1"/>
                  </a:cubicBezTo>
                  <a:cubicBezTo>
                    <a:pt x="2" y="1"/>
                    <a:pt x="2" y="1"/>
                    <a:pt x="2"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82" name="Freeform 125"/>
            <p:cNvSpPr>
              <a:spLocks/>
            </p:cNvSpPr>
            <p:nvPr/>
          </p:nvSpPr>
          <p:spPr bwMode="auto">
            <a:xfrm>
              <a:off x="1528858" y="4219749"/>
              <a:ext cx="3175" cy="3175"/>
            </a:xfrm>
            <a:custGeom>
              <a:avLst/>
              <a:gdLst>
                <a:gd name="T0" fmla="*/ 1 w 2"/>
                <a:gd name="T1" fmla="*/ 1 h 2"/>
                <a:gd name="T2" fmla="*/ 1 w 2"/>
                <a:gd name="T3" fmla="*/ 2 h 2"/>
                <a:gd name="T4" fmla="*/ 1 w 2"/>
                <a:gd name="T5" fmla="*/ 2 h 2"/>
                <a:gd name="T6" fmla="*/ 2 w 2"/>
                <a:gd name="T7" fmla="*/ 2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0" y="0"/>
                    <a:pt x="0" y="2"/>
                    <a:pt x="1" y="2"/>
                  </a:cubicBezTo>
                  <a:cubicBezTo>
                    <a:pt x="1" y="2"/>
                    <a:pt x="1" y="2"/>
                    <a:pt x="1" y="2"/>
                  </a:cubicBezTo>
                  <a:cubicBezTo>
                    <a:pt x="2" y="2"/>
                    <a:pt x="2" y="2"/>
                    <a:pt x="2" y="2"/>
                  </a:cubicBezTo>
                  <a:cubicBezTo>
                    <a:pt x="2" y="1"/>
                    <a:pt x="1" y="1"/>
                    <a:pt x="1" y="1"/>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83" name="Freeform 126"/>
            <p:cNvSpPr>
              <a:spLocks/>
            </p:cNvSpPr>
            <p:nvPr/>
          </p:nvSpPr>
          <p:spPr bwMode="auto">
            <a:xfrm>
              <a:off x="1538383" y="4195937"/>
              <a:ext cx="1588" cy="3175"/>
            </a:xfrm>
            <a:custGeom>
              <a:avLst/>
              <a:gdLst>
                <a:gd name="T0" fmla="*/ 1 w 2"/>
                <a:gd name="T1" fmla="*/ 0 h 2"/>
                <a:gd name="T2" fmla="*/ 0 w 2"/>
                <a:gd name="T3" fmla="*/ 1 h 2"/>
                <a:gd name="T4" fmla="*/ 0 w 2"/>
                <a:gd name="T5" fmla="*/ 2 h 2"/>
                <a:gd name="T6" fmla="*/ 1 w 2"/>
                <a:gd name="T7" fmla="*/ 2 h 2"/>
                <a:gd name="T8" fmla="*/ 2 w 2"/>
                <a:gd name="T9" fmla="*/ 1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0" y="0"/>
                    <a:pt x="0" y="1"/>
                    <a:pt x="0" y="1"/>
                  </a:cubicBezTo>
                  <a:cubicBezTo>
                    <a:pt x="0" y="1"/>
                    <a:pt x="0" y="2"/>
                    <a:pt x="0" y="2"/>
                  </a:cubicBezTo>
                  <a:cubicBezTo>
                    <a:pt x="0" y="2"/>
                    <a:pt x="1" y="2"/>
                    <a:pt x="1" y="2"/>
                  </a:cubicBezTo>
                  <a:cubicBezTo>
                    <a:pt x="1" y="2"/>
                    <a:pt x="2" y="1"/>
                    <a:pt x="2" y="1"/>
                  </a:cubicBezTo>
                  <a:cubicBezTo>
                    <a:pt x="2" y="1"/>
                    <a:pt x="1" y="0"/>
                    <a:pt x="1"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84" name="Freeform 127"/>
            <p:cNvSpPr>
              <a:spLocks/>
            </p:cNvSpPr>
            <p:nvPr/>
          </p:nvSpPr>
          <p:spPr bwMode="auto">
            <a:xfrm>
              <a:off x="1543145" y="4205462"/>
              <a:ext cx="1588" cy="1587"/>
            </a:xfrm>
            <a:custGeom>
              <a:avLst/>
              <a:gdLst>
                <a:gd name="T0" fmla="*/ 1 w 1"/>
                <a:gd name="T1" fmla="*/ 1 h 1"/>
                <a:gd name="T2" fmla="*/ 0 w 1"/>
                <a:gd name="T3" fmla="*/ 0 h 1"/>
                <a:gd name="T4" fmla="*/ 0 w 1"/>
                <a:gd name="T5" fmla="*/ 1 h 1"/>
                <a:gd name="T6" fmla="*/ 0 w 1"/>
                <a:gd name="T7" fmla="*/ 1 h 1"/>
                <a:gd name="T8" fmla="*/ 1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0"/>
                    <a:pt x="0" y="0"/>
                    <a:pt x="0" y="0"/>
                  </a:cubicBezTo>
                  <a:cubicBezTo>
                    <a:pt x="0" y="1"/>
                    <a:pt x="0" y="1"/>
                    <a:pt x="0" y="1"/>
                  </a:cubicBezTo>
                  <a:cubicBezTo>
                    <a:pt x="0" y="1"/>
                    <a:pt x="0" y="1"/>
                    <a:pt x="0" y="1"/>
                  </a:cubicBezTo>
                  <a:cubicBezTo>
                    <a:pt x="1" y="1"/>
                    <a:pt x="1" y="1"/>
                    <a:pt x="1" y="1"/>
                  </a:cubicBezTo>
                  <a:cubicBezTo>
                    <a:pt x="1" y="1"/>
                    <a:pt x="1" y="1"/>
                    <a:pt x="1" y="1"/>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85" name="Freeform 128"/>
            <p:cNvSpPr>
              <a:spLocks/>
            </p:cNvSpPr>
            <p:nvPr/>
          </p:nvSpPr>
          <p:spPr bwMode="auto">
            <a:xfrm>
              <a:off x="1544733" y="4197524"/>
              <a:ext cx="3175" cy="3175"/>
            </a:xfrm>
            <a:custGeom>
              <a:avLst/>
              <a:gdLst>
                <a:gd name="T0" fmla="*/ 1 w 2"/>
                <a:gd name="T1" fmla="*/ 0 h 2"/>
                <a:gd name="T2" fmla="*/ 0 w 2"/>
                <a:gd name="T3" fmla="*/ 1 h 2"/>
                <a:gd name="T4" fmla="*/ 0 w 2"/>
                <a:gd name="T5" fmla="*/ 2 h 2"/>
                <a:gd name="T6" fmla="*/ 2 w 2"/>
                <a:gd name="T7" fmla="*/ 2 h 2"/>
                <a:gd name="T8" fmla="*/ 2 w 2"/>
                <a:gd name="T9" fmla="*/ 1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0" y="0"/>
                    <a:pt x="0" y="1"/>
                    <a:pt x="0" y="1"/>
                  </a:cubicBezTo>
                  <a:cubicBezTo>
                    <a:pt x="0" y="2"/>
                    <a:pt x="0" y="2"/>
                    <a:pt x="0" y="2"/>
                  </a:cubicBezTo>
                  <a:cubicBezTo>
                    <a:pt x="1" y="2"/>
                    <a:pt x="1" y="2"/>
                    <a:pt x="2" y="2"/>
                  </a:cubicBezTo>
                  <a:cubicBezTo>
                    <a:pt x="2" y="2"/>
                    <a:pt x="2" y="2"/>
                    <a:pt x="2" y="1"/>
                  </a:cubicBezTo>
                  <a:cubicBezTo>
                    <a:pt x="2" y="1"/>
                    <a:pt x="2" y="0"/>
                    <a:pt x="1"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86" name="Freeform 129"/>
            <p:cNvSpPr>
              <a:spLocks/>
            </p:cNvSpPr>
            <p:nvPr/>
          </p:nvSpPr>
          <p:spPr bwMode="auto">
            <a:xfrm>
              <a:off x="1552670" y="4202287"/>
              <a:ext cx="3175" cy="3175"/>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0"/>
                    <a:pt x="0" y="1"/>
                  </a:cubicBezTo>
                  <a:cubicBezTo>
                    <a:pt x="0" y="2"/>
                    <a:pt x="1" y="2"/>
                    <a:pt x="1" y="2"/>
                  </a:cubicBezTo>
                  <a:cubicBezTo>
                    <a:pt x="1" y="2"/>
                    <a:pt x="1" y="2"/>
                    <a:pt x="2" y="1"/>
                  </a:cubicBezTo>
                  <a:cubicBezTo>
                    <a:pt x="2" y="1"/>
                    <a:pt x="2" y="1"/>
                    <a:pt x="1" y="1"/>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grpSp>
        <p:nvGrpSpPr>
          <p:cNvPr id="389" name="Groupe 404"/>
          <p:cNvGrpSpPr/>
          <p:nvPr/>
        </p:nvGrpSpPr>
        <p:grpSpPr>
          <a:xfrm>
            <a:off x="6265398" y="3148438"/>
            <a:ext cx="804874" cy="771748"/>
            <a:chOff x="422275" y="2974975"/>
            <a:chExt cx="631826" cy="630238"/>
          </a:xfrm>
        </p:grpSpPr>
        <p:sp>
          <p:nvSpPr>
            <p:cNvPr id="390" name="AutoShape 18"/>
            <p:cNvSpPr>
              <a:spLocks noChangeAspect="1" noChangeArrowheads="1" noTextEdit="1"/>
            </p:cNvSpPr>
            <p:nvPr/>
          </p:nvSpPr>
          <p:spPr bwMode="auto">
            <a:xfrm>
              <a:off x="422275" y="2974975"/>
              <a:ext cx="63023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91" name="Oval 20"/>
            <p:cNvSpPr>
              <a:spLocks noChangeArrowheads="1"/>
            </p:cNvSpPr>
            <p:nvPr/>
          </p:nvSpPr>
          <p:spPr bwMode="auto">
            <a:xfrm>
              <a:off x="422275" y="2974975"/>
              <a:ext cx="631826" cy="630238"/>
            </a:xfrm>
            <a:prstGeom prst="ellipse">
              <a:avLst/>
            </a:pr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92" name="Freeform 21"/>
            <p:cNvSpPr>
              <a:spLocks/>
            </p:cNvSpPr>
            <p:nvPr/>
          </p:nvSpPr>
          <p:spPr bwMode="auto">
            <a:xfrm>
              <a:off x="568325" y="3100388"/>
              <a:ext cx="484188" cy="501650"/>
            </a:xfrm>
            <a:custGeom>
              <a:avLst/>
              <a:gdLst>
                <a:gd name="T0" fmla="*/ 213 w 371"/>
                <a:gd name="T1" fmla="*/ 0 h 385"/>
                <a:gd name="T2" fmla="*/ 96 w 371"/>
                <a:gd name="T3" fmla="*/ 117 h 385"/>
                <a:gd name="T4" fmla="*/ 133 w 371"/>
                <a:gd name="T5" fmla="*/ 153 h 385"/>
                <a:gd name="T6" fmla="*/ 105 w 371"/>
                <a:gd name="T7" fmla="*/ 182 h 385"/>
                <a:gd name="T8" fmla="*/ 26 w 371"/>
                <a:gd name="T9" fmla="*/ 103 h 385"/>
                <a:gd name="T10" fmla="*/ 0 w 371"/>
                <a:gd name="T11" fmla="*/ 130 h 385"/>
                <a:gd name="T12" fmla="*/ 78 w 371"/>
                <a:gd name="T13" fmla="*/ 208 h 385"/>
                <a:gd name="T14" fmla="*/ 34 w 371"/>
                <a:gd name="T15" fmla="*/ 252 h 385"/>
                <a:gd name="T16" fmla="*/ 167 w 371"/>
                <a:gd name="T17" fmla="*/ 385 h 385"/>
                <a:gd name="T18" fmla="*/ 371 w 371"/>
                <a:gd name="T19" fmla="*/ 158 h 385"/>
                <a:gd name="T20" fmla="*/ 213 w 371"/>
                <a:gd name="T21"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1" h="385">
                  <a:moveTo>
                    <a:pt x="213" y="0"/>
                  </a:moveTo>
                  <a:cubicBezTo>
                    <a:pt x="96" y="117"/>
                    <a:pt x="96" y="117"/>
                    <a:pt x="96" y="117"/>
                  </a:cubicBezTo>
                  <a:cubicBezTo>
                    <a:pt x="133" y="153"/>
                    <a:pt x="133" y="153"/>
                    <a:pt x="133" y="153"/>
                  </a:cubicBezTo>
                  <a:cubicBezTo>
                    <a:pt x="105" y="182"/>
                    <a:pt x="105" y="182"/>
                    <a:pt x="105" y="182"/>
                  </a:cubicBezTo>
                  <a:cubicBezTo>
                    <a:pt x="26" y="103"/>
                    <a:pt x="26" y="103"/>
                    <a:pt x="26" y="103"/>
                  </a:cubicBezTo>
                  <a:cubicBezTo>
                    <a:pt x="0" y="130"/>
                    <a:pt x="0" y="130"/>
                    <a:pt x="0" y="130"/>
                  </a:cubicBezTo>
                  <a:cubicBezTo>
                    <a:pt x="78" y="208"/>
                    <a:pt x="78" y="208"/>
                    <a:pt x="78" y="208"/>
                  </a:cubicBezTo>
                  <a:cubicBezTo>
                    <a:pt x="34" y="252"/>
                    <a:pt x="34" y="252"/>
                    <a:pt x="34" y="252"/>
                  </a:cubicBezTo>
                  <a:cubicBezTo>
                    <a:pt x="167" y="385"/>
                    <a:pt x="167" y="385"/>
                    <a:pt x="167" y="385"/>
                  </a:cubicBezTo>
                  <a:cubicBezTo>
                    <a:pt x="279" y="368"/>
                    <a:pt x="366" y="273"/>
                    <a:pt x="371" y="158"/>
                  </a:cubicBezTo>
                  <a:cubicBezTo>
                    <a:pt x="213" y="0"/>
                    <a:pt x="213" y="0"/>
                    <a:pt x="213" y="0"/>
                  </a:cubicBezTo>
                  <a:close/>
                </a:path>
              </a:pathLst>
            </a:cu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93" name="Freeform 22"/>
            <p:cNvSpPr>
              <a:spLocks/>
            </p:cNvSpPr>
            <p:nvPr/>
          </p:nvSpPr>
          <p:spPr bwMode="auto">
            <a:xfrm>
              <a:off x="609600" y="3114675"/>
              <a:ext cx="255588" cy="317500"/>
            </a:xfrm>
            <a:custGeom>
              <a:avLst/>
              <a:gdLst>
                <a:gd name="T0" fmla="*/ 96 w 196"/>
                <a:gd name="T1" fmla="*/ 1 h 243"/>
                <a:gd name="T2" fmla="*/ 103 w 196"/>
                <a:gd name="T3" fmla="*/ 1 h 243"/>
                <a:gd name="T4" fmla="*/ 193 w 196"/>
                <a:gd name="T5" fmla="*/ 60 h 243"/>
                <a:gd name="T6" fmla="*/ 196 w 196"/>
                <a:gd name="T7" fmla="*/ 65 h 243"/>
                <a:gd name="T8" fmla="*/ 196 w 196"/>
                <a:gd name="T9" fmla="*/ 237 h 243"/>
                <a:gd name="T10" fmla="*/ 190 w 196"/>
                <a:gd name="T11" fmla="*/ 243 h 243"/>
                <a:gd name="T12" fmla="*/ 6 w 196"/>
                <a:gd name="T13" fmla="*/ 243 h 243"/>
                <a:gd name="T14" fmla="*/ 1 w 196"/>
                <a:gd name="T15" fmla="*/ 237 h 243"/>
                <a:gd name="T16" fmla="*/ 1 w 196"/>
                <a:gd name="T17" fmla="*/ 65 h 243"/>
                <a:gd name="T18" fmla="*/ 3 w 196"/>
                <a:gd name="T19" fmla="*/ 60 h 243"/>
                <a:gd name="T20" fmla="*/ 96 w 196"/>
                <a:gd name="T21"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243">
                  <a:moveTo>
                    <a:pt x="96" y="1"/>
                  </a:moveTo>
                  <a:cubicBezTo>
                    <a:pt x="98" y="0"/>
                    <a:pt x="101" y="0"/>
                    <a:pt x="103" y="1"/>
                  </a:cubicBezTo>
                  <a:cubicBezTo>
                    <a:pt x="193" y="60"/>
                    <a:pt x="193" y="60"/>
                    <a:pt x="193" y="60"/>
                  </a:cubicBezTo>
                  <a:cubicBezTo>
                    <a:pt x="195" y="61"/>
                    <a:pt x="196" y="63"/>
                    <a:pt x="196" y="65"/>
                  </a:cubicBezTo>
                  <a:cubicBezTo>
                    <a:pt x="196" y="237"/>
                    <a:pt x="196" y="237"/>
                    <a:pt x="196" y="237"/>
                  </a:cubicBezTo>
                  <a:cubicBezTo>
                    <a:pt x="196" y="240"/>
                    <a:pt x="194" y="243"/>
                    <a:pt x="190" y="243"/>
                  </a:cubicBezTo>
                  <a:cubicBezTo>
                    <a:pt x="6" y="243"/>
                    <a:pt x="6" y="243"/>
                    <a:pt x="6" y="243"/>
                  </a:cubicBezTo>
                  <a:cubicBezTo>
                    <a:pt x="3" y="243"/>
                    <a:pt x="1" y="240"/>
                    <a:pt x="1" y="237"/>
                  </a:cubicBezTo>
                  <a:cubicBezTo>
                    <a:pt x="1" y="65"/>
                    <a:pt x="1" y="65"/>
                    <a:pt x="1" y="65"/>
                  </a:cubicBezTo>
                  <a:cubicBezTo>
                    <a:pt x="0" y="63"/>
                    <a:pt x="1" y="61"/>
                    <a:pt x="3" y="60"/>
                  </a:cubicBezTo>
                  <a:cubicBezTo>
                    <a:pt x="96" y="1"/>
                    <a:pt x="96" y="1"/>
                    <a:pt x="96" y="1"/>
                  </a:cubicBezTo>
                  <a:close/>
                </a:path>
              </a:pathLst>
            </a:custGeom>
            <a:solidFill>
              <a:srgbClr val="F5C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94" name="Freeform 23"/>
            <p:cNvSpPr>
              <a:spLocks/>
            </p:cNvSpPr>
            <p:nvPr/>
          </p:nvSpPr>
          <p:spPr bwMode="auto">
            <a:xfrm>
              <a:off x="806450" y="3097213"/>
              <a:ext cx="42863" cy="96838"/>
            </a:xfrm>
            <a:custGeom>
              <a:avLst/>
              <a:gdLst>
                <a:gd name="T0" fmla="*/ 27 w 33"/>
                <a:gd name="T1" fmla="*/ 0 h 74"/>
                <a:gd name="T2" fmla="*/ 33 w 33"/>
                <a:gd name="T3" fmla="*/ 5 h 74"/>
                <a:gd name="T4" fmla="*/ 33 w 33"/>
                <a:gd name="T5" fmla="*/ 68 h 74"/>
                <a:gd name="T6" fmla="*/ 27 w 33"/>
                <a:gd name="T7" fmla="*/ 74 h 74"/>
                <a:gd name="T8" fmla="*/ 6 w 33"/>
                <a:gd name="T9" fmla="*/ 74 h 74"/>
                <a:gd name="T10" fmla="*/ 0 w 33"/>
                <a:gd name="T11" fmla="*/ 68 h 74"/>
                <a:gd name="T12" fmla="*/ 0 w 33"/>
                <a:gd name="T13" fmla="*/ 5 h 74"/>
                <a:gd name="T14" fmla="*/ 6 w 33"/>
                <a:gd name="T15" fmla="*/ 0 h 74"/>
                <a:gd name="T16" fmla="*/ 27 w 33"/>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74">
                  <a:moveTo>
                    <a:pt x="27" y="0"/>
                  </a:moveTo>
                  <a:cubicBezTo>
                    <a:pt x="30" y="0"/>
                    <a:pt x="33" y="2"/>
                    <a:pt x="33" y="5"/>
                  </a:cubicBezTo>
                  <a:cubicBezTo>
                    <a:pt x="33" y="68"/>
                    <a:pt x="33" y="68"/>
                    <a:pt x="33" y="68"/>
                  </a:cubicBezTo>
                  <a:cubicBezTo>
                    <a:pt x="33" y="72"/>
                    <a:pt x="30" y="74"/>
                    <a:pt x="27" y="74"/>
                  </a:cubicBezTo>
                  <a:cubicBezTo>
                    <a:pt x="6" y="74"/>
                    <a:pt x="6" y="74"/>
                    <a:pt x="6" y="74"/>
                  </a:cubicBezTo>
                  <a:cubicBezTo>
                    <a:pt x="3" y="74"/>
                    <a:pt x="0" y="72"/>
                    <a:pt x="0" y="68"/>
                  </a:cubicBezTo>
                  <a:cubicBezTo>
                    <a:pt x="0" y="5"/>
                    <a:pt x="0" y="5"/>
                    <a:pt x="0" y="5"/>
                  </a:cubicBezTo>
                  <a:cubicBezTo>
                    <a:pt x="0" y="3"/>
                    <a:pt x="3" y="0"/>
                    <a:pt x="6" y="0"/>
                  </a:cubicBezTo>
                  <a:cubicBezTo>
                    <a:pt x="27" y="0"/>
                    <a:pt x="27" y="0"/>
                    <a:pt x="27" y="0"/>
                  </a:cubicBezTo>
                  <a:close/>
                </a:path>
              </a:pathLst>
            </a:custGeom>
            <a:solidFill>
              <a:srgbClr val="F5C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95" name="Freeform 24"/>
            <p:cNvSpPr>
              <a:spLocks/>
            </p:cNvSpPr>
            <p:nvPr/>
          </p:nvSpPr>
          <p:spPr bwMode="auto">
            <a:xfrm>
              <a:off x="557213" y="3073400"/>
              <a:ext cx="360363" cy="206375"/>
            </a:xfrm>
            <a:custGeom>
              <a:avLst/>
              <a:gdLst>
                <a:gd name="T0" fmla="*/ 35 w 275"/>
                <a:gd name="T1" fmla="*/ 151 h 159"/>
                <a:gd name="T2" fmla="*/ 8 w 275"/>
                <a:gd name="T3" fmla="*/ 151 h 159"/>
                <a:gd name="T4" fmla="*/ 8 w 275"/>
                <a:gd name="T5" fmla="*/ 124 h 159"/>
                <a:gd name="T6" fmla="*/ 125 w 275"/>
                <a:gd name="T7" fmla="*/ 8 h 159"/>
                <a:gd name="T8" fmla="*/ 151 w 275"/>
                <a:gd name="T9" fmla="*/ 8 h 159"/>
                <a:gd name="T10" fmla="*/ 268 w 275"/>
                <a:gd name="T11" fmla="*/ 124 h 159"/>
                <a:gd name="T12" fmla="*/ 268 w 275"/>
                <a:gd name="T13" fmla="*/ 151 h 159"/>
                <a:gd name="T14" fmla="*/ 241 w 275"/>
                <a:gd name="T15" fmla="*/ 151 h 159"/>
                <a:gd name="T16" fmla="*/ 138 w 275"/>
                <a:gd name="T17" fmla="*/ 48 h 159"/>
                <a:gd name="T18" fmla="*/ 35 w 275"/>
                <a:gd name="T19" fmla="*/ 15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 h="159">
                  <a:moveTo>
                    <a:pt x="35" y="151"/>
                  </a:moveTo>
                  <a:cubicBezTo>
                    <a:pt x="27" y="159"/>
                    <a:pt x="15" y="159"/>
                    <a:pt x="8" y="151"/>
                  </a:cubicBezTo>
                  <a:cubicBezTo>
                    <a:pt x="0" y="144"/>
                    <a:pt x="0" y="132"/>
                    <a:pt x="8" y="124"/>
                  </a:cubicBezTo>
                  <a:cubicBezTo>
                    <a:pt x="125" y="8"/>
                    <a:pt x="125" y="8"/>
                    <a:pt x="125" y="8"/>
                  </a:cubicBezTo>
                  <a:cubicBezTo>
                    <a:pt x="132" y="0"/>
                    <a:pt x="144" y="0"/>
                    <a:pt x="151" y="8"/>
                  </a:cubicBezTo>
                  <a:cubicBezTo>
                    <a:pt x="268" y="124"/>
                    <a:pt x="268" y="124"/>
                    <a:pt x="268" y="124"/>
                  </a:cubicBezTo>
                  <a:cubicBezTo>
                    <a:pt x="275" y="132"/>
                    <a:pt x="275" y="144"/>
                    <a:pt x="268" y="151"/>
                  </a:cubicBezTo>
                  <a:cubicBezTo>
                    <a:pt x="260" y="159"/>
                    <a:pt x="249" y="159"/>
                    <a:pt x="241" y="151"/>
                  </a:cubicBezTo>
                  <a:cubicBezTo>
                    <a:pt x="138" y="48"/>
                    <a:pt x="138" y="48"/>
                    <a:pt x="138" y="48"/>
                  </a:cubicBezTo>
                  <a:cubicBezTo>
                    <a:pt x="35" y="151"/>
                    <a:pt x="35" y="151"/>
                    <a:pt x="35" y="151"/>
                  </a:cubicBezTo>
                  <a:close/>
                </a:path>
              </a:pathLst>
            </a:custGeom>
            <a:solidFill>
              <a:srgbClr val="B651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96" name="Freeform 25"/>
            <p:cNvSpPr>
              <a:spLocks/>
            </p:cNvSpPr>
            <p:nvPr/>
          </p:nvSpPr>
          <p:spPr bwMode="auto">
            <a:xfrm>
              <a:off x="631825" y="3241675"/>
              <a:ext cx="209550" cy="173038"/>
            </a:xfrm>
            <a:custGeom>
              <a:avLst/>
              <a:gdLst>
                <a:gd name="T0" fmla="*/ 130 w 160"/>
                <a:gd name="T1" fmla="*/ 7 h 133"/>
                <a:gd name="T2" fmla="*/ 81 w 160"/>
                <a:gd name="T3" fmla="*/ 30 h 133"/>
                <a:gd name="T4" fmla="*/ 80 w 160"/>
                <a:gd name="T5" fmla="*/ 33 h 133"/>
                <a:gd name="T6" fmla="*/ 79 w 160"/>
                <a:gd name="T7" fmla="*/ 30 h 133"/>
                <a:gd name="T8" fmla="*/ 29 w 160"/>
                <a:gd name="T9" fmla="*/ 7 h 133"/>
                <a:gd name="T10" fmla="*/ 7 w 160"/>
                <a:gd name="T11" fmla="*/ 57 h 133"/>
                <a:gd name="T12" fmla="*/ 80 w 160"/>
                <a:gd name="T13" fmla="*/ 133 h 133"/>
                <a:gd name="T14" fmla="*/ 153 w 160"/>
                <a:gd name="T15" fmla="*/ 57 h 133"/>
                <a:gd name="T16" fmla="*/ 130 w 160"/>
                <a:gd name="T17" fmla="*/ 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133">
                  <a:moveTo>
                    <a:pt x="130" y="7"/>
                  </a:moveTo>
                  <a:cubicBezTo>
                    <a:pt x="110" y="0"/>
                    <a:pt x="88" y="10"/>
                    <a:pt x="81" y="30"/>
                  </a:cubicBezTo>
                  <a:cubicBezTo>
                    <a:pt x="80" y="31"/>
                    <a:pt x="80" y="32"/>
                    <a:pt x="80" y="33"/>
                  </a:cubicBezTo>
                  <a:cubicBezTo>
                    <a:pt x="80" y="32"/>
                    <a:pt x="79" y="31"/>
                    <a:pt x="79" y="30"/>
                  </a:cubicBezTo>
                  <a:cubicBezTo>
                    <a:pt x="71" y="10"/>
                    <a:pt x="49" y="0"/>
                    <a:pt x="29" y="7"/>
                  </a:cubicBezTo>
                  <a:cubicBezTo>
                    <a:pt x="10" y="15"/>
                    <a:pt x="0" y="37"/>
                    <a:pt x="7" y="57"/>
                  </a:cubicBezTo>
                  <a:cubicBezTo>
                    <a:pt x="14" y="77"/>
                    <a:pt x="80" y="133"/>
                    <a:pt x="80" y="133"/>
                  </a:cubicBezTo>
                  <a:cubicBezTo>
                    <a:pt x="80" y="133"/>
                    <a:pt x="145" y="77"/>
                    <a:pt x="153" y="57"/>
                  </a:cubicBezTo>
                  <a:cubicBezTo>
                    <a:pt x="160" y="37"/>
                    <a:pt x="150" y="15"/>
                    <a:pt x="130" y="7"/>
                  </a:cubicBezTo>
                  <a:close/>
                </a:path>
              </a:pathLst>
            </a:custGeom>
            <a:solidFill>
              <a:srgbClr val="C34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97" name="Freeform 26"/>
            <p:cNvSpPr>
              <a:spLocks/>
            </p:cNvSpPr>
            <p:nvPr/>
          </p:nvSpPr>
          <p:spPr bwMode="auto">
            <a:xfrm>
              <a:off x="631825" y="3241675"/>
              <a:ext cx="104775" cy="173038"/>
            </a:xfrm>
            <a:custGeom>
              <a:avLst/>
              <a:gdLst>
                <a:gd name="T0" fmla="*/ 80 w 80"/>
                <a:gd name="T1" fmla="*/ 33 h 133"/>
                <a:gd name="T2" fmla="*/ 79 w 80"/>
                <a:gd name="T3" fmla="*/ 30 h 133"/>
                <a:gd name="T4" fmla="*/ 29 w 80"/>
                <a:gd name="T5" fmla="*/ 7 h 133"/>
                <a:gd name="T6" fmla="*/ 7 w 80"/>
                <a:gd name="T7" fmla="*/ 57 h 133"/>
                <a:gd name="T8" fmla="*/ 80 w 80"/>
                <a:gd name="T9" fmla="*/ 133 h 133"/>
                <a:gd name="T10" fmla="*/ 80 w 80"/>
                <a:gd name="T11" fmla="*/ 33 h 133"/>
              </a:gdLst>
              <a:ahLst/>
              <a:cxnLst>
                <a:cxn ang="0">
                  <a:pos x="T0" y="T1"/>
                </a:cxn>
                <a:cxn ang="0">
                  <a:pos x="T2" y="T3"/>
                </a:cxn>
                <a:cxn ang="0">
                  <a:pos x="T4" y="T5"/>
                </a:cxn>
                <a:cxn ang="0">
                  <a:pos x="T6" y="T7"/>
                </a:cxn>
                <a:cxn ang="0">
                  <a:pos x="T8" y="T9"/>
                </a:cxn>
                <a:cxn ang="0">
                  <a:pos x="T10" y="T11"/>
                </a:cxn>
              </a:cxnLst>
              <a:rect l="0" t="0" r="r" b="b"/>
              <a:pathLst>
                <a:path w="80" h="133">
                  <a:moveTo>
                    <a:pt x="80" y="33"/>
                  </a:moveTo>
                  <a:cubicBezTo>
                    <a:pt x="80" y="32"/>
                    <a:pt x="79" y="31"/>
                    <a:pt x="79" y="30"/>
                  </a:cubicBezTo>
                  <a:cubicBezTo>
                    <a:pt x="71" y="10"/>
                    <a:pt x="49" y="0"/>
                    <a:pt x="29" y="7"/>
                  </a:cubicBezTo>
                  <a:cubicBezTo>
                    <a:pt x="10" y="15"/>
                    <a:pt x="0" y="37"/>
                    <a:pt x="7" y="57"/>
                  </a:cubicBezTo>
                  <a:cubicBezTo>
                    <a:pt x="14" y="77"/>
                    <a:pt x="80" y="133"/>
                    <a:pt x="80" y="133"/>
                  </a:cubicBezTo>
                  <a:cubicBezTo>
                    <a:pt x="80" y="33"/>
                    <a:pt x="80" y="33"/>
                    <a:pt x="80" y="33"/>
                  </a:cubicBezTo>
                  <a:close/>
                </a:path>
              </a:pathLst>
            </a:custGeom>
            <a:solidFill>
              <a:srgbClr val="EE7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pic>
        <p:nvPicPr>
          <p:cNvPr id="398" name="Image 3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2586" y="2043834"/>
            <a:ext cx="807686" cy="808084"/>
          </a:xfrm>
          <a:prstGeom prst="rect">
            <a:avLst/>
          </a:prstGeom>
        </p:spPr>
      </p:pic>
      <p:grpSp>
        <p:nvGrpSpPr>
          <p:cNvPr id="399" name="Groupe 269"/>
          <p:cNvGrpSpPr/>
          <p:nvPr/>
        </p:nvGrpSpPr>
        <p:grpSpPr>
          <a:xfrm>
            <a:off x="6297525" y="4335275"/>
            <a:ext cx="796782" cy="767858"/>
            <a:chOff x="406400" y="2003425"/>
            <a:chExt cx="625475" cy="627063"/>
          </a:xfrm>
        </p:grpSpPr>
        <p:sp>
          <p:nvSpPr>
            <p:cNvPr id="400" name="AutoShape 3"/>
            <p:cNvSpPr>
              <a:spLocks noChangeAspect="1" noChangeArrowheads="1" noTextEdit="1"/>
            </p:cNvSpPr>
            <p:nvPr/>
          </p:nvSpPr>
          <p:spPr bwMode="auto">
            <a:xfrm>
              <a:off x="406400" y="2003425"/>
              <a:ext cx="625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01" name="Freeform 5"/>
            <p:cNvSpPr>
              <a:spLocks/>
            </p:cNvSpPr>
            <p:nvPr/>
          </p:nvSpPr>
          <p:spPr bwMode="auto">
            <a:xfrm>
              <a:off x="406400" y="2003425"/>
              <a:ext cx="625475" cy="627063"/>
            </a:xfrm>
            <a:custGeom>
              <a:avLst/>
              <a:gdLst>
                <a:gd name="T0" fmla="*/ 387 w 387"/>
                <a:gd name="T1" fmla="*/ 194 h 387"/>
                <a:gd name="T2" fmla="*/ 387 w 387"/>
                <a:gd name="T3" fmla="*/ 198 h 387"/>
                <a:gd name="T4" fmla="*/ 387 w 387"/>
                <a:gd name="T5" fmla="*/ 201 h 387"/>
                <a:gd name="T6" fmla="*/ 387 w 387"/>
                <a:gd name="T7" fmla="*/ 203 h 387"/>
                <a:gd name="T8" fmla="*/ 387 w 387"/>
                <a:gd name="T9" fmla="*/ 210 h 387"/>
                <a:gd name="T10" fmla="*/ 386 w 387"/>
                <a:gd name="T11" fmla="*/ 212 h 387"/>
                <a:gd name="T12" fmla="*/ 386 w 387"/>
                <a:gd name="T13" fmla="*/ 212 h 387"/>
                <a:gd name="T14" fmla="*/ 386 w 387"/>
                <a:gd name="T15" fmla="*/ 214 h 387"/>
                <a:gd name="T16" fmla="*/ 386 w 387"/>
                <a:gd name="T17" fmla="*/ 217 h 387"/>
                <a:gd name="T18" fmla="*/ 385 w 387"/>
                <a:gd name="T19" fmla="*/ 224 h 387"/>
                <a:gd name="T20" fmla="*/ 384 w 387"/>
                <a:gd name="T21" fmla="*/ 227 h 387"/>
                <a:gd name="T22" fmla="*/ 384 w 387"/>
                <a:gd name="T23" fmla="*/ 230 h 387"/>
                <a:gd name="T24" fmla="*/ 350 w 387"/>
                <a:gd name="T25" fmla="*/ 308 h 387"/>
                <a:gd name="T26" fmla="*/ 342 w 387"/>
                <a:gd name="T27" fmla="*/ 318 h 387"/>
                <a:gd name="T28" fmla="*/ 258 w 387"/>
                <a:gd name="T29" fmla="*/ 376 h 387"/>
                <a:gd name="T30" fmla="*/ 244 w 387"/>
                <a:gd name="T31" fmla="*/ 381 h 387"/>
                <a:gd name="T32" fmla="*/ 235 w 387"/>
                <a:gd name="T33" fmla="*/ 383 h 387"/>
                <a:gd name="T34" fmla="*/ 233 w 387"/>
                <a:gd name="T35" fmla="*/ 383 h 387"/>
                <a:gd name="T36" fmla="*/ 229 w 387"/>
                <a:gd name="T37" fmla="*/ 384 h 387"/>
                <a:gd name="T38" fmla="*/ 225 w 387"/>
                <a:gd name="T39" fmla="*/ 385 h 387"/>
                <a:gd name="T40" fmla="*/ 225 w 387"/>
                <a:gd name="T41" fmla="*/ 385 h 387"/>
                <a:gd name="T42" fmla="*/ 220 w 387"/>
                <a:gd name="T43" fmla="*/ 386 h 387"/>
                <a:gd name="T44" fmla="*/ 208 w 387"/>
                <a:gd name="T45" fmla="*/ 387 h 387"/>
                <a:gd name="T46" fmla="*/ 207 w 387"/>
                <a:gd name="T47" fmla="*/ 387 h 387"/>
                <a:gd name="T48" fmla="*/ 206 w 387"/>
                <a:gd name="T49" fmla="*/ 387 h 387"/>
                <a:gd name="T50" fmla="*/ 206 w 387"/>
                <a:gd name="T51" fmla="*/ 387 h 387"/>
                <a:gd name="T52" fmla="*/ 200 w 387"/>
                <a:gd name="T53" fmla="*/ 387 h 387"/>
                <a:gd name="T54" fmla="*/ 194 w 387"/>
                <a:gd name="T55" fmla="*/ 387 h 387"/>
                <a:gd name="T56" fmla="*/ 180 w 387"/>
                <a:gd name="T57" fmla="*/ 387 h 387"/>
                <a:gd name="T58" fmla="*/ 167 w 387"/>
                <a:gd name="T59" fmla="*/ 385 h 387"/>
                <a:gd name="T60" fmla="*/ 164 w 387"/>
                <a:gd name="T61" fmla="*/ 385 h 387"/>
                <a:gd name="T62" fmla="*/ 144 w 387"/>
                <a:gd name="T63" fmla="*/ 381 h 387"/>
                <a:gd name="T64" fmla="*/ 141 w 387"/>
                <a:gd name="T65" fmla="*/ 380 h 387"/>
                <a:gd name="T66" fmla="*/ 124 w 387"/>
                <a:gd name="T67" fmla="*/ 374 h 387"/>
                <a:gd name="T68" fmla="*/ 118 w 387"/>
                <a:gd name="T69" fmla="*/ 372 h 387"/>
                <a:gd name="T70" fmla="*/ 95 w 387"/>
                <a:gd name="T71" fmla="*/ 360 h 387"/>
                <a:gd name="T72" fmla="*/ 1 w 387"/>
                <a:gd name="T73" fmla="*/ 190 h 387"/>
                <a:gd name="T74" fmla="*/ 11 w 387"/>
                <a:gd name="T75" fmla="*/ 135 h 387"/>
                <a:gd name="T76" fmla="*/ 13 w 387"/>
                <a:gd name="T77" fmla="*/ 127 h 387"/>
                <a:gd name="T78" fmla="*/ 20 w 387"/>
                <a:gd name="T79" fmla="*/ 111 h 387"/>
                <a:gd name="T80" fmla="*/ 21 w 387"/>
                <a:gd name="T81" fmla="*/ 110 h 387"/>
                <a:gd name="T82" fmla="*/ 24 w 387"/>
                <a:gd name="T83" fmla="*/ 104 h 387"/>
                <a:gd name="T84" fmla="*/ 24 w 387"/>
                <a:gd name="T85" fmla="*/ 104 h 387"/>
                <a:gd name="T86" fmla="*/ 197 w 387"/>
                <a:gd name="T87" fmla="*/ 1 h 387"/>
                <a:gd name="T88" fmla="*/ 383 w 387"/>
                <a:gd name="T89" fmla="*/ 154 h 387"/>
                <a:gd name="T90" fmla="*/ 383 w 387"/>
                <a:gd name="T91" fmla="*/ 156 h 387"/>
                <a:gd name="T92" fmla="*/ 385 w 387"/>
                <a:gd name="T93" fmla="*/ 163 h 387"/>
                <a:gd name="T94" fmla="*/ 387 w 387"/>
                <a:gd name="T95" fmla="*/ 188 h 387"/>
                <a:gd name="T96" fmla="*/ 387 w 387"/>
                <a:gd name="T97" fmla="*/ 19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7" h="387">
                  <a:moveTo>
                    <a:pt x="387" y="194"/>
                  </a:moveTo>
                  <a:cubicBezTo>
                    <a:pt x="387" y="196"/>
                    <a:pt x="387" y="197"/>
                    <a:pt x="387" y="198"/>
                  </a:cubicBezTo>
                  <a:cubicBezTo>
                    <a:pt x="387" y="199"/>
                    <a:pt x="387" y="200"/>
                    <a:pt x="387" y="201"/>
                  </a:cubicBezTo>
                  <a:cubicBezTo>
                    <a:pt x="387" y="202"/>
                    <a:pt x="387" y="202"/>
                    <a:pt x="387" y="203"/>
                  </a:cubicBezTo>
                  <a:cubicBezTo>
                    <a:pt x="387" y="205"/>
                    <a:pt x="387" y="208"/>
                    <a:pt x="387" y="210"/>
                  </a:cubicBezTo>
                  <a:cubicBezTo>
                    <a:pt x="386" y="211"/>
                    <a:pt x="386" y="211"/>
                    <a:pt x="386" y="212"/>
                  </a:cubicBezTo>
                  <a:cubicBezTo>
                    <a:pt x="386" y="212"/>
                    <a:pt x="386" y="212"/>
                    <a:pt x="386" y="212"/>
                  </a:cubicBezTo>
                  <a:cubicBezTo>
                    <a:pt x="386" y="213"/>
                    <a:pt x="386" y="213"/>
                    <a:pt x="386" y="214"/>
                  </a:cubicBezTo>
                  <a:cubicBezTo>
                    <a:pt x="386" y="215"/>
                    <a:pt x="386" y="216"/>
                    <a:pt x="386" y="217"/>
                  </a:cubicBezTo>
                  <a:cubicBezTo>
                    <a:pt x="386" y="220"/>
                    <a:pt x="385" y="222"/>
                    <a:pt x="385" y="224"/>
                  </a:cubicBezTo>
                  <a:cubicBezTo>
                    <a:pt x="385" y="225"/>
                    <a:pt x="385" y="226"/>
                    <a:pt x="384" y="227"/>
                  </a:cubicBezTo>
                  <a:cubicBezTo>
                    <a:pt x="384" y="228"/>
                    <a:pt x="384" y="229"/>
                    <a:pt x="384" y="230"/>
                  </a:cubicBezTo>
                  <a:cubicBezTo>
                    <a:pt x="378" y="259"/>
                    <a:pt x="367" y="285"/>
                    <a:pt x="350" y="308"/>
                  </a:cubicBezTo>
                  <a:cubicBezTo>
                    <a:pt x="348" y="312"/>
                    <a:pt x="345" y="315"/>
                    <a:pt x="342" y="318"/>
                  </a:cubicBezTo>
                  <a:cubicBezTo>
                    <a:pt x="320" y="345"/>
                    <a:pt x="291" y="365"/>
                    <a:pt x="258" y="376"/>
                  </a:cubicBezTo>
                  <a:cubicBezTo>
                    <a:pt x="253" y="378"/>
                    <a:pt x="249" y="380"/>
                    <a:pt x="244" y="381"/>
                  </a:cubicBezTo>
                  <a:cubicBezTo>
                    <a:pt x="241" y="382"/>
                    <a:pt x="238" y="382"/>
                    <a:pt x="235" y="383"/>
                  </a:cubicBezTo>
                  <a:cubicBezTo>
                    <a:pt x="235" y="383"/>
                    <a:pt x="234" y="383"/>
                    <a:pt x="233" y="383"/>
                  </a:cubicBezTo>
                  <a:cubicBezTo>
                    <a:pt x="232" y="384"/>
                    <a:pt x="231" y="384"/>
                    <a:pt x="229" y="384"/>
                  </a:cubicBezTo>
                  <a:cubicBezTo>
                    <a:pt x="228" y="384"/>
                    <a:pt x="227" y="385"/>
                    <a:pt x="225" y="385"/>
                  </a:cubicBezTo>
                  <a:cubicBezTo>
                    <a:pt x="225" y="385"/>
                    <a:pt x="225" y="385"/>
                    <a:pt x="225" y="385"/>
                  </a:cubicBezTo>
                  <a:cubicBezTo>
                    <a:pt x="224" y="385"/>
                    <a:pt x="222" y="385"/>
                    <a:pt x="220" y="386"/>
                  </a:cubicBezTo>
                  <a:cubicBezTo>
                    <a:pt x="216" y="386"/>
                    <a:pt x="212" y="387"/>
                    <a:pt x="208" y="387"/>
                  </a:cubicBezTo>
                  <a:cubicBezTo>
                    <a:pt x="207" y="387"/>
                    <a:pt x="207" y="387"/>
                    <a:pt x="207" y="387"/>
                  </a:cubicBezTo>
                  <a:cubicBezTo>
                    <a:pt x="207" y="387"/>
                    <a:pt x="206" y="387"/>
                    <a:pt x="206" y="387"/>
                  </a:cubicBezTo>
                  <a:cubicBezTo>
                    <a:pt x="206" y="387"/>
                    <a:pt x="206" y="387"/>
                    <a:pt x="206" y="387"/>
                  </a:cubicBezTo>
                  <a:cubicBezTo>
                    <a:pt x="204" y="387"/>
                    <a:pt x="202" y="387"/>
                    <a:pt x="200" y="387"/>
                  </a:cubicBezTo>
                  <a:cubicBezTo>
                    <a:pt x="198" y="387"/>
                    <a:pt x="196" y="387"/>
                    <a:pt x="194" y="387"/>
                  </a:cubicBezTo>
                  <a:cubicBezTo>
                    <a:pt x="189" y="387"/>
                    <a:pt x="185" y="387"/>
                    <a:pt x="180" y="387"/>
                  </a:cubicBezTo>
                  <a:cubicBezTo>
                    <a:pt x="176" y="386"/>
                    <a:pt x="171" y="386"/>
                    <a:pt x="167" y="385"/>
                  </a:cubicBezTo>
                  <a:cubicBezTo>
                    <a:pt x="166" y="385"/>
                    <a:pt x="165" y="385"/>
                    <a:pt x="164" y="385"/>
                  </a:cubicBezTo>
                  <a:cubicBezTo>
                    <a:pt x="158" y="384"/>
                    <a:pt x="151" y="382"/>
                    <a:pt x="144" y="381"/>
                  </a:cubicBezTo>
                  <a:cubicBezTo>
                    <a:pt x="143" y="380"/>
                    <a:pt x="142" y="380"/>
                    <a:pt x="141" y="380"/>
                  </a:cubicBezTo>
                  <a:cubicBezTo>
                    <a:pt x="135" y="378"/>
                    <a:pt x="130" y="376"/>
                    <a:pt x="124" y="374"/>
                  </a:cubicBezTo>
                  <a:cubicBezTo>
                    <a:pt x="122" y="373"/>
                    <a:pt x="120" y="373"/>
                    <a:pt x="118" y="372"/>
                  </a:cubicBezTo>
                  <a:cubicBezTo>
                    <a:pt x="110" y="368"/>
                    <a:pt x="103" y="364"/>
                    <a:pt x="95" y="360"/>
                  </a:cubicBezTo>
                  <a:cubicBezTo>
                    <a:pt x="38" y="326"/>
                    <a:pt x="0" y="262"/>
                    <a:pt x="1" y="190"/>
                  </a:cubicBezTo>
                  <a:cubicBezTo>
                    <a:pt x="2" y="170"/>
                    <a:pt x="5" y="152"/>
                    <a:pt x="11" y="135"/>
                  </a:cubicBezTo>
                  <a:cubicBezTo>
                    <a:pt x="12" y="132"/>
                    <a:pt x="12" y="130"/>
                    <a:pt x="13" y="127"/>
                  </a:cubicBezTo>
                  <a:cubicBezTo>
                    <a:pt x="15" y="121"/>
                    <a:pt x="18" y="116"/>
                    <a:pt x="20" y="111"/>
                  </a:cubicBezTo>
                  <a:cubicBezTo>
                    <a:pt x="21" y="110"/>
                    <a:pt x="21" y="110"/>
                    <a:pt x="21" y="110"/>
                  </a:cubicBezTo>
                  <a:cubicBezTo>
                    <a:pt x="24" y="104"/>
                    <a:pt x="24" y="104"/>
                    <a:pt x="24" y="104"/>
                  </a:cubicBezTo>
                  <a:cubicBezTo>
                    <a:pt x="24" y="104"/>
                    <a:pt x="24" y="104"/>
                    <a:pt x="24" y="104"/>
                  </a:cubicBezTo>
                  <a:cubicBezTo>
                    <a:pt x="57" y="42"/>
                    <a:pt x="122" y="0"/>
                    <a:pt x="197" y="1"/>
                  </a:cubicBezTo>
                  <a:cubicBezTo>
                    <a:pt x="288" y="3"/>
                    <a:pt x="365" y="68"/>
                    <a:pt x="383" y="154"/>
                  </a:cubicBezTo>
                  <a:cubicBezTo>
                    <a:pt x="383" y="155"/>
                    <a:pt x="383" y="155"/>
                    <a:pt x="383" y="156"/>
                  </a:cubicBezTo>
                  <a:cubicBezTo>
                    <a:pt x="384" y="159"/>
                    <a:pt x="384" y="161"/>
                    <a:pt x="385" y="163"/>
                  </a:cubicBezTo>
                  <a:cubicBezTo>
                    <a:pt x="386" y="171"/>
                    <a:pt x="387" y="179"/>
                    <a:pt x="387" y="188"/>
                  </a:cubicBezTo>
                  <a:cubicBezTo>
                    <a:pt x="387" y="190"/>
                    <a:pt x="387" y="192"/>
                    <a:pt x="387" y="194"/>
                  </a:cubicBezTo>
                </a:path>
              </a:pathLst>
            </a:cu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02" name="Freeform 7"/>
            <p:cNvSpPr>
              <a:spLocks/>
            </p:cNvSpPr>
            <p:nvPr/>
          </p:nvSpPr>
          <p:spPr bwMode="auto">
            <a:xfrm>
              <a:off x="550863" y="2203450"/>
              <a:ext cx="238125" cy="284163"/>
            </a:xfrm>
            <a:custGeom>
              <a:avLst/>
              <a:gdLst>
                <a:gd name="T0" fmla="*/ 4 w 148"/>
                <a:gd name="T1" fmla="*/ 121 h 176"/>
                <a:gd name="T2" fmla="*/ 58 w 148"/>
                <a:gd name="T3" fmla="*/ 15 h 176"/>
                <a:gd name="T4" fmla="*/ 60 w 148"/>
                <a:gd name="T5" fmla="*/ 13 h 176"/>
                <a:gd name="T6" fmla="*/ 60 w 148"/>
                <a:gd name="T7" fmla="*/ 12 h 176"/>
                <a:gd name="T8" fmla="*/ 62 w 148"/>
                <a:gd name="T9" fmla="*/ 11 h 176"/>
                <a:gd name="T10" fmla="*/ 62 w 148"/>
                <a:gd name="T11" fmla="*/ 10 h 176"/>
                <a:gd name="T12" fmla="*/ 64 w 148"/>
                <a:gd name="T13" fmla="*/ 9 h 176"/>
                <a:gd name="T14" fmla="*/ 65 w 148"/>
                <a:gd name="T15" fmla="*/ 9 h 176"/>
                <a:gd name="T16" fmla="*/ 66 w 148"/>
                <a:gd name="T17" fmla="*/ 8 h 176"/>
                <a:gd name="T18" fmla="*/ 109 w 148"/>
                <a:gd name="T19" fmla="*/ 0 h 176"/>
                <a:gd name="T20" fmla="*/ 129 w 148"/>
                <a:gd name="T21" fmla="*/ 11 h 176"/>
                <a:gd name="T22" fmla="*/ 148 w 148"/>
                <a:gd name="T23" fmla="*/ 51 h 176"/>
                <a:gd name="T24" fmla="*/ 148 w 148"/>
                <a:gd name="T25" fmla="*/ 52 h 176"/>
                <a:gd name="T26" fmla="*/ 148 w 148"/>
                <a:gd name="T27" fmla="*/ 53 h 176"/>
                <a:gd name="T28" fmla="*/ 148 w 148"/>
                <a:gd name="T29" fmla="*/ 55 h 176"/>
                <a:gd name="T30" fmla="*/ 148 w 148"/>
                <a:gd name="T31" fmla="*/ 56 h 176"/>
                <a:gd name="T32" fmla="*/ 148 w 148"/>
                <a:gd name="T33" fmla="*/ 57 h 176"/>
                <a:gd name="T34" fmla="*/ 148 w 148"/>
                <a:gd name="T35" fmla="*/ 58 h 176"/>
                <a:gd name="T36" fmla="*/ 147 w 148"/>
                <a:gd name="T37" fmla="*/ 61 h 176"/>
                <a:gd name="T38" fmla="*/ 92 w 148"/>
                <a:gd name="T39" fmla="*/ 166 h 176"/>
                <a:gd name="T40" fmla="*/ 73 w 148"/>
                <a:gd name="T41" fmla="*/ 172 h 176"/>
                <a:gd name="T42" fmla="*/ 10 w 148"/>
                <a:gd name="T43" fmla="*/ 140 h 176"/>
                <a:gd name="T44" fmla="*/ 4 w 148"/>
                <a:gd name="T45" fmla="*/ 12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76">
                  <a:moveTo>
                    <a:pt x="4" y="121"/>
                  </a:moveTo>
                  <a:cubicBezTo>
                    <a:pt x="58" y="15"/>
                    <a:pt x="58" y="15"/>
                    <a:pt x="58" y="15"/>
                  </a:cubicBezTo>
                  <a:cubicBezTo>
                    <a:pt x="59" y="14"/>
                    <a:pt x="59" y="13"/>
                    <a:pt x="60" y="13"/>
                  </a:cubicBezTo>
                  <a:cubicBezTo>
                    <a:pt x="60" y="12"/>
                    <a:pt x="60" y="12"/>
                    <a:pt x="60" y="12"/>
                  </a:cubicBezTo>
                  <a:cubicBezTo>
                    <a:pt x="61" y="12"/>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89" y="173"/>
                    <a:pt x="80" y="176"/>
                    <a:pt x="73" y="172"/>
                  </a:cubicBezTo>
                  <a:cubicBezTo>
                    <a:pt x="10" y="140"/>
                    <a:pt x="10" y="140"/>
                    <a:pt x="10" y="140"/>
                  </a:cubicBezTo>
                  <a:cubicBezTo>
                    <a:pt x="3" y="136"/>
                    <a:pt x="0" y="128"/>
                    <a:pt x="4" y="121"/>
                  </a:cubicBezTo>
                  <a:close/>
                </a:path>
              </a:pathLst>
            </a:custGeom>
            <a:solidFill>
              <a:srgbClr val="EDA7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03" name="Freeform 8"/>
            <p:cNvSpPr>
              <a:spLocks/>
            </p:cNvSpPr>
            <p:nvPr/>
          </p:nvSpPr>
          <p:spPr bwMode="auto">
            <a:xfrm>
              <a:off x="804863" y="2287588"/>
              <a:ext cx="55563" cy="171450"/>
            </a:xfrm>
            <a:custGeom>
              <a:avLst/>
              <a:gdLst>
                <a:gd name="T0" fmla="*/ 14 w 35"/>
                <a:gd name="T1" fmla="*/ 108 h 108"/>
                <a:gd name="T2" fmla="*/ 0 w 35"/>
                <a:gd name="T3" fmla="*/ 96 h 108"/>
                <a:gd name="T4" fmla="*/ 1 w 35"/>
                <a:gd name="T5" fmla="*/ 0 h 108"/>
                <a:gd name="T6" fmla="*/ 28 w 35"/>
                <a:gd name="T7" fmla="*/ 0 h 108"/>
                <a:gd name="T8" fmla="*/ 28 w 35"/>
                <a:gd name="T9" fmla="*/ 41 h 108"/>
                <a:gd name="T10" fmla="*/ 35 w 35"/>
                <a:gd name="T11" fmla="*/ 49 h 108"/>
                <a:gd name="T12" fmla="*/ 28 w 35"/>
                <a:gd name="T13" fmla="*/ 57 h 108"/>
                <a:gd name="T14" fmla="*/ 28 w 35"/>
                <a:gd name="T15" fmla="*/ 57 h 108"/>
                <a:gd name="T16" fmla="*/ 35 w 35"/>
                <a:gd name="T17" fmla="*/ 64 h 108"/>
                <a:gd name="T18" fmla="*/ 27 w 35"/>
                <a:gd name="T19" fmla="*/ 72 h 108"/>
                <a:gd name="T20" fmla="*/ 27 w 35"/>
                <a:gd name="T21" fmla="*/ 72 h 108"/>
                <a:gd name="T22" fmla="*/ 35 w 35"/>
                <a:gd name="T23" fmla="*/ 79 h 108"/>
                <a:gd name="T24" fmla="*/ 27 w 35"/>
                <a:gd name="T25" fmla="*/ 86 h 108"/>
                <a:gd name="T26" fmla="*/ 27 w 35"/>
                <a:gd name="T27" fmla="*/ 96 h 108"/>
                <a:gd name="T28" fmla="*/ 14 w 35"/>
                <a:gd name="T29" fmla="*/ 108 h 108"/>
                <a:gd name="T30" fmla="*/ 14 w 35"/>
                <a:gd name="T3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08">
                  <a:moveTo>
                    <a:pt x="14" y="108"/>
                  </a:moveTo>
                  <a:lnTo>
                    <a:pt x="0" y="96"/>
                  </a:lnTo>
                  <a:lnTo>
                    <a:pt x="1" y="0"/>
                  </a:lnTo>
                  <a:lnTo>
                    <a:pt x="28" y="0"/>
                  </a:lnTo>
                  <a:lnTo>
                    <a:pt x="28" y="41"/>
                  </a:lnTo>
                  <a:lnTo>
                    <a:pt x="35" y="49"/>
                  </a:lnTo>
                  <a:lnTo>
                    <a:pt x="28" y="57"/>
                  </a:lnTo>
                  <a:lnTo>
                    <a:pt x="28" y="57"/>
                  </a:lnTo>
                  <a:lnTo>
                    <a:pt x="35" y="64"/>
                  </a:lnTo>
                  <a:lnTo>
                    <a:pt x="27" y="72"/>
                  </a:lnTo>
                  <a:lnTo>
                    <a:pt x="27" y="72"/>
                  </a:lnTo>
                  <a:lnTo>
                    <a:pt x="35" y="79"/>
                  </a:lnTo>
                  <a:lnTo>
                    <a:pt x="27" y="86"/>
                  </a:lnTo>
                  <a:lnTo>
                    <a:pt x="27" y="96"/>
                  </a:lnTo>
                  <a:lnTo>
                    <a:pt x="14" y="108"/>
                  </a:lnTo>
                  <a:lnTo>
                    <a:pt x="14" y="108"/>
                  </a:ln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04" name="Freeform 9"/>
            <p:cNvSpPr>
              <a:spLocks/>
            </p:cNvSpPr>
            <p:nvPr/>
          </p:nvSpPr>
          <p:spPr bwMode="auto">
            <a:xfrm>
              <a:off x="811213" y="2308225"/>
              <a:ext cx="19050" cy="141288"/>
            </a:xfrm>
            <a:custGeom>
              <a:avLst/>
              <a:gdLst>
                <a:gd name="T0" fmla="*/ 7 w 12"/>
                <a:gd name="T1" fmla="*/ 83 h 89"/>
                <a:gd name="T2" fmla="*/ 12 w 12"/>
                <a:gd name="T3" fmla="*/ 88 h 89"/>
                <a:gd name="T4" fmla="*/ 10 w 12"/>
                <a:gd name="T5" fmla="*/ 89 h 89"/>
                <a:gd name="T6" fmla="*/ 0 w 12"/>
                <a:gd name="T7" fmla="*/ 81 h 89"/>
                <a:gd name="T8" fmla="*/ 2 w 12"/>
                <a:gd name="T9" fmla="*/ 0 h 89"/>
                <a:gd name="T10" fmla="*/ 7 w 12"/>
                <a:gd name="T11" fmla="*/ 4 h 89"/>
                <a:gd name="T12" fmla="*/ 7 w 12"/>
                <a:gd name="T13" fmla="*/ 83 h 89"/>
                <a:gd name="T14" fmla="*/ 7 w 12"/>
                <a:gd name="T15" fmla="*/ 8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9">
                  <a:moveTo>
                    <a:pt x="7" y="83"/>
                  </a:moveTo>
                  <a:lnTo>
                    <a:pt x="12" y="88"/>
                  </a:lnTo>
                  <a:lnTo>
                    <a:pt x="10" y="89"/>
                  </a:lnTo>
                  <a:lnTo>
                    <a:pt x="0" y="81"/>
                  </a:lnTo>
                  <a:lnTo>
                    <a:pt x="2" y="0"/>
                  </a:lnTo>
                  <a:lnTo>
                    <a:pt x="7" y="4"/>
                  </a:lnTo>
                  <a:lnTo>
                    <a:pt x="7" y="83"/>
                  </a:lnTo>
                  <a:lnTo>
                    <a:pt x="7" y="83"/>
                  </a:lnTo>
                  <a:close/>
                </a:path>
              </a:pathLst>
            </a:custGeom>
            <a:solidFill>
              <a:srgbClr val="A9CE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05" name="Freeform 10"/>
            <p:cNvSpPr>
              <a:spLocks/>
            </p:cNvSpPr>
            <p:nvPr/>
          </p:nvSpPr>
          <p:spPr bwMode="auto">
            <a:xfrm>
              <a:off x="747713" y="2219325"/>
              <a:ext cx="41275" cy="98425"/>
            </a:xfrm>
            <a:custGeom>
              <a:avLst/>
              <a:gdLst>
                <a:gd name="T0" fmla="*/ 1 w 26"/>
                <a:gd name="T1" fmla="*/ 23 h 61"/>
                <a:gd name="T2" fmla="*/ 6 w 26"/>
                <a:gd name="T3" fmla="*/ 0 h 61"/>
                <a:gd name="T4" fmla="*/ 7 w 26"/>
                <a:gd name="T5" fmla="*/ 1 h 61"/>
                <a:gd name="T6" fmla="*/ 26 w 26"/>
                <a:gd name="T7" fmla="*/ 41 h 61"/>
                <a:gd name="T8" fmla="*/ 26 w 26"/>
                <a:gd name="T9" fmla="*/ 42 h 61"/>
                <a:gd name="T10" fmla="*/ 26 w 26"/>
                <a:gd name="T11" fmla="*/ 43 h 61"/>
                <a:gd name="T12" fmla="*/ 26 w 26"/>
                <a:gd name="T13" fmla="*/ 45 h 61"/>
                <a:gd name="T14" fmla="*/ 26 w 26"/>
                <a:gd name="T15" fmla="*/ 46 h 61"/>
                <a:gd name="T16" fmla="*/ 26 w 26"/>
                <a:gd name="T17" fmla="*/ 47 h 61"/>
                <a:gd name="T18" fmla="*/ 26 w 26"/>
                <a:gd name="T19" fmla="*/ 48 h 61"/>
                <a:gd name="T20" fmla="*/ 25 w 26"/>
                <a:gd name="T21" fmla="*/ 51 h 61"/>
                <a:gd name="T22" fmla="*/ 19 w 26"/>
                <a:gd name="T23" fmla="*/ 61 h 61"/>
                <a:gd name="T24" fmla="*/ 1 w 26"/>
                <a:gd name="T25"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1">
                  <a:moveTo>
                    <a:pt x="1" y="23"/>
                  </a:moveTo>
                  <a:cubicBezTo>
                    <a:pt x="1" y="15"/>
                    <a:pt x="3" y="7"/>
                    <a:pt x="6" y="0"/>
                  </a:cubicBezTo>
                  <a:cubicBezTo>
                    <a:pt x="7" y="1"/>
                    <a:pt x="7" y="1"/>
                    <a:pt x="7" y="1"/>
                  </a:cubicBezTo>
                  <a:cubicBezTo>
                    <a:pt x="7" y="1"/>
                    <a:pt x="26" y="40"/>
                    <a:pt x="26" y="41"/>
                  </a:cubicBezTo>
                  <a:cubicBezTo>
                    <a:pt x="26" y="41"/>
                    <a:pt x="26" y="41"/>
                    <a:pt x="26" y="42"/>
                  </a:cubicBezTo>
                  <a:cubicBezTo>
                    <a:pt x="26" y="42"/>
                    <a:pt x="26" y="43"/>
                    <a:pt x="26" y="43"/>
                  </a:cubicBezTo>
                  <a:cubicBezTo>
                    <a:pt x="26" y="43"/>
                    <a:pt x="26" y="44"/>
                    <a:pt x="26" y="45"/>
                  </a:cubicBezTo>
                  <a:cubicBezTo>
                    <a:pt x="26" y="45"/>
                    <a:pt x="26" y="45"/>
                    <a:pt x="26" y="46"/>
                  </a:cubicBezTo>
                  <a:cubicBezTo>
                    <a:pt x="26" y="46"/>
                    <a:pt x="26" y="47"/>
                    <a:pt x="26" y="47"/>
                  </a:cubicBezTo>
                  <a:cubicBezTo>
                    <a:pt x="26" y="48"/>
                    <a:pt x="26" y="48"/>
                    <a:pt x="26" y="48"/>
                  </a:cubicBezTo>
                  <a:cubicBezTo>
                    <a:pt x="25" y="49"/>
                    <a:pt x="25" y="50"/>
                    <a:pt x="25" y="51"/>
                  </a:cubicBezTo>
                  <a:cubicBezTo>
                    <a:pt x="19" y="61"/>
                    <a:pt x="19" y="61"/>
                    <a:pt x="19" y="61"/>
                  </a:cubicBezTo>
                  <a:cubicBezTo>
                    <a:pt x="8" y="52"/>
                    <a:pt x="0" y="38"/>
                    <a:pt x="1" y="23"/>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06" name="Freeform 11"/>
            <p:cNvSpPr>
              <a:spLocks noEditPoints="1"/>
            </p:cNvSpPr>
            <p:nvPr/>
          </p:nvSpPr>
          <p:spPr bwMode="auto">
            <a:xfrm>
              <a:off x="550863" y="2203450"/>
              <a:ext cx="238125" cy="282575"/>
            </a:xfrm>
            <a:custGeom>
              <a:avLst/>
              <a:gdLst>
                <a:gd name="T0" fmla="*/ 4 w 148"/>
                <a:gd name="T1" fmla="*/ 121 h 175"/>
                <a:gd name="T2" fmla="*/ 58 w 148"/>
                <a:gd name="T3" fmla="*/ 15 h 175"/>
                <a:gd name="T4" fmla="*/ 60 w 148"/>
                <a:gd name="T5" fmla="*/ 13 h 175"/>
                <a:gd name="T6" fmla="*/ 60 w 148"/>
                <a:gd name="T7" fmla="*/ 12 h 175"/>
                <a:gd name="T8" fmla="*/ 61 w 148"/>
                <a:gd name="T9" fmla="*/ 11 h 175"/>
                <a:gd name="T10" fmla="*/ 62 w 148"/>
                <a:gd name="T11" fmla="*/ 11 h 175"/>
                <a:gd name="T12" fmla="*/ 62 w 148"/>
                <a:gd name="T13" fmla="*/ 10 h 175"/>
                <a:gd name="T14" fmla="*/ 64 w 148"/>
                <a:gd name="T15" fmla="*/ 9 h 175"/>
                <a:gd name="T16" fmla="*/ 65 w 148"/>
                <a:gd name="T17" fmla="*/ 9 h 175"/>
                <a:gd name="T18" fmla="*/ 66 w 148"/>
                <a:gd name="T19" fmla="*/ 8 h 175"/>
                <a:gd name="T20" fmla="*/ 109 w 148"/>
                <a:gd name="T21" fmla="*/ 0 h 175"/>
                <a:gd name="T22" fmla="*/ 129 w 148"/>
                <a:gd name="T23" fmla="*/ 11 h 175"/>
                <a:gd name="T24" fmla="*/ 148 w 148"/>
                <a:gd name="T25" fmla="*/ 51 h 175"/>
                <a:gd name="T26" fmla="*/ 148 w 148"/>
                <a:gd name="T27" fmla="*/ 52 h 175"/>
                <a:gd name="T28" fmla="*/ 148 w 148"/>
                <a:gd name="T29" fmla="*/ 53 h 175"/>
                <a:gd name="T30" fmla="*/ 148 w 148"/>
                <a:gd name="T31" fmla="*/ 55 h 175"/>
                <a:gd name="T32" fmla="*/ 148 w 148"/>
                <a:gd name="T33" fmla="*/ 56 h 175"/>
                <a:gd name="T34" fmla="*/ 148 w 148"/>
                <a:gd name="T35" fmla="*/ 57 h 175"/>
                <a:gd name="T36" fmla="*/ 148 w 148"/>
                <a:gd name="T37" fmla="*/ 58 h 175"/>
                <a:gd name="T38" fmla="*/ 147 w 148"/>
                <a:gd name="T39" fmla="*/ 61 h 175"/>
                <a:gd name="T40" fmla="*/ 92 w 148"/>
                <a:gd name="T41" fmla="*/ 166 h 175"/>
                <a:gd name="T42" fmla="*/ 90 w 148"/>
                <a:gd name="T43" fmla="*/ 170 h 175"/>
                <a:gd name="T44" fmla="*/ 73 w 148"/>
                <a:gd name="T45" fmla="*/ 172 h 175"/>
                <a:gd name="T46" fmla="*/ 10 w 148"/>
                <a:gd name="T47" fmla="*/ 140 h 175"/>
                <a:gd name="T48" fmla="*/ 4 w 148"/>
                <a:gd name="T49" fmla="*/ 121 h 175"/>
                <a:gd name="T50" fmla="*/ 14 w 148"/>
                <a:gd name="T51" fmla="*/ 131 h 175"/>
                <a:gd name="T52" fmla="*/ 77 w 148"/>
                <a:gd name="T53" fmla="*/ 164 h 175"/>
                <a:gd name="T54" fmla="*/ 83 w 148"/>
                <a:gd name="T55" fmla="*/ 163 h 175"/>
                <a:gd name="T56" fmla="*/ 84 w 148"/>
                <a:gd name="T57" fmla="*/ 162 h 175"/>
                <a:gd name="T58" fmla="*/ 138 w 148"/>
                <a:gd name="T59" fmla="*/ 57 h 175"/>
                <a:gd name="T60" fmla="*/ 139 w 148"/>
                <a:gd name="T61" fmla="*/ 56 h 175"/>
                <a:gd name="T62" fmla="*/ 139 w 148"/>
                <a:gd name="T63" fmla="*/ 55 h 175"/>
                <a:gd name="T64" fmla="*/ 139 w 148"/>
                <a:gd name="T65" fmla="*/ 55 h 175"/>
                <a:gd name="T66" fmla="*/ 139 w 148"/>
                <a:gd name="T67" fmla="*/ 55 h 175"/>
                <a:gd name="T68" fmla="*/ 139 w 148"/>
                <a:gd name="T69" fmla="*/ 54 h 175"/>
                <a:gd name="T70" fmla="*/ 139 w 148"/>
                <a:gd name="T71" fmla="*/ 54 h 175"/>
                <a:gd name="T72" fmla="*/ 139 w 148"/>
                <a:gd name="T73" fmla="*/ 54 h 175"/>
                <a:gd name="T74" fmla="*/ 139 w 148"/>
                <a:gd name="T75" fmla="*/ 53 h 175"/>
                <a:gd name="T76" fmla="*/ 139 w 148"/>
                <a:gd name="T77" fmla="*/ 53 h 175"/>
                <a:gd name="T78" fmla="*/ 122 w 148"/>
                <a:gd name="T79" fmla="*/ 18 h 175"/>
                <a:gd name="T80" fmla="*/ 108 w 148"/>
                <a:gd name="T81" fmla="*/ 10 h 175"/>
                <a:gd name="T82" fmla="*/ 69 w 148"/>
                <a:gd name="T83" fmla="*/ 17 h 175"/>
                <a:gd name="T84" fmla="*/ 69 w 148"/>
                <a:gd name="T85" fmla="*/ 17 h 175"/>
                <a:gd name="T86" fmla="*/ 68 w 148"/>
                <a:gd name="T87" fmla="*/ 18 h 175"/>
                <a:gd name="T88" fmla="*/ 68 w 148"/>
                <a:gd name="T89" fmla="*/ 18 h 175"/>
                <a:gd name="T90" fmla="*/ 68 w 148"/>
                <a:gd name="T91" fmla="*/ 18 h 175"/>
                <a:gd name="T92" fmla="*/ 68 w 148"/>
                <a:gd name="T93" fmla="*/ 18 h 175"/>
                <a:gd name="T94" fmla="*/ 67 w 148"/>
                <a:gd name="T95" fmla="*/ 18 h 175"/>
                <a:gd name="T96" fmla="*/ 67 w 148"/>
                <a:gd name="T97" fmla="*/ 18 h 175"/>
                <a:gd name="T98" fmla="*/ 67 w 148"/>
                <a:gd name="T99" fmla="*/ 18 h 175"/>
                <a:gd name="T100" fmla="*/ 67 w 148"/>
                <a:gd name="T101" fmla="*/ 19 h 175"/>
                <a:gd name="T102" fmla="*/ 67 w 148"/>
                <a:gd name="T103" fmla="*/ 19 h 175"/>
                <a:gd name="T104" fmla="*/ 12 w 148"/>
                <a:gd name="T105" fmla="*/ 125 h 175"/>
                <a:gd name="T106" fmla="*/ 14 w 148"/>
                <a:gd name="T107" fmla="*/ 1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 h="175">
                  <a:moveTo>
                    <a:pt x="4" y="121"/>
                  </a:moveTo>
                  <a:cubicBezTo>
                    <a:pt x="58" y="15"/>
                    <a:pt x="58" y="15"/>
                    <a:pt x="58" y="15"/>
                  </a:cubicBezTo>
                  <a:cubicBezTo>
                    <a:pt x="59" y="14"/>
                    <a:pt x="59" y="13"/>
                    <a:pt x="60" y="13"/>
                  </a:cubicBezTo>
                  <a:cubicBezTo>
                    <a:pt x="60" y="12"/>
                    <a:pt x="60" y="12"/>
                    <a:pt x="60" y="12"/>
                  </a:cubicBezTo>
                  <a:cubicBezTo>
                    <a:pt x="61" y="12"/>
                    <a:pt x="61" y="11"/>
                    <a:pt x="61" y="11"/>
                  </a:cubicBezTo>
                  <a:cubicBezTo>
                    <a:pt x="61" y="11"/>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91" y="168"/>
                    <a:pt x="91" y="169"/>
                    <a:pt x="90" y="170"/>
                  </a:cubicBezTo>
                  <a:cubicBezTo>
                    <a:pt x="85" y="174"/>
                    <a:pt x="79" y="175"/>
                    <a:pt x="73" y="172"/>
                  </a:cubicBezTo>
                  <a:cubicBezTo>
                    <a:pt x="10" y="140"/>
                    <a:pt x="10" y="140"/>
                    <a:pt x="10" y="140"/>
                  </a:cubicBezTo>
                  <a:cubicBezTo>
                    <a:pt x="3" y="136"/>
                    <a:pt x="0" y="128"/>
                    <a:pt x="4" y="121"/>
                  </a:cubicBezTo>
                  <a:close/>
                  <a:moveTo>
                    <a:pt x="14" y="131"/>
                  </a:moveTo>
                  <a:cubicBezTo>
                    <a:pt x="77" y="164"/>
                    <a:pt x="77" y="164"/>
                    <a:pt x="77" y="164"/>
                  </a:cubicBezTo>
                  <a:cubicBezTo>
                    <a:pt x="79" y="165"/>
                    <a:pt x="82" y="164"/>
                    <a:pt x="83" y="163"/>
                  </a:cubicBezTo>
                  <a:cubicBezTo>
                    <a:pt x="83" y="163"/>
                    <a:pt x="84" y="162"/>
                    <a:pt x="84" y="162"/>
                  </a:cubicBezTo>
                  <a:cubicBezTo>
                    <a:pt x="138" y="57"/>
                    <a:pt x="138" y="57"/>
                    <a:pt x="138" y="57"/>
                  </a:cubicBezTo>
                  <a:cubicBezTo>
                    <a:pt x="138" y="56"/>
                    <a:pt x="138" y="56"/>
                    <a:pt x="139" y="56"/>
                  </a:cubicBezTo>
                  <a:cubicBezTo>
                    <a:pt x="139" y="56"/>
                    <a:pt x="139" y="56"/>
                    <a:pt x="139" y="55"/>
                  </a:cubicBezTo>
                  <a:cubicBezTo>
                    <a:pt x="139" y="55"/>
                    <a:pt x="139" y="55"/>
                    <a:pt x="139" y="55"/>
                  </a:cubicBezTo>
                  <a:cubicBezTo>
                    <a:pt x="139" y="55"/>
                    <a:pt x="139" y="55"/>
                    <a:pt x="139" y="55"/>
                  </a:cubicBezTo>
                  <a:cubicBezTo>
                    <a:pt x="139" y="55"/>
                    <a:pt x="139" y="55"/>
                    <a:pt x="139" y="54"/>
                  </a:cubicBezTo>
                  <a:cubicBezTo>
                    <a:pt x="139" y="54"/>
                    <a:pt x="139" y="54"/>
                    <a:pt x="139" y="54"/>
                  </a:cubicBezTo>
                  <a:cubicBezTo>
                    <a:pt x="139" y="54"/>
                    <a:pt x="139" y="54"/>
                    <a:pt x="139" y="54"/>
                  </a:cubicBezTo>
                  <a:cubicBezTo>
                    <a:pt x="139" y="54"/>
                    <a:pt x="139" y="54"/>
                    <a:pt x="139" y="53"/>
                  </a:cubicBezTo>
                  <a:cubicBezTo>
                    <a:pt x="139" y="53"/>
                    <a:pt x="139" y="53"/>
                    <a:pt x="139" y="53"/>
                  </a:cubicBezTo>
                  <a:cubicBezTo>
                    <a:pt x="137" y="49"/>
                    <a:pt x="128" y="31"/>
                    <a:pt x="122" y="18"/>
                  </a:cubicBezTo>
                  <a:cubicBezTo>
                    <a:pt x="108" y="10"/>
                    <a:pt x="108" y="10"/>
                    <a:pt x="108" y="10"/>
                  </a:cubicBezTo>
                  <a:cubicBezTo>
                    <a:pt x="93" y="13"/>
                    <a:pt x="73" y="16"/>
                    <a:pt x="69" y="17"/>
                  </a:cubicBezTo>
                  <a:cubicBezTo>
                    <a:pt x="69" y="17"/>
                    <a:pt x="69" y="17"/>
                    <a:pt x="69" y="17"/>
                  </a:cubicBezTo>
                  <a:cubicBezTo>
                    <a:pt x="69" y="17"/>
                    <a:pt x="68" y="17"/>
                    <a:pt x="68" y="18"/>
                  </a:cubicBezTo>
                  <a:cubicBezTo>
                    <a:pt x="68" y="18"/>
                    <a:pt x="68" y="18"/>
                    <a:pt x="68" y="18"/>
                  </a:cubicBezTo>
                  <a:cubicBezTo>
                    <a:pt x="68" y="18"/>
                    <a:pt x="68" y="18"/>
                    <a:pt x="68" y="18"/>
                  </a:cubicBezTo>
                  <a:cubicBezTo>
                    <a:pt x="68" y="18"/>
                    <a:pt x="68" y="18"/>
                    <a:pt x="68" y="18"/>
                  </a:cubicBezTo>
                  <a:cubicBezTo>
                    <a:pt x="68" y="18"/>
                    <a:pt x="67" y="18"/>
                    <a:pt x="67" y="18"/>
                  </a:cubicBezTo>
                  <a:cubicBezTo>
                    <a:pt x="67" y="18"/>
                    <a:pt x="67" y="18"/>
                    <a:pt x="67" y="18"/>
                  </a:cubicBezTo>
                  <a:cubicBezTo>
                    <a:pt x="67" y="18"/>
                    <a:pt x="67" y="18"/>
                    <a:pt x="67" y="18"/>
                  </a:cubicBezTo>
                  <a:cubicBezTo>
                    <a:pt x="67" y="19"/>
                    <a:pt x="67" y="19"/>
                    <a:pt x="67" y="19"/>
                  </a:cubicBezTo>
                  <a:cubicBezTo>
                    <a:pt x="67" y="19"/>
                    <a:pt x="67" y="19"/>
                    <a:pt x="67" y="19"/>
                  </a:cubicBezTo>
                  <a:cubicBezTo>
                    <a:pt x="12" y="125"/>
                    <a:pt x="12" y="125"/>
                    <a:pt x="12" y="125"/>
                  </a:cubicBezTo>
                  <a:cubicBezTo>
                    <a:pt x="11" y="127"/>
                    <a:pt x="12" y="130"/>
                    <a:pt x="14" y="131"/>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07" name="Freeform 12"/>
            <p:cNvSpPr>
              <a:spLocks noEditPoints="1"/>
            </p:cNvSpPr>
            <p:nvPr/>
          </p:nvSpPr>
          <p:spPr bwMode="auto">
            <a:xfrm>
              <a:off x="766763" y="2197100"/>
              <a:ext cx="117475" cy="119063"/>
            </a:xfrm>
            <a:custGeom>
              <a:avLst/>
              <a:gdLst>
                <a:gd name="T0" fmla="*/ 1 w 73"/>
                <a:gd name="T1" fmla="*/ 36 h 73"/>
                <a:gd name="T2" fmla="*/ 37 w 73"/>
                <a:gd name="T3" fmla="*/ 0 h 73"/>
                <a:gd name="T4" fmla="*/ 73 w 73"/>
                <a:gd name="T5" fmla="*/ 37 h 73"/>
                <a:gd name="T6" fmla="*/ 37 w 73"/>
                <a:gd name="T7" fmla="*/ 73 h 73"/>
                <a:gd name="T8" fmla="*/ 1 w 73"/>
                <a:gd name="T9" fmla="*/ 36 h 73"/>
                <a:gd name="T10" fmla="*/ 39 w 73"/>
                <a:gd name="T11" fmla="*/ 22 h 73"/>
                <a:gd name="T12" fmla="*/ 30 w 73"/>
                <a:gd name="T13" fmla="*/ 13 h 73"/>
                <a:gd name="T14" fmla="*/ 21 w 73"/>
                <a:gd name="T15" fmla="*/ 22 h 73"/>
                <a:gd name="T16" fmla="*/ 30 w 73"/>
                <a:gd name="T17" fmla="*/ 31 h 73"/>
                <a:gd name="T18" fmla="*/ 39 w 73"/>
                <a:gd name="T19" fmla="*/ 2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1" y="36"/>
                  </a:moveTo>
                  <a:cubicBezTo>
                    <a:pt x="1" y="16"/>
                    <a:pt x="17" y="0"/>
                    <a:pt x="37" y="0"/>
                  </a:cubicBezTo>
                  <a:cubicBezTo>
                    <a:pt x="57" y="0"/>
                    <a:pt x="73" y="17"/>
                    <a:pt x="73" y="37"/>
                  </a:cubicBezTo>
                  <a:cubicBezTo>
                    <a:pt x="73" y="57"/>
                    <a:pt x="57" y="73"/>
                    <a:pt x="37" y="73"/>
                  </a:cubicBezTo>
                  <a:cubicBezTo>
                    <a:pt x="16" y="72"/>
                    <a:pt x="0" y="56"/>
                    <a:pt x="1" y="36"/>
                  </a:cubicBezTo>
                  <a:close/>
                  <a:moveTo>
                    <a:pt x="39" y="22"/>
                  </a:moveTo>
                  <a:cubicBezTo>
                    <a:pt x="39" y="17"/>
                    <a:pt x="35" y="13"/>
                    <a:pt x="30" y="13"/>
                  </a:cubicBezTo>
                  <a:cubicBezTo>
                    <a:pt x="25" y="13"/>
                    <a:pt x="21" y="17"/>
                    <a:pt x="21" y="22"/>
                  </a:cubicBezTo>
                  <a:cubicBezTo>
                    <a:pt x="21" y="27"/>
                    <a:pt x="25" y="31"/>
                    <a:pt x="30" y="31"/>
                  </a:cubicBezTo>
                  <a:cubicBezTo>
                    <a:pt x="35" y="31"/>
                    <a:pt x="38" y="27"/>
                    <a:pt x="39" y="22"/>
                  </a:cubicBez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08" name="Freeform 13"/>
            <p:cNvSpPr>
              <a:spLocks/>
            </p:cNvSpPr>
            <p:nvPr/>
          </p:nvSpPr>
          <p:spPr bwMode="auto">
            <a:xfrm>
              <a:off x="766763" y="2197100"/>
              <a:ext cx="50800" cy="111125"/>
            </a:xfrm>
            <a:custGeom>
              <a:avLst/>
              <a:gdLst>
                <a:gd name="T0" fmla="*/ 6 w 31"/>
                <a:gd name="T1" fmla="*/ 37 h 68"/>
                <a:gd name="T2" fmla="*/ 19 w 31"/>
                <a:gd name="T3" fmla="*/ 68 h 68"/>
                <a:gd name="T4" fmla="*/ 1 w 31"/>
                <a:gd name="T5" fmla="*/ 36 h 68"/>
                <a:gd name="T6" fmla="*/ 31 w 31"/>
                <a:gd name="T7" fmla="*/ 0 h 68"/>
                <a:gd name="T8" fmla="*/ 6 w 31"/>
                <a:gd name="T9" fmla="*/ 37 h 68"/>
              </a:gdLst>
              <a:ahLst/>
              <a:cxnLst>
                <a:cxn ang="0">
                  <a:pos x="T0" y="T1"/>
                </a:cxn>
                <a:cxn ang="0">
                  <a:pos x="T2" y="T3"/>
                </a:cxn>
                <a:cxn ang="0">
                  <a:pos x="T4" y="T5"/>
                </a:cxn>
                <a:cxn ang="0">
                  <a:pos x="T6" y="T7"/>
                </a:cxn>
                <a:cxn ang="0">
                  <a:pos x="T8" y="T9"/>
                </a:cxn>
              </a:cxnLst>
              <a:rect l="0" t="0" r="r" b="b"/>
              <a:pathLst>
                <a:path w="31" h="68">
                  <a:moveTo>
                    <a:pt x="6" y="37"/>
                  </a:moveTo>
                  <a:cubicBezTo>
                    <a:pt x="6" y="50"/>
                    <a:pt x="11" y="61"/>
                    <a:pt x="19" y="68"/>
                  </a:cubicBezTo>
                  <a:cubicBezTo>
                    <a:pt x="8" y="62"/>
                    <a:pt x="0" y="50"/>
                    <a:pt x="1" y="36"/>
                  </a:cubicBezTo>
                  <a:cubicBezTo>
                    <a:pt x="1" y="18"/>
                    <a:pt x="14" y="3"/>
                    <a:pt x="31" y="0"/>
                  </a:cubicBezTo>
                  <a:cubicBezTo>
                    <a:pt x="16" y="6"/>
                    <a:pt x="6" y="21"/>
                    <a:pt x="6"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09" name="Freeform 14"/>
            <p:cNvSpPr>
              <a:spLocks/>
            </p:cNvSpPr>
            <p:nvPr/>
          </p:nvSpPr>
          <p:spPr bwMode="auto">
            <a:xfrm>
              <a:off x="696913" y="2141538"/>
              <a:ext cx="134938" cy="106363"/>
            </a:xfrm>
            <a:custGeom>
              <a:avLst/>
              <a:gdLst>
                <a:gd name="T0" fmla="*/ 4 w 83"/>
                <a:gd name="T1" fmla="*/ 59 h 66"/>
                <a:gd name="T2" fmla="*/ 1 w 83"/>
                <a:gd name="T3" fmla="*/ 41 h 66"/>
                <a:gd name="T4" fmla="*/ 9 w 83"/>
                <a:gd name="T5" fmla="*/ 18 h 66"/>
                <a:gd name="T6" fmla="*/ 15 w 83"/>
                <a:gd name="T7" fmla="*/ 11 h 66"/>
                <a:gd name="T8" fmla="*/ 36 w 83"/>
                <a:gd name="T9" fmla="*/ 1 h 66"/>
                <a:gd name="T10" fmla="*/ 60 w 83"/>
                <a:gd name="T11" fmla="*/ 7 h 66"/>
                <a:gd name="T12" fmla="*/ 79 w 83"/>
                <a:gd name="T13" fmla="*/ 27 h 66"/>
                <a:gd name="T14" fmla="*/ 83 w 83"/>
                <a:gd name="T15" fmla="*/ 49 h 66"/>
                <a:gd name="T16" fmla="*/ 81 w 83"/>
                <a:gd name="T17" fmla="*/ 56 h 66"/>
                <a:gd name="T18" fmla="*/ 78 w 83"/>
                <a:gd name="T19" fmla="*/ 62 h 66"/>
                <a:gd name="T20" fmla="*/ 68 w 83"/>
                <a:gd name="T21" fmla="*/ 64 h 66"/>
                <a:gd name="T22" fmla="*/ 64 w 83"/>
                <a:gd name="T23" fmla="*/ 57 h 66"/>
                <a:gd name="T24" fmla="*/ 65 w 83"/>
                <a:gd name="T25" fmla="*/ 54 h 66"/>
                <a:gd name="T26" fmla="*/ 69 w 83"/>
                <a:gd name="T27" fmla="*/ 60 h 66"/>
                <a:gd name="T28" fmla="*/ 75 w 83"/>
                <a:gd name="T29" fmla="*/ 59 h 66"/>
                <a:gd name="T30" fmla="*/ 78 w 83"/>
                <a:gd name="T31" fmla="*/ 50 h 66"/>
                <a:gd name="T32" fmla="*/ 79 w 83"/>
                <a:gd name="T33" fmla="*/ 49 h 66"/>
                <a:gd name="T34" fmla="*/ 58 w 83"/>
                <a:gd name="T35" fmla="*/ 10 h 66"/>
                <a:gd name="T36" fmla="*/ 18 w 83"/>
                <a:gd name="T37" fmla="*/ 14 h 66"/>
                <a:gd name="T38" fmla="*/ 13 w 83"/>
                <a:gd name="T39" fmla="*/ 20 h 66"/>
                <a:gd name="T40" fmla="*/ 8 w 83"/>
                <a:gd name="T41" fmla="*/ 57 h 66"/>
                <a:gd name="T42" fmla="*/ 13 w 83"/>
                <a:gd name="T43" fmla="*/ 61 h 66"/>
                <a:gd name="T44" fmla="*/ 14 w 83"/>
                <a:gd name="T45" fmla="*/ 61 h 66"/>
                <a:gd name="T46" fmla="*/ 17 w 83"/>
                <a:gd name="T47" fmla="*/ 65 h 66"/>
                <a:gd name="T48" fmla="*/ 14 w 83"/>
                <a:gd name="T49" fmla="*/ 61 h 66"/>
                <a:gd name="T50" fmla="*/ 21 w 83"/>
                <a:gd name="T51" fmla="*/ 58 h 66"/>
                <a:gd name="T52" fmla="*/ 22 w 83"/>
                <a:gd name="T53" fmla="*/ 56 h 66"/>
                <a:gd name="T54" fmla="*/ 24 w 83"/>
                <a:gd name="T55" fmla="*/ 60 h 66"/>
                <a:gd name="T56" fmla="*/ 23 w 83"/>
                <a:gd name="T57" fmla="*/ 61 h 66"/>
                <a:gd name="T58" fmla="*/ 17 w 83"/>
                <a:gd name="T59" fmla="*/ 65 h 66"/>
                <a:gd name="T60" fmla="*/ 12 w 83"/>
                <a:gd name="T61" fmla="*/ 65 h 66"/>
                <a:gd name="T62" fmla="*/ 4 w 83"/>
                <a:gd name="T63"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6">
                  <a:moveTo>
                    <a:pt x="4" y="59"/>
                  </a:moveTo>
                  <a:cubicBezTo>
                    <a:pt x="2" y="53"/>
                    <a:pt x="0" y="47"/>
                    <a:pt x="1" y="41"/>
                  </a:cubicBezTo>
                  <a:cubicBezTo>
                    <a:pt x="2" y="33"/>
                    <a:pt x="4" y="26"/>
                    <a:pt x="9" y="18"/>
                  </a:cubicBezTo>
                  <a:cubicBezTo>
                    <a:pt x="11" y="16"/>
                    <a:pt x="13" y="13"/>
                    <a:pt x="15" y="11"/>
                  </a:cubicBezTo>
                  <a:cubicBezTo>
                    <a:pt x="21" y="6"/>
                    <a:pt x="28" y="2"/>
                    <a:pt x="36" y="1"/>
                  </a:cubicBezTo>
                  <a:cubicBezTo>
                    <a:pt x="44" y="0"/>
                    <a:pt x="52" y="2"/>
                    <a:pt x="60" y="7"/>
                  </a:cubicBezTo>
                  <a:cubicBezTo>
                    <a:pt x="69" y="12"/>
                    <a:pt x="75" y="19"/>
                    <a:pt x="79" y="27"/>
                  </a:cubicBezTo>
                  <a:cubicBezTo>
                    <a:pt x="82" y="34"/>
                    <a:pt x="83" y="41"/>
                    <a:pt x="83" y="49"/>
                  </a:cubicBezTo>
                  <a:cubicBezTo>
                    <a:pt x="83" y="51"/>
                    <a:pt x="82" y="54"/>
                    <a:pt x="81" y="56"/>
                  </a:cubicBezTo>
                  <a:cubicBezTo>
                    <a:pt x="81" y="58"/>
                    <a:pt x="79" y="60"/>
                    <a:pt x="78" y="62"/>
                  </a:cubicBezTo>
                  <a:cubicBezTo>
                    <a:pt x="75" y="65"/>
                    <a:pt x="71" y="65"/>
                    <a:pt x="68" y="64"/>
                  </a:cubicBezTo>
                  <a:cubicBezTo>
                    <a:pt x="66" y="63"/>
                    <a:pt x="64" y="60"/>
                    <a:pt x="64" y="57"/>
                  </a:cubicBezTo>
                  <a:cubicBezTo>
                    <a:pt x="64" y="56"/>
                    <a:pt x="64" y="55"/>
                    <a:pt x="65" y="54"/>
                  </a:cubicBezTo>
                  <a:cubicBezTo>
                    <a:pt x="66" y="57"/>
                    <a:pt x="67" y="59"/>
                    <a:pt x="69" y="60"/>
                  </a:cubicBezTo>
                  <a:cubicBezTo>
                    <a:pt x="72" y="62"/>
                    <a:pt x="74" y="60"/>
                    <a:pt x="75" y="59"/>
                  </a:cubicBezTo>
                  <a:cubicBezTo>
                    <a:pt x="77" y="57"/>
                    <a:pt x="78" y="54"/>
                    <a:pt x="78" y="50"/>
                  </a:cubicBezTo>
                  <a:cubicBezTo>
                    <a:pt x="79" y="50"/>
                    <a:pt x="79" y="49"/>
                    <a:pt x="79" y="49"/>
                  </a:cubicBezTo>
                  <a:cubicBezTo>
                    <a:pt x="79" y="32"/>
                    <a:pt x="72" y="19"/>
                    <a:pt x="58" y="10"/>
                  </a:cubicBezTo>
                  <a:cubicBezTo>
                    <a:pt x="45" y="2"/>
                    <a:pt x="28" y="4"/>
                    <a:pt x="18" y="14"/>
                  </a:cubicBezTo>
                  <a:cubicBezTo>
                    <a:pt x="16" y="16"/>
                    <a:pt x="14" y="18"/>
                    <a:pt x="13" y="20"/>
                  </a:cubicBezTo>
                  <a:cubicBezTo>
                    <a:pt x="1" y="39"/>
                    <a:pt x="5" y="52"/>
                    <a:pt x="8" y="57"/>
                  </a:cubicBezTo>
                  <a:cubicBezTo>
                    <a:pt x="9" y="59"/>
                    <a:pt x="10" y="61"/>
                    <a:pt x="13" y="61"/>
                  </a:cubicBezTo>
                  <a:cubicBezTo>
                    <a:pt x="13" y="61"/>
                    <a:pt x="14" y="61"/>
                    <a:pt x="14" y="61"/>
                  </a:cubicBezTo>
                  <a:cubicBezTo>
                    <a:pt x="14" y="63"/>
                    <a:pt x="15" y="64"/>
                    <a:pt x="17" y="65"/>
                  </a:cubicBezTo>
                  <a:cubicBezTo>
                    <a:pt x="15" y="64"/>
                    <a:pt x="14" y="63"/>
                    <a:pt x="14" y="61"/>
                  </a:cubicBezTo>
                  <a:cubicBezTo>
                    <a:pt x="16" y="61"/>
                    <a:pt x="18" y="60"/>
                    <a:pt x="21" y="58"/>
                  </a:cubicBezTo>
                  <a:cubicBezTo>
                    <a:pt x="21" y="57"/>
                    <a:pt x="22" y="57"/>
                    <a:pt x="22" y="56"/>
                  </a:cubicBezTo>
                  <a:cubicBezTo>
                    <a:pt x="23" y="57"/>
                    <a:pt x="24" y="59"/>
                    <a:pt x="24" y="60"/>
                  </a:cubicBezTo>
                  <a:cubicBezTo>
                    <a:pt x="24" y="61"/>
                    <a:pt x="24" y="61"/>
                    <a:pt x="23" y="61"/>
                  </a:cubicBezTo>
                  <a:cubicBezTo>
                    <a:pt x="21" y="63"/>
                    <a:pt x="19" y="64"/>
                    <a:pt x="17" y="65"/>
                  </a:cubicBezTo>
                  <a:cubicBezTo>
                    <a:pt x="15" y="65"/>
                    <a:pt x="14" y="66"/>
                    <a:pt x="12" y="65"/>
                  </a:cubicBezTo>
                  <a:cubicBezTo>
                    <a:pt x="10" y="65"/>
                    <a:pt x="7" y="63"/>
                    <a:pt x="4" y="59"/>
                  </a:cubicBezTo>
                  <a:close/>
                </a:path>
              </a:pathLst>
            </a:custGeom>
            <a:solidFill>
              <a:srgbClr val="296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10" name="Freeform 15"/>
            <p:cNvSpPr>
              <a:spLocks/>
            </p:cNvSpPr>
            <p:nvPr/>
          </p:nvSpPr>
          <p:spPr bwMode="auto">
            <a:xfrm>
              <a:off x="614363" y="2301875"/>
              <a:ext cx="77788" cy="100013"/>
            </a:xfrm>
            <a:custGeom>
              <a:avLst/>
              <a:gdLst>
                <a:gd name="T0" fmla="*/ 15 w 48"/>
                <a:gd name="T1" fmla="*/ 60 h 62"/>
                <a:gd name="T2" fmla="*/ 1 w 48"/>
                <a:gd name="T3" fmla="*/ 18 h 62"/>
                <a:gd name="T4" fmla="*/ 1 w 48"/>
                <a:gd name="T5" fmla="*/ 16 h 62"/>
                <a:gd name="T6" fmla="*/ 3 w 48"/>
                <a:gd name="T7" fmla="*/ 14 h 62"/>
                <a:gd name="T8" fmla="*/ 44 w 48"/>
                <a:gd name="T9" fmla="*/ 0 h 62"/>
                <a:gd name="T10" fmla="*/ 48 w 48"/>
                <a:gd name="T11" fmla="*/ 2 h 62"/>
                <a:gd name="T12" fmla="*/ 46 w 48"/>
                <a:gd name="T13" fmla="*/ 6 h 62"/>
                <a:gd name="T14" fmla="*/ 7 w 48"/>
                <a:gd name="T15" fmla="*/ 19 h 62"/>
                <a:gd name="T16" fmla="*/ 21 w 48"/>
                <a:gd name="T17" fmla="*/ 58 h 62"/>
                <a:gd name="T18" fmla="*/ 20 w 48"/>
                <a:gd name="T19" fmla="*/ 60 h 62"/>
                <a:gd name="T20" fmla="*/ 19 w 48"/>
                <a:gd name="T21" fmla="*/ 61 h 62"/>
                <a:gd name="T22" fmla="*/ 15 w 48"/>
                <a:gd name="T23"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62">
                  <a:moveTo>
                    <a:pt x="15" y="60"/>
                  </a:moveTo>
                  <a:cubicBezTo>
                    <a:pt x="1" y="18"/>
                    <a:pt x="1" y="18"/>
                    <a:pt x="1" y="18"/>
                  </a:cubicBezTo>
                  <a:cubicBezTo>
                    <a:pt x="0" y="18"/>
                    <a:pt x="1" y="17"/>
                    <a:pt x="1" y="16"/>
                  </a:cubicBezTo>
                  <a:cubicBezTo>
                    <a:pt x="1" y="15"/>
                    <a:pt x="2" y="15"/>
                    <a:pt x="3" y="14"/>
                  </a:cubicBezTo>
                  <a:cubicBezTo>
                    <a:pt x="44" y="0"/>
                    <a:pt x="44" y="0"/>
                    <a:pt x="44" y="0"/>
                  </a:cubicBezTo>
                  <a:cubicBezTo>
                    <a:pt x="45" y="0"/>
                    <a:pt x="47" y="1"/>
                    <a:pt x="48" y="2"/>
                  </a:cubicBezTo>
                  <a:cubicBezTo>
                    <a:pt x="48" y="4"/>
                    <a:pt x="47" y="5"/>
                    <a:pt x="46" y="6"/>
                  </a:cubicBezTo>
                  <a:cubicBezTo>
                    <a:pt x="7" y="19"/>
                    <a:pt x="7" y="19"/>
                    <a:pt x="7" y="19"/>
                  </a:cubicBezTo>
                  <a:cubicBezTo>
                    <a:pt x="21" y="58"/>
                    <a:pt x="21" y="58"/>
                    <a:pt x="21" y="58"/>
                  </a:cubicBezTo>
                  <a:cubicBezTo>
                    <a:pt x="21" y="58"/>
                    <a:pt x="21" y="59"/>
                    <a:pt x="20" y="60"/>
                  </a:cubicBezTo>
                  <a:cubicBezTo>
                    <a:pt x="20" y="61"/>
                    <a:pt x="19" y="61"/>
                    <a:pt x="19" y="61"/>
                  </a:cubicBezTo>
                  <a:cubicBezTo>
                    <a:pt x="17" y="62"/>
                    <a:pt x="15" y="61"/>
                    <a:pt x="15"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11" name="Freeform 16"/>
            <p:cNvSpPr>
              <a:spLocks/>
            </p:cNvSpPr>
            <p:nvPr/>
          </p:nvSpPr>
          <p:spPr bwMode="auto">
            <a:xfrm>
              <a:off x="636588" y="2317750"/>
              <a:ext cx="98425" cy="96838"/>
            </a:xfrm>
            <a:custGeom>
              <a:avLst/>
              <a:gdLst>
                <a:gd name="T0" fmla="*/ 35 w 62"/>
                <a:gd name="T1" fmla="*/ 0 h 61"/>
                <a:gd name="T2" fmla="*/ 62 w 62"/>
                <a:gd name="T3" fmla="*/ 13 h 61"/>
                <a:gd name="T4" fmla="*/ 56 w 62"/>
                <a:gd name="T5" fmla="*/ 28 h 61"/>
                <a:gd name="T6" fmla="*/ 28 w 62"/>
                <a:gd name="T7" fmla="*/ 14 h 61"/>
                <a:gd name="T8" fmla="*/ 19 w 62"/>
                <a:gd name="T9" fmla="*/ 33 h 61"/>
                <a:gd name="T10" fmla="*/ 46 w 62"/>
                <a:gd name="T11" fmla="*/ 46 h 61"/>
                <a:gd name="T12" fmla="*/ 39 w 62"/>
                <a:gd name="T13" fmla="*/ 61 h 61"/>
                <a:gd name="T14" fmla="*/ 12 w 62"/>
                <a:gd name="T15" fmla="*/ 48 h 61"/>
                <a:gd name="T16" fmla="*/ 0 w 62"/>
                <a:gd name="T17" fmla="*/ 12 h 61"/>
                <a:gd name="T18" fmla="*/ 35 w 62"/>
                <a:gd name="T19" fmla="*/ 0 h 61"/>
                <a:gd name="T20" fmla="*/ 35 w 62"/>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1">
                  <a:moveTo>
                    <a:pt x="35" y="0"/>
                  </a:moveTo>
                  <a:lnTo>
                    <a:pt x="62" y="13"/>
                  </a:lnTo>
                  <a:lnTo>
                    <a:pt x="56" y="28"/>
                  </a:lnTo>
                  <a:lnTo>
                    <a:pt x="28" y="14"/>
                  </a:lnTo>
                  <a:lnTo>
                    <a:pt x="19" y="33"/>
                  </a:lnTo>
                  <a:lnTo>
                    <a:pt x="46" y="46"/>
                  </a:lnTo>
                  <a:lnTo>
                    <a:pt x="39" y="61"/>
                  </a:lnTo>
                  <a:lnTo>
                    <a:pt x="12" y="48"/>
                  </a:lnTo>
                  <a:lnTo>
                    <a:pt x="0" y="12"/>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5291667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38175" y="1384145"/>
            <a:ext cx="1018214" cy="5052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37838" y="1366839"/>
            <a:ext cx="991844" cy="516082"/>
          </a:xfrm>
          <a:prstGeom prst="rect">
            <a:avLst/>
          </a:prstGeom>
          <a:noFill/>
          <a:extLst>
            <a:ext uri="{909E8E84-426E-40DD-AFC4-6F175D3DCCD1}">
              <a14:hiddenFill xmlns:a14="http://schemas.microsoft.com/office/drawing/2010/main">
                <a:solidFill>
                  <a:srgbClr val="FFFFFF"/>
                </a:solidFill>
              </a14:hiddenFill>
            </a:ext>
          </a:extLst>
        </p:spPr>
      </p:pic>
      <p:pic>
        <p:nvPicPr>
          <p:cNvPr id="295"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64388" y="1371276"/>
            <a:ext cx="1003886" cy="501943"/>
          </a:xfrm>
          <a:prstGeom prst="rect">
            <a:avLst/>
          </a:prstGeom>
          <a:noFill/>
          <a:extLst>
            <a:ext uri="{909E8E84-426E-40DD-AFC4-6F175D3DCCD1}">
              <a14:hiddenFill xmlns:a14="http://schemas.microsoft.com/office/drawing/2010/main">
                <a:solidFill>
                  <a:srgbClr val="FFFFFF"/>
                </a:solidFill>
              </a14:hiddenFill>
            </a:ext>
          </a:extLst>
        </p:spPr>
      </p:pic>
      <p:pic>
        <p:nvPicPr>
          <p:cNvPr id="296"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89091" y="1372359"/>
            <a:ext cx="980555" cy="51608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ctrTitle"/>
          </p:nvPr>
        </p:nvSpPr>
        <p:spPr>
          <a:xfrm>
            <a:off x="347300" y="220974"/>
            <a:ext cx="8386686" cy="557458"/>
          </a:xfrm>
        </p:spPr>
        <p:txBody>
          <a:bodyPr/>
          <a:lstStyle/>
          <a:p>
            <a:r>
              <a:rPr lang="x-none" sz="2400" b="1" kern="0" dirty="0">
                <a:latin typeface="+mj-lt"/>
              </a:rPr>
              <a:t>T</a:t>
            </a:r>
            <a:r>
              <a:rPr lang="fr-BE" sz="2400" b="1" kern="0" dirty="0" err="1">
                <a:latin typeface="+mj-lt"/>
              </a:rPr>
              <a:t>ypes</a:t>
            </a:r>
            <a:r>
              <a:rPr lang="x-none" sz="2400" b="1" kern="0" dirty="0">
                <a:latin typeface="+mj-lt"/>
              </a:rPr>
              <a:t> </a:t>
            </a:r>
            <a:r>
              <a:rPr lang="fr-BE" sz="2400" b="1" kern="0" dirty="0">
                <a:latin typeface="+mj-lt"/>
              </a:rPr>
              <a:t>de logements préférés</a:t>
            </a:r>
            <a:br>
              <a:rPr lang="fr-BE" sz="2400" b="1" kern="0" dirty="0">
                <a:latin typeface="+mj-lt"/>
              </a:rPr>
            </a:br>
            <a:r>
              <a:rPr lang="fr-BE" sz="2400" b="1" kern="0" dirty="0">
                <a:latin typeface="+mj-lt"/>
              </a:rPr>
              <a:t> pour les vacances d’été</a:t>
            </a:r>
            <a:br>
              <a:rPr lang="x-none" sz="2400" kern="0" dirty="0">
                <a:solidFill>
                  <a:srgbClr val="C00000"/>
                </a:solidFill>
                <a:latin typeface="Century Gothic" panose="020B0502020202020204" pitchFamily="34" charset="0"/>
              </a:rPr>
            </a:br>
            <a:endParaRPr lang="fr-BE" sz="2400" dirty="0"/>
          </a:p>
        </p:txBody>
      </p:sp>
      <p:sp>
        <p:nvSpPr>
          <p:cNvPr id="19" name="Espace réservé du texte 3"/>
          <p:cNvSpPr txBox="1">
            <a:spLocks/>
          </p:cNvSpPr>
          <p:nvPr/>
        </p:nvSpPr>
        <p:spPr>
          <a:xfrm>
            <a:off x="1636975" y="2839724"/>
            <a:ext cx="861298" cy="606130"/>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56%</a:t>
            </a:r>
          </a:p>
        </p:txBody>
      </p:sp>
      <p:sp>
        <p:nvSpPr>
          <p:cNvPr id="20" name="Espace réservé du texte 3"/>
          <p:cNvSpPr txBox="1">
            <a:spLocks/>
          </p:cNvSpPr>
          <p:nvPr/>
        </p:nvSpPr>
        <p:spPr>
          <a:xfrm>
            <a:off x="2771643" y="2824943"/>
            <a:ext cx="861298" cy="606130"/>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54%</a:t>
            </a:r>
          </a:p>
        </p:txBody>
      </p:sp>
      <p:sp>
        <p:nvSpPr>
          <p:cNvPr id="21" name="Espace réservé du texte 3"/>
          <p:cNvSpPr txBox="1">
            <a:spLocks/>
          </p:cNvSpPr>
          <p:nvPr/>
        </p:nvSpPr>
        <p:spPr>
          <a:xfrm>
            <a:off x="3894476" y="2824943"/>
            <a:ext cx="861298" cy="606130"/>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61%</a:t>
            </a:r>
          </a:p>
        </p:txBody>
      </p:sp>
      <p:sp>
        <p:nvSpPr>
          <p:cNvPr id="22" name="Espace réservé du texte 3"/>
          <p:cNvSpPr txBox="1">
            <a:spLocks/>
          </p:cNvSpPr>
          <p:nvPr/>
        </p:nvSpPr>
        <p:spPr>
          <a:xfrm>
            <a:off x="5044945" y="2824943"/>
            <a:ext cx="861298" cy="606130"/>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57%</a:t>
            </a:r>
          </a:p>
        </p:txBody>
      </p:sp>
      <p:sp>
        <p:nvSpPr>
          <p:cNvPr id="23" name="Espace réservé du texte 3"/>
          <p:cNvSpPr txBox="1">
            <a:spLocks/>
          </p:cNvSpPr>
          <p:nvPr/>
        </p:nvSpPr>
        <p:spPr>
          <a:xfrm>
            <a:off x="6224989" y="2823682"/>
            <a:ext cx="861298" cy="606130"/>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40%</a:t>
            </a:r>
          </a:p>
        </p:txBody>
      </p:sp>
      <p:grpSp>
        <p:nvGrpSpPr>
          <p:cNvPr id="28" name="Groupe 2"/>
          <p:cNvGrpSpPr/>
          <p:nvPr/>
        </p:nvGrpSpPr>
        <p:grpSpPr>
          <a:xfrm>
            <a:off x="1637815" y="3939519"/>
            <a:ext cx="5525727" cy="626664"/>
            <a:chOff x="772710" y="3515856"/>
            <a:chExt cx="4817225" cy="480851"/>
          </a:xfrm>
        </p:grpSpPr>
        <p:sp>
          <p:nvSpPr>
            <p:cNvPr id="29" name="Espace réservé du texte 3"/>
            <p:cNvSpPr txBox="1">
              <a:spLocks/>
            </p:cNvSpPr>
            <p:nvPr/>
          </p:nvSpPr>
          <p:spPr>
            <a:xfrm>
              <a:off x="772710" y="3523485"/>
              <a:ext cx="750863" cy="465095"/>
            </a:xfrm>
            <a:prstGeom prst="rect">
              <a:avLst/>
            </a:prstGeom>
            <a:noFill/>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27%</a:t>
              </a:r>
            </a:p>
          </p:txBody>
        </p:sp>
        <p:sp>
          <p:nvSpPr>
            <p:cNvPr id="30" name="Espace réservé du texte 3"/>
            <p:cNvSpPr txBox="1">
              <a:spLocks/>
            </p:cNvSpPr>
            <p:nvPr/>
          </p:nvSpPr>
          <p:spPr>
            <a:xfrm>
              <a:off x="1729753" y="3515856"/>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32%</a:t>
              </a:r>
            </a:p>
          </p:txBody>
        </p:sp>
        <p:sp>
          <p:nvSpPr>
            <p:cNvPr id="31" name="Espace réservé du texte 3"/>
            <p:cNvSpPr txBox="1">
              <a:spLocks/>
            </p:cNvSpPr>
            <p:nvPr/>
          </p:nvSpPr>
          <p:spPr>
            <a:xfrm>
              <a:off x="2741041" y="3531612"/>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26%</a:t>
              </a:r>
            </a:p>
          </p:txBody>
        </p:sp>
        <p:sp>
          <p:nvSpPr>
            <p:cNvPr id="32" name="Espace réservé du texte 3"/>
            <p:cNvSpPr txBox="1">
              <a:spLocks/>
            </p:cNvSpPr>
            <p:nvPr/>
          </p:nvSpPr>
          <p:spPr>
            <a:xfrm>
              <a:off x="3716204" y="3525247"/>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28%</a:t>
              </a:r>
            </a:p>
          </p:txBody>
        </p:sp>
        <p:sp>
          <p:nvSpPr>
            <p:cNvPr id="33" name="Espace réservé du texte 3"/>
            <p:cNvSpPr txBox="1">
              <a:spLocks/>
            </p:cNvSpPr>
            <p:nvPr/>
          </p:nvSpPr>
          <p:spPr>
            <a:xfrm>
              <a:off x="4839072" y="3528648"/>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28%</a:t>
              </a:r>
            </a:p>
          </p:txBody>
        </p:sp>
      </p:grpSp>
      <p:grpSp>
        <p:nvGrpSpPr>
          <p:cNvPr id="37" name="Groupe 6"/>
          <p:cNvGrpSpPr/>
          <p:nvPr/>
        </p:nvGrpSpPr>
        <p:grpSpPr>
          <a:xfrm>
            <a:off x="1686659" y="4996166"/>
            <a:ext cx="5521461" cy="657066"/>
            <a:chOff x="911418" y="4373053"/>
            <a:chExt cx="4813504" cy="504179"/>
          </a:xfrm>
        </p:grpSpPr>
        <p:sp>
          <p:nvSpPr>
            <p:cNvPr id="38" name="Espace réservé du texte 3"/>
            <p:cNvSpPr txBox="1">
              <a:spLocks/>
            </p:cNvSpPr>
            <p:nvPr/>
          </p:nvSpPr>
          <p:spPr>
            <a:xfrm>
              <a:off x="911418" y="4373053"/>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14%</a:t>
              </a:r>
            </a:p>
          </p:txBody>
        </p:sp>
        <p:sp>
          <p:nvSpPr>
            <p:cNvPr id="39" name="Espace réservé du texte 3"/>
            <p:cNvSpPr txBox="1">
              <a:spLocks/>
            </p:cNvSpPr>
            <p:nvPr/>
          </p:nvSpPr>
          <p:spPr>
            <a:xfrm>
              <a:off x="1810840" y="4412137"/>
              <a:ext cx="750863" cy="465095"/>
            </a:xfrm>
            <a:prstGeom prst="rect">
              <a:avLst/>
            </a:prstGeom>
            <a:noFill/>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12%</a:t>
              </a:r>
            </a:p>
          </p:txBody>
        </p:sp>
        <p:sp>
          <p:nvSpPr>
            <p:cNvPr id="40" name="Espace réservé du texte 3"/>
            <p:cNvSpPr txBox="1">
              <a:spLocks/>
            </p:cNvSpPr>
            <p:nvPr/>
          </p:nvSpPr>
          <p:spPr>
            <a:xfrm>
              <a:off x="2872604" y="4398338"/>
              <a:ext cx="750863" cy="465095"/>
            </a:xfrm>
            <a:prstGeom prst="rect">
              <a:avLst/>
            </a:prstGeom>
            <a:noFill/>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17%</a:t>
              </a:r>
            </a:p>
          </p:txBody>
        </p:sp>
        <p:sp>
          <p:nvSpPr>
            <p:cNvPr id="41" name="Espace réservé du texte 3"/>
            <p:cNvSpPr txBox="1">
              <a:spLocks/>
            </p:cNvSpPr>
            <p:nvPr/>
          </p:nvSpPr>
          <p:spPr>
            <a:xfrm>
              <a:off x="3929798" y="4406075"/>
              <a:ext cx="750863" cy="465095"/>
            </a:xfrm>
            <a:prstGeom prst="rect">
              <a:avLst/>
            </a:prstGeom>
            <a:noFill/>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22%</a:t>
              </a:r>
            </a:p>
          </p:txBody>
        </p:sp>
        <p:sp>
          <p:nvSpPr>
            <p:cNvPr id="42" name="Espace réservé du texte 3"/>
            <p:cNvSpPr txBox="1">
              <a:spLocks/>
            </p:cNvSpPr>
            <p:nvPr/>
          </p:nvSpPr>
          <p:spPr>
            <a:xfrm>
              <a:off x="4974059" y="4386213"/>
              <a:ext cx="750863" cy="465095"/>
            </a:xfrm>
            <a:prstGeom prst="rect">
              <a:avLst/>
            </a:prstGeom>
            <a:noFill/>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a:pPr>
              <a:r>
                <a:rPr lang="fr-FR" sz="1800" dirty="0">
                  <a:solidFill>
                    <a:srgbClr val="002060"/>
                  </a:solidFill>
                </a:rPr>
                <a:t>27%</a:t>
              </a:r>
            </a:p>
          </p:txBody>
        </p:sp>
      </p:grpSp>
      <p:sp>
        <p:nvSpPr>
          <p:cNvPr id="60" name="AutoShape 3"/>
          <p:cNvSpPr>
            <a:spLocks noChangeAspect="1" noChangeArrowheads="1" noTextEdit="1"/>
          </p:cNvSpPr>
          <p:nvPr/>
        </p:nvSpPr>
        <p:spPr bwMode="auto">
          <a:xfrm>
            <a:off x="3691247" y="3005870"/>
            <a:ext cx="815142" cy="81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defTabSz="914217">
              <a:defRPr/>
            </a:pPr>
            <a:endParaRPr lang="fr-FR" kern="0">
              <a:solidFill>
                <a:sysClr val="windowText" lastClr="000000"/>
              </a:solidFill>
            </a:endParaRPr>
          </a:p>
        </p:txBody>
      </p:sp>
      <p:pic>
        <p:nvPicPr>
          <p:cNvPr id="205" name="Picture 20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571" y="695128"/>
            <a:ext cx="5078833" cy="590632"/>
          </a:xfrm>
          <a:prstGeom prst="rect">
            <a:avLst/>
          </a:prstGeom>
        </p:spPr>
      </p:pic>
      <p:pic>
        <p:nvPicPr>
          <p:cNvPr id="20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051029" y="1378074"/>
            <a:ext cx="1000649" cy="505279"/>
          </a:xfrm>
          <a:prstGeom prst="rect">
            <a:avLst/>
          </a:prstGeom>
          <a:noFill/>
          <a:extLst>
            <a:ext uri="{909E8E84-426E-40DD-AFC4-6F175D3DCCD1}">
              <a14:hiddenFill xmlns:a14="http://schemas.microsoft.com/office/drawing/2010/main">
                <a:solidFill>
                  <a:srgbClr val="FFFFFF"/>
                </a:solidFill>
              </a14:hiddenFill>
            </a:ext>
          </a:extLst>
        </p:spPr>
      </p:pic>
      <p:pic>
        <p:nvPicPr>
          <p:cNvPr id="252" name="Image 3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1251" y="2043957"/>
            <a:ext cx="807686" cy="808084"/>
          </a:xfrm>
          <a:prstGeom prst="rect">
            <a:avLst/>
          </a:prstGeom>
        </p:spPr>
      </p:pic>
      <p:grpSp>
        <p:nvGrpSpPr>
          <p:cNvPr id="253" name="Groupe 269"/>
          <p:cNvGrpSpPr/>
          <p:nvPr/>
        </p:nvGrpSpPr>
        <p:grpSpPr>
          <a:xfrm>
            <a:off x="1650371" y="3170796"/>
            <a:ext cx="796782" cy="767858"/>
            <a:chOff x="406400" y="2003425"/>
            <a:chExt cx="625475" cy="627063"/>
          </a:xfrm>
        </p:grpSpPr>
        <p:sp>
          <p:nvSpPr>
            <p:cNvPr id="254" name="AutoShape 3"/>
            <p:cNvSpPr>
              <a:spLocks noChangeAspect="1" noChangeArrowheads="1" noTextEdit="1"/>
            </p:cNvSpPr>
            <p:nvPr/>
          </p:nvSpPr>
          <p:spPr bwMode="auto">
            <a:xfrm>
              <a:off x="406400" y="2003425"/>
              <a:ext cx="625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55" name="Freeform 5"/>
            <p:cNvSpPr>
              <a:spLocks/>
            </p:cNvSpPr>
            <p:nvPr/>
          </p:nvSpPr>
          <p:spPr bwMode="auto">
            <a:xfrm>
              <a:off x="406400" y="2003425"/>
              <a:ext cx="625475" cy="627063"/>
            </a:xfrm>
            <a:custGeom>
              <a:avLst/>
              <a:gdLst>
                <a:gd name="T0" fmla="*/ 387 w 387"/>
                <a:gd name="T1" fmla="*/ 194 h 387"/>
                <a:gd name="T2" fmla="*/ 387 w 387"/>
                <a:gd name="T3" fmla="*/ 198 h 387"/>
                <a:gd name="T4" fmla="*/ 387 w 387"/>
                <a:gd name="T5" fmla="*/ 201 h 387"/>
                <a:gd name="T6" fmla="*/ 387 w 387"/>
                <a:gd name="T7" fmla="*/ 203 h 387"/>
                <a:gd name="T8" fmla="*/ 387 w 387"/>
                <a:gd name="T9" fmla="*/ 210 h 387"/>
                <a:gd name="T10" fmla="*/ 386 w 387"/>
                <a:gd name="T11" fmla="*/ 212 h 387"/>
                <a:gd name="T12" fmla="*/ 386 w 387"/>
                <a:gd name="T13" fmla="*/ 212 h 387"/>
                <a:gd name="T14" fmla="*/ 386 w 387"/>
                <a:gd name="T15" fmla="*/ 214 h 387"/>
                <a:gd name="T16" fmla="*/ 386 w 387"/>
                <a:gd name="T17" fmla="*/ 217 h 387"/>
                <a:gd name="T18" fmla="*/ 385 w 387"/>
                <a:gd name="T19" fmla="*/ 224 h 387"/>
                <a:gd name="T20" fmla="*/ 384 w 387"/>
                <a:gd name="T21" fmla="*/ 227 h 387"/>
                <a:gd name="T22" fmla="*/ 384 w 387"/>
                <a:gd name="T23" fmla="*/ 230 h 387"/>
                <a:gd name="T24" fmla="*/ 350 w 387"/>
                <a:gd name="T25" fmla="*/ 308 h 387"/>
                <a:gd name="T26" fmla="*/ 342 w 387"/>
                <a:gd name="T27" fmla="*/ 318 h 387"/>
                <a:gd name="T28" fmla="*/ 258 w 387"/>
                <a:gd name="T29" fmla="*/ 376 h 387"/>
                <a:gd name="T30" fmla="*/ 244 w 387"/>
                <a:gd name="T31" fmla="*/ 381 h 387"/>
                <a:gd name="T32" fmla="*/ 235 w 387"/>
                <a:gd name="T33" fmla="*/ 383 h 387"/>
                <a:gd name="T34" fmla="*/ 233 w 387"/>
                <a:gd name="T35" fmla="*/ 383 h 387"/>
                <a:gd name="T36" fmla="*/ 229 w 387"/>
                <a:gd name="T37" fmla="*/ 384 h 387"/>
                <a:gd name="T38" fmla="*/ 225 w 387"/>
                <a:gd name="T39" fmla="*/ 385 h 387"/>
                <a:gd name="T40" fmla="*/ 225 w 387"/>
                <a:gd name="T41" fmla="*/ 385 h 387"/>
                <a:gd name="T42" fmla="*/ 220 w 387"/>
                <a:gd name="T43" fmla="*/ 386 h 387"/>
                <a:gd name="T44" fmla="*/ 208 w 387"/>
                <a:gd name="T45" fmla="*/ 387 h 387"/>
                <a:gd name="T46" fmla="*/ 207 w 387"/>
                <a:gd name="T47" fmla="*/ 387 h 387"/>
                <a:gd name="T48" fmla="*/ 206 w 387"/>
                <a:gd name="T49" fmla="*/ 387 h 387"/>
                <a:gd name="T50" fmla="*/ 206 w 387"/>
                <a:gd name="T51" fmla="*/ 387 h 387"/>
                <a:gd name="T52" fmla="*/ 200 w 387"/>
                <a:gd name="T53" fmla="*/ 387 h 387"/>
                <a:gd name="T54" fmla="*/ 194 w 387"/>
                <a:gd name="T55" fmla="*/ 387 h 387"/>
                <a:gd name="T56" fmla="*/ 180 w 387"/>
                <a:gd name="T57" fmla="*/ 387 h 387"/>
                <a:gd name="T58" fmla="*/ 167 w 387"/>
                <a:gd name="T59" fmla="*/ 385 h 387"/>
                <a:gd name="T60" fmla="*/ 164 w 387"/>
                <a:gd name="T61" fmla="*/ 385 h 387"/>
                <a:gd name="T62" fmla="*/ 144 w 387"/>
                <a:gd name="T63" fmla="*/ 381 h 387"/>
                <a:gd name="T64" fmla="*/ 141 w 387"/>
                <a:gd name="T65" fmla="*/ 380 h 387"/>
                <a:gd name="T66" fmla="*/ 124 w 387"/>
                <a:gd name="T67" fmla="*/ 374 h 387"/>
                <a:gd name="T68" fmla="*/ 118 w 387"/>
                <a:gd name="T69" fmla="*/ 372 h 387"/>
                <a:gd name="T70" fmla="*/ 95 w 387"/>
                <a:gd name="T71" fmla="*/ 360 h 387"/>
                <a:gd name="T72" fmla="*/ 1 w 387"/>
                <a:gd name="T73" fmla="*/ 190 h 387"/>
                <a:gd name="T74" fmla="*/ 11 w 387"/>
                <a:gd name="T75" fmla="*/ 135 h 387"/>
                <a:gd name="T76" fmla="*/ 13 w 387"/>
                <a:gd name="T77" fmla="*/ 127 h 387"/>
                <a:gd name="T78" fmla="*/ 20 w 387"/>
                <a:gd name="T79" fmla="*/ 111 h 387"/>
                <a:gd name="T80" fmla="*/ 21 w 387"/>
                <a:gd name="T81" fmla="*/ 110 h 387"/>
                <a:gd name="T82" fmla="*/ 24 w 387"/>
                <a:gd name="T83" fmla="*/ 104 h 387"/>
                <a:gd name="T84" fmla="*/ 24 w 387"/>
                <a:gd name="T85" fmla="*/ 104 h 387"/>
                <a:gd name="T86" fmla="*/ 197 w 387"/>
                <a:gd name="T87" fmla="*/ 1 h 387"/>
                <a:gd name="T88" fmla="*/ 383 w 387"/>
                <a:gd name="T89" fmla="*/ 154 h 387"/>
                <a:gd name="T90" fmla="*/ 383 w 387"/>
                <a:gd name="T91" fmla="*/ 156 h 387"/>
                <a:gd name="T92" fmla="*/ 385 w 387"/>
                <a:gd name="T93" fmla="*/ 163 h 387"/>
                <a:gd name="T94" fmla="*/ 387 w 387"/>
                <a:gd name="T95" fmla="*/ 188 h 387"/>
                <a:gd name="T96" fmla="*/ 387 w 387"/>
                <a:gd name="T97" fmla="*/ 19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7" h="387">
                  <a:moveTo>
                    <a:pt x="387" y="194"/>
                  </a:moveTo>
                  <a:cubicBezTo>
                    <a:pt x="387" y="196"/>
                    <a:pt x="387" y="197"/>
                    <a:pt x="387" y="198"/>
                  </a:cubicBezTo>
                  <a:cubicBezTo>
                    <a:pt x="387" y="199"/>
                    <a:pt x="387" y="200"/>
                    <a:pt x="387" y="201"/>
                  </a:cubicBezTo>
                  <a:cubicBezTo>
                    <a:pt x="387" y="202"/>
                    <a:pt x="387" y="202"/>
                    <a:pt x="387" y="203"/>
                  </a:cubicBezTo>
                  <a:cubicBezTo>
                    <a:pt x="387" y="205"/>
                    <a:pt x="387" y="208"/>
                    <a:pt x="387" y="210"/>
                  </a:cubicBezTo>
                  <a:cubicBezTo>
                    <a:pt x="386" y="211"/>
                    <a:pt x="386" y="211"/>
                    <a:pt x="386" y="212"/>
                  </a:cubicBezTo>
                  <a:cubicBezTo>
                    <a:pt x="386" y="212"/>
                    <a:pt x="386" y="212"/>
                    <a:pt x="386" y="212"/>
                  </a:cubicBezTo>
                  <a:cubicBezTo>
                    <a:pt x="386" y="213"/>
                    <a:pt x="386" y="213"/>
                    <a:pt x="386" y="214"/>
                  </a:cubicBezTo>
                  <a:cubicBezTo>
                    <a:pt x="386" y="215"/>
                    <a:pt x="386" y="216"/>
                    <a:pt x="386" y="217"/>
                  </a:cubicBezTo>
                  <a:cubicBezTo>
                    <a:pt x="386" y="220"/>
                    <a:pt x="385" y="222"/>
                    <a:pt x="385" y="224"/>
                  </a:cubicBezTo>
                  <a:cubicBezTo>
                    <a:pt x="385" y="225"/>
                    <a:pt x="385" y="226"/>
                    <a:pt x="384" y="227"/>
                  </a:cubicBezTo>
                  <a:cubicBezTo>
                    <a:pt x="384" y="228"/>
                    <a:pt x="384" y="229"/>
                    <a:pt x="384" y="230"/>
                  </a:cubicBezTo>
                  <a:cubicBezTo>
                    <a:pt x="378" y="259"/>
                    <a:pt x="367" y="285"/>
                    <a:pt x="350" y="308"/>
                  </a:cubicBezTo>
                  <a:cubicBezTo>
                    <a:pt x="348" y="312"/>
                    <a:pt x="345" y="315"/>
                    <a:pt x="342" y="318"/>
                  </a:cubicBezTo>
                  <a:cubicBezTo>
                    <a:pt x="320" y="345"/>
                    <a:pt x="291" y="365"/>
                    <a:pt x="258" y="376"/>
                  </a:cubicBezTo>
                  <a:cubicBezTo>
                    <a:pt x="253" y="378"/>
                    <a:pt x="249" y="380"/>
                    <a:pt x="244" y="381"/>
                  </a:cubicBezTo>
                  <a:cubicBezTo>
                    <a:pt x="241" y="382"/>
                    <a:pt x="238" y="382"/>
                    <a:pt x="235" y="383"/>
                  </a:cubicBezTo>
                  <a:cubicBezTo>
                    <a:pt x="235" y="383"/>
                    <a:pt x="234" y="383"/>
                    <a:pt x="233" y="383"/>
                  </a:cubicBezTo>
                  <a:cubicBezTo>
                    <a:pt x="232" y="384"/>
                    <a:pt x="231" y="384"/>
                    <a:pt x="229" y="384"/>
                  </a:cubicBezTo>
                  <a:cubicBezTo>
                    <a:pt x="228" y="384"/>
                    <a:pt x="227" y="385"/>
                    <a:pt x="225" y="385"/>
                  </a:cubicBezTo>
                  <a:cubicBezTo>
                    <a:pt x="225" y="385"/>
                    <a:pt x="225" y="385"/>
                    <a:pt x="225" y="385"/>
                  </a:cubicBezTo>
                  <a:cubicBezTo>
                    <a:pt x="224" y="385"/>
                    <a:pt x="222" y="385"/>
                    <a:pt x="220" y="386"/>
                  </a:cubicBezTo>
                  <a:cubicBezTo>
                    <a:pt x="216" y="386"/>
                    <a:pt x="212" y="387"/>
                    <a:pt x="208" y="387"/>
                  </a:cubicBezTo>
                  <a:cubicBezTo>
                    <a:pt x="207" y="387"/>
                    <a:pt x="207" y="387"/>
                    <a:pt x="207" y="387"/>
                  </a:cubicBezTo>
                  <a:cubicBezTo>
                    <a:pt x="207" y="387"/>
                    <a:pt x="206" y="387"/>
                    <a:pt x="206" y="387"/>
                  </a:cubicBezTo>
                  <a:cubicBezTo>
                    <a:pt x="206" y="387"/>
                    <a:pt x="206" y="387"/>
                    <a:pt x="206" y="387"/>
                  </a:cubicBezTo>
                  <a:cubicBezTo>
                    <a:pt x="204" y="387"/>
                    <a:pt x="202" y="387"/>
                    <a:pt x="200" y="387"/>
                  </a:cubicBezTo>
                  <a:cubicBezTo>
                    <a:pt x="198" y="387"/>
                    <a:pt x="196" y="387"/>
                    <a:pt x="194" y="387"/>
                  </a:cubicBezTo>
                  <a:cubicBezTo>
                    <a:pt x="189" y="387"/>
                    <a:pt x="185" y="387"/>
                    <a:pt x="180" y="387"/>
                  </a:cubicBezTo>
                  <a:cubicBezTo>
                    <a:pt x="176" y="386"/>
                    <a:pt x="171" y="386"/>
                    <a:pt x="167" y="385"/>
                  </a:cubicBezTo>
                  <a:cubicBezTo>
                    <a:pt x="166" y="385"/>
                    <a:pt x="165" y="385"/>
                    <a:pt x="164" y="385"/>
                  </a:cubicBezTo>
                  <a:cubicBezTo>
                    <a:pt x="158" y="384"/>
                    <a:pt x="151" y="382"/>
                    <a:pt x="144" y="381"/>
                  </a:cubicBezTo>
                  <a:cubicBezTo>
                    <a:pt x="143" y="380"/>
                    <a:pt x="142" y="380"/>
                    <a:pt x="141" y="380"/>
                  </a:cubicBezTo>
                  <a:cubicBezTo>
                    <a:pt x="135" y="378"/>
                    <a:pt x="130" y="376"/>
                    <a:pt x="124" y="374"/>
                  </a:cubicBezTo>
                  <a:cubicBezTo>
                    <a:pt x="122" y="373"/>
                    <a:pt x="120" y="373"/>
                    <a:pt x="118" y="372"/>
                  </a:cubicBezTo>
                  <a:cubicBezTo>
                    <a:pt x="110" y="368"/>
                    <a:pt x="103" y="364"/>
                    <a:pt x="95" y="360"/>
                  </a:cubicBezTo>
                  <a:cubicBezTo>
                    <a:pt x="38" y="326"/>
                    <a:pt x="0" y="262"/>
                    <a:pt x="1" y="190"/>
                  </a:cubicBezTo>
                  <a:cubicBezTo>
                    <a:pt x="2" y="170"/>
                    <a:pt x="5" y="152"/>
                    <a:pt x="11" y="135"/>
                  </a:cubicBezTo>
                  <a:cubicBezTo>
                    <a:pt x="12" y="132"/>
                    <a:pt x="12" y="130"/>
                    <a:pt x="13" y="127"/>
                  </a:cubicBezTo>
                  <a:cubicBezTo>
                    <a:pt x="15" y="121"/>
                    <a:pt x="18" y="116"/>
                    <a:pt x="20" y="111"/>
                  </a:cubicBezTo>
                  <a:cubicBezTo>
                    <a:pt x="21" y="110"/>
                    <a:pt x="21" y="110"/>
                    <a:pt x="21" y="110"/>
                  </a:cubicBezTo>
                  <a:cubicBezTo>
                    <a:pt x="24" y="104"/>
                    <a:pt x="24" y="104"/>
                    <a:pt x="24" y="104"/>
                  </a:cubicBezTo>
                  <a:cubicBezTo>
                    <a:pt x="24" y="104"/>
                    <a:pt x="24" y="104"/>
                    <a:pt x="24" y="104"/>
                  </a:cubicBezTo>
                  <a:cubicBezTo>
                    <a:pt x="57" y="42"/>
                    <a:pt x="122" y="0"/>
                    <a:pt x="197" y="1"/>
                  </a:cubicBezTo>
                  <a:cubicBezTo>
                    <a:pt x="288" y="3"/>
                    <a:pt x="365" y="68"/>
                    <a:pt x="383" y="154"/>
                  </a:cubicBezTo>
                  <a:cubicBezTo>
                    <a:pt x="383" y="155"/>
                    <a:pt x="383" y="155"/>
                    <a:pt x="383" y="156"/>
                  </a:cubicBezTo>
                  <a:cubicBezTo>
                    <a:pt x="384" y="159"/>
                    <a:pt x="384" y="161"/>
                    <a:pt x="385" y="163"/>
                  </a:cubicBezTo>
                  <a:cubicBezTo>
                    <a:pt x="386" y="171"/>
                    <a:pt x="387" y="179"/>
                    <a:pt x="387" y="188"/>
                  </a:cubicBezTo>
                  <a:cubicBezTo>
                    <a:pt x="387" y="190"/>
                    <a:pt x="387" y="192"/>
                    <a:pt x="387" y="194"/>
                  </a:cubicBezTo>
                </a:path>
              </a:pathLst>
            </a:cu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56" name="Freeform 7"/>
            <p:cNvSpPr>
              <a:spLocks/>
            </p:cNvSpPr>
            <p:nvPr/>
          </p:nvSpPr>
          <p:spPr bwMode="auto">
            <a:xfrm>
              <a:off x="550863" y="2203450"/>
              <a:ext cx="238125" cy="284163"/>
            </a:xfrm>
            <a:custGeom>
              <a:avLst/>
              <a:gdLst>
                <a:gd name="T0" fmla="*/ 4 w 148"/>
                <a:gd name="T1" fmla="*/ 121 h 176"/>
                <a:gd name="T2" fmla="*/ 58 w 148"/>
                <a:gd name="T3" fmla="*/ 15 h 176"/>
                <a:gd name="T4" fmla="*/ 60 w 148"/>
                <a:gd name="T5" fmla="*/ 13 h 176"/>
                <a:gd name="T6" fmla="*/ 60 w 148"/>
                <a:gd name="T7" fmla="*/ 12 h 176"/>
                <a:gd name="T8" fmla="*/ 62 w 148"/>
                <a:gd name="T9" fmla="*/ 11 h 176"/>
                <a:gd name="T10" fmla="*/ 62 w 148"/>
                <a:gd name="T11" fmla="*/ 10 h 176"/>
                <a:gd name="T12" fmla="*/ 64 w 148"/>
                <a:gd name="T13" fmla="*/ 9 h 176"/>
                <a:gd name="T14" fmla="*/ 65 w 148"/>
                <a:gd name="T15" fmla="*/ 9 h 176"/>
                <a:gd name="T16" fmla="*/ 66 w 148"/>
                <a:gd name="T17" fmla="*/ 8 h 176"/>
                <a:gd name="T18" fmla="*/ 109 w 148"/>
                <a:gd name="T19" fmla="*/ 0 h 176"/>
                <a:gd name="T20" fmla="*/ 129 w 148"/>
                <a:gd name="T21" fmla="*/ 11 h 176"/>
                <a:gd name="T22" fmla="*/ 148 w 148"/>
                <a:gd name="T23" fmla="*/ 51 h 176"/>
                <a:gd name="T24" fmla="*/ 148 w 148"/>
                <a:gd name="T25" fmla="*/ 52 h 176"/>
                <a:gd name="T26" fmla="*/ 148 w 148"/>
                <a:gd name="T27" fmla="*/ 53 h 176"/>
                <a:gd name="T28" fmla="*/ 148 w 148"/>
                <a:gd name="T29" fmla="*/ 55 h 176"/>
                <a:gd name="T30" fmla="*/ 148 w 148"/>
                <a:gd name="T31" fmla="*/ 56 h 176"/>
                <a:gd name="T32" fmla="*/ 148 w 148"/>
                <a:gd name="T33" fmla="*/ 57 h 176"/>
                <a:gd name="T34" fmla="*/ 148 w 148"/>
                <a:gd name="T35" fmla="*/ 58 h 176"/>
                <a:gd name="T36" fmla="*/ 147 w 148"/>
                <a:gd name="T37" fmla="*/ 61 h 176"/>
                <a:gd name="T38" fmla="*/ 92 w 148"/>
                <a:gd name="T39" fmla="*/ 166 h 176"/>
                <a:gd name="T40" fmla="*/ 73 w 148"/>
                <a:gd name="T41" fmla="*/ 172 h 176"/>
                <a:gd name="T42" fmla="*/ 10 w 148"/>
                <a:gd name="T43" fmla="*/ 140 h 176"/>
                <a:gd name="T44" fmla="*/ 4 w 148"/>
                <a:gd name="T45" fmla="*/ 12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76">
                  <a:moveTo>
                    <a:pt x="4" y="121"/>
                  </a:moveTo>
                  <a:cubicBezTo>
                    <a:pt x="58" y="15"/>
                    <a:pt x="58" y="15"/>
                    <a:pt x="58" y="15"/>
                  </a:cubicBezTo>
                  <a:cubicBezTo>
                    <a:pt x="59" y="14"/>
                    <a:pt x="59" y="13"/>
                    <a:pt x="60" y="13"/>
                  </a:cubicBezTo>
                  <a:cubicBezTo>
                    <a:pt x="60" y="12"/>
                    <a:pt x="60" y="12"/>
                    <a:pt x="60" y="12"/>
                  </a:cubicBezTo>
                  <a:cubicBezTo>
                    <a:pt x="61" y="12"/>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89" y="173"/>
                    <a:pt x="80" y="176"/>
                    <a:pt x="73" y="172"/>
                  </a:cubicBezTo>
                  <a:cubicBezTo>
                    <a:pt x="10" y="140"/>
                    <a:pt x="10" y="140"/>
                    <a:pt x="10" y="140"/>
                  </a:cubicBezTo>
                  <a:cubicBezTo>
                    <a:pt x="3" y="136"/>
                    <a:pt x="0" y="128"/>
                    <a:pt x="4" y="121"/>
                  </a:cubicBezTo>
                  <a:close/>
                </a:path>
              </a:pathLst>
            </a:custGeom>
            <a:solidFill>
              <a:srgbClr val="EDA7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57" name="Freeform 8"/>
            <p:cNvSpPr>
              <a:spLocks/>
            </p:cNvSpPr>
            <p:nvPr/>
          </p:nvSpPr>
          <p:spPr bwMode="auto">
            <a:xfrm>
              <a:off x="804863" y="2287588"/>
              <a:ext cx="55563" cy="171450"/>
            </a:xfrm>
            <a:custGeom>
              <a:avLst/>
              <a:gdLst>
                <a:gd name="T0" fmla="*/ 14 w 35"/>
                <a:gd name="T1" fmla="*/ 108 h 108"/>
                <a:gd name="T2" fmla="*/ 0 w 35"/>
                <a:gd name="T3" fmla="*/ 96 h 108"/>
                <a:gd name="T4" fmla="*/ 1 w 35"/>
                <a:gd name="T5" fmla="*/ 0 h 108"/>
                <a:gd name="T6" fmla="*/ 28 w 35"/>
                <a:gd name="T7" fmla="*/ 0 h 108"/>
                <a:gd name="T8" fmla="*/ 28 w 35"/>
                <a:gd name="T9" fmla="*/ 41 h 108"/>
                <a:gd name="T10" fmla="*/ 35 w 35"/>
                <a:gd name="T11" fmla="*/ 49 h 108"/>
                <a:gd name="T12" fmla="*/ 28 w 35"/>
                <a:gd name="T13" fmla="*/ 57 h 108"/>
                <a:gd name="T14" fmla="*/ 28 w 35"/>
                <a:gd name="T15" fmla="*/ 57 h 108"/>
                <a:gd name="T16" fmla="*/ 35 w 35"/>
                <a:gd name="T17" fmla="*/ 64 h 108"/>
                <a:gd name="T18" fmla="*/ 27 w 35"/>
                <a:gd name="T19" fmla="*/ 72 h 108"/>
                <a:gd name="T20" fmla="*/ 27 w 35"/>
                <a:gd name="T21" fmla="*/ 72 h 108"/>
                <a:gd name="T22" fmla="*/ 35 w 35"/>
                <a:gd name="T23" fmla="*/ 79 h 108"/>
                <a:gd name="T24" fmla="*/ 27 w 35"/>
                <a:gd name="T25" fmla="*/ 86 h 108"/>
                <a:gd name="T26" fmla="*/ 27 w 35"/>
                <a:gd name="T27" fmla="*/ 96 h 108"/>
                <a:gd name="T28" fmla="*/ 14 w 35"/>
                <a:gd name="T29" fmla="*/ 108 h 108"/>
                <a:gd name="T30" fmla="*/ 14 w 35"/>
                <a:gd name="T3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08">
                  <a:moveTo>
                    <a:pt x="14" y="108"/>
                  </a:moveTo>
                  <a:lnTo>
                    <a:pt x="0" y="96"/>
                  </a:lnTo>
                  <a:lnTo>
                    <a:pt x="1" y="0"/>
                  </a:lnTo>
                  <a:lnTo>
                    <a:pt x="28" y="0"/>
                  </a:lnTo>
                  <a:lnTo>
                    <a:pt x="28" y="41"/>
                  </a:lnTo>
                  <a:lnTo>
                    <a:pt x="35" y="49"/>
                  </a:lnTo>
                  <a:lnTo>
                    <a:pt x="28" y="57"/>
                  </a:lnTo>
                  <a:lnTo>
                    <a:pt x="28" y="57"/>
                  </a:lnTo>
                  <a:lnTo>
                    <a:pt x="35" y="64"/>
                  </a:lnTo>
                  <a:lnTo>
                    <a:pt x="27" y="72"/>
                  </a:lnTo>
                  <a:lnTo>
                    <a:pt x="27" y="72"/>
                  </a:lnTo>
                  <a:lnTo>
                    <a:pt x="35" y="79"/>
                  </a:lnTo>
                  <a:lnTo>
                    <a:pt x="27" y="86"/>
                  </a:lnTo>
                  <a:lnTo>
                    <a:pt x="27" y="96"/>
                  </a:lnTo>
                  <a:lnTo>
                    <a:pt x="14" y="108"/>
                  </a:lnTo>
                  <a:lnTo>
                    <a:pt x="14" y="108"/>
                  </a:ln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58" name="Freeform 9"/>
            <p:cNvSpPr>
              <a:spLocks/>
            </p:cNvSpPr>
            <p:nvPr/>
          </p:nvSpPr>
          <p:spPr bwMode="auto">
            <a:xfrm>
              <a:off x="811213" y="2308225"/>
              <a:ext cx="19050" cy="141288"/>
            </a:xfrm>
            <a:custGeom>
              <a:avLst/>
              <a:gdLst>
                <a:gd name="T0" fmla="*/ 7 w 12"/>
                <a:gd name="T1" fmla="*/ 83 h 89"/>
                <a:gd name="T2" fmla="*/ 12 w 12"/>
                <a:gd name="T3" fmla="*/ 88 h 89"/>
                <a:gd name="T4" fmla="*/ 10 w 12"/>
                <a:gd name="T5" fmla="*/ 89 h 89"/>
                <a:gd name="T6" fmla="*/ 0 w 12"/>
                <a:gd name="T7" fmla="*/ 81 h 89"/>
                <a:gd name="T8" fmla="*/ 2 w 12"/>
                <a:gd name="T9" fmla="*/ 0 h 89"/>
                <a:gd name="T10" fmla="*/ 7 w 12"/>
                <a:gd name="T11" fmla="*/ 4 h 89"/>
                <a:gd name="T12" fmla="*/ 7 w 12"/>
                <a:gd name="T13" fmla="*/ 83 h 89"/>
                <a:gd name="T14" fmla="*/ 7 w 12"/>
                <a:gd name="T15" fmla="*/ 8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9">
                  <a:moveTo>
                    <a:pt x="7" y="83"/>
                  </a:moveTo>
                  <a:lnTo>
                    <a:pt x="12" y="88"/>
                  </a:lnTo>
                  <a:lnTo>
                    <a:pt x="10" y="89"/>
                  </a:lnTo>
                  <a:lnTo>
                    <a:pt x="0" y="81"/>
                  </a:lnTo>
                  <a:lnTo>
                    <a:pt x="2" y="0"/>
                  </a:lnTo>
                  <a:lnTo>
                    <a:pt x="7" y="4"/>
                  </a:lnTo>
                  <a:lnTo>
                    <a:pt x="7" y="83"/>
                  </a:lnTo>
                  <a:lnTo>
                    <a:pt x="7" y="83"/>
                  </a:lnTo>
                  <a:close/>
                </a:path>
              </a:pathLst>
            </a:custGeom>
            <a:solidFill>
              <a:srgbClr val="A9CE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59" name="Freeform 10"/>
            <p:cNvSpPr>
              <a:spLocks/>
            </p:cNvSpPr>
            <p:nvPr/>
          </p:nvSpPr>
          <p:spPr bwMode="auto">
            <a:xfrm>
              <a:off x="747713" y="2219325"/>
              <a:ext cx="41275" cy="98425"/>
            </a:xfrm>
            <a:custGeom>
              <a:avLst/>
              <a:gdLst>
                <a:gd name="T0" fmla="*/ 1 w 26"/>
                <a:gd name="T1" fmla="*/ 23 h 61"/>
                <a:gd name="T2" fmla="*/ 6 w 26"/>
                <a:gd name="T3" fmla="*/ 0 h 61"/>
                <a:gd name="T4" fmla="*/ 7 w 26"/>
                <a:gd name="T5" fmla="*/ 1 h 61"/>
                <a:gd name="T6" fmla="*/ 26 w 26"/>
                <a:gd name="T7" fmla="*/ 41 h 61"/>
                <a:gd name="T8" fmla="*/ 26 w 26"/>
                <a:gd name="T9" fmla="*/ 42 h 61"/>
                <a:gd name="T10" fmla="*/ 26 w 26"/>
                <a:gd name="T11" fmla="*/ 43 h 61"/>
                <a:gd name="T12" fmla="*/ 26 w 26"/>
                <a:gd name="T13" fmla="*/ 45 h 61"/>
                <a:gd name="T14" fmla="*/ 26 w 26"/>
                <a:gd name="T15" fmla="*/ 46 h 61"/>
                <a:gd name="T16" fmla="*/ 26 w 26"/>
                <a:gd name="T17" fmla="*/ 47 h 61"/>
                <a:gd name="T18" fmla="*/ 26 w 26"/>
                <a:gd name="T19" fmla="*/ 48 h 61"/>
                <a:gd name="T20" fmla="*/ 25 w 26"/>
                <a:gd name="T21" fmla="*/ 51 h 61"/>
                <a:gd name="T22" fmla="*/ 19 w 26"/>
                <a:gd name="T23" fmla="*/ 61 h 61"/>
                <a:gd name="T24" fmla="*/ 1 w 26"/>
                <a:gd name="T25"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1">
                  <a:moveTo>
                    <a:pt x="1" y="23"/>
                  </a:moveTo>
                  <a:cubicBezTo>
                    <a:pt x="1" y="15"/>
                    <a:pt x="3" y="7"/>
                    <a:pt x="6" y="0"/>
                  </a:cubicBezTo>
                  <a:cubicBezTo>
                    <a:pt x="7" y="1"/>
                    <a:pt x="7" y="1"/>
                    <a:pt x="7" y="1"/>
                  </a:cubicBezTo>
                  <a:cubicBezTo>
                    <a:pt x="7" y="1"/>
                    <a:pt x="26" y="40"/>
                    <a:pt x="26" y="41"/>
                  </a:cubicBezTo>
                  <a:cubicBezTo>
                    <a:pt x="26" y="41"/>
                    <a:pt x="26" y="41"/>
                    <a:pt x="26" y="42"/>
                  </a:cubicBezTo>
                  <a:cubicBezTo>
                    <a:pt x="26" y="42"/>
                    <a:pt x="26" y="43"/>
                    <a:pt x="26" y="43"/>
                  </a:cubicBezTo>
                  <a:cubicBezTo>
                    <a:pt x="26" y="43"/>
                    <a:pt x="26" y="44"/>
                    <a:pt x="26" y="45"/>
                  </a:cubicBezTo>
                  <a:cubicBezTo>
                    <a:pt x="26" y="45"/>
                    <a:pt x="26" y="45"/>
                    <a:pt x="26" y="46"/>
                  </a:cubicBezTo>
                  <a:cubicBezTo>
                    <a:pt x="26" y="46"/>
                    <a:pt x="26" y="47"/>
                    <a:pt x="26" y="47"/>
                  </a:cubicBezTo>
                  <a:cubicBezTo>
                    <a:pt x="26" y="48"/>
                    <a:pt x="26" y="48"/>
                    <a:pt x="26" y="48"/>
                  </a:cubicBezTo>
                  <a:cubicBezTo>
                    <a:pt x="25" y="49"/>
                    <a:pt x="25" y="50"/>
                    <a:pt x="25" y="51"/>
                  </a:cubicBezTo>
                  <a:cubicBezTo>
                    <a:pt x="19" y="61"/>
                    <a:pt x="19" y="61"/>
                    <a:pt x="19" y="61"/>
                  </a:cubicBezTo>
                  <a:cubicBezTo>
                    <a:pt x="8" y="52"/>
                    <a:pt x="0" y="38"/>
                    <a:pt x="1" y="23"/>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60" name="Freeform 11"/>
            <p:cNvSpPr>
              <a:spLocks noEditPoints="1"/>
            </p:cNvSpPr>
            <p:nvPr/>
          </p:nvSpPr>
          <p:spPr bwMode="auto">
            <a:xfrm>
              <a:off x="550863" y="2203450"/>
              <a:ext cx="238125" cy="282575"/>
            </a:xfrm>
            <a:custGeom>
              <a:avLst/>
              <a:gdLst>
                <a:gd name="T0" fmla="*/ 4 w 148"/>
                <a:gd name="T1" fmla="*/ 121 h 175"/>
                <a:gd name="T2" fmla="*/ 58 w 148"/>
                <a:gd name="T3" fmla="*/ 15 h 175"/>
                <a:gd name="T4" fmla="*/ 60 w 148"/>
                <a:gd name="T5" fmla="*/ 13 h 175"/>
                <a:gd name="T6" fmla="*/ 60 w 148"/>
                <a:gd name="T7" fmla="*/ 12 h 175"/>
                <a:gd name="T8" fmla="*/ 61 w 148"/>
                <a:gd name="T9" fmla="*/ 11 h 175"/>
                <a:gd name="T10" fmla="*/ 62 w 148"/>
                <a:gd name="T11" fmla="*/ 11 h 175"/>
                <a:gd name="T12" fmla="*/ 62 w 148"/>
                <a:gd name="T13" fmla="*/ 10 h 175"/>
                <a:gd name="T14" fmla="*/ 64 w 148"/>
                <a:gd name="T15" fmla="*/ 9 h 175"/>
                <a:gd name="T16" fmla="*/ 65 w 148"/>
                <a:gd name="T17" fmla="*/ 9 h 175"/>
                <a:gd name="T18" fmla="*/ 66 w 148"/>
                <a:gd name="T19" fmla="*/ 8 h 175"/>
                <a:gd name="T20" fmla="*/ 109 w 148"/>
                <a:gd name="T21" fmla="*/ 0 h 175"/>
                <a:gd name="T22" fmla="*/ 129 w 148"/>
                <a:gd name="T23" fmla="*/ 11 h 175"/>
                <a:gd name="T24" fmla="*/ 148 w 148"/>
                <a:gd name="T25" fmla="*/ 51 h 175"/>
                <a:gd name="T26" fmla="*/ 148 w 148"/>
                <a:gd name="T27" fmla="*/ 52 h 175"/>
                <a:gd name="T28" fmla="*/ 148 w 148"/>
                <a:gd name="T29" fmla="*/ 53 h 175"/>
                <a:gd name="T30" fmla="*/ 148 w 148"/>
                <a:gd name="T31" fmla="*/ 55 h 175"/>
                <a:gd name="T32" fmla="*/ 148 w 148"/>
                <a:gd name="T33" fmla="*/ 56 h 175"/>
                <a:gd name="T34" fmla="*/ 148 w 148"/>
                <a:gd name="T35" fmla="*/ 57 h 175"/>
                <a:gd name="T36" fmla="*/ 148 w 148"/>
                <a:gd name="T37" fmla="*/ 58 h 175"/>
                <a:gd name="T38" fmla="*/ 147 w 148"/>
                <a:gd name="T39" fmla="*/ 61 h 175"/>
                <a:gd name="T40" fmla="*/ 92 w 148"/>
                <a:gd name="T41" fmla="*/ 166 h 175"/>
                <a:gd name="T42" fmla="*/ 90 w 148"/>
                <a:gd name="T43" fmla="*/ 170 h 175"/>
                <a:gd name="T44" fmla="*/ 73 w 148"/>
                <a:gd name="T45" fmla="*/ 172 h 175"/>
                <a:gd name="T46" fmla="*/ 10 w 148"/>
                <a:gd name="T47" fmla="*/ 140 h 175"/>
                <a:gd name="T48" fmla="*/ 4 w 148"/>
                <a:gd name="T49" fmla="*/ 121 h 175"/>
                <a:gd name="T50" fmla="*/ 14 w 148"/>
                <a:gd name="T51" fmla="*/ 131 h 175"/>
                <a:gd name="T52" fmla="*/ 77 w 148"/>
                <a:gd name="T53" fmla="*/ 164 h 175"/>
                <a:gd name="T54" fmla="*/ 83 w 148"/>
                <a:gd name="T55" fmla="*/ 163 h 175"/>
                <a:gd name="T56" fmla="*/ 84 w 148"/>
                <a:gd name="T57" fmla="*/ 162 h 175"/>
                <a:gd name="T58" fmla="*/ 138 w 148"/>
                <a:gd name="T59" fmla="*/ 57 h 175"/>
                <a:gd name="T60" fmla="*/ 139 w 148"/>
                <a:gd name="T61" fmla="*/ 56 h 175"/>
                <a:gd name="T62" fmla="*/ 139 w 148"/>
                <a:gd name="T63" fmla="*/ 55 h 175"/>
                <a:gd name="T64" fmla="*/ 139 w 148"/>
                <a:gd name="T65" fmla="*/ 55 h 175"/>
                <a:gd name="T66" fmla="*/ 139 w 148"/>
                <a:gd name="T67" fmla="*/ 55 h 175"/>
                <a:gd name="T68" fmla="*/ 139 w 148"/>
                <a:gd name="T69" fmla="*/ 54 h 175"/>
                <a:gd name="T70" fmla="*/ 139 w 148"/>
                <a:gd name="T71" fmla="*/ 54 h 175"/>
                <a:gd name="T72" fmla="*/ 139 w 148"/>
                <a:gd name="T73" fmla="*/ 54 h 175"/>
                <a:gd name="T74" fmla="*/ 139 w 148"/>
                <a:gd name="T75" fmla="*/ 53 h 175"/>
                <a:gd name="T76" fmla="*/ 139 w 148"/>
                <a:gd name="T77" fmla="*/ 53 h 175"/>
                <a:gd name="T78" fmla="*/ 122 w 148"/>
                <a:gd name="T79" fmla="*/ 18 h 175"/>
                <a:gd name="T80" fmla="*/ 108 w 148"/>
                <a:gd name="T81" fmla="*/ 10 h 175"/>
                <a:gd name="T82" fmla="*/ 69 w 148"/>
                <a:gd name="T83" fmla="*/ 17 h 175"/>
                <a:gd name="T84" fmla="*/ 69 w 148"/>
                <a:gd name="T85" fmla="*/ 17 h 175"/>
                <a:gd name="T86" fmla="*/ 68 w 148"/>
                <a:gd name="T87" fmla="*/ 18 h 175"/>
                <a:gd name="T88" fmla="*/ 68 w 148"/>
                <a:gd name="T89" fmla="*/ 18 h 175"/>
                <a:gd name="T90" fmla="*/ 68 w 148"/>
                <a:gd name="T91" fmla="*/ 18 h 175"/>
                <a:gd name="T92" fmla="*/ 68 w 148"/>
                <a:gd name="T93" fmla="*/ 18 h 175"/>
                <a:gd name="T94" fmla="*/ 67 w 148"/>
                <a:gd name="T95" fmla="*/ 18 h 175"/>
                <a:gd name="T96" fmla="*/ 67 w 148"/>
                <a:gd name="T97" fmla="*/ 18 h 175"/>
                <a:gd name="T98" fmla="*/ 67 w 148"/>
                <a:gd name="T99" fmla="*/ 18 h 175"/>
                <a:gd name="T100" fmla="*/ 67 w 148"/>
                <a:gd name="T101" fmla="*/ 19 h 175"/>
                <a:gd name="T102" fmla="*/ 67 w 148"/>
                <a:gd name="T103" fmla="*/ 19 h 175"/>
                <a:gd name="T104" fmla="*/ 12 w 148"/>
                <a:gd name="T105" fmla="*/ 125 h 175"/>
                <a:gd name="T106" fmla="*/ 14 w 148"/>
                <a:gd name="T107" fmla="*/ 1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 h="175">
                  <a:moveTo>
                    <a:pt x="4" y="121"/>
                  </a:moveTo>
                  <a:cubicBezTo>
                    <a:pt x="58" y="15"/>
                    <a:pt x="58" y="15"/>
                    <a:pt x="58" y="15"/>
                  </a:cubicBezTo>
                  <a:cubicBezTo>
                    <a:pt x="59" y="14"/>
                    <a:pt x="59" y="13"/>
                    <a:pt x="60" y="13"/>
                  </a:cubicBezTo>
                  <a:cubicBezTo>
                    <a:pt x="60" y="12"/>
                    <a:pt x="60" y="12"/>
                    <a:pt x="60" y="12"/>
                  </a:cubicBezTo>
                  <a:cubicBezTo>
                    <a:pt x="61" y="12"/>
                    <a:pt x="61" y="11"/>
                    <a:pt x="61" y="11"/>
                  </a:cubicBezTo>
                  <a:cubicBezTo>
                    <a:pt x="61" y="11"/>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91" y="168"/>
                    <a:pt x="91" y="169"/>
                    <a:pt x="90" y="170"/>
                  </a:cubicBezTo>
                  <a:cubicBezTo>
                    <a:pt x="85" y="174"/>
                    <a:pt x="79" y="175"/>
                    <a:pt x="73" y="172"/>
                  </a:cubicBezTo>
                  <a:cubicBezTo>
                    <a:pt x="10" y="140"/>
                    <a:pt x="10" y="140"/>
                    <a:pt x="10" y="140"/>
                  </a:cubicBezTo>
                  <a:cubicBezTo>
                    <a:pt x="3" y="136"/>
                    <a:pt x="0" y="128"/>
                    <a:pt x="4" y="121"/>
                  </a:cubicBezTo>
                  <a:close/>
                  <a:moveTo>
                    <a:pt x="14" y="131"/>
                  </a:moveTo>
                  <a:cubicBezTo>
                    <a:pt x="77" y="164"/>
                    <a:pt x="77" y="164"/>
                    <a:pt x="77" y="164"/>
                  </a:cubicBezTo>
                  <a:cubicBezTo>
                    <a:pt x="79" y="165"/>
                    <a:pt x="82" y="164"/>
                    <a:pt x="83" y="163"/>
                  </a:cubicBezTo>
                  <a:cubicBezTo>
                    <a:pt x="83" y="163"/>
                    <a:pt x="84" y="162"/>
                    <a:pt x="84" y="162"/>
                  </a:cubicBezTo>
                  <a:cubicBezTo>
                    <a:pt x="138" y="57"/>
                    <a:pt x="138" y="57"/>
                    <a:pt x="138" y="57"/>
                  </a:cubicBezTo>
                  <a:cubicBezTo>
                    <a:pt x="138" y="56"/>
                    <a:pt x="138" y="56"/>
                    <a:pt x="139" y="56"/>
                  </a:cubicBezTo>
                  <a:cubicBezTo>
                    <a:pt x="139" y="56"/>
                    <a:pt x="139" y="56"/>
                    <a:pt x="139" y="55"/>
                  </a:cubicBezTo>
                  <a:cubicBezTo>
                    <a:pt x="139" y="55"/>
                    <a:pt x="139" y="55"/>
                    <a:pt x="139" y="55"/>
                  </a:cubicBezTo>
                  <a:cubicBezTo>
                    <a:pt x="139" y="55"/>
                    <a:pt x="139" y="55"/>
                    <a:pt x="139" y="55"/>
                  </a:cubicBezTo>
                  <a:cubicBezTo>
                    <a:pt x="139" y="55"/>
                    <a:pt x="139" y="55"/>
                    <a:pt x="139" y="54"/>
                  </a:cubicBezTo>
                  <a:cubicBezTo>
                    <a:pt x="139" y="54"/>
                    <a:pt x="139" y="54"/>
                    <a:pt x="139" y="54"/>
                  </a:cubicBezTo>
                  <a:cubicBezTo>
                    <a:pt x="139" y="54"/>
                    <a:pt x="139" y="54"/>
                    <a:pt x="139" y="54"/>
                  </a:cubicBezTo>
                  <a:cubicBezTo>
                    <a:pt x="139" y="54"/>
                    <a:pt x="139" y="54"/>
                    <a:pt x="139" y="53"/>
                  </a:cubicBezTo>
                  <a:cubicBezTo>
                    <a:pt x="139" y="53"/>
                    <a:pt x="139" y="53"/>
                    <a:pt x="139" y="53"/>
                  </a:cubicBezTo>
                  <a:cubicBezTo>
                    <a:pt x="137" y="49"/>
                    <a:pt x="128" y="31"/>
                    <a:pt x="122" y="18"/>
                  </a:cubicBezTo>
                  <a:cubicBezTo>
                    <a:pt x="108" y="10"/>
                    <a:pt x="108" y="10"/>
                    <a:pt x="108" y="10"/>
                  </a:cubicBezTo>
                  <a:cubicBezTo>
                    <a:pt x="93" y="13"/>
                    <a:pt x="73" y="16"/>
                    <a:pt x="69" y="17"/>
                  </a:cubicBezTo>
                  <a:cubicBezTo>
                    <a:pt x="69" y="17"/>
                    <a:pt x="69" y="17"/>
                    <a:pt x="69" y="17"/>
                  </a:cubicBezTo>
                  <a:cubicBezTo>
                    <a:pt x="69" y="17"/>
                    <a:pt x="68" y="17"/>
                    <a:pt x="68" y="18"/>
                  </a:cubicBezTo>
                  <a:cubicBezTo>
                    <a:pt x="68" y="18"/>
                    <a:pt x="68" y="18"/>
                    <a:pt x="68" y="18"/>
                  </a:cubicBezTo>
                  <a:cubicBezTo>
                    <a:pt x="68" y="18"/>
                    <a:pt x="68" y="18"/>
                    <a:pt x="68" y="18"/>
                  </a:cubicBezTo>
                  <a:cubicBezTo>
                    <a:pt x="68" y="18"/>
                    <a:pt x="68" y="18"/>
                    <a:pt x="68" y="18"/>
                  </a:cubicBezTo>
                  <a:cubicBezTo>
                    <a:pt x="68" y="18"/>
                    <a:pt x="67" y="18"/>
                    <a:pt x="67" y="18"/>
                  </a:cubicBezTo>
                  <a:cubicBezTo>
                    <a:pt x="67" y="18"/>
                    <a:pt x="67" y="18"/>
                    <a:pt x="67" y="18"/>
                  </a:cubicBezTo>
                  <a:cubicBezTo>
                    <a:pt x="67" y="18"/>
                    <a:pt x="67" y="18"/>
                    <a:pt x="67" y="18"/>
                  </a:cubicBezTo>
                  <a:cubicBezTo>
                    <a:pt x="67" y="19"/>
                    <a:pt x="67" y="19"/>
                    <a:pt x="67" y="19"/>
                  </a:cubicBezTo>
                  <a:cubicBezTo>
                    <a:pt x="67" y="19"/>
                    <a:pt x="67" y="19"/>
                    <a:pt x="67" y="19"/>
                  </a:cubicBezTo>
                  <a:cubicBezTo>
                    <a:pt x="12" y="125"/>
                    <a:pt x="12" y="125"/>
                    <a:pt x="12" y="125"/>
                  </a:cubicBezTo>
                  <a:cubicBezTo>
                    <a:pt x="11" y="127"/>
                    <a:pt x="12" y="130"/>
                    <a:pt x="14" y="131"/>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61" name="Freeform 12"/>
            <p:cNvSpPr>
              <a:spLocks noEditPoints="1"/>
            </p:cNvSpPr>
            <p:nvPr/>
          </p:nvSpPr>
          <p:spPr bwMode="auto">
            <a:xfrm>
              <a:off x="766763" y="2197100"/>
              <a:ext cx="117475" cy="119063"/>
            </a:xfrm>
            <a:custGeom>
              <a:avLst/>
              <a:gdLst>
                <a:gd name="T0" fmla="*/ 1 w 73"/>
                <a:gd name="T1" fmla="*/ 36 h 73"/>
                <a:gd name="T2" fmla="*/ 37 w 73"/>
                <a:gd name="T3" fmla="*/ 0 h 73"/>
                <a:gd name="T4" fmla="*/ 73 w 73"/>
                <a:gd name="T5" fmla="*/ 37 h 73"/>
                <a:gd name="T6" fmla="*/ 37 w 73"/>
                <a:gd name="T7" fmla="*/ 73 h 73"/>
                <a:gd name="T8" fmla="*/ 1 w 73"/>
                <a:gd name="T9" fmla="*/ 36 h 73"/>
                <a:gd name="T10" fmla="*/ 39 w 73"/>
                <a:gd name="T11" fmla="*/ 22 h 73"/>
                <a:gd name="T12" fmla="*/ 30 w 73"/>
                <a:gd name="T13" fmla="*/ 13 h 73"/>
                <a:gd name="T14" fmla="*/ 21 w 73"/>
                <a:gd name="T15" fmla="*/ 22 h 73"/>
                <a:gd name="T16" fmla="*/ 30 w 73"/>
                <a:gd name="T17" fmla="*/ 31 h 73"/>
                <a:gd name="T18" fmla="*/ 39 w 73"/>
                <a:gd name="T19" fmla="*/ 2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1" y="36"/>
                  </a:moveTo>
                  <a:cubicBezTo>
                    <a:pt x="1" y="16"/>
                    <a:pt x="17" y="0"/>
                    <a:pt x="37" y="0"/>
                  </a:cubicBezTo>
                  <a:cubicBezTo>
                    <a:pt x="57" y="0"/>
                    <a:pt x="73" y="17"/>
                    <a:pt x="73" y="37"/>
                  </a:cubicBezTo>
                  <a:cubicBezTo>
                    <a:pt x="73" y="57"/>
                    <a:pt x="57" y="73"/>
                    <a:pt x="37" y="73"/>
                  </a:cubicBezTo>
                  <a:cubicBezTo>
                    <a:pt x="16" y="72"/>
                    <a:pt x="0" y="56"/>
                    <a:pt x="1" y="36"/>
                  </a:cubicBezTo>
                  <a:close/>
                  <a:moveTo>
                    <a:pt x="39" y="22"/>
                  </a:moveTo>
                  <a:cubicBezTo>
                    <a:pt x="39" y="17"/>
                    <a:pt x="35" y="13"/>
                    <a:pt x="30" y="13"/>
                  </a:cubicBezTo>
                  <a:cubicBezTo>
                    <a:pt x="25" y="13"/>
                    <a:pt x="21" y="17"/>
                    <a:pt x="21" y="22"/>
                  </a:cubicBezTo>
                  <a:cubicBezTo>
                    <a:pt x="21" y="27"/>
                    <a:pt x="25" y="31"/>
                    <a:pt x="30" y="31"/>
                  </a:cubicBezTo>
                  <a:cubicBezTo>
                    <a:pt x="35" y="31"/>
                    <a:pt x="38" y="27"/>
                    <a:pt x="39" y="22"/>
                  </a:cubicBez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62" name="Freeform 13"/>
            <p:cNvSpPr>
              <a:spLocks/>
            </p:cNvSpPr>
            <p:nvPr/>
          </p:nvSpPr>
          <p:spPr bwMode="auto">
            <a:xfrm>
              <a:off x="766763" y="2197100"/>
              <a:ext cx="50800" cy="111125"/>
            </a:xfrm>
            <a:custGeom>
              <a:avLst/>
              <a:gdLst>
                <a:gd name="T0" fmla="*/ 6 w 31"/>
                <a:gd name="T1" fmla="*/ 37 h 68"/>
                <a:gd name="T2" fmla="*/ 19 w 31"/>
                <a:gd name="T3" fmla="*/ 68 h 68"/>
                <a:gd name="T4" fmla="*/ 1 w 31"/>
                <a:gd name="T5" fmla="*/ 36 h 68"/>
                <a:gd name="T6" fmla="*/ 31 w 31"/>
                <a:gd name="T7" fmla="*/ 0 h 68"/>
                <a:gd name="T8" fmla="*/ 6 w 31"/>
                <a:gd name="T9" fmla="*/ 37 h 68"/>
              </a:gdLst>
              <a:ahLst/>
              <a:cxnLst>
                <a:cxn ang="0">
                  <a:pos x="T0" y="T1"/>
                </a:cxn>
                <a:cxn ang="0">
                  <a:pos x="T2" y="T3"/>
                </a:cxn>
                <a:cxn ang="0">
                  <a:pos x="T4" y="T5"/>
                </a:cxn>
                <a:cxn ang="0">
                  <a:pos x="T6" y="T7"/>
                </a:cxn>
                <a:cxn ang="0">
                  <a:pos x="T8" y="T9"/>
                </a:cxn>
              </a:cxnLst>
              <a:rect l="0" t="0" r="r" b="b"/>
              <a:pathLst>
                <a:path w="31" h="68">
                  <a:moveTo>
                    <a:pt x="6" y="37"/>
                  </a:moveTo>
                  <a:cubicBezTo>
                    <a:pt x="6" y="50"/>
                    <a:pt x="11" y="61"/>
                    <a:pt x="19" y="68"/>
                  </a:cubicBezTo>
                  <a:cubicBezTo>
                    <a:pt x="8" y="62"/>
                    <a:pt x="0" y="50"/>
                    <a:pt x="1" y="36"/>
                  </a:cubicBezTo>
                  <a:cubicBezTo>
                    <a:pt x="1" y="18"/>
                    <a:pt x="14" y="3"/>
                    <a:pt x="31" y="0"/>
                  </a:cubicBezTo>
                  <a:cubicBezTo>
                    <a:pt x="16" y="6"/>
                    <a:pt x="6" y="21"/>
                    <a:pt x="6"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63" name="Freeform 14"/>
            <p:cNvSpPr>
              <a:spLocks/>
            </p:cNvSpPr>
            <p:nvPr/>
          </p:nvSpPr>
          <p:spPr bwMode="auto">
            <a:xfrm>
              <a:off x="696913" y="2141538"/>
              <a:ext cx="134938" cy="106363"/>
            </a:xfrm>
            <a:custGeom>
              <a:avLst/>
              <a:gdLst>
                <a:gd name="T0" fmla="*/ 4 w 83"/>
                <a:gd name="T1" fmla="*/ 59 h 66"/>
                <a:gd name="T2" fmla="*/ 1 w 83"/>
                <a:gd name="T3" fmla="*/ 41 h 66"/>
                <a:gd name="T4" fmla="*/ 9 w 83"/>
                <a:gd name="T5" fmla="*/ 18 h 66"/>
                <a:gd name="T6" fmla="*/ 15 w 83"/>
                <a:gd name="T7" fmla="*/ 11 h 66"/>
                <a:gd name="T8" fmla="*/ 36 w 83"/>
                <a:gd name="T9" fmla="*/ 1 h 66"/>
                <a:gd name="T10" fmla="*/ 60 w 83"/>
                <a:gd name="T11" fmla="*/ 7 h 66"/>
                <a:gd name="T12" fmla="*/ 79 w 83"/>
                <a:gd name="T13" fmla="*/ 27 h 66"/>
                <a:gd name="T14" fmla="*/ 83 w 83"/>
                <a:gd name="T15" fmla="*/ 49 h 66"/>
                <a:gd name="T16" fmla="*/ 81 w 83"/>
                <a:gd name="T17" fmla="*/ 56 h 66"/>
                <a:gd name="T18" fmla="*/ 78 w 83"/>
                <a:gd name="T19" fmla="*/ 62 h 66"/>
                <a:gd name="T20" fmla="*/ 68 w 83"/>
                <a:gd name="T21" fmla="*/ 64 h 66"/>
                <a:gd name="T22" fmla="*/ 64 w 83"/>
                <a:gd name="T23" fmla="*/ 57 h 66"/>
                <a:gd name="T24" fmla="*/ 65 w 83"/>
                <a:gd name="T25" fmla="*/ 54 h 66"/>
                <a:gd name="T26" fmla="*/ 69 w 83"/>
                <a:gd name="T27" fmla="*/ 60 h 66"/>
                <a:gd name="T28" fmla="*/ 75 w 83"/>
                <a:gd name="T29" fmla="*/ 59 h 66"/>
                <a:gd name="T30" fmla="*/ 78 w 83"/>
                <a:gd name="T31" fmla="*/ 50 h 66"/>
                <a:gd name="T32" fmla="*/ 79 w 83"/>
                <a:gd name="T33" fmla="*/ 49 h 66"/>
                <a:gd name="T34" fmla="*/ 58 w 83"/>
                <a:gd name="T35" fmla="*/ 10 h 66"/>
                <a:gd name="T36" fmla="*/ 18 w 83"/>
                <a:gd name="T37" fmla="*/ 14 h 66"/>
                <a:gd name="T38" fmla="*/ 13 w 83"/>
                <a:gd name="T39" fmla="*/ 20 h 66"/>
                <a:gd name="T40" fmla="*/ 8 w 83"/>
                <a:gd name="T41" fmla="*/ 57 h 66"/>
                <a:gd name="T42" fmla="*/ 13 w 83"/>
                <a:gd name="T43" fmla="*/ 61 h 66"/>
                <a:gd name="T44" fmla="*/ 14 w 83"/>
                <a:gd name="T45" fmla="*/ 61 h 66"/>
                <a:gd name="T46" fmla="*/ 17 w 83"/>
                <a:gd name="T47" fmla="*/ 65 h 66"/>
                <a:gd name="T48" fmla="*/ 14 w 83"/>
                <a:gd name="T49" fmla="*/ 61 h 66"/>
                <a:gd name="T50" fmla="*/ 21 w 83"/>
                <a:gd name="T51" fmla="*/ 58 h 66"/>
                <a:gd name="T52" fmla="*/ 22 w 83"/>
                <a:gd name="T53" fmla="*/ 56 h 66"/>
                <a:gd name="T54" fmla="*/ 24 w 83"/>
                <a:gd name="T55" fmla="*/ 60 h 66"/>
                <a:gd name="T56" fmla="*/ 23 w 83"/>
                <a:gd name="T57" fmla="*/ 61 h 66"/>
                <a:gd name="T58" fmla="*/ 17 w 83"/>
                <a:gd name="T59" fmla="*/ 65 h 66"/>
                <a:gd name="T60" fmla="*/ 12 w 83"/>
                <a:gd name="T61" fmla="*/ 65 h 66"/>
                <a:gd name="T62" fmla="*/ 4 w 83"/>
                <a:gd name="T63"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6">
                  <a:moveTo>
                    <a:pt x="4" y="59"/>
                  </a:moveTo>
                  <a:cubicBezTo>
                    <a:pt x="2" y="53"/>
                    <a:pt x="0" y="47"/>
                    <a:pt x="1" y="41"/>
                  </a:cubicBezTo>
                  <a:cubicBezTo>
                    <a:pt x="2" y="33"/>
                    <a:pt x="4" y="26"/>
                    <a:pt x="9" y="18"/>
                  </a:cubicBezTo>
                  <a:cubicBezTo>
                    <a:pt x="11" y="16"/>
                    <a:pt x="13" y="13"/>
                    <a:pt x="15" y="11"/>
                  </a:cubicBezTo>
                  <a:cubicBezTo>
                    <a:pt x="21" y="6"/>
                    <a:pt x="28" y="2"/>
                    <a:pt x="36" y="1"/>
                  </a:cubicBezTo>
                  <a:cubicBezTo>
                    <a:pt x="44" y="0"/>
                    <a:pt x="52" y="2"/>
                    <a:pt x="60" y="7"/>
                  </a:cubicBezTo>
                  <a:cubicBezTo>
                    <a:pt x="69" y="12"/>
                    <a:pt x="75" y="19"/>
                    <a:pt x="79" y="27"/>
                  </a:cubicBezTo>
                  <a:cubicBezTo>
                    <a:pt x="82" y="34"/>
                    <a:pt x="83" y="41"/>
                    <a:pt x="83" y="49"/>
                  </a:cubicBezTo>
                  <a:cubicBezTo>
                    <a:pt x="83" y="51"/>
                    <a:pt x="82" y="54"/>
                    <a:pt x="81" y="56"/>
                  </a:cubicBezTo>
                  <a:cubicBezTo>
                    <a:pt x="81" y="58"/>
                    <a:pt x="79" y="60"/>
                    <a:pt x="78" y="62"/>
                  </a:cubicBezTo>
                  <a:cubicBezTo>
                    <a:pt x="75" y="65"/>
                    <a:pt x="71" y="65"/>
                    <a:pt x="68" y="64"/>
                  </a:cubicBezTo>
                  <a:cubicBezTo>
                    <a:pt x="66" y="63"/>
                    <a:pt x="64" y="60"/>
                    <a:pt x="64" y="57"/>
                  </a:cubicBezTo>
                  <a:cubicBezTo>
                    <a:pt x="64" y="56"/>
                    <a:pt x="64" y="55"/>
                    <a:pt x="65" y="54"/>
                  </a:cubicBezTo>
                  <a:cubicBezTo>
                    <a:pt x="66" y="57"/>
                    <a:pt x="67" y="59"/>
                    <a:pt x="69" y="60"/>
                  </a:cubicBezTo>
                  <a:cubicBezTo>
                    <a:pt x="72" y="62"/>
                    <a:pt x="74" y="60"/>
                    <a:pt x="75" y="59"/>
                  </a:cubicBezTo>
                  <a:cubicBezTo>
                    <a:pt x="77" y="57"/>
                    <a:pt x="78" y="54"/>
                    <a:pt x="78" y="50"/>
                  </a:cubicBezTo>
                  <a:cubicBezTo>
                    <a:pt x="79" y="50"/>
                    <a:pt x="79" y="49"/>
                    <a:pt x="79" y="49"/>
                  </a:cubicBezTo>
                  <a:cubicBezTo>
                    <a:pt x="79" y="32"/>
                    <a:pt x="72" y="19"/>
                    <a:pt x="58" y="10"/>
                  </a:cubicBezTo>
                  <a:cubicBezTo>
                    <a:pt x="45" y="2"/>
                    <a:pt x="28" y="4"/>
                    <a:pt x="18" y="14"/>
                  </a:cubicBezTo>
                  <a:cubicBezTo>
                    <a:pt x="16" y="16"/>
                    <a:pt x="14" y="18"/>
                    <a:pt x="13" y="20"/>
                  </a:cubicBezTo>
                  <a:cubicBezTo>
                    <a:pt x="1" y="39"/>
                    <a:pt x="5" y="52"/>
                    <a:pt x="8" y="57"/>
                  </a:cubicBezTo>
                  <a:cubicBezTo>
                    <a:pt x="9" y="59"/>
                    <a:pt x="10" y="61"/>
                    <a:pt x="13" y="61"/>
                  </a:cubicBezTo>
                  <a:cubicBezTo>
                    <a:pt x="13" y="61"/>
                    <a:pt x="14" y="61"/>
                    <a:pt x="14" y="61"/>
                  </a:cubicBezTo>
                  <a:cubicBezTo>
                    <a:pt x="14" y="63"/>
                    <a:pt x="15" y="64"/>
                    <a:pt x="17" y="65"/>
                  </a:cubicBezTo>
                  <a:cubicBezTo>
                    <a:pt x="15" y="64"/>
                    <a:pt x="14" y="63"/>
                    <a:pt x="14" y="61"/>
                  </a:cubicBezTo>
                  <a:cubicBezTo>
                    <a:pt x="16" y="61"/>
                    <a:pt x="18" y="60"/>
                    <a:pt x="21" y="58"/>
                  </a:cubicBezTo>
                  <a:cubicBezTo>
                    <a:pt x="21" y="57"/>
                    <a:pt x="22" y="57"/>
                    <a:pt x="22" y="56"/>
                  </a:cubicBezTo>
                  <a:cubicBezTo>
                    <a:pt x="23" y="57"/>
                    <a:pt x="24" y="59"/>
                    <a:pt x="24" y="60"/>
                  </a:cubicBezTo>
                  <a:cubicBezTo>
                    <a:pt x="24" y="61"/>
                    <a:pt x="24" y="61"/>
                    <a:pt x="23" y="61"/>
                  </a:cubicBezTo>
                  <a:cubicBezTo>
                    <a:pt x="21" y="63"/>
                    <a:pt x="19" y="64"/>
                    <a:pt x="17" y="65"/>
                  </a:cubicBezTo>
                  <a:cubicBezTo>
                    <a:pt x="15" y="65"/>
                    <a:pt x="14" y="66"/>
                    <a:pt x="12" y="65"/>
                  </a:cubicBezTo>
                  <a:cubicBezTo>
                    <a:pt x="10" y="65"/>
                    <a:pt x="7" y="63"/>
                    <a:pt x="4" y="59"/>
                  </a:cubicBezTo>
                  <a:close/>
                </a:path>
              </a:pathLst>
            </a:custGeom>
            <a:solidFill>
              <a:srgbClr val="296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64" name="Freeform 15"/>
            <p:cNvSpPr>
              <a:spLocks/>
            </p:cNvSpPr>
            <p:nvPr/>
          </p:nvSpPr>
          <p:spPr bwMode="auto">
            <a:xfrm>
              <a:off x="614363" y="2301875"/>
              <a:ext cx="77788" cy="100013"/>
            </a:xfrm>
            <a:custGeom>
              <a:avLst/>
              <a:gdLst>
                <a:gd name="T0" fmla="*/ 15 w 48"/>
                <a:gd name="T1" fmla="*/ 60 h 62"/>
                <a:gd name="T2" fmla="*/ 1 w 48"/>
                <a:gd name="T3" fmla="*/ 18 h 62"/>
                <a:gd name="T4" fmla="*/ 1 w 48"/>
                <a:gd name="T5" fmla="*/ 16 h 62"/>
                <a:gd name="T6" fmla="*/ 3 w 48"/>
                <a:gd name="T7" fmla="*/ 14 h 62"/>
                <a:gd name="T8" fmla="*/ 44 w 48"/>
                <a:gd name="T9" fmla="*/ 0 h 62"/>
                <a:gd name="T10" fmla="*/ 48 w 48"/>
                <a:gd name="T11" fmla="*/ 2 h 62"/>
                <a:gd name="T12" fmla="*/ 46 w 48"/>
                <a:gd name="T13" fmla="*/ 6 h 62"/>
                <a:gd name="T14" fmla="*/ 7 w 48"/>
                <a:gd name="T15" fmla="*/ 19 h 62"/>
                <a:gd name="T16" fmla="*/ 21 w 48"/>
                <a:gd name="T17" fmla="*/ 58 h 62"/>
                <a:gd name="T18" fmla="*/ 20 w 48"/>
                <a:gd name="T19" fmla="*/ 60 h 62"/>
                <a:gd name="T20" fmla="*/ 19 w 48"/>
                <a:gd name="T21" fmla="*/ 61 h 62"/>
                <a:gd name="T22" fmla="*/ 15 w 48"/>
                <a:gd name="T23"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62">
                  <a:moveTo>
                    <a:pt x="15" y="60"/>
                  </a:moveTo>
                  <a:cubicBezTo>
                    <a:pt x="1" y="18"/>
                    <a:pt x="1" y="18"/>
                    <a:pt x="1" y="18"/>
                  </a:cubicBezTo>
                  <a:cubicBezTo>
                    <a:pt x="0" y="18"/>
                    <a:pt x="1" y="17"/>
                    <a:pt x="1" y="16"/>
                  </a:cubicBezTo>
                  <a:cubicBezTo>
                    <a:pt x="1" y="15"/>
                    <a:pt x="2" y="15"/>
                    <a:pt x="3" y="14"/>
                  </a:cubicBezTo>
                  <a:cubicBezTo>
                    <a:pt x="44" y="0"/>
                    <a:pt x="44" y="0"/>
                    <a:pt x="44" y="0"/>
                  </a:cubicBezTo>
                  <a:cubicBezTo>
                    <a:pt x="45" y="0"/>
                    <a:pt x="47" y="1"/>
                    <a:pt x="48" y="2"/>
                  </a:cubicBezTo>
                  <a:cubicBezTo>
                    <a:pt x="48" y="4"/>
                    <a:pt x="47" y="5"/>
                    <a:pt x="46" y="6"/>
                  </a:cubicBezTo>
                  <a:cubicBezTo>
                    <a:pt x="7" y="19"/>
                    <a:pt x="7" y="19"/>
                    <a:pt x="7" y="19"/>
                  </a:cubicBezTo>
                  <a:cubicBezTo>
                    <a:pt x="21" y="58"/>
                    <a:pt x="21" y="58"/>
                    <a:pt x="21" y="58"/>
                  </a:cubicBezTo>
                  <a:cubicBezTo>
                    <a:pt x="21" y="58"/>
                    <a:pt x="21" y="59"/>
                    <a:pt x="20" y="60"/>
                  </a:cubicBezTo>
                  <a:cubicBezTo>
                    <a:pt x="20" y="61"/>
                    <a:pt x="19" y="61"/>
                    <a:pt x="19" y="61"/>
                  </a:cubicBezTo>
                  <a:cubicBezTo>
                    <a:pt x="17" y="62"/>
                    <a:pt x="15" y="61"/>
                    <a:pt x="15"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65" name="Freeform 16"/>
            <p:cNvSpPr>
              <a:spLocks/>
            </p:cNvSpPr>
            <p:nvPr/>
          </p:nvSpPr>
          <p:spPr bwMode="auto">
            <a:xfrm>
              <a:off x="636588" y="2317750"/>
              <a:ext cx="98425" cy="96838"/>
            </a:xfrm>
            <a:custGeom>
              <a:avLst/>
              <a:gdLst>
                <a:gd name="T0" fmla="*/ 35 w 62"/>
                <a:gd name="T1" fmla="*/ 0 h 61"/>
                <a:gd name="T2" fmla="*/ 62 w 62"/>
                <a:gd name="T3" fmla="*/ 13 h 61"/>
                <a:gd name="T4" fmla="*/ 56 w 62"/>
                <a:gd name="T5" fmla="*/ 28 h 61"/>
                <a:gd name="T6" fmla="*/ 28 w 62"/>
                <a:gd name="T7" fmla="*/ 14 h 61"/>
                <a:gd name="T8" fmla="*/ 19 w 62"/>
                <a:gd name="T9" fmla="*/ 33 h 61"/>
                <a:gd name="T10" fmla="*/ 46 w 62"/>
                <a:gd name="T11" fmla="*/ 46 h 61"/>
                <a:gd name="T12" fmla="*/ 39 w 62"/>
                <a:gd name="T13" fmla="*/ 61 h 61"/>
                <a:gd name="T14" fmla="*/ 12 w 62"/>
                <a:gd name="T15" fmla="*/ 48 h 61"/>
                <a:gd name="T16" fmla="*/ 0 w 62"/>
                <a:gd name="T17" fmla="*/ 12 h 61"/>
                <a:gd name="T18" fmla="*/ 35 w 62"/>
                <a:gd name="T19" fmla="*/ 0 h 61"/>
                <a:gd name="T20" fmla="*/ 35 w 62"/>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1">
                  <a:moveTo>
                    <a:pt x="35" y="0"/>
                  </a:moveTo>
                  <a:lnTo>
                    <a:pt x="62" y="13"/>
                  </a:lnTo>
                  <a:lnTo>
                    <a:pt x="56" y="28"/>
                  </a:lnTo>
                  <a:lnTo>
                    <a:pt x="28" y="14"/>
                  </a:lnTo>
                  <a:lnTo>
                    <a:pt x="19" y="33"/>
                  </a:lnTo>
                  <a:lnTo>
                    <a:pt x="46" y="46"/>
                  </a:lnTo>
                  <a:lnTo>
                    <a:pt x="39" y="61"/>
                  </a:lnTo>
                  <a:lnTo>
                    <a:pt x="12" y="48"/>
                  </a:lnTo>
                  <a:lnTo>
                    <a:pt x="0" y="12"/>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pic>
        <p:nvPicPr>
          <p:cNvPr id="266" name="Image 3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78104" y="2029124"/>
            <a:ext cx="807686" cy="808084"/>
          </a:xfrm>
          <a:prstGeom prst="rect">
            <a:avLst/>
          </a:prstGeom>
        </p:spPr>
      </p:pic>
      <p:grpSp>
        <p:nvGrpSpPr>
          <p:cNvPr id="267" name="Groupe 404"/>
          <p:cNvGrpSpPr/>
          <p:nvPr/>
        </p:nvGrpSpPr>
        <p:grpSpPr>
          <a:xfrm>
            <a:off x="1657576" y="4274137"/>
            <a:ext cx="804874" cy="771748"/>
            <a:chOff x="422275" y="2974975"/>
            <a:chExt cx="631826" cy="630238"/>
          </a:xfrm>
        </p:grpSpPr>
        <p:sp>
          <p:nvSpPr>
            <p:cNvPr id="268" name="AutoShape 18"/>
            <p:cNvSpPr>
              <a:spLocks noChangeAspect="1" noChangeArrowheads="1" noTextEdit="1"/>
            </p:cNvSpPr>
            <p:nvPr/>
          </p:nvSpPr>
          <p:spPr bwMode="auto">
            <a:xfrm>
              <a:off x="422275" y="2974975"/>
              <a:ext cx="63023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69" name="Oval 20"/>
            <p:cNvSpPr>
              <a:spLocks noChangeArrowheads="1"/>
            </p:cNvSpPr>
            <p:nvPr/>
          </p:nvSpPr>
          <p:spPr bwMode="auto">
            <a:xfrm>
              <a:off x="422275" y="2974975"/>
              <a:ext cx="631826" cy="630238"/>
            </a:xfrm>
            <a:prstGeom prst="ellipse">
              <a:avLst/>
            </a:pr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70" name="Freeform 21"/>
            <p:cNvSpPr>
              <a:spLocks/>
            </p:cNvSpPr>
            <p:nvPr/>
          </p:nvSpPr>
          <p:spPr bwMode="auto">
            <a:xfrm>
              <a:off x="568325" y="3100388"/>
              <a:ext cx="484188" cy="501650"/>
            </a:xfrm>
            <a:custGeom>
              <a:avLst/>
              <a:gdLst>
                <a:gd name="T0" fmla="*/ 213 w 371"/>
                <a:gd name="T1" fmla="*/ 0 h 385"/>
                <a:gd name="T2" fmla="*/ 96 w 371"/>
                <a:gd name="T3" fmla="*/ 117 h 385"/>
                <a:gd name="T4" fmla="*/ 133 w 371"/>
                <a:gd name="T5" fmla="*/ 153 h 385"/>
                <a:gd name="T6" fmla="*/ 105 w 371"/>
                <a:gd name="T7" fmla="*/ 182 h 385"/>
                <a:gd name="T8" fmla="*/ 26 w 371"/>
                <a:gd name="T9" fmla="*/ 103 h 385"/>
                <a:gd name="T10" fmla="*/ 0 w 371"/>
                <a:gd name="T11" fmla="*/ 130 h 385"/>
                <a:gd name="T12" fmla="*/ 78 w 371"/>
                <a:gd name="T13" fmla="*/ 208 h 385"/>
                <a:gd name="T14" fmla="*/ 34 w 371"/>
                <a:gd name="T15" fmla="*/ 252 h 385"/>
                <a:gd name="T16" fmla="*/ 167 w 371"/>
                <a:gd name="T17" fmla="*/ 385 h 385"/>
                <a:gd name="T18" fmla="*/ 371 w 371"/>
                <a:gd name="T19" fmla="*/ 158 h 385"/>
                <a:gd name="T20" fmla="*/ 213 w 371"/>
                <a:gd name="T21"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1" h="385">
                  <a:moveTo>
                    <a:pt x="213" y="0"/>
                  </a:moveTo>
                  <a:cubicBezTo>
                    <a:pt x="96" y="117"/>
                    <a:pt x="96" y="117"/>
                    <a:pt x="96" y="117"/>
                  </a:cubicBezTo>
                  <a:cubicBezTo>
                    <a:pt x="133" y="153"/>
                    <a:pt x="133" y="153"/>
                    <a:pt x="133" y="153"/>
                  </a:cubicBezTo>
                  <a:cubicBezTo>
                    <a:pt x="105" y="182"/>
                    <a:pt x="105" y="182"/>
                    <a:pt x="105" y="182"/>
                  </a:cubicBezTo>
                  <a:cubicBezTo>
                    <a:pt x="26" y="103"/>
                    <a:pt x="26" y="103"/>
                    <a:pt x="26" y="103"/>
                  </a:cubicBezTo>
                  <a:cubicBezTo>
                    <a:pt x="0" y="130"/>
                    <a:pt x="0" y="130"/>
                    <a:pt x="0" y="130"/>
                  </a:cubicBezTo>
                  <a:cubicBezTo>
                    <a:pt x="78" y="208"/>
                    <a:pt x="78" y="208"/>
                    <a:pt x="78" y="208"/>
                  </a:cubicBezTo>
                  <a:cubicBezTo>
                    <a:pt x="34" y="252"/>
                    <a:pt x="34" y="252"/>
                    <a:pt x="34" y="252"/>
                  </a:cubicBezTo>
                  <a:cubicBezTo>
                    <a:pt x="167" y="385"/>
                    <a:pt x="167" y="385"/>
                    <a:pt x="167" y="385"/>
                  </a:cubicBezTo>
                  <a:cubicBezTo>
                    <a:pt x="279" y="368"/>
                    <a:pt x="366" y="273"/>
                    <a:pt x="371" y="158"/>
                  </a:cubicBezTo>
                  <a:cubicBezTo>
                    <a:pt x="213" y="0"/>
                    <a:pt x="213" y="0"/>
                    <a:pt x="213" y="0"/>
                  </a:cubicBezTo>
                  <a:close/>
                </a:path>
              </a:pathLst>
            </a:cu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71" name="Freeform 22"/>
            <p:cNvSpPr>
              <a:spLocks/>
            </p:cNvSpPr>
            <p:nvPr/>
          </p:nvSpPr>
          <p:spPr bwMode="auto">
            <a:xfrm>
              <a:off x="609600" y="3114675"/>
              <a:ext cx="255588" cy="317500"/>
            </a:xfrm>
            <a:custGeom>
              <a:avLst/>
              <a:gdLst>
                <a:gd name="T0" fmla="*/ 96 w 196"/>
                <a:gd name="T1" fmla="*/ 1 h 243"/>
                <a:gd name="T2" fmla="*/ 103 w 196"/>
                <a:gd name="T3" fmla="*/ 1 h 243"/>
                <a:gd name="T4" fmla="*/ 193 w 196"/>
                <a:gd name="T5" fmla="*/ 60 h 243"/>
                <a:gd name="T6" fmla="*/ 196 w 196"/>
                <a:gd name="T7" fmla="*/ 65 h 243"/>
                <a:gd name="T8" fmla="*/ 196 w 196"/>
                <a:gd name="T9" fmla="*/ 237 h 243"/>
                <a:gd name="T10" fmla="*/ 190 w 196"/>
                <a:gd name="T11" fmla="*/ 243 h 243"/>
                <a:gd name="T12" fmla="*/ 6 w 196"/>
                <a:gd name="T13" fmla="*/ 243 h 243"/>
                <a:gd name="T14" fmla="*/ 1 w 196"/>
                <a:gd name="T15" fmla="*/ 237 h 243"/>
                <a:gd name="T16" fmla="*/ 1 w 196"/>
                <a:gd name="T17" fmla="*/ 65 h 243"/>
                <a:gd name="T18" fmla="*/ 3 w 196"/>
                <a:gd name="T19" fmla="*/ 60 h 243"/>
                <a:gd name="T20" fmla="*/ 96 w 196"/>
                <a:gd name="T21"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243">
                  <a:moveTo>
                    <a:pt x="96" y="1"/>
                  </a:moveTo>
                  <a:cubicBezTo>
                    <a:pt x="98" y="0"/>
                    <a:pt x="101" y="0"/>
                    <a:pt x="103" y="1"/>
                  </a:cubicBezTo>
                  <a:cubicBezTo>
                    <a:pt x="193" y="60"/>
                    <a:pt x="193" y="60"/>
                    <a:pt x="193" y="60"/>
                  </a:cubicBezTo>
                  <a:cubicBezTo>
                    <a:pt x="195" y="61"/>
                    <a:pt x="196" y="63"/>
                    <a:pt x="196" y="65"/>
                  </a:cubicBezTo>
                  <a:cubicBezTo>
                    <a:pt x="196" y="237"/>
                    <a:pt x="196" y="237"/>
                    <a:pt x="196" y="237"/>
                  </a:cubicBezTo>
                  <a:cubicBezTo>
                    <a:pt x="196" y="240"/>
                    <a:pt x="194" y="243"/>
                    <a:pt x="190" y="243"/>
                  </a:cubicBezTo>
                  <a:cubicBezTo>
                    <a:pt x="6" y="243"/>
                    <a:pt x="6" y="243"/>
                    <a:pt x="6" y="243"/>
                  </a:cubicBezTo>
                  <a:cubicBezTo>
                    <a:pt x="3" y="243"/>
                    <a:pt x="1" y="240"/>
                    <a:pt x="1" y="237"/>
                  </a:cubicBezTo>
                  <a:cubicBezTo>
                    <a:pt x="1" y="65"/>
                    <a:pt x="1" y="65"/>
                    <a:pt x="1" y="65"/>
                  </a:cubicBezTo>
                  <a:cubicBezTo>
                    <a:pt x="0" y="63"/>
                    <a:pt x="1" y="61"/>
                    <a:pt x="3" y="60"/>
                  </a:cubicBezTo>
                  <a:cubicBezTo>
                    <a:pt x="96" y="1"/>
                    <a:pt x="96" y="1"/>
                    <a:pt x="96" y="1"/>
                  </a:cubicBezTo>
                  <a:close/>
                </a:path>
              </a:pathLst>
            </a:custGeom>
            <a:solidFill>
              <a:srgbClr val="F5C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72" name="Freeform 23"/>
            <p:cNvSpPr>
              <a:spLocks/>
            </p:cNvSpPr>
            <p:nvPr/>
          </p:nvSpPr>
          <p:spPr bwMode="auto">
            <a:xfrm>
              <a:off x="806450" y="3097213"/>
              <a:ext cx="42863" cy="96838"/>
            </a:xfrm>
            <a:custGeom>
              <a:avLst/>
              <a:gdLst>
                <a:gd name="T0" fmla="*/ 27 w 33"/>
                <a:gd name="T1" fmla="*/ 0 h 74"/>
                <a:gd name="T2" fmla="*/ 33 w 33"/>
                <a:gd name="T3" fmla="*/ 5 h 74"/>
                <a:gd name="T4" fmla="*/ 33 w 33"/>
                <a:gd name="T5" fmla="*/ 68 h 74"/>
                <a:gd name="T6" fmla="*/ 27 w 33"/>
                <a:gd name="T7" fmla="*/ 74 h 74"/>
                <a:gd name="T8" fmla="*/ 6 w 33"/>
                <a:gd name="T9" fmla="*/ 74 h 74"/>
                <a:gd name="T10" fmla="*/ 0 w 33"/>
                <a:gd name="T11" fmla="*/ 68 h 74"/>
                <a:gd name="T12" fmla="*/ 0 w 33"/>
                <a:gd name="T13" fmla="*/ 5 h 74"/>
                <a:gd name="T14" fmla="*/ 6 w 33"/>
                <a:gd name="T15" fmla="*/ 0 h 74"/>
                <a:gd name="T16" fmla="*/ 27 w 33"/>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74">
                  <a:moveTo>
                    <a:pt x="27" y="0"/>
                  </a:moveTo>
                  <a:cubicBezTo>
                    <a:pt x="30" y="0"/>
                    <a:pt x="33" y="2"/>
                    <a:pt x="33" y="5"/>
                  </a:cubicBezTo>
                  <a:cubicBezTo>
                    <a:pt x="33" y="68"/>
                    <a:pt x="33" y="68"/>
                    <a:pt x="33" y="68"/>
                  </a:cubicBezTo>
                  <a:cubicBezTo>
                    <a:pt x="33" y="72"/>
                    <a:pt x="30" y="74"/>
                    <a:pt x="27" y="74"/>
                  </a:cubicBezTo>
                  <a:cubicBezTo>
                    <a:pt x="6" y="74"/>
                    <a:pt x="6" y="74"/>
                    <a:pt x="6" y="74"/>
                  </a:cubicBezTo>
                  <a:cubicBezTo>
                    <a:pt x="3" y="74"/>
                    <a:pt x="0" y="72"/>
                    <a:pt x="0" y="68"/>
                  </a:cubicBezTo>
                  <a:cubicBezTo>
                    <a:pt x="0" y="5"/>
                    <a:pt x="0" y="5"/>
                    <a:pt x="0" y="5"/>
                  </a:cubicBezTo>
                  <a:cubicBezTo>
                    <a:pt x="0" y="3"/>
                    <a:pt x="3" y="0"/>
                    <a:pt x="6" y="0"/>
                  </a:cubicBezTo>
                  <a:cubicBezTo>
                    <a:pt x="27" y="0"/>
                    <a:pt x="27" y="0"/>
                    <a:pt x="27" y="0"/>
                  </a:cubicBezTo>
                  <a:close/>
                </a:path>
              </a:pathLst>
            </a:custGeom>
            <a:solidFill>
              <a:srgbClr val="F5C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73" name="Freeform 24"/>
            <p:cNvSpPr>
              <a:spLocks/>
            </p:cNvSpPr>
            <p:nvPr/>
          </p:nvSpPr>
          <p:spPr bwMode="auto">
            <a:xfrm>
              <a:off x="557213" y="3073400"/>
              <a:ext cx="360363" cy="206375"/>
            </a:xfrm>
            <a:custGeom>
              <a:avLst/>
              <a:gdLst>
                <a:gd name="T0" fmla="*/ 35 w 275"/>
                <a:gd name="T1" fmla="*/ 151 h 159"/>
                <a:gd name="T2" fmla="*/ 8 w 275"/>
                <a:gd name="T3" fmla="*/ 151 h 159"/>
                <a:gd name="T4" fmla="*/ 8 w 275"/>
                <a:gd name="T5" fmla="*/ 124 h 159"/>
                <a:gd name="T6" fmla="*/ 125 w 275"/>
                <a:gd name="T7" fmla="*/ 8 h 159"/>
                <a:gd name="T8" fmla="*/ 151 w 275"/>
                <a:gd name="T9" fmla="*/ 8 h 159"/>
                <a:gd name="T10" fmla="*/ 268 w 275"/>
                <a:gd name="T11" fmla="*/ 124 h 159"/>
                <a:gd name="T12" fmla="*/ 268 w 275"/>
                <a:gd name="T13" fmla="*/ 151 h 159"/>
                <a:gd name="T14" fmla="*/ 241 w 275"/>
                <a:gd name="T15" fmla="*/ 151 h 159"/>
                <a:gd name="T16" fmla="*/ 138 w 275"/>
                <a:gd name="T17" fmla="*/ 48 h 159"/>
                <a:gd name="T18" fmla="*/ 35 w 275"/>
                <a:gd name="T19" fmla="*/ 15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 h="159">
                  <a:moveTo>
                    <a:pt x="35" y="151"/>
                  </a:moveTo>
                  <a:cubicBezTo>
                    <a:pt x="27" y="159"/>
                    <a:pt x="15" y="159"/>
                    <a:pt x="8" y="151"/>
                  </a:cubicBezTo>
                  <a:cubicBezTo>
                    <a:pt x="0" y="144"/>
                    <a:pt x="0" y="132"/>
                    <a:pt x="8" y="124"/>
                  </a:cubicBezTo>
                  <a:cubicBezTo>
                    <a:pt x="125" y="8"/>
                    <a:pt x="125" y="8"/>
                    <a:pt x="125" y="8"/>
                  </a:cubicBezTo>
                  <a:cubicBezTo>
                    <a:pt x="132" y="0"/>
                    <a:pt x="144" y="0"/>
                    <a:pt x="151" y="8"/>
                  </a:cubicBezTo>
                  <a:cubicBezTo>
                    <a:pt x="268" y="124"/>
                    <a:pt x="268" y="124"/>
                    <a:pt x="268" y="124"/>
                  </a:cubicBezTo>
                  <a:cubicBezTo>
                    <a:pt x="275" y="132"/>
                    <a:pt x="275" y="144"/>
                    <a:pt x="268" y="151"/>
                  </a:cubicBezTo>
                  <a:cubicBezTo>
                    <a:pt x="260" y="159"/>
                    <a:pt x="249" y="159"/>
                    <a:pt x="241" y="151"/>
                  </a:cubicBezTo>
                  <a:cubicBezTo>
                    <a:pt x="138" y="48"/>
                    <a:pt x="138" y="48"/>
                    <a:pt x="138" y="48"/>
                  </a:cubicBezTo>
                  <a:cubicBezTo>
                    <a:pt x="35" y="151"/>
                    <a:pt x="35" y="151"/>
                    <a:pt x="35" y="151"/>
                  </a:cubicBezTo>
                  <a:close/>
                </a:path>
              </a:pathLst>
            </a:custGeom>
            <a:solidFill>
              <a:srgbClr val="B651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74" name="Freeform 25"/>
            <p:cNvSpPr>
              <a:spLocks/>
            </p:cNvSpPr>
            <p:nvPr/>
          </p:nvSpPr>
          <p:spPr bwMode="auto">
            <a:xfrm>
              <a:off x="631825" y="3241675"/>
              <a:ext cx="209550" cy="173038"/>
            </a:xfrm>
            <a:custGeom>
              <a:avLst/>
              <a:gdLst>
                <a:gd name="T0" fmla="*/ 130 w 160"/>
                <a:gd name="T1" fmla="*/ 7 h 133"/>
                <a:gd name="T2" fmla="*/ 81 w 160"/>
                <a:gd name="T3" fmla="*/ 30 h 133"/>
                <a:gd name="T4" fmla="*/ 80 w 160"/>
                <a:gd name="T5" fmla="*/ 33 h 133"/>
                <a:gd name="T6" fmla="*/ 79 w 160"/>
                <a:gd name="T7" fmla="*/ 30 h 133"/>
                <a:gd name="T8" fmla="*/ 29 w 160"/>
                <a:gd name="T9" fmla="*/ 7 h 133"/>
                <a:gd name="T10" fmla="*/ 7 w 160"/>
                <a:gd name="T11" fmla="*/ 57 h 133"/>
                <a:gd name="T12" fmla="*/ 80 w 160"/>
                <a:gd name="T13" fmla="*/ 133 h 133"/>
                <a:gd name="T14" fmla="*/ 153 w 160"/>
                <a:gd name="T15" fmla="*/ 57 h 133"/>
                <a:gd name="T16" fmla="*/ 130 w 160"/>
                <a:gd name="T17" fmla="*/ 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133">
                  <a:moveTo>
                    <a:pt x="130" y="7"/>
                  </a:moveTo>
                  <a:cubicBezTo>
                    <a:pt x="110" y="0"/>
                    <a:pt x="88" y="10"/>
                    <a:pt x="81" y="30"/>
                  </a:cubicBezTo>
                  <a:cubicBezTo>
                    <a:pt x="80" y="31"/>
                    <a:pt x="80" y="32"/>
                    <a:pt x="80" y="33"/>
                  </a:cubicBezTo>
                  <a:cubicBezTo>
                    <a:pt x="80" y="32"/>
                    <a:pt x="79" y="31"/>
                    <a:pt x="79" y="30"/>
                  </a:cubicBezTo>
                  <a:cubicBezTo>
                    <a:pt x="71" y="10"/>
                    <a:pt x="49" y="0"/>
                    <a:pt x="29" y="7"/>
                  </a:cubicBezTo>
                  <a:cubicBezTo>
                    <a:pt x="10" y="15"/>
                    <a:pt x="0" y="37"/>
                    <a:pt x="7" y="57"/>
                  </a:cubicBezTo>
                  <a:cubicBezTo>
                    <a:pt x="14" y="77"/>
                    <a:pt x="80" y="133"/>
                    <a:pt x="80" y="133"/>
                  </a:cubicBezTo>
                  <a:cubicBezTo>
                    <a:pt x="80" y="133"/>
                    <a:pt x="145" y="77"/>
                    <a:pt x="153" y="57"/>
                  </a:cubicBezTo>
                  <a:cubicBezTo>
                    <a:pt x="160" y="37"/>
                    <a:pt x="150" y="15"/>
                    <a:pt x="130" y="7"/>
                  </a:cubicBezTo>
                  <a:close/>
                </a:path>
              </a:pathLst>
            </a:custGeom>
            <a:solidFill>
              <a:srgbClr val="C34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75" name="Freeform 26"/>
            <p:cNvSpPr>
              <a:spLocks/>
            </p:cNvSpPr>
            <p:nvPr/>
          </p:nvSpPr>
          <p:spPr bwMode="auto">
            <a:xfrm>
              <a:off x="631825" y="3241675"/>
              <a:ext cx="104775" cy="173038"/>
            </a:xfrm>
            <a:custGeom>
              <a:avLst/>
              <a:gdLst>
                <a:gd name="T0" fmla="*/ 80 w 80"/>
                <a:gd name="T1" fmla="*/ 33 h 133"/>
                <a:gd name="T2" fmla="*/ 79 w 80"/>
                <a:gd name="T3" fmla="*/ 30 h 133"/>
                <a:gd name="T4" fmla="*/ 29 w 80"/>
                <a:gd name="T5" fmla="*/ 7 h 133"/>
                <a:gd name="T6" fmla="*/ 7 w 80"/>
                <a:gd name="T7" fmla="*/ 57 h 133"/>
                <a:gd name="T8" fmla="*/ 80 w 80"/>
                <a:gd name="T9" fmla="*/ 133 h 133"/>
                <a:gd name="T10" fmla="*/ 80 w 80"/>
                <a:gd name="T11" fmla="*/ 33 h 133"/>
              </a:gdLst>
              <a:ahLst/>
              <a:cxnLst>
                <a:cxn ang="0">
                  <a:pos x="T0" y="T1"/>
                </a:cxn>
                <a:cxn ang="0">
                  <a:pos x="T2" y="T3"/>
                </a:cxn>
                <a:cxn ang="0">
                  <a:pos x="T4" y="T5"/>
                </a:cxn>
                <a:cxn ang="0">
                  <a:pos x="T6" y="T7"/>
                </a:cxn>
                <a:cxn ang="0">
                  <a:pos x="T8" y="T9"/>
                </a:cxn>
                <a:cxn ang="0">
                  <a:pos x="T10" y="T11"/>
                </a:cxn>
              </a:cxnLst>
              <a:rect l="0" t="0" r="r" b="b"/>
              <a:pathLst>
                <a:path w="80" h="133">
                  <a:moveTo>
                    <a:pt x="80" y="33"/>
                  </a:moveTo>
                  <a:cubicBezTo>
                    <a:pt x="80" y="32"/>
                    <a:pt x="79" y="31"/>
                    <a:pt x="79" y="30"/>
                  </a:cubicBezTo>
                  <a:cubicBezTo>
                    <a:pt x="71" y="10"/>
                    <a:pt x="49" y="0"/>
                    <a:pt x="29" y="7"/>
                  </a:cubicBezTo>
                  <a:cubicBezTo>
                    <a:pt x="10" y="15"/>
                    <a:pt x="0" y="37"/>
                    <a:pt x="7" y="57"/>
                  </a:cubicBezTo>
                  <a:cubicBezTo>
                    <a:pt x="14" y="77"/>
                    <a:pt x="80" y="133"/>
                    <a:pt x="80" y="133"/>
                  </a:cubicBezTo>
                  <a:cubicBezTo>
                    <a:pt x="80" y="33"/>
                    <a:pt x="80" y="33"/>
                    <a:pt x="80" y="33"/>
                  </a:cubicBezTo>
                  <a:close/>
                </a:path>
              </a:pathLst>
            </a:custGeom>
            <a:solidFill>
              <a:srgbClr val="EE7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grpSp>
        <p:nvGrpSpPr>
          <p:cNvPr id="276" name="Groupe 269"/>
          <p:cNvGrpSpPr/>
          <p:nvPr/>
        </p:nvGrpSpPr>
        <p:grpSpPr>
          <a:xfrm>
            <a:off x="5078745" y="3225226"/>
            <a:ext cx="796782" cy="767858"/>
            <a:chOff x="406400" y="2003425"/>
            <a:chExt cx="625475" cy="627063"/>
          </a:xfrm>
        </p:grpSpPr>
        <p:sp>
          <p:nvSpPr>
            <p:cNvPr id="277" name="AutoShape 3"/>
            <p:cNvSpPr>
              <a:spLocks noChangeAspect="1" noChangeArrowheads="1" noTextEdit="1"/>
            </p:cNvSpPr>
            <p:nvPr/>
          </p:nvSpPr>
          <p:spPr bwMode="auto">
            <a:xfrm>
              <a:off x="406400" y="2003425"/>
              <a:ext cx="625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78" name="Freeform 5"/>
            <p:cNvSpPr>
              <a:spLocks/>
            </p:cNvSpPr>
            <p:nvPr/>
          </p:nvSpPr>
          <p:spPr bwMode="auto">
            <a:xfrm>
              <a:off x="406400" y="2003425"/>
              <a:ext cx="625475" cy="627063"/>
            </a:xfrm>
            <a:custGeom>
              <a:avLst/>
              <a:gdLst>
                <a:gd name="T0" fmla="*/ 387 w 387"/>
                <a:gd name="T1" fmla="*/ 194 h 387"/>
                <a:gd name="T2" fmla="*/ 387 w 387"/>
                <a:gd name="T3" fmla="*/ 198 h 387"/>
                <a:gd name="T4" fmla="*/ 387 w 387"/>
                <a:gd name="T5" fmla="*/ 201 h 387"/>
                <a:gd name="T6" fmla="*/ 387 w 387"/>
                <a:gd name="T7" fmla="*/ 203 h 387"/>
                <a:gd name="T8" fmla="*/ 387 w 387"/>
                <a:gd name="T9" fmla="*/ 210 h 387"/>
                <a:gd name="T10" fmla="*/ 386 w 387"/>
                <a:gd name="T11" fmla="*/ 212 h 387"/>
                <a:gd name="T12" fmla="*/ 386 w 387"/>
                <a:gd name="T13" fmla="*/ 212 h 387"/>
                <a:gd name="T14" fmla="*/ 386 w 387"/>
                <a:gd name="T15" fmla="*/ 214 h 387"/>
                <a:gd name="T16" fmla="*/ 386 w 387"/>
                <a:gd name="T17" fmla="*/ 217 h 387"/>
                <a:gd name="T18" fmla="*/ 385 w 387"/>
                <a:gd name="T19" fmla="*/ 224 h 387"/>
                <a:gd name="T20" fmla="*/ 384 w 387"/>
                <a:gd name="T21" fmla="*/ 227 h 387"/>
                <a:gd name="T22" fmla="*/ 384 w 387"/>
                <a:gd name="T23" fmla="*/ 230 h 387"/>
                <a:gd name="T24" fmla="*/ 350 w 387"/>
                <a:gd name="T25" fmla="*/ 308 h 387"/>
                <a:gd name="T26" fmla="*/ 342 w 387"/>
                <a:gd name="T27" fmla="*/ 318 h 387"/>
                <a:gd name="T28" fmla="*/ 258 w 387"/>
                <a:gd name="T29" fmla="*/ 376 h 387"/>
                <a:gd name="T30" fmla="*/ 244 w 387"/>
                <a:gd name="T31" fmla="*/ 381 h 387"/>
                <a:gd name="T32" fmla="*/ 235 w 387"/>
                <a:gd name="T33" fmla="*/ 383 h 387"/>
                <a:gd name="T34" fmla="*/ 233 w 387"/>
                <a:gd name="T35" fmla="*/ 383 h 387"/>
                <a:gd name="T36" fmla="*/ 229 w 387"/>
                <a:gd name="T37" fmla="*/ 384 h 387"/>
                <a:gd name="T38" fmla="*/ 225 w 387"/>
                <a:gd name="T39" fmla="*/ 385 h 387"/>
                <a:gd name="T40" fmla="*/ 225 w 387"/>
                <a:gd name="T41" fmla="*/ 385 h 387"/>
                <a:gd name="T42" fmla="*/ 220 w 387"/>
                <a:gd name="T43" fmla="*/ 386 h 387"/>
                <a:gd name="T44" fmla="*/ 208 w 387"/>
                <a:gd name="T45" fmla="*/ 387 h 387"/>
                <a:gd name="T46" fmla="*/ 207 w 387"/>
                <a:gd name="T47" fmla="*/ 387 h 387"/>
                <a:gd name="T48" fmla="*/ 206 w 387"/>
                <a:gd name="T49" fmla="*/ 387 h 387"/>
                <a:gd name="T50" fmla="*/ 206 w 387"/>
                <a:gd name="T51" fmla="*/ 387 h 387"/>
                <a:gd name="T52" fmla="*/ 200 w 387"/>
                <a:gd name="T53" fmla="*/ 387 h 387"/>
                <a:gd name="T54" fmla="*/ 194 w 387"/>
                <a:gd name="T55" fmla="*/ 387 h 387"/>
                <a:gd name="T56" fmla="*/ 180 w 387"/>
                <a:gd name="T57" fmla="*/ 387 h 387"/>
                <a:gd name="T58" fmla="*/ 167 w 387"/>
                <a:gd name="T59" fmla="*/ 385 h 387"/>
                <a:gd name="T60" fmla="*/ 164 w 387"/>
                <a:gd name="T61" fmla="*/ 385 h 387"/>
                <a:gd name="T62" fmla="*/ 144 w 387"/>
                <a:gd name="T63" fmla="*/ 381 h 387"/>
                <a:gd name="T64" fmla="*/ 141 w 387"/>
                <a:gd name="T65" fmla="*/ 380 h 387"/>
                <a:gd name="T66" fmla="*/ 124 w 387"/>
                <a:gd name="T67" fmla="*/ 374 h 387"/>
                <a:gd name="T68" fmla="*/ 118 w 387"/>
                <a:gd name="T69" fmla="*/ 372 h 387"/>
                <a:gd name="T70" fmla="*/ 95 w 387"/>
                <a:gd name="T71" fmla="*/ 360 h 387"/>
                <a:gd name="T72" fmla="*/ 1 w 387"/>
                <a:gd name="T73" fmla="*/ 190 h 387"/>
                <a:gd name="T74" fmla="*/ 11 w 387"/>
                <a:gd name="T75" fmla="*/ 135 h 387"/>
                <a:gd name="T76" fmla="*/ 13 w 387"/>
                <a:gd name="T77" fmla="*/ 127 h 387"/>
                <a:gd name="T78" fmla="*/ 20 w 387"/>
                <a:gd name="T79" fmla="*/ 111 h 387"/>
                <a:gd name="T80" fmla="*/ 21 w 387"/>
                <a:gd name="T81" fmla="*/ 110 h 387"/>
                <a:gd name="T82" fmla="*/ 24 w 387"/>
                <a:gd name="T83" fmla="*/ 104 h 387"/>
                <a:gd name="T84" fmla="*/ 24 w 387"/>
                <a:gd name="T85" fmla="*/ 104 h 387"/>
                <a:gd name="T86" fmla="*/ 197 w 387"/>
                <a:gd name="T87" fmla="*/ 1 h 387"/>
                <a:gd name="T88" fmla="*/ 383 w 387"/>
                <a:gd name="T89" fmla="*/ 154 h 387"/>
                <a:gd name="T90" fmla="*/ 383 w 387"/>
                <a:gd name="T91" fmla="*/ 156 h 387"/>
                <a:gd name="T92" fmla="*/ 385 w 387"/>
                <a:gd name="T93" fmla="*/ 163 h 387"/>
                <a:gd name="T94" fmla="*/ 387 w 387"/>
                <a:gd name="T95" fmla="*/ 188 h 387"/>
                <a:gd name="T96" fmla="*/ 387 w 387"/>
                <a:gd name="T97" fmla="*/ 19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7" h="387">
                  <a:moveTo>
                    <a:pt x="387" y="194"/>
                  </a:moveTo>
                  <a:cubicBezTo>
                    <a:pt x="387" y="196"/>
                    <a:pt x="387" y="197"/>
                    <a:pt x="387" y="198"/>
                  </a:cubicBezTo>
                  <a:cubicBezTo>
                    <a:pt x="387" y="199"/>
                    <a:pt x="387" y="200"/>
                    <a:pt x="387" y="201"/>
                  </a:cubicBezTo>
                  <a:cubicBezTo>
                    <a:pt x="387" y="202"/>
                    <a:pt x="387" y="202"/>
                    <a:pt x="387" y="203"/>
                  </a:cubicBezTo>
                  <a:cubicBezTo>
                    <a:pt x="387" y="205"/>
                    <a:pt x="387" y="208"/>
                    <a:pt x="387" y="210"/>
                  </a:cubicBezTo>
                  <a:cubicBezTo>
                    <a:pt x="386" y="211"/>
                    <a:pt x="386" y="211"/>
                    <a:pt x="386" y="212"/>
                  </a:cubicBezTo>
                  <a:cubicBezTo>
                    <a:pt x="386" y="212"/>
                    <a:pt x="386" y="212"/>
                    <a:pt x="386" y="212"/>
                  </a:cubicBezTo>
                  <a:cubicBezTo>
                    <a:pt x="386" y="213"/>
                    <a:pt x="386" y="213"/>
                    <a:pt x="386" y="214"/>
                  </a:cubicBezTo>
                  <a:cubicBezTo>
                    <a:pt x="386" y="215"/>
                    <a:pt x="386" y="216"/>
                    <a:pt x="386" y="217"/>
                  </a:cubicBezTo>
                  <a:cubicBezTo>
                    <a:pt x="386" y="220"/>
                    <a:pt x="385" y="222"/>
                    <a:pt x="385" y="224"/>
                  </a:cubicBezTo>
                  <a:cubicBezTo>
                    <a:pt x="385" y="225"/>
                    <a:pt x="385" y="226"/>
                    <a:pt x="384" y="227"/>
                  </a:cubicBezTo>
                  <a:cubicBezTo>
                    <a:pt x="384" y="228"/>
                    <a:pt x="384" y="229"/>
                    <a:pt x="384" y="230"/>
                  </a:cubicBezTo>
                  <a:cubicBezTo>
                    <a:pt x="378" y="259"/>
                    <a:pt x="367" y="285"/>
                    <a:pt x="350" y="308"/>
                  </a:cubicBezTo>
                  <a:cubicBezTo>
                    <a:pt x="348" y="312"/>
                    <a:pt x="345" y="315"/>
                    <a:pt x="342" y="318"/>
                  </a:cubicBezTo>
                  <a:cubicBezTo>
                    <a:pt x="320" y="345"/>
                    <a:pt x="291" y="365"/>
                    <a:pt x="258" y="376"/>
                  </a:cubicBezTo>
                  <a:cubicBezTo>
                    <a:pt x="253" y="378"/>
                    <a:pt x="249" y="380"/>
                    <a:pt x="244" y="381"/>
                  </a:cubicBezTo>
                  <a:cubicBezTo>
                    <a:pt x="241" y="382"/>
                    <a:pt x="238" y="382"/>
                    <a:pt x="235" y="383"/>
                  </a:cubicBezTo>
                  <a:cubicBezTo>
                    <a:pt x="235" y="383"/>
                    <a:pt x="234" y="383"/>
                    <a:pt x="233" y="383"/>
                  </a:cubicBezTo>
                  <a:cubicBezTo>
                    <a:pt x="232" y="384"/>
                    <a:pt x="231" y="384"/>
                    <a:pt x="229" y="384"/>
                  </a:cubicBezTo>
                  <a:cubicBezTo>
                    <a:pt x="228" y="384"/>
                    <a:pt x="227" y="385"/>
                    <a:pt x="225" y="385"/>
                  </a:cubicBezTo>
                  <a:cubicBezTo>
                    <a:pt x="225" y="385"/>
                    <a:pt x="225" y="385"/>
                    <a:pt x="225" y="385"/>
                  </a:cubicBezTo>
                  <a:cubicBezTo>
                    <a:pt x="224" y="385"/>
                    <a:pt x="222" y="385"/>
                    <a:pt x="220" y="386"/>
                  </a:cubicBezTo>
                  <a:cubicBezTo>
                    <a:pt x="216" y="386"/>
                    <a:pt x="212" y="387"/>
                    <a:pt x="208" y="387"/>
                  </a:cubicBezTo>
                  <a:cubicBezTo>
                    <a:pt x="207" y="387"/>
                    <a:pt x="207" y="387"/>
                    <a:pt x="207" y="387"/>
                  </a:cubicBezTo>
                  <a:cubicBezTo>
                    <a:pt x="207" y="387"/>
                    <a:pt x="206" y="387"/>
                    <a:pt x="206" y="387"/>
                  </a:cubicBezTo>
                  <a:cubicBezTo>
                    <a:pt x="206" y="387"/>
                    <a:pt x="206" y="387"/>
                    <a:pt x="206" y="387"/>
                  </a:cubicBezTo>
                  <a:cubicBezTo>
                    <a:pt x="204" y="387"/>
                    <a:pt x="202" y="387"/>
                    <a:pt x="200" y="387"/>
                  </a:cubicBezTo>
                  <a:cubicBezTo>
                    <a:pt x="198" y="387"/>
                    <a:pt x="196" y="387"/>
                    <a:pt x="194" y="387"/>
                  </a:cubicBezTo>
                  <a:cubicBezTo>
                    <a:pt x="189" y="387"/>
                    <a:pt x="185" y="387"/>
                    <a:pt x="180" y="387"/>
                  </a:cubicBezTo>
                  <a:cubicBezTo>
                    <a:pt x="176" y="386"/>
                    <a:pt x="171" y="386"/>
                    <a:pt x="167" y="385"/>
                  </a:cubicBezTo>
                  <a:cubicBezTo>
                    <a:pt x="166" y="385"/>
                    <a:pt x="165" y="385"/>
                    <a:pt x="164" y="385"/>
                  </a:cubicBezTo>
                  <a:cubicBezTo>
                    <a:pt x="158" y="384"/>
                    <a:pt x="151" y="382"/>
                    <a:pt x="144" y="381"/>
                  </a:cubicBezTo>
                  <a:cubicBezTo>
                    <a:pt x="143" y="380"/>
                    <a:pt x="142" y="380"/>
                    <a:pt x="141" y="380"/>
                  </a:cubicBezTo>
                  <a:cubicBezTo>
                    <a:pt x="135" y="378"/>
                    <a:pt x="130" y="376"/>
                    <a:pt x="124" y="374"/>
                  </a:cubicBezTo>
                  <a:cubicBezTo>
                    <a:pt x="122" y="373"/>
                    <a:pt x="120" y="373"/>
                    <a:pt x="118" y="372"/>
                  </a:cubicBezTo>
                  <a:cubicBezTo>
                    <a:pt x="110" y="368"/>
                    <a:pt x="103" y="364"/>
                    <a:pt x="95" y="360"/>
                  </a:cubicBezTo>
                  <a:cubicBezTo>
                    <a:pt x="38" y="326"/>
                    <a:pt x="0" y="262"/>
                    <a:pt x="1" y="190"/>
                  </a:cubicBezTo>
                  <a:cubicBezTo>
                    <a:pt x="2" y="170"/>
                    <a:pt x="5" y="152"/>
                    <a:pt x="11" y="135"/>
                  </a:cubicBezTo>
                  <a:cubicBezTo>
                    <a:pt x="12" y="132"/>
                    <a:pt x="12" y="130"/>
                    <a:pt x="13" y="127"/>
                  </a:cubicBezTo>
                  <a:cubicBezTo>
                    <a:pt x="15" y="121"/>
                    <a:pt x="18" y="116"/>
                    <a:pt x="20" y="111"/>
                  </a:cubicBezTo>
                  <a:cubicBezTo>
                    <a:pt x="21" y="110"/>
                    <a:pt x="21" y="110"/>
                    <a:pt x="21" y="110"/>
                  </a:cubicBezTo>
                  <a:cubicBezTo>
                    <a:pt x="24" y="104"/>
                    <a:pt x="24" y="104"/>
                    <a:pt x="24" y="104"/>
                  </a:cubicBezTo>
                  <a:cubicBezTo>
                    <a:pt x="24" y="104"/>
                    <a:pt x="24" y="104"/>
                    <a:pt x="24" y="104"/>
                  </a:cubicBezTo>
                  <a:cubicBezTo>
                    <a:pt x="57" y="42"/>
                    <a:pt x="122" y="0"/>
                    <a:pt x="197" y="1"/>
                  </a:cubicBezTo>
                  <a:cubicBezTo>
                    <a:pt x="288" y="3"/>
                    <a:pt x="365" y="68"/>
                    <a:pt x="383" y="154"/>
                  </a:cubicBezTo>
                  <a:cubicBezTo>
                    <a:pt x="383" y="155"/>
                    <a:pt x="383" y="155"/>
                    <a:pt x="383" y="156"/>
                  </a:cubicBezTo>
                  <a:cubicBezTo>
                    <a:pt x="384" y="159"/>
                    <a:pt x="384" y="161"/>
                    <a:pt x="385" y="163"/>
                  </a:cubicBezTo>
                  <a:cubicBezTo>
                    <a:pt x="386" y="171"/>
                    <a:pt x="387" y="179"/>
                    <a:pt x="387" y="188"/>
                  </a:cubicBezTo>
                  <a:cubicBezTo>
                    <a:pt x="387" y="190"/>
                    <a:pt x="387" y="192"/>
                    <a:pt x="387" y="194"/>
                  </a:cubicBezTo>
                </a:path>
              </a:pathLst>
            </a:cu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79" name="Freeform 7"/>
            <p:cNvSpPr>
              <a:spLocks/>
            </p:cNvSpPr>
            <p:nvPr/>
          </p:nvSpPr>
          <p:spPr bwMode="auto">
            <a:xfrm>
              <a:off x="550863" y="2203450"/>
              <a:ext cx="238125" cy="284163"/>
            </a:xfrm>
            <a:custGeom>
              <a:avLst/>
              <a:gdLst>
                <a:gd name="T0" fmla="*/ 4 w 148"/>
                <a:gd name="T1" fmla="*/ 121 h 176"/>
                <a:gd name="T2" fmla="*/ 58 w 148"/>
                <a:gd name="T3" fmla="*/ 15 h 176"/>
                <a:gd name="T4" fmla="*/ 60 w 148"/>
                <a:gd name="T5" fmla="*/ 13 h 176"/>
                <a:gd name="T6" fmla="*/ 60 w 148"/>
                <a:gd name="T7" fmla="*/ 12 h 176"/>
                <a:gd name="T8" fmla="*/ 62 w 148"/>
                <a:gd name="T9" fmla="*/ 11 h 176"/>
                <a:gd name="T10" fmla="*/ 62 w 148"/>
                <a:gd name="T11" fmla="*/ 10 h 176"/>
                <a:gd name="T12" fmla="*/ 64 w 148"/>
                <a:gd name="T13" fmla="*/ 9 h 176"/>
                <a:gd name="T14" fmla="*/ 65 w 148"/>
                <a:gd name="T15" fmla="*/ 9 h 176"/>
                <a:gd name="T16" fmla="*/ 66 w 148"/>
                <a:gd name="T17" fmla="*/ 8 h 176"/>
                <a:gd name="T18" fmla="*/ 109 w 148"/>
                <a:gd name="T19" fmla="*/ 0 h 176"/>
                <a:gd name="T20" fmla="*/ 129 w 148"/>
                <a:gd name="T21" fmla="*/ 11 h 176"/>
                <a:gd name="T22" fmla="*/ 148 w 148"/>
                <a:gd name="T23" fmla="*/ 51 h 176"/>
                <a:gd name="T24" fmla="*/ 148 w 148"/>
                <a:gd name="T25" fmla="*/ 52 h 176"/>
                <a:gd name="T26" fmla="*/ 148 w 148"/>
                <a:gd name="T27" fmla="*/ 53 h 176"/>
                <a:gd name="T28" fmla="*/ 148 w 148"/>
                <a:gd name="T29" fmla="*/ 55 h 176"/>
                <a:gd name="T30" fmla="*/ 148 w 148"/>
                <a:gd name="T31" fmla="*/ 56 h 176"/>
                <a:gd name="T32" fmla="*/ 148 w 148"/>
                <a:gd name="T33" fmla="*/ 57 h 176"/>
                <a:gd name="T34" fmla="*/ 148 w 148"/>
                <a:gd name="T35" fmla="*/ 58 h 176"/>
                <a:gd name="T36" fmla="*/ 147 w 148"/>
                <a:gd name="T37" fmla="*/ 61 h 176"/>
                <a:gd name="T38" fmla="*/ 92 w 148"/>
                <a:gd name="T39" fmla="*/ 166 h 176"/>
                <a:gd name="T40" fmla="*/ 73 w 148"/>
                <a:gd name="T41" fmla="*/ 172 h 176"/>
                <a:gd name="T42" fmla="*/ 10 w 148"/>
                <a:gd name="T43" fmla="*/ 140 h 176"/>
                <a:gd name="T44" fmla="*/ 4 w 148"/>
                <a:gd name="T45" fmla="*/ 12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76">
                  <a:moveTo>
                    <a:pt x="4" y="121"/>
                  </a:moveTo>
                  <a:cubicBezTo>
                    <a:pt x="58" y="15"/>
                    <a:pt x="58" y="15"/>
                    <a:pt x="58" y="15"/>
                  </a:cubicBezTo>
                  <a:cubicBezTo>
                    <a:pt x="59" y="14"/>
                    <a:pt x="59" y="13"/>
                    <a:pt x="60" y="13"/>
                  </a:cubicBezTo>
                  <a:cubicBezTo>
                    <a:pt x="60" y="12"/>
                    <a:pt x="60" y="12"/>
                    <a:pt x="60" y="12"/>
                  </a:cubicBezTo>
                  <a:cubicBezTo>
                    <a:pt x="61" y="12"/>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89" y="173"/>
                    <a:pt x="80" y="176"/>
                    <a:pt x="73" y="172"/>
                  </a:cubicBezTo>
                  <a:cubicBezTo>
                    <a:pt x="10" y="140"/>
                    <a:pt x="10" y="140"/>
                    <a:pt x="10" y="140"/>
                  </a:cubicBezTo>
                  <a:cubicBezTo>
                    <a:pt x="3" y="136"/>
                    <a:pt x="0" y="128"/>
                    <a:pt x="4" y="121"/>
                  </a:cubicBezTo>
                  <a:close/>
                </a:path>
              </a:pathLst>
            </a:custGeom>
            <a:solidFill>
              <a:srgbClr val="EDA7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80" name="Freeform 8"/>
            <p:cNvSpPr>
              <a:spLocks/>
            </p:cNvSpPr>
            <p:nvPr/>
          </p:nvSpPr>
          <p:spPr bwMode="auto">
            <a:xfrm>
              <a:off x="804863" y="2287588"/>
              <a:ext cx="55563" cy="171450"/>
            </a:xfrm>
            <a:custGeom>
              <a:avLst/>
              <a:gdLst>
                <a:gd name="T0" fmla="*/ 14 w 35"/>
                <a:gd name="T1" fmla="*/ 108 h 108"/>
                <a:gd name="T2" fmla="*/ 0 w 35"/>
                <a:gd name="T3" fmla="*/ 96 h 108"/>
                <a:gd name="T4" fmla="*/ 1 w 35"/>
                <a:gd name="T5" fmla="*/ 0 h 108"/>
                <a:gd name="T6" fmla="*/ 28 w 35"/>
                <a:gd name="T7" fmla="*/ 0 h 108"/>
                <a:gd name="T8" fmla="*/ 28 w 35"/>
                <a:gd name="T9" fmla="*/ 41 h 108"/>
                <a:gd name="T10" fmla="*/ 35 w 35"/>
                <a:gd name="T11" fmla="*/ 49 h 108"/>
                <a:gd name="T12" fmla="*/ 28 w 35"/>
                <a:gd name="T13" fmla="*/ 57 h 108"/>
                <a:gd name="T14" fmla="*/ 28 w 35"/>
                <a:gd name="T15" fmla="*/ 57 h 108"/>
                <a:gd name="T16" fmla="*/ 35 w 35"/>
                <a:gd name="T17" fmla="*/ 64 h 108"/>
                <a:gd name="T18" fmla="*/ 27 w 35"/>
                <a:gd name="T19" fmla="*/ 72 h 108"/>
                <a:gd name="T20" fmla="*/ 27 w 35"/>
                <a:gd name="T21" fmla="*/ 72 h 108"/>
                <a:gd name="T22" fmla="*/ 35 w 35"/>
                <a:gd name="T23" fmla="*/ 79 h 108"/>
                <a:gd name="T24" fmla="*/ 27 w 35"/>
                <a:gd name="T25" fmla="*/ 86 h 108"/>
                <a:gd name="T26" fmla="*/ 27 w 35"/>
                <a:gd name="T27" fmla="*/ 96 h 108"/>
                <a:gd name="T28" fmla="*/ 14 w 35"/>
                <a:gd name="T29" fmla="*/ 108 h 108"/>
                <a:gd name="T30" fmla="*/ 14 w 35"/>
                <a:gd name="T3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08">
                  <a:moveTo>
                    <a:pt x="14" y="108"/>
                  </a:moveTo>
                  <a:lnTo>
                    <a:pt x="0" y="96"/>
                  </a:lnTo>
                  <a:lnTo>
                    <a:pt x="1" y="0"/>
                  </a:lnTo>
                  <a:lnTo>
                    <a:pt x="28" y="0"/>
                  </a:lnTo>
                  <a:lnTo>
                    <a:pt x="28" y="41"/>
                  </a:lnTo>
                  <a:lnTo>
                    <a:pt x="35" y="49"/>
                  </a:lnTo>
                  <a:lnTo>
                    <a:pt x="28" y="57"/>
                  </a:lnTo>
                  <a:lnTo>
                    <a:pt x="28" y="57"/>
                  </a:lnTo>
                  <a:lnTo>
                    <a:pt x="35" y="64"/>
                  </a:lnTo>
                  <a:lnTo>
                    <a:pt x="27" y="72"/>
                  </a:lnTo>
                  <a:lnTo>
                    <a:pt x="27" y="72"/>
                  </a:lnTo>
                  <a:lnTo>
                    <a:pt x="35" y="79"/>
                  </a:lnTo>
                  <a:lnTo>
                    <a:pt x="27" y="86"/>
                  </a:lnTo>
                  <a:lnTo>
                    <a:pt x="27" y="96"/>
                  </a:lnTo>
                  <a:lnTo>
                    <a:pt x="14" y="108"/>
                  </a:lnTo>
                  <a:lnTo>
                    <a:pt x="14" y="108"/>
                  </a:ln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81" name="Freeform 9"/>
            <p:cNvSpPr>
              <a:spLocks/>
            </p:cNvSpPr>
            <p:nvPr/>
          </p:nvSpPr>
          <p:spPr bwMode="auto">
            <a:xfrm>
              <a:off x="811213" y="2308225"/>
              <a:ext cx="19050" cy="141288"/>
            </a:xfrm>
            <a:custGeom>
              <a:avLst/>
              <a:gdLst>
                <a:gd name="T0" fmla="*/ 7 w 12"/>
                <a:gd name="T1" fmla="*/ 83 h 89"/>
                <a:gd name="T2" fmla="*/ 12 w 12"/>
                <a:gd name="T3" fmla="*/ 88 h 89"/>
                <a:gd name="T4" fmla="*/ 10 w 12"/>
                <a:gd name="T5" fmla="*/ 89 h 89"/>
                <a:gd name="T6" fmla="*/ 0 w 12"/>
                <a:gd name="T7" fmla="*/ 81 h 89"/>
                <a:gd name="T8" fmla="*/ 2 w 12"/>
                <a:gd name="T9" fmla="*/ 0 h 89"/>
                <a:gd name="T10" fmla="*/ 7 w 12"/>
                <a:gd name="T11" fmla="*/ 4 h 89"/>
                <a:gd name="T12" fmla="*/ 7 w 12"/>
                <a:gd name="T13" fmla="*/ 83 h 89"/>
                <a:gd name="T14" fmla="*/ 7 w 12"/>
                <a:gd name="T15" fmla="*/ 8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9">
                  <a:moveTo>
                    <a:pt x="7" y="83"/>
                  </a:moveTo>
                  <a:lnTo>
                    <a:pt x="12" y="88"/>
                  </a:lnTo>
                  <a:lnTo>
                    <a:pt x="10" y="89"/>
                  </a:lnTo>
                  <a:lnTo>
                    <a:pt x="0" y="81"/>
                  </a:lnTo>
                  <a:lnTo>
                    <a:pt x="2" y="0"/>
                  </a:lnTo>
                  <a:lnTo>
                    <a:pt x="7" y="4"/>
                  </a:lnTo>
                  <a:lnTo>
                    <a:pt x="7" y="83"/>
                  </a:lnTo>
                  <a:lnTo>
                    <a:pt x="7" y="83"/>
                  </a:lnTo>
                  <a:close/>
                </a:path>
              </a:pathLst>
            </a:custGeom>
            <a:solidFill>
              <a:srgbClr val="A9CE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82" name="Freeform 10"/>
            <p:cNvSpPr>
              <a:spLocks/>
            </p:cNvSpPr>
            <p:nvPr/>
          </p:nvSpPr>
          <p:spPr bwMode="auto">
            <a:xfrm>
              <a:off x="747713" y="2219325"/>
              <a:ext cx="41275" cy="98425"/>
            </a:xfrm>
            <a:custGeom>
              <a:avLst/>
              <a:gdLst>
                <a:gd name="T0" fmla="*/ 1 w 26"/>
                <a:gd name="T1" fmla="*/ 23 h 61"/>
                <a:gd name="T2" fmla="*/ 6 w 26"/>
                <a:gd name="T3" fmla="*/ 0 h 61"/>
                <a:gd name="T4" fmla="*/ 7 w 26"/>
                <a:gd name="T5" fmla="*/ 1 h 61"/>
                <a:gd name="T6" fmla="*/ 26 w 26"/>
                <a:gd name="T7" fmla="*/ 41 h 61"/>
                <a:gd name="T8" fmla="*/ 26 w 26"/>
                <a:gd name="T9" fmla="*/ 42 h 61"/>
                <a:gd name="T10" fmla="*/ 26 w 26"/>
                <a:gd name="T11" fmla="*/ 43 h 61"/>
                <a:gd name="T12" fmla="*/ 26 w 26"/>
                <a:gd name="T13" fmla="*/ 45 h 61"/>
                <a:gd name="T14" fmla="*/ 26 w 26"/>
                <a:gd name="T15" fmla="*/ 46 h 61"/>
                <a:gd name="T16" fmla="*/ 26 w 26"/>
                <a:gd name="T17" fmla="*/ 47 h 61"/>
                <a:gd name="T18" fmla="*/ 26 w 26"/>
                <a:gd name="T19" fmla="*/ 48 h 61"/>
                <a:gd name="T20" fmla="*/ 25 w 26"/>
                <a:gd name="T21" fmla="*/ 51 h 61"/>
                <a:gd name="T22" fmla="*/ 19 w 26"/>
                <a:gd name="T23" fmla="*/ 61 h 61"/>
                <a:gd name="T24" fmla="*/ 1 w 26"/>
                <a:gd name="T25"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1">
                  <a:moveTo>
                    <a:pt x="1" y="23"/>
                  </a:moveTo>
                  <a:cubicBezTo>
                    <a:pt x="1" y="15"/>
                    <a:pt x="3" y="7"/>
                    <a:pt x="6" y="0"/>
                  </a:cubicBezTo>
                  <a:cubicBezTo>
                    <a:pt x="7" y="1"/>
                    <a:pt x="7" y="1"/>
                    <a:pt x="7" y="1"/>
                  </a:cubicBezTo>
                  <a:cubicBezTo>
                    <a:pt x="7" y="1"/>
                    <a:pt x="26" y="40"/>
                    <a:pt x="26" y="41"/>
                  </a:cubicBezTo>
                  <a:cubicBezTo>
                    <a:pt x="26" y="41"/>
                    <a:pt x="26" y="41"/>
                    <a:pt x="26" y="42"/>
                  </a:cubicBezTo>
                  <a:cubicBezTo>
                    <a:pt x="26" y="42"/>
                    <a:pt x="26" y="43"/>
                    <a:pt x="26" y="43"/>
                  </a:cubicBezTo>
                  <a:cubicBezTo>
                    <a:pt x="26" y="43"/>
                    <a:pt x="26" y="44"/>
                    <a:pt x="26" y="45"/>
                  </a:cubicBezTo>
                  <a:cubicBezTo>
                    <a:pt x="26" y="45"/>
                    <a:pt x="26" y="45"/>
                    <a:pt x="26" y="46"/>
                  </a:cubicBezTo>
                  <a:cubicBezTo>
                    <a:pt x="26" y="46"/>
                    <a:pt x="26" y="47"/>
                    <a:pt x="26" y="47"/>
                  </a:cubicBezTo>
                  <a:cubicBezTo>
                    <a:pt x="26" y="48"/>
                    <a:pt x="26" y="48"/>
                    <a:pt x="26" y="48"/>
                  </a:cubicBezTo>
                  <a:cubicBezTo>
                    <a:pt x="25" y="49"/>
                    <a:pt x="25" y="50"/>
                    <a:pt x="25" y="51"/>
                  </a:cubicBezTo>
                  <a:cubicBezTo>
                    <a:pt x="19" y="61"/>
                    <a:pt x="19" y="61"/>
                    <a:pt x="19" y="61"/>
                  </a:cubicBezTo>
                  <a:cubicBezTo>
                    <a:pt x="8" y="52"/>
                    <a:pt x="0" y="38"/>
                    <a:pt x="1" y="23"/>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83" name="Freeform 11"/>
            <p:cNvSpPr>
              <a:spLocks noEditPoints="1"/>
            </p:cNvSpPr>
            <p:nvPr/>
          </p:nvSpPr>
          <p:spPr bwMode="auto">
            <a:xfrm>
              <a:off x="550863" y="2203450"/>
              <a:ext cx="238125" cy="282575"/>
            </a:xfrm>
            <a:custGeom>
              <a:avLst/>
              <a:gdLst>
                <a:gd name="T0" fmla="*/ 4 w 148"/>
                <a:gd name="T1" fmla="*/ 121 h 175"/>
                <a:gd name="T2" fmla="*/ 58 w 148"/>
                <a:gd name="T3" fmla="*/ 15 h 175"/>
                <a:gd name="T4" fmla="*/ 60 w 148"/>
                <a:gd name="T5" fmla="*/ 13 h 175"/>
                <a:gd name="T6" fmla="*/ 60 w 148"/>
                <a:gd name="T7" fmla="*/ 12 h 175"/>
                <a:gd name="T8" fmla="*/ 61 w 148"/>
                <a:gd name="T9" fmla="*/ 11 h 175"/>
                <a:gd name="T10" fmla="*/ 62 w 148"/>
                <a:gd name="T11" fmla="*/ 11 h 175"/>
                <a:gd name="T12" fmla="*/ 62 w 148"/>
                <a:gd name="T13" fmla="*/ 10 h 175"/>
                <a:gd name="T14" fmla="*/ 64 w 148"/>
                <a:gd name="T15" fmla="*/ 9 h 175"/>
                <a:gd name="T16" fmla="*/ 65 w 148"/>
                <a:gd name="T17" fmla="*/ 9 h 175"/>
                <a:gd name="T18" fmla="*/ 66 w 148"/>
                <a:gd name="T19" fmla="*/ 8 h 175"/>
                <a:gd name="T20" fmla="*/ 109 w 148"/>
                <a:gd name="T21" fmla="*/ 0 h 175"/>
                <a:gd name="T22" fmla="*/ 129 w 148"/>
                <a:gd name="T23" fmla="*/ 11 h 175"/>
                <a:gd name="T24" fmla="*/ 148 w 148"/>
                <a:gd name="T25" fmla="*/ 51 h 175"/>
                <a:gd name="T26" fmla="*/ 148 w 148"/>
                <a:gd name="T27" fmla="*/ 52 h 175"/>
                <a:gd name="T28" fmla="*/ 148 w 148"/>
                <a:gd name="T29" fmla="*/ 53 h 175"/>
                <a:gd name="T30" fmla="*/ 148 w 148"/>
                <a:gd name="T31" fmla="*/ 55 h 175"/>
                <a:gd name="T32" fmla="*/ 148 w 148"/>
                <a:gd name="T33" fmla="*/ 56 h 175"/>
                <a:gd name="T34" fmla="*/ 148 w 148"/>
                <a:gd name="T35" fmla="*/ 57 h 175"/>
                <a:gd name="T36" fmla="*/ 148 w 148"/>
                <a:gd name="T37" fmla="*/ 58 h 175"/>
                <a:gd name="T38" fmla="*/ 147 w 148"/>
                <a:gd name="T39" fmla="*/ 61 h 175"/>
                <a:gd name="T40" fmla="*/ 92 w 148"/>
                <a:gd name="T41" fmla="*/ 166 h 175"/>
                <a:gd name="T42" fmla="*/ 90 w 148"/>
                <a:gd name="T43" fmla="*/ 170 h 175"/>
                <a:gd name="T44" fmla="*/ 73 w 148"/>
                <a:gd name="T45" fmla="*/ 172 h 175"/>
                <a:gd name="T46" fmla="*/ 10 w 148"/>
                <a:gd name="T47" fmla="*/ 140 h 175"/>
                <a:gd name="T48" fmla="*/ 4 w 148"/>
                <a:gd name="T49" fmla="*/ 121 h 175"/>
                <a:gd name="T50" fmla="*/ 14 w 148"/>
                <a:gd name="T51" fmla="*/ 131 h 175"/>
                <a:gd name="T52" fmla="*/ 77 w 148"/>
                <a:gd name="T53" fmla="*/ 164 h 175"/>
                <a:gd name="T54" fmla="*/ 83 w 148"/>
                <a:gd name="T55" fmla="*/ 163 h 175"/>
                <a:gd name="T56" fmla="*/ 84 w 148"/>
                <a:gd name="T57" fmla="*/ 162 h 175"/>
                <a:gd name="T58" fmla="*/ 138 w 148"/>
                <a:gd name="T59" fmla="*/ 57 h 175"/>
                <a:gd name="T60" fmla="*/ 139 w 148"/>
                <a:gd name="T61" fmla="*/ 56 h 175"/>
                <a:gd name="T62" fmla="*/ 139 w 148"/>
                <a:gd name="T63" fmla="*/ 55 h 175"/>
                <a:gd name="T64" fmla="*/ 139 w 148"/>
                <a:gd name="T65" fmla="*/ 55 h 175"/>
                <a:gd name="T66" fmla="*/ 139 w 148"/>
                <a:gd name="T67" fmla="*/ 55 h 175"/>
                <a:gd name="T68" fmla="*/ 139 w 148"/>
                <a:gd name="T69" fmla="*/ 54 h 175"/>
                <a:gd name="T70" fmla="*/ 139 w 148"/>
                <a:gd name="T71" fmla="*/ 54 h 175"/>
                <a:gd name="T72" fmla="*/ 139 w 148"/>
                <a:gd name="T73" fmla="*/ 54 h 175"/>
                <a:gd name="T74" fmla="*/ 139 w 148"/>
                <a:gd name="T75" fmla="*/ 53 h 175"/>
                <a:gd name="T76" fmla="*/ 139 w 148"/>
                <a:gd name="T77" fmla="*/ 53 h 175"/>
                <a:gd name="T78" fmla="*/ 122 w 148"/>
                <a:gd name="T79" fmla="*/ 18 h 175"/>
                <a:gd name="T80" fmla="*/ 108 w 148"/>
                <a:gd name="T81" fmla="*/ 10 h 175"/>
                <a:gd name="T82" fmla="*/ 69 w 148"/>
                <a:gd name="T83" fmla="*/ 17 h 175"/>
                <a:gd name="T84" fmla="*/ 69 w 148"/>
                <a:gd name="T85" fmla="*/ 17 h 175"/>
                <a:gd name="T86" fmla="*/ 68 w 148"/>
                <a:gd name="T87" fmla="*/ 18 h 175"/>
                <a:gd name="T88" fmla="*/ 68 w 148"/>
                <a:gd name="T89" fmla="*/ 18 h 175"/>
                <a:gd name="T90" fmla="*/ 68 w 148"/>
                <a:gd name="T91" fmla="*/ 18 h 175"/>
                <a:gd name="T92" fmla="*/ 68 w 148"/>
                <a:gd name="T93" fmla="*/ 18 h 175"/>
                <a:gd name="T94" fmla="*/ 67 w 148"/>
                <a:gd name="T95" fmla="*/ 18 h 175"/>
                <a:gd name="T96" fmla="*/ 67 w 148"/>
                <a:gd name="T97" fmla="*/ 18 h 175"/>
                <a:gd name="T98" fmla="*/ 67 w 148"/>
                <a:gd name="T99" fmla="*/ 18 h 175"/>
                <a:gd name="T100" fmla="*/ 67 w 148"/>
                <a:gd name="T101" fmla="*/ 19 h 175"/>
                <a:gd name="T102" fmla="*/ 67 w 148"/>
                <a:gd name="T103" fmla="*/ 19 h 175"/>
                <a:gd name="T104" fmla="*/ 12 w 148"/>
                <a:gd name="T105" fmla="*/ 125 h 175"/>
                <a:gd name="T106" fmla="*/ 14 w 148"/>
                <a:gd name="T107" fmla="*/ 1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 h="175">
                  <a:moveTo>
                    <a:pt x="4" y="121"/>
                  </a:moveTo>
                  <a:cubicBezTo>
                    <a:pt x="58" y="15"/>
                    <a:pt x="58" y="15"/>
                    <a:pt x="58" y="15"/>
                  </a:cubicBezTo>
                  <a:cubicBezTo>
                    <a:pt x="59" y="14"/>
                    <a:pt x="59" y="13"/>
                    <a:pt x="60" y="13"/>
                  </a:cubicBezTo>
                  <a:cubicBezTo>
                    <a:pt x="60" y="12"/>
                    <a:pt x="60" y="12"/>
                    <a:pt x="60" y="12"/>
                  </a:cubicBezTo>
                  <a:cubicBezTo>
                    <a:pt x="61" y="12"/>
                    <a:pt x="61" y="11"/>
                    <a:pt x="61" y="11"/>
                  </a:cubicBezTo>
                  <a:cubicBezTo>
                    <a:pt x="61" y="11"/>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91" y="168"/>
                    <a:pt x="91" y="169"/>
                    <a:pt x="90" y="170"/>
                  </a:cubicBezTo>
                  <a:cubicBezTo>
                    <a:pt x="85" y="174"/>
                    <a:pt x="79" y="175"/>
                    <a:pt x="73" y="172"/>
                  </a:cubicBezTo>
                  <a:cubicBezTo>
                    <a:pt x="10" y="140"/>
                    <a:pt x="10" y="140"/>
                    <a:pt x="10" y="140"/>
                  </a:cubicBezTo>
                  <a:cubicBezTo>
                    <a:pt x="3" y="136"/>
                    <a:pt x="0" y="128"/>
                    <a:pt x="4" y="121"/>
                  </a:cubicBezTo>
                  <a:close/>
                  <a:moveTo>
                    <a:pt x="14" y="131"/>
                  </a:moveTo>
                  <a:cubicBezTo>
                    <a:pt x="77" y="164"/>
                    <a:pt x="77" y="164"/>
                    <a:pt x="77" y="164"/>
                  </a:cubicBezTo>
                  <a:cubicBezTo>
                    <a:pt x="79" y="165"/>
                    <a:pt x="82" y="164"/>
                    <a:pt x="83" y="163"/>
                  </a:cubicBezTo>
                  <a:cubicBezTo>
                    <a:pt x="83" y="163"/>
                    <a:pt x="84" y="162"/>
                    <a:pt x="84" y="162"/>
                  </a:cubicBezTo>
                  <a:cubicBezTo>
                    <a:pt x="138" y="57"/>
                    <a:pt x="138" y="57"/>
                    <a:pt x="138" y="57"/>
                  </a:cubicBezTo>
                  <a:cubicBezTo>
                    <a:pt x="138" y="56"/>
                    <a:pt x="138" y="56"/>
                    <a:pt x="139" y="56"/>
                  </a:cubicBezTo>
                  <a:cubicBezTo>
                    <a:pt x="139" y="56"/>
                    <a:pt x="139" y="56"/>
                    <a:pt x="139" y="55"/>
                  </a:cubicBezTo>
                  <a:cubicBezTo>
                    <a:pt x="139" y="55"/>
                    <a:pt x="139" y="55"/>
                    <a:pt x="139" y="55"/>
                  </a:cubicBezTo>
                  <a:cubicBezTo>
                    <a:pt x="139" y="55"/>
                    <a:pt x="139" y="55"/>
                    <a:pt x="139" y="55"/>
                  </a:cubicBezTo>
                  <a:cubicBezTo>
                    <a:pt x="139" y="55"/>
                    <a:pt x="139" y="55"/>
                    <a:pt x="139" y="54"/>
                  </a:cubicBezTo>
                  <a:cubicBezTo>
                    <a:pt x="139" y="54"/>
                    <a:pt x="139" y="54"/>
                    <a:pt x="139" y="54"/>
                  </a:cubicBezTo>
                  <a:cubicBezTo>
                    <a:pt x="139" y="54"/>
                    <a:pt x="139" y="54"/>
                    <a:pt x="139" y="54"/>
                  </a:cubicBezTo>
                  <a:cubicBezTo>
                    <a:pt x="139" y="54"/>
                    <a:pt x="139" y="54"/>
                    <a:pt x="139" y="53"/>
                  </a:cubicBezTo>
                  <a:cubicBezTo>
                    <a:pt x="139" y="53"/>
                    <a:pt x="139" y="53"/>
                    <a:pt x="139" y="53"/>
                  </a:cubicBezTo>
                  <a:cubicBezTo>
                    <a:pt x="137" y="49"/>
                    <a:pt x="128" y="31"/>
                    <a:pt x="122" y="18"/>
                  </a:cubicBezTo>
                  <a:cubicBezTo>
                    <a:pt x="108" y="10"/>
                    <a:pt x="108" y="10"/>
                    <a:pt x="108" y="10"/>
                  </a:cubicBezTo>
                  <a:cubicBezTo>
                    <a:pt x="93" y="13"/>
                    <a:pt x="73" y="16"/>
                    <a:pt x="69" y="17"/>
                  </a:cubicBezTo>
                  <a:cubicBezTo>
                    <a:pt x="69" y="17"/>
                    <a:pt x="69" y="17"/>
                    <a:pt x="69" y="17"/>
                  </a:cubicBezTo>
                  <a:cubicBezTo>
                    <a:pt x="69" y="17"/>
                    <a:pt x="68" y="17"/>
                    <a:pt x="68" y="18"/>
                  </a:cubicBezTo>
                  <a:cubicBezTo>
                    <a:pt x="68" y="18"/>
                    <a:pt x="68" y="18"/>
                    <a:pt x="68" y="18"/>
                  </a:cubicBezTo>
                  <a:cubicBezTo>
                    <a:pt x="68" y="18"/>
                    <a:pt x="68" y="18"/>
                    <a:pt x="68" y="18"/>
                  </a:cubicBezTo>
                  <a:cubicBezTo>
                    <a:pt x="68" y="18"/>
                    <a:pt x="68" y="18"/>
                    <a:pt x="68" y="18"/>
                  </a:cubicBezTo>
                  <a:cubicBezTo>
                    <a:pt x="68" y="18"/>
                    <a:pt x="67" y="18"/>
                    <a:pt x="67" y="18"/>
                  </a:cubicBezTo>
                  <a:cubicBezTo>
                    <a:pt x="67" y="18"/>
                    <a:pt x="67" y="18"/>
                    <a:pt x="67" y="18"/>
                  </a:cubicBezTo>
                  <a:cubicBezTo>
                    <a:pt x="67" y="18"/>
                    <a:pt x="67" y="18"/>
                    <a:pt x="67" y="18"/>
                  </a:cubicBezTo>
                  <a:cubicBezTo>
                    <a:pt x="67" y="19"/>
                    <a:pt x="67" y="19"/>
                    <a:pt x="67" y="19"/>
                  </a:cubicBezTo>
                  <a:cubicBezTo>
                    <a:pt x="67" y="19"/>
                    <a:pt x="67" y="19"/>
                    <a:pt x="67" y="19"/>
                  </a:cubicBezTo>
                  <a:cubicBezTo>
                    <a:pt x="12" y="125"/>
                    <a:pt x="12" y="125"/>
                    <a:pt x="12" y="125"/>
                  </a:cubicBezTo>
                  <a:cubicBezTo>
                    <a:pt x="11" y="127"/>
                    <a:pt x="12" y="130"/>
                    <a:pt x="14" y="131"/>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84" name="Freeform 12"/>
            <p:cNvSpPr>
              <a:spLocks noEditPoints="1"/>
            </p:cNvSpPr>
            <p:nvPr/>
          </p:nvSpPr>
          <p:spPr bwMode="auto">
            <a:xfrm>
              <a:off x="766763" y="2197100"/>
              <a:ext cx="117475" cy="119063"/>
            </a:xfrm>
            <a:custGeom>
              <a:avLst/>
              <a:gdLst>
                <a:gd name="T0" fmla="*/ 1 w 73"/>
                <a:gd name="T1" fmla="*/ 36 h 73"/>
                <a:gd name="T2" fmla="*/ 37 w 73"/>
                <a:gd name="T3" fmla="*/ 0 h 73"/>
                <a:gd name="T4" fmla="*/ 73 w 73"/>
                <a:gd name="T5" fmla="*/ 37 h 73"/>
                <a:gd name="T6" fmla="*/ 37 w 73"/>
                <a:gd name="T7" fmla="*/ 73 h 73"/>
                <a:gd name="T8" fmla="*/ 1 w 73"/>
                <a:gd name="T9" fmla="*/ 36 h 73"/>
                <a:gd name="T10" fmla="*/ 39 w 73"/>
                <a:gd name="T11" fmla="*/ 22 h 73"/>
                <a:gd name="T12" fmla="*/ 30 w 73"/>
                <a:gd name="T13" fmla="*/ 13 h 73"/>
                <a:gd name="T14" fmla="*/ 21 w 73"/>
                <a:gd name="T15" fmla="*/ 22 h 73"/>
                <a:gd name="T16" fmla="*/ 30 w 73"/>
                <a:gd name="T17" fmla="*/ 31 h 73"/>
                <a:gd name="T18" fmla="*/ 39 w 73"/>
                <a:gd name="T19" fmla="*/ 2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1" y="36"/>
                  </a:moveTo>
                  <a:cubicBezTo>
                    <a:pt x="1" y="16"/>
                    <a:pt x="17" y="0"/>
                    <a:pt x="37" y="0"/>
                  </a:cubicBezTo>
                  <a:cubicBezTo>
                    <a:pt x="57" y="0"/>
                    <a:pt x="73" y="17"/>
                    <a:pt x="73" y="37"/>
                  </a:cubicBezTo>
                  <a:cubicBezTo>
                    <a:pt x="73" y="57"/>
                    <a:pt x="57" y="73"/>
                    <a:pt x="37" y="73"/>
                  </a:cubicBezTo>
                  <a:cubicBezTo>
                    <a:pt x="16" y="72"/>
                    <a:pt x="0" y="56"/>
                    <a:pt x="1" y="36"/>
                  </a:cubicBezTo>
                  <a:close/>
                  <a:moveTo>
                    <a:pt x="39" y="22"/>
                  </a:moveTo>
                  <a:cubicBezTo>
                    <a:pt x="39" y="17"/>
                    <a:pt x="35" y="13"/>
                    <a:pt x="30" y="13"/>
                  </a:cubicBezTo>
                  <a:cubicBezTo>
                    <a:pt x="25" y="13"/>
                    <a:pt x="21" y="17"/>
                    <a:pt x="21" y="22"/>
                  </a:cubicBezTo>
                  <a:cubicBezTo>
                    <a:pt x="21" y="27"/>
                    <a:pt x="25" y="31"/>
                    <a:pt x="30" y="31"/>
                  </a:cubicBezTo>
                  <a:cubicBezTo>
                    <a:pt x="35" y="31"/>
                    <a:pt x="38" y="27"/>
                    <a:pt x="39" y="22"/>
                  </a:cubicBez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85" name="Freeform 13"/>
            <p:cNvSpPr>
              <a:spLocks/>
            </p:cNvSpPr>
            <p:nvPr/>
          </p:nvSpPr>
          <p:spPr bwMode="auto">
            <a:xfrm>
              <a:off x="766763" y="2197100"/>
              <a:ext cx="50800" cy="111125"/>
            </a:xfrm>
            <a:custGeom>
              <a:avLst/>
              <a:gdLst>
                <a:gd name="T0" fmla="*/ 6 w 31"/>
                <a:gd name="T1" fmla="*/ 37 h 68"/>
                <a:gd name="T2" fmla="*/ 19 w 31"/>
                <a:gd name="T3" fmla="*/ 68 h 68"/>
                <a:gd name="T4" fmla="*/ 1 w 31"/>
                <a:gd name="T5" fmla="*/ 36 h 68"/>
                <a:gd name="T6" fmla="*/ 31 w 31"/>
                <a:gd name="T7" fmla="*/ 0 h 68"/>
                <a:gd name="T8" fmla="*/ 6 w 31"/>
                <a:gd name="T9" fmla="*/ 37 h 68"/>
              </a:gdLst>
              <a:ahLst/>
              <a:cxnLst>
                <a:cxn ang="0">
                  <a:pos x="T0" y="T1"/>
                </a:cxn>
                <a:cxn ang="0">
                  <a:pos x="T2" y="T3"/>
                </a:cxn>
                <a:cxn ang="0">
                  <a:pos x="T4" y="T5"/>
                </a:cxn>
                <a:cxn ang="0">
                  <a:pos x="T6" y="T7"/>
                </a:cxn>
                <a:cxn ang="0">
                  <a:pos x="T8" y="T9"/>
                </a:cxn>
              </a:cxnLst>
              <a:rect l="0" t="0" r="r" b="b"/>
              <a:pathLst>
                <a:path w="31" h="68">
                  <a:moveTo>
                    <a:pt x="6" y="37"/>
                  </a:moveTo>
                  <a:cubicBezTo>
                    <a:pt x="6" y="50"/>
                    <a:pt x="11" y="61"/>
                    <a:pt x="19" y="68"/>
                  </a:cubicBezTo>
                  <a:cubicBezTo>
                    <a:pt x="8" y="62"/>
                    <a:pt x="0" y="50"/>
                    <a:pt x="1" y="36"/>
                  </a:cubicBezTo>
                  <a:cubicBezTo>
                    <a:pt x="1" y="18"/>
                    <a:pt x="14" y="3"/>
                    <a:pt x="31" y="0"/>
                  </a:cubicBezTo>
                  <a:cubicBezTo>
                    <a:pt x="16" y="6"/>
                    <a:pt x="6" y="21"/>
                    <a:pt x="6"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86" name="Freeform 14"/>
            <p:cNvSpPr>
              <a:spLocks/>
            </p:cNvSpPr>
            <p:nvPr/>
          </p:nvSpPr>
          <p:spPr bwMode="auto">
            <a:xfrm>
              <a:off x="696913" y="2141538"/>
              <a:ext cx="134938" cy="106363"/>
            </a:xfrm>
            <a:custGeom>
              <a:avLst/>
              <a:gdLst>
                <a:gd name="T0" fmla="*/ 4 w 83"/>
                <a:gd name="T1" fmla="*/ 59 h 66"/>
                <a:gd name="T2" fmla="*/ 1 w 83"/>
                <a:gd name="T3" fmla="*/ 41 h 66"/>
                <a:gd name="T4" fmla="*/ 9 w 83"/>
                <a:gd name="T5" fmla="*/ 18 h 66"/>
                <a:gd name="T6" fmla="*/ 15 w 83"/>
                <a:gd name="T7" fmla="*/ 11 h 66"/>
                <a:gd name="T8" fmla="*/ 36 w 83"/>
                <a:gd name="T9" fmla="*/ 1 h 66"/>
                <a:gd name="T10" fmla="*/ 60 w 83"/>
                <a:gd name="T11" fmla="*/ 7 h 66"/>
                <a:gd name="T12" fmla="*/ 79 w 83"/>
                <a:gd name="T13" fmla="*/ 27 h 66"/>
                <a:gd name="T14" fmla="*/ 83 w 83"/>
                <a:gd name="T15" fmla="*/ 49 h 66"/>
                <a:gd name="T16" fmla="*/ 81 w 83"/>
                <a:gd name="T17" fmla="*/ 56 h 66"/>
                <a:gd name="T18" fmla="*/ 78 w 83"/>
                <a:gd name="T19" fmla="*/ 62 h 66"/>
                <a:gd name="T20" fmla="*/ 68 w 83"/>
                <a:gd name="T21" fmla="*/ 64 h 66"/>
                <a:gd name="T22" fmla="*/ 64 w 83"/>
                <a:gd name="T23" fmla="*/ 57 h 66"/>
                <a:gd name="T24" fmla="*/ 65 w 83"/>
                <a:gd name="T25" fmla="*/ 54 h 66"/>
                <a:gd name="T26" fmla="*/ 69 w 83"/>
                <a:gd name="T27" fmla="*/ 60 h 66"/>
                <a:gd name="T28" fmla="*/ 75 w 83"/>
                <a:gd name="T29" fmla="*/ 59 h 66"/>
                <a:gd name="T30" fmla="*/ 78 w 83"/>
                <a:gd name="T31" fmla="*/ 50 h 66"/>
                <a:gd name="T32" fmla="*/ 79 w 83"/>
                <a:gd name="T33" fmla="*/ 49 h 66"/>
                <a:gd name="T34" fmla="*/ 58 w 83"/>
                <a:gd name="T35" fmla="*/ 10 h 66"/>
                <a:gd name="T36" fmla="*/ 18 w 83"/>
                <a:gd name="T37" fmla="*/ 14 h 66"/>
                <a:gd name="T38" fmla="*/ 13 w 83"/>
                <a:gd name="T39" fmla="*/ 20 h 66"/>
                <a:gd name="T40" fmla="*/ 8 w 83"/>
                <a:gd name="T41" fmla="*/ 57 h 66"/>
                <a:gd name="T42" fmla="*/ 13 w 83"/>
                <a:gd name="T43" fmla="*/ 61 h 66"/>
                <a:gd name="T44" fmla="*/ 14 w 83"/>
                <a:gd name="T45" fmla="*/ 61 h 66"/>
                <a:gd name="T46" fmla="*/ 17 w 83"/>
                <a:gd name="T47" fmla="*/ 65 h 66"/>
                <a:gd name="T48" fmla="*/ 14 w 83"/>
                <a:gd name="T49" fmla="*/ 61 h 66"/>
                <a:gd name="T50" fmla="*/ 21 w 83"/>
                <a:gd name="T51" fmla="*/ 58 h 66"/>
                <a:gd name="T52" fmla="*/ 22 w 83"/>
                <a:gd name="T53" fmla="*/ 56 h 66"/>
                <a:gd name="T54" fmla="*/ 24 w 83"/>
                <a:gd name="T55" fmla="*/ 60 h 66"/>
                <a:gd name="T56" fmla="*/ 23 w 83"/>
                <a:gd name="T57" fmla="*/ 61 h 66"/>
                <a:gd name="T58" fmla="*/ 17 w 83"/>
                <a:gd name="T59" fmla="*/ 65 h 66"/>
                <a:gd name="T60" fmla="*/ 12 w 83"/>
                <a:gd name="T61" fmla="*/ 65 h 66"/>
                <a:gd name="T62" fmla="*/ 4 w 83"/>
                <a:gd name="T63"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6">
                  <a:moveTo>
                    <a:pt x="4" y="59"/>
                  </a:moveTo>
                  <a:cubicBezTo>
                    <a:pt x="2" y="53"/>
                    <a:pt x="0" y="47"/>
                    <a:pt x="1" y="41"/>
                  </a:cubicBezTo>
                  <a:cubicBezTo>
                    <a:pt x="2" y="33"/>
                    <a:pt x="4" y="26"/>
                    <a:pt x="9" y="18"/>
                  </a:cubicBezTo>
                  <a:cubicBezTo>
                    <a:pt x="11" y="16"/>
                    <a:pt x="13" y="13"/>
                    <a:pt x="15" y="11"/>
                  </a:cubicBezTo>
                  <a:cubicBezTo>
                    <a:pt x="21" y="6"/>
                    <a:pt x="28" y="2"/>
                    <a:pt x="36" y="1"/>
                  </a:cubicBezTo>
                  <a:cubicBezTo>
                    <a:pt x="44" y="0"/>
                    <a:pt x="52" y="2"/>
                    <a:pt x="60" y="7"/>
                  </a:cubicBezTo>
                  <a:cubicBezTo>
                    <a:pt x="69" y="12"/>
                    <a:pt x="75" y="19"/>
                    <a:pt x="79" y="27"/>
                  </a:cubicBezTo>
                  <a:cubicBezTo>
                    <a:pt x="82" y="34"/>
                    <a:pt x="83" y="41"/>
                    <a:pt x="83" y="49"/>
                  </a:cubicBezTo>
                  <a:cubicBezTo>
                    <a:pt x="83" y="51"/>
                    <a:pt x="82" y="54"/>
                    <a:pt x="81" y="56"/>
                  </a:cubicBezTo>
                  <a:cubicBezTo>
                    <a:pt x="81" y="58"/>
                    <a:pt x="79" y="60"/>
                    <a:pt x="78" y="62"/>
                  </a:cubicBezTo>
                  <a:cubicBezTo>
                    <a:pt x="75" y="65"/>
                    <a:pt x="71" y="65"/>
                    <a:pt x="68" y="64"/>
                  </a:cubicBezTo>
                  <a:cubicBezTo>
                    <a:pt x="66" y="63"/>
                    <a:pt x="64" y="60"/>
                    <a:pt x="64" y="57"/>
                  </a:cubicBezTo>
                  <a:cubicBezTo>
                    <a:pt x="64" y="56"/>
                    <a:pt x="64" y="55"/>
                    <a:pt x="65" y="54"/>
                  </a:cubicBezTo>
                  <a:cubicBezTo>
                    <a:pt x="66" y="57"/>
                    <a:pt x="67" y="59"/>
                    <a:pt x="69" y="60"/>
                  </a:cubicBezTo>
                  <a:cubicBezTo>
                    <a:pt x="72" y="62"/>
                    <a:pt x="74" y="60"/>
                    <a:pt x="75" y="59"/>
                  </a:cubicBezTo>
                  <a:cubicBezTo>
                    <a:pt x="77" y="57"/>
                    <a:pt x="78" y="54"/>
                    <a:pt x="78" y="50"/>
                  </a:cubicBezTo>
                  <a:cubicBezTo>
                    <a:pt x="79" y="50"/>
                    <a:pt x="79" y="49"/>
                    <a:pt x="79" y="49"/>
                  </a:cubicBezTo>
                  <a:cubicBezTo>
                    <a:pt x="79" y="32"/>
                    <a:pt x="72" y="19"/>
                    <a:pt x="58" y="10"/>
                  </a:cubicBezTo>
                  <a:cubicBezTo>
                    <a:pt x="45" y="2"/>
                    <a:pt x="28" y="4"/>
                    <a:pt x="18" y="14"/>
                  </a:cubicBezTo>
                  <a:cubicBezTo>
                    <a:pt x="16" y="16"/>
                    <a:pt x="14" y="18"/>
                    <a:pt x="13" y="20"/>
                  </a:cubicBezTo>
                  <a:cubicBezTo>
                    <a:pt x="1" y="39"/>
                    <a:pt x="5" y="52"/>
                    <a:pt x="8" y="57"/>
                  </a:cubicBezTo>
                  <a:cubicBezTo>
                    <a:pt x="9" y="59"/>
                    <a:pt x="10" y="61"/>
                    <a:pt x="13" y="61"/>
                  </a:cubicBezTo>
                  <a:cubicBezTo>
                    <a:pt x="13" y="61"/>
                    <a:pt x="14" y="61"/>
                    <a:pt x="14" y="61"/>
                  </a:cubicBezTo>
                  <a:cubicBezTo>
                    <a:pt x="14" y="63"/>
                    <a:pt x="15" y="64"/>
                    <a:pt x="17" y="65"/>
                  </a:cubicBezTo>
                  <a:cubicBezTo>
                    <a:pt x="15" y="64"/>
                    <a:pt x="14" y="63"/>
                    <a:pt x="14" y="61"/>
                  </a:cubicBezTo>
                  <a:cubicBezTo>
                    <a:pt x="16" y="61"/>
                    <a:pt x="18" y="60"/>
                    <a:pt x="21" y="58"/>
                  </a:cubicBezTo>
                  <a:cubicBezTo>
                    <a:pt x="21" y="57"/>
                    <a:pt x="22" y="57"/>
                    <a:pt x="22" y="56"/>
                  </a:cubicBezTo>
                  <a:cubicBezTo>
                    <a:pt x="23" y="57"/>
                    <a:pt x="24" y="59"/>
                    <a:pt x="24" y="60"/>
                  </a:cubicBezTo>
                  <a:cubicBezTo>
                    <a:pt x="24" y="61"/>
                    <a:pt x="24" y="61"/>
                    <a:pt x="23" y="61"/>
                  </a:cubicBezTo>
                  <a:cubicBezTo>
                    <a:pt x="21" y="63"/>
                    <a:pt x="19" y="64"/>
                    <a:pt x="17" y="65"/>
                  </a:cubicBezTo>
                  <a:cubicBezTo>
                    <a:pt x="15" y="65"/>
                    <a:pt x="14" y="66"/>
                    <a:pt x="12" y="65"/>
                  </a:cubicBezTo>
                  <a:cubicBezTo>
                    <a:pt x="10" y="65"/>
                    <a:pt x="7" y="63"/>
                    <a:pt x="4" y="59"/>
                  </a:cubicBezTo>
                  <a:close/>
                </a:path>
              </a:pathLst>
            </a:custGeom>
            <a:solidFill>
              <a:srgbClr val="296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87" name="Freeform 15"/>
            <p:cNvSpPr>
              <a:spLocks/>
            </p:cNvSpPr>
            <p:nvPr/>
          </p:nvSpPr>
          <p:spPr bwMode="auto">
            <a:xfrm>
              <a:off x="614363" y="2301875"/>
              <a:ext cx="77788" cy="100013"/>
            </a:xfrm>
            <a:custGeom>
              <a:avLst/>
              <a:gdLst>
                <a:gd name="T0" fmla="*/ 15 w 48"/>
                <a:gd name="T1" fmla="*/ 60 h 62"/>
                <a:gd name="T2" fmla="*/ 1 w 48"/>
                <a:gd name="T3" fmla="*/ 18 h 62"/>
                <a:gd name="T4" fmla="*/ 1 w 48"/>
                <a:gd name="T5" fmla="*/ 16 h 62"/>
                <a:gd name="T6" fmla="*/ 3 w 48"/>
                <a:gd name="T7" fmla="*/ 14 h 62"/>
                <a:gd name="T8" fmla="*/ 44 w 48"/>
                <a:gd name="T9" fmla="*/ 0 h 62"/>
                <a:gd name="T10" fmla="*/ 48 w 48"/>
                <a:gd name="T11" fmla="*/ 2 h 62"/>
                <a:gd name="T12" fmla="*/ 46 w 48"/>
                <a:gd name="T13" fmla="*/ 6 h 62"/>
                <a:gd name="T14" fmla="*/ 7 w 48"/>
                <a:gd name="T15" fmla="*/ 19 h 62"/>
                <a:gd name="T16" fmla="*/ 21 w 48"/>
                <a:gd name="T17" fmla="*/ 58 h 62"/>
                <a:gd name="T18" fmla="*/ 20 w 48"/>
                <a:gd name="T19" fmla="*/ 60 h 62"/>
                <a:gd name="T20" fmla="*/ 19 w 48"/>
                <a:gd name="T21" fmla="*/ 61 h 62"/>
                <a:gd name="T22" fmla="*/ 15 w 48"/>
                <a:gd name="T23"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62">
                  <a:moveTo>
                    <a:pt x="15" y="60"/>
                  </a:moveTo>
                  <a:cubicBezTo>
                    <a:pt x="1" y="18"/>
                    <a:pt x="1" y="18"/>
                    <a:pt x="1" y="18"/>
                  </a:cubicBezTo>
                  <a:cubicBezTo>
                    <a:pt x="0" y="18"/>
                    <a:pt x="1" y="17"/>
                    <a:pt x="1" y="16"/>
                  </a:cubicBezTo>
                  <a:cubicBezTo>
                    <a:pt x="1" y="15"/>
                    <a:pt x="2" y="15"/>
                    <a:pt x="3" y="14"/>
                  </a:cubicBezTo>
                  <a:cubicBezTo>
                    <a:pt x="44" y="0"/>
                    <a:pt x="44" y="0"/>
                    <a:pt x="44" y="0"/>
                  </a:cubicBezTo>
                  <a:cubicBezTo>
                    <a:pt x="45" y="0"/>
                    <a:pt x="47" y="1"/>
                    <a:pt x="48" y="2"/>
                  </a:cubicBezTo>
                  <a:cubicBezTo>
                    <a:pt x="48" y="4"/>
                    <a:pt x="47" y="5"/>
                    <a:pt x="46" y="6"/>
                  </a:cubicBezTo>
                  <a:cubicBezTo>
                    <a:pt x="7" y="19"/>
                    <a:pt x="7" y="19"/>
                    <a:pt x="7" y="19"/>
                  </a:cubicBezTo>
                  <a:cubicBezTo>
                    <a:pt x="21" y="58"/>
                    <a:pt x="21" y="58"/>
                    <a:pt x="21" y="58"/>
                  </a:cubicBezTo>
                  <a:cubicBezTo>
                    <a:pt x="21" y="58"/>
                    <a:pt x="21" y="59"/>
                    <a:pt x="20" y="60"/>
                  </a:cubicBezTo>
                  <a:cubicBezTo>
                    <a:pt x="20" y="61"/>
                    <a:pt x="19" y="61"/>
                    <a:pt x="19" y="61"/>
                  </a:cubicBezTo>
                  <a:cubicBezTo>
                    <a:pt x="17" y="62"/>
                    <a:pt x="15" y="61"/>
                    <a:pt x="15"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88" name="Freeform 16"/>
            <p:cNvSpPr>
              <a:spLocks/>
            </p:cNvSpPr>
            <p:nvPr/>
          </p:nvSpPr>
          <p:spPr bwMode="auto">
            <a:xfrm>
              <a:off x="636588" y="2317750"/>
              <a:ext cx="98425" cy="96838"/>
            </a:xfrm>
            <a:custGeom>
              <a:avLst/>
              <a:gdLst>
                <a:gd name="T0" fmla="*/ 35 w 62"/>
                <a:gd name="T1" fmla="*/ 0 h 61"/>
                <a:gd name="T2" fmla="*/ 62 w 62"/>
                <a:gd name="T3" fmla="*/ 13 h 61"/>
                <a:gd name="T4" fmla="*/ 56 w 62"/>
                <a:gd name="T5" fmla="*/ 28 h 61"/>
                <a:gd name="T6" fmla="*/ 28 w 62"/>
                <a:gd name="T7" fmla="*/ 14 h 61"/>
                <a:gd name="T8" fmla="*/ 19 w 62"/>
                <a:gd name="T9" fmla="*/ 33 h 61"/>
                <a:gd name="T10" fmla="*/ 46 w 62"/>
                <a:gd name="T11" fmla="*/ 46 h 61"/>
                <a:gd name="T12" fmla="*/ 39 w 62"/>
                <a:gd name="T13" fmla="*/ 61 h 61"/>
                <a:gd name="T14" fmla="*/ 12 w 62"/>
                <a:gd name="T15" fmla="*/ 48 h 61"/>
                <a:gd name="T16" fmla="*/ 0 w 62"/>
                <a:gd name="T17" fmla="*/ 12 h 61"/>
                <a:gd name="T18" fmla="*/ 35 w 62"/>
                <a:gd name="T19" fmla="*/ 0 h 61"/>
                <a:gd name="T20" fmla="*/ 35 w 62"/>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1">
                  <a:moveTo>
                    <a:pt x="35" y="0"/>
                  </a:moveTo>
                  <a:lnTo>
                    <a:pt x="62" y="13"/>
                  </a:lnTo>
                  <a:lnTo>
                    <a:pt x="56" y="28"/>
                  </a:lnTo>
                  <a:lnTo>
                    <a:pt x="28" y="14"/>
                  </a:lnTo>
                  <a:lnTo>
                    <a:pt x="19" y="33"/>
                  </a:lnTo>
                  <a:lnTo>
                    <a:pt x="46" y="46"/>
                  </a:lnTo>
                  <a:lnTo>
                    <a:pt x="39" y="61"/>
                  </a:lnTo>
                  <a:lnTo>
                    <a:pt x="12" y="48"/>
                  </a:lnTo>
                  <a:lnTo>
                    <a:pt x="0" y="12"/>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pic>
        <p:nvPicPr>
          <p:cNvPr id="289" name="Image 3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4520" y="2041092"/>
            <a:ext cx="807686" cy="808084"/>
          </a:xfrm>
          <a:prstGeom prst="rect">
            <a:avLst/>
          </a:prstGeom>
        </p:spPr>
      </p:pic>
      <p:pic>
        <p:nvPicPr>
          <p:cNvPr id="422" name="Image 3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2586" y="2043834"/>
            <a:ext cx="807686" cy="808084"/>
          </a:xfrm>
          <a:prstGeom prst="rect">
            <a:avLst/>
          </a:prstGeom>
        </p:spPr>
      </p:pic>
      <p:pic>
        <p:nvPicPr>
          <p:cNvPr id="423" name="Image 3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0597" y="2034219"/>
            <a:ext cx="807686" cy="808084"/>
          </a:xfrm>
          <a:prstGeom prst="rect">
            <a:avLst/>
          </a:prstGeom>
        </p:spPr>
      </p:pic>
      <p:grpSp>
        <p:nvGrpSpPr>
          <p:cNvPr id="424" name="Groupe 269"/>
          <p:cNvGrpSpPr/>
          <p:nvPr/>
        </p:nvGrpSpPr>
        <p:grpSpPr>
          <a:xfrm>
            <a:off x="2781523" y="3184204"/>
            <a:ext cx="796782" cy="767858"/>
            <a:chOff x="406400" y="2003425"/>
            <a:chExt cx="625475" cy="627063"/>
          </a:xfrm>
        </p:grpSpPr>
        <p:sp>
          <p:nvSpPr>
            <p:cNvPr id="425" name="AutoShape 3"/>
            <p:cNvSpPr>
              <a:spLocks noChangeAspect="1" noChangeArrowheads="1" noTextEdit="1"/>
            </p:cNvSpPr>
            <p:nvPr/>
          </p:nvSpPr>
          <p:spPr bwMode="auto">
            <a:xfrm>
              <a:off x="406400" y="2003425"/>
              <a:ext cx="625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26" name="Freeform 5"/>
            <p:cNvSpPr>
              <a:spLocks/>
            </p:cNvSpPr>
            <p:nvPr/>
          </p:nvSpPr>
          <p:spPr bwMode="auto">
            <a:xfrm>
              <a:off x="406400" y="2003425"/>
              <a:ext cx="625475" cy="627063"/>
            </a:xfrm>
            <a:custGeom>
              <a:avLst/>
              <a:gdLst>
                <a:gd name="T0" fmla="*/ 387 w 387"/>
                <a:gd name="T1" fmla="*/ 194 h 387"/>
                <a:gd name="T2" fmla="*/ 387 w 387"/>
                <a:gd name="T3" fmla="*/ 198 h 387"/>
                <a:gd name="T4" fmla="*/ 387 w 387"/>
                <a:gd name="T5" fmla="*/ 201 h 387"/>
                <a:gd name="T6" fmla="*/ 387 w 387"/>
                <a:gd name="T7" fmla="*/ 203 h 387"/>
                <a:gd name="T8" fmla="*/ 387 w 387"/>
                <a:gd name="T9" fmla="*/ 210 h 387"/>
                <a:gd name="T10" fmla="*/ 386 w 387"/>
                <a:gd name="T11" fmla="*/ 212 h 387"/>
                <a:gd name="T12" fmla="*/ 386 w 387"/>
                <a:gd name="T13" fmla="*/ 212 h 387"/>
                <a:gd name="T14" fmla="*/ 386 w 387"/>
                <a:gd name="T15" fmla="*/ 214 h 387"/>
                <a:gd name="T16" fmla="*/ 386 w 387"/>
                <a:gd name="T17" fmla="*/ 217 h 387"/>
                <a:gd name="T18" fmla="*/ 385 w 387"/>
                <a:gd name="T19" fmla="*/ 224 h 387"/>
                <a:gd name="T20" fmla="*/ 384 w 387"/>
                <a:gd name="T21" fmla="*/ 227 h 387"/>
                <a:gd name="T22" fmla="*/ 384 w 387"/>
                <a:gd name="T23" fmla="*/ 230 h 387"/>
                <a:gd name="T24" fmla="*/ 350 w 387"/>
                <a:gd name="T25" fmla="*/ 308 h 387"/>
                <a:gd name="T26" fmla="*/ 342 w 387"/>
                <a:gd name="T27" fmla="*/ 318 h 387"/>
                <a:gd name="T28" fmla="*/ 258 w 387"/>
                <a:gd name="T29" fmla="*/ 376 h 387"/>
                <a:gd name="T30" fmla="*/ 244 w 387"/>
                <a:gd name="T31" fmla="*/ 381 h 387"/>
                <a:gd name="T32" fmla="*/ 235 w 387"/>
                <a:gd name="T33" fmla="*/ 383 h 387"/>
                <a:gd name="T34" fmla="*/ 233 w 387"/>
                <a:gd name="T35" fmla="*/ 383 h 387"/>
                <a:gd name="T36" fmla="*/ 229 w 387"/>
                <a:gd name="T37" fmla="*/ 384 h 387"/>
                <a:gd name="T38" fmla="*/ 225 w 387"/>
                <a:gd name="T39" fmla="*/ 385 h 387"/>
                <a:gd name="T40" fmla="*/ 225 w 387"/>
                <a:gd name="T41" fmla="*/ 385 h 387"/>
                <a:gd name="T42" fmla="*/ 220 w 387"/>
                <a:gd name="T43" fmla="*/ 386 h 387"/>
                <a:gd name="T44" fmla="*/ 208 w 387"/>
                <a:gd name="T45" fmla="*/ 387 h 387"/>
                <a:gd name="T46" fmla="*/ 207 w 387"/>
                <a:gd name="T47" fmla="*/ 387 h 387"/>
                <a:gd name="T48" fmla="*/ 206 w 387"/>
                <a:gd name="T49" fmla="*/ 387 h 387"/>
                <a:gd name="T50" fmla="*/ 206 w 387"/>
                <a:gd name="T51" fmla="*/ 387 h 387"/>
                <a:gd name="T52" fmla="*/ 200 w 387"/>
                <a:gd name="T53" fmla="*/ 387 h 387"/>
                <a:gd name="T54" fmla="*/ 194 w 387"/>
                <a:gd name="T55" fmla="*/ 387 h 387"/>
                <a:gd name="T56" fmla="*/ 180 w 387"/>
                <a:gd name="T57" fmla="*/ 387 h 387"/>
                <a:gd name="T58" fmla="*/ 167 w 387"/>
                <a:gd name="T59" fmla="*/ 385 h 387"/>
                <a:gd name="T60" fmla="*/ 164 w 387"/>
                <a:gd name="T61" fmla="*/ 385 h 387"/>
                <a:gd name="T62" fmla="*/ 144 w 387"/>
                <a:gd name="T63" fmla="*/ 381 h 387"/>
                <a:gd name="T64" fmla="*/ 141 w 387"/>
                <a:gd name="T65" fmla="*/ 380 h 387"/>
                <a:gd name="T66" fmla="*/ 124 w 387"/>
                <a:gd name="T67" fmla="*/ 374 h 387"/>
                <a:gd name="T68" fmla="*/ 118 w 387"/>
                <a:gd name="T69" fmla="*/ 372 h 387"/>
                <a:gd name="T70" fmla="*/ 95 w 387"/>
                <a:gd name="T71" fmla="*/ 360 h 387"/>
                <a:gd name="T72" fmla="*/ 1 w 387"/>
                <a:gd name="T73" fmla="*/ 190 h 387"/>
                <a:gd name="T74" fmla="*/ 11 w 387"/>
                <a:gd name="T75" fmla="*/ 135 h 387"/>
                <a:gd name="T76" fmla="*/ 13 w 387"/>
                <a:gd name="T77" fmla="*/ 127 h 387"/>
                <a:gd name="T78" fmla="*/ 20 w 387"/>
                <a:gd name="T79" fmla="*/ 111 h 387"/>
                <a:gd name="T80" fmla="*/ 21 w 387"/>
                <a:gd name="T81" fmla="*/ 110 h 387"/>
                <a:gd name="T82" fmla="*/ 24 w 387"/>
                <a:gd name="T83" fmla="*/ 104 h 387"/>
                <a:gd name="T84" fmla="*/ 24 w 387"/>
                <a:gd name="T85" fmla="*/ 104 h 387"/>
                <a:gd name="T86" fmla="*/ 197 w 387"/>
                <a:gd name="T87" fmla="*/ 1 h 387"/>
                <a:gd name="T88" fmla="*/ 383 w 387"/>
                <a:gd name="T89" fmla="*/ 154 h 387"/>
                <a:gd name="T90" fmla="*/ 383 w 387"/>
                <a:gd name="T91" fmla="*/ 156 h 387"/>
                <a:gd name="T92" fmla="*/ 385 w 387"/>
                <a:gd name="T93" fmla="*/ 163 h 387"/>
                <a:gd name="T94" fmla="*/ 387 w 387"/>
                <a:gd name="T95" fmla="*/ 188 h 387"/>
                <a:gd name="T96" fmla="*/ 387 w 387"/>
                <a:gd name="T97" fmla="*/ 19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7" h="387">
                  <a:moveTo>
                    <a:pt x="387" y="194"/>
                  </a:moveTo>
                  <a:cubicBezTo>
                    <a:pt x="387" y="196"/>
                    <a:pt x="387" y="197"/>
                    <a:pt x="387" y="198"/>
                  </a:cubicBezTo>
                  <a:cubicBezTo>
                    <a:pt x="387" y="199"/>
                    <a:pt x="387" y="200"/>
                    <a:pt x="387" y="201"/>
                  </a:cubicBezTo>
                  <a:cubicBezTo>
                    <a:pt x="387" y="202"/>
                    <a:pt x="387" y="202"/>
                    <a:pt x="387" y="203"/>
                  </a:cubicBezTo>
                  <a:cubicBezTo>
                    <a:pt x="387" y="205"/>
                    <a:pt x="387" y="208"/>
                    <a:pt x="387" y="210"/>
                  </a:cubicBezTo>
                  <a:cubicBezTo>
                    <a:pt x="386" y="211"/>
                    <a:pt x="386" y="211"/>
                    <a:pt x="386" y="212"/>
                  </a:cubicBezTo>
                  <a:cubicBezTo>
                    <a:pt x="386" y="212"/>
                    <a:pt x="386" y="212"/>
                    <a:pt x="386" y="212"/>
                  </a:cubicBezTo>
                  <a:cubicBezTo>
                    <a:pt x="386" y="213"/>
                    <a:pt x="386" y="213"/>
                    <a:pt x="386" y="214"/>
                  </a:cubicBezTo>
                  <a:cubicBezTo>
                    <a:pt x="386" y="215"/>
                    <a:pt x="386" y="216"/>
                    <a:pt x="386" y="217"/>
                  </a:cubicBezTo>
                  <a:cubicBezTo>
                    <a:pt x="386" y="220"/>
                    <a:pt x="385" y="222"/>
                    <a:pt x="385" y="224"/>
                  </a:cubicBezTo>
                  <a:cubicBezTo>
                    <a:pt x="385" y="225"/>
                    <a:pt x="385" y="226"/>
                    <a:pt x="384" y="227"/>
                  </a:cubicBezTo>
                  <a:cubicBezTo>
                    <a:pt x="384" y="228"/>
                    <a:pt x="384" y="229"/>
                    <a:pt x="384" y="230"/>
                  </a:cubicBezTo>
                  <a:cubicBezTo>
                    <a:pt x="378" y="259"/>
                    <a:pt x="367" y="285"/>
                    <a:pt x="350" y="308"/>
                  </a:cubicBezTo>
                  <a:cubicBezTo>
                    <a:pt x="348" y="312"/>
                    <a:pt x="345" y="315"/>
                    <a:pt x="342" y="318"/>
                  </a:cubicBezTo>
                  <a:cubicBezTo>
                    <a:pt x="320" y="345"/>
                    <a:pt x="291" y="365"/>
                    <a:pt x="258" y="376"/>
                  </a:cubicBezTo>
                  <a:cubicBezTo>
                    <a:pt x="253" y="378"/>
                    <a:pt x="249" y="380"/>
                    <a:pt x="244" y="381"/>
                  </a:cubicBezTo>
                  <a:cubicBezTo>
                    <a:pt x="241" y="382"/>
                    <a:pt x="238" y="382"/>
                    <a:pt x="235" y="383"/>
                  </a:cubicBezTo>
                  <a:cubicBezTo>
                    <a:pt x="235" y="383"/>
                    <a:pt x="234" y="383"/>
                    <a:pt x="233" y="383"/>
                  </a:cubicBezTo>
                  <a:cubicBezTo>
                    <a:pt x="232" y="384"/>
                    <a:pt x="231" y="384"/>
                    <a:pt x="229" y="384"/>
                  </a:cubicBezTo>
                  <a:cubicBezTo>
                    <a:pt x="228" y="384"/>
                    <a:pt x="227" y="385"/>
                    <a:pt x="225" y="385"/>
                  </a:cubicBezTo>
                  <a:cubicBezTo>
                    <a:pt x="225" y="385"/>
                    <a:pt x="225" y="385"/>
                    <a:pt x="225" y="385"/>
                  </a:cubicBezTo>
                  <a:cubicBezTo>
                    <a:pt x="224" y="385"/>
                    <a:pt x="222" y="385"/>
                    <a:pt x="220" y="386"/>
                  </a:cubicBezTo>
                  <a:cubicBezTo>
                    <a:pt x="216" y="386"/>
                    <a:pt x="212" y="387"/>
                    <a:pt x="208" y="387"/>
                  </a:cubicBezTo>
                  <a:cubicBezTo>
                    <a:pt x="207" y="387"/>
                    <a:pt x="207" y="387"/>
                    <a:pt x="207" y="387"/>
                  </a:cubicBezTo>
                  <a:cubicBezTo>
                    <a:pt x="207" y="387"/>
                    <a:pt x="206" y="387"/>
                    <a:pt x="206" y="387"/>
                  </a:cubicBezTo>
                  <a:cubicBezTo>
                    <a:pt x="206" y="387"/>
                    <a:pt x="206" y="387"/>
                    <a:pt x="206" y="387"/>
                  </a:cubicBezTo>
                  <a:cubicBezTo>
                    <a:pt x="204" y="387"/>
                    <a:pt x="202" y="387"/>
                    <a:pt x="200" y="387"/>
                  </a:cubicBezTo>
                  <a:cubicBezTo>
                    <a:pt x="198" y="387"/>
                    <a:pt x="196" y="387"/>
                    <a:pt x="194" y="387"/>
                  </a:cubicBezTo>
                  <a:cubicBezTo>
                    <a:pt x="189" y="387"/>
                    <a:pt x="185" y="387"/>
                    <a:pt x="180" y="387"/>
                  </a:cubicBezTo>
                  <a:cubicBezTo>
                    <a:pt x="176" y="386"/>
                    <a:pt x="171" y="386"/>
                    <a:pt x="167" y="385"/>
                  </a:cubicBezTo>
                  <a:cubicBezTo>
                    <a:pt x="166" y="385"/>
                    <a:pt x="165" y="385"/>
                    <a:pt x="164" y="385"/>
                  </a:cubicBezTo>
                  <a:cubicBezTo>
                    <a:pt x="158" y="384"/>
                    <a:pt x="151" y="382"/>
                    <a:pt x="144" y="381"/>
                  </a:cubicBezTo>
                  <a:cubicBezTo>
                    <a:pt x="143" y="380"/>
                    <a:pt x="142" y="380"/>
                    <a:pt x="141" y="380"/>
                  </a:cubicBezTo>
                  <a:cubicBezTo>
                    <a:pt x="135" y="378"/>
                    <a:pt x="130" y="376"/>
                    <a:pt x="124" y="374"/>
                  </a:cubicBezTo>
                  <a:cubicBezTo>
                    <a:pt x="122" y="373"/>
                    <a:pt x="120" y="373"/>
                    <a:pt x="118" y="372"/>
                  </a:cubicBezTo>
                  <a:cubicBezTo>
                    <a:pt x="110" y="368"/>
                    <a:pt x="103" y="364"/>
                    <a:pt x="95" y="360"/>
                  </a:cubicBezTo>
                  <a:cubicBezTo>
                    <a:pt x="38" y="326"/>
                    <a:pt x="0" y="262"/>
                    <a:pt x="1" y="190"/>
                  </a:cubicBezTo>
                  <a:cubicBezTo>
                    <a:pt x="2" y="170"/>
                    <a:pt x="5" y="152"/>
                    <a:pt x="11" y="135"/>
                  </a:cubicBezTo>
                  <a:cubicBezTo>
                    <a:pt x="12" y="132"/>
                    <a:pt x="12" y="130"/>
                    <a:pt x="13" y="127"/>
                  </a:cubicBezTo>
                  <a:cubicBezTo>
                    <a:pt x="15" y="121"/>
                    <a:pt x="18" y="116"/>
                    <a:pt x="20" y="111"/>
                  </a:cubicBezTo>
                  <a:cubicBezTo>
                    <a:pt x="21" y="110"/>
                    <a:pt x="21" y="110"/>
                    <a:pt x="21" y="110"/>
                  </a:cubicBezTo>
                  <a:cubicBezTo>
                    <a:pt x="24" y="104"/>
                    <a:pt x="24" y="104"/>
                    <a:pt x="24" y="104"/>
                  </a:cubicBezTo>
                  <a:cubicBezTo>
                    <a:pt x="24" y="104"/>
                    <a:pt x="24" y="104"/>
                    <a:pt x="24" y="104"/>
                  </a:cubicBezTo>
                  <a:cubicBezTo>
                    <a:pt x="57" y="42"/>
                    <a:pt x="122" y="0"/>
                    <a:pt x="197" y="1"/>
                  </a:cubicBezTo>
                  <a:cubicBezTo>
                    <a:pt x="288" y="3"/>
                    <a:pt x="365" y="68"/>
                    <a:pt x="383" y="154"/>
                  </a:cubicBezTo>
                  <a:cubicBezTo>
                    <a:pt x="383" y="155"/>
                    <a:pt x="383" y="155"/>
                    <a:pt x="383" y="156"/>
                  </a:cubicBezTo>
                  <a:cubicBezTo>
                    <a:pt x="384" y="159"/>
                    <a:pt x="384" y="161"/>
                    <a:pt x="385" y="163"/>
                  </a:cubicBezTo>
                  <a:cubicBezTo>
                    <a:pt x="386" y="171"/>
                    <a:pt x="387" y="179"/>
                    <a:pt x="387" y="188"/>
                  </a:cubicBezTo>
                  <a:cubicBezTo>
                    <a:pt x="387" y="190"/>
                    <a:pt x="387" y="192"/>
                    <a:pt x="387" y="194"/>
                  </a:cubicBezTo>
                </a:path>
              </a:pathLst>
            </a:cu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27" name="Freeform 7"/>
            <p:cNvSpPr>
              <a:spLocks/>
            </p:cNvSpPr>
            <p:nvPr/>
          </p:nvSpPr>
          <p:spPr bwMode="auto">
            <a:xfrm>
              <a:off x="550863" y="2203450"/>
              <a:ext cx="238125" cy="284163"/>
            </a:xfrm>
            <a:custGeom>
              <a:avLst/>
              <a:gdLst>
                <a:gd name="T0" fmla="*/ 4 w 148"/>
                <a:gd name="T1" fmla="*/ 121 h 176"/>
                <a:gd name="T2" fmla="*/ 58 w 148"/>
                <a:gd name="T3" fmla="*/ 15 h 176"/>
                <a:gd name="T4" fmla="*/ 60 w 148"/>
                <a:gd name="T5" fmla="*/ 13 h 176"/>
                <a:gd name="T6" fmla="*/ 60 w 148"/>
                <a:gd name="T7" fmla="*/ 12 h 176"/>
                <a:gd name="T8" fmla="*/ 62 w 148"/>
                <a:gd name="T9" fmla="*/ 11 h 176"/>
                <a:gd name="T10" fmla="*/ 62 w 148"/>
                <a:gd name="T11" fmla="*/ 10 h 176"/>
                <a:gd name="T12" fmla="*/ 64 w 148"/>
                <a:gd name="T13" fmla="*/ 9 h 176"/>
                <a:gd name="T14" fmla="*/ 65 w 148"/>
                <a:gd name="T15" fmla="*/ 9 h 176"/>
                <a:gd name="T16" fmla="*/ 66 w 148"/>
                <a:gd name="T17" fmla="*/ 8 h 176"/>
                <a:gd name="T18" fmla="*/ 109 w 148"/>
                <a:gd name="T19" fmla="*/ 0 h 176"/>
                <a:gd name="T20" fmla="*/ 129 w 148"/>
                <a:gd name="T21" fmla="*/ 11 h 176"/>
                <a:gd name="T22" fmla="*/ 148 w 148"/>
                <a:gd name="T23" fmla="*/ 51 h 176"/>
                <a:gd name="T24" fmla="*/ 148 w 148"/>
                <a:gd name="T25" fmla="*/ 52 h 176"/>
                <a:gd name="T26" fmla="*/ 148 w 148"/>
                <a:gd name="T27" fmla="*/ 53 h 176"/>
                <a:gd name="T28" fmla="*/ 148 w 148"/>
                <a:gd name="T29" fmla="*/ 55 h 176"/>
                <a:gd name="T30" fmla="*/ 148 w 148"/>
                <a:gd name="T31" fmla="*/ 56 h 176"/>
                <a:gd name="T32" fmla="*/ 148 w 148"/>
                <a:gd name="T33" fmla="*/ 57 h 176"/>
                <a:gd name="T34" fmla="*/ 148 w 148"/>
                <a:gd name="T35" fmla="*/ 58 h 176"/>
                <a:gd name="T36" fmla="*/ 147 w 148"/>
                <a:gd name="T37" fmla="*/ 61 h 176"/>
                <a:gd name="T38" fmla="*/ 92 w 148"/>
                <a:gd name="T39" fmla="*/ 166 h 176"/>
                <a:gd name="T40" fmla="*/ 73 w 148"/>
                <a:gd name="T41" fmla="*/ 172 h 176"/>
                <a:gd name="T42" fmla="*/ 10 w 148"/>
                <a:gd name="T43" fmla="*/ 140 h 176"/>
                <a:gd name="T44" fmla="*/ 4 w 148"/>
                <a:gd name="T45" fmla="*/ 12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76">
                  <a:moveTo>
                    <a:pt x="4" y="121"/>
                  </a:moveTo>
                  <a:cubicBezTo>
                    <a:pt x="58" y="15"/>
                    <a:pt x="58" y="15"/>
                    <a:pt x="58" y="15"/>
                  </a:cubicBezTo>
                  <a:cubicBezTo>
                    <a:pt x="59" y="14"/>
                    <a:pt x="59" y="13"/>
                    <a:pt x="60" y="13"/>
                  </a:cubicBezTo>
                  <a:cubicBezTo>
                    <a:pt x="60" y="12"/>
                    <a:pt x="60" y="12"/>
                    <a:pt x="60" y="12"/>
                  </a:cubicBezTo>
                  <a:cubicBezTo>
                    <a:pt x="61" y="12"/>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89" y="173"/>
                    <a:pt x="80" y="176"/>
                    <a:pt x="73" y="172"/>
                  </a:cubicBezTo>
                  <a:cubicBezTo>
                    <a:pt x="10" y="140"/>
                    <a:pt x="10" y="140"/>
                    <a:pt x="10" y="140"/>
                  </a:cubicBezTo>
                  <a:cubicBezTo>
                    <a:pt x="3" y="136"/>
                    <a:pt x="0" y="128"/>
                    <a:pt x="4" y="121"/>
                  </a:cubicBezTo>
                  <a:close/>
                </a:path>
              </a:pathLst>
            </a:custGeom>
            <a:solidFill>
              <a:srgbClr val="EDA7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28" name="Freeform 8"/>
            <p:cNvSpPr>
              <a:spLocks/>
            </p:cNvSpPr>
            <p:nvPr/>
          </p:nvSpPr>
          <p:spPr bwMode="auto">
            <a:xfrm>
              <a:off x="804863" y="2287588"/>
              <a:ext cx="55563" cy="171450"/>
            </a:xfrm>
            <a:custGeom>
              <a:avLst/>
              <a:gdLst>
                <a:gd name="T0" fmla="*/ 14 w 35"/>
                <a:gd name="T1" fmla="*/ 108 h 108"/>
                <a:gd name="T2" fmla="*/ 0 w 35"/>
                <a:gd name="T3" fmla="*/ 96 h 108"/>
                <a:gd name="T4" fmla="*/ 1 w 35"/>
                <a:gd name="T5" fmla="*/ 0 h 108"/>
                <a:gd name="T6" fmla="*/ 28 w 35"/>
                <a:gd name="T7" fmla="*/ 0 h 108"/>
                <a:gd name="T8" fmla="*/ 28 w 35"/>
                <a:gd name="T9" fmla="*/ 41 h 108"/>
                <a:gd name="T10" fmla="*/ 35 w 35"/>
                <a:gd name="T11" fmla="*/ 49 h 108"/>
                <a:gd name="T12" fmla="*/ 28 w 35"/>
                <a:gd name="T13" fmla="*/ 57 h 108"/>
                <a:gd name="T14" fmla="*/ 28 w 35"/>
                <a:gd name="T15" fmla="*/ 57 h 108"/>
                <a:gd name="T16" fmla="*/ 35 w 35"/>
                <a:gd name="T17" fmla="*/ 64 h 108"/>
                <a:gd name="T18" fmla="*/ 27 w 35"/>
                <a:gd name="T19" fmla="*/ 72 h 108"/>
                <a:gd name="T20" fmla="*/ 27 w 35"/>
                <a:gd name="T21" fmla="*/ 72 h 108"/>
                <a:gd name="T22" fmla="*/ 35 w 35"/>
                <a:gd name="T23" fmla="*/ 79 h 108"/>
                <a:gd name="T24" fmla="*/ 27 w 35"/>
                <a:gd name="T25" fmla="*/ 86 h 108"/>
                <a:gd name="T26" fmla="*/ 27 w 35"/>
                <a:gd name="T27" fmla="*/ 96 h 108"/>
                <a:gd name="T28" fmla="*/ 14 w 35"/>
                <a:gd name="T29" fmla="*/ 108 h 108"/>
                <a:gd name="T30" fmla="*/ 14 w 35"/>
                <a:gd name="T3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08">
                  <a:moveTo>
                    <a:pt x="14" y="108"/>
                  </a:moveTo>
                  <a:lnTo>
                    <a:pt x="0" y="96"/>
                  </a:lnTo>
                  <a:lnTo>
                    <a:pt x="1" y="0"/>
                  </a:lnTo>
                  <a:lnTo>
                    <a:pt x="28" y="0"/>
                  </a:lnTo>
                  <a:lnTo>
                    <a:pt x="28" y="41"/>
                  </a:lnTo>
                  <a:lnTo>
                    <a:pt x="35" y="49"/>
                  </a:lnTo>
                  <a:lnTo>
                    <a:pt x="28" y="57"/>
                  </a:lnTo>
                  <a:lnTo>
                    <a:pt x="28" y="57"/>
                  </a:lnTo>
                  <a:lnTo>
                    <a:pt x="35" y="64"/>
                  </a:lnTo>
                  <a:lnTo>
                    <a:pt x="27" y="72"/>
                  </a:lnTo>
                  <a:lnTo>
                    <a:pt x="27" y="72"/>
                  </a:lnTo>
                  <a:lnTo>
                    <a:pt x="35" y="79"/>
                  </a:lnTo>
                  <a:lnTo>
                    <a:pt x="27" y="86"/>
                  </a:lnTo>
                  <a:lnTo>
                    <a:pt x="27" y="96"/>
                  </a:lnTo>
                  <a:lnTo>
                    <a:pt x="14" y="108"/>
                  </a:lnTo>
                  <a:lnTo>
                    <a:pt x="14" y="108"/>
                  </a:ln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29" name="Freeform 9"/>
            <p:cNvSpPr>
              <a:spLocks/>
            </p:cNvSpPr>
            <p:nvPr/>
          </p:nvSpPr>
          <p:spPr bwMode="auto">
            <a:xfrm>
              <a:off x="811213" y="2308225"/>
              <a:ext cx="19050" cy="141288"/>
            </a:xfrm>
            <a:custGeom>
              <a:avLst/>
              <a:gdLst>
                <a:gd name="T0" fmla="*/ 7 w 12"/>
                <a:gd name="T1" fmla="*/ 83 h 89"/>
                <a:gd name="T2" fmla="*/ 12 w 12"/>
                <a:gd name="T3" fmla="*/ 88 h 89"/>
                <a:gd name="T4" fmla="*/ 10 w 12"/>
                <a:gd name="T5" fmla="*/ 89 h 89"/>
                <a:gd name="T6" fmla="*/ 0 w 12"/>
                <a:gd name="T7" fmla="*/ 81 h 89"/>
                <a:gd name="T8" fmla="*/ 2 w 12"/>
                <a:gd name="T9" fmla="*/ 0 h 89"/>
                <a:gd name="T10" fmla="*/ 7 w 12"/>
                <a:gd name="T11" fmla="*/ 4 h 89"/>
                <a:gd name="T12" fmla="*/ 7 w 12"/>
                <a:gd name="T13" fmla="*/ 83 h 89"/>
                <a:gd name="T14" fmla="*/ 7 w 12"/>
                <a:gd name="T15" fmla="*/ 8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9">
                  <a:moveTo>
                    <a:pt x="7" y="83"/>
                  </a:moveTo>
                  <a:lnTo>
                    <a:pt x="12" y="88"/>
                  </a:lnTo>
                  <a:lnTo>
                    <a:pt x="10" y="89"/>
                  </a:lnTo>
                  <a:lnTo>
                    <a:pt x="0" y="81"/>
                  </a:lnTo>
                  <a:lnTo>
                    <a:pt x="2" y="0"/>
                  </a:lnTo>
                  <a:lnTo>
                    <a:pt x="7" y="4"/>
                  </a:lnTo>
                  <a:lnTo>
                    <a:pt x="7" y="83"/>
                  </a:lnTo>
                  <a:lnTo>
                    <a:pt x="7" y="83"/>
                  </a:lnTo>
                  <a:close/>
                </a:path>
              </a:pathLst>
            </a:custGeom>
            <a:solidFill>
              <a:srgbClr val="A9CE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30" name="Freeform 10"/>
            <p:cNvSpPr>
              <a:spLocks/>
            </p:cNvSpPr>
            <p:nvPr/>
          </p:nvSpPr>
          <p:spPr bwMode="auto">
            <a:xfrm>
              <a:off x="747713" y="2219325"/>
              <a:ext cx="41275" cy="98425"/>
            </a:xfrm>
            <a:custGeom>
              <a:avLst/>
              <a:gdLst>
                <a:gd name="T0" fmla="*/ 1 w 26"/>
                <a:gd name="T1" fmla="*/ 23 h 61"/>
                <a:gd name="T2" fmla="*/ 6 w 26"/>
                <a:gd name="T3" fmla="*/ 0 h 61"/>
                <a:gd name="T4" fmla="*/ 7 w 26"/>
                <a:gd name="T5" fmla="*/ 1 h 61"/>
                <a:gd name="T6" fmla="*/ 26 w 26"/>
                <a:gd name="T7" fmla="*/ 41 h 61"/>
                <a:gd name="T8" fmla="*/ 26 w 26"/>
                <a:gd name="T9" fmla="*/ 42 h 61"/>
                <a:gd name="T10" fmla="*/ 26 w 26"/>
                <a:gd name="T11" fmla="*/ 43 h 61"/>
                <a:gd name="T12" fmla="*/ 26 w 26"/>
                <a:gd name="T13" fmla="*/ 45 h 61"/>
                <a:gd name="T14" fmla="*/ 26 w 26"/>
                <a:gd name="T15" fmla="*/ 46 h 61"/>
                <a:gd name="T16" fmla="*/ 26 w 26"/>
                <a:gd name="T17" fmla="*/ 47 h 61"/>
                <a:gd name="T18" fmla="*/ 26 w 26"/>
                <a:gd name="T19" fmla="*/ 48 h 61"/>
                <a:gd name="T20" fmla="*/ 25 w 26"/>
                <a:gd name="T21" fmla="*/ 51 h 61"/>
                <a:gd name="T22" fmla="*/ 19 w 26"/>
                <a:gd name="T23" fmla="*/ 61 h 61"/>
                <a:gd name="T24" fmla="*/ 1 w 26"/>
                <a:gd name="T25"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1">
                  <a:moveTo>
                    <a:pt x="1" y="23"/>
                  </a:moveTo>
                  <a:cubicBezTo>
                    <a:pt x="1" y="15"/>
                    <a:pt x="3" y="7"/>
                    <a:pt x="6" y="0"/>
                  </a:cubicBezTo>
                  <a:cubicBezTo>
                    <a:pt x="7" y="1"/>
                    <a:pt x="7" y="1"/>
                    <a:pt x="7" y="1"/>
                  </a:cubicBezTo>
                  <a:cubicBezTo>
                    <a:pt x="7" y="1"/>
                    <a:pt x="26" y="40"/>
                    <a:pt x="26" y="41"/>
                  </a:cubicBezTo>
                  <a:cubicBezTo>
                    <a:pt x="26" y="41"/>
                    <a:pt x="26" y="41"/>
                    <a:pt x="26" y="42"/>
                  </a:cubicBezTo>
                  <a:cubicBezTo>
                    <a:pt x="26" y="42"/>
                    <a:pt x="26" y="43"/>
                    <a:pt x="26" y="43"/>
                  </a:cubicBezTo>
                  <a:cubicBezTo>
                    <a:pt x="26" y="43"/>
                    <a:pt x="26" y="44"/>
                    <a:pt x="26" y="45"/>
                  </a:cubicBezTo>
                  <a:cubicBezTo>
                    <a:pt x="26" y="45"/>
                    <a:pt x="26" y="45"/>
                    <a:pt x="26" y="46"/>
                  </a:cubicBezTo>
                  <a:cubicBezTo>
                    <a:pt x="26" y="46"/>
                    <a:pt x="26" y="47"/>
                    <a:pt x="26" y="47"/>
                  </a:cubicBezTo>
                  <a:cubicBezTo>
                    <a:pt x="26" y="48"/>
                    <a:pt x="26" y="48"/>
                    <a:pt x="26" y="48"/>
                  </a:cubicBezTo>
                  <a:cubicBezTo>
                    <a:pt x="25" y="49"/>
                    <a:pt x="25" y="50"/>
                    <a:pt x="25" y="51"/>
                  </a:cubicBezTo>
                  <a:cubicBezTo>
                    <a:pt x="19" y="61"/>
                    <a:pt x="19" y="61"/>
                    <a:pt x="19" y="61"/>
                  </a:cubicBezTo>
                  <a:cubicBezTo>
                    <a:pt x="8" y="52"/>
                    <a:pt x="0" y="38"/>
                    <a:pt x="1" y="23"/>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31" name="Freeform 11"/>
            <p:cNvSpPr>
              <a:spLocks noEditPoints="1"/>
            </p:cNvSpPr>
            <p:nvPr/>
          </p:nvSpPr>
          <p:spPr bwMode="auto">
            <a:xfrm>
              <a:off x="550863" y="2203450"/>
              <a:ext cx="238125" cy="282575"/>
            </a:xfrm>
            <a:custGeom>
              <a:avLst/>
              <a:gdLst>
                <a:gd name="T0" fmla="*/ 4 w 148"/>
                <a:gd name="T1" fmla="*/ 121 h 175"/>
                <a:gd name="T2" fmla="*/ 58 w 148"/>
                <a:gd name="T3" fmla="*/ 15 h 175"/>
                <a:gd name="T4" fmla="*/ 60 w 148"/>
                <a:gd name="T5" fmla="*/ 13 h 175"/>
                <a:gd name="T6" fmla="*/ 60 w 148"/>
                <a:gd name="T7" fmla="*/ 12 h 175"/>
                <a:gd name="T8" fmla="*/ 61 w 148"/>
                <a:gd name="T9" fmla="*/ 11 h 175"/>
                <a:gd name="T10" fmla="*/ 62 w 148"/>
                <a:gd name="T11" fmla="*/ 11 h 175"/>
                <a:gd name="T12" fmla="*/ 62 w 148"/>
                <a:gd name="T13" fmla="*/ 10 h 175"/>
                <a:gd name="T14" fmla="*/ 64 w 148"/>
                <a:gd name="T15" fmla="*/ 9 h 175"/>
                <a:gd name="T16" fmla="*/ 65 w 148"/>
                <a:gd name="T17" fmla="*/ 9 h 175"/>
                <a:gd name="T18" fmla="*/ 66 w 148"/>
                <a:gd name="T19" fmla="*/ 8 h 175"/>
                <a:gd name="T20" fmla="*/ 109 w 148"/>
                <a:gd name="T21" fmla="*/ 0 h 175"/>
                <a:gd name="T22" fmla="*/ 129 w 148"/>
                <a:gd name="T23" fmla="*/ 11 h 175"/>
                <a:gd name="T24" fmla="*/ 148 w 148"/>
                <a:gd name="T25" fmla="*/ 51 h 175"/>
                <a:gd name="T26" fmla="*/ 148 w 148"/>
                <a:gd name="T27" fmla="*/ 52 h 175"/>
                <a:gd name="T28" fmla="*/ 148 w 148"/>
                <a:gd name="T29" fmla="*/ 53 h 175"/>
                <a:gd name="T30" fmla="*/ 148 w 148"/>
                <a:gd name="T31" fmla="*/ 55 h 175"/>
                <a:gd name="T32" fmla="*/ 148 w 148"/>
                <a:gd name="T33" fmla="*/ 56 h 175"/>
                <a:gd name="T34" fmla="*/ 148 w 148"/>
                <a:gd name="T35" fmla="*/ 57 h 175"/>
                <a:gd name="T36" fmla="*/ 148 w 148"/>
                <a:gd name="T37" fmla="*/ 58 h 175"/>
                <a:gd name="T38" fmla="*/ 147 w 148"/>
                <a:gd name="T39" fmla="*/ 61 h 175"/>
                <a:gd name="T40" fmla="*/ 92 w 148"/>
                <a:gd name="T41" fmla="*/ 166 h 175"/>
                <a:gd name="T42" fmla="*/ 90 w 148"/>
                <a:gd name="T43" fmla="*/ 170 h 175"/>
                <a:gd name="T44" fmla="*/ 73 w 148"/>
                <a:gd name="T45" fmla="*/ 172 h 175"/>
                <a:gd name="T46" fmla="*/ 10 w 148"/>
                <a:gd name="T47" fmla="*/ 140 h 175"/>
                <a:gd name="T48" fmla="*/ 4 w 148"/>
                <a:gd name="T49" fmla="*/ 121 h 175"/>
                <a:gd name="T50" fmla="*/ 14 w 148"/>
                <a:gd name="T51" fmla="*/ 131 h 175"/>
                <a:gd name="T52" fmla="*/ 77 w 148"/>
                <a:gd name="T53" fmla="*/ 164 h 175"/>
                <a:gd name="T54" fmla="*/ 83 w 148"/>
                <a:gd name="T55" fmla="*/ 163 h 175"/>
                <a:gd name="T56" fmla="*/ 84 w 148"/>
                <a:gd name="T57" fmla="*/ 162 h 175"/>
                <a:gd name="T58" fmla="*/ 138 w 148"/>
                <a:gd name="T59" fmla="*/ 57 h 175"/>
                <a:gd name="T60" fmla="*/ 139 w 148"/>
                <a:gd name="T61" fmla="*/ 56 h 175"/>
                <a:gd name="T62" fmla="*/ 139 w 148"/>
                <a:gd name="T63" fmla="*/ 55 h 175"/>
                <a:gd name="T64" fmla="*/ 139 w 148"/>
                <a:gd name="T65" fmla="*/ 55 h 175"/>
                <a:gd name="T66" fmla="*/ 139 w 148"/>
                <a:gd name="T67" fmla="*/ 55 h 175"/>
                <a:gd name="T68" fmla="*/ 139 w 148"/>
                <a:gd name="T69" fmla="*/ 54 h 175"/>
                <a:gd name="T70" fmla="*/ 139 w 148"/>
                <a:gd name="T71" fmla="*/ 54 h 175"/>
                <a:gd name="T72" fmla="*/ 139 w 148"/>
                <a:gd name="T73" fmla="*/ 54 h 175"/>
                <a:gd name="T74" fmla="*/ 139 w 148"/>
                <a:gd name="T75" fmla="*/ 53 h 175"/>
                <a:gd name="T76" fmla="*/ 139 w 148"/>
                <a:gd name="T77" fmla="*/ 53 h 175"/>
                <a:gd name="T78" fmla="*/ 122 w 148"/>
                <a:gd name="T79" fmla="*/ 18 h 175"/>
                <a:gd name="T80" fmla="*/ 108 w 148"/>
                <a:gd name="T81" fmla="*/ 10 h 175"/>
                <a:gd name="T82" fmla="*/ 69 w 148"/>
                <a:gd name="T83" fmla="*/ 17 h 175"/>
                <a:gd name="T84" fmla="*/ 69 w 148"/>
                <a:gd name="T85" fmla="*/ 17 h 175"/>
                <a:gd name="T86" fmla="*/ 68 w 148"/>
                <a:gd name="T87" fmla="*/ 18 h 175"/>
                <a:gd name="T88" fmla="*/ 68 w 148"/>
                <a:gd name="T89" fmla="*/ 18 h 175"/>
                <a:gd name="T90" fmla="*/ 68 w 148"/>
                <a:gd name="T91" fmla="*/ 18 h 175"/>
                <a:gd name="T92" fmla="*/ 68 w 148"/>
                <a:gd name="T93" fmla="*/ 18 h 175"/>
                <a:gd name="T94" fmla="*/ 67 w 148"/>
                <a:gd name="T95" fmla="*/ 18 h 175"/>
                <a:gd name="T96" fmla="*/ 67 w 148"/>
                <a:gd name="T97" fmla="*/ 18 h 175"/>
                <a:gd name="T98" fmla="*/ 67 w 148"/>
                <a:gd name="T99" fmla="*/ 18 h 175"/>
                <a:gd name="T100" fmla="*/ 67 w 148"/>
                <a:gd name="T101" fmla="*/ 19 h 175"/>
                <a:gd name="T102" fmla="*/ 67 w 148"/>
                <a:gd name="T103" fmla="*/ 19 h 175"/>
                <a:gd name="T104" fmla="*/ 12 w 148"/>
                <a:gd name="T105" fmla="*/ 125 h 175"/>
                <a:gd name="T106" fmla="*/ 14 w 148"/>
                <a:gd name="T107" fmla="*/ 1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 h="175">
                  <a:moveTo>
                    <a:pt x="4" y="121"/>
                  </a:moveTo>
                  <a:cubicBezTo>
                    <a:pt x="58" y="15"/>
                    <a:pt x="58" y="15"/>
                    <a:pt x="58" y="15"/>
                  </a:cubicBezTo>
                  <a:cubicBezTo>
                    <a:pt x="59" y="14"/>
                    <a:pt x="59" y="13"/>
                    <a:pt x="60" y="13"/>
                  </a:cubicBezTo>
                  <a:cubicBezTo>
                    <a:pt x="60" y="12"/>
                    <a:pt x="60" y="12"/>
                    <a:pt x="60" y="12"/>
                  </a:cubicBezTo>
                  <a:cubicBezTo>
                    <a:pt x="61" y="12"/>
                    <a:pt x="61" y="11"/>
                    <a:pt x="61" y="11"/>
                  </a:cubicBezTo>
                  <a:cubicBezTo>
                    <a:pt x="61" y="11"/>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91" y="168"/>
                    <a:pt x="91" y="169"/>
                    <a:pt x="90" y="170"/>
                  </a:cubicBezTo>
                  <a:cubicBezTo>
                    <a:pt x="85" y="174"/>
                    <a:pt x="79" y="175"/>
                    <a:pt x="73" y="172"/>
                  </a:cubicBezTo>
                  <a:cubicBezTo>
                    <a:pt x="10" y="140"/>
                    <a:pt x="10" y="140"/>
                    <a:pt x="10" y="140"/>
                  </a:cubicBezTo>
                  <a:cubicBezTo>
                    <a:pt x="3" y="136"/>
                    <a:pt x="0" y="128"/>
                    <a:pt x="4" y="121"/>
                  </a:cubicBezTo>
                  <a:close/>
                  <a:moveTo>
                    <a:pt x="14" y="131"/>
                  </a:moveTo>
                  <a:cubicBezTo>
                    <a:pt x="77" y="164"/>
                    <a:pt x="77" y="164"/>
                    <a:pt x="77" y="164"/>
                  </a:cubicBezTo>
                  <a:cubicBezTo>
                    <a:pt x="79" y="165"/>
                    <a:pt x="82" y="164"/>
                    <a:pt x="83" y="163"/>
                  </a:cubicBezTo>
                  <a:cubicBezTo>
                    <a:pt x="83" y="163"/>
                    <a:pt x="84" y="162"/>
                    <a:pt x="84" y="162"/>
                  </a:cubicBezTo>
                  <a:cubicBezTo>
                    <a:pt x="138" y="57"/>
                    <a:pt x="138" y="57"/>
                    <a:pt x="138" y="57"/>
                  </a:cubicBezTo>
                  <a:cubicBezTo>
                    <a:pt x="138" y="56"/>
                    <a:pt x="138" y="56"/>
                    <a:pt x="139" y="56"/>
                  </a:cubicBezTo>
                  <a:cubicBezTo>
                    <a:pt x="139" y="56"/>
                    <a:pt x="139" y="56"/>
                    <a:pt x="139" y="55"/>
                  </a:cubicBezTo>
                  <a:cubicBezTo>
                    <a:pt x="139" y="55"/>
                    <a:pt x="139" y="55"/>
                    <a:pt x="139" y="55"/>
                  </a:cubicBezTo>
                  <a:cubicBezTo>
                    <a:pt x="139" y="55"/>
                    <a:pt x="139" y="55"/>
                    <a:pt x="139" y="55"/>
                  </a:cubicBezTo>
                  <a:cubicBezTo>
                    <a:pt x="139" y="55"/>
                    <a:pt x="139" y="55"/>
                    <a:pt x="139" y="54"/>
                  </a:cubicBezTo>
                  <a:cubicBezTo>
                    <a:pt x="139" y="54"/>
                    <a:pt x="139" y="54"/>
                    <a:pt x="139" y="54"/>
                  </a:cubicBezTo>
                  <a:cubicBezTo>
                    <a:pt x="139" y="54"/>
                    <a:pt x="139" y="54"/>
                    <a:pt x="139" y="54"/>
                  </a:cubicBezTo>
                  <a:cubicBezTo>
                    <a:pt x="139" y="54"/>
                    <a:pt x="139" y="54"/>
                    <a:pt x="139" y="53"/>
                  </a:cubicBezTo>
                  <a:cubicBezTo>
                    <a:pt x="139" y="53"/>
                    <a:pt x="139" y="53"/>
                    <a:pt x="139" y="53"/>
                  </a:cubicBezTo>
                  <a:cubicBezTo>
                    <a:pt x="137" y="49"/>
                    <a:pt x="128" y="31"/>
                    <a:pt x="122" y="18"/>
                  </a:cubicBezTo>
                  <a:cubicBezTo>
                    <a:pt x="108" y="10"/>
                    <a:pt x="108" y="10"/>
                    <a:pt x="108" y="10"/>
                  </a:cubicBezTo>
                  <a:cubicBezTo>
                    <a:pt x="93" y="13"/>
                    <a:pt x="73" y="16"/>
                    <a:pt x="69" y="17"/>
                  </a:cubicBezTo>
                  <a:cubicBezTo>
                    <a:pt x="69" y="17"/>
                    <a:pt x="69" y="17"/>
                    <a:pt x="69" y="17"/>
                  </a:cubicBezTo>
                  <a:cubicBezTo>
                    <a:pt x="69" y="17"/>
                    <a:pt x="68" y="17"/>
                    <a:pt x="68" y="18"/>
                  </a:cubicBezTo>
                  <a:cubicBezTo>
                    <a:pt x="68" y="18"/>
                    <a:pt x="68" y="18"/>
                    <a:pt x="68" y="18"/>
                  </a:cubicBezTo>
                  <a:cubicBezTo>
                    <a:pt x="68" y="18"/>
                    <a:pt x="68" y="18"/>
                    <a:pt x="68" y="18"/>
                  </a:cubicBezTo>
                  <a:cubicBezTo>
                    <a:pt x="68" y="18"/>
                    <a:pt x="68" y="18"/>
                    <a:pt x="68" y="18"/>
                  </a:cubicBezTo>
                  <a:cubicBezTo>
                    <a:pt x="68" y="18"/>
                    <a:pt x="67" y="18"/>
                    <a:pt x="67" y="18"/>
                  </a:cubicBezTo>
                  <a:cubicBezTo>
                    <a:pt x="67" y="18"/>
                    <a:pt x="67" y="18"/>
                    <a:pt x="67" y="18"/>
                  </a:cubicBezTo>
                  <a:cubicBezTo>
                    <a:pt x="67" y="18"/>
                    <a:pt x="67" y="18"/>
                    <a:pt x="67" y="18"/>
                  </a:cubicBezTo>
                  <a:cubicBezTo>
                    <a:pt x="67" y="19"/>
                    <a:pt x="67" y="19"/>
                    <a:pt x="67" y="19"/>
                  </a:cubicBezTo>
                  <a:cubicBezTo>
                    <a:pt x="67" y="19"/>
                    <a:pt x="67" y="19"/>
                    <a:pt x="67" y="19"/>
                  </a:cubicBezTo>
                  <a:cubicBezTo>
                    <a:pt x="12" y="125"/>
                    <a:pt x="12" y="125"/>
                    <a:pt x="12" y="125"/>
                  </a:cubicBezTo>
                  <a:cubicBezTo>
                    <a:pt x="11" y="127"/>
                    <a:pt x="12" y="130"/>
                    <a:pt x="14" y="131"/>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32" name="Freeform 12"/>
            <p:cNvSpPr>
              <a:spLocks noEditPoints="1"/>
            </p:cNvSpPr>
            <p:nvPr/>
          </p:nvSpPr>
          <p:spPr bwMode="auto">
            <a:xfrm>
              <a:off x="766763" y="2197100"/>
              <a:ext cx="117475" cy="119063"/>
            </a:xfrm>
            <a:custGeom>
              <a:avLst/>
              <a:gdLst>
                <a:gd name="T0" fmla="*/ 1 w 73"/>
                <a:gd name="T1" fmla="*/ 36 h 73"/>
                <a:gd name="T2" fmla="*/ 37 w 73"/>
                <a:gd name="T3" fmla="*/ 0 h 73"/>
                <a:gd name="T4" fmla="*/ 73 w 73"/>
                <a:gd name="T5" fmla="*/ 37 h 73"/>
                <a:gd name="T6" fmla="*/ 37 w 73"/>
                <a:gd name="T7" fmla="*/ 73 h 73"/>
                <a:gd name="T8" fmla="*/ 1 w 73"/>
                <a:gd name="T9" fmla="*/ 36 h 73"/>
                <a:gd name="T10" fmla="*/ 39 w 73"/>
                <a:gd name="T11" fmla="*/ 22 h 73"/>
                <a:gd name="T12" fmla="*/ 30 w 73"/>
                <a:gd name="T13" fmla="*/ 13 h 73"/>
                <a:gd name="T14" fmla="*/ 21 w 73"/>
                <a:gd name="T15" fmla="*/ 22 h 73"/>
                <a:gd name="T16" fmla="*/ 30 w 73"/>
                <a:gd name="T17" fmla="*/ 31 h 73"/>
                <a:gd name="T18" fmla="*/ 39 w 73"/>
                <a:gd name="T19" fmla="*/ 2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1" y="36"/>
                  </a:moveTo>
                  <a:cubicBezTo>
                    <a:pt x="1" y="16"/>
                    <a:pt x="17" y="0"/>
                    <a:pt x="37" y="0"/>
                  </a:cubicBezTo>
                  <a:cubicBezTo>
                    <a:pt x="57" y="0"/>
                    <a:pt x="73" y="17"/>
                    <a:pt x="73" y="37"/>
                  </a:cubicBezTo>
                  <a:cubicBezTo>
                    <a:pt x="73" y="57"/>
                    <a:pt x="57" y="73"/>
                    <a:pt x="37" y="73"/>
                  </a:cubicBezTo>
                  <a:cubicBezTo>
                    <a:pt x="16" y="72"/>
                    <a:pt x="0" y="56"/>
                    <a:pt x="1" y="36"/>
                  </a:cubicBezTo>
                  <a:close/>
                  <a:moveTo>
                    <a:pt x="39" y="22"/>
                  </a:moveTo>
                  <a:cubicBezTo>
                    <a:pt x="39" y="17"/>
                    <a:pt x="35" y="13"/>
                    <a:pt x="30" y="13"/>
                  </a:cubicBezTo>
                  <a:cubicBezTo>
                    <a:pt x="25" y="13"/>
                    <a:pt x="21" y="17"/>
                    <a:pt x="21" y="22"/>
                  </a:cubicBezTo>
                  <a:cubicBezTo>
                    <a:pt x="21" y="27"/>
                    <a:pt x="25" y="31"/>
                    <a:pt x="30" y="31"/>
                  </a:cubicBezTo>
                  <a:cubicBezTo>
                    <a:pt x="35" y="31"/>
                    <a:pt x="38" y="27"/>
                    <a:pt x="39" y="22"/>
                  </a:cubicBez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33" name="Freeform 13"/>
            <p:cNvSpPr>
              <a:spLocks/>
            </p:cNvSpPr>
            <p:nvPr/>
          </p:nvSpPr>
          <p:spPr bwMode="auto">
            <a:xfrm>
              <a:off x="766763" y="2197100"/>
              <a:ext cx="50800" cy="111125"/>
            </a:xfrm>
            <a:custGeom>
              <a:avLst/>
              <a:gdLst>
                <a:gd name="T0" fmla="*/ 6 w 31"/>
                <a:gd name="T1" fmla="*/ 37 h 68"/>
                <a:gd name="T2" fmla="*/ 19 w 31"/>
                <a:gd name="T3" fmla="*/ 68 h 68"/>
                <a:gd name="T4" fmla="*/ 1 w 31"/>
                <a:gd name="T5" fmla="*/ 36 h 68"/>
                <a:gd name="T6" fmla="*/ 31 w 31"/>
                <a:gd name="T7" fmla="*/ 0 h 68"/>
                <a:gd name="T8" fmla="*/ 6 w 31"/>
                <a:gd name="T9" fmla="*/ 37 h 68"/>
              </a:gdLst>
              <a:ahLst/>
              <a:cxnLst>
                <a:cxn ang="0">
                  <a:pos x="T0" y="T1"/>
                </a:cxn>
                <a:cxn ang="0">
                  <a:pos x="T2" y="T3"/>
                </a:cxn>
                <a:cxn ang="0">
                  <a:pos x="T4" y="T5"/>
                </a:cxn>
                <a:cxn ang="0">
                  <a:pos x="T6" y="T7"/>
                </a:cxn>
                <a:cxn ang="0">
                  <a:pos x="T8" y="T9"/>
                </a:cxn>
              </a:cxnLst>
              <a:rect l="0" t="0" r="r" b="b"/>
              <a:pathLst>
                <a:path w="31" h="68">
                  <a:moveTo>
                    <a:pt x="6" y="37"/>
                  </a:moveTo>
                  <a:cubicBezTo>
                    <a:pt x="6" y="50"/>
                    <a:pt x="11" y="61"/>
                    <a:pt x="19" y="68"/>
                  </a:cubicBezTo>
                  <a:cubicBezTo>
                    <a:pt x="8" y="62"/>
                    <a:pt x="0" y="50"/>
                    <a:pt x="1" y="36"/>
                  </a:cubicBezTo>
                  <a:cubicBezTo>
                    <a:pt x="1" y="18"/>
                    <a:pt x="14" y="3"/>
                    <a:pt x="31" y="0"/>
                  </a:cubicBezTo>
                  <a:cubicBezTo>
                    <a:pt x="16" y="6"/>
                    <a:pt x="6" y="21"/>
                    <a:pt x="6"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34" name="Freeform 14"/>
            <p:cNvSpPr>
              <a:spLocks/>
            </p:cNvSpPr>
            <p:nvPr/>
          </p:nvSpPr>
          <p:spPr bwMode="auto">
            <a:xfrm>
              <a:off x="696913" y="2141538"/>
              <a:ext cx="134938" cy="106363"/>
            </a:xfrm>
            <a:custGeom>
              <a:avLst/>
              <a:gdLst>
                <a:gd name="T0" fmla="*/ 4 w 83"/>
                <a:gd name="T1" fmla="*/ 59 h 66"/>
                <a:gd name="T2" fmla="*/ 1 w 83"/>
                <a:gd name="T3" fmla="*/ 41 h 66"/>
                <a:gd name="T4" fmla="*/ 9 w 83"/>
                <a:gd name="T5" fmla="*/ 18 h 66"/>
                <a:gd name="T6" fmla="*/ 15 w 83"/>
                <a:gd name="T7" fmla="*/ 11 h 66"/>
                <a:gd name="T8" fmla="*/ 36 w 83"/>
                <a:gd name="T9" fmla="*/ 1 h 66"/>
                <a:gd name="T10" fmla="*/ 60 w 83"/>
                <a:gd name="T11" fmla="*/ 7 h 66"/>
                <a:gd name="T12" fmla="*/ 79 w 83"/>
                <a:gd name="T13" fmla="*/ 27 h 66"/>
                <a:gd name="T14" fmla="*/ 83 w 83"/>
                <a:gd name="T15" fmla="*/ 49 h 66"/>
                <a:gd name="T16" fmla="*/ 81 w 83"/>
                <a:gd name="T17" fmla="*/ 56 h 66"/>
                <a:gd name="T18" fmla="*/ 78 w 83"/>
                <a:gd name="T19" fmla="*/ 62 h 66"/>
                <a:gd name="T20" fmla="*/ 68 w 83"/>
                <a:gd name="T21" fmla="*/ 64 h 66"/>
                <a:gd name="T22" fmla="*/ 64 w 83"/>
                <a:gd name="T23" fmla="*/ 57 h 66"/>
                <a:gd name="T24" fmla="*/ 65 w 83"/>
                <a:gd name="T25" fmla="*/ 54 h 66"/>
                <a:gd name="T26" fmla="*/ 69 w 83"/>
                <a:gd name="T27" fmla="*/ 60 h 66"/>
                <a:gd name="T28" fmla="*/ 75 w 83"/>
                <a:gd name="T29" fmla="*/ 59 h 66"/>
                <a:gd name="T30" fmla="*/ 78 w 83"/>
                <a:gd name="T31" fmla="*/ 50 h 66"/>
                <a:gd name="T32" fmla="*/ 79 w 83"/>
                <a:gd name="T33" fmla="*/ 49 h 66"/>
                <a:gd name="T34" fmla="*/ 58 w 83"/>
                <a:gd name="T35" fmla="*/ 10 h 66"/>
                <a:gd name="T36" fmla="*/ 18 w 83"/>
                <a:gd name="T37" fmla="*/ 14 h 66"/>
                <a:gd name="T38" fmla="*/ 13 w 83"/>
                <a:gd name="T39" fmla="*/ 20 h 66"/>
                <a:gd name="T40" fmla="*/ 8 w 83"/>
                <a:gd name="T41" fmla="*/ 57 h 66"/>
                <a:gd name="T42" fmla="*/ 13 w 83"/>
                <a:gd name="T43" fmla="*/ 61 h 66"/>
                <a:gd name="T44" fmla="*/ 14 w 83"/>
                <a:gd name="T45" fmla="*/ 61 h 66"/>
                <a:gd name="T46" fmla="*/ 17 w 83"/>
                <a:gd name="T47" fmla="*/ 65 h 66"/>
                <a:gd name="T48" fmla="*/ 14 w 83"/>
                <a:gd name="T49" fmla="*/ 61 h 66"/>
                <a:gd name="T50" fmla="*/ 21 w 83"/>
                <a:gd name="T51" fmla="*/ 58 h 66"/>
                <a:gd name="T52" fmla="*/ 22 w 83"/>
                <a:gd name="T53" fmla="*/ 56 h 66"/>
                <a:gd name="T54" fmla="*/ 24 w 83"/>
                <a:gd name="T55" fmla="*/ 60 h 66"/>
                <a:gd name="T56" fmla="*/ 23 w 83"/>
                <a:gd name="T57" fmla="*/ 61 h 66"/>
                <a:gd name="T58" fmla="*/ 17 w 83"/>
                <a:gd name="T59" fmla="*/ 65 h 66"/>
                <a:gd name="T60" fmla="*/ 12 w 83"/>
                <a:gd name="T61" fmla="*/ 65 h 66"/>
                <a:gd name="T62" fmla="*/ 4 w 83"/>
                <a:gd name="T63"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6">
                  <a:moveTo>
                    <a:pt x="4" y="59"/>
                  </a:moveTo>
                  <a:cubicBezTo>
                    <a:pt x="2" y="53"/>
                    <a:pt x="0" y="47"/>
                    <a:pt x="1" y="41"/>
                  </a:cubicBezTo>
                  <a:cubicBezTo>
                    <a:pt x="2" y="33"/>
                    <a:pt x="4" y="26"/>
                    <a:pt x="9" y="18"/>
                  </a:cubicBezTo>
                  <a:cubicBezTo>
                    <a:pt x="11" y="16"/>
                    <a:pt x="13" y="13"/>
                    <a:pt x="15" y="11"/>
                  </a:cubicBezTo>
                  <a:cubicBezTo>
                    <a:pt x="21" y="6"/>
                    <a:pt x="28" y="2"/>
                    <a:pt x="36" y="1"/>
                  </a:cubicBezTo>
                  <a:cubicBezTo>
                    <a:pt x="44" y="0"/>
                    <a:pt x="52" y="2"/>
                    <a:pt x="60" y="7"/>
                  </a:cubicBezTo>
                  <a:cubicBezTo>
                    <a:pt x="69" y="12"/>
                    <a:pt x="75" y="19"/>
                    <a:pt x="79" y="27"/>
                  </a:cubicBezTo>
                  <a:cubicBezTo>
                    <a:pt x="82" y="34"/>
                    <a:pt x="83" y="41"/>
                    <a:pt x="83" y="49"/>
                  </a:cubicBezTo>
                  <a:cubicBezTo>
                    <a:pt x="83" y="51"/>
                    <a:pt x="82" y="54"/>
                    <a:pt x="81" y="56"/>
                  </a:cubicBezTo>
                  <a:cubicBezTo>
                    <a:pt x="81" y="58"/>
                    <a:pt x="79" y="60"/>
                    <a:pt x="78" y="62"/>
                  </a:cubicBezTo>
                  <a:cubicBezTo>
                    <a:pt x="75" y="65"/>
                    <a:pt x="71" y="65"/>
                    <a:pt x="68" y="64"/>
                  </a:cubicBezTo>
                  <a:cubicBezTo>
                    <a:pt x="66" y="63"/>
                    <a:pt x="64" y="60"/>
                    <a:pt x="64" y="57"/>
                  </a:cubicBezTo>
                  <a:cubicBezTo>
                    <a:pt x="64" y="56"/>
                    <a:pt x="64" y="55"/>
                    <a:pt x="65" y="54"/>
                  </a:cubicBezTo>
                  <a:cubicBezTo>
                    <a:pt x="66" y="57"/>
                    <a:pt x="67" y="59"/>
                    <a:pt x="69" y="60"/>
                  </a:cubicBezTo>
                  <a:cubicBezTo>
                    <a:pt x="72" y="62"/>
                    <a:pt x="74" y="60"/>
                    <a:pt x="75" y="59"/>
                  </a:cubicBezTo>
                  <a:cubicBezTo>
                    <a:pt x="77" y="57"/>
                    <a:pt x="78" y="54"/>
                    <a:pt x="78" y="50"/>
                  </a:cubicBezTo>
                  <a:cubicBezTo>
                    <a:pt x="79" y="50"/>
                    <a:pt x="79" y="49"/>
                    <a:pt x="79" y="49"/>
                  </a:cubicBezTo>
                  <a:cubicBezTo>
                    <a:pt x="79" y="32"/>
                    <a:pt x="72" y="19"/>
                    <a:pt x="58" y="10"/>
                  </a:cubicBezTo>
                  <a:cubicBezTo>
                    <a:pt x="45" y="2"/>
                    <a:pt x="28" y="4"/>
                    <a:pt x="18" y="14"/>
                  </a:cubicBezTo>
                  <a:cubicBezTo>
                    <a:pt x="16" y="16"/>
                    <a:pt x="14" y="18"/>
                    <a:pt x="13" y="20"/>
                  </a:cubicBezTo>
                  <a:cubicBezTo>
                    <a:pt x="1" y="39"/>
                    <a:pt x="5" y="52"/>
                    <a:pt x="8" y="57"/>
                  </a:cubicBezTo>
                  <a:cubicBezTo>
                    <a:pt x="9" y="59"/>
                    <a:pt x="10" y="61"/>
                    <a:pt x="13" y="61"/>
                  </a:cubicBezTo>
                  <a:cubicBezTo>
                    <a:pt x="13" y="61"/>
                    <a:pt x="14" y="61"/>
                    <a:pt x="14" y="61"/>
                  </a:cubicBezTo>
                  <a:cubicBezTo>
                    <a:pt x="14" y="63"/>
                    <a:pt x="15" y="64"/>
                    <a:pt x="17" y="65"/>
                  </a:cubicBezTo>
                  <a:cubicBezTo>
                    <a:pt x="15" y="64"/>
                    <a:pt x="14" y="63"/>
                    <a:pt x="14" y="61"/>
                  </a:cubicBezTo>
                  <a:cubicBezTo>
                    <a:pt x="16" y="61"/>
                    <a:pt x="18" y="60"/>
                    <a:pt x="21" y="58"/>
                  </a:cubicBezTo>
                  <a:cubicBezTo>
                    <a:pt x="21" y="57"/>
                    <a:pt x="22" y="57"/>
                    <a:pt x="22" y="56"/>
                  </a:cubicBezTo>
                  <a:cubicBezTo>
                    <a:pt x="23" y="57"/>
                    <a:pt x="24" y="59"/>
                    <a:pt x="24" y="60"/>
                  </a:cubicBezTo>
                  <a:cubicBezTo>
                    <a:pt x="24" y="61"/>
                    <a:pt x="24" y="61"/>
                    <a:pt x="23" y="61"/>
                  </a:cubicBezTo>
                  <a:cubicBezTo>
                    <a:pt x="21" y="63"/>
                    <a:pt x="19" y="64"/>
                    <a:pt x="17" y="65"/>
                  </a:cubicBezTo>
                  <a:cubicBezTo>
                    <a:pt x="15" y="65"/>
                    <a:pt x="14" y="66"/>
                    <a:pt x="12" y="65"/>
                  </a:cubicBezTo>
                  <a:cubicBezTo>
                    <a:pt x="10" y="65"/>
                    <a:pt x="7" y="63"/>
                    <a:pt x="4" y="59"/>
                  </a:cubicBezTo>
                  <a:close/>
                </a:path>
              </a:pathLst>
            </a:custGeom>
            <a:solidFill>
              <a:srgbClr val="296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35" name="Freeform 15"/>
            <p:cNvSpPr>
              <a:spLocks/>
            </p:cNvSpPr>
            <p:nvPr/>
          </p:nvSpPr>
          <p:spPr bwMode="auto">
            <a:xfrm>
              <a:off x="614363" y="2301875"/>
              <a:ext cx="77788" cy="100013"/>
            </a:xfrm>
            <a:custGeom>
              <a:avLst/>
              <a:gdLst>
                <a:gd name="T0" fmla="*/ 15 w 48"/>
                <a:gd name="T1" fmla="*/ 60 h 62"/>
                <a:gd name="T2" fmla="*/ 1 w 48"/>
                <a:gd name="T3" fmla="*/ 18 h 62"/>
                <a:gd name="T4" fmla="*/ 1 w 48"/>
                <a:gd name="T5" fmla="*/ 16 h 62"/>
                <a:gd name="T6" fmla="*/ 3 w 48"/>
                <a:gd name="T7" fmla="*/ 14 h 62"/>
                <a:gd name="T8" fmla="*/ 44 w 48"/>
                <a:gd name="T9" fmla="*/ 0 h 62"/>
                <a:gd name="T10" fmla="*/ 48 w 48"/>
                <a:gd name="T11" fmla="*/ 2 h 62"/>
                <a:gd name="T12" fmla="*/ 46 w 48"/>
                <a:gd name="T13" fmla="*/ 6 h 62"/>
                <a:gd name="T14" fmla="*/ 7 w 48"/>
                <a:gd name="T15" fmla="*/ 19 h 62"/>
                <a:gd name="T16" fmla="*/ 21 w 48"/>
                <a:gd name="T17" fmla="*/ 58 h 62"/>
                <a:gd name="T18" fmla="*/ 20 w 48"/>
                <a:gd name="T19" fmla="*/ 60 h 62"/>
                <a:gd name="T20" fmla="*/ 19 w 48"/>
                <a:gd name="T21" fmla="*/ 61 h 62"/>
                <a:gd name="T22" fmla="*/ 15 w 48"/>
                <a:gd name="T23"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62">
                  <a:moveTo>
                    <a:pt x="15" y="60"/>
                  </a:moveTo>
                  <a:cubicBezTo>
                    <a:pt x="1" y="18"/>
                    <a:pt x="1" y="18"/>
                    <a:pt x="1" y="18"/>
                  </a:cubicBezTo>
                  <a:cubicBezTo>
                    <a:pt x="0" y="18"/>
                    <a:pt x="1" y="17"/>
                    <a:pt x="1" y="16"/>
                  </a:cubicBezTo>
                  <a:cubicBezTo>
                    <a:pt x="1" y="15"/>
                    <a:pt x="2" y="15"/>
                    <a:pt x="3" y="14"/>
                  </a:cubicBezTo>
                  <a:cubicBezTo>
                    <a:pt x="44" y="0"/>
                    <a:pt x="44" y="0"/>
                    <a:pt x="44" y="0"/>
                  </a:cubicBezTo>
                  <a:cubicBezTo>
                    <a:pt x="45" y="0"/>
                    <a:pt x="47" y="1"/>
                    <a:pt x="48" y="2"/>
                  </a:cubicBezTo>
                  <a:cubicBezTo>
                    <a:pt x="48" y="4"/>
                    <a:pt x="47" y="5"/>
                    <a:pt x="46" y="6"/>
                  </a:cubicBezTo>
                  <a:cubicBezTo>
                    <a:pt x="7" y="19"/>
                    <a:pt x="7" y="19"/>
                    <a:pt x="7" y="19"/>
                  </a:cubicBezTo>
                  <a:cubicBezTo>
                    <a:pt x="21" y="58"/>
                    <a:pt x="21" y="58"/>
                    <a:pt x="21" y="58"/>
                  </a:cubicBezTo>
                  <a:cubicBezTo>
                    <a:pt x="21" y="58"/>
                    <a:pt x="21" y="59"/>
                    <a:pt x="20" y="60"/>
                  </a:cubicBezTo>
                  <a:cubicBezTo>
                    <a:pt x="20" y="61"/>
                    <a:pt x="19" y="61"/>
                    <a:pt x="19" y="61"/>
                  </a:cubicBezTo>
                  <a:cubicBezTo>
                    <a:pt x="17" y="62"/>
                    <a:pt x="15" y="61"/>
                    <a:pt x="15"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36" name="Freeform 16"/>
            <p:cNvSpPr>
              <a:spLocks/>
            </p:cNvSpPr>
            <p:nvPr/>
          </p:nvSpPr>
          <p:spPr bwMode="auto">
            <a:xfrm>
              <a:off x="636588" y="2317750"/>
              <a:ext cx="98425" cy="96838"/>
            </a:xfrm>
            <a:custGeom>
              <a:avLst/>
              <a:gdLst>
                <a:gd name="T0" fmla="*/ 35 w 62"/>
                <a:gd name="T1" fmla="*/ 0 h 61"/>
                <a:gd name="T2" fmla="*/ 62 w 62"/>
                <a:gd name="T3" fmla="*/ 13 h 61"/>
                <a:gd name="T4" fmla="*/ 56 w 62"/>
                <a:gd name="T5" fmla="*/ 28 h 61"/>
                <a:gd name="T6" fmla="*/ 28 w 62"/>
                <a:gd name="T7" fmla="*/ 14 h 61"/>
                <a:gd name="T8" fmla="*/ 19 w 62"/>
                <a:gd name="T9" fmla="*/ 33 h 61"/>
                <a:gd name="T10" fmla="*/ 46 w 62"/>
                <a:gd name="T11" fmla="*/ 46 h 61"/>
                <a:gd name="T12" fmla="*/ 39 w 62"/>
                <a:gd name="T13" fmla="*/ 61 h 61"/>
                <a:gd name="T14" fmla="*/ 12 w 62"/>
                <a:gd name="T15" fmla="*/ 48 h 61"/>
                <a:gd name="T16" fmla="*/ 0 w 62"/>
                <a:gd name="T17" fmla="*/ 12 h 61"/>
                <a:gd name="T18" fmla="*/ 35 w 62"/>
                <a:gd name="T19" fmla="*/ 0 h 61"/>
                <a:gd name="T20" fmla="*/ 35 w 62"/>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1">
                  <a:moveTo>
                    <a:pt x="35" y="0"/>
                  </a:moveTo>
                  <a:lnTo>
                    <a:pt x="62" y="13"/>
                  </a:lnTo>
                  <a:lnTo>
                    <a:pt x="56" y="28"/>
                  </a:lnTo>
                  <a:lnTo>
                    <a:pt x="28" y="14"/>
                  </a:lnTo>
                  <a:lnTo>
                    <a:pt x="19" y="33"/>
                  </a:lnTo>
                  <a:lnTo>
                    <a:pt x="46" y="46"/>
                  </a:lnTo>
                  <a:lnTo>
                    <a:pt x="39" y="61"/>
                  </a:lnTo>
                  <a:lnTo>
                    <a:pt x="12" y="48"/>
                  </a:lnTo>
                  <a:lnTo>
                    <a:pt x="0" y="12"/>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grpSp>
        <p:nvGrpSpPr>
          <p:cNvPr id="437" name="Groupe 404"/>
          <p:cNvGrpSpPr/>
          <p:nvPr/>
        </p:nvGrpSpPr>
        <p:grpSpPr>
          <a:xfrm>
            <a:off x="2788728" y="4287545"/>
            <a:ext cx="804874" cy="771748"/>
            <a:chOff x="422275" y="2974975"/>
            <a:chExt cx="631826" cy="630238"/>
          </a:xfrm>
        </p:grpSpPr>
        <p:sp>
          <p:nvSpPr>
            <p:cNvPr id="438" name="AutoShape 18"/>
            <p:cNvSpPr>
              <a:spLocks noChangeAspect="1" noChangeArrowheads="1" noTextEdit="1"/>
            </p:cNvSpPr>
            <p:nvPr/>
          </p:nvSpPr>
          <p:spPr bwMode="auto">
            <a:xfrm>
              <a:off x="422275" y="2974975"/>
              <a:ext cx="63023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39" name="Oval 20"/>
            <p:cNvSpPr>
              <a:spLocks noChangeArrowheads="1"/>
            </p:cNvSpPr>
            <p:nvPr/>
          </p:nvSpPr>
          <p:spPr bwMode="auto">
            <a:xfrm>
              <a:off x="422275" y="2974975"/>
              <a:ext cx="631826" cy="630238"/>
            </a:xfrm>
            <a:prstGeom prst="ellipse">
              <a:avLst/>
            </a:pr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40" name="Freeform 21"/>
            <p:cNvSpPr>
              <a:spLocks/>
            </p:cNvSpPr>
            <p:nvPr/>
          </p:nvSpPr>
          <p:spPr bwMode="auto">
            <a:xfrm>
              <a:off x="568325" y="3100388"/>
              <a:ext cx="484188" cy="501650"/>
            </a:xfrm>
            <a:custGeom>
              <a:avLst/>
              <a:gdLst>
                <a:gd name="T0" fmla="*/ 213 w 371"/>
                <a:gd name="T1" fmla="*/ 0 h 385"/>
                <a:gd name="T2" fmla="*/ 96 w 371"/>
                <a:gd name="T3" fmla="*/ 117 h 385"/>
                <a:gd name="T4" fmla="*/ 133 w 371"/>
                <a:gd name="T5" fmla="*/ 153 h 385"/>
                <a:gd name="T6" fmla="*/ 105 w 371"/>
                <a:gd name="T7" fmla="*/ 182 h 385"/>
                <a:gd name="T8" fmla="*/ 26 w 371"/>
                <a:gd name="T9" fmla="*/ 103 h 385"/>
                <a:gd name="T10" fmla="*/ 0 w 371"/>
                <a:gd name="T11" fmla="*/ 130 h 385"/>
                <a:gd name="T12" fmla="*/ 78 w 371"/>
                <a:gd name="T13" fmla="*/ 208 h 385"/>
                <a:gd name="T14" fmla="*/ 34 w 371"/>
                <a:gd name="T15" fmla="*/ 252 h 385"/>
                <a:gd name="T16" fmla="*/ 167 w 371"/>
                <a:gd name="T17" fmla="*/ 385 h 385"/>
                <a:gd name="T18" fmla="*/ 371 w 371"/>
                <a:gd name="T19" fmla="*/ 158 h 385"/>
                <a:gd name="T20" fmla="*/ 213 w 371"/>
                <a:gd name="T21"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1" h="385">
                  <a:moveTo>
                    <a:pt x="213" y="0"/>
                  </a:moveTo>
                  <a:cubicBezTo>
                    <a:pt x="96" y="117"/>
                    <a:pt x="96" y="117"/>
                    <a:pt x="96" y="117"/>
                  </a:cubicBezTo>
                  <a:cubicBezTo>
                    <a:pt x="133" y="153"/>
                    <a:pt x="133" y="153"/>
                    <a:pt x="133" y="153"/>
                  </a:cubicBezTo>
                  <a:cubicBezTo>
                    <a:pt x="105" y="182"/>
                    <a:pt x="105" y="182"/>
                    <a:pt x="105" y="182"/>
                  </a:cubicBezTo>
                  <a:cubicBezTo>
                    <a:pt x="26" y="103"/>
                    <a:pt x="26" y="103"/>
                    <a:pt x="26" y="103"/>
                  </a:cubicBezTo>
                  <a:cubicBezTo>
                    <a:pt x="0" y="130"/>
                    <a:pt x="0" y="130"/>
                    <a:pt x="0" y="130"/>
                  </a:cubicBezTo>
                  <a:cubicBezTo>
                    <a:pt x="78" y="208"/>
                    <a:pt x="78" y="208"/>
                    <a:pt x="78" y="208"/>
                  </a:cubicBezTo>
                  <a:cubicBezTo>
                    <a:pt x="34" y="252"/>
                    <a:pt x="34" y="252"/>
                    <a:pt x="34" y="252"/>
                  </a:cubicBezTo>
                  <a:cubicBezTo>
                    <a:pt x="167" y="385"/>
                    <a:pt x="167" y="385"/>
                    <a:pt x="167" y="385"/>
                  </a:cubicBezTo>
                  <a:cubicBezTo>
                    <a:pt x="279" y="368"/>
                    <a:pt x="366" y="273"/>
                    <a:pt x="371" y="158"/>
                  </a:cubicBezTo>
                  <a:cubicBezTo>
                    <a:pt x="213" y="0"/>
                    <a:pt x="213" y="0"/>
                    <a:pt x="213" y="0"/>
                  </a:cubicBezTo>
                  <a:close/>
                </a:path>
              </a:pathLst>
            </a:cu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41" name="Freeform 22"/>
            <p:cNvSpPr>
              <a:spLocks/>
            </p:cNvSpPr>
            <p:nvPr/>
          </p:nvSpPr>
          <p:spPr bwMode="auto">
            <a:xfrm>
              <a:off x="609600" y="3114675"/>
              <a:ext cx="255588" cy="317500"/>
            </a:xfrm>
            <a:custGeom>
              <a:avLst/>
              <a:gdLst>
                <a:gd name="T0" fmla="*/ 96 w 196"/>
                <a:gd name="T1" fmla="*/ 1 h 243"/>
                <a:gd name="T2" fmla="*/ 103 w 196"/>
                <a:gd name="T3" fmla="*/ 1 h 243"/>
                <a:gd name="T4" fmla="*/ 193 w 196"/>
                <a:gd name="T5" fmla="*/ 60 h 243"/>
                <a:gd name="T6" fmla="*/ 196 w 196"/>
                <a:gd name="T7" fmla="*/ 65 h 243"/>
                <a:gd name="T8" fmla="*/ 196 w 196"/>
                <a:gd name="T9" fmla="*/ 237 h 243"/>
                <a:gd name="T10" fmla="*/ 190 w 196"/>
                <a:gd name="T11" fmla="*/ 243 h 243"/>
                <a:gd name="T12" fmla="*/ 6 w 196"/>
                <a:gd name="T13" fmla="*/ 243 h 243"/>
                <a:gd name="T14" fmla="*/ 1 w 196"/>
                <a:gd name="T15" fmla="*/ 237 h 243"/>
                <a:gd name="T16" fmla="*/ 1 w 196"/>
                <a:gd name="T17" fmla="*/ 65 h 243"/>
                <a:gd name="T18" fmla="*/ 3 w 196"/>
                <a:gd name="T19" fmla="*/ 60 h 243"/>
                <a:gd name="T20" fmla="*/ 96 w 196"/>
                <a:gd name="T21"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243">
                  <a:moveTo>
                    <a:pt x="96" y="1"/>
                  </a:moveTo>
                  <a:cubicBezTo>
                    <a:pt x="98" y="0"/>
                    <a:pt x="101" y="0"/>
                    <a:pt x="103" y="1"/>
                  </a:cubicBezTo>
                  <a:cubicBezTo>
                    <a:pt x="193" y="60"/>
                    <a:pt x="193" y="60"/>
                    <a:pt x="193" y="60"/>
                  </a:cubicBezTo>
                  <a:cubicBezTo>
                    <a:pt x="195" y="61"/>
                    <a:pt x="196" y="63"/>
                    <a:pt x="196" y="65"/>
                  </a:cubicBezTo>
                  <a:cubicBezTo>
                    <a:pt x="196" y="237"/>
                    <a:pt x="196" y="237"/>
                    <a:pt x="196" y="237"/>
                  </a:cubicBezTo>
                  <a:cubicBezTo>
                    <a:pt x="196" y="240"/>
                    <a:pt x="194" y="243"/>
                    <a:pt x="190" y="243"/>
                  </a:cubicBezTo>
                  <a:cubicBezTo>
                    <a:pt x="6" y="243"/>
                    <a:pt x="6" y="243"/>
                    <a:pt x="6" y="243"/>
                  </a:cubicBezTo>
                  <a:cubicBezTo>
                    <a:pt x="3" y="243"/>
                    <a:pt x="1" y="240"/>
                    <a:pt x="1" y="237"/>
                  </a:cubicBezTo>
                  <a:cubicBezTo>
                    <a:pt x="1" y="65"/>
                    <a:pt x="1" y="65"/>
                    <a:pt x="1" y="65"/>
                  </a:cubicBezTo>
                  <a:cubicBezTo>
                    <a:pt x="0" y="63"/>
                    <a:pt x="1" y="61"/>
                    <a:pt x="3" y="60"/>
                  </a:cubicBezTo>
                  <a:cubicBezTo>
                    <a:pt x="96" y="1"/>
                    <a:pt x="96" y="1"/>
                    <a:pt x="96" y="1"/>
                  </a:cubicBezTo>
                  <a:close/>
                </a:path>
              </a:pathLst>
            </a:custGeom>
            <a:solidFill>
              <a:srgbClr val="F5C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42" name="Freeform 23"/>
            <p:cNvSpPr>
              <a:spLocks/>
            </p:cNvSpPr>
            <p:nvPr/>
          </p:nvSpPr>
          <p:spPr bwMode="auto">
            <a:xfrm>
              <a:off x="806450" y="3097213"/>
              <a:ext cx="42863" cy="96838"/>
            </a:xfrm>
            <a:custGeom>
              <a:avLst/>
              <a:gdLst>
                <a:gd name="T0" fmla="*/ 27 w 33"/>
                <a:gd name="T1" fmla="*/ 0 h 74"/>
                <a:gd name="T2" fmla="*/ 33 w 33"/>
                <a:gd name="T3" fmla="*/ 5 h 74"/>
                <a:gd name="T4" fmla="*/ 33 w 33"/>
                <a:gd name="T5" fmla="*/ 68 h 74"/>
                <a:gd name="T6" fmla="*/ 27 w 33"/>
                <a:gd name="T7" fmla="*/ 74 h 74"/>
                <a:gd name="T8" fmla="*/ 6 w 33"/>
                <a:gd name="T9" fmla="*/ 74 h 74"/>
                <a:gd name="T10" fmla="*/ 0 w 33"/>
                <a:gd name="T11" fmla="*/ 68 h 74"/>
                <a:gd name="T12" fmla="*/ 0 w 33"/>
                <a:gd name="T13" fmla="*/ 5 h 74"/>
                <a:gd name="T14" fmla="*/ 6 w 33"/>
                <a:gd name="T15" fmla="*/ 0 h 74"/>
                <a:gd name="T16" fmla="*/ 27 w 33"/>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74">
                  <a:moveTo>
                    <a:pt x="27" y="0"/>
                  </a:moveTo>
                  <a:cubicBezTo>
                    <a:pt x="30" y="0"/>
                    <a:pt x="33" y="2"/>
                    <a:pt x="33" y="5"/>
                  </a:cubicBezTo>
                  <a:cubicBezTo>
                    <a:pt x="33" y="68"/>
                    <a:pt x="33" y="68"/>
                    <a:pt x="33" y="68"/>
                  </a:cubicBezTo>
                  <a:cubicBezTo>
                    <a:pt x="33" y="72"/>
                    <a:pt x="30" y="74"/>
                    <a:pt x="27" y="74"/>
                  </a:cubicBezTo>
                  <a:cubicBezTo>
                    <a:pt x="6" y="74"/>
                    <a:pt x="6" y="74"/>
                    <a:pt x="6" y="74"/>
                  </a:cubicBezTo>
                  <a:cubicBezTo>
                    <a:pt x="3" y="74"/>
                    <a:pt x="0" y="72"/>
                    <a:pt x="0" y="68"/>
                  </a:cubicBezTo>
                  <a:cubicBezTo>
                    <a:pt x="0" y="5"/>
                    <a:pt x="0" y="5"/>
                    <a:pt x="0" y="5"/>
                  </a:cubicBezTo>
                  <a:cubicBezTo>
                    <a:pt x="0" y="3"/>
                    <a:pt x="3" y="0"/>
                    <a:pt x="6" y="0"/>
                  </a:cubicBezTo>
                  <a:cubicBezTo>
                    <a:pt x="27" y="0"/>
                    <a:pt x="27" y="0"/>
                    <a:pt x="27" y="0"/>
                  </a:cubicBezTo>
                  <a:close/>
                </a:path>
              </a:pathLst>
            </a:custGeom>
            <a:solidFill>
              <a:srgbClr val="F5C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43" name="Freeform 24"/>
            <p:cNvSpPr>
              <a:spLocks/>
            </p:cNvSpPr>
            <p:nvPr/>
          </p:nvSpPr>
          <p:spPr bwMode="auto">
            <a:xfrm>
              <a:off x="557213" y="3073400"/>
              <a:ext cx="360363" cy="206375"/>
            </a:xfrm>
            <a:custGeom>
              <a:avLst/>
              <a:gdLst>
                <a:gd name="T0" fmla="*/ 35 w 275"/>
                <a:gd name="T1" fmla="*/ 151 h 159"/>
                <a:gd name="T2" fmla="*/ 8 w 275"/>
                <a:gd name="T3" fmla="*/ 151 h 159"/>
                <a:gd name="T4" fmla="*/ 8 w 275"/>
                <a:gd name="T5" fmla="*/ 124 h 159"/>
                <a:gd name="T6" fmla="*/ 125 w 275"/>
                <a:gd name="T7" fmla="*/ 8 h 159"/>
                <a:gd name="T8" fmla="*/ 151 w 275"/>
                <a:gd name="T9" fmla="*/ 8 h 159"/>
                <a:gd name="T10" fmla="*/ 268 w 275"/>
                <a:gd name="T11" fmla="*/ 124 h 159"/>
                <a:gd name="T12" fmla="*/ 268 w 275"/>
                <a:gd name="T13" fmla="*/ 151 h 159"/>
                <a:gd name="T14" fmla="*/ 241 w 275"/>
                <a:gd name="T15" fmla="*/ 151 h 159"/>
                <a:gd name="T16" fmla="*/ 138 w 275"/>
                <a:gd name="T17" fmla="*/ 48 h 159"/>
                <a:gd name="T18" fmla="*/ 35 w 275"/>
                <a:gd name="T19" fmla="*/ 15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 h="159">
                  <a:moveTo>
                    <a:pt x="35" y="151"/>
                  </a:moveTo>
                  <a:cubicBezTo>
                    <a:pt x="27" y="159"/>
                    <a:pt x="15" y="159"/>
                    <a:pt x="8" y="151"/>
                  </a:cubicBezTo>
                  <a:cubicBezTo>
                    <a:pt x="0" y="144"/>
                    <a:pt x="0" y="132"/>
                    <a:pt x="8" y="124"/>
                  </a:cubicBezTo>
                  <a:cubicBezTo>
                    <a:pt x="125" y="8"/>
                    <a:pt x="125" y="8"/>
                    <a:pt x="125" y="8"/>
                  </a:cubicBezTo>
                  <a:cubicBezTo>
                    <a:pt x="132" y="0"/>
                    <a:pt x="144" y="0"/>
                    <a:pt x="151" y="8"/>
                  </a:cubicBezTo>
                  <a:cubicBezTo>
                    <a:pt x="268" y="124"/>
                    <a:pt x="268" y="124"/>
                    <a:pt x="268" y="124"/>
                  </a:cubicBezTo>
                  <a:cubicBezTo>
                    <a:pt x="275" y="132"/>
                    <a:pt x="275" y="144"/>
                    <a:pt x="268" y="151"/>
                  </a:cubicBezTo>
                  <a:cubicBezTo>
                    <a:pt x="260" y="159"/>
                    <a:pt x="249" y="159"/>
                    <a:pt x="241" y="151"/>
                  </a:cubicBezTo>
                  <a:cubicBezTo>
                    <a:pt x="138" y="48"/>
                    <a:pt x="138" y="48"/>
                    <a:pt x="138" y="48"/>
                  </a:cubicBezTo>
                  <a:cubicBezTo>
                    <a:pt x="35" y="151"/>
                    <a:pt x="35" y="151"/>
                    <a:pt x="35" y="151"/>
                  </a:cubicBezTo>
                  <a:close/>
                </a:path>
              </a:pathLst>
            </a:custGeom>
            <a:solidFill>
              <a:srgbClr val="B651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44" name="Freeform 25"/>
            <p:cNvSpPr>
              <a:spLocks/>
            </p:cNvSpPr>
            <p:nvPr/>
          </p:nvSpPr>
          <p:spPr bwMode="auto">
            <a:xfrm>
              <a:off x="631825" y="3241675"/>
              <a:ext cx="209550" cy="173038"/>
            </a:xfrm>
            <a:custGeom>
              <a:avLst/>
              <a:gdLst>
                <a:gd name="T0" fmla="*/ 130 w 160"/>
                <a:gd name="T1" fmla="*/ 7 h 133"/>
                <a:gd name="T2" fmla="*/ 81 w 160"/>
                <a:gd name="T3" fmla="*/ 30 h 133"/>
                <a:gd name="T4" fmla="*/ 80 w 160"/>
                <a:gd name="T5" fmla="*/ 33 h 133"/>
                <a:gd name="T6" fmla="*/ 79 w 160"/>
                <a:gd name="T7" fmla="*/ 30 h 133"/>
                <a:gd name="T8" fmla="*/ 29 w 160"/>
                <a:gd name="T9" fmla="*/ 7 h 133"/>
                <a:gd name="T10" fmla="*/ 7 w 160"/>
                <a:gd name="T11" fmla="*/ 57 h 133"/>
                <a:gd name="T12" fmla="*/ 80 w 160"/>
                <a:gd name="T13" fmla="*/ 133 h 133"/>
                <a:gd name="T14" fmla="*/ 153 w 160"/>
                <a:gd name="T15" fmla="*/ 57 h 133"/>
                <a:gd name="T16" fmla="*/ 130 w 160"/>
                <a:gd name="T17" fmla="*/ 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133">
                  <a:moveTo>
                    <a:pt x="130" y="7"/>
                  </a:moveTo>
                  <a:cubicBezTo>
                    <a:pt x="110" y="0"/>
                    <a:pt x="88" y="10"/>
                    <a:pt x="81" y="30"/>
                  </a:cubicBezTo>
                  <a:cubicBezTo>
                    <a:pt x="80" y="31"/>
                    <a:pt x="80" y="32"/>
                    <a:pt x="80" y="33"/>
                  </a:cubicBezTo>
                  <a:cubicBezTo>
                    <a:pt x="80" y="32"/>
                    <a:pt x="79" y="31"/>
                    <a:pt x="79" y="30"/>
                  </a:cubicBezTo>
                  <a:cubicBezTo>
                    <a:pt x="71" y="10"/>
                    <a:pt x="49" y="0"/>
                    <a:pt x="29" y="7"/>
                  </a:cubicBezTo>
                  <a:cubicBezTo>
                    <a:pt x="10" y="15"/>
                    <a:pt x="0" y="37"/>
                    <a:pt x="7" y="57"/>
                  </a:cubicBezTo>
                  <a:cubicBezTo>
                    <a:pt x="14" y="77"/>
                    <a:pt x="80" y="133"/>
                    <a:pt x="80" y="133"/>
                  </a:cubicBezTo>
                  <a:cubicBezTo>
                    <a:pt x="80" y="133"/>
                    <a:pt x="145" y="77"/>
                    <a:pt x="153" y="57"/>
                  </a:cubicBezTo>
                  <a:cubicBezTo>
                    <a:pt x="160" y="37"/>
                    <a:pt x="150" y="15"/>
                    <a:pt x="130" y="7"/>
                  </a:cubicBezTo>
                  <a:close/>
                </a:path>
              </a:pathLst>
            </a:custGeom>
            <a:solidFill>
              <a:srgbClr val="C34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45" name="Freeform 26"/>
            <p:cNvSpPr>
              <a:spLocks/>
            </p:cNvSpPr>
            <p:nvPr/>
          </p:nvSpPr>
          <p:spPr bwMode="auto">
            <a:xfrm>
              <a:off x="631825" y="3241675"/>
              <a:ext cx="104775" cy="173038"/>
            </a:xfrm>
            <a:custGeom>
              <a:avLst/>
              <a:gdLst>
                <a:gd name="T0" fmla="*/ 80 w 80"/>
                <a:gd name="T1" fmla="*/ 33 h 133"/>
                <a:gd name="T2" fmla="*/ 79 w 80"/>
                <a:gd name="T3" fmla="*/ 30 h 133"/>
                <a:gd name="T4" fmla="*/ 29 w 80"/>
                <a:gd name="T5" fmla="*/ 7 h 133"/>
                <a:gd name="T6" fmla="*/ 7 w 80"/>
                <a:gd name="T7" fmla="*/ 57 h 133"/>
                <a:gd name="T8" fmla="*/ 80 w 80"/>
                <a:gd name="T9" fmla="*/ 133 h 133"/>
                <a:gd name="T10" fmla="*/ 80 w 80"/>
                <a:gd name="T11" fmla="*/ 33 h 133"/>
              </a:gdLst>
              <a:ahLst/>
              <a:cxnLst>
                <a:cxn ang="0">
                  <a:pos x="T0" y="T1"/>
                </a:cxn>
                <a:cxn ang="0">
                  <a:pos x="T2" y="T3"/>
                </a:cxn>
                <a:cxn ang="0">
                  <a:pos x="T4" y="T5"/>
                </a:cxn>
                <a:cxn ang="0">
                  <a:pos x="T6" y="T7"/>
                </a:cxn>
                <a:cxn ang="0">
                  <a:pos x="T8" y="T9"/>
                </a:cxn>
                <a:cxn ang="0">
                  <a:pos x="T10" y="T11"/>
                </a:cxn>
              </a:cxnLst>
              <a:rect l="0" t="0" r="r" b="b"/>
              <a:pathLst>
                <a:path w="80" h="133">
                  <a:moveTo>
                    <a:pt x="80" y="33"/>
                  </a:moveTo>
                  <a:cubicBezTo>
                    <a:pt x="80" y="32"/>
                    <a:pt x="79" y="31"/>
                    <a:pt x="79" y="30"/>
                  </a:cubicBezTo>
                  <a:cubicBezTo>
                    <a:pt x="71" y="10"/>
                    <a:pt x="49" y="0"/>
                    <a:pt x="29" y="7"/>
                  </a:cubicBezTo>
                  <a:cubicBezTo>
                    <a:pt x="10" y="15"/>
                    <a:pt x="0" y="37"/>
                    <a:pt x="7" y="57"/>
                  </a:cubicBezTo>
                  <a:cubicBezTo>
                    <a:pt x="14" y="77"/>
                    <a:pt x="80" y="133"/>
                    <a:pt x="80" y="133"/>
                  </a:cubicBezTo>
                  <a:cubicBezTo>
                    <a:pt x="80" y="33"/>
                    <a:pt x="80" y="33"/>
                    <a:pt x="80" y="33"/>
                  </a:cubicBezTo>
                  <a:close/>
                </a:path>
              </a:pathLst>
            </a:custGeom>
            <a:solidFill>
              <a:srgbClr val="EE7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grpSp>
        <p:nvGrpSpPr>
          <p:cNvPr id="446" name="Groupe 269"/>
          <p:cNvGrpSpPr/>
          <p:nvPr/>
        </p:nvGrpSpPr>
        <p:grpSpPr>
          <a:xfrm>
            <a:off x="3894080" y="3200576"/>
            <a:ext cx="796782" cy="767858"/>
            <a:chOff x="406400" y="2003425"/>
            <a:chExt cx="625475" cy="627063"/>
          </a:xfrm>
        </p:grpSpPr>
        <p:sp>
          <p:nvSpPr>
            <p:cNvPr id="447" name="AutoShape 3"/>
            <p:cNvSpPr>
              <a:spLocks noChangeAspect="1" noChangeArrowheads="1" noTextEdit="1"/>
            </p:cNvSpPr>
            <p:nvPr/>
          </p:nvSpPr>
          <p:spPr bwMode="auto">
            <a:xfrm>
              <a:off x="406400" y="2003425"/>
              <a:ext cx="625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48" name="Freeform 5"/>
            <p:cNvSpPr>
              <a:spLocks/>
            </p:cNvSpPr>
            <p:nvPr/>
          </p:nvSpPr>
          <p:spPr bwMode="auto">
            <a:xfrm>
              <a:off x="406400" y="2003425"/>
              <a:ext cx="625475" cy="627063"/>
            </a:xfrm>
            <a:custGeom>
              <a:avLst/>
              <a:gdLst>
                <a:gd name="T0" fmla="*/ 387 w 387"/>
                <a:gd name="T1" fmla="*/ 194 h 387"/>
                <a:gd name="T2" fmla="*/ 387 w 387"/>
                <a:gd name="T3" fmla="*/ 198 h 387"/>
                <a:gd name="T4" fmla="*/ 387 w 387"/>
                <a:gd name="T5" fmla="*/ 201 h 387"/>
                <a:gd name="T6" fmla="*/ 387 w 387"/>
                <a:gd name="T7" fmla="*/ 203 h 387"/>
                <a:gd name="T8" fmla="*/ 387 w 387"/>
                <a:gd name="T9" fmla="*/ 210 h 387"/>
                <a:gd name="T10" fmla="*/ 386 w 387"/>
                <a:gd name="T11" fmla="*/ 212 h 387"/>
                <a:gd name="T12" fmla="*/ 386 w 387"/>
                <a:gd name="T13" fmla="*/ 212 h 387"/>
                <a:gd name="T14" fmla="*/ 386 w 387"/>
                <a:gd name="T15" fmla="*/ 214 h 387"/>
                <a:gd name="T16" fmla="*/ 386 w 387"/>
                <a:gd name="T17" fmla="*/ 217 h 387"/>
                <a:gd name="T18" fmla="*/ 385 w 387"/>
                <a:gd name="T19" fmla="*/ 224 h 387"/>
                <a:gd name="T20" fmla="*/ 384 w 387"/>
                <a:gd name="T21" fmla="*/ 227 h 387"/>
                <a:gd name="T22" fmla="*/ 384 w 387"/>
                <a:gd name="T23" fmla="*/ 230 h 387"/>
                <a:gd name="T24" fmla="*/ 350 w 387"/>
                <a:gd name="T25" fmla="*/ 308 h 387"/>
                <a:gd name="T26" fmla="*/ 342 w 387"/>
                <a:gd name="T27" fmla="*/ 318 h 387"/>
                <a:gd name="T28" fmla="*/ 258 w 387"/>
                <a:gd name="T29" fmla="*/ 376 h 387"/>
                <a:gd name="T30" fmla="*/ 244 w 387"/>
                <a:gd name="T31" fmla="*/ 381 h 387"/>
                <a:gd name="T32" fmla="*/ 235 w 387"/>
                <a:gd name="T33" fmla="*/ 383 h 387"/>
                <a:gd name="T34" fmla="*/ 233 w 387"/>
                <a:gd name="T35" fmla="*/ 383 h 387"/>
                <a:gd name="T36" fmla="*/ 229 w 387"/>
                <a:gd name="T37" fmla="*/ 384 h 387"/>
                <a:gd name="T38" fmla="*/ 225 w 387"/>
                <a:gd name="T39" fmla="*/ 385 h 387"/>
                <a:gd name="T40" fmla="*/ 225 w 387"/>
                <a:gd name="T41" fmla="*/ 385 h 387"/>
                <a:gd name="T42" fmla="*/ 220 w 387"/>
                <a:gd name="T43" fmla="*/ 386 h 387"/>
                <a:gd name="T44" fmla="*/ 208 w 387"/>
                <a:gd name="T45" fmla="*/ 387 h 387"/>
                <a:gd name="T46" fmla="*/ 207 w 387"/>
                <a:gd name="T47" fmla="*/ 387 h 387"/>
                <a:gd name="T48" fmla="*/ 206 w 387"/>
                <a:gd name="T49" fmla="*/ 387 h 387"/>
                <a:gd name="T50" fmla="*/ 206 w 387"/>
                <a:gd name="T51" fmla="*/ 387 h 387"/>
                <a:gd name="T52" fmla="*/ 200 w 387"/>
                <a:gd name="T53" fmla="*/ 387 h 387"/>
                <a:gd name="T54" fmla="*/ 194 w 387"/>
                <a:gd name="T55" fmla="*/ 387 h 387"/>
                <a:gd name="T56" fmla="*/ 180 w 387"/>
                <a:gd name="T57" fmla="*/ 387 h 387"/>
                <a:gd name="T58" fmla="*/ 167 w 387"/>
                <a:gd name="T59" fmla="*/ 385 h 387"/>
                <a:gd name="T60" fmla="*/ 164 w 387"/>
                <a:gd name="T61" fmla="*/ 385 h 387"/>
                <a:gd name="T62" fmla="*/ 144 w 387"/>
                <a:gd name="T63" fmla="*/ 381 h 387"/>
                <a:gd name="T64" fmla="*/ 141 w 387"/>
                <a:gd name="T65" fmla="*/ 380 h 387"/>
                <a:gd name="T66" fmla="*/ 124 w 387"/>
                <a:gd name="T67" fmla="*/ 374 h 387"/>
                <a:gd name="T68" fmla="*/ 118 w 387"/>
                <a:gd name="T69" fmla="*/ 372 h 387"/>
                <a:gd name="T70" fmla="*/ 95 w 387"/>
                <a:gd name="T71" fmla="*/ 360 h 387"/>
                <a:gd name="T72" fmla="*/ 1 w 387"/>
                <a:gd name="T73" fmla="*/ 190 h 387"/>
                <a:gd name="T74" fmla="*/ 11 w 387"/>
                <a:gd name="T75" fmla="*/ 135 h 387"/>
                <a:gd name="T76" fmla="*/ 13 w 387"/>
                <a:gd name="T77" fmla="*/ 127 h 387"/>
                <a:gd name="T78" fmla="*/ 20 w 387"/>
                <a:gd name="T79" fmla="*/ 111 h 387"/>
                <a:gd name="T80" fmla="*/ 21 w 387"/>
                <a:gd name="T81" fmla="*/ 110 h 387"/>
                <a:gd name="T82" fmla="*/ 24 w 387"/>
                <a:gd name="T83" fmla="*/ 104 h 387"/>
                <a:gd name="T84" fmla="*/ 24 w 387"/>
                <a:gd name="T85" fmla="*/ 104 h 387"/>
                <a:gd name="T86" fmla="*/ 197 w 387"/>
                <a:gd name="T87" fmla="*/ 1 h 387"/>
                <a:gd name="T88" fmla="*/ 383 w 387"/>
                <a:gd name="T89" fmla="*/ 154 h 387"/>
                <a:gd name="T90" fmla="*/ 383 w 387"/>
                <a:gd name="T91" fmla="*/ 156 h 387"/>
                <a:gd name="T92" fmla="*/ 385 w 387"/>
                <a:gd name="T93" fmla="*/ 163 h 387"/>
                <a:gd name="T94" fmla="*/ 387 w 387"/>
                <a:gd name="T95" fmla="*/ 188 h 387"/>
                <a:gd name="T96" fmla="*/ 387 w 387"/>
                <a:gd name="T97" fmla="*/ 19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7" h="387">
                  <a:moveTo>
                    <a:pt x="387" y="194"/>
                  </a:moveTo>
                  <a:cubicBezTo>
                    <a:pt x="387" y="196"/>
                    <a:pt x="387" y="197"/>
                    <a:pt x="387" y="198"/>
                  </a:cubicBezTo>
                  <a:cubicBezTo>
                    <a:pt x="387" y="199"/>
                    <a:pt x="387" y="200"/>
                    <a:pt x="387" y="201"/>
                  </a:cubicBezTo>
                  <a:cubicBezTo>
                    <a:pt x="387" y="202"/>
                    <a:pt x="387" y="202"/>
                    <a:pt x="387" y="203"/>
                  </a:cubicBezTo>
                  <a:cubicBezTo>
                    <a:pt x="387" y="205"/>
                    <a:pt x="387" y="208"/>
                    <a:pt x="387" y="210"/>
                  </a:cubicBezTo>
                  <a:cubicBezTo>
                    <a:pt x="386" y="211"/>
                    <a:pt x="386" y="211"/>
                    <a:pt x="386" y="212"/>
                  </a:cubicBezTo>
                  <a:cubicBezTo>
                    <a:pt x="386" y="212"/>
                    <a:pt x="386" y="212"/>
                    <a:pt x="386" y="212"/>
                  </a:cubicBezTo>
                  <a:cubicBezTo>
                    <a:pt x="386" y="213"/>
                    <a:pt x="386" y="213"/>
                    <a:pt x="386" y="214"/>
                  </a:cubicBezTo>
                  <a:cubicBezTo>
                    <a:pt x="386" y="215"/>
                    <a:pt x="386" y="216"/>
                    <a:pt x="386" y="217"/>
                  </a:cubicBezTo>
                  <a:cubicBezTo>
                    <a:pt x="386" y="220"/>
                    <a:pt x="385" y="222"/>
                    <a:pt x="385" y="224"/>
                  </a:cubicBezTo>
                  <a:cubicBezTo>
                    <a:pt x="385" y="225"/>
                    <a:pt x="385" y="226"/>
                    <a:pt x="384" y="227"/>
                  </a:cubicBezTo>
                  <a:cubicBezTo>
                    <a:pt x="384" y="228"/>
                    <a:pt x="384" y="229"/>
                    <a:pt x="384" y="230"/>
                  </a:cubicBezTo>
                  <a:cubicBezTo>
                    <a:pt x="378" y="259"/>
                    <a:pt x="367" y="285"/>
                    <a:pt x="350" y="308"/>
                  </a:cubicBezTo>
                  <a:cubicBezTo>
                    <a:pt x="348" y="312"/>
                    <a:pt x="345" y="315"/>
                    <a:pt x="342" y="318"/>
                  </a:cubicBezTo>
                  <a:cubicBezTo>
                    <a:pt x="320" y="345"/>
                    <a:pt x="291" y="365"/>
                    <a:pt x="258" y="376"/>
                  </a:cubicBezTo>
                  <a:cubicBezTo>
                    <a:pt x="253" y="378"/>
                    <a:pt x="249" y="380"/>
                    <a:pt x="244" y="381"/>
                  </a:cubicBezTo>
                  <a:cubicBezTo>
                    <a:pt x="241" y="382"/>
                    <a:pt x="238" y="382"/>
                    <a:pt x="235" y="383"/>
                  </a:cubicBezTo>
                  <a:cubicBezTo>
                    <a:pt x="235" y="383"/>
                    <a:pt x="234" y="383"/>
                    <a:pt x="233" y="383"/>
                  </a:cubicBezTo>
                  <a:cubicBezTo>
                    <a:pt x="232" y="384"/>
                    <a:pt x="231" y="384"/>
                    <a:pt x="229" y="384"/>
                  </a:cubicBezTo>
                  <a:cubicBezTo>
                    <a:pt x="228" y="384"/>
                    <a:pt x="227" y="385"/>
                    <a:pt x="225" y="385"/>
                  </a:cubicBezTo>
                  <a:cubicBezTo>
                    <a:pt x="225" y="385"/>
                    <a:pt x="225" y="385"/>
                    <a:pt x="225" y="385"/>
                  </a:cubicBezTo>
                  <a:cubicBezTo>
                    <a:pt x="224" y="385"/>
                    <a:pt x="222" y="385"/>
                    <a:pt x="220" y="386"/>
                  </a:cubicBezTo>
                  <a:cubicBezTo>
                    <a:pt x="216" y="386"/>
                    <a:pt x="212" y="387"/>
                    <a:pt x="208" y="387"/>
                  </a:cubicBezTo>
                  <a:cubicBezTo>
                    <a:pt x="207" y="387"/>
                    <a:pt x="207" y="387"/>
                    <a:pt x="207" y="387"/>
                  </a:cubicBezTo>
                  <a:cubicBezTo>
                    <a:pt x="207" y="387"/>
                    <a:pt x="206" y="387"/>
                    <a:pt x="206" y="387"/>
                  </a:cubicBezTo>
                  <a:cubicBezTo>
                    <a:pt x="206" y="387"/>
                    <a:pt x="206" y="387"/>
                    <a:pt x="206" y="387"/>
                  </a:cubicBezTo>
                  <a:cubicBezTo>
                    <a:pt x="204" y="387"/>
                    <a:pt x="202" y="387"/>
                    <a:pt x="200" y="387"/>
                  </a:cubicBezTo>
                  <a:cubicBezTo>
                    <a:pt x="198" y="387"/>
                    <a:pt x="196" y="387"/>
                    <a:pt x="194" y="387"/>
                  </a:cubicBezTo>
                  <a:cubicBezTo>
                    <a:pt x="189" y="387"/>
                    <a:pt x="185" y="387"/>
                    <a:pt x="180" y="387"/>
                  </a:cubicBezTo>
                  <a:cubicBezTo>
                    <a:pt x="176" y="386"/>
                    <a:pt x="171" y="386"/>
                    <a:pt x="167" y="385"/>
                  </a:cubicBezTo>
                  <a:cubicBezTo>
                    <a:pt x="166" y="385"/>
                    <a:pt x="165" y="385"/>
                    <a:pt x="164" y="385"/>
                  </a:cubicBezTo>
                  <a:cubicBezTo>
                    <a:pt x="158" y="384"/>
                    <a:pt x="151" y="382"/>
                    <a:pt x="144" y="381"/>
                  </a:cubicBezTo>
                  <a:cubicBezTo>
                    <a:pt x="143" y="380"/>
                    <a:pt x="142" y="380"/>
                    <a:pt x="141" y="380"/>
                  </a:cubicBezTo>
                  <a:cubicBezTo>
                    <a:pt x="135" y="378"/>
                    <a:pt x="130" y="376"/>
                    <a:pt x="124" y="374"/>
                  </a:cubicBezTo>
                  <a:cubicBezTo>
                    <a:pt x="122" y="373"/>
                    <a:pt x="120" y="373"/>
                    <a:pt x="118" y="372"/>
                  </a:cubicBezTo>
                  <a:cubicBezTo>
                    <a:pt x="110" y="368"/>
                    <a:pt x="103" y="364"/>
                    <a:pt x="95" y="360"/>
                  </a:cubicBezTo>
                  <a:cubicBezTo>
                    <a:pt x="38" y="326"/>
                    <a:pt x="0" y="262"/>
                    <a:pt x="1" y="190"/>
                  </a:cubicBezTo>
                  <a:cubicBezTo>
                    <a:pt x="2" y="170"/>
                    <a:pt x="5" y="152"/>
                    <a:pt x="11" y="135"/>
                  </a:cubicBezTo>
                  <a:cubicBezTo>
                    <a:pt x="12" y="132"/>
                    <a:pt x="12" y="130"/>
                    <a:pt x="13" y="127"/>
                  </a:cubicBezTo>
                  <a:cubicBezTo>
                    <a:pt x="15" y="121"/>
                    <a:pt x="18" y="116"/>
                    <a:pt x="20" y="111"/>
                  </a:cubicBezTo>
                  <a:cubicBezTo>
                    <a:pt x="21" y="110"/>
                    <a:pt x="21" y="110"/>
                    <a:pt x="21" y="110"/>
                  </a:cubicBezTo>
                  <a:cubicBezTo>
                    <a:pt x="24" y="104"/>
                    <a:pt x="24" y="104"/>
                    <a:pt x="24" y="104"/>
                  </a:cubicBezTo>
                  <a:cubicBezTo>
                    <a:pt x="24" y="104"/>
                    <a:pt x="24" y="104"/>
                    <a:pt x="24" y="104"/>
                  </a:cubicBezTo>
                  <a:cubicBezTo>
                    <a:pt x="57" y="42"/>
                    <a:pt x="122" y="0"/>
                    <a:pt x="197" y="1"/>
                  </a:cubicBezTo>
                  <a:cubicBezTo>
                    <a:pt x="288" y="3"/>
                    <a:pt x="365" y="68"/>
                    <a:pt x="383" y="154"/>
                  </a:cubicBezTo>
                  <a:cubicBezTo>
                    <a:pt x="383" y="155"/>
                    <a:pt x="383" y="155"/>
                    <a:pt x="383" y="156"/>
                  </a:cubicBezTo>
                  <a:cubicBezTo>
                    <a:pt x="384" y="159"/>
                    <a:pt x="384" y="161"/>
                    <a:pt x="385" y="163"/>
                  </a:cubicBezTo>
                  <a:cubicBezTo>
                    <a:pt x="386" y="171"/>
                    <a:pt x="387" y="179"/>
                    <a:pt x="387" y="188"/>
                  </a:cubicBezTo>
                  <a:cubicBezTo>
                    <a:pt x="387" y="190"/>
                    <a:pt x="387" y="192"/>
                    <a:pt x="387" y="194"/>
                  </a:cubicBezTo>
                </a:path>
              </a:pathLst>
            </a:cu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49" name="Freeform 7"/>
            <p:cNvSpPr>
              <a:spLocks/>
            </p:cNvSpPr>
            <p:nvPr/>
          </p:nvSpPr>
          <p:spPr bwMode="auto">
            <a:xfrm>
              <a:off x="550863" y="2203450"/>
              <a:ext cx="238125" cy="284163"/>
            </a:xfrm>
            <a:custGeom>
              <a:avLst/>
              <a:gdLst>
                <a:gd name="T0" fmla="*/ 4 w 148"/>
                <a:gd name="T1" fmla="*/ 121 h 176"/>
                <a:gd name="T2" fmla="*/ 58 w 148"/>
                <a:gd name="T3" fmla="*/ 15 h 176"/>
                <a:gd name="T4" fmla="*/ 60 w 148"/>
                <a:gd name="T5" fmla="*/ 13 h 176"/>
                <a:gd name="T6" fmla="*/ 60 w 148"/>
                <a:gd name="T7" fmla="*/ 12 h 176"/>
                <a:gd name="T8" fmla="*/ 62 w 148"/>
                <a:gd name="T9" fmla="*/ 11 h 176"/>
                <a:gd name="T10" fmla="*/ 62 w 148"/>
                <a:gd name="T11" fmla="*/ 10 h 176"/>
                <a:gd name="T12" fmla="*/ 64 w 148"/>
                <a:gd name="T13" fmla="*/ 9 h 176"/>
                <a:gd name="T14" fmla="*/ 65 w 148"/>
                <a:gd name="T15" fmla="*/ 9 h 176"/>
                <a:gd name="T16" fmla="*/ 66 w 148"/>
                <a:gd name="T17" fmla="*/ 8 h 176"/>
                <a:gd name="T18" fmla="*/ 109 w 148"/>
                <a:gd name="T19" fmla="*/ 0 h 176"/>
                <a:gd name="T20" fmla="*/ 129 w 148"/>
                <a:gd name="T21" fmla="*/ 11 h 176"/>
                <a:gd name="T22" fmla="*/ 148 w 148"/>
                <a:gd name="T23" fmla="*/ 51 h 176"/>
                <a:gd name="T24" fmla="*/ 148 w 148"/>
                <a:gd name="T25" fmla="*/ 52 h 176"/>
                <a:gd name="T26" fmla="*/ 148 w 148"/>
                <a:gd name="T27" fmla="*/ 53 h 176"/>
                <a:gd name="T28" fmla="*/ 148 w 148"/>
                <a:gd name="T29" fmla="*/ 55 h 176"/>
                <a:gd name="T30" fmla="*/ 148 w 148"/>
                <a:gd name="T31" fmla="*/ 56 h 176"/>
                <a:gd name="T32" fmla="*/ 148 w 148"/>
                <a:gd name="T33" fmla="*/ 57 h 176"/>
                <a:gd name="T34" fmla="*/ 148 w 148"/>
                <a:gd name="T35" fmla="*/ 58 h 176"/>
                <a:gd name="T36" fmla="*/ 147 w 148"/>
                <a:gd name="T37" fmla="*/ 61 h 176"/>
                <a:gd name="T38" fmla="*/ 92 w 148"/>
                <a:gd name="T39" fmla="*/ 166 h 176"/>
                <a:gd name="T40" fmla="*/ 73 w 148"/>
                <a:gd name="T41" fmla="*/ 172 h 176"/>
                <a:gd name="T42" fmla="*/ 10 w 148"/>
                <a:gd name="T43" fmla="*/ 140 h 176"/>
                <a:gd name="T44" fmla="*/ 4 w 148"/>
                <a:gd name="T45" fmla="*/ 12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76">
                  <a:moveTo>
                    <a:pt x="4" y="121"/>
                  </a:moveTo>
                  <a:cubicBezTo>
                    <a:pt x="58" y="15"/>
                    <a:pt x="58" y="15"/>
                    <a:pt x="58" y="15"/>
                  </a:cubicBezTo>
                  <a:cubicBezTo>
                    <a:pt x="59" y="14"/>
                    <a:pt x="59" y="13"/>
                    <a:pt x="60" y="13"/>
                  </a:cubicBezTo>
                  <a:cubicBezTo>
                    <a:pt x="60" y="12"/>
                    <a:pt x="60" y="12"/>
                    <a:pt x="60" y="12"/>
                  </a:cubicBezTo>
                  <a:cubicBezTo>
                    <a:pt x="61" y="12"/>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89" y="173"/>
                    <a:pt x="80" y="176"/>
                    <a:pt x="73" y="172"/>
                  </a:cubicBezTo>
                  <a:cubicBezTo>
                    <a:pt x="10" y="140"/>
                    <a:pt x="10" y="140"/>
                    <a:pt x="10" y="140"/>
                  </a:cubicBezTo>
                  <a:cubicBezTo>
                    <a:pt x="3" y="136"/>
                    <a:pt x="0" y="128"/>
                    <a:pt x="4" y="121"/>
                  </a:cubicBezTo>
                  <a:close/>
                </a:path>
              </a:pathLst>
            </a:custGeom>
            <a:solidFill>
              <a:srgbClr val="EDA7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50" name="Freeform 8"/>
            <p:cNvSpPr>
              <a:spLocks/>
            </p:cNvSpPr>
            <p:nvPr/>
          </p:nvSpPr>
          <p:spPr bwMode="auto">
            <a:xfrm>
              <a:off x="804863" y="2287588"/>
              <a:ext cx="55563" cy="171450"/>
            </a:xfrm>
            <a:custGeom>
              <a:avLst/>
              <a:gdLst>
                <a:gd name="T0" fmla="*/ 14 w 35"/>
                <a:gd name="T1" fmla="*/ 108 h 108"/>
                <a:gd name="T2" fmla="*/ 0 w 35"/>
                <a:gd name="T3" fmla="*/ 96 h 108"/>
                <a:gd name="T4" fmla="*/ 1 w 35"/>
                <a:gd name="T5" fmla="*/ 0 h 108"/>
                <a:gd name="T6" fmla="*/ 28 w 35"/>
                <a:gd name="T7" fmla="*/ 0 h 108"/>
                <a:gd name="T8" fmla="*/ 28 w 35"/>
                <a:gd name="T9" fmla="*/ 41 h 108"/>
                <a:gd name="T10" fmla="*/ 35 w 35"/>
                <a:gd name="T11" fmla="*/ 49 h 108"/>
                <a:gd name="T12" fmla="*/ 28 w 35"/>
                <a:gd name="T13" fmla="*/ 57 h 108"/>
                <a:gd name="T14" fmla="*/ 28 w 35"/>
                <a:gd name="T15" fmla="*/ 57 h 108"/>
                <a:gd name="T16" fmla="*/ 35 w 35"/>
                <a:gd name="T17" fmla="*/ 64 h 108"/>
                <a:gd name="T18" fmla="*/ 27 w 35"/>
                <a:gd name="T19" fmla="*/ 72 h 108"/>
                <a:gd name="T20" fmla="*/ 27 w 35"/>
                <a:gd name="T21" fmla="*/ 72 h 108"/>
                <a:gd name="T22" fmla="*/ 35 w 35"/>
                <a:gd name="T23" fmla="*/ 79 h 108"/>
                <a:gd name="T24" fmla="*/ 27 w 35"/>
                <a:gd name="T25" fmla="*/ 86 h 108"/>
                <a:gd name="T26" fmla="*/ 27 w 35"/>
                <a:gd name="T27" fmla="*/ 96 h 108"/>
                <a:gd name="T28" fmla="*/ 14 w 35"/>
                <a:gd name="T29" fmla="*/ 108 h 108"/>
                <a:gd name="T30" fmla="*/ 14 w 35"/>
                <a:gd name="T3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08">
                  <a:moveTo>
                    <a:pt x="14" y="108"/>
                  </a:moveTo>
                  <a:lnTo>
                    <a:pt x="0" y="96"/>
                  </a:lnTo>
                  <a:lnTo>
                    <a:pt x="1" y="0"/>
                  </a:lnTo>
                  <a:lnTo>
                    <a:pt x="28" y="0"/>
                  </a:lnTo>
                  <a:lnTo>
                    <a:pt x="28" y="41"/>
                  </a:lnTo>
                  <a:lnTo>
                    <a:pt x="35" y="49"/>
                  </a:lnTo>
                  <a:lnTo>
                    <a:pt x="28" y="57"/>
                  </a:lnTo>
                  <a:lnTo>
                    <a:pt x="28" y="57"/>
                  </a:lnTo>
                  <a:lnTo>
                    <a:pt x="35" y="64"/>
                  </a:lnTo>
                  <a:lnTo>
                    <a:pt x="27" y="72"/>
                  </a:lnTo>
                  <a:lnTo>
                    <a:pt x="27" y="72"/>
                  </a:lnTo>
                  <a:lnTo>
                    <a:pt x="35" y="79"/>
                  </a:lnTo>
                  <a:lnTo>
                    <a:pt x="27" y="86"/>
                  </a:lnTo>
                  <a:lnTo>
                    <a:pt x="27" y="96"/>
                  </a:lnTo>
                  <a:lnTo>
                    <a:pt x="14" y="108"/>
                  </a:lnTo>
                  <a:lnTo>
                    <a:pt x="14" y="108"/>
                  </a:ln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51" name="Freeform 9"/>
            <p:cNvSpPr>
              <a:spLocks/>
            </p:cNvSpPr>
            <p:nvPr/>
          </p:nvSpPr>
          <p:spPr bwMode="auto">
            <a:xfrm>
              <a:off x="811213" y="2308225"/>
              <a:ext cx="19050" cy="141288"/>
            </a:xfrm>
            <a:custGeom>
              <a:avLst/>
              <a:gdLst>
                <a:gd name="T0" fmla="*/ 7 w 12"/>
                <a:gd name="T1" fmla="*/ 83 h 89"/>
                <a:gd name="T2" fmla="*/ 12 w 12"/>
                <a:gd name="T3" fmla="*/ 88 h 89"/>
                <a:gd name="T4" fmla="*/ 10 w 12"/>
                <a:gd name="T5" fmla="*/ 89 h 89"/>
                <a:gd name="T6" fmla="*/ 0 w 12"/>
                <a:gd name="T7" fmla="*/ 81 h 89"/>
                <a:gd name="T8" fmla="*/ 2 w 12"/>
                <a:gd name="T9" fmla="*/ 0 h 89"/>
                <a:gd name="T10" fmla="*/ 7 w 12"/>
                <a:gd name="T11" fmla="*/ 4 h 89"/>
                <a:gd name="T12" fmla="*/ 7 w 12"/>
                <a:gd name="T13" fmla="*/ 83 h 89"/>
                <a:gd name="T14" fmla="*/ 7 w 12"/>
                <a:gd name="T15" fmla="*/ 8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9">
                  <a:moveTo>
                    <a:pt x="7" y="83"/>
                  </a:moveTo>
                  <a:lnTo>
                    <a:pt x="12" y="88"/>
                  </a:lnTo>
                  <a:lnTo>
                    <a:pt x="10" y="89"/>
                  </a:lnTo>
                  <a:lnTo>
                    <a:pt x="0" y="81"/>
                  </a:lnTo>
                  <a:lnTo>
                    <a:pt x="2" y="0"/>
                  </a:lnTo>
                  <a:lnTo>
                    <a:pt x="7" y="4"/>
                  </a:lnTo>
                  <a:lnTo>
                    <a:pt x="7" y="83"/>
                  </a:lnTo>
                  <a:lnTo>
                    <a:pt x="7" y="83"/>
                  </a:lnTo>
                  <a:close/>
                </a:path>
              </a:pathLst>
            </a:custGeom>
            <a:solidFill>
              <a:srgbClr val="A9CE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52" name="Freeform 10"/>
            <p:cNvSpPr>
              <a:spLocks/>
            </p:cNvSpPr>
            <p:nvPr/>
          </p:nvSpPr>
          <p:spPr bwMode="auto">
            <a:xfrm>
              <a:off x="747713" y="2219325"/>
              <a:ext cx="41275" cy="98425"/>
            </a:xfrm>
            <a:custGeom>
              <a:avLst/>
              <a:gdLst>
                <a:gd name="T0" fmla="*/ 1 w 26"/>
                <a:gd name="T1" fmla="*/ 23 h 61"/>
                <a:gd name="T2" fmla="*/ 6 w 26"/>
                <a:gd name="T3" fmla="*/ 0 h 61"/>
                <a:gd name="T4" fmla="*/ 7 w 26"/>
                <a:gd name="T5" fmla="*/ 1 h 61"/>
                <a:gd name="T6" fmla="*/ 26 w 26"/>
                <a:gd name="T7" fmla="*/ 41 h 61"/>
                <a:gd name="T8" fmla="*/ 26 w 26"/>
                <a:gd name="T9" fmla="*/ 42 h 61"/>
                <a:gd name="T10" fmla="*/ 26 w 26"/>
                <a:gd name="T11" fmla="*/ 43 h 61"/>
                <a:gd name="T12" fmla="*/ 26 w 26"/>
                <a:gd name="T13" fmla="*/ 45 h 61"/>
                <a:gd name="T14" fmla="*/ 26 w 26"/>
                <a:gd name="T15" fmla="*/ 46 h 61"/>
                <a:gd name="T16" fmla="*/ 26 w 26"/>
                <a:gd name="T17" fmla="*/ 47 h 61"/>
                <a:gd name="T18" fmla="*/ 26 w 26"/>
                <a:gd name="T19" fmla="*/ 48 h 61"/>
                <a:gd name="T20" fmla="*/ 25 w 26"/>
                <a:gd name="T21" fmla="*/ 51 h 61"/>
                <a:gd name="T22" fmla="*/ 19 w 26"/>
                <a:gd name="T23" fmla="*/ 61 h 61"/>
                <a:gd name="T24" fmla="*/ 1 w 26"/>
                <a:gd name="T25"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1">
                  <a:moveTo>
                    <a:pt x="1" y="23"/>
                  </a:moveTo>
                  <a:cubicBezTo>
                    <a:pt x="1" y="15"/>
                    <a:pt x="3" y="7"/>
                    <a:pt x="6" y="0"/>
                  </a:cubicBezTo>
                  <a:cubicBezTo>
                    <a:pt x="7" y="1"/>
                    <a:pt x="7" y="1"/>
                    <a:pt x="7" y="1"/>
                  </a:cubicBezTo>
                  <a:cubicBezTo>
                    <a:pt x="7" y="1"/>
                    <a:pt x="26" y="40"/>
                    <a:pt x="26" y="41"/>
                  </a:cubicBezTo>
                  <a:cubicBezTo>
                    <a:pt x="26" y="41"/>
                    <a:pt x="26" y="41"/>
                    <a:pt x="26" y="42"/>
                  </a:cubicBezTo>
                  <a:cubicBezTo>
                    <a:pt x="26" y="42"/>
                    <a:pt x="26" y="43"/>
                    <a:pt x="26" y="43"/>
                  </a:cubicBezTo>
                  <a:cubicBezTo>
                    <a:pt x="26" y="43"/>
                    <a:pt x="26" y="44"/>
                    <a:pt x="26" y="45"/>
                  </a:cubicBezTo>
                  <a:cubicBezTo>
                    <a:pt x="26" y="45"/>
                    <a:pt x="26" y="45"/>
                    <a:pt x="26" y="46"/>
                  </a:cubicBezTo>
                  <a:cubicBezTo>
                    <a:pt x="26" y="46"/>
                    <a:pt x="26" y="47"/>
                    <a:pt x="26" y="47"/>
                  </a:cubicBezTo>
                  <a:cubicBezTo>
                    <a:pt x="26" y="48"/>
                    <a:pt x="26" y="48"/>
                    <a:pt x="26" y="48"/>
                  </a:cubicBezTo>
                  <a:cubicBezTo>
                    <a:pt x="25" y="49"/>
                    <a:pt x="25" y="50"/>
                    <a:pt x="25" y="51"/>
                  </a:cubicBezTo>
                  <a:cubicBezTo>
                    <a:pt x="19" y="61"/>
                    <a:pt x="19" y="61"/>
                    <a:pt x="19" y="61"/>
                  </a:cubicBezTo>
                  <a:cubicBezTo>
                    <a:pt x="8" y="52"/>
                    <a:pt x="0" y="38"/>
                    <a:pt x="1" y="23"/>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53" name="Freeform 11"/>
            <p:cNvSpPr>
              <a:spLocks noEditPoints="1"/>
            </p:cNvSpPr>
            <p:nvPr/>
          </p:nvSpPr>
          <p:spPr bwMode="auto">
            <a:xfrm>
              <a:off x="550863" y="2203450"/>
              <a:ext cx="238125" cy="282575"/>
            </a:xfrm>
            <a:custGeom>
              <a:avLst/>
              <a:gdLst>
                <a:gd name="T0" fmla="*/ 4 w 148"/>
                <a:gd name="T1" fmla="*/ 121 h 175"/>
                <a:gd name="T2" fmla="*/ 58 w 148"/>
                <a:gd name="T3" fmla="*/ 15 h 175"/>
                <a:gd name="T4" fmla="*/ 60 w 148"/>
                <a:gd name="T5" fmla="*/ 13 h 175"/>
                <a:gd name="T6" fmla="*/ 60 w 148"/>
                <a:gd name="T7" fmla="*/ 12 h 175"/>
                <a:gd name="T8" fmla="*/ 61 w 148"/>
                <a:gd name="T9" fmla="*/ 11 h 175"/>
                <a:gd name="T10" fmla="*/ 62 w 148"/>
                <a:gd name="T11" fmla="*/ 11 h 175"/>
                <a:gd name="T12" fmla="*/ 62 w 148"/>
                <a:gd name="T13" fmla="*/ 10 h 175"/>
                <a:gd name="T14" fmla="*/ 64 w 148"/>
                <a:gd name="T15" fmla="*/ 9 h 175"/>
                <a:gd name="T16" fmla="*/ 65 w 148"/>
                <a:gd name="T17" fmla="*/ 9 h 175"/>
                <a:gd name="T18" fmla="*/ 66 w 148"/>
                <a:gd name="T19" fmla="*/ 8 h 175"/>
                <a:gd name="T20" fmla="*/ 109 w 148"/>
                <a:gd name="T21" fmla="*/ 0 h 175"/>
                <a:gd name="T22" fmla="*/ 129 w 148"/>
                <a:gd name="T23" fmla="*/ 11 h 175"/>
                <a:gd name="T24" fmla="*/ 148 w 148"/>
                <a:gd name="T25" fmla="*/ 51 h 175"/>
                <a:gd name="T26" fmla="*/ 148 w 148"/>
                <a:gd name="T27" fmla="*/ 52 h 175"/>
                <a:gd name="T28" fmla="*/ 148 w 148"/>
                <a:gd name="T29" fmla="*/ 53 h 175"/>
                <a:gd name="T30" fmla="*/ 148 w 148"/>
                <a:gd name="T31" fmla="*/ 55 h 175"/>
                <a:gd name="T32" fmla="*/ 148 w 148"/>
                <a:gd name="T33" fmla="*/ 56 h 175"/>
                <a:gd name="T34" fmla="*/ 148 w 148"/>
                <a:gd name="T35" fmla="*/ 57 h 175"/>
                <a:gd name="T36" fmla="*/ 148 w 148"/>
                <a:gd name="T37" fmla="*/ 58 h 175"/>
                <a:gd name="T38" fmla="*/ 147 w 148"/>
                <a:gd name="T39" fmla="*/ 61 h 175"/>
                <a:gd name="T40" fmla="*/ 92 w 148"/>
                <a:gd name="T41" fmla="*/ 166 h 175"/>
                <a:gd name="T42" fmla="*/ 90 w 148"/>
                <a:gd name="T43" fmla="*/ 170 h 175"/>
                <a:gd name="T44" fmla="*/ 73 w 148"/>
                <a:gd name="T45" fmla="*/ 172 h 175"/>
                <a:gd name="T46" fmla="*/ 10 w 148"/>
                <a:gd name="T47" fmla="*/ 140 h 175"/>
                <a:gd name="T48" fmla="*/ 4 w 148"/>
                <a:gd name="T49" fmla="*/ 121 h 175"/>
                <a:gd name="T50" fmla="*/ 14 w 148"/>
                <a:gd name="T51" fmla="*/ 131 h 175"/>
                <a:gd name="T52" fmla="*/ 77 w 148"/>
                <a:gd name="T53" fmla="*/ 164 h 175"/>
                <a:gd name="T54" fmla="*/ 83 w 148"/>
                <a:gd name="T55" fmla="*/ 163 h 175"/>
                <a:gd name="T56" fmla="*/ 84 w 148"/>
                <a:gd name="T57" fmla="*/ 162 h 175"/>
                <a:gd name="T58" fmla="*/ 138 w 148"/>
                <a:gd name="T59" fmla="*/ 57 h 175"/>
                <a:gd name="T60" fmla="*/ 139 w 148"/>
                <a:gd name="T61" fmla="*/ 56 h 175"/>
                <a:gd name="T62" fmla="*/ 139 w 148"/>
                <a:gd name="T63" fmla="*/ 55 h 175"/>
                <a:gd name="T64" fmla="*/ 139 w 148"/>
                <a:gd name="T65" fmla="*/ 55 h 175"/>
                <a:gd name="T66" fmla="*/ 139 w 148"/>
                <a:gd name="T67" fmla="*/ 55 h 175"/>
                <a:gd name="T68" fmla="*/ 139 w 148"/>
                <a:gd name="T69" fmla="*/ 54 h 175"/>
                <a:gd name="T70" fmla="*/ 139 w 148"/>
                <a:gd name="T71" fmla="*/ 54 h 175"/>
                <a:gd name="T72" fmla="*/ 139 w 148"/>
                <a:gd name="T73" fmla="*/ 54 h 175"/>
                <a:gd name="T74" fmla="*/ 139 w 148"/>
                <a:gd name="T75" fmla="*/ 53 h 175"/>
                <a:gd name="T76" fmla="*/ 139 w 148"/>
                <a:gd name="T77" fmla="*/ 53 h 175"/>
                <a:gd name="T78" fmla="*/ 122 w 148"/>
                <a:gd name="T79" fmla="*/ 18 h 175"/>
                <a:gd name="T80" fmla="*/ 108 w 148"/>
                <a:gd name="T81" fmla="*/ 10 h 175"/>
                <a:gd name="T82" fmla="*/ 69 w 148"/>
                <a:gd name="T83" fmla="*/ 17 h 175"/>
                <a:gd name="T84" fmla="*/ 69 w 148"/>
                <a:gd name="T85" fmla="*/ 17 h 175"/>
                <a:gd name="T86" fmla="*/ 68 w 148"/>
                <a:gd name="T87" fmla="*/ 18 h 175"/>
                <a:gd name="T88" fmla="*/ 68 w 148"/>
                <a:gd name="T89" fmla="*/ 18 h 175"/>
                <a:gd name="T90" fmla="*/ 68 w 148"/>
                <a:gd name="T91" fmla="*/ 18 h 175"/>
                <a:gd name="T92" fmla="*/ 68 w 148"/>
                <a:gd name="T93" fmla="*/ 18 h 175"/>
                <a:gd name="T94" fmla="*/ 67 w 148"/>
                <a:gd name="T95" fmla="*/ 18 h 175"/>
                <a:gd name="T96" fmla="*/ 67 w 148"/>
                <a:gd name="T97" fmla="*/ 18 h 175"/>
                <a:gd name="T98" fmla="*/ 67 w 148"/>
                <a:gd name="T99" fmla="*/ 18 h 175"/>
                <a:gd name="T100" fmla="*/ 67 w 148"/>
                <a:gd name="T101" fmla="*/ 19 h 175"/>
                <a:gd name="T102" fmla="*/ 67 w 148"/>
                <a:gd name="T103" fmla="*/ 19 h 175"/>
                <a:gd name="T104" fmla="*/ 12 w 148"/>
                <a:gd name="T105" fmla="*/ 125 h 175"/>
                <a:gd name="T106" fmla="*/ 14 w 148"/>
                <a:gd name="T107" fmla="*/ 1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 h="175">
                  <a:moveTo>
                    <a:pt x="4" y="121"/>
                  </a:moveTo>
                  <a:cubicBezTo>
                    <a:pt x="58" y="15"/>
                    <a:pt x="58" y="15"/>
                    <a:pt x="58" y="15"/>
                  </a:cubicBezTo>
                  <a:cubicBezTo>
                    <a:pt x="59" y="14"/>
                    <a:pt x="59" y="13"/>
                    <a:pt x="60" y="13"/>
                  </a:cubicBezTo>
                  <a:cubicBezTo>
                    <a:pt x="60" y="12"/>
                    <a:pt x="60" y="12"/>
                    <a:pt x="60" y="12"/>
                  </a:cubicBezTo>
                  <a:cubicBezTo>
                    <a:pt x="61" y="12"/>
                    <a:pt x="61" y="11"/>
                    <a:pt x="61" y="11"/>
                  </a:cubicBezTo>
                  <a:cubicBezTo>
                    <a:pt x="61" y="11"/>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91" y="168"/>
                    <a:pt x="91" y="169"/>
                    <a:pt x="90" y="170"/>
                  </a:cubicBezTo>
                  <a:cubicBezTo>
                    <a:pt x="85" y="174"/>
                    <a:pt x="79" y="175"/>
                    <a:pt x="73" y="172"/>
                  </a:cubicBezTo>
                  <a:cubicBezTo>
                    <a:pt x="10" y="140"/>
                    <a:pt x="10" y="140"/>
                    <a:pt x="10" y="140"/>
                  </a:cubicBezTo>
                  <a:cubicBezTo>
                    <a:pt x="3" y="136"/>
                    <a:pt x="0" y="128"/>
                    <a:pt x="4" y="121"/>
                  </a:cubicBezTo>
                  <a:close/>
                  <a:moveTo>
                    <a:pt x="14" y="131"/>
                  </a:moveTo>
                  <a:cubicBezTo>
                    <a:pt x="77" y="164"/>
                    <a:pt x="77" y="164"/>
                    <a:pt x="77" y="164"/>
                  </a:cubicBezTo>
                  <a:cubicBezTo>
                    <a:pt x="79" y="165"/>
                    <a:pt x="82" y="164"/>
                    <a:pt x="83" y="163"/>
                  </a:cubicBezTo>
                  <a:cubicBezTo>
                    <a:pt x="83" y="163"/>
                    <a:pt x="84" y="162"/>
                    <a:pt x="84" y="162"/>
                  </a:cubicBezTo>
                  <a:cubicBezTo>
                    <a:pt x="138" y="57"/>
                    <a:pt x="138" y="57"/>
                    <a:pt x="138" y="57"/>
                  </a:cubicBezTo>
                  <a:cubicBezTo>
                    <a:pt x="138" y="56"/>
                    <a:pt x="138" y="56"/>
                    <a:pt x="139" y="56"/>
                  </a:cubicBezTo>
                  <a:cubicBezTo>
                    <a:pt x="139" y="56"/>
                    <a:pt x="139" y="56"/>
                    <a:pt x="139" y="55"/>
                  </a:cubicBezTo>
                  <a:cubicBezTo>
                    <a:pt x="139" y="55"/>
                    <a:pt x="139" y="55"/>
                    <a:pt x="139" y="55"/>
                  </a:cubicBezTo>
                  <a:cubicBezTo>
                    <a:pt x="139" y="55"/>
                    <a:pt x="139" y="55"/>
                    <a:pt x="139" y="55"/>
                  </a:cubicBezTo>
                  <a:cubicBezTo>
                    <a:pt x="139" y="55"/>
                    <a:pt x="139" y="55"/>
                    <a:pt x="139" y="54"/>
                  </a:cubicBezTo>
                  <a:cubicBezTo>
                    <a:pt x="139" y="54"/>
                    <a:pt x="139" y="54"/>
                    <a:pt x="139" y="54"/>
                  </a:cubicBezTo>
                  <a:cubicBezTo>
                    <a:pt x="139" y="54"/>
                    <a:pt x="139" y="54"/>
                    <a:pt x="139" y="54"/>
                  </a:cubicBezTo>
                  <a:cubicBezTo>
                    <a:pt x="139" y="54"/>
                    <a:pt x="139" y="54"/>
                    <a:pt x="139" y="53"/>
                  </a:cubicBezTo>
                  <a:cubicBezTo>
                    <a:pt x="139" y="53"/>
                    <a:pt x="139" y="53"/>
                    <a:pt x="139" y="53"/>
                  </a:cubicBezTo>
                  <a:cubicBezTo>
                    <a:pt x="137" y="49"/>
                    <a:pt x="128" y="31"/>
                    <a:pt x="122" y="18"/>
                  </a:cubicBezTo>
                  <a:cubicBezTo>
                    <a:pt x="108" y="10"/>
                    <a:pt x="108" y="10"/>
                    <a:pt x="108" y="10"/>
                  </a:cubicBezTo>
                  <a:cubicBezTo>
                    <a:pt x="93" y="13"/>
                    <a:pt x="73" y="16"/>
                    <a:pt x="69" y="17"/>
                  </a:cubicBezTo>
                  <a:cubicBezTo>
                    <a:pt x="69" y="17"/>
                    <a:pt x="69" y="17"/>
                    <a:pt x="69" y="17"/>
                  </a:cubicBezTo>
                  <a:cubicBezTo>
                    <a:pt x="69" y="17"/>
                    <a:pt x="68" y="17"/>
                    <a:pt x="68" y="18"/>
                  </a:cubicBezTo>
                  <a:cubicBezTo>
                    <a:pt x="68" y="18"/>
                    <a:pt x="68" y="18"/>
                    <a:pt x="68" y="18"/>
                  </a:cubicBezTo>
                  <a:cubicBezTo>
                    <a:pt x="68" y="18"/>
                    <a:pt x="68" y="18"/>
                    <a:pt x="68" y="18"/>
                  </a:cubicBezTo>
                  <a:cubicBezTo>
                    <a:pt x="68" y="18"/>
                    <a:pt x="68" y="18"/>
                    <a:pt x="68" y="18"/>
                  </a:cubicBezTo>
                  <a:cubicBezTo>
                    <a:pt x="68" y="18"/>
                    <a:pt x="67" y="18"/>
                    <a:pt x="67" y="18"/>
                  </a:cubicBezTo>
                  <a:cubicBezTo>
                    <a:pt x="67" y="18"/>
                    <a:pt x="67" y="18"/>
                    <a:pt x="67" y="18"/>
                  </a:cubicBezTo>
                  <a:cubicBezTo>
                    <a:pt x="67" y="18"/>
                    <a:pt x="67" y="18"/>
                    <a:pt x="67" y="18"/>
                  </a:cubicBezTo>
                  <a:cubicBezTo>
                    <a:pt x="67" y="19"/>
                    <a:pt x="67" y="19"/>
                    <a:pt x="67" y="19"/>
                  </a:cubicBezTo>
                  <a:cubicBezTo>
                    <a:pt x="67" y="19"/>
                    <a:pt x="67" y="19"/>
                    <a:pt x="67" y="19"/>
                  </a:cubicBezTo>
                  <a:cubicBezTo>
                    <a:pt x="12" y="125"/>
                    <a:pt x="12" y="125"/>
                    <a:pt x="12" y="125"/>
                  </a:cubicBezTo>
                  <a:cubicBezTo>
                    <a:pt x="11" y="127"/>
                    <a:pt x="12" y="130"/>
                    <a:pt x="14" y="131"/>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54" name="Freeform 12"/>
            <p:cNvSpPr>
              <a:spLocks noEditPoints="1"/>
            </p:cNvSpPr>
            <p:nvPr/>
          </p:nvSpPr>
          <p:spPr bwMode="auto">
            <a:xfrm>
              <a:off x="766763" y="2197100"/>
              <a:ext cx="117475" cy="119063"/>
            </a:xfrm>
            <a:custGeom>
              <a:avLst/>
              <a:gdLst>
                <a:gd name="T0" fmla="*/ 1 w 73"/>
                <a:gd name="T1" fmla="*/ 36 h 73"/>
                <a:gd name="T2" fmla="*/ 37 w 73"/>
                <a:gd name="T3" fmla="*/ 0 h 73"/>
                <a:gd name="T4" fmla="*/ 73 w 73"/>
                <a:gd name="T5" fmla="*/ 37 h 73"/>
                <a:gd name="T6" fmla="*/ 37 w 73"/>
                <a:gd name="T7" fmla="*/ 73 h 73"/>
                <a:gd name="T8" fmla="*/ 1 w 73"/>
                <a:gd name="T9" fmla="*/ 36 h 73"/>
                <a:gd name="T10" fmla="*/ 39 w 73"/>
                <a:gd name="T11" fmla="*/ 22 h 73"/>
                <a:gd name="T12" fmla="*/ 30 w 73"/>
                <a:gd name="T13" fmla="*/ 13 h 73"/>
                <a:gd name="T14" fmla="*/ 21 w 73"/>
                <a:gd name="T15" fmla="*/ 22 h 73"/>
                <a:gd name="T16" fmla="*/ 30 w 73"/>
                <a:gd name="T17" fmla="*/ 31 h 73"/>
                <a:gd name="T18" fmla="*/ 39 w 73"/>
                <a:gd name="T19" fmla="*/ 2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1" y="36"/>
                  </a:moveTo>
                  <a:cubicBezTo>
                    <a:pt x="1" y="16"/>
                    <a:pt x="17" y="0"/>
                    <a:pt x="37" y="0"/>
                  </a:cubicBezTo>
                  <a:cubicBezTo>
                    <a:pt x="57" y="0"/>
                    <a:pt x="73" y="17"/>
                    <a:pt x="73" y="37"/>
                  </a:cubicBezTo>
                  <a:cubicBezTo>
                    <a:pt x="73" y="57"/>
                    <a:pt x="57" y="73"/>
                    <a:pt x="37" y="73"/>
                  </a:cubicBezTo>
                  <a:cubicBezTo>
                    <a:pt x="16" y="72"/>
                    <a:pt x="0" y="56"/>
                    <a:pt x="1" y="36"/>
                  </a:cubicBezTo>
                  <a:close/>
                  <a:moveTo>
                    <a:pt x="39" y="22"/>
                  </a:moveTo>
                  <a:cubicBezTo>
                    <a:pt x="39" y="17"/>
                    <a:pt x="35" y="13"/>
                    <a:pt x="30" y="13"/>
                  </a:cubicBezTo>
                  <a:cubicBezTo>
                    <a:pt x="25" y="13"/>
                    <a:pt x="21" y="17"/>
                    <a:pt x="21" y="22"/>
                  </a:cubicBezTo>
                  <a:cubicBezTo>
                    <a:pt x="21" y="27"/>
                    <a:pt x="25" y="31"/>
                    <a:pt x="30" y="31"/>
                  </a:cubicBezTo>
                  <a:cubicBezTo>
                    <a:pt x="35" y="31"/>
                    <a:pt x="38" y="27"/>
                    <a:pt x="39" y="22"/>
                  </a:cubicBez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55" name="Freeform 13"/>
            <p:cNvSpPr>
              <a:spLocks/>
            </p:cNvSpPr>
            <p:nvPr/>
          </p:nvSpPr>
          <p:spPr bwMode="auto">
            <a:xfrm>
              <a:off x="766763" y="2197100"/>
              <a:ext cx="50800" cy="111125"/>
            </a:xfrm>
            <a:custGeom>
              <a:avLst/>
              <a:gdLst>
                <a:gd name="T0" fmla="*/ 6 w 31"/>
                <a:gd name="T1" fmla="*/ 37 h 68"/>
                <a:gd name="T2" fmla="*/ 19 w 31"/>
                <a:gd name="T3" fmla="*/ 68 h 68"/>
                <a:gd name="T4" fmla="*/ 1 w 31"/>
                <a:gd name="T5" fmla="*/ 36 h 68"/>
                <a:gd name="T6" fmla="*/ 31 w 31"/>
                <a:gd name="T7" fmla="*/ 0 h 68"/>
                <a:gd name="T8" fmla="*/ 6 w 31"/>
                <a:gd name="T9" fmla="*/ 37 h 68"/>
              </a:gdLst>
              <a:ahLst/>
              <a:cxnLst>
                <a:cxn ang="0">
                  <a:pos x="T0" y="T1"/>
                </a:cxn>
                <a:cxn ang="0">
                  <a:pos x="T2" y="T3"/>
                </a:cxn>
                <a:cxn ang="0">
                  <a:pos x="T4" y="T5"/>
                </a:cxn>
                <a:cxn ang="0">
                  <a:pos x="T6" y="T7"/>
                </a:cxn>
                <a:cxn ang="0">
                  <a:pos x="T8" y="T9"/>
                </a:cxn>
              </a:cxnLst>
              <a:rect l="0" t="0" r="r" b="b"/>
              <a:pathLst>
                <a:path w="31" h="68">
                  <a:moveTo>
                    <a:pt x="6" y="37"/>
                  </a:moveTo>
                  <a:cubicBezTo>
                    <a:pt x="6" y="50"/>
                    <a:pt x="11" y="61"/>
                    <a:pt x="19" y="68"/>
                  </a:cubicBezTo>
                  <a:cubicBezTo>
                    <a:pt x="8" y="62"/>
                    <a:pt x="0" y="50"/>
                    <a:pt x="1" y="36"/>
                  </a:cubicBezTo>
                  <a:cubicBezTo>
                    <a:pt x="1" y="18"/>
                    <a:pt x="14" y="3"/>
                    <a:pt x="31" y="0"/>
                  </a:cubicBezTo>
                  <a:cubicBezTo>
                    <a:pt x="16" y="6"/>
                    <a:pt x="6" y="21"/>
                    <a:pt x="6"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56" name="Freeform 14"/>
            <p:cNvSpPr>
              <a:spLocks/>
            </p:cNvSpPr>
            <p:nvPr/>
          </p:nvSpPr>
          <p:spPr bwMode="auto">
            <a:xfrm>
              <a:off x="696913" y="2141538"/>
              <a:ext cx="134938" cy="106363"/>
            </a:xfrm>
            <a:custGeom>
              <a:avLst/>
              <a:gdLst>
                <a:gd name="T0" fmla="*/ 4 w 83"/>
                <a:gd name="T1" fmla="*/ 59 h 66"/>
                <a:gd name="T2" fmla="*/ 1 w 83"/>
                <a:gd name="T3" fmla="*/ 41 h 66"/>
                <a:gd name="T4" fmla="*/ 9 w 83"/>
                <a:gd name="T5" fmla="*/ 18 h 66"/>
                <a:gd name="T6" fmla="*/ 15 w 83"/>
                <a:gd name="T7" fmla="*/ 11 h 66"/>
                <a:gd name="T8" fmla="*/ 36 w 83"/>
                <a:gd name="T9" fmla="*/ 1 h 66"/>
                <a:gd name="T10" fmla="*/ 60 w 83"/>
                <a:gd name="T11" fmla="*/ 7 h 66"/>
                <a:gd name="T12" fmla="*/ 79 w 83"/>
                <a:gd name="T13" fmla="*/ 27 h 66"/>
                <a:gd name="T14" fmla="*/ 83 w 83"/>
                <a:gd name="T15" fmla="*/ 49 h 66"/>
                <a:gd name="T16" fmla="*/ 81 w 83"/>
                <a:gd name="T17" fmla="*/ 56 h 66"/>
                <a:gd name="T18" fmla="*/ 78 w 83"/>
                <a:gd name="T19" fmla="*/ 62 h 66"/>
                <a:gd name="T20" fmla="*/ 68 w 83"/>
                <a:gd name="T21" fmla="*/ 64 h 66"/>
                <a:gd name="T22" fmla="*/ 64 w 83"/>
                <a:gd name="T23" fmla="*/ 57 h 66"/>
                <a:gd name="T24" fmla="*/ 65 w 83"/>
                <a:gd name="T25" fmla="*/ 54 h 66"/>
                <a:gd name="T26" fmla="*/ 69 w 83"/>
                <a:gd name="T27" fmla="*/ 60 h 66"/>
                <a:gd name="T28" fmla="*/ 75 w 83"/>
                <a:gd name="T29" fmla="*/ 59 h 66"/>
                <a:gd name="T30" fmla="*/ 78 w 83"/>
                <a:gd name="T31" fmla="*/ 50 h 66"/>
                <a:gd name="T32" fmla="*/ 79 w 83"/>
                <a:gd name="T33" fmla="*/ 49 h 66"/>
                <a:gd name="T34" fmla="*/ 58 w 83"/>
                <a:gd name="T35" fmla="*/ 10 h 66"/>
                <a:gd name="T36" fmla="*/ 18 w 83"/>
                <a:gd name="T37" fmla="*/ 14 h 66"/>
                <a:gd name="T38" fmla="*/ 13 w 83"/>
                <a:gd name="T39" fmla="*/ 20 h 66"/>
                <a:gd name="T40" fmla="*/ 8 w 83"/>
                <a:gd name="T41" fmla="*/ 57 h 66"/>
                <a:gd name="T42" fmla="*/ 13 w 83"/>
                <a:gd name="T43" fmla="*/ 61 h 66"/>
                <a:gd name="T44" fmla="*/ 14 w 83"/>
                <a:gd name="T45" fmla="*/ 61 h 66"/>
                <a:gd name="T46" fmla="*/ 17 w 83"/>
                <a:gd name="T47" fmla="*/ 65 h 66"/>
                <a:gd name="T48" fmla="*/ 14 w 83"/>
                <a:gd name="T49" fmla="*/ 61 h 66"/>
                <a:gd name="T50" fmla="*/ 21 w 83"/>
                <a:gd name="T51" fmla="*/ 58 h 66"/>
                <a:gd name="T52" fmla="*/ 22 w 83"/>
                <a:gd name="T53" fmla="*/ 56 h 66"/>
                <a:gd name="T54" fmla="*/ 24 w 83"/>
                <a:gd name="T55" fmla="*/ 60 h 66"/>
                <a:gd name="T56" fmla="*/ 23 w 83"/>
                <a:gd name="T57" fmla="*/ 61 h 66"/>
                <a:gd name="T58" fmla="*/ 17 w 83"/>
                <a:gd name="T59" fmla="*/ 65 h 66"/>
                <a:gd name="T60" fmla="*/ 12 w 83"/>
                <a:gd name="T61" fmla="*/ 65 h 66"/>
                <a:gd name="T62" fmla="*/ 4 w 83"/>
                <a:gd name="T63"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6">
                  <a:moveTo>
                    <a:pt x="4" y="59"/>
                  </a:moveTo>
                  <a:cubicBezTo>
                    <a:pt x="2" y="53"/>
                    <a:pt x="0" y="47"/>
                    <a:pt x="1" y="41"/>
                  </a:cubicBezTo>
                  <a:cubicBezTo>
                    <a:pt x="2" y="33"/>
                    <a:pt x="4" y="26"/>
                    <a:pt x="9" y="18"/>
                  </a:cubicBezTo>
                  <a:cubicBezTo>
                    <a:pt x="11" y="16"/>
                    <a:pt x="13" y="13"/>
                    <a:pt x="15" y="11"/>
                  </a:cubicBezTo>
                  <a:cubicBezTo>
                    <a:pt x="21" y="6"/>
                    <a:pt x="28" y="2"/>
                    <a:pt x="36" y="1"/>
                  </a:cubicBezTo>
                  <a:cubicBezTo>
                    <a:pt x="44" y="0"/>
                    <a:pt x="52" y="2"/>
                    <a:pt x="60" y="7"/>
                  </a:cubicBezTo>
                  <a:cubicBezTo>
                    <a:pt x="69" y="12"/>
                    <a:pt x="75" y="19"/>
                    <a:pt x="79" y="27"/>
                  </a:cubicBezTo>
                  <a:cubicBezTo>
                    <a:pt x="82" y="34"/>
                    <a:pt x="83" y="41"/>
                    <a:pt x="83" y="49"/>
                  </a:cubicBezTo>
                  <a:cubicBezTo>
                    <a:pt x="83" y="51"/>
                    <a:pt x="82" y="54"/>
                    <a:pt x="81" y="56"/>
                  </a:cubicBezTo>
                  <a:cubicBezTo>
                    <a:pt x="81" y="58"/>
                    <a:pt x="79" y="60"/>
                    <a:pt x="78" y="62"/>
                  </a:cubicBezTo>
                  <a:cubicBezTo>
                    <a:pt x="75" y="65"/>
                    <a:pt x="71" y="65"/>
                    <a:pt x="68" y="64"/>
                  </a:cubicBezTo>
                  <a:cubicBezTo>
                    <a:pt x="66" y="63"/>
                    <a:pt x="64" y="60"/>
                    <a:pt x="64" y="57"/>
                  </a:cubicBezTo>
                  <a:cubicBezTo>
                    <a:pt x="64" y="56"/>
                    <a:pt x="64" y="55"/>
                    <a:pt x="65" y="54"/>
                  </a:cubicBezTo>
                  <a:cubicBezTo>
                    <a:pt x="66" y="57"/>
                    <a:pt x="67" y="59"/>
                    <a:pt x="69" y="60"/>
                  </a:cubicBezTo>
                  <a:cubicBezTo>
                    <a:pt x="72" y="62"/>
                    <a:pt x="74" y="60"/>
                    <a:pt x="75" y="59"/>
                  </a:cubicBezTo>
                  <a:cubicBezTo>
                    <a:pt x="77" y="57"/>
                    <a:pt x="78" y="54"/>
                    <a:pt x="78" y="50"/>
                  </a:cubicBezTo>
                  <a:cubicBezTo>
                    <a:pt x="79" y="50"/>
                    <a:pt x="79" y="49"/>
                    <a:pt x="79" y="49"/>
                  </a:cubicBezTo>
                  <a:cubicBezTo>
                    <a:pt x="79" y="32"/>
                    <a:pt x="72" y="19"/>
                    <a:pt x="58" y="10"/>
                  </a:cubicBezTo>
                  <a:cubicBezTo>
                    <a:pt x="45" y="2"/>
                    <a:pt x="28" y="4"/>
                    <a:pt x="18" y="14"/>
                  </a:cubicBezTo>
                  <a:cubicBezTo>
                    <a:pt x="16" y="16"/>
                    <a:pt x="14" y="18"/>
                    <a:pt x="13" y="20"/>
                  </a:cubicBezTo>
                  <a:cubicBezTo>
                    <a:pt x="1" y="39"/>
                    <a:pt x="5" y="52"/>
                    <a:pt x="8" y="57"/>
                  </a:cubicBezTo>
                  <a:cubicBezTo>
                    <a:pt x="9" y="59"/>
                    <a:pt x="10" y="61"/>
                    <a:pt x="13" y="61"/>
                  </a:cubicBezTo>
                  <a:cubicBezTo>
                    <a:pt x="13" y="61"/>
                    <a:pt x="14" y="61"/>
                    <a:pt x="14" y="61"/>
                  </a:cubicBezTo>
                  <a:cubicBezTo>
                    <a:pt x="14" y="63"/>
                    <a:pt x="15" y="64"/>
                    <a:pt x="17" y="65"/>
                  </a:cubicBezTo>
                  <a:cubicBezTo>
                    <a:pt x="15" y="64"/>
                    <a:pt x="14" y="63"/>
                    <a:pt x="14" y="61"/>
                  </a:cubicBezTo>
                  <a:cubicBezTo>
                    <a:pt x="16" y="61"/>
                    <a:pt x="18" y="60"/>
                    <a:pt x="21" y="58"/>
                  </a:cubicBezTo>
                  <a:cubicBezTo>
                    <a:pt x="21" y="57"/>
                    <a:pt x="22" y="57"/>
                    <a:pt x="22" y="56"/>
                  </a:cubicBezTo>
                  <a:cubicBezTo>
                    <a:pt x="23" y="57"/>
                    <a:pt x="24" y="59"/>
                    <a:pt x="24" y="60"/>
                  </a:cubicBezTo>
                  <a:cubicBezTo>
                    <a:pt x="24" y="61"/>
                    <a:pt x="24" y="61"/>
                    <a:pt x="23" y="61"/>
                  </a:cubicBezTo>
                  <a:cubicBezTo>
                    <a:pt x="21" y="63"/>
                    <a:pt x="19" y="64"/>
                    <a:pt x="17" y="65"/>
                  </a:cubicBezTo>
                  <a:cubicBezTo>
                    <a:pt x="15" y="65"/>
                    <a:pt x="14" y="66"/>
                    <a:pt x="12" y="65"/>
                  </a:cubicBezTo>
                  <a:cubicBezTo>
                    <a:pt x="10" y="65"/>
                    <a:pt x="7" y="63"/>
                    <a:pt x="4" y="59"/>
                  </a:cubicBezTo>
                  <a:close/>
                </a:path>
              </a:pathLst>
            </a:custGeom>
            <a:solidFill>
              <a:srgbClr val="296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57" name="Freeform 15"/>
            <p:cNvSpPr>
              <a:spLocks/>
            </p:cNvSpPr>
            <p:nvPr/>
          </p:nvSpPr>
          <p:spPr bwMode="auto">
            <a:xfrm>
              <a:off x="614363" y="2301875"/>
              <a:ext cx="77788" cy="100013"/>
            </a:xfrm>
            <a:custGeom>
              <a:avLst/>
              <a:gdLst>
                <a:gd name="T0" fmla="*/ 15 w 48"/>
                <a:gd name="T1" fmla="*/ 60 h 62"/>
                <a:gd name="T2" fmla="*/ 1 w 48"/>
                <a:gd name="T3" fmla="*/ 18 h 62"/>
                <a:gd name="T4" fmla="*/ 1 w 48"/>
                <a:gd name="T5" fmla="*/ 16 h 62"/>
                <a:gd name="T6" fmla="*/ 3 w 48"/>
                <a:gd name="T7" fmla="*/ 14 h 62"/>
                <a:gd name="T8" fmla="*/ 44 w 48"/>
                <a:gd name="T9" fmla="*/ 0 h 62"/>
                <a:gd name="T10" fmla="*/ 48 w 48"/>
                <a:gd name="T11" fmla="*/ 2 h 62"/>
                <a:gd name="T12" fmla="*/ 46 w 48"/>
                <a:gd name="T13" fmla="*/ 6 h 62"/>
                <a:gd name="T14" fmla="*/ 7 w 48"/>
                <a:gd name="T15" fmla="*/ 19 h 62"/>
                <a:gd name="T16" fmla="*/ 21 w 48"/>
                <a:gd name="T17" fmla="*/ 58 h 62"/>
                <a:gd name="T18" fmla="*/ 20 w 48"/>
                <a:gd name="T19" fmla="*/ 60 h 62"/>
                <a:gd name="T20" fmla="*/ 19 w 48"/>
                <a:gd name="T21" fmla="*/ 61 h 62"/>
                <a:gd name="T22" fmla="*/ 15 w 48"/>
                <a:gd name="T23"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62">
                  <a:moveTo>
                    <a:pt x="15" y="60"/>
                  </a:moveTo>
                  <a:cubicBezTo>
                    <a:pt x="1" y="18"/>
                    <a:pt x="1" y="18"/>
                    <a:pt x="1" y="18"/>
                  </a:cubicBezTo>
                  <a:cubicBezTo>
                    <a:pt x="0" y="18"/>
                    <a:pt x="1" y="17"/>
                    <a:pt x="1" y="16"/>
                  </a:cubicBezTo>
                  <a:cubicBezTo>
                    <a:pt x="1" y="15"/>
                    <a:pt x="2" y="15"/>
                    <a:pt x="3" y="14"/>
                  </a:cubicBezTo>
                  <a:cubicBezTo>
                    <a:pt x="44" y="0"/>
                    <a:pt x="44" y="0"/>
                    <a:pt x="44" y="0"/>
                  </a:cubicBezTo>
                  <a:cubicBezTo>
                    <a:pt x="45" y="0"/>
                    <a:pt x="47" y="1"/>
                    <a:pt x="48" y="2"/>
                  </a:cubicBezTo>
                  <a:cubicBezTo>
                    <a:pt x="48" y="4"/>
                    <a:pt x="47" y="5"/>
                    <a:pt x="46" y="6"/>
                  </a:cubicBezTo>
                  <a:cubicBezTo>
                    <a:pt x="7" y="19"/>
                    <a:pt x="7" y="19"/>
                    <a:pt x="7" y="19"/>
                  </a:cubicBezTo>
                  <a:cubicBezTo>
                    <a:pt x="21" y="58"/>
                    <a:pt x="21" y="58"/>
                    <a:pt x="21" y="58"/>
                  </a:cubicBezTo>
                  <a:cubicBezTo>
                    <a:pt x="21" y="58"/>
                    <a:pt x="21" y="59"/>
                    <a:pt x="20" y="60"/>
                  </a:cubicBezTo>
                  <a:cubicBezTo>
                    <a:pt x="20" y="61"/>
                    <a:pt x="19" y="61"/>
                    <a:pt x="19" y="61"/>
                  </a:cubicBezTo>
                  <a:cubicBezTo>
                    <a:pt x="17" y="62"/>
                    <a:pt x="15" y="61"/>
                    <a:pt x="15"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58" name="Freeform 16"/>
            <p:cNvSpPr>
              <a:spLocks/>
            </p:cNvSpPr>
            <p:nvPr/>
          </p:nvSpPr>
          <p:spPr bwMode="auto">
            <a:xfrm>
              <a:off x="636588" y="2317750"/>
              <a:ext cx="98425" cy="96838"/>
            </a:xfrm>
            <a:custGeom>
              <a:avLst/>
              <a:gdLst>
                <a:gd name="T0" fmla="*/ 35 w 62"/>
                <a:gd name="T1" fmla="*/ 0 h 61"/>
                <a:gd name="T2" fmla="*/ 62 w 62"/>
                <a:gd name="T3" fmla="*/ 13 h 61"/>
                <a:gd name="T4" fmla="*/ 56 w 62"/>
                <a:gd name="T5" fmla="*/ 28 h 61"/>
                <a:gd name="T6" fmla="*/ 28 w 62"/>
                <a:gd name="T7" fmla="*/ 14 h 61"/>
                <a:gd name="T8" fmla="*/ 19 w 62"/>
                <a:gd name="T9" fmla="*/ 33 h 61"/>
                <a:gd name="T10" fmla="*/ 46 w 62"/>
                <a:gd name="T11" fmla="*/ 46 h 61"/>
                <a:gd name="T12" fmla="*/ 39 w 62"/>
                <a:gd name="T13" fmla="*/ 61 h 61"/>
                <a:gd name="T14" fmla="*/ 12 w 62"/>
                <a:gd name="T15" fmla="*/ 48 h 61"/>
                <a:gd name="T16" fmla="*/ 0 w 62"/>
                <a:gd name="T17" fmla="*/ 12 h 61"/>
                <a:gd name="T18" fmla="*/ 35 w 62"/>
                <a:gd name="T19" fmla="*/ 0 h 61"/>
                <a:gd name="T20" fmla="*/ 35 w 62"/>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1">
                  <a:moveTo>
                    <a:pt x="35" y="0"/>
                  </a:moveTo>
                  <a:lnTo>
                    <a:pt x="62" y="13"/>
                  </a:lnTo>
                  <a:lnTo>
                    <a:pt x="56" y="28"/>
                  </a:lnTo>
                  <a:lnTo>
                    <a:pt x="28" y="14"/>
                  </a:lnTo>
                  <a:lnTo>
                    <a:pt x="19" y="33"/>
                  </a:lnTo>
                  <a:lnTo>
                    <a:pt x="46" y="46"/>
                  </a:lnTo>
                  <a:lnTo>
                    <a:pt x="39" y="61"/>
                  </a:lnTo>
                  <a:lnTo>
                    <a:pt x="12" y="48"/>
                  </a:lnTo>
                  <a:lnTo>
                    <a:pt x="0" y="12"/>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grpSp>
        <p:nvGrpSpPr>
          <p:cNvPr id="459" name="Groupe 1"/>
          <p:cNvGrpSpPr/>
          <p:nvPr/>
        </p:nvGrpSpPr>
        <p:grpSpPr>
          <a:xfrm>
            <a:off x="3924810" y="4304425"/>
            <a:ext cx="796212" cy="799266"/>
            <a:chOff x="1066895" y="3820442"/>
            <a:chExt cx="631826" cy="630238"/>
          </a:xfrm>
        </p:grpSpPr>
        <p:grpSp>
          <p:nvGrpSpPr>
            <p:cNvPr id="460" name="Groupe 341"/>
            <p:cNvGrpSpPr/>
            <p:nvPr/>
          </p:nvGrpSpPr>
          <p:grpSpPr>
            <a:xfrm>
              <a:off x="1066895" y="3820442"/>
              <a:ext cx="631826" cy="630238"/>
              <a:chOff x="422275" y="2974975"/>
              <a:chExt cx="631826" cy="630238"/>
            </a:xfrm>
          </p:grpSpPr>
          <p:sp>
            <p:nvSpPr>
              <p:cNvPr id="496" name="AutoShape 18"/>
              <p:cNvSpPr>
                <a:spLocks noChangeAspect="1" noChangeArrowheads="1" noTextEdit="1"/>
              </p:cNvSpPr>
              <p:nvPr/>
            </p:nvSpPr>
            <p:spPr bwMode="auto">
              <a:xfrm>
                <a:off x="422275" y="2974975"/>
                <a:ext cx="63023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97" name="Oval 20"/>
              <p:cNvSpPr>
                <a:spLocks noChangeArrowheads="1"/>
              </p:cNvSpPr>
              <p:nvPr/>
            </p:nvSpPr>
            <p:spPr bwMode="auto">
              <a:xfrm>
                <a:off x="422275" y="2974975"/>
                <a:ext cx="631826" cy="630238"/>
              </a:xfrm>
              <a:prstGeom prst="ellipse">
                <a:avLst/>
              </a:pr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sp>
          <p:nvSpPr>
            <p:cNvPr id="461" name="Freeform 93"/>
            <p:cNvSpPr>
              <a:spLocks/>
            </p:cNvSpPr>
            <p:nvPr/>
          </p:nvSpPr>
          <p:spPr bwMode="auto">
            <a:xfrm>
              <a:off x="1462183" y="4040362"/>
              <a:ext cx="74613" cy="74612"/>
            </a:xfrm>
            <a:custGeom>
              <a:avLst/>
              <a:gdLst>
                <a:gd name="T0" fmla="*/ 0 w 59"/>
                <a:gd name="T1" fmla="*/ 59 h 59"/>
                <a:gd name="T2" fmla="*/ 37 w 59"/>
                <a:gd name="T3" fmla="*/ 59 h 59"/>
                <a:gd name="T4" fmla="*/ 59 w 59"/>
                <a:gd name="T5" fmla="*/ 35 h 59"/>
                <a:gd name="T6" fmla="*/ 59 w 59"/>
                <a:gd name="T7" fmla="*/ 0 h 59"/>
                <a:gd name="T8" fmla="*/ 0 w 59"/>
                <a:gd name="T9" fmla="*/ 59 h 59"/>
              </a:gdLst>
              <a:ahLst/>
              <a:cxnLst>
                <a:cxn ang="0">
                  <a:pos x="T0" y="T1"/>
                </a:cxn>
                <a:cxn ang="0">
                  <a:pos x="T2" y="T3"/>
                </a:cxn>
                <a:cxn ang="0">
                  <a:pos x="T4" y="T5"/>
                </a:cxn>
                <a:cxn ang="0">
                  <a:pos x="T6" y="T7"/>
                </a:cxn>
                <a:cxn ang="0">
                  <a:pos x="T8" y="T9"/>
                </a:cxn>
              </a:cxnLst>
              <a:rect l="0" t="0" r="r" b="b"/>
              <a:pathLst>
                <a:path w="59" h="59">
                  <a:moveTo>
                    <a:pt x="0" y="59"/>
                  </a:moveTo>
                  <a:cubicBezTo>
                    <a:pt x="37" y="59"/>
                    <a:pt x="37" y="59"/>
                    <a:pt x="37" y="59"/>
                  </a:cubicBezTo>
                  <a:cubicBezTo>
                    <a:pt x="59" y="35"/>
                    <a:pt x="59" y="35"/>
                    <a:pt x="59" y="35"/>
                  </a:cubicBezTo>
                  <a:cubicBezTo>
                    <a:pt x="59" y="0"/>
                    <a:pt x="59" y="0"/>
                    <a:pt x="59" y="0"/>
                  </a:cubicBezTo>
                  <a:cubicBezTo>
                    <a:pt x="26" y="0"/>
                    <a:pt x="0" y="26"/>
                    <a:pt x="0" y="59"/>
                  </a:cubicBezTo>
                  <a:close/>
                </a:path>
              </a:pathLst>
            </a:custGeom>
            <a:solidFill>
              <a:srgbClr val="F0E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62" name="Freeform 94"/>
            <p:cNvSpPr>
              <a:spLocks/>
            </p:cNvSpPr>
            <p:nvPr/>
          </p:nvSpPr>
          <p:spPr bwMode="auto">
            <a:xfrm>
              <a:off x="1252633" y="4108624"/>
              <a:ext cx="279400" cy="71437"/>
            </a:xfrm>
            <a:custGeom>
              <a:avLst/>
              <a:gdLst>
                <a:gd name="T0" fmla="*/ 0 w 176"/>
                <a:gd name="T1" fmla="*/ 45 h 45"/>
                <a:gd name="T2" fmla="*/ 176 w 176"/>
                <a:gd name="T3" fmla="*/ 45 h 45"/>
                <a:gd name="T4" fmla="*/ 176 w 176"/>
                <a:gd name="T5" fmla="*/ 0 h 45"/>
                <a:gd name="T6" fmla="*/ 0 w 176"/>
                <a:gd name="T7" fmla="*/ 0 h 45"/>
                <a:gd name="T8" fmla="*/ 0 w 176"/>
                <a:gd name="T9" fmla="*/ 45 h 45"/>
                <a:gd name="T10" fmla="*/ 0 w 176"/>
                <a:gd name="T11" fmla="*/ 45 h 45"/>
              </a:gdLst>
              <a:ahLst/>
              <a:cxnLst>
                <a:cxn ang="0">
                  <a:pos x="T0" y="T1"/>
                </a:cxn>
                <a:cxn ang="0">
                  <a:pos x="T2" y="T3"/>
                </a:cxn>
                <a:cxn ang="0">
                  <a:pos x="T4" y="T5"/>
                </a:cxn>
                <a:cxn ang="0">
                  <a:pos x="T6" y="T7"/>
                </a:cxn>
                <a:cxn ang="0">
                  <a:pos x="T8" y="T9"/>
                </a:cxn>
                <a:cxn ang="0">
                  <a:pos x="T10" y="T11"/>
                </a:cxn>
              </a:cxnLst>
              <a:rect l="0" t="0" r="r" b="b"/>
              <a:pathLst>
                <a:path w="176" h="45">
                  <a:moveTo>
                    <a:pt x="0" y="45"/>
                  </a:moveTo>
                  <a:lnTo>
                    <a:pt x="176" y="45"/>
                  </a:lnTo>
                  <a:lnTo>
                    <a:pt x="176" y="0"/>
                  </a:lnTo>
                  <a:lnTo>
                    <a:pt x="0" y="0"/>
                  </a:lnTo>
                  <a:lnTo>
                    <a:pt x="0" y="45"/>
                  </a:lnTo>
                  <a:lnTo>
                    <a:pt x="0" y="45"/>
                  </a:lnTo>
                  <a:close/>
                </a:path>
              </a:pathLst>
            </a:custGeom>
            <a:solidFill>
              <a:srgbClr val="9C2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63" name="Freeform 95"/>
            <p:cNvSpPr>
              <a:spLocks/>
            </p:cNvSpPr>
            <p:nvPr/>
          </p:nvSpPr>
          <p:spPr bwMode="auto">
            <a:xfrm>
              <a:off x="1243108" y="4068937"/>
              <a:ext cx="219075" cy="127000"/>
            </a:xfrm>
            <a:custGeom>
              <a:avLst/>
              <a:gdLst>
                <a:gd name="T0" fmla="*/ 167 w 175"/>
                <a:gd name="T1" fmla="*/ 22 h 101"/>
                <a:gd name="T2" fmla="*/ 2 w 175"/>
                <a:gd name="T3" fmla="*/ 21 h 101"/>
                <a:gd name="T4" fmla="*/ 0 w 175"/>
                <a:gd name="T5" fmla="*/ 101 h 101"/>
                <a:gd name="T6" fmla="*/ 175 w 175"/>
                <a:gd name="T7" fmla="*/ 101 h 101"/>
                <a:gd name="T8" fmla="*/ 175 w 175"/>
                <a:gd name="T9" fmla="*/ 32 h 101"/>
                <a:gd name="T10" fmla="*/ 167 w 175"/>
                <a:gd name="T11" fmla="*/ 22 h 101"/>
              </a:gdLst>
              <a:ahLst/>
              <a:cxnLst>
                <a:cxn ang="0">
                  <a:pos x="T0" y="T1"/>
                </a:cxn>
                <a:cxn ang="0">
                  <a:pos x="T2" y="T3"/>
                </a:cxn>
                <a:cxn ang="0">
                  <a:pos x="T4" y="T5"/>
                </a:cxn>
                <a:cxn ang="0">
                  <a:pos x="T6" y="T7"/>
                </a:cxn>
                <a:cxn ang="0">
                  <a:pos x="T8" y="T9"/>
                </a:cxn>
                <a:cxn ang="0">
                  <a:pos x="T10" y="T11"/>
                </a:cxn>
              </a:cxnLst>
              <a:rect l="0" t="0" r="r" b="b"/>
              <a:pathLst>
                <a:path w="175" h="101">
                  <a:moveTo>
                    <a:pt x="167" y="22"/>
                  </a:moveTo>
                  <a:cubicBezTo>
                    <a:pt x="99" y="0"/>
                    <a:pt x="58" y="5"/>
                    <a:pt x="2" y="21"/>
                  </a:cubicBezTo>
                  <a:cubicBezTo>
                    <a:pt x="0" y="101"/>
                    <a:pt x="0" y="101"/>
                    <a:pt x="0" y="101"/>
                  </a:cubicBezTo>
                  <a:cubicBezTo>
                    <a:pt x="175" y="101"/>
                    <a:pt x="175" y="101"/>
                    <a:pt x="175" y="101"/>
                  </a:cubicBezTo>
                  <a:cubicBezTo>
                    <a:pt x="175" y="32"/>
                    <a:pt x="175" y="32"/>
                    <a:pt x="175" y="32"/>
                  </a:cubicBezTo>
                  <a:cubicBezTo>
                    <a:pt x="175" y="28"/>
                    <a:pt x="172" y="24"/>
                    <a:pt x="167" y="22"/>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64" name="Freeform 96"/>
            <p:cNvSpPr>
              <a:spLocks/>
            </p:cNvSpPr>
            <p:nvPr/>
          </p:nvSpPr>
          <p:spPr bwMode="auto">
            <a:xfrm>
              <a:off x="1352645" y="4078462"/>
              <a:ext cx="109538" cy="117475"/>
            </a:xfrm>
            <a:custGeom>
              <a:avLst/>
              <a:gdLst>
                <a:gd name="T0" fmla="*/ 0 w 88"/>
                <a:gd name="T1" fmla="*/ 0 h 94"/>
                <a:gd name="T2" fmla="*/ 0 w 88"/>
                <a:gd name="T3" fmla="*/ 94 h 94"/>
                <a:gd name="T4" fmla="*/ 88 w 88"/>
                <a:gd name="T5" fmla="*/ 94 h 94"/>
                <a:gd name="T6" fmla="*/ 88 w 88"/>
                <a:gd name="T7" fmla="*/ 25 h 94"/>
                <a:gd name="T8" fmla="*/ 80 w 88"/>
                <a:gd name="T9" fmla="*/ 15 h 94"/>
                <a:gd name="T10" fmla="*/ 0 w 88"/>
                <a:gd name="T11" fmla="*/ 0 h 94"/>
                <a:gd name="T12" fmla="*/ 0 w 88"/>
                <a:gd name="T13" fmla="*/ 0 h 94"/>
              </a:gdLst>
              <a:ahLst/>
              <a:cxnLst>
                <a:cxn ang="0">
                  <a:pos x="T0" y="T1"/>
                </a:cxn>
                <a:cxn ang="0">
                  <a:pos x="T2" y="T3"/>
                </a:cxn>
                <a:cxn ang="0">
                  <a:pos x="T4" y="T5"/>
                </a:cxn>
                <a:cxn ang="0">
                  <a:pos x="T6" y="T7"/>
                </a:cxn>
                <a:cxn ang="0">
                  <a:pos x="T8" y="T9"/>
                </a:cxn>
                <a:cxn ang="0">
                  <a:pos x="T10" y="T11"/>
                </a:cxn>
                <a:cxn ang="0">
                  <a:pos x="T12" y="T13"/>
                </a:cxn>
              </a:cxnLst>
              <a:rect l="0" t="0" r="r" b="b"/>
              <a:pathLst>
                <a:path w="88" h="94">
                  <a:moveTo>
                    <a:pt x="0" y="0"/>
                  </a:moveTo>
                  <a:cubicBezTo>
                    <a:pt x="0" y="94"/>
                    <a:pt x="0" y="94"/>
                    <a:pt x="0" y="94"/>
                  </a:cubicBezTo>
                  <a:cubicBezTo>
                    <a:pt x="88" y="94"/>
                    <a:pt x="88" y="94"/>
                    <a:pt x="88" y="94"/>
                  </a:cubicBezTo>
                  <a:cubicBezTo>
                    <a:pt x="88" y="25"/>
                    <a:pt x="88" y="25"/>
                    <a:pt x="88" y="25"/>
                  </a:cubicBezTo>
                  <a:cubicBezTo>
                    <a:pt x="88" y="21"/>
                    <a:pt x="85" y="17"/>
                    <a:pt x="80" y="15"/>
                  </a:cubicBezTo>
                  <a:cubicBezTo>
                    <a:pt x="49" y="5"/>
                    <a:pt x="24" y="1"/>
                    <a:pt x="0" y="0"/>
                  </a:cubicBezTo>
                  <a:cubicBezTo>
                    <a:pt x="0" y="0"/>
                    <a:pt x="0" y="0"/>
                    <a:pt x="0" y="0"/>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65" name="Freeform 97"/>
            <p:cNvSpPr>
              <a:spLocks/>
            </p:cNvSpPr>
            <p:nvPr/>
          </p:nvSpPr>
          <p:spPr bwMode="auto">
            <a:xfrm>
              <a:off x="1244695" y="4176887"/>
              <a:ext cx="298450" cy="26987"/>
            </a:xfrm>
            <a:custGeom>
              <a:avLst/>
              <a:gdLst>
                <a:gd name="T0" fmla="*/ 0 w 188"/>
                <a:gd name="T1" fmla="*/ 17 h 17"/>
                <a:gd name="T2" fmla="*/ 188 w 188"/>
                <a:gd name="T3" fmla="*/ 17 h 17"/>
                <a:gd name="T4" fmla="*/ 188 w 188"/>
                <a:gd name="T5" fmla="*/ 0 h 17"/>
                <a:gd name="T6" fmla="*/ 0 w 188"/>
                <a:gd name="T7" fmla="*/ 0 h 17"/>
                <a:gd name="T8" fmla="*/ 0 w 188"/>
                <a:gd name="T9" fmla="*/ 17 h 17"/>
                <a:gd name="T10" fmla="*/ 0 w 188"/>
                <a:gd name="T11" fmla="*/ 17 h 17"/>
              </a:gdLst>
              <a:ahLst/>
              <a:cxnLst>
                <a:cxn ang="0">
                  <a:pos x="T0" y="T1"/>
                </a:cxn>
                <a:cxn ang="0">
                  <a:pos x="T2" y="T3"/>
                </a:cxn>
                <a:cxn ang="0">
                  <a:pos x="T4" y="T5"/>
                </a:cxn>
                <a:cxn ang="0">
                  <a:pos x="T6" y="T7"/>
                </a:cxn>
                <a:cxn ang="0">
                  <a:pos x="T8" y="T9"/>
                </a:cxn>
                <a:cxn ang="0">
                  <a:pos x="T10" y="T11"/>
                </a:cxn>
              </a:cxnLst>
              <a:rect l="0" t="0" r="r" b="b"/>
              <a:pathLst>
                <a:path w="188" h="17">
                  <a:moveTo>
                    <a:pt x="0" y="17"/>
                  </a:moveTo>
                  <a:lnTo>
                    <a:pt x="188" y="17"/>
                  </a:lnTo>
                  <a:lnTo>
                    <a:pt x="188" y="0"/>
                  </a:lnTo>
                  <a:lnTo>
                    <a:pt x="0" y="0"/>
                  </a:lnTo>
                  <a:lnTo>
                    <a:pt x="0" y="17"/>
                  </a:lnTo>
                  <a:lnTo>
                    <a:pt x="0" y="17"/>
                  </a:lnTo>
                  <a:close/>
                </a:path>
              </a:pathLst>
            </a:custGeom>
            <a:solidFill>
              <a:srgbClr val="5050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66" name="Freeform 98"/>
            <p:cNvSpPr>
              <a:spLocks/>
            </p:cNvSpPr>
            <p:nvPr/>
          </p:nvSpPr>
          <p:spPr bwMode="auto">
            <a:xfrm>
              <a:off x="1352645" y="4176887"/>
              <a:ext cx="190500" cy="26987"/>
            </a:xfrm>
            <a:custGeom>
              <a:avLst/>
              <a:gdLst>
                <a:gd name="T0" fmla="*/ 0 w 120"/>
                <a:gd name="T1" fmla="*/ 0 h 17"/>
                <a:gd name="T2" fmla="*/ 0 w 120"/>
                <a:gd name="T3" fmla="*/ 17 h 17"/>
                <a:gd name="T4" fmla="*/ 120 w 120"/>
                <a:gd name="T5" fmla="*/ 17 h 17"/>
                <a:gd name="T6" fmla="*/ 120 w 120"/>
                <a:gd name="T7" fmla="*/ 0 h 17"/>
                <a:gd name="T8" fmla="*/ 0 w 120"/>
                <a:gd name="T9" fmla="*/ 0 h 17"/>
                <a:gd name="T10" fmla="*/ 0 w 120"/>
                <a:gd name="T11" fmla="*/ 0 h 17"/>
              </a:gdLst>
              <a:ahLst/>
              <a:cxnLst>
                <a:cxn ang="0">
                  <a:pos x="T0" y="T1"/>
                </a:cxn>
                <a:cxn ang="0">
                  <a:pos x="T2" y="T3"/>
                </a:cxn>
                <a:cxn ang="0">
                  <a:pos x="T4" y="T5"/>
                </a:cxn>
                <a:cxn ang="0">
                  <a:pos x="T6" y="T7"/>
                </a:cxn>
                <a:cxn ang="0">
                  <a:pos x="T8" y="T9"/>
                </a:cxn>
                <a:cxn ang="0">
                  <a:pos x="T10" y="T11"/>
                </a:cxn>
              </a:cxnLst>
              <a:rect l="0" t="0" r="r" b="b"/>
              <a:pathLst>
                <a:path w="120" h="17">
                  <a:moveTo>
                    <a:pt x="0" y="0"/>
                  </a:moveTo>
                  <a:lnTo>
                    <a:pt x="0" y="17"/>
                  </a:lnTo>
                  <a:lnTo>
                    <a:pt x="120" y="17"/>
                  </a:lnTo>
                  <a:lnTo>
                    <a:pt x="120" y="0"/>
                  </a:lnTo>
                  <a:lnTo>
                    <a:pt x="0" y="0"/>
                  </a:lnTo>
                  <a:lnTo>
                    <a:pt x="0" y="0"/>
                  </a:lnTo>
                  <a:close/>
                </a:path>
              </a:pathLst>
            </a:custGeom>
            <a:solidFill>
              <a:srgbClr val="5050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67" name="Freeform 99"/>
            <p:cNvSpPr>
              <a:spLocks/>
            </p:cNvSpPr>
            <p:nvPr/>
          </p:nvSpPr>
          <p:spPr bwMode="auto">
            <a:xfrm>
              <a:off x="1532033" y="3967337"/>
              <a:ext cx="17463" cy="273050"/>
            </a:xfrm>
            <a:custGeom>
              <a:avLst/>
              <a:gdLst>
                <a:gd name="T0" fmla="*/ 12 w 15"/>
                <a:gd name="T1" fmla="*/ 0 h 217"/>
                <a:gd name="T2" fmla="*/ 2 w 15"/>
                <a:gd name="T3" fmla="*/ 0 h 217"/>
                <a:gd name="T4" fmla="*/ 0 w 15"/>
                <a:gd name="T5" fmla="*/ 3 h 217"/>
                <a:gd name="T6" fmla="*/ 0 w 15"/>
                <a:gd name="T7" fmla="*/ 217 h 217"/>
                <a:gd name="T8" fmla="*/ 15 w 15"/>
                <a:gd name="T9" fmla="*/ 217 h 217"/>
                <a:gd name="T10" fmla="*/ 15 w 15"/>
                <a:gd name="T11" fmla="*/ 3 h 217"/>
                <a:gd name="T12" fmla="*/ 12 w 15"/>
                <a:gd name="T13" fmla="*/ 0 h 217"/>
              </a:gdLst>
              <a:ahLst/>
              <a:cxnLst>
                <a:cxn ang="0">
                  <a:pos x="T0" y="T1"/>
                </a:cxn>
                <a:cxn ang="0">
                  <a:pos x="T2" y="T3"/>
                </a:cxn>
                <a:cxn ang="0">
                  <a:pos x="T4" y="T5"/>
                </a:cxn>
                <a:cxn ang="0">
                  <a:pos x="T6" y="T7"/>
                </a:cxn>
                <a:cxn ang="0">
                  <a:pos x="T8" y="T9"/>
                </a:cxn>
                <a:cxn ang="0">
                  <a:pos x="T10" y="T11"/>
                </a:cxn>
                <a:cxn ang="0">
                  <a:pos x="T12" y="T13"/>
                </a:cxn>
              </a:cxnLst>
              <a:rect l="0" t="0" r="r" b="b"/>
              <a:pathLst>
                <a:path w="15" h="217">
                  <a:moveTo>
                    <a:pt x="12" y="0"/>
                  </a:moveTo>
                  <a:cubicBezTo>
                    <a:pt x="2" y="0"/>
                    <a:pt x="2" y="0"/>
                    <a:pt x="2" y="0"/>
                  </a:cubicBezTo>
                  <a:cubicBezTo>
                    <a:pt x="1" y="0"/>
                    <a:pt x="0" y="1"/>
                    <a:pt x="0" y="3"/>
                  </a:cubicBezTo>
                  <a:cubicBezTo>
                    <a:pt x="0" y="217"/>
                    <a:pt x="0" y="217"/>
                    <a:pt x="0" y="217"/>
                  </a:cubicBezTo>
                  <a:cubicBezTo>
                    <a:pt x="15" y="217"/>
                    <a:pt x="15" y="217"/>
                    <a:pt x="15" y="217"/>
                  </a:cubicBezTo>
                  <a:cubicBezTo>
                    <a:pt x="15" y="3"/>
                    <a:pt x="15" y="3"/>
                    <a:pt x="15" y="3"/>
                  </a:cubicBezTo>
                  <a:cubicBezTo>
                    <a:pt x="15" y="1"/>
                    <a:pt x="14" y="0"/>
                    <a:pt x="12" y="0"/>
                  </a:cubicBezTo>
                  <a:close/>
                </a:path>
              </a:pathLst>
            </a:custGeom>
            <a:solidFill>
              <a:srgbClr val="5050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68" name="Freeform 100"/>
            <p:cNvSpPr>
              <a:spLocks/>
            </p:cNvSpPr>
            <p:nvPr/>
          </p:nvSpPr>
          <p:spPr bwMode="auto">
            <a:xfrm>
              <a:off x="1233583" y="4048299"/>
              <a:ext cx="19050" cy="192087"/>
            </a:xfrm>
            <a:custGeom>
              <a:avLst/>
              <a:gdLst>
                <a:gd name="T0" fmla="*/ 12 w 15"/>
                <a:gd name="T1" fmla="*/ 0 h 153"/>
                <a:gd name="T2" fmla="*/ 2 w 15"/>
                <a:gd name="T3" fmla="*/ 0 h 153"/>
                <a:gd name="T4" fmla="*/ 0 w 15"/>
                <a:gd name="T5" fmla="*/ 2 h 153"/>
                <a:gd name="T6" fmla="*/ 0 w 15"/>
                <a:gd name="T7" fmla="*/ 153 h 153"/>
                <a:gd name="T8" fmla="*/ 15 w 15"/>
                <a:gd name="T9" fmla="*/ 153 h 153"/>
                <a:gd name="T10" fmla="*/ 15 w 15"/>
                <a:gd name="T11" fmla="*/ 2 h 153"/>
                <a:gd name="T12" fmla="*/ 12 w 15"/>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15" h="153">
                  <a:moveTo>
                    <a:pt x="12" y="0"/>
                  </a:moveTo>
                  <a:cubicBezTo>
                    <a:pt x="2" y="0"/>
                    <a:pt x="2" y="0"/>
                    <a:pt x="2" y="0"/>
                  </a:cubicBezTo>
                  <a:cubicBezTo>
                    <a:pt x="1" y="0"/>
                    <a:pt x="0" y="1"/>
                    <a:pt x="0" y="2"/>
                  </a:cubicBezTo>
                  <a:cubicBezTo>
                    <a:pt x="0" y="153"/>
                    <a:pt x="0" y="153"/>
                    <a:pt x="0" y="153"/>
                  </a:cubicBezTo>
                  <a:cubicBezTo>
                    <a:pt x="15" y="153"/>
                    <a:pt x="15" y="153"/>
                    <a:pt x="15" y="153"/>
                  </a:cubicBezTo>
                  <a:cubicBezTo>
                    <a:pt x="15" y="2"/>
                    <a:pt x="15" y="2"/>
                    <a:pt x="15" y="2"/>
                  </a:cubicBezTo>
                  <a:cubicBezTo>
                    <a:pt x="15" y="1"/>
                    <a:pt x="14" y="0"/>
                    <a:pt x="12" y="0"/>
                  </a:cubicBezTo>
                  <a:close/>
                </a:path>
              </a:pathLst>
            </a:custGeom>
            <a:solidFill>
              <a:srgbClr val="5050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69" name="Freeform 101"/>
            <p:cNvSpPr>
              <a:spLocks/>
            </p:cNvSpPr>
            <p:nvPr/>
          </p:nvSpPr>
          <p:spPr bwMode="auto">
            <a:xfrm>
              <a:off x="1424083" y="4203874"/>
              <a:ext cx="152400" cy="77787"/>
            </a:xfrm>
            <a:custGeom>
              <a:avLst/>
              <a:gdLst>
                <a:gd name="T0" fmla="*/ 61 w 121"/>
                <a:gd name="T1" fmla="*/ 59 h 62"/>
                <a:gd name="T2" fmla="*/ 0 w 121"/>
                <a:gd name="T3" fmla="*/ 0 h 62"/>
                <a:gd name="T4" fmla="*/ 0 w 121"/>
                <a:gd name="T5" fmla="*/ 1 h 62"/>
                <a:gd name="T6" fmla="*/ 61 w 121"/>
                <a:gd name="T7" fmla="*/ 62 h 62"/>
                <a:gd name="T8" fmla="*/ 121 w 121"/>
                <a:gd name="T9" fmla="*/ 1 h 62"/>
                <a:gd name="T10" fmla="*/ 121 w 121"/>
                <a:gd name="T11" fmla="*/ 0 h 62"/>
                <a:gd name="T12" fmla="*/ 61 w 121"/>
                <a:gd name="T13" fmla="*/ 59 h 62"/>
              </a:gdLst>
              <a:ahLst/>
              <a:cxnLst>
                <a:cxn ang="0">
                  <a:pos x="T0" y="T1"/>
                </a:cxn>
                <a:cxn ang="0">
                  <a:pos x="T2" y="T3"/>
                </a:cxn>
                <a:cxn ang="0">
                  <a:pos x="T4" y="T5"/>
                </a:cxn>
                <a:cxn ang="0">
                  <a:pos x="T6" y="T7"/>
                </a:cxn>
                <a:cxn ang="0">
                  <a:pos x="T8" y="T9"/>
                </a:cxn>
                <a:cxn ang="0">
                  <a:pos x="T10" y="T11"/>
                </a:cxn>
                <a:cxn ang="0">
                  <a:pos x="T12" y="T13"/>
                </a:cxn>
              </a:cxnLst>
              <a:rect l="0" t="0" r="r" b="b"/>
              <a:pathLst>
                <a:path w="121" h="62">
                  <a:moveTo>
                    <a:pt x="61" y="59"/>
                  </a:moveTo>
                  <a:cubicBezTo>
                    <a:pt x="28" y="59"/>
                    <a:pt x="1" y="32"/>
                    <a:pt x="0" y="0"/>
                  </a:cubicBezTo>
                  <a:cubicBezTo>
                    <a:pt x="0" y="0"/>
                    <a:pt x="0" y="1"/>
                    <a:pt x="0" y="1"/>
                  </a:cubicBezTo>
                  <a:cubicBezTo>
                    <a:pt x="0" y="35"/>
                    <a:pt x="27" y="62"/>
                    <a:pt x="61" y="62"/>
                  </a:cubicBezTo>
                  <a:cubicBezTo>
                    <a:pt x="94" y="62"/>
                    <a:pt x="121" y="35"/>
                    <a:pt x="121" y="1"/>
                  </a:cubicBezTo>
                  <a:cubicBezTo>
                    <a:pt x="121" y="1"/>
                    <a:pt x="121" y="0"/>
                    <a:pt x="121" y="0"/>
                  </a:cubicBezTo>
                  <a:cubicBezTo>
                    <a:pt x="120" y="32"/>
                    <a:pt x="94" y="59"/>
                    <a:pt x="61" y="59"/>
                  </a:cubicBezTo>
                </a:path>
              </a:pathLst>
            </a:custGeom>
            <a:solidFill>
              <a:srgbClr val="CE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70" name="Freeform 102"/>
            <p:cNvSpPr>
              <a:spLocks/>
            </p:cNvSpPr>
            <p:nvPr/>
          </p:nvSpPr>
          <p:spPr bwMode="auto">
            <a:xfrm>
              <a:off x="1424083" y="4127674"/>
              <a:ext cx="152400" cy="150812"/>
            </a:xfrm>
            <a:custGeom>
              <a:avLst/>
              <a:gdLst>
                <a:gd name="T0" fmla="*/ 121 w 121"/>
                <a:gd name="T1" fmla="*/ 60 h 121"/>
                <a:gd name="T2" fmla="*/ 61 w 121"/>
                <a:gd name="T3" fmla="*/ 121 h 121"/>
                <a:gd name="T4" fmla="*/ 11 w 121"/>
                <a:gd name="T5" fmla="*/ 94 h 121"/>
                <a:gd name="T6" fmla="*/ 0 w 121"/>
                <a:gd name="T7" fmla="*/ 60 h 121"/>
                <a:gd name="T8" fmla="*/ 61 w 121"/>
                <a:gd name="T9" fmla="*/ 0 h 121"/>
                <a:gd name="T10" fmla="*/ 108 w 121"/>
                <a:gd name="T11" fmla="*/ 22 h 121"/>
                <a:gd name="T12" fmla="*/ 121 w 121"/>
                <a:gd name="T13" fmla="*/ 60 h 121"/>
              </a:gdLst>
              <a:ahLst/>
              <a:cxnLst>
                <a:cxn ang="0">
                  <a:pos x="T0" y="T1"/>
                </a:cxn>
                <a:cxn ang="0">
                  <a:pos x="T2" y="T3"/>
                </a:cxn>
                <a:cxn ang="0">
                  <a:pos x="T4" y="T5"/>
                </a:cxn>
                <a:cxn ang="0">
                  <a:pos x="T6" y="T7"/>
                </a:cxn>
                <a:cxn ang="0">
                  <a:pos x="T8" y="T9"/>
                </a:cxn>
                <a:cxn ang="0">
                  <a:pos x="T10" y="T11"/>
                </a:cxn>
                <a:cxn ang="0">
                  <a:pos x="T12" y="T13"/>
                </a:cxn>
              </a:cxnLst>
              <a:rect l="0" t="0" r="r" b="b"/>
              <a:pathLst>
                <a:path w="121" h="121">
                  <a:moveTo>
                    <a:pt x="121" y="60"/>
                  </a:moveTo>
                  <a:cubicBezTo>
                    <a:pt x="121" y="94"/>
                    <a:pt x="94" y="121"/>
                    <a:pt x="61" y="121"/>
                  </a:cubicBezTo>
                  <a:cubicBezTo>
                    <a:pt x="40" y="121"/>
                    <a:pt x="21" y="110"/>
                    <a:pt x="11" y="94"/>
                  </a:cubicBezTo>
                  <a:cubicBezTo>
                    <a:pt x="4" y="84"/>
                    <a:pt x="0" y="73"/>
                    <a:pt x="0" y="60"/>
                  </a:cubicBezTo>
                  <a:cubicBezTo>
                    <a:pt x="0" y="27"/>
                    <a:pt x="27" y="0"/>
                    <a:pt x="61" y="0"/>
                  </a:cubicBezTo>
                  <a:cubicBezTo>
                    <a:pt x="80" y="0"/>
                    <a:pt x="97" y="8"/>
                    <a:pt x="108" y="22"/>
                  </a:cubicBezTo>
                  <a:cubicBezTo>
                    <a:pt x="116" y="32"/>
                    <a:pt x="121" y="46"/>
                    <a:pt x="121" y="60"/>
                  </a:cubicBezTo>
                </a:path>
              </a:pathLst>
            </a:custGeom>
            <a:solidFill>
              <a:srgbClr val="E2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71" name="Oval 103"/>
            <p:cNvSpPr>
              <a:spLocks noChangeArrowheads="1"/>
            </p:cNvSpPr>
            <p:nvPr/>
          </p:nvSpPr>
          <p:spPr bwMode="auto">
            <a:xfrm>
              <a:off x="1451070" y="4153074"/>
              <a:ext cx="100013" cy="100012"/>
            </a:xfrm>
            <a:prstGeom prst="ellipse">
              <a:avLst/>
            </a:prstGeom>
            <a:solidFill>
              <a:srgbClr val="CE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72" name="Freeform 104"/>
            <p:cNvSpPr>
              <a:spLocks/>
            </p:cNvSpPr>
            <p:nvPr/>
          </p:nvSpPr>
          <p:spPr bwMode="auto">
            <a:xfrm>
              <a:off x="1563783" y="4159424"/>
              <a:ext cx="14288" cy="53975"/>
            </a:xfrm>
            <a:custGeom>
              <a:avLst/>
              <a:gdLst>
                <a:gd name="T0" fmla="*/ 10 w 11"/>
                <a:gd name="T1" fmla="*/ 43 h 43"/>
                <a:gd name="T2" fmla="*/ 10 w 11"/>
                <a:gd name="T3" fmla="*/ 36 h 43"/>
                <a:gd name="T4" fmla="*/ 10 w 11"/>
                <a:gd name="T5" fmla="*/ 36 h 43"/>
                <a:gd name="T6" fmla="*/ 10 w 11"/>
                <a:gd name="T7" fmla="*/ 34 h 43"/>
                <a:gd name="T8" fmla="*/ 0 w 11"/>
                <a:gd name="T9" fmla="*/ 1 h 43"/>
                <a:gd name="T10" fmla="*/ 0 w 11"/>
                <a:gd name="T11" fmla="*/ 0 h 43"/>
                <a:gd name="T12" fmla="*/ 11 w 11"/>
                <a:gd name="T13" fmla="*/ 34 h 43"/>
                <a:gd name="T14" fmla="*/ 10 w 11"/>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3">
                  <a:moveTo>
                    <a:pt x="10" y="43"/>
                  </a:moveTo>
                  <a:cubicBezTo>
                    <a:pt x="10" y="41"/>
                    <a:pt x="10" y="39"/>
                    <a:pt x="10" y="36"/>
                  </a:cubicBezTo>
                  <a:cubicBezTo>
                    <a:pt x="10" y="36"/>
                    <a:pt x="10" y="36"/>
                    <a:pt x="10" y="36"/>
                  </a:cubicBezTo>
                  <a:cubicBezTo>
                    <a:pt x="10" y="35"/>
                    <a:pt x="10" y="35"/>
                    <a:pt x="10" y="34"/>
                  </a:cubicBezTo>
                  <a:cubicBezTo>
                    <a:pt x="10" y="22"/>
                    <a:pt x="6" y="10"/>
                    <a:pt x="0" y="1"/>
                  </a:cubicBezTo>
                  <a:cubicBezTo>
                    <a:pt x="0" y="0"/>
                    <a:pt x="0" y="0"/>
                    <a:pt x="0" y="0"/>
                  </a:cubicBezTo>
                  <a:cubicBezTo>
                    <a:pt x="7" y="10"/>
                    <a:pt x="11" y="22"/>
                    <a:pt x="11" y="34"/>
                  </a:cubicBezTo>
                  <a:cubicBezTo>
                    <a:pt x="11" y="37"/>
                    <a:pt x="10" y="40"/>
                    <a:pt x="10" y="43"/>
                  </a:cubicBezTo>
                </a:path>
              </a:pathLst>
            </a:custGeom>
            <a:solidFill>
              <a:srgbClr val="CE5F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73" name="Freeform 105"/>
            <p:cNvSpPr>
              <a:spLocks/>
            </p:cNvSpPr>
            <p:nvPr/>
          </p:nvSpPr>
          <p:spPr bwMode="auto">
            <a:xfrm>
              <a:off x="1501870" y="4205462"/>
              <a:ext cx="74613" cy="73025"/>
            </a:xfrm>
            <a:custGeom>
              <a:avLst/>
              <a:gdLst>
                <a:gd name="T0" fmla="*/ 0 w 60"/>
                <a:gd name="T1" fmla="*/ 59 h 59"/>
                <a:gd name="T2" fmla="*/ 0 w 60"/>
                <a:gd name="T3" fmla="*/ 59 h 59"/>
                <a:gd name="T4" fmla="*/ 60 w 60"/>
                <a:gd name="T5" fmla="*/ 0 h 59"/>
                <a:gd name="T6" fmla="*/ 60 w 60"/>
                <a:gd name="T7" fmla="*/ 0 h 59"/>
                <a:gd name="T8" fmla="*/ 60 w 60"/>
                <a:gd name="T9" fmla="*/ 7 h 59"/>
                <a:gd name="T10" fmla="*/ 0 w 60"/>
                <a:gd name="T11" fmla="*/ 59 h 59"/>
              </a:gdLst>
              <a:ahLst/>
              <a:cxnLst>
                <a:cxn ang="0">
                  <a:pos x="T0" y="T1"/>
                </a:cxn>
                <a:cxn ang="0">
                  <a:pos x="T2" y="T3"/>
                </a:cxn>
                <a:cxn ang="0">
                  <a:pos x="T4" y="T5"/>
                </a:cxn>
                <a:cxn ang="0">
                  <a:pos x="T6" y="T7"/>
                </a:cxn>
                <a:cxn ang="0">
                  <a:pos x="T8" y="T9"/>
                </a:cxn>
                <a:cxn ang="0">
                  <a:pos x="T10" y="T11"/>
                </a:cxn>
              </a:cxnLst>
              <a:rect l="0" t="0" r="r" b="b"/>
              <a:pathLst>
                <a:path w="60" h="59">
                  <a:moveTo>
                    <a:pt x="0" y="59"/>
                  </a:moveTo>
                  <a:cubicBezTo>
                    <a:pt x="0" y="59"/>
                    <a:pt x="0" y="59"/>
                    <a:pt x="0" y="59"/>
                  </a:cubicBezTo>
                  <a:cubicBezTo>
                    <a:pt x="33" y="59"/>
                    <a:pt x="60" y="32"/>
                    <a:pt x="60" y="0"/>
                  </a:cubicBezTo>
                  <a:cubicBezTo>
                    <a:pt x="60" y="0"/>
                    <a:pt x="60" y="0"/>
                    <a:pt x="60" y="0"/>
                  </a:cubicBezTo>
                  <a:cubicBezTo>
                    <a:pt x="60" y="3"/>
                    <a:pt x="60" y="5"/>
                    <a:pt x="60" y="7"/>
                  </a:cubicBezTo>
                  <a:cubicBezTo>
                    <a:pt x="56" y="36"/>
                    <a:pt x="30" y="59"/>
                    <a:pt x="0" y="59"/>
                  </a:cubicBezTo>
                </a:path>
              </a:pathLst>
            </a:custGeom>
            <a:solidFill>
              <a:srgbClr val="DAD5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74" name="Freeform 107"/>
            <p:cNvSpPr>
              <a:spLocks/>
            </p:cNvSpPr>
            <p:nvPr/>
          </p:nvSpPr>
          <p:spPr bwMode="auto">
            <a:xfrm>
              <a:off x="1462183" y="4235624"/>
              <a:ext cx="1588" cy="1587"/>
            </a:xfrm>
            <a:custGeom>
              <a:avLst/>
              <a:gdLst>
                <a:gd name="T0" fmla="*/ 1 w 1"/>
                <a:gd name="T1" fmla="*/ 1 h 1"/>
                <a:gd name="T2" fmla="*/ 0 w 1"/>
                <a:gd name="T3" fmla="*/ 0 h 1"/>
                <a:gd name="T4" fmla="*/ 1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0" y="0"/>
                  </a:cubicBezTo>
                  <a:cubicBezTo>
                    <a:pt x="1" y="0"/>
                    <a:pt x="1" y="0"/>
                    <a:pt x="1" y="0"/>
                  </a:cubicBezTo>
                  <a:cubicBezTo>
                    <a:pt x="1" y="0"/>
                    <a:pt x="1" y="1"/>
                    <a:pt x="1" y="1"/>
                  </a:cubicBezTo>
                  <a:cubicBezTo>
                    <a:pt x="1" y="1"/>
                    <a:pt x="1" y="1"/>
                    <a:pt x="1" y="1"/>
                  </a:cubicBezTo>
                </a:path>
              </a:pathLst>
            </a:custGeom>
            <a:solidFill>
              <a:srgbClr val="DAD5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75" name="Freeform 108"/>
            <p:cNvSpPr>
              <a:spLocks/>
            </p:cNvSpPr>
            <p:nvPr/>
          </p:nvSpPr>
          <p:spPr bwMode="auto">
            <a:xfrm>
              <a:off x="1447895" y="4145137"/>
              <a:ext cx="82550" cy="79375"/>
            </a:xfrm>
            <a:custGeom>
              <a:avLst/>
              <a:gdLst>
                <a:gd name="T0" fmla="*/ 0 w 66"/>
                <a:gd name="T1" fmla="*/ 29 h 64"/>
                <a:gd name="T2" fmla="*/ 18 w 66"/>
                <a:gd name="T3" fmla="*/ 24 h 64"/>
                <a:gd name="T4" fmla="*/ 34 w 66"/>
                <a:gd name="T5" fmla="*/ 5 h 64"/>
                <a:gd name="T6" fmla="*/ 58 w 66"/>
                <a:gd name="T7" fmla="*/ 5 h 64"/>
                <a:gd name="T8" fmla="*/ 56 w 66"/>
                <a:gd name="T9" fmla="*/ 32 h 64"/>
                <a:gd name="T10" fmla="*/ 47 w 66"/>
                <a:gd name="T11" fmla="*/ 56 h 64"/>
                <a:gd name="T12" fmla="*/ 24 w 66"/>
                <a:gd name="T13" fmla="*/ 62 h 64"/>
                <a:gd name="T14" fmla="*/ 0 w 66"/>
                <a:gd name="T15" fmla="*/ 29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4">
                  <a:moveTo>
                    <a:pt x="0" y="29"/>
                  </a:moveTo>
                  <a:cubicBezTo>
                    <a:pt x="0" y="19"/>
                    <a:pt x="13" y="26"/>
                    <a:pt x="18" y="24"/>
                  </a:cubicBezTo>
                  <a:cubicBezTo>
                    <a:pt x="26" y="21"/>
                    <a:pt x="27" y="9"/>
                    <a:pt x="34" y="5"/>
                  </a:cubicBezTo>
                  <a:cubicBezTo>
                    <a:pt x="39" y="1"/>
                    <a:pt x="52" y="0"/>
                    <a:pt x="58" y="5"/>
                  </a:cubicBezTo>
                  <a:cubicBezTo>
                    <a:pt x="66" y="13"/>
                    <a:pt x="58" y="24"/>
                    <a:pt x="56" y="32"/>
                  </a:cubicBezTo>
                  <a:cubicBezTo>
                    <a:pt x="53" y="41"/>
                    <a:pt x="55" y="49"/>
                    <a:pt x="47" y="56"/>
                  </a:cubicBezTo>
                  <a:cubicBezTo>
                    <a:pt x="42" y="60"/>
                    <a:pt x="31" y="64"/>
                    <a:pt x="24" y="62"/>
                  </a:cubicBezTo>
                  <a:cubicBezTo>
                    <a:pt x="13" y="60"/>
                    <a:pt x="1" y="40"/>
                    <a:pt x="0"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76" name="Freeform 109"/>
            <p:cNvSpPr>
              <a:spLocks/>
            </p:cNvSpPr>
            <p:nvPr/>
          </p:nvSpPr>
          <p:spPr bwMode="auto">
            <a:xfrm>
              <a:off x="1447895" y="4159424"/>
              <a:ext cx="77788" cy="65087"/>
            </a:xfrm>
            <a:custGeom>
              <a:avLst/>
              <a:gdLst>
                <a:gd name="T0" fmla="*/ 56 w 62"/>
                <a:gd name="T1" fmla="*/ 18 h 52"/>
                <a:gd name="T2" fmla="*/ 47 w 62"/>
                <a:gd name="T3" fmla="*/ 42 h 52"/>
                <a:gd name="T4" fmla="*/ 24 w 62"/>
                <a:gd name="T5" fmla="*/ 49 h 52"/>
                <a:gd name="T6" fmla="*/ 0 w 62"/>
                <a:gd name="T7" fmla="*/ 15 h 52"/>
                <a:gd name="T8" fmla="*/ 0 w 62"/>
                <a:gd name="T9" fmla="*/ 16 h 52"/>
                <a:gd name="T10" fmla="*/ 24 w 62"/>
                <a:gd name="T11" fmla="*/ 50 h 52"/>
                <a:gd name="T12" fmla="*/ 47 w 62"/>
                <a:gd name="T13" fmla="*/ 44 h 52"/>
                <a:gd name="T14" fmla="*/ 56 w 62"/>
                <a:gd name="T15" fmla="*/ 20 h 52"/>
                <a:gd name="T16" fmla="*/ 61 w 62"/>
                <a:gd name="T17" fmla="*/ 0 h 52"/>
                <a:gd name="T18" fmla="*/ 56 w 62"/>
                <a:gd name="T19"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52">
                  <a:moveTo>
                    <a:pt x="56" y="18"/>
                  </a:moveTo>
                  <a:cubicBezTo>
                    <a:pt x="53" y="27"/>
                    <a:pt x="55" y="35"/>
                    <a:pt x="47" y="42"/>
                  </a:cubicBezTo>
                  <a:cubicBezTo>
                    <a:pt x="42" y="46"/>
                    <a:pt x="31" y="50"/>
                    <a:pt x="24" y="49"/>
                  </a:cubicBezTo>
                  <a:cubicBezTo>
                    <a:pt x="13" y="46"/>
                    <a:pt x="1" y="26"/>
                    <a:pt x="0" y="15"/>
                  </a:cubicBezTo>
                  <a:cubicBezTo>
                    <a:pt x="0" y="16"/>
                    <a:pt x="0" y="16"/>
                    <a:pt x="0" y="16"/>
                  </a:cubicBezTo>
                  <a:cubicBezTo>
                    <a:pt x="1" y="28"/>
                    <a:pt x="13" y="48"/>
                    <a:pt x="24" y="50"/>
                  </a:cubicBezTo>
                  <a:cubicBezTo>
                    <a:pt x="31" y="52"/>
                    <a:pt x="42" y="48"/>
                    <a:pt x="47" y="44"/>
                  </a:cubicBezTo>
                  <a:cubicBezTo>
                    <a:pt x="55" y="37"/>
                    <a:pt x="53" y="29"/>
                    <a:pt x="56" y="20"/>
                  </a:cubicBezTo>
                  <a:cubicBezTo>
                    <a:pt x="57" y="14"/>
                    <a:pt x="62" y="7"/>
                    <a:pt x="61" y="0"/>
                  </a:cubicBezTo>
                  <a:cubicBezTo>
                    <a:pt x="61" y="6"/>
                    <a:pt x="57" y="13"/>
                    <a:pt x="56" y="18"/>
                  </a:cubicBezTo>
                  <a:close/>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77" name="Oval 110"/>
            <p:cNvSpPr>
              <a:spLocks noChangeArrowheads="1"/>
            </p:cNvSpPr>
            <p:nvPr/>
          </p:nvSpPr>
          <p:spPr bwMode="auto">
            <a:xfrm>
              <a:off x="1466945" y="4184824"/>
              <a:ext cx="22225" cy="22225"/>
            </a:xfrm>
            <a:prstGeom prst="ellipse">
              <a:avLst/>
            </a:prstGeom>
            <a:solidFill>
              <a:srgbClr val="FAB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78" name="Oval 111"/>
            <p:cNvSpPr>
              <a:spLocks noChangeArrowheads="1"/>
            </p:cNvSpPr>
            <p:nvPr/>
          </p:nvSpPr>
          <p:spPr bwMode="auto">
            <a:xfrm>
              <a:off x="1490758" y="4161012"/>
              <a:ext cx="20638" cy="22225"/>
            </a:xfrm>
            <a:prstGeom prst="ellipse">
              <a:avLst/>
            </a:prstGeom>
            <a:solidFill>
              <a:srgbClr val="FAB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79" name="Freeform 112"/>
            <p:cNvSpPr>
              <a:spLocks/>
            </p:cNvSpPr>
            <p:nvPr/>
          </p:nvSpPr>
          <p:spPr bwMode="auto">
            <a:xfrm>
              <a:off x="1470120" y="4189587"/>
              <a:ext cx="14288" cy="14287"/>
            </a:xfrm>
            <a:custGeom>
              <a:avLst/>
              <a:gdLst>
                <a:gd name="T0" fmla="*/ 2 w 12"/>
                <a:gd name="T1" fmla="*/ 8 h 12"/>
                <a:gd name="T2" fmla="*/ 8 w 12"/>
                <a:gd name="T3" fmla="*/ 1 h 12"/>
                <a:gd name="T4" fmla="*/ 12 w 12"/>
                <a:gd name="T5" fmla="*/ 3 h 12"/>
                <a:gd name="T6" fmla="*/ 7 w 12"/>
                <a:gd name="T7" fmla="*/ 0 h 12"/>
                <a:gd name="T8" fmla="*/ 0 w 12"/>
                <a:gd name="T9" fmla="*/ 6 h 12"/>
                <a:gd name="T10" fmla="*/ 3 w 12"/>
                <a:gd name="T11" fmla="*/ 12 h 12"/>
                <a:gd name="T12" fmla="*/ 2 w 12"/>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2" y="8"/>
                  </a:moveTo>
                  <a:cubicBezTo>
                    <a:pt x="2" y="4"/>
                    <a:pt x="5" y="1"/>
                    <a:pt x="8" y="1"/>
                  </a:cubicBezTo>
                  <a:cubicBezTo>
                    <a:pt x="10" y="1"/>
                    <a:pt x="11" y="2"/>
                    <a:pt x="12" y="3"/>
                  </a:cubicBezTo>
                  <a:cubicBezTo>
                    <a:pt x="11" y="1"/>
                    <a:pt x="9" y="0"/>
                    <a:pt x="7" y="0"/>
                  </a:cubicBezTo>
                  <a:cubicBezTo>
                    <a:pt x="3" y="0"/>
                    <a:pt x="0" y="3"/>
                    <a:pt x="0" y="6"/>
                  </a:cubicBezTo>
                  <a:cubicBezTo>
                    <a:pt x="0" y="9"/>
                    <a:pt x="1" y="10"/>
                    <a:pt x="3" y="12"/>
                  </a:cubicBezTo>
                  <a:cubicBezTo>
                    <a:pt x="2" y="11"/>
                    <a:pt x="2" y="9"/>
                    <a:pt x="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80" name="Freeform 113"/>
            <p:cNvSpPr>
              <a:spLocks/>
            </p:cNvSpPr>
            <p:nvPr/>
          </p:nvSpPr>
          <p:spPr bwMode="auto">
            <a:xfrm>
              <a:off x="1493933" y="4165774"/>
              <a:ext cx="14288" cy="14287"/>
            </a:xfrm>
            <a:custGeom>
              <a:avLst/>
              <a:gdLst>
                <a:gd name="T0" fmla="*/ 1 w 12"/>
                <a:gd name="T1" fmla="*/ 8 h 12"/>
                <a:gd name="T2" fmla="*/ 8 w 12"/>
                <a:gd name="T3" fmla="*/ 1 h 12"/>
                <a:gd name="T4" fmla="*/ 12 w 12"/>
                <a:gd name="T5" fmla="*/ 3 h 12"/>
                <a:gd name="T6" fmla="*/ 6 w 12"/>
                <a:gd name="T7" fmla="*/ 0 h 12"/>
                <a:gd name="T8" fmla="*/ 0 w 12"/>
                <a:gd name="T9" fmla="*/ 6 h 12"/>
                <a:gd name="T10" fmla="*/ 2 w 12"/>
                <a:gd name="T11" fmla="*/ 12 h 12"/>
                <a:gd name="T12" fmla="*/ 1 w 12"/>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 y="8"/>
                  </a:moveTo>
                  <a:cubicBezTo>
                    <a:pt x="1" y="4"/>
                    <a:pt x="4" y="1"/>
                    <a:pt x="8" y="1"/>
                  </a:cubicBezTo>
                  <a:cubicBezTo>
                    <a:pt x="9" y="1"/>
                    <a:pt x="11" y="2"/>
                    <a:pt x="12" y="3"/>
                  </a:cubicBezTo>
                  <a:cubicBezTo>
                    <a:pt x="11" y="1"/>
                    <a:pt x="9" y="0"/>
                    <a:pt x="6" y="0"/>
                  </a:cubicBezTo>
                  <a:cubicBezTo>
                    <a:pt x="3" y="0"/>
                    <a:pt x="0" y="3"/>
                    <a:pt x="0" y="6"/>
                  </a:cubicBezTo>
                  <a:cubicBezTo>
                    <a:pt x="0" y="8"/>
                    <a:pt x="1" y="10"/>
                    <a:pt x="2" y="12"/>
                  </a:cubicBezTo>
                  <a:cubicBezTo>
                    <a:pt x="2" y="10"/>
                    <a:pt x="1" y="9"/>
                    <a:pt x="1"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81" name="Freeform 114"/>
            <p:cNvSpPr>
              <a:spLocks/>
            </p:cNvSpPr>
            <p:nvPr/>
          </p:nvSpPr>
          <p:spPr bwMode="auto">
            <a:xfrm>
              <a:off x="1462183" y="4227687"/>
              <a:ext cx="46038" cy="28575"/>
            </a:xfrm>
            <a:custGeom>
              <a:avLst/>
              <a:gdLst>
                <a:gd name="T0" fmla="*/ 5 w 36"/>
                <a:gd name="T1" fmla="*/ 16 h 23"/>
                <a:gd name="T2" fmla="*/ 0 w 36"/>
                <a:gd name="T3" fmla="*/ 11 h 23"/>
                <a:gd name="T4" fmla="*/ 3 w 36"/>
                <a:gd name="T5" fmla="*/ 6 h 23"/>
                <a:gd name="T6" fmla="*/ 8 w 36"/>
                <a:gd name="T7" fmla="*/ 7 h 23"/>
                <a:gd name="T8" fmla="*/ 12 w 36"/>
                <a:gd name="T9" fmla="*/ 7 h 23"/>
                <a:gd name="T10" fmla="*/ 13 w 36"/>
                <a:gd name="T11" fmla="*/ 4 h 23"/>
                <a:gd name="T12" fmla="*/ 20 w 36"/>
                <a:gd name="T13" fmla="*/ 1 h 23"/>
                <a:gd name="T14" fmla="*/ 21 w 36"/>
                <a:gd name="T15" fmla="*/ 2 h 23"/>
                <a:gd name="T16" fmla="*/ 28 w 36"/>
                <a:gd name="T17" fmla="*/ 2 h 23"/>
                <a:gd name="T18" fmla="*/ 34 w 36"/>
                <a:gd name="T19" fmla="*/ 4 h 23"/>
                <a:gd name="T20" fmla="*/ 35 w 36"/>
                <a:gd name="T21" fmla="*/ 6 h 23"/>
                <a:gd name="T22" fmla="*/ 33 w 36"/>
                <a:gd name="T23" fmla="*/ 10 h 23"/>
                <a:gd name="T24" fmla="*/ 34 w 36"/>
                <a:gd name="T25" fmla="*/ 15 h 23"/>
                <a:gd name="T26" fmla="*/ 36 w 36"/>
                <a:gd name="T27" fmla="*/ 18 h 23"/>
                <a:gd name="T28" fmla="*/ 34 w 36"/>
                <a:gd name="T29" fmla="*/ 19 h 23"/>
                <a:gd name="T30" fmla="*/ 29 w 36"/>
                <a:gd name="T31" fmla="*/ 22 h 23"/>
                <a:gd name="T32" fmla="*/ 23 w 36"/>
                <a:gd name="T33" fmla="*/ 22 h 23"/>
                <a:gd name="T34" fmla="*/ 19 w 36"/>
                <a:gd name="T35" fmla="*/ 19 h 23"/>
                <a:gd name="T36" fmla="*/ 12 w 36"/>
                <a:gd name="T37" fmla="*/ 19 h 23"/>
                <a:gd name="T38" fmla="*/ 5 w 36"/>
                <a:gd name="T39"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23">
                  <a:moveTo>
                    <a:pt x="5" y="16"/>
                  </a:moveTo>
                  <a:cubicBezTo>
                    <a:pt x="2" y="15"/>
                    <a:pt x="1" y="14"/>
                    <a:pt x="0" y="11"/>
                  </a:cubicBezTo>
                  <a:cubicBezTo>
                    <a:pt x="0" y="9"/>
                    <a:pt x="1" y="6"/>
                    <a:pt x="3" y="6"/>
                  </a:cubicBezTo>
                  <a:cubicBezTo>
                    <a:pt x="5" y="6"/>
                    <a:pt x="6" y="7"/>
                    <a:pt x="8" y="7"/>
                  </a:cubicBezTo>
                  <a:cubicBezTo>
                    <a:pt x="9" y="8"/>
                    <a:pt x="11" y="8"/>
                    <a:pt x="12" y="7"/>
                  </a:cubicBezTo>
                  <a:cubicBezTo>
                    <a:pt x="13" y="6"/>
                    <a:pt x="13" y="5"/>
                    <a:pt x="13" y="4"/>
                  </a:cubicBezTo>
                  <a:cubicBezTo>
                    <a:pt x="14" y="2"/>
                    <a:pt x="17" y="0"/>
                    <a:pt x="20" y="1"/>
                  </a:cubicBezTo>
                  <a:cubicBezTo>
                    <a:pt x="20" y="2"/>
                    <a:pt x="21" y="2"/>
                    <a:pt x="21" y="2"/>
                  </a:cubicBezTo>
                  <a:cubicBezTo>
                    <a:pt x="23" y="3"/>
                    <a:pt x="26" y="2"/>
                    <a:pt x="28" y="2"/>
                  </a:cubicBezTo>
                  <a:cubicBezTo>
                    <a:pt x="30" y="2"/>
                    <a:pt x="32" y="2"/>
                    <a:pt x="34" y="4"/>
                  </a:cubicBezTo>
                  <a:cubicBezTo>
                    <a:pt x="34" y="4"/>
                    <a:pt x="35" y="6"/>
                    <a:pt x="35" y="6"/>
                  </a:cubicBezTo>
                  <a:cubicBezTo>
                    <a:pt x="34" y="7"/>
                    <a:pt x="34" y="9"/>
                    <a:pt x="33" y="10"/>
                  </a:cubicBezTo>
                  <a:cubicBezTo>
                    <a:pt x="33" y="12"/>
                    <a:pt x="33" y="14"/>
                    <a:pt x="34" y="15"/>
                  </a:cubicBezTo>
                  <a:cubicBezTo>
                    <a:pt x="34" y="16"/>
                    <a:pt x="36" y="16"/>
                    <a:pt x="36" y="18"/>
                  </a:cubicBezTo>
                  <a:cubicBezTo>
                    <a:pt x="36" y="18"/>
                    <a:pt x="35" y="19"/>
                    <a:pt x="34" y="19"/>
                  </a:cubicBezTo>
                  <a:cubicBezTo>
                    <a:pt x="33" y="20"/>
                    <a:pt x="31" y="21"/>
                    <a:pt x="29" y="22"/>
                  </a:cubicBezTo>
                  <a:cubicBezTo>
                    <a:pt x="27" y="23"/>
                    <a:pt x="24" y="23"/>
                    <a:pt x="23" y="22"/>
                  </a:cubicBezTo>
                  <a:cubicBezTo>
                    <a:pt x="21" y="21"/>
                    <a:pt x="20" y="20"/>
                    <a:pt x="19" y="19"/>
                  </a:cubicBezTo>
                  <a:cubicBezTo>
                    <a:pt x="17" y="18"/>
                    <a:pt x="15" y="19"/>
                    <a:pt x="12" y="19"/>
                  </a:cubicBezTo>
                  <a:cubicBezTo>
                    <a:pt x="10" y="19"/>
                    <a:pt x="7" y="17"/>
                    <a:pt x="5" y="16"/>
                  </a:cubicBezTo>
                </a:path>
              </a:pathLst>
            </a:custGeom>
            <a:solidFill>
              <a:srgbClr val="BF4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82" name="Freeform 115"/>
            <p:cNvSpPr>
              <a:spLocks/>
            </p:cNvSpPr>
            <p:nvPr/>
          </p:nvSpPr>
          <p:spPr bwMode="auto">
            <a:xfrm>
              <a:off x="1508220" y="4237212"/>
              <a:ext cx="7938" cy="9525"/>
            </a:xfrm>
            <a:custGeom>
              <a:avLst/>
              <a:gdLst>
                <a:gd name="T0" fmla="*/ 1 w 7"/>
                <a:gd name="T1" fmla="*/ 3 h 8"/>
                <a:gd name="T2" fmla="*/ 2 w 7"/>
                <a:gd name="T3" fmla="*/ 1 h 8"/>
                <a:gd name="T4" fmla="*/ 5 w 7"/>
                <a:gd name="T5" fmla="*/ 0 h 8"/>
                <a:gd name="T6" fmla="*/ 7 w 7"/>
                <a:gd name="T7" fmla="*/ 3 h 8"/>
                <a:gd name="T8" fmla="*/ 6 w 7"/>
                <a:gd name="T9" fmla="*/ 6 h 8"/>
                <a:gd name="T10" fmla="*/ 2 w 7"/>
                <a:gd name="T11" fmla="*/ 7 h 8"/>
                <a:gd name="T12" fmla="*/ 1 w 7"/>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3"/>
                  </a:moveTo>
                  <a:cubicBezTo>
                    <a:pt x="0" y="2"/>
                    <a:pt x="1" y="1"/>
                    <a:pt x="2" y="1"/>
                  </a:cubicBezTo>
                  <a:cubicBezTo>
                    <a:pt x="3" y="0"/>
                    <a:pt x="4" y="0"/>
                    <a:pt x="5" y="0"/>
                  </a:cubicBezTo>
                  <a:cubicBezTo>
                    <a:pt x="6" y="0"/>
                    <a:pt x="7" y="2"/>
                    <a:pt x="7" y="3"/>
                  </a:cubicBezTo>
                  <a:cubicBezTo>
                    <a:pt x="7" y="4"/>
                    <a:pt x="7" y="5"/>
                    <a:pt x="6" y="6"/>
                  </a:cubicBezTo>
                  <a:cubicBezTo>
                    <a:pt x="5" y="7"/>
                    <a:pt x="3" y="8"/>
                    <a:pt x="2" y="7"/>
                  </a:cubicBezTo>
                  <a:cubicBezTo>
                    <a:pt x="1" y="6"/>
                    <a:pt x="1" y="3"/>
                    <a:pt x="1" y="3"/>
                  </a:cubicBezTo>
                </a:path>
              </a:pathLst>
            </a:custGeom>
            <a:solidFill>
              <a:srgbClr val="BF4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83" name="Freeform 117"/>
            <p:cNvSpPr>
              <a:spLocks noEditPoints="1"/>
            </p:cNvSpPr>
            <p:nvPr/>
          </p:nvSpPr>
          <p:spPr bwMode="auto">
            <a:xfrm>
              <a:off x="1463770" y="4232449"/>
              <a:ext cx="25400" cy="11112"/>
            </a:xfrm>
            <a:custGeom>
              <a:avLst/>
              <a:gdLst>
                <a:gd name="T0" fmla="*/ 2 w 20"/>
                <a:gd name="T1" fmla="*/ 9 h 9"/>
                <a:gd name="T2" fmla="*/ 1 w 20"/>
                <a:gd name="T3" fmla="*/ 8 h 9"/>
                <a:gd name="T4" fmla="*/ 3 w 20"/>
                <a:gd name="T5" fmla="*/ 3 h 9"/>
                <a:gd name="T6" fmla="*/ 4 w 20"/>
                <a:gd name="T7" fmla="*/ 3 h 9"/>
                <a:gd name="T8" fmla="*/ 6 w 20"/>
                <a:gd name="T9" fmla="*/ 5 h 9"/>
                <a:gd name="T10" fmla="*/ 9 w 20"/>
                <a:gd name="T11" fmla="*/ 6 h 9"/>
                <a:gd name="T12" fmla="*/ 10 w 20"/>
                <a:gd name="T13" fmla="*/ 6 h 9"/>
                <a:gd name="T14" fmla="*/ 14 w 20"/>
                <a:gd name="T15" fmla="*/ 1 h 9"/>
                <a:gd name="T16" fmla="*/ 18 w 20"/>
                <a:gd name="T17" fmla="*/ 0 h 9"/>
                <a:gd name="T18" fmla="*/ 20 w 20"/>
                <a:gd name="T19" fmla="*/ 1 h 9"/>
                <a:gd name="T20" fmla="*/ 19 w 20"/>
                <a:gd name="T21" fmla="*/ 0 h 9"/>
                <a:gd name="T22" fmla="*/ 19 w 20"/>
                <a:gd name="T23" fmla="*/ 0 h 9"/>
                <a:gd name="T24" fmla="*/ 20 w 20"/>
                <a:gd name="T25" fmla="*/ 1 h 9"/>
                <a:gd name="T26" fmla="*/ 20 w 20"/>
                <a:gd name="T27" fmla="*/ 1 h 9"/>
                <a:gd name="T28" fmla="*/ 20 w 20"/>
                <a:gd name="T29" fmla="*/ 1 h 9"/>
                <a:gd name="T30" fmla="*/ 20 w 20"/>
                <a:gd name="T31" fmla="*/ 1 h 9"/>
                <a:gd name="T32" fmla="*/ 19 w 20"/>
                <a:gd name="T33" fmla="*/ 2 h 9"/>
                <a:gd name="T34" fmla="*/ 18 w 20"/>
                <a:gd name="T35" fmla="*/ 1 h 9"/>
                <a:gd name="T36" fmla="*/ 17 w 20"/>
                <a:gd name="T37" fmla="*/ 1 h 9"/>
                <a:gd name="T38" fmla="*/ 17 w 20"/>
                <a:gd name="T39" fmla="*/ 1 h 9"/>
                <a:gd name="T40" fmla="*/ 15 w 20"/>
                <a:gd name="T41" fmla="*/ 4 h 9"/>
                <a:gd name="T42" fmla="*/ 10 w 20"/>
                <a:gd name="T43" fmla="*/ 8 h 9"/>
                <a:gd name="T44" fmla="*/ 9 w 20"/>
                <a:gd name="T45" fmla="*/ 8 h 9"/>
                <a:gd name="T46" fmla="*/ 6 w 20"/>
                <a:gd name="T47" fmla="*/ 7 h 9"/>
                <a:gd name="T48" fmla="*/ 3 w 20"/>
                <a:gd name="T49" fmla="*/ 6 h 9"/>
                <a:gd name="T50" fmla="*/ 3 w 20"/>
                <a:gd name="T51" fmla="*/ 6 h 9"/>
                <a:gd name="T52" fmla="*/ 3 w 20"/>
                <a:gd name="T53" fmla="*/ 9 h 9"/>
                <a:gd name="T54" fmla="*/ 2 w 20"/>
                <a:gd name="T55" fmla="*/ 9 h 9"/>
                <a:gd name="T56" fmla="*/ 19 w 20"/>
                <a:gd name="T57" fmla="*/ 0 h 9"/>
                <a:gd name="T58" fmla="*/ 19 w 20"/>
                <a:gd name="T59" fmla="*/ 0 h 9"/>
                <a:gd name="T60" fmla="*/ 19 w 20"/>
                <a:gd name="T6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 h="9">
                  <a:moveTo>
                    <a:pt x="2" y="9"/>
                  </a:moveTo>
                  <a:cubicBezTo>
                    <a:pt x="2" y="9"/>
                    <a:pt x="1" y="9"/>
                    <a:pt x="1" y="8"/>
                  </a:cubicBezTo>
                  <a:cubicBezTo>
                    <a:pt x="0" y="7"/>
                    <a:pt x="1" y="3"/>
                    <a:pt x="3" y="3"/>
                  </a:cubicBezTo>
                  <a:cubicBezTo>
                    <a:pt x="3" y="3"/>
                    <a:pt x="3" y="3"/>
                    <a:pt x="4" y="3"/>
                  </a:cubicBezTo>
                  <a:cubicBezTo>
                    <a:pt x="4" y="4"/>
                    <a:pt x="6" y="5"/>
                    <a:pt x="6" y="5"/>
                  </a:cubicBezTo>
                  <a:cubicBezTo>
                    <a:pt x="7" y="5"/>
                    <a:pt x="8" y="6"/>
                    <a:pt x="9" y="6"/>
                  </a:cubicBezTo>
                  <a:cubicBezTo>
                    <a:pt x="10" y="6"/>
                    <a:pt x="10" y="6"/>
                    <a:pt x="10" y="6"/>
                  </a:cubicBezTo>
                  <a:cubicBezTo>
                    <a:pt x="12" y="5"/>
                    <a:pt x="13" y="3"/>
                    <a:pt x="14" y="1"/>
                  </a:cubicBezTo>
                  <a:cubicBezTo>
                    <a:pt x="15" y="0"/>
                    <a:pt x="16" y="0"/>
                    <a:pt x="18" y="0"/>
                  </a:cubicBezTo>
                  <a:cubicBezTo>
                    <a:pt x="18" y="0"/>
                    <a:pt x="19" y="0"/>
                    <a:pt x="20" y="1"/>
                  </a:cubicBezTo>
                  <a:cubicBezTo>
                    <a:pt x="20" y="1"/>
                    <a:pt x="20" y="0"/>
                    <a:pt x="19" y="0"/>
                  </a:cubicBezTo>
                  <a:cubicBezTo>
                    <a:pt x="19" y="0"/>
                    <a:pt x="19" y="0"/>
                    <a:pt x="19" y="0"/>
                  </a:cubicBezTo>
                  <a:cubicBezTo>
                    <a:pt x="19" y="0"/>
                    <a:pt x="19" y="0"/>
                    <a:pt x="20" y="1"/>
                  </a:cubicBezTo>
                  <a:cubicBezTo>
                    <a:pt x="20" y="1"/>
                    <a:pt x="20" y="1"/>
                    <a:pt x="20" y="1"/>
                  </a:cubicBezTo>
                  <a:cubicBezTo>
                    <a:pt x="20" y="1"/>
                    <a:pt x="20" y="1"/>
                    <a:pt x="20" y="1"/>
                  </a:cubicBezTo>
                  <a:cubicBezTo>
                    <a:pt x="20" y="1"/>
                    <a:pt x="20" y="1"/>
                    <a:pt x="20" y="1"/>
                  </a:cubicBezTo>
                  <a:cubicBezTo>
                    <a:pt x="20" y="1"/>
                    <a:pt x="20" y="2"/>
                    <a:pt x="19" y="2"/>
                  </a:cubicBezTo>
                  <a:cubicBezTo>
                    <a:pt x="19" y="2"/>
                    <a:pt x="18" y="2"/>
                    <a:pt x="18" y="1"/>
                  </a:cubicBezTo>
                  <a:cubicBezTo>
                    <a:pt x="18" y="1"/>
                    <a:pt x="17" y="1"/>
                    <a:pt x="17" y="1"/>
                  </a:cubicBezTo>
                  <a:cubicBezTo>
                    <a:pt x="17" y="1"/>
                    <a:pt x="17" y="1"/>
                    <a:pt x="17" y="1"/>
                  </a:cubicBezTo>
                  <a:cubicBezTo>
                    <a:pt x="16" y="2"/>
                    <a:pt x="15" y="2"/>
                    <a:pt x="15" y="4"/>
                  </a:cubicBezTo>
                  <a:cubicBezTo>
                    <a:pt x="13" y="5"/>
                    <a:pt x="12" y="7"/>
                    <a:pt x="10" y="8"/>
                  </a:cubicBezTo>
                  <a:cubicBezTo>
                    <a:pt x="10" y="8"/>
                    <a:pt x="10" y="8"/>
                    <a:pt x="9" y="8"/>
                  </a:cubicBezTo>
                  <a:cubicBezTo>
                    <a:pt x="8" y="8"/>
                    <a:pt x="7" y="7"/>
                    <a:pt x="6" y="7"/>
                  </a:cubicBezTo>
                  <a:cubicBezTo>
                    <a:pt x="5" y="6"/>
                    <a:pt x="4" y="6"/>
                    <a:pt x="3" y="6"/>
                  </a:cubicBezTo>
                  <a:cubicBezTo>
                    <a:pt x="3" y="6"/>
                    <a:pt x="3" y="6"/>
                    <a:pt x="3" y="6"/>
                  </a:cubicBezTo>
                  <a:cubicBezTo>
                    <a:pt x="2" y="7"/>
                    <a:pt x="3" y="8"/>
                    <a:pt x="3" y="9"/>
                  </a:cubicBezTo>
                  <a:cubicBezTo>
                    <a:pt x="3" y="9"/>
                    <a:pt x="3" y="9"/>
                    <a:pt x="2" y="9"/>
                  </a:cubicBezTo>
                  <a:moveTo>
                    <a:pt x="19" y="0"/>
                  </a:moveTo>
                  <a:cubicBezTo>
                    <a:pt x="19" y="0"/>
                    <a:pt x="19" y="0"/>
                    <a:pt x="19" y="0"/>
                  </a:cubicBezTo>
                  <a:cubicBezTo>
                    <a:pt x="19" y="0"/>
                    <a:pt x="19" y="0"/>
                    <a:pt x="19" y="0"/>
                  </a:cubicBezTo>
                </a:path>
              </a:pathLst>
            </a:custGeom>
            <a:solidFill>
              <a:srgbClr val="DE7F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84" name="Freeform 118"/>
            <p:cNvSpPr>
              <a:spLocks/>
            </p:cNvSpPr>
            <p:nvPr/>
          </p:nvSpPr>
          <p:spPr bwMode="auto">
            <a:xfrm>
              <a:off x="1508220" y="4238799"/>
              <a:ext cx="4763" cy="4762"/>
            </a:xfrm>
            <a:custGeom>
              <a:avLst/>
              <a:gdLst>
                <a:gd name="T0" fmla="*/ 2 w 3"/>
                <a:gd name="T1" fmla="*/ 3 h 3"/>
                <a:gd name="T2" fmla="*/ 1 w 3"/>
                <a:gd name="T3" fmla="*/ 2 h 3"/>
                <a:gd name="T4" fmla="*/ 3 w 3"/>
                <a:gd name="T5" fmla="*/ 0 h 3"/>
                <a:gd name="T6" fmla="*/ 3 w 3"/>
                <a:gd name="T7" fmla="*/ 0 h 3"/>
                <a:gd name="T8" fmla="*/ 2 w 3"/>
                <a:gd name="T9" fmla="*/ 1 h 3"/>
                <a:gd name="T10" fmla="*/ 2 w 3"/>
                <a:gd name="T11" fmla="*/ 2 h 3"/>
                <a:gd name="T12" fmla="*/ 2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3"/>
                  </a:moveTo>
                  <a:cubicBezTo>
                    <a:pt x="1" y="3"/>
                    <a:pt x="1" y="3"/>
                    <a:pt x="1" y="2"/>
                  </a:cubicBezTo>
                  <a:cubicBezTo>
                    <a:pt x="0" y="1"/>
                    <a:pt x="2" y="0"/>
                    <a:pt x="3" y="0"/>
                  </a:cubicBezTo>
                  <a:cubicBezTo>
                    <a:pt x="3" y="0"/>
                    <a:pt x="3" y="0"/>
                    <a:pt x="3" y="0"/>
                  </a:cubicBezTo>
                  <a:cubicBezTo>
                    <a:pt x="3" y="1"/>
                    <a:pt x="3" y="1"/>
                    <a:pt x="2" y="1"/>
                  </a:cubicBezTo>
                  <a:cubicBezTo>
                    <a:pt x="2" y="1"/>
                    <a:pt x="2" y="2"/>
                    <a:pt x="2" y="2"/>
                  </a:cubicBezTo>
                  <a:cubicBezTo>
                    <a:pt x="2" y="2"/>
                    <a:pt x="2" y="3"/>
                    <a:pt x="2" y="3"/>
                  </a:cubicBezTo>
                </a:path>
              </a:pathLst>
            </a:custGeom>
            <a:solidFill>
              <a:srgbClr val="DE7F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85" name="Freeform 119"/>
            <p:cNvSpPr>
              <a:spLocks/>
            </p:cNvSpPr>
            <p:nvPr/>
          </p:nvSpPr>
          <p:spPr bwMode="auto">
            <a:xfrm>
              <a:off x="1514570" y="4207049"/>
              <a:ext cx="58738" cy="36512"/>
            </a:xfrm>
            <a:custGeom>
              <a:avLst/>
              <a:gdLst>
                <a:gd name="T0" fmla="*/ 46 w 47"/>
                <a:gd name="T1" fmla="*/ 0 h 29"/>
                <a:gd name="T2" fmla="*/ 45 w 47"/>
                <a:gd name="T3" fmla="*/ 2 h 29"/>
                <a:gd name="T4" fmla="*/ 40 w 47"/>
                <a:gd name="T5" fmla="*/ 6 h 29"/>
                <a:gd name="T6" fmla="*/ 39 w 47"/>
                <a:gd name="T7" fmla="*/ 8 h 29"/>
                <a:gd name="T8" fmla="*/ 26 w 47"/>
                <a:gd name="T9" fmla="*/ 25 h 29"/>
                <a:gd name="T10" fmla="*/ 13 w 47"/>
                <a:gd name="T11" fmla="*/ 20 h 29"/>
                <a:gd name="T12" fmla="*/ 2 w 47"/>
                <a:gd name="T13" fmla="*/ 11 h 29"/>
                <a:gd name="T14" fmla="*/ 13 w 47"/>
                <a:gd name="T15" fmla="*/ 22 h 29"/>
                <a:gd name="T16" fmla="*/ 26 w 47"/>
                <a:gd name="T17" fmla="*/ 27 h 29"/>
                <a:gd name="T18" fmla="*/ 39 w 47"/>
                <a:gd name="T19" fmla="*/ 10 h 29"/>
                <a:gd name="T20" fmla="*/ 40 w 47"/>
                <a:gd name="T21" fmla="*/ 8 h 29"/>
                <a:gd name="T22" fmla="*/ 45 w 47"/>
                <a:gd name="T23" fmla="*/ 4 h 29"/>
                <a:gd name="T24" fmla="*/ 46 w 47"/>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29">
                  <a:moveTo>
                    <a:pt x="46" y="0"/>
                  </a:moveTo>
                  <a:cubicBezTo>
                    <a:pt x="46" y="1"/>
                    <a:pt x="45" y="1"/>
                    <a:pt x="45" y="2"/>
                  </a:cubicBezTo>
                  <a:cubicBezTo>
                    <a:pt x="44" y="4"/>
                    <a:pt x="42" y="4"/>
                    <a:pt x="40" y="6"/>
                  </a:cubicBezTo>
                  <a:cubicBezTo>
                    <a:pt x="40" y="6"/>
                    <a:pt x="39" y="7"/>
                    <a:pt x="39" y="8"/>
                  </a:cubicBezTo>
                  <a:cubicBezTo>
                    <a:pt x="36" y="13"/>
                    <a:pt x="29" y="24"/>
                    <a:pt x="26" y="25"/>
                  </a:cubicBezTo>
                  <a:cubicBezTo>
                    <a:pt x="23" y="27"/>
                    <a:pt x="15" y="22"/>
                    <a:pt x="13" y="20"/>
                  </a:cubicBezTo>
                  <a:cubicBezTo>
                    <a:pt x="10" y="18"/>
                    <a:pt x="3" y="14"/>
                    <a:pt x="2" y="11"/>
                  </a:cubicBezTo>
                  <a:cubicBezTo>
                    <a:pt x="0" y="15"/>
                    <a:pt x="10" y="19"/>
                    <a:pt x="13" y="22"/>
                  </a:cubicBezTo>
                  <a:cubicBezTo>
                    <a:pt x="15" y="24"/>
                    <a:pt x="23" y="29"/>
                    <a:pt x="26" y="27"/>
                  </a:cubicBezTo>
                  <a:cubicBezTo>
                    <a:pt x="29" y="26"/>
                    <a:pt x="36" y="15"/>
                    <a:pt x="39" y="10"/>
                  </a:cubicBezTo>
                  <a:cubicBezTo>
                    <a:pt x="39" y="9"/>
                    <a:pt x="40" y="8"/>
                    <a:pt x="40" y="8"/>
                  </a:cubicBezTo>
                  <a:cubicBezTo>
                    <a:pt x="42" y="7"/>
                    <a:pt x="44" y="7"/>
                    <a:pt x="45" y="4"/>
                  </a:cubicBezTo>
                  <a:cubicBezTo>
                    <a:pt x="46" y="3"/>
                    <a:pt x="47" y="2"/>
                    <a:pt x="46" y="0"/>
                  </a:cubicBezTo>
                  <a:close/>
                </a:path>
              </a:pathLst>
            </a:custGeom>
            <a:solidFill>
              <a:srgbClr val="CA7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86" name="Freeform 120"/>
            <p:cNvSpPr>
              <a:spLocks/>
            </p:cNvSpPr>
            <p:nvPr/>
          </p:nvSpPr>
          <p:spPr bwMode="auto">
            <a:xfrm>
              <a:off x="1514570" y="4183237"/>
              <a:ext cx="58738" cy="57150"/>
            </a:xfrm>
            <a:custGeom>
              <a:avLst/>
              <a:gdLst>
                <a:gd name="T0" fmla="*/ 45 w 47"/>
                <a:gd name="T1" fmla="*/ 14 h 46"/>
                <a:gd name="T2" fmla="*/ 45 w 47"/>
                <a:gd name="T3" fmla="*/ 22 h 46"/>
                <a:gd name="T4" fmla="*/ 40 w 47"/>
                <a:gd name="T5" fmla="*/ 25 h 46"/>
                <a:gd name="T6" fmla="*/ 39 w 47"/>
                <a:gd name="T7" fmla="*/ 27 h 46"/>
                <a:gd name="T8" fmla="*/ 26 w 47"/>
                <a:gd name="T9" fmla="*/ 45 h 46"/>
                <a:gd name="T10" fmla="*/ 13 w 47"/>
                <a:gd name="T11" fmla="*/ 39 h 46"/>
                <a:gd name="T12" fmla="*/ 2 w 47"/>
                <a:gd name="T13" fmla="*/ 29 h 46"/>
                <a:gd name="T14" fmla="*/ 10 w 47"/>
                <a:gd name="T15" fmla="*/ 13 h 46"/>
                <a:gd name="T16" fmla="*/ 11 w 47"/>
                <a:gd name="T17" fmla="*/ 11 h 46"/>
                <a:gd name="T18" fmla="*/ 17 w 47"/>
                <a:gd name="T19" fmla="*/ 1 h 46"/>
                <a:gd name="T20" fmla="*/ 45 w 47"/>
                <a:gd name="T21"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46">
                  <a:moveTo>
                    <a:pt x="45" y="14"/>
                  </a:moveTo>
                  <a:cubicBezTo>
                    <a:pt x="47" y="18"/>
                    <a:pt x="46" y="20"/>
                    <a:pt x="45" y="22"/>
                  </a:cubicBezTo>
                  <a:cubicBezTo>
                    <a:pt x="44" y="24"/>
                    <a:pt x="42" y="24"/>
                    <a:pt x="40" y="25"/>
                  </a:cubicBezTo>
                  <a:cubicBezTo>
                    <a:pt x="40" y="26"/>
                    <a:pt x="39" y="26"/>
                    <a:pt x="39" y="27"/>
                  </a:cubicBezTo>
                  <a:cubicBezTo>
                    <a:pt x="36" y="32"/>
                    <a:pt x="29" y="43"/>
                    <a:pt x="26" y="45"/>
                  </a:cubicBezTo>
                  <a:cubicBezTo>
                    <a:pt x="23" y="46"/>
                    <a:pt x="15" y="41"/>
                    <a:pt x="13" y="39"/>
                  </a:cubicBezTo>
                  <a:cubicBezTo>
                    <a:pt x="10" y="36"/>
                    <a:pt x="0" y="33"/>
                    <a:pt x="2" y="29"/>
                  </a:cubicBezTo>
                  <a:cubicBezTo>
                    <a:pt x="4" y="25"/>
                    <a:pt x="8" y="18"/>
                    <a:pt x="10" y="13"/>
                  </a:cubicBezTo>
                  <a:cubicBezTo>
                    <a:pt x="10" y="12"/>
                    <a:pt x="11" y="12"/>
                    <a:pt x="11" y="11"/>
                  </a:cubicBezTo>
                  <a:cubicBezTo>
                    <a:pt x="11" y="9"/>
                    <a:pt x="10" y="2"/>
                    <a:pt x="17" y="1"/>
                  </a:cubicBezTo>
                  <a:cubicBezTo>
                    <a:pt x="24" y="0"/>
                    <a:pt x="43" y="12"/>
                    <a:pt x="45" y="14"/>
                  </a:cubicBezTo>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87" name="Freeform 121"/>
            <p:cNvSpPr>
              <a:spLocks/>
            </p:cNvSpPr>
            <p:nvPr/>
          </p:nvSpPr>
          <p:spPr bwMode="auto">
            <a:xfrm>
              <a:off x="1519333" y="4186412"/>
              <a:ext cx="49213" cy="50800"/>
            </a:xfrm>
            <a:custGeom>
              <a:avLst/>
              <a:gdLst>
                <a:gd name="T0" fmla="*/ 38 w 40"/>
                <a:gd name="T1" fmla="*/ 12 h 40"/>
                <a:gd name="T2" fmla="*/ 38 w 40"/>
                <a:gd name="T3" fmla="*/ 19 h 40"/>
                <a:gd name="T4" fmla="*/ 34 w 40"/>
                <a:gd name="T5" fmla="*/ 22 h 40"/>
                <a:gd name="T6" fmla="*/ 33 w 40"/>
                <a:gd name="T7" fmla="*/ 23 h 40"/>
                <a:gd name="T8" fmla="*/ 22 w 40"/>
                <a:gd name="T9" fmla="*/ 38 h 40"/>
                <a:gd name="T10" fmla="*/ 11 w 40"/>
                <a:gd name="T11" fmla="*/ 34 h 40"/>
                <a:gd name="T12" fmla="*/ 1 w 40"/>
                <a:gd name="T13" fmla="*/ 25 h 40"/>
                <a:gd name="T14" fmla="*/ 8 w 40"/>
                <a:gd name="T15" fmla="*/ 11 h 40"/>
                <a:gd name="T16" fmla="*/ 9 w 40"/>
                <a:gd name="T17" fmla="*/ 10 h 40"/>
                <a:gd name="T18" fmla="*/ 14 w 40"/>
                <a:gd name="T19" fmla="*/ 1 h 40"/>
                <a:gd name="T20" fmla="*/ 38 w 40"/>
                <a:gd name="T21"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0">
                  <a:moveTo>
                    <a:pt x="38" y="12"/>
                  </a:moveTo>
                  <a:cubicBezTo>
                    <a:pt x="40" y="16"/>
                    <a:pt x="39" y="17"/>
                    <a:pt x="38" y="19"/>
                  </a:cubicBezTo>
                  <a:cubicBezTo>
                    <a:pt x="37" y="21"/>
                    <a:pt x="36" y="21"/>
                    <a:pt x="34" y="22"/>
                  </a:cubicBezTo>
                  <a:cubicBezTo>
                    <a:pt x="34" y="22"/>
                    <a:pt x="33" y="23"/>
                    <a:pt x="33" y="23"/>
                  </a:cubicBezTo>
                  <a:cubicBezTo>
                    <a:pt x="30" y="28"/>
                    <a:pt x="24" y="37"/>
                    <a:pt x="22" y="38"/>
                  </a:cubicBezTo>
                  <a:cubicBezTo>
                    <a:pt x="19" y="40"/>
                    <a:pt x="13" y="35"/>
                    <a:pt x="11" y="34"/>
                  </a:cubicBezTo>
                  <a:cubicBezTo>
                    <a:pt x="8" y="31"/>
                    <a:pt x="0" y="28"/>
                    <a:pt x="1" y="25"/>
                  </a:cubicBezTo>
                  <a:cubicBezTo>
                    <a:pt x="3" y="21"/>
                    <a:pt x="6" y="16"/>
                    <a:pt x="8" y="11"/>
                  </a:cubicBezTo>
                  <a:cubicBezTo>
                    <a:pt x="8" y="11"/>
                    <a:pt x="9" y="10"/>
                    <a:pt x="9" y="10"/>
                  </a:cubicBezTo>
                  <a:cubicBezTo>
                    <a:pt x="9" y="8"/>
                    <a:pt x="8" y="2"/>
                    <a:pt x="14" y="1"/>
                  </a:cubicBezTo>
                  <a:cubicBezTo>
                    <a:pt x="20" y="0"/>
                    <a:pt x="37" y="10"/>
                    <a:pt x="38" y="12"/>
                  </a:cubicBezTo>
                </a:path>
              </a:pathLst>
            </a:custGeom>
            <a:solidFill>
              <a:srgbClr val="FABD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88" name="Freeform 122"/>
            <p:cNvSpPr>
              <a:spLocks/>
            </p:cNvSpPr>
            <p:nvPr/>
          </p:nvSpPr>
          <p:spPr bwMode="auto">
            <a:xfrm>
              <a:off x="1530445" y="4211812"/>
              <a:ext cx="1588" cy="1587"/>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2"/>
                    <a:pt x="1" y="2"/>
                  </a:cubicBezTo>
                  <a:cubicBezTo>
                    <a:pt x="2" y="2"/>
                    <a:pt x="2" y="0"/>
                    <a:pt x="1"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89" name="Freeform 123"/>
            <p:cNvSpPr>
              <a:spLocks/>
            </p:cNvSpPr>
            <p:nvPr/>
          </p:nvSpPr>
          <p:spPr bwMode="auto">
            <a:xfrm>
              <a:off x="1532033" y="4214987"/>
              <a:ext cx="4763" cy="3175"/>
            </a:xfrm>
            <a:custGeom>
              <a:avLst/>
              <a:gdLst>
                <a:gd name="T0" fmla="*/ 2 w 3"/>
                <a:gd name="T1" fmla="*/ 0 h 2"/>
                <a:gd name="T2" fmla="*/ 0 w 3"/>
                <a:gd name="T3" fmla="*/ 0 h 2"/>
                <a:gd name="T4" fmla="*/ 0 w 3"/>
                <a:gd name="T5" fmla="*/ 2 h 2"/>
                <a:gd name="T6" fmla="*/ 1 w 3"/>
                <a:gd name="T7" fmla="*/ 2 h 2"/>
                <a:gd name="T8" fmla="*/ 2 w 3"/>
                <a:gd name="T9" fmla="*/ 2 h 2"/>
                <a:gd name="T10" fmla="*/ 2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2" y="0"/>
                  </a:moveTo>
                  <a:cubicBezTo>
                    <a:pt x="2" y="0"/>
                    <a:pt x="1" y="0"/>
                    <a:pt x="0" y="0"/>
                  </a:cubicBezTo>
                  <a:cubicBezTo>
                    <a:pt x="0" y="0"/>
                    <a:pt x="0" y="1"/>
                    <a:pt x="0" y="2"/>
                  </a:cubicBezTo>
                  <a:cubicBezTo>
                    <a:pt x="1" y="2"/>
                    <a:pt x="1" y="2"/>
                    <a:pt x="1" y="2"/>
                  </a:cubicBezTo>
                  <a:cubicBezTo>
                    <a:pt x="2" y="2"/>
                    <a:pt x="2" y="2"/>
                    <a:pt x="2" y="2"/>
                  </a:cubicBezTo>
                  <a:cubicBezTo>
                    <a:pt x="3" y="1"/>
                    <a:pt x="2" y="1"/>
                    <a:pt x="2"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90" name="Freeform 124"/>
            <p:cNvSpPr>
              <a:spLocks/>
            </p:cNvSpPr>
            <p:nvPr/>
          </p:nvSpPr>
          <p:spPr bwMode="auto">
            <a:xfrm>
              <a:off x="1538383" y="4222924"/>
              <a:ext cx="1588" cy="1587"/>
            </a:xfrm>
            <a:custGeom>
              <a:avLst/>
              <a:gdLst>
                <a:gd name="T0" fmla="*/ 2 w 2"/>
                <a:gd name="T1" fmla="*/ 0 h 2"/>
                <a:gd name="T2" fmla="*/ 1 w 2"/>
                <a:gd name="T3" fmla="*/ 0 h 2"/>
                <a:gd name="T4" fmla="*/ 1 w 2"/>
                <a:gd name="T5" fmla="*/ 0 h 2"/>
                <a:gd name="T6" fmla="*/ 0 w 2"/>
                <a:gd name="T7" fmla="*/ 1 h 2"/>
                <a:gd name="T8" fmla="*/ 1 w 2"/>
                <a:gd name="T9" fmla="*/ 2 h 2"/>
                <a:gd name="T10" fmla="*/ 2 w 2"/>
                <a:gd name="T11" fmla="*/ 2 h 2"/>
                <a:gd name="T12" fmla="*/ 2 w 2"/>
                <a:gd name="T13" fmla="*/ 2 h 2"/>
                <a:gd name="T14" fmla="*/ 2 w 2"/>
                <a:gd name="T15" fmla="*/ 1 h 2"/>
                <a:gd name="T16" fmla="*/ 2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2" y="0"/>
                  </a:moveTo>
                  <a:cubicBezTo>
                    <a:pt x="2" y="0"/>
                    <a:pt x="2" y="0"/>
                    <a:pt x="1" y="0"/>
                  </a:cubicBezTo>
                  <a:cubicBezTo>
                    <a:pt x="1" y="0"/>
                    <a:pt x="1" y="0"/>
                    <a:pt x="1" y="0"/>
                  </a:cubicBezTo>
                  <a:cubicBezTo>
                    <a:pt x="0" y="0"/>
                    <a:pt x="0" y="0"/>
                    <a:pt x="0" y="1"/>
                  </a:cubicBezTo>
                  <a:cubicBezTo>
                    <a:pt x="0" y="1"/>
                    <a:pt x="0" y="2"/>
                    <a:pt x="1" y="2"/>
                  </a:cubicBezTo>
                  <a:cubicBezTo>
                    <a:pt x="1" y="2"/>
                    <a:pt x="1" y="2"/>
                    <a:pt x="2" y="2"/>
                  </a:cubicBezTo>
                  <a:cubicBezTo>
                    <a:pt x="2" y="2"/>
                    <a:pt x="2" y="2"/>
                    <a:pt x="2" y="2"/>
                  </a:cubicBezTo>
                  <a:cubicBezTo>
                    <a:pt x="2" y="2"/>
                    <a:pt x="2" y="2"/>
                    <a:pt x="2" y="1"/>
                  </a:cubicBezTo>
                  <a:cubicBezTo>
                    <a:pt x="2" y="1"/>
                    <a:pt x="2" y="1"/>
                    <a:pt x="2"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91" name="Freeform 125"/>
            <p:cNvSpPr>
              <a:spLocks/>
            </p:cNvSpPr>
            <p:nvPr/>
          </p:nvSpPr>
          <p:spPr bwMode="auto">
            <a:xfrm>
              <a:off x="1528858" y="4219749"/>
              <a:ext cx="3175" cy="3175"/>
            </a:xfrm>
            <a:custGeom>
              <a:avLst/>
              <a:gdLst>
                <a:gd name="T0" fmla="*/ 1 w 2"/>
                <a:gd name="T1" fmla="*/ 1 h 2"/>
                <a:gd name="T2" fmla="*/ 1 w 2"/>
                <a:gd name="T3" fmla="*/ 2 h 2"/>
                <a:gd name="T4" fmla="*/ 1 w 2"/>
                <a:gd name="T5" fmla="*/ 2 h 2"/>
                <a:gd name="T6" fmla="*/ 2 w 2"/>
                <a:gd name="T7" fmla="*/ 2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0" y="0"/>
                    <a:pt x="0" y="2"/>
                    <a:pt x="1" y="2"/>
                  </a:cubicBezTo>
                  <a:cubicBezTo>
                    <a:pt x="1" y="2"/>
                    <a:pt x="1" y="2"/>
                    <a:pt x="1" y="2"/>
                  </a:cubicBezTo>
                  <a:cubicBezTo>
                    <a:pt x="2" y="2"/>
                    <a:pt x="2" y="2"/>
                    <a:pt x="2" y="2"/>
                  </a:cubicBezTo>
                  <a:cubicBezTo>
                    <a:pt x="2" y="1"/>
                    <a:pt x="1" y="1"/>
                    <a:pt x="1" y="1"/>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92" name="Freeform 126"/>
            <p:cNvSpPr>
              <a:spLocks/>
            </p:cNvSpPr>
            <p:nvPr/>
          </p:nvSpPr>
          <p:spPr bwMode="auto">
            <a:xfrm>
              <a:off x="1538383" y="4195937"/>
              <a:ext cx="1588" cy="3175"/>
            </a:xfrm>
            <a:custGeom>
              <a:avLst/>
              <a:gdLst>
                <a:gd name="T0" fmla="*/ 1 w 2"/>
                <a:gd name="T1" fmla="*/ 0 h 2"/>
                <a:gd name="T2" fmla="*/ 0 w 2"/>
                <a:gd name="T3" fmla="*/ 1 h 2"/>
                <a:gd name="T4" fmla="*/ 0 w 2"/>
                <a:gd name="T5" fmla="*/ 2 h 2"/>
                <a:gd name="T6" fmla="*/ 1 w 2"/>
                <a:gd name="T7" fmla="*/ 2 h 2"/>
                <a:gd name="T8" fmla="*/ 2 w 2"/>
                <a:gd name="T9" fmla="*/ 1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0" y="0"/>
                    <a:pt x="0" y="1"/>
                    <a:pt x="0" y="1"/>
                  </a:cubicBezTo>
                  <a:cubicBezTo>
                    <a:pt x="0" y="1"/>
                    <a:pt x="0" y="2"/>
                    <a:pt x="0" y="2"/>
                  </a:cubicBezTo>
                  <a:cubicBezTo>
                    <a:pt x="0" y="2"/>
                    <a:pt x="1" y="2"/>
                    <a:pt x="1" y="2"/>
                  </a:cubicBezTo>
                  <a:cubicBezTo>
                    <a:pt x="1" y="2"/>
                    <a:pt x="2" y="1"/>
                    <a:pt x="2" y="1"/>
                  </a:cubicBezTo>
                  <a:cubicBezTo>
                    <a:pt x="2" y="1"/>
                    <a:pt x="1" y="0"/>
                    <a:pt x="1"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93" name="Freeform 127"/>
            <p:cNvSpPr>
              <a:spLocks/>
            </p:cNvSpPr>
            <p:nvPr/>
          </p:nvSpPr>
          <p:spPr bwMode="auto">
            <a:xfrm>
              <a:off x="1543145" y="4205462"/>
              <a:ext cx="1588" cy="1587"/>
            </a:xfrm>
            <a:custGeom>
              <a:avLst/>
              <a:gdLst>
                <a:gd name="T0" fmla="*/ 1 w 1"/>
                <a:gd name="T1" fmla="*/ 1 h 1"/>
                <a:gd name="T2" fmla="*/ 0 w 1"/>
                <a:gd name="T3" fmla="*/ 0 h 1"/>
                <a:gd name="T4" fmla="*/ 0 w 1"/>
                <a:gd name="T5" fmla="*/ 1 h 1"/>
                <a:gd name="T6" fmla="*/ 0 w 1"/>
                <a:gd name="T7" fmla="*/ 1 h 1"/>
                <a:gd name="T8" fmla="*/ 1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0"/>
                    <a:pt x="0" y="0"/>
                    <a:pt x="0" y="0"/>
                  </a:cubicBezTo>
                  <a:cubicBezTo>
                    <a:pt x="0" y="1"/>
                    <a:pt x="0" y="1"/>
                    <a:pt x="0" y="1"/>
                  </a:cubicBezTo>
                  <a:cubicBezTo>
                    <a:pt x="0" y="1"/>
                    <a:pt x="0" y="1"/>
                    <a:pt x="0" y="1"/>
                  </a:cubicBezTo>
                  <a:cubicBezTo>
                    <a:pt x="1" y="1"/>
                    <a:pt x="1" y="1"/>
                    <a:pt x="1" y="1"/>
                  </a:cubicBezTo>
                  <a:cubicBezTo>
                    <a:pt x="1" y="1"/>
                    <a:pt x="1" y="1"/>
                    <a:pt x="1" y="1"/>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94" name="Freeform 128"/>
            <p:cNvSpPr>
              <a:spLocks/>
            </p:cNvSpPr>
            <p:nvPr/>
          </p:nvSpPr>
          <p:spPr bwMode="auto">
            <a:xfrm>
              <a:off x="1544733" y="4197524"/>
              <a:ext cx="3175" cy="3175"/>
            </a:xfrm>
            <a:custGeom>
              <a:avLst/>
              <a:gdLst>
                <a:gd name="T0" fmla="*/ 1 w 2"/>
                <a:gd name="T1" fmla="*/ 0 h 2"/>
                <a:gd name="T2" fmla="*/ 0 w 2"/>
                <a:gd name="T3" fmla="*/ 1 h 2"/>
                <a:gd name="T4" fmla="*/ 0 w 2"/>
                <a:gd name="T5" fmla="*/ 2 h 2"/>
                <a:gd name="T6" fmla="*/ 2 w 2"/>
                <a:gd name="T7" fmla="*/ 2 h 2"/>
                <a:gd name="T8" fmla="*/ 2 w 2"/>
                <a:gd name="T9" fmla="*/ 1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0" y="0"/>
                    <a:pt x="0" y="1"/>
                    <a:pt x="0" y="1"/>
                  </a:cubicBezTo>
                  <a:cubicBezTo>
                    <a:pt x="0" y="2"/>
                    <a:pt x="0" y="2"/>
                    <a:pt x="0" y="2"/>
                  </a:cubicBezTo>
                  <a:cubicBezTo>
                    <a:pt x="1" y="2"/>
                    <a:pt x="1" y="2"/>
                    <a:pt x="2" y="2"/>
                  </a:cubicBezTo>
                  <a:cubicBezTo>
                    <a:pt x="2" y="2"/>
                    <a:pt x="2" y="2"/>
                    <a:pt x="2" y="1"/>
                  </a:cubicBezTo>
                  <a:cubicBezTo>
                    <a:pt x="2" y="1"/>
                    <a:pt x="2" y="0"/>
                    <a:pt x="1"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95" name="Freeform 129"/>
            <p:cNvSpPr>
              <a:spLocks/>
            </p:cNvSpPr>
            <p:nvPr/>
          </p:nvSpPr>
          <p:spPr bwMode="auto">
            <a:xfrm>
              <a:off x="1552670" y="4202287"/>
              <a:ext cx="3175" cy="3175"/>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0"/>
                    <a:pt x="0" y="1"/>
                  </a:cubicBezTo>
                  <a:cubicBezTo>
                    <a:pt x="0" y="2"/>
                    <a:pt x="1" y="2"/>
                    <a:pt x="1" y="2"/>
                  </a:cubicBezTo>
                  <a:cubicBezTo>
                    <a:pt x="1" y="2"/>
                    <a:pt x="1" y="2"/>
                    <a:pt x="2" y="1"/>
                  </a:cubicBezTo>
                  <a:cubicBezTo>
                    <a:pt x="2" y="1"/>
                    <a:pt x="2" y="1"/>
                    <a:pt x="1" y="1"/>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grpSp>
        <p:nvGrpSpPr>
          <p:cNvPr id="498" name="Groupe 404"/>
          <p:cNvGrpSpPr/>
          <p:nvPr/>
        </p:nvGrpSpPr>
        <p:grpSpPr>
          <a:xfrm>
            <a:off x="5162407" y="4322480"/>
            <a:ext cx="804874" cy="771748"/>
            <a:chOff x="422275" y="2974975"/>
            <a:chExt cx="631826" cy="630238"/>
          </a:xfrm>
        </p:grpSpPr>
        <p:sp>
          <p:nvSpPr>
            <p:cNvPr id="499" name="AutoShape 18"/>
            <p:cNvSpPr>
              <a:spLocks noChangeAspect="1" noChangeArrowheads="1" noTextEdit="1"/>
            </p:cNvSpPr>
            <p:nvPr/>
          </p:nvSpPr>
          <p:spPr bwMode="auto">
            <a:xfrm>
              <a:off x="422275" y="2974975"/>
              <a:ext cx="63023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00" name="Oval 20"/>
            <p:cNvSpPr>
              <a:spLocks noChangeArrowheads="1"/>
            </p:cNvSpPr>
            <p:nvPr/>
          </p:nvSpPr>
          <p:spPr bwMode="auto">
            <a:xfrm>
              <a:off x="422275" y="2974975"/>
              <a:ext cx="631826" cy="630238"/>
            </a:xfrm>
            <a:prstGeom prst="ellipse">
              <a:avLst/>
            </a:pr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01" name="Freeform 21"/>
            <p:cNvSpPr>
              <a:spLocks/>
            </p:cNvSpPr>
            <p:nvPr/>
          </p:nvSpPr>
          <p:spPr bwMode="auto">
            <a:xfrm>
              <a:off x="568325" y="3100388"/>
              <a:ext cx="484188" cy="501650"/>
            </a:xfrm>
            <a:custGeom>
              <a:avLst/>
              <a:gdLst>
                <a:gd name="T0" fmla="*/ 213 w 371"/>
                <a:gd name="T1" fmla="*/ 0 h 385"/>
                <a:gd name="T2" fmla="*/ 96 w 371"/>
                <a:gd name="T3" fmla="*/ 117 h 385"/>
                <a:gd name="T4" fmla="*/ 133 w 371"/>
                <a:gd name="T5" fmla="*/ 153 h 385"/>
                <a:gd name="T6" fmla="*/ 105 w 371"/>
                <a:gd name="T7" fmla="*/ 182 h 385"/>
                <a:gd name="T8" fmla="*/ 26 w 371"/>
                <a:gd name="T9" fmla="*/ 103 h 385"/>
                <a:gd name="T10" fmla="*/ 0 w 371"/>
                <a:gd name="T11" fmla="*/ 130 h 385"/>
                <a:gd name="T12" fmla="*/ 78 w 371"/>
                <a:gd name="T13" fmla="*/ 208 h 385"/>
                <a:gd name="T14" fmla="*/ 34 w 371"/>
                <a:gd name="T15" fmla="*/ 252 h 385"/>
                <a:gd name="T16" fmla="*/ 167 w 371"/>
                <a:gd name="T17" fmla="*/ 385 h 385"/>
                <a:gd name="T18" fmla="*/ 371 w 371"/>
                <a:gd name="T19" fmla="*/ 158 h 385"/>
                <a:gd name="T20" fmla="*/ 213 w 371"/>
                <a:gd name="T21"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1" h="385">
                  <a:moveTo>
                    <a:pt x="213" y="0"/>
                  </a:moveTo>
                  <a:cubicBezTo>
                    <a:pt x="96" y="117"/>
                    <a:pt x="96" y="117"/>
                    <a:pt x="96" y="117"/>
                  </a:cubicBezTo>
                  <a:cubicBezTo>
                    <a:pt x="133" y="153"/>
                    <a:pt x="133" y="153"/>
                    <a:pt x="133" y="153"/>
                  </a:cubicBezTo>
                  <a:cubicBezTo>
                    <a:pt x="105" y="182"/>
                    <a:pt x="105" y="182"/>
                    <a:pt x="105" y="182"/>
                  </a:cubicBezTo>
                  <a:cubicBezTo>
                    <a:pt x="26" y="103"/>
                    <a:pt x="26" y="103"/>
                    <a:pt x="26" y="103"/>
                  </a:cubicBezTo>
                  <a:cubicBezTo>
                    <a:pt x="0" y="130"/>
                    <a:pt x="0" y="130"/>
                    <a:pt x="0" y="130"/>
                  </a:cubicBezTo>
                  <a:cubicBezTo>
                    <a:pt x="78" y="208"/>
                    <a:pt x="78" y="208"/>
                    <a:pt x="78" y="208"/>
                  </a:cubicBezTo>
                  <a:cubicBezTo>
                    <a:pt x="34" y="252"/>
                    <a:pt x="34" y="252"/>
                    <a:pt x="34" y="252"/>
                  </a:cubicBezTo>
                  <a:cubicBezTo>
                    <a:pt x="167" y="385"/>
                    <a:pt x="167" y="385"/>
                    <a:pt x="167" y="385"/>
                  </a:cubicBezTo>
                  <a:cubicBezTo>
                    <a:pt x="279" y="368"/>
                    <a:pt x="366" y="273"/>
                    <a:pt x="371" y="158"/>
                  </a:cubicBezTo>
                  <a:cubicBezTo>
                    <a:pt x="213" y="0"/>
                    <a:pt x="213" y="0"/>
                    <a:pt x="213" y="0"/>
                  </a:cubicBezTo>
                  <a:close/>
                </a:path>
              </a:pathLst>
            </a:cu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02" name="Freeform 22"/>
            <p:cNvSpPr>
              <a:spLocks/>
            </p:cNvSpPr>
            <p:nvPr/>
          </p:nvSpPr>
          <p:spPr bwMode="auto">
            <a:xfrm>
              <a:off x="609600" y="3114675"/>
              <a:ext cx="255588" cy="317500"/>
            </a:xfrm>
            <a:custGeom>
              <a:avLst/>
              <a:gdLst>
                <a:gd name="T0" fmla="*/ 96 w 196"/>
                <a:gd name="T1" fmla="*/ 1 h 243"/>
                <a:gd name="T2" fmla="*/ 103 w 196"/>
                <a:gd name="T3" fmla="*/ 1 h 243"/>
                <a:gd name="T4" fmla="*/ 193 w 196"/>
                <a:gd name="T5" fmla="*/ 60 h 243"/>
                <a:gd name="T6" fmla="*/ 196 w 196"/>
                <a:gd name="T7" fmla="*/ 65 h 243"/>
                <a:gd name="T8" fmla="*/ 196 w 196"/>
                <a:gd name="T9" fmla="*/ 237 h 243"/>
                <a:gd name="T10" fmla="*/ 190 w 196"/>
                <a:gd name="T11" fmla="*/ 243 h 243"/>
                <a:gd name="T12" fmla="*/ 6 w 196"/>
                <a:gd name="T13" fmla="*/ 243 h 243"/>
                <a:gd name="T14" fmla="*/ 1 w 196"/>
                <a:gd name="T15" fmla="*/ 237 h 243"/>
                <a:gd name="T16" fmla="*/ 1 w 196"/>
                <a:gd name="T17" fmla="*/ 65 h 243"/>
                <a:gd name="T18" fmla="*/ 3 w 196"/>
                <a:gd name="T19" fmla="*/ 60 h 243"/>
                <a:gd name="T20" fmla="*/ 96 w 196"/>
                <a:gd name="T21"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243">
                  <a:moveTo>
                    <a:pt x="96" y="1"/>
                  </a:moveTo>
                  <a:cubicBezTo>
                    <a:pt x="98" y="0"/>
                    <a:pt x="101" y="0"/>
                    <a:pt x="103" y="1"/>
                  </a:cubicBezTo>
                  <a:cubicBezTo>
                    <a:pt x="193" y="60"/>
                    <a:pt x="193" y="60"/>
                    <a:pt x="193" y="60"/>
                  </a:cubicBezTo>
                  <a:cubicBezTo>
                    <a:pt x="195" y="61"/>
                    <a:pt x="196" y="63"/>
                    <a:pt x="196" y="65"/>
                  </a:cubicBezTo>
                  <a:cubicBezTo>
                    <a:pt x="196" y="237"/>
                    <a:pt x="196" y="237"/>
                    <a:pt x="196" y="237"/>
                  </a:cubicBezTo>
                  <a:cubicBezTo>
                    <a:pt x="196" y="240"/>
                    <a:pt x="194" y="243"/>
                    <a:pt x="190" y="243"/>
                  </a:cubicBezTo>
                  <a:cubicBezTo>
                    <a:pt x="6" y="243"/>
                    <a:pt x="6" y="243"/>
                    <a:pt x="6" y="243"/>
                  </a:cubicBezTo>
                  <a:cubicBezTo>
                    <a:pt x="3" y="243"/>
                    <a:pt x="1" y="240"/>
                    <a:pt x="1" y="237"/>
                  </a:cubicBezTo>
                  <a:cubicBezTo>
                    <a:pt x="1" y="65"/>
                    <a:pt x="1" y="65"/>
                    <a:pt x="1" y="65"/>
                  </a:cubicBezTo>
                  <a:cubicBezTo>
                    <a:pt x="0" y="63"/>
                    <a:pt x="1" y="61"/>
                    <a:pt x="3" y="60"/>
                  </a:cubicBezTo>
                  <a:cubicBezTo>
                    <a:pt x="96" y="1"/>
                    <a:pt x="96" y="1"/>
                    <a:pt x="96" y="1"/>
                  </a:cubicBezTo>
                  <a:close/>
                </a:path>
              </a:pathLst>
            </a:custGeom>
            <a:solidFill>
              <a:srgbClr val="F5C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03" name="Freeform 23"/>
            <p:cNvSpPr>
              <a:spLocks/>
            </p:cNvSpPr>
            <p:nvPr/>
          </p:nvSpPr>
          <p:spPr bwMode="auto">
            <a:xfrm>
              <a:off x="806450" y="3097213"/>
              <a:ext cx="42863" cy="96838"/>
            </a:xfrm>
            <a:custGeom>
              <a:avLst/>
              <a:gdLst>
                <a:gd name="T0" fmla="*/ 27 w 33"/>
                <a:gd name="T1" fmla="*/ 0 h 74"/>
                <a:gd name="T2" fmla="*/ 33 w 33"/>
                <a:gd name="T3" fmla="*/ 5 h 74"/>
                <a:gd name="T4" fmla="*/ 33 w 33"/>
                <a:gd name="T5" fmla="*/ 68 h 74"/>
                <a:gd name="T6" fmla="*/ 27 w 33"/>
                <a:gd name="T7" fmla="*/ 74 h 74"/>
                <a:gd name="T8" fmla="*/ 6 w 33"/>
                <a:gd name="T9" fmla="*/ 74 h 74"/>
                <a:gd name="T10" fmla="*/ 0 w 33"/>
                <a:gd name="T11" fmla="*/ 68 h 74"/>
                <a:gd name="T12" fmla="*/ 0 w 33"/>
                <a:gd name="T13" fmla="*/ 5 h 74"/>
                <a:gd name="T14" fmla="*/ 6 w 33"/>
                <a:gd name="T15" fmla="*/ 0 h 74"/>
                <a:gd name="T16" fmla="*/ 27 w 33"/>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74">
                  <a:moveTo>
                    <a:pt x="27" y="0"/>
                  </a:moveTo>
                  <a:cubicBezTo>
                    <a:pt x="30" y="0"/>
                    <a:pt x="33" y="2"/>
                    <a:pt x="33" y="5"/>
                  </a:cubicBezTo>
                  <a:cubicBezTo>
                    <a:pt x="33" y="68"/>
                    <a:pt x="33" y="68"/>
                    <a:pt x="33" y="68"/>
                  </a:cubicBezTo>
                  <a:cubicBezTo>
                    <a:pt x="33" y="72"/>
                    <a:pt x="30" y="74"/>
                    <a:pt x="27" y="74"/>
                  </a:cubicBezTo>
                  <a:cubicBezTo>
                    <a:pt x="6" y="74"/>
                    <a:pt x="6" y="74"/>
                    <a:pt x="6" y="74"/>
                  </a:cubicBezTo>
                  <a:cubicBezTo>
                    <a:pt x="3" y="74"/>
                    <a:pt x="0" y="72"/>
                    <a:pt x="0" y="68"/>
                  </a:cubicBezTo>
                  <a:cubicBezTo>
                    <a:pt x="0" y="5"/>
                    <a:pt x="0" y="5"/>
                    <a:pt x="0" y="5"/>
                  </a:cubicBezTo>
                  <a:cubicBezTo>
                    <a:pt x="0" y="3"/>
                    <a:pt x="3" y="0"/>
                    <a:pt x="6" y="0"/>
                  </a:cubicBezTo>
                  <a:cubicBezTo>
                    <a:pt x="27" y="0"/>
                    <a:pt x="27" y="0"/>
                    <a:pt x="27" y="0"/>
                  </a:cubicBezTo>
                  <a:close/>
                </a:path>
              </a:pathLst>
            </a:custGeom>
            <a:solidFill>
              <a:srgbClr val="F5C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04" name="Freeform 24"/>
            <p:cNvSpPr>
              <a:spLocks/>
            </p:cNvSpPr>
            <p:nvPr/>
          </p:nvSpPr>
          <p:spPr bwMode="auto">
            <a:xfrm>
              <a:off x="557213" y="3073400"/>
              <a:ext cx="360363" cy="206375"/>
            </a:xfrm>
            <a:custGeom>
              <a:avLst/>
              <a:gdLst>
                <a:gd name="T0" fmla="*/ 35 w 275"/>
                <a:gd name="T1" fmla="*/ 151 h 159"/>
                <a:gd name="T2" fmla="*/ 8 w 275"/>
                <a:gd name="T3" fmla="*/ 151 h 159"/>
                <a:gd name="T4" fmla="*/ 8 w 275"/>
                <a:gd name="T5" fmla="*/ 124 h 159"/>
                <a:gd name="T6" fmla="*/ 125 w 275"/>
                <a:gd name="T7" fmla="*/ 8 h 159"/>
                <a:gd name="T8" fmla="*/ 151 w 275"/>
                <a:gd name="T9" fmla="*/ 8 h 159"/>
                <a:gd name="T10" fmla="*/ 268 w 275"/>
                <a:gd name="T11" fmla="*/ 124 h 159"/>
                <a:gd name="T12" fmla="*/ 268 w 275"/>
                <a:gd name="T13" fmla="*/ 151 h 159"/>
                <a:gd name="T14" fmla="*/ 241 w 275"/>
                <a:gd name="T15" fmla="*/ 151 h 159"/>
                <a:gd name="T16" fmla="*/ 138 w 275"/>
                <a:gd name="T17" fmla="*/ 48 h 159"/>
                <a:gd name="T18" fmla="*/ 35 w 275"/>
                <a:gd name="T19" fmla="*/ 15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 h="159">
                  <a:moveTo>
                    <a:pt x="35" y="151"/>
                  </a:moveTo>
                  <a:cubicBezTo>
                    <a:pt x="27" y="159"/>
                    <a:pt x="15" y="159"/>
                    <a:pt x="8" y="151"/>
                  </a:cubicBezTo>
                  <a:cubicBezTo>
                    <a:pt x="0" y="144"/>
                    <a:pt x="0" y="132"/>
                    <a:pt x="8" y="124"/>
                  </a:cubicBezTo>
                  <a:cubicBezTo>
                    <a:pt x="125" y="8"/>
                    <a:pt x="125" y="8"/>
                    <a:pt x="125" y="8"/>
                  </a:cubicBezTo>
                  <a:cubicBezTo>
                    <a:pt x="132" y="0"/>
                    <a:pt x="144" y="0"/>
                    <a:pt x="151" y="8"/>
                  </a:cubicBezTo>
                  <a:cubicBezTo>
                    <a:pt x="268" y="124"/>
                    <a:pt x="268" y="124"/>
                    <a:pt x="268" y="124"/>
                  </a:cubicBezTo>
                  <a:cubicBezTo>
                    <a:pt x="275" y="132"/>
                    <a:pt x="275" y="144"/>
                    <a:pt x="268" y="151"/>
                  </a:cubicBezTo>
                  <a:cubicBezTo>
                    <a:pt x="260" y="159"/>
                    <a:pt x="249" y="159"/>
                    <a:pt x="241" y="151"/>
                  </a:cubicBezTo>
                  <a:cubicBezTo>
                    <a:pt x="138" y="48"/>
                    <a:pt x="138" y="48"/>
                    <a:pt x="138" y="48"/>
                  </a:cubicBezTo>
                  <a:cubicBezTo>
                    <a:pt x="35" y="151"/>
                    <a:pt x="35" y="151"/>
                    <a:pt x="35" y="151"/>
                  </a:cubicBezTo>
                  <a:close/>
                </a:path>
              </a:pathLst>
            </a:custGeom>
            <a:solidFill>
              <a:srgbClr val="B651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05" name="Freeform 25"/>
            <p:cNvSpPr>
              <a:spLocks/>
            </p:cNvSpPr>
            <p:nvPr/>
          </p:nvSpPr>
          <p:spPr bwMode="auto">
            <a:xfrm>
              <a:off x="631825" y="3241675"/>
              <a:ext cx="209550" cy="173038"/>
            </a:xfrm>
            <a:custGeom>
              <a:avLst/>
              <a:gdLst>
                <a:gd name="T0" fmla="*/ 130 w 160"/>
                <a:gd name="T1" fmla="*/ 7 h 133"/>
                <a:gd name="T2" fmla="*/ 81 w 160"/>
                <a:gd name="T3" fmla="*/ 30 h 133"/>
                <a:gd name="T4" fmla="*/ 80 w 160"/>
                <a:gd name="T5" fmla="*/ 33 h 133"/>
                <a:gd name="T6" fmla="*/ 79 w 160"/>
                <a:gd name="T7" fmla="*/ 30 h 133"/>
                <a:gd name="T8" fmla="*/ 29 w 160"/>
                <a:gd name="T9" fmla="*/ 7 h 133"/>
                <a:gd name="T10" fmla="*/ 7 w 160"/>
                <a:gd name="T11" fmla="*/ 57 h 133"/>
                <a:gd name="T12" fmla="*/ 80 w 160"/>
                <a:gd name="T13" fmla="*/ 133 h 133"/>
                <a:gd name="T14" fmla="*/ 153 w 160"/>
                <a:gd name="T15" fmla="*/ 57 h 133"/>
                <a:gd name="T16" fmla="*/ 130 w 160"/>
                <a:gd name="T17" fmla="*/ 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133">
                  <a:moveTo>
                    <a:pt x="130" y="7"/>
                  </a:moveTo>
                  <a:cubicBezTo>
                    <a:pt x="110" y="0"/>
                    <a:pt x="88" y="10"/>
                    <a:pt x="81" y="30"/>
                  </a:cubicBezTo>
                  <a:cubicBezTo>
                    <a:pt x="80" y="31"/>
                    <a:pt x="80" y="32"/>
                    <a:pt x="80" y="33"/>
                  </a:cubicBezTo>
                  <a:cubicBezTo>
                    <a:pt x="80" y="32"/>
                    <a:pt x="79" y="31"/>
                    <a:pt x="79" y="30"/>
                  </a:cubicBezTo>
                  <a:cubicBezTo>
                    <a:pt x="71" y="10"/>
                    <a:pt x="49" y="0"/>
                    <a:pt x="29" y="7"/>
                  </a:cubicBezTo>
                  <a:cubicBezTo>
                    <a:pt x="10" y="15"/>
                    <a:pt x="0" y="37"/>
                    <a:pt x="7" y="57"/>
                  </a:cubicBezTo>
                  <a:cubicBezTo>
                    <a:pt x="14" y="77"/>
                    <a:pt x="80" y="133"/>
                    <a:pt x="80" y="133"/>
                  </a:cubicBezTo>
                  <a:cubicBezTo>
                    <a:pt x="80" y="133"/>
                    <a:pt x="145" y="77"/>
                    <a:pt x="153" y="57"/>
                  </a:cubicBezTo>
                  <a:cubicBezTo>
                    <a:pt x="160" y="37"/>
                    <a:pt x="150" y="15"/>
                    <a:pt x="130" y="7"/>
                  </a:cubicBezTo>
                  <a:close/>
                </a:path>
              </a:pathLst>
            </a:custGeom>
            <a:solidFill>
              <a:srgbClr val="C34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06" name="Freeform 26"/>
            <p:cNvSpPr>
              <a:spLocks/>
            </p:cNvSpPr>
            <p:nvPr/>
          </p:nvSpPr>
          <p:spPr bwMode="auto">
            <a:xfrm>
              <a:off x="631825" y="3241675"/>
              <a:ext cx="104775" cy="173038"/>
            </a:xfrm>
            <a:custGeom>
              <a:avLst/>
              <a:gdLst>
                <a:gd name="T0" fmla="*/ 80 w 80"/>
                <a:gd name="T1" fmla="*/ 33 h 133"/>
                <a:gd name="T2" fmla="*/ 79 w 80"/>
                <a:gd name="T3" fmla="*/ 30 h 133"/>
                <a:gd name="T4" fmla="*/ 29 w 80"/>
                <a:gd name="T5" fmla="*/ 7 h 133"/>
                <a:gd name="T6" fmla="*/ 7 w 80"/>
                <a:gd name="T7" fmla="*/ 57 h 133"/>
                <a:gd name="T8" fmla="*/ 80 w 80"/>
                <a:gd name="T9" fmla="*/ 133 h 133"/>
                <a:gd name="T10" fmla="*/ 80 w 80"/>
                <a:gd name="T11" fmla="*/ 33 h 133"/>
              </a:gdLst>
              <a:ahLst/>
              <a:cxnLst>
                <a:cxn ang="0">
                  <a:pos x="T0" y="T1"/>
                </a:cxn>
                <a:cxn ang="0">
                  <a:pos x="T2" y="T3"/>
                </a:cxn>
                <a:cxn ang="0">
                  <a:pos x="T4" y="T5"/>
                </a:cxn>
                <a:cxn ang="0">
                  <a:pos x="T6" y="T7"/>
                </a:cxn>
                <a:cxn ang="0">
                  <a:pos x="T8" y="T9"/>
                </a:cxn>
                <a:cxn ang="0">
                  <a:pos x="T10" y="T11"/>
                </a:cxn>
              </a:cxnLst>
              <a:rect l="0" t="0" r="r" b="b"/>
              <a:pathLst>
                <a:path w="80" h="133">
                  <a:moveTo>
                    <a:pt x="80" y="33"/>
                  </a:moveTo>
                  <a:cubicBezTo>
                    <a:pt x="80" y="32"/>
                    <a:pt x="79" y="31"/>
                    <a:pt x="79" y="30"/>
                  </a:cubicBezTo>
                  <a:cubicBezTo>
                    <a:pt x="71" y="10"/>
                    <a:pt x="49" y="0"/>
                    <a:pt x="29" y="7"/>
                  </a:cubicBezTo>
                  <a:cubicBezTo>
                    <a:pt x="10" y="15"/>
                    <a:pt x="0" y="37"/>
                    <a:pt x="7" y="57"/>
                  </a:cubicBezTo>
                  <a:cubicBezTo>
                    <a:pt x="14" y="77"/>
                    <a:pt x="80" y="133"/>
                    <a:pt x="80" y="133"/>
                  </a:cubicBezTo>
                  <a:cubicBezTo>
                    <a:pt x="80" y="33"/>
                    <a:pt x="80" y="33"/>
                    <a:pt x="80" y="33"/>
                  </a:cubicBezTo>
                  <a:close/>
                </a:path>
              </a:pathLst>
            </a:custGeom>
            <a:solidFill>
              <a:srgbClr val="EE7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grpSp>
        <p:nvGrpSpPr>
          <p:cNvPr id="507" name="Groupe 269"/>
          <p:cNvGrpSpPr/>
          <p:nvPr/>
        </p:nvGrpSpPr>
        <p:grpSpPr>
          <a:xfrm>
            <a:off x="6302244" y="3203977"/>
            <a:ext cx="796782" cy="767858"/>
            <a:chOff x="406400" y="2003425"/>
            <a:chExt cx="625475" cy="627063"/>
          </a:xfrm>
        </p:grpSpPr>
        <p:sp>
          <p:nvSpPr>
            <p:cNvPr id="508" name="AutoShape 3"/>
            <p:cNvSpPr>
              <a:spLocks noChangeAspect="1" noChangeArrowheads="1" noTextEdit="1"/>
            </p:cNvSpPr>
            <p:nvPr/>
          </p:nvSpPr>
          <p:spPr bwMode="auto">
            <a:xfrm>
              <a:off x="406400" y="2003425"/>
              <a:ext cx="625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09" name="Freeform 5"/>
            <p:cNvSpPr>
              <a:spLocks/>
            </p:cNvSpPr>
            <p:nvPr/>
          </p:nvSpPr>
          <p:spPr bwMode="auto">
            <a:xfrm>
              <a:off x="406400" y="2003425"/>
              <a:ext cx="625475" cy="627063"/>
            </a:xfrm>
            <a:custGeom>
              <a:avLst/>
              <a:gdLst>
                <a:gd name="T0" fmla="*/ 387 w 387"/>
                <a:gd name="T1" fmla="*/ 194 h 387"/>
                <a:gd name="T2" fmla="*/ 387 w 387"/>
                <a:gd name="T3" fmla="*/ 198 h 387"/>
                <a:gd name="T4" fmla="*/ 387 w 387"/>
                <a:gd name="T5" fmla="*/ 201 h 387"/>
                <a:gd name="T6" fmla="*/ 387 w 387"/>
                <a:gd name="T7" fmla="*/ 203 h 387"/>
                <a:gd name="T8" fmla="*/ 387 w 387"/>
                <a:gd name="T9" fmla="*/ 210 h 387"/>
                <a:gd name="T10" fmla="*/ 386 w 387"/>
                <a:gd name="T11" fmla="*/ 212 h 387"/>
                <a:gd name="T12" fmla="*/ 386 w 387"/>
                <a:gd name="T13" fmla="*/ 212 h 387"/>
                <a:gd name="T14" fmla="*/ 386 w 387"/>
                <a:gd name="T15" fmla="*/ 214 h 387"/>
                <a:gd name="T16" fmla="*/ 386 w 387"/>
                <a:gd name="T17" fmla="*/ 217 h 387"/>
                <a:gd name="T18" fmla="*/ 385 w 387"/>
                <a:gd name="T19" fmla="*/ 224 h 387"/>
                <a:gd name="T20" fmla="*/ 384 w 387"/>
                <a:gd name="T21" fmla="*/ 227 h 387"/>
                <a:gd name="T22" fmla="*/ 384 w 387"/>
                <a:gd name="T23" fmla="*/ 230 h 387"/>
                <a:gd name="T24" fmla="*/ 350 w 387"/>
                <a:gd name="T25" fmla="*/ 308 h 387"/>
                <a:gd name="T26" fmla="*/ 342 w 387"/>
                <a:gd name="T27" fmla="*/ 318 h 387"/>
                <a:gd name="T28" fmla="*/ 258 w 387"/>
                <a:gd name="T29" fmla="*/ 376 h 387"/>
                <a:gd name="T30" fmla="*/ 244 w 387"/>
                <a:gd name="T31" fmla="*/ 381 h 387"/>
                <a:gd name="T32" fmla="*/ 235 w 387"/>
                <a:gd name="T33" fmla="*/ 383 h 387"/>
                <a:gd name="T34" fmla="*/ 233 w 387"/>
                <a:gd name="T35" fmla="*/ 383 h 387"/>
                <a:gd name="T36" fmla="*/ 229 w 387"/>
                <a:gd name="T37" fmla="*/ 384 h 387"/>
                <a:gd name="T38" fmla="*/ 225 w 387"/>
                <a:gd name="T39" fmla="*/ 385 h 387"/>
                <a:gd name="T40" fmla="*/ 225 w 387"/>
                <a:gd name="T41" fmla="*/ 385 h 387"/>
                <a:gd name="T42" fmla="*/ 220 w 387"/>
                <a:gd name="T43" fmla="*/ 386 h 387"/>
                <a:gd name="T44" fmla="*/ 208 w 387"/>
                <a:gd name="T45" fmla="*/ 387 h 387"/>
                <a:gd name="T46" fmla="*/ 207 w 387"/>
                <a:gd name="T47" fmla="*/ 387 h 387"/>
                <a:gd name="T48" fmla="*/ 206 w 387"/>
                <a:gd name="T49" fmla="*/ 387 h 387"/>
                <a:gd name="T50" fmla="*/ 206 w 387"/>
                <a:gd name="T51" fmla="*/ 387 h 387"/>
                <a:gd name="T52" fmla="*/ 200 w 387"/>
                <a:gd name="T53" fmla="*/ 387 h 387"/>
                <a:gd name="T54" fmla="*/ 194 w 387"/>
                <a:gd name="T55" fmla="*/ 387 h 387"/>
                <a:gd name="T56" fmla="*/ 180 w 387"/>
                <a:gd name="T57" fmla="*/ 387 h 387"/>
                <a:gd name="T58" fmla="*/ 167 w 387"/>
                <a:gd name="T59" fmla="*/ 385 h 387"/>
                <a:gd name="T60" fmla="*/ 164 w 387"/>
                <a:gd name="T61" fmla="*/ 385 h 387"/>
                <a:gd name="T62" fmla="*/ 144 w 387"/>
                <a:gd name="T63" fmla="*/ 381 h 387"/>
                <a:gd name="T64" fmla="*/ 141 w 387"/>
                <a:gd name="T65" fmla="*/ 380 h 387"/>
                <a:gd name="T66" fmla="*/ 124 w 387"/>
                <a:gd name="T67" fmla="*/ 374 h 387"/>
                <a:gd name="T68" fmla="*/ 118 w 387"/>
                <a:gd name="T69" fmla="*/ 372 h 387"/>
                <a:gd name="T70" fmla="*/ 95 w 387"/>
                <a:gd name="T71" fmla="*/ 360 h 387"/>
                <a:gd name="T72" fmla="*/ 1 w 387"/>
                <a:gd name="T73" fmla="*/ 190 h 387"/>
                <a:gd name="T74" fmla="*/ 11 w 387"/>
                <a:gd name="T75" fmla="*/ 135 h 387"/>
                <a:gd name="T76" fmla="*/ 13 w 387"/>
                <a:gd name="T77" fmla="*/ 127 h 387"/>
                <a:gd name="T78" fmla="*/ 20 w 387"/>
                <a:gd name="T79" fmla="*/ 111 h 387"/>
                <a:gd name="T80" fmla="*/ 21 w 387"/>
                <a:gd name="T81" fmla="*/ 110 h 387"/>
                <a:gd name="T82" fmla="*/ 24 w 387"/>
                <a:gd name="T83" fmla="*/ 104 h 387"/>
                <a:gd name="T84" fmla="*/ 24 w 387"/>
                <a:gd name="T85" fmla="*/ 104 h 387"/>
                <a:gd name="T86" fmla="*/ 197 w 387"/>
                <a:gd name="T87" fmla="*/ 1 h 387"/>
                <a:gd name="T88" fmla="*/ 383 w 387"/>
                <a:gd name="T89" fmla="*/ 154 h 387"/>
                <a:gd name="T90" fmla="*/ 383 w 387"/>
                <a:gd name="T91" fmla="*/ 156 h 387"/>
                <a:gd name="T92" fmla="*/ 385 w 387"/>
                <a:gd name="T93" fmla="*/ 163 h 387"/>
                <a:gd name="T94" fmla="*/ 387 w 387"/>
                <a:gd name="T95" fmla="*/ 188 h 387"/>
                <a:gd name="T96" fmla="*/ 387 w 387"/>
                <a:gd name="T97" fmla="*/ 19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7" h="387">
                  <a:moveTo>
                    <a:pt x="387" y="194"/>
                  </a:moveTo>
                  <a:cubicBezTo>
                    <a:pt x="387" y="196"/>
                    <a:pt x="387" y="197"/>
                    <a:pt x="387" y="198"/>
                  </a:cubicBezTo>
                  <a:cubicBezTo>
                    <a:pt x="387" y="199"/>
                    <a:pt x="387" y="200"/>
                    <a:pt x="387" y="201"/>
                  </a:cubicBezTo>
                  <a:cubicBezTo>
                    <a:pt x="387" y="202"/>
                    <a:pt x="387" y="202"/>
                    <a:pt x="387" y="203"/>
                  </a:cubicBezTo>
                  <a:cubicBezTo>
                    <a:pt x="387" y="205"/>
                    <a:pt x="387" y="208"/>
                    <a:pt x="387" y="210"/>
                  </a:cubicBezTo>
                  <a:cubicBezTo>
                    <a:pt x="386" y="211"/>
                    <a:pt x="386" y="211"/>
                    <a:pt x="386" y="212"/>
                  </a:cubicBezTo>
                  <a:cubicBezTo>
                    <a:pt x="386" y="212"/>
                    <a:pt x="386" y="212"/>
                    <a:pt x="386" y="212"/>
                  </a:cubicBezTo>
                  <a:cubicBezTo>
                    <a:pt x="386" y="213"/>
                    <a:pt x="386" y="213"/>
                    <a:pt x="386" y="214"/>
                  </a:cubicBezTo>
                  <a:cubicBezTo>
                    <a:pt x="386" y="215"/>
                    <a:pt x="386" y="216"/>
                    <a:pt x="386" y="217"/>
                  </a:cubicBezTo>
                  <a:cubicBezTo>
                    <a:pt x="386" y="220"/>
                    <a:pt x="385" y="222"/>
                    <a:pt x="385" y="224"/>
                  </a:cubicBezTo>
                  <a:cubicBezTo>
                    <a:pt x="385" y="225"/>
                    <a:pt x="385" y="226"/>
                    <a:pt x="384" y="227"/>
                  </a:cubicBezTo>
                  <a:cubicBezTo>
                    <a:pt x="384" y="228"/>
                    <a:pt x="384" y="229"/>
                    <a:pt x="384" y="230"/>
                  </a:cubicBezTo>
                  <a:cubicBezTo>
                    <a:pt x="378" y="259"/>
                    <a:pt x="367" y="285"/>
                    <a:pt x="350" y="308"/>
                  </a:cubicBezTo>
                  <a:cubicBezTo>
                    <a:pt x="348" y="312"/>
                    <a:pt x="345" y="315"/>
                    <a:pt x="342" y="318"/>
                  </a:cubicBezTo>
                  <a:cubicBezTo>
                    <a:pt x="320" y="345"/>
                    <a:pt x="291" y="365"/>
                    <a:pt x="258" y="376"/>
                  </a:cubicBezTo>
                  <a:cubicBezTo>
                    <a:pt x="253" y="378"/>
                    <a:pt x="249" y="380"/>
                    <a:pt x="244" y="381"/>
                  </a:cubicBezTo>
                  <a:cubicBezTo>
                    <a:pt x="241" y="382"/>
                    <a:pt x="238" y="382"/>
                    <a:pt x="235" y="383"/>
                  </a:cubicBezTo>
                  <a:cubicBezTo>
                    <a:pt x="235" y="383"/>
                    <a:pt x="234" y="383"/>
                    <a:pt x="233" y="383"/>
                  </a:cubicBezTo>
                  <a:cubicBezTo>
                    <a:pt x="232" y="384"/>
                    <a:pt x="231" y="384"/>
                    <a:pt x="229" y="384"/>
                  </a:cubicBezTo>
                  <a:cubicBezTo>
                    <a:pt x="228" y="384"/>
                    <a:pt x="227" y="385"/>
                    <a:pt x="225" y="385"/>
                  </a:cubicBezTo>
                  <a:cubicBezTo>
                    <a:pt x="225" y="385"/>
                    <a:pt x="225" y="385"/>
                    <a:pt x="225" y="385"/>
                  </a:cubicBezTo>
                  <a:cubicBezTo>
                    <a:pt x="224" y="385"/>
                    <a:pt x="222" y="385"/>
                    <a:pt x="220" y="386"/>
                  </a:cubicBezTo>
                  <a:cubicBezTo>
                    <a:pt x="216" y="386"/>
                    <a:pt x="212" y="387"/>
                    <a:pt x="208" y="387"/>
                  </a:cubicBezTo>
                  <a:cubicBezTo>
                    <a:pt x="207" y="387"/>
                    <a:pt x="207" y="387"/>
                    <a:pt x="207" y="387"/>
                  </a:cubicBezTo>
                  <a:cubicBezTo>
                    <a:pt x="207" y="387"/>
                    <a:pt x="206" y="387"/>
                    <a:pt x="206" y="387"/>
                  </a:cubicBezTo>
                  <a:cubicBezTo>
                    <a:pt x="206" y="387"/>
                    <a:pt x="206" y="387"/>
                    <a:pt x="206" y="387"/>
                  </a:cubicBezTo>
                  <a:cubicBezTo>
                    <a:pt x="204" y="387"/>
                    <a:pt x="202" y="387"/>
                    <a:pt x="200" y="387"/>
                  </a:cubicBezTo>
                  <a:cubicBezTo>
                    <a:pt x="198" y="387"/>
                    <a:pt x="196" y="387"/>
                    <a:pt x="194" y="387"/>
                  </a:cubicBezTo>
                  <a:cubicBezTo>
                    <a:pt x="189" y="387"/>
                    <a:pt x="185" y="387"/>
                    <a:pt x="180" y="387"/>
                  </a:cubicBezTo>
                  <a:cubicBezTo>
                    <a:pt x="176" y="386"/>
                    <a:pt x="171" y="386"/>
                    <a:pt x="167" y="385"/>
                  </a:cubicBezTo>
                  <a:cubicBezTo>
                    <a:pt x="166" y="385"/>
                    <a:pt x="165" y="385"/>
                    <a:pt x="164" y="385"/>
                  </a:cubicBezTo>
                  <a:cubicBezTo>
                    <a:pt x="158" y="384"/>
                    <a:pt x="151" y="382"/>
                    <a:pt x="144" y="381"/>
                  </a:cubicBezTo>
                  <a:cubicBezTo>
                    <a:pt x="143" y="380"/>
                    <a:pt x="142" y="380"/>
                    <a:pt x="141" y="380"/>
                  </a:cubicBezTo>
                  <a:cubicBezTo>
                    <a:pt x="135" y="378"/>
                    <a:pt x="130" y="376"/>
                    <a:pt x="124" y="374"/>
                  </a:cubicBezTo>
                  <a:cubicBezTo>
                    <a:pt x="122" y="373"/>
                    <a:pt x="120" y="373"/>
                    <a:pt x="118" y="372"/>
                  </a:cubicBezTo>
                  <a:cubicBezTo>
                    <a:pt x="110" y="368"/>
                    <a:pt x="103" y="364"/>
                    <a:pt x="95" y="360"/>
                  </a:cubicBezTo>
                  <a:cubicBezTo>
                    <a:pt x="38" y="326"/>
                    <a:pt x="0" y="262"/>
                    <a:pt x="1" y="190"/>
                  </a:cubicBezTo>
                  <a:cubicBezTo>
                    <a:pt x="2" y="170"/>
                    <a:pt x="5" y="152"/>
                    <a:pt x="11" y="135"/>
                  </a:cubicBezTo>
                  <a:cubicBezTo>
                    <a:pt x="12" y="132"/>
                    <a:pt x="12" y="130"/>
                    <a:pt x="13" y="127"/>
                  </a:cubicBezTo>
                  <a:cubicBezTo>
                    <a:pt x="15" y="121"/>
                    <a:pt x="18" y="116"/>
                    <a:pt x="20" y="111"/>
                  </a:cubicBezTo>
                  <a:cubicBezTo>
                    <a:pt x="21" y="110"/>
                    <a:pt x="21" y="110"/>
                    <a:pt x="21" y="110"/>
                  </a:cubicBezTo>
                  <a:cubicBezTo>
                    <a:pt x="24" y="104"/>
                    <a:pt x="24" y="104"/>
                    <a:pt x="24" y="104"/>
                  </a:cubicBezTo>
                  <a:cubicBezTo>
                    <a:pt x="24" y="104"/>
                    <a:pt x="24" y="104"/>
                    <a:pt x="24" y="104"/>
                  </a:cubicBezTo>
                  <a:cubicBezTo>
                    <a:pt x="57" y="42"/>
                    <a:pt x="122" y="0"/>
                    <a:pt x="197" y="1"/>
                  </a:cubicBezTo>
                  <a:cubicBezTo>
                    <a:pt x="288" y="3"/>
                    <a:pt x="365" y="68"/>
                    <a:pt x="383" y="154"/>
                  </a:cubicBezTo>
                  <a:cubicBezTo>
                    <a:pt x="383" y="155"/>
                    <a:pt x="383" y="155"/>
                    <a:pt x="383" y="156"/>
                  </a:cubicBezTo>
                  <a:cubicBezTo>
                    <a:pt x="384" y="159"/>
                    <a:pt x="384" y="161"/>
                    <a:pt x="385" y="163"/>
                  </a:cubicBezTo>
                  <a:cubicBezTo>
                    <a:pt x="386" y="171"/>
                    <a:pt x="387" y="179"/>
                    <a:pt x="387" y="188"/>
                  </a:cubicBezTo>
                  <a:cubicBezTo>
                    <a:pt x="387" y="190"/>
                    <a:pt x="387" y="192"/>
                    <a:pt x="387" y="194"/>
                  </a:cubicBezTo>
                </a:path>
              </a:pathLst>
            </a:cu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10" name="Freeform 7"/>
            <p:cNvSpPr>
              <a:spLocks/>
            </p:cNvSpPr>
            <p:nvPr/>
          </p:nvSpPr>
          <p:spPr bwMode="auto">
            <a:xfrm>
              <a:off x="550863" y="2203450"/>
              <a:ext cx="238125" cy="284163"/>
            </a:xfrm>
            <a:custGeom>
              <a:avLst/>
              <a:gdLst>
                <a:gd name="T0" fmla="*/ 4 w 148"/>
                <a:gd name="T1" fmla="*/ 121 h 176"/>
                <a:gd name="T2" fmla="*/ 58 w 148"/>
                <a:gd name="T3" fmla="*/ 15 h 176"/>
                <a:gd name="T4" fmla="*/ 60 w 148"/>
                <a:gd name="T5" fmla="*/ 13 h 176"/>
                <a:gd name="T6" fmla="*/ 60 w 148"/>
                <a:gd name="T7" fmla="*/ 12 h 176"/>
                <a:gd name="T8" fmla="*/ 62 w 148"/>
                <a:gd name="T9" fmla="*/ 11 h 176"/>
                <a:gd name="T10" fmla="*/ 62 w 148"/>
                <a:gd name="T11" fmla="*/ 10 h 176"/>
                <a:gd name="T12" fmla="*/ 64 w 148"/>
                <a:gd name="T13" fmla="*/ 9 h 176"/>
                <a:gd name="T14" fmla="*/ 65 w 148"/>
                <a:gd name="T15" fmla="*/ 9 h 176"/>
                <a:gd name="T16" fmla="*/ 66 w 148"/>
                <a:gd name="T17" fmla="*/ 8 h 176"/>
                <a:gd name="T18" fmla="*/ 109 w 148"/>
                <a:gd name="T19" fmla="*/ 0 h 176"/>
                <a:gd name="T20" fmla="*/ 129 w 148"/>
                <a:gd name="T21" fmla="*/ 11 h 176"/>
                <a:gd name="T22" fmla="*/ 148 w 148"/>
                <a:gd name="T23" fmla="*/ 51 h 176"/>
                <a:gd name="T24" fmla="*/ 148 w 148"/>
                <a:gd name="T25" fmla="*/ 52 h 176"/>
                <a:gd name="T26" fmla="*/ 148 w 148"/>
                <a:gd name="T27" fmla="*/ 53 h 176"/>
                <a:gd name="T28" fmla="*/ 148 w 148"/>
                <a:gd name="T29" fmla="*/ 55 h 176"/>
                <a:gd name="T30" fmla="*/ 148 w 148"/>
                <a:gd name="T31" fmla="*/ 56 h 176"/>
                <a:gd name="T32" fmla="*/ 148 w 148"/>
                <a:gd name="T33" fmla="*/ 57 h 176"/>
                <a:gd name="T34" fmla="*/ 148 w 148"/>
                <a:gd name="T35" fmla="*/ 58 h 176"/>
                <a:gd name="T36" fmla="*/ 147 w 148"/>
                <a:gd name="T37" fmla="*/ 61 h 176"/>
                <a:gd name="T38" fmla="*/ 92 w 148"/>
                <a:gd name="T39" fmla="*/ 166 h 176"/>
                <a:gd name="T40" fmla="*/ 73 w 148"/>
                <a:gd name="T41" fmla="*/ 172 h 176"/>
                <a:gd name="T42" fmla="*/ 10 w 148"/>
                <a:gd name="T43" fmla="*/ 140 h 176"/>
                <a:gd name="T44" fmla="*/ 4 w 148"/>
                <a:gd name="T45" fmla="*/ 12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76">
                  <a:moveTo>
                    <a:pt x="4" y="121"/>
                  </a:moveTo>
                  <a:cubicBezTo>
                    <a:pt x="58" y="15"/>
                    <a:pt x="58" y="15"/>
                    <a:pt x="58" y="15"/>
                  </a:cubicBezTo>
                  <a:cubicBezTo>
                    <a:pt x="59" y="14"/>
                    <a:pt x="59" y="13"/>
                    <a:pt x="60" y="13"/>
                  </a:cubicBezTo>
                  <a:cubicBezTo>
                    <a:pt x="60" y="12"/>
                    <a:pt x="60" y="12"/>
                    <a:pt x="60" y="12"/>
                  </a:cubicBezTo>
                  <a:cubicBezTo>
                    <a:pt x="61" y="12"/>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89" y="173"/>
                    <a:pt x="80" y="176"/>
                    <a:pt x="73" y="172"/>
                  </a:cubicBezTo>
                  <a:cubicBezTo>
                    <a:pt x="10" y="140"/>
                    <a:pt x="10" y="140"/>
                    <a:pt x="10" y="140"/>
                  </a:cubicBezTo>
                  <a:cubicBezTo>
                    <a:pt x="3" y="136"/>
                    <a:pt x="0" y="128"/>
                    <a:pt x="4" y="121"/>
                  </a:cubicBezTo>
                  <a:close/>
                </a:path>
              </a:pathLst>
            </a:custGeom>
            <a:solidFill>
              <a:srgbClr val="EDA7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11" name="Freeform 8"/>
            <p:cNvSpPr>
              <a:spLocks/>
            </p:cNvSpPr>
            <p:nvPr/>
          </p:nvSpPr>
          <p:spPr bwMode="auto">
            <a:xfrm>
              <a:off x="804863" y="2287588"/>
              <a:ext cx="55563" cy="171450"/>
            </a:xfrm>
            <a:custGeom>
              <a:avLst/>
              <a:gdLst>
                <a:gd name="T0" fmla="*/ 14 w 35"/>
                <a:gd name="T1" fmla="*/ 108 h 108"/>
                <a:gd name="T2" fmla="*/ 0 w 35"/>
                <a:gd name="T3" fmla="*/ 96 h 108"/>
                <a:gd name="T4" fmla="*/ 1 w 35"/>
                <a:gd name="T5" fmla="*/ 0 h 108"/>
                <a:gd name="T6" fmla="*/ 28 w 35"/>
                <a:gd name="T7" fmla="*/ 0 h 108"/>
                <a:gd name="T8" fmla="*/ 28 w 35"/>
                <a:gd name="T9" fmla="*/ 41 h 108"/>
                <a:gd name="T10" fmla="*/ 35 w 35"/>
                <a:gd name="T11" fmla="*/ 49 h 108"/>
                <a:gd name="T12" fmla="*/ 28 w 35"/>
                <a:gd name="T13" fmla="*/ 57 h 108"/>
                <a:gd name="T14" fmla="*/ 28 w 35"/>
                <a:gd name="T15" fmla="*/ 57 h 108"/>
                <a:gd name="T16" fmla="*/ 35 w 35"/>
                <a:gd name="T17" fmla="*/ 64 h 108"/>
                <a:gd name="T18" fmla="*/ 27 w 35"/>
                <a:gd name="T19" fmla="*/ 72 h 108"/>
                <a:gd name="T20" fmla="*/ 27 w 35"/>
                <a:gd name="T21" fmla="*/ 72 h 108"/>
                <a:gd name="T22" fmla="*/ 35 w 35"/>
                <a:gd name="T23" fmla="*/ 79 h 108"/>
                <a:gd name="T24" fmla="*/ 27 w 35"/>
                <a:gd name="T25" fmla="*/ 86 h 108"/>
                <a:gd name="T26" fmla="*/ 27 w 35"/>
                <a:gd name="T27" fmla="*/ 96 h 108"/>
                <a:gd name="T28" fmla="*/ 14 w 35"/>
                <a:gd name="T29" fmla="*/ 108 h 108"/>
                <a:gd name="T30" fmla="*/ 14 w 35"/>
                <a:gd name="T3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08">
                  <a:moveTo>
                    <a:pt x="14" y="108"/>
                  </a:moveTo>
                  <a:lnTo>
                    <a:pt x="0" y="96"/>
                  </a:lnTo>
                  <a:lnTo>
                    <a:pt x="1" y="0"/>
                  </a:lnTo>
                  <a:lnTo>
                    <a:pt x="28" y="0"/>
                  </a:lnTo>
                  <a:lnTo>
                    <a:pt x="28" y="41"/>
                  </a:lnTo>
                  <a:lnTo>
                    <a:pt x="35" y="49"/>
                  </a:lnTo>
                  <a:lnTo>
                    <a:pt x="28" y="57"/>
                  </a:lnTo>
                  <a:lnTo>
                    <a:pt x="28" y="57"/>
                  </a:lnTo>
                  <a:lnTo>
                    <a:pt x="35" y="64"/>
                  </a:lnTo>
                  <a:lnTo>
                    <a:pt x="27" y="72"/>
                  </a:lnTo>
                  <a:lnTo>
                    <a:pt x="27" y="72"/>
                  </a:lnTo>
                  <a:lnTo>
                    <a:pt x="35" y="79"/>
                  </a:lnTo>
                  <a:lnTo>
                    <a:pt x="27" y="86"/>
                  </a:lnTo>
                  <a:lnTo>
                    <a:pt x="27" y="96"/>
                  </a:lnTo>
                  <a:lnTo>
                    <a:pt x="14" y="108"/>
                  </a:lnTo>
                  <a:lnTo>
                    <a:pt x="14" y="108"/>
                  </a:ln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12" name="Freeform 9"/>
            <p:cNvSpPr>
              <a:spLocks/>
            </p:cNvSpPr>
            <p:nvPr/>
          </p:nvSpPr>
          <p:spPr bwMode="auto">
            <a:xfrm>
              <a:off x="811213" y="2308225"/>
              <a:ext cx="19050" cy="141288"/>
            </a:xfrm>
            <a:custGeom>
              <a:avLst/>
              <a:gdLst>
                <a:gd name="T0" fmla="*/ 7 w 12"/>
                <a:gd name="T1" fmla="*/ 83 h 89"/>
                <a:gd name="T2" fmla="*/ 12 w 12"/>
                <a:gd name="T3" fmla="*/ 88 h 89"/>
                <a:gd name="T4" fmla="*/ 10 w 12"/>
                <a:gd name="T5" fmla="*/ 89 h 89"/>
                <a:gd name="T6" fmla="*/ 0 w 12"/>
                <a:gd name="T7" fmla="*/ 81 h 89"/>
                <a:gd name="T8" fmla="*/ 2 w 12"/>
                <a:gd name="T9" fmla="*/ 0 h 89"/>
                <a:gd name="T10" fmla="*/ 7 w 12"/>
                <a:gd name="T11" fmla="*/ 4 h 89"/>
                <a:gd name="T12" fmla="*/ 7 w 12"/>
                <a:gd name="T13" fmla="*/ 83 h 89"/>
                <a:gd name="T14" fmla="*/ 7 w 12"/>
                <a:gd name="T15" fmla="*/ 8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9">
                  <a:moveTo>
                    <a:pt x="7" y="83"/>
                  </a:moveTo>
                  <a:lnTo>
                    <a:pt x="12" y="88"/>
                  </a:lnTo>
                  <a:lnTo>
                    <a:pt x="10" y="89"/>
                  </a:lnTo>
                  <a:lnTo>
                    <a:pt x="0" y="81"/>
                  </a:lnTo>
                  <a:lnTo>
                    <a:pt x="2" y="0"/>
                  </a:lnTo>
                  <a:lnTo>
                    <a:pt x="7" y="4"/>
                  </a:lnTo>
                  <a:lnTo>
                    <a:pt x="7" y="83"/>
                  </a:lnTo>
                  <a:lnTo>
                    <a:pt x="7" y="83"/>
                  </a:lnTo>
                  <a:close/>
                </a:path>
              </a:pathLst>
            </a:custGeom>
            <a:solidFill>
              <a:srgbClr val="A9CE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13" name="Freeform 10"/>
            <p:cNvSpPr>
              <a:spLocks/>
            </p:cNvSpPr>
            <p:nvPr/>
          </p:nvSpPr>
          <p:spPr bwMode="auto">
            <a:xfrm>
              <a:off x="747713" y="2219325"/>
              <a:ext cx="41275" cy="98425"/>
            </a:xfrm>
            <a:custGeom>
              <a:avLst/>
              <a:gdLst>
                <a:gd name="T0" fmla="*/ 1 w 26"/>
                <a:gd name="T1" fmla="*/ 23 h 61"/>
                <a:gd name="T2" fmla="*/ 6 w 26"/>
                <a:gd name="T3" fmla="*/ 0 h 61"/>
                <a:gd name="T4" fmla="*/ 7 w 26"/>
                <a:gd name="T5" fmla="*/ 1 h 61"/>
                <a:gd name="T6" fmla="*/ 26 w 26"/>
                <a:gd name="T7" fmla="*/ 41 h 61"/>
                <a:gd name="T8" fmla="*/ 26 w 26"/>
                <a:gd name="T9" fmla="*/ 42 h 61"/>
                <a:gd name="T10" fmla="*/ 26 w 26"/>
                <a:gd name="T11" fmla="*/ 43 h 61"/>
                <a:gd name="T12" fmla="*/ 26 w 26"/>
                <a:gd name="T13" fmla="*/ 45 h 61"/>
                <a:gd name="T14" fmla="*/ 26 w 26"/>
                <a:gd name="T15" fmla="*/ 46 h 61"/>
                <a:gd name="T16" fmla="*/ 26 w 26"/>
                <a:gd name="T17" fmla="*/ 47 h 61"/>
                <a:gd name="T18" fmla="*/ 26 w 26"/>
                <a:gd name="T19" fmla="*/ 48 h 61"/>
                <a:gd name="T20" fmla="*/ 25 w 26"/>
                <a:gd name="T21" fmla="*/ 51 h 61"/>
                <a:gd name="T22" fmla="*/ 19 w 26"/>
                <a:gd name="T23" fmla="*/ 61 h 61"/>
                <a:gd name="T24" fmla="*/ 1 w 26"/>
                <a:gd name="T25"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1">
                  <a:moveTo>
                    <a:pt x="1" y="23"/>
                  </a:moveTo>
                  <a:cubicBezTo>
                    <a:pt x="1" y="15"/>
                    <a:pt x="3" y="7"/>
                    <a:pt x="6" y="0"/>
                  </a:cubicBezTo>
                  <a:cubicBezTo>
                    <a:pt x="7" y="1"/>
                    <a:pt x="7" y="1"/>
                    <a:pt x="7" y="1"/>
                  </a:cubicBezTo>
                  <a:cubicBezTo>
                    <a:pt x="7" y="1"/>
                    <a:pt x="26" y="40"/>
                    <a:pt x="26" y="41"/>
                  </a:cubicBezTo>
                  <a:cubicBezTo>
                    <a:pt x="26" y="41"/>
                    <a:pt x="26" y="41"/>
                    <a:pt x="26" y="42"/>
                  </a:cubicBezTo>
                  <a:cubicBezTo>
                    <a:pt x="26" y="42"/>
                    <a:pt x="26" y="43"/>
                    <a:pt x="26" y="43"/>
                  </a:cubicBezTo>
                  <a:cubicBezTo>
                    <a:pt x="26" y="43"/>
                    <a:pt x="26" y="44"/>
                    <a:pt x="26" y="45"/>
                  </a:cubicBezTo>
                  <a:cubicBezTo>
                    <a:pt x="26" y="45"/>
                    <a:pt x="26" y="45"/>
                    <a:pt x="26" y="46"/>
                  </a:cubicBezTo>
                  <a:cubicBezTo>
                    <a:pt x="26" y="46"/>
                    <a:pt x="26" y="47"/>
                    <a:pt x="26" y="47"/>
                  </a:cubicBezTo>
                  <a:cubicBezTo>
                    <a:pt x="26" y="48"/>
                    <a:pt x="26" y="48"/>
                    <a:pt x="26" y="48"/>
                  </a:cubicBezTo>
                  <a:cubicBezTo>
                    <a:pt x="25" y="49"/>
                    <a:pt x="25" y="50"/>
                    <a:pt x="25" y="51"/>
                  </a:cubicBezTo>
                  <a:cubicBezTo>
                    <a:pt x="19" y="61"/>
                    <a:pt x="19" y="61"/>
                    <a:pt x="19" y="61"/>
                  </a:cubicBezTo>
                  <a:cubicBezTo>
                    <a:pt x="8" y="52"/>
                    <a:pt x="0" y="38"/>
                    <a:pt x="1" y="23"/>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14" name="Freeform 11"/>
            <p:cNvSpPr>
              <a:spLocks noEditPoints="1"/>
            </p:cNvSpPr>
            <p:nvPr/>
          </p:nvSpPr>
          <p:spPr bwMode="auto">
            <a:xfrm>
              <a:off x="550863" y="2203450"/>
              <a:ext cx="238125" cy="282575"/>
            </a:xfrm>
            <a:custGeom>
              <a:avLst/>
              <a:gdLst>
                <a:gd name="T0" fmla="*/ 4 w 148"/>
                <a:gd name="T1" fmla="*/ 121 h 175"/>
                <a:gd name="T2" fmla="*/ 58 w 148"/>
                <a:gd name="T3" fmla="*/ 15 h 175"/>
                <a:gd name="T4" fmla="*/ 60 w 148"/>
                <a:gd name="T5" fmla="*/ 13 h 175"/>
                <a:gd name="T6" fmla="*/ 60 w 148"/>
                <a:gd name="T7" fmla="*/ 12 h 175"/>
                <a:gd name="T8" fmla="*/ 61 w 148"/>
                <a:gd name="T9" fmla="*/ 11 h 175"/>
                <a:gd name="T10" fmla="*/ 62 w 148"/>
                <a:gd name="T11" fmla="*/ 11 h 175"/>
                <a:gd name="T12" fmla="*/ 62 w 148"/>
                <a:gd name="T13" fmla="*/ 10 h 175"/>
                <a:gd name="T14" fmla="*/ 64 w 148"/>
                <a:gd name="T15" fmla="*/ 9 h 175"/>
                <a:gd name="T16" fmla="*/ 65 w 148"/>
                <a:gd name="T17" fmla="*/ 9 h 175"/>
                <a:gd name="T18" fmla="*/ 66 w 148"/>
                <a:gd name="T19" fmla="*/ 8 h 175"/>
                <a:gd name="T20" fmla="*/ 109 w 148"/>
                <a:gd name="T21" fmla="*/ 0 h 175"/>
                <a:gd name="T22" fmla="*/ 129 w 148"/>
                <a:gd name="T23" fmla="*/ 11 h 175"/>
                <a:gd name="T24" fmla="*/ 148 w 148"/>
                <a:gd name="T25" fmla="*/ 51 h 175"/>
                <a:gd name="T26" fmla="*/ 148 w 148"/>
                <a:gd name="T27" fmla="*/ 52 h 175"/>
                <a:gd name="T28" fmla="*/ 148 w 148"/>
                <a:gd name="T29" fmla="*/ 53 h 175"/>
                <a:gd name="T30" fmla="*/ 148 w 148"/>
                <a:gd name="T31" fmla="*/ 55 h 175"/>
                <a:gd name="T32" fmla="*/ 148 w 148"/>
                <a:gd name="T33" fmla="*/ 56 h 175"/>
                <a:gd name="T34" fmla="*/ 148 w 148"/>
                <a:gd name="T35" fmla="*/ 57 h 175"/>
                <a:gd name="T36" fmla="*/ 148 w 148"/>
                <a:gd name="T37" fmla="*/ 58 h 175"/>
                <a:gd name="T38" fmla="*/ 147 w 148"/>
                <a:gd name="T39" fmla="*/ 61 h 175"/>
                <a:gd name="T40" fmla="*/ 92 w 148"/>
                <a:gd name="T41" fmla="*/ 166 h 175"/>
                <a:gd name="T42" fmla="*/ 90 w 148"/>
                <a:gd name="T43" fmla="*/ 170 h 175"/>
                <a:gd name="T44" fmla="*/ 73 w 148"/>
                <a:gd name="T45" fmla="*/ 172 h 175"/>
                <a:gd name="T46" fmla="*/ 10 w 148"/>
                <a:gd name="T47" fmla="*/ 140 h 175"/>
                <a:gd name="T48" fmla="*/ 4 w 148"/>
                <a:gd name="T49" fmla="*/ 121 h 175"/>
                <a:gd name="T50" fmla="*/ 14 w 148"/>
                <a:gd name="T51" fmla="*/ 131 h 175"/>
                <a:gd name="T52" fmla="*/ 77 w 148"/>
                <a:gd name="T53" fmla="*/ 164 h 175"/>
                <a:gd name="T54" fmla="*/ 83 w 148"/>
                <a:gd name="T55" fmla="*/ 163 h 175"/>
                <a:gd name="T56" fmla="*/ 84 w 148"/>
                <a:gd name="T57" fmla="*/ 162 h 175"/>
                <a:gd name="T58" fmla="*/ 138 w 148"/>
                <a:gd name="T59" fmla="*/ 57 h 175"/>
                <a:gd name="T60" fmla="*/ 139 w 148"/>
                <a:gd name="T61" fmla="*/ 56 h 175"/>
                <a:gd name="T62" fmla="*/ 139 w 148"/>
                <a:gd name="T63" fmla="*/ 55 h 175"/>
                <a:gd name="T64" fmla="*/ 139 w 148"/>
                <a:gd name="T65" fmla="*/ 55 h 175"/>
                <a:gd name="T66" fmla="*/ 139 w 148"/>
                <a:gd name="T67" fmla="*/ 55 h 175"/>
                <a:gd name="T68" fmla="*/ 139 w 148"/>
                <a:gd name="T69" fmla="*/ 54 h 175"/>
                <a:gd name="T70" fmla="*/ 139 w 148"/>
                <a:gd name="T71" fmla="*/ 54 h 175"/>
                <a:gd name="T72" fmla="*/ 139 w 148"/>
                <a:gd name="T73" fmla="*/ 54 h 175"/>
                <a:gd name="T74" fmla="*/ 139 w 148"/>
                <a:gd name="T75" fmla="*/ 53 h 175"/>
                <a:gd name="T76" fmla="*/ 139 w 148"/>
                <a:gd name="T77" fmla="*/ 53 h 175"/>
                <a:gd name="T78" fmla="*/ 122 w 148"/>
                <a:gd name="T79" fmla="*/ 18 h 175"/>
                <a:gd name="T80" fmla="*/ 108 w 148"/>
                <a:gd name="T81" fmla="*/ 10 h 175"/>
                <a:gd name="T82" fmla="*/ 69 w 148"/>
                <a:gd name="T83" fmla="*/ 17 h 175"/>
                <a:gd name="T84" fmla="*/ 69 w 148"/>
                <a:gd name="T85" fmla="*/ 17 h 175"/>
                <a:gd name="T86" fmla="*/ 68 w 148"/>
                <a:gd name="T87" fmla="*/ 18 h 175"/>
                <a:gd name="T88" fmla="*/ 68 w 148"/>
                <a:gd name="T89" fmla="*/ 18 h 175"/>
                <a:gd name="T90" fmla="*/ 68 w 148"/>
                <a:gd name="T91" fmla="*/ 18 h 175"/>
                <a:gd name="T92" fmla="*/ 68 w 148"/>
                <a:gd name="T93" fmla="*/ 18 h 175"/>
                <a:gd name="T94" fmla="*/ 67 w 148"/>
                <a:gd name="T95" fmla="*/ 18 h 175"/>
                <a:gd name="T96" fmla="*/ 67 w 148"/>
                <a:gd name="T97" fmla="*/ 18 h 175"/>
                <a:gd name="T98" fmla="*/ 67 w 148"/>
                <a:gd name="T99" fmla="*/ 18 h 175"/>
                <a:gd name="T100" fmla="*/ 67 w 148"/>
                <a:gd name="T101" fmla="*/ 19 h 175"/>
                <a:gd name="T102" fmla="*/ 67 w 148"/>
                <a:gd name="T103" fmla="*/ 19 h 175"/>
                <a:gd name="T104" fmla="*/ 12 w 148"/>
                <a:gd name="T105" fmla="*/ 125 h 175"/>
                <a:gd name="T106" fmla="*/ 14 w 148"/>
                <a:gd name="T107" fmla="*/ 1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 h="175">
                  <a:moveTo>
                    <a:pt x="4" y="121"/>
                  </a:moveTo>
                  <a:cubicBezTo>
                    <a:pt x="58" y="15"/>
                    <a:pt x="58" y="15"/>
                    <a:pt x="58" y="15"/>
                  </a:cubicBezTo>
                  <a:cubicBezTo>
                    <a:pt x="59" y="14"/>
                    <a:pt x="59" y="13"/>
                    <a:pt x="60" y="13"/>
                  </a:cubicBezTo>
                  <a:cubicBezTo>
                    <a:pt x="60" y="12"/>
                    <a:pt x="60" y="12"/>
                    <a:pt x="60" y="12"/>
                  </a:cubicBezTo>
                  <a:cubicBezTo>
                    <a:pt x="61" y="12"/>
                    <a:pt x="61" y="11"/>
                    <a:pt x="61" y="11"/>
                  </a:cubicBezTo>
                  <a:cubicBezTo>
                    <a:pt x="61" y="11"/>
                    <a:pt x="61" y="11"/>
                    <a:pt x="62" y="11"/>
                  </a:cubicBezTo>
                  <a:cubicBezTo>
                    <a:pt x="62" y="11"/>
                    <a:pt x="62" y="10"/>
                    <a:pt x="62" y="10"/>
                  </a:cubicBezTo>
                  <a:cubicBezTo>
                    <a:pt x="63" y="10"/>
                    <a:pt x="63" y="10"/>
                    <a:pt x="64" y="9"/>
                  </a:cubicBezTo>
                  <a:cubicBezTo>
                    <a:pt x="64" y="9"/>
                    <a:pt x="64" y="9"/>
                    <a:pt x="65" y="9"/>
                  </a:cubicBezTo>
                  <a:cubicBezTo>
                    <a:pt x="65" y="9"/>
                    <a:pt x="65" y="8"/>
                    <a:pt x="66" y="8"/>
                  </a:cubicBezTo>
                  <a:cubicBezTo>
                    <a:pt x="67" y="8"/>
                    <a:pt x="109" y="0"/>
                    <a:pt x="109" y="0"/>
                  </a:cubicBezTo>
                  <a:cubicBezTo>
                    <a:pt x="129" y="11"/>
                    <a:pt x="129" y="11"/>
                    <a:pt x="129" y="11"/>
                  </a:cubicBezTo>
                  <a:cubicBezTo>
                    <a:pt x="129" y="11"/>
                    <a:pt x="148" y="50"/>
                    <a:pt x="148" y="51"/>
                  </a:cubicBezTo>
                  <a:cubicBezTo>
                    <a:pt x="148" y="51"/>
                    <a:pt x="148" y="51"/>
                    <a:pt x="148" y="52"/>
                  </a:cubicBezTo>
                  <a:cubicBezTo>
                    <a:pt x="148" y="52"/>
                    <a:pt x="148" y="53"/>
                    <a:pt x="148" y="53"/>
                  </a:cubicBezTo>
                  <a:cubicBezTo>
                    <a:pt x="148" y="53"/>
                    <a:pt x="148" y="54"/>
                    <a:pt x="148" y="55"/>
                  </a:cubicBezTo>
                  <a:cubicBezTo>
                    <a:pt x="148" y="55"/>
                    <a:pt x="148" y="55"/>
                    <a:pt x="148" y="56"/>
                  </a:cubicBezTo>
                  <a:cubicBezTo>
                    <a:pt x="148" y="56"/>
                    <a:pt x="148" y="57"/>
                    <a:pt x="148" y="57"/>
                  </a:cubicBezTo>
                  <a:cubicBezTo>
                    <a:pt x="148" y="58"/>
                    <a:pt x="148" y="58"/>
                    <a:pt x="148" y="58"/>
                  </a:cubicBezTo>
                  <a:cubicBezTo>
                    <a:pt x="147" y="59"/>
                    <a:pt x="147" y="60"/>
                    <a:pt x="147" y="61"/>
                  </a:cubicBezTo>
                  <a:cubicBezTo>
                    <a:pt x="92" y="166"/>
                    <a:pt x="92" y="166"/>
                    <a:pt x="92" y="166"/>
                  </a:cubicBezTo>
                  <a:cubicBezTo>
                    <a:pt x="91" y="168"/>
                    <a:pt x="91" y="169"/>
                    <a:pt x="90" y="170"/>
                  </a:cubicBezTo>
                  <a:cubicBezTo>
                    <a:pt x="85" y="174"/>
                    <a:pt x="79" y="175"/>
                    <a:pt x="73" y="172"/>
                  </a:cubicBezTo>
                  <a:cubicBezTo>
                    <a:pt x="10" y="140"/>
                    <a:pt x="10" y="140"/>
                    <a:pt x="10" y="140"/>
                  </a:cubicBezTo>
                  <a:cubicBezTo>
                    <a:pt x="3" y="136"/>
                    <a:pt x="0" y="128"/>
                    <a:pt x="4" y="121"/>
                  </a:cubicBezTo>
                  <a:close/>
                  <a:moveTo>
                    <a:pt x="14" y="131"/>
                  </a:moveTo>
                  <a:cubicBezTo>
                    <a:pt x="77" y="164"/>
                    <a:pt x="77" y="164"/>
                    <a:pt x="77" y="164"/>
                  </a:cubicBezTo>
                  <a:cubicBezTo>
                    <a:pt x="79" y="165"/>
                    <a:pt x="82" y="164"/>
                    <a:pt x="83" y="163"/>
                  </a:cubicBezTo>
                  <a:cubicBezTo>
                    <a:pt x="83" y="163"/>
                    <a:pt x="84" y="162"/>
                    <a:pt x="84" y="162"/>
                  </a:cubicBezTo>
                  <a:cubicBezTo>
                    <a:pt x="138" y="57"/>
                    <a:pt x="138" y="57"/>
                    <a:pt x="138" y="57"/>
                  </a:cubicBezTo>
                  <a:cubicBezTo>
                    <a:pt x="138" y="56"/>
                    <a:pt x="138" y="56"/>
                    <a:pt x="139" y="56"/>
                  </a:cubicBezTo>
                  <a:cubicBezTo>
                    <a:pt x="139" y="56"/>
                    <a:pt x="139" y="56"/>
                    <a:pt x="139" y="55"/>
                  </a:cubicBezTo>
                  <a:cubicBezTo>
                    <a:pt x="139" y="55"/>
                    <a:pt x="139" y="55"/>
                    <a:pt x="139" y="55"/>
                  </a:cubicBezTo>
                  <a:cubicBezTo>
                    <a:pt x="139" y="55"/>
                    <a:pt x="139" y="55"/>
                    <a:pt x="139" y="55"/>
                  </a:cubicBezTo>
                  <a:cubicBezTo>
                    <a:pt x="139" y="55"/>
                    <a:pt x="139" y="55"/>
                    <a:pt x="139" y="54"/>
                  </a:cubicBezTo>
                  <a:cubicBezTo>
                    <a:pt x="139" y="54"/>
                    <a:pt x="139" y="54"/>
                    <a:pt x="139" y="54"/>
                  </a:cubicBezTo>
                  <a:cubicBezTo>
                    <a:pt x="139" y="54"/>
                    <a:pt x="139" y="54"/>
                    <a:pt x="139" y="54"/>
                  </a:cubicBezTo>
                  <a:cubicBezTo>
                    <a:pt x="139" y="54"/>
                    <a:pt x="139" y="54"/>
                    <a:pt x="139" y="53"/>
                  </a:cubicBezTo>
                  <a:cubicBezTo>
                    <a:pt x="139" y="53"/>
                    <a:pt x="139" y="53"/>
                    <a:pt x="139" y="53"/>
                  </a:cubicBezTo>
                  <a:cubicBezTo>
                    <a:pt x="137" y="49"/>
                    <a:pt x="128" y="31"/>
                    <a:pt x="122" y="18"/>
                  </a:cubicBezTo>
                  <a:cubicBezTo>
                    <a:pt x="108" y="10"/>
                    <a:pt x="108" y="10"/>
                    <a:pt x="108" y="10"/>
                  </a:cubicBezTo>
                  <a:cubicBezTo>
                    <a:pt x="93" y="13"/>
                    <a:pt x="73" y="16"/>
                    <a:pt x="69" y="17"/>
                  </a:cubicBezTo>
                  <a:cubicBezTo>
                    <a:pt x="69" y="17"/>
                    <a:pt x="69" y="17"/>
                    <a:pt x="69" y="17"/>
                  </a:cubicBezTo>
                  <a:cubicBezTo>
                    <a:pt x="69" y="17"/>
                    <a:pt x="68" y="17"/>
                    <a:pt x="68" y="18"/>
                  </a:cubicBezTo>
                  <a:cubicBezTo>
                    <a:pt x="68" y="18"/>
                    <a:pt x="68" y="18"/>
                    <a:pt x="68" y="18"/>
                  </a:cubicBezTo>
                  <a:cubicBezTo>
                    <a:pt x="68" y="18"/>
                    <a:pt x="68" y="18"/>
                    <a:pt x="68" y="18"/>
                  </a:cubicBezTo>
                  <a:cubicBezTo>
                    <a:pt x="68" y="18"/>
                    <a:pt x="68" y="18"/>
                    <a:pt x="68" y="18"/>
                  </a:cubicBezTo>
                  <a:cubicBezTo>
                    <a:pt x="68" y="18"/>
                    <a:pt x="67" y="18"/>
                    <a:pt x="67" y="18"/>
                  </a:cubicBezTo>
                  <a:cubicBezTo>
                    <a:pt x="67" y="18"/>
                    <a:pt x="67" y="18"/>
                    <a:pt x="67" y="18"/>
                  </a:cubicBezTo>
                  <a:cubicBezTo>
                    <a:pt x="67" y="18"/>
                    <a:pt x="67" y="18"/>
                    <a:pt x="67" y="18"/>
                  </a:cubicBezTo>
                  <a:cubicBezTo>
                    <a:pt x="67" y="19"/>
                    <a:pt x="67" y="19"/>
                    <a:pt x="67" y="19"/>
                  </a:cubicBezTo>
                  <a:cubicBezTo>
                    <a:pt x="67" y="19"/>
                    <a:pt x="67" y="19"/>
                    <a:pt x="67" y="19"/>
                  </a:cubicBezTo>
                  <a:cubicBezTo>
                    <a:pt x="12" y="125"/>
                    <a:pt x="12" y="125"/>
                    <a:pt x="12" y="125"/>
                  </a:cubicBezTo>
                  <a:cubicBezTo>
                    <a:pt x="11" y="127"/>
                    <a:pt x="12" y="130"/>
                    <a:pt x="14" y="131"/>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15" name="Freeform 12"/>
            <p:cNvSpPr>
              <a:spLocks noEditPoints="1"/>
            </p:cNvSpPr>
            <p:nvPr/>
          </p:nvSpPr>
          <p:spPr bwMode="auto">
            <a:xfrm>
              <a:off x="766763" y="2197100"/>
              <a:ext cx="117475" cy="119063"/>
            </a:xfrm>
            <a:custGeom>
              <a:avLst/>
              <a:gdLst>
                <a:gd name="T0" fmla="*/ 1 w 73"/>
                <a:gd name="T1" fmla="*/ 36 h 73"/>
                <a:gd name="T2" fmla="*/ 37 w 73"/>
                <a:gd name="T3" fmla="*/ 0 h 73"/>
                <a:gd name="T4" fmla="*/ 73 w 73"/>
                <a:gd name="T5" fmla="*/ 37 h 73"/>
                <a:gd name="T6" fmla="*/ 37 w 73"/>
                <a:gd name="T7" fmla="*/ 73 h 73"/>
                <a:gd name="T8" fmla="*/ 1 w 73"/>
                <a:gd name="T9" fmla="*/ 36 h 73"/>
                <a:gd name="T10" fmla="*/ 39 w 73"/>
                <a:gd name="T11" fmla="*/ 22 h 73"/>
                <a:gd name="T12" fmla="*/ 30 w 73"/>
                <a:gd name="T13" fmla="*/ 13 h 73"/>
                <a:gd name="T14" fmla="*/ 21 w 73"/>
                <a:gd name="T15" fmla="*/ 22 h 73"/>
                <a:gd name="T16" fmla="*/ 30 w 73"/>
                <a:gd name="T17" fmla="*/ 31 h 73"/>
                <a:gd name="T18" fmla="*/ 39 w 73"/>
                <a:gd name="T19" fmla="*/ 2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1" y="36"/>
                  </a:moveTo>
                  <a:cubicBezTo>
                    <a:pt x="1" y="16"/>
                    <a:pt x="17" y="0"/>
                    <a:pt x="37" y="0"/>
                  </a:cubicBezTo>
                  <a:cubicBezTo>
                    <a:pt x="57" y="0"/>
                    <a:pt x="73" y="17"/>
                    <a:pt x="73" y="37"/>
                  </a:cubicBezTo>
                  <a:cubicBezTo>
                    <a:pt x="73" y="57"/>
                    <a:pt x="57" y="73"/>
                    <a:pt x="37" y="73"/>
                  </a:cubicBezTo>
                  <a:cubicBezTo>
                    <a:pt x="16" y="72"/>
                    <a:pt x="0" y="56"/>
                    <a:pt x="1" y="36"/>
                  </a:cubicBezTo>
                  <a:close/>
                  <a:moveTo>
                    <a:pt x="39" y="22"/>
                  </a:moveTo>
                  <a:cubicBezTo>
                    <a:pt x="39" y="17"/>
                    <a:pt x="35" y="13"/>
                    <a:pt x="30" y="13"/>
                  </a:cubicBezTo>
                  <a:cubicBezTo>
                    <a:pt x="25" y="13"/>
                    <a:pt x="21" y="17"/>
                    <a:pt x="21" y="22"/>
                  </a:cubicBezTo>
                  <a:cubicBezTo>
                    <a:pt x="21" y="27"/>
                    <a:pt x="25" y="31"/>
                    <a:pt x="30" y="31"/>
                  </a:cubicBezTo>
                  <a:cubicBezTo>
                    <a:pt x="35" y="31"/>
                    <a:pt x="38" y="27"/>
                    <a:pt x="39" y="22"/>
                  </a:cubicBezTo>
                  <a:close/>
                </a:path>
              </a:pathLst>
            </a:custGeom>
            <a:solidFill>
              <a:srgbClr val="C6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16" name="Freeform 13"/>
            <p:cNvSpPr>
              <a:spLocks/>
            </p:cNvSpPr>
            <p:nvPr/>
          </p:nvSpPr>
          <p:spPr bwMode="auto">
            <a:xfrm>
              <a:off x="766763" y="2197100"/>
              <a:ext cx="50800" cy="111125"/>
            </a:xfrm>
            <a:custGeom>
              <a:avLst/>
              <a:gdLst>
                <a:gd name="T0" fmla="*/ 6 w 31"/>
                <a:gd name="T1" fmla="*/ 37 h 68"/>
                <a:gd name="T2" fmla="*/ 19 w 31"/>
                <a:gd name="T3" fmla="*/ 68 h 68"/>
                <a:gd name="T4" fmla="*/ 1 w 31"/>
                <a:gd name="T5" fmla="*/ 36 h 68"/>
                <a:gd name="T6" fmla="*/ 31 w 31"/>
                <a:gd name="T7" fmla="*/ 0 h 68"/>
                <a:gd name="T8" fmla="*/ 6 w 31"/>
                <a:gd name="T9" fmla="*/ 37 h 68"/>
              </a:gdLst>
              <a:ahLst/>
              <a:cxnLst>
                <a:cxn ang="0">
                  <a:pos x="T0" y="T1"/>
                </a:cxn>
                <a:cxn ang="0">
                  <a:pos x="T2" y="T3"/>
                </a:cxn>
                <a:cxn ang="0">
                  <a:pos x="T4" y="T5"/>
                </a:cxn>
                <a:cxn ang="0">
                  <a:pos x="T6" y="T7"/>
                </a:cxn>
                <a:cxn ang="0">
                  <a:pos x="T8" y="T9"/>
                </a:cxn>
              </a:cxnLst>
              <a:rect l="0" t="0" r="r" b="b"/>
              <a:pathLst>
                <a:path w="31" h="68">
                  <a:moveTo>
                    <a:pt x="6" y="37"/>
                  </a:moveTo>
                  <a:cubicBezTo>
                    <a:pt x="6" y="50"/>
                    <a:pt x="11" y="61"/>
                    <a:pt x="19" y="68"/>
                  </a:cubicBezTo>
                  <a:cubicBezTo>
                    <a:pt x="8" y="62"/>
                    <a:pt x="0" y="50"/>
                    <a:pt x="1" y="36"/>
                  </a:cubicBezTo>
                  <a:cubicBezTo>
                    <a:pt x="1" y="18"/>
                    <a:pt x="14" y="3"/>
                    <a:pt x="31" y="0"/>
                  </a:cubicBezTo>
                  <a:cubicBezTo>
                    <a:pt x="16" y="6"/>
                    <a:pt x="6" y="21"/>
                    <a:pt x="6"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17" name="Freeform 14"/>
            <p:cNvSpPr>
              <a:spLocks/>
            </p:cNvSpPr>
            <p:nvPr/>
          </p:nvSpPr>
          <p:spPr bwMode="auto">
            <a:xfrm>
              <a:off x="696913" y="2141538"/>
              <a:ext cx="134938" cy="106363"/>
            </a:xfrm>
            <a:custGeom>
              <a:avLst/>
              <a:gdLst>
                <a:gd name="T0" fmla="*/ 4 w 83"/>
                <a:gd name="T1" fmla="*/ 59 h 66"/>
                <a:gd name="T2" fmla="*/ 1 w 83"/>
                <a:gd name="T3" fmla="*/ 41 h 66"/>
                <a:gd name="T4" fmla="*/ 9 w 83"/>
                <a:gd name="T5" fmla="*/ 18 h 66"/>
                <a:gd name="T6" fmla="*/ 15 w 83"/>
                <a:gd name="T7" fmla="*/ 11 h 66"/>
                <a:gd name="T8" fmla="*/ 36 w 83"/>
                <a:gd name="T9" fmla="*/ 1 h 66"/>
                <a:gd name="T10" fmla="*/ 60 w 83"/>
                <a:gd name="T11" fmla="*/ 7 h 66"/>
                <a:gd name="T12" fmla="*/ 79 w 83"/>
                <a:gd name="T13" fmla="*/ 27 h 66"/>
                <a:gd name="T14" fmla="*/ 83 w 83"/>
                <a:gd name="T15" fmla="*/ 49 h 66"/>
                <a:gd name="T16" fmla="*/ 81 w 83"/>
                <a:gd name="T17" fmla="*/ 56 h 66"/>
                <a:gd name="T18" fmla="*/ 78 w 83"/>
                <a:gd name="T19" fmla="*/ 62 h 66"/>
                <a:gd name="T20" fmla="*/ 68 w 83"/>
                <a:gd name="T21" fmla="*/ 64 h 66"/>
                <a:gd name="T22" fmla="*/ 64 w 83"/>
                <a:gd name="T23" fmla="*/ 57 h 66"/>
                <a:gd name="T24" fmla="*/ 65 w 83"/>
                <a:gd name="T25" fmla="*/ 54 h 66"/>
                <a:gd name="T26" fmla="*/ 69 w 83"/>
                <a:gd name="T27" fmla="*/ 60 h 66"/>
                <a:gd name="T28" fmla="*/ 75 w 83"/>
                <a:gd name="T29" fmla="*/ 59 h 66"/>
                <a:gd name="T30" fmla="*/ 78 w 83"/>
                <a:gd name="T31" fmla="*/ 50 h 66"/>
                <a:gd name="T32" fmla="*/ 79 w 83"/>
                <a:gd name="T33" fmla="*/ 49 h 66"/>
                <a:gd name="T34" fmla="*/ 58 w 83"/>
                <a:gd name="T35" fmla="*/ 10 h 66"/>
                <a:gd name="T36" fmla="*/ 18 w 83"/>
                <a:gd name="T37" fmla="*/ 14 h 66"/>
                <a:gd name="T38" fmla="*/ 13 w 83"/>
                <a:gd name="T39" fmla="*/ 20 h 66"/>
                <a:gd name="T40" fmla="*/ 8 w 83"/>
                <a:gd name="T41" fmla="*/ 57 h 66"/>
                <a:gd name="T42" fmla="*/ 13 w 83"/>
                <a:gd name="T43" fmla="*/ 61 h 66"/>
                <a:gd name="T44" fmla="*/ 14 w 83"/>
                <a:gd name="T45" fmla="*/ 61 h 66"/>
                <a:gd name="T46" fmla="*/ 17 w 83"/>
                <a:gd name="T47" fmla="*/ 65 h 66"/>
                <a:gd name="T48" fmla="*/ 14 w 83"/>
                <a:gd name="T49" fmla="*/ 61 h 66"/>
                <a:gd name="T50" fmla="*/ 21 w 83"/>
                <a:gd name="T51" fmla="*/ 58 h 66"/>
                <a:gd name="T52" fmla="*/ 22 w 83"/>
                <a:gd name="T53" fmla="*/ 56 h 66"/>
                <a:gd name="T54" fmla="*/ 24 w 83"/>
                <a:gd name="T55" fmla="*/ 60 h 66"/>
                <a:gd name="T56" fmla="*/ 23 w 83"/>
                <a:gd name="T57" fmla="*/ 61 h 66"/>
                <a:gd name="T58" fmla="*/ 17 w 83"/>
                <a:gd name="T59" fmla="*/ 65 h 66"/>
                <a:gd name="T60" fmla="*/ 12 w 83"/>
                <a:gd name="T61" fmla="*/ 65 h 66"/>
                <a:gd name="T62" fmla="*/ 4 w 83"/>
                <a:gd name="T63"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6">
                  <a:moveTo>
                    <a:pt x="4" y="59"/>
                  </a:moveTo>
                  <a:cubicBezTo>
                    <a:pt x="2" y="53"/>
                    <a:pt x="0" y="47"/>
                    <a:pt x="1" y="41"/>
                  </a:cubicBezTo>
                  <a:cubicBezTo>
                    <a:pt x="2" y="33"/>
                    <a:pt x="4" y="26"/>
                    <a:pt x="9" y="18"/>
                  </a:cubicBezTo>
                  <a:cubicBezTo>
                    <a:pt x="11" y="16"/>
                    <a:pt x="13" y="13"/>
                    <a:pt x="15" y="11"/>
                  </a:cubicBezTo>
                  <a:cubicBezTo>
                    <a:pt x="21" y="6"/>
                    <a:pt x="28" y="2"/>
                    <a:pt x="36" y="1"/>
                  </a:cubicBezTo>
                  <a:cubicBezTo>
                    <a:pt x="44" y="0"/>
                    <a:pt x="52" y="2"/>
                    <a:pt x="60" y="7"/>
                  </a:cubicBezTo>
                  <a:cubicBezTo>
                    <a:pt x="69" y="12"/>
                    <a:pt x="75" y="19"/>
                    <a:pt x="79" y="27"/>
                  </a:cubicBezTo>
                  <a:cubicBezTo>
                    <a:pt x="82" y="34"/>
                    <a:pt x="83" y="41"/>
                    <a:pt x="83" y="49"/>
                  </a:cubicBezTo>
                  <a:cubicBezTo>
                    <a:pt x="83" y="51"/>
                    <a:pt x="82" y="54"/>
                    <a:pt x="81" y="56"/>
                  </a:cubicBezTo>
                  <a:cubicBezTo>
                    <a:pt x="81" y="58"/>
                    <a:pt x="79" y="60"/>
                    <a:pt x="78" y="62"/>
                  </a:cubicBezTo>
                  <a:cubicBezTo>
                    <a:pt x="75" y="65"/>
                    <a:pt x="71" y="65"/>
                    <a:pt x="68" y="64"/>
                  </a:cubicBezTo>
                  <a:cubicBezTo>
                    <a:pt x="66" y="63"/>
                    <a:pt x="64" y="60"/>
                    <a:pt x="64" y="57"/>
                  </a:cubicBezTo>
                  <a:cubicBezTo>
                    <a:pt x="64" y="56"/>
                    <a:pt x="64" y="55"/>
                    <a:pt x="65" y="54"/>
                  </a:cubicBezTo>
                  <a:cubicBezTo>
                    <a:pt x="66" y="57"/>
                    <a:pt x="67" y="59"/>
                    <a:pt x="69" y="60"/>
                  </a:cubicBezTo>
                  <a:cubicBezTo>
                    <a:pt x="72" y="62"/>
                    <a:pt x="74" y="60"/>
                    <a:pt x="75" y="59"/>
                  </a:cubicBezTo>
                  <a:cubicBezTo>
                    <a:pt x="77" y="57"/>
                    <a:pt x="78" y="54"/>
                    <a:pt x="78" y="50"/>
                  </a:cubicBezTo>
                  <a:cubicBezTo>
                    <a:pt x="79" y="50"/>
                    <a:pt x="79" y="49"/>
                    <a:pt x="79" y="49"/>
                  </a:cubicBezTo>
                  <a:cubicBezTo>
                    <a:pt x="79" y="32"/>
                    <a:pt x="72" y="19"/>
                    <a:pt x="58" y="10"/>
                  </a:cubicBezTo>
                  <a:cubicBezTo>
                    <a:pt x="45" y="2"/>
                    <a:pt x="28" y="4"/>
                    <a:pt x="18" y="14"/>
                  </a:cubicBezTo>
                  <a:cubicBezTo>
                    <a:pt x="16" y="16"/>
                    <a:pt x="14" y="18"/>
                    <a:pt x="13" y="20"/>
                  </a:cubicBezTo>
                  <a:cubicBezTo>
                    <a:pt x="1" y="39"/>
                    <a:pt x="5" y="52"/>
                    <a:pt x="8" y="57"/>
                  </a:cubicBezTo>
                  <a:cubicBezTo>
                    <a:pt x="9" y="59"/>
                    <a:pt x="10" y="61"/>
                    <a:pt x="13" y="61"/>
                  </a:cubicBezTo>
                  <a:cubicBezTo>
                    <a:pt x="13" y="61"/>
                    <a:pt x="14" y="61"/>
                    <a:pt x="14" y="61"/>
                  </a:cubicBezTo>
                  <a:cubicBezTo>
                    <a:pt x="14" y="63"/>
                    <a:pt x="15" y="64"/>
                    <a:pt x="17" y="65"/>
                  </a:cubicBezTo>
                  <a:cubicBezTo>
                    <a:pt x="15" y="64"/>
                    <a:pt x="14" y="63"/>
                    <a:pt x="14" y="61"/>
                  </a:cubicBezTo>
                  <a:cubicBezTo>
                    <a:pt x="16" y="61"/>
                    <a:pt x="18" y="60"/>
                    <a:pt x="21" y="58"/>
                  </a:cubicBezTo>
                  <a:cubicBezTo>
                    <a:pt x="21" y="57"/>
                    <a:pt x="22" y="57"/>
                    <a:pt x="22" y="56"/>
                  </a:cubicBezTo>
                  <a:cubicBezTo>
                    <a:pt x="23" y="57"/>
                    <a:pt x="24" y="59"/>
                    <a:pt x="24" y="60"/>
                  </a:cubicBezTo>
                  <a:cubicBezTo>
                    <a:pt x="24" y="61"/>
                    <a:pt x="24" y="61"/>
                    <a:pt x="23" y="61"/>
                  </a:cubicBezTo>
                  <a:cubicBezTo>
                    <a:pt x="21" y="63"/>
                    <a:pt x="19" y="64"/>
                    <a:pt x="17" y="65"/>
                  </a:cubicBezTo>
                  <a:cubicBezTo>
                    <a:pt x="15" y="65"/>
                    <a:pt x="14" y="66"/>
                    <a:pt x="12" y="65"/>
                  </a:cubicBezTo>
                  <a:cubicBezTo>
                    <a:pt x="10" y="65"/>
                    <a:pt x="7" y="63"/>
                    <a:pt x="4" y="59"/>
                  </a:cubicBezTo>
                  <a:close/>
                </a:path>
              </a:pathLst>
            </a:custGeom>
            <a:solidFill>
              <a:srgbClr val="296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18" name="Freeform 15"/>
            <p:cNvSpPr>
              <a:spLocks/>
            </p:cNvSpPr>
            <p:nvPr/>
          </p:nvSpPr>
          <p:spPr bwMode="auto">
            <a:xfrm>
              <a:off x="614363" y="2301875"/>
              <a:ext cx="77788" cy="100013"/>
            </a:xfrm>
            <a:custGeom>
              <a:avLst/>
              <a:gdLst>
                <a:gd name="T0" fmla="*/ 15 w 48"/>
                <a:gd name="T1" fmla="*/ 60 h 62"/>
                <a:gd name="T2" fmla="*/ 1 w 48"/>
                <a:gd name="T3" fmla="*/ 18 h 62"/>
                <a:gd name="T4" fmla="*/ 1 w 48"/>
                <a:gd name="T5" fmla="*/ 16 h 62"/>
                <a:gd name="T6" fmla="*/ 3 w 48"/>
                <a:gd name="T7" fmla="*/ 14 h 62"/>
                <a:gd name="T8" fmla="*/ 44 w 48"/>
                <a:gd name="T9" fmla="*/ 0 h 62"/>
                <a:gd name="T10" fmla="*/ 48 w 48"/>
                <a:gd name="T11" fmla="*/ 2 h 62"/>
                <a:gd name="T12" fmla="*/ 46 w 48"/>
                <a:gd name="T13" fmla="*/ 6 h 62"/>
                <a:gd name="T14" fmla="*/ 7 w 48"/>
                <a:gd name="T15" fmla="*/ 19 h 62"/>
                <a:gd name="T16" fmla="*/ 21 w 48"/>
                <a:gd name="T17" fmla="*/ 58 h 62"/>
                <a:gd name="T18" fmla="*/ 20 w 48"/>
                <a:gd name="T19" fmla="*/ 60 h 62"/>
                <a:gd name="T20" fmla="*/ 19 w 48"/>
                <a:gd name="T21" fmla="*/ 61 h 62"/>
                <a:gd name="T22" fmla="*/ 15 w 48"/>
                <a:gd name="T23"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62">
                  <a:moveTo>
                    <a:pt x="15" y="60"/>
                  </a:moveTo>
                  <a:cubicBezTo>
                    <a:pt x="1" y="18"/>
                    <a:pt x="1" y="18"/>
                    <a:pt x="1" y="18"/>
                  </a:cubicBezTo>
                  <a:cubicBezTo>
                    <a:pt x="0" y="18"/>
                    <a:pt x="1" y="17"/>
                    <a:pt x="1" y="16"/>
                  </a:cubicBezTo>
                  <a:cubicBezTo>
                    <a:pt x="1" y="15"/>
                    <a:pt x="2" y="15"/>
                    <a:pt x="3" y="14"/>
                  </a:cubicBezTo>
                  <a:cubicBezTo>
                    <a:pt x="44" y="0"/>
                    <a:pt x="44" y="0"/>
                    <a:pt x="44" y="0"/>
                  </a:cubicBezTo>
                  <a:cubicBezTo>
                    <a:pt x="45" y="0"/>
                    <a:pt x="47" y="1"/>
                    <a:pt x="48" y="2"/>
                  </a:cubicBezTo>
                  <a:cubicBezTo>
                    <a:pt x="48" y="4"/>
                    <a:pt x="47" y="5"/>
                    <a:pt x="46" y="6"/>
                  </a:cubicBezTo>
                  <a:cubicBezTo>
                    <a:pt x="7" y="19"/>
                    <a:pt x="7" y="19"/>
                    <a:pt x="7" y="19"/>
                  </a:cubicBezTo>
                  <a:cubicBezTo>
                    <a:pt x="21" y="58"/>
                    <a:pt x="21" y="58"/>
                    <a:pt x="21" y="58"/>
                  </a:cubicBezTo>
                  <a:cubicBezTo>
                    <a:pt x="21" y="58"/>
                    <a:pt x="21" y="59"/>
                    <a:pt x="20" y="60"/>
                  </a:cubicBezTo>
                  <a:cubicBezTo>
                    <a:pt x="20" y="61"/>
                    <a:pt x="19" y="61"/>
                    <a:pt x="19" y="61"/>
                  </a:cubicBezTo>
                  <a:cubicBezTo>
                    <a:pt x="17" y="62"/>
                    <a:pt x="15" y="61"/>
                    <a:pt x="15"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19" name="Freeform 16"/>
            <p:cNvSpPr>
              <a:spLocks/>
            </p:cNvSpPr>
            <p:nvPr/>
          </p:nvSpPr>
          <p:spPr bwMode="auto">
            <a:xfrm>
              <a:off x="636588" y="2317750"/>
              <a:ext cx="98425" cy="96838"/>
            </a:xfrm>
            <a:custGeom>
              <a:avLst/>
              <a:gdLst>
                <a:gd name="T0" fmla="*/ 35 w 62"/>
                <a:gd name="T1" fmla="*/ 0 h 61"/>
                <a:gd name="T2" fmla="*/ 62 w 62"/>
                <a:gd name="T3" fmla="*/ 13 h 61"/>
                <a:gd name="T4" fmla="*/ 56 w 62"/>
                <a:gd name="T5" fmla="*/ 28 h 61"/>
                <a:gd name="T6" fmla="*/ 28 w 62"/>
                <a:gd name="T7" fmla="*/ 14 h 61"/>
                <a:gd name="T8" fmla="*/ 19 w 62"/>
                <a:gd name="T9" fmla="*/ 33 h 61"/>
                <a:gd name="T10" fmla="*/ 46 w 62"/>
                <a:gd name="T11" fmla="*/ 46 h 61"/>
                <a:gd name="T12" fmla="*/ 39 w 62"/>
                <a:gd name="T13" fmla="*/ 61 h 61"/>
                <a:gd name="T14" fmla="*/ 12 w 62"/>
                <a:gd name="T15" fmla="*/ 48 h 61"/>
                <a:gd name="T16" fmla="*/ 0 w 62"/>
                <a:gd name="T17" fmla="*/ 12 h 61"/>
                <a:gd name="T18" fmla="*/ 35 w 62"/>
                <a:gd name="T19" fmla="*/ 0 h 61"/>
                <a:gd name="T20" fmla="*/ 35 w 62"/>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1">
                  <a:moveTo>
                    <a:pt x="35" y="0"/>
                  </a:moveTo>
                  <a:lnTo>
                    <a:pt x="62" y="13"/>
                  </a:lnTo>
                  <a:lnTo>
                    <a:pt x="56" y="28"/>
                  </a:lnTo>
                  <a:lnTo>
                    <a:pt x="28" y="14"/>
                  </a:lnTo>
                  <a:lnTo>
                    <a:pt x="19" y="33"/>
                  </a:lnTo>
                  <a:lnTo>
                    <a:pt x="46" y="46"/>
                  </a:lnTo>
                  <a:lnTo>
                    <a:pt x="39" y="61"/>
                  </a:lnTo>
                  <a:lnTo>
                    <a:pt x="12" y="48"/>
                  </a:lnTo>
                  <a:lnTo>
                    <a:pt x="0" y="12"/>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grpSp>
        <p:nvGrpSpPr>
          <p:cNvPr id="520" name="Groupe 1"/>
          <p:cNvGrpSpPr/>
          <p:nvPr/>
        </p:nvGrpSpPr>
        <p:grpSpPr>
          <a:xfrm>
            <a:off x="6385808" y="4287545"/>
            <a:ext cx="796212" cy="799266"/>
            <a:chOff x="1066895" y="3820442"/>
            <a:chExt cx="631826" cy="630238"/>
          </a:xfrm>
        </p:grpSpPr>
        <p:grpSp>
          <p:nvGrpSpPr>
            <p:cNvPr id="521" name="Groupe 341"/>
            <p:cNvGrpSpPr/>
            <p:nvPr/>
          </p:nvGrpSpPr>
          <p:grpSpPr>
            <a:xfrm>
              <a:off x="1066895" y="3820442"/>
              <a:ext cx="631826" cy="630238"/>
              <a:chOff x="422275" y="2974975"/>
              <a:chExt cx="631826" cy="630238"/>
            </a:xfrm>
          </p:grpSpPr>
          <p:sp>
            <p:nvSpPr>
              <p:cNvPr id="557" name="AutoShape 18"/>
              <p:cNvSpPr>
                <a:spLocks noChangeAspect="1" noChangeArrowheads="1" noTextEdit="1"/>
              </p:cNvSpPr>
              <p:nvPr/>
            </p:nvSpPr>
            <p:spPr bwMode="auto">
              <a:xfrm>
                <a:off x="422275" y="2974975"/>
                <a:ext cx="63023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58" name="Oval 20"/>
              <p:cNvSpPr>
                <a:spLocks noChangeArrowheads="1"/>
              </p:cNvSpPr>
              <p:nvPr/>
            </p:nvSpPr>
            <p:spPr bwMode="auto">
              <a:xfrm>
                <a:off x="422275" y="2974975"/>
                <a:ext cx="631826" cy="630238"/>
              </a:xfrm>
              <a:prstGeom prst="ellipse">
                <a:avLst/>
              </a:prstGeom>
              <a:solidFill>
                <a:srgbClr val="C8C9C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sp>
          <p:nvSpPr>
            <p:cNvPr id="522" name="Freeform 93"/>
            <p:cNvSpPr>
              <a:spLocks/>
            </p:cNvSpPr>
            <p:nvPr/>
          </p:nvSpPr>
          <p:spPr bwMode="auto">
            <a:xfrm>
              <a:off x="1462183" y="4040362"/>
              <a:ext cx="74613" cy="74612"/>
            </a:xfrm>
            <a:custGeom>
              <a:avLst/>
              <a:gdLst>
                <a:gd name="T0" fmla="*/ 0 w 59"/>
                <a:gd name="T1" fmla="*/ 59 h 59"/>
                <a:gd name="T2" fmla="*/ 37 w 59"/>
                <a:gd name="T3" fmla="*/ 59 h 59"/>
                <a:gd name="T4" fmla="*/ 59 w 59"/>
                <a:gd name="T5" fmla="*/ 35 h 59"/>
                <a:gd name="T6" fmla="*/ 59 w 59"/>
                <a:gd name="T7" fmla="*/ 0 h 59"/>
                <a:gd name="T8" fmla="*/ 0 w 59"/>
                <a:gd name="T9" fmla="*/ 59 h 59"/>
              </a:gdLst>
              <a:ahLst/>
              <a:cxnLst>
                <a:cxn ang="0">
                  <a:pos x="T0" y="T1"/>
                </a:cxn>
                <a:cxn ang="0">
                  <a:pos x="T2" y="T3"/>
                </a:cxn>
                <a:cxn ang="0">
                  <a:pos x="T4" y="T5"/>
                </a:cxn>
                <a:cxn ang="0">
                  <a:pos x="T6" y="T7"/>
                </a:cxn>
                <a:cxn ang="0">
                  <a:pos x="T8" y="T9"/>
                </a:cxn>
              </a:cxnLst>
              <a:rect l="0" t="0" r="r" b="b"/>
              <a:pathLst>
                <a:path w="59" h="59">
                  <a:moveTo>
                    <a:pt x="0" y="59"/>
                  </a:moveTo>
                  <a:cubicBezTo>
                    <a:pt x="37" y="59"/>
                    <a:pt x="37" y="59"/>
                    <a:pt x="37" y="59"/>
                  </a:cubicBezTo>
                  <a:cubicBezTo>
                    <a:pt x="59" y="35"/>
                    <a:pt x="59" y="35"/>
                    <a:pt x="59" y="35"/>
                  </a:cubicBezTo>
                  <a:cubicBezTo>
                    <a:pt x="59" y="0"/>
                    <a:pt x="59" y="0"/>
                    <a:pt x="59" y="0"/>
                  </a:cubicBezTo>
                  <a:cubicBezTo>
                    <a:pt x="26" y="0"/>
                    <a:pt x="0" y="26"/>
                    <a:pt x="0" y="59"/>
                  </a:cubicBezTo>
                  <a:close/>
                </a:path>
              </a:pathLst>
            </a:custGeom>
            <a:solidFill>
              <a:srgbClr val="F0E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23" name="Freeform 94"/>
            <p:cNvSpPr>
              <a:spLocks/>
            </p:cNvSpPr>
            <p:nvPr/>
          </p:nvSpPr>
          <p:spPr bwMode="auto">
            <a:xfrm>
              <a:off x="1252633" y="4108624"/>
              <a:ext cx="279400" cy="71437"/>
            </a:xfrm>
            <a:custGeom>
              <a:avLst/>
              <a:gdLst>
                <a:gd name="T0" fmla="*/ 0 w 176"/>
                <a:gd name="T1" fmla="*/ 45 h 45"/>
                <a:gd name="T2" fmla="*/ 176 w 176"/>
                <a:gd name="T3" fmla="*/ 45 h 45"/>
                <a:gd name="T4" fmla="*/ 176 w 176"/>
                <a:gd name="T5" fmla="*/ 0 h 45"/>
                <a:gd name="T6" fmla="*/ 0 w 176"/>
                <a:gd name="T7" fmla="*/ 0 h 45"/>
                <a:gd name="T8" fmla="*/ 0 w 176"/>
                <a:gd name="T9" fmla="*/ 45 h 45"/>
                <a:gd name="T10" fmla="*/ 0 w 176"/>
                <a:gd name="T11" fmla="*/ 45 h 45"/>
              </a:gdLst>
              <a:ahLst/>
              <a:cxnLst>
                <a:cxn ang="0">
                  <a:pos x="T0" y="T1"/>
                </a:cxn>
                <a:cxn ang="0">
                  <a:pos x="T2" y="T3"/>
                </a:cxn>
                <a:cxn ang="0">
                  <a:pos x="T4" y="T5"/>
                </a:cxn>
                <a:cxn ang="0">
                  <a:pos x="T6" y="T7"/>
                </a:cxn>
                <a:cxn ang="0">
                  <a:pos x="T8" y="T9"/>
                </a:cxn>
                <a:cxn ang="0">
                  <a:pos x="T10" y="T11"/>
                </a:cxn>
              </a:cxnLst>
              <a:rect l="0" t="0" r="r" b="b"/>
              <a:pathLst>
                <a:path w="176" h="45">
                  <a:moveTo>
                    <a:pt x="0" y="45"/>
                  </a:moveTo>
                  <a:lnTo>
                    <a:pt x="176" y="45"/>
                  </a:lnTo>
                  <a:lnTo>
                    <a:pt x="176" y="0"/>
                  </a:lnTo>
                  <a:lnTo>
                    <a:pt x="0" y="0"/>
                  </a:lnTo>
                  <a:lnTo>
                    <a:pt x="0" y="45"/>
                  </a:lnTo>
                  <a:lnTo>
                    <a:pt x="0" y="45"/>
                  </a:lnTo>
                  <a:close/>
                </a:path>
              </a:pathLst>
            </a:custGeom>
            <a:solidFill>
              <a:srgbClr val="9C2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24" name="Freeform 95"/>
            <p:cNvSpPr>
              <a:spLocks/>
            </p:cNvSpPr>
            <p:nvPr/>
          </p:nvSpPr>
          <p:spPr bwMode="auto">
            <a:xfrm>
              <a:off x="1243108" y="4068937"/>
              <a:ext cx="219075" cy="127000"/>
            </a:xfrm>
            <a:custGeom>
              <a:avLst/>
              <a:gdLst>
                <a:gd name="T0" fmla="*/ 167 w 175"/>
                <a:gd name="T1" fmla="*/ 22 h 101"/>
                <a:gd name="T2" fmla="*/ 2 w 175"/>
                <a:gd name="T3" fmla="*/ 21 h 101"/>
                <a:gd name="T4" fmla="*/ 0 w 175"/>
                <a:gd name="T5" fmla="*/ 101 h 101"/>
                <a:gd name="T6" fmla="*/ 175 w 175"/>
                <a:gd name="T7" fmla="*/ 101 h 101"/>
                <a:gd name="T8" fmla="*/ 175 w 175"/>
                <a:gd name="T9" fmla="*/ 32 h 101"/>
                <a:gd name="T10" fmla="*/ 167 w 175"/>
                <a:gd name="T11" fmla="*/ 22 h 101"/>
              </a:gdLst>
              <a:ahLst/>
              <a:cxnLst>
                <a:cxn ang="0">
                  <a:pos x="T0" y="T1"/>
                </a:cxn>
                <a:cxn ang="0">
                  <a:pos x="T2" y="T3"/>
                </a:cxn>
                <a:cxn ang="0">
                  <a:pos x="T4" y="T5"/>
                </a:cxn>
                <a:cxn ang="0">
                  <a:pos x="T6" y="T7"/>
                </a:cxn>
                <a:cxn ang="0">
                  <a:pos x="T8" y="T9"/>
                </a:cxn>
                <a:cxn ang="0">
                  <a:pos x="T10" y="T11"/>
                </a:cxn>
              </a:cxnLst>
              <a:rect l="0" t="0" r="r" b="b"/>
              <a:pathLst>
                <a:path w="175" h="101">
                  <a:moveTo>
                    <a:pt x="167" y="22"/>
                  </a:moveTo>
                  <a:cubicBezTo>
                    <a:pt x="99" y="0"/>
                    <a:pt x="58" y="5"/>
                    <a:pt x="2" y="21"/>
                  </a:cubicBezTo>
                  <a:cubicBezTo>
                    <a:pt x="0" y="101"/>
                    <a:pt x="0" y="101"/>
                    <a:pt x="0" y="101"/>
                  </a:cubicBezTo>
                  <a:cubicBezTo>
                    <a:pt x="175" y="101"/>
                    <a:pt x="175" y="101"/>
                    <a:pt x="175" y="101"/>
                  </a:cubicBezTo>
                  <a:cubicBezTo>
                    <a:pt x="175" y="32"/>
                    <a:pt x="175" y="32"/>
                    <a:pt x="175" y="32"/>
                  </a:cubicBezTo>
                  <a:cubicBezTo>
                    <a:pt x="175" y="28"/>
                    <a:pt x="172" y="24"/>
                    <a:pt x="167" y="22"/>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25" name="Freeform 96"/>
            <p:cNvSpPr>
              <a:spLocks/>
            </p:cNvSpPr>
            <p:nvPr/>
          </p:nvSpPr>
          <p:spPr bwMode="auto">
            <a:xfrm>
              <a:off x="1352645" y="4078462"/>
              <a:ext cx="109538" cy="117475"/>
            </a:xfrm>
            <a:custGeom>
              <a:avLst/>
              <a:gdLst>
                <a:gd name="T0" fmla="*/ 0 w 88"/>
                <a:gd name="T1" fmla="*/ 0 h 94"/>
                <a:gd name="T2" fmla="*/ 0 w 88"/>
                <a:gd name="T3" fmla="*/ 94 h 94"/>
                <a:gd name="T4" fmla="*/ 88 w 88"/>
                <a:gd name="T5" fmla="*/ 94 h 94"/>
                <a:gd name="T6" fmla="*/ 88 w 88"/>
                <a:gd name="T7" fmla="*/ 25 h 94"/>
                <a:gd name="T8" fmla="*/ 80 w 88"/>
                <a:gd name="T9" fmla="*/ 15 h 94"/>
                <a:gd name="T10" fmla="*/ 0 w 88"/>
                <a:gd name="T11" fmla="*/ 0 h 94"/>
                <a:gd name="T12" fmla="*/ 0 w 88"/>
                <a:gd name="T13" fmla="*/ 0 h 94"/>
              </a:gdLst>
              <a:ahLst/>
              <a:cxnLst>
                <a:cxn ang="0">
                  <a:pos x="T0" y="T1"/>
                </a:cxn>
                <a:cxn ang="0">
                  <a:pos x="T2" y="T3"/>
                </a:cxn>
                <a:cxn ang="0">
                  <a:pos x="T4" y="T5"/>
                </a:cxn>
                <a:cxn ang="0">
                  <a:pos x="T6" y="T7"/>
                </a:cxn>
                <a:cxn ang="0">
                  <a:pos x="T8" y="T9"/>
                </a:cxn>
                <a:cxn ang="0">
                  <a:pos x="T10" y="T11"/>
                </a:cxn>
                <a:cxn ang="0">
                  <a:pos x="T12" y="T13"/>
                </a:cxn>
              </a:cxnLst>
              <a:rect l="0" t="0" r="r" b="b"/>
              <a:pathLst>
                <a:path w="88" h="94">
                  <a:moveTo>
                    <a:pt x="0" y="0"/>
                  </a:moveTo>
                  <a:cubicBezTo>
                    <a:pt x="0" y="94"/>
                    <a:pt x="0" y="94"/>
                    <a:pt x="0" y="94"/>
                  </a:cubicBezTo>
                  <a:cubicBezTo>
                    <a:pt x="88" y="94"/>
                    <a:pt x="88" y="94"/>
                    <a:pt x="88" y="94"/>
                  </a:cubicBezTo>
                  <a:cubicBezTo>
                    <a:pt x="88" y="25"/>
                    <a:pt x="88" y="25"/>
                    <a:pt x="88" y="25"/>
                  </a:cubicBezTo>
                  <a:cubicBezTo>
                    <a:pt x="88" y="21"/>
                    <a:pt x="85" y="17"/>
                    <a:pt x="80" y="15"/>
                  </a:cubicBezTo>
                  <a:cubicBezTo>
                    <a:pt x="49" y="5"/>
                    <a:pt x="24" y="1"/>
                    <a:pt x="0" y="0"/>
                  </a:cubicBezTo>
                  <a:cubicBezTo>
                    <a:pt x="0" y="0"/>
                    <a:pt x="0" y="0"/>
                    <a:pt x="0" y="0"/>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26" name="Freeform 97"/>
            <p:cNvSpPr>
              <a:spLocks/>
            </p:cNvSpPr>
            <p:nvPr/>
          </p:nvSpPr>
          <p:spPr bwMode="auto">
            <a:xfrm>
              <a:off x="1244695" y="4176887"/>
              <a:ext cx="298450" cy="26987"/>
            </a:xfrm>
            <a:custGeom>
              <a:avLst/>
              <a:gdLst>
                <a:gd name="T0" fmla="*/ 0 w 188"/>
                <a:gd name="T1" fmla="*/ 17 h 17"/>
                <a:gd name="T2" fmla="*/ 188 w 188"/>
                <a:gd name="T3" fmla="*/ 17 h 17"/>
                <a:gd name="T4" fmla="*/ 188 w 188"/>
                <a:gd name="T5" fmla="*/ 0 h 17"/>
                <a:gd name="T6" fmla="*/ 0 w 188"/>
                <a:gd name="T7" fmla="*/ 0 h 17"/>
                <a:gd name="T8" fmla="*/ 0 w 188"/>
                <a:gd name="T9" fmla="*/ 17 h 17"/>
                <a:gd name="T10" fmla="*/ 0 w 188"/>
                <a:gd name="T11" fmla="*/ 17 h 17"/>
              </a:gdLst>
              <a:ahLst/>
              <a:cxnLst>
                <a:cxn ang="0">
                  <a:pos x="T0" y="T1"/>
                </a:cxn>
                <a:cxn ang="0">
                  <a:pos x="T2" y="T3"/>
                </a:cxn>
                <a:cxn ang="0">
                  <a:pos x="T4" y="T5"/>
                </a:cxn>
                <a:cxn ang="0">
                  <a:pos x="T6" y="T7"/>
                </a:cxn>
                <a:cxn ang="0">
                  <a:pos x="T8" y="T9"/>
                </a:cxn>
                <a:cxn ang="0">
                  <a:pos x="T10" y="T11"/>
                </a:cxn>
              </a:cxnLst>
              <a:rect l="0" t="0" r="r" b="b"/>
              <a:pathLst>
                <a:path w="188" h="17">
                  <a:moveTo>
                    <a:pt x="0" y="17"/>
                  </a:moveTo>
                  <a:lnTo>
                    <a:pt x="188" y="17"/>
                  </a:lnTo>
                  <a:lnTo>
                    <a:pt x="188" y="0"/>
                  </a:lnTo>
                  <a:lnTo>
                    <a:pt x="0" y="0"/>
                  </a:lnTo>
                  <a:lnTo>
                    <a:pt x="0" y="17"/>
                  </a:lnTo>
                  <a:lnTo>
                    <a:pt x="0" y="17"/>
                  </a:lnTo>
                  <a:close/>
                </a:path>
              </a:pathLst>
            </a:custGeom>
            <a:solidFill>
              <a:srgbClr val="5050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27" name="Freeform 98"/>
            <p:cNvSpPr>
              <a:spLocks/>
            </p:cNvSpPr>
            <p:nvPr/>
          </p:nvSpPr>
          <p:spPr bwMode="auto">
            <a:xfrm>
              <a:off x="1352645" y="4176887"/>
              <a:ext cx="190500" cy="26987"/>
            </a:xfrm>
            <a:custGeom>
              <a:avLst/>
              <a:gdLst>
                <a:gd name="T0" fmla="*/ 0 w 120"/>
                <a:gd name="T1" fmla="*/ 0 h 17"/>
                <a:gd name="T2" fmla="*/ 0 w 120"/>
                <a:gd name="T3" fmla="*/ 17 h 17"/>
                <a:gd name="T4" fmla="*/ 120 w 120"/>
                <a:gd name="T5" fmla="*/ 17 h 17"/>
                <a:gd name="T6" fmla="*/ 120 w 120"/>
                <a:gd name="T7" fmla="*/ 0 h 17"/>
                <a:gd name="T8" fmla="*/ 0 w 120"/>
                <a:gd name="T9" fmla="*/ 0 h 17"/>
                <a:gd name="T10" fmla="*/ 0 w 120"/>
                <a:gd name="T11" fmla="*/ 0 h 17"/>
              </a:gdLst>
              <a:ahLst/>
              <a:cxnLst>
                <a:cxn ang="0">
                  <a:pos x="T0" y="T1"/>
                </a:cxn>
                <a:cxn ang="0">
                  <a:pos x="T2" y="T3"/>
                </a:cxn>
                <a:cxn ang="0">
                  <a:pos x="T4" y="T5"/>
                </a:cxn>
                <a:cxn ang="0">
                  <a:pos x="T6" y="T7"/>
                </a:cxn>
                <a:cxn ang="0">
                  <a:pos x="T8" y="T9"/>
                </a:cxn>
                <a:cxn ang="0">
                  <a:pos x="T10" y="T11"/>
                </a:cxn>
              </a:cxnLst>
              <a:rect l="0" t="0" r="r" b="b"/>
              <a:pathLst>
                <a:path w="120" h="17">
                  <a:moveTo>
                    <a:pt x="0" y="0"/>
                  </a:moveTo>
                  <a:lnTo>
                    <a:pt x="0" y="17"/>
                  </a:lnTo>
                  <a:lnTo>
                    <a:pt x="120" y="17"/>
                  </a:lnTo>
                  <a:lnTo>
                    <a:pt x="120" y="0"/>
                  </a:lnTo>
                  <a:lnTo>
                    <a:pt x="0" y="0"/>
                  </a:lnTo>
                  <a:lnTo>
                    <a:pt x="0" y="0"/>
                  </a:lnTo>
                  <a:close/>
                </a:path>
              </a:pathLst>
            </a:custGeom>
            <a:solidFill>
              <a:srgbClr val="5050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28" name="Freeform 99"/>
            <p:cNvSpPr>
              <a:spLocks/>
            </p:cNvSpPr>
            <p:nvPr/>
          </p:nvSpPr>
          <p:spPr bwMode="auto">
            <a:xfrm>
              <a:off x="1532033" y="3967337"/>
              <a:ext cx="17463" cy="273050"/>
            </a:xfrm>
            <a:custGeom>
              <a:avLst/>
              <a:gdLst>
                <a:gd name="T0" fmla="*/ 12 w 15"/>
                <a:gd name="T1" fmla="*/ 0 h 217"/>
                <a:gd name="T2" fmla="*/ 2 w 15"/>
                <a:gd name="T3" fmla="*/ 0 h 217"/>
                <a:gd name="T4" fmla="*/ 0 w 15"/>
                <a:gd name="T5" fmla="*/ 3 h 217"/>
                <a:gd name="T6" fmla="*/ 0 w 15"/>
                <a:gd name="T7" fmla="*/ 217 h 217"/>
                <a:gd name="T8" fmla="*/ 15 w 15"/>
                <a:gd name="T9" fmla="*/ 217 h 217"/>
                <a:gd name="T10" fmla="*/ 15 w 15"/>
                <a:gd name="T11" fmla="*/ 3 h 217"/>
                <a:gd name="T12" fmla="*/ 12 w 15"/>
                <a:gd name="T13" fmla="*/ 0 h 217"/>
              </a:gdLst>
              <a:ahLst/>
              <a:cxnLst>
                <a:cxn ang="0">
                  <a:pos x="T0" y="T1"/>
                </a:cxn>
                <a:cxn ang="0">
                  <a:pos x="T2" y="T3"/>
                </a:cxn>
                <a:cxn ang="0">
                  <a:pos x="T4" y="T5"/>
                </a:cxn>
                <a:cxn ang="0">
                  <a:pos x="T6" y="T7"/>
                </a:cxn>
                <a:cxn ang="0">
                  <a:pos x="T8" y="T9"/>
                </a:cxn>
                <a:cxn ang="0">
                  <a:pos x="T10" y="T11"/>
                </a:cxn>
                <a:cxn ang="0">
                  <a:pos x="T12" y="T13"/>
                </a:cxn>
              </a:cxnLst>
              <a:rect l="0" t="0" r="r" b="b"/>
              <a:pathLst>
                <a:path w="15" h="217">
                  <a:moveTo>
                    <a:pt x="12" y="0"/>
                  </a:moveTo>
                  <a:cubicBezTo>
                    <a:pt x="2" y="0"/>
                    <a:pt x="2" y="0"/>
                    <a:pt x="2" y="0"/>
                  </a:cubicBezTo>
                  <a:cubicBezTo>
                    <a:pt x="1" y="0"/>
                    <a:pt x="0" y="1"/>
                    <a:pt x="0" y="3"/>
                  </a:cubicBezTo>
                  <a:cubicBezTo>
                    <a:pt x="0" y="217"/>
                    <a:pt x="0" y="217"/>
                    <a:pt x="0" y="217"/>
                  </a:cubicBezTo>
                  <a:cubicBezTo>
                    <a:pt x="15" y="217"/>
                    <a:pt x="15" y="217"/>
                    <a:pt x="15" y="217"/>
                  </a:cubicBezTo>
                  <a:cubicBezTo>
                    <a:pt x="15" y="3"/>
                    <a:pt x="15" y="3"/>
                    <a:pt x="15" y="3"/>
                  </a:cubicBezTo>
                  <a:cubicBezTo>
                    <a:pt x="15" y="1"/>
                    <a:pt x="14" y="0"/>
                    <a:pt x="12" y="0"/>
                  </a:cubicBezTo>
                  <a:close/>
                </a:path>
              </a:pathLst>
            </a:custGeom>
            <a:solidFill>
              <a:srgbClr val="5050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29" name="Freeform 100"/>
            <p:cNvSpPr>
              <a:spLocks/>
            </p:cNvSpPr>
            <p:nvPr/>
          </p:nvSpPr>
          <p:spPr bwMode="auto">
            <a:xfrm>
              <a:off x="1233583" y="4048299"/>
              <a:ext cx="19050" cy="192087"/>
            </a:xfrm>
            <a:custGeom>
              <a:avLst/>
              <a:gdLst>
                <a:gd name="T0" fmla="*/ 12 w 15"/>
                <a:gd name="T1" fmla="*/ 0 h 153"/>
                <a:gd name="T2" fmla="*/ 2 w 15"/>
                <a:gd name="T3" fmla="*/ 0 h 153"/>
                <a:gd name="T4" fmla="*/ 0 w 15"/>
                <a:gd name="T5" fmla="*/ 2 h 153"/>
                <a:gd name="T6" fmla="*/ 0 w 15"/>
                <a:gd name="T7" fmla="*/ 153 h 153"/>
                <a:gd name="T8" fmla="*/ 15 w 15"/>
                <a:gd name="T9" fmla="*/ 153 h 153"/>
                <a:gd name="T10" fmla="*/ 15 w 15"/>
                <a:gd name="T11" fmla="*/ 2 h 153"/>
                <a:gd name="T12" fmla="*/ 12 w 15"/>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15" h="153">
                  <a:moveTo>
                    <a:pt x="12" y="0"/>
                  </a:moveTo>
                  <a:cubicBezTo>
                    <a:pt x="2" y="0"/>
                    <a:pt x="2" y="0"/>
                    <a:pt x="2" y="0"/>
                  </a:cubicBezTo>
                  <a:cubicBezTo>
                    <a:pt x="1" y="0"/>
                    <a:pt x="0" y="1"/>
                    <a:pt x="0" y="2"/>
                  </a:cubicBezTo>
                  <a:cubicBezTo>
                    <a:pt x="0" y="153"/>
                    <a:pt x="0" y="153"/>
                    <a:pt x="0" y="153"/>
                  </a:cubicBezTo>
                  <a:cubicBezTo>
                    <a:pt x="15" y="153"/>
                    <a:pt x="15" y="153"/>
                    <a:pt x="15" y="153"/>
                  </a:cubicBezTo>
                  <a:cubicBezTo>
                    <a:pt x="15" y="2"/>
                    <a:pt x="15" y="2"/>
                    <a:pt x="15" y="2"/>
                  </a:cubicBezTo>
                  <a:cubicBezTo>
                    <a:pt x="15" y="1"/>
                    <a:pt x="14" y="0"/>
                    <a:pt x="12" y="0"/>
                  </a:cubicBezTo>
                  <a:close/>
                </a:path>
              </a:pathLst>
            </a:custGeom>
            <a:solidFill>
              <a:srgbClr val="5050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30" name="Freeform 101"/>
            <p:cNvSpPr>
              <a:spLocks/>
            </p:cNvSpPr>
            <p:nvPr/>
          </p:nvSpPr>
          <p:spPr bwMode="auto">
            <a:xfrm>
              <a:off x="1424083" y="4203874"/>
              <a:ext cx="152400" cy="77787"/>
            </a:xfrm>
            <a:custGeom>
              <a:avLst/>
              <a:gdLst>
                <a:gd name="T0" fmla="*/ 61 w 121"/>
                <a:gd name="T1" fmla="*/ 59 h 62"/>
                <a:gd name="T2" fmla="*/ 0 w 121"/>
                <a:gd name="T3" fmla="*/ 0 h 62"/>
                <a:gd name="T4" fmla="*/ 0 w 121"/>
                <a:gd name="T5" fmla="*/ 1 h 62"/>
                <a:gd name="T6" fmla="*/ 61 w 121"/>
                <a:gd name="T7" fmla="*/ 62 h 62"/>
                <a:gd name="T8" fmla="*/ 121 w 121"/>
                <a:gd name="T9" fmla="*/ 1 h 62"/>
                <a:gd name="T10" fmla="*/ 121 w 121"/>
                <a:gd name="T11" fmla="*/ 0 h 62"/>
                <a:gd name="T12" fmla="*/ 61 w 121"/>
                <a:gd name="T13" fmla="*/ 59 h 62"/>
              </a:gdLst>
              <a:ahLst/>
              <a:cxnLst>
                <a:cxn ang="0">
                  <a:pos x="T0" y="T1"/>
                </a:cxn>
                <a:cxn ang="0">
                  <a:pos x="T2" y="T3"/>
                </a:cxn>
                <a:cxn ang="0">
                  <a:pos x="T4" y="T5"/>
                </a:cxn>
                <a:cxn ang="0">
                  <a:pos x="T6" y="T7"/>
                </a:cxn>
                <a:cxn ang="0">
                  <a:pos x="T8" y="T9"/>
                </a:cxn>
                <a:cxn ang="0">
                  <a:pos x="T10" y="T11"/>
                </a:cxn>
                <a:cxn ang="0">
                  <a:pos x="T12" y="T13"/>
                </a:cxn>
              </a:cxnLst>
              <a:rect l="0" t="0" r="r" b="b"/>
              <a:pathLst>
                <a:path w="121" h="62">
                  <a:moveTo>
                    <a:pt x="61" y="59"/>
                  </a:moveTo>
                  <a:cubicBezTo>
                    <a:pt x="28" y="59"/>
                    <a:pt x="1" y="32"/>
                    <a:pt x="0" y="0"/>
                  </a:cubicBezTo>
                  <a:cubicBezTo>
                    <a:pt x="0" y="0"/>
                    <a:pt x="0" y="1"/>
                    <a:pt x="0" y="1"/>
                  </a:cubicBezTo>
                  <a:cubicBezTo>
                    <a:pt x="0" y="35"/>
                    <a:pt x="27" y="62"/>
                    <a:pt x="61" y="62"/>
                  </a:cubicBezTo>
                  <a:cubicBezTo>
                    <a:pt x="94" y="62"/>
                    <a:pt x="121" y="35"/>
                    <a:pt x="121" y="1"/>
                  </a:cubicBezTo>
                  <a:cubicBezTo>
                    <a:pt x="121" y="1"/>
                    <a:pt x="121" y="0"/>
                    <a:pt x="121" y="0"/>
                  </a:cubicBezTo>
                  <a:cubicBezTo>
                    <a:pt x="120" y="32"/>
                    <a:pt x="94" y="59"/>
                    <a:pt x="61" y="59"/>
                  </a:cubicBezTo>
                </a:path>
              </a:pathLst>
            </a:custGeom>
            <a:solidFill>
              <a:srgbClr val="CE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31" name="Freeform 102"/>
            <p:cNvSpPr>
              <a:spLocks/>
            </p:cNvSpPr>
            <p:nvPr/>
          </p:nvSpPr>
          <p:spPr bwMode="auto">
            <a:xfrm>
              <a:off x="1424083" y="4127674"/>
              <a:ext cx="152400" cy="150812"/>
            </a:xfrm>
            <a:custGeom>
              <a:avLst/>
              <a:gdLst>
                <a:gd name="T0" fmla="*/ 121 w 121"/>
                <a:gd name="T1" fmla="*/ 60 h 121"/>
                <a:gd name="T2" fmla="*/ 61 w 121"/>
                <a:gd name="T3" fmla="*/ 121 h 121"/>
                <a:gd name="T4" fmla="*/ 11 w 121"/>
                <a:gd name="T5" fmla="*/ 94 h 121"/>
                <a:gd name="T6" fmla="*/ 0 w 121"/>
                <a:gd name="T7" fmla="*/ 60 h 121"/>
                <a:gd name="T8" fmla="*/ 61 w 121"/>
                <a:gd name="T9" fmla="*/ 0 h 121"/>
                <a:gd name="T10" fmla="*/ 108 w 121"/>
                <a:gd name="T11" fmla="*/ 22 h 121"/>
                <a:gd name="T12" fmla="*/ 121 w 121"/>
                <a:gd name="T13" fmla="*/ 60 h 121"/>
              </a:gdLst>
              <a:ahLst/>
              <a:cxnLst>
                <a:cxn ang="0">
                  <a:pos x="T0" y="T1"/>
                </a:cxn>
                <a:cxn ang="0">
                  <a:pos x="T2" y="T3"/>
                </a:cxn>
                <a:cxn ang="0">
                  <a:pos x="T4" y="T5"/>
                </a:cxn>
                <a:cxn ang="0">
                  <a:pos x="T6" y="T7"/>
                </a:cxn>
                <a:cxn ang="0">
                  <a:pos x="T8" y="T9"/>
                </a:cxn>
                <a:cxn ang="0">
                  <a:pos x="T10" y="T11"/>
                </a:cxn>
                <a:cxn ang="0">
                  <a:pos x="T12" y="T13"/>
                </a:cxn>
              </a:cxnLst>
              <a:rect l="0" t="0" r="r" b="b"/>
              <a:pathLst>
                <a:path w="121" h="121">
                  <a:moveTo>
                    <a:pt x="121" y="60"/>
                  </a:moveTo>
                  <a:cubicBezTo>
                    <a:pt x="121" y="94"/>
                    <a:pt x="94" y="121"/>
                    <a:pt x="61" y="121"/>
                  </a:cubicBezTo>
                  <a:cubicBezTo>
                    <a:pt x="40" y="121"/>
                    <a:pt x="21" y="110"/>
                    <a:pt x="11" y="94"/>
                  </a:cubicBezTo>
                  <a:cubicBezTo>
                    <a:pt x="4" y="84"/>
                    <a:pt x="0" y="73"/>
                    <a:pt x="0" y="60"/>
                  </a:cubicBezTo>
                  <a:cubicBezTo>
                    <a:pt x="0" y="27"/>
                    <a:pt x="27" y="0"/>
                    <a:pt x="61" y="0"/>
                  </a:cubicBezTo>
                  <a:cubicBezTo>
                    <a:pt x="80" y="0"/>
                    <a:pt x="97" y="8"/>
                    <a:pt x="108" y="22"/>
                  </a:cubicBezTo>
                  <a:cubicBezTo>
                    <a:pt x="116" y="32"/>
                    <a:pt x="121" y="46"/>
                    <a:pt x="121" y="60"/>
                  </a:cubicBezTo>
                </a:path>
              </a:pathLst>
            </a:custGeom>
            <a:solidFill>
              <a:srgbClr val="E2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32" name="Oval 103"/>
            <p:cNvSpPr>
              <a:spLocks noChangeArrowheads="1"/>
            </p:cNvSpPr>
            <p:nvPr/>
          </p:nvSpPr>
          <p:spPr bwMode="auto">
            <a:xfrm>
              <a:off x="1451070" y="4153074"/>
              <a:ext cx="100013" cy="100012"/>
            </a:xfrm>
            <a:prstGeom prst="ellipse">
              <a:avLst/>
            </a:prstGeom>
            <a:solidFill>
              <a:srgbClr val="CE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33" name="Freeform 104"/>
            <p:cNvSpPr>
              <a:spLocks/>
            </p:cNvSpPr>
            <p:nvPr/>
          </p:nvSpPr>
          <p:spPr bwMode="auto">
            <a:xfrm>
              <a:off x="1563783" y="4159424"/>
              <a:ext cx="14288" cy="53975"/>
            </a:xfrm>
            <a:custGeom>
              <a:avLst/>
              <a:gdLst>
                <a:gd name="T0" fmla="*/ 10 w 11"/>
                <a:gd name="T1" fmla="*/ 43 h 43"/>
                <a:gd name="T2" fmla="*/ 10 w 11"/>
                <a:gd name="T3" fmla="*/ 36 h 43"/>
                <a:gd name="T4" fmla="*/ 10 w 11"/>
                <a:gd name="T5" fmla="*/ 36 h 43"/>
                <a:gd name="T6" fmla="*/ 10 w 11"/>
                <a:gd name="T7" fmla="*/ 34 h 43"/>
                <a:gd name="T8" fmla="*/ 0 w 11"/>
                <a:gd name="T9" fmla="*/ 1 h 43"/>
                <a:gd name="T10" fmla="*/ 0 w 11"/>
                <a:gd name="T11" fmla="*/ 0 h 43"/>
                <a:gd name="T12" fmla="*/ 11 w 11"/>
                <a:gd name="T13" fmla="*/ 34 h 43"/>
                <a:gd name="T14" fmla="*/ 10 w 11"/>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3">
                  <a:moveTo>
                    <a:pt x="10" y="43"/>
                  </a:moveTo>
                  <a:cubicBezTo>
                    <a:pt x="10" y="41"/>
                    <a:pt x="10" y="39"/>
                    <a:pt x="10" y="36"/>
                  </a:cubicBezTo>
                  <a:cubicBezTo>
                    <a:pt x="10" y="36"/>
                    <a:pt x="10" y="36"/>
                    <a:pt x="10" y="36"/>
                  </a:cubicBezTo>
                  <a:cubicBezTo>
                    <a:pt x="10" y="35"/>
                    <a:pt x="10" y="35"/>
                    <a:pt x="10" y="34"/>
                  </a:cubicBezTo>
                  <a:cubicBezTo>
                    <a:pt x="10" y="22"/>
                    <a:pt x="6" y="10"/>
                    <a:pt x="0" y="1"/>
                  </a:cubicBezTo>
                  <a:cubicBezTo>
                    <a:pt x="0" y="0"/>
                    <a:pt x="0" y="0"/>
                    <a:pt x="0" y="0"/>
                  </a:cubicBezTo>
                  <a:cubicBezTo>
                    <a:pt x="7" y="10"/>
                    <a:pt x="11" y="22"/>
                    <a:pt x="11" y="34"/>
                  </a:cubicBezTo>
                  <a:cubicBezTo>
                    <a:pt x="11" y="37"/>
                    <a:pt x="10" y="40"/>
                    <a:pt x="10" y="43"/>
                  </a:cubicBezTo>
                </a:path>
              </a:pathLst>
            </a:custGeom>
            <a:solidFill>
              <a:srgbClr val="CE5F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34" name="Freeform 105"/>
            <p:cNvSpPr>
              <a:spLocks/>
            </p:cNvSpPr>
            <p:nvPr/>
          </p:nvSpPr>
          <p:spPr bwMode="auto">
            <a:xfrm>
              <a:off x="1501870" y="4205462"/>
              <a:ext cx="74613" cy="73025"/>
            </a:xfrm>
            <a:custGeom>
              <a:avLst/>
              <a:gdLst>
                <a:gd name="T0" fmla="*/ 0 w 60"/>
                <a:gd name="T1" fmla="*/ 59 h 59"/>
                <a:gd name="T2" fmla="*/ 0 w 60"/>
                <a:gd name="T3" fmla="*/ 59 h 59"/>
                <a:gd name="T4" fmla="*/ 60 w 60"/>
                <a:gd name="T5" fmla="*/ 0 h 59"/>
                <a:gd name="T6" fmla="*/ 60 w 60"/>
                <a:gd name="T7" fmla="*/ 0 h 59"/>
                <a:gd name="T8" fmla="*/ 60 w 60"/>
                <a:gd name="T9" fmla="*/ 7 h 59"/>
                <a:gd name="T10" fmla="*/ 0 w 60"/>
                <a:gd name="T11" fmla="*/ 59 h 59"/>
              </a:gdLst>
              <a:ahLst/>
              <a:cxnLst>
                <a:cxn ang="0">
                  <a:pos x="T0" y="T1"/>
                </a:cxn>
                <a:cxn ang="0">
                  <a:pos x="T2" y="T3"/>
                </a:cxn>
                <a:cxn ang="0">
                  <a:pos x="T4" y="T5"/>
                </a:cxn>
                <a:cxn ang="0">
                  <a:pos x="T6" y="T7"/>
                </a:cxn>
                <a:cxn ang="0">
                  <a:pos x="T8" y="T9"/>
                </a:cxn>
                <a:cxn ang="0">
                  <a:pos x="T10" y="T11"/>
                </a:cxn>
              </a:cxnLst>
              <a:rect l="0" t="0" r="r" b="b"/>
              <a:pathLst>
                <a:path w="60" h="59">
                  <a:moveTo>
                    <a:pt x="0" y="59"/>
                  </a:moveTo>
                  <a:cubicBezTo>
                    <a:pt x="0" y="59"/>
                    <a:pt x="0" y="59"/>
                    <a:pt x="0" y="59"/>
                  </a:cubicBezTo>
                  <a:cubicBezTo>
                    <a:pt x="33" y="59"/>
                    <a:pt x="60" y="32"/>
                    <a:pt x="60" y="0"/>
                  </a:cubicBezTo>
                  <a:cubicBezTo>
                    <a:pt x="60" y="0"/>
                    <a:pt x="60" y="0"/>
                    <a:pt x="60" y="0"/>
                  </a:cubicBezTo>
                  <a:cubicBezTo>
                    <a:pt x="60" y="3"/>
                    <a:pt x="60" y="5"/>
                    <a:pt x="60" y="7"/>
                  </a:cubicBezTo>
                  <a:cubicBezTo>
                    <a:pt x="56" y="36"/>
                    <a:pt x="30" y="59"/>
                    <a:pt x="0" y="59"/>
                  </a:cubicBezTo>
                </a:path>
              </a:pathLst>
            </a:custGeom>
            <a:solidFill>
              <a:srgbClr val="DAD5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35" name="Freeform 107"/>
            <p:cNvSpPr>
              <a:spLocks/>
            </p:cNvSpPr>
            <p:nvPr/>
          </p:nvSpPr>
          <p:spPr bwMode="auto">
            <a:xfrm>
              <a:off x="1462183" y="4235624"/>
              <a:ext cx="1588" cy="1587"/>
            </a:xfrm>
            <a:custGeom>
              <a:avLst/>
              <a:gdLst>
                <a:gd name="T0" fmla="*/ 1 w 1"/>
                <a:gd name="T1" fmla="*/ 1 h 1"/>
                <a:gd name="T2" fmla="*/ 0 w 1"/>
                <a:gd name="T3" fmla="*/ 0 h 1"/>
                <a:gd name="T4" fmla="*/ 1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0" y="0"/>
                  </a:cubicBezTo>
                  <a:cubicBezTo>
                    <a:pt x="1" y="0"/>
                    <a:pt x="1" y="0"/>
                    <a:pt x="1" y="0"/>
                  </a:cubicBezTo>
                  <a:cubicBezTo>
                    <a:pt x="1" y="0"/>
                    <a:pt x="1" y="1"/>
                    <a:pt x="1" y="1"/>
                  </a:cubicBezTo>
                  <a:cubicBezTo>
                    <a:pt x="1" y="1"/>
                    <a:pt x="1" y="1"/>
                    <a:pt x="1" y="1"/>
                  </a:cubicBezTo>
                </a:path>
              </a:pathLst>
            </a:custGeom>
            <a:solidFill>
              <a:srgbClr val="DAD5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36" name="Freeform 108"/>
            <p:cNvSpPr>
              <a:spLocks/>
            </p:cNvSpPr>
            <p:nvPr/>
          </p:nvSpPr>
          <p:spPr bwMode="auto">
            <a:xfrm>
              <a:off x="1447895" y="4145137"/>
              <a:ext cx="82550" cy="79375"/>
            </a:xfrm>
            <a:custGeom>
              <a:avLst/>
              <a:gdLst>
                <a:gd name="T0" fmla="*/ 0 w 66"/>
                <a:gd name="T1" fmla="*/ 29 h 64"/>
                <a:gd name="T2" fmla="*/ 18 w 66"/>
                <a:gd name="T3" fmla="*/ 24 h 64"/>
                <a:gd name="T4" fmla="*/ 34 w 66"/>
                <a:gd name="T5" fmla="*/ 5 h 64"/>
                <a:gd name="T6" fmla="*/ 58 w 66"/>
                <a:gd name="T7" fmla="*/ 5 h 64"/>
                <a:gd name="T8" fmla="*/ 56 w 66"/>
                <a:gd name="T9" fmla="*/ 32 h 64"/>
                <a:gd name="T10" fmla="*/ 47 w 66"/>
                <a:gd name="T11" fmla="*/ 56 h 64"/>
                <a:gd name="T12" fmla="*/ 24 w 66"/>
                <a:gd name="T13" fmla="*/ 62 h 64"/>
                <a:gd name="T14" fmla="*/ 0 w 66"/>
                <a:gd name="T15" fmla="*/ 29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4">
                  <a:moveTo>
                    <a:pt x="0" y="29"/>
                  </a:moveTo>
                  <a:cubicBezTo>
                    <a:pt x="0" y="19"/>
                    <a:pt x="13" y="26"/>
                    <a:pt x="18" y="24"/>
                  </a:cubicBezTo>
                  <a:cubicBezTo>
                    <a:pt x="26" y="21"/>
                    <a:pt x="27" y="9"/>
                    <a:pt x="34" y="5"/>
                  </a:cubicBezTo>
                  <a:cubicBezTo>
                    <a:pt x="39" y="1"/>
                    <a:pt x="52" y="0"/>
                    <a:pt x="58" y="5"/>
                  </a:cubicBezTo>
                  <a:cubicBezTo>
                    <a:pt x="66" y="13"/>
                    <a:pt x="58" y="24"/>
                    <a:pt x="56" y="32"/>
                  </a:cubicBezTo>
                  <a:cubicBezTo>
                    <a:pt x="53" y="41"/>
                    <a:pt x="55" y="49"/>
                    <a:pt x="47" y="56"/>
                  </a:cubicBezTo>
                  <a:cubicBezTo>
                    <a:pt x="42" y="60"/>
                    <a:pt x="31" y="64"/>
                    <a:pt x="24" y="62"/>
                  </a:cubicBezTo>
                  <a:cubicBezTo>
                    <a:pt x="13" y="60"/>
                    <a:pt x="1" y="40"/>
                    <a:pt x="0"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37" name="Freeform 109"/>
            <p:cNvSpPr>
              <a:spLocks/>
            </p:cNvSpPr>
            <p:nvPr/>
          </p:nvSpPr>
          <p:spPr bwMode="auto">
            <a:xfrm>
              <a:off x="1447895" y="4159424"/>
              <a:ext cx="77788" cy="65087"/>
            </a:xfrm>
            <a:custGeom>
              <a:avLst/>
              <a:gdLst>
                <a:gd name="T0" fmla="*/ 56 w 62"/>
                <a:gd name="T1" fmla="*/ 18 h 52"/>
                <a:gd name="T2" fmla="*/ 47 w 62"/>
                <a:gd name="T3" fmla="*/ 42 h 52"/>
                <a:gd name="T4" fmla="*/ 24 w 62"/>
                <a:gd name="T5" fmla="*/ 49 h 52"/>
                <a:gd name="T6" fmla="*/ 0 w 62"/>
                <a:gd name="T7" fmla="*/ 15 h 52"/>
                <a:gd name="T8" fmla="*/ 0 w 62"/>
                <a:gd name="T9" fmla="*/ 16 h 52"/>
                <a:gd name="T10" fmla="*/ 24 w 62"/>
                <a:gd name="T11" fmla="*/ 50 h 52"/>
                <a:gd name="T12" fmla="*/ 47 w 62"/>
                <a:gd name="T13" fmla="*/ 44 h 52"/>
                <a:gd name="T14" fmla="*/ 56 w 62"/>
                <a:gd name="T15" fmla="*/ 20 h 52"/>
                <a:gd name="T16" fmla="*/ 61 w 62"/>
                <a:gd name="T17" fmla="*/ 0 h 52"/>
                <a:gd name="T18" fmla="*/ 56 w 62"/>
                <a:gd name="T19"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52">
                  <a:moveTo>
                    <a:pt x="56" y="18"/>
                  </a:moveTo>
                  <a:cubicBezTo>
                    <a:pt x="53" y="27"/>
                    <a:pt x="55" y="35"/>
                    <a:pt x="47" y="42"/>
                  </a:cubicBezTo>
                  <a:cubicBezTo>
                    <a:pt x="42" y="46"/>
                    <a:pt x="31" y="50"/>
                    <a:pt x="24" y="49"/>
                  </a:cubicBezTo>
                  <a:cubicBezTo>
                    <a:pt x="13" y="46"/>
                    <a:pt x="1" y="26"/>
                    <a:pt x="0" y="15"/>
                  </a:cubicBezTo>
                  <a:cubicBezTo>
                    <a:pt x="0" y="16"/>
                    <a:pt x="0" y="16"/>
                    <a:pt x="0" y="16"/>
                  </a:cubicBezTo>
                  <a:cubicBezTo>
                    <a:pt x="1" y="28"/>
                    <a:pt x="13" y="48"/>
                    <a:pt x="24" y="50"/>
                  </a:cubicBezTo>
                  <a:cubicBezTo>
                    <a:pt x="31" y="52"/>
                    <a:pt x="42" y="48"/>
                    <a:pt x="47" y="44"/>
                  </a:cubicBezTo>
                  <a:cubicBezTo>
                    <a:pt x="55" y="37"/>
                    <a:pt x="53" y="29"/>
                    <a:pt x="56" y="20"/>
                  </a:cubicBezTo>
                  <a:cubicBezTo>
                    <a:pt x="57" y="14"/>
                    <a:pt x="62" y="7"/>
                    <a:pt x="61" y="0"/>
                  </a:cubicBezTo>
                  <a:cubicBezTo>
                    <a:pt x="61" y="6"/>
                    <a:pt x="57" y="13"/>
                    <a:pt x="56" y="18"/>
                  </a:cubicBezTo>
                  <a:close/>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38" name="Oval 110"/>
            <p:cNvSpPr>
              <a:spLocks noChangeArrowheads="1"/>
            </p:cNvSpPr>
            <p:nvPr/>
          </p:nvSpPr>
          <p:spPr bwMode="auto">
            <a:xfrm>
              <a:off x="1466945" y="4184824"/>
              <a:ext cx="22225" cy="22225"/>
            </a:xfrm>
            <a:prstGeom prst="ellipse">
              <a:avLst/>
            </a:prstGeom>
            <a:solidFill>
              <a:srgbClr val="FAB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39" name="Oval 111"/>
            <p:cNvSpPr>
              <a:spLocks noChangeArrowheads="1"/>
            </p:cNvSpPr>
            <p:nvPr/>
          </p:nvSpPr>
          <p:spPr bwMode="auto">
            <a:xfrm>
              <a:off x="1490758" y="4161012"/>
              <a:ext cx="20638" cy="22225"/>
            </a:xfrm>
            <a:prstGeom prst="ellipse">
              <a:avLst/>
            </a:prstGeom>
            <a:solidFill>
              <a:srgbClr val="FAB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40" name="Freeform 112"/>
            <p:cNvSpPr>
              <a:spLocks/>
            </p:cNvSpPr>
            <p:nvPr/>
          </p:nvSpPr>
          <p:spPr bwMode="auto">
            <a:xfrm>
              <a:off x="1470120" y="4189587"/>
              <a:ext cx="14288" cy="14287"/>
            </a:xfrm>
            <a:custGeom>
              <a:avLst/>
              <a:gdLst>
                <a:gd name="T0" fmla="*/ 2 w 12"/>
                <a:gd name="T1" fmla="*/ 8 h 12"/>
                <a:gd name="T2" fmla="*/ 8 w 12"/>
                <a:gd name="T3" fmla="*/ 1 h 12"/>
                <a:gd name="T4" fmla="*/ 12 w 12"/>
                <a:gd name="T5" fmla="*/ 3 h 12"/>
                <a:gd name="T6" fmla="*/ 7 w 12"/>
                <a:gd name="T7" fmla="*/ 0 h 12"/>
                <a:gd name="T8" fmla="*/ 0 w 12"/>
                <a:gd name="T9" fmla="*/ 6 h 12"/>
                <a:gd name="T10" fmla="*/ 3 w 12"/>
                <a:gd name="T11" fmla="*/ 12 h 12"/>
                <a:gd name="T12" fmla="*/ 2 w 12"/>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2" y="8"/>
                  </a:moveTo>
                  <a:cubicBezTo>
                    <a:pt x="2" y="4"/>
                    <a:pt x="5" y="1"/>
                    <a:pt x="8" y="1"/>
                  </a:cubicBezTo>
                  <a:cubicBezTo>
                    <a:pt x="10" y="1"/>
                    <a:pt x="11" y="2"/>
                    <a:pt x="12" y="3"/>
                  </a:cubicBezTo>
                  <a:cubicBezTo>
                    <a:pt x="11" y="1"/>
                    <a:pt x="9" y="0"/>
                    <a:pt x="7" y="0"/>
                  </a:cubicBezTo>
                  <a:cubicBezTo>
                    <a:pt x="3" y="0"/>
                    <a:pt x="0" y="3"/>
                    <a:pt x="0" y="6"/>
                  </a:cubicBezTo>
                  <a:cubicBezTo>
                    <a:pt x="0" y="9"/>
                    <a:pt x="1" y="10"/>
                    <a:pt x="3" y="12"/>
                  </a:cubicBezTo>
                  <a:cubicBezTo>
                    <a:pt x="2" y="11"/>
                    <a:pt x="2" y="9"/>
                    <a:pt x="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41" name="Freeform 113"/>
            <p:cNvSpPr>
              <a:spLocks/>
            </p:cNvSpPr>
            <p:nvPr/>
          </p:nvSpPr>
          <p:spPr bwMode="auto">
            <a:xfrm>
              <a:off x="1493933" y="4165774"/>
              <a:ext cx="14288" cy="14287"/>
            </a:xfrm>
            <a:custGeom>
              <a:avLst/>
              <a:gdLst>
                <a:gd name="T0" fmla="*/ 1 w 12"/>
                <a:gd name="T1" fmla="*/ 8 h 12"/>
                <a:gd name="T2" fmla="*/ 8 w 12"/>
                <a:gd name="T3" fmla="*/ 1 h 12"/>
                <a:gd name="T4" fmla="*/ 12 w 12"/>
                <a:gd name="T5" fmla="*/ 3 h 12"/>
                <a:gd name="T6" fmla="*/ 6 w 12"/>
                <a:gd name="T7" fmla="*/ 0 h 12"/>
                <a:gd name="T8" fmla="*/ 0 w 12"/>
                <a:gd name="T9" fmla="*/ 6 h 12"/>
                <a:gd name="T10" fmla="*/ 2 w 12"/>
                <a:gd name="T11" fmla="*/ 12 h 12"/>
                <a:gd name="T12" fmla="*/ 1 w 12"/>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 y="8"/>
                  </a:moveTo>
                  <a:cubicBezTo>
                    <a:pt x="1" y="4"/>
                    <a:pt x="4" y="1"/>
                    <a:pt x="8" y="1"/>
                  </a:cubicBezTo>
                  <a:cubicBezTo>
                    <a:pt x="9" y="1"/>
                    <a:pt x="11" y="2"/>
                    <a:pt x="12" y="3"/>
                  </a:cubicBezTo>
                  <a:cubicBezTo>
                    <a:pt x="11" y="1"/>
                    <a:pt x="9" y="0"/>
                    <a:pt x="6" y="0"/>
                  </a:cubicBezTo>
                  <a:cubicBezTo>
                    <a:pt x="3" y="0"/>
                    <a:pt x="0" y="3"/>
                    <a:pt x="0" y="6"/>
                  </a:cubicBezTo>
                  <a:cubicBezTo>
                    <a:pt x="0" y="8"/>
                    <a:pt x="1" y="10"/>
                    <a:pt x="2" y="12"/>
                  </a:cubicBezTo>
                  <a:cubicBezTo>
                    <a:pt x="2" y="10"/>
                    <a:pt x="1" y="9"/>
                    <a:pt x="1"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42" name="Freeform 114"/>
            <p:cNvSpPr>
              <a:spLocks/>
            </p:cNvSpPr>
            <p:nvPr/>
          </p:nvSpPr>
          <p:spPr bwMode="auto">
            <a:xfrm>
              <a:off x="1462183" y="4227687"/>
              <a:ext cx="46038" cy="28575"/>
            </a:xfrm>
            <a:custGeom>
              <a:avLst/>
              <a:gdLst>
                <a:gd name="T0" fmla="*/ 5 w 36"/>
                <a:gd name="T1" fmla="*/ 16 h 23"/>
                <a:gd name="T2" fmla="*/ 0 w 36"/>
                <a:gd name="T3" fmla="*/ 11 h 23"/>
                <a:gd name="T4" fmla="*/ 3 w 36"/>
                <a:gd name="T5" fmla="*/ 6 h 23"/>
                <a:gd name="T6" fmla="*/ 8 w 36"/>
                <a:gd name="T7" fmla="*/ 7 h 23"/>
                <a:gd name="T8" fmla="*/ 12 w 36"/>
                <a:gd name="T9" fmla="*/ 7 h 23"/>
                <a:gd name="T10" fmla="*/ 13 w 36"/>
                <a:gd name="T11" fmla="*/ 4 h 23"/>
                <a:gd name="T12" fmla="*/ 20 w 36"/>
                <a:gd name="T13" fmla="*/ 1 h 23"/>
                <a:gd name="T14" fmla="*/ 21 w 36"/>
                <a:gd name="T15" fmla="*/ 2 h 23"/>
                <a:gd name="T16" fmla="*/ 28 w 36"/>
                <a:gd name="T17" fmla="*/ 2 h 23"/>
                <a:gd name="T18" fmla="*/ 34 w 36"/>
                <a:gd name="T19" fmla="*/ 4 h 23"/>
                <a:gd name="T20" fmla="*/ 35 w 36"/>
                <a:gd name="T21" fmla="*/ 6 h 23"/>
                <a:gd name="T22" fmla="*/ 33 w 36"/>
                <a:gd name="T23" fmla="*/ 10 h 23"/>
                <a:gd name="T24" fmla="*/ 34 w 36"/>
                <a:gd name="T25" fmla="*/ 15 h 23"/>
                <a:gd name="T26" fmla="*/ 36 w 36"/>
                <a:gd name="T27" fmla="*/ 18 h 23"/>
                <a:gd name="T28" fmla="*/ 34 w 36"/>
                <a:gd name="T29" fmla="*/ 19 h 23"/>
                <a:gd name="T30" fmla="*/ 29 w 36"/>
                <a:gd name="T31" fmla="*/ 22 h 23"/>
                <a:gd name="T32" fmla="*/ 23 w 36"/>
                <a:gd name="T33" fmla="*/ 22 h 23"/>
                <a:gd name="T34" fmla="*/ 19 w 36"/>
                <a:gd name="T35" fmla="*/ 19 h 23"/>
                <a:gd name="T36" fmla="*/ 12 w 36"/>
                <a:gd name="T37" fmla="*/ 19 h 23"/>
                <a:gd name="T38" fmla="*/ 5 w 36"/>
                <a:gd name="T39"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23">
                  <a:moveTo>
                    <a:pt x="5" y="16"/>
                  </a:moveTo>
                  <a:cubicBezTo>
                    <a:pt x="2" y="15"/>
                    <a:pt x="1" y="14"/>
                    <a:pt x="0" y="11"/>
                  </a:cubicBezTo>
                  <a:cubicBezTo>
                    <a:pt x="0" y="9"/>
                    <a:pt x="1" y="6"/>
                    <a:pt x="3" y="6"/>
                  </a:cubicBezTo>
                  <a:cubicBezTo>
                    <a:pt x="5" y="6"/>
                    <a:pt x="6" y="7"/>
                    <a:pt x="8" y="7"/>
                  </a:cubicBezTo>
                  <a:cubicBezTo>
                    <a:pt x="9" y="8"/>
                    <a:pt x="11" y="8"/>
                    <a:pt x="12" y="7"/>
                  </a:cubicBezTo>
                  <a:cubicBezTo>
                    <a:pt x="13" y="6"/>
                    <a:pt x="13" y="5"/>
                    <a:pt x="13" y="4"/>
                  </a:cubicBezTo>
                  <a:cubicBezTo>
                    <a:pt x="14" y="2"/>
                    <a:pt x="17" y="0"/>
                    <a:pt x="20" y="1"/>
                  </a:cubicBezTo>
                  <a:cubicBezTo>
                    <a:pt x="20" y="2"/>
                    <a:pt x="21" y="2"/>
                    <a:pt x="21" y="2"/>
                  </a:cubicBezTo>
                  <a:cubicBezTo>
                    <a:pt x="23" y="3"/>
                    <a:pt x="26" y="2"/>
                    <a:pt x="28" y="2"/>
                  </a:cubicBezTo>
                  <a:cubicBezTo>
                    <a:pt x="30" y="2"/>
                    <a:pt x="32" y="2"/>
                    <a:pt x="34" y="4"/>
                  </a:cubicBezTo>
                  <a:cubicBezTo>
                    <a:pt x="34" y="4"/>
                    <a:pt x="35" y="6"/>
                    <a:pt x="35" y="6"/>
                  </a:cubicBezTo>
                  <a:cubicBezTo>
                    <a:pt x="34" y="7"/>
                    <a:pt x="34" y="9"/>
                    <a:pt x="33" y="10"/>
                  </a:cubicBezTo>
                  <a:cubicBezTo>
                    <a:pt x="33" y="12"/>
                    <a:pt x="33" y="14"/>
                    <a:pt x="34" y="15"/>
                  </a:cubicBezTo>
                  <a:cubicBezTo>
                    <a:pt x="34" y="16"/>
                    <a:pt x="36" y="16"/>
                    <a:pt x="36" y="18"/>
                  </a:cubicBezTo>
                  <a:cubicBezTo>
                    <a:pt x="36" y="18"/>
                    <a:pt x="35" y="19"/>
                    <a:pt x="34" y="19"/>
                  </a:cubicBezTo>
                  <a:cubicBezTo>
                    <a:pt x="33" y="20"/>
                    <a:pt x="31" y="21"/>
                    <a:pt x="29" y="22"/>
                  </a:cubicBezTo>
                  <a:cubicBezTo>
                    <a:pt x="27" y="23"/>
                    <a:pt x="24" y="23"/>
                    <a:pt x="23" y="22"/>
                  </a:cubicBezTo>
                  <a:cubicBezTo>
                    <a:pt x="21" y="21"/>
                    <a:pt x="20" y="20"/>
                    <a:pt x="19" y="19"/>
                  </a:cubicBezTo>
                  <a:cubicBezTo>
                    <a:pt x="17" y="18"/>
                    <a:pt x="15" y="19"/>
                    <a:pt x="12" y="19"/>
                  </a:cubicBezTo>
                  <a:cubicBezTo>
                    <a:pt x="10" y="19"/>
                    <a:pt x="7" y="17"/>
                    <a:pt x="5" y="16"/>
                  </a:cubicBezTo>
                </a:path>
              </a:pathLst>
            </a:custGeom>
            <a:solidFill>
              <a:srgbClr val="BF4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43" name="Freeform 115"/>
            <p:cNvSpPr>
              <a:spLocks/>
            </p:cNvSpPr>
            <p:nvPr/>
          </p:nvSpPr>
          <p:spPr bwMode="auto">
            <a:xfrm>
              <a:off x="1508220" y="4237212"/>
              <a:ext cx="7938" cy="9525"/>
            </a:xfrm>
            <a:custGeom>
              <a:avLst/>
              <a:gdLst>
                <a:gd name="T0" fmla="*/ 1 w 7"/>
                <a:gd name="T1" fmla="*/ 3 h 8"/>
                <a:gd name="T2" fmla="*/ 2 w 7"/>
                <a:gd name="T3" fmla="*/ 1 h 8"/>
                <a:gd name="T4" fmla="*/ 5 w 7"/>
                <a:gd name="T5" fmla="*/ 0 h 8"/>
                <a:gd name="T6" fmla="*/ 7 w 7"/>
                <a:gd name="T7" fmla="*/ 3 h 8"/>
                <a:gd name="T8" fmla="*/ 6 w 7"/>
                <a:gd name="T9" fmla="*/ 6 h 8"/>
                <a:gd name="T10" fmla="*/ 2 w 7"/>
                <a:gd name="T11" fmla="*/ 7 h 8"/>
                <a:gd name="T12" fmla="*/ 1 w 7"/>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3"/>
                  </a:moveTo>
                  <a:cubicBezTo>
                    <a:pt x="0" y="2"/>
                    <a:pt x="1" y="1"/>
                    <a:pt x="2" y="1"/>
                  </a:cubicBezTo>
                  <a:cubicBezTo>
                    <a:pt x="3" y="0"/>
                    <a:pt x="4" y="0"/>
                    <a:pt x="5" y="0"/>
                  </a:cubicBezTo>
                  <a:cubicBezTo>
                    <a:pt x="6" y="0"/>
                    <a:pt x="7" y="2"/>
                    <a:pt x="7" y="3"/>
                  </a:cubicBezTo>
                  <a:cubicBezTo>
                    <a:pt x="7" y="4"/>
                    <a:pt x="7" y="5"/>
                    <a:pt x="6" y="6"/>
                  </a:cubicBezTo>
                  <a:cubicBezTo>
                    <a:pt x="5" y="7"/>
                    <a:pt x="3" y="8"/>
                    <a:pt x="2" y="7"/>
                  </a:cubicBezTo>
                  <a:cubicBezTo>
                    <a:pt x="1" y="6"/>
                    <a:pt x="1" y="3"/>
                    <a:pt x="1" y="3"/>
                  </a:cubicBezTo>
                </a:path>
              </a:pathLst>
            </a:custGeom>
            <a:solidFill>
              <a:srgbClr val="BF4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44" name="Freeform 117"/>
            <p:cNvSpPr>
              <a:spLocks noEditPoints="1"/>
            </p:cNvSpPr>
            <p:nvPr/>
          </p:nvSpPr>
          <p:spPr bwMode="auto">
            <a:xfrm>
              <a:off x="1463770" y="4232449"/>
              <a:ext cx="25400" cy="11112"/>
            </a:xfrm>
            <a:custGeom>
              <a:avLst/>
              <a:gdLst>
                <a:gd name="T0" fmla="*/ 2 w 20"/>
                <a:gd name="T1" fmla="*/ 9 h 9"/>
                <a:gd name="T2" fmla="*/ 1 w 20"/>
                <a:gd name="T3" fmla="*/ 8 h 9"/>
                <a:gd name="T4" fmla="*/ 3 w 20"/>
                <a:gd name="T5" fmla="*/ 3 h 9"/>
                <a:gd name="T6" fmla="*/ 4 w 20"/>
                <a:gd name="T7" fmla="*/ 3 h 9"/>
                <a:gd name="T8" fmla="*/ 6 w 20"/>
                <a:gd name="T9" fmla="*/ 5 h 9"/>
                <a:gd name="T10" fmla="*/ 9 w 20"/>
                <a:gd name="T11" fmla="*/ 6 h 9"/>
                <a:gd name="T12" fmla="*/ 10 w 20"/>
                <a:gd name="T13" fmla="*/ 6 h 9"/>
                <a:gd name="T14" fmla="*/ 14 w 20"/>
                <a:gd name="T15" fmla="*/ 1 h 9"/>
                <a:gd name="T16" fmla="*/ 18 w 20"/>
                <a:gd name="T17" fmla="*/ 0 h 9"/>
                <a:gd name="T18" fmla="*/ 20 w 20"/>
                <a:gd name="T19" fmla="*/ 1 h 9"/>
                <a:gd name="T20" fmla="*/ 19 w 20"/>
                <a:gd name="T21" fmla="*/ 0 h 9"/>
                <a:gd name="T22" fmla="*/ 19 w 20"/>
                <a:gd name="T23" fmla="*/ 0 h 9"/>
                <a:gd name="T24" fmla="*/ 20 w 20"/>
                <a:gd name="T25" fmla="*/ 1 h 9"/>
                <a:gd name="T26" fmla="*/ 20 w 20"/>
                <a:gd name="T27" fmla="*/ 1 h 9"/>
                <a:gd name="T28" fmla="*/ 20 w 20"/>
                <a:gd name="T29" fmla="*/ 1 h 9"/>
                <a:gd name="T30" fmla="*/ 20 w 20"/>
                <a:gd name="T31" fmla="*/ 1 h 9"/>
                <a:gd name="T32" fmla="*/ 19 w 20"/>
                <a:gd name="T33" fmla="*/ 2 h 9"/>
                <a:gd name="T34" fmla="*/ 18 w 20"/>
                <a:gd name="T35" fmla="*/ 1 h 9"/>
                <a:gd name="T36" fmla="*/ 17 w 20"/>
                <a:gd name="T37" fmla="*/ 1 h 9"/>
                <a:gd name="T38" fmla="*/ 17 w 20"/>
                <a:gd name="T39" fmla="*/ 1 h 9"/>
                <a:gd name="T40" fmla="*/ 15 w 20"/>
                <a:gd name="T41" fmla="*/ 4 h 9"/>
                <a:gd name="T42" fmla="*/ 10 w 20"/>
                <a:gd name="T43" fmla="*/ 8 h 9"/>
                <a:gd name="T44" fmla="*/ 9 w 20"/>
                <a:gd name="T45" fmla="*/ 8 h 9"/>
                <a:gd name="T46" fmla="*/ 6 w 20"/>
                <a:gd name="T47" fmla="*/ 7 h 9"/>
                <a:gd name="T48" fmla="*/ 3 w 20"/>
                <a:gd name="T49" fmla="*/ 6 h 9"/>
                <a:gd name="T50" fmla="*/ 3 w 20"/>
                <a:gd name="T51" fmla="*/ 6 h 9"/>
                <a:gd name="T52" fmla="*/ 3 w 20"/>
                <a:gd name="T53" fmla="*/ 9 h 9"/>
                <a:gd name="T54" fmla="*/ 2 w 20"/>
                <a:gd name="T55" fmla="*/ 9 h 9"/>
                <a:gd name="T56" fmla="*/ 19 w 20"/>
                <a:gd name="T57" fmla="*/ 0 h 9"/>
                <a:gd name="T58" fmla="*/ 19 w 20"/>
                <a:gd name="T59" fmla="*/ 0 h 9"/>
                <a:gd name="T60" fmla="*/ 19 w 20"/>
                <a:gd name="T6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 h="9">
                  <a:moveTo>
                    <a:pt x="2" y="9"/>
                  </a:moveTo>
                  <a:cubicBezTo>
                    <a:pt x="2" y="9"/>
                    <a:pt x="1" y="9"/>
                    <a:pt x="1" y="8"/>
                  </a:cubicBezTo>
                  <a:cubicBezTo>
                    <a:pt x="0" y="7"/>
                    <a:pt x="1" y="3"/>
                    <a:pt x="3" y="3"/>
                  </a:cubicBezTo>
                  <a:cubicBezTo>
                    <a:pt x="3" y="3"/>
                    <a:pt x="3" y="3"/>
                    <a:pt x="4" y="3"/>
                  </a:cubicBezTo>
                  <a:cubicBezTo>
                    <a:pt x="4" y="4"/>
                    <a:pt x="6" y="5"/>
                    <a:pt x="6" y="5"/>
                  </a:cubicBezTo>
                  <a:cubicBezTo>
                    <a:pt x="7" y="5"/>
                    <a:pt x="8" y="6"/>
                    <a:pt x="9" y="6"/>
                  </a:cubicBezTo>
                  <a:cubicBezTo>
                    <a:pt x="10" y="6"/>
                    <a:pt x="10" y="6"/>
                    <a:pt x="10" y="6"/>
                  </a:cubicBezTo>
                  <a:cubicBezTo>
                    <a:pt x="12" y="5"/>
                    <a:pt x="13" y="3"/>
                    <a:pt x="14" y="1"/>
                  </a:cubicBezTo>
                  <a:cubicBezTo>
                    <a:pt x="15" y="0"/>
                    <a:pt x="16" y="0"/>
                    <a:pt x="18" y="0"/>
                  </a:cubicBezTo>
                  <a:cubicBezTo>
                    <a:pt x="18" y="0"/>
                    <a:pt x="19" y="0"/>
                    <a:pt x="20" y="1"/>
                  </a:cubicBezTo>
                  <a:cubicBezTo>
                    <a:pt x="20" y="1"/>
                    <a:pt x="20" y="0"/>
                    <a:pt x="19" y="0"/>
                  </a:cubicBezTo>
                  <a:cubicBezTo>
                    <a:pt x="19" y="0"/>
                    <a:pt x="19" y="0"/>
                    <a:pt x="19" y="0"/>
                  </a:cubicBezTo>
                  <a:cubicBezTo>
                    <a:pt x="19" y="0"/>
                    <a:pt x="19" y="0"/>
                    <a:pt x="20" y="1"/>
                  </a:cubicBezTo>
                  <a:cubicBezTo>
                    <a:pt x="20" y="1"/>
                    <a:pt x="20" y="1"/>
                    <a:pt x="20" y="1"/>
                  </a:cubicBezTo>
                  <a:cubicBezTo>
                    <a:pt x="20" y="1"/>
                    <a:pt x="20" y="1"/>
                    <a:pt x="20" y="1"/>
                  </a:cubicBezTo>
                  <a:cubicBezTo>
                    <a:pt x="20" y="1"/>
                    <a:pt x="20" y="1"/>
                    <a:pt x="20" y="1"/>
                  </a:cubicBezTo>
                  <a:cubicBezTo>
                    <a:pt x="20" y="1"/>
                    <a:pt x="20" y="2"/>
                    <a:pt x="19" y="2"/>
                  </a:cubicBezTo>
                  <a:cubicBezTo>
                    <a:pt x="19" y="2"/>
                    <a:pt x="18" y="2"/>
                    <a:pt x="18" y="1"/>
                  </a:cubicBezTo>
                  <a:cubicBezTo>
                    <a:pt x="18" y="1"/>
                    <a:pt x="17" y="1"/>
                    <a:pt x="17" y="1"/>
                  </a:cubicBezTo>
                  <a:cubicBezTo>
                    <a:pt x="17" y="1"/>
                    <a:pt x="17" y="1"/>
                    <a:pt x="17" y="1"/>
                  </a:cubicBezTo>
                  <a:cubicBezTo>
                    <a:pt x="16" y="2"/>
                    <a:pt x="15" y="2"/>
                    <a:pt x="15" y="4"/>
                  </a:cubicBezTo>
                  <a:cubicBezTo>
                    <a:pt x="13" y="5"/>
                    <a:pt x="12" y="7"/>
                    <a:pt x="10" y="8"/>
                  </a:cubicBezTo>
                  <a:cubicBezTo>
                    <a:pt x="10" y="8"/>
                    <a:pt x="10" y="8"/>
                    <a:pt x="9" y="8"/>
                  </a:cubicBezTo>
                  <a:cubicBezTo>
                    <a:pt x="8" y="8"/>
                    <a:pt x="7" y="7"/>
                    <a:pt x="6" y="7"/>
                  </a:cubicBezTo>
                  <a:cubicBezTo>
                    <a:pt x="5" y="6"/>
                    <a:pt x="4" y="6"/>
                    <a:pt x="3" y="6"/>
                  </a:cubicBezTo>
                  <a:cubicBezTo>
                    <a:pt x="3" y="6"/>
                    <a:pt x="3" y="6"/>
                    <a:pt x="3" y="6"/>
                  </a:cubicBezTo>
                  <a:cubicBezTo>
                    <a:pt x="2" y="7"/>
                    <a:pt x="3" y="8"/>
                    <a:pt x="3" y="9"/>
                  </a:cubicBezTo>
                  <a:cubicBezTo>
                    <a:pt x="3" y="9"/>
                    <a:pt x="3" y="9"/>
                    <a:pt x="2" y="9"/>
                  </a:cubicBezTo>
                  <a:moveTo>
                    <a:pt x="19" y="0"/>
                  </a:moveTo>
                  <a:cubicBezTo>
                    <a:pt x="19" y="0"/>
                    <a:pt x="19" y="0"/>
                    <a:pt x="19" y="0"/>
                  </a:cubicBezTo>
                  <a:cubicBezTo>
                    <a:pt x="19" y="0"/>
                    <a:pt x="19" y="0"/>
                    <a:pt x="19" y="0"/>
                  </a:cubicBezTo>
                </a:path>
              </a:pathLst>
            </a:custGeom>
            <a:solidFill>
              <a:srgbClr val="DE7F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45" name="Freeform 118"/>
            <p:cNvSpPr>
              <a:spLocks/>
            </p:cNvSpPr>
            <p:nvPr/>
          </p:nvSpPr>
          <p:spPr bwMode="auto">
            <a:xfrm>
              <a:off x="1508220" y="4238799"/>
              <a:ext cx="4763" cy="4762"/>
            </a:xfrm>
            <a:custGeom>
              <a:avLst/>
              <a:gdLst>
                <a:gd name="T0" fmla="*/ 2 w 3"/>
                <a:gd name="T1" fmla="*/ 3 h 3"/>
                <a:gd name="T2" fmla="*/ 1 w 3"/>
                <a:gd name="T3" fmla="*/ 2 h 3"/>
                <a:gd name="T4" fmla="*/ 3 w 3"/>
                <a:gd name="T5" fmla="*/ 0 h 3"/>
                <a:gd name="T6" fmla="*/ 3 w 3"/>
                <a:gd name="T7" fmla="*/ 0 h 3"/>
                <a:gd name="T8" fmla="*/ 2 w 3"/>
                <a:gd name="T9" fmla="*/ 1 h 3"/>
                <a:gd name="T10" fmla="*/ 2 w 3"/>
                <a:gd name="T11" fmla="*/ 2 h 3"/>
                <a:gd name="T12" fmla="*/ 2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3"/>
                  </a:moveTo>
                  <a:cubicBezTo>
                    <a:pt x="1" y="3"/>
                    <a:pt x="1" y="3"/>
                    <a:pt x="1" y="2"/>
                  </a:cubicBezTo>
                  <a:cubicBezTo>
                    <a:pt x="0" y="1"/>
                    <a:pt x="2" y="0"/>
                    <a:pt x="3" y="0"/>
                  </a:cubicBezTo>
                  <a:cubicBezTo>
                    <a:pt x="3" y="0"/>
                    <a:pt x="3" y="0"/>
                    <a:pt x="3" y="0"/>
                  </a:cubicBezTo>
                  <a:cubicBezTo>
                    <a:pt x="3" y="1"/>
                    <a:pt x="3" y="1"/>
                    <a:pt x="2" y="1"/>
                  </a:cubicBezTo>
                  <a:cubicBezTo>
                    <a:pt x="2" y="1"/>
                    <a:pt x="2" y="2"/>
                    <a:pt x="2" y="2"/>
                  </a:cubicBezTo>
                  <a:cubicBezTo>
                    <a:pt x="2" y="2"/>
                    <a:pt x="2" y="3"/>
                    <a:pt x="2" y="3"/>
                  </a:cubicBezTo>
                </a:path>
              </a:pathLst>
            </a:custGeom>
            <a:solidFill>
              <a:srgbClr val="DE7F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46" name="Freeform 119"/>
            <p:cNvSpPr>
              <a:spLocks/>
            </p:cNvSpPr>
            <p:nvPr/>
          </p:nvSpPr>
          <p:spPr bwMode="auto">
            <a:xfrm>
              <a:off x="1514570" y="4207049"/>
              <a:ext cx="58738" cy="36512"/>
            </a:xfrm>
            <a:custGeom>
              <a:avLst/>
              <a:gdLst>
                <a:gd name="T0" fmla="*/ 46 w 47"/>
                <a:gd name="T1" fmla="*/ 0 h 29"/>
                <a:gd name="T2" fmla="*/ 45 w 47"/>
                <a:gd name="T3" fmla="*/ 2 h 29"/>
                <a:gd name="T4" fmla="*/ 40 w 47"/>
                <a:gd name="T5" fmla="*/ 6 h 29"/>
                <a:gd name="T6" fmla="*/ 39 w 47"/>
                <a:gd name="T7" fmla="*/ 8 h 29"/>
                <a:gd name="T8" fmla="*/ 26 w 47"/>
                <a:gd name="T9" fmla="*/ 25 h 29"/>
                <a:gd name="T10" fmla="*/ 13 w 47"/>
                <a:gd name="T11" fmla="*/ 20 h 29"/>
                <a:gd name="T12" fmla="*/ 2 w 47"/>
                <a:gd name="T13" fmla="*/ 11 h 29"/>
                <a:gd name="T14" fmla="*/ 13 w 47"/>
                <a:gd name="T15" fmla="*/ 22 h 29"/>
                <a:gd name="T16" fmla="*/ 26 w 47"/>
                <a:gd name="T17" fmla="*/ 27 h 29"/>
                <a:gd name="T18" fmla="*/ 39 w 47"/>
                <a:gd name="T19" fmla="*/ 10 h 29"/>
                <a:gd name="T20" fmla="*/ 40 w 47"/>
                <a:gd name="T21" fmla="*/ 8 h 29"/>
                <a:gd name="T22" fmla="*/ 45 w 47"/>
                <a:gd name="T23" fmla="*/ 4 h 29"/>
                <a:gd name="T24" fmla="*/ 46 w 47"/>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29">
                  <a:moveTo>
                    <a:pt x="46" y="0"/>
                  </a:moveTo>
                  <a:cubicBezTo>
                    <a:pt x="46" y="1"/>
                    <a:pt x="45" y="1"/>
                    <a:pt x="45" y="2"/>
                  </a:cubicBezTo>
                  <a:cubicBezTo>
                    <a:pt x="44" y="4"/>
                    <a:pt x="42" y="4"/>
                    <a:pt x="40" y="6"/>
                  </a:cubicBezTo>
                  <a:cubicBezTo>
                    <a:pt x="40" y="6"/>
                    <a:pt x="39" y="7"/>
                    <a:pt x="39" y="8"/>
                  </a:cubicBezTo>
                  <a:cubicBezTo>
                    <a:pt x="36" y="13"/>
                    <a:pt x="29" y="24"/>
                    <a:pt x="26" y="25"/>
                  </a:cubicBezTo>
                  <a:cubicBezTo>
                    <a:pt x="23" y="27"/>
                    <a:pt x="15" y="22"/>
                    <a:pt x="13" y="20"/>
                  </a:cubicBezTo>
                  <a:cubicBezTo>
                    <a:pt x="10" y="18"/>
                    <a:pt x="3" y="14"/>
                    <a:pt x="2" y="11"/>
                  </a:cubicBezTo>
                  <a:cubicBezTo>
                    <a:pt x="0" y="15"/>
                    <a:pt x="10" y="19"/>
                    <a:pt x="13" y="22"/>
                  </a:cubicBezTo>
                  <a:cubicBezTo>
                    <a:pt x="15" y="24"/>
                    <a:pt x="23" y="29"/>
                    <a:pt x="26" y="27"/>
                  </a:cubicBezTo>
                  <a:cubicBezTo>
                    <a:pt x="29" y="26"/>
                    <a:pt x="36" y="15"/>
                    <a:pt x="39" y="10"/>
                  </a:cubicBezTo>
                  <a:cubicBezTo>
                    <a:pt x="39" y="9"/>
                    <a:pt x="40" y="8"/>
                    <a:pt x="40" y="8"/>
                  </a:cubicBezTo>
                  <a:cubicBezTo>
                    <a:pt x="42" y="7"/>
                    <a:pt x="44" y="7"/>
                    <a:pt x="45" y="4"/>
                  </a:cubicBezTo>
                  <a:cubicBezTo>
                    <a:pt x="46" y="3"/>
                    <a:pt x="47" y="2"/>
                    <a:pt x="46" y="0"/>
                  </a:cubicBezTo>
                  <a:close/>
                </a:path>
              </a:pathLst>
            </a:custGeom>
            <a:solidFill>
              <a:srgbClr val="CA7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47" name="Freeform 120"/>
            <p:cNvSpPr>
              <a:spLocks/>
            </p:cNvSpPr>
            <p:nvPr/>
          </p:nvSpPr>
          <p:spPr bwMode="auto">
            <a:xfrm>
              <a:off x="1514570" y="4183237"/>
              <a:ext cx="58738" cy="57150"/>
            </a:xfrm>
            <a:custGeom>
              <a:avLst/>
              <a:gdLst>
                <a:gd name="T0" fmla="*/ 45 w 47"/>
                <a:gd name="T1" fmla="*/ 14 h 46"/>
                <a:gd name="T2" fmla="*/ 45 w 47"/>
                <a:gd name="T3" fmla="*/ 22 h 46"/>
                <a:gd name="T4" fmla="*/ 40 w 47"/>
                <a:gd name="T5" fmla="*/ 25 h 46"/>
                <a:gd name="T6" fmla="*/ 39 w 47"/>
                <a:gd name="T7" fmla="*/ 27 h 46"/>
                <a:gd name="T8" fmla="*/ 26 w 47"/>
                <a:gd name="T9" fmla="*/ 45 h 46"/>
                <a:gd name="T10" fmla="*/ 13 w 47"/>
                <a:gd name="T11" fmla="*/ 39 h 46"/>
                <a:gd name="T12" fmla="*/ 2 w 47"/>
                <a:gd name="T13" fmla="*/ 29 h 46"/>
                <a:gd name="T14" fmla="*/ 10 w 47"/>
                <a:gd name="T15" fmla="*/ 13 h 46"/>
                <a:gd name="T16" fmla="*/ 11 w 47"/>
                <a:gd name="T17" fmla="*/ 11 h 46"/>
                <a:gd name="T18" fmla="*/ 17 w 47"/>
                <a:gd name="T19" fmla="*/ 1 h 46"/>
                <a:gd name="T20" fmla="*/ 45 w 47"/>
                <a:gd name="T21"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46">
                  <a:moveTo>
                    <a:pt x="45" y="14"/>
                  </a:moveTo>
                  <a:cubicBezTo>
                    <a:pt x="47" y="18"/>
                    <a:pt x="46" y="20"/>
                    <a:pt x="45" y="22"/>
                  </a:cubicBezTo>
                  <a:cubicBezTo>
                    <a:pt x="44" y="24"/>
                    <a:pt x="42" y="24"/>
                    <a:pt x="40" y="25"/>
                  </a:cubicBezTo>
                  <a:cubicBezTo>
                    <a:pt x="40" y="26"/>
                    <a:pt x="39" y="26"/>
                    <a:pt x="39" y="27"/>
                  </a:cubicBezTo>
                  <a:cubicBezTo>
                    <a:pt x="36" y="32"/>
                    <a:pt x="29" y="43"/>
                    <a:pt x="26" y="45"/>
                  </a:cubicBezTo>
                  <a:cubicBezTo>
                    <a:pt x="23" y="46"/>
                    <a:pt x="15" y="41"/>
                    <a:pt x="13" y="39"/>
                  </a:cubicBezTo>
                  <a:cubicBezTo>
                    <a:pt x="10" y="36"/>
                    <a:pt x="0" y="33"/>
                    <a:pt x="2" y="29"/>
                  </a:cubicBezTo>
                  <a:cubicBezTo>
                    <a:pt x="4" y="25"/>
                    <a:pt x="8" y="18"/>
                    <a:pt x="10" y="13"/>
                  </a:cubicBezTo>
                  <a:cubicBezTo>
                    <a:pt x="10" y="12"/>
                    <a:pt x="11" y="12"/>
                    <a:pt x="11" y="11"/>
                  </a:cubicBezTo>
                  <a:cubicBezTo>
                    <a:pt x="11" y="9"/>
                    <a:pt x="10" y="2"/>
                    <a:pt x="17" y="1"/>
                  </a:cubicBezTo>
                  <a:cubicBezTo>
                    <a:pt x="24" y="0"/>
                    <a:pt x="43" y="12"/>
                    <a:pt x="45" y="14"/>
                  </a:cubicBezTo>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48" name="Freeform 121"/>
            <p:cNvSpPr>
              <a:spLocks/>
            </p:cNvSpPr>
            <p:nvPr/>
          </p:nvSpPr>
          <p:spPr bwMode="auto">
            <a:xfrm>
              <a:off x="1519333" y="4186412"/>
              <a:ext cx="49213" cy="50800"/>
            </a:xfrm>
            <a:custGeom>
              <a:avLst/>
              <a:gdLst>
                <a:gd name="T0" fmla="*/ 38 w 40"/>
                <a:gd name="T1" fmla="*/ 12 h 40"/>
                <a:gd name="T2" fmla="*/ 38 w 40"/>
                <a:gd name="T3" fmla="*/ 19 h 40"/>
                <a:gd name="T4" fmla="*/ 34 w 40"/>
                <a:gd name="T5" fmla="*/ 22 h 40"/>
                <a:gd name="T6" fmla="*/ 33 w 40"/>
                <a:gd name="T7" fmla="*/ 23 h 40"/>
                <a:gd name="T8" fmla="*/ 22 w 40"/>
                <a:gd name="T9" fmla="*/ 38 h 40"/>
                <a:gd name="T10" fmla="*/ 11 w 40"/>
                <a:gd name="T11" fmla="*/ 34 h 40"/>
                <a:gd name="T12" fmla="*/ 1 w 40"/>
                <a:gd name="T13" fmla="*/ 25 h 40"/>
                <a:gd name="T14" fmla="*/ 8 w 40"/>
                <a:gd name="T15" fmla="*/ 11 h 40"/>
                <a:gd name="T16" fmla="*/ 9 w 40"/>
                <a:gd name="T17" fmla="*/ 10 h 40"/>
                <a:gd name="T18" fmla="*/ 14 w 40"/>
                <a:gd name="T19" fmla="*/ 1 h 40"/>
                <a:gd name="T20" fmla="*/ 38 w 40"/>
                <a:gd name="T21"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0">
                  <a:moveTo>
                    <a:pt x="38" y="12"/>
                  </a:moveTo>
                  <a:cubicBezTo>
                    <a:pt x="40" y="16"/>
                    <a:pt x="39" y="17"/>
                    <a:pt x="38" y="19"/>
                  </a:cubicBezTo>
                  <a:cubicBezTo>
                    <a:pt x="37" y="21"/>
                    <a:pt x="36" y="21"/>
                    <a:pt x="34" y="22"/>
                  </a:cubicBezTo>
                  <a:cubicBezTo>
                    <a:pt x="34" y="22"/>
                    <a:pt x="33" y="23"/>
                    <a:pt x="33" y="23"/>
                  </a:cubicBezTo>
                  <a:cubicBezTo>
                    <a:pt x="30" y="28"/>
                    <a:pt x="24" y="37"/>
                    <a:pt x="22" y="38"/>
                  </a:cubicBezTo>
                  <a:cubicBezTo>
                    <a:pt x="19" y="40"/>
                    <a:pt x="13" y="35"/>
                    <a:pt x="11" y="34"/>
                  </a:cubicBezTo>
                  <a:cubicBezTo>
                    <a:pt x="8" y="31"/>
                    <a:pt x="0" y="28"/>
                    <a:pt x="1" y="25"/>
                  </a:cubicBezTo>
                  <a:cubicBezTo>
                    <a:pt x="3" y="21"/>
                    <a:pt x="6" y="16"/>
                    <a:pt x="8" y="11"/>
                  </a:cubicBezTo>
                  <a:cubicBezTo>
                    <a:pt x="8" y="11"/>
                    <a:pt x="9" y="10"/>
                    <a:pt x="9" y="10"/>
                  </a:cubicBezTo>
                  <a:cubicBezTo>
                    <a:pt x="9" y="8"/>
                    <a:pt x="8" y="2"/>
                    <a:pt x="14" y="1"/>
                  </a:cubicBezTo>
                  <a:cubicBezTo>
                    <a:pt x="20" y="0"/>
                    <a:pt x="37" y="10"/>
                    <a:pt x="38" y="12"/>
                  </a:cubicBezTo>
                </a:path>
              </a:pathLst>
            </a:custGeom>
            <a:solidFill>
              <a:srgbClr val="FABD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49" name="Freeform 122"/>
            <p:cNvSpPr>
              <a:spLocks/>
            </p:cNvSpPr>
            <p:nvPr/>
          </p:nvSpPr>
          <p:spPr bwMode="auto">
            <a:xfrm>
              <a:off x="1530445" y="4211812"/>
              <a:ext cx="1588" cy="1587"/>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2"/>
                    <a:pt x="1" y="2"/>
                  </a:cubicBezTo>
                  <a:cubicBezTo>
                    <a:pt x="2" y="2"/>
                    <a:pt x="2" y="0"/>
                    <a:pt x="1"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50" name="Freeform 123"/>
            <p:cNvSpPr>
              <a:spLocks/>
            </p:cNvSpPr>
            <p:nvPr/>
          </p:nvSpPr>
          <p:spPr bwMode="auto">
            <a:xfrm>
              <a:off x="1532033" y="4214987"/>
              <a:ext cx="4763" cy="3175"/>
            </a:xfrm>
            <a:custGeom>
              <a:avLst/>
              <a:gdLst>
                <a:gd name="T0" fmla="*/ 2 w 3"/>
                <a:gd name="T1" fmla="*/ 0 h 2"/>
                <a:gd name="T2" fmla="*/ 0 w 3"/>
                <a:gd name="T3" fmla="*/ 0 h 2"/>
                <a:gd name="T4" fmla="*/ 0 w 3"/>
                <a:gd name="T5" fmla="*/ 2 h 2"/>
                <a:gd name="T6" fmla="*/ 1 w 3"/>
                <a:gd name="T7" fmla="*/ 2 h 2"/>
                <a:gd name="T8" fmla="*/ 2 w 3"/>
                <a:gd name="T9" fmla="*/ 2 h 2"/>
                <a:gd name="T10" fmla="*/ 2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2" y="0"/>
                  </a:moveTo>
                  <a:cubicBezTo>
                    <a:pt x="2" y="0"/>
                    <a:pt x="1" y="0"/>
                    <a:pt x="0" y="0"/>
                  </a:cubicBezTo>
                  <a:cubicBezTo>
                    <a:pt x="0" y="0"/>
                    <a:pt x="0" y="1"/>
                    <a:pt x="0" y="2"/>
                  </a:cubicBezTo>
                  <a:cubicBezTo>
                    <a:pt x="1" y="2"/>
                    <a:pt x="1" y="2"/>
                    <a:pt x="1" y="2"/>
                  </a:cubicBezTo>
                  <a:cubicBezTo>
                    <a:pt x="2" y="2"/>
                    <a:pt x="2" y="2"/>
                    <a:pt x="2" y="2"/>
                  </a:cubicBezTo>
                  <a:cubicBezTo>
                    <a:pt x="3" y="1"/>
                    <a:pt x="2" y="1"/>
                    <a:pt x="2"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51" name="Freeform 124"/>
            <p:cNvSpPr>
              <a:spLocks/>
            </p:cNvSpPr>
            <p:nvPr/>
          </p:nvSpPr>
          <p:spPr bwMode="auto">
            <a:xfrm>
              <a:off x="1538383" y="4222924"/>
              <a:ext cx="1588" cy="1587"/>
            </a:xfrm>
            <a:custGeom>
              <a:avLst/>
              <a:gdLst>
                <a:gd name="T0" fmla="*/ 2 w 2"/>
                <a:gd name="T1" fmla="*/ 0 h 2"/>
                <a:gd name="T2" fmla="*/ 1 w 2"/>
                <a:gd name="T3" fmla="*/ 0 h 2"/>
                <a:gd name="T4" fmla="*/ 1 w 2"/>
                <a:gd name="T5" fmla="*/ 0 h 2"/>
                <a:gd name="T6" fmla="*/ 0 w 2"/>
                <a:gd name="T7" fmla="*/ 1 h 2"/>
                <a:gd name="T8" fmla="*/ 1 w 2"/>
                <a:gd name="T9" fmla="*/ 2 h 2"/>
                <a:gd name="T10" fmla="*/ 2 w 2"/>
                <a:gd name="T11" fmla="*/ 2 h 2"/>
                <a:gd name="T12" fmla="*/ 2 w 2"/>
                <a:gd name="T13" fmla="*/ 2 h 2"/>
                <a:gd name="T14" fmla="*/ 2 w 2"/>
                <a:gd name="T15" fmla="*/ 1 h 2"/>
                <a:gd name="T16" fmla="*/ 2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2" y="0"/>
                  </a:moveTo>
                  <a:cubicBezTo>
                    <a:pt x="2" y="0"/>
                    <a:pt x="2" y="0"/>
                    <a:pt x="1" y="0"/>
                  </a:cubicBezTo>
                  <a:cubicBezTo>
                    <a:pt x="1" y="0"/>
                    <a:pt x="1" y="0"/>
                    <a:pt x="1" y="0"/>
                  </a:cubicBezTo>
                  <a:cubicBezTo>
                    <a:pt x="0" y="0"/>
                    <a:pt x="0" y="0"/>
                    <a:pt x="0" y="1"/>
                  </a:cubicBezTo>
                  <a:cubicBezTo>
                    <a:pt x="0" y="1"/>
                    <a:pt x="0" y="2"/>
                    <a:pt x="1" y="2"/>
                  </a:cubicBezTo>
                  <a:cubicBezTo>
                    <a:pt x="1" y="2"/>
                    <a:pt x="1" y="2"/>
                    <a:pt x="2" y="2"/>
                  </a:cubicBezTo>
                  <a:cubicBezTo>
                    <a:pt x="2" y="2"/>
                    <a:pt x="2" y="2"/>
                    <a:pt x="2" y="2"/>
                  </a:cubicBezTo>
                  <a:cubicBezTo>
                    <a:pt x="2" y="2"/>
                    <a:pt x="2" y="2"/>
                    <a:pt x="2" y="1"/>
                  </a:cubicBezTo>
                  <a:cubicBezTo>
                    <a:pt x="2" y="1"/>
                    <a:pt x="2" y="1"/>
                    <a:pt x="2"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52" name="Freeform 125"/>
            <p:cNvSpPr>
              <a:spLocks/>
            </p:cNvSpPr>
            <p:nvPr/>
          </p:nvSpPr>
          <p:spPr bwMode="auto">
            <a:xfrm>
              <a:off x="1528858" y="4219749"/>
              <a:ext cx="3175" cy="3175"/>
            </a:xfrm>
            <a:custGeom>
              <a:avLst/>
              <a:gdLst>
                <a:gd name="T0" fmla="*/ 1 w 2"/>
                <a:gd name="T1" fmla="*/ 1 h 2"/>
                <a:gd name="T2" fmla="*/ 1 w 2"/>
                <a:gd name="T3" fmla="*/ 2 h 2"/>
                <a:gd name="T4" fmla="*/ 1 w 2"/>
                <a:gd name="T5" fmla="*/ 2 h 2"/>
                <a:gd name="T6" fmla="*/ 2 w 2"/>
                <a:gd name="T7" fmla="*/ 2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0" y="0"/>
                    <a:pt x="0" y="2"/>
                    <a:pt x="1" y="2"/>
                  </a:cubicBezTo>
                  <a:cubicBezTo>
                    <a:pt x="1" y="2"/>
                    <a:pt x="1" y="2"/>
                    <a:pt x="1" y="2"/>
                  </a:cubicBezTo>
                  <a:cubicBezTo>
                    <a:pt x="2" y="2"/>
                    <a:pt x="2" y="2"/>
                    <a:pt x="2" y="2"/>
                  </a:cubicBezTo>
                  <a:cubicBezTo>
                    <a:pt x="2" y="1"/>
                    <a:pt x="1" y="1"/>
                    <a:pt x="1" y="1"/>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53" name="Freeform 126"/>
            <p:cNvSpPr>
              <a:spLocks/>
            </p:cNvSpPr>
            <p:nvPr/>
          </p:nvSpPr>
          <p:spPr bwMode="auto">
            <a:xfrm>
              <a:off x="1538383" y="4195937"/>
              <a:ext cx="1588" cy="3175"/>
            </a:xfrm>
            <a:custGeom>
              <a:avLst/>
              <a:gdLst>
                <a:gd name="T0" fmla="*/ 1 w 2"/>
                <a:gd name="T1" fmla="*/ 0 h 2"/>
                <a:gd name="T2" fmla="*/ 0 w 2"/>
                <a:gd name="T3" fmla="*/ 1 h 2"/>
                <a:gd name="T4" fmla="*/ 0 w 2"/>
                <a:gd name="T5" fmla="*/ 2 h 2"/>
                <a:gd name="T6" fmla="*/ 1 w 2"/>
                <a:gd name="T7" fmla="*/ 2 h 2"/>
                <a:gd name="T8" fmla="*/ 2 w 2"/>
                <a:gd name="T9" fmla="*/ 1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0" y="0"/>
                    <a:pt x="0" y="1"/>
                    <a:pt x="0" y="1"/>
                  </a:cubicBezTo>
                  <a:cubicBezTo>
                    <a:pt x="0" y="1"/>
                    <a:pt x="0" y="2"/>
                    <a:pt x="0" y="2"/>
                  </a:cubicBezTo>
                  <a:cubicBezTo>
                    <a:pt x="0" y="2"/>
                    <a:pt x="1" y="2"/>
                    <a:pt x="1" y="2"/>
                  </a:cubicBezTo>
                  <a:cubicBezTo>
                    <a:pt x="1" y="2"/>
                    <a:pt x="2" y="1"/>
                    <a:pt x="2" y="1"/>
                  </a:cubicBezTo>
                  <a:cubicBezTo>
                    <a:pt x="2" y="1"/>
                    <a:pt x="1" y="0"/>
                    <a:pt x="1"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54" name="Freeform 127"/>
            <p:cNvSpPr>
              <a:spLocks/>
            </p:cNvSpPr>
            <p:nvPr/>
          </p:nvSpPr>
          <p:spPr bwMode="auto">
            <a:xfrm>
              <a:off x="1543145" y="4205462"/>
              <a:ext cx="1588" cy="1587"/>
            </a:xfrm>
            <a:custGeom>
              <a:avLst/>
              <a:gdLst>
                <a:gd name="T0" fmla="*/ 1 w 1"/>
                <a:gd name="T1" fmla="*/ 1 h 1"/>
                <a:gd name="T2" fmla="*/ 0 w 1"/>
                <a:gd name="T3" fmla="*/ 0 h 1"/>
                <a:gd name="T4" fmla="*/ 0 w 1"/>
                <a:gd name="T5" fmla="*/ 1 h 1"/>
                <a:gd name="T6" fmla="*/ 0 w 1"/>
                <a:gd name="T7" fmla="*/ 1 h 1"/>
                <a:gd name="T8" fmla="*/ 1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0"/>
                    <a:pt x="0" y="0"/>
                    <a:pt x="0" y="0"/>
                  </a:cubicBezTo>
                  <a:cubicBezTo>
                    <a:pt x="0" y="1"/>
                    <a:pt x="0" y="1"/>
                    <a:pt x="0" y="1"/>
                  </a:cubicBezTo>
                  <a:cubicBezTo>
                    <a:pt x="0" y="1"/>
                    <a:pt x="0" y="1"/>
                    <a:pt x="0" y="1"/>
                  </a:cubicBezTo>
                  <a:cubicBezTo>
                    <a:pt x="1" y="1"/>
                    <a:pt x="1" y="1"/>
                    <a:pt x="1" y="1"/>
                  </a:cubicBezTo>
                  <a:cubicBezTo>
                    <a:pt x="1" y="1"/>
                    <a:pt x="1" y="1"/>
                    <a:pt x="1" y="1"/>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55" name="Freeform 128"/>
            <p:cNvSpPr>
              <a:spLocks/>
            </p:cNvSpPr>
            <p:nvPr/>
          </p:nvSpPr>
          <p:spPr bwMode="auto">
            <a:xfrm>
              <a:off x="1544733" y="4197524"/>
              <a:ext cx="3175" cy="3175"/>
            </a:xfrm>
            <a:custGeom>
              <a:avLst/>
              <a:gdLst>
                <a:gd name="T0" fmla="*/ 1 w 2"/>
                <a:gd name="T1" fmla="*/ 0 h 2"/>
                <a:gd name="T2" fmla="*/ 0 w 2"/>
                <a:gd name="T3" fmla="*/ 1 h 2"/>
                <a:gd name="T4" fmla="*/ 0 w 2"/>
                <a:gd name="T5" fmla="*/ 2 h 2"/>
                <a:gd name="T6" fmla="*/ 2 w 2"/>
                <a:gd name="T7" fmla="*/ 2 h 2"/>
                <a:gd name="T8" fmla="*/ 2 w 2"/>
                <a:gd name="T9" fmla="*/ 1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0" y="0"/>
                    <a:pt x="0" y="1"/>
                    <a:pt x="0" y="1"/>
                  </a:cubicBezTo>
                  <a:cubicBezTo>
                    <a:pt x="0" y="2"/>
                    <a:pt x="0" y="2"/>
                    <a:pt x="0" y="2"/>
                  </a:cubicBezTo>
                  <a:cubicBezTo>
                    <a:pt x="1" y="2"/>
                    <a:pt x="1" y="2"/>
                    <a:pt x="2" y="2"/>
                  </a:cubicBezTo>
                  <a:cubicBezTo>
                    <a:pt x="2" y="2"/>
                    <a:pt x="2" y="2"/>
                    <a:pt x="2" y="1"/>
                  </a:cubicBezTo>
                  <a:cubicBezTo>
                    <a:pt x="2" y="1"/>
                    <a:pt x="2" y="0"/>
                    <a:pt x="1" y="0"/>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556" name="Freeform 129"/>
            <p:cNvSpPr>
              <a:spLocks/>
            </p:cNvSpPr>
            <p:nvPr/>
          </p:nvSpPr>
          <p:spPr bwMode="auto">
            <a:xfrm>
              <a:off x="1552670" y="4202287"/>
              <a:ext cx="3175" cy="3175"/>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0"/>
                    <a:pt x="0" y="1"/>
                  </a:cubicBezTo>
                  <a:cubicBezTo>
                    <a:pt x="0" y="2"/>
                    <a:pt x="1" y="2"/>
                    <a:pt x="1" y="2"/>
                  </a:cubicBezTo>
                  <a:cubicBezTo>
                    <a:pt x="1" y="2"/>
                    <a:pt x="1" y="2"/>
                    <a:pt x="2" y="1"/>
                  </a:cubicBezTo>
                  <a:cubicBezTo>
                    <a:pt x="2" y="1"/>
                    <a:pt x="2" y="1"/>
                    <a:pt x="1" y="1"/>
                  </a:cubicBezTo>
                  <a:close/>
                </a:path>
              </a:pathLst>
            </a:custGeom>
            <a:solidFill>
              <a:srgbClr val="D68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sp>
        <p:nvSpPr>
          <p:cNvPr id="2" name="ZoneTexte 1"/>
          <p:cNvSpPr txBox="1"/>
          <p:nvPr/>
        </p:nvSpPr>
        <p:spPr>
          <a:xfrm>
            <a:off x="961253" y="5957726"/>
            <a:ext cx="7391832" cy="369332"/>
          </a:xfrm>
          <a:prstGeom prst="rect">
            <a:avLst/>
          </a:prstGeom>
          <a:noFill/>
          <a:ln>
            <a:solidFill>
              <a:srgbClr val="314397"/>
            </a:solidFill>
          </a:ln>
        </p:spPr>
        <p:txBody>
          <a:bodyPr wrap="none" rtlCol="0">
            <a:spAutoFit/>
          </a:bodyPr>
          <a:lstStyle/>
          <a:p>
            <a:r>
              <a:rPr lang="fr-BE" dirty="0">
                <a:solidFill>
                  <a:srgbClr val="314397"/>
                </a:solidFill>
              </a:rPr>
              <a:t>Dans l’ensemble, les Autrichiens </a:t>
            </a:r>
            <a:r>
              <a:rPr lang="fr-BE" dirty="0">
                <a:solidFill>
                  <a:schemeClr val="tx2"/>
                </a:solidFill>
              </a:rPr>
              <a:t>sont</a:t>
            </a:r>
            <a:r>
              <a:rPr lang="fr-BE" dirty="0">
                <a:solidFill>
                  <a:srgbClr val="314397"/>
                </a:solidFill>
              </a:rPr>
              <a:t> ceux qui favorisent le plus l’hôtel</a:t>
            </a:r>
            <a:endParaRPr lang="en-US" dirty="0">
              <a:solidFill>
                <a:srgbClr val="314397"/>
              </a:solidFill>
            </a:endParaRPr>
          </a:p>
        </p:txBody>
      </p:sp>
    </p:spTree>
    <p:extLst>
      <p:ext uri="{BB962C8B-B14F-4D97-AF65-F5344CB8AC3E}">
        <p14:creationId xmlns:p14="http://schemas.microsoft.com/office/powerpoint/2010/main" val="40156172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35553" y="223839"/>
            <a:ext cx="8386686" cy="557458"/>
          </a:xfrm>
        </p:spPr>
        <p:txBody>
          <a:bodyPr/>
          <a:lstStyle/>
          <a:p>
            <a:r>
              <a:rPr lang="fr-BE" sz="2400" b="1" dirty="0">
                <a:latin typeface="+mj-lt"/>
              </a:rPr>
              <a:t>Les nouvelles tendances de voyage </a:t>
            </a:r>
            <a:br>
              <a:rPr lang="fr-BE" sz="2400" b="1" dirty="0">
                <a:latin typeface="+mj-lt"/>
              </a:rPr>
            </a:br>
            <a:r>
              <a:rPr lang="fr-BE" sz="2400" b="1" dirty="0">
                <a:latin typeface="+mj-lt"/>
              </a:rPr>
              <a:t>et de logement</a:t>
            </a:r>
            <a:br>
              <a:rPr lang="fr-BE" sz="2400" dirty="0"/>
            </a:br>
            <a:endParaRPr lang="fr-BE" sz="2400" dirty="0"/>
          </a:p>
        </p:txBody>
      </p:sp>
      <p:sp>
        <p:nvSpPr>
          <p:cNvPr id="5" name="TextBox 4"/>
          <p:cNvSpPr txBox="1"/>
          <p:nvPr/>
        </p:nvSpPr>
        <p:spPr>
          <a:xfrm>
            <a:off x="899920" y="5716653"/>
            <a:ext cx="6598281" cy="307777"/>
          </a:xfrm>
          <a:prstGeom prst="rect">
            <a:avLst/>
          </a:prstGeom>
          <a:noFill/>
          <a:ln>
            <a:solidFill>
              <a:schemeClr val="tx2"/>
            </a:solidFill>
          </a:ln>
        </p:spPr>
        <p:txBody>
          <a:bodyPr wrap="none" rtlCol="0">
            <a:spAutoFit/>
          </a:bodyPr>
          <a:lstStyle/>
          <a:p>
            <a:r>
              <a:rPr lang="fr-BE" sz="1400" dirty="0">
                <a:solidFill>
                  <a:schemeClr val="tx2"/>
                </a:solidFill>
              </a:rPr>
              <a:t>La jeune génération est nettement plus adepte aux nouveaux types de logement.</a:t>
            </a:r>
          </a:p>
        </p:txBody>
      </p:sp>
      <p:sp>
        <p:nvSpPr>
          <p:cNvPr id="7" name="TextBox 6"/>
          <p:cNvSpPr txBox="1"/>
          <p:nvPr/>
        </p:nvSpPr>
        <p:spPr>
          <a:xfrm>
            <a:off x="298587" y="1109529"/>
            <a:ext cx="5028941" cy="261610"/>
          </a:xfrm>
          <a:prstGeom prst="rect">
            <a:avLst/>
          </a:prstGeom>
          <a:solidFill>
            <a:schemeClr val="accent1"/>
          </a:solidFill>
        </p:spPr>
        <p:txBody>
          <a:bodyPr wrap="none" rtlCol="0">
            <a:spAutoFit/>
          </a:bodyPr>
          <a:lstStyle/>
          <a:p>
            <a:r>
              <a:rPr lang="fr-BE" sz="1100" b="1" dirty="0">
                <a:solidFill>
                  <a:schemeClr val="bg1"/>
                </a:solidFill>
              </a:rPr>
              <a:t>Quel type de logement ou de voyage alternatif avez-vous déjà pratiqué ?</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571" y="662178"/>
            <a:ext cx="5078833" cy="590632"/>
          </a:xfrm>
          <a:prstGeom prst="rect">
            <a:avLst/>
          </a:prstGeom>
        </p:spPr>
      </p:pic>
      <p:sp>
        <p:nvSpPr>
          <p:cNvPr id="18" name="Espace réservé du texte 2"/>
          <p:cNvSpPr>
            <a:spLocks noGrp="1"/>
          </p:cNvSpPr>
          <p:nvPr>
            <p:ph type="body" sz="quarter" idx="13"/>
            <p:custDataLst>
              <p:tags r:id="rId1"/>
            </p:custDataLst>
          </p:nvPr>
        </p:nvSpPr>
        <p:spPr>
          <a:xfrm>
            <a:off x="2342877" y="1721912"/>
            <a:ext cx="1129042" cy="330796"/>
          </a:xfrm>
          <a:solidFill>
            <a:schemeClr val="tx2"/>
          </a:solidFill>
        </p:spPr>
        <p:txBody>
          <a:bodyPr anchor="ctr">
            <a:normAutofit/>
          </a:bodyPr>
          <a:lstStyle/>
          <a:p>
            <a:pPr lvl="0" algn="ctr">
              <a:defRPr b="0" i="0"/>
            </a:pPr>
            <a:r>
              <a:rPr lang="x-none" sz="1400" b="1" kern="0">
                <a:solidFill>
                  <a:schemeClr val="bg1"/>
                </a:solidFill>
                <a:latin typeface="Century Gothic" panose="020B0502020202020204" pitchFamily="34" charset="0"/>
              </a:rPr>
              <a:t>Europe</a:t>
            </a:r>
          </a:p>
        </p:txBody>
      </p:sp>
      <p:pic>
        <p:nvPicPr>
          <p:cNvPr id="20" name="Image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3154" y="1700684"/>
            <a:ext cx="746077" cy="373252"/>
          </a:xfrm>
          <a:prstGeom prst="rect">
            <a:avLst/>
          </a:prstGeom>
        </p:spPr>
      </p:pic>
      <p:pic>
        <p:nvPicPr>
          <p:cNvPr id="21" name="Imag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7010" y="1700684"/>
            <a:ext cx="746077" cy="373252"/>
          </a:xfrm>
          <a:prstGeom prst="rect">
            <a:avLst/>
          </a:prstGeom>
        </p:spPr>
      </p:pic>
      <p:pic>
        <p:nvPicPr>
          <p:cNvPr id="22" name="Picture 6" descr="D:\Users\Sophie.Morin\Desktop\us.PNG"/>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tretch/>
        </p:blipFill>
        <p:spPr>
          <a:xfrm>
            <a:off x="3823688" y="1659293"/>
            <a:ext cx="749106" cy="3934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Tableau 226"/>
          <p:cNvGraphicFramePr>
            <a:graphicFrameLocks noGrp="1"/>
          </p:cNvGraphicFramePr>
          <p:nvPr>
            <p:extLst/>
          </p:nvPr>
        </p:nvGraphicFramePr>
        <p:xfrm>
          <a:off x="232418" y="2185819"/>
          <a:ext cx="8762431" cy="2595714"/>
        </p:xfrm>
        <a:graphic>
          <a:graphicData uri="http://schemas.openxmlformats.org/drawingml/2006/table">
            <a:tbl>
              <a:tblPr firstRow="1" bandRow="1">
                <a:tableStyleId>{5C22544A-7EE6-4342-B048-85BDC9FD1C3A}</a:tableStyleId>
              </a:tblPr>
              <a:tblGrid>
                <a:gridCol w="2065016">
                  <a:extLst>
                    <a:ext uri="{9D8B030D-6E8A-4147-A177-3AD203B41FA5}">
                      <a16:colId xmlns:a16="http://schemas.microsoft.com/office/drawing/2014/main" val="3936690467"/>
                    </a:ext>
                  </a:extLst>
                </a:gridCol>
                <a:gridCol w="1339483">
                  <a:extLst>
                    <a:ext uri="{9D8B030D-6E8A-4147-A177-3AD203B41FA5}">
                      <a16:colId xmlns:a16="http://schemas.microsoft.com/office/drawing/2014/main" val="4089327303"/>
                    </a:ext>
                  </a:extLst>
                </a:gridCol>
                <a:gridCol w="1339483">
                  <a:extLst>
                    <a:ext uri="{9D8B030D-6E8A-4147-A177-3AD203B41FA5}">
                      <a16:colId xmlns:a16="http://schemas.microsoft.com/office/drawing/2014/main" val="4059931579"/>
                    </a:ext>
                  </a:extLst>
                </a:gridCol>
                <a:gridCol w="1339483">
                  <a:extLst>
                    <a:ext uri="{9D8B030D-6E8A-4147-A177-3AD203B41FA5}">
                      <a16:colId xmlns:a16="http://schemas.microsoft.com/office/drawing/2014/main" val="2810678343"/>
                    </a:ext>
                  </a:extLst>
                </a:gridCol>
                <a:gridCol w="1339483">
                  <a:extLst>
                    <a:ext uri="{9D8B030D-6E8A-4147-A177-3AD203B41FA5}">
                      <a16:colId xmlns:a16="http://schemas.microsoft.com/office/drawing/2014/main" val="3449947039"/>
                    </a:ext>
                  </a:extLst>
                </a:gridCol>
                <a:gridCol w="1339483">
                  <a:extLst>
                    <a:ext uri="{9D8B030D-6E8A-4147-A177-3AD203B41FA5}">
                      <a16:colId xmlns:a16="http://schemas.microsoft.com/office/drawing/2014/main" val="254034545"/>
                    </a:ext>
                  </a:extLst>
                </a:gridCol>
              </a:tblGrid>
              <a:tr h="825417">
                <a:tc>
                  <a:txBody>
                    <a:bodyPr/>
                    <a:lstStyle/>
                    <a:p>
                      <a:pPr marL="0" marR="0" lvl="0" indent="0" algn="r" defTabSz="924282" rtl="0" eaLnBrk="1" fontAlgn="auto" latinLnBrk="0" hangingPunct="1">
                        <a:lnSpc>
                          <a:spcPct val="100000"/>
                        </a:lnSpc>
                        <a:spcBef>
                          <a:spcPts val="0"/>
                        </a:spcBef>
                        <a:spcAft>
                          <a:spcPts val="0"/>
                        </a:spcAft>
                        <a:buClrTx/>
                        <a:buSzTx/>
                        <a:buFontTx/>
                        <a:buNone/>
                        <a:tabLst/>
                        <a:defRPr/>
                      </a:pPr>
                      <a:r>
                        <a:rPr lang="fr-BE" sz="1400" b="1" dirty="0">
                          <a:solidFill>
                            <a:srgbClr val="002060"/>
                          </a:solidFill>
                          <a:latin typeface="Century Gothic" panose="020B0502020202020204" pitchFamily="34" charset="0"/>
                        </a:rPr>
                        <a:t>Location d’une maison ou appartement</a:t>
                      </a:r>
                      <a:r>
                        <a:rPr lang="fr-BE" sz="1400" b="1" baseline="0" dirty="0">
                          <a:solidFill>
                            <a:srgbClr val="002060"/>
                          </a:solidFill>
                          <a:latin typeface="Century Gothic" panose="020B0502020202020204" pitchFamily="34" charset="0"/>
                        </a:rPr>
                        <a:t> d’un particulier</a:t>
                      </a:r>
                      <a:endParaRPr lang="x-none" sz="1400" b="1" dirty="0">
                        <a:solidFill>
                          <a:srgbClr val="002060"/>
                        </a:solidFill>
                        <a:latin typeface="Century Gothic" panose="020B0502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x-none" sz="1600" b="0" dirty="0">
                          <a:solidFill>
                            <a:srgbClr val="002060"/>
                          </a:solidFill>
                          <a:latin typeface="Century Gothic" panose="020B0502020202020204" pitchFamily="34" charset="0"/>
                        </a:rPr>
                        <a:t>4</a:t>
                      </a:r>
                      <a:r>
                        <a:rPr lang="fr-FR" sz="1600" b="0" dirty="0">
                          <a:solidFill>
                            <a:srgbClr val="002060"/>
                          </a:solidFill>
                          <a:latin typeface="Century Gothic" panose="020B0502020202020204" pitchFamily="34" charset="0"/>
                        </a:rPr>
                        <a:t>6</a:t>
                      </a:r>
                      <a:r>
                        <a:rPr lang="x-none" sz="1600" b="0" dirty="0">
                          <a:solidFill>
                            <a:srgbClr val="002060"/>
                          </a:solidFill>
                          <a:latin typeface="Century Gothic" panose="020B0502020202020204" pitchFamily="34" charset="0"/>
                        </a:rPr>
                        <a:t>%</a:t>
                      </a:r>
                      <a:r>
                        <a:rPr lang="fr-FR" sz="1600" b="0" dirty="0">
                          <a:solidFill>
                            <a:srgbClr val="002060"/>
                          </a:solidFill>
                          <a:latin typeface="Century Gothic" panose="020B0502020202020204" pitchFamily="34" charset="0"/>
                        </a:rPr>
                        <a:t> / </a:t>
                      </a:r>
                      <a:r>
                        <a:rPr lang="fr-FR" sz="1600" b="1" kern="1200" dirty="0">
                          <a:solidFill>
                            <a:srgbClr val="00B050"/>
                          </a:solidFill>
                          <a:latin typeface="Century Gothic" panose="020B0502020202020204" pitchFamily="34" charset="0"/>
                          <a:ea typeface="+mn-ea"/>
                          <a:cs typeface="+mn-cs"/>
                        </a:rPr>
                        <a:t>59%</a:t>
                      </a:r>
                      <a:br>
                        <a:rPr lang="fr-FR" sz="1600" b="1" kern="1200" dirty="0">
                          <a:solidFill>
                            <a:srgbClr val="00B050"/>
                          </a:solidFill>
                          <a:latin typeface="Century Gothic" panose="020B0502020202020204" pitchFamily="34" charset="0"/>
                          <a:ea typeface="+mn-ea"/>
                          <a:cs typeface="+mn-cs"/>
                        </a:rPr>
                      </a:br>
                      <a:r>
                        <a:rPr lang="fr-FR" sz="1000" b="0" kern="1200" dirty="0">
                          <a:solidFill>
                            <a:srgbClr val="314397"/>
                          </a:solidFill>
                          <a:latin typeface="Century Gothic" panose="020B0502020202020204" pitchFamily="34" charset="0"/>
                          <a:ea typeface="+mn-ea"/>
                          <a:cs typeface="+mn-cs"/>
                        </a:rPr>
                        <a:t>Belgique:</a:t>
                      </a:r>
                      <a:r>
                        <a:rPr lang="fr-FR" sz="1000" b="0" kern="1200" baseline="0" dirty="0">
                          <a:solidFill>
                            <a:srgbClr val="314397"/>
                          </a:solidFill>
                          <a:latin typeface="Century Gothic" panose="020B0502020202020204" pitchFamily="34" charset="0"/>
                          <a:ea typeface="+mn-ea"/>
                          <a:cs typeface="+mn-cs"/>
                        </a:rPr>
                        <a:t> 46%</a:t>
                      </a:r>
                      <a:endParaRPr lang="x-none" sz="1000" b="1" kern="1200" dirty="0">
                        <a:solidFill>
                          <a:srgbClr val="314397"/>
                        </a:solidFill>
                        <a:latin typeface="Century Gothic" panose="020B0502020202020204" pitchFamily="34" charset="0"/>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fr-FR" sz="1600" b="0" dirty="0">
                          <a:solidFill>
                            <a:srgbClr val="002060"/>
                          </a:solidFill>
                          <a:latin typeface="Century Gothic" panose="020B0502020202020204" pitchFamily="34" charset="0"/>
                        </a:rPr>
                        <a:t>38</a:t>
                      </a:r>
                      <a:r>
                        <a:rPr lang="x-none" sz="1600" b="0" dirty="0">
                          <a:solidFill>
                            <a:srgbClr val="002060"/>
                          </a:solidFill>
                          <a:latin typeface="Century Gothic" panose="020B0502020202020204" pitchFamily="34" charset="0"/>
                        </a:rPr>
                        <a:t>%</a:t>
                      </a:r>
                      <a:r>
                        <a:rPr lang="fr-FR" sz="1600" b="0" dirty="0">
                          <a:solidFill>
                            <a:srgbClr val="002060"/>
                          </a:solidFill>
                          <a:latin typeface="Century Gothic" panose="020B0502020202020204" pitchFamily="34" charset="0"/>
                        </a:rPr>
                        <a:t> / </a:t>
                      </a:r>
                      <a:r>
                        <a:rPr lang="fr-FR" sz="1600" b="1" kern="1200" dirty="0">
                          <a:solidFill>
                            <a:srgbClr val="00B050"/>
                          </a:solidFill>
                          <a:latin typeface="Century Gothic" panose="020B0502020202020204" pitchFamily="34" charset="0"/>
                          <a:ea typeface="+mn-ea"/>
                          <a:cs typeface="+mn-cs"/>
                        </a:rPr>
                        <a:t>59%</a:t>
                      </a:r>
                      <a:endParaRPr lang="x-none" sz="1600" b="1" kern="1200" dirty="0">
                        <a:solidFill>
                          <a:srgbClr val="00B050"/>
                        </a:solidFill>
                        <a:latin typeface="Century Gothic" panose="020B0502020202020204" pitchFamily="34" charset="0"/>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fr-FR" sz="1600" b="0" dirty="0">
                          <a:solidFill>
                            <a:srgbClr val="002060"/>
                          </a:solidFill>
                          <a:latin typeface="Century Gothic" panose="020B0502020202020204" pitchFamily="34" charset="0"/>
                        </a:rPr>
                        <a:t>52</a:t>
                      </a:r>
                      <a:r>
                        <a:rPr lang="x-none" sz="1600" b="0" dirty="0">
                          <a:solidFill>
                            <a:srgbClr val="002060"/>
                          </a:solidFill>
                          <a:latin typeface="Century Gothic" panose="020B0502020202020204" pitchFamily="34" charset="0"/>
                        </a:rPr>
                        <a:t>%</a:t>
                      </a:r>
                      <a:r>
                        <a:rPr lang="fr-FR" sz="1600" b="0" dirty="0">
                          <a:solidFill>
                            <a:srgbClr val="002060"/>
                          </a:solidFill>
                          <a:latin typeface="Century Gothic" panose="020B0502020202020204" pitchFamily="34" charset="0"/>
                        </a:rPr>
                        <a:t> / </a:t>
                      </a:r>
                      <a:r>
                        <a:rPr lang="fr-FR" sz="1600" b="1" kern="1200" dirty="0">
                          <a:solidFill>
                            <a:srgbClr val="00B050"/>
                          </a:solidFill>
                          <a:latin typeface="Century Gothic" panose="020B0502020202020204" pitchFamily="34" charset="0"/>
                          <a:ea typeface="+mn-ea"/>
                          <a:cs typeface="+mn-cs"/>
                        </a:rPr>
                        <a:t>58%</a:t>
                      </a:r>
                      <a:endParaRPr lang="x-none" sz="1600" b="1" kern="1200" dirty="0">
                        <a:solidFill>
                          <a:srgbClr val="00B050"/>
                        </a:solidFill>
                        <a:latin typeface="Century Gothic" panose="020B0502020202020204" pitchFamily="34" charset="0"/>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x-none" sz="1600" b="0" dirty="0">
                          <a:solidFill>
                            <a:srgbClr val="002060"/>
                          </a:solidFill>
                          <a:latin typeface="Century Gothic" panose="020B0502020202020204" pitchFamily="34" charset="0"/>
                        </a:rPr>
                        <a:t>4</a:t>
                      </a:r>
                      <a:r>
                        <a:rPr lang="fr-FR" sz="1600" b="0" dirty="0">
                          <a:solidFill>
                            <a:srgbClr val="002060"/>
                          </a:solidFill>
                          <a:latin typeface="Century Gothic" panose="020B0502020202020204" pitchFamily="34" charset="0"/>
                        </a:rPr>
                        <a:t>8</a:t>
                      </a:r>
                      <a:r>
                        <a:rPr lang="x-none" sz="1600" b="0" dirty="0">
                          <a:solidFill>
                            <a:srgbClr val="002060"/>
                          </a:solidFill>
                          <a:latin typeface="Century Gothic" panose="020B0502020202020204" pitchFamily="34" charset="0"/>
                        </a:rPr>
                        <a:t>%</a:t>
                      </a:r>
                      <a:r>
                        <a:rPr lang="fr-FR" sz="1600" b="0" dirty="0">
                          <a:solidFill>
                            <a:srgbClr val="002060"/>
                          </a:solidFill>
                          <a:latin typeface="Century Gothic" panose="020B0502020202020204" pitchFamily="34" charset="0"/>
                        </a:rPr>
                        <a:t> / </a:t>
                      </a:r>
                      <a:r>
                        <a:rPr lang="fr-FR" sz="1600" b="1" kern="1200" dirty="0">
                          <a:solidFill>
                            <a:srgbClr val="00B050"/>
                          </a:solidFill>
                          <a:latin typeface="Century Gothic" panose="020B0502020202020204" pitchFamily="34" charset="0"/>
                          <a:ea typeface="+mn-ea"/>
                          <a:cs typeface="+mn-cs"/>
                        </a:rPr>
                        <a:t>55%</a:t>
                      </a:r>
                      <a:endParaRPr lang="x-none" sz="1600" b="1" kern="1200" dirty="0">
                        <a:solidFill>
                          <a:srgbClr val="00B050"/>
                        </a:solidFill>
                        <a:latin typeface="Century Gothic" panose="020B0502020202020204" pitchFamily="34" charset="0"/>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fr-FR" sz="1600" b="0" dirty="0">
                          <a:solidFill>
                            <a:srgbClr val="002060"/>
                          </a:solidFill>
                          <a:latin typeface="Century Gothic" panose="020B0502020202020204" pitchFamily="34" charset="0"/>
                        </a:rPr>
                        <a:t>53</a:t>
                      </a:r>
                      <a:r>
                        <a:rPr lang="x-none" sz="1600" b="0" dirty="0">
                          <a:solidFill>
                            <a:srgbClr val="002060"/>
                          </a:solidFill>
                          <a:latin typeface="Century Gothic" panose="020B0502020202020204" pitchFamily="34" charset="0"/>
                        </a:rPr>
                        <a:t>%</a:t>
                      </a:r>
                      <a:r>
                        <a:rPr lang="fr-FR" sz="1600" b="0" dirty="0">
                          <a:solidFill>
                            <a:srgbClr val="002060"/>
                          </a:solidFill>
                          <a:latin typeface="Century Gothic" panose="020B0502020202020204" pitchFamily="34" charset="0"/>
                        </a:rPr>
                        <a:t> / </a:t>
                      </a:r>
                      <a:r>
                        <a:rPr lang="fr-FR" sz="1600" b="1" dirty="0">
                          <a:solidFill>
                            <a:srgbClr val="00B050"/>
                          </a:solidFill>
                          <a:latin typeface="Century Gothic" panose="020B0502020202020204" pitchFamily="34" charset="0"/>
                        </a:rPr>
                        <a:t>51%</a:t>
                      </a:r>
                      <a:endParaRPr lang="x-none" sz="1600" b="1" dirty="0">
                        <a:solidFill>
                          <a:srgbClr val="00B050"/>
                        </a:solidFill>
                        <a:latin typeface="Century Gothic" panose="020B0502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7508502"/>
                  </a:ext>
                </a:extLst>
              </a:tr>
              <a:tr h="825417">
                <a:tc>
                  <a:txBody>
                    <a:bodyPr/>
                    <a:lstStyle/>
                    <a:p>
                      <a:pPr marL="0" marR="0" lvl="0" indent="0" algn="r" defTabSz="924282" rtl="0" eaLnBrk="1" fontAlgn="auto" latinLnBrk="0" hangingPunct="1">
                        <a:lnSpc>
                          <a:spcPct val="100000"/>
                        </a:lnSpc>
                        <a:spcBef>
                          <a:spcPts val="0"/>
                        </a:spcBef>
                        <a:spcAft>
                          <a:spcPts val="0"/>
                        </a:spcAft>
                        <a:buClrTx/>
                        <a:buSzTx/>
                        <a:buFontTx/>
                        <a:buNone/>
                        <a:tabLst/>
                        <a:defRPr/>
                      </a:pPr>
                      <a:r>
                        <a:rPr lang="fr-BE" sz="1400" b="1" dirty="0">
                          <a:solidFill>
                            <a:srgbClr val="002060"/>
                          </a:solidFill>
                          <a:latin typeface="Century Gothic" panose="020B0502020202020204" pitchFamily="34" charset="0"/>
                        </a:rPr>
                        <a:t>Loger chez un local</a:t>
                      </a:r>
                      <a:endParaRPr lang="x-none" sz="1400" b="1" dirty="0">
                        <a:solidFill>
                          <a:srgbClr val="002060"/>
                        </a:solidFill>
                        <a:latin typeface="Century Gothic" panose="020B0502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fr-FR" sz="1600" dirty="0">
                          <a:solidFill>
                            <a:srgbClr val="002060"/>
                          </a:solidFill>
                          <a:latin typeface="Century Gothic" panose="020B0502020202020204" pitchFamily="34" charset="0"/>
                        </a:rPr>
                        <a:t>24</a:t>
                      </a:r>
                      <a:r>
                        <a:rPr lang="x-none" sz="1600" dirty="0">
                          <a:solidFill>
                            <a:srgbClr val="002060"/>
                          </a:solidFill>
                          <a:latin typeface="Century Gothic" panose="020B0502020202020204" pitchFamily="34" charset="0"/>
                        </a:rPr>
                        <a:t>%</a:t>
                      </a:r>
                      <a:r>
                        <a:rPr lang="fr-FR" sz="1600" dirty="0">
                          <a:solidFill>
                            <a:srgbClr val="002060"/>
                          </a:solidFill>
                          <a:latin typeface="Century Gothic" panose="020B0502020202020204" pitchFamily="34" charset="0"/>
                        </a:rPr>
                        <a:t> / </a:t>
                      </a:r>
                      <a:r>
                        <a:rPr lang="fr-FR" sz="1600" b="1" kern="1200" dirty="0">
                          <a:solidFill>
                            <a:srgbClr val="00B050"/>
                          </a:solidFill>
                          <a:latin typeface="Century Gothic" panose="020B0502020202020204" pitchFamily="34" charset="0"/>
                          <a:ea typeface="+mn-ea"/>
                          <a:cs typeface="+mn-cs"/>
                        </a:rPr>
                        <a:t>34%</a:t>
                      </a:r>
                      <a:br>
                        <a:rPr lang="fr-FR" sz="1600" b="1" kern="1200" dirty="0">
                          <a:solidFill>
                            <a:srgbClr val="00B050"/>
                          </a:solidFill>
                          <a:latin typeface="Century Gothic" panose="020B0502020202020204" pitchFamily="34" charset="0"/>
                          <a:ea typeface="+mn-ea"/>
                          <a:cs typeface="+mn-cs"/>
                        </a:rPr>
                      </a:br>
                      <a:r>
                        <a:rPr lang="fr-FR" sz="1000" b="0" kern="1200" dirty="0">
                          <a:solidFill>
                            <a:srgbClr val="314397"/>
                          </a:solidFill>
                          <a:latin typeface="Century Gothic" panose="020B0502020202020204" pitchFamily="34" charset="0"/>
                          <a:ea typeface="+mn-ea"/>
                          <a:cs typeface="+mn-cs"/>
                        </a:rPr>
                        <a:t>Belgique: 26%</a:t>
                      </a:r>
                      <a:endParaRPr lang="x-none" sz="1000" b="0" kern="1200" dirty="0">
                        <a:solidFill>
                          <a:srgbClr val="314397"/>
                        </a:solidFill>
                        <a:latin typeface="Century Gothic" panose="020B0502020202020204" pitchFamily="34" charset="0"/>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fr-FR" sz="1600" dirty="0">
                          <a:solidFill>
                            <a:srgbClr val="002060"/>
                          </a:solidFill>
                          <a:latin typeface="Century Gothic" panose="020B0502020202020204" pitchFamily="34" charset="0"/>
                        </a:rPr>
                        <a:t>20</a:t>
                      </a:r>
                      <a:r>
                        <a:rPr lang="x-none" sz="1600" dirty="0">
                          <a:solidFill>
                            <a:srgbClr val="002060"/>
                          </a:solidFill>
                          <a:latin typeface="Century Gothic" panose="020B0502020202020204" pitchFamily="34" charset="0"/>
                        </a:rPr>
                        <a:t>%</a:t>
                      </a:r>
                      <a:r>
                        <a:rPr lang="fr-FR" sz="1600" dirty="0">
                          <a:solidFill>
                            <a:srgbClr val="002060"/>
                          </a:solidFill>
                          <a:latin typeface="Century Gothic" panose="020B0502020202020204" pitchFamily="34" charset="0"/>
                        </a:rPr>
                        <a:t> / </a:t>
                      </a:r>
                      <a:r>
                        <a:rPr lang="fr-FR" sz="1600" b="1" kern="1200" dirty="0">
                          <a:solidFill>
                            <a:srgbClr val="00B050"/>
                          </a:solidFill>
                          <a:latin typeface="Century Gothic" panose="020B0502020202020204" pitchFamily="34" charset="0"/>
                          <a:ea typeface="+mn-ea"/>
                          <a:cs typeface="+mn-cs"/>
                        </a:rPr>
                        <a:t>37%</a:t>
                      </a:r>
                      <a:endParaRPr lang="x-none" sz="1600" b="1" kern="1200" dirty="0">
                        <a:solidFill>
                          <a:srgbClr val="00B050"/>
                        </a:solidFill>
                        <a:latin typeface="Century Gothic" panose="020B0502020202020204" pitchFamily="34" charset="0"/>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fr-FR" sz="1600" dirty="0">
                          <a:solidFill>
                            <a:srgbClr val="002060"/>
                          </a:solidFill>
                          <a:latin typeface="Century Gothic" panose="020B0502020202020204" pitchFamily="34" charset="0"/>
                        </a:rPr>
                        <a:t>38</a:t>
                      </a:r>
                      <a:r>
                        <a:rPr lang="x-none" sz="1600" dirty="0">
                          <a:solidFill>
                            <a:srgbClr val="002060"/>
                          </a:solidFill>
                          <a:latin typeface="Century Gothic" panose="020B0502020202020204" pitchFamily="34" charset="0"/>
                        </a:rPr>
                        <a:t>%</a:t>
                      </a:r>
                      <a:r>
                        <a:rPr lang="fr-FR" sz="1600" dirty="0">
                          <a:solidFill>
                            <a:srgbClr val="002060"/>
                          </a:solidFill>
                          <a:latin typeface="Century Gothic" panose="020B0502020202020204" pitchFamily="34" charset="0"/>
                        </a:rPr>
                        <a:t> / </a:t>
                      </a:r>
                      <a:r>
                        <a:rPr lang="fr-FR" sz="1600" b="1" kern="1200" dirty="0">
                          <a:solidFill>
                            <a:srgbClr val="00B050"/>
                          </a:solidFill>
                          <a:latin typeface="Century Gothic" panose="020B0502020202020204" pitchFamily="34" charset="0"/>
                          <a:ea typeface="+mn-ea"/>
                          <a:cs typeface="+mn-cs"/>
                        </a:rPr>
                        <a:t>43%</a:t>
                      </a:r>
                      <a:endParaRPr lang="x-none" sz="1600" b="1" kern="1200" dirty="0">
                        <a:solidFill>
                          <a:srgbClr val="00B050"/>
                        </a:solidFill>
                        <a:latin typeface="Century Gothic" panose="020B0502020202020204" pitchFamily="34" charset="0"/>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x-none" sz="1600" dirty="0">
                          <a:solidFill>
                            <a:srgbClr val="002060"/>
                          </a:solidFill>
                          <a:latin typeface="Century Gothic" panose="020B0502020202020204" pitchFamily="34" charset="0"/>
                        </a:rPr>
                        <a:t>4</a:t>
                      </a:r>
                      <a:r>
                        <a:rPr lang="fr-FR" sz="1600" dirty="0">
                          <a:solidFill>
                            <a:srgbClr val="002060"/>
                          </a:solidFill>
                          <a:latin typeface="Century Gothic" panose="020B0502020202020204" pitchFamily="34" charset="0"/>
                        </a:rPr>
                        <a:t>8</a:t>
                      </a:r>
                      <a:r>
                        <a:rPr lang="x-none" sz="1600" dirty="0">
                          <a:solidFill>
                            <a:srgbClr val="002060"/>
                          </a:solidFill>
                          <a:latin typeface="Century Gothic" panose="020B0502020202020204" pitchFamily="34" charset="0"/>
                        </a:rPr>
                        <a:t>%</a:t>
                      </a:r>
                      <a:r>
                        <a:rPr lang="fr-FR" sz="1600" dirty="0">
                          <a:solidFill>
                            <a:srgbClr val="002060"/>
                          </a:solidFill>
                          <a:latin typeface="Century Gothic" panose="020B0502020202020204" pitchFamily="34" charset="0"/>
                        </a:rPr>
                        <a:t> / </a:t>
                      </a:r>
                      <a:r>
                        <a:rPr lang="fr-FR" sz="1600" b="1" kern="1200" dirty="0">
                          <a:solidFill>
                            <a:srgbClr val="00B050"/>
                          </a:solidFill>
                          <a:latin typeface="Century Gothic" panose="020B0502020202020204" pitchFamily="34" charset="0"/>
                          <a:ea typeface="+mn-ea"/>
                          <a:cs typeface="+mn-cs"/>
                        </a:rPr>
                        <a:t>55%</a:t>
                      </a:r>
                      <a:endParaRPr lang="x-none" sz="1600" b="1" kern="1200" dirty="0">
                        <a:solidFill>
                          <a:srgbClr val="00B050"/>
                        </a:solidFill>
                        <a:latin typeface="Century Gothic" panose="020B0502020202020204" pitchFamily="34" charset="0"/>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fr-FR" sz="1600" dirty="0">
                          <a:solidFill>
                            <a:srgbClr val="002060"/>
                          </a:solidFill>
                          <a:latin typeface="Century Gothic" panose="020B0502020202020204" pitchFamily="34" charset="0"/>
                        </a:rPr>
                        <a:t>63</a:t>
                      </a:r>
                      <a:r>
                        <a:rPr lang="x-none" sz="1600" dirty="0">
                          <a:solidFill>
                            <a:srgbClr val="002060"/>
                          </a:solidFill>
                          <a:latin typeface="Century Gothic" panose="020B0502020202020204" pitchFamily="34" charset="0"/>
                        </a:rPr>
                        <a:t>%</a:t>
                      </a:r>
                      <a:r>
                        <a:rPr lang="fr-FR" sz="1600" dirty="0">
                          <a:solidFill>
                            <a:srgbClr val="002060"/>
                          </a:solidFill>
                          <a:latin typeface="Century Gothic" panose="020B0502020202020204" pitchFamily="34" charset="0"/>
                        </a:rPr>
                        <a:t> / </a:t>
                      </a:r>
                      <a:r>
                        <a:rPr lang="fr-FR" sz="1600" b="1" dirty="0">
                          <a:solidFill>
                            <a:srgbClr val="00B050"/>
                          </a:solidFill>
                          <a:latin typeface="Century Gothic" panose="020B0502020202020204" pitchFamily="34" charset="0"/>
                        </a:rPr>
                        <a:t>69%</a:t>
                      </a:r>
                      <a:endParaRPr lang="x-none" sz="1600" b="1" dirty="0">
                        <a:solidFill>
                          <a:srgbClr val="00B050"/>
                        </a:solidFill>
                        <a:latin typeface="Century Gothic" panose="020B0502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2386426"/>
                  </a:ext>
                </a:extLst>
              </a:tr>
              <a:tr h="825417">
                <a:tc>
                  <a:txBody>
                    <a:bodyPr/>
                    <a:lstStyle/>
                    <a:p>
                      <a:pPr marL="0" marR="0" lvl="0" indent="0" algn="r" defTabSz="924282" rtl="0" eaLnBrk="1" fontAlgn="auto" latinLnBrk="0" hangingPunct="1">
                        <a:lnSpc>
                          <a:spcPct val="100000"/>
                        </a:lnSpc>
                        <a:spcBef>
                          <a:spcPts val="0"/>
                        </a:spcBef>
                        <a:spcAft>
                          <a:spcPts val="0"/>
                        </a:spcAft>
                        <a:buClrTx/>
                        <a:buSzTx/>
                        <a:buFontTx/>
                        <a:buNone/>
                        <a:tabLst/>
                        <a:defRPr/>
                      </a:pPr>
                      <a:r>
                        <a:rPr lang="fr-BE" sz="1400" b="1" dirty="0">
                          <a:solidFill>
                            <a:srgbClr val="002060"/>
                          </a:solidFill>
                          <a:latin typeface="Century Gothic" panose="020B0502020202020204" pitchFamily="34" charset="0"/>
                        </a:rPr>
                        <a:t>Echange de maison</a:t>
                      </a:r>
                      <a:r>
                        <a:rPr lang="fr-BE" sz="1400" b="1" baseline="0" dirty="0">
                          <a:solidFill>
                            <a:srgbClr val="002060"/>
                          </a:solidFill>
                          <a:latin typeface="Century Gothic" panose="020B0502020202020204" pitchFamily="34" charset="0"/>
                        </a:rPr>
                        <a:t> gratuite entre particulier</a:t>
                      </a:r>
                      <a:endParaRPr lang="x-none" sz="14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fr-FR" sz="1600" dirty="0">
                          <a:solidFill>
                            <a:srgbClr val="002060"/>
                          </a:solidFill>
                          <a:latin typeface="Century Gothic" panose="020B0502020202020204" pitchFamily="34" charset="0"/>
                        </a:rPr>
                        <a:t>13</a:t>
                      </a:r>
                      <a:r>
                        <a:rPr lang="x-none" sz="1600" dirty="0">
                          <a:solidFill>
                            <a:srgbClr val="002060"/>
                          </a:solidFill>
                          <a:latin typeface="Century Gothic" panose="020B0502020202020204" pitchFamily="34" charset="0"/>
                        </a:rPr>
                        <a:t>%</a:t>
                      </a:r>
                      <a:r>
                        <a:rPr lang="fr-FR" sz="1600" dirty="0">
                          <a:solidFill>
                            <a:srgbClr val="002060"/>
                          </a:solidFill>
                          <a:latin typeface="Century Gothic" panose="020B0502020202020204" pitchFamily="34" charset="0"/>
                        </a:rPr>
                        <a:t> / </a:t>
                      </a:r>
                      <a:r>
                        <a:rPr lang="fr-FR" sz="1600" b="1" kern="1200" dirty="0">
                          <a:solidFill>
                            <a:srgbClr val="00B050"/>
                          </a:solidFill>
                          <a:latin typeface="Century Gothic" panose="020B0502020202020204" pitchFamily="34" charset="0"/>
                          <a:ea typeface="+mn-ea"/>
                          <a:cs typeface="+mn-cs"/>
                        </a:rPr>
                        <a:t>20%</a:t>
                      </a:r>
                      <a:br>
                        <a:rPr lang="fr-FR" sz="1600" b="1" kern="1200" dirty="0">
                          <a:solidFill>
                            <a:srgbClr val="00B050"/>
                          </a:solidFill>
                          <a:latin typeface="Century Gothic" panose="020B0502020202020204" pitchFamily="34" charset="0"/>
                          <a:ea typeface="+mn-ea"/>
                          <a:cs typeface="+mn-cs"/>
                        </a:rPr>
                      </a:br>
                      <a:r>
                        <a:rPr lang="fr-FR" sz="1000" b="0" kern="1200" dirty="0">
                          <a:solidFill>
                            <a:srgbClr val="314397"/>
                          </a:solidFill>
                          <a:latin typeface="Century Gothic" panose="020B0502020202020204" pitchFamily="34" charset="0"/>
                          <a:ea typeface="+mn-ea"/>
                          <a:cs typeface="+mn-cs"/>
                        </a:rPr>
                        <a:t>Belgique:</a:t>
                      </a:r>
                      <a:r>
                        <a:rPr lang="fr-FR" sz="1000" b="0" kern="1200" baseline="0" dirty="0">
                          <a:solidFill>
                            <a:srgbClr val="314397"/>
                          </a:solidFill>
                          <a:latin typeface="Century Gothic" panose="020B0502020202020204" pitchFamily="34" charset="0"/>
                          <a:ea typeface="+mn-ea"/>
                          <a:cs typeface="+mn-cs"/>
                        </a:rPr>
                        <a:t> 13%</a:t>
                      </a:r>
                      <a:endParaRPr lang="x-none" sz="1000" b="0" kern="1200" dirty="0">
                        <a:solidFill>
                          <a:srgbClr val="314397"/>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fr-FR" sz="1600" dirty="0">
                          <a:solidFill>
                            <a:srgbClr val="002060"/>
                          </a:solidFill>
                          <a:latin typeface="Century Gothic" panose="020B0502020202020204" pitchFamily="34" charset="0"/>
                        </a:rPr>
                        <a:t>16</a:t>
                      </a:r>
                      <a:r>
                        <a:rPr lang="x-none" sz="1600" dirty="0">
                          <a:solidFill>
                            <a:srgbClr val="002060"/>
                          </a:solidFill>
                          <a:latin typeface="Century Gothic" panose="020B0502020202020204" pitchFamily="34" charset="0"/>
                        </a:rPr>
                        <a:t>%</a:t>
                      </a:r>
                      <a:r>
                        <a:rPr lang="fr-FR" sz="1600" dirty="0">
                          <a:solidFill>
                            <a:srgbClr val="002060"/>
                          </a:solidFill>
                          <a:latin typeface="Century Gothic" panose="020B0502020202020204" pitchFamily="34" charset="0"/>
                        </a:rPr>
                        <a:t> / </a:t>
                      </a:r>
                      <a:r>
                        <a:rPr lang="fr-FR" sz="1600" b="1" kern="1200" dirty="0">
                          <a:solidFill>
                            <a:srgbClr val="00B050"/>
                          </a:solidFill>
                          <a:latin typeface="Century Gothic" panose="020B0502020202020204" pitchFamily="34" charset="0"/>
                          <a:ea typeface="+mn-ea"/>
                          <a:cs typeface="+mn-cs"/>
                        </a:rPr>
                        <a:t>29%</a:t>
                      </a:r>
                      <a:endParaRPr lang="x-none" sz="1600" b="1" kern="1200" dirty="0">
                        <a:solidFill>
                          <a:srgbClr val="00B050"/>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fr-FR" sz="1600" dirty="0">
                          <a:solidFill>
                            <a:srgbClr val="002060"/>
                          </a:solidFill>
                          <a:latin typeface="Century Gothic" panose="020B0502020202020204" pitchFamily="34" charset="0"/>
                        </a:rPr>
                        <a:t>19</a:t>
                      </a:r>
                      <a:r>
                        <a:rPr lang="x-none" sz="1600" dirty="0">
                          <a:solidFill>
                            <a:srgbClr val="002060"/>
                          </a:solidFill>
                          <a:latin typeface="Century Gothic" panose="020B0502020202020204" pitchFamily="34" charset="0"/>
                        </a:rPr>
                        <a:t>%</a:t>
                      </a:r>
                      <a:r>
                        <a:rPr lang="fr-FR" sz="1600" dirty="0">
                          <a:solidFill>
                            <a:srgbClr val="002060"/>
                          </a:solidFill>
                          <a:latin typeface="Century Gothic" panose="020B0502020202020204" pitchFamily="34" charset="0"/>
                        </a:rPr>
                        <a:t> / </a:t>
                      </a:r>
                      <a:r>
                        <a:rPr lang="fr-FR" sz="1600" b="1" kern="1200" dirty="0">
                          <a:solidFill>
                            <a:srgbClr val="00B050"/>
                          </a:solidFill>
                          <a:latin typeface="Century Gothic" panose="020B0502020202020204" pitchFamily="34" charset="0"/>
                          <a:ea typeface="+mn-ea"/>
                          <a:cs typeface="+mn-cs"/>
                        </a:rPr>
                        <a:t>23%</a:t>
                      </a:r>
                      <a:endParaRPr lang="x-none" sz="1600" b="1" kern="1200" dirty="0">
                        <a:solidFill>
                          <a:srgbClr val="00B050"/>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fr-FR" sz="1600" dirty="0">
                          <a:solidFill>
                            <a:srgbClr val="002060"/>
                          </a:solidFill>
                          <a:latin typeface="Century Gothic" panose="020B0502020202020204" pitchFamily="34" charset="0"/>
                        </a:rPr>
                        <a:t>34</a:t>
                      </a:r>
                      <a:r>
                        <a:rPr lang="x-none" sz="1600" dirty="0">
                          <a:solidFill>
                            <a:srgbClr val="002060"/>
                          </a:solidFill>
                          <a:latin typeface="Century Gothic" panose="020B0502020202020204" pitchFamily="34" charset="0"/>
                        </a:rPr>
                        <a:t>%</a:t>
                      </a:r>
                      <a:r>
                        <a:rPr lang="fr-FR" sz="1600" dirty="0">
                          <a:solidFill>
                            <a:srgbClr val="002060"/>
                          </a:solidFill>
                          <a:latin typeface="Century Gothic" panose="020B0502020202020204" pitchFamily="34" charset="0"/>
                        </a:rPr>
                        <a:t> / </a:t>
                      </a:r>
                      <a:r>
                        <a:rPr lang="fr-FR" sz="1600" b="1" kern="1200" dirty="0">
                          <a:solidFill>
                            <a:srgbClr val="00B050"/>
                          </a:solidFill>
                          <a:latin typeface="Century Gothic" panose="020B0502020202020204" pitchFamily="34" charset="0"/>
                          <a:ea typeface="+mn-ea"/>
                          <a:cs typeface="+mn-cs"/>
                        </a:rPr>
                        <a:t>44%</a:t>
                      </a:r>
                      <a:endParaRPr lang="x-none" sz="1600" b="1" kern="1200" dirty="0">
                        <a:solidFill>
                          <a:srgbClr val="00B050"/>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fr-FR" sz="1600" dirty="0">
                          <a:solidFill>
                            <a:srgbClr val="002060"/>
                          </a:solidFill>
                          <a:latin typeface="Century Gothic" panose="020B0502020202020204" pitchFamily="34" charset="0"/>
                        </a:rPr>
                        <a:t>53</a:t>
                      </a:r>
                      <a:r>
                        <a:rPr lang="x-none" sz="1600" dirty="0">
                          <a:solidFill>
                            <a:srgbClr val="002060"/>
                          </a:solidFill>
                          <a:latin typeface="Century Gothic" panose="020B0502020202020204" pitchFamily="34" charset="0"/>
                        </a:rPr>
                        <a:t>%</a:t>
                      </a:r>
                      <a:r>
                        <a:rPr lang="fr-FR" sz="1600" dirty="0">
                          <a:solidFill>
                            <a:srgbClr val="002060"/>
                          </a:solidFill>
                          <a:latin typeface="Century Gothic" panose="020B0502020202020204" pitchFamily="34" charset="0"/>
                        </a:rPr>
                        <a:t> / </a:t>
                      </a:r>
                      <a:r>
                        <a:rPr lang="fr-FR" sz="1600" b="1" dirty="0">
                          <a:solidFill>
                            <a:srgbClr val="00B050"/>
                          </a:solidFill>
                          <a:latin typeface="Century Gothic" panose="020B0502020202020204" pitchFamily="34" charset="0"/>
                        </a:rPr>
                        <a:t>56%</a:t>
                      </a:r>
                      <a:endParaRPr lang="x-none" sz="1600" b="1" dirty="0">
                        <a:solidFill>
                          <a:srgbClr val="00B05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29800223"/>
                  </a:ext>
                </a:extLst>
              </a:tr>
            </a:tbl>
          </a:graphicData>
        </a:graphic>
      </p:graphicFrame>
      <p:pic>
        <p:nvPicPr>
          <p:cNvPr id="24" name="Picture 10" descr="D:\Users\Sophie.Morin\Desktop\brazil.PNG"/>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tretch/>
        </p:blipFill>
        <p:spPr>
          <a:xfrm>
            <a:off x="5148858" y="1663370"/>
            <a:ext cx="744303" cy="39341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907398" y="4781907"/>
            <a:ext cx="4344459" cy="369332"/>
          </a:xfrm>
          <a:prstGeom prst="rect">
            <a:avLst/>
          </a:prstGeom>
        </p:spPr>
        <p:txBody>
          <a:bodyPr wrap="none">
            <a:spAutoFit/>
          </a:bodyPr>
          <a:lstStyle/>
          <a:p>
            <a:pPr lvl="0" defTabSz="924282">
              <a:defRPr/>
            </a:pPr>
            <a:r>
              <a:rPr lang="fr-FR" dirty="0">
                <a:solidFill>
                  <a:srgbClr val="002060"/>
                </a:solidFill>
                <a:latin typeface="Century Gothic" panose="020B0502020202020204" pitchFamily="34" charset="0"/>
              </a:rPr>
              <a:t>Toute la population/ </a:t>
            </a:r>
            <a:r>
              <a:rPr lang="fr-FR" b="1" dirty="0">
                <a:solidFill>
                  <a:srgbClr val="00B050"/>
                </a:solidFill>
                <a:latin typeface="Century Gothic" panose="020B0502020202020204" pitchFamily="34" charset="0"/>
              </a:rPr>
              <a:t>génération 2000</a:t>
            </a:r>
            <a:endParaRPr lang="x-none" b="1" dirty="0">
              <a:solidFill>
                <a:srgbClr val="00B050"/>
              </a:solidFill>
              <a:latin typeface="Century Gothic" panose="020B0502020202020204" pitchFamily="34" charset="0"/>
            </a:endParaRPr>
          </a:p>
        </p:txBody>
      </p:sp>
      <p:sp>
        <p:nvSpPr>
          <p:cNvPr id="4" name="ZoneTexte 3"/>
          <p:cNvSpPr txBox="1"/>
          <p:nvPr/>
        </p:nvSpPr>
        <p:spPr>
          <a:xfrm>
            <a:off x="106603" y="1996371"/>
            <a:ext cx="756426" cy="307777"/>
          </a:xfrm>
          <a:prstGeom prst="rect">
            <a:avLst/>
          </a:prstGeom>
          <a:noFill/>
        </p:spPr>
        <p:txBody>
          <a:bodyPr wrap="none" rtlCol="0">
            <a:spAutoFit/>
          </a:bodyPr>
          <a:lstStyle/>
          <a:p>
            <a:r>
              <a:rPr lang="fr-BE" sz="1400" b="1" u="sng" dirty="0">
                <a:solidFill>
                  <a:srgbClr val="002060"/>
                </a:solidFill>
              </a:rPr>
              <a:t>Top 3 :</a:t>
            </a:r>
            <a:endParaRPr lang="en-US" sz="1400" b="1" u="sng" dirty="0">
              <a:solidFill>
                <a:srgbClr val="002060"/>
              </a:solidFill>
            </a:endParaRPr>
          </a:p>
        </p:txBody>
      </p:sp>
    </p:spTree>
    <p:extLst>
      <p:ext uri="{BB962C8B-B14F-4D97-AF65-F5344CB8AC3E}">
        <p14:creationId xmlns:p14="http://schemas.microsoft.com/office/powerpoint/2010/main" val="4673696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41088" y="237456"/>
            <a:ext cx="8386686" cy="557458"/>
          </a:xfrm>
        </p:spPr>
        <p:txBody>
          <a:bodyPr/>
          <a:lstStyle/>
          <a:p>
            <a:r>
              <a:rPr lang="fr-BE" sz="2400" b="1" dirty="0">
                <a:latin typeface="+mj-lt"/>
              </a:rPr>
              <a:t>Les nouvelles tendances de voyage </a:t>
            </a:r>
            <a:br>
              <a:rPr lang="fr-BE" sz="2400" b="1" dirty="0">
                <a:latin typeface="+mj-lt"/>
              </a:rPr>
            </a:br>
            <a:r>
              <a:rPr lang="fr-BE" sz="2400" b="1" dirty="0">
                <a:latin typeface="+mj-lt"/>
              </a:rPr>
              <a:t>et de logement</a:t>
            </a:r>
            <a:br>
              <a:rPr lang="fr-BE" dirty="0"/>
            </a:br>
            <a:endParaRPr lang="fr-BE" dirty="0"/>
          </a:p>
        </p:txBody>
      </p:sp>
      <p:pic>
        <p:nvPicPr>
          <p:cNvPr id="5" name="Picture 4"/>
          <p:cNvPicPr>
            <a:picLocks noChangeAspect="1"/>
          </p:cNvPicPr>
          <p:nvPr/>
        </p:nvPicPr>
        <p:blipFill>
          <a:blip r:embed="rId8"/>
          <a:stretch>
            <a:fillRect/>
          </a:stretch>
        </p:blipFill>
        <p:spPr>
          <a:xfrm>
            <a:off x="347300" y="1187653"/>
            <a:ext cx="5029636" cy="304826"/>
          </a:xfrm>
          <a:prstGeom prst="rect">
            <a:avLst/>
          </a:prstGeom>
        </p:spPr>
      </p:pic>
      <p:sp>
        <p:nvSpPr>
          <p:cNvPr id="7" name="TextBox 6"/>
          <p:cNvSpPr txBox="1"/>
          <p:nvPr/>
        </p:nvSpPr>
        <p:spPr>
          <a:xfrm>
            <a:off x="2363276" y="5700834"/>
            <a:ext cx="4429418" cy="523220"/>
          </a:xfrm>
          <a:prstGeom prst="rect">
            <a:avLst/>
          </a:prstGeom>
          <a:noFill/>
          <a:ln>
            <a:solidFill>
              <a:schemeClr val="tx2"/>
            </a:solidFill>
          </a:ln>
        </p:spPr>
        <p:txBody>
          <a:bodyPr wrap="none" rtlCol="0">
            <a:spAutoFit/>
          </a:bodyPr>
          <a:lstStyle/>
          <a:p>
            <a:r>
              <a:rPr lang="fr-BE" sz="1400" dirty="0">
                <a:solidFill>
                  <a:schemeClr val="tx2"/>
                </a:solidFill>
              </a:rPr>
              <a:t>La jeune génération non européenne est plus adepte </a:t>
            </a:r>
            <a:br>
              <a:rPr lang="fr-BE" sz="1400" dirty="0">
                <a:solidFill>
                  <a:schemeClr val="tx2"/>
                </a:solidFill>
              </a:rPr>
            </a:br>
            <a:r>
              <a:rPr lang="fr-BE" sz="1400" dirty="0">
                <a:solidFill>
                  <a:schemeClr val="tx2"/>
                </a:solidFill>
              </a:rPr>
              <a:t>aux nouvelles formes de logement que l’européenne.</a:t>
            </a:r>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4571" y="686892"/>
            <a:ext cx="5078833" cy="590632"/>
          </a:xfrm>
          <a:prstGeom prst="rect">
            <a:avLst/>
          </a:prstGeom>
        </p:spPr>
      </p:pic>
      <p:graphicFrame>
        <p:nvGraphicFramePr>
          <p:cNvPr id="21" name="Tableau 12"/>
          <p:cNvGraphicFramePr>
            <a:graphicFrameLocks noGrp="1"/>
          </p:cNvGraphicFramePr>
          <p:nvPr>
            <p:custDataLst>
              <p:tags r:id="rId1"/>
            </p:custDataLst>
            <p:extLst/>
          </p:nvPr>
        </p:nvGraphicFramePr>
        <p:xfrm>
          <a:off x="2876766" y="2371227"/>
          <a:ext cx="5994430" cy="1158240"/>
        </p:xfrm>
        <a:graphic>
          <a:graphicData uri="http://schemas.openxmlformats.org/drawingml/2006/table">
            <a:tbl>
              <a:tblPr firstRow="1" bandRow="1">
                <a:tableStyleId>{5C22544A-7EE6-4342-B048-85BDC9FD1C3A}</a:tableStyleId>
              </a:tblPr>
              <a:tblGrid>
                <a:gridCol w="1198886">
                  <a:extLst>
                    <a:ext uri="{9D8B030D-6E8A-4147-A177-3AD203B41FA5}">
                      <a16:colId xmlns:a16="http://schemas.microsoft.com/office/drawing/2014/main" val="3172978775"/>
                    </a:ext>
                  </a:extLst>
                </a:gridCol>
                <a:gridCol w="1198886">
                  <a:extLst>
                    <a:ext uri="{9D8B030D-6E8A-4147-A177-3AD203B41FA5}">
                      <a16:colId xmlns:a16="http://schemas.microsoft.com/office/drawing/2014/main" val="3397042268"/>
                    </a:ext>
                  </a:extLst>
                </a:gridCol>
                <a:gridCol w="1198886">
                  <a:extLst>
                    <a:ext uri="{9D8B030D-6E8A-4147-A177-3AD203B41FA5}">
                      <a16:colId xmlns:a16="http://schemas.microsoft.com/office/drawing/2014/main" val="205449064"/>
                    </a:ext>
                  </a:extLst>
                </a:gridCol>
                <a:gridCol w="1198886">
                  <a:extLst>
                    <a:ext uri="{9D8B030D-6E8A-4147-A177-3AD203B41FA5}">
                      <a16:colId xmlns:a16="http://schemas.microsoft.com/office/drawing/2014/main" val="1784752045"/>
                    </a:ext>
                  </a:extLst>
                </a:gridCol>
                <a:gridCol w="1198886">
                  <a:extLst>
                    <a:ext uri="{9D8B030D-6E8A-4147-A177-3AD203B41FA5}">
                      <a16:colId xmlns:a16="http://schemas.microsoft.com/office/drawing/2014/main" val="3179424528"/>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b="0" i="0"/>
                      </a:pPr>
                      <a:r>
                        <a:rPr lang="fr-BE" sz="1800" b="1" dirty="0">
                          <a:solidFill>
                            <a:srgbClr val="002060"/>
                          </a:solidFill>
                          <a:latin typeface="Century Gothic" panose="020B0502020202020204" pitchFamily="34" charset="0"/>
                        </a:rPr>
                        <a:t>Europe: </a:t>
                      </a:r>
                      <a:r>
                        <a:rPr lang="x-none" sz="2000" b="1" dirty="0">
                          <a:solidFill>
                            <a:srgbClr val="002060"/>
                          </a:solidFill>
                          <a:latin typeface="Century Gothic" panose="020B0502020202020204" pitchFamily="34" charset="0"/>
                        </a:rPr>
                        <a:t>5</a:t>
                      </a:r>
                      <a:r>
                        <a:rPr lang="fr-FR" sz="2000" b="1" dirty="0">
                          <a:solidFill>
                            <a:srgbClr val="002060"/>
                          </a:solidFill>
                          <a:latin typeface="Century Gothic" panose="020B0502020202020204" pitchFamily="34" charset="0"/>
                        </a:rPr>
                        <a:t>3</a:t>
                      </a:r>
                      <a:r>
                        <a:rPr lang="x-none" sz="2000" b="1" dirty="0">
                          <a:solidFill>
                            <a:srgbClr val="002060"/>
                          </a:solidFill>
                          <a:latin typeface="Century Gothic" panose="020B0502020202020204" pitchFamily="34" charset="0"/>
                        </a:rPr>
                        <a:t>%</a:t>
                      </a:r>
                      <a:br>
                        <a:rPr lang="fr-BE" sz="2000" b="1" dirty="0">
                          <a:solidFill>
                            <a:srgbClr val="002060"/>
                          </a:solidFill>
                          <a:latin typeface="Century Gothic" panose="020B0502020202020204" pitchFamily="34" charset="0"/>
                        </a:rPr>
                      </a:br>
                      <a:r>
                        <a:rPr lang="fr-BE" sz="1200" b="0" dirty="0">
                          <a:solidFill>
                            <a:srgbClr val="002060"/>
                          </a:solidFill>
                          <a:latin typeface="Century Gothic" panose="020B0502020202020204" pitchFamily="34" charset="0"/>
                        </a:rPr>
                        <a:t>Belgique: 48%</a:t>
                      </a:r>
                    </a:p>
                    <a:p>
                      <a:pPr algn="ctr">
                        <a:defRPr b="0" i="0"/>
                      </a:pPr>
                      <a:endParaRPr lang="x-none" sz="2000" b="1" dirty="0">
                        <a:solidFill>
                          <a:srgbClr val="002060"/>
                        </a:solidFill>
                        <a:latin typeface="Century Gothic" panose="020B0502020202020204" pitchFamily="34" charset="0"/>
                      </a:endParaRPr>
                    </a:p>
                  </a:txBody>
                  <a:tcPr>
                    <a:lnL w="12700" cmpd="sng">
                      <a:noFill/>
                    </a:lnL>
                    <a:lnR w="12700" cmpd="sng">
                      <a:noFill/>
                    </a:lnR>
                    <a:lnT w="12700" cap="flat" cmpd="sng" algn="ctr">
                      <a:solidFill>
                        <a:srgbClr val="00206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FR" sz="2000" b="1" dirty="0">
                          <a:solidFill>
                            <a:srgbClr val="002060"/>
                          </a:solidFill>
                          <a:latin typeface="Century Gothic" panose="020B0502020202020204" pitchFamily="34" charset="0"/>
                        </a:rPr>
                        <a:t>67</a:t>
                      </a:r>
                      <a:r>
                        <a:rPr lang="x-none" sz="2000" b="1" dirty="0">
                          <a:solidFill>
                            <a:srgbClr val="002060"/>
                          </a:solidFill>
                          <a:latin typeface="Century Gothic" panose="020B0502020202020204" pitchFamily="34" charset="0"/>
                        </a:rPr>
                        <a:t>%</a:t>
                      </a:r>
                    </a:p>
                  </a:txBody>
                  <a:tcPr>
                    <a:lnL w="12700" cmpd="sng">
                      <a:noFill/>
                    </a:lnL>
                    <a:lnR w="12700" cmpd="sng">
                      <a:noFill/>
                    </a:lnR>
                    <a:lnT w="12700" cap="flat" cmpd="sng" algn="ctr">
                      <a:solidFill>
                        <a:srgbClr val="00206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defRPr b="0" i="0"/>
                      </a:pPr>
                      <a:r>
                        <a:rPr lang="fr-FR" sz="2000" b="1" dirty="0">
                          <a:solidFill>
                            <a:srgbClr val="002060"/>
                          </a:solidFill>
                          <a:latin typeface="Century Gothic" panose="020B0502020202020204" pitchFamily="34" charset="0"/>
                        </a:rPr>
                        <a:t>70</a:t>
                      </a:r>
                      <a:r>
                        <a:rPr lang="x-none" sz="2000" b="1" dirty="0">
                          <a:solidFill>
                            <a:srgbClr val="002060"/>
                          </a:solidFill>
                          <a:latin typeface="Century Gothic" panose="020B0502020202020204" pitchFamily="34" charset="0"/>
                        </a:rPr>
                        <a:t>%</a:t>
                      </a:r>
                    </a:p>
                  </a:txBody>
                  <a:tcPr>
                    <a:lnL w="12700" cmpd="sng">
                      <a:noFill/>
                    </a:lnL>
                    <a:lnR w="12700" cmpd="sng">
                      <a:noFill/>
                    </a:lnR>
                    <a:lnT w="12700" cap="flat" cmpd="sng" algn="ctr">
                      <a:solidFill>
                        <a:srgbClr val="00206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defRPr b="0" i="0"/>
                      </a:pPr>
                      <a:r>
                        <a:rPr lang="fr-FR" sz="2000" b="1" dirty="0">
                          <a:solidFill>
                            <a:srgbClr val="002060"/>
                          </a:solidFill>
                          <a:latin typeface="Century Gothic" panose="020B0502020202020204" pitchFamily="34" charset="0"/>
                        </a:rPr>
                        <a:t>70</a:t>
                      </a:r>
                      <a:r>
                        <a:rPr lang="x-none" sz="2000" b="1" dirty="0">
                          <a:solidFill>
                            <a:srgbClr val="002060"/>
                          </a:solidFill>
                          <a:latin typeface="Century Gothic" panose="020B0502020202020204" pitchFamily="34" charset="0"/>
                        </a:rPr>
                        <a:t>%</a:t>
                      </a:r>
                    </a:p>
                  </a:txBody>
                  <a:tcPr>
                    <a:lnL w="12700" cmpd="sng">
                      <a:noFill/>
                    </a:lnL>
                    <a:lnR w="12700" cmpd="sng">
                      <a:noFill/>
                    </a:lnR>
                    <a:lnT w="12700" cap="flat" cmpd="sng" algn="ctr">
                      <a:solidFill>
                        <a:srgbClr val="00206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FR" sz="2000" b="1" dirty="0">
                          <a:solidFill>
                            <a:srgbClr val="002060"/>
                          </a:solidFill>
                          <a:latin typeface="Century Gothic" panose="020B0502020202020204" pitchFamily="34" charset="0"/>
                        </a:rPr>
                        <a:t>74</a:t>
                      </a:r>
                      <a:r>
                        <a:rPr lang="x-none" sz="2000" b="1" dirty="0">
                          <a:solidFill>
                            <a:srgbClr val="002060"/>
                          </a:solidFill>
                          <a:latin typeface="Century Gothic" panose="020B0502020202020204" pitchFamily="34" charset="0"/>
                        </a:rPr>
                        <a:t>%</a:t>
                      </a:r>
                    </a:p>
                  </a:txBody>
                  <a:tcPr>
                    <a:lnL w="12700" cmpd="sng">
                      <a:noFill/>
                    </a:lnL>
                    <a:lnR w="12700" cmpd="sng">
                      <a:noFill/>
                    </a:lnR>
                    <a:lnT w="12700" cap="flat" cmpd="sng" algn="ctr">
                      <a:solidFill>
                        <a:srgbClr val="00206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2161822"/>
                  </a:ext>
                </a:extLst>
              </a:tr>
            </a:tbl>
          </a:graphicData>
        </a:graphic>
      </p:graphicFrame>
      <p:graphicFrame>
        <p:nvGraphicFramePr>
          <p:cNvPr id="22" name="Tableau 13"/>
          <p:cNvGraphicFramePr>
            <a:graphicFrameLocks noGrp="1"/>
          </p:cNvGraphicFramePr>
          <p:nvPr>
            <p:custDataLst>
              <p:tags r:id="rId2"/>
            </p:custDataLst>
            <p:extLst/>
          </p:nvPr>
        </p:nvGraphicFramePr>
        <p:xfrm>
          <a:off x="3011703" y="4013843"/>
          <a:ext cx="5939010" cy="396240"/>
        </p:xfrm>
        <a:graphic>
          <a:graphicData uri="http://schemas.openxmlformats.org/drawingml/2006/table">
            <a:tbl>
              <a:tblPr firstRow="1" bandRow="1">
                <a:tableStyleId>{5C22544A-7EE6-4342-B048-85BDC9FD1C3A}</a:tableStyleId>
              </a:tblPr>
              <a:tblGrid>
                <a:gridCol w="1187802">
                  <a:extLst>
                    <a:ext uri="{9D8B030D-6E8A-4147-A177-3AD203B41FA5}">
                      <a16:colId xmlns:a16="http://schemas.microsoft.com/office/drawing/2014/main" val="3172978775"/>
                    </a:ext>
                  </a:extLst>
                </a:gridCol>
                <a:gridCol w="1187802">
                  <a:extLst>
                    <a:ext uri="{9D8B030D-6E8A-4147-A177-3AD203B41FA5}">
                      <a16:colId xmlns:a16="http://schemas.microsoft.com/office/drawing/2014/main" val="3397042268"/>
                    </a:ext>
                  </a:extLst>
                </a:gridCol>
                <a:gridCol w="1187802">
                  <a:extLst>
                    <a:ext uri="{9D8B030D-6E8A-4147-A177-3AD203B41FA5}">
                      <a16:colId xmlns:a16="http://schemas.microsoft.com/office/drawing/2014/main" val="205449064"/>
                    </a:ext>
                  </a:extLst>
                </a:gridCol>
                <a:gridCol w="1187802">
                  <a:extLst>
                    <a:ext uri="{9D8B030D-6E8A-4147-A177-3AD203B41FA5}">
                      <a16:colId xmlns:a16="http://schemas.microsoft.com/office/drawing/2014/main" val="1784752045"/>
                    </a:ext>
                  </a:extLst>
                </a:gridCol>
                <a:gridCol w="1187802">
                  <a:extLst>
                    <a:ext uri="{9D8B030D-6E8A-4147-A177-3AD203B41FA5}">
                      <a16:colId xmlns:a16="http://schemas.microsoft.com/office/drawing/2014/main" val="3179424528"/>
                    </a:ext>
                  </a:extLst>
                </a:gridCol>
              </a:tblGrid>
              <a:tr h="370840">
                <a:tc>
                  <a:txBody>
                    <a:bodyPr/>
                    <a:lstStyle/>
                    <a:p>
                      <a:pPr algn="ctr">
                        <a:defRPr b="0" i="0"/>
                      </a:pPr>
                      <a:r>
                        <a:rPr lang="fr-FR" sz="2000" b="1" dirty="0">
                          <a:solidFill>
                            <a:srgbClr val="00B050"/>
                          </a:solidFill>
                          <a:latin typeface="Century Gothic" panose="020B0502020202020204" pitchFamily="34" charset="0"/>
                        </a:rPr>
                        <a:t>59</a:t>
                      </a:r>
                      <a:r>
                        <a:rPr lang="x-none" sz="2000" b="1" dirty="0">
                          <a:solidFill>
                            <a:srgbClr val="00B050"/>
                          </a:solidFill>
                          <a:latin typeface="Century Gothic" panose="020B0502020202020204" pitchFamily="34" charset="0"/>
                        </a:rPr>
                        <a:t>%</a:t>
                      </a:r>
                    </a:p>
                  </a:txBody>
                  <a:tcPr>
                    <a:lnL w="12700" cmpd="sng">
                      <a:noFill/>
                    </a:lnL>
                    <a:lnR w="12700" cmpd="sng">
                      <a:noFill/>
                    </a:lnR>
                    <a:lnT w="127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FR" sz="2000" b="1" dirty="0">
                          <a:solidFill>
                            <a:srgbClr val="00B050"/>
                          </a:solidFill>
                          <a:latin typeface="Century Gothic" panose="020B0502020202020204" pitchFamily="34" charset="0"/>
                        </a:rPr>
                        <a:t>83</a:t>
                      </a:r>
                      <a:r>
                        <a:rPr lang="x-none" sz="2000" b="1" dirty="0">
                          <a:solidFill>
                            <a:srgbClr val="00B050"/>
                          </a:solidFill>
                          <a:latin typeface="Century Gothic" panose="020B0502020202020204" pitchFamily="34" charset="0"/>
                        </a:rPr>
                        <a:t>%</a:t>
                      </a:r>
                    </a:p>
                  </a:txBody>
                  <a:tcPr>
                    <a:lnL w="12700" cmpd="sng">
                      <a:noFill/>
                    </a:lnL>
                    <a:lnR w="12700" cmpd="sng">
                      <a:noFill/>
                    </a:lnR>
                    <a:lnT w="127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defRPr b="0" i="0"/>
                      </a:pPr>
                      <a:r>
                        <a:rPr lang="fr-FR" sz="2000" b="1" dirty="0">
                          <a:solidFill>
                            <a:srgbClr val="00B050"/>
                          </a:solidFill>
                          <a:latin typeface="Century Gothic" panose="020B0502020202020204" pitchFamily="34" charset="0"/>
                        </a:rPr>
                        <a:t>72</a:t>
                      </a:r>
                      <a:r>
                        <a:rPr lang="x-none" sz="2000" b="1" dirty="0">
                          <a:solidFill>
                            <a:srgbClr val="00B050"/>
                          </a:solidFill>
                          <a:latin typeface="Century Gothic" panose="020B0502020202020204" pitchFamily="34" charset="0"/>
                        </a:rPr>
                        <a:t>%</a:t>
                      </a:r>
                    </a:p>
                  </a:txBody>
                  <a:tcPr>
                    <a:lnL w="12700" cmpd="sng">
                      <a:noFill/>
                    </a:lnL>
                    <a:lnR w="12700" cmpd="sng">
                      <a:noFill/>
                    </a:lnR>
                    <a:lnT w="127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defRPr b="0" i="0"/>
                      </a:pPr>
                      <a:r>
                        <a:rPr lang="fr-FR" sz="2000" b="1" dirty="0">
                          <a:solidFill>
                            <a:srgbClr val="00B050"/>
                          </a:solidFill>
                          <a:latin typeface="Century Gothic" panose="020B0502020202020204" pitchFamily="34" charset="0"/>
                        </a:rPr>
                        <a:t>81</a:t>
                      </a:r>
                      <a:r>
                        <a:rPr lang="x-none" sz="2000" b="1" dirty="0">
                          <a:solidFill>
                            <a:srgbClr val="00B050"/>
                          </a:solidFill>
                          <a:latin typeface="Century Gothic" panose="020B0502020202020204" pitchFamily="34" charset="0"/>
                        </a:rPr>
                        <a:t>%</a:t>
                      </a:r>
                    </a:p>
                  </a:txBody>
                  <a:tcPr>
                    <a:lnL w="12700" cmpd="sng">
                      <a:noFill/>
                    </a:lnL>
                    <a:lnR w="12700" cmpd="sng">
                      <a:noFill/>
                    </a:lnR>
                    <a:lnT w="127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x-none" sz="2000" b="1" dirty="0">
                          <a:solidFill>
                            <a:srgbClr val="00B050"/>
                          </a:solidFill>
                          <a:latin typeface="Century Gothic" panose="020B0502020202020204" pitchFamily="34" charset="0"/>
                        </a:rPr>
                        <a:t>7</a:t>
                      </a:r>
                      <a:r>
                        <a:rPr lang="fr-FR" sz="2000" b="1" dirty="0">
                          <a:solidFill>
                            <a:srgbClr val="00B050"/>
                          </a:solidFill>
                          <a:latin typeface="Century Gothic" panose="020B0502020202020204" pitchFamily="34" charset="0"/>
                        </a:rPr>
                        <a:t>7</a:t>
                      </a:r>
                      <a:r>
                        <a:rPr lang="x-none" sz="2000" b="1" dirty="0">
                          <a:solidFill>
                            <a:srgbClr val="00B050"/>
                          </a:solidFill>
                          <a:latin typeface="Century Gothic" panose="020B0502020202020204" pitchFamily="34" charset="0"/>
                        </a:rPr>
                        <a:t>%</a:t>
                      </a:r>
                    </a:p>
                  </a:txBody>
                  <a:tcPr>
                    <a:lnL w="12700" cmpd="sng">
                      <a:noFill/>
                    </a:lnL>
                    <a:lnR w="12700" cmpd="sng">
                      <a:noFill/>
                    </a:lnR>
                    <a:lnT w="127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2161822"/>
                  </a:ext>
                </a:extLst>
              </a:tr>
            </a:tbl>
          </a:graphicData>
        </a:graphic>
      </p:graphicFrame>
      <p:sp>
        <p:nvSpPr>
          <p:cNvPr id="23" name="Line 23"/>
          <p:cNvSpPr>
            <a:spLocks noChangeShapeType="1"/>
          </p:cNvSpPr>
          <p:nvPr>
            <p:custDataLst>
              <p:tags r:id="rId3"/>
            </p:custDataLst>
          </p:nvPr>
        </p:nvSpPr>
        <p:spPr>
          <a:xfrm>
            <a:off x="26779" y="1559602"/>
            <a:ext cx="1066985" cy="0"/>
          </a:xfrm>
          <a:prstGeom prst="line">
            <a:avLst/>
          </a:prstGeom>
          <a:noFill/>
          <a:ln w="3175">
            <a:solidFill>
              <a:schemeClr val="bg1">
                <a:lumMod val="75000"/>
              </a:schemeClr>
            </a:solidFill>
            <a:round/>
          </a:ln>
        </p:spPr>
        <p:txBody>
          <a:bodyPr wrap="none" lIns="90000" tIns="46800" rIns="90000" bIns="46800">
            <a:spAutoFit/>
          </a:bodyPr>
          <a:lstStyle/>
          <a:p>
            <a:pPr marL="0" marR="0" lvl="0" indent="0" algn="r" defTabSz="914400" eaLnBrk="1" fontAlgn="base" latinLnBrk="0" hangingPunct="1">
              <a:lnSpc>
                <a:spcPct val="100000"/>
              </a:lnSpc>
              <a:spcBef>
                <a:spcPct val="0"/>
              </a:spcBef>
              <a:spcAft>
                <a:spcPct val="0"/>
              </a:spcAft>
              <a:buClrTx/>
              <a:buSzTx/>
              <a:buFontTx/>
              <a:buNone/>
              <a:defRPr b="0" i="0"/>
            </a:pPr>
            <a:endParaRPr kumimoji="0" lang="fr-FR" sz="2400" b="0" i="0" u="none" strike="noStrike" kern="0" cap="none" spc="0" normalizeH="0" baseline="0" noProof="0">
              <a:ln>
                <a:noFill/>
              </a:ln>
              <a:solidFill>
                <a:srgbClr val="1F497D"/>
              </a:solidFill>
              <a:uLnTx/>
              <a:uFillTx/>
            </a:endParaRPr>
          </a:p>
        </p:txBody>
      </p:sp>
      <p:sp>
        <p:nvSpPr>
          <p:cNvPr id="24" name="Rectangle 23"/>
          <p:cNvSpPr/>
          <p:nvPr>
            <p:custDataLst>
              <p:tags r:id="rId4"/>
            </p:custDataLst>
          </p:nvPr>
        </p:nvSpPr>
        <p:spPr>
          <a:xfrm>
            <a:off x="26779" y="2053801"/>
            <a:ext cx="2649260" cy="2400657"/>
          </a:xfrm>
          <a:prstGeom prst="rect">
            <a:avLst/>
          </a:prstGeom>
        </p:spPr>
        <p:txBody>
          <a:bodyPr wrap="square">
            <a:spAutoFit/>
          </a:bodyPr>
          <a:lstStyle/>
          <a:p>
            <a:pPr lvl="0">
              <a:lnSpc>
                <a:spcPct val="125000"/>
              </a:lnSpc>
              <a:spcAft>
                <a:spcPct val="0"/>
              </a:spcAft>
              <a:defRPr b="0" i="0"/>
            </a:pPr>
            <a:r>
              <a:rPr lang="fr-BE" sz="1200" b="1"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Ont déjà pratiqué au moins une fois ce type d’activité</a:t>
            </a:r>
            <a:r>
              <a:rPr lang="x-none" sz="1200" b="1"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s</a:t>
            </a:r>
            <a:r>
              <a:rPr lang="fr-BE" sz="1200" b="1"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 </a:t>
            </a:r>
            <a:r>
              <a:rPr lang="x-none" sz="1200" b="1"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p>
            <a:pPr marL="171450" lvl="0" indent="-171450">
              <a:lnSpc>
                <a:spcPct val="125000"/>
              </a:lnSpc>
              <a:spcAft>
                <a:spcPct val="0"/>
              </a:spcAft>
              <a:buFont typeface="Arial" panose="020B0604020202020204" pitchFamily="34" charset="0"/>
              <a:buChar char="•"/>
              <a:defRPr b="0" i="0"/>
            </a:pPr>
            <a:r>
              <a:rPr lang="en-US" sz="1200" dirty="0" err="1">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Cabane</a:t>
            </a:r>
            <a:r>
              <a:rPr lang="en-US" sz="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 </a:t>
            </a:r>
            <a:r>
              <a:rPr lang="en-US" sz="1200" dirty="0" err="1">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dans</a:t>
            </a:r>
            <a:r>
              <a:rPr lang="en-US" sz="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 les bois</a:t>
            </a:r>
          </a:p>
          <a:p>
            <a:pPr marL="171450" lvl="0" indent="-171450">
              <a:lnSpc>
                <a:spcPct val="125000"/>
              </a:lnSpc>
              <a:spcAft>
                <a:spcPct val="0"/>
              </a:spcAft>
              <a:buFont typeface="Arial" panose="020B0604020202020204" pitchFamily="34" charset="0"/>
              <a:buChar char="•"/>
              <a:defRPr b="0" i="0"/>
            </a:pPr>
            <a:r>
              <a:rPr lang="en-US" sz="1200" dirty="0" err="1">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Loger</a:t>
            </a:r>
            <a:r>
              <a:rPr lang="en-US" sz="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 chez un local</a:t>
            </a:r>
          </a:p>
          <a:p>
            <a:pPr marL="171450" lvl="0" indent="-171450">
              <a:lnSpc>
                <a:spcPct val="125000"/>
              </a:lnSpc>
              <a:spcAft>
                <a:spcPct val="0"/>
              </a:spcAft>
              <a:buFont typeface="Arial" panose="020B0604020202020204" pitchFamily="34" charset="0"/>
              <a:buChar char="•"/>
              <a:defRPr b="0" i="0"/>
            </a:pPr>
            <a:r>
              <a:rPr lang="en-US" sz="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Camping </a:t>
            </a:r>
            <a:r>
              <a:rPr lang="en-US" sz="1200" dirty="0" err="1">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primitif</a:t>
            </a:r>
            <a:endParaRPr lang="en-US" sz="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endParaRPr>
          </a:p>
          <a:p>
            <a:pPr marL="171450" lvl="0" indent="-171450">
              <a:lnSpc>
                <a:spcPct val="125000"/>
              </a:lnSpc>
              <a:spcAft>
                <a:spcPct val="0"/>
              </a:spcAft>
              <a:buFont typeface="Arial" panose="020B0604020202020204" pitchFamily="34" charset="0"/>
              <a:buChar char="•"/>
              <a:defRPr b="0" i="0"/>
            </a:pPr>
            <a:r>
              <a:rPr lang="fr-BE" sz="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Echange d’habitation</a:t>
            </a:r>
            <a:r>
              <a:rPr lang="x-none" sz="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 </a:t>
            </a:r>
          </a:p>
          <a:p>
            <a:pPr marL="171450" lvl="0" indent="-171450">
              <a:lnSpc>
                <a:spcPct val="125000"/>
              </a:lnSpc>
              <a:spcAft>
                <a:spcPct val="0"/>
              </a:spcAft>
              <a:buFont typeface="Arial" panose="020B0604020202020204" pitchFamily="34" charset="0"/>
              <a:buChar char="•"/>
              <a:defRPr b="0" i="0"/>
            </a:pPr>
            <a:r>
              <a:rPr lang="fr-BE" sz="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Accueil de voyageurs chez soi</a:t>
            </a:r>
            <a:endParaRPr lang="x-none" sz="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endParaRPr>
          </a:p>
          <a:p>
            <a:pPr marL="171450" lvl="0" indent="-171450">
              <a:lnSpc>
                <a:spcPct val="125000"/>
              </a:lnSpc>
              <a:spcAft>
                <a:spcPct val="0"/>
              </a:spcAft>
              <a:buFont typeface="Arial" panose="020B0604020202020204" pitchFamily="34" charset="0"/>
              <a:buChar char="•"/>
              <a:defRPr b="0" i="0"/>
            </a:pPr>
            <a:r>
              <a:rPr lang="x-none" sz="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Eco-tourism</a:t>
            </a:r>
            <a:r>
              <a:rPr lang="fr-BE" sz="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e</a:t>
            </a:r>
            <a:endParaRPr lang="x-none" sz="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endParaRPr>
          </a:p>
          <a:p>
            <a:pPr marL="171450" lvl="0" indent="-171450">
              <a:lnSpc>
                <a:spcPct val="125000"/>
              </a:lnSpc>
              <a:spcAft>
                <a:spcPct val="0"/>
              </a:spcAft>
              <a:buFont typeface="Arial" panose="020B0604020202020204" pitchFamily="34" charset="0"/>
              <a:buChar char="•"/>
              <a:defRPr b="0" i="0"/>
            </a:pPr>
            <a:r>
              <a:rPr lang="fr-BE" sz="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Tourisme socio-responsable</a:t>
            </a:r>
            <a:endParaRPr lang="x-none" sz="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endParaRPr>
          </a:p>
          <a:p>
            <a:pPr marL="171450" lvl="0" indent="-171450">
              <a:lnSpc>
                <a:spcPct val="125000"/>
              </a:lnSpc>
              <a:spcAft>
                <a:spcPct val="0"/>
              </a:spcAft>
              <a:buFont typeface="Arial" panose="020B0604020202020204" pitchFamily="34" charset="0"/>
              <a:buChar char="•"/>
              <a:defRPr b="0" i="0"/>
            </a:pPr>
            <a:r>
              <a:rPr lang="x-none" sz="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T</a:t>
            </a:r>
            <a:r>
              <a:rPr lang="fr-BE" sz="1200" dirty="0" err="1">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ourisme</a:t>
            </a:r>
            <a:r>
              <a:rPr lang="fr-BE" sz="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 nomade</a:t>
            </a:r>
            <a:endParaRPr lang="x-none" sz="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endParaRPr>
          </a:p>
        </p:txBody>
      </p:sp>
      <p:pic>
        <p:nvPicPr>
          <p:cNvPr id="26" name="Imag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3553" y="3444388"/>
            <a:ext cx="746077" cy="373252"/>
          </a:xfrm>
          <a:prstGeom prst="rect">
            <a:avLst/>
          </a:prstGeom>
        </p:spPr>
      </p:pic>
      <p:pic>
        <p:nvPicPr>
          <p:cNvPr id="27" name="Imag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68154" y="3467338"/>
            <a:ext cx="746077" cy="373252"/>
          </a:xfrm>
          <a:prstGeom prst="rect">
            <a:avLst/>
          </a:prstGeom>
        </p:spPr>
      </p:pic>
      <p:pic>
        <p:nvPicPr>
          <p:cNvPr id="28" name="Picture 6" descr="D:\Users\Sophie.Morin\Desktop\us.PNG"/>
          <p:cNvPicPr>
            <a:picLocks noChangeAspect="1" noChangeArrowheads="1"/>
          </p:cNvPicPr>
          <p:nvPr>
            <p:custDataLst>
              <p:tags r:id="rId5"/>
            </p:custDataLst>
          </p:nvPr>
        </p:nvPicPr>
        <p:blipFill>
          <a:blip r:embed="rId12" cstate="print">
            <a:extLst>
              <a:ext uri="{28A0092B-C50C-407E-A947-70E740481C1C}">
                <a14:useLocalDpi xmlns:a14="http://schemas.microsoft.com/office/drawing/2010/main" val="0"/>
              </a:ext>
            </a:extLst>
          </a:blip>
          <a:stretch/>
        </p:blipFill>
        <p:spPr>
          <a:xfrm>
            <a:off x="4444195" y="3508294"/>
            <a:ext cx="749106" cy="39341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Users\Sophie.Morin\Desktop\brazil.PNG"/>
          <p:cNvPicPr>
            <a:picLocks noChangeAspect="1" noChangeArrowheads="1"/>
          </p:cNvPicPr>
          <p:nvPr>
            <p:custDataLst>
              <p:tags r:id="rId6"/>
            </p:custDataLst>
          </p:nvPr>
        </p:nvPicPr>
        <p:blipFill>
          <a:blip r:embed="rId13" cstate="print">
            <a:extLst>
              <a:ext uri="{28A0092B-C50C-407E-A947-70E740481C1C}">
                <a14:useLocalDpi xmlns:a14="http://schemas.microsoft.com/office/drawing/2010/main" val="0"/>
              </a:ext>
            </a:extLst>
          </a:blip>
          <a:stretch/>
        </p:blipFill>
        <p:spPr>
          <a:xfrm>
            <a:off x="5580906" y="3518881"/>
            <a:ext cx="744303" cy="39341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4692810" y="2004870"/>
            <a:ext cx="2361544" cy="369332"/>
          </a:xfrm>
          <a:prstGeom prst="rect">
            <a:avLst/>
          </a:prstGeom>
        </p:spPr>
        <p:txBody>
          <a:bodyPr wrap="none">
            <a:spAutoFit/>
          </a:bodyPr>
          <a:lstStyle/>
          <a:p>
            <a:pPr lvl="0" defTabSz="924282">
              <a:defRPr/>
            </a:pPr>
            <a:r>
              <a:rPr lang="fr-FR" dirty="0">
                <a:solidFill>
                  <a:srgbClr val="002060"/>
                </a:solidFill>
                <a:latin typeface="Century Gothic" panose="020B0502020202020204" pitchFamily="34" charset="0"/>
              </a:rPr>
              <a:t>Toute la population</a:t>
            </a:r>
            <a:endParaRPr lang="x-none" dirty="0">
              <a:solidFill>
                <a:srgbClr val="002060"/>
              </a:solidFill>
              <a:latin typeface="Century Gothic" panose="020B0502020202020204" pitchFamily="34" charset="0"/>
            </a:endParaRPr>
          </a:p>
        </p:txBody>
      </p:sp>
      <p:sp>
        <p:nvSpPr>
          <p:cNvPr id="31" name="Rectangle 30"/>
          <p:cNvSpPr/>
          <p:nvPr/>
        </p:nvSpPr>
        <p:spPr>
          <a:xfrm>
            <a:off x="4956728" y="4492733"/>
            <a:ext cx="2048959" cy="369332"/>
          </a:xfrm>
          <a:prstGeom prst="rect">
            <a:avLst/>
          </a:prstGeom>
        </p:spPr>
        <p:txBody>
          <a:bodyPr wrap="none">
            <a:spAutoFit/>
          </a:bodyPr>
          <a:lstStyle/>
          <a:p>
            <a:pPr lvl="0" defTabSz="924282">
              <a:defRPr/>
            </a:pPr>
            <a:r>
              <a:rPr lang="fr-FR" b="1" dirty="0">
                <a:solidFill>
                  <a:srgbClr val="00B050"/>
                </a:solidFill>
                <a:latin typeface="Century Gothic" panose="020B0502020202020204" pitchFamily="34" charset="0"/>
              </a:rPr>
              <a:t>Génération 2000</a:t>
            </a:r>
            <a:endParaRPr lang="x-none" b="1" dirty="0">
              <a:solidFill>
                <a:srgbClr val="00B050"/>
              </a:solidFill>
              <a:latin typeface="Century Gothic" panose="020B0502020202020204" pitchFamily="34" charset="0"/>
            </a:endParaRPr>
          </a:p>
        </p:txBody>
      </p:sp>
      <p:pic>
        <p:nvPicPr>
          <p:cNvPr id="3" name="Image 2"/>
          <p:cNvPicPr>
            <a:picLocks noChangeAspect="1"/>
          </p:cNvPicPr>
          <p:nvPr/>
        </p:nvPicPr>
        <p:blipFill>
          <a:blip r:embed="rId14"/>
          <a:stretch>
            <a:fillRect/>
          </a:stretch>
        </p:blipFill>
        <p:spPr>
          <a:xfrm>
            <a:off x="2979766" y="3536677"/>
            <a:ext cx="1133954" cy="377985"/>
          </a:xfrm>
          <a:prstGeom prst="rect">
            <a:avLst/>
          </a:prstGeom>
        </p:spPr>
      </p:pic>
    </p:spTree>
    <p:extLst>
      <p:ext uri="{BB962C8B-B14F-4D97-AF65-F5344CB8AC3E}">
        <p14:creationId xmlns:p14="http://schemas.microsoft.com/office/powerpoint/2010/main" val="1049565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24"/>
          <p:cNvSpPr>
            <a:spLocks noGrp="1"/>
          </p:cNvSpPr>
          <p:nvPr>
            <p:ph type="body" sz="quarter" idx="14"/>
          </p:nvPr>
        </p:nvSpPr>
        <p:spPr>
          <a:xfrm>
            <a:off x="347663" y="1651873"/>
            <a:ext cx="8391525" cy="4378325"/>
          </a:xfrm>
        </p:spPr>
        <p:txBody>
          <a:bodyPr/>
          <a:lstStyle/>
          <a:p>
            <a:pPr marL="285750" lvl="0" indent="-285750">
              <a:buFont typeface="Wingdings" panose="05000000000000000000" pitchFamily="2" charset="2"/>
              <a:buChar char="Ø"/>
            </a:pPr>
            <a:r>
              <a:rPr lang="fr-BE" sz="1600" dirty="0"/>
              <a:t>  </a:t>
            </a:r>
            <a:r>
              <a:rPr lang="fr-BE" sz="1600" b="0" dirty="0">
                <a:solidFill>
                  <a:schemeClr val="accent1"/>
                </a:solidFill>
              </a:rPr>
              <a:t>205</a:t>
            </a:r>
            <a:r>
              <a:rPr lang="fr-BE" sz="1600" b="0" dirty="0"/>
              <a:t> </a:t>
            </a:r>
            <a:r>
              <a:rPr lang="fr-BE" sz="1600" b="0" dirty="0">
                <a:solidFill>
                  <a:schemeClr val="tx2"/>
                </a:solidFill>
              </a:rPr>
              <a:t>collaborateurs fixes</a:t>
            </a:r>
            <a:br>
              <a:rPr lang="fr-BE" sz="1600" b="0" dirty="0">
                <a:solidFill>
                  <a:schemeClr val="tx2"/>
                </a:solidFill>
              </a:rPr>
            </a:br>
            <a:endParaRPr lang="fr-BE" sz="1600" b="0" dirty="0">
              <a:solidFill>
                <a:schemeClr val="tx2"/>
              </a:solidFill>
            </a:endParaRPr>
          </a:p>
          <a:p>
            <a:pPr marL="285750" lvl="0" indent="-285750">
              <a:buFont typeface="Wingdings" panose="05000000000000000000" pitchFamily="2" charset="2"/>
              <a:buChar char="Ø"/>
            </a:pPr>
            <a:r>
              <a:rPr lang="fr-BE" sz="1600" b="0" dirty="0"/>
              <a:t>  </a:t>
            </a:r>
            <a:r>
              <a:rPr lang="fr-BE" sz="1600" b="0" dirty="0">
                <a:solidFill>
                  <a:schemeClr val="tx2"/>
                </a:solidFill>
              </a:rPr>
              <a:t>Près de </a:t>
            </a:r>
            <a:r>
              <a:rPr lang="fr-BE" sz="1600" b="0" dirty="0">
                <a:solidFill>
                  <a:schemeClr val="accent1"/>
                </a:solidFill>
              </a:rPr>
              <a:t>300.000</a:t>
            </a:r>
            <a:r>
              <a:rPr lang="fr-BE" sz="1600" b="0" dirty="0"/>
              <a:t> </a:t>
            </a:r>
            <a:r>
              <a:rPr lang="fr-BE" sz="1600" b="0" dirty="0">
                <a:solidFill>
                  <a:schemeClr val="tx2"/>
                </a:solidFill>
              </a:rPr>
              <a:t>appels par an</a:t>
            </a:r>
            <a:br>
              <a:rPr lang="fr-BE" sz="1600" b="0" dirty="0">
                <a:solidFill>
                  <a:schemeClr val="tx2"/>
                </a:solidFill>
              </a:rPr>
            </a:br>
            <a:endParaRPr lang="fr-BE" sz="1600" b="0" dirty="0">
              <a:solidFill>
                <a:schemeClr val="tx2"/>
              </a:solidFill>
            </a:endParaRPr>
          </a:p>
          <a:p>
            <a:pPr marL="285750" indent="-285750">
              <a:buFont typeface="Wingdings" panose="05000000000000000000" pitchFamily="2" charset="2"/>
              <a:buChar char="Ø"/>
            </a:pPr>
            <a:r>
              <a:rPr lang="fr-BE" sz="1600" b="0" dirty="0"/>
              <a:t>  </a:t>
            </a:r>
            <a:r>
              <a:rPr lang="fr-BE" sz="1600" b="0" dirty="0">
                <a:solidFill>
                  <a:schemeClr val="accent1"/>
                </a:solidFill>
              </a:rPr>
              <a:t>125.000</a:t>
            </a:r>
            <a:r>
              <a:rPr lang="fr-BE" sz="1600" b="0" dirty="0"/>
              <a:t> </a:t>
            </a:r>
            <a:r>
              <a:rPr lang="fr-BE" sz="1600" b="0" dirty="0">
                <a:solidFill>
                  <a:schemeClr val="tx2"/>
                </a:solidFill>
              </a:rPr>
              <a:t>dossiers d’assistance médicale et d’assistance technique à gérer </a:t>
            </a:r>
            <a:br>
              <a:rPr lang="fr-BE" sz="1600" b="0" dirty="0">
                <a:solidFill>
                  <a:schemeClr val="tx2"/>
                </a:solidFill>
              </a:rPr>
            </a:br>
            <a:r>
              <a:rPr lang="fr-BE" sz="1600" b="0" dirty="0">
                <a:solidFill>
                  <a:schemeClr val="tx2"/>
                </a:solidFill>
              </a:rPr>
              <a:t>	(du simple conseil jusqu’à l’avion sanitaire) </a:t>
            </a:r>
            <a:br>
              <a:rPr lang="fr-BE" sz="1600" b="0" dirty="0">
                <a:solidFill>
                  <a:schemeClr val="tx2"/>
                </a:solidFill>
              </a:rPr>
            </a:br>
            <a:endParaRPr lang="fr-BE" sz="1600" b="0" dirty="0">
              <a:solidFill>
                <a:schemeClr val="tx2"/>
              </a:solidFill>
            </a:endParaRPr>
          </a:p>
          <a:p>
            <a:pPr marL="285750" lvl="0" indent="-285750">
              <a:buFont typeface="Wingdings" panose="05000000000000000000" pitchFamily="2" charset="2"/>
              <a:buChar char="Ø"/>
            </a:pPr>
            <a:r>
              <a:rPr lang="fr-BE" sz="1600" b="0" dirty="0"/>
              <a:t> </a:t>
            </a:r>
            <a:r>
              <a:rPr lang="fr-BE" sz="1600" b="0" dirty="0">
                <a:solidFill>
                  <a:schemeClr val="bg2">
                    <a:lumMod val="50000"/>
                  </a:schemeClr>
                </a:solidFill>
              </a:rPr>
              <a:t>CA brut 2017 = </a:t>
            </a:r>
            <a:r>
              <a:rPr lang="fr-BE" sz="1600" b="0" dirty="0">
                <a:solidFill>
                  <a:schemeClr val="accent1"/>
                </a:solidFill>
              </a:rPr>
              <a:t>74,2 M €</a:t>
            </a:r>
            <a:r>
              <a:rPr lang="fr-BE" sz="1600" b="0" dirty="0">
                <a:solidFill>
                  <a:srgbClr val="314397"/>
                </a:solidFill>
              </a:rPr>
              <a:t> </a:t>
            </a:r>
            <a:r>
              <a:rPr lang="fr-BE" sz="1400" b="0" dirty="0">
                <a:solidFill>
                  <a:srgbClr val="314397"/>
                </a:solidFill>
              </a:rPr>
              <a:t>(+7,2% vs 2016)</a:t>
            </a:r>
            <a:br>
              <a:rPr lang="fr-BE" sz="1600" b="0" dirty="0">
                <a:solidFill>
                  <a:schemeClr val="accent1"/>
                </a:solidFill>
              </a:rPr>
            </a:br>
            <a:endParaRPr lang="fr-BE" sz="1600" b="0" dirty="0">
              <a:solidFill>
                <a:schemeClr val="accent1"/>
              </a:solidFill>
            </a:endParaRPr>
          </a:p>
          <a:p>
            <a:pPr marL="285750" indent="-285750">
              <a:buFont typeface="Wingdings" panose="05000000000000000000" pitchFamily="2" charset="2"/>
              <a:buChar char="Ø"/>
            </a:pPr>
            <a:r>
              <a:rPr lang="fr-BE" sz="1600" b="0" dirty="0">
                <a:solidFill>
                  <a:schemeClr val="tx2"/>
                </a:solidFill>
              </a:rPr>
              <a:t> Une notoriété de </a:t>
            </a:r>
            <a:r>
              <a:rPr lang="fr-BE" sz="1600" b="0" dirty="0">
                <a:solidFill>
                  <a:schemeClr val="accent1"/>
                </a:solidFill>
              </a:rPr>
              <a:t>90% </a:t>
            </a:r>
            <a:r>
              <a:rPr lang="fr-BE" sz="1600" b="0" dirty="0">
                <a:solidFill>
                  <a:schemeClr val="tx2"/>
                </a:solidFill>
              </a:rPr>
              <a:t>sur le marché de l’assistance</a:t>
            </a:r>
            <a:br>
              <a:rPr lang="fr-BE" sz="1600" b="0" dirty="0">
                <a:solidFill>
                  <a:schemeClr val="tx2"/>
                </a:solidFill>
              </a:rPr>
            </a:br>
            <a:endParaRPr lang="fr-BE" sz="1600" b="0" dirty="0">
              <a:solidFill>
                <a:schemeClr val="tx2"/>
              </a:solidFill>
            </a:endParaRPr>
          </a:p>
          <a:p>
            <a:pPr marL="285750" indent="-285750">
              <a:buFont typeface="Wingdings" panose="05000000000000000000" pitchFamily="2" charset="2"/>
              <a:buChar char="Ø"/>
            </a:pPr>
            <a:r>
              <a:rPr lang="fr-BE" sz="1600" b="0" dirty="0">
                <a:solidFill>
                  <a:schemeClr val="tx2"/>
                </a:solidFill>
              </a:rPr>
              <a:t> Un taux de fidélité de </a:t>
            </a:r>
            <a:r>
              <a:rPr lang="fr-BE" sz="1600" b="0" dirty="0">
                <a:solidFill>
                  <a:schemeClr val="accent1"/>
                </a:solidFill>
              </a:rPr>
              <a:t>85%</a:t>
            </a:r>
            <a:br>
              <a:rPr lang="fr-BE" sz="1600" b="0" dirty="0">
                <a:solidFill>
                  <a:schemeClr val="accent1"/>
                </a:solidFill>
              </a:rPr>
            </a:br>
            <a:endParaRPr lang="fr-BE" sz="1600" b="0" dirty="0">
              <a:solidFill>
                <a:schemeClr val="accent1"/>
              </a:solidFill>
            </a:endParaRPr>
          </a:p>
          <a:p>
            <a:pPr marL="285750" indent="-285750">
              <a:buFont typeface="Wingdings" panose="05000000000000000000" pitchFamily="2" charset="2"/>
              <a:buChar char="Ø"/>
            </a:pPr>
            <a:r>
              <a:rPr lang="fr-BE" sz="1600" b="0" dirty="0">
                <a:solidFill>
                  <a:srgbClr val="314397"/>
                </a:solidFill>
              </a:rPr>
              <a:t>Un taux de recommandation de </a:t>
            </a:r>
            <a:r>
              <a:rPr lang="fr-BE" sz="1600" b="0" dirty="0">
                <a:solidFill>
                  <a:schemeClr val="accent1"/>
                </a:solidFill>
              </a:rPr>
              <a:t>94% </a:t>
            </a:r>
            <a:r>
              <a:rPr lang="fr-BE" sz="1600" b="0" dirty="0">
                <a:solidFill>
                  <a:srgbClr val="314397"/>
                </a:solidFill>
              </a:rPr>
              <a:t>de la part de ses clients</a:t>
            </a:r>
          </a:p>
          <a:p>
            <a:pPr>
              <a:buNone/>
            </a:pPr>
            <a:endParaRPr lang="fr-BE" sz="1600" b="0" dirty="0">
              <a:solidFill>
                <a:schemeClr val="accent1"/>
              </a:solidFill>
            </a:endParaRPr>
          </a:p>
          <a:p>
            <a:pPr marL="285750" indent="-285750">
              <a:buFont typeface="Wingdings" panose="05000000000000000000" pitchFamily="2" charset="2"/>
              <a:buChar char="Ø"/>
            </a:pPr>
            <a:r>
              <a:rPr lang="fr-BE" sz="1600" b="0" dirty="0">
                <a:solidFill>
                  <a:schemeClr val="tx2"/>
                </a:solidFill>
              </a:rPr>
              <a:t> Trophée </a:t>
            </a:r>
            <a:r>
              <a:rPr lang="fr-BE" sz="1600" b="0" dirty="0" err="1">
                <a:solidFill>
                  <a:schemeClr val="tx2"/>
                </a:solidFill>
              </a:rPr>
              <a:t>Decavi</a:t>
            </a:r>
            <a:r>
              <a:rPr lang="fr-BE" sz="1600" b="0" dirty="0">
                <a:solidFill>
                  <a:schemeClr val="tx2"/>
                </a:solidFill>
              </a:rPr>
              <a:t> : Lauréat </a:t>
            </a:r>
            <a:r>
              <a:rPr lang="fr-BE" sz="1600" b="0" dirty="0">
                <a:solidFill>
                  <a:schemeClr val="accent1"/>
                </a:solidFill>
              </a:rPr>
              <a:t>« Meilleure assurance voyage » </a:t>
            </a:r>
            <a:r>
              <a:rPr lang="fr-BE" sz="1600" b="0" dirty="0">
                <a:solidFill>
                  <a:schemeClr val="tx2"/>
                </a:solidFill>
              </a:rPr>
              <a:t>2018</a:t>
            </a:r>
            <a:r>
              <a:rPr lang="fr-BE" sz="1600" b="0" dirty="0"/>
              <a:t> </a:t>
            </a:r>
          </a:p>
          <a:p>
            <a:pPr>
              <a:buNone/>
            </a:pPr>
            <a:r>
              <a:rPr lang="fr-BE" sz="1600" b="0" dirty="0">
                <a:solidFill>
                  <a:schemeClr val="tx2"/>
                </a:solidFill>
              </a:rPr>
              <a:t>      pour le produit Assurance Annulation </a:t>
            </a:r>
            <a:r>
              <a:rPr lang="fr-BE" sz="1600" b="0" dirty="0" err="1">
                <a:solidFill>
                  <a:schemeClr val="tx2"/>
                </a:solidFill>
              </a:rPr>
              <a:t>NoGo</a:t>
            </a:r>
            <a:endParaRPr lang="it-IT" sz="1600" b="0" dirty="0">
              <a:solidFill>
                <a:schemeClr val="tx2"/>
              </a:solidFill>
            </a:endParaRPr>
          </a:p>
          <a:p>
            <a:pPr>
              <a:buNone/>
            </a:pPr>
            <a:endParaRPr lang="en-GB" dirty="0"/>
          </a:p>
        </p:txBody>
      </p:sp>
      <p:sp>
        <p:nvSpPr>
          <p:cNvPr id="30" name="Titre 29"/>
          <p:cNvSpPr>
            <a:spLocks noGrp="1"/>
          </p:cNvSpPr>
          <p:nvPr>
            <p:ph type="ctrTitle"/>
          </p:nvPr>
        </p:nvSpPr>
        <p:spPr>
          <a:xfrm>
            <a:off x="338066" y="341042"/>
            <a:ext cx="8386686" cy="557458"/>
          </a:xfrm>
        </p:spPr>
        <p:txBody>
          <a:bodyPr/>
          <a:lstStyle/>
          <a:p>
            <a:r>
              <a:rPr lang="en-GB" sz="2800" b="1" dirty="0" err="1"/>
              <a:t>Europ</a:t>
            </a:r>
            <a:r>
              <a:rPr lang="en-GB" sz="2800" b="1" dirty="0"/>
              <a:t> Assistance </a:t>
            </a:r>
            <a:r>
              <a:rPr lang="en-GB" sz="2800" b="1" dirty="0" err="1"/>
              <a:t>en</a:t>
            </a:r>
            <a:r>
              <a:rPr lang="en-GB" sz="2800" b="1" dirty="0"/>
              <a:t> </a:t>
            </a:r>
            <a:r>
              <a:rPr lang="en-GB" sz="2800" b="1" dirty="0" err="1"/>
              <a:t>Belgique</a:t>
            </a:r>
            <a:endParaRPr lang="en-GB" sz="2800" b="1" dirty="0"/>
          </a:p>
        </p:txBody>
      </p:sp>
      <p:sp>
        <p:nvSpPr>
          <p:cNvPr id="31" name="Sous-titre 30"/>
          <p:cNvSpPr>
            <a:spLocks noGrp="1"/>
          </p:cNvSpPr>
          <p:nvPr>
            <p:ph type="subTitle" idx="1"/>
          </p:nvPr>
        </p:nvSpPr>
        <p:spPr>
          <a:xfrm>
            <a:off x="499962" y="624257"/>
            <a:ext cx="8386686" cy="1058242"/>
          </a:xfrm>
        </p:spPr>
        <p:txBody>
          <a:bodyPr/>
          <a:lstStyle/>
          <a:p>
            <a:pPr lvl="1" algn="l">
              <a:lnSpc>
                <a:spcPct val="100000"/>
              </a:lnSpc>
            </a:pPr>
            <a:br>
              <a:rPr lang="fr-BE" sz="1100" b="1" i="1" dirty="0">
                <a:solidFill>
                  <a:schemeClr val="tx2"/>
                </a:solidFill>
              </a:rPr>
            </a:br>
            <a:r>
              <a:rPr lang="fr-BE" sz="1600" b="1" dirty="0">
                <a:solidFill>
                  <a:schemeClr val="tx2"/>
                </a:solidFill>
              </a:rPr>
              <a:t>Leader du marché</a:t>
            </a:r>
          </a:p>
          <a:p>
            <a:pPr lvl="1" algn="l">
              <a:lnSpc>
                <a:spcPct val="100000"/>
              </a:lnSpc>
            </a:pPr>
            <a:r>
              <a:rPr lang="fr-BE" sz="1600" b="1" dirty="0">
                <a:solidFill>
                  <a:schemeClr val="tx2"/>
                </a:solidFill>
              </a:rPr>
              <a:t>Des collaborateurs engagés </a:t>
            </a:r>
            <a:br>
              <a:rPr lang="fr-BE" sz="1600" b="1" dirty="0">
                <a:solidFill>
                  <a:schemeClr val="tx2"/>
                </a:solidFill>
              </a:rPr>
            </a:br>
            <a:r>
              <a:rPr lang="fr-BE" sz="1600" b="1" dirty="0">
                <a:solidFill>
                  <a:schemeClr val="tx2"/>
                </a:solidFill>
              </a:rPr>
              <a:t>Des produits et des services de qualité</a:t>
            </a:r>
          </a:p>
          <a:p>
            <a:pPr>
              <a:lnSpc>
                <a:spcPct val="100000"/>
              </a:lnSpc>
            </a:pPr>
            <a:endParaRPr lang="en-GB" dirty="0"/>
          </a:p>
        </p:txBody>
      </p:sp>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0" name="TextBox 9"/>
          <p:cNvSpPr txBox="1"/>
          <p:nvPr/>
        </p:nvSpPr>
        <p:spPr>
          <a:xfrm>
            <a:off x="7992345" y="6133107"/>
            <a:ext cx="1711569" cy="230832"/>
          </a:xfrm>
          <a:prstGeom prst="rect">
            <a:avLst/>
          </a:prstGeom>
          <a:noFill/>
        </p:spPr>
        <p:txBody>
          <a:bodyPr wrap="square" rtlCol="0">
            <a:spAutoFit/>
          </a:bodyPr>
          <a:lstStyle/>
          <a:p>
            <a:r>
              <a:rPr lang="fr-BE" sz="900" dirty="0">
                <a:solidFill>
                  <a:schemeClr val="tx2">
                    <a:lumMod val="60000"/>
                    <a:lumOff val="40000"/>
                  </a:schemeClr>
                </a:solidFill>
              </a:rPr>
              <a:t>Données 2017</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79381" y="3655231"/>
            <a:ext cx="1068748" cy="2254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spTree>
    <p:extLst>
      <p:ext uri="{BB962C8B-B14F-4D97-AF65-F5344CB8AC3E}">
        <p14:creationId xmlns:p14="http://schemas.microsoft.com/office/powerpoint/2010/main" val="10212189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37857" y="215584"/>
            <a:ext cx="6949936" cy="561875"/>
          </a:xfrm>
        </p:spPr>
        <p:txBody>
          <a:bodyPr/>
          <a:lstStyle/>
          <a:p>
            <a:r>
              <a:rPr lang="fr-BE" sz="2400" b="1" dirty="0">
                <a:latin typeface="+mj-lt"/>
              </a:rPr>
              <a:t>Les évaluations en ligne postées par les voyageurs après leurs vacances</a:t>
            </a:r>
            <a:br>
              <a:rPr lang="x-none" sz="2400" b="1" dirty="0">
                <a:latin typeface="+mj-lt"/>
              </a:rPr>
            </a:br>
            <a:endParaRPr lang="fr-BE" sz="2400" b="1" dirty="0">
              <a:latin typeface="+mj-lt"/>
            </a:endParaRPr>
          </a:p>
        </p:txBody>
      </p:sp>
      <p:sp>
        <p:nvSpPr>
          <p:cNvPr id="7" name="Subtitle 6"/>
          <p:cNvSpPr>
            <a:spLocks noGrp="1"/>
          </p:cNvSpPr>
          <p:nvPr>
            <p:ph type="subTitle" idx="1"/>
          </p:nvPr>
        </p:nvSpPr>
        <p:spPr>
          <a:xfrm>
            <a:off x="387443" y="5751598"/>
            <a:ext cx="8386686" cy="662105"/>
          </a:xfrm>
          <a:ln>
            <a:solidFill>
              <a:schemeClr val="tx2"/>
            </a:solidFill>
          </a:ln>
        </p:spPr>
        <p:txBody>
          <a:bodyPr/>
          <a:lstStyle/>
          <a:p>
            <a:r>
              <a:rPr lang="fr-BE" sz="1400" kern="0" dirty="0">
                <a:solidFill>
                  <a:schemeClr val="tx2"/>
                </a:solidFill>
                <a:latin typeface="+mj-lt"/>
              </a:rPr>
              <a:t>  Laisser une évaluation en ligne : une pratique plus fréquente pour les non-</a:t>
            </a:r>
            <a:r>
              <a:rPr lang="fr-BE" dirty="0">
                <a:solidFill>
                  <a:schemeClr val="tx2"/>
                </a:solidFill>
              </a:rPr>
              <a:t>E</a:t>
            </a:r>
            <a:r>
              <a:rPr lang="fr-BE" sz="1400" kern="0" dirty="0">
                <a:solidFill>
                  <a:schemeClr val="tx2"/>
                </a:solidFill>
                <a:latin typeface="+mj-lt"/>
              </a:rPr>
              <a:t>uropéens.</a:t>
            </a:r>
            <a:br>
              <a:rPr lang="fr-BE" sz="1400" kern="0" dirty="0">
                <a:solidFill>
                  <a:schemeClr val="tx2"/>
                </a:solidFill>
                <a:latin typeface="+mj-lt"/>
              </a:rPr>
            </a:br>
            <a:r>
              <a:rPr lang="fr-BE" sz="1400" i="1" kern="0" dirty="0">
                <a:solidFill>
                  <a:schemeClr val="tx2"/>
                </a:solidFill>
                <a:latin typeface="+mj-lt"/>
              </a:rPr>
              <a:t>  Baromètre 2017: 27% des Belges tiennent compte des évaluations en ligne pour choisir leur logement, </a:t>
            </a:r>
            <a:br>
              <a:rPr lang="fr-BE" sz="1400" i="1" kern="0" dirty="0">
                <a:solidFill>
                  <a:schemeClr val="tx2"/>
                </a:solidFill>
                <a:latin typeface="+mj-lt"/>
              </a:rPr>
            </a:br>
            <a:r>
              <a:rPr lang="fr-BE" sz="1400" i="1" kern="0" dirty="0">
                <a:solidFill>
                  <a:schemeClr val="tx2"/>
                </a:solidFill>
                <a:latin typeface="+mj-lt"/>
              </a:rPr>
              <a:t>  leur moyen de transport ou leur activité de vacances.</a:t>
            </a:r>
            <a:endParaRPr lang="x-none" sz="1400" i="1" kern="0" dirty="0">
              <a:solidFill>
                <a:schemeClr val="tx2"/>
              </a:solidFill>
              <a:latin typeface="+mj-lt"/>
            </a:endParaRPr>
          </a:p>
          <a:p>
            <a:endParaRPr lang="fr-BE" sz="1400" dirty="0">
              <a:solidFill>
                <a:schemeClr val="tx2"/>
              </a:solidFill>
            </a:endParaRPr>
          </a:p>
        </p:txBody>
      </p:sp>
      <p:sp>
        <p:nvSpPr>
          <p:cNvPr id="13" name="Rectangle 12"/>
          <p:cNvSpPr/>
          <p:nvPr/>
        </p:nvSpPr>
        <p:spPr>
          <a:xfrm>
            <a:off x="9753" y="3903600"/>
            <a:ext cx="2626493" cy="1169551"/>
          </a:xfrm>
          <a:prstGeom prst="rect">
            <a:avLst/>
          </a:prstGeom>
        </p:spPr>
        <p:txBody>
          <a:bodyPr wrap="square">
            <a:spAutoFit/>
          </a:bodyPr>
          <a:lstStyle/>
          <a:p>
            <a:pPr algn="ctr" defTabSz="924097">
              <a:spcBef>
                <a:spcPct val="0"/>
              </a:spcBef>
              <a:spcAft>
                <a:spcPct val="0"/>
              </a:spcAft>
              <a:defRPr b="0" i="0"/>
            </a:pPr>
            <a:r>
              <a:rPr lang="fr-BE" sz="1400" b="1"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Un hôtel</a:t>
            </a:r>
          </a:p>
          <a:p>
            <a:pPr algn="ctr" defTabSz="924097">
              <a:spcBef>
                <a:spcPct val="0"/>
              </a:spcBef>
              <a:spcAft>
                <a:spcPct val="0"/>
              </a:spcAft>
              <a:defRPr b="0" i="0"/>
            </a:pPr>
            <a:r>
              <a:rPr lang="fr-BE" sz="1400" b="1"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Une location</a:t>
            </a:r>
          </a:p>
          <a:p>
            <a:pPr algn="ctr" defTabSz="924097">
              <a:spcBef>
                <a:spcPct val="0"/>
              </a:spcBef>
              <a:spcAft>
                <a:spcPct val="0"/>
              </a:spcAft>
              <a:defRPr b="0" i="0"/>
            </a:pPr>
            <a:r>
              <a:rPr lang="fr-BE" sz="1400" b="1"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Une attraction touristique</a:t>
            </a:r>
          </a:p>
          <a:p>
            <a:pPr algn="ctr" defTabSz="924097">
              <a:spcBef>
                <a:spcPct val="0"/>
              </a:spcBef>
              <a:spcAft>
                <a:spcPct val="0"/>
              </a:spcAft>
              <a:defRPr b="0" i="0"/>
            </a:pPr>
            <a:r>
              <a:rPr lang="fr-BE" sz="1400" b="1"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Un restaurant</a:t>
            </a:r>
          </a:p>
          <a:p>
            <a:pPr algn="ctr" defTabSz="924097">
              <a:spcBef>
                <a:spcPct val="0"/>
              </a:spcBef>
              <a:spcAft>
                <a:spcPct val="0"/>
              </a:spcAft>
              <a:defRPr b="0" i="0"/>
            </a:pPr>
            <a:r>
              <a:rPr lang="fr-BE" sz="1400" b="1"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Une compagnie aérienne</a:t>
            </a:r>
            <a:endParaRPr lang="x-none" sz="1400" b="1"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5" name="TextBox 4"/>
          <p:cNvSpPr txBox="1"/>
          <p:nvPr/>
        </p:nvSpPr>
        <p:spPr>
          <a:xfrm>
            <a:off x="319385" y="1051959"/>
            <a:ext cx="4977645" cy="261610"/>
          </a:xfrm>
          <a:prstGeom prst="rect">
            <a:avLst/>
          </a:prstGeom>
          <a:solidFill>
            <a:schemeClr val="accent1"/>
          </a:solidFill>
        </p:spPr>
        <p:txBody>
          <a:bodyPr wrap="none" rtlCol="0">
            <a:spAutoFit/>
          </a:bodyPr>
          <a:lstStyle/>
          <a:p>
            <a:r>
              <a:rPr lang="fr-BE" sz="1100" b="1" dirty="0">
                <a:solidFill>
                  <a:schemeClr val="bg1"/>
                </a:solidFill>
              </a:rPr>
              <a:t>Laissez-vous un commentaire en ligne après votre retour de vacances ?</a:t>
            </a:r>
          </a:p>
        </p:txBody>
      </p:sp>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571" y="662178"/>
            <a:ext cx="5078833" cy="590632"/>
          </a:xfrm>
          <a:prstGeom prst="rect">
            <a:avLst/>
          </a:prstGeom>
        </p:spPr>
      </p:pic>
      <p:grpSp>
        <p:nvGrpSpPr>
          <p:cNvPr id="37" name="Groupe 34"/>
          <p:cNvGrpSpPr/>
          <p:nvPr/>
        </p:nvGrpSpPr>
        <p:grpSpPr>
          <a:xfrm>
            <a:off x="913434" y="2741906"/>
            <a:ext cx="972000" cy="972000"/>
            <a:chOff x="854590" y="1087670"/>
            <a:chExt cx="972000" cy="972000"/>
          </a:xfrm>
        </p:grpSpPr>
        <p:sp>
          <p:nvSpPr>
            <p:cNvPr id="38" name="Oval 5"/>
            <p:cNvSpPr>
              <a:spLocks noChangeArrowheads="1"/>
            </p:cNvSpPr>
            <p:nvPr/>
          </p:nvSpPr>
          <p:spPr bwMode="auto">
            <a:xfrm>
              <a:off x="854590" y="1087670"/>
              <a:ext cx="972000" cy="972000"/>
            </a:xfrm>
            <a:prstGeom prst="wedgeEllipseCallout">
              <a:avLst/>
            </a:prstGeom>
            <a:solidFill>
              <a:srgbClr val="1044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Étoile : 5 branches 33"/>
            <p:cNvSpPr/>
            <p:nvPr/>
          </p:nvSpPr>
          <p:spPr>
            <a:xfrm>
              <a:off x="900386" y="1429654"/>
              <a:ext cx="288032" cy="288032"/>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Étoile : 5 branches 35"/>
            <p:cNvSpPr/>
            <p:nvPr/>
          </p:nvSpPr>
          <p:spPr>
            <a:xfrm>
              <a:off x="1188418" y="1429654"/>
              <a:ext cx="288032" cy="288032"/>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Étoile : 5 branches 36"/>
            <p:cNvSpPr/>
            <p:nvPr/>
          </p:nvSpPr>
          <p:spPr>
            <a:xfrm>
              <a:off x="1476450" y="1429654"/>
              <a:ext cx="288032" cy="288032"/>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42" name="Tableau 27"/>
          <p:cNvGraphicFramePr>
            <a:graphicFrameLocks noGrp="1"/>
          </p:cNvGraphicFramePr>
          <p:nvPr>
            <p:custDataLst>
              <p:tags r:id="rId1"/>
            </p:custDataLst>
            <p:extLst/>
          </p:nvPr>
        </p:nvGraphicFramePr>
        <p:xfrm>
          <a:off x="2636244" y="2945299"/>
          <a:ext cx="6137885" cy="822960"/>
        </p:xfrm>
        <a:graphic>
          <a:graphicData uri="http://schemas.openxmlformats.org/drawingml/2006/table">
            <a:tbl>
              <a:tblPr firstRow="1" bandRow="1">
                <a:tableStyleId>{5C22544A-7EE6-4342-B048-85BDC9FD1C3A}</a:tableStyleId>
              </a:tblPr>
              <a:tblGrid>
                <a:gridCol w="1227577">
                  <a:extLst>
                    <a:ext uri="{9D8B030D-6E8A-4147-A177-3AD203B41FA5}">
                      <a16:colId xmlns:a16="http://schemas.microsoft.com/office/drawing/2014/main" val="3172978775"/>
                    </a:ext>
                  </a:extLst>
                </a:gridCol>
                <a:gridCol w="1227577">
                  <a:extLst>
                    <a:ext uri="{9D8B030D-6E8A-4147-A177-3AD203B41FA5}">
                      <a16:colId xmlns:a16="http://schemas.microsoft.com/office/drawing/2014/main" val="3397042268"/>
                    </a:ext>
                  </a:extLst>
                </a:gridCol>
                <a:gridCol w="1227577">
                  <a:extLst>
                    <a:ext uri="{9D8B030D-6E8A-4147-A177-3AD203B41FA5}">
                      <a16:colId xmlns:a16="http://schemas.microsoft.com/office/drawing/2014/main" val="205449064"/>
                    </a:ext>
                  </a:extLst>
                </a:gridCol>
                <a:gridCol w="1227577">
                  <a:extLst>
                    <a:ext uri="{9D8B030D-6E8A-4147-A177-3AD203B41FA5}">
                      <a16:colId xmlns:a16="http://schemas.microsoft.com/office/drawing/2014/main" val="1784752045"/>
                    </a:ext>
                  </a:extLst>
                </a:gridCol>
                <a:gridCol w="1227577">
                  <a:extLst>
                    <a:ext uri="{9D8B030D-6E8A-4147-A177-3AD203B41FA5}">
                      <a16:colId xmlns:a16="http://schemas.microsoft.com/office/drawing/2014/main" val="3179424528"/>
                    </a:ext>
                  </a:extLst>
                </a:gridCol>
              </a:tblGrid>
              <a:tr h="370840">
                <a:tc>
                  <a:txBody>
                    <a:bodyPr/>
                    <a:lstStyle/>
                    <a:p>
                      <a:pPr algn="ctr">
                        <a:defRPr b="0" i="0"/>
                      </a:pPr>
                      <a:r>
                        <a:rPr lang="fr-FR" sz="1800" b="1" dirty="0">
                          <a:solidFill>
                            <a:srgbClr val="002060"/>
                          </a:solidFill>
                          <a:latin typeface="Century Gothic" panose="020B0502020202020204" pitchFamily="34" charset="0"/>
                        </a:rPr>
                        <a:t>Europe: 70</a:t>
                      </a:r>
                      <a:r>
                        <a:rPr lang="x-none" sz="1800" b="1" dirty="0">
                          <a:solidFill>
                            <a:srgbClr val="002060"/>
                          </a:solidFill>
                          <a:latin typeface="Century Gothic" panose="020B0502020202020204" pitchFamily="34" charset="0"/>
                        </a:rPr>
                        <a:t>%</a:t>
                      </a:r>
                      <a:br>
                        <a:rPr lang="fr-BE" sz="2000" b="1" dirty="0">
                          <a:solidFill>
                            <a:srgbClr val="002060"/>
                          </a:solidFill>
                          <a:latin typeface="Century Gothic" panose="020B0502020202020204" pitchFamily="34" charset="0"/>
                        </a:rPr>
                      </a:br>
                      <a:r>
                        <a:rPr lang="fr-BE" sz="1200" b="0" dirty="0">
                          <a:solidFill>
                            <a:srgbClr val="002060"/>
                          </a:solidFill>
                          <a:latin typeface="Century Gothic" panose="020B0502020202020204" pitchFamily="34" charset="0"/>
                        </a:rPr>
                        <a:t>Belgique:</a:t>
                      </a:r>
                      <a:r>
                        <a:rPr lang="fr-BE" sz="1200" b="0" baseline="0" dirty="0">
                          <a:solidFill>
                            <a:srgbClr val="002060"/>
                          </a:solidFill>
                          <a:latin typeface="Century Gothic" panose="020B0502020202020204" pitchFamily="34" charset="0"/>
                        </a:rPr>
                        <a:t> 66%</a:t>
                      </a:r>
                      <a:endParaRPr lang="x-none" sz="1200" b="0" dirty="0">
                        <a:solidFill>
                          <a:srgbClr val="002060"/>
                        </a:solidFill>
                        <a:latin typeface="Century Gothic" panose="020B0502020202020204" pitchFamily="34" charset="0"/>
                      </a:endParaRPr>
                    </a:p>
                  </a:txBody>
                  <a:tcPr>
                    <a:lnL w="12700" cmpd="sng">
                      <a:noFill/>
                    </a:lnL>
                    <a:lnR w="12700" cmpd="sng">
                      <a:noFill/>
                    </a:lnR>
                    <a:lnT w="12700" cap="flat" cmpd="sng" algn="ctr">
                      <a:solidFill>
                        <a:srgbClr val="00206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FR" sz="2000" b="1" dirty="0">
                          <a:solidFill>
                            <a:srgbClr val="002060"/>
                          </a:solidFill>
                          <a:latin typeface="Century Gothic" panose="020B0502020202020204" pitchFamily="34" charset="0"/>
                        </a:rPr>
                        <a:t>75</a:t>
                      </a:r>
                      <a:r>
                        <a:rPr lang="x-none" sz="2000" b="1" dirty="0">
                          <a:solidFill>
                            <a:srgbClr val="002060"/>
                          </a:solidFill>
                          <a:latin typeface="Century Gothic" panose="020B0502020202020204" pitchFamily="34" charset="0"/>
                        </a:rPr>
                        <a:t>%</a:t>
                      </a:r>
                    </a:p>
                  </a:txBody>
                  <a:tcPr>
                    <a:lnL w="12700" cmpd="sng">
                      <a:noFill/>
                    </a:lnL>
                    <a:lnR w="12700" cmpd="sng">
                      <a:noFill/>
                    </a:lnR>
                    <a:lnT w="12700" cap="flat" cmpd="sng" algn="ctr">
                      <a:solidFill>
                        <a:srgbClr val="00206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defRPr b="0" i="0"/>
                      </a:pPr>
                      <a:r>
                        <a:rPr lang="fr-FR" sz="2000" b="1" dirty="0">
                          <a:solidFill>
                            <a:srgbClr val="002060"/>
                          </a:solidFill>
                          <a:latin typeface="Century Gothic" panose="020B0502020202020204" pitchFamily="34" charset="0"/>
                        </a:rPr>
                        <a:t>83</a:t>
                      </a:r>
                      <a:r>
                        <a:rPr lang="x-none" sz="2000" b="1" dirty="0">
                          <a:solidFill>
                            <a:srgbClr val="002060"/>
                          </a:solidFill>
                          <a:latin typeface="Century Gothic" panose="020B0502020202020204" pitchFamily="34" charset="0"/>
                        </a:rPr>
                        <a:t>%</a:t>
                      </a:r>
                    </a:p>
                  </a:txBody>
                  <a:tcPr>
                    <a:lnL w="12700" cmpd="sng">
                      <a:noFill/>
                    </a:lnL>
                    <a:lnR w="12700" cmpd="sng">
                      <a:noFill/>
                    </a:lnR>
                    <a:lnT w="12700" cap="flat" cmpd="sng" algn="ctr">
                      <a:solidFill>
                        <a:srgbClr val="00206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defRPr b="0" i="0"/>
                      </a:pPr>
                      <a:r>
                        <a:rPr lang="fr-FR" sz="2000" b="1" dirty="0">
                          <a:solidFill>
                            <a:srgbClr val="002060"/>
                          </a:solidFill>
                          <a:latin typeface="Century Gothic" panose="020B0502020202020204" pitchFamily="34" charset="0"/>
                        </a:rPr>
                        <a:t>92</a:t>
                      </a:r>
                      <a:r>
                        <a:rPr lang="x-none" sz="2000" b="1" dirty="0">
                          <a:solidFill>
                            <a:srgbClr val="002060"/>
                          </a:solidFill>
                          <a:latin typeface="Century Gothic" panose="020B0502020202020204" pitchFamily="34" charset="0"/>
                        </a:rPr>
                        <a:t>%</a:t>
                      </a:r>
                    </a:p>
                  </a:txBody>
                  <a:tcPr>
                    <a:lnL w="12700" cmpd="sng">
                      <a:noFill/>
                    </a:lnL>
                    <a:lnR w="12700" cmpd="sng">
                      <a:noFill/>
                    </a:lnR>
                    <a:lnT w="12700" cap="flat" cmpd="sng" algn="ctr">
                      <a:solidFill>
                        <a:srgbClr val="00206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FR" sz="2000" b="1" dirty="0">
                          <a:solidFill>
                            <a:srgbClr val="002060"/>
                          </a:solidFill>
                          <a:latin typeface="Century Gothic" panose="020B0502020202020204" pitchFamily="34" charset="0"/>
                        </a:rPr>
                        <a:t>93</a:t>
                      </a:r>
                      <a:r>
                        <a:rPr lang="x-none" sz="2000" b="1" dirty="0">
                          <a:solidFill>
                            <a:srgbClr val="002060"/>
                          </a:solidFill>
                          <a:latin typeface="Century Gothic" panose="020B0502020202020204" pitchFamily="34" charset="0"/>
                        </a:rPr>
                        <a:t>%</a:t>
                      </a:r>
                    </a:p>
                  </a:txBody>
                  <a:tcPr>
                    <a:lnL w="12700" cmpd="sng">
                      <a:noFill/>
                    </a:lnL>
                    <a:lnR w="12700" cmpd="sng">
                      <a:noFill/>
                    </a:lnR>
                    <a:lnT w="12700" cap="flat" cmpd="sng" algn="ctr">
                      <a:solidFill>
                        <a:srgbClr val="00206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2161822"/>
                  </a:ext>
                </a:extLst>
              </a:tr>
            </a:tbl>
          </a:graphicData>
        </a:graphic>
      </p:graphicFrame>
      <p:graphicFrame>
        <p:nvGraphicFramePr>
          <p:cNvPr id="43" name="Tableau 28"/>
          <p:cNvGraphicFramePr>
            <a:graphicFrameLocks noGrp="1"/>
          </p:cNvGraphicFramePr>
          <p:nvPr>
            <p:custDataLst>
              <p:tags r:id="rId2"/>
            </p:custDataLst>
            <p:extLst/>
          </p:nvPr>
        </p:nvGraphicFramePr>
        <p:xfrm>
          <a:off x="2720006" y="4587915"/>
          <a:ext cx="5939010" cy="396240"/>
        </p:xfrm>
        <a:graphic>
          <a:graphicData uri="http://schemas.openxmlformats.org/drawingml/2006/table">
            <a:tbl>
              <a:tblPr firstRow="1" bandRow="1">
                <a:tableStyleId>{5C22544A-7EE6-4342-B048-85BDC9FD1C3A}</a:tableStyleId>
              </a:tblPr>
              <a:tblGrid>
                <a:gridCol w="1187802">
                  <a:extLst>
                    <a:ext uri="{9D8B030D-6E8A-4147-A177-3AD203B41FA5}">
                      <a16:colId xmlns:a16="http://schemas.microsoft.com/office/drawing/2014/main" val="3172978775"/>
                    </a:ext>
                  </a:extLst>
                </a:gridCol>
                <a:gridCol w="1187802">
                  <a:extLst>
                    <a:ext uri="{9D8B030D-6E8A-4147-A177-3AD203B41FA5}">
                      <a16:colId xmlns:a16="http://schemas.microsoft.com/office/drawing/2014/main" val="3397042268"/>
                    </a:ext>
                  </a:extLst>
                </a:gridCol>
                <a:gridCol w="1187802">
                  <a:extLst>
                    <a:ext uri="{9D8B030D-6E8A-4147-A177-3AD203B41FA5}">
                      <a16:colId xmlns:a16="http://schemas.microsoft.com/office/drawing/2014/main" val="205449064"/>
                    </a:ext>
                  </a:extLst>
                </a:gridCol>
                <a:gridCol w="1187802">
                  <a:extLst>
                    <a:ext uri="{9D8B030D-6E8A-4147-A177-3AD203B41FA5}">
                      <a16:colId xmlns:a16="http://schemas.microsoft.com/office/drawing/2014/main" val="1784752045"/>
                    </a:ext>
                  </a:extLst>
                </a:gridCol>
                <a:gridCol w="1187802">
                  <a:extLst>
                    <a:ext uri="{9D8B030D-6E8A-4147-A177-3AD203B41FA5}">
                      <a16:colId xmlns:a16="http://schemas.microsoft.com/office/drawing/2014/main" val="3179424528"/>
                    </a:ext>
                  </a:extLst>
                </a:gridCol>
              </a:tblGrid>
              <a:tr h="370840">
                <a:tc>
                  <a:txBody>
                    <a:bodyPr/>
                    <a:lstStyle/>
                    <a:p>
                      <a:pPr algn="ctr">
                        <a:defRPr b="0" i="0"/>
                      </a:pPr>
                      <a:r>
                        <a:rPr lang="fr-FR" sz="2000" b="1" dirty="0">
                          <a:solidFill>
                            <a:srgbClr val="00B050"/>
                          </a:solidFill>
                          <a:latin typeface="Century Gothic" panose="020B0502020202020204" pitchFamily="34" charset="0"/>
                        </a:rPr>
                        <a:t>76</a:t>
                      </a:r>
                      <a:r>
                        <a:rPr lang="x-none" sz="2000" b="1" dirty="0">
                          <a:solidFill>
                            <a:srgbClr val="00B050"/>
                          </a:solidFill>
                          <a:latin typeface="Century Gothic" panose="020B0502020202020204" pitchFamily="34" charset="0"/>
                        </a:rPr>
                        <a:t>%</a:t>
                      </a:r>
                    </a:p>
                  </a:txBody>
                  <a:tcPr>
                    <a:lnL w="12700" cmpd="sng">
                      <a:noFill/>
                    </a:lnL>
                    <a:lnR w="12700" cmpd="sng">
                      <a:noFill/>
                    </a:lnR>
                    <a:lnT w="127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FR" sz="2000" b="1" dirty="0">
                          <a:solidFill>
                            <a:srgbClr val="00B050"/>
                          </a:solidFill>
                          <a:latin typeface="Century Gothic" panose="020B0502020202020204" pitchFamily="34" charset="0"/>
                        </a:rPr>
                        <a:t>82</a:t>
                      </a:r>
                      <a:r>
                        <a:rPr lang="x-none" sz="2000" b="1" dirty="0">
                          <a:solidFill>
                            <a:srgbClr val="00B050"/>
                          </a:solidFill>
                          <a:latin typeface="Century Gothic" panose="020B0502020202020204" pitchFamily="34" charset="0"/>
                        </a:rPr>
                        <a:t>%</a:t>
                      </a:r>
                    </a:p>
                  </a:txBody>
                  <a:tcPr>
                    <a:lnL w="12700" cmpd="sng">
                      <a:noFill/>
                    </a:lnL>
                    <a:lnR w="12700" cmpd="sng">
                      <a:noFill/>
                    </a:lnR>
                    <a:lnT w="127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defRPr b="0" i="0"/>
                      </a:pPr>
                      <a:r>
                        <a:rPr lang="fr-FR" sz="2000" b="1" dirty="0">
                          <a:solidFill>
                            <a:srgbClr val="00B050"/>
                          </a:solidFill>
                          <a:latin typeface="Century Gothic" panose="020B0502020202020204" pitchFamily="34" charset="0"/>
                        </a:rPr>
                        <a:t>87</a:t>
                      </a:r>
                      <a:r>
                        <a:rPr lang="x-none" sz="2000" b="1" dirty="0">
                          <a:solidFill>
                            <a:srgbClr val="00B050"/>
                          </a:solidFill>
                          <a:latin typeface="Century Gothic" panose="020B0502020202020204" pitchFamily="34" charset="0"/>
                        </a:rPr>
                        <a:t>%</a:t>
                      </a:r>
                    </a:p>
                  </a:txBody>
                  <a:tcPr>
                    <a:lnL w="12700" cmpd="sng">
                      <a:noFill/>
                    </a:lnL>
                    <a:lnR w="12700" cmpd="sng">
                      <a:noFill/>
                    </a:lnR>
                    <a:lnT w="127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defRPr b="0" i="0"/>
                      </a:pPr>
                      <a:r>
                        <a:rPr lang="fr-FR" sz="2000" b="1" dirty="0">
                          <a:solidFill>
                            <a:srgbClr val="00B050"/>
                          </a:solidFill>
                          <a:latin typeface="Century Gothic" panose="020B0502020202020204" pitchFamily="34" charset="0"/>
                        </a:rPr>
                        <a:t>95</a:t>
                      </a:r>
                      <a:r>
                        <a:rPr lang="x-none" sz="2000" b="1" dirty="0">
                          <a:solidFill>
                            <a:srgbClr val="00B050"/>
                          </a:solidFill>
                          <a:latin typeface="Century Gothic" panose="020B0502020202020204" pitchFamily="34" charset="0"/>
                        </a:rPr>
                        <a:t>%</a:t>
                      </a:r>
                    </a:p>
                  </a:txBody>
                  <a:tcPr>
                    <a:lnL w="12700" cmpd="sng">
                      <a:noFill/>
                    </a:lnL>
                    <a:lnR w="12700" cmpd="sng">
                      <a:noFill/>
                    </a:lnR>
                    <a:lnT w="127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FR" sz="2000" b="1" dirty="0">
                          <a:solidFill>
                            <a:srgbClr val="00B050"/>
                          </a:solidFill>
                          <a:latin typeface="Century Gothic" panose="020B0502020202020204" pitchFamily="34" charset="0"/>
                        </a:rPr>
                        <a:t>96</a:t>
                      </a:r>
                      <a:r>
                        <a:rPr lang="x-none" sz="2000" b="1" dirty="0">
                          <a:solidFill>
                            <a:srgbClr val="00B050"/>
                          </a:solidFill>
                          <a:latin typeface="Century Gothic" panose="020B0502020202020204" pitchFamily="34" charset="0"/>
                        </a:rPr>
                        <a:t>%</a:t>
                      </a:r>
                    </a:p>
                  </a:txBody>
                  <a:tcPr>
                    <a:lnL w="12700" cmpd="sng">
                      <a:noFill/>
                    </a:lnL>
                    <a:lnR w="12700" cmpd="sng">
                      <a:noFill/>
                    </a:lnR>
                    <a:lnT w="127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2161822"/>
                  </a:ext>
                </a:extLst>
              </a:tr>
            </a:tbl>
          </a:graphicData>
        </a:graphic>
      </p:graphicFrame>
      <p:sp>
        <p:nvSpPr>
          <p:cNvPr id="44" name="Espace réservé du texte 2"/>
          <p:cNvSpPr txBox="1">
            <a:spLocks/>
          </p:cNvSpPr>
          <p:nvPr>
            <p:custDataLst>
              <p:tags r:id="rId3"/>
            </p:custDataLst>
          </p:nvPr>
        </p:nvSpPr>
        <p:spPr>
          <a:xfrm>
            <a:off x="2864716" y="4086277"/>
            <a:ext cx="848266" cy="330796"/>
          </a:xfrm>
          <a:prstGeom prst="rect">
            <a:avLst/>
          </a:prstGeom>
          <a:solidFill>
            <a:schemeClr val="tx2"/>
          </a:solidFill>
        </p:spPr>
        <p:txBody>
          <a:bodyPr anchor="ctr">
            <a:norm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b="0" i="0"/>
            </a:pPr>
            <a:r>
              <a:rPr lang="x-none" sz="1400" b="1" kern="0" dirty="0">
                <a:solidFill>
                  <a:schemeClr val="bg1"/>
                </a:solidFill>
                <a:latin typeface="Century Gothic" panose="020B0502020202020204" pitchFamily="34" charset="0"/>
              </a:rPr>
              <a:t>Europe</a:t>
            </a:r>
          </a:p>
        </p:txBody>
      </p:sp>
      <p:pic>
        <p:nvPicPr>
          <p:cNvPr id="45" name="Imag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9122" y="4069686"/>
            <a:ext cx="746077" cy="373252"/>
          </a:xfrm>
          <a:prstGeom prst="rect">
            <a:avLst/>
          </a:prstGeom>
        </p:spPr>
      </p:pic>
      <p:pic>
        <p:nvPicPr>
          <p:cNvPr id="46" name="Imag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3392" y="4086277"/>
            <a:ext cx="746077" cy="373252"/>
          </a:xfrm>
          <a:prstGeom prst="rect">
            <a:avLst/>
          </a:prstGeom>
        </p:spPr>
      </p:pic>
      <p:pic>
        <p:nvPicPr>
          <p:cNvPr id="47" name="Picture 6" descr="D:\Users\Sophie.Morin\Desktop\us.PNG"/>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tretch/>
        </p:blipFill>
        <p:spPr>
          <a:xfrm>
            <a:off x="4154409" y="4049523"/>
            <a:ext cx="749106" cy="39341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D:\Users\Sophie.Morin\Desktop\brazil.PNG"/>
          <p:cNvPicPr>
            <a:picLocks noChangeAspect="1" noChangeArrowheads="1"/>
          </p:cNvPicPr>
          <p:nvPr>
            <p:custDataLst>
              <p:tags r:id="rId5"/>
            </p:custDataLst>
          </p:nvPr>
        </p:nvPicPr>
        <p:blipFill>
          <a:blip r:embed="rId11" cstate="print">
            <a:extLst>
              <a:ext uri="{28A0092B-C50C-407E-A947-70E740481C1C}">
                <a14:useLocalDpi xmlns:a14="http://schemas.microsoft.com/office/drawing/2010/main" val="0"/>
              </a:ext>
            </a:extLst>
          </a:blip>
          <a:stretch/>
        </p:blipFill>
        <p:spPr>
          <a:xfrm>
            <a:off x="5344942" y="4049523"/>
            <a:ext cx="744303" cy="393415"/>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4401113" y="2578942"/>
            <a:ext cx="2361544" cy="369332"/>
          </a:xfrm>
          <a:prstGeom prst="rect">
            <a:avLst/>
          </a:prstGeom>
        </p:spPr>
        <p:txBody>
          <a:bodyPr wrap="none">
            <a:spAutoFit/>
          </a:bodyPr>
          <a:lstStyle/>
          <a:p>
            <a:pPr lvl="0" defTabSz="924282">
              <a:defRPr/>
            </a:pPr>
            <a:r>
              <a:rPr lang="fr-FR" dirty="0">
                <a:solidFill>
                  <a:srgbClr val="002060"/>
                </a:solidFill>
                <a:latin typeface="Century Gothic" panose="020B0502020202020204" pitchFamily="34" charset="0"/>
              </a:rPr>
              <a:t>Toute la population</a:t>
            </a:r>
            <a:endParaRPr lang="x-none" dirty="0">
              <a:solidFill>
                <a:srgbClr val="002060"/>
              </a:solidFill>
              <a:latin typeface="Century Gothic" panose="020B0502020202020204" pitchFamily="34" charset="0"/>
            </a:endParaRPr>
          </a:p>
        </p:txBody>
      </p:sp>
      <p:sp>
        <p:nvSpPr>
          <p:cNvPr id="50" name="Rectangle 49"/>
          <p:cNvSpPr/>
          <p:nvPr/>
        </p:nvSpPr>
        <p:spPr>
          <a:xfrm>
            <a:off x="5105857" y="5002116"/>
            <a:ext cx="2048959" cy="369332"/>
          </a:xfrm>
          <a:prstGeom prst="rect">
            <a:avLst/>
          </a:prstGeom>
        </p:spPr>
        <p:txBody>
          <a:bodyPr wrap="none">
            <a:spAutoFit/>
          </a:bodyPr>
          <a:lstStyle/>
          <a:p>
            <a:pPr lvl="0" defTabSz="924282">
              <a:defRPr/>
            </a:pPr>
            <a:r>
              <a:rPr lang="fr-FR" b="1" dirty="0">
                <a:solidFill>
                  <a:srgbClr val="00B050"/>
                </a:solidFill>
                <a:latin typeface="Century Gothic" panose="020B0502020202020204" pitchFamily="34" charset="0"/>
              </a:rPr>
              <a:t>Génération 2000</a:t>
            </a:r>
            <a:endParaRPr lang="x-none" b="1" dirty="0">
              <a:solidFill>
                <a:srgbClr val="00B050"/>
              </a:solidFill>
              <a:latin typeface="Century Gothic" panose="020B0502020202020204" pitchFamily="34" charset="0"/>
            </a:endParaRPr>
          </a:p>
        </p:txBody>
      </p:sp>
    </p:spTree>
    <p:extLst>
      <p:ext uri="{BB962C8B-B14F-4D97-AF65-F5344CB8AC3E}">
        <p14:creationId xmlns:p14="http://schemas.microsoft.com/office/powerpoint/2010/main" val="40626118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47300" y="219328"/>
            <a:ext cx="8386686" cy="557458"/>
          </a:xfrm>
        </p:spPr>
        <p:txBody>
          <a:bodyPr/>
          <a:lstStyle/>
          <a:p>
            <a:r>
              <a:rPr lang="fr-BE" sz="2400" b="1" dirty="0"/>
              <a:t>Les évaluations en ligne postées </a:t>
            </a:r>
            <a:br>
              <a:rPr lang="fr-BE" sz="2400" b="1" dirty="0"/>
            </a:br>
            <a:r>
              <a:rPr lang="fr-BE" sz="2400" b="1" dirty="0"/>
              <a:t>par les voyageurs après leurs vacances</a:t>
            </a:r>
            <a:br>
              <a:rPr lang="fr-BE" sz="2400" dirty="0"/>
            </a:br>
            <a:endParaRPr lang="fr-BE" sz="2400" dirty="0"/>
          </a:p>
        </p:txBody>
      </p:sp>
      <p:graphicFrame>
        <p:nvGraphicFramePr>
          <p:cNvPr id="21" name="Tableau 32"/>
          <p:cNvGraphicFramePr>
            <a:graphicFrameLocks noGrp="1"/>
          </p:cNvGraphicFramePr>
          <p:nvPr>
            <p:custDataLst>
              <p:tags r:id="rId1"/>
            </p:custDataLst>
            <p:extLst>
              <p:ext uri="{D42A27DB-BD31-4B8C-83A1-F6EECF244321}">
                <p14:modId xmlns:p14="http://schemas.microsoft.com/office/powerpoint/2010/main" val="608575045"/>
              </p:ext>
            </p:extLst>
          </p:nvPr>
        </p:nvGraphicFramePr>
        <p:xfrm>
          <a:off x="481925" y="2092493"/>
          <a:ext cx="8117436" cy="3984579"/>
        </p:xfrm>
        <a:graphic>
          <a:graphicData uri="http://schemas.openxmlformats.org/drawingml/2006/table">
            <a:tbl>
              <a:tblPr firstRow="1" bandRow="1">
                <a:tableStyleId>{5C22544A-7EE6-4342-B048-85BDC9FD1C3A}</a:tableStyleId>
              </a:tblPr>
              <a:tblGrid>
                <a:gridCol w="2420629">
                  <a:extLst>
                    <a:ext uri="{9D8B030D-6E8A-4147-A177-3AD203B41FA5}">
                      <a16:colId xmlns:a16="http://schemas.microsoft.com/office/drawing/2014/main" val="2776517496"/>
                    </a:ext>
                  </a:extLst>
                </a:gridCol>
                <a:gridCol w="1236891">
                  <a:extLst>
                    <a:ext uri="{9D8B030D-6E8A-4147-A177-3AD203B41FA5}">
                      <a16:colId xmlns:a16="http://schemas.microsoft.com/office/drawing/2014/main" val="4069745739"/>
                    </a:ext>
                  </a:extLst>
                </a:gridCol>
                <a:gridCol w="1114979">
                  <a:extLst>
                    <a:ext uri="{9D8B030D-6E8A-4147-A177-3AD203B41FA5}">
                      <a16:colId xmlns:a16="http://schemas.microsoft.com/office/drawing/2014/main" val="2128334500"/>
                    </a:ext>
                  </a:extLst>
                </a:gridCol>
                <a:gridCol w="1114979">
                  <a:extLst>
                    <a:ext uri="{9D8B030D-6E8A-4147-A177-3AD203B41FA5}">
                      <a16:colId xmlns:a16="http://schemas.microsoft.com/office/drawing/2014/main" val="1271314387"/>
                    </a:ext>
                  </a:extLst>
                </a:gridCol>
                <a:gridCol w="1114979">
                  <a:extLst>
                    <a:ext uri="{9D8B030D-6E8A-4147-A177-3AD203B41FA5}">
                      <a16:colId xmlns:a16="http://schemas.microsoft.com/office/drawing/2014/main" val="239089513"/>
                    </a:ext>
                  </a:extLst>
                </a:gridCol>
                <a:gridCol w="1114979">
                  <a:extLst>
                    <a:ext uri="{9D8B030D-6E8A-4147-A177-3AD203B41FA5}">
                      <a16:colId xmlns:a16="http://schemas.microsoft.com/office/drawing/2014/main" val="196141257"/>
                    </a:ext>
                  </a:extLst>
                </a:gridCol>
              </a:tblGrid>
              <a:tr h="744345">
                <a:tc>
                  <a:txBody>
                    <a:bodyPr/>
                    <a:lstStyle/>
                    <a:p>
                      <a:pPr marL="0" marR="0" lvl="0" indent="0" algn="r" defTabSz="924282" rtl="0" eaLnBrk="1" fontAlgn="auto" latinLnBrk="0" hangingPunct="1">
                        <a:lnSpc>
                          <a:spcPct val="100000"/>
                        </a:lnSpc>
                        <a:spcBef>
                          <a:spcPct val="0"/>
                        </a:spcBef>
                        <a:spcAft>
                          <a:spcPct val="0"/>
                        </a:spcAft>
                        <a:buClrTx/>
                        <a:buSzTx/>
                        <a:buFontTx/>
                        <a:buNone/>
                        <a:defRPr b="0" i="0"/>
                      </a:pPr>
                      <a:r>
                        <a:rPr lang="fr-B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Un</a:t>
                      </a:r>
                      <a:r>
                        <a:rPr lang="x-non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 h</a:t>
                      </a:r>
                      <a:r>
                        <a:rPr lang="nl-B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ô</a:t>
                      </a:r>
                      <a:r>
                        <a:rPr lang="x-non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tel </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58</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62</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67</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69</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65</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2815632"/>
                  </a:ext>
                </a:extLst>
              </a:tr>
              <a:tr h="744345">
                <a:tc>
                  <a:txBody>
                    <a:bodyPr/>
                    <a:lstStyle/>
                    <a:p>
                      <a:pPr marL="0" marR="0" lvl="0" indent="0" algn="r" defTabSz="924282" rtl="0" eaLnBrk="1" fontAlgn="auto" latinLnBrk="0" hangingPunct="1">
                        <a:lnSpc>
                          <a:spcPct val="100000"/>
                        </a:lnSpc>
                        <a:spcBef>
                          <a:spcPct val="0"/>
                        </a:spcBef>
                        <a:spcAft>
                          <a:spcPct val="0"/>
                        </a:spcAft>
                        <a:buClrTx/>
                        <a:buSzTx/>
                        <a:buFontTx/>
                        <a:buNone/>
                        <a:defRPr b="0" i="0"/>
                      </a:pPr>
                      <a:r>
                        <a:rPr lang="fr-B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Un</a:t>
                      </a:r>
                      <a:r>
                        <a:rPr lang="x-non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 restaurant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50</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57</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60</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67</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63</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695444"/>
                  </a:ext>
                </a:extLst>
              </a:tr>
              <a:tr h="744345">
                <a:tc>
                  <a:txBody>
                    <a:bodyPr/>
                    <a:lstStyle/>
                    <a:p>
                      <a:pPr marL="0" marR="0" lvl="0" indent="0" algn="r" defTabSz="924282" rtl="0" eaLnBrk="1" fontAlgn="auto" latinLnBrk="0" hangingPunct="1">
                        <a:lnSpc>
                          <a:spcPct val="100000"/>
                        </a:lnSpc>
                        <a:spcBef>
                          <a:spcPct val="0"/>
                        </a:spcBef>
                        <a:spcAft>
                          <a:spcPct val="0"/>
                        </a:spcAft>
                        <a:buClrTx/>
                        <a:buSzTx/>
                        <a:buFontTx/>
                        <a:buNone/>
                        <a:defRPr b="0" i="0"/>
                      </a:pPr>
                      <a:r>
                        <a:rPr lang="fr-B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Une</a:t>
                      </a:r>
                      <a:r>
                        <a:rPr lang="fr-BE" sz="1400" b="1" kern="1200" baseline="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 location</a:t>
                      </a:r>
                      <a:endParaRPr lang="x-non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39</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57</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47</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51</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51</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8618778"/>
                  </a:ext>
                </a:extLst>
              </a:tr>
              <a:tr h="875772">
                <a:tc>
                  <a:txBody>
                    <a:bodyPr/>
                    <a:lstStyle/>
                    <a:p>
                      <a:pPr marL="0" marR="0" lvl="0" indent="0" algn="r" defTabSz="924282" rtl="0" eaLnBrk="1" fontAlgn="auto" latinLnBrk="0" hangingPunct="1">
                        <a:lnSpc>
                          <a:spcPct val="100000"/>
                        </a:lnSpc>
                        <a:spcBef>
                          <a:spcPct val="0"/>
                        </a:spcBef>
                        <a:spcAft>
                          <a:spcPct val="0"/>
                        </a:spcAft>
                        <a:buClrTx/>
                        <a:buSzTx/>
                        <a:buFontTx/>
                        <a:buNone/>
                        <a:defRPr b="0" i="0"/>
                      </a:pPr>
                      <a:r>
                        <a:rPr lang="fr-B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Une</a:t>
                      </a:r>
                      <a:r>
                        <a:rPr lang="fr-BE" sz="1400" b="1" kern="1200" baseline="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 attraction touristique</a:t>
                      </a:r>
                      <a:endParaRPr lang="x-non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36</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40</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45</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57</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60</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1312397"/>
                  </a:ext>
                </a:extLst>
              </a:tr>
              <a:tr h="875772">
                <a:tc>
                  <a:txBody>
                    <a:bodyPr/>
                    <a:lstStyle/>
                    <a:p>
                      <a:pPr marL="0" marR="0" lvl="0" indent="0" algn="r" defTabSz="924282" rtl="0" eaLnBrk="1" fontAlgn="auto" latinLnBrk="0" hangingPunct="1">
                        <a:lnSpc>
                          <a:spcPct val="100000"/>
                        </a:lnSpc>
                        <a:spcBef>
                          <a:spcPct val="0"/>
                        </a:spcBef>
                        <a:spcAft>
                          <a:spcPct val="0"/>
                        </a:spcAft>
                        <a:buClrTx/>
                        <a:buSzTx/>
                        <a:buFontTx/>
                        <a:buNone/>
                        <a:defRPr b="0" i="0"/>
                      </a:pPr>
                      <a:r>
                        <a:rPr lang="fr-B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Une</a:t>
                      </a:r>
                      <a:r>
                        <a:rPr lang="fr-BE" sz="1400" b="1" kern="1200" baseline="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 compagnie aérienne</a:t>
                      </a:r>
                      <a:endParaRPr lang="x-non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30</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33</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43</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47</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47</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9403906"/>
                  </a:ext>
                </a:extLst>
              </a:tr>
            </a:tbl>
          </a:graphicData>
        </a:graphic>
      </p:graphicFrame>
      <p:sp>
        <p:nvSpPr>
          <p:cNvPr id="23" name="Rounded Rectangle 22"/>
          <p:cNvSpPr/>
          <p:nvPr/>
        </p:nvSpPr>
        <p:spPr>
          <a:xfrm>
            <a:off x="3050853" y="1662658"/>
            <a:ext cx="952736" cy="4174757"/>
          </a:xfrm>
          <a:prstGeom prst="round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7" name="Subtitle 6"/>
          <p:cNvSpPr>
            <a:spLocks noGrp="1"/>
          </p:cNvSpPr>
          <p:nvPr>
            <p:ph type="subTitle" idx="1"/>
          </p:nvPr>
        </p:nvSpPr>
        <p:spPr>
          <a:xfrm>
            <a:off x="392867" y="6030726"/>
            <a:ext cx="8011393" cy="476181"/>
          </a:xfrm>
          <a:ln>
            <a:solidFill>
              <a:schemeClr val="tx2"/>
            </a:solidFill>
          </a:ln>
        </p:spPr>
        <p:txBody>
          <a:bodyPr/>
          <a:lstStyle/>
          <a:p>
            <a:r>
              <a:rPr lang="fr-BE" sz="1400" kern="0" dirty="0">
                <a:solidFill>
                  <a:schemeClr val="tx2"/>
                </a:solidFill>
                <a:latin typeface="+mj-lt"/>
              </a:rPr>
              <a:t> Les hôtels et les restaurants recueillent le plus grand nombre d’évaluation en ligne.</a:t>
            </a:r>
            <a:br>
              <a:rPr lang="fr-BE" sz="1400" kern="0" dirty="0">
                <a:solidFill>
                  <a:schemeClr val="tx2"/>
                </a:solidFill>
                <a:latin typeface="+mj-lt"/>
              </a:rPr>
            </a:br>
            <a:r>
              <a:rPr lang="fr-BE" sz="1400" kern="0" dirty="0">
                <a:solidFill>
                  <a:schemeClr val="tx2"/>
                </a:solidFill>
                <a:latin typeface="+mj-lt"/>
              </a:rPr>
              <a:t> Peu de Belges (et d’Allemands) laissent une évaluation au sujet d’une compagnie aérienne (30%).</a:t>
            </a:r>
            <a:endParaRPr lang="fr-BE" dirty="0"/>
          </a:p>
        </p:txBody>
      </p:sp>
      <p:sp>
        <p:nvSpPr>
          <p:cNvPr id="22" name="TextBox 21"/>
          <p:cNvSpPr txBox="1"/>
          <p:nvPr/>
        </p:nvSpPr>
        <p:spPr>
          <a:xfrm>
            <a:off x="392868" y="945011"/>
            <a:ext cx="5900974" cy="261610"/>
          </a:xfrm>
          <a:prstGeom prst="rect">
            <a:avLst/>
          </a:prstGeom>
          <a:solidFill>
            <a:schemeClr val="accent1"/>
          </a:solidFill>
        </p:spPr>
        <p:txBody>
          <a:bodyPr wrap="none" rtlCol="0">
            <a:spAutoFit/>
          </a:bodyPr>
          <a:lstStyle/>
          <a:p>
            <a:r>
              <a:rPr lang="fr-BE" sz="1100" b="1" dirty="0">
                <a:solidFill>
                  <a:schemeClr val="bg1"/>
                </a:solidFill>
              </a:rPr>
              <a:t>A quel sujet laissez-vous un commentaire en ligne après votre retour de vacances ?</a:t>
            </a:r>
          </a:p>
        </p:txBody>
      </p:sp>
      <p:pic>
        <p:nvPicPr>
          <p:cNvPr id="29" name="Picture 2" descr="D:\Users\Sophie.Morin\Desktop\italie.PN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tretch/>
        </p:blipFill>
        <p:spPr>
          <a:xfrm>
            <a:off x="6544709" y="1804086"/>
            <a:ext cx="810732" cy="41091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D:\Users\Sophie.Morin\Desktop\espagne.PN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tretch/>
        </p:blipFill>
        <p:spPr>
          <a:xfrm>
            <a:off x="5509270" y="1799779"/>
            <a:ext cx="810732" cy="4109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D:\Users\Sophie.Morin\Desktop\germany.PN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tretch/>
        </p:blipFill>
        <p:spPr>
          <a:xfrm>
            <a:off x="3135692" y="1804086"/>
            <a:ext cx="799326" cy="41091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9" descr="D:\Users\Sophie.Morin\Desktop\france.PNG"/>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tretch/>
        </p:blipFill>
        <p:spPr>
          <a:xfrm>
            <a:off x="4326600" y="1808777"/>
            <a:ext cx="799326" cy="41091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11"/>
          <a:stretch>
            <a:fillRect/>
          </a:stretch>
        </p:blipFill>
        <p:spPr>
          <a:xfrm>
            <a:off x="7702848" y="1835730"/>
            <a:ext cx="782890" cy="383965"/>
          </a:xfrm>
          <a:prstGeom prst="rect">
            <a:avLst/>
          </a:prstGeom>
        </p:spPr>
      </p:pic>
    </p:spTree>
    <p:extLst>
      <p:ext uri="{BB962C8B-B14F-4D97-AF65-F5344CB8AC3E}">
        <p14:creationId xmlns:p14="http://schemas.microsoft.com/office/powerpoint/2010/main" val="21945148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47300" y="219328"/>
            <a:ext cx="8386686" cy="557458"/>
          </a:xfrm>
        </p:spPr>
        <p:txBody>
          <a:bodyPr/>
          <a:lstStyle/>
          <a:p>
            <a:r>
              <a:rPr lang="fr-BE" sz="2400" b="1" dirty="0"/>
              <a:t>Les évaluations en ligne postées </a:t>
            </a:r>
            <a:br>
              <a:rPr lang="fr-BE" sz="2400" b="1" dirty="0"/>
            </a:br>
            <a:r>
              <a:rPr lang="fr-BE" sz="2400" b="1" dirty="0"/>
              <a:t>par les voyageurs après leurs vacances</a:t>
            </a:r>
            <a:br>
              <a:rPr lang="fr-BE" sz="2400" dirty="0"/>
            </a:br>
            <a:endParaRPr lang="fr-BE" sz="2400" dirty="0"/>
          </a:p>
        </p:txBody>
      </p:sp>
      <p:graphicFrame>
        <p:nvGraphicFramePr>
          <p:cNvPr id="21" name="Tableau 32"/>
          <p:cNvGraphicFramePr>
            <a:graphicFrameLocks noGrp="1"/>
          </p:cNvGraphicFramePr>
          <p:nvPr>
            <p:custDataLst>
              <p:tags r:id="rId1"/>
            </p:custDataLst>
            <p:extLst/>
          </p:nvPr>
        </p:nvGraphicFramePr>
        <p:xfrm>
          <a:off x="481925" y="2092493"/>
          <a:ext cx="8117436" cy="3984579"/>
        </p:xfrm>
        <a:graphic>
          <a:graphicData uri="http://schemas.openxmlformats.org/drawingml/2006/table">
            <a:tbl>
              <a:tblPr firstRow="1" bandRow="1">
                <a:tableStyleId>{5C22544A-7EE6-4342-B048-85BDC9FD1C3A}</a:tableStyleId>
              </a:tblPr>
              <a:tblGrid>
                <a:gridCol w="2420629">
                  <a:extLst>
                    <a:ext uri="{9D8B030D-6E8A-4147-A177-3AD203B41FA5}">
                      <a16:colId xmlns:a16="http://schemas.microsoft.com/office/drawing/2014/main" val="2776517496"/>
                    </a:ext>
                  </a:extLst>
                </a:gridCol>
                <a:gridCol w="1236891">
                  <a:extLst>
                    <a:ext uri="{9D8B030D-6E8A-4147-A177-3AD203B41FA5}">
                      <a16:colId xmlns:a16="http://schemas.microsoft.com/office/drawing/2014/main" val="4069745739"/>
                    </a:ext>
                  </a:extLst>
                </a:gridCol>
                <a:gridCol w="1114979">
                  <a:extLst>
                    <a:ext uri="{9D8B030D-6E8A-4147-A177-3AD203B41FA5}">
                      <a16:colId xmlns:a16="http://schemas.microsoft.com/office/drawing/2014/main" val="2128334500"/>
                    </a:ext>
                  </a:extLst>
                </a:gridCol>
                <a:gridCol w="1114979">
                  <a:extLst>
                    <a:ext uri="{9D8B030D-6E8A-4147-A177-3AD203B41FA5}">
                      <a16:colId xmlns:a16="http://schemas.microsoft.com/office/drawing/2014/main" val="1271314387"/>
                    </a:ext>
                  </a:extLst>
                </a:gridCol>
                <a:gridCol w="1114979">
                  <a:extLst>
                    <a:ext uri="{9D8B030D-6E8A-4147-A177-3AD203B41FA5}">
                      <a16:colId xmlns:a16="http://schemas.microsoft.com/office/drawing/2014/main" val="239089513"/>
                    </a:ext>
                  </a:extLst>
                </a:gridCol>
                <a:gridCol w="1114979">
                  <a:extLst>
                    <a:ext uri="{9D8B030D-6E8A-4147-A177-3AD203B41FA5}">
                      <a16:colId xmlns:a16="http://schemas.microsoft.com/office/drawing/2014/main" val="196141257"/>
                    </a:ext>
                  </a:extLst>
                </a:gridCol>
              </a:tblGrid>
              <a:tr h="744345">
                <a:tc>
                  <a:txBody>
                    <a:bodyPr/>
                    <a:lstStyle/>
                    <a:p>
                      <a:pPr marL="0" marR="0" lvl="0" indent="0" algn="r" defTabSz="924282" rtl="0" eaLnBrk="1" fontAlgn="auto" latinLnBrk="0" hangingPunct="1">
                        <a:lnSpc>
                          <a:spcPct val="100000"/>
                        </a:lnSpc>
                        <a:spcBef>
                          <a:spcPct val="0"/>
                        </a:spcBef>
                        <a:spcAft>
                          <a:spcPct val="0"/>
                        </a:spcAft>
                        <a:buClrTx/>
                        <a:buSzTx/>
                        <a:buFontTx/>
                        <a:buNone/>
                        <a:defRPr b="0" i="0"/>
                      </a:pPr>
                      <a:r>
                        <a:rPr lang="fr-B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Un</a:t>
                      </a:r>
                      <a:r>
                        <a:rPr lang="x-non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 h</a:t>
                      </a:r>
                      <a:r>
                        <a:rPr lang="nl-B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ô</a:t>
                      </a:r>
                      <a:r>
                        <a:rPr lang="x-non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tel </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65</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56</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59</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65</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61</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2815632"/>
                  </a:ext>
                </a:extLst>
              </a:tr>
              <a:tr h="744345">
                <a:tc>
                  <a:txBody>
                    <a:bodyPr/>
                    <a:lstStyle/>
                    <a:p>
                      <a:pPr marL="0" marR="0" lvl="0" indent="0" algn="r" defTabSz="924282" rtl="0" eaLnBrk="1" fontAlgn="auto" latinLnBrk="0" hangingPunct="1">
                        <a:lnSpc>
                          <a:spcPct val="100000"/>
                        </a:lnSpc>
                        <a:spcBef>
                          <a:spcPct val="0"/>
                        </a:spcBef>
                        <a:spcAft>
                          <a:spcPct val="0"/>
                        </a:spcAft>
                        <a:buClrTx/>
                        <a:buSzTx/>
                        <a:buFontTx/>
                        <a:buNone/>
                        <a:defRPr b="0" i="0"/>
                      </a:pPr>
                      <a:r>
                        <a:rPr lang="fr-B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Un</a:t>
                      </a:r>
                      <a:r>
                        <a:rPr lang="x-non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 restaurant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57</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46</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49</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55</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53</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695444"/>
                  </a:ext>
                </a:extLst>
              </a:tr>
              <a:tr h="744345">
                <a:tc>
                  <a:txBody>
                    <a:bodyPr/>
                    <a:lstStyle/>
                    <a:p>
                      <a:pPr marL="0" marR="0" lvl="0" indent="0" algn="r" defTabSz="924282" rtl="0" eaLnBrk="1" fontAlgn="auto" latinLnBrk="0" hangingPunct="1">
                        <a:lnSpc>
                          <a:spcPct val="100000"/>
                        </a:lnSpc>
                        <a:spcBef>
                          <a:spcPct val="0"/>
                        </a:spcBef>
                        <a:spcAft>
                          <a:spcPct val="0"/>
                        </a:spcAft>
                        <a:buClrTx/>
                        <a:buSzTx/>
                        <a:buFontTx/>
                        <a:buNone/>
                        <a:defRPr b="0" i="0"/>
                      </a:pPr>
                      <a:r>
                        <a:rPr lang="fr-B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Une</a:t>
                      </a:r>
                      <a:r>
                        <a:rPr lang="fr-BE" sz="1400" b="1" kern="1200" baseline="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 location</a:t>
                      </a:r>
                      <a:endParaRPr lang="x-non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39</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38</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38</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45</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56</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8618778"/>
                  </a:ext>
                </a:extLst>
              </a:tr>
              <a:tr h="875772">
                <a:tc>
                  <a:txBody>
                    <a:bodyPr/>
                    <a:lstStyle/>
                    <a:p>
                      <a:pPr marL="0" marR="0" lvl="0" indent="0" algn="r" defTabSz="924282" rtl="0" eaLnBrk="1" fontAlgn="auto" latinLnBrk="0" hangingPunct="1">
                        <a:lnSpc>
                          <a:spcPct val="100000"/>
                        </a:lnSpc>
                        <a:spcBef>
                          <a:spcPct val="0"/>
                        </a:spcBef>
                        <a:spcAft>
                          <a:spcPct val="0"/>
                        </a:spcAft>
                        <a:buClrTx/>
                        <a:buSzTx/>
                        <a:buFontTx/>
                        <a:buNone/>
                        <a:defRPr b="0" i="0"/>
                      </a:pPr>
                      <a:r>
                        <a:rPr lang="fr-B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Une</a:t>
                      </a:r>
                      <a:r>
                        <a:rPr lang="fr-BE" sz="1400" b="1" kern="1200" baseline="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 attraction touristique</a:t>
                      </a:r>
                      <a:endParaRPr lang="x-non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50</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34</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38</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41</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54</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1312397"/>
                  </a:ext>
                </a:extLst>
              </a:tr>
              <a:tr h="875772">
                <a:tc>
                  <a:txBody>
                    <a:bodyPr/>
                    <a:lstStyle/>
                    <a:p>
                      <a:pPr marL="0" marR="0" lvl="0" indent="0" algn="r" defTabSz="924282" rtl="0" eaLnBrk="1" fontAlgn="auto" latinLnBrk="0" hangingPunct="1">
                        <a:lnSpc>
                          <a:spcPct val="100000"/>
                        </a:lnSpc>
                        <a:spcBef>
                          <a:spcPct val="0"/>
                        </a:spcBef>
                        <a:spcAft>
                          <a:spcPct val="0"/>
                        </a:spcAft>
                        <a:buClrTx/>
                        <a:buSzTx/>
                        <a:buFontTx/>
                        <a:buNone/>
                        <a:defRPr b="0" i="0"/>
                      </a:pPr>
                      <a:r>
                        <a:rPr lang="fr-B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Une</a:t>
                      </a:r>
                      <a:r>
                        <a:rPr lang="fr-BE" sz="1400" b="1" kern="1200" baseline="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 compagnie aérienne</a:t>
                      </a:r>
                      <a:endParaRPr lang="x-none" sz="1400" b="1" kern="1200" dirty="0">
                        <a:solidFill>
                          <a:schemeClr val="tx2"/>
                        </a:solidFill>
                        <a:latin typeface="Century Gothic" panose="020B0502020202020204" pitchFamily="34" charset="0"/>
                        <a:ea typeface="Times New Roman" panose="02020603050405020304" pitchFamily="18" charset="0"/>
                        <a:cs typeface="Times New Roman" panose="02020603050405020304" pitchFamily="18" charset="0"/>
                      </a:endParaRP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37</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30</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35</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37</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24282" rtl="0" eaLnBrk="1" fontAlgn="auto" latinLnBrk="0" hangingPunct="1">
                        <a:lnSpc>
                          <a:spcPct val="100000"/>
                        </a:lnSpc>
                        <a:spcBef>
                          <a:spcPct val="0"/>
                        </a:spcBef>
                        <a:spcAft>
                          <a:spcPct val="0"/>
                        </a:spcAft>
                        <a:buClrTx/>
                        <a:buSzTx/>
                        <a:buFontTx/>
                        <a:buNone/>
                        <a:defRPr b="0" i="0"/>
                      </a:pPr>
                      <a:r>
                        <a:rPr lang="fr-B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36</a:t>
                      </a:r>
                      <a:r>
                        <a:rPr lang="x-none" sz="1400" b="1" kern="12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txBody>
                  <a:tcPr marL="9523" marR="9523" marT="952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9403906"/>
                  </a:ext>
                </a:extLst>
              </a:tr>
            </a:tbl>
          </a:graphicData>
        </a:graphic>
      </p:graphicFrame>
      <p:sp>
        <p:nvSpPr>
          <p:cNvPr id="22" name="TextBox 21"/>
          <p:cNvSpPr txBox="1"/>
          <p:nvPr/>
        </p:nvSpPr>
        <p:spPr>
          <a:xfrm>
            <a:off x="392868" y="945011"/>
            <a:ext cx="5900974" cy="261610"/>
          </a:xfrm>
          <a:prstGeom prst="rect">
            <a:avLst/>
          </a:prstGeom>
          <a:solidFill>
            <a:schemeClr val="accent1"/>
          </a:solidFill>
        </p:spPr>
        <p:txBody>
          <a:bodyPr wrap="none" rtlCol="0">
            <a:spAutoFit/>
          </a:bodyPr>
          <a:lstStyle/>
          <a:p>
            <a:r>
              <a:rPr lang="fr-BE" sz="1100" b="1" dirty="0">
                <a:solidFill>
                  <a:schemeClr val="bg1"/>
                </a:solidFill>
              </a:rPr>
              <a:t>A quel sujet laissez-vous un commentaire en ligne après votre retour de vacances ?</a:t>
            </a:r>
          </a:p>
        </p:txBody>
      </p:sp>
      <p:pic>
        <p:nvPicPr>
          <p:cNvPr id="29" name="Picture 2"/>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6544709" y="1808386"/>
            <a:ext cx="810732" cy="40231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519770" y="1799779"/>
            <a:ext cx="789732" cy="4109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3136745" y="1804086"/>
            <a:ext cx="780743" cy="41091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9"/>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4326600" y="1814404"/>
            <a:ext cx="799326" cy="39966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11"/>
          <a:stretch>
            <a:fillRect/>
          </a:stretch>
        </p:blipFill>
        <p:spPr>
          <a:xfrm>
            <a:off x="7684512" y="1837319"/>
            <a:ext cx="746270" cy="377685"/>
          </a:xfrm>
          <a:prstGeom prst="rect">
            <a:avLst/>
          </a:prstGeom>
        </p:spPr>
      </p:pic>
      <p:sp>
        <p:nvSpPr>
          <p:cNvPr id="13" name="Subtitle 6"/>
          <p:cNvSpPr>
            <a:spLocks noGrp="1"/>
          </p:cNvSpPr>
          <p:nvPr>
            <p:ph type="subTitle" idx="1"/>
          </p:nvPr>
        </p:nvSpPr>
        <p:spPr>
          <a:xfrm>
            <a:off x="392868" y="6081844"/>
            <a:ext cx="8386686" cy="442245"/>
          </a:xfrm>
          <a:ln>
            <a:solidFill>
              <a:schemeClr val="tx2"/>
            </a:solidFill>
          </a:ln>
        </p:spPr>
        <p:txBody>
          <a:bodyPr/>
          <a:lstStyle/>
          <a:p>
            <a:r>
              <a:rPr lang="fr-BE" sz="1400" kern="0" dirty="0">
                <a:solidFill>
                  <a:schemeClr val="tx2"/>
                </a:solidFill>
                <a:latin typeface="+mj-lt"/>
              </a:rPr>
              <a:t> Les évaluations en ligne sont le </a:t>
            </a:r>
            <a:r>
              <a:rPr lang="x-none" sz="1400" kern="0" dirty="0">
                <a:solidFill>
                  <a:schemeClr val="tx2"/>
                </a:solidFill>
                <a:latin typeface="+mj-lt"/>
              </a:rPr>
              <a:t>3</a:t>
            </a:r>
            <a:r>
              <a:rPr lang="fr-BE" sz="1400" kern="0" baseline="30000" dirty="0" err="1">
                <a:solidFill>
                  <a:schemeClr val="tx2"/>
                </a:solidFill>
                <a:latin typeface="+mj-lt"/>
              </a:rPr>
              <a:t>ème</a:t>
            </a:r>
            <a:r>
              <a:rPr lang="fr-BE" sz="1400" kern="0" dirty="0">
                <a:solidFill>
                  <a:schemeClr val="tx2"/>
                </a:solidFill>
                <a:latin typeface="+mj-lt"/>
              </a:rPr>
              <a:t> facteur de décision en terme</a:t>
            </a:r>
            <a:r>
              <a:rPr lang="fr-BE" dirty="0">
                <a:solidFill>
                  <a:schemeClr val="tx2"/>
                </a:solidFill>
              </a:rPr>
              <a:t>s</a:t>
            </a:r>
            <a:r>
              <a:rPr lang="fr-BE" sz="1400" kern="0" dirty="0">
                <a:solidFill>
                  <a:schemeClr val="tx2"/>
                </a:solidFill>
                <a:latin typeface="+mj-lt"/>
              </a:rPr>
              <a:t> de logement pour beaucoup de pays,</a:t>
            </a:r>
            <a:br>
              <a:rPr lang="fr-BE" sz="1400" kern="0" dirty="0">
                <a:solidFill>
                  <a:schemeClr val="tx2"/>
                </a:solidFill>
                <a:latin typeface="+mj-lt"/>
              </a:rPr>
            </a:br>
            <a:r>
              <a:rPr lang="fr-BE" sz="1400" kern="0" dirty="0">
                <a:solidFill>
                  <a:schemeClr val="tx2"/>
                </a:solidFill>
                <a:latin typeface="+mj-lt"/>
              </a:rPr>
              <a:t> c’est le cas pour plus d’un quart des Belges (données 2017).</a:t>
            </a:r>
            <a:endParaRPr lang="x-none" sz="1400" kern="0" dirty="0">
              <a:solidFill>
                <a:schemeClr val="tx2"/>
              </a:solidFill>
              <a:latin typeface="+mj-lt"/>
            </a:endParaRPr>
          </a:p>
          <a:p>
            <a:endParaRPr lang="fr-BE" dirty="0"/>
          </a:p>
        </p:txBody>
      </p:sp>
    </p:spTree>
    <p:extLst>
      <p:ext uri="{BB962C8B-B14F-4D97-AF65-F5344CB8AC3E}">
        <p14:creationId xmlns:p14="http://schemas.microsoft.com/office/powerpoint/2010/main" val="36132970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205415"/>
            <a:ext cx="9144000" cy="6525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210" r="8213"/>
          <a:stretch/>
        </p:blipFill>
        <p:spPr>
          <a:xfrm>
            <a:off x="-311916" y="0"/>
            <a:ext cx="9463732" cy="6858000"/>
          </a:xfrm>
          <a:prstGeom prst="rect">
            <a:avLst/>
          </a:prstGeom>
        </p:spPr>
      </p:pic>
      <p:sp>
        <p:nvSpPr>
          <p:cNvPr id="10" name="Text Box 15"/>
          <p:cNvSpPr txBox="1">
            <a:spLocks noChangeArrowheads="1"/>
          </p:cNvSpPr>
          <p:nvPr/>
        </p:nvSpPr>
        <p:spPr bwMode="auto">
          <a:xfrm>
            <a:off x="3834618" y="263297"/>
            <a:ext cx="4962542" cy="701731"/>
          </a:xfrm>
          <a:prstGeom prst="rect">
            <a:avLst/>
          </a:prstGeom>
          <a:solidFill>
            <a:srgbClr val="314397"/>
          </a:solidFill>
          <a:ln w="44450">
            <a:noFill/>
            <a:miter lim="800000"/>
            <a:headEnd/>
            <a:tailEnd/>
          </a:ln>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lnSpc>
                <a:spcPct val="110000"/>
              </a:lnSpc>
              <a:spcBef>
                <a:spcPct val="75000"/>
              </a:spcBef>
              <a:buClr>
                <a:srgbClr val="FFCC00"/>
              </a:buClr>
              <a:buSzPct val="85000"/>
              <a:buFont typeface="Wingdings" pitchFamily="2" charset="2"/>
              <a:buNone/>
            </a:pPr>
            <a:r>
              <a:rPr lang="en-US" altLang="fr-FR" sz="3600" b="1" dirty="0" err="1">
                <a:solidFill>
                  <a:schemeClr val="bg1"/>
                </a:solidFill>
                <a:latin typeface="Arial" panose="020B0604020202020204" pitchFamily="34" charset="0"/>
                <a:cs typeface="Arial" panose="020B0604020202020204" pitchFamily="34" charset="0"/>
              </a:rPr>
              <a:t>Vacances</a:t>
            </a:r>
            <a:r>
              <a:rPr lang="en-US" altLang="fr-FR" sz="3600" b="1" dirty="0">
                <a:solidFill>
                  <a:schemeClr val="bg1"/>
                </a:solidFill>
                <a:latin typeface="Arial" panose="020B0604020202020204" pitchFamily="34" charset="0"/>
                <a:cs typeface="Arial" panose="020B0604020202020204" pitchFamily="34" charset="0"/>
              </a:rPr>
              <a:t> et travail</a:t>
            </a:r>
          </a:p>
        </p:txBody>
      </p:sp>
    </p:spTree>
    <p:extLst>
      <p:ext uri="{BB962C8B-B14F-4D97-AF65-F5344CB8AC3E}">
        <p14:creationId xmlns:p14="http://schemas.microsoft.com/office/powerpoint/2010/main" val="4128659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204250" y="5951415"/>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31" name="Rectangle 30"/>
          <p:cNvSpPr/>
          <p:nvPr/>
        </p:nvSpPr>
        <p:spPr>
          <a:xfrm>
            <a:off x="228600" y="961666"/>
            <a:ext cx="8599488" cy="261610"/>
          </a:xfrm>
          <a:prstGeom prst="rect">
            <a:avLst/>
          </a:prstGeom>
          <a:solidFill>
            <a:schemeClr val="accent1"/>
          </a:solidFill>
        </p:spPr>
        <p:txBody>
          <a:bodyPr>
            <a:spAutoFit/>
          </a:bodyPr>
          <a:lstStyle/>
          <a:p>
            <a:pPr lvl="0" defTabSz="914400">
              <a:defRPr/>
            </a:pPr>
            <a:r>
              <a:rPr lang="fr-FR" sz="1100" b="1" kern="0" dirty="0">
                <a:solidFill>
                  <a:schemeClr val="bg1"/>
                </a:solidFill>
              </a:rPr>
              <a:t>Concernant votre travail, pensez-vous que pendant vos vacances…?</a:t>
            </a:r>
          </a:p>
        </p:txBody>
      </p:sp>
      <p:sp>
        <p:nvSpPr>
          <p:cNvPr id="30" name="Titre 29"/>
          <p:cNvSpPr>
            <a:spLocks noGrp="1"/>
          </p:cNvSpPr>
          <p:nvPr>
            <p:ph type="ctrTitle"/>
          </p:nvPr>
        </p:nvSpPr>
        <p:spPr>
          <a:xfrm>
            <a:off x="342847" y="342729"/>
            <a:ext cx="8929562" cy="435316"/>
          </a:xfrm>
          <a:noFill/>
        </p:spPr>
        <p:txBody>
          <a:bodyPr/>
          <a:lstStyle/>
          <a:p>
            <a:r>
              <a:rPr lang="fr-BE" sz="2400" b="1" dirty="0"/>
              <a:t>La déconnexion du travail pendant les vacances</a:t>
            </a:r>
          </a:p>
        </p:txBody>
      </p:sp>
      <p:pic>
        <p:nvPicPr>
          <p:cNvPr id="81" name="Picture 2" descr="D:\Users\Sophie.Morin\Desktop\logof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785" y="1896383"/>
            <a:ext cx="629081" cy="6840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3" descr="D:\Users\Sophie.Morin\Desktop\emai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835" y="2741468"/>
            <a:ext cx="765819" cy="6480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D:\Users\Sophie.Morin\Desktop\emailres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960" y="3519669"/>
            <a:ext cx="13392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5" descr="D:\Users\Sophie.Morin\Desktop\wo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0326" y="4254985"/>
            <a:ext cx="792000" cy="648000"/>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e 18"/>
          <p:cNvGrpSpPr/>
          <p:nvPr/>
        </p:nvGrpSpPr>
        <p:grpSpPr>
          <a:xfrm>
            <a:off x="2445835" y="5022593"/>
            <a:ext cx="792000" cy="648000"/>
            <a:chOff x="2283521" y="3789439"/>
            <a:chExt cx="792000" cy="648000"/>
          </a:xfrm>
        </p:grpSpPr>
        <p:pic>
          <p:nvPicPr>
            <p:cNvPr id="86" name="Picture 5" descr="D:\Users\Sophie.Morin\Desktop\wo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3521" y="3789439"/>
              <a:ext cx="792000" cy="648000"/>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Connecteur droit 3"/>
            <p:cNvCxnSpPr/>
            <p:nvPr/>
          </p:nvCxnSpPr>
          <p:spPr>
            <a:xfrm flipH="1">
              <a:off x="2283522" y="3850747"/>
              <a:ext cx="710540" cy="586692"/>
            </a:xfrm>
            <a:prstGeom prst="line">
              <a:avLst/>
            </a:prstGeom>
            <a:noFill/>
            <a:ln w="38100">
              <a:solidFill>
                <a:srgbClr val="A80000"/>
              </a:solidFill>
              <a:round/>
              <a:headEnd/>
              <a:tailEnd/>
            </a:ln>
            <a:effectLst/>
            <a:extLst>
              <a:ext uri="{909E8E84-426E-40DD-AFC4-6F175D3DCCD1}">
                <a14:hiddenFill xmlns:a14="http://schemas.microsoft.com/office/drawing/2010/main">
                  <a:noFill/>
                </a14:hiddenFill>
              </a:ext>
            </a:extLst>
          </p:spPr>
        </p:cxnSp>
        <p:cxnSp>
          <p:nvCxnSpPr>
            <p:cNvPr id="88" name="Connecteur droit 15"/>
            <p:cNvCxnSpPr/>
            <p:nvPr/>
          </p:nvCxnSpPr>
          <p:spPr>
            <a:xfrm>
              <a:off x="2308102" y="3850747"/>
              <a:ext cx="754328" cy="586692"/>
            </a:xfrm>
            <a:prstGeom prst="line">
              <a:avLst/>
            </a:prstGeom>
            <a:noFill/>
            <a:ln w="38100">
              <a:solidFill>
                <a:srgbClr val="A80000"/>
              </a:solidFill>
              <a:round/>
              <a:headEnd/>
              <a:tailEnd/>
            </a:ln>
            <a:effectLst/>
            <a:extLst>
              <a:ext uri="{909E8E84-426E-40DD-AFC4-6F175D3DCCD1}">
                <a14:hiddenFill xmlns:a14="http://schemas.microsoft.com/office/drawing/2010/main">
                  <a:noFill/>
                </a14:hiddenFill>
              </a:ext>
            </a:extLst>
          </p:spPr>
        </p:cxnSp>
      </p:grpSp>
      <p:sp>
        <p:nvSpPr>
          <p:cNvPr id="89" name="Rectangle 88"/>
          <p:cNvSpPr/>
          <p:nvPr/>
        </p:nvSpPr>
        <p:spPr>
          <a:xfrm>
            <a:off x="3324160" y="2009430"/>
            <a:ext cx="3849283"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chemeClr val="accent6">
                    <a:lumMod val="50000"/>
                  </a:schemeClr>
                </a:solidFill>
                <a:effectLst/>
                <a:uLnTx/>
                <a:uFillTx/>
              </a:rPr>
              <a:t>Vous vous déconnecterez complètement </a:t>
            </a:r>
            <a:br>
              <a:rPr kumimoji="0" lang="fr-FR" sz="1400" b="1" i="0" u="none" strike="noStrike" kern="0" cap="none" spc="0" normalizeH="0" baseline="0" noProof="0" dirty="0">
                <a:ln>
                  <a:noFill/>
                </a:ln>
                <a:solidFill>
                  <a:schemeClr val="accent6">
                    <a:lumMod val="50000"/>
                  </a:schemeClr>
                </a:solidFill>
                <a:effectLst/>
                <a:uLnTx/>
                <a:uFillTx/>
              </a:rPr>
            </a:br>
            <a:r>
              <a:rPr kumimoji="0" lang="fr-FR" sz="1400" b="1" i="0" u="none" strike="noStrike" kern="0" cap="none" spc="0" normalizeH="0" baseline="0" noProof="0" dirty="0">
                <a:ln>
                  <a:noFill/>
                </a:ln>
                <a:solidFill>
                  <a:schemeClr val="accent6">
                    <a:lumMod val="50000"/>
                  </a:schemeClr>
                </a:solidFill>
                <a:effectLst/>
                <a:uLnTx/>
                <a:uFillTx/>
              </a:rPr>
              <a:t>de votre travail</a:t>
            </a:r>
          </a:p>
        </p:txBody>
      </p:sp>
      <p:sp>
        <p:nvSpPr>
          <p:cNvPr id="90" name="Rectangle 89"/>
          <p:cNvSpPr/>
          <p:nvPr/>
        </p:nvSpPr>
        <p:spPr>
          <a:xfrm>
            <a:off x="3324160" y="2869780"/>
            <a:ext cx="4572000" cy="52322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chemeClr val="accent6">
                    <a:lumMod val="50000"/>
                  </a:schemeClr>
                </a:solidFill>
                <a:effectLst/>
                <a:uLnTx/>
                <a:uFillTx/>
              </a:rPr>
              <a:t>Vous continuerez à consulter vos emails, </a:t>
            </a:r>
            <a:br>
              <a:rPr kumimoji="0" lang="fr-FR" sz="1400" b="1" i="0" u="none" strike="noStrike" kern="0" cap="none" spc="0" normalizeH="0" baseline="0" noProof="0" dirty="0">
                <a:ln>
                  <a:noFill/>
                </a:ln>
                <a:solidFill>
                  <a:schemeClr val="accent6">
                    <a:lumMod val="50000"/>
                  </a:schemeClr>
                </a:solidFill>
                <a:effectLst/>
                <a:uLnTx/>
                <a:uFillTx/>
              </a:rPr>
            </a:br>
            <a:r>
              <a:rPr kumimoji="0" lang="fr-FR" sz="1400" b="1" i="0" u="none" strike="noStrike" kern="0" cap="none" spc="0" normalizeH="0" baseline="0" noProof="0" dirty="0">
                <a:ln>
                  <a:noFill/>
                </a:ln>
                <a:solidFill>
                  <a:schemeClr val="accent6">
                    <a:lumMod val="50000"/>
                  </a:schemeClr>
                </a:solidFill>
                <a:effectLst/>
                <a:uLnTx/>
                <a:uFillTx/>
              </a:rPr>
              <a:t>mais sans forcément y répondre</a:t>
            </a:r>
          </a:p>
        </p:txBody>
      </p:sp>
      <p:sp>
        <p:nvSpPr>
          <p:cNvPr id="91" name="Rectangle 90"/>
          <p:cNvSpPr/>
          <p:nvPr/>
        </p:nvSpPr>
        <p:spPr>
          <a:xfrm>
            <a:off x="3295615" y="4286188"/>
            <a:ext cx="3116261"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chemeClr val="accent6">
                    <a:lumMod val="50000"/>
                  </a:schemeClr>
                </a:solidFill>
                <a:effectLst/>
                <a:uLnTx/>
                <a:uFillTx/>
              </a:rPr>
              <a:t>Vous continuerez à travailler, ne serait-ce que de temps en temps</a:t>
            </a:r>
          </a:p>
        </p:txBody>
      </p:sp>
      <p:sp>
        <p:nvSpPr>
          <p:cNvPr id="92" name="Rectangle 91"/>
          <p:cNvSpPr/>
          <p:nvPr/>
        </p:nvSpPr>
        <p:spPr>
          <a:xfrm>
            <a:off x="3388724" y="3509958"/>
            <a:ext cx="4572000" cy="52322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chemeClr val="accent6">
                    <a:lumMod val="50000"/>
                  </a:schemeClr>
                </a:solidFill>
                <a:effectLst/>
                <a:uLnTx/>
                <a:uFillTx/>
              </a:rPr>
              <a:t>Vous répondrez aux emails et/ou </a:t>
            </a:r>
            <a:br>
              <a:rPr kumimoji="0" lang="fr-FR" sz="1400" b="1" i="0" u="none" strike="noStrike" kern="0" cap="none" spc="0" normalizeH="0" baseline="0" noProof="0" dirty="0">
                <a:ln>
                  <a:noFill/>
                </a:ln>
                <a:solidFill>
                  <a:schemeClr val="accent6">
                    <a:lumMod val="50000"/>
                  </a:schemeClr>
                </a:solidFill>
                <a:effectLst/>
                <a:uLnTx/>
                <a:uFillTx/>
              </a:rPr>
            </a:br>
            <a:r>
              <a:rPr kumimoji="0" lang="fr-FR" sz="1400" b="1" i="0" u="none" strike="noStrike" kern="0" cap="none" spc="0" normalizeH="0" baseline="0" noProof="0" dirty="0">
                <a:ln>
                  <a:noFill/>
                </a:ln>
                <a:solidFill>
                  <a:schemeClr val="accent6">
                    <a:lumMod val="50000"/>
                  </a:schemeClr>
                </a:solidFill>
                <a:effectLst/>
                <a:uLnTx/>
                <a:uFillTx/>
              </a:rPr>
              <a:t>aux appels</a:t>
            </a:r>
          </a:p>
        </p:txBody>
      </p:sp>
      <p:sp>
        <p:nvSpPr>
          <p:cNvPr id="93" name="Rectangle 92"/>
          <p:cNvSpPr/>
          <p:nvPr/>
        </p:nvSpPr>
        <p:spPr>
          <a:xfrm>
            <a:off x="3360164" y="5127249"/>
            <a:ext cx="2911413"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chemeClr val="accent1"/>
                </a:solidFill>
                <a:effectLst/>
                <a:uLnTx/>
                <a:uFillTx/>
              </a:rPr>
              <a:t>Vous n’êtes pas concerné</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chemeClr val="accent1"/>
                </a:solidFill>
                <a:effectLst/>
                <a:uLnTx/>
                <a:uFillTx/>
              </a:rPr>
              <a:t>/ vous ne travaillez pas</a:t>
            </a:r>
          </a:p>
        </p:txBody>
      </p:sp>
      <p:sp>
        <p:nvSpPr>
          <p:cNvPr id="98" name="Espace réservé du texte 3"/>
          <p:cNvSpPr txBox="1">
            <a:spLocks/>
          </p:cNvSpPr>
          <p:nvPr/>
        </p:nvSpPr>
        <p:spPr>
          <a:xfrm>
            <a:off x="750872" y="4140784"/>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FR" sz="2400" dirty="0">
                <a:solidFill>
                  <a:schemeClr val="tx2"/>
                </a:solidFill>
                <a:latin typeface="Calibri"/>
              </a:rPr>
              <a:t>3</a:t>
            </a:r>
            <a:r>
              <a:rPr kumimoji="0" lang="fr-FR" sz="2400" b="0" i="0" u="none" strike="noStrike" kern="1200" cap="all" spc="0" normalizeH="0" baseline="0" noProof="0" dirty="0">
                <a:ln>
                  <a:noFill/>
                </a:ln>
                <a:solidFill>
                  <a:schemeClr val="tx2"/>
                </a:solidFill>
                <a:effectLst/>
                <a:uLnTx/>
                <a:uFillTx/>
                <a:latin typeface="Calibri"/>
                <a:ea typeface="+mn-ea"/>
                <a:cs typeface="+mn-cs"/>
              </a:rPr>
              <a:t>%</a:t>
            </a:r>
          </a:p>
        </p:txBody>
      </p:sp>
      <p:sp>
        <p:nvSpPr>
          <p:cNvPr id="99" name="Espace réservé du texte 3"/>
          <p:cNvSpPr txBox="1">
            <a:spLocks/>
          </p:cNvSpPr>
          <p:nvPr/>
        </p:nvSpPr>
        <p:spPr>
          <a:xfrm>
            <a:off x="736263" y="3409764"/>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FR" sz="2400" dirty="0">
                <a:solidFill>
                  <a:schemeClr val="tx2"/>
                </a:solidFill>
                <a:latin typeface="Calibri"/>
              </a:rPr>
              <a:t>8</a:t>
            </a:r>
            <a:r>
              <a:rPr kumimoji="0" lang="fr-FR" sz="2400" b="0" i="0" u="none" strike="noStrike" kern="1200" cap="all" spc="0" normalizeH="0" baseline="0" noProof="0" dirty="0">
                <a:ln>
                  <a:noFill/>
                </a:ln>
                <a:solidFill>
                  <a:schemeClr val="tx2"/>
                </a:solidFill>
                <a:effectLst/>
                <a:uLnTx/>
                <a:uFillTx/>
                <a:latin typeface="Calibri"/>
                <a:ea typeface="+mn-ea"/>
                <a:cs typeface="+mn-cs"/>
              </a:rPr>
              <a:t>%</a:t>
            </a:r>
          </a:p>
        </p:txBody>
      </p:sp>
      <p:sp>
        <p:nvSpPr>
          <p:cNvPr id="100" name="Espace réservé du texte 3"/>
          <p:cNvSpPr txBox="1">
            <a:spLocks/>
          </p:cNvSpPr>
          <p:nvPr/>
        </p:nvSpPr>
        <p:spPr>
          <a:xfrm>
            <a:off x="728521" y="2782899"/>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FR" sz="2400" dirty="0">
                <a:solidFill>
                  <a:schemeClr val="tx2"/>
                </a:solidFill>
                <a:latin typeface="Calibri"/>
              </a:rPr>
              <a:t>16</a:t>
            </a:r>
            <a:r>
              <a:rPr kumimoji="0" lang="fr-FR" sz="2400" b="0" i="0" u="none" strike="noStrike" kern="1200" cap="all" spc="0" normalizeH="0" baseline="0" noProof="0" dirty="0">
                <a:ln>
                  <a:noFill/>
                </a:ln>
                <a:solidFill>
                  <a:schemeClr val="tx2"/>
                </a:solidFill>
                <a:effectLst/>
                <a:uLnTx/>
                <a:uFillTx/>
                <a:latin typeface="Calibri"/>
                <a:ea typeface="+mn-ea"/>
                <a:cs typeface="+mn-cs"/>
              </a:rPr>
              <a:t>%</a:t>
            </a:r>
          </a:p>
        </p:txBody>
      </p:sp>
      <p:sp>
        <p:nvSpPr>
          <p:cNvPr id="101" name="Espace réservé du texte 3"/>
          <p:cNvSpPr txBox="1">
            <a:spLocks/>
          </p:cNvSpPr>
          <p:nvPr/>
        </p:nvSpPr>
        <p:spPr>
          <a:xfrm>
            <a:off x="728521" y="2050178"/>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fr-FR" sz="2400" b="0" i="0" u="none" strike="noStrike" kern="1200" cap="all" spc="0" normalizeH="0" baseline="0" noProof="0" dirty="0">
                <a:ln>
                  <a:noFill/>
                </a:ln>
                <a:solidFill>
                  <a:schemeClr val="tx2"/>
                </a:solidFill>
                <a:effectLst/>
                <a:uLnTx/>
                <a:uFillTx/>
                <a:latin typeface="Calibri"/>
                <a:ea typeface="+mn-ea"/>
                <a:cs typeface="+mn-cs"/>
              </a:rPr>
              <a:t>53%</a:t>
            </a:r>
          </a:p>
        </p:txBody>
      </p:sp>
      <p:sp>
        <p:nvSpPr>
          <p:cNvPr id="103" name="Espace réservé du texte 3"/>
          <p:cNvSpPr txBox="1">
            <a:spLocks/>
          </p:cNvSpPr>
          <p:nvPr/>
        </p:nvSpPr>
        <p:spPr>
          <a:xfrm>
            <a:off x="728521" y="4930514"/>
            <a:ext cx="750863" cy="465095"/>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24282"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FR" sz="2400" dirty="0">
                <a:solidFill>
                  <a:schemeClr val="accent1"/>
                </a:solidFill>
                <a:latin typeface="Calibri"/>
              </a:rPr>
              <a:t>20</a:t>
            </a:r>
            <a:r>
              <a:rPr kumimoji="0" lang="fr-FR" sz="2400" b="0" i="0" u="none" strike="noStrike" kern="1200" cap="all" spc="0" normalizeH="0" baseline="0" noProof="0" dirty="0">
                <a:ln>
                  <a:noFill/>
                </a:ln>
                <a:solidFill>
                  <a:schemeClr val="accent1"/>
                </a:solidFill>
                <a:effectLst/>
                <a:uLnTx/>
                <a:uFillTx/>
                <a:latin typeface="Calibri"/>
                <a:ea typeface="+mn-ea"/>
                <a:cs typeface="+mn-cs"/>
              </a:rPr>
              <a:t>%</a:t>
            </a:r>
          </a:p>
        </p:txBody>
      </p:sp>
      <p:pic>
        <p:nvPicPr>
          <p:cNvPr id="10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789" y="1341821"/>
            <a:ext cx="1046611" cy="407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 name="TextBox 105"/>
          <p:cNvSpPr txBox="1"/>
          <p:nvPr/>
        </p:nvSpPr>
        <p:spPr>
          <a:xfrm>
            <a:off x="7478552" y="2009430"/>
            <a:ext cx="1481496" cy="461665"/>
          </a:xfrm>
          <a:prstGeom prst="rect">
            <a:avLst/>
          </a:prstGeom>
          <a:noFill/>
        </p:spPr>
        <p:txBody>
          <a:bodyPr wrap="none" rtlCol="0">
            <a:spAutoFit/>
          </a:bodyPr>
          <a:lstStyle/>
          <a:p>
            <a:r>
              <a:rPr lang="fr-BE" sz="2400" dirty="0">
                <a:solidFill>
                  <a:schemeClr val="tx2"/>
                </a:solidFill>
              </a:rPr>
              <a:t>45% </a:t>
            </a:r>
            <a:r>
              <a:rPr lang="fr-BE" sz="1600" dirty="0">
                <a:solidFill>
                  <a:schemeClr val="tx2"/>
                </a:solidFill>
              </a:rPr>
              <a:t>(-3pts)</a:t>
            </a:r>
          </a:p>
        </p:txBody>
      </p:sp>
      <p:sp>
        <p:nvSpPr>
          <p:cNvPr id="107" name="TextBox 106"/>
          <p:cNvSpPr txBox="1"/>
          <p:nvPr/>
        </p:nvSpPr>
        <p:spPr>
          <a:xfrm>
            <a:off x="7500345" y="2797670"/>
            <a:ext cx="1590500" cy="461665"/>
          </a:xfrm>
          <a:prstGeom prst="rect">
            <a:avLst/>
          </a:prstGeom>
          <a:noFill/>
        </p:spPr>
        <p:txBody>
          <a:bodyPr wrap="none" rtlCol="0">
            <a:spAutoFit/>
          </a:bodyPr>
          <a:lstStyle/>
          <a:p>
            <a:r>
              <a:rPr lang="fr-BE" sz="2400" dirty="0">
                <a:solidFill>
                  <a:schemeClr val="tx2"/>
                </a:solidFill>
              </a:rPr>
              <a:t>21% </a:t>
            </a:r>
            <a:r>
              <a:rPr lang="fr-BE" sz="1600" dirty="0">
                <a:solidFill>
                  <a:schemeClr val="tx2"/>
                </a:solidFill>
              </a:rPr>
              <a:t>(+3 pts)</a:t>
            </a:r>
          </a:p>
        </p:txBody>
      </p:sp>
      <p:sp>
        <p:nvSpPr>
          <p:cNvPr id="108" name="TextBox 107"/>
          <p:cNvSpPr txBox="1"/>
          <p:nvPr/>
        </p:nvSpPr>
        <p:spPr>
          <a:xfrm>
            <a:off x="7558964" y="3536800"/>
            <a:ext cx="1367682" cy="461665"/>
          </a:xfrm>
          <a:prstGeom prst="rect">
            <a:avLst/>
          </a:prstGeom>
          <a:noFill/>
        </p:spPr>
        <p:txBody>
          <a:bodyPr wrap="none" rtlCol="0">
            <a:spAutoFit/>
          </a:bodyPr>
          <a:lstStyle/>
          <a:p>
            <a:r>
              <a:rPr lang="fr-BE" sz="2400" dirty="0">
                <a:solidFill>
                  <a:schemeClr val="tx2"/>
                </a:solidFill>
              </a:rPr>
              <a:t>7% </a:t>
            </a:r>
            <a:r>
              <a:rPr lang="fr-BE" sz="1600" dirty="0">
                <a:solidFill>
                  <a:schemeClr val="tx2"/>
                </a:solidFill>
              </a:rPr>
              <a:t>(-2 pts)</a:t>
            </a:r>
          </a:p>
        </p:txBody>
      </p:sp>
      <p:sp>
        <p:nvSpPr>
          <p:cNvPr id="109" name="TextBox 108"/>
          <p:cNvSpPr txBox="1"/>
          <p:nvPr/>
        </p:nvSpPr>
        <p:spPr>
          <a:xfrm>
            <a:off x="7586105" y="4323715"/>
            <a:ext cx="973343" cy="461665"/>
          </a:xfrm>
          <a:prstGeom prst="rect">
            <a:avLst/>
          </a:prstGeom>
          <a:noFill/>
        </p:spPr>
        <p:txBody>
          <a:bodyPr wrap="none" rtlCol="0">
            <a:spAutoFit/>
          </a:bodyPr>
          <a:lstStyle/>
          <a:p>
            <a:r>
              <a:rPr lang="fr-BE" sz="2400" dirty="0">
                <a:solidFill>
                  <a:schemeClr val="tx2"/>
                </a:solidFill>
              </a:rPr>
              <a:t>3% </a:t>
            </a:r>
            <a:r>
              <a:rPr lang="fr-BE" sz="1600" dirty="0">
                <a:solidFill>
                  <a:schemeClr val="tx2"/>
                </a:solidFill>
              </a:rPr>
              <a:t>(=)</a:t>
            </a:r>
          </a:p>
        </p:txBody>
      </p:sp>
      <p:sp>
        <p:nvSpPr>
          <p:cNvPr id="110" name="TextBox 109"/>
          <p:cNvSpPr txBox="1"/>
          <p:nvPr/>
        </p:nvSpPr>
        <p:spPr>
          <a:xfrm>
            <a:off x="7532670" y="5115760"/>
            <a:ext cx="1590500" cy="461665"/>
          </a:xfrm>
          <a:prstGeom prst="rect">
            <a:avLst/>
          </a:prstGeom>
          <a:noFill/>
        </p:spPr>
        <p:txBody>
          <a:bodyPr wrap="none" rtlCol="0">
            <a:spAutoFit/>
          </a:bodyPr>
          <a:lstStyle/>
          <a:p>
            <a:r>
              <a:rPr lang="fr-BE" sz="2400" dirty="0">
                <a:solidFill>
                  <a:schemeClr val="accent1"/>
                </a:solidFill>
              </a:rPr>
              <a:t>24% </a:t>
            </a:r>
            <a:r>
              <a:rPr lang="fr-BE" sz="1600" dirty="0">
                <a:solidFill>
                  <a:schemeClr val="accent1"/>
                </a:solidFill>
              </a:rPr>
              <a:t>(+2 pts)</a:t>
            </a:r>
          </a:p>
        </p:txBody>
      </p:sp>
      <p:sp>
        <p:nvSpPr>
          <p:cNvPr id="111" name="Text Box 54"/>
          <p:cNvSpPr txBox="1">
            <a:spLocks noChangeArrowheads="1"/>
          </p:cNvSpPr>
          <p:nvPr/>
        </p:nvSpPr>
        <p:spPr bwMode="auto">
          <a:xfrm>
            <a:off x="228601" y="5831678"/>
            <a:ext cx="8430800" cy="73866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180975" indent="-180975"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marL="0" lvl="0" indent="0" defTabSz="914400" eaLnBrk="1" hangingPunct="1">
              <a:spcBef>
                <a:spcPts val="0"/>
              </a:spcBef>
              <a:buNone/>
              <a:defRPr/>
            </a:pPr>
            <a:r>
              <a:rPr lang="fr-FR" sz="1400" kern="0" dirty="0">
                <a:solidFill>
                  <a:schemeClr val="tx2"/>
                </a:solidFill>
              </a:rPr>
              <a:t>La majorité des Européens a l’intention de se déconnecter complètement du travail durant les vacances. </a:t>
            </a:r>
            <a:br>
              <a:rPr lang="fr-FR" sz="1400" kern="0" dirty="0">
                <a:solidFill>
                  <a:schemeClr val="tx2"/>
                </a:solidFill>
              </a:rPr>
            </a:br>
            <a:r>
              <a:rPr lang="fr-FR" sz="1400" kern="0" dirty="0">
                <a:solidFill>
                  <a:schemeClr val="tx2"/>
                </a:solidFill>
              </a:rPr>
              <a:t>Chez les Belges, cette intention est moins forte que l’année passée.</a:t>
            </a:r>
            <a:br>
              <a:rPr lang="fr-FR" sz="1400" kern="0" dirty="0">
                <a:solidFill>
                  <a:schemeClr val="tx2"/>
                </a:solidFill>
              </a:rPr>
            </a:br>
            <a:endParaRPr lang="fr-FR" sz="1400" kern="0" dirty="0">
              <a:solidFill>
                <a:schemeClr val="tx2"/>
              </a:solidFill>
            </a:endParaRPr>
          </a:p>
        </p:txBody>
      </p:sp>
      <p:pic>
        <p:nvPicPr>
          <p:cNvPr id="3" name="Picture 2"/>
          <p:cNvPicPr>
            <a:picLocks noChangeAspect="1"/>
          </p:cNvPicPr>
          <p:nvPr/>
        </p:nvPicPr>
        <p:blipFill>
          <a:blip r:embed="rId7"/>
          <a:stretch>
            <a:fillRect/>
          </a:stretch>
        </p:blipFill>
        <p:spPr>
          <a:xfrm>
            <a:off x="483534" y="1467374"/>
            <a:ext cx="1127858" cy="432854"/>
          </a:xfrm>
          <a:prstGeom prst="rect">
            <a:avLst/>
          </a:prstGeom>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spTree>
    <p:extLst>
      <p:ext uri="{BB962C8B-B14F-4D97-AF65-F5344CB8AC3E}">
        <p14:creationId xmlns:p14="http://schemas.microsoft.com/office/powerpoint/2010/main" val="20906580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41"/>
          <p:cNvSpPr>
            <a:spLocks noChangeArrowheads="1"/>
          </p:cNvSpPr>
          <p:nvPr>
            <p:custDataLst>
              <p:tags r:id="rId1"/>
            </p:custDataLst>
          </p:nvPr>
        </p:nvSpPr>
        <p:spPr>
          <a:xfrm>
            <a:off x="137169" y="1266019"/>
            <a:ext cx="6601408" cy="307777"/>
          </a:xfrm>
          <a:prstGeom prst="rect">
            <a:avLst/>
          </a:prstGeom>
          <a:noFill/>
          <a:ln w="9525" algn="ctr">
            <a:noFill/>
            <a:miter lim="800000"/>
          </a:ln>
        </p:spPr>
        <p:txBody>
          <a:bodyPr wrap="square" anchor="ctr">
            <a:spAutoFit/>
          </a:bodyPr>
          <a:lstStyle/>
          <a:p>
            <a:pPr algn="l">
              <a:defRPr b="0" i="0"/>
            </a:pPr>
            <a:r>
              <a:rPr lang="fr-BE" sz="1400" b="1" i="1" u="sng" dirty="0">
                <a:solidFill>
                  <a:srgbClr val="314397"/>
                </a:solidFill>
                <a:latin typeface="Century Gothic" panose="020B0502020202020204" pitchFamily="34" charset="0"/>
              </a:rPr>
              <a:t>Parmi les personnes concernées par la question: </a:t>
            </a:r>
            <a:endParaRPr lang="x-none" sz="1400" b="1" i="1" u="sng" dirty="0">
              <a:solidFill>
                <a:srgbClr val="314397"/>
              </a:solidFill>
              <a:latin typeface="Century Gothic" panose="020B0502020202020204" pitchFamily="34" charset="0"/>
            </a:endParaRPr>
          </a:p>
        </p:txBody>
      </p:sp>
      <p:sp>
        <p:nvSpPr>
          <p:cNvPr id="39" name="Rectangle 38"/>
          <p:cNvSpPr/>
          <p:nvPr>
            <p:custDataLst>
              <p:tags r:id="rId2"/>
            </p:custDataLst>
          </p:nvPr>
        </p:nvSpPr>
        <p:spPr>
          <a:xfrm>
            <a:off x="2813001" y="1877129"/>
            <a:ext cx="4033476" cy="307777"/>
          </a:xfrm>
          <a:prstGeom prst="rect">
            <a:avLst/>
          </a:prstGeom>
        </p:spPr>
        <p:txBody>
          <a:bodyPr wrap="none">
            <a:spAutoFit/>
          </a:bodyPr>
          <a:lstStyle/>
          <a:p>
            <a:pPr lvl="0">
              <a:defRPr b="0" i="0"/>
            </a:pPr>
            <a:r>
              <a:rPr lang="fr-BE" sz="1400" b="1" dirty="0">
                <a:solidFill>
                  <a:schemeClr val="tx2"/>
                </a:solidFill>
                <a:latin typeface="Century Gothic" panose="020B0502020202020204" pitchFamily="34" charset="0"/>
              </a:rPr>
              <a:t>Se déconnectent entièrement de leur travail</a:t>
            </a:r>
            <a:endParaRPr lang="x-none" sz="1400" b="1" dirty="0">
              <a:solidFill>
                <a:schemeClr val="tx2"/>
              </a:solidFill>
              <a:latin typeface="Century Gothic" panose="020B0502020202020204" pitchFamily="34" charset="0"/>
            </a:endParaRPr>
          </a:p>
        </p:txBody>
      </p:sp>
      <p:pic>
        <p:nvPicPr>
          <p:cNvPr id="35" name="Image 34"/>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rcRect r="22823" b="22969"/>
          <a:stretch/>
        </p:blipFill>
        <p:spPr>
          <a:xfrm>
            <a:off x="2268687" y="1758425"/>
            <a:ext cx="544314" cy="539906"/>
          </a:xfrm>
          <a:prstGeom prst="rect">
            <a:avLst/>
          </a:prstGeom>
        </p:spPr>
      </p:pic>
      <p:grpSp>
        <p:nvGrpSpPr>
          <p:cNvPr id="51" name="Groupe 50"/>
          <p:cNvGrpSpPr/>
          <p:nvPr/>
        </p:nvGrpSpPr>
        <p:grpSpPr>
          <a:xfrm>
            <a:off x="119566" y="2575560"/>
            <a:ext cx="719875" cy="1538569"/>
            <a:chOff x="119587" y="1897010"/>
            <a:chExt cx="720000" cy="1538836"/>
          </a:xfrm>
        </p:grpSpPr>
        <p:grpSp>
          <p:nvGrpSpPr>
            <p:cNvPr id="11" name="Groupe 10"/>
            <p:cNvGrpSpPr/>
            <p:nvPr/>
          </p:nvGrpSpPr>
          <p:grpSpPr>
            <a:xfrm>
              <a:off x="119587" y="2405795"/>
              <a:ext cx="720000" cy="1030051"/>
              <a:chOff x="130876" y="2693747"/>
              <a:chExt cx="720000" cy="1030051"/>
            </a:xfrm>
          </p:grpSpPr>
          <p:sp>
            <p:nvSpPr>
              <p:cNvPr id="42" name="Oval 25"/>
              <p:cNvSpPr/>
              <p:nvPr/>
            </p:nvSpPr>
            <p:spPr>
              <a:xfrm>
                <a:off x="130876" y="3003798"/>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x-none" sz="2000" b="1" dirty="0">
                    <a:solidFill>
                      <a:srgbClr val="00B050"/>
                    </a:solidFill>
                    <a:latin typeface="Century Gothic" panose="020B0502020202020204" pitchFamily="34" charset="0"/>
                  </a:rPr>
                  <a:t>7</a:t>
                </a:r>
                <a:r>
                  <a:rPr lang="fr-FR" sz="2000" b="1" dirty="0">
                    <a:solidFill>
                      <a:srgbClr val="00B050"/>
                    </a:solidFill>
                    <a:latin typeface="Century Gothic" panose="020B0502020202020204" pitchFamily="34" charset="0"/>
                  </a:rPr>
                  <a:t>1</a:t>
                </a:r>
                <a:r>
                  <a:rPr lang="x-none" sz="2000" b="1" dirty="0">
                    <a:solidFill>
                      <a:srgbClr val="00B050"/>
                    </a:solidFill>
                    <a:latin typeface="Century Gothic" panose="020B0502020202020204" pitchFamily="34" charset="0"/>
                  </a:rPr>
                  <a:t>%</a:t>
                </a:r>
              </a:p>
            </p:txBody>
          </p:sp>
          <p:cxnSp>
            <p:nvCxnSpPr>
              <p:cNvPr id="43" name="Straight Connector 9"/>
              <p:cNvCxnSpPr/>
              <p:nvPr/>
            </p:nvCxnSpPr>
            <p:spPr>
              <a:xfrm flipH="1" flipV="1">
                <a:off x="490876" y="2693747"/>
                <a:ext cx="0" cy="288000"/>
              </a:xfrm>
              <a:prstGeom prst="line">
                <a:avLst/>
              </a:prstGeom>
              <a:noFill/>
              <a:ln w="12700" cap="rnd" cmpd="sng" algn="ctr">
                <a:solidFill>
                  <a:schemeClr val="bg1">
                    <a:lumMod val="75000"/>
                  </a:schemeClr>
                </a:solidFill>
                <a:prstDash val="solid"/>
                <a:tailEnd type="oval" w="lg" len="lg"/>
              </a:ln>
            </p:spPr>
          </p:cxnSp>
        </p:grpSp>
        <p:pic>
          <p:nvPicPr>
            <p:cNvPr id="40" name="Image 39"/>
            <p:cNvPicPr>
              <a:picLocks noChangeAspect="1"/>
            </p:cNvPicPr>
            <p:nvPr>
              <p:custDataLst>
                <p:tags r:id="rId13"/>
              </p:custDataLst>
            </p:nvPr>
          </p:nvPicPr>
          <p:blipFill>
            <a:blip r:embed="rId16" cstate="print">
              <a:extLst>
                <a:ext uri="{28A0092B-C50C-407E-A947-70E740481C1C}">
                  <a14:useLocalDpi xmlns:a14="http://schemas.microsoft.com/office/drawing/2010/main" val="0"/>
                </a:ext>
              </a:extLst>
            </a:blip>
            <a:srcRect/>
            <a:stretch/>
          </p:blipFill>
          <p:spPr>
            <a:xfrm>
              <a:off x="137193" y="1897010"/>
              <a:ext cx="684788" cy="360000"/>
            </a:xfrm>
            <a:prstGeom prst="rect">
              <a:avLst/>
            </a:prstGeom>
          </p:spPr>
        </p:pic>
      </p:grpSp>
      <p:grpSp>
        <p:nvGrpSpPr>
          <p:cNvPr id="48" name="Groupe 47"/>
          <p:cNvGrpSpPr/>
          <p:nvPr/>
        </p:nvGrpSpPr>
        <p:grpSpPr>
          <a:xfrm>
            <a:off x="2813569" y="2567209"/>
            <a:ext cx="776064" cy="1555273"/>
            <a:chOff x="2785572" y="1880303"/>
            <a:chExt cx="776199" cy="1555543"/>
          </a:xfrm>
        </p:grpSpPr>
        <p:pic>
          <p:nvPicPr>
            <p:cNvPr id="1026" name="Picture 2" descr="D:\Users\Sophie.Morin\Desktop\italie.PNG"/>
            <p:cNvPicPr>
              <a:picLocks noChangeAspect="1" noChangeArrowheads="1"/>
            </p:cNvPicPr>
            <p:nvPr>
              <p:custDataLst>
                <p:tags r:id="rId12"/>
              </p:custDataLst>
            </p:nvPr>
          </p:nvPicPr>
          <p:blipFill>
            <a:blip r:embed="rId17">
              <a:extLst>
                <a:ext uri="{28A0092B-C50C-407E-A947-70E740481C1C}">
                  <a14:useLocalDpi xmlns:a14="http://schemas.microsoft.com/office/drawing/2010/main" val="0"/>
                </a:ext>
              </a:extLst>
            </a:blip>
            <a:stretch/>
          </p:blipFill>
          <p:spPr>
            <a:xfrm>
              <a:off x="2785572" y="1880303"/>
              <a:ext cx="776199" cy="39341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e 11"/>
            <p:cNvGrpSpPr/>
            <p:nvPr/>
          </p:nvGrpSpPr>
          <p:grpSpPr>
            <a:xfrm>
              <a:off x="2813671" y="2405795"/>
              <a:ext cx="720000" cy="1030051"/>
              <a:chOff x="1032366" y="2693747"/>
              <a:chExt cx="720000" cy="1030051"/>
            </a:xfrm>
          </p:grpSpPr>
          <p:sp>
            <p:nvSpPr>
              <p:cNvPr id="57" name="Oval 25"/>
              <p:cNvSpPr/>
              <p:nvPr/>
            </p:nvSpPr>
            <p:spPr>
              <a:xfrm>
                <a:off x="1032366" y="3003798"/>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x-none" sz="2000" b="1" dirty="0">
                    <a:solidFill>
                      <a:schemeClr val="tx2"/>
                    </a:solidFill>
                    <a:latin typeface="Century Gothic" panose="020B0502020202020204" pitchFamily="34" charset="0"/>
                  </a:rPr>
                  <a:t>6</a:t>
                </a:r>
                <a:r>
                  <a:rPr lang="fr-FR" sz="2000" b="1" dirty="0">
                    <a:solidFill>
                      <a:schemeClr val="tx2"/>
                    </a:solidFill>
                    <a:latin typeface="Century Gothic" panose="020B0502020202020204" pitchFamily="34" charset="0"/>
                  </a:rPr>
                  <a:t>6</a:t>
                </a:r>
                <a:r>
                  <a:rPr lang="x-none" sz="2000" b="1" dirty="0">
                    <a:solidFill>
                      <a:schemeClr val="tx2"/>
                    </a:solidFill>
                    <a:latin typeface="Century Gothic" panose="020B0502020202020204" pitchFamily="34" charset="0"/>
                  </a:rPr>
                  <a:t>%</a:t>
                </a:r>
              </a:p>
            </p:txBody>
          </p:sp>
          <p:cxnSp>
            <p:nvCxnSpPr>
              <p:cNvPr id="60" name="Straight Connector 9"/>
              <p:cNvCxnSpPr/>
              <p:nvPr/>
            </p:nvCxnSpPr>
            <p:spPr>
              <a:xfrm flipH="1" flipV="1">
                <a:off x="1392366" y="2693747"/>
                <a:ext cx="0" cy="288000"/>
              </a:xfrm>
              <a:prstGeom prst="line">
                <a:avLst/>
              </a:prstGeom>
              <a:noFill/>
              <a:ln w="12700" cap="rnd" cmpd="sng" algn="ctr">
                <a:solidFill>
                  <a:schemeClr val="bg1">
                    <a:lumMod val="75000"/>
                  </a:schemeClr>
                </a:solidFill>
                <a:prstDash val="solid"/>
                <a:tailEnd type="oval" w="lg" len="lg"/>
              </a:ln>
            </p:spPr>
          </p:cxnSp>
        </p:grpSp>
      </p:grpSp>
      <p:grpSp>
        <p:nvGrpSpPr>
          <p:cNvPr id="50" name="Groupe 49"/>
          <p:cNvGrpSpPr/>
          <p:nvPr/>
        </p:nvGrpSpPr>
        <p:grpSpPr>
          <a:xfrm>
            <a:off x="980423" y="2567209"/>
            <a:ext cx="765143" cy="1555273"/>
            <a:chOff x="972676" y="1880303"/>
            <a:chExt cx="765276" cy="1555543"/>
          </a:xfrm>
        </p:grpSpPr>
        <p:pic>
          <p:nvPicPr>
            <p:cNvPr id="1033" name="Picture 9" descr="D:\Users\Sophie.Morin\Desktop\france.PNG"/>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tretch/>
          </p:blipFill>
          <p:spPr>
            <a:xfrm>
              <a:off x="972676" y="1880303"/>
              <a:ext cx="765276" cy="39341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e 12"/>
            <p:cNvGrpSpPr/>
            <p:nvPr/>
          </p:nvGrpSpPr>
          <p:grpSpPr>
            <a:xfrm>
              <a:off x="995314" y="2405795"/>
              <a:ext cx="720000" cy="1030051"/>
              <a:chOff x="1933856" y="2693747"/>
              <a:chExt cx="720000" cy="1030051"/>
            </a:xfrm>
          </p:grpSpPr>
          <p:sp>
            <p:nvSpPr>
              <p:cNvPr id="62" name="Oval 25"/>
              <p:cNvSpPr/>
              <p:nvPr/>
            </p:nvSpPr>
            <p:spPr>
              <a:xfrm>
                <a:off x="1933856" y="3003798"/>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fr-FR" sz="2000" b="1" dirty="0">
                    <a:solidFill>
                      <a:schemeClr val="tx2"/>
                    </a:solidFill>
                    <a:latin typeface="Century Gothic" panose="020B0502020202020204" pitchFamily="34" charset="0"/>
                  </a:rPr>
                  <a:t>70</a:t>
                </a:r>
                <a:r>
                  <a:rPr lang="x-none" sz="2000" b="1" dirty="0">
                    <a:solidFill>
                      <a:schemeClr val="tx2"/>
                    </a:solidFill>
                    <a:latin typeface="Century Gothic" panose="020B0502020202020204" pitchFamily="34" charset="0"/>
                  </a:rPr>
                  <a:t>%</a:t>
                </a:r>
              </a:p>
            </p:txBody>
          </p:sp>
          <p:cxnSp>
            <p:nvCxnSpPr>
              <p:cNvPr id="63" name="Straight Connector 9"/>
              <p:cNvCxnSpPr/>
              <p:nvPr/>
            </p:nvCxnSpPr>
            <p:spPr>
              <a:xfrm flipH="1" flipV="1">
                <a:off x="2293856" y="2693747"/>
                <a:ext cx="0" cy="288000"/>
              </a:xfrm>
              <a:prstGeom prst="line">
                <a:avLst/>
              </a:prstGeom>
              <a:noFill/>
              <a:ln w="12700" cap="rnd" cmpd="sng" algn="ctr">
                <a:solidFill>
                  <a:schemeClr val="bg1">
                    <a:lumMod val="75000"/>
                  </a:schemeClr>
                </a:solidFill>
                <a:prstDash val="solid"/>
                <a:tailEnd type="oval" w="lg" len="lg"/>
              </a:ln>
            </p:spPr>
          </p:cxnSp>
        </p:grpSp>
      </p:grpSp>
      <p:grpSp>
        <p:nvGrpSpPr>
          <p:cNvPr id="49" name="Groupe 48"/>
          <p:cNvGrpSpPr/>
          <p:nvPr/>
        </p:nvGrpSpPr>
        <p:grpSpPr>
          <a:xfrm>
            <a:off x="1886547" y="2567209"/>
            <a:ext cx="781306" cy="1555273"/>
            <a:chOff x="1871041" y="1880303"/>
            <a:chExt cx="781442" cy="1555543"/>
          </a:xfrm>
        </p:grpSpPr>
        <p:pic>
          <p:nvPicPr>
            <p:cNvPr id="1027" name="Picture 3" descr="D:\Users\Sophie.Morin\Desktop\belgique.PNG"/>
            <p:cNvPicPr>
              <a:picLocks noChangeAspect="1" noChangeArrowheads="1"/>
            </p:cNvPicPr>
            <p:nvPr>
              <p:custDataLst>
                <p:tags r:id="rId10"/>
              </p:custDataLst>
            </p:nvPr>
          </p:nvPicPr>
          <p:blipFill>
            <a:blip r:embed="rId19">
              <a:extLst>
                <a:ext uri="{28A0092B-C50C-407E-A947-70E740481C1C}">
                  <a14:useLocalDpi xmlns:a14="http://schemas.microsoft.com/office/drawing/2010/main" val="0"/>
                </a:ext>
              </a:extLst>
            </a:blip>
            <a:stretch/>
          </p:blipFill>
          <p:spPr>
            <a:xfrm>
              <a:off x="1871041" y="1880303"/>
              <a:ext cx="781442" cy="39341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e 13"/>
            <p:cNvGrpSpPr/>
            <p:nvPr/>
          </p:nvGrpSpPr>
          <p:grpSpPr>
            <a:xfrm>
              <a:off x="1901762" y="2405795"/>
              <a:ext cx="720000" cy="1030051"/>
              <a:chOff x="2835346" y="2693747"/>
              <a:chExt cx="720000" cy="1030051"/>
            </a:xfrm>
          </p:grpSpPr>
          <p:sp>
            <p:nvSpPr>
              <p:cNvPr id="65" name="Oval 25"/>
              <p:cNvSpPr/>
              <p:nvPr/>
            </p:nvSpPr>
            <p:spPr>
              <a:xfrm>
                <a:off x="2835346" y="3003798"/>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x-none" sz="2000" b="1">
                    <a:solidFill>
                      <a:schemeClr val="tx2"/>
                    </a:solidFill>
                    <a:latin typeface="Century Gothic" panose="020B0502020202020204" pitchFamily="34" charset="0"/>
                  </a:rPr>
                  <a:t>68%</a:t>
                </a:r>
              </a:p>
            </p:txBody>
          </p:sp>
          <p:cxnSp>
            <p:nvCxnSpPr>
              <p:cNvPr id="66" name="Straight Connector 9"/>
              <p:cNvCxnSpPr/>
              <p:nvPr/>
            </p:nvCxnSpPr>
            <p:spPr>
              <a:xfrm flipH="1" flipV="1">
                <a:off x="3195346" y="2693747"/>
                <a:ext cx="0" cy="288000"/>
              </a:xfrm>
              <a:prstGeom prst="line">
                <a:avLst/>
              </a:prstGeom>
              <a:noFill/>
              <a:ln w="12700" cap="rnd" cmpd="sng" algn="ctr">
                <a:solidFill>
                  <a:schemeClr val="bg1">
                    <a:lumMod val="75000"/>
                  </a:schemeClr>
                </a:solidFill>
                <a:prstDash val="solid"/>
                <a:tailEnd type="oval" w="lg" len="lg"/>
              </a:ln>
            </p:spPr>
          </p:cxnSp>
        </p:grpSp>
      </p:grpSp>
      <p:grpSp>
        <p:nvGrpSpPr>
          <p:cNvPr id="46" name="Groupe 45"/>
          <p:cNvGrpSpPr/>
          <p:nvPr/>
        </p:nvGrpSpPr>
        <p:grpSpPr>
          <a:xfrm>
            <a:off x="3725811" y="2567209"/>
            <a:ext cx="754802" cy="1555273"/>
            <a:chOff x="4572250" y="1880303"/>
            <a:chExt cx="754933" cy="1555543"/>
          </a:xfrm>
        </p:grpSpPr>
        <p:pic>
          <p:nvPicPr>
            <p:cNvPr id="1028" name="Picture 4" descr="D:\Users\Sophie.Morin\Desktop\autriche.PNG"/>
            <p:cNvPicPr>
              <a:picLocks noChangeAspect="1" noChangeArrowheads="1"/>
            </p:cNvPicPr>
            <p:nvPr>
              <p:custDataLst>
                <p:tags r:id="rId9"/>
              </p:custDataLst>
            </p:nvPr>
          </p:nvPicPr>
          <p:blipFill>
            <a:blip r:embed="rId20">
              <a:extLst>
                <a:ext uri="{28A0092B-C50C-407E-A947-70E740481C1C}">
                  <a14:useLocalDpi xmlns:a14="http://schemas.microsoft.com/office/drawing/2010/main" val="0"/>
                </a:ext>
              </a:extLst>
            </a:blip>
            <a:stretch/>
          </p:blipFill>
          <p:spPr>
            <a:xfrm>
              <a:off x="4572250" y="1880303"/>
              <a:ext cx="754933" cy="39341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e 14"/>
            <p:cNvGrpSpPr/>
            <p:nvPr/>
          </p:nvGrpSpPr>
          <p:grpSpPr>
            <a:xfrm>
              <a:off x="4589716" y="2405795"/>
              <a:ext cx="720000" cy="1030051"/>
              <a:chOff x="3736836" y="2693747"/>
              <a:chExt cx="720000" cy="1030051"/>
            </a:xfrm>
          </p:grpSpPr>
          <p:sp>
            <p:nvSpPr>
              <p:cNvPr id="68" name="Oval 25"/>
              <p:cNvSpPr/>
              <p:nvPr/>
            </p:nvSpPr>
            <p:spPr>
              <a:xfrm>
                <a:off x="3736836" y="3003798"/>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x-none" sz="2000" b="1" dirty="0">
                    <a:solidFill>
                      <a:schemeClr val="tx2"/>
                    </a:solidFill>
                    <a:latin typeface="Century Gothic" panose="020B0502020202020204" pitchFamily="34" charset="0"/>
                  </a:rPr>
                  <a:t>6</a:t>
                </a:r>
                <a:r>
                  <a:rPr lang="fr-FR" sz="2000" b="1" dirty="0">
                    <a:solidFill>
                      <a:schemeClr val="tx2"/>
                    </a:solidFill>
                    <a:latin typeface="Century Gothic" panose="020B0502020202020204" pitchFamily="34" charset="0"/>
                  </a:rPr>
                  <a:t>4</a:t>
                </a:r>
                <a:r>
                  <a:rPr lang="x-none" sz="2000" b="1" dirty="0">
                    <a:solidFill>
                      <a:schemeClr val="tx2"/>
                    </a:solidFill>
                    <a:latin typeface="Century Gothic" panose="020B0502020202020204" pitchFamily="34" charset="0"/>
                  </a:rPr>
                  <a:t>%</a:t>
                </a:r>
              </a:p>
            </p:txBody>
          </p:sp>
          <p:cxnSp>
            <p:nvCxnSpPr>
              <p:cNvPr id="69" name="Straight Connector 9"/>
              <p:cNvCxnSpPr/>
              <p:nvPr/>
            </p:nvCxnSpPr>
            <p:spPr>
              <a:xfrm flipH="1" flipV="1">
                <a:off x="4096836" y="2693747"/>
                <a:ext cx="0" cy="288000"/>
              </a:xfrm>
              <a:prstGeom prst="line">
                <a:avLst/>
              </a:prstGeom>
              <a:noFill/>
              <a:ln w="12700" cap="rnd" cmpd="sng" algn="ctr">
                <a:solidFill>
                  <a:schemeClr val="bg1">
                    <a:lumMod val="75000"/>
                  </a:schemeClr>
                </a:solidFill>
                <a:prstDash val="solid"/>
                <a:tailEnd type="oval" w="lg" len="lg"/>
              </a:ln>
            </p:spPr>
          </p:cxnSp>
        </p:grpSp>
      </p:grpSp>
      <p:grpSp>
        <p:nvGrpSpPr>
          <p:cNvPr id="45" name="Groupe 44"/>
          <p:cNvGrpSpPr/>
          <p:nvPr/>
        </p:nvGrpSpPr>
        <p:grpSpPr>
          <a:xfrm>
            <a:off x="4613878" y="2567209"/>
            <a:ext cx="776064" cy="1555273"/>
            <a:chOff x="5460272" y="1880303"/>
            <a:chExt cx="776199" cy="1555543"/>
          </a:xfrm>
        </p:grpSpPr>
        <p:pic>
          <p:nvPicPr>
            <p:cNvPr id="1032" name="Picture 8" descr="D:\Users\Sophie.Morin\Desktop\espagne.PNG"/>
            <p:cNvPicPr>
              <a:picLocks noChangeAspect="1" noChangeArrowheads="1"/>
            </p:cNvPicPr>
            <p:nvPr>
              <p:custDataLst>
                <p:tags r:id="rId8"/>
              </p:custDataLst>
            </p:nvPr>
          </p:nvPicPr>
          <p:blipFill>
            <a:blip r:embed="rId21">
              <a:extLst>
                <a:ext uri="{28A0092B-C50C-407E-A947-70E740481C1C}">
                  <a14:useLocalDpi xmlns:a14="http://schemas.microsoft.com/office/drawing/2010/main" val="0"/>
                </a:ext>
              </a:extLst>
            </a:blip>
            <a:stretch/>
          </p:blipFill>
          <p:spPr>
            <a:xfrm>
              <a:off x="5460272" y="1880303"/>
              <a:ext cx="776199" cy="39341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e 15"/>
            <p:cNvGrpSpPr/>
            <p:nvPr/>
          </p:nvGrpSpPr>
          <p:grpSpPr>
            <a:xfrm>
              <a:off x="5488371" y="2405795"/>
              <a:ext cx="720000" cy="1030051"/>
              <a:chOff x="4638326" y="2693747"/>
              <a:chExt cx="720000" cy="1030051"/>
            </a:xfrm>
          </p:grpSpPr>
          <p:sp>
            <p:nvSpPr>
              <p:cNvPr id="71" name="Oval 25"/>
              <p:cNvSpPr/>
              <p:nvPr/>
            </p:nvSpPr>
            <p:spPr>
              <a:xfrm>
                <a:off x="4638326" y="3003798"/>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x-none" sz="2000" b="1" dirty="0">
                    <a:solidFill>
                      <a:schemeClr val="tx2"/>
                    </a:solidFill>
                    <a:latin typeface="Century Gothic" panose="020B0502020202020204" pitchFamily="34" charset="0"/>
                  </a:rPr>
                  <a:t>6</a:t>
                </a:r>
                <a:r>
                  <a:rPr lang="fr-FR" sz="2000" b="1" dirty="0">
                    <a:solidFill>
                      <a:schemeClr val="tx2"/>
                    </a:solidFill>
                    <a:latin typeface="Century Gothic" panose="020B0502020202020204" pitchFamily="34" charset="0"/>
                  </a:rPr>
                  <a:t>4</a:t>
                </a:r>
                <a:r>
                  <a:rPr lang="x-none" sz="2000" b="1" dirty="0">
                    <a:solidFill>
                      <a:schemeClr val="tx2"/>
                    </a:solidFill>
                    <a:latin typeface="Century Gothic" panose="020B0502020202020204" pitchFamily="34" charset="0"/>
                  </a:rPr>
                  <a:t>%</a:t>
                </a:r>
              </a:p>
            </p:txBody>
          </p:sp>
          <p:cxnSp>
            <p:nvCxnSpPr>
              <p:cNvPr id="72" name="Straight Connector 9"/>
              <p:cNvCxnSpPr/>
              <p:nvPr/>
            </p:nvCxnSpPr>
            <p:spPr>
              <a:xfrm flipH="1" flipV="1">
                <a:off x="4998326" y="2693747"/>
                <a:ext cx="0" cy="288000"/>
              </a:xfrm>
              <a:prstGeom prst="line">
                <a:avLst/>
              </a:prstGeom>
              <a:noFill/>
              <a:ln w="12700" cap="rnd" cmpd="sng" algn="ctr">
                <a:solidFill>
                  <a:schemeClr val="bg1">
                    <a:lumMod val="75000"/>
                  </a:schemeClr>
                </a:solidFill>
                <a:prstDash val="solid"/>
                <a:tailEnd type="oval" w="lg" len="lg"/>
              </a:ln>
            </p:spPr>
          </p:cxnSp>
        </p:grpSp>
      </p:grpSp>
      <p:grpSp>
        <p:nvGrpSpPr>
          <p:cNvPr id="56" name="Groupe 55"/>
          <p:cNvGrpSpPr/>
          <p:nvPr/>
        </p:nvGrpSpPr>
        <p:grpSpPr>
          <a:xfrm>
            <a:off x="2829515" y="4324686"/>
            <a:ext cx="744172" cy="1535286"/>
            <a:chOff x="2830006" y="3467591"/>
            <a:chExt cx="744301" cy="1535553"/>
          </a:xfrm>
        </p:grpSpPr>
        <p:pic>
          <p:nvPicPr>
            <p:cNvPr id="1034" name="Picture 10" descr="D:\Users\Sophie.Morin\Desktop\brazil.PNG"/>
            <p:cNvPicPr>
              <a:picLocks noChangeAspect="1" noChangeArrowheads="1"/>
            </p:cNvPicPr>
            <p:nvPr>
              <p:custDataLst>
                <p:tags r:id="rId7"/>
              </p:custDataLst>
            </p:nvPr>
          </p:nvPicPr>
          <p:blipFill>
            <a:blip r:embed="rId22">
              <a:extLst>
                <a:ext uri="{28A0092B-C50C-407E-A947-70E740481C1C}">
                  <a14:useLocalDpi xmlns:a14="http://schemas.microsoft.com/office/drawing/2010/main" val="0"/>
                </a:ext>
              </a:extLst>
            </a:blip>
            <a:stretch/>
          </p:blipFill>
          <p:spPr>
            <a:xfrm>
              <a:off x="2830006" y="3467591"/>
              <a:ext cx="744301" cy="39341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e 16"/>
            <p:cNvGrpSpPr/>
            <p:nvPr/>
          </p:nvGrpSpPr>
          <p:grpSpPr>
            <a:xfrm>
              <a:off x="2842156" y="3973093"/>
              <a:ext cx="720000" cy="1030051"/>
              <a:chOff x="5539816" y="2693747"/>
              <a:chExt cx="720000" cy="1030051"/>
            </a:xfrm>
          </p:grpSpPr>
          <p:sp>
            <p:nvSpPr>
              <p:cNvPr id="74" name="Oval 25"/>
              <p:cNvSpPr/>
              <p:nvPr/>
            </p:nvSpPr>
            <p:spPr>
              <a:xfrm>
                <a:off x="5539816" y="3003798"/>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x-none" sz="2000" b="1" dirty="0">
                    <a:solidFill>
                      <a:schemeClr val="tx2"/>
                    </a:solidFill>
                    <a:latin typeface="Century Gothic" panose="020B0502020202020204" pitchFamily="34" charset="0"/>
                  </a:rPr>
                  <a:t>66%</a:t>
                </a:r>
              </a:p>
            </p:txBody>
          </p:sp>
          <p:cxnSp>
            <p:nvCxnSpPr>
              <p:cNvPr id="75" name="Straight Connector 9"/>
              <p:cNvCxnSpPr/>
              <p:nvPr/>
            </p:nvCxnSpPr>
            <p:spPr>
              <a:xfrm flipH="1" flipV="1">
                <a:off x="5899816" y="2693747"/>
                <a:ext cx="0" cy="288000"/>
              </a:xfrm>
              <a:prstGeom prst="line">
                <a:avLst/>
              </a:prstGeom>
              <a:noFill/>
              <a:ln w="12700" cap="rnd" cmpd="sng" algn="ctr">
                <a:solidFill>
                  <a:schemeClr val="bg1">
                    <a:lumMod val="75000"/>
                  </a:schemeClr>
                </a:solidFill>
                <a:prstDash val="solid"/>
                <a:tailEnd type="oval" w="lg" len="lg"/>
              </a:ln>
            </p:spPr>
          </p:cxnSp>
        </p:grpSp>
      </p:grpSp>
      <p:grpSp>
        <p:nvGrpSpPr>
          <p:cNvPr id="37" name="Groupe 36"/>
          <p:cNvGrpSpPr/>
          <p:nvPr/>
        </p:nvGrpSpPr>
        <p:grpSpPr>
          <a:xfrm>
            <a:off x="6463906" y="2567209"/>
            <a:ext cx="765143" cy="1555273"/>
            <a:chOff x="6369560" y="1880303"/>
            <a:chExt cx="765276" cy="1555543"/>
          </a:xfrm>
        </p:grpSpPr>
        <p:pic>
          <p:nvPicPr>
            <p:cNvPr id="1029" name="Picture 5" descr="D:\Users\Sophie.Morin\Desktop\germany.PNG"/>
            <p:cNvPicPr>
              <a:picLocks noChangeAspect="1" noChangeArrowheads="1"/>
            </p:cNvPicPr>
            <p:nvPr>
              <p:custDataLst>
                <p:tags r:id="rId6"/>
              </p:custDataLst>
            </p:nvPr>
          </p:nvPicPr>
          <p:blipFill>
            <a:blip r:embed="rId23">
              <a:extLst>
                <a:ext uri="{28A0092B-C50C-407E-A947-70E740481C1C}">
                  <a14:useLocalDpi xmlns:a14="http://schemas.microsoft.com/office/drawing/2010/main" val="0"/>
                </a:ext>
              </a:extLst>
            </a:blip>
            <a:stretch/>
          </p:blipFill>
          <p:spPr>
            <a:xfrm>
              <a:off x="6369560" y="1880303"/>
              <a:ext cx="765276" cy="39341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e 17"/>
            <p:cNvGrpSpPr/>
            <p:nvPr/>
          </p:nvGrpSpPr>
          <p:grpSpPr>
            <a:xfrm>
              <a:off x="6392198" y="2405795"/>
              <a:ext cx="720000" cy="1030051"/>
              <a:chOff x="6441306" y="2693747"/>
              <a:chExt cx="720000" cy="1030051"/>
            </a:xfrm>
          </p:grpSpPr>
          <p:sp>
            <p:nvSpPr>
              <p:cNvPr id="77" name="Oval 25"/>
              <p:cNvSpPr/>
              <p:nvPr/>
            </p:nvSpPr>
            <p:spPr>
              <a:xfrm>
                <a:off x="6441306" y="3003798"/>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fr-FR" sz="2000" b="1" dirty="0">
                    <a:solidFill>
                      <a:schemeClr val="tx2"/>
                    </a:solidFill>
                    <a:latin typeface="Century Gothic" panose="020B0502020202020204" pitchFamily="34" charset="0"/>
                  </a:rPr>
                  <a:t>59</a:t>
                </a:r>
                <a:r>
                  <a:rPr lang="x-none" sz="2000" b="1" dirty="0">
                    <a:solidFill>
                      <a:schemeClr val="tx2"/>
                    </a:solidFill>
                    <a:latin typeface="Century Gothic" panose="020B0502020202020204" pitchFamily="34" charset="0"/>
                  </a:rPr>
                  <a:t>%</a:t>
                </a:r>
              </a:p>
            </p:txBody>
          </p:sp>
          <p:cxnSp>
            <p:nvCxnSpPr>
              <p:cNvPr id="78" name="Straight Connector 9"/>
              <p:cNvCxnSpPr/>
              <p:nvPr/>
            </p:nvCxnSpPr>
            <p:spPr>
              <a:xfrm flipH="1" flipV="1">
                <a:off x="6801306" y="2693747"/>
                <a:ext cx="0" cy="288000"/>
              </a:xfrm>
              <a:prstGeom prst="line">
                <a:avLst/>
              </a:prstGeom>
              <a:noFill/>
              <a:ln w="12700" cap="rnd" cmpd="sng" algn="ctr">
                <a:solidFill>
                  <a:schemeClr val="bg1">
                    <a:lumMod val="75000"/>
                  </a:schemeClr>
                </a:solidFill>
                <a:prstDash val="solid"/>
                <a:tailEnd type="oval" w="lg" len="lg"/>
              </a:ln>
            </p:spPr>
          </p:cxnSp>
        </p:grpSp>
      </p:grpSp>
      <p:grpSp>
        <p:nvGrpSpPr>
          <p:cNvPr id="36" name="Groupe 35"/>
          <p:cNvGrpSpPr/>
          <p:nvPr/>
        </p:nvGrpSpPr>
        <p:grpSpPr>
          <a:xfrm>
            <a:off x="8295680" y="2565054"/>
            <a:ext cx="815020" cy="1559581"/>
            <a:chOff x="7267925" y="1875994"/>
            <a:chExt cx="815161" cy="1559852"/>
          </a:xfrm>
        </p:grpSpPr>
        <p:pic>
          <p:nvPicPr>
            <p:cNvPr id="41" name="Image 40"/>
            <p:cNvPicPr>
              <a:picLocks noChangeAspect="1"/>
            </p:cNvPicPr>
            <p:nvPr>
              <p:custDataLst>
                <p:tags r:id="rId5"/>
              </p:custDataLst>
            </p:nvPr>
          </p:nvPicPr>
          <p:blipFill>
            <a:blip r:embed="rId24" cstate="print">
              <a:extLst>
                <a:ext uri="{28A0092B-C50C-407E-A947-70E740481C1C}">
                  <a14:useLocalDpi xmlns:a14="http://schemas.microsoft.com/office/drawing/2010/main" val="0"/>
                </a:ext>
              </a:extLst>
            </a:blip>
            <a:srcRect l="8385" t="15847" r="8239" b="17375"/>
            <a:stretch/>
          </p:blipFill>
          <p:spPr>
            <a:xfrm>
              <a:off x="7267925" y="1875994"/>
              <a:ext cx="815161" cy="402032"/>
            </a:xfrm>
            <a:prstGeom prst="rect">
              <a:avLst/>
            </a:prstGeom>
          </p:spPr>
        </p:pic>
        <p:grpSp>
          <p:nvGrpSpPr>
            <p:cNvPr id="19" name="Groupe 18"/>
            <p:cNvGrpSpPr/>
            <p:nvPr/>
          </p:nvGrpSpPr>
          <p:grpSpPr>
            <a:xfrm>
              <a:off x="7315505" y="2405795"/>
              <a:ext cx="720000" cy="1030051"/>
              <a:chOff x="7342796" y="2693747"/>
              <a:chExt cx="720000" cy="1030051"/>
            </a:xfrm>
          </p:grpSpPr>
          <p:sp>
            <p:nvSpPr>
              <p:cNvPr id="80" name="Oval 25"/>
              <p:cNvSpPr/>
              <p:nvPr/>
            </p:nvSpPr>
            <p:spPr>
              <a:xfrm>
                <a:off x="7342796" y="3003798"/>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fr-FR" sz="2000" b="1" dirty="0">
                    <a:solidFill>
                      <a:schemeClr val="tx2"/>
                    </a:solidFill>
                    <a:latin typeface="Century Gothic" panose="020B0502020202020204" pitchFamily="34" charset="0"/>
                  </a:rPr>
                  <a:t>58</a:t>
                </a:r>
                <a:r>
                  <a:rPr lang="x-none" sz="2000" b="1" dirty="0">
                    <a:solidFill>
                      <a:schemeClr val="tx2"/>
                    </a:solidFill>
                    <a:latin typeface="Century Gothic" panose="020B0502020202020204" pitchFamily="34" charset="0"/>
                  </a:rPr>
                  <a:t>%</a:t>
                </a:r>
              </a:p>
            </p:txBody>
          </p:sp>
          <p:cxnSp>
            <p:nvCxnSpPr>
              <p:cNvPr id="81" name="Straight Connector 9"/>
              <p:cNvCxnSpPr/>
              <p:nvPr/>
            </p:nvCxnSpPr>
            <p:spPr>
              <a:xfrm flipH="1" flipV="1">
                <a:off x="7702796" y="2693747"/>
                <a:ext cx="0" cy="288000"/>
              </a:xfrm>
              <a:prstGeom prst="line">
                <a:avLst/>
              </a:prstGeom>
              <a:noFill/>
              <a:ln w="12700" cap="rnd" cmpd="sng" algn="ctr">
                <a:solidFill>
                  <a:schemeClr val="bg1">
                    <a:lumMod val="75000"/>
                  </a:schemeClr>
                </a:solidFill>
                <a:prstDash val="solid"/>
                <a:tailEnd type="oval" w="lg" len="lg"/>
              </a:ln>
            </p:spPr>
          </p:cxnSp>
        </p:grpSp>
      </p:grpSp>
      <p:grpSp>
        <p:nvGrpSpPr>
          <p:cNvPr id="58" name="Groupe 57"/>
          <p:cNvGrpSpPr/>
          <p:nvPr/>
        </p:nvGrpSpPr>
        <p:grpSpPr>
          <a:xfrm>
            <a:off x="3728723" y="4324686"/>
            <a:ext cx="748976" cy="1535286"/>
            <a:chOff x="3729371" y="3467591"/>
            <a:chExt cx="749106" cy="1535553"/>
          </a:xfrm>
        </p:grpSpPr>
        <p:pic>
          <p:nvPicPr>
            <p:cNvPr id="1030" name="Picture 6" descr="D:\Users\Sophie.Morin\Desktop\us.PNG"/>
            <p:cNvPicPr>
              <a:picLocks noChangeAspect="1" noChangeArrowheads="1"/>
            </p:cNvPicPr>
            <p:nvPr>
              <p:custDataLst>
                <p:tags r:id="rId4"/>
              </p:custDataLst>
            </p:nvPr>
          </p:nvPicPr>
          <p:blipFill>
            <a:blip r:embed="rId25">
              <a:extLst>
                <a:ext uri="{28A0092B-C50C-407E-A947-70E740481C1C}">
                  <a14:useLocalDpi xmlns:a14="http://schemas.microsoft.com/office/drawing/2010/main" val="0"/>
                </a:ext>
              </a:extLst>
            </a:blip>
            <a:stretch/>
          </p:blipFill>
          <p:spPr>
            <a:xfrm>
              <a:off x="3729371" y="3467591"/>
              <a:ext cx="749106" cy="393415"/>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e 19"/>
            <p:cNvGrpSpPr/>
            <p:nvPr/>
          </p:nvGrpSpPr>
          <p:grpSpPr>
            <a:xfrm>
              <a:off x="3743924" y="3973093"/>
              <a:ext cx="720000" cy="1030051"/>
              <a:chOff x="8244283" y="2693747"/>
              <a:chExt cx="720000" cy="1030051"/>
            </a:xfrm>
          </p:grpSpPr>
          <p:sp>
            <p:nvSpPr>
              <p:cNvPr id="83" name="Oval 25"/>
              <p:cNvSpPr/>
              <p:nvPr/>
            </p:nvSpPr>
            <p:spPr>
              <a:xfrm>
                <a:off x="8244283" y="3003798"/>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x-none" sz="2000" b="1" dirty="0">
                    <a:solidFill>
                      <a:srgbClr val="1B365D"/>
                    </a:solidFill>
                    <a:latin typeface="Century Gothic" panose="020B0502020202020204" pitchFamily="34" charset="0"/>
                  </a:rPr>
                  <a:t>5</a:t>
                </a:r>
                <a:r>
                  <a:rPr lang="fr-FR" sz="2000" b="1" dirty="0">
                    <a:solidFill>
                      <a:srgbClr val="1B365D"/>
                    </a:solidFill>
                    <a:latin typeface="Century Gothic" panose="020B0502020202020204" pitchFamily="34" charset="0"/>
                  </a:rPr>
                  <a:t>5</a:t>
                </a:r>
                <a:r>
                  <a:rPr lang="x-none" sz="2000" b="1" dirty="0">
                    <a:solidFill>
                      <a:srgbClr val="1B365D"/>
                    </a:solidFill>
                    <a:latin typeface="Century Gothic" panose="020B0502020202020204" pitchFamily="34" charset="0"/>
                  </a:rPr>
                  <a:t>%</a:t>
                </a:r>
              </a:p>
            </p:txBody>
          </p:sp>
          <p:cxnSp>
            <p:nvCxnSpPr>
              <p:cNvPr id="84" name="Straight Connector 9"/>
              <p:cNvCxnSpPr/>
              <p:nvPr/>
            </p:nvCxnSpPr>
            <p:spPr>
              <a:xfrm flipH="1" flipV="1">
                <a:off x="8604283" y="2693747"/>
                <a:ext cx="0" cy="288000"/>
              </a:xfrm>
              <a:prstGeom prst="line">
                <a:avLst/>
              </a:prstGeom>
              <a:noFill/>
              <a:ln w="12700" cap="rnd" cmpd="sng" algn="ctr">
                <a:solidFill>
                  <a:schemeClr val="bg1">
                    <a:lumMod val="75000"/>
                  </a:schemeClr>
                </a:solidFill>
                <a:prstDash val="solid"/>
                <a:tailEnd type="oval" w="lg" len="lg"/>
              </a:ln>
            </p:spPr>
          </p:cxnSp>
        </p:grpSp>
      </p:grpSp>
      <p:grpSp>
        <p:nvGrpSpPr>
          <p:cNvPr id="34" name="Groupe 33"/>
          <p:cNvGrpSpPr/>
          <p:nvPr/>
        </p:nvGrpSpPr>
        <p:grpSpPr>
          <a:xfrm>
            <a:off x="7370030" y="2567462"/>
            <a:ext cx="784666" cy="1554766"/>
            <a:chOff x="8202807" y="1880810"/>
            <a:chExt cx="784802" cy="1555036"/>
          </a:xfrm>
        </p:grpSpPr>
        <p:pic>
          <p:nvPicPr>
            <p:cNvPr id="86" name="Image 8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202807" y="1880810"/>
              <a:ext cx="784802" cy="392400"/>
            </a:xfrm>
            <a:prstGeom prst="rect">
              <a:avLst/>
            </a:prstGeom>
          </p:spPr>
        </p:pic>
        <p:grpSp>
          <p:nvGrpSpPr>
            <p:cNvPr id="87" name="Groupe 86"/>
            <p:cNvGrpSpPr/>
            <p:nvPr/>
          </p:nvGrpSpPr>
          <p:grpSpPr>
            <a:xfrm>
              <a:off x="8235208" y="2405795"/>
              <a:ext cx="720000" cy="1030051"/>
              <a:chOff x="7342796" y="2693747"/>
              <a:chExt cx="720000" cy="1030051"/>
            </a:xfrm>
          </p:grpSpPr>
          <p:sp>
            <p:nvSpPr>
              <p:cNvPr id="88" name="Oval 25"/>
              <p:cNvSpPr/>
              <p:nvPr/>
            </p:nvSpPr>
            <p:spPr>
              <a:xfrm>
                <a:off x="7342796" y="3003798"/>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fr-FR" sz="2000" b="1" dirty="0">
                    <a:solidFill>
                      <a:schemeClr val="tx2"/>
                    </a:solidFill>
                    <a:latin typeface="Century Gothic" panose="020B0502020202020204" pitchFamily="34" charset="0"/>
                  </a:rPr>
                  <a:t>59</a:t>
                </a:r>
                <a:r>
                  <a:rPr lang="x-none" sz="2000" b="1" dirty="0">
                    <a:solidFill>
                      <a:schemeClr val="tx2"/>
                    </a:solidFill>
                    <a:latin typeface="Century Gothic" panose="020B0502020202020204" pitchFamily="34" charset="0"/>
                  </a:rPr>
                  <a:t>%</a:t>
                </a:r>
              </a:p>
            </p:txBody>
          </p:sp>
          <p:cxnSp>
            <p:nvCxnSpPr>
              <p:cNvPr id="89" name="Straight Connector 9"/>
              <p:cNvCxnSpPr/>
              <p:nvPr/>
            </p:nvCxnSpPr>
            <p:spPr>
              <a:xfrm flipH="1" flipV="1">
                <a:off x="7702796" y="2693747"/>
                <a:ext cx="0" cy="288000"/>
              </a:xfrm>
              <a:prstGeom prst="line">
                <a:avLst/>
              </a:prstGeom>
              <a:noFill/>
              <a:ln w="12700" cap="rnd" cmpd="sng" algn="ctr">
                <a:solidFill>
                  <a:schemeClr val="bg1">
                    <a:lumMod val="75000"/>
                  </a:schemeClr>
                </a:solidFill>
                <a:prstDash val="solid"/>
                <a:tailEnd type="oval" w="lg" len="lg"/>
              </a:ln>
            </p:spPr>
          </p:cxnSp>
        </p:grpSp>
      </p:grpSp>
      <p:grpSp>
        <p:nvGrpSpPr>
          <p:cNvPr id="47" name="Groupe 46"/>
          <p:cNvGrpSpPr/>
          <p:nvPr/>
        </p:nvGrpSpPr>
        <p:grpSpPr>
          <a:xfrm>
            <a:off x="5530201" y="2567462"/>
            <a:ext cx="784214" cy="1554766"/>
            <a:chOff x="3705551" y="1880810"/>
            <a:chExt cx="784350" cy="1555036"/>
          </a:xfrm>
        </p:grpSpPr>
        <p:pic>
          <p:nvPicPr>
            <p:cNvPr id="85" name="Image 8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705551" y="1880810"/>
              <a:ext cx="784350" cy="392400"/>
            </a:xfrm>
            <a:prstGeom prst="rect">
              <a:avLst/>
            </a:prstGeom>
          </p:spPr>
        </p:pic>
        <p:grpSp>
          <p:nvGrpSpPr>
            <p:cNvPr id="90" name="Groupe 89"/>
            <p:cNvGrpSpPr/>
            <p:nvPr/>
          </p:nvGrpSpPr>
          <p:grpSpPr>
            <a:xfrm>
              <a:off x="3737726" y="2405795"/>
              <a:ext cx="720000" cy="1030051"/>
              <a:chOff x="7342796" y="2693747"/>
              <a:chExt cx="720000" cy="1030051"/>
            </a:xfrm>
          </p:grpSpPr>
          <p:sp>
            <p:nvSpPr>
              <p:cNvPr id="91" name="Oval 25"/>
              <p:cNvSpPr/>
              <p:nvPr/>
            </p:nvSpPr>
            <p:spPr>
              <a:xfrm>
                <a:off x="7342796" y="3003798"/>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fr-FR" sz="2000" b="1" dirty="0">
                    <a:solidFill>
                      <a:schemeClr val="tx2"/>
                    </a:solidFill>
                    <a:latin typeface="Century Gothic" panose="020B0502020202020204" pitchFamily="34" charset="0"/>
                  </a:rPr>
                  <a:t>61</a:t>
                </a:r>
                <a:r>
                  <a:rPr lang="x-none" sz="2000" b="1" dirty="0">
                    <a:solidFill>
                      <a:schemeClr val="tx2"/>
                    </a:solidFill>
                    <a:latin typeface="Century Gothic" panose="020B0502020202020204" pitchFamily="34" charset="0"/>
                  </a:rPr>
                  <a:t>%</a:t>
                </a:r>
              </a:p>
            </p:txBody>
          </p:sp>
          <p:cxnSp>
            <p:nvCxnSpPr>
              <p:cNvPr id="92" name="Straight Connector 9"/>
              <p:cNvCxnSpPr/>
              <p:nvPr/>
            </p:nvCxnSpPr>
            <p:spPr>
              <a:xfrm flipH="1" flipV="1">
                <a:off x="7702796" y="2693747"/>
                <a:ext cx="0" cy="288000"/>
              </a:xfrm>
              <a:prstGeom prst="line">
                <a:avLst/>
              </a:prstGeom>
              <a:noFill/>
              <a:ln w="12700" cap="rnd" cmpd="sng" algn="ctr">
                <a:solidFill>
                  <a:schemeClr val="bg1">
                    <a:lumMod val="75000"/>
                  </a:schemeClr>
                </a:solidFill>
                <a:prstDash val="solid"/>
                <a:tailEnd type="oval" w="lg" len="lg"/>
              </a:ln>
            </p:spPr>
          </p:cxnSp>
        </p:grpSp>
      </p:grpSp>
      <p:grpSp>
        <p:nvGrpSpPr>
          <p:cNvPr id="59" name="Groupe 58"/>
          <p:cNvGrpSpPr/>
          <p:nvPr/>
        </p:nvGrpSpPr>
        <p:grpSpPr>
          <a:xfrm>
            <a:off x="4609795" y="4311066"/>
            <a:ext cx="784228" cy="1562526"/>
            <a:chOff x="4610596" y="3453969"/>
            <a:chExt cx="784364" cy="1562797"/>
          </a:xfrm>
        </p:grpSpPr>
        <p:pic>
          <p:nvPicPr>
            <p:cNvPr id="95" name="Image 9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610596" y="3453969"/>
              <a:ext cx="784364" cy="392400"/>
            </a:xfrm>
            <a:prstGeom prst="rect">
              <a:avLst/>
            </a:prstGeom>
          </p:spPr>
        </p:pic>
        <p:grpSp>
          <p:nvGrpSpPr>
            <p:cNvPr id="96" name="Groupe 95"/>
            <p:cNvGrpSpPr/>
            <p:nvPr/>
          </p:nvGrpSpPr>
          <p:grpSpPr>
            <a:xfrm>
              <a:off x="4642778" y="3986715"/>
              <a:ext cx="720000" cy="1030051"/>
              <a:chOff x="5539816" y="2693747"/>
              <a:chExt cx="720000" cy="1030051"/>
            </a:xfrm>
          </p:grpSpPr>
          <p:sp>
            <p:nvSpPr>
              <p:cNvPr id="97" name="Oval 25"/>
              <p:cNvSpPr/>
              <p:nvPr/>
            </p:nvSpPr>
            <p:spPr>
              <a:xfrm>
                <a:off x="5539816" y="3003798"/>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fr-FR" sz="2000" b="1" dirty="0">
                    <a:solidFill>
                      <a:srgbClr val="E87722"/>
                    </a:solidFill>
                    <a:latin typeface="Century Gothic" panose="020B0502020202020204" pitchFamily="34" charset="0"/>
                  </a:rPr>
                  <a:t>40</a:t>
                </a:r>
                <a:r>
                  <a:rPr lang="x-none" sz="2000" b="1" dirty="0">
                    <a:solidFill>
                      <a:srgbClr val="E87722"/>
                    </a:solidFill>
                    <a:latin typeface="Century Gothic" panose="020B0502020202020204" pitchFamily="34" charset="0"/>
                  </a:rPr>
                  <a:t>%</a:t>
                </a:r>
              </a:p>
            </p:txBody>
          </p:sp>
          <p:cxnSp>
            <p:nvCxnSpPr>
              <p:cNvPr id="98" name="Straight Connector 9"/>
              <p:cNvCxnSpPr/>
              <p:nvPr/>
            </p:nvCxnSpPr>
            <p:spPr>
              <a:xfrm flipH="1" flipV="1">
                <a:off x="5899816" y="2693747"/>
                <a:ext cx="0" cy="288000"/>
              </a:xfrm>
              <a:prstGeom prst="line">
                <a:avLst/>
              </a:prstGeom>
              <a:noFill/>
              <a:ln w="12700" cap="rnd" cmpd="sng" algn="ctr">
                <a:solidFill>
                  <a:schemeClr val="bg1">
                    <a:lumMod val="75000"/>
                  </a:schemeClr>
                </a:solidFill>
                <a:prstDash val="solid"/>
                <a:tailEnd type="oval" w="lg" len="lg"/>
              </a:ln>
            </p:spPr>
          </p:cxnSp>
        </p:grpSp>
      </p:grpSp>
      <p:grpSp>
        <p:nvGrpSpPr>
          <p:cNvPr id="93" name="Groupe 92"/>
          <p:cNvGrpSpPr/>
          <p:nvPr/>
        </p:nvGrpSpPr>
        <p:grpSpPr>
          <a:xfrm>
            <a:off x="5530194" y="4307811"/>
            <a:ext cx="784228" cy="1569036"/>
            <a:chOff x="5531154" y="3450714"/>
            <a:chExt cx="784364" cy="1569308"/>
          </a:xfrm>
        </p:grpSpPr>
        <p:pic>
          <p:nvPicPr>
            <p:cNvPr id="94" name="Image 9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531154" y="3450714"/>
              <a:ext cx="784364" cy="392400"/>
            </a:xfrm>
            <a:prstGeom prst="rect">
              <a:avLst/>
            </a:prstGeom>
          </p:spPr>
        </p:pic>
        <p:grpSp>
          <p:nvGrpSpPr>
            <p:cNvPr id="99" name="Groupe 98"/>
            <p:cNvGrpSpPr/>
            <p:nvPr/>
          </p:nvGrpSpPr>
          <p:grpSpPr>
            <a:xfrm>
              <a:off x="5563336" y="3989971"/>
              <a:ext cx="720000" cy="1030051"/>
              <a:chOff x="5539816" y="2693747"/>
              <a:chExt cx="720000" cy="1030051"/>
            </a:xfrm>
          </p:grpSpPr>
          <p:sp>
            <p:nvSpPr>
              <p:cNvPr id="100" name="Oval 25"/>
              <p:cNvSpPr/>
              <p:nvPr/>
            </p:nvSpPr>
            <p:spPr>
              <a:xfrm>
                <a:off x="5539816" y="3003798"/>
                <a:ext cx="720000" cy="720000"/>
              </a:xfrm>
              <a:prstGeom prst="ellipse">
                <a:avLst/>
              </a:prstGeom>
              <a:solidFill>
                <a:schemeClr val="bg1"/>
              </a:solidFill>
              <a:ln w="25400" cap="flat" algn="ctr">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rtlCol="0" fromWordArt="0" anchor="ctr" anchorCtr="0" forceAA="0" compatLnSpc="1">
                <a:prstTxWarp prst="textNoShape">
                  <a:avLst/>
                </a:prstTxWarp>
                <a:noAutofit/>
              </a:bodyP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a:defRPr b="0" i="0"/>
                </a:pPr>
                <a:r>
                  <a:rPr lang="fr-FR" sz="2000" b="1" dirty="0">
                    <a:solidFill>
                      <a:srgbClr val="E87722"/>
                    </a:solidFill>
                    <a:latin typeface="Century Gothic" panose="020B0502020202020204" pitchFamily="34" charset="0"/>
                  </a:rPr>
                  <a:t>40</a:t>
                </a:r>
                <a:r>
                  <a:rPr lang="x-none" sz="2000" b="1" dirty="0">
                    <a:solidFill>
                      <a:srgbClr val="E87722"/>
                    </a:solidFill>
                    <a:latin typeface="Century Gothic" panose="020B0502020202020204" pitchFamily="34" charset="0"/>
                  </a:rPr>
                  <a:t>%</a:t>
                </a:r>
              </a:p>
            </p:txBody>
          </p:sp>
          <p:cxnSp>
            <p:nvCxnSpPr>
              <p:cNvPr id="101" name="Straight Connector 9"/>
              <p:cNvCxnSpPr/>
              <p:nvPr/>
            </p:nvCxnSpPr>
            <p:spPr>
              <a:xfrm flipH="1" flipV="1">
                <a:off x="5899816" y="2693747"/>
                <a:ext cx="0" cy="288000"/>
              </a:xfrm>
              <a:prstGeom prst="line">
                <a:avLst/>
              </a:prstGeom>
              <a:noFill/>
              <a:ln w="12700" cap="rnd" cmpd="sng" algn="ctr">
                <a:solidFill>
                  <a:schemeClr val="bg1">
                    <a:lumMod val="75000"/>
                  </a:schemeClr>
                </a:solidFill>
                <a:prstDash val="solid"/>
                <a:tailEnd type="oval" w="lg" len="lg"/>
              </a:ln>
            </p:spPr>
          </p:cxnSp>
        </p:grpSp>
      </p:grpSp>
      <p:pic>
        <p:nvPicPr>
          <p:cNvPr id="2" name="Image 1"/>
          <p:cNvPicPr>
            <a:picLocks noChangeAspect="1"/>
          </p:cNvPicPr>
          <p:nvPr/>
        </p:nvPicPr>
        <p:blipFill>
          <a:blip r:embed="rId30"/>
          <a:stretch>
            <a:fillRect/>
          </a:stretch>
        </p:blipFill>
        <p:spPr>
          <a:xfrm>
            <a:off x="52640" y="75412"/>
            <a:ext cx="9114310" cy="646232"/>
          </a:xfrm>
          <a:prstGeom prst="rect">
            <a:avLst/>
          </a:prstGeom>
        </p:spPr>
      </p:pic>
      <p:pic>
        <p:nvPicPr>
          <p:cNvPr id="3" name="Image 2"/>
          <p:cNvPicPr>
            <a:picLocks noChangeAspect="1"/>
          </p:cNvPicPr>
          <p:nvPr/>
        </p:nvPicPr>
        <p:blipFill>
          <a:blip r:embed="rId31"/>
          <a:stretch>
            <a:fillRect/>
          </a:stretch>
        </p:blipFill>
        <p:spPr>
          <a:xfrm>
            <a:off x="78270" y="513314"/>
            <a:ext cx="5084505" cy="591363"/>
          </a:xfrm>
          <a:prstGeom prst="rect">
            <a:avLst/>
          </a:prstGeom>
        </p:spPr>
      </p:pic>
      <p:pic>
        <p:nvPicPr>
          <p:cNvPr id="4" name="Image 3"/>
          <p:cNvPicPr>
            <a:picLocks noChangeAspect="1"/>
          </p:cNvPicPr>
          <p:nvPr/>
        </p:nvPicPr>
        <p:blipFill>
          <a:blip r:embed="rId32"/>
          <a:stretch>
            <a:fillRect/>
          </a:stretch>
        </p:blipFill>
        <p:spPr>
          <a:xfrm>
            <a:off x="182560" y="789547"/>
            <a:ext cx="8596105" cy="304826"/>
          </a:xfrm>
          <a:prstGeom prst="rect">
            <a:avLst/>
          </a:prstGeom>
        </p:spPr>
      </p:pic>
      <p:sp>
        <p:nvSpPr>
          <p:cNvPr id="5" name="ZoneTexte 4"/>
          <p:cNvSpPr txBox="1"/>
          <p:nvPr/>
        </p:nvSpPr>
        <p:spPr>
          <a:xfrm>
            <a:off x="1183721" y="6007255"/>
            <a:ext cx="6186309" cy="646331"/>
          </a:xfrm>
          <a:prstGeom prst="rect">
            <a:avLst/>
          </a:prstGeom>
          <a:noFill/>
          <a:ln>
            <a:solidFill>
              <a:srgbClr val="314397"/>
            </a:solidFill>
          </a:ln>
        </p:spPr>
        <p:txBody>
          <a:bodyPr wrap="none" rtlCol="0">
            <a:spAutoFit/>
          </a:bodyPr>
          <a:lstStyle/>
          <a:p>
            <a:r>
              <a:rPr lang="fr-BE" dirty="0">
                <a:solidFill>
                  <a:srgbClr val="314397"/>
                </a:solidFill>
              </a:rPr>
              <a:t>Les non-</a:t>
            </a:r>
            <a:r>
              <a:rPr lang="fr-BE" dirty="0">
                <a:solidFill>
                  <a:schemeClr val="tx2"/>
                </a:solidFill>
              </a:rPr>
              <a:t>E</a:t>
            </a:r>
            <a:r>
              <a:rPr lang="fr-BE" dirty="0">
                <a:solidFill>
                  <a:srgbClr val="314397"/>
                </a:solidFill>
              </a:rPr>
              <a:t>uropéens ont plus tendance à rester connectés </a:t>
            </a:r>
            <a:br>
              <a:rPr lang="fr-BE" dirty="0">
                <a:solidFill>
                  <a:srgbClr val="314397"/>
                </a:solidFill>
              </a:rPr>
            </a:br>
            <a:r>
              <a:rPr lang="fr-BE" dirty="0">
                <a:solidFill>
                  <a:srgbClr val="314397"/>
                </a:solidFill>
              </a:rPr>
              <a:t>à leur travail pendant les vacances (excepté les Brésiliens)</a:t>
            </a:r>
            <a:endParaRPr lang="en-US" dirty="0">
              <a:solidFill>
                <a:srgbClr val="314397"/>
              </a:solidFill>
            </a:endParaRPr>
          </a:p>
        </p:txBody>
      </p:sp>
    </p:spTree>
    <p:extLst>
      <p:ext uri="{BB962C8B-B14F-4D97-AF65-F5344CB8AC3E}">
        <p14:creationId xmlns:p14="http://schemas.microsoft.com/office/powerpoint/2010/main" val="325618253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205415"/>
            <a:ext cx="9144000" cy="6525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 name="Rectangle 4"/>
          <p:cNvSpPr/>
          <p:nvPr/>
        </p:nvSpPr>
        <p:spPr>
          <a:xfrm>
            <a:off x="5878846" y="66636"/>
            <a:ext cx="3191013" cy="10152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 y="398382"/>
            <a:ext cx="9128370" cy="6061237"/>
          </a:xfrm>
          <a:prstGeom prst="rect">
            <a:avLst/>
          </a:prstGeom>
        </p:spPr>
      </p:pic>
      <p:sp>
        <p:nvSpPr>
          <p:cNvPr id="8" name="Text Box 15"/>
          <p:cNvSpPr txBox="1">
            <a:spLocks noChangeArrowheads="1"/>
          </p:cNvSpPr>
          <p:nvPr/>
        </p:nvSpPr>
        <p:spPr bwMode="auto">
          <a:xfrm>
            <a:off x="3128120" y="1594913"/>
            <a:ext cx="5111872" cy="701731"/>
          </a:xfrm>
          <a:prstGeom prst="rect">
            <a:avLst/>
          </a:prstGeom>
          <a:solidFill>
            <a:srgbClr val="314397"/>
          </a:solidFill>
          <a:ln w="44450">
            <a:noFill/>
            <a:miter lim="800000"/>
            <a:headEnd/>
            <a:tailEnd/>
          </a:ln>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lnSpc>
                <a:spcPct val="110000"/>
              </a:lnSpc>
              <a:spcBef>
                <a:spcPct val="75000"/>
              </a:spcBef>
              <a:buClr>
                <a:srgbClr val="FFCC00"/>
              </a:buClr>
              <a:buSzPct val="85000"/>
              <a:buFont typeface="Wingdings" pitchFamily="2" charset="2"/>
              <a:buNone/>
            </a:pPr>
            <a:r>
              <a:rPr lang="en-US" altLang="fr-FR" sz="3600" b="1" dirty="0">
                <a:solidFill>
                  <a:schemeClr val="bg1"/>
                </a:solidFill>
                <a:latin typeface="Arial" panose="020B0604020202020204" pitchFamily="34" charset="0"/>
                <a:cs typeface="Arial" panose="020B0604020202020204" pitchFamily="34" charset="0"/>
              </a:rPr>
              <a:t>Les </a:t>
            </a:r>
            <a:r>
              <a:rPr lang="en-US" altLang="fr-FR" sz="3600" b="1" dirty="0" err="1">
                <a:solidFill>
                  <a:schemeClr val="bg1"/>
                </a:solidFill>
                <a:latin typeface="Arial" panose="020B0604020202020204" pitchFamily="34" charset="0"/>
                <a:cs typeface="Arial" panose="020B0604020202020204" pitchFamily="34" charset="0"/>
              </a:rPr>
              <a:t>facteurs</a:t>
            </a:r>
            <a:r>
              <a:rPr lang="en-US" altLang="fr-FR" sz="3600" b="1" dirty="0">
                <a:solidFill>
                  <a:schemeClr val="bg1"/>
                </a:solidFill>
                <a:latin typeface="Arial" panose="020B0604020202020204" pitchFamily="34" charset="0"/>
                <a:cs typeface="Arial" panose="020B0604020202020204" pitchFamily="34" charset="0"/>
              </a:rPr>
              <a:t> de </a:t>
            </a:r>
            <a:r>
              <a:rPr lang="en-US" altLang="fr-FR" sz="3600" b="1" dirty="0" err="1">
                <a:solidFill>
                  <a:schemeClr val="bg1"/>
                </a:solidFill>
                <a:latin typeface="Arial" panose="020B0604020202020204" pitchFamily="34" charset="0"/>
                <a:cs typeface="Arial" panose="020B0604020202020204" pitchFamily="34" charset="0"/>
              </a:rPr>
              <a:t>choix</a:t>
            </a:r>
            <a:endParaRPr lang="en-US" altLang="fr-FR"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5386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Espace réservé du texte 3"/>
          <p:cNvSpPr txBox="1"/>
          <p:nvPr>
            <p:custDataLst>
              <p:tags r:id="rId1"/>
            </p:custDataLst>
          </p:nvPr>
        </p:nvSpPr>
        <p:spPr>
          <a:xfrm>
            <a:off x="613091" y="2780783"/>
            <a:ext cx="750733" cy="262488"/>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b="0" i="0"/>
            </a:pPr>
            <a:r>
              <a:rPr lang="fr-BE" dirty="0">
                <a:solidFill>
                  <a:schemeClr val="tx1">
                    <a:lumMod val="90000"/>
                    <a:lumOff val="10000"/>
                  </a:schemeClr>
                </a:solidFill>
                <a:latin typeface="Century Gothic" panose="020B0502020202020204" pitchFamily="34" charset="0"/>
              </a:rPr>
              <a:t>48</a:t>
            </a:r>
            <a:r>
              <a:rPr lang="x-none" dirty="0">
                <a:solidFill>
                  <a:schemeClr val="tx1">
                    <a:lumMod val="90000"/>
                    <a:lumOff val="10000"/>
                  </a:schemeClr>
                </a:solidFill>
                <a:latin typeface="Century Gothic" panose="020B0502020202020204" pitchFamily="34" charset="0"/>
              </a:rPr>
              <a:t>%</a:t>
            </a:r>
          </a:p>
        </p:txBody>
      </p:sp>
      <p:sp>
        <p:nvSpPr>
          <p:cNvPr id="6" name="Title 5"/>
          <p:cNvSpPr>
            <a:spLocks noGrp="1"/>
          </p:cNvSpPr>
          <p:nvPr>
            <p:ph type="ctrTitle"/>
          </p:nvPr>
        </p:nvSpPr>
        <p:spPr>
          <a:xfrm>
            <a:off x="322616" y="221653"/>
            <a:ext cx="8386686" cy="557458"/>
          </a:xfrm>
        </p:spPr>
        <p:txBody>
          <a:bodyPr/>
          <a:lstStyle/>
          <a:p>
            <a:r>
              <a:rPr lang="fr-BE" sz="2400" b="1" dirty="0"/>
              <a:t>Les facteurs de choix essentiels </a:t>
            </a:r>
            <a:br>
              <a:rPr lang="fr-BE" sz="2400" b="1" dirty="0"/>
            </a:br>
            <a:r>
              <a:rPr lang="fr-BE" sz="2400" b="1" dirty="0"/>
              <a:t>de la destination</a:t>
            </a:r>
            <a:br>
              <a:rPr lang="fr-BE" dirty="0"/>
            </a:br>
            <a:endParaRPr lang="fr-BE" dirty="0"/>
          </a:p>
        </p:txBody>
      </p:sp>
      <p:sp>
        <p:nvSpPr>
          <p:cNvPr id="12" name="ZoneTexte 9"/>
          <p:cNvSpPr txBox="1"/>
          <p:nvPr>
            <p:custDataLst>
              <p:tags r:id="rId2"/>
            </p:custDataLst>
          </p:nvPr>
        </p:nvSpPr>
        <p:spPr>
          <a:xfrm>
            <a:off x="1954634" y="2346434"/>
            <a:ext cx="4507572" cy="238363"/>
          </a:xfrm>
          <a:prstGeom prst="roundRect">
            <a:avLst/>
          </a:prstGeom>
          <a:solidFill>
            <a:schemeClr val="bg2"/>
          </a:solidFill>
          <a:ln>
            <a:no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BE" sz="1400" kern="0" dirty="0">
                <a:solidFill>
                  <a:schemeClr val="tx1">
                    <a:lumMod val="90000"/>
                    <a:lumOff val="10000"/>
                  </a:schemeClr>
                </a:solidFill>
              </a:rPr>
              <a:t>Le budget que vous comptez allouer</a:t>
            </a:r>
            <a:endParaRPr lang="x-none" sz="1400" kern="0" dirty="0">
              <a:solidFill>
                <a:schemeClr val="tx1">
                  <a:lumMod val="90000"/>
                  <a:lumOff val="10000"/>
                </a:schemeClr>
              </a:solidFill>
            </a:endParaRPr>
          </a:p>
        </p:txBody>
      </p:sp>
      <p:sp>
        <p:nvSpPr>
          <p:cNvPr id="15" name="ZoneTexte 36"/>
          <p:cNvSpPr txBox="1"/>
          <p:nvPr>
            <p:custDataLst>
              <p:tags r:id="rId3"/>
            </p:custDataLst>
          </p:nvPr>
        </p:nvSpPr>
        <p:spPr>
          <a:xfrm>
            <a:off x="1954634" y="3674049"/>
            <a:ext cx="4507572" cy="238363"/>
          </a:xfrm>
          <a:prstGeom prst="roundRect">
            <a:avLst/>
          </a:prstGeom>
          <a:solidFill>
            <a:schemeClr val="bg2"/>
          </a:solidFill>
          <a:ln>
            <a:no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BE" sz="1400" kern="0" dirty="0">
                <a:solidFill>
                  <a:schemeClr val="tx1">
                    <a:lumMod val="90000"/>
                    <a:lumOff val="10000"/>
                  </a:schemeClr>
                </a:solidFill>
              </a:rPr>
              <a:t>Risques sanitaires</a:t>
            </a:r>
            <a:endParaRPr lang="x-none" sz="1400" kern="0" dirty="0">
              <a:solidFill>
                <a:schemeClr val="tx1">
                  <a:lumMod val="90000"/>
                  <a:lumOff val="10000"/>
                </a:schemeClr>
              </a:solidFill>
            </a:endParaRPr>
          </a:p>
        </p:txBody>
      </p:sp>
      <p:sp>
        <p:nvSpPr>
          <p:cNvPr id="17" name="Espace réservé du texte 3"/>
          <p:cNvSpPr txBox="1"/>
          <p:nvPr>
            <p:custDataLst>
              <p:tags r:id="rId4"/>
            </p:custDataLst>
          </p:nvPr>
        </p:nvSpPr>
        <p:spPr>
          <a:xfrm>
            <a:off x="613090" y="3674664"/>
            <a:ext cx="750733" cy="262488"/>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b="0" i="0"/>
            </a:pPr>
            <a:r>
              <a:rPr lang="fr-BE" dirty="0">
                <a:solidFill>
                  <a:schemeClr val="tx1">
                    <a:lumMod val="90000"/>
                    <a:lumOff val="10000"/>
                  </a:schemeClr>
                </a:solidFill>
                <a:latin typeface="Century Gothic" panose="020B0502020202020204" pitchFamily="34" charset="0"/>
              </a:rPr>
              <a:t>37</a:t>
            </a:r>
            <a:r>
              <a:rPr lang="x-none" dirty="0">
                <a:solidFill>
                  <a:schemeClr val="tx1">
                    <a:lumMod val="90000"/>
                    <a:lumOff val="10000"/>
                  </a:schemeClr>
                </a:solidFill>
                <a:latin typeface="Century Gothic" panose="020B0502020202020204" pitchFamily="34" charset="0"/>
              </a:rPr>
              <a:t>%</a:t>
            </a:r>
          </a:p>
        </p:txBody>
      </p:sp>
      <p:sp>
        <p:nvSpPr>
          <p:cNvPr id="18" name="ZoneTexte 37"/>
          <p:cNvSpPr txBox="1"/>
          <p:nvPr>
            <p:custDataLst>
              <p:tags r:id="rId5"/>
            </p:custDataLst>
          </p:nvPr>
        </p:nvSpPr>
        <p:spPr>
          <a:xfrm>
            <a:off x="1954634" y="5055238"/>
            <a:ext cx="4507572" cy="238363"/>
          </a:xfrm>
          <a:prstGeom prst="roundRect">
            <a:avLst/>
          </a:prstGeom>
          <a:solidFill>
            <a:schemeClr val="bg2"/>
          </a:solidFill>
          <a:ln>
            <a:no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BE" sz="1400" kern="0" dirty="0">
                <a:solidFill>
                  <a:schemeClr val="tx1">
                    <a:lumMod val="90000"/>
                    <a:lumOff val="10000"/>
                  </a:schemeClr>
                </a:solidFill>
              </a:rPr>
              <a:t>Opportunités de détente ou d’activités culturelles</a:t>
            </a:r>
            <a:endParaRPr lang="x-none" sz="1400" kern="0" dirty="0">
              <a:solidFill>
                <a:schemeClr val="tx1">
                  <a:lumMod val="90000"/>
                  <a:lumOff val="10000"/>
                </a:schemeClr>
              </a:solidFill>
            </a:endParaRPr>
          </a:p>
        </p:txBody>
      </p:sp>
      <p:sp>
        <p:nvSpPr>
          <p:cNvPr id="19" name="Espace réservé du texte 3"/>
          <p:cNvSpPr txBox="1"/>
          <p:nvPr>
            <p:custDataLst>
              <p:tags r:id="rId6"/>
            </p:custDataLst>
          </p:nvPr>
        </p:nvSpPr>
        <p:spPr>
          <a:xfrm>
            <a:off x="613088" y="4623627"/>
            <a:ext cx="750733" cy="262488"/>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b="0" i="0"/>
            </a:pPr>
            <a:r>
              <a:rPr lang="fr-BE" dirty="0">
                <a:solidFill>
                  <a:schemeClr val="tx1">
                    <a:lumMod val="90000"/>
                    <a:lumOff val="10000"/>
                  </a:schemeClr>
                </a:solidFill>
                <a:latin typeface="Century Gothic" panose="020B0502020202020204" pitchFamily="34" charset="0"/>
              </a:rPr>
              <a:t>33</a:t>
            </a:r>
            <a:r>
              <a:rPr lang="x-none" dirty="0">
                <a:solidFill>
                  <a:schemeClr val="tx1">
                    <a:lumMod val="90000"/>
                    <a:lumOff val="10000"/>
                  </a:schemeClr>
                </a:solidFill>
                <a:latin typeface="Century Gothic" panose="020B0502020202020204" pitchFamily="34" charset="0"/>
              </a:rPr>
              <a:t>%</a:t>
            </a:r>
          </a:p>
        </p:txBody>
      </p:sp>
      <p:sp>
        <p:nvSpPr>
          <p:cNvPr id="20" name="ZoneTexte 6"/>
          <p:cNvSpPr txBox="1"/>
          <p:nvPr>
            <p:custDataLst>
              <p:tags r:id="rId7"/>
            </p:custDataLst>
          </p:nvPr>
        </p:nvSpPr>
        <p:spPr>
          <a:xfrm>
            <a:off x="1954634" y="3215628"/>
            <a:ext cx="4507572" cy="238363"/>
          </a:xfrm>
          <a:prstGeom prst="roundRect">
            <a:avLst/>
          </a:prstGeom>
          <a:solidFill>
            <a:schemeClr val="bg2"/>
          </a:solidFill>
          <a:ln>
            <a:noFill/>
          </a:ln>
        </p:spPr>
        <p:txBody>
          <a:bodyPr wrap="square" lIns="0" tIns="0" rIns="0" bIns="0" rtlCol="0">
            <a:spAutoFit/>
          </a:bodyPr>
          <a:lstStyle>
            <a:defPPr>
              <a:defRPr lang="en-US"/>
            </a:defPPr>
            <a:lvl1pPr algn="ctr" fontAlgn="base">
              <a:defRPr sz="1400" b="1" u="none">
                <a:solidFill>
                  <a:schemeClr val="bg1"/>
                </a:solidFill>
              </a:defRPr>
            </a:lvl1pPr>
          </a:lstStyle>
          <a:p>
            <a:pPr defTabSz="914217">
              <a:defRPr b="0" i="0"/>
            </a:pPr>
            <a:r>
              <a:rPr lang="fr-BE" kern="0" dirty="0">
                <a:solidFill>
                  <a:schemeClr val="tx1">
                    <a:lumMod val="90000"/>
                    <a:lumOff val="10000"/>
                  </a:schemeClr>
                </a:solidFill>
              </a:rPr>
              <a:t>Le risque d’une attaque terroriste</a:t>
            </a:r>
            <a:endParaRPr lang="x-none" kern="0" dirty="0">
              <a:solidFill>
                <a:schemeClr val="tx1">
                  <a:lumMod val="90000"/>
                  <a:lumOff val="10000"/>
                </a:schemeClr>
              </a:solidFill>
            </a:endParaRPr>
          </a:p>
        </p:txBody>
      </p:sp>
      <p:sp>
        <p:nvSpPr>
          <p:cNvPr id="22" name="ZoneTexte 8"/>
          <p:cNvSpPr txBox="1"/>
          <p:nvPr>
            <p:custDataLst>
              <p:tags r:id="rId8"/>
            </p:custDataLst>
          </p:nvPr>
        </p:nvSpPr>
        <p:spPr>
          <a:xfrm>
            <a:off x="1954634" y="2787256"/>
            <a:ext cx="4507572" cy="238363"/>
          </a:xfrm>
          <a:prstGeom prst="roundRect">
            <a:avLst/>
          </a:prstGeom>
          <a:solidFill>
            <a:schemeClr val="bg2"/>
          </a:solidFill>
          <a:ln>
            <a:no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BE" sz="1400" kern="0" dirty="0">
                <a:solidFill>
                  <a:schemeClr val="tx1">
                    <a:lumMod val="90000"/>
                    <a:lumOff val="10000"/>
                  </a:schemeClr>
                </a:solidFill>
              </a:rPr>
              <a:t>Le c</a:t>
            </a:r>
            <a:r>
              <a:rPr lang="x-none" sz="1400" kern="0" dirty="0">
                <a:solidFill>
                  <a:schemeClr val="tx1">
                    <a:lumMod val="90000"/>
                    <a:lumOff val="10000"/>
                  </a:schemeClr>
                </a:solidFill>
              </a:rPr>
              <a:t>limat</a:t>
            </a:r>
          </a:p>
        </p:txBody>
      </p:sp>
      <p:sp>
        <p:nvSpPr>
          <p:cNvPr id="24" name="Espace réservé du texte 3"/>
          <p:cNvSpPr txBox="1"/>
          <p:nvPr>
            <p:custDataLst>
              <p:tags r:id="rId9"/>
            </p:custDataLst>
          </p:nvPr>
        </p:nvSpPr>
        <p:spPr>
          <a:xfrm>
            <a:off x="613092" y="2342732"/>
            <a:ext cx="750733" cy="262488"/>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b="0" i="0"/>
            </a:pPr>
            <a:r>
              <a:rPr lang="fr-BE" dirty="0">
                <a:solidFill>
                  <a:schemeClr val="tx1">
                    <a:lumMod val="90000"/>
                    <a:lumOff val="10000"/>
                  </a:schemeClr>
                </a:solidFill>
                <a:latin typeface="Century Gothic" panose="020B0502020202020204" pitchFamily="34" charset="0"/>
              </a:rPr>
              <a:t>52</a:t>
            </a:r>
            <a:r>
              <a:rPr lang="x-none" dirty="0">
                <a:solidFill>
                  <a:schemeClr val="tx1">
                    <a:lumMod val="90000"/>
                    <a:lumOff val="10000"/>
                  </a:schemeClr>
                </a:solidFill>
                <a:latin typeface="Century Gothic" panose="020B0502020202020204" pitchFamily="34" charset="0"/>
              </a:rPr>
              <a:t>%</a:t>
            </a:r>
          </a:p>
        </p:txBody>
      </p:sp>
      <p:sp>
        <p:nvSpPr>
          <p:cNvPr id="34" name="ZoneTexte 56"/>
          <p:cNvSpPr txBox="1"/>
          <p:nvPr>
            <p:custDataLst>
              <p:tags r:id="rId10"/>
            </p:custDataLst>
          </p:nvPr>
        </p:nvSpPr>
        <p:spPr>
          <a:xfrm>
            <a:off x="1954634" y="4137506"/>
            <a:ext cx="4507572" cy="238363"/>
          </a:xfrm>
          <a:prstGeom prst="roundRect">
            <a:avLst/>
          </a:prstGeom>
          <a:solidFill>
            <a:schemeClr val="bg2"/>
          </a:solidFill>
          <a:ln>
            <a:no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BE" sz="1400" kern="0" dirty="0">
                <a:solidFill>
                  <a:schemeClr val="tx1">
                    <a:lumMod val="90000"/>
                    <a:lumOff val="10000"/>
                  </a:schemeClr>
                </a:solidFill>
              </a:rPr>
              <a:t>Le risque personnel (vol, agression, etc.)</a:t>
            </a:r>
            <a:endParaRPr lang="x-none" sz="1400" kern="0" dirty="0">
              <a:solidFill>
                <a:schemeClr val="tx1">
                  <a:lumMod val="90000"/>
                  <a:lumOff val="10000"/>
                </a:schemeClr>
              </a:solidFill>
            </a:endParaRPr>
          </a:p>
        </p:txBody>
      </p:sp>
      <p:sp>
        <p:nvSpPr>
          <p:cNvPr id="36" name="Espace réservé du texte 3"/>
          <p:cNvSpPr txBox="1"/>
          <p:nvPr>
            <p:custDataLst>
              <p:tags r:id="rId11"/>
            </p:custDataLst>
          </p:nvPr>
        </p:nvSpPr>
        <p:spPr>
          <a:xfrm>
            <a:off x="613089" y="4113381"/>
            <a:ext cx="750733" cy="262488"/>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b="0" i="0"/>
            </a:pPr>
            <a:r>
              <a:rPr lang="fr-BE" dirty="0">
                <a:solidFill>
                  <a:schemeClr val="tx1">
                    <a:lumMod val="90000"/>
                    <a:lumOff val="10000"/>
                  </a:schemeClr>
                </a:solidFill>
                <a:latin typeface="Century Gothic" panose="020B0502020202020204" pitchFamily="34" charset="0"/>
              </a:rPr>
              <a:t>36</a:t>
            </a:r>
            <a:r>
              <a:rPr lang="x-none" dirty="0">
                <a:solidFill>
                  <a:schemeClr val="tx1">
                    <a:lumMod val="90000"/>
                    <a:lumOff val="10000"/>
                  </a:schemeClr>
                </a:solidFill>
                <a:latin typeface="Century Gothic" panose="020B0502020202020204" pitchFamily="34" charset="0"/>
              </a:rPr>
              <a:t>%</a:t>
            </a:r>
          </a:p>
        </p:txBody>
      </p:sp>
      <p:sp>
        <p:nvSpPr>
          <p:cNvPr id="48" name="ZoneTexte 3"/>
          <p:cNvSpPr txBox="1"/>
          <p:nvPr>
            <p:custDataLst>
              <p:tags r:id="rId12"/>
            </p:custDataLst>
          </p:nvPr>
        </p:nvSpPr>
        <p:spPr>
          <a:xfrm>
            <a:off x="7528044" y="2368872"/>
            <a:ext cx="664110" cy="246221"/>
          </a:xfrm>
          <a:prstGeom prst="rect">
            <a:avLst/>
          </a:prstGeom>
        </p:spPr>
        <p:txBody>
          <a:bodyPr vert="horz" wrap="square" lIns="0" tIns="0" rIns="0" bIns="0" rtlCol="0">
            <a:spAutoFit/>
          </a:bodyPr>
          <a:lstStyle/>
          <a:p>
            <a:pPr marL="4762" defTabSz="914217">
              <a:defRPr b="0" i="0"/>
            </a:pPr>
            <a:r>
              <a:rPr lang="fr-BE" sz="1600" kern="0" dirty="0"/>
              <a:t>48%</a:t>
            </a:r>
            <a:endParaRPr lang="x-none" sz="1600" kern="0" dirty="0"/>
          </a:p>
        </p:txBody>
      </p:sp>
      <p:sp>
        <p:nvSpPr>
          <p:cNvPr id="49" name="ZoneTexte 63"/>
          <p:cNvSpPr txBox="1"/>
          <p:nvPr>
            <p:custDataLst>
              <p:tags r:id="rId13"/>
            </p:custDataLst>
          </p:nvPr>
        </p:nvSpPr>
        <p:spPr>
          <a:xfrm>
            <a:off x="7534740" y="3206155"/>
            <a:ext cx="414857" cy="246221"/>
          </a:xfrm>
          <a:prstGeom prst="rect">
            <a:avLst/>
          </a:prstGeom>
        </p:spPr>
        <p:txBody>
          <a:bodyPr vert="horz" wrap="none" lIns="0" tIns="0" rIns="0" bIns="0" rtlCol="0">
            <a:spAutoFit/>
          </a:bodyPr>
          <a:lstStyle/>
          <a:p>
            <a:pPr marL="4762" defTabSz="914217">
              <a:defRPr b="0" i="0"/>
            </a:pPr>
            <a:r>
              <a:rPr lang="fr-BE" sz="1600" kern="0" dirty="0"/>
              <a:t>35%</a:t>
            </a:r>
            <a:endParaRPr lang="x-none" sz="1600" kern="0" dirty="0"/>
          </a:p>
        </p:txBody>
      </p:sp>
      <p:sp>
        <p:nvSpPr>
          <p:cNvPr id="50" name="ZoneTexte 64"/>
          <p:cNvSpPr txBox="1"/>
          <p:nvPr>
            <p:custDataLst>
              <p:tags r:id="rId14"/>
            </p:custDataLst>
          </p:nvPr>
        </p:nvSpPr>
        <p:spPr>
          <a:xfrm>
            <a:off x="7534740" y="2780783"/>
            <a:ext cx="414857" cy="246221"/>
          </a:xfrm>
          <a:prstGeom prst="rect">
            <a:avLst/>
          </a:prstGeom>
        </p:spPr>
        <p:txBody>
          <a:bodyPr vert="horz" wrap="none" lIns="0" tIns="0" rIns="0" bIns="0" rtlCol="0">
            <a:spAutoFit/>
          </a:bodyPr>
          <a:lstStyle/>
          <a:p>
            <a:pPr marL="4762" defTabSz="914217">
              <a:defRPr b="0" i="0"/>
            </a:pPr>
            <a:r>
              <a:rPr lang="fr-BE" sz="1600" kern="0" dirty="0"/>
              <a:t>49%</a:t>
            </a:r>
            <a:endParaRPr lang="x-none" sz="1600" kern="0" dirty="0"/>
          </a:p>
        </p:txBody>
      </p:sp>
      <p:sp>
        <p:nvSpPr>
          <p:cNvPr id="51" name="ZoneTexte 66"/>
          <p:cNvSpPr txBox="1"/>
          <p:nvPr>
            <p:custDataLst>
              <p:tags r:id="rId15"/>
            </p:custDataLst>
          </p:nvPr>
        </p:nvSpPr>
        <p:spPr>
          <a:xfrm>
            <a:off x="7546922" y="4606238"/>
            <a:ext cx="414857" cy="246221"/>
          </a:xfrm>
          <a:prstGeom prst="rect">
            <a:avLst/>
          </a:prstGeom>
        </p:spPr>
        <p:txBody>
          <a:bodyPr vert="horz" wrap="none" lIns="0" tIns="0" rIns="0" bIns="0" rtlCol="0">
            <a:spAutoFit/>
          </a:bodyPr>
          <a:lstStyle/>
          <a:p>
            <a:pPr marL="4762" defTabSz="914217">
              <a:defRPr b="0" i="0"/>
            </a:pPr>
            <a:r>
              <a:rPr lang="fr-BE" sz="1600" kern="0" dirty="0"/>
              <a:t>38%</a:t>
            </a:r>
          </a:p>
        </p:txBody>
      </p:sp>
      <p:sp>
        <p:nvSpPr>
          <p:cNvPr id="52" name="ZoneTexte 70"/>
          <p:cNvSpPr txBox="1"/>
          <p:nvPr>
            <p:custDataLst>
              <p:tags r:id="rId16"/>
            </p:custDataLst>
          </p:nvPr>
        </p:nvSpPr>
        <p:spPr>
          <a:xfrm>
            <a:off x="7534740" y="4135586"/>
            <a:ext cx="414857" cy="246221"/>
          </a:xfrm>
          <a:prstGeom prst="rect">
            <a:avLst/>
          </a:prstGeom>
        </p:spPr>
        <p:txBody>
          <a:bodyPr vert="horz" wrap="none" lIns="0" tIns="0" rIns="0" bIns="0" rtlCol="0">
            <a:spAutoFit/>
          </a:bodyPr>
          <a:lstStyle/>
          <a:p>
            <a:pPr marL="4762" defTabSz="914217">
              <a:defRPr b="0" i="0"/>
            </a:pPr>
            <a:r>
              <a:rPr lang="fr-BE" sz="1600" kern="0" dirty="0"/>
              <a:t>26%</a:t>
            </a:r>
            <a:endParaRPr lang="x-none" sz="1600" kern="0" dirty="0"/>
          </a:p>
        </p:txBody>
      </p:sp>
      <p:sp>
        <p:nvSpPr>
          <p:cNvPr id="53" name="ZoneTexte 52"/>
          <p:cNvSpPr txBox="1"/>
          <p:nvPr>
            <p:custDataLst>
              <p:tags r:id="rId17"/>
            </p:custDataLst>
          </p:nvPr>
        </p:nvSpPr>
        <p:spPr>
          <a:xfrm>
            <a:off x="7521008" y="3674049"/>
            <a:ext cx="414857" cy="246221"/>
          </a:xfrm>
          <a:prstGeom prst="rect">
            <a:avLst/>
          </a:prstGeom>
        </p:spPr>
        <p:txBody>
          <a:bodyPr vert="horz" wrap="none" lIns="0" tIns="0" rIns="0" bIns="0" rtlCol="0">
            <a:spAutoFit/>
          </a:bodyPr>
          <a:lstStyle/>
          <a:p>
            <a:pPr marL="4762" defTabSz="914217">
              <a:defRPr b="0" i="0"/>
            </a:pPr>
            <a:r>
              <a:rPr lang="fr-BE" sz="1600" kern="0" dirty="0"/>
              <a:t>33%</a:t>
            </a:r>
            <a:endParaRPr lang="x-none" sz="1600" kern="0" dirty="0"/>
          </a:p>
        </p:txBody>
      </p:sp>
      <p:sp>
        <p:nvSpPr>
          <p:cNvPr id="55" name="ZoneTexte 52"/>
          <p:cNvSpPr txBox="1"/>
          <p:nvPr>
            <p:custDataLst>
              <p:tags r:id="rId18"/>
            </p:custDataLst>
          </p:nvPr>
        </p:nvSpPr>
        <p:spPr>
          <a:xfrm>
            <a:off x="7534740" y="5043216"/>
            <a:ext cx="414857" cy="246221"/>
          </a:xfrm>
          <a:prstGeom prst="rect">
            <a:avLst/>
          </a:prstGeom>
        </p:spPr>
        <p:txBody>
          <a:bodyPr vert="horz" wrap="none" lIns="0" tIns="0" rIns="0" bIns="0" rtlCol="0">
            <a:spAutoFit/>
          </a:bodyPr>
          <a:lstStyle/>
          <a:p>
            <a:pPr marL="4762" defTabSz="914217">
              <a:defRPr b="0" i="0"/>
            </a:pPr>
            <a:r>
              <a:rPr lang="fr-BE" sz="1600" kern="0" dirty="0"/>
              <a:t>32%</a:t>
            </a:r>
            <a:endParaRPr lang="x-none" sz="1600" kern="0" dirty="0"/>
          </a:p>
        </p:txBody>
      </p:sp>
      <p:pic>
        <p:nvPicPr>
          <p:cNvPr id="5" name="Picture 4"/>
          <p:cNvPicPr>
            <a:picLocks noChangeAspect="1"/>
          </p:cNvPicPr>
          <p:nvPr/>
        </p:nvPicPr>
        <p:blipFill>
          <a:blip r:embed="rId24"/>
          <a:stretch>
            <a:fillRect/>
          </a:stretch>
        </p:blipFill>
        <p:spPr>
          <a:xfrm>
            <a:off x="424529" y="1513886"/>
            <a:ext cx="1127858" cy="432854"/>
          </a:xfrm>
          <a:prstGeom prst="rect">
            <a:avLst/>
          </a:prstGeom>
        </p:spPr>
      </p:pic>
      <p:pic>
        <p:nvPicPr>
          <p:cNvPr id="16" name="Picture 15"/>
          <p:cNvPicPr>
            <a:picLocks noChangeAspect="1"/>
          </p:cNvPicPr>
          <p:nvPr/>
        </p:nvPicPr>
        <p:blipFill>
          <a:blip r:embed="rId25"/>
          <a:stretch>
            <a:fillRect/>
          </a:stretch>
        </p:blipFill>
        <p:spPr>
          <a:xfrm>
            <a:off x="7211168" y="1527031"/>
            <a:ext cx="1048603" cy="408467"/>
          </a:xfrm>
          <a:prstGeom prst="rect">
            <a:avLst/>
          </a:prstGeom>
        </p:spPr>
      </p:pic>
      <p:sp>
        <p:nvSpPr>
          <p:cNvPr id="23" name="TextBox 22"/>
          <p:cNvSpPr txBox="1"/>
          <p:nvPr/>
        </p:nvSpPr>
        <p:spPr>
          <a:xfrm>
            <a:off x="351961" y="923481"/>
            <a:ext cx="6938118" cy="276999"/>
          </a:xfrm>
          <a:prstGeom prst="rect">
            <a:avLst/>
          </a:prstGeom>
          <a:solidFill>
            <a:schemeClr val="accent1"/>
          </a:solidFill>
          <a:ln>
            <a:solidFill>
              <a:schemeClr val="accent1"/>
            </a:solidFill>
          </a:ln>
        </p:spPr>
        <p:txBody>
          <a:bodyPr wrap="none" rtlCol="0">
            <a:spAutoFit/>
          </a:bodyPr>
          <a:lstStyle/>
          <a:p>
            <a:r>
              <a:rPr lang="fr-BE" sz="1200" b="1" dirty="0">
                <a:solidFill>
                  <a:schemeClr val="bg1"/>
                </a:solidFill>
              </a:rPr>
              <a:t>Quels sont les facteurs qui déterminent le plus essentiellement votre choix de destination ? </a:t>
            </a:r>
          </a:p>
        </p:txBody>
      </p:sp>
      <p:sp>
        <p:nvSpPr>
          <p:cNvPr id="7" name="Subtitle 6"/>
          <p:cNvSpPr>
            <a:spLocks noGrp="1"/>
          </p:cNvSpPr>
          <p:nvPr>
            <p:ph type="subTitle" idx="1"/>
          </p:nvPr>
        </p:nvSpPr>
        <p:spPr>
          <a:xfrm>
            <a:off x="368383" y="5735502"/>
            <a:ext cx="8386686" cy="691218"/>
          </a:xfrm>
          <a:noFill/>
          <a:ln>
            <a:solidFill>
              <a:schemeClr val="tx2"/>
            </a:solidFill>
          </a:ln>
        </p:spPr>
        <p:txBody>
          <a:bodyPr/>
          <a:lstStyle/>
          <a:p>
            <a:r>
              <a:rPr lang="fr-BE" sz="1400" kern="0" dirty="0">
                <a:solidFill>
                  <a:schemeClr val="tx2"/>
                </a:solidFill>
                <a:latin typeface="+mj-lt"/>
              </a:rPr>
              <a:t> Le budget reste le facteur n° 1 pour les </a:t>
            </a:r>
            <a:r>
              <a:rPr lang="fr-BE" dirty="0">
                <a:solidFill>
                  <a:schemeClr val="tx2"/>
                </a:solidFill>
              </a:rPr>
              <a:t>Européens</a:t>
            </a:r>
            <a:r>
              <a:rPr lang="fr-BE" dirty="0"/>
              <a:t>. </a:t>
            </a:r>
            <a:r>
              <a:rPr lang="fr-BE" dirty="0">
                <a:solidFill>
                  <a:schemeClr val="tx2"/>
                </a:solidFill>
              </a:rPr>
              <a:t>Pour</a:t>
            </a:r>
            <a:r>
              <a:rPr lang="fr-BE" dirty="0"/>
              <a:t> </a:t>
            </a:r>
            <a:r>
              <a:rPr lang="fr-BE" sz="1400" kern="0" dirty="0">
                <a:solidFill>
                  <a:schemeClr val="tx2"/>
                </a:solidFill>
                <a:latin typeface="+mj-lt"/>
              </a:rPr>
              <a:t>les Belges, c’est le climat qui prime. </a:t>
            </a:r>
            <a:br>
              <a:rPr lang="fr-BE" sz="1400" kern="0" dirty="0">
                <a:solidFill>
                  <a:schemeClr val="tx2"/>
                </a:solidFill>
                <a:latin typeface="+mj-lt"/>
              </a:rPr>
            </a:br>
            <a:r>
              <a:rPr lang="fr-BE" sz="1400" kern="0" dirty="0">
                <a:solidFill>
                  <a:schemeClr val="tx2"/>
                </a:solidFill>
                <a:latin typeface="+mj-lt"/>
              </a:rPr>
              <a:t> Depuis quelques années, le risque d’une attaque/un attentat terroriste reste un critère constant dans le choix d’une destination pour les vacances d’été.</a:t>
            </a:r>
            <a:endParaRPr lang="x-none" sz="1400" kern="0" dirty="0">
              <a:solidFill>
                <a:schemeClr val="tx2"/>
              </a:solidFill>
              <a:latin typeface="+mj-lt"/>
            </a:endParaRPr>
          </a:p>
          <a:p>
            <a:endParaRPr lang="fr-BE" sz="1400" dirty="0">
              <a:solidFill>
                <a:schemeClr val="tx2"/>
              </a:solidFill>
            </a:endParaRPr>
          </a:p>
        </p:txBody>
      </p:sp>
      <p:sp>
        <p:nvSpPr>
          <p:cNvPr id="30" name="Espace réservé du texte 3"/>
          <p:cNvSpPr txBox="1"/>
          <p:nvPr>
            <p:custDataLst>
              <p:tags r:id="rId19"/>
            </p:custDataLst>
          </p:nvPr>
        </p:nvSpPr>
        <p:spPr>
          <a:xfrm>
            <a:off x="613092" y="3226015"/>
            <a:ext cx="750733" cy="262488"/>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b="0" i="0"/>
            </a:pPr>
            <a:r>
              <a:rPr lang="fr-BE" dirty="0">
                <a:solidFill>
                  <a:schemeClr val="tx1">
                    <a:lumMod val="90000"/>
                    <a:lumOff val="10000"/>
                  </a:schemeClr>
                </a:solidFill>
                <a:latin typeface="Century Gothic" panose="020B0502020202020204" pitchFamily="34" charset="0"/>
              </a:rPr>
              <a:t>42</a:t>
            </a:r>
            <a:r>
              <a:rPr lang="x-none" dirty="0">
                <a:solidFill>
                  <a:schemeClr val="tx1">
                    <a:lumMod val="90000"/>
                    <a:lumOff val="10000"/>
                  </a:schemeClr>
                </a:solidFill>
                <a:latin typeface="Century Gothic" panose="020B0502020202020204" pitchFamily="34" charset="0"/>
              </a:rPr>
              <a:t>%</a:t>
            </a:r>
          </a:p>
        </p:txBody>
      </p:sp>
      <p:sp>
        <p:nvSpPr>
          <p:cNvPr id="35" name="Espace réservé du texte 3"/>
          <p:cNvSpPr txBox="1"/>
          <p:nvPr>
            <p:custDataLst>
              <p:tags r:id="rId20"/>
            </p:custDataLst>
          </p:nvPr>
        </p:nvSpPr>
        <p:spPr>
          <a:xfrm>
            <a:off x="611846" y="5031113"/>
            <a:ext cx="750733" cy="262488"/>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b="0" i="0"/>
            </a:pPr>
            <a:r>
              <a:rPr lang="fr-BE" dirty="0">
                <a:solidFill>
                  <a:schemeClr val="tx1">
                    <a:lumMod val="90000"/>
                    <a:lumOff val="10000"/>
                  </a:schemeClr>
                </a:solidFill>
                <a:latin typeface="Century Gothic" panose="020B0502020202020204" pitchFamily="34" charset="0"/>
              </a:rPr>
              <a:t>33</a:t>
            </a:r>
            <a:r>
              <a:rPr lang="x-none" dirty="0">
                <a:solidFill>
                  <a:schemeClr val="tx1">
                    <a:lumMod val="90000"/>
                    <a:lumOff val="10000"/>
                  </a:schemeClr>
                </a:solidFill>
                <a:latin typeface="Century Gothic" panose="020B0502020202020204" pitchFamily="34" charset="0"/>
              </a:rPr>
              <a:t>%</a:t>
            </a:r>
          </a:p>
        </p:txBody>
      </p:sp>
      <p:sp>
        <p:nvSpPr>
          <p:cNvPr id="37" name="ZoneTexte 69"/>
          <p:cNvSpPr txBox="1"/>
          <p:nvPr>
            <p:custDataLst>
              <p:tags r:id="rId21"/>
            </p:custDataLst>
          </p:nvPr>
        </p:nvSpPr>
        <p:spPr>
          <a:xfrm>
            <a:off x="1954634" y="4612105"/>
            <a:ext cx="4507572" cy="238363"/>
          </a:xfrm>
          <a:prstGeom prst="roundRect">
            <a:avLst/>
          </a:prstGeom>
          <a:solidFill>
            <a:schemeClr val="bg2"/>
          </a:solidFill>
          <a:ln>
            <a:solidFill>
              <a:schemeClr val="bg2"/>
            </a:solid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BE" sz="1400" kern="0" dirty="0">
                <a:solidFill>
                  <a:schemeClr val="tx1">
                    <a:lumMod val="90000"/>
                    <a:lumOff val="10000"/>
                  </a:schemeClr>
                </a:solidFill>
              </a:rPr>
              <a:t>La qualité des infrastructures touristiques</a:t>
            </a:r>
            <a:endParaRPr lang="x-none" sz="1400" kern="0" dirty="0">
              <a:solidFill>
                <a:schemeClr val="tx1">
                  <a:lumMod val="90000"/>
                  <a:lumOff val="10000"/>
                </a:schemeClr>
              </a:solidFill>
            </a:endParaRPr>
          </a:p>
        </p:txBody>
      </p:sp>
      <p:sp>
        <p:nvSpPr>
          <p:cNvPr id="38" name="Espace réservé du texte 3"/>
          <p:cNvSpPr txBox="1"/>
          <p:nvPr>
            <p:custDataLst>
              <p:tags r:id="rId22"/>
            </p:custDataLst>
          </p:nvPr>
        </p:nvSpPr>
        <p:spPr>
          <a:xfrm>
            <a:off x="8333935" y="3434506"/>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b="0" i="0"/>
            </a:pPr>
            <a:endParaRPr lang="x-none" dirty="0">
              <a:solidFill>
                <a:schemeClr val="tx1">
                  <a:lumMod val="90000"/>
                  <a:lumOff val="10000"/>
                </a:schemeClr>
              </a:solidFill>
              <a:latin typeface="Century Gothic" panose="020B0502020202020204" pitchFamily="34" charset="0"/>
            </a:endParaRPr>
          </a:p>
        </p:txBody>
      </p:sp>
    </p:spTree>
    <p:extLst>
      <p:ext uri="{BB962C8B-B14F-4D97-AF65-F5344CB8AC3E}">
        <p14:creationId xmlns:p14="http://schemas.microsoft.com/office/powerpoint/2010/main" val="40528075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56536" y="224399"/>
            <a:ext cx="6949936" cy="557458"/>
          </a:xfrm>
        </p:spPr>
        <p:txBody>
          <a:bodyPr/>
          <a:lstStyle/>
          <a:p>
            <a:r>
              <a:rPr lang="fr-BE" sz="2400" b="1" kern="0" dirty="0">
                <a:latin typeface="+mj-lt"/>
              </a:rPr>
              <a:t>Les facteurs de choix essentiels </a:t>
            </a:r>
            <a:br>
              <a:rPr lang="fr-BE" sz="2400" b="1" kern="0" dirty="0">
                <a:latin typeface="+mj-lt"/>
              </a:rPr>
            </a:br>
            <a:r>
              <a:rPr lang="fr-BE" sz="2400" b="1" kern="0" dirty="0">
                <a:latin typeface="+mj-lt"/>
              </a:rPr>
              <a:t>de la destination</a:t>
            </a:r>
            <a:br>
              <a:rPr lang="x-none" sz="2400" b="1" kern="0" dirty="0">
                <a:latin typeface="+mj-lt"/>
              </a:rPr>
            </a:br>
            <a:endParaRPr lang="fr-BE" sz="2400" b="1" dirty="0">
              <a:latin typeface="+mj-lt"/>
            </a:endParaRPr>
          </a:p>
        </p:txBody>
      </p:sp>
      <p:sp>
        <p:nvSpPr>
          <p:cNvPr id="17" name="ZoneTexte 39"/>
          <p:cNvSpPr txBox="1"/>
          <p:nvPr>
            <p:custDataLst>
              <p:tags r:id="rId1"/>
            </p:custDataLst>
          </p:nvPr>
        </p:nvSpPr>
        <p:spPr>
          <a:xfrm>
            <a:off x="1865684" y="2057345"/>
            <a:ext cx="4525260" cy="238363"/>
          </a:xfrm>
          <a:prstGeom prst="roundRect">
            <a:avLst/>
          </a:prstGeom>
          <a:solidFill>
            <a:schemeClr val="bg2"/>
          </a:solidFill>
          <a:ln>
            <a:solidFill>
              <a:schemeClr val="bg2"/>
            </a:solid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BE" sz="1400" kern="0" dirty="0">
                <a:solidFill>
                  <a:schemeClr val="tx1">
                    <a:lumMod val="90000"/>
                    <a:lumOff val="10000"/>
                  </a:schemeClr>
                </a:solidFill>
              </a:rPr>
              <a:t>Risque d’infection du virus du </a:t>
            </a:r>
            <a:r>
              <a:rPr lang="fr-BE" sz="1400" kern="0" dirty="0" err="1">
                <a:solidFill>
                  <a:schemeClr val="tx1">
                    <a:lumMod val="90000"/>
                    <a:lumOff val="10000"/>
                  </a:schemeClr>
                </a:solidFill>
              </a:rPr>
              <a:t>Zika</a:t>
            </a:r>
            <a:endParaRPr lang="x-none" sz="1400" kern="0" dirty="0">
              <a:solidFill>
                <a:schemeClr val="tx1">
                  <a:lumMod val="90000"/>
                  <a:lumOff val="10000"/>
                </a:schemeClr>
              </a:solidFill>
            </a:endParaRPr>
          </a:p>
        </p:txBody>
      </p:sp>
      <p:sp>
        <p:nvSpPr>
          <p:cNvPr id="21" name="Espace réservé du texte 3"/>
          <p:cNvSpPr txBox="1"/>
          <p:nvPr>
            <p:custDataLst>
              <p:tags r:id="rId2"/>
            </p:custDataLst>
          </p:nvPr>
        </p:nvSpPr>
        <p:spPr>
          <a:xfrm>
            <a:off x="481204" y="1933822"/>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b="0" i="0"/>
            </a:pPr>
            <a:r>
              <a:rPr lang="fr-BE" dirty="0">
                <a:solidFill>
                  <a:schemeClr val="tx1">
                    <a:lumMod val="90000"/>
                    <a:lumOff val="10000"/>
                  </a:schemeClr>
                </a:solidFill>
                <a:latin typeface="Century Gothic" panose="020B0502020202020204" pitchFamily="34" charset="0"/>
              </a:rPr>
              <a:t>32</a:t>
            </a:r>
            <a:r>
              <a:rPr lang="x-none" dirty="0">
                <a:solidFill>
                  <a:schemeClr val="tx1">
                    <a:lumMod val="90000"/>
                    <a:lumOff val="10000"/>
                  </a:schemeClr>
                </a:solidFill>
                <a:latin typeface="Century Gothic" panose="020B0502020202020204" pitchFamily="34" charset="0"/>
              </a:rPr>
              <a:t>%</a:t>
            </a:r>
          </a:p>
        </p:txBody>
      </p:sp>
      <p:sp>
        <p:nvSpPr>
          <p:cNvPr id="22" name="ZoneTexte 36"/>
          <p:cNvSpPr txBox="1"/>
          <p:nvPr>
            <p:custDataLst>
              <p:tags r:id="rId3"/>
            </p:custDataLst>
          </p:nvPr>
        </p:nvSpPr>
        <p:spPr>
          <a:xfrm>
            <a:off x="1884222" y="4896618"/>
            <a:ext cx="4525259" cy="238363"/>
          </a:xfrm>
          <a:prstGeom prst="roundRect">
            <a:avLst/>
          </a:prstGeom>
          <a:solidFill>
            <a:schemeClr val="bg2"/>
          </a:solidFill>
          <a:ln>
            <a:solidFill>
              <a:schemeClr val="bg2"/>
            </a:solid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BE" sz="1400" kern="0" dirty="0">
                <a:solidFill>
                  <a:schemeClr val="tx1">
                    <a:lumMod val="90000"/>
                    <a:lumOff val="10000"/>
                  </a:schemeClr>
                </a:solidFill>
              </a:rPr>
              <a:t>La situation économique du pays de destination</a:t>
            </a:r>
            <a:endParaRPr lang="x-none" sz="1400" kern="0" dirty="0">
              <a:solidFill>
                <a:schemeClr val="tx1">
                  <a:lumMod val="90000"/>
                  <a:lumOff val="10000"/>
                </a:schemeClr>
              </a:solidFill>
            </a:endParaRPr>
          </a:p>
        </p:txBody>
      </p:sp>
      <p:sp>
        <p:nvSpPr>
          <p:cNvPr id="26" name="Espace réservé du texte 3"/>
          <p:cNvSpPr txBox="1"/>
          <p:nvPr>
            <p:custDataLst>
              <p:tags r:id="rId4"/>
            </p:custDataLst>
          </p:nvPr>
        </p:nvSpPr>
        <p:spPr>
          <a:xfrm>
            <a:off x="500975" y="4347419"/>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b="0" i="0"/>
            </a:pPr>
            <a:r>
              <a:rPr lang="fr-BE" dirty="0">
                <a:solidFill>
                  <a:schemeClr val="tx1">
                    <a:lumMod val="90000"/>
                    <a:lumOff val="10000"/>
                  </a:schemeClr>
                </a:solidFill>
                <a:latin typeface="Century Gothic" panose="020B0502020202020204" pitchFamily="34" charset="0"/>
              </a:rPr>
              <a:t>19</a:t>
            </a:r>
            <a:r>
              <a:rPr lang="x-none" dirty="0">
                <a:solidFill>
                  <a:schemeClr val="tx1">
                    <a:lumMod val="90000"/>
                    <a:lumOff val="10000"/>
                  </a:schemeClr>
                </a:solidFill>
                <a:latin typeface="Century Gothic" panose="020B0502020202020204" pitchFamily="34" charset="0"/>
              </a:rPr>
              <a:t>%</a:t>
            </a:r>
          </a:p>
        </p:txBody>
      </p:sp>
      <p:sp>
        <p:nvSpPr>
          <p:cNvPr id="27" name="ZoneTexte 8"/>
          <p:cNvSpPr txBox="1"/>
          <p:nvPr>
            <p:custDataLst>
              <p:tags r:id="rId5"/>
            </p:custDataLst>
          </p:nvPr>
        </p:nvSpPr>
        <p:spPr>
          <a:xfrm>
            <a:off x="1864430" y="3873189"/>
            <a:ext cx="4507282" cy="238363"/>
          </a:xfrm>
          <a:prstGeom prst="roundRect">
            <a:avLst/>
          </a:prstGeom>
          <a:solidFill>
            <a:schemeClr val="bg2"/>
          </a:solidFill>
          <a:ln>
            <a:solidFill>
              <a:schemeClr val="bg2"/>
            </a:solid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BE" sz="1400" kern="0" dirty="0">
                <a:solidFill>
                  <a:schemeClr val="tx1">
                    <a:lumMod val="90000"/>
                    <a:lumOff val="10000"/>
                  </a:schemeClr>
                </a:solidFill>
              </a:rPr>
              <a:t>Risque de catastrophe naturelle</a:t>
            </a:r>
            <a:endParaRPr lang="x-none" sz="1400" kern="0" dirty="0">
              <a:solidFill>
                <a:schemeClr val="tx1">
                  <a:lumMod val="90000"/>
                  <a:lumOff val="10000"/>
                </a:schemeClr>
              </a:solidFill>
            </a:endParaRPr>
          </a:p>
        </p:txBody>
      </p:sp>
      <p:sp>
        <p:nvSpPr>
          <p:cNvPr id="28" name="Espace réservé du texte 3"/>
          <p:cNvSpPr txBox="1"/>
          <p:nvPr>
            <p:custDataLst>
              <p:tags r:id="rId6"/>
            </p:custDataLst>
          </p:nvPr>
        </p:nvSpPr>
        <p:spPr>
          <a:xfrm>
            <a:off x="506037" y="3324804"/>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b="0" i="0"/>
            </a:pPr>
            <a:r>
              <a:rPr lang="fr-BE" dirty="0">
                <a:solidFill>
                  <a:schemeClr val="tx1">
                    <a:lumMod val="90000"/>
                    <a:lumOff val="10000"/>
                  </a:schemeClr>
                </a:solidFill>
                <a:latin typeface="Century Gothic" panose="020B0502020202020204" pitchFamily="34" charset="0"/>
              </a:rPr>
              <a:t>28</a:t>
            </a:r>
            <a:r>
              <a:rPr lang="x-none" dirty="0">
                <a:solidFill>
                  <a:schemeClr val="tx1">
                    <a:lumMod val="90000"/>
                    <a:lumOff val="10000"/>
                  </a:schemeClr>
                </a:solidFill>
                <a:latin typeface="Century Gothic" panose="020B0502020202020204" pitchFamily="34" charset="0"/>
              </a:rPr>
              <a:t>%</a:t>
            </a:r>
          </a:p>
        </p:txBody>
      </p:sp>
      <p:sp>
        <p:nvSpPr>
          <p:cNvPr id="29" name="ZoneTexte 6"/>
          <p:cNvSpPr txBox="1"/>
          <p:nvPr>
            <p:custDataLst>
              <p:tags r:id="rId7"/>
            </p:custDataLst>
          </p:nvPr>
        </p:nvSpPr>
        <p:spPr>
          <a:xfrm>
            <a:off x="1884222" y="3411590"/>
            <a:ext cx="4507282" cy="238363"/>
          </a:xfrm>
          <a:prstGeom prst="roundRect">
            <a:avLst/>
          </a:prstGeom>
          <a:solidFill>
            <a:schemeClr val="bg2"/>
          </a:solidFill>
          <a:ln>
            <a:solidFill>
              <a:schemeClr val="bg2"/>
            </a:solidFill>
          </a:ln>
        </p:spPr>
        <p:txBody>
          <a:bodyPr wrap="square" lIns="0" tIns="0" rIns="0" bIns="0" rtlCol="0">
            <a:spAutoFit/>
          </a:bodyPr>
          <a:lstStyle>
            <a:defPPr>
              <a:defRPr lang="en-US"/>
            </a:defPPr>
            <a:lvl1pPr algn="ctr" fontAlgn="base">
              <a:defRPr sz="1400" b="1" u="none">
                <a:solidFill>
                  <a:schemeClr val="bg1"/>
                </a:solidFill>
              </a:defRPr>
            </a:lvl1pPr>
          </a:lstStyle>
          <a:p>
            <a:pPr defTabSz="914217">
              <a:defRPr b="0" i="0"/>
            </a:pPr>
            <a:r>
              <a:rPr lang="fr-BE" kern="0" dirty="0">
                <a:solidFill>
                  <a:schemeClr val="tx1">
                    <a:lumMod val="90000"/>
                    <a:lumOff val="10000"/>
                  </a:schemeClr>
                </a:solidFill>
              </a:rPr>
              <a:t>Le risque de troubles sociaux</a:t>
            </a:r>
            <a:endParaRPr lang="x-none" kern="0" dirty="0">
              <a:solidFill>
                <a:schemeClr val="tx1">
                  <a:lumMod val="90000"/>
                  <a:lumOff val="10000"/>
                </a:schemeClr>
              </a:solidFill>
            </a:endParaRPr>
          </a:p>
        </p:txBody>
      </p:sp>
      <p:sp>
        <p:nvSpPr>
          <p:cNvPr id="32" name="Espace réservé du texte 3"/>
          <p:cNvSpPr txBox="1"/>
          <p:nvPr>
            <p:custDataLst>
              <p:tags r:id="rId8"/>
            </p:custDataLst>
          </p:nvPr>
        </p:nvSpPr>
        <p:spPr>
          <a:xfrm>
            <a:off x="500975" y="2388374"/>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b="0" i="0"/>
            </a:pPr>
            <a:r>
              <a:rPr lang="fr-BE" dirty="0">
                <a:solidFill>
                  <a:schemeClr val="tx1">
                    <a:lumMod val="90000"/>
                    <a:lumOff val="10000"/>
                  </a:schemeClr>
                </a:solidFill>
                <a:latin typeface="Century Gothic" panose="020B0502020202020204" pitchFamily="34" charset="0"/>
              </a:rPr>
              <a:t>30%</a:t>
            </a:r>
            <a:endParaRPr lang="x-none" dirty="0">
              <a:solidFill>
                <a:schemeClr val="tx1">
                  <a:lumMod val="90000"/>
                  <a:lumOff val="10000"/>
                </a:schemeClr>
              </a:solidFill>
              <a:latin typeface="Century Gothic" panose="020B0502020202020204" pitchFamily="34" charset="0"/>
            </a:endParaRPr>
          </a:p>
        </p:txBody>
      </p:sp>
      <p:sp>
        <p:nvSpPr>
          <p:cNvPr id="33" name="ZoneTexte 9"/>
          <p:cNvSpPr txBox="1"/>
          <p:nvPr>
            <p:custDataLst>
              <p:tags r:id="rId9"/>
            </p:custDataLst>
          </p:nvPr>
        </p:nvSpPr>
        <p:spPr>
          <a:xfrm>
            <a:off x="1874174" y="2927911"/>
            <a:ext cx="4516770" cy="238363"/>
          </a:xfrm>
          <a:prstGeom prst="roundRect">
            <a:avLst/>
          </a:prstGeom>
          <a:solidFill>
            <a:schemeClr val="bg2"/>
          </a:solidFill>
          <a:ln>
            <a:solidFill>
              <a:schemeClr val="bg2"/>
            </a:solid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BE" sz="1400" kern="0" dirty="0">
                <a:solidFill>
                  <a:schemeClr val="tx1">
                    <a:lumMod val="90000"/>
                    <a:lumOff val="10000"/>
                  </a:schemeClr>
                </a:solidFill>
              </a:rPr>
              <a:t>Temps de trajet jusqu’à la destination des vacances</a:t>
            </a:r>
            <a:endParaRPr lang="x-none" sz="1400" kern="0" dirty="0">
              <a:solidFill>
                <a:schemeClr val="tx1">
                  <a:lumMod val="90000"/>
                  <a:lumOff val="10000"/>
                </a:schemeClr>
              </a:solidFill>
            </a:endParaRPr>
          </a:p>
        </p:txBody>
      </p:sp>
      <p:sp>
        <p:nvSpPr>
          <p:cNvPr id="37" name="Espace réservé du texte 3"/>
          <p:cNvSpPr txBox="1"/>
          <p:nvPr>
            <p:custDataLst>
              <p:tags r:id="rId10"/>
            </p:custDataLst>
          </p:nvPr>
        </p:nvSpPr>
        <p:spPr>
          <a:xfrm>
            <a:off x="506037" y="3805285"/>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b="0" i="0"/>
            </a:pPr>
            <a:r>
              <a:rPr lang="fr-BE" dirty="0">
                <a:solidFill>
                  <a:schemeClr val="tx1">
                    <a:lumMod val="90000"/>
                    <a:lumOff val="10000"/>
                  </a:schemeClr>
                </a:solidFill>
                <a:latin typeface="Century Gothic" panose="020B0502020202020204" pitchFamily="34" charset="0"/>
              </a:rPr>
              <a:t>27</a:t>
            </a:r>
            <a:r>
              <a:rPr lang="x-none" dirty="0">
                <a:solidFill>
                  <a:schemeClr val="tx1">
                    <a:lumMod val="90000"/>
                    <a:lumOff val="10000"/>
                  </a:schemeClr>
                </a:solidFill>
                <a:latin typeface="Century Gothic" panose="020B0502020202020204" pitchFamily="34" charset="0"/>
              </a:rPr>
              <a:t>%</a:t>
            </a:r>
          </a:p>
        </p:txBody>
      </p:sp>
      <p:sp>
        <p:nvSpPr>
          <p:cNvPr id="44" name="ZoneTexte 52"/>
          <p:cNvSpPr txBox="1"/>
          <p:nvPr>
            <p:custDataLst>
              <p:tags r:id="rId11"/>
            </p:custDataLst>
          </p:nvPr>
        </p:nvSpPr>
        <p:spPr>
          <a:xfrm>
            <a:off x="1864430" y="5397185"/>
            <a:ext cx="4525259" cy="238363"/>
          </a:xfrm>
          <a:prstGeom prst="roundRect">
            <a:avLst/>
          </a:prstGeom>
          <a:solidFill>
            <a:schemeClr val="bg2"/>
          </a:solidFill>
          <a:ln>
            <a:solidFill>
              <a:schemeClr val="bg2"/>
            </a:solid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BE" sz="1400" kern="0" dirty="0">
                <a:solidFill>
                  <a:schemeClr val="tx1">
                    <a:lumMod val="90000"/>
                    <a:lumOff val="10000"/>
                  </a:schemeClr>
                </a:solidFill>
              </a:rPr>
              <a:t>Qualité de l’accès internet</a:t>
            </a:r>
            <a:endParaRPr lang="x-none" sz="1400" kern="0" dirty="0">
              <a:solidFill>
                <a:schemeClr val="tx1">
                  <a:lumMod val="90000"/>
                  <a:lumOff val="10000"/>
                </a:schemeClr>
              </a:solidFill>
            </a:endParaRPr>
          </a:p>
        </p:txBody>
      </p:sp>
      <p:sp>
        <p:nvSpPr>
          <p:cNvPr id="48" name="Espace réservé du texte 3"/>
          <p:cNvSpPr txBox="1"/>
          <p:nvPr>
            <p:custDataLst>
              <p:tags r:id="rId12"/>
            </p:custDataLst>
          </p:nvPr>
        </p:nvSpPr>
        <p:spPr>
          <a:xfrm>
            <a:off x="506037" y="5846989"/>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b="0" i="0"/>
            </a:pPr>
            <a:r>
              <a:rPr lang="fr-BE" dirty="0">
                <a:solidFill>
                  <a:schemeClr val="tx1">
                    <a:lumMod val="90000"/>
                    <a:lumOff val="10000"/>
                  </a:schemeClr>
                </a:solidFill>
                <a:latin typeface="Century Gothic" panose="020B0502020202020204" pitchFamily="34" charset="0"/>
              </a:rPr>
              <a:t>13</a:t>
            </a:r>
            <a:r>
              <a:rPr lang="x-none" dirty="0">
                <a:solidFill>
                  <a:schemeClr val="tx1">
                    <a:lumMod val="90000"/>
                    <a:lumOff val="10000"/>
                  </a:schemeClr>
                </a:solidFill>
                <a:latin typeface="Century Gothic" panose="020B0502020202020204" pitchFamily="34" charset="0"/>
              </a:rPr>
              <a:t>%</a:t>
            </a:r>
          </a:p>
        </p:txBody>
      </p:sp>
      <p:sp>
        <p:nvSpPr>
          <p:cNvPr id="49" name="ZoneTexte 59"/>
          <p:cNvSpPr txBox="1"/>
          <p:nvPr>
            <p:custDataLst>
              <p:tags r:id="rId13"/>
            </p:custDataLst>
          </p:nvPr>
        </p:nvSpPr>
        <p:spPr>
          <a:xfrm>
            <a:off x="1865685" y="4396052"/>
            <a:ext cx="4525259" cy="238363"/>
          </a:xfrm>
          <a:prstGeom prst="roundRect">
            <a:avLst/>
          </a:prstGeom>
          <a:solidFill>
            <a:schemeClr val="bg2"/>
          </a:solidFill>
          <a:ln>
            <a:solidFill>
              <a:schemeClr val="bg2"/>
            </a:solid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BE" sz="1400" kern="0" dirty="0">
                <a:solidFill>
                  <a:schemeClr val="tx1">
                    <a:lumMod val="90000"/>
                    <a:lumOff val="10000"/>
                  </a:schemeClr>
                </a:solidFill>
              </a:rPr>
              <a:t>Votre capacité à parler la langue du pays de destination</a:t>
            </a:r>
            <a:endParaRPr lang="x-none" sz="1400" kern="0" dirty="0">
              <a:solidFill>
                <a:schemeClr val="tx1">
                  <a:lumMod val="90000"/>
                  <a:lumOff val="10000"/>
                </a:schemeClr>
              </a:solidFill>
            </a:endParaRPr>
          </a:p>
        </p:txBody>
      </p:sp>
      <p:sp>
        <p:nvSpPr>
          <p:cNvPr id="53" name="Espace réservé du texte 3"/>
          <p:cNvSpPr txBox="1"/>
          <p:nvPr>
            <p:custDataLst>
              <p:tags r:id="rId14"/>
            </p:custDataLst>
          </p:nvPr>
        </p:nvSpPr>
        <p:spPr>
          <a:xfrm>
            <a:off x="506037" y="4827107"/>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b="0" i="0"/>
            </a:pPr>
            <a:r>
              <a:rPr lang="fr-BE" dirty="0">
                <a:solidFill>
                  <a:schemeClr val="tx1">
                    <a:lumMod val="90000"/>
                    <a:lumOff val="10000"/>
                  </a:schemeClr>
                </a:solidFill>
                <a:latin typeface="Century Gothic" panose="020B0502020202020204" pitchFamily="34" charset="0"/>
              </a:rPr>
              <a:t>16</a:t>
            </a:r>
            <a:r>
              <a:rPr lang="x-none" dirty="0">
                <a:solidFill>
                  <a:schemeClr val="tx1">
                    <a:lumMod val="90000"/>
                    <a:lumOff val="10000"/>
                  </a:schemeClr>
                </a:solidFill>
                <a:latin typeface="Century Gothic" panose="020B0502020202020204" pitchFamily="34" charset="0"/>
              </a:rPr>
              <a:t>%</a:t>
            </a:r>
          </a:p>
        </p:txBody>
      </p:sp>
      <p:sp>
        <p:nvSpPr>
          <p:cNvPr id="55" name="ZoneTexte 65"/>
          <p:cNvSpPr txBox="1"/>
          <p:nvPr>
            <p:custDataLst>
              <p:tags r:id="rId15"/>
            </p:custDataLst>
          </p:nvPr>
        </p:nvSpPr>
        <p:spPr>
          <a:xfrm>
            <a:off x="1874174" y="5892523"/>
            <a:ext cx="4525259" cy="238363"/>
          </a:xfrm>
          <a:prstGeom prst="roundRect">
            <a:avLst/>
          </a:prstGeom>
          <a:solidFill>
            <a:schemeClr val="bg2"/>
          </a:solidFill>
          <a:ln>
            <a:solidFill>
              <a:schemeClr val="bg2"/>
            </a:solid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BE" sz="1400" kern="0" dirty="0">
                <a:solidFill>
                  <a:schemeClr val="tx1">
                    <a:lumMod val="90000"/>
                    <a:lumOff val="10000"/>
                  </a:schemeClr>
                </a:solidFill>
              </a:rPr>
              <a:t>Le taux de change de la monnaie du pays de destination</a:t>
            </a:r>
            <a:endParaRPr lang="x-none" sz="1400" kern="0" dirty="0">
              <a:solidFill>
                <a:schemeClr val="tx1">
                  <a:lumMod val="90000"/>
                  <a:lumOff val="10000"/>
                </a:schemeClr>
              </a:solidFill>
            </a:endParaRPr>
          </a:p>
        </p:txBody>
      </p:sp>
      <p:sp>
        <p:nvSpPr>
          <p:cNvPr id="66" name="Espace réservé du texte 3"/>
          <p:cNvSpPr txBox="1"/>
          <p:nvPr>
            <p:custDataLst>
              <p:tags r:id="rId16"/>
            </p:custDataLst>
          </p:nvPr>
        </p:nvSpPr>
        <p:spPr>
          <a:xfrm>
            <a:off x="506037" y="5365930"/>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b="0" i="0"/>
            </a:pPr>
            <a:r>
              <a:rPr lang="fr-BE" dirty="0">
                <a:solidFill>
                  <a:schemeClr val="tx1">
                    <a:lumMod val="90000"/>
                    <a:lumOff val="10000"/>
                  </a:schemeClr>
                </a:solidFill>
                <a:latin typeface="Century Gothic" panose="020B0502020202020204" pitchFamily="34" charset="0"/>
              </a:rPr>
              <a:t>13</a:t>
            </a:r>
            <a:r>
              <a:rPr lang="x-none" dirty="0">
                <a:solidFill>
                  <a:schemeClr val="tx1">
                    <a:lumMod val="90000"/>
                    <a:lumOff val="10000"/>
                  </a:schemeClr>
                </a:solidFill>
                <a:latin typeface="Century Gothic" panose="020B0502020202020204" pitchFamily="34" charset="0"/>
              </a:rPr>
              <a:t>%</a:t>
            </a:r>
          </a:p>
        </p:txBody>
      </p:sp>
      <p:sp>
        <p:nvSpPr>
          <p:cNvPr id="69" name="Espace réservé du texte 3"/>
          <p:cNvSpPr txBox="1"/>
          <p:nvPr>
            <p:custDataLst>
              <p:tags r:id="rId17"/>
            </p:custDataLst>
          </p:nvPr>
        </p:nvSpPr>
        <p:spPr>
          <a:xfrm>
            <a:off x="491038" y="2888765"/>
            <a:ext cx="750733" cy="262488"/>
          </a:xfrm>
          <a:prstGeom prst="rect">
            <a:avLst/>
          </a:prstGeom>
        </p:spPr>
        <p:txBody>
          <a:bodyPr anchor="ct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24097">
              <a:defRPr b="0" i="0"/>
            </a:pPr>
            <a:r>
              <a:rPr lang="fr-BE" dirty="0">
                <a:solidFill>
                  <a:schemeClr val="tx1">
                    <a:lumMod val="90000"/>
                    <a:lumOff val="10000"/>
                  </a:schemeClr>
                </a:solidFill>
                <a:latin typeface="Century Gothic" panose="020B0502020202020204" pitchFamily="34" charset="0"/>
              </a:rPr>
              <a:t>29%</a:t>
            </a:r>
            <a:endParaRPr lang="x-none" dirty="0">
              <a:solidFill>
                <a:schemeClr val="tx1">
                  <a:lumMod val="90000"/>
                  <a:lumOff val="10000"/>
                </a:schemeClr>
              </a:solidFill>
              <a:latin typeface="Century Gothic" panose="020B0502020202020204" pitchFamily="34" charset="0"/>
            </a:endParaRPr>
          </a:p>
        </p:txBody>
      </p:sp>
      <p:pic>
        <p:nvPicPr>
          <p:cNvPr id="5" name="Picture 4"/>
          <p:cNvPicPr>
            <a:picLocks noChangeAspect="1"/>
          </p:cNvPicPr>
          <p:nvPr/>
        </p:nvPicPr>
        <p:blipFill>
          <a:blip r:embed="rId29"/>
          <a:stretch>
            <a:fillRect/>
          </a:stretch>
        </p:blipFill>
        <p:spPr>
          <a:xfrm>
            <a:off x="312412" y="1328235"/>
            <a:ext cx="1127858" cy="432854"/>
          </a:xfrm>
          <a:prstGeom prst="rect">
            <a:avLst/>
          </a:prstGeom>
        </p:spPr>
      </p:pic>
      <p:pic>
        <p:nvPicPr>
          <p:cNvPr id="8" name="Picture 7"/>
          <p:cNvPicPr>
            <a:picLocks noChangeAspect="1"/>
          </p:cNvPicPr>
          <p:nvPr/>
        </p:nvPicPr>
        <p:blipFill>
          <a:blip r:embed="rId30"/>
          <a:stretch>
            <a:fillRect/>
          </a:stretch>
        </p:blipFill>
        <p:spPr>
          <a:xfrm>
            <a:off x="6917119" y="1356560"/>
            <a:ext cx="1048603" cy="414564"/>
          </a:xfrm>
          <a:prstGeom prst="rect">
            <a:avLst/>
          </a:prstGeom>
        </p:spPr>
      </p:pic>
      <p:sp>
        <p:nvSpPr>
          <p:cNvPr id="30" name="Espace réservé du texte 3"/>
          <p:cNvSpPr txBox="1"/>
          <p:nvPr>
            <p:custDataLst>
              <p:tags r:id="rId18"/>
            </p:custDataLst>
          </p:nvPr>
        </p:nvSpPr>
        <p:spPr>
          <a:xfrm>
            <a:off x="7047057" y="5393378"/>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924097">
              <a:defRPr b="0" i="0"/>
            </a:pPr>
            <a:r>
              <a:rPr lang="fr-BE" dirty="0">
                <a:solidFill>
                  <a:schemeClr val="tx1">
                    <a:lumMod val="90000"/>
                    <a:lumOff val="10000"/>
                  </a:schemeClr>
                </a:solidFill>
              </a:rPr>
              <a:t>15</a:t>
            </a:r>
            <a:r>
              <a:rPr lang="x-none" dirty="0">
                <a:solidFill>
                  <a:schemeClr val="tx1">
                    <a:lumMod val="90000"/>
                    <a:lumOff val="10000"/>
                  </a:schemeClr>
                </a:solidFill>
              </a:rPr>
              <a:t>%</a:t>
            </a:r>
          </a:p>
        </p:txBody>
      </p:sp>
      <p:sp>
        <p:nvSpPr>
          <p:cNvPr id="31" name="Espace réservé du texte 3"/>
          <p:cNvSpPr txBox="1"/>
          <p:nvPr>
            <p:custDataLst>
              <p:tags r:id="rId19"/>
            </p:custDataLst>
          </p:nvPr>
        </p:nvSpPr>
        <p:spPr>
          <a:xfrm>
            <a:off x="7047058" y="4850338"/>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924097">
              <a:defRPr b="0" i="0"/>
            </a:pPr>
            <a:r>
              <a:rPr lang="fr-BE" dirty="0">
                <a:solidFill>
                  <a:schemeClr val="tx1">
                    <a:lumMod val="90000"/>
                    <a:lumOff val="10000"/>
                  </a:schemeClr>
                </a:solidFill>
              </a:rPr>
              <a:t>10</a:t>
            </a:r>
            <a:r>
              <a:rPr lang="x-none" dirty="0">
                <a:solidFill>
                  <a:schemeClr val="tx1">
                    <a:lumMod val="90000"/>
                    <a:lumOff val="10000"/>
                  </a:schemeClr>
                </a:solidFill>
              </a:rPr>
              <a:t>%</a:t>
            </a:r>
          </a:p>
        </p:txBody>
      </p:sp>
      <p:sp>
        <p:nvSpPr>
          <p:cNvPr id="34" name="Espace réservé du texte 3"/>
          <p:cNvSpPr txBox="1"/>
          <p:nvPr>
            <p:custDataLst>
              <p:tags r:id="rId20"/>
            </p:custDataLst>
          </p:nvPr>
        </p:nvSpPr>
        <p:spPr>
          <a:xfrm>
            <a:off x="7047059" y="4362708"/>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924097">
              <a:defRPr b="0" i="0"/>
            </a:pPr>
            <a:r>
              <a:rPr lang="fr-BE" dirty="0">
                <a:solidFill>
                  <a:schemeClr val="tx1">
                    <a:lumMod val="90000"/>
                    <a:lumOff val="10000"/>
                  </a:schemeClr>
                </a:solidFill>
              </a:rPr>
              <a:t>15</a:t>
            </a:r>
            <a:r>
              <a:rPr lang="x-none" dirty="0">
                <a:solidFill>
                  <a:schemeClr val="tx1">
                    <a:lumMod val="90000"/>
                    <a:lumOff val="10000"/>
                  </a:schemeClr>
                </a:solidFill>
              </a:rPr>
              <a:t>%</a:t>
            </a:r>
          </a:p>
        </p:txBody>
      </p:sp>
      <p:sp>
        <p:nvSpPr>
          <p:cNvPr id="35" name="Espace réservé du texte 3"/>
          <p:cNvSpPr txBox="1"/>
          <p:nvPr>
            <p:custDataLst>
              <p:tags r:id="rId21"/>
            </p:custDataLst>
          </p:nvPr>
        </p:nvSpPr>
        <p:spPr>
          <a:xfrm>
            <a:off x="7047060" y="3846558"/>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924097">
              <a:defRPr b="0" i="0"/>
            </a:pPr>
            <a:r>
              <a:rPr lang="fr-BE" dirty="0">
                <a:solidFill>
                  <a:schemeClr val="tx1">
                    <a:lumMod val="90000"/>
                    <a:lumOff val="10000"/>
                  </a:schemeClr>
                </a:solidFill>
              </a:rPr>
              <a:t>21</a:t>
            </a:r>
            <a:r>
              <a:rPr lang="x-none" dirty="0">
                <a:solidFill>
                  <a:schemeClr val="tx1">
                    <a:lumMod val="90000"/>
                    <a:lumOff val="10000"/>
                  </a:schemeClr>
                </a:solidFill>
              </a:rPr>
              <a:t>%</a:t>
            </a:r>
          </a:p>
        </p:txBody>
      </p:sp>
      <p:sp>
        <p:nvSpPr>
          <p:cNvPr id="36" name="Espace réservé du texte 3"/>
          <p:cNvSpPr txBox="1"/>
          <p:nvPr>
            <p:custDataLst>
              <p:tags r:id="rId22"/>
            </p:custDataLst>
          </p:nvPr>
        </p:nvSpPr>
        <p:spPr>
          <a:xfrm>
            <a:off x="7060461" y="3342187"/>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924097">
              <a:defRPr b="0" i="0"/>
            </a:pPr>
            <a:r>
              <a:rPr lang="fr-BE" dirty="0">
                <a:solidFill>
                  <a:schemeClr val="tx1">
                    <a:lumMod val="90000"/>
                    <a:lumOff val="10000"/>
                  </a:schemeClr>
                </a:solidFill>
              </a:rPr>
              <a:t>19</a:t>
            </a:r>
            <a:r>
              <a:rPr lang="x-none" dirty="0">
                <a:solidFill>
                  <a:schemeClr val="tx1">
                    <a:lumMod val="90000"/>
                    <a:lumOff val="10000"/>
                  </a:schemeClr>
                </a:solidFill>
              </a:rPr>
              <a:t>%</a:t>
            </a:r>
          </a:p>
        </p:txBody>
      </p:sp>
      <p:sp>
        <p:nvSpPr>
          <p:cNvPr id="39" name="Espace réservé du texte 3"/>
          <p:cNvSpPr txBox="1"/>
          <p:nvPr>
            <p:custDataLst>
              <p:tags r:id="rId23"/>
            </p:custDataLst>
          </p:nvPr>
        </p:nvSpPr>
        <p:spPr>
          <a:xfrm>
            <a:off x="7047060" y="5881745"/>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924097">
              <a:defRPr b="0" i="0"/>
            </a:pPr>
            <a:r>
              <a:rPr lang="fr-BE" dirty="0">
                <a:solidFill>
                  <a:schemeClr val="tx1">
                    <a:lumMod val="90000"/>
                    <a:lumOff val="10000"/>
                  </a:schemeClr>
                </a:solidFill>
              </a:rPr>
              <a:t>10</a:t>
            </a:r>
            <a:r>
              <a:rPr lang="x-none" dirty="0">
                <a:solidFill>
                  <a:schemeClr val="tx1">
                    <a:lumMod val="90000"/>
                    <a:lumOff val="10000"/>
                  </a:schemeClr>
                </a:solidFill>
              </a:rPr>
              <a:t>%</a:t>
            </a:r>
          </a:p>
        </p:txBody>
      </p:sp>
      <p:sp>
        <p:nvSpPr>
          <p:cNvPr id="40" name="Espace réservé du texte 3"/>
          <p:cNvSpPr txBox="1"/>
          <p:nvPr>
            <p:custDataLst>
              <p:tags r:id="rId24"/>
            </p:custDataLst>
          </p:nvPr>
        </p:nvSpPr>
        <p:spPr>
          <a:xfrm>
            <a:off x="7066053" y="2462897"/>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762" defTabSz="914217">
              <a:defRPr b="0" i="0"/>
            </a:pPr>
            <a:r>
              <a:rPr lang="fr-BE" kern="0" dirty="0"/>
              <a:t>23</a:t>
            </a:r>
            <a:r>
              <a:rPr lang="x-none" kern="0" dirty="0"/>
              <a:t>%</a:t>
            </a:r>
          </a:p>
        </p:txBody>
      </p:sp>
      <p:sp>
        <p:nvSpPr>
          <p:cNvPr id="41" name="Espace réservé du texte 3"/>
          <p:cNvSpPr txBox="1"/>
          <p:nvPr>
            <p:custDataLst>
              <p:tags r:id="rId25"/>
            </p:custDataLst>
          </p:nvPr>
        </p:nvSpPr>
        <p:spPr>
          <a:xfrm>
            <a:off x="7066053" y="1970196"/>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762" defTabSz="914217">
              <a:defRPr b="0" i="0"/>
            </a:pPr>
            <a:r>
              <a:rPr lang="fr-BE" kern="0" dirty="0"/>
              <a:t>29</a:t>
            </a:r>
            <a:r>
              <a:rPr lang="x-none" kern="0" dirty="0"/>
              <a:t>%</a:t>
            </a:r>
          </a:p>
        </p:txBody>
      </p:sp>
      <p:pic>
        <p:nvPicPr>
          <p:cNvPr id="42" name="Picture 41"/>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34571" y="662178"/>
            <a:ext cx="5078833" cy="590632"/>
          </a:xfrm>
          <a:prstGeom prst="rect">
            <a:avLst/>
          </a:prstGeom>
        </p:spPr>
      </p:pic>
      <p:sp>
        <p:nvSpPr>
          <p:cNvPr id="43" name="ZoneTexte 65"/>
          <p:cNvSpPr txBox="1"/>
          <p:nvPr>
            <p:custDataLst>
              <p:tags r:id="rId26"/>
            </p:custDataLst>
          </p:nvPr>
        </p:nvSpPr>
        <p:spPr>
          <a:xfrm>
            <a:off x="1864430" y="2466254"/>
            <a:ext cx="4507572" cy="238363"/>
          </a:xfrm>
          <a:prstGeom prst="roundRect">
            <a:avLst/>
          </a:prstGeom>
          <a:solidFill>
            <a:schemeClr val="bg2"/>
          </a:solidFill>
          <a:ln>
            <a:noFill/>
          </a:ln>
        </p:spPr>
        <p:txBody>
          <a:bodyPr wrap="square" lIns="0" tIns="0" rIns="0" bIns="0" rtlCol="0">
            <a:spAutoFit/>
          </a:bodyPr>
          <a:lstStyle>
            <a:defPPr>
              <a:defRPr lang="en-US"/>
            </a:defPPr>
            <a:lvl1pPr algn="ctr" fontAlgn="base">
              <a:defRPr b="1" u="none">
                <a:solidFill>
                  <a:schemeClr val="bg1"/>
                </a:solidFill>
              </a:defRPr>
            </a:lvl1pPr>
          </a:lstStyle>
          <a:p>
            <a:pPr defTabSz="914217">
              <a:defRPr b="0" i="0"/>
            </a:pPr>
            <a:r>
              <a:rPr lang="fr-BE" sz="1400" kern="0" dirty="0">
                <a:solidFill>
                  <a:schemeClr val="tx1">
                    <a:lumMod val="90000"/>
                    <a:lumOff val="10000"/>
                  </a:schemeClr>
                </a:solidFill>
              </a:rPr>
              <a:t>La situation politique de votre pays de destination</a:t>
            </a:r>
            <a:endParaRPr lang="x-none" sz="1400" kern="0" dirty="0">
              <a:solidFill>
                <a:schemeClr val="tx1">
                  <a:lumMod val="90000"/>
                  <a:lumOff val="10000"/>
                </a:schemeClr>
              </a:solidFill>
            </a:endParaRPr>
          </a:p>
        </p:txBody>
      </p:sp>
      <p:sp>
        <p:nvSpPr>
          <p:cNvPr id="38" name="Espace réservé du texte 3"/>
          <p:cNvSpPr txBox="1"/>
          <p:nvPr>
            <p:custDataLst>
              <p:tags r:id="rId27"/>
            </p:custDataLst>
          </p:nvPr>
        </p:nvSpPr>
        <p:spPr>
          <a:xfrm>
            <a:off x="7048737" y="2870922"/>
            <a:ext cx="750733" cy="465014"/>
          </a:xfrm>
          <a:prstGeom prst="rect">
            <a:avLst/>
          </a:prstGeom>
        </p:spPr>
        <p:txBody>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924097">
              <a:defRPr b="0" i="0"/>
            </a:pPr>
            <a:r>
              <a:rPr lang="fr-BE" dirty="0">
                <a:solidFill>
                  <a:schemeClr val="tx1">
                    <a:lumMod val="90000"/>
                    <a:lumOff val="10000"/>
                  </a:schemeClr>
                </a:solidFill>
              </a:rPr>
              <a:t>23</a:t>
            </a:r>
            <a:r>
              <a:rPr lang="x-none" dirty="0">
                <a:solidFill>
                  <a:schemeClr val="tx1">
                    <a:lumMod val="90000"/>
                    <a:lumOff val="10000"/>
                  </a:schemeClr>
                </a:solidFill>
              </a:rPr>
              <a:t>%</a:t>
            </a:r>
          </a:p>
        </p:txBody>
      </p:sp>
    </p:spTree>
    <p:extLst>
      <p:ext uri="{BB962C8B-B14F-4D97-AF65-F5344CB8AC3E}">
        <p14:creationId xmlns:p14="http://schemas.microsoft.com/office/powerpoint/2010/main" val="13840445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31" name="Rectangle 30"/>
          <p:cNvSpPr/>
          <p:nvPr/>
        </p:nvSpPr>
        <p:spPr>
          <a:xfrm>
            <a:off x="228600" y="961666"/>
            <a:ext cx="8599488" cy="261610"/>
          </a:xfrm>
          <a:prstGeom prst="rect">
            <a:avLst/>
          </a:prstGeom>
          <a:solidFill>
            <a:schemeClr val="accent1"/>
          </a:solidFill>
        </p:spPr>
        <p:txBody>
          <a:bodyPr>
            <a:spAutoFit/>
          </a:bodyPr>
          <a:lstStyle/>
          <a:p>
            <a:r>
              <a:rPr lang="fr-BE" sz="1100" b="1" dirty="0">
                <a:solidFill>
                  <a:schemeClr val="bg1"/>
                </a:solidFill>
              </a:rPr>
              <a:t>Les facteurs essentiels pour les Belges dans leur choix de destination de voyage</a:t>
            </a:r>
          </a:p>
        </p:txBody>
      </p:sp>
      <p:sp>
        <p:nvSpPr>
          <p:cNvPr id="17" name="TextBox 18"/>
          <p:cNvSpPr txBox="1">
            <a:spLocks noChangeArrowheads="1"/>
          </p:cNvSpPr>
          <p:nvPr/>
        </p:nvSpPr>
        <p:spPr bwMode="auto">
          <a:xfrm>
            <a:off x="228600" y="5634272"/>
            <a:ext cx="8802278" cy="78175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marL="285750" indent="-285750" eaLnBrk="1" hangingPunct="1">
              <a:buSzPct val="120000"/>
            </a:pPr>
            <a:r>
              <a:rPr lang="fr-BE" altLang="fr-FR" sz="1400" dirty="0">
                <a:solidFill>
                  <a:schemeClr val="tx2"/>
                </a:solidFill>
              </a:rPr>
              <a:t>Le climat se trouve à la première place (49%, -2 pts), suivi de près par le budget (48%, - 3pts).</a:t>
            </a:r>
          </a:p>
          <a:p>
            <a:pPr marL="285750" indent="-285750" eaLnBrk="1" hangingPunct="1">
              <a:buSzPct val="120000"/>
            </a:pPr>
            <a:r>
              <a:rPr lang="fr-FR" altLang="fr-FR" sz="1400" dirty="0">
                <a:solidFill>
                  <a:schemeClr val="tx2"/>
                </a:solidFill>
              </a:rPr>
              <a:t>L’insécurité (risque d’attentats) et la situation politique sont des facteurs de choix importants pour plus d’un tiers des Belges. </a:t>
            </a:r>
          </a:p>
        </p:txBody>
      </p:sp>
      <p:sp>
        <p:nvSpPr>
          <p:cNvPr id="30" name="Titre 29"/>
          <p:cNvSpPr>
            <a:spLocks noGrp="1"/>
          </p:cNvSpPr>
          <p:nvPr>
            <p:ph type="ctrTitle"/>
          </p:nvPr>
        </p:nvSpPr>
        <p:spPr>
          <a:xfrm>
            <a:off x="344237" y="220031"/>
            <a:ext cx="8386686" cy="435316"/>
          </a:xfrm>
          <a:noFill/>
        </p:spPr>
        <p:txBody>
          <a:bodyPr/>
          <a:lstStyle/>
          <a:p>
            <a:r>
              <a:rPr lang="fr-FR" altLang="fr-FR" sz="2400" b="1" dirty="0"/>
              <a:t>L’importance des</a:t>
            </a:r>
            <a:r>
              <a:rPr lang="en-GB" altLang="fr-FR" sz="2400" b="1" dirty="0"/>
              <a:t> </a:t>
            </a:r>
            <a:r>
              <a:rPr lang="fr-FR" altLang="fr-FR" sz="2400" b="1" dirty="0"/>
              <a:t>différents facteurs de choix </a:t>
            </a:r>
            <a:br>
              <a:rPr lang="fr-FR" altLang="fr-FR" sz="2400" b="1" dirty="0"/>
            </a:br>
            <a:r>
              <a:rPr lang="en-GB" altLang="fr-FR" sz="2400" b="1" dirty="0"/>
              <a:t>(</a:t>
            </a:r>
            <a:r>
              <a:rPr lang="en-GB" altLang="fr-FR" sz="2400" b="1" dirty="0" err="1"/>
              <a:t>Belgique</a:t>
            </a:r>
            <a:r>
              <a:rPr lang="en-GB" altLang="fr-FR" sz="2400" b="1" dirty="0"/>
              <a:t> FR</a:t>
            </a:r>
            <a:r>
              <a:rPr lang="fr-FR" altLang="fr-FR" sz="2400" b="1" dirty="0"/>
              <a:t>/NL</a:t>
            </a:r>
            <a:r>
              <a:rPr lang="en-GB" altLang="fr-FR" sz="2400" b="1" dirty="0"/>
              <a:t>)</a:t>
            </a:r>
          </a:p>
        </p:txBody>
      </p:sp>
      <p:graphicFrame>
        <p:nvGraphicFramePr>
          <p:cNvPr id="9" name="Chart 8"/>
          <p:cNvGraphicFramePr/>
          <p:nvPr>
            <p:extLst>
              <p:ext uri="{D42A27DB-BD31-4B8C-83A1-F6EECF244321}">
                <p14:modId xmlns:p14="http://schemas.microsoft.com/office/powerpoint/2010/main" val="2578692907"/>
              </p:ext>
            </p:extLst>
          </p:nvPr>
        </p:nvGraphicFramePr>
        <p:xfrm>
          <a:off x="156307" y="1344803"/>
          <a:ext cx="8771091" cy="42926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27310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34518" y="1776335"/>
            <a:ext cx="457200" cy="382250"/>
          </a:xfrm>
          <a:prstGeom prst="rect">
            <a:avLst/>
          </a:prstGeom>
          <a:solidFill>
            <a:srgbClr val="FFFF00"/>
          </a:solidFill>
        </p:spPr>
        <p:txBody>
          <a:bodyPr wrap="square" rtlCol="0">
            <a:spAutoFit/>
          </a:bodyPr>
          <a:lstStyle/>
          <a:p>
            <a:endParaRPr lang="en-US"/>
          </a:p>
        </p:txBody>
      </p:sp>
      <p:sp>
        <p:nvSpPr>
          <p:cNvPr id="25" name="Espace réservé du texte 24"/>
          <p:cNvSpPr>
            <a:spLocks noGrp="1"/>
          </p:cNvSpPr>
          <p:nvPr>
            <p:ph type="body" sz="quarter" idx="14"/>
          </p:nvPr>
        </p:nvSpPr>
        <p:spPr>
          <a:xfrm>
            <a:off x="342461" y="1704901"/>
            <a:ext cx="8391525" cy="4378325"/>
          </a:xfrm>
          <a:solidFill>
            <a:schemeClr val="bg1"/>
          </a:solidFill>
        </p:spPr>
        <p:txBody>
          <a:bodyPr/>
          <a:lstStyle/>
          <a:p>
            <a:pPr marL="285750" indent="-285750">
              <a:lnSpc>
                <a:spcPct val="150000"/>
              </a:lnSpc>
              <a:spcBef>
                <a:spcPct val="30000"/>
              </a:spcBef>
              <a:buFont typeface="Wingdings" panose="05000000000000000000" pitchFamily="2" charset="2"/>
              <a:buChar char="Ø"/>
            </a:pPr>
            <a:r>
              <a:rPr lang="fr-BE" altLang="fr-FR" sz="1600" dirty="0">
                <a:solidFill>
                  <a:schemeClr val="accent6"/>
                </a:solidFill>
              </a:rPr>
              <a:t>  </a:t>
            </a:r>
            <a:r>
              <a:rPr lang="fr-BE" altLang="fr-FR" sz="1800" b="0" dirty="0">
                <a:solidFill>
                  <a:srgbClr val="E53138"/>
                </a:solidFill>
              </a:rPr>
              <a:t>125</a:t>
            </a:r>
            <a:r>
              <a:rPr lang="fr-BE" altLang="fr-FR" sz="1800" b="0" dirty="0">
                <a:solidFill>
                  <a:schemeClr val="accent6"/>
                </a:solidFill>
              </a:rPr>
              <a:t> </a:t>
            </a:r>
            <a:r>
              <a:rPr lang="fr-BE" altLang="fr-FR" sz="1800" b="0" dirty="0">
                <a:solidFill>
                  <a:schemeClr val="tx2"/>
                </a:solidFill>
              </a:rPr>
              <a:t>collaborateurs sur le plateau d’assistance (vs 90 pendant l’année)</a:t>
            </a:r>
          </a:p>
          <a:p>
            <a:pPr marL="285750" indent="-285750">
              <a:lnSpc>
                <a:spcPct val="150000"/>
              </a:lnSpc>
              <a:spcBef>
                <a:spcPct val="30000"/>
              </a:spcBef>
              <a:buFont typeface="Wingdings" panose="05000000000000000000" pitchFamily="2" charset="2"/>
              <a:buChar char="Ø"/>
            </a:pPr>
            <a:r>
              <a:rPr lang="fr-BE" altLang="fr-FR" sz="1800" b="0" dirty="0">
                <a:solidFill>
                  <a:srgbClr val="333399"/>
                </a:solidFill>
              </a:rPr>
              <a:t>  	Près de </a:t>
            </a:r>
            <a:r>
              <a:rPr lang="fr-BE" altLang="fr-FR" sz="1800" b="0" dirty="0">
                <a:solidFill>
                  <a:schemeClr val="accent1"/>
                </a:solidFill>
              </a:rPr>
              <a:t>65.000</a:t>
            </a:r>
            <a:r>
              <a:rPr lang="fr-BE" altLang="fr-FR" sz="1800" b="0" dirty="0"/>
              <a:t> </a:t>
            </a:r>
            <a:r>
              <a:rPr lang="fr-BE" altLang="fr-FR" sz="1800" b="0" dirty="0">
                <a:solidFill>
                  <a:schemeClr val="tx2"/>
                </a:solidFill>
              </a:rPr>
              <a:t>appels sur 2 mois avec des pointes de </a:t>
            </a:r>
            <a:br>
              <a:rPr lang="fr-BE" altLang="fr-FR" sz="1800" b="0" dirty="0">
                <a:solidFill>
                  <a:schemeClr val="tx2"/>
                </a:solidFill>
              </a:rPr>
            </a:br>
            <a:r>
              <a:rPr lang="fr-BE" altLang="fr-FR" sz="1800" b="0" dirty="0">
                <a:solidFill>
                  <a:schemeClr val="tx2"/>
                </a:solidFill>
              </a:rPr>
              <a:t>  plus de </a:t>
            </a:r>
            <a:r>
              <a:rPr lang="fr-BE" altLang="fr-FR" sz="1800" b="0" dirty="0">
                <a:solidFill>
                  <a:schemeClr val="accent1"/>
                </a:solidFill>
              </a:rPr>
              <a:t>1.300 </a:t>
            </a:r>
            <a:r>
              <a:rPr lang="fr-BE" altLang="fr-FR" sz="1800" b="0" dirty="0">
                <a:solidFill>
                  <a:schemeClr val="tx2"/>
                </a:solidFill>
              </a:rPr>
              <a:t>appels certains jours</a:t>
            </a:r>
          </a:p>
          <a:p>
            <a:pPr marL="285750" indent="-285750">
              <a:lnSpc>
                <a:spcPct val="150000"/>
              </a:lnSpc>
              <a:spcBef>
                <a:spcPct val="30000"/>
              </a:spcBef>
              <a:buFont typeface="Wingdings" panose="05000000000000000000" pitchFamily="2" charset="2"/>
              <a:buChar char="Ø"/>
            </a:pPr>
            <a:r>
              <a:rPr lang="fr-BE" altLang="fr-FR" sz="1800" b="0" dirty="0">
                <a:solidFill>
                  <a:srgbClr val="333399"/>
                </a:solidFill>
              </a:rPr>
              <a:t>  </a:t>
            </a:r>
            <a:r>
              <a:rPr lang="fr-BE" altLang="fr-FR" sz="1800" b="0" dirty="0">
                <a:solidFill>
                  <a:schemeClr val="tx2"/>
                </a:solidFill>
              </a:rPr>
              <a:t>Plus de </a:t>
            </a:r>
            <a:r>
              <a:rPr lang="fr-BE" altLang="fr-FR" sz="1800" b="0" dirty="0">
                <a:solidFill>
                  <a:schemeClr val="accent1"/>
                </a:solidFill>
              </a:rPr>
              <a:t>2.200 dossiers médicaux</a:t>
            </a:r>
            <a:r>
              <a:rPr lang="fr-BE" altLang="fr-FR" sz="1800" b="0" dirty="0">
                <a:solidFill>
                  <a:schemeClr val="tx2"/>
                </a:solidFill>
              </a:rPr>
              <a:t>,</a:t>
            </a:r>
            <a:r>
              <a:rPr lang="fr-BE" altLang="fr-FR" sz="1800" b="0" dirty="0">
                <a:solidFill>
                  <a:schemeClr val="accent1"/>
                </a:solidFill>
              </a:rPr>
              <a:t> 15.000 dossiers techniques en Belgique    </a:t>
            </a:r>
            <a:br>
              <a:rPr lang="fr-BE" altLang="fr-FR" sz="1800" b="0" dirty="0">
                <a:solidFill>
                  <a:schemeClr val="accent1"/>
                </a:solidFill>
              </a:rPr>
            </a:br>
            <a:r>
              <a:rPr lang="fr-BE" altLang="fr-FR" sz="1800" b="0" dirty="0">
                <a:solidFill>
                  <a:schemeClr val="accent1"/>
                </a:solidFill>
              </a:rPr>
              <a:t>  </a:t>
            </a:r>
            <a:r>
              <a:rPr lang="fr-BE" altLang="fr-FR" sz="1800" b="0" dirty="0">
                <a:solidFill>
                  <a:schemeClr val="tx2"/>
                </a:solidFill>
              </a:rPr>
              <a:t>et</a:t>
            </a:r>
            <a:r>
              <a:rPr lang="fr-BE" altLang="fr-FR" sz="1800" b="0" dirty="0">
                <a:solidFill>
                  <a:schemeClr val="accent1"/>
                </a:solidFill>
              </a:rPr>
              <a:t> 4.500 dossiers techniques à l’étranger</a:t>
            </a:r>
            <a:endParaRPr lang="fr-BE" altLang="fr-FR" sz="1800" b="0" dirty="0"/>
          </a:p>
          <a:p>
            <a:pPr marL="285750" indent="-285750">
              <a:lnSpc>
                <a:spcPct val="150000"/>
              </a:lnSpc>
              <a:spcBef>
                <a:spcPct val="30000"/>
              </a:spcBef>
              <a:buFont typeface="Wingdings" panose="05000000000000000000" pitchFamily="2" charset="2"/>
              <a:buChar char="Ø"/>
            </a:pPr>
            <a:r>
              <a:rPr lang="fr-BE" altLang="fr-FR" sz="1800" b="0" dirty="0"/>
              <a:t>  </a:t>
            </a:r>
            <a:r>
              <a:rPr lang="fr-BE" altLang="fr-FR" sz="1800" b="0" dirty="0">
                <a:solidFill>
                  <a:schemeClr val="accent1"/>
                </a:solidFill>
              </a:rPr>
              <a:t>1</a:t>
            </a:r>
            <a:r>
              <a:rPr lang="fr-BE" altLang="fr-FR" sz="1800" b="0" dirty="0"/>
              <a:t> </a:t>
            </a:r>
            <a:r>
              <a:rPr lang="fr-BE" altLang="fr-FR" sz="1800" b="0" dirty="0">
                <a:solidFill>
                  <a:schemeClr val="tx2"/>
                </a:solidFill>
              </a:rPr>
              <a:t>dossier sur </a:t>
            </a:r>
            <a:r>
              <a:rPr lang="fr-BE" altLang="fr-FR" sz="1800" b="0" dirty="0">
                <a:solidFill>
                  <a:schemeClr val="accent1"/>
                </a:solidFill>
              </a:rPr>
              <a:t>4</a:t>
            </a:r>
            <a:r>
              <a:rPr lang="fr-BE" altLang="fr-FR" sz="1800" b="0" dirty="0"/>
              <a:t> </a:t>
            </a:r>
            <a:r>
              <a:rPr lang="fr-BE" altLang="fr-FR" sz="1800" b="0" dirty="0">
                <a:solidFill>
                  <a:schemeClr val="tx2"/>
                </a:solidFill>
              </a:rPr>
              <a:t>donne lieu </a:t>
            </a:r>
            <a:br>
              <a:rPr lang="fr-BE" altLang="fr-FR" sz="1800" b="0" dirty="0">
                <a:solidFill>
                  <a:schemeClr val="tx2"/>
                </a:solidFill>
              </a:rPr>
            </a:br>
            <a:r>
              <a:rPr lang="fr-BE" altLang="fr-FR" sz="1800" b="0" dirty="0">
                <a:solidFill>
                  <a:schemeClr val="tx2"/>
                </a:solidFill>
              </a:rPr>
              <a:t>   à un rapatriement</a:t>
            </a:r>
          </a:p>
          <a:p>
            <a:pPr marL="285750" indent="-285750">
              <a:lnSpc>
                <a:spcPct val="150000"/>
              </a:lnSpc>
              <a:spcBef>
                <a:spcPct val="30000"/>
              </a:spcBef>
              <a:buFont typeface="Wingdings" panose="05000000000000000000" pitchFamily="2" charset="2"/>
              <a:buChar char="Ø"/>
            </a:pPr>
            <a:r>
              <a:rPr lang="fr-BE" altLang="fr-FR" sz="1800" b="0" dirty="0"/>
              <a:t>  </a:t>
            </a:r>
            <a:r>
              <a:rPr lang="fr-BE" altLang="fr-FR" sz="1800" b="0" dirty="0">
                <a:solidFill>
                  <a:schemeClr val="accent1"/>
                </a:solidFill>
              </a:rPr>
              <a:t>1</a:t>
            </a:r>
            <a:r>
              <a:rPr lang="fr-BE" altLang="fr-FR" sz="1800" b="0" dirty="0"/>
              <a:t> </a:t>
            </a:r>
            <a:r>
              <a:rPr lang="fr-BE" altLang="fr-FR" sz="1800" b="0" dirty="0">
                <a:solidFill>
                  <a:schemeClr val="tx2"/>
                </a:solidFill>
              </a:rPr>
              <a:t>intervention médicale sur </a:t>
            </a:r>
            <a:r>
              <a:rPr lang="fr-BE" altLang="fr-FR" sz="1800" b="0" dirty="0">
                <a:solidFill>
                  <a:schemeClr val="accent1"/>
                </a:solidFill>
              </a:rPr>
              <a:t>3</a:t>
            </a:r>
            <a:r>
              <a:rPr lang="fr-BE" altLang="fr-FR" sz="1800" b="0" dirty="0"/>
              <a:t> </a:t>
            </a:r>
            <a:r>
              <a:rPr lang="fr-BE" altLang="fr-FR" sz="1800" b="0" dirty="0">
                <a:solidFill>
                  <a:schemeClr val="tx2"/>
                </a:solidFill>
              </a:rPr>
              <a:t>concerne</a:t>
            </a:r>
            <a:r>
              <a:rPr lang="fr-BE" altLang="fr-FR" sz="1800" b="0" dirty="0"/>
              <a:t> </a:t>
            </a:r>
          </a:p>
          <a:p>
            <a:pPr>
              <a:lnSpc>
                <a:spcPct val="150000"/>
              </a:lnSpc>
              <a:spcBef>
                <a:spcPct val="30000"/>
              </a:spcBef>
              <a:buNone/>
            </a:pPr>
            <a:r>
              <a:rPr lang="fr-BE" altLang="fr-FR" sz="1800" b="0" dirty="0">
                <a:solidFill>
                  <a:schemeClr val="tx2"/>
                </a:solidFill>
              </a:rPr>
              <a:t>	une hospitalisation</a:t>
            </a:r>
          </a:p>
          <a:p>
            <a:pPr>
              <a:buNone/>
            </a:pPr>
            <a:endParaRPr lang="en-GB" dirty="0"/>
          </a:p>
        </p:txBody>
      </p:sp>
      <p:sp>
        <p:nvSpPr>
          <p:cNvPr id="30" name="Titre 29"/>
          <p:cNvSpPr>
            <a:spLocks noGrp="1"/>
          </p:cNvSpPr>
          <p:nvPr>
            <p:ph type="ctrTitle"/>
          </p:nvPr>
        </p:nvSpPr>
        <p:spPr>
          <a:xfrm>
            <a:off x="342461" y="328975"/>
            <a:ext cx="8396910" cy="888669"/>
          </a:xfrm>
        </p:spPr>
        <p:txBody>
          <a:bodyPr/>
          <a:lstStyle/>
          <a:p>
            <a:r>
              <a:rPr lang="en-GB" sz="2800" b="1" dirty="0" err="1"/>
              <a:t>L’été</a:t>
            </a:r>
            <a:r>
              <a:rPr lang="en-GB" sz="2800" b="1" dirty="0"/>
              <a:t> chez </a:t>
            </a:r>
            <a:r>
              <a:rPr lang="en-GB" sz="2800" b="1" dirty="0" err="1"/>
              <a:t>Europ</a:t>
            </a:r>
            <a:r>
              <a:rPr lang="en-GB" sz="2800" b="1" dirty="0"/>
              <a:t> Assistance </a:t>
            </a:r>
            <a:r>
              <a:rPr lang="en-GB" sz="2800" b="1" dirty="0" err="1"/>
              <a:t>en</a:t>
            </a:r>
            <a:r>
              <a:rPr lang="en-GB" sz="2800" b="1" dirty="0"/>
              <a:t> </a:t>
            </a:r>
            <a:r>
              <a:rPr lang="en-GB" sz="2800" b="1" dirty="0" err="1"/>
              <a:t>Belgique</a:t>
            </a:r>
            <a:r>
              <a:rPr lang="en-GB" sz="2800" b="1" dirty="0"/>
              <a:t> </a:t>
            </a:r>
            <a:br>
              <a:rPr lang="en-GB" sz="2800" b="1" dirty="0"/>
            </a:br>
            <a:br>
              <a:rPr lang="en-GB" sz="2400" b="1" dirty="0"/>
            </a:br>
            <a:r>
              <a:rPr lang="en-GB" sz="1800" b="1" dirty="0"/>
              <a:t>(</a:t>
            </a:r>
            <a:r>
              <a:rPr lang="en-GB" sz="1800" b="1" dirty="0" err="1"/>
              <a:t>chiffres</a:t>
            </a:r>
            <a:r>
              <a:rPr lang="en-GB" sz="1800" b="1" dirty="0"/>
              <a:t> </a:t>
            </a:r>
            <a:r>
              <a:rPr lang="en-GB" sz="1800" b="1" dirty="0" err="1"/>
              <a:t>juillet-août</a:t>
            </a:r>
            <a:r>
              <a:rPr lang="en-GB" sz="1800" b="1" dirty="0"/>
              <a:t> 2017)</a:t>
            </a:r>
          </a:p>
        </p:txBody>
      </p:sp>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4998" y="3991274"/>
            <a:ext cx="3138376" cy="209195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78" y="513014"/>
            <a:ext cx="5078833" cy="590632"/>
          </a:xfrm>
          <a:prstGeom prst="rect">
            <a:avLst/>
          </a:prstGeom>
        </p:spPr>
      </p:pic>
    </p:spTree>
    <p:extLst>
      <p:ext uri="{BB962C8B-B14F-4D97-AF65-F5344CB8AC3E}">
        <p14:creationId xmlns:p14="http://schemas.microsoft.com/office/powerpoint/2010/main" val="40190686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85" y="410966"/>
            <a:ext cx="8088127" cy="5399284"/>
          </a:xfrm>
          <a:prstGeom prst="rect">
            <a:avLst/>
          </a:prstGeom>
        </p:spPr>
      </p:pic>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6" name="TextBox 5"/>
          <p:cNvSpPr txBox="1"/>
          <p:nvPr/>
        </p:nvSpPr>
        <p:spPr>
          <a:xfrm>
            <a:off x="239014" y="855874"/>
            <a:ext cx="5852884" cy="1200329"/>
          </a:xfrm>
          <a:prstGeom prst="rect">
            <a:avLst/>
          </a:prstGeom>
          <a:solidFill>
            <a:srgbClr val="314397"/>
          </a:solidFill>
          <a:effectLst>
            <a:outerShdw blurRad="50800" dist="38100" dir="5400000" algn="t" rotWithShape="0">
              <a:prstClr val="black">
                <a:alpha val="40000"/>
              </a:prstClr>
            </a:outerShdw>
          </a:effectLst>
        </p:spPr>
        <p:txBody>
          <a:bodyPr wrap="none" rtlCol="0">
            <a:spAutoFit/>
          </a:bodyPr>
          <a:lstStyle/>
          <a:p>
            <a:r>
              <a:rPr lang="fr-BE" sz="3600" b="1" dirty="0">
                <a:solidFill>
                  <a:schemeClr val="bg1"/>
                </a:solidFill>
              </a:rPr>
              <a:t>Préoccupations  </a:t>
            </a:r>
            <a:br>
              <a:rPr lang="fr-BE" sz="3600" b="1" dirty="0">
                <a:solidFill>
                  <a:schemeClr val="bg1"/>
                </a:solidFill>
              </a:rPr>
            </a:br>
            <a:r>
              <a:rPr lang="fr-BE" sz="3600" b="1" dirty="0">
                <a:solidFill>
                  <a:schemeClr val="bg1"/>
                </a:solidFill>
              </a:rPr>
              <a:t>&amp; couverture d’assurance</a:t>
            </a:r>
          </a:p>
        </p:txBody>
      </p:sp>
    </p:spTree>
    <p:extLst>
      <p:ext uri="{BB962C8B-B14F-4D97-AF65-F5344CB8AC3E}">
        <p14:creationId xmlns:p14="http://schemas.microsoft.com/office/powerpoint/2010/main" val="10203978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7" name="TextBox 18"/>
          <p:cNvSpPr txBox="1">
            <a:spLocks noChangeArrowheads="1"/>
          </p:cNvSpPr>
          <p:nvPr/>
        </p:nvSpPr>
        <p:spPr bwMode="auto">
          <a:xfrm>
            <a:off x="617415" y="5314036"/>
            <a:ext cx="7682253" cy="95410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eaLnBrk="1" hangingPunct="1">
              <a:spcBef>
                <a:spcPct val="0"/>
              </a:spcBef>
              <a:buNone/>
            </a:pPr>
            <a:r>
              <a:rPr lang="fr-BE" altLang="fr-FR" sz="1400" dirty="0">
                <a:solidFill>
                  <a:schemeClr val="tx2"/>
                </a:solidFill>
              </a:rPr>
              <a:t>Les éventuels problèmes de santé en vacances, les dommages à leur domicile et les accidents de transport représentent le Top 3 des préoccupations des Belges.</a:t>
            </a:r>
          </a:p>
          <a:p>
            <a:pPr eaLnBrk="1" hangingPunct="1">
              <a:spcBef>
                <a:spcPct val="0"/>
              </a:spcBef>
              <a:buNone/>
            </a:pPr>
            <a:endParaRPr lang="fr-BE" altLang="fr-FR" sz="1400" dirty="0">
              <a:solidFill>
                <a:schemeClr val="tx2"/>
              </a:solidFill>
            </a:endParaRPr>
          </a:p>
          <a:p>
            <a:pPr eaLnBrk="1" hangingPunct="1">
              <a:spcBef>
                <a:spcPct val="0"/>
              </a:spcBef>
              <a:buNone/>
            </a:pPr>
            <a:r>
              <a:rPr lang="fr-BE" altLang="fr-FR" sz="1400" dirty="0">
                <a:solidFill>
                  <a:schemeClr val="tx2"/>
                </a:solidFill>
              </a:rPr>
              <a:t>Les différences entre FR et NL ne sont pas fort marquées.</a:t>
            </a:r>
          </a:p>
        </p:txBody>
      </p:sp>
      <p:sp>
        <p:nvSpPr>
          <p:cNvPr id="30" name="Titre 29"/>
          <p:cNvSpPr>
            <a:spLocks noGrp="1"/>
          </p:cNvSpPr>
          <p:nvPr>
            <p:ph type="ctrTitle"/>
          </p:nvPr>
        </p:nvSpPr>
        <p:spPr>
          <a:xfrm>
            <a:off x="338064" y="218586"/>
            <a:ext cx="8796700" cy="435316"/>
          </a:xfrm>
          <a:noFill/>
        </p:spPr>
        <p:txBody>
          <a:bodyPr/>
          <a:lstStyle/>
          <a:p>
            <a:r>
              <a:rPr lang="fr-FR" altLang="fr-FR" sz="2400" b="1" dirty="0"/>
              <a:t>Les préoccupations des Belges (FR/NL) </a:t>
            </a:r>
            <a:br>
              <a:rPr lang="fr-FR" altLang="fr-FR" sz="2400" b="1" dirty="0"/>
            </a:br>
            <a:r>
              <a:rPr lang="fr-FR" altLang="fr-FR" sz="2400" b="1" dirty="0"/>
              <a:t>face à leur voyage</a:t>
            </a:r>
            <a:endParaRPr lang="en-GB" altLang="fr-FR" sz="2400" b="1" dirty="0"/>
          </a:p>
        </p:txBody>
      </p:sp>
      <p:graphicFrame>
        <p:nvGraphicFramePr>
          <p:cNvPr id="7" name="Chart 6"/>
          <p:cNvGraphicFramePr/>
          <p:nvPr>
            <p:extLst>
              <p:ext uri="{D42A27DB-BD31-4B8C-83A1-F6EECF244321}">
                <p14:modId xmlns:p14="http://schemas.microsoft.com/office/powerpoint/2010/main" val="1463556685"/>
              </p:ext>
            </p:extLst>
          </p:nvPr>
        </p:nvGraphicFramePr>
        <p:xfrm>
          <a:off x="617415" y="1176709"/>
          <a:ext cx="7865959" cy="4237929"/>
        </p:xfrm>
        <a:graphic>
          <a:graphicData uri="http://schemas.openxmlformats.org/drawingml/2006/chart">
            <c:chart xmlns:c="http://schemas.openxmlformats.org/drawingml/2006/chart" xmlns:r="http://schemas.openxmlformats.org/officeDocument/2006/relationships" r:id="rId2"/>
          </a:graphicData>
        </a:graphic>
      </p:graphicFrame>
      <p:sp>
        <p:nvSpPr>
          <p:cNvPr id="8" name="Left Bracket 7"/>
          <p:cNvSpPr/>
          <p:nvPr/>
        </p:nvSpPr>
        <p:spPr>
          <a:xfrm>
            <a:off x="453292" y="1781908"/>
            <a:ext cx="54708" cy="1016000"/>
          </a:xfrm>
          <a:prstGeom prst="leftBracket">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a:p>
        </p:txBody>
      </p:sp>
      <p:sp>
        <p:nvSpPr>
          <p:cNvPr id="18" name="Left Bracket 17"/>
          <p:cNvSpPr/>
          <p:nvPr/>
        </p:nvSpPr>
        <p:spPr>
          <a:xfrm>
            <a:off x="453292" y="3040184"/>
            <a:ext cx="45719" cy="1957939"/>
          </a:xfrm>
          <a:prstGeom prst="leftBracket">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a:p>
        </p:txBody>
      </p:sp>
      <p:sp>
        <p:nvSpPr>
          <p:cNvPr id="10" name="TextBox 9"/>
          <p:cNvSpPr txBox="1"/>
          <p:nvPr/>
        </p:nvSpPr>
        <p:spPr>
          <a:xfrm rot="16200000">
            <a:off x="-147399" y="2136019"/>
            <a:ext cx="784189" cy="307777"/>
          </a:xfrm>
          <a:prstGeom prst="rect">
            <a:avLst/>
          </a:prstGeom>
          <a:noFill/>
        </p:spPr>
        <p:txBody>
          <a:bodyPr wrap="none" rtlCol="0">
            <a:spAutoFit/>
          </a:bodyPr>
          <a:lstStyle/>
          <a:p>
            <a:r>
              <a:rPr lang="fr-BE" sz="1400" dirty="0">
                <a:solidFill>
                  <a:schemeClr val="accent1"/>
                </a:solidFill>
              </a:rPr>
              <a:t>SANTÉ</a:t>
            </a:r>
          </a:p>
        </p:txBody>
      </p:sp>
      <p:sp>
        <p:nvSpPr>
          <p:cNvPr id="19" name="TextBox 18"/>
          <p:cNvSpPr txBox="1"/>
          <p:nvPr/>
        </p:nvSpPr>
        <p:spPr>
          <a:xfrm rot="16200000">
            <a:off x="-223933" y="3808968"/>
            <a:ext cx="914033" cy="307777"/>
          </a:xfrm>
          <a:prstGeom prst="rect">
            <a:avLst/>
          </a:prstGeom>
          <a:noFill/>
        </p:spPr>
        <p:txBody>
          <a:bodyPr wrap="none" rtlCol="0">
            <a:spAutoFit/>
          </a:bodyPr>
          <a:lstStyle/>
          <a:p>
            <a:r>
              <a:rPr lang="fr-BE" sz="1400" dirty="0">
                <a:solidFill>
                  <a:schemeClr val="tx2"/>
                </a:solidFill>
              </a:rPr>
              <a:t>AUTRES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71" y="662178"/>
            <a:ext cx="5078833" cy="590632"/>
          </a:xfrm>
          <a:prstGeom prst="rect">
            <a:avLst/>
          </a:prstGeom>
        </p:spPr>
      </p:pic>
    </p:spTree>
    <p:extLst>
      <p:ext uri="{BB962C8B-B14F-4D97-AF65-F5344CB8AC3E}">
        <p14:creationId xmlns:p14="http://schemas.microsoft.com/office/powerpoint/2010/main" val="258192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7" name="TextBox 18"/>
          <p:cNvSpPr txBox="1">
            <a:spLocks noChangeArrowheads="1"/>
          </p:cNvSpPr>
          <p:nvPr/>
        </p:nvSpPr>
        <p:spPr bwMode="auto">
          <a:xfrm>
            <a:off x="185118" y="4929852"/>
            <a:ext cx="4437119" cy="99719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marL="285750" indent="-285750" algn="just">
              <a:defRPr/>
            </a:pPr>
            <a:r>
              <a:rPr lang="fr-BE" sz="1400" dirty="0">
                <a:solidFill>
                  <a:schemeClr val="tx2"/>
                </a:solidFill>
                <a:cs typeface="Arial" charset="0"/>
              </a:rPr>
              <a:t>La majorité des Belges (70%) déclarent être couverts par une assistance. </a:t>
            </a:r>
          </a:p>
          <a:p>
            <a:pPr marL="285750" indent="-285750" algn="just">
              <a:defRPr/>
            </a:pPr>
            <a:r>
              <a:rPr lang="fr-BE" sz="1400" dirty="0">
                <a:solidFill>
                  <a:schemeClr val="tx2"/>
                </a:solidFill>
                <a:cs typeface="Arial" charset="0"/>
              </a:rPr>
              <a:t>30% (-2pts vs 2017) des Belges déclarent « ne pas avoir besoin de couverture d’assistance ».</a:t>
            </a:r>
            <a:endParaRPr lang="nl-NL" sz="1400" dirty="0">
              <a:solidFill>
                <a:schemeClr val="tx2"/>
              </a:solidFill>
            </a:endParaRPr>
          </a:p>
        </p:txBody>
      </p:sp>
      <p:sp>
        <p:nvSpPr>
          <p:cNvPr id="5" name="Title 4"/>
          <p:cNvSpPr>
            <a:spLocks noGrp="1"/>
          </p:cNvSpPr>
          <p:nvPr>
            <p:ph type="ctrTitle"/>
          </p:nvPr>
        </p:nvSpPr>
        <p:spPr>
          <a:xfrm>
            <a:off x="356536" y="235379"/>
            <a:ext cx="6949936" cy="641227"/>
          </a:xfrm>
        </p:spPr>
        <p:txBody>
          <a:bodyPr/>
          <a:lstStyle/>
          <a:p>
            <a:r>
              <a:rPr lang="fr-BE" altLang="fr-FR" sz="2400" b="1" dirty="0"/>
              <a:t>La couverture Assistance voyage et annulation des Belges</a:t>
            </a:r>
            <a:br>
              <a:rPr lang="en-GB" altLang="fr-FR" sz="2400" b="1" dirty="0"/>
            </a:br>
            <a:endParaRPr lang="fr-BE" sz="2400" dirty="0"/>
          </a:p>
        </p:txBody>
      </p:sp>
      <p:graphicFrame>
        <p:nvGraphicFramePr>
          <p:cNvPr id="15" name="Chart 14"/>
          <p:cNvGraphicFramePr/>
          <p:nvPr>
            <p:extLst>
              <p:ext uri="{D42A27DB-BD31-4B8C-83A1-F6EECF244321}">
                <p14:modId xmlns:p14="http://schemas.microsoft.com/office/powerpoint/2010/main" val="197973845"/>
              </p:ext>
            </p:extLst>
          </p:nvPr>
        </p:nvGraphicFramePr>
        <p:xfrm>
          <a:off x="453292" y="1599073"/>
          <a:ext cx="3782648" cy="30663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p:extLst>
              <p:ext uri="{D42A27DB-BD31-4B8C-83A1-F6EECF244321}">
                <p14:modId xmlns:p14="http://schemas.microsoft.com/office/powerpoint/2010/main" val="2898745620"/>
              </p:ext>
            </p:extLst>
          </p:nvPr>
        </p:nvGraphicFramePr>
        <p:xfrm>
          <a:off x="4754880" y="1239664"/>
          <a:ext cx="3422242" cy="287032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347300" y="1180023"/>
            <a:ext cx="3550932" cy="369332"/>
          </a:xfrm>
          <a:prstGeom prst="rect">
            <a:avLst/>
          </a:prstGeom>
          <a:noFill/>
        </p:spPr>
        <p:txBody>
          <a:bodyPr wrap="square" rtlCol="0">
            <a:spAutoFit/>
          </a:bodyPr>
          <a:lstStyle/>
          <a:p>
            <a:r>
              <a:rPr lang="fr-BE" dirty="0"/>
              <a:t>Couverture Assistance voyage</a:t>
            </a:r>
          </a:p>
        </p:txBody>
      </p:sp>
      <p:sp>
        <p:nvSpPr>
          <p:cNvPr id="3" name="TextBox 2"/>
          <p:cNvSpPr txBox="1"/>
          <p:nvPr/>
        </p:nvSpPr>
        <p:spPr>
          <a:xfrm>
            <a:off x="4861170" y="4552514"/>
            <a:ext cx="4204676" cy="1785104"/>
          </a:xfrm>
          <a:prstGeom prst="rect">
            <a:avLst/>
          </a:prstGeom>
          <a:noFill/>
          <a:ln>
            <a:solidFill>
              <a:schemeClr val="tx2"/>
            </a:solidFill>
          </a:ln>
        </p:spPr>
        <p:txBody>
          <a:bodyPr wrap="square" rtlCol="0">
            <a:spAutoFit/>
          </a:bodyPr>
          <a:lstStyle/>
          <a:p>
            <a:r>
              <a:rPr lang="fr-BE" sz="1400" dirty="0">
                <a:solidFill>
                  <a:schemeClr val="tx2"/>
                </a:solidFill>
              </a:rPr>
              <a:t>Les principales raisons invoquées pour ne pas souscrire de contrat d’assistance voyage : </a:t>
            </a:r>
          </a:p>
          <a:p>
            <a:pPr marL="285750" indent="-285750">
              <a:buFont typeface="Arial" panose="020B0604020202020204" pitchFamily="34" charset="0"/>
              <a:buChar char="•"/>
            </a:pPr>
            <a:r>
              <a:rPr lang="fr-BE" sz="1400" dirty="0">
                <a:solidFill>
                  <a:schemeClr val="tx2"/>
                </a:solidFill>
              </a:rPr>
              <a:t>« Je ne cours aucun risque » : 30%</a:t>
            </a:r>
          </a:p>
          <a:p>
            <a:pPr marL="285750" indent="-285750">
              <a:buFont typeface="Arial" panose="020B0604020202020204" pitchFamily="34" charset="0"/>
              <a:buChar char="•"/>
            </a:pPr>
            <a:r>
              <a:rPr lang="fr-BE" sz="1400" dirty="0">
                <a:solidFill>
                  <a:schemeClr val="tx2"/>
                </a:solidFill>
              </a:rPr>
              <a:t>« Je ne voyage pas assez loin </a:t>
            </a:r>
            <a:r>
              <a:rPr lang="fr-BE" dirty="0">
                <a:solidFill>
                  <a:schemeClr val="tx2"/>
                </a:solidFill>
              </a:rPr>
              <a:t>»</a:t>
            </a:r>
            <a:r>
              <a:rPr lang="fr-BE" sz="1400" dirty="0">
                <a:solidFill>
                  <a:schemeClr val="tx2"/>
                </a:solidFill>
              </a:rPr>
              <a:t>: 24%</a:t>
            </a:r>
          </a:p>
          <a:p>
            <a:pPr marL="285750" indent="-285750">
              <a:buFont typeface="Arial" panose="020B0604020202020204" pitchFamily="34" charset="0"/>
              <a:buChar char="•"/>
            </a:pPr>
            <a:r>
              <a:rPr lang="fr-BE" sz="1400" dirty="0">
                <a:solidFill>
                  <a:schemeClr val="tx2"/>
                </a:solidFill>
              </a:rPr>
              <a:t>« Je ne voyage pas assez souvent </a:t>
            </a:r>
            <a:r>
              <a:rPr lang="fr-BE" dirty="0">
                <a:solidFill>
                  <a:schemeClr val="tx2"/>
                </a:solidFill>
              </a:rPr>
              <a:t>» </a:t>
            </a:r>
            <a:r>
              <a:rPr lang="fr-BE" sz="1400" dirty="0">
                <a:solidFill>
                  <a:schemeClr val="tx2"/>
                </a:solidFill>
              </a:rPr>
              <a:t>: 22%</a:t>
            </a:r>
          </a:p>
          <a:p>
            <a:pPr marL="285750" indent="-285750">
              <a:buFont typeface="Arial" panose="020B0604020202020204" pitchFamily="34" charset="0"/>
              <a:buChar char="•"/>
            </a:pPr>
            <a:r>
              <a:rPr lang="fr-BE" sz="1400" dirty="0">
                <a:solidFill>
                  <a:schemeClr val="tx2"/>
                </a:solidFill>
              </a:rPr>
              <a:t>« C’est déjà inclus dans d’autres contrats </a:t>
            </a:r>
            <a:r>
              <a:rPr lang="fr-BE" dirty="0">
                <a:solidFill>
                  <a:schemeClr val="tx2"/>
                </a:solidFill>
              </a:rPr>
              <a:t>»</a:t>
            </a:r>
            <a:r>
              <a:rPr lang="fr-BE" sz="1400" dirty="0">
                <a:solidFill>
                  <a:schemeClr val="tx2"/>
                </a:solidFill>
              </a:rPr>
              <a:t> : 11%</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571" y="678654"/>
            <a:ext cx="5078833" cy="590632"/>
          </a:xfrm>
          <a:prstGeom prst="rect">
            <a:avLst/>
          </a:prstGeom>
        </p:spPr>
      </p:pic>
    </p:spTree>
    <p:extLst>
      <p:ext uri="{BB962C8B-B14F-4D97-AF65-F5344CB8AC3E}">
        <p14:creationId xmlns:p14="http://schemas.microsoft.com/office/powerpoint/2010/main" val="13513600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205415"/>
            <a:ext cx="9144000" cy="6525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1190"/>
          <a:stretch/>
        </p:blipFill>
        <p:spPr>
          <a:xfrm>
            <a:off x="-1" y="611083"/>
            <a:ext cx="9144001" cy="6858000"/>
          </a:xfrm>
          <a:prstGeom prst="rect">
            <a:avLst/>
          </a:prstGeom>
        </p:spPr>
      </p:pic>
      <p:sp>
        <p:nvSpPr>
          <p:cNvPr id="7" name="Text Box 15"/>
          <p:cNvSpPr txBox="1">
            <a:spLocks noChangeArrowheads="1"/>
          </p:cNvSpPr>
          <p:nvPr/>
        </p:nvSpPr>
        <p:spPr bwMode="auto">
          <a:xfrm>
            <a:off x="247401" y="1640355"/>
            <a:ext cx="3629025" cy="654475"/>
          </a:xfrm>
          <a:prstGeom prst="rect">
            <a:avLst/>
          </a:prstGeom>
          <a:solidFill>
            <a:srgbClr val="314397"/>
          </a:solidFill>
          <a:ln w="44450">
            <a:noFill/>
            <a:miter lim="800000"/>
            <a:headEnd/>
            <a:tailEnd/>
          </a:ln>
        </p:spPr>
        <p:txBody>
          <a:bodyPr>
            <a:spAutoFit/>
          </a:bodyPr>
          <a:lstStyle>
            <a:lvl1pPr eaLnBrk="0" hangingPunct="0">
              <a:spcBef>
                <a:spcPct val="20000"/>
              </a:spcBef>
              <a:buChar char="•"/>
              <a:defRPr>
                <a:solidFill>
                  <a:schemeClr val="accent2"/>
                </a:solidFill>
                <a:latin typeface="Arial" charset="0"/>
              </a:defRPr>
            </a:lvl1pPr>
            <a:lvl2pPr marL="742950" indent="-285750" eaLnBrk="0" hangingPunct="0">
              <a:spcBef>
                <a:spcPct val="20000"/>
              </a:spcBef>
              <a:buChar char="–"/>
              <a:defRPr sz="1600">
                <a:solidFill>
                  <a:schemeClr val="accent2"/>
                </a:solidFill>
                <a:latin typeface="Arial" charset="0"/>
              </a:defRPr>
            </a:lvl2pPr>
            <a:lvl3pPr marL="1143000" indent="-228600" eaLnBrk="0" hangingPunct="0">
              <a:spcBef>
                <a:spcPct val="20000"/>
              </a:spcBef>
              <a:buChar char="•"/>
              <a:defRPr sz="1400">
                <a:solidFill>
                  <a:schemeClr val="accent2"/>
                </a:solidFill>
                <a:latin typeface="Arial" charset="0"/>
              </a:defRPr>
            </a:lvl3pPr>
            <a:lvl4pPr marL="1600200" indent="-228600" eaLnBrk="0" hangingPunct="0">
              <a:spcBef>
                <a:spcPct val="20000"/>
              </a:spcBef>
              <a:buChar char="–"/>
              <a:defRPr sz="1200">
                <a:solidFill>
                  <a:schemeClr val="accent2"/>
                </a:solidFill>
                <a:latin typeface="Arial" charset="0"/>
              </a:defRPr>
            </a:lvl4pPr>
            <a:lvl5pPr marL="2057400" indent="-228600" eaLnBrk="0" hangingPunct="0">
              <a:spcBef>
                <a:spcPct val="20000"/>
              </a:spcBef>
              <a:buChar char="»"/>
              <a:defRPr sz="1200">
                <a:solidFill>
                  <a:schemeClr val="accent2"/>
                </a:solidFill>
                <a:latin typeface="Arial" charset="0"/>
              </a:defRPr>
            </a:lvl5pPr>
            <a:lvl6pPr marL="2514600" indent="-228600" eaLnBrk="0" fontAlgn="base" hangingPunct="0">
              <a:spcBef>
                <a:spcPct val="20000"/>
              </a:spcBef>
              <a:spcAft>
                <a:spcPct val="0"/>
              </a:spcAft>
              <a:buChar char="»"/>
              <a:defRPr sz="1200">
                <a:solidFill>
                  <a:schemeClr val="accent2"/>
                </a:solidFill>
                <a:latin typeface="Arial" charset="0"/>
              </a:defRPr>
            </a:lvl6pPr>
            <a:lvl7pPr marL="2971800" indent="-228600" eaLnBrk="0" fontAlgn="base" hangingPunct="0">
              <a:spcBef>
                <a:spcPct val="20000"/>
              </a:spcBef>
              <a:spcAft>
                <a:spcPct val="0"/>
              </a:spcAft>
              <a:buChar char="»"/>
              <a:defRPr sz="1200">
                <a:solidFill>
                  <a:schemeClr val="accent2"/>
                </a:solidFill>
                <a:latin typeface="Arial" charset="0"/>
              </a:defRPr>
            </a:lvl7pPr>
            <a:lvl8pPr marL="3429000" indent="-228600" eaLnBrk="0" fontAlgn="base" hangingPunct="0">
              <a:spcBef>
                <a:spcPct val="20000"/>
              </a:spcBef>
              <a:spcAft>
                <a:spcPct val="0"/>
              </a:spcAft>
              <a:buChar char="»"/>
              <a:defRPr sz="1200">
                <a:solidFill>
                  <a:schemeClr val="accent2"/>
                </a:solidFill>
                <a:latin typeface="Arial" charset="0"/>
              </a:defRPr>
            </a:lvl8pPr>
            <a:lvl9pPr marL="3886200" indent="-228600" eaLnBrk="0" fontAlgn="base" hangingPunct="0">
              <a:spcBef>
                <a:spcPct val="20000"/>
              </a:spcBef>
              <a:spcAft>
                <a:spcPct val="0"/>
              </a:spcAft>
              <a:buChar char="»"/>
              <a:defRPr sz="1200">
                <a:solidFill>
                  <a:schemeClr val="accent2"/>
                </a:solidFill>
                <a:latin typeface="Arial" charset="0"/>
              </a:defRPr>
            </a:lvl9pPr>
          </a:lstStyle>
          <a:p>
            <a:pPr algn="ctr" eaLnBrk="1" hangingPunct="1">
              <a:lnSpc>
                <a:spcPct val="110000"/>
              </a:lnSpc>
              <a:spcBef>
                <a:spcPct val="75000"/>
              </a:spcBef>
              <a:buClr>
                <a:srgbClr val="FFCC00"/>
              </a:buClr>
              <a:buSzPct val="85000"/>
              <a:buFont typeface="Wingdings" pitchFamily="2" charset="2"/>
              <a:buNone/>
            </a:pPr>
            <a:r>
              <a:rPr lang="en-US" altLang="fr-FR" sz="3600" b="1" dirty="0">
                <a:solidFill>
                  <a:schemeClr val="bg1"/>
                </a:solidFill>
                <a:latin typeface="Arial" panose="020B0604020202020204" pitchFamily="34" charset="0"/>
                <a:cs typeface="Arial" panose="020B0604020202020204" pitchFamily="34" charset="0"/>
              </a:rPr>
              <a:t>Conclusions</a:t>
            </a:r>
          </a:p>
        </p:txBody>
      </p:sp>
    </p:spTree>
    <p:extLst>
      <p:ext uri="{BB962C8B-B14F-4D97-AF65-F5344CB8AC3E}">
        <p14:creationId xmlns:p14="http://schemas.microsoft.com/office/powerpoint/2010/main" val="2177901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29"/>
          <p:cNvSpPr>
            <a:spLocks noGrp="1"/>
          </p:cNvSpPr>
          <p:nvPr>
            <p:ph type="ctrTitle"/>
          </p:nvPr>
        </p:nvSpPr>
        <p:spPr>
          <a:xfrm>
            <a:off x="338064" y="154671"/>
            <a:ext cx="8386686" cy="557458"/>
          </a:xfrm>
        </p:spPr>
        <p:txBody>
          <a:bodyPr/>
          <a:lstStyle/>
          <a:p>
            <a:r>
              <a:rPr lang="en-GB" sz="2400" b="1" dirty="0"/>
              <a:t>Conclusions</a:t>
            </a:r>
          </a:p>
        </p:txBody>
      </p:sp>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3" name="Text Placeholder 2"/>
          <p:cNvSpPr>
            <a:spLocks noGrp="1"/>
          </p:cNvSpPr>
          <p:nvPr>
            <p:ph type="body" sz="quarter" idx="14"/>
          </p:nvPr>
        </p:nvSpPr>
        <p:spPr>
          <a:xfrm>
            <a:off x="247762" y="555586"/>
            <a:ext cx="8391525" cy="4378325"/>
          </a:xfrm>
        </p:spPr>
        <p:txBody>
          <a:bodyPr/>
          <a:lstStyle/>
          <a:p>
            <a:endParaRPr lang="fr-BE" sz="1800" dirty="0">
              <a:solidFill>
                <a:schemeClr val="tx2"/>
              </a:solidFill>
            </a:endParaRPr>
          </a:p>
          <a:p>
            <a:pPr>
              <a:buNone/>
            </a:pPr>
            <a:r>
              <a:rPr lang="fr-BE" sz="1800" u="sng" dirty="0">
                <a:solidFill>
                  <a:schemeClr val="accent1"/>
                </a:solidFill>
              </a:rPr>
              <a:t>Les intentions de départ</a:t>
            </a:r>
          </a:p>
          <a:p>
            <a:pPr marL="285750" indent="-285750">
              <a:buFont typeface="Arial" panose="020B0604020202020204" pitchFamily="34" charset="0"/>
              <a:buChar char="•"/>
            </a:pPr>
            <a:r>
              <a:rPr lang="fr-BE" sz="1600" b="0" dirty="0">
                <a:solidFill>
                  <a:schemeClr val="tx2"/>
                </a:solidFill>
              </a:rPr>
              <a:t>Les intentions de départ des </a:t>
            </a:r>
            <a:r>
              <a:rPr lang="fr-BE" sz="1600" dirty="0">
                <a:solidFill>
                  <a:schemeClr val="tx2"/>
                </a:solidFill>
              </a:rPr>
              <a:t>Européens </a:t>
            </a:r>
            <a:r>
              <a:rPr lang="fr-BE" sz="1600" b="0" dirty="0">
                <a:solidFill>
                  <a:schemeClr val="tx2"/>
                </a:solidFill>
              </a:rPr>
              <a:t>sont </a:t>
            </a:r>
            <a:r>
              <a:rPr lang="fr-BE" sz="1600" dirty="0">
                <a:solidFill>
                  <a:schemeClr val="tx2"/>
                </a:solidFill>
              </a:rPr>
              <a:t>en hausse </a:t>
            </a:r>
            <a:r>
              <a:rPr lang="fr-BE" sz="1600" b="0" dirty="0">
                <a:solidFill>
                  <a:schemeClr val="tx2"/>
                </a:solidFill>
              </a:rPr>
              <a:t>et atteignent une moyenne de 64% (+ 1 pt). </a:t>
            </a:r>
          </a:p>
          <a:p>
            <a:pPr marL="285750" indent="-285750">
              <a:buFont typeface="Arial" panose="020B0604020202020204" pitchFamily="34" charset="0"/>
              <a:buChar char="•"/>
            </a:pPr>
            <a:r>
              <a:rPr lang="fr-BE" sz="1600" b="0" dirty="0">
                <a:solidFill>
                  <a:schemeClr val="tx2"/>
                </a:solidFill>
              </a:rPr>
              <a:t>Les </a:t>
            </a:r>
            <a:r>
              <a:rPr lang="fr-BE" sz="1600" dirty="0">
                <a:solidFill>
                  <a:schemeClr val="tx2"/>
                </a:solidFill>
              </a:rPr>
              <a:t>Belges</a:t>
            </a:r>
            <a:r>
              <a:rPr lang="fr-BE" sz="1600" b="0" dirty="0">
                <a:solidFill>
                  <a:schemeClr val="tx2"/>
                </a:solidFill>
              </a:rPr>
              <a:t> qui ont l’intention de partir en vacances sont également </a:t>
            </a:r>
            <a:r>
              <a:rPr lang="fr-BE" sz="1600" dirty="0">
                <a:solidFill>
                  <a:schemeClr val="tx2"/>
                </a:solidFill>
              </a:rPr>
              <a:t>plus nombreux </a:t>
            </a:r>
            <a:r>
              <a:rPr lang="fr-BE" sz="1600" b="0" dirty="0">
                <a:solidFill>
                  <a:schemeClr val="tx2"/>
                </a:solidFill>
              </a:rPr>
              <a:t>(63%, + 3 pts). Les vacances de courte durée (maximum 1 semaine) ont diminué (42%, </a:t>
            </a:r>
            <a:br>
              <a:rPr lang="fr-BE" sz="1600" b="0" dirty="0">
                <a:solidFill>
                  <a:schemeClr val="tx2"/>
                </a:solidFill>
              </a:rPr>
            </a:br>
            <a:r>
              <a:rPr lang="fr-BE" sz="1600" b="0" dirty="0">
                <a:solidFill>
                  <a:schemeClr val="tx2"/>
                </a:solidFill>
              </a:rPr>
              <a:t>-3 pts), tandis que les vacances plus longues (3 semaines et plus) ont augmenté (23%, +3 pts). Les vacances de 2 semaines se maintiennent à 35%. </a:t>
            </a:r>
          </a:p>
          <a:p>
            <a:pPr marL="285750" indent="-285750">
              <a:buFont typeface="Arial" panose="020B0604020202020204" pitchFamily="34" charset="0"/>
              <a:buChar char="•"/>
            </a:pPr>
            <a:endParaRPr lang="fr-BE" sz="1600" b="0" dirty="0">
              <a:solidFill>
                <a:schemeClr val="tx2"/>
              </a:solidFill>
            </a:endParaRPr>
          </a:p>
          <a:p>
            <a:pPr>
              <a:buNone/>
            </a:pPr>
            <a:endParaRPr lang="fr-BE" sz="1800" dirty="0">
              <a:solidFill>
                <a:schemeClr val="tx2"/>
              </a:solidFill>
            </a:endParaRPr>
          </a:p>
          <a:p>
            <a:pPr>
              <a:buNone/>
            </a:pPr>
            <a:r>
              <a:rPr lang="fr-BE" sz="1800" u="sng" dirty="0">
                <a:solidFill>
                  <a:schemeClr val="accent1"/>
                </a:solidFill>
              </a:rPr>
              <a:t>Les destinations</a:t>
            </a:r>
          </a:p>
          <a:p>
            <a:pPr marL="285750" indent="-285750">
              <a:buFont typeface="Arial" panose="020B0604020202020204" pitchFamily="34" charset="0"/>
              <a:buChar char="•"/>
            </a:pPr>
            <a:r>
              <a:rPr lang="fr-BE" sz="1600" b="0" dirty="0">
                <a:solidFill>
                  <a:schemeClr val="tx2"/>
                </a:solidFill>
              </a:rPr>
              <a:t>Néanmoins moins prisée que l’année passée, l’Europe reste plus que jamais la </a:t>
            </a:r>
            <a:r>
              <a:rPr lang="fr-BE" sz="1600" dirty="0">
                <a:solidFill>
                  <a:schemeClr val="tx2"/>
                </a:solidFill>
              </a:rPr>
              <a:t>première destination</a:t>
            </a:r>
            <a:r>
              <a:rPr lang="fr-BE" sz="1600" b="0" dirty="0">
                <a:solidFill>
                  <a:schemeClr val="tx2"/>
                </a:solidFill>
              </a:rPr>
              <a:t> des Européens et des Belges (78%, +1 pt vs 2017). </a:t>
            </a:r>
          </a:p>
          <a:p>
            <a:pPr marL="285750" indent="-285750">
              <a:buFont typeface="Arial" panose="020B0604020202020204" pitchFamily="34" charset="0"/>
              <a:buChar char="•"/>
            </a:pPr>
            <a:r>
              <a:rPr lang="fr-BE" sz="1600" b="0" dirty="0">
                <a:solidFill>
                  <a:schemeClr val="tx2"/>
                </a:solidFill>
              </a:rPr>
              <a:t>Ces derniers privilégient toujours </a:t>
            </a:r>
            <a:r>
              <a:rPr lang="fr-BE" sz="1600" dirty="0">
                <a:solidFill>
                  <a:schemeClr val="tx2"/>
                </a:solidFill>
              </a:rPr>
              <a:t>la France </a:t>
            </a:r>
            <a:r>
              <a:rPr lang="fr-BE" sz="1600" b="0" dirty="0">
                <a:solidFill>
                  <a:schemeClr val="tx2"/>
                </a:solidFill>
              </a:rPr>
              <a:t>comme pays de vacances (34%, + 2 pts), suivi par l’Espagne (19%), la Belgique (16%) et l’Italie (12%). </a:t>
            </a:r>
          </a:p>
          <a:p>
            <a:pPr marL="285750" indent="-285750">
              <a:buFont typeface="Arial" panose="020B0604020202020204" pitchFamily="34" charset="0"/>
              <a:buChar char="•"/>
            </a:pPr>
            <a:r>
              <a:rPr lang="fr-BE" sz="1600" dirty="0">
                <a:solidFill>
                  <a:schemeClr val="tx2"/>
                </a:solidFill>
              </a:rPr>
              <a:t>New York </a:t>
            </a:r>
            <a:r>
              <a:rPr lang="fr-BE" sz="1600" b="0" dirty="0">
                <a:solidFill>
                  <a:schemeClr val="tx2"/>
                </a:solidFill>
              </a:rPr>
              <a:t>(25%), Rome (15%) et Barcelone (10%) sont les villes que les Belges rêvent de visiter au moins une fois dans leur vie.</a:t>
            </a:r>
          </a:p>
          <a:p>
            <a:pPr marL="285750" indent="-285750">
              <a:buFont typeface="Arial" panose="020B0604020202020204" pitchFamily="34" charset="0"/>
              <a:buChar char="•"/>
            </a:pPr>
            <a:r>
              <a:rPr lang="fr-BE" sz="1600" b="0" dirty="0">
                <a:solidFill>
                  <a:schemeClr val="tx2"/>
                </a:solidFill>
              </a:rPr>
              <a:t>Selon les Belges, la Thaïlande est la destination la plus exotique (18%), l’Italie est le pays le plus romantique (50%) et le plus riche en histoire (22%), la France est le pays le plus gastronomique (41%).</a:t>
            </a:r>
          </a:p>
          <a:p>
            <a:endParaRPr lang="fr-BE" sz="1800" dirty="0">
              <a:solidFill>
                <a:schemeClr val="tx2"/>
              </a:solidFill>
            </a:endParaRPr>
          </a:p>
          <a:p>
            <a:endParaRPr lang="fr-BE" sz="1800" dirty="0">
              <a:solidFill>
                <a:schemeClr val="tx2"/>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998" y="316184"/>
            <a:ext cx="2245018" cy="590632"/>
          </a:xfrm>
          <a:prstGeom prst="rect">
            <a:avLst/>
          </a:prstGeom>
        </p:spPr>
      </p:pic>
    </p:spTree>
    <p:extLst>
      <p:ext uri="{BB962C8B-B14F-4D97-AF65-F5344CB8AC3E}">
        <p14:creationId xmlns:p14="http://schemas.microsoft.com/office/powerpoint/2010/main" val="14819553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29"/>
          <p:cNvSpPr>
            <a:spLocks noGrp="1"/>
          </p:cNvSpPr>
          <p:nvPr>
            <p:ph type="ctrTitle"/>
          </p:nvPr>
        </p:nvSpPr>
        <p:spPr>
          <a:xfrm>
            <a:off x="342278" y="152383"/>
            <a:ext cx="8386686" cy="557458"/>
          </a:xfrm>
        </p:spPr>
        <p:txBody>
          <a:bodyPr/>
          <a:lstStyle/>
          <a:p>
            <a:r>
              <a:rPr lang="en-GB" sz="2400" b="1" dirty="0"/>
              <a:t>Conclusions</a:t>
            </a:r>
          </a:p>
        </p:txBody>
      </p:sp>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3" name="Text Placeholder 2"/>
          <p:cNvSpPr>
            <a:spLocks noGrp="1"/>
          </p:cNvSpPr>
          <p:nvPr>
            <p:ph type="body" sz="quarter" idx="14"/>
          </p:nvPr>
        </p:nvSpPr>
        <p:spPr>
          <a:xfrm>
            <a:off x="342278" y="767328"/>
            <a:ext cx="8391708" cy="3672154"/>
          </a:xfrm>
        </p:spPr>
        <p:txBody>
          <a:bodyPr/>
          <a:lstStyle/>
          <a:p>
            <a:pPr>
              <a:buNone/>
            </a:pPr>
            <a:r>
              <a:rPr lang="fr-BE" sz="1800" u="sng" dirty="0">
                <a:solidFill>
                  <a:schemeClr val="accent1"/>
                </a:solidFill>
              </a:rPr>
              <a:t>Les moyens de transport </a:t>
            </a:r>
            <a:endParaRPr lang="fr-BE" sz="1800" b="0" dirty="0">
              <a:solidFill>
                <a:schemeClr val="accent1"/>
              </a:solidFill>
            </a:endParaRPr>
          </a:p>
          <a:p>
            <a:pPr marL="285750" indent="-285750">
              <a:buFont typeface="Arial" panose="020B0604020202020204" pitchFamily="34" charset="0"/>
              <a:buChar char="•"/>
            </a:pPr>
            <a:r>
              <a:rPr lang="fr-BE" sz="1800" b="0" dirty="0">
                <a:solidFill>
                  <a:schemeClr val="tx2"/>
                </a:solidFill>
              </a:rPr>
              <a:t>Plus de 5 Belges sur 10 utilisent leur </a:t>
            </a:r>
            <a:r>
              <a:rPr lang="fr-BE" sz="1800" dirty="0">
                <a:solidFill>
                  <a:schemeClr val="tx2"/>
                </a:solidFill>
              </a:rPr>
              <a:t>voiture</a:t>
            </a:r>
            <a:r>
              <a:rPr lang="fr-BE" sz="1800" b="0" dirty="0">
                <a:solidFill>
                  <a:schemeClr val="tx2"/>
                </a:solidFill>
              </a:rPr>
              <a:t> pour se rendre sur leur lieu de vacances. Près de 5 Belges sur 10 utilisent l’avion. Le train perd quelque peu en popularité (8%, -3 pts).</a:t>
            </a:r>
          </a:p>
          <a:p>
            <a:pPr>
              <a:buNone/>
            </a:pPr>
            <a:endParaRPr lang="fr-BE" sz="1800" b="0" dirty="0">
              <a:solidFill>
                <a:schemeClr val="tx2"/>
              </a:solidFill>
            </a:endParaRPr>
          </a:p>
          <a:p>
            <a:pPr>
              <a:buNone/>
            </a:pPr>
            <a:r>
              <a:rPr lang="fr-BE" sz="1800" u="sng" dirty="0">
                <a:solidFill>
                  <a:schemeClr val="accent1"/>
                </a:solidFill>
              </a:rPr>
              <a:t>Le budget vacances en hausse pour les Belges </a:t>
            </a:r>
          </a:p>
          <a:p>
            <a:pPr marL="285750" indent="-285750">
              <a:buFont typeface="Arial" panose="020B0604020202020204" pitchFamily="34" charset="0"/>
              <a:buChar char="•"/>
            </a:pPr>
            <a:r>
              <a:rPr lang="fr-BE" sz="1800" b="0" dirty="0">
                <a:solidFill>
                  <a:schemeClr val="tx2"/>
                </a:solidFill>
              </a:rPr>
              <a:t>Le budget « vacances » des </a:t>
            </a:r>
            <a:r>
              <a:rPr lang="fr-BE" sz="1800" dirty="0">
                <a:solidFill>
                  <a:schemeClr val="tx2"/>
                </a:solidFill>
              </a:rPr>
              <a:t>Européens</a:t>
            </a:r>
            <a:r>
              <a:rPr lang="fr-BE" sz="1800" b="0" dirty="0">
                <a:solidFill>
                  <a:schemeClr val="tx2"/>
                </a:solidFill>
              </a:rPr>
              <a:t> diminue </a:t>
            </a:r>
            <a:br>
              <a:rPr lang="fr-BE" sz="1800" b="0" dirty="0">
                <a:solidFill>
                  <a:schemeClr val="tx2"/>
                </a:solidFill>
              </a:rPr>
            </a:br>
            <a:r>
              <a:rPr lang="fr-BE" sz="1800" b="0" dirty="0">
                <a:solidFill>
                  <a:schemeClr val="tx2"/>
                </a:solidFill>
              </a:rPr>
              <a:t>de 2% pour atteindre </a:t>
            </a:r>
            <a:r>
              <a:rPr lang="fr-BE" sz="1800" dirty="0">
                <a:solidFill>
                  <a:schemeClr val="tx2"/>
                </a:solidFill>
              </a:rPr>
              <a:t>€ 1.957. </a:t>
            </a:r>
            <a:br>
              <a:rPr lang="fr-BE" sz="1800" dirty="0">
                <a:solidFill>
                  <a:schemeClr val="tx2"/>
                </a:solidFill>
              </a:rPr>
            </a:br>
            <a:r>
              <a:rPr lang="fr-BE" sz="1800" b="0" dirty="0">
                <a:solidFill>
                  <a:schemeClr val="tx2"/>
                </a:solidFill>
              </a:rPr>
              <a:t>(Il s’élève toutefois à € 2.004</a:t>
            </a:r>
            <a:r>
              <a:rPr lang="fr-BE" sz="1800" dirty="0">
                <a:solidFill>
                  <a:schemeClr val="tx2"/>
                </a:solidFill>
              </a:rPr>
              <a:t> </a:t>
            </a:r>
            <a:r>
              <a:rPr lang="fr-BE" sz="1800" b="0" dirty="0">
                <a:solidFill>
                  <a:schemeClr val="tx2"/>
                </a:solidFill>
              </a:rPr>
              <a:t>(+1%) si on y exclue </a:t>
            </a:r>
            <a:br>
              <a:rPr lang="fr-BE" sz="1800" b="0" dirty="0">
                <a:solidFill>
                  <a:schemeClr val="tx2"/>
                </a:solidFill>
              </a:rPr>
            </a:br>
            <a:r>
              <a:rPr lang="fr-BE" sz="1800" b="0" dirty="0">
                <a:solidFill>
                  <a:schemeClr val="tx2"/>
                </a:solidFill>
              </a:rPr>
              <a:t>la Grande-Bretagne, la Suisse et la Pologne.)</a:t>
            </a:r>
          </a:p>
          <a:p>
            <a:pPr marL="285750" indent="-285750">
              <a:buFont typeface="Arial" panose="020B0604020202020204" pitchFamily="34" charset="0"/>
              <a:buChar char="•"/>
            </a:pPr>
            <a:r>
              <a:rPr lang="fr-BE" sz="1800" b="0" dirty="0">
                <a:solidFill>
                  <a:schemeClr val="tx2"/>
                </a:solidFill>
              </a:rPr>
              <a:t>Le budget « vacances » des </a:t>
            </a:r>
            <a:r>
              <a:rPr lang="fr-BE" sz="1800" dirty="0">
                <a:solidFill>
                  <a:schemeClr val="tx2"/>
                </a:solidFill>
              </a:rPr>
              <a:t>Belges</a:t>
            </a:r>
            <a:r>
              <a:rPr lang="fr-BE" sz="1800" b="0" dirty="0">
                <a:solidFill>
                  <a:schemeClr val="tx2"/>
                </a:solidFill>
              </a:rPr>
              <a:t> augmente</a:t>
            </a:r>
            <a:br>
              <a:rPr lang="fr-BE" sz="1800" b="0" dirty="0">
                <a:solidFill>
                  <a:schemeClr val="tx2"/>
                </a:solidFill>
              </a:rPr>
            </a:br>
            <a:r>
              <a:rPr lang="fr-BE" sz="1800" b="0" dirty="0">
                <a:solidFill>
                  <a:schemeClr val="tx2"/>
                </a:solidFill>
              </a:rPr>
              <a:t>de 6% (+ € 139) et atteint </a:t>
            </a:r>
            <a:r>
              <a:rPr lang="fr-BE" sz="1800" dirty="0">
                <a:solidFill>
                  <a:schemeClr val="tx2"/>
                </a:solidFill>
              </a:rPr>
              <a:t>€ 2.318. </a:t>
            </a:r>
          </a:p>
          <a:p>
            <a:pPr marL="285750" indent="-285750">
              <a:buFont typeface="Arial" panose="020B0604020202020204" pitchFamily="34" charset="0"/>
              <a:buChar char="•"/>
            </a:pPr>
            <a:r>
              <a:rPr lang="fr-BE" sz="1800" b="0" dirty="0">
                <a:solidFill>
                  <a:srgbClr val="314397"/>
                </a:solidFill>
              </a:rPr>
              <a:t>Le budget des NL augmente de 7% (€ 2.177), </a:t>
            </a:r>
            <a:br>
              <a:rPr lang="fr-BE" sz="1800" b="0" dirty="0">
                <a:solidFill>
                  <a:srgbClr val="314397"/>
                </a:solidFill>
              </a:rPr>
            </a:br>
            <a:r>
              <a:rPr lang="fr-BE" sz="1800" b="0" dirty="0">
                <a:solidFill>
                  <a:srgbClr val="314397"/>
                </a:solidFill>
              </a:rPr>
              <a:t>celui des FR de 5% (€ 2.459).</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998" y="316184"/>
            <a:ext cx="2245018" cy="590632"/>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664" y="2671727"/>
            <a:ext cx="2398595" cy="1599863"/>
          </a:xfrm>
          <a:prstGeom prst="rect">
            <a:avLst/>
          </a:prstGeom>
          <a:ln>
            <a:solidFill>
              <a:srgbClr val="002060"/>
            </a:solidFill>
          </a:ln>
          <a:effectLst/>
        </p:spPr>
      </p:pic>
      <p:sp>
        <p:nvSpPr>
          <p:cNvPr id="2" name="ZoneTexte 1"/>
          <p:cNvSpPr txBox="1"/>
          <p:nvPr/>
        </p:nvSpPr>
        <p:spPr>
          <a:xfrm>
            <a:off x="228526" y="4970003"/>
            <a:ext cx="8452955" cy="1569660"/>
          </a:xfrm>
          <a:prstGeom prst="rect">
            <a:avLst/>
          </a:prstGeom>
          <a:solidFill>
            <a:srgbClr val="F0F2FA"/>
          </a:solidFill>
          <a:ln>
            <a:solidFill>
              <a:srgbClr val="314397"/>
            </a:solidFill>
          </a:ln>
        </p:spPr>
        <p:txBody>
          <a:bodyPr wrap="none" rtlCol="0">
            <a:spAutoFit/>
          </a:bodyPr>
          <a:lstStyle/>
          <a:p>
            <a:r>
              <a:rPr lang="fr-BE" sz="1600" b="1" dirty="0">
                <a:solidFill>
                  <a:srgbClr val="314397"/>
                </a:solidFill>
              </a:rPr>
              <a:t>Les voyageurs belges ont le moral :</a:t>
            </a:r>
            <a:br>
              <a:rPr lang="fr-BE" sz="1600" dirty="0">
                <a:solidFill>
                  <a:srgbClr val="314397"/>
                </a:solidFill>
              </a:rPr>
            </a:br>
            <a:r>
              <a:rPr lang="fr-BE" sz="1600" dirty="0">
                <a:solidFill>
                  <a:srgbClr val="314397"/>
                </a:solidFill>
              </a:rPr>
              <a:t>Les 4 grands « paramètres vacances » sont positifs :</a:t>
            </a:r>
          </a:p>
          <a:p>
            <a:r>
              <a:rPr lang="fr-BE" sz="1600" dirty="0">
                <a:solidFill>
                  <a:srgbClr val="314397"/>
                </a:solidFill>
              </a:rPr>
              <a:t>- Cette année, les vacanciers belges seront plus nombreux.</a:t>
            </a:r>
            <a:br>
              <a:rPr lang="fr-BE" sz="1600" dirty="0">
                <a:solidFill>
                  <a:srgbClr val="314397"/>
                </a:solidFill>
              </a:rPr>
            </a:br>
            <a:r>
              <a:rPr lang="fr-BE" sz="1600" dirty="0">
                <a:solidFill>
                  <a:srgbClr val="314397"/>
                </a:solidFill>
              </a:rPr>
              <a:t>- La fréquence des vacances longues est en hausse, celle des vacances courtes diminue.</a:t>
            </a:r>
          </a:p>
          <a:p>
            <a:r>
              <a:rPr lang="fr-BE" sz="1600" dirty="0">
                <a:solidFill>
                  <a:srgbClr val="314397"/>
                </a:solidFill>
              </a:rPr>
              <a:t>- Le nombre de départs multiples augmente légèrement.</a:t>
            </a:r>
          </a:p>
          <a:p>
            <a:r>
              <a:rPr lang="fr-BE" sz="1600" dirty="0">
                <a:solidFill>
                  <a:srgbClr val="314397"/>
                </a:solidFill>
              </a:rPr>
              <a:t>- Le budget moyen remonte après une forte baisse l’année passée.</a:t>
            </a:r>
            <a:endParaRPr lang="en-US" sz="1600" dirty="0">
              <a:solidFill>
                <a:srgbClr val="314397"/>
              </a:solidFill>
            </a:endParaRPr>
          </a:p>
        </p:txBody>
      </p:sp>
    </p:spTree>
    <p:extLst>
      <p:ext uri="{BB962C8B-B14F-4D97-AF65-F5344CB8AC3E}">
        <p14:creationId xmlns:p14="http://schemas.microsoft.com/office/powerpoint/2010/main" val="16171412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42460" y="1041124"/>
            <a:ext cx="8391525" cy="4378325"/>
          </a:xfrm>
        </p:spPr>
        <p:txBody>
          <a:bodyPr/>
          <a:lstStyle/>
          <a:p>
            <a:pPr>
              <a:buNone/>
            </a:pPr>
            <a:r>
              <a:rPr lang="fr-BE" sz="1800" u="sng" dirty="0">
                <a:solidFill>
                  <a:schemeClr val="accent1"/>
                </a:solidFill>
              </a:rPr>
              <a:t>Autres particularités </a:t>
            </a:r>
            <a:endParaRPr lang="fr-BE" sz="1800" dirty="0"/>
          </a:p>
          <a:p>
            <a:pPr marL="285750" indent="-285750">
              <a:buFont typeface="Arial" panose="020B0604020202020204" pitchFamily="34" charset="0"/>
              <a:buChar char="•"/>
            </a:pPr>
            <a:r>
              <a:rPr lang="fr-BE" sz="1800" b="0" dirty="0">
                <a:solidFill>
                  <a:schemeClr val="tx2"/>
                </a:solidFill>
              </a:rPr>
              <a:t>Parmi les différents </a:t>
            </a:r>
            <a:r>
              <a:rPr lang="fr-BE" sz="1800" dirty="0">
                <a:solidFill>
                  <a:schemeClr val="tx2"/>
                </a:solidFill>
              </a:rPr>
              <a:t>types de logements </a:t>
            </a:r>
            <a:r>
              <a:rPr lang="fr-BE" sz="1800" b="0" dirty="0">
                <a:solidFill>
                  <a:schemeClr val="tx2"/>
                </a:solidFill>
              </a:rPr>
              <a:t>choisis : 53% des Belges choisissent l’hôtel,  32% une location et 19% logent chez des amis ou dans une seconde résidence.</a:t>
            </a:r>
          </a:p>
          <a:p>
            <a:pPr marL="285750" indent="-285750">
              <a:buFont typeface="Arial" panose="020B0604020202020204" pitchFamily="34" charset="0"/>
              <a:buChar char="•"/>
            </a:pPr>
            <a:r>
              <a:rPr lang="fr-BE" sz="1800" b="0" dirty="0">
                <a:solidFill>
                  <a:schemeClr val="tx2"/>
                </a:solidFill>
              </a:rPr>
              <a:t>Les Belges sont nombreux à poster une </a:t>
            </a:r>
            <a:r>
              <a:rPr lang="fr-BE" sz="1800" dirty="0">
                <a:solidFill>
                  <a:schemeClr val="tx2"/>
                </a:solidFill>
              </a:rPr>
              <a:t>évaluation en ligne </a:t>
            </a:r>
            <a:r>
              <a:rPr lang="fr-BE" sz="1800" b="0" dirty="0">
                <a:solidFill>
                  <a:schemeClr val="tx2"/>
                </a:solidFill>
              </a:rPr>
              <a:t>concernant leur hôtel (58%), un restaurant (50%), une location (39%) ou une attraction touristique (36%). </a:t>
            </a:r>
          </a:p>
          <a:p>
            <a:pPr marL="285750" indent="-285750">
              <a:buFont typeface="Arial" panose="020B0604020202020204" pitchFamily="34" charset="0"/>
              <a:buChar char="•"/>
            </a:pPr>
            <a:r>
              <a:rPr lang="fr-BE" sz="1800" dirty="0">
                <a:solidFill>
                  <a:schemeClr val="tx2"/>
                </a:solidFill>
              </a:rPr>
              <a:t>Le climat et le budget </a:t>
            </a:r>
            <a:r>
              <a:rPr lang="fr-BE" sz="1800" b="0" dirty="0">
                <a:solidFill>
                  <a:schemeClr val="tx2"/>
                </a:solidFill>
              </a:rPr>
              <a:t>sont invariablement les critères les plus importants lors du choix de la destination des Belges. </a:t>
            </a:r>
          </a:p>
          <a:p>
            <a:pPr marL="285750" indent="-285750">
              <a:buFont typeface="Arial" panose="020B0604020202020204" pitchFamily="34" charset="0"/>
              <a:buChar char="•"/>
            </a:pPr>
            <a:r>
              <a:rPr lang="fr-BE" sz="1800" b="0" dirty="0">
                <a:solidFill>
                  <a:schemeClr val="tx2"/>
                </a:solidFill>
              </a:rPr>
              <a:t>45% (-3 pts) des Belges déclarent </a:t>
            </a:r>
            <a:r>
              <a:rPr lang="fr-BE" sz="1800" dirty="0">
                <a:solidFill>
                  <a:schemeClr val="tx2"/>
                </a:solidFill>
              </a:rPr>
              <a:t>se déconnecter </a:t>
            </a:r>
            <a:r>
              <a:rPr lang="fr-BE" sz="1800" b="0" dirty="0">
                <a:solidFill>
                  <a:schemeClr val="tx2"/>
                </a:solidFill>
              </a:rPr>
              <a:t>entièrement de leur travail pendant les vacances.</a:t>
            </a:r>
          </a:p>
          <a:p>
            <a:pPr marL="285750" indent="-285750">
              <a:buFont typeface="Arial" panose="020B0604020202020204" pitchFamily="34" charset="0"/>
              <a:buChar char="•"/>
            </a:pPr>
            <a:r>
              <a:rPr lang="fr-BE" sz="1800" b="0" dirty="0">
                <a:solidFill>
                  <a:schemeClr val="tx2"/>
                </a:solidFill>
              </a:rPr>
              <a:t>26% des Belges </a:t>
            </a:r>
            <a:r>
              <a:rPr lang="fr-BE" sz="1800" dirty="0">
                <a:solidFill>
                  <a:schemeClr val="tx2"/>
                </a:solidFill>
              </a:rPr>
              <a:t>rêvent d’assister </a:t>
            </a:r>
            <a:r>
              <a:rPr lang="fr-BE" sz="1800" b="0" dirty="0">
                <a:solidFill>
                  <a:schemeClr val="tx2"/>
                </a:solidFill>
              </a:rPr>
              <a:t>à la coupe d’Europe de foot en 2020, 23% à Roland Garros et au Tour de France, 22% à la Coupe du monde de foot en 2018 et au Grand Prix de Monaco de 2018.</a:t>
            </a:r>
          </a:p>
          <a:p>
            <a:endParaRPr lang="fr-BE" sz="1800" dirty="0">
              <a:solidFill>
                <a:schemeClr val="tx2"/>
              </a:solidFill>
            </a:endParaRPr>
          </a:p>
          <a:p>
            <a:pPr>
              <a:buNone/>
            </a:pPr>
            <a:r>
              <a:rPr lang="fr-BE" sz="1800" u="sng" dirty="0">
                <a:solidFill>
                  <a:schemeClr val="accent1"/>
                </a:solidFill>
              </a:rPr>
              <a:t>Le Belge et son assurance voyage </a:t>
            </a:r>
          </a:p>
          <a:p>
            <a:pPr marL="285750" indent="-285750">
              <a:buFont typeface="Arial" panose="020B0604020202020204" pitchFamily="34" charset="0"/>
              <a:buChar char="•"/>
            </a:pPr>
            <a:r>
              <a:rPr lang="fr-BE" sz="1800" b="0" dirty="0">
                <a:solidFill>
                  <a:schemeClr val="tx2"/>
                </a:solidFill>
              </a:rPr>
              <a:t>84% des Belges sont préoccupés par d’éventuels </a:t>
            </a:r>
            <a:r>
              <a:rPr lang="fr-BE" sz="1800" dirty="0">
                <a:solidFill>
                  <a:schemeClr val="tx2"/>
                </a:solidFill>
              </a:rPr>
              <a:t>problèmes de santé </a:t>
            </a:r>
            <a:r>
              <a:rPr lang="fr-BE" sz="1800" b="0" dirty="0">
                <a:solidFill>
                  <a:schemeClr val="tx2"/>
                </a:solidFill>
              </a:rPr>
              <a:t>pendant les vacances</a:t>
            </a:r>
            <a:r>
              <a:rPr lang="fr-BE" sz="1800" dirty="0">
                <a:solidFill>
                  <a:schemeClr val="tx2"/>
                </a:solidFill>
              </a:rPr>
              <a:t>.</a:t>
            </a:r>
          </a:p>
          <a:p>
            <a:pPr marL="285750" indent="-285750">
              <a:buFont typeface="Arial" panose="020B0604020202020204" pitchFamily="34" charset="0"/>
              <a:buChar char="•"/>
            </a:pPr>
            <a:r>
              <a:rPr lang="fr-BE" sz="1800" b="0" dirty="0">
                <a:solidFill>
                  <a:schemeClr val="tx2"/>
                </a:solidFill>
              </a:rPr>
              <a:t>7 Belges sur 10 déclarent être couverts par une </a:t>
            </a:r>
            <a:r>
              <a:rPr lang="fr-BE" sz="1800" dirty="0">
                <a:solidFill>
                  <a:schemeClr val="tx2"/>
                </a:solidFill>
              </a:rPr>
              <a:t>assurance voyage</a:t>
            </a:r>
            <a:r>
              <a:rPr lang="fr-BE" sz="1800" b="0" dirty="0">
                <a:solidFill>
                  <a:schemeClr val="tx2"/>
                </a:solidFill>
              </a:rPr>
              <a:t>.</a:t>
            </a:r>
          </a:p>
          <a:p>
            <a:endParaRPr lang="fr-BE" dirty="0"/>
          </a:p>
        </p:txBody>
      </p:sp>
      <p:sp>
        <p:nvSpPr>
          <p:cNvPr id="30" name="Titre 29"/>
          <p:cNvSpPr>
            <a:spLocks noGrp="1"/>
          </p:cNvSpPr>
          <p:nvPr>
            <p:ph type="ctrTitle"/>
          </p:nvPr>
        </p:nvSpPr>
        <p:spPr>
          <a:xfrm>
            <a:off x="352685" y="224514"/>
            <a:ext cx="8386686" cy="557458"/>
          </a:xfrm>
        </p:spPr>
        <p:txBody>
          <a:bodyPr/>
          <a:lstStyle/>
          <a:p>
            <a:r>
              <a:rPr lang="en-GB" sz="2400" b="1" dirty="0"/>
              <a:t>Conclusions</a:t>
            </a:r>
          </a:p>
        </p:txBody>
      </p:sp>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998" y="439754"/>
            <a:ext cx="2245018" cy="590632"/>
          </a:xfrm>
          <a:prstGeom prst="rect">
            <a:avLst/>
          </a:prstGeom>
        </p:spPr>
      </p:pic>
    </p:spTree>
    <p:extLst>
      <p:ext uri="{BB962C8B-B14F-4D97-AF65-F5344CB8AC3E}">
        <p14:creationId xmlns:p14="http://schemas.microsoft.com/office/powerpoint/2010/main" val="26212846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850" y="116528"/>
            <a:ext cx="4640128" cy="6563536"/>
          </a:xfrm>
          <a:prstGeom prst="rect">
            <a:avLst/>
          </a:prstGeom>
          <a:ln>
            <a:solidFill>
              <a:schemeClr val="tx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39871231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319258" y="3337089"/>
            <a:ext cx="2321302" cy="1548308"/>
          </a:xfrm>
          <a:prstGeom prst="ellipse">
            <a:avLst/>
          </a:prstGeom>
          <a:ln>
            <a:noFill/>
          </a:ln>
          <a:effectLst>
            <a:softEdge rad="112500"/>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9767" y="2326159"/>
            <a:ext cx="2349491" cy="1567111"/>
          </a:xfrm>
          <a:prstGeom prst="ellipse">
            <a:avLst/>
          </a:prstGeom>
          <a:ln>
            <a:noFill/>
          </a:ln>
          <a:effectLst>
            <a:softEdge rad="11250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4431" y="4787470"/>
            <a:ext cx="2356163" cy="1527311"/>
          </a:xfrm>
          <a:prstGeom prst="ellipse">
            <a:avLst/>
          </a:prstGeom>
          <a:ln>
            <a:noFill/>
          </a:ln>
          <a:effectLst>
            <a:softEdge rad="112500"/>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3732" y="636272"/>
            <a:ext cx="2221512" cy="1479527"/>
          </a:xfrm>
          <a:prstGeom prst="ellipse">
            <a:avLst/>
          </a:prstGeom>
          <a:ln>
            <a:noFill/>
          </a:ln>
          <a:effectLst>
            <a:softEdge rad="112500"/>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8217" y="1253766"/>
            <a:ext cx="2092921" cy="1391792"/>
          </a:xfrm>
          <a:prstGeom prst="ellipse">
            <a:avLst/>
          </a:prstGeom>
          <a:ln>
            <a:noFill/>
          </a:ln>
          <a:effectLst>
            <a:softEdge rad="112500"/>
          </a:effectLst>
        </p:spPr>
      </p:pic>
      <p:sp>
        <p:nvSpPr>
          <p:cNvPr id="15" name="Rectangle 14"/>
          <p:cNvSpPr/>
          <p:nvPr/>
        </p:nvSpPr>
        <p:spPr>
          <a:xfrm>
            <a:off x="250402" y="6267938"/>
            <a:ext cx="4131100" cy="42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7" name="Rectangle 16"/>
          <p:cNvSpPr/>
          <p:nvPr/>
        </p:nvSpPr>
        <p:spPr>
          <a:xfrm>
            <a:off x="329938" y="4543720"/>
            <a:ext cx="763571" cy="3016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8" name="Rectangle 17"/>
          <p:cNvSpPr/>
          <p:nvPr/>
        </p:nvSpPr>
        <p:spPr>
          <a:xfrm>
            <a:off x="1093509" y="5025103"/>
            <a:ext cx="914400"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9" name="TextBox 18"/>
          <p:cNvSpPr txBox="1"/>
          <p:nvPr/>
        </p:nvSpPr>
        <p:spPr>
          <a:xfrm>
            <a:off x="496311" y="3812855"/>
            <a:ext cx="2786340" cy="461665"/>
          </a:xfrm>
          <a:prstGeom prst="rect">
            <a:avLst/>
          </a:prstGeom>
          <a:noFill/>
        </p:spPr>
        <p:txBody>
          <a:bodyPr wrap="none" rtlCol="0">
            <a:spAutoFit/>
          </a:bodyPr>
          <a:lstStyle/>
          <a:p>
            <a:r>
              <a:rPr lang="fr-BE" sz="2400" b="1" dirty="0">
                <a:solidFill>
                  <a:schemeClr val="tx2"/>
                </a:solidFill>
              </a:rPr>
              <a:t>Bonnes vacances</a:t>
            </a:r>
          </a:p>
        </p:txBody>
      </p:sp>
      <p:sp>
        <p:nvSpPr>
          <p:cNvPr id="20" name="Rectangle 19"/>
          <p:cNvSpPr/>
          <p:nvPr/>
        </p:nvSpPr>
        <p:spPr>
          <a:xfrm>
            <a:off x="329938" y="2997724"/>
            <a:ext cx="2394408" cy="895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9938" y="1882695"/>
            <a:ext cx="2394408" cy="1594863"/>
          </a:xfrm>
          <a:prstGeom prst="ellipse">
            <a:avLst/>
          </a:prstGeom>
          <a:ln>
            <a:noFill/>
          </a:ln>
          <a:effectLst>
            <a:softEdge rad="112500"/>
          </a:effectLst>
        </p:spPr>
      </p:pic>
      <p:sp>
        <p:nvSpPr>
          <p:cNvPr id="21" name="TextBox 20"/>
          <p:cNvSpPr txBox="1"/>
          <p:nvPr/>
        </p:nvSpPr>
        <p:spPr>
          <a:xfrm>
            <a:off x="6528732" y="5396902"/>
            <a:ext cx="1340432" cy="307777"/>
          </a:xfrm>
          <a:prstGeom prst="rect">
            <a:avLst/>
          </a:prstGeom>
          <a:noFill/>
        </p:spPr>
        <p:txBody>
          <a:bodyPr wrap="none" rtlCol="0">
            <a:spAutoFit/>
          </a:bodyPr>
          <a:lstStyle/>
          <a:p>
            <a:r>
              <a:rPr lang="fr-BE" sz="1400" dirty="0">
                <a:solidFill>
                  <a:srgbClr val="002060"/>
                </a:solidFill>
              </a:rPr>
              <a:t>Suivez nous…</a:t>
            </a:r>
          </a:p>
        </p:txBody>
      </p:sp>
      <p:sp>
        <p:nvSpPr>
          <p:cNvPr id="16" name="Rectangle 15"/>
          <p:cNvSpPr/>
          <p:nvPr/>
        </p:nvSpPr>
        <p:spPr>
          <a:xfrm>
            <a:off x="5878846" y="733"/>
            <a:ext cx="3191013" cy="10152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376330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05398" y="0"/>
            <a:ext cx="10726420" cy="71545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0009" y="231215"/>
            <a:ext cx="1698607" cy="1200862"/>
          </a:xfrm>
          <a:prstGeom prst="rect">
            <a:avLst/>
          </a:prstGeom>
        </p:spPr>
      </p:pic>
      <p:sp>
        <p:nvSpPr>
          <p:cNvPr id="10" name="TextBox 9"/>
          <p:cNvSpPr txBox="1"/>
          <p:nvPr/>
        </p:nvSpPr>
        <p:spPr>
          <a:xfrm>
            <a:off x="2937055" y="1366175"/>
            <a:ext cx="4191000" cy="2800767"/>
          </a:xfrm>
          <a:prstGeom prst="rect">
            <a:avLst/>
          </a:prstGeom>
          <a:noFill/>
        </p:spPr>
        <p:txBody>
          <a:bodyPr wrap="square" rtlCol="0" anchor="ctr">
            <a:spAutoFit/>
          </a:bodyPr>
          <a:lstStyle/>
          <a:p>
            <a:pPr algn="ctr"/>
            <a:br>
              <a:rPr lang="en-GB" sz="3200" dirty="0">
                <a:solidFill>
                  <a:schemeClr val="bg1"/>
                </a:solidFill>
              </a:rPr>
            </a:br>
            <a:r>
              <a:rPr lang="en-US" altLang="fr-FR" sz="3600" b="1" dirty="0">
                <a:solidFill>
                  <a:schemeClr val="bg1"/>
                </a:solidFill>
                <a:latin typeface="Calibri (Headings)"/>
                <a:cs typeface="Calibri" panose="020F0502020204030204" pitchFamily="34" charset="0"/>
              </a:rPr>
              <a:t>18ème </a:t>
            </a:r>
            <a:r>
              <a:rPr lang="en-US" altLang="fr-FR" sz="3600" b="1" dirty="0" err="1">
                <a:solidFill>
                  <a:schemeClr val="bg1"/>
                </a:solidFill>
                <a:latin typeface="Calibri (Headings)"/>
                <a:cs typeface="Calibri" panose="020F0502020204030204" pitchFamily="34" charset="0"/>
              </a:rPr>
              <a:t>Baromètre</a:t>
            </a:r>
            <a:r>
              <a:rPr lang="en-US" altLang="fr-FR" sz="3600" b="1" dirty="0">
                <a:solidFill>
                  <a:schemeClr val="bg1"/>
                </a:solidFill>
                <a:latin typeface="Calibri (Headings)"/>
                <a:cs typeface="Calibri" panose="020F0502020204030204" pitchFamily="34" charset="0"/>
              </a:rPr>
              <a:t> </a:t>
            </a:r>
            <a:r>
              <a:rPr lang="en-US" altLang="fr-FR" sz="3600" b="1" dirty="0" err="1">
                <a:solidFill>
                  <a:schemeClr val="bg1"/>
                </a:solidFill>
                <a:latin typeface="Calibri (Headings)"/>
                <a:cs typeface="Calibri" panose="020F0502020204030204" pitchFamily="34" charset="0"/>
              </a:rPr>
              <a:t>européen</a:t>
            </a:r>
            <a:r>
              <a:rPr lang="en-US" altLang="fr-FR" sz="3600" b="1" dirty="0">
                <a:solidFill>
                  <a:schemeClr val="bg1"/>
                </a:solidFill>
                <a:latin typeface="Calibri (Headings)"/>
                <a:cs typeface="Calibri" panose="020F0502020204030204" pitchFamily="34" charset="0"/>
              </a:rPr>
              <a:t> des </a:t>
            </a:r>
            <a:r>
              <a:rPr lang="en-US" altLang="fr-FR" sz="3600" b="1" dirty="0" err="1">
                <a:solidFill>
                  <a:schemeClr val="bg1"/>
                </a:solidFill>
                <a:latin typeface="Calibri (Headings)"/>
                <a:cs typeface="Calibri" panose="020F0502020204030204" pitchFamily="34" charset="0"/>
              </a:rPr>
              <a:t>vacances</a:t>
            </a:r>
            <a:endParaRPr lang="en-US" altLang="fr-FR" sz="3600" b="1" i="1" u="sng" dirty="0">
              <a:solidFill>
                <a:schemeClr val="bg1"/>
              </a:solidFill>
              <a:latin typeface="Calibri (Headings)"/>
              <a:cs typeface="Calibri" panose="020F0502020204030204" pitchFamily="34" charset="0"/>
            </a:endParaRPr>
          </a:p>
          <a:p>
            <a:pPr>
              <a:lnSpc>
                <a:spcPct val="150000"/>
              </a:lnSpc>
            </a:pPr>
            <a:endParaRPr lang="fr-BE" sz="2400" dirty="0">
              <a:solidFill>
                <a:schemeClr val="bg1"/>
              </a:solidFill>
            </a:endParaRPr>
          </a:p>
        </p:txBody>
      </p:sp>
    </p:spTree>
    <p:extLst>
      <p:ext uri="{BB962C8B-B14F-4D97-AF65-F5344CB8AC3E}">
        <p14:creationId xmlns:p14="http://schemas.microsoft.com/office/powerpoint/2010/main" val="145535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29"/>
          <p:cNvSpPr>
            <a:spLocks noGrp="1"/>
          </p:cNvSpPr>
          <p:nvPr>
            <p:ph type="ctrTitle"/>
          </p:nvPr>
        </p:nvSpPr>
        <p:spPr>
          <a:xfrm>
            <a:off x="338064" y="332671"/>
            <a:ext cx="8386686" cy="557458"/>
          </a:xfrm>
        </p:spPr>
        <p:txBody>
          <a:bodyPr/>
          <a:lstStyle/>
          <a:p>
            <a:r>
              <a:rPr lang="en-GB" sz="2800" b="1" dirty="0"/>
              <a:t>Les </a:t>
            </a:r>
            <a:r>
              <a:rPr lang="en-GB" sz="2800" b="1" dirty="0" err="1"/>
              <a:t>objectifs</a:t>
            </a:r>
            <a:r>
              <a:rPr lang="en-GB" sz="2800" b="1" dirty="0"/>
              <a:t> du </a:t>
            </a:r>
            <a:r>
              <a:rPr lang="en-GB" sz="2800" b="1" dirty="0" err="1"/>
              <a:t>Baromètre</a:t>
            </a:r>
            <a:r>
              <a:rPr lang="en-GB" sz="2800" b="1" dirty="0"/>
              <a:t> des </a:t>
            </a:r>
            <a:r>
              <a:rPr lang="en-GB" sz="2800" b="1" dirty="0" err="1"/>
              <a:t>vacances</a:t>
            </a:r>
            <a:endParaRPr lang="en-GB" sz="2800" b="1" dirty="0"/>
          </a:p>
        </p:txBody>
      </p:sp>
      <p:sp>
        <p:nvSpPr>
          <p:cNvPr id="13" name="Rectangle 12"/>
          <p:cNvSpPr/>
          <p:nvPr/>
        </p:nvSpPr>
        <p:spPr>
          <a:xfrm>
            <a:off x="8177122" y="5953492"/>
            <a:ext cx="750277"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0" name="Rectangle 3"/>
          <p:cNvSpPr>
            <a:spLocks noGrp="1" noChangeArrowheads="1"/>
          </p:cNvSpPr>
          <p:nvPr>
            <p:ph type="body" sz="half" idx="1"/>
          </p:nvPr>
        </p:nvSpPr>
        <p:spPr>
          <a:xfrm>
            <a:off x="128771" y="1427529"/>
            <a:ext cx="8610600" cy="4525963"/>
          </a:xfrm>
          <a:noFill/>
        </p:spPr>
        <p:txBody>
          <a:bodyPr/>
          <a:lstStyle/>
          <a:p>
            <a:pPr marL="800100" lvl="1" indent="-342900" algn="l" fontAlgn="b">
              <a:lnSpc>
                <a:spcPct val="150000"/>
              </a:lnSpc>
              <a:spcBef>
                <a:spcPct val="30000"/>
              </a:spcBef>
              <a:buClr>
                <a:schemeClr val="accent1"/>
              </a:buClr>
              <a:buFont typeface="Wingdings" panose="05000000000000000000" pitchFamily="2" charset="2"/>
              <a:buChar char="Ø"/>
            </a:pPr>
            <a:r>
              <a:rPr lang="fr-BE" altLang="fr-FR" sz="1400" dirty="0">
                <a:solidFill>
                  <a:schemeClr val="tx2"/>
                </a:solidFill>
                <a:cs typeface="Arial" charset="0"/>
              </a:rPr>
              <a:t>Depuis 18 ans, cette </a:t>
            </a:r>
            <a:r>
              <a:rPr lang="fr-BE" altLang="fr-FR" sz="1400" b="1" dirty="0">
                <a:solidFill>
                  <a:schemeClr val="tx2"/>
                </a:solidFill>
                <a:cs typeface="Arial" charset="0"/>
              </a:rPr>
              <a:t>enquête globale </a:t>
            </a:r>
            <a:r>
              <a:rPr lang="fr-BE" altLang="fr-FR" sz="1400" dirty="0">
                <a:solidFill>
                  <a:schemeClr val="tx2"/>
                </a:solidFill>
                <a:cs typeface="Arial" charset="0"/>
              </a:rPr>
              <a:t>sur les vacances dans de nombreux pays européens (et depuis peu dans des pays non-européens) et en </a:t>
            </a:r>
            <a:r>
              <a:rPr lang="fr-BE" altLang="fr-FR" sz="1400" dirty="0">
                <a:solidFill>
                  <a:schemeClr val="tx2"/>
                </a:solidFill>
              </a:rPr>
              <a:t>particulier en Belgique nous permet </a:t>
            </a:r>
            <a:r>
              <a:rPr lang="fr-BE" altLang="fr-FR" sz="1400" dirty="0">
                <a:solidFill>
                  <a:schemeClr val="tx2"/>
                </a:solidFill>
                <a:cs typeface="Arial" charset="0"/>
              </a:rPr>
              <a:t>:</a:t>
            </a:r>
          </a:p>
          <a:p>
            <a:pPr marL="1257300" lvl="2" indent="-342900" algn="l" fontAlgn="b">
              <a:lnSpc>
                <a:spcPct val="150000"/>
              </a:lnSpc>
              <a:spcBef>
                <a:spcPct val="30000"/>
              </a:spcBef>
              <a:buClr>
                <a:schemeClr val="accent1"/>
              </a:buClr>
              <a:buFont typeface="Arial" panose="020B0604020202020204" pitchFamily="34" charset="0"/>
              <a:buChar char="•"/>
            </a:pPr>
            <a:r>
              <a:rPr lang="fr-BE" altLang="fr-FR" sz="1400" dirty="0">
                <a:solidFill>
                  <a:schemeClr val="tx2"/>
                </a:solidFill>
              </a:rPr>
              <a:t>d'analyser les tendances à moyen et long terme, de mesurer le niveau des craintes de nos clients et </a:t>
            </a:r>
            <a:r>
              <a:rPr lang="fr-BE" altLang="fr-FR" sz="1400" b="1" dirty="0">
                <a:solidFill>
                  <a:schemeClr val="tx2"/>
                </a:solidFill>
              </a:rPr>
              <a:t>d’aider au mieux ceux-ci dans la préparation de leurs vacances;</a:t>
            </a:r>
          </a:p>
          <a:p>
            <a:pPr marL="1257300" lvl="2" indent="-342900" algn="l" fontAlgn="b">
              <a:lnSpc>
                <a:spcPct val="150000"/>
              </a:lnSpc>
              <a:spcBef>
                <a:spcPct val="30000"/>
              </a:spcBef>
              <a:buClr>
                <a:schemeClr val="accent1"/>
              </a:buClr>
              <a:buFont typeface="Arial" panose="020B0604020202020204" pitchFamily="34" charset="0"/>
              <a:buChar char="•"/>
            </a:pPr>
            <a:r>
              <a:rPr lang="fr-BE" altLang="fr-FR" sz="1400" dirty="0">
                <a:solidFill>
                  <a:schemeClr val="tx2"/>
                </a:solidFill>
              </a:rPr>
              <a:t>d’</a:t>
            </a:r>
            <a:r>
              <a:rPr lang="fr-BE" altLang="fr-FR" sz="1400" b="1" dirty="0">
                <a:solidFill>
                  <a:schemeClr val="tx2"/>
                </a:solidFill>
              </a:rPr>
              <a:t>adapter</a:t>
            </a:r>
            <a:r>
              <a:rPr lang="fr-BE" altLang="fr-FR" sz="1400" dirty="0">
                <a:solidFill>
                  <a:schemeClr val="tx2"/>
                </a:solidFill>
              </a:rPr>
              <a:t> </a:t>
            </a:r>
            <a:r>
              <a:rPr lang="fr-BE" altLang="fr-FR" sz="1400" b="1" dirty="0">
                <a:solidFill>
                  <a:schemeClr val="tx2"/>
                </a:solidFill>
              </a:rPr>
              <a:t>nos services aux besoins du marché </a:t>
            </a:r>
            <a:r>
              <a:rPr lang="fr-BE" altLang="fr-FR" sz="1400" dirty="0">
                <a:solidFill>
                  <a:schemeClr val="tx2"/>
                </a:solidFill>
              </a:rPr>
              <a:t>: création de </a:t>
            </a:r>
            <a:r>
              <a:rPr lang="fr-BE" altLang="fr-FR" sz="1400" b="1" dirty="0">
                <a:solidFill>
                  <a:schemeClr val="tx2"/>
                </a:solidFill>
              </a:rPr>
              <a:t>nouveaux services « sur mesure </a:t>
            </a:r>
            <a:r>
              <a:rPr lang="fr-BE" altLang="fr-FR" sz="1400" dirty="0">
                <a:solidFill>
                  <a:schemeClr val="tx2"/>
                </a:solidFill>
              </a:rPr>
              <a:t>»,  comme la </a:t>
            </a:r>
            <a:r>
              <a:rPr lang="fr-BE" altLang="fr-FR" sz="1400" b="1" dirty="0">
                <a:solidFill>
                  <a:schemeClr val="tx2"/>
                </a:solidFill>
              </a:rPr>
              <a:t>mise à jour des conditions générales </a:t>
            </a:r>
            <a:r>
              <a:rPr lang="fr-BE" altLang="fr-FR" sz="1400" dirty="0">
                <a:solidFill>
                  <a:schemeClr val="tx2"/>
                </a:solidFill>
              </a:rPr>
              <a:t>de nos offres existantes (Assurance annulation voyage </a:t>
            </a:r>
            <a:r>
              <a:rPr lang="fr-BE" altLang="fr-FR" sz="1400" dirty="0" err="1">
                <a:solidFill>
                  <a:schemeClr val="tx2"/>
                </a:solidFill>
              </a:rPr>
              <a:t>NoGo</a:t>
            </a:r>
            <a:r>
              <a:rPr lang="fr-BE" altLang="fr-FR" sz="1400" dirty="0">
                <a:solidFill>
                  <a:schemeClr val="tx2"/>
                </a:solidFill>
              </a:rPr>
              <a:t>, Assistance voyage et dépannage,…), mise sur pied de </a:t>
            </a:r>
            <a:r>
              <a:rPr lang="fr-BE" altLang="fr-FR" sz="1400" b="1" dirty="0">
                <a:solidFill>
                  <a:schemeClr val="tx2"/>
                </a:solidFill>
              </a:rPr>
              <a:t>nouvelles technologies, nouvelles apps, …</a:t>
            </a:r>
          </a:p>
          <a:p>
            <a:pPr marL="1257300" lvl="2" indent="-342900" algn="l" fontAlgn="b">
              <a:lnSpc>
                <a:spcPct val="150000"/>
              </a:lnSpc>
              <a:spcBef>
                <a:spcPct val="30000"/>
              </a:spcBef>
              <a:buClr>
                <a:schemeClr val="accent1"/>
              </a:buClr>
              <a:buFont typeface="Arial" panose="020B0604020202020204" pitchFamily="34" charset="0"/>
              <a:buChar char="•"/>
            </a:pPr>
            <a:r>
              <a:rPr lang="fr-BE" altLang="fr-FR" sz="1400" dirty="0">
                <a:solidFill>
                  <a:schemeClr val="tx2"/>
                </a:solidFill>
              </a:rPr>
              <a:t>d’</a:t>
            </a:r>
            <a:r>
              <a:rPr lang="fr-BE" altLang="fr-FR" sz="1400" b="1" dirty="0">
                <a:solidFill>
                  <a:schemeClr val="tx2"/>
                </a:solidFill>
              </a:rPr>
              <a:t>optimaliser</a:t>
            </a:r>
            <a:r>
              <a:rPr lang="fr-BE" altLang="fr-FR" sz="1400" b="1" dirty="0">
                <a:solidFill>
                  <a:schemeClr val="tx2"/>
                </a:solidFill>
                <a:cs typeface="Arial" charset="0"/>
              </a:rPr>
              <a:t> </a:t>
            </a:r>
            <a:r>
              <a:rPr lang="fr-BE" altLang="fr-FR" sz="1400" b="1" dirty="0">
                <a:solidFill>
                  <a:schemeClr val="tx2"/>
                </a:solidFill>
              </a:rPr>
              <a:t>nos conseils sur les réseaux sociaux</a:t>
            </a:r>
            <a:r>
              <a:rPr lang="fr-BE" altLang="fr-FR" sz="1400" dirty="0">
                <a:solidFill>
                  <a:schemeClr val="tx2"/>
                </a:solidFill>
              </a:rPr>
              <a:t>, la plateforme de prévention en ligne, le blog, … </a:t>
            </a:r>
          </a:p>
        </p:txBody>
      </p:sp>
      <p:sp>
        <p:nvSpPr>
          <p:cNvPr id="15" name="Sous-titre 30"/>
          <p:cNvSpPr txBox="1">
            <a:spLocks/>
          </p:cNvSpPr>
          <p:nvPr/>
        </p:nvSpPr>
        <p:spPr>
          <a:xfrm>
            <a:off x="347300" y="1070623"/>
            <a:ext cx="8386686" cy="456408"/>
          </a:xfrm>
          <a:prstGeom prst="rect">
            <a:avLst/>
          </a:prstGeom>
        </p:spPr>
        <p:txBody>
          <a:bodyPr vert="horz" lIns="0" tIns="0" rIns="0" bIns="0" rtlCol="0">
            <a:noAutofit/>
          </a:bodyPr>
          <a:lstStyle>
            <a:lvl1pPr marL="0" indent="0" algn="l" defTabSz="457200" rtl="0" eaLnBrk="1" latinLnBrk="0" hangingPunct="1">
              <a:lnSpc>
                <a:spcPts val="1700"/>
              </a:lnSpc>
              <a:spcBef>
                <a:spcPts val="0"/>
              </a:spcBef>
              <a:buFontTx/>
              <a:buNone/>
              <a:defRPr sz="1500" kern="1200" baseline="0">
                <a:solidFill>
                  <a:srgbClr val="7F7F7F"/>
                </a:solidFill>
                <a:latin typeface="+mn-lt"/>
                <a:ea typeface="+mn-ea"/>
                <a:cs typeface="+mn-cs"/>
              </a:defRPr>
            </a:lvl1pPr>
            <a:lvl2pPr marL="457200" indent="0" algn="ctr" defTabSz="457200" rtl="0" eaLnBrk="1" latinLnBrk="0" hangingPunct="1">
              <a:lnSpc>
                <a:spcPts val="1200"/>
              </a:lnSpc>
              <a:spcBef>
                <a:spcPts val="0"/>
              </a:spcBef>
              <a:spcAft>
                <a:spcPts val="0"/>
              </a:spcAft>
              <a:buClr>
                <a:schemeClr val="tx2"/>
              </a:buClr>
              <a:buFont typeface="Wingdings" charset="2"/>
              <a:buNone/>
              <a:defRPr sz="1000" b="0" i="0" kern="1200">
                <a:solidFill>
                  <a:schemeClr val="tx1">
                    <a:tint val="75000"/>
                  </a:schemeClr>
                </a:solidFill>
                <a:latin typeface="+mn-lt"/>
                <a:ea typeface="+mn-ea"/>
                <a:cs typeface="+mn-cs"/>
              </a:defRPr>
            </a:lvl2pPr>
            <a:lvl3pPr marL="914400" indent="0" algn="ctr" defTabSz="457200" rtl="0" eaLnBrk="1" latinLnBrk="0" hangingPunct="1">
              <a:lnSpc>
                <a:spcPts val="1200"/>
              </a:lnSpc>
              <a:spcBef>
                <a:spcPts val="0"/>
              </a:spcBef>
              <a:spcAft>
                <a:spcPts val="0"/>
              </a:spcAft>
              <a:buFont typeface="Lucida Grande"/>
              <a:buNone/>
              <a:defRPr sz="1000" kern="1200">
                <a:solidFill>
                  <a:schemeClr val="tx1">
                    <a:tint val="75000"/>
                  </a:schemeClr>
                </a:solidFill>
                <a:latin typeface="+mn-lt"/>
                <a:ea typeface="+mn-ea"/>
                <a:cs typeface="+mn-cs"/>
              </a:defRPr>
            </a:lvl3pPr>
            <a:lvl4pPr marL="1371600" indent="0" algn="ctr" defTabSz="457200" rtl="0" eaLnBrk="1" latinLnBrk="0" hangingPunct="1">
              <a:lnSpc>
                <a:spcPts val="1200"/>
              </a:lnSpc>
              <a:spcBef>
                <a:spcPts val="0"/>
              </a:spcBef>
              <a:spcAft>
                <a:spcPts val="0"/>
              </a:spcAft>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lnSpc>
                <a:spcPts val="1200"/>
              </a:lnSpc>
              <a:spcBef>
                <a:spcPts val="0"/>
              </a:spcBef>
              <a:spcAft>
                <a:spcPts val="0"/>
              </a:spcAft>
              <a:buFont typeface="Wingdings" charset="2"/>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1600" b="1" i="1" dirty="0">
                <a:solidFill>
                  <a:schemeClr val="tx2"/>
                </a:solidFill>
              </a:rPr>
              <a:t>1. </a:t>
            </a:r>
            <a:r>
              <a:rPr lang="en-GB" sz="1600" b="1" i="1" cap="small" dirty="0" err="1">
                <a:solidFill>
                  <a:schemeClr val="tx2"/>
                </a:solidFill>
              </a:rPr>
              <a:t>Outil</a:t>
            </a:r>
            <a:r>
              <a:rPr lang="en-GB" sz="1600" b="1" i="1" cap="small" dirty="0">
                <a:solidFill>
                  <a:schemeClr val="tx2"/>
                </a:solidFill>
              </a:rPr>
              <a:t> </a:t>
            </a:r>
            <a:r>
              <a:rPr lang="en-GB" sz="1600" b="1" i="1" cap="small" dirty="0" err="1">
                <a:solidFill>
                  <a:schemeClr val="tx2"/>
                </a:solidFill>
              </a:rPr>
              <a:t>stratégique</a:t>
            </a:r>
            <a:endParaRPr lang="en-GB" sz="1600" b="1" i="1" cap="small" dirty="0">
              <a:solidFill>
                <a:schemeClr val="tx2"/>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71" y="555084"/>
            <a:ext cx="5078833" cy="590632"/>
          </a:xfrm>
          <a:prstGeom prst="rect">
            <a:avLst/>
          </a:prstGeom>
        </p:spPr>
      </p:pic>
    </p:spTree>
    <p:extLst>
      <p:ext uri="{BB962C8B-B14F-4D97-AF65-F5344CB8AC3E}">
        <p14:creationId xmlns:p14="http://schemas.microsoft.com/office/powerpoint/2010/main" val="17801636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9"/>
</p:tagLst>
</file>

<file path=ppt/tags/tag100.xml><?xml version="1.0" encoding="utf-8"?>
<p:tagLst xmlns:a="http://schemas.openxmlformats.org/drawingml/2006/main" xmlns:r="http://schemas.openxmlformats.org/officeDocument/2006/relationships" xmlns:p="http://schemas.openxmlformats.org/presentationml/2006/main">
  <p:tag name="NUM" val="46"/>
</p:tagLst>
</file>

<file path=ppt/tags/tag101.xml><?xml version="1.0" encoding="utf-8"?>
<p:tagLst xmlns:a="http://schemas.openxmlformats.org/drawingml/2006/main" xmlns:r="http://schemas.openxmlformats.org/officeDocument/2006/relationships" xmlns:p="http://schemas.openxmlformats.org/presentationml/2006/main">
  <p:tag name="NUM" val="44"/>
</p:tagLst>
</file>

<file path=ppt/tags/tag102.xml><?xml version="1.0" encoding="utf-8"?>
<p:tagLst xmlns:a="http://schemas.openxmlformats.org/drawingml/2006/main" xmlns:r="http://schemas.openxmlformats.org/officeDocument/2006/relationships" xmlns:p="http://schemas.openxmlformats.org/presentationml/2006/main">
  <p:tag name="NUM" val="45"/>
</p:tagLst>
</file>

<file path=ppt/tags/tag103.xml><?xml version="1.0" encoding="utf-8"?>
<p:tagLst xmlns:a="http://schemas.openxmlformats.org/drawingml/2006/main" xmlns:r="http://schemas.openxmlformats.org/officeDocument/2006/relationships" xmlns:p="http://schemas.openxmlformats.org/presentationml/2006/main">
  <p:tag name="NUM" val="46"/>
</p:tagLst>
</file>

<file path=ppt/tags/tag104.xml><?xml version="1.0" encoding="utf-8"?>
<p:tagLst xmlns:a="http://schemas.openxmlformats.org/drawingml/2006/main" xmlns:r="http://schemas.openxmlformats.org/officeDocument/2006/relationships" xmlns:p="http://schemas.openxmlformats.org/presentationml/2006/main">
  <p:tag name="NUM" val="44"/>
</p:tagLst>
</file>

<file path=ppt/tags/tag105.xml><?xml version="1.0" encoding="utf-8"?>
<p:tagLst xmlns:a="http://schemas.openxmlformats.org/drawingml/2006/main" xmlns:r="http://schemas.openxmlformats.org/officeDocument/2006/relationships" xmlns:p="http://schemas.openxmlformats.org/presentationml/2006/main">
  <p:tag name="NUM" val="45"/>
</p:tagLst>
</file>

<file path=ppt/tags/tag106.xml><?xml version="1.0" encoding="utf-8"?>
<p:tagLst xmlns:a="http://schemas.openxmlformats.org/drawingml/2006/main" xmlns:r="http://schemas.openxmlformats.org/officeDocument/2006/relationships" xmlns:p="http://schemas.openxmlformats.org/presentationml/2006/main">
  <p:tag name="NUM" val="46"/>
</p:tagLst>
</file>

<file path=ppt/tags/tag107.xml><?xml version="1.0" encoding="utf-8"?>
<p:tagLst xmlns:a="http://schemas.openxmlformats.org/drawingml/2006/main" xmlns:r="http://schemas.openxmlformats.org/officeDocument/2006/relationships" xmlns:p="http://schemas.openxmlformats.org/presentationml/2006/main">
  <p:tag name="NUM" val="44"/>
</p:tagLst>
</file>

<file path=ppt/tags/tag108.xml><?xml version="1.0" encoding="utf-8"?>
<p:tagLst xmlns:a="http://schemas.openxmlformats.org/drawingml/2006/main" xmlns:r="http://schemas.openxmlformats.org/officeDocument/2006/relationships" xmlns:p="http://schemas.openxmlformats.org/presentationml/2006/main">
  <p:tag name="NUM" val="45"/>
</p:tagLst>
</file>

<file path=ppt/tags/tag109.xml><?xml version="1.0" encoding="utf-8"?>
<p:tagLst xmlns:a="http://schemas.openxmlformats.org/drawingml/2006/main" xmlns:r="http://schemas.openxmlformats.org/officeDocument/2006/relationships" xmlns:p="http://schemas.openxmlformats.org/presentationml/2006/main">
  <p:tag name="NUM" val="46"/>
</p:tagLst>
</file>

<file path=ppt/tags/tag11.xml><?xml version="1.0" encoding="utf-8"?>
<p:tagLst xmlns:a="http://schemas.openxmlformats.org/drawingml/2006/main" xmlns:r="http://schemas.openxmlformats.org/officeDocument/2006/relationships" xmlns:p="http://schemas.openxmlformats.org/presentationml/2006/main">
  <p:tag name="NUM" val="8"/>
</p:tagLst>
</file>

<file path=ppt/tags/tag110.xml><?xml version="1.0" encoding="utf-8"?>
<p:tagLst xmlns:a="http://schemas.openxmlformats.org/drawingml/2006/main" xmlns:r="http://schemas.openxmlformats.org/officeDocument/2006/relationships" xmlns:p="http://schemas.openxmlformats.org/presentationml/2006/main">
  <p:tag name="NUM" val="14"/>
</p:tagLst>
</file>

<file path=ppt/tags/tag111.xml><?xml version="1.0" encoding="utf-8"?>
<p:tagLst xmlns:a="http://schemas.openxmlformats.org/drawingml/2006/main" xmlns:r="http://schemas.openxmlformats.org/officeDocument/2006/relationships" xmlns:p="http://schemas.openxmlformats.org/presentationml/2006/main">
  <p:tag name="NUM" val="12"/>
</p:tagLst>
</file>

<file path=ppt/tags/tag112.xml><?xml version="1.0" encoding="utf-8"?>
<p:tagLst xmlns:a="http://schemas.openxmlformats.org/drawingml/2006/main" xmlns:r="http://schemas.openxmlformats.org/officeDocument/2006/relationships" xmlns:p="http://schemas.openxmlformats.org/presentationml/2006/main">
  <p:tag name="NUM" val="44"/>
</p:tagLst>
</file>

<file path=ppt/tags/tag113.xml><?xml version="1.0" encoding="utf-8"?>
<p:tagLst xmlns:a="http://schemas.openxmlformats.org/drawingml/2006/main" xmlns:r="http://schemas.openxmlformats.org/officeDocument/2006/relationships" xmlns:p="http://schemas.openxmlformats.org/presentationml/2006/main">
  <p:tag name="NUM" val="45"/>
</p:tagLst>
</file>

<file path=ppt/tags/tag114.xml><?xml version="1.0" encoding="utf-8"?>
<p:tagLst xmlns:a="http://schemas.openxmlformats.org/drawingml/2006/main" xmlns:r="http://schemas.openxmlformats.org/officeDocument/2006/relationships" xmlns:p="http://schemas.openxmlformats.org/presentationml/2006/main">
  <p:tag name="NUM" val="46"/>
</p:tagLst>
</file>

<file path=ppt/tags/tag115.xml><?xml version="1.0" encoding="utf-8"?>
<p:tagLst xmlns:a="http://schemas.openxmlformats.org/drawingml/2006/main" xmlns:r="http://schemas.openxmlformats.org/officeDocument/2006/relationships" xmlns:p="http://schemas.openxmlformats.org/presentationml/2006/main">
  <p:tag name="NUM" val="12"/>
</p:tagLst>
</file>

<file path=ppt/tags/tag116.xml><?xml version="1.0" encoding="utf-8"?>
<p:tagLst xmlns:a="http://schemas.openxmlformats.org/drawingml/2006/main" xmlns:r="http://schemas.openxmlformats.org/officeDocument/2006/relationships" xmlns:p="http://schemas.openxmlformats.org/presentationml/2006/main">
  <p:tag name="NUM" val="44"/>
</p:tagLst>
</file>

<file path=ppt/tags/tag117.xml><?xml version="1.0" encoding="utf-8"?>
<p:tagLst xmlns:a="http://schemas.openxmlformats.org/drawingml/2006/main" xmlns:r="http://schemas.openxmlformats.org/officeDocument/2006/relationships" xmlns:p="http://schemas.openxmlformats.org/presentationml/2006/main">
  <p:tag name="NUM" val="45"/>
</p:tagLst>
</file>

<file path=ppt/tags/tag118.xml><?xml version="1.0" encoding="utf-8"?>
<p:tagLst xmlns:a="http://schemas.openxmlformats.org/drawingml/2006/main" xmlns:r="http://schemas.openxmlformats.org/officeDocument/2006/relationships" xmlns:p="http://schemas.openxmlformats.org/presentationml/2006/main">
  <p:tag name="NUM" val="46"/>
</p:tagLst>
</file>

<file path=ppt/tags/tag119.xml><?xml version="1.0" encoding="utf-8"?>
<p:tagLst xmlns:a="http://schemas.openxmlformats.org/drawingml/2006/main" xmlns:r="http://schemas.openxmlformats.org/officeDocument/2006/relationships" xmlns:p="http://schemas.openxmlformats.org/presentationml/2006/main">
  <p:tag name="NUM" val="14"/>
</p:tagLst>
</file>

<file path=ppt/tags/tag12.xml><?xml version="1.0" encoding="utf-8"?>
<p:tagLst xmlns:a="http://schemas.openxmlformats.org/drawingml/2006/main" xmlns:r="http://schemas.openxmlformats.org/officeDocument/2006/relationships" xmlns:p="http://schemas.openxmlformats.org/presentationml/2006/main">
  <p:tag name="NUM" val="9"/>
</p:tagLst>
</file>

<file path=ppt/tags/tag120.xml><?xml version="1.0" encoding="utf-8"?>
<p:tagLst xmlns:a="http://schemas.openxmlformats.org/drawingml/2006/main" xmlns:r="http://schemas.openxmlformats.org/officeDocument/2006/relationships" xmlns:p="http://schemas.openxmlformats.org/presentationml/2006/main">
  <p:tag name="NUM" val="44"/>
</p:tagLst>
</file>

<file path=ppt/tags/tag121.xml><?xml version="1.0" encoding="utf-8"?>
<p:tagLst xmlns:a="http://schemas.openxmlformats.org/drawingml/2006/main" xmlns:r="http://schemas.openxmlformats.org/officeDocument/2006/relationships" xmlns:p="http://schemas.openxmlformats.org/presentationml/2006/main">
  <p:tag name="NUM" val="45"/>
</p:tagLst>
</file>

<file path=ppt/tags/tag122.xml><?xml version="1.0" encoding="utf-8"?>
<p:tagLst xmlns:a="http://schemas.openxmlformats.org/drawingml/2006/main" xmlns:r="http://schemas.openxmlformats.org/officeDocument/2006/relationships" xmlns:p="http://schemas.openxmlformats.org/presentationml/2006/main">
  <p:tag name="NUM" val="46"/>
</p:tagLst>
</file>

<file path=ppt/tags/tag123.xml><?xml version="1.0" encoding="utf-8"?>
<p:tagLst xmlns:a="http://schemas.openxmlformats.org/drawingml/2006/main" xmlns:r="http://schemas.openxmlformats.org/officeDocument/2006/relationships" xmlns:p="http://schemas.openxmlformats.org/presentationml/2006/main">
  <p:tag name="NUM" val="44"/>
</p:tagLst>
</file>

<file path=ppt/tags/tag124.xml><?xml version="1.0" encoding="utf-8"?>
<p:tagLst xmlns:a="http://schemas.openxmlformats.org/drawingml/2006/main" xmlns:r="http://schemas.openxmlformats.org/officeDocument/2006/relationships" xmlns:p="http://schemas.openxmlformats.org/presentationml/2006/main">
  <p:tag name="NUM" val="45"/>
</p:tagLst>
</file>

<file path=ppt/tags/tag125.xml><?xml version="1.0" encoding="utf-8"?>
<p:tagLst xmlns:a="http://schemas.openxmlformats.org/drawingml/2006/main" xmlns:r="http://schemas.openxmlformats.org/officeDocument/2006/relationships" xmlns:p="http://schemas.openxmlformats.org/presentationml/2006/main">
  <p:tag name="NUM" val="46"/>
</p:tagLst>
</file>

<file path=ppt/tags/tag126.xml><?xml version="1.0" encoding="utf-8"?>
<p:tagLst xmlns:a="http://schemas.openxmlformats.org/drawingml/2006/main" xmlns:r="http://schemas.openxmlformats.org/officeDocument/2006/relationships" xmlns:p="http://schemas.openxmlformats.org/presentationml/2006/main">
  <p:tag name="NUM" val="44"/>
</p:tagLst>
</file>

<file path=ppt/tags/tag127.xml><?xml version="1.0" encoding="utf-8"?>
<p:tagLst xmlns:a="http://schemas.openxmlformats.org/drawingml/2006/main" xmlns:r="http://schemas.openxmlformats.org/officeDocument/2006/relationships" xmlns:p="http://schemas.openxmlformats.org/presentationml/2006/main">
  <p:tag name="NUM" val="45"/>
</p:tagLst>
</file>

<file path=ppt/tags/tag128.xml><?xml version="1.0" encoding="utf-8"?>
<p:tagLst xmlns:a="http://schemas.openxmlformats.org/drawingml/2006/main" xmlns:r="http://schemas.openxmlformats.org/officeDocument/2006/relationships" xmlns:p="http://schemas.openxmlformats.org/presentationml/2006/main">
  <p:tag name="NUM" val="46"/>
</p:tagLst>
</file>

<file path=ppt/tags/tag129.xml><?xml version="1.0" encoding="utf-8"?>
<p:tagLst xmlns:a="http://schemas.openxmlformats.org/drawingml/2006/main" xmlns:r="http://schemas.openxmlformats.org/officeDocument/2006/relationships" xmlns:p="http://schemas.openxmlformats.org/presentationml/2006/main">
  <p:tag name="NUM" val="44"/>
</p:tagLst>
</file>

<file path=ppt/tags/tag13.xml><?xml version="1.0" encoding="utf-8"?>
<p:tagLst xmlns:a="http://schemas.openxmlformats.org/drawingml/2006/main" xmlns:r="http://schemas.openxmlformats.org/officeDocument/2006/relationships" xmlns:p="http://schemas.openxmlformats.org/presentationml/2006/main">
  <p:tag name="NUM" val="7"/>
</p:tagLst>
</file>

<file path=ppt/tags/tag130.xml><?xml version="1.0" encoding="utf-8"?>
<p:tagLst xmlns:a="http://schemas.openxmlformats.org/drawingml/2006/main" xmlns:r="http://schemas.openxmlformats.org/officeDocument/2006/relationships" xmlns:p="http://schemas.openxmlformats.org/presentationml/2006/main">
  <p:tag name="NUM" val="45"/>
</p:tagLst>
</file>

<file path=ppt/tags/tag131.xml><?xml version="1.0" encoding="utf-8"?>
<p:tagLst xmlns:a="http://schemas.openxmlformats.org/drawingml/2006/main" xmlns:r="http://schemas.openxmlformats.org/officeDocument/2006/relationships" xmlns:p="http://schemas.openxmlformats.org/presentationml/2006/main">
  <p:tag name="NUM" val="46"/>
</p:tagLst>
</file>

<file path=ppt/tags/tag132.xml><?xml version="1.0" encoding="utf-8"?>
<p:tagLst xmlns:a="http://schemas.openxmlformats.org/drawingml/2006/main" xmlns:r="http://schemas.openxmlformats.org/officeDocument/2006/relationships" xmlns:p="http://schemas.openxmlformats.org/presentationml/2006/main">
  <p:tag name="NUM" val="12"/>
</p:tagLst>
</file>

<file path=ppt/tags/tag133.xml><?xml version="1.0" encoding="utf-8"?>
<p:tagLst xmlns:a="http://schemas.openxmlformats.org/drawingml/2006/main" xmlns:r="http://schemas.openxmlformats.org/officeDocument/2006/relationships" xmlns:p="http://schemas.openxmlformats.org/presentationml/2006/main">
  <p:tag name="NUM" val="44"/>
</p:tagLst>
</file>

<file path=ppt/tags/tag134.xml><?xml version="1.0" encoding="utf-8"?>
<p:tagLst xmlns:a="http://schemas.openxmlformats.org/drawingml/2006/main" xmlns:r="http://schemas.openxmlformats.org/officeDocument/2006/relationships" xmlns:p="http://schemas.openxmlformats.org/presentationml/2006/main">
  <p:tag name="NUM" val="45"/>
</p:tagLst>
</file>

<file path=ppt/tags/tag135.xml><?xml version="1.0" encoding="utf-8"?>
<p:tagLst xmlns:a="http://schemas.openxmlformats.org/drawingml/2006/main" xmlns:r="http://schemas.openxmlformats.org/officeDocument/2006/relationships" xmlns:p="http://schemas.openxmlformats.org/presentationml/2006/main">
  <p:tag name="NUM" val="46"/>
</p:tagLst>
</file>

<file path=ppt/tags/tag136.xml><?xml version="1.0" encoding="utf-8"?>
<p:tagLst xmlns:a="http://schemas.openxmlformats.org/drawingml/2006/main" xmlns:r="http://schemas.openxmlformats.org/officeDocument/2006/relationships" xmlns:p="http://schemas.openxmlformats.org/presentationml/2006/main">
  <p:tag name="NUM" val="12"/>
</p:tagLst>
</file>

<file path=ppt/tags/tag137.xml><?xml version="1.0" encoding="utf-8"?>
<p:tagLst xmlns:a="http://schemas.openxmlformats.org/drawingml/2006/main" xmlns:r="http://schemas.openxmlformats.org/officeDocument/2006/relationships" xmlns:p="http://schemas.openxmlformats.org/presentationml/2006/main">
  <p:tag name="NUM" val="44"/>
</p:tagLst>
</file>

<file path=ppt/tags/tag138.xml><?xml version="1.0" encoding="utf-8"?>
<p:tagLst xmlns:a="http://schemas.openxmlformats.org/drawingml/2006/main" xmlns:r="http://schemas.openxmlformats.org/officeDocument/2006/relationships" xmlns:p="http://schemas.openxmlformats.org/presentationml/2006/main">
  <p:tag name="NUM" val="45"/>
</p:tagLst>
</file>

<file path=ppt/tags/tag139.xml><?xml version="1.0" encoding="utf-8"?>
<p:tagLst xmlns:a="http://schemas.openxmlformats.org/drawingml/2006/main" xmlns:r="http://schemas.openxmlformats.org/officeDocument/2006/relationships" xmlns:p="http://schemas.openxmlformats.org/presentationml/2006/main">
  <p:tag name="NUM" val="46"/>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40.xml><?xml version="1.0" encoding="utf-8"?>
<p:tagLst xmlns:a="http://schemas.openxmlformats.org/drawingml/2006/main" xmlns:r="http://schemas.openxmlformats.org/officeDocument/2006/relationships" xmlns:p="http://schemas.openxmlformats.org/presentationml/2006/main">
  <p:tag name="NUM" val="12"/>
</p:tagLst>
</file>

<file path=ppt/tags/tag141.xml><?xml version="1.0" encoding="utf-8"?>
<p:tagLst xmlns:a="http://schemas.openxmlformats.org/drawingml/2006/main" xmlns:r="http://schemas.openxmlformats.org/officeDocument/2006/relationships" xmlns:p="http://schemas.openxmlformats.org/presentationml/2006/main">
  <p:tag name="NUM" val="44"/>
</p:tagLst>
</file>

<file path=ppt/tags/tag142.xml><?xml version="1.0" encoding="utf-8"?>
<p:tagLst xmlns:a="http://schemas.openxmlformats.org/drawingml/2006/main" xmlns:r="http://schemas.openxmlformats.org/officeDocument/2006/relationships" xmlns:p="http://schemas.openxmlformats.org/presentationml/2006/main">
  <p:tag name="NUM" val="45"/>
</p:tagLst>
</file>

<file path=ppt/tags/tag143.xml><?xml version="1.0" encoding="utf-8"?>
<p:tagLst xmlns:a="http://schemas.openxmlformats.org/drawingml/2006/main" xmlns:r="http://schemas.openxmlformats.org/officeDocument/2006/relationships" xmlns:p="http://schemas.openxmlformats.org/presentationml/2006/main">
  <p:tag name="NUM" val="46"/>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14"/>
</p:tagLst>
</file>

<file path=ppt/tags/tag146.xml><?xml version="1.0" encoding="utf-8"?>
<p:tagLst xmlns:a="http://schemas.openxmlformats.org/drawingml/2006/main" xmlns:r="http://schemas.openxmlformats.org/officeDocument/2006/relationships" xmlns:p="http://schemas.openxmlformats.org/presentationml/2006/main">
  <p:tag name="NUM" val="16"/>
</p:tagLst>
</file>

<file path=ppt/tags/tag147.xml><?xml version="1.0" encoding="utf-8"?>
<p:tagLst xmlns:a="http://schemas.openxmlformats.org/drawingml/2006/main" xmlns:r="http://schemas.openxmlformats.org/officeDocument/2006/relationships" xmlns:p="http://schemas.openxmlformats.org/presentationml/2006/main">
  <p:tag name="NUM" val="30"/>
</p:tagLst>
</file>

<file path=ppt/tags/tag148.xml><?xml version="1.0" encoding="utf-8"?>
<p:tagLst xmlns:a="http://schemas.openxmlformats.org/drawingml/2006/main" xmlns:r="http://schemas.openxmlformats.org/officeDocument/2006/relationships" xmlns:p="http://schemas.openxmlformats.org/presentationml/2006/main">
  <p:tag name="NUM" val="39"/>
</p:tagLst>
</file>

<file path=ppt/tags/tag149.xml><?xml version="1.0" encoding="utf-8"?>
<p:tagLst xmlns:a="http://schemas.openxmlformats.org/drawingml/2006/main" xmlns:r="http://schemas.openxmlformats.org/officeDocument/2006/relationships" xmlns:p="http://schemas.openxmlformats.org/presentationml/2006/main">
  <p:tag name="NUM" val="40"/>
</p:tagLst>
</file>

<file path=ppt/tags/tag15.xml><?xml version="1.0" encoding="utf-8"?>
<p:tagLst xmlns:a="http://schemas.openxmlformats.org/drawingml/2006/main" xmlns:r="http://schemas.openxmlformats.org/officeDocument/2006/relationships" xmlns:p="http://schemas.openxmlformats.org/presentationml/2006/main">
  <p:tag name="NUM" val="20"/>
</p:tagLst>
</file>

<file path=ppt/tags/tag150.xml><?xml version="1.0" encoding="utf-8"?>
<p:tagLst xmlns:a="http://schemas.openxmlformats.org/drawingml/2006/main" xmlns:r="http://schemas.openxmlformats.org/officeDocument/2006/relationships" xmlns:p="http://schemas.openxmlformats.org/presentationml/2006/main">
  <p:tag name="NUM" val="41"/>
</p:tagLst>
</file>

<file path=ppt/tags/tag151.xml><?xml version="1.0" encoding="utf-8"?>
<p:tagLst xmlns:a="http://schemas.openxmlformats.org/drawingml/2006/main" xmlns:r="http://schemas.openxmlformats.org/officeDocument/2006/relationships" xmlns:p="http://schemas.openxmlformats.org/presentationml/2006/main">
  <p:tag name="NUM" val="43"/>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14"/>
</p:tagLst>
</file>

<file path=ppt/tags/tag154.xml><?xml version="1.0" encoding="utf-8"?>
<p:tagLst xmlns:a="http://schemas.openxmlformats.org/drawingml/2006/main" xmlns:r="http://schemas.openxmlformats.org/officeDocument/2006/relationships" xmlns:p="http://schemas.openxmlformats.org/presentationml/2006/main">
  <p:tag name="NUM" val="16"/>
</p:tagLst>
</file>

<file path=ppt/tags/tag155.xml><?xml version="1.0" encoding="utf-8"?>
<p:tagLst xmlns:a="http://schemas.openxmlformats.org/drawingml/2006/main" xmlns:r="http://schemas.openxmlformats.org/officeDocument/2006/relationships" xmlns:p="http://schemas.openxmlformats.org/presentationml/2006/main">
  <p:tag name="NUM" val="39"/>
</p:tagLst>
</file>

<file path=ppt/tags/tag156.xml><?xml version="1.0" encoding="utf-8"?>
<p:tagLst xmlns:a="http://schemas.openxmlformats.org/drawingml/2006/main" xmlns:r="http://schemas.openxmlformats.org/officeDocument/2006/relationships" xmlns:p="http://schemas.openxmlformats.org/presentationml/2006/main">
  <p:tag name="NUM" val="40"/>
</p:tagLst>
</file>

<file path=ppt/tags/tag157.xml><?xml version="1.0" encoding="utf-8"?>
<p:tagLst xmlns:a="http://schemas.openxmlformats.org/drawingml/2006/main" xmlns:r="http://schemas.openxmlformats.org/officeDocument/2006/relationships" xmlns:p="http://schemas.openxmlformats.org/presentationml/2006/main">
  <p:tag name="NUM" val="41"/>
</p:tagLst>
</file>

<file path=ppt/tags/tag158.xml><?xml version="1.0" encoding="utf-8"?>
<p:tagLst xmlns:a="http://schemas.openxmlformats.org/drawingml/2006/main" xmlns:r="http://schemas.openxmlformats.org/officeDocument/2006/relationships" xmlns:p="http://schemas.openxmlformats.org/presentationml/2006/main">
  <p:tag name="NUM" val="9"/>
</p:tagLst>
</file>

<file path=ppt/tags/tag159.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9"/>
</p:tagLst>
</file>

<file path=ppt/tags/tag160.xml><?xml version="1.0" encoding="utf-8"?>
<p:tagLst xmlns:a="http://schemas.openxmlformats.org/drawingml/2006/main" xmlns:r="http://schemas.openxmlformats.org/officeDocument/2006/relationships" xmlns:p="http://schemas.openxmlformats.org/presentationml/2006/main">
  <p:tag name="NUM" val="5"/>
</p:tagLst>
</file>

<file path=ppt/tags/tag161.xml><?xml version="1.0" encoding="utf-8"?>
<p:tagLst xmlns:a="http://schemas.openxmlformats.org/drawingml/2006/main" xmlns:r="http://schemas.openxmlformats.org/officeDocument/2006/relationships" xmlns:p="http://schemas.openxmlformats.org/presentationml/2006/main">
  <p:tag name="NUM" val="4"/>
</p:tagLst>
</file>

<file path=ppt/tags/tag162.xml><?xml version="1.0" encoding="utf-8"?>
<p:tagLst xmlns:a="http://schemas.openxmlformats.org/drawingml/2006/main" xmlns:r="http://schemas.openxmlformats.org/officeDocument/2006/relationships" xmlns:p="http://schemas.openxmlformats.org/presentationml/2006/main">
  <p:tag name="NUM" val="9"/>
</p:tagLst>
</file>

<file path=ppt/tags/tag163.xml><?xml version="1.0" encoding="utf-8"?>
<p:tagLst xmlns:a="http://schemas.openxmlformats.org/drawingml/2006/main" xmlns:r="http://schemas.openxmlformats.org/officeDocument/2006/relationships" xmlns:p="http://schemas.openxmlformats.org/presentationml/2006/main">
  <p:tag name="NUM" val="4"/>
</p:tagLst>
</file>

<file path=ppt/tags/tag164.xml><?xml version="1.0" encoding="utf-8"?>
<p:tagLst xmlns:a="http://schemas.openxmlformats.org/drawingml/2006/main" xmlns:r="http://schemas.openxmlformats.org/officeDocument/2006/relationships" xmlns:p="http://schemas.openxmlformats.org/presentationml/2006/main">
  <p:tag name="NUM" val="9"/>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67.xml><?xml version="1.0" encoding="utf-8"?>
<p:tagLst xmlns:a="http://schemas.openxmlformats.org/drawingml/2006/main" xmlns:r="http://schemas.openxmlformats.org/officeDocument/2006/relationships" xmlns:p="http://schemas.openxmlformats.org/presentationml/2006/main">
  <p:tag name="NUM" val="3"/>
</p:tagLst>
</file>

<file path=ppt/tags/tag168.xml><?xml version="1.0" encoding="utf-8"?>
<p:tagLst xmlns:a="http://schemas.openxmlformats.org/drawingml/2006/main" xmlns:r="http://schemas.openxmlformats.org/officeDocument/2006/relationships" xmlns:p="http://schemas.openxmlformats.org/presentationml/2006/main">
  <p:tag name="NUM" val="11"/>
</p:tagLst>
</file>

<file path=ppt/tags/tag169.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9"/>
</p:tagLst>
</file>

<file path=ppt/tags/tag170.xml><?xml version="1.0" encoding="utf-8"?>
<p:tagLst xmlns:a="http://schemas.openxmlformats.org/drawingml/2006/main" xmlns:r="http://schemas.openxmlformats.org/officeDocument/2006/relationships" xmlns:p="http://schemas.openxmlformats.org/presentationml/2006/main">
  <p:tag name="NUM" val="4"/>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4"/>
</p:tagLst>
</file>

<file path=ppt/tags/tag173.xml><?xml version="1.0" encoding="utf-8"?>
<p:tagLst xmlns:a="http://schemas.openxmlformats.org/drawingml/2006/main" xmlns:r="http://schemas.openxmlformats.org/officeDocument/2006/relationships" xmlns:p="http://schemas.openxmlformats.org/presentationml/2006/main">
  <p:tag name="NUM" val="4"/>
</p:tagLst>
</file>

<file path=ppt/tags/tag174.xml><?xml version="1.0" encoding="utf-8"?>
<p:tagLst xmlns:a="http://schemas.openxmlformats.org/drawingml/2006/main" xmlns:r="http://schemas.openxmlformats.org/officeDocument/2006/relationships" xmlns:p="http://schemas.openxmlformats.org/presentationml/2006/main">
  <p:tag name="NUM" val="4"/>
</p:tagLst>
</file>

<file path=ppt/tags/tag175.xml><?xml version="1.0" encoding="utf-8"?>
<p:tagLst xmlns:a="http://schemas.openxmlformats.org/drawingml/2006/main" xmlns:r="http://schemas.openxmlformats.org/officeDocument/2006/relationships" xmlns:p="http://schemas.openxmlformats.org/presentationml/2006/main">
  <p:tag name="NUM" val="4"/>
</p:tagLst>
</file>

<file path=ppt/tags/tag176.xml><?xml version="1.0" encoding="utf-8"?>
<p:tagLst xmlns:a="http://schemas.openxmlformats.org/drawingml/2006/main" xmlns:r="http://schemas.openxmlformats.org/officeDocument/2006/relationships" xmlns:p="http://schemas.openxmlformats.org/presentationml/2006/main">
  <p:tag name="NUM" val="4"/>
</p:tagLst>
</file>

<file path=ppt/tags/tag177.xml><?xml version="1.0" encoding="utf-8"?>
<p:tagLst xmlns:a="http://schemas.openxmlformats.org/drawingml/2006/main" xmlns:r="http://schemas.openxmlformats.org/officeDocument/2006/relationships" xmlns:p="http://schemas.openxmlformats.org/presentationml/2006/main">
  <p:tag name="NUM" val="4"/>
</p:tagLst>
</file>

<file path=ppt/tags/tag178.xml><?xml version="1.0" encoding="utf-8"?>
<p:tagLst xmlns:a="http://schemas.openxmlformats.org/drawingml/2006/main" xmlns:r="http://schemas.openxmlformats.org/officeDocument/2006/relationships" xmlns:p="http://schemas.openxmlformats.org/presentationml/2006/main">
  <p:tag name="NUM" val="4"/>
</p:tagLst>
</file>

<file path=ppt/tags/tag179.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80.xml><?xml version="1.0" encoding="utf-8"?>
<p:tagLst xmlns:a="http://schemas.openxmlformats.org/drawingml/2006/main" xmlns:r="http://schemas.openxmlformats.org/officeDocument/2006/relationships" xmlns:p="http://schemas.openxmlformats.org/presentationml/2006/main">
  <p:tag name="NUM" val="3"/>
</p:tagLst>
</file>

<file path=ppt/tags/tag181.xml><?xml version="1.0" encoding="utf-8"?>
<p:tagLst xmlns:a="http://schemas.openxmlformats.org/drawingml/2006/main" xmlns:r="http://schemas.openxmlformats.org/officeDocument/2006/relationships" xmlns:p="http://schemas.openxmlformats.org/presentationml/2006/main">
  <p:tag name="NUM" val="4"/>
</p:tagLst>
</file>

<file path=ppt/tags/tag182.xml><?xml version="1.0" encoding="utf-8"?>
<p:tagLst xmlns:a="http://schemas.openxmlformats.org/drawingml/2006/main" xmlns:r="http://schemas.openxmlformats.org/officeDocument/2006/relationships" xmlns:p="http://schemas.openxmlformats.org/presentationml/2006/main">
  <p:tag name="NUM" val="6"/>
</p:tagLst>
</file>

<file path=ppt/tags/tag183.xml><?xml version="1.0" encoding="utf-8"?>
<p:tagLst xmlns:a="http://schemas.openxmlformats.org/drawingml/2006/main" xmlns:r="http://schemas.openxmlformats.org/officeDocument/2006/relationships" xmlns:p="http://schemas.openxmlformats.org/presentationml/2006/main">
  <p:tag name="NUM" val="7"/>
</p:tagLst>
</file>

<file path=ppt/tags/tag184.xml><?xml version="1.0" encoding="utf-8"?>
<p:tagLst xmlns:a="http://schemas.openxmlformats.org/drawingml/2006/main" xmlns:r="http://schemas.openxmlformats.org/officeDocument/2006/relationships" xmlns:p="http://schemas.openxmlformats.org/presentationml/2006/main">
  <p:tag name="NUM" val="9"/>
</p:tagLst>
</file>

<file path=ppt/tags/tag185.xml><?xml version="1.0" encoding="utf-8"?>
<p:tagLst xmlns:a="http://schemas.openxmlformats.org/drawingml/2006/main" xmlns:r="http://schemas.openxmlformats.org/officeDocument/2006/relationships" xmlns:p="http://schemas.openxmlformats.org/presentationml/2006/main">
  <p:tag name="NUM" val="10"/>
</p:tagLst>
</file>

<file path=ppt/tags/tag186.xml><?xml version="1.0" encoding="utf-8"?>
<p:tagLst xmlns:a="http://schemas.openxmlformats.org/drawingml/2006/main" xmlns:r="http://schemas.openxmlformats.org/officeDocument/2006/relationships" xmlns:p="http://schemas.openxmlformats.org/presentationml/2006/main">
  <p:tag name="NUM" val="12"/>
</p:tagLst>
</file>

<file path=ppt/tags/tag187.xml><?xml version="1.0" encoding="utf-8"?>
<p:tagLst xmlns:a="http://schemas.openxmlformats.org/drawingml/2006/main" xmlns:r="http://schemas.openxmlformats.org/officeDocument/2006/relationships" xmlns:p="http://schemas.openxmlformats.org/presentationml/2006/main">
  <p:tag name="NUM" val="13"/>
</p:tagLst>
</file>

<file path=ppt/tags/tag188.xml><?xml version="1.0" encoding="utf-8"?>
<p:tagLst xmlns:a="http://schemas.openxmlformats.org/drawingml/2006/main" xmlns:r="http://schemas.openxmlformats.org/officeDocument/2006/relationships" xmlns:p="http://schemas.openxmlformats.org/presentationml/2006/main">
  <p:tag name="NUM" val="16"/>
</p:tagLst>
</file>

<file path=ppt/tags/tag189.xml><?xml version="1.0" encoding="utf-8"?>
<p:tagLst xmlns:a="http://schemas.openxmlformats.org/drawingml/2006/main" xmlns:r="http://schemas.openxmlformats.org/officeDocument/2006/relationships" xmlns:p="http://schemas.openxmlformats.org/presentationml/2006/main">
  <p:tag name="NUM" val="18"/>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19"/>
</p:tagLst>
</file>

<file path=ppt/tags/tag191.xml><?xml version="1.0" encoding="utf-8"?>
<p:tagLst xmlns:a="http://schemas.openxmlformats.org/drawingml/2006/main" xmlns:r="http://schemas.openxmlformats.org/officeDocument/2006/relationships" xmlns:p="http://schemas.openxmlformats.org/presentationml/2006/main">
  <p:tag name="NUM" val="23"/>
</p:tagLst>
</file>

<file path=ppt/tags/tag192.xml><?xml version="1.0" encoding="utf-8"?>
<p:tagLst xmlns:a="http://schemas.openxmlformats.org/drawingml/2006/main" xmlns:r="http://schemas.openxmlformats.org/officeDocument/2006/relationships" xmlns:p="http://schemas.openxmlformats.org/presentationml/2006/main">
  <p:tag name="NUM" val="25"/>
</p:tagLst>
</file>

<file path=ppt/tags/tag193.xml><?xml version="1.0" encoding="utf-8"?>
<p:tagLst xmlns:a="http://schemas.openxmlformats.org/drawingml/2006/main" xmlns:r="http://schemas.openxmlformats.org/officeDocument/2006/relationships" xmlns:p="http://schemas.openxmlformats.org/presentationml/2006/main">
  <p:tag name="NUM" val="13"/>
</p:tagLst>
</file>

<file path=ppt/tags/tag194.xml><?xml version="1.0" encoding="utf-8"?>
<p:tagLst xmlns:a="http://schemas.openxmlformats.org/drawingml/2006/main" xmlns:r="http://schemas.openxmlformats.org/officeDocument/2006/relationships" xmlns:p="http://schemas.openxmlformats.org/presentationml/2006/main">
  <p:tag name="NUM" val="23"/>
</p:tagLst>
</file>

<file path=ppt/tags/tag195.xml><?xml version="1.0" encoding="utf-8"?>
<p:tagLst xmlns:a="http://schemas.openxmlformats.org/drawingml/2006/main" xmlns:r="http://schemas.openxmlformats.org/officeDocument/2006/relationships" xmlns:p="http://schemas.openxmlformats.org/presentationml/2006/main">
  <p:tag name="NUM" val="16"/>
</p:tagLst>
</file>

<file path=ppt/tags/tag196.xml><?xml version="1.0" encoding="utf-8"?>
<p:tagLst xmlns:a="http://schemas.openxmlformats.org/drawingml/2006/main" xmlns:r="http://schemas.openxmlformats.org/officeDocument/2006/relationships" xmlns:p="http://schemas.openxmlformats.org/presentationml/2006/main">
  <p:tag name="NUM" val="9"/>
</p:tagLst>
</file>

<file path=ppt/tags/tag197.xml><?xml version="1.0" encoding="utf-8"?>
<p:tagLst xmlns:a="http://schemas.openxmlformats.org/drawingml/2006/main" xmlns:r="http://schemas.openxmlformats.org/officeDocument/2006/relationships" xmlns:p="http://schemas.openxmlformats.org/presentationml/2006/main">
  <p:tag name="NUM" val="4"/>
</p:tagLst>
</file>

<file path=ppt/tags/tag198.xml><?xml version="1.0" encoding="utf-8"?>
<p:tagLst xmlns:a="http://schemas.openxmlformats.org/drawingml/2006/main" xmlns:r="http://schemas.openxmlformats.org/officeDocument/2006/relationships" xmlns:p="http://schemas.openxmlformats.org/presentationml/2006/main">
  <p:tag name="NUM" val="19"/>
</p:tagLst>
</file>

<file path=ppt/tags/tag199.xml><?xml version="1.0" encoding="utf-8"?>
<p:tagLst xmlns:a="http://schemas.openxmlformats.org/drawingml/2006/main" xmlns:r="http://schemas.openxmlformats.org/officeDocument/2006/relationships" xmlns:p="http://schemas.openxmlformats.org/presentationml/2006/main">
  <p:tag name="NUM" val="7"/>
</p:tagLst>
</file>

<file path=ppt/tags/tag2.xml><?xml version="1.0" encoding="utf-8"?>
<p:tagLst xmlns:a="http://schemas.openxmlformats.org/drawingml/2006/main" xmlns:r="http://schemas.openxmlformats.org/officeDocument/2006/relationships" xmlns:p="http://schemas.openxmlformats.org/presentationml/2006/main">
  <p:tag name="NUM" val="19"/>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00.xml><?xml version="1.0" encoding="utf-8"?>
<p:tagLst xmlns:a="http://schemas.openxmlformats.org/drawingml/2006/main" xmlns:r="http://schemas.openxmlformats.org/officeDocument/2006/relationships" xmlns:p="http://schemas.openxmlformats.org/presentationml/2006/main">
  <p:tag name="NUM" val="13"/>
</p:tagLst>
</file>

<file path=ppt/tags/tag201.xml><?xml version="1.0" encoding="utf-8"?>
<p:tagLst xmlns:a="http://schemas.openxmlformats.org/drawingml/2006/main" xmlns:r="http://schemas.openxmlformats.org/officeDocument/2006/relationships" xmlns:p="http://schemas.openxmlformats.org/presentationml/2006/main">
  <p:tag name="NUM" val="1"/>
</p:tagLst>
</file>

<file path=ppt/tags/tag202.xml><?xml version="1.0" encoding="utf-8"?>
<p:tagLst xmlns:a="http://schemas.openxmlformats.org/drawingml/2006/main" xmlns:r="http://schemas.openxmlformats.org/officeDocument/2006/relationships" xmlns:p="http://schemas.openxmlformats.org/presentationml/2006/main">
  <p:tag name="NUM" val="2"/>
</p:tagLst>
</file>

<file path=ppt/tags/tag203.xml><?xml version="1.0" encoding="utf-8"?>
<p:tagLst xmlns:a="http://schemas.openxmlformats.org/drawingml/2006/main" xmlns:r="http://schemas.openxmlformats.org/officeDocument/2006/relationships" xmlns:p="http://schemas.openxmlformats.org/presentationml/2006/main">
  <p:tag name="NUM" val="10"/>
</p:tagLst>
</file>

<file path=ppt/tags/tag204.xml><?xml version="1.0" encoding="utf-8"?>
<p:tagLst xmlns:a="http://schemas.openxmlformats.org/drawingml/2006/main" xmlns:r="http://schemas.openxmlformats.org/officeDocument/2006/relationships" xmlns:p="http://schemas.openxmlformats.org/presentationml/2006/main">
  <p:tag name="NUM" val="13"/>
</p:tagLst>
</file>

<file path=ppt/tags/tag205.xml><?xml version="1.0" encoding="utf-8"?>
<p:tagLst xmlns:a="http://schemas.openxmlformats.org/drawingml/2006/main" xmlns:r="http://schemas.openxmlformats.org/officeDocument/2006/relationships" xmlns:p="http://schemas.openxmlformats.org/presentationml/2006/main">
  <p:tag name="NUM" val="14"/>
</p:tagLst>
</file>

<file path=ppt/tags/tag206.xml><?xml version="1.0" encoding="utf-8"?>
<p:tagLst xmlns:a="http://schemas.openxmlformats.org/drawingml/2006/main" xmlns:r="http://schemas.openxmlformats.org/officeDocument/2006/relationships" xmlns:p="http://schemas.openxmlformats.org/presentationml/2006/main">
  <p:tag name="NUM" val="15"/>
</p:tagLst>
</file>

<file path=ppt/tags/tag207.xml><?xml version="1.0" encoding="utf-8"?>
<p:tagLst xmlns:a="http://schemas.openxmlformats.org/drawingml/2006/main" xmlns:r="http://schemas.openxmlformats.org/officeDocument/2006/relationships" xmlns:p="http://schemas.openxmlformats.org/presentationml/2006/main">
  <p:tag name="NUM" val="1"/>
</p:tagLst>
</file>

<file path=ppt/tags/tag208.xml><?xml version="1.0" encoding="utf-8"?>
<p:tagLst xmlns:a="http://schemas.openxmlformats.org/drawingml/2006/main" xmlns:r="http://schemas.openxmlformats.org/officeDocument/2006/relationships" xmlns:p="http://schemas.openxmlformats.org/presentationml/2006/main">
  <p:tag name="NUM" val="11"/>
</p:tagLst>
</file>

<file path=ppt/tags/tag209.xml><?xml version="1.0" encoding="utf-8"?>
<p:tagLst xmlns:a="http://schemas.openxmlformats.org/drawingml/2006/main" xmlns:r="http://schemas.openxmlformats.org/officeDocument/2006/relationships" xmlns:p="http://schemas.openxmlformats.org/presentationml/2006/main">
  <p:tag name="NUM" val="12"/>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10.xml><?xml version="1.0" encoding="utf-8"?>
<p:tagLst xmlns:a="http://schemas.openxmlformats.org/drawingml/2006/main" xmlns:r="http://schemas.openxmlformats.org/officeDocument/2006/relationships" xmlns:p="http://schemas.openxmlformats.org/presentationml/2006/main">
  <p:tag name="NUM" val="16"/>
</p:tagLst>
</file>

<file path=ppt/tags/tag211.xml><?xml version="1.0" encoding="utf-8"?>
<p:tagLst xmlns:a="http://schemas.openxmlformats.org/drawingml/2006/main" xmlns:r="http://schemas.openxmlformats.org/officeDocument/2006/relationships" xmlns:p="http://schemas.openxmlformats.org/presentationml/2006/main">
  <p:tag name="NUM" val="17"/>
</p:tagLst>
</file>

<file path=ppt/tags/tag212.xml><?xml version="1.0" encoding="utf-8"?>
<p:tagLst xmlns:a="http://schemas.openxmlformats.org/drawingml/2006/main" xmlns:r="http://schemas.openxmlformats.org/officeDocument/2006/relationships" xmlns:p="http://schemas.openxmlformats.org/presentationml/2006/main">
  <p:tag name="NUM" val="2"/>
</p:tagLst>
</file>

<file path=ppt/tags/tag213.xml><?xml version="1.0" encoding="utf-8"?>
<p:tagLst xmlns:a="http://schemas.openxmlformats.org/drawingml/2006/main" xmlns:r="http://schemas.openxmlformats.org/officeDocument/2006/relationships" xmlns:p="http://schemas.openxmlformats.org/presentationml/2006/main">
  <p:tag name="NUM" val="3"/>
</p:tagLst>
</file>

<file path=ppt/tags/tag214.xml><?xml version="1.0" encoding="utf-8"?>
<p:tagLst xmlns:a="http://schemas.openxmlformats.org/drawingml/2006/main" xmlns:r="http://schemas.openxmlformats.org/officeDocument/2006/relationships" xmlns:p="http://schemas.openxmlformats.org/presentationml/2006/main">
  <p:tag name="NUM" val="4"/>
</p:tagLst>
</file>

<file path=ppt/tags/tag215.xml><?xml version="1.0" encoding="utf-8"?>
<p:tagLst xmlns:a="http://schemas.openxmlformats.org/drawingml/2006/main" xmlns:r="http://schemas.openxmlformats.org/officeDocument/2006/relationships" xmlns:p="http://schemas.openxmlformats.org/presentationml/2006/main">
  <p:tag name="NUM" val="5"/>
</p:tagLst>
</file>

<file path=ppt/tags/tag216.xml><?xml version="1.0" encoding="utf-8"?>
<p:tagLst xmlns:a="http://schemas.openxmlformats.org/drawingml/2006/main" xmlns:r="http://schemas.openxmlformats.org/officeDocument/2006/relationships" xmlns:p="http://schemas.openxmlformats.org/presentationml/2006/main">
  <p:tag name="NUM" val="7"/>
</p:tagLst>
</file>

<file path=ppt/tags/tag217.xml><?xml version="1.0" encoding="utf-8"?>
<p:tagLst xmlns:a="http://schemas.openxmlformats.org/drawingml/2006/main" xmlns:r="http://schemas.openxmlformats.org/officeDocument/2006/relationships" xmlns:p="http://schemas.openxmlformats.org/presentationml/2006/main">
  <p:tag name="NUM" val="8"/>
</p:tagLst>
</file>

<file path=ppt/tags/tag218.xml><?xml version="1.0" encoding="utf-8"?>
<p:tagLst xmlns:a="http://schemas.openxmlformats.org/drawingml/2006/main" xmlns:r="http://schemas.openxmlformats.org/officeDocument/2006/relationships" xmlns:p="http://schemas.openxmlformats.org/presentationml/2006/main">
  <p:tag name="NUM" val="10"/>
</p:tagLst>
</file>

<file path=ppt/tags/tag219.xml><?xml version="1.0" encoding="utf-8"?>
<p:tagLst xmlns:a="http://schemas.openxmlformats.org/drawingml/2006/main" xmlns:r="http://schemas.openxmlformats.org/officeDocument/2006/relationships" xmlns:p="http://schemas.openxmlformats.org/presentationml/2006/main">
  <p:tag name="NUM" val="11"/>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20.xml><?xml version="1.0" encoding="utf-8"?>
<p:tagLst xmlns:a="http://schemas.openxmlformats.org/drawingml/2006/main" xmlns:r="http://schemas.openxmlformats.org/officeDocument/2006/relationships" xmlns:p="http://schemas.openxmlformats.org/presentationml/2006/main">
  <p:tag name="NUM" val="13"/>
</p:tagLst>
</file>

<file path=ppt/tags/tag221.xml><?xml version="1.0" encoding="utf-8"?>
<p:tagLst xmlns:a="http://schemas.openxmlformats.org/drawingml/2006/main" xmlns:r="http://schemas.openxmlformats.org/officeDocument/2006/relationships" xmlns:p="http://schemas.openxmlformats.org/presentationml/2006/main">
  <p:tag name="NUM" val="14"/>
</p:tagLst>
</file>

<file path=ppt/tags/tag222.xml><?xml version="1.0" encoding="utf-8"?>
<p:tagLst xmlns:a="http://schemas.openxmlformats.org/drawingml/2006/main" xmlns:r="http://schemas.openxmlformats.org/officeDocument/2006/relationships" xmlns:p="http://schemas.openxmlformats.org/presentationml/2006/main">
  <p:tag name="NUM" val="15"/>
</p:tagLst>
</file>

<file path=ppt/tags/tag223.xml><?xml version="1.0" encoding="utf-8"?>
<p:tagLst xmlns:a="http://schemas.openxmlformats.org/drawingml/2006/main" xmlns:r="http://schemas.openxmlformats.org/officeDocument/2006/relationships" xmlns:p="http://schemas.openxmlformats.org/presentationml/2006/main">
  <p:tag name="NUM" val="16"/>
</p:tagLst>
</file>

<file path=ppt/tags/tag224.xml><?xml version="1.0" encoding="utf-8"?>
<p:tagLst xmlns:a="http://schemas.openxmlformats.org/drawingml/2006/main" xmlns:r="http://schemas.openxmlformats.org/officeDocument/2006/relationships" xmlns:p="http://schemas.openxmlformats.org/presentationml/2006/main">
  <p:tag name="NUM" val="17"/>
</p:tagLst>
</file>

<file path=ppt/tags/tag225.xml><?xml version="1.0" encoding="utf-8"?>
<p:tagLst xmlns:a="http://schemas.openxmlformats.org/drawingml/2006/main" xmlns:r="http://schemas.openxmlformats.org/officeDocument/2006/relationships" xmlns:p="http://schemas.openxmlformats.org/presentationml/2006/main">
  <p:tag name="NUM" val="18"/>
</p:tagLst>
</file>

<file path=ppt/tags/tag226.xml><?xml version="1.0" encoding="utf-8"?>
<p:tagLst xmlns:a="http://schemas.openxmlformats.org/drawingml/2006/main" xmlns:r="http://schemas.openxmlformats.org/officeDocument/2006/relationships" xmlns:p="http://schemas.openxmlformats.org/presentationml/2006/main">
  <p:tag name="NUM" val="19"/>
</p:tagLst>
</file>

<file path=ppt/tags/tag227.xml><?xml version="1.0" encoding="utf-8"?>
<p:tagLst xmlns:a="http://schemas.openxmlformats.org/drawingml/2006/main" xmlns:r="http://schemas.openxmlformats.org/officeDocument/2006/relationships" xmlns:p="http://schemas.openxmlformats.org/presentationml/2006/main">
  <p:tag name="NUM" val="13"/>
</p:tagLst>
</file>

<file path=ppt/tags/tag228.xml><?xml version="1.0" encoding="utf-8"?>
<p:tagLst xmlns:a="http://schemas.openxmlformats.org/drawingml/2006/main" xmlns:r="http://schemas.openxmlformats.org/officeDocument/2006/relationships" xmlns:p="http://schemas.openxmlformats.org/presentationml/2006/main">
  <p:tag name="NUM" val="3"/>
</p:tagLst>
</file>

<file path=ppt/tags/tag229.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30.xml><?xml version="1.0" encoding="utf-8"?>
<p:tagLst xmlns:a="http://schemas.openxmlformats.org/drawingml/2006/main" xmlns:r="http://schemas.openxmlformats.org/officeDocument/2006/relationships" xmlns:p="http://schemas.openxmlformats.org/presentationml/2006/main">
  <p:tag name="NUM" val="5"/>
</p:tagLst>
</file>

<file path=ppt/tags/tag231.xml><?xml version="1.0" encoding="utf-8"?>
<p:tagLst xmlns:a="http://schemas.openxmlformats.org/drawingml/2006/main" xmlns:r="http://schemas.openxmlformats.org/officeDocument/2006/relationships" xmlns:p="http://schemas.openxmlformats.org/presentationml/2006/main">
  <p:tag name="NUM" val="6"/>
</p:tagLst>
</file>

<file path=ppt/tags/tag232.xml><?xml version="1.0" encoding="utf-8"?>
<p:tagLst xmlns:a="http://schemas.openxmlformats.org/drawingml/2006/main" xmlns:r="http://schemas.openxmlformats.org/officeDocument/2006/relationships" xmlns:p="http://schemas.openxmlformats.org/presentationml/2006/main">
  <p:tag name="NUM" val="7"/>
</p:tagLst>
</file>

<file path=ppt/tags/tag233.xml><?xml version="1.0" encoding="utf-8"?>
<p:tagLst xmlns:a="http://schemas.openxmlformats.org/drawingml/2006/main" xmlns:r="http://schemas.openxmlformats.org/officeDocument/2006/relationships" xmlns:p="http://schemas.openxmlformats.org/presentationml/2006/main">
  <p:tag name="NUM" val="8"/>
</p:tagLst>
</file>

<file path=ppt/tags/tag234.xml><?xml version="1.0" encoding="utf-8"?>
<p:tagLst xmlns:a="http://schemas.openxmlformats.org/drawingml/2006/main" xmlns:r="http://schemas.openxmlformats.org/officeDocument/2006/relationships" xmlns:p="http://schemas.openxmlformats.org/presentationml/2006/main">
  <p:tag name="NUM" val="9"/>
</p:tagLst>
</file>

<file path=ppt/tags/tag235.xml><?xml version="1.0" encoding="utf-8"?>
<p:tagLst xmlns:a="http://schemas.openxmlformats.org/drawingml/2006/main" xmlns:r="http://schemas.openxmlformats.org/officeDocument/2006/relationships" xmlns:p="http://schemas.openxmlformats.org/presentationml/2006/main">
  <p:tag name="NUM" val="11"/>
</p:tagLst>
</file>

<file path=ppt/tags/tag236.xml><?xml version="1.0" encoding="utf-8"?>
<p:tagLst xmlns:a="http://schemas.openxmlformats.org/drawingml/2006/main" xmlns:r="http://schemas.openxmlformats.org/officeDocument/2006/relationships" xmlns:p="http://schemas.openxmlformats.org/presentationml/2006/main">
  <p:tag name="NUM" val="12"/>
</p:tagLst>
</file>

<file path=ppt/tags/tag237.xml><?xml version="1.0" encoding="utf-8"?>
<p:tagLst xmlns:a="http://schemas.openxmlformats.org/drawingml/2006/main" xmlns:r="http://schemas.openxmlformats.org/officeDocument/2006/relationships" xmlns:p="http://schemas.openxmlformats.org/presentationml/2006/main">
  <p:tag name="NUM" val="13"/>
</p:tagLst>
</file>

<file path=ppt/tags/tag238.xml><?xml version="1.0" encoding="utf-8"?>
<p:tagLst xmlns:a="http://schemas.openxmlformats.org/drawingml/2006/main" xmlns:r="http://schemas.openxmlformats.org/officeDocument/2006/relationships" xmlns:p="http://schemas.openxmlformats.org/presentationml/2006/main">
  <p:tag name="NUM" val="3"/>
</p:tagLst>
</file>

<file path=ppt/tags/tag239.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40.xml><?xml version="1.0" encoding="utf-8"?>
<p:tagLst xmlns:a="http://schemas.openxmlformats.org/drawingml/2006/main" xmlns:r="http://schemas.openxmlformats.org/officeDocument/2006/relationships" xmlns:p="http://schemas.openxmlformats.org/presentationml/2006/main">
  <p:tag name="NUM" val="6"/>
</p:tagLst>
</file>

<file path=ppt/tags/tag241.xml><?xml version="1.0" encoding="utf-8"?>
<p:tagLst xmlns:a="http://schemas.openxmlformats.org/drawingml/2006/main" xmlns:r="http://schemas.openxmlformats.org/officeDocument/2006/relationships" xmlns:p="http://schemas.openxmlformats.org/presentationml/2006/main">
  <p:tag name="NUM" val="7"/>
</p:tagLst>
</file>

<file path=ppt/tags/tag242.xml><?xml version="1.0" encoding="utf-8"?>
<p:tagLst xmlns:a="http://schemas.openxmlformats.org/drawingml/2006/main" xmlns:r="http://schemas.openxmlformats.org/officeDocument/2006/relationships" xmlns:p="http://schemas.openxmlformats.org/presentationml/2006/main">
  <p:tag name="NUM" val="3"/>
</p:tagLst>
</file>

<file path=ppt/tags/tag243.xml><?xml version="1.0" encoding="utf-8"?>
<p:tagLst xmlns:a="http://schemas.openxmlformats.org/drawingml/2006/main" xmlns:r="http://schemas.openxmlformats.org/officeDocument/2006/relationships" xmlns:p="http://schemas.openxmlformats.org/presentationml/2006/main">
  <p:tag name="NUM" val="4"/>
</p:tagLst>
</file>

<file path=ppt/tags/tag244.xml><?xml version="1.0" encoding="utf-8"?>
<p:tagLst xmlns:a="http://schemas.openxmlformats.org/drawingml/2006/main" xmlns:r="http://schemas.openxmlformats.org/officeDocument/2006/relationships" xmlns:p="http://schemas.openxmlformats.org/presentationml/2006/main">
  <p:tag name="NUM" val="7"/>
</p:tagLst>
</file>

<file path=ppt/tags/tag245.xml><?xml version="1.0" encoding="utf-8"?>
<p:tagLst xmlns:a="http://schemas.openxmlformats.org/drawingml/2006/main" xmlns:r="http://schemas.openxmlformats.org/officeDocument/2006/relationships" xmlns:p="http://schemas.openxmlformats.org/presentationml/2006/main">
  <p:tag name="NUM" val="3"/>
</p:tagLst>
</file>

<file path=ppt/tags/tag246.xml><?xml version="1.0" encoding="utf-8"?>
<p:tagLst xmlns:a="http://schemas.openxmlformats.org/drawingml/2006/main" xmlns:r="http://schemas.openxmlformats.org/officeDocument/2006/relationships" xmlns:p="http://schemas.openxmlformats.org/presentationml/2006/main">
  <p:tag name="NUM" val="4"/>
</p:tagLst>
</file>

<file path=ppt/tags/tag247.xml><?xml version="1.0" encoding="utf-8"?>
<p:tagLst xmlns:a="http://schemas.openxmlformats.org/drawingml/2006/main" xmlns:r="http://schemas.openxmlformats.org/officeDocument/2006/relationships" xmlns:p="http://schemas.openxmlformats.org/presentationml/2006/main">
  <p:tag name="NUM" val="7"/>
</p:tagLst>
</file>

<file path=ppt/tags/tag248.xml><?xml version="1.0" encoding="utf-8"?>
<p:tagLst xmlns:a="http://schemas.openxmlformats.org/drawingml/2006/main" xmlns:r="http://schemas.openxmlformats.org/officeDocument/2006/relationships" xmlns:p="http://schemas.openxmlformats.org/presentationml/2006/main">
  <p:tag name="NUM" val="3"/>
</p:tagLst>
</file>

<file path=ppt/tags/tag249.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6"/>
</p:tagLst>
</file>

<file path=ppt/tags/tag250.xml><?xml version="1.0" encoding="utf-8"?>
<p:tagLst xmlns:a="http://schemas.openxmlformats.org/drawingml/2006/main" xmlns:r="http://schemas.openxmlformats.org/officeDocument/2006/relationships" xmlns:p="http://schemas.openxmlformats.org/presentationml/2006/main">
  <p:tag name="NUM" val="3"/>
</p:tagLst>
</file>

<file path=ppt/tags/tag251.xml><?xml version="1.0" encoding="utf-8"?>
<p:tagLst xmlns:a="http://schemas.openxmlformats.org/drawingml/2006/main" xmlns:r="http://schemas.openxmlformats.org/officeDocument/2006/relationships" xmlns:p="http://schemas.openxmlformats.org/presentationml/2006/main">
  <p:tag name="NUM" val="4"/>
</p:tagLst>
</file>

<file path=ppt/tags/tag252.xml><?xml version="1.0" encoding="utf-8"?>
<p:tagLst xmlns:a="http://schemas.openxmlformats.org/drawingml/2006/main" xmlns:r="http://schemas.openxmlformats.org/officeDocument/2006/relationships" xmlns:p="http://schemas.openxmlformats.org/presentationml/2006/main">
  <p:tag name="NUM" val="6"/>
</p:tagLst>
</file>

<file path=ppt/tags/tag253.xml><?xml version="1.0" encoding="utf-8"?>
<p:tagLst xmlns:a="http://schemas.openxmlformats.org/drawingml/2006/main" xmlns:r="http://schemas.openxmlformats.org/officeDocument/2006/relationships" xmlns:p="http://schemas.openxmlformats.org/presentationml/2006/main">
  <p:tag name="NUM" val="7"/>
</p:tagLst>
</file>

<file path=ppt/tags/tag254.xml><?xml version="1.0" encoding="utf-8"?>
<p:tagLst xmlns:a="http://schemas.openxmlformats.org/drawingml/2006/main" xmlns:r="http://schemas.openxmlformats.org/officeDocument/2006/relationships" xmlns:p="http://schemas.openxmlformats.org/presentationml/2006/main">
  <p:tag name="NUM" val="9"/>
</p:tagLst>
</file>

<file path=ppt/tags/tag255.xml><?xml version="1.0" encoding="utf-8"?>
<p:tagLst xmlns:a="http://schemas.openxmlformats.org/drawingml/2006/main" xmlns:r="http://schemas.openxmlformats.org/officeDocument/2006/relationships" xmlns:p="http://schemas.openxmlformats.org/presentationml/2006/main">
  <p:tag name="NUM" val="10"/>
</p:tagLst>
</file>

<file path=ppt/tags/tag256.xml><?xml version="1.0" encoding="utf-8"?>
<p:tagLst xmlns:a="http://schemas.openxmlformats.org/drawingml/2006/main" xmlns:r="http://schemas.openxmlformats.org/officeDocument/2006/relationships" xmlns:p="http://schemas.openxmlformats.org/presentationml/2006/main">
  <p:tag name="NUM" val="13"/>
</p:tagLst>
</file>

<file path=ppt/tags/tag257.xml><?xml version="1.0" encoding="utf-8"?>
<p:tagLst xmlns:a="http://schemas.openxmlformats.org/drawingml/2006/main" xmlns:r="http://schemas.openxmlformats.org/officeDocument/2006/relationships" xmlns:p="http://schemas.openxmlformats.org/presentationml/2006/main">
  <p:tag name="NUM" val="15"/>
</p:tagLst>
</file>

<file path=ppt/tags/tag258.xml><?xml version="1.0" encoding="utf-8"?>
<p:tagLst xmlns:a="http://schemas.openxmlformats.org/drawingml/2006/main" xmlns:r="http://schemas.openxmlformats.org/officeDocument/2006/relationships" xmlns:p="http://schemas.openxmlformats.org/presentationml/2006/main">
  <p:tag name="NUM" val="16"/>
</p:tagLst>
</file>

<file path=ppt/tags/tag259.xml><?xml version="1.0" encoding="utf-8"?>
<p:tagLst xmlns:a="http://schemas.openxmlformats.org/drawingml/2006/main" xmlns:r="http://schemas.openxmlformats.org/officeDocument/2006/relationships" xmlns:p="http://schemas.openxmlformats.org/presentationml/2006/main">
  <p:tag name="NUM" val="18"/>
</p:tagLst>
</file>

<file path=ppt/tags/tag26.xml><?xml version="1.0" encoding="utf-8"?>
<p:tagLst xmlns:a="http://schemas.openxmlformats.org/drawingml/2006/main" xmlns:r="http://schemas.openxmlformats.org/officeDocument/2006/relationships" xmlns:p="http://schemas.openxmlformats.org/presentationml/2006/main">
  <p:tag name="NUM" val="16"/>
</p:tagLst>
</file>

<file path=ppt/tags/tag260.xml><?xml version="1.0" encoding="utf-8"?>
<p:tagLst xmlns:a="http://schemas.openxmlformats.org/drawingml/2006/main" xmlns:r="http://schemas.openxmlformats.org/officeDocument/2006/relationships" xmlns:p="http://schemas.openxmlformats.org/presentationml/2006/main">
  <p:tag name="NUM" val="19"/>
</p:tagLst>
</file>

<file path=ppt/tags/tag261.xml><?xml version="1.0" encoding="utf-8"?>
<p:tagLst xmlns:a="http://schemas.openxmlformats.org/drawingml/2006/main" xmlns:r="http://schemas.openxmlformats.org/officeDocument/2006/relationships" xmlns:p="http://schemas.openxmlformats.org/presentationml/2006/main">
  <p:tag name="NUM" val="21"/>
</p:tagLst>
</file>

<file path=ppt/tags/tag262.xml><?xml version="1.0" encoding="utf-8"?>
<p:tagLst xmlns:a="http://schemas.openxmlformats.org/drawingml/2006/main" xmlns:r="http://schemas.openxmlformats.org/officeDocument/2006/relationships" xmlns:p="http://schemas.openxmlformats.org/presentationml/2006/main">
  <p:tag name="NUM" val="22"/>
</p:tagLst>
</file>

<file path=ppt/tags/tag263.xml><?xml version="1.0" encoding="utf-8"?>
<p:tagLst xmlns:a="http://schemas.openxmlformats.org/drawingml/2006/main" xmlns:r="http://schemas.openxmlformats.org/officeDocument/2006/relationships" xmlns:p="http://schemas.openxmlformats.org/presentationml/2006/main">
  <p:tag name="NUM" val="27"/>
</p:tagLst>
</file>

<file path=ppt/tags/tag264.xml><?xml version="1.0" encoding="utf-8"?>
<p:tagLst xmlns:a="http://schemas.openxmlformats.org/drawingml/2006/main" xmlns:r="http://schemas.openxmlformats.org/officeDocument/2006/relationships" xmlns:p="http://schemas.openxmlformats.org/presentationml/2006/main">
  <p:tag name="NUM" val="28"/>
</p:tagLst>
</file>

<file path=ppt/tags/tag265.xml><?xml version="1.0" encoding="utf-8"?>
<p:tagLst xmlns:a="http://schemas.openxmlformats.org/drawingml/2006/main" xmlns:r="http://schemas.openxmlformats.org/officeDocument/2006/relationships" xmlns:p="http://schemas.openxmlformats.org/presentationml/2006/main">
  <p:tag name="NUM" val="29"/>
</p:tagLst>
</file>

<file path=ppt/tags/tag266.xml><?xml version="1.0" encoding="utf-8"?>
<p:tagLst xmlns:a="http://schemas.openxmlformats.org/drawingml/2006/main" xmlns:r="http://schemas.openxmlformats.org/officeDocument/2006/relationships" xmlns:p="http://schemas.openxmlformats.org/presentationml/2006/main">
  <p:tag name="NUM" val="30"/>
</p:tagLst>
</file>

<file path=ppt/tags/tag267.xml><?xml version="1.0" encoding="utf-8"?>
<p:tagLst xmlns:a="http://schemas.openxmlformats.org/drawingml/2006/main" xmlns:r="http://schemas.openxmlformats.org/officeDocument/2006/relationships" xmlns:p="http://schemas.openxmlformats.org/presentationml/2006/main">
  <p:tag name="NUM" val="31"/>
</p:tagLst>
</file>

<file path=ppt/tags/tag268.xml><?xml version="1.0" encoding="utf-8"?>
<p:tagLst xmlns:a="http://schemas.openxmlformats.org/drawingml/2006/main" xmlns:r="http://schemas.openxmlformats.org/officeDocument/2006/relationships" xmlns:p="http://schemas.openxmlformats.org/presentationml/2006/main">
  <p:tag name="NUM" val="32"/>
</p:tagLst>
</file>

<file path=ppt/tags/tag269.xml><?xml version="1.0" encoding="utf-8"?>
<p:tagLst xmlns:a="http://schemas.openxmlformats.org/drawingml/2006/main" xmlns:r="http://schemas.openxmlformats.org/officeDocument/2006/relationships" xmlns:p="http://schemas.openxmlformats.org/presentationml/2006/main">
  <p:tag name="NUM" val="33"/>
</p:tagLst>
</file>

<file path=ppt/tags/tag27.xml><?xml version="1.0" encoding="utf-8"?>
<p:tagLst xmlns:a="http://schemas.openxmlformats.org/drawingml/2006/main" xmlns:r="http://schemas.openxmlformats.org/officeDocument/2006/relationships" xmlns:p="http://schemas.openxmlformats.org/presentationml/2006/main">
  <p:tag name="NUM" val="17"/>
</p:tagLst>
</file>

<file path=ppt/tags/tag270.xml><?xml version="1.0" encoding="utf-8"?>
<p:tagLst xmlns:a="http://schemas.openxmlformats.org/drawingml/2006/main" xmlns:r="http://schemas.openxmlformats.org/officeDocument/2006/relationships" xmlns:p="http://schemas.openxmlformats.org/presentationml/2006/main">
  <p:tag name="NUM" val="34"/>
</p:tagLst>
</file>

<file path=ppt/tags/tag271.xml><?xml version="1.0" encoding="utf-8"?>
<p:tagLst xmlns:a="http://schemas.openxmlformats.org/drawingml/2006/main" xmlns:r="http://schemas.openxmlformats.org/officeDocument/2006/relationships" xmlns:p="http://schemas.openxmlformats.org/presentationml/2006/main">
  <p:tag name="NUM" val="35"/>
</p:tagLst>
</file>

<file path=ppt/tags/tag272.xml><?xml version="1.0" encoding="utf-8"?>
<p:tagLst xmlns:a="http://schemas.openxmlformats.org/drawingml/2006/main" xmlns:r="http://schemas.openxmlformats.org/officeDocument/2006/relationships" xmlns:p="http://schemas.openxmlformats.org/presentationml/2006/main">
  <p:tag name="NUM" val="36"/>
</p:tagLst>
</file>

<file path=ppt/tags/tag273.xml><?xml version="1.0" encoding="utf-8"?>
<p:tagLst xmlns:a="http://schemas.openxmlformats.org/drawingml/2006/main" xmlns:r="http://schemas.openxmlformats.org/officeDocument/2006/relationships" xmlns:p="http://schemas.openxmlformats.org/presentationml/2006/main">
  <p:tag name="NUM" val="37"/>
</p:tagLst>
</file>

<file path=ppt/tags/tag274.xml><?xml version="1.0" encoding="utf-8"?>
<p:tagLst xmlns:a="http://schemas.openxmlformats.org/drawingml/2006/main" xmlns:r="http://schemas.openxmlformats.org/officeDocument/2006/relationships" xmlns:p="http://schemas.openxmlformats.org/presentationml/2006/main">
  <p:tag name="NUM" val="38"/>
</p:tagLst>
</file>

<file path=ppt/tags/tag275.xml><?xml version="1.0" encoding="utf-8"?>
<p:tagLst xmlns:a="http://schemas.openxmlformats.org/drawingml/2006/main" xmlns:r="http://schemas.openxmlformats.org/officeDocument/2006/relationships" xmlns:p="http://schemas.openxmlformats.org/presentationml/2006/main">
  <p:tag name="NUM" val="41"/>
</p:tagLst>
</file>

<file path=ppt/tags/tag276.xml><?xml version="1.0" encoding="utf-8"?>
<p:tagLst xmlns:a="http://schemas.openxmlformats.org/drawingml/2006/main" xmlns:r="http://schemas.openxmlformats.org/officeDocument/2006/relationships" xmlns:p="http://schemas.openxmlformats.org/presentationml/2006/main">
  <p:tag name="NUM" val="42"/>
</p:tagLst>
</file>

<file path=ppt/tags/tag277.xml><?xml version="1.0" encoding="utf-8"?>
<p:tagLst xmlns:a="http://schemas.openxmlformats.org/drawingml/2006/main" xmlns:r="http://schemas.openxmlformats.org/officeDocument/2006/relationships" xmlns:p="http://schemas.openxmlformats.org/presentationml/2006/main">
  <p:tag name="NUM" val="43"/>
</p:tagLst>
</file>

<file path=ppt/tags/tag278.xml><?xml version="1.0" encoding="utf-8"?>
<p:tagLst xmlns:a="http://schemas.openxmlformats.org/drawingml/2006/main" xmlns:r="http://schemas.openxmlformats.org/officeDocument/2006/relationships" xmlns:p="http://schemas.openxmlformats.org/presentationml/2006/main">
  <p:tag name="NUM" val="44"/>
</p:tagLst>
</file>

<file path=ppt/tags/tag279.xml><?xml version="1.0" encoding="utf-8"?>
<p:tagLst xmlns:a="http://schemas.openxmlformats.org/drawingml/2006/main" xmlns:r="http://schemas.openxmlformats.org/officeDocument/2006/relationships" xmlns:p="http://schemas.openxmlformats.org/presentationml/2006/main">
  <p:tag name="NUM" val="45"/>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80.xml><?xml version="1.0" encoding="utf-8"?>
<p:tagLst xmlns:a="http://schemas.openxmlformats.org/drawingml/2006/main" xmlns:r="http://schemas.openxmlformats.org/officeDocument/2006/relationships" xmlns:p="http://schemas.openxmlformats.org/presentationml/2006/main">
  <p:tag name="NUM" val="46"/>
</p:tagLst>
</file>

<file path=ppt/tags/tag281.xml><?xml version="1.0" encoding="utf-8"?>
<p:tagLst xmlns:a="http://schemas.openxmlformats.org/drawingml/2006/main" xmlns:r="http://schemas.openxmlformats.org/officeDocument/2006/relationships" xmlns:p="http://schemas.openxmlformats.org/presentationml/2006/main">
  <p:tag name="NUM" val="47"/>
</p:tagLst>
</file>

<file path=ppt/tags/tag282.xml><?xml version="1.0" encoding="utf-8"?>
<p:tagLst xmlns:a="http://schemas.openxmlformats.org/drawingml/2006/main" xmlns:r="http://schemas.openxmlformats.org/officeDocument/2006/relationships" xmlns:p="http://schemas.openxmlformats.org/presentationml/2006/main">
  <p:tag name="NUM" val="48"/>
</p:tagLst>
</file>

<file path=ppt/tags/tag283.xml><?xml version="1.0" encoding="utf-8"?>
<p:tagLst xmlns:a="http://schemas.openxmlformats.org/drawingml/2006/main" xmlns:r="http://schemas.openxmlformats.org/officeDocument/2006/relationships" xmlns:p="http://schemas.openxmlformats.org/presentationml/2006/main">
  <p:tag name="NUM" val="49"/>
</p:tagLst>
</file>

<file path=ppt/tags/tag284.xml><?xml version="1.0" encoding="utf-8"?>
<p:tagLst xmlns:a="http://schemas.openxmlformats.org/drawingml/2006/main" xmlns:r="http://schemas.openxmlformats.org/officeDocument/2006/relationships" xmlns:p="http://schemas.openxmlformats.org/presentationml/2006/main">
  <p:tag name="NUM" val="50"/>
</p:tagLst>
</file>

<file path=ppt/tags/tag285.xml><?xml version="1.0" encoding="utf-8"?>
<p:tagLst xmlns:a="http://schemas.openxmlformats.org/drawingml/2006/main" xmlns:r="http://schemas.openxmlformats.org/officeDocument/2006/relationships" xmlns:p="http://schemas.openxmlformats.org/presentationml/2006/main">
  <p:tag name="NUM" val="51"/>
</p:tagLst>
</file>

<file path=ppt/tags/tag286.xml><?xml version="1.0" encoding="utf-8"?>
<p:tagLst xmlns:a="http://schemas.openxmlformats.org/drawingml/2006/main" xmlns:r="http://schemas.openxmlformats.org/officeDocument/2006/relationships" xmlns:p="http://schemas.openxmlformats.org/presentationml/2006/main">
  <p:tag name="NUM" val="52"/>
</p:tagLst>
</file>

<file path=ppt/tags/tag287.xml><?xml version="1.0" encoding="utf-8"?>
<p:tagLst xmlns:a="http://schemas.openxmlformats.org/drawingml/2006/main" xmlns:r="http://schemas.openxmlformats.org/officeDocument/2006/relationships" xmlns:p="http://schemas.openxmlformats.org/presentationml/2006/main">
  <p:tag name="NUM" val="53"/>
</p:tagLst>
</file>

<file path=ppt/tags/tag288.xml><?xml version="1.0" encoding="utf-8"?>
<p:tagLst xmlns:a="http://schemas.openxmlformats.org/drawingml/2006/main" xmlns:r="http://schemas.openxmlformats.org/officeDocument/2006/relationships" xmlns:p="http://schemas.openxmlformats.org/presentationml/2006/main">
  <p:tag name="NUM" val="54"/>
</p:tagLst>
</file>

<file path=ppt/tags/tag289.xml><?xml version="1.0" encoding="utf-8"?>
<p:tagLst xmlns:a="http://schemas.openxmlformats.org/drawingml/2006/main" xmlns:r="http://schemas.openxmlformats.org/officeDocument/2006/relationships" xmlns:p="http://schemas.openxmlformats.org/presentationml/2006/main">
  <p:tag name="NUM" val="55"/>
</p:tagLst>
</file>

<file path=ppt/tags/tag29.xml><?xml version="1.0" encoding="utf-8"?>
<p:tagLst xmlns:a="http://schemas.openxmlformats.org/drawingml/2006/main" xmlns:r="http://schemas.openxmlformats.org/officeDocument/2006/relationships" xmlns:p="http://schemas.openxmlformats.org/presentationml/2006/main">
  <p:tag name="NUM" val="7"/>
</p:tagLst>
</file>

<file path=ppt/tags/tag290.xml><?xml version="1.0" encoding="utf-8"?>
<p:tagLst xmlns:a="http://schemas.openxmlformats.org/drawingml/2006/main" xmlns:r="http://schemas.openxmlformats.org/officeDocument/2006/relationships" xmlns:p="http://schemas.openxmlformats.org/presentationml/2006/main">
  <p:tag name="NUM" val="56"/>
</p:tagLst>
</file>

<file path=ppt/tags/tag291.xml><?xml version="1.0" encoding="utf-8"?>
<p:tagLst xmlns:a="http://schemas.openxmlformats.org/drawingml/2006/main" xmlns:r="http://schemas.openxmlformats.org/officeDocument/2006/relationships" xmlns:p="http://schemas.openxmlformats.org/presentationml/2006/main">
  <p:tag name="NUM" val="57"/>
</p:tagLst>
</file>

<file path=ppt/tags/tag292.xml><?xml version="1.0" encoding="utf-8"?>
<p:tagLst xmlns:a="http://schemas.openxmlformats.org/drawingml/2006/main" xmlns:r="http://schemas.openxmlformats.org/officeDocument/2006/relationships" xmlns:p="http://schemas.openxmlformats.org/presentationml/2006/main">
  <p:tag name="NUM" val="58"/>
</p:tagLst>
</file>

<file path=ppt/tags/tag293.xml><?xml version="1.0" encoding="utf-8"?>
<p:tagLst xmlns:a="http://schemas.openxmlformats.org/drawingml/2006/main" xmlns:r="http://schemas.openxmlformats.org/officeDocument/2006/relationships" xmlns:p="http://schemas.openxmlformats.org/presentationml/2006/main">
  <p:tag name="NUM" val="59"/>
</p:tagLst>
</file>

<file path=ppt/tags/tag294.xml><?xml version="1.0" encoding="utf-8"?>
<p:tagLst xmlns:a="http://schemas.openxmlformats.org/drawingml/2006/main" xmlns:r="http://schemas.openxmlformats.org/officeDocument/2006/relationships" xmlns:p="http://schemas.openxmlformats.org/presentationml/2006/main">
  <p:tag name="NUM" val="60"/>
</p:tagLst>
</file>

<file path=ppt/tags/tag295.xml><?xml version="1.0" encoding="utf-8"?>
<p:tagLst xmlns:a="http://schemas.openxmlformats.org/drawingml/2006/main" xmlns:r="http://schemas.openxmlformats.org/officeDocument/2006/relationships" xmlns:p="http://schemas.openxmlformats.org/presentationml/2006/main">
  <p:tag name="NUM" val="61"/>
</p:tagLst>
</file>

<file path=ppt/tags/tag296.xml><?xml version="1.0" encoding="utf-8"?>
<p:tagLst xmlns:a="http://schemas.openxmlformats.org/drawingml/2006/main" xmlns:r="http://schemas.openxmlformats.org/officeDocument/2006/relationships" xmlns:p="http://schemas.openxmlformats.org/presentationml/2006/main">
  <p:tag name="NUM" val="62"/>
</p:tagLst>
</file>

<file path=ppt/tags/tag297.xml><?xml version="1.0" encoding="utf-8"?>
<p:tagLst xmlns:a="http://schemas.openxmlformats.org/drawingml/2006/main" xmlns:r="http://schemas.openxmlformats.org/officeDocument/2006/relationships" xmlns:p="http://schemas.openxmlformats.org/presentationml/2006/main">
  <p:tag name="NUM" val="63"/>
</p:tagLst>
</file>

<file path=ppt/tags/tag298.xml><?xml version="1.0" encoding="utf-8"?>
<p:tagLst xmlns:a="http://schemas.openxmlformats.org/drawingml/2006/main" xmlns:r="http://schemas.openxmlformats.org/officeDocument/2006/relationships" xmlns:p="http://schemas.openxmlformats.org/presentationml/2006/main">
  <p:tag name="NUM" val="64"/>
</p:tagLst>
</file>

<file path=ppt/tags/tag299.xml><?xml version="1.0" encoding="utf-8"?>
<p:tagLst xmlns:a="http://schemas.openxmlformats.org/drawingml/2006/main" xmlns:r="http://schemas.openxmlformats.org/officeDocument/2006/relationships" xmlns:p="http://schemas.openxmlformats.org/presentationml/2006/main">
  <p:tag name="NUM" val="65"/>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0"/>
</p:tagLst>
</file>

<file path=ppt/tags/tag300.xml><?xml version="1.0" encoding="utf-8"?>
<p:tagLst xmlns:a="http://schemas.openxmlformats.org/drawingml/2006/main" xmlns:r="http://schemas.openxmlformats.org/officeDocument/2006/relationships" xmlns:p="http://schemas.openxmlformats.org/presentationml/2006/main">
  <p:tag name="NUM" val="66"/>
</p:tagLst>
</file>

<file path=ppt/tags/tag301.xml><?xml version="1.0" encoding="utf-8"?>
<p:tagLst xmlns:a="http://schemas.openxmlformats.org/drawingml/2006/main" xmlns:r="http://schemas.openxmlformats.org/officeDocument/2006/relationships" xmlns:p="http://schemas.openxmlformats.org/presentationml/2006/main">
  <p:tag name="NUM" val="67"/>
</p:tagLst>
</file>

<file path=ppt/tags/tag302.xml><?xml version="1.0" encoding="utf-8"?>
<p:tagLst xmlns:a="http://schemas.openxmlformats.org/drawingml/2006/main" xmlns:r="http://schemas.openxmlformats.org/officeDocument/2006/relationships" xmlns:p="http://schemas.openxmlformats.org/presentationml/2006/main">
  <p:tag name="NUM" val="68"/>
</p:tagLst>
</file>

<file path=ppt/tags/tag303.xml><?xml version="1.0" encoding="utf-8"?>
<p:tagLst xmlns:a="http://schemas.openxmlformats.org/drawingml/2006/main" xmlns:r="http://schemas.openxmlformats.org/officeDocument/2006/relationships" xmlns:p="http://schemas.openxmlformats.org/presentationml/2006/main">
  <p:tag name="NUM" val="69"/>
</p:tagLst>
</file>

<file path=ppt/tags/tag304.xml><?xml version="1.0" encoding="utf-8"?>
<p:tagLst xmlns:a="http://schemas.openxmlformats.org/drawingml/2006/main" xmlns:r="http://schemas.openxmlformats.org/officeDocument/2006/relationships" xmlns:p="http://schemas.openxmlformats.org/presentationml/2006/main">
  <p:tag name="NUM" val="70"/>
</p:tagLst>
</file>

<file path=ppt/tags/tag305.xml><?xml version="1.0" encoding="utf-8"?>
<p:tagLst xmlns:a="http://schemas.openxmlformats.org/drawingml/2006/main" xmlns:r="http://schemas.openxmlformats.org/officeDocument/2006/relationships" xmlns:p="http://schemas.openxmlformats.org/presentationml/2006/main">
  <p:tag name="NUM" val="71"/>
</p:tagLst>
</file>

<file path=ppt/tags/tag306.xml><?xml version="1.0" encoding="utf-8"?>
<p:tagLst xmlns:a="http://schemas.openxmlformats.org/drawingml/2006/main" xmlns:r="http://schemas.openxmlformats.org/officeDocument/2006/relationships" xmlns:p="http://schemas.openxmlformats.org/presentationml/2006/main">
  <p:tag name="NUM" val="72"/>
</p:tagLst>
</file>

<file path=ppt/tags/tag307.xml><?xml version="1.0" encoding="utf-8"?>
<p:tagLst xmlns:a="http://schemas.openxmlformats.org/drawingml/2006/main" xmlns:r="http://schemas.openxmlformats.org/officeDocument/2006/relationships" xmlns:p="http://schemas.openxmlformats.org/presentationml/2006/main">
  <p:tag name="NUM" val="73"/>
</p:tagLst>
</file>

<file path=ppt/tags/tag308.xml><?xml version="1.0" encoding="utf-8"?>
<p:tagLst xmlns:a="http://schemas.openxmlformats.org/drawingml/2006/main" xmlns:r="http://schemas.openxmlformats.org/officeDocument/2006/relationships" xmlns:p="http://schemas.openxmlformats.org/presentationml/2006/main">
  <p:tag name="NUM" val="74"/>
</p:tagLst>
</file>

<file path=ppt/tags/tag309.xml><?xml version="1.0" encoding="utf-8"?>
<p:tagLst xmlns:a="http://schemas.openxmlformats.org/drawingml/2006/main" xmlns:r="http://schemas.openxmlformats.org/officeDocument/2006/relationships" xmlns:p="http://schemas.openxmlformats.org/presentationml/2006/main">
  <p:tag name="NUM" val="75"/>
</p:tagLst>
</file>

<file path=ppt/tags/tag31.xml><?xml version="1.0" encoding="utf-8"?>
<p:tagLst xmlns:a="http://schemas.openxmlformats.org/drawingml/2006/main" xmlns:r="http://schemas.openxmlformats.org/officeDocument/2006/relationships" xmlns:p="http://schemas.openxmlformats.org/presentationml/2006/main">
  <p:tag name="NUM" val="13"/>
</p:tagLst>
</file>

<file path=ppt/tags/tag310.xml><?xml version="1.0" encoding="utf-8"?>
<p:tagLst xmlns:a="http://schemas.openxmlformats.org/drawingml/2006/main" xmlns:r="http://schemas.openxmlformats.org/officeDocument/2006/relationships" xmlns:p="http://schemas.openxmlformats.org/presentationml/2006/main">
  <p:tag name="NUM" val="76"/>
</p:tagLst>
</file>

<file path=ppt/tags/tag311.xml><?xml version="1.0" encoding="utf-8"?>
<p:tagLst xmlns:a="http://schemas.openxmlformats.org/drawingml/2006/main" xmlns:r="http://schemas.openxmlformats.org/officeDocument/2006/relationships" xmlns:p="http://schemas.openxmlformats.org/presentationml/2006/main">
  <p:tag name="NUM" val="77"/>
</p:tagLst>
</file>

<file path=ppt/tags/tag312.xml><?xml version="1.0" encoding="utf-8"?>
<p:tagLst xmlns:a="http://schemas.openxmlformats.org/drawingml/2006/main" xmlns:r="http://schemas.openxmlformats.org/officeDocument/2006/relationships" xmlns:p="http://schemas.openxmlformats.org/presentationml/2006/main">
  <p:tag name="NUM" val="79"/>
</p:tagLst>
</file>

<file path=ppt/tags/tag313.xml><?xml version="1.0" encoding="utf-8"?>
<p:tagLst xmlns:a="http://schemas.openxmlformats.org/drawingml/2006/main" xmlns:r="http://schemas.openxmlformats.org/officeDocument/2006/relationships" xmlns:p="http://schemas.openxmlformats.org/presentationml/2006/main">
  <p:tag name="NUM" val="80"/>
</p:tagLst>
</file>

<file path=ppt/tags/tag314.xml><?xml version="1.0" encoding="utf-8"?>
<p:tagLst xmlns:a="http://schemas.openxmlformats.org/drawingml/2006/main" xmlns:r="http://schemas.openxmlformats.org/officeDocument/2006/relationships" xmlns:p="http://schemas.openxmlformats.org/presentationml/2006/main">
  <p:tag name="NUM" val="81"/>
</p:tagLst>
</file>

<file path=ppt/tags/tag315.xml><?xml version="1.0" encoding="utf-8"?>
<p:tagLst xmlns:a="http://schemas.openxmlformats.org/drawingml/2006/main" xmlns:r="http://schemas.openxmlformats.org/officeDocument/2006/relationships" xmlns:p="http://schemas.openxmlformats.org/presentationml/2006/main">
  <p:tag name="NUM" val="82"/>
</p:tagLst>
</file>

<file path=ppt/tags/tag316.xml><?xml version="1.0" encoding="utf-8"?>
<p:tagLst xmlns:a="http://schemas.openxmlformats.org/drawingml/2006/main" xmlns:r="http://schemas.openxmlformats.org/officeDocument/2006/relationships" xmlns:p="http://schemas.openxmlformats.org/presentationml/2006/main">
  <p:tag name="NUM" val="83"/>
</p:tagLst>
</file>

<file path=ppt/tags/tag317.xml><?xml version="1.0" encoding="utf-8"?>
<p:tagLst xmlns:a="http://schemas.openxmlformats.org/drawingml/2006/main" xmlns:r="http://schemas.openxmlformats.org/officeDocument/2006/relationships" xmlns:p="http://schemas.openxmlformats.org/presentationml/2006/main">
  <p:tag name="NUM" val="84"/>
</p:tagLst>
</file>

<file path=ppt/tags/tag318.xml><?xml version="1.0" encoding="utf-8"?>
<p:tagLst xmlns:a="http://schemas.openxmlformats.org/drawingml/2006/main" xmlns:r="http://schemas.openxmlformats.org/officeDocument/2006/relationships" xmlns:p="http://schemas.openxmlformats.org/presentationml/2006/main">
  <p:tag name="NUM" val="87"/>
</p:tagLst>
</file>

<file path=ppt/tags/tag319.xml><?xml version="1.0" encoding="utf-8"?>
<p:tagLst xmlns:a="http://schemas.openxmlformats.org/drawingml/2006/main" xmlns:r="http://schemas.openxmlformats.org/officeDocument/2006/relationships" xmlns:p="http://schemas.openxmlformats.org/presentationml/2006/main">
  <p:tag name="NUM" val="88"/>
</p:tagLst>
</file>

<file path=ppt/tags/tag32.xml><?xml version="1.0" encoding="utf-8"?>
<p:tagLst xmlns:a="http://schemas.openxmlformats.org/drawingml/2006/main" xmlns:r="http://schemas.openxmlformats.org/officeDocument/2006/relationships" xmlns:p="http://schemas.openxmlformats.org/presentationml/2006/main">
  <p:tag name="NUM" val="14"/>
</p:tagLst>
</file>

<file path=ppt/tags/tag320.xml><?xml version="1.0" encoding="utf-8"?>
<p:tagLst xmlns:a="http://schemas.openxmlformats.org/drawingml/2006/main" xmlns:r="http://schemas.openxmlformats.org/officeDocument/2006/relationships" xmlns:p="http://schemas.openxmlformats.org/presentationml/2006/main">
  <p:tag name="NUM" val="90"/>
</p:tagLst>
</file>

<file path=ppt/tags/tag321.xml><?xml version="1.0" encoding="utf-8"?>
<p:tagLst xmlns:a="http://schemas.openxmlformats.org/drawingml/2006/main" xmlns:r="http://schemas.openxmlformats.org/officeDocument/2006/relationships" xmlns:p="http://schemas.openxmlformats.org/presentationml/2006/main">
  <p:tag name="NUM" val="91"/>
</p:tagLst>
</file>

<file path=ppt/tags/tag322.xml><?xml version="1.0" encoding="utf-8"?>
<p:tagLst xmlns:a="http://schemas.openxmlformats.org/drawingml/2006/main" xmlns:r="http://schemas.openxmlformats.org/officeDocument/2006/relationships" xmlns:p="http://schemas.openxmlformats.org/presentationml/2006/main">
  <p:tag name="NUM" val="92"/>
</p:tagLst>
</file>

<file path=ppt/tags/tag323.xml><?xml version="1.0" encoding="utf-8"?>
<p:tagLst xmlns:a="http://schemas.openxmlformats.org/drawingml/2006/main" xmlns:r="http://schemas.openxmlformats.org/officeDocument/2006/relationships" xmlns:p="http://schemas.openxmlformats.org/presentationml/2006/main">
  <p:tag name="NUM" val="94"/>
</p:tagLst>
</file>

<file path=ppt/tags/tag324.xml><?xml version="1.0" encoding="utf-8"?>
<p:tagLst xmlns:a="http://schemas.openxmlformats.org/drawingml/2006/main" xmlns:r="http://schemas.openxmlformats.org/officeDocument/2006/relationships" xmlns:p="http://schemas.openxmlformats.org/presentationml/2006/main">
  <p:tag name="NUM" val="95"/>
</p:tagLst>
</file>

<file path=ppt/tags/tag325.xml><?xml version="1.0" encoding="utf-8"?>
<p:tagLst xmlns:a="http://schemas.openxmlformats.org/drawingml/2006/main" xmlns:r="http://schemas.openxmlformats.org/officeDocument/2006/relationships" xmlns:p="http://schemas.openxmlformats.org/presentationml/2006/main">
  <p:tag name="NUM" val="96"/>
</p:tagLst>
</file>

<file path=ppt/tags/tag326.xml><?xml version="1.0" encoding="utf-8"?>
<p:tagLst xmlns:a="http://schemas.openxmlformats.org/drawingml/2006/main" xmlns:r="http://schemas.openxmlformats.org/officeDocument/2006/relationships" xmlns:p="http://schemas.openxmlformats.org/presentationml/2006/main">
  <p:tag name="NUM" val="97"/>
</p:tagLst>
</file>

<file path=ppt/tags/tag327.xml><?xml version="1.0" encoding="utf-8"?>
<p:tagLst xmlns:a="http://schemas.openxmlformats.org/drawingml/2006/main" xmlns:r="http://schemas.openxmlformats.org/officeDocument/2006/relationships" xmlns:p="http://schemas.openxmlformats.org/presentationml/2006/main">
  <p:tag name="NUM" val="99"/>
</p:tagLst>
</file>

<file path=ppt/tags/tag328.xml><?xml version="1.0" encoding="utf-8"?>
<p:tagLst xmlns:a="http://schemas.openxmlformats.org/drawingml/2006/main" xmlns:r="http://schemas.openxmlformats.org/officeDocument/2006/relationships" xmlns:p="http://schemas.openxmlformats.org/presentationml/2006/main">
  <p:tag name="NUM" val="104"/>
</p:tagLst>
</file>

<file path=ppt/tags/tag329.xml><?xml version="1.0" encoding="utf-8"?>
<p:tagLst xmlns:a="http://schemas.openxmlformats.org/drawingml/2006/main" xmlns:r="http://schemas.openxmlformats.org/officeDocument/2006/relationships" xmlns:p="http://schemas.openxmlformats.org/presentationml/2006/main">
  <p:tag name="NUM" val="106"/>
</p:tagLst>
</file>

<file path=ppt/tags/tag33.xml><?xml version="1.0" encoding="utf-8"?>
<p:tagLst xmlns:a="http://schemas.openxmlformats.org/drawingml/2006/main" xmlns:r="http://schemas.openxmlformats.org/officeDocument/2006/relationships" xmlns:p="http://schemas.openxmlformats.org/presentationml/2006/main">
  <p:tag name="NUM" val="15"/>
</p:tagLst>
</file>

<file path=ppt/tags/tag330.xml><?xml version="1.0" encoding="utf-8"?>
<p:tagLst xmlns:a="http://schemas.openxmlformats.org/drawingml/2006/main" xmlns:r="http://schemas.openxmlformats.org/officeDocument/2006/relationships" xmlns:p="http://schemas.openxmlformats.org/presentationml/2006/main">
  <p:tag name="NUM" val="110"/>
</p:tagLst>
</file>

<file path=ppt/tags/tag331.xml><?xml version="1.0" encoding="utf-8"?>
<p:tagLst xmlns:a="http://schemas.openxmlformats.org/drawingml/2006/main" xmlns:r="http://schemas.openxmlformats.org/officeDocument/2006/relationships" xmlns:p="http://schemas.openxmlformats.org/presentationml/2006/main">
  <p:tag name="NUM" val="111"/>
</p:tagLst>
</file>

<file path=ppt/tags/tag332.xml><?xml version="1.0" encoding="utf-8"?>
<p:tagLst xmlns:a="http://schemas.openxmlformats.org/drawingml/2006/main" xmlns:r="http://schemas.openxmlformats.org/officeDocument/2006/relationships" xmlns:p="http://schemas.openxmlformats.org/presentationml/2006/main">
  <p:tag name="NUM" val="112"/>
</p:tagLst>
</file>

<file path=ppt/tags/tag333.xml><?xml version="1.0" encoding="utf-8"?>
<p:tagLst xmlns:a="http://schemas.openxmlformats.org/drawingml/2006/main" xmlns:r="http://schemas.openxmlformats.org/officeDocument/2006/relationships" xmlns:p="http://schemas.openxmlformats.org/presentationml/2006/main">
  <p:tag name="NUM" val="113"/>
</p:tagLst>
</file>

<file path=ppt/tags/tag334.xml><?xml version="1.0" encoding="utf-8"?>
<p:tagLst xmlns:a="http://schemas.openxmlformats.org/drawingml/2006/main" xmlns:r="http://schemas.openxmlformats.org/officeDocument/2006/relationships" xmlns:p="http://schemas.openxmlformats.org/presentationml/2006/main">
  <p:tag name="NUM" val="114"/>
</p:tagLst>
</file>

<file path=ppt/tags/tag335.xml><?xml version="1.0" encoding="utf-8"?>
<p:tagLst xmlns:a="http://schemas.openxmlformats.org/drawingml/2006/main" xmlns:r="http://schemas.openxmlformats.org/officeDocument/2006/relationships" xmlns:p="http://schemas.openxmlformats.org/presentationml/2006/main">
  <p:tag name="NUM" val="115"/>
</p:tagLst>
</file>

<file path=ppt/tags/tag336.xml><?xml version="1.0" encoding="utf-8"?>
<p:tagLst xmlns:a="http://schemas.openxmlformats.org/drawingml/2006/main" xmlns:r="http://schemas.openxmlformats.org/officeDocument/2006/relationships" xmlns:p="http://schemas.openxmlformats.org/presentationml/2006/main">
  <p:tag name="NUM" val="116"/>
</p:tagLst>
</file>

<file path=ppt/tags/tag337.xml><?xml version="1.0" encoding="utf-8"?>
<p:tagLst xmlns:a="http://schemas.openxmlformats.org/drawingml/2006/main" xmlns:r="http://schemas.openxmlformats.org/officeDocument/2006/relationships" xmlns:p="http://schemas.openxmlformats.org/presentationml/2006/main">
  <p:tag name="NUM" val="117"/>
</p:tagLst>
</file>

<file path=ppt/tags/tag338.xml><?xml version="1.0" encoding="utf-8"?>
<p:tagLst xmlns:a="http://schemas.openxmlformats.org/drawingml/2006/main" xmlns:r="http://schemas.openxmlformats.org/officeDocument/2006/relationships" xmlns:p="http://schemas.openxmlformats.org/presentationml/2006/main">
  <p:tag name="NUM" val="118"/>
</p:tagLst>
</file>

<file path=ppt/tags/tag339.xml><?xml version="1.0" encoding="utf-8"?>
<p:tagLst xmlns:a="http://schemas.openxmlformats.org/drawingml/2006/main" xmlns:r="http://schemas.openxmlformats.org/officeDocument/2006/relationships" xmlns:p="http://schemas.openxmlformats.org/presentationml/2006/main">
  <p:tag name="NUM" val="119"/>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40.xml><?xml version="1.0" encoding="utf-8"?>
<p:tagLst xmlns:a="http://schemas.openxmlformats.org/drawingml/2006/main" xmlns:r="http://schemas.openxmlformats.org/officeDocument/2006/relationships" xmlns:p="http://schemas.openxmlformats.org/presentationml/2006/main">
  <p:tag name="NUM" val="120"/>
</p:tagLst>
</file>

<file path=ppt/tags/tag341.xml><?xml version="1.0" encoding="utf-8"?>
<p:tagLst xmlns:a="http://schemas.openxmlformats.org/drawingml/2006/main" xmlns:r="http://schemas.openxmlformats.org/officeDocument/2006/relationships" xmlns:p="http://schemas.openxmlformats.org/presentationml/2006/main">
  <p:tag name="NUM" val="121"/>
</p:tagLst>
</file>

<file path=ppt/tags/tag342.xml><?xml version="1.0" encoding="utf-8"?>
<p:tagLst xmlns:a="http://schemas.openxmlformats.org/drawingml/2006/main" xmlns:r="http://schemas.openxmlformats.org/officeDocument/2006/relationships" xmlns:p="http://schemas.openxmlformats.org/presentationml/2006/main">
  <p:tag name="NUM" val="122"/>
</p:tagLst>
</file>

<file path=ppt/tags/tag343.xml><?xml version="1.0" encoding="utf-8"?>
<p:tagLst xmlns:a="http://schemas.openxmlformats.org/drawingml/2006/main" xmlns:r="http://schemas.openxmlformats.org/officeDocument/2006/relationships" xmlns:p="http://schemas.openxmlformats.org/presentationml/2006/main">
  <p:tag name="NUM" val="123"/>
</p:tagLst>
</file>

<file path=ppt/tags/tag344.xml><?xml version="1.0" encoding="utf-8"?>
<p:tagLst xmlns:a="http://schemas.openxmlformats.org/drawingml/2006/main" xmlns:r="http://schemas.openxmlformats.org/officeDocument/2006/relationships" xmlns:p="http://schemas.openxmlformats.org/presentationml/2006/main">
  <p:tag name="NUM" val="124"/>
</p:tagLst>
</file>

<file path=ppt/tags/tag345.xml><?xml version="1.0" encoding="utf-8"?>
<p:tagLst xmlns:a="http://schemas.openxmlformats.org/drawingml/2006/main" xmlns:r="http://schemas.openxmlformats.org/officeDocument/2006/relationships" xmlns:p="http://schemas.openxmlformats.org/presentationml/2006/main">
  <p:tag name="NUM" val="125"/>
</p:tagLst>
</file>

<file path=ppt/tags/tag346.xml><?xml version="1.0" encoding="utf-8"?>
<p:tagLst xmlns:a="http://schemas.openxmlformats.org/drawingml/2006/main" xmlns:r="http://schemas.openxmlformats.org/officeDocument/2006/relationships" xmlns:p="http://schemas.openxmlformats.org/presentationml/2006/main">
  <p:tag name="NUM" val="126"/>
</p:tagLst>
</file>

<file path=ppt/tags/tag347.xml><?xml version="1.0" encoding="utf-8"?>
<p:tagLst xmlns:a="http://schemas.openxmlformats.org/drawingml/2006/main" xmlns:r="http://schemas.openxmlformats.org/officeDocument/2006/relationships" xmlns:p="http://schemas.openxmlformats.org/presentationml/2006/main">
  <p:tag name="NUM" val="127"/>
</p:tagLst>
</file>

<file path=ppt/tags/tag348.xml><?xml version="1.0" encoding="utf-8"?>
<p:tagLst xmlns:a="http://schemas.openxmlformats.org/drawingml/2006/main" xmlns:r="http://schemas.openxmlformats.org/officeDocument/2006/relationships" xmlns:p="http://schemas.openxmlformats.org/presentationml/2006/main">
  <p:tag name="NUM" val="128"/>
</p:tagLst>
</file>

<file path=ppt/tags/tag349.xml><?xml version="1.0" encoding="utf-8"?>
<p:tagLst xmlns:a="http://schemas.openxmlformats.org/drawingml/2006/main" xmlns:r="http://schemas.openxmlformats.org/officeDocument/2006/relationships" xmlns:p="http://schemas.openxmlformats.org/presentationml/2006/main">
  <p:tag name="NUM" val="129"/>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50.xml><?xml version="1.0" encoding="utf-8"?>
<p:tagLst xmlns:a="http://schemas.openxmlformats.org/drawingml/2006/main" xmlns:r="http://schemas.openxmlformats.org/officeDocument/2006/relationships" xmlns:p="http://schemas.openxmlformats.org/presentationml/2006/main">
  <p:tag name="NUM" val="130"/>
</p:tagLst>
</file>

<file path=ppt/tags/tag351.xml><?xml version="1.0" encoding="utf-8"?>
<p:tagLst xmlns:a="http://schemas.openxmlformats.org/drawingml/2006/main" xmlns:r="http://schemas.openxmlformats.org/officeDocument/2006/relationships" xmlns:p="http://schemas.openxmlformats.org/presentationml/2006/main">
  <p:tag name="NUM" val="131"/>
</p:tagLst>
</file>

<file path=ppt/tags/tag352.xml><?xml version="1.0" encoding="utf-8"?>
<p:tagLst xmlns:a="http://schemas.openxmlformats.org/drawingml/2006/main" xmlns:r="http://schemas.openxmlformats.org/officeDocument/2006/relationships" xmlns:p="http://schemas.openxmlformats.org/presentationml/2006/main">
  <p:tag name="NUM" val="132"/>
</p:tagLst>
</file>

<file path=ppt/tags/tag353.xml><?xml version="1.0" encoding="utf-8"?>
<p:tagLst xmlns:a="http://schemas.openxmlformats.org/drawingml/2006/main" xmlns:r="http://schemas.openxmlformats.org/officeDocument/2006/relationships" xmlns:p="http://schemas.openxmlformats.org/presentationml/2006/main">
  <p:tag name="NUM" val="133"/>
</p:tagLst>
</file>

<file path=ppt/tags/tag354.xml><?xml version="1.0" encoding="utf-8"?>
<p:tagLst xmlns:a="http://schemas.openxmlformats.org/drawingml/2006/main" xmlns:r="http://schemas.openxmlformats.org/officeDocument/2006/relationships" xmlns:p="http://schemas.openxmlformats.org/presentationml/2006/main">
  <p:tag name="NUM" val="134"/>
</p:tagLst>
</file>

<file path=ppt/tags/tag355.xml><?xml version="1.0" encoding="utf-8"?>
<p:tagLst xmlns:a="http://schemas.openxmlformats.org/drawingml/2006/main" xmlns:r="http://schemas.openxmlformats.org/officeDocument/2006/relationships" xmlns:p="http://schemas.openxmlformats.org/presentationml/2006/main">
  <p:tag name="NUM" val="135"/>
</p:tagLst>
</file>

<file path=ppt/tags/tag356.xml><?xml version="1.0" encoding="utf-8"?>
<p:tagLst xmlns:a="http://schemas.openxmlformats.org/drawingml/2006/main" xmlns:r="http://schemas.openxmlformats.org/officeDocument/2006/relationships" xmlns:p="http://schemas.openxmlformats.org/presentationml/2006/main">
  <p:tag name="NUM" val="136"/>
</p:tagLst>
</file>

<file path=ppt/tags/tag357.xml><?xml version="1.0" encoding="utf-8"?>
<p:tagLst xmlns:a="http://schemas.openxmlformats.org/drawingml/2006/main" xmlns:r="http://schemas.openxmlformats.org/officeDocument/2006/relationships" xmlns:p="http://schemas.openxmlformats.org/presentationml/2006/main">
  <p:tag name="NUM" val="137"/>
</p:tagLst>
</file>

<file path=ppt/tags/tag358.xml><?xml version="1.0" encoding="utf-8"?>
<p:tagLst xmlns:a="http://schemas.openxmlformats.org/drawingml/2006/main" xmlns:r="http://schemas.openxmlformats.org/officeDocument/2006/relationships" xmlns:p="http://schemas.openxmlformats.org/presentationml/2006/main">
  <p:tag name="NUM" val="138"/>
</p:tagLst>
</file>

<file path=ppt/tags/tag359.xml><?xml version="1.0" encoding="utf-8"?>
<p:tagLst xmlns:a="http://schemas.openxmlformats.org/drawingml/2006/main" xmlns:r="http://schemas.openxmlformats.org/officeDocument/2006/relationships" xmlns:p="http://schemas.openxmlformats.org/presentationml/2006/main">
  <p:tag name="NUM" val="139"/>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60.xml><?xml version="1.0" encoding="utf-8"?>
<p:tagLst xmlns:a="http://schemas.openxmlformats.org/drawingml/2006/main" xmlns:r="http://schemas.openxmlformats.org/officeDocument/2006/relationships" xmlns:p="http://schemas.openxmlformats.org/presentationml/2006/main">
  <p:tag name="NUM" val="140"/>
</p:tagLst>
</file>

<file path=ppt/tags/tag361.xml><?xml version="1.0" encoding="utf-8"?>
<p:tagLst xmlns:a="http://schemas.openxmlformats.org/drawingml/2006/main" xmlns:r="http://schemas.openxmlformats.org/officeDocument/2006/relationships" xmlns:p="http://schemas.openxmlformats.org/presentationml/2006/main">
  <p:tag name="NUM" val="141"/>
</p:tagLst>
</file>

<file path=ppt/tags/tag362.xml><?xml version="1.0" encoding="utf-8"?>
<p:tagLst xmlns:a="http://schemas.openxmlformats.org/drawingml/2006/main" xmlns:r="http://schemas.openxmlformats.org/officeDocument/2006/relationships" xmlns:p="http://schemas.openxmlformats.org/presentationml/2006/main">
  <p:tag name="NUM" val="142"/>
</p:tagLst>
</file>

<file path=ppt/tags/tag363.xml><?xml version="1.0" encoding="utf-8"?>
<p:tagLst xmlns:a="http://schemas.openxmlformats.org/drawingml/2006/main" xmlns:r="http://schemas.openxmlformats.org/officeDocument/2006/relationships" xmlns:p="http://schemas.openxmlformats.org/presentationml/2006/main">
  <p:tag name="NUM" val="143"/>
</p:tagLst>
</file>

<file path=ppt/tags/tag364.xml><?xml version="1.0" encoding="utf-8"?>
<p:tagLst xmlns:a="http://schemas.openxmlformats.org/drawingml/2006/main" xmlns:r="http://schemas.openxmlformats.org/officeDocument/2006/relationships" xmlns:p="http://schemas.openxmlformats.org/presentationml/2006/main">
  <p:tag name="NUM" val="144"/>
</p:tagLst>
</file>

<file path=ppt/tags/tag365.xml><?xml version="1.0" encoding="utf-8"?>
<p:tagLst xmlns:a="http://schemas.openxmlformats.org/drawingml/2006/main" xmlns:r="http://schemas.openxmlformats.org/officeDocument/2006/relationships" xmlns:p="http://schemas.openxmlformats.org/presentationml/2006/main">
  <p:tag name="NUM" val="145"/>
</p:tagLst>
</file>

<file path=ppt/tags/tag366.xml><?xml version="1.0" encoding="utf-8"?>
<p:tagLst xmlns:a="http://schemas.openxmlformats.org/drawingml/2006/main" xmlns:r="http://schemas.openxmlformats.org/officeDocument/2006/relationships" xmlns:p="http://schemas.openxmlformats.org/presentationml/2006/main">
  <p:tag name="NUM" val="146"/>
</p:tagLst>
</file>

<file path=ppt/tags/tag367.xml><?xml version="1.0" encoding="utf-8"?>
<p:tagLst xmlns:a="http://schemas.openxmlformats.org/drawingml/2006/main" xmlns:r="http://schemas.openxmlformats.org/officeDocument/2006/relationships" xmlns:p="http://schemas.openxmlformats.org/presentationml/2006/main">
  <p:tag name="NUM" val="147"/>
</p:tagLst>
</file>

<file path=ppt/tags/tag368.xml><?xml version="1.0" encoding="utf-8"?>
<p:tagLst xmlns:a="http://schemas.openxmlformats.org/drawingml/2006/main" xmlns:r="http://schemas.openxmlformats.org/officeDocument/2006/relationships" xmlns:p="http://schemas.openxmlformats.org/presentationml/2006/main">
  <p:tag name="NUM" val="148"/>
</p:tagLst>
</file>

<file path=ppt/tags/tag369.xml><?xml version="1.0" encoding="utf-8"?>
<p:tagLst xmlns:a="http://schemas.openxmlformats.org/drawingml/2006/main" xmlns:r="http://schemas.openxmlformats.org/officeDocument/2006/relationships" xmlns:p="http://schemas.openxmlformats.org/presentationml/2006/main">
  <p:tag name="NUM" val="149"/>
</p:tagLst>
</file>

<file path=ppt/tags/tag37.xml><?xml version="1.0" encoding="utf-8"?>
<p:tagLst xmlns:a="http://schemas.openxmlformats.org/drawingml/2006/main" xmlns:r="http://schemas.openxmlformats.org/officeDocument/2006/relationships" xmlns:p="http://schemas.openxmlformats.org/presentationml/2006/main">
  <p:tag name="NUM" val="16"/>
</p:tagLst>
</file>

<file path=ppt/tags/tag370.xml><?xml version="1.0" encoding="utf-8"?>
<p:tagLst xmlns:a="http://schemas.openxmlformats.org/drawingml/2006/main" xmlns:r="http://schemas.openxmlformats.org/officeDocument/2006/relationships" xmlns:p="http://schemas.openxmlformats.org/presentationml/2006/main">
  <p:tag name="NUM" val="150"/>
</p:tagLst>
</file>

<file path=ppt/tags/tag371.xml><?xml version="1.0" encoding="utf-8"?>
<p:tagLst xmlns:a="http://schemas.openxmlformats.org/drawingml/2006/main" xmlns:r="http://schemas.openxmlformats.org/officeDocument/2006/relationships" xmlns:p="http://schemas.openxmlformats.org/presentationml/2006/main">
  <p:tag name="NUM" val="151"/>
</p:tagLst>
</file>

<file path=ppt/tags/tag372.xml><?xml version="1.0" encoding="utf-8"?>
<p:tagLst xmlns:a="http://schemas.openxmlformats.org/drawingml/2006/main" xmlns:r="http://schemas.openxmlformats.org/officeDocument/2006/relationships" xmlns:p="http://schemas.openxmlformats.org/presentationml/2006/main">
  <p:tag name="NUM" val="152"/>
</p:tagLst>
</file>

<file path=ppt/tags/tag373.xml><?xml version="1.0" encoding="utf-8"?>
<p:tagLst xmlns:a="http://schemas.openxmlformats.org/drawingml/2006/main" xmlns:r="http://schemas.openxmlformats.org/officeDocument/2006/relationships" xmlns:p="http://schemas.openxmlformats.org/presentationml/2006/main">
  <p:tag name="NUM" val="153"/>
</p:tagLst>
</file>

<file path=ppt/tags/tag374.xml><?xml version="1.0" encoding="utf-8"?>
<p:tagLst xmlns:a="http://schemas.openxmlformats.org/drawingml/2006/main" xmlns:r="http://schemas.openxmlformats.org/officeDocument/2006/relationships" xmlns:p="http://schemas.openxmlformats.org/presentationml/2006/main">
  <p:tag name="NUM" val="154"/>
</p:tagLst>
</file>

<file path=ppt/tags/tag375.xml><?xml version="1.0" encoding="utf-8"?>
<p:tagLst xmlns:a="http://schemas.openxmlformats.org/drawingml/2006/main" xmlns:r="http://schemas.openxmlformats.org/officeDocument/2006/relationships" xmlns:p="http://schemas.openxmlformats.org/presentationml/2006/main">
  <p:tag name="NUM" val="155"/>
</p:tagLst>
</file>

<file path=ppt/tags/tag376.xml><?xml version="1.0" encoding="utf-8"?>
<p:tagLst xmlns:a="http://schemas.openxmlformats.org/drawingml/2006/main" xmlns:r="http://schemas.openxmlformats.org/officeDocument/2006/relationships" xmlns:p="http://schemas.openxmlformats.org/presentationml/2006/main">
  <p:tag name="NUM" val="156"/>
</p:tagLst>
</file>

<file path=ppt/tags/tag377.xml><?xml version="1.0" encoding="utf-8"?>
<p:tagLst xmlns:a="http://schemas.openxmlformats.org/drawingml/2006/main" xmlns:r="http://schemas.openxmlformats.org/officeDocument/2006/relationships" xmlns:p="http://schemas.openxmlformats.org/presentationml/2006/main">
  <p:tag name="NUM" val="157"/>
</p:tagLst>
</file>

<file path=ppt/tags/tag378.xml><?xml version="1.0" encoding="utf-8"?>
<p:tagLst xmlns:a="http://schemas.openxmlformats.org/drawingml/2006/main" xmlns:r="http://schemas.openxmlformats.org/officeDocument/2006/relationships" xmlns:p="http://schemas.openxmlformats.org/presentationml/2006/main">
  <p:tag name="NUM" val="158"/>
</p:tagLst>
</file>

<file path=ppt/tags/tag379.xml><?xml version="1.0" encoding="utf-8"?>
<p:tagLst xmlns:a="http://schemas.openxmlformats.org/drawingml/2006/main" xmlns:r="http://schemas.openxmlformats.org/officeDocument/2006/relationships" xmlns:p="http://schemas.openxmlformats.org/presentationml/2006/main">
  <p:tag name="NUM" val="159"/>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80.xml><?xml version="1.0" encoding="utf-8"?>
<p:tagLst xmlns:a="http://schemas.openxmlformats.org/drawingml/2006/main" xmlns:r="http://schemas.openxmlformats.org/officeDocument/2006/relationships" xmlns:p="http://schemas.openxmlformats.org/presentationml/2006/main">
  <p:tag name="NUM" val="160"/>
</p:tagLst>
</file>

<file path=ppt/tags/tag381.xml><?xml version="1.0" encoding="utf-8"?>
<p:tagLst xmlns:a="http://schemas.openxmlformats.org/drawingml/2006/main" xmlns:r="http://schemas.openxmlformats.org/officeDocument/2006/relationships" xmlns:p="http://schemas.openxmlformats.org/presentationml/2006/main">
  <p:tag name="NUM" val="161"/>
</p:tagLst>
</file>

<file path=ppt/tags/tag382.xml><?xml version="1.0" encoding="utf-8"?>
<p:tagLst xmlns:a="http://schemas.openxmlformats.org/drawingml/2006/main" xmlns:r="http://schemas.openxmlformats.org/officeDocument/2006/relationships" xmlns:p="http://schemas.openxmlformats.org/presentationml/2006/main">
  <p:tag name="NUM" val="162"/>
</p:tagLst>
</file>

<file path=ppt/tags/tag383.xml><?xml version="1.0" encoding="utf-8"?>
<p:tagLst xmlns:a="http://schemas.openxmlformats.org/drawingml/2006/main" xmlns:r="http://schemas.openxmlformats.org/officeDocument/2006/relationships" xmlns:p="http://schemas.openxmlformats.org/presentationml/2006/main">
  <p:tag name="NUM" val="163"/>
</p:tagLst>
</file>

<file path=ppt/tags/tag384.xml><?xml version="1.0" encoding="utf-8"?>
<p:tagLst xmlns:a="http://schemas.openxmlformats.org/drawingml/2006/main" xmlns:r="http://schemas.openxmlformats.org/officeDocument/2006/relationships" xmlns:p="http://schemas.openxmlformats.org/presentationml/2006/main">
  <p:tag name="NUM" val="164"/>
</p:tagLst>
</file>

<file path=ppt/tags/tag385.xml><?xml version="1.0" encoding="utf-8"?>
<p:tagLst xmlns:a="http://schemas.openxmlformats.org/drawingml/2006/main" xmlns:r="http://schemas.openxmlformats.org/officeDocument/2006/relationships" xmlns:p="http://schemas.openxmlformats.org/presentationml/2006/main">
  <p:tag name="NUM" val="165"/>
</p:tagLst>
</file>

<file path=ppt/tags/tag386.xml><?xml version="1.0" encoding="utf-8"?>
<p:tagLst xmlns:a="http://schemas.openxmlformats.org/drawingml/2006/main" xmlns:r="http://schemas.openxmlformats.org/officeDocument/2006/relationships" xmlns:p="http://schemas.openxmlformats.org/presentationml/2006/main">
  <p:tag name="NUM" val="166"/>
</p:tagLst>
</file>

<file path=ppt/tags/tag387.xml><?xml version="1.0" encoding="utf-8"?>
<p:tagLst xmlns:a="http://schemas.openxmlformats.org/drawingml/2006/main" xmlns:r="http://schemas.openxmlformats.org/officeDocument/2006/relationships" xmlns:p="http://schemas.openxmlformats.org/presentationml/2006/main">
  <p:tag name="NUM" val="167"/>
</p:tagLst>
</file>

<file path=ppt/tags/tag388.xml><?xml version="1.0" encoding="utf-8"?>
<p:tagLst xmlns:a="http://schemas.openxmlformats.org/drawingml/2006/main" xmlns:r="http://schemas.openxmlformats.org/officeDocument/2006/relationships" xmlns:p="http://schemas.openxmlformats.org/presentationml/2006/main">
  <p:tag name="NUM" val="168"/>
</p:tagLst>
</file>

<file path=ppt/tags/tag389.xml><?xml version="1.0" encoding="utf-8"?>
<p:tagLst xmlns:a="http://schemas.openxmlformats.org/drawingml/2006/main" xmlns:r="http://schemas.openxmlformats.org/officeDocument/2006/relationships" xmlns:p="http://schemas.openxmlformats.org/presentationml/2006/main">
  <p:tag name="NUM" val="169"/>
</p:tagLst>
</file>

<file path=ppt/tags/tag39.xml><?xml version="1.0" encoding="utf-8"?>
<p:tagLst xmlns:a="http://schemas.openxmlformats.org/drawingml/2006/main" xmlns:r="http://schemas.openxmlformats.org/officeDocument/2006/relationships" xmlns:p="http://schemas.openxmlformats.org/presentationml/2006/main">
  <p:tag name="NUM" val="7"/>
</p:tagLst>
</file>

<file path=ppt/tags/tag390.xml><?xml version="1.0" encoding="utf-8"?>
<p:tagLst xmlns:a="http://schemas.openxmlformats.org/drawingml/2006/main" xmlns:r="http://schemas.openxmlformats.org/officeDocument/2006/relationships" xmlns:p="http://schemas.openxmlformats.org/presentationml/2006/main">
  <p:tag name="NUM" val="170"/>
</p:tagLst>
</file>

<file path=ppt/tags/tag391.xml><?xml version="1.0" encoding="utf-8"?>
<p:tagLst xmlns:a="http://schemas.openxmlformats.org/drawingml/2006/main" xmlns:r="http://schemas.openxmlformats.org/officeDocument/2006/relationships" xmlns:p="http://schemas.openxmlformats.org/presentationml/2006/main">
  <p:tag name="NUM" val="171"/>
</p:tagLst>
</file>

<file path=ppt/tags/tag392.xml><?xml version="1.0" encoding="utf-8"?>
<p:tagLst xmlns:a="http://schemas.openxmlformats.org/drawingml/2006/main" xmlns:r="http://schemas.openxmlformats.org/officeDocument/2006/relationships" xmlns:p="http://schemas.openxmlformats.org/presentationml/2006/main">
  <p:tag name="NUM" val="172"/>
</p:tagLst>
</file>

<file path=ppt/tags/tag393.xml><?xml version="1.0" encoding="utf-8"?>
<p:tagLst xmlns:a="http://schemas.openxmlformats.org/drawingml/2006/main" xmlns:r="http://schemas.openxmlformats.org/officeDocument/2006/relationships" xmlns:p="http://schemas.openxmlformats.org/presentationml/2006/main">
  <p:tag name="NUM" val="173"/>
</p:tagLst>
</file>

<file path=ppt/tags/tag394.xml><?xml version="1.0" encoding="utf-8"?>
<p:tagLst xmlns:a="http://schemas.openxmlformats.org/drawingml/2006/main" xmlns:r="http://schemas.openxmlformats.org/officeDocument/2006/relationships" xmlns:p="http://schemas.openxmlformats.org/presentationml/2006/main">
  <p:tag name="NUM" val="174"/>
</p:tagLst>
</file>

<file path=ppt/tags/tag395.xml><?xml version="1.0" encoding="utf-8"?>
<p:tagLst xmlns:a="http://schemas.openxmlformats.org/drawingml/2006/main" xmlns:r="http://schemas.openxmlformats.org/officeDocument/2006/relationships" xmlns:p="http://schemas.openxmlformats.org/presentationml/2006/main">
  <p:tag name="NUM" val="22"/>
</p:tagLst>
</file>

<file path=ppt/tags/tag396.xml><?xml version="1.0" encoding="utf-8"?>
<p:tagLst xmlns:a="http://schemas.openxmlformats.org/drawingml/2006/main" xmlns:r="http://schemas.openxmlformats.org/officeDocument/2006/relationships" xmlns:p="http://schemas.openxmlformats.org/presentationml/2006/main">
  <p:tag name="NUM" val="19"/>
</p:tagLst>
</file>

<file path=ppt/tags/tag397.xml><?xml version="1.0" encoding="utf-8"?>
<p:tagLst xmlns:a="http://schemas.openxmlformats.org/drawingml/2006/main" xmlns:r="http://schemas.openxmlformats.org/officeDocument/2006/relationships" xmlns:p="http://schemas.openxmlformats.org/presentationml/2006/main">
  <p:tag name="NUM" val="19"/>
</p:tagLst>
</file>

<file path=ppt/tags/tag398.xml><?xml version="1.0" encoding="utf-8"?>
<p:tagLst xmlns:a="http://schemas.openxmlformats.org/drawingml/2006/main" xmlns:r="http://schemas.openxmlformats.org/officeDocument/2006/relationships" xmlns:p="http://schemas.openxmlformats.org/presentationml/2006/main">
  <p:tag name="NUM" val="19"/>
</p:tagLst>
</file>

<file path=ppt/tags/tag399.xml><?xml version="1.0" encoding="utf-8"?>
<p:tagLst xmlns:a="http://schemas.openxmlformats.org/drawingml/2006/main" xmlns:r="http://schemas.openxmlformats.org/officeDocument/2006/relationships" xmlns:p="http://schemas.openxmlformats.org/presentationml/2006/main">
  <p:tag name="NUM" val="19"/>
</p:tagLst>
</file>

<file path=ppt/tags/tag4.xml><?xml version="1.0" encoding="utf-8"?>
<p:tagLst xmlns:a="http://schemas.openxmlformats.org/drawingml/2006/main" xmlns:r="http://schemas.openxmlformats.org/officeDocument/2006/relationships" xmlns:p="http://schemas.openxmlformats.org/presentationml/2006/main">
  <p:tag name="NUM" val="9"/>
</p:tagLst>
</file>

<file path=ppt/tags/tag40.xml><?xml version="1.0" encoding="utf-8"?>
<p:tagLst xmlns:a="http://schemas.openxmlformats.org/drawingml/2006/main" xmlns:r="http://schemas.openxmlformats.org/officeDocument/2006/relationships" xmlns:p="http://schemas.openxmlformats.org/presentationml/2006/main">
  <p:tag name="NUM" val="10"/>
</p:tagLst>
</file>

<file path=ppt/tags/tag400.xml><?xml version="1.0" encoding="utf-8"?>
<p:tagLst xmlns:a="http://schemas.openxmlformats.org/drawingml/2006/main" xmlns:r="http://schemas.openxmlformats.org/officeDocument/2006/relationships" xmlns:p="http://schemas.openxmlformats.org/presentationml/2006/main">
  <p:tag name="NUM" val="19"/>
</p:tagLst>
</file>

<file path=ppt/tags/tag401.xml><?xml version="1.0" encoding="utf-8"?>
<p:tagLst xmlns:a="http://schemas.openxmlformats.org/drawingml/2006/main" xmlns:r="http://schemas.openxmlformats.org/officeDocument/2006/relationships" xmlns:p="http://schemas.openxmlformats.org/presentationml/2006/main">
  <p:tag name="NUM" val="19"/>
</p:tagLst>
</file>

<file path=ppt/tags/tag402.xml><?xml version="1.0" encoding="utf-8"?>
<p:tagLst xmlns:a="http://schemas.openxmlformats.org/drawingml/2006/main" xmlns:r="http://schemas.openxmlformats.org/officeDocument/2006/relationships" xmlns:p="http://schemas.openxmlformats.org/presentationml/2006/main">
  <p:tag name="NUM" val="7"/>
</p:tagLst>
</file>

<file path=ppt/tags/tag403.xml><?xml version="1.0" encoding="utf-8"?>
<p:tagLst xmlns:a="http://schemas.openxmlformats.org/drawingml/2006/main" xmlns:r="http://schemas.openxmlformats.org/officeDocument/2006/relationships" xmlns:p="http://schemas.openxmlformats.org/presentationml/2006/main">
  <p:tag name="NUM" val="3"/>
</p:tagLst>
</file>

<file path=ppt/tags/tag404.xml><?xml version="1.0" encoding="utf-8"?>
<p:tagLst xmlns:a="http://schemas.openxmlformats.org/drawingml/2006/main" xmlns:r="http://schemas.openxmlformats.org/officeDocument/2006/relationships" xmlns:p="http://schemas.openxmlformats.org/presentationml/2006/main">
  <p:tag name="NUM" val="4"/>
</p:tagLst>
</file>

<file path=ppt/tags/tag405.xml><?xml version="1.0" encoding="utf-8"?>
<p:tagLst xmlns:a="http://schemas.openxmlformats.org/drawingml/2006/main" xmlns:r="http://schemas.openxmlformats.org/officeDocument/2006/relationships" xmlns:p="http://schemas.openxmlformats.org/presentationml/2006/main">
  <p:tag name="NUM" val="11"/>
</p:tagLst>
</file>

<file path=ppt/tags/tag406.xml><?xml version="1.0" encoding="utf-8"?>
<p:tagLst xmlns:a="http://schemas.openxmlformats.org/drawingml/2006/main" xmlns:r="http://schemas.openxmlformats.org/officeDocument/2006/relationships" xmlns:p="http://schemas.openxmlformats.org/presentationml/2006/main">
  <p:tag name="NUM" val="12"/>
</p:tagLst>
</file>

<file path=ppt/tags/tag407.xml><?xml version="1.0" encoding="utf-8"?>
<p:tagLst xmlns:a="http://schemas.openxmlformats.org/drawingml/2006/main" xmlns:r="http://schemas.openxmlformats.org/officeDocument/2006/relationships" xmlns:p="http://schemas.openxmlformats.org/presentationml/2006/main">
  <p:tag name="NUM" val="14"/>
</p:tagLst>
</file>

<file path=ppt/tags/tag408.xml><?xml version="1.0" encoding="utf-8"?>
<p:tagLst xmlns:a="http://schemas.openxmlformats.org/drawingml/2006/main" xmlns:r="http://schemas.openxmlformats.org/officeDocument/2006/relationships" xmlns:p="http://schemas.openxmlformats.org/presentationml/2006/main">
  <p:tag name="NUM" val="15"/>
</p:tagLst>
</file>

<file path=ppt/tags/tag409.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13"/>
</p:tagLst>
</file>

<file path=ppt/tags/tag410.xml><?xml version="1.0" encoding="utf-8"?>
<p:tagLst xmlns:a="http://schemas.openxmlformats.org/drawingml/2006/main" xmlns:r="http://schemas.openxmlformats.org/officeDocument/2006/relationships" xmlns:p="http://schemas.openxmlformats.org/presentationml/2006/main">
  <p:tag name="NUM" val="4"/>
</p:tagLst>
</file>

<file path=ppt/tags/tag411.xml><?xml version="1.0" encoding="utf-8"?>
<p:tagLst xmlns:a="http://schemas.openxmlformats.org/drawingml/2006/main" xmlns:r="http://schemas.openxmlformats.org/officeDocument/2006/relationships" xmlns:p="http://schemas.openxmlformats.org/presentationml/2006/main">
  <p:tag name="NUM" val="11"/>
</p:tagLst>
</file>

<file path=ppt/tags/tag412.xml><?xml version="1.0" encoding="utf-8"?>
<p:tagLst xmlns:a="http://schemas.openxmlformats.org/drawingml/2006/main" xmlns:r="http://schemas.openxmlformats.org/officeDocument/2006/relationships" xmlns:p="http://schemas.openxmlformats.org/presentationml/2006/main">
  <p:tag name="NUM" val="12"/>
</p:tagLst>
</file>

<file path=ppt/tags/tag413.xml><?xml version="1.0" encoding="utf-8"?>
<p:tagLst xmlns:a="http://schemas.openxmlformats.org/drawingml/2006/main" xmlns:r="http://schemas.openxmlformats.org/officeDocument/2006/relationships" xmlns:p="http://schemas.openxmlformats.org/presentationml/2006/main">
  <p:tag name="NUM" val="7"/>
</p:tagLst>
</file>

<file path=ppt/tags/tag414.xml><?xml version="1.0" encoding="utf-8"?>
<p:tagLst xmlns:a="http://schemas.openxmlformats.org/drawingml/2006/main" xmlns:r="http://schemas.openxmlformats.org/officeDocument/2006/relationships" xmlns:p="http://schemas.openxmlformats.org/presentationml/2006/main">
  <p:tag name="NUM" val="3"/>
</p:tagLst>
</file>

<file path=ppt/tags/tag415.xml><?xml version="1.0" encoding="utf-8"?>
<p:tagLst xmlns:a="http://schemas.openxmlformats.org/drawingml/2006/main" xmlns:r="http://schemas.openxmlformats.org/officeDocument/2006/relationships" xmlns:p="http://schemas.openxmlformats.org/presentationml/2006/main">
  <p:tag name="NUM" val="4"/>
</p:tagLst>
</file>

<file path=ppt/tags/tag416.xml><?xml version="1.0" encoding="utf-8"?>
<p:tagLst xmlns:a="http://schemas.openxmlformats.org/drawingml/2006/main" xmlns:r="http://schemas.openxmlformats.org/officeDocument/2006/relationships" xmlns:p="http://schemas.openxmlformats.org/presentationml/2006/main">
  <p:tag name="NUM" val="11"/>
</p:tagLst>
</file>

<file path=ppt/tags/tag417.xml><?xml version="1.0" encoding="utf-8"?>
<p:tagLst xmlns:a="http://schemas.openxmlformats.org/drawingml/2006/main" xmlns:r="http://schemas.openxmlformats.org/officeDocument/2006/relationships" xmlns:p="http://schemas.openxmlformats.org/presentationml/2006/main">
  <p:tag name="NUM" val="3"/>
</p:tagLst>
</file>

<file path=ppt/tags/tag418.xml><?xml version="1.0" encoding="utf-8"?>
<p:tagLst xmlns:a="http://schemas.openxmlformats.org/drawingml/2006/main" xmlns:r="http://schemas.openxmlformats.org/officeDocument/2006/relationships" xmlns:p="http://schemas.openxmlformats.org/presentationml/2006/main">
  <p:tag name="NUM" val="7"/>
</p:tagLst>
</file>

<file path=ppt/tags/tag419.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14"/>
</p:tagLst>
</file>

<file path=ppt/tags/tag420.xml><?xml version="1.0" encoding="utf-8"?>
<p:tagLst xmlns:a="http://schemas.openxmlformats.org/drawingml/2006/main" xmlns:r="http://schemas.openxmlformats.org/officeDocument/2006/relationships" xmlns:p="http://schemas.openxmlformats.org/presentationml/2006/main">
  <p:tag name="NUM" val="12"/>
</p:tagLst>
</file>

<file path=ppt/tags/tag421.xml><?xml version="1.0" encoding="utf-8"?>
<p:tagLst xmlns:a="http://schemas.openxmlformats.org/drawingml/2006/main" xmlns:r="http://schemas.openxmlformats.org/officeDocument/2006/relationships" xmlns:p="http://schemas.openxmlformats.org/presentationml/2006/main">
  <p:tag name="NUM" val="11"/>
</p:tagLst>
</file>

<file path=ppt/tags/tag422.xml><?xml version="1.0" encoding="utf-8"?>
<p:tagLst xmlns:a="http://schemas.openxmlformats.org/drawingml/2006/main" xmlns:r="http://schemas.openxmlformats.org/officeDocument/2006/relationships" xmlns:p="http://schemas.openxmlformats.org/presentationml/2006/main">
  <p:tag name="NUM" val="3"/>
</p:tagLst>
</file>

<file path=ppt/tags/tag423.xml><?xml version="1.0" encoding="utf-8"?>
<p:tagLst xmlns:a="http://schemas.openxmlformats.org/drawingml/2006/main" xmlns:r="http://schemas.openxmlformats.org/officeDocument/2006/relationships" xmlns:p="http://schemas.openxmlformats.org/presentationml/2006/main">
  <p:tag name="NUM" val="7"/>
</p:tagLst>
</file>

<file path=ppt/tags/tag424.xml><?xml version="1.0" encoding="utf-8"?>
<p:tagLst xmlns:a="http://schemas.openxmlformats.org/drawingml/2006/main" xmlns:r="http://schemas.openxmlformats.org/officeDocument/2006/relationships" xmlns:p="http://schemas.openxmlformats.org/presentationml/2006/main">
  <p:tag name="NUM" val="6"/>
</p:tagLst>
</file>

<file path=ppt/tags/tag425.xml><?xml version="1.0" encoding="utf-8"?>
<p:tagLst xmlns:a="http://schemas.openxmlformats.org/drawingml/2006/main" xmlns:r="http://schemas.openxmlformats.org/officeDocument/2006/relationships" xmlns:p="http://schemas.openxmlformats.org/presentationml/2006/main">
  <p:tag name="NUM" val="12"/>
</p:tagLst>
</file>

<file path=ppt/tags/tag426.xml><?xml version="1.0" encoding="utf-8"?>
<p:tagLst xmlns:a="http://schemas.openxmlformats.org/drawingml/2006/main" xmlns:r="http://schemas.openxmlformats.org/officeDocument/2006/relationships" xmlns:p="http://schemas.openxmlformats.org/presentationml/2006/main">
  <p:tag name="NUM" val="12"/>
</p:tagLst>
</file>

<file path=ppt/tags/tag427.xml><?xml version="1.0" encoding="utf-8"?>
<p:tagLst xmlns:a="http://schemas.openxmlformats.org/drawingml/2006/main" xmlns:r="http://schemas.openxmlformats.org/officeDocument/2006/relationships" xmlns:p="http://schemas.openxmlformats.org/presentationml/2006/main">
  <p:tag name="NUM" val="13"/>
</p:tagLst>
</file>

<file path=ppt/tags/tag428.xml><?xml version="1.0" encoding="utf-8"?>
<p:tagLst xmlns:a="http://schemas.openxmlformats.org/drawingml/2006/main" xmlns:r="http://schemas.openxmlformats.org/officeDocument/2006/relationships" xmlns:p="http://schemas.openxmlformats.org/presentationml/2006/main">
  <p:tag name="NUM" val="14"/>
</p:tagLst>
</file>

<file path=ppt/tags/tag429.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15"/>
</p:tagLst>
</file>

<file path=ppt/tags/tag430.xml><?xml version="1.0" encoding="utf-8"?>
<p:tagLst xmlns:a="http://schemas.openxmlformats.org/drawingml/2006/main" xmlns:r="http://schemas.openxmlformats.org/officeDocument/2006/relationships" xmlns:p="http://schemas.openxmlformats.org/presentationml/2006/main">
  <p:tag name="NUM" val="16"/>
</p:tagLst>
</file>

<file path=ppt/tags/tag431.xml><?xml version="1.0" encoding="utf-8"?>
<p:tagLst xmlns:a="http://schemas.openxmlformats.org/drawingml/2006/main" xmlns:r="http://schemas.openxmlformats.org/officeDocument/2006/relationships" xmlns:p="http://schemas.openxmlformats.org/presentationml/2006/main">
  <p:tag name="NUM" val="4"/>
</p:tagLst>
</file>

<file path=ppt/tags/tag432.xml><?xml version="1.0" encoding="utf-8"?>
<p:tagLst xmlns:a="http://schemas.openxmlformats.org/drawingml/2006/main" xmlns:r="http://schemas.openxmlformats.org/officeDocument/2006/relationships" xmlns:p="http://schemas.openxmlformats.org/presentationml/2006/main">
  <p:tag name="NUM" val="8"/>
</p:tagLst>
</file>

<file path=ppt/tags/tag433.xml><?xml version="1.0" encoding="utf-8"?>
<p:tagLst xmlns:a="http://schemas.openxmlformats.org/drawingml/2006/main" xmlns:r="http://schemas.openxmlformats.org/officeDocument/2006/relationships" xmlns:p="http://schemas.openxmlformats.org/presentationml/2006/main">
  <p:tag name="NUM" val="6"/>
</p:tagLst>
</file>

<file path=ppt/tags/tag434.xml><?xml version="1.0" encoding="utf-8"?>
<p:tagLst xmlns:a="http://schemas.openxmlformats.org/drawingml/2006/main" xmlns:r="http://schemas.openxmlformats.org/officeDocument/2006/relationships" xmlns:p="http://schemas.openxmlformats.org/presentationml/2006/main">
  <p:tag name="NUM" val="3"/>
</p:tagLst>
</file>

<file path=ppt/tags/tag435.xml><?xml version="1.0" encoding="utf-8"?>
<p:tagLst xmlns:a="http://schemas.openxmlformats.org/drawingml/2006/main" xmlns:r="http://schemas.openxmlformats.org/officeDocument/2006/relationships" xmlns:p="http://schemas.openxmlformats.org/presentationml/2006/main">
  <p:tag name="NUM" val="2"/>
</p:tagLst>
</file>

<file path=ppt/tags/tag436.xml><?xml version="1.0" encoding="utf-8"?>
<p:tagLst xmlns:a="http://schemas.openxmlformats.org/drawingml/2006/main" xmlns:r="http://schemas.openxmlformats.org/officeDocument/2006/relationships" xmlns:p="http://schemas.openxmlformats.org/presentationml/2006/main">
  <p:tag name="NUM" val="7"/>
</p:tagLst>
</file>

<file path=ppt/tags/tag437.xml><?xml version="1.0" encoding="utf-8"?>
<p:tagLst xmlns:a="http://schemas.openxmlformats.org/drawingml/2006/main" xmlns:r="http://schemas.openxmlformats.org/officeDocument/2006/relationships" xmlns:p="http://schemas.openxmlformats.org/presentationml/2006/main">
  <p:tag name="NUM" val="1"/>
</p:tagLst>
</file>

<file path=ppt/tags/tag438.xml><?xml version="1.0" encoding="utf-8"?>
<p:tagLst xmlns:a="http://schemas.openxmlformats.org/drawingml/2006/main" xmlns:r="http://schemas.openxmlformats.org/officeDocument/2006/relationships" xmlns:p="http://schemas.openxmlformats.org/presentationml/2006/main">
  <p:tag name="NUM" val="15"/>
</p:tagLst>
</file>

<file path=ppt/tags/tag439.xml><?xml version="1.0" encoding="utf-8"?>
<p:tagLst xmlns:a="http://schemas.openxmlformats.org/drawingml/2006/main" xmlns:r="http://schemas.openxmlformats.org/officeDocument/2006/relationships" xmlns:p="http://schemas.openxmlformats.org/presentationml/2006/main">
  <p:tag name="NUM" val="6"/>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40.xml><?xml version="1.0" encoding="utf-8"?>
<p:tagLst xmlns:a="http://schemas.openxmlformats.org/drawingml/2006/main" xmlns:r="http://schemas.openxmlformats.org/officeDocument/2006/relationships" xmlns:p="http://schemas.openxmlformats.org/presentationml/2006/main">
  <p:tag name="NUM" val="1"/>
</p:tagLst>
</file>

<file path=ppt/tags/tag441.xml><?xml version="1.0" encoding="utf-8"?>
<p:tagLst xmlns:a="http://schemas.openxmlformats.org/drawingml/2006/main" xmlns:r="http://schemas.openxmlformats.org/officeDocument/2006/relationships" xmlns:p="http://schemas.openxmlformats.org/presentationml/2006/main">
  <p:tag name="NUM" val="7"/>
</p:tagLst>
</file>

<file path=ppt/tags/tag442.xml><?xml version="1.0" encoding="utf-8"?>
<p:tagLst xmlns:a="http://schemas.openxmlformats.org/drawingml/2006/main" xmlns:r="http://schemas.openxmlformats.org/officeDocument/2006/relationships" xmlns:p="http://schemas.openxmlformats.org/presentationml/2006/main">
  <p:tag name="NUM" val="9"/>
</p:tagLst>
</file>

<file path=ppt/tags/tag443.xml><?xml version="1.0" encoding="utf-8"?>
<p:tagLst xmlns:a="http://schemas.openxmlformats.org/drawingml/2006/main" xmlns:r="http://schemas.openxmlformats.org/officeDocument/2006/relationships" xmlns:p="http://schemas.openxmlformats.org/presentationml/2006/main">
  <p:tag name="NUM" val="10"/>
</p:tagLst>
</file>

<file path=ppt/tags/tag444.xml><?xml version="1.0" encoding="utf-8"?>
<p:tagLst xmlns:a="http://schemas.openxmlformats.org/drawingml/2006/main" xmlns:r="http://schemas.openxmlformats.org/officeDocument/2006/relationships" xmlns:p="http://schemas.openxmlformats.org/presentationml/2006/main">
  <p:tag name="NUM" val="11"/>
</p:tagLst>
</file>

<file path=ppt/tags/tag445.xml><?xml version="1.0" encoding="utf-8"?>
<p:tagLst xmlns:a="http://schemas.openxmlformats.org/drawingml/2006/main" xmlns:r="http://schemas.openxmlformats.org/officeDocument/2006/relationships" xmlns:p="http://schemas.openxmlformats.org/presentationml/2006/main">
  <p:tag name="NUM" val="14"/>
</p:tagLst>
</file>

<file path=ppt/tags/tag446.xml><?xml version="1.0" encoding="utf-8"?>
<p:tagLst xmlns:a="http://schemas.openxmlformats.org/drawingml/2006/main" xmlns:r="http://schemas.openxmlformats.org/officeDocument/2006/relationships" xmlns:p="http://schemas.openxmlformats.org/presentationml/2006/main">
  <p:tag name="NUM" val="16"/>
</p:tagLst>
</file>

<file path=ppt/tags/tag447.xml><?xml version="1.0" encoding="utf-8"?>
<p:tagLst xmlns:a="http://schemas.openxmlformats.org/drawingml/2006/main" xmlns:r="http://schemas.openxmlformats.org/officeDocument/2006/relationships" xmlns:p="http://schemas.openxmlformats.org/presentationml/2006/main">
  <p:tag name="NUM" val="18"/>
</p:tagLst>
</file>

<file path=ppt/tags/tag448.xml><?xml version="1.0" encoding="utf-8"?>
<p:tagLst xmlns:a="http://schemas.openxmlformats.org/drawingml/2006/main" xmlns:r="http://schemas.openxmlformats.org/officeDocument/2006/relationships" xmlns:p="http://schemas.openxmlformats.org/presentationml/2006/main">
  <p:tag name="NUM" val="30"/>
</p:tagLst>
</file>

<file path=ppt/tags/tag449.xml><?xml version="1.0" encoding="utf-8"?>
<p:tagLst xmlns:a="http://schemas.openxmlformats.org/drawingml/2006/main" xmlns:r="http://schemas.openxmlformats.org/officeDocument/2006/relationships" xmlns:p="http://schemas.openxmlformats.org/presentationml/2006/main">
  <p:tag name="NUM" val="32"/>
</p:tagLst>
</file>

<file path=ppt/tags/tag45.xml><?xml version="1.0" encoding="utf-8"?>
<p:tagLst xmlns:a="http://schemas.openxmlformats.org/drawingml/2006/main" xmlns:r="http://schemas.openxmlformats.org/officeDocument/2006/relationships" xmlns:p="http://schemas.openxmlformats.org/presentationml/2006/main">
  <p:tag name="NUM" val="8"/>
</p:tagLst>
</file>

<file path=ppt/tags/tag450.xml><?xml version="1.0" encoding="utf-8"?>
<p:tagLst xmlns:a="http://schemas.openxmlformats.org/drawingml/2006/main" xmlns:r="http://schemas.openxmlformats.org/officeDocument/2006/relationships" xmlns:p="http://schemas.openxmlformats.org/presentationml/2006/main">
  <p:tag name="NUM" val="39"/>
</p:tagLst>
</file>

<file path=ppt/tags/tag451.xml><?xml version="1.0" encoding="utf-8"?>
<p:tagLst xmlns:a="http://schemas.openxmlformats.org/drawingml/2006/main" xmlns:r="http://schemas.openxmlformats.org/officeDocument/2006/relationships" xmlns:p="http://schemas.openxmlformats.org/presentationml/2006/main">
  <p:tag name="NUM" val="40"/>
</p:tagLst>
</file>

<file path=ppt/tags/tag452.xml><?xml version="1.0" encoding="utf-8"?>
<p:tagLst xmlns:a="http://schemas.openxmlformats.org/drawingml/2006/main" xmlns:r="http://schemas.openxmlformats.org/officeDocument/2006/relationships" xmlns:p="http://schemas.openxmlformats.org/presentationml/2006/main">
  <p:tag name="NUM" val="41"/>
</p:tagLst>
</file>

<file path=ppt/tags/tag453.xml><?xml version="1.0" encoding="utf-8"?>
<p:tagLst xmlns:a="http://schemas.openxmlformats.org/drawingml/2006/main" xmlns:r="http://schemas.openxmlformats.org/officeDocument/2006/relationships" xmlns:p="http://schemas.openxmlformats.org/presentationml/2006/main">
  <p:tag name="NUM" val="42"/>
</p:tagLst>
</file>

<file path=ppt/tags/tag454.xml><?xml version="1.0" encoding="utf-8"?>
<p:tagLst xmlns:a="http://schemas.openxmlformats.org/drawingml/2006/main" xmlns:r="http://schemas.openxmlformats.org/officeDocument/2006/relationships" xmlns:p="http://schemas.openxmlformats.org/presentationml/2006/main">
  <p:tag name="NUM" val="43"/>
</p:tagLst>
</file>

<file path=ppt/tags/tag455.xml><?xml version="1.0" encoding="utf-8"?>
<p:tagLst xmlns:a="http://schemas.openxmlformats.org/drawingml/2006/main" xmlns:r="http://schemas.openxmlformats.org/officeDocument/2006/relationships" xmlns:p="http://schemas.openxmlformats.org/presentationml/2006/main">
  <p:tag name="NUM" val="42"/>
</p:tagLst>
</file>

<file path=ppt/tags/tag456.xml><?xml version="1.0" encoding="utf-8"?>
<p:tagLst xmlns:a="http://schemas.openxmlformats.org/drawingml/2006/main" xmlns:r="http://schemas.openxmlformats.org/officeDocument/2006/relationships" xmlns:p="http://schemas.openxmlformats.org/presentationml/2006/main">
  <p:tag name="NUM" val="42"/>
</p:tagLst>
</file>

<file path=ppt/tags/tag457.xml><?xml version="1.0" encoding="utf-8"?>
<p:tagLst xmlns:a="http://schemas.openxmlformats.org/drawingml/2006/main" xmlns:r="http://schemas.openxmlformats.org/officeDocument/2006/relationships" xmlns:p="http://schemas.openxmlformats.org/presentationml/2006/main">
  <p:tag name="NUM" val="15"/>
</p:tagLst>
</file>

<file path=ppt/tags/tag458.xml><?xml version="1.0" encoding="utf-8"?>
<p:tagLst xmlns:a="http://schemas.openxmlformats.org/drawingml/2006/main" xmlns:r="http://schemas.openxmlformats.org/officeDocument/2006/relationships" xmlns:p="http://schemas.openxmlformats.org/presentationml/2006/main">
  <p:tag name="NUM" val="11"/>
</p:tagLst>
</file>

<file path=ppt/tags/tag459.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60.xml><?xml version="1.0" encoding="utf-8"?>
<p:tagLst xmlns:a="http://schemas.openxmlformats.org/drawingml/2006/main" xmlns:r="http://schemas.openxmlformats.org/officeDocument/2006/relationships" xmlns:p="http://schemas.openxmlformats.org/presentationml/2006/main">
  <p:tag name="NUM" val="5"/>
</p:tagLst>
</file>

<file path=ppt/tags/tag461.xml><?xml version="1.0" encoding="utf-8"?>
<p:tagLst xmlns:a="http://schemas.openxmlformats.org/drawingml/2006/main" xmlns:r="http://schemas.openxmlformats.org/officeDocument/2006/relationships" xmlns:p="http://schemas.openxmlformats.org/presentationml/2006/main">
  <p:tag name="NUM" val="3"/>
</p:tagLst>
</file>

<file path=ppt/tags/tag462.xml><?xml version="1.0" encoding="utf-8"?>
<p:tagLst xmlns:a="http://schemas.openxmlformats.org/drawingml/2006/main" xmlns:r="http://schemas.openxmlformats.org/officeDocument/2006/relationships" xmlns:p="http://schemas.openxmlformats.org/presentationml/2006/main">
  <p:tag name="NUM" val="5"/>
</p:tagLst>
</file>

<file path=ppt/tags/tag463.xml><?xml version="1.0" encoding="utf-8"?>
<p:tagLst xmlns:a="http://schemas.openxmlformats.org/drawingml/2006/main" xmlns:r="http://schemas.openxmlformats.org/officeDocument/2006/relationships" xmlns:p="http://schemas.openxmlformats.org/presentationml/2006/main">
  <p:tag name="NUM" val="6"/>
</p:tagLst>
</file>

<file path=ppt/tags/tag464.xml><?xml version="1.0" encoding="utf-8"?>
<p:tagLst xmlns:a="http://schemas.openxmlformats.org/drawingml/2006/main" xmlns:r="http://schemas.openxmlformats.org/officeDocument/2006/relationships" xmlns:p="http://schemas.openxmlformats.org/presentationml/2006/main">
  <p:tag name="NUM" val="8"/>
</p:tagLst>
</file>

<file path=ppt/tags/tag465.xml><?xml version="1.0" encoding="utf-8"?>
<p:tagLst xmlns:a="http://schemas.openxmlformats.org/drawingml/2006/main" xmlns:r="http://schemas.openxmlformats.org/officeDocument/2006/relationships" xmlns:p="http://schemas.openxmlformats.org/presentationml/2006/main">
  <p:tag name="NUM" val="9"/>
</p:tagLst>
</file>

<file path=ppt/tags/tag466.xml><?xml version="1.0" encoding="utf-8"?>
<p:tagLst xmlns:a="http://schemas.openxmlformats.org/drawingml/2006/main" xmlns:r="http://schemas.openxmlformats.org/officeDocument/2006/relationships" xmlns:p="http://schemas.openxmlformats.org/presentationml/2006/main">
  <p:tag name="NUM" val="11"/>
</p:tagLst>
</file>

<file path=ppt/tags/tag467.xml><?xml version="1.0" encoding="utf-8"?>
<p:tagLst xmlns:a="http://schemas.openxmlformats.org/drawingml/2006/main" xmlns:r="http://schemas.openxmlformats.org/officeDocument/2006/relationships" xmlns:p="http://schemas.openxmlformats.org/presentationml/2006/main">
  <p:tag name="NUM" val="12"/>
</p:tagLst>
</file>

<file path=ppt/tags/tag468.xml><?xml version="1.0" encoding="utf-8"?>
<p:tagLst xmlns:a="http://schemas.openxmlformats.org/drawingml/2006/main" xmlns:r="http://schemas.openxmlformats.org/officeDocument/2006/relationships" xmlns:p="http://schemas.openxmlformats.org/presentationml/2006/main">
  <p:tag name="NUM" val="15"/>
</p:tagLst>
</file>

<file path=ppt/tags/tag469.xml><?xml version="1.0" encoding="utf-8"?>
<p:tagLst xmlns:a="http://schemas.openxmlformats.org/drawingml/2006/main" xmlns:r="http://schemas.openxmlformats.org/officeDocument/2006/relationships" xmlns:p="http://schemas.openxmlformats.org/presentationml/2006/main">
  <p:tag name="NUM" val="16"/>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70.xml><?xml version="1.0" encoding="utf-8"?>
<p:tagLst xmlns:a="http://schemas.openxmlformats.org/drawingml/2006/main" xmlns:r="http://schemas.openxmlformats.org/officeDocument/2006/relationships" xmlns:p="http://schemas.openxmlformats.org/presentationml/2006/main">
  <p:tag name="NUM" val="18"/>
</p:tagLst>
</file>

<file path=ppt/tags/tag471.xml><?xml version="1.0" encoding="utf-8"?>
<p:tagLst xmlns:a="http://schemas.openxmlformats.org/drawingml/2006/main" xmlns:r="http://schemas.openxmlformats.org/officeDocument/2006/relationships" xmlns:p="http://schemas.openxmlformats.org/presentationml/2006/main">
  <p:tag name="NUM" val="27"/>
</p:tagLst>
</file>

<file path=ppt/tags/tag472.xml><?xml version="1.0" encoding="utf-8"?>
<p:tagLst xmlns:a="http://schemas.openxmlformats.org/drawingml/2006/main" xmlns:r="http://schemas.openxmlformats.org/officeDocument/2006/relationships" xmlns:p="http://schemas.openxmlformats.org/presentationml/2006/main">
  <p:tag name="NUM" val="29"/>
</p:tagLst>
</file>

<file path=ppt/tags/tag473.xml><?xml version="1.0" encoding="utf-8"?>
<p:tagLst xmlns:a="http://schemas.openxmlformats.org/drawingml/2006/main" xmlns:r="http://schemas.openxmlformats.org/officeDocument/2006/relationships" xmlns:p="http://schemas.openxmlformats.org/presentationml/2006/main">
  <p:tag name="NUM" val="31"/>
</p:tagLst>
</file>

<file path=ppt/tags/tag474.xml><?xml version="1.0" encoding="utf-8"?>
<p:tagLst xmlns:a="http://schemas.openxmlformats.org/drawingml/2006/main" xmlns:r="http://schemas.openxmlformats.org/officeDocument/2006/relationships" xmlns:p="http://schemas.openxmlformats.org/presentationml/2006/main">
  <p:tag name="NUM" val="33"/>
</p:tagLst>
</file>

<file path=ppt/tags/tag475.xml><?xml version="1.0" encoding="utf-8"?>
<p:tagLst xmlns:a="http://schemas.openxmlformats.org/drawingml/2006/main" xmlns:r="http://schemas.openxmlformats.org/officeDocument/2006/relationships" xmlns:p="http://schemas.openxmlformats.org/presentationml/2006/main">
  <p:tag name="NUM" val="35"/>
</p:tagLst>
</file>

<file path=ppt/tags/tag476.xml><?xml version="1.0" encoding="utf-8"?>
<p:tagLst xmlns:a="http://schemas.openxmlformats.org/drawingml/2006/main" xmlns:r="http://schemas.openxmlformats.org/officeDocument/2006/relationships" xmlns:p="http://schemas.openxmlformats.org/presentationml/2006/main">
  <p:tag name="NUM" val="44"/>
</p:tagLst>
</file>

<file path=ppt/tags/tag477.xml><?xml version="1.0" encoding="utf-8"?>
<p:tagLst xmlns:a="http://schemas.openxmlformats.org/drawingml/2006/main" xmlns:r="http://schemas.openxmlformats.org/officeDocument/2006/relationships" xmlns:p="http://schemas.openxmlformats.org/presentationml/2006/main">
  <p:tag name="NUM" val="12"/>
</p:tagLst>
</file>

<file path=ppt/tags/tag478.xml><?xml version="1.0" encoding="utf-8"?>
<p:tagLst xmlns:a="http://schemas.openxmlformats.org/drawingml/2006/main" xmlns:r="http://schemas.openxmlformats.org/officeDocument/2006/relationships" xmlns:p="http://schemas.openxmlformats.org/presentationml/2006/main">
  <p:tag name="NUM" val="5"/>
</p:tagLst>
</file>

<file path=ppt/tags/tag479.xml><?xml version="1.0" encoding="utf-8"?>
<p:tagLst xmlns:a="http://schemas.openxmlformats.org/drawingml/2006/main" xmlns:r="http://schemas.openxmlformats.org/officeDocument/2006/relationships" xmlns:p="http://schemas.openxmlformats.org/presentationml/2006/main">
  <p:tag name="NUM" val="5"/>
</p:tagLst>
</file>

<file path=ppt/tags/tag48.xml><?xml version="1.0" encoding="utf-8"?>
<p:tagLst xmlns:a="http://schemas.openxmlformats.org/drawingml/2006/main" xmlns:r="http://schemas.openxmlformats.org/officeDocument/2006/relationships" xmlns:p="http://schemas.openxmlformats.org/presentationml/2006/main">
  <p:tag name="NUM" val="7"/>
</p:tagLst>
</file>

<file path=ppt/tags/tag480.xml><?xml version="1.0" encoding="utf-8"?>
<p:tagLst xmlns:a="http://schemas.openxmlformats.org/drawingml/2006/main" xmlns:r="http://schemas.openxmlformats.org/officeDocument/2006/relationships" xmlns:p="http://schemas.openxmlformats.org/presentationml/2006/main">
  <p:tag name="NUM" val="5"/>
</p:tagLst>
</file>

<file path=ppt/tags/tag481.xml><?xml version="1.0" encoding="utf-8"?>
<p:tagLst xmlns:a="http://schemas.openxmlformats.org/drawingml/2006/main" xmlns:r="http://schemas.openxmlformats.org/officeDocument/2006/relationships" xmlns:p="http://schemas.openxmlformats.org/presentationml/2006/main">
  <p:tag name="NUM" val="5"/>
</p:tagLst>
</file>

<file path=ppt/tags/tag482.xml><?xml version="1.0" encoding="utf-8"?>
<p:tagLst xmlns:a="http://schemas.openxmlformats.org/drawingml/2006/main" xmlns:r="http://schemas.openxmlformats.org/officeDocument/2006/relationships" xmlns:p="http://schemas.openxmlformats.org/presentationml/2006/main">
  <p:tag name="NUM" val="5"/>
</p:tagLst>
</file>

<file path=ppt/tags/tag483.xml><?xml version="1.0" encoding="utf-8"?>
<p:tagLst xmlns:a="http://schemas.openxmlformats.org/drawingml/2006/main" xmlns:r="http://schemas.openxmlformats.org/officeDocument/2006/relationships" xmlns:p="http://schemas.openxmlformats.org/presentationml/2006/main">
  <p:tag name="NUM" val="5"/>
</p:tagLst>
</file>

<file path=ppt/tags/tag484.xml><?xml version="1.0" encoding="utf-8"?>
<p:tagLst xmlns:a="http://schemas.openxmlformats.org/drawingml/2006/main" xmlns:r="http://schemas.openxmlformats.org/officeDocument/2006/relationships" xmlns:p="http://schemas.openxmlformats.org/presentationml/2006/main">
  <p:tag name="NUM" val="5"/>
</p:tagLst>
</file>

<file path=ppt/tags/tag485.xml><?xml version="1.0" encoding="utf-8"?>
<p:tagLst xmlns:a="http://schemas.openxmlformats.org/drawingml/2006/main" xmlns:r="http://schemas.openxmlformats.org/officeDocument/2006/relationships" xmlns:p="http://schemas.openxmlformats.org/presentationml/2006/main">
  <p:tag name="NUM" val="5"/>
</p:tagLst>
</file>

<file path=ppt/tags/tag486.xml><?xml version="1.0" encoding="utf-8"?>
<p:tagLst xmlns:a="http://schemas.openxmlformats.org/drawingml/2006/main" xmlns:r="http://schemas.openxmlformats.org/officeDocument/2006/relationships" xmlns:p="http://schemas.openxmlformats.org/presentationml/2006/main">
  <p:tag name="NUM" val="27"/>
</p:tagLst>
</file>

<file path=ppt/tags/tag487.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9"/>
</p:tagLst>
</file>

<file path=ppt/tags/tag5.xml><?xml version="1.0" encoding="utf-8"?>
<p:tagLst xmlns:a="http://schemas.openxmlformats.org/drawingml/2006/main" xmlns:r="http://schemas.openxmlformats.org/officeDocument/2006/relationships" xmlns:p="http://schemas.openxmlformats.org/presentationml/2006/main">
  <p:tag name="NUM" val="15"/>
</p:tagLst>
</file>

<file path=ppt/tags/tag50.xml><?xml version="1.0" encoding="utf-8"?>
<p:tagLst xmlns:a="http://schemas.openxmlformats.org/drawingml/2006/main" xmlns:r="http://schemas.openxmlformats.org/officeDocument/2006/relationships" xmlns:p="http://schemas.openxmlformats.org/presentationml/2006/main">
  <p:tag name="NUM" val="10"/>
</p:tagLst>
</file>

<file path=ppt/tags/tag51.xml><?xml version="1.0" encoding="utf-8"?>
<p:tagLst xmlns:a="http://schemas.openxmlformats.org/drawingml/2006/main" xmlns:r="http://schemas.openxmlformats.org/officeDocument/2006/relationships" xmlns:p="http://schemas.openxmlformats.org/presentationml/2006/main">
  <p:tag name="NUM" val="11"/>
</p:tagLst>
</file>

<file path=ppt/tags/tag52.xml><?xml version="1.0" encoding="utf-8"?>
<p:tagLst xmlns:a="http://schemas.openxmlformats.org/drawingml/2006/main" xmlns:r="http://schemas.openxmlformats.org/officeDocument/2006/relationships" xmlns:p="http://schemas.openxmlformats.org/presentationml/2006/main">
  <p:tag name="NUM" val="12"/>
</p:tagLst>
</file>

<file path=ppt/tags/tag53.xml><?xml version="1.0" encoding="utf-8"?>
<p:tagLst xmlns:a="http://schemas.openxmlformats.org/drawingml/2006/main" xmlns:r="http://schemas.openxmlformats.org/officeDocument/2006/relationships" xmlns:p="http://schemas.openxmlformats.org/presentationml/2006/main">
  <p:tag name="NUM" val="13"/>
</p:tagLst>
</file>

<file path=ppt/tags/tag54.xml><?xml version="1.0" encoding="utf-8"?>
<p:tagLst xmlns:a="http://schemas.openxmlformats.org/drawingml/2006/main" xmlns:r="http://schemas.openxmlformats.org/officeDocument/2006/relationships" xmlns:p="http://schemas.openxmlformats.org/presentationml/2006/main">
  <p:tag name="NUM" val="14"/>
</p:tagLst>
</file>

<file path=ppt/tags/tag55.xml><?xml version="1.0" encoding="utf-8"?>
<p:tagLst xmlns:a="http://schemas.openxmlformats.org/drawingml/2006/main" xmlns:r="http://schemas.openxmlformats.org/officeDocument/2006/relationships" xmlns:p="http://schemas.openxmlformats.org/presentationml/2006/main">
  <p:tag name="NUM" val="15"/>
</p:tagLst>
</file>

<file path=ppt/tags/tag56.xml><?xml version="1.0" encoding="utf-8"?>
<p:tagLst xmlns:a="http://schemas.openxmlformats.org/drawingml/2006/main" xmlns:r="http://schemas.openxmlformats.org/officeDocument/2006/relationships" xmlns:p="http://schemas.openxmlformats.org/presentationml/2006/main">
  <p:tag name="NUM" val="16"/>
</p:tagLst>
</file>

<file path=ppt/tags/tag57.xml><?xml version="1.0" encoding="utf-8"?>
<p:tagLst xmlns:a="http://schemas.openxmlformats.org/drawingml/2006/main" xmlns:r="http://schemas.openxmlformats.org/officeDocument/2006/relationships" xmlns:p="http://schemas.openxmlformats.org/presentationml/2006/main">
  <p:tag name="NUM" val="17"/>
</p:tagLst>
</file>

<file path=ppt/tags/tag58.xml><?xml version="1.0" encoding="utf-8"?>
<p:tagLst xmlns:a="http://schemas.openxmlformats.org/drawingml/2006/main" xmlns:r="http://schemas.openxmlformats.org/officeDocument/2006/relationships" xmlns:p="http://schemas.openxmlformats.org/presentationml/2006/main">
  <p:tag name="NUM" val="18"/>
</p:tagLst>
</file>

<file path=ppt/tags/tag59.xml><?xml version="1.0" encoding="utf-8"?>
<p:tagLst xmlns:a="http://schemas.openxmlformats.org/drawingml/2006/main" xmlns:r="http://schemas.openxmlformats.org/officeDocument/2006/relationships" xmlns:p="http://schemas.openxmlformats.org/presentationml/2006/main">
  <p:tag name="NUM" val="19"/>
</p:tagLst>
</file>

<file path=ppt/tags/tag6.xml><?xml version="1.0" encoding="utf-8"?>
<p:tagLst xmlns:a="http://schemas.openxmlformats.org/drawingml/2006/main" xmlns:r="http://schemas.openxmlformats.org/officeDocument/2006/relationships" xmlns:p="http://schemas.openxmlformats.org/presentationml/2006/main">
  <p:tag name="NUM" val="14"/>
</p:tagLst>
</file>

<file path=ppt/tags/tag60.xml><?xml version="1.0" encoding="utf-8"?>
<p:tagLst xmlns:a="http://schemas.openxmlformats.org/drawingml/2006/main" xmlns:r="http://schemas.openxmlformats.org/officeDocument/2006/relationships" xmlns:p="http://schemas.openxmlformats.org/presentationml/2006/main">
  <p:tag name="NUM" val="20"/>
</p:tagLst>
</file>

<file path=ppt/tags/tag61.xml><?xml version="1.0" encoding="utf-8"?>
<p:tagLst xmlns:a="http://schemas.openxmlformats.org/drawingml/2006/main" xmlns:r="http://schemas.openxmlformats.org/officeDocument/2006/relationships" xmlns:p="http://schemas.openxmlformats.org/presentationml/2006/main">
  <p:tag name="NUM" val="21"/>
</p:tagLst>
</file>

<file path=ppt/tags/tag62.xml><?xml version="1.0" encoding="utf-8"?>
<p:tagLst xmlns:a="http://schemas.openxmlformats.org/drawingml/2006/main" xmlns:r="http://schemas.openxmlformats.org/officeDocument/2006/relationships" xmlns:p="http://schemas.openxmlformats.org/presentationml/2006/main">
  <p:tag name="NUM" val="22"/>
</p:tagLst>
</file>

<file path=ppt/tags/tag63.xml><?xml version="1.0" encoding="utf-8"?>
<p:tagLst xmlns:a="http://schemas.openxmlformats.org/drawingml/2006/main" xmlns:r="http://schemas.openxmlformats.org/officeDocument/2006/relationships" xmlns:p="http://schemas.openxmlformats.org/presentationml/2006/main">
  <p:tag name="NUM" val="23"/>
</p:tagLst>
</file>

<file path=ppt/tags/tag64.xml><?xml version="1.0" encoding="utf-8"?>
<p:tagLst xmlns:a="http://schemas.openxmlformats.org/drawingml/2006/main" xmlns:r="http://schemas.openxmlformats.org/officeDocument/2006/relationships" xmlns:p="http://schemas.openxmlformats.org/presentationml/2006/main">
  <p:tag name="NUM" val="24"/>
</p:tagLst>
</file>

<file path=ppt/tags/tag65.xml><?xml version="1.0" encoding="utf-8"?>
<p:tagLst xmlns:a="http://schemas.openxmlformats.org/drawingml/2006/main" xmlns:r="http://schemas.openxmlformats.org/officeDocument/2006/relationships" xmlns:p="http://schemas.openxmlformats.org/presentationml/2006/main">
  <p:tag name="NUM" val="25"/>
</p:tagLst>
</file>

<file path=ppt/tags/tag66.xml><?xml version="1.0" encoding="utf-8"?>
<p:tagLst xmlns:a="http://schemas.openxmlformats.org/drawingml/2006/main" xmlns:r="http://schemas.openxmlformats.org/officeDocument/2006/relationships" xmlns:p="http://schemas.openxmlformats.org/presentationml/2006/main">
  <p:tag name="NUM" val="18"/>
</p:tagLst>
</file>

<file path=ppt/tags/tag67.xml><?xml version="1.0" encoding="utf-8"?>
<p:tagLst xmlns:a="http://schemas.openxmlformats.org/drawingml/2006/main" xmlns:r="http://schemas.openxmlformats.org/officeDocument/2006/relationships" xmlns:p="http://schemas.openxmlformats.org/presentationml/2006/main">
  <p:tag name="NUM" val="18"/>
</p:tagLst>
</file>

<file path=ppt/tags/tag68.xml><?xml version="1.0" encoding="utf-8"?>
<p:tagLst xmlns:a="http://schemas.openxmlformats.org/drawingml/2006/main" xmlns:r="http://schemas.openxmlformats.org/officeDocument/2006/relationships" xmlns:p="http://schemas.openxmlformats.org/presentationml/2006/main">
  <p:tag name="NUM" val="25"/>
</p:tagLst>
</file>

<file path=ppt/tags/tag69.xml><?xml version="1.0" encoding="utf-8"?>
<p:tagLst xmlns:a="http://schemas.openxmlformats.org/drawingml/2006/main" xmlns:r="http://schemas.openxmlformats.org/officeDocument/2006/relationships" xmlns:p="http://schemas.openxmlformats.org/presentationml/2006/main">
  <p:tag name="NUM" val="25"/>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5"/>
</p:tagLst>
</file>

<file path=ppt/tags/tag71.xml><?xml version="1.0" encoding="utf-8"?>
<p:tagLst xmlns:a="http://schemas.openxmlformats.org/drawingml/2006/main" xmlns:r="http://schemas.openxmlformats.org/officeDocument/2006/relationships" xmlns:p="http://schemas.openxmlformats.org/presentationml/2006/main">
  <p:tag name="NUM" val="6"/>
</p:tagLst>
</file>

<file path=ppt/tags/tag72.xml><?xml version="1.0" encoding="utf-8"?>
<p:tagLst xmlns:a="http://schemas.openxmlformats.org/drawingml/2006/main" xmlns:r="http://schemas.openxmlformats.org/officeDocument/2006/relationships" xmlns:p="http://schemas.openxmlformats.org/presentationml/2006/main">
  <p:tag name="NUM" val="7"/>
</p:tagLst>
</file>

<file path=ppt/tags/tag73.xml><?xml version="1.0" encoding="utf-8"?>
<p:tagLst xmlns:a="http://schemas.openxmlformats.org/drawingml/2006/main" xmlns:r="http://schemas.openxmlformats.org/officeDocument/2006/relationships" xmlns:p="http://schemas.openxmlformats.org/presentationml/2006/main">
  <p:tag name="NUM" val="8"/>
</p:tagLst>
</file>

<file path=ppt/tags/tag74.xml><?xml version="1.0" encoding="utf-8"?>
<p:tagLst xmlns:a="http://schemas.openxmlformats.org/drawingml/2006/main" xmlns:r="http://schemas.openxmlformats.org/officeDocument/2006/relationships" xmlns:p="http://schemas.openxmlformats.org/presentationml/2006/main">
  <p:tag name="NUM" val="9"/>
</p:tagLst>
</file>

<file path=ppt/tags/tag75.xml><?xml version="1.0" encoding="utf-8"?>
<p:tagLst xmlns:a="http://schemas.openxmlformats.org/drawingml/2006/main" xmlns:r="http://schemas.openxmlformats.org/officeDocument/2006/relationships" xmlns:p="http://schemas.openxmlformats.org/presentationml/2006/main">
  <p:tag name="NUM" val="10"/>
</p:tagLst>
</file>

<file path=ppt/tags/tag76.xml><?xml version="1.0" encoding="utf-8"?>
<p:tagLst xmlns:a="http://schemas.openxmlformats.org/drawingml/2006/main" xmlns:r="http://schemas.openxmlformats.org/officeDocument/2006/relationships" xmlns:p="http://schemas.openxmlformats.org/presentationml/2006/main">
  <p:tag name="NUM" val="11"/>
</p:tagLst>
</file>

<file path=ppt/tags/tag77.xml><?xml version="1.0" encoding="utf-8"?>
<p:tagLst xmlns:a="http://schemas.openxmlformats.org/drawingml/2006/main" xmlns:r="http://schemas.openxmlformats.org/officeDocument/2006/relationships" xmlns:p="http://schemas.openxmlformats.org/presentationml/2006/main">
  <p:tag name="NUM" val="15"/>
</p:tagLst>
</file>

<file path=ppt/tags/tag78.xml><?xml version="1.0" encoding="utf-8"?>
<p:tagLst xmlns:a="http://schemas.openxmlformats.org/drawingml/2006/main" xmlns:r="http://schemas.openxmlformats.org/officeDocument/2006/relationships" xmlns:p="http://schemas.openxmlformats.org/presentationml/2006/main">
  <p:tag name="NUM" val="16"/>
</p:tagLst>
</file>

<file path=ppt/tags/tag79.xml><?xml version="1.0" encoding="utf-8"?>
<p:tagLst xmlns:a="http://schemas.openxmlformats.org/drawingml/2006/main" xmlns:r="http://schemas.openxmlformats.org/officeDocument/2006/relationships" xmlns:p="http://schemas.openxmlformats.org/presentationml/2006/main">
  <p:tag name="NUM" val="17"/>
</p:tagLst>
</file>

<file path=ppt/tags/tag8.xml><?xml version="1.0" encoding="utf-8"?>
<p:tagLst xmlns:a="http://schemas.openxmlformats.org/drawingml/2006/main" xmlns:r="http://schemas.openxmlformats.org/officeDocument/2006/relationships" xmlns:p="http://schemas.openxmlformats.org/presentationml/2006/main">
  <p:tag name="NUM" val="6"/>
</p:tagLst>
</file>

<file path=ppt/tags/tag80.xml><?xml version="1.0" encoding="utf-8"?>
<p:tagLst xmlns:a="http://schemas.openxmlformats.org/drawingml/2006/main" xmlns:r="http://schemas.openxmlformats.org/officeDocument/2006/relationships" xmlns:p="http://schemas.openxmlformats.org/presentationml/2006/main">
  <p:tag name="NUM" val="7"/>
</p:tagLst>
</file>

<file path=ppt/tags/tag81.xml><?xml version="1.0" encoding="utf-8"?>
<p:tagLst xmlns:a="http://schemas.openxmlformats.org/drawingml/2006/main" xmlns:r="http://schemas.openxmlformats.org/officeDocument/2006/relationships" xmlns:p="http://schemas.openxmlformats.org/presentationml/2006/main">
  <p:tag name="NUM" val="7"/>
</p:tagLst>
</file>

<file path=ppt/tags/tag82.xml><?xml version="1.0" encoding="utf-8"?>
<p:tagLst xmlns:a="http://schemas.openxmlformats.org/drawingml/2006/main" xmlns:r="http://schemas.openxmlformats.org/officeDocument/2006/relationships" xmlns:p="http://schemas.openxmlformats.org/presentationml/2006/main">
  <p:tag name="NUM" val="7"/>
</p:tagLst>
</file>

<file path=ppt/tags/tag83.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NUM" val="14"/>
</p:tagLst>
</file>

<file path=ppt/tags/tag85.xml><?xml version="1.0" encoding="utf-8"?>
<p:tagLst xmlns:a="http://schemas.openxmlformats.org/drawingml/2006/main" xmlns:r="http://schemas.openxmlformats.org/officeDocument/2006/relationships" xmlns:p="http://schemas.openxmlformats.org/presentationml/2006/main">
  <p:tag name="NUM" val="14"/>
</p:tagLst>
</file>

<file path=ppt/tags/tag86.xml><?xml version="1.0" encoding="utf-8"?>
<p:tagLst xmlns:a="http://schemas.openxmlformats.org/drawingml/2006/main" xmlns:r="http://schemas.openxmlformats.org/officeDocument/2006/relationships" xmlns:p="http://schemas.openxmlformats.org/presentationml/2006/main">
  <p:tag name="NUM" val="12"/>
</p:tagLst>
</file>

<file path=ppt/tags/tag87.xml><?xml version="1.0" encoding="utf-8"?>
<p:tagLst xmlns:a="http://schemas.openxmlformats.org/drawingml/2006/main" xmlns:r="http://schemas.openxmlformats.org/officeDocument/2006/relationships" xmlns:p="http://schemas.openxmlformats.org/presentationml/2006/main">
  <p:tag name="NUM" val="12"/>
</p:tagLst>
</file>

<file path=ppt/tags/tag88.xml><?xml version="1.0" encoding="utf-8"?>
<p:tagLst xmlns:a="http://schemas.openxmlformats.org/drawingml/2006/main" xmlns:r="http://schemas.openxmlformats.org/officeDocument/2006/relationships" xmlns:p="http://schemas.openxmlformats.org/presentationml/2006/main">
  <p:tag name="NUM" val="44"/>
</p:tagLst>
</file>

<file path=ppt/tags/tag89.xml><?xml version="1.0" encoding="utf-8"?>
<p:tagLst xmlns:a="http://schemas.openxmlformats.org/drawingml/2006/main" xmlns:r="http://schemas.openxmlformats.org/officeDocument/2006/relationships" xmlns:p="http://schemas.openxmlformats.org/presentationml/2006/main">
  <p:tag name="NUM" val="45"/>
</p:tagLst>
</file>

<file path=ppt/tags/tag9.xml><?xml version="1.0" encoding="utf-8"?>
<p:tagLst xmlns:a="http://schemas.openxmlformats.org/drawingml/2006/main" xmlns:r="http://schemas.openxmlformats.org/officeDocument/2006/relationships" xmlns:p="http://schemas.openxmlformats.org/presentationml/2006/main">
  <p:tag name="NUM" val="21"/>
</p:tagLst>
</file>

<file path=ppt/tags/tag90.xml><?xml version="1.0" encoding="utf-8"?>
<p:tagLst xmlns:a="http://schemas.openxmlformats.org/drawingml/2006/main" xmlns:r="http://schemas.openxmlformats.org/officeDocument/2006/relationships" xmlns:p="http://schemas.openxmlformats.org/presentationml/2006/main">
  <p:tag name="NUM" val="46"/>
</p:tagLst>
</file>

<file path=ppt/tags/tag91.xml><?xml version="1.0" encoding="utf-8"?>
<p:tagLst xmlns:a="http://schemas.openxmlformats.org/drawingml/2006/main" xmlns:r="http://schemas.openxmlformats.org/officeDocument/2006/relationships" xmlns:p="http://schemas.openxmlformats.org/presentationml/2006/main">
  <p:tag name="NUM" val="12"/>
</p:tagLst>
</file>

<file path=ppt/tags/tag92.xml><?xml version="1.0" encoding="utf-8"?>
<p:tagLst xmlns:a="http://schemas.openxmlformats.org/drawingml/2006/main" xmlns:r="http://schemas.openxmlformats.org/officeDocument/2006/relationships" xmlns:p="http://schemas.openxmlformats.org/presentationml/2006/main">
  <p:tag name="NUM" val="12"/>
</p:tagLst>
</file>

<file path=ppt/tags/tag93.xml><?xml version="1.0" encoding="utf-8"?>
<p:tagLst xmlns:a="http://schemas.openxmlformats.org/drawingml/2006/main" xmlns:r="http://schemas.openxmlformats.org/officeDocument/2006/relationships" xmlns:p="http://schemas.openxmlformats.org/presentationml/2006/main">
  <p:tag name="NUM" val="12"/>
</p:tagLst>
</file>

<file path=ppt/tags/tag94.xml><?xml version="1.0" encoding="utf-8"?>
<p:tagLst xmlns:a="http://schemas.openxmlformats.org/drawingml/2006/main" xmlns:r="http://schemas.openxmlformats.org/officeDocument/2006/relationships" xmlns:p="http://schemas.openxmlformats.org/presentationml/2006/main">
  <p:tag name="NUM" val="12"/>
</p:tagLst>
</file>

<file path=ppt/tags/tag95.xml><?xml version="1.0" encoding="utf-8"?>
<p:tagLst xmlns:a="http://schemas.openxmlformats.org/drawingml/2006/main" xmlns:r="http://schemas.openxmlformats.org/officeDocument/2006/relationships" xmlns:p="http://schemas.openxmlformats.org/presentationml/2006/main">
  <p:tag name="NUM" val="12"/>
</p:tagLst>
</file>

<file path=ppt/tags/tag96.xml><?xml version="1.0" encoding="utf-8"?>
<p:tagLst xmlns:a="http://schemas.openxmlformats.org/drawingml/2006/main" xmlns:r="http://schemas.openxmlformats.org/officeDocument/2006/relationships" xmlns:p="http://schemas.openxmlformats.org/presentationml/2006/main">
  <p:tag name="NUM" val="12"/>
</p:tagLst>
</file>

<file path=ppt/tags/tag97.xml><?xml version="1.0" encoding="utf-8"?>
<p:tagLst xmlns:a="http://schemas.openxmlformats.org/drawingml/2006/main" xmlns:r="http://schemas.openxmlformats.org/officeDocument/2006/relationships" xmlns:p="http://schemas.openxmlformats.org/presentationml/2006/main">
  <p:tag name="NUM" val="12"/>
</p:tagLst>
</file>

<file path=ppt/tags/tag98.xml><?xml version="1.0" encoding="utf-8"?>
<p:tagLst xmlns:a="http://schemas.openxmlformats.org/drawingml/2006/main" xmlns:r="http://schemas.openxmlformats.org/officeDocument/2006/relationships" xmlns:p="http://schemas.openxmlformats.org/presentationml/2006/main">
  <p:tag name="NUM" val="46"/>
</p:tagLst>
</file>

<file path=ppt/tags/tag99.xml><?xml version="1.0" encoding="utf-8"?>
<p:tagLst xmlns:a="http://schemas.openxmlformats.org/drawingml/2006/main" xmlns:r="http://schemas.openxmlformats.org/officeDocument/2006/relationships" xmlns:p="http://schemas.openxmlformats.org/presentationml/2006/main">
  <p:tag name="NUM" val="44"/>
</p:tagLst>
</file>

<file path=ppt/theme/theme1.xml><?xml version="1.0" encoding="utf-8"?>
<a:theme xmlns:a="http://schemas.openxmlformats.org/drawingml/2006/main" name="Generali_DEF">
  <a:themeElements>
    <a:clrScheme name="EA nov16 V1">
      <a:dk1>
        <a:sysClr val="windowText" lastClr="000000"/>
      </a:dk1>
      <a:lt1>
        <a:sysClr val="window" lastClr="FFFFFF"/>
      </a:lt1>
      <a:dk2>
        <a:srgbClr val="314397"/>
      </a:dk2>
      <a:lt2>
        <a:srgbClr val="C9CFED"/>
      </a:lt2>
      <a:accent1>
        <a:srgbClr val="E53138"/>
      </a:accent1>
      <a:accent2>
        <a:srgbClr val="F4AAAE"/>
      </a:accent2>
      <a:accent3>
        <a:srgbClr val="A0B6C8"/>
      </a:accent3>
      <a:accent4>
        <a:srgbClr val="5C5D5F"/>
      </a:accent4>
      <a:accent5>
        <a:srgbClr val="CFD0D2"/>
      </a:accent5>
      <a:accent6>
        <a:srgbClr val="A1A3A4"/>
      </a:accent6>
      <a:hlink>
        <a:srgbClr val="BD2027"/>
      </a:hlink>
      <a:folHlink>
        <a:srgbClr val="C25439"/>
      </a:folHlink>
    </a:clrScheme>
    <a:fontScheme name="BE_typografia">
      <a:majorFont>
        <a:latin typeface="Arial Regular"/>
        <a:ea typeface="Arial Italic"/>
        <a:cs typeface=""/>
      </a:majorFont>
      <a:minorFont>
        <a:latin typeface="Arial Regular"/>
        <a:ea typeface="Arial Regular"/>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aromètrevacances2017-F.potx" id="{8260A516-085C-4CFD-AE07-948B713AD53B}" vid="{45E9FD26-BC12-4866-B887-FA16A62C3E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Ipsos template générique">
    <a:dk1>
      <a:srgbClr val="292929"/>
    </a:dk1>
    <a:lt1>
      <a:srgbClr val="FFFFFF"/>
    </a:lt1>
    <a:dk2>
      <a:srgbClr val="014E6C"/>
    </a:dk2>
    <a:lt2>
      <a:srgbClr val="03415A"/>
    </a:lt2>
    <a:accent1>
      <a:srgbClr val="074C42"/>
    </a:accent1>
    <a:accent2>
      <a:srgbClr val="03806F"/>
    </a:accent2>
    <a:accent3>
      <a:srgbClr val="1BC8B0"/>
    </a:accent3>
    <a:accent4>
      <a:srgbClr val="FFC000"/>
    </a:accent4>
    <a:accent5>
      <a:srgbClr val="0070C0"/>
    </a:accent5>
    <a:accent6>
      <a:srgbClr val="92D050"/>
    </a:accent6>
    <a:hlink>
      <a:srgbClr val="292929"/>
    </a:hlink>
    <a:folHlink>
      <a:srgbClr val="292929"/>
    </a:folHlink>
  </a:clrScheme>
  <a:fontScheme name="grrr">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Ipsos template générique">
    <a:dk1>
      <a:srgbClr val="292929"/>
    </a:dk1>
    <a:lt1>
      <a:srgbClr val="FFFFFF"/>
    </a:lt1>
    <a:dk2>
      <a:srgbClr val="014E6C"/>
    </a:dk2>
    <a:lt2>
      <a:srgbClr val="03415A"/>
    </a:lt2>
    <a:accent1>
      <a:srgbClr val="074C42"/>
    </a:accent1>
    <a:accent2>
      <a:srgbClr val="03806F"/>
    </a:accent2>
    <a:accent3>
      <a:srgbClr val="1BC8B0"/>
    </a:accent3>
    <a:accent4>
      <a:srgbClr val="FFC000"/>
    </a:accent4>
    <a:accent5>
      <a:srgbClr val="0070C0"/>
    </a:accent5>
    <a:accent6>
      <a:srgbClr val="92D050"/>
    </a:accent6>
    <a:hlink>
      <a:srgbClr val="292929"/>
    </a:hlink>
    <a:folHlink>
      <a:srgbClr val="292929"/>
    </a:folHlink>
  </a:clrScheme>
  <a:fontScheme name="grrr">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Baromètrevacances2017-F</Template>
  <TotalTime>0</TotalTime>
  <Words>5197</Words>
  <Application>Microsoft Office PowerPoint</Application>
  <PresentationFormat>On-screen Show (4:3)</PresentationFormat>
  <Paragraphs>1556</Paragraphs>
  <Slides>78</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78</vt:i4>
      </vt:variant>
    </vt:vector>
  </HeadingPairs>
  <TitlesOfParts>
    <vt:vector size="92" baseType="lpstr">
      <vt:lpstr>Arial</vt:lpstr>
      <vt:lpstr>Arial Italic</vt:lpstr>
      <vt:lpstr>Arial Regular</vt:lpstr>
      <vt:lpstr>Calibri</vt:lpstr>
      <vt:lpstr>Calibri (Headings)</vt:lpstr>
      <vt:lpstr>Century Gothic</vt:lpstr>
      <vt:lpstr>Courier New</vt:lpstr>
      <vt:lpstr>DaxCondensed-ExtraBold</vt:lpstr>
      <vt:lpstr>Dax-Light</vt:lpstr>
      <vt:lpstr>Lucida Grande</vt:lpstr>
      <vt:lpstr>Roboto Light</vt:lpstr>
      <vt:lpstr>Times New Roman</vt:lpstr>
      <vt:lpstr>Wingdings</vt:lpstr>
      <vt:lpstr>Generali_DEF</vt:lpstr>
      <vt:lpstr>18ème Baromètre Vacances  d’Europ Assistance</vt:lpstr>
      <vt:lpstr>Programme</vt:lpstr>
      <vt:lpstr>PowerPoint Presentation</vt:lpstr>
      <vt:lpstr>Le groupe Europ Assistance</vt:lpstr>
      <vt:lpstr>Un réseau professionnel complet  pour nos 4 métiers</vt:lpstr>
      <vt:lpstr>Europ Assistance en Belgique</vt:lpstr>
      <vt:lpstr>L’été chez Europ Assistance en Belgique   (chiffres juillet-août 2017)</vt:lpstr>
      <vt:lpstr>PowerPoint Presentation</vt:lpstr>
      <vt:lpstr>Les objectifs du Baromètre des vacances</vt:lpstr>
      <vt:lpstr>Les objectifs du Baromètre des vacances</vt:lpstr>
      <vt:lpstr>PowerPoint Presentation</vt:lpstr>
      <vt:lpstr>Méthodologie</vt:lpstr>
      <vt:lpstr>Portée de l’enquête 2018</vt:lpstr>
      <vt:lpstr>PowerPoint Presentation</vt:lpstr>
      <vt:lpstr>Les intentions de départ des Européens </vt:lpstr>
      <vt:lpstr>Intentions de départ des Européens </vt:lpstr>
      <vt:lpstr>Hausse des intentions de départ des Européens</vt:lpstr>
      <vt:lpstr>PowerPoint Presentation</vt:lpstr>
      <vt:lpstr>PowerPoint Presentation</vt:lpstr>
      <vt:lpstr>Durée moyenne des vacances  </vt:lpstr>
      <vt:lpstr>Hausse des intentions des départs des Belges  pour l’été 2018</vt:lpstr>
      <vt:lpstr>Les intentions des départs pour l’été 2018  (Belgique FR/NL)</vt:lpstr>
      <vt:lpstr>La durée des vacances d’été (Belgique – FR/NL)</vt:lpstr>
      <vt:lpstr>Intentions des départs et durée des vacances pour l’été 2018 (Belgique FR/NL) </vt:lpstr>
      <vt:lpstr>PowerPoint Presentation</vt:lpstr>
      <vt:lpstr>Intentions de séjours dans son propre pays </vt:lpstr>
      <vt:lpstr>Où partiront les Européens cet été ?</vt:lpstr>
      <vt:lpstr>Où partiront les Européens cet été ?</vt:lpstr>
      <vt:lpstr>Où partiront les Belges cet été ?</vt:lpstr>
      <vt:lpstr>Les pays les plus populaires des Belges cet été</vt:lpstr>
      <vt:lpstr>Les pays les plus populaires des Belges cet été (FR/NL)</vt:lpstr>
      <vt:lpstr>Les pays les plus craints pour leur situation sécuritaire</vt:lpstr>
      <vt:lpstr>La voiture : principal moyen de locomotion des  Belges pour se rendre sur leurs lieux de vacances</vt:lpstr>
      <vt:lpstr>PowerPoint Presentation</vt:lpstr>
      <vt:lpstr>PowerPoint Presentation</vt:lpstr>
      <vt:lpstr>PowerPoint Presentation</vt:lpstr>
      <vt:lpstr>Budget vacances été des Européens et non Européens </vt:lpstr>
      <vt:lpstr>Budget vacances été des Européens  </vt:lpstr>
      <vt:lpstr>Le budget vacances des Belges par rapport à leur intention de départ</vt:lpstr>
      <vt:lpstr>Budget vacances des Belges </vt:lpstr>
      <vt:lpstr>PowerPoint Presentation</vt:lpstr>
      <vt:lpstr>Activités prévues durant les vacances d’été </vt:lpstr>
      <vt:lpstr>PowerPoint Presentation</vt:lpstr>
      <vt:lpstr>Types de destinations des vacances d’été </vt:lpstr>
      <vt:lpstr>Types de destinations des vacances d’été </vt:lpstr>
      <vt:lpstr>Le type de destinations des vacances d’été  des Belges</vt:lpstr>
      <vt:lpstr>Les villes « à visiter absolument » </vt:lpstr>
      <vt:lpstr>Les villes que les Européens veulent  « visiter absolument » </vt:lpstr>
      <vt:lpstr>Les villes à « visiter absolument » </vt:lpstr>
      <vt:lpstr>PowerPoint Presentation</vt:lpstr>
      <vt:lpstr>PowerPoint Presentation</vt:lpstr>
      <vt:lpstr>PowerPoint Presentation</vt:lpstr>
      <vt:lpstr>PowerPoint Presentation</vt:lpstr>
      <vt:lpstr>Le paiement anticipatif de la réservation  des vacances</vt:lpstr>
      <vt:lpstr>Types de logements préférés pour les vacances d’été </vt:lpstr>
      <vt:lpstr>Types de logements préférés  pour les vacances d’été </vt:lpstr>
      <vt:lpstr>Types de logements préférés  pour les vacances d’été </vt:lpstr>
      <vt:lpstr>Les nouvelles tendances de voyage  et de logement </vt:lpstr>
      <vt:lpstr>Les nouvelles tendances de voyage  et de logement </vt:lpstr>
      <vt:lpstr>Les évaluations en ligne postées par les voyageurs après leurs vacances </vt:lpstr>
      <vt:lpstr>Les évaluations en ligne postées  par les voyageurs après leurs vacances </vt:lpstr>
      <vt:lpstr>Les évaluations en ligne postées  par les voyageurs après leurs vacances </vt:lpstr>
      <vt:lpstr>PowerPoint Presentation</vt:lpstr>
      <vt:lpstr>La déconnexion du travail pendant les vacances</vt:lpstr>
      <vt:lpstr>PowerPoint Presentation</vt:lpstr>
      <vt:lpstr>PowerPoint Presentation</vt:lpstr>
      <vt:lpstr>Les facteurs de choix essentiels  de la destination </vt:lpstr>
      <vt:lpstr>Les facteurs de choix essentiels  de la destination </vt:lpstr>
      <vt:lpstr>L’importance des différents facteurs de choix  (Belgique FR/NL)</vt:lpstr>
      <vt:lpstr>PowerPoint Presentation</vt:lpstr>
      <vt:lpstr>Les préoccupations des Belges (FR/NL)  face à leur voyage</vt:lpstr>
      <vt:lpstr>La couverture Assistance voyage et annulation des Belges </vt:lpstr>
      <vt:lpstr>PowerPoint Presentation</vt:lpstr>
      <vt:lpstr>Conclusions</vt:lpstr>
      <vt:lpstr>Conclusions</vt:lpstr>
      <vt:lpstr>Conclusions</vt:lpstr>
      <vt:lpstr>PowerPoint Presentation</vt:lpstr>
      <vt:lpstr>PowerPoint Presentation</vt:lpstr>
    </vt:vector>
  </TitlesOfParts>
  <Company>Europ-Assistance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 Baromètre Vacances  d’Europ Assistance</dc:title>
  <dc:creator>Delfosse Eva</dc:creator>
  <cp:lastModifiedBy>De Wilde, Ellen</cp:lastModifiedBy>
  <cp:revision>707</cp:revision>
  <cp:lastPrinted>2018-05-18T08:57:58Z</cp:lastPrinted>
  <dcterms:created xsi:type="dcterms:W3CDTF">2017-03-16T14:32:01Z</dcterms:created>
  <dcterms:modified xsi:type="dcterms:W3CDTF">2018-05-23T09:30:57Z</dcterms:modified>
</cp:coreProperties>
</file>