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bbdo-20\intern\BLBPRORGA-Employees\2014\02%20Corp%20Comms%20&amp;%20Brand%20PR\Mars\04%20-%20Pet\projects\Animals%204%20animals\Retroplanning_28-04-201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-bbdo-20\intern\BLBPRORGA-Employees\2014\02%20Corp%20Comms%20&amp;%20Brand%20PR\Mars\04%20-%20Pet\projects\Animals%204%20animals\Retroplanning_28-04-2014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-bbdo-20\intern\BLBPRORGA-Employees\2014\02%20Corp%20Comms%20&amp;%20Brand%20PR\Mars\04%20-%20Pet\projects\Animals%204%20animals\Animals4Animals%202014\GfK%20-%20Analyse%20d'Impact%20WAW%20Whiskas%20%20Pedigree%20-%202013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spPr>
            <a:solidFill>
              <a:srgbClr val="FFC000"/>
            </a:solidFill>
          </c:spPr>
          <c:invertIfNegative val="0"/>
          <c:cat>
            <c:numRef>
              <c:f>Blad2!$B$5:$B$9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Blad2!$C$5:$C$9</c:f>
              <c:numCache>
                <c:formatCode>#,##0</c:formatCode>
                <c:ptCount val="5"/>
                <c:pt idx="0">
                  <c:v>33868</c:v>
                </c:pt>
                <c:pt idx="1">
                  <c:v>32346</c:v>
                </c:pt>
                <c:pt idx="2">
                  <c:v>27465</c:v>
                </c:pt>
                <c:pt idx="3">
                  <c:v>26520</c:v>
                </c:pt>
                <c:pt idx="4">
                  <c:v>24070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261120"/>
        <c:axId val="42267008"/>
        <c:axId val="0"/>
      </c:bar3DChart>
      <c:catAx>
        <c:axId val="4226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267008"/>
        <c:crosses val="autoZero"/>
        <c:auto val="1"/>
        <c:lblAlgn val="ctr"/>
        <c:lblOffset val="100"/>
        <c:noMultiLvlLbl val="0"/>
      </c:catAx>
      <c:valAx>
        <c:axId val="4226700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2261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spPr>
            <a:solidFill>
              <a:srgbClr val="CC3399"/>
            </a:solidFill>
          </c:spPr>
          <c:invertIfNegative val="0"/>
          <c:cat>
            <c:numRef>
              <c:f>Blad2!$E$5:$E$9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Blad2!$F$5:$F$9</c:f>
              <c:numCache>
                <c:formatCode>#,##0</c:formatCode>
                <c:ptCount val="5"/>
                <c:pt idx="0">
                  <c:v>35079</c:v>
                </c:pt>
                <c:pt idx="1">
                  <c:v>36796</c:v>
                </c:pt>
                <c:pt idx="2">
                  <c:v>33138</c:v>
                </c:pt>
                <c:pt idx="3">
                  <c:v>36580</c:v>
                </c:pt>
                <c:pt idx="4">
                  <c:v>31434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656192"/>
        <c:axId val="117662080"/>
        <c:axId val="0"/>
      </c:bar3DChart>
      <c:catAx>
        <c:axId val="11765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662080"/>
        <c:crosses val="autoZero"/>
        <c:auto val="1"/>
        <c:lblAlgn val="ctr"/>
        <c:lblOffset val="100"/>
        <c:noMultiLvlLbl val="0"/>
      </c:catAx>
      <c:valAx>
        <c:axId val="11766208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76561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746343910802621E-2"/>
          <c:y val="0.18039682338743027"/>
          <c:w val="0.74988635618970756"/>
          <c:h val="0.68034973120321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'WAW Number of Meals'!$G$27:$H$27</c:f>
              <c:strCache>
                <c:ptCount val="1"/>
                <c:pt idx="0">
                  <c:v>Number of meals +10 euro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'WAW Number of Meals'!$G$28:$G$34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'WAW Number of Meals'!$H$28:$H$34</c:f>
              <c:numCache>
                <c:formatCode>0.0</c:formatCode>
                <c:ptCount val="7"/>
                <c:pt idx="0">
                  <c:v>149.994</c:v>
                </c:pt>
                <c:pt idx="1">
                  <c:v>171.667</c:v>
                </c:pt>
                <c:pt idx="2">
                  <c:v>210.31399999999999</c:v>
                </c:pt>
                <c:pt idx="3">
                  <c:v>233.15899999999999</c:v>
                </c:pt>
                <c:pt idx="4">
                  <c:v>276.78453326225281</c:v>
                </c:pt>
                <c:pt idx="5">
                  <c:v>373.58247566223145</c:v>
                </c:pt>
                <c:pt idx="6">
                  <c:v>325.43663501739502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274560"/>
        <c:axId val="142276864"/>
      </c:barChart>
      <c:catAx>
        <c:axId val="14227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BE"/>
          </a:p>
        </c:txPr>
        <c:crossAx val="142276864"/>
        <c:crosses val="autoZero"/>
        <c:auto val="1"/>
        <c:lblAlgn val="ctr"/>
        <c:lblOffset val="100"/>
        <c:noMultiLvlLbl val="0"/>
      </c:catAx>
      <c:valAx>
        <c:axId val="142276864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BE"/>
          </a:p>
        </c:txPr>
        <c:crossAx val="1422745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prstDash val="sysDash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BE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9086-EEB6-4FD4-BE88-182046C4D544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70BA-ADF5-4CAA-BBC8-8F3891D300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62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9086-EEB6-4FD4-BE88-182046C4D544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70BA-ADF5-4CAA-BBC8-8F3891D300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285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9086-EEB6-4FD4-BE88-182046C4D544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70BA-ADF5-4CAA-BBC8-8F3891D300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194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9086-EEB6-4FD4-BE88-182046C4D544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70BA-ADF5-4CAA-BBC8-8F3891D300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38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9086-EEB6-4FD4-BE88-182046C4D544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70BA-ADF5-4CAA-BBC8-8F3891D300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883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9086-EEB6-4FD4-BE88-182046C4D544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70BA-ADF5-4CAA-BBC8-8F3891D300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0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9086-EEB6-4FD4-BE88-182046C4D544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70BA-ADF5-4CAA-BBC8-8F3891D300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019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9086-EEB6-4FD4-BE88-182046C4D544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70BA-ADF5-4CAA-BBC8-8F3891D300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809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9086-EEB6-4FD4-BE88-182046C4D544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70BA-ADF5-4CAA-BBC8-8F3891D300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307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9086-EEB6-4FD4-BE88-182046C4D544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70BA-ADF5-4CAA-BBC8-8F3891D300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871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9086-EEB6-4FD4-BE88-182046C4D544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70BA-ADF5-4CAA-BBC8-8F3891D300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886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9086-EEB6-4FD4-BE88-182046C4D544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70BA-ADF5-4CAA-BBC8-8F3891D300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596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899592" y="1052736"/>
            <a:ext cx="7344816" cy="50405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 smtClean="0">
                <a:solidFill>
                  <a:schemeClr val="bg1"/>
                </a:solidFill>
              </a:rPr>
              <a:t>EVOLUTIE AANTAL ASIELHONDEN</a:t>
            </a:r>
            <a:endParaRPr lang="nl-BE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47007"/>
              </p:ext>
            </p:extLst>
          </p:nvPr>
        </p:nvGraphicFramePr>
        <p:xfrm>
          <a:off x="1619672" y="1700808"/>
          <a:ext cx="576064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4783" y="5445224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Aanvullende opmerking:</a:t>
            </a:r>
          </a:p>
          <a:p>
            <a:r>
              <a:rPr lang="nl-BE" sz="1200" dirty="0" smtClean="0"/>
              <a:t>Cijfers niet helemaal volledig gezien niet alle 140 erkende asielen meelopen in de bevraging:</a:t>
            </a:r>
            <a:br>
              <a:rPr lang="nl-BE" sz="1200" dirty="0" smtClean="0"/>
            </a:br>
            <a:r>
              <a:rPr lang="nl-BE" sz="1200" dirty="0" smtClean="0"/>
              <a:t>2008: 87 – 2009: 90 – 2010: 90 – 2011: 80 – 2012: 79 – 2013 NNB</a:t>
            </a: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308296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899592" y="1052736"/>
            <a:ext cx="7344816" cy="50405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 smtClean="0">
                <a:solidFill>
                  <a:schemeClr val="bg1"/>
                </a:solidFill>
              </a:rPr>
              <a:t>EVOLUTIE AANTAL ASIELKATTEN</a:t>
            </a:r>
            <a:endParaRPr lang="nl-BE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5343119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Aanvullende opmerkingen:</a:t>
            </a:r>
          </a:p>
          <a:p>
            <a:pPr marL="285750" indent="-285750">
              <a:buFontTx/>
              <a:buChar char="-"/>
            </a:pPr>
            <a:r>
              <a:rPr lang="nl-BE" sz="1200" dirty="0" smtClean="0"/>
              <a:t>Sinds 2012 is sterilisatie officieel verplicht </a:t>
            </a:r>
          </a:p>
          <a:p>
            <a:pPr marL="285750" indent="-285750">
              <a:buFontTx/>
              <a:buChar char="-"/>
            </a:pPr>
            <a:r>
              <a:rPr lang="nl-BE" sz="1200" dirty="0" smtClean="0"/>
              <a:t>Cijfers niet helemaal volledig gezien niet alle 140 erkende asielen meelopen in de bevraging:</a:t>
            </a:r>
            <a:br>
              <a:rPr lang="nl-BE" sz="1200" dirty="0" smtClean="0"/>
            </a:br>
            <a:r>
              <a:rPr lang="nl-BE" sz="1200" dirty="0" smtClean="0"/>
              <a:t>2008: 87 – 2009: 90 – 2010: 90 – 2011: 80 – 2012: 79 – 2013 NNB</a:t>
            </a:r>
            <a:endParaRPr lang="nl-BE" sz="1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857440"/>
              </p:ext>
            </p:extLst>
          </p:nvPr>
        </p:nvGraphicFramePr>
        <p:xfrm>
          <a:off x="1763688" y="1772816"/>
          <a:ext cx="5472608" cy="357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163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02209"/>
              </p:ext>
            </p:extLst>
          </p:nvPr>
        </p:nvGraphicFramePr>
        <p:xfrm>
          <a:off x="323528" y="1988840"/>
          <a:ext cx="849694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899592" y="1052736"/>
            <a:ext cx="7344816" cy="50405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 smtClean="0">
                <a:solidFill>
                  <a:schemeClr val="bg1"/>
                </a:solidFill>
              </a:rPr>
              <a:t>EVOLUTIE AANTAL MAALTIJDEN</a:t>
            </a:r>
            <a:endParaRPr lang="nl-BE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443711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Aanvullende opmerkingen:</a:t>
            </a:r>
          </a:p>
          <a:p>
            <a:pPr marL="285750" indent="-285750">
              <a:buFontTx/>
              <a:buChar char="-"/>
            </a:pPr>
            <a:r>
              <a:rPr lang="nl-BE" sz="1200" dirty="0" smtClean="0"/>
              <a:t>2012: grote stijging dankzij extra activatie via de </a:t>
            </a:r>
            <a:r>
              <a:rPr lang="nl-BE" sz="1200" dirty="0" err="1" smtClean="0"/>
              <a:t>Facebookpagina</a:t>
            </a:r>
            <a:r>
              <a:rPr lang="nl-BE" sz="1200" dirty="0" smtClean="0"/>
              <a:t> van Pedigree</a:t>
            </a:r>
          </a:p>
          <a:p>
            <a:pPr marL="285750" indent="-285750">
              <a:buFontTx/>
              <a:buChar char="-"/>
            </a:pPr>
            <a:r>
              <a:rPr lang="nl-BE" sz="1200" dirty="0" smtClean="0"/>
              <a:t>2013: lichte daling wegens het feit dat de actie in de winkelpunten vooral gedragen werd door Pedigree, </a:t>
            </a:r>
            <a:r>
              <a:rPr lang="nl-BE" sz="1200" dirty="0" err="1" smtClean="0"/>
              <a:t>Whiskas</a:t>
            </a:r>
            <a:r>
              <a:rPr lang="nl-BE" sz="1200" dirty="0" smtClean="0"/>
              <a:t> had andere focus; bovendien veranderde het </a:t>
            </a:r>
            <a:r>
              <a:rPr lang="nl-BE" sz="1200" dirty="0" err="1" smtClean="0"/>
              <a:t>Facebook</a:t>
            </a:r>
            <a:r>
              <a:rPr lang="nl-BE" sz="1200" dirty="0" smtClean="0"/>
              <a:t>  algoritme waardoor de verhoudingen op ROI anders kwamen te liggen</a:t>
            </a: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34342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BBDO Belgium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 Vleminckx</dc:creator>
  <cp:lastModifiedBy>Dimitri Vleminckx</cp:lastModifiedBy>
  <cp:revision>5</cp:revision>
  <dcterms:created xsi:type="dcterms:W3CDTF">2014-05-09T12:38:24Z</dcterms:created>
  <dcterms:modified xsi:type="dcterms:W3CDTF">2014-05-09T13:31:21Z</dcterms:modified>
</cp:coreProperties>
</file>