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7" r:id="rId3"/>
    <p:sldMasterId id="2147483688" r:id="rId4"/>
    <p:sldMasterId id="2147483699" r:id="rId5"/>
    <p:sldMasterId id="2147483710" r:id="rId6"/>
    <p:sldMasterId id="2147483721" r:id="rId7"/>
    <p:sldMasterId id="2147483732" r:id="rId8"/>
    <p:sldMasterId id="2147483743" r:id="rId9"/>
  </p:sldMasterIdLst>
  <p:notesMasterIdLst>
    <p:notesMasterId r:id="rId38"/>
  </p:notesMasterIdLst>
  <p:handoutMasterIdLst>
    <p:handoutMasterId r:id="rId39"/>
  </p:handoutMasterIdLst>
  <p:sldIdLst>
    <p:sldId id="311" r:id="rId10"/>
    <p:sldId id="285" r:id="rId11"/>
    <p:sldId id="286" r:id="rId12"/>
    <p:sldId id="287" r:id="rId13"/>
    <p:sldId id="288" r:id="rId14"/>
    <p:sldId id="290" r:id="rId15"/>
    <p:sldId id="291" r:id="rId16"/>
    <p:sldId id="292" r:id="rId17"/>
    <p:sldId id="294" r:id="rId18"/>
    <p:sldId id="295" r:id="rId19"/>
    <p:sldId id="296" r:id="rId20"/>
    <p:sldId id="297" r:id="rId21"/>
    <p:sldId id="298" r:id="rId22"/>
    <p:sldId id="300" r:id="rId23"/>
    <p:sldId id="301" r:id="rId24"/>
    <p:sldId id="302" r:id="rId25"/>
    <p:sldId id="304" r:id="rId26"/>
    <p:sldId id="305" r:id="rId27"/>
    <p:sldId id="306" r:id="rId28"/>
    <p:sldId id="307" r:id="rId29"/>
    <p:sldId id="308" r:id="rId30"/>
    <p:sldId id="309" r:id="rId31"/>
    <p:sldId id="316" r:id="rId32"/>
    <p:sldId id="312" r:id="rId33"/>
    <p:sldId id="315" r:id="rId34"/>
    <p:sldId id="314" r:id="rId35"/>
    <p:sldId id="313" r:id="rId36"/>
    <p:sldId id="3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61A"/>
    <a:srgbClr val="812990"/>
    <a:srgbClr val="BCB9B8"/>
    <a:srgbClr val="ED037C"/>
    <a:srgbClr val="8CC63F"/>
    <a:srgbClr val="FFE96C"/>
    <a:srgbClr val="00A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8" autoAdjust="0"/>
    <p:restoredTop sz="79556" autoAdjust="0"/>
  </p:normalViewPr>
  <p:slideViewPr>
    <p:cSldViewPr snapToGrid="0">
      <p:cViewPr varScale="1">
        <p:scale>
          <a:sx n="59" d="100"/>
          <a:sy n="59" d="100"/>
        </p:scale>
        <p:origin x="1055" y="53"/>
      </p:cViewPr>
      <p:guideLst>
        <p:guide orient="horz" pos="3385"/>
        <p:guide pos="3840"/>
      </p:guideLst>
    </p:cSldViewPr>
  </p:slideViewPr>
  <p:notesTextViewPr>
    <p:cViewPr>
      <p:scale>
        <a:sx n="1" d="1"/>
        <a:sy n="1" d="1"/>
      </p:scale>
      <p:origin x="0" y="0"/>
    </p:cViewPr>
  </p:notesTextViewPr>
  <p:sorterViewPr>
    <p:cViewPr>
      <p:scale>
        <a:sx n="20" d="100"/>
        <a:sy n="20" d="100"/>
      </p:scale>
      <p:origin x="0" y="0"/>
    </p:cViewPr>
  </p:sorterViewPr>
  <p:notesViewPr>
    <p:cSldViewPr snapToGrid="0">
      <p:cViewPr varScale="1">
        <p:scale>
          <a:sx n="171" d="100"/>
          <a:sy n="171" d="100"/>
        </p:scale>
        <p:origin x="364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479E0E1-32D4-E04A-BC68-2385475ABA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D8244E7-9247-6042-9BD6-7394A3E862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CAFD2-C50E-314C-B64F-BF78B2AF49D5}" type="datetimeFigureOut">
              <a:rPr lang="nl-NL" smtClean="0"/>
              <a:t>26-10-2018</a:t>
            </a:fld>
            <a:endParaRPr lang="nl-NL"/>
          </a:p>
        </p:txBody>
      </p:sp>
      <p:sp>
        <p:nvSpPr>
          <p:cNvPr id="4" name="Tijdelijke aanduiding voor voettekst 3">
            <a:extLst>
              <a:ext uri="{FF2B5EF4-FFF2-40B4-BE49-F238E27FC236}">
                <a16:creationId xmlns:a16="http://schemas.microsoft.com/office/drawing/2014/main" id="{198C64A4-057A-D343-8194-A8B6CA946D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059DFFB-CC88-DA4B-B809-A073DA7B12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F11A0F-1D9F-2D44-9115-AE3A17680F01}" type="slidenum">
              <a:rPr lang="nl-NL" smtClean="0"/>
              <a:t>‹#›</a:t>
            </a:fld>
            <a:endParaRPr lang="nl-NL"/>
          </a:p>
        </p:txBody>
      </p:sp>
    </p:spTree>
    <p:extLst>
      <p:ext uri="{BB962C8B-B14F-4D97-AF65-F5344CB8AC3E}">
        <p14:creationId xmlns:p14="http://schemas.microsoft.com/office/powerpoint/2010/main" val="2591480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81C7E-8ED7-0C4E-9D8E-230062C0BF7E}" type="datetimeFigureOut">
              <a:rPr lang="en-US" smtClean="0"/>
              <a:t>10/26/2018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CF9418-7A40-D141-B9A3-4829106E26E4}" type="slidenum">
              <a:rPr lang="en-US" smtClean="0"/>
              <a:t>‹#›</a:t>
            </a:fld>
            <a:endParaRPr lang="en-US"/>
          </a:p>
        </p:txBody>
      </p:sp>
    </p:spTree>
    <p:extLst>
      <p:ext uri="{BB962C8B-B14F-4D97-AF65-F5344CB8AC3E}">
        <p14:creationId xmlns:p14="http://schemas.microsoft.com/office/powerpoint/2010/main" val="3282549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solidFill>
                  <a:schemeClr val="bg1"/>
                </a:solidFill>
              </a:rPr>
              <a:t>Cover image</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solidFill>
                  <a:schemeClr val="bg1"/>
                </a:solidFill>
              </a:rPr>
              <a:t>Living </a:t>
            </a:r>
            <a:r>
              <a:rPr lang="nl-NL" dirty="0" err="1">
                <a:solidFill>
                  <a:schemeClr val="bg1"/>
                </a:solidFill>
              </a:rPr>
              <a:t>Planet</a:t>
            </a:r>
            <a:r>
              <a:rPr lang="nl-NL" dirty="0">
                <a:solidFill>
                  <a:schemeClr val="bg1"/>
                </a:solidFill>
              </a:rPr>
              <a:t> Report</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solidFill>
                  <a:schemeClr val="bg1"/>
                </a:solidFill>
              </a:rPr>
              <a:t>2018: </a:t>
            </a:r>
            <a:r>
              <a:rPr lang="nl-NL" dirty="0" err="1">
                <a:solidFill>
                  <a:schemeClr val="bg1"/>
                </a:solidFill>
              </a:rPr>
              <a:t>Aiming</a:t>
            </a:r>
            <a:r>
              <a:rPr lang="nl-NL" dirty="0">
                <a:solidFill>
                  <a:schemeClr val="bg1"/>
                </a:solidFill>
              </a:rPr>
              <a:t> </a:t>
            </a:r>
            <a:r>
              <a:rPr lang="nl-NL" dirty="0" err="1">
                <a:solidFill>
                  <a:schemeClr val="bg1"/>
                </a:solidFill>
              </a:rPr>
              <a:t>higher</a:t>
            </a:r>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dirty="0">
                <a:solidFill>
                  <a:schemeClr val="bg1"/>
                </a:solidFill>
              </a:rPr>
              <a:t>Cover </a:t>
            </a:r>
            <a:r>
              <a:rPr lang="nl-NL" dirty="0" err="1">
                <a:solidFill>
                  <a:schemeClr val="bg1"/>
                </a:solidFill>
              </a:rPr>
              <a:t>photograph</a:t>
            </a:r>
            <a:r>
              <a:rPr lang="nl-NL" dirty="0">
                <a:solidFill>
                  <a:schemeClr val="bg1"/>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solidFill>
                  <a:schemeClr val="bg1"/>
                </a:solidFill>
              </a:rPr>
              <a:t>© Global Warming Images / WWF</a:t>
            </a:r>
          </a:p>
          <a:p>
            <a:pPr marL="0" marR="0" indent="0" algn="l" defTabSz="457200" rtl="0" eaLnBrk="1" fontAlgn="auto" latinLnBrk="0" hangingPunct="1">
              <a:lnSpc>
                <a:spcPct val="100000"/>
              </a:lnSpc>
              <a:spcBef>
                <a:spcPts val="0"/>
              </a:spcBef>
              <a:spcAft>
                <a:spcPts val="0"/>
              </a:spcAft>
              <a:buClrTx/>
              <a:buSzTx/>
              <a:buFontTx/>
              <a:buNone/>
              <a:tabLst/>
              <a:defRPr/>
            </a:pPr>
            <a:r>
              <a:rPr lang="nl-NL" i="1" dirty="0" err="1">
                <a:solidFill>
                  <a:schemeClr val="bg1"/>
                </a:solidFill>
              </a:rPr>
              <a:t>Children</a:t>
            </a:r>
            <a:r>
              <a:rPr lang="nl-NL" i="1" dirty="0">
                <a:solidFill>
                  <a:schemeClr val="bg1"/>
                </a:solidFill>
              </a:rPr>
              <a:t> </a:t>
            </a:r>
            <a:r>
              <a:rPr lang="nl-NL" i="1" dirty="0" err="1">
                <a:solidFill>
                  <a:schemeClr val="bg1"/>
                </a:solidFill>
              </a:rPr>
              <a:t>dive</a:t>
            </a:r>
            <a:r>
              <a:rPr lang="nl-NL" i="1" dirty="0">
                <a:solidFill>
                  <a:schemeClr val="bg1"/>
                </a:solidFill>
              </a:rPr>
              <a:t> </a:t>
            </a:r>
            <a:r>
              <a:rPr lang="nl-NL" i="1" dirty="0" err="1">
                <a:solidFill>
                  <a:schemeClr val="bg1"/>
                </a:solidFill>
              </a:rPr>
              <a:t>into</a:t>
            </a:r>
            <a:r>
              <a:rPr lang="nl-NL" i="1" dirty="0">
                <a:solidFill>
                  <a:schemeClr val="bg1"/>
                </a:solidFill>
              </a:rPr>
              <a:t> the </a:t>
            </a:r>
            <a:r>
              <a:rPr lang="nl-NL" i="1" dirty="0" err="1">
                <a:solidFill>
                  <a:schemeClr val="bg1"/>
                </a:solidFill>
              </a:rPr>
              <a:t>sea</a:t>
            </a:r>
            <a:r>
              <a:rPr lang="nl-NL" i="1" dirty="0">
                <a:solidFill>
                  <a:schemeClr val="bg1"/>
                </a:solidFill>
              </a:rPr>
              <a:t> at </a:t>
            </a:r>
            <a:r>
              <a:rPr lang="nl-NL" i="1" dirty="0" err="1">
                <a:solidFill>
                  <a:schemeClr val="bg1"/>
                </a:solidFill>
              </a:rPr>
              <a:t>sunset</a:t>
            </a:r>
            <a:r>
              <a:rPr lang="nl-NL" i="1" dirty="0">
                <a:solidFill>
                  <a:schemeClr val="bg1"/>
                </a:solidFill>
              </a:rPr>
              <a:t>, Funafuti, Tuvalu</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a:t>
            </a:fld>
            <a:endParaRPr lang="en-US"/>
          </a:p>
        </p:txBody>
      </p:sp>
    </p:spTree>
    <p:extLst>
      <p:ext uri="{BB962C8B-B14F-4D97-AF65-F5344CB8AC3E}">
        <p14:creationId xmlns:p14="http://schemas.microsoft.com/office/powerpoint/2010/main" val="150232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Plastics in the </a:t>
            </a:r>
            <a:r>
              <a:rPr lang="nl-NL" dirty="0" err="1"/>
              <a:t>ocean</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Green sea turtle (</a:t>
            </a:r>
            <a:r>
              <a:rPr lang="en-US" sz="1200" b="0" i="1" u="none" strike="noStrike" kern="1200" baseline="0" dirty="0" err="1">
                <a:solidFill>
                  <a:schemeClr val="tx1"/>
                </a:solidFill>
                <a:latin typeface="+mn-lt"/>
                <a:ea typeface="+mn-ea"/>
                <a:cs typeface="+mn-cs"/>
              </a:rPr>
              <a:t>Chelonia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mydas</a:t>
            </a:r>
            <a:r>
              <a:rPr lang="en-US" sz="1200" b="0" i="0" u="none" strike="noStrike" kern="1200" baseline="0" dirty="0">
                <a:solidFill>
                  <a:schemeClr val="tx1"/>
                </a:solidFill>
                <a:latin typeface="+mn-lt"/>
                <a:ea typeface="+mn-ea"/>
                <a:cs typeface="+mn-cs"/>
              </a:rPr>
              <a:t>) with a plastic bag, Moore Reef, Great Barrier Reef, Australia. The bag was removed by the photographer before the turtle had a chance to eat it.</a:t>
            </a:r>
            <a:endParaRPr lang="nl-NL"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Troy </a:t>
            </a:r>
            <a:r>
              <a:rPr lang="nl-NL" sz="1200" b="0" i="0" kern="1200" dirty="0" err="1">
                <a:solidFill>
                  <a:schemeClr val="tx1"/>
                </a:solidFill>
                <a:effectLst/>
                <a:latin typeface="Arial" panose="020B0604020202020204" pitchFamily="34" charset="0"/>
                <a:ea typeface="+mn-ea"/>
                <a:cs typeface="Arial" panose="020B0604020202020204" pitchFamily="34" charset="0"/>
              </a:rPr>
              <a:t>Mayne</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11</a:t>
            </a:fld>
            <a:endParaRPr lang="en-US"/>
          </a:p>
        </p:txBody>
      </p:sp>
    </p:spTree>
    <p:extLst>
      <p:ext uri="{BB962C8B-B14F-4D97-AF65-F5344CB8AC3E}">
        <p14:creationId xmlns:p14="http://schemas.microsoft.com/office/powerpoint/2010/main" val="4157891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Threats</a:t>
            </a:r>
            <a:r>
              <a:rPr lang="nl-NL" dirty="0"/>
              <a:t> </a:t>
            </a:r>
            <a:r>
              <a:rPr lang="nl-NL" dirty="0" err="1"/>
              <a:t>and</a:t>
            </a:r>
            <a:r>
              <a:rPr lang="nl-NL" dirty="0"/>
              <a:t> </a:t>
            </a:r>
            <a:r>
              <a:rPr lang="nl-NL" dirty="0" err="1"/>
              <a:t>pressures</a:t>
            </a:r>
            <a:r>
              <a:rPr lang="nl-NL" dirty="0"/>
              <a:t> on </a:t>
            </a:r>
            <a:r>
              <a:rPr lang="nl-NL" dirty="0" err="1"/>
              <a:t>our</a:t>
            </a:r>
            <a:r>
              <a:rPr lang="nl-NL" dirty="0"/>
              <a:t> source of life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Patrick Bentley - WWF-US</a:t>
            </a:r>
          </a:p>
          <a:p>
            <a:endParaRPr lang="en-US" dirty="0"/>
          </a:p>
          <a:p>
            <a:r>
              <a:rPr lang="en-US" sz="1200" b="0" i="0" u="none" strike="noStrike" kern="1200" baseline="0" dirty="0">
                <a:solidFill>
                  <a:schemeClr val="tx1"/>
                </a:solidFill>
                <a:latin typeface="+mn-lt"/>
                <a:ea typeface="+mn-ea"/>
                <a:cs typeface="+mn-cs"/>
              </a:rPr>
              <a:t>THREATS AND PRESSURES ON OUR SOURCE OF LIFE </a:t>
            </a:r>
          </a:p>
          <a:p>
            <a:r>
              <a:rPr lang="en-US" sz="1200" b="0" i="0" u="none" strike="noStrike" kern="1200" baseline="0" dirty="0">
                <a:solidFill>
                  <a:schemeClr val="tx1"/>
                </a:solidFill>
                <a:latin typeface="+mn-lt"/>
                <a:ea typeface="+mn-ea"/>
                <a:cs typeface="+mn-cs"/>
              </a:rPr>
              <a:t>Freshwater ecosystems provide habitat for more than 100,000 known species of fishes, </a:t>
            </a:r>
            <a:r>
              <a:rPr lang="en-US" sz="1200" b="0" i="0" u="none" strike="noStrike" kern="1200" baseline="0" dirty="0" err="1">
                <a:solidFill>
                  <a:schemeClr val="tx1"/>
                </a:solidFill>
                <a:latin typeface="+mn-lt"/>
                <a:ea typeface="+mn-ea"/>
                <a:cs typeface="+mn-cs"/>
              </a:rPr>
              <a:t>molluscs</a:t>
            </a:r>
            <a:r>
              <a:rPr lang="en-US" sz="1200" b="0" i="0" u="none" strike="noStrike" kern="1200" baseline="0" dirty="0">
                <a:solidFill>
                  <a:schemeClr val="tx1"/>
                </a:solidFill>
                <a:latin typeface="+mn-lt"/>
                <a:ea typeface="+mn-ea"/>
                <a:cs typeface="+mn-cs"/>
              </a:rPr>
              <a:t>, reptiles, insects, plants and mammals despite covering less than 1% of the Earth’s surface. In addition, freshwater habitats such as lakes, rivers and wetlands are the source of life for all humans and command high economic value. They are also the most threatened, strongly affected by factors such as habitat modification, fragmentation and destruction; invasive species; overfishing; pollution; forestry practices; disease; and climate change. In many cases, these combined threats have led to catastrophic declines in freshwater biodiversity. New imaging technology is allowing us to view these changes in real time.</a:t>
            </a:r>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12</a:t>
            </a:fld>
            <a:endParaRPr lang="en-US"/>
          </a:p>
        </p:txBody>
      </p:sp>
    </p:spTree>
    <p:extLst>
      <p:ext uri="{BB962C8B-B14F-4D97-AF65-F5344CB8AC3E}">
        <p14:creationId xmlns:p14="http://schemas.microsoft.com/office/powerpoint/2010/main" val="175445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Melting iceberg on coast </a:t>
            </a:r>
            <a:r>
              <a:rPr lang="en-US" sz="1200" b="0" i="0" u="none" strike="noStrike" kern="1200" baseline="0" dirty="0" err="1">
                <a:solidFill>
                  <a:schemeClr val="tx1"/>
                </a:solidFill>
                <a:latin typeface="+mn-lt"/>
                <a:ea typeface="+mn-ea"/>
                <a:cs typeface="+mn-cs"/>
              </a:rPr>
              <a:t>Qaanaaq</a:t>
            </a:r>
            <a:r>
              <a:rPr lang="en-US" sz="1200" b="0" i="0" u="none" strike="noStrike" kern="1200" baseline="0" dirty="0">
                <a:solidFill>
                  <a:schemeClr val="tx1"/>
                </a:solidFill>
                <a:latin typeface="+mn-lt"/>
                <a:ea typeface="+mn-ea"/>
                <a:cs typeface="+mn-cs"/>
              </a:rPr>
              <a:t>, Greenland, Arctic.</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Staffan</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Widstrand</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13</a:t>
            </a:fld>
            <a:endParaRPr lang="en-US"/>
          </a:p>
        </p:txBody>
      </p:sp>
    </p:spTree>
    <p:extLst>
      <p:ext uri="{BB962C8B-B14F-4D97-AF65-F5344CB8AC3E}">
        <p14:creationId xmlns:p14="http://schemas.microsoft.com/office/powerpoint/2010/main" val="112332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Penguins</a:t>
            </a:r>
            <a:r>
              <a:rPr lang="nl-NL" dirty="0"/>
              <a:t> on the move:</a:t>
            </a:r>
            <a:r>
              <a:rPr lang="nl-NL" baseline="0" dirty="0"/>
              <a:t> </a:t>
            </a:r>
            <a:r>
              <a:rPr lang="nl-NL" dirty="0" err="1"/>
              <a:t>Who</a:t>
            </a:r>
            <a:r>
              <a:rPr lang="nl-NL" dirty="0"/>
              <a:t> </a:t>
            </a:r>
            <a:r>
              <a:rPr lang="nl-NL" dirty="0" err="1"/>
              <a:t>wins</a:t>
            </a:r>
            <a:r>
              <a:rPr lang="nl-NL" dirty="0"/>
              <a:t> </a:t>
            </a:r>
            <a:r>
              <a:rPr lang="nl-NL" dirty="0" err="1"/>
              <a:t>and</a:t>
            </a:r>
            <a:r>
              <a:rPr lang="nl-NL" dirty="0"/>
              <a:t> </a:t>
            </a:r>
            <a:r>
              <a:rPr lang="nl-NL" dirty="0" err="1"/>
              <a:t>who</a:t>
            </a:r>
            <a:r>
              <a:rPr lang="nl-NL" dirty="0"/>
              <a:t> </a:t>
            </a:r>
            <a:r>
              <a:rPr lang="nl-NL" dirty="0" err="1"/>
              <a:t>loses</a:t>
            </a:r>
            <a:r>
              <a:rPr lang="nl-NL" dirty="0"/>
              <a:t> </a:t>
            </a:r>
            <a:r>
              <a:rPr lang="nl-NL" dirty="0" err="1"/>
              <a:t>when</a:t>
            </a:r>
            <a:r>
              <a:rPr lang="nl-NL" dirty="0"/>
              <a:t> the </a:t>
            </a:r>
            <a:r>
              <a:rPr lang="nl-NL" dirty="0" err="1"/>
              <a:t>competition</a:t>
            </a:r>
            <a:r>
              <a:rPr lang="nl-NL" dirty="0"/>
              <a:t> heats up</a:t>
            </a:r>
          </a:p>
          <a:p>
            <a:endParaRPr lang="nl-NL" dirty="0"/>
          </a:p>
          <a:p>
            <a:r>
              <a:rPr lang="en-US" sz="1200" b="0" i="0" u="none" strike="noStrike" kern="1200" baseline="0" dirty="0">
                <a:solidFill>
                  <a:schemeClr val="tx1"/>
                </a:solidFill>
                <a:latin typeface="+mn-lt"/>
                <a:ea typeface="+mn-ea"/>
                <a:cs typeface="+mn-cs"/>
              </a:rPr>
              <a:t>Two </a:t>
            </a:r>
            <a:r>
              <a:rPr lang="en-US" sz="1200" b="0" i="0" u="none" strike="noStrike" kern="1200" baseline="0" dirty="0" err="1">
                <a:solidFill>
                  <a:schemeClr val="tx1"/>
                </a:solidFill>
                <a:latin typeface="+mn-lt"/>
                <a:ea typeface="+mn-ea"/>
                <a:cs typeface="+mn-cs"/>
              </a:rPr>
              <a:t>Adelie</a:t>
            </a:r>
            <a:r>
              <a:rPr lang="en-US" sz="1200" b="0" i="0" u="none" strike="noStrike" kern="1200" baseline="0" dirty="0">
                <a:solidFill>
                  <a:schemeClr val="tx1"/>
                </a:solidFill>
                <a:latin typeface="+mn-lt"/>
                <a:ea typeface="+mn-ea"/>
                <a:cs typeface="+mn-cs"/>
              </a:rPr>
              <a:t> penguins (</a:t>
            </a:r>
            <a:r>
              <a:rPr lang="en-US" sz="1200" b="0" i="1" u="none" strike="noStrike" kern="1200" baseline="0" dirty="0" err="1">
                <a:solidFill>
                  <a:schemeClr val="tx1"/>
                </a:solidFill>
                <a:latin typeface="+mn-lt"/>
                <a:ea typeface="+mn-ea"/>
                <a:cs typeface="+mn-cs"/>
              </a:rPr>
              <a:t>Pygoscelis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adeliae</a:t>
            </a:r>
            <a:r>
              <a:rPr lang="en-US" sz="1200" b="0" i="0" u="none" strike="noStrike" kern="1200" baseline="0" dirty="0">
                <a:solidFill>
                  <a:schemeClr val="tx1"/>
                </a:solidFill>
                <a:latin typeface="+mn-lt"/>
                <a:ea typeface="+mn-ea"/>
                <a:cs typeface="+mn-cs"/>
              </a:rPr>
              <a:t>) on an iceberg in Antarctica.</a:t>
            </a:r>
            <a:endParaRPr lang="nl-NL" dirty="0"/>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200" b="0" i="0" kern="1200" dirty="0">
                <a:solidFill>
                  <a:schemeClr val="tx1"/>
                </a:solidFill>
                <a:effectLst/>
                <a:latin typeface="Arial" panose="020B0604020202020204" pitchFamily="34" charset="0"/>
                <a:ea typeface="+mn-ea"/>
                <a:cs typeface="Arial" panose="020B0604020202020204" pitchFamily="34" charset="0"/>
              </a:rPr>
              <a:t> - Edwin </a:t>
            </a:r>
            <a:r>
              <a:rPr lang="nl-NL" sz="1200" b="0" i="0" kern="1200" dirty="0" err="1">
                <a:solidFill>
                  <a:schemeClr val="tx1"/>
                </a:solidFill>
                <a:effectLst/>
                <a:latin typeface="Arial" panose="020B0604020202020204" pitchFamily="34" charset="0"/>
                <a:ea typeface="+mn-ea"/>
                <a:cs typeface="Arial" panose="020B0604020202020204" pitchFamily="34" charset="0"/>
              </a:rPr>
              <a:t>Giesbers</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14</a:t>
            </a:fld>
            <a:endParaRPr lang="en-US"/>
          </a:p>
        </p:txBody>
      </p:sp>
    </p:spTree>
    <p:extLst>
      <p:ext uri="{BB962C8B-B14F-4D97-AF65-F5344CB8AC3E}">
        <p14:creationId xmlns:p14="http://schemas.microsoft.com/office/powerpoint/2010/main" val="192277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solidFill>
                  <a:schemeClr val="bg1"/>
                </a:solidFill>
              </a:rPr>
              <a:t>Bleached</a:t>
            </a:r>
            <a:r>
              <a:rPr lang="nl-NL" dirty="0">
                <a:solidFill>
                  <a:schemeClr val="bg1"/>
                </a:solidFill>
              </a:rPr>
              <a:t> </a:t>
            </a:r>
            <a:r>
              <a:rPr lang="nl-NL" dirty="0" err="1">
                <a:solidFill>
                  <a:schemeClr val="bg1"/>
                </a:solidFill>
              </a:rPr>
              <a:t>coral</a:t>
            </a:r>
            <a:r>
              <a:rPr lang="nl-NL" baseline="0" dirty="0">
                <a:solidFill>
                  <a:schemeClr val="bg1"/>
                </a:solidFill>
              </a:rPr>
              <a:t> </a:t>
            </a:r>
            <a:r>
              <a:rPr lang="nl-NL" dirty="0" err="1">
                <a:solidFill>
                  <a:schemeClr val="bg1"/>
                </a:solidFill>
              </a:rPr>
              <a:t>caused</a:t>
            </a:r>
            <a:r>
              <a:rPr lang="nl-NL" dirty="0">
                <a:solidFill>
                  <a:schemeClr val="bg1"/>
                </a:solidFill>
              </a:rPr>
              <a:t> </a:t>
            </a:r>
            <a:r>
              <a:rPr lang="nl-NL" dirty="0" err="1">
                <a:solidFill>
                  <a:schemeClr val="bg1"/>
                </a:solidFill>
              </a:rPr>
              <a:t>by</a:t>
            </a:r>
            <a:r>
              <a:rPr lang="nl-NL" dirty="0">
                <a:solidFill>
                  <a:schemeClr val="bg1"/>
                </a:solidFill>
              </a:rPr>
              <a:t> </a:t>
            </a:r>
            <a:r>
              <a:rPr lang="nl-NL" dirty="0" err="1">
                <a:solidFill>
                  <a:schemeClr val="bg1"/>
                </a:solidFill>
              </a:rPr>
              <a:t>loss</a:t>
            </a:r>
            <a:r>
              <a:rPr lang="nl-NL" dirty="0">
                <a:solidFill>
                  <a:schemeClr val="bg1"/>
                </a:solidFill>
              </a:rPr>
              <a:t> of </a:t>
            </a:r>
            <a:r>
              <a:rPr lang="nl-NL" dirty="0" err="1">
                <a:solidFill>
                  <a:schemeClr val="bg1"/>
                </a:solidFill>
              </a:rPr>
              <a:t>algae</a:t>
            </a:r>
            <a:r>
              <a:rPr lang="nl-NL" dirty="0">
                <a:solidFill>
                  <a:schemeClr val="bg1"/>
                </a:solidFill>
              </a:rPr>
              <a:t> </a:t>
            </a:r>
            <a:r>
              <a:rPr lang="nl-NL" dirty="0" err="1">
                <a:solidFill>
                  <a:schemeClr val="bg1"/>
                </a:solidFill>
              </a:rPr>
              <a:t>due</a:t>
            </a:r>
            <a:r>
              <a:rPr lang="nl-NL" dirty="0">
                <a:solidFill>
                  <a:schemeClr val="bg1"/>
                </a:solidFill>
              </a:rPr>
              <a:t> </a:t>
            </a:r>
            <a:r>
              <a:rPr lang="nl-NL" dirty="0" err="1">
                <a:solidFill>
                  <a:schemeClr val="bg1"/>
                </a:solidFill>
              </a:rPr>
              <a:t>to</a:t>
            </a:r>
            <a:r>
              <a:rPr lang="nl-NL" dirty="0">
                <a:solidFill>
                  <a:schemeClr val="bg1"/>
                </a:solidFill>
              </a:rPr>
              <a:t> </a:t>
            </a:r>
            <a:r>
              <a:rPr lang="nl-NL" dirty="0" err="1">
                <a:solidFill>
                  <a:schemeClr val="bg1"/>
                </a:solidFill>
              </a:rPr>
              <a:t>temperature</a:t>
            </a:r>
            <a:r>
              <a:rPr lang="nl-NL" dirty="0">
                <a:solidFill>
                  <a:schemeClr val="bg1"/>
                </a:solidFill>
              </a:rPr>
              <a:t> change</a:t>
            </a:r>
          </a:p>
          <a:p>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200" b="0" i="0" kern="1200" dirty="0">
                <a:solidFill>
                  <a:schemeClr val="tx1"/>
                </a:solidFill>
                <a:effectLst/>
                <a:latin typeface="Arial" panose="020B0604020202020204" pitchFamily="34" charset="0"/>
                <a:ea typeface="+mn-ea"/>
                <a:cs typeface="Arial" panose="020B0604020202020204" pitchFamily="34" charset="0"/>
              </a:rPr>
              <a:t> - Peter </a:t>
            </a:r>
            <a:r>
              <a:rPr lang="nl-NL" sz="1200" b="0" i="0" kern="1200" dirty="0" err="1">
                <a:solidFill>
                  <a:schemeClr val="tx1"/>
                </a:solidFill>
                <a:effectLst/>
                <a:latin typeface="Arial" panose="020B0604020202020204" pitchFamily="34" charset="0"/>
                <a:ea typeface="+mn-ea"/>
                <a:cs typeface="Arial" panose="020B0604020202020204" pitchFamily="34" charset="0"/>
              </a:rPr>
              <a:t>Scoones</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15</a:t>
            </a:fld>
            <a:endParaRPr lang="en-US"/>
          </a:p>
        </p:txBody>
      </p:sp>
    </p:spTree>
    <p:extLst>
      <p:ext uri="{BB962C8B-B14F-4D97-AF65-F5344CB8AC3E}">
        <p14:creationId xmlns:p14="http://schemas.microsoft.com/office/powerpoint/2010/main" val="250023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Chapter</a:t>
            </a:r>
            <a:r>
              <a:rPr lang="nl-NL" dirty="0"/>
              <a:t> 3: </a:t>
            </a:r>
            <a:r>
              <a:rPr lang="nl-NL" dirty="0" err="1"/>
              <a:t>Biodiversity</a:t>
            </a:r>
            <a:r>
              <a:rPr lang="nl-NL" dirty="0"/>
              <a:t> in a </a:t>
            </a:r>
            <a:r>
              <a:rPr lang="nl-NL" dirty="0" err="1"/>
              <a:t>changing</a:t>
            </a:r>
            <a:r>
              <a:rPr lang="nl-NL" dirty="0"/>
              <a:t> </a:t>
            </a:r>
            <a:r>
              <a:rPr lang="nl-NL" dirty="0" err="1"/>
              <a:t>world</a:t>
            </a:r>
            <a:endParaRPr lang="nl-NL" dirty="0"/>
          </a:p>
          <a:p>
            <a:endParaRPr lang="nl-NL" dirty="0"/>
          </a:p>
          <a:p>
            <a:r>
              <a:rPr lang="en-US" sz="1200" b="0" i="0" u="none" strike="noStrike" kern="1200" baseline="0" dirty="0">
                <a:solidFill>
                  <a:schemeClr val="tx1"/>
                </a:solidFill>
                <a:latin typeface="+mn-lt"/>
                <a:ea typeface="+mn-ea"/>
                <a:cs typeface="+mn-cs"/>
              </a:rPr>
              <a:t>Mountain gorillas (</a:t>
            </a:r>
            <a:r>
              <a:rPr lang="en-US" sz="1200" b="0" i="1" u="none" strike="noStrike" kern="1200" baseline="0" dirty="0">
                <a:solidFill>
                  <a:schemeClr val="tx1"/>
                </a:solidFill>
                <a:latin typeface="+mn-lt"/>
                <a:ea typeface="+mn-ea"/>
                <a:cs typeface="+mn-cs"/>
              </a:rPr>
              <a:t>Gorilla </a:t>
            </a:r>
            <a:r>
              <a:rPr lang="en-US" sz="1200" b="0" i="1" u="none" strike="noStrike" kern="1200" baseline="0" dirty="0" err="1">
                <a:solidFill>
                  <a:schemeClr val="tx1"/>
                </a:solidFill>
                <a:latin typeface="+mn-lt"/>
                <a:ea typeface="+mn-ea"/>
                <a:cs typeface="+mn-cs"/>
              </a:rPr>
              <a:t>beringei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beringei</a:t>
            </a:r>
            <a:r>
              <a:rPr lang="en-US" sz="1200" b="0" i="0" u="none" strike="noStrike" kern="1200" baseline="0" dirty="0">
                <a:solidFill>
                  <a:schemeClr val="tx1"/>
                </a:solidFill>
                <a:latin typeface="+mn-lt"/>
                <a:ea typeface="+mn-ea"/>
                <a:cs typeface="+mn-cs"/>
              </a:rPr>
              <a:t>) and their infant in the </a:t>
            </a:r>
            <a:r>
              <a:rPr lang="en-US" sz="1200" b="0" i="0" u="none" strike="noStrike" kern="1200" baseline="0" dirty="0" err="1">
                <a:solidFill>
                  <a:schemeClr val="tx1"/>
                </a:solidFill>
                <a:latin typeface="+mn-lt"/>
                <a:ea typeface="+mn-ea"/>
                <a:cs typeface="+mn-cs"/>
              </a:rPr>
              <a:t>Bwindi</a:t>
            </a:r>
            <a:r>
              <a:rPr lang="en-US" sz="1200" b="0" i="0" u="none" strike="noStrike" kern="1200" baseline="0" dirty="0">
                <a:solidFill>
                  <a:schemeClr val="tx1"/>
                </a:solidFill>
                <a:latin typeface="+mn-lt"/>
                <a:ea typeface="+mn-ea"/>
                <a:cs typeface="+mn-cs"/>
              </a:rPr>
              <a:t> Impenetrable National Park, Uganda. </a:t>
            </a:r>
            <a:endParaRPr lang="nl-NL" dirty="0"/>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Scott </a:t>
            </a:r>
            <a:r>
              <a:rPr lang="nl-NL" sz="1200" b="0" i="0" kern="1200" dirty="0" err="1">
                <a:solidFill>
                  <a:schemeClr val="tx1"/>
                </a:solidFill>
                <a:effectLst/>
                <a:latin typeface="Arial" panose="020B0604020202020204" pitchFamily="34" charset="0"/>
                <a:ea typeface="+mn-ea"/>
                <a:cs typeface="Arial" panose="020B0604020202020204" pitchFamily="34" charset="0"/>
              </a:rPr>
              <a:t>Masciarelli</a:t>
            </a:r>
            <a:endParaRPr lang="nl-NL"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First published 20 years ago, for two decades the Living Planet Index has tracked the state of biodiversity by measuring the population abundance of thousands of vertebrate species around the world. The latest index shows an overall decline of 60% in population sizes between 1970 and 2014. Current rates of species extinction are 100 to 1,000 times higher than the background rate, also known as the standard rate of extinction in Earth’s history before human pressure became a prominent factor. Species population declines are especially pronounced in the tropics, with South and Central America suffering the most dramatic decline, an 89% loss compared to 1970. Freshwater species numbers have also declined with a focused Freshwater Index showing an 83% decline since 1970. To put these trends in a broader context, this chapter also explores three other indicators measuring changes in species distribution, extinction risk and community composition. All these results paint the same picture – that of continuing biodiversity loss. </a:t>
            </a:r>
            <a:endParaRPr lang="nl-NL" sz="12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16</a:t>
            </a:fld>
            <a:endParaRPr lang="en-US"/>
          </a:p>
        </p:txBody>
      </p:sp>
    </p:spTree>
    <p:extLst>
      <p:ext uri="{BB962C8B-B14F-4D97-AF65-F5344CB8AC3E}">
        <p14:creationId xmlns:p14="http://schemas.microsoft.com/office/powerpoint/2010/main" val="2778303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Dr</a:t>
            </a:r>
            <a:r>
              <a:rPr lang="nl-NL" dirty="0"/>
              <a:t> Ben Collen:</a:t>
            </a:r>
            <a:r>
              <a:rPr lang="nl-NL" baseline="0" dirty="0"/>
              <a:t> </a:t>
            </a:r>
            <a:r>
              <a:rPr lang="nl-NL" dirty="0"/>
              <a:t>1978-2018</a:t>
            </a:r>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Dr</a:t>
            </a:r>
            <a:r>
              <a:rPr lang="nl-NL" sz="1200" b="0" i="0" kern="1200" dirty="0">
                <a:solidFill>
                  <a:schemeClr val="tx1"/>
                </a:solidFill>
                <a:effectLst/>
                <a:latin typeface="Arial" panose="020B0604020202020204" pitchFamily="34" charset="0"/>
                <a:ea typeface="+mn-ea"/>
                <a:cs typeface="Arial" panose="020B0604020202020204" pitchFamily="34" charset="0"/>
              </a:rPr>
              <a:t> Lawrence </a:t>
            </a:r>
            <a:r>
              <a:rPr lang="nl-NL" sz="1200" b="0" i="0" kern="1200" dirty="0" err="1">
                <a:solidFill>
                  <a:schemeClr val="tx1"/>
                </a:solidFill>
                <a:effectLst/>
                <a:latin typeface="Arial" panose="020B0604020202020204" pitchFamily="34" charset="0"/>
                <a:ea typeface="+mn-ea"/>
                <a:cs typeface="Arial" panose="020B0604020202020204" pitchFamily="34" charset="0"/>
              </a:rPr>
              <a:t>Bellamy</a:t>
            </a:r>
            <a:r>
              <a:rPr lang="nl-NL" sz="1200" b="0" i="0" kern="1200" dirty="0">
                <a:solidFill>
                  <a:schemeClr val="tx1"/>
                </a:solidFill>
                <a:effectLst/>
                <a:latin typeface="Arial" panose="020B0604020202020204" pitchFamily="34" charset="0"/>
                <a:ea typeface="+mn-ea"/>
                <a:cs typeface="Arial" panose="020B0604020202020204" pitchFamily="34" charset="0"/>
              </a:rPr>
              <a:t> - </a:t>
            </a:r>
            <a:r>
              <a:rPr lang="nl-NL" sz="1200" b="0" i="0" kern="1200" dirty="0" err="1">
                <a:solidFill>
                  <a:schemeClr val="tx1"/>
                </a:solidFill>
                <a:effectLst/>
                <a:latin typeface="Arial" panose="020B0604020202020204" pitchFamily="34" charset="0"/>
                <a:ea typeface="+mn-ea"/>
                <a:cs typeface="Arial" panose="020B0604020202020204" pitchFamily="34" charset="0"/>
              </a:rPr>
              <a:t>Seabird</a:t>
            </a:r>
            <a:r>
              <a:rPr lang="nl-NL" sz="1200" b="0" i="0" kern="1200" dirty="0">
                <a:solidFill>
                  <a:schemeClr val="tx1"/>
                </a:solidFill>
                <a:effectLst/>
                <a:latin typeface="Arial" panose="020B0604020202020204" pitchFamily="34" charset="0"/>
                <a:ea typeface="+mn-ea"/>
                <a:cs typeface="Arial" panose="020B0604020202020204" pitchFamily="34" charset="0"/>
              </a:rPr>
              <a:t> spotting at </a:t>
            </a:r>
            <a:r>
              <a:rPr lang="nl-NL" sz="1200" b="0" i="0" kern="1200" dirty="0" err="1">
                <a:solidFill>
                  <a:schemeClr val="tx1"/>
                </a:solidFill>
                <a:effectLst/>
                <a:latin typeface="Arial" panose="020B0604020202020204" pitchFamily="34" charset="0"/>
                <a:ea typeface="+mn-ea"/>
                <a:cs typeface="Arial" panose="020B0604020202020204" pitchFamily="34" charset="0"/>
              </a:rPr>
              <a:t>Blakeney</a:t>
            </a:r>
            <a:r>
              <a:rPr lang="nl-NL" sz="1200" b="0" i="0" kern="1200" dirty="0">
                <a:solidFill>
                  <a:schemeClr val="tx1"/>
                </a:solidFill>
                <a:effectLst/>
                <a:latin typeface="Arial" panose="020B0604020202020204" pitchFamily="34" charset="0"/>
                <a:ea typeface="+mn-ea"/>
                <a:cs typeface="Arial" panose="020B0604020202020204" pitchFamily="34" charset="0"/>
              </a:rPr>
              <a:t> Point in Norfolk 2016</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17</a:t>
            </a:fld>
            <a:endParaRPr lang="en-US"/>
          </a:p>
        </p:txBody>
      </p:sp>
    </p:spTree>
    <p:extLst>
      <p:ext uri="{BB962C8B-B14F-4D97-AF65-F5344CB8AC3E}">
        <p14:creationId xmlns:p14="http://schemas.microsoft.com/office/powerpoint/2010/main" val="291213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Collecting</a:t>
            </a:r>
            <a:r>
              <a:rPr lang="nl-NL" dirty="0"/>
              <a:t> LPI data</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Axel, an intern at The Biodiversity and Education Center, </a:t>
            </a:r>
            <a:r>
              <a:rPr lang="en-US" sz="1200" b="0" i="0" u="none" strike="noStrike" kern="1200" baseline="0" dirty="0" err="1">
                <a:solidFill>
                  <a:schemeClr val="tx1"/>
                </a:solidFill>
                <a:latin typeface="+mn-lt"/>
                <a:ea typeface="+mn-ea"/>
                <a:cs typeface="+mn-cs"/>
              </a:rPr>
              <a:t>Gamba</a:t>
            </a:r>
            <a:r>
              <a:rPr lang="en-US" sz="1200" b="0" i="0" u="none" strike="noStrike" kern="1200" baseline="0" dirty="0">
                <a:solidFill>
                  <a:schemeClr val="tx1"/>
                </a:solidFill>
                <a:latin typeface="+mn-lt"/>
                <a:ea typeface="+mn-ea"/>
                <a:cs typeface="+mn-cs"/>
              </a:rPr>
              <a:t>, replaces a card in a camera trap in Gabon, Africa.</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James Morgan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18</a:t>
            </a:fld>
            <a:endParaRPr lang="en-US"/>
          </a:p>
        </p:txBody>
      </p:sp>
    </p:spTree>
    <p:extLst>
      <p:ext uri="{BB962C8B-B14F-4D97-AF65-F5344CB8AC3E}">
        <p14:creationId xmlns:p14="http://schemas.microsoft.com/office/powerpoint/2010/main" val="298351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a:t>Putting the LPI in context</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camera trap captures an endangered snow leopard (</a:t>
            </a:r>
            <a:r>
              <a:rPr lang="en-US" sz="1200" b="0" i="1" u="none" strike="noStrike" kern="1200" baseline="0" dirty="0" err="1">
                <a:solidFill>
                  <a:schemeClr val="tx1"/>
                </a:solidFill>
                <a:latin typeface="+mn-lt"/>
                <a:ea typeface="+mn-ea"/>
                <a:cs typeface="+mn-cs"/>
              </a:rPr>
              <a:t>Panthera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uncia</a:t>
            </a:r>
            <a:r>
              <a:rPr lang="en-US" sz="1200" b="0" i="0" u="none" strike="noStrike" kern="1200" baseline="0" dirty="0">
                <a:solidFill>
                  <a:schemeClr val="tx1"/>
                </a:solidFill>
                <a:latin typeface="+mn-lt"/>
                <a:ea typeface="+mn-ea"/>
                <a:cs typeface="+mn-cs"/>
              </a:rPr>
              <a:t>) in </a:t>
            </a:r>
            <a:r>
              <a:rPr lang="en-US" sz="1200" b="0" i="0" u="none" strike="noStrike" kern="1200" baseline="0" dirty="0" err="1">
                <a:solidFill>
                  <a:schemeClr val="tx1"/>
                </a:solidFill>
                <a:latin typeface="+mn-lt"/>
                <a:ea typeface="+mn-ea"/>
                <a:cs typeface="+mn-cs"/>
              </a:rPr>
              <a:t>Hemis</a:t>
            </a:r>
            <a:r>
              <a:rPr lang="en-US" sz="1200" b="0" i="0" u="none" strike="noStrike" kern="1200" baseline="0" dirty="0">
                <a:solidFill>
                  <a:schemeClr val="tx1"/>
                </a:solidFill>
                <a:latin typeface="+mn-lt"/>
                <a:ea typeface="+mn-ea"/>
                <a:cs typeface="+mn-cs"/>
              </a:rPr>
              <a:t> National Park, a high altitude national park in the eastern </a:t>
            </a:r>
            <a:r>
              <a:rPr lang="en-US" sz="1200" b="0" i="0" u="none" strike="noStrike" kern="1200" baseline="0" dirty="0" err="1">
                <a:solidFill>
                  <a:schemeClr val="tx1"/>
                </a:solidFill>
                <a:latin typeface="+mn-lt"/>
                <a:ea typeface="+mn-ea"/>
                <a:cs typeface="+mn-cs"/>
              </a:rPr>
              <a:t>Ladakh</a:t>
            </a:r>
            <a:r>
              <a:rPr lang="en-US" sz="1200" b="0" i="0" u="none" strike="noStrike" kern="1200" baseline="0" dirty="0">
                <a:solidFill>
                  <a:schemeClr val="tx1"/>
                </a:solidFill>
                <a:latin typeface="+mn-lt"/>
                <a:ea typeface="+mn-ea"/>
                <a:cs typeface="+mn-cs"/>
              </a:rPr>
              <a:t> region of the state of Jammu and Kashmir in India.</a:t>
            </a:r>
            <a:endParaRPr lang="nl-NL"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National </a:t>
            </a:r>
            <a:r>
              <a:rPr lang="nl-NL" sz="1200" b="0" i="0" kern="1200" dirty="0" err="1">
                <a:solidFill>
                  <a:schemeClr val="tx1"/>
                </a:solidFill>
                <a:effectLst/>
                <a:latin typeface="Arial" panose="020B0604020202020204" pitchFamily="34" charset="0"/>
                <a:ea typeface="+mn-ea"/>
                <a:cs typeface="Arial" panose="020B0604020202020204" pitchFamily="34" charset="0"/>
              </a:rPr>
              <a:t>Geographic</a:t>
            </a:r>
            <a:r>
              <a:rPr lang="nl-NL" sz="1200" b="0" i="0" kern="1200" dirty="0">
                <a:solidFill>
                  <a:schemeClr val="tx1"/>
                </a:solidFill>
                <a:effectLst/>
                <a:latin typeface="Arial" panose="020B0604020202020204" pitchFamily="34" charset="0"/>
                <a:ea typeface="+mn-ea"/>
                <a:cs typeface="Arial" panose="020B0604020202020204" pitchFamily="34" charset="0"/>
              </a:rPr>
              <a:t> Stock - Steve Winter - WWF</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19</a:t>
            </a:fld>
            <a:endParaRPr lang="en-US"/>
          </a:p>
        </p:txBody>
      </p:sp>
    </p:spTree>
    <p:extLst>
      <p:ext uri="{BB962C8B-B14F-4D97-AF65-F5344CB8AC3E}">
        <p14:creationId xmlns:p14="http://schemas.microsoft.com/office/powerpoint/2010/main" val="1216148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Chapter</a:t>
            </a:r>
            <a:r>
              <a:rPr lang="nl-NL" dirty="0"/>
              <a:t> 4:</a:t>
            </a:r>
            <a:r>
              <a:rPr lang="nl-NL" baseline="0" dirty="0"/>
              <a:t> </a:t>
            </a:r>
            <a:r>
              <a:rPr lang="nl-NL" dirty="0" err="1"/>
              <a:t>Aiming</a:t>
            </a:r>
            <a:r>
              <a:rPr lang="nl-NL" dirty="0"/>
              <a:t> </a:t>
            </a:r>
            <a:r>
              <a:rPr lang="nl-NL" dirty="0" err="1"/>
              <a:t>higher</a:t>
            </a:r>
            <a:r>
              <a:rPr lang="nl-NL" baseline="0" dirty="0"/>
              <a:t> - </a:t>
            </a:r>
            <a:r>
              <a:rPr lang="nl-NL" dirty="0" err="1"/>
              <a:t>What</a:t>
            </a:r>
            <a:r>
              <a:rPr lang="nl-NL" dirty="0"/>
              <a:t> </a:t>
            </a:r>
            <a:r>
              <a:rPr lang="nl-NL" dirty="0" err="1"/>
              <a:t>future</a:t>
            </a:r>
            <a:r>
              <a:rPr lang="nl-NL" dirty="0"/>
              <a:t> do we want?</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Polar bear jumping on ice, Spitsbergen, Norway. </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Steve </a:t>
            </a:r>
            <a:r>
              <a:rPr lang="nl-NL" sz="1200" b="0" i="0" kern="1200" dirty="0" err="1">
                <a:solidFill>
                  <a:schemeClr val="tx1"/>
                </a:solidFill>
                <a:effectLst/>
                <a:latin typeface="Arial" panose="020B0604020202020204" pitchFamily="34" charset="0"/>
                <a:ea typeface="+mn-ea"/>
                <a:cs typeface="Arial" panose="020B0604020202020204" pitchFamily="34" charset="0"/>
              </a:rPr>
              <a:t>Morello</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20</a:t>
            </a:fld>
            <a:endParaRPr lang="en-US"/>
          </a:p>
        </p:txBody>
      </p:sp>
    </p:spTree>
    <p:extLst>
      <p:ext uri="{BB962C8B-B14F-4D97-AF65-F5344CB8AC3E}">
        <p14:creationId xmlns:p14="http://schemas.microsoft.com/office/powerpoint/2010/main" val="265757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 new </a:t>
            </a:r>
            <a:r>
              <a:rPr lang="nl-NL" dirty="0" err="1"/>
              <a:t>global</a:t>
            </a:r>
            <a:r>
              <a:rPr lang="nl-NL" dirty="0"/>
              <a:t> deal </a:t>
            </a:r>
            <a:r>
              <a:rPr lang="nl-NL" dirty="0" err="1"/>
              <a:t>for</a:t>
            </a:r>
            <a:r>
              <a:rPr lang="nl-NL" dirty="0"/>
              <a:t> </a:t>
            </a:r>
            <a:r>
              <a:rPr lang="nl-NL" dirty="0" err="1"/>
              <a:t>nature</a:t>
            </a:r>
            <a:r>
              <a:rPr lang="nl-NL" dirty="0"/>
              <a:t> </a:t>
            </a:r>
            <a:r>
              <a:rPr lang="nl-NL" dirty="0" err="1"/>
              <a:t>and</a:t>
            </a:r>
            <a:r>
              <a:rPr lang="nl-NL" dirty="0"/>
              <a:t> </a:t>
            </a:r>
            <a:r>
              <a:rPr lang="nl-NL" dirty="0" err="1"/>
              <a:t>people</a:t>
            </a:r>
            <a:r>
              <a:rPr lang="nl-NL" dirty="0"/>
              <a:t> </a:t>
            </a:r>
            <a:r>
              <a:rPr lang="nl-NL" dirty="0" err="1"/>
              <a:t>urgently</a:t>
            </a:r>
            <a:r>
              <a:rPr lang="nl-NL" dirty="0"/>
              <a:t> </a:t>
            </a:r>
            <a:r>
              <a:rPr lang="nl-NL" dirty="0" err="1"/>
              <a:t>needed</a:t>
            </a:r>
            <a:endParaRPr lang="nl-NL" dirty="0"/>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Credit: Marco </a:t>
            </a:r>
            <a:r>
              <a:rPr lang="en-US" sz="1200" b="0" i="0" dirty="0" err="1">
                <a:latin typeface="Arial" panose="020B0604020202020204" pitchFamily="34" charset="0"/>
                <a:cs typeface="Arial" panose="020B0604020202020204" pitchFamily="34" charset="0"/>
              </a:rPr>
              <a:t>Lambertini</a:t>
            </a:r>
            <a:r>
              <a:rPr lang="en-US" sz="1200" b="0" i="0" dirty="0">
                <a:latin typeface="Arial" panose="020B0604020202020204" pitchFamily="34" charset="0"/>
                <a:cs typeface="Arial" panose="020B0604020202020204" pitchFamily="34" charset="0"/>
              </a:rPr>
              <a:t> / </a:t>
            </a:r>
            <a:r>
              <a:rPr lang="nl-NL" sz="1200" b="0" i="0" kern="1200" dirty="0">
                <a:solidFill>
                  <a:schemeClr val="tx1"/>
                </a:solidFill>
                <a:effectLst/>
                <a:latin typeface="Arial" panose="020B0604020202020204" pitchFamily="34" charset="0"/>
                <a:ea typeface="+mn-ea"/>
                <a:cs typeface="Arial" panose="020B0604020202020204" pitchFamily="34" charset="0"/>
              </a:rPr>
              <a:t>Director General / WWF International</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3</a:t>
            </a:fld>
            <a:endParaRPr lang="en-US"/>
          </a:p>
        </p:txBody>
      </p:sp>
    </p:spTree>
    <p:extLst>
      <p:ext uri="{BB962C8B-B14F-4D97-AF65-F5344CB8AC3E}">
        <p14:creationId xmlns:p14="http://schemas.microsoft.com/office/powerpoint/2010/main" val="1468777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Bending</a:t>
            </a:r>
            <a:r>
              <a:rPr lang="nl-NL" dirty="0"/>
              <a:t> the curve of </a:t>
            </a:r>
            <a:r>
              <a:rPr lang="nl-NL" dirty="0" err="1"/>
              <a:t>biodiversity</a:t>
            </a:r>
            <a:r>
              <a:rPr lang="nl-NL" dirty="0"/>
              <a:t> </a:t>
            </a:r>
            <a:r>
              <a:rPr lang="nl-NL" dirty="0" err="1"/>
              <a:t>loss</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Male roe deer (</a:t>
            </a:r>
            <a:r>
              <a:rPr lang="en-US" sz="1200" b="0" i="1" u="none" strike="noStrike" kern="1200" baseline="0" dirty="0" err="1">
                <a:solidFill>
                  <a:schemeClr val="tx1"/>
                </a:solidFill>
                <a:latin typeface="+mn-lt"/>
                <a:ea typeface="+mn-ea"/>
                <a:cs typeface="+mn-cs"/>
              </a:rPr>
              <a:t>Capreolus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capreolus</a:t>
            </a:r>
            <a:r>
              <a:rPr lang="en-US" sz="1200" b="0" i="0" u="none" strike="noStrike" kern="1200" baseline="0" dirty="0">
                <a:solidFill>
                  <a:schemeClr val="tx1"/>
                </a:solidFill>
                <a:latin typeface="+mn-lt"/>
                <a:ea typeface="+mn-ea"/>
                <a:cs typeface="+mn-cs"/>
              </a:rPr>
              <a:t>) in flower meadow with Siberian irises (</a:t>
            </a:r>
            <a:r>
              <a:rPr lang="en-US" sz="1200" b="0" i="1" u="none" strike="noStrike" kern="1200" baseline="0" dirty="0">
                <a:solidFill>
                  <a:schemeClr val="tx1"/>
                </a:solidFill>
                <a:latin typeface="+mn-lt"/>
                <a:ea typeface="+mn-ea"/>
                <a:cs typeface="+mn-cs"/>
              </a:rPr>
              <a:t>Iris </a:t>
            </a:r>
            <a:r>
              <a:rPr lang="en-US" sz="1200" b="0" i="1" u="none" strike="noStrike" kern="1200" baseline="0" dirty="0" err="1">
                <a:solidFill>
                  <a:schemeClr val="tx1"/>
                </a:solidFill>
                <a:latin typeface="+mn-lt"/>
                <a:ea typeface="+mn-ea"/>
                <a:cs typeface="+mn-cs"/>
              </a:rPr>
              <a:t>sibirica</a:t>
            </a:r>
            <a:r>
              <a:rPr lang="en-US" sz="1200" b="0" i="0" u="none" strike="noStrike" kern="1200" baseline="0" dirty="0">
                <a:solidFill>
                  <a:schemeClr val="tx1"/>
                </a:solidFill>
                <a:latin typeface="+mn-lt"/>
                <a:ea typeface="+mn-ea"/>
                <a:cs typeface="+mn-cs"/>
              </a:rPr>
              <a:t>) Eastern Slovakia, Europe.</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Wild </a:t>
            </a:r>
            <a:r>
              <a:rPr lang="nl-NL" sz="1200" b="0" i="0" kern="1200" dirty="0" err="1">
                <a:solidFill>
                  <a:schemeClr val="tx1"/>
                </a:solidFill>
                <a:effectLst/>
                <a:latin typeface="Arial" panose="020B0604020202020204" pitchFamily="34" charset="0"/>
                <a:ea typeface="+mn-ea"/>
                <a:cs typeface="Arial" panose="020B0604020202020204" pitchFamily="34" charset="0"/>
              </a:rPr>
              <a:t>Wonders</a:t>
            </a:r>
            <a:r>
              <a:rPr lang="nl-NL" sz="1200" b="0" i="0" kern="1200" dirty="0">
                <a:solidFill>
                  <a:schemeClr val="tx1"/>
                </a:solidFill>
                <a:effectLst/>
                <a:latin typeface="Arial" panose="020B0604020202020204" pitchFamily="34" charset="0"/>
                <a:ea typeface="+mn-ea"/>
                <a:cs typeface="Arial" panose="020B0604020202020204" pitchFamily="34" charset="0"/>
              </a:rPr>
              <a:t> of Europe - Konrad </a:t>
            </a:r>
            <a:r>
              <a:rPr lang="nl-NL" sz="1200" b="0" i="0" kern="1200" dirty="0" err="1">
                <a:solidFill>
                  <a:schemeClr val="tx1"/>
                </a:solidFill>
                <a:effectLst/>
                <a:latin typeface="Arial" panose="020B0604020202020204" pitchFamily="34" charset="0"/>
                <a:ea typeface="+mn-ea"/>
                <a:cs typeface="Arial" panose="020B0604020202020204" pitchFamily="34" charset="0"/>
              </a:rPr>
              <a:t>Wothe</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21</a:t>
            </a:fld>
            <a:endParaRPr lang="en-US"/>
          </a:p>
        </p:txBody>
      </p:sp>
    </p:spTree>
    <p:extLst>
      <p:ext uri="{BB962C8B-B14F-4D97-AF65-F5344CB8AC3E}">
        <p14:creationId xmlns:p14="http://schemas.microsoft.com/office/powerpoint/2010/main" val="2502820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The </a:t>
            </a:r>
            <a:r>
              <a:rPr lang="nl-NL" dirty="0" err="1"/>
              <a:t>path</a:t>
            </a:r>
            <a:r>
              <a:rPr lang="nl-NL" dirty="0"/>
              <a:t> </a:t>
            </a:r>
            <a:r>
              <a:rPr lang="nl-NL" dirty="0" err="1"/>
              <a:t>ahead</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male Bengal tiger (</a:t>
            </a:r>
            <a:r>
              <a:rPr lang="en-US" sz="1200" b="0" i="1" u="none" strike="noStrike" kern="1200" baseline="0" dirty="0" err="1">
                <a:solidFill>
                  <a:schemeClr val="tx1"/>
                </a:solidFill>
                <a:latin typeface="+mn-lt"/>
                <a:ea typeface="+mn-ea"/>
                <a:cs typeface="+mn-cs"/>
              </a:rPr>
              <a:t>Panthera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tigris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tigris</a:t>
            </a:r>
            <a:r>
              <a:rPr lang="en-US" sz="1200" b="0" i="0" u="none" strike="noStrike" kern="1200" baseline="0" dirty="0">
                <a:solidFill>
                  <a:schemeClr val="tx1"/>
                </a:solidFill>
                <a:latin typeface="+mn-lt"/>
                <a:ea typeface="+mn-ea"/>
                <a:cs typeface="+mn-cs"/>
              </a:rPr>
              <a:t>) in </a:t>
            </a:r>
            <a:r>
              <a:rPr lang="en-US" sz="1200" b="0" i="0" u="none" strike="noStrike" kern="1200" baseline="0" dirty="0" err="1">
                <a:solidFill>
                  <a:schemeClr val="tx1"/>
                </a:solidFill>
                <a:latin typeface="+mn-lt"/>
                <a:ea typeface="+mn-ea"/>
                <a:cs typeface="+mn-cs"/>
              </a:rPr>
              <a:t>Kanha</a:t>
            </a:r>
            <a:r>
              <a:rPr lang="en-US" sz="1200" b="0" i="0" u="none" strike="noStrike" kern="1200" baseline="0" dirty="0">
                <a:solidFill>
                  <a:schemeClr val="tx1"/>
                </a:solidFill>
                <a:latin typeface="+mn-lt"/>
                <a:ea typeface="+mn-ea"/>
                <a:cs typeface="+mn-cs"/>
              </a:rPr>
              <a:t> National Park, Madhya Pradesh, India.</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200" b="0" i="0" kern="1200" dirty="0">
                <a:solidFill>
                  <a:schemeClr val="tx1"/>
                </a:solidFill>
                <a:effectLst/>
                <a:latin typeface="Arial" panose="020B0604020202020204" pitchFamily="34" charset="0"/>
                <a:ea typeface="+mn-ea"/>
                <a:cs typeface="Arial" panose="020B0604020202020204" pitchFamily="34" charset="0"/>
              </a:rPr>
              <a:t> - Nick </a:t>
            </a:r>
            <a:r>
              <a:rPr lang="nl-NL" sz="1200" b="0" i="0" kern="1200" dirty="0" err="1">
                <a:solidFill>
                  <a:schemeClr val="tx1"/>
                </a:solidFill>
                <a:effectLst/>
                <a:latin typeface="Arial" panose="020B0604020202020204" pitchFamily="34" charset="0"/>
                <a:ea typeface="+mn-ea"/>
                <a:cs typeface="Arial" panose="020B0604020202020204" pitchFamily="34" charset="0"/>
              </a:rPr>
              <a:t>Garbutt</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22</a:t>
            </a:fld>
            <a:endParaRPr lang="en-US"/>
          </a:p>
        </p:txBody>
      </p:sp>
    </p:spTree>
    <p:extLst>
      <p:ext uri="{BB962C8B-B14F-4D97-AF65-F5344CB8AC3E}">
        <p14:creationId xmlns:p14="http://schemas.microsoft.com/office/powerpoint/2010/main" val="306003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solidFill>
                  <a:schemeClr val="bg1"/>
                </a:solidFill>
              </a:rPr>
              <a:t>Children</a:t>
            </a:r>
            <a:r>
              <a:rPr lang="nl-NL" dirty="0">
                <a:solidFill>
                  <a:schemeClr val="bg1"/>
                </a:solidFill>
              </a:rPr>
              <a:t> </a:t>
            </a:r>
            <a:r>
              <a:rPr lang="nl-NL" dirty="0" err="1">
                <a:solidFill>
                  <a:schemeClr val="bg1"/>
                </a:solidFill>
              </a:rPr>
              <a:t>and</a:t>
            </a:r>
            <a:r>
              <a:rPr lang="nl-NL" dirty="0">
                <a:solidFill>
                  <a:schemeClr val="bg1"/>
                </a:solidFill>
              </a:rPr>
              <a:t> Nature:</a:t>
            </a:r>
            <a:r>
              <a:rPr lang="nl-NL" baseline="0" dirty="0">
                <a:solidFill>
                  <a:schemeClr val="bg1"/>
                </a:solidFill>
              </a:rPr>
              <a:t> </a:t>
            </a:r>
            <a:r>
              <a:rPr lang="nl-NL" dirty="0">
                <a:solidFill>
                  <a:schemeClr val="bg1"/>
                </a:solidFill>
              </a:rPr>
              <a:t>The school of </a:t>
            </a:r>
            <a:r>
              <a:rPr lang="nl-NL" dirty="0" err="1">
                <a:solidFill>
                  <a:schemeClr val="bg1"/>
                </a:solidFill>
              </a:rPr>
              <a:t>natural</a:t>
            </a:r>
            <a:r>
              <a:rPr lang="nl-NL" dirty="0">
                <a:solidFill>
                  <a:schemeClr val="bg1"/>
                </a:solidFill>
              </a:rPr>
              <a:t> </a:t>
            </a:r>
            <a:r>
              <a:rPr lang="nl-NL" dirty="0" err="1">
                <a:solidFill>
                  <a:schemeClr val="bg1"/>
                </a:solidFill>
              </a:rPr>
              <a:t>healing</a:t>
            </a:r>
            <a:endParaRPr lang="nl-NL" dirty="0">
              <a:solidFill>
                <a:schemeClr val="bg1"/>
              </a:solidFill>
            </a:endParaRPr>
          </a:p>
          <a:p>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André </a:t>
            </a:r>
            <a:r>
              <a:rPr lang="nl-NL" sz="1200" b="0" i="0" kern="1200" dirty="0" err="1">
                <a:solidFill>
                  <a:schemeClr val="tx1"/>
                </a:solidFill>
                <a:effectLst/>
                <a:latin typeface="Arial" panose="020B0604020202020204" pitchFamily="34" charset="0"/>
                <a:ea typeface="+mn-ea"/>
                <a:cs typeface="Arial" panose="020B0604020202020204" pitchFamily="34" charset="0"/>
              </a:rPr>
              <a:t>Bärtschi</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mr-IN" sz="1200" b="0" i="0" kern="1200" dirty="0">
                <a:solidFill>
                  <a:schemeClr val="tx1"/>
                </a:solidFill>
                <a:effectLst/>
                <a:latin typeface="Arial" panose="020B0604020202020204" pitchFamily="34" charset="0"/>
                <a:ea typeface="+mn-ea"/>
                <a:cs typeface="Arial" panose="020B0604020202020204" pitchFamily="34" charset="0"/>
              </a:rPr>
              <a:t>–</a:t>
            </a:r>
            <a:r>
              <a:rPr lang="nl-NL" sz="1200" b="0" i="0" kern="1200" dirty="0">
                <a:solidFill>
                  <a:schemeClr val="tx1"/>
                </a:solidFill>
                <a:effectLst/>
                <a:latin typeface="Arial" panose="020B0604020202020204" pitchFamily="34" charset="0"/>
                <a:ea typeface="+mn-ea"/>
                <a:cs typeface="Arial" panose="020B0604020202020204" pitchFamily="34" charset="0"/>
              </a:rPr>
              <a:t>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Santa Rosa de </a:t>
            </a:r>
            <a:r>
              <a:rPr lang="en-US" sz="1200" b="0" i="0" u="none" strike="noStrike" kern="1200" baseline="0" dirty="0" err="1">
                <a:solidFill>
                  <a:schemeClr val="tx1"/>
                </a:solidFill>
                <a:latin typeface="+mn-lt"/>
                <a:ea typeface="+mn-ea"/>
                <a:cs typeface="+mn-cs"/>
              </a:rPr>
              <a:t>Huacaria</a:t>
            </a:r>
            <a:r>
              <a:rPr lang="en-US" sz="1200" b="0" i="0" u="none" strike="noStrike" kern="1200" baseline="0" dirty="0">
                <a:solidFill>
                  <a:schemeClr val="tx1"/>
                </a:solidFill>
                <a:latin typeface="+mn-lt"/>
                <a:ea typeface="+mn-ea"/>
                <a:cs typeface="+mn-cs"/>
              </a:rPr>
              <a:t>, which borders the Manu National Park in Peru, Veronica </a:t>
            </a:r>
            <a:r>
              <a:rPr lang="en-US" sz="1200" b="0" i="0" u="none" strike="noStrike" kern="1200" baseline="0" dirty="0" err="1">
                <a:solidFill>
                  <a:schemeClr val="tx1"/>
                </a:solidFill>
                <a:latin typeface="+mn-lt"/>
                <a:ea typeface="+mn-ea"/>
                <a:cs typeface="+mn-cs"/>
              </a:rPr>
              <a:t>Alata</a:t>
            </a:r>
            <a:r>
              <a:rPr lang="en-US" sz="1200" b="0" i="0" u="none" strike="noStrike" kern="1200" baseline="0" dirty="0">
                <a:solidFill>
                  <a:schemeClr val="tx1"/>
                </a:solidFill>
                <a:latin typeface="+mn-lt"/>
                <a:ea typeface="+mn-ea"/>
                <a:cs typeface="+mn-cs"/>
              </a:rPr>
              <a:t> and her students study medicinal plants with the help of the </a:t>
            </a:r>
            <a:r>
              <a:rPr lang="en-US" sz="1200" b="0" i="0" u="none" strike="noStrike" kern="1200" baseline="0" dirty="0" err="1">
                <a:solidFill>
                  <a:schemeClr val="tx1"/>
                </a:solidFill>
                <a:latin typeface="+mn-lt"/>
                <a:ea typeface="+mn-ea"/>
                <a:cs typeface="+mn-cs"/>
              </a:rPr>
              <a:t>Huachipaeri</a:t>
            </a:r>
            <a:r>
              <a:rPr lang="en-US" sz="1200" b="0" i="0" u="none" strike="noStrike" kern="1200" baseline="0" dirty="0">
                <a:solidFill>
                  <a:schemeClr val="tx1"/>
                </a:solidFill>
                <a:latin typeface="+mn-lt"/>
                <a:ea typeface="+mn-ea"/>
                <a:cs typeface="+mn-cs"/>
              </a:rPr>
              <a:t> indigenous community. In this image they are learning about the </a:t>
            </a:r>
            <a:r>
              <a:rPr lang="en-US" sz="1200" b="0" i="0" u="none" strike="noStrike" kern="1200" baseline="0" dirty="0" err="1">
                <a:solidFill>
                  <a:schemeClr val="tx1"/>
                </a:solidFill>
                <a:latin typeface="+mn-lt"/>
                <a:ea typeface="+mn-ea"/>
                <a:cs typeface="+mn-cs"/>
              </a:rPr>
              <a:t>Pinon</a:t>
            </a:r>
            <a:r>
              <a:rPr lang="en-US" sz="1200" b="0" i="0" u="none" strike="noStrike" kern="1200" baseline="0" dirty="0">
                <a:solidFill>
                  <a:schemeClr val="tx1"/>
                </a:solidFill>
                <a:latin typeface="+mn-lt"/>
                <a:ea typeface="+mn-ea"/>
                <a:cs typeface="+mn-cs"/>
              </a:rPr>
              <a:t> Colorado plant (</a:t>
            </a:r>
            <a:r>
              <a:rPr lang="en-US" sz="1200" b="0" i="1" u="none" strike="noStrike" kern="1200" baseline="0" dirty="0" err="1">
                <a:solidFill>
                  <a:schemeClr val="tx1"/>
                </a:solidFill>
                <a:latin typeface="+mn-lt"/>
                <a:ea typeface="+mn-ea"/>
                <a:cs typeface="+mn-cs"/>
              </a:rPr>
              <a:t>Jatropha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gossypifolia</a:t>
            </a:r>
            <a:r>
              <a:rPr lang="en-US" sz="1200" b="0" i="0" u="none" strike="noStrike" kern="1200" baseline="0" dirty="0">
                <a:solidFill>
                  <a:schemeClr val="tx1"/>
                </a:solidFill>
                <a:latin typeface="+mn-lt"/>
                <a:ea typeface="+mn-ea"/>
                <a:cs typeface="+mn-cs"/>
              </a:rPr>
              <a:t>, a </a:t>
            </a:r>
            <a:r>
              <a:rPr lang="en-US" sz="1200" b="0" i="0" u="none" strike="noStrike" kern="1200" baseline="0" dirty="0" err="1">
                <a:solidFill>
                  <a:schemeClr val="tx1"/>
                </a:solidFill>
                <a:latin typeface="+mn-lt"/>
                <a:ea typeface="+mn-ea"/>
                <a:cs typeface="+mn-cs"/>
              </a:rPr>
              <a:t>Euphorbiaceae</a:t>
            </a:r>
            <a:r>
              <a:rPr lang="en-US" sz="1200" b="0" i="0" u="none" strike="noStrike" kern="1200" baseline="0" dirty="0">
                <a:solidFill>
                  <a:schemeClr val="tx1"/>
                </a:solidFill>
                <a:latin typeface="+mn-lt"/>
                <a:ea typeface="+mn-ea"/>
                <a:cs typeface="+mn-cs"/>
              </a:rPr>
              <a:t>) whose resin is used to treat insect bites and intestinal infections. A bath steeped with the leaves relieves headaches and fevers, and the seeds are strongly purgative. This community is part of the WWF/Pro </a:t>
            </a:r>
            <a:r>
              <a:rPr lang="en-US" sz="1200" b="0" i="0" u="none" strike="noStrike" kern="1200" baseline="0" dirty="0" err="1">
                <a:solidFill>
                  <a:schemeClr val="tx1"/>
                </a:solidFill>
                <a:latin typeface="+mn-lt"/>
                <a:ea typeface="+mn-ea"/>
                <a:cs typeface="+mn-cs"/>
              </a:rPr>
              <a:t>Naturaleza</a:t>
            </a:r>
            <a:r>
              <a:rPr lang="en-US" sz="1200" b="0" i="0" u="none" strike="noStrike" kern="1200" baseline="0" dirty="0">
                <a:solidFill>
                  <a:schemeClr val="tx1"/>
                </a:solidFill>
                <a:latin typeface="+mn-lt"/>
                <a:ea typeface="+mn-ea"/>
                <a:cs typeface="+mn-cs"/>
              </a:rPr>
              <a:t> project. Education is an important component in many nature conservation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around the world, teaching children the dynamics of natural processes and the different services that nature provides. </a:t>
            </a:r>
            <a:endParaRPr lang="nl-NL"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08CF9418-7A40-D141-B9A3-4829106E26E4}" type="slidenum">
              <a:rPr lang="en-US" smtClean="0"/>
              <a:t>24</a:t>
            </a:fld>
            <a:endParaRPr lang="en-US"/>
          </a:p>
        </p:txBody>
      </p:sp>
    </p:spTree>
    <p:extLst>
      <p:ext uri="{BB962C8B-B14F-4D97-AF65-F5344CB8AC3E}">
        <p14:creationId xmlns:p14="http://schemas.microsoft.com/office/powerpoint/2010/main" val="1718401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Children</a:t>
            </a:r>
            <a:r>
              <a:rPr lang="nl-NL" dirty="0"/>
              <a:t> </a:t>
            </a:r>
            <a:r>
              <a:rPr lang="nl-NL" dirty="0" err="1"/>
              <a:t>and</a:t>
            </a:r>
            <a:r>
              <a:rPr lang="nl-NL" dirty="0"/>
              <a:t> Nature:</a:t>
            </a:r>
            <a:r>
              <a:rPr lang="nl-NL" baseline="0" dirty="0"/>
              <a:t> </a:t>
            </a:r>
            <a:r>
              <a:rPr lang="nl-NL" dirty="0" err="1"/>
              <a:t>Our</a:t>
            </a:r>
            <a:r>
              <a:rPr lang="nl-NL" dirty="0"/>
              <a:t> </a:t>
            </a:r>
            <a:r>
              <a:rPr lang="nl-NL" dirty="0" err="1"/>
              <a:t>shopping</a:t>
            </a:r>
            <a:r>
              <a:rPr lang="nl-NL" dirty="0"/>
              <a:t> basket</a:t>
            </a:r>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Richard </a:t>
            </a:r>
            <a:r>
              <a:rPr lang="nl-NL" sz="1200" b="0" i="0" kern="1200" dirty="0" err="1">
                <a:solidFill>
                  <a:schemeClr val="tx1"/>
                </a:solidFill>
                <a:effectLst/>
                <a:latin typeface="Arial" panose="020B0604020202020204" pitchFamily="34" charset="0"/>
                <a:ea typeface="+mn-ea"/>
                <a:cs typeface="Arial" panose="020B0604020202020204" pitchFamily="34" charset="0"/>
              </a:rPr>
              <a:t>Stonehouse</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mr-IN" sz="1200" b="0" i="0" kern="1200" dirty="0">
                <a:solidFill>
                  <a:schemeClr val="tx1"/>
                </a:solidFill>
                <a:effectLst/>
                <a:latin typeface="Arial" panose="020B0604020202020204" pitchFamily="34" charset="0"/>
                <a:ea typeface="+mn-ea"/>
                <a:cs typeface="Arial" panose="020B0604020202020204" pitchFamily="34" charset="0"/>
              </a:rPr>
              <a:t>–</a:t>
            </a:r>
            <a:r>
              <a:rPr lang="nl-NL" sz="1200" b="0" i="0" kern="1200" dirty="0">
                <a:solidFill>
                  <a:schemeClr val="tx1"/>
                </a:solidFill>
                <a:effectLst/>
                <a:latin typeface="Arial" panose="020B0604020202020204" pitchFamily="34" charset="0"/>
                <a:ea typeface="+mn-ea"/>
                <a:cs typeface="Arial" panose="020B0604020202020204" pitchFamily="34" charset="0"/>
              </a:rPr>
              <a:t>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average family on a supermarket outing may not realize how many goods in their shopping baskets – from food to cosmetics – contain palm oil. It is now the world’s most produced, consumed and traded vegetable oil. Yet, much of the oil palm’s expansion has taken place in high biodiversity tropical forests. The conversion of these, and peat land, to palm oil plantations releases massive quantities of carbon dioxide, fuelling climate change, and destroys the habitat of species like </a:t>
            </a:r>
            <a:r>
              <a:rPr lang="en-US" sz="1200" b="0" i="0" u="none" strike="noStrike" kern="1200" baseline="0" dirty="0" err="1">
                <a:solidFill>
                  <a:schemeClr val="tx1"/>
                </a:solidFill>
                <a:latin typeface="+mn-lt"/>
                <a:ea typeface="+mn-ea"/>
                <a:cs typeface="+mn-cs"/>
              </a:rPr>
              <a:t>orang-utans</a:t>
            </a:r>
            <a:r>
              <a:rPr lang="en-US" sz="1200" b="0" i="0" u="none" strike="noStrike" kern="1200" baseline="0" dirty="0">
                <a:solidFill>
                  <a:schemeClr val="tx1"/>
                </a:solidFill>
                <a:latin typeface="+mn-lt"/>
                <a:ea typeface="+mn-ea"/>
                <a:cs typeface="+mn-cs"/>
              </a:rPr>
              <a:t>. But palm oil doesn’t have to be destructive. Consumers, businesses and governments have the power to insist that palm oil is produced sustainably, without causing further loss of forests and biodiversity. </a:t>
            </a:r>
            <a:endParaRPr lang="nl-NL" sz="12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25</a:t>
            </a:fld>
            <a:endParaRPr lang="en-US"/>
          </a:p>
        </p:txBody>
      </p:sp>
    </p:spTree>
    <p:extLst>
      <p:ext uri="{BB962C8B-B14F-4D97-AF65-F5344CB8AC3E}">
        <p14:creationId xmlns:p14="http://schemas.microsoft.com/office/powerpoint/2010/main" val="3558205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Children</a:t>
            </a:r>
            <a:r>
              <a:rPr lang="nl-NL" dirty="0"/>
              <a:t> </a:t>
            </a:r>
            <a:r>
              <a:rPr lang="nl-NL" dirty="0" err="1"/>
              <a:t>and</a:t>
            </a:r>
            <a:r>
              <a:rPr lang="nl-NL" dirty="0"/>
              <a:t> Nature</a:t>
            </a:r>
          </a:p>
          <a:p>
            <a:r>
              <a:rPr lang="nl-NL" dirty="0" err="1"/>
              <a:t>Jaladuddin</a:t>
            </a:r>
            <a:r>
              <a:rPr lang="nl-NL" dirty="0"/>
              <a:t> the storyteller</a:t>
            </a:r>
          </a:p>
          <a:p>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Arial" panose="020B0604020202020204" pitchFamily="34" charset="0"/>
                <a:ea typeface="+mn-ea"/>
                <a:cs typeface="Arial" panose="020B0604020202020204" pitchFamily="34" charset="0"/>
              </a:rPr>
              <a:t>© Simon </a:t>
            </a:r>
            <a:r>
              <a:rPr lang="nl-NL" sz="1200" kern="1200" dirty="0" err="1">
                <a:solidFill>
                  <a:schemeClr val="tx1"/>
                </a:solidFill>
                <a:effectLst/>
                <a:latin typeface="Arial" panose="020B0604020202020204" pitchFamily="34" charset="0"/>
                <a:ea typeface="+mn-ea"/>
                <a:cs typeface="Arial" panose="020B0604020202020204" pitchFamily="34" charset="0"/>
              </a:rPr>
              <a:t>Rawles</a:t>
            </a:r>
            <a:r>
              <a:rPr lang="nl-NL" sz="1200" kern="1200" dirty="0">
                <a:solidFill>
                  <a:schemeClr val="tx1"/>
                </a:solidFill>
                <a:effectLst/>
                <a:latin typeface="Arial" panose="020B0604020202020204" pitchFamily="34" charset="0"/>
                <a:ea typeface="+mn-ea"/>
                <a:cs typeface="Arial" panose="020B0604020202020204" pitchFamily="34" charset="0"/>
              </a:rPr>
              <a:t> </a:t>
            </a:r>
            <a:r>
              <a:rPr lang="mr-IN" sz="1200" kern="1200" dirty="0">
                <a:solidFill>
                  <a:schemeClr val="tx1"/>
                </a:solidFill>
                <a:effectLst/>
                <a:latin typeface="Arial" panose="020B0604020202020204" pitchFamily="34" charset="0"/>
                <a:ea typeface="+mn-ea"/>
                <a:cs typeface="Arial" panose="020B0604020202020204" pitchFamily="34" charset="0"/>
              </a:rPr>
              <a:t>–</a:t>
            </a:r>
            <a:r>
              <a:rPr lang="nl-NL" sz="1200" kern="1200" dirty="0">
                <a:solidFill>
                  <a:schemeClr val="tx1"/>
                </a:solidFill>
                <a:effectLst/>
                <a:latin typeface="Arial" panose="020B0604020202020204" pitchFamily="34" charset="0"/>
                <a:ea typeface="+mn-ea"/>
                <a:cs typeface="Arial" panose="020B0604020202020204" pitchFamily="34" charset="0"/>
              </a:rPr>
              <a:t>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Jaladuddin</a:t>
            </a:r>
            <a:r>
              <a:rPr lang="en-US" sz="1200" b="0" i="0" u="none" strike="noStrike" kern="1200" baseline="0" dirty="0">
                <a:solidFill>
                  <a:schemeClr val="tx1"/>
                </a:solidFill>
                <a:latin typeface="+mn-lt"/>
                <a:ea typeface="+mn-ea"/>
                <a:cs typeface="+mn-cs"/>
              </a:rPr>
              <a:t> is a retired teacher and lives in </a:t>
            </a:r>
            <a:r>
              <a:rPr lang="en-US" sz="1200" b="0" i="0" u="none" strike="noStrike" kern="1200" baseline="0" dirty="0" err="1">
                <a:solidFill>
                  <a:schemeClr val="tx1"/>
                </a:solidFill>
                <a:latin typeface="+mn-lt"/>
                <a:ea typeface="+mn-ea"/>
                <a:cs typeface="+mn-cs"/>
              </a:rPr>
              <a:t>Kusumtala</a:t>
            </a:r>
            <a:r>
              <a:rPr lang="en-US" sz="1200" b="0" i="0" u="none" strike="noStrike" kern="1200" baseline="0" dirty="0">
                <a:solidFill>
                  <a:schemeClr val="tx1"/>
                </a:solidFill>
                <a:latin typeface="+mn-lt"/>
                <a:ea typeface="+mn-ea"/>
                <a:cs typeface="+mn-cs"/>
              </a:rPr>
              <a:t> village on the </a:t>
            </a:r>
            <a:r>
              <a:rPr lang="en-US" sz="1200" b="0" i="0" u="none" strike="noStrike" kern="1200" baseline="0" dirty="0" err="1">
                <a:solidFill>
                  <a:schemeClr val="tx1"/>
                </a:solidFill>
                <a:latin typeface="+mn-lt"/>
                <a:ea typeface="+mn-ea"/>
                <a:cs typeface="+mn-cs"/>
              </a:rPr>
              <a:t>Sundarban</a:t>
            </a:r>
            <a:r>
              <a:rPr lang="en-US" sz="1200" b="0" i="0" u="none" strike="noStrike" kern="1200" baseline="0" dirty="0">
                <a:solidFill>
                  <a:schemeClr val="tx1"/>
                </a:solidFill>
                <a:latin typeface="+mn-lt"/>
                <a:ea typeface="+mn-ea"/>
                <a:cs typeface="+mn-cs"/>
              </a:rPr>
              <a:t> Islands in India. He regularly talks about local history and the impacts of climate change. In many countries children receive no formal education – they may be kept at home to help their families with household chores or the cultivation of land. Informal education is an important way of transmitting knowledge and experience from one generation to the next and many communities have lively storytelling traditions.</a:t>
            </a:r>
            <a:endParaRPr lang="nl-NL"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26</a:t>
            </a:fld>
            <a:endParaRPr lang="en-US"/>
          </a:p>
        </p:txBody>
      </p:sp>
    </p:spTree>
    <p:extLst>
      <p:ext uri="{BB962C8B-B14F-4D97-AF65-F5344CB8AC3E}">
        <p14:creationId xmlns:p14="http://schemas.microsoft.com/office/powerpoint/2010/main" val="350722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solidFill>
                  <a:schemeClr val="bg1"/>
                </a:solidFill>
              </a:rPr>
              <a:t>Children</a:t>
            </a:r>
            <a:r>
              <a:rPr lang="nl-NL" dirty="0">
                <a:solidFill>
                  <a:schemeClr val="bg1"/>
                </a:solidFill>
              </a:rPr>
              <a:t> </a:t>
            </a:r>
            <a:r>
              <a:rPr lang="nl-NL" dirty="0" err="1">
                <a:solidFill>
                  <a:schemeClr val="bg1"/>
                </a:solidFill>
              </a:rPr>
              <a:t>and</a:t>
            </a:r>
            <a:r>
              <a:rPr lang="nl-NL" dirty="0">
                <a:solidFill>
                  <a:schemeClr val="bg1"/>
                </a:solidFill>
              </a:rPr>
              <a:t> Nature:</a:t>
            </a:r>
            <a:r>
              <a:rPr lang="nl-NL" baseline="0" dirty="0">
                <a:solidFill>
                  <a:schemeClr val="bg1"/>
                </a:solidFill>
              </a:rPr>
              <a:t> </a:t>
            </a:r>
            <a:r>
              <a:rPr lang="nl-NL" dirty="0">
                <a:solidFill>
                  <a:schemeClr val="bg1"/>
                </a:solidFill>
              </a:rPr>
              <a:t>River living</a:t>
            </a:r>
          </a:p>
          <a:p>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Zeb</a:t>
            </a:r>
            <a:r>
              <a:rPr lang="nl-NL" sz="1200" b="0" i="0" kern="1200" dirty="0">
                <a:solidFill>
                  <a:schemeClr val="tx1"/>
                </a:solidFill>
                <a:effectLst/>
                <a:latin typeface="Arial" panose="020B0604020202020204" pitchFamily="34" charset="0"/>
                <a:ea typeface="+mn-ea"/>
                <a:cs typeface="Arial" panose="020B0604020202020204" pitchFamily="34" charset="0"/>
              </a:rPr>
              <a:t> Hogan - WWF</a:t>
            </a:r>
          </a:p>
          <a:p>
            <a:endParaRPr lang="en-US" dirty="0"/>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Tonle</a:t>
            </a:r>
            <a:r>
              <a:rPr lang="en-US" sz="1200" b="0" i="0" u="none" strike="noStrike" kern="1200" baseline="0" dirty="0">
                <a:solidFill>
                  <a:schemeClr val="tx1"/>
                </a:solidFill>
                <a:latin typeface="+mn-lt"/>
                <a:ea typeface="+mn-ea"/>
                <a:cs typeface="+mn-cs"/>
              </a:rPr>
              <a:t> Sap River in Cambodia connects the </a:t>
            </a:r>
            <a:r>
              <a:rPr lang="en-US" sz="1200" b="0" i="0" u="none" strike="noStrike" kern="1200" baseline="0" dirty="0" err="1">
                <a:solidFill>
                  <a:schemeClr val="tx1"/>
                </a:solidFill>
                <a:latin typeface="+mn-lt"/>
                <a:ea typeface="+mn-ea"/>
                <a:cs typeface="+mn-cs"/>
              </a:rPr>
              <a:t>Tonle</a:t>
            </a:r>
            <a:r>
              <a:rPr lang="en-US" sz="1200" b="0" i="0" u="none" strike="noStrike" kern="1200" baseline="0" dirty="0">
                <a:solidFill>
                  <a:schemeClr val="tx1"/>
                </a:solidFill>
                <a:latin typeface="+mn-lt"/>
                <a:ea typeface="+mn-ea"/>
                <a:cs typeface="+mn-cs"/>
              </a:rPr>
              <a:t> Sap Lake and the Mekong River and is a migration route for many fish, including the critically endangered Mekong giant catfish (</a:t>
            </a:r>
            <a:r>
              <a:rPr lang="en-US" sz="1200" b="0" i="1" u="none" strike="noStrike" kern="1200" baseline="0" dirty="0" err="1">
                <a:solidFill>
                  <a:schemeClr val="tx1"/>
                </a:solidFill>
                <a:latin typeface="+mn-lt"/>
                <a:ea typeface="+mn-ea"/>
                <a:cs typeface="+mn-cs"/>
              </a:rPr>
              <a:t>Pangasiandon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gigas</a:t>
            </a:r>
            <a:r>
              <a:rPr lang="en-US" sz="1200" b="0" i="0" u="none" strike="noStrike" kern="1200" baseline="0" dirty="0">
                <a:solidFill>
                  <a:schemeClr val="tx1"/>
                </a:solidFill>
                <a:latin typeface="+mn-lt"/>
                <a:ea typeface="+mn-ea"/>
                <a:cs typeface="+mn-cs"/>
              </a:rPr>
              <a:t>). Local children experience the value of this natural system in a very direct way: the river provides them with fresh water, and fish are a critical protein source in their daily diets. With a growing world population, it’s expected that by 2050 two-thirds of humanity will live in cities 23 with a less direct relationship to nature than these children.</a:t>
            </a:r>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27</a:t>
            </a:fld>
            <a:endParaRPr lang="en-US"/>
          </a:p>
        </p:txBody>
      </p:sp>
    </p:spTree>
    <p:extLst>
      <p:ext uri="{BB962C8B-B14F-4D97-AF65-F5344CB8AC3E}">
        <p14:creationId xmlns:p14="http://schemas.microsoft.com/office/powerpoint/2010/main" val="122543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Children</a:t>
            </a:r>
            <a:r>
              <a:rPr lang="nl-NL" dirty="0"/>
              <a:t> </a:t>
            </a:r>
            <a:r>
              <a:rPr lang="nl-NL" dirty="0" err="1"/>
              <a:t>and</a:t>
            </a:r>
            <a:r>
              <a:rPr lang="nl-NL" dirty="0"/>
              <a:t> Nature</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Celebrating</a:t>
            </a:r>
            <a:r>
              <a:rPr lang="nl-NL" dirty="0"/>
              <a:t> </a:t>
            </a:r>
            <a:r>
              <a:rPr lang="nl-NL" dirty="0" err="1"/>
              <a:t>nature</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Mallory Graves - WWF-</a:t>
            </a:r>
            <a:r>
              <a:rPr lang="nl-NL" sz="1200" b="0" i="0" kern="1200" dirty="0" err="1">
                <a:solidFill>
                  <a:schemeClr val="tx1"/>
                </a:solidFill>
                <a:effectLst/>
                <a:latin typeface="Arial" panose="020B0604020202020204" pitchFamily="34" charset="0"/>
                <a:ea typeface="+mn-ea"/>
                <a:cs typeface="Arial" panose="020B0604020202020204" pitchFamily="34" charset="0"/>
              </a:rPr>
              <a:t>Greater</a:t>
            </a:r>
            <a:r>
              <a:rPr lang="nl-NL" sz="1200" b="0" i="0" kern="1200" dirty="0">
                <a:solidFill>
                  <a:schemeClr val="tx1"/>
                </a:solidFill>
                <a:effectLst/>
                <a:latin typeface="Arial" panose="020B0604020202020204" pitchFamily="34" charset="0"/>
                <a:ea typeface="+mn-ea"/>
                <a:cs typeface="Arial" panose="020B0604020202020204" pitchFamily="34" charset="0"/>
              </a:rPr>
              <a:t> Mekong</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28</a:t>
            </a:fld>
            <a:endParaRPr lang="en-US"/>
          </a:p>
        </p:txBody>
      </p:sp>
    </p:spTree>
    <p:extLst>
      <p:ext uri="{BB962C8B-B14F-4D97-AF65-F5344CB8AC3E}">
        <p14:creationId xmlns:p14="http://schemas.microsoft.com/office/powerpoint/2010/main" val="339016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A mangrove </a:t>
            </a:r>
            <a:r>
              <a:rPr lang="nl-NL" b="1" dirty="0" err="1"/>
              <a:t>crab</a:t>
            </a:r>
            <a:r>
              <a:rPr lang="nl-NL" b="1" dirty="0"/>
              <a:t> on the root of a red mangrove tree</a:t>
            </a:r>
          </a:p>
          <a:p>
            <a:r>
              <a:rPr lang="en-US" sz="1200" b="0" i="1" u="none" strike="noStrike" kern="1200" baseline="0" dirty="0">
                <a:solidFill>
                  <a:schemeClr val="tx1"/>
                </a:solidFill>
                <a:latin typeface="+mn-lt"/>
                <a:ea typeface="+mn-ea"/>
                <a:cs typeface="+mn-cs"/>
              </a:rPr>
              <a:t>A mangrove crab on the root of a red mangrove tree (</a:t>
            </a:r>
            <a:r>
              <a:rPr lang="en-US" sz="1200" b="0" i="1" u="none" strike="noStrike" kern="1200" baseline="0" dirty="0" err="1">
                <a:solidFill>
                  <a:schemeClr val="tx1"/>
                </a:solidFill>
                <a:latin typeface="+mn-lt"/>
                <a:ea typeface="+mn-ea"/>
                <a:cs typeface="+mn-cs"/>
              </a:rPr>
              <a:t>Rhizophora</a:t>
            </a:r>
            <a:r>
              <a:rPr lang="en-US" sz="1200" b="0" i="1" u="none" strike="noStrike" kern="1200" baseline="0" dirty="0">
                <a:solidFill>
                  <a:schemeClr val="tx1"/>
                </a:solidFill>
                <a:latin typeface="+mn-lt"/>
                <a:ea typeface="+mn-ea"/>
                <a:cs typeface="+mn-cs"/>
              </a:rPr>
              <a:t> mangle), just below the water line on </a:t>
            </a:r>
            <a:r>
              <a:rPr lang="en-US" sz="1200" b="0" i="1" u="none" strike="noStrike" kern="1200" baseline="0" dirty="0" err="1">
                <a:solidFill>
                  <a:schemeClr val="tx1"/>
                </a:solidFill>
                <a:latin typeface="+mn-lt"/>
                <a:ea typeface="+mn-ea"/>
                <a:cs typeface="+mn-cs"/>
              </a:rPr>
              <a:t>Kostrae</a:t>
            </a:r>
            <a:r>
              <a:rPr lang="en-US" sz="1200" b="0" i="1" u="none" strike="noStrike" kern="1200" baseline="0" dirty="0">
                <a:solidFill>
                  <a:schemeClr val="tx1"/>
                </a:solidFill>
                <a:latin typeface="+mn-lt"/>
                <a:ea typeface="+mn-ea"/>
                <a:cs typeface="+mn-cs"/>
              </a:rPr>
              <a:t> Island, Federated States of Micronesia.</a:t>
            </a:r>
          </a:p>
          <a:p>
            <a:endParaRPr lang="en-US"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200" b="0" i="0" kern="1200" dirty="0">
                <a:solidFill>
                  <a:schemeClr val="tx1"/>
                </a:solidFill>
                <a:effectLst/>
                <a:latin typeface="Arial" panose="020B0604020202020204" pitchFamily="34" charset="0"/>
                <a:ea typeface="+mn-ea"/>
                <a:cs typeface="Arial" panose="020B0604020202020204" pitchFamily="34" charset="0"/>
              </a:rPr>
              <a:t> - Tim </a:t>
            </a:r>
            <a:r>
              <a:rPr lang="nl-NL" sz="1200" b="0" i="0" kern="1200" dirty="0" err="1">
                <a:solidFill>
                  <a:schemeClr val="tx1"/>
                </a:solidFill>
                <a:effectLst/>
                <a:latin typeface="Arial" panose="020B0604020202020204" pitchFamily="34" charset="0"/>
                <a:ea typeface="+mn-ea"/>
                <a:cs typeface="Arial" panose="020B0604020202020204" pitchFamily="34" charset="0"/>
              </a:rPr>
              <a:t>Laman</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4</a:t>
            </a:fld>
            <a:endParaRPr lang="en-US"/>
          </a:p>
        </p:txBody>
      </p:sp>
    </p:spTree>
    <p:extLst>
      <p:ext uri="{BB962C8B-B14F-4D97-AF65-F5344CB8AC3E}">
        <p14:creationId xmlns:p14="http://schemas.microsoft.com/office/powerpoint/2010/main" val="323221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solidFill>
                  <a:schemeClr val="bg1"/>
                </a:solidFill>
              </a:rPr>
              <a:t>Chapter</a:t>
            </a:r>
            <a:r>
              <a:rPr lang="nl-NL" baseline="0" dirty="0">
                <a:solidFill>
                  <a:schemeClr val="bg1"/>
                </a:solidFill>
              </a:rPr>
              <a:t> 1: </a:t>
            </a:r>
            <a:r>
              <a:rPr lang="nl-NL" dirty="0" err="1">
                <a:solidFill>
                  <a:schemeClr val="bg1"/>
                </a:solidFill>
              </a:rPr>
              <a:t>Why</a:t>
            </a:r>
            <a:r>
              <a:rPr lang="nl-NL" dirty="0">
                <a:solidFill>
                  <a:schemeClr val="bg1"/>
                </a:solidFill>
              </a:rPr>
              <a:t> </a:t>
            </a:r>
            <a:r>
              <a:rPr lang="nl-NL" dirty="0" err="1">
                <a:solidFill>
                  <a:schemeClr val="bg1"/>
                </a:solidFill>
              </a:rPr>
              <a:t>biodiversity</a:t>
            </a:r>
            <a:r>
              <a:rPr lang="nl-NL" dirty="0">
                <a:solidFill>
                  <a:schemeClr val="bg1"/>
                </a:solidFill>
              </a:rPr>
              <a:t> </a:t>
            </a:r>
            <a:r>
              <a:rPr lang="nl-NL" dirty="0" err="1">
                <a:solidFill>
                  <a:schemeClr val="bg1"/>
                </a:solidFill>
              </a:rPr>
              <a:t>matters</a:t>
            </a:r>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butterfly rests on a branch in Kaya </a:t>
            </a:r>
            <a:r>
              <a:rPr lang="en-US" sz="1200" b="0" i="0" u="none" strike="noStrike" kern="1200" baseline="0" dirty="0" err="1">
                <a:solidFill>
                  <a:schemeClr val="tx1"/>
                </a:solidFill>
                <a:latin typeface="+mn-lt"/>
                <a:ea typeface="+mn-ea"/>
                <a:cs typeface="+mn-cs"/>
              </a:rPr>
              <a:t>Kauma</a:t>
            </a:r>
            <a:r>
              <a:rPr lang="en-US" sz="1200" b="0" i="0" u="none" strike="noStrike" kern="1200" baseline="0" dirty="0">
                <a:solidFill>
                  <a:schemeClr val="tx1"/>
                </a:solidFill>
                <a:latin typeface="+mn-lt"/>
                <a:ea typeface="+mn-ea"/>
                <a:cs typeface="+mn-cs"/>
              </a:rPr>
              <a:t> forest. </a:t>
            </a:r>
            <a:r>
              <a:rPr lang="en-US" sz="1200" b="0" i="0" u="none" strike="noStrike" kern="1200" baseline="0" dirty="0" err="1">
                <a:solidFill>
                  <a:schemeClr val="tx1"/>
                </a:solidFill>
                <a:latin typeface="+mn-lt"/>
                <a:ea typeface="+mn-ea"/>
                <a:cs typeface="+mn-cs"/>
              </a:rPr>
              <a:t>Kilifi</a:t>
            </a:r>
            <a:r>
              <a:rPr lang="en-US" sz="1200" b="0" i="0" u="none" strike="noStrike" kern="1200" baseline="0" dirty="0">
                <a:solidFill>
                  <a:schemeClr val="tx1"/>
                </a:solidFill>
                <a:latin typeface="+mn-lt"/>
                <a:ea typeface="+mn-ea"/>
                <a:cs typeface="+mn-cs"/>
              </a:rPr>
              <a:t>, Kenya.</a:t>
            </a:r>
            <a:endParaRPr lang="nl-NL" dirty="0">
              <a:solidFill>
                <a:schemeClr val="bg1"/>
              </a:solidFill>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Greg </a:t>
            </a:r>
            <a:r>
              <a:rPr lang="nl-NL" sz="1200" b="0" i="0" kern="1200" dirty="0" err="1">
                <a:solidFill>
                  <a:schemeClr val="tx1"/>
                </a:solidFill>
                <a:effectLst/>
                <a:latin typeface="Arial" panose="020B0604020202020204" pitchFamily="34" charset="0"/>
                <a:ea typeface="+mn-ea"/>
                <a:cs typeface="Arial" panose="020B0604020202020204" pitchFamily="34" charset="0"/>
              </a:rPr>
              <a:t>Armfield</a:t>
            </a:r>
            <a:r>
              <a:rPr lang="nl-NL" sz="1200" b="0" i="0" kern="1200" dirty="0">
                <a:solidFill>
                  <a:schemeClr val="tx1"/>
                </a:solidFill>
                <a:effectLst/>
                <a:latin typeface="Arial" panose="020B0604020202020204" pitchFamily="34" charset="0"/>
                <a:ea typeface="+mn-ea"/>
                <a:cs typeface="Arial" panose="020B0604020202020204" pitchFamily="34" charset="0"/>
              </a:rPr>
              <a:t> - WWF-UK</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5</a:t>
            </a:fld>
            <a:endParaRPr lang="en-US"/>
          </a:p>
        </p:txBody>
      </p:sp>
    </p:spTree>
    <p:extLst>
      <p:ext uri="{BB962C8B-B14F-4D97-AF65-F5344CB8AC3E}">
        <p14:creationId xmlns:p14="http://schemas.microsoft.com/office/powerpoint/2010/main" val="343664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Chapter</a:t>
            </a:r>
            <a:r>
              <a:rPr lang="nl-NL" dirty="0"/>
              <a:t> 2: The </a:t>
            </a:r>
            <a:r>
              <a:rPr lang="nl-NL" dirty="0" err="1"/>
              <a:t>threats</a:t>
            </a:r>
            <a:r>
              <a:rPr lang="nl-NL" dirty="0"/>
              <a:t> </a:t>
            </a:r>
            <a:r>
              <a:rPr lang="nl-NL" dirty="0" err="1"/>
              <a:t>and</a:t>
            </a:r>
            <a:r>
              <a:rPr lang="nl-NL" dirty="0"/>
              <a:t> </a:t>
            </a:r>
            <a:r>
              <a:rPr lang="nl-NL" dirty="0" err="1"/>
              <a:t>pressures</a:t>
            </a:r>
            <a:r>
              <a:rPr lang="nl-NL" dirty="0"/>
              <a:t> </a:t>
            </a:r>
            <a:r>
              <a:rPr lang="nl-NL" dirty="0" err="1"/>
              <a:t>wiping</a:t>
            </a:r>
            <a:r>
              <a:rPr lang="nl-NL" dirty="0"/>
              <a:t> out </a:t>
            </a:r>
            <a:r>
              <a:rPr lang="nl-NL" dirty="0" err="1"/>
              <a:t>our</a:t>
            </a:r>
            <a:r>
              <a:rPr lang="nl-NL" dirty="0"/>
              <a:t> </a:t>
            </a:r>
            <a:r>
              <a:rPr lang="nl-NL" dirty="0" err="1"/>
              <a:t>world</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200" b="0" i="0" kern="1200" dirty="0">
                <a:solidFill>
                  <a:schemeClr val="tx1"/>
                </a:solidFill>
                <a:effectLst/>
                <a:latin typeface="Arial" panose="020B0604020202020204" pitchFamily="34" charset="0"/>
                <a:ea typeface="+mn-ea"/>
                <a:cs typeface="Arial" panose="020B0604020202020204" pitchFamily="34" charset="0"/>
              </a:rPr>
              <a:t> - Tim </a:t>
            </a:r>
            <a:r>
              <a:rPr lang="nl-NL" sz="1200" b="0" i="0" kern="1200" dirty="0" err="1">
                <a:solidFill>
                  <a:schemeClr val="tx1"/>
                </a:solidFill>
                <a:effectLst/>
                <a:latin typeface="Arial" panose="020B0604020202020204" pitchFamily="34" charset="0"/>
                <a:ea typeface="+mn-ea"/>
                <a:cs typeface="Arial" panose="020B0604020202020204" pitchFamily="34" charset="0"/>
              </a:rPr>
              <a:t>Laman</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6</a:t>
            </a:fld>
            <a:endParaRPr lang="en-US"/>
          </a:p>
        </p:txBody>
      </p:sp>
    </p:spTree>
    <p:extLst>
      <p:ext uri="{BB962C8B-B14F-4D97-AF65-F5344CB8AC3E}">
        <p14:creationId xmlns:p14="http://schemas.microsoft.com/office/powerpoint/2010/main" val="285202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Land </a:t>
            </a:r>
            <a:r>
              <a:rPr lang="nl-NL" dirty="0" err="1"/>
              <a:t>degradation</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Staffan</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Widstrand</a:t>
            </a:r>
            <a:r>
              <a:rPr lang="nl-NL" sz="1200" b="0" i="0" kern="1200" dirty="0">
                <a:solidFill>
                  <a:schemeClr val="tx1"/>
                </a:solidFill>
                <a:effectLst/>
                <a:latin typeface="Arial" panose="020B0604020202020204" pitchFamily="34" charset="0"/>
                <a:ea typeface="+mn-ea"/>
                <a:cs typeface="Arial" panose="020B0604020202020204" pitchFamily="34" charset="0"/>
              </a:rPr>
              <a:t> - WWF</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r>
              <a:rPr lang="en-US" b="1" dirty="0"/>
              <a:t>Text</a:t>
            </a:r>
            <a:r>
              <a:rPr lang="en-US" b="1" baseline="0" dirty="0"/>
              <a:t> next to the photo: </a:t>
            </a:r>
            <a:r>
              <a:rPr lang="en-US" b="1" dirty="0"/>
              <a:t>Land degradation</a:t>
            </a:r>
          </a:p>
          <a:p>
            <a:r>
              <a:rPr lang="en-US" sz="1200" b="0" i="0" u="none" strike="noStrike" kern="1200" baseline="0" dirty="0">
                <a:solidFill>
                  <a:schemeClr val="tx1"/>
                </a:solidFill>
                <a:latin typeface="+mn-lt"/>
                <a:ea typeface="+mn-ea"/>
                <a:cs typeface="+mn-cs"/>
              </a:rPr>
              <a:t>Land degradation is a problem in virtually every terrestrial ecosystem, reducing the welfare of more than 3 billion people. A recent assessment found that only a quarter of land on Earth is substantively free of the impacts of human activities and this is projected to decline to just one-tenth by 2050. This ongoing degradation has many impacts on species, the quality of habitats and the functioning of ecosystems. Two recent studies have focused on the dramatic reductions in bee and other pollinator numbers and on the risks to soil biodiversity, critical to sustain food production and other ecosystem services.</a:t>
            </a:r>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7</a:t>
            </a:fld>
            <a:endParaRPr lang="en-US"/>
          </a:p>
        </p:txBody>
      </p:sp>
    </p:spTree>
    <p:extLst>
      <p:ext uri="{BB962C8B-B14F-4D97-AF65-F5344CB8AC3E}">
        <p14:creationId xmlns:p14="http://schemas.microsoft.com/office/powerpoint/2010/main" val="224559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a:t>The impacts of land </a:t>
            </a:r>
            <a:r>
              <a:rPr lang="nl-NL" b="1" dirty="0" err="1"/>
              <a:t>degradation</a:t>
            </a:r>
            <a:endParaRPr lang="nl-NL"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Land degradation is a pervasive, systemic phenomenon: it occurs in all parts of the terrestrial world and can take many forms. Combating land degradation and restoring degraded land is an urgent priority to protect the biodiversity and ecosystem services vital to all life on Earth and to ensure human well-being.</a:t>
            </a:r>
            <a:endParaRPr lang="nl-NL"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Natthawee</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Suwannatthacho</a:t>
            </a:r>
            <a:r>
              <a:rPr lang="nl-NL" sz="1200" b="0" i="0" kern="1200" dirty="0">
                <a:solidFill>
                  <a:schemeClr val="tx1"/>
                </a:solidFill>
                <a:effectLst/>
                <a:latin typeface="Arial" panose="020B0604020202020204" pitchFamily="34" charset="0"/>
                <a:ea typeface="+mn-ea"/>
                <a:cs typeface="Arial" panose="020B0604020202020204" pitchFamily="34" charset="0"/>
              </a:rPr>
              <a:t> - </a:t>
            </a:r>
            <a:r>
              <a:rPr lang="nl-NL" sz="1200" b="0" i="0" kern="1200" dirty="0" err="1">
                <a:solidFill>
                  <a:schemeClr val="tx1"/>
                </a:solidFill>
                <a:effectLst/>
                <a:latin typeface="Arial" panose="020B0604020202020204" pitchFamily="34" charset="0"/>
                <a:ea typeface="+mn-ea"/>
                <a:cs typeface="Arial" panose="020B0604020202020204" pitchFamily="34" charset="0"/>
              </a:rPr>
              <a:t>Shutterstock</a:t>
            </a:r>
            <a:endParaRPr lang="nl-NL" sz="12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8</a:t>
            </a:fld>
            <a:endParaRPr lang="en-US"/>
          </a:p>
        </p:txBody>
      </p:sp>
    </p:spTree>
    <p:extLst>
      <p:ext uri="{BB962C8B-B14F-4D97-AF65-F5344CB8AC3E}">
        <p14:creationId xmlns:p14="http://schemas.microsoft.com/office/powerpoint/2010/main" val="56363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err="1"/>
              <a:t>Pollinators</a:t>
            </a:r>
            <a:r>
              <a:rPr lang="nl-NL" b="1" dirty="0"/>
              <a:t>:</a:t>
            </a:r>
            <a:r>
              <a:rPr lang="nl-NL" b="1" baseline="0" dirty="0"/>
              <a:t> </a:t>
            </a:r>
            <a:r>
              <a:rPr lang="nl-NL" b="1" dirty="0" err="1"/>
              <a:t>What’s</a:t>
            </a:r>
            <a:r>
              <a:rPr lang="nl-NL" b="1" dirty="0"/>
              <a:t> </a:t>
            </a:r>
            <a:r>
              <a:rPr lang="nl-NL" b="1" dirty="0" err="1"/>
              <a:t>all</a:t>
            </a:r>
            <a:r>
              <a:rPr lang="nl-NL" b="1" dirty="0"/>
              <a:t> the </a:t>
            </a:r>
            <a:r>
              <a:rPr lang="nl-NL" b="1" dirty="0" err="1"/>
              <a:t>buzz</a:t>
            </a:r>
            <a:r>
              <a:rPr lang="nl-NL" b="1" dirty="0"/>
              <a:t> </a:t>
            </a:r>
            <a:r>
              <a:rPr lang="nl-NL" b="1" dirty="0" err="1"/>
              <a:t>about</a:t>
            </a:r>
            <a:r>
              <a:rPr lang="nl-NL" b="1"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The red-tailed bumblebee (</a:t>
            </a:r>
            <a:r>
              <a:rPr lang="en-US" sz="1200" b="0" i="1" u="none" strike="noStrike" kern="1200" baseline="0" dirty="0" err="1">
                <a:solidFill>
                  <a:schemeClr val="tx1"/>
                </a:solidFill>
                <a:latin typeface="+mn-lt"/>
                <a:ea typeface="+mn-ea"/>
                <a:cs typeface="+mn-cs"/>
              </a:rPr>
              <a:t>Bombus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lapidarius</a:t>
            </a:r>
            <a:r>
              <a:rPr lang="en-US" sz="1200" b="0" i="1" u="none" strike="noStrike" kern="1200" baseline="0" dirty="0">
                <a:solidFill>
                  <a:schemeClr val="tx1"/>
                </a:solidFill>
                <a:latin typeface="+mn-lt"/>
                <a:ea typeface="+mn-ea"/>
                <a:cs typeface="+mn-cs"/>
              </a:rPr>
              <a:t>) is a widespread and generalist species of bumblebee and so it is a really important pollinator of many different crops across Europe.</a:t>
            </a:r>
            <a:endParaRPr lang="nl-NL" i="1"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Ola </a:t>
            </a:r>
            <a:r>
              <a:rPr lang="nl-NL" sz="1200" b="0" i="0" kern="1200" dirty="0" err="1">
                <a:solidFill>
                  <a:schemeClr val="tx1"/>
                </a:solidFill>
                <a:effectLst/>
                <a:latin typeface="Arial" panose="020B0604020202020204" pitchFamily="34" charset="0"/>
                <a:ea typeface="+mn-ea"/>
                <a:cs typeface="Arial" panose="020B0604020202020204" pitchFamily="34" charset="0"/>
              </a:rPr>
              <a:t>Jennersten</a:t>
            </a:r>
            <a:r>
              <a:rPr lang="nl-NL" sz="1200" b="0" i="0" kern="1200" dirty="0">
                <a:solidFill>
                  <a:schemeClr val="tx1"/>
                </a:solidFill>
                <a:effectLst/>
                <a:latin typeface="Arial" panose="020B0604020202020204" pitchFamily="34" charset="0"/>
                <a:ea typeface="+mn-ea"/>
                <a:cs typeface="Arial" panose="020B0604020202020204" pitchFamily="34" charset="0"/>
              </a:rPr>
              <a:t> - WWF-Sweden</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9</a:t>
            </a:fld>
            <a:endParaRPr lang="en-US"/>
          </a:p>
        </p:txBody>
      </p:sp>
    </p:spTree>
    <p:extLst>
      <p:ext uri="{BB962C8B-B14F-4D97-AF65-F5344CB8AC3E}">
        <p14:creationId xmlns:p14="http://schemas.microsoft.com/office/powerpoint/2010/main" val="1990147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Building up a picture:</a:t>
            </a:r>
            <a:r>
              <a:rPr lang="nl-NL" baseline="0" dirty="0"/>
              <a:t> </a:t>
            </a:r>
            <a:r>
              <a:rPr lang="en-US" sz="1200" b="0" i="0" u="none" strike="noStrike" kern="1200" baseline="0" dirty="0">
                <a:solidFill>
                  <a:schemeClr val="tx1"/>
                </a:solidFill>
                <a:latin typeface="+mn-lt"/>
                <a:ea typeface="+mn-ea"/>
                <a:cs typeface="+mn-cs"/>
              </a:rPr>
              <a:t>Artisanal fishermen return to the port after fishing for hake off the coast of Valparaiso, Chile.</a:t>
            </a:r>
            <a:endParaRPr lang="nl-NL"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Meridith</a:t>
            </a:r>
            <a:r>
              <a:rPr lang="nl-NL" sz="1200" b="0" i="0" kern="1200" dirty="0">
                <a:solidFill>
                  <a:schemeClr val="tx1"/>
                </a:solidFill>
                <a:effectLst/>
                <a:latin typeface="Arial" panose="020B0604020202020204" pitchFamily="34" charset="0"/>
                <a:ea typeface="+mn-ea"/>
                <a:cs typeface="Arial" panose="020B0604020202020204" pitchFamily="34" charset="0"/>
              </a:rPr>
              <a:t> </a:t>
            </a:r>
            <a:r>
              <a:rPr lang="nl-NL" sz="1200" b="0" i="0" kern="1200" dirty="0" err="1">
                <a:solidFill>
                  <a:schemeClr val="tx1"/>
                </a:solidFill>
                <a:effectLst/>
                <a:latin typeface="Arial" panose="020B0604020202020204" pitchFamily="34" charset="0"/>
                <a:ea typeface="+mn-ea"/>
                <a:cs typeface="Arial" panose="020B0604020202020204" pitchFamily="34" charset="0"/>
              </a:rPr>
              <a:t>Kohut</a:t>
            </a:r>
            <a:r>
              <a:rPr lang="nl-NL" sz="1200" b="0" i="0" kern="1200" dirty="0">
                <a:solidFill>
                  <a:schemeClr val="tx1"/>
                </a:solidFill>
                <a:effectLst/>
                <a:latin typeface="Arial" panose="020B0604020202020204" pitchFamily="34" charset="0"/>
                <a:ea typeface="+mn-ea"/>
                <a:cs typeface="Arial" panose="020B0604020202020204" pitchFamily="34" charset="0"/>
              </a:rPr>
              <a:t> - WWF-US</a:t>
            </a:r>
          </a:p>
          <a:p>
            <a:endParaRPr lang="en-US" dirty="0"/>
          </a:p>
        </p:txBody>
      </p:sp>
      <p:sp>
        <p:nvSpPr>
          <p:cNvPr id="4" name="Slide Number Placeholder 3"/>
          <p:cNvSpPr>
            <a:spLocks noGrp="1"/>
          </p:cNvSpPr>
          <p:nvPr>
            <p:ph type="sldNum" sz="quarter" idx="10"/>
          </p:nvPr>
        </p:nvSpPr>
        <p:spPr/>
        <p:txBody>
          <a:bodyPr/>
          <a:lstStyle/>
          <a:p>
            <a:fld id="{08CF9418-7A40-D141-B9A3-4829106E26E4}" type="slidenum">
              <a:rPr lang="en-US" smtClean="0"/>
              <a:t>10</a:t>
            </a:fld>
            <a:endParaRPr lang="en-US"/>
          </a:p>
        </p:txBody>
      </p:sp>
    </p:spTree>
    <p:extLst>
      <p:ext uri="{BB962C8B-B14F-4D97-AF65-F5344CB8AC3E}">
        <p14:creationId xmlns:p14="http://schemas.microsoft.com/office/powerpoint/2010/main" val="3806955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1. Title Slide_Yellow_People">
    <p:spTree>
      <p:nvGrpSpPr>
        <p:cNvPr id="1" name="Shape 56"/>
        <p:cNvGrpSpPr/>
        <p:nvPr/>
      </p:nvGrpSpPr>
      <p:grpSpPr>
        <a:xfrm>
          <a:off x="0" y="0"/>
          <a:ext cx="0" cy="0"/>
          <a:chOff x="0" y="0"/>
          <a:chExt cx="0" cy="0"/>
        </a:xfrm>
      </p:grpSpPr>
      <p:pic>
        <p:nvPicPr>
          <p:cNvPr id="4" name="Afbeelding 3">
            <a:extLst>
              <a:ext uri="{FF2B5EF4-FFF2-40B4-BE49-F238E27FC236}">
                <a16:creationId xmlns:a16="http://schemas.microsoft.com/office/drawing/2014/main" id="{80C8C83B-4EBD-D84C-B09D-CE52BCC3A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40" y="241004"/>
            <a:ext cx="11759605" cy="6391153"/>
          </a:xfrm>
          <a:prstGeom prst="rect">
            <a:avLst/>
          </a:prstGeom>
        </p:spPr>
      </p:pic>
      <p:sp>
        <p:nvSpPr>
          <p:cNvPr id="58" name="Shape 58"/>
          <p:cNvSpPr txBox="1"/>
          <p:nvPr/>
        </p:nvSpPr>
        <p:spPr>
          <a:xfrm rot="-5400000">
            <a:off x="10020727" y="4504827"/>
            <a:ext cx="4143600" cy="198946"/>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Global Warming Images / WWF</a:t>
            </a:r>
          </a:p>
        </p:txBody>
      </p:sp>
      <p:pic>
        <p:nvPicPr>
          <p:cNvPr id="59" name="Shape 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Tree>
    <p:extLst>
      <p:ext uri="{BB962C8B-B14F-4D97-AF65-F5344CB8AC3E}">
        <p14:creationId xmlns:p14="http://schemas.microsoft.com/office/powerpoint/2010/main" val="1084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1. Title Slide_EH_Light">
    <p:spTree>
      <p:nvGrpSpPr>
        <p:cNvPr id="1" name="Shape 522"/>
        <p:cNvGrpSpPr/>
        <p:nvPr/>
      </p:nvGrpSpPr>
      <p:grpSpPr>
        <a:xfrm>
          <a:off x="0" y="0"/>
          <a:ext cx="0" cy="0"/>
          <a:chOff x="0" y="0"/>
          <a:chExt cx="0" cy="0"/>
        </a:xfrm>
      </p:grpSpPr>
      <p:pic>
        <p:nvPicPr>
          <p:cNvPr id="3" name="Afbeelding 2">
            <a:extLst>
              <a:ext uri="{FF2B5EF4-FFF2-40B4-BE49-F238E27FC236}">
                <a16:creationId xmlns:a16="http://schemas.microsoft.com/office/drawing/2014/main" id="{7AA3E9DB-9C93-A34C-9F23-C603F37AA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39" y="233916"/>
            <a:ext cx="11759607" cy="6385207"/>
          </a:xfrm>
          <a:prstGeom prst="rect">
            <a:avLst/>
          </a:prstGeom>
        </p:spPr>
      </p:pic>
      <p:sp>
        <p:nvSpPr>
          <p:cNvPr id="524" name="Shape 524"/>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Ola </a:t>
            </a:r>
            <a:r>
              <a:rPr lang="nl-NL" sz="1050" b="0" i="0" kern="1200" dirty="0" err="1">
                <a:solidFill>
                  <a:schemeClr val="tx1"/>
                </a:solidFill>
                <a:effectLst/>
                <a:latin typeface="Arial" panose="020B0604020202020204" pitchFamily="34" charset="0"/>
                <a:ea typeface="+mn-ea"/>
                <a:cs typeface="Arial" panose="020B0604020202020204" pitchFamily="34" charset="0"/>
              </a:rPr>
              <a:t>Jennersten</a:t>
            </a:r>
            <a:r>
              <a:rPr lang="nl-NL" sz="1050" b="0" i="0" kern="1200" dirty="0">
                <a:solidFill>
                  <a:schemeClr val="tx1"/>
                </a:solidFill>
                <a:effectLst/>
                <a:latin typeface="Arial" panose="020B0604020202020204" pitchFamily="34" charset="0"/>
                <a:ea typeface="+mn-ea"/>
                <a:cs typeface="Arial" panose="020B0604020202020204" pitchFamily="34" charset="0"/>
              </a:rPr>
              <a:t> - WWF-Sweden</a:t>
            </a:r>
          </a:p>
        </p:txBody>
      </p:sp>
      <p:pic>
        <p:nvPicPr>
          <p:cNvPr id="525" name="Shape 5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27" name="Shape 527"/>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29" name="Shape 529"/>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12660205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Title Slide_Green_Plant">
    <p:spTree>
      <p:nvGrpSpPr>
        <p:cNvPr id="1" name="Shape 24"/>
        <p:cNvGrpSpPr/>
        <p:nvPr/>
      </p:nvGrpSpPr>
      <p:grpSpPr>
        <a:xfrm>
          <a:off x="0" y="0"/>
          <a:ext cx="0" cy="0"/>
          <a:chOff x="0" y="0"/>
          <a:chExt cx="0" cy="0"/>
        </a:xfrm>
      </p:grpSpPr>
      <p:sp>
        <p:nvSpPr>
          <p:cNvPr id="11" name="Picture Placeholder 2"/>
          <p:cNvSpPr>
            <a:spLocks noGrp="1"/>
          </p:cNvSpPr>
          <p:nvPr>
            <p:ph type="pic" sz="quarter" idx="10"/>
          </p:nvPr>
        </p:nvSpPr>
        <p:spPr>
          <a:xfrm>
            <a:off x="214850" y="235324"/>
            <a:ext cx="11762838" cy="6376153"/>
          </a:xfrm>
          <a:prstGeom prst="rect">
            <a:avLst/>
          </a:prstGeom>
        </p:spPr>
        <p:txBody>
          <a:bodyPr/>
          <a:lstStyle/>
          <a:p>
            <a:endParaRPr lang="en-SG" dirty="0"/>
          </a:p>
        </p:txBody>
      </p:sp>
      <p:cxnSp>
        <p:nvCxnSpPr>
          <p:cNvPr id="29" name="Shape 29"/>
          <p:cNvCxnSpPr/>
          <p:nvPr/>
        </p:nvCxnSpPr>
        <p:spPr>
          <a:xfrm>
            <a:off x="1382050" y="4728875"/>
            <a:ext cx="4616700" cy="11100"/>
          </a:xfrm>
          <a:prstGeom prst="straightConnector1">
            <a:avLst/>
          </a:prstGeom>
          <a:noFill/>
          <a:ln w="28575" cap="flat" cmpd="sng">
            <a:solidFill>
              <a:srgbClr val="FFFFFF"/>
            </a:solidFill>
            <a:prstDash val="solid"/>
            <a:miter/>
            <a:headEnd type="none" w="med" len="med"/>
            <a:tailEnd type="none" w="med" len="med"/>
          </a:ln>
        </p:spPr>
      </p:cxnSp>
      <p:sp>
        <p:nvSpPr>
          <p:cNvPr id="30" name="Shape 30"/>
          <p:cNvSpPr txBox="1">
            <a:spLocks noGrp="1"/>
          </p:cNvSpPr>
          <p:nvPr>
            <p:ph type="title"/>
          </p:nvPr>
        </p:nvSpPr>
        <p:spPr>
          <a:xfrm>
            <a:off x="1382800" y="3965375"/>
            <a:ext cx="4615200" cy="763500"/>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FFFFFF"/>
              </a:buClr>
              <a:buSzPct val="100000"/>
              <a:buFont typeface="Arial"/>
              <a:buNone/>
              <a:defRPr sz="4800" i="0" u="none" strike="noStrike" cap="none">
                <a:solidFill>
                  <a:srgbClr val="FFFFFF"/>
                </a:solidFill>
                <a:latin typeface="WWF" panose="02000000000000000000" pitchFamily="50" charset="0"/>
                <a:ea typeface="WWF" panose="02000000000000000000" pitchFamily="50" charset="0"/>
                <a:cs typeface="Arial"/>
                <a:sym typeface="Arial"/>
              </a:defRPr>
            </a:lvl1pPr>
            <a:lvl2pPr lvl="1" indent="0" rtl="0">
              <a:spcBef>
                <a:spcPts val="0"/>
              </a:spcBef>
              <a:buClr>
                <a:srgbClr val="FFFFFF"/>
              </a:buClr>
              <a:buSzPct val="100000"/>
              <a:buFont typeface="Arial"/>
              <a:buNone/>
              <a:defRPr sz="26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6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6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6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6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6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6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600">
                <a:solidFill>
                  <a:srgbClr val="FFFFFF"/>
                </a:solidFill>
                <a:latin typeface="Arial"/>
                <a:ea typeface="Arial"/>
                <a:cs typeface="Arial"/>
                <a:sym typeface="Arial"/>
              </a:defRPr>
            </a:lvl9pPr>
          </a:lstStyle>
          <a:p>
            <a:endParaRPr dirty="0"/>
          </a:p>
        </p:txBody>
      </p:sp>
      <p:sp>
        <p:nvSpPr>
          <p:cNvPr id="31" name="Shape 31"/>
          <p:cNvSpPr txBox="1">
            <a:spLocks noGrp="1"/>
          </p:cNvSpPr>
          <p:nvPr>
            <p:ph type="title" idx="2"/>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39748705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8CC63F"/>
            </a:solidFill>
          </a:ln>
        </p:spPr>
        <p:style>
          <a:lnRef idx="1">
            <a:schemeClr val="accent1"/>
          </a:lnRef>
          <a:fillRef idx="0">
            <a:schemeClr val="accent1"/>
          </a:fillRef>
          <a:effectRef idx="0">
            <a:schemeClr val="accent1"/>
          </a:effectRef>
          <a:fontRef idx="minor">
            <a:schemeClr val="tx1"/>
          </a:fontRef>
        </p:style>
      </p:cxnSp>
      <p:sp>
        <p:nvSpPr>
          <p:cNvPr id="7"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36057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1. Title Slide_Orange_Boat">
    <p:spTree>
      <p:nvGrpSpPr>
        <p:cNvPr id="1" name="Shape 64"/>
        <p:cNvGrpSpPr/>
        <p:nvPr/>
      </p:nvGrpSpPr>
      <p:grpSpPr>
        <a:xfrm>
          <a:off x="0" y="0"/>
          <a:ext cx="0" cy="0"/>
          <a:chOff x="0" y="0"/>
          <a:chExt cx="0" cy="0"/>
        </a:xfrm>
      </p:grpSpPr>
      <p:pic>
        <p:nvPicPr>
          <p:cNvPr id="4" name="Afbeelding 3">
            <a:extLst>
              <a:ext uri="{FF2B5EF4-FFF2-40B4-BE49-F238E27FC236}">
                <a16:creationId xmlns:a16="http://schemas.microsoft.com/office/drawing/2014/main" id="{E7BA157C-0101-B84D-BA4F-823ABB76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2" y="233916"/>
            <a:ext cx="11759598" cy="6385465"/>
          </a:xfrm>
          <a:prstGeom prst="rect">
            <a:avLst/>
          </a:prstGeom>
        </p:spPr>
      </p:pic>
      <p:sp>
        <p:nvSpPr>
          <p:cNvPr id="66" name="Shape 6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Meridith</a:t>
            </a:r>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Kohut</a:t>
            </a:r>
            <a:r>
              <a:rPr lang="nl-NL" sz="1050" b="0" i="0" kern="1200" dirty="0">
                <a:solidFill>
                  <a:schemeClr val="tx1"/>
                </a:solidFill>
                <a:effectLst/>
                <a:latin typeface="Arial" panose="020B0604020202020204" pitchFamily="34" charset="0"/>
                <a:ea typeface="+mn-ea"/>
                <a:cs typeface="Arial" panose="020B0604020202020204" pitchFamily="34" charset="0"/>
              </a:rPr>
              <a:t> - WWF-US</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3642984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1. Title Slide_EH_Candle">
    <p:spTree>
      <p:nvGrpSpPr>
        <p:cNvPr id="1" name="Shape 538"/>
        <p:cNvGrpSpPr/>
        <p:nvPr/>
      </p:nvGrpSpPr>
      <p:grpSpPr>
        <a:xfrm>
          <a:off x="0" y="0"/>
          <a:ext cx="0" cy="0"/>
          <a:chOff x="0" y="0"/>
          <a:chExt cx="0" cy="0"/>
        </a:xfrm>
      </p:grpSpPr>
      <p:pic>
        <p:nvPicPr>
          <p:cNvPr id="3" name="Afbeelding 2">
            <a:extLst>
              <a:ext uri="{FF2B5EF4-FFF2-40B4-BE49-F238E27FC236}">
                <a16:creationId xmlns:a16="http://schemas.microsoft.com/office/drawing/2014/main" id="{DA52ECEB-A2B9-F044-9867-67D449707F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2" y="233916"/>
            <a:ext cx="11766698" cy="6386623"/>
          </a:xfrm>
          <a:prstGeom prst="rect">
            <a:avLst/>
          </a:prstGeom>
        </p:spPr>
      </p:pic>
      <p:pic>
        <p:nvPicPr>
          <p:cNvPr id="540" name="Shape 5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42" name="Shape 542"/>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44" name="Shape 544"/>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545" name="Shape 545"/>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Troy </a:t>
            </a:r>
            <a:r>
              <a:rPr lang="nl-NL" sz="1050" b="0" i="0" kern="1200" dirty="0" err="1">
                <a:solidFill>
                  <a:schemeClr val="tx1"/>
                </a:solidFill>
                <a:effectLst/>
                <a:latin typeface="Arial" panose="020B0604020202020204" pitchFamily="34" charset="0"/>
                <a:ea typeface="+mn-ea"/>
                <a:cs typeface="Arial" panose="020B0604020202020204" pitchFamily="34" charset="0"/>
              </a:rPr>
              <a:t>Mayne</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spTree>
    <p:extLst>
      <p:ext uri="{BB962C8B-B14F-4D97-AF65-F5344CB8AC3E}">
        <p14:creationId xmlns:p14="http://schemas.microsoft.com/office/powerpoint/2010/main" val="132274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1. Title Slide_Orange_Boat">
    <p:spTree>
      <p:nvGrpSpPr>
        <p:cNvPr id="1" name="Shape 64"/>
        <p:cNvGrpSpPr/>
        <p:nvPr/>
      </p:nvGrpSpPr>
      <p:grpSpPr>
        <a:xfrm>
          <a:off x="0" y="0"/>
          <a:ext cx="0" cy="0"/>
          <a:chOff x="0" y="0"/>
          <a:chExt cx="0" cy="0"/>
        </a:xfrm>
      </p:grpSpPr>
      <p:pic>
        <p:nvPicPr>
          <p:cNvPr id="3" name="Afbeelding 2">
            <a:extLst>
              <a:ext uri="{FF2B5EF4-FFF2-40B4-BE49-F238E27FC236}">
                <a16:creationId xmlns:a16="http://schemas.microsoft.com/office/drawing/2014/main" id="{716EB28B-1412-EA4A-80A8-C37DEFD1A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1" y="233916"/>
            <a:ext cx="11757861" cy="6386623"/>
          </a:xfrm>
          <a:prstGeom prst="rect">
            <a:avLst/>
          </a:prstGeom>
        </p:spPr>
      </p:pic>
      <p:sp>
        <p:nvSpPr>
          <p:cNvPr id="66" name="Shape 6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Patrick Bentley - WWF-US</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1951660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1. Title Slide_Orange_Boat">
    <p:spTree>
      <p:nvGrpSpPr>
        <p:cNvPr id="1" name="Shape 64"/>
        <p:cNvGrpSpPr/>
        <p:nvPr/>
      </p:nvGrpSpPr>
      <p:grpSpPr>
        <a:xfrm>
          <a:off x="0" y="0"/>
          <a:ext cx="0" cy="0"/>
          <a:chOff x="0" y="0"/>
          <a:chExt cx="0" cy="0"/>
        </a:xfrm>
      </p:grpSpPr>
      <p:pic>
        <p:nvPicPr>
          <p:cNvPr id="3" name="Afbeelding 2">
            <a:extLst>
              <a:ext uri="{FF2B5EF4-FFF2-40B4-BE49-F238E27FC236}">
                <a16:creationId xmlns:a16="http://schemas.microsoft.com/office/drawing/2014/main" id="{B4E380BA-E11C-0A4C-8E3B-6EE16938C3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41" y="233915"/>
            <a:ext cx="11752516" cy="6387953"/>
          </a:xfrm>
          <a:prstGeom prst="rect">
            <a:avLst/>
          </a:prstGeom>
        </p:spPr>
      </p:pic>
      <p:sp>
        <p:nvSpPr>
          <p:cNvPr id="66" name="Shape 6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Staffan</a:t>
            </a:r>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Widstrand</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3158158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1. Title Slide_EH_Group">
    <p:spTree>
      <p:nvGrpSpPr>
        <p:cNvPr id="1" name="Shape 514"/>
        <p:cNvGrpSpPr/>
        <p:nvPr/>
      </p:nvGrpSpPr>
      <p:grpSpPr>
        <a:xfrm>
          <a:off x="0" y="0"/>
          <a:ext cx="0" cy="0"/>
          <a:chOff x="0" y="0"/>
          <a:chExt cx="0" cy="0"/>
        </a:xfrm>
      </p:grpSpPr>
      <p:pic>
        <p:nvPicPr>
          <p:cNvPr id="3" name="Afbeelding 2">
            <a:extLst>
              <a:ext uri="{FF2B5EF4-FFF2-40B4-BE49-F238E27FC236}">
                <a16:creationId xmlns:a16="http://schemas.microsoft.com/office/drawing/2014/main" id="{A4D352C5-3506-6447-B205-13D85F7825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1" y="226828"/>
            <a:ext cx="11766698" cy="6393712"/>
          </a:xfrm>
          <a:prstGeom prst="rect">
            <a:avLst/>
          </a:prstGeom>
        </p:spPr>
      </p:pic>
      <p:sp>
        <p:nvSpPr>
          <p:cNvPr id="516" name="Shape 51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kern="1200" dirty="0">
                <a:solidFill>
                  <a:schemeClr val="tx1"/>
                </a:solidFill>
                <a:effectLst/>
                <a:latin typeface="Arial" panose="020B0604020202020204" pitchFamily="34" charset="0"/>
                <a:ea typeface="+mn-ea"/>
                <a:cs typeface="Arial" panose="020B0604020202020204" pitchFamily="34" charset="0"/>
              </a:rPr>
              <a:t>© Simon </a:t>
            </a:r>
            <a:r>
              <a:rPr lang="nl-NL" sz="1050" kern="1200" dirty="0" err="1">
                <a:solidFill>
                  <a:schemeClr val="tx1"/>
                </a:solidFill>
                <a:effectLst/>
                <a:latin typeface="Arial" panose="020B0604020202020204" pitchFamily="34" charset="0"/>
                <a:ea typeface="+mn-ea"/>
                <a:cs typeface="Arial" panose="020B0604020202020204" pitchFamily="34" charset="0"/>
              </a:rPr>
              <a:t>Rawles</a:t>
            </a:r>
            <a:r>
              <a:rPr lang="nl-NL" sz="105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517" name="Shape 5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19" name="Shape 51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21" name="Shape 52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510481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1. Title Slide_Green_Boat">
    <p:spTree>
      <p:nvGrpSpPr>
        <p:cNvPr id="1" name="Shape 72"/>
        <p:cNvGrpSpPr/>
        <p:nvPr/>
      </p:nvGrpSpPr>
      <p:grpSpPr>
        <a:xfrm>
          <a:off x="0" y="0"/>
          <a:ext cx="0" cy="0"/>
          <a:chOff x="0" y="0"/>
          <a:chExt cx="0" cy="0"/>
        </a:xfrm>
      </p:grpSpPr>
      <p:pic>
        <p:nvPicPr>
          <p:cNvPr id="11" name="Afbeelding 10">
            <a:extLst>
              <a:ext uri="{FF2B5EF4-FFF2-40B4-BE49-F238E27FC236}">
                <a16:creationId xmlns:a16="http://schemas.microsoft.com/office/drawing/2014/main" id="{11C156AC-30EA-8A4E-9BC9-78CF9F6237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169" y="234500"/>
            <a:ext cx="11760201" cy="6384105"/>
          </a:xfrm>
          <a:prstGeom prst="rect">
            <a:avLst/>
          </a:prstGeom>
        </p:spPr>
      </p:pic>
      <p:sp>
        <p:nvSpPr>
          <p:cNvPr id="75" name="Shape 75"/>
          <p:cNvSpPr txBox="1">
            <a:spLocks noGrp="1"/>
          </p:cNvSpPr>
          <p:nvPr>
            <p:ph type="title"/>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76" name="Shape 7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050" b="0" i="0" kern="1200" dirty="0">
                <a:solidFill>
                  <a:schemeClr val="tx1"/>
                </a:solidFill>
                <a:effectLst/>
                <a:latin typeface="Arial" panose="020B0604020202020204" pitchFamily="34" charset="0"/>
                <a:ea typeface="+mn-ea"/>
                <a:cs typeface="Arial" panose="020B0604020202020204" pitchFamily="34" charset="0"/>
              </a:rPr>
              <a:t> - Edwin Giesbers - WWF</a:t>
            </a:r>
          </a:p>
        </p:txBody>
      </p:sp>
      <p:pic>
        <p:nvPicPr>
          <p:cNvPr id="77" name="Shape 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78" name="Shape 78"/>
          <p:cNvSpPr txBox="1">
            <a:spLocks noGrp="1"/>
          </p:cNvSpPr>
          <p:nvPr>
            <p:ph type="title" idx="2"/>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Tree>
    <p:extLst>
      <p:ext uri="{BB962C8B-B14F-4D97-AF65-F5344CB8AC3E}">
        <p14:creationId xmlns:p14="http://schemas.microsoft.com/office/powerpoint/2010/main" val="624683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Title Slide_EH_Australia">
    <p:spTree>
      <p:nvGrpSpPr>
        <p:cNvPr id="1" name="Shape 546"/>
        <p:cNvGrpSpPr/>
        <p:nvPr/>
      </p:nvGrpSpPr>
      <p:grpSpPr>
        <a:xfrm>
          <a:off x="0" y="0"/>
          <a:ext cx="0" cy="0"/>
          <a:chOff x="0" y="0"/>
          <a:chExt cx="0" cy="0"/>
        </a:xfrm>
      </p:grpSpPr>
      <p:pic>
        <p:nvPicPr>
          <p:cNvPr id="5" name="Afbeelding 4">
            <a:extLst>
              <a:ext uri="{FF2B5EF4-FFF2-40B4-BE49-F238E27FC236}">
                <a16:creationId xmlns:a16="http://schemas.microsoft.com/office/drawing/2014/main" id="{1ABF605D-BF53-9F40-963B-C14C045AE6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563" y="241005"/>
            <a:ext cx="11776884" cy="6360337"/>
          </a:xfrm>
          <a:prstGeom prst="rect">
            <a:avLst/>
          </a:prstGeom>
        </p:spPr>
      </p:pic>
      <p:pic>
        <p:nvPicPr>
          <p:cNvPr id="548" name="Shape 5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50" name="Shape 550"/>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SzPct val="100000"/>
              <a:buFont typeface="Arial"/>
              <a:buNone/>
              <a:defRPr sz="2200" i="0" u="none" strike="noStrike" cap="none">
                <a:solidFill>
                  <a:srgbClr val="000000"/>
                </a:solidFill>
                <a:latin typeface="Arial"/>
                <a:ea typeface="Arial"/>
                <a:cs typeface="Arial"/>
                <a:sym typeface="Arial"/>
              </a:defRPr>
            </a:lvl1pPr>
            <a:lvl2pPr lvl="1" indent="0" rtl="0">
              <a:spcBef>
                <a:spcPts val="0"/>
              </a:spcBef>
              <a:buSzPct val="100000"/>
              <a:buFont typeface="Arial"/>
              <a:buNone/>
              <a:defRPr sz="2200">
                <a:latin typeface="Arial"/>
                <a:ea typeface="Arial"/>
                <a:cs typeface="Arial"/>
                <a:sym typeface="Arial"/>
              </a:defRPr>
            </a:lvl2pPr>
            <a:lvl3pPr lvl="2" indent="0" rtl="0">
              <a:spcBef>
                <a:spcPts val="0"/>
              </a:spcBef>
              <a:buSzPct val="100000"/>
              <a:buFont typeface="Arial"/>
              <a:buNone/>
              <a:defRPr sz="2200">
                <a:latin typeface="Arial"/>
                <a:ea typeface="Arial"/>
                <a:cs typeface="Arial"/>
                <a:sym typeface="Arial"/>
              </a:defRPr>
            </a:lvl3pPr>
            <a:lvl4pPr lvl="3" indent="0" rtl="0">
              <a:spcBef>
                <a:spcPts val="0"/>
              </a:spcBef>
              <a:buSzPct val="100000"/>
              <a:buFont typeface="Arial"/>
              <a:buNone/>
              <a:defRPr sz="2200">
                <a:latin typeface="Arial"/>
                <a:ea typeface="Arial"/>
                <a:cs typeface="Arial"/>
                <a:sym typeface="Arial"/>
              </a:defRPr>
            </a:lvl4pPr>
            <a:lvl5pPr lvl="4" indent="0" rtl="0">
              <a:spcBef>
                <a:spcPts val="0"/>
              </a:spcBef>
              <a:buSzPct val="100000"/>
              <a:buFont typeface="Arial"/>
              <a:buNone/>
              <a:defRPr sz="2200">
                <a:latin typeface="Arial"/>
                <a:ea typeface="Arial"/>
                <a:cs typeface="Arial"/>
                <a:sym typeface="Arial"/>
              </a:defRPr>
            </a:lvl5pPr>
            <a:lvl6pPr lvl="5" indent="0" rtl="0">
              <a:spcBef>
                <a:spcPts val="0"/>
              </a:spcBef>
              <a:buSzPct val="100000"/>
              <a:buFont typeface="Arial"/>
              <a:buNone/>
              <a:defRPr sz="2200">
                <a:latin typeface="Arial"/>
                <a:ea typeface="Arial"/>
                <a:cs typeface="Arial"/>
                <a:sym typeface="Arial"/>
              </a:defRPr>
            </a:lvl6pPr>
            <a:lvl7pPr lvl="6" indent="0" rtl="0">
              <a:spcBef>
                <a:spcPts val="0"/>
              </a:spcBef>
              <a:buSzPct val="100000"/>
              <a:buFont typeface="Arial"/>
              <a:buNone/>
              <a:defRPr sz="2200">
                <a:latin typeface="Arial"/>
                <a:ea typeface="Arial"/>
                <a:cs typeface="Arial"/>
                <a:sym typeface="Arial"/>
              </a:defRPr>
            </a:lvl7pPr>
            <a:lvl8pPr lvl="7" indent="0" rtl="0">
              <a:spcBef>
                <a:spcPts val="0"/>
              </a:spcBef>
              <a:buSzPct val="100000"/>
              <a:buFont typeface="Arial"/>
              <a:buNone/>
              <a:defRPr sz="2200">
                <a:latin typeface="Arial"/>
                <a:ea typeface="Arial"/>
                <a:cs typeface="Arial"/>
                <a:sym typeface="Arial"/>
              </a:defRPr>
            </a:lvl8pPr>
            <a:lvl9pPr lvl="8" indent="0" rtl="0">
              <a:spcBef>
                <a:spcPts val="0"/>
              </a:spcBef>
              <a:buSzPct val="100000"/>
              <a:buFont typeface="Arial"/>
              <a:buNone/>
              <a:defRPr sz="2200">
                <a:latin typeface="Arial"/>
                <a:ea typeface="Arial"/>
                <a:cs typeface="Arial"/>
                <a:sym typeface="Arial"/>
              </a:defRPr>
            </a:lvl9pPr>
          </a:lstStyle>
          <a:p>
            <a:r>
              <a:rPr lang="nl-NL"/>
              <a:t>Klik om stijl te bewerken</a:t>
            </a:r>
            <a:endParaRPr dirty="0"/>
          </a:p>
        </p:txBody>
      </p:sp>
      <p:sp>
        <p:nvSpPr>
          <p:cNvPr id="552" name="Shape 552"/>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chemeClr val="tx1"/>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553" name="Shape 553"/>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050" b="0" i="0" kern="1200" dirty="0">
                <a:solidFill>
                  <a:schemeClr val="tx1"/>
                </a:solidFill>
                <a:effectLst/>
                <a:latin typeface="Arial" panose="020B0604020202020204" pitchFamily="34" charset="0"/>
                <a:ea typeface="+mn-ea"/>
                <a:cs typeface="Arial" panose="020B0604020202020204" pitchFamily="34" charset="0"/>
              </a:rPr>
              <a:t> - Peter </a:t>
            </a:r>
            <a:r>
              <a:rPr lang="nl-NL" sz="1050" b="0" i="0" kern="1200" dirty="0" err="1">
                <a:solidFill>
                  <a:schemeClr val="tx1"/>
                </a:solidFill>
                <a:effectLst/>
                <a:latin typeface="Arial" panose="020B0604020202020204" pitchFamily="34" charset="0"/>
                <a:ea typeface="+mn-ea"/>
                <a:cs typeface="Arial" panose="020B0604020202020204" pitchFamily="34" charset="0"/>
              </a:rPr>
              <a:t>Scoones</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spTree>
    <p:extLst>
      <p:ext uri="{BB962C8B-B14F-4D97-AF65-F5344CB8AC3E}">
        <p14:creationId xmlns:p14="http://schemas.microsoft.com/office/powerpoint/2010/main" val="151459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1. Title Slide_Green_Boat">
    <p:spTree>
      <p:nvGrpSpPr>
        <p:cNvPr id="1" name="Shape 72"/>
        <p:cNvGrpSpPr/>
        <p:nvPr/>
      </p:nvGrpSpPr>
      <p:grpSpPr>
        <a:xfrm>
          <a:off x="0" y="0"/>
          <a:ext cx="0" cy="0"/>
          <a:chOff x="0" y="0"/>
          <a:chExt cx="0" cy="0"/>
        </a:xfrm>
      </p:grpSpPr>
      <p:pic>
        <p:nvPicPr>
          <p:cNvPr id="5" name="Afbeelding 4">
            <a:extLst>
              <a:ext uri="{FF2B5EF4-FFF2-40B4-BE49-F238E27FC236}">
                <a16:creationId xmlns:a16="http://schemas.microsoft.com/office/drawing/2014/main" id="{8DF80E18-2BBC-BB4B-B26A-70741003E8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40" y="226828"/>
            <a:ext cx="11752509" cy="6395040"/>
          </a:xfrm>
          <a:prstGeom prst="rect">
            <a:avLst/>
          </a:prstGeom>
        </p:spPr>
      </p:pic>
      <p:sp>
        <p:nvSpPr>
          <p:cNvPr id="75" name="Shape 75"/>
          <p:cNvSpPr txBox="1">
            <a:spLocks noGrp="1"/>
          </p:cNvSpPr>
          <p:nvPr>
            <p:ph type="title"/>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76" name="Shape 7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Scott </a:t>
            </a:r>
            <a:r>
              <a:rPr lang="nl-NL" sz="1050" b="0" i="0" kern="1200" dirty="0" err="1">
                <a:solidFill>
                  <a:schemeClr val="tx1"/>
                </a:solidFill>
                <a:effectLst/>
                <a:latin typeface="Arial" panose="020B0604020202020204" pitchFamily="34" charset="0"/>
                <a:ea typeface="+mn-ea"/>
                <a:cs typeface="Arial" panose="020B0604020202020204" pitchFamily="34" charset="0"/>
              </a:rPr>
              <a:t>Masciarelli</a:t>
            </a:r>
            <a:endParaRPr lang="nl-NL" sz="1050" b="0" i="0" kern="1200" dirty="0">
              <a:solidFill>
                <a:schemeClr val="tx1"/>
              </a:solidFill>
              <a:effectLst/>
              <a:latin typeface="Arial" panose="020B0604020202020204" pitchFamily="34" charset="0"/>
              <a:ea typeface="+mn-ea"/>
              <a:cs typeface="Arial" panose="020B0604020202020204" pitchFamily="34" charset="0"/>
            </a:endParaRPr>
          </a:p>
        </p:txBody>
      </p:sp>
      <p:pic>
        <p:nvPicPr>
          <p:cNvPr id="77" name="Shape 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78" name="Shape 78"/>
          <p:cNvSpPr txBox="1">
            <a:spLocks noGrp="1"/>
          </p:cNvSpPr>
          <p:nvPr>
            <p:ph type="title" idx="2"/>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Tree>
    <p:extLst>
      <p:ext uri="{BB962C8B-B14F-4D97-AF65-F5344CB8AC3E}">
        <p14:creationId xmlns:p14="http://schemas.microsoft.com/office/powerpoint/2010/main" val="4276649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Title Slide_Yellow_People">
    <p:spTree>
      <p:nvGrpSpPr>
        <p:cNvPr id="1" name="Shape 56"/>
        <p:cNvGrpSpPr/>
        <p:nvPr/>
      </p:nvGrpSpPr>
      <p:grpSpPr>
        <a:xfrm>
          <a:off x="0" y="0"/>
          <a:ext cx="0" cy="0"/>
          <a:chOff x="0" y="0"/>
          <a:chExt cx="0" cy="0"/>
        </a:xfrm>
      </p:grpSpPr>
      <p:pic>
        <p:nvPicPr>
          <p:cNvPr id="13" name="Afbeelding 12">
            <a:extLst>
              <a:ext uri="{FF2B5EF4-FFF2-40B4-BE49-F238E27FC236}">
                <a16:creationId xmlns:a16="http://schemas.microsoft.com/office/drawing/2014/main" id="{7131DFE6-245F-A54C-A40A-D4F4EE23C5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455" y="245745"/>
            <a:ext cx="11772900" cy="6356509"/>
          </a:xfrm>
          <a:prstGeom prst="rect">
            <a:avLst/>
          </a:prstGeom>
        </p:spPr>
      </p:pic>
      <p:sp>
        <p:nvSpPr>
          <p:cNvPr id="58" name="Shape 58"/>
          <p:cNvSpPr txBox="1"/>
          <p:nvPr/>
        </p:nvSpPr>
        <p:spPr>
          <a:xfrm rot="-5400000">
            <a:off x="10012450" y="4497200"/>
            <a:ext cx="41436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Zeb</a:t>
            </a:r>
            <a:r>
              <a:rPr lang="nl-NL" sz="1050" b="0" i="0" kern="1200" dirty="0">
                <a:solidFill>
                  <a:schemeClr val="tx1"/>
                </a:solidFill>
                <a:effectLst/>
                <a:latin typeface="Arial" panose="020B0604020202020204" pitchFamily="34" charset="0"/>
                <a:ea typeface="+mn-ea"/>
                <a:cs typeface="Arial" panose="020B0604020202020204" pitchFamily="34" charset="0"/>
              </a:rPr>
              <a:t> Hogan - WWF</a:t>
            </a:r>
          </a:p>
        </p:txBody>
      </p:sp>
      <p:pic>
        <p:nvPicPr>
          <p:cNvPr id="59" name="Shape 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1" name="Shape 61"/>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SzPct val="100000"/>
              <a:buFont typeface="Arial"/>
              <a:buNone/>
              <a:defRPr sz="2200" i="0" u="none" strike="noStrike" cap="none">
                <a:solidFill>
                  <a:srgbClr val="000000"/>
                </a:solidFill>
                <a:latin typeface="Arial"/>
                <a:ea typeface="Arial"/>
                <a:cs typeface="Arial"/>
                <a:sym typeface="Arial"/>
              </a:defRPr>
            </a:lvl1pPr>
            <a:lvl2pPr lvl="1" indent="0" rtl="0">
              <a:spcBef>
                <a:spcPts val="0"/>
              </a:spcBef>
              <a:buSzPct val="100000"/>
              <a:buFont typeface="Arial"/>
              <a:buNone/>
              <a:defRPr sz="2200">
                <a:latin typeface="Arial"/>
                <a:ea typeface="Arial"/>
                <a:cs typeface="Arial"/>
                <a:sym typeface="Arial"/>
              </a:defRPr>
            </a:lvl2pPr>
            <a:lvl3pPr lvl="2" indent="0" rtl="0">
              <a:spcBef>
                <a:spcPts val="0"/>
              </a:spcBef>
              <a:buSzPct val="100000"/>
              <a:buFont typeface="Arial"/>
              <a:buNone/>
              <a:defRPr sz="2200">
                <a:latin typeface="Arial"/>
                <a:ea typeface="Arial"/>
                <a:cs typeface="Arial"/>
                <a:sym typeface="Arial"/>
              </a:defRPr>
            </a:lvl3pPr>
            <a:lvl4pPr lvl="3" indent="0" rtl="0">
              <a:spcBef>
                <a:spcPts val="0"/>
              </a:spcBef>
              <a:buSzPct val="100000"/>
              <a:buFont typeface="Arial"/>
              <a:buNone/>
              <a:defRPr sz="2200">
                <a:latin typeface="Arial"/>
                <a:ea typeface="Arial"/>
                <a:cs typeface="Arial"/>
                <a:sym typeface="Arial"/>
              </a:defRPr>
            </a:lvl4pPr>
            <a:lvl5pPr lvl="4" indent="0" rtl="0">
              <a:spcBef>
                <a:spcPts val="0"/>
              </a:spcBef>
              <a:buSzPct val="100000"/>
              <a:buFont typeface="Arial"/>
              <a:buNone/>
              <a:defRPr sz="2200">
                <a:latin typeface="Arial"/>
                <a:ea typeface="Arial"/>
                <a:cs typeface="Arial"/>
                <a:sym typeface="Arial"/>
              </a:defRPr>
            </a:lvl5pPr>
            <a:lvl6pPr lvl="5" indent="0" rtl="0">
              <a:spcBef>
                <a:spcPts val="0"/>
              </a:spcBef>
              <a:buSzPct val="100000"/>
              <a:buFont typeface="Arial"/>
              <a:buNone/>
              <a:defRPr sz="2200">
                <a:latin typeface="Arial"/>
                <a:ea typeface="Arial"/>
                <a:cs typeface="Arial"/>
                <a:sym typeface="Arial"/>
              </a:defRPr>
            </a:lvl6pPr>
            <a:lvl7pPr lvl="6" indent="0" rtl="0">
              <a:spcBef>
                <a:spcPts val="0"/>
              </a:spcBef>
              <a:buSzPct val="100000"/>
              <a:buFont typeface="Arial"/>
              <a:buNone/>
              <a:defRPr sz="2200">
                <a:latin typeface="Arial"/>
                <a:ea typeface="Arial"/>
                <a:cs typeface="Arial"/>
                <a:sym typeface="Arial"/>
              </a:defRPr>
            </a:lvl7pPr>
            <a:lvl8pPr lvl="7" indent="0" rtl="0">
              <a:spcBef>
                <a:spcPts val="0"/>
              </a:spcBef>
              <a:buSzPct val="100000"/>
              <a:buFont typeface="Arial"/>
              <a:buNone/>
              <a:defRPr sz="2200">
                <a:latin typeface="Arial"/>
                <a:ea typeface="Arial"/>
                <a:cs typeface="Arial"/>
                <a:sym typeface="Arial"/>
              </a:defRPr>
            </a:lvl8pPr>
            <a:lvl9pPr lvl="8" indent="0" rtl="0">
              <a:spcBef>
                <a:spcPts val="0"/>
              </a:spcBef>
              <a:buSzPct val="100000"/>
              <a:buFont typeface="Arial"/>
              <a:buNone/>
              <a:defRPr sz="2200">
                <a:latin typeface="Arial"/>
                <a:ea typeface="Arial"/>
                <a:cs typeface="Arial"/>
                <a:sym typeface="Arial"/>
              </a:defRPr>
            </a:lvl9pPr>
          </a:lstStyle>
          <a:p>
            <a:r>
              <a:rPr lang="nl-NL"/>
              <a:t>Klik om stijl te bewerken</a:t>
            </a:r>
            <a:endParaRPr/>
          </a:p>
        </p:txBody>
      </p:sp>
      <p:sp>
        <p:nvSpPr>
          <p:cNvPr id="63" name="Shape 63"/>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1966526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_Green_Boat">
    <p:spTree>
      <p:nvGrpSpPr>
        <p:cNvPr id="1" name="Shape 72"/>
        <p:cNvGrpSpPr/>
        <p:nvPr/>
      </p:nvGrpSpPr>
      <p:grpSpPr>
        <a:xfrm>
          <a:off x="0" y="0"/>
          <a:ext cx="0" cy="0"/>
          <a:chOff x="0" y="0"/>
          <a:chExt cx="0" cy="0"/>
        </a:xfrm>
      </p:grpSpPr>
      <p:pic>
        <p:nvPicPr>
          <p:cNvPr id="22" name="Afbeelding 21">
            <a:extLst>
              <a:ext uri="{FF2B5EF4-FFF2-40B4-BE49-F238E27FC236}">
                <a16:creationId xmlns:a16="http://schemas.microsoft.com/office/drawing/2014/main" id="{FC2F83C5-789F-7D4A-BEAA-48675204C0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976" y="225156"/>
            <a:ext cx="11755465" cy="6392620"/>
          </a:xfrm>
          <a:prstGeom prst="rect">
            <a:avLst/>
          </a:prstGeom>
        </p:spPr>
      </p:pic>
      <p:sp>
        <p:nvSpPr>
          <p:cNvPr id="76" name="Shape 76"/>
          <p:cNvSpPr txBox="1"/>
          <p:nvPr/>
        </p:nvSpPr>
        <p:spPr>
          <a:xfrm rot="-5400000">
            <a:off x="9586305" y="4071055"/>
            <a:ext cx="4995890" cy="214200"/>
          </a:xfrm>
          <a:prstGeom prst="rect">
            <a:avLst/>
          </a:prstGeom>
          <a:noFill/>
          <a:ln>
            <a:noFill/>
          </a:ln>
        </p:spPr>
        <p:txBody>
          <a:bodyPr lIns="91425" tIns="91425" rIns="91425" bIns="91425" anchor="ctr" anchorCtr="0">
            <a:noAutofit/>
          </a:bodyPr>
          <a:lstStyle/>
          <a:p>
            <a:r>
              <a:rPr lang="en-US" sz="1050" b="0" i="0" dirty="0">
                <a:latin typeface="Arial" panose="020B0604020202020204" pitchFamily="34" charset="0"/>
                <a:cs typeface="Arial" panose="020B0604020202020204" pitchFamily="34" charset="0"/>
              </a:rPr>
              <a:t>Marco </a:t>
            </a:r>
            <a:r>
              <a:rPr lang="en-US" sz="1050" b="0" i="0" dirty="0" err="1">
                <a:latin typeface="Arial" panose="020B0604020202020204" pitchFamily="34" charset="0"/>
                <a:cs typeface="Arial" panose="020B0604020202020204" pitchFamily="34" charset="0"/>
              </a:rPr>
              <a:t>Lambertini</a:t>
            </a:r>
            <a:r>
              <a:rPr lang="en-US" sz="1050" b="0" i="0" dirty="0">
                <a:latin typeface="Arial" panose="020B0604020202020204" pitchFamily="34" charset="0"/>
                <a:cs typeface="Arial" panose="020B0604020202020204" pitchFamily="34" charset="0"/>
              </a:rPr>
              <a:t> / </a:t>
            </a:r>
            <a:r>
              <a:rPr lang="nl-NL" sz="1050" b="0" i="0" kern="1200" dirty="0">
                <a:solidFill>
                  <a:schemeClr val="tx1"/>
                </a:solidFill>
                <a:effectLst/>
                <a:latin typeface="Arial" panose="020B0604020202020204" pitchFamily="34" charset="0"/>
                <a:ea typeface="+mn-ea"/>
                <a:cs typeface="Arial" panose="020B0604020202020204" pitchFamily="34" charset="0"/>
              </a:rPr>
              <a:t>Director General / WWF International</a:t>
            </a:r>
          </a:p>
        </p:txBody>
      </p:sp>
      <p:pic>
        <p:nvPicPr>
          <p:cNvPr id="77" name="Shape 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Tree>
    <p:extLst>
      <p:ext uri="{BB962C8B-B14F-4D97-AF65-F5344CB8AC3E}">
        <p14:creationId xmlns:p14="http://schemas.microsoft.com/office/powerpoint/2010/main" val="354273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1. Title Slide_Orange_Boat">
    <p:spTree>
      <p:nvGrpSpPr>
        <p:cNvPr id="1" name="Shape 64"/>
        <p:cNvGrpSpPr/>
        <p:nvPr/>
      </p:nvGrpSpPr>
      <p:grpSpPr>
        <a:xfrm>
          <a:off x="0" y="0"/>
          <a:ext cx="0" cy="0"/>
          <a:chOff x="0" y="0"/>
          <a:chExt cx="0" cy="0"/>
        </a:xfrm>
      </p:grpSpPr>
      <p:pic>
        <p:nvPicPr>
          <p:cNvPr id="3" name="Afbeelding 2">
            <a:extLst>
              <a:ext uri="{FF2B5EF4-FFF2-40B4-BE49-F238E27FC236}">
                <a16:creationId xmlns:a16="http://schemas.microsoft.com/office/drawing/2014/main" id="{1F413D96-CF13-4A45-AE3E-F3C61DEB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455" y="234315"/>
            <a:ext cx="11761022" cy="6386122"/>
          </a:xfrm>
          <a:prstGeom prst="rect">
            <a:avLst/>
          </a:prstGeom>
        </p:spPr>
      </p:pic>
      <p:sp>
        <p:nvSpPr>
          <p:cNvPr id="66" name="Shape 66"/>
          <p:cNvSpPr txBox="1"/>
          <p:nvPr/>
        </p:nvSpPr>
        <p:spPr>
          <a:xfrm rot="-5400000">
            <a:off x="9437715" y="3922465"/>
            <a:ext cx="529307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Dr</a:t>
            </a:r>
            <a:r>
              <a:rPr lang="nl-NL" sz="1050" b="0" i="0" kern="1200" dirty="0">
                <a:solidFill>
                  <a:schemeClr val="tx1"/>
                </a:solidFill>
                <a:effectLst/>
                <a:latin typeface="Arial" panose="020B0604020202020204" pitchFamily="34" charset="0"/>
                <a:ea typeface="+mn-ea"/>
                <a:cs typeface="Arial" panose="020B0604020202020204" pitchFamily="34" charset="0"/>
              </a:rPr>
              <a:t> Lawrence </a:t>
            </a:r>
            <a:r>
              <a:rPr lang="nl-NL" sz="1050" b="0" i="0" kern="1200" dirty="0" err="1">
                <a:solidFill>
                  <a:schemeClr val="tx1"/>
                </a:solidFill>
                <a:effectLst/>
                <a:latin typeface="Arial" panose="020B0604020202020204" pitchFamily="34" charset="0"/>
                <a:ea typeface="+mn-ea"/>
                <a:cs typeface="Arial" panose="020B0604020202020204" pitchFamily="34" charset="0"/>
              </a:rPr>
              <a:t>Bellamy</a:t>
            </a:r>
            <a:r>
              <a:rPr lang="nl-NL" sz="1050" b="0" i="0" kern="1200" dirty="0">
                <a:solidFill>
                  <a:schemeClr val="tx1"/>
                </a:solidFill>
                <a:effectLst/>
                <a:latin typeface="Arial" panose="020B0604020202020204" pitchFamily="34" charset="0"/>
                <a:ea typeface="+mn-ea"/>
                <a:cs typeface="Arial" panose="020B0604020202020204" pitchFamily="34" charset="0"/>
              </a:rPr>
              <a:t> - </a:t>
            </a:r>
            <a:r>
              <a:rPr lang="nl-NL" sz="1050" b="0" i="0" kern="1200" dirty="0" err="1">
                <a:solidFill>
                  <a:schemeClr val="tx1"/>
                </a:solidFill>
                <a:effectLst/>
                <a:latin typeface="Arial" panose="020B0604020202020204" pitchFamily="34" charset="0"/>
                <a:ea typeface="+mn-ea"/>
                <a:cs typeface="Arial" panose="020B0604020202020204" pitchFamily="34" charset="0"/>
              </a:rPr>
              <a:t>Seabird</a:t>
            </a:r>
            <a:r>
              <a:rPr lang="nl-NL" sz="1050" b="0" i="0" kern="1200" dirty="0">
                <a:solidFill>
                  <a:schemeClr val="tx1"/>
                </a:solidFill>
                <a:effectLst/>
                <a:latin typeface="Arial" panose="020B0604020202020204" pitchFamily="34" charset="0"/>
                <a:ea typeface="+mn-ea"/>
                <a:cs typeface="Arial" panose="020B0604020202020204" pitchFamily="34" charset="0"/>
              </a:rPr>
              <a:t> spotting at </a:t>
            </a:r>
            <a:r>
              <a:rPr lang="nl-NL" sz="1050" b="0" i="0" kern="1200" dirty="0" err="1">
                <a:solidFill>
                  <a:schemeClr val="tx1"/>
                </a:solidFill>
                <a:effectLst/>
                <a:latin typeface="Arial" panose="020B0604020202020204" pitchFamily="34" charset="0"/>
                <a:ea typeface="+mn-ea"/>
                <a:cs typeface="Arial" panose="020B0604020202020204" pitchFamily="34" charset="0"/>
              </a:rPr>
              <a:t>Blakeney</a:t>
            </a:r>
            <a:r>
              <a:rPr lang="nl-NL" sz="1050" b="0" i="0" kern="1200" dirty="0">
                <a:solidFill>
                  <a:schemeClr val="tx1"/>
                </a:solidFill>
                <a:effectLst/>
                <a:latin typeface="Arial" panose="020B0604020202020204" pitchFamily="34" charset="0"/>
                <a:ea typeface="+mn-ea"/>
                <a:cs typeface="Arial" panose="020B0604020202020204" pitchFamily="34" charset="0"/>
              </a:rPr>
              <a:t> Point in Norfolk 2016</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pic>
        <p:nvPicPr>
          <p:cNvPr id="6" name="Afbeelding 5">
            <a:extLst>
              <a:ext uri="{FF2B5EF4-FFF2-40B4-BE49-F238E27FC236}">
                <a16:creationId xmlns:a16="http://schemas.microsoft.com/office/drawing/2014/main" id="{F6F73A77-16A3-A141-B6EF-34BF719602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06435" y="4011295"/>
            <a:ext cx="3111500" cy="2070100"/>
          </a:xfrm>
          <a:prstGeom prst="rect">
            <a:avLst/>
          </a:prstGeom>
          <a:ln>
            <a:solidFill>
              <a:schemeClr val="bg1"/>
            </a:solidFill>
          </a:ln>
        </p:spPr>
      </p:pic>
    </p:spTree>
    <p:extLst>
      <p:ext uri="{BB962C8B-B14F-4D97-AF65-F5344CB8AC3E}">
        <p14:creationId xmlns:p14="http://schemas.microsoft.com/office/powerpoint/2010/main" val="296080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1. Title Slide_EH_Concert">
    <p:spTree>
      <p:nvGrpSpPr>
        <p:cNvPr id="1" name="Shape 506"/>
        <p:cNvGrpSpPr/>
        <p:nvPr/>
      </p:nvGrpSpPr>
      <p:grpSpPr>
        <a:xfrm>
          <a:off x="0" y="0"/>
          <a:ext cx="0" cy="0"/>
          <a:chOff x="0" y="0"/>
          <a:chExt cx="0" cy="0"/>
        </a:xfrm>
      </p:grpSpPr>
      <p:pic>
        <p:nvPicPr>
          <p:cNvPr id="3" name="Afbeelding 2">
            <a:extLst>
              <a:ext uri="{FF2B5EF4-FFF2-40B4-BE49-F238E27FC236}">
                <a16:creationId xmlns:a16="http://schemas.microsoft.com/office/drawing/2014/main" id="{00851C6F-E768-0E46-AB6B-000E54631B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1" y="233916"/>
            <a:ext cx="11766698" cy="6386624"/>
          </a:xfrm>
          <a:prstGeom prst="rect">
            <a:avLst/>
          </a:prstGeom>
        </p:spPr>
      </p:pic>
      <p:sp>
        <p:nvSpPr>
          <p:cNvPr id="508" name="Shape 508"/>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James Morgan - WWF</a:t>
            </a:r>
          </a:p>
        </p:txBody>
      </p:sp>
      <p:pic>
        <p:nvPicPr>
          <p:cNvPr id="509" name="Shape 5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11" name="Shape 511"/>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13" name="Shape 513"/>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2019019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 Title Slide_EH_Concert">
    <p:spTree>
      <p:nvGrpSpPr>
        <p:cNvPr id="1" name="Shape 506"/>
        <p:cNvGrpSpPr/>
        <p:nvPr/>
      </p:nvGrpSpPr>
      <p:grpSpPr>
        <a:xfrm>
          <a:off x="0" y="0"/>
          <a:ext cx="0" cy="0"/>
          <a:chOff x="0" y="0"/>
          <a:chExt cx="0" cy="0"/>
        </a:xfrm>
      </p:grpSpPr>
      <p:pic>
        <p:nvPicPr>
          <p:cNvPr id="13" name="Afbeelding 12">
            <a:extLst>
              <a:ext uri="{FF2B5EF4-FFF2-40B4-BE49-F238E27FC236}">
                <a16:creationId xmlns:a16="http://schemas.microsoft.com/office/drawing/2014/main" id="{C8F01C85-0245-D847-996A-B16532FE1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170" y="234315"/>
            <a:ext cx="11758295" cy="6384289"/>
          </a:xfrm>
          <a:prstGeom prst="rect">
            <a:avLst/>
          </a:prstGeom>
        </p:spPr>
      </p:pic>
      <p:sp>
        <p:nvSpPr>
          <p:cNvPr id="508" name="Shape 508"/>
          <p:cNvSpPr txBox="1"/>
          <p:nvPr/>
        </p:nvSpPr>
        <p:spPr>
          <a:xfrm rot="-5400000">
            <a:off x="10406407" y="4891158"/>
            <a:ext cx="3355685"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National </a:t>
            </a:r>
            <a:r>
              <a:rPr lang="nl-NL" sz="1050" b="0" i="0" kern="1200" dirty="0" err="1">
                <a:solidFill>
                  <a:schemeClr val="tx1"/>
                </a:solidFill>
                <a:effectLst/>
                <a:latin typeface="Arial" panose="020B0604020202020204" pitchFamily="34" charset="0"/>
                <a:ea typeface="+mn-ea"/>
                <a:cs typeface="Arial" panose="020B0604020202020204" pitchFamily="34" charset="0"/>
              </a:rPr>
              <a:t>Geographic</a:t>
            </a:r>
            <a:r>
              <a:rPr lang="nl-NL" sz="1050" b="0" i="0" kern="1200" dirty="0">
                <a:solidFill>
                  <a:schemeClr val="tx1"/>
                </a:solidFill>
                <a:effectLst/>
                <a:latin typeface="Arial" panose="020B0604020202020204" pitchFamily="34" charset="0"/>
                <a:ea typeface="+mn-ea"/>
                <a:cs typeface="Arial" panose="020B0604020202020204" pitchFamily="34" charset="0"/>
              </a:rPr>
              <a:t> Stock - Steve Winter - WWF</a:t>
            </a:r>
          </a:p>
        </p:txBody>
      </p:sp>
      <p:pic>
        <p:nvPicPr>
          <p:cNvPr id="509" name="Shape 5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11" name="Shape 511"/>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13" name="Shape 513"/>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2919034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1. Title Slide_Orange_Boat">
    <p:spTree>
      <p:nvGrpSpPr>
        <p:cNvPr id="1" name="Shape 64"/>
        <p:cNvGrpSpPr/>
        <p:nvPr/>
      </p:nvGrpSpPr>
      <p:grpSpPr>
        <a:xfrm>
          <a:off x="0" y="0"/>
          <a:ext cx="0" cy="0"/>
          <a:chOff x="0" y="0"/>
          <a:chExt cx="0" cy="0"/>
        </a:xfrm>
      </p:grpSpPr>
      <p:pic>
        <p:nvPicPr>
          <p:cNvPr id="11" name="Afbeelding 10">
            <a:extLst>
              <a:ext uri="{FF2B5EF4-FFF2-40B4-BE49-F238E27FC236}">
                <a16:creationId xmlns:a16="http://schemas.microsoft.com/office/drawing/2014/main" id="{B8FD5104-FBCF-3D42-B862-F6F235D61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455" y="234315"/>
            <a:ext cx="11761470" cy="6381150"/>
          </a:xfrm>
          <a:prstGeom prst="rect">
            <a:avLst/>
          </a:prstGeom>
        </p:spPr>
      </p:pic>
      <p:sp>
        <p:nvSpPr>
          <p:cNvPr id="66" name="Shape 6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Steve </a:t>
            </a:r>
            <a:r>
              <a:rPr lang="nl-NL" sz="1050" b="0" i="0" kern="1200" dirty="0" err="1">
                <a:solidFill>
                  <a:schemeClr val="tx1"/>
                </a:solidFill>
                <a:effectLst/>
                <a:latin typeface="Arial" panose="020B0604020202020204" pitchFamily="34" charset="0"/>
                <a:ea typeface="+mn-ea"/>
                <a:cs typeface="Arial" panose="020B0604020202020204" pitchFamily="34" charset="0"/>
              </a:rPr>
              <a:t>Morello</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181171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 Title Slide_Orange_Boat">
    <p:spTree>
      <p:nvGrpSpPr>
        <p:cNvPr id="1" name="Shape 64"/>
        <p:cNvGrpSpPr/>
        <p:nvPr/>
      </p:nvGrpSpPr>
      <p:grpSpPr>
        <a:xfrm>
          <a:off x="0" y="0"/>
          <a:ext cx="0" cy="0"/>
          <a:chOff x="0" y="0"/>
          <a:chExt cx="0" cy="0"/>
        </a:xfrm>
      </p:grpSpPr>
      <p:pic>
        <p:nvPicPr>
          <p:cNvPr id="5" name="Afbeelding 4">
            <a:extLst>
              <a:ext uri="{FF2B5EF4-FFF2-40B4-BE49-F238E27FC236}">
                <a16:creationId xmlns:a16="http://schemas.microsoft.com/office/drawing/2014/main" id="{23519F64-3FB5-3D43-A6AD-DDB29145FC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2" y="233916"/>
            <a:ext cx="11760324" cy="6386623"/>
          </a:xfrm>
          <a:prstGeom prst="rect">
            <a:avLst/>
          </a:prstGeom>
        </p:spPr>
      </p:pic>
      <p:sp>
        <p:nvSpPr>
          <p:cNvPr id="66" name="Shape 66"/>
          <p:cNvSpPr txBox="1"/>
          <p:nvPr/>
        </p:nvSpPr>
        <p:spPr>
          <a:xfrm rot="-5400000">
            <a:off x="10360687" y="4845438"/>
            <a:ext cx="3447125"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Wild </a:t>
            </a:r>
            <a:r>
              <a:rPr lang="nl-NL" sz="1050" b="0" i="0" kern="1200" dirty="0" err="1">
                <a:solidFill>
                  <a:schemeClr val="tx1"/>
                </a:solidFill>
                <a:effectLst/>
                <a:latin typeface="Arial" panose="020B0604020202020204" pitchFamily="34" charset="0"/>
                <a:ea typeface="+mn-ea"/>
                <a:cs typeface="Arial" panose="020B0604020202020204" pitchFamily="34" charset="0"/>
              </a:rPr>
              <a:t>Wonders</a:t>
            </a:r>
            <a:r>
              <a:rPr lang="nl-NL" sz="1050" b="0" i="0" kern="1200" dirty="0">
                <a:solidFill>
                  <a:schemeClr val="tx1"/>
                </a:solidFill>
                <a:effectLst/>
                <a:latin typeface="Arial" panose="020B0604020202020204" pitchFamily="34" charset="0"/>
                <a:ea typeface="+mn-ea"/>
                <a:cs typeface="Arial" panose="020B0604020202020204" pitchFamily="34" charset="0"/>
              </a:rPr>
              <a:t> of Europe - Konrad </a:t>
            </a:r>
            <a:r>
              <a:rPr lang="nl-NL" sz="1050" b="0" i="0" kern="1200" dirty="0" err="1">
                <a:solidFill>
                  <a:schemeClr val="tx1"/>
                </a:solidFill>
                <a:effectLst/>
                <a:latin typeface="Arial" panose="020B0604020202020204" pitchFamily="34" charset="0"/>
                <a:ea typeface="+mn-ea"/>
                <a:cs typeface="Arial" panose="020B0604020202020204" pitchFamily="34" charset="0"/>
              </a:rPr>
              <a:t>Wothe</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2824219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 Title Slide_EH_Group">
    <p:spTree>
      <p:nvGrpSpPr>
        <p:cNvPr id="1" name="Shape 514"/>
        <p:cNvGrpSpPr/>
        <p:nvPr/>
      </p:nvGrpSpPr>
      <p:grpSpPr>
        <a:xfrm>
          <a:off x="0" y="0"/>
          <a:ext cx="0" cy="0"/>
          <a:chOff x="0" y="0"/>
          <a:chExt cx="0" cy="0"/>
        </a:xfrm>
      </p:grpSpPr>
      <p:pic>
        <p:nvPicPr>
          <p:cNvPr id="13" name="Afbeelding 12">
            <a:extLst>
              <a:ext uri="{FF2B5EF4-FFF2-40B4-BE49-F238E27FC236}">
                <a16:creationId xmlns:a16="http://schemas.microsoft.com/office/drawing/2014/main" id="{F21B6AAF-541B-1245-A5A1-CD1FBF2F6A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455" y="234315"/>
            <a:ext cx="11761469" cy="6382940"/>
          </a:xfrm>
          <a:prstGeom prst="rect">
            <a:avLst/>
          </a:prstGeom>
        </p:spPr>
      </p:pic>
      <p:sp>
        <p:nvSpPr>
          <p:cNvPr id="516" name="Shape 51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050" b="0" i="0" kern="1200" dirty="0">
                <a:solidFill>
                  <a:schemeClr val="tx1"/>
                </a:solidFill>
                <a:effectLst/>
                <a:latin typeface="Arial" panose="020B0604020202020204" pitchFamily="34" charset="0"/>
                <a:ea typeface="+mn-ea"/>
                <a:cs typeface="Arial" panose="020B0604020202020204" pitchFamily="34" charset="0"/>
              </a:rPr>
              <a:t> - Nick </a:t>
            </a:r>
            <a:r>
              <a:rPr lang="nl-NL" sz="1050" b="0" i="0" kern="1200" dirty="0" err="1">
                <a:solidFill>
                  <a:schemeClr val="tx1"/>
                </a:solidFill>
                <a:effectLst/>
                <a:latin typeface="Arial" panose="020B0604020202020204" pitchFamily="34" charset="0"/>
                <a:ea typeface="+mn-ea"/>
                <a:cs typeface="Arial" panose="020B0604020202020204" pitchFamily="34" charset="0"/>
              </a:rPr>
              <a:t>Garbutt</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517" name="Shape 5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19" name="Shape 51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21" name="Shape 52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64342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Title Slide_Pink_Forest">
    <p:spTree>
      <p:nvGrpSpPr>
        <p:cNvPr id="1" name="Shape 48"/>
        <p:cNvGrpSpPr/>
        <p:nvPr/>
      </p:nvGrpSpPr>
      <p:grpSpPr>
        <a:xfrm>
          <a:off x="0" y="0"/>
          <a:ext cx="0" cy="0"/>
          <a:chOff x="0" y="0"/>
          <a:chExt cx="0" cy="0"/>
        </a:xfrm>
      </p:grpSpPr>
      <p:pic>
        <p:nvPicPr>
          <p:cNvPr id="5" name="Afbeelding 4">
            <a:extLst>
              <a:ext uri="{FF2B5EF4-FFF2-40B4-BE49-F238E27FC236}">
                <a16:creationId xmlns:a16="http://schemas.microsoft.com/office/drawing/2014/main" id="{92340F01-8334-164C-A795-BC98B585D3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40" y="230076"/>
            <a:ext cx="11759608" cy="6397552"/>
          </a:xfrm>
          <a:prstGeom prst="rect">
            <a:avLst/>
          </a:prstGeom>
        </p:spPr>
      </p:pic>
      <p:pic>
        <p:nvPicPr>
          <p:cNvPr id="50" name="Shape 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2" name="Shape 52"/>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4" name="Shape 54"/>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55" name="Shape 55"/>
          <p:cNvSpPr txBox="1"/>
          <p:nvPr/>
        </p:nvSpPr>
        <p:spPr>
          <a:xfrm rot="-5400000">
            <a:off x="10012450" y="4497200"/>
            <a:ext cx="41436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Mallory Graves - WWF-</a:t>
            </a:r>
            <a:r>
              <a:rPr lang="nl-NL" sz="1050" b="0" i="0" kern="1200" dirty="0" err="1">
                <a:solidFill>
                  <a:schemeClr val="tx1"/>
                </a:solidFill>
                <a:effectLst/>
                <a:latin typeface="Arial" panose="020B0604020202020204" pitchFamily="34" charset="0"/>
                <a:ea typeface="+mn-ea"/>
                <a:cs typeface="Arial" panose="020B0604020202020204" pitchFamily="34" charset="0"/>
              </a:rPr>
              <a:t>Greater</a:t>
            </a:r>
            <a:r>
              <a:rPr lang="nl-NL" sz="1050" b="0" i="0" kern="1200" dirty="0">
                <a:solidFill>
                  <a:schemeClr val="tx1"/>
                </a:solidFill>
                <a:effectLst/>
                <a:latin typeface="Arial" panose="020B0604020202020204" pitchFamily="34" charset="0"/>
                <a:ea typeface="+mn-ea"/>
                <a:cs typeface="Arial" panose="020B0604020202020204" pitchFamily="34" charset="0"/>
              </a:rPr>
              <a:t> Mekong</a:t>
            </a:r>
          </a:p>
        </p:txBody>
      </p:sp>
    </p:spTree>
    <p:extLst>
      <p:ext uri="{BB962C8B-B14F-4D97-AF65-F5344CB8AC3E}">
        <p14:creationId xmlns:p14="http://schemas.microsoft.com/office/powerpoint/2010/main" val="66807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Title Slide_Earth Hour">
    <p:spTree>
      <p:nvGrpSpPr>
        <p:cNvPr id="1" name="Shape 16"/>
        <p:cNvGrpSpPr/>
        <p:nvPr/>
      </p:nvGrpSpPr>
      <p:grpSpPr>
        <a:xfrm>
          <a:off x="0" y="0"/>
          <a:ext cx="0" cy="0"/>
          <a:chOff x="0" y="0"/>
          <a:chExt cx="0" cy="0"/>
        </a:xfrm>
      </p:grpSpPr>
      <p:pic>
        <p:nvPicPr>
          <p:cNvPr id="12" name="Shape 493" descr="For Globe OOH A1.jpg"/>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214975" y="235325"/>
            <a:ext cx="11762400" cy="6376200"/>
          </a:xfrm>
          <a:prstGeom prst="rect">
            <a:avLst/>
          </a:prstGeom>
          <a:noFill/>
          <a:ln>
            <a:noFill/>
          </a:ln>
        </p:spPr>
      </p:pic>
      <p:pic>
        <p:nvPicPr>
          <p:cNvPr id="13" name="Shape 494" descr="WWF logo_for use on dark background only.jpg"/>
          <p:cNvPicPr preferRelativeResize="0"/>
          <p:nvPr userDrawn="1"/>
        </p:nvPicPr>
        <p:blipFill rotWithShape="1">
          <a:blip r:embed="rId3">
            <a:alphaModFix/>
          </a:blip>
          <a:srcRect/>
          <a:stretch/>
        </p:blipFill>
        <p:spPr>
          <a:xfrm>
            <a:off x="6648080" y="939518"/>
            <a:ext cx="947100" cy="1184400"/>
          </a:xfrm>
          <a:prstGeom prst="rect">
            <a:avLst/>
          </a:prstGeom>
          <a:noFill/>
          <a:ln>
            <a:noFill/>
          </a:ln>
        </p:spPr>
      </p:pic>
      <p:pic>
        <p:nvPicPr>
          <p:cNvPr id="14" name="Shape 495" descr="60+_without background.tif"/>
          <p:cNvPicPr preferRelativeResize="0"/>
          <p:nvPr userDrawn="1"/>
        </p:nvPicPr>
        <p:blipFill rotWithShape="1">
          <a:blip r:embed="rId4">
            <a:alphaModFix/>
          </a:blip>
          <a:srcRect/>
          <a:stretch/>
        </p:blipFill>
        <p:spPr>
          <a:xfrm>
            <a:off x="3753025" y="572575"/>
            <a:ext cx="2952300" cy="2143800"/>
          </a:xfrm>
          <a:prstGeom prst="rect">
            <a:avLst/>
          </a:prstGeom>
          <a:noFill/>
          <a:ln>
            <a:noFill/>
          </a:ln>
        </p:spPr>
      </p:pic>
      <p:sp>
        <p:nvSpPr>
          <p:cNvPr id="15" name="Shape 496"/>
          <p:cNvSpPr txBox="1"/>
          <p:nvPr userDrawn="1"/>
        </p:nvSpPr>
        <p:spPr>
          <a:xfrm>
            <a:off x="3829230" y="2411571"/>
            <a:ext cx="45339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b="1" i="0" u="none" strike="noStrike" cap="none">
                <a:solidFill>
                  <a:srgbClr val="FFFFFF"/>
                </a:solidFill>
                <a:latin typeface="Oswald"/>
                <a:ea typeface="Oswald"/>
                <a:cs typeface="Oswald"/>
                <a:sym typeface="Oswald"/>
              </a:rPr>
              <a:t>EARTH HOUR 2017</a:t>
            </a:r>
          </a:p>
          <a:p>
            <a:pPr marL="0" marR="0" lvl="0" indent="0" algn="l" rtl="0">
              <a:spcBef>
                <a:spcPts val="0"/>
              </a:spcBef>
              <a:buNone/>
            </a:pPr>
            <a:endParaRPr sz="3000" b="1" i="0" u="none" strike="noStrike" cap="none">
              <a:solidFill>
                <a:srgbClr val="FFFFFF"/>
              </a:solidFill>
              <a:latin typeface="Oswald"/>
              <a:ea typeface="Oswald"/>
              <a:cs typeface="Oswald"/>
              <a:sym typeface="Oswald"/>
            </a:endParaRPr>
          </a:p>
        </p:txBody>
      </p:sp>
      <p:sp>
        <p:nvSpPr>
          <p:cNvPr id="16" name="Shape 497"/>
          <p:cNvSpPr txBox="1"/>
          <p:nvPr userDrawn="1"/>
        </p:nvSpPr>
        <p:spPr>
          <a:xfrm>
            <a:off x="374018" y="6123087"/>
            <a:ext cx="3078600" cy="400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rgbClr val="FFFFFF"/>
                </a:solidFill>
                <a:latin typeface="Oswald"/>
                <a:ea typeface="Oswald"/>
                <a:cs typeface="Oswald"/>
                <a:sym typeface="Oswald"/>
              </a:rPr>
              <a:t>together possible</a:t>
            </a:r>
          </a:p>
        </p:txBody>
      </p:sp>
    </p:spTree>
    <p:extLst>
      <p:ext uri="{BB962C8B-B14F-4D97-AF65-F5344CB8AC3E}">
        <p14:creationId xmlns:p14="http://schemas.microsoft.com/office/powerpoint/2010/main" val="737059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06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b"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4" name="Straight Connector 3"/>
          <p:cNvCxnSpPr/>
          <p:nvPr userDrawn="1"/>
        </p:nvCxnSpPr>
        <p:spPr>
          <a:xfrm>
            <a:off x="918488" y="1193800"/>
            <a:ext cx="10507425" cy="0"/>
          </a:xfrm>
          <a:prstGeom prst="line">
            <a:avLst/>
          </a:prstGeom>
          <a:ln w="38100">
            <a:solidFill>
              <a:srgbClr val="8CC63F"/>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21744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itle Slide_EH_Candle">
    <p:spTree>
      <p:nvGrpSpPr>
        <p:cNvPr id="1" name="Shape 538"/>
        <p:cNvGrpSpPr/>
        <p:nvPr/>
      </p:nvGrpSpPr>
      <p:grpSpPr>
        <a:xfrm>
          <a:off x="0" y="0"/>
          <a:ext cx="0" cy="0"/>
          <a:chOff x="0" y="0"/>
          <a:chExt cx="0" cy="0"/>
        </a:xfrm>
      </p:grpSpPr>
      <p:pic>
        <p:nvPicPr>
          <p:cNvPr id="5" name="Afbeelding 4">
            <a:extLst>
              <a:ext uri="{FF2B5EF4-FFF2-40B4-BE49-F238E27FC236}">
                <a16:creationId xmlns:a16="http://schemas.microsoft.com/office/drawing/2014/main" id="{1DD32041-7BDC-9742-A565-105109F90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51" y="233917"/>
            <a:ext cx="11770241" cy="6382932"/>
          </a:xfrm>
          <a:prstGeom prst="rect">
            <a:avLst/>
          </a:prstGeom>
        </p:spPr>
      </p:pic>
      <p:pic>
        <p:nvPicPr>
          <p:cNvPr id="540" name="Shape 5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42" name="Shape 542"/>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dirty="0"/>
              <a:t>Klik om stijl te bewerken</a:t>
            </a:r>
            <a:endParaRPr dirty="0"/>
          </a:p>
        </p:txBody>
      </p:sp>
      <p:sp>
        <p:nvSpPr>
          <p:cNvPr id="544" name="Shape 544"/>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dirty="0"/>
              <a:t>Klik om stijl te bewerken</a:t>
            </a:r>
            <a:endParaRPr dirty="0"/>
          </a:p>
        </p:txBody>
      </p:sp>
      <p:sp>
        <p:nvSpPr>
          <p:cNvPr id="545" name="Shape 545"/>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050" b="0" i="0" kern="1200" dirty="0">
                <a:solidFill>
                  <a:schemeClr val="tx1"/>
                </a:solidFill>
                <a:effectLst/>
                <a:latin typeface="Arial" panose="020B0604020202020204" pitchFamily="34" charset="0"/>
                <a:ea typeface="+mn-ea"/>
                <a:cs typeface="Arial" panose="020B0604020202020204" pitchFamily="34" charset="0"/>
              </a:rPr>
              <a:t> - Tim </a:t>
            </a:r>
            <a:r>
              <a:rPr lang="nl-NL" sz="1050" b="0" i="0" kern="1200" dirty="0" err="1">
                <a:solidFill>
                  <a:schemeClr val="tx1"/>
                </a:solidFill>
                <a:effectLst/>
                <a:latin typeface="Arial" panose="020B0604020202020204" pitchFamily="34" charset="0"/>
                <a:ea typeface="+mn-ea"/>
                <a:cs typeface="Arial" panose="020B0604020202020204" pitchFamily="34" charset="0"/>
              </a:rPr>
              <a:t>Laman</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spTree>
    <p:extLst>
      <p:ext uri="{BB962C8B-B14F-4D97-AF65-F5344CB8AC3E}">
        <p14:creationId xmlns:p14="http://schemas.microsoft.com/office/powerpoint/2010/main" val="1354741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b"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4" name="Straight Connector 3"/>
          <p:cNvCxnSpPr>
            <a:cxnSpLocks/>
          </p:cNvCxnSpPr>
          <p:nvPr userDrawn="1"/>
        </p:nvCxnSpPr>
        <p:spPr>
          <a:xfrm>
            <a:off x="918488" y="6375400"/>
            <a:ext cx="2840712" cy="0"/>
          </a:xfrm>
          <a:prstGeom prst="line">
            <a:avLst/>
          </a:prstGeom>
          <a:ln w="38100">
            <a:solidFill>
              <a:srgbClr val="8CC6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91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b"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8CC63F"/>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dirty="0"/>
          </a:p>
        </p:txBody>
      </p:sp>
      <p:sp>
        <p:nvSpPr>
          <p:cNvPr id="8" name="Text Placeholder 2"/>
          <p:cNvSpPr>
            <a:spLocks noGrp="1"/>
          </p:cNvSpPr>
          <p:nvPr>
            <p:ph type="body" sz="quarter" idx="11"/>
          </p:nvPr>
        </p:nvSpPr>
        <p:spPr>
          <a:xfrm>
            <a:off x="6179124" y="1374775"/>
            <a:ext cx="5142925"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503411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8CC63F"/>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8CC63F"/>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8CC63F"/>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014739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521244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lgn="ct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8CC63F"/>
          </a:solidFill>
          <a:ln>
            <a:noFill/>
          </a:ln>
        </p:spPr>
        <p:txBody>
          <a:bodyPr lIns="91425" tIns="91425" rIns="91425" bIns="91425" anchor="t" anchorCtr="0"/>
          <a:lstStyle>
            <a:lvl1pPr marL="0" lvl="0" indent="0" rtl="0">
              <a:lnSpc>
                <a:spcPct val="100000"/>
              </a:lnSpc>
              <a:spcBef>
                <a:spcPts val="0"/>
              </a:spcBef>
              <a:buSzPct val="100000"/>
              <a:buNone/>
              <a:defRPr sz="2400">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368047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8CC63F"/>
            </a:solidFill>
          </a:ln>
        </p:spPr>
        <p:style>
          <a:lnRef idx="1">
            <a:schemeClr val="accent1"/>
          </a:lnRef>
          <a:fillRef idx="0">
            <a:schemeClr val="accent1"/>
          </a:fillRef>
          <a:effectRef idx="0">
            <a:schemeClr val="accent1"/>
          </a:effectRef>
          <a:fontRef idx="minor">
            <a:schemeClr val="tx1"/>
          </a:fontRef>
        </p:style>
      </p:cxnSp>
      <p:sp>
        <p:nvSpPr>
          <p:cNvPr id="7"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805427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022800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462455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78691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1. Title Slide_EH_Australia">
    <p:spTree>
      <p:nvGrpSpPr>
        <p:cNvPr id="1" name="Shape 546"/>
        <p:cNvGrpSpPr/>
        <p:nvPr/>
      </p:nvGrpSpPr>
      <p:grpSpPr>
        <a:xfrm>
          <a:off x="0" y="0"/>
          <a:ext cx="0" cy="0"/>
          <a:chOff x="0" y="0"/>
          <a:chExt cx="0" cy="0"/>
        </a:xfrm>
      </p:grpSpPr>
      <p:pic>
        <p:nvPicPr>
          <p:cNvPr id="9" name="Afbeelding 8">
            <a:extLst>
              <a:ext uri="{FF2B5EF4-FFF2-40B4-BE49-F238E27FC236}">
                <a16:creationId xmlns:a16="http://schemas.microsoft.com/office/drawing/2014/main" id="{A01974D0-8B01-3B46-A2C1-617914A574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456" y="234315"/>
            <a:ext cx="11767184" cy="6382548"/>
          </a:xfrm>
          <a:prstGeom prst="rect">
            <a:avLst/>
          </a:prstGeom>
        </p:spPr>
      </p:pic>
      <p:pic>
        <p:nvPicPr>
          <p:cNvPr id="548" name="Shape 5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50" name="Shape 550"/>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SzPct val="100000"/>
              <a:buFont typeface="Arial"/>
              <a:buNone/>
              <a:defRPr sz="2200" i="0" u="none" strike="noStrike" cap="none">
                <a:solidFill>
                  <a:srgbClr val="000000"/>
                </a:solidFill>
                <a:latin typeface="Arial"/>
                <a:ea typeface="Arial"/>
                <a:cs typeface="Arial"/>
                <a:sym typeface="Arial"/>
              </a:defRPr>
            </a:lvl1pPr>
            <a:lvl2pPr lvl="1" indent="0" rtl="0">
              <a:spcBef>
                <a:spcPts val="0"/>
              </a:spcBef>
              <a:buSzPct val="100000"/>
              <a:buFont typeface="Arial"/>
              <a:buNone/>
              <a:defRPr sz="2200">
                <a:latin typeface="Arial"/>
                <a:ea typeface="Arial"/>
                <a:cs typeface="Arial"/>
                <a:sym typeface="Arial"/>
              </a:defRPr>
            </a:lvl2pPr>
            <a:lvl3pPr lvl="2" indent="0" rtl="0">
              <a:spcBef>
                <a:spcPts val="0"/>
              </a:spcBef>
              <a:buSzPct val="100000"/>
              <a:buFont typeface="Arial"/>
              <a:buNone/>
              <a:defRPr sz="2200">
                <a:latin typeface="Arial"/>
                <a:ea typeface="Arial"/>
                <a:cs typeface="Arial"/>
                <a:sym typeface="Arial"/>
              </a:defRPr>
            </a:lvl3pPr>
            <a:lvl4pPr lvl="3" indent="0" rtl="0">
              <a:spcBef>
                <a:spcPts val="0"/>
              </a:spcBef>
              <a:buSzPct val="100000"/>
              <a:buFont typeface="Arial"/>
              <a:buNone/>
              <a:defRPr sz="2200">
                <a:latin typeface="Arial"/>
                <a:ea typeface="Arial"/>
                <a:cs typeface="Arial"/>
                <a:sym typeface="Arial"/>
              </a:defRPr>
            </a:lvl4pPr>
            <a:lvl5pPr lvl="4" indent="0" rtl="0">
              <a:spcBef>
                <a:spcPts val="0"/>
              </a:spcBef>
              <a:buSzPct val="100000"/>
              <a:buFont typeface="Arial"/>
              <a:buNone/>
              <a:defRPr sz="2200">
                <a:latin typeface="Arial"/>
                <a:ea typeface="Arial"/>
                <a:cs typeface="Arial"/>
                <a:sym typeface="Arial"/>
              </a:defRPr>
            </a:lvl5pPr>
            <a:lvl6pPr lvl="5" indent="0" rtl="0">
              <a:spcBef>
                <a:spcPts val="0"/>
              </a:spcBef>
              <a:buSzPct val="100000"/>
              <a:buFont typeface="Arial"/>
              <a:buNone/>
              <a:defRPr sz="2200">
                <a:latin typeface="Arial"/>
                <a:ea typeface="Arial"/>
                <a:cs typeface="Arial"/>
                <a:sym typeface="Arial"/>
              </a:defRPr>
            </a:lvl6pPr>
            <a:lvl7pPr lvl="6" indent="0" rtl="0">
              <a:spcBef>
                <a:spcPts val="0"/>
              </a:spcBef>
              <a:buSzPct val="100000"/>
              <a:buFont typeface="Arial"/>
              <a:buNone/>
              <a:defRPr sz="2200">
                <a:latin typeface="Arial"/>
                <a:ea typeface="Arial"/>
                <a:cs typeface="Arial"/>
                <a:sym typeface="Arial"/>
              </a:defRPr>
            </a:lvl7pPr>
            <a:lvl8pPr lvl="7" indent="0" rtl="0">
              <a:spcBef>
                <a:spcPts val="0"/>
              </a:spcBef>
              <a:buSzPct val="100000"/>
              <a:buFont typeface="Arial"/>
              <a:buNone/>
              <a:defRPr sz="2200">
                <a:latin typeface="Arial"/>
                <a:ea typeface="Arial"/>
                <a:cs typeface="Arial"/>
                <a:sym typeface="Arial"/>
              </a:defRPr>
            </a:lvl8pPr>
            <a:lvl9pPr lvl="8" indent="0" rtl="0">
              <a:spcBef>
                <a:spcPts val="0"/>
              </a:spcBef>
              <a:buSzPct val="100000"/>
              <a:buFont typeface="Arial"/>
              <a:buNone/>
              <a:defRPr sz="2200">
                <a:latin typeface="Arial"/>
                <a:ea typeface="Arial"/>
                <a:cs typeface="Arial"/>
                <a:sym typeface="Arial"/>
              </a:defRPr>
            </a:lvl9pPr>
          </a:lstStyle>
          <a:p>
            <a:r>
              <a:rPr lang="nl-NL"/>
              <a:t>Klik om stijl te bewerken</a:t>
            </a:r>
            <a:endParaRPr dirty="0"/>
          </a:p>
        </p:txBody>
      </p:sp>
      <p:sp>
        <p:nvSpPr>
          <p:cNvPr id="552" name="Shape 552"/>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chemeClr val="tx1"/>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dirty="0"/>
              <a:t>Klik om stijl te bewerken</a:t>
            </a:r>
            <a:endParaRPr dirty="0"/>
          </a:p>
        </p:txBody>
      </p:sp>
      <p:sp>
        <p:nvSpPr>
          <p:cNvPr id="553" name="Shape 553"/>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Greg Armfield - WWF-UK</a:t>
            </a:r>
          </a:p>
        </p:txBody>
      </p:sp>
    </p:spTree>
    <p:extLst>
      <p:ext uri="{BB962C8B-B14F-4D97-AF65-F5344CB8AC3E}">
        <p14:creationId xmlns:p14="http://schemas.microsoft.com/office/powerpoint/2010/main" val="2767966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00ACCD"/>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1769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00ACCD"/>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248291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00ACCD"/>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00ACCD"/>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00ACCD"/>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808676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841524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00ACCD"/>
          </a:solidFill>
          <a:ln>
            <a:noFill/>
          </a:ln>
        </p:spPr>
        <p:txBody>
          <a:bodyPr lIns="91425" tIns="91425" rIns="91425" bIns="91425" anchor="t" anchorCtr="0"/>
          <a:lstStyle>
            <a:lvl1pPr marL="0" lvl="0" indent="0" rtl="0">
              <a:lnSpc>
                <a:spcPct val="100000"/>
              </a:lnSpc>
              <a:spcBef>
                <a:spcPts val="0"/>
              </a:spcBef>
              <a:buSzPct val="100000"/>
              <a:buNone/>
              <a:defRPr sz="2400">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1057822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00ACCD"/>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302536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842699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776308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40991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99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1. Title Slide_Yellow_People">
    <p:spTree>
      <p:nvGrpSpPr>
        <p:cNvPr id="1" name="Shape 56"/>
        <p:cNvGrpSpPr/>
        <p:nvPr/>
      </p:nvGrpSpPr>
      <p:grpSpPr>
        <a:xfrm>
          <a:off x="0" y="0"/>
          <a:ext cx="0" cy="0"/>
          <a:chOff x="0" y="0"/>
          <a:chExt cx="0" cy="0"/>
        </a:xfrm>
      </p:grpSpPr>
      <p:pic>
        <p:nvPicPr>
          <p:cNvPr id="3" name="Afbeelding 2">
            <a:extLst>
              <a:ext uri="{FF2B5EF4-FFF2-40B4-BE49-F238E27FC236}">
                <a16:creationId xmlns:a16="http://schemas.microsoft.com/office/drawing/2014/main" id="{C26CFEBD-4A6D-EA4F-A93E-36021DA84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653" y="240223"/>
            <a:ext cx="11763537" cy="6393051"/>
          </a:xfrm>
          <a:prstGeom prst="rect">
            <a:avLst/>
          </a:prstGeom>
        </p:spPr>
      </p:pic>
      <p:sp>
        <p:nvSpPr>
          <p:cNvPr id="58" name="Shape 58"/>
          <p:cNvSpPr txBox="1"/>
          <p:nvPr/>
        </p:nvSpPr>
        <p:spPr>
          <a:xfrm rot="-5400000">
            <a:off x="10012450" y="4497200"/>
            <a:ext cx="41436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André </a:t>
            </a:r>
            <a:r>
              <a:rPr lang="nl-NL" sz="1050" b="0" i="0" kern="1200" dirty="0" err="1">
                <a:solidFill>
                  <a:schemeClr val="tx1"/>
                </a:solidFill>
                <a:effectLst/>
                <a:latin typeface="Arial" panose="020B0604020202020204" pitchFamily="34" charset="0"/>
                <a:ea typeface="+mn-ea"/>
                <a:cs typeface="Arial" panose="020B0604020202020204" pitchFamily="34" charset="0"/>
              </a:rPr>
              <a:t>Bärtschi</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59" name="Shape 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1" name="Shape 61"/>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SzPct val="100000"/>
              <a:buFont typeface="Arial"/>
              <a:buNone/>
              <a:defRPr sz="2200" i="0" u="none" strike="noStrike" cap="none">
                <a:solidFill>
                  <a:srgbClr val="000000"/>
                </a:solidFill>
                <a:latin typeface="Arial"/>
                <a:ea typeface="Arial"/>
                <a:cs typeface="Arial"/>
                <a:sym typeface="Arial"/>
              </a:defRPr>
            </a:lvl1pPr>
            <a:lvl2pPr lvl="1" indent="0" rtl="0">
              <a:spcBef>
                <a:spcPts val="0"/>
              </a:spcBef>
              <a:buSzPct val="100000"/>
              <a:buFont typeface="Arial"/>
              <a:buNone/>
              <a:defRPr sz="2200">
                <a:latin typeface="Arial"/>
                <a:ea typeface="Arial"/>
                <a:cs typeface="Arial"/>
                <a:sym typeface="Arial"/>
              </a:defRPr>
            </a:lvl2pPr>
            <a:lvl3pPr lvl="2" indent="0" rtl="0">
              <a:spcBef>
                <a:spcPts val="0"/>
              </a:spcBef>
              <a:buSzPct val="100000"/>
              <a:buFont typeface="Arial"/>
              <a:buNone/>
              <a:defRPr sz="2200">
                <a:latin typeface="Arial"/>
                <a:ea typeface="Arial"/>
                <a:cs typeface="Arial"/>
                <a:sym typeface="Arial"/>
              </a:defRPr>
            </a:lvl3pPr>
            <a:lvl4pPr lvl="3" indent="0" rtl="0">
              <a:spcBef>
                <a:spcPts val="0"/>
              </a:spcBef>
              <a:buSzPct val="100000"/>
              <a:buFont typeface="Arial"/>
              <a:buNone/>
              <a:defRPr sz="2200">
                <a:latin typeface="Arial"/>
                <a:ea typeface="Arial"/>
                <a:cs typeface="Arial"/>
                <a:sym typeface="Arial"/>
              </a:defRPr>
            </a:lvl4pPr>
            <a:lvl5pPr lvl="4" indent="0" rtl="0">
              <a:spcBef>
                <a:spcPts val="0"/>
              </a:spcBef>
              <a:buSzPct val="100000"/>
              <a:buFont typeface="Arial"/>
              <a:buNone/>
              <a:defRPr sz="2200">
                <a:latin typeface="Arial"/>
                <a:ea typeface="Arial"/>
                <a:cs typeface="Arial"/>
                <a:sym typeface="Arial"/>
              </a:defRPr>
            </a:lvl5pPr>
            <a:lvl6pPr lvl="5" indent="0" rtl="0">
              <a:spcBef>
                <a:spcPts val="0"/>
              </a:spcBef>
              <a:buSzPct val="100000"/>
              <a:buFont typeface="Arial"/>
              <a:buNone/>
              <a:defRPr sz="2200">
                <a:latin typeface="Arial"/>
                <a:ea typeface="Arial"/>
                <a:cs typeface="Arial"/>
                <a:sym typeface="Arial"/>
              </a:defRPr>
            </a:lvl6pPr>
            <a:lvl7pPr lvl="6" indent="0" rtl="0">
              <a:spcBef>
                <a:spcPts val="0"/>
              </a:spcBef>
              <a:buSzPct val="100000"/>
              <a:buFont typeface="Arial"/>
              <a:buNone/>
              <a:defRPr sz="2200">
                <a:latin typeface="Arial"/>
                <a:ea typeface="Arial"/>
                <a:cs typeface="Arial"/>
                <a:sym typeface="Arial"/>
              </a:defRPr>
            </a:lvl7pPr>
            <a:lvl8pPr lvl="7" indent="0" rtl="0">
              <a:spcBef>
                <a:spcPts val="0"/>
              </a:spcBef>
              <a:buSzPct val="100000"/>
              <a:buFont typeface="Arial"/>
              <a:buNone/>
              <a:defRPr sz="2200">
                <a:latin typeface="Arial"/>
                <a:ea typeface="Arial"/>
                <a:cs typeface="Arial"/>
                <a:sym typeface="Arial"/>
              </a:defRPr>
            </a:lvl8pPr>
            <a:lvl9pPr lvl="8" indent="0" rtl="0">
              <a:spcBef>
                <a:spcPts val="0"/>
              </a:spcBef>
              <a:buSzPct val="100000"/>
              <a:buFont typeface="Arial"/>
              <a:buNone/>
              <a:defRPr sz="2200">
                <a:latin typeface="Arial"/>
                <a:ea typeface="Arial"/>
                <a:cs typeface="Arial"/>
                <a:sym typeface="Arial"/>
              </a:defRPr>
            </a:lvl9pPr>
          </a:lstStyle>
          <a:p>
            <a:r>
              <a:rPr lang="nl-NL"/>
              <a:t>Klik om stijl te bewerken</a:t>
            </a:r>
            <a:endParaRPr/>
          </a:p>
        </p:txBody>
      </p:sp>
      <p:sp>
        <p:nvSpPr>
          <p:cNvPr id="63" name="Shape 63"/>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2099741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812990"/>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842696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812990"/>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51816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812990"/>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812990"/>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812990"/>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152259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96479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812990"/>
          </a:solidFill>
          <a:ln>
            <a:noFill/>
          </a:ln>
        </p:spPr>
        <p:txBody>
          <a:bodyPr lIns="91425" tIns="91425" rIns="91425" bIns="91425" anchor="t" anchorCtr="0"/>
          <a:lstStyle>
            <a:lvl1pPr marL="0" lvl="0" indent="0" rtl="0">
              <a:lnSpc>
                <a:spcPct val="100000"/>
              </a:lnSpc>
              <a:spcBef>
                <a:spcPts val="0"/>
              </a:spcBef>
              <a:buSzPct val="100000"/>
              <a:buNone/>
              <a:defRPr sz="2400">
                <a:solidFill>
                  <a:schemeClr val="bg1"/>
                </a:solidFill>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657632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812990"/>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13655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183561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560082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592854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9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Title Slide_EH_Light">
    <p:spTree>
      <p:nvGrpSpPr>
        <p:cNvPr id="1" name="Shape 522"/>
        <p:cNvGrpSpPr/>
        <p:nvPr/>
      </p:nvGrpSpPr>
      <p:grpSpPr>
        <a:xfrm>
          <a:off x="0" y="0"/>
          <a:ext cx="0" cy="0"/>
          <a:chOff x="0" y="0"/>
          <a:chExt cx="0" cy="0"/>
        </a:xfrm>
      </p:grpSpPr>
      <p:pic>
        <p:nvPicPr>
          <p:cNvPr id="5" name="Afbeelding 4">
            <a:extLst>
              <a:ext uri="{FF2B5EF4-FFF2-40B4-BE49-F238E27FC236}">
                <a16:creationId xmlns:a16="http://schemas.microsoft.com/office/drawing/2014/main" id="{C5D1915E-F1DF-6B4E-B970-7B8BC10C8E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828" y="241004"/>
            <a:ext cx="11752509" cy="6370263"/>
          </a:xfrm>
          <a:prstGeom prst="rect">
            <a:avLst/>
          </a:prstGeom>
        </p:spPr>
      </p:pic>
      <p:sp>
        <p:nvSpPr>
          <p:cNvPr id="524" name="Shape 524"/>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naturepl.com</a:t>
            </a:r>
            <a:r>
              <a:rPr lang="nl-NL" sz="1050" b="0" i="0" kern="1200" dirty="0">
                <a:solidFill>
                  <a:schemeClr val="tx1"/>
                </a:solidFill>
                <a:effectLst/>
                <a:latin typeface="Arial" panose="020B0604020202020204" pitchFamily="34" charset="0"/>
                <a:ea typeface="+mn-ea"/>
                <a:cs typeface="Arial" panose="020B0604020202020204" pitchFamily="34" charset="0"/>
              </a:rPr>
              <a:t> - Tim </a:t>
            </a:r>
            <a:r>
              <a:rPr lang="nl-NL" sz="1050" b="0" i="0" kern="1200" dirty="0" err="1">
                <a:solidFill>
                  <a:schemeClr val="tx1"/>
                </a:solidFill>
                <a:effectLst/>
                <a:latin typeface="Arial" panose="020B0604020202020204" pitchFamily="34" charset="0"/>
                <a:ea typeface="+mn-ea"/>
                <a:cs typeface="Arial" panose="020B0604020202020204" pitchFamily="34" charset="0"/>
              </a:rPr>
              <a:t>Laman</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525" name="Shape 5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27" name="Shape 527"/>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29" name="Shape 529"/>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4281639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ED037C"/>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643016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ED037C"/>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965669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ED037C"/>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ED037C"/>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ED037C"/>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361895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167522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ED037C"/>
          </a:solidFill>
          <a:ln>
            <a:noFill/>
          </a:ln>
        </p:spPr>
        <p:txBody>
          <a:bodyPr lIns="91425" tIns="91425" rIns="91425" bIns="91425" anchor="t" anchorCtr="0"/>
          <a:lstStyle>
            <a:lvl1pPr marL="0" lvl="0" indent="0" rtl="0">
              <a:lnSpc>
                <a:spcPct val="100000"/>
              </a:lnSpc>
              <a:spcBef>
                <a:spcPts val="0"/>
              </a:spcBef>
              <a:buSzPct val="100000"/>
              <a:buNone/>
              <a:defRPr sz="2400">
                <a:solidFill>
                  <a:schemeClr val="bg1"/>
                </a:solidFill>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1652911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ED037C"/>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554240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010601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1823659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834311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95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1. Title Slide_Orange_Boat">
    <p:spTree>
      <p:nvGrpSpPr>
        <p:cNvPr id="1" name="Shape 64"/>
        <p:cNvGrpSpPr/>
        <p:nvPr/>
      </p:nvGrpSpPr>
      <p:grpSpPr>
        <a:xfrm>
          <a:off x="0" y="0"/>
          <a:ext cx="0" cy="0"/>
          <a:chOff x="0" y="0"/>
          <a:chExt cx="0" cy="0"/>
        </a:xfrm>
      </p:grpSpPr>
      <p:pic>
        <p:nvPicPr>
          <p:cNvPr id="3" name="Afbeelding 2">
            <a:extLst>
              <a:ext uri="{FF2B5EF4-FFF2-40B4-BE49-F238E27FC236}">
                <a16:creationId xmlns:a16="http://schemas.microsoft.com/office/drawing/2014/main" id="{9D08AD15-805B-CB47-B3D5-8C2FD41F5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740" y="241005"/>
            <a:ext cx="11752515" cy="6377526"/>
          </a:xfrm>
          <a:prstGeom prst="rect">
            <a:avLst/>
          </a:prstGeom>
        </p:spPr>
      </p:pic>
      <p:sp>
        <p:nvSpPr>
          <p:cNvPr id="66" name="Shape 66"/>
          <p:cNvSpPr txBox="1"/>
          <p:nvPr/>
        </p:nvSpPr>
        <p:spPr>
          <a:xfrm rot="-5400000">
            <a:off x="10624500" y="5022875"/>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Staffan</a:t>
            </a:r>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Widstrand</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8051443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FAA61A"/>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890080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FAA61A"/>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041680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FAA61A"/>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FAA61A"/>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FAA61A"/>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011484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428385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FAA61A"/>
          </a:solidFill>
          <a:ln>
            <a:noFill/>
          </a:ln>
        </p:spPr>
        <p:txBody>
          <a:bodyPr lIns="91425" tIns="91425" rIns="91425" bIns="91425" anchor="t" anchorCtr="0"/>
          <a:lstStyle>
            <a:lvl1pPr marL="0" lvl="0" indent="0" rtl="0">
              <a:lnSpc>
                <a:spcPct val="100000"/>
              </a:lnSpc>
              <a:spcBef>
                <a:spcPts val="0"/>
              </a:spcBef>
              <a:buSzPct val="100000"/>
              <a:buNone/>
              <a:defRPr sz="2400">
                <a:solidFill>
                  <a:schemeClr val="bg1"/>
                </a:solidFill>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4007979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FAA61A"/>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482630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87859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1272916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029619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36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1. Title Slide_Orange_Boat">
    <p:spTree>
      <p:nvGrpSpPr>
        <p:cNvPr id="1" name="Shape 64"/>
        <p:cNvGrpSpPr/>
        <p:nvPr/>
      </p:nvGrpSpPr>
      <p:grpSpPr>
        <a:xfrm>
          <a:off x="0" y="0"/>
          <a:ext cx="0" cy="0"/>
          <a:chOff x="0" y="0"/>
          <a:chExt cx="0" cy="0"/>
        </a:xfrm>
      </p:grpSpPr>
      <p:pic>
        <p:nvPicPr>
          <p:cNvPr id="11" name="Afbeelding 10">
            <a:extLst>
              <a:ext uri="{FF2B5EF4-FFF2-40B4-BE49-F238E27FC236}">
                <a16:creationId xmlns:a16="http://schemas.microsoft.com/office/drawing/2014/main" id="{0553FF11-7BED-5D4C-9256-D67BCE7DD0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1" y="240030"/>
            <a:ext cx="11750040" cy="6377940"/>
          </a:xfrm>
          <a:prstGeom prst="rect">
            <a:avLst/>
          </a:prstGeom>
        </p:spPr>
      </p:pic>
      <p:sp>
        <p:nvSpPr>
          <p:cNvPr id="66" name="Shape 6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Natthawee</a:t>
            </a:r>
            <a:r>
              <a:rPr lang="nl-NL" sz="1050" b="0" i="0" kern="1200" dirty="0">
                <a:solidFill>
                  <a:schemeClr val="tx1"/>
                </a:solidFill>
                <a:effectLst/>
                <a:latin typeface="Arial" panose="020B0604020202020204" pitchFamily="34" charset="0"/>
                <a:ea typeface="+mn-ea"/>
                <a:cs typeface="Arial" panose="020B0604020202020204" pitchFamily="34" charset="0"/>
              </a:rPr>
              <a:t> </a:t>
            </a:r>
            <a:r>
              <a:rPr lang="nl-NL" sz="1050" b="0" i="0" kern="1200" dirty="0" err="1">
                <a:solidFill>
                  <a:schemeClr val="tx1"/>
                </a:solidFill>
                <a:effectLst/>
                <a:latin typeface="Arial" panose="020B0604020202020204" pitchFamily="34" charset="0"/>
                <a:ea typeface="+mn-ea"/>
                <a:cs typeface="Arial" panose="020B0604020202020204" pitchFamily="34" charset="0"/>
              </a:rPr>
              <a:t>Suwannatthacho</a:t>
            </a:r>
            <a:r>
              <a:rPr lang="nl-NL" sz="1050" b="0" i="0" kern="1200" dirty="0">
                <a:solidFill>
                  <a:schemeClr val="tx1"/>
                </a:solidFill>
                <a:effectLst/>
                <a:latin typeface="Arial" panose="020B0604020202020204" pitchFamily="34" charset="0"/>
                <a:ea typeface="+mn-ea"/>
                <a:cs typeface="Arial" panose="020B0604020202020204" pitchFamily="34" charset="0"/>
              </a:rPr>
              <a:t> - </a:t>
            </a:r>
            <a:r>
              <a:rPr lang="nl-NL" sz="1050" b="0" i="0" kern="1200" dirty="0" err="1">
                <a:solidFill>
                  <a:schemeClr val="tx1"/>
                </a:solidFill>
                <a:effectLst/>
                <a:latin typeface="Arial" panose="020B0604020202020204" pitchFamily="34" charset="0"/>
                <a:ea typeface="+mn-ea"/>
                <a:cs typeface="Arial" panose="020B0604020202020204" pitchFamily="34" charset="0"/>
              </a:rPr>
              <a:t>Shutterstock</a:t>
            </a:r>
            <a:endParaRPr lang="nl-NL" sz="1050" b="0" i="0" kern="1200" dirty="0">
              <a:solidFill>
                <a:schemeClr val="tx1"/>
              </a:solidFill>
              <a:effectLst/>
              <a:latin typeface="Arial" panose="020B0604020202020204" pitchFamily="34" charset="0"/>
              <a:ea typeface="+mn-ea"/>
              <a:cs typeface="Arial" panose="020B0604020202020204" pitchFamily="34" charset="0"/>
            </a:endParaRPr>
          </a:p>
        </p:txBody>
      </p:sp>
      <p:pic>
        <p:nvPicPr>
          <p:cNvPr id="67" name="Shape 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69" name="Shape 6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71" name="Shape 7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Tree>
    <p:extLst>
      <p:ext uri="{BB962C8B-B14F-4D97-AF65-F5344CB8AC3E}">
        <p14:creationId xmlns:p14="http://schemas.microsoft.com/office/powerpoint/2010/main" val="1611678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FFE96C"/>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7236050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FFE96C"/>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9778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FFE96C"/>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FFE96C"/>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FFE96C"/>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26721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5423436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FFE96C"/>
          </a:solidFill>
          <a:ln>
            <a:noFill/>
          </a:ln>
        </p:spPr>
        <p:txBody>
          <a:bodyPr lIns="91425" tIns="91425" rIns="91425" bIns="91425" anchor="t" anchorCtr="0"/>
          <a:lstStyle>
            <a:lvl1pPr marL="0" lvl="0" indent="0" rtl="0">
              <a:lnSpc>
                <a:spcPct val="100000"/>
              </a:lnSpc>
              <a:spcBef>
                <a:spcPts val="0"/>
              </a:spcBef>
              <a:buSzPct val="100000"/>
              <a:buNone/>
              <a:defRPr sz="2400">
                <a:solidFill>
                  <a:schemeClr val="tx1"/>
                </a:solidFill>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3515694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cxnSp>
        <p:nvCxnSpPr>
          <p:cNvPr id="6" name="Straight Connector 5"/>
          <p:cNvCxnSpPr/>
          <p:nvPr userDrawn="1"/>
        </p:nvCxnSpPr>
        <p:spPr>
          <a:xfrm>
            <a:off x="842288" y="4673600"/>
            <a:ext cx="10689312" cy="0"/>
          </a:xfrm>
          <a:prstGeom prst="line">
            <a:avLst/>
          </a:prstGeom>
          <a:ln w="38100">
            <a:solidFill>
              <a:srgbClr val="FFE96C"/>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85305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58409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2931308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520558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3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1. Title Slide_Pink_Forest">
    <p:spTree>
      <p:nvGrpSpPr>
        <p:cNvPr id="1" name="Shape 48"/>
        <p:cNvGrpSpPr/>
        <p:nvPr/>
      </p:nvGrpSpPr>
      <p:grpSpPr>
        <a:xfrm>
          <a:off x="0" y="0"/>
          <a:ext cx="0" cy="0"/>
          <a:chOff x="0" y="0"/>
          <a:chExt cx="0" cy="0"/>
        </a:xfrm>
      </p:grpSpPr>
      <p:pic>
        <p:nvPicPr>
          <p:cNvPr id="3" name="Afbeelding 2">
            <a:extLst>
              <a:ext uri="{FF2B5EF4-FFF2-40B4-BE49-F238E27FC236}">
                <a16:creationId xmlns:a16="http://schemas.microsoft.com/office/drawing/2014/main" id="{CAA9FD8E-8BBC-3342-B577-7561F19DA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558" y="228600"/>
            <a:ext cx="11760632" cy="6397410"/>
          </a:xfrm>
          <a:prstGeom prst="rect">
            <a:avLst/>
          </a:prstGeom>
        </p:spPr>
      </p:pic>
      <p:pic>
        <p:nvPicPr>
          <p:cNvPr id="50" name="Shape 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2" name="Shape 52"/>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nl-NL"/>
              <a:t>Klik om stijl te bewerken</a:t>
            </a:r>
            <a:endParaRPr/>
          </a:p>
        </p:txBody>
      </p:sp>
      <p:sp>
        <p:nvSpPr>
          <p:cNvPr id="54" name="Shape 54"/>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nl-NL"/>
              <a:t>Klik om stijl te bewerken</a:t>
            </a:r>
            <a:endParaRPr/>
          </a:p>
        </p:txBody>
      </p:sp>
      <p:sp>
        <p:nvSpPr>
          <p:cNvPr id="55" name="Shape 55"/>
          <p:cNvSpPr txBox="1"/>
          <p:nvPr/>
        </p:nvSpPr>
        <p:spPr>
          <a:xfrm rot="-5400000">
            <a:off x="10012450" y="4497200"/>
            <a:ext cx="41436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Richard </a:t>
            </a:r>
            <a:r>
              <a:rPr lang="nl-NL" sz="1050" b="0" i="0" kern="1200" dirty="0" err="1">
                <a:solidFill>
                  <a:schemeClr val="tx1"/>
                </a:solidFill>
                <a:effectLst/>
                <a:latin typeface="Arial" panose="020B0604020202020204" pitchFamily="34" charset="0"/>
                <a:ea typeface="+mn-ea"/>
                <a:cs typeface="Arial" panose="020B0604020202020204" pitchFamily="34" charset="0"/>
              </a:rPr>
              <a:t>Stonehouse</a:t>
            </a:r>
            <a:r>
              <a:rPr lang="nl-NL" sz="1050" b="0" i="0" kern="1200" dirty="0">
                <a:solidFill>
                  <a:schemeClr val="tx1"/>
                </a:solidFill>
                <a:effectLst/>
                <a:latin typeface="Arial" panose="020B0604020202020204" pitchFamily="34" charset="0"/>
                <a:ea typeface="+mn-ea"/>
                <a:cs typeface="Arial" panose="020B0604020202020204" pitchFamily="34" charset="0"/>
              </a:rPr>
              <a:t> - WWF</a:t>
            </a:r>
          </a:p>
        </p:txBody>
      </p:sp>
    </p:spTree>
    <p:extLst>
      <p:ext uri="{BB962C8B-B14F-4D97-AF65-F5344CB8AC3E}">
        <p14:creationId xmlns:p14="http://schemas.microsoft.com/office/powerpoint/2010/main" val="20046640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BCB9B8"/>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609720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_Text &amp; Image">
    <p:spTree>
      <p:nvGrpSpPr>
        <p:cNvPr id="1" name=""/>
        <p:cNvGrpSpPr/>
        <p:nvPr/>
      </p:nvGrpSpPr>
      <p:grpSpPr>
        <a:xfrm>
          <a:off x="0" y="0"/>
          <a:ext cx="0" cy="0"/>
          <a:chOff x="0" y="0"/>
          <a:chExt cx="0" cy="0"/>
        </a:xfrm>
      </p:grpSpPr>
      <p:sp>
        <p:nvSpPr>
          <p:cNvPr id="3" name="Shape 147"/>
          <p:cNvSpPr txBox="1">
            <a:spLocks noGrp="1"/>
          </p:cNvSpPr>
          <p:nvPr>
            <p:ph type="title"/>
          </p:nvPr>
        </p:nvSpPr>
        <p:spPr>
          <a:xfrm>
            <a:off x="6137575" y="276700"/>
            <a:ext cx="51594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5" name="Shape 149"/>
          <p:cNvCxnSpPr/>
          <p:nvPr userDrawn="1"/>
        </p:nvCxnSpPr>
        <p:spPr>
          <a:xfrm>
            <a:off x="6179125" y="1173425"/>
            <a:ext cx="5130300" cy="0"/>
          </a:xfrm>
          <a:prstGeom prst="straightConnector1">
            <a:avLst/>
          </a:prstGeom>
          <a:noFill/>
          <a:ln w="38100" cap="flat" cmpd="sng">
            <a:solidFill>
              <a:srgbClr val="BCB9B8"/>
            </a:solidFill>
            <a:prstDash val="solid"/>
            <a:miter/>
            <a:headEnd type="none" w="med" len="med"/>
            <a:tailEnd type="none" w="med" len="med"/>
          </a:ln>
        </p:spPr>
      </p:cxnSp>
      <p:sp>
        <p:nvSpPr>
          <p:cNvPr id="7" name="Picture Placeholder 6"/>
          <p:cNvSpPr>
            <a:spLocks noGrp="1"/>
          </p:cNvSpPr>
          <p:nvPr>
            <p:ph type="pic" sz="quarter" idx="10"/>
          </p:nvPr>
        </p:nvSpPr>
        <p:spPr>
          <a:xfrm>
            <a:off x="673100" y="276700"/>
            <a:ext cx="5270500" cy="6283475"/>
          </a:xfrm>
          <a:prstGeom prst="rect">
            <a:avLst/>
          </a:prstGeom>
        </p:spPr>
        <p:txBody>
          <a:bodyPr/>
          <a:lstStyle/>
          <a:p>
            <a:endParaRPr lang="en-SG"/>
          </a:p>
        </p:txBody>
      </p:sp>
      <p:sp>
        <p:nvSpPr>
          <p:cNvPr id="6" name="Text Placeholder 2"/>
          <p:cNvSpPr>
            <a:spLocks noGrp="1"/>
          </p:cNvSpPr>
          <p:nvPr>
            <p:ph type="body" sz="quarter" idx="11"/>
          </p:nvPr>
        </p:nvSpPr>
        <p:spPr>
          <a:xfrm>
            <a:off x="6179124" y="1374775"/>
            <a:ext cx="5142925"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88697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_3 Text">
    <p:spTree>
      <p:nvGrpSpPr>
        <p:cNvPr id="1" name=""/>
        <p:cNvGrpSpPr/>
        <p:nvPr/>
      </p:nvGrpSpPr>
      <p:grpSpPr>
        <a:xfrm>
          <a:off x="0" y="0"/>
          <a:ext cx="0" cy="0"/>
          <a:chOff x="0" y="0"/>
          <a:chExt cx="0" cy="0"/>
        </a:xfrm>
      </p:grpSpPr>
      <p:cxnSp>
        <p:nvCxnSpPr>
          <p:cNvPr id="4" name="Shape 231"/>
          <p:cNvCxnSpPr/>
          <p:nvPr userDrawn="1"/>
        </p:nvCxnSpPr>
        <p:spPr>
          <a:xfrm>
            <a:off x="405123" y="1173425"/>
            <a:ext cx="3614400" cy="0"/>
          </a:xfrm>
          <a:prstGeom prst="straightConnector1">
            <a:avLst/>
          </a:prstGeom>
          <a:noFill/>
          <a:ln w="28575" cap="flat" cmpd="sng">
            <a:solidFill>
              <a:srgbClr val="BCB9B8"/>
            </a:solidFill>
            <a:prstDash val="solid"/>
            <a:miter/>
            <a:headEnd type="none" w="med" len="med"/>
            <a:tailEnd type="none" w="med" len="med"/>
          </a:ln>
        </p:spPr>
      </p:cxnSp>
      <p:cxnSp>
        <p:nvCxnSpPr>
          <p:cNvPr id="5" name="Shape 233"/>
          <p:cNvCxnSpPr/>
          <p:nvPr userDrawn="1"/>
        </p:nvCxnSpPr>
        <p:spPr>
          <a:xfrm>
            <a:off x="4364698" y="1173425"/>
            <a:ext cx="3614399" cy="0"/>
          </a:xfrm>
          <a:prstGeom prst="straightConnector1">
            <a:avLst/>
          </a:prstGeom>
          <a:noFill/>
          <a:ln w="28575" cap="flat" cmpd="sng">
            <a:solidFill>
              <a:srgbClr val="BCB9B8"/>
            </a:solidFill>
            <a:prstDash val="solid"/>
            <a:miter/>
            <a:headEnd type="none" w="med" len="med"/>
            <a:tailEnd type="none" w="med" len="med"/>
          </a:ln>
        </p:spPr>
      </p:cxnSp>
      <p:cxnSp>
        <p:nvCxnSpPr>
          <p:cNvPr id="6" name="Shape 235"/>
          <p:cNvCxnSpPr/>
          <p:nvPr userDrawn="1"/>
        </p:nvCxnSpPr>
        <p:spPr>
          <a:xfrm>
            <a:off x="8327773" y="1173412"/>
            <a:ext cx="3614400" cy="0"/>
          </a:xfrm>
          <a:prstGeom prst="straightConnector1">
            <a:avLst/>
          </a:prstGeom>
          <a:noFill/>
          <a:ln w="28575" cap="flat" cmpd="sng">
            <a:solidFill>
              <a:srgbClr val="BCB9B8"/>
            </a:solidFill>
            <a:prstDash val="solid"/>
            <a:miter/>
            <a:headEnd type="none" w="med" len="med"/>
            <a:tailEnd type="none" w="med" len="med"/>
          </a:ln>
        </p:spPr>
      </p:cxnSp>
      <p:sp>
        <p:nvSpPr>
          <p:cNvPr id="13" name="Text Placeholder 12"/>
          <p:cNvSpPr>
            <a:spLocks noGrp="1"/>
          </p:cNvSpPr>
          <p:nvPr>
            <p:ph type="body" sz="quarter" idx="10"/>
          </p:nvPr>
        </p:nvSpPr>
        <p:spPr>
          <a:xfrm>
            <a:off x="4364698"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4" name="Text Placeholder 12"/>
          <p:cNvSpPr>
            <a:spLocks noGrp="1"/>
          </p:cNvSpPr>
          <p:nvPr>
            <p:ph type="body" sz="quarter" idx="11"/>
          </p:nvPr>
        </p:nvSpPr>
        <p:spPr>
          <a:xfrm>
            <a:off x="40512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5" name="Text Placeholder 12"/>
          <p:cNvSpPr>
            <a:spLocks noGrp="1"/>
          </p:cNvSpPr>
          <p:nvPr>
            <p:ph type="body" sz="quarter" idx="12"/>
          </p:nvPr>
        </p:nvSpPr>
        <p:spPr>
          <a:xfrm>
            <a:off x="8324273" y="173564"/>
            <a:ext cx="3635375" cy="852487"/>
          </a:xfrm>
          <a:prstGeom prst="rect">
            <a:avLst/>
          </a:prstGeom>
          <a:noFill/>
          <a:ln>
            <a:noFill/>
          </a:ln>
        </p:spPr>
        <p:txBody>
          <a:bodyPr lIns="91425" tIns="91425" rIns="91425" bIns="91425" anchor="ctr" anchorCtr="0"/>
          <a:lstStyle>
            <a:lvl1pPr marL="228600" indent="-228600">
              <a:buNone/>
              <a:defRPr lang="en-US" sz="4800" i="0" u="none" strike="noStrike" cap="none" dirty="0" smtClean="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pPr>
            <a:r>
              <a:rPr lang="en-US" dirty="0"/>
              <a:t>Click to edit Master text styles</a:t>
            </a:r>
          </a:p>
        </p:txBody>
      </p:sp>
      <p:sp>
        <p:nvSpPr>
          <p:cNvPr id="17" name="Content Placeholder 16"/>
          <p:cNvSpPr>
            <a:spLocks noGrp="1"/>
          </p:cNvSpPr>
          <p:nvPr>
            <p:ph sz="quarter" idx="13"/>
          </p:nvPr>
        </p:nvSpPr>
        <p:spPr>
          <a:xfrm>
            <a:off x="405123"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19" name="Content Placeholder 16"/>
          <p:cNvSpPr>
            <a:spLocks noGrp="1"/>
          </p:cNvSpPr>
          <p:nvPr>
            <p:ph sz="quarter" idx="14"/>
          </p:nvPr>
        </p:nvSpPr>
        <p:spPr>
          <a:xfrm>
            <a:off x="4366596" y="1333500"/>
            <a:ext cx="3635375" cy="5143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20" name="Content Placeholder 16"/>
          <p:cNvSpPr>
            <a:spLocks noGrp="1"/>
          </p:cNvSpPr>
          <p:nvPr>
            <p:ph sz="quarter" idx="15"/>
          </p:nvPr>
        </p:nvSpPr>
        <p:spPr>
          <a:xfrm>
            <a:off x="8306798" y="1333500"/>
            <a:ext cx="3635375" cy="44069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180267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_Percentage_1">
    <p:spTree>
      <p:nvGrpSpPr>
        <p:cNvPr id="1" name=""/>
        <p:cNvGrpSpPr/>
        <p:nvPr/>
      </p:nvGrpSpPr>
      <p:grpSpPr>
        <a:xfrm>
          <a:off x="0" y="0"/>
          <a:ext cx="0" cy="0"/>
          <a:chOff x="0" y="0"/>
          <a:chExt cx="0" cy="0"/>
        </a:xfrm>
      </p:grpSpPr>
      <p:sp>
        <p:nvSpPr>
          <p:cNvPr id="3" name="Shape 290"/>
          <p:cNvSpPr txBox="1">
            <a:spLocks noGrp="1"/>
          </p:cNvSpPr>
          <p:nvPr>
            <p:ph type="title"/>
          </p:nvPr>
        </p:nvSpPr>
        <p:spPr>
          <a:xfrm>
            <a:off x="637500" y="331424"/>
            <a:ext cx="5472600" cy="6050700"/>
          </a:xfrm>
          <a:prstGeom prst="rect">
            <a:avLst/>
          </a:prstGeom>
        </p:spPr>
        <p:txBody>
          <a:bodyPr lIns="91425" tIns="91425" rIns="91425" bIns="91425" anchor="ctr" anchorCtr="0"/>
          <a:lstStyle>
            <a:lvl1pPr>
              <a:defRPr sz="20000" b="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a:p>
        </p:txBody>
      </p:sp>
      <p:sp>
        <p:nvSpPr>
          <p:cNvPr id="5" name="Content Placeholder 4"/>
          <p:cNvSpPr>
            <a:spLocks noGrp="1"/>
          </p:cNvSpPr>
          <p:nvPr>
            <p:ph sz="quarter" idx="10"/>
          </p:nvPr>
        </p:nvSpPr>
        <p:spPr>
          <a:xfrm>
            <a:off x="6311900" y="331424"/>
            <a:ext cx="4876800" cy="60507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771129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_Percentage_2">
    <p:spTree>
      <p:nvGrpSpPr>
        <p:cNvPr id="1" name=""/>
        <p:cNvGrpSpPr/>
        <p:nvPr/>
      </p:nvGrpSpPr>
      <p:grpSpPr>
        <a:xfrm>
          <a:off x="0" y="0"/>
          <a:ext cx="0" cy="0"/>
          <a:chOff x="0" y="0"/>
          <a:chExt cx="0" cy="0"/>
        </a:xfrm>
      </p:grpSpPr>
      <p:sp>
        <p:nvSpPr>
          <p:cNvPr id="3" name="Shape 327"/>
          <p:cNvSpPr txBox="1">
            <a:spLocks noGrp="1"/>
          </p:cNvSpPr>
          <p:nvPr>
            <p:ph type="title"/>
          </p:nvPr>
        </p:nvSpPr>
        <p:spPr>
          <a:xfrm>
            <a:off x="408900" y="994275"/>
            <a:ext cx="11607600" cy="5577300"/>
          </a:xfrm>
          <a:prstGeom prst="rect">
            <a:avLst/>
          </a:prstGeom>
        </p:spPr>
        <p:txBody>
          <a:bodyPr lIns="91425" tIns="91425" rIns="91425" bIns="91425" anchor="t" anchorCtr="0"/>
          <a:lstStyle>
            <a:lvl1pPr>
              <a:defRPr sz="20000" b="0" dirty="0">
                <a:latin typeface="WWF" panose="02000000000000000000" pitchFamily="50" charset="0"/>
                <a:ea typeface="WWF" panose="02000000000000000000" pitchFamily="50" charset="0"/>
                <a:cs typeface="Arial"/>
              </a:defRPr>
            </a:lvl1pPr>
          </a:lstStyle>
          <a:p>
            <a:pPr lvl="0" algn="ctr">
              <a:spcBef>
                <a:spcPts val="0"/>
              </a:spcBef>
              <a:buSzPct val="100000"/>
              <a:buFont typeface="Arial"/>
            </a:pPr>
            <a:endParaRPr dirty="0"/>
          </a:p>
        </p:txBody>
      </p:sp>
      <p:sp>
        <p:nvSpPr>
          <p:cNvPr id="4" name="Shape 328"/>
          <p:cNvSpPr txBox="1">
            <a:spLocks noGrp="1"/>
          </p:cNvSpPr>
          <p:nvPr>
            <p:ph type="body" idx="1"/>
          </p:nvPr>
        </p:nvSpPr>
        <p:spPr>
          <a:xfrm>
            <a:off x="7605825" y="4665775"/>
            <a:ext cx="3621900" cy="1869600"/>
          </a:xfrm>
          <a:prstGeom prst="rect">
            <a:avLst/>
          </a:prstGeom>
          <a:solidFill>
            <a:srgbClr val="BCB9B8"/>
          </a:solidFill>
          <a:ln>
            <a:noFill/>
          </a:ln>
        </p:spPr>
        <p:txBody>
          <a:bodyPr lIns="91425" tIns="91425" rIns="91425" bIns="91425" anchor="t" anchorCtr="0"/>
          <a:lstStyle>
            <a:lvl1pPr marL="0" lvl="0" indent="0" rtl="0">
              <a:lnSpc>
                <a:spcPct val="100000"/>
              </a:lnSpc>
              <a:spcBef>
                <a:spcPts val="0"/>
              </a:spcBef>
              <a:buSzPct val="100000"/>
              <a:buNone/>
              <a:defRPr sz="2400">
                <a:solidFill>
                  <a:schemeClr val="tx1"/>
                </a:solidFill>
                <a:latin typeface="Arial" panose="020B0604020202020204" pitchFamily="34" charset="0"/>
                <a:cs typeface="Arial" panose="020B0604020202020204" pitchFamily="34" charset="0"/>
              </a:defRPr>
            </a:lvl1pPr>
            <a:lvl2pPr lvl="1" rtl="0">
              <a:lnSpc>
                <a:spcPct val="100000"/>
              </a:lnSpc>
              <a:spcBef>
                <a:spcPts val="0"/>
              </a:spcBef>
              <a:defRPr/>
            </a:lvl2pPr>
            <a:lvl3pPr lvl="2" rtl="0">
              <a:lnSpc>
                <a:spcPct val="100000"/>
              </a:lnSpc>
              <a:spcBef>
                <a:spcPts val="0"/>
              </a:spcBef>
              <a:buSzPct val="100000"/>
              <a:defRPr sz="2400"/>
            </a:lvl3pPr>
            <a:lvl4pPr lvl="3" rtl="0">
              <a:lnSpc>
                <a:spcPct val="100000"/>
              </a:lnSpc>
              <a:spcBef>
                <a:spcPts val="0"/>
              </a:spcBef>
              <a:buSzPct val="100000"/>
              <a:defRPr sz="2400"/>
            </a:lvl4pPr>
            <a:lvl5pPr lvl="4" rtl="0">
              <a:lnSpc>
                <a:spcPct val="100000"/>
              </a:lnSpc>
              <a:spcBef>
                <a:spcPts val="0"/>
              </a:spcBef>
              <a:buSzPct val="100000"/>
              <a:defRPr sz="2400"/>
            </a:lvl5pPr>
            <a:lvl6pPr lvl="5" rtl="0">
              <a:lnSpc>
                <a:spcPct val="100000"/>
              </a:lnSpc>
              <a:spcBef>
                <a:spcPts val="0"/>
              </a:spcBef>
              <a:buSzPct val="100000"/>
              <a:defRPr sz="2400"/>
            </a:lvl6pPr>
            <a:lvl7pPr lvl="6" rtl="0">
              <a:lnSpc>
                <a:spcPct val="100000"/>
              </a:lnSpc>
              <a:spcBef>
                <a:spcPts val="0"/>
              </a:spcBef>
              <a:buSzPct val="100000"/>
              <a:defRPr sz="2400"/>
            </a:lvl7pPr>
            <a:lvl8pPr lvl="7" rtl="0">
              <a:lnSpc>
                <a:spcPct val="100000"/>
              </a:lnSpc>
              <a:spcBef>
                <a:spcPts val="0"/>
              </a:spcBef>
              <a:buSzPct val="100000"/>
              <a:defRPr sz="2400"/>
            </a:lvl8pPr>
            <a:lvl9pPr lvl="8" rtl="0">
              <a:lnSpc>
                <a:spcPct val="100000"/>
              </a:lnSpc>
              <a:spcBef>
                <a:spcPts val="0"/>
              </a:spcBef>
              <a:buSzPct val="100000"/>
              <a:defRPr sz="2400"/>
            </a:lvl9pPr>
          </a:lstStyle>
          <a:p>
            <a:endParaRPr dirty="0"/>
          </a:p>
        </p:txBody>
      </p:sp>
    </p:spTree>
    <p:extLst>
      <p:ext uri="{BB962C8B-B14F-4D97-AF65-F5344CB8AC3E}">
        <p14:creationId xmlns:p14="http://schemas.microsoft.com/office/powerpoint/2010/main" val="36342168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_Percentage_3">
    <p:spTree>
      <p:nvGrpSpPr>
        <p:cNvPr id="1" name=""/>
        <p:cNvGrpSpPr/>
        <p:nvPr/>
      </p:nvGrpSpPr>
      <p:grpSpPr>
        <a:xfrm>
          <a:off x="0" y="0"/>
          <a:ext cx="0" cy="0"/>
          <a:chOff x="0" y="0"/>
          <a:chExt cx="0" cy="0"/>
        </a:xfrm>
      </p:grpSpPr>
      <p:sp>
        <p:nvSpPr>
          <p:cNvPr id="4" name="Shape 374"/>
          <p:cNvSpPr txBox="1">
            <a:spLocks noGrp="1"/>
          </p:cNvSpPr>
          <p:nvPr>
            <p:ph type="title"/>
          </p:nvPr>
        </p:nvSpPr>
        <p:spPr>
          <a:xfrm>
            <a:off x="1005125" y="679850"/>
            <a:ext cx="10316700" cy="3120600"/>
          </a:xfrm>
          <a:prstGeom prst="rect">
            <a:avLst/>
          </a:prstGeom>
        </p:spPr>
        <p:txBody>
          <a:bodyPr lIns="91425" tIns="91425" rIns="91425" bIns="91425" anchor="ctr" anchorCtr="0"/>
          <a:lstStyle>
            <a:lvl1pPr lvl="0" algn="ctr" rtl="0">
              <a:spcBef>
                <a:spcPts val="0"/>
              </a:spcBef>
              <a:buSzPct val="100000"/>
              <a:buFont typeface="Arial"/>
              <a:defRPr sz="20000" b="0">
                <a:latin typeface="WWF" panose="02000000000000000000" pitchFamily="50" charset="0"/>
                <a:ea typeface="WWF" panose="02000000000000000000" pitchFamily="50" charset="0"/>
                <a:cs typeface="Arial"/>
                <a:sym typeface="Arial"/>
              </a:defRPr>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dirty="0"/>
          </a:p>
        </p:txBody>
      </p:sp>
      <p:cxnSp>
        <p:nvCxnSpPr>
          <p:cNvPr id="6" name="Straight Connector 5"/>
          <p:cNvCxnSpPr/>
          <p:nvPr userDrawn="1"/>
        </p:nvCxnSpPr>
        <p:spPr>
          <a:xfrm>
            <a:off x="842288" y="4673600"/>
            <a:ext cx="10689312" cy="0"/>
          </a:xfrm>
          <a:prstGeom prst="line">
            <a:avLst/>
          </a:prstGeom>
          <a:ln w="38100">
            <a:solidFill>
              <a:srgbClr val="BCB9B8"/>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p:nvPr>
        </p:nvSpPr>
        <p:spPr>
          <a:xfrm>
            <a:off x="1004888" y="4864100"/>
            <a:ext cx="10317162" cy="17145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206812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ing_TP">
    <p:spTree>
      <p:nvGrpSpPr>
        <p:cNvPr id="1" name=""/>
        <p:cNvGrpSpPr/>
        <p:nvPr/>
      </p:nvGrpSpPr>
      <p:grpSpPr>
        <a:xfrm>
          <a:off x="0" y="0"/>
          <a:ext cx="0" cy="0"/>
          <a:chOff x="0" y="0"/>
          <a:chExt cx="0" cy="0"/>
        </a:xfrm>
      </p:grpSpPr>
      <p:grpSp>
        <p:nvGrpSpPr>
          <p:cNvPr id="3" name="Shape 420"/>
          <p:cNvGrpSpPr/>
          <p:nvPr userDrawn="1"/>
        </p:nvGrpSpPr>
        <p:grpSpPr>
          <a:xfrm>
            <a:off x="4100650" y="739350"/>
            <a:ext cx="4012196" cy="5592486"/>
            <a:chOff x="3162649" y="701041"/>
            <a:chExt cx="2833672" cy="3949775"/>
          </a:xfrm>
        </p:grpSpPr>
        <p:pic>
          <p:nvPicPr>
            <p:cNvPr id="4" name="Shape 4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62649" y="701041"/>
              <a:ext cx="2833672" cy="3397084"/>
            </a:xfrm>
            <a:prstGeom prst="rect">
              <a:avLst/>
            </a:prstGeom>
            <a:noFill/>
            <a:ln>
              <a:noFill/>
            </a:ln>
          </p:spPr>
        </p:pic>
        <p:pic>
          <p:nvPicPr>
            <p:cNvPr id="5" name="Shape 4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9732" y="4145260"/>
              <a:ext cx="2704537" cy="505556"/>
            </a:xfrm>
            <a:prstGeom prst="rect">
              <a:avLst/>
            </a:prstGeom>
            <a:noFill/>
            <a:ln>
              <a:noFill/>
            </a:ln>
          </p:spPr>
        </p:pic>
      </p:grpSp>
      <p:sp>
        <p:nvSpPr>
          <p:cNvPr id="6" name="Rectangle 5"/>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111222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ing_Stencil">
    <p:spTree>
      <p:nvGrpSpPr>
        <p:cNvPr id="1" name=""/>
        <p:cNvGrpSpPr/>
        <p:nvPr/>
      </p:nvGrpSpPr>
      <p:grpSpPr>
        <a:xfrm>
          <a:off x="0" y="0"/>
          <a:ext cx="0" cy="0"/>
          <a:chOff x="0" y="0"/>
          <a:chExt cx="0" cy="0"/>
        </a:xfrm>
      </p:grpSpPr>
      <p:pic>
        <p:nvPicPr>
          <p:cNvPr id="3" name="Shape 453"/>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11216" y="872183"/>
            <a:ext cx="4769566" cy="5086363"/>
          </a:xfrm>
          <a:prstGeom prst="rect">
            <a:avLst/>
          </a:prstGeom>
          <a:noFill/>
          <a:ln>
            <a:noFill/>
          </a:ln>
        </p:spPr>
      </p:pic>
      <p:sp>
        <p:nvSpPr>
          <p:cNvPr id="5" name="Rectangle 4"/>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Shape 454"/>
          <p:cNvSpPr txBox="1"/>
          <p:nvPr userDrawn="1"/>
        </p:nvSpPr>
        <p:spPr>
          <a:xfrm>
            <a:off x="10375900" y="6554700"/>
            <a:ext cx="1752599" cy="201700"/>
          </a:xfrm>
          <a:prstGeom prst="rect">
            <a:avLst/>
          </a:prstGeom>
          <a:noFill/>
          <a:ln>
            <a:noFill/>
          </a:ln>
        </p:spPr>
        <p:txBody>
          <a:bodyPr lIns="91425" tIns="91425" rIns="91425" bIns="91425" anchor="ctr" anchorCtr="0">
            <a:noAutofit/>
          </a:bodyPr>
          <a:lstStyle/>
          <a:p>
            <a:pPr lvl="0" rtl="0">
              <a:spcBef>
                <a:spcPts val="0"/>
              </a:spcBef>
              <a:buNone/>
            </a:pPr>
            <a:r>
              <a:rPr lang="en-US" sz="1200" dirty="0">
                <a:latin typeface="Arial" panose="020B0604020202020204" pitchFamily="34" charset="0"/>
                <a:cs typeface="Arial" panose="020B0604020202020204" pitchFamily="34" charset="0"/>
              </a:rPr>
              <a:t>© WWF / Troy Fleece</a:t>
            </a:r>
          </a:p>
        </p:txBody>
      </p:sp>
    </p:spTree>
    <p:extLst>
      <p:ext uri="{BB962C8B-B14F-4D97-AF65-F5344CB8AC3E}">
        <p14:creationId xmlns:p14="http://schemas.microsoft.com/office/powerpoint/2010/main" val="2603901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ing_Stencil_Custom">
    <p:spTree>
      <p:nvGrpSpPr>
        <p:cNvPr id="1" name=""/>
        <p:cNvGrpSpPr/>
        <p:nvPr/>
      </p:nvGrpSpPr>
      <p:grpSpPr>
        <a:xfrm>
          <a:off x="0" y="0"/>
          <a:ext cx="0" cy="0"/>
          <a:chOff x="0" y="0"/>
          <a:chExt cx="0" cy="0"/>
        </a:xfrm>
      </p:grpSpPr>
      <p:pic>
        <p:nvPicPr>
          <p:cNvPr id="3" name="Shape 479"/>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2984816" y="1484066"/>
            <a:ext cx="6222368" cy="4132666"/>
          </a:xfrm>
          <a:prstGeom prst="rect">
            <a:avLst/>
          </a:prstGeom>
          <a:noFill/>
          <a:ln>
            <a:noFill/>
          </a:ln>
        </p:spPr>
      </p:pic>
      <p:sp>
        <p:nvSpPr>
          <p:cNvPr id="4" name="Rectangle 3"/>
          <p:cNvSpPr/>
          <p:nvPr userDrawn="1"/>
        </p:nvSpPr>
        <p:spPr>
          <a:xfrm>
            <a:off x="11366500" y="5880100"/>
            <a:ext cx="6477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7630969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3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4.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3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32.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6.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32.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7.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32.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8.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312094253"/>
      </p:ext>
    </p:extLst>
  </p:cSld>
  <p:clrMap bg1="lt1" tx1="dk1" bg2="lt2" tx2="dk2" accent1="accent1" accent2="accent2" accent3="accent3" accent4="accent4" accent5="accent5" accent6="accent6" hlink="hlink" folHlink="folHlink"/>
  <p:sldLayoutIdLst>
    <p:sldLayoutId id="2147483758" r:id="rId1"/>
    <p:sldLayoutId id="2147483657" r:id="rId2"/>
    <p:sldLayoutId id="2147483675" r:id="rId3"/>
    <p:sldLayoutId id="2147483756" r:id="rId4"/>
    <p:sldLayoutId id="2147483750" r:id="rId5"/>
    <p:sldLayoutId id="2147483673" r:id="rId6"/>
    <p:sldLayoutId id="2147483761" r:id="rId7"/>
    <p:sldLayoutId id="2147483763" r:id="rId8"/>
    <p:sldLayoutId id="2147483749" r:id="rId9"/>
    <p:sldLayoutId id="2147483754" r:id="rId10"/>
    <p:sldLayoutId id="2147483751" r:id="rId11"/>
    <p:sldLayoutId id="2147483755" r:id="rId12"/>
    <p:sldLayoutId id="2147483759" r:id="rId13"/>
    <p:sldLayoutId id="2147483760" r:id="rId14"/>
    <p:sldLayoutId id="2147483753" r:id="rId15"/>
    <p:sldLayoutId id="2147483757" r:id="rId16"/>
    <p:sldLayoutId id="2147483676" r:id="rId17"/>
    <p:sldLayoutId id="2147483748" r:id="rId18"/>
    <p:sldLayoutId id="2147483655" r:id="rId19"/>
    <p:sldLayoutId id="2147483764" r:id="rId20"/>
    <p:sldLayoutId id="2147483752" r:id="rId21"/>
    <p:sldLayoutId id="2147483671" r:id="rId22"/>
    <p:sldLayoutId id="2147483762" r:id="rId23"/>
    <p:sldLayoutId id="2147483656" r:id="rId24"/>
    <p:sldLayoutId id="2147483672" r:id="rId25"/>
    <p:sldLayoutId id="2147483654" r:id="rId26"/>
    <p:sldLayoutId id="214748365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3"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9" name="Shape 95"/>
          <p:cNvSpPr/>
          <p:nvPr userDrawn="1"/>
        </p:nvSpPr>
        <p:spPr>
          <a:xfrm flipH="1">
            <a:off x="0" y="0"/>
            <a:ext cx="204299" cy="6885900"/>
          </a:xfrm>
          <a:prstGeom prst="rect">
            <a:avLst/>
          </a:prstGeom>
          <a:solidFill>
            <a:srgbClr val="8CC63F"/>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9207280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47"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5" name="Shape 424"/>
          <p:cNvSpPr/>
          <p:nvPr userDrawn="1"/>
        </p:nvSpPr>
        <p:spPr>
          <a:xfrm flipH="1">
            <a:off x="0" y="0"/>
            <a:ext cx="204299" cy="6885900"/>
          </a:xfrm>
          <a:prstGeom prst="rect">
            <a:avLst/>
          </a:prstGeom>
          <a:solidFill>
            <a:srgbClr val="00ACCD"/>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721589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6" name="Shape 429"/>
          <p:cNvSpPr/>
          <p:nvPr userDrawn="1"/>
        </p:nvSpPr>
        <p:spPr>
          <a:xfrm flipH="1">
            <a:off x="-1" y="0"/>
            <a:ext cx="204299" cy="6885900"/>
          </a:xfrm>
          <a:prstGeom prst="rect">
            <a:avLst/>
          </a:prstGeom>
          <a:solidFill>
            <a:srgbClr val="81299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790670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5" name="Shape 414"/>
          <p:cNvSpPr/>
          <p:nvPr userDrawn="1"/>
        </p:nvSpPr>
        <p:spPr>
          <a:xfrm flipH="1">
            <a:off x="0" y="0"/>
            <a:ext cx="204299" cy="6885900"/>
          </a:xfrm>
          <a:prstGeom prst="rect">
            <a:avLst/>
          </a:prstGeom>
          <a:solidFill>
            <a:srgbClr val="ED037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80862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6" name="Shape 434"/>
          <p:cNvSpPr/>
          <p:nvPr userDrawn="1"/>
        </p:nvSpPr>
        <p:spPr>
          <a:xfrm flipH="1">
            <a:off x="0" y="0"/>
            <a:ext cx="204299" cy="6885900"/>
          </a:xfrm>
          <a:prstGeom prst="rect">
            <a:avLst/>
          </a:prstGeom>
          <a:solidFill>
            <a:srgbClr val="FAA61A"/>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96119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5" name="Shape 439"/>
          <p:cNvSpPr/>
          <p:nvPr userDrawn="1"/>
        </p:nvSpPr>
        <p:spPr>
          <a:xfrm flipH="1">
            <a:off x="-1" y="0"/>
            <a:ext cx="204299" cy="6885900"/>
          </a:xfrm>
          <a:prstGeom prst="rect">
            <a:avLst/>
          </a:prstGeom>
          <a:solidFill>
            <a:srgbClr val="FFE96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60595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82"/>
          <p:cNvPicPr preferRelativeResize="0"/>
          <p:nvPr userDrawn="1"/>
        </p:nvPicPr>
        <p:blipFill rotWithShape="1">
          <a:blip r:embed="rId12" cstate="screen">
            <a:alphaModFix/>
            <a:extLst>
              <a:ext uri="{28A0092B-C50C-407E-A947-70E740481C1C}">
                <a14:useLocalDpi xmlns:a14="http://schemas.microsoft.com/office/drawing/2010/main"/>
              </a:ext>
            </a:extLst>
          </a:blip>
          <a:srcRect/>
          <a:stretch/>
        </p:blipFill>
        <p:spPr>
          <a:xfrm>
            <a:off x="11380099" y="5954299"/>
            <a:ext cx="578100" cy="693599"/>
          </a:xfrm>
          <a:prstGeom prst="rect">
            <a:avLst/>
          </a:prstGeom>
          <a:noFill/>
          <a:ln>
            <a:noFill/>
          </a:ln>
        </p:spPr>
      </p:pic>
      <p:sp>
        <p:nvSpPr>
          <p:cNvPr id="6" name="Shape 409"/>
          <p:cNvSpPr/>
          <p:nvPr userDrawn="1"/>
        </p:nvSpPr>
        <p:spPr>
          <a:xfrm flipH="1">
            <a:off x="0" y="0"/>
            <a:ext cx="204299" cy="6885900"/>
          </a:xfrm>
          <a:prstGeom prst="rect">
            <a:avLst/>
          </a:prstGeom>
          <a:solidFill>
            <a:srgbClr val="BCB9B8"/>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121237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808740"/>
      </p:ext>
    </p:extLst>
  </p:cSld>
  <p:clrMap bg1="lt1" tx1="dk1" bg2="lt2" tx2="dk2" accent1="accent1" accent2="accent2" accent3="accent3" accent4="accent4" accent5="accent5" accent6="accent6" hlink="hlink" folHlink="folHlink"/>
  <p:sldLayoutIdLst>
    <p:sldLayoutId id="2147483744" r:id="rId1"/>
    <p:sldLayoutId id="2147483746" r:id="rId2"/>
    <p:sldLayoutId id="21474837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Living Planet Report </a:t>
            </a:r>
            <a:br>
              <a:rPr lang="en-US" sz="6600" dirty="0"/>
            </a:br>
            <a:r>
              <a:rPr lang="en-US" sz="6600" dirty="0"/>
              <a:t>2018: Aiming higher</a:t>
            </a:r>
          </a:p>
        </p:txBody>
      </p:sp>
      <p:sp>
        <p:nvSpPr>
          <p:cNvPr id="3" name="Text Placeholder 2"/>
          <p:cNvSpPr>
            <a:spLocks noGrp="1"/>
          </p:cNvSpPr>
          <p:nvPr>
            <p:ph type="body" sz="quarter" idx="10"/>
          </p:nvPr>
        </p:nvSpPr>
        <p:spPr/>
        <p:txBody>
          <a:bodyPr/>
          <a:lstStyle/>
          <a:p>
            <a:pPr marL="0" indent="0">
              <a:buNone/>
            </a:pPr>
            <a:r>
              <a:rPr lang="en-US" dirty="0"/>
              <a:t>All the figures and legends included in the report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7023" y="-1"/>
            <a:ext cx="3274977" cy="4479637"/>
          </a:xfrm>
          <a:prstGeom prst="rect">
            <a:avLst/>
          </a:prstGeom>
        </p:spPr>
      </p:pic>
    </p:spTree>
    <p:extLst>
      <p:ext uri="{BB962C8B-B14F-4D97-AF65-F5344CB8AC3E}">
        <p14:creationId xmlns:p14="http://schemas.microsoft.com/office/powerpoint/2010/main" val="3313709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857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36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768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252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43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43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99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20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64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9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
          <p:cNvSpPr txBox="1"/>
          <p:nvPr/>
        </p:nvSpPr>
        <p:spPr>
          <a:xfrm rot="16200000">
            <a:off x="10012450" y="4497200"/>
            <a:ext cx="4143600" cy="214200"/>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Global Warming Images / WWF</a:t>
            </a:r>
          </a:p>
        </p:txBody>
      </p:sp>
      <p:sp>
        <p:nvSpPr>
          <p:cNvPr id="7" name="Shape 58"/>
          <p:cNvSpPr txBox="1"/>
          <p:nvPr/>
        </p:nvSpPr>
        <p:spPr>
          <a:xfrm rot="16200000">
            <a:off x="10020727" y="4504827"/>
            <a:ext cx="4143600" cy="198946"/>
          </a:xfrm>
          <a:prstGeom prst="rect">
            <a:avLst/>
          </a:prstGeom>
          <a:noFill/>
          <a:ln>
            <a:noFill/>
          </a:ln>
        </p:spPr>
        <p:txBody>
          <a:bodyPr lIns="91425" tIns="91425" rIns="91425" bIns="91425" anchor="ctr" anchorCtr="0">
            <a:noAutofit/>
          </a:bodyPr>
          <a:lstStyle/>
          <a:p>
            <a:r>
              <a:rPr lang="nl-NL" sz="1050" b="0" i="0" kern="1200" dirty="0">
                <a:solidFill>
                  <a:schemeClr val="tx1"/>
                </a:solidFill>
                <a:effectLst/>
                <a:latin typeface="Arial" panose="020B0604020202020204" pitchFamily="34" charset="0"/>
                <a:ea typeface="+mn-ea"/>
                <a:cs typeface="Arial" panose="020B0604020202020204" pitchFamily="34" charset="0"/>
              </a:rPr>
              <a:t>© Global Warming Images / WWF</a:t>
            </a:r>
          </a:p>
        </p:txBody>
      </p:sp>
    </p:spTree>
    <p:extLst>
      <p:ext uri="{BB962C8B-B14F-4D97-AF65-F5344CB8AC3E}">
        <p14:creationId xmlns:p14="http://schemas.microsoft.com/office/powerpoint/2010/main" val="183645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65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38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err="1"/>
              <a:t>Photostory</a:t>
            </a:r>
            <a:br>
              <a:rPr lang="en-US" sz="7200" dirty="0"/>
            </a:br>
            <a:r>
              <a:rPr lang="en-US" sz="7200" dirty="0"/>
              <a:t>Children and nature</a:t>
            </a:r>
          </a:p>
        </p:txBody>
      </p:sp>
      <p:sp>
        <p:nvSpPr>
          <p:cNvPr id="3" name="Text Placeholder 2"/>
          <p:cNvSpPr>
            <a:spLocks noGrp="1"/>
          </p:cNvSpPr>
          <p:nvPr>
            <p:ph type="body" sz="quarter" idx="10"/>
          </p:nvPr>
        </p:nvSpPr>
        <p:spPr/>
        <p:txBody>
          <a:bodyPr/>
          <a:lstStyle/>
          <a:p>
            <a:r>
              <a:rPr lang="en-US" dirty="0"/>
              <a:t>On image per chapter of the report</a:t>
            </a:r>
          </a:p>
        </p:txBody>
      </p:sp>
    </p:spTree>
    <p:extLst>
      <p:ext uri="{BB962C8B-B14F-4D97-AF65-F5344CB8AC3E}">
        <p14:creationId xmlns:p14="http://schemas.microsoft.com/office/powerpoint/2010/main" val="61434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641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79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95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31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03E89-DCA0-E54E-BB57-8867EC709BB9}"/>
              </a:ext>
            </a:extLst>
          </p:cNvPr>
          <p:cNvSpPr>
            <a:spLocks noGrp="1"/>
          </p:cNvSpPr>
          <p:nvPr>
            <p:ph type="title"/>
          </p:nvPr>
        </p:nvSpPr>
        <p:spPr/>
        <p:txBody>
          <a:bodyPr/>
          <a:lstStyle/>
          <a:p>
            <a:br>
              <a:rPr lang="nl-NL" dirty="0"/>
            </a:br>
            <a:endParaRPr lang="nl-NL" dirty="0"/>
          </a:p>
        </p:txBody>
      </p:sp>
    </p:spTree>
    <p:extLst>
      <p:ext uri="{BB962C8B-B14F-4D97-AF65-F5344CB8AC3E}">
        <p14:creationId xmlns:p14="http://schemas.microsoft.com/office/powerpoint/2010/main" val="315004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EDE40D-A46E-1F43-A189-BC109D6D22B2}"/>
              </a:ext>
            </a:extLst>
          </p:cNvPr>
          <p:cNvSpPr>
            <a:spLocks noGrp="1"/>
          </p:cNvSpPr>
          <p:nvPr>
            <p:ph type="title" idx="2"/>
          </p:nvPr>
        </p:nvSpPr>
        <p:spPr>
          <a:xfrm>
            <a:off x="1382799" y="4592234"/>
            <a:ext cx="4983495" cy="763500"/>
          </a:xfrm>
        </p:spPr>
        <p:txBody>
          <a:bodyPr>
            <a:normAutofit fontScale="90000"/>
          </a:bodyPr>
          <a:lstStyle/>
          <a:p>
            <a:r>
              <a:rPr lang="nl-NL" dirty="0"/>
              <a:t> </a:t>
            </a:r>
          </a:p>
        </p:txBody>
      </p:sp>
    </p:spTree>
    <p:extLst>
      <p:ext uri="{BB962C8B-B14F-4D97-AF65-F5344CB8AC3E}">
        <p14:creationId xmlns:p14="http://schemas.microsoft.com/office/powerpoint/2010/main" val="424979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9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5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83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85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6084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F13AD038-5386-4DC8-B289-ADE96E421CF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E8397D73-5029-4993-89CD-BC0CABB45EA6}"/>
    </a:ext>
  </a:extLst>
</a:theme>
</file>

<file path=ppt/theme/theme3.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B06045BC-6CBE-44AA-8179-2153D8A8AD1D}"/>
    </a:ext>
  </a:extLst>
</a:theme>
</file>

<file path=ppt/theme/theme4.xml><?xml version="1.0" encoding="utf-8"?>
<a:theme xmlns:a="http://schemas.openxmlformats.org/drawingml/2006/main" name="Purp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0306D190-CAC7-4164-8FED-7BD3E54B38C7}"/>
    </a:ext>
  </a:extLst>
</a:theme>
</file>

<file path=ppt/theme/theme5.xml><?xml version="1.0" encoding="utf-8"?>
<a:theme xmlns:a="http://schemas.openxmlformats.org/drawingml/2006/main" name="Pi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BF0C3230-C1E7-409E-8B87-C3B9795F8CC0}"/>
    </a:ext>
  </a:extLst>
</a:theme>
</file>

<file path=ppt/theme/theme6.xml><?xml version="1.0" encoding="utf-8"?>
<a:theme xmlns:a="http://schemas.openxmlformats.org/drawingml/2006/main" name="Oran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A13FC914-536E-49F2-8F87-6ED8AB008951}"/>
    </a:ext>
  </a:extLst>
</a:theme>
</file>

<file path=ppt/theme/theme7.xml><?xml version="1.0" encoding="utf-8"?>
<a:theme xmlns:a="http://schemas.openxmlformats.org/drawingml/2006/main" name="Yell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12FD008A-C1AB-4B40-A27B-62CB65F86CED}"/>
    </a:ext>
  </a:extLst>
</a:theme>
</file>

<file path=ppt/theme/theme8.xml><?xml version="1.0" encoding="utf-8"?>
<a:theme xmlns:a="http://schemas.openxmlformats.org/drawingml/2006/main" name="Gre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ED43BD8B-3617-4211-BFC3-3EB3BDBBA7C5}"/>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WWF Font.pptx" id="{1039691B-37D3-4426-AA2D-2B0C62F86D55}" vid="{8A73FDA7-8561-47C7-AEC0-1EBB93544D8F}"/>
    </a:ext>
  </a:extLst>
</a:theme>
</file>

<file path=docProps/app.xml><?xml version="1.0" encoding="utf-8"?>
<Properties xmlns="http://schemas.openxmlformats.org/officeDocument/2006/extended-properties" xmlns:vt="http://schemas.openxmlformats.org/officeDocument/2006/docPropsVTypes">
  <Template>Kantoorthema</Template>
  <TotalTime>0</TotalTime>
  <Words>1615</Words>
  <Application>Microsoft Office PowerPoint</Application>
  <PresentationFormat>Widescreen</PresentationFormat>
  <Paragraphs>155</Paragraphs>
  <Slides>28</Slides>
  <Notes>26</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28</vt:i4>
      </vt:variant>
    </vt:vector>
  </HeadingPairs>
  <TitlesOfParts>
    <vt:vector size="42" baseType="lpstr">
      <vt:lpstr>Arial</vt:lpstr>
      <vt:lpstr>Calibri</vt:lpstr>
      <vt:lpstr>Calibri Light</vt:lpstr>
      <vt:lpstr>Oswald</vt:lpstr>
      <vt:lpstr>WWF</vt:lpstr>
      <vt:lpstr>Kantoorthema</vt:lpstr>
      <vt:lpstr>Green</vt:lpstr>
      <vt:lpstr>Blue</vt:lpstr>
      <vt:lpstr>Purple</vt:lpstr>
      <vt:lpstr>Pink</vt:lpstr>
      <vt:lpstr>Orange</vt:lpstr>
      <vt:lpstr>Yellow</vt:lpstr>
      <vt:lpstr>Grey</vt:lpstr>
      <vt:lpstr>Custom Design</vt:lpstr>
      <vt:lpstr>Living Planet Report  2018: Aiming higher</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Photostory Children and nature</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Michael Alexander</cp:lastModifiedBy>
  <cp:revision>165</cp:revision>
  <dcterms:created xsi:type="dcterms:W3CDTF">2018-10-18T10:17:39Z</dcterms:created>
  <dcterms:modified xsi:type="dcterms:W3CDTF">2018-10-26T13:24:05Z</dcterms:modified>
</cp:coreProperties>
</file>