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136" y="-2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D73993\AppData\Local\Microsoft\Windows\Temporary%20Internet%20Files\Content.Outlook\1OZGNGKV\Perte%20pouvoir%20d'achat%20belgique%2020160906.xlsx"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Perte de pouvoir d'achat en 2015, 2016 et 2017</a:t>
            </a:r>
          </a:p>
        </c:rich>
      </c:tx>
      <c:layout/>
      <c:overlay val="0"/>
      <c:spPr>
        <a:noFill/>
        <a:ln>
          <a:noFill/>
        </a:ln>
        <a:effectLst/>
      </c:spPr>
    </c:title>
    <c:autoTitleDeleted val="0"/>
    <c:plotArea>
      <c:layout>
        <c:manualLayout>
          <c:layoutTarget val="inner"/>
          <c:xMode val="edge"/>
          <c:yMode val="edge"/>
          <c:x val="0.105422759655043"/>
          <c:y val="0.139305555555556"/>
          <c:w val="0.862109707877424"/>
          <c:h val="0.598260425780111"/>
        </c:manualLayout>
      </c:layout>
      <c:barChart>
        <c:barDir val="col"/>
        <c:grouping val="clustered"/>
        <c:varyColors val="0"/>
        <c:ser>
          <c:idx val="0"/>
          <c:order val="0"/>
          <c:tx>
            <c:strRef>
              <c:f>Sheet1!$A$3</c:f>
              <c:strCache>
                <c:ptCount val="1"/>
                <c:pt idx="0">
                  <c:v>Inflation</c:v>
                </c:pt>
              </c:strCache>
            </c:strRef>
          </c:tx>
          <c:spPr>
            <a:solidFill>
              <a:schemeClr val="bg1">
                <a:lumMod val="50000"/>
              </a:schemeClr>
            </a:solidFill>
            <a:ln>
              <a:noFill/>
            </a:ln>
            <a:effectLst/>
          </c:spPr>
          <c:invertIfNegative val="0"/>
          <c:cat>
            <c:strRef>
              <c:f>Sheet1!$B$2:$E$2</c:f>
              <c:strCache>
                <c:ptCount val="4"/>
                <c:pt idx="0">
                  <c:v>2014</c:v>
                </c:pt>
                <c:pt idx="1">
                  <c:v>2015</c:v>
                </c:pt>
                <c:pt idx="2">
                  <c:v>2016 e</c:v>
                </c:pt>
                <c:pt idx="3">
                  <c:v>2017 e</c:v>
                </c:pt>
              </c:strCache>
            </c:strRef>
          </c:cat>
          <c:val>
            <c:numRef>
              <c:f>Sheet1!$B$3:$E$3</c:f>
              <c:numCache>
                <c:formatCode>0.00%</c:formatCode>
                <c:ptCount val="4"/>
                <c:pt idx="0">
                  <c:v>-0.0038</c:v>
                </c:pt>
                <c:pt idx="1">
                  <c:v>0.015</c:v>
                </c:pt>
                <c:pt idx="2">
                  <c:v>0.02</c:v>
                </c:pt>
                <c:pt idx="3">
                  <c:v>0.016</c:v>
                </c:pt>
              </c:numCache>
            </c:numRef>
          </c:val>
        </c:ser>
        <c:ser>
          <c:idx val="1"/>
          <c:order val="1"/>
          <c:tx>
            <c:strRef>
              <c:f>Sheet1!$A$4</c:f>
              <c:strCache>
                <c:ptCount val="1"/>
                <c:pt idx="0">
                  <c:v>Taux d'intérêt carnet d'épargne</c:v>
                </c:pt>
              </c:strCache>
            </c:strRef>
          </c:tx>
          <c:spPr>
            <a:solidFill>
              <a:srgbClr val="00B0F0"/>
            </a:solidFill>
            <a:ln>
              <a:noFill/>
            </a:ln>
            <a:effectLst/>
          </c:spPr>
          <c:invertIfNegative val="0"/>
          <c:cat>
            <c:strRef>
              <c:f>Sheet1!$B$2:$E$2</c:f>
              <c:strCache>
                <c:ptCount val="4"/>
                <c:pt idx="0">
                  <c:v>2014</c:v>
                </c:pt>
                <c:pt idx="1">
                  <c:v>2015</c:v>
                </c:pt>
                <c:pt idx="2">
                  <c:v>2016 e</c:v>
                </c:pt>
                <c:pt idx="3">
                  <c:v>2017 e</c:v>
                </c:pt>
              </c:strCache>
            </c:strRef>
          </c:cat>
          <c:val>
            <c:numRef>
              <c:f>Sheet1!$B$4:$E$4</c:f>
              <c:numCache>
                <c:formatCode>0.00%</c:formatCode>
                <c:ptCount val="4"/>
                <c:pt idx="0">
                  <c:v>0.006</c:v>
                </c:pt>
                <c:pt idx="1">
                  <c:v>0.0025</c:v>
                </c:pt>
                <c:pt idx="2">
                  <c:v>0.0015</c:v>
                </c:pt>
                <c:pt idx="3">
                  <c:v>0.0011</c:v>
                </c:pt>
              </c:numCache>
            </c:numRef>
          </c:val>
        </c:ser>
        <c:dLbls>
          <c:showLegendKey val="0"/>
          <c:showVal val="0"/>
          <c:showCatName val="0"/>
          <c:showSerName val="0"/>
          <c:showPercent val="0"/>
          <c:showBubbleSize val="0"/>
        </c:dLbls>
        <c:gapWidth val="150"/>
        <c:axId val="-2029483336"/>
        <c:axId val="-2091195624"/>
      </c:barChart>
      <c:catAx>
        <c:axId val="-2029483336"/>
        <c:scaling>
          <c:orientation val="minMax"/>
        </c:scaling>
        <c:delete val="0"/>
        <c:axPos val="b"/>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1195624"/>
        <c:crosses val="autoZero"/>
        <c:auto val="1"/>
        <c:lblAlgn val="ctr"/>
        <c:lblOffset val="100"/>
        <c:noMultiLvlLbl val="0"/>
      </c:catAx>
      <c:valAx>
        <c:axId val="-2091195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9483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B72F-70A8-47AA-A84A-3B017634EF98}" type="datetimeFigureOut">
              <a:rPr lang="fr-FR" smtClean="0"/>
              <a:t>12/09/16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F6491-147B-4E8C-8A48-A5DF7A1B1CA9}" type="slidenum">
              <a:rPr lang="fr-FR" smtClean="0"/>
              <a:t>‹#›</a:t>
            </a:fld>
            <a:endParaRPr lang="fr-FR"/>
          </a:p>
        </p:txBody>
      </p:sp>
    </p:spTree>
    <p:extLst>
      <p:ext uri="{BB962C8B-B14F-4D97-AF65-F5344CB8AC3E}">
        <p14:creationId xmlns:p14="http://schemas.microsoft.com/office/powerpoint/2010/main" val="176476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Bienvenue</a:t>
            </a:r>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a:t>
            </a:fld>
            <a:endParaRPr lang="nl-BE"/>
          </a:p>
        </p:txBody>
      </p:sp>
    </p:spTree>
    <p:extLst>
      <p:ext uri="{BB962C8B-B14F-4D97-AF65-F5344CB8AC3E}">
        <p14:creationId xmlns:p14="http://schemas.microsoft.com/office/powerpoint/2010/main" val="335435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4 Belges sur 5 mettent encore de l’argent de côté actuellement,</a:t>
            </a:r>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Leur portefeuille de solutions d’épargne s’est étendu :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fr-BE" sz="1200" dirty="0" smtClean="0"/>
              <a:t>le compte d’épargne classique augmente de 8%</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fr-BE" sz="1200" dirty="0" smtClean="0"/>
              <a:t>les investissements sont devenus plus populaires</a:t>
            </a:r>
            <a:r>
              <a:rPr lang="fr-BE" sz="1200" baseline="0" dirty="0" smtClean="0"/>
              <a:t> + 8%</a:t>
            </a:r>
          </a:p>
          <a:p>
            <a:pPr marL="0" marR="0" indent="0" algn="l" defTabSz="914400" rtl="0" eaLnBrk="0" fontAlgn="base" latinLnBrk="0" hangingPunct="0">
              <a:lnSpc>
                <a:spcPct val="100000"/>
              </a:lnSpc>
              <a:spcBef>
                <a:spcPct val="30000"/>
              </a:spcBef>
              <a:spcAft>
                <a:spcPct val="0"/>
              </a:spcAft>
              <a:buClrTx/>
              <a:buSzTx/>
              <a:buFontTx/>
              <a:buNone/>
              <a:tabLst/>
              <a:defRPr/>
            </a:pPr>
            <a:endParaRPr lang="fr-BE"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baseline="0" dirty="0" smtClean="0"/>
              <a:t>Cela témoigne d’une prise de conscience d’une partie de la population. </a:t>
            </a:r>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baseline="0" dirty="0" smtClean="0"/>
              <a:t>Il y a plus de diversification</a:t>
            </a:r>
            <a:endParaRPr lang="fr-BE" sz="1200" dirty="0" smtClean="0"/>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11</a:t>
            </a:fld>
            <a:endParaRPr lang="nl-BE"/>
          </a:p>
        </p:txBody>
      </p:sp>
    </p:spTree>
    <p:extLst>
      <p:ext uri="{BB962C8B-B14F-4D97-AF65-F5344CB8AC3E}">
        <p14:creationId xmlns:p14="http://schemas.microsoft.com/office/powerpoint/2010/main" val="210876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En général, les Belges mettent plus de côté qu’en 2015, 1/3 mettant de côté plus de €200 par mois.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BE" sz="1200" dirty="0" smtClean="0"/>
          </a:p>
          <a:p>
            <a:pPr lvl="0"/>
            <a:r>
              <a:rPr lang="fr-FR" sz="1200" b="1" kern="1200" dirty="0" smtClean="0">
                <a:solidFill>
                  <a:schemeClr val="tx1"/>
                </a:solidFill>
                <a:effectLst/>
                <a:latin typeface="+mn-lt"/>
                <a:ea typeface="+mn-ea"/>
                <a:cs typeface="+mn-cs"/>
              </a:rPr>
              <a:t>1/3 des Belges épargne plus de 200 par mois (+5% par rapport à 2015)</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¼ de la population épargne moins de 50€ (-4%)</a:t>
            </a:r>
          </a:p>
          <a:p>
            <a:pPr lvl="0"/>
            <a:r>
              <a:rPr lang="fr-FR" sz="1200" kern="1200" dirty="0" smtClean="0">
                <a:solidFill>
                  <a:schemeClr val="tx1"/>
                </a:solidFill>
                <a:effectLst/>
                <a:latin typeface="+mn-lt"/>
                <a:ea typeface="+mn-ea"/>
                <a:cs typeface="+mn-cs"/>
              </a:rPr>
              <a:t>Les petits épargnants</a:t>
            </a:r>
            <a:r>
              <a:rPr lang="fr-FR" sz="1200" kern="1200" baseline="0" dirty="0" smtClean="0">
                <a:solidFill>
                  <a:schemeClr val="tx1"/>
                </a:solidFill>
                <a:effectLst/>
                <a:latin typeface="+mn-lt"/>
                <a:ea typeface="+mn-ea"/>
                <a:cs typeface="+mn-cs"/>
              </a:rPr>
              <a:t> laissent le place aux plus grands. </a:t>
            </a:r>
          </a:p>
          <a:p>
            <a:pPr lvl="0"/>
            <a:r>
              <a:rPr lang="fr-FR" sz="1200" kern="1200" baseline="0" dirty="0" smtClean="0">
                <a:solidFill>
                  <a:schemeClr val="tx1"/>
                </a:solidFill>
                <a:effectLst/>
                <a:latin typeface="+mn-lt"/>
                <a:ea typeface="+mn-ea"/>
                <a:cs typeface="+mn-cs"/>
              </a:rPr>
              <a:t>Les nombre d’épargnant « moyens » reste très stable</a:t>
            </a:r>
          </a:p>
          <a:p>
            <a:pPr lvl="0"/>
            <a:endParaRPr lang="fr-FR" sz="1200" kern="1200" baseline="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BE" sz="1200" dirty="0" smtClean="0"/>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12</a:t>
            </a:fld>
            <a:endParaRPr lang="nl-BE"/>
          </a:p>
        </p:txBody>
      </p:sp>
    </p:spTree>
    <p:extLst>
      <p:ext uri="{BB962C8B-B14F-4D97-AF65-F5344CB8AC3E}">
        <p14:creationId xmlns:p14="http://schemas.microsoft.com/office/powerpoint/2010/main" val="164633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La moitié des épargnants ne mettent pas d’argent de côté en vue d’objectifs précis. Ceux qui mettent de l’argent de côté en vue d’objectifs précis, le font plutôt à court terme qu’à long terme.</a:t>
            </a:r>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Il y a encore</a:t>
            </a:r>
            <a:r>
              <a:rPr lang="fr-BE" sz="1200" baseline="0" dirty="0" smtClean="0"/>
              <a:t> une marge de progression. </a:t>
            </a:r>
            <a:endParaRPr lang="fr-BE" sz="1200" dirty="0" smtClean="0"/>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13</a:t>
            </a:fld>
            <a:endParaRPr lang="nl-BE"/>
          </a:p>
        </p:txBody>
      </p:sp>
    </p:spTree>
    <p:extLst>
      <p:ext uri="{BB962C8B-B14F-4D97-AF65-F5344CB8AC3E}">
        <p14:creationId xmlns:p14="http://schemas.microsoft.com/office/powerpoint/2010/main" val="35147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dirty="0" smtClean="0"/>
              <a:t>Le nombre d’épargnants pour acheter, construire ou rénover une habitation, a significativement baissé par rapport à 2015. Cela reste toutefois l’objectif numéro 1 pour mettre de l’argent de côté dans un but précis. Cette chute est surtout marquée dans l’épargne pour rénover. </a:t>
            </a:r>
            <a:br>
              <a:rPr lang="fr-BE" sz="1200" dirty="0" smtClean="0"/>
            </a:br>
            <a:r>
              <a:rPr lang="fr-BE" sz="1200" dirty="0" smtClean="0">
                <a:solidFill>
                  <a:schemeClr val="tx1">
                    <a:lumMod val="75000"/>
                    <a:lumOff val="25000"/>
                  </a:schemeClr>
                </a:solidFill>
              </a:rPr>
              <a:t>Cette évolution récente peut s’expliquer par l’adaptation de la politique fiscale. </a:t>
            </a:r>
            <a:endParaRPr lang="fr-BE" sz="1200" dirty="0" smtClean="0"/>
          </a:p>
          <a:p>
            <a:endParaRPr lang="fr-BE" sz="12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D’autres objectifs (plus petits) comme épargner pour acheter une voiture, pour des dépenses imprévues, pour un mariage, par exemple sont plus communs de nos jours. + 4%</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Les objectifs des Belges</a:t>
            </a:r>
            <a:r>
              <a:rPr lang="fr-FR" sz="1200" kern="1200" baseline="0" dirty="0" smtClean="0">
                <a:solidFill>
                  <a:schemeClr val="tx1"/>
                </a:solidFill>
                <a:effectLst/>
                <a:latin typeface="+mn-lt"/>
                <a:ea typeface="+mn-ea"/>
                <a:cs typeface="+mn-cs"/>
              </a:rPr>
              <a:t> sont à plus court terme</a:t>
            </a:r>
            <a:endParaRPr lang="fr-FR" sz="1200" kern="1200" dirty="0" smtClean="0">
              <a:solidFill>
                <a:schemeClr val="tx1"/>
              </a:solidFill>
              <a:effectLst/>
              <a:latin typeface="+mn-lt"/>
              <a:ea typeface="+mn-ea"/>
              <a:cs typeface="+mn-cs"/>
            </a:endParaRPr>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14</a:t>
            </a:fld>
            <a:endParaRPr lang="nl-BE"/>
          </a:p>
        </p:txBody>
      </p:sp>
    </p:spTree>
    <p:extLst>
      <p:ext uri="{BB962C8B-B14F-4D97-AF65-F5344CB8AC3E}">
        <p14:creationId xmlns:p14="http://schemas.microsoft.com/office/powerpoint/2010/main" val="99305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BE"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72% de la population belge ne change pas son comportement d’épargne actuel suite aux taux d’intérêts actuellement au plus bas. </a:t>
            </a:r>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Les personnes indiquant que cela a un impact, sont encouragées à investir davantage dans des produits financiers.</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Parmi ceux pour qui cela a un impact, 40% veulent investir plus et 25% sont prêts à commencer à investir. </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fr-FR" sz="1200" dirty="0" smtClean="0"/>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15</a:t>
            </a:fld>
            <a:endParaRPr lang="nl-BE"/>
          </a:p>
        </p:txBody>
      </p:sp>
    </p:spTree>
    <p:extLst>
      <p:ext uri="{BB962C8B-B14F-4D97-AF65-F5344CB8AC3E}">
        <p14:creationId xmlns:p14="http://schemas.microsoft.com/office/powerpoint/2010/main" val="161853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4 Belges sur 5 n’investissent pas sur les marchés financiers actuellement, surtout par crainte des risques. </a:t>
            </a:r>
            <a:br>
              <a:rPr lang="fr-BE" sz="1200" dirty="0" smtClean="0"/>
            </a:br>
            <a:r>
              <a:rPr lang="fr-BE" sz="1200" dirty="0" smtClean="0"/>
              <a:t>Le manque de connaissance</a:t>
            </a:r>
            <a:r>
              <a:rPr lang="fr-BE" sz="1200" baseline="0" dirty="0" smtClean="0"/>
              <a:t> est également bien présent. </a:t>
            </a:r>
            <a:endParaRPr lang="fr-BE"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r-BE"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Ceux qui investissent sur les marchés financiers, le font surtout par prévoyance pour anticiper des besoins futurs. </a:t>
            </a:r>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16</a:t>
            </a:fld>
            <a:endParaRPr lang="nl-BE"/>
          </a:p>
        </p:txBody>
      </p:sp>
    </p:spTree>
    <p:extLst>
      <p:ext uri="{BB962C8B-B14F-4D97-AF65-F5344CB8AC3E}">
        <p14:creationId xmlns:p14="http://schemas.microsoft.com/office/powerpoint/2010/main" val="1201948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Les investisseurs</a:t>
            </a:r>
            <a:r>
              <a:rPr lang="fr-BE" sz="1200" baseline="0" dirty="0" smtClean="0"/>
              <a:t> le font bien et avec prudence = 86% des investisseurs diversifient</a:t>
            </a:r>
            <a:endParaRPr lang="fr-BE"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La diversification du portefeuille est fréquente parmi les investisseurs et la limitation des risques en est le principal avantage. </a:t>
            </a:r>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Le caractère inadapté pour les objectifs à court terme et la demande d’une certaine connaissance, sont les principaux désavantages de la diversification.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BE" sz="1200" dirty="0" smtClean="0"/>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17</a:t>
            </a:fld>
            <a:endParaRPr lang="nl-BE"/>
          </a:p>
        </p:txBody>
      </p:sp>
    </p:spTree>
    <p:extLst>
      <p:ext uri="{BB962C8B-B14F-4D97-AF65-F5344CB8AC3E}">
        <p14:creationId xmlns:p14="http://schemas.microsoft.com/office/powerpoint/2010/main" val="1356120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18</a:t>
            </a:fld>
            <a:endParaRPr lang="nl-BE"/>
          </a:p>
        </p:txBody>
      </p:sp>
    </p:spTree>
    <p:extLst>
      <p:ext uri="{BB962C8B-B14F-4D97-AF65-F5344CB8AC3E}">
        <p14:creationId xmlns:p14="http://schemas.microsoft.com/office/powerpoint/2010/main" val="2841037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Beaucoup </a:t>
            </a:r>
            <a:r>
              <a:rPr lang="en-US" dirty="0" err="1" smtClean="0"/>
              <a:t>d’épargne</a:t>
            </a:r>
            <a:r>
              <a:rPr lang="en-US" dirty="0" smtClean="0"/>
              <a:t> </a:t>
            </a:r>
            <a:r>
              <a:rPr lang="en-US" dirty="0" err="1" smtClean="0"/>
              <a:t>en</a:t>
            </a:r>
            <a:r>
              <a:rPr lang="en-US" dirty="0" smtClean="0"/>
              <a:t> </a:t>
            </a:r>
            <a:r>
              <a:rPr lang="en-US" dirty="0" err="1" smtClean="0"/>
              <a:t>Belgique</a:t>
            </a:r>
            <a:endParaRPr lang="en-US" dirty="0" smtClean="0"/>
          </a:p>
          <a:p>
            <a:pPr lvl="1"/>
            <a:r>
              <a:rPr lang="en-US" dirty="0" smtClean="0"/>
              <a:t>Rapport 2015 de la BNB</a:t>
            </a:r>
          </a:p>
          <a:p>
            <a:r>
              <a:rPr lang="en-US" dirty="0" err="1" smtClean="0"/>
              <a:t>Faible</a:t>
            </a:r>
            <a:r>
              <a:rPr lang="en-US" dirty="0" smtClean="0"/>
              <a:t> participation des </a:t>
            </a:r>
            <a:r>
              <a:rPr lang="fr-FR" dirty="0" smtClean="0"/>
              <a:t>investisseurs</a:t>
            </a:r>
            <a:r>
              <a:rPr lang="en-US" dirty="0" smtClean="0"/>
              <a:t> </a:t>
            </a:r>
            <a:r>
              <a:rPr lang="en-US" dirty="0" err="1" smtClean="0"/>
              <a:t>individuels</a:t>
            </a:r>
            <a:r>
              <a:rPr lang="en-US" dirty="0" smtClean="0"/>
              <a:t> sur les </a:t>
            </a:r>
            <a:r>
              <a:rPr lang="en-US" dirty="0" err="1" smtClean="0"/>
              <a:t>marchés</a:t>
            </a:r>
            <a:r>
              <a:rPr lang="en-US" dirty="0" smtClean="0"/>
              <a:t> financiers partout </a:t>
            </a:r>
            <a:r>
              <a:rPr lang="en-US" dirty="0" err="1" smtClean="0"/>
              <a:t>dans</a:t>
            </a:r>
            <a:r>
              <a:rPr lang="en-US" dirty="0" smtClean="0"/>
              <a:t> le monde</a:t>
            </a:r>
          </a:p>
          <a:p>
            <a:pPr lvl="1"/>
            <a:r>
              <a:rPr lang="en-US" dirty="0" err="1" smtClean="0"/>
              <a:t>Exemples</a:t>
            </a:r>
            <a:r>
              <a:rPr lang="en-US" dirty="0" smtClean="0"/>
              <a:t>:</a:t>
            </a:r>
          </a:p>
          <a:p>
            <a:pPr lvl="2"/>
            <a:r>
              <a:rPr lang="en-US" dirty="0" smtClean="0"/>
              <a:t> 48% des ménages US </a:t>
            </a:r>
            <a:r>
              <a:rPr lang="en-US" dirty="0" err="1" smtClean="0"/>
              <a:t>détiennent</a:t>
            </a:r>
            <a:r>
              <a:rPr lang="en-US" dirty="0" smtClean="0"/>
              <a:t> des actions </a:t>
            </a:r>
            <a:r>
              <a:rPr lang="en-US" dirty="0" err="1" smtClean="0"/>
              <a:t>en</a:t>
            </a:r>
            <a:r>
              <a:rPr lang="en-US" dirty="0" smtClean="0"/>
              <a:t> 2004 [</a:t>
            </a:r>
            <a:r>
              <a:rPr lang="fr-BE" dirty="0" err="1" smtClean="0"/>
              <a:t>Bucks</a:t>
            </a:r>
            <a:r>
              <a:rPr lang="fr-BE" dirty="0" smtClean="0"/>
              <a:t> </a:t>
            </a:r>
            <a:r>
              <a:rPr lang="fr-BE" i="1" dirty="0" smtClean="0"/>
              <a:t>et al. </a:t>
            </a:r>
            <a:r>
              <a:rPr lang="fr-BE" dirty="0" smtClean="0"/>
              <a:t>(2009)</a:t>
            </a:r>
            <a:r>
              <a:rPr lang="en-US" dirty="0" smtClean="0"/>
              <a:t>]</a:t>
            </a:r>
          </a:p>
          <a:p>
            <a:pPr lvl="2"/>
            <a:r>
              <a:rPr lang="en-US" dirty="0" smtClean="0"/>
              <a:t>14% des </a:t>
            </a:r>
            <a:r>
              <a:rPr lang="en-US" dirty="0" err="1" smtClean="0"/>
              <a:t>français</a:t>
            </a:r>
            <a:r>
              <a:rPr lang="en-US" dirty="0" smtClean="0"/>
              <a:t> </a:t>
            </a:r>
            <a:r>
              <a:rPr lang="en-US" dirty="0" err="1" smtClean="0"/>
              <a:t>détiennent</a:t>
            </a:r>
            <a:r>
              <a:rPr lang="en-US" dirty="0" smtClean="0"/>
              <a:t> des actions </a:t>
            </a:r>
            <a:r>
              <a:rPr lang="en-US" dirty="0" err="1" smtClean="0"/>
              <a:t>en</a:t>
            </a:r>
            <a:r>
              <a:rPr lang="en-US" dirty="0" smtClean="0"/>
              <a:t> 2008; 8% </a:t>
            </a:r>
            <a:r>
              <a:rPr lang="en-US" dirty="0" err="1" smtClean="0"/>
              <a:t>en</a:t>
            </a:r>
            <a:r>
              <a:rPr lang="en-US" dirty="0" smtClean="0"/>
              <a:t> 2012; 6% </a:t>
            </a:r>
            <a:r>
              <a:rPr lang="en-US" dirty="0" err="1" smtClean="0"/>
              <a:t>en</a:t>
            </a:r>
            <a:r>
              <a:rPr lang="en-US" dirty="0" smtClean="0"/>
              <a:t> 2016 [</a:t>
            </a:r>
            <a:r>
              <a:rPr lang="fr-BE" dirty="0" smtClean="0"/>
              <a:t>baromètre TNS Sofres</a:t>
            </a:r>
            <a:r>
              <a:rPr lang="en-US" dirty="0" smtClean="0"/>
              <a:t>]</a:t>
            </a:r>
          </a:p>
          <a:p>
            <a:pPr lvl="0"/>
            <a:r>
              <a:rPr lang="en-US" dirty="0" smtClean="0"/>
              <a:t>(on </a:t>
            </a:r>
            <a:r>
              <a:rPr lang="en-US" dirty="0" err="1" smtClean="0"/>
              <a:t>reviendra</a:t>
            </a:r>
            <a:r>
              <a:rPr lang="en-US" dirty="0" smtClean="0"/>
              <a:t> sur les</a:t>
            </a:r>
            <a:r>
              <a:rPr lang="en-US" baseline="0" dirty="0" smtClean="0"/>
              <a:t> raisons plus </a:t>
            </a:r>
            <a:r>
              <a:rPr lang="en-US" baseline="0" dirty="0" err="1" smtClean="0"/>
              <a:t>tard</a:t>
            </a:r>
            <a:r>
              <a:rPr lang="en-US" baseline="0" dirty="0" smtClean="0"/>
              <a:t>)</a:t>
            </a:r>
            <a:endParaRPr lang="en-US" dirty="0" smtClean="0"/>
          </a:p>
          <a:p>
            <a:r>
              <a:rPr lang="fr-FR" dirty="0" smtClean="0"/>
              <a:t>Accroissement</a:t>
            </a:r>
            <a:r>
              <a:rPr lang="en-US" dirty="0" smtClean="0"/>
              <a:t> des “</a:t>
            </a:r>
            <a:r>
              <a:rPr lang="fr-FR" dirty="0" smtClean="0"/>
              <a:t>investissements</a:t>
            </a:r>
            <a:r>
              <a:rPr lang="en-US" dirty="0" smtClean="0"/>
              <a:t>” (</a:t>
            </a:r>
            <a:r>
              <a:rPr lang="fr-BE" dirty="0" smtClean="0">
                <a:solidFill>
                  <a:srgbClr val="000000"/>
                </a:solidFill>
              </a:rPr>
              <a:t>fonds de placement, actions, obligations,..)</a:t>
            </a:r>
          </a:p>
          <a:p>
            <a:pPr lvl="1"/>
            <a:r>
              <a:rPr lang="fr-BE" dirty="0" smtClean="0">
                <a:solidFill>
                  <a:srgbClr val="000000"/>
                </a:solidFill>
              </a:rPr>
              <a:t>Rapport 2015 de la BNB</a:t>
            </a:r>
          </a:p>
          <a:p>
            <a:pPr lvl="2"/>
            <a:r>
              <a:rPr lang="fr-BE" dirty="0" smtClean="0">
                <a:solidFill>
                  <a:srgbClr val="000000"/>
                </a:solidFill>
              </a:rPr>
              <a:t>Les particuliers commencent à orienter leur épargne vers des actifs + risqués pour pallier le manque de rendement des produits non risqués </a:t>
            </a:r>
          </a:p>
          <a:p>
            <a:pPr lvl="3"/>
            <a:r>
              <a:rPr lang="fr-BE" dirty="0" smtClean="0">
                <a:solidFill>
                  <a:srgbClr val="000000"/>
                </a:solidFill>
              </a:rPr>
              <a:t>surtout au profit des fonds d’investissement</a:t>
            </a:r>
          </a:p>
          <a:p>
            <a:pPr lvl="0"/>
            <a:endParaRPr lang="en-US" dirty="0" smtClean="0"/>
          </a:p>
          <a:p>
            <a:endParaRPr lang="fr-BE" dirty="0" smtClean="0"/>
          </a:p>
          <a:p>
            <a:r>
              <a:rPr lang="fr-BE" dirty="0" smtClean="0"/>
              <a:t>Par </a:t>
            </a:r>
            <a:r>
              <a:rPr lang="fr-BE" dirty="0"/>
              <a:t>exemple, </a:t>
            </a:r>
            <a:r>
              <a:rPr lang="fr-BE" dirty="0" err="1"/>
              <a:t>Bucks</a:t>
            </a:r>
            <a:r>
              <a:rPr lang="fr-BE" dirty="0"/>
              <a:t> </a:t>
            </a:r>
            <a:r>
              <a:rPr lang="fr-BE" i="1" dirty="0"/>
              <a:t>et al. </a:t>
            </a:r>
            <a:r>
              <a:rPr lang="fr-BE" dirty="0"/>
              <a:t>(2009) montrent qu’en 2004, seulement 48,6% des ménages américains détiennent des actions (de façon directe ou indirecte ). [Ce travail est mené à partir des résultats des enquêtes </a:t>
            </a:r>
            <a:r>
              <a:rPr lang="fr-BE" i="1" dirty="0"/>
              <a:t>Survey of Consumer Finances </a:t>
            </a:r>
            <a:r>
              <a:rPr lang="fr-BE" dirty="0"/>
              <a:t>sur le comportement financier des ménages américains en 2001 et en 2004. ] &gt;&gt;&gt; publié dans </a:t>
            </a:r>
            <a:r>
              <a:rPr lang="en-US" i="1" dirty="0"/>
              <a:t>Federal Reserve Bulletin </a:t>
            </a:r>
            <a:endParaRPr lang="fr-BE" dirty="0"/>
          </a:p>
          <a:p>
            <a:endParaRPr lang="fr-BE" dirty="0"/>
          </a:p>
          <a:p>
            <a:r>
              <a:rPr lang="fr-BE" dirty="0"/>
              <a:t>Selon le baromètre TNS Sofres/Banque Postale 8,3% des personnes de plus de 15 ans détenaient des actions en décembre 2012 (détention directe ou non) alors que ce pourcentage était de 13,8% en décembre 2008. [h</a:t>
            </a:r>
            <a:r>
              <a:rPr lang="en-US" dirty="0"/>
              <a:t>ttp://sofia.tns-sofres.com/ </a:t>
            </a:r>
            <a:r>
              <a:rPr lang="fr-BE" dirty="0"/>
              <a:t>] &gt;&gt;&gt; extrait de </a:t>
            </a:r>
            <a:r>
              <a:rPr lang="fr-BE" dirty="0" err="1"/>
              <a:t>Broihanne</a:t>
            </a:r>
            <a:r>
              <a:rPr lang="fr-BE" dirty="0"/>
              <a:t> (2015)</a:t>
            </a:r>
          </a:p>
          <a:p>
            <a:r>
              <a:rPr lang="fr-BE" dirty="0"/>
              <a:t>Update: « Selon notre étude réalisée pour l'AMF, en 2016, les Français sont 6,2% à détenir des actions en direct, contre 6,6% un an plus tôt.  » &gt;&gt;&gt; site internet Sofres</a:t>
            </a:r>
          </a:p>
          <a:p>
            <a:endParaRPr lang="fr-BE" dirty="0"/>
          </a:p>
          <a:p>
            <a:endParaRPr lang="fr-BE" dirty="0"/>
          </a:p>
          <a:p>
            <a:endParaRPr lang="en-US" b="1" dirty="0"/>
          </a:p>
        </p:txBody>
      </p:sp>
      <p:sp>
        <p:nvSpPr>
          <p:cNvPr id="4" name="Slide Number Placeholder 3"/>
          <p:cNvSpPr>
            <a:spLocks noGrp="1"/>
          </p:cNvSpPr>
          <p:nvPr>
            <p:ph type="sldNum" sz="quarter" idx="10"/>
          </p:nvPr>
        </p:nvSpPr>
        <p:spPr/>
        <p:txBody>
          <a:bodyPr/>
          <a:lstStyle/>
          <a:p>
            <a:fld id="{F68409C5-C297-47E6-A3B8-E4B08377745C}" type="slidenum">
              <a:rPr lang="fr-BE" smtClean="0">
                <a:solidFill>
                  <a:prstClr val="black"/>
                </a:solidFill>
              </a:rPr>
              <a:pPr/>
              <a:t>19</a:t>
            </a:fld>
            <a:endParaRPr lang="fr-BE">
              <a:solidFill>
                <a:prstClr val="black"/>
              </a:solidFill>
            </a:endParaRPr>
          </a:p>
        </p:txBody>
      </p:sp>
    </p:spTree>
    <p:extLst>
      <p:ext uri="{BB962C8B-B14F-4D97-AF65-F5344CB8AC3E}">
        <p14:creationId xmlns:p14="http://schemas.microsoft.com/office/powerpoint/2010/main" val="3408112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b="1" i="1" dirty="0" smtClean="0">
                <a:solidFill>
                  <a:schemeClr val="tx1"/>
                </a:solidFill>
                <a:latin typeface="Gill Sans MT" panose="020B0502020104020203" pitchFamily="34" charset="0"/>
              </a:rPr>
              <a:t>72% de la population ne change pas son comportement d’épargne malgré les taux d’intérêt actuellement bas. Certains sont encouragés à investir davantage dans des produits financiers.</a:t>
            </a:r>
          </a:p>
          <a:p>
            <a:endParaRPr lang="fr-BE" sz="1200" b="1" i="1" dirty="0" smtClean="0">
              <a:solidFill>
                <a:schemeClr val="tx1"/>
              </a:solidFill>
              <a:latin typeface="Gill Sans MT" panose="020B0502020104020203" pitchFamily="34" charset="0"/>
            </a:endParaRPr>
          </a:p>
          <a:p>
            <a:pPr lvl="0"/>
            <a:r>
              <a:rPr lang="fr-FR" dirty="0" smtClean="0"/>
              <a:t>Un héritage de la crise financière ?</a:t>
            </a:r>
          </a:p>
          <a:p>
            <a:pPr lvl="0"/>
            <a:r>
              <a:rPr lang="fr-FR" dirty="0" smtClean="0"/>
              <a:t>Rapport 2015  de la BNB</a:t>
            </a:r>
          </a:p>
          <a:p>
            <a:pPr lvl="1"/>
            <a:r>
              <a:rPr lang="fr-FR" dirty="0" smtClean="0"/>
              <a:t>Le patrimoine financier en 2015 est davantage orienté vers des produits moins risqués qu’à la fin 2007</a:t>
            </a:r>
          </a:p>
          <a:p>
            <a:pPr lvl="1">
              <a:buFont typeface="Wingdings" panose="05000000000000000000" pitchFamily="2" charset="2"/>
              <a:buChar char="è"/>
            </a:pPr>
            <a:r>
              <a:rPr lang="fr-FR" i="1" dirty="0" smtClean="0">
                <a:sym typeface="Wingdings" panose="05000000000000000000" pitchFamily="2" charset="2"/>
              </a:rPr>
              <a:t>Inertie (perte de confiance)</a:t>
            </a:r>
          </a:p>
          <a:p>
            <a:pPr lvl="1">
              <a:buFont typeface="Wingdings" panose="05000000000000000000" pitchFamily="2" charset="2"/>
              <a:buChar char="è"/>
            </a:pPr>
            <a:r>
              <a:rPr lang="fr-FR" i="1" dirty="0" smtClean="0">
                <a:sym typeface="Wingdings" panose="05000000000000000000" pitchFamily="2" charset="2"/>
              </a:rPr>
              <a:t>Méfiance persistante</a:t>
            </a:r>
            <a:r>
              <a:rPr lang="fr-FR" i="1" baseline="0" dirty="0" smtClean="0">
                <a:sym typeface="Wingdings" panose="05000000000000000000" pitchFamily="2" charset="2"/>
              </a:rPr>
              <a:t> depuis 2008 relevée dans l’enquête qualitative </a:t>
            </a:r>
            <a:endParaRPr lang="fr-FR" i="1" dirty="0" smtClean="0">
              <a:sym typeface="Wingdings" panose="05000000000000000000" pitchFamily="2" charset="2"/>
            </a:endParaRPr>
          </a:p>
          <a:p>
            <a:endParaRPr lang="fr-FR" dirty="0" smtClean="0"/>
          </a:p>
          <a:p>
            <a:r>
              <a:rPr lang="fr-FR" dirty="0" smtClean="0"/>
              <a:t>La littérature scientifique</a:t>
            </a:r>
            <a:r>
              <a:rPr lang="fr-FR" baseline="0" dirty="0" smtClean="0"/>
              <a:t> qui porte sur le comportement des investisseurs durant les crises financières met en évidence 2 réactions principales:</a:t>
            </a:r>
          </a:p>
          <a:p>
            <a:r>
              <a:rPr lang="fr-FR" baseline="0" dirty="0" smtClean="0"/>
              <a:t>- La sur-réaction: on clôture les positions risquées et on se réfugie dans des actifs sans risque, avec une grande perte de confiance dans le système.</a:t>
            </a:r>
          </a:p>
          <a:p>
            <a:r>
              <a:rPr lang="fr-FR" baseline="0" dirty="0" smtClean="0"/>
              <a:t>- Le statuquo: on attend que la tempête passe, on attend des signaux clairement positifs avant de repartir</a:t>
            </a:r>
            <a:endParaRPr lang="fr-FR" dirty="0"/>
          </a:p>
        </p:txBody>
      </p:sp>
      <p:sp>
        <p:nvSpPr>
          <p:cNvPr id="4" name="Slide Number Placeholder 3"/>
          <p:cNvSpPr>
            <a:spLocks noGrp="1"/>
          </p:cNvSpPr>
          <p:nvPr>
            <p:ph type="sldNum" sz="quarter" idx="10"/>
          </p:nvPr>
        </p:nvSpPr>
        <p:spPr/>
        <p:txBody>
          <a:bodyPr/>
          <a:lstStyle/>
          <a:p>
            <a:fld id="{F68409C5-C297-47E6-A3B8-E4B08377745C}" type="slidenum">
              <a:rPr lang="fr-BE" smtClean="0">
                <a:solidFill>
                  <a:prstClr val="black"/>
                </a:solidFill>
              </a:rPr>
              <a:pPr/>
              <a:t>20</a:t>
            </a:fld>
            <a:endParaRPr lang="fr-BE">
              <a:solidFill>
                <a:prstClr val="black"/>
              </a:solidFill>
            </a:endParaRPr>
          </a:p>
        </p:txBody>
      </p:sp>
    </p:spTree>
    <p:extLst>
      <p:ext uri="{BB962C8B-B14F-4D97-AF65-F5344CB8AC3E}">
        <p14:creationId xmlns:p14="http://schemas.microsoft.com/office/powerpoint/2010/main" val="128280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a:t>
            </a:fld>
            <a:endParaRPr lang="nl-BE"/>
          </a:p>
        </p:txBody>
      </p:sp>
    </p:spTree>
    <p:extLst>
      <p:ext uri="{BB962C8B-B14F-4D97-AF65-F5344CB8AC3E}">
        <p14:creationId xmlns:p14="http://schemas.microsoft.com/office/powerpoint/2010/main" val="3773172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FR" dirty="0" smtClean="0"/>
              <a:t>Craintes des risques &amp; peur de perdre de l’argent</a:t>
            </a:r>
          </a:p>
          <a:p>
            <a:pPr lvl="1"/>
            <a:r>
              <a:rPr lang="fr-FR" dirty="0" smtClean="0"/>
              <a:t>Cohérence avec les études scientifiques qui montrent une corrélation positive entre l’aversion à la perte &amp; la probabilité de ne pas investir en actions</a:t>
            </a:r>
          </a:p>
          <a:p>
            <a:pPr lvl="1">
              <a:buFont typeface="Wingdings" panose="05000000000000000000" pitchFamily="2" charset="2"/>
              <a:buChar char="è"/>
            </a:pPr>
            <a:r>
              <a:rPr lang="fr-FR" i="1" dirty="0" smtClean="0">
                <a:sym typeface="Wingdings" panose="05000000000000000000" pitchFamily="2" charset="2"/>
              </a:rPr>
              <a:t>les investisseurs n’investissent pas sur les marchés financiers par crainte des pertes potentielles</a:t>
            </a:r>
            <a:r>
              <a:rPr lang="fr-FR" i="1" dirty="0" smtClean="0"/>
              <a:t>   </a:t>
            </a:r>
          </a:p>
          <a:p>
            <a:pPr lvl="0"/>
            <a:r>
              <a:rPr lang="fr-FR" baseline="0" dirty="0" smtClean="0"/>
              <a:t>            </a:t>
            </a:r>
            <a:r>
              <a:rPr lang="fr-FR" dirty="0" smtClean="0"/>
              <a:t>Rôle de la confiance   </a:t>
            </a:r>
          </a:p>
          <a:p>
            <a:pPr marL="342900" lvl="1" indent="0">
              <a:buNone/>
            </a:pPr>
            <a:r>
              <a:rPr lang="fr-FR" i="1" dirty="0" smtClean="0">
                <a:sym typeface="Wingdings" panose="05000000000000000000" pitchFamily="2" charset="2"/>
              </a:rPr>
              <a:t> exacerbé par la crise financière? </a:t>
            </a:r>
            <a:r>
              <a:rPr lang="fr-FR" i="1" dirty="0" smtClean="0"/>
              <a:t>  </a:t>
            </a:r>
          </a:p>
          <a:p>
            <a:r>
              <a:rPr lang="fr-FR" dirty="0" smtClean="0"/>
              <a:t>Manque de connaissance</a:t>
            </a:r>
          </a:p>
          <a:p>
            <a:pPr lvl="1"/>
            <a:r>
              <a:rPr lang="fr-FR" dirty="0" smtClean="0"/>
              <a:t>Cohérence avec les études scientifiques qui établissent des liens entre la participation aux marchés financiers et les compétences cognitives, la familiarité &amp; l’expérience acquise </a:t>
            </a:r>
          </a:p>
          <a:p>
            <a:pPr lvl="1"/>
            <a:r>
              <a:rPr lang="fr-FR" dirty="0" smtClean="0"/>
              <a:t>Etude de l’OCDE sur la </a:t>
            </a:r>
            <a:r>
              <a:rPr lang="fr-FR" dirty="0" err="1" smtClean="0"/>
              <a:t>littératie</a:t>
            </a:r>
            <a:r>
              <a:rPr lang="fr-FR" dirty="0" smtClean="0"/>
              <a:t> financière (2015) (+ de 17 pays,</a:t>
            </a:r>
            <a:r>
              <a:rPr lang="fr-FR" baseline="0" dirty="0" smtClean="0"/>
              <a:t> majoritairement européens)</a:t>
            </a:r>
            <a:endParaRPr lang="fr-FR" dirty="0" smtClean="0"/>
          </a:p>
          <a:p>
            <a:pPr lvl="2"/>
            <a:r>
              <a:rPr lang="fr-FR" dirty="0" smtClean="0"/>
              <a:t>En moyenne, 1 personne sur 4 ne sait pas calculer un intérêt simple </a:t>
            </a:r>
          </a:p>
          <a:p>
            <a:pPr lvl="2"/>
            <a:r>
              <a:rPr lang="fr-FR" dirty="0" smtClean="0"/>
              <a:t>En moyenne, 4 personnes sur 10 ne comprennent pas le concept d’intérêts capitalisés</a:t>
            </a:r>
          </a:p>
          <a:p>
            <a:endParaRPr lang="fr-FR" dirty="0" smtClean="0"/>
          </a:p>
          <a:p>
            <a:r>
              <a:rPr lang="fr-FR" dirty="0" smtClean="0"/>
              <a:t>Disponibilité de l’argent / liquidité du placement</a:t>
            </a:r>
          </a:p>
          <a:p>
            <a:pPr lvl="1"/>
            <a:r>
              <a:rPr lang="fr-FR" dirty="0" smtClean="0"/>
              <a:t>Rapport 2015 de la BNB</a:t>
            </a:r>
          </a:p>
          <a:p>
            <a:pPr lvl="2"/>
            <a:r>
              <a:rPr lang="fr-FR" dirty="0" smtClean="0"/>
              <a:t>Les ménages aiment les instruments liquides, que ce soit dans le but de précaution ou dans l’attente de concrétiser des opportunités d’investissements financiers ou immobiliers</a:t>
            </a:r>
          </a:p>
          <a:p>
            <a:endParaRPr lang="fr-FR" dirty="0" smtClean="0"/>
          </a:p>
          <a:p>
            <a:endParaRPr lang="fr-FR" dirty="0" smtClean="0"/>
          </a:p>
          <a:p>
            <a:r>
              <a:rPr lang="fr-FR" dirty="0" smtClean="0"/>
              <a:t>Dans la</a:t>
            </a:r>
            <a:r>
              <a:rPr lang="fr-FR" baseline="0" dirty="0" smtClean="0"/>
              <a:t> littérature académique, on explique le faible de taux de participation aux marchés financiers par la présence de couts fixes qui excluent les ménages les moins riches [</a:t>
            </a:r>
            <a:r>
              <a:rPr lang="nb-NO" dirty="0"/>
              <a:t>Haliassos et Bertaut, 1995, Vissing-Jørgensen, 2003 </a:t>
            </a:r>
            <a:r>
              <a:rPr lang="fr-FR" baseline="0" dirty="0" smtClean="0"/>
              <a:t>] MAIS aussi par l’aversion à la perte [</a:t>
            </a:r>
            <a:r>
              <a:rPr lang="fr-FR" dirty="0" err="1"/>
              <a:t>Barberis</a:t>
            </a:r>
            <a:r>
              <a:rPr lang="fr-FR" dirty="0"/>
              <a:t>, Huang et Thaler (2006), </a:t>
            </a:r>
            <a:r>
              <a:rPr lang="fr-FR" dirty="0" err="1"/>
              <a:t>Dimmock</a:t>
            </a:r>
            <a:r>
              <a:rPr lang="fr-FR" dirty="0"/>
              <a:t> et </a:t>
            </a:r>
            <a:r>
              <a:rPr lang="fr-FR" dirty="0" err="1"/>
              <a:t>Kouwenberg</a:t>
            </a:r>
            <a:r>
              <a:rPr lang="fr-FR" dirty="0"/>
              <a:t> (2010) </a:t>
            </a:r>
            <a:r>
              <a:rPr lang="fr-FR" baseline="0" dirty="0" smtClean="0"/>
              <a:t>]. </a:t>
            </a:r>
          </a:p>
          <a:p>
            <a:endParaRPr lang="fr-FR" baseline="0" dirty="0" smtClean="0"/>
          </a:p>
          <a:p>
            <a:r>
              <a:rPr lang="fr-BE" dirty="0"/>
              <a:t>Pour </a:t>
            </a:r>
            <a:r>
              <a:rPr lang="fr-BE" dirty="0" err="1"/>
              <a:t>Guiso</a:t>
            </a:r>
            <a:r>
              <a:rPr lang="fr-BE" dirty="0"/>
              <a:t> </a:t>
            </a:r>
            <a:r>
              <a:rPr lang="fr-BE" i="1" dirty="0"/>
              <a:t>et al. </a:t>
            </a:r>
            <a:r>
              <a:rPr lang="fr-BE" dirty="0"/>
              <a:t>(2008), la confiance des individus, au sens de croyance dans la pérennité de l’économie, est indispensable à la participation aux marchés actions. </a:t>
            </a:r>
            <a:r>
              <a:rPr lang="fr-BE" dirty="0" err="1"/>
              <a:t>Guiso</a:t>
            </a:r>
            <a:r>
              <a:rPr lang="fr-BE" dirty="0"/>
              <a:t> </a:t>
            </a:r>
            <a:r>
              <a:rPr lang="fr-BE" i="1" dirty="0"/>
              <a:t>et al. </a:t>
            </a:r>
            <a:r>
              <a:rPr lang="fr-BE" dirty="0"/>
              <a:t>montrent que le taux de participation (directe) diffère d’un pays à l’autre16, indiquant un effet culturel non négligeable (voir Figure 3). Ils définissent la confiance comme la probabilité subjective que les individus attribuent à la possibilité d’être trompés. Celle-ci dépend d’éléments objectifs, comme la protection des investisseurs individuels par exemple, mais aussi d’éléments subjectifs propres aux individus, fortement liés à leur familiarité avec les marchés financiers, à leur éducation ou encore à leur religion. </a:t>
            </a:r>
            <a:endParaRPr lang="fr-BE" dirty="0" smtClean="0"/>
          </a:p>
          <a:p>
            <a:endParaRPr lang="fr-BE" dirty="0" smtClean="0"/>
          </a:p>
          <a:p>
            <a:endParaRPr lang="fr-BE" dirty="0" smtClean="0"/>
          </a:p>
          <a:p>
            <a:r>
              <a:rPr lang="fr-BE" dirty="0" smtClean="0"/>
              <a:t>Une littérature importante établit les liens entre la participation aux marchés d’actions et d’autres caractéristiques à forte composante génétique telles que l’aversion au risque (Charles et Hurst, 2003), les interactions sociales (Hong, </a:t>
            </a:r>
            <a:r>
              <a:rPr lang="fr-BE" dirty="0" err="1" smtClean="0"/>
              <a:t>Kubik</a:t>
            </a:r>
            <a:r>
              <a:rPr lang="fr-BE" dirty="0" smtClean="0"/>
              <a:t> et Stein, 2004), la confiance (</a:t>
            </a:r>
            <a:r>
              <a:rPr lang="fr-BE" dirty="0" err="1" smtClean="0"/>
              <a:t>Guiso</a:t>
            </a:r>
            <a:r>
              <a:rPr lang="fr-BE" dirty="0" smtClean="0"/>
              <a:t>, </a:t>
            </a:r>
            <a:r>
              <a:rPr lang="fr-BE" dirty="0" err="1" smtClean="0"/>
              <a:t>Sapienza</a:t>
            </a:r>
            <a:r>
              <a:rPr lang="fr-BE" dirty="0" smtClean="0"/>
              <a:t> et </a:t>
            </a:r>
            <a:r>
              <a:rPr lang="fr-BE" dirty="0" err="1" smtClean="0"/>
              <a:t>Zingales</a:t>
            </a:r>
            <a:r>
              <a:rPr lang="fr-BE" dirty="0" smtClean="0"/>
              <a:t>, 2008) ou encore les compétences cognitives (</a:t>
            </a:r>
            <a:r>
              <a:rPr lang="fr-BE" dirty="0" err="1" smtClean="0"/>
              <a:t>Grinblatt</a:t>
            </a:r>
            <a:r>
              <a:rPr lang="fr-BE" dirty="0" smtClean="0"/>
              <a:t>, </a:t>
            </a:r>
            <a:r>
              <a:rPr lang="fr-BE" dirty="0" err="1" smtClean="0"/>
              <a:t>Keloharju</a:t>
            </a:r>
            <a:r>
              <a:rPr lang="fr-BE" dirty="0" smtClean="0"/>
              <a:t> et </a:t>
            </a:r>
            <a:r>
              <a:rPr lang="fr-BE" dirty="0" err="1" smtClean="0"/>
              <a:t>Linnainmaa</a:t>
            </a:r>
            <a:r>
              <a:rPr lang="fr-BE" dirty="0" smtClean="0"/>
              <a:t>, 2012). </a:t>
            </a:r>
          </a:p>
          <a:p>
            <a:endParaRPr lang="fr-BE" dirty="0" smtClean="0"/>
          </a:p>
          <a:p>
            <a:r>
              <a:rPr lang="fr-BE" dirty="0" smtClean="0"/>
              <a:t>Le degré de participation est aussi expliqué par la familiarité et l’expérience acquise par les individus sur les marchés actions. Ces déterminants ont été évoqués par des travaux récents qui montrent également que des effets culturels ont un impact important sur l’investissement en actions. </a:t>
            </a:r>
          </a:p>
          <a:p>
            <a:endParaRPr lang="fr-BE" dirty="0" smtClean="0"/>
          </a:p>
          <a:p>
            <a:r>
              <a:rPr lang="fr-BE" dirty="0" smtClean="0"/>
              <a:t>NB: pour la capitalisation, 4/10 ne savent pas que la VF d’un intérêt capitalisé pendant 5 ans sera plus élevée que 5 fois la valeur d’un intérêt simple identique. </a:t>
            </a:r>
            <a:endParaRPr lang="fr-FR" dirty="0" smtClean="0"/>
          </a:p>
          <a:p>
            <a:endParaRPr lang="fr-FR" dirty="0"/>
          </a:p>
        </p:txBody>
      </p:sp>
      <p:sp>
        <p:nvSpPr>
          <p:cNvPr id="4" name="Slide Number Placeholder 3"/>
          <p:cNvSpPr>
            <a:spLocks noGrp="1"/>
          </p:cNvSpPr>
          <p:nvPr>
            <p:ph type="sldNum" sz="quarter" idx="10"/>
          </p:nvPr>
        </p:nvSpPr>
        <p:spPr/>
        <p:txBody>
          <a:bodyPr/>
          <a:lstStyle/>
          <a:p>
            <a:fld id="{F68409C5-C297-47E6-A3B8-E4B08377745C}" type="slidenum">
              <a:rPr lang="fr-BE" smtClean="0">
                <a:solidFill>
                  <a:prstClr val="black"/>
                </a:solidFill>
              </a:rPr>
              <a:pPr/>
              <a:t>21</a:t>
            </a:fld>
            <a:endParaRPr lang="fr-BE">
              <a:solidFill>
                <a:prstClr val="black"/>
              </a:solidFill>
            </a:endParaRPr>
          </a:p>
        </p:txBody>
      </p:sp>
    </p:spTree>
    <p:extLst>
      <p:ext uri="{BB962C8B-B14F-4D97-AF65-F5344CB8AC3E}">
        <p14:creationId xmlns:p14="http://schemas.microsoft.com/office/powerpoint/2010/main" val="4066398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fr-FR" dirty="0" smtClean="0"/>
              <a:t>Question: </a:t>
            </a:r>
            <a:r>
              <a:rPr lang="fr-BE" b="1" dirty="0"/>
              <a:t>Diversifiez-vous vos investissements (placements, actions, obligations) ? </a:t>
            </a:r>
            <a:endParaRPr lang="fr-BE" b="1" dirty="0" smtClean="0"/>
          </a:p>
          <a:p>
            <a:endParaRPr lang="fr-BE" b="1" dirty="0" smtClean="0"/>
          </a:p>
          <a:p>
            <a:r>
              <a:rPr lang="fr-FR" dirty="0" smtClean="0"/>
              <a:t>Etude de l’OCDE sur la </a:t>
            </a:r>
            <a:r>
              <a:rPr lang="fr-FR" dirty="0" err="1" smtClean="0"/>
              <a:t>littératie</a:t>
            </a:r>
            <a:r>
              <a:rPr lang="fr-FR" dirty="0" smtClean="0"/>
              <a:t> financière (2015)</a:t>
            </a:r>
          </a:p>
          <a:p>
            <a:pPr lvl="1"/>
            <a:r>
              <a:rPr lang="fr-FR" dirty="0" smtClean="0"/>
              <a:t>+30% des répondants ne comprennent pas le concept de diversification du risque</a:t>
            </a:r>
          </a:p>
          <a:p>
            <a:r>
              <a:rPr lang="fr-FR" dirty="0" smtClean="0"/>
              <a:t>Littérature scientifique</a:t>
            </a:r>
          </a:p>
          <a:p>
            <a:pPr lvl="1"/>
            <a:r>
              <a:rPr lang="fr-FR" dirty="0" smtClean="0"/>
              <a:t>Les portefeuilles des investisseurs particuliers ne contiennent pas plus de 5 titres en moyenne (détention directe)</a:t>
            </a:r>
          </a:p>
          <a:p>
            <a:pPr lvl="2"/>
            <a:r>
              <a:rPr lang="fr-FR" dirty="0" smtClean="0"/>
              <a:t>La médiane est souvent proche de 3 </a:t>
            </a:r>
          </a:p>
          <a:p>
            <a:pPr lvl="2"/>
            <a:endParaRPr lang="fr-FR" dirty="0" smtClean="0"/>
          </a:p>
          <a:p>
            <a:r>
              <a:rPr lang="fr-FR" dirty="0" smtClean="0"/>
              <a:t>Littérature scientifique</a:t>
            </a:r>
          </a:p>
          <a:p>
            <a:pPr lvl="1"/>
            <a:r>
              <a:rPr lang="fr-FR" dirty="0" smtClean="0"/>
              <a:t>La diversification sous-optimale des investisseurs individuels prend différentes formes:</a:t>
            </a:r>
          </a:p>
          <a:p>
            <a:pPr lvl="2"/>
            <a:r>
              <a:rPr lang="fr-FR" dirty="0" smtClean="0"/>
              <a:t>Biais de familiarité (biais local, régional, national; biais « employeur »)</a:t>
            </a:r>
          </a:p>
          <a:p>
            <a:pPr lvl="2"/>
            <a:r>
              <a:rPr lang="fr-FR" dirty="0" smtClean="0"/>
              <a:t>Diversification « naïve » dans le sens où elle est indépendante du couple rendement-risque</a:t>
            </a:r>
          </a:p>
          <a:p>
            <a:pPr lvl="2"/>
            <a:r>
              <a:rPr lang="fr-FR" dirty="0" smtClean="0"/>
              <a:t>Préférence pour les titres « jackpots » (fortes asymétries dans leurs rentabilités – potentiel de gains élevés avec une probabilité faible)  </a:t>
            </a:r>
          </a:p>
          <a:p>
            <a:pPr lvl="0"/>
            <a:endParaRPr lang="fr-FR" dirty="0" smtClean="0"/>
          </a:p>
          <a:p>
            <a:r>
              <a:rPr lang="fr-BE" dirty="0" smtClean="0"/>
              <a:t>La diversification sous-optimale des portefeuilles individuels prend différentes formes. En premier lieu, les investisseurs, sujets au biais de familiarité (</a:t>
            </a:r>
            <a:r>
              <a:rPr lang="fr-BE" dirty="0" err="1" smtClean="0"/>
              <a:t>Huberman</a:t>
            </a:r>
            <a:r>
              <a:rPr lang="fr-BE" dirty="0" smtClean="0"/>
              <a:t>, 2001), détiennent dans des proportions trop importantes des titres de sociétés dont les sièges sociaux sont situés à proximité de leur domicile (« biais local », par exemple, </a:t>
            </a:r>
            <a:r>
              <a:rPr lang="fr-BE" dirty="0" err="1" smtClean="0"/>
              <a:t>Coval</a:t>
            </a:r>
            <a:r>
              <a:rPr lang="fr-BE" dirty="0" smtClean="0"/>
              <a:t> et </a:t>
            </a:r>
            <a:r>
              <a:rPr lang="fr-BE" dirty="0" err="1" smtClean="0"/>
              <a:t>Moskowitz</a:t>
            </a:r>
            <a:r>
              <a:rPr lang="fr-BE" dirty="0" smtClean="0"/>
              <a:t>, 1999, 2001, </a:t>
            </a:r>
            <a:r>
              <a:rPr lang="fr-BE" dirty="0" err="1" smtClean="0"/>
              <a:t>Ivkovi´c</a:t>
            </a:r>
            <a:r>
              <a:rPr lang="fr-BE" dirty="0" smtClean="0"/>
              <a:t> et </a:t>
            </a:r>
            <a:r>
              <a:rPr lang="fr-BE" dirty="0" err="1" smtClean="0"/>
              <a:t>Weisbenner</a:t>
            </a:r>
            <a:r>
              <a:rPr lang="fr-BE" dirty="0" smtClean="0"/>
              <a:t>, 2005, Massa et Simonov, 2006), ou de sociétés de leur pays (« biais national », par exemple, </a:t>
            </a:r>
            <a:r>
              <a:rPr lang="fr-BE" dirty="0" err="1" smtClean="0"/>
              <a:t>Kilka</a:t>
            </a:r>
            <a:r>
              <a:rPr lang="fr-BE" dirty="0" smtClean="0"/>
              <a:t> et Weber, 2000, </a:t>
            </a:r>
            <a:r>
              <a:rPr lang="fr-BE" dirty="0" err="1" smtClean="0"/>
              <a:t>Grinblatt</a:t>
            </a:r>
            <a:r>
              <a:rPr lang="fr-BE" dirty="0" smtClean="0"/>
              <a:t> et </a:t>
            </a:r>
            <a:r>
              <a:rPr lang="fr-BE" dirty="0" err="1" smtClean="0"/>
              <a:t>Keloharju</a:t>
            </a:r>
            <a:r>
              <a:rPr lang="fr-BE" dirty="0" smtClean="0"/>
              <a:t>, 2001, </a:t>
            </a:r>
            <a:r>
              <a:rPr lang="fr-BE" dirty="0" err="1" smtClean="0"/>
              <a:t>Bodnaruk</a:t>
            </a:r>
            <a:r>
              <a:rPr lang="fr-BE" dirty="0" smtClean="0"/>
              <a:t>, 2009). Dans la même veine, cette croyance dans une meilleure connaissance de ce qui semble familier par rapport à ce qui l’est moins conduit au « biais employeur », c’est-à-dire à investir en proportion excessive dans des titres de la société qui emploie l’individu (</a:t>
            </a:r>
            <a:r>
              <a:rPr lang="fr-BE" dirty="0" err="1" smtClean="0"/>
              <a:t>Benartzi</a:t>
            </a:r>
            <a:r>
              <a:rPr lang="fr-BE" dirty="0" smtClean="0"/>
              <a:t>, 2001). </a:t>
            </a:r>
          </a:p>
          <a:p>
            <a:endParaRPr lang="fr-BE" dirty="0" smtClean="0"/>
          </a:p>
          <a:p>
            <a:r>
              <a:rPr lang="fr-BE" dirty="0" smtClean="0"/>
              <a:t>En second lieu, la diversification des portefeuilles individuels est sous-optimale parce qu’elle est « naïve » en référence à l’étude de </a:t>
            </a:r>
            <a:r>
              <a:rPr lang="fr-BE" dirty="0" err="1" smtClean="0"/>
              <a:t>Benartzi</a:t>
            </a:r>
            <a:r>
              <a:rPr lang="fr-BE" dirty="0" smtClean="0"/>
              <a:t> et Thaler (2001). (au sens où elle apparaît indépendante du couple rentabilité-risque proposé. )</a:t>
            </a:r>
          </a:p>
          <a:p>
            <a:endParaRPr lang="fr-BE" dirty="0" smtClean="0"/>
          </a:p>
          <a:p>
            <a:r>
              <a:rPr lang="fr-BE" dirty="0" smtClean="0"/>
              <a:t>En dernier lieu, les portefeuilles individuels contiennent peu de lignes et privilégient les titres présentant de fortes asymétries (</a:t>
            </a:r>
            <a:r>
              <a:rPr lang="fr-BE" i="1" dirty="0" err="1" smtClean="0"/>
              <a:t>skewness</a:t>
            </a:r>
            <a:r>
              <a:rPr lang="fr-BE" dirty="0" smtClean="0"/>
              <a:t>) dans leurs rentabilités. Plus précisément, les investisseurs sont attirés par les titres à </a:t>
            </a:r>
            <a:r>
              <a:rPr lang="fr-BE" i="1" dirty="0" err="1" smtClean="0"/>
              <a:t>skewness</a:t>
            </a:r>
            <a:r>
              <a:rPr lang="fr-BE" i="1" dirty="0" smtClean="0"/>
              <a:t> </a:t>
            </a:r>
            <a:r>
              <a:rPr lang="fr-BE" dirty="0" smtClean="0"/>
              <a:t>positive, c’est-à-dire des titres qui, à l’instar de loteries, offrent des potentiels de « jackpots » avec de faibles probabilités. De tels titres sont, la plupart du temps, associés à des prix faibles et à des variances de rentabilité élevées (</a:t>
            </a:r>
            <a:r>
              <a:rPr lang="fr-BE" dirty="0" err="1" smtClean="0"/>
              <a:t>Mitton</a:t>
            </a:r>
            <a:r>
              <a:rPr lang="fr-BE" dirty="0" smtClean="0"/>
              <a:t> et </a:t>
            </a:r>
            <a:r>
              <a:rPr lang="fr-BE" dirty="0" err="1" smtClean="0"/>
              <a:t>Vorkink</a:t>
            </a:r>
            <a:r>
              <a:rPr lang="fr-BE" dirty="0" smtClean="0"/>
              <a:t>, 2007). </a:t>
            </a:r>
          </a:p>
          <a:p>
            <a:endParaRPr lang="fr-BE" dirty="0" smtClean="0"/>
          </a:p>
          <a:p>
            <a:r>
              <a:rPr lang="fr-BE" dirty="0" smtClean="0"/>
              <a:t>Pour conclure sur la diversification insuffisante, il faut préciser que les études des portefeuilles individuels présentées ci-dessus concernent la gestion en direct. Les investisseurs individuels ont également recours à des supports d’épargne collective dont le degré de diversification est élevé puisque la gestion est réalisée, dans le cadre d’un mandat, par un professionnel (Plan d’épargne entreprise, OPCVM, assurance-vie,…). Dans ces situations, les choix d’allocations sont largement soumis à des contraintes réglementaires visant précisément à une diversification optimale. </a:t>
            </a:r>
            <a:endParaRPr lang="fr-BE" b="1" dirty="0"/>
          </a:p>
          <a:p>
            <a:endParaRPr lang="fr-BE" b="1" dirty="0"/>
          </a:p>
          <a:p>
            <a:r>
              <a:rPr lang="fr-BE" dirty="0"/>
              <a:t>Contrairement à ce que prédit la théorie du portefeuille de </a:t>
            </a:r>
            <a:r>
              <a:rPr lang="fr-BE" dirty="0" err="1"/>
              <a:t>Markowitz</a:t>
            </a:r>
            <a:r>
              <a:rPr lang="fr-BE" dirty="0"/>
              <a:t> (1952, 1959), les portefeuilles détenus par les investisseurs individuels ne sont pas diversifiés. </a:t>
            </a:r>
            <a:r>
              <a:rPr lang="fr-BE" dirty="0" err="1"/>
              <a:t>Lease</a:t>
            </a:r>
            <a:r>
              <a:rPr lang="fr-BE" dirty="0"/>
              <a:t> </a:t>
            </a:r>
            <a:r>
              <a:rPr lang="fr-BE" i="1" dirty="0"/>
              <a:t>et al. </a:t>
            </a:r>
            <a:r>
              <a:rPr lang="fr-BE" dirty="0"/>
              <a:t>(1974), </a:t>
            </a:r>
            <a:r>
              <a:rPr lang="fr-BE" dirty="0" err="1"/>
              <a:t>Blume</a:t>
            </a:r>
            <a:r>
              <a:rPr lang="fr-BE" dirty="0"/>
              <a:t> et </a:t>
            </a:r>
            <a:r>
              <a:rPr lang="fr-BE" dirty="0" err="1"/>
              <a:t>Friend</a:t>
            </a:r>
            <a:r>
              <a:rPr lang="fr-BE" dirty="0"/>
              <a:t> (1975), puis Kelly (1995) sont les premiers à illustrer ce point. De nombreux travaux plus récents ont démontré sur une importante base de données de transactions d’investisseurs individuels US6, que les portefeuilles ne contiennent pas plus de 5 titres en moyenne (</a:t>
            </a:r>
            <a:r>
              <a:rPr lang="fr-BE" dirty="0" err="1"/>
              <a:t>Odean</a:t>
            </a:r>
            <a:r>
              <a:rPr lang="fr-BE" dirty="0"/>
              <a:t> 1999, </a:t>
            </a:r>
            <a:r>
              <a:rPr lang="fr-BE" dirty="0" err="1"/>
              <a:t>Mitton</a:t>
            </a:r>
            <a:r>
              <a:rPr lang="fr-BE" dirty="0"/>
              <a:t> et </a:t>
            </a:r>
            <a:r>
              <a:rPr lang="fr-BE" dirty="0" err="1"/>
              <a:t>Vorkink</a:t>
            </a:r>
            <a:r>
              <a:rPr lang="fr-BE" dirty="0"/>
              <a:t> 2007, Kumar 2007, </a:t>
            </a:r>
            <a:r>
              <a:rPr lang="fr-BE" dirty="0" err="1"/>
              <a:t>Goetzman</a:t>
            </a:r>
            <a:r>
              <a:rPr lang="fr-BE" dirty="0"/>
              <a:t> et Kumar 2008). Cette diversification insuffisante a été documentée partout dans le monde, par exemple en Suède par Calvet </a:t>
            </a:r>
            <a:r>
              <a:rPr lang="fr-BE" i="1" dirty="0"/>
              <a:t>et al., </a:t>
            </a:r>
            <a:r>
              <a:rPr lang="fr-BE" dirty="0"/>
              <a:t>2007, et, pour la France, sur des données couvrant la période 1999-2006 par </a:t>
            </a:r>
            <a:r>
              <a:rPr lang="fr-BE" dirty="0" err="1"/>
              <a:t>Broihanne</a:t>
            </a:r>
            <a:r>
              <a:rPr lang="fr-BE" dirty="0"/>
              <a:t>, </a:t>
            </a:r>
            <a:r>
              <a:rPr lang="fr-BE" dirty="0" err="1"/>
              <a:t>Merli</a:t>
            </a:r>
            <a:r>
              <a:rPr lang="fr-BE" dirty="0"/>
              <a:t>, Roger (2015). En particulier, la médiane du nombre d’actions détenues dans le portefeuille des investisseurs individuels français varie de 3 à 4 sur la période (moyennes entre 5,5 et 6,8). </a:t>
            </a:r>
            <a:endParaRPr lang="fr-FR" b="0" dirty="0"/>
          </a:p>
        </p:txBody>
      </p:sp>
      <p:sp>
        <p:nvSpPr>
          <p:cNvPr id="4" name="Slide Number Placeholder 3"/>
          <p:cNvSpPr>
            <a:spLocks noGrp="1"/>
          </p:cNvSpPr>
          <p:nvPr>
            <p:ph type="sldNum" sz="quarter" idx="10"/>
          </p:nvPr>
        </p:nvSpPr>
        <p:spPr/>
        <p:txBody>
          <a:bodyPr/>
          <a:lstStyle/>
          <a:p>
            <a:fld id="{F68409C5-C297-47E6-A3B8-E4B08377745C}" type="slidenum">
              <a:rPr lang="fr-BE" smtClean="0">
                <a:solidFill>
                  <a:prstClr val="black"/>
                </a:solidFill>
              </a:rPr>
              <a:pPr/>
              <a:t>22</a:t>
            </a:fld>
            <a:endParaRPr lang="fr-BE">
              <a:solidFill>
                <a:prstClr val="black"/>
              </a:solidFill>
            </a:endParaRPr>
          </a:p>
        </p:txBody>
      </p:sp>
    </p:spTree>
    <p:extLst>
      <p:ext uri="{BB962C8B-B14F-4D97-AF65-F5344CB8AC3E}">
        <p14:creationId xmlns:p14="http://schemas.microsoft.com/office/powerpoint/2010/main" val="628562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Comme</a:t>
            </a:r>
            <a:r>
              <a:rPr lang="en-US" baseline="0" dirty="0" smtClean="0"/>
              <a:t> Catherine </a:t>
            </a:r>
            <a:r>
              <a:rPr lang="en-US" baseline="0" dirty="0" err="1" smtClean="0"/>
              <a:t>l’a</a:t>
            </a:r>
            <a:r>
              <a:rPr lang="en-US" baseline="0" dirty="0" smtClean="0"/>
              <a:t> </a:t>
            </a:r>
            <a:r>
              <a:rPr lang="en-US" baseline="0" dirty="0" err="1" smtClean="0"/>
              <a:t>expliqué</a:t>
            </a:r>
            <a:r>
              <a:rPr lang="en-US" baseline="0" dirty="0" smtClean="0"/>
              <a:t>…</a:t>
            </a:r>
          </a:p>
          <a:p>
            <a:endParaRPr lang="en-US" baseline="0" dirty="0" smtClean="0"/>
          </a:p>
          <a:p>
            <a:r>
              <a:rPr lang="en-US" baseline="0" dirty="0" smtClean="0"/>
              <a:t>Nous </a:t>
            </a:r>
            <a:r>
              <a:rPr lang="en-US" baseline="0" dirty="0" err="1" smtClean="0"/>
              <a:t>voyons</a:t>
            </a:r>
            <a:r>
              <a:rPr lang="en-US" baseline="0" dirty="0" smtClean="0"/>
              <a:t> </a:t>
            </a:r>
            <a:r>
              <a:rPr lang="en-US" baseline="0" dirty="0" err="1" smtClean="0"/>
              <a:t>parfaitement</a:t>
            </a:r>
            <a:r>
              <a:rPr lang="en-US" baseline="0" dirty="0" smtClean="0"/>
              <a:t> </a:t>
            </a:r>
            <a:r>
              <a:rPr lang="en-US" baseline="0" dirty="0" err="1" smtClean="0"/>
              <a:t>bien</a:t>
            </a:r>
            <a:r>
              <a:rPr lang="en-US" baseline="0" dirty="0" smtClean="0"/>
              <a:t>…</a:t>
            </a:r>
          </a:p>
          <a:p>
            <a:endParaRPr lang="en-US" baseline="0" dirty="0" smtClean="0"/>
          </a:p>
          <a:p>
            <a:r>
              <a:rPr lang="en-US" baseline="0" dirty="0" smtClean="0"/>
              <a:t>Nous en </a:t>
            </a:r>
            <a:r>
              <a:rPr lang="en-US" baseline="0" dirty="0" err="1" smtClean="0"/>
              <a:t>revenons</a:t>
            </a:r>
            <a:r>
              <a:rPr lang="en-US" baseline="0" dirty="0" smtClean="0"/>
              <a:t> aux tables </a:t>
            </a:r>
            <a:r>
              <a:rPr lang="en-US" baseline="0" dirty="0" err="1" smtClean="0"/>
              <a:t>rondes</a:t>
            </a:r>
            <a:r>
              <a:rPr lang="en-US" baseline="0" dirty="0" smtClean="0"/>
              <a:t> </a:t>
            </a:r>
            <a:r>
              <a:rPr lang="en-US" baseline="0" dirty="0" err="1" smtClean="0"/>
              <a:t>dont</a:t>
            </a:r>
            <a:r>
              <a:rPr lang="en-US" baseline="0" dirty="0" smtClean="0"/>
              <a:t> je </a:t>
            </a:r>
            <a:r>
              <a:rPr lang="en-US" baseline="0" dirty="0" err="1" smtClean="0"/>
              <a:t>parlais</a:t>
            </a:r>
            <a:r>
              <a:rPr lang="en-US" baseline="0" dirty="0" smtClean="0"/>
              <a:t> en introduction, la </a:t>
            </a:r>
            <a:r>
              <a:rPr lang="en-US" baseline="0" dirty="0" err="1" smtClean="0"/>
              <a:t>banque</a:t>
            </a:r>
            <a:r>
              <a:rPr lang="en-US" baseline="0" dirty="0" smtClean="0"/>
              <a:t> et </a:t>
            </a:r>
            <a:r>
              <a:rPr lang="en-US" baseline="0" dirty="0" err="1" smtClean="0"/>
              <a:t>surtout</a:t>
            </a:r>
            <a:r>
              <a:rPr lang="en-US" baseline="0" dirty="0" smtClean="0"/>
              <a:t> le </a:t>
            </a:r>
            <a:r>
              <a:rPr lang="en-US" baseline="0" dirty="0" err="1" smtClean="0"/>
              <a:t>banquier</a:t>
            </a:r>
            <a:r>
              <a:rPr lang="en-US" baseline="0" dirty="0" smtClean="0"/>
              <a:t> </a:t>
            </a:r>
            <a:r>
              <a:rPr lang="en-US" baseline="0" dirty="0" err="1" smtClean="0"/>
              <a:t>ont</a:t>
            </a:r>
            <a:r>
              <a:rPr lang="en-US" baseline="0" dirty="0" smtClean="0"/>
              <a:t> un role </a:t>
            </a:r>
            <a:r>
              <a:rPr lang="en-US" baseline="0" dirty="0" err="1" smtClean="0"/>
              <a:t>essentiel</a:t>
            </a:r>
            <a:r>
              <a:rPr lang="en-US" baseline="0" dirty="0" smtClean="0"/>
              <a:t>. </a:t>
            </a:r>
          </a:p>
          <a:p>
            <a:r>
              <a:rPr lang="en-US" baseline="0" dirty="0" smtClean="0"/>
              <a:t>Notre </a:t>
            </a:r>
            <a:r>
              <a:rPr lang="en-US" baseline="0" dirty="0" err="1" smtClean="0"/>
              <a:t>enquête</a:t>
            </a:r>
            <a:r>
              <a:rPr lang="en-US" baseline="0" dirty="0" smtClean="0"/>
              <a:t> </a:t>
            </a:r>
            <a:r>
              <a:rPr lang="en-US" baseline="0" dirty="0" err="1" smtClean="0"/>
              <a:t>Ipsos</a:t>
            </a:r>
            <a:r>
              <a:rPr lang="en-US" baseline="0" dirty="0" smtClean="0"/>
              <a:t> </a:t>
            </a:r>
            <a:r>
              <a:rPr lang="en-US" baseline="0" dirty="0" err="1" smtClean="0"/>
              <a:t>comportait</a:t>
            </a:r>
            <a:r>
              <a:rPr lang="en-US" baseline="0" dirty="0" smtClean="0"/>
              <a:t> </a:t>
            </a:r>
            <a:r>
              <a:rPr lang="en-US" baseline="0" dirty="0" err="1" smtClean="0"/>
              <a:t>d’ailleurs</a:t>
            </a:r>
            <a:r>
              <a:rPr lang="en-US" baseline="0" dirty="0" smtClean="0"/>
              <a:t> un </a:t>
            </a:r>
            <a:r>
              <a:rPr lang="en-US" baseline="0" dirty="0" err="1" smtClean="0"/>
              <a:t>troisième</a:t>
            </a:r>
            <a:r>
              <a:rPr lang="en-US" baseline="0" dirty="0" smtClean="0"/>
              <a:t> </a:t>
            </a:r>
            <a:r>
              <a:rPr lang="en-US" baseline="0" dirty="0" err="1" smtClean="0"/>
              <a:t>volet</a:t>
            </a:r>
            <a:r>
              <a:rPr lang="en-US" baseline="0" dirty="0" smtClean="0"/>
              <a:t> </a:t>
            </a:r>
            <a:r>
              <a:rPr lang="en-US" baseline="0" dirty="0" err="1" smtClean="0"/>
              <a:t>précisément</a:t>
            </a:r>
            <a:r>
              <a:rPr lang="en-US" baseline="0" dirty="0" smtClean="0"/>
              <a:t> </a:t>
            </a:r>
            <a:r>
              <a:rPr lang="en-US" baseline="0" dirty="0" err="1" smtClean="0"/>
              <a:t>sur</a:t>
            </a:r>
            <a:r>
              <a:rPr lang="en-US" baseline="0" dirty="0" smtClean="0"/>
              <a:t> les </a:t>
            </a:r>
            <a:r>
              <a:rPr lang="en-US" baseline="0" dirty="0" err="1" smtClean="0"/>
              <a:t>attentes</a:t>
            </a:r>
            <a:r>
              <a:rPr lang="en-US" baseline="0" dirty="0" smtClean="0"/>
              <a:t> du </a:t>
            </a:r>
            <a:r>
              <a:rPr lang="en-US" baseline="0" dirty="0" err="1" smtClean="0"/>
              <a:t>Belge</a:t>
            </a:r>
            <a:r>
              <a:rPr lang="en-US" baseline="0" dirty="0" smtClean="0"/>
              <a:t> par rapport à </a:t>
            </a:r>
            <a:r>
              <a:rPr lang="en-US" baseline="0" dirty="0" err="1" smtClean="0"/>
              <a:t>leur</a:t>
            </a:r>
            <a:r>
              <a:rPr lang="en-US" baseline="0" dirty="0" smtClean="0"/>
              <a:t> </a:t>
            </a:r>
            <a:r>
              <a:rPr lang="en-US" baseline="0" dirty="0" err="1" smtClean="0"/>
              <a:t>banque</a:t>
            </a:r>
            <a:r>
              <a:rPr lang="en-US" baseline="0" dirty="0" smtClean="0"/>
              <a:t>. </a:t>
            </a: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24</a:t>
            </a:fld>
            <a:endParaRPr lang="nl-BE"/>
          </a:p>
        </p:txBody>
      </p:sp>
    </p:spTree>
    <p:extLst>
      <p:ext uri="{BB962C8B-B14F-4D97-AF65-F5344CB8AC3E}">
        <p14:creationId xmlns:p14="http://schemas.microsoft.com/office/powerpoint/2010/main" val="1881145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Parmi les Belges qui investissent actuellement, le banquier personnel et la presse spécialisée sur internet, sont les deux sources d’informations privilégiées en termes d’investissements. </a:t>
            </a:r>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Suivent l’institution</a:t>
            </a:r>
            <a:r>
              <a:rPr lang="fr-BE" sz="1200" baseline="0" dirty="0" smtClean="0"/>
              <a:t> bancaire et ensuite les médias. </a:t>
            </a:r>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baseline="0" dirty="0" smtClean="0"/>
              <a:t>La place du banquier reste primordiale</a:t>
            </a:r>
            <a:endParaRPr lang="fr-BE" sz="1200" dirty="0" smtClean="0"/>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25</a:t>
            </a:fld>
            <a:endParaRPr lang="nl-BE"/>
          </a:p>
        </p:txBody>
      </p:sp>
    </p:spTree>
    <p:extLst>
      <p:ext uri="{BB962C8B-B14F-4D97-AF65-F5344CB8AC3E}">
        <p14:creationId xmlns:p14="http://schemas.microsoft.com/office/powerpoint/2010/main" val="329519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Les investisseurs sur les marchés financiers sont exigeants vis-à-vis de leur banquier surtout en ce qui concerne l’expertise dans le domaine financier ou l’économie, et son rôle proactif et pédagogique.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BE" sz="1200" noProof="0" dirty="0" smtClean="0"/>
          </a:p>
          <a:p>
            <a:pPr marL="171450" indent="-171450">
              <a:buFontTx/>
              <a:buChar char="-"/>
            </a:pPr>
            <a:r>
              <a:rPr lang="fr-FR" dirty="0" smtClean="0"/>
              <a:t>La relation avec le banquier est bien plus essentielle que celle avec la banque en général.</a:t>
            </a:r>
          </a:p>
          <a:p>
            <a:pPr marL="171450" indent="-171450">
              <a:buFontTx/>
              <a:buChar char="-"/>
            </a:pPr>
            <a:r>
              <a:rPr lang="fr-FR" dirty="0" smtClean="0"/>
              <a:t>La perception de la banque passe par le banquier. </a:t>
            </a:r>
          </a:p>
          <a:p>
            <a:pPr marL="171450" indent="-171450">
              <a:buFontTx/>
              <a:buChar char="-"/>
            </a:pPr>
            <a:r>
              <a:rPr lang="fr-FR" dirty="0" smtClean="0"/>
              <a:t>Les clients ont confiance en leur banquier, pas forcément en leur banque en général.</a:t>
            </a:r>
          </a:p>
          <a:p>
            <a:pPr marL="171450" indent="-171450">
              <a:buFontTx/>
              <a:buChar char="-"/>
            </a:pPr>
            <a:r>
              <a:rPr lang="fr-FR" dirty="0" smtClean="0"/>
              <a:t>Le contact humain reste essentiel.</a:t>
            </a:r>
          </a:p>
          <a:p>
            <a:pPr marL="0" marR="0" indent="0" algn="l" defTabSz="914400" rtl="0" eaLnBrk="0" fontAlgn="base" latinLnBrk="0" hangingPunct="0">
              <a:lnSpc>
                <a:spcPct val="100000"/>
              </a:lnSpc>
              <a:spcBef>
                <a:spcPct val="30000"/>
              </a:spcBef>
              <a:spcAft>
                <a:spcPct val="0"/>
              </a:spcAft>
              <a:buClrTx/>
              <a:buSzTx/>
              <a:buFontTx/>
              <a:buNone/>
              <a:tabLst/>
              <a:defRPr/>
            </a:pP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26</a:t>
            </a:fld>
            <a:endParaRPr lang="nl-BE"/>
          </a:p>
        </p:txBody>
      </p:sp>
    </p:spTree>
    <p:extLst>
      <p:ext uri="{BB962C8B-B14F-4D97-AF65-F5344CB8AC3E}">
        <p14:creationId xmlns:p14="http://schemas.microsoft.com/office/powerpoint/2010/main" val="4215202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dirty="0" smtClean="0"/>
              <a:t>Le site de la banque et le contact personnel avec le banquier sont les canaux privilégiés pour les opérations d’investissement. </a:t>
            </a:r>
          </a:p>
          <a:p>
            <a:r>
              <a:rPr lang="fr-FR" sz="1200" kern="1200" dirty="0" smtClean="0">
                <a:solidFill>
                  <a:schemeClr val="tx1"/>
                </a:solidFill>
                <a:effectLst/>
                <a:latin typeface="+mn-lt"/>
                <a:ea typeface="+mn-ea"/>
                <a:cs typeface="+mn-cs"/>
              </a:rPr>
              <a:t>Pour leurs opérations d’investissement, les Belges se rendent autant chez leur banquier (73%) que sur le site internet de leur banque (75%)</a:t>
            </a:r>
            <a:endParaRPr lang="fr-BE" sz="120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27</a:t>
            </a:fld>
            <a:endParaRPr lang="nl-BE"/>
          </a:p>
        </p:txBody>
      </p:sp>
    </p:spTree>
    <p:extLst>
      <p:ext uri="{BB962C8B-B14F-4D97-AF65-F5344CB8AC3E}">
        <p14:creationId xmlns:p14="http://schemas.microsoft.com/office/powerpoint/2010/main" val="4255697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dirty="0" smtClean="0"/>
              <a:t>Une banque 100% digitale ne satisferait que 28% des Belges. </a:t>
            </a:r>
            <a:r>
              <a:rPr lang="fr-BE" sz="1200" dirty="0" smtClean="0">
                <a:sym typeface="Wingdings" panose="05000000000000000000" pitchFamily="2" charset="2"/>
              </a:rPr>
              <a:t> cohérence</a:t>
            </a:r>
            <a:r>
              <a:rPr lang="fr-BE" sz="1200" baseline="0" dirty="0" smtClean="0">
                <a:sym typeface="Wingdings" panose="05000000000000000000" pitchFamily="2" charset="2"/>
              </a:rPr>
              <a:t> avec notre stratégie 2020 + positionnement </a:t>
            </a:r>
            <a:r>
              <a:rPr lang="fr-BE" sz="1200" baseline="0" dirty="0" err="1" smtClean="0">
                <a:sym typeface="Wingdings" panose="05000000000000000000" pitchFamily="2" charset="2"/>
              </a:rPr>
              <a:t>omnicanal</a:t>
            </a:r>
            <a:r>
              <a:rPr lang="fr-BE" sz="1200" baseline="0" dirty="0" smtClean="0">
                <a:sym typeface="Wingdings" panose="05000000000000000000" pitchFamily="2" charset="2"/>
              </a:rPr>
              <a:t> + ouverture d’agences (à contre courant du paysage bancaire). </a:t>
            </a:r>
            <a:endParaRPr lang="fr-BE" sz="1200" dirty="0" smtClean="0"/>
          </a:p>
          <a:p>
            <a:endParaRPr lang="fr-BE" noProof="0" dirty="0" smtClean="0"/>
          </a:p>
          <a:p>
            <a:pPr marL="171450" indent="-171450">
              <a:buFontTx/>
              <a:buChar char="-"/>
            </a:pPr>
            <a:r>
              <a:rPr lang="fr-FR" dirty="0" smtClean="0"/>
              <a:t>La relation avec le banquier est bien plus essentielle que celle avec la banque en général.</a:t>
            </a:r>
          </a:p>
          <a:p>
            <a:pPr marL="171450" indent="-171450">
              <a:buFontTx/>
              <a:buChar char="-"/>
            </a:pPr>
            <a:r>
              <a:rPr lang="fr-FR" dirty="0" smtClean="0"/>
              <a:t>La perception de la banque passe par le banquier. </a:t>
            </a:r>
          </a:p>
          <a:p>
            <a:pPr marL="171450" indent="-171450">
              <a:buFontTx/>
              <a:buChar char="-"/>
            </a:pPr>
            <a:r>
              <a:rPr lang="fr-FR" dirty="0" smtClean="0"/>
              <a:t>Les clients ont confiance en leur banquier, pas forcément en leur banque en général.</a:t>
            </a:r>
          </a:p>
          <a:p>
            <a:pPr marL="171450" indent="-171450">
              <a:buFontTx/>
              <a:buChar char="-"/>
            </a:pPr>
            <a:r>
              <a:rPr lang="fr-FR" dirty="0" smtClean="0"/>
              <a:t>Le contact humain reste essentiel.</a:t>
            </a:r>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28</a:t>
            </a:fld>
            <a:endParaRPr lang="nl-BE"/>
          </a:p>
        </p:txBody>
      </p:sp>
    </p:spTree>
    <p:extLst>
      <p:ext uri="{BB962C8B-B14F-4D97-AF65-F5344CB8AC3E}">
        <p14:creationId xmlns:p14="http://schemas.microsoft.com/office/powerpoint/2010/main" val="2861056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Allusion aux tables rondes  pour mentionner que les résultats se recoupent avec IPSOS. </a:t>
            </a:r>
          </a:p>
          <a:p>
            <a:pPr lvl="0"/>
            <a:r>
              <a:rPr lang="fr-FR" sz="1200" kern="1200" dirty="0" smtClean="0">
                <a:solidFill>
                  <a:schemeClr val="tx1"/>
                </a:solidFill>
                <a:effectLst/>
                <a:latin typeface="+mn-lt"/>
                <a:ea typeface="+mn-ea"/>
                <a:cs typeface="+mn-cs"/>
              </a:rPr>
              <a:t>Besoin de relationnel, de confiance, de proactivité, de pédagogie, d’écoute, </a:t>
            </a:r>
            <a:r>
              <a:rPr lang="fr-FR" sz="1200" kern="1200" dirty="0" err="1" smtClean="0">
                <a:solidFill>
                  <a:schemeClr val="tx1"/>
                </a:solidFill>
                <a:effectLst/>
                <a:latin typeface="+mn-lt"/>
                <a:ea typeface="+mn-ea"/>
                <a:cs typeface="+mn-cs"/>
              </a:rPr>
              <a:t>etc</a:t>
            </a:r>
            <a:r>
              <a:rPr lang="fr-FR" sz="1200" kern="1200" dirty="0" smtClean="0">
                <a:solidFill>
                  <a:schemeClr val="tx1"/>
                </a:solidFill>
                <a:effectLst/>
                <a:latin typeface="+mn-lt"/>
                <a:ea typeface="+mn-ea"/>
                <a:cs typeface="+mn-cs"/>
              </a:rPr>
              <a:t> = comportement, relation 1to1 = primordial</a:t>
            </a:r>
          </a:p>
          <a:p>
            <a:pPr lvl="0"/>
            <a:r>
              <a:rPr lang="fr-FR" sz="1200" kern="1200" dirty="0" smtClean="0">
                <a:solidFill>
                  <a:schemeClr val="tx1"/>
                </a:solidFill>
                <a:effectLst/>
                <a:latin typeface="+mn-lt"/>
                <a:ea typeface="+mn-ea"/>
                <a:cs typeface="+mn-cs"/>
              </a:rPr>
              <a:t>Pas de changement d’attitude par rapport aux taux bas ; il y a un certain fatalisme, ils se sont fait à l’idée</a:t>
            </a:r>
          </a:p>
          <a:p>
            <a:pPr lvl="0"/>
            <a:r>
              <a:rPr lang="fr-FR" sz="1200" kern="1200" dirty="0" smtClean="0">
                <a:solidFill>
                  <a:schemeClr val="tx1"/>
                </a:solidFill>
                <a:effectLst/>
                <a:latin typeface="+mn-lt"/>
                <a:ea typeface="+mn-ea"/>
                <a:cs typeface="+mn-cs"/>
              </a:rPr>
              <a:t>Importance de la combinaison digital – humain = exigence plus grande encore pour l’humain car le digital libère du temps </a:t>
            </a:r>
            <a:r>
              <a:rPr lang="fr-FR" sz="1200" kern="1200" dirty="0" err="1" smtClean="0">
                <a:solidFill>
                  <a:schemeClr val="tx1"/>
                </a:solidFill>
                <a:effectLst/>
                <a:latin typeface="+mn-lt"/>
                <a:ea typeface="+mn-ea"/>
                <a:cs typeface="+mn-cs"/>
              </a:rPr>
              <a:t>pr</a:t>
            </a:r>
            <a:r>
              <a:rPr lang="fr-FR" sz="1200" kern="1200" dirty="0" smtClean="0">
                <a:solidFill>
                  <a:schemeClr val="tx1"/>
                </a:solidFill>
                <a:effectLst/>
                <a:latin typeface="+mn-lt"/>
                <a:ea typeface="+mn-ea"/>
                <a:cs typeface="+mn-cs"/>
              </a:rPr>
              <a:t> le conseil 1to1 et le suivi + digital perçu avec beaucoup d’exigences, doit être irréprochable </a:t>
            </a:r>
            <a:r>
              <a:rPr lang="fr-FR" sz="1200" kern="1200" dirty="0" err="1" smtClean="0">
                <a:solidFill>
                  <a:schemeClr val="tx1"/>
                </a:solidFill>
                <a:effectLst/>
                <a:latin typeface="+mn-lt"/>
                <a:ea typeface="+mn-ea"/>
                <a:cs typeface="+mn-cs"/>
              </a:rPr>
              <a:t>pr</a:t>
            </a:r>
            <a:r>
              <a:rPr lang="fr-FR" sz="1200" kern="1200" dirty="0" smtClean="0">
                <a:solidFill>
                  <a:schemeClr val="tx1"/>
                </a:solidFill>
                <a:effectLst/>
                <a:latin typeface="+mn-lt"/>
                <a:ea typeface="+mn-ea"/>
                <a:cs typeface="+mn-cs"/>
              </a:rPr>
              <a:t> les </a:t>
            </a:r>
            <a:r>
              <a:rPr lang="fr-FR" sz="1200" kern="1200" dirty="0" err="1" smtClean="0">
                <a:solidFill>
                  <a:schemeClr val="tx1"/>
                </a:solidFill>
                <a:effectLst/>
                <a:latin typeface="+mn-lt"/>
                <a:ea typeface="+mn-ea"/>
                <a:cs typeface="+mn-cs"/>
              </a:rPr>
              <a:t>opé</a:t>
            </a:r>
            <a:r>
              <a:rPr lang="fr-FR" sz="1200" kern="1200" dirty="0" smtClean="0">
                <a:solidFill>
                  <a:schemeClr val="tx1"/>
                </a:solidFill>
                <a:effectLst/>
                <a:latin typeface="+mn-lt"/>
                <a:ea typeface="+mn-ea"/>
                <a:cs typeface="+mn-cs"/>
              </a:rPr>
              <a:t> du quotidien</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NB : des mentions aux tables rondes devront être faites pendant les slides IPSOS aussi de temps en temps pour montrer que les 2 se recoupent.</a:t>
            </a:r>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29</a:t>
            </a:fld>
            <a:endParaRPr lang="nl-BE"/>
          </a:p>
        </p:txBody>
      </p:sp>
    </p:spTree>
    <p:extLst>
      <p:ext uri="{BB962C8B-B14F-4D97-AF65-F5344CB8AC3E}">
        <p14:creationId xmlns:p14="http://schemas.microsoft.com/office/powerpoint/2010/main" val="2072159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30</a:t>
            </a:fld>
            <a:endParaRPr lang="nl-BE"/>
          </a:p>
        </p:txBody>
      </p:sp>
    </p:spTree>
    <p:extLst>
      <p:ext uri="{BB962C8B-B14F-4D97-AF65-F5344CB8AC3E}">
        <p14:creationId xmlns:p14="http://schemas.microsoft.com/office/powerpoint/2010/main" val="3199578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31</a:t>
            </a:fld>
            <a:endParaRPr lang="nl-BE"/>
          </a:p>
        </p:txBody>
      </p:sp>
    </p:spTree>
    <p:extLst>
      <p:ext uri="{BB962C8B-B14F-4D97-AF65-F5344CB8AC3E}">
        <p14:creationId xmlns:p14="http://schemas.microsoft.com/office/powerpoint/2010/main" val="407805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Autant</a:t>
            </a:r>
            <a:r>
              <a:rPr lang="fr-BE" baseline="0" noProof="0" dirty="0" smtClean="0"/>
              <a:t> de facteurs de trouble pour le consommateur, l’épargnant ou l’investisseur. </a:t>
            </a:r>
          </a:p>
          <a:p>
            <a:r>
              <a:rPr lang="fr-BE" baseline="0" noProof="0" dirty="0" smtClean="0"/>
              <a:t>Depuis un an, certains facteurs sont encore venus renforcer un sentiment d’insécurité. </a:t>
            </a:r>
          </a:p>
          <a:p>
            <a:r>
              <a:rPr lang="fr-BE" baseline="0" noProof="0" dirty="0" smtClean="0"/>
              <a:t>Grande différence dans le comportement des marchés dans le monde. </a:t>
            </a:r>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4</a:t>
            </a:fld>
            <a:endParaRPr lang="nl-BE"/>
          </a:p>
        </p:txBody>
      </p:sp>
    </p:spTree>
    <p:extLst>
      <p:ext uri="{BB962C8B-B14F-4D97-AF65-F5344CB8AC3E}">
        <p14:creationId xmlns:p14="http://schemas.microsoft.com/office/powerpoint/2010/main" val="130156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Le Belge n’a jamais eu autant sur ses comptes en banque.  </a:t>
            </a:r>
          </a:p>
          <a:p>
            <a:r>
              <a:rPr lang="fr-FR" noProof="0" dirty="0" smtClean="0"/>
              <a:t>Les montants déposés sur les comptes à vue des Belges affichent une croissance supérieure à celle des comptes d’épargne. </a:t>
            </a:r>
          </a:p>
          <a:p>
            <a:r>
              <a:rPr lang="fr-FR" noProof="0" dirty="0" smtClean="0"/>
              <a:t>En un an, les comptes à vue des ménages belges ont augmenté de 9 milliards d’euros pour atteindre près de 75 milliards d’euros fin juin 2016.  </a:t>
            </a:r>
          </a:p>
          <a:p>
            <a:r>
              <a:rPr lang="fr-FR" noProof="0" dirty="0" smtClean="0"/>
              <a:t>Et avec plus de 264 milliards d’euros placés sur les livrets, l’épargne atteint de nouveaux sommets en Belgique.</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5</a:t>
            </a:fld>
            <a:endParaRPr lang="nl-BE"/>
          </a:p>
        </p:txBody>
      </p:sp>
    </p:spTree>
    <p:extLst>
      <p:ext uri="{BB962C8B-B14F-4D97-AF65-F5344CB8AC3E}">
        <p14:creationId xmlns:p14="http://schemas.microsoft.com/office/powerpoint/2010/main" val="177616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lnSpc>
                <a:spcPct val="150000"/>
              </a:lnSpc>
              <a:spcBef>
                <a:spcPts val="1200"/>
              </a:spcBef>
              <a:buFont typeface="Arial" panose="020B0604020202020204" pitchFamily="34" charset="0"/>
              <a:buNone/>
            </a:pPr>
            <a:endParaRPr lang="fr-FR" sz="1200" b="0" i="0" u="none" strike="noStrike" kern="1200" dirty="0" smtClean="0">
              <a:solidFill>
                <a:schemeClr val="tx1"/>
              </a:solidFill>
              <a:effectLst/>
              <a:latin typeface="+mn-lt"/>
              <a:ea typeface="+mn-ea"/>
              <a:cs typeface="+mn-cs"/>
            </a:endParaRPr>
          </a:p>
          <a:p>
            <a:pPr marL="0" indent="0">
              <a:lnSpc>
                <a:spcPct val="150000"/>
              </a:lnSpc>
              <a:spcBef>
                <a:spcPts val="1200"/>
              </a:spcBef>
              <a:buFont typeface="Arial" panose="020B0604020202020204" pitchFamily="34" charset="0"/>
              <a:buNone/>
            </a:pPr>
            <a:r>
              <a:rPr lang="fr-FR" sz="1200" b="0" i="0" u="none" strike="noStrike" kern="1200" dirty="0" smtClean="0">
                <a:solidFill>
                  <a:schemeClr val="tx1"/>
                </a:solidFill>
                <a:effectLst/>
                <a:latin typeface="+mn-lt"/>
                <a:ea typeface="+mn-ea"/>
                <a:cs typeface="+mn-cs"/>
              </a:rPr>
              <a:t>Inflation: Prix à la consommation observé en zone Euro au 31/12 de l'année (indice CPI en base annuelle - Source: Eurostat &amp; Bloomberg)</a:t>
            </a:r>
            <a:r>
              <a:rPr lang="fr-FR" dirty="0" smtClean="0"/>
              <a:t> </a:t>
            </a:r>
            <a:r>
              <a:rPr lang="fr-FR" sz="1200" b="0" i="0" u="none" strike="noStrike" kern="1200" dirty="0" smtClean="0">
                <a:solidFill>
                  <a:schemeClr val="tx1"/>
                </a:solidFill>
                <a:effectLst/>
                <a:latin typeface="+mn-lt"/>
                <a:ea typeface="+mn-ea"/>
                <a:cs typeface="+mn-cs"/>
              </a:rPr>
              <a:t>Taux d'intérêt carnet d'épargne: Cumul du taux de base et de la prime de fidélité sur un carnet d'épargne classique CBC, observé au 1er janvier de l'année</a:t>
            </a:r>
            <a:r>
              <a:rPr lang="fr-FR" dirty="0" smtClean="0"/>
              <a:t> </a:t>
            </a:r>
            <a:r>
              <a:rPr lang="fr-FR" sz="1200" b="0" i="0" u="none" strike="noStrike" kern="1200" dirty="0" smtClean="0">
                <a:solidFill>
                  <a:schemeClr val="tx1"/>
                </a:solidFill>
                <a:effectLst/>
                <a:latin typeface="+mn-lt"/>
                <a:ea typeface="+mn-ea"/>
                <a:cs typeface="+mn-cs"/>
              </a:rPr>
              <a:t>e: estimation du groupe KBC pour l'inflation ou estimation pour le taux du carnet d'épargne en 2017 sur base du taux en </a:t>
            </a:r>
            <a:r>
              <a:rPr lang="fr-FR" sz="1200" b="0" i="0" u="none" strike="noStrike" kern="1200" dirty="0" err="1" smtClean="0">
                <a:solidFill>
                  <a:schemeClr val="tx1"/>
                </a:solidFill>
                <a:effectLst/>
                <a:latin typeface="+mn-lt"/>
                <a:ea typeface="+mn-ea"/>
                <a:cs typeface="+mn-cs"/>
              </a:rPr>
              <a:t>viguer</a:t>
            </a:r>
            <a:r>
              <a:rPr lang="fr-FR" sz="1200" b="0" i="0" u="none" strike="noStrike" kern="1200" dirty="0" smtClean="0">
                <a:solidFill>
                  <a:schemeClr val="tx1"/>
                </a:solidFill>
                <a:effectLst/>
                <a:latin typeface="+mn-lt"/>
                <a:ea typeface="+mn-ea"/>
                <a:cs typeface="+mn-cs"/>
              </a:rPr>
              <a:t> au 1/9/2016</a:t>
            </a:r>
            <a:r>
              <a:rPr lang="fr-FR" dirty="0" smtClean="0"/>
              <a:t> </a:t>
            </a:r>
            <a:endParaRPr lang="fr-BE" sz="12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1200"/>
              </a:spcBef>
              <a:buFont typeface="Arial" panose="020B0604020202020204" pitchFamily="34" charset="0"/>
              <a:buChar char="•"/>
            </a:pPr>
            <a:endParaRPr lang="fr-BE" sz="12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1200"/>
              </a:spcBef>
              <a:buFont typeface="Arial" panose="020B0604020202020204" pitchFamily="34" charset="0"/>
              <a:buChar char="•"/>
            </a:pPr>
            <a:r>
              <a:rPr lang="fr-BE" sz="1200" dirty="0" smtClean="0">
                <a:latin typeface="Verdana" panose="020B0604030504040204" pitchFamily="34" charset="0"/>
                <a:ea typeface="Verdana" panose="020B0604030504040204" pitchFamily="34" charset="0"/>
                <a:cs typeface="Verdana" panose="020B0604030504040204" pitchFamily="34" charset="0"/>
              </a:rPr>
              <a:t>Les comptes d’épargne sont des instruments idéaux à</a:t>
            </a:r>
            <a:r>
              <a:rPr lang="fr-BE" sz="1200" baseline="0" dirty="0" smtClean="0">
                <a:latin typeface="Verdana" panose="020B0604030504040204" pitchFamily="34" charset="0"/>
                <a:ea typeface="Verdana" panose="020B0604030504040204" pitchFamily="34" charset="0"/>
                <a:cs typeface="Verdana" panose="020B0604030504040204" pitchFamily="34" charset="0"/>
              </a:rPr>
              <a:t> </a:t>
            </a:r>
            <a:r>
              <a:rPr lang="fr-BE" sz="1200" dirty="0" smtClean="0">
                <a:latin typeface="Verdana" panose="020B0604030504040204" pitchFamily="34" charset="0"/>
                <a:ea typeface="Verdana" panose="020B0604030504040204" pitchFamily="34" charset="0"/>
                <a:cs typeface="Verdana" panose="020B0604030504040204" pitchFamily="34" charset="0"/>
              </a:rPr>
              <a:t>court terme ou comme réserve contre des imprévus</a:t>
            </a:r>
          </a:p>
          <a:p>
            <a:pPr marL="285750" indent="-285750">
              <a:lnSpc>
                <a:spcPct val="150000"/>
              </a:lnSpc>
              <a:spcBef>
                <a:spcPts val="1200"/>
              </a:spcBef>
              <a:buFont typeface="Arial" panose="020B0604020202020204" pitchFamily="34" charset="0"/>
              <a:buChar char="•"/>
            </a:pPr>
            <a:r>
              <a:rPr lang="fr-BE" sz="1200" dirty="0" smtClean="0">
                <a:latin typeface="Verdana" panose="020B0604030504040204" pitchFamily="34" charset="0"/>
                <a:ea typeface="Verdana" panose="020B0604030504040204" pitchFamily="34" charset="0"/>
                <a:cs typeface="Verdana" panose="020B0604030504040204" pitchFamily="34" charset="0"/>
              </a:rPr>
              <a:t>Mais, sur le long terme, ils ne battent pas l’inflation et n’améliorent donc pas le quotidien.</a:t>
            </a:r>
            <a:br>
              <a:rPr lang="fr-BE" sz="1200" dirty="0" smtClean="0">
                <a:latin typeface="Verdana" panose="020B0604030504040204" pitchFamily="34" charset="0"/>
                <a:ea typeface="Verdana" panose="020B0604030504040204" pitchFamily="34" charset="0"/>
                <a:cs typeface="Verdana" panose="020B0604030504040204" pitchFamily="34" charset="0"/>
              </a:rPr>
            </a:br>
            <a:r>
              <a:rPr lang="fr-BE" sz="1200" dirty="0" smtClean="0">
                <a:latin typeface="Verdana" panose="020B0604030504040204" pitchFamily="34" charset="0"/>
                <a:ea typeface="Verdana" panose="020B0604030504040204" pitchFamily="34" charset="0"/>
                <a:cs typeface="Verdana" panose="020B0604030504040204" pitchFamily="34" charset="0"/>
              </a:rPr>
              <a:t>Ils</a:t>
            </a:r>
            <a:r>
              <a:rPr lang="fr-BE" sz="1200" baseline="0" dirty="0" smtClean="0">
                <a:latin typeface="Verdana" panose="020B0604030504040204" pitchFamily="34" charset="0"/>
                <a:ea typeface="Verdana" panose="020B0604030504040204" pitchFamily="34" charset="0"/>
                <a:cs typeface="Verdana" panose="020B0604030504040204" pitchFamily="34" charset="0"/>
              </a:rPr>
              <a:t> ne combleront donc ni la chute de pouvoir d’achat au moment de la retraite ni ne régénéreront le capital entamé à terme.</a:t>
            </a:r>
            <a:endParaRPr lang="fr-BE" sz="12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1200"/>
              </a:spcBef>
              <a:buFont typeface="Arial" panose="020B0604020202020204" pitchFamily="34" charset="0"/>
              <a:buChar char="•"/>
            </a:pPr>
            <a:r>
              <a:rPr lang="fr-BE" sz="1200" dirty="0" smtClean="0">
                <a:latin typeface="Verdana" panose="020B0604030504040204" pitchFamily="34" charset="0"/>
                <a:ea typeface="Verdana" panose="020B0604030504040204" pitchFamily="34" charset="0"/>
                <a:cs typeface="Verdana" panose="020B0604030504040204" pitchFamily="34" charset="0"/>
              </a:rPr>
              <a:t>Pire, les rendements actuels sont quasi nuls</a:t>
            </a:r>
            <a:r>
              <a:rPr lang="fr-BE" sz="1200" baseline="0" dirty="0" smtClean="0">
                <a:latin typeface="Verdana" panose="020B0604030504040204" pitchFamily="34" charset="0"/>
                <a:ea typeface="Verdana" panose="020B0604030504040204" pitchFamily="34" charset="0"/>
                <a:cs typeface="Verdana" panose="020B0604030504040204" pitchFamily="34" charset="0"/>
              </a:rPr>
              <a:t> et accentuent encore davantage ce problème</a:t>
            </a:r>
          </a:p>
          <a:p>
            <a:pPr marL="285750" indent="-285750">
              <a:lnSpc>
                <a:spcPct val="150000"/>
              </a:lnSpc>
              <a:spcBef>
                <a:spcPts val="1200"/>
              </a:spcBef>
              <a:buFont typeface="Arial" panose="020B0604020202020204" pitchFamily="34" charset="0"/>
              <a:buChar char="•"/>
            </a:pPr>
            <a:endParaRPr lang="fr-BE" sz="1200" baseline="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1200"/>
              </a:spcBef>
              <a:buFont typeface="Arial" panose="020B0604020202020204" pitchFamily="34" charset="0"/>
              <a:buChar char="•"/>
            </a:pPr>
            <a:endParaRPr lang="fr-BE" sz="1200" baseline="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spcBef>
                <a:spcPts val="1200"/>
              </a:spcBef>
              <a:buFont typeface="Arial" panose="020B0604020202020204" pitchFamily="34" charset="0"/>
              <a:buNone/>
            </a:pPr>
            <a:r>
              <a:rPr lang="fr-BE" sz="1200" baseline="0" dirty="0" smtClean="0">
                <a:latin typeface="Verdana" panose="020B0604030504040204" pitchFamily="34" charset="0"/>
                <a:ea typeface="Verdana" panose="020B0604030504040204" pitchFamily="34" charset="0"/>
                <a:cs typeface="Verdana" panose="020B0604030504040204" pitchFamily="34" charset="0"/>
              </a:rPr>
              <a:t>QUESTION:</a:t>
            </a:r>
          </a:p>
          <a:p>
            <a:pPr marL="0" indent="0">
              <a:lnSpc>
                <a:spcPct val="150000"/>
              </a:lnSpc>
              <a:spcBef>
                <a:spcPts val="1200"/>
              </a:spcBef>
              <a:buFont typeface="Arial" panose="020B0604020202020204" pitchFamily="34" charset="0"/>
              <a:buNone/>
            </a:pPr>
            <a:r>
              <a:rPr lang="fr-BE" sz="1200" baseline="0" dirty="0" smtClean="0">
                <a:latin typeface="Verdana" panose="020B0604030504040204" pitchFamily="34" charset="0"/>
                <a:ea typeface="Verdana" panose="020B0604030504040204" pitchFamily="34" charset="0"/>
                <a:cs typeface="Verdana" panose="020B0604030504040204" pitchFamily="34" charset="0"/>
              </a:rPr>
              <a:t>- Comparaison avec inflation. Pour ou contre?</a:t>
            </a:r>
            <a:endParaRPr lang="fr-BE"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6</a:t>
            </a:fld>
            <a:endParaRPr lang="nl-BE"/>
          </a:p>
        </p:txBody>
      </p:sp>
    </p:spTree>
    <p:extLst>
      <p:ext uri="{BB962C8B-B14F-4D97-AF65-F5344CB8AC3E}">
        <p14:creationId xmlns:p14="http://schemas.microsoft.com/office/powerpoint/2010/main" val="202822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lnSpc>
                <a:spcPct val="150000"/>
              </a:lnSpc>
              <a:spcBef>
                <a:spcPts val="1200"/>
              </a:spcBef>
              <a:buFont typeface="Arial" panose="020B0604020202020204" pitchFamily="34" charset="0"/>
              <a:buNone/>
            </a:pPr>
            <a:endParaRPr lang="fr-FR" sz="1200" b="0" i="0" u="none" strike="noStrike" kern="1200" dirty="0" smtClean="0">
              <a:solidFill>
                <a:schemeClr val="tx1"/>
              </a:solidFill>
              <a:effectLst/>
              <a:latin typeface="+mn-lt"/>
              <a:ea typeface="+mn-ea"/>
              <a:cs typeface="+mn-cs"/>
            </a:endParaRPr>
          </a:p>
          <a:p>
            <a:pPr marL="0" indent="0">
              <a:lnSpc>
                <a:spcPct val="150000"/>
              </a:lnSpc>
              <a:spcBef>
                <a:spcPts val="1200"/>
              </a:spcBef>
              <a:buFont typeface="Arial" panose="020B0604020202020204" pitchFamily="34" charset="0"/>
              <a:buNone/>
            </a:pPr>
            <a:r>
              <a:rPr lang="fr-FR" sz="1200" b="0" i="0" u="none" strike="noStrike" kern="1200" dirty="0" smtClean="0">
                <a:solidFill>
                  <a:schemeClr val="tx1"/>
                </a:solidFill>
                <a:effectLst/>
                <a:latin typeface="+mn-lt"/>
                <a:ea typeface="+mn-ea"/>
                <a:cs typeface="+mn-cs"/>
              </a:rPr>
              <a:t>Inflation: Prix à la consommation observé en zone Euro au 31/12 de l'année (indice CPI en base annuelle - Source: Eurostat &amp; Bloomberg)</a:t>
            </a:r>
            <a:r>
              <a:rPr lang="fr-FR" dirty="0" smtClean="0"/>
              <a:t> </a:t>
            </a:r>
            <a:r>
              <a:rPr lang="fr-FR" sz="1200" b="0" i="0" u="none" strike="noStrike" kern="1200" dirty="0" smtClean="0">
                <a:solidFill>
                  <a:schemeClr val="tx1"/>
                </a:solidFill>
                <a:effectLst/>
                <a:latin typeface="+mn-lt"/>
                <a:ea typeface="+mn-ea"/>
                <a:cs typeface="+mn-cs"/>
              </a:rPr>
              <a:t>Taux d'intérêt carnet d'épargne: Cumul du taux de base et de la prime de fidélité sur un carnet d'épargne classique CBC, observé au 1er janvier de l'année</a:t>
            </a:r>
            <a:r>
              <a:rPr lang="fr-FR" dirty="0" smtClean="0"/>
              <a:t> </a:t>
            </a:r>
            <a:r>
              <a:rPr lang="fr-FR" sz="1200" b="0" i="0" u="none" strike="noStrike" kern="1200" dirty="0" smtClean="0">
                <a:solidFill>
                  <a:schemeClr val="tx1"/>
                </a:solidFill>
                <a:effectLst/>
                <a:latin typeface="+mn-lt"/>
                <a:ea typeface="+mn-ea"/>
                <a:cs typeface="+mn-cs"/>
              </a:rPr>
              <a:t>e: estimation du groupe KBC pour l'inflation ou estimation pour le taux du carnet d'épargne en 2017 sur base du taux en </a:t>
            </a:r>
            <a:r>
              <a:rPr lang="fr-FR" sz="1200" b="0" i="0" u="none" strike="noStrike" kern="1200" dirty="0" err="1" smtClean="0">
                <a:solidFill>
                  <a:schemeClr val="tx1"/>
                </a:solidFill>
                <a:effectLst/>
                <a:latin typeface="+mn-lt"/>
                <a:ea typeface="+mn-ea"/>
                <a:cs typeface="+mn-cs"/>
              </a:rPr>
              <a:t>viguer</a:t>
            </a:r>
            <a:r>
              <a:rPr lang="fr-FR" sz="1200" b="0" i="0" u="none" strike="noStrike" kern="1200" dirty="0" smtClean="0">
                <a:solidFill>
                  <a:schemeClr val="tx1"/>
                </a:solidFill>
                <a:effectLst/>
                <a:latin typeface="+mn-lt"/>
                <a:ea typeface="+mn-ea"/>
                <a:cs typeface="+mn-cs"/>
              </a:rPr>
              <a:t> au 1/9/2016</a:t>
            </a:r>
            <a:r>
              <a:rPr lang="fr-FR" dirty="0" smtClean="0"/>
              <a:t> </a:t>
            </a:r>
            <a:endParaRPr lang="fr-BE" sz="12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1200"/>
              </a:spcBef>
              <a:buFont typeface="Arial" panose="020B0604020202020204" pitchFamily="34" charset="0"/>
              <a:buChar char="•"/>
            </a:pPr>
            <a:endParaRPr lang="fr-BE" sz="12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1200"/>
              </a:spcBef>
              <a:buFont typeface="Arial" panose="020B0604020202020204" pitchFamily="34" charset="0"/>
              <a:buChar char="•"/>
            </a:pPr>
            <a:r>
              <a:rPr lang="fr-BE" sz="1200" dirty="0" smtClean="0">
                <a:latin typeface="Verdana" panose="020B0604030504040204" pitchFamily="34" charset="0"/>
                <a:ea typeface="Verdana" panose="020B0604030504040204" pitchFamily="34" charset="0"/>
                <a:cs typeface="Verdana" panose="020B0604030504040204" pitchFamily="34" charset="0"/>
              </a:rPr>
              <a:t>Les comptes d’épargne sont des instruments idéaux à</a:t>
            </a:r>
            <a:r>
              <a:rPr lang="fr-BE" sz="1200" baseline="0" dirty="0" smtClean="0">
                <a:latin typeface="Verdana" panose="020B0604030504040204" pitchFamily="34" charset="0"/>
                <a:ea typeface="Verdana" panose="020B0604030504040204" pitchFamily="34" charset="0"/>
                <a:cs typeface="Verdana" panose="020B0604030504040204" pitchFamily="34" charset="0"/>
              </a:rPr>
              <a:t> </a:t>
            </a:r>
            <a:r>
              <a:rPr lang="fr-BE" sz="1200" dirty="0" smtClean="0">
                <a:latin typeface="Verdana" panose="020B0604030504040204" pitchFamily="34" charset="0"/>
                <a:ea typeface="Verdana" panose="020B0604030504040204" pitchFamily="34" charset="0"/>
                <a:cs typeface="Verdana" panose="020B0604030504040204" pitchFamily="34" charset="0"/>
              </a:rPr>
              <a:t>court terme ou comme réserve contre des imprévus</a:t>
            </a:r>
          </a:p>
          <a:p>
            <a:pPr marL="285750" indent="-285750">
              <a:lnSpc>
                <a:spcPct val="150000"/>
              </a:lnSpc>
              <a:spcBef>
                <a:spcPts val="1200"/>
              </a:spcBef>
              <a:buFont typeface="Arial" panose="020B0604020202020204" pitchFamily="34" charset="0"/>
              <a:buChar char="•"/>
            </a:pPr>
            <a:r>
              <a:rPr lang="fr-BE" sz="1200" dirty="0" smtClean="0">
                <a:latin typeface="Verdana" panose="020B0604030504040204" pitchFamily="34" charset="0"/>
                <a:ea typeface="Verdana" panose="020B0604030504040204" pitchFamily="34" charset="0"/>
                <a:cs typeface="Verdana" panose="020B0604030504040204" pitchFamily="34" charset="0"/>
              </a:rPr>
              <a:t>Mais, sur le long terme, ils ne battent pas l’inflation et n’améliorent donc pas le quotidien.</a:t>
            </a:r>
            <a:br>
              <a:rPr lang="fr-BE" sz="1200" dirty="0" smtClean="0">
                <a:latin typeface="Verdana" panose="020B0604030504040204" pitchFamily="34" charset="0"/>
                <a:ea typeface="Verdana" panose="020B0604030504040204" pitchFamily="34" charset="0"/>
                <a:cs typeface="Verdana" panose="020B0604030504040204" pitchFamily="34" charset="0"/>
              </a:rPr>
            </a:br>
            <a:r>
              <a:rPr lang="fr-BE" sz="1200" dirty="0" smtClean="0">
                <a:latin typeface="Verdana" panose="020B0604030504040204" pitchFamily="34" charset="0"/>
                <a:ea typeface="Verdana" panose="020B0604030504040204" pitchFamily="34" charset="0"/>
                <a:cs typeface="Verdana" panose="020B0604030504040204" pitchFamily="34" charset="0"/>
              </a:rPr>
              <a:t>Ils</a:t>
            </a:r>
            <a:r>
              <a:rPr lang="fr-BE" sz="1200" baseline="0" dirty="0" smtClean="0">
                <a:latin typeface="Verdana" panose="020B0604030504040204" pitchFamily="34" charset="0"/>
                <a:ea typeface="Verdana" panose="020B0604030504040204" pitchFamily="34" charset="0"/>
                <a:cs typeface="Verdana" panose="020B0604030504040204" pitchFamily="34" charset="0"/>
              </a:rPr>
              <a:t> ne combleront donc ni la chute de pouvoir d’achat au moment de la retraite ni ne régénéreront le capital entamé à terme.</a:t>
            </a:r>
            <a:endParaRPr lang="fr-BE" sz="12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1200"/>
              </a:spcBef>
              <a:buFont typeface="Arial" panose="020B0604020202020204" pitchFamily="34" charset="0"/>
              <a:buChar char="•"/>
            </a:pPr>
            <a:r>
              <a:rPr lang="fr-BE" sz="1200" dirty="0" smtClean="0">
                <a:latin typeface="Verdana" panose="020B0604030504040204" pitchFamily="34" charset="0"/>
                <a:ea typeface="Verdana" panose="020B0604030504040204" pitchFamily="34" charset="0"/>
                <a:cs typeface="Verdana" panose="020B0604030504040204" pitchFamily="34" charset="0"/>
              </a:rPr>
              <a:t>Pire, les rendements actuels sont quasi nuls</a:t>
            </a:r>
            <a:r>
              <a:rPr lang="fr-BE" sz="1200" baseline="0" dirty="0" smtClean="0">
                <a:latin typeface="Verdana" panose="020B0604030504040204" pitchFamily="34" charset="0"/>
                <a:ea typeface="Verdana" panose="020B0604030504040204" pitchFamily="34" charset="0"/>
                <a:cs typeface="Verdana" panose="020B0604030504040204" pitchFamily="34" charset="0"/>
              </a:rPr>
              <a:t> et accentuent encore davantage ce problème</a:t>
            </a:r>
          </a:p>
          <a:p>
            <a:pPr marL="285750" indent="-285750">
              <a:lnSpc>
                <a:spcPct val="150000"/>
              </a:lnSpc>
              <a:spcBef>
                <a:spcPts val="1200"/>
              </a:spcBef>
              <a:buFont typeface="Arial" panose="020B0604020202020204" pitchFamily="34" charset="0"/>
              <a:buChar char="•"/>
            </a:pPr>
            <a:endParaRPr lang="fr-BE" sz="1200" baseline="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1200"/>
              </a:spcBef>
              <a:buFont typeface="Arial" panose="020B0604020202020204" pitchFamily="34" charset="0"/>
              <a:buChar char="•"/>
            </a:pPr>
            <a:endParaRPr lang="fr-BE" sz="1200" baseline="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spcBef>
                <a:spcPts val="1200"/>
              </a:spcBef>
              <a:buFont typeface="Arial" panose="020B0604020202020204" pitchFamily="34" charset="0"/>
              <a:buNone/>
            </a:pPr>
            <a:r>
              <a:rPr lang="fr-BE" sz="1200" baseline="0" dirty="0" smtClean="0">
                <a:latin typeface="Verdana" panose="020B0604030504040204" pitchFamily="34" charset="0"/>
                <a:ea typeface="Verdana" panose="020B0604030504040204" pitchFamily="34" charset="0"/>
                <a:cs typeface="Verdana" panose="020B0604030504040204" pitchFamily="34" charset="0"/>
              </a:rPr>
              <a:t>QUESTION:</a:t>
            </a:r>
          </a:p>
          <a:p>
            <a:pPr marL="0" indent="0">
              <a:lnSpc>
                <a:spcPct val="150000"/>
              </a:lnSpc>
              <a:spcBef>
                <a:spcPts val="1200"/>
              </a:spcBef>
              <a:buFont typeface="Arial" panose="020B0604020202020204" pitchFamily="34" charset="0"/>
              <a:buNone/>
            </a:pPr>
            <a:r>
              <a:rPr lang="fr-BE" sz="1200" baseline="0" dirty="0" smtClean="0">
                <a:latin typeface="Verdana" panose="020B0604030504040204" pitchFamily="34" charset="0"/>
                <a:ea typeface="Verdana" panose="020B0604030504040204" pitchFamily="34" charset="0"/>
                <a:cs typeface="Verdana" panose="020B0604030504040204" pitchFamily="34" charset="0"/>
              </a:rPr>
              <a:t>- Comparaison avec inflation. Pour ou contre?</a:t>
            </a:r>
            <a:endParaRPr lang="fr-BE"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7</a:t>
            </a:fld>
            <a:endParaRPr lang="nl-BE"/>
          </a:p>
        </p:txBody>
      </p:sp>
    </p:spTree>
    <p:extLst>
      <p:ext uri="{BB962C8B-B14F-4D97-AF65-F5344CB8AC3E}">
        <p14:creationId xmlns:p14="http://schemas.microsoft.com/office/powerpoint/2010/main" val="95215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CONTEXTE DELICAT  </a:t>
            </a:r>
          </a:p>
          <a:p>
            <a:r>
              <a:rPr lang="fr-FR" sz="1200" kern="1200" dirty="0" smtClean="0">
                <a:solidFill>
                  <a:schemeClr val="tx1"/>
                </a:solidFill>
                <a:effectLst/>
                <a:latin typeface="+mn-lt"/>
                <a:ea typeface="+mn-ea"/>
                <a:cs typeface="+mn-cs"/>
              </a:rPr>
              <a:t>Donc,</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volonté plus grande encore qu’en 2015 de s’intéresser à nos clients/prospects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D’où répétition de l’Observatoire = connaissance du marché en Belgique = volet quanti</a:t>
            </a:r>
          </a:p>
          <a:p>
            <a:r>
              <a:rPr lang="fr-FR" sz="1200" kern="1200" dirty="0" smtClean="0">
                <a:solidFill>
                  <a:schemeClr val="tx1"/>
                </a:solidFill>
                <a:effectLst/>
                <a:latin typeface="+mn-lt"/>
                <a:ea typeface="+mn-ea"/>
                <a:cs typeface="+mn-cs"/>
              </a:rPr>
              <a:t>Mais aussi en plus : organisation de tables rondes en juin = connaissance de nos clients et des attentes = volet </a:t>
            </a:r>
            <a:r>
              <a:rPr lang="fr-FR" sz="1200" kern="1200" dirty="0" err="1" smtClean="0">
                <a:solidFill>
                  <a:schemeClr val="tx1"/>
                </a:solidFill>
                <a:effectLst/>
                <a:latin typeface="+mn-lt"/>
                <a:ea typeface="+mn-ea"/>
                <a:cs typeface="+mn-cs"/>
              </a:rPr>
              <a:t>quali</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C’est une grande première </a:t>
            </a:r>
            <a:r>
              <a:rPr lang="fr-FR" sz="1200" kern="1200" dirty="0" err="1" smtClean="0">
                <a:solidFill>
                  <a:schemeClr val="tx1"/>
                </a:solidFill>
                <a:effectLst/>
                <a:latin typeface="+mn-lt"/>
                <a:ea typeface="+mn-ea"/>
                <a:cs typeface="+mn-cs"/>
              </a:rPr>
              <a:t>pr</a:t>
            </a:r>
            <a:r>
              <a:rPr lang="fr-FR" sz="1200" kern="1200" dirty="0" smtClean="0">
                <a:solidFill>
                  <a:schemeClr val="tx1"/>
                </a:solidFill>
                <a:effectLst/>
                <a:latin typeface="+mn-lt"/>
                <a:ea typeface="+mn-ea"/>
                <a:cs typeface="+mn-cs"/>
              </a:rPr>
              <a:t> nous et </a:t>
            </a:r>
            <a:r>
              <a:rPr lang="fr-FR" sz="1200" kern="1200" dirty="0" err="1" smtClean="0">
                <a:solidFill>
                  <a:schemeClr val="tx1"/>
                </a:solidFill>
                <a:effectLst/>
                <a:latin typeface="+mn-lt"/>
                <a:ea typeface="+mn-ea"/>
                <a:cs typeface="+mn-cs"/>
              </a:rPr>
              <a:t>pr</a:t>
            </a:r>
            <a:r>
              <a:rPr lang="fr-FR" sz="1200" kern="1200" dirty="0" smtClean="0">
                <a:solidFill>
                  <a:schemeClr val="tx1"/>
                </a:solidFill>
                <a:effectLst/>
                <a:latin typeface="+mn-lt"/>
                <a:ea typeface="+mn-ea"/>
                <a:cs typeface="+mn-cs"/>
              </a:rPr>
              <a:t> nos clients, démarche appréciée et riche d’enseignements, permet d’échanger avec eux sur la relation avec la banque et pas seulement par rapport à CBC, de façon générale. </a:t>
            </a:r>
          </a:p>
          <a:p>
            <a:r>
              <a:rPr lang="fr-FR" sz="1200" kern="1200" dirty="0" smtClean="0">
                <a:solidFill>
                  <a:schemeClr val="tx1"/>
                </a:solidFill>
                <a:effectLst/>
                <a:latin typeface="+mn-lt"/>
                <a:ea typeface="+mn-ea"/>
                <a:cs typeface="+mn-cs"/>
              </a:rPr>
              <a:t>On entend multiplier ce genre d’initiatives pour se rapprocher des gens (valeurs CBC = proximité, Wallonie, terrain, </a:t>
            </a:r>
            <a:r>
              <a:rPr lang="fr-FR" sz="1200" kern="1200" dirty="0" err="1" smtClean="0">
                <a:solidFill>
                  <a:schemeClr val="tx1"/>
                </a:solidFill>
                <a:effectLst/>
                <a:latin typeface="+mn-lt"/>
                <a:ea typeface="+mn-ea"/>
                <a:cs typeface="+mn-cs"/>
              </a:rPr>
              <a:t>etc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etc</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Dépasser le cadre purement</a:t>
            </a:r>
            <a:r>
              <a:rPr lang="fr-FR" sz="1200" kern="1200" baseline="0" dirty="0" smtClean="0">
                <a:solidFill>
                  <a:schemeClr val="tx1"/>
                </a:solidFill>
                <a:effectLst/>
                <a:latin typeface="+mn-lt"/>
                <a:ea typeface="+mn-ea"/>
                <a:cs typeface="+mn-cs"/>
              </a:rPr>
              <a:t> statistique. </a:t>
            </a:r>
          </a:p>
          <a:p>
            <a:r>
              <a:rPr lang="fr-FR" sz="1200" kern="1200" baseline="0" dirty="0" smtClean="0">
                <a:solidFill>
                  <a:schemeClr val="tx1"/>
                </a:solidFill>
                <a:effectLst/>
                <a:latin typeface="+mn-lt"/>
                <a:ea typeface="+mn-ea"/>
                <a:cs typeface="+mn-cs"/>
              </a:rPr>
              <a:t>Corroboré par une appréciation en face to face. </a:t>
            </a:r>
          </a:p>
          <a:p>
            <a:endParaRPr lang="fr-FR" sz="1200" kern="1200" baseline="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BE" baseline="0" noProof="0" dirty="0" smtClean="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8</a:t>
            </a:fld>
            <a:endParaRPr lang="nl-BE"/>
          </a:p>
        </p:txBody>
      </p:sp>
    </p:spTree>
    <p:extLst>
      <p:ext uri="{BB962C8B-B14F-4D97-AF65-F5344CB8AC3E}">
        <p14:creationId xmlns:p14="http://schemas.microsoft.com/office/powerpoint/2010/main" val="52402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9</a:t>
            </a:fld>
            <a:endParaRPr lang="nl-BE"/>
          </a:p>
        </p:txBody>
      </p:sp>
    </p:spTree>
    <p:extLst>
      <p:ext uri="{BB962C8B-B14F-4D97-AF65-F5344CB8AC3E}">
        <p14:creationId xmlns:p14="http://schemas.microsoft.com/office/powerpoint/2010/main" val="73817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La majorité des gens sont</a:t>
            </a:r>
            <a:r>
              <a:rPr lang="fr-BE" baseline="0" noProof="0" dirty="0" smtClean="0"/>
              <a:t> au courant de la problématique des pensions, mais misent surtout sur les produits d’épargne pour les aider à constituer leur bas de laine.</a:t>
            </a:r>
          </a:p>
          <a:p>
            <a:r>
              <a:rPr lang="fr-BE" baseline="0" noProof="0" dirty="0" smtClean="0"/>
              <a:t>Idem pour l’épargna</a:t>
            </a:r>
          </a:p>
          <a:p>
            <a:endParaRPr lang="fr-BE" baseline="0" noProof="0" dirty="0" smtClean="0"/>
          </a:p>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10</a:t>
            </a:fld>
            <a:endParaRPr lang="nl-BE"/>
          </a:p>
        </p:txBody>
      </p:sp>
    </p:spTree>
    <p:extLst>
      <p:ext uri="{BB962C8B-B14F-4D97-AF65-F5344CB8AC3E}">
        <p14:creationId xmlns:p14="http://schemas.microsoft.com/office/powerpoint/2010/main" val="142241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F0FDB58-F27C-4260-9CB1-130C32670E7D}" type="datetimeFigureOut">
              <a:rPr lang="fr-FR" smtClean="0"/>
              <a:t>12/09/16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D9C4ED-8B62-4C65-9EDE-755FA8057EDB}" type="slidenum">
              <a:rPr lang="fr-FR" smtClean="0"/>
              <a:t>‹#›</a:t>
            </a:fld>
            <a:endParaRPr lang="fr-FR"/>
          </a:p>
        </p:txBody>
      </p:sp>
    </p:spTree>
    <p:extLst>
      <p:ext uri="{BB962C8B-B14F-4D97-AF65-F5344CB8AC3E}">
        <p14:creationId xmlns:p14="http://schemas.microsoft.com/office/powerpoint/2010/main" val="195707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0FDB58-F27C-4260-9CB1-130C32670E7D}" type="datetimeFigureOut">
              <a:rPr lang="fr-FR" smtClean="0"/>
              <a:t>12/09/16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D9C4ED-8B62-4C65-9EDE-755FA8057EDB}" type="slidenum">
              <a:rPr lang="fr-FR" smtClean="0"/>
              <a:t>‹#›</a:t>
            </a:fld>
            <a:endParaRPr lang="fr-FR"/>
          </a:p>
        </p:txBody>
      </p:sp>
    </p:spTree>
    <p:extLst>
      <p:ext uri="{BB962C8B-B14F-4D97-AF65-F5344CB8AC3E}">
        <p14:creationId xmlns:p14="http://schemas.microsoft.com/office/powerpoint/2010/main" val="275088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0FDB58-F27C-4260-9CB1-130C32670E7D}" type="datetimeFigureOut">
              <a:rPr lang="fr-FR" smtClean="0"/>
              <a:t>12/09/16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D9C4ED-8B62-4C65-9EDE-755FA8057EDB}" type="slidenum">
              <a:rPr lang="fr-FR" smtClean="0"/>
              <a:t>‹#›</a:t>
            </a:fld>
            <a:endParaRPr lang="fr-FR"/>
          </a:p>
        </p:txBody>
      </p:sp>
    </p:spTree>
    <p:extLst>
      <p:ext uri="{BB962C8B-B14F-4D97-AF65-F5344CB8AC3E}">
        <p14:creationId xmlns:p14="http://schemas.microsoft.com/office/powerpoint/2010/main" val="3445585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lvl1pPr>
              <a:defRPr sz="1867">
                <a:solidFill>
                  <a:srgbClr val="003766"/>
                </a:solidFill>
              </a:defRPr>
            </a:lvl1pPr>
          </a:lstStyle>
          <a:p>
            <a:pPr>
              <a:defRPr/>
            </a:pPr>
            <a:fld id="{08D1B679-EFAA-C845-BD0D-46BF814A8732}" type="slidenum">
              <a:rPr lang="nl-BE" smtClean="0"/>
              <a:pPr>
                <a:defRPr/>
              </a:pPr>
              <a:t>‹#›</a:t>
            </a:fld>
            <a:endParaRPr lang="nl-BE" dirty="0"/>
          </a:p>
        </p:txBody>
      </p:sp>
    </p:spTree>
    <p:extLst>
      <p:ext uri="{BB962C8B-B14F-4D97-AF65-F5344CB8AC3E}">
        <p14:creationId xmlns:p14="http://schemas.microsoft.com/office/powerpoint/2010/main" val="791625644"/>
      </p:ext>
    </p:extLst>
  </p:cSld>
  <p:clrMapOvr>
    <a:masterClrMapping/>
  </p:clrMapOvr>
  <p:timing>
    <p:tnLst>
      <p:par>
        <p:cTn xmlns:p14="http://schemas.microsoft.com/office/powerpoint/2010/mai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sp>
        <p:nvSpPr>
          <p:cNvPr id="17" name="Titre 1"/>
          <p:cNvSpPr>
            <a:spLocks noGrp="1"/>
          </p:cNvSpPr>
          <p:nvPr>
            <p:ph type="title" hasCustomPrompt="1"/>
          </p:nvPr>
        </p:nvSpPr>
        <p:spPr>
          <a:xfrm>
            <a:off x="691819" y="500675"/>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4265606106"/>
      </p:ext>
    </p:extLst>
  </p:cSld>
  <p:clrMapOvr>
    <a:masterClrMapping/>
  </p:clrMapOvr>
  <p:timing>
    <p:tnLst>
      <p:par>
        <p:cTn xmlns:p14="http://schemas.microsoft.com/office/powerpoint/2010/mai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2115406273"/>
      </p:ext>
    </p:extLst>
  </p:cSld>
  <p:clrMapOvr>
    <a:masterClrMapping/>
  </p:clrMapOvr>
  <p:timing>
    <p:tnLst>
      <p:par>
        <p:cTn xmlns:p14="http://schemas.microsoft.com/office/powerpoint/2010/mai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669326115"/>
      </p:ext>
    </p:extLst>
  </p:cSld>
  <p:clrMapOvr>
    <a:masterClrMapping/>
  </p:clrMapOvr>
  <p:timing>
    <p:tnLst>
      <p:par>
        <p:cTn xmlns:p14="http://schemas.microsoft.com/office/powerpoint/2010/mai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2655042943"/>
      </p:ext>
    </p:extLst>
  </p:cSld>
  <p:clrMapOvr>
    <a:masterClrMapping/>
  </p:clrMapOvr>
  <p:timing>
    <p:tnLst>
      <p:par>
        <p:cTn xmlns:p14="http://schemas.microsoft.com/office/powerpoint/2010/mai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3352523784"/>
      </p:ext>
    </p:extLst>
  </p:cSld>
  <p:clrMapOvr>
    <a:masterClrMapping/>
  </p:clrMapOvr>
  <p:timing>
    <p:tnLst>
      <p:par>
        <p:cTn xmlns:p14="http://schemas.microsoft.com/office/powerpoint/2010/mai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1473082662"/>
      </p:ext>
    </p:extLst>
  </p:cSld>
  <p:clrMapOvr>
    <a:masterClrMapping/>
  </p:clrMapOvr>
  <p:timing>
    <p:tnLst>
      <p:par>
        <p:cTn xmlns:p14="http://schemas.microsoft.com/office/powerpoint/2010/mai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2567374695"/>
      </p:ext>
    </p:extLst>
  </p:cSld>
  <p:clrMapOvr>
    <a:masterClrMapping/>
  </p:clrMapOvr>
  <p:timing>
    <p:tnLst>
      <p:par>
        <p:cTn xmlns:p14="http://schemas.microsoft.com/office/powerpoint/2010/mai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0FDB58-F27C-4260-9CB1-130C32670E7D}" type="datetimeFigureOut">
              <a:rPr lang="fr-FR" smtClean="0"/>
              <a:t>12/09/16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D9C4ED-8B62-4C65-9EDE-755FA8057EDB}" type="slidenum">
              <a:rPr lang="fr-FR" smtClean="0"/>
              <a:t>‹#›</a:t>
            </a:fld>
            <a:endParaRPr lang="fr-FR"/>
          </a:p>
        </p:txBody>
      </p:sp>
    </p:spTree>
    <p:extLst>
      <p:ext uri="{BB962C8B-B14F-4D97-AF65-F5344CB8AC3E}">
        <p14:creationId xmlns:p14="http://schemas.microsoft.com/office/powerpoint/2010/main" val="3005633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2005295932"/>
      </p:ext>
    </p:extLst>
  </p:cSld>
  <p:clrMapOvr>
    <a:masterClrMapping/>
  </p:clrMapOvr>
  <p:timing>
    <p:tnLst>
      <p:par>
        <p:cTn xmlns:p14="http://schemas.microsoft.com/office/powerpoint/2010/mai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2801628397"/>
      </p:ext>
    </p:extLst>
  </p:cSld>
  <p:clrMapOvr>
    <a:masterClrMapping/>
  </p:clrMapOvr>
  <p:timing>
    <p:tnLst>
      <p:par>
        <p:cTn xmlns:p14="http://schemas.microsoft.com/office/powerpoint/2010/mai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1073579924"/>
      </p:ext>
    </p:extLst>
  </p:cSld>
  <p:clrMapOvr>
    <a:masterClrMapping/>
  </p:clrMapOvr>
  <p:timing>
    <p:tnLst>
      <p:par>
        <p:cTn xmlns:p14="http://schemas.microsoft.com/office/powerpoint/2010/mai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2231406923"/>
      </p:ext>
    </p:extLst>
  </p:cSld>
  <p:clrMapOvr>
    <a:masterClrMapping/>
  </p:clrMapOvr>
  <p:timing>
    <p:tnLst>
      <p:par>
        <p:cTn xmlns:p14="http://schemas.microsoft.com/office/powerpoint/2010/mai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2251409569"/>
      </p:ext>
    </p:extLst>
  </p:cSld>
  <p:clrMapOvr>
    <a:masterClrMapping/>
  </p:clrMapOvr>
  <p:timing>
    <p:tnLst>
      <p:par>
        <p:cTn xmlns:p14="http://schemas.microsoft.com/office/powerpoint/2010/mai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4091605514"/>
      </p:ext>
    </p:extLst>
  </p:cSld>
  <p:clrMapOvr>
    <a:masterClrMapping/>
  </p:clrMapOvr>
  <p:timing>
    <p:tnLst>
      <p:par>
        <p:cTn xmlns:p14="http://schemas.microsoft.com/office/powerpoint/2010/mai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1801232247"/>
      </p:ext>
    </p:extLst>
  </p:cSld>
  <p:clrMapOvr>
    <a:masterClrMapping/>
  </p:clrMapOvr>
  <p:timing>
    <p:tnLst>
      <p:par>
        <p:cTn xmlns:p14="http://schemas.microsoft.com/office/powerpoint/2010/mai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2908234092"/>
      </p:ext>
    </p:extLst>
  </p:cSld>
  <p:clrMapOvr>
    <a:masterClrMapping/>
  </p:clrMapOvr>
  <p:timing>
    <p:tnLst>
      <p:par>
        <p:cTn xmlns:p14="http://schemas.microsoft.com/office/powerpoint/2010/mai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145919862"/>
      </p:ext>
    </p:extLst>
  </p:cSld>
  <p:clrMapOvr>
    <a:masterClrMapping/>
  </p:clrMapOvr>
  <p:timing>
    <p:tnLst>
      <p:par>
        <p:cTn xmlns:p14="http://schemas.microsoft.com/office/powerpoint/2010/mai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3345194160"/>
      </p:ext>
    </p:extLst>
  </p:cSld>
  <p:clrMapOvr>
    <a:masterClrMapping/>
  </p:clrMapOvr>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F0FDB58-F27C-4260-9CB1-130C32670E7D}" type="datetimeFigureOut">
              <a:rPr lang="fr-FR" smtClean="0"/>
              <a:t>12/09/16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D9C4ED-8B62-4C65-9EDE-755FA8057EDB}" type="slidenum">
              <a:rPr lang="fr-FR" smtClean="0"/>
              <a:t>‹#›</a:t>
            </a:fld>
            <a:endParaRPr lang="fr-FR"/>
          </a:p>
        </p:txBody>
      </p:sp>
    </p:spTree>
    <p:extLst>
      <p:ext uri="{BB962C8B-B14F-4D97-AF65-F5344CB8AC3E}">
        <p14:creationId xmlns:p14="http://schemas.microsoft.com/office/powerpoint/2010/main" val="1895506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302030240"/>
      </p:ext>
    </p:extLst>
  </p:cSld>
  <p:clrMapOvr>
    <a:masterClrMapping/>
  </p:clrMapOvr>
  <p:timing>
    <p:tnLst>
      <p:par>
        <p:cTn xmlns:p14="http://schemas.microsoft.com/office/powerpoint/2010/mai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1950881036"/>
      </p:ext>
    </p:extLst>
  </p:cSld>
  <p:clrMapOvr>
    <a:masterClrMapping/>
  </p:clrMapOvr>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F0FDB58-F27C-4260-9CB1-130C32670E7D}" type="datetimeFigureOut">
              <a:rPr lang="fr-FR" smtClean="0"/>
              <a:t>12/09/16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D9C4ED-8B62-4C65-9EDE-755FA8057EDB}" type="slidenum">
              <a:rPr lang="fr-FR" smtClean="0"/>
              <a:t>‹#›</a:t>
            </a:fld>
            <a:endParaRPr lang="fr-FR"/>
          </a:p>
        </p:txBody>
      </p:sp>
    </p:spTree>
    <p:extLst>
      <p:ext uri="{BB962C8B-B14F-4D97-AF65-F5344CB8AC3E}">
        <p14:creationId xmlns:p14="http://schemas.microsoft.com/office/powerpoint/2010/main" val="175220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F0FDB58-F27C-4260-9CB1-130C32670E7D}" type="datetimeFigureOut">
              <a:rPr lang="fr-FR" smtClean="0"/>
              <a:t>12/09/16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D9C4ED-8B62-4C65-9EDE-755FA8057EDB}" type="slidenum">
              <a:rPr lang="fr-FR" smtClean="0"/>
              <a:t>‹#›</a:t>
            </a:fld>
            <a:endParaRPr lang="fr-FR"/>
          </a:p>
        </p:txBody>
      </p:sp>
    </p:spTree>
    <p:extLst>
      <p:ext uri="{BB962C8B-B14F-4D97-AF65-F5344CB8AC3E}">
        <p14:creationId xmlns:p14="http://schemas.microsoft.com/office/powerpoint/2010/main" val="276044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F0FDB58-F27C-4260-9CB1-130C32670E7D}" type="datetimeFigureOut">
              <a:rPr lang="fr-FR" smtClean="0"/>
              <a:t>12/09/16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D9C4ED-8B62-4C65-9EDE-755FA8057EDB}" type="slidenum">
              <a:rPr lang="fr-FR" smtClean="0"/>
              <a:t>‹#›</a:t>
            </a:fld>
            <a:endParaRPr lang="fr-FR"/>
          </a:p>
        </p:txBody>
      </p:sp>
    </p:spTree>
    <p:extLst>
      <p:ext uri="{BB962C8B-B14F-4D97-AF65-F5344CB8AC3E}">
        <p14:creationId xmlns:p14="http://schemas.microsoft.com/office/powerpoint/2010/main" val="71350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F0FDB58-F27C-4260-9CB1-130C32670E7D}" type="datetimeFigureOut">
              <a:rPr lang="fr-FR" smtClean="0"/>
              <a:t>12/09/16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D9C4ED-8B62-4C65-9EDE-755FA8057EDB}" type="slidenum">
              <a:rPr lang="fr-FR" smtClean="0"/>
              <a:t>‹#›</a:t>
            </a:fld>
            <a:endParaRPr lang="fr-FR"/>
          </a:p>
        </p:txBody>
      </p:sp>
    </p:spTree>
    <p:extLst>
      <p:ext uri="{BB962C8B-B14F-4D97-AF65-F5344CB8AC3E}">
        <p14:creationId xmlns:p14="http://schemas.microsoft.com/office/powerpoint/2010/main" val="98226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F0FDB58-F27C-4260-9CB1-130C32670E7D}" type="datetimeFigureOut">
              <a:rPr lang="fr-FR" smtClean="0"/>
              <a:t>12/09/16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D9C4ED-8B62-4C65-9EDE-755FA8057EDB}" type="slidenum">
              <a:rPr lang="fr-FR" smtClean="0"/>
              <a:t>‹#›</a:t>
            </a:fld>
            <a:endParaRPr lang="fr-FR"/>
          </a:p>
        </p:txBody>
      </p:sp>
    </p:spTree>
    <p:extLst>
      <p:ext uri="{BB962C8B-B14F-4D97-AF65-F5344CB8AC3E}">
        <p14:creationId xmlns:p14="http://schemas.microsoft.com/office/powerpoint/2010/main" val="153966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F0FDB58-F27C-4260-9CB1-130C32670E7D}" type="datetimeFigureOut">
              <a:rPr lang="fr-FR" smtClean="0"/>
              <a:t>12/09/16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D9C4ED-8B62-4C65-9EDE-755FA8057EDB}" type="slidenum">
              <a:rPr lang="fr-FR" smtClean="0"/>
              <a:t>‹#›</a:t>
            </a:fld>
            <a:endParaRPr lang="fr-FR"/>
          </a:p>
        </p:txBody>
      </p:sp>
    </p:spTree>
    <p:extLst>
      <p:ext uri="{BB962C8B-B14F-4D97-AF65-F5344CB8AC3E}">
        <p14:creationId xmlns:p14="http://schemas.microsoft.com/office/powerpoint/2010/main" val="366423651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FDB58-F27C-4260-9CB1-130C32670E7D}" type="datetimeFigureOut">
              <a:rPr lang="fr-FR" smtClean="0"/>
              <a:t>12/09/16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9C4ED-8B62-4C65-9EDE-755FA8057EDB}" type="slidenum">
              <a:rPr lang="fr-FR" smtClean="0"/>
              <a:t>‹#›</a:t>
            </a:fld>
            <a:endParaRPr lang="fr-FR"/>
          </a:p>
        </p:txBody>
      </p:sp>
    </p:spTree>
    <p:extLst>
      <p:ext uri="{BB962C8B-B14F-4D97-AF65-F5344CB8AC3E}">
        <p14:creationId xmlns:p14="http://schemas.microsoft.com/office/powerpoint/2010/main" val="194981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6.png"/><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7.png"/><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8.png"/><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9.png"/><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1.png"/><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2.png"/><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3.png"/><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3.emf"/><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4.jp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4.jp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4.jp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6.png"/><Relationship Id="rId1" Type="http://schemas.openxmlformats.org/officeDocument/2006/relationships/slideLayout" Target="../slideLayouts/slideLayout2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7.png"/><Relationship Id="rId1" Type="http://schemas.openxmlformats.org/officeDocument/2006/relationships/slideLayout" Target="../slideLayouts/slideLayout28.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8.png"/><Relationship Id="rId1" Type="http://schemas.openxmlformats.org/officeDocument/2006/relationships/slideLayout" Target="../slideLayouts/slideLayout29.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9.png"/><Relationship Id="rId1" Type="http://schemas.openxmlformats.org/officeDocument/2006/relationships/slideLayout" Target="../slideLayouts/slideLayout30.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7.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emf"/><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chart" Target="../charts/chart1.xml"/><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emf"/><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11" name="ZoneTexte 10"/>
          <p:cNvSpPr txBox="1"/>
          <p:nvPr/>
        </p:nvSpPr>
        <p:spPr>
          <a:xfrm>
            <a:off x="3983765" y="2276872"/>
            <a:ext cx="4267200" cy="2164888"/>
          </a:xfrm>
          <a:prstGeom prst="rect">
            <a:avLst/>
          </a:prstGeom>
          <a:noFill/>
        </p:spPr>
        <p:txBody>
          <a:bodyPr wrap="square" rtlCol="0">
            <a:spAutoFit/>
          </a:bodyPr>
          <a:lstStyle/>
          <a:p>
            <a:pPr algn="ctr">
              <a:spcAft>
                <a:spcPts val="800"/>
              </a:spcAft>
            </a:pPr>
            <a:r>
              <a:rPr lang="fr-FR" sz="4267" dirty="0">
                <a:solidFill>
                  <a:schemeClr val="bg1"/>
                </a:solidFill>
                <a:latin typeface="Rockwell" panose="02060603020205020403" pitchFamily="18" charset="0"/>
                <a:cs typeface="Verdana"/>
              </a:rPr>
              <a:t>Observatoire de l’épargne</a:t>
            </a:r>
          </a:p>
          <a:p>
            <a:pPr algn="ctr">
              <a:spcAft>
                <a:spcPts val="800"/>
              </a:spcAft>
            </a:pPr>
            <a:r>
              <a:rPr lang="fr-FR" sz="4267" dirty="0">
                <a:solidFill>
                  <a:schemeClr val="bg1"/>
                </a:solidFill>
                <a:latin typeface="Rockwell" panose="02060603020205020403" pitchFamily="18" charset="0"/>
                <a:cs typeface="Verdana"/>
              </a:rPr>
              <a:t>2016 de CBC</a:t>
            </a:r>
          </a:p>
        </p:txBody>
      </p:sp>
      <p:sp>
        <p:nvSpPr>
          <p:cNvPr id="8" name="Espace réservé du contenu 1"/>
          <p:cNvSpPr>
            <a:spLocks noGrp="1"/>
          </p:cNvSpPr>
          <p:nvPr/>
        </p:nvSpPr>
        <p:spPr bwMode="auto">
          <a:xfrm>
            <a:off x="335360" y="5541235"/>
            <a:ext cx="761153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2400" dirty="0">
                <a:latin typeface="Verdana" panose="020B0604030504040204" pitchFamily="34" charset="0"/>
                <a:ea typeface="Verdana" panose="020B0604030504040204" pitchFamily="34" charset="0"/>
                <a:cs typeface="Verdana" panose="020B0604030504040204" pitchFamily="34" charset="0"/>
              </a:rPr>
              <a:t>Conférence de presse</a:t>
            </a:r>
          </a:p>
          <a:p>
            <a:r>
              <a:rPr lang="fr-BE" sz="1467" dirty="0">
                <a:latin typeface="Verdana" panose="020B0604030504040204" pitchFamily="34" charset="0"/>
                <a:ea typeface="Verdana" panose="020B0604030504040204" pitchFamily="34" charset="0"/>
                <a:cs typeface="Verdana" panose="020B0604030504040204" pitchFamily="34" charset="0"/>
              </a:rPr>
              <a:t>13 septembre 2016</a:t>
            </a:r>
            <a:r>
              <a:rPr lang="fr-BE" sz="1333" dirty="0">
                <a:latin typeface="Verdana" panose="020B0604030504040204" pitchFamily="34" charset="0"/>
                <a:ea typeface="Verdana" panose="020B0604030504040204" pitchFamily="34" charset="0"/>
                <a:cs typeface="Verdana" panose="020B0604030504040204" pitchFamily="34" charset="0"/>
              </a:rPr>
              <a:t> </a:t>
            </a: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6907" y="6122821"/>
            <a:ext cx="637227" cy="498113"/>
          </a:xfrm>
          <a:prstGeom prst="rect">
            <a:avLst/>
          </a:prstGeom>
        </p:spPr>
      </p:pic>
    </p:spTree>
    <p:extLst>
      <p:ext uri="{BB962C8B-B14F-4D97-AF65-F5344CB8AC3E}">
        <p14:creationId xmlns:p14="http://schemas.microsoft.com/office/powerpoint/2010/main" val="18601535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Enquête Ipsos</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1</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5" name="Image 4"/>
          <p:cNvPicPr>
            <a:picLocks noChangeAspect="1"/>
          </p:cNvPicPr>
          <p:nvPr/>
        </p:nvPicPr>
        <p:blipFill>
          <a:blip r:embed="rId4"/>
          <a:stretch>
            <a:fillRect/>
          </a:stretch>
        </p:blipFill>
        <p:spPr>
          <a:xfrm>
            <a:off x="1176069" y="1216196"/>
            <a:ext cx="8553912" cy="5041981"/>
          </a:xfrm>
          <a:prstGeom prst="rect">
            <a:avLst/>
          </a:prstGeom>
        </p:spPr>
      </p:pic>
    </p:spTree>
    <p:extLst>
      <p:ext uri="{BB962C8B-B14F-4D97-AF65-F5344CB8AC3E}">
        <p14:creationId xmlns:p14="http://schemas.microsoft.com/office/powerpoint/2010/main" val="13069708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Les Belges économisent encore plus et s’ouvrent à la diversification</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2</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3" name="Image 2"/>
          <p:cNvPicPr>
            <a:picLocks noChangeAspect="1"/>
          </p:cNvPicPr>
          <p:nvPr/>
        </p:nvPicPr>
        <p:blipFill>
          <a:blip r:embed="rId4"/>
          <a:stretch>
            <a:fillRect/>
          </a:stretch>
        </p:blipFill>
        <p:spPr>
          <a:xfrm>
            <a:off x="1007435" y="1623225"/>
            <a:ext cx="8668743" cy="4420371"/>
          </a:xfrm>
          <a:prstGeom prst="rect">
            <a:avLst/>
          </a:prstGeom>
        </p:spPr>
      </p:pic>
    </p:spTree>
    <p:extLst>
      <p:ext uri="{BB962C8B-B14F-4D97-AF65-F5344CB8AC3E}">
        <p14:creationId xmlns:p14="http://schemas.microsoft.com/office/powerpoint/2010/main" val="1034337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Montants mis de côté par mois</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3</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5" name="Image 4"/>
          <p:cNvPicPr>
            <a:picLocks noChangeAspect="1"/>
          </p:cNvPicPr>
          <p:nvPr/>
        </p:nvPicPr>
        <p:blipFill>
          <a:blip r:embed="rId4"/>
          <a:stretch>
            <a:fillRect/>
          </a:stretch>
        </p:blipFill>
        <p:spPr>
          <a:xfrm>
            <a:off x="1290059" y="1281069"/>
            <a:ext cx="10783381" cy="4522063"/>
          </a:xfrm>
          <a:prstGeom prst="rect">
            <a:avLst/>
          </a:prstGeom>
        </p:spPr>
      </p:pic>
    </p:spTree>
    <p:extLst>
      <p:ext uri="{BB962C8B-B14F-4D97-AF65-F5344CB8AC3E}">
        <p14:creationId xmlns:p14="http://schemas.microsoft.com/office/powerpoint/2010/main" val="4942861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a:solidFill>
                  <a:srgbClr val="14B2EC"/>
                </a:solidFill>
                <a:latin typeface="Verdana"/>
                <a:cs typeface="Verdana"/>
              </a:rPr>
              <a:t>O</a:t>
            </a:r>
            <a:r>
              <a:rPr lang="fr-FR" dirty="0" smtClean="0">
                <a:solidFill>
                  <a:srgbClr val="14B2EC"/>
                </a:solidFill>
                <a:latin typeface="Verdana"/>
                <a:cs typeface="Verdana"/>
              </a:rPr>
              <a:t>bjectifs et échéances liés à ces économies</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5</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5" name="Image 4"/>
          <p:cNvPicPr>
            <a:picLocks noChangeAspect="1"/>
          </p:cNvPicPr>
          <p:nvPr/>
        </p:nvPicPr>
        <p:blipFill>
          <a:blip r:embed="rId4"/>
          <a:stretch>
            <a:fillRect/>
          </a:stretch>
        </p:blipFill>
        <p:spPr>
          <a:xfrm>
            <a:off x="1275641" y="1386861"/>
            <a:ext cx="8038492" cy="5069675"/>
          </a:xfrm>
          <a:prstGeom prst="rect">
            <a:avLst/>
          </a:prstGeom>
        </p:spPr>
      </p:pic>
    </p:spTree>
    <p:extLst>
      <p:ext uri="{BB962C8B-B14F-4D97-AF65-F5344CB8AC3E}">
        <p14:creationId xmlns:p14="http://schemas.microsoft.com/office/powerpoint/2010/main" val="38925930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6</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space réservé du contenu 4"/>
          <p:cNvSpPr>
            <a:spLocks noGrp="1"/>
          </p:cNvSpPr>
          <p:nvPr>
            <p:ph idx="13"/>
          </p:nvPr>
        </p:nvSpPr>
        <p:spPr>
          <a:xfrm>
            <a:off x="1252504" y="1717483"/>
            <a:ext cx="10796157" cy="4879869"/>
          </a:xfrm>
          <a:solidFill>
            <a:schemeClr val="bg1"/>
          </a:solidFill>
        </p:spPr>
        <p:txBody>
          <a:bodyPr>
            <a:noAutofit/>
          </a:bodyPr>
          <a:lstStyle/>
          <a:p>
            <a:pPr marL="380990" indent="-380990">
              <a:lnSpc>
                <a:spcPct val="150000"/>
              </a:lnSpc>
              <a:buFont typeface="Arial" panose="020B0604020202020204" pitchFamily="34" charset="0"/>
              <a:buChar char="•"/>
            </a:pPr>
            <a:r>
              <a:rPr lang="fr-BE" sz="1867" dirty="0">
                <a:solidFill>
                  <a:srgbClr val="1F497D"/>
                </a:solidFill>
                <a:latin typeface="Verdana"/>
                <a:cs typeface="Verdana"/>
              </a:rPr>
              <a:t>Taux</a:t>
            </a: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3" name="Image 2"/>
          <p:cNvPicPr>
            <a:picLocks noChangeAspect="1"/>
          </p:cNvPicPr>
          <p:nvPr/>
        </p:nvPicPr>
        <p:blipFill>
          <a:blip r:embed="rId4"/>
          <a:stretch>
            <a:fillRect/>
          </a:stretch>
        </p:blipFill>
        <p:spPr>
          <a:xfrm>
            <a:off x="1279927" y="1518993"/>
            <a:ext cx="8080436" cy="5026067"/>
          </a:xfrm>
          <a:prstGeom prst="rect">
            <a:avLst/>
          </a:prstGeom>
        </p:spPr>
      </p:pic>
      <p:sp>
        <p:nvSpPr>
          <p:cNvPr id="10" name="Titre 1"/>
          <p:cNvSpPr txBox="1">
            <a:spLocks/>
          </p:cNvSpPr>
          <p:nvPr/>
        </p:nvSpPr>
        <p:spPr>
          <a:xfrm>
            <a:off x="1164183" y="826761"/>
            <a:ext cx="10972800" cy="720080"/>
          </a:xfrm>
          <a:prstGeom prst="rect">
            <a:avLst/>
          </a:prstGeom>
        </p:spPr>
        <p:txBody>
          <a:bodyPr>
            <a:noAutofit/>
          </a:bodyPr>
          <a:lstStyle>
            <a:lvl1pPr algn="l" defTabSz="457200" rtl="0" eaLnBrk="1" latinLnBrk="0" hangingPunct="1">
              <a:spcBef>
                <a:spcPct val="0"/>
              </a:spcBef>
              <a:buNone/>
              <a:defRPr sz="2000" b="1" kern="1200"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sz="2667" dirty="0">
                <a:solidFill>
                  <a:srgbClr val="14B2EC"/>
                </a:solidFill>
                <a:latin typeface="Verdana"/>
                <a:cs typeface="Verdana"/>
              </a:rPr>
              <a:t>Objectifs liés à ces économies</a:t>
            </a:r>
            <a:br>
              <a:rPr lang="fr-FR" sz="2667" dirty="0">
                <a:solidFill>
                  <a:srgbClr val="14B2EC"/>
                </a:solidFill>
                <a:latin typeface="Verdana"/>
                <a:cs typeface="Verdana"/>
              </a:rPr>
            </a:br>
            <a:endParaRPr lang="fr-BE" sz="2133" dirty="0">
              <a:solidFill>
                <a:schemeClr val="tx2"/>
              </a:solidFill>
            </a:endParaRPr>
          </a:p>
        </p:txBody>
      </p:sp>
    </p:spTree>
    <p:extLst>
      <p:ext uri="{BB962C8B-B14F-4D97-AF65-F5344CB8AC3E}">
        <p14:creationId xmlns:p14="http://schemas.microsoft.com/office/powerpoint/2010/main" val="8176558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a:solidFill>
                  <a:srgbClr val="14B2EC"/>
                </a:solidFill>
                <a:latin typeface="Verdana"/>
                <a:cs typeface="Verdana"/>
              </a:rPr>
              <a:t>Impact taux d'intérêt actuels sur la </a:t>
            </a:r>
            <a:r>
              <a:rPr lang="fr-FR" dirty="0" smtClean="0">
                <a:solidFill>
                  <a:srgbClr val="14B2EC"/>
                </a:solidFill>
                <a:latin typeface="Verdana"/>
                <a:cs typeface="Verdana"/>
              </a:rPr>
              <a:t>gestion de l’argent</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7</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5" name="Image 4"/>
          <p:cNvPicPr>
            <a:picLocks noChangeAspect="1"/>
          </p:cNvPicPr>
          <p:nvPr/>
        </p:nvPicPr>
        <p:blipFill>
          <a:blip r:embed="rId4"/>
          <a:stretch>
            <a:fillRect/>
          </a:stretch>
        </p:blipFill>
        <p:spPr>
          <a:xfrm>
            <a:off x="907730" y="1239281"/>
            <a:ext cx="10835580" cy="4826375"/>
          </a:xfrm>
          <a:prstGeom prst="rect">
            <a:avLst/>
          </a:prstGeom>
        </p:spPr>
      </p:pic>
    </p:spTree>
    <p:extLst>
      <p:ext uri="{BB962C8B-B14F-4D97-AF65-F5344CB8AC3E}">
        <p14:creationId xmlns:p14="http://schemas.microsoft.com/office/powerpoint/2010/main" val="39637840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Raisons d’investir ou de ne pas investir</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8</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6" name="Image 5"/>
          <p:cNvPicPr>
            <a:picLocks noChangeAspect="1"/>
          </p:cNvPicPr>
          <p:nvPr/>
        </p:nvPicPr>
        <p:blipFill>
          <a:blip r:embed="rId4"/>
          <a:stretch>
            <a:fillRect/>
          </a:stretch>
        </p:blipFill>
        <p:spPr>
          <a:xfrm>
            <a:off x="1249942" y="1290602"/>
            <a:ext cx="10825055" cy="4890007"/>
          </a:xfrm>
          <a:prstGeom prst="rect">
            <a:avLst/>
          </a:prstGeom>
        </p:spPr>
      </p:pic>
    </p:spTree>
    <p:extLst>
      <p:ext uri="{BB962C8B-B14F-4D97-AF65-F5344CB8AC3E}">
        <p14:creationId xmlns:p14="http://schemas.microsoft.com/office/powerpoint/2010/main" val="29535146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Avantages et désavantages de diversifier </a:t>
            </a:r>
            <a:r>
              <a:rPr lang="fr-FR" dirty="0" smtClean="0">
                <a:solidFill>
                  <a:schemeClr val="bg1">
                    <a:lumMod val="65000"/>
                  </a:schemeClr>
                </a:solidFill>
                <a:latin typeface="Verdana"/>
                <a:cs typeface="Verdana"/>
              </a:rPr>
              <a:t>(I)</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9</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space réservé du contenu 4"/>
          <p:cNvSpPr>
            <a:spLocks noGrp="1"/>
          </p:cNvSpPr>
          <p:nvPr>
            <p:ph idx="13"/>
          </p:nvPr>
        </p:nvSpPr>
        <p:spPr>
          <a:xfrm>
            <a:off x="1252504" y="1717483"/>
            <a:ext cx="10796157" cy="4879869"/>
          </a:xfrm>
          <a:solidFill>
            <a:schemeClr val="bg1"/>
          </a:solidFill>
        </p:spPr>
        <p:txBody>
          <a:bodyPr>
            <a:noAutofit/>
          </a:bodyPr>
          <a:lstStyle/>
          <a:p>
            <a:pPr marL="380990" indent="-380990">
              <a:lnSpc>
                <a:spcPct val="150000"/>
              </a:lnSpc>
              <a:buFont typeface="Arial" panose="020B0604020202020204" pitchFamily="34" charset="0"/>
              <a:buChar char="•"/>
            </a:pPr>
            <a:r>
              <a:rPr lang="fr-BE" sz="1867" dirty="0">
                <a:solidFill>
                  <a:srgbClr val="1F497D"/>
                </a:solidFill>
                <a:latin typeface="Verdana"/>
                <a:cs typeface="Verdana"/>
              </a:rPr>
              <a:t>Taux</a:t>
            </a: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3" name="Image 2"/>
          <p:cNvPicPr>
            <a:picLocks noChangeAspect="1"/>
          </p:cNvPicPr>
          <p:nvPr/>
        </p:nvPicPr>
        <p:blipFill>
          <a:blip r:embed="rId4"/>
          <a:stretch>
            <a:fillRect/>
          </a:stretch>
        </p:blipFill>
        <p:spPr>
          <a:xfrm>
            <a:off x="1189931" y="1623225"/>
            <a:ext cx="10730036" cy="4008107"/>
          </a:xfrm>
          <a:prstGeom prst="rect">
            <a:avLst/>
          </a:prstGeom>
        </p:spPr>
      </p:pic>
    </p:spTree>
    <p:extLst>
      <p:ext uri="{BB962C8B-B14F-4D97-AF65-F5344CB8AC3E}">
        <p14:creationId xmlns:p14="http://schemas.microsoft.com/office/powerpoint/2010/main" val="30258041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2400" dirty="0">
              <a:latin typeface="Verdana" panose="020B0604030504040204" pitchFamily="34" charset="0"/>
              <a:ea typeface="Verdana" panose="020B0604030504040204" pitchFamily="34" charset="0"/>
              <a:cs typeface="Verdana" panose="020B0604030504040204" pitchFamily="34" charset="0"/>
            </a:endParaRPr>
          </a:p>
          <a:p>
            <a:endParaRPr lang="fr-BE" sz="1333" dirty="0">
              <a:latin typeface="Verdana"/>
              <a:cs typeface="Verdana"/>
            </a:endParaRPr>
          </a:p>
          <a:p>
            <a:r>
              <a:rPr lang="fr-BE" sz="1333" dirty="0">
                <a:latin typeface="Verdana"/>
                <a:cs typeface="Verdana"/>
              </a:rPr>
              <a:t>     </a:t>
            </a:r>
            <a:r>
              <a:rPr lang="fr-BE" sz="1333" dirty="0" err="1">
                <a:latin typeface="Verdana"/>
                <a:cs typeface="Verdana"/>
              </a:rPr>
              <a:t>Cartherine</a:t>
            </a:r>
            <a:r>
              <a:rPr lang="fr-BE" sz="1333" dirty="0">
                <a:latin typeface="Verdana"/>
                <a:cs typeface="Verdana"/>
              </a:rPr>
              <a:t> D’</a:t>
            </a:r>
            <a:r>
              <a:rPr lang="fr-BE" sz="1333" dirty="0" err="1">
                <a:latin typeface="Verdana"/>
                <a:cs typeface="Verdana"/>
              </a:rPr>
              <a:t>Hondt</a:t>
            </a:r>
            <a:r>
              <a:rPr lang="fr-BE" sz="1333" dirty="0">
                <a:latin typeface="Verdana"/>
                <a:cs typeface="Verdana"/>
              </a:rPr>
              <a:t> – Professeur à la Louvain </a:t>
            </a:r>
            <a:r>
              <a:rPr lang="fr-BE" sz="1333" dirty="0" err="1">
                <a:latin typeface="Verdana"/>
                <a:cs typeface="Verdana"/>
              </a:rPr>
              <a:t>School</a:t>
            </a:r>
            <a:r>
              <a:rPr lang="fr-BE" sz="1333" dirty="0">
                <a:latin typeface="Verdana"/>
                <a:cs typeface="Verdana"/>
              </a:rPr>
              <a:t> of Management</a:t>
            </a:r>
          </a:p>
          <a:p>
            <a:endParaRPr lang="fr-BE" sz="2400" dirty="0">
              <a:latin typeface="Verdana" panose="020B0604030504040204" pitchFamily="34" charset="0"/>
              <a:ea typeface="Verdana" panose="020B0604030504040204" pitchFamily="34" charset="0"/>
              <a:cs typeface="Verdana" panose="020B0604030504040204" pitchFamily="34" charset="0"/>
            </a:endParaRPr>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11" name="ZoneTexte 10"/>
          <p:cNvSpPr txBox="1"/>
          <p:nvPr/>
        </p:nvSpPr>
        <p:spPr>
          <a:xfrm>
            <a:off x="3983765" y="2084852"/>
            <a:ext cx="4267200" cy="2062296"/>
          </a:xfrm>
          <a:prstGeom prst="rect">
            <a:avLst/>
          </a:prstGeom>
          <a:noFill/>
        </p:spPr>
        <p:txBody>
          <a:bodyPr wrap="square" rtlCol="0">
            <a:spAutoFit/>
          </a:bodyPr>
          <a:lstStyle/>
          <a:p>
            <a:pPr algn="ctr">
              <a:spcAft>
                <a:spcPts val="800"/>
              </a:spcAft>
            </a:pPr>
            <a:r>
              <a:rPr lang="fr-BE" sz="4267" dirty="0">
                <a:solidFill>
                  <a:schemeClr val="bg1"/>
                </a:solidFill>
                <a:latin typeface="Rockwell"/>
                <a:cs typeface="Rockwell"/>
              </a:rPr>
              <a:t>Comment le Belge gère-t-il ses économies? </a:t>
            </a:r>
          </a:p>
        </p:txBody>
      </p:sp>
      <p:sp>
        <p:nvSpPr>
          <p:cNvPr id="8" name="Espace réservé du contenu 1"/>
          <p:cNvSpPr>
            <a:spLocks noGrp="1"/>
          </p:cNvSpPr>
          <p:nvPr/>
        </p:nvSpPr>
        <p:spPr bwMode="auto">
          <a:xfrm>
            <a:off x="335360" y="5925278"/>
            <a:ext cx="7611533" cy="64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BE" sz="1333"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6907" y="6122821"/>
            <a:ext cx="637227" cy="498113"/>
          </a:xfrm>
          <a:prstGeom prst="rect">
            <a:avLst/>
          </a:prstGeom>
        </p:spPr>
      </p:pic>
    </p:spTree>
    <p:extLst>
      <p:ext uri="{BB962C8B-B14F-4D97-AF65-F5344CB8AC3E}">
        <p14:creationId xmlns:p14="http://schemas.microsoft.com/office/powerpoint/2010/main" val="12451414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Autofit/>
          </a:bodyPr>
          <a:lstStyle/>
          <a:p>
            <a:pPr algn="just"/>
            <a:r>
              <a:rPr lang="fr-BE" sz="2667" b="1" dirty="0">
                <a:solidFill>
                  <a:srgbClr val="14B2EC"/>
                </a:solidFill>
                <a:latin typeface="Verdana"/>
                <a:ea typeface="Verdana" panose="020B0604030504040204" pitchFamily="34" charset="0"/>
                <a:cs typeface="Verdana"/>
              </a:rPr>
              <a:t>Une majorité épargne &amp; une minorité investit sur les marchés financiers</a:t>
            </a:r>
            <a:endParaRPr lang="en-US" sz="2667" b="1" dirty="0">
              <a:solidFill>
                <a:srgbClr val="14B2EC"/>
              </a:solidFill>
              <a:latin typeface="Verdana"/>
              <a:ea typeface="Verdana" panose="020B0604030504040204" pitchFamily="34" charset="0"/>
              <a:cs typeface="Verdana"/>
            </a:endParaRPr>
          </a:p>
        </p:txBody>
      </p:sp>
      <p:sp>
        <p:nvSpPr>
          <p:cNvPr id="5" name="Content Placeholder 4"/>
          <p:cNvSpPr>
            <a:spLocks noGrp="1"/>
          </p:cNvSpPr>
          <p:nvPr>
            <p:ph idx="1"/>
          </p:nvPr>
        </p:nvSpPr>
        <p:spPr/>
        <p:txBody>
          <a:bodyPr/>
          <a:lstStyle/>
          <a:p>
            <a:r>
              <a:rPr lang="en-US" sz="2400" dirty="0">
                <a:solidFill>
                  <a:srgbClr val="1F497D"/>
                </a:solidFill>
                <a:latin typeface="Verdana"/>
                <a:ea typeface="Verdana" panose="020B0604030504040204" pitchFamily="34" charset="0"/>
                <a:cs typeface="Verdana"/>
              </a:rPr>
              <a:t>Beaucoup </a:t>
            </a:r>
            <a:r>
              <a:rPr lang="en-US" sz="2400" dirty="0" err="1">
                <a:solidFill>
                  <a:srgbClr val="1F497D"/>
                </a:solidFill>
                <a:latin typeface="Verdana"/>
                <a:ea typeface="Verdana" panose="020B0604030504040204" pitchFamily="34" charset="0"/>
                <a:cs typeface="Verdana"/>
              </a:rPr>
              <a:t>d’épargne</a:t>
            </a:r>
            <a:r>
              <a:rPr lang="en-US" sz="2400" dirty="0">
                <a:solidFill>
                  <a:srgbClr val="1F497D"/>
                </a:solidFill>
                <a:latin typeface="Verdana"/>
                <a:ea typeface="Verdana" panose="020B0604030504040204" pitchFamily="34" charset="0"/>
                <a:cs typeface="Verdana"/>
              </a:rPr>
              <a:t> </a:t>
            </a:r>
            <a:r>
              <a:rPr lang="en-US" sz="2400" dirty="0" err="1">
                <a:solidFill>
                  <a:srgbClr val="1F497D"/>
                </a:solidFill>
                <a:latin typeface="Verdana"/>
                <a:ea typeface="Verdana" panose="020B0604030504040204" pitchFamily="34" charset="0"/>
                <a:cs typeface="Verdana"/>
              </a:rPr>
              <a:t>en</a:t>
            </a:r>
            <a:r>
              <a:rPr lang="en-US" sz="2400" dirty="0">
                <a:solidFill>
                  <a:srgbClr val="1F497D"/>
                </a:solidFill>
                <a:latin typeface="Verdana"/>
                <a:ea typeface="Verdana" panose="020B0604030504040204" pitchFamily="34" charset="0"/>
                <a:cs typeface="Verdana"/>
              </a:rPr>
              <a:t> </a:t>
            </a:r>
            <a:r>
              <a:rPr lang="en-US" sz="2400" dirty="0" err="1">
                <a:solidFill>
                  <a:srgbClr val="1F497D"/>
                </a:solidFill>
                <a:latin typeface="Verdana"/>
                <a:ea typeface="Verdana" panose="020B0604030504040204" pitchFamily="34" charset="0"/>
                <a:cs typeface="Verdana"/>
              </a:rPr>
              <a:t>Belgique</a:t>
            </a:r>
            <a:endParaRPr lang="en-US" sz="2400" dirty="0">
              <a:solidFill>
                <a:srgbClr val="1F497D"/>
              </a:solidFill>
              <a:latin typeface="Verdana"/>
              <a:ea typeface="Verdana" panose="020B0604030504040204" pitchFamily="34" charset="0"/>
              <a:cs typeface="Verdana"/>
            </a:endParaRPr>
          </a:p>
          <a:p>
            <a:endParaRPr lang="en-US" sz="2400" dirty="0">
              <a:solidFill>
                <a:srgbClr val="1F497D"/>
              </a:solidFill>
              <a:latin typeface="Verdana"/>
              <a:ea typeface="Verdana" panose="020B0604030504040204" pitchFamily="34" charset="0"/>
              <a:cs typeface="Verdana"/>
            </a:endParaRPr>
          </a:p>
          <a:p>
            <a:r>
              <a:rPr lang="en-US" sz="2400" dirty="0" err="1">
                <a:solidFill>
                  <a:srgbClr val="1F497D"/>
                </a:solidFill>
                <a:latin typeface="Verdana"/>
                <a:ea typeface="Verdana" panose="020B0604030504040204" pitchFamily="34" charset="0"/>
                <a:cs typeface="Verdana"/>
              </a:rPr>
              <a:t>Faible</a:t>
            </a:r>
            <a:r>
              <a:rPr lang="en-US" sz="2400" dirty="0">
                <a:solidFill>
                  <a:srgbClr val="1F497D"/>
                </a:solidFill>
                <a:latin typeface="Verdana"/>
                <a:ea typeface="Verdana" panose="020B0604030504040204" pitchFamily="34" charset="0"/>
                <a:cs typeface="Verdana"/>
              </a:rPr>
              <a:t> participation des </a:t>
            </a:r>
            <a:r>
              <a:rPr lang="fr-FR" sz="2400" dirty="0">
                <a:solidFill>
                  <a:srgbClr val="1F497D"/>
                </a:solidFill>
                <a:latin typeface="Verdana"/>
                <a:ea typeface="Verdana" panose="020B0604030504040204" pitchFamily="34" charset="0"/>
                <a:cs typeface="Verdana"/>
              </a:rPr>
              <a:t>investisseurs</a:t>
            </a:r>
            <a:r>
              <a:rPr lang="en-US" sz="2400" dirty="0">
                <a:solidFill>
                  <a:srgbClr val="1F497D"/>
                </a:solidFill>
                <a:latin typeface="Verdana"/>
                <a:ea typeface="Verdana" panose="020B0604030504040204" pitchFamily="34" charset="0"/>
                <a:cs typeface="Verdana"/>
              </a:rPr>
              <a:t> </a:t>
            </a:r>
            <a:r>
              <a:rPr lang="en-US" sz="2400" dirty="0" err="1">
                <a:solidFill>
                  <a:srgbClr val="1F497D"/>
                </a:solidFill>
                <a:latin typeface="Verdana"/>
                <a:ea typeface="Verdana" panose="020B0604030504040204" pitchFamily="34" charset="0"/>
                <a:cs typeface="Verdana"/>
              </a:rPr>
              <a:t>individuels</a:t>
            </a:r>
            <a:r>
              <a:rPr lang="en-US" sz="2400" dirty="0">
                <a:solidFill>
                  <a:srgbClr val="1F497D"/>
                </a:solidFill>
                <a:latin typeface="Verdana"/>
                <a:ea typeface="Verdana" panose="020B0604030504040204" pitchFamily="34" charset="0"/>
                <a:cs typeface="Verdana"/>
              </a:rPr>
              <a:t> sur les </a:t>
            </a:r>
            <a:r>
              <a:rPr lang="en-US" sz="2400" dirty="0" err="1">
                <a:solidFill>
                  <a:srgbClr val="1F497D"/>
                </a:solidFill>
                <a:latin typeface="Verdana"/>
                <a:ea typeface="Verdana" panose="020B0604030504040204" pitchFamily="34" charset="0"/>
                <a:cs typeface="Verdana"/>
              </a:rPr>
              <a:t>marchés</a:t>
            </a:r>
            <a:r>
              <a:rPr lang="en-US" sz="2400" dirty="0">
                <a:solidFill>
                  <a:srgbClr val="1F497D"/>
                </a:solidFill>
                <a:latin typeface="Verdana"/>
                <a:ea typeface="Verdana" panose="020B0604030504040204" pitchFamily="34" charset="0"/>
                <a:cs typeface="Verdana"/>
              </a:rPr>
              <a:t> financiers partout dans le monde</a:t>
            </a:r>
          </a:p>
          <a:p>
            <a:endParaRPr lang="en-US" sz="2400" dirty="0">
              <a:solidFill>
                <a:srgbClr val="1F497D"/>
              </a:solidFill>
              <a:latin typeface="Verdana"/>
              <a:ea typeface="Verdana" panose="020B0604030504040204" pitchFamily="34" charset="0"/>
              <a:cs typeface="Verdana"/>
            </a:endParaRPr>
          </a:p>
          <a:p>
            <a:r>
              <a:rPr lang="fr-FR" sz="2400" dirty="0">
                <a:solidFill>
                  <a:srgbClr val="1F497D"/>
                </a:solidFill>
                <a:latin typeface="Verdana"/>
                <a:ea typeface="Verdana" panose="020B0604030504040204" pitchFamily="34" charset="0"/>
                <a:cs typeface="Verdana"/>
              </a:rPr>
              <a:t>Une</a:t>
            </a:r>
            <a:r>
              <a:rPr lang="en-US" sz="2400" dirty="0">
                <a:solidFill>
                  <a:srgbClr val="1F497D"/>
                </a:solidFill>
                <a:latin typeface="Verdana"/>
                <a:ea typeface="Verdana" panose="020B0604030504040204" pitchFamily="34" charset="0"/>
                <a:cs typeface="Verdana"/>
              </a:rPr>
              <a:t> reorientation de </a:t>
            </a:r>
            <a:r>
              <a:rPr lang="en-US" sz="2400" dirty="0" err="1">
                <a:solidFill>
                  <a:srgbClr val="1F497D"/>
                </a:solidFill>
                <a:latin typeface="Verdana"/>
                <a:ea typeface="Verdana" panose="020B0604030504040204" pitchFamily="34" charset="0"/>
                <a:cs typeface="Verdana"/>
              </a:rPr>
              <a:t>l’épargne</a:t>
            </a:r>
            <a:r>
              <a:rPr lang="en-US" sz="2400" dirty="0">
                <a:solidFill>
                  <a:srgbClr val="1F497D"/>
                </a:solidFill>
                <a:latin typeface="Verdana"/>
                <a:ea typeface="Verdana" panose="020B0604030504040204" pitchFamily="34" charset="0"/>
                <a:cs typeface="Verdana"/>
              </a:rPr>
              <a:t> </a:t>
            </a:r>
            <a:r>
              <a:rPr lang="en-US" sz="2400" dirty="0" err="1">
                <a:solidFill>
                  <a:srgbClr val="1F497D"/>
                </a:solidFill>
                <a:latin typeface="Verdana"/>
                <a:ea typeface="Verdana" panose="020B0604030504040204" pitchFamily="34" charset="0"/>
                <a:cs typeface="Verdana"/>
              </a:rPr>
              <a:t>semble</a:t>
            </a:r>
            <a:r>
              <a:rPr lang="en-US" sz="2400" dirty="0">
                <a:solidFill>
                  <a:srgbClr val="1F497D"/>
                </a:solidFill>
                <a:latin typeface="Verdana"/>
                <a:ea typeface="Verdana" panose="020B0604030504040204" pitchFamily="34" charset="0"/>
                <a:cs typeface="Verdana"/>
              </a:rPr>
              <a:t> </a:t>
            </a:r>
            <a:r>
              <a:rPr lang="en-US" sz="2400" dirty="0" err="1">
                <a:solidFill>
                  <a:srgbClr val="1F497D"/>
                </a:solidFill>
                <a:latin typeface="Verdana"/>
                <a:ea typeface="Verdana" panose="020B0604030504040204" pitchFamily="34" charset="0"/>
                <a:cs typeface="Verdana"/>
              </a:rPr>
              <a:t>être</a:t>
            </a:r>
            <a:r>
              <a:rPr lang="en-US" sz="2400" dirty="0">
                <a:solidFill>
                  <a:srgbClr val="1F497D"/>
                </a:solidFill>
                <a:latin typeface="Verdana"/>
                <a:ea typeface="Verdana" panose="020B0604030504040204" pitchFamily="34" charset="0"/>
                <a:cs typeface="Verdana"/>
              </a:rPr>
              <a:t> </a:t>
            </a:r>
            <a:r>
              <a:rPr lang="fr-FR" sz="2400" dirty="0">
                <a:solidFill>
                  <a:srgbClr val="1F497D"/>
                </a:solidFill>
                <a:latin typeface="Verdana"/>
                <a:ea typeface="Verdana" panose="020B0604030504040204" pitchFamily="34" charset="0"/>
                <a:cs typeface="Verdana"/>
              </a:rPr>
              <a:t>amorcée</a:t>
            </a:r>
            <a:r>
              <a:rPr lang="en-US" sz="2400" dirty="0">
                <a:solidFill>
                  <a:srgbClr val="1F497D"/>
                </a:solidFill>
                <a:latin typeface="Verdana"/>
                <a:ea typeface="Verdana" panose="020B0604030504040204" pitchFamily="34" charset="0"/>
                <a:cs typeface="Verdana"/>
              </a:rPr>
              <a:t> </a:t>
            </a:r>
          </a:p>
          <a:p>
            <a:endParaRPr lang="en-US" dirty="0"/>
          </a:p>
          <a:p>
            <a:endParaRPr lang="en-US" dirty="0" smtClean="0"/>
          </a:p>
          <a:p>
            <a:pPr lvl="2"/>
            <a:endParaRPr lang="en-US" dirty="0"/>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Prof. Catherine </a:t>
            </a:r>
            <a:r>
              <a:rPr lang="en-US" dirty="0" err="1" smtClean="0">
                <a:solidFill>
                  <a:prstClr val="black">
                    <a:tint val="75000"/>
                  </a:prstClr>
                </a:solidFill>
              </a:rPr>
              <a:t>D'Hondt</a:t>
            </a:r>
            <a:r>
              <a:rPr lang="en-US" dirty="0" smtClean="0">
                <a:solidFill>
                  <a:prstClr val="black">
                    <a:tint val="75000"/>
                  </a:prstClr>
                </a:solidFill>
              </a:rPr>
              <a:t> - UCL LSM </a:t>
            </a:r>
            <a:endParaRPr lang="fr-BE" dirty="0">
              <a:solidFill>
                <a:prstClr val="black">
                  <a:tint val="75000"/>
                </a:prstClr>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9790" y="5935221"/>
            <a:ext cx="884173" cy="730248"/>
          </a:xfrm>
          <a:prstGeom prst="rect">
            <a:avLst/>
          </a:prstGeom>
        </p:spPr>
      </p:pic>
      <p:pic>
        <p:nvPicPr>
          <p:cNvPr id="8" name="Picture 10"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670" y="5935222"/>
            <a:ext cx="578476" cy="705861"/>
          </a:xfrm>
          <a:prstGeom prst="rect">
            <a:avLst/>
          </a:prstGeom>
        </p:spPr>
      </p:pic>
    </p:spTree>
    <p:extLst>
      <p:ext uri="{BB962C8B-B14F-4D97-AF65-F5344CB8AC3E}">
        <p14:creationId xmlns:p14="http://schemas.microsoft.com/office/powerpoint/2010/main" val="4280024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pPr>
              <a:buAutoNum type="arabicPeriod"/>
            </a:pPr>
            <a:r>
              <a:rPr lang="fr-BE" dirty="0" smtClean="0"/>
              <a:t>Introduction et présentation des </a:t>
            </a:r>
            <a:r>
              <a:rPr lang="fr-BE" dirty="0"/>
              <a:t>r</a:t>
            </a:r>
            <a:r>
              <a:rPr lang="fr-BE" dirty="0" smtClean="0"/>
              <a:t>ésultats du second Observatoire de l’épargne, par Xavier Falla, Directeur Général – Marché des Particuliers de CBC</a:t>
            </a:r>
            <a:br>
              <a:rPr lang="fr-BE" dirty="0" smtClean="0"/>
            </a:br>
            <a:endParaRPr lang="fr-BE" dirty="0" smtClean="0"/>
          </a:p>
          <a:p>
            <a:pPr>
              <a:buAutoNum type="arabicPeriod"/>
            </a:pPr>
            <a:r>
              <a:rPr lang="fr-BE" dirty="0" smtClean="0"/>
              <a:t>Eclairage académique sur le comportement des Belges face à leurs économies par Catherine D’</a:t>
            </a:r>
            <a:r>
              <a:rPr lang="fr-BE" dirty="0" err="1" smtClean="0"/>
              <a:t>Hondt</a:t>
            </a:r>
            <a:r>
              <a:rPr lang="fr-BE" dirty="0" smtClean="0"/>
              <a:t> – Professeur de Finance à la Louvain </a:t>
            </a:r>
            <a:r>
              <a:rPr lang="fr-BE" dirty="0" err="1" smtClean="0"/>
              <a:t>School</a:t>
            </a:r>
            <a:r>
              <a:rPr lang="fr-BE" dirty="0" smtClean="0"/>
              <a:t> of Management</a:t>
            </a:r>
            <a:br>
              <a:rPr lang="fr-BE" dirty="0" smtClean="0"/>
            </a:br>
            <a:r>
              <a:rPr lang="fr-BE" dirty="0" smtClean="0"/>
              <a:t/>
            </a:r>
            <a:br>
              <a:rPr lang="fr-BE" dirty="0" smtClean="0"/>
            </a:br>
            <a:endParaRPr lang="fr-BE" dirty="0" smtClean="0"/>
          </a:p>
          <a:p>
            <a:pPr>
              <a:buAutoNum type="arabicPeriod"/>
            </a:pPr>
            <a:r>
              <a:rPr lang="fr-BE" dirty="0" smtClean="0"/>
              <a:t>Conclusion: “Quel rôle pour le conseiller bancaire aujourd’hui?” par Xavier Falla</a:t>
            </a:r>
          </a:p>
          <a:p>
            <a:pPr marL="0" indent="0"/>
            <a:endParaRPr lang="en-US" dirty="0"/>
          </a:p>
        </p:txBody>
      </p:sp>
      <p:sp>
        <p:nvSpPr>
          <p:cNvPr id="3" name="Title 2"/>
          <p:cNvSpPr>
            <a:spLocks noGrp="1"/>
          </p:cNvSpPr>
          <p:nvPr>
            <p:ph type="title"/>
          </p:nvPr>
        </p:nvSpPr>
        <p:spPr/>
        <p:txBody>
          <a:bodyPr/>
          <a:lstStyle/>
          <a:p>
            <a:r>
              <a:rPr lang="fr-BE" dirty="0" smtClean="0"/>
              <a:t>Agenda</a:t>
            </a: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35353065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vert="horz" lIns="121920" tIns="60960" rIns="121920" bIns="60960" rtlCol="0" anchor="ctr">
            <a:noAutofit/>
          </a:bodyPr>
          <a:lstStyle/>
          <a:p>
            <a:pPr algn="just"/>
            <a:r>
              <a:rPr lang="fr-BE" sz="2667" b="1" dirty="0">
                <a:solidFill>
                  <a:srgbClr val="14B2EC"/>
                </a:solidFill>
                <a:latin typeface="Verdana"/>
                <a:ea typeface="Verdana" panose="020B0604030504040204" pitchFamily="34" charset="0"/>
                <a:cs typeface="Verdana"/>
              </a:rPr>
              <a:t>72% de la population ne change pas son comportement d’épargne malgré les taux d’intérêt actuellement bas </a:t>
            </a:r>
            <a:endParaRPr lang="fr-FR" sz="2667" b="1" dirty="0">
              <a:solidFill>
                <a:srgbClr val="14B2EC"/>
              </a:solidFill>
              <a:latin typeface="Verdana"/>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r>
              <a:rPr lang="fr-FR" sz="2400" dirty="0">
                <a:solidFill>
                  <a:srgbClr val="1F497D"/>
                </a:solidFill>
                <a:latin typeface="Verdana"/>
                <a:ea typeface="Verdana" panose="020B0604030504040204" pitchFamily="34" charset="0"/>
                <a:cs typeface="Verdana"/>
              </a:rPr>
              <a:t>Inertie dans le comportement</a:t>
            </a:r>
          </a:p>
          <a:p>
            <a:endParaRPr lang="fr-FR" sz="2400" dirty="0">
              <a:solidFill>
                <a:srgbClr val="1F497D"/>
              </a:solidFill>
              <a:latin typeface="Verdana"/>
              <a:ea typeface="Verdana" panose="020B0604030504040204" pitchFamily="34" charset="0"/>
              <a:cs typeface="Verdana"/>
            </a:endParaRPr>
          </a:p>
          <a:p>
            <a:r>
              <a:rPr lang="fr-FR" sz="2400" dirty="0">
                <a:solidFill>
                  <a:srgbClr val="1F497D"/>
                </a:solidFill>
                <a:latin typeface="Verdana"/>
                <a:ea typeface="Verdana" panose="020B0604030504040204" pitchFamily="34" charset="0"/>
                <a:cs typeface="Verdana"/>
              </a:rPr>
              <a:t>Une conséquence de la crise financière de 2008 ? </a:t>
            </a:r>
          </a:p>
          <a:p>
            <a:pPr lvl="1"/>
            <a:r>
              <a:rPr lang="fr-FR" dirty="0">
                <a:solidFill>
                  <a:srgbClr val="1F497D"/>
                </a:solidFill>
                <a:latin typeface="Verdana"/>
                <a:ea typeface="Verdana" panose="020B0604030504040204" pitchFamily="34" charset="0"/>
                <a:cs typeface="Verdana"/>
              </a:rPr>
              <a:t>Sur réaction</a:t>
            </a:r>
          </a:p>
          <a:p>
            <a:pPr lvl="1"/>
            <a:r>
              <a:rPr lang="fr-FR" dirty="0">
                <a:solidFill>
                  <a:srgbClr val="1F497D"/>
                </a:solidFill>
                <a:latin typeface="Verdana"/>
                <a:ea typeface="Verdana" panose="020B0604030504040204" pitchFamily="34" charset="0"/>
                <a:cs typeface="Verdana"/>
              </a:rPr>
              <a:t>Statuquo </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Prof. Catherine D'Hondt - UCL LSM </a:t>
            </a:r>
            <a:endParaRPr lang="fr-BE">
              <a:solidFill>
                <a:prstClr val="black">
                  <a:tint val="75000"/>
                </a:prstClr>
              </a:solidFill>
            </a:endParaRPr>
          </a:p>
        </p:txBody>
      </p:sp>
      <p:pic>
        <p:nvPicPr>
          <p:cNvPr id="6"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790" y="5935221"/>
            <a:ext cx="884173" cy="730248"/>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670" y="5935222"/>
            <a:ext cx="578476" cy="705861"/>
          </a:xfrm>
          <a:prstGeom prst="rect">
            <a:avLst/>
          </a:prstGeom>
        </p:spPr>
      </p:pic>
    </p:spTree>
    <p:extLst>
      <p:ext uri="{BB962C8B-B14F-4D97-AF65-F5344CB8AC3E}">
        <p14:creationId xmlns:p14="http://schemas.microsoft.com/office/powerpoint/2010/main" val="16015909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vert="horz" lIns="121920" tIns="60960" rIns="121920" bIns="60960" rtlCol="0" anchor="ctr">
            <a:noAutofit/>
          </a:bodyPr>
          <a:lstStyle/>
          <a:p>
            <a:pPr algn="just"/>
            <a:r>
              <a:rPr lang="fr-FR" sz="2667" b="1" dirty="0">
                <a:solidFill>
                  <a:srgbClr val="14B2EC"/>
                </a:solidFill>
                <a:latin typeface="Verdana"/>
                <a:ea typeface="Verdana" panose="020B0604030504040204" pitchFamily="34" charset="0"/>
                <a:cs typeface="Verdana"/>
              </a:rPr>
              <a:t>Top 3 des raisons pour ne pas investir sur les marchés financiers</a:t>
            </a:r>
          </a:p>
        </p:txBody>
      </p:sp>
      <p:sp>
        <p:nvSpPr>
          <p:cNvPr id="3" name="Content Placeholder 2"/>
          <p:cNvSpPr>
            <a:spLocks noGrp="1"/>
          </p:cNvSpPr>
          <p:nvPr>
            <p:ph idx="1"/>
          </p:nvPr>
        </p:nvSpPr>
        <p:spPr/>
        <p:txBody>
          <a:bodyPr/>
          <a:lstStyle/>
          <a:p>
            <a:r>
              <a:rPr lang="fr-FR" sz="2400" dirty="0">
                <a:solidFill>
                  <a:srgbClr val="1F497D"/>
                </a:solidFill>
                <a:latin typeface="Verdana"/>
                <a:ea typeface="Verdana" panose="020B0604030504040204" pitchFamily="34" charset="0"/>
                <a:cs typeface="Verdana"/>
              </a:rPr>
              <a:t>Craintes des risques &amp; peur de perdre de l’argent</a:t>
            </a:r>
          </a:p>
          <a:p>
            <a:pPr lvl="1"/>
            <a:r>
              <a:rPr lang="fr-FR" dirty="0">
                <a:solidFill>
                  <a:srgbClr val="1F497D"/>
                </a:solidFill>
                <a:latin typeface="Verdana"/>
                <a:ea typeface="Verdana" panose="020B0604030504040204" pitchFamily="34" charset="0"/>
                <a:cs typeface="Verdana"/>
              </a:rPr>
              <a:t>Aversion à la perte </a:t>
            </a:r>
          </a:p>
          <a:p>
            <a:pPr marL="457189" lvl="1" indent="0">
              <a:buNone/>
            </a:pPr>
            <a:endParaRPr lang="fr-FR" dirty="0">
              <a:solidFill>
                <a:srgbClr val="1F497D"/>
              </a:solidFill>
              <a:latin typeface="Verdana"/>
              <a:ea typeface="Verdana" panose="020B0604030504040204" pitchFamily="34" charset="0"/>
              <a:cs typeface="Verdana"/>
            </a:endParaRPr>
          </a:p>
          <a:p>
            <a:r>
              <a:rPr lang="fr-FR" sz="2400" dirty="0">
                <a:solidFill>
                  <a:srgbClr val="1F497D"/>
                </a:solidFill>
                <a:latin typeface="Verdana"/>
                <a:ea typeface="Verdana" panose="020B0604030504040204" pitchFamily="34" charset="0"/>
                <a:cs typeface="Verdana"/>
              </a:rPr>
              <a:t>Manque de connaissance</a:t>
            </a:r>
          </a:p>
          <a:p>
            <a:pPr lvl="1"/>
            <a:r>
              <a:rPr lang="fr-FR" dirty="0">
                <a:solidFill>
                  <a:srgbClr val="1F497D"/>
                </a:solidFill>
                <a:latin typeface="Verdana"/>
                <a:ea typeface="Verdana" panose="020B0604030504040204" pitchFamily="34" charset="0"/>
                <a:cs typeface="Verdana"/>
              </a:rPr>
              <a:t>Etude de l’OCDE sur la « </a:t>
            </a:r>
            <a:r>
              <a:rPr lang="fr-FR" dirty="0" err="1">
                <a:solidFill>
                  <a:srgbClr val="1F497D"/>
                </a:solidFill>
                <a:latin typeface="Verdana"/>
                <a:ea typeface="Verdana" panose="020B0604030504040204" pitchFamily="34" charset="0"/>
                <a:cs typeface="Verdana"/>
              </a:rPr>
              <a:t>littératie</a:t>
            </a:r>
            <a:r>
              <a:rPr lang="fr-FR" dirty="0">
                <a:solidFill>
                  <a:srgbClr val="1F497D"/>
                </a:solidFill>
                <a:latin typeface="Verdana"/>
                <a:ea typeface="Verdana" panose="020B0604030504040204" pitchFamily="34" charset="0"/>
                <a:cs typeface="Verdana"/>
              </a:rPr>
              <a:t> financière » (2015)</a:t>
            </a:r>
          </a:p>
          <a:p>
            <a:pPr lvl="2"/>
            <a:r>
              <a:rPr lang="fr-FR" dirty="0">
                <a:solidFill>
                  <a:srgbClr val="1F497D"/>
                </a:solidFill>
                <a:latin typeface="Verdana"/>
                <a:ea typeface="Verdana" panose="020B0604030504040204" pitchFamily="34" charset="0"/>
                <a:cs typeface="Verdana"/>
              </a:rPr>
              <a:t>En moyenne, 1 personne sur 4 ne sait pas calculer un intérêt simple </a:t>
            </a:r>
          </a:p>
          <a:p>
            <a:pPr marL="914377" lvl="2" indent="0">
              <a:buNone/>
            </a:pPr>
            <a:endParaRPr lang="fr-FR" dirty="0">
              <a:solidFill>
                <a:srgbClr val="1F497D"/>
              </a:solidFill>
              <a:latin typeface="Verdana"/>
              <a:ea typeface="Verdana" panose="020B0604030504040204" pitchFamily="34" charset="0"/>
              <a:cs typeface="Verdana"/>
            </a:endParaRPr>
          </a:p>
          <a:p>
            <a:r>
              <a:rPr lang="fr-FR" sz="2400" dirty="0">
                <a:solidFill>
                  <a:srgbClr val="1F497D"/>
                </a:solidFill>
                <a:latin typeface="Verdana"/>
                <a:ea typeface="Verdana" panose="020B0604030504040204" pitchFamily="34" charset="0"/>
                <a:cs typeface="Verdana"/>
              </a:rPr>
              <a:t>Disponibilité de l’argent </a:t>
            </a:r>
          </a:p>
          <a:p>
            <a:endParaRPr lang="fr-FR" dirty="0"/>
          </a:p>
          <a:p>
            <a:pPr lvl="1"/>
            <a:endParaRPr lang="fr-FR" dirty="0"/>
          </a:p>
          <a:p>
            <a:endParaRPr lang="fr-FR" dirty="0" smtClean="0"/>
          </a:p>
          <a:p>
            <a:endParaRPr lang="fr-FR"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Prof. Catherine D'Hondt - UCL LSM </a:t>
            </a:r>
            <a:endParaRPr lang="fr-BE">
              <a:solidFill>
                <a:prstClr val="black">
                  <a:tint val="75000"/>
                </a:prstClr>
              </a:solidFill>
            </a:endParaRPr>
          </a:p>
        </p:txBody>
      </p:sp>
      <p:pic>
        <p:nvPicPr>
          <p:cNvPr id="6"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790" y="5935221"/>
            <a:ext cx="884173" cy="730248"/>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670" y="5935222"/>
            <a:ext cx="578476" cy="705861"/>
          </a:xfrm>
          <a:prstGeom prst="rect">
            <a:avLst/>
          </a:prstGeom>
        </p:spPr>
      </p:pic>
    </p:spTree>
    <p:extLst>
      <p:ext uri="{BB962C8B-B14F-4D97-AF65-F5344CB8AC3E}">
        <p14:creationId xmlns:p14="http://schemas.microsoft.com/office/powerpoint/2010/main" val="23123240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7015"/>
            <a:ext cx="10972800" cy="1143000"/>
          </a:xfrm>
          <a:ln>
            <a:noFill/>
          </a:ln>
        </p:spPr>
        <p:style>
          <a:lnRef idx="2">
            <a:schemeClr val="dk1"/>
          </a:lnRef>
          <a:fillRef idx="1">
            <a:schemeClr val="lt1"/>
          </a:fillRef>
          <a:effectRef idx="0">
            <a:schemeClr val="dk1"/>
          </a:effectRef>
          <a:fontRef idx="minor">
            <a:schemeClr val="dk1"/>
          </a:fontRef>
        </p:style>
        <p:txBody>
          <a:bodyPr vert="horz" lIns="121920" tIns="60960" rIns="121920" bIns="60960" rtlCol="0" anchor="ctr">
            <a:noAutofit/>
          </a:bodyPr>
          <a:lstStyle/>
          <a:p>
            <a:pPr algn="just"/>
            <a:r>
              <a:rPr lang="fr-BE" sz="2667" b="1" dirty="0">
                <a:solidFill>
                  <a:srgbClr val="14B2EC"/>
                </a:solidFill>
                <a:latin typeface="Verdana"/>
                <a:ea typeface="Verdana" panose="020B0604030504040204" pitchFamily="34" charset="0"/>
                <a:cs typeface="Verdana"/>
              </a:rPr>
              <a:t>86% déclarent diversifier leurs investissements</a:t>
            </a:r>
            <a:endParaRPr lang="fr-FR" sz="2667" b="1" dirty="0">
              <a:solidFill>
                <a:srgbClr val="14B2EC"/>
              </a:solidFill>
              <a:latin typeface="Verdana"/>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r>
              <a:rPr lang="fr-FR" sz="2400" dirty="0">
                <a:solidFill>
                  <a:srgbClr val="1F497D"/>
                </a:solidFill>
                <a:latin typeface="Verdana"/>
                <a:ea typeface="Verdana" panose="020B0604030504040204" pitchFamily="34" charset="0"/>
                <a:cs typeface="Verdana"/>
              </a:rPr>
              <a:t>Bonne nouvelle a priori</a:t>
            </a:r>
          </a:p>
          <a:p>
            <a:pPr marL="0" indent="0">
              <a:buNone/>
            </a:pPr>
            <a:endParaRPr lang="fr-FR" sz="2400" dirty="0">
              <a:solidFill>
                <a:srgbClr val="1F497D"/>
              </a:solidFill>
              <a:latin typeface="Verdana"/>
              <a:ea typeface="Verdana" panose="020B0604030504040204" pitchFamily="34" charset="0"/>
              <a:cs typeface="Verdana"/>
            </a:endParaRPr>
          </a:p>
          <a:p>
            <a:r>
              <a:rPr lang="fr-FR" sz="2400" dirty="0">
                <a:solidFill>
                  <a:srgbClr val="1F497D"/>
                </a:solidFill>
                <a:latin typeface="Verdana"/>
                <a:ea typeface="Verdana" panose="020B0604030504040204" pitchFamily="34" charset="0"/>
                <a:cs typeface="Verdana"/>
              </a:rPr>
              <a:t>Résultat à creuser</a:t>
            </a:r>
          </a:p>
          <a:p>
            <a:pPr lvl="1"/>
            <a:r>
              <a:rPr lang="fr-FR" dirty="0">
                <a:solidFill>
                  <a:srgbClr val="1F497D"/>
                </a:solidFill>
                <a:latin typeface="Verdana"/>
                <a:ea typeface="Verdana" panose="020B0604030504040204" pitchFamily="34" charset="0"/>
                <a:cs typeface="Verdana"/>
              </a:rPr>
              <a:t>Etude de l’OCDE sur la « </a:t>
            </a:r>
            <a:r>
              <a:rPr lang="fr-FR" dirty="0" err="1">
                <a:solidFill>
                  <a:srgbClr val="1F497D"/>
                </a:solidFill>
                <a:latin typeface="Verdana"/>
                <a:ea typeface="Verdana" panose="020B0604030504040204" pitchFamily="34" charset="0"/>
                <a:cs typeface="Verdana"/>
              </a:rPr>
              <a:t>littératie</a:t>
            </a:r>
            <a:r>
              <a:rPr lang="fr-FR" dirty="0">
                <a:solidFill>
                  <a:srgbClr val="1F497D"/>
                </a:solidFill>
                <a:latin typeface="Verdana"/>
                <a:ea typeface="Verdana" panose="020B0604030504040204" pitchFamily="34" charset="0"/>
                <a:cs typeface="Verdana"/>
              </a:rPr>
              <a:t> financière » (2015)</a:t>
            </a:r>
          </a:p>
          <a:p>
            <a:pPr lvl="1"/>
            <a:r>
              <a:rPr lang="fr-FR" dirty="0">
                <a:solidFill>
                  <a:srgbClr val="1F497D"/>
                </a:solidFill>
                <a:latin typeface="Verdana"/>
                <a:ea typeface="Verdana" panose="020B0604030504040204" pitchFamily="34" charset="0"/>
                <a:cs typeface="Verdana"/>
              </a:rPr>
              <a:t>Littérature scientifique: diversification sous-optimale </a:t>
            </a:r>
          </a:p>
          <a:p>
            <a:pPr lvl="2"/>
            <a:r>
              <a:rPr lang="fr-FR" dirty="0">
                <a:solidFill>
                  <a:srgbClr val="1F497D"/>
                </a:solidFill>
                <a:latin typeface="Verdana"/>
                <a:ea typeface="Verdana" panose="020B0604030504040204" pitchFamily="34" charset="0"/>
                <a:cs typeface="Verdana"/>
              </a:rPr>
              <a:t>Biais de familiarité</a:t>
            </a:r>
          </a:p>
          <a:p>
            <a:pPr lvl="2"/>
            <a:r>
              <a:rPr lang="fr-FR" dirty="0">
                <a:solidFill>
                  <a:srgbClr val="1F497D"/>
                </a:solidFill>
                <a:latin typeface="Verdana"/>
                <a:ea typeface="Verdana" panose="020B0604030504040204" pitchFamily="34" charset="0"/>
                <a:cs typeface="Verdana"/>
              </a:rPr>
              <a:t>Diversification « naïve »</a:t>
            </a:r>
          </a:p>
          <a:p>
            <a:pPr lvl="2"/>
            <a:r>
              <a:rPr lang="fr-FR" dirty="0">
                <a:solidFill>
                  <a:srgbClr val="1F497D"/>
                </a:solidFill>
                <a:latin typeface="Verdana"/>
                <a:ea typeface="Verdana" panose="020B0604030504040204" pitchFamily="34" charset="0"/>
                <a:cs typeface="Verdana"/>
              </a:rPr>
              <a:t>Préférence pour les titres « jackpots » </a:t>
            </a:r>
          </a:p>
          <a:p>
            <a:pPr lvl="2"/>
            <a:endParaRPr lang="fr-FR" dirty="0" smtClean="0"/>
          </a:p>
          <a:p>
            <a:pPr lvl="2"/>
            <a:endParaRPr lang="fr-FR" dirty="0" smtClean="0"/>
          </a:p>
          <a:p>
            <a:pPr lvl="1"/>
            <a:endParaRPr lang="fr-FR" dirty="0"/>
          </a:p>
          <a:p>
            <a:pPr lvl="1"/>
            <a:endParaRPr lang="fr-FR" dirty="0" smtClean="0"/>
          </a:p>
          <a:p>
            <a:pPr lvl="1"/>
            <a:endParaRPr lang="fr-FR" dirty="0" smtClean="0"/>
          </a:p>
          <a:p>
            <a:endParaRPr lang="fr-FR" dirty="0"/>
          </a:p>
          <a:p>
            <a:endParaRPr lang="fr-FR"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Prof. Catherine D'Hondt - UCL LSM </a:t>
            </a:r>
            <a:endParaRPr lang="fr-BE">
              <a:solidFill>
                <a:prstClr val="black">
                  <a:tint val="75000"/>
                </a:prstClr>
              </a:solidFill>
            </a:endParaRPr>
          </a:p>
        </p:txBody>
      </p:sp>
      <p:pic>
        <p:nvPicPr>
          <p:cNvPr id="6"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790" y="5935221"/>
            <a:ext cx="884173" cy="730248"/>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670" y="5935222"/>
            <a:ext cx="578476" cy="705861"/>
          </a:xfrm>
          <a:prstGeom prst="rect">
            <a:avLst/>
          </a:prstGeom>
        </p:spPr>
      </p:pic>
    </p:spTree>
    <p:extLst>
      <p:ext uri="{BB962C8B-B14F-4D97-AF65-F5344CB8AC3E}">
        <p14:creationId xmlns:p14="http://schemas.microsoft.com/office/powerpoint/2010/main" val="11663364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667" b="1" dirty="0">
                <a:solidFill>
                  <a:srgbClr val="14B2EC"/>
                </a:solidFill>
                <a:latin typeface="Verdana"/>
                <a:ea typeface="Verdana" panose="020B0604030504040204" pitchFamily="34" charset="0"/>
                <a:cs typeface="Verdana"/>
              </a:rPr>
              <a:t>Digitalisation de la relation banque-client</a:t>
            </a:r>
          </a:p>
        </p:txBody>
      </p:sp>
      <p:sp>
        <p:nvSpPr>
          <p:cNvPr id="3" name="Espace réservé du contenu 2"/>
          <p:cNvSpPr>
            <a:spLocks noGrp="1"/>
          </p:cNvSpPr>
          <p:nvPr>
            <p:ph idx="1"/>
          </p:nvPr>
        </p:nvSpPr>
        <p:spPr>
          <a:xfrm>
            <a:off x="-624747" y="1600201"/>
            <a:ext cx="12816747" cy="4525963"/>
          </a:xfrm>
        </p:spPr>
        <p:txBody>
          <a:bodyPr>
            <a:normAutofit/>
          </a:bodyPr>
          <a:lstStyle/>
          <a:p>
            <a:pPr marL="1371566" lvl="3" indent="0">
              <a:buNone/>
            </a:pPr>
            <a:r>
              <a:rPr lang="fr-FR" sz="2400" dirty="0">
                <a:solidFill>
                  <a:srgbClr val="1F497D"/>
                </a:solidFill>
                <a:latin typeface="Verdana"/>
                <a:ea typeface="Verdana" panose="020B0604030504040204" pitchFamily="34" charset="0"/>
                <a:cs typeface="Verdana"/>
              </a:rPr>
              <a:t>Le recours à internet s’inscrit dans l’ordre des choses</a:t>
            </a:r>
            <a:br>
              <a:rPr lang="fr-FR" sz="2400" dirty="0">
                <a:solidFill>
                  <a:srgbClr val="1F497D"/>
                </a:solidFill>
                <a:latin typeface="Verdana"/>
                <a:ea typeface="Verdana" panose="020B0604030504040204" pitchFamily="34" charset="0"/>
                <a:cs typeface="Verdana"/>
              </a:rPr>
            </a:br>
            <a:endParaRPr lang="fr-FR" sz="2400" dirty="0">
              <a:solidFill>
                <a:srgbClr val="1F497D"/>
              </a:solidFill>
              <a:latin typeface="Verdana"/>
              <a:ea typeface="Verdana" panose="020B0604030504040204" pitchFamily="34" charset="0"/>
              <a:cs typeface="Verdana"/>
            </a:endParaRPr>
          </a:p>
          <a:p>
            <a:pPr marL="1371566" lvl="3" indent="0">
              <a:buNone/>
            </a:pPr>
            <a:r>
              <a:rPr lang="fr-FR" sz="2400" dirty="0">
                <a:solidFill>
                  <a:srgbClr val="1F497D"/>
                </a:solidFill>
                <a:latin typeface="Verdana"/>
                <a:ea typeface="Verdana" panose="020B0604030504040204" pitchFamily="34" charset="0"/>
                <a:cs typeface="Verdana"/>
              </a:rPr>
              <a:t>- Avantage: accès à l’information facile, rapide &amp; flexible</a:t>
            </a:r>
            <a:br>
              <a:rPr lang="fr-FR" sz="2400" dirty="0">
                <a:solidFill>
                  <a:srgbClr val="1F497D"/>
                </a:solidFill>
                <a:latin typeface="Verdana"/>
                <a:ea typeface="Verdana" panose="020B0604030504040204" pitchFamily="34" charset="0"/>
                <a:cs typeface="Verdana"/>
              </a:rPr>
            </a:br>
            <a:endParaRPr lang="fr-FR" sz="2400" dirty="0">
              <a:solidFill>
                <a:srgbClr val="1F497D"/>
              </a:solidFill>
              <a:latin typeface="Verdana"/>
              <a:ea typeface="Verdana" panose="020B0604030504040204" pitchFamily="34" charset="0"/>
              <a:cs typeface="Verdana"/>
            </a:endParaRPr>
          </a:p>
          <a:p>
            <a:pPr marL="1371566" lvl="3" indent="0">
              <a:buNone/>
            </a:pPr>
            <a:r>
              <a:rPr lang="fr-FR" sz="2400" dirty="0">
                <a:solidFill>
                  <a:srgbClr val="1F497D"/>
                </a:solidFill>
                <a:latin typeface="Verdana"/>
                <a:ea typeface="Verdana" panose="020B0604030504040204" pitchFamily="34" charset="0"/>
                <a:cs typeface="Verdana"/>
              </a:rPr>
              <a:t>- Inconvénient:  investisseurs « do-</a:t>
            </a:r>
            <a:r>
              <a:rPr lang="fr-FR" sz="2400" dirty="0" err="1">
                <a:solidFill>
                  <a:srgbClr val="1F497D"/>
                </a:solidFill>
                <a:latin typeface="Verdana"/>
                <a:ea typeface="Verdana" panose="020B0604030504040204" pitchFamily="34" charset="0"/>
                <a:cs typeface="Verdana"/>
              </a:rPr>
              <a:t>it</a:t>
            </a:r>
            <a:r>
              <a:rPr lang="fr-FR" sz="2400" dirty="0">
                <a:solidFill>
                  <a:srgbClr val="1F497D"/>
                </a:solidFill>
                <a:latin typeface="Verdana"/>
                <a:ea typeface="Verdana" panose="020B0604030504040204" pitchFamily="34" charset="0"/>
                <a:cs typeface="Verdana"/>
              </a:rPr>
              <a:t>-</a:t>
            </a:r>
            <a:r>
              <a:rPr lang="fr-FR" sz="2400" dirty="0" err="1">
                <a:solidFill>
                  <a:srgbClr val="1F497D"/>
                </a:solidFill>
                <a:latin typeface="Verdana"/>
                <a:ea typeface="Verdana" panose="020B0604030504040204" pitchFamily="34" charset="0"/>
                <a:cs typeface="Verdana"/>
              </a:rPr>
              <a:t>yourselfers</a:t>
            </a:r>
            <a:r>
              <a:rPr lang="fr-FR" sz="2400" dirty="0">
                <a:solidFill>
                  <a:srgbClr val="1F497D"/>
                </a:solidFill>
                <a:latin typeface="Verdana"/>
                <a:ea typeface="Verdana" panose="020B0604030504040204" pitchFamily="34" charset="0"/>
                <a:cs typeface="Verdana"/>
              </a:rPr>
              <a:t> »</a:t>
            </a:r>
          </a:p>
          <a:p>
            <a:pPr marL="1371566" lvl="3" indent="0">
              <a:buNone/>
            </a:pPr>
            <a:r>
              <a:rPr lang="fr-FR" sz="2400" dirty="0">
                <a:solidFill>
                  <a:srgbClr val="1F497D"/>
                </a:solidFill>
                <a:latin typeface="Verdana"/>
                <a:ea typeface="Verdana" panose="020B0604030504040204" pitchFamily="34" charset="0"/>
                <a:cs typeface="Verdana"/>
              </a:rPr>
              <a:t>  ° Peut exacerber le biais de sur confiance (excès de confiance)</a:t>
            </a:r>
          </a:p>
          <a:p>
            <a:pPr marL="1371566" lvl="3" indent="0">
              <a:buNone/>
            </a:pPr>
            <a:r>
              <a:rPr lang="fr-FR" sz="2400" dirty="0">
                <a:solidFill>
                  <a:srgbClr val="1F497D"/>
                </a:solidFill>
                <a:latin typeface="Verdana"/>
                <a:ea typeface="Verdana" panose="020B0604030504040204" pitchFamily="34" charset="0"/>
                <a:cs typeface="Verdana"/>
              </a:rPr>
              <a:t>    * Illusion de connaissance</a:t>
            </a:r>
          </a:p>
          <a:p>
            <a:pPr marL="1371566" lvl="3" indent="0">
              <a:buNone/>
            </a:pPr>
            <a:r>
              <a:rPr lang="fr-FR" sz="2400" dirty="0">
                <a:solidFill>
                  <a:srgbClr val="1F497D"/>
                </a:solidFill>
                <a:latin typeface="Verdana"/>
                <a:ea typeface="Verdana" panose="020B0604030504040204" pitchFamily="34" charset="0"/>
                <a:cs typeface="Verdana"/>
              </a:rPr>
              <a:t>    * Illusion de contrôle </a:t>
            </a:r>
          </a:p>
          <a:p>
            <a:pPr marL="1371566" lvl="3" indent="0">
              <a:buNone/>
            </a:pPr>
            <a:r>
              <a:rPr lang="fr-FR" sz="2400" dirty="0">
                <a:solidFill>
                  <a:srgbClr val="1F497D"/>
                </a:solidFill>
                <a:latin typeface="Verdana"/>
                <a:ea typeface="Verdana" panose="020B0604030504040204" pitchFamily="34" charset="0"/>
                <a:cs typeface="Verdana"/>
              </a:rPr>
              <a:t> </a:t>
            </a:r>
          </a:p>
        </p:txBody>
      </p:sp>
      <p:sp>
        <p:nvSpPr>
          <p:cNvPr id="4" name="Espace réservé du pied de page 3"/>
          <p:cNvSpPr>
            <a:spLocks noGrp="1"/>
          </p:cNvSpPr>
          <p:nvPr>
            <p:ph type="ftr" sz="quarter" idx="11"/>
          </p:nvPr>
        </p:nvSpPr>
        <p:spPr/>
        <p:txBody>
          <a:bodyPr/>
          <a:lstStyle/>
          <a:p>
            <a:r>
              <a:rPr lang="en-US" smtClean="0">
                <a:solidFill>
                  <a:prstClr val="black">
                    <a:tint val="75000"/>
                  </a:prstClr>
                </a:solidFill>
              </a:rPr>
              <a:t>Prof. Catherine D'Hondt - UCL LSM </a:t>
            </a:r>
            <a:endParaRPr lang="fr-BE">
              <a:solidFill>
                <a:prstClr val="black">
                  <a:tint val="75000"/>
                </a:prstClr>
              </a:solidFill>
            </a:endParaRPr>
          </a:p>
        </p:txBody>
      </p:sp>
      <p:pic>
        <p:nvPicPr>
          <p:cNvPr id="6" name="Picture 10" descr="CBC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9790" y="5935221"/>
            <a:ext cx="884173" cy="730248"/>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670" y="5935222"/>
            <a:ext cx="578476" cy="705861"/>
          </a:xfrm>
          <a:prstGeom prst="rect">
            <a:avLst/>
          </a:prstGeom>
        </p:spPr>
      </p:pic>
    </p:spTree>
    <p:extLst>
      <p:ext uri="{BB962C8B-B14F-4D97-AF65-F5344CB8AC3E}">
        <p14:creationId xmlns:p14="http://schemas.microsoft.com/office/powerpoint/2010/main" val="34144426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11" name="ZoneTexte 10"/>
          <p:cNvSpPr txBox="1"/>
          <p:nvPr/>
        </p:nvSpPr>
        <p:spPr>
          <a:xfrm>
            <a:off x="3973447" y="2054264"/>
            <a:ext cx="4267200" cy="2718949"/>
          </a:xfrm>
          <a:prstGeom prst="rect">
            <a:avLst/>
          </a:prstGeom>
          <a:noFill/>
        </p:spPr>
        <p:txBody>
          <a:bodyPr wrap="square" rtlCol="0">
            <a:spAutoFit/>
          </a:bodyPr>
          <a:lstStyle/>
          <a:p>
            <a:pPr algn="ctr">
              <a:spcAft>
                <a:spcPts val="800"/>
              </a:spcAft>
            </a:pPr>
            <a:r>
              <a:rPr lang="fr-BE" sz="4267" dirty="0">
                <a:solidFill>
                  <a:schemeClr val="bg1"/>
                </a:solidFill>
                <a:latin typeface="Rockwell"/>
                <a:cs typeface="Rockwell"/>
              </a:rPr>
              <a:t>Quel rôle pour le banquier dans ce contexte?  </a:t>
            </a:r>
            <a:endParaRPr lang="fr-FR" sz="4267" dirty="0">
              <a:solidFill>
                <a:schemeClr val="bg1"/>
              </a:solidFill>
              <a:latin typeface="Rockwell"/>
              <a:cs typeface="Rockwell"/>
            </a:endParaRPr>
          </a:p>
        </p:txBody>
      </p:sp>
      <p:sp>
        <p:nvSpPr>
          <p:cNvPr id="8" name="Espace réservé du contenu 1"/>
          <p:cNvSpPr>
            <a:spLocks noGrp="1"/>
          </p:cNvSpPr>
          <p:nvPr/>
        </p:nvSpPr>
        <p:spPr bwMode="auto">
          <a:xfrm>
            <a:off x="0" y="5541235"/>
            <a:ext cx="794689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1333" dirty="0"/>
              <a:t>Xavier Falla, Directeur Général – Marché des Particuliers de CBC</a:t>
            </a: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6907" y="6122821"/>
            <a:ext cx="637227" cy="498113"/>
          </a:xfrm>
          <a:prstGeom prst="rect">
            <a:avLst/>
          </a:prstGeom>
        </p:spPr>
      </p:pic>
    </p:spTree>
    <p:extLst>
      <p:ext uri="{BB962C8B-B14F-4D97-AF65-F5344CB8AC3E}">
        <p14:creationId xmlns:p14="http://schemas.microsoft.com/office/powerpoint/2010/main" val="28440164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a:solidFill>
                  <a:srgbClr val="14B2EC"/>
                </a:solidFill>
                <a:latin typeface="Verdana"/>
                <a:cs typeface="Verdana"/>
              </a:rPr>
              <a:t>Sources d’informations privilégiées en termes d’investissements </a:t>
            </a:r>
            <a:r>
              <a:rPr lang="fr-FR" dirty="0" smtClean="0">
                <a:solidFill>
                  <a:srgbClr val="14B2EC"/>
                </a:solidFill>
                <a:latin typeface="Verdana"/>
                <a:cs typeface="Verdana"/>
              </a:rPr>
              <a:t>financiers </a:t>
            </a:r>
            <a:r>
              <a:rPr lang="fr-FR" dirty="0">
                <a:solidFill>
                  <a:schemeClr val="bg1">
                    <a:lumMod val="65000"/>
                  </a:schemeClr>
                </a:solidFill>
                <a:latin typeface="Verdana"/>
                <a:cs typeface="Verdana"/>
              </a:rPr>
              <a:t>(I)</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1</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10" name="Image 9"/>
          <p:cNvPicPr>
            <a:picLocks noChangeAspect="1"/>
          </p:cNvPicPr>
          <p:nvPr/>
        </p:nvPicPr>
        <p:blipFill>
          <a:blip r:embed="rId4"/>
          <a:stretch>
            <a:fillRect/>
          </a:stretch>
        </p:blipFill>
        <p:spPr>
          <a:xfrm>
            <a:off x="1156464" y="1732273"/>
            <a:ext cx="7167595" cy="4451068"/>
          </a:xfrm>
          <a:prstGeom prst="rect">
            <a:avLst/>
          </a:prstGeom>
          <a:effectLst/>
        </p:spPr>
      </p:pic>
    </p:spTree>
    <p:extLst>
      <p:ext uri="{BB962C8B-B14F-4D97-AF65-F5344CB8AC3E}">
        <p14:creationId xmlns:p14="http://schemas.microsoft.com/office/powerpoint/2010/main" val="25690309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Attentes des investisseurs vis-à-vis de leur banquier </a:t>
            </a:r>
            <a:r>
              <a:rPr lang="fr-FR" dirty="0">
                <a:solidFill>
                  <a:schemeClr val="bg1">
                    <a:lumMod val="65000"/>
                  </a:schemeClr>
                </a:solidFill>
                <a:latin typeface="Verdana"/>
                <a:cs typeface="Verdana"/>
              </a:rPr>
              <a:t>(I)</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2</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5" name="Image 4"/>
          <p:cNvPicPr>
            <a:picLocks noChangeAspect="1"/>
          </p:cNvPicPr>
          <p:nvPr/>
        </p:nvPicPr>
        <p:blipFill>
          <a:blip r:embed="rId4"/>
          <a:stretch>
            <a:fillRect/>
          </a:stretch>
        </p:blipFill>
        <p:spPr>
          <a:xfrm>
            <a:off x="1335538" y="1278535"/>
            <a:ext cx="7193285" cy="4955375"/>
          </a:xfrm>
          <a:prstGeom prst="rect">
            <a:avLst/>
          </a:prstGeom>
        </p:spPr>
      </p:pic>
    </p:spTree>
    <p:extLst>
      <p:ext uri="{BB962C8B-B14F-4D97-AF65-F5344CB8AC3E}">
        <p14:creationId xmlns:p14="http://schemas.microsoft.com/office/powerpoint/2010/main" val="22248579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Canaux privilégiés des Belges pour leurs finances </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3</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3" name="Image 2"/>
          <p:cNvPicPr>
            <a:picLocks noChangeAspect="1"/>
          </p:cNvPicPr>
          <p:nvPr/>
        </p:nvPicPr>
        <p:blipFill>
          <a:blip r:embed="rId4"/>
          <a:stretch>
            <a:fillRect/>
          </a:stretch>
        </p:blipFill>
        <p:spPr>
          <a:xfrm>
            <a:off x="1391477" y="1313159"/>
            <a:ext cx="6908800" cy="4940300"/>
          </a:xfrm>
          <a:prstGeom prst="rect">
            <a:avLst/>
          </a:prstGeom>
        </p:spPr>
      </p:pic>
    </p:spTree>
    <p:extLst>
      <p:ext uri="{BB962C8B-B14F-4D97-AF65-F5344CB8AC3E}">
        <p14:creationId xmlns:p14="http://schemas.microsoft.com/office/powerpoint/2010/main" val="41080627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Intérêt du Belge pour une banque 100% digitale</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a:t>4</a:t>
            </a:r>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6" name="Image 5"/>
          <p:cNvPicPr>
            <a:picLocks noChangeAspect="1"/>
          </p:cNvPicPr>
          <p:nvPr/>
        </p:nvPicPr>
        <p:blipFill>
          <a:blip r:embed="rId4"/>
          <a:stretch>
            <a:fillRect/>
          </a:stretch>
        </p:blipFill>
        <p:spPr>
          <a:xfrm>
            <a:off x="3119670" y="1271674"/>
            <a:ext cx="5127244" cy="4798284"/>
          </a:xfrm>
          <a:prstGeom prst="rect">
            <a:avLst/>
          </a:prstGeom>
        </p:spPr>
      </p:pic>
    </p:spTree>
    <p:extLst>
      <p:ext uri="{BB962C8B-B14F-4D97-AF65-F5344CB8AC3E}">
        <p14:creationId xmlns:p14="http://schemas.microsoft.com/office/powerpoint/2010/main" val="20805990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Conclusion</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space réservé du contenu 4"/>
          <p:cNvSpPr>
            <a:spLocks noGrp="1"/>
          </p:cNvSpPr>
          <p:nvPr>
            <p:ph idx="13"/>
          </p:nvPr>
        </p:nvSpPr>
        <p:spPr>
          <a:xfrm>
            <a:off x="1252504" y="1717483"/>
            <a:ext cx="10796157" cy="4879869"/>
          </a:xfrm>
          <a:solidFill>
            <a:schemeClr val="bg1"/>
          </a:solidFill>
        </p:spPr>
        <p:txBody>
          <a:bodyPr>
            <a:noAutofit/>
          </a:bodyPr>
          <a:lstStyle/>
          <a:p>
            <a:pPr marL="0" indent="0">
              <a:lnSpc>
                <a:spcPct val="150000"/>
              </a:lnSpc>
            </a:pPr>
            <a:r>
              <a:rPr lang="fr-BE" sz="1867" dirty="0">
                <a:solidFill>
                  <a:srgbClr val="1F497D"/>
                </a:solidFill>
                <a:latin typeface="Verdana"/>
                <a:cs typeface="Verdana"/>
              </a:rPr>
              <a:t>4 enseignements renforcés dans un contexte mouvementé: </a:t>
            </a:r>
          </a:p>
          <a:p>
            <a:pPr marL="380990" indent="-380990">
              <a:lnSpc>
                <a:spcPct val="150000"/>
              </a:lnSpc>
              <a:buFontTx/>
              <a:buChar char="-"/>
            </a:pPr>
            <a:r>
              <a:rPr lang="fr-BE" sz="1867" dirty="0">
                <a:solidFill>
                  <a:srgbClr val="1F497D"/>
                </a:solidFill>
                <a:latin typeface="Verdana"/>
                <a:cs typeface="Verdana"/>
              </a:rPr>
              <a:t>Le Belge prend progressivement </a:t>
            </a:r>
            <a:r>
              <a:rPr lang="fr-BE" sz="1867" dirty="0">
                <a:solidFill>
                  <a:srgbClr val="00B0F0"/>
                </a:solidFill>
                <a:latin typeface="Verdana"/>
                <a:cs typeface="Verdana"/>
              </a:rPr>
              <a:t>conscience de l’opportunité d’investir </a:t>
            </a:r>
            <a:r>
              <a:rPr lang="fr-BE" sz="1867" dirty="0">
                <a:solidFill>
                  <a:srgbClr val="1F497D"/>
                </a:solidFill>
                <a:latin typeface="Verdana"/>
                <a:cs typeface="Verdana"/>
              </a:rPr>
              <a:t>en complément de son épargne</a:t>
            </a:r>
          </a:p>
          <a:p>
            <a:pPr marL="380990" indent="-380990">
              <a:lnSpc>
                <a:spcPct val="150000"/>
              </a:lnSpc>
              <a:buFontTx/>
              <a:buChar char="-"/>
            </a:pPr>
            <a:r>
              <a:rPr lang="fr-BE" sz="1867" dirty="0">
                <a:solidFill>
                  <a:srgbClr val="1F497D"/>
                </a:solidFill>
                <a:latin typeface="Verdana"/>
                <a:cs typeface="Verdana"/>
              </a:rPr>
              <a:t>L’investisseur a le réflexe de bien </a:t>
            </a:r>
            <a:r>
              <a:rPr lang="fr-BE" sz="1867" dirty="0">
                <a:solidFill>
                  <a:srgbClr val="00B0F0"/>
                </a:solidFill>
                <a:latin typeface="Verdana"/>
                <a:cs typeface="Verdana"/>
              </a:rPr>
              <a:t>diversifier </a:t>
            </a:r>
            <a:r>
              <a:rPr lang="fr-BE" sz="1867" dirty="0">
                <a:solidFill>
                  <a:srgbClr val="1F497D"/>
                </a:solidFill>
                <a:latin typeface="Verdana"/>
                <a:cs typeface="Verdana"/>
              </a:rPr>
              <a:t>ses placements</a:t>
            </a:r>
          </a:p>
          <a:p>
            <a:pPr marL="380990" indent="-380990">
              <a:lnSpc>
                <a:spcPct val="150000"/>
              </a:lnSpc>
              <a:buFontTx/>
              <a:buChar char="-"/>
            </a:pPr>
            <a:r>
              <a:rPr lang="fr-BE" sz="1867" dirty="0">
                <a:solidFill>
                  <a:srgbClr val="1F497D"/>
                </a:solidFill>
                <a:latin typeface="Verdana"/>
                <a:cs typeface="Verdana"/>
              </a:rPr>
              <a:t>Le Belge a conscience de la </a:t>
            </a:r>
            <a:r>
              <a:rPr lang="fr-BE" sz="1867" dirty="0">
                <a:solidFill>
                  <a:srgbClr val="00B0F0"/>
                </a:solidFill>
                <a:latin typeface="Verdana"/>
                <a:cs typeface="Verdana"/>
              </a:rPr>
              <a:t>valeur ajoutée du conseil </a:t>
            </a:r>
            <a:r>
              <a:rPr lang="fr-BE" sz="1867" dirty="0">
                <a:solidFill>
                  <a:srgbClr val="1F497D"/>
                </a:solidFill>
                <a:latin typeface="Verdana"/>
                <a:cs typeface="Verdana"/>
              </a:rPr>
              <a:t>et le rôle du conseiller reste central</a:t>
            </a:r>
          </a:p>
          <a:p>
            <a:pPr marL="380990" indent="-380990">
              <a:lnSpc>
                <a:spcPct val="150000"/>
              </a:lnSpc>
              <a:buFontTx/>
              <a:buChar char="-"/>
            </a:pPr>
            <a:r>
              <a:rPr lang="fr-FR" sz="1867" dirty="0">
                <a:solidFill>
                  <a:srgbClr val="1F497D"/>
                </a:solidFill>
                <a:latin typeface="Verdana"/>
                <a:cs typeface="Verdana"/>
              </a:rPr>
              <a:t>Le digital est perçu comme un </a:t>
            </a:r>
            <a:r>
              <a:rPr lang="fr-FR" sz="1867" dirty="0">
                <a:solidFill>
                  <a:srgbClr val="00B0F0"/>
                </a:solidFill>
                <a:latin typeface="Verdana"/>
                <a:cs typeface="Verdana"/>
              </a:rPr>
              <a:t>complément à l’humain </a:t>
            </a:r>
            <a:r>
              <a:rPr lang="fr-FR" sz="1867" dirty="0">
                <a:solidFill>
                  <a:schemeClr val="tx1"/>
                </a:solidFill>
                <a:latin typeface="Verdana"/>
                <a:cs typeface="Verdana"/>
              </a:rPr>
              <a:t>mais pas une fin en soi</a:t>
            </a:r>
            <a:endParaRPr lang="fr-BE" sz="1867" dirty="0">
              <a:solidFill>
                <a:schemeClr val="tx1"/>
              </a:solidFill>
              <a:latin typeface="Verdana"/>
              <a:cs typeface="Verdana"/>
            </a:endParaRPr>
          </a:p>
          <a:p>
            <a:pPr marL="380990" indent="-380990">
              <a:lnSpc>
                <a:spcPct val="150000"/>
              </a:lnSpc>
              <a:buFontTx/>
              <a:buChar char="-"/>
            </a:pPr>
            <a:endParaRPr lang="fr-BE" sz="1867" dirty="0">
              <a:solidFill>
                <a:srgbClr val="1F497D"/>
              </a:solidFill>
              <a:latin typeface="Verdana"/>
              <a:cs typeface="Verdana"/>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17373147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11" name="ZoneTexte 10"/>
          <p:cNvSpPr txBox="1"/>
          <p:nvPr/>
        </p:nvSpPr>
        <p:spPr>
          <a:xfrm>
            <a:off x="3973447" y="2054264"/>
            <a:ext cx="4267200" cy="2718949"/>
          </a:xfrm>
          <a:prstGeom prst="rect">
            <a:avLst/>
          </a:prstGeom>
          <a:noFill/>
        </p:spPr>
        <p:txBody>
          <a:bodyPr wrap="square" rtlCol="0">
            <a:spAutoFit/>
          </a:bodyPr>
          <a:lstStyle/>
          <a:p>
            <a:pPr algn="ctr">
              <a:spcAft>
                <a:spcPts val="800"/>
              </a:spcAft>
            </a:pPr>
            <a:r>
              <a:rPr lang="fr-BE" sz="4267" dirty="0">
                <a:solidFill>
                  <a:schemeClr val="bg1"/>
                </a:solidFill>
                <a:latin typeface="Rockwell"/>
                <a:cs typeface="Rockwell"/>
              </a:rPr>
              <a:t>Pourquoi un second Observatoire de l’épargne? </a:t>
            </a:r>
            <a:endParaRPr lang="fr-FR" sz="4267" dirty="0">
              <a:solidFill>
                <a:schemeClr val="bg1"/>
              </a:solidFill>
              <a:latin typeface="Rockwell"/>
              <a:cs typeface="Rockwell"/>
            </a:endParaRPr>
          </a:p>
        </p:txBody>
      </p:sp>
      <p:sp>
        <p:nvSpPr>
          <p:cNvPr id="8" name="Espace réservé du contenu 1"/>
          <p:cNvSpPr>
            <a:spLocks noGrp="1"/>
          </p:cNvSpPr>
          <p:nvPr/>
        </p:nvSpPr>
        <p:spPr bwMode="auto">
          <a:xfrm>
            <a:off x="0" y="5541235"/>
            <a:ext cx="794689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1333" dirty="0"/>
              <a:t>Xavier Falla, Directeur Général – Marché des Particuliers de CBC</a:t>
            </a: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6907" y="6122821"/>
            <a:ext cx="637227" cy="498113"/>
          </a:xfrm>
          <a:prstGeom prst="rect">
            <a:avLst/>
          </a:prstGeom>
        </p:spPr>
      </p:pic>
    </p:spTree>
    <p:extLst>
      <p:ext uri="{BB962C8B-B14F-4D97-AF65-F5344CB8AC3E}">
        <p14:creationId xmlns:p14="http://schemas.microsoft.com/office/powerpoint/2010/main" val="28552592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8" name="Espace réservé du contenu 1"/>
          <p:cNvSpPr>
            <a:spLocks noGrp="1"/>
          </p:cNvSpPr>
          <p:nvPr/>
        </p:nvSpPr>
        <p:spPr bwMode="auto">
          <a:xfrm>
            <a:off x="335360" y="5541235"/>
            <a:ext cx="761153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BE" sz="1333"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6907" y="6122821"/>
            <a:ext cx="637227" cy="498113"/>
          </a:xfrm>
          <a:prstGeom prst="rect">
            <a:avLst/>
          </a:prstGeom>
        </p:spPr>
      </p:pic>
      <p:sp>
        <p:nvSpPr>
          <p:cNvPr id="3" name="Rectangle 2"/>
          <p:cNvSpPr/>
          <p:nvPr/>
        </p:nvSpPr>
        <p:spPr>
          <a:xfrm>
            <a:off x="4079777" y="2756925"/>
            <a:ext cx="4157357" cy="1816010"/>
          </a:xfrm>
          <a:prstGeom prst="rect">
            <a:avLst/>
          </a:prstGeom>
        </p:spPr>
        <p:txBody>
          <a:bodyPr wrap="none">
            <a:spAutoFit/>
          </a:bodyPr>
          <a:lstStyle/>
          <a:p>
            <a:endParaRPr lang="en-US" sz="4267" baseline="30000" dirty="0">
              <a:solidFill>
                <a:srgbClr val="FFFFFF"/>
              </a:solidFill>
              <a:latin typeface="Rockwell"/>
              <a:cs typeface="Rockwell"/>
            </a:endParaRPr>
          </a:p>
          <a:p>
            <a:r>
              <a:rPr lang="fr-BE" sz="4267" baseline="30000" dirty="0">
                <a:solidFill>
                  <a:srgbClr val="FFFFFF"/>
                </a:solidFill>
                <a:latin typeface="Rockwell"/>
                <a:cs typeface="Rockwell"/>
              </a:rPr>
              <a:t>Plus d’informations sur</a:t>
            </a:r>
          </a:p>
          <a:p>
            <a:r>
              <a:rPr lang="fr-BE" sz="4267" baseline="30000" dirty="0">
                <a:solidFill>
                  <a:srgbClr val="FFFFFF"/>
                </a:solidFill>
                <a:latin typeface="Rockwell"/>
                <a:cs typeface="Rockwell"/>
              </a:rPr>
              <a:t> </a:t>
            </a:r>
          </a:p>
          <a:p>
            <a:r>
              <a:rPr lang="fr-BE" sz="2667" baseline="30000" dirty="0">
                <a:solidFill>
                  <a:srgbClr val="FFFFFF"/>
                </a:solidFill>
                <a:latin typeface="Rockwell"/>
                <a:cs typeface="Rockwell"/>
              </a:rPr>
              <a:t>www.cbc.be/observatoiredelepargne</a:t>
            </a:r>
            <a:endParaRPr lang="fr-BE" sz="2667" dirty="0">
              <a:solidFill>
                <a:srgbClr val="FFFFFF"/>
              </a:solidFill>
              <a:latin typeface="Rockwell"/>
              <a:cs typeface="Rockwell"/>
            </a:endParaRPr>
          </a:p>
        </p:txBody>
      </p:sp>
    </p:spTree>
    <p:extLst>
      <p:ext uri="{BB962C8B-B14F-4D97-AF65-F5344CB8AC3E}">
        <p14:creationId xmlns:p14="http://schemas.microsoft.com/office/powerpoint/2010/main" val="2535951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11" name="ZoneTexte 10"/>
          <p:cNvSpPr txBox="1"/>
          <p:nvPr/>
        </p:nvSpPr>
        <p:spPr>
          <a:xfrm>
            <a:off x="3983765" y="2630330"/>
            <a:ext cx="4267200" cy="1508233"/>
          </a:xfrm>
          <a:prstGeom prst="rect">
            <a:avLst/>
          </a:prstGeom>
          <a:noFill/>
        </p:spPr>
        <p:txBody>
          <a:bodyPr wrap="square" rtlCol="0">
            <a:spAutoFit/>
          </a:bodyPr>
          <a:lstStyle/>
          <a:p>
            <a:pPr algn="ctr">
              <a:spcAft>
                <a:spcPts val="800"/>
              </a:spcAft>
            </a:pPr>
            <a:r>
              <a:rPr lang="fr-FR" sz="4267" dirty="0">
                <a:solidFill>
                  <a:schemeClr val="bg1"/>
                </a:solidFill>
                <a:latin typeface="Rockwell" panose="02060603020205020403" pitchFamily="18" charset="0"/>
                <a:cs typeface="Verdana"/>
              </a:rPr>
              <a:t>Avez-vous </a:t>
            </a:r>
          </a:p>
          <a:p>
            <a:pPr algn="ctr">
              <a:spcAft>
                <a:spcPts val="800"/>
              </a:spcAft>
            </a:pPr>
            <a:r>
              <a:rPr lang="fr-FR" sz="4267" dirty="0">
                <a:solidFill>
                  <a:schemeClr val="bg1"/>
                </a:solidFill>
                <a:latin typeface="Rockwell" panose="02060603020205020403" pitchFamily="18" charset="0"/>
                <a:cs typeface="Verdana"/>
              </a:rPr>
              <a:t>des questions?</a:t>
            </a:r>
          </a:p>
        </p:txBody>
      </p:sp>
      <p:sp>
        <p:nvSpPr>
          <p:cNvPr id="8" name="Espace réservé du contenu 1"/>
          <p:cNvSpPr>
            <a:spLocks noGrp="1"/>
          </p:cNvSpPr>
          <p:nvPr/>
        </p:nvSpPr>
        <p:spPr bwMode="auto">
          <a:xfrm>
            <a:off x="335360" y="5541235"/>
            <a:ext cx="761153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BE" sz="1333"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6907" y="6122821"/>
            <a:ext cx="637227" cy="498113"/>
          </a:xfrm>
          <a:prstGeom prst="rect">
            <a:avLst/>
          </a:prstGeom>
        </p:spPr>
      </p:pic>
    </p:spTree>
    <p:extLst>
      <p:ext uri="{BB962C8B-B14F-4D97-AF65-F5344CB8AC3E}">
        <p14:creationId xmlns:p14="http://schemas.microsoft.com/office/powerpoint/2010/main" val="17903185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Un environnement général instable</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1</a:t>
            </a:r>
            <a:endParaRPr lang="fr-BE" dirty="0"/>
          </a:p>
        </p:txBody>
      </p:sp>
      <p:sp>
        <p:nvSpPr>
          <p:cNvPr id="8" name="Espace réservé du contenu 4"/>
          <p:cNvSpPr>
            <a:spLocks noGrp="1"/>
          </p:cNvSpPr>
          <p:nvPr>
            <p:ph idx="13"/>
          </p:nvPr>
        </p:nvSpPr>
        <p:spPr>
          <a:xfrm>
            <a:off x="1252504" y="1717483"/>
            <a:ext cx="10796157" cy="4879869"/>
          </a:xfrm>
          <a:solidFill>
            <a:schemeClr val="bg1"/>
          </a:solidFill>
        </p:spPr>
        <p:txBody>
          <a:bodyPr>
            <a:noAutofit/>
          </a:bodyPr>
          <a:lstStyle/>
          <a:p>
            <a:pPr marL="380990" indent="-380990">
              <a:lnSpc>
                <a:spcPct val="150000"/>
              </a:lnSpc>
              <a:buFont typeface="Arial" panose="020B0604020202020204" pitchFamily="34" charset="0"/>
              <a:buChar char="•"/>
            </a:pPr>
            <a:r>
              <a:rPr lang="fr-BE" sz="1867" dirty="0">
                <a:solidFill>
                  <a:srgbClr val="1F497D"/>
                </a:solidFill>
                <a:latin typeface="Verdana"/>
                <a:cs typeface="Verdana"/>
              </a:rPr>
              <a:t>Taux historiquement bas</a:t>
            </a:r>
          </a:p>
          <a:p>
            <a:pPr marL="380990" indent="-380990">
              <a:lnSpc>
                <a:spcPct val="150000"/>
              </a:lnSpc>
              <a:buFont typeface="Arial" panose="020B0604020202020204" pitchFamily="34" charset="0"/>
              <a:buChar char="•"/>
            </a:pPr>
            <a:r>
              <a:rPr lang="fr-BE" sz="1867" dirty="0">
                <a:solidFill>
                  <a:srgbClr val="1F497D"/>
                </a:solidFill>
                <a:latin typeface="Verdana"/>
                <a:cs typeface="Verdana"/>
              </a:rPr>
              <a:t>Diversité du comportement des marchés internationaux</a:t>
            </a:r>
          </a:p>
          <a:p>
            <a:pPr marL="380990" indent="-380990">
              <a:lnSpc>
                <a:spcPct val="150000"/>
              </a:lnSpc>
              <a:buFont typeface="Arial" panose="020B0604020202020204" pitchFamily="34" charset="0"/>
              <a:buChar char="•"/>
            </a:pPr>
            <a:r>
              <a:rPr lang="fr-BE" sz="1867" dirty="0">
                <a:solidFill>
                  <a:srgbClr val="1F497D"/>
                </a:solidFill>
                <a:latin typeface="Verdana"/>
                <a:cs typeface="Verdana"/>
              </a:rPr>
              <a:t>Taxes sur la plus-value boursière </a:t>
            </a:r>
          </a:p>
          <a:p>
            <a:pPr marL="380990" indent="-380990">
              <a:lnSpc>
                <a:spcPct val="150000"/>
              </a:lnSpc>
              <a:buFont typeface="Arial" panose="020B0604020202020204" pitchFamily="34" charset="0"/>
              <a:buChar char="•"/>
            </a:pPr>
            <a:r>
              <a:rPr lang="fr-BE" sz="1867" dirty="0">
                <a:solidFill>
                  <a:srgbClr val="1F497D"/>
                </a:solidFill>
                <a:latin typeface="Verdana"/>
                <a:cs typeface="Verdana"/>
              </a:rPr>
              <a:t>Mouvements sur les matières premières</a:t>
            </a:r>
          </a:p>
          <a:p>
            <a:pPr marL="380990" indent="-380990">
              <a:lnSpc>
                <a:spcPct val="150000"/>
              </a:lnSpc>
              <a:buFont typeface="Arial" panose="020B0604020202020204" pitchFamily="34" charset="0"/>
              <a:buChar char="•"/>
            </a:pPr>
            <a:r>
              <a:rPr lang="fr-BE" sz="1867" dirty="0" err="1">
                <a:solidFill>
                  <a:srgbClr val="1F497D"/>
                </a:solidFill>
                <a:latin typeface="Verdana"/>
                <a:cs typeface="Verdana"/>
              </a:rPr>
              <a:t>Brexit</a:t>
            </a:r>
            <a:endParaRPr lang="fr-BE" sz="1867" dirty="0">
              <a:solidFill>
                <a:srgbClr val="1F497D"/>
              </a:solidFill>
              <a:latin typeface="Verdana"/>
              <a:cs typeface="Verdana"/>
            </a:endParaRPr>
          </a:p>
          <a:p>
            <a:pPr marL="380990" indent="-380990">
              <a:lnSpc>
                <a:spcPct val="150000"/>
              </a:lnSpc>
              <a:buFont typeface="Arial" panose="020B0604020202020204" pitchFamily="34" charset="0"/>
              <a:buChar char="•"/>
            </a:pPr>
            <a:r>
              <a:rPr lang="fr-BE" sz="1867" dirty="0">
                <a:solidFill>
                  <a:srgbClr val="1F497D"/>
                </a:solidFill>
                <a:latin typeface="Verdana"/>
                <a:cs typeface="Verdana"/>
              </a:rPr>
              <a:t>Terrorisme</a:t>
            </a:r>
          </a:p>
          <a:p>
            <a:pPr marL="380990" indent="-380990">
              <a:lnSpc>
                <a:spcPct val="150000"/>
              </a:lnSpc>
              <a:buFont typeface="Arial" panose="020B0604020202020204" pitchFamily="34" charset="0"/>
              <a:buChar char="•"/>
            </a:pPr>
            <a:r>
              <a:rPr lang="fr-BE" sz="1867" dirty="0">
                <a:solidFill>
                  <a:srgbClr val="1F497D"/>
                </a:solidFill>
                <a:latin typeface="Verdana"/>
                <a:cs typeface="Verdana"/>
              </a:rPr>
              <a:t>Actualité sociale </a:t>
            </a:r>
          </a:p>
          <a:p>
            <a:pPr marL="380990" indent="-380990">
              <a:lnSpc>
                <a:spcPct val="150000"/>
              </a:lnSpc>
              <a:buFont typeface="Arial" panose="020B0604020202020204" pitchFamily="34" charset="0"/>
              <a:buChar char="•"/>
            </a:pPr>
            <a:endParaRPr lang="fr-BE" sz="1867" dirty="0">
              <a:solidFill>
                <a:srgbClr val="1F497D"/>
              </a:solidFill>
              <a:latin typeface="Verdana"/>
              <a:cs typeface="Verdana"/>
            </a:endParaRPr>
          </a:p>
          <a:p>
            <a:pPr marL="0" indent="0">
              <a:lnSpc>
                <a:spcPct val="150000"/>
              </a:lnSpc>
            </a:pPr>
            <a:endParaRPr lang="fr-BE" sz="1867" dirty="0">
              <a:solidFill>
                <a:srgbClr val="1F497D"/>
              </a:solidFill>
              <a:latin typeface="Verdana"/>
              <a:cs typeface="Verdana"/>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28545748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Le réflexe des comptes classiques</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smtClean="0"/>
              <a:t>2</a:t>
            </a:r>
            <a:endParaRPr lang="fr-BE" dirty="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err="1">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 Nationale de </a:t>
            </a:r>
            <a:r>
              <a:rPr lang="nl-BE" sz="1200" i="1" dirty="0" err="1">
                <a:solidFill>
                  <a:srgbClr val="003366"/>
                </a:solidFill>
                <a:latin typeface="Verdana" panose="020B0604030504040204" pitchFamily="34" charset="0"/>
                <a:ea typeface="Verdana" panose="020B0604030504040204" pitchFamily="34" charset="0"/>
                <a:cs typeface="Verdana" panose="020B0604030504040204" pitchFamily="34" charset="0"/>
              </a:rPr>
              <a:t>Belgique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space réservé du contenu 4"/>
          <p:cNvSpPr>
            <a:spLocks noGrp="1"/>
          </p:cNvSpPr>
          <p:nvPr>
            <p:ph idx="13"/>
          </p:nvPr>
        </p:nvSpPr>
        <p:spPr>
          <a:xfrm>
            <a:off x="1487488" y="1727442"/>
            <a:ext cx="10796157" cy="4879869"/>
          </a:xfrm>
          <a:solidFill>
            <a:schemeClr val="bg1"/>
          </a:solidFill>
        </p:spPr>
        <p:txBody>
          <a:bodyPr>
            <a:noAutofit/>
          </a:bodyPr>
          <a:lstStyle/>
          <a:p>
            <a:pPr marL="380990" indent="-380990">
              <a:lnSpc>
                <a:spcPct val="150000"/>
              </a:lnSpc>
              <a:buFont typeface="Arial" panose="020B0604020202020204" pitchFamily="34" charset="0"/>
              <a:buChar char="•"/>
            </a:pPr>
            <a:r>
              <a:rPr lang="fr-BE" sz="6400" dirty="0">
                <a:solidFill>
                  <a:srgbClr val="00AEEF"/>
                </a:solidFill>
                <a:latin typeface="Verdana"/>
                <a:cs typeface="Verdana"/>
              </a:rPr>
              <a:t>75 milliards </a:t>
            </a:r>
            <a:r>
              <a:rPr lang="fr-BE" sz="2400" dirty="0">
                <a:solidFill>
                  <a:srgbClr val="1F497D"/>
                </a:solidFill>
                <a:latin typeface="Verdana"/>
                <a:cs typeface="Verdana"/>
              </a:rPr>
              <a:t>sur les comptes à vue</a:t>
            </a:r>
          </a:p>
          <a:p>
            <a:pPr marL="380990" indent="-380990">
              <a:lnSpc>
                <a:spcPct val="150000"/>
              </a:lnSpc>
              <a:buFont typeface="Arial" panose="020B0604020202020204" pitchFamily="34" charset="0"/>
              <a:buChar char="•"/>
            </a:pPr>
            <a:endParaRPr lang="fr-BE" sz="2400" dirty="0">
              <a:solidFill>
                <a:srgbClr val="1F497D"/>
              </a:solidFill>
              <a:latin typeface="Verdana"/>
              <a:cs typeface="Verdana"/>
            </a:endParaRPr>
          </a:p>
          <a:p>
            <a:pPr marL="380990" indent="-380990">
              <a:lnSpc>
                <a:spcPct val="150000"/>
              </a:lnSpc>
              <a:buFont typeface="Arial" panose="020B0604020202020204" pitchFamily="34" charset="0"/>
              <a:buChar char="•"/>
            </a:pPr>
            <a:r>
              <a:rPr lang="fr-BE" sz="4800" dirty="0">
                <a:solidFill>
                  <a:srgbClr val="00AEEF"/>
                </a:solidFill>
                <a:latin typeface="Verdana"/>
                <a:cs typeface="Verdana"/>
              </a:rPr>
              <a:t>264 milliards </a:t>
            </a:r>
            <a:r>
              <a:rPr lang="fr-BE" sz="2400" dirty="0">
                <a:solidFill>
                  <a:srgbClr val="1F497D"/>
                </a:solidFill>
                <a:latin typeface="Verdana"/>
                <a:cs typeface="Verdana"/>
              </a:rPr>
              <a:t>sur les comptes d’épargne</a:t>
            </a: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grpSp>
        <p:nvGrpSpPr>
          <p:cNvPr id="9" name="Groupe 8"/>
          <p:cNvGrpSpPr/>
          <p:nvPr/>
        </p:nvGrpSpPr>
        <p:grpSpPr>
          <a:xfrm>
            <a:off x="10365652" y="2238015"/>
            <a:ext cx="1539824" cy="1122635"/>
            <a:chOff x="5338749" y="1347614"/>
            <a:chExt cx="2036302" cy="1488311"/>
          </a:xfrm>
        </p:grpSpPr>
        <p:pic>
          <p:nvPicPr>
            <p:cNvPr id="10" name="Image 9"/>
            <p:cNvPicPr>
              <a:picLocks noChangeAspect="1"/>
            </p:cNvPicPr>
            <p:nvPr/>
          </p:nvPicPr>
          <p:blipFill>
            <a:blip r:embed="rId4"/>
            <a:stretch>
              <a:fillRect/>
            </a:stretch>
          </p:blipFill>
          <p:spPr>
            <a:xfrm>
              <a:off x="5662316" y="1347614"/>
              <a:ext cx="1650570" cy="1488311"/>
            </a:xfrm>
            <a:prstGeom prst="rect">
              <a:avLst/>
            </a:prstGeom>
          </p:spPr>
        </p:pic>
        <p:sp>
          <p:nvSpPr>
            <p:cNvPr id="13" name="ZoneTexte 12"/>
            <p:cNvSpPr txBox="1"/>
            <p:nvPr/>
          </p:nvSpPr>
          <p:spPr>
            <a:xfrm>
              <a:off x="5338749" y="1762354"/>
              <a:ext cx="2036302" cy="557554"/>
            </a:xfrm>
            <a:prstGeom prst="rect">
              <a:avLst/>
            </a:prstGeom>
            <a:noFill/>
          </p:spPr>
          <p:txBody>
            <a:bodyPr wrap="square" rtlCol="0">
              <a:spAutoFit/>
            </a:bodyPr>
            <a:lstStyle/>
            <a:p>
              <a:pPr algn="ctr">
                <a:spcAft>
                  <a:spcPts val="800"/>
                </a:spcAft>
              </a:pPr>
              <a:r>
                <a:rPr lang="fr-FR" sz="2133" dirty="0">
                  <a:solidFill>
                    <a:schemeClr val="bg1"/>
                  </a:solidFill>
                  <a:latin typeface="Rockwell"/>
                  <a:cs typeface="Rockwell"/>
                </a:rPr>
                <a:t>+ 13,6%</a:t>
              </a:r>
            </a:p>
          </p:txBody>
        </p:sp>
      </p:grpSp>
      <p:grpSp>
        <p:nvGrpSpPr>
          <p:cNvPr id="14" name="Groupe 13"/>
          <p:cNvGrpSpPr/>
          <p:nvPr/>
        </p:nvGrpSpPr>
        <p:grpSpPr>
          <a:xfrm>
            <a:off x="10365652" y="4091258"/>
            <a:ext cx="1344149" cy="1287806"/>
            <a:chOff x="5662316" y="1347614"/>
            <a:chExt cx="1650570" cy="1488311"/>
          </a:xfrm>
        </p:grpSpPr>
        <p:pic>
          <p:nvPicPr>
            <p:cNvPr id="15" name="Image 14"/>
            <p:cNvPicPr>
              <a:picLocks noChangeAspect="1"/>
            </p:cNvPicPr>
            <p:nvPr/>
          </p:nvPicPr>
          <p:blipFill>
            <a:blip r:embed="rId4"/>
            <a:stretch>
              <a:fillRect/>
            </a:stretch>
          </p:blipFill>
          <p:spPr>
            <a:xfrm>
              <a:off x="5662316" y="1347614"/>
              <a:ext cx="1650570" cy="1488311"/>
            </a:xfrm>
            <a:prstGeom prst="rect">
              <a:avLst/>
            </a:prstGeom>
          </p:spPr>
        </p:pic>
        <p:sp>
          <p:nvSpPr>
            <p:cNvPr id="16" name="ZoneTexte 15"/>
            <p:cNvSpPr txBox="1"/>
            <p:nvPr/>
          </p:nvSpPr>
          <p:spPr>
            <a:xfrm>
              <a:off x="5662316" y="1839394"/>
              <a:ext cx="1429963" cy="486044"/>
            </a:xfrm>
            <a:prstGeom prst="rect">
              <a:avLst/>
            </a:prstGeom>
            <a:noFill/>
          </p:spPr>
          <p:txBody>
            <a:bodyPr wrap="square" rtlCol="0">
              <a:spAutoFit/>
            </a:bodyPr>
            <a:lstStyle/>
            <a:p>
              <a:pPr algn="ctr">
                <a:spcAft>
                  <a:spcPts val="800"/>
                </a:spcAft>
              </a:pPr>
              <a:r>
                <a:rPr lang="fr-FR" sz="2133" dirty="0">
                  <a:solidFill>
                    <a:schemeClr val="bg1"/>
                  </a:solidFill>
                  <a:latin typeface="Rockwell"/>
                  <a:cs typeface="Rockwell"/>
                </a:rPr>
                <a:t>+1,5%</a:t>
              </a:r>
            </a:p>
          </p:txBody>
        </p:sp>
      </p:grpSp>
    </p:spTree>
    <p:extLst>
      <p:ext uri="{BB962C8B-B14F-4D97-AF65-F5344CB8AC3E}">
        <p14:creationId xmlns:p14="http://schemas.microsoft.com/office/powerpoint/2010/main" val="1526184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Les rendements des livrets d’épargne sont faibles</a:t>
            </a:r>
            <a:endParaRPr lang="fr-BE" dirty="0"/>
          </a:p>
        </p:txBody>
      </p:sp>
      <p:sp>
        <p:nvSpPr>
          <p:cNvPr id="4" name="Espace réservé du contenu 3"/>
          <p:cNvSpPr>
            <a:spLocks noGrp="1"/>
          </p:cNvSpPr>
          <p:nvPr>
            <p:ph idx="10"/>
          </p:nvPr>
        </p:nvSpPr>
        <p:spPr/>
        <p:txBody>
          <a:bodyPr/>
          <a:lstStyle/>
          <a:p>
            <a:r>
              <a:rPr lang="fr-BE" dirty="0" smtClean="0"/>
              <a:t>3</a:t>
            </a:r>
            <a:endParaRPr lang="fr-BE" dirty="0"/>
          </a:p>
        </p:txBody>
      </p:sp>
      <p:sp>
        <p:nvSpPr>
          <p:cNvPr id="11" name="TextBox 10"/>
          <p:cNvSpPr txBox="1"/>
          <p:nvPr/>
        </p:nvSpPr>
        <p:spPr>
          <a:xfrm>
            <a:off x="3023659"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KBC Asset Management</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graphicFrame>
        <p:nvGraphicFramePr>
          <p:cNvPr id="10" name="Chart 1"/>
          <p:cNvGraphicFramePr>
            <a:graphicFrameLocks/>
          </p:cNvGraphicFramePr>
          <p:nvPr>
            <p:extLst/>
          </p:nvPr>
        </p:nvGraphicFramePr>
        <p:xfrm>
          <a:off x="1176069" y="1491359"/>
          <a:ext cx="6969707" cy="41330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097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p:txBody>
          <a:bodyPr/>
          <a:lstStyle/>
          <a:p>
            <a:r>
              <a:rPr lang="fr-FR" dirty="0" smtClean="0">
                <a:solidFill>
                  <a:srgbClr val="14B2EC"/>
                </a:solidFill>
                <a:latin typeface="Verdana"/>
                <a:cs typeface="Verdana"/>
              </a:rPr>
              <a:t>Le comportement </a:t>
            </a:r>
            <a:r>
              <a:rPr lang="fr-FR" dirty="0">
                <a:solidFill>
                  <a:srgbClr val="14B2EC"/>
                </a:solidFill>
                <a:latin typeface="Verdana"/>
                <a:cs typeface="Verdana"/>
              </a:rPr>
              <a:t>économique des Belges par rapport au monde bancaire</a:t>
            </a:r>
            <a:endParaRPr lang="fr-BE" dirty="0"/>
          </a:p>
        </p:txBody>
      </p:sp>
      <p:sp>
        <p:nvSpPr>
          <p:cNvPr id="4" name="Espace réservé du contenu 3"/>
          <p:cNvSpPr>
            <a:spLocks noGrp="1"/>
          </p:cNvSpPr>
          <p:nvPr>
            <p:ph idx="10"/>
          </p:nvPr>
        </p:nvSpPr>
        <p:spPr/>
        <p:txBody>
          <a:bodyPr/>
          <a:lstStyle/>
          <a:p>
            <a:r>
              <a:rPr lang="fr-BE" dirty="0"/>
              <a:t>4</a:t>
            </a:r>
          </a:p>
        </p:txBody>
      </p:sp>
      <p:pic>
        <p:nvPicPr>
          <p:cNvPr id="14" name="Picture 13"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
        <p:nvSpPr>
          <p:cNvPr id="9" name="Rectangle 8"/>
          <p:cNvSpPr/>
          <p:nvPr/>
        </p:nvSpPr>
        <p:spPr>
          <a:xfrm>
            <a:off x="5931010" y="3521572"/>
            <a:ext cx="773663" cy="10682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0" dirty="0">
                <a:solidFill>
                  <a:srgbClr val="00B0F0"/>
                </a:solidFill>
              </a:rPr>
              <a:t>+</a:t>
            </a:r>
          </a:p>
        </p:txBody>
      </p:sp>
      <p:grpSp>
        <p:nvGrpSpPr>
          <p:cNvPr id="19" name="Groupe 18"/>
          <p:cNvGrpSpPr/>
          <p:nvPr/>
        </p:nvGrpSpPr>
        <p:grpSpPr>
          <a:xfrm>
            <a:off x="1775521" y="2468893"/>
            <a:ext cx="3290127" cy="3456384"/>
            <a:chOff x="1331640" y="1851670"/>
            <a:chExt cx="2467595" cy="2592288"/>
          </a:xfrm>
        </p:grpSpPr>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115" y="1851670"/>
              <a:ext cx="2303120" cy="2163537"/>
            </a:xfrm>
            <a:prstGeom prst="rect">
              <a:avLst/>
            </a:prstGeom>
          </p:spPr>
        </p:pic>
        <p:sp>
          <p:nvSpPr>
            <p:cNvPr id="18" name="Rectangle 17"/>
            <p:cNvSpPr/>
            <p:nvPr/>
          </p:nvSpPr>
          <p:spPr>
            <a:xfrm>
              <a:off x="1331640" y="4227934"/>
              <a:ext cx="2203020" cy="216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srgbClr val="003665"/>
                  </a:solidFill>
                </a:rPr>
                <a:t>Volet quantitatif</a:t>
              </a:r>
            </a:p>
          </p:txBody>
        </p:sp>
      </p:grpSp>
      <p:grpSp>
        <p:nvGrpSpPr>
          <p:cNvPr id="21" name="Groupe 20"/>
          <p:cNvGrpSpPr/>
          <p:nvPr/>
        </p:nvGrpSpPr>
        <p:grpSpPr>
          <a:xfrm>
            <a:off x="6868548" y="1600185"/>
            <a:ext cx="4677139" cy="4677139"/>
            <a:chOff x="5151411" y="1200139"/>
            <a:chExt cx="3507854" cy="3507854"/>
          </a:xfrm>
        </p:grpSpPr>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1411" y="1200139"/>
              <a:ext cx="3507854" cy="3507854"/>
            </a:xfrm>
            <a:prstGeom prst="rect">
              <a:avLst/>
            </a:prstGeom>
          </p:spPr>
        </p:pic>
        <p:sp>
          <p:nvSpPr>
            <p:cNvPr id="20" name="Rectangle 19"/>
            <p:cNvSpPr/>
            <p:nvPr/>
          </p:nvSpPr>
          <p:spPr>
            <a:xfrm>
              <a:off x="5652120" y="4227934"/>
              <a:ext cx="2203020" cy="216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srgbClr val="003665"/>
                  </a:solidFill>
                </a:rPr>
                <a:t>Volet qualitatif</a:t>
              </a:r>
            </a:p>
          </p:txBody>
        </p:sp>
      </p:grpSp>
    </p:spTree>
    <p:extLst>
      <p:ext uri="{BB962C8B-B14F-4D97-AF65-F5344CB8AC3E}">
        <p14:creationId xmlns:p14="http://schemas.microsoft.com/office/powerpoint/2010/main" val="313716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re 1"/>
          <p:cNvSpPr>
            <a:spLocks noGrp="1"/>
          </p:cNvSpPr>
          <p:nvPr>
            <p:ph type="title"/>
          </p:nvPr>
        </p:nvSpPr>
        <p:spPr>
          <a:xfrm>
            <a:off x="1176069" y="740701"/>
            <a:ext cx="10972800" cy="1016196"/>
          </a:xfrm>
        </p:spPr>
        <p:txBody>
          <a:bodyPr/>
          <a:lstStyle/>
          <a:p>
            <a:r>
              <a:rPr lang="fr-FR" dirty="0" smtClean="0">
                <a:solidFill>
                  <a:srgbClr val="14B2EC"/>
                </a:solidFill>
                <a:latin typeface="Verdana"/>
                <a:cs typeface="Verdana"/>
              </a:rPr>
              <a:t>Le comportement économique des Belges par rapport au monde bancaire</a:t>
            </a:r>
            <a:endParaRPr lang="fr-BE" sz="2133" dirty="0">
              <a:solidFill>
                <a:schemeClr val="tx2"/>
              </a:solidFill>
            </a:endParaRPr>
          </a:p>
        </p:txBody>
      </p:sp>
      <p:sp>
        <p:nvSpPr>
          <p:cNvPr id="4" name="Espace réservé du contenu 3"/>
          <p:cNvSpPr>
            <a:spLocks noGrp="1"/>
          </p:cNvSpPr>
          <p:nvPr>
            <p:ph idx="10"/>
          </p:nvPr>
        </p:nvSpPr>
        <p:spPr/>
        <p:txBody>
          <a:bodyPr/>
          <a:lstStyle/>
          <a:p>
            <a:r>
              <a:rPr lang="fr-BE" dirty="0"/>
              <a:t>5</a:t>
            </a:r>
          </a:p>
        </p:txBody>
      </p:sp>
      <p:sp>
        <p:nvSpPr>
          <p:cNvPr id="8" name="Espace réservé du contenu 4"/>
          <p:cNvSpPr>
            <a:spLocks noGrp="1"/>
          </p:cNvSpPr>
          <p:nvPr>
            <p:ph idx="13"/>
          </p:nvPr>
        </p:nvSpPr>
        <p:spPr>
          <a:xfrm>
            <a:off x="1176070" y="1756896"/>
            <a:ext cx="10796157" cy="4879869"/>
          </a:xfrm>
          <a:solidFill>
            <a:schemeClr val="bg1"/>
          </a:solidFill>
        </p:spPr>
        <p:txBody>
          <a:bodyPr>
            <a:noAutofit/>
          </a:bodyPr>
          <a:lstStyle/>
          <a:p>
            <a:pPr marL="0" indent="0">
              <a:lnSpc>
                <a:spcPct val="150000"/>
              </a:lnSpc>
            </a:pPr>
            <a:r>
              <a:rPr lang="fr-BE" sz="1867" dirty="0">
                <a:solidFill>
                  <a:srgbClr val="1F497D"/>
                </a:solidFill>
                <a:latin typeface="Verdana"/>
                <a:cs typeface="Verdana"/>
              </a:rPr>
              <a:t>Il existe des freins :</a:t>
            </a:r>
          </a:p>
          <a:p>
            <a:pPr marL="0" indent="0">
              <a:lnSpc>
                <a:spcPct val="150000"/>
              </a:lnSpc>
            </a:pPr>
            <a:r>
              <a:rPr lang="fr-BE" sz="1867" dirty="0">
                <a:solidFill>
                  <a:srgbClr val="1F497D"/>
                </a:solidFill>
                <a:latin typeface="Verdana"/>
                <a:cs typeface="Verdana"/>
              </a:rPr>
              <a:t>	- Réalité des taux d’intérêts</a:t>
            </a:r>
          </a:p>
          <a:p>
            <a:pPr marL="0" indent="0">
              <a:lnSpc>
                <a:spcPct val="150000"/>
              </a:lnSpc>
            </a:pPr>
            <a:r>
              <a:rPr lang="fr-BE" sz="1867" dirty="0">
                <a:solidFill>
                  <a:srgbClr val="1F497D"/>
                </a:solidFill>
                <a:latin typeface="Verdana"/>
                <a:cs typeface="Verdana"/>
              </a:rPr>
              <a:t>	- Frais parfois excessifs </a:t>
            </a:r>
          </a:p>
          <a:p>
            <a:pPr marL="0" indent="0">
              <a:lnSpc>
                <a:spcPct val="150000"/>
              </a:lnSpc>
            </a:pPr>
            <a:r>
              <a:rPr lang="fr-BE" sz="1867" dirty="0">
                <a:solidFill>
                  <a:srgbClr val="1F497D"/>
                </a:solidFill>
                <a:latin typeface="Verdana"/>
                <a:cs typeface="Verdana"/>
              </a:rPr>
              <a:t>	- Méfiance persistante depuis 2008 </a:t>
            </a:r>
          </a:p>
          <a:p>
            <a:pPr marL="0" indent="0">
              <a:lnSpc>
                <a:spcPct val="150000"/>
              </a:lnSpc>
            </a:pPr>
            <a:r>
              <a:rPr lang="fr-BE" sz="1867" dirty="0">
                <a:solidFill>
                  <a:srgbClr val="1F497D"/>
                </a:solidFill>
                <a:latin typeface="Verdana"/>
                <a:cs typeface="Verdana"/>
              </a:rPr>
              <a:t>Il y a des leviers :</a:t>
            </a:r>
          </a:p>
          <a:p>
            <a:pPr marL="0" indent="0">
              <a:lnSpc>
                <a:spcPct val="150000"/>
              </a:lnSpc>
            </a:pPr>
            <a:r>
              <a:rPr lang="fr-BE" sz="1867" dirty="0">
                <a:solidFill>
                  <a:srgbClr val="1F497D"/>
                </a:solidFill>
                <a:latin typeface="Verdana"/>
                <a:cs typeface="Verdana"/>
              </a:rPr>
              <a:t>	+ </a:t>
            </a:r>
            <a:r>
              <a:rPr lang="fr-FR" sz="1867" dirty="0">
                <a:solidFill>
                  <a:srgbClr val="1F497D"/>
                </a:solidFill>
                <a:latin typeface="Verdana"/>
                <a:cs typeface="Verdana"/>
              </a:rPr>
              <a:t>Confiance dans le conseiller</a:t>
            </a:r>
            <a:endParaRPr lang="fr-FR" sz="1867" dirty="0">
              <a:solidFill>
                <a:srgbClr val="00AEEF"/>
              </a:solidFill>
              <a:latin typeface="Verdana"/>
              <a:cs typeface="Verdana"/>
            </a:endParaRPr>
          </a:p>
          <a:p>
            <a:pPr marL="0" indent="0">
              <a:lnSpc>
                <a:spcPct val="150000"/>
              </a:lnSpc>
            </a:pPr>
            <a:r>
              <a:rPr lang="fr-FR" sz="1867" dirty="0">
                <a:solidFill>
                  <a:srgbClr val="1F497D"/>
                </a:solidFill>
                <a:latin typeface="Verdana"/>
                <a:cs typeface="Verdana"/>
              </a:rPr>
              <a:t>	+ Accompagnement et conseil</a:t>
            </a:r>
          </a:p>
          <a:p>
            <a:pPr marL="0" indent="0">
              <a:lnSpc>
                <a:spcPct val="150000"/>
              </a:lnSpc>
            </a:pPr>
            <a:r>
              <a:rPr lang="fr-FR" sz="1867" dirty="0">
                <a:solidFill>
                  <a:srgbClr val="1F497D"/>
                </a:solidFill>
                <a:latin typeface="Verdana"/>
                <a:cs typeface="Verdana"/>
              </a:rPr>
              <a:t>	+ Accessibilité et disponibilité</a:t>
            </a:r>
            <a:endParaRPr lang="fr-BE" sz="1867" dirty="0">
              <a:solidFill>
                <a:srgbClr val="1F497D"/>
              </a:solidFill>
              <a:latin typeface="Verdana"/>
              <a:cs typeface="Verdana"/>
            </a:endParaRPr>
          </a:p>
          <a:p>
            <a:pPr marL="0" indent="0">
              <a:lnSpc>
                <a:spcPct val="150000"/>
              </a:lnSpc>
            </a:pPr>
            <a:endParaRPr lang="fr-FR" sz="1867" dirty="0">
              <a:solidFill>
                <a:srgbClr val="1F497D"/>
              </a:solidFill>
              <a:latin typeface="Verdana"/>
              <a:cs typeface="Verdana"/>
            </a:endParaRPr>
          </a:p>
          <a:p>
            <a:pPr marL="0" indent="0">
              <a:lnSpc>
                <a:spcPct val="150000"/>
              </a:lnSpc>
            </a:pPr>
            <a:r>
              <a:rPr lang="fr-FR" sz="1467" dirty="0">
                <a:solidFill>
                  <a:srgbClr val="1F497D"/>
                </a:solidFill>
                <a:latin typeface="Verdana"/>
                <a:cs typeface="Verdana"/>
              </a:rPr>
              <a:t>					Source : tables rondes CBC juin 2016</a:t>
            </a: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grpSp>
        <p:nvGrpSpPr>
          <p:cNvPr id="3" name="Groupe 2"/>
          <p:cNvGrpSpPr/>
          <p:nvPr/>
        </p:nvGrpSpPr>
        <p:grpSpPr>
          <a:xfrm>
            <a:off x="7801319" y="2084851"/>
            <a:ext cx="1949181" cy="1824203"/>
            <a:chOff x="5610638" y="1347614"/>
            <a:chExt cx="1702248" cy="1488311"/>
          </a:xfrm>
        </p:grpSpPr>
        <p:pic>
          <p:nvPicPr>
            <p:cNvPr id="7" name="Image 6"/>
            <p:cNvPicPr>
              <a:picLocks noChangeAspect="1"/>
            </p:cNvPicPr>
            <p:nvPr/>
          </p:nvPicPr>
          <p:blipFill>
            <a:blip r:embed="rId4"/>
            <a:stretch>
              <a:fillRect/>
            </a:stretch>
          </p:blipFill>
          <p:spPr>
            <a:xfrm>
              <a:off x="5662316" y="1347614"/>
              <a:ext cx="1650570" cy="1488311"/>
            </a:xfrm>
            <a:prstGeom prst="rect">
              <a:avLst/>
            </a:prstGeom>
          </p:spPr>
        </p:pic>
        <p:sp>
          <p:nvSpPr>
            <p:cNvPr id="9" name="ZoneTexte 8"/>
            <p:cNvSpPr txBox="1"/>
            <p:nvPr/>
          </p:nvSpPr>
          <p:spPr>
            <a:xfrm>
              <a:off x="5610638" y="1925989"/>
              <a:ext cx="1568192" cy="309750"/>
            </a:xfrm>
            <a:prstGeom prst="rect">
              <a:avLst/>
            </a:prstGeom>
            <a:noFill/>
          </p:spPr>
          <p:txBody>
            <a:bodyPr wrap="square" rtlCol="0">
              <a:spAutoFit/>
            </a:bodyPr>
            <a:lstStyle/>
            <a:p>
              <a:pPr algn="ctr">
                <a:spcAft>
                  <a:spcPts val="800"/>
                </a:spcAft>
              </a:pPr>
              <a:r>
                <a:rPr lang="fr-FR" sz="1867" dirty="0">
                  <a:solidFill>
                    <a:schemeClr val="bg1"/>
                  </a:solidFill>
                  <a:latin typeface="Rockwell"/>
                  <a:cs typeface="Rockwell"/>
                </a:rPr>
                <a:t>INSTITUTION</a:t>
              </a:r>
            </a:p>
          </p:txBody>
        </p:sp>
      </p:grpSp>
      <p:pic>
        <p:nvPicPr>
          <p:cNvPr id="17" name="Image 16"/>
          <p:cNvPicPr>
            <a:picLocks noChangeAspect="1"/>
          </p:cNvPicPr>
          <p:nvPr/>
        </p:nvPicPr>
        <p:blipFill>
          <a:blip r:embed="rId4"/>
          <a:stretch>
            <a:fillRect/>
          </a:stretch>
        </p:blipFill>
        <p:spPr>
          <a:xfrm>
            <a:off x="7886771" y="4196831"/>
            <a:ext cx="1890007" cy="1824203"/>
          </a:xfrm>
          <a:prstGeom prst="rect">
            <a:avLst/>
          </a:prstGeom>
        </p:spPr>
      </p:pic>
      <p:sp>
        <p:nvSpPr>
          <p:cNvPr id="18" name="ZoneTexte 17"/>
          <p:cNvSpPr txBox="1"/>
          <p:nvPr/>
        </p:nvSpPr>
        <p:spPr>
          <a:xfrm>
            <a:off x="7813209" y="4925249"/>
            <a:ext cx="1795679" cy="379656"/>
          </a:xfrm>
          <a:prstGeom prst="rect">
            <a:avLst/>
          </a:prstGeom>
          <a:noFill/>
        </p:spPr>
        <p:txBody>
          <a:bodyPr wrap="square" rtlCol="0">
            <a:spAutoFit/>
          </a:bodyPr>
          <a:lstStyle/>
          <a:p>
            <a:pPr algn="ctr">
              <a:spcAft>
                <a:spcPts val="800"/>
              </a:spcAft>
            </a:pPr>
            <a:r>
              <a:rPr lang="fr-FR" sz="1867" dirty="0">
                <a:solidFill>
                  <a:schemeClr val="bg1"/>
                </a:solidFill>
                <a:latin typeface="Rockwell"/>
                <a:cs typeface="Rockwell"/>
              </a:rPr>
              <a:t>HUMAIN</a:t>
            </a:r>
          </a:p>
        </p:txBody>
      </p:sp>
    </p:spTree>
    <p:extLst>
      <p:ext uri="{BB962C8B-B14F-4D97-AF65-F5344CB8AC3E}">
        <p14:creationId xmlns:p14="http://schemas.microsoft.com/office/powerpoint/2010/main" val="2144627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11" name="ZoneTexte 10"/>
          <p:cNvSpPr txBox="1"/>
          <p:nvPr/>
        </p:nvSpPr>
        <p:spPr>
          <a:xfrm>
            <a:off x="3973447" y="2054264"/>
            <a:ext cx="4267200" cy="2718949"/>
          </a:xfrm>
          <a:prstGeom prst="rect">
            <a:avLst/>
          </a:prstGeom>
          <a:noFill/>
        </p:spPr>
        <p:txBody>
          <a:bodyPr wrap="square" rtlCol="0">
            <a:spAutoFit/>
          </a:bodyPr>
          <a:lstStyle/>
          <a:p>
            <a:pPr algn="ctr">
              <a:spcAft>
                <a:spcPts val="800"/>
              </a:spcAft>
            </a:pPr>
            <a:r>
              <a:rPr lang="fr-BE" sz="4267" dirty="0">
                <a:solidFill>
                  <a:schemeClr val="bg1"/>
                </a:solidFill>
                <a:latin typeface="Rockwell"/>
                <a:cs typeface="Rockwell"/>
              </a:rPr>
              <a:t>L’épargnant et l’investisseur belges à la loupe</a:t>
            </a:r>
            <a:endParaRPr lang="fr-FR" sz="4267" dirty="0">
              <a:solidFill>
                <a:schemeClr val="bg1"/>
              </a:solidFill>
              <a:latin typeface="Rockwell"/>
              <a:cs typeface="Rockwell"/>
            </a:endParaRPr>
          </a:p>
        </p:txBody>
      </p:sp>
      <p:sp>
        <p:nvSpPr>
          <p:cNvPr id="8" name="Espace réservé du contenu 1"/>
          <p:cNvSpPr>
            <a:spLocks noGrp="1"/>
          </p:cNvSpPr>
          <p:nvPr/>
        </p:nvSpPr>
        <p:spPr bwMode="auto">
          <a:xfrm>
            <a:off x="0" y="5541235"/>
            <a:ext cx="794689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1333" dirty="0"/>
              <a:t>Xavier Falla, Directeur Général – Marché des Particuliers de CBC</a:t>
            </a: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6907" y="6122821"/>
            <a:ext cx="637227" cy="498113"/>
          </a:xfrm>
          <a:prstGeom prst="rect">
            <a:avLst/>
          </a:prstGeom>
        </p:spPr>
      </p:pic>
    </p:spTree>
    <p:extLst>
      <p:ext uri="{BB962C8B-B14F-4D97-AF65-F5344CB8AC3E}">
        <p14:creationId xmlns:p14="http://schemas.microsoft.com/office/powerpoint/2010/main" val="32701192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2703</Words>
  <Application>Microsoft Macintosh PowerPoint</Application>
  <PresentationFormat>Custom</PresentationFormat>
  <Paragraphs>385</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Thème Office</vt:lpstr>
      <vt:lpstr>PowerPoint Presentation</vt:lpstr>
      <vt:lpstr>Agenda</vt:lpstr>
      <vt:lpstr>PowerPoint Presentation</vt:lpstr>
      <vt:lpstr>Un environnement général instable </vt:lpstr>
      <vt:lpstr>Le réflexe des comptes classiques </vt:lpstr>
      <vt:lpstr>Les rendements des livrets d’épargne sont faibles</vt:lpstr>
      <vt:lpstr>Le comportement économique des Belges par rapport au monde bancaire</vt:lpstr>
      <vt:lpstr>Le comportement économique des Belges par rapport au monde bancaire</vt:lpstr>
      <vt:lpstr>PowerPoint Presentation</vt:lpstr>
      <vt:lpstr>Enquête Ipsos </vt:lpstr>
      <vt:lpstr>Les Belges économisent encore plus et s’ouvrent à la diversification </vt:lpstr>
      <vt:lpstr>Montants mis de côté par mois </vt:lpstr>
      <vt:lpstr>Objectifs et échéances liés à ces économies </vt:lpstr>
      <vt:lpstr> </vt:lpstr>
      <vt:lpstr>Impact taux d'intérêt actuels sur la gestion de l’argent </vt:lpstr>
      <vt:lpstr>Raisons d’investir ou de ne pas investir </vt:lpstr>
      <vt:lpstr>Avantages et désavantages de diversifier (I) </vt:lpstr>
      <vt:lpstr>PowerPoint Presentation</vt:lpstr>
      <vt:lpstr>Une majorité épargne &amp; une minorité investit sur les marchés financiers</vt:lpstr>
      <vt:lpstr>72% de la population ne change pas son comportement d’épargne malgré les taux d’intérêt actuellement bas </vt:lpstr>
      <vt:lpstr>Top 3 des raisons pour ne pas investir sur les marchés financiers</vt:lpstr>
      <vt:lpstr>86% déclarent diversifier leurs investissements</vt:lpstr>
      <vt:lpstr>Digitalisation de la relation banque-client</vt:lpstr>
      <vt:lpstr>PowerPoint Presentation</vt:lpstr>
      <vt:lpstr>Sources d’informations privilégiées en termes d’investissements financiers (I) </vt:lpstr>
      <vt:lpstr>Attentes des investisseurs vis-à-vis de leur banquier (I) </vt:lpstr>
      <vt:lpstr>Canaux privilégiés des Belges pour leurs finances  </vt:lpstr>
      <vt:lpstr>Intérêt du Belge pour une banque 100% digitale </vt:lpstr>
      <vt:lpstr>Conclusion </vt:lpstr>
      <vt:lpstr>PowerPoint Presentation</vt:lpstr>
      <vt:lpstr>PowerPoint Presentation</vt:lpstr>
    </vt:vector>
  </TitlesOfParts>
  <Company>KBC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Tyteca Fabien</dc:creator>
  <cp:lastModifiedBy>Guest User</cp:lastModifiedBy>
  <cp:revision>1</cp:revision>
  <dcterms:created xsi:type="dcterms:W3CDTF">2016-09-12T14:36:03Z</dcterms:created>
  <dcterms:modified xsi:type="dcterms:W3CDTF">2016-09-12T14:43:26Z</dcterms:modified>
</cp:coreProperties>
</file>