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png"/>
  <Default Extension="rels" ContentType="application/vnd.openxmlformats-package.relationships+xml"/>
  <Default Extension="xlsx" ContentType="application/vnd.openxmlformats-officedocument.spreadsheetml.sheet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media/image8.jpg" ContentType="image/jpe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4.xml" ContentType="application/vnd.openxmlformats-officedocument.drawingml.chart+xml"/>
  <Override PartName="/ppt/theme/themeOverride1.xml" ContentType="application/vnd.openxmlformats-officedocument.themeOverride+xml"/>
  <Override PartName="/ppt/charts/chart15.xml" ContentType="application/vnd.openxmlformats-officedocument.drawingml.chart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1"/>
  </p:notesMasterIdLst>
  <p:handoutMasterIdLst>
    <p:handoutMasterId r:id="rId52"/>
  </p:handoutMasterIdLst>
  <p:sldIdLst>
    <p:sldId id="328" r:id="rId2"/>
    <p:sldId id="329" r:id="rId3"/>
    <p:sldId id="310" r:id="rId4"/>
    <p:sldId id="311" r:id="rId5"/>
    <p:sldId id="312" r:id="rId6"/>
    <p:sldId id="313" r:id="rId7"/>
    <p:sldId id="314" r:id="rId8"/>
    <p:sldId id="315" r:id="rId9"/>
    <p:sldId id="316" r:id="rId10"/>
    <p:sldId id="317" r:id="rId11"/>
    <p:sldId id="318" r:id="rId12"/>
    <p:sldId id="319" r:id="rId13"/>
    <p:sldId id="320" r:id="rId14"/>
    <p:sldId id="321" r:id="rId15"/>
    <p:sldId id="322" r:id="rId16"/>
    <p:sldId id="323" r:id="rId17"/>
    <p:sldId id="324" r:id="rId18"/>
    <p:sldId id="325" r:id="rId19"/>
    <p:sldId id="326" r:id="rId20"/>
    <p:sldId id="327" r:id="rId21"/>
    <p:sldId id="330" r:id="rId22"/>
    <p:sldId id="331" r:id="rId23"/>
    <p:sldId id="332" r:id="rId24"/>
    <p:sldId id="333" r:id="rId25"/>
    <p:sldId id="334" r:id="rId26"/>
    <p:sldId id="335" r:id="rId27"/>
    <p:sldId id="336" r:id="rId28"/>
    <p:sldId id="337" r:id="rId29"/>
    <p:sldId id="338" r:id="rId30"/>
    <p:sldId id="339" r:id="rId31"/>
    <p:sldId id="340" r:id="rId32"/>
    <p:sldId id="341" r:id="rId33"/>
    <p:sldId id="343" r:id="rId34"/>
    <p:sldId id="344" r:id="rId35"/>
    <p:sldId id="345" r:id="rId36"/>
    <p:sldId id="346" r:id="rId37"/>
    <p:sldId id="347" r:id="rId38"/>
    <p:sldId id="348" r:id="rId39"/>
    <p:sldId id="350" r:id="rId40"/>
    <p:sldId id="351" r:id="rId41"/>
    <p:sldId id="353" r:id="rId42"/>
    <p:sldId id="354" r:id="rId43"/>
    <p:sldId id="355" r:id="rId44"/>
    <p:sldId id="356" r:id="rId45"/>
    <p:sldId id="357" r:id="rId46"/>
    <p:sldId id="358" r:id="rId47"/>
    <p:sldId id="359" r:id="rId48"/>
    <p:sldId id="360" r:id="rId49"/>
    <p:sldId id="361" r:id="rId5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hiddenSlides="1" frameSlides="1"/>
  <p:clrMru>
    <a:srgbClr val="6CBD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50" d="100"/>
          <a:sy n="50" d="100"/>
        </p:scale>
        <p:origin x="-1168" y="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notesMaster" Target="notesMasters/notesMaster1.xml"/><Relationship Id="rId52" Type="http://schemas.openxmlformats.org/officeDocument/2006/relationships/handoutMaster" Target="handoutMasters/handoutMaster1.xml"/><Relationship Id="rId53" Type="http://schemas.openxmlformats.org/officeDocument/2006/relationships/printerSettings" Target="printerSettings/printerSettings1.bin"/><Relationship Id="rId54" Type="http://schemas.openxmlformats.org/officeDocument/2006/relationships/presProps" Target="presProps.xml"/><Relationship Id="rId55" Type="http://schemas.openxmlformats.org/officeDocument/2006/relationships/viewProps" Target="viewProps.xml"/><Relationship Id="rId56" Type="http://schemas.openxmlformats.org/officeDocument/2006/relationships/theme" Target="theme/theme1.xml"/><Relationship Id="rId57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Workbook1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Workbook2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Workbook3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Brands:MSD%20BELGIUM:-%20GENERAL:90.%20General%20PR:Projects:Immuno-Onco%20:2015:BAROMETER:Questionnaire:Ipsos_15075662_Omnibus%20Cancer_V1.0%20(2)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Brands:MSD%20BELGIUM:-%20GENERAL:90.%20General%20PR:Projects:Immuno-Onco%20:2015:BAROMETER:Questionnaire:Ipsos_15075662_Omnibus%20Cancer_V1.0%20(2)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package" Target="../embeddings/Microsoft_Excel_Sheet1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package" Target="../embeddings/Microsoft_Excel_Sheet2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Workbook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Workbook1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Workbook1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Workbook1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Workbook2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Workbook2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Workbook2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Workbook2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817610062893082"/>
          <c:y val="0.0601851851851852"/>
          <c:w val="0.731646090738824"/>
          <c:h val="0.87962962962963"/>
        </c:manualLayout>
      </c:layout>
      <c:barChart>
        <c:barDir val="bar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2E9C79"/>
              </a:solidFill>
            </c:spPr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1200" b="1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spPr/>
              <c:txPr>
                <a:bodyPr/>
                <a:lstStyle/>
                <a:p>
                  <a:pPr>
                    <a:defRPr sz="1200" b="1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Sheet1!$B$14:$B$15</c:f>
              <c:numCache>
                <c:formatCode>#,#00\%</c:formatCode>
                <c:ptCount val="2"/>
                <c:pt idx="0">
                  <c:v>64.02</c:v>
                </c:pt>
                <c:pt idx="1">
                  <c:v>35.98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19016280"/>
        <c:axId val="-2119013304"/>
      </c:barChart>
      <c:catAx>
        <c:axId val="-2119016280"/>
        <c:scaling>
          <c:orientation val="maxMin"/>
        </c:scaling>
        <c:delete val="1"/>
        <c:axPos val="l"/>
        <c:majorTickMark val="out"/>
        <c:minorTickMark val="none"/>
        <c:tickLblPos val="nextTo"/>
        <c:crossAx val="-2119013304"/>
        <c:crosses val="autoZero"/>
        <c:auto val="1"/>
        <c:lblAlgn val="ctr"/>
        <c:lblOffset val="100"/>
        <c:noMultiLvlLbl val="0"/>
      </c:catAx>
      <c:valAx>
        <c:axId val="-2119013304"/>
        <c:scaling>
          <c:orientation val="minMax"/>
        </c:scaling>
        <c:delete val="1"/>
        <c:axPos val="t"/>
        <c:numFmt formatCode="#,#00\%" sourceLinked="1"/>
        <c:majorTickMark val="out"/>
        <c:minorTickMark val="none"/>
        <c:tickLblPos val="nextTo"/>
        <c:crossAx val="-211901628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904418297127476"/>
          <c:y val="0.0332378080012969"/>
          <c:w val="0.845303867403315"/>
          <c:h val="0.87962962962963"/>
        </c:manualLayout>
      </c:layout>
      <c:barChart>
        <c:barDir val="bar"/>
        <c:grouping val="clustered"/>
        <c:varyColors val="0"/>
        <c:ser>
          <c:idx val="0"/>
          <c:order val="0"/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9</a:t>
                    </a:r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2</a:t>
                    </a:r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Sheet1!$M$8:$M$11</c:f>
              <c:numCache>
                <c:formatCode>#,#00\%</c:formatCode>
                <c:ptCount val="4"/>
                <c:pt idx="0">
                  <c:v>9.24</c:v>
                </c:pt>
                <c:pt idx="1">
                  <c:v>49.62</c:v>
                </c:pt>
                <c:pt idx="2">
                  <c:v>39.02</c:v>
                </c:pt>
                <c:pt idx="3">
                  <c:v>2.12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18874232"/>
        <c:axId val="-2118871352"/>
      </c:barChart>
      <c:catAx>
        <c:axId val="-2118874232"/>
        <c:scaling>
          <c:orientation val="maxMin"/>
        </c:scaling>
        <c:delete val="1"/>
        <c:axPos val="l"/>
        <c:majorTickMark val="out"/>
        <c:minorTickMark val="none"/>
        <c:tickLblPos val="nextTo"/>
        <c:crossAx val="-2118871352"/>
        <c:crosses val="autoZero"/>
        <c:auto val="1"/>
        <c:lblAlgn val="ctr"/>
        <c:lblOffset val="100"/>
        <c:noMultiLvlLbl val="0"/>
      </c:catAx>
      <c:valAx>
        <c:axId val="-2118871352"/>
        <c:scaling>
          <c:orientation val="minMax"/>
        </c:scaling>
        <c:delete val="1"/>
        <c:axPos val="t"/>
        <c:numFmt formatCode="#,#00\%" sourceLinked="1"/>
        <c:majorTickMark val="out"/>
        <c:minorTickMark val="none"/>
        <c:tickLblPos val="nextTo"/>
        <c:crossAx val="-211887423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dPt>
            <c:idx val="1"/>
            <c:invertIfNegative val="0"/>
            <c:bubble3D val="0"/>
            <c:spPr>
              <a:solidFill>
                <a:srgbClr val="2E9C79"/>
              </a:solidFill>
            </c:spPr>
          </c:dPt>
          <c:dPt>
            <c:idx val="4"/>
            <c:invertIfNegative val="0"/>
            <c:bubble3D val="0"/>
            <c:spPr>
              <a:solidFill>
                <a:srgbClr val="2E9C79"/>
              </a:solidFill>
            </c:spPr>
          </c:dPt>
          <c:dPt>
            <c:idx val="10"/>
            <c:invertIfNegative val="0"/>
            <c:bubble3D val="0"/>
            <c:spPr>
              <a:solidFill>
                <a:srgbClr val="2E9C79"/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2</a:t>
                    </a:r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2</a:t>
                    </a:r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5</a:t>
                    </a:r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mtClean="0"/>
                      <a:t>8</a:t>
                    </a:r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mtClean="0"/>
                      <a:t>2</a:t>
                    </a:r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 smtClean="0"/>
                      <a:t>2</a:t>
                    </a:r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rPr lang="en-US" smtClean="0"/>
                      <a:t>6</a:t>
                    </a:r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/>
              <c:tx>
                <c:rich>
                  <a:bodyPr/>
                  <a:lstStyle/>
                  <a:p>
                    <a:r>
                      <a:rPr lang="en-US" smtClean="0"/>
                      <a:t>3</a:t>
                    </a:r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/>
              <c:tx>
                <c:rich>
                  <a:bodyPr/>
                  <a:lstStyle/>
                  <a:p>
                    <a:r>
                      <a:rPr lang="en-US" smtClean="0"/>
                      <a:t>2</a:t>
                    </a:r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/>
              <c:tx>
                <c:rich>
                  <a:bodyPr/>
                  <a:lstStyle/>
                  <a:p>
                    <a:r>
                      <a:rPr lang="en-US" smtClean="0"/>
                      <a:t>3</a:t>
                    </a:r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/>
              <c:tx>
                <c:rich>
                  <a:bodyPr/>
                  <a:lstStyle/>
                  <a:p>
                    <a:r>
                      <a:rPr lang="en-US" smtClean="0"/>
                      <a:t>1</a:t>
                    </a:r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Sheet1!$B$8:$B$21</c:f>
              <c:numCache>
                <c:formatCode>#,#00\%</c:formatCode>
                <c:ptCount val="14"/>
                <c:pt idx="0">
                  <c:v>1.93</c:v>
                </c:pt>
                <c:pt idx="1">
                  <c:v>21.12</c:v>
                </c:pt>
                <c:pt idx="2">
                  <c:v>2.4</c:v>
                </c:pt>
                <c:pt idx="3">
                  <c:v>4.94</c:v>
                </c:pt>
                <c:pt idx="4">
                  <c:v>28.55</c:v>
                </c:pt>
                <c:pt idx="5">
                  <c:v>8.45</c:v>
                </c:pt>
                <c:pt idx="6">
                  <c:v>1.65</c:v>
                </c:pt>
                <c:pt idx="7">
                  <c:v>1.83</c:v>
                </c:pt>
                <c:pt idx="8">
                  <c:v>5.619999999999996</c:v>
                </c:pt>
                <c:pt idx="9">
                  <c:v>2.79</c:v>
                </c:pt>
                <c:pt idx="10">
                  <c:v>14.3</c:v>
                </c:pt>
                <c:pt idx="11">
                  <c:v>2.18</c:v>
                </c:pt>
                <c:pt idx="12">
                  <c:v>2.93</c:v>
                </c:pt>
                <c:pt idx="13">
                  <c:v>1.31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16002136"/>
        <c:axId val="2120870376"/>
      </c:barChart>
      <c:catAx>
        <c:axId val="2116002136"/>
        <c:scaling>
          <c:orientation val="maxMin"/>
        </c:scaling>
        <c:delete val="1"/>
        <c:axPos val="l"/>
        <c:majorTickMark val="out"/>
        <c:minorTickMark val="none"/>
        <c:tickLblPos val="nextTo"/>
        <c:crossAx val="2120870376"/>
        <c:crosses val="autoZero"/>
        <c:auto val="1"/>
        <c:lblAlgn val="ctr"/>
        <c:lblOffset val="100"/>
        <c:noMultiLvlLbl val="0"/>
      </c:catAx>
      <c:valAx>
        <c:axId val="2120870376"/>
        <c:scaling>
          <c:orientation val="minMax"/>
        </c:scaling>
        <c:delete val="1"/>
        <c:axPos val="t"/>
        <c:numFmt formatCode="#,#00\%" sourceLinked="1"/>
        <c:majorTickMark val="out"/>
        <c:minorTickMark val="none"/>
        <c:tickLblPos val="nextTo"/>
        <c:crossAx val="211600213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dPt>
            <c:idx val="1"/>
            <c:invertIfNegative val="0"/>
            <c:bubble3D val="0"/>
            <c:spPr>
              <a:solidFill>
                <a:srgbClr val="2E9C79"/>
              </a:solidFill>
            </c:spPr>
          </c:dPt>
          <c:dPt>
            <c:idx val="2"/>
            <c:invertIfNegative val="0"/>
            <c:bubble3D val="0"/>
            <c:spPr>
              <a:solidFill>
                <a:srgbClr val="2E9C79"/>
              </a:solidFill>
            </c:spPr>
          </c:dPt>
          <c:dPt>
            <c:idx val="4"/>
            <c:invertIfNegative val="0"/>
            <c:bubble3D val="0"/>
            <c:spPr>
              <a:solidFill>
                <a:srgbClr val="2E9C79"/>
              </a:solidFill>
            </c:spPr>
          </c:dPt>
          <c:dPt>
            <c:idx val="6"/>
            <c:invertIfNegative val="0"/>
            <c:bubble3D val="0"/>
            <c:spPr>
              <a:solidFill>
                <a:srgbClr val="2E9C79"/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6</a:t>
                    </a:r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11,7%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0,5%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12,2%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mtClean="0"/>
                      <a:t>1,5%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 smtClean="0"/>
                      <a:t>4</a:t>
                    </a:r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rPr lang="en-US" smtClean="0"/>
                      <a:t>9</a:t>
                    </a:r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'0017'!$B$17:$B$25</c:f>
              <c:numCache>
                <c:formatCode>#,#00\%</c:formatCode>
                <c:ptCount val="9"/>
                <c:pt idx="0">
                  <c:v>6.0</c:v>
                </c:pt>
                <c:pt idx="1">
                  <c:v>45.11</c:v>
                </c:pt>
                <c:pt idx="2">
                  <c:v>11.69</c:v>
                </c:pt>
                <c:pt idx="3">
                  <c:v>0.47</c:v>
                </c:pt>
                <c:pt idx="4">
                  <c:v>12.2</c:v>
                </c:pt>
                <c:pt idx="5">
                  <c:v>1.54</c:v>
                </c:pt>
                <c:pt idx="6">
                  <c:v>10.37</c:v>
                </c:pt>
                <c:pt idx="7">
                  <c:v>3.95</c:v>
                </c:pt>
                <c:pt idx="8">
                  <c:v>8.66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18732312"/>
        <c:axId val="-2118729432"/>
      </c:barChart>
      <c:catAx>
        <c:axId val="-2118732312"/>
        <c:scaling>
          <c:orientation val="maxMin"/>
        </c:scaling>
        <c:delete val="1"/>
        <c:axPos val="l"/>
        <c:majorTickMark val="out"/>
        <c:minorTickMark val="none"/>
        <c:tickLblPos val="nextTo"/>
        <c:crossAx val="-2118729432"/>
        <c:crosses val="autoZero"/>
        <c:auto val="1"/>
        <c:lblAlgn val="ctr"/>
        <c:lblOffset val="100"/>
        <c:noMultiLvlLbl val="0"/>
      </c:catAx>
      <c:valAx>
        <c:axId val="-2118729432"/>
        <c:scaling>
          <c:orientation val="minMax"/>
        </c:scaling>
        <c:delete val="1"/>
        <c:axPos val="t"/>
        <c:numFmt formatCode="#,#00\%" sourceLinked="1"/>
        <c:majorTickMark val="out"/>
        <c:minorTickMark val="none"/>
        <c:tickLblPos val="nextTo"/>
        <c:crossAx val="-211873231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dPt>
            <c:idx val="3"/>
            <c:invertIfNegative val="0"/>
            <c:bubble3D val="0"/>
            <c:spPr>
              <a:solidFill>
                <a:srgbClr val="2E9C79"/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5</a:t>
                    </a:r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6</a:t>
                    </a:r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'0023'!$B$17:$B$21</c:f>
              <c:numCache>
                <c:formatCode>#,#00\%</c:formatCode>
                <c:ptCount val="5"/>
                <c:pt idx="0">
                  <c:v>4.71</c:v>
                </c:pt>
                <c:pt idx="1">
                  <c:v>32.81</c:v>
                </c:pt>
                <c:pt idx="2">
                  <c:v>31.33</c:v>
                </c:pt>
                <c:pt idx="3">
                  <c:v>25.29</c:v>
                </c:pt>
                <c:pt idx="4">
                  <c:v>5.87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18661704"/>
        <c:axId val="-2118658824"/>
      </c:barChart>
      <c:catAx>
        <c:axId val="-2118661704"/>
        <c:scaling>
          <c:orientation val="maxMin"/>
        </c:scaling>
        <c:delete val="1"/>
        <c:axPos val="l"/>
        <c:majorTickMark val="out"/>
        <c:minorTickMark val="none"/>
        <c:tickLblPos val="nextTo"/>
        <c:crossAx val="-2118658824"/>
        <c:crosses val="autoZero"/>
        <c:auto val="1"/>
        <c:lblAlgn val="ctr"/>
        <c:lblOffset val="100"/>
        <c:noMultiLvlLbl val="0"/>
      </c:catAx>
      <c:valAx>
        <c:axId val="-2118658824"/>
        <c:scaling>
          <c:orientation val="minMax"/>
        </c:scaling>
        <c:delete val="1"/>
        <c:axPos val="t"/>
        <c:numFmt formatCode="#,#00\%" sourceLinked="1"/>
        <c:majorTickMark val="out"/>
        <c:minorTickMark val="none"/>
        <c:tickLblPos val="nextTo"/>
        <c:crossAx val="-211866170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Sheet2!$A$1</c:f>
              <c:strCache>
                <c:ptCount val="1"/>
                <c:pt idx="0">
                  <c:v>LDH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2"/>
          </c:marker>
          <c:yVal>
            <c:numRef>
              <c:f>Sheet2!$A$2:$A$87</c:f>
              <c:numCache>
                <c:formatCode>General</c:formatCode>
                <c:ptCount val="86"/>
                <c:pt idx="0">
                  <c:v>83847.0</c:v>
                </c:pt>
                <c:pt idx="1">
                  <c:v>3705.0</c:v>
                </c:pt>
                <c:pt idx="2">
                  <c:v>2197.0</c:v>
                </c:pt>
                <c:pt idx="3">
                  <c:v>2141.0</c:v>
                </c:pt>
                <c:pt idx="4">
                  <c:v>2060.0</c:v>
                </c:pt>
                <c:pt idx="5">
                  <c:v>2050.0</c:v>
                </c:pt>
                <c:pt idx="6">
                  <c:v>1992.0</c:v>
                </c:pt>
                <c:pt idx="7">
                  <c:v>1586.0</c:v>
                </c:pt>
                <c:pt idx="8">
                  <c:v>1390.0</c:v>
                </c:pt>
                <c:pt idx="9">
                  <c:v>1377.0</c:v>
                </c:pt>
                <c:pt idx="10">
                  <c:v>1314.0</c:v>
                </c:pt>
                <c:pt idx="11">
                  <c:v>1298.0</c:v>
                </c:pt>
                <c:pt idx="12">
                  <c:v>1212.0</c:v>
                </c:pt>
                <c:pt idx="13">
                  <c:v>1106.0</c:v>
                </c:pt>
                <c:pt idx="14">
                  <c:v>1010.0</c:v>
                </c:pt>
                <c:pt idx="15">
                  <c:v>988.0</c:v>
                </c:pt>
                <c:pt idx="16">
                  <c:v>900.0</c:v>
                </c:pt>
                <c:pt idx="17">
                  <c:v>881.0</c:v>
                </c:pt>
                <c:pt idx="18">
                  <c:v>865.0</c:v>
                </c:pt>
                <c:pt idx="19">
                  <c:v>864.0</c:v>
                </c:pt>
                <c:pt idx="20">
                  <c:v>836.0</c:v>
                </c:pt>
                <c:pt idx="21">
                  <c:v>832.0</c:v>
                </c:pt>
                <c:pt idx="22">
                  <c:v>820.0</c:v>
                </c:pt>
                <c:pt idx="23">
                  <c:v>789.0</c:v>
                </c:pt>
                <c:pt idx="24">
                  <c:v>782.0</c:v>
                </c:pt>
                <c:pt idx="25">
                  <c:v>776.0</c:v>
                </c:pt>
                <c:pt idx="26">
                  <c:v>775.0</c:v>
                </c:pt>
                <c:pt idx="27">
                  <c:v>751.0</c:v>
                </c:pt>
                <c:pt idx="28">
                  <c:v>722.0</c:v>
                </c:pt>
                <c:pt idx="29">
                  <c:v>714.0</c:v>
                </c:pt>
                <c:pt idx="30">
                  <c:v>694.0</c:v>
                </c:pt>
                <c:pt idx="31">
                  <c:v>681.0</c:v>
                </c:pt>
                <c:pt idx="32">
                  <c:v>679.0</c:v>
                </c:pt>
                <c:pt idx="33">
                  <c:v>675.0</c:v>
                </c:pt>
                <c:pt idx="34">
                  <c:v>669.0</c:v>
                </c:pt>
                <c:pt idx="35">
                  <c:v>645.0</c:v>
                </c:pt>
                <c:pt idx="36">
                  <c:v>635.0</c:v>
                </c:pt>
                <c:pt idx="37">
                  <c:v>634.0</c:v>
                </c:pt>
                <c:pt idx="38">
                  <c:v>626.0</c:v>
                </c:pt>
                <c:pt idx="39">
                  <c:v>623.0</c:v>
                </c:pt>
                <c:pt idx="40">
                  <c:v>603.0</c:v>
                </c:pt>
                <c:pt idx="41">
                  <c:v>592.0</c:v>
                </c:pt>
                <c:pt idx="42">
                  <c:v>591.0</c:v>
                </c:pt>
                <c:pt idx="43">
                  <c:v>569.0</c:v>
                </c:pt>
                <c:pt idx="44">
                  <c:v>567.0</c:v>
                </c:pt>
                <c:pt idx="45">
                  <c:v>556.0</c:v>
                </c:pt>
                <c:pt idx="46">
                  <c:v>554.0</c:v>
                </c:pt>
                <c:pt idx="47">
                  <c:v>547.0</c:v>
                </c:pt>
                <c:pt idx="48">
                  <c:v>546.0</c:v>
                </c:pt>
                <c:pt idx="49">
                  <c:v>544.0</c:v>
                </c:pt>
                <c:pt idx="50">
                  <c:v>544.0</c:v>
                </c:pt>
                <c:pt idx="51">
                  <c:v>537.0</c:v>
                </c:pt>
                <c:pt idx="52">
                  <c:v>531.0</c:v>
                </c:pt>
                <c:pt idx="53">
                  <c:v>526.0</c:v>
                </c:pt>
                <c:pt idx="54">
                  <c:v>522.0</c:v>
                </c:pt>
                <c:pt idx="55">
                  <c:v>519.0</c:v>
                </c:pt>
                <c:pt idx="56">
                  <c:v>519.0</c:v>
                </c:pt>
                <c:pt idx="57">
                  <c:v>517.0</c:v>
                </c:pt>
                <c:pt idx="58">
                  <c:v>510.0</c:v>
                </c:pt>
                <c:pt idx="59">
                  <c:v>499.0</c:v>
                </c:pt>
                <c:pt idx="60">
                  <c:v>489.0</c:v>
                </c:pt>
                <c:pt idx="61">
                  <c:v>480.0</c:v>
                </c:pt>
                <c:pt idx="62">
                  <c:v>468.0</c:v>
                </c:pt>
                <c:pt idx="63">
                  <c:v>466.0</c:v>
                </c:pt>
                <c:pt idx="64">
                  <c:v>461.0</c:v>
                </c:pt>
                <c:pt idx="65">
                  <c:v>460.0</c:v>
                </c:pt>
                <c:pt idx="66">
                  <c:v>452.0</c:v>
                </c:pt>
                <c:pt idx="67">
                  <c:v>450.0</c:v>
                </c:pt>
                <c:pt idx="68">
                  <c:v>447.0</c:v>
                </c:pt>
                <c:pt idx="69">
                  <c:v>442.0</c:v>
                </c:pt>
                <c:pt idx="70">
                  <c:v>438.0</c:v>
                </c:pt>
                <c:pt idx="71">
                  <c:v>425.0</c:v>
                </c:pt>
                <c:pt idx="72">
                  <c:v>418.0</c:v>
                </c:pt>
                <c:pt idx="73">
                  <c:v>417.0</c:v>
                </c:pt>
                <c:pt idx="74">
                  <c:v>414.0</c:v>
                </c:pt>
                <c:pt idx="75">
                  <c:v>412.0</c:v>
                </c:pt>
                <c:pt idx="76">
                  <c:v>411.0</c:v>
                </c:pt>
                <c:pt idx="77">
                  <c:v>410.0</c:v>
                </c:pt>
                <c:pt idx="78">
                  <c:v>397.0</c:v>
                </c:pt>
                <c:pt idx="79">
                  <c:v>394.0</c:v>
                </c:pt>
                <c:pt idx="80">
                  <c:v>383.0</c:v>
                </c:pt>
                <c:pt idx="81">
                  <c:v>376.0</c:v>
                </c:pt>
                <c:pt idx="82">
                  <c:v>367.0</c:v>
                </c:pt>
                <c:pt idx="83">
                  <c:v>360.0</c:v>
                </c:pt>
                <c:pt idx="84">
                  <c:v>355.0</c:v>
                </c:pt>
                <c:pt idx="85">
                  <c:v>240.0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45895176"/>
        <c:axId val="-2145902616"/>
      </c:scatterChart>
      <c:valAx>
        <c:axId val="-2145895176"/>
        <c:scaling>
          <c:orientation val="minMax"/>
        </c:scaling>
        <c:delete val="0"/>
        <c:axPos val="b"/>
        <c:majorTickMark val="out"/>
        <c:minorTickMark val="none"/>
        <c:tickLblPos val="nextTo"/>
        <c:crossAx val="-2145902616"/>
        <c:crosses val="autoZero"/>
        <c:crossBetween val="midCat"/>
      </c:valAx>
      <c:valAx>
        <c:axId val="-2145902616"/>
        <c:scaling>
          <c:orientation val="minMax"/>
          <c:max val="2500.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145895176"/>
        <c:crosses val="autoZero"/>
        <c:crossBetween val="midCat"/>
      </c:valAx>
    </c:plotArea>
    <c:plotVisOnly val="1"/>
    <c:dispBlanksAs val="gap"/>
    <c:showDLblsOverMax val="0"/>
  </c:chart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Sheet2!$C$1</c:f>
              <c:strCache>
                <c:ptCount val="1"/>
                <c:pt idx="0">
                  <c:v>ALC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3"/>
          </c:marker>
          <c:yVal>
            <c:numRef>
              <c:f>Sheet2!$C$2:$C$87</c:f>
              <c:numCache>
                <c:formatCode>General</c:formatCode>
                <c:ptCount val="86"/>
                <c:pt idx="0">
                  <c:v>3932.0</c:v>
                </c:pt>
                <c:pt idx="1">
                  <c:v>3729.0</c:v>
                </c:pt>
                <c:pt idx="2">
                  <c:v>3183.0</c:v>
                </c:pt>
                <c:pt idx="3">
                  <c:v>2856.0</c:v>
                </c:pt>
                <c:pt idx="4">
                  <c:v>2850.0</c:v>
                </c:pt>
                <c:pt idx="5">
                  <c:v>2797.0</c:v>
                </c:pt>
                <c:pt idx="6">
                  <c:v>2775.0</c:v>
                </c:pt>
                <c:pt idx="7">
                  <c:v>2772.0</c:v>
                </c:pt>
                <c:pt idx="8">
                  <c:v>2763.0</c:v>
                </c:pt>
                <c:pt idx="9">
                  <c:v>2730.0</c:v>
                </c:pt>
                <c:pt idx="10">
                  <c:v>2562.0</c:v>
                </c:pt>
                <c:pt idx="11">
                  <c:v>2532.0</c:v>
                </c:pt>
                <c:pt idx="12">
                  <c:v>2470.0</c:v>
                </c:pt>
                <c:pt idx="13">
                  <c:v>2401.0</c:v>
                </c:pt>
                <c:pt idx="14">
                  <c:v>2282.0</c:v>
                </c:pt>
                <c:pt idx="15">
                  <c:v>2208.0</c:v>
                </c:pt>
                <c:pt idx="16">
                  <c:v>2178.0</c:v>
                </c:pt>
                <c:pt idx="17">
                  <c:v>2175.0</c:v>
                </c:pt>
                <c:pt idx="18">
                  <c:v>2087.0</c:v>
                </c:pt>
                <c:pt idx="19">
                  <c:v>2016.0</c:v>
                </c:pt>
                <c:pt idx="20">
                  <c:v>1997.0</c:v>
                </c:pt>
                <c:pt idx="21">
                  <c:v>1979.0</c:v>
                </c:pt>
                <c:pt idx="22">
                  <c:v>1959.0</c:v>
                </c:pt>
                <c:pt idx="23">
                  <c:v>1950.0</c:v>
                </c:pt>
                <c:pt idx="24">
                  <c:v>1932.0</c:v>
                </c:pt>
                <c:pt idx="25">
                  <c:v>1861.0</c:v>
                </c:pt>
                <c:pt idx="26">
                  <c:v>1859.0</c:v>
                </c:pt>
                <c:pt idx="27">
                  <c:v>1842.0</c:v>
                </c:pt>
                <c:pt idx="28">
                  <c:v>1826.0</c:v>
                </c:pt>
                <c:pt idx="29">
                  <c:v>1798.0</c:v>
                </c:pt>
                <c:pt idx="30">
                  <c:v>1759.0</c:v>
                </c:pt>
                <c:pt idx="31">
                  <c:v>1751.0</c:v>
                </c:pt>
                <c:pt idx="32">
                  <c:v>1739.0</c:v>
                </c:pt>
                <c:pt idx="33">
                  <c:v>1724.0</c:v>
                </c:pt>
                <c:pt idx="34">
                  <c:v>1703.0</c:v>
                </c:pt>
                <c:pt idx="35">
                  <c:v>1665.0</c:v>
                </c:pt>
                <c:pt idx="36">
                  <c:v>1649.0</c:v>
                </c:pt>
                <c:pt idx="37">
                  <c:v>1642.0</c:v>
                </c:pt>
                <c:pt idx="38">
                  <c:v>1612.0</c:v>
                </c:pt>
                <c:pt idx="39">
                  <c:v>1585.0</c:v>
                </c:pt>
                <c:pt idx="40">
                  <c:v>1573.0</c:v>
                </c:pt>
                <c:pt idx="41">
                  <c:v>1567.0</c:v>
                </c:pt>
                <c:pt idx="42">
                  <c:v>1566.0</c:v>
                </c:pt>
                <c:pt idx="43">
                  <c:v>1546.0</c:v>
                </c:pt>
                <c:pt idx="44">
                  <c:v>1533.0</c:v>
                </c:pt>
                <c:pt idx="45">
                  <c:v>1520.0</c:v>
                </c:pt>
                <c:pt idx="46">
                  <c:v>1462.0</c:v>
                </c:pt>
                <c:pt idx="47">
                  <c:v>1426.0</c:v>
                </c:pt>
                <c:pt idx="48">
                  <c:v>1421.0</c:v>
                </c:pt>
                <c:pt idx="49">
                  <c:v>1407.0</c:v>
                </c:pt>
                <c:pt idx="50">
                  <c:v>1385.0</c:v>
                </c:pt>
                <c:pt idx="51">
                  <c:v>1358.0</c:v>
                </c:pt>
                <c:pt idx="52">
                  <c:v>1354.0</c:v>
                </c:pt>
                <c:pt idx="53">
                  <c:v>1332.0</c:v>
                </c:pt>
                <c:pt idx="54">
                  <c:v>1285.0</c:v>
                </c:pt>
                <c:pt idx="55">
                  <c:v>1254.0</c:v>
                </c:pt>
                <c:pt idx="56">
                  <c:v>1241.0</c:v>
                </c:pt>
                <c:pt idx="57">
                  <c:v>1239.0</c:v>
                </c:pt>
                <c:pt idx="58">
                  <c:v>1170.0</c:v>
                </c:pt>
                <c:pt idx="59">
                  <c:v>1154.0</c:v>
                </c:pt>
                <c:pt idx="60">
                  <c:v>1119.0</c:v>
                </c:pt>
                <c:pt idx="61">
                  <c:v>1103.0</c:v>
                </c:pt>
                <c:pt idx="62">
                  <c:v>1077.0</c:v>
                </c:pt>
                <c:pt idx="63">
                  <c:v>987.0</c:v>
                </c:pt>
                <c:pt idx="64">
                  <c:v>982.0</c:v>
                </c:pt>
                <c:pt idx="65">
                  <c:v>975.0</c:v>
                </c:pt>
                <c:pt idx="66">
                  <c:v>968.0</c:v>
                </c:pt>
                <c:pt idx="67">
                  <c:v>956.0</c:v>
                </c:pt>
                <c:pt idx="68">
                  <c:v>925.0</c:v>
                </c:pt>
                <c:pt idx="69">
                  <c:v>924.0</c:v>
                </c:pt>
                <c:pt idx="70">
                  <c:v>910.0</c:v>
                </c:pt>
                <c:pt idx="71">
                  <c:v>879.0</c:v>
                </c:pt>
                <c:pt idx="72">
                  <c:v>845.0</c:v>
                </c:pt>
                <c:pt idx="73">
                  <c:v>824.0</c:v>
                </c:pt>
                <c:pt idx="74">
                  <c:v>818.0</c:v>
                </c:pt>
                <c:pt idx="75">
                  <c:v>771.0</c:v>
                </c:pt>
                <c:pt idx="76">
                  <c:v>770.0</c:v>
                </c:pt>
                <c:pt idx="77">
                  <c:v>711.0</c:v>
                </c:pt>
                <c:pt idx="78">
                  <c:v>670.0</c:v>
                </c:pt>
                <c:pt idx="79">
                  <c:v>653.0</c:v>
                </c:pt>
                <c:pt idx="80">
                  <c:v>622.0</c:v>
                </c:pt>
                <c:pt idx="81">
                  <c:v>454.0</c:v>
                </c:pt>
                <c:pt idx="82">
                  <c:v>448.0</c:v>
                </c:pt>
                <c:pt idx="83">
                  <c:v>445.0</c:v>
                </c:pt>
                <c:pt idx="84">
                  <c:v>420.0</c:v>
                </c:pt>
                <c:pt idx="85">
                  <c:v>373.0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45937320"/>
        <c:axId val="-2145937912"/>
      </c:scatterChart>
      <c:valAx>
        <c:axId val="-2145937320"/>
        <c:scaling>
          <c:orientation val="minMax"/>
        </c:scaling>
        <c:delete val="0"/>
        <c:axPos val="b"/>
        <c:majorTickMark val="out"/>
        <c:minorTickMark val="none"/>
        <c:tickLblPos val="nextTo"/>
        <c:crossAx val="-2145937912"/>
        <c:crosses val="autoZero"/>
        <c:crossBetween val="midCat"/>
      </c:valAx>
      <c:valAx>
        <c:axId val="-21459379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145937320"/>
        <c:crosses val="autoZero"/>
        <c:crossBetween val="midCat"/>
      </c:valAx>
    </c:plotArea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817610062893082"/>
          <c:y val="0.0589569160997732"/>
          <c:w val="0.653580440500815"/>
          <c:h val="0.882086167800454"/>
        </c:manualLayout>
      </c:layout>
      <c:barChart>
        <c:barDir val="bar"/>
        <c:grouping val="clustered"/>
        <c:varyColors val="0"/>
        <c:ser>
          <c:idx val="0"/>
          <c:order val="0"/>
          <c:invertIfNegative val="0"/>
          <c:dLbls>
            <c:txPr>
              <a:bodyPr/>
              <a:lstStyle/>
              <a:p>
                <a:pPr>
                  <a:defRPr sz="1200" b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Sheet1!$D$14:$D$15</c:f>
              <c:numCache>
                <c:formatCode>#,#00\%</c:formatCode>
                <c:ptCount val="2"/>
                <c:pt idx="0">
                  <c:v>56.91</c:v>
                </c:pt>
                <c:pt idx="1">
                  <c:v>43.09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18985000"/>
        <c:axId val="-2118982024"/>
      </c:barChart>
      <c:catAx>
        <c:axId val="-2118985000"/>
        <c:scaling>
          <c:orientation val="maxMin"/>
        </c:scaling>
        <c:delete val="1"/>
        <c:axPos val="l"/>
        <c:majorTickMark val="out"/>
        <c:minorTickMark val="none"/>
        <c:tickLblPos val="nextTo"/>
        <c:crossAx val="-2118982024"/>
        <c:crosses val="autoZero"/>
        <c:auto val="1"/>
        <c:lblAlgn val="ctr"/>
        <c:lblOffset val="100"/>
        <c:noMultiLvlLbl val="0"/>
      </c:catAx>
      <c:valAx>
        <c:axId val="-2118982024"/>
        <c:scaling>
          <c:orientation val="minMax"/>
        </c:scaling>
        <c:delete val="1"/>
        <c:axPos val="t"/>
        <c:numFmt formatCode="#,#00\%" sourceLinked="1"/>
        <c:majorTickMark val="out"/>
        <c:minorTickMark val="none"/>
        <c:tickLblPos val="nextTo"/>
        <c:crossAx val="-211898500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908676123282748"/>
          <c:y val="0.0579295196691947"/>
          <c:w val="0.783315693678729"/>
          <c:h val="0.88414096066161"/>
        </c:manualLayout>
      </c:layout>
      <c:barChart>
        <c:barDir val="bar"/>
        <c:grouping val="clustered"/>
        <c:varyColors val="0"/>
        <c:ser>
          <c:idx val="0"/>
          <c:order val="0"/>
          <c:invertIfNegative val="0"/>
          <c:dLbls>
            <c:txPr>
              <a:bodyPr/>
              <a:lstStyle/>
              <a:p>
                <a:pPr>
                  <a:defRPr sz="1200" b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Sheet1!$G$14:$G$15</c:f>
              <c:numCache>
                <c:formatCode>#,#00\%</c:formatCode>
                <c:ptCount val="2"/>
                <c:pt idx="0">
                  <c:v>64.84</c:v>
                </c:pt>
                <c:pt idx="1">
                  <c:v>35.16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18959128"/>
        <c:axId val="-2118956152"/>
      </c:barChart>
      <c:catAx>
        <c:axId val="-2118959128"/>
        <c:scaling>
          <c:orientation val="maxMin"/>
        </c:scaling>
        <c:delete val="1"/>
        <c:axPos val="l"/>
        <c:majorTickMark val="out"/>
        <c:minorTickMark val="none"/>
        <c:tickLblPos val="nextTo"/>
        <c:crossAx val="-2118956152"/>
        <c:crosses val="autoZero"/>
        <c:auto val="1"/>
        <c:lblAlgn val="ctr"/>
        <c:lblOffset val="100"/>
        <c:noMultiLvlLbl val="0"/>
      </c:catAx>
      <c:valAx>
        <c:axId val="-2118956152"/>
        <c:scaling>
          <c:orientation val="minMax"/>
        </c:scaling>
        <c:delete val="1"/>
        <c:axPos val="t"/>
        <c:numFmt formatCode="#,#00\%" sourceLinked="1"/>
        <c:majorTickMark val="out"/>
        <c:minorTickMark val="none"/>
        <c:tickLblPos val="nextTo"/>
        <c:crossAx val="-211895912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2E9C79"/>
              </a:solidFill>
            </c:spPr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1200" b="1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spPr/>
              <c:txPr>
                <a:bodyPr/>
                <a:lstStyle/>
                <a:p>
                  <a:pPr>
                    <a:defRPr sz="120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Sheet1!$J$14:$J$15</c:f>
              <c:numCache>
                <c:formatCode>#,#00\%</c:formatCode>
                <c:ptCount val="2"/>
                <c:pt idx="0">
                  <c:v>71.96</c:v>
                </c:pt>
                <c:pt idx="1">
                  <c:v>28.04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18922296"/>
        <c:axId val="-2118919320"/>
      </c:barChart>
      <c:catAx>
        <c:axId val="-2118922296"/>
        <c:scaling>
          <c:orientation val="maxMin"/>
        </c:scaling>
        <c:delete val="1"/>
        <c:axPos val="l"/>
        <c:majorTickMark val="out"/>
        <c:minorTickMark val="none"/>
        <c:tickLblPos val="nextTo"/>
        <c:crossAx val="-2118919320"/>
        <c:crosses val="autoZero"/>
        <c:auto val="1"/>
        <c:lblAlgn val="ctr"/>
        <c:lblOffset val="100"/>
        <c:noMultiLvlLbl val="0"/>
      </c:catAx>
      <c:valAx>
        <c:axId val="-2118919320"/>
        <c:scaling>
          <c:orientation val="minMax"/>
        </c:scaling>
        <c:delete val="1"/>
        <c:axPos val="t"/>
        <c:numFmt formatCode="#,#00\%" sourceLinked="1"/>
        <c:majorTickMark val="out"/>
        <c:minorTickMark val="none"/>
        <c:tickLblPos val="nextTo"/>
        <c:crossAx val="-211892229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Sheet1!$M$14:$M$15</c:f>
              <c:numCache>
                <c:formatCode>#,#00\%</c:formatCode>
                <c:ptCount val="2"/>
                <c:pt idx="0">
                  <c:v>66.39</c:v>
                </c:pt>
                <c:pt idx="1">
                  <c:v>33.61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15987064"/>
        <c:axId val="2028390088"/>
      </c:barChart>
      <c:catAx>
        <c:axId val="2115987064"/>
        <c:scaling>
          <c:orientation val="maxMin"/>
        </c:scaling>
        <c:delete val="1"/>
        <c:axPos val="l"/>
        <c:majorTickMark val="out"/>
        <c:minorTickMark val="none"/>
        <c:tickLblPos val="nextTo"/>
        <c:crossAx val="2028390088"/>
        <c:crosses val="autoZero"/>
        <c:auto val="1"/>
        <c:lblAlgn val="ctr"/>
        <c:lblOffset val="100"/>
        <c:noMultiLvlLbl val="0"/>
      </c:catAx>
      <c:valAx>
        <c:axId val="2028390088"/>
        <c:scaling>
          <c:orientation val="minMax"/>
        </c:scaling>
        <c:delete val="1"/>
        <c:axPos val="t"/>
        <c:numFmt formatCode="#,#00\%" sourceLinked="1"/>
        <c:majorTickMark val="out"/>
        <c:minorTickMark val="none"/>
        <c:tickLblPos val="nextTo"/>
        <c:crossAx val="211598706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2E9C79"/>
              </a:solidFill>
            </c:spPr>
          </c:dPt>
          <c:dPt>
            <c:idx val="1"/>
            <c:invertIfNegative val="0"/>
            <c:bubble3D val="0"/>
            <c:spPr>
              <a:solidFill>
                <a:srgbClr val="2E9C79"/>
              </a:solidFill>
            </c:spPr>
          </c:dPt>
          <c:dLbls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3</a:t>
                    </a:r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Sheet1!$B$8:$B$11</c:f>
              <c:numCache>
                <c:formatCode>#,#00\%</c:formatCode>
                <c:ptCount val="4"/>
                <c:pt idx="0">
                  <c:v>11.41</c:v>
                </c:pt>
                <c:pt idx="1">
                  <c:v>50.69</c:v>
                </c:pt>
                <c:pt idx="2">
                  <c:v>34.61</c:v>
                </c:pt>
                <c:pt idx="3">
                  <c:v>3.3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73892216"/>
        <c:axId val="2115847528"/>
      </c:barChart>
      <c:catAx>
        <c:axId val="2073892216"/>
        <c:scaling>
          <c:orientation val="maxMin"/>
        </c:scaling>
        <c:delete val="1"/>
        <c:axPos val="l"/>
        <c:majorTickMark val="out"/>
        <c:minorTickMark val="none"/>
        <c:tickLblPos val="nextTo"/>
        <c:crossAx val="2115847528"/>
        <c:crosses val="autoZero"/>
        <c:auto val="1"/>
        <c:lblAlgn val="ctr"/>
        <c:lblOffset val="100"/>
        <c:noMultiLvlLbl val="0"/>
      </c:catAx>
      <c:valAx>
        <c:axId val="2115847528"/>
        <c:scaling>
          <c:orientation val="minMax"/>
        </c:scaling>
        <c:delete val="1"/>
        <c:axPos val="t"/>
        <c:numFmt formatCode="#,#00\%" sourceLinked="1"/>
        <c:majorTickMark val="out"/>
        <c:minorTickMark val="none"/>
        <c:tickLblPos val="nextTo"/>
        <c:crossAx val="207389221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1621621621622"/>
          <c:y val="0.0138888888888889"/>
          <c:w val="0.87837873157897"/>
          <c:h val="0.87962962962963"/>
        </c:manualLayout>
      </c:layout>
      <c:barChart>
        <c:barDir val="bar"/>
        <c:grouping val="clustered"/>
        <c:varyColors val="0"/>
        <c:ser>
          <c:idx val="0"/>
          <c:order val="0"/>
          <c:invertIfNegative val="0"/>
          <c:dLbls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4</a:t>
                    </a:r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Sheet1!$D$8:$D$11</c:f>
              <c:numCache>
                <c:formatCode>#,#00\%</c:formatCode>
                <c:ptCount val="4"/>
                <c:pt idx="0">
                  <c:v>12.19</c:v>
                </c:pt>
                <c:pt idx="1">
                  <c:v>47.89</c:v>
                </c:pt>
                <c:pt idx="2">
                  <c:v>35.78</c:v>
                </c:pt>
                <c:pt idx="3">
                  <c:v>4.13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74327896"/>
        <c:axId val="2028359944"/>
      </c:barChart>
      <c:catAx>
        <c:axId val="2074327896"/>
        <c:scaling>
          <c:orientation val="maxMin"/>
        </c:scaling>
        <c:delete val="1"/>
        <c:axPos val="l"/>
        <c:majorTickMark val="out"/>
        <c:minorTickMark val="none"/>
        <c:tickLblPos val="nextTo"/>
        <c:crossAx val="2028359944"/>
        <c:crosses val="autoZero"/>
        <c:auto val="1"/>
        <c:lblAlgn val="ctr"/>
        <c:lblOffset val="100"/>
        <c:noMultiLvlLbl val="0"/>
      </c:catAx>
      <c:valAx>
        <c:axId val="2028359944"/>
        <c:scaling>
          <c:orientation val="minMax"/>
        </c:scaling>
        <c:delete val="1"/>
        <c:axPos val="t"/>
        <c:numFmt formatCode="#,#00\%" sourceLinked="1"/>
        <c:majorTickMark val="out"/>
        <c:minorTickMark val="none"/>
        <c:tickLblPos val="nextTo"/>
        <c:crossAx val="207432789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878378378378378"/>
          <c:y val="0.0601851851851852"/>
          <c:w val="0.912162162162162"/>
          <c:h val="0.87962962962963"/>
        </c:manualLayout>
      </c:layout>
      <c:barChart>
        <c:barDir val="bar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2E9C79"/>
              </a:solidFill>
            </c:spPr>
          </c:dPt>
          <c:dPt>
            <c:idx val="1"/>
            <c:invertIfNegative val="0"/>
            <c:bubble3D val="0"/>
            <c:spPr>
              <a:solidFill>
                <a:srgbClr val="2E9C79"/>
              </a:solidFill>
            </c:spPr>
          </c:dPt>
          <c:dLbls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4</a:t>
                    </a:r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Sheet1!$G$8:$G$11</c:f>
              <c:numCache>
                <c:formatCode>#,#00\%</c:formatCode>
                <c:ptCount val="4"/>
                <c:pt idx="0">
                  <c:v>11.28</c:v>
                </c:pt>
                <c:pt idx="1">
                  <c:v>61.5</c:v>
                </c:pt>
                <c:pt idx="2">
                  <c:v>23.16</c:v>
                </c:pt>
                <c:pt idx="3">
                  <c:v>4.06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20898712"/>
        <c:axId val="2074353816"/>
      </c:barChart>
      <c:catAx>
        <c:axId val="2120898712"/>
        <c:scaling>
          <c:orientation val="maxMin"/>
        </c:scaling>
        <c:delete val="1"/>
        <c:axPos val="l"/>
        <c:majorTickMark val="out"/>
        <c:minorTickMark val="none"/>
        <c:tickLblPos val="nextTo"/>
        <c:crossAx val="2074353816"/>
        <c:crosses val="autoZero"/>
        <c:auto val="1"/>
        <c:lblAlgn val="ctr"/>
        <c:lblOffset val="100"/>
        <c:noMultiLvlLbl val="0"/>
      </c:catAx>
      <c:valAx>
        <c:axId val="2074353816"/>
        <c:scaling>
          <c:orientation val="minMax"/>
        </c:scaling>
        <c:delete val="1"/>
        <c:axPos val="t"/>
        <c:numFmt formatCode="#,#00\%" sourceLinked="1"/>
        <c:majorTickMark val="out"/>
        <c:minorTickMark val="none"/>
        <c:tickLblPos val="nextTo"/>
        <c:crossAx val="212089871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3744152216738"/>
          <c:y val="0.0647600563424258"/>
          <c:w val="0.38551540610086"/>
          <c:h val="0.870479887315148"/>
        </c:manualLayout>
      </c:layout>
      <c:barChart>
        <c:barDir val="bar"/>
        <c:grouping val="clustered"/>
        <c:varyColors val="0"/>
        <c:ser>
          <c:idx val="0"/>
          <c:order val="0"/>
          <c:invertIfNegative val="0"/>
          <c:dLbls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3</a:t>
                    </a:r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Sheet1!$J$8:$J$11</c:f>
              <c:numCache>
                <c:formatCode>#,#00\%</c:formatCode>
                <c:ptCount val="4"/>
                <c:pt idx="0">
                  <c:v>12.93</c:v>
                </c:pt>
                <c:pt idx="1">
                  <c:v>46.55</c:v>
                </c:pt>
                <c:pt idx="2">
                  <c:v>37.84</c:v>
                </c:pt>
                <c:pt idx="3">
                  <c:v>2.67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18899336"/>
        <c:axId val="-2118896392"/>
      </c:barChart>
      <c:catAx>
        <c:axId val="-2118899336"/>
        <c:scaling>
          <c:orientation val="maxMin"/>
        </c:scaling>
        <c:delete val="1"/>
        <c:axPos val="l"/>
        <c:majorTickMark val="out"/>
        <c:minorTickMark val="none"/>
        <c:tickLblPos val="nextTo"/>
        <c:crossAx val="-2118896392"/>
        <c:crosses val="autoZero"/>
        <c:auto val="1"/>
        <c:lblAlgn val="ctr"/>
        <c:lblOffset val="100"/>
        <c:noMultiLvlLbl val="0"/>
      </c:catAx>
      <c:valAx>
        <c:axId val="-2118896392"/>
        <c:scaling>
          <c:orientation val="minMax"/>
        </c:scaling>
        <c:delete val="1"/>
        <c:axPos val="t"/>
        <c:numFmt formatCode="#,#00\%" sourceLinked="1"/>
        <c:majorTickMark val="out"/>
        <c:minorTickMark val="none"/>
        <c:tickLblPos val="nextTo"/>
        <c:crossAx val="-211889933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389CD1-8AFE-6748-B8BE-3EEC2134248E}" type="datetimeFigureOut">
              <a:rPr lang="en-US" smtClean="0"/>
              <a:t>12/01/16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50FB82-D1CE-6D4A-8A9E-2851B0B8D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946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C6DA95-575B-F44B-AFA5-BC0F70DA38C0}" type="datetimeFigureOut">
              <a:rPr lang="en-US" smtClean="0"/>
              <a:t>12/01/16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53D79D-4F5B-A945-B912-61FF9310B5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2302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14500" y="685800"/>
            <a:ext cx="3429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DC545-7D5A-44BB-922E-5DAEC8C4E165}" type="slidenum">
              <a:rPr lang="en-GB" smtClean="0">
                <a:solidFill>
                  <a:prstClr val="black"/>
                </a:solidFill>
              </a:rPr>
              <a:pPr/>
              <a:t>23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4370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49003" y="740833"/>
            <a:ext cx="3700463" cy="3702051"/>
          </a:xfrm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879094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14500" y="685800"/>
            <a:ext cx="3429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err="1" smtClean="0"/>
              <a:t>Unknown</a:t>
            </a:r>
            <a:endParaRPr lang="nl-BE" dirty="0" smtClean="0"/>
          </a:p>
          <a:p>
            <a:r>
              <a:rPr lang="nl-BE" dirty="0" err="1" smtClean="0"/>
              <a:t>Mucosal</a:t>
            </a:r>
            <a:endParaRPr lang="nl-BE" dirty="0" smtClean="0"/>
          </a:p>
          <a:p>
            <a:r>
              <a:rPr lang="nl-BE" dirty="0" err="1" smtClean="0"/>
              <a:t>Uveaal</a:t>
            </a:r>
            <a:r>
              <a:rPr lang="nl-BE" dirty="0" smtClean="0"/>
              <a:t> </a:t>
            </a:r>
          </a:p>
          <a:p>
            <a:r>
              <a:rPr lang="nl-BE" dirty="0" smtClean="0"/>
              <a:t>Apart</a:t>
            </a:r>
          </a:p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F15926-4649-4E66-BF80-F34C9C41134C}" type="slidenum">
              <a:rPr lang="nl-BE" smtClean="0"/>
              <a:t>35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591872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14500" y="685800"/>
            <a:ext cx="3429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8DAAA-ABE0-42F8-AE93-6CE10D90DDD1}" type="slidenum">
              <a:rPr lang="en-US" smtClean="0">
                <a:solidFill>
                  <a:prstClr val="black"/>
                </a:solidFill>
              </a:rPr>
              <a:pPr/>
              <a:t>36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3636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14500" y="685800"/>
            <a:ext cx="3429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534E3C-681A-4BAD-B3CD-03AFA196782E}" type="slidenum">
              <a:rPr lang="nl-BE" smtClean="0"/>
              <a:t>39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39367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DA2EB-0318-8A4C-BB31-3D4237B6E350}" type="datetimeFigureOut">
              <a:rPr lang="en-US" smtClean="0"/>
              <a:t>12/01/16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BD399-70F6-DC41-B50A-B40035414D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841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DA2EB-0318-8A4C-BB31-3D4237B6E350}" type="datetimeFigureOut">
              <a:rPr lang="en-US" smtClean="0"/>
              <a:t>12/01/16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BD399-70F6-DC41-B50A-B40035414D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032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DA2EB-0318-8A4C-BB31-3D4237B6E350}" type="datetimeFigureOut">
              <a:rPr lang="en-US" smtClean="0"/>
              <a:t>12/01/16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BD399-70F6-DC41-B50A-B40035414D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1762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001420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570372" y="1741715"/>
            <a:ext cx="8207869" cy="4439631"/>
          </a:xfrm>
        </p:spPr>
        <p:txBody>
          <a:bodyPr/>
          <a:lstStyle>
            <a:lvl1pPr>
              <a:buClr>
                <a:srgbClr val="0075B0"/>
              </a:buClr>
              <a:buFont typeface="Arial"/>
              <a:buChar char="•"/>
              <a:defRPr b="0">
                <a:solidFill>
                  <a:srgbClr val="5D5D5D"/>
                </a:solidFill>
                <a:latin typeface="Arial"/>
                <a:cs typeface="Arial"/>
              </a:defRPr>
            </a:lvl1pPr>
            <a:lvl2pPr>
              <a:buClr>
                <a:srgbClr val="E84E0F"/>
              </a:buClr>
              <a:buFont typeface="Arial"/>
              <a:buChar char="•"/>
              <a:defRPr>
                <a:solidFill>
                  <a:srgbClr val="5D5D5D"/>
                </a:solidFill>
                <a:latin typeface="Arial"/>
                <a:cs typeface="Arial"/>
              </a:defRPr>
            </a:lvl2pPr>
            <a:lvl3pPr>
              <a:buClr>
                <a:srgbClr val="E84E0F"/>
              </a:buClr>
              <a:buFont typeface="Wingdings 2" charset="2"/>
              <a:buChar char="–"/>
              <a:defRPr>
                <a:solidFill>
                  <a:srgbClr val="5D5D5D"/>
                </a:solidFill>
                <a:latin typeface="Arial"/>
                <a:cs typeface="Arial"/>
              </a:defRPr>
            </a:lvl3pPr>
            <a:lvl4pPr>
              <a:buClr>
                <a:srgbClr val="E84E0F"/>
              </a:buClr>
              <a:defRPr>
                <a:solidFill>
                  <a:srgbClr val="5D5D5D"/>
                </a:solidFill>
                <a:latin typeface="Arial"/>
                <a:cs typeface="Arial"/>
              </a:defRPr>
            </a:lvl4pPr>
            <a:lvl5pPr>
              <a:buClr>
                <a:srgbClr val="E84E0F"/>
              </a:buClr>
              <a:buFont typeface="Arial"/>
              <a:buChar char="•"/>
              <a:defRPr>
                <a:solidFill>
                  <a:srgbClr val="5D5D5D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55161" y="357447"/>
            <a:ext cx="8225983" cy="107233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0075B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1314903"/>
      </p:ext>
    </p:extLst>
  </p:cSld>
  <p:clrMapOvr>
    <a:masterClrMapping/>
  </p:clrMapOvr>
  <p:transition xmlns:p14="http://schemas.microsoft.com/office/powerpoint/2010/main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356661"/>
            <a:ext cx="8496944" cy="753211"/>
          </a:xfr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3200" b="1" kern="1200" dirty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23528" y="1316767"/>
            <a:ext cx="8496944" cy="508856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72485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2700000" cy="639763"/>
          </a:xfrm>
          <a:ln w="12700">
            <a:solidFill>
              <a:schemeClr val="accent1">
                <a:shade val="50000"/>
              </a:schemeClr>
            </a:solidFill>
          </a:ln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89869"/>
            <a:ext cx="2700000" cy="3951288"/>
          </a:xfrm>
          <a:ln w="12700">
            <a:solidFill>
              <a:schemeClr val="accent1">
                <a:shade val="50000"/>
              </a:schemeClr>
            </a:solidFill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12160" y="1556793"/>
            <a:ext cx="2700000" cy="639763"/>
          </a:xfrm>
          <a:ln w="12700">
            <a:solidFill>
              <a:schemeClr val="accent1">
                <a:shade val="50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dirty="0" smtClean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12160" y="2189869"/>
            <a:ext cx="2700000" cy="3951288"/>
          </a:xfrm>
          <a:ln w="12700">
            <a:solidFill>
              <a:schemeClr val="accent1">
                <a:shade val="50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GB" dirty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415"/>
            <a:ext cx="2133600" cy="366183"/>
          </a:xfrm>
          <a:prstGeom prst="rect">
            <a:avLst/>
          </a:prstGeom>
        </p:spPr>
        <p:txBody>
          <a:bodyPr/>
          <a:lstStyle/>
          <a:p>
            <a:fld id="{786991FE-9074-4348-BA3B-34A9EA4B9583}" type="datetimeFigureOut">
              <a:rPr lang="en-GB" smtClean="0"/>
              <a:t>12/01/16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415"/>
            <a:ext cx="2895600" cy="366183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415"/>
            <a:ext cx="2133600" cy="366183"/>
          </a:xfrm>
          <a:prstGeom prst="rect">
            <a:avLst/>
          </a:prstGeom>
        </p:spPr>
        <p:txBody>
          <a:bodyPr/>
          <a:lstStyle/>
          <a:p>
            <a:fld id="{7DE8EE3C-D050-4748-AFC8-B31F0092B45D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ext Placeholder 2"/>
          <p:cNvSpPr>
            <a:spLocks noGrp="1"/>
          </p:cNvSpPr>
          <p:nvPr>
            <p:ph type="body" idx="13"/>
          </p:nvPr>
        </p:nvSpPr>
        <p:spPr>
          <a:xfrm>
            <a:off x="3234680" y="1556793"/>
            <a:ext cx="2700000" cy="639763"/>
          </a:xfrm>
          <a:ln w="12700">
            <a:solidFill>
              <a:schemeClr val="accent1">
                <a:shade val="50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dirty="0" smtClean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4"/>
          </p:nvPr>
        </p:nvSpPr>
        <p:spPr>
          <a:xfrm>
            <a:off x="3234680" y="2189869"/>
            <a:ext cx="2700000" cy="3951288"/>
          </a:xfrm>
          <a:ln w="12700">
            <a:solidFill>
              <a:schemeClr val="accent1">
                <a:shade val="50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GB" dirty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89396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10"/>
          </p:nvPr>
        </p:nvSpPr>
        <p:spPr>
          <a:xfrm>
            <a:off x="237995" y="1302728"/>
            <a:ext cx="8680537" cy="4784943"/>
          </a:xfrm>
        </p:spPr>
        <p:txBody>
          <a:bodyPr/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564491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DA2EB-0318-8A4C-BB31-3D4237B6E350}" type="datetimeFigureOut">
              <a:rPr lang="en-US" smtClean="0"/>
              <a:t>12/01/16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BD399-70F6-DC41-B50A-B40035414D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467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DA2EB-0318-8A4C-BB31-3D4237B6E350}" type="datetimeFigureOut">
              <a:rPr lang="en-US" smtClean="0"/>
              <a:t>12/01/16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BD399-70F6-DC41-B50A-B40035414D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319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DA2EB-0318-8A4C-BB31-3D4237B6E350}" type="datetimeFigureOut">
              <a:rPr lang="en-US" smtClean="0"/>
              <a:t>12/01/16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BD399-70F6-DC41-B50A-B40035414D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842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DA2EB-0318-8A4C-BB31-3D4237B6E350}" type="datetimeFigureOut">
              <a:rPr lang="en-US" smtClean="0"/>
              <a:t>12/01/16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BD399-70F6-DC41-B50A-B40035414D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481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DA2EB-0318-8A4C-BB31-3D4237B6E350}" type="datetimeFigureOut">
              <a:rPr lang="en-US" smtClean="0"/>
              <a:t>12/01/16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BD399-70F6-DC41-B50A-B40035414D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404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DA2EB-0318-8A4C-BB31-3D4237B6E350}" type="datetimeFigureOut">
              <a:rPr lang="en-US" smtClean="0"/>
              <a:t>12/01/16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BD399-70F6-DC41-B50A-B40035414D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280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DA2EB-0318-8A4C-BB31-3D4237B6E350}" type="datetimeFigureOut">
              <a:rPr lang="en-US" smtClean="0"/>
              <a:t>12/01/16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BD399-70F6-DC41-B50A-B40035414D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496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DA2EB-0318-8A4C-BB31-3D4237B6E350}" type="datetimeFigureOut">
              <a:rPr lang="en-US" smtClean="0"/>
              <a:t>12/01/16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BD399-70F6-DC41-B50A-B40035414D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912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2DA2EB-0318-8A4C-BB31-3D4237B6E350}" type="datetimeFigureOut">
              <a:rPr lang="en-US" smtClean="0"/>
              <a:t>12/01/16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BBD399-70F6-DC41-B50A-B40035414D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923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4" r:id="rId15"/>
    <p:sldLayoutId id="2147483665" r:id="rId16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globocan.iarc.fr/" TargetMode="External"/><Relationship Id="rId4" Type="http://schemas.openxmlformats.org/officeDocument/2006/relationships/hyperlink" Target="http://www.cancerresearchuk.org/about-cancer/type/melanoma/" TargetMode="External"/><Relationship Id="rId5" Type="http://schemas.openxmlformats.org/officeDocument/2006/relationships/image" Target="../media/image11.wm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2.png"/><Relationship Id="rId3" Type="http://schemas.openxmlformats.org/officeDocument/2006/relationships/hyperlink" Target="http://www.cancerresearchuk.org/about-cancer/type/melanoma/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microsoft.com/office/2007/relationships/hdphoto" Target="../media/hdphoto1.wdp"/><Relationship Id="rId5" Type="http://schemas.openxmlformats.org/officeDocument/2006/relationships/image" Target="../media/image19.jpeg"/><Relationship Id="rId6" Type="http://schemas.microsoft.com/office/2007/relationships/hdphoto" Target="../media/hdphoto2.wdp"/><Relationship Id="rId7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microsoft.com/office/2007/relationships/hdphoto" Target="../media/hdphoto1.wdp"/><Relationship Id="rId5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microsoft.com/office/2007/relationships/hdphoto" Target="../media/hdphoto1.wdp"/><Relationship Id="rId5" Type="http://schemas.openxmlformats.org/officeDocument/2006/relationships/image" Target="../media/image21.png"/><Relationship Id="rId6" Type="http://schemas.openxmlformats.org/officeDocument/2006/relationships/hyperlink" Target="https://www.google.be/url?sa=i&amp;rct=j&amp;q=&amp;esrc=s&amp;frm=1&amp;source=images&amp;cd=&amp;cad=rja&amp;uact=8&amp;ved=0CAcQjRxqFQoTCPq53YHNwsgCFQvbGgod840DXg&amp;url=https://en.wikipedia.org/wiki/BRAF_(gene)&amp;bvm=bv.104819420,bs.1,d.d2s&amp;psig=AFQjCNFHtOnw1i_c9WgXnw4qi3bADWFeZQ&amp;ust=1444934057777529" TargetMode="External"/><Relationship Id="rId7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6" Type="http://schemas.openxmlformats.org/officeDocument/2006/relationships/image" Target="../media/image27.png"/><Relationship Id="rId7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4" Type="http://schemas.openxmlformats.org/officeDocument/2006/relationships/image" Target="../media/image30.jpeg"/><Relationship Id="rId5" Type="http://schemas.openxmlformats.org/officeDocument/2006/relationships/image" Target="../media/image31.jpeg"/><Relationship Id="rId6" Type="http://schemas.openxmlformats.org/officeDocument/2006/relationships/image" Target="../media/image32.jpeg"/><Relationship Id="rId7" Type="http://schemas.openxmlformats.org/officeDocument/2006/relationships/image" Target="../media/image33.png"/><Relationship Id="rId8" Type="http://schemas.openxmlformats.org/officeDocument/2006/relationships/image" Target="../media/image34.png"/><Relationship Id="rId9" Type="http://schemas.openxmlformats.org/officeDocument/2006/relationships/image" Target="../media/image35.jpeg"/><Relationship Id="rId10" Type="http://schemas.openxmlformats.org/officeDocument/2006/relationships/image" Target="../media/image36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4" Type="http://schemas.openxmlformats.org/officeDocument/2006/relationships/image" Target="../media/image39.png"/><Relationship Id="rId5" Type="http://schemas.openxmlformats.org/officeDocument/2006/relationships/image" Target="../media/image40.png"/><Relationship Id="rId6" Type="http://schemas.openxmlformats.org/officeDocument/2006/relationships/image" Target="../media/image41.png"/><Relationship Id="rId7" Type="http://schemas.openxmlformats.org/officeDocument/2006/relationships/image" Target="../media/image42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7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3.png"/><Relationship Id="rId3" Type="http://schemas.openxmlformats.org/officeDocument/2006/relationships/image" Target="../media/image44.png"/></Relationships>
</file>

<file path=ppt/slides/_rels/slide39.xml.rels><?xml version="1.0" encoding="UTF-8" standalone="yes"?>
<Relationships xmlns="http://schemas.openxmlformats.org/package/2006/relationships"><Relationship Id="rId9" Type="http://schemas.openxmlformats.org/officeDocument/2006/relationships/image" Target="../media/image51.png"/><Relationship Id="rId20" Type="http://schemas.openxmlformats.org/officeDocument/2006/relationships/image" Target="../media/image62.png"/><Relationship Id="rId10" Type="http://schemas.openxmlformats.org/officeDocument/2006/relationships/image" Target="../media/image52.png"/><Relationship Id="rId11" Type="http://schemas.openxmlformats.org/officeDocument/2006/relationships/image" Target="../media/image53.png"/><Relationship Id="rId12" Type="http://schemas.openxmlformats.org/officeDocument/2006/relationships/image" Target="../media/image54.png"/><Relationship Id="rId13" Type="http://schemas.openxmlformats.org/officeDocument/2006/relationships/image" Target="../media/image55.png"/><Relationship Id="rId14" Type="http://schemas.openxmlformats.org/officeDocument/2006/relationships/image" Target="../media/image56.png"/><Relationship Id="rId15" Type="http://schemas.openxmlformats.org/officeDocument/2006/relationships/image" Target="../media/image57.png"/><Relationship Id="rId16" Type="http://schemas.openxmlformats.org/officeDocument/2006/relationships/image" Target="../media/image58.png"/><Relationship Id="rId17" Type="http://schemas.openxmlformats.org/officeDocument/2006/relationships/image" Target="../media/image59.png"/><Relationship Id="rId18" Type="http://schemas.openxmlformats.org/officeDocument/2006/relationships/image" Target="../media/image60.png"/><Relationship Id="rId19" Type="http://schemas.openxmlformats.org/officeDocument/2006/relationships/image" Target="../media/image61.png"/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5.png"/><Relationship Id="rId4" Type="http://schemas.openxmlformats.org/officeDocument/2006/relationships/image" Target="../media/image46.png"/><Relationship Id="rId5" Type="http://schemas.openxmlformats.org/officeDocument/2006/relationships/image" Target="../media/image47.png"/><Relationship Id="rId6" Type="http://schemas.openxmlformats.org/officeDocument/2006/relationships/image" Target="../media/image48.png"/><Relationship Id="rId7" Type="http://schemas.openxmlformats.org/officeDocument/2006/relationships/image" Target="../media/image49.png"/><Relationship Id="rId8" Type="http://schemas.openxmlformats.org/officeDocument/2006/relationships/image" Target="../media/image5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3.png"/><Relationship Id="rId3" Type="http://schemas.openxmlformats.org/officeDocument/2006/relationships/image" Target="../media/image64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5.png"/><Relationship Id="rId3" Type="http://schemas.openxmlformats.org/officeDocument/2006/relationships/image" Target="../media/image6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4" Type="http://schemas.openxmlformats.org/officeDocument/2006/relationships/image" Target="../media/image69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7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0.png"/><Relationship Id="rId3" Type="http://schemas.openxmlformats.org/officeDocument/2006/relationships/image" Target="../media/image7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4" Type="http://schemas.openxmlformats.org/officeDocument/2006/relationships/image" Target="../media/image73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4" Type="http://schemas.openxmlformats.org/officeDocument/2006/relationships/image" Target="../media/image75.png"/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1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4" Type="http://schemas.openxmlformats.org/officeDocument/2006/relationships/image" Target="../media/image78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6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4" Type="http://schemas.openxmlformats.org/officeDocument/2006/relationships/image" Target="../media/image81.png"/><Relationship Id="rId5" Type="http://schemas.openxmlformats.org/officeDocument/2006/relationships/image" Target="../media/image82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9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hyperlink" Target="http://www.google.be/url?sa=i&amp;rct=j&amp;q=&amp;esrc=s&amp;frm=1&amp;source=images&amp;cd=&amp;cad=rja&amp;uact=8&amp;ved=0CAcQjRxqFQoTCPvn4Jqy-cgCFQHNFAodJScOVg&amp;url=http://www.belgie-toerisme.be/informations/suggesties-laken-met-je-gezin-naar-het-atomium-je-kinderen-zullen-er-dol-op-zijn/nl/O/61423.html&amp;psig=AFQjCNFa1lXzE7Zqxcr72-Jt6XqRWUcmMQ&amp;ust=1446816656077916" TargetMode="External"/><Relationship Id="rId3" Type="http://schemas.openxmlformats.org/officeDocument/2006/relationships/image" Target="../media/image8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4" Type="http://schemas.openxmlformats.org/officeDocument/2006/relationships/chart" Target="../charts/chart3.xml"/><Relationship Id="rId5" Type="http://schemas.openxmlformats.org/officeDocument/2006/relationships/chart" Target="../charts/chart4.xml"/><Relationship Id="rId6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4" Type="http://schemas.openxmlformats.org/officeDocument/2006/relationships/chart" Target="../charts/chart8.xml"/><Relationship Id="rId5" Type="http://schemas.openxmlformats.org/officeDocument/2006/relationships/chart" Target="../charts/chart9.xml"/><Relationship Id="rId6" Type="http://schemas.openxmlformats.org/officeDocument/2006/relationships/chart" Target="../charts/chart10.xml"/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statbel.fgov.be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329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Résultats du 1</a:t>
            </a:r>
            <a:r>
              <a:rPr lang="fr-FR" baseline="30000" dirty="0" smtClean="0"/>
              <a:t>er</a:t>
            </a:r>
            <a:r>
              <a:rPr lang="fr-FR" dirty="0" smtClean="0"/>
              <a:t> baromètre : </a:t>
            </a:r>
            <a:br>
              <a:rPr lang="fr-FR" dirty="0" smtClean="0"/>
            </a:br>
            <a:r>
              <a:rPr lang="fr-FR" dirty="0" smtClean="0"/>
              <a:t>“Les Belges face au cancer”</a:t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>En perspective avec l’arrivée prochaine de l’immunothérapie</a:t>
            </a:r>
            <a:endParaRPr lang="fr-F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5741" y="3886201"/>
            <a:ext cx="6762817" cy="1895479"/>
          </a:xfrm>
        </p:spPr>
        <p:txBody>
          <a:bodyPr>
            <a:normAutofit fontScale="92500" lnSpcReduction="20000"/>
          </a:bodyPr>
          <a:lstStyle/>
          <a:p>
            <a:endParaRPr lang="fr-FR" dirty="0"/>
          </a:p>
          <a:p>
            <a:endParaRPr lang="fr-FR" dirty="0" smtClean="0"/>
          </a:p>
          <a:p>
            <a:r>
              <a:rPr lang="fr-FR" dirty="0" smtClean="0"/>
              <a:t>Par le Prof. Guy </a:t>
            </a:r>
            <a:r>
              <a:rPr lang="fr-FR" dirty="0" err="1" smtClean="0"/>
              <a:t>Jerusalem</a:t>
            </a:r>
            <a:r>
              <a:rPr lang="fr-FR" dirty="0" smtClean="0"/>
              <a:t>, chef de service CHU de Liège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92626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 cancers les plus courants</a:t>
            </a:r>
            <a:endParaRPr lang="en-US" dirty="0"/>
          </a:p>
        </p:txBody>
      </p:sp>
      <p:pic>
        <p:nvPicPr>
          <p:cNvPr id="6" name="Content Placeholder 5" descr="dixtumeursplusfréquentesparsexe2012_orig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7" b="247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474492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Incidence et </a:t>
            </a:r>
            <a:r>
              <a:rPr lang="en-US" dirty="0" err="1" smtClean="0"/>
              <a:t>mortalité</a:t>
            </a:r>
            <a:r>
              <a:rPr lang="en-US" dirty="0" smtClean="0"/>
              <a:t> par cancer</a:t>
            </a:r>
            <a:endParaRPr lang="en-US" dirty="0"/>
          </a:p>
        </p:txBody>
      </p:sp>
      <p:pic>
        <p:nvPicPr>
          <p:cNvPr id="7" name="Picture 6" descr="Screen Shot 2015-12-22 at 10.07.1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971" y="1269922"/>
            <a:ext cx="6447784" cy="5588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6610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548"/>
            <a:ext cx="8229600" cy="888123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Rapport incidence – mortalité dans les 15 cancers les plus courants </a:t>
            </a:r>
            <a:endParaRPr lang="fr-FR" dirty="0"/>
          </a:p>
        </p:txBody>
      </p:sp>
      <p:pic>
        <p:nvPicPr>
          <p:cNvPr id="5" name="Picture 4" descr="Screen Shot 2015-12-22 at 10.13.2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93" y="1038563"/>
            <a:ext cx="8087308" cy="5819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9601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mtClean="0"/>
              <a:t>Les cancers avec la plus faible survie relative à 5ans</a:t>
            </a:r>
            <a:endParaRPr lang="fr-FR"/>
          </a:p>
        </p:txBody>
      </p:sp>
      <p:pic>
        <p:nvPicPr>
          <p:cNvPr id="4" name="Content Placeholder 3" descr="RegistreCancer-tumeurSurvival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81" b="8981"/>
          <a:stretch>
            <a:fillRect/>
          </a:stretch>
        </p:blipFill>
        <p:spPr>
          <a:xfrm>
            <a:off x="608848" y="1600202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13700096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Conséquences les plus redoutées</a:t>
            </a:r>
            <a:endParaRPr lang="fr-FR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3413357"/>
              </p:ext>
            </p:extLst>
          </p:nvPr>
        </p:nvGraphicFramePr>
        <p:xfrm>
          <a:off x="164877" y="2592956"/>
          <a:ext cx="2743200" cy="2940939"/>
        </p:xfrm>
        <a:graphic>
          <a:graphicData uri="http://schemas.openxmlformats.org/drawingml/2006/table">
            <a:tbl>
              <a:tblPr/>
              <a:tblGrid>
                <a:gridCol w="2743200"/>
              </a:tblGrid>
              <a:tr h="326771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Les effets secondaires</a:t>
                      </a:r>
                      <a:r>
                        <a:rPr lang="fr-FR" sz="1000" b="0" i="0" u="none" strike="noStrike" baseline="0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du traitement</a:t>
                      </a:r>
                      <a:endParaRPr lang="fr-FR" sz="10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26771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Décès</a:t>
                      </a:r>
                      <a:endParaRPr lang="fr-FR" sz="1000" b="0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26771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Douleur</a:t>
                      </a:r>
                      <a:endParaRPr lang="fr-FR" sz="1000" b="0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26771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Difficultés relationnelles</a:t>
                      </a:r>
                      <a:endParaRPr lang="fr-FR" sz="1000" b="0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26771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Conséquences sur la famille/les enfants</a:t>
                      </a:r>
                      <a:endParaRPr lang="fr-FR" sz="1000" b="0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26771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Impacts</a:t>
                      </a:r>
                      <a:r>
                        <a:rPr lang="fr-FR" sz="1000" b="0" i="0" u="none" strike="noStrike" baseline="0" noProof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sur la vie professionnelle</a:t>
                      </a:r>
                      <a:endParaRPr lang="fr-FR" sz="1000" b="0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26771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Dégradation de la qualité de vie</a:t>
                      </a:r>
                      <a:endParaRPr lang="fr-FR" sz="1000" b="0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26771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Choc psychologique</a:t>
                      </a:r>
                      <a:endParaRPr lang="fr-FR" sz="1000" b="0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26771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Perte d’autonomie</a:t>
                      </a:r>
                      <a:endParaRPr lang="fr-FR" sz="10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7772521"/>
              </p:ext>
            </p:extLst>
          </p:nvPr>
        </p:nvGraphicFramePr>
        <p:xfrm>
          <a:off x="2736102" y="1786347"/>
          <a:ext cx="5833575" cy="403225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5833575"/>
              </a:tblGrid>
              <a:tr h="40322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noProof="0" dirty="0" smtClean="0">
                          <a:effectLst/>
                        </a:rPr>
                        <a:t>Les conséquences</a:t>
                      </a:r>
                      <a:r>
                        <a:rPr lang="fr-FR" sz="1100" u="none" strike="noStrike" baseline="0" noProof="0" dirty="0" smtClean="0">
                          <a:effectLst/>
                        </a:rPr>
                        <a:t>  les plus redoutées du cancer</a:t>
                      </a:r>
                      <a:endParaRPr lang="fr-FR" sz="11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</a:tr>
            </a:tbl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9531852"/>
              </p:ext>
            </p:extLst>
          </p:nvPr>
        </p:nvGraphicFramePr>
        <p:xfrm>
          <a:off x="2612203" y="2592956"/>
          <a:ext cx="4604912" cy="31577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57201" y="5790128"/>
            <a:ext cx="7850988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Top 4 des conséquences les plus redoutées: naturellement le décès, directement après les conséquences sur la famille/enfants, douleur, dégradation de la qualité de vie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155103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Les chances de vaincre le cancer</a:t>
            </a:r>
            <a:endParaRPr lang="fr-FR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2651119"/>
              </p:ext>
            </p:extLst>
          </p:nvPr>
        </p:nvGraphicFramePr>
        <p:xfrm>
          <a:off x="154875" y="2240921"/>
          <a:ext cx="2722227" cy="2549615"/>
        </p:xfrm>
        <a:graphic>
          <a:graphicData uri="http://schemas.openxmlformats.org/drawingml/2006/table">
            <a:tbl>
              <a:tblPr/>
              <a:tblGrid>
                <a:gridCol w="2722227"/>
              </a:tblGrid>
              <a:tr h="509923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Oui,</a:t>
                      </a:r>
                      <a:r>
                        <a:rPr lang="fr-FR" sz="1000" b="0" i="0" u="none" strike="noStrike" baseline="0" noProof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à très court terme</a:t>
                      </a:r>
                      <a:r>
                        <a:rPr lang="fr-FR" sz="1000" b="0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(&lt;5 ans)</a:t>
                      </a:r>
                      <a:endParaRPr lang="fr-FR" sz="1000" b="0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509923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Oui, à moyen terme (10-20 ans)</a:t>
                      </a:r>
                      <a:endParaRPr lang="fr-FR" sz="1000" b="0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509923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Oiu, à plus long</a:t>
                      </a:r>
                      <a:r>
                        <a:rPr lang="fr-FR" sz="1000" b="0" i="0" u="none" strike="noStrike" baseline="0" noProof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terme </a:t>
                      </a:r>
                      <a:r>
                        <a:rPr lang="fr-FR" sz="1000" b="0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(&gt;20 ans)</a:t>
                      </a:r>
                      <a:endParaRPr lang="fr-FR" sz="1000" b="0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509923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Non, on ne guérira jamais tous les cancers</a:t>
                      </a:r>
                      <a:endParaRPr lang="fr-FR" sz="1000" b="0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509923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Pas d’opinion</a:t>
                      </a:r>
                      <a:endParaRPr lang="fr-FR" sz="10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4544368"/>
              </p:ext>
            </p:extLst>
          </p:nvPr>
        </p:nvGraphicFramePr>
        <p:xfrm>
          <a:off x="2877100" y="1684534"/>
          <a:ext cx="5341531" cy="56134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5341531"/>
              </a:tblGrid>
              <a:tr h="561340">
                <a:tc>
                  <a:txBody>
                    <a:bodyPr/>
                    <a:lstStyle/>
                    <a:p>
                      <a:pPr algn="ctr" fontAlgn="t"/>
                      <a:endParaRPr lang="fr-FR" sz="1200" u="none" strike="noStrike" noProof="0" dirty="0" smtClean="0">
                        <a:effectLst/>
                      </a:endParaRPr>
                    </a:p>
                    <a:p>
                      <a:pPr algn="ctr" fontAlgn="t"/>
                      <a:r>
                        <a:rPr lang="fr-FR" sz="1200" u="none" strike="noStrike" noProof="0" dirty="0" smtClean="0">
                          <a:effectLst/>
                        </a:rPr>
                        <a:t>La</a:t>
                      </a:r>
                      <a:r>
                        <a:rPr lang="fr-FR" sz="1200" u="none" strike="noStrike" baseline="0" noProof="0" dirty="0" smtClean="0">
                          <a:effectLst/>
                        </a:rPr>
                        <a:t> recherche permettra-elle un jour de guérir le cancer?</a:t>
                      </a:r>
                      <a:endParaRPr lang="fr-FR" sz="12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</a:tr>
            </a:tbl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5876984"/>
              </p:ext>
            </p:extLst>
          </p:nvPr>
        </p:nvGraphicFramePr>
        <p:xfrm>
          <a:off x="2746428" y="2240920"/>
          <a:ext cx="5343949" cy="28722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ight Bracket 6"/>
          <p:cNvSpPr/>
          <p:nvPr/>
        </p:nvSpPr>
        <p:spPr>
          <a:xfrm>
            <a:off x="7970832" y="2890840"/>
            <a:ext cx="119544" cy="1011795"/>
          </a:xfrm>
          <a:prstGeom prst="rightBracket">
            <a:avLst/>
          </a:prstGeom>
          <a:ln>
            <a:solidFill>
              <a:srgbClr val="6CBD9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TextBox 7"/>
          <p:cNvSpPr txBox="1"/>
          <p:nvPr/>
        </p:nvSpPr>
        <p:spPr>
          <a:xfrm>
            <a:off x="8128845" y="3255586"/>
            <a:ext cx="5579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smtClean="0"/>
              <a:t>64%</a:t>
            </a:r>
            <a:endParaRPr lang="fr-FR" sz="1400" b="1"/>
          </a:p>
        </p:txBody>
      </p:sp>
      <p:sp>
        <p:nvSpPr>
          <p:cNvPr id="9" name="TextBox 8"/>
          <p:cNvSpPr txBox="1"/>
          <p:nvPr/>
        </p:nvSpPr>
        <p:spPr>
          <a:xfrm>
            <a:off x="457201" y="5790130"/>
            <a:ext cx="7850988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fr-FR" dirty="0" smtClean="0"/>
              <a:t>1 Belge sur 4 pense que la recherche ne permettra jamais de vaincre le cancer</a:t>
            </a:r>
          </a:p>
          <a:p>
            <a:pPr marL="285750" indent="-285750">
              <a:buFont typeface="Arial"/>
              <a:buChar char="•"/>
            </a:pPr>
            <a:r>
              <a:rPr lang="fr-FR" dirty="0" smtClean="0"/>
              <a:t>Plus 60% pensent qu’elle le permettra sur le long terme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079392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12996" y="2013264"/>
            <a:ext cx="8538704" cy="22713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dirty="0" smtClean="0"/>
              <a:t>Une nouvelle arme révolutionnaire contre le cancer arrive en Belgique: l’immunothérapie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4034211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rôle du système immunitaire</a:t>
            </a:r>
            <a:endParaRPr lang="fr-FR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525963"/>
          </a:xfrm>
        </p:spPr>
        <p:txBody>
          <a:bodyPr>
            <a:normAutofit/>
          </a:bodyPr>
          <a:lstStyle/>
          <a:p>
            <a:r>
              <a:rPr lang="fr-FR" sz="2800" dirty="0" smtClean="0"/>
              <a:t>Système immunitaire détecte toute substance ‘étrangère’ et attaque pour protéger le corps de infections</a:t>
            </a:r>
          </a:p>
          <a:p>
            <a:r>
              <a:rPr lang="fr-FR" sz="2800" dirty="0" smtClean="0"/>
              <a:t>Substances capables de déclencher une réponse immunitaire = antigènes</a:t>
            </a:r>
          </a:p>
          <a:p>
            <a:r>
              <a:rPr lang="fr-FR" sz="2800" dirty="0" smtClean="0"/>
              <a:t>Certains cancers ne sont pas détectés et détruits car ne sont pas reconnus comme antigènes</a:t>
            </a:r>
          </a:p>
          <a:p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12846541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bases de l’immunothérapie</a:t>
            </a:r>
            <a:endParaRPr lang="fr-FR" dirty="0"/>
          </a:p>
        </p:txBody>
      </p:sp>
      <p:pic>
        <p:nvPicPr>
          <p:cNvPr id="7" name="Picture 6" descr="Screen Shot 2015-11-19 at 16.26.5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519" y="3025059"/>
            <a:ext cx="5361748" cy="3543490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525963"/>
          </a:xfrm>
        </p:spPr>
        <p:txBody>
          <a:bodyPr>
            <a:normAutofit/>
          </a:bodyPr>
          <a:lstStyle/>
          <a:p>
            <a:r>
              <a:rPr lang="fr-FR" sz="2800" dirty="0" smtClean="0"/>
              <a:t>Certaines tumeurs arrivent à échapper au contrôle du système en activant ce qu’on appelle des </a:t>
            </a:r>
            <a:r>
              <a:rPr lang="fr-FR" sz="2800" dirty="0" err="1" smtClean="0"/>
              <a:t>checkpoints</a:t>
            </a:r>
            <a:r>
              <a:rPr lang="fr-FR" sz="2800" dirty="0" smtClean="0"/>
              <a:t> immunitaires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506563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Comment fonctionne l’immunothérapie dans le cancer?</a:t>
            </a:r>
            <a:endParaRPr lang="fr-FR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525963"/>
          </a:xfrm>
        </p:spPr>
        <p:txBody>
          <a:bodyPr>
            <a:normAutofit/>
          </a:bodyPr>
          <a:lstStyle/>
          <a:p>
            <a:r>
              <a:rPr lang="fr-FR" sz="2800" dirty="0" smtClean="0"/>
              <a:t>L’immunothérapie dans le cancer consiste à ‘réveiller’ le système immunitaire</a:t>
            </a:r>
            <a:endParaRPr lang="fr-FR" sz="2800" dirty="0"/>
          </a:p>
        </p:txBody>
      </p:sp>
      <p:pic>
        <p:nvPicPr>
          <p:cNvPr id="3" name="Picture 2" descr="Screen Shot 2015-11-19 at 16.39.5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78035"/>
            <a:ext cx="9144000" cy="4279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5959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-1" y="2013263"/>
            <a:ext cx="9251121" cy="14199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dirty="0" smtClean="0"/>
              <a:t>Méthodologie du baromètre</a:t>
            </a:r>
            <a:endParaRPr lang="fr-BE" dirty="0"/>
          </a:p>
        </p:txBody>
      </p:sp>
      <p:grpSp>
        <p:nvGrpSpPr>
          <p:cNvPr id="6" name="Group 4"/>
          <p:cNvGrpSpPr>
            <a:grpSpLocks noChangeAspect="1"/>
          </p:cNvGrpSpPr>
          <p:nvPr/>
        </p:nvGrpSpPr>
        <p:grpSpPr bwMode="gray">
          <a:xfrm>
            <a:off x="485106" y="398750"/>
            <a:ext cx="706476" cy="633751"/>
            <a:chOff x="1352" y="681"/>
            <a:chExt cx="3519" cy="3153"/>
          </a:xfrm>
        </p:grpSpPr>
        <p:sp>
          <p:nvSpPr>
            <p:cNvPr id="7" name="Freeform 5"/>
            <p:cNvSpPr>
              <a:spLocks noChangeAspect="1"/>
            </p:cNvSpPr>
            <p:nvPr/>
          </p:nvSpPr>
          <p:spPr bwMode="gray">
            <a:xfrm>
              <a:off x="1352" y="681"/>
              <a:ext cx="3519" cy="3153"/>
            </a:xfrm>
            <a:custGeom>
              <a:avLst/>
              <a:gdLst/>
              <a:ahLst/>
              <a:cxnLst>
                <a:cxn ang="0">
                  <a:pos x="0" y="3449"/>
                </a:cxn>
                <a:cxn ang="0">
                  <a:pos x="0" y="3449"/>
                </a:cxn>
                <a:cxn ang="0">
                  <a:pos x="0" y="0"/>
                </a:cxn>
                <a:cxn ang="0">
                  <a:pos x="3696" y="0"/>
                </a:cxn>
                <a:cxn ang="0">
                  <a:pos x="3327" y="3449"/>
                </a:cxn>
                <a:cxn ang="0">
                  <a:pos x="0" y="3449"/>
                </a:cxn>
              </a:cxnLst>
              <a:rect l="0" t="0" r="r" b="b"/>
              <a:pathLst>
                <a:path w="3862" h="3449">
                  <a:moveTo>
                    <a:pt x="0" y="3449"/>
                  </a:moveTo>
                  <a:lnTo>
                    <a:pt x="0" y="3449"/>
                  </a:lnTo>
                  <a:lnTo>
                    <a:pt x="0" y="0"/>
                  </a:lnTo>
                  <a:lnTo>
                    <a:pt x="3696" y="0"/>
                  </a:lnTo>
                  <a:cubicBezTo>
                    <a:pt x="3862" y="1150"/>
                    <a:pt x="3797" y="2241"/>
                    <a:pt x="3327" y="3449"/>
                  </a:cubicBezTo>
                  <a:lnTo>
                    <a:pt x="0" y="3449"/>
                  </a:lnTo>
                  <a:close/>
                </a:path>
              </a:pathLst>
            </a:custGeom>
            <a:solidFill>
              <a:srgbClr val="009D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1F497D"/>
                </a:solidFill>
              </a:endParaRPr>
            </a:p>
          </p:txBody>
        </p:sp>
        <p:sp>
          <p:nvSpPr>
            <p:cNvPr id="8" name="Freeform 6"/>
            <p:cNvSpPr>
              <a:spLocks noChangeAspect="1"/>
            </p:cNvSpPr>
            <p:nvPr/>
          </p:nvSpPr>
          <p:spPr bwMode="gray">
            <a:xfrm>
              <a:off x="2708" y="1843"/>
              <a:ext cx="75" cy="54"/>
            </a:xfrm>
            <a:custGeom>
              <a:avLst/>
              <a:gdLst/>
              <a:ahLst/>
              <a:cxnLst>
                <a:cxn ang="0">
                  <a:pos x="16" y="40"/>
                </a:cxn>
                <a:cxn ang="0">
                  <a:pos x="16" y="40"/>
                </a:cxn>
                <a:cxn ang="0">
                  <a:pos x="0" y="54"/>
                </a:cxn>
                <a:cxn ang="0">
                  <a:pos x="79" y="22"/>
                </a:cxn>
                <a:cxn ang="0">
                  <a:pos x="81" y="0"/>
                </a:cxn>
                <a:cxn ang="0">
                  <a:pos x="16" y="40"/>
                </a:cxn>
              </a:cxnLst>
              <a:rect l="0" t="0" r="r" b="b"/>
              <a:pathLst>
                <a:path w="81" h="66">
                  <a:moveTo>
                    <a:pt x="16" y="40"/>
                  </a:moveTo>
                  <a:lnTo>
                    <a:pt x="16" y="40"/>
                  </a:lnTo>
                  <a:lnTo>
                    <a:pt x="0" y="54"/>
                  </a:lnTo>
                  <a:cubicBezTo>
                    <a:pt x="35" y="66"/>
                    <a:pt x="72" y="42"/>
                    <a:pt x="79" y="22"/>
                  </a:cubicBezTo>
                  <a:lnTo>
                    <a:pt x="81" y="0"/>
                  </a:lnTo>
                  <a:cubicBezTo>
                    <a:pt x="54" y="6"/>
                    <a:pt x="27" y="19"/>
                    <a:pt x="16" y="40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1F497D"/>
                </a:solidFill>
              </a:endParaRPr>
            </a:p>
          </p:txBody>
        </p:sp>
        <p:sp>
          <p:nvSpPr>
            <p:cNvPr id="9" name="Freeform 7"/>
            <p:cNvSpPr>
              <a:spLocks noChangeAspect="1"/>
            </p:cNvSpPr>
            <p:nvPr/>
          </p:nvSpPr>
          <p:spPr bwMode="gray">
            <a:xfrm>
              <a:off x="2869" y="1972"/>
              <a:ext cx="65" cy="54"/>
            </a:xfrm>
            <a:custGeom>
              <a:avLst/>
              <a:gdLst/>
              <a:ahLst/>
              <a:cxnLst>
                <a:cxn ang="0">
                  <a:pos x="27" y="1"/>
                </a:cxn>
                <a:cxn ang="0">
                  <a:pos x="27" y="1"/>
                </a:cxn>
                <a:cxn ang="0">
                  <a:pos x="0" y="0"/>
                </a:cxn>
                <a:cxn ang="0">
                  <a:pos x="33" y="58"/>
                </a:cxn>
                <a:cxn ang="0">
                  <a:pos x="53" y="63"/>
                </a:cxn>
                <a:cxn ang="0">
                  <a:pos x="27" y="1"/>
                </a:cxn>
              </a:cxnLst>
              <a:rect l="0" t="0" r="r" b="b"/>
              <a:pathLst>
                <a:path w="81" h="63">
                  <a:moveTo>
                    <a:pt x="27" y="1"/>
                  </a:moveTo>
                  <a:lnTo>
                    <a:pt x="27" y="1"/>
                  </a:lnTo>
                  <a:lnTo>
                    <a:pt x="0" y="0"/>
                  </a:lnTo>
                  <a:cubicBezTo>
                    <a:pt x="0" y="24"/>
                    <a:pt x="8" y="43"/>
                    <a:pt x="33" y="58"/>
                  </a:cubicBezTo>
                  <a:lnTo>
                    <a:pt x="53" y="63"/>
                  </a:lnTo>
                  <a:cubicBezTo>
                    <a:pt x="81" y="39"/>
                    <a:pt x="44" y="15"/>
                    <a:pt x="27" y="1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1F497D"/>
                </a:solidFill>
              </a:endParaRPr>
            </a:p>
          </p:txBody>
        </p:sp>
        <p:sp>
          <p:nvSpPr>
            <p:cNvPr id="10" name="Freeform 8"/>
            <p:cNvSpPr>
              <a:spLocks noChangeAspect="1"/>
            </p:cNvSpPr>
            <p:nvPr/>
          </p:nvSpPr>
          <p:spPr bwMode="gray">
            <a:xfrm>
              <a:off x="2622" y="1413"/>
              <a:ext cx="86" cy="75"/>
            </a:xfrm>
            <a:custGeom>
              <a:avLst/>
              <a:gdLst/>
              <a:ahLst/>
              <a:cxnLst>
                <a:cxn ang="0">
                  <a:pos x="20" y="50"/>
                </a:cxn>
                <a:cxn ang="0">
                  <a:pos x="20" y="50"/>
                </a:cxn>
                <a:cxn ang="0">
                  <a:pos x="0" y="64"/>
                </a:cxn>
                <a:cxn ang="0">
                  <a:pos x="89" y="27"/>
                </a:cxn>
                <a:cxn ang="0">
                  <a:pos x="96" y="0"/>
                </a:cxn>
                <a:cxn ang="0">
                  <a:pos x="20" y="50"/>
                </a:cxn>
              </a:cxnLst>
              <a:rect l="0" t="0" r="r" b="b"/>
              <a:pathLst>
                <a:path w="96" h="79">
                  <a:moveTo>
                    <a:pt x="20" y="50"/>
                  </a:moveTo>
                  <a:lnTo>
                    <a:pt x="20" y="50"/>
                  </a:lnTo>
                  <a:lnTo>
                    <a:pt x="0" y="64"/>
                  </a:lnTo>
                  <a:cubicBezTo>
                    <a:pt x="41" y="79"/>
                    <a:pt x="75" y="57"/>
                    <a:pt x="89" y="27"/>
                  </a:cubicBezTo>
                  <a:lnTo>
                    <a:pt x="96" y="0"/>
                  </a:lnTo>
                  <a:cubicBezTo>
                    <a:pt x="63" y="8"/>
                    <a:pt x="38" y="8"/>
                    <a:pt x="20" y="50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1F497D"/>
                </a:solidFill>
              </a:endParaRPr>
            </a:p>
          </p:txBody>
        </p:sp>
        <p:sp>
          <p:nvSpPr>
            <p:cNvPr id="11" name="Freeform 9"/>
            <p:cNvSpPr>
              <a:spLocks noChangeAspect="1"/>
            </p:cNvSpPr>
            <p:nvPr/>
          </p:nvSpPr>
          <p:spPr bwMode="gray">
            <a:xfrm>
              <a:off x="2568" y="1563"/>
              <a:ext cx="75" cy="76"/>
            </a:xfrm>
            <a:custGeom>
              <a:avLst/>
              <a:gdLst/>
              <a:ahLst/>
              <a:cxnLst>
                <a:cxn ang="0">
                  <a:pos x="77" y="22"/>
                </a:cxn>
                <a:cxn ang="0">
                  <a:pos x="77" y="22"/>
                </a:cxn>
                <a:cxn ang="0">
                  <a:pos x="71" y="0"/>
                </a:cxn>
                <a:cxn ang="0">
                  <a:pos x="0" y="44"/>
                </a:cxn>
                <a:cxn ang="0">
                  <a:pos x="0" y="62"/>
                </a:cxn>
                <a:cxn ang="0">
                  <a:pos x="77" y="22"/>
                </a:cxn>
              </a:cxnLst>
              <a:rect l="0" t="0" r="r" b="b"/>
              <a:pathLst>
                <a:path w="77" h="77">
                  <a:moveTo>
                    <a:pt x="77" y="22"/>
                  </a:moveTo>
                  <a:lnTo>
                    <a:pt x="77" y="22"/>
                  </a:lnTo>
                  <a:lnTo>
                    <a:pt x="71" y="0"/>
                  </a:lnTo>
                  <a:cubicBezTo>
                    <a:pt x="38" y="7"/>
                    <a:pt x="14" y="19"/>
                    <a:pt x="0" y="44"/>
                  </a:cubicBezTo>
                  <a:lnTo>
                    <a:pt x="0" y="62"/>
                  </a:lnTo>
                  <a:cubicBezTo>
                    <a:pt x="42" y="77"/>
                    <a:pt x="64" y="40"/>
                    <a:pt x="77" y="22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1F497D"/>
                </a:solidFill>
              </a:endParaRPr>
            </a:p>
          </p:txBody>
        </p:sp>
        <p:sp>
          <p:nvSpPr>
            <p:cNvPr id="12" name="Freeform 10"/>
            <p:cNvSpPr>
              <a:spLocks noChangeAspect="1"/>
            </p:cNvSpPr>
            <p:nvPr/>
          </p:nvSpPr>
          <p:spPr bwMode="gray">
            <a:xfrm>
              <a:off x="2547" y="1725"/>
              <a:ext cx="86" cy="64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0" y="52"/>
                </a:cxn>
                <a:cxn ang="0">
                  <a:pos x="14" y="60"/>
                </a:cxn>
                <a:cxn ang="0">
                  <a:pos x="73" y="23"/>
                </a:cxn>
                <a:cxn ang="0">
                  <a:pos x="90" y="8"/>
                </a:cxn>
                <a:cxn ang="0">
                  <a:pos x="0" y="52"/>
                </a:cxn>
              </a:cxnLst>
              <a:rect l="0" t="0" r="r" b="b"/>
              <a:pathLst>
                <a:path w="90" h="74">
                  <a:moveTo>
                    <a:pt x="0" y="52"/>
                  </a:moveTo>
                  <a:lnTo>
                    <a:pt x="0" y="52"/>
                  </a:lnTo>
                  <a:lnTo>
                    <a:pt x="14" y="60"/>
                  </a:lnTo>
                  <a:cubicBezTo>
                    <a:pt x="59" y="74"/>
                    <a:pt x="62" y="38"/>
                    <a:pt x="73" y="23"/>
                  </a:cubicBezTo>
                  <a:lnTo>
                    <a:pt x="90" y="8"/>
                  </a:lnTo>
                  <a:cubicBezTo>
                    <a:pt x="48" y="0"/>
                    <a:pt x="11" y="31"/>
                    <a:pt x="0" y="52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1F497D"/>
                </a:solidFill>
              </a:endParaRPr>
            </a:p>
          </p:txBody>
        </p:sp>
        <p:sp>
          <p:nvSpPr>
            <p:cNvPr id="13" name="Freeform 11"/>
            <p:cNvSpPr>
              <a:spLocks noChangeAspect="1"/>
            </p:cNvSpPr>
            <p:nvPr/>
          </p:nvSpPr>
          <p:spPr bwMode="gray">
            <a:xfrm>
              <a:off x="2773" y="1176"/>
              <a:ext cx="86" cy="75"/>
            </a:xfrm>
            <a:custGeom>
              <a:avLst/>
              <a:gdLst/>
              <a:ahLst/>
              <a:cxnLst>
                <a:cxn ang="0">
                  <a:pos x="16" y="4"/>
                </a:cxn>
                <a:cxn ang="0">
                  <a:pos x="16" y="4"/>
                </a:cxn>
                <a:cxn ang="0">
                  <a:pos x="0" y="12"/>
                </a:cxn>
                <a:cxn ang="0">
                  <a:pos x="86" y="49"/>
                </a:cxn>
                <a:cxn ang="0">
                  <a:pos x="88" y="22"/>
                </a:cxn>
                <a:cxn ang="0">
                  <a:pos x="16" y="4"/>
                </a:cxn>
              </a:cxnLst>
              <a:rect l="0" t="0" r="r" b="b"/>
              <a:pathLst>
                <a:path w="88" h="72">
                  <a:moveTo>
                    <a:pt x="16" y="4"/>
                  </a:moveTo>
                  <a:lnTo>
                    <a:pt x="16" y="4"/>
                  </a:lnTo>
                  <a:lnTo>
                    <a:pt x="0" y="12"/>
                  </a:lnTo>
                  <a:cubicBezTo>
                    <a:pt x="4" y="40"/>
                    <a:pt x="70" y="72"/>
                    <a:pt x="86" y="49"/>
                  </a:cubicBezTo>
                  <a:lnTo>
                    <a:pt x="88" y="22"/>
                  </a:lnTo>
                  <a:cubicBezTo>
                    <a:pt x="67" y="8"/>
                    <a:pt x="45" y="0"/>
                    <a:pt x="16" y="4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1F497D"/>
                </a:solidFill>
              </a:endParaRPr>
            </a:p>
          </p:txBody>
        </p:sp>
        <p:sp>
          <p:nvSpPr>
            <p:cNvPr id="14" name="Freeform 12"/>
            <p:cNvSpPr>
              <a:spLocks noChangeAspect="1"/>
            </p:cNvSpPr>
            <p:nvPr/>
          </p:nvSpPr>
          <p:spPr bwMode="gray">
            <a:xfrm>
              <a:off x="2955" y="1111"/>
              <a:ext cx="76" cy="87"/>
            </a:xfrm>
            <a:custGeom>
              <a:avLst/>
              <a:gdLst/>
              <a:ahLst/>
              <a:cxnLst>
                <a:cxn ang="0">
                  <a:pos x="46" y="7"/>
                </a:cxn>
                <a:cxn ang="0">
                  <a:pos x="46" y="7"/>
                </a:cxn>
                <a:cxn ang="0">
                  <a:pos x="21" y="0"/>
                </a:cxn>
                <a:cxn ang="0">
                  <a:pos x="14" y="66"/>
                </a:cxn>
                <a:cxn ang="0">
                  <a:pos x="27" y="92"/>
                </a:cxn>
                <a:cxn ang="0">
                  <a:pos x="46" y="7"/>
                </a:cxn>
              </a:cxnLst>
              <a:rect l="0" t="0" r="r" b="b"/>
              <a:pathLst>
                <a:path w="86" h="92">
                  <a:moveTo>
                    <a:pt x="46" y="7"/>
                  </a:moveTo>
                  <a:lnTo>
                    <a:pt x="46" y="7"/>
                  </a:lnTo>
                  <a:lnTo>
                    <a:pt x="21" y="0"/>
                  </a:lnTo>
                  <a:cubicBezTo>
                    <a:pt x="7" y="19"/>
                    <a:pt x="0" y="33"/>
                    <a:pt x="14" y="66"/>
                  </a:cubicBezTo>
                  <a:lnTo>
                    <a:pt x="27" y="92"/>
                  </a:lnTo>
                  <a:cubicBezTo>
                    <a:pt x="57" y="63"/>
                    <a:pt x="86" y="36"/>
                    <a:pt x="46" y="7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1F497D"/>
                </a:solidFill>
              </a:endParaRPr>
            </a:p>
          </p:txBody>
        </p:sp>
        <p:sp>
          <p:nvSpPr>
            <p:cNvPr id="15" name="Freeform 13"/>
            <p:cNvSpPr>
              <a:spLocks noChangeAspect="1" noEditPoints="1"/>
            </p:cNvSpPr>
            <p:nvPr/>
          </p:nvSpPr>
          <p:spPr bwMode="gray">
            <a:xfrm>
              <a:off x="3149" y="929"/>
              <a:ext cx="667" cy="1678"/>
            </a:xfrm>
            <a:custGeom>
              <a:avLst/>
              <a:gdLst/>
              <a:ahLst/>
              <a:cxnLst>
                <a:cxn ang="0">
                  <a:pos x="451" y="808"/>
                </a:cxn>
                <a:cxn ang="0">
                  <a:pos x="451" y="808"/>
                </a:cxn>
                <a:cxn ang="0">
                  <a:pos x="326" y="776"/>
                </a:cxn>
                <a:cxn ang="0">
                  <a:pos x="477" y="746"/>
                </a:cxn>
                <a:cxn ang="0">
                  <a:pos x="493" y="773"/>
                </a:cxn>
                <a:cxn ang="0">
                  <a:pos x="451" y="808"/>
                </a:cxn>
                <a:cxn ang="0">
                  <a:pos x="451" y="808"/>
                </a:cxn>
                <a:cxn ang="0">
                  <a:pos x="639" y="841"/>
                </a:cxn>
                <a:cxn ang="0">
                  <a:pos x="639" y="841"/>
                </a:cxn>
                <a:cxn ang="0">
                  <a:pos x="601" y="701"/>
                </a:cxn>
                <a:cxn ang="0">
                  <a:pos x="634" y="646"/>
                </a:cxn>
                <a:cxn ang="0">
                  <a:pos x="627" y="477"/>
                </a:cxn>
                <a:cxn ang="0">
                  <a:pos x="641" y="463"/>
                </a:cxn>
                <a:cxn ang="0">
                  <a:pos x="627" y="414"/>
                </a:cxn>
                <a:cxn ang="0">
                  <a:pos x="615" y="342"/>
                </a:cxn>
                <a:cxn ang="0">
                  <a:pos x="590" y="286"/>
                </a:cxn>
                <a:cxn ang="0">
                  <a:pos x="602" y="260"/>
                </a:cxn>
                <a:cxn ang="0">
                  <a:pos x="560" y="236"/>
                </a:cxn>
                <a:cxn ang="0">
                  <a:pos x="523" y="213"/>
                </a:cxn>
                <a:cxn ang="0">
                  <a:pos x="514" y="180"/>
                </a:cxn>
                <a:cxn ang="0">
                  <a:pos x="483" y="195"/>
                </a:cxn>
                <a:cxn ang="0">
                  <a:pos x="476" y="154"/>
                </a:cxn>
                <a:cxn ang="0">
                  <a:pos x="434" y="171"/>
                </a:cxn>
                <a:cxn ang="0">
                  <a:pos x="411" y="119"/>
                </a:cxn>
                <a:cxn ang="0">
                  <a:pos x="389" y="124"/>
                </a:cxn>
                <a:cxn ang="0">
                  <a:pos x="356" y="150"/>
                </a:cxn>
                <a:cxn ang="0">
                  <a:pos x="356" y="101"/>
                </a:cxn>
                <a:cxn ang="0">
                  <a:pos x="341" y="93"/>
                </a:cxn>
                <a:cxn ang="0">
                  <a:pos x="314" y="81"/>
                </a:cxn>
                <a:cxn ang="0">
                  <a:pos x="276" y="97"/>
                </a:cxn>
                <a:cxn ang="0">
                  <a:pos x="292" y="51"/>
                </a:cxn>
                <a:cxn ang="0">
                  <a:pos x="244" y="106"/>
                </a:cxn>
                <a:cxn ang="0">
                  <a:pos x="216" y="112"/>
                </a:cxn>
                <a:cxn ang="0">
                  <a:pos x="266" y="43"/>
                </a:cxn>
                <a:cxn ang="0">
                  <a:pos x="214" y="91"/>
                </a:cxn>
                <a:cxn ang="0">
                  <a:pos x="173" y="98"/>
                </a:cxn>
                <a:cxn ang="0">
                  <a:pos x="186" y="38"/>
                </a:cxn>
                <a:cxn ang="0">
                  <a:pos x="173" y="69"/>
                </a:cxn>
                <a:cxn ang="0">
                  <a:pos x="166" y="36"/>
                </a:cxn>
                <a:cxn ang="0">
                  <a:pos x="142" y="114"/>
                </a:cxn>
                <a:cxn ang="0">
                  <a:pos x="126" y="39"/>
                </a:cxn>
                <a:cxn ang="0">
                  <a:pos x="80" y="112"/>
                </a:cxn>
                <a:cxn ang="0">
                  <a:pos x="56" y="117"/>
                </a:cxn>
                <a:cxn ang="0">
                  <a:pos x="37" y="43"/>
                </a:cxn>
                <a:cxn ang="0">
                  <a:pos x="5" y="1808"/>
                </a:cxn>
                <a:cxn ang="0">
                  <a:pos x="0" y="1840"/>
                </a:cxn>
                <a:cxn ang="0">
                  <a:pos x="162" y="1823"/>
                </a:cxn>
                <a:cxn ang="0">
                  <a:pos x="529" y="1842"/>
                </a:cxn>
                <a:cxn ang="0">
                  <a:pos x="614" y="1829"/>
                </a:cxn>
                <a:cxn ang="0">
                  <a:pos x="421" y="1778"/>
                </a:cxn>
                <a:cxn ang="0">
                  <a:pos x="272" y="1664"/>
                </a:cxn>
                <a:cxn ang="0">
                  <a:pos x="237" y="1566"/>
                </a:cxn>
                <a:cxn ang="0">
                  <a:pos x="239" y="1432"/>
                </a:cxn>
                <a:cxn ang="0">
                  <a:pos x="315" y="1404"/>
                </a:cxn>
                <a:cxn ang="0">
                  <a:pos x="586" y="1387"/>
                </a:cxn>
                <a:cxn ang="0">
                  <a:pos x="605" y="1286"/>
                </a:cxn>
                <a:cxn ang="0">
                  <a:pos x="609" y="1223"/>
                </a:cxn>
                <a:cxn ang="0">
                  <a:pos x="630" y="1174"/>
                </a:cxn>
                <a:cxn ang="0">
                  <a:pos x="590" y="1133"/>
                </a:cxn>
                <a:cxn ang="0">
                  <a:pos x="650" y="1082"/>
                </a:cxn>
                <a:cxn ang="0">
                  <a:pos x="621" y="1018"/>
                </a:cxn>
                <a:cxn ang="0">
                  <a:pos x="704" y="959"/>
                </a:cxn>
                <a:cxn ang="0">
                  <a:pos x="639" y="841"/>
                </a:cxn>
              </a:cxnLst>
              <a:rect l="0" t="0" r="r" b="b"/>
              <a:pathLst>
                <a:path w="724" h="1845">
                  <a:moveTo>
                    <a:pt x="451" y="808"/>
                  </a:moveTo>
                  <a:lnTo>
                    <a:pt x="451" y="808"/>
                  </a:lnTo>
                  <a:cubicBezTo>
                    <a:pt x="397" y="820"/>
                    <a:pt x="315" y="783"/>
                    <a:pt x="326" y="776"/>
                  </a:cubicBezTo>
                  <a:cubicBezTo>
                    <a:pt x="353" y="757"/>
                    <a:pt x="416" y="725"/>
                    <a:pt x="477" y="746"/>
                  </a:cubicBezTo>
                  <a:cubicBezTo>
                    <a:pt x="488" y="750"/>
                    <a:pt x="492" y="760"/>
                    <a:pt x="493" y="773"/>
                  </a:cubicBezTo>
                  <a:cubicBezTo>
                    <a:pt x="496" y="804"/>
                    <a:pt x="471" y="805"/>
                    <a:pt x="451" y="808"/>
                  </a:cubicBezTo>
                  <a:lnTo>
                    <a:pt x="451" y="808"/>
                  </a:lnTo>
                  <a:close/>
                  <a:moveTo>
                    <a:pt x="639" y="841"/>
                  </a:moveTo>
                  <a:lnTo>
                    <a:pt x="639" y="841"/>
                  </a:lnTo>
                  <a:cubicBezTo>
                    <a:pt x="610" y="803"/>
                    <a:pt x="557" y="751"/>
                    <a:pt x="601" y="701"/>
                  </a:cubicBezTo>
                  <a:cubicBezTo>
                    <a:pt x="624" y="684"/>
                    <a:pt x="631" y="670"/>
                    <a:pt x="634" y="646"/>
                  </a:cubicBezTo>
                  <a:cubicBezTo>
                    <a:pt x="644" y="560"/>
                    <a:pt x="639" y="524"/>
                    <a:pt x="627" y="477"/>
                  </a:cubicBezTo>
                  <a:cubicBezTo>
                    <a:pt x="629" y="473"/>
                    <a:pt x="638" y="478"/>
                    <a:pt x="641" y="463"/>
                  </a:cubicBezTo>
                  <a:cubicBezTo>
                    <a:pt x="650" y="422"/>
                    <a:pt x="627" y="414"/>
                    <a:pt x="627" y="414"/>
                  </a:cubicBezTo>
                  <a:cubicBezTo>
                    <a:pt x="645" y="399"/>
                    <a:pt x="643" y="342"/>
                    <a:pt x="615" y="342"/>
                  </a:cubicBezTo>
                  <a:cubicBezTo>
                    <a:pt x="631" y="317"/>
                    <a:pt x="617" y="277"/>
                    <a:pt x="590" y="286"/>
                  </a:cubicBezTo>
                  <a:cubicBezTo>
                    <a:pt x="590" y="286"/>
                    <a:pt x="604" y="278"/>
                    <a:pt x="602" y="260"/>
                  </a:cubicBezTo>
                  <a:cubicBezTo>
                    <a:pt x="599" y="224"/>
                    <a:pt x="547" y="259"/>
                    <a:pt x="560" y="236"/>
                  </a:cubicBezTo>
                  <a:cubicBezTo>
                    <a:pt x="567" y="223"/>
                    <a:pt x="538" y="180"/>
                    <a:pt x="523" y="213"/>
                  </a:cubicBezTo>
                  <a:cubicBezTo>
                    <a:pt x="515" y="207"/>
                    <a:pt x="529" y="187"/>
                    <a:pt x="514" y="180"/>
                  </a:cubicBezTo>
                  <a:cubicBezTo>
                    <a:pt x="504" y="181"/>
                    <a:pt x="495" y="188"/>
                    <a:pt x="483" y="195"/>
                  </a:cubicBezTo>
                  <a:cubicBezTo>
                    <a:pt x="479" y="181"/>
                    <a:pt x="494" y="174"/>
                    <a:pt x="476" y="154"/>
                  </a:cubicBezTo>
                  <a:cubicBezTo>
                    <a:pt x="452" y="138"/>
                    <a:pt x="451" y="162"/>
                    <a:pt x="434" y="171"/>
                  </a:cubicBezTo>
                  <a:cubicBezTo>
                    <a:pt x="404" y="164"/>
                    <a:pt x="476" y="146"/>
                    <a:pt x="411" y="119"/>
                  </a:cubicBezTo>
                  <a:cubicBezTo>
                    <a:pt x="395" y="159"/>
                    <a:pt x="396" y="130"/>
                    <a:pt x="389" y="124"/>
                  </a:cubicBezTo>
                  <a:cubicBezTo>
                    <a:pt x="384" y="121"/>
                    <a:pt x="375" y="131"/>
                    <a:pt x="356" y="150"/>
                  </a:cubicBezTo>
                  <a:cubicBezTo>
                    <a:pt x="366" y="124"/>
                    <a:pt x="388" y="92"/>
                    <a:pt x="356" y="101"/>
                  </a:cubicBezTo>
                  <a:cubicBezTo>
                    <a:pt x="320" y="117"/>
                    <a:pt x="341" y="96"/>
                    <a:pt x="341" y="93"/>
                  </a:cubicBezTo>
                  <a:cubicBezTo>
                    <a:pt x="372" y="79"/>
                    <a:pt x="312" y="45"/>
                    <a:pt x="314" y="81"/>
                  </a:cubicBezTo>
                  <a:cubicBezTo>
                    <a:pt x="313" y="105"/>
                    <a:pt x="261" y="126"/>
                    <a:pt x="276" y="97"/>
                  </a:cubicBezTo>
                  <a:cubicBezTo>
                    <a:pt x="286" y="60"/>
                    <a:pt x="331" y="116"/>
                    <a:pt x="292" y="51"/>
                  </a:cubicBezTo>
                  <a:cubicBezTo>
                    <a:pt x="268" y="78"/>
                    <a:pt x="248" y="96"/>
                    <a:pt x="244" y="106"/>
                  </a:cubicBezTo>
                  <a:cubicBezTo>
                    <a:pt x="225" y="181"/>
                    <a:pt x="236" y="113"/>
                    <a:pt x="216" y="112"/>
                  </a:cubicBezTo>
                  <a:cubicBezTo>
                    <a:pt x="242" y="94"/>
                    <a:pt x="276" y="63"/>
                    <a:pt x="266" y="43"/>
                  </a:cubicBezTo>
                  <a:cubicBezTo>
                    <a:pt x="237" y="41"/>
                    <a:pt x="172" y="87"/>
                    <a:pt x="214" y="91"/>
                  </a:cubicBezTo>
                  <a:cubicBezTo>
                    <a:pt x="211" y="106"/>
                    <a:pt x="187" y="123"/>
                    <a:pt x="173" y="98"/>
                  </a:cubicBezTo>
                  <a:cubicBezTo>
                    <a:pt x="196" y="92"/>
                    <a:pt x="235" y="15"/>
                    <a:pt x="186" y="38"/>
                  </a:cubicBezTo>
                  <a:cubicBezTo>
                    <a:pt x="181" y="42"/>
                    <a:pt x="181" y="56"/>
                    <a:pt x="173" y="69"/>
                  </a:cubicBezTo>
                  <a:cubicBezTo>
                    <a:pt x="161" y="58"/>
                    <a:pt x="170" y="42"/>
                    <a:pt x="166" y="36"/>
                  </a:cubicBezTo>
                  <a:cubicBezTo>
                    <a:pt x="127" y="0"/>
                    <a:pt x="141" y="93"/>
                    <a:pt x="142" y="114"/>
                  </a:cubicBezTo>
                  <a:cubicBezTo>
                    <a:pt x="92" y="82"/>
                    <a:pt x="139" y="91"/>
                    <a:pt x="126" y="39"/>
                  </a:cubicBezTo>
                  <a:cubicBezTo>
                    <a:pt x="84" y="47"/>
                    <a:pt x="73" y="64"/>
                    <a:pt x="80" y="112"/>
                  </a:cubicBezTo>
                  <a:cubicBezTo>
                    <a:pt x="74" y="123"/>
                    <a:pt x="63" y="149"/>
                    <a:pt x="56" y="117"/>
                  </a:cubicBezTo>
                  <a:cubicBezTo>
                    <a:pt x="79" y="87"/>
                    <a:pt x="77" y="44"/>
                    <a:pt x="37" y="43"/>
                  </a:cubicBezTo>
                  <a:cubicBezTo>
                    <a:pt x="101" y="631"/>
                    <a:pt x="97" y="1225"/>
                    <a:pt x="5" y="1808"/>
                  </a:cubicBezTo>
                  <a:lnTo>
                    <a:pt x="0" y="1840"/>
                  </a:lnTo>
                  <a:cubicBezTo>
                    <a:pt x="46" y="1839"/>
                    <a:pt x="113" y="1825"/>
                    <a:pt x="162" y="1823"/>
                  </a:cubicBezTo>
                  <a:cubicBezTo>
                    <a:pt x="301" y="1827"/>
                    <a:pt x="298" y="1845"/>
                    <a:pt x="529" y="1842"/>
                  </a:cubicBezTo>
                  <a:cubicBezTo>
                    <a:pt x="582" y="1837"/>
                    <a:pt x="597" y="1829"/>
                    <a:pt x="614" y="1829"/>
                  </a:cubicBezTo>
                  <a:cubicBezTo>
                    <a:pt x="597" y="1758"/>
                    <a:pt x="481" y="1798"/>
                    <a:pt x="421" y="1778"/>
                  </a:cubicBezTo>
                  <a:cubicBezTo>
                    <a:pt x="321" y="1768"/>
                    <a:pt x="304" y="1708"/>
                    <a:pt x="272" y="1664"/>
                  </a:cubicBezTo>
                  <a:cubicBezTo>
                    <a:pt x="258" y="1639"/>
                    <a:pt x="237" y="1608"/>
                    <a:pt x="237" y="1566"/>
                  </a:cubicBezTo>
                  <a:cubicBezTo>
                    <a:pt x="230" y="1513"/>
                    <a:pt x="240" y="1484"/>
                    <a:pt x="239" y="1432"/>
                  </a:cubicBezTo>
                  <a:cubicBezTo>
                    <a:pt x="243" y="1393"/>
                    <a:pt x="287" y="1401"/>
                    <a:pt x="315" y="1404"/>
                  </a:cubicBezTo>
                  <a:cubicBezTo>
                    <a:pt x="402" y="1413"/>
                    <a:pt x="547" y="1399"/>
                    <a:pt x="586" y="1387"/>
                  </a:cubicBezTo>
                  <a:cubicBezTo>
                    <a:pt x="641" y="1371"/>
                    <a:pt x="642" y="1337"/>
                    <a:pt x="605" y="1286"/>
                  </a:cubicBezTo>
                  <a:cubicBezTo>
                    <a:pt x="597" y="1261"/>
                    <a:pt x="598" y="1245"/>
                    <a:pt x="609" y="1223"/>
                  </a:cubicBezTo>
                  <a:cubicBezTo>
                    <a:pt x="625" y="1206"/>
                    <a:pt x="644" y="1195"/>
                    <a:pt x="630" y="1174"/>
                  </a:cubicBezTo>
                  <a:cubicBezTo>
                    <a:pt x="630" y="1174"/>
                    <a:pt x="504" y="1147"/>
                    <a:pt x="590" y="1133"/>
                  </a:cubicBezTo>
                  <a:cubicBezTo>
                    <a:pt x="679" y="1118"/>
                    <a:pt x="650" y="1082"/>
                    <a:pt x="650" y="1082"/>
                  </a:cubicBezTo>
                  <a:cubicBezTo>
                    <a:pt x="650" y="1082"/>
                    <a:pt x="635" y="1045"/>
                    <a:pt x="621" y="1018"/>
                  </a:cubicBezTo>
                  <a:cubicBezTo>
                    <a:pt x="611" y="998"/>
                    <a:pt x="695" y="991"/>
                    <a:pt x="704" y="959"/>
                  </a:cubicBezTo>
                  <a:cubicBezTo>
                    <a:pt x="724" y="932"/>
                    <a:pt x="661" y="871"/>
                    <a:pt x="639" y="841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1F497D"/>
                </a:solidFill>
              </a:endParaRPr>
            </a:p>
          </p:txBody>
        </p:sp>
        <p:sp>
          <p:nvSpPr>
            <p:cNvPr id="16" name="Freeform 14"/>
            <p:cNvSpPr>
              <a:spLocks noChangeAspect="1"/>
            </p:cNvSpPr>
            <p:nvPr/>
          </p:nvSpPr>
          <p:spPr bwMode="gray">
            <a:xfrm>
              <a:off x="1352" y="681"/>
              <a:ext cx="1829" cy="3153"/>
            </a:xfrm>
            <a:custGeom>
              <a:avLst/>
              <a:gdLst/>
              <a:ahLst/>
              <a:cxnLst>
                <a:cxn ang="0">
                  <a:pos x="1974" y="2106"/>
                </a:cxn>
                <a:cxn ang="0">
                  <a:pos x="0" y="3449"/>
                </a:cxn>
                <a:cxn ang="0">
                  <a:pos x="1972" y="0"/>
                </a:cxn>
                <a:cxn ang="0">
                  <a:pos x="1980" y="347"/>
                </a:cxn>
                <a:cxn ang="0">
                  <a:pos x="1982" y="392"/>
                </a:cxn>
                <a:cxn ang="0">
                  <a:pos x="1923" y="324"/>
                </a:cxn>
                <a:cxn ang="0">
                  <a:pos x="1878" y="384"/>
                </a:cxn>
                <a:cxn ang="0">
                  <a:pos x="1858" y="411"/>
                </a:cxn>
                <a:cxn ang="0">
                  <a:pos x="1823" y="348"/>
                </a:cxn>
                <a:cxn ang="0">
                  <a:pos x="1766" y="359"/>
                </a:cxn>
                <a:cxn ang="0">
                  <a:pos x="1702" y="494"/>
                </a:cxn>
                <a:cxn ang="0">
                  <a:pos x="1680" y="420"/>
                </a:cxn>
                <a:cxn ang="0">
                  <a:pos x="1605" y="427"/>
                </a:cxn>
                <a:cxn ang="0">
                  <a:pos x="1609" y="499"/>
                </a:cxn>
                <a:cxn ang="0">
                  <a:pos x="1520" y="498"/>
                </a:cxn>
                <a:cxn ang="0">
                  <a:pos x="1513" y="560"/>
                </a:cxn>
                <a:cxn ang="0">
                  <a:pos x="1407" y="521"/>
                </a:cxn>
                <a:cxn ang="0">
                  <a:pos x="1521" y="578"/>
                </a:cxn>
                <a:cxn ang="0">
                  <a:pos x="1453" y="612"/>
                </a:cxn>
                <a:cxn ang="0">
                  <a:pos x="1441" y="603"/>
                </a:cxn>
                <a:cxn ang="0">
                  <a:pos x="1404" y="640"/>
                </a:cxn>
                <a:cxn ang="0">
                  <a:pos x="1448" y="632"/>
                </a:cxn>
                <a:cxn ang="0">
                  <a:pos x="1433" y="703"/>
                </a:cxn>
                <a:cxn ang="0">
                  <a:pos x="1392" y="719"/>
                </a:cxn>
                <a:cxn ang="0">
                  <a:pos x="1410" y="785"/>
                </a:cxn>
                <a:cxn ang="0">
                  <a:pos x="1321" y="761"/>
                </a:cxn>
                <a:cxn ang="0">
                  <a:pos x="1255" y="760"/>
                </a:cxn>
                <a:cxn ang="0">
                  <a:pos x="1205" y="829"/>
                </a:cxn>
                <a:cxn ang="0">
                  <a:pos x="1350" y="845"/>
                </a:cxn>
                <a:cxn ang="0">
                  <a:pos x="1308" y="881"/>
                </a:cxn>
                <a:cxn ang="0">
                  <a:pos x="1308" y="953"/>
                </a:cxn>
                <a:cxn ang="0">
                  <a:pos x="1358" y="951"/>
                </a:cxn>
                <a:cxn ang="0">
                  <a:pos x="1319" y="1061"/>
                </a:cxn>
                <a:cxn ang="0">
                  <a:pos x="1324" y="1115"/>
                </a:cxn>
                <a:cxn ang="0">
                  <a:pos x="1283" y="1185"/>
                </a:cxn>
                <a:cxn ang="0">
                  <a:pos x="1257" y="1226"/>
                </a:cxn>
                <a:cxn ang="0">
                  <a:pos x="1285" y="1267"/>
                </a:cxn>
                <a:cxn ang="0">
                  <a:pos x="1314" y="1311"/>
                </a:cxn>
                <a:cxn ang="0">
                  <a:pos x="1363" y="1376"/>
                </a:cxn>
                <a:cxn ang="0">
                  <a:pos x="1438" y="1413"/>
                </a:cxn>
                <a:cxn ang="0">
                  <a:pos x="1494" y="1379"/>
                </a:cxn>
                <a:cxn ang="0">
                  <a:pos x="1513" y="1471"/>
                </a:cxn>
                <a:cxn ang="0">
                  <a:pos x="1605" y="1474"/>
                </a:cxn>
                <a:cxn ang="0">
                  <a:pos x="1584" y="1525"/>
                </a:cxn>
                <a:cxn ang="0">
                  <a:pos x="1618" y="1559"/>
                </a:cxn>
                <a:cxn ang="0">
                  <a:pos x="1644" y="1602"/>
                </a:cxn>
                <a:cxn ang="0">
                  <a:pos x="1700" y="1594"/>
                </a:cxn>
                <a:cxn ang="0">
                  <a:pos x="1729" y="1535"/>
                </a:cxn>
                <a:cxn ang="0">
                  <a:pos x="1794" y="1574"/>
                </a:cxn>
                <a:cxn ang="0">
                  <a:pos x="1808" y="1711"/>
                </a:cxn>
                <a:cxn ang="0">
                  <a:pos x="1870" y="1688"/>
                </a:cxn>
                <a:cxn ang="0">
                  <a:pos x="1839" y="1844"/>
                </a:cxn>
                <a:cxn ang="0">
                  <a:pos x="1446" y="2092"/>
                </a:cxn>
                <a:cxn ang="0">
                  <a:pos x="1654" y="2103"/>
                </a:cxn>
                <a:cxn ang="0">
                  <a:pos x="1974" y="2105"/>
                </a:cxn>
              </a:cxnLst>
              <a:rect l="0" t="0" r="r" b="b"/>
              <a:pathLst>
                <a:path w="2011" h="3449">
                  <a:moveTo>
                    <a:pt x="1974" y="2106"/>
                  </a:moveTo>
                  <a:lnTo>
                    <a:pt x="1974" y="2106"/>
                  </a:lnTo>
                  <a:cubicBezTo>
                    <a:pt x="1903" y="2543"/>
                    <a:pt x="1782" y="2987"/>
                    <a:pt x="1602" y="3449"/>
                  </a:cubicBezTo>
                  <a:lnTo>
                    <a:pt x="0" y="3449"/>
                  </a:lnTo>
                  <a:lnTo>
                    <a:pt x="0" y="0"/>
                  </a:lnTo>
                  <a:lnTo>
                    <a:pt x="1972" y="0"/>
                  </a:lnTo>
                  <a:cubicBezTo>
                    <a:pt x="1988" y="113"/>
                    <a:pt x="1999" y="197"/>
                    <a:pt x="2011" y="309"/>
                  </a:cubicBezTo>
                  <a:cubicBezTo>
                    <a:pt x="2011" y="309"/>
                    <a:pt x="1977" y="320"/>
                    <a:pt x="1980" y="347"/>
                  </a:cubicBezTo>
                  <a:cubicBezTo>
                    <a:pt x="1984" y="378"/>
                    <a:pt x="1997" y="385"/>
                    <a:pt x="1997" y="385"/>
                  </a:cubicBezTo>
                  <a:lnTo>
                    <a:pt x="1982" y="392"/>
                  </a:lnTo>
                  <a:cubicBezTo>
                    <a:pt x="1982" y="392"/>
                    <a:pt x="1966" y="368"/>
                    <a:pt x="1966" y="369"/>
                  </a:cubicBezTo>
                  <a:cubicBezTo>
                    <a:pt x="1966" y="346"/>
                    <a:pt x="1976" y="311"/>
                    <a:pt x="1923" y="324"/>
                  </a:cubicBezTo>
                  <a:cubicBezTo>
                    <a:pt x="1904" y="365"/>
                    <a:pt x="1952" y="373"/>
                    <a:pt x="1939" y="401"/>
                  </a:cubicBezTo>
                  <a:cubicBezTo>
                    <a:pt x="1883" y="404"/>
                    <a:pt x="1923" y="359"/>
                    <a:pt x="1878" y="384"/>
                  </a:cubicBezTo>
                  <a:cubicBezTo>
                    <a:pt x="1881" y="371"/>
                    <a:pt x="1871" y="336"/>
                    <a:pt x="1857" y="339"/>
                  </a:cubicBezTo>
                  <a:cubicBezTo>
                    <a:pt x="1851" y="358"/>
                    <a:pt x="1836" y="391"/>
                    <a:pt x="1858" y="411"/>
                  </a:cubicBezTo>
                  <a:cubicBezTo>
                    <a:pt x="1851" y="416"/>
                    <a:pt x="1830" y="413"/>
                    <a:pt x="1825" y="406"/>
                  </a:cubicBezTo>
                  <a:cubicBezTo>
                    <a:pt x="1819" y="396"/>
                    <a:pt x="1840" y="379"/>
                    <a:pt x="1823" y="348"/>
                  </a:cubicBezTo>
                  <a:cubicBezTo>
                    <a:pt x="1771" y="371"/>
                    <a:pt x="1819" y="421"/>
                    <a:pt x="1776" y="440"/>
                  </a:cubicBezTo>
                  <a:cubicBezTo>
                    <a:pt x="1729" y="434"/>
                    <a:pt x="1803" y="394"/>
                    <a:pt x="1766" y="359"/>
                  </a:cubicBezTo>
                  <a:cubicBezTo>
                    <a:pt x="1723" y="369"/>
                    <a:pt x="1707" y="413"/>
                    <a:pt x="1724" y="439"/>
                  </a:cubicBezTo>
                  <a:cubicBezTo>
                    <a:pt x="1723" y="462"/>
                    <a:pt x="1705" y="474"/>
                    <a:pt x="1702" y="494"/>
                  </a:cubicBezTo>
                  <a:cubicBezTo>
                    <a:pt x="1681" y="491"/>
                    <a:pt x="1672" y="483"/>
                    <a:pt x="1670" y="475"/>
                  </a:cubicBezTo>
                  <a:cubicBezTo>
                    <a:pt x="1667" y="460"/>
                    <a:pt x="1708" y="453"/>
                    <a:pt x="1680" y="420"/>
                  </a:cubicBezTo>
                  <a:cubicBezTo>
                    <a:pt x="1635" y="427"/>
                    <a:pt x="1665" y="500"/>
                    <a:pt x="1629" y="461"/>
                  </a:cubicBezTo>
                  <a:cubicBezTo>
                    <a:pt x="1626" y="444"/>
                    <a:pt x="1614" y="429"/>
                    <a:pt x="1605" y="427"/>
                  </a:cubicBezTo>
                  <a:cubicBezTo>
                    <a:pt x="1588" y="439"/>
                    <a:pt x="1580" y="459"/>
                    <a:pt x="1591" y="476"/>
                  </a:cubicBezTo>
                  <a:lnTo>
                    <a:pt x="1609" y="499"/>
                  </a:lnTo>
                  <a:cubicBezTo>
                    <a:pt x="1607" y="499"/>
                    <a:pt x="1617" y="513"/>
                    <a:pt x="1615" y="512"/>
                  </a:cubicBezTo>
                  <a:cubicBezTo>
                    <a:pt x="1585" y="488"/>
                    <a:pt x="1545" y="471"/>
                    <a:pt x="1520" y="498"/>
                  </a:cubicBezTo>
                  <a:cubicBezTo>
                    <a:pt x="1523" y="523"/>
                    <a:pt x="1545" y="525"/>
                    <a:pt x="1579" y="533"/>
                  </a:cubicBezTo>
                  <a:cubicBezTo>
                    <a:pt x="1536" y="537"/>
                    <a:pt x="1527" y="552"/>
                    <a:pt x="1513" y="560"/>
                  </a:cubicBezTo>
                  <a:cubicBezTo>
                    <a:pt x="1508" y="532"/>
                    <a:pt x="1475" y="527"/>
                    <a:pt x="1444" y="523"/>
                  </a:cubicBezTo>
                  <a:cubicBezTo>
                    <a:pt x="1426" y="527"/>
                    <a:pt x="1415" y="515"/>
                    <a:pt x="1407" y="521"/>
                  </a:cubicBezTo>
                  <a:cubicBezTo>
                    <a:pt x="1420" y="553"/>
                    <a:pt x="1451" y="578"/>
                    <a:pt x="1490" y="586"/>
                  </a:cubicBezTo>
                  <a:cubicBezTo>
                    <a:pt x="1507" y="584"/>
                    <a:pt x="1509" y="584"/>
                    <a:pt x="1521" y="578"/>
                  </a:cubicBezTo>
                  <a:cubicBezTo>
                    <a:pt x="1544" y="588"/>
                    <a:pt x="1542" y="592"/>
                    <a:pt x="1548" y="608"/>
                  </a:cubicBezTo>
                  <a:cubicBezTo>
                    <a:pt x="1514" y="623"/>
                    <a:pt x="1487" y="604"/>
                    <a:pt x="1453" y="612"/>
                  </a:cubicBezTo>
                  <a:cubicBezTo>
                    <a:pt x="1453" y="614"/>
                    <a:pt x="1445" y="614"/>
                    <a:pt x="1444" y="611"/>
                  </a:cubicBezTo>
                  <a:cubicBezTo>
                    <a:pt x="1445" y="611"/>
                    <a:pt x="1440" y="603"/>
                    <a:pt x="1441" y="603"/>
                  </a:cubicBezTo>
                  <a:cubicBezTo>
                    <a:pt x="1426" y="575"/>
                    <a:pt x="1387" y="586"/>
                    <a:pt x="1366" y="592"/>
                  </a:cubicBezTo>
                  <a:cubicBezTo>
                    <a:pt x="1363" y="614"/>
                    <a:pt x="1386" y="632"/>
                    <a:pt x="1404" y="640"/>
                  </a:cubicBezTo>
                  <a:cubicBezTo>
                    <a:pt x="1429" y="649"/>
                    <a:pt x="1438" y="641"/>
                    <a:pt x="1438" y="641"/>
                  </a:cubicBezTo>
                  <a:lnTo>
                    <a:pt x="1448" y="632"/>
                  </a:lnTo>
                  <a:cubicBezTo>
                    <a:pt x="1459" y="672"/>
                    <a:pt x="1473" y="674"/>
                    <a:pt x="1494" y="690"/>
                  </a:cubicBezTo>
                  <a:cubicBezTo>
                    <a:pt x="1471" y="698"/>
                    <a:pt x="1462" y="705"/>
                    <a:pt x="1433" y="703"/>
                  </a:cubicBezTo>
                  <a:cubicBezTo>
                    <a:pt x="1400" y="652"/>
                    <a:pt x="1301" y="630"/>
                    <a:pt x="1305" y="654"/>
                  </a:cubicBezTo>
                  <a:cubicBezTo>
                    <a:pt x="1319" y="706"/>
                    <a:pt x="1392" y="719"/>
                    <a:pt x="1392" y="719"/>
                  </a:cubicBezTo>
                  <a:cubicBezTo>
                    <a:pt x="1392" y="719"/>
                    <a:pt x="1354" y="733"/>
                    <a:pt x="1360" y="746"/>
                  </a:cubicBezTo>
                  <a:cubicBezTo>
                    <a:pt x="1367" y="758"/>
                    <a:pt x="1417" y="766"/>
                    <a:pt x="1410" y="785"/>
                  </a:cubicBezTo>
                  <a:cubicBezTo>
                    <a:pt x="1358" y="762"/>
                    <a:pt x="1348" y="771"/>
                    <a:pt x="1383" y="817"/>
                  </a:cubicBezTo>
                  <a:cubicBezTo>
                    <a:pt x="1339" y="819"/>
                    <a:pt x="1349" y="772"/>
                    <a:pt x="1321" y="761"/>
                  </a:cubicBezTo>
                  <a:cubicBezTo>
                    <a:pt x="1301" y="775"/>
                    <a:pt x="1313" y="806"/>
                    <a:pt x="1313" y="806"/>
                  </a:cubicBezTo>
                  <a:cubicBezTo>
                    <a:pt x="1303" y="798"/>
                    <a:pt x="1277" y="754"/>
                    <a:pt x="1255" y="760"/>
                  </a:cubicBezTo>
                  <a:cubicBezTo>
                    <a:pt x="1248" y="765"/>
                    <a:pt x="1248" y="789"/>
                    <a:pt x="1265" y="805"/>
                  </a:cubicBezTo>
                  <a:cubicBezTo>
                    <a:pt x="1244" y="809"/>
                    <a:pt x="1210" y="806"/>
                    <a:pt x="1205" y="829"/>
                  </a:cubicBezTo>
                  <a:cubicBezTo>
                    <a:pt x="1239" y="855"/>
                    <a:pt x="1276" y="855"/>
                    <a:pt x="1329" y="849"/>
                  </a:cubicBezTo>
                  <a:cubicBezTo>
                    <a:pt x="1329" y="849"/>
                    <a:pt x="1339" y="848"/>
                    <a:pt x="1350" y="845"/>
                  </a:cubicBezTo>
                  <a:cubicBezTo>
                    <a:pt x="1360" y="842"/>
                    <a:pt x="1375" y="856"/>
                    <a:pt x="1375" y="856"/>
                  </a:cubicBezTo>
                  <a:cubicBezTo>
                    <a:pt x="1349" y="862"/>
                    <a:pt x="1360" y="870"/>
                    <a:pt x="1308" y="881"/>
                  </a:cubicBezTo>
                  <a:cubicBezTo>
                    <a:pt x="1274" y="897"/>
                    <a:pt x="1247" y="918"/>
                    <a:pt x="1247" y="953"/>
                  </a:cubicBezTo>
                  <a:cubicBezTo>
                    <a:pt x="1268" y="963"/>
                    <a:pt x="1294" y="973"/>
                    <a:pt x="1308" y="953"/>
                  </a:cubicBezTo>
                  <a:cubicBezTo>
                    <a:pt x="1331" y="920"/>
                    <a:pt x="1324" y="946"/>
                    <a:pt x="1340" y="945"/>
                  </a:cubicBezTo>
                  <a:lnTo>
                    <a:pt x="1358" y="951"/>
                  </a:lnTo>
                  <a:cubicBezTo>
                    <a:pt x="1344" y="986"/>
                    <a:pt x="1264" y="985"/>
                    <a:pt x="1279" y="1011"/>
                  </a:cubicBezTo>
                  <a:cubicBezTo>
                    <a:pt x="1295" y="1035"/>
                    <a:pt x="1319" y="1061"/>
                    <a:pt x="1319" y="1061"/>
                  </a:cubicBezTo>
                  <a:cubicBezTo>
                    <a:pt x="1319" y="1061"/>
                    <a:pt x="1263" y="1032"/>
                    <a:pt x="1247" y="1053"/>
                  </a:cubicBezTo>
                  <a:cubicBezTo>
                    <a:pt x="1232" y="1071"/>
                    <a:pt x="1265" y="1102"/>
                    <a:pt x="1324" y="1115"/>
                  </a:cubicBezTo>
                  <a:cubicBezTo>
                    <a:pt x="1304" y="1128"/>
                    <a:pt x="1233" y="1115"/>
                    <a:pt x="1276" y="1160"/>
                  </a:cubicBezTo>
                  <a:cubicBezTo>
                    <a:pt x="1225" y="1181"/>
                    <a:pt x="1242" y="1196"/>
                    <a:pt x="1283" y="1185"/>
                  </a:cubicBezTo>
                  <a:lnTo>
                    <a:pt x="1303" y="1188"/>
                  </a:lnTo>
                  <a:cubicBezTo>
                    <a:pt x="1291" y="1196"/>
                    <a:pt x="1254" y="1213"/>
                    <a:pt x="1257" y="1226"/>
                  </a:cubicBezTo>
                  <a:cubicBezTo>
                    <a:pt x="1259" y="1243"/>
                    <a:pt x="1300" y="1222"/>
                    <a:pt x="1307" y="1235"/>
                  </a:cubicBezTo>
                  <a:cubicBezTo>
                    <a:pt x="1310" y="1254"/>
                    <a:pt x="1287" y="1262"/>
                    <a:pt x="1285" y="1267"/>
                  </a:cubicBezTo>
                  <a:cubicBezTo>
                    <a:pt x="1314" y="1286"/>
                    <a:pt x="1331" y="1241"/>
                    <a:pt x="1358" y="1267"/>
                  </a:cubicBezTo>
                  <a:cubicBezTo>
                    <a:pt x="1348" y="1286"/>
                    <a:pt x="1305" y="1282"/>
                    <a:pt x="1314" y="1311"/>
                  </a:cubicBezTo>
                  <a:cubicBezTo>
                    <a:pt x="1330" y="1323"/>
                    <a:pt x="1357" y="1318"/>
                    <a:pt x="1373" y="1329"/>
                  </a:cubicBezTo>
                  <a:cubicBezTo>
                    <a:pt x="1373" y="1329"/>
                    <a:pt x="1351" y="1371"/>
                    <a:pt x="1363" y="1376"/>
                  </a:cubicBezTo>
                  <a:cubicBezTo>
                    <a:pt x="1386" y="1388"/>
                    <a:pt x="1408" y="1351"/>
                    <a:pt x="1416" y="1349"/>
                  </a:cubicBezTo>
                  <a:cubicBezTo>
                    <a:pt x="1410" y="1396"/>
                    <a:pt x="1450" y="1380"/>
                    <a:pt x="1438" y="1413"/>
                  </a:cubicBezTo>
                  <a:cubicBezTo>
                    <a:pt x="1438" y="1430"/>
                    <a:pt x="1436" y="1454"/>
                    <a:pt x="1454" y="1463"/>
                  </a:cubicBezTo>
                  <a:cubicBezTo>
                    <a:pt x="1491" y="1452"/>
                    <a:pt x="1495" y="1423"/>
                    <a:pt x="1494" y="1379"/>
                  </a:cubicBezTo>
                  <a:cubicBezTo>
                    <a:pt x="1494" y="1364"/>
                    <a:pt x="1537" y="1389"/>
                    <a:pt x="1537" y="1389"/>
                  </a:cubicBezTo>
                  <a:cubicBezTo>
                    <a:pt x="1563" y="1410"/>
                    <a:pt x="1492" y="1426"/>
                    <a:pt x="1513" y="1471"/>
                  </a:cubicBezTo>
                  <a:cubicBezTo>
                    <a:pt x="1573" y="1479"/>
                    <a:pt x="1573" y="1428"/>
                    <a:pt x="1621" y="1419"/>
                  </a:cubicBezTo>
                  <a:cubicBezTo>
                    <a:pt x="1643" y="1433"/>
                    <a:pt x="1612" y="1457"/>
                    <a:pt x="1605" y="1474"/>
                  </a:cubicBezTo>
                  <a:cubicBezTo>
                    <a:pt x="1575" y="1491"/>
                    <a:pt x="1538" y="1471"/>
                    <a:pt x="1509" y="1530"/>
                  </a:cubicBezTo>
                  <a:cubicBezTo>
                    <a:pt x="1551" y="1546"/>
                    <a:pt x="1570" y="1533"/>
                    <a:pt x="1584" y="1525"/>
                  </a:cubicBezTo>
                  <a:cubicBezTo>
                    <a:pt x="1597" y="1516"/>
                    <a:pt x="1596" y="1511"/>
                    <a:pt x="1606" y="1507"/>
                  </a:cubicBezTo>
                  <a:cubicBezTo>
                    <a:pt x="1607" y="1523"/>
                    <a:pt x="1603" y="1553"/>
                    <a:pt x="1618" y="1559"/>
                  </a:cubicBezTo>
                  <a:cubicBezTo>
                    <a:pt x="1632" y="1558"/>
                    <a:pt x="1633" y="1553"/>
                    <a:pt x="1645" y="1546"/>
                  </a:cubicBezTo>
                  <a:cubicBezTo>
                    <a:pt x="1657" y="1558"/>
                    <a:pt x="1626" y="1589"/>
                    <a:pt x="1644" y="1602"/>
                  </a:cubicBezTo>
                  <a:cubicBezTo>
                    <a:pt x="1661" y="1599"/>
                    <a:pt x="1667" y="1583"/>
                    <a:pt x="1667" y="1583"/>
                  </a:cubicBezTo>
                  <a:cubicBezTo>
                    <a:pt x="1677" y="1597"/>
                    <a:pt x="1689" y="1597"/>
                    <a:pt x="1700" y="1594"/>
                  </a:cubicBezTo>
                  <a:cubicBezTo>
                    <a:pt x="1706" y="1579"/>
                    <a:pt x="1707" y="1545"/>
                    <a:pt x="1688" y="1533"/>
                  </a:cubicBezTo>
                  <a:cubicBezTo>
                    <a:pt x="1697" y="1522"/>
                    <a:pt x="1720" y="1543"/>
                    <a:pt x="1729" y="1535"/>
                  </a:cubicBezTo>
                  <a:cubicBezTo>
                    <a:pt x="1748" y="1557"/>
                    <a:pt x="1707" y="1600"/>
                    <a:pt x="1737" y="1618"/>
                  </a:cubicBezTo>
                  <a:cubicBezTo>
                    <a:pt x="1766" y="1615"/>
                    <a:pt x="1765" y="1586"/>
                    <a:pt x="1794" y="1574"/>
                  </a:cubicBezTo>
                  <a:cubicBezTo>
                    <a:pt x="1789" y="1604"/>
                    <a:pt x="1824" y="1626"/>
                    <a:pt x="1779" y="1648"/>
                  </a:cubicBezTo>
                  <a:cubicBezTo>
                    <a:pt x="1779" y="1677"/>
                    <a:pt x="1834" y="1669"/>
                    <a:pt x="1808" y="1711"/>
                  </a:cubicBezTo>
                  <a:cubicBezTo>
                    <a:pt x="1818" y="1728"/>
                    <a:pt x="1831" y="1721"/>
                    <a:pt x="1843" y="1718"/>
                  </a:cubicBezTo>
                  <a:lnTo>
                    <a:pt x="1870" y="1688"/>
                  </a:lnTo>
                  <a:cubicBezTo>
                    <a:pt x="1862" y="1712"/>
                    <a:pt x="1860" y="1750"/>
                    <a:pt x="1867" y="1777"/>
                  </a:cubicBezTo>
                  <a:cubicBezTo>
                    <a:pt x="1858" y="1800"/>
                    <a:pt x="1879" y="1825"/>
                    <a:pt x="1839" y="1844"/>
                  </a:cubicBezTo>
                  <a:cubicBezTo>
                    <a:pt x="1828" y="1900"/>
                    <a:pt x="1827" y="1956"/>
                    <a:pt x="1763" y="1992"/>
                  </a:cubicBezTo>
                  <a:cubicBezTo>
                    <a:pt x="1726" y="2060"/>
                    <a:pt x="1497" y="2024"/>
                    <a:pt x="1446" y="2092"/>
                  </a:cubicBezTo>
                  <a:cubicBezTo>
                    <a:pt x="1459" y="2104"/>
                    <a:pt x="1576" y="2100"/>
                    <a:pt x="1591" y="2096"/>
                  </a:cubicBezTo>
                  <a:cubicBezTo>
                    <a:pt x="1613" y="2085"/>
                    <a:pt x="1631" y="2104"/>
                    <a:pt x="1654" y="2103"/>
                  </a:cubicBezTo>
                  <a:cubicBezTo>
                    <a:pt x="1705" y="2103"/>
                    <a:pt x="1767" y="2086"/>
                    <a:pt x="1809" y="2103"/>
                  </a:cubicBezTo>
                  <a:cubicBezTo>
                    <a:pt x="1869" y="2103"/>
                    <a:pt x="1920" y="2105"/>
                    <a:pt x="1974" y="2105"/>
                  </a:cubicBezTo>
                  <a:lnTo>
                    <a:pt x="1974" y="2106"/>
                  </a:ln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1F497D"/>
                </a:solidFill>
              </a:endParaRPr>
            </a:p>
          </p:txBody>
        </p:sp>
        <p:sp>
          <p:nvSpPr>
            <p:cNvPr id="17" name="Freeform 15"/>
            <p:cNvSpPr>
              <a:spLocks noChangeAspect="1" noEditPoints="1"/>
            </p:cNvSpPr>
            <p:nvPr/>
          </p:nvSpPr>
          <p:spPr bwMode="gray">
            <a:xfrm>
              <a:off x="3235" y="2758"/>
              <a:ext cx="581" cy="570"/>
            </a:xfrm>
            <a:custGeom>
              <a:avLst/>
              <a:gdLst/>
              <a:ahLst/>
              <a:cxnLst>
                <a:cxn ang="0">
                  <a:pos x="321" y="621"/>
                </a:cxn>
                <a:cxn ang="0">
                  <a:pos x="321" y="621"/>
                </a:cxn>
                <a:cxn ang="0">
                  <a:pos x="639" y="307"/>
                </a:cxn>
                <a:cxn ang="0">
                  <a:pos x="321" y="0"/>
                </a:cxn>
                <a:cxn ang="0">
                  <a:pos x="0" y="307"/>
                </a:cxn>
                <a:cxn ang="0">
                  <a:pos x="321" y="621"/>
                </a:cxn>
                <a:cxn ang="0">
                  <a:pos x="321" y="621"/>
                </a:cxn>
                <a:cxn ang="0">
                  <a:pos x="162" y="307"/>
                </a:cxn>
                <a:cxn ang="0">
                  <a:pos x="162" y="307"/>
                </a:cxn>
                <a:cxn ang="0">
                  <a:pos x="321" y="125"/>
                </a:cxn>
                <a:cxn ang="0">
                  <a:pos x="477" y="307"/>
                </a:cxn>
                <a:cxn ang="0">
                  <a:pos x="321" y="495"/>
                </a:cxn>
                <a:cxn ang="0">
                  <a:pos x="162" y="307"/>
                </a:cxn>
              </a:cxnLst>
              <a:rect l="0" t="0" r="r" b="b"/>
              <a:pathLst>
                <a:path w="639" h="621">
                  <a:moveTo>
                    <a:pt x="321" y="621"/>
                  </a:moveTo>
                  <a:lnTo>
                    <a:pt x="321" y="621"/>
                  </a:lnTo>
                  <a:cubicBezTo>
                    <a:pt x="512" y="621"/>
                    <a:pt x="639" y="480"/>
                    <a:pt x="639" y="307"/>
                  </a:cubicBezTo>
                  <a:cubicBezTo>
                    <a:pt x="639" y="124"/>
                    <a:pt x="511" y="0"/>
                    <a:pt x="321" y="0"/>
                  </a:cubicBezTo>
                  <a:cubicBezTo>
                    <a:pt x="130" y="0"/>
                    <a:pt x="0" y="121"/>
                    <a:pt x="0" y="307"/>
                  </a:cubicBezTo>
                  <a:cubicBezTo>
                    <a:pt x="0" y="489"/>
                    <a:pt x="132" y="621"/>
                    <a:pt x="321" y="621"/>
                  </a:cubicBezTo>
                  <a:lnTo>
                    <a:pt x="321" y="621"/>
                  </a:lnTo>
                  <a:close/>
                  <a:moveTo>
                    <a:pt x="162" y="307"/>
                  </a:moveTo>
                  <a:lnTo>
                    <a:pt x="162" y="307"/>
                  </a:lnTo>
                  <a:cubicBezTo>
                    <a:pt x="162" y="198"/>
                    <a:pt x="214" y="125"/>
                    <a:pt x="321" y="125"/>
                  </a:cubicBezTo>
                  <a:cubicBezTo>
                    <a:pt x="425" y="125"/>
                    <a:pt x="477" y="192"/>
                    <a:pt x="477" y="307"/>
                  </a:cubicBezTo>
                  <a:cubicBezTo>
                    <a:pt x="477" y="413"/>
                    <a:pt x="426" y="495"/>
                    <a:pt x="321" y="495"/>
                  </a:cubicBezTo>
                  <a:cubicBezTo>
                    <a:pt x="220" y="495"/>
                    <a:pt x="162" y="415"/>
                    <a:pt x="162" y="307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1F497D"/>
                </a:solidFill>
              </a:endParaRPr>
            </a:p>
          </p:txBody>
        </p:sp>
        <p:sp>
          <p:nvSpPr>
            <p:cNvPr id="18" name="Freeform 16"/>
            <p:cNvSpPr>
              <a:spLocks noChangeAspect="1"/>
            </p:cNvSpPr>
            <p:nvPr/>
          </p:nvSpPr>
          <p:spPr bwMode="gray">
            <a:xfrm>
              <a:off x="3892" y="2758"/>
              <a:ext cx="409" cy="570"/>
            </a:xfrm>
            <a:custGeom>
              <a:avLst/>
              <a:gdLst/>
              <a:ahLst/>
              <a:cxnLst>
                <a:cxn ang="0">
                  <a:pos x="377" y="128"/>
                </a:cxn>
                <a:cxn ang="0">
                  <a:pos x="377" y="128"/>
                </a:cxn>
                <a:cxn ang="0">
                  <a:pos x="270" y="114"/>
                </a:cxn>
                <a:cxn ang="0">
                  <a:pos x="163" y="160"/>
                </a:cxn>
                <a:cxn ang="0">
                  <a:pos x="290" y="260"/>
                </a:cxn>
                <a:cxn ang="0">
                  <a:pos x="441" y="443"/>
                </a:cxn>
                <a:cxn ang="0">
                  <a:pos x="187" y="621"/>
                </a:cxn>
                <a:cxn ang="0">
                  <a:pos x="11" y="594"/>
                </a:cxn>
                <a:cxn ang="0">
                  <a:pos x="11" y="469"/>
                </a:cxn>
                <a:cxn ang="0">
                  <a:pos x="193" y="506"/>
                </a:cxn>
                <a:cxn ang="0">
                  <a:pos x="279" y="448"/>
                </a:cxn>
                <a:cxn ang="0">
                  <a:pos x="153" y="349"/>
                </a:cxn>
                <a:cxn ang="0">
                  <a:pos x="0" y="160"/>
                </a:cxn>
                <a:cxn ang="0">
                  <a:pos x="243" y="0"/>
                </a:cxn>
                <a:cxn ang="0">
                  <a:pos x="377" y="10"/>
                </a:cxn>
                <a:cxn ang="0">
                  <a:pos x="377" y="128"/>
                </a:cxn>
              </a:cxnLst>
              <a:rect l="0" t="0" r="r" b="b"/>
              <a:pathLst>
                <a:path w="441" h="621">
                  <a:moveTo>
                    <a:pt x="377" y="128"/>
                  </a:moveTo>
                  <a:lnTo>
                    <a:pt x="377" y="128"/>
                  </a:lnTo>
                  <a:cubicBezTo>
                    <a:pt x="341" y="122"/>
                    <a:pt x="306" y="114"/>
                    <a:pt x="270" y="114"/>
                  </a:cubicBezTo>
                  <a:cubicBezTo>
                    <a:pt x="207" y="114"/>
                    <a:pt x="163" y="129"/>
                    <a:pt x="163" y="160"/>
                  </a:cubicBezTo>
                  <a:cubicBezTo>
                    <a:pt x="163" y="195"/>
                    <a:pt x="223" y="224"/>
                    <a:pt x="290" y="260"/>
                  </a:cubicBezTo>
                  <a:cubicBezTo>
                    <a:pt x="353" y="294"/>
                    <a:pt x="441" y="340"/>
                    <a:pt x="441" y="443"/>
                  </a:cubicBezTo>
                  <a:cubicBezTo>
                    <a:pt x="441" y="557"/>
                    <a:pt x="340" y="621"/>
                    <a:pt x="187" y="621"/>
                  </a:cubicBezTo>
                  <a:cubicBezTo>
                    <a:pt x="117" y="621"/>
                    <a:pt x="69" y="607"/>
                    <a:pt x="11" y="594"/>
                  </a:cubicBezTo>
                  <a:lnTo>
                    <a:pt x="11" y="469"/>
                  </a:lnTo>
                  <a:cubicBezTo>
                    <a:pt x="56" y="482"/>
                    <a:pt x="128" y="506"/>
                    <a:pt x="193" y="506"/>
                  </a:cubicBezTo>
                  <a:cubicBezTo>
                    <a:pt x="236" y="506"/>
                    <a:pt x="279" y="487"/>
                    <a:pt x="279" y="448"/>
                  </a:cubicBezTo>
                  <a:cubicBezTo>
                    <a:pt x="279" y="412"/>
                    <a:pt x="227" y="391"/>
                    <a:pt x="153" y="349"/>
                  </a:cubicBezTo>
                  <a:cubicBezTo>
                    <a:pt x="86" y="316"/>
                    <a:pt x="0" y="247"/>
                    <a:pt x="0" y="160"/>
                  </a:cubicBezTo>
                  <a:cubicBezTo>
                    <a:pt x="0" y="57"/>
                    <a:pt x="104" y="0"/>
                    <a:pt x="243" y="0"/>
                  </a:cubicBezTo>
                  <a:cubicBezTo>
                    <a:pt x="288" y="0"/>
                    <a:pt x="333" y="4"/>
                    <a:pt x="377" y="10"/>
                  </a:cubicBezTo>
                  <a:lnTo>
                    <a:pt x="377" y="128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1F497D"/>
                </a:solidFill>
              </a:endParaRPr>
            </a:p>
          </p:txBody>
        </p:sp>
        <p:sp>
          <p:nvSpPr>
            <p:cNvPr id="19" name="Freeform 17"/>
            <p:cNvSpPr>
              <a:spLocks noChangeAspect="1"/>
            </p:cNvSpPr>
            <p:nvPr/>
          </p:nvSpPr>
          <p:spPr bwMode="gray">
            <a:xfrm>
              <a:off x="1772" y="2564"/>
              <a:ext cx="215" cy="743"/>
            </a:xfrm>
            <a:custGeom>
              <a:avLst/>
              <a:gdLst/>
              <a:ahLst/>
              <a:cxnLst>
                <a:cxn ang="0">
                  <a:pos x="18" y="817"/>
                </a:cxn>
                <a:cxn ang="0">
                  <a:pos x="18" y="817"/>
                </a:cxn>
                <a:cxn ang="0">
                  <a:pos x="24" y="606"/>
                </a:cxn>
                <a:cxn ang="0">
                  <a:pos x="24" y="287"/>
                </a:cxn>
                <a:cxn ang="0">
                  <a:pos x="0" y="0"/>
                </a:cxn>
                <a:cxn ang="0">
                  <a:pos x="211" y="0"/>
                </a:cxn>
                <a:cxn ang="0">
                  <a:pos x="205" y="232"/>
                </a:cxn>
                <a:cxn ang="0">
                  <a:pos x="205" y="530"/>
                </a:cxn>
                <a:cxn ang="0">
                  <a:pos x="229" y="817"/>
                </a:cxn>
                <a:cxn ang="0">
                  <a:pos x="18" y="817"/>
                </a:cxn>
              </a:cxnLst>
              <a:rect l="0" t="0" r="r" b="b"/>
              <a:pathLst>
                <a:path w="229" h="817">
                  <a:moveTo>
                    <a:pt x="18" y="817"/>
                  </a:moveTo>
                  <a:lnTo>
                    <a:pt x="18" y="817"/>
                  </a:lnTo>
                  <a:cubicBezTo>
                    <a:pt x="22" y="750"/>
                    <a:pt x="24" y="699"/>
                    <a:pt x="24" y="606"/>
                  </a:cubicBezTo>
                  <a:lnTo>
                    <a:pt x="24" y="287"/>
                  </a:lnTo>
                  <a:cubicBezTo>
                    <a:pt x="24" y="172"/>
                    <a:pt x="17" y="85"/>
                    <a:pt x="0" y="0"/>
                  </a:cubicBezTo>
                  <a:lnTo>
                    <a:pt x="211" y="0"/>
                  </a:lnTo>
                  <a:cubicBezTo>
                    <a:pt x="211" y="59"/>
                    <a:pt x="205" y="140"/>
                    <a:pt x="205" y="232"/>
                  </a:cubicBezTo>
                  <a:lnTo>
                    <a:pt x="205" y="530"/>
                  </a:lnTo>
                  <a:cubicBezTo>
                    <a:pt x="205" y="614"/>
                    <a:pt x="218" y="739"/>
                    <a:pt x="229" y="817"/>
                  </a:cubicBezTo>
                  <a:lnTo>
                    <a:pt x="18" y="817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1F497D"/>
                </a:solidFill>
              </a:endParaRPr>
            </a:p>
          </p:txBody>
        </p:sp>
        <p:sp>
          <p:nvSpPr>
            <p:cNvPr id="20" name="Freeform 18"/>
            <p:cNvSpPr>
              <a:spLocks noChangeAspect="1" noEditPoints="1"/>
            </p:cNvSpPr>
            <p:nvPr/>
          </p:nvSpPr>
          <p:spPr bwMode="gray">
            <a:xfrm>
              <a:off x="2095" y="2758"/>
              <a:ext cx="602" cy="785"/>
            </a:xfrm>
            <a:custGeom>
              <a:avLst/>
              <a:gdLst/>
              <a:ahLst/>
              <a:cxnLst>
                <a:cxn ang="0">
                  <a:pos x="210" y="851"/>
                </a:cxn>
                <a:cxn ang="0">
                  <a:pos x="210" y="851"/>
                </a:cxn>
                <a:cxn ang="0">
                  <a:pos x="198" y="632"/>
                </a:cxn>
                <a:cxn ang="0">
                  <a:pos x="198" y="564"/>
                </a:cxn>
                <a:cxn ang="0">
                  <a:pos x="385" y="621"/>
                </a:cxn>
                <a:cxn ang="0">
                  <a:pos x="662" y="322"/>
                </a:cxn>
                <a:cxn ang="0">
                  <a:pos x="378" y="0"/>
                </a:cxn>
                <a:cxn ang="0">
                  <a:pos x="174" y="98"/>
                </a:cxn>
                <a:cxn ang="0">
                  <a:pos x="153" y="15"/>
                </a:cxn>
                <a:cxn ang="0">
                  <a:pos x="0" y="26"/>
                </a:cxn>
                <a:cxn ang="0">
                  <a:pos x="36" y="323"/>
                </a:cxn>
                <a:cxn ang="0">
                  <a:pos x="36" y="564"/>
                </a:cxn>
                <a:cxn ang="0">
                  <a:pos x="12" y="863"/>
                </a:cxn>
                <a:cxn ang="0">
                  <a:pos x="210" y="851"/>
                </a:cxn>
                <a:cxn ang="0">
                  <a:pos x="210" y="851"/>
                </a:cxn>
                <a:cxn ang="0">
                  <a:pos x="186" y="323"/>
                </a:cxn>
                <a:cxn ang="0">
                  <a:pos x="186" y="323"/>
                </a:cxn>
                <a:cxn ang="0">
                  <a:pos x="338" y="125"/>
                </a:cxn>
                <a:cxn ang="0">
                  <a:pos x="500" y="323"/>
                </a:cxn>
                <a:cxn ang="0">
                  <a:pos x="345" y="495"/>
                </a:cxn>
                <a:cxn ang="0">
                  <a:pos x="186" y="323"/>
                </a:cxn>
              </a:cxnLst>
              <a:rect l="0" t="0" r="r" b="b"/>
              <a:pathLst>
                <a:path w="662" h="863">
                  <a:moveTo>
                    <a:pt x="210" y="851"/>
                  </a:moveTo>
                  <a:lnTo>
                    <a:pt x="210" y="851"/>
                  </a:lnTo>
                  <a:cubicBezTo>
                    <a:pt x="198" y="763"/>
                    <a:pt x="198" y="664"/>
                    <a:pt x="198" y="632"/>
                  </a:cubicBezTo>
                  <a:lnTo>
                    <a:pt x="198" y="564"/>
                  </a:lnTo>
                  <a:cubicBezTo>
                    <a:pt x="242" y="589"/>
                    <a:pt x="288" y="621"/>
                    <a:pt x="385" y="621"/>
                  </a:cubicBezTo>
                  <a:cubicBezTo>
                    <a:pt x="550" y="621"/>
                    <a:pt x="662" y="495"/>
                    <a:pt x="662" y="322"/>
                  </a:cubicBezTo>
                  <a:cubicBezTo>
                    <a:pt x="662" y="134"/>
                    <a:pt x="546" y="0"/>
                    <a:pt x="378" y="0"/>
                  </a:cubicBezTo>
                  <a:cubicBezTo>
                    <a:pt x="261" y="0"/>
                    <a:pt x="213" y="56"/>
                    <a:pt x="174" y="98"/>
                  </a:cubicBezTo>
                  <a:cubicBezTo>
                    <a:pt x="166" y="67"/>
                    <a:pt x="162" y="41"/>
                    <a:pt x="153" y="15"/>
                  </a:cubicBezTo>
                  <a:lnTo>
                    <a:pt x="0" y="26"/>
                  </a:lnTo>
                  <a:cubicBezTo>
                    <a:pt x="19" y="127"/>
                    <a:pt x="36" y="220"/>
                    <a:pt x="36" y="323"/>
                  </a:cubicBezTo>
                  <a:lnTo>
                    <a:pt x="36" y="564"/>
                  </a:lnTo>
                  <a:cubicBezTo>
                    <a:pt x="36" y="648"/>
                    <a:pt x="18" y="808"/>
                    <a:pt x="12" y="863"/>
                  </a:cubicBezTo>
                  <a:lnTo>
                    <a:pt x="210" y="851"/>
                  </a:lnTo>
                  <a:lnTo>
                    <a:pt x="210" y="851"/>
                  </a:lnTo>
                  <a:close/>
                  <a:moveTo>
                    <a:pt x="186" y="323"/>
                  </a:moveTo>
                  <a:lnTo>
                    <a:pt x="186" y="323"/>
                  </a:lnTo>
                  <a:cubicBezTo>
                    <a:pt x="186" y="206"/>
                    <a:pt x="236" y="125"/>
                    <a:pt x="338" y="125"/>
                  </a:cubicBezTo>
                  <a:cubicBezTo>
                    <a:pt x="433" y="125"/>
                    <a:pt x="500" y="207"/>
                    <a:pt x="500" y="323"/>
                  </a:cubicBezTo>
                  <a:cubicBezTo>
                    <a:pt x="500" y="426"/>
                    <a:pt x="448" y="495"/>
                    <a:pt x="345" y="495"/>
                  </a:cubicBezTo>
                  <a:cubicBezTo>
                    <a:pt x="244" y="495"/>
                    <a:pt x="186" y="437"/>
                    <a:pt x="186" y="323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1F497D"/>
                </a:solidFill>
              </a:endParaRPr>
            </a:p>
          </p:txBody>
        </p:sp>
        <p:sp>
          <p:nvSpPr>
            <p:cNvPr id="21" name="Freeform 19"/>
            <p:cNvSpPr>
              <a:spLocks noChangeAspect="1"/>
            </p:cNvSpPr>
            <p:nvPr/>
          </p:nvSpPr>
          <p:spPr bwMode="gray">
            <a:xfrm>
              <a:off x="2773" y="2758"/>
              <a:ext cx="398" cy="570"/>
            </a:xfrm>
            <a:custGeom>
              <a:avLst/>
              <a:gdLst/>
              <a:ahLst/>
              <a:cxnLst>
                <a:cxn ang="0">
                  <a:pos x="364" y="126"/>
                </a:cxn>
                <a:cxn ang="0">
                  <a:pos x="364" y="126"/>
                </a:cxn>
                <a:cxn ang="0">
                  <a:pos x="270" y="114"/>
                </a:cxn>
                <a:cxn ang="0">
                  <a:pos x="162" y="160"/>
                </a:cxn>
                <a:cxn ang="0">
                  <a:pos x="289" y="260"/>
                </a:cxn>
                <a:cxn ang="0">
                  <a:pos x="440" y="443"/>
                </a:cxn>
                <a:cxn ang="0">
                  <a:pos x="186" y="621"/>
                </a:cxn>
                <a:cxn ang="0">
                  <a:pos x="11" y="594"/>
                </a:cxn>
                <a:cxn ang="0">
                  <a:pos x="11" y="469"/>
                </a:cxn>
                <a:cxn ang="0">
                  <a:pos x="192" y="506"/>
                </a:cxn>
                <a:cxn ang="0">
                  <a:pos x="278" y="448"/>
                </a:cxn>
                <a:cxn ang="0">
                  <a:pos x="152" y="349"/>
                </a:cxn>
                <a:cxn ang="0">
                  <a:pos x="0" y="160"/>
                </a:cxn>
                <a:cxn ang="0">
                  <a:pos x="242" y="0"/>
                </a:cxn>
                <a:cxn ang="0">
                  <a:pos x="387" y="12"/>
                </a:cxn>
                <a:cxn ang="0">
                  <a:pos x="364" y="126"/>
                </a:cxn>
              </a:cxnLst>
              <a:rect l="0" t="0" r="r" b="b"/>
              <a:pathLst>
                <a:path w="440" h="621">
                  <a:moveTo>
                    <a:pt x="364" y="126"/>
                  </a:moveTo>
                  <a:lnTo>
                    <a:pt x="364" y="126"/>
                  </a:lnTo>
                  <a:cubicBezTo>
                    <a:pt x="328" y="120"/>
                    <a:pt x="306" y="114"/>
                    <a:pt x="270" y="114"/>
                  </a:cubicBezTo>
                  <a:cubicBezTo>
                    <a:pt x="206" y="114"/>
                    <a:pt x="162" y="129"/>
                    <a:pt x="162" y="160"/>
                  </a:cubicBezTo>
                  <a:cubicBezTo>
                    <a:pt x="162" y="195"/>
                    <a:pt x="222" y="224"/>
                    <a:pt x="289" y="260"/>
                  </a:cubicBezTo>
                  <a:cubicBezTo>
                    <a:pt x="353" y="294"/>
                    <a:pt x="440" y="340"/>
                    <a:pt x="440" y="443"/>
                  </a:cubicBezTo>
                  <a:cubicBezTo>
                    <a:pt x="440" y="557"/>
                    <a:pt x="339" y="621"/>
                    <a:pt x="186" y="621"/>
                  </a:cubicBezTo>
                  <a:cubicBezTo>
                    <a:pt x="116" y="621"/>
                    <a:pt x="68" y="607"/>
                    <a:pt x="11" y="594"/>
                  </a:cubicBezTo>
                  <a:lnTo>
                    <a:pt x="11" y="469"/>
                  </a:lnTo>
                  <a:cubicBezTo>
                    <a:pt x="55" y="482"/>
                    <a:pt x="127" y="506"/>
                    <a:pt x="192" y="506"/>
                  </a:cubicBezTo>
                  <a:cubicBezTo>
                    <a:pt x="235" y="506"/>
                    <a:pt x="278" y="487"/>
                    <a:pt x="278" y="448"/>
                  </a:cubicBezTo>
                  <a:cubicBezTo>
                    <a:pt x="278" y="412"/>
                    <a:pt x="227" y="391"/>
                    <a:pt x="152" y="349"/>
                  </a:cubicBezTo>
                  <a:cubicBezTo>
                    <a:pt x="85" y="316"/>
                    <a:pt x="0" y="247"/>
                    <a:pt x="0" y="160"/>
                  </a:cubicBezTo>
                  <a:cubicBezTo>
                    <a:pt x="0" y="57"/>
                    <a:pt x="103" y="0"/>
                    <a:pt x="242" y="0"/>
                  </a:cubicBezTo>
                  <a:cubicBezTo>
                    <a:pt x="288" y="0"/>
                    <a:pt x="342" y="6"/>
                    <a:pt x="387" y="12"/>
                  </a:cubicBezTo>
                  <a:lnTo>
                    <a:pt x="364" y="126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1F497D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836723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Spécificité extraordinaire </a:t>
            </a:r>
            <a:r>
              <a:rPr lang="fr-FR" dirty="0" smtClean="0">
                <a:sym typeface="Wingdings"/>
              </a:rPr>
              <a:t> grande tolérance</a:t>
            </a:r>
            <a:endParaRPr lang="fr-FR" dirty="0"/>
          </a:p>
        </p:txBody>
      </p:sp>
      <p:pic>
        <p:nvPicPr>
          <p:cNvPr id="5" name="Picture 4" descr="Screen Shot 2015-11-19 at 16.41.2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9024"/>
            <a:ext cx="9144000" cy="5078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45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" y="15"/>
            <a:ext cx="9142524" cy="6904833"/>
          </a:xfrm>
          <a:prstGeom prst="rect">
            <a:avLst/>
          </a:prstGeom>
        </p:spPr>
      </p:pic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355680" y="452675"/>
            <a:ext cx="8431213" cy="2802340"/>
          </a:xfrm>
          <a:prstGeom prst="rect">
            <a:avLst/>
          </a:prstGeom>
          <a:gradFill>
            <a:gsLst>
              <a:gs pos="0">
                <a:srgbClr val="FFEFD1">
                  <a:alpha val="16000"/>
                </a:srgbClr>
              </a:gs>
              <a:gs pos="50000">
                <a:srgbClr val="F0EBD5">
                  <a:alpha val="50000"/>
                </a:srgbClr>
              </a:gs>
              <a:gs pos="100000">
                <a:schemeClr val="bg1">
                  <a:alpha val="15000"/>
                </a:schemeClr>
              </a:gs>
            </a:gsLst>
            <a:lin scaled="0"/>
          </a:gradFill>
          <a:ln w="19050">
            <a:noFill/>
            <a:miter lim="800000"/>
            <a:headEnd/>
            <a:tailEnd/>
          </a:ln>
        </p:spPr>
        <p:txBody>
          <a:bodyPr vert="horz" lIns="91350" tIns="45677" rIns="91350" bIns="45677" rtlCol="0" anchor="ctr">
            <a:noAutofit/>
          </a:bodyPr>
          <a:lstStyle>
            <a:lvl1pPr algn="ctr" defTabSz="914400" rtl="0" eaLnBrk="0" latinLnBrk="0" hangingPunct="0">
              <a:spcBef>
                <a:spcPct val="0"/>
              </a:spcBef>
              <a:buNone/>
              <a:defRPr sz="2000" kern="1200">
                <a:solidFill>
                  <a:schemeClr val="tx1"/>
                </a:solidFill>
                <a:latin typeface="Tahoma" pitchFamily="34" charset="0"/>
                <a:ea typeface="+mj-ea"/>
                <a:cs typeface="+mj-cs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32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UZ Brussel experience </a:t>
            </a:r>
            <a:r>
              <a:rPr lang="en-US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 </a:t>
            </a:r>
            <a:endParaRPr lang="en-US" sz="3200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2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pembrolizumab </a:t>
            </a:r>
            <a:r>
              <a:rPr lang="en-US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patients </a:t>
            </a:r>
            <a:br>
              <a:rPr lang="en-US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 pretreated advanced </a:t>
            </a:r>
            <a:r>
              <a:rPr lang="en-US" sz="32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melanoma </a:t>
            </a: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334976" y="3672775"/>
            <a:ext cx="5461169" cy="2736304"/>
          </a:xfrm>
          <a:prstGeom prst="rect">
            <a:avLst/>
          </a:prstGeom>
          <a:gradFill>
            <a:gsLst>
              <a:gs pos="0">
                <a:srgbClr val="FFEFD1">
                  <a:alpha val="16000"/>
                </a:srgbClr>
              </a:gs>
              <a:gs pos="50000">
                <a:srgbClr val="F0EBD5">
                  <a:alpha val="50000"/>
                </a:srgbClr>
              </a:gs>
              <a:gs pos="100000">
                <a:schemeClr val="bg1">
                  <a:alpha val="15000"/>
                </a:schemeClr>
              </a:gs>
            </a:gsLst>
            <a:lin scaled="0"/>
          </a:gradFill>
          <a:ln w="19050">
            <a:noFill/>
            <a:miter lim="800000"/>
            <a:headEnd/>
            <a:tailEnd/>
          </a:ln>
        </p:spPr>
        <p:txBody>
          <a:bodyPr vert="horz" lIns="91350" tIns="45677" rIns="91350" bIns="45677" rtlCol="0" anchor="ctr">
            <a:normAutofit/>
          </a:bodyPr>
          <a:lstStyle>
            <a:defPPr>
              <a:defRPr lang="nl-BE"/>
            </a:defPPr>
            <a:lvl1pPr algn="ctr" eaLnBrk="0" hangingPunct="0">
              <a:spcBef>
                <a:spcPct val="0"/>
              </a:spcBef>
              <a:buNone/>
              <a:defRPr sz="4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j-ea"/>
                <a:cs typeface="+mj-cs"/>
              </a:defRPr>
            </a:lvl1pPr>
            <a:lvl2pPr marL="742950" indent="-285750" eaLnBrk="0" hangingPunct="0">
              <a:defRPr sz="2000">
                <a:latin typeface="Tahoma" pitchFamily="34" charset="0"/>
              </a:defRPr>
            </a:lvl2pPr>
            <a:lvl3pPr marL="1143000" indent="-228600" eaLnBrk="0" hangingPunct="0">
              <a:defRPr sz="2000">
                <a:latin typeface="Tahoma" pitchFamily="34" charset="0"/>
              </a:defRPr>
            </a:lvl3pPr>
            <a:lvl4pPr marL="1600200" indent="-228600" eaLnBrk="0" hangingPunct="0">
              <a:defRPr sz="2000">
                <a:latin typeface="Tahoma" pitchFamily="34" charset="0"/>
              </a:defRPr>
            </a:lvl4pPr>
            <a:lvl5pPr marL="2057400" indent="-228600" eaLnBrk="0" hangingPunct="0">
              <a:defRPr sz="2000"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latin typeface="Tahoma" pitchFamily="34" charset="0"/>
              </a:defRPr>
            </a:lvl9pPr>
          </a:lstStyle>
          <a:p>
            <a:pPr marL="362934" algn="l" defTabSz="913548" eaLnBrk="1" hangingPunct="1">
              <a:lnSpc>
                <a:spcPts val="2500"/>
              </a:lnSpc>
              <a:spcBef>
                <a:spcPts val="0"/>
              </a:spcBef>
            </a:pPr>
            <a:r>
              <a:rPr lang="nl-BE" sz="1800" dirty="0" smtClean="0">
                <a:solidFill>
                  <a:prstClr val="white"/>
                </a:solidFill>
                <a:latin typeface="Tw Cen MT" pitchFamily="34" charset="0"/>
                <a:ea typeface="MS PGothic" pitchFamily="34" charset="-128"/>
              </a:rPr>
              <a:t>Professor Bart </a:t>
            </a:r>
            <a:r>
              <a:rPr lang="nl-BE" sz="1800" dirty="0">
                <a:solidFill>
                  <a:prstClr val="white"/>
                </a:solidFill>
                <a:latin typeface="Tw Cen MT" pitchFamily="34" charset="0"/>
                <a:ea typeface="MS PGothic" pitchFamily="34" charset="-128"/>
              </a:rPr>
              <a:t>Neyns </a:t>
            </a:r>
            <a:endParaRPr lang="nl-BE" sz="1800" dirty="0" smtClean="0">
              <a:solidFill>
                <a:prstClr val="white"/>
              </a:solidFill>
              <a:latin typeface="Tw Cen MT" pitchFamily="34" charset="0"/>
              <a:ea typeface="MS PGothic" pitchFamily="34" charset="-128"/>
            </a:endParaRPr>
          </a:p>
          <a:p>
            <a:pPr marL="362934" algn="l" defTabSz="913548" eaLnBrk="1" hangingPunct="1">
              <a:lnSpc>
                <a:spcPts val="2500"/>
              </a:lnSpc>
              <a:spcBef>
                <a:spcPts val="0"/>
              </a:spcBef>
            </a:pPr>
            <a:r>
              <a:rPr lang="en-US" sz="1800" dirty="0" err="1" smtClean="0">
                <a:solidFill>
                  <a:prstClr val="white"/>
                </a:solidFill>
                <a:latin typeface="Tw Cen MT" pitchFamily="34" charset="0"/>
                <a:ea typeface="MS PGothic" pitchFamily="34" charset="-128"/>
              </a:rPr>
              <a:t>Medische</a:t>
            </a:r>
            <a:r>
              <a:rPr lang="en-US" sz="1800" dirty="0" smtClean="0">
                <a:solidFill>
                  <a:prstClr val="white"/>
                </a:solidFill>
                <a:latin typeface="Tw Cen MT" pitchFamily="34" charset="0"/>
                <a:ea typeface="MS PGothic" pitchFamily="34" charset="-128"/>
              </a:rPr>
              <a:t> </a:t>
            </a:r>
            <a:r>
              <a:rPr lang="en-US" sz="1800" dirty="0" err="1" smtClean="0">
                <a:solidFill>
                  <a:prstClr val="white"/>
                </a:solidFill>
                <a:latin typeface="Tw Cen MT" pitchFamily="34" charset="0"/>
                <a:ea typeface="MS PGothic" pitchFamily="34" charset="-128"/>
              </a:rPr>
              <a:t>Oncologie</a:t>
            </a:r>
            <a:endParaRPr lang="en-US" sz="1800" dirty="0" smtClean="0">
              <a:solidFill>
                <a:prstClr val="white"/>
              </a:solidFill>
              <a:latin typeface="Tw Cen MT" pitchFamily="34" charset="0"/>
              <a:ea typeface="MS PGothic" pitchFamily="34" charset="-128"/>
            </a:endParaRPr>
          </a:p>
          <a:p>
            <a:pPr marL="362934" algn="l" defTabSz="913548" eaLnBrk="1" hangingPunct="1">
              <a:lnSpc>
                <a:spcPts val="2500"/>
              </a:lnSpc>
              <a:spcBef>
                <a:spcPts val="0"/>
              </a:spcBef>
            </a:pPr>
            <a:r>
              <a:rPr lang="en-US" sz="1800" dirty="0" err="1" smtClean="0">
                <a:solidFill>
                  <a:prstClr val="white"/>
                </a:solidFill>
                <a:latin typeface="Tw Cen MT" pitchFamily="34" charset="0"/>
                <a:ea typeface="MS PGothic" pitchFamily="34" charset="-128"/>
              </a:rPr>
              <a:t>Universitair</a:t>
            </a:r>
            <a:r>
              <a:rPr lang="en-US" sz="1800" dirty="0" smtClean="0">
                <a:solidFill>
                  <a:prstClr val="white"/>
                </a:solidFill>
                <a:latin typeface="Tw Cen MT" pitchFamily="34" charset="0"/>
                <a:ea typeface="MS PGothic" pitchFamily="34" charset="-128"/>
              </a:rPr>
              <a:t> </a:t>
            </a:r>
            <a:r>
              <a:rPr lang="en-US" sz="1800" dirty="0" err="1">
                <a:solidFill>
                  <a:prstClr val="white"/>
                </a:solidFill>
                <a:latin typeface="Tw Cen MT" pitchFamily="34" charset="0"/>
                <a:ea typeface="MS PGothic" pitchFamily="34" charset="-128"/>
              </a:rPr>
              <a:t>Ziekenhuis</a:t>
            </a:r>
            <a:r>
              <a:rPr lang="en-US" sz="1800" dirty="0">
                <a:solidFill>
                  <a:prstClr val="white"/>
                </a:solidFill>
                <a:latin typeface="Tw Cen MT" pitchFamily="34" charset="0"/>
                <a:ea typeface="MS PGothic" pitchFamily="34" charset="-128"/>
              </a:rPr>
              <a:t> Brussel</a:t>
            </a:r>
          </a:p>
          <a:p>
            <a:pPr marL="362934" algn="l" defTabSz="913548" eaLnBrk="1" hangingPunct="1">
              <a:lnSpc>
                <a:spcPts val="2500"/>
              </a:lnSpc>
              <a:spcBef>
                <a:spcPts val="0"/>
              </a:spcBef>
            </a:pPr>
            <a:r>
              <a:rPr lang="en-US" sz="1800" dirty="0">
                <a:solidFill>
                  <a:prstClr val="white"/>
                </a:solidFill>
                <a:latin typeface="Tw Cen MT" pitchFamily="34" charset="0"/>
                <a:ea typeface="MS PGothic" pitchFamily="34" charset="-128"/>
              </a:rPr>
              <a:t>Brussels, Belgium</a:t>
            </a:r>
          </a:p>
          <a:p>
            <a:pPr marL="362934" algn="l" defTabSz="913548" eaLnBrk="1" hangingPunct="1">
              <a:lnSpc>
                <a:spcPts val="2500"/>
              </a:lnSpc>
              <a:spcBef>
                <a:spcPts val="0"/>
              </a:spcBef>
            </a:pPr>
            <a:r>
              <a:rPr lang="nl-BE" sz="2000" dirty="0">
                <a:solidFill>
                  <a:schemeClr val="tx2"/>
                </a:solidFill>
                <a:effectLst/>
                <a:latin typeface="Tw Cen MT" pitchFamily="34" charset="0"/>
                <a:ea typeface="MS PGothic" pitchFamily="34" charset="-128"/>
              </a:rPr>
              <a:t>Bart.Neyns@uzbrussel.be</a:t>
            </a:r>
            <a:r>
              <a:rPr lang="nl-BE" sz="28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w Cen MT" pitchFamily="34" charset="0"/>
                <a:ea typeface="MS PGothic" pitchFamily="34" charset="-128"/>
              </a:rPr>
              <a:t> </a:t>
            </a:r>
            <a:endParaRPr lang="en-US" sz="2800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w Cen MT" pitchFamily="34" charset="0"/>
              <a:ea typeface="MS PGothic" pitchFamily="34" charset="-128"/>
            </a:endParaRPr>
          </a:p>
        </p:txBody>
      </p:sp>
      <p:pic>
        <p:nvPicPr>
          <p:cNvPr id="9" name="Picture 10" descr="UZ Brussel logo-kleur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5960" y="4836955"/>
            <a:ext cx="2766520" cy="1616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5" descr="VUB_schild_418_1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lum contrast="6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765101"/>
            <a:ext cx="1779782" cy="2143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50227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Diclosures</a:t>
            </a:r>
            <a:endParaRPr lang="nl-BE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sz="2400" dirty="0" smtClean="0"/>
              <a:t>Personal financial compensation from Roche, Bristol-Myers Squibb, Merck Sharp &amp; Dohme, Novartis, CryoStorage for public speaking, consultancy and participation in advisory board meetings</a:t>
            </a:r>
          </a:p>
          <a:p>
            <a:r>
              <a:rPr lang="nl-BE" sz="2400" dirty="0" smtClean="0"/>
              <a:t>UZ Brussel received research funding from Pfizer, Novartis, Roche, Merck-Serono</a:t>
            </a:r>
          </a:p>
        </p:txBody>
      </p:sp>
    </p:spTree>
    <p:extLst>
      <p:ext uri="{BB962C8B-B14F-4D97-AF65-F5344CB8AC3E}">
        <p14:creationId xmlns:p14="http://schemas.microsoft.com/office/powerpoint/2010/main" val="873329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b="1" dirty="0">
                <a:solidFill>
                  <a:schemeClr val="accent2"/>
                </a:solidFill>
                <a:latin typeface="Arial" pitchFamily="34" charset="0"/>
              </a:rPr>
              <a:t>Melanoma: Incidence and </a:t>
            </a:r>
            <a:r>
              <a:rPr lang="en-GB" sz="3200" b="1" dirty="0" smtClean="0">
                <a:solidFill>
                  <a:schemeClr val="accent2"/>
                </a:solidFill>
                <a:latin typeface="Arial" pitchFamily="34" charset="0"/>
              </a:rPr>
              <a:t>Epidemiology</a:t>
            </a:r>
            <a:endParaRPr lang="en-GB" sz="3200" b="1" dirty="0">
              <a:solidFill>
                <a:schemeClr val="accent2"/>
              </a:solidFill>
              <a:latin typeface="Arial" pitchFamily="34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4294967295"/>
          </p:nvPr>
        </p:nvSpPr>
        <p:spPr>
          <a:xfrm>
            <a:off x="755576" y="1402812"/>
            <a:ext cx="4824536" cy="4458493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GB" sz="1400" dirty="0" smtClean="0"/>
              <a:t>Global </a:t>
            </a:r>
            <a:r>
              <a:rPr lang="en-GB" sz="1400" dirty="0"/>
              <a:t>incidence: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~</a:t>
            </a:r>
            <a:r>
              <a:rPr lang="en-GB" sz="1400" dirty="0"/>
              <a:t>232,000 cases per year in </a:t>
            </a:r>
            <a:r>
              <a:rPr lang="en-GB" sz="1400" dirty="0" smtClean="0"/>
              <a:t>2012</a:t>
            </a:r>
            <a:r>
              <a:rPr lang="en-GB" sz="1400" baseline="30000" dirty="0" smtClean="0"/>
              <a:t>1</a:t>
            </a:r>
            <a:endParaRPr lang="en-GB" sz="1400" baseline="30000" dirty="0"/>
          </a:p>
          <a:p>
            <a:pPr lvl="1">
              <a:spcAft>
                <a:spcPts val="600"/>
              </a:spcAft>
            </a:pPr>
            <a:r>
              <a:rPr lang="en-GB" sz="1400" dirty="0"/>
              <a:t>Equivalent to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~</a:t>
            </a:r>
            <a:r>
              <a:rPr lang="en-GB" sz="1400" dirty="0"/>
              <a:t>5% increase per year</a:t>
            </a:r>
          </a:p>
          <a:p>
            <a:pPr>
              <a:spcAft>
                <a:spcPts val="600"/>
              </a:spcAft>
            </a:pPr>
            <a:r>
              <a:rPr lang="en-GB" sz="1400" dirty="0" smtClean="0"/>
              <a:t>Global </a:t>
            </a:r>
            <a:r>
              <a:rPr lang="en-GB" sz="1400" dirty="0"/>
              <a:t>mortality: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~</a:t>
            </a:r>
            <a:r>
              <a:rPr lang="en-GB" sz="1400" dirty="0"/>
              <a:t>55,500 deaths in </a:t>
            </a:r>
            <a:r>
              <a:rPr lang="en-GB" sz="1400" dirty="0" smtClean="0"/>
              <a:t>2012</a:t>
            </a:r>
            <a:r>
              <a:rPr lang="en-GB" sz="1400" baseline="30000" dirty="0" smtClean="0"/>
              <a:t>1</a:t>
            </a:r>
          </a:p>
          <a:p>
            <a:pPr lvl="1">
              <a:spcAft>
                <a:spcPts val="600"/>
              </a:spcAft>
            </a:pPr>
            <a:r>
              <a:rPr lang="en-US" sz="1400" dirty="0"/>
              <a:t>Incidence/mortality  (</a:t>
            </a:r>
            <a:r>
              <a:rPr lang="en-US" sz="1400" dirty="0" smtClean="0"/>
              <a:t>1:4 to 5 ratio)</a:t>
            </a:r>
            <a:r>
              <a:rPr lang="en-US" sz="1400" baseline="30000" dirty="0" smtClean="0"/>
              <a:t>2</a:t>
            </a:r>
            <a:endParaRPr lang="en-GB" sz="1400" baseline="30000" dirty="0"/>
          </a:p>
          <a:p>
            <a:pPr>
              <a:spcAft>
                <a:spcPts val="600"/>
              </a:spcAft>
            </a:pPr>
            <a:r>
              <a:rPr lang="en-US" sz="1400" dirty="0"/>
              <a:t>Belgium </a:t>
            </a:r>
            <a:r>
              <a:rPr lang="en-US" sz="1400" dirty="0" smtClean="0"/>
              <a:t>(11,000,000 inhabitants)</a:t>
            </a:r>
            <a:r>
              <a:rPr lang="en-US" sz="1400" baseline="30000" dirty="0" smtClean="0"/>
              <a:t>4</a:t>
            </a:r>
            <a:endParaRPr lang="en-US" sz="1400" dirty="0"/>
          </a:p>
          <a:p>
            <a:pPr lvl="1">
              <a:spcAft>
                <a:spcPts val="600"/>
              </a:spcAft>
            </a:pPr>
            <a:r>
              <a:rPr lang="en-US" sz="1400" dirty="0" smtClean="0"/>
              <a:t>± </a:t>
            </a:r>
            <a:r>
              <a:rPr lang="en-US" sz="1400" dirty="0"/>
              <a:t>2166 new cases/year (</a:t>
            </a:r>
            <a:r>
              <a:rPr lang="en-US" sz="1400" dirty="0" smtClean="0"/>
              <a:t>1249M/917F</a:t>
            </a:r>
            <a:r>
              <a:rPr lang="en-US" sz="1400" dirty="0"/>
              <a:t>) in 2011</a:t>
            </a:r>
          </a:p>
          <a:p>
            <a:pPr lvl="1">
              <a:spcAft>
                <a:spcPts val="600"/>
              </a:spcAft>
            </a:pPr>
            <a:r>
              <a:rPr lang="en-US" sz="1400" dirty="0"/>
              <a:t>± </a:t>
            </a:r>
            <a:r>
              <a:rPr lang="en-US" sz="1400" dirty="0" smtClean="0"/>
              <a:t>350 </a:t>
            </a:r>
            <a:r>
              <a:rPr lang="en-US" sz="1400" dirty="0"/>
              <a:t>deaths/year</a:t>
            </a:r>
          </a:p>
          <a:p>
            <a:pPr lvl="1">
              <a:spcAft>
                <a:spcPts val="600"/>
              </a:spcAft>
            </a:pPr>
            <a:r>
              <a:rPr lang="en-US" sz="1400" dirty="0"/>
              <a:t>1</a:t>
            </a:r>
            <a:r>
              <a:rPr lang="en-US" sz="1400" baseline="30000" dirty="0"/>
              <a:t>st</a:t>
            </a:r>
            <a:r>
              <a:rPr lang="en-US" sz="1400" dirty="0"/>
              <a:t> cause of cancer death women </a:t>
            </a:r>
            <a:r>
              <a:rPr lang="en-US" sz="1400" dirty="0" smtClean="0"/>
              <a:t>20–30 </a:t>
            </a:r>
            <a:r>
              <a:rPr lang="en-US" sz="1400" dirty="0"/>
              <a:t>years</a:t>
            </a:r>
          </a:p>
          <a:p>
            <a:pPr lvl="1">
              <a:spcAft>
                <a:spcPts val="600"/>
              </a:spcAft>
            </a:pPr>
            <a:r>
              <a:rPr lang="en-US" sz="1400" dirty="0"/>
              <a:t>2</a:t>
            </a:r>
            <a:r>
              <a:rPr lang="en-US" sz="1400" baseline="30000" dirty="0"/>
              <a:t>nd</a:t>
            </a:r>
            <a:r>
              <a:rPr lang="en-US" sz="1400" dirty="0"/>
              <a:t> cause of cancer death men </a:t>
            </a:r>
            <a:r>
              <a:rPr lang="en-US" sz="1400" dirty="0" smtClean="0"/>
              <a:t>30–40 years</a:t>
            </a:r>
            <a:endParaRPr lang="en-GB" sz="1400" dirty="0"/>
          </a:p>
          <a:p>
            <a:pPr>
              <a:spcAft>
                <a:spcPts val="0"/>
              </a:spcAft>
            </a:pPr>
            <a:r>
              <a:rPr lang="en-US" sz="1400" dirty="0" smtClean="0"/>
              <a:t>Risk factors: exposure to UV light, constitution (</a:t>
            </a:r>
            <a:r>
              <a:rPr lang="en-US" sz="1400" dirty="0" err="1" smtClean="0"/>
              <a:t>phototype</a:t>
            </a:r>
            <a:r>
              <a:rPr lang="en-US" sz="1400" dirty="0" smtClean="0"/>
              <a:t> I), inherited predisposition syndromes [e.g. </a:t>
            </a:r>
            <a:r>
              <a:rPr lang="en-US" sz="1400" dirty="0" err="1" smtClean="0"/>
              <a:t>germline</a:t>
            </a:r>
            <a:r>
              <a:rPr lang="en-US" sz="1400" dirty="0" smtClean="0"/>
              <a:t> </a:t>
            </a:r>
            <a:r>
              <a:rPr lang="en-US" sz="1400" i="1" dirty="0" smtClean="0"/>
              <a:t>CDKN2A or  CDK4 </a:t>
            </a:r>
            <a:r>
              <a:rPr lang="en-US" sz="1400" dirty="0" smtClean="0"/>
              <a:t>mutation]</a:t>
            </a:r>
            <a:r>
              <a:rPr lang="en-US" sz="1400" baseline="30000" dirty="0" smtClean="0"/>
              <a:t>2</a:t>
            </a:r>
            <a:endParaRPr lang="en-GB" sz="140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4294967295"/>
          </p:nvPr>
        </p:nvSpPr>
        <p:spPr>
          <a:xfrm>
            <a:off x="2771800" y="6073777"/>
            <a:ext cx="6062640" cy="682625"/>
          </a:xfrm>
        </p:spPr>
        <p:txBody>
          <a:bodyPr>
            <a:normAutofit fontScale="92500" lnSpcReduction="10000"/>
          </a:bodyPr>
          <a:lstStyle/>
          <a:p>
            <a:pPr marL="0" indent="0" algn="r">
              <a:spcAft>
                <a:spcPts val="0"/>
              </a:spcAft>
              <a:buNone/>
            </a:pPr>
            <a:r>
              <a:rPr lang="en-GB" sz="1000" dirty="0" smtClean="0"/>
              <a:t>1.</a:t>
            </a:r>
            <a:r>
              <a:rPr lang="en-GB" sz="1000" dirty="0" smtClean="0">
                <a:ea typeface="ＭＳ Ｐゴシック"/>
                <a:cs typeface="ＭＳ Ｐゴシック"/>
              </a:rPr>
              <a:t> </a:t>
            </a:r>
            <a:r>
              <a:rPr lang="en-GB" sz="1000" dirty="0">
                <a:ea typeface="ＭＳ Ｐゴシック"/>
                <a:cs typeface="ＭＳ Ｐゴシック"/>
              </a:rPr>
              <a:t>GLOBOCAN 2012. Available </a:t>
            </a:r>
            <a:r>
              <a:rPr lang="en-GB" sz="1000" dirty="0" smtClean="0">
                <a:ea typeface="ＭＳ Ｐゴシック"/>
                <a:cs typeface="ＭＳ Ｐゴシック"/>
              </a:rPr>
              <a:t>at </a:t>
            </a:r>
            <a:r>
              <a:rPr lang="en-GB" sz="1000" dirty="0">
                <a:ea typeface="ＭＳ Ｐゴシック"/>
                <a:cs typeface="ＭＳ Ｐゴシック"/>
                <a:hlinkClick r:id="rId3"/>
              </a:rPr>
              <a:t>http://</a:t>
            </a:r>
            <a:r>
              <a:rPr lang="en-GB" sz="1000" dirty="0" smtClean="0">
                <a:ea typeface="ＭＳ Ｐゴシック"/>
                <a:cs typeface="ＭＳ Ｐゴシック"/>
                <a:hlinkClick r:id="rId3"/>
              </a:rPr>
              <a:t>globocan.iarc.fr</a:t>
            </a:r>
            <a:r>
              <a:rPr lang="en-GB" sz="1000" dirty="0" smtClean="0">
                <a:ea typeface="ＭＳ Ｐゴシック"/>
                <a:cs typeface="ＭＳ Ｐゴシック"/>
              </a:rPr>
              <a:t>. </a:t>
            </a:r>
            <a:r>
              <a:rPr lang="en-GB" sz="1000" dirty="0">
                <a:ea typeface="ＭＳ Ｐゴシック"/>
                <a:cs typeface="ＭＳ Ｐゴシック"/>
              </a:rPr>
              <a:t>Accessed Apr 2014; </a:t>
            </a:r>
          </a:p>
          <a:p>
            <a:pPr marL="0" indent="0" algn="r">
              <a:spcAft>
                <a:spcPts val="0"/>
              </a:spcAft>
              <a:buNone/>
            </a:pPr>
            <a:r>
              <a:rPr lang="en-GB" sz="1000" dirty="0" smtClean="0">
                <a:ea typeface="ＭＳ Ｐゴシック"/>
              </a:rPr>
              <a:t>2. </a:t>
            </a:r>
            <a:r>
              <a:rPr lang="en-GB" sz="1000" dirty="0"/>
              <a:t>Cancer Research UK</a:t>
            </a:r>
            <a:r>
              <a:rPr lang="en-GB" sz="1000" dirty="0" smtClean="0"/>
              <a:t>. Available at </a:t>
            </a:r>
            <a:r>
              <a:rPr lang="en-GB" sz="1000" dirty="0" smtClean="0">
                <a:hlinkClick r:id="rId4"/>
              </a:rPr>
              <a:t>http</a:t>
            </a:r>
            <a:r>
              <a:rPr lang="en-GB" sz="1000" dirty="0">
                <a:hlinkClick r:id="rId4"/>
              </a:rPr>
              <a:t>://www.cancerresearchuk.org/about-cancer/type/melanoma</a:t>
            </a:r>
            <a:r>
              <a:rPr lang="en-GB" sz="1000" dirty="0" smtClean="0">
                <a:hlinkClick r:id="rId4"/>
              </a:rPr>
              <a:t>/</a:t>
            </a:r>
            <a:r>
              <a:rPr lang="en-GB" sz="1000" dirty="0" smtClean="0"/>
              <a:t>. Accessed </a:t>
            </a:r>
            <a:r>
              <a:rPr lang="en-GB" sz="1000" dirty="0"/>
              <a:t>Nov 2014;</a:t>
            </a:r>
          </a:p>
          <a:p>
            <a:pPr marL="0" indent="0" algn="r">
              <a:spcAft>
                <a:spcPts val="0"/>
              </a:spcAft>
              <a:buNone/>
            </a:pPr>
            <a:r>
              <a:rPr lang="en-GB" sz="1000" dirty="0" smtClean="0"/>
              <a:t>3. </a:t>
            </a:r>
            <a:r>
              <a:rPr lang="en-GB" sz="1000" dirty="0" err="1" smtClean="0"/>
              <a:t>Thirlwell</a:t>
            </a:r>
            <a:r>
              <a:rPr lang="en-GB" sz="1000" dirty="0" smtClean="0"/>
              <a:t> C and Nathan P. </a:t>
            </a:r>
            <a:r>
              <a:rPr lang="en-GB" sz="1000" i="1" dirty="0" err="1" smtClean="0"/>
              <a:t>BMJ</a:t>
            </a:r>
            <a:r>
              <a:rPr lang="en-GB" sz="1000" dirty="0"/>
              <a:t> 2008;337:a2488; </a:t>
            </a:r>
            <a:endParaRPr lang="en-GB" sz="1000" dirty="0" smtClean="0"/>
          </a:p>
          <a:p>
            <a:pPr marL="0" indent="0" algn="r">
              <a:spcAft>
                <a:spcPts val="0"/>
              </a:spcAft>
              <a:buNone/>
            </a:pPr>
            <a:r>
              <a:rPr lang="en-GB" sz="1000" dirty="0" smtClean="0"/>
              <a:t>4</a:t>
            </a:r>
            <a:r>
              <a:rPr lang="en-GB" sz="1000" dirty="0"/>
              <a:t>. Belgian Cancer Registry, Incidence 2005; </a:t>
            </a:r>
            <a:r>
              <a:rPr lang="en-GB" sz="1000" dirty="0" err="1"/>
              <a:t>Tsao</a:t>
            </a:r>
            <a:r>
              <a:rPr lang="en-GB" sz="1000" dirty="0"/>
              <a:t> </a:t>
            </a:r>
            <a:r>
              <a:rPr lang="en-GB" sz="1000" i="1" dirty="0"/>
              <a:t>et </a:t>
            </a:r>
            <a:r>
              <a:rPr lang="en-GB" sz="1000" i="1" dirty="0" smtClean="0"/>
              <a:t>al. </a:t>
            </a:r>
            <a:r>
              <a:rPr lang="en-GB" sz="1000" i="1" dirty="0" err="1"/>
              <a:t>NEJM</a:t>
            </a:r>
            <a:r>
              <a:rPr lang="en-GB" sz="1000" i="1" dirty="0"/>
              <a:t> </a:t>
            </a:r>
            <a:r>
              <a:rPr lang="en-GB" sz="1000" dirty="0" smtClean="0"/>
              <a:t>2004.</a:t>
            </a:r>
            <a:endParaRPr lang="en-GB" sz="1000" dirty="0"/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5"/>
          <a:srcRect r="49324" b="16267"/>
          <a:stretch>
            <a:fillRect/>
          </a:stretch>
        </p:blipFill>
        <p:spPr bwMode="auto">
          <a:xfrm>
            <a:off x="5855071" y="3673895"/>
            <a:ext cx="2749376" cy="18901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5"/>
          <a:srcRect l="50636" b="16267"/>
          <a:stretch>
            <a:fillRect/>
          </a:stretch>
        </p:blipFill>
        <p:spPr bwMode="auto">
          <a:xfrm>
            <a:off x="5855072" y="1431164"/>
            <a:ext cx="2749376" cy="19162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5"/>
          <a:srcRect l="39182" t="82761" r="37311"/>
          <a:stretch>
            <a:fillRect/>
          </a:stretch>
        </p:blipFill>
        <p:spPr bwMode="auto">
          <a:xfrm>
            <a:off x="6858078" y="3830568"/>
            <a:ext cx="1622545" cy="728649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334453118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7"/>
            <a:ext cx="8229600" cy="706091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rmAutofit/>
          </a:bodyPr>
          <a:lstStyle/>
          <a:p>
            <a:r>
              <a:rPr lang="en-US" sz="3200" b="1" dirty="0">
                <a:solidFill>
                  <a:schemeClr val="accent2"/>
                </a:solidFill>
                <a:latin typeface="Arial" pitchFamily="34" charset="0"/>
              </a:rPr>
              <a:t>Prognosis of </a:t>
            </a:r>
            <a:r>
              <a:rPr lang="en-US" sz="3200" b="1" dirty="0" smtClean="0">
                <a:solidFill>
                  <a:schemeClr val="accent2"/>
                </a:solidFill>
                <a:latin typeface="Arial" pitchFamily="34" charset="0"/>
              </a:rPr>
              <a:t>Melanoma </a:t>
            </a:r>
            <a:r>
              <a:rPr lang="en-US" sz="3200" b="1" dirty="0">
                <a:solidFill>
                  <a:schemeClr val="accent2"/>
                </a:solidFill>
                <a:latin typeface="Arial" pitchFamily="34" charset="0"/>
              </a:rPr>
              <a:t>following </a:t>
            </a:r>
            <a:r>
              <a:rPr lang="en-US" sz="3200" b="1" dirty="0" smtClean="0">
                <a:solidFill>
                  <a:schemeClr val="accent2"/>
                </a:solidFill>
                <a:latin typeface="Arial" pitchFamily="34" charset="0"/>
              </a:rPr>
              <a:t>Surgery</a:t>
            </a:r>
            <a:endParaRPr lang="en-US" sz="3200" b="1" dirty="0">
              <a:solidFill>
                <a:schemeClr val="accent2"/>
              </a:solidFill>
              <a:latin typeface="Arial" pitchFamily="34" charset="0"/>
            </a:endParaRPr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31540" y="1340769"/>
            <a:ext cx="3420380" cy="4460875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US" sz="2400" b="1" dirty="0"/>
              <a:t>Early </a:t>
            </a:r>
            <a:r>
              <a:rPr lang="en-US" sz="2400" b="1" dirty="0" smtClean="0"/>
              <a:t>disease</a:t>
            </a:r>
            <a:r>
              <a:rPr lang="en-US" sz="2400" b="1" baseline="30000" dirty="0" smtClean="0"/>
              <a:t>1</a:t>
            </a:r>
            <a:endParaRPr lang="en-US" sz="2400" b="1" baseline="30000" dirty="0"/>
          </a:p>
          <a:p>
            <a:pPr marL="450850" lvl="1" indent="-269875">
              <a:lnSpc>
                <a:spcPct val="110000"/>
              </a:lnSpc>
            </a:pPr>
            <a:r>
              <a:rPr lang="en-US" sz="1600" dirty="0"/>
              <a:t>High proportion cured by surgery</a:t>
            </a:r>
          </a:p>
          <a:p>
            <a:pPr>
              <a:lnSpc>
                <a:spcPct val="110000"/>
              </a:lnSpc>
            </a:pPr>
            <a:r>
              <a:rPr lang="en-US" sz="2400" b="1" dirty="0"/>
              <a:t>Advanced </a:t>
            </a:r>
            <a:r>
              <a:rPr lang="en-US" sz="2400" b="1" dirty="0" smtClean="0"/>
              <a:t>disease</a:t>
            </a:r>
            <a:r>
              <a:rPr lang="en-US" sz="2400" b="1" baseline="30000" dirty="0" smtClean="0"/>
              <a:t>1</a:t>
            </a:r>
            <a:endParaRPr lang="en-US" sz="2400" b="1" baseline="30000" dirty="0"/>
          </a:p>
          <a:p>
            <a:pPr marL="450850" lvl="1" indent="-269875">
              <a:lnSpc>
                <a:spcPct val="110000"/>
              </a:lnSpc>
            </a:pPr>
            <a:r>
              <a:rPr lang="en-US" sz="1600" dirty="0"/>
              <a:t>No systemic treatment </a:t>
            </a:r>
            <a:r>
              <a:rPr lang="en-US" sz="1600" dirty="0" smtClean="0"/>
              <a:t>(cytotoxic chemotherapy, IFNa2b, IL2) improved </a:t>
            </a:r>
            <a:r>
              <a:rPr lang="en-US" sz="1600" dirty="0"/>
              <a:t>median survival for </a:t>
            </a:r>
            <a:r>
              <a:rPr lang="en-US" sz="1600" dirty="0" smtClean="0"/>
              <a:t>non-resectable stage IIIC–IV </a:t>
            </a:r>
            <a:r>
              <a:rPr lang="en-US" sz="1600" dirty="0"/>
              <a:t>melanoma in a </a:t>
            </a:r>
            <a:r>
              <a:rPr lang="en-US" sz="1600" dirty="0" smtClean="0"/>
              <a:t>randomized </a:t>
            </a:r>
            <a:r>
              <a:rPr lang="en-US" sz="1600" dirty="0"/>
              <a:t>trial before 2010</a:t>
            </a:r>
          </a:p>
          <a:p>
            <a:pPr marL="450850" lvl="1" indent="-269875">
              <a:lnSpc>
                <a:spcPct val="110000"/>
              </a:lnSpc>
            </a:pPr>
            <a:r>
              <a:rPr lang="nl-BE" sz="1600" dirty="0"/>
              <a:t>AJCC Stage IV</a:t>
            </a:r>
          </a:p>
          <a:p>
            <a:pPr marL="722313" lvl="2" indent="-271463">
              <a:lnSpc>
                <a:spcPct val="110000"/>
              </a:lnSpc>
            </a:pPr>
            <a:r>
              <a:rPr lang="nl-BE" sz="1600" dirty="0" smtClean="0"/>
              <a:t>1y OS &lt;50%</a:t>
            </a:r>
            <a:endParaRPr lang="nl-BE" sz="1600" dirty="0"/>
          </a:p>
          <a:p>
            <a:pPr marL="722313" lvl="2" indent="-271463">
              <a:lnSpc>
                <a:spcPct val="110000"/>
              </a:lnSpc>
            </a:pPr>
            <a:r>
              <a:rPr lang="nl-BE" sz="1600" dirty="0"/>
              <a:t>3y </a:t>
            </a:r>
            <a:r>
              <a:rPr lang="nl-BE" sz="1600" dirty="0" smtClean="0"/>
              <a:t>OS &lt;</a:t>
            </a:r>
            <a:r>
              <a:rPr lang="nl-BE" sz="1600" dirty="0"/>
              <a:t>20%</a:t>
            </a:r>
            <a:endParaRPr lang="en-US" sz="1600" dirty="0"/>
          </a:p>
        </p:txBody>
      </p:sp>
      <p:sp>
        <p:nvSpPr>
          <p:cNvPr id="14" name="Text Placeholder 63"/>
          <p:cNvSpPr txBox="1">
            <a:spLocks/>
          </p:cNvSpPr>
          <p:nvPr/>
        </p:nvSpPr>
        <p:spPr>
          <a:xfrm>
            <a:off x="2987825" y="6425404"/>
            <a:ext cx="6046639" cy="360363"/>
          </a:xfrm>
          <a:prstGeom prst="rect">
            <a:avLst/>
          </a:prstGeom>
        </p:spPr>
        <p:txBody>
          <a:bodyPr anchor="b"/>
          <a:lstStyle>
            <a:lvl1pPr marL="227410" indent="-227410" algn="l" rtl="0" eaLnBrk="1" fontAlgn="base" hangingPunct="1">
              <a:spcBef>
                <a:spcPts val="0"/>
              </a:spcBef>
              <a:spcAft>
                <a:spcPts val="450"/>
              </a:spcAft>
              <a:buClr>
                <a:schemeClr val="accent3"/>
              </a:buClr>
              <a:buFontTx/>
              <a:buBlip>
                <a:blip r:embed="rId2"/>
              </a:buBlip>
              <a:defRPr sz="21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45294" indent="-209550" algn="l" rtl="0" eaLnBrk="1" fontAlgn="base" hangingPunct="1">
              <a:spcBef>
                <a:spcPts val="0"/>
              </a:spcBef>
              <a:spcAft>
                <a:spcPts val="450"/>
              </a:spcAft>
              <a:buClr>
                <a:schemeClr val="accent2"/>
              </a:buClr>
              <a:buSzPct val="100000"/>
              <a:buFont typeface="Calibri" pitchFamily="34" charset="0"/>
              <a:buChar char="–"/>
              <a:defRPr sz="2100">
                <a:solidFill>
                  <a:schemeClr val="accent1"/>
                </a:solidFill>
                <a:latin typeface="+mn-lt"/>
                <a:ea typeface="+mn-ea"/>
              </a:defRPr>
            </a:lvl2pPr>
            <a:lvl3pPr marL="650081" indent="-200025" algn="l" rtl="0" eaLnBrk="1" fontAlgn="base" hangingPunct="1">
              <a:spcBef>
                <a:spcPts val="0"/>
              </a:spcBef>
              <a:spcAft>
                <a:spcPts val="450"/>
              </a:spcAft>
              <a:buClr>
                <a:schemeClr val="accent3"/>
              </a:buClr>
              <a:buFontTx/>
              <a:buBlip>
                <a:blip r:embed="rId2"/>
              </a:buBlip>
              <a:defRPr sz="1800">
                <a:solidFill>
                  <a:schemeClr val="accent1"/>
                </a:solidFill>
                <a:latin typeface="+mn-lt"/>
                <a:ea typeface="+mn-ea"/>
              </a:defRPr>
            </a:lvl3pPr>
            <a:lvl4pPr marL="837010" indent="-182166" algn="l" rtl="0" eaLnBrk="1" fontAlgn="base" hangingPunct="1">
              <a:spcBef>
                <a:spcPts val="0"/>
              </a:spcBef>
              <a:spcAft>
                <a:spcPts val="450"/>
              </a:spcAft>
              <a:buClr>
                <a:schemeClr val="accent2"/>
              </a:buClr>
              <a:buFont typeface="Calibri" pitchFamily="34" charset="0"/>
              <a:buChar char="–"/>
              <a:defRPr sz="1500">
                <a:solidFill>
                  <a:schemeClr val="accent1"/>
                </a:solidFill>
                <a:latin typeface="+mn-lt"/>
                <a:ea typeface="+mn-ea"/>
              </a:defRPr>
            </a:lvl4pPr>
            <a:lvl5pPr marL="1010841" indent="-164306" algn="l" rtl="0" eaLnBrk="1" fontAlgn="base" hangingPunct="1">
              <a:spcBef>
                <a:spcPts val="0"/>
              </a:spcBef>
              <a:spcAft>
                <a:spcPts val="450"/>
              </a:spcAft>
              <a:buClr>
                <a:schemeClr val="accent3"/>
              </a:buClr>
              <a:buFontTx/>
              <a:buBlip>
                <a:blip r:embed="rId2"/>
              </a:buBlip>
              <a:defRPr sz="1350">
                <a:solidFill>
                  <a:schemeClr val="accent1"/>
                </a:solidFill>
                <a:latin typeface="+mn-lt"/>
                <a:ea typeface="+mn-ea"/>
              </a:defRPr>
            </a:lvl5pPr>
            <a:lvl6pPr marL="1350169" indent="-132160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Font typeface="Times" pitchFamily="18" charset="0"/>
              <a:buChar char="•"/>
              <a:defRPr sz="1050">
                <a:solidFill>
                  <a:schemeClr val="tx1"/>
                </a:solidFill>
                <a:latin typeface="+mn-lt"/>
                <a:ea typeface="+mn-ea"/>
              </a:defRPr>
            </a:lvl6pPr>
            <a:lvl7pPr marL="1693069" indent="-132160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Font typeface="Times" pitchFamily="18" charset="0"/>
              <a:buChar char="•"/>
              <a:defRPr sz="1050">
                <a:solidFill>
                  <a:schemeClr val="tx1"/>
                </a:solidFill>
                <a:latin typeface="+mn-lt"/>
                <a:ea typeface="+mn-ea"/>
              </a:defRPr>
            </a:lvl7pPr>
            <a:lvl8pPr marL="2035969" indent="-132160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Font typeface="Times" pitchFamily="18" charset="0"/>
              <a:buChar char="•"/>
              <a:defRPr sz="1050">
                <a:solidFill>
                  <a:schemeClr val="tx1"/>
                </a:solidFill>
                <a:latin typeface="+mn-lt"/>
                <a:ea typeface="+mn-ea"/>
              </a:defRPr>
            </a:lvl8pPr>
            <a:lvl9pPr marL="2378869" indent="-132160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Font typeface="Times" pitchFamily="18" charset="0"/>
              <a:buChar char="•"/>
              <a:defRPr sz="105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r">
              <a:spcAft>
                <a:spcPts val="0"/>
              </a:spcAft>
              <a:buClr>
                <a:srgbClr val="D37003"/>
              </a:buClr>
              <a:buFontTx/>
              <a:buNone/>
            </a:pPr>
            <a:r>
              <a:rPr lang="en-GB" sz="1000" b="1" kern="0" dirty="0" smtClean="0">
                <a:solidFill>
                  <a:srgbClr val="1D71B8"/>
                </a:solidFill>
              </a:rPr>
              <a:t>1. </a:t>
            </a:r>
            <a:r>
              <a:rPr lang="en-GB" sz="1000" b="1" dirty="0" smtClean="0">
                <a:solidFill>
                  <a:srgbClr val="1D71B8"/>
                </a:solidFill>
              </a:rPr>
              <a:t>Cancer </a:t>
            </a:r>
            <a:r>
              <a:rPr lang="en-GB" sz="1000" b="1" dirty="0">
                <a:solidFill>
                  <a:srgbClr val="1D71B8"/>
                </a:solidFill>
              </a:rPr>
              <a:t>Research UK. Available at </a:t>
            </a:r>
            <a:r>
              <a:rPr lang="en-GB" sz="1000" b="1" dirty="0">
                <a:solidFill>
                  <a:srgbClr val="1D71B8"/>
                </a:solidFill>
                <a:hlinkClick r:id="rId3"/>
              </a:rPr>
              <a:t>http://www.cancerresearchuk.org/about-cancer/type/melanoma/</a:t>
            </a:r>
            <a:r>
              <a:rPr lang="en-GB" sz="1000" b="1" dirty="0">
                <a:solidFill>
                  <a:srgbClr val="1D71B8"/>
                </a:solidFill>
              </a:rPr>
              <a:t>. Accessed Nov </a:t>
            </a:r>
            <a:r>
              <a:rPr lang="en-GB" sz="1000" b="1" dirty="0" smtClean="0">
                <a:solidFill>
                  <a:srgbClr val="1D71B8"/>
                </a:solidFill>
              </a:rPr>
              <a:t>2014; 2. </a:t>
            </a:r>
            <a:r>
              <a:rPr lang="en-GB" sz="1000" b="1" kern="0" dirty="0">
                <a:solidFill>
                  <a:srgbClr val="1D71B8"/>
                </a:solidFill>
              </a:rPr>
              <a:t>Adapted from </a:t>
            </a:r>
            <a:r>
              <a:rPr lang="en-GB" sz="1000" b="1" kern="0" dirty="0" err="1">
                <a:solidFill>
                  <a:srgbClr val="1D71B8"/>
                </a:solidFill>
              </a:rPr>
              <a:t>Tsao</a:t>
            </a:r>
            <a:r>
              <a:rPr lang="en-GB" sz="1000" b="1" kern="0" dirty="0">
                <a:solidFill>
                  <a:srgbClr val="1D71B8"/>
                </a:solidFill>
              </a:rPr>
              <a:t> H </a:t>
            </a:r>
            <a:r>
              <a:rPr lang="en-GB" sz="1000" b="1" i="1" kern="0" dirty="0">
                <a:solidFill>
                  <a:srgbClr val="1D71B8"/>
                </a:solidFill>
              </a:rPr>
              <a:t>et al. N </a:t>
            </a:r>
            <a:r>
              <a:rPr lang="en-GB" sz="1000" b="1" i="1" kern="0" dirty="0" err="1">
                <a:solidFill>
                  <a:srgbClr val="1D71B8"/>
                </a:solidFill>
              </a:rPr>
              <a:t>Engl</a:t>
            </a:r>
            <a:r>
              <a:rPr lang="en-GB" sz="1000" b="1" i="1" kern="0" dirty="0">
                <a:solidFill>
                  <a:srgbClr val="1D71B8"/>
                </a:solidFill>
              </a:rPr>
              <a:t> J Med </a:t>
            </a:r>
            <a:r>
              <a:rPr lang="en-GB" sz="1000" b="1" kern="0" dirty="0">
                <a:solidFill>
                  <a:srgbClr val="1D71B8"/>
                </a:solidFill>
              </a:rPr>
              <a:t>2004; </a:t>
            </a:r>
            <a:r>
              <a:rPr lang="en-GB" sz="1000" b="1" kern="0" dirty="0" smtClean="0">
                <a:solidFill>
                  <a:srgbClr val="1D71B8"/>
                </a:solidFill>
              </a:rPr>
              <a:t>351:998–1012</a:t>
            </a:r>
            <a:r>
              <a:rPr lang="en-GB" sz="1000" b="1" kern="0" dirty="0">
                <a:solidFill>
                  <a:srgbClr val="1D71B8"/>
                </a:solidFill>
              </a:rPr>
              <a:t>.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4101736" y="1371600"/>
            <a:ext cx="4854348" cy="4754880"/>
            <a:chOff x="4101736" y="1371600"/>
            <a:chExt cx="4854348" cy="475488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" name="Rectangle 5"/>
            <p:cNvSpPr/>
            <p:nvPr/>
          </p:nvSpPr>
          <p:spPr>
            <a:xfrm>
              <a:off x="4101736" y="1371600"/>
              <a:ext cx="4854348" cy="475488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0517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4238171" y="4677139"/>
              <a:ext cx="4582800" cy="101566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>
                <a:buClr>
                  <a:srgbClr val="D37003"/>
                </a:buClr>
                <a:buFont typeface="Arial" pitchFamily="34" charset="0"/>
                <a:buNone/>
              </a:pPr>
              <a:r>
                <a:rPr lang="en-GB" sz="1600" b="1" dirty="0">
                  <a:solidFill>
                    <a:srgbClr val="5D5D5D"/>
                  </a:solidFill>
                </a:rPr>
                <a:t>Relationship between the stage of melanoma and survival</a:t>
              </a:r>
              <a:r>
                <a:rPr lang="en-GB" sz="1600" b="1" baseline="30000" dirty="0">
                  <a:solidFill>
                    <a:srgbClr val="5D5D5D"/>
                  </a:solidFill>
                </a:rPr>
                <a:t>2</a:t>
              </a:r>
            </a:p>
            <a:p>
              <a:pPr>
                <a:buClr>
                  <a:srgbClr val="D37003"/>
                </a:buClr>
                <a:buFont typeface="Arial" pitchFamily="34" charset="0"/>
                <a:buNone/>
              </a:pPr>
              <a:r>
                <a:rPr lang="en-GB" sz="1400" dirty="0">
                  <a:solidFill>
                    <a:srgbClr val="5D5D5D"/>
                  </a:solidFill>
                </a:rPr>
                <a:t>Kaplan–Meier survival curves are adapted from the American Joint Committee on Cancer.</a:t>
              </a: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4209459" y="1514262"/>
              <a:ext cx="4583220" cy="3191986"/>
              <a:chOff x="2531328" y="844951"/>
              <a:chExt cx="4583220" cy="3191986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2531328" y="844951"/>
                <a:ext cx="4583220" cy="3191986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9525"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13" name="Group 12"/>
              <p:cNvGrpSpPr/>
              <p:nvPr/>
            </p:nvGrpSpPr>
            <p:grpSpPr>
              <a:xfrm>
                <a:off x="2658047" y="900712"/>
                <a:ext cx="4201874" cy="3073190"/>
                <a:chOff x="4507985" y="1357238"/>
                <a:chExt cx="4201874" cy="3073190"/>
              </a:xfrm>
            </p:grpSpPr>
            <p:grpSp>
              <p:nvGrpSpPr>
                <p:cNvPr id="15" name="Group 14"/>
                <p:cNvGrpSpPr/>
                <p:nvPr/>
              </p:nvGrpSpPr>
              <p:grpSpPr>
                <a:xfrm>
                  <a:off x="4805361" y="1357238"/>
                  <a:ext cx="3904498" cy="2848074"/>
                  <a:chOff x="4805361" y="1357238"/>
                  <a:chExt cx="3904498" cy="2848074"/>
                </a:xfrm>
              </p:grpSpPr>
              <p:cxnSp>
                <p:nvCxnSpPr>
                  <p:cNvPr id="18" name="Straight Connector 17"/>
                  <p:cNvCxnSpPr/>
                  <p:nvPr/>
                </p:nvCxnSpPr>
                <p:spPr>
                  <a:xfrm>
                    <a:off x="5112689" y="3907652"/>
                    <a:ext cx="3413760" cy="0"/>
                  </a:xfrm>
                  <a:prstGeom prst="line">
                    <a:avLst/>
                  </a:prstGeom>
                  <a:ln>
                    <a:solidFill>
                      <a:srgbClr val="0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19" name="Group 18"/>
                  <p:cNvGrpSpPr/>
                  <p:nvPr/>
                </p:nvGrpSpPr>
                <p:grpSpPr>
                  <a:xfrm>
                    <a:off x="4805361" y="1357238"/>
                    <a:ext cx="3904498" cy="2848074"/>
                    <a:chOff x="4805361" y="1357238"/>
                    <a:chExt cx="3904498" cy="2848074"/>
                  </a:xfrm>
                </p:grpSpPr>
                <p:cxnSp>
                  <p:nvCxnSpPr>
                    <p:cNvPr id="20" name="Straight Connector 19"/>
                    <p:cNvCxnSpPr/>
                    <p:nvPr/>
                  </p:nvCxnSpPr>
                  <p:spPr>
                    <a:xfrm>
                      <a:off x="5192920" y="1500996"/>
                      <a:ext cx="0" cy="2472906"/>
                    </a:xfrm>
                    <a:prstGeom prst="line">
                      <a:avLst/>
                    </a:prstGeom>
                    <a:ln>
                      <a:solidFill>
                        <a:srgbClr val="00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" name="Straight Connector 20"/>
                    <p:cNvCxnSpPr/>
                    <p:nvPr/>
                  </p:nvCxnSpPr>
                  <p:spPr>
                    <a:xfrm>
                      <a:off x="5135592" y="3897052"/>
                      <a:ext cx="0" cy="0"/>
                    </a:xfrm>
                    <a:prstGeom prst="line">
                      <a:avLst/>
                    </a:prstGeom>
                    <a:ln>
                      <a:solidFill>
                        <a:srgbClr val="00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2" name="Straight Connector 21"/>
                    <p:cNvCxnSpPr/>
                    <p:nvPr/>
                  </p:nvCxnSpPr>
                  <p:spPr>
                    <a:xfrm flipH="1">
                      <a:off x="5118675" y="3678803"/>
                      <a:ext cx="72000" cy="0"/>
                    </a:xfrm>
                    <a:prstGeom prst="line">
                      <a:avLst/>
                    </a:prstGeom>
                    <a:ln>
                      <a:solidFill>
                        <a:srgbClr val="00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3" name="Straight Connector 22"/>
                    <p:cNvCxnSpPr/>
                    <p:nvPr/>
                  </p:nvCxnSpPr>
                  <p:spPr>
                    <a:xfrm flipH="1">
                      <a:off x="5115123" y="3444241"/>
                      <a:ext cx="72000" cy="0"/>
                    </a:xfrm>
                    <a:prstGeom prst="line">
                      <a:avLst/>
                    </a:prstGeom>
                    <a:ln>
                      <a:solidFill>
                        <a:srgbClr val="00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4" name="Straight Connector 23"/>
                    <p:cNvCxnSpPr/>
                    <p:nvPr/>
                  </p:nvCxnSpPr>
                  <p:spPr>
                    <a:xfrm flipH="1">
                      <a:off x="5118675" y="3184497"/>
                      <a:ext cx="72000" cy="0"/>
                    </a:xfrm>
                    <a:prstGeom prst="line">
                      <a:avLst/>
                    </a:prstGeom>
                    <a:ln>
                      <a:solidFill>
                        <a:srgbClr val="00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5" name="Straight Connector 24"/>
                    <p:cNvCxnSpPr/>
                    <p:nvPr/>
                  </p:nvCxnSpPr>
                  <p:spPr>
                    <a:xfrm flipH="1">
                      <a:off x="5118675" y="2957885"/>
                      <a:ext cx="72000" cy="0"/>
                    </a:xfrm>
                    <a:prstGeom prst="line">
                      <a:avLst/>
                    </a:prstGeom>
                    <a:ln>
                      <a:solidFill>
                        <a:srgbClr val="00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6" name="Straight Connector 25"/>
                    <p:cNvCxnSpPr/>
                    <p:nvPr/>
                  </p:nvCxnSpPr>
                  <p:spPr>
                    <a:xfrm flipH="1">
                      <a:off x="5112689" y="2708920"/>
                      <a:ext cx="76680" cy="0"/>
                    </a:xfrm>
                    <a:prstGeom prst="line">
                      <a:avLst/>
                    </a:prstGeom>
                    <a:ln>
                      <a:solidFill>
                        <a:srgbClr val="00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7" name="Straight Connector 26"/>
                    <p:cNvCxnSpPr/>
                    <p:nvPr/>
                  </p:nvCxnSpPr>
                  <p:spPr>
                    <a:xfrm flipH="1">
                      <a:off x="5118675" y="2460660"/>
                      <a:ext cx="72000" cy="0"/>
                    </a:xfrm>
                    <a:prstGeom prst="line">
                      <a:avLst/>
                    </a:prstGeom>
                    <a:ln>
                      <a:solidFill>
                        <a:srgbClr val="00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8" name="Straight Connector 27"/>
                    <p:cNvCxnSpPr/>
                    <p:nvPr/>
                  </p:nvCxnSpPr>
                  <p:spPr>
                    <a:xfrm flipH="1">
                      <a:off x="5113375" y="2226366"/>
                      <a:ext cx="72000" cy="0"/>
                    </a:xfrm>
                    <a:prstGeom prst="line">
                      <a:avLst/>
                    </a:prstGeom>
                    <a:ln>
                      <a:solidFill>
                        <a:srgbClr val="00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9" name="Straight Connector 28"/>
                    <p:cNvCxnSpPr/>
                    <p:nvPr/>
                  </p:nvCxnSpPr>
                  <p:spPr>
                    <a:xfrm flipH="1">
                      <a:off x="5113375" y="1983851"/>
                      <a:ext cx="72000" cy="0"/>
                    </a:xfrm>
                    <a:prstGeom prst="line">
                      <a:avLst/>
                    </a:prstGeom>
                    <a:ln>
                      <a:solidFill>
                        <a:srgbClr val="00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0" name="Straight Connector 29"/>
                    <p:cNvCxnSpPr/>
                    <p:nvPr/>
                  </p:nvCxnSpPr>
                  <p:spPr>
                    <a:xfrm flipH="1">
                      <a:off x="5113375" y="1751938"/>
                      <a:ext cx="72000" cy="0"/>
                    </a:xfrm>
                    <a:prstGeom prst="line">
                      <a:avLst/>
                    </a:prstGeom>
                    <a:ln>
                      <a:solidFill>
                        <a:srgbClr val="00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1" name="Straight Connector 30"/>
                    <p:cNvCxnSpPr/>
                    <p:nvPr/>
                  </p:nvCxnSpPr>
                  <p:spPr>
                    <a:xfrm flipH="1">
                      <a:off x="5111781" y="1502322"/>
                      <a:ext cx="82881" cy="0"/>
                    </a:xfrm>
                    <a:prstGeom prst="line">
                      <a:avLst/>
                    </a:prstGeom>
                    <a:ln>
                      <a:solidFill>
                        <a:srgbClr val="00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2" name="Straight Connector 31"/>
                    <p:cNvCxnSpPr/>
                    <p:nvPr/>
                  </p:nvCxnSpPr>
                  <p:spPr>
                    <a:xfrm flipH="1">
                      <a:off x="5454646" y="3904463"/>
                      <a:ext cx="1" cy="72000"/>
                    </a:xfrm>
                    <a:prstGeom prst="line">
                      <a:avLst/>
                    </a:prstGeom>
                    <a:ln>
                      <a:solidFill>
                        <a:srgbClr val="00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3" name="Straight Connector 32"/>
                    <p:cNvCxnSpPr/>
                    <p:nvPr/>
                  </p:nvCxnSpPr>
                  <p:spPr>
                    <a:xfrm flipH="1">
                      <a:off x="5674958" y="3906417"/>
                      <a:ext cx="1" cy="36000"/>
                    </a:xfrm>
                    <a:prstGeom prst="line">
                      <a:avLst/>
                    </a:prstGeom>
                    <a:ln>
                      <a:solidFill>
                        <a:srgbClr val="00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4" name="Straight Connector 33"/>
                    <p:cNvCxnSpPr/>
                    <p:nvPr/>
                  </p:nvCxnSpPr>
                  <p:spPr>
                    <a:xfrm flipH="1">
                      <a:off x="5895269" y="3906417"/>
                      <a:ext cx="1" cy="36000"/>
                    </a:xfrm>
                    <a:prstGeom prst="line">
                      <a:avLst/>
                    </a:prstGeom>
                    <a:ln>
                      <a:solidFill>
                        <a:srgbClr val="00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5" name="Straight Connector 34"/>
                    <p:cNvCxnSpPr/>
                    <p:nvPr/>
                  </p:nvCxnSpPr>
                  <p:spPr>
                    <a:xfrm flipH="1">
                      <a:off x="6115582" y="3906417"/>
                      <a:ext cx="1" cy="36000"/>
                    </a:xfrm>
                    <a:prstGeom prst="line">
                      <a:avLst/>
                    </a:prstGeom>
                    <a:ln>
                      <a:solidFill>
                        <a:srgbClr val="00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6" name="Straight Connector 35"/>
                    <p:cNvCxnSpPr/>
                    <p:nvPr/>
                  </p:nvCxnSpPr>
                  <p:spPr>
                    <a:xfrm flipH="1">
                      <a:off x="6333246" y="3904463"/>
                      <a:ext cx="1" cy="72000"/>
                    </a:xfrm>
                    <a:prstGeom prst="line">
                      <a:avLst/>
                    </a:prstGeom>
                    <a:ln>
                      <a:solidFill>
                        <a:srgbClr val="00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7" name="Straight Connector 36"/>
                    <p:cNvCxnSpPr/>
                    <p:nvPr/>
                  </p:nvCxnSpPr>
                  <p:spPr>
                    <a:xfrm flipH="1">
                      <a:off x="6553562" y="3906416"/>
                      <a:ext cx="1" cy="36000"/>
                    </a:xfrm>
                    <a:prstGeom prst="line">
                      <a:avLst/>
                    </a:prstGeom>
                    <a:ln>
                      <a:solidFill>
                        <a:srgbClr val="00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8" name="Straight Connector 37"/>
                    <p:cNvCxnSpPr/>
                    <p:nvPr/>
                  </p:nvCxnSpPr>
                  <p:spPr>
                    <a:xfrm flipH="1">
                      <a:off x="6775539" y="3906417"/>
                      <a:ext cx="1" cy="36000"/>
                    </a:xfrm>
                    <a:prstGeom prst="line">
                      <a:avLst/>
                    </a:prstGeom>
                    <a:ln>
                      <a:solidFill>
                        <a:srgbClr val="00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9" name="Straight Connector 38"/>
                    <p:cNvCxnSpPr/>
                    <p:nvPr/>
                  </p:nvCxnSpPr>
                  <p:spPr>
                    <a:xfrm flipH="1">
                      <a:off x="6994866" y="3906417"/>
                      <a:ext cx="1" cy="36000"/>
                    </a:xfrm>
                    <a:prstGeom prst="line">
                      <a:avLst/>
                    </a:prstGeom>
                    <a:ln>
                      <a:solidFill>
                        <a:srgbClr val="00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0" name="Straight Connector 39"/>
                    <p:cNvCxnSpPr/>
                    <p:nvPr/>
                  </p:nvCxnSpPr>
                  <p:spPr>
                    <a:xfrm flipH="1">
                      <a:off x="7215183" y="3906416"/>
                      <a:ext cx="1" cy="36000"/>
                    </a:xfrm>
                    <a:prstGeom prst="line">
                      <a:avLst/>
                    </a:prstGeom>
                    <a:ln>
                      <a:solidFill>
                        <a:srgbClr val="00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1" name="Straight Connector 40"/>
                    <p:cNvCxnSpPr/>
                    <p:nvPr/>
                  </p:nvCxnSpPr>
                  <p:spPr>
                    <a:xfrm flipH="1">
                      <a:off x="7427197" y="3905312"/>
                      <a:ext cx="1" cy="72000"/>
                    </a:xfrm>
                    <a:prstGeom prst="line">
                      <a:avLst/>
                    </a:prstGeom>
                    <a:ln>
                      <a:solidFill>
                        <a:srgbClr val="00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2" name="Straight Connector 41"/>
                    <p:cNvCxnSpPr/>
                    <p:nvPr/>
                  </p:nvCxnSpPr>
                  <p:spPr>
                    <a:xfrm flipH="1">
                      <a:off x="8527774" y="3902083"/>
                      <a:ext cx="1" cy="72000"/>
                    </a:xfrm>
                    <a:prstGeom prst="line">
                      <a:avLst/>
                    </a:prstGeom>
                    <a:ln>
                      <a:solidFill>
                        <a:srgbClr val="00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3" name="Straight Connector 42"/>
                    <p:cNvCxnSpPr/>
                    <p:nvPr/>
                  </p:nvCxnSpPr>
                  <p:spPr>
                    <a:xfrm flipH="1">
                      <a:off x="7645836" y="3906416"/>
                      <a:ext cx="1" cy="36000"/>
                    </a:xfrm>
                    <a:prstGeom prst="line">
                      <a:avLst/>
                    </a:prstGeom>
                    <a:ln>
                      <a:solidFill>
                        <a:srgbClr val="00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4" name="Straight Connector 43"/>
                    <p:cNvCxnSpPr/>
                    <p:nvPr/>
                  </p:nvCxnSpPr>
                  <p:spPr>
                    <a:xfrm flipH="1">
                      <a:off x="7867124" y="3906416"/>
                      <a:ext cx="1" cy="36000"/>
                    </a:xfrm>
                    <a:prstGeom prst="line">
                      <a:avLst/>
                    </a:prstGeom>
                    <a:ln>
                      <a:solidFill>
                        <a:srgbClr val="00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5" name="Straight Connector 44"/>
                    <p:cNvCxnSpPr/>
                    <p:nvPr/>
                  </p:nvCxnSpPr>
                  <p:spPr>
                    <a:xfrm flipH="1">
                      <a:off x="8085480" y="3906416"/>
                      <a:ext cx="1" cy="36000"/>
                    </a:xfrm>
                    <a:prstGeom prst="line">
                      <a:avLst/>
                    </a:prstGeom>
                    <a:ln>
                      <a:solidFill>
                        <a:srgbClr val="00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6" name="Straight Connector 45"/>
                    <p:cNvCxnSpPr/>
                    <p:nvPr/>
                  </p:nvCxnSpPr>
                  <p:spPr>
                    <a:xfrm flipH="1">
                      <a:off x="8306606" y="3906416"/>
                      <a:ext cx="1" cy="36000"/>
                    </a:xfrm>
                    <a:prstGeom prst="line">
                      <a:avLst/>
                    </a:prstGeom>
                    <a:ln>
                      <a:solidFill>
                        <a:srgbClr val="00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47" name="Freeform 46"/>
                    <p:cNvSpPr/>
                    <p:nvPr/>
                  </p:nvSpPr>
                  <p:spPr>
                    <a:xfrm>
                      <a:off x="5198249" y="1498387"/>
                      <a:ext cx="3300292" cy="2289842"/>
                    </a:xfrm>
                    <a:custGeom>
                      <a:avLst/>
                      <a:gdLst>
                        <a:gd name="connsiteX0" fmla="*/ 0 w 3300292"/>
                        <a:gd name="connsiteY0" fmla="*/ 0 h 2289842"/>
                        <a:gd name="connsiteX1" fmla="*/ 34578 w 3300292"/>
                        <a:gd name="connsiteY1" fmla="*/ 38420 h 2289842"/>
                        <a:gd name="connsiteX2" fmla="*/ 42262 w 3300292"/>
                        <a:gd name="connsiteY2" fmla="*/ 57630 h 2289842"/>
                        <a:gd name="connsiteX3" fmla="*/ 46104 w 3300292"/>
                        <a:gd name="connsiteY3" fmla="*/ 84524 h 2289842"/>
                        <a:gd name="connsiteX4" fmla="*/ 46104 w 3300292"/>
                        <a:gd name="connsiteY4" fmla="*/ 107576 h 2289842"/>
                        <a:gd name="connsiteX5" fmla="*/ 53788 w 3300292"/>
                        <a:gd name="connsiteY5" fmla="*/ 134470 h 2289842"/>
                        <a:gd name="connsiteX6" fmla="*/ 57630 w 3300292"/>
                        <a:gd name="connsiteY6" fmla="*/ 165206 h 2289842"/>
                        <a:gd name="connsiteX7" fmla="*/ 65314 w 3300292"/>
                        <a:gd name="connsiteY7" fmla="*/ 203626 h 2289842"/>
                        <a:gd name="connsiteX8" fmla="*/ 69156 w 3300292"/>
                        <a:gd name="connsiteY8" fmla="*/ 238205 h 2289842"/>
                        <a:gd name="connsiteX9" fmla="*/ 72998 w 3300292"/>
                        <a:gd name="connsiteY9" fmla="*/ 268941 h 2289842"/>
                        <a:gd name="connsiteX10" fmla="*/ 84524 w 3300292"/>
                        <a:gd name="connsiteY10" fmla="*/ 307361 h 2289842"/>
                        <a:gd name="connsiteX11" fmla="*/ 84524 w 3300292"/>
                        <a:gd name="connsiteY11" fmla="*/ 349623 h 2289842"/>
                        <a:gd name="connsiteX12" fmla="*/ 92208 w 3300292"/>
                        <a:gd name="connsiteY12" fmla="*/ 380359 h 2289842"/>
                        <a:gd name="connsiteX13" fmla="*/ 96050 w 3300292"/>
                        <a:gd name="connsiteY13" fmla="*/ 418779 h 2289842"/>
                        <a:gd name="connsiteX14" fmla="*/ 103734 w 3300292"/>
                        <a:gd name="connsiteY14" fmla="*/ 464884 h 2289842"/>
                        <a:gd name="connsiteX15" fmla="*/ 111418 w 3300292"/>
                        <a:gd name="connsiteY15" fmla="*/ 503304 h 2289842"/>
                        <a:gd name="connsiteX16" fmla="*/ 111418 w 3300292"/>
                        <a:gd name="connsiteY16" fmla="*/ 549408 h 2289842"/>
                        <a:gd name="connsiteX17" fmla="*/ 122944 w 3300292"/>
                        <a:gd name="connsiteY17" fmla="*/ 599354 h 2289842"/>
                        <a:gd name="connsiteX18" fmla="*/ 130628 w 3300292"/>
                        <a:gd name="connsiteY18" fmla="*/ 656984 h 2289842"/>
                        <a:gd name="connsiteX19" fmla="*/ 134470 w 3300292"/>
                        <a:gd name="connsiteY19" fmla="*/ 733825 h 2289842"/>
                        <a:gd name="connsiteX20" fmla="*/ 145996 w 3300292"/>
                        <a:gd name="connsiteY20" fmla="*/ 802981 h 2289842"/>
                        <a:gd name="connsiteX21" fmla="*/ 157522 w 3300292"/>
                        <a:gd name="connsiteY21" fmla="*/ 868295 h 2289842"/>
                        <a:gd name="connsiteX22" fmla="*/ 165206 w 3300292"/>
                        <a:gd name="connsiteY22" fmla="*/ 933610 h 2289842"/>
                        <a:gd name="connsiteX23" fmla="*/ 176733 w 3300292"/>
                        <a:gd name="connsiteY23" fmla="*/ 1002766 h 2289842"/>
                        <a:gd name="connsiteX24" fmla="*/ 188259 w 3300292"/>
                        <a:gd name="connsiteY24" fmla="*/ 1083448 h 2289842"/>
                        <a:gd name="connsiteX25" fmla="*/ 203627 w 3300292"/>
                        <a:gd name="connsiteY25" fmla="*/ 1148763 h 2289842"/>
                        <a:gd name="connsiteX26" fmla="*/ 218995 w 3300292"/>
                        <a:gd name="connsiteY26" fmla="*/ 1202551 h 2289842"/>
                        <a:gd name="connsiteX27" fmla="*/ 238205 w 3300292"/>
                        <a:gd name="connsiteY27" fmla="*/ 1287075 h 2289842"/>
                        <a:gd name="connsiteX28" fmla="*/ 253573 w 3300292"/>
                        <a:gd name="connsiteY28" fmla="*/ 1360074 h 2289842"/>
                        <a:gd name="connsiteX29" fmla="*/ 280467 w 3300292"/>
                        <a:gd name="connsiteY29" fmla="*/ 1436914 h 2289842"/>
                        <a:gd name="connsiteX30" fmla="*/ 307361 w 3300292"/>
                        <a:gd name="connsiteY30" fmla="*/ 1513754 h 2289842"/>
                        <a:gd name="connsiteX31" fmla="*/ 326571 w 3300292"/>
                        <a:gd name="connsiteY31" fmla="*/ 1575226 h 2289842"/>
                        <a:gd name="connsiteX32" fmla="*/ 353465 w 3300292"/>
                        <a:gd name="connsiteY32" fmla="*/ 1636699 h 2289842"/>
                        <a:gd name="connsiteX33" fmla="*/ 391885 w 3300292"/>
                        <a:gd name="connsiteY33" fmla="*/ 1690487 h 2289842"/>
                        <a:gd name="connsiteX34" fmla="*/ 411096 w 3300292"/>
                        <a:gd name="connsiteY34" fmla="*/ 1732749 h 2289842"/>
                        <a:gd name="connsiteX35" fmla="*/ 449516 w 3300292"/>
                        <a:gd name="connsiteY35" fmla="*/ 1790379 h 2289842"/>
                        <a:gd name="connsiteX36" fmla="*/ 491778 w 3300292"/>
                        <a:gd name="connsiteY36" fmla="*/ 1848010 h 2289842"/>
                        <a:gd name="connsiteX37" fmla="*/ 545566 w 3300292"/>
                        <a:gd name="connsiteY37" fmla="*/ 1901798 h 2289842"/>
                        <a:gd name="connsiteX38" fmla="*/ 595512 w 3300292"/>
                        <a:gd name="connsiteY38" fmla="*/ 1951744 h 2289842"/>
                        <a:gd name="connsiteX39" fmla="*/ 649301 w 3300292"/>
                        <a:gd name="connsiteY39" fmla="*/ 1990164 h 2289842"/>
                        <a:gd name="connsiteX40" fmla="*/ 710773 w 3300292"/>
                        <a:gd name="connsiteY40" fmla="*/ 2032426 h 2289842"/>
                        <a:gd name="connsiteX41" fmla="*/ 776087 w 3300292"/>
                        <a:gd name="connsiteY41" fmla="*/ 2070847 h 2289842"/>
                        <a:gd name="connsiteX42" fmla="*/ 833717 w 3300292"/>
                        <a:gd name="connsiteY42" fmla="*/ 2097741 h 2289842"/>
                        <a:gd name="connsiteX43" fmla="*/ 899032 w 3300292"/>
                        <a:gd name="connsiteY43" fmla="*/ 2120793 h 2289842"/>
                        <a:gd name="connsiteX44" fmla="*/ 972030 w 3300292"/>
                        <a:gd name="connsiteY44" fmla="*/ 2143845 h 2289842"/>
                        <a:gd name="connsiteX45" fmla="*/ 1068080 w 3300292"/>
                        <a:gd name="connsiteY45" fmla="*/ 2163055 h 2289842"/>
                        <a:gd name="connsiteX46" fmla="*/ 1152605 w 3300292"/>
                        <a:gd name="connsiteY46" fmla="*/ 2170739 h 2289842"/>
                        <a:gd name="connsiteX47" fmla="*/ 1237129 w 3300292"/>
                        <a:gd name="connsiteY47" fmla="*/ 2182265 h 2289842"/>
                        <a:gd name="connsiteX48" fmla="*/ 1356232 w 3300292"/>
                        <a:gd name="connsiteY48" fmla="*/ 2186107 h 2289842"/>
                        <a:gd name="connsiteX49" fmla="*/ 1506070 w 3300292"/>
                        <a:gd name="connsiteY49" fmla="*/ 2205317 h 2289842"/>
                        <a:gd name="connsiteX50" fmla="*/ 1698171 w 3300292"/>
                        <a:gd name="connsiteY50" fmla="*/ 2209159 h 2289842"/>
                        <a:gd name="connsiteX51" fmla="*/ 1851852 w 3300292"/>
                        <a:gd name="connsiteY51" fmla="*/ 2220685 h 2289842"/>
                        <a:gd name="connsiteX52" fmla="*/ 2009375 w 3300292"/>
                        <a:gd name="connsiteY52" fmla="*/ 2220685 h 2289842"/>
                        <a:gd name="connsiteX53" fmla="*/ 2166897 w 3300292"/>
                        <a:gd name="connsiteY53" fmla="*/ 2228369 h 2289842"/>
                        <a:gd name="connsiteX54" fmla="*/ 2347472 w 3300292"/>
                        <a:gd name="connsiteY54" fmla="*/ 2236053 h 2289842"/>
                        <a:gd name="connsiteX55" fmla="*/ 2508837 w 3300292"/>
                        <a:gd name="connsiteY55" fmla="*/ 2243737 h 2289842"/>
                        <a:gd name="connsiteX56" fmla="*/ 2685569 w 3300292"/>
                        <a:gd name="connsiteY56" fmla="*/ 2255263 h 2289842"/>
                        <a:gd name="connsiteX57" fmla="*/ 2843092 w 3300292"/>
                        <a:gd name="connsiteY57" fmla="*/ 2262947 h 2289842"/>
                        <a:gd name="connsiteX58" fmla="*/ 3015983 w 3300292"/>
                        <a:gd name="connsiteY58" fmla="*/ 2274474 h 2289842"/>
                        <a:gd name="connsiteX59" fmla="*/ 3161980 w 3300292"/>
                        <a:gd name="connsiteY59" fmla="*/ 2274474 h 2289842"/>
                        <a:gd name="connsiteX60" fmla="*/ 3300292 w 3300292"/>
                        <a:gd name="connsiteY60" fmla="*/ 2289842 h 2289842"/>
                        <a:gd name="connsiteX61" fmla="*/ 3300292 w 3300292"/>
                        <a:gd name="connsiteY61" fmla="*/ 2289842 h 228984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  <a:cxn ang="0">
                          <a:pos x="connsiteX51" y="connsiteY51"/>
                        </a:cxn>
                        <a:cxn ang="0">
                          <a:pos x="connsiteX52" y="connsiteY52"/>
                        </a:cxn>
                        <a:cxn ang="0">
                          <a:pos x="connsiteX53" y="connsiteY53"/>
                        </a:cxn>
                        <a:cxn ang="0">
                          <a:pos x="connsiteX54" y="connsiteY54"/>
                        </a:cxn>
                        <a:cxn ang="0">
                          <a:pos x="connsiteX55" y="connsiteY55"/>
                        </a:cxn>
                        <a:cxn ang="0">
                          <a:pos x="connsiteX56" y="connsiteY56"/>
                        </a:cxn>
                        <a:cxn ang="0">
                          <a:pos x="connsiteX57" y="connsiteY57"/>
                        </a:cxn>
                        <a:cxn ang="0">
                          <a:pos x="connsiteX58" y="connsiteY58"/>
                        </a:cxn>
                        <a:cxn ang="0">
                          <a:pos x="connsiteX59" y="connsiteY59"/>
                        </a:cxn>
                        <a:cxn ang="0">
                          <a:pos x="connsiteX60" y="connsiteY60"/>
                        </a:cxn>
                        <a:cxn ang="0">
                          <a:pos x="connsiteX61" y="connsiteY61"/>
                        </a:cxn>
                      </a:cxnLst>
                      <a:rect l="l" t="t" r="r" b="b"/>
                      <a:pathLst>
                        <a:path w="3300292" h="2289842">
                          <a:moveTo>
                            <a:pt x="0" y="0"/>
                          </a:moveTo>
                          <a:cubicBezTo>
                            <a:pt x="13767" y="14407"/>
                            <a:pt x="27534" y="28815"/>
                            <a:pt x="34578" y="38420"/>
                          </a:cubicBezTo>
                          <a:cubicBezTo>
                            <a:pt x="41622" y="48025"/>
                            <a:pt x="40341" y="49946"/>
                            <a:pt x="42262" y="57630"/>
                          </a:cubicBezTo>
                          <a:cubicBezTo>
                            <a:pt x="44183" y="65314"/>
                            <a:pt x="45464" y="76200"/>
                            <a:pt x="46104" y="84524"/>
                          </a:cubicBezTo>
                          <a:cubicBezTo>
                            <a:pt x="46744" y="92848"/>
                            <a:pt x="44823" y="99252"/>
                            <a:pt x="46104" y="107576"/>
                          </a:cubicBezTo>
                          <a:cubicBezTo>
                            <a:pt x="47385" y="115900"/>
                            <a:pt x="51867" y="124865"/>
                            <a:pt x="53788" y="134470"/>
                          </a:cubicBezTo>
                          <a:cubicBezTo>
                            <a:pt x="55709" y="144075"/>
                            <a:pt x="55709" y="153680"/>
                            <a:pt x="57630" y="165206"/>
                          </a:cubicBezTo>
                          <a:cubicBezTo>
                            <a:pt x="59551" y="176732"/>
                            <a:pt x="63393" y="191460"/>
                            <a:pt x="65314" y="203626"/>
                          </a:cubicBezTo>
                          <a:cubicBezTo>
                            <a:pt x="67235" y="215792"/>
                            <a:pt x="67875" y="227319"/>
                            <a:pt x="69156" y="238205"/>
                          </a:cubicBezTo>
                          <a:cubicBezTo>
                            <a:pt x="70437" y="249091"/>
                            <a:pt x="70437" y="257415"/>
                            <a:pt x="72998" y="268941"/>
                          </a:cubicBezTo>
                          <a:cubicBezTo>
                            <a:pt x="75559" y="280467"/>
                            <a:pt x="82603" y="293914"/>
                            <a:pt x="84524" y="307361"/>
                          </a:cubicBezTo>
                          <a:cubicBezTo>
                            <a:pt x="86445" y="320808"/>
                            <a:pt x="83243" y="337457"/>
                            <a:pt x="84524" y="349623"/>
                          </a:cubicBezTo>
                          <a:cubicBezTo>
                            <a:pt x="85805" y="361789"/>
                            <a:pt x="90287" y="368833"/>
                            <a:pt x="92208" y="380359"/>
                          </a:cubicBezTo>
                          <a:cubicBezTo>
                            <a:pt x="94129" y="391885"/>
                            <a:pt x="94129" y="404692"/>
                            <a:pt x="96050" y="418779"/>
                          </a:cubicBezTo>
                          <a:cubicBezTo>
                            <a:pt x="97971" y="432866"/>
                            <a:pt x="101173" y="450797"/>
                            <a:pt x="103734" y="464884"/>
                          </a:cubicBezTo>
                          <a:cubicBezTo>
                            <a:pt x="106295" y="478972"/>
                            <a:pt x="110137" y="489217"/>
                            <a:pt x="111418" y="503304"/>
                          </a:cubicBezTo>
                          <a:cubicBezTo>
                            <a:pt x="112699" y="517391"/>
                            <a:pt x="109497" y="533400"/>
                            <a:pt x="111418" y="549408"/>
                          </a:cubicBezTo>
                          <a:cubicBezTo>
                            <a:pt x="113339" y="565416"/>
                            <a:pt x="119742" y="581425"/>
                            <a:pt x="122944" y="599354"/>
                          </a:cubicBezTo>
                          <a:cubicBezTo>
                            <a:pt x="126146" y="617283"/>
                            <a:pt x="128707" y="634572"/>
                            <a:pt x="130628" y="656984"/>
                          </a:cubicBezTo>
                          <a:cubicBezTo>
                            <a:pt x="132549" y="679396"/>
                            <a:pt x="131909" y="709492"/>
                            <a:pt x="134470" y="733825"/>
                          </a:cubicBezTo>
                          <a:cubicBezTo>
                            <a:pt x="137031" y="758158"/>
                            <a:pt x="142154" y="780569"/>
                            <a:pt x="145996" y="802981"/>
                          </a:cubicBezTo>
                          <a:cubicBezTo>
                            <a:pt x="149838" y="825393"/>
                            <a:pt x="154320" y="846524"/>
                            <a:pt x="157522" y="868295"/>
                          </a:cubicBezTo>
                          <a:cubicBezTo>
                            <a:pt x="160724" y="890066"/>
                            <a:pt x="162004" y="911198"/>
                            <a:pt x="165206" y="933610"/>
                          </a:cubicBezTo>
                          <a:cubicBezTo>
                            <a:pt x="168408" y="956022"/>
                            <a:pt x="172891" y="977793"/>
                            <a:pt x="176733" y="1002766"/>
                          </a:cubicBezTo>
                          <a:cubicBezTo>
                            <a:pt x="180575" y="1027739"/>
                            <a:pt x="183777" y="1059115"/>
                            <a:pt x="188259" y="1083448"/>
                          </a:cubicBezTo>
                          <a:cubicBezTo>
                            <a:pt x="192741" y="1107781"/>
                            <a:pt x="198504" y="1128913"/>
                            <a:pt x="203627" y="1148763"/>
                          </a:cubicBezTo>
                          <a:cubicBezTo>
                            <a:pt x="208750" y="1168614"/>
                            <a:pt x="213232" y="1179499"/>
                            <a:pt x="218995" y="1202551"/>
                          </a:cubicBezTo>
                          <a:cubicBezTo>
                            <a:pt x="224758" y="1225603"/>
                            <a:pt x="232442" y="1260821"/>
                            <a:pt x="238205" y="1287075"/>
                          </a:cubicBezTo>
                          <a:cubicBezTo>
                            <a:pt x="243968" y="1313329"/>
                            <a:pt x="246529" y="1335101"/>
                            <a:pt x="253573" y="1360074"/>
                          </a:cubicBezTo>
                          <a:cubicBezTo>
                            <a:pt x="260617" y="1385047"/>
                            <a:pt x="280467" y="1436914"/>
                            <a:pt x="280467" y="1436914"/>
                          </a:cubicBezTo>
                          <a:cubicBezTo>
                            <a:pt x="289432" y="1462527"/>
                            <a:pt x="299677" y="1490702"/>
                            <a:pt x="307361" y="1513754"/>
                          </a:cubicBezTo>
                          <a:cubicBezTo>
                            <a:pt x="315045" y="1536806"/>
                            <a:pt x="318887" y="1554735"/>
                            <a:pt x="326571" y="1575226"/>
                          </a:cubicBezTo>
                          <a:cubicBezTo>
                            <a:pt x="334255" y="1595717"/>
                            <a:pt x="342579" y="1617489"/>
                            <a:pt x="353465" y="1636699"/>
                          </a:cubicBezTo>
                          <a:cubicBezTo>
                            <a:pt x="364351" y="1655909"/>
                            <a:pt x="382280" y="1674479"/>
                            <a:pt x="391885" y="1690487"/>
                          </a:cubicBezTo>
                          <a:cubicBezTo>
                            <a:pt x="401490" y="1706495"/>
                            <a:pt x="401491" y="1716100"/>
                            <a:pt x="411096" y="1732749"/>
                          </a:cubicBezTo>
                          <a:cubicBezTo>
                            <a:pt x="420701" y="1749398"/>
                            <a:pt x="436069" y="1771169"/>
                            <a:pt x="449516" y="1790379"/>
                          </a:cubicBezTo>
                          <a:cubicBezTo>
                            <a:pt x="462963" y="1809589"/>
                            <a:pt x="475770" y="1829440"/>
                            <a:pt x="491778" y="1848010"/>
                          </a:cubicBezTo>
                          <a:cubicBezTo>
                            <a:pt x="507786" y="1866580"/>
                            <a:pt x="545566" y="1901798"/>
                            <a:pt x="545566" y="1901798"/>
                          </a:cubicBezTo>
                          <a:cubicBezTo>
                            <a:pt x="562855" y="1919087"/>
                            <a:pt x="578223" y="1937016"/>
                            <a:pt x="595512" y="1951744"/>
                          </a:cubicBezTo>
                          <a:cubicBezTo>
                            <a:pt x="612801" y="1966472"/>
                            <a:pt x="630091" y="1976717"/>
                            <a:pt x="649301" y="1990164"/>
                          </a:cubicBezTo>
                          <a:cubicBezTo>
                            <a:pt x="668511" y="2003611"/>
                            <a:pt x="689642" y="2018979"/>
                            <a:pt x="710773" y="2032426"/>
                          </a:cubicBezTo>
                          <a:cubicBezTo>
                            <a:pt x="731904" y="2045873"/>
                            <a:pt x="755596" y="2059961"/>
                            <a:pt x="776087" y="2070847"/>
                          </a:cubicBezTo>
                          <a:cubicBezTo>
                            <a:pt x="796578" y="2081733"/>
                            <a:pt x="813226" y="2089417"/>
                            <a:pt x="833717" y="2097741"/>
                          </a:cubicBezTo>
                          <a:cubicBezTo>
                            <a:pt x="854208" y="2106065"/>
                            <a:pt x="875980" y="2113109"/>
                            <a:pt x="899032" y="2120793"/>
                          </a:cubicBezTo>
                          <a:cubicBezTo>
                            <a:pt x="922084" y="2128477"/>
                            <a:pt x="943855" y="2136801"/>
                            <a:pt x="972030" y="2143845"/>
                          </a:cubicBezTo>
                          <a:cubicBezTo>
                            <a:pt x="1000205" y="2150889"/>
                            <a:pt x="1037984" y="2158573"/>
                            <a:pt x="1068080" y="2163055"/>
                          </a:cubicBezTo>
                          <a:cubicBezTo>
                            <a:pt x="1098176" y="2167537"/>
                            <a:pt x="1124430" y="2167537"/>
                            <a:pt x="1152605" y="2170739"/>
                          </a:cubicBezTo>
                          <a:cubicBezTo>
                            <a:pt x="1180780" y="2173941"/>
                            <a:pt x="1203191" y="2179704"/>
                            <a:pt x="1237129" y="2182265"/>
                          </a:cubicBezTo>
                          <a:cubicBezTo>
                            <a:pt x="1271067" y="2184826"/>
                            <a:pt x="1311408" y="2182265"/>
                            <a:pt x="1356232" y="2186107"/>
                          </a:cubicBezTo>
                          <a:cubicBezTo>
                            <a:pt x="1401056" y="2189949"/>
                            <a:pt x="1449080" y="2201475"/>
                            <a:pt x="1506070" y="2205317"/>
                          </a:cubicBezTo>
                          <a:cubicBezTo>
                            <a:pt x="1563060" y="2209159"/>
                            <a:pt x="1640541" y="2206598"/>
                            <a:pt x="1698171" y="2209159"/>
                          </a:cubicBezTo>
                          <a:cubicBezTo>
                            <a:pt x="1755801" y="2211720"/>
                            <a:pt x="1799985" y="2218764"/>
                            <a:pt x="1851852" y="2220685"/>
                          </a:cubicBezTo>
                          <a:cubicBezTo>
                            <a:pt x="1903719" y="2222606"/>
                            <a:pt x="1956868" y="2219404"/>
                            <a:pt x="2009375" y="2220685"/>
                          </a:cubicBezTo>
                          <a:cubicBezTo>
                            <a:pt x="2061882" y="2221966"/>
                            <a:pt x="2166897" y="2228369"/>
                            <a:pt x="2166897" y="2228369"/>
                          </a:cubicBezTo>
                          <a:lnTo>
                            <a:pt x="2347472" y="2236053"/>
                          </a:lnTo>
                          <a:lnTo>
                            <a:pt x="2508837" y="2243737"/>
                          </a:lnTo>
                          <a:lnTo>
                            <a:pt x="2685569" y="2255263"/>
                          </a:lnTo>
                          <a:lnTo>
                            <a:pt x="2843092" y="2262947"/>
                          </a:lnTo>
                          <a:cubicBezTo>
                            <a:pt x="2898161" y="2266149"/>
                            <a:pt x="2962835" y="2272553"/>
                            <a:pt x="3015983" y="2274474"/>
                          </a:cubicBezTo>
                          <a:cubicBezTo>
                            <a:pt x="3069131" y="2276395"/>
                            <a:pt x="3114595" y="2271913"/>
                            <a:pt x="3161980" y="2274474"/>
                          </a:cubicBezTo>
                          <a:cubicBezTo>
                            <a:pt x="3209365" y="2277035"/>
                            <a:pt x="3300292" y="2289842"/>
                            <a:pt x="3300292" y="2289842"/>
                          </a:cubicBezTo>
                          <a:lnTo>
                            <a:pt x="3300292" y="2289842"/>
                          </a:lnTo>
                        </a:path>
                      </a:pathLst>
                    </a:cu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>
                        <a:solidFill>
                          <a:srgbClr val="FFFFFF"/>
                        </a:solidFill>
                      </a:endParaRPr>
                    </a:p>
                  </p:txBody>
                </p:sp>
                <p:sp>
                  <p:nvSpPr>
                    <p:cNvPr id="48" name="Freeform 47"/>
                    <p:cNvSpPr/>
                    <p:nvPr/>
                  </p:nvSpPr>
                  <p:spPr>
                    <a:xfrm>
                      <a:off x="5217459" y="1498387"/>
                      <a:ext cx="3211926" cy="1609805"/>
                    </a:xfrm>
                    <a:custGeom>
                      <a:avLst/>
                      <a:gdLst>
                        <a:gd name="connsiteX0" fmla="*/ 0 w 3211926"/>
                        <a:gd name="connsiteY0" fmla="*/ 0 h 1609805"/>
                        <a:gd name="connsiteX1" fmla="*/ 57630 w 3211926"/>
                        <a:gd name="connsiteY1" fmla="*/ 30736 h 1609805"/>
                        <a:gd name="connsiteX2" fmla="*/ 84524 w 3211926"/>
                        <a:gd name="connsiteY2" fmla="*/ 69156 h 1609805"/>
                        <a:gd name="connsiteX3" fmla="*/ 126786 w 3211926"/>
                        <a:gd name="connsiteY3" fmla="*/ 122944 h 1609805"/>
                        <a:gd name="connsiteX4" fmla="*/ 153680 w 3211926"/>
                        <a:gd name="connsiteY4" fmla="*/ 180574 h 1609805"/>
                        <a:gd name="connsiteX5" fmla="*/ 184417 w 3211926"/>
                        <a:gd name="connsiteY5" fmla="*/ 245889 h 1609805"/>
                        <a:gd name="connsiteX6" fmla="*/ 215153 w 3211926"/>
                        <a:gd name="connsiteY6" fmla="*/ 326571 h 1609805"/>
                        <a:gd name="connsiteX7" fmla="*/ 249731 w 3211926"/>
                        <a:gd name="connsiteY7" fmla="*/ 403411 h 1609805"/>
                        <a:gd name="connsiteX8" fmla="*/ 276625 w 3211926"/>
                        <a:gd name="connsiteY8" fmla="*/ 468726 h 1609805"/>
                        <a:gd name="connsiteX9" fmla="*/ 299677 w 3211926"/>
                        <a:gd name="connsiteY9" fmla="*/ 526356 h 1609805"/>
                        <a:gd name="connsiteX10" fmla="*/ 326571 w 3211926"/>
                        <a:gd name="connsiteY10" fmla="*/ 599354 h 1609805"/>
                        <a:gd name="connsiteX11" fmla="*/ 368833 w 3211926"/>
                        <a:gd name="connsiteY11" fmla="*/ 687721 h 1609805"/>
                        <a:gd name="connsiteX12" fmla="*/ 407254 w 3211926"/>
                        <a:gd name="connsiteY12" fmla="*/ 760719 h 1609805"/>
                        <a:gd name="connsiteX13" fmla="*/ 445674 w 3211926"/>
                        <a:gd name="connsiteY13" fmla="*/ 826033 h 1609805"/>
                        <a:gd name="connsiteX14" fmla="*/ 491778 w 3211926"/>
                        <a:gd name="connsiteY14" fmla="*/ 895189 h 1609805"/>
                        <a:gd name="connsiteX15" fmla="*/ 545566 w 3211926"/>
                        <a:gd name="connsiteY15" fmla="*/ 948978 h 1609805"/>
                        <a:gd name="connsiteX16" fmla="*/ 599354 w 3211926"/>
                        <a:gd name="connsiteY16" fmla="*/ 1006608 h 1609805"/>
                        <a:gd name="connsiteX17" fmla="*/ 672353 w 3211926"/>
                        <a:gd name="connsiteY17" fmla="*/ 1071922 h 1609805"/>
                        <a:gd name="connsiteX18" fmla="*/ 753035 w 3211926"/>
                        <a:gd name="connsiteY18" fmla="*/ 1129552 h 1609805"/>
                        <a:gd name="connsiteX19" fmla="*/ 841402 w 3211926"/>
                        <a:gd name="connsiteY19" fmla="*/ 1194867 h 1609805"/>
                        <a:gd name="connsiteX20" fmla="*/ 929768 w 3211926"/>
                        <a:gd name="connsiteY20" fmla="*/ 1244813 h 1609805"/>
                        <a:gd name="connsiteX21" fmla="*/ 1087291 w 3211926"/>
                        <a:gd name="connsiteY21" fmla="*/ 1325495 h 1609805"/>
                        <a:gd name="connsiteX22" fmla="*/ 1206393 w 3211926"/>
                        <a:gd name="connsiteY22" fmla="*/ 1367758 h 1609805"/>
                        <a:gd name="connsiteX23" fmla="*/ 1310128 w 3211926"/>
                        <a:gd name="connsiteY23" fmla="*/ 1398494 h 1609805"/>
                        <a:gd name="connsiteX24" fmla="*/ 1483018 w 3211926"/>
                        <a:gd name="connsiteY24" fmla="*/ 1433072 h 1609805"/>
                        <a:gd name="connsiteX25" fmla="*/ 1686645 w 3211926"/>
                        <a:gd name="connsiteY25" fmla="*/ 1463808 h 1609805"/>
                        <a:gd name="connsiteX26" fmla="*/ 1886430 w 3211926"/>
                        <a:gd name="connsiteY26" fmla="*/ 1494544 h 1609805"/>
                        <a:gd name="connsiteX27" fmla="*/ 2082373 w 3211926"/>
                        <a:gd name="connsiteY27" fmla="*/ 1529122 h 1609805"/>
                        <a:gd name="connsiteX28" fmla="*/ 2320578 w 3211926"/>
                        <a:gd name="connsiteY28" fmla="*/ 1559858 h 1609805"/>
                        <a:gd name="connsiteX29" fmla="*/ 2485785 w 3211926"/>
                        <a:gd name="connsiteY29" fmla="*/ 1575226 h 1609805"/>
                        <a:gd name="connsiteX30" fmla="*/ 2650991 w 3211926"/>
                        <a:gd name="connsiteY30" fmla="*/ 1582910 h 1609805"/>
                        <a:gd name="connsiteX31" fmla="*/ 2796988 w 3211926"/>
                        <a:gd name="connsiteY31" fmla="*/ 1594437 h 1609805"/>
                        <a:gd name="connsiteX32" fmla="*/ 2931459 w 3211926"/>
                        <a:gd name="connsiteY32" fmla="*/ 1598279 h 1609805"/>
                        <a:gd name="connsiteX33" fmla="*/ 3100507 w 3211926"/>
                        <a:gd name="connsiteY33" fmla="*/ 1602121 h 1609805"/>
                        <a:gd name="connsiteX34" fmla="*/ 3211926 w 3211926"/>
                        <a:gd name="connsiteY34" fmla="*/ 1609805 h 16098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</a:cxnLst>
                      <a:rect l="l" t="t" r="r" b="b"/>
                      <a:pathLst>
                        <a:path w="3211926" h="1609805">
                          <a:moveTo>
                            <a:pt x="0" y="0"/>
                          </a:moveTo>
                          <a:cubicBezTo>
                            <a:pt x="21771" y="9605"/>
                            <a:pt x="43543" y="19210"/>
                            <a:pt x="57630" y="30736"/>
                          </a:cubicBezTo>
                          <a:cubicBezTo>
                            <a:pt x="71717" y="42262"/>
                            <a:pt x="72998" y="53788"/>
                            <a:pt x="84524" y="69156"/>
                          </a:cubicBezTo>
                          <a:cubicBezTo>
                            <a:pt x="96050" y="84524"/>
                            <a:pt x="115260" y="104374"/>
                            <a:pt x="126786" y="122944"/>
                          </a:cubicBezTo>
                          <a:cubicBezTo>
                            <a:pt x="138312" y="141514"/>
                            <a:pt x="153680" y="180574"/>
                            <a:pt x="153680" y="180574"/>
                          </a:cubicBezTo>
                          <a:cubicBezTo>
                            <a:pt x="163285" y="201065"/>
                            <a:pt x="174171" y="221556"/>
                            <a:pt x="184417" y="245889"/>
                          </a:cubicBezTo>
                          <a:cubicBezTo>
                            <a:pt x="194663" y="270222"/>
                            <a:pt x="204267" y="300317"/>
                            <a:pt x="215153" y="326571"/>
                          </a:cubicBezTo>
                          <a:cubicBezTo>
                            <a:pt x="226039" y="352825"/>
                            <a:pt x="239486" y="379719"/>
                            <a:pt x="249731" y="403411"/>
                          </a:cubicBezTo>
                          <a:cubicBezTo>
                            <a:pt x="259976" y="427103"/>
                            <a:pt x="268301" y="448235"/>
                            <a:pt x="276625" y="468726"/>
                          </a:cubicBezTo>
                          <a:cubicBezTo>
                            <a:pt x="284949" y="489217"/>
                            <a:pt x="291353" y="504585"/>
                            <a:pt x="299677" y="526356"/>
                          </a:cubicBezTo>
                          <a:cubicBezTo>
                            <a:pt x="308001" y="548127"/>
                            <a:pt x="315045" y="572460"/>
                            <a:pt x="326571" y="599354"/>
                          </a:cubicBezTo>
                          <a:cubicBezTo>
                            <a:pt x="338097" y="626248"/>
                            <a:pt x="355386" y="660827"/>
                            <a:pt x="368833" y="687721"/>
                          </a:cubicBezTo>
                          <a:cubicBezTo>
                            <a:pt x="382280" y="714615"/>
                            <a:pt x="394447" y="737667"/>
                            <a:pt x="407254" y="760719"/>
                          </a:cubicBezTo>
                          <a:cubicBezTo>
                            <a:pt x="420061" y="783771"/>
                            <a:pt x="431587" y="803621"/>
                            <a:pt x="445674" y="826033"/>
                          </a:cubicBezTo>
                          <a:cubicBezTo>
                            <a:pt x="459761" y="848445"/>
                            <a:pt x="475129" y="874698"/>
                            <a:pt x="491778" y="895189"/>
                          </a:cubicBezTo>
                          <a:cubicBezTo>
                            <a:pt x="508427" y="915680"/>
                            <a:pt x="527637" y="930408"/>
                            <a:pt x="545566" y="948978"/>
                          </a:cubicBezTo>
                          <a:cubicBezTo>
                            <a:pt x="563495" y="967548"/>
                            <a:pt x="578223" y="986117"/>
                            <a:pt x="599354" y="1006608"/>
                          </a:cubicBezTo>
                          <a:cubicBezTo>
                            <a:pt x="620485" y="1027099"/>
                            <a:pt x="646740" y="1051431"/>
                            <a:pt x="672353" y="1071922"/>
                          </a:cubicBezTo>
                          <a:cubicBezTo>
                            <a:pt x="697967" y="1092413"/>
                            <a:pt x="724860" y="1109061"/>
                            <a:pt x="753035" y="1129552"/>
                          </a:cubicBezTo>
                          <a:cubicBezTo>
                            <a:pt x="781210" y="1150043"/>
                            <a:pt x="811947" y="1175657"/>
                            <a:pt x="841402" y="1194867"/>
                          </a:cubicBezTo>
                          <a:cubicBezTo>
                            <a:pt x="870857" y="1214077"/>
                            <a:pt x="888787" y="1223042"/>
                            <a:pt x="929768" y="1244813"/>
                          </a:cubicBezTo>
                          <a:cubicBezTo>
                            <a:pt x="970749" y="1266584"/>
                            <a:pt x="1041187" y="1305004"/>
                            <a:pt x="1087291" y="1325495"/>
                          </a:cubicBezTo>
                          <a:cubicBezTo>
                            <a:pt x="1133395" y="1345986"/>
                            <a:pt x="1169254" y="1355592"/>
                            <a:pt x="1206393" y="1367758"/>
                          </a:cubicBezTo>
                          <a:cubicBezTo>
                            <a:pt x="1243533" y="1379925"/>
                            <a:pt x="1264024" y="1387608"/>
                            <a:pt x="1310128" y="1398494"/>
                          </a:cubicBezTo>
                          <a:cubicBezTo>
                            <a:pt x="1356232" y="1409380"/>
                            <a:pt x="1420265" y="1422186"/>
                            <a:pt x="1483018" y="1433072"/>
                          </a:cubicBezTo>
                          <a:cubicBezTo>
                            <a:pt x="1545771" y="1443958"/>
                            <a:pt x="1686645" y="1463808"/>
                            <a:pt x="1686645" y="1463808"/>
                          </a:cubicBezTo>
                          <a:lnTo>
                            <a:pt x="1886430" y="1494544"/>
                          </a:lnTo>
                          <a:cubicBezTo>
                            <a:pt x="1952385" y="1505430"/>
                            <a:pt x="2010015" y="1518236"/>
                            <a:pt x="2082373" y="1529122"/>
                          </a:cubicBezTo>
                          <a:cubicBezTo>
                            <a:pt x="2154731" y="1540008"/>
                            <a:pt x="2253343" y="1552174"/>
                            <a:pt x="2320578" y="1559858"/>
                          </a:cubicBezTo>
                          <a:cubicBezTo>
                            <a:pt x="2387813" y="1567542"/>
                            <a:pt x="2430716" y="1571384"/>
                            <a:pt x="2485785" y="1575226"/>
                          </a:cubicBezTo>
                          <a:cubicBezTo>
                            <a:pt x="2540854" y="1579068"/>
                            <a:pt x="2599124" y="1579708"/>
                            <a:pt x="2650991" y="1582910"/>
                          </a:cubicBezTo>
                          <a:cubicBezTo>
                            <a:pt x="2702858" y="1586112"/>
                            <a:pt x="2750243" y="1591876"/>
                            <a:pt x="2796988" y="1594437"/>
                          </a:cubicBezTo>
                          <a:cubicBezTo>
                            <a:pt x="2843733" y="1596998"/>
                            <a:pt x="2931459" y="1598279"/>
                            <a:pt x="2931459" y="1598279"/>
                          </a:cubicBezTo>
                          <a:lnTo>
                            <a:pt x="3100507" y="1602121"/>
                          </a:lnTo>
                          <a:cubicBezTo>
                            <a:pt x="3147251" y="1604042"/>
                            <a:pt x="3179588" y="1606923"/>
                            <a:pt x="3211926" y="1609805"/>
                          </a:cubicBezTo>
                        </a:path>
                      </a:pathLst>
                    </a:custGeom>
                    <a:noFill/>
                    <a:ln>
                      <a:solidFill>
                        <a:schemeClr val="accent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>
                        <a:solidFill>
                          <a:srgbClr val="FFFFFF"/>
                        </a:solidFill>
                      </a:endParaRPr>
                    </a:p>
                  </p:txBody>
                </p:sp>
                <p:sp>
                  <p:nvSpPr>
                    <p:cNvPr id="49" name="Freeform 48"/>
                    <p:cNvSpPr/>
                    <p:nvPr/>
                  </p:nvSpPr>
                  <p:spPr>
                    <a:xfrm>
                      <a:off x="5198249" y="1490703"/>
                      <a:ext cx="3300292" cy="1237129"/>
                    </a:xfrm>
                    <a:custGeom>
                      <a:avLst/>
                      <a:gdLst>
                        <a:gd name="connsiteX0" fmla="*/ 0 w 3300292"/>
                        <a:gd name="connsiteY0" fmla="*/ 0 h 1237129"/>
                        <a:gd name="connsiteX1" fmla="*/ 111418 w 3300292"/>
                        <a:gd name="connsiteY1" fmla="*/ 7684 h 1237129"/>
                        <a:gd name="connsiteX2" fmla="*/ 180575 w 3300292"/>
                        <a:gd name="connsiteY2" fmla="*/ 38420 h 1237129"/>
                        <a:gd name="connsiteX3" fmla="*/ 234363 w 3300292"/>
                        <a:gd name="connsiteY3" fmla="*/ 107576 h 1237129"/>
                        <a:gd name="connsiteX4" fmla="*/ 315045 w 3300292"/>
                        <a:gd name="connsiteY4" fmla="*/ 184416 h 1237129"/>
                        <a:gd name="connsiteX5" fmla="*/ 422622 w 3300292"/>
                        <a:gd name="connsiteY5" fmla="*/ 291993 h 1237129"/>
                        <a:gd name="connsiteX6" fmla="*/ 518672 w 3300292"/>
                        <a:gd name="connsiteY6" fmla="*/ 384201 h 1237129"/>
                        <a:gd name="connsiteX7" fmla="*/ 599354 w 3300292"/>
                        <a:gd name="connsiteY7" fmla="*/ 453358 h 1237129"/>
                        <a:gd name="connsiteX8" fmla="*/ 672353 w 3300292"/>
                        <a:gd name="connsiteY8" fmla="*/ 522514 h 1237129"/>
                        <a:gd name="connsiteX9" fmla="*/ 726141 w 3300292"/>
                        <a:gd name="connsiteY9" fmla="*/ 564776 h 1237129"/>
                        <a:gd name="connsiteX10" fmla="*/ 822191 w 3300292"/>
                        <a:gd name="connsiteY10" fmla="*/ 641616 h 1237129"/>
                        <a:gd name="connsiteX11" fmla="*/ 891348 w 3300292"/>
                        <a:gd name="connsiteY11" fmla="*/ 680036 h 1237129"/>
                        <a:gd name="connsiteX12" fmla="*/ 975872 w 3300292"/>
                        <a:gd name="connsiteY12" fmla="*/ 729983 h 1237129"/>
                        <a:gd name="connsiteX13" fmla="*/ 1064238 w 3300292"/>
                        <a:gd name="connsiteY13" fmla="*/ 779929 h 1237129"/>
                        <a:gd name="connsiteX14" fmla="*/ 1175657 w 3300292"/>
                        <a:gd name="connsiteY14" fmla="*/ 833717 h 1237129"/>
                        <a:gd name="connsiteX15" fmla="*/ 1302443 w 3300292"/>
                        <a:gd name="connsiteY15" fmla="*/ 887505 h 1237129"/>
                        <a:gd name="connsiteX16" fmla="*/ 1436914 w 3300292"/>
                        <a:gd name="connsiteY16" fmla="*/ 929768 h 1237129"/>
                        <a:gd name="connsiteX17" fmla="*/ 1563701 w 3300292"/>
                        <a:gd name="connsiteY17" fmla="*/ 960504 h 1237129"/>
                        <a:gd name="connsiteX18" fmla="*/ 1728907 w 3300292"/>
                        <a:gd name="connsiteY18" fmla="*/ 1002766 h 1237129"/>
                        <a:gd name="connsiteX19" fmla="*/ 1913324 w 3300292"/>
                        <a:gd name="connsiteY19" fmla="*/ 1041186 h 1237129"/>
                        <a:gd name="connsiteX20" fmla="*/ 2101583 w 3300292"/>
                        <a:gd name="connsiteY20" fmla="*/ 1083448 h 1237129"/>
                        <a:gd name="connsiteX21" fmla="*/ 2297526 w 3300292"/>
                        <a:gd name="connsiteY21" fmla="*/ 1121868 h 1237129"/>
                        <a:gd name="connsiteX22" fmla="*/ 2478101 w 3300292"/>
                        <a:gd name="connsiteY22" fmla="*/ 1160289 h 1237129"/>
                        <a:gd name="connsiteX23" fmla="*/ 2662517 w 3300292"/>
                        <a:gd name="connsiteY23" fmla="*/ 1187183 h 1237129"/>
                        <a:gd name="connsiteX24" fmla="*/ 2858460 w 3300292"/>
                        <a:gd name="connsiteY24" fmla="*/ 1202551 h 1237129"/>
                        <a:gd name="connsiteX25" fmla="*/ 3027509 w 3300292"/>
                        <a:gd name="connsiteY25" fmla="*/ 1221761 h 1237129"/>
                        <a:gd name="connsiteX26" fmla="*/ 3208084 w 3300292"/>
                        <a:gd name="connsiteY26" fmla="*/ 1229445 h 1237129"/>
                        <a:gd name="connsiteX27" fmla="*/ 3300292 w 3300292"/>
                        <a:gd name="connsiteY27" fmla="*/ 1237129 h 123712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</a:cxnLst>
                      <a:rect l="l" t="t" r="r" b="b"/>
                      <a:pathLst>
                        <a:path w="3300292" h="1237129">
                          <a:moveTo>
                            <a:pt x="0" y="0"/>
                          </a:moveTo>
                          <a:cubicBezTo>
                            <a:pt x="40661" y="640"/>
                            <a:pt x="81322" y="1281"/>
                            <a:pt x="111418" y="7684"/>
                          </a:cubicBezTo>
                          <a:cubicBezTo>
                            <a:pt x="141514" y="14087"/>
                            <a:pt x="160084" y="21771"/>
                            <a:pt x="180575" y="38420"/>
                          </a:cubicBezTo>
                          <a:cubicBezTo>
                            <a:pt x="201066" y="55069"/>
                            <a:pt x="211951" y="83243"/>
                            <a:pt x="234363" y="107576"/>
                          </a:cubicBezTo>
                          <a:cubicBezTo>
                            <a:pt x="256775" y="131909"/>
                            <a:pt x="283668" y="153680"/>
                            <a:pt x="315045" y="184416"/>
                          </a:cubicBezTo>
                          <a:cubicBezTo>
                            <a:pt x="346422" y="215152"/>
                            <a:pt x="388684" y="258696"/>
                            <a:pt x="422622" y="291993"/>
                          </a:cubicBezTo>
                          <a:cubicBezTo>
                            <a:pt x="456560" y="325290"/>
                            <a:pt x="489217" y="357307"/>
                            <a:pt x="518672" y="384201"/>
                          </a:cubicBezTo>
                          <a:cubicBezTo>
                            <a:pt x="548127" y="411095"/>
                            <a:pt x="573741" y="430306"/>
                            <a:pt x="599354" y="453358"/>
                          </a:cubicBezTo>
                          <a:cubicBezTo>
                            <a:pt x="624967" y="476410"/>
                            <a:pt x="651222" y="503944"/>
                            <a:pt x="672353" y="522514"/>
                          </a:cubicBezTo>
                          <a:cubicBezTo>
                            <a:pt x="693484" y="541084"/>
                            <a:pt x="726141" y="564776"/>
                            <a:pt x="726141" y="564776"/>
                          </a:cubicBezTo>
                          <a:cubicBezTo>
                            <a:pt x="751114" y="584626"/>
                            <a:pt x="794657" y="622406"/>
                            <a:pt x="822191" y="641616"/>
                          </a:cubicBezTo>
                          <a:cubicBezTo>
                            <a:pt x="849725" y="660826"/>
                            <a:pt x="865735" y="665308"/>
                            <a:pt x="891348" y="680036"/>
                          </a:cubicBezTo>
                          <a:cubicBezTo>
                            <a:pt x="916961" y="694764"/>
                            <a:pt x="947057" y="713334"/>
                            <a:pt x="975872" y="729983"/>
                          </a:cubicBezTo>
                          <a:cubicBezTo>
                            <a:pt x="1004687" y="746632"/>
                            <a:pt x="1030940" y="762640"/>
                            <a:pt x="1064238" y="779929"/>
                          </a:cubicBezTo>
                          <a:cubicBezTo>
                            <a:pt x="1097536" y="797218"/>
                            <a:pt x="1135956" y="815788"/>
                            <a:pt x="1175657" y="833717"/>
                          </a:cubicBezTo>
                          <a:cubicBezTo>
                            <a:pt x="1215358" y="851646"/>
                            <a:pt x="1258900" y="871496"/>
                            <a:pt x="1302443" y="887505"/>
                          </a:cubicBezTo>
                          <a:cubicBezTo>
                            <a:pt x="1345986" y="903514"/>
                            <a:pt x="1393371" y="917602"/>
                            <a:pt x="1436914" y="929768"/>
                          </a:cubicBezTo>
                          <a:cubicBezTo>
                            <a:pt x="1480457" y="941935"/>
                            <a:pt x="1563701" y="960504"/>
                            <a:pt x="1563701" y="960504"/>
                          </a:cubicBezTo>
                          <a:cubicBezTo>
                            <a:pt x="1612367" y="972670"/>
                            <a:pt x="1670637" y="989319"/>
                            <a:pt x="1728907" y="1002766"/>
                          </a:cubicBezTo>
                          <a:cubicBezTo>
                            <a:pt x="1787177" y="1016213"/>
                            <a:pt x="1913324" y="1041186"/>
                            <a:pt x="1913324" y="1041186"/>
                          </a:cubicBezTo>
                          <a:lnTo>
                            <a:pt x="2101583" y="1083448"/>
                          </a:lnTo>
                          <a:cubicBezTo>
                            <a:pt x="2165617" y="1096895"/>
                            <a:pt x="2297526" y="1121868"/>
                            <a:pt x="2297526" y="1121868"/>
                          </a:cubicBezTo>
                          <a:cubicBezTo>
                            <a:pt x="2360279" y="1134675"/>
                            <a:pt x="2417269" y="1149403"/>
                            <a:pt x="2478101" y="1160289"/>
                          </a:cubicBezTo>
                          <a:cubicBezTo>
                            <a:pt x="2538933" y="1171175"/>
                            <a:pt x="2599124" y="1180139"/>
                            <a:pt x="2662517" y="1187183"/>
                          </a:cubicBezTo>
                          <a:cubicBezTo>
                            <a:pt x="2725910" y="1194227"/>
                            <a:pt x="2797628" y="1196788"/>
                            <a:pt x="2858460" y="1202551"/>
                          </a:cubicBezTo>
                          <a:cubicBezTo>
                            <a:pt x="2919292" y="1208314"/>
                            <a:pt x="2969238" y="1217279"/>
                            <a:pt x="3027509" y="1221761"/>
                          </a:cubicBezTo>
                          <a:cubicBezTo>
                            <a:pt x="3085780" y="1226243"/>
                            <a:pt x="3162620" y="1226884"/>
                            <a:pt x="3208084" y="1229445"/>
                          </a:cubicBezTo>
                          <a:cubicBezTo>
                            <a:pt x="3253548" y="1232006"/>
                            <a:pt x="3276920" y="1234567"/>
                            <a:pt x="3300292" y="1237129"/>
                          </a:cubicBezTo>
                        </a:path>
                      </a:pathLst>
                    </a:custGeom>
                    <a:noFill/>
                    <a:ln>
                      <a:solidFill>
                        <a:schemeClr val="accent4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>
                        <a:solidFill>
                          <a:srgbClr val="FFFFFF"/>
                        </a:solidFill>
                      </a:endParaRPr>
                    </a:p>
                  </p:txBody>
                </p:sp>
                <p:sp>
                  <p:nvSpPr>
                    <p:cNvPr id="50" name="Freeform 49"/>
                    <p:cNvSpPr/>
                    <p:nvPr/>
                  </p:nvSpPr>
                  <p:spPr>
                    <a:xfrm>
                      <a:off x="5198249" y="1492471"/>
                      <a:ext cx="3323344" cy="564776"/>
                    </a:xfrm>
                    <a:custGeom>
                      <a:avLst/>
                      <a:gdLst>
                        <a:gd name="connsiteX0" fmla="*/ 0 w 3323344"/>
                        <a:gd name="connsiteY0" fmla="*/ 0 h 564776"/>
                        <a:gd name="connsiteX1" fmla="*/ 172890 w 3323344"/>
                        <a:gd name="connsiteY1" fmla="*/ 7684 h 564776"/>
                        <a:gd name="connsiteX2" fmla="*/ 303519 w 3323344"/>
                        <a:gd name="connsiteY2" fmla="*/ 23052 h 564776"/>
                        <a:gd name="connsiteX3" fmla="*/ 422622 w 3323344"/>
                        <a:gd name="connsiteY3" fmla="*/ 42262 h 564776"/>
                        <a:gd name="connsiteX4" fmla="*/ 583986 w 3323344"/>
                        <a:gd name="connsiteY4" fmla="*/ 72998 h 564776"/>
                        <a:gd name="connsiteX5" fmla="*/ 726141 w 3323344"/>
                        <a:gd name="connsiteY5" fmla="*/ 111418 h 564776"/>
                        <a:gd name="connsiteX6" fmla="*/ 883664 w 3323344"/>
                        <a:gd name="connsiteY6" fmla="*/ 145996 h 564776"/>
                        <a:gd name="connsiteX7" fmla="*/ 1060396 w 3323344"/>
                        <a:gd name="connsiteY7" fmla="*/ 188258 h 564776"/>
                        <a:gd name="connsiteX8" fmla="*/ 1217919 w 3323344"/>
                        <a:gd name="connsiteY8" fmla="*/ 230521 h 564776"/>
                        <a:gd name="connsiteX9" fmla="*/ 1394652 w 3323344"/>
                        <a:gd name="connsiteY9" fmla="*/ 272783 h 564776"/>
                        <a:gd name="connsiteX10" fmla="*/ 1567543 w 3323344"/>
                        <a:gd name="connsiteY10" fmla="*/ 318887 h 564776"/>
                        <a:gd name="connsiteX11" fmla="*/ 1709697 w 3323344"/>
                        <a:gd name="connsiteY11" fmla="*/ 353465 h 564776"/>
                        <a:gd name="connsiteX12" fmla="*/ 1844168 w 3323344"/>
                        <a:gd name="connsiteY12" fmla="*/ 368833 h 564776"/>
                        <a:gd name="connsiteX13" fmla="*/ 1970954 w 3323344"/>
                        <a:gd name="connsiteY13" fmla="*/ 388043 h 564776"/>
                        <a:gd name="connsiteX14" fmla="*/ 2105425 w 3323344"/>
                        <a:gd name="connsiteY14" fmla="*/ 391885 h 564776"/>
                        <a:gd name="connsiteX15" fmla="*/ 2232212 w 3323344"/>
                        <a:gd name="connsiteY15" fmla="*/ 407253 h 564776"/>
                        <a:gd name="connsiteX16" fmla="*/ 2343630 w 3323344"/>
                        <a:gd name="connsiteY16" fmla="*/ 414937 h 564776"/>
                        <a:gd name="connsiteX17" fmla="*/ 2458890 w 3323344"/>
                        <a:gd name="connsiteY17" fmla="*/ 426463 h 564776"/>
                        <a:gd name="connsiteX18" fmla="*/ 2562625 w 3323344"/>
                        <a:gd name="connsiteY18" fmla="*/ 441831 h 564776"/>
                        <a:gd name="connsiteX19" fmla="*/ 2666359 w 3323344"/>
                        <a:gd name="connsiteY19" fmla="*/ 445673 h 564776"/>
                        <a:gd name="connsiteX20" fmla="*/ 2766252 w 3323344"/>
                        <a:gd name="connsiteY20" fmla="*/ 464884 h 564776"/>
                        <a:gd name="connsiteX21" fmla="*/ 2808514 w 3323344"/>
                        <a:gd name="connsiteY21" fmla="*/ 472568 h 564776"/>
                        <a:gd name="connsiteX22" fmla="*/ 2850776 w 3323344"/>
                        <a:gd name="connsiteY22" fmla="*/ 476410 h 564776"/>
                        <a:gd name="connsiteX23" fmla="*/ 2896880 w 3323344"/>
                        <a:gd name="connsiteY23" fmla="*/ 503304 h 564776"/>
                        <a:gd name="connsiteX24" fmla="*/ 2939143 w 3323344"/>
                        <a:gd name="connsiteY24" fmla="*/ 526356 h 564776"/>
                        <a:gd name="connsiteX25" fmla="*/ 3000615 w 3323344"/>
                        <a:gd name="connsiteY25" fmla="*/ 518672 h 564776"/>
                        <a:gd name="connsiteX26" fmla="*/ 3062087 w 3323344"/>
                        <a:gd name="connsiteY26" fmla="*/ 518672 h 564776"/>
                        <a:gd name="connsiteX27" fmla="*/ 3115875 w 3323344"/>
                        <a:gd name="connsiteY27" fmla="*/ 518672 h 564776"/>
                        <a:gd name="connsiteX28" fmla="*/ 3161980 w 3323344"/>
                        <a:gd name="connsiteY28" fmla="*/ 518672 h 564776"/>
                        <a:gd name="connsiteX29" fmla="*/ 3192716 w 3323344"/>
                        <a:gd name="connsiteY29" fmla="*/ 518672 h 564776"/>
                        <a:gd name="connsiteX30" fmla="*/ 3242662 w 3323344"/>
                        <a:gd name="connsiteY30" fmla="*/ 534040 h 564776"/>
                        <a:gd name="connsiteX31" fmla="*/ 3288766 w 3323344"/>
                        <a:gd name="connsiteY31" fmla="*/ 553250 h 564776"/>
                        <a:gd name="connsiteX32" fmla="*/ 3323344 w 3323344"/>
                        <a:gd name="connsiteY32" fmla="*/ 564776 h 5647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</a:cxnLst>
                      <a:rect l="l" t="t" r="r" b="b"/>
                      <a:pathLst>
                        <a:path w="3323344" h="564776">
                          <a:moveTo>
                            <a:pt x="0" y="0"/>
                          </a:moveTo>
                          <a:cubicBezTo>
                            <a:pt x="61151" y="1921"/>
                            <a:pt x="122303" y="3842"/>
                            <a:pt x="172890" y="7684"/>
                          </a:cubicBezTo>
                          <a:cubicBezTo>
                            <a:pt x="223477" y="11526"/>
                            <a:pt x="261897" y="17289"/>
                            <a:pt x="303519" y="23052"/>
                          </a:cubicBezTo>
                          <a:cubicBezTo>
                            <a:pt x="345141" y="28815"/>
                            <a:pt x="375878" y="33938"/>
                            <a:pt x="422622" y="42262"/>
                          </a:cubicBezTo>
                          <a:cubicBezTo>
                            <a:pt x="469367" y="50586"/>
                            <a:pt x="533400" y="61472"/>
                            <a:pt x="583986" y="72998"/>
                          </a:cubicBezTo>
                          <a:cubicBezTo>
                            <a:pt x="634572" y="84524"/>
                            <a:pt x="676195" y="99252"/>
                            <a:pt x="726141" y="111418"/>
                          </a:cubicBezTo>
                          <a:cubicBezTo>
                            <a:pt x="776087" y="123584"/>
                            <a:pt x="883664" y="145996"/>
                            <a:pt x="883664" y="145996"/>
                          </a:cubicBezTo>
                          <a:lnTo>
                            <a:pt x="1060396" y="188258"/>
                          </a:lnTo>
                          <a:cubicBezTo>
                            <a:pt x="1116105" y="202345"/>
                            <a:pt x="1162210" y="216434"/>
                            <a:pt x="1217919" y="230521"/>
                          </a:cubicBezTo>
                          <a:cubicBezTo>
                            <a:pt x="1273628" y="244608"/>
                            <a:pt x="1336381" y="258055"/>
                            <a:pt x="1394652" y="272783"/>
                          </a:cubicBezTo>
                          <a:cubicBezTo>
                            <a:pt x="1452923" y="287511"/>
                            <a:pt x="1515036" y="305440"/>
                            <a:pt x="1567543" y="318887"/>
                          </a:cubicBezTo>
                          <a:cubicBezTo>
                            <a:pt x="1620050" y="332334"/>
                            <a:pt x="1663593" y="345141"/>
                            <a:pt x="1709697" y="353465"/>
                          </a:cubicBezTo>
                          <a:cubicBezTo>
                            <a:pt x="1755801" y="361789"/>
                            <a:pt x="1800625" y="363070"/>
                            <a:pt x="1844168" y="368833"/>
                          </a:cubicBezTo>
                          <a:cubicBezTo>
                            <a:pt x="1887711" y="374596"/>
                            <a:pt x="1927411" y="384201"/>
                            <a:pt x="1970954" y="388043"/>
                          </a:cubicBezTo>
                          <a:cubicBezTo>
                            <a:pt x="2014497" y="391885"/>
                            <a:pt x="2061882" y="388683"/>
                            <a:pt x="2105425" y="391885"/>
                          </a:cubicBezTo>
                          <a:cubicBezTo>
                            <a:pt x="2148968" y="395087"/>
                            <a:pt x="2192511" y="403411"/>
                            <a:pt x="2232212" y="407253"/>
                          </a:cubicBezTo>
                          <a:cubicBezTo>
                            <a:pt x="2271913" y="411095"/>
                            <a:pt x="2305850" y="411735"/>
                            <a:pt x="2343630" y="414937"/>
                          </a:cubicBezTo>
                          <a:cubicBezTo>
                            <a:pt x="2381410" y="418139"/>
                            <a:pt x="2422391" y="421981"/>
                            <a:pt x="2458890" y="426463"/>
                          </a:cubicBezTo>
                          <a:cubicBezTo>
                            <a:pt x="2495389" y="430945"/>
                            <a:pt x="2528047" y="438629"/>
                            <a:pt x="2562625" y="441831"/>
                          </a:cubicBezTo>
                          <a:cubicBezTo>
                            <a:pt x="2597203" y="445033"/>
                            <a:pt x="2632421" y="441831"/>
                            <a:pt x="2666359" y="445673"/>
                          </a:cubicBezTo>
                          <a:cubicBezTo>
                            <a:pt x="2700297" y="449515"/>
                            <a:pt x="2766252" y="464884"/>
                            <a:pt x="2766252" y="464884"/>
                          </a:cubicBezTo>
                          <a:cubicBezTo>
                            <a:pt x="2789944" y="469366"/>
                            <a:pt x="2794427" y="470647"/>
                            <a:pt x="2808514" y="472568"/>
                          </a:cubicBezTo>
                          <a:cubicBezTo>
                            <a:pt x="2822601" y="474489"/>
                            <a:pt x="2836048" y="471287"/>
                            <a:pt x="2850776" y="476410"/>
                          </a:cubicBezTo>
                          <a:cubicBezTo>
                            <a:pt x="2865504" y="481533"/>
                            <a:pt x="2882152" y="494980"/>
                            <a:pt x="2896880" y="503304"/>
                          </a:cubicBezTo>
                          <a:cubicBezTo>
                            <a:pt x="2911608" y="511628"/>
                            <a:pt x="2921854" y="523795"/>
                            <a:pt x="2939143" y="526356"/>
                          </a:cubicBezTo>
                          <a:cubicBezTo>
                            <a:pt x="2956432" y="528917"/>
                            <a:pt x="2980124" y="519953"/>
                            <a:pt x="3000615" y="518672"/>
                          </a:cubicBezTo>
                          <a:cubicBezTo>
                            <a:pt x="3021106" y="517391"/>
                            <a:pt x="3062087" y="518672"/>
                            <a:pt x="3062087" y="518672"/>
                          </a:cubicBezTo>
                          <a:lnTo>
                            <a:pt x="3115875" y="518672"/>
                          </a:lnTo>
                          <a:lnTo>
                            <a:pt x="3161980" y="518672"/>
                          </a:lnTo>
                          <a:cubicBezTo>
                            <a:pt x="3174787" y="518672"/>
                            <a:pt x="3179269" y="516111"/>
                            <a:pt x="3192716" y="518672"/>
                          </a:cubicBezTo>
                          <a:cubicBezTo>
                            <a:pt x="3206163" y="521233"/>
                            <a:pt x="3226654" y="528277"/>
                            <a:pt x="3242662" y="534040"/>
                          </a:cubicBezTo>
                          <a:cubicBezTo>
                            <a:pt x="3258670" y="539803"/>
                            <a:pt x="3275319" y="548127"/>
                            <a:pt x="3288766" y="553250"/>
                          </a:cubicBezTo>
                          <a:cubicBezTo>
                            <a:pt x="3302213" y="558373"/>
                            <a:pt x="3312778" y="561574"/>
                            <a:pt x="3323344" y="564776"/>
                          </a:cubicBezTo>
                        </a:path>
                      </a:pathLst>
                    </a:custGeom>
                    <a:noFill/>
                    <a:ln>
                      <a:solidFill>
                        <a:schemeClr val="accent6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>
                        <a:solidFill>
                          <a:srgbClr val="FFFFFF"/>
                        </a:solidFill>
                      </a:endParaRPr>
                    </a:p>
                  </p:txBody>
                </p:sp>
                <p:sp>
                  <p:nvSpPr>
                    <p:cNvPr id="51" name="TextBox 50"/>
                    <p:cNvSpPr txBox="1"/>
                    <p:nvPr/>
                  </p:nvSpPr>
                  <p:spPr>
                    <a:xfrm>
                      <a:off x="7979323" y="1722213"/>
                      <a:ext cx="720000" cy="276999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>
                        <a:buClr>
                          <a:srgbClr val="D37003"/>
                        </a:buClr>
                        <a:buFont typeface="Arial" pitchFamily="34" charset="0"/>
                        <a:buNone/>
                      </a:pPr>
                      <a:r>
                        <a:rPr lang="en-GB" sz="1200" dirty="0">
                          <a:solidFill>
                            <a:srgbClr val="00968F"/>
                          </a:solidFill>
                        </a:rPr>
                        <a:t>Stage I</a:t>
                      </a:r>
                    </a:p>
                  </p:txBody>
                </p:sp>
                <p:sp>
                  <p:nvSpPr>
                    <p:cNvPr id="52" name="TextBox 51"/>
                    <p:cNvSpPr txBox="1"/>
                    <p:nvPr/>
                  </p:nvSpPr>
                  <p:spPr>
                    <a:xfrm>
                      <a:off x="7979323" y="2441209"/>
                      <a:ext cx="720000" cy="276999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>
                        <a:buClr>
                          <a:srgbClr val="D37003"/>
                        </a:buClr>
                        <a:buFont typeface="Arial" pitchFamily="34" charset="0"/>
                        <a:buNone/>
                      </a:pPr>
                      <a:r>
                        <a:rPr lang="en-GB" sz="1200" dirty="0">
                          <a:solidFill>
                            <a:srgbClr val="00C7F6"/>
                          </a:solidFill>
                        </a:rPr>
                        <a:t>Stage II</a:t>
                      </a:r>
                    </a:p>
                  </p:txBody>
                </p:sp>
                <p:sp>
                  <p:nvSpPr>
                    <p:cNvPr id="53" name="TextBox 52"/>
                    <p:cNvSpPr txBox="1"/>
                    <p:nvPr/>
                  </p:nvSpPr>
                  <p:spPr>
                    <a:xfrm>
                      <a:off x="7979323" y="2834835"/>
                      <a:ext cx="720000" cy="276999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>
                        <a:buClr>
                          <a:srgbClr val="D37003"/>
                        </a:buClr>
                        <a:buFont typeface="Arial" pitchFamily="34" charset="0"/>
                        <a:buNone/>
                      </a:pPr>
                      <a:r>
                        <a:rPr lang="en-GB" sz="1200" dirty="0">
                          <a:solidFill>
                            <a:srgbClr val="808080"/>
                          </a:solidFill>
                        </a:rPr>
                        <a:t>Stage III</a:t>
                      </a:r>
                    </a:p>
                  </p:txBody>
                </p:sp>
                <p:sp>
                  <p:nvSpPr>
                    <p:cNvPr id="54" name="TextBox 53"/>
                    <p:cNvSpPr txBox="1"/>
                    <p:nvPr/>
                  </p:nvSpPr>
                  <p:spPr>
                    <a:xfrm>
                      <a:off x="7979323" y="3497764"/>
                      <a:ext cx="720000" cy="276999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>
                        <a:buClr>
                          <a:srgbClr val="D37003"/>
                        </a:buClr>
                        <a:buFont typeface="Arial" pitchFamily="34" charset="0"/>
                        <a:buNone/>
                      </a:pPr>
                      <a:r>
                        <a:rPr lang="en-GB" sz="1200" dirty="0">
                          <a:solidFill>
                            <a:srgbClr val="1D71B8"/>
                          </a:solidFill>
                        </a:rPr>
                        <a:t>Stage IV</a:t>
                      </a:r>
                    </a:p>
                  </p:txBody>
                </p:sp>
                <p:sp>
                  <p:nvSpPr>
                    <p:cNvPr id="55" name="TextBox 54"/>
                    <p:cNvSpPr txBox="1"/>
                    <p:nvPr/>
                  </p:nvSpPr>
                  <p:spPr>
                    <a:xfrm>
                      <a:off x="8349859" y="3919458"/>
                      <a:ext cx="360000" cy="276999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>
                        <a:buClr>
                          <a:srgbClr val="D37003"/>
                        </a:buClr>
                        <a:buFont typeface="Arial" pitchFamily="34" charset="0"/>
                        <a:buNone/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</a:rPr>
                        <a:t>15</a:t>
                      </a:r>
                    </a:p>
                  </p:txBody>
                </p:sp>
                <p:sp>
                  <p:nvSpPr>
                    <p:cNvPr id="56" name="TextBox 55"/>
                    <p:cNvSpPr txBox="1"/>
                    <p:nvPr/>
                  </p:nvSpPr>
                  <p:spPr>
                    <a:xfrm>
                      <a:off x="7264150" y="3919458"/>
                      <a:ext cx="360000" cy="276999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>
                        <a:buClr>
                          <a:srgbClr val="D37003"/>
                        </a:buClr>
                        <a:buFont typeface="Arial" pitchFamily="34" charset="0"/>
                        <a:buNone/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</a:rPr>
                        <a:t>10</a:t>
                      </a:r>
                    </a:p>
                  </p:txBody>
                </p:sp>
                <p:sp>
                  <p:nvSpPr>
                    <p:cNvPr id="57" name="TextBox 56"/>
                    <p:cNvSpPr txBox="1"/>
                    <p:nvPr/>
                  </p:nvSpPr>
                  <p:spPr>
                    <a:xfrm>
                      <a:off x="6204742" y="3921118"/>
                      <a:ext cx="360000" cy="276999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>
                        <a:buClr>
                          <a:srgbClr val="D37003"/>
                        </a:buClr>
                        <a:buFont typeface="Arial" pitchFamily="34" charset="0"/>
                        <a:buNone/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</a:rPr>
                        <a:t>5</a:t>
                      </a:r>
                    </a:p>
                  </p:txBody>
                </p:sp>
                <p:sp>
                  <p:nvSpPr>
                    <p:cNvPr id="58" name="TextBox 57"/>
                    <p:cNvSpPr txBox="1"/>
                    <p:nvPr/>
                  </p:nvSpPr>
                  <p:spPr>
                    <a:xfrm>
                      <a:off x="5331277" y="3928313"/>
                      <a:ext cx="360000" cy="276999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>
                        <a:buClr>
                          <a:srgbClr val="D37003"/>
                        </a:buClr>
                        <a:buFont typeface="Arial" pitchFamily="34" charset="0"/>
                        <a:buNone/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</a:rPr>
                        <a:t>1</a:t>
                      </a:r>
                    </a:p>
                  </p:txBody>
                </p:sp>
                <p:sp>
                  <p:nvSpPr>
                    <p:cNvPr id="59" name="TextBox 58"/>
                    <p:cNvSpPr txBox="1"/>
                    <p:nvPr/>
                  </p:nvSpPr>
                  <p:spPr>
                    <a:xfrm>
                      <a:off x="5057484" y="3908106"/>
                      <a:ext cx="360000" cy="276999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>
                        <a:buClr>
                          <a:srgbClr val="D37003"/>
                        </a:buClr>
                        <a:buFont typeface="Arial" pitchFamily="34" charset="0"/>
                        <a:buNone/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</a:rPr>
                        <a:t>0</a:t>
                      </a:r>
                    </a:p>
                  </p:txBody>
                </p:sp>
                <p:sp>
                  <p:nvSpPr>
                    <p:cNvPr id="60" name="TextBox 59"/>
                    <p:cNvSpPr txBox="1"/>
                    <p:nvPr/>
                  </p:nvSpPr>
                  <p:spPr>
                    <a:xfrm>
                      <a:off x="4814510" y="3761464"/>
                      <a:ext cx="412098" cy="276999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>
                        <a:buClr>
                          <a:srgbClr val="D37003"/>
                        </a:buClr>
                        <a:buFont typeface="Arial" pitchFamily="34" charset="0"/>
                        <a:buNone/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</a:rPr>
                        <a:t>0.0</a:t>
                      </a:r>
                    </a:p>
                  </p:txBody>
                </p:sp>
                <p:sp>
                  <p:nvSpPr>
                    <p:cNvPr id="61" name="TextBox 60"/>
                    <p:cNvSpPr txBox="1"/>
                    <p:nvPr/>
                  </p:nvSpPr>
                  <p:spPr>
                    <a:xfrm>
                      <a:off x="4805361" y="2568313"/>
                      <a:ext cx="412098" cy="276999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>
                        <a:buClr>
                          <a:srgbClr val="D37003"/>
                        </a:buClr>
                        <a:buFont typeface="Arial" pitchFamily="34" charset="0"/>
                        <a:buNone/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</a:rPr>
                        <a:t>0.5</a:t>
                      </a:r>
                    </a:p>
                  </p:txBody>
                </p:sp>
                <p:sp>
                  <p:nvSpPr>
                    <p:cNvPr id="62" name="TextBox 61"/>
                    <p:cNvSpPr txBox="1"/>
                    <p:nvPr/>
                  </p:nvSpPr>
                  <p:spPr>
                    <a:xfrm>
                      <a:off x="4805361" y="1357238"/>
                      <a:ext cx="412098" cy="276999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>
                        <a:buClr>
                          <a:srgbClr val="D37003"/>
                        </a:buClr>
                        <a:buFont typeface="Arial" pitchFamily="34" charset="0"/>
                        <a:buNone/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</a:rPr>
                        <a:t>1.0</a:t>
                      </a:r>
                    </a:p>
                  </p:txBody>
                </p:sp>
              </p:grpSp>
            </p:grpSp>
            <p:sp>
              <p:nvSpPr>
                <p:cNvPr id="16" name="TextBox 15"/>
                <p:cNvSpPr txBox="1"/>
                <p:nvPr/>
              </p:nvSpPr>
              <p:spPr>
                <a:xfrm rot="16200000">
                  <a:off x="3711010" y="2583560"/>
                  <a:ext cx="1901727" cy="3077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>
                    <a:buClr>
                      <a:srgbClr val="D37003"/>
                    </a:buClr>
                    <a:buFont typeface="Arial" pitchFamily="34" charset="0"/>
                    <a:buNone/>
                  </a:pPr>
                  <a:r>
                    <a:rPr lang="en-GB" sz="1400" dirty="0">
                      <a:solidFill>
                        <a:srgbClr val="000000"/>
                      </a:solidFill>
                    </a:rPr>
                    <a:t>Probability of survival</a:t>
                  </a:r>
                </a:p>
              </p:txBody>
            </p:sp>
            <p:sp>
              <p:nvSpPr>
                <p:cNvPr id="17" name="TextBox 16"/>
                <p:cNvSpPr txBox="1"/>
                <p:nvPr/>
              </p:nvSpPr>
              <p:spPr>
                <a:xfrm>
                  <a:off x="6044002" y="4122651"/>
                  <a:ext cx="1901727" cy="3077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>
                    <a:buClr>
                      <a:srgbClr val="D37003"/>
                    </a:buClr>
                    <a:buFont typeface="Arial" pitchFamily="34" charset="0"/>
                    <a:buNone/>
                  </a:pPr>
                  <a:r>
                    <a:rPr lang="en-GB" sz="1400" dirty="0">
                      <a:solidFill>
                        <a:srgbClr val="000000"/>
                      </a:solidFill>
                    </a:rPr>
                    <a:t>Years after diagnosis</a:t>
                  </a:r>
                </a:p>
              </p:txBody>
            </p:sp>
          </p:grpSp>
        </p:grpSp>
      </p:grpSp>
      <p:cxnSp>
        <p:nvCxnSpPr>
          <p:cNvPr id="5" name="Straight Arrow Connector 4"/>
          <p:cNvCxnSpPr/>
          <p:nvPr/>
        </p:nvCxnSpPr>
        <p:spPr>
          <a:xfrm flipV="1">
            <a:off x="5282839" y="3110257"/>
            <a:ext cx="0" cy="1006993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5015318" y="3110255"/>
            <a:ext cx="267523" cy="0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flipH="1" flipV="1">
            <a:off x="5723464" y="3755009"/>
            <a:ext cx="1" cy="377235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flipH="1">
            <a:off x="5013568" y="3755009"/>
            <a:ext cx="709894" cy="1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0523269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DSC0038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800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50" t="33667" r="33499" b="8333"/>
          <a:stretch>
            <a:fillRect/>
          </a:stretch>
        </p:blipFill>
        <p:spPr bwMode="auto">
          <a:xfrm>
            <a:off x="6935792" y="647701"/>
            <a:ext cx="1735137" cy="217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800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00" t="32666" r="24251" b="20000"/>
          <a:stretch>
            <a:fillRect/>
          </a:stretch>
        </p:blipFill>
        <p:spPr bwMode="auto">
          <a:xfrm>
            <a:off x="6338890" y="3505201"/>
            <a:ext cx="2805112" cy="194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8006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50" t="32666" r="27000" b="20000"/>
          <a:stretch>
            <a:fillRect/>
          </a:stretch>
        </p:blipFill>
        <p:spPr bwMode="auto">
          <a:xfrm>
            <a:off x="531832" y="4152901"/>
            <a:ext cx="2744787" cy="201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895" name="Rectangle 7"/>
          <p:cNvSpPr>
            <a:spLocks noChangeArrowheads="1"/>
          </p:cNvSpPr>
          <p:nvPr/>
        </p:nvSpPr>
        <p:spPr bwMode="auto">
          <a:xfrm>
            <a:off x="4025632" y="1043941"/>
            <a:ext cx="1554480" cy="483407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174" tIns="45589" rIns="91174" bIns="45589" anchor="ctr"/>
          <a:lstStyle/>
          <a:p>
            <a:pPr defTabSz="913548"/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3350" y="302388"/>
            <a:ext cx="3646562" cy="30541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GB" sz="1600" b="1" u="sng" dirty="0">
                <a:solidFill>
                  <a:prstClr val="white"/>
                </a:solidFill>
              </a:rPr>
              <a:t>36-year-old male</a:t>
            </a:r>
          </a:p>
          <a:p>
            <a:pPr marL="180975" indent="-180975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400" b="1" dirty="0">
                <a:solidFill>
                  <a:prstClr val="white"/>
                </a:solidFill>
              </a:rPr>
              <a:t>Engineer, </a:t>
            </a:r>
            <a:r>
              <a:rPr lang="en-GB" sz="1400" b="1" dirty="0" smtClean="0">
                <a:solidFill>
                  <a:prstClr val="white"/>
                </a:solidFill>
              </a:rPr>
              <a:t>married</a:t>
            </a:r>
          </a:p>
          <a:p>
            <a:pPr marL="638175" lvl="1" indent="-180975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400" b="1" dirty="0">
                <a:solidFill>
                  <a:prstClr val="white"/>
                </a:solidFill>
              </a:rPr>
              <a:t>P</a:t>
            </a:r>
            <a:r>
              <a:rPr lang="en-GB" sz="1400" b="1" dirty="0" smtClean="0">
                <a:solidFill>
                  <a:prstClr val="white"/>
                </a:solidFill>
              </a:rPr>
              <a:t>lans </a:t>
            </a:r>
            <a:r>
              <a:rPr lang="en-GB" sz="1400" b="1" dirty="0">
                <a:solidFill>
                  <a:prstClr val="white"/>
                </a:solidFill>
              </a:rPr>
              <a:t>to have </a:t>
            </a:r>
            <a:r>
              <a:rPr lang="en-GB" sz="1400" b="1" dirty="0" smtClean="0">
                <a:solidFill>
                  <a:prstClr val="white"/>
                </a:solidFill>
              </a:rPr>
              <a:t>children</a:t>
            </a:r>
            <a:endParaRPr lang="en-GB" sz="1400" b="1" dirty="0">
              <a:solidFill>
                <a:prstClr val="white"/>
              </a:solidFill>
            </a:endParaRPr>
          </a:p>
          <a:p>
            <a:pPr marL="180975" indent="-180975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400" b="1" dirty="0">
                <a:solidFill>
                  <a:prstClr val="white"/>
                </a:solidFill>
              </a:rPr>
              <a:t>No health problems </a:t>
            </a:r>
            <a:endParaRPr lang="en-GB" sz="1400" b="1" dirty="0" smtClean="0">
              <a:solidFill>
                <a:prstClr val="white"/>
              </a:solidFill>
            </a:endParaRPr>
          </a:p>
          <a:p>
            <a:pPr marL="638175" lvl="1" indent="-180975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400" b="1" dirty="0">
                <a:solidFill>
                  <a:prstClr val="white"/>
                </a:solidFill>
              </a:rPr>
              <a:t>R</a:t>
            </a:r>
            <a:r>
              <a:rPr lang="en-GB" sz="1400" b="1" dirty="0" smtClean="0">
                <a:solidFill>
                  <a:prstClr val="white"/>
                </a:solidFill>
              </a:rPr>
              <a:t>uns marathons</a:t>
            </a:r>
            <a:endParaRPr lang="en-GB" sz="1400" b="1" dirty="0">
              <a:solidFill>
                <a:prstClr val="white"/>
              </a:solidFill>
            </a:endParaRPr>
          </a:p>
          <a:p>
            <a:pPr marL="180975" indent="-180975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400" b="1" dirty="0">
                <a:solidFill>
                  <a:prstClr val="white"/>
                </a:solidFill>
              </a:rPr>
              <a:t>Jun 2004: stage II melanoma </a:t>
            </a:r>
          </a:p>
          <a:p>
            <a:pPr marL="180975" indent="-180975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400" b="1" dirty="0">
                <a:solidFill>
                  <a:prstClr val="white"/>
                </a:solidFill>
              </a:rPr>
              <a:t>Sep 2006: recurrence </a:t>
            </a:r>
            <a:r>
              <a:rPr lang="en-GB" sz="1400" b="1" dirty="0" err="1">
                <a:solidFill>
                  <a:prstClr val="white"/>
                </a:solidFill>
              </a:rPr>
              <a:t>lnn</a:t>
            </a:r>
            <a:r>
              <a:rPr lang="en-GB" sz="1400" b="1" dirty="0">
                <a:solidFill>
                  <a:prstClr val="white"/>
                </a:solidFill>
              </a:rPr>
              <a:t>/lung</a:t>
            </a:r>
          </a:p>
          <a:p>
            <a:pPr marL="638175" lvl="1" indent="-180975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400" b="1" dirty="0">
                <a:solidFill>
                  <a:prstClr val="white"/>
                </a:solidFill>
              </a:rPr>
              <a:t>Oct–Nov 2006: </a:t>
            </a:r>
            <a:r>
              <a:rPr lang="en-GB" sz="1400" b="1" dirty="0" smtClean="0">
                <a:solidFill>
                  <a:prstClr val="white"/>
                </a:solidFill>
              </a:rPr>
              <a:t>DTIC</a:t>
            </a:r>
            <a:endParaRPr lang="en-GB" sz="1400" b="1" dirty="0">
              <a:solidFill>
                <a:prstClr val="white"/>
              </a:solidFill>
            </a:endParaRPr>
          </a:p>
          <a:p>
            <a:pPr marL="638175" lvl="1" indent="-180975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400" b="1" dirty="0">
                <a:solidFill>
                  <a:prstClr val="white"/>
                </a:solidFill>
              </a:rPr>
              <a:t>Feb 2007: </a:t>
            </a:r>
            <a:r>
              <a:rPr lang="en-GB" sz="1400" b="1" dirty="0" smtClean="0">
                <a:solidFill>
                  <a:prstClr val="white"/>
                </a:solidFill>
              </a:rPr>
              <a:t>WBRT</a:t>
            </a:r>
            <a:endParaRPr lang="en-GB" sz="1400" b="1" dirty="0">
              <a:solidFill>
                <a:prstClr val="white"/>
              </a:solidFill>
            </a:endParaRPr>
          </a:p>
          <a:p>
            <a:pPr marL="180975" indent="-180975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400" b="1" dirty="0">
                <a:solidFill>
                  <a:prstClr val="white"/>
                </a:solidFill>
              </a:rPr>
              <a:t>Nov 2007: death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endParaRPr lang="en-GB" sz="16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464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6798296" y="27384"/>
            <a:ext cx="6630691" cy="6858000"/>
            <a:chOff x="6727226" y="27384"/>
            <a:chExt cx="7493846" cy="6858000"/>
          </a:xfrm>
        </p:grpSpPr>
        <p:sp>
          <p:nvSpPr>
            <p:cNvPr id="155" name="Ovaal 41"/>
            <p:cNvSpPr/>
            <p:nvPr/>
          </p:nvSpPr>
          <p:spPr>
            <a:xfrm>
              <a:off x="6727226" y="27384"/>
              <a:ext cx="7493846" cy="6858000"/>
            </a:xfrm>
            <a:prstGeom prst="ellipse">
              <a:avLst/>
            </a:prstGeom>
            <a:gradFill flip="none" rotWithShape="1">
              <a:gsLst>
                <a:gs pos="59000">
                  <a:schemeClr val="bg1"/>
                </a:gs>
                <a:gs pos="78000">
                  <a:schemeClr val="accent6">
                    <a:lumMod val="40000"/>
                    <a:lumOff val="6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prstClr val="white"/>
                </a:solidFill>
              </a:endParaRPr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7092280" y="1875498"/>
              <a:ext cx="2973564" cy="3195488"/>
              <a:chOff x="7092280" y="1875498"/>
              <a:chExt cx="2973564" cy="3195488"/>
            </a:xfrm>
          </p:grpSpPr>
          <p:grpSp>
            <p:nvGrpSpPr>
              <p:cNvPr id="46" name="Group 45"/>
              <p:cNvGrpSpPr/>
              <p:nvPr/>
            </p:nvGrpSpPr>
            <p:grpSpPr>
              <a:xfrm>
                <a:off x="7092280" y="1875498"/>
                <a:ext cx="2973564" cy="3195488"/>
                <a:chOff x="7092280" y="1875498"/>
                <a:chExt cx="2973564" cy="3195488"/>
              </a:xfrm>
            </p:grpSpPr>
            <p:sp>
              <p:nvSpPr>
                <p:cNvPr id="132" name="Vrije vorm 131"/>
                <p:cNvSpPr/>
                <p:nvPr/>
              </p:nvSpPr>
              <p:spPr>
                <a:xfrm rot="15406349">
                  <a:off x="8427123" y="4624810"/>
                  <a:ext cx="318560" cy="274505"/>
                </a:xfrm>
                <a:custGeom>
                  <a:avLst/>
                  <a:gdLst>
                    <a:gd name="connsiteX0" fmla="*/ 1649286 w 1705384"/>
                    <a:gd name="connsiteY0" fmla="*/ 807814 h 1194891"/>
                    <a:gd name="connsiteX1" fmla="*/ 280491 w 1705384"/>
                    <a:gd name="connsiteY1" fmla="*/ 0 h 1194891"/>
                    <a:gd name="connsiteX2" fmla="*/ 235612 w 1705384"/>
                    <a:gd name="connsiteY2" fmla="*/ 0 h 1194891"/>
                    <a:gd name="connsiteX3" fmla="*/ 190734 w 1705384"/>
                    <a:gd name="connsiteY3" fmla="*/ 0 h 1194891"/>
                    <a:gd name="connsiteX4" fmla="*/ 145855 w 1705384"/>
                    <a:gd name="connsiteY4" fmla="*/ 5610 h 1194891"/>
                    <a:gd name="connsiteX5" fmla="*/ 112196 w 1705384"/>
                    <a:gd name="connsiteY5" fmla="*/ 22440 h 1194891"/>
                    <a:gd name="connsiteX6" fmla="*/ 56098 w 1705384"/>
                    <a:gd name="connsiteY6" fmla="*/ 50489 h 1194891"/>
                    <a:gd name="connsiteX7" fmla="*/ 22439 w 1705384"/>
                    <a:gd name="connsiteY7" fmla="*/ 95367 h 1194891"/>
                    <a:gd name="connsiteX8" fmla="*/ 5610 w 1705384"/>
                    <a:gd name="connsiteY8" fmla="*/ 134636 h 1194891"/>
                    <a:gd name="connsiteX9" fmla="*/ 5610 w 1705384"/>
                    <a:gd name="connsiteY9" fmla="*/ 134636 h 1194891"/>
                    <a:gd name="connsiteX10" fmla="*/ 0 w 1705384"/>
                    <a:gd name="connsiteY10" fmla="*/ 179514 h 1194891"/>
                    <a:gd name="connsiteX11" fmla="*/ 0 w 1705384"/>
                    <a:gd name="connsiteY11" fmla="*/ 179514 h 1194891"/>
                    <a:gd name="connsiteX12" fmla="*/ 72928 w 1705384"/>
                    <a:gd name="connsiteY12" fmla="*/ 207564 h 1194891"/>
                    <a:gd name="connsiteX13" fmla="*/ 112196 w 1705384"/>
                    <a:gd name="connsiteY13" fmla="*/ 224393 h 1194891"/>
                    <a:gd name="connsiteX14" fmla="*/ 112196 w 1705384"/>
                    <a:gd name="connsiteY14" fmla="*/ 224393 h 1194891"/>
                    <a:gd name="connsiteX15" fmla="*/ 190734 w 1705384"/>
                    <a:gd name="connsiteY15" fmla="*/ 252442 h 1194891"/>
                    <a:gd name="connsiteX16" fmla="*/ 230002 w 1705384"/>
                    <a:gd name="connsiteY16" fmla="*/ 286101 h 1194891"/>
                    <a:gd name="connsiteX17" fmla="*/ 263661 w 1705384"/>
                    <a:gd name="connsiteY17" fmla="*/ 336589 h 1194891"/>
                    <a:gd name="connsiteX18" fmla="*/ 286101 w 1705384"/>
                    <a:gd name="connsiteY18" fmla="*/ 387078 h 1194891"/>
                    <a:gd name="connsiteX19" fmla="*/ 302930 w 1705384"/>
                    <a:gd name="connsiteY19" fmla="*/ 437566 h 1194891"/>
                    <a:gd name="connsiteX20" fmla="*/ 308540 w 1705384"/>
                    <a:gd name="connsiteY20" fmla="*/ 482444 h 1194891"/>
                    <a:gd name="connsiteX21" fmla="*/ 325369 w 1705384"/>
                    <a:gd name="connsiteY21" fmla="*/ 521713 h 1194891"/>
                    <a:gd name="connsiteX22" fmla="*/ 325369 w 1705384"/>
                    <a:gd name="connsiteY22" fmla="*/ 577811 h 1194891"/>
                    <a:gd name="connsiteX23" fmla="*/ 1458552 w 1705384"/>
                    <a:gd name="connsiteY23" fmla="*/ 1189281 h 1194891"/>
                    <a:gd name="connsiteX24" fmla="*/ 1492211 w 1705384"/>
                    <a:gd name="connsiteY24" fmla="*/ 1194891 h 1194891"/>
                    <a:gd name="connsiteX25" fmla="*/ 1570748 w 1705384"/>
                    <a:gd name="connsiteY25" fmla="*/ 1178062 h 1194891"/>
                    <a:gd name="connsiteX26" fmla="*/ 1604407 w 1705384"/>
                    <a:gd name="connsiteY26" fmla="*/ 1155622 h 1194891"/>
                    <a:gd name="connsiteX27" fmla="*/ 1660506 w 1705384"/>
                    <a:gd name="connsiteY27" fmla="*/ 1127573 h 1194891"/>
                    <a:gd name="connsiteX28" fmla="*/ 1694164 w 1705384"/>
                    <a:gd name="connsiteY28" fmla="*/ 1071475 h 1194891"/>
                    <a:gd name="connsiteX29" fmla="*/ 1705384 w 1705384"/>
                    <a:gd name="connsiteY29" fmla="*/ 1015377 h 1194891"/>
                    <a:gd name="connsiteX30" fmla="*/ 1705384 w 1705384"/>
                    <a:gd name="connsiteY30" fmla="*/ 970498 h 1194891"/>
                    <a:gd name="connsiteX31" fmla="*/ 1705384 w 1705384"/>
                    <a:gd name="connsiteY31" fmla="*/ 897571 h 1194891"/>
                    <a:gd name="connsiteX32" fmla="*/ 1649286 w 1705384"/>
                    <a:gd name="connsiteY32" fmla="*/ 807814 h 11948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1705384" h="1194891">
                      <a:moveTo>
                        <a:pt x="1649286" y="807814"/>
                      </a:moveTo>
                      <a:lnTo>
                        <a:pt x="280491" y="0"/>
                      </a:lnTo>
                      <a:lnTo>
                        <a:pt x="235612" y="0"/>
                      </a:lnTo>
                      <a:lnTo>
                        <a:pt x="190734" y="0"/>
                      </a:lnTo>
                      <a:lnTo>
                        <a:pt x="145855" y="5610"/>
                      </a:lnTo>
                      <a:lnTo>
                        <a:pt x="112196" y="22440"/>
                      </a:lnTo>
                      <a:lnTo>
                        <a:pt x="56098" y="50489"/>
                      </a:lnTo>
                      <a:lnTo>
                        <a:pt x="22439" y="95367"/>
                      </a:lnTo>
                      <a:lnTo>
                        <a:pt x="5610" y="134636"/>
                      </a:lnTo>
                      <a:lnTo>
                        <a:pt x="5610" y="134636"/>
                      </a:lnTo>
                      <a:lnTo>
                        <a:pt x="0" y="179514"/>
                      </a:lnTo>
                      <a:lnTo>
                        <a:pt x="0" y="179514"/>
                      </a:lnTo>
                      <a:lnTo>
                        <a:pt x="72928" y="207564"/>
                      </a:lnTo>
                      <a:lnTo>
                        <a:pt x="112196" y="224393"/>
                      </a:lnTo>
                      <a:lnTo>
                        <a:pt x="112196" y="224393"/>
                      </a:lnTo>
                      <a:lnTo>
                        <a:pt x="190734" y="252442"/>
                      </a:lnTo>
                      <a:lnTo>
                        <a:pt x="230002" y="286101"/>
                      </a:lnTo>
                      <a:lnTo>
                        <a:pt x="263661" y="336589"/>
                      </a:lnTo>
                      <a:lnTo>
                        <a:pt x="286101" y="387078"/>
                      </a:lnTo>
                      <a:lnTo>
                        <a:pt x="302930" y="437566"/>
                      </a:lnTo>
                      <a:lnTo>
                        <a:pt x="308540" y="482444"/>
                      </a:lnTo>
                      <a:lnTo>
                        <a:pt x="325369" y="521713"/>
                      </a:lnTo>
                      <a:lnTo>
                        <a:pt x="325369" y="577811"/>
                      </a:lnTo>
                      <a:lnTo>
                        <a:pt x="1458552" y="1189281"/>
                      </a:lnTo>
                      <a:lnTo>
                        <a:pt x="1492211" y="1194891"/>
                      </a:lnTo>
                      <a:lnTo>
                        <a:pt x="1570748" y="1178062"/>
                      </a:lnTo>
                      <a:lnTo>
                        <a:pt x="1604407" y="1155622"/>
                      </a:lnTo>
                      <a:lnTo>
                        <a:pt x="1660506" y="1127573"/>
                      </a:lnTo>
                      <a:lnTo>
                        <a:pt x="1694164" y="1071475"/>
                      </a:lnTo>
                      <a:lnTo>
                        <a:pt x="1705384" y="1015377"/>
                      </a:lnTo>
                      <a:lnTo>
                        <a:pt x="1705384" y="970498"/>
                      </a:lnTo>
                      <a:lnTo>
                        <a:pt x="1705384" y="897571"/>
                      </a:lnTo>
                      <a:lnTo>
                        <a:pt x="1649286" y="807814"/>
                      </a:ln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 w="3175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26" name="Vrije vorm 125"/>
                <p:cNvSpPr/>
                <p:nvPr/>
              </p:nvSpPr>
              <p:spPr>
                <a:xfrm rot="682563" flipV="1">
                  <a:off x="7540251" y="4264969"/>
                  <a:ext cx="333196" cy="274454"/>
                </a:xfrm>
                <a:custGeom>
                  <a:avLst/>
                  <a:gdLst>
                    <a:gd name="connsiteX0" fmla="*/ 1649286 w 1705384"/>
                    <a:gd name="connsiteY0" fmla="*/ 807814 h 1194891"/>
                    <a:gd name="connsiteX1" fmla="*/ 280491 w 1705384"/>
                    <a:gd name="connsiteY1" fmla="*/ 0 h 1194891"/>
                    <a:gd name="connsiteX2" fmla="*/ 235612 w 1705384"/>
                    <a:gd name="connsiteY2" fmla="*/ 0 h 1194891"/>
                    <a:gd name="connsiteX3" fmla="*/ 190734 w 1705384"/>
                    <a:gd name="connsiteY3" fmla="*/ 0 h 1194891"/>
                    <a:gd name="connsiteX4" fmla="*/ 145855 w 1705384"/>
                    <a:gd name="connsiteY4" fmla="*/ 5610 h 1194891"/>
                    <a:gd name="connsiteX5" fmla="*/ 112196 w 1705384"/>
                    <a:gd name="connsiteY5" fmla="*/ 22440 h 1194891"/>
                    <a:gd name="connsiteX6" fmla="*/ 56098 w 1705384"/>
                    <a:gd name="connsiteY6" fmla="*/ 50489 h 1194891"/>
                    <a:gd name="connsiteX7" fmla="*/ 22439 w 1705384"/>
                    <a:gd name="connsiteY7" fmla="*/ 95367 h 1194891"/>
                    <a:gd name="connsiteX8" fmla="*/ 5610 w 1705384"/>
                    <a:gd name="connsiteY8" fmla="*/ 134636 h 1194891"/>
                    <a:gd name="connsiteX9" fmla="*/ 5610 w 1705384"/>
                    <a:gd name="connsiteY9" fmla="*/ 134636 h 1194891"/>
                    <a:gd name="connsiteX10" fmla="*/ 0 w 1705384"/>
                    <a:gd name="connsiteY10" fmla="*/ 179514 h 1194891"/>
                    <a:gd name="connsiteX11" fmla="*/ 0 w 1705384"/>
                    <a:gd name="connsiteY11" fmla="*/ 179514 h 1194891"/>
                    <a:gd name="connsiteX12" fmla="*/ 72928 w 1705384"/>
                    <a:gd name="connsiteY12" fmla="*/ 207564 h 1194891"/>
                    <a:gd name="connsiteX13" fmla="*/ 112196 w 1705384"/>
                    <a:gd name="connsiteY13" fmla="*/ 224393 h 1194891"/>
                    <a:gd name="connsiteX14" fmla="*/ 112196 w 1705384"/>
                    <a:gd name="connsiteY14" fmla="*/ 224393 h 1194891"/>
                    <a:gd name="connsiteX15" fmla="*/ 190734 w 1705384"/>
                    <a:gd name="connsiteY15" fmla="*/ 252442 h 1194891"/>
                    <a:gd name="connsiteX16" fmla="*/ 230002 w 1705384"/>
                    <a:gd name="connsiteY16" fmla="*/ 286101 h 1194891"/>
                    <a:gd name="connsiteX17" fmla="*/ 263661 w 1705384"/>
                    <a:gd name="connsiteY17" fmla="*/ 336589 h 1194891"/>
                    <a:gd name="connsiteX18" fmla="*/ 286101 w 1705384"/>
                    <a:gd name="connsiteY18" fmla="*/ 387078 h 1194891"/>
                    <a:gd name="connsiteX19" fmla="*/ 302930 w 1705384"/>
                    <a:gd name="connsiteY19" fmla="*/ 437566 h 1194891"/>
                    <a:gd name="connsiteX20" fmla="*/ 308540 w 1705384"/>
                    <a:gd name="connsiteY20" fmla="*/ 482444 h 1194891"/>
                    <a:gd name="connsiteX21" fmla="*/ 325369 w 1705384"/>
                    <a:gd name="connsiteY21" fmla="*/ 521713 h 1194891"/>
                    <a:gd name="connsiteX22" fmla="*/ 325369 w 1705384"/>
                    <a:gd name="connsiteY22" fmla="*/ 577811 h 1194891"/>
                    <a:gd name="connsiteX23" fmla="*/ 1458552 w 1705384"/>
                    <a:gd name="connsiteY23" fmla="*/ 1189281 h 1194891"/>
                    <a:gd name="connsiteX24" fmla="*/ 1492211 w 1705384"/>
                    <a:gd name="connsiteY24" fmla="*/ 1194891 h 1194891"/>
                    <a:gd name="connsiteX25" fmla="*/ 1570748 w 1705384"/>
                    <a:gd name="connsiteY25" fmla="*/ 1178062 h 1194891"/>
                    <a:gd name="connsiteX26" fmla="*/ 1604407 w 1705384"/>
                    <a:gd name="connsiteY26" fmla="*/ 1155622 h 1194891"/>
                    <a:gd name="connsiteX27" fmla="*/ 1660506 w 1705384"/>
                    <a:gd name="connsiteY27" fmla="*/ 1127573 h 1194891"/>
                    <a:gd name="connsiteX28" fmla="*/ 1694164 w 1705384"/>
                    <a:gd name="connsiteY28" fmla="*/ 1071475 h 1194891"/>
                    <a:gd name="connsiteX29" fmla="*/ 1705384 w 1705384"/>
                    <a:gd name="connsiteY29" fmla="*/ 1015377 h 1194891"/>
                    <a:gd name="connsiteX30" fmla="*/ 1705384 w 1705384"/>
                    <a:gd name="connsiteY30" fmla="*/ 970498 h 1194891"/>
                    <a:gd name="connsiteX31" fmla="*/ 1705384 w 1705384"/>
                    <a:gd name="connsiteY31" fmla="*/ 897571 h 1194891"/>
                    <a:gd name="connsiteX32" fmla="*/ 1649286 w 1705384"/>
                    <a:gd name="connsiteY32" fmla="*/ 807814 h 11948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1705384" h="1194891">
                      <a:moveTo>
                        <a:pt x="1649286" y="807814"/>
                      </a:moveTo>
                      <a:lnTo>
                        <a:pt x="280491" y="0"/>
                      </a:lnTo>
                      <a:lnTo>
                        <a:pt x="235612" y="0"/>
                      </a:lnTo>
                      <a:lnTo>
                        <a:pt x="190734" y="0"/>
                      </a:lnTo>
                      <a:lnTo>
                        <a:pt x="145855" y="5610"/>
                      </a:lnTo>
                      <a:lnTo>
                        <a:pt x="112196" y="22440"/>
                      </a:lnTo>
                      <a:lnTo>
                        <a:pt x="56098" y="50489"/>
                      </a:lnTo>
                      <a:lnTo>
                        <a:pt x="22439" y="95367"/>
                      </a:lnTo>
                      <a:lnTo>
                        <a:pt x="5610" y="134636"/>
                      </a:lnTo>
                      <a:lnTo>
                        <a:pt x="5610" y="134636"/>
                      </a:lnTo>
                      <a:lnTo>
                        <a:pt x="0" y="179514"/>
                      </a:lnTo>
                      <a:lnTo>
                        <a:pt x="0" y="179514"/>
                      </a:lnTo>
                      <a:lnTo>
                        <a:pt x="72928" y="207564"/>
                      </a:lnTo>
                      <a:lnTo>
                        <a:pt x="112196" y="224393"/>
                      </a:lnTo>
                      <a:lnTo>
                        <a:pt x="112196" y="224393"/>
                      </a:lnTo>
                      <a:lnTo>
                        <a:pt x="190734" y="252442"/>
                      </a:lnTo>
                      <a:lnTo>
                        <a:pt x="230002" y="286101"/>
                      </a:lnTo>
                      <a:lnTo>
                        <a:pt x="263661" y="336589"/>
                      </a:lnTo>
                      <a:lnTo>
                        <a:pt x="286101" y="387078"/>
                      </a:lnTo>
                      <a:lnTo>
                        <a:pt x="302930" y="437566"/>
                      </a:lnTo>
                      <a:lnTo>
                        <a:pt x="308540" y="482444"/>
                      </a:lnTo>
                      <a:lnTo>
                        <a:pt x="325369" y="521713"/>
                      </a:lnTo>
                      <a:lnTo>
                        <a:pt x="325369" y="577811"/>
                      </a:lnTo>
                      <a:lnTo>
                        <a:pt x="1458552" y="1189281"/>
                      </a:lnTo>
                      <a:lnTo>
                        <a:pt x="1492211" y="1194891"/>
                      </a:lnTo>
                      <a:lnTo>
                        <a:pt x="1570748" y="1178062"/>
                      </a:lnTo>
                      <a:lnTo>
                        <a:pt x="1604407" y="1155622"/>
                      </a:lnTo>
                      <a:lnTo>
                        <a:pt x="1660506" y="1127573"/>
                      </a:lnTo>
                      <a:lnTo>
                        <a:pt x="1694164" y="1071475"/>
                      </a:lnTo>
                      <a:lnTo>
                        <a:pt x="1705384" y="1015377"/>
                      </a:lnTo>
                      <a:lnTo>
                        <a:pt x="1705384" y="970498"/>
                      </a:lnTo>
                      <a:lnTo>
                        <a:pt x="1705384" y="897571"/>
                      </a:lnTo>
                      <a:lnTo>
                        <a:pt x="1649286" y="807814"/>
                      </a:ln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 w="3175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25" name="Vrije vorm 124"/>
                <p:cNvSpPr/>
                <p:nvPr/>
              </p:nvSpPr>
              <p:spPr>
                <a:xfrm rot="18417981">
                  <a:off x="7509183" y="4123653"/>
                  <a:ext cx="318560" cy="274505"/>
                </a:xfrm>
                <a:custGeom>
                  <a:avLst/>
                  <a:gdLst>
                    <a:gd name="connsiteX0" fmla="*/ 1649286 w 1705384"/>
                    <a:gd name="connsiteY0" fmla="*/ 807814 h 1194891"/>
                    <a:gd name="connsiteX1" fmla="*/ 280491 w 1705384"/>
                    <a:gd name="connsiteY1" fmla="*/ 0 h 1194891"/>
                    <a:gd name="connsiteX2" fmla="*/ 235612 w 1705384"/>
                    <a:gd name="connsiteY2" fmla="*/ 0 h 1194891"/>
                    <a:gd name="connsiteX3" fmla="*/ 190734 w 1705384"/>
                    <a:gd name="connsiteY3" fmla="*/ 0 h 1194891"/>
                    <a:gd name="connsiteX4" fmla="*/ 145855 w 1705384"/>
                    <a:gd name="connsiteY4" fmla="*/ 5610 h 1194891"/>
                    <a:gd name="connsiteX5" fmla="*/ 112196 w 1705384"/>
                    <a:gd name="connsiteY5" fmla="*/ 22440 h 1194891"/>
                    <a:gd name="connsiteX6" fmla="*/ 56098 w 1705384"/>
                    <a:gd name="connsiteY6" fmla="*/ 50489 h 1194891"/>
                    <a:gd name="connsiteX7" fmla="*/ 22439 w 1705384"/>
                    <a:gd name="connsiteY7" fmla="*/ 95367 h 1194891"/>
                    <a:gd name="connsiteX8" fmla="*/ 5610 w 1705384"/>
                    <a:gd name="connsiteY8" fmla="*/ 134636 h 1194891"/>
                    <a:gd name="connsiteX9" fmla="*/ 5610 w 1705384"/>
                    <a:gd name="connsiteY9" fmla="*/ 134636 h 1194891"/>
                    <a:gd name="connsiteX10" fmla="*/ 0 w 1705384"/>
                    <a:gd name="connsiteY10" fmla="*/ 179514 h 1194891"/>
                    <a:gd name="connsiteX11" fmla="*/ 0 w 1705384"/>
                    <a:gd name="connsiteY11" fmla="*/ 179514 h 1194891"/>
                    <a:gd name="connsiteX12" fmla="*/ 72928 w 1705384"/>
                    <a:gd name="connsiteY12" fmla="*/ 207564 h 1194891"/>
                    <a:gd name="connsiteX13" fmla="*/ 112196 w 1705384"/>
                    <a:gd name="connsiteY13" fmla="*/ 224393 h 1194891"/>
                    <a:gd name="connsiteX14" fmla="*/ 112196 w 1705384"/>
                    <a:gd name="connsiteY14" fmla="*/ 224393 h 1194891"/>
                    <a:gd name="connsiteX15" fmla="*/ 190734 w 1705384"/>
                    <a:gd name="connsiteY15" fmla="*/ 252442 h 1194891"/>
                    <a:gd name="connsiteX16" fmla="*/ 230002 w 1705384"/>
                    <a:gd name="connsiteY16" fmla="*/ 286101 h 1194891"/>
                    <a:gd name="connsiteX17" fmla="*/ 263661 w 1705384"/>
                    <a:gd name="connsiteY17" fmla="*/ 336589 h 1194891"/>
                    <a:gd name="connsiteX18" fmla="*/ 286101 w 1705384"/>
                    <a:gd name="connsiteY18" fmla="*/ 387078 h 1194891"/>
                    <a:gd name="connsiteX19" fmla="*/ 302930 w 1705384"/>
                    <a:gd name="connsiteY19" fmla="*/ 437566 h 1194891"/>
                    <a:gd name="connsiteX20" fmla="*/ 308540 w 1705384"/>
                    <a:gd name="connsiteY20" fmla="*/ 482444 h 1194891"/>
                    <a:gd name="connsiteX21" fmla="*/ 325369 w 1705384"/>
                    <a:gd name="connsiteY21" fmla="*/ 521713 h 1194891"/>
                    <a:gd name="connsiteX22" fmla="*/ 325369 w 1705384"/>
                    <a:gd name="connsiteY22" fmla="*/ 577811 h 1194891"/>
                    <a:gd name="connsiteX23" fmla="*/ 1458552 w 1705384"/>
                    <a:gd name="connsiteY23" fmla="*/ 1189281 h 1194891"/>
                    <a:gd name="connsiteX24" fmla="*/ 1492211 w 1705384"/>
                    <a:gd name="connsiteY24" fmla="*/ 1194891 h 1194891"/>
                    <a:gd name="connsiteX25" fmla="*/ 1570748 w 1705384"/>
                    <a:gd name="connsiteY25" fmla="*/ 1178062 h 1194891"/>
                    <a:gd name="connsiteX26" fmla="*/ 1604407 w 1705384"/>
                    <a:gd name="connsiteY26" fmla="*/ 1155622 h 1194891"/>
                    <a:gd name="connsiteX27" fmla="*/ 1660506 w 1705384"/>
                    <a:gd name="connsiteY27" fmla="*/ 1127573 h 1194891"/>
                    <a:gd name="connsiteX28" fmla="*/ 1694164 w 1705384"/>
                    <a:gd name="connsiteY28" fmla="*/ 1071475 h 1194891"/>
                    <a:gd name="connsiteX29" fmla="*/ 1705384 w 1705384"/>
                    <a:gd name="connsiteY29" fmla="*/ 1015377 h 1194891"/>
                    <a:gd name="connsiteX30" fmla="*/ 1705384 w 1705384"/>
                    <a:gd name="connsiteY30" fmla="*/ 970498 h 1194891"/>
                    <a:gd name="connsiteX31" fmla="*/ 1705384 w 1705384"/>
                    <a:gd name="connsiteY31" fmla="*/ 897571 h 1194891"/>
                    <a:gd name="connsiteX32" fmla="*/ 1649286 w 1705384"/>
                    <a:gd name="connsiteY32" fmla="*/ 807814 h 11948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1705384" h="1194891">
                      <a:moveTo>
                        <a:pt x="1649286" y="807814"/>
                      </a:moveTo>
                      <a:lnTo>
                        <a:pt x="280491" y="0"/>
                      </a:lnTo>
                      <a:lnTo>
                        <a:pt x="235612" y="0"/>
                      </a:lnTo>
                      <a:lnTo>
                        <a:pt x="190734" y="0"/>
                      </a:lnTo>
                      <a:lnTo>
                        <a:pt x="145855" y="5610"/>
                      </a:lnTo>
                      <a:lnTo>
                        <a:pt x="112196" y="22440"/>
                      </a:lnTo>
                      <a:lnTo>
                        <a:pt x="56098" y="50489"/>
                      </a:lnTo>
                      <a:lnTo>
                        <a:pt x="22439" y="95367"/>
                      </a:lnTo>
                      <a:lnTo>
                        <a:pt x="5610" y="134636"/>
                      </a:lnTo>
                      <a:lnTo>
                        <a:pt x="5610" y="134636"/>
                      </a:lnTo>
                      <a:lnTo>
                        <a:pt x="0" y="179514"/>
                      </a:lnTo>
                      <a:lnTo>
                        <a:pt x="0" y="179514"/>
                      </a:lnTo>
                      <a:lnTo>
                        <a:pt x="72928" y="207564"/>
                      </a:lnTo>
                      <a:lnTo>
                        <a:pt x="112196" y="224393"/>
                      </a:lnTo>
                      <a:lnTo>
                        <a:pt x="112196" y="224393"/>
                      </a:lnTo>
                      <a:lnTo>
                        <a:pt x="190734" y="252442"/>
                      </a:lnTo>
                      <a:lnTo>
                        <a:pt x="230002" y="286101"/>
                      </a:lnTo>
                      <a:lnTo>
                        <a:pt x="263661" y="336589"/>
                      </a:lnTo>
                      <a:lnTo>
                        <a:pt x="286101" y="387078"/>
                      </a:lnTo>
                      <a:lnTo>
                        <a:pt x="302930" y="437566"/>
                      </a:lnTo>
                      <a:lnTo>
                        <a:pt x="308540" y="482444"/>
                      </a:lnTo>
                      <a:lnTo>
                        <a:pt x="325369" y="521713"/>
                      </a:lnTo>
                      <a:lnTo>
                        <a:pt x="325369" y="577811"/>
                      </a:lnTo>
                      <a:lnTo>
                        <a:pt x="1458552" y="1189281"/>
                      </a:lnTo>
                      <a:lnTo>
                        <a:pt x="1492211" y="1194891"/>
                      </a:lnTo>
                      <a:lnTo>
                        <a:pt x="1570748" y="1178062"/>
                      </a:lnTo>
                      <a:lnTo>
                        <a:pt x="1604407" y="1155622"/>
                      </a:lnTo>
                      <a:lnTo>
                        <a:pt x="1660506" y="1127573"/>
                      </a:lnTo>
                      <a:lnTo>
                        <a:pt x="1694164" y="1071475"/>
                      </a:lnTo>
                      <a:lnTo>
                        <a:pt x="1705384" y="1015377"/>
                      </a:lnTo>
                      <a:lnTo>
                        <a:pt x="1705384" y="970498"/>
                      </a:lnTo>
                      <a:lnTo>
                        <a:pt x="1705384" y="897571"/>
                      </a:lnTo>
                      <a:lnTo>
                        <a:pt x="1649286" y="807814"/>
                      </a:ln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 w="3175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37" name="Vrije vorm 136"/>
                <p:cNvSpPr/>
                <p:nvPr/>
              </p:nvSpPr>
              <p:spPr>
                <a:xfrm rot="19270931" flipV="1">
                  <a:off x="8559193" y="4672833"/>
                  <a:ext cx="333196" cy="274454"/>
                </a:xfrm>
                <a:custGeom>
                  <a:avLst/>
                  <a:gdLst>
                    <a:gd name="connsiteX0" fmla="*/ 1649286 w 1705384"/>
                    <a:gd name="connsiteY0" fmla="*/ 807814 h 1194891"/>
                    <a:gd name="connsiteX1" fmla="*/ 280491 w 1705384"/>
                    <a:gd name="connsiteY1" fmla="*/ 0 h 1194891"/>
                    <a:gd name="connsiteX2" fmla="*/ 235612 w 1705384"/>
                    <a:gd name="connsiteY2" fmla="*/ 0 h 1194891"/>
                    <a:gd name="connsiteX3" fmla="*/ 190734 w 1705384"/>
                    <a:gd name="connsiteY3" fmla="*/ 0 h 1194891"/>
                    <a:gd name="connsiteX4" fmla="*/ 145855 w 1705384"/>
                    <a:gd name="connsiteY4" fmla="*/ 5610 h 1194891"/>
                    <a:gd name="connsiteX5" fmla="*/ 112196 w 1705384"/>
                    <a:gd name="connsiteY5" fmla="*/ 22440 h 1194891"/>
                    <a:gd name="connsiteX6" fmla="*/ 56098 w 1705384"/>
                    <a:gd name="connsiteY6" fmla="*/ 50489 h 1194891"/>
                    <a:gd name="connsiteX7" fmla="*/ 22439 w 1705384"/>
                    <a:gd name="connsiteY7" fmla="*/ 95367 h 1194891"/>
                    <a:gd name="connsiteX8" fmla="*/ 5610 w 1705384"/>
                    <a:gd name="connsiteY8" fmla="*/ 134636 h 1194891"/>
                    <a:gd name="connsiteX9" fmla="*/ 5610 w 1705384"/>
                    <a:gd name="connsiteY9" fmla="*/ 134636 h 1194891"/>
                    <a:gd name="connsiteX10" fmla="*/ 0 w 1705384"/>
                    <a:gd name="connsiteY10" fmla="*/ 179514 h 1194891"/>
                    <a:gd name="connsiteX11" fmla="*/ 0 w 1705384"/>
                    <a:gd name="connsiteY11" fmla="*/ 179514 h 1194891"/>
                    <a:gd name="connsiteX12" fmla="*/ 72928 w 1705384"/>
                    <a:gd name="connsiteY12" fmla="*/ 207564 h 1194891"/>
                    <a:gd name="connsiteX13" fmla="*/ 112196 w 1705384"/>
                    <a:gd name="connsiteY13" fmla="*/ 224393 h 1194891"/>
                    <a:gd name="connsiteX14" fmla="*/ 112196 w 1705384"/>
                    <a:gd name="connsiteY14" fmla="*/ 224393 h 1194891"/>
                    <a:gd name="connsiteX15" fmla="*/ 190734 w 1705384"/>
                    <a:gd name="connsiteY15" fmla="*/ 252442 h 1194891"/>
                    <a:gd name="connsiteX16" fmla="*/ 230002 w 1705384"/>
                    <a:gd name="connsiteY16" fmla="*/ 286101 h 1194891"/>
                    <a:gd name="connsiteX17" fmla="*/ 263661 w 1705384"/>
                    <a:gd name="connsiteY17" fmla="*/ 336589 h 1194891"/>
                    <a:gd name="connsiteX18" fmla="*/ 286101 w 1705384"/>
                    <a:gd name="connsiteY18" fmla="*/ 387078 h 1194891"/>
                    <a:gd name="connsiteX19" fmla="*/ 302930 w 1705384"/>
                    <a:gd name="connsiteY19" fmla="*/ 437566 h 1194891"/>
                    <a:gd name="connsiteX20" fmla="*/ 308540 w 1705384"/>
                    <a:gd name="connsiteY20" fmla="*/ 482444 h 1194891"/>
                    <a:gd name="connsiteX21" fmla="*/ 325369 w 1705384"/>
                    <a:gd name="connsiteY21" fmla="*/ 521713 h 1194891"/>
                    <a:gd name="connsiteX22" fmla="*/ 325369 w 1705384"/>
                    <a:gd name="connsiteY22" fmla="*/ 577811 h 1194891"/>
                    <a:gd name="connsiteX23" fmla="*/ 1458552 w 1705384"/>
                    <a:gd name="connsiteY23" fmla="*/ 1189281 h 1194891"/>
                    <a:gd name="connsiteX24" fmla="*/ 1492211 w 1705384"/>
                    <a:gd name="connsiteY24" fmla="*/ 1194891 h 1194891"/>
                    <a:gd name="connsiteX25" fmla="*/ 1570748 w 1705384"/>
                    <a:gd name="connsiteY25" fmla="*/ 1178062 h 1194891"/>
                    <a:gd name="connsiteX26" fmla="*/ 1604407 w 1705384"/>
                    <a:gd name="connsiteY26" fmla="*/ 1155622 h 1194891"/>
                    <a:gd name="connsiteX27" fmla="*/ 1660506 w 1705384"/>
                    <a:gd name="connsiteY27" fmla="*/ 1127573 h 1194891"/>
                    <a:gd name="connsiteX28" fmla="*/ 1694164 w 1705384"/>
                    <a:gd name="connsiteY28" fmla="*/ 1071475 h 1194891"/>
                    <a:gd name="connsiteX29" fmla="*/ 1705384 w 1705384"/>
                    <a:gd name="connsiteY29" fmla="*/ 1015377 h 1194891"/>
                    <a:gd name="connsiteX30" fmla="*/ 1705384 w 1705384"/>
                    <a:gd name="connsiteY30" fmla="*/ 970498 h 1194891"/>
                    <a:gd name="connsiteX31" fmla="*/ 1705384 w 1705384"/>
                    <a:gd name="connsiteY31" fmla="*/ 897571 h 1194891"/>
                    <a:gd name="connsiteX32" fmla="*/ 1649286 w 1705384"/>
                    <a:gd name="connsiteY32" fmla="*/ 807814 h 11948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1705384" h="1194891">
                      <a:moveTo>
                        <a:pt x="1649286" y="807814"/>
                      </a:moveTo>
                      <a:lnTo>
                        <a:pt x="280491" y="0"/>
                      </a:lnTo>
                      <a:lnTo>
                        <a:pt x="235612" y="0"/>
                      </a:lnTo>
                      <a:lnTo>
                        <a:pt x="190734" y="0"/>
                      </a:lnTo>
                      <a:lnTo>
                        <a:pt x="145855" y="5610"/>
                      </a:lnTo>
                      <a:lnTo>
                        <a:pt x="112196" y="22440"/>
                      </a:lnTo>
                      <a:lnTo>
                        <a:pt x="56098" y="50489"/>
                      </a:lnTo>
                      <a:lnTo>
                        <a:pt x="22439" y="95367"/>
                      </a:lnTo>
                      <a:lnTo>
                        <a:pt x="5610" y="134636"/>
                      </a:lnTo>
                      <a:lnTo>
                        <a:pt x="5610" y="134636"/>
                      </a:lnTo>
                      <a:lnTo>
                        <a:pt x="0" y="179514"/>
                      </a:lnTo>
                      <a:lnTo>
                        <a:pt x="0" y="179514"/>
                      </a:lnTo>
                      <a:lnTo>
                        <a:pt x="72928" y="207564"/>
                      </a:lnTo>
                      <a:lnTo>
                        <a:pt x="112196" y="224393"/>
                      </a:lnTo>
                      <a:lnTo>
                        <a:pt x="112196" y="224393"/>
                      </a:lnTo>
                      <a:lnTo>
                        <a:pt x="190734" y="252442"/>
                      </a:lnTo>
                      <a:lnTo>
                        <a:pt x="230002" y="286101"/>
                      </a:lnTo>
                      <a:lnTo>
                        <a:pt x="263661" y="336589"/>
                      </a:lnTo>
                      <a:lnTo>
                        <a:pt x="286101" y="387078"/>
                      </a:lnTo>
                      <a:lnTo>
                        <a:pt x="302930" y="437566"/>
                      </a:lnTo>
                      <a:lnTo>
                        <a:pt x="308540" y="482444"/>
                      </a:lnTo>
                      <a:lnTo>
                        <a:pt x="325369" y="521713"/>
                      </a:lnTo>
                      <a:lnTo>
                        <a:pt x="325369" y="577811"/>
                      </a:lnTo>
                      <a:lnTo>
                        <a:pt x="1458552" y="1189281"/>
                      </a:lnTo>
                      <a:lnTo>
                        <a:pt x="1492211" y="1194891"/>
                      </a:lnTo>
                      <a:lnTo>
                        <a:pt x="1570748" y="1178062"/>
                      </a:lnTo>
                      <a:lnTo>
                        <a:pt x="1604407" y="1155622"/>
                      </a:lnTo>
                      <a:lnTo>
                        <a:pt x="1660506" y="1127573"/>
                      </a:lnTo>
                      <a:lnTo>
                        <a:pt x="1694164" y="1071475"/>
                      </a:lnTo>
                      <a:lnTo>
                        <a:pt x="1705384" y="1015377"/>
                      </a:lnTo>
                      <a:lnTo>
                        <a:pt x="1705384" y="970498"/>
                      </a:lnTo>
                      <a:lnTo>
                        <a:pt x="1705384" y="897571"/>
                      </a:lnTo>
                      <a:lnTo>
                        <a:pt x="1649286" y="807814"/>
                      </a:ln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 w="3175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5" name="Freeform 22"/>
                <p:cNvSpPr/>
                <p:nvPr/>
              </p:nvSpPr>
              <p:spPr>
                <a:xfrm>
                  <a:off x="7181134" y="1875498"/>
                  <a:ext cx="2884710" cy="3195488"/>
                </a:xfrm>
                <a:custGeom>
                  <a:avLst/>
                  <a:gdLst>
                    <a:gd name="connsiteX0" fmla="*/ 697426 w 1309236"/>
                    <a:gd name="connsiteY0" fmla="*/ 1026 h 1250976"/>
                    <a:gd name="connsiteX1" fmla="*/ 707294 w 1309236"/>
                    <a:gd name="connsiteY1" fmla="*/ 56943 h 1250976"/>
                    <a:gd name="connsiteX2" fmla="*/ 717162 w 1309236"/>
                    <a:gd name="connsiteY2" fmla="*/ 89835 h 1250976"/>
                    <a:gd name="connsiteX3" fmla="*/ 782946 w 1309236"/>
                    <a:gd name="connsiteY3" fmla="*/ 116149 h 1250976"/>
                    <a:gd name="connsiteX4" fmla="*/ 967141 w 1309236"/>
                    <a:gd name="connsiteY4" fmla="*/ 208247 h 1250976"/>
                    <a:gd name="connsiteX5" fmla="*/ 1029636 w 1309236"/>
                    <a:gd name="connsiteY5" fmla="*/ 185222 h 1250976"/>
                    <a:gd name="connsiteX6" fmla="*/ 1098710 w 1309236"/>
                    <a:gd name="connsiteY6" fmla="*/ 129306 h 1250976"/>
                    <a:gd name="connsiteX7" fmla="*/ 1111867 w 1309236"/>
                    <a:gd name="connsiteY7" fmla="*/ 129306 h 1250976"/>
                    <a:gd name="connsiteX8" fmla="*/ 1111867 w 1309236"/>
                    <a:gd name="connsiteY8" fmla="*/ 158908 h 1250976"/>
                    <a:gd name="connsiteX9" fmla="*/ 1059239 w 1309236"/>
                    <a:gd name="connsiteY9" fmla="*/ 264163 h 1250976"/>
                    <a:gd name="connsiteX10" fmla="*/ 1046082 w 1309236"/>
                    <a:gd name="connsiteY10" fmla="*/ 293766 h 1250976"/>
                    <a:gd name="connsiteX11" fmla="*/ 1121734 w 1309236"/>
                    <a:gd name="connsiteY11" fmla="*/ 359550 h 1250976"/>
                    <a:gd name="connsiteX12" fmla="*/ 1121734 w 1309236"/>
                    <a:gd name="connsiteY12" fmla="*/ 395732 h 1250976"/>
                    <a:gd name="connsiteX13" fmla="*/ 1161205 w 1309236"/>
                    <a:gd name="connsiteY13" fmla="*/ 484540 h 1250976"/>
                    <a:gd name="connsiteX14" fmla="*/ 1174362 w 1309236"/>
                    <a:gd name="connsiteY14" fmla="*/ 504275 h 1250976"/>
                    <a:gd name="connsiteX15" fmla="*/ 1309219 w 1309236"/>
                    <a:gd name="connsiteY15" fmla="*/ 458226 h 1250976"/>
                    <a:gd name="connsiteX16" fmla="*/ 1164494 w 1309236"/>
                    <a:gd name="connsiteY16" fmla="*/ 579927 h 1250976"/>
                    <a:gd name="connsiteX17" fmla="*/ 1167783 w 1309236"/>
                    <a:gd name="connsiteY17" fmla="*/ 731231 h 1250976"/>
                    <a:gd name="connsiteX18" fmla="*/ 1269749 w 1309236"/>
                    <a:gd name="connsiteY18" fmla="*/ 813461 h 1250976"/>
                    <a:gd name="connsiteX19" fmla="*/ 1187518 w 1309236"/>
                    <a:gd name="connsiteY19" fmla="*/ 793726 h 1250976"/>
                    <a:gd name="connsiteX20" fmla="*/ 1131602 w 1309236"/>
                    <a:gd name="connsiteY20" fmla="*/ 820039 h 1250976"/>
                    <a:gd name="connsiteX21" fmla="*/ 1095421 w 1309236"/>
                    <a:gd name="connsiteY21" fmla="*/ 866088 h 1250976"/>
                    <a:gd name="connsiteX22" fmla="*/ 1085553 w 1309236"/>
                    <a:gd name="connsiteY22" fmla="*/ 925294 h 1250976"/>
                    <a:gd name="connsiteX23" fmla="*/ 1131602 w 1309236"/>
                    <a:gd name="connsiteY23" fmla="*/ 984500 h 1250976"/>
                    <a:gd name="connsiteX24" fmla="*/ 1161205 w 1309236"/>
                    <a:gd name="connsiteY24" fmla="*/ 1043706 h 1250976"/>
                    <a:gd name="connsiteX25" fmla="*/ 1144759 w 1309236"/>
                    <a:gd name="connsiteY25" fmla="*/ 1056862 h 1250976"/>
                    <a:gd name="connsiteX26" fmla="*/ 1069107 w 1309236"/>
                    <a:gd name="connsiteY26" fmla="*/ 1017392 h 1250976"/>
                    <a:gd name="connsiteX27" fmla="*/ 1006612 w 1309236"/>
                    <a:gd name="connsiteY27" fmla="*/ 1007524 h 1250976"/>
                    <a:gd name="connsiteX28" fmla="*/ 930960 w 1309236"/>
                    <a:gd name="connsiteY28" fmla="*/ 1040416 h 1250976"/>
                    <a:gd name="connsiteX29" fmla="*/ 924382 w 1309236"/>
                    <a:gd name="connsiteY29" fmla="*/ 1096333 h 1250976"/>
                    <a:gd name="connsiteX30" fmla="*/ 950695 w 1309236"/>
                    <a:gd name="connsiteY30" fmla="*/ 1201588 h 1250976"/>
                    <a:gd name="connsiteX31" fmla="*/ 875044 w 1309236"/>
                    <a:gd name="connsiteY31" fmla="*/ 1056862 h 1250976"/>
                    <a:gd name="connsiteX32" fmla="*/ 769789 w 1309236"/>
                    <a:gd name="connsiteY32" fmla="*/ 1102911 h 1250976"/>
                    <a:gd name="connsiteX33" fmla="*/ 736897 w 1309236"/>
                    <a:gd name="connsiteY33" fmla="*/ 1250926 h 1250976"/>
                    <a:gd name="connsiteX34" fmla="*/ 730318 w 1309236"/>
                    <a:gd name="connsiteY34" fmla="*/ 1119357 h 1250976"/>
                    <a:gd name="connsiteX35" fmla="*/ 690848 w 1309236"/>
                    <a:gd name="connsiteY35" fmla="*/ 1109490 h 1250976"/>
                    <a:gd name="connsiteX36" fmla="*/ 513231 w 1309236"/>
                    <a:gd name="connsiteY36" fmla="*/ 1079887 h 1250976"/>
                    <a:gd name="connsiteX37" fmla="*/ 467182 w 1309236"/>
                    <a:gd name="connsiteY37" fmla="*/ 1168696 h 1250976"/>
                    <a:gd name="connsiteX38" fmla="*/ 431000 w 1309236"/>
                    <a:gd name="connsiteY38" fmla="*/ 1208166 h 1250976"/>
                    <a:gd name="connsiteX39" fmla="*/ 404687 w 1309236"/>
                    <a:gd name="connsiteY39" fmla="*/ 1218034 h 1250976"/>
                    <a:gd name="connsiteX40" fmla="*/ 394819 w 1309236"/>
                    <a:gd name="connsiteY40" fmla="*/ 1198298 h 1250976"/>
                    <a:gd name="connsiteX41" fmla="*/ 417844 w 1309236"/>
                    <a:gd name="connsiteY41" fmla="*/ 1135803 h 1250976"/>
                    <a:gd name="connsiteX42" fmla="*/ 437579 w 1309236"/>
                    <a:gd name="connsiteY42" fmla="*/ 1066730 h 1250976"/>
                    <a:gd name="connsiteX43" fmla="*/ 427711 w 1309236"/>
                    <a:gd name="connsiteY43" fmla="*/ 1037127 h 1250976"/>
                    <a:gd name="connsiteX44" fmla="*/ 358638 w 1309236"/>
                    <a:gd name="connsiteY44" fmla="*/ 977921 h 1250976"/>
                    <a:gd name="connsiteX45" fmla="*/ 309300 w 1309236"/>
                    <a:gd name="connsiteY45" fmla="*/ 1000946 h 1250976"/>
                    <a:gd name="connsiteX46" fmla="*/ 259962 w 1309236"/>
                    <a:gd name="connsiteY46" fmla="*/ 1060152 h 1250976"/>
                    <a:gd name="connsiteX47" fmla="*/ 240226 w 1309236"/>
                    <a:gd name="connsiteY47" fmla="*/ 1056862 h 1250976"/>
                    <a:gd name="connsiteX48" fmla="*/ 269829 w 1309236"/>
                    <a:gd name="connsiteY48" fmla="*/ 948319 h 1250976"/>
                    <a:gd name="connsiteX49" fmla="*/ 243516 w 1309236"/>
                    <a:gd name="connsiteY49" fmla="*/ 925294 h 1250976"/>
                    <a:gd name="connsiteX50" fmla="*/ 204045 w 1309236"/>
                    <a:gd name="connsiteY50" fmla="*/ 898980 h 1250976"/>
                    <a:gd name="connsiteX51" fmla="*/ 194177 w 1309236"/>
                    <a:gd name="connsiteY51" fmla="*/ 882534 h 1250976"/>
                    <a:gd name="connsiteX52" fmla="*/ 236937 w 1309236"/>
                    <a:gd name="connsiteY52" fmla="*/ 836485 h 1250976"/>
                    <a:gd name="connsiteX53" fmla="*/ 210623 w 1309236"/>
                    <a:gd name="connsiteY53" fmla="*/ 787147 h 1250976"/>
                    <a:gd name="connsiteX54" fmla="*/ 144839 w 1309236"/>
                    <a:gd name="connsiteY54" fmla="*/ 783858 h 1250976"/>
                    <a:gd name="connsiteX55" fmla="*/ 69187 w 1309236"/>
                    <a:gd name="connsiteY55" fmla="*/ 803593 h 1250976"/>
                    <a:gd name="connsiteX56" fmla="*/ 190888 w 1309236"/>
                    <a:gd name="connsiteY56" fmla="*/ 718074 h 1250976"/>
                    <a:gd name="connsiteX57" fmla="*/ 187599 w 1309236"/>
                    <a:gd name="connsiteY57" fmla="*/ 655579 h 1250976"/>
                    <a:gd name="connsiteX58" fmla="*/ 85634 w 1309236"/>
                    <a:gd name="connsiteY58" fmla="*/ 635844 h 1250976"/>
                    <a:gd name="connsiteX59" fmla="*/ 115236 w 1309236"/>
                    <a:gd name="connsiteY59" fmla="*/ 609530 h 1250976"/>
                    <a:gd name="connsiteX60" fmla="*/ 181021 w 1309236"/>
                    <a:gd name="connsiteY60" fmla="*/ 593084 h 1250976"/>
                    <a:gd name="connsiteX61" fmla="*/ 181021 w 1309236"/>
                    <a:gd name="connsiteY61" fmla="*/ 474673 h 1250976"/>
                    <a:gd name="connsiteX62" fmla="*/ 114 w 1309236"/>
                    <a:gd name="connsiteY62" fmla="*/ 441780 h 1250976"/>
                    <a:gd name="connsiteX63" fmla="*/ 210623 w 1309236"/>
                    <a:gd name="connsiteY63" fmla="*/ 431913 h 1250976"/>
                    <a:gd name="connsiteX64" fmla="*/ 217202 w 1309236"/>
                    <a:gd name="connsiteY64" fmla="*/ 352972 h 1250976"/>
                    <a:gd name="connsiteX65" fmla="*/ 302721 w 1309236"/>
                    <a:gd name="connsiteY65" fmla="*/ 267452 h 1250976"/>
                    <a:gd name="connsiteX66" fmla="*/ 302721 w 1309236"/>
                    <a:gd name="connsiteY66" fmla="*/ 201668 h 1250976"/>
                    <a:gd name="connsiteX67" fmla="*/ 279697 w 1309236"/>
                    <a:gd name="connsiteY67" fmla="*/ 99703 h 1250976"/>
                    <a:gd name="connsiteX68" fmla="*/ 276408 w 1309236"/>
                    <a:gd name="connsiteY68" fmla="*/ 24051 h 1250976"/>
                    <a:gd name="connsiteX69" fmla="*/ 296143 w 1309236"/>
                    <a:gd name="connsiteY69" fmla="*/ 79967 h 1250976"/>
                    <a:gd name="connsiteX70" fmla="*/ 414554 w 1309236"/>
                    <a:gd name="connsiteY70" fmla="*/ 191801 h 1250976"/>
                    <a:gd name="connsiteX71" fmla="*/ 480339 w 1309236"/>
                    <a:gd name="connsiteY71" fmla="*/ 158908 h 1250976"/>
                    <a:gd name="connsiteX72" fmla="*/ 575726 w 1309236"/>
                    <a:gd name="connsiteY72" fmla="*/ 106281 h 1250976"/>
                    <a:gd name="connsiteX73" fmla="*/ 674402 w 1309236"/>
                    <a:gd name="connsiteY73" fmla="*/ 109570 h 1250976"/>
                    <a:gd name="connsiteX74" fmla="*/ 697426 w 1309236"/>
                    <a:gd name="connsiteY74" fmla="*/ 1026 h 12509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</a:cxnLst>
                  <a:rect l="l" t="t" r="r" b="b"/>
                  <a:pathLst>
                    <a:path w="1309236" h="1250976">
                      <a:moveTo>
                        <a:pt x="697426" y="1026"/>
                      </a:moveTo>
                      <a:cubicBezTo>
                        <a:pt x="702908" y="-7745"/>
                        <a:pt x="704005" y="42142"/>
                        <a:pt x="707294" y="56943"/>
                      </a:cubicBezTo>
                      <a:cubicBezTo>
                        <a:pt x="710583" y="71744"/>
                        <a:pt x="704553" y="79967"/>
                        <a:pt x="717162" y="89835"/>
                      </a:cubicBezTo>
                      <a:cubicBezTo>
                        <a:pt x="729771" y="99703"/>
                        <a:pt x="741283" y="96414"/>
                        <a:pt x="782946" y="116149"/>
                      </a:cubicBezTo>
                      <a:cubicBezTo>
                        <a:pt x="824609" y="135884"/>
                        <a:pt x="926026" y="196735"/>
                        <a:pt x="967141" y="208247"/>
                      </a:cubicBezTo>
                      <a:cubicBezTo>
                        <a:pt x="1008256" y="219759"/>
                        <a:pt x="1007708" y="198379"/>
                        <a:pt x="1029636" y="185222"/>
                      </a:cubicBezTo>
                      <a:cubicBezTo>
                        <a:pt x="1051564" y="172065"/>
                        <a:pt x="1085005" y="138625"/>
                        <a:pt x="1098710" y="129306"/>
                      </a:cubicBezTo>
                      <a:cubicBezTo>
                        <a:pt x="1112415" y="119987"/>
                        <a:pt x="1109674" y="124372"/>
                        <a:pt x="1111867" y="129306"/>
                      </a:cubicBezTo>
                      <a:cubicBezTo>
                        <a:pt x="1114060" y="134240"/>
                        <a:pt x="1120638" y="136432"/>
                        <a:pt x="1111867" y="158908"/>
                      </a:cubicBezTo>
                      <a:cubicBezTo>
                        <a:pt x="1103096" y="181384"/>
                        <a:pt x="1070203" y="241687"/>
                        <a:pt x="1059239" y="264163"/>
                      </a:cubicBezTo>
                      <a:cubicBezTo>
                        <a:pt x="1048275" y="286639"/>
                        <a:pt x="1035666" y="277868"/>
                        <a:pt x="1046082" y="293766"/>
                      </a:cubicBezTo>
                      <a:cubicBezTo>
                        <a:pt x="1056498" y="309664"/>
                        <a:pt x="1109125" y="342556"/>
                        <a:pt x="1121734" y="359550"/>
                      </a:cubicBezTo>
                      <a:cubicBezTo>
                        <a:pt x="1134343" y="376544"/>
                        <a:pt x="1115156" y="374900"/>
                        <a:pt x="1121734" y="395732"/>
                      </a:cubicBezTo>
                      <a:cubicBezTo>
                        <a:pt x="1128313" y="416564"/>
                        <a:pt x="1152434" y="466449"/>
                        <a:pt x="1161205" y="484540"/>
                      </a:cubicBezTo>
                      <a:cubicBezTo>
                        <a:pt x="1169976" y="502631"/>
                        <a:pt x="1149693" y="508661"/>
                        <a:pt x="1174362" y="504275"/>
                      </a:cubicBezTo>
                      <a:cubicBezTo>
                        <a:pt x="1199031" y="499889"/>
                        <a:pt x="1310864" y="445617"/>
                        <a:pt x="1309219" y="458226"/>
                      </a:cubicBezTo>
                      <a:cubicBezTo>
                        <a:pt x="1307574" y="470835"/>
                        <a:pt x="1188067" y="534426"/>
                        <a:pt x="1164494" y="579927"/>
                      </a:cubicBezTo>
                      <a:cubicBezTo>
                        <a:pt x="1140921" y="625428"/>
                        <a:pt x="1150241" y="692309"/>
                        <a:pt x="1167783" y="731231"/>
                      </a:cubicBezTo>
                      <a:cubicBezTo>
                        <a:pt x="1185325" y="770153"/>
                        <a:pt x="1266460" y="803045"/>
                        <a:pt x="1269749" y="813461"/>
                      </a:cubicBezTo>
                      <a:cubicBezTo>
                        <a:pt x="1273038" y="823877"/>
                        <a:pt x="1210542" y="792630"/>
                        <a:pt x="1187518" y="793726"/>
                      </a:cubicBezTo>
                      <a:cubicBezTo>
                        <a:pt x="1164494" y="794822"/>
                        <a:pt x="1146952" y="807979"/>
                        <a:pt x="1131602" y="820039"/>
                      </a:cubicBezTo>
                      <a:cubicBezTo>
                        <a:pt x="1116253" y="832099"/>
                        <a:pt x="1103096" y="848546"/>
                        <a:pt x="1095421" y="866088"/>
                      </a:cubicBezTo>
                      <a:cubicBezTo>
                        <a:pt x="1087746" y="883630"/>
                        <a:pt x="1079523" y="905559"/>
                        <a:pt x="1085553" y="925294"/>
                      </a:cubicBezTo>
                      <a:cubicBezTo>
                        <a:pt x="1091583" y="945029"/>
                        <a:pt x="1118993" y="964765"/>
                        <a:pt x="1131602" y="984500"/>
                      </a:cubicBezTo>
                      <a:cubicBezTo>
                        <a:pt x="1144211" y="1004235"/>
                        <a:pt x="1159012" y="1031646"/>
                        <a:pt x="1161205" y="1043706"/>
                      </a:cubicBezTo>
                      <a:cubicBezTo>
                        <a:pt x="1163398" y="1055766"/>
                        <a:pt x="1160109" y="1061248"/>
                        <a:pt x="1144759" y="1056862"/>
                      </a:cubicBezTo>
                      <a:cubicBezTo>
                        <a:pt x="1129409" y="1052476"/>
                        <a:pt x="1092132" y="1025615"/>
                        <a:pt x="1069107" y="1017392"/>
                      </a:cubicBezTo>
                      <a:cubicBezTo>
                        <a:pt x="1046083" y="1009169"/>
                        <a:pt x="1029637" y="1003687"/>
                        <a:pt x="1006612" y="1007524"/>
                      </a:cubicBezTo>
                      <a:cubicBezTo>
                        <a:pt x="983588" y="1011361"/>
                        <a:pt x="944665" y="1025615"/>
                        <a:pt x="930960" y="1040416"/>
                      </a:cubicBezTo>
                      <a:cubicBezTo>
                        <a:pt x="917255" y="1055217"/>
                        <a:pt x="921093" y="1069471"/>
                        <a:pt x="924382" y="1096333"/>
                      </a:cubicBezTo>
                      <a:cubicBezTo>
                        <a:pt x="927671" y="1123195"/>
                        <a:pt x="958918" y="1208166"/>
                        <a:pt x="950695" y="1201588"/>
                      </a:cubicBezTo>
                      <a:cubicBezTo>
                        <a:pt x="942472" y="1195010"/>
                        <a:pt x="905195" y="1073308"/>
                        <a:pt x="875044" y="1056862"/>
                      </a:cubicBezTo>
                      <a:cubicBezTo>
                        <a:pt x="844893" y="1040416"/>
                        <a:pt x="792813" y="1070567"/>
                        <a:pt x="769789" y="1102911"/>
                      </a:cubicBezTo>
                      <a:cubicBezTo>
                        <a:pt x="746765" y="1135255"/>
                        <a:pt x="743475" y="1248185"/>
                        <a:pt x="736897" y="1250926"/>
                      </a:cubicBezTo>
                      <a:cubicBezTo>
                        <a:pt x="730319" y="1253667"/>
                        <a:pt x="737993" y="1142930"/>
                        <a:pt x="730318" y="1119357"/>
                      </a:cubicBezTo>
                      <a:cubicBezTo>
                        <a:pt x="722643" y="1095784"/>
                        <a:pt x="727029" y="1116068"/>
                        <a:pt x="690848" y="1109490"/>
                      </a:cubicBezTo>
                      <a:cubicBezTo>
                        <a:pt x="654667" y="1102912"/>
                        <a:pt x="550509" y="1070019"/>
                        <a:pt x="513231" y="1079887"/>
                      </a:cubicBezTo>
                      <a:cubicBezTo>
                        <a:pt x="475953" y="1089755"/>
                        <a:pt x="480887" y="1147316"/>
                        <a:pt x="467182" y="1168696"/>
                      </a:cubicBezTo>
                      <a:cubicBezTo>
                        <a:pt x="453477" y="1190076"/>
                        <a:pt x="441416" y="1199943"/>
                        <a:pt x="431000" y="1208166"/>
                      </a:cubicBezTo>
                      <a:cubicBezTo>
                        <a:pt x="420584" y="1216389"/>
                        <a:pt x="410717" y="1219679"/>
                        <a:pt x="404687" y="1218034"/>
                      </a:cubicBezTo>
                      <a:cubicBezTo>
                        <a:pt x="398657" y="1216389"/>
                        <a:pt x="392626" y="1212003"/>
                        <a:pt x="394819" y="1198298"/>
                      </a:cubicBezTo>
                      <a:cubicBezTo>
                        <a:pt x="397012" y="1184593"/>
                        <a:pt x="410717" y="1157731"/>
                        <a:pt x="417844" y="1135803"/>
                      </a:cubicBezTo>
                      <a:cubicBezTo>
                        <a:pt x="424971" y="1113875"/>
                        <a:pt x="435935" y="1083176"/>
                        <a:pt x="437579" y="1066730"/>
                      </a:cubicBezTo>
                      <a:cubicBezTo>
                        <a:pt x="439223" y="1050284"/>
                        <a:pt x="440868" y="1051928"/>
                        <a:pt x="427711" y="1037127"/>
                      </a:cubicBezTo>
                      <a:cubicBezTo>
                        <a:pt x="414554" y="1022326"/>
                        <a:pt x="378373" y="983951"/>
                        <a:pt x="358638" y="977921"/>
                      </a:cubicBezTo>
                      <a:cubicBezTo>
                        <a:pt x="338903" y="971891"/>
                        <a:pt x="325746" y="987241"/>
                        <a:pt x="309300" y="1000946"/>
                      </a:cubicBezTo>
                      <a:cubicBezTo>
                        <a:pt x="292854" y="1014651"/>
                        <a:pt x="271474" y="1050833"/>
                        <a:pt x="259962" y="1060152"/>
                      </a:cubicBezTo>
                      <a:cubicBezTo>
                        <a:pt x="248450" y="1069471"/>
                        <a:pt x="238582" y="1075501"/>
                        <a:pt x="240226" y="1056862"/>
                      </a:cubicBezTo>
                      <a:cubicBezTo>
                        <a:pt x="241870" y="1038223"/>
                        <a:pt x="269281" y="970247"/>
                        <a:pt x="269829" y="948319"/>
                      </a:cubicBezTo>
                      <a:cubicBezTo>
                        <a:pt x="270377" y="926391"/>
                        <a:pt x="254480" y="933517"/>
                        <a:pt x="243516" y="925294"/>
                      </a:cubicBezTo>
                      <a:cubicBezTo>
                        <a:pt x="232552" y="917071"/>
                        <a:pt x="212268" y="906107"/>
                        <a:pt x="204045" y="898980"/>
                      </a:cubicBezTo>
                      <a:cubicBezTo>
                        <a:pt x="195822" y="891853"/>
                        <a:pt x="188695" y="892950"/>
                        <a:pt x="194177" y="882534"/>
                      </a:cubicBezTo>
                      <a:cubicBezTo>
                        <a:pt x="199659" y="872118"/>
                        <a:pt x="234196" y="852383"/>
                        <a:pt x="236937" y="836485"/>
                      </a:cubicBezTo>
                      <a:cubicBezTo>
                        <a:pt x="239678" y="820587"/>
                        <a:pt x="225973" y="795918"/>
                        <a:pt x="210623" y="787147"/>
                      </a:cubicBezTo>
                      <a:cubicBezTo>
                        <a:pt x="195273" y="778376"/>
                        <a:pt x="168412" y="781117"/>
                        <a:pt x="144839" y="783858"/>
                      </a:cubicBezTo>
                      <a:cubicBezTo>
                        <a:pt x="121266" y="786599"/>
                        <a:pt x="61512" y="814557"/>
                        <a:pt x="69187" y="803593"/>
                      </a:cubicBezTo>
                      <a:cubicBezTo>
                        <a:pt x="76862" y="792629"/>
                        <a:pt x="171153" y="742743"/>
                        <a:pt x="190888" y="718074"/>
                      </a:cubicBezTo>
                      <a:cubicBezTo>
                        <a:pt x="210623" y="693405"/>
                        <a:pt x="205141" y="669284"/>
                        <a:pt x="187599" y="655579"/>
                      </a:cubicBezTo>
                      <a:cubicBezTo>
                        <a:pt x="170057" y="641874"/>
                        <a:pt x="97694" y="643519"/>
                        <a:pt x="85634" y="635844"/>
                      </a:cubicBezTo>
                      <a:cubicBezTo>
                        <a:pt x="73573" y="628169"/>
                        <a:pt x="99338" y="616657"/>
                        <a:pt x="115236" y="609530"/>
                      </a:cubicBezTo>
                      <a:cubicBezTo>
                        <a:pt x="131134" y="602403"/>
                        <a:pt x="170057" y="615560"/>
                        <a:pt x="181021" y="593084"/>
                      </a:cubicBezTo>
                      <a:cubicBezTo>
                        <a:pt x="191985" y="570608"/>
                        <a:pt x="211172" y="499890"/>
                        <a:pt x="181021" y="474673"/>
                      </a:cubicBezTo>
                      <a:cubicBezTo>
                        <a:pt x="150870" y="449456"/>
                        <a:pt x="-4820" y="448907"/>
                        <a:pt x="114" y="441780"/>
                      </a:cubicBezTo>
                      <a:cubicBezTo>
                        <a:pt x="5048" y="434653"/>
                        <a:pt x="174442" y="446714"/>
                        <a:pt x="210623" y="431913"/>
                      </a:cubicBezTo>
                      <a:cubicBezTo>
                        <a:pt x="246804" y="417112"/>
                        <a:pt x="201852" y="380382"/>
                        <a:pt x="217202" y="352972"/>
                      </a:cubicBezTo>
                      <a:cubicBezTo>
                        <a:pt x="232552" y="325562"/>
                        <a:pt x="288468" y="292669"/>
                        <a:pt x="302721" y="267452"/>
                      </a:cubicBezTo>
                      <a:cubicBezTo>
                        <a:pt x="316974" y="242235"/>
                        <a:pt x="306558" y="229626"/>
                        <a:pt x="302721" y="201668"/>
                      </a:cubicBezTo>
                      <a:cubicBezTo>
                        <a:pt x="298884" y="173710"/>
                        <a:pt x="284082" y="129306"/>
                        <a:pt x="279697" y="99703"/>
                      </a:cubicBezTo>
                      <a:cubicBezTo>
                        <a:pt x="275312" y="70100"/>
                        <a:pt x="273667" y="27340"/>
                        <a:pt x="276408" y="24051"/>
                      </a:cubicBezTo>
                      <a:cubicBezTo>
                        <a:pt x="279149" y="20762"/>
                        <a:pt x="273119" y="52009"/>
                        <a:pt x="296143" y="79967"/>
                      </a:cubicBezTo>
                      <a:cubicBezTo>
                        <a:pt x="319167" y="107925"/>
                        <a:pt x="383855" y="178644"/>
                        <a:pt x="414554" y="191801"/>
                      </a:cubicBezTo>
                      <a:cubicBezTo>
                        <a:pt x="445253" y="204958"/>
                        <a:pt x="453477" y="173161"/>
                        <a:pt x="480339" y="158908"/>
                      </a:cubicBezTo>
                      <a:cubicBezTo>
                        <a:pt x="507201" y="144655"/>
                        <a:pt x="543382" y="114504"/>
                        <a:pt x="575726" y="106281"/>
                      </a:cubicBezTo>
                      <a:cubicBezTo>
                        <a:pt x="608070" y="98058"/>
                        <a:pt x="655763" y="125468"/>
                        <a:pt x="674402" y="109570"/>
                      </a:cubicBezTo>
                      <a:cubicBezTo>
                        <a:pt x="693041" y="93672"/>
                        <a:pt x="691944" y="9797"/>
                        <a:pt x="697426" y="1026"/>
                      </a:cubicBezTo>
                      <a:close/>
                    </a:path>
                  </a:pathLst>
                </a:custGeom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27" name="Oval 52"/>
                <p:cNvSpPr/>
                <p:nvPr/>
              </p:nvSpPr>
              <p:spPr>
                <a:xfrm rot="4353208">
                  <a:off x="7458663" y="4317838"/>
                  <a:ext cx="117004" cy="146968"/>
                </a:xfrm>
                <a:prstGeom prst="ellipse">
                  <a:avLst/>
                </a:prstGeom>
                <a:gradFill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tx1"/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ln/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kern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0" name="Rectangle 126"/>
                <p:cNvSpPr>
                  <a:spLocks noChangeArrowheads="1"/>
                </p:cNvSpPr>
                <p:nvPr/>
              </p:nvSpPr>
              <p:spPr bwMode="auto">
                <a:xfrm>
                  <a:off x="7092280" y="2817513"/>
                  <a:ext cx="527559" cy="200055"/>
                </a:xfrm>
                <a:prstGeom prst="rect">
                  <a:avLst/>
                </a:prstGeom>
                <a:noFill/>
                <a:ln w="317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GB" sz="700" dirty="0">
                      <a:solidFill>
                        <a:prstClr val="black"/>
                      </a:solidFill>
                      <a:latin typeface="Verdana" pitchFamily="34" charset="0"/>
                    </a:rPr>
                    <a:t>MHC-I </a:t>
                  </a:r>
                </a:p>
              </p:txBody>
            </p:sp>
            <p:sp>
              <p:nvSpPr>
                <p:cNvPr id="66" name="Freeform 24"/>
                <p:cNvSpPr/>
                <p:nvPr/>
              </p:nvSpPr>
              <p:spPr>
                <a:xfrm>
                  <a:off x="8015563" y="2852159"/>
                  <a:ext cx="1324929" cy="1204619"/>
                </a:xfrm>
                <a:custGeom>
                  <a:avLst/>
                  <a:gdLst>
                    <a:gd name="connsiteX0" fmla="*/ 27458 w 495220"/>
                    <a:gd name="connsiteY0" fmla="*/ 138286 h 446290"/>
                    <a:gd name="connsiteX1" fmla="*/ 127046 w 495220"/>
                    <a:gd name="connsiteY1" fmla="*/ 111125 h 446290"/>
                    <a:gd name="connsiteX2" fmla="*/ 199474 w 495220"/>
                    <a:gd name="connsiteY2" fmla="*/ 65858 h 446290"/>
                    <a:gd name="connsiteX3" fmla="*/ 311133 w 495220"/>
                    <a:gd name="connsiteY3" fmla="*/ 17573 h 446290"/>
                    <a:gd name="connsiteX4" fmla="*/ 311133 w 495220"/>
                    <a:gd name="connsiteY4" fmla="*/ 5502 h 446290"/>
                    <a:gd name="connsiteX5" fmla="*/ 371490 w 495220"/>
                    <a:gd name="connsiteY5" fmla="*/ 2484 h 446290"/>
                    <a:gd name="connsiteX6" fmla="*/ 434864 w 495220"/>
                    <a:gd name="connsiteY6" fmla="*/ 41715 h 446290"/>
                    <a:gd name="connsiteX7" fmla="*/ 462024 w 495220"/>
                    <a:gd name="connsiteY7" fmla="*/ 102072 h 446290"/>
                    <a:gd name="connsiteX8" fmla="*/ 495220 w 495220"/>
                    <a:gd name="connsiteY8" fmla="*/ 204678 h 446290"/>
                    <a:gd name="connsiteX9" fmla="*/ 462024 w 495220"/>
                    <a:gd name="connsiteY9" fmla="*/ 319355 h 446290"/>
                    <a:gd name="connsiteX10" fmla="*/ 377525 w 495220"/>
                    <a:gd name="connsiteY10" fmla="*/ 418943 h 446290"/>
                    <a:gd name="connsiteX11" fmla="*/ 244741 w 495220"/>
                    <a:gd name="connsiteY11" fmla="*/ 446104 h 446290"/>
                    <a:gd name="connsiteX12" fmla="*/ 108939 w 495220"/>
                    <a:gd name="connsiteY12" fmla="*/ 409890 h 446290"/>
                    <a:gd name="connsiteX13" fmla="*/ 60654 w 495220"/>
                    <a:gd name="connsiteY13" fmla="*/ 343498 h 446290"/>
                    <a:gd name="connsiteX14" fmla="*/ 24440 w 495220"/>
                    <a:gd name="connsiteY14" fmla="*/ 274088 h 446290"/>
                    <a:gd name="connsiteX15" fmla="*/ 298 w 495220"/>
                    <a:gd name="connsiteY15" fmla="*/ 198642 h 446290"/>
                    <a:gd name="connsiteX16" fmla="*/ 27458 w 495220"/>
                    <a:gd name="connsiteY16" fmla="*/ 138286 h 4462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495220" h="446290">
                      <a:moveTo>
                        <a:pt x="27458" y="138286"/>
                      </a:moveTo>
                      <a:cubicBezTo>
                        <a:pt x="48583" y="123700"/>
                        <a:pt x="98377" y="123196"/>
                        <a:pt x="127046" y="111125"/>
                      </a:cubicBezTo>
                      <a:cubicBezTo>
                        <a:pt x="155715" y="99054"/>
                        <a:pt x="168793" y="81450"/>
                        <a:pt x="199474" y="65858"/>
                      </a:cubicBezTo>
                      <a:cubicBezTo>
                        <a:pt x="230155" y="50266"/>
                        <a:pt x="292523" y="27632"/>
                        <a:pt x="311133" y="17573"/>
                      </a:cubicBezTo>
                      <a:cubicBezTo>
                        <a:pt x="329743" y="7514"/>
                        <a:pt x="301074" y="8017"/>
                        <a:pt x="311133" y="5502"/>
                      </a:cubicBezTo>
                      <a:cubicBezTo>
                        <a:pt x="321192" y="2987"/>
                        <a:pt x="350868" y="-3551"/>
                        <a:pt x="371490" y="2484"/>
                      </a:cubicBezTo>
                      <a:cubicBezTo>
                        <a:pt x="392112" y="8519"/>
                        <a:pt x="419775" y="25117"/>
                        <a:pt x="434864" y="41715"/>
                      </a:cubicBezTo>
                      <a:cubicBezTo>
                        <a:pt x="449953" y="58313"/>
                        <a:pt x="451965" y="74912"/>
                        <a:pt x="462024" y="102072"/>
                      </a:cubicBezTo>
                      <a:cubicBezTo>
                        <a:pt x="472083" y="129232"/>
                        <a:pt x="495220" y="168464"/>
                        <a:pt x="495220" y="204678"/>
                      </a:cubicBezTo>
                      <a:cubicBezTo>
                        <a:pt x="495220" y="240892"/>
                        <a:pt x="481640" y="283644"/>
                        <a:pt x="462024" y="319355"/>
                      </a:cubicBezTo>
                      <a:cubicBezTo>
                        <a:pt x="442408" y="355066"/>
                        <a:pt x="413739" y="397818"/>
                        <a:pt x="377525" y="418943"/>
                      </a:cubicBezTo>
                      <a:cubicBezTo>
                        <a:pt x="341311" y="440068"/>
                        <a:pt x="289505" y="447613"/>
                        <a:pt x="244741" y="446104"/>
                      </a:cubicBezTo>
                      <a:cubicBezTo>
                        <a:pt x="199977" y="444595"/>
                        <a:pt x="139620" y="426991"/>
                        <a:pt x="108939" y="409890"/>
                      </a:cubicBezTo>
                      <a:cubicBezTo>
                        <a:pt x="78258" y="392789"/>
                        <a:pt x="74737" y="366132"/>
                        <a:pt x="60654" y="343498"/>
                      </a:cubicBezTo>
                      <a:cubicBezTo>
                        <a:pt x="46571" y="320864"/>
                        <a:pt x="34499" y="298231"/>
                        <a:pt x="24440" y="274088"/>
                      </a:cubicBezTo>
                      <a:cubicBezTo>
                        <a:pt x="14381" y="249945"/>
                        <a:pt x="2310" y="218258"/>
                        <a:pt x="298" y="198642"/>
                      </a:cubicBezTo>
                      <a:cubicBezTo>
                        <a:pt x="-1714" y="179026"/>
                        <a:pt x="6333" y="152872"/>
                        <a:pt x="27458" y="138286"/>
                      </a:cubicBezTo>
                      <a:close/>
                    </a:path>
                  </a:pathLst>
                </a:custGeom>
                <a:solidFill>
                  <a:schemeClr val="accent4">
                    <a:lumMod val="60000"/>
                    <a:lumOff val="40000"/>
                  </a:schemeClr>
                </a:solidFill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33" name="Oval 52"/>
                <p:cNvSpPr/>
                <p:nvPr/>
              </p:nvSpPr>
              <p:spPr>
                <a:xfrm rot="1341576">
                  <a:off x="8531229" y="4888300"/>
                  <a:ext cx="117004" cy="146968"/>
                </a:xfrm>
                <a:prstGeom prst="ellipse">
                  <a:avLst/>
                </a:prstGeom>
                <a:gradFill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tx1"/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ln/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kern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8" name="Rectangle 126"/>
                <p:cNvSpPr>
                  <a:spLocks noChangeArrowheads="1"/>
                </p:cNvSpPr>
                <p:nvPr/>
              </p:nvSpPr>
              <p:spPr bwMode="auto">
                <a:xfrm>
                  <a:off x="7327193" y="4588069"/>
                  <a:ext cx="571041" cy="20005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GB" sz="700" dirty="0">
                      <a:solidFill>
                        <a:prstClr val="black"/>
                      </a:solidFill>
                      <a:latin typeface="Verdana" pitchFamily="34" charset="0"/>
                    </a:rPr>
                    <a:t>MHC-II </a:t>
                  </a:r>
                </a:p>
              </p:txBody>
            </p:sp>
            <p:sp>
              <p:nvSpPr>
                <p:cNvPr id="33" name="Rectangle 32"/>
                <p:cNvSpPr/>
                <p:nvPr/>
              </p:nvSpPr>
              <p:spPr>
                <a:xfrm>
                  <a:off x="8274087" y="3216178"/>
                  <a:ext cx="964940" cy="46166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1200" b="1" dirty="0">
                      <a:solidFill>
                        <a:prstClr val="black"/>
                      </a:solidFill>
                      <a:cs typeface="Arial" charset="0"/>
                    </a:rPr>
                    <a:t>Immature </a:t>
                  </a:r>
                </a:p>
                <a:p>
                  <a:pPr algn="ctr"/>
                  <a:r>
                    <a:rPr lang="en-US" sz="1200" b="1" dirty="0">
                      <a:solidFill>
                        <a:prstClr val="black"/>
                      </a:solidFill>
                      <a:cs typeface="Arial" charset="0"/>
                    </a:rPr>
                    <a:t>DC</a:t>
                  </a:r>
                </a:p>
              </p:txBody>
            </p:sp>
            <p:sp>
              <p:nvSpPr>
                <p:cNvPr id="109" name="Vrije vorm 108"/>
                <p:cNvSpPr/>
                <p:nvPr/>
              </p:nvSpPr>
              <p:spPr>
                <a:xfrm rot="21397760">
                  <a:off x="7510285" y="2556661"/>
                  <a:ext cx="318560" cy="274505"/>
                </a:xfrm>
                <a:custGeom>
                  <a:avLst/>
                  <a:gdLst>
                    <a:gd name="connsiteX0" fmla="*/ 1649286 w 1705384"/>
                    <a:gd name="connsiteY0" fmla="*/ 807814 h 1194891"/>
                    <a:gd name="connsiteX1" fmla="*/ 280491 w 1705384"/>
                    <a:gd name="connsiteY1" fmla="*/ 0 h 1194891"/>
                    <a:gd name="connsiteX2" fmla="*/ 235612 w 1705384"/>
                    <a:gd name="connsiteY2" fmla="*/ 0 h 1194891"/>
                    <a:gd name="connsiteX3" fmla="*/ 190734 w 1705384"/>
                    <a:gd name="connsiteY3" fmla="*/ 0 h 1194891"/>
                    <a:gd name="connsiteX4" fmla="*/ 145855 w 1705384"/>
                    <a:gd name="connsiteY4" fmla="*/ 5610 h 1194891"/>
                    <a:gd name="connsiteX5" fmla="*/ 112196 w 1705384"/>
                    <a:gd name="connsiteY5" fmla="*/ 22440 h 1194891"/>
                    <a:gd name="connsiteX6" fmla="*/ 56098 w 1705384"/>
                    <a:gd name="connsiteY6" fmla="*/ 50489 h 1194891"/>
                    <a:gd name="connsiteX7" fmla="*/ 22439 w 1705384"/>
                    <a:gd name="connsiteY7" fmla="*/ 95367 h 1194891"/>
                    <a:gd name="connsiteX8" fmla="*/ 5610 w 1705384"/>
                    <a:gd name="connsiteY8" fmla="*/ 134636 h 1194891"/>
                    <a:gd name="connsiteX9" fmla="*/ 5610 w 1705384"/>
                    <a:gd name="connsiteY9" fmla="*/ 134636 h 1194891"/>
                    <a:gd name="connsiteX10" fmla="*/ 0 w 1705384"/>
                    <a:gd name="connsiteY10" fmla="*/ 179514 h 1194891"/>
                    <a:gd name="connsiteX11" fmla="*/ 0 w 1705384"/>
                    <a:gd name="connsiteY11" fmla="*/ 179514 h 1194891"/>
                    <a:gd name="connsiteX12" fmla="*/ 72928 w 1705384"/>
                    <a:gd name="connsiteY12" fmla="*/ 207564 h 1194891"/>
                    <a:gd name="connsiteX13" fmla="*/ 112196 w 1705384"/>
                    <a:gd name="connsiteY13" fmla="*/ 224393 h 1194891"/>
                    <a:gd name="connsiteX14" fmla="*/ 112196 w 1705384"/>
                    <a:gd name="connsiteY14" fmla="*/ 224393 h 1194891"/>
                    <a:gd name="connsiteX15" fmla="*/ 190734 w 1705384"/>
                    <a:gd name="connsiteY15" fmla="*/ 252442 h 1194891"/>
                    <a:gd name="connsiteX16" fmla="*/ 230002 w 1705384"/>
                    <a:gd name="connsiteY16" fmla="*/ 286101 h 1194891"/>
                    <a:gd name="connsiteX17" fmla="*/ 263661 w 1705384"/>
                    <a:gd name="connsiteY17" fmla="*/ 336589 h 1194891"/>
                    <a:gd name="connsiteX18" fmla="*/ 286101 w 1705384"/>
                    <a:gd name="connsiteY18" fmla="*/ 387078 h 1194891"/>
                    <a:gd name="connsiteX19" fmla="*/ 302930 w 1705384"/>
                    <a:gd name="connsiteY19" fmla="*/ 437566 h 1194891"/>
                    <a:gd name="connsiteX20" fmla="*/ 308540 w 1705384"/>
                    <a:gd name="connsiteY20" fmla="*/ 482444 h 1194891"/>
                    <a:gd name="connsiteX21" fmla="*/ 325369 w 1705384"/>
                    <a:gd name="connsiteY21" fmla="*/ 521713 h 1194891"/>
                    <a:gd name="connsiteX22" fmla="*/ 325369 w 1705384"/>
                    <a:gd name="connsiteY22" fmla="*/ 577811 h 1194891"/>
                    <a:gd name="connsiteX23" fmla="*/ 1458552 w 1705384"/>
                    <a:gd name="connsiteY23" fmla="*/ 1189281 h 1194891"/>
                    <a:gd name="connsiteX24" fmla="*/ 1492211 w 1705384"/>
                    <a:gd name="connsiteY24" fmla="*/ 1194891 h 1194891"/>
                    <a:gd name="connsiteX25" fmla="*/ 1570748 w 1705384"/>
                    <a:gd name="connsiteY25" fmla="*/ 1178062 h 1194891"/>
                    <a:gd name="connsiteX26" fmla="*/ 1604407 w 1705384"/>
                    <a:gd name="connsiteY26" fmla="*/ 1155622 h 1194891"/>
                    <a:gd name="connsiteX27" fmla="*/ 1660506 w 1705384"/>
                    <a:gd name="connsiteY27" fmla="*/ 1127573 h 1194891"/>
                    <a:gd name="connsiteX28" fmla="*/ 1694164 w 1705384"/>
                    <a:gd name="connsiteY28" fmla="*/ 1071475 h 1194891"/>
                    <a:gd name="connsiteX29" fmla="*/ 1705384 w 1705384"/>
                    <a:gd name="connsiteY29" fmla="*/ 1015377 h 1194891"/>
                    <a:gd name="connsiteX30" fmla="*/ 1705384 w 1705384"/>
                    <a:gd name="connsiteY30" fmla="*/ 970498 h 1194891"/>
                    <a:gd name="connsiteX31" fmla="*/ 1705384 w 1705384"/>
                    <a:gd name="connsiteY31" fmla="*/ 897571 h 1194891"/>
                    <a:gd name="connsiteX32" fmla="*/ 1649286 w 1705384"/>
                    <a:gd name="connsiteY32" fmla="*/ 807814 h 11948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1705384" h="1194891">
                      <a:moveTo>
                        <a:pt x="1649286" y="807814"/>
                      </a:moveTo>
                      <a:lnTo>
                        <a:pt x="280491" y="0"/>
                      </a:lnTo>
                      <a:lnTo>
                        <a:pt x="235612" y="0"/>
                      </a:lnTo>
                      <a:lnTo>
                        <a:pt x="190734" y="0"/>
                      </a:lnTo>
                      <a:lnTo>
                        <a:pt x="145855" y="5610"/>
                      </a:lnTo>
                      <a:lnTo>
                        <a:pt x="112196" y="22440"/>
                      </a:lnTo>
                      <a:lnTo>
                        <a:pt x="56098" y="50489"/>
                      </a:lnTo>
                      <a:lnTo>
                        <a:pt x="22439" y="95367"/>
                      </a:lnTo>
                      <a:lnTo>
                        <a:pt x="5610" y="134636"/>
                      </a:lnTo>
                      <a:lnTo>
                        <a:pt x="5610" y="134636"/>
                      </a:lnTo>
                      <a:lnTo>
                        <a:pt x="0" y="179514"/>
                      </a:lnTo>
                      <a:lnTo>
                        <a:pt x="0" y="179514"/>
                      </a:lnTo>
                      <a:lnTo>
                        <a:pt x="72928" y="207564"/>
                      </a:lnTo>
                      <a:lnTo>
                        <a:pt x="112196" y="224393"/>
                      </a:lnTo>
                      <a:lnTo>
                        <a:pt x="112196" y="224393"/>
                      </a:lnTo>
                      <a:lnTo>
                        <a:pt x="190734" y="252442"/>
                      </a:lnTo>
                      <a:lnTo>
                        <a:pt x="230002" y="286101"/>
                      </a:lnTo>
                      <a:lnTo>
                        <a:pt x="263661" y="336589"/>
                      </a:lnTo>
                      <a:lnTo>
                        <a:pt x="286101" y="387078"/>
                      </a:lnTo>
                      <a:lnTo>
                        <a:pt x="302930" y="437566"/>
                      </a:lnTo>
                      <a:lnTo>
                        <a:pt x="308540" y="482444"/>
                      </a:lnTo>
                      <a:lnTo>
                        <a:pt x="325369" y="521713"/>
                      </a:lnTo>
                      <a:lnTo>
                        <a:pt x="325369" y="577811"/>
                      </a:lnTo>
                      <a:lnTo>
                        <a:pt x="1458552" y="1189281"/>
                      </a:lnTo>
                      <a:lnTo>
                        <a:pt x="1492211" y="1194891"/>
                      </a:lnTo>
                      <a:lnTo>
                        <a:pt x="1570748" y="1178062"/>
                      </a:lnTo>
                      <a:lnTo>
                        <a:pt x="1604407" y="1155622"/>
                      </a:lnTo>
                      <a:lnTo>
                        <a:pt x="1660506" y="1127573"/>
                      </a:lnTo>
                      <a:lnTo>
                        <a:pt x="1694164" y="1071475"/>
                      </a:lnTo>
                      <a:lnTo>
                        <a:pt x="1705384" y="1015377"/>
                      </a:lnTo>
                      <a:lnTo>
                        <a:pt x="1705384" y="970498"/>
                      </a:lnTo>
                      <a:lnTo>
                        <a:pt x="1705384" y="897571"/>
                      </a:lnTo>
                      <a:lnTo>
                        <a:pt x="1649286" y="807814"/>
                      </a:lnTo>
                      <a:close/>
                    </a:path>
                  </a:pathLst>
                </a:custGeom>
                <a:ln w="3175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" name="Oval 52"/>
                <p:cNvSpPr/>
                <p:nvPr/>
              </p:nvSpPr>
              <p:spPr>
                <a:xfrm rot="7332987">
                  <a:off x="7413721" y="2589519"/>
                  <a:ext cx="117004" cy="146968"/>
                </a:xfrm>
                <a:prstGeom prst="ellipse">
                  <a:avLst/>
                </a:prstGeom>
                <a:gradFill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tx1"/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ln/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kern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0" name="Vrije vorm 109"/>
                <p:cNvSpPr/>
                <p:nvPr/>
              </p:nvSpPr>
              <p:spPr>
                <a:xfrm rot="3662342" flipV="1">
                  <a:off x="7420115" y="2677401"/>
                  <a:ext cx="333196" cy="274454"/>
                </a:xfrm>
                <a:custGeom>
                  <a:avLst/>
                  <a:gdLst>
                    <a:gd name="connsiteX0" fmla="*/ 1649286 w 1705384"/>
                    <a:gd name="connsiteY0" fmla="*/ 807814 h 1194891"/>
                    <a:gd name="connsiteX1" fmla="*/ 280491 w 1705384"/>
                    <a:gd name="connsiteY1" fmla="*/ 0 h 1194891"/>
                    <a:gd name="connsiteX2" fmla="*/ 235612 w 1705384"/>
                    <a:gd name="connsiteY2" fmla="*/ 0 h 1194891"/>
                    <a:gd name="connsiteX3" fmla="*/ 190734 w 1705384"/>
                    <a:gd name="connsiteY3" fmla="*/ 0 h 1194891"/>
                    <a:gd name="connsiteX4" fmla="*/ 145855 w 1705384"/>
                    <a:gd name="connsiteY4" fmla="*/ 5610 h 1194891"/>
                    <a:gd name="connsiteX5" fmla="*/ 112196 w 1705384"/>
                    <a:gd name="connsiteY5" fmla="*/ 22440 h 1194891"/>
                    <a:gd name="connsiteX6" fmla="*/ 56098 w 1705384"/>
                    <a:gd name="connsiteY6" fmla="*/ 50489 h 1194891"/>
                    <a:gd name="connsiteX7" fmla="*/ 22439 w 1705384"/>
                    <a:gd name="connsiteY7" fmla="*/ 95367 h 1194891"/>
                    <a:gd name="connsiteX8" fmla="*/ 5610 w 1705384"/>
                    <a:gd name="connsiteY8" fmla="*/ 134636 h 1194891"/>
                    <a:gd name="connsiteX9" fmla="*/ 5610 w 1705384"/>
                    <a:gd name="connsiteY9" fmla="*/ 134636 h 1194891"/>
                    <a:gd name="connsiteX10" fmla="*/ 0 w 1705384"/>
                    <a:gd name="connsiteY10" fmla="*/ 179514 h 1194891"/>
                    <a:gd name="connsiteX11" fmla="*/ 0 w 1705384"/>
                    <a:gd name="connsiteY11" fmla="*/ 179514 h 1194891"/>
                    <a:gd name="connsiteX12" fmla="*/ 72928 w 1705384"/>
                    <a:gd name="connsiteY12" fmla="*/ 207564 h 1194891"/>
                    <a:gd name="connsiteX13" fmla="*/ 112196 w 1705384"/>
                    <a:gd name="connsiteY13" fmla="*/ 224393 h 1194891"/>
                    <a:gd name="connsiteX14" fmla="*/ 112196 w 1705384"/>
                    <a:gd name="connsiteY14" fmla="*/ 224393 h 1194891"/>
                    <a:gd name="connsiteX15" fmla="*/ 190734 w 1705384"/>
                    <a:gd name="connsiteY15" fmla="*/ 252442 h 1194891"/>
                    <a:gd name="connsiteX16" fmla="*/ 230002 w 1705384"/>
                    <a:gd name="connsiteY16" fmla="*/ 286101 h 1194891"/>
                    <a:gd name="connsiteX17" fmla="*/ 263661 w 1705384"/>
                    <a:gd name="connsiteY17" fmla="*/ 336589 h 1194891"/>
                    <a:gd name="connsiteX18" fmla="*/ 286101 w 1705384"/>
                    <a:gd name="connsiteY18" fmla="*/ 387078 h 1194891"/>
                    <a:gd name="connsiteX19" fmla="*/ 302930 w 1705384"/>
                    <a:gd name="connsiteY19" fmla="*/ 437566 h 1194891"/>
                    <a:gd name="connsiteX20" fmla="*/ 308540 w 1705384"/>
                    <a:gd name="connsiteY20" fmla="*/ 482444 h 1194891"/>
                    <a:gd name="connsiteX21" fmla="*/ 325369 w 1705384"/>
                    <a:gd name="connsiteY21" fmla="*/ 521713 h 1194891"/>
                    <a:gd name="connsiteX22" fmla="*/ 325369 w 1705384"/>
                    <a:gd name="connsiteY22" fmla="*/ 577811 h 1194891"/>
                    <a:gd name="connsiteX23" fmla="*/ 1458552 w 1705384"/>
                    <a:gd name="connsiteY23" fmla="*/ 1189281 h 1194891"/>
                    <a:gd name="connsiteX24" fmla="*/ 1492211 w 1705384"/>
                    <a:gd name="connsiteY24" fmla="*/ 1194891 h 1194891"/>
                    <a:gd name="connsiteX25" fmla="*/ 1570748 w 1705384"/>
                    <a:gd name="connsiteY25" fmla="*/ 1178062 h 1194891"/>
                    <a:gd name="connsiteX26" fmla="*/ 1604407 w 1705384"/>
                    <a:gd name="connsiteY26" fmla="*/ 1155622 h 1194891"/>
                    <a:gd name="connsiteX27" fmla="*/ 1660506 w 1705384"/>
                    <a:gd name="connsiteY27" fmla="*/ 1127573 h 1194891"/>
                    <a:gd name="connsiteX28" fmla="*/ 1694164 w 1705384"/>
                    <a:gd name="connsiteY28" fmla="*/ 1071475 h 1194891"/>
                    <a:gd name="connsiteX29" fmla="*/ 1705384 w 1705384"/>
                    <a:gd name="connsiteY29" fmla="*/ 1015377 h 1194891"/>
                    <a:gd name="connsiteX30" fmla="*/ 1705384 w 1705384"/>
                    <a:gd name="connsiteY30" fmla="*/ 970498 h 1194891"/>
                    <a:gd name="connsiteX31" fmla="*/ 1705384 w 1705384"/>
                    <a:gd name="connsiteY31" fmla="*/ 897571 h 1194891"/>
                    <a:gd name="connsiteX32" fmla="*/ 1649286 w 1705384"/>
                    <a:gd name="connsiteY32" fmla="*/ 807814 h 11948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1705384" h="1194891">
                      <a:moveTo>
                        <a:pt x="1649286" y="807814"/>
                      </a:moveTo>
                      <a:lnTo>
                        <a:pt x="280491" y="0"/>
                      </a:lnTo>
                      <a:lnTo>
                        <a:pt x="235612" y="0"/>
                      </a:lnTo>
                      <a:lnTo>
                        <a:pt x="190734" y="0"/>
                      </a:lnTo>
                      <a:lnTo>
                        <a:pt x="145855" y="5610"/>
                      </a:lnTo>
                      <a:lnTo>
                        <a:pt x="112196" y="22440"/>
                      </a:lnTo>
                      <a:lnTo>
                        <a:pt x="56098" y="50489"/>
                      </a:lnTo>
                      <a:lnTo>
                        <a:pt x="22439" y="95367"/>
                      </a:lnTo>
                      <a:lnTo>
                        <a:pt x="5610" y="134636"/>
                      </a:lnTo>
                      <a:lnTo>
                        <a:pt x="5610" y="134636"/>
                      </a:lnTo>
                      <a:lnTo>
                        <a:pt x="0" y="179514"/>
                      </a:lnTo>
                      <a:lnTo>
                        <a:pt x="0" y="179514"/>
                      </a:lnTo>
                      <a:lnTo>
                        <a:pt x="72928" y="207564"/>
                      </a:lnTo>
                      <a:lnTo>
                        <a:pt x="112196" y="224393"/>
                      </a:lnTo>
                      <a:lnTo>
                        <a:pt x="112196" y="224393"/>
                      </a:lnTo>
                      <a:lnTo>
                        <a:pt x="190734" y="252442"/>
                      </a:lnTo>
                      <a:lnTo>
                        <a:pt x="230002" y="286101"/>
                      </a:lnTo>
                      <a:lnTo>
                        <a:pt x="263661" y="336589"/>
                      </a:lnTo>
                      <a:lnTo>
                        <a:pt x="286101" y="387078"/>
                      </a:lnTo>
                      <a:lnTo>
                        <a:pt x="302930" y="437566"/>
                      </a:lnTo>
                      <a:lnTo>
                        <a:pt x="308540" y="482444"/>
                      </a:lnTo>
                      <a:lnTo>
                        <a:pt x="325369" y="521713"/>
                      </a:lnTo>
                      <a:lnTo>
                        <a:pt x="325369" y="577811"/>
                      </a:lnTo>
                      <a:lnTo>
                        <a:pt x="1458552" y="1189281"/>
                      </a:lnTo>
                      <a:lnTo>
                        <a:pt x="1492211" y="1194891"/>
                      </a:lnTo>
                      <a:lnTo>
                        <a:pt x="1570748" y="1178062"/>
                      </a:lnTo>
                      <a:lnTo>
                        <a:pt x="1604407" y="1155622"/>
                      </a:lnTo>
                      <a:lnTo>
                        <a:pt x="1660506" y="1127573"/>
                      </a:lnTo>
                      <a:lnTo>
                        <a:pt x="1694164" y="1071475"/>
                      </a:lnTo>
                      <a:lnTo>
                        <a:pt x="1705384" y="1015377"/>
                      </a:lnTo>
                      <a:lnTo>
                        <a:pt x="1705384" y="970498"/>
                      </a:lnTo>
                      <a:lnTo>
                        <a:pt x="1705384" y="897571"/>
                      </a:lnTo>
                      <a:lnTo>
                        <a:pt x="1649286" y="807814"/>
                      </a:lnTo>
                      <a:close/>
                    </a:path>
                  </a:pathLst>
                </a:custGeom>
                <a:ln w="3175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" name="Oval 52"/>
                <p:cNvSpPr/>
                <p:nvPr/>
              </p:nvSpPr>
              <p:spPr>
                <a:xfrm rot="7332987">
                  <a:off x="7863702" y="2779360"/>
                  <a:ext cx="117004" cy="146968"/>
                </a:xfrm>
                <a:prstGeom prst="ellipse">
                  <a:avLst/>
                </a:prstGeom>
                <a:gradFill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tx1"/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ln/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kern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" name="Oval 52"/>
                <p:cNvSpPr/>
                <p:nvPr/>
              </p:nvSpPr>
              <p:spPr>
                <a:xfrm rot="7332987">
                  <a:off x="8146553" y="2722137"/>
                  <a:ext cx="117004" cy="146968"/>
                </a:xfrm>
                <a:prstGeom prst="ellipse">
                  <a:avLst/>
                </a:prstGeom>
                <a:gradFill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tx1"/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ln/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kern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" name="Oval 52"/>
                <p:cNvSpPr/>
                <p:nvPr/>
              </p:nvSpPr>
              <p:spPr>
                <a:xfrm rot="7332987">
                  <a:off x="8392312" y="2602019"/>
                  <a:ext cx="117004" cy="146968"/>
                </a:xfrm>
                <a:prstGeom prst="ellipse">
                  <a:avLst/>
                </a:prstGeom>
                <a:gradFill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tx1"/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ln/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kern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4" name="Oval 52"/>
                <p:cNvSpPr/>
                <p:nvPr/>
              </p:nvSpPr>
              <p:spPr>
                <a:xfrm rot="7332987">
                  <a:off x="8483595" y="2405604"/>
                  <a:ext cx="117004" cy="146968"/>
                </a:xfrm>
                <a:prstGeom prst="ellipse">
                  <a:avLst/>
                </a:prstGeom>
                <a:gradFill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tx1"/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ln/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kern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" name="Oval 52"/>
                <p:cNvSpPr/>
                <p:nvPr/>
              </p:nvSpPr>
              <p:spPr>
                <a:xfrm rot="7332987">
                  <a:off x="8471627" y="2182606"/>
                  <a:ext cx="117004" cy="146968"/>
                </a:xfrm>
                <a:prstGeom prst="ellipse">
                  <a:avLst/>
                </a:prstGeom>
                <a:gradFill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tx1"/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ln/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kern="0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152" name="Oval 52"/>
              <p:cNvSpPr/>
              <p:nvPr/>
            </p:nvSpPr>
            <p:spPr>
              <a:xfrm rot="9497150">
                <a:off x="8627485" y="4273713"/>
                <a:ext cx="117004" cy="146968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tx1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ln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kern="0">
                  <a:solidFill>
                    <a:prstClr val="white"/>
                  </a:solidFill>
                </a:endParaRPr>
              </a:p>
            </p:txBody>
          </p:sp>
          <p:sp>
            <p:nvSpPr>
              <p:cNvPr id="153" name="Oval 52"/>
              <p:cNvSpPr/>
              <p:nvPr/>
            </p:nvSpPr>
            <p:spPr>
              <a:xfrm rot="9497150">
                <a:off x="7907405" y="4093503"/>
                <a:ext cx="117004" cy="146968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tx1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ln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kern="0">
                  <a:solidFill>
                    <a:prstClr val="white"/>
                  </a:solidFill>
                </a:endParaRPr>
              </a:p>
            </p:txBody>
          </p:sp>
          <p:sp>
            <p:nvSpPr>
              <p:cNvPr id="154" name="Oval 52"/>
              <p:cNvSpPr/>
              <p:nvPr/>
            </p:nvSpPr>
            <p:spPr>
              <a:xfrm rot="9497150">
                <a:off x="8059805" y="3877479"/>
                <a:ext cx="117004" cy="146968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tx1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ln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kern="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42" name="Ovaal 41"/>
          <p:cNvSpPr/>
          <p:nvPr/>
        </p:nvSpPr>
        <p:spPr>
          <a:xfrm>
            <a:off x="-2442057" y="0"/>
            <a:ext cx="6630691" cy="6858000"/>
          </a:xfrm>
          <a:prstGeom prst="ellipse">
            <a:avLst/>
          </a:prstGeom>
          <a:gradFill flip="none" rotWithShape="1">
            <a:gsLst>
              <a:gs pos="59000">
                <a:schemeClr val="bg1"/>
              </a:gs>
              <a:gs pos="7800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prstClr val="white"/>
              </a:solidFill>
            </a:endParaRPr>
          </a:p>
        </p:txBody>
      </p:sp>
      <p:grpSp>
        <p:nvGrpSpPr>
          <p:cNvPr id="75" name="Groep 74"/>
          <p:cNvGrpSpPr/>
          <p:nvPr/>
        </p:nvGrpSpPr>
        <p:grpSpPr>
          <a:xfrm rot="20000626">
            <a:off x="-1785204" y="1064665"/>
            <a:ext cx="2869825" cy="1011768"/>
            <a:chOff x="979550" y="1391270"/>
            <a:chExt cx="3243407" cy="1011768"/>
          </a:xfrm>
        </p:grpSpPr>
        <p:sp>
          <p:nvSpPr>
            <p:cNvPr id="76" name="Vrije vorm 75"/>
            <p:cNvSpPr/>
            <p:nvPr/>
          </p:nvSpPr>
          <p:spPr bwMode="auto">
            <a:xfrm rot="745148">
              <a:off x="979550" y="1391270"/>
              <a:ext cx="3243407" cy="1011768"/>
            </a:xfrm>
            <a:custGeom>
              <a:avLst/>
              <a:gdLst>
                <a:gd name="connsiteX0" fmla="*/ 7003 w 1344711"/>
                <a:gd name="connsiteY0" fmla="*/ 316523 h 497393"/>
                <a:gd name="connsiteX1" fmla="*/ 37148 w 1344711"/>
                <a:gd name="connsiteY1" fmla="*/ 281354 h 497393"/>
                <a:gd name="connsiteX2" fmla="*/ 67293 w 1344711"/>
                <a:gd name="connsiteY2" fmla="*/ 271305 h 497393"/>
                <a:gd name="connsiteX3" fmla="*/ 92414 w 1344711"/>
                <a:gd name="connsiteY3" fmla="*/ 251209 h 497393"/>
                <a:gd name="connsiteX4" fmla="*/ 107487 w 1344711"/>
                <a:gd name="connsiteY4" fmla="*/ 246184 h 497393"/>
                <a:gd name="connsiteX5" fmla="*/ 117535 w 1344711"/>
                <a:gd name="connsiteY5" fmla="*/ 231112 h 497393"/>
                <a:gd name="connsiteX6" fmla="*/ 132608 w 1344711"/>
                <a:gd name="connsiteY6" fmla="*/ 226088 h 497393"/>
                <a:gd name="connsiteX7" fmla="*/ 162753 w 1344711"/>
                <a:gd name="connsiteY7" fmla="*/ 211015 h 497393"/>
                <a:gd name="connsiteX8" fmla="*/ 177825 w 1344711"/>
                <a:gd name="connsiteY8" fmla="*/ 200967 h 497393"/>
                <a:gd name="connsiteX9" fmla="*/ 192898 w 1344711"/>
                <a:gd name="connsiteY9" fmla="*/ 195943 h 497393"/>
                <a:gd name="connsiteX10" fmla="*/ 202946 w 1344711"/>
                <a:gd name="connsiteY10" fmla="*/ 185894 h 497393"/>
                <a:gd name="connsiteX11" fmla="*/ 233091 w 1344711"/>
                <a:gd name="connsiteY11" fmla="*/ 175846 h 497393"/>
                <a:gd name="connsiteX12" fmla="*/ 243140 w 1344711"/>
                <a:gd name="connsiteY12" fmla="*/ 165798 h 497393"/>
                <a:gd name="connsiteX13" fmla="*/ 273285 w 1344711"/>
                <a:gd name="connsiteY13" fmla="*/ 155749 h 497393"/>
                <a:gd name="connsiteX14" fmla="*/ 303430 w 1344711"/>
                <a:gd name="connsiteY14" fmla="*/ 140677 h 497393"/>
                <a:gd name="connsiteX15" fmla="*/ 343623 w 1344711"/>
                <a:gd name="connsiteY15" fmla="*/ 120580 h 497393"/>
                <a:gd name="connsiteX16" fmla="*/ 343623 w 1344711"/>
                <a:gd name="connsiteY16" fmla="*/ 120580 h 497393"/>
                <a:gd name="connsiteX17" fmla="*/ 358696 w 1344711"/>
                <a:gd name="connsiteY17" fmla="*/ 110532 h 497393"/>
                <a:gd name="connsiteX18" fmla="*/ 388841 w 1344711"/>
                <a:gd name="connsiteY18" fmla="*/ 100483 h 497393"/>
                <a:gd name="connsiteX19" fmla="*/ 418986 w 1344711"/>
                <a:gd name="connsiteY19" fmla="*/ 85411 h 497393"/>
                <a:gd name="connsiteX20" fmla="*/ 434058 w 1344711"/>
                <a:gd name="connsiteY20" fmla="*/ 75363 h 497393"/>
                <a:gd name="connsiteX21" fmla="*/ 444107 w 1344711"/>
                <a:gd name="connsiteY21" fmla="*/ 65314 h 497393"/>
                <a:gd name="connsiteX22" fmla="*/ 459179 w 1344711"/>
                <a:gd name="connsiteY22" fmla="*/ 60290 h 497393"/>
                <a:gd name="connsiteX23" fmla="*/ 479276 w 1344711"/>
                <a:gd name="connsiteY23" fmla="*/ 40193 h 497393"/>
                <a:gd name="connsiteX24" fmla="*/ 519469 w 1344711"/>
                <a:gd name="connsiteY24" fmla="*/ 30145 h 497393"/>
                <a:gd name="connsiteX25" fmla="*/ 559663 w 1344711"/>
                <a:gd name="connsiteY25" fmla="*/ 10048 h 497393"/>
                <a:gd name="connsiteX26" fmla="*/ 574735 w 1344711"/>
                <a:gd name="connsiteY26" fmla="*/ 5024 h 497393"/>
                <a:gd name="connsiteX27" fmla="*/ 589808 w 1344711"/>
                <a:gd name="connsiteY27" fmla="*/ 0 h 497393"/>
                <a:gd name="connsiteX28" fmla="*/ 690291 w 1344711"/>
                <a:gd name="connsiteY28" fmla="*/ 5024 h 497393"/>
                <a:gd name="connsiteX29" fmla="*/ 720436 w 1344711"/>
                <a:gd name="connsiteY29" fmla="*/ 15072 h 497393"/>
                <a:gd name="connsiteX30" fmla="*/ 730485 w 1344711"/>
                <a:gd name="connsiteY30" fmla="*/ 25121 h 497393"/>
                <a:gd name="connsiteX31" fmla="*/ 760630 w 1344711"/>
                <a:gd name="connsiteY31" fmla="*/ 35169 h 497393"/>
                <a:gd name="connsiteX32" fmla="*/ 775702 w 1344711"/>
                <a:gd name="connsiteY32" fmla="*/ 45217 h 497393"/>
                <a:gd name="connsiteX33" fmla="*/ 800823 w 1344711"/>
                <a:gd name="connsiteY33" fmla="*/ 50242 h 497393"/>
                <a:gd name="connsiteX34" fmla="*/ 815896 w 1344711"/>
                <a:gd name="connsiteY34" fmla="*/ 55266 h 497393"/>
                <a:gd name="connsiteX35" fmla="*/ 841017 w 1344711"/>
                <a:gd name="connsiteY35" fmla="*/ 60290 h 497393"/>
                <a:gd name="connsiteX36" fmla="*/ 871162 w 1344711"/>
                <a:gd name="connsiteY36" fmla="*/ 70338 h 497393"/>
                <a:gd name="connsiteX37" fmla="*/ 891258 w 1344711"/>
                <a:gd name="connsiteY37" fmla="*/ 75363 h 497393"/>
                <a:gd name="connsiteX38" fmla="*/ 936476 w 1344711"/>
                <a:gd name="connsiteY38" fmla="*/ 85411 h 497393"/>
                <a:gd name="connsiteX39" fmla="*/ 941500 w 1344711"/>
                <a:gd name="connsiteY39" fmla="*/ 100483 h 497393"/>
                <a:gd name="connsiteX40" fmla="*/ 1031935 w 1344711"/>
                <a:gd name="connsiteY40" fmla="*/ 110532 h 497393"/>
                <a:gd name="connsiteX41" fmla="*/ 1263047 w 1344711"/>
                <a:gd name="connsiteY41" fmla="*/ 120580 h 497393"/>
                <a:gd name="connsiteX42" fmla="*/ 1318313 w 1344711"/>
                <a:gd name="connsiteY42" fmla="*/ 125604 h 497393"/>
                <a:gd name="connsiteX43" fmla="*/ 1333386 w 1344711"/>
                <a:gd name="connsiteY43" fmla="*/ 130628 h 497393"/>
                <a:gd name="connsiteX44" fmla="*/ 1338410 w 1344711"/>
                <a:gd name="connsiteY44" fmla="*/ 155749 h 497393"/>
                <a:gd name="connsiteX45" fmla="*/ 1308265 w 1344711"/>
                <a:gd name="connsiteY45" fmla="*/ 165798 h 497393"/>
                <a:gd name="connsiteX46" fmla="*/ 1293192 w 1344711"/>
                <a:gd name="connsiteY46" fmla="*/ 170822 h 497393"/>
                <a:gd name="connsiteX47" fmla="*/ 1263047 w 1344711"/>
                <a:gd name="connsiteY47" fmla="*/ 185894 h 497393"/>
                <a:gd name="connsiteX48" fmla="*/ 1247975 w 1344711"/>
                <a:gd name="connsiteY48" fmla="*/ 195943 h 497393"/>
                <a:gd name="connsiteX49" fmla="*/ 1237926 w 1344711"/>
                <a:gd name="connsiteY49" fmla="*/ 205991 h 497393"/>
                <a:gd name="connsiteX50" fmla="*/ 1222854 w 1344711"/>
                <a:gd name="connsiteY50" fmla="*/ 211015 h 497393"/>
                <a:gd name="connsiteX51" fmla="*/ 1187685 w 1344711"/>
                <a:gd name="connsiteY51" fmla="*/ 236136 h 497393"/>
                <a:gd name="connsiteX52" fmla="*/ 1162564 w 1344711"/>
                <a:gd name="connsiteY52" fmla="*/ 251209 h 497393"/>
                <a:gd name="connsiteX53" fmla="*/ 1137443 w 1344711"/>
                <a:gd name="connsiteY53" fmla="*/ 266281 h 497393"/>
                <a:gd name="connsiteX54" fmla="*/ 1127395 w 1344711"/>
                <a:gd name="connsiteY54" fmla="*/ 276330 h 497393"/>
                <a:gd name="connsiteX55" fmla="*/ 1112322 w 1344711"/>
                <a:gd name="connsiteY55" fmla="*/ 281354 h 497393"/>
                <a:gd name="connsiteX56" fmla="*/ 1087201 w 1344711"/>
                <a:gd name="connsiteY56" fmla="*/ 301450 h 497393"/>
                <a:gd name="connsiteX57" fmla="*/ 1052032 w 1344711"/>
                <a:gd name="connsiteY57" fmla="*/ 331595 h 497393"/>
                <a:gd name="connsiteX58" fmla="*/ 1036959 w 1344711"/>
                <a:gd name="connsiteY58" fmla="*/ 336620 h 497393"/>
                <a:gd name="connsiteX59" fmla="*/ 1006814 w 1344711"/>
                <a:gd name="connsiteY59" fmla="*/ 356716 h 497393"/>
                <a:gd name="connsiteX60" fmla="*/ 991742 w 1344711"/>
                <a:gd name="connsiteY60" fmla="*/ 366765 h 497393"/>
                <a:gd name="connsiteX61" fmla="*/ 981693 w 1344711"/>
                <a:gd name="connsiteY61" fmla="*/ 376813 h 497393"/>
                <a:gd name="connsiteX62" fmla="*/ 966621 w 1344711"/>
                <a:gd name="connsiteY62" fmla="*/ 381837 h 497393"/>
                <a:gd name="connsiteX63" fmla="*/ 931452 w 1344711"/>
                <a:gd name="connsiteY63" fmla="*/ 406958 h 497393"/>
                <a:gd name="connsiteX64" fmla="*/ 921403 w 1344711"/>
                <a:gd name="connsiteY64" fmla="*/ 417006 h 497393"/>
                <a:gd name="connsiteX65" fmla="*/ 891258 w 1344711"/>
                <a:gd name="connsiteY65" fmla="*/ 427055 h 497393"/>
                <a:gd name="connsiteX66" fmla="*/ 876186 w 1344711"/>
                <a:gd name="connsiteY66" fmla="*/ 437103 h 497393"/>
                <a:gd name="connsiteX67" fmla="*/ 825944 w 1344711"/>
                <a:gd name="connsiteY67" fmla="*/ 452176 h 497393"/>
                <a:gd name="connsiteX68" fmla="*/ 810871 w 1344711"/>
                <a:gd name="connsiteY68" fmla="*/ 467248 h 497393"/>
                <a:gd name="connsiteX69" fmla="*/ 790775 w 1344711"/>
                <a:gd name="connsiteY69" fmla="*/ 472272 h 497393"/>
                <a:gd name="connsiteX70" fmla="*/ 775702 w 1344711"/>
                <a:gd name="connsiteY70" fmla="*/ 477297 h 497393"/>
                <a:gd name="connsiteX71" fmla="*/ 735509 w 1344711"/>
                <a:gd name="connsiteY71" fmla="*/ 487345 h 497393"/>
                <a:gd name="connsiteX72" fmla="*/ 665170 w 1344711"/>
                <a:gd name="connsiteY72" fmla="*/ 497393 h 497393"/>
                <a:gd name="connsiteX73" fmla="*/ 564687 w 1344711"/>
                <a:gd name="connsiteY73" fmla="*/ 492369 h 497393"/>
                <a:gd name="connsiteX74" fmla="*/ 549614 w 1344711"/>
                <a:gd name="connsiteY74" fmla="*/ 487345 h 497393"/>
                <a:gd name="connsiteX75" fmla="*/ 534542 w 1344711"/>
                <a:gd name="connsiteY75" fmla="*/ 477297 h 497393"/>
                <a:gd name="connsiteX76" fmla="*/ 529518 w 1344711"/>
                <a:gd name="connsiteY76" fmla="*/ 462224 h 497393"/>
                <a:gd name="connsiteX77" fmla="*/ 504397 w 1344711"/>
                <a:gd name="connsiteY77" fmla="*/ 447152 h 497393"/>
                <a:gd name="connsiteX78" fmla="*/ 464203 w 1344711"/>
                <a:gd name="connsiteY78" fmla="*/ 442127 h 497393"/>
                <a:gd name="connsiteX79" fmla="*/ 429034 w 1344711"/>
                <a:gd name="connsiteY79" fmla="*/ 432079 h 497393"/>
                <a:gd name="connsiteX80" fmla="*/ 373768 w 1344711"/>
                <a:gd name="connsiteY80" fmla="*/ 422031 h 497393"/>
                <a:gd name="connsiteX81" fmla="*/ 343623 w 1344711"/>
                <a:gd name="connsiteY81" fmla="*/ 411982 h 497393"/>
                <a:gd name="connsiteX82" fmla="*/ 328551 w 1344711"/>
                <a:gd name="connsiteY82" fmla="*/ 406958 h 497393"/>
                <a:gd name="connsiteX83" fmla="*/ 283333 w 1344711"/>
                <a:gd name="connsiteY83" fmla="*/ 386861 h 497393"/>
                <a:gd name="connsiteX84" fmla="*/ 268260 w 1344711"/>
                <a:gd name="connsiteY84" fmla="*/ 381837 h 497393"/>
                <a:gd name="connsiteX85" fmla="*/ 172801 w 1344711"/>
                <a:gd name="connsiteY85" fmla="*/ 376813 h 497393"/>
                <a:gd name="connsiteX86" fmla="*/ 122559 w 1344711"/>
                <a:gd name="connsiteY86" fmla="*/ 366765 h 497393"/>
                <a:gd name="connsiteX87" fmla="*/ 97438 w 1344711"/>
                <a:gd name="connsiteY87" fmla="*/ 361741 h 497393"/>
                <a:gd name="connsiteX88" fmla="*/ 42173 w 1344711"/>
                <a:gd name="connsiteY88" fmla="*/ 346668 h 497393"/>
                <a:gd name="connsiteX89" fmla="*/ 7003 w 1344711"/>
                <a:gd name="connsiteY89" fmla="*/ 341644 h 497393"/>
                <a:gd name="connsiteX90" fmla="*/ 7003 w 1344711"/>
                <a:gd name="connsiteY90" fmla="*/ 296426 h 497393"/>
                <a:gd name="connsiteX91" fmla="*/ 7003 w 1344711"/>
                <a:gd name="connsiteY91" fmla="*/ 316523 h 497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</a:cxnLst>
              <a:rect l="l" t="t" r="r" b="b"/>
              <a:pathLst>
                <a:path w="1344711" h="497393">
                  <a:moveTo>
                    <a:pt x="7003" y="316523"/>
                  </a:moveTo>
                  <a:cubicBezTo>
                    <a:pt x="12027" y="314011"/>
                    <a:pt x="18168" y="289790"/>
                    <a:pt x="37148" y="281354"/>
                  </a:cubicBezTo>
                  <a:cubicBezTo>
                    <a:pt x="46827" y="277052"/>
                    <a:pt x="67293" y="271305"/>
                    <a:pt x="67293" y="271305"/>
                  </a:cubicBezTo>
                  <a:cubicBezTo>
                    <a:pt x="76639" y="261960"/>
                    <a:pt x="79739" y="257547"/>
                    <a:pt x="92414" y="251209"/>
                  </a:cubicBezTo>
                  <a:cubicBezTo>
                    <a:pt x="97151" y="248840"/>
                    <a:pt x="102463" y="247859"/>
                    <a:pt x="107487" y="246184"/>
                  </a:cubicBezTo>
                  <a:cubicBezTo>
                    <a:pt x="110836" y="241160"/>
                    <a:pt x="112820" y="234884"/>
                    <a:pt x="117535" y="231112"/>
                  </a:cubicBezTo>
                  <a:cubicBezTo>
                    <a:pt x="121671" y="227804"/>
                    <a:pt x="127871" y="228457"/>
                    <a:pt x="132608" y="226088"/>
                  </a:cubicBezTo>
                  <a:cubicBezTo>
                    <a:pt x="171566" y="206608"/>
                    <a:pt x="124866" y="223643"/>
                    <a:pt x="162753" y="211015"/>
                  </a:cubicBezTo>
                  <a:cubicBezTo>
                    <a:pt x="167777" y="207666"/>
                    <a:pt x="172424" y="203667"/>
                    <a:pt x="177825" y="200967"/>
                  </a:cubicBezTo>
                  <a:cubicBezTo>
                    <a:pt x="182562" y="198599"/>
                    <a:pt x="188357" y="198668"/>
                    <a:pt x="192898" y="195943"/>
                  </a:cubicBezTo>
                  <a:cubicBezTo>
                    <a:pt x="196960" y="193506"/>
                    <a:pt x="198709" y="188012"/>
                    <a:pt x="202946" y="185894"/>
                  </a:cubicBezTo>
                  <a:cubicBezTo>
                    <a:pt x="212420" y="181157"/>
                    <a:pt x="233091" y="175846"/>
                    <a:pt x="233091" y="175846"/>
                  </a:cubicBezTo>
                  <a:cubicBezTo>
                    <a:pt x="236441" y="172497"/>
                    <a:pt x="238903" y="167916"/>
                    <a:pt x="243140" y="165798"/>
                  </a:cubicBezTo>
                  <a:cubicBezTo>
                    <a:pt x="252614" y="161061"/>
                    <a:pt x="264472" y="161624"/>
                    <a:pt x="273285" y="155749"/>
                  </a:cubicBezTo>
                  <a:cubicBezTo>
                    <a:pt x="292764" y="142763"/>
                    <a:pt x="282629" y="147610"/>
                    <a:pt x="303430" y="140677"/>
                  </a:cubicBezTo>
                  <a:cubicBezTo>
                    <a:pt x="320967" y="123138"/>
                    <a:pt x="308984" y="132126"/>
                    <a:pt x="343623" y="120580"/>
                  </a:cubicBezTo>
                  <a:lnTo>
                    <a:pt x="343623" y="120580"/>
                  </a:lnTo>
                  <a:cubicBezTo>
                    <a:pt x="348647" y="117231"/>
                    <a:pt x="353178" y="112984"/>
                    <a:pt x="358696" y="110532"/>
                  </a:cubicBezTo>
                  <a:cubicBezTo>
                    <a:pt x="368375" y="106230"/>
                    <a:pt x="380028" y="106358"/>
                    <a:pt x="388841" y="100483"/>
                  </a:cubicBezTo>
                  <a:cubicBezTo>
                    <a:pt x="408320" y="87497"/>
                    <a:pt x="398185" y="92344"/>
                    <a:pt x="418986" y="85411"/>
                  </a:cubicBezTo>
                  <a:cubicBezTo>
                    <a:pt x="424010" y="82062"/>
                    <a:pt x="429343" y="79135"/>
                    <a:pt x="434058" y="75363"/>
                  </a:cubicBezTo>
                  <a:cubicBezTo>
                    <a:pt x="437757" y="72404"/>
                    <a:pt x="440045" y="67751"/>
                    <a:pt x="444107" y="65314"/>
                  </a:cubicBezTo>
                  <a:cubicBezTo>
                    <a:pt x="448648" y="62589"/>
                    <a:pt x="454155" y="61965"/>
                    <a:pt x="459179" y="60290"/>
                  </a:cubicBezTo>
                  <a:cubicBezTo>
                    <a:pt x="465878" y="53591"/>
                    <a:pt x="469986" y="42051"/>
                    <a:pt x="479276" y="40193"/>
                  </a:cubicBezTo>
                  <a:cubicBezTo>
                    <a:pt x="509590" y="34130"/>
                    <a:pt x="496296" y="37869"/>
                    <a:pt x="519469" y="30145"/>
                  </a:cubicBezTo>
                  <a:cubicBezTo>
                    <a:pt x="537008" y="12608"/>
                    <a:pt x="525025" y="21595"/>
                    <a:pt x="559663" y="10048"/>
                  </a:cubicBezTo>
                  <a:lnTo>
                    <a:pt x="574735" y="5024"/>
                  </a:lnTo>
                  <a:lnTo>
                    <a:pt x="589808" y="0"/>
                  </a:lnTo>
                  <a:cubicBezTo>
                    <a:pt x="623302" y="1675"/>
                    <a:pt x="656976" y="1180"/>
                    <a:pt x="690291" y="5024"/>
                  </a:cubicBezTo>
                  <a:cubicBezTo>
                    <a:pt x="700813" y="6238"/>
                    <a:pt x="720436" y="15072"/>
                    <a:pt x="720436" y="15072"/>
                  </a:cubicBezTo>
                  <a:cubicBezTo>
                    <a:pt x="723786" y="18422"/>
                    <a:pt x="726248" y="23002"/>
                    <a:pt x="730485" y="25121"/>
                  </a:cubicBezTo>
                  <a:cubicBezTo>
                    <a:pt x="739959" y="29858"/>
                    <a:pt x="760630" y="35169"/>
                    <a:pt x="760630" y="35169"/>
                  </a:cubicBezTo>
                  <a:cubicBezTo>
                    <a:pt x="765654" y="38518"/>
                    <a:pt x="770048" y="43097"/>
                    <a:pt x="775702" y="45217"/>
                  </a:cubicBezTo>
                  <a:cubicBezTo>
                    <a:pt x="783698" y="48216"/>
                    <a:pt x="792538" y="48171"/>
                    <a:pt x="800823" y="50242"/>
                  </a:cubicBezTo>
                  <a:cubicBezTo>
                    <a:pt x="805961" y="51527"/>
                    <a:pt x="810758" y="53982"/>
                    <a:pt x="815896" y="55266"/>
                  </a:cubicBezTo>
                  <a:cubicBezTo>
                    <a:pt x="824181" y="57337"/>
                    <a:pt x="832778" y="58043"/>
                    <a:pt x="841017" y="60290"/>
                  </a:cubicBezTo>
                  <a:cubicBezTo>
                    <a:pt x="851236" y="63077"/>
                    <a:pt x="860887" y="67769"/>
                    <a:pt x="871162" y="70338"/>
                  </a:cubicBezTo>
                  <a:cubicBezTo>
                    <a:pt x="877861" y="72013"/>
                    <a:pt x="884518" y="73865"/>
                    <a:pt x="891258" y="75363"/>
                  </a:cubicBezTo>
                  <a:cubicBezTo>
                    <a:pt x="948720" y="88133"/>
                    <a:pt x="887418" y="73147"/>
                    <a:pt x="936476" y="85411"/>
                  </a:cubicBezTo>
                  <a:cubicBezTo>
                    <a:pt x="938151" y="90435"/>
                    <a:pt x="936379" y="99135"/>
                    <a:pt x="941500" y="100483"/>
                  </a:cubicBezTo>
                  <a:cubicBezTo>
                    <a:pt x="970832" y="108202"/>
                    <a:pt x="1031935" y="110532"/>
                    <a:pt x="1031935" y="110532"/>
                  </a:cubicBezTo>
                  <a:cubicBezTo>
                    <a:pt x="1116101" y="138586"/>
                    <a:pt x="1031418" y="112001"/>
                    <a:pt x="1263047" y="120580"/>
                  </a:cubicBezTo>
                  <a:cubicBezTo>
                    <a:pt x="1281532" y="121265"/>
                    <a:pt x="1299891" y="123929"/>
                    <a:pt x="1318313" y="125604"/>
                  </a:cubicBezTo>
                  <a:cubicBezTo>
                    <a:pt x="1323337" y="127279"/>
                    <a:pt x="1328845" y="127903"/>
                    <a:pt x="1333386" y="130628"/>
                  </a:cubicBezTo>
                  <a:cubicBezTo>
                    <a:pt x="1341232" y="135336"/>
                    <a:pt x="1351580" y="146341"/>
                    <a:pt x="1338410" y="155749"/>
                  </a:cubicBezTo>
                  <a:cubicBezTo>
                    <a:pt x="1329791" y="161905"/>
                    <a:pt x="1318313" y="162448"/>
                    <a:pt x="1308265" y="165798"/>
                  </a:cubicBezTo>
                  <a:lnTo>
                    <a:pt x="1293192" y="170822"/>
                  </a:lnTo>
                  <a:cubicBezTo>
                    <a:pt x="1249990" y="199623"/>
                    <a:pt x="1304656" y="165089"/>
                    <a:pt x="1263047" y="185894"/>
                  </a:cubicBezTo>
                  <a:cubicBezTo>
                    <a:pt x="1257646" y="188594"/>
                    <a:pt x="1252690" y="192171"/>
                    <a:pt x="1247975" y="195943"/>
                  </a:cubicBezTo>
                  <a:cubicBezTo>
                    <a:pt x="1244276" y="198902"/>
                    <a:pt x="1241988" y="203554"/>
                    <a:pt x="1237926" y="205991"/>
                  </a:cubicBezTo>
                  <a:cubicBezTo>
                    <a:pt x="1233385" y="208716"/>
                    <a:pt x="1227878" y="209340"/>
                    <a:pt x="1222854" y="211015"/>
                  </a:cubicBezTo>
                  <a:cubicBezTo>
                    <a:pt x="1199012" y="234857"/>
                    <a:pt x="1211745" y="228116"/>
                    <a:pt x="1187685" y="236136"/>
                  </a:cubicBezTo>
                  <a:cubicBezTo>
                    <a:pt x="1162223" y="261596"/>
                    <a:pt x="1195175" y="231642"/>
                    <a:pt x="1162564" y="251209"/>
                  </a:cubicBezTo>
                  <a:cubicBezTo>
                    <a:pt x="1128087" y="271896"/>
                    <a:pt x="1180133" y="252051"/>
                    <a:pt x="1137443" y="266281"/>
                  </a:cubicBezTo>
                  <a:cubicBezTo>
                    <a:pt x="1134094" y="269631"/>
                    <a:pt x="1131457" y="273893"/>
                    <a:pt x="1127395" y="276330"/>
                  </a:cubicBezTo>
                  <a:cubicBezTo>
                    <a:pt x="1122854" y="279055"/>
                    <a:pt x="1116458" y="278046"/>
                    <a:pt x="1112322" y="281354"/>
                  </a:cubicBezTo>
                  <a:cubicBezTo>
                    <a:pt x="1079856" y="307325"/>
                    <a:pt x="1125088" y="288822"/>
                    <a:pt x="1087201" y="301450"/>
                  </a:cubicBezTo>
                  <a:cubicBezTo>
                    <a:pt x="1074839" y="313812"/>
                    <a:pt x="1067336" y="323943"/>
                    <a:pt x="1052032" y="331595"/>
                  </a:cubicBezTo>
                  <a:cubicBezTo>
                    <a:pt x="1047295" y="333964"/>
                    <a:pt x="1041589" y="334048"/>
                    <a:pt x="1036959" y="336620"/>
                  </a:cubicBezTo>
                  <a:cubicBezTo>
                    <a:pt x="1026402" y="342485"/>
                    <a:pt x="1016862" y="350017"/>
                    <a:pt x="1006814" y="356716"/>
                  </a:cubicBezTo>
                  <a:cubicBezTo>
                    <a:pt x="1001790" y="360065"/>
                    <a:pt x="996012" y="362496"/>
                    <a:pt x="991742" y="366765"/>
                  </a:cubicBezTo>
                  <a:cubicBezTo>
                    <a:pt x="988392" y="370114"/>
                    <a:pt x="985755" y="374376"/>
                    <a:pt x="981693" y="376813"/>
                  </a:cubicBezTo>
                  <a:cubicBezTo>
                    <a:pt x="977152" y="379538"/>
                    <a:pt x="971645" y="380162"/>
                    <a:pt x="966621" y="381837"/>
                  </a:cubicBezTo>
                  <a:cubicBezTo>
                    <a:pt x="942779" y="405679"/>
                    <a:pt x="955512" y="398938"/>
                    <a:pt x="931452" y="406958"/>
                  </a:cubicBezTo>
                  <a:cubicBezTo>
                    <a:pt x="928102" y="410307"/>
                    <a:pt x="925640" y="414888"/>
                    <a:pt x="921403" y="417006"/>
                  </a:cubicBezTo>
                  <a:cubicBezTo>
                    <a:pt x="911929" y="421743"/>
                    <a:pt x="891258" y="427055"/>
                    <a:pt x="891258" y="427055"/>
                  </a:cubicBezTo>
                  <a:cubicBezTo>
                    <a:pt x="886234" y="430404"/>
                    <a:pt x="881704" y="434651"/>
                    <a:pt x="876186" y="437103"/>
                  </a:cubicBezTo>
                  <a:cubicBezTo>
                    <a:pt x="860455" y="444095"/>
                    <a:pt x="842649" y="448000"/>
                    <a:pt x="825944" y="452176"/>
                  </a:cubicBezTo>
                  <a:cubicBezTo>
                    <a:pt x="820920" y="457200"/>
                    <a:pt x="817040" y="463723"/>
                    <a:pt x="810871" y="467248"/>
                  </a:cubicBezTo>
                  <a:cubicBezTo>
                    <a:pt x="804876" y="470674"/>
                    <a:pt x="797414" y="470375"/>
                    <a:pt x="790775" y="472272"/>
                  </a:cubicBezTo>
                  <a:cubicBezTo>
                    <a:pt x="785683" y="473727"/>
                    <a:pt x="780812" y="475903"/>
                    <a:pt x="775702" y="477297"/>
                  </a:cubicBezTo>
                  <a:cubicBezTo>
                    <a:pt x="762379" y="480931"/>
                    <a:pt x="749131" y="485075"/>
                    <a:pt x="735509" y="487345"/>
                  </a:cubicBezTo>
                  <a:cubicBezTo>
                    <a:pt x="692045" y="494589"/>
                    <a:pt x="715472" y="491106"/>
                    <a:pt x="665170" y="497393"/>
                  </a:cubicBezTo>
                  <a:cubicBezTo>
                    <a:pt x="631676" y="495718"/>
                    <a:pt x="598097" y="495274"/>
                    <a:pt x="564687" y="492369"/>
                  </a:cubicBezTo>
                  <a:cubicBezTo>
                    <a:pt x="559411" y="491910"/>
                    <a:pt x="554351" y="489713"/>
                    <a:pt x="549614" y="487345"/>
                  </a:cubicBezTo>
                  <a:cubicBezTo>
                    <a:pt x="544213" y="484645"/>
                    <a:pt x="539566" y="480646"/>
                    <a:pt x="534542" y="477297"/>
                  </a:cubicBezTo>
                  <a:cubicBezTo>
                    <a:pt x="532867" y="472273"/>
                    <a:pt x="532243" y="466765"/>
                    <a:pt x="529518" y="462224"/>
                  </a:cubicBezTo>
                  <a:cubicBezTo>
                    <a:pt x="523704" y="452534"/>
                    <a:pt x="515042" y="449088"/>
                    <a:pt x="504397" y="447152"/>
                  </a:cubicBezTo>
                  <a:cubicBezTo>
                    <a:pt x="491113" y="444736"/>
                    <a:pt x="477522" y="444347"/>
                    <a:pt x="464203" y="442127"/>
                  </a:cubicBezTo>
                  <a:cubicBezTo>
                    <a:pt x="445357" y="438986"/>
                    <a:pt x="445758" y="436857"/>
                    <a:pt x="429034" y="432079"/>
                  </a:cubicBezTo>
                  <a:cubicBezTo>
                    <a:pt x="405345" y="425311"/>
                    <a:pt x="402231" y="426097"/>
                    <a:pt x="373768" y="422031"/>
                  </a:cubicBezTo>
                  <a:lnTo>
                    <a:pt x="343623" y="411982"/>
                  </a:lnTo>
                  <a:cubicBezTo>
                    <a:pt x="338599" y="410307"/>
                    <a:pt x="332957" y="409895"/>
                    <a:pt x="328551" y="406958"/>
                  </a:cubicBezTo>
                  <a:cubicBezTo>
                    <a:pt x="304666" y="391036"/>
                    <a:pt x="319205" y="398819"/>
                    <a:pt x="283333" y="386861"/>
                  </a:cubicBezTo>
                  <a:cubicBezTo>
                    <a:pt x="278309" y="385186"/>
                    <a:pt x="273549" y="382115"/>
                    <a:pt x="268260" y="381837"/>
                  </a:cubicBezTo>
                  <a:lnTo>
                    <a:pt x="172801" y="376813"/>
                  </a:lnTo>
                  <a:cubicBezTo>
                    <a:pt x="113731" y="366968"/>
                    <a:pt x="167528" y="376758"/>
                    <a:pt x="122559" y="366765"/>
                  </a:cubicBezTo>
                  <a:cubicBezTo>
                    <a:pt x="114223" y="364913"/>
                    <a:pt x="105722" y="363812"/>
                    <a:pt x="97438" y="361741"/>
                  </a:cubicBezTo>
                  <a:cubicBezTo>
                    <a:pt x="64725" y="353562"/>
                    <a:pt x="99343" y="354835"/>
                    <a:pt x="42173" y="346668"/>
                  </a:cubicBezTo>
                  <a:lnTo>
                    <a:pt x="7003" y="341644"/>
                  </a:lnTo>
                  <a:cubicBezTo>
                    <a:pt x="2588" y="328400"/>
                    <a:pt x="-6260" y="309689"/>
                    <a:pt x="7003" y="296426"/>
                  </a:cubicBezTo>
                  <a:cubicBezTo>
                    <a:pt x="14206" y="289223"/>
                    <a:pt x="1979" y="319035"/>
                    <a:pt x="7003" y="316523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Tahoma" pitchFamily="34" charset="0"/>
              </a:endParaRPr>
            </a:p>
          </p:txBody>
        </p:sp>
        <p:sp>
          <p:nvSpPr>
            <p:cNvPr id="77" name="Ovaal 76"/>
            <p:cNvSpPr/>
            <p:nvPr/>
          </p:nvSpPr>
          <p:spPr>
            <a:xfrm rot="697414">
              <a:off x="1642188" y="1579972"/>
              <a:ext cx="1723345" cy="634363"/>
            </a:xfrm>
            <a:prstGeom prst="ellipse">
              <a:avLst/>
            </a:prstGeom>
            <a:blipFill dpi="0" rotWithShape="1">
              <a:blip r:embed="rId2">
                <a:alphaModFix amt="31000"/>
              </a:blip>
              <a:srcRect/>
              <a:tile tx="0" ty="0" sx="100000" sy="100000" flip="none" algn="tl"/>
            </a:blip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BE" sz="1100" dirty="0" smtClean="0">
                  <a:solidFill>
                    <a:prstClr val="white"/>
                  </a:solidFill>
                </a:rPr>
                <a:t>MSC</a:t>
              </a:r>
              <a:endParaRPr lang="en-US" sz="11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72" name="Groep 71"/>
          <p:cNvGrpSpPr/>
          <p:nvPr/>
        </p:nvGrpSpPr>
        <p:grpSpPr>
          <a:xfrm>
            <a:off x="909487" y="4141044"/>
            <a:ext cx="1844642" cy="2070085"/>
            <a:chOff x="6048164" y="1520788"/>
            <a:chExt cx="2505089" cy="2426677"/>
          </a:xfrm>
          <a:solidFill>
            <a:schemeClr val="accent4">
              <a:lumMod val="75000"/>
            </a:schemeClr>
          </a:solidFill>
        </p:grpSpPr>
        <p:sp>
          <p:nvSpPr>
            <p:cNvPr id="73" name="Vrije vorm 72"/>
            <p:cNvSpPr/>
            <p:nvPr/>
          </p:nvSpPr>
          <p:spPr>
            <a:xfrm>
              <a:off x="6048164" y="1520788"/>
              <a:ext cx="2505089" cy="2426677"/>
            </a:xfrm>
            <a:custGeom>
              <a:avLst/>
              <a:gdLst>
                <a:gd name="connsiteX0" fmla="*/ 764931 w 2505089"/>
                <a:gd name="connsiteY0" fmla="*/ 351692 h 2426677"/>
                <a:gd name="connsiteX1" fmla="*/ 826477 w 2505089"/>
                <a:gd name="connsiteY1" fmla="*/ 298938 h 2426677"/>
                <a:gd name="connsiteX2" fmla="*/ 835269 w 2505089"/>
                <a:gd name="connsiteY2" fmla="*/ 105508 h 2426677"/>
                <a:gd name="connsiteX3" fmla="*/ 844061 w 2505089"/>
                <a:gd name="connsiteY3" fmla="*/ 79131 h 2426677"/>
                <a:gd name="connsiteX4" fmla="*/ 888023 w 2505089"/>
                <a:gd name="connsiteY4" fmla="*/ 35169 h 2426677"/>
                <a:gd name="connsiteX5" fmla="*/ 940777 w 2505089"/>
                <a:gd name="connsiteY5" fmla="*/ 17584 h 2426677"/>
                <a:gd name="connsiteX6" fmla="*/ 967154 w 2505089"/>
                <a:gd name="connsiteY6" fmla="*/ 0 h 2426677"/>
                <a:gd name="connsiteX7" fmla="*/ 1055077 w 2505089"/>
                <a:gd name="connsiteY7" fmla="*/ 8792 h 2426677"/>
                <a:gd name="connsiteX8" fmla="*/ 1107831 w 2505089"/>
                <a:gd name="connsiteY8" fmla="*/ 43961 h 2426677"/>
                <a:gd name="connsiteX9" fmla="*/ 1134208 w 2505089"/>
                <a:gd name="connsiteY9" fmla="*/ 96715 h 2426677"/>
                <a:gd name="connsiteX10" fmla="*/ 1143000 w 2505089"/>
                <a:gd name="connsiteY10" fmla="*/ 123092 h 2426677"/>
                <a:gd name="connsiteX11" fmla="*/ 1178169 w 2505089"/>
                <a:gd name="connsiteY11" fmla="*/ 175846 h 2426677"/>
                <a:gd name="connsiteX12" fmla="*/ 1195754 w 2505089"/>
                <a:gd name="connsiteY12" fmla="*/ 202223 h 2426677"/>
                <a:gd name="connsiteX13" fmla="*/ 1213338 w 2505089"/>
                <a:gd name="connsiteY13" fmla="*/ 228600 h 2426677"/>
                <a:gd name="connsiteX14" fmla="*/ 1239715 w 2505089"/>
                <a:gd name="connsiteY14" fmla="*/ 246184 h 2426677"/>
                <a:gd name="connsiteX15" fmla="*/ 1257300 w 2505089"/>
                <a:gd name="connsiteY15" fmla="*/ 272561 h 2426677"/>
                <a:gd name="connsiteX16" fmla="*/ 1310054 w 2505089"/>
                <a:gd name="connsiteY16" fmla="*/ 298938 h 2426677"/>
                <a:gd name="connsiteX17" fmla="*/ 1354015 w 2505089"/>
                <a:gd name="connsiteY17" fmla="*/ 290146 h 2426677"/>
                <a:gd name="connsiteX18" fmla="*/ 1389185 w 2505089"/>
                <a:gd name="connsiteY18" fmla="*/ 237392 h 2426677"/>
                <a:gd name="connsiteX19" fmla="*/ 1397977 w 2505089"/>
                <a:gd name="connsiteY19" fmla="*/ 211015 h 2426677"/>
                <a:gd name="connsiteX20" fmla="*/ 1450731 w 2505089"/>
                <a:gd name="connsiteY20" fmla="*/ 175846 h 2426677"/>
                <a:gd name="connsiteX21" fmla="*/ 1459523 w 2505089"/>
                <a:gd name="connsiteY21" fmla="*/ 149469 h 2426677"/>
                <a:gd name="connsiteX22" fmla="*/ 1477108 w 2505089"/>
                <a:gd name="connsiteY22" fmla="*/ 123092 h 2426677"/>
                <a:gd name="connsiteX23" fmla="*/ 1494692 w 2505089"/>
                <a:gd name="connsiteY23" fmla="*/ 61546 h 2426677"/>
                <a:gd name="connsiteX24" fmla="*/ 1521069 w 2505089"/>
                <a:gd name="connsiteY24" fmla="*/ 43961 h 2426677"/>
                <a:gd name="connsiteX25" fmla="*/ 1538654 w 2505089"/>
                <a:gd name="connsiteY25" fmla="*/ 70338 h 2426677"/>
                <a:gd name="connsiteX26" fmla="*/ 1565031 w 2505089"/>
                <a:gd name="connsiteY26" fmla="*/ 79131 h 2426677"/>
                <a:gd name="connsiteX27" fmla="*/ 1600200 w 2505089"/>
                <a:gd name="connsiteY27" fmla="*/ 131884 h 2426677"/>
                <a:gd name="connsiteX28" fmla="*/ 1644161 w 2505089"/>
                <a:gd name="connsiteY28" fmla="*/ 184638 h 2426677"/>
                <a:gd name="connsiteX29" fmla="*/ 1652954 w 2505089"/>
                <a:gd name="connsiteY29" fmla="*/ 211015 h 2426677"/>
                <a:gd name="connsiteX30" fmla="*/ 1688123 w 2505089"/>
                <a:gd name="connsiteY30" fmla="*/ 263769 h 2426677"/>
                <a:gd name="connsiteX31" fmla="*/ 1705708 w 2505089"/>
                <a:gd name="connsiteY31" fmla="*/ 290146 h 2426677"/>
                <a:gd name="connsiteX32" fmla="*/ 1714500 w 2505089"/>
                <a:gd name="connsiteY32" fmla="*/ 369277 h 2426677"/>
                <a:gd name="connsiteX33" fmla="*/ 1740877 w 2505089"/>
                <a:gd name="connsiteY33" fmla="*/ 360484 h 2426677"/>
                <a:gd name="connsiteX34" fmla="*/ 1767254 w 2505089"/>
                <a:gd name="connsiteY34" fmla="*/ 342900 h 2426677"/>
                <a:gd name="connsiteX35" fmla="*/ 1828800 w 2505089"/>
                <a:gd name="connsiteY35" fmla="*/ 325315 h 2426677"/>
                <a:gd name="connsiteX36" fmla="*/ 1890346 w 2505089"/>
                <a:gd name="connsiteY36" fmla="*/ 298938 h 2426677"/>
                <a:gd name="connsiteX37" fmla="*/ 2004646 w 2505089"/>
                <a:gd name="connsiteY37" fmla="*/ 307731 h 2426677"/>
                <a:gd name="connsiteX38" fmla="*/ 2057400 w 2505089"/>
                <a:gd name="connsiteY38" fmla="*/ 342900 h 2426677"/>
                <a:gd name="connsiteX39" fmla="*/ 2101361 w 2505089"/>
                <a:gd name="connsiteY39" fmla="*/ 439615 h 2426677"/>
                <a:gd name="connsiteX40" fmla="*/ 2092569 w 2505089"/>
                <a:gd name="connsiteY40" fmla="*/ 545123 h 2426677"/>
                <a:gd name="connsiteX41" fmla="*/ 2066192 w 2505089"/>
                <a:gd name="connsiteY41" fmla="*/ 562708 h 2426677"/>
                <a:gd name="connsiteX42" fmla="*/ 2057400 w 2505089"/>
                <a:gd name="connsiteY42" fmla="*/ 589084 h 2426677"/>
                <a:gd name="connsiteX43" fmla="*/ 2039815 w 2505089"/>
                <a:gd name="connsiteY43" fmla="*/ 615461 h 2426677"/>
                <a:gd name="connsiteX44" fmla="*/ 2048608 w 2505089"/>
                <a:gd name="connsiteY44" fmla="*/ 703384 h 2426677"/>
                <a:gd name="connsiteX45" fmla="*/ 2074985 w 2505089"/>
                <a:gd name="connsiteY45" fmla="*/ 720969 h 2426677"/>
                <a:gd name="connsiteX46" fmla="*/ 2092569 w 2505089"/>
                <a:gd name="connsiteY46" fmla="*/ 747346 h 2426677"/>
                <a:gd name="connsiteX47" fmla="*/ 2127738 w 2505089"/>
                <a:gd name="connsiteY47" fmla="*/ 764931 h 2426677"/>
                <a:gd name="connsiteX48" fmla="*/ 2154115 w 2505089"/>
                <a:gd name="connsiteY48" fmla="*/ 782515 h 2426677"/>
                <a:gd name="connsiteX49" fmla="*/ 2180492 w 2505089"/>
                <a:gd name="connsiteY49" fmla="*/ 791308 h 2426677"/>
                <a:gd name="connsiteX50" fmla="*/ 2206869 w 2505089"/>
                <a:gd name="connsiteY50" fmla="*/ 808892 h 2426677"/>
                <a:gd name="connsiteX51" fmla="*/ 2242038 w 2505089"/>
                <a:gd name="connsiteY51" fmla="*/ 817684 h 2426677"/>
                <a:gd name="connsiteX52" fmla="*/ 2294792 w 2505089"/>
                <a:gd name="connsiteY52" fmla="*/ 835269 h 2426677"/>
                <a:gd name="connsiteX53" fmla="*/ 2321169 w 2505089"/>
                <a:gd name="connsiteY53" fmla="*/ 844061 h 2426677"/>
                <a:gd name="connsiteX54" fmla="*/ 2373923 w 2505089"/>
                <a:gd name="connsiteY54" fmla="*/ 870438 h 2426677"/>
                <a:gd name="connsiteX55" fmla="*/ 2426677 w 2505089"/>
                <a:gd name="connsiteY55" fmla="*/ 914400 h 2426677"/>
                <a:gd name="connsiteX56" fmla="*/ 2479431 w 2505089"/>
                <a:gd name="connsiteY56" fmla="*/ 949569 h 2426677"/>
                <a:gd name="connsiteX57" fmla="*/ 2488223 w 2505089"/>
                <a:gd name="connsiteY57" fmla="*/ 1169377 h 2426677"/>
                <a:gd name="connsiteX58" fmla="*/ 2461846 w 2505089"/>
                <a:gd name="connsiteY58" fmla="*/ 1186961 h 2426677"/>
                <a:gd name="connsiteX59" fmla="*/ 2417885 w 2505089"/>
                <a:gd name="connsiteY59" fmla="*/ 1195754 h 2426677"/>
                <a:gd name="connsiteX60" fmla="*/ 2391508 w 2505089"/>
                <a:gd name="connsiteY60" fmla="*/ 1204546 h 2426677"/>
                <a:gd name="connsiteX61" fmla="*/ 2365131 w 2505089"/>
                <a:gd name="connsiteY61" fmla="*/ 1230923 h 2426677"/>
                <a:gd name="connsiteX62" fmla="*/ 2312377 w 2505089"/>
                <a:gd name="connsiteY62" fmla="*/ 1266092 h 2426677"/>
                <a:gd name="connsiteX63" fmla="*/ 2268415 w 2505089"/>
                <a:gd name="connsiteY63" fmla="*/ 1345223 h 2426677"/>
                <a:gd name="connsiteX64" fmla="*/ 2286000 w 2505089"/>
                <a:gd name="connsiteY64" fmla="*/ 1397977 h 2426677"/>
                <a:gd name="connsiteX65" fmla="*/ 2294792 w 2505089"/>
                <a:gd name="connsiteY65" fmla="*/ 1424354 h 2426677"/>
                <a:gd name="connsiteX66" fmla="*/ 2329961 w 2505089"/>
                <a:gd name="connsiteY66" fmla="*/ 1477108 h 2426677"/>
                <a:gd name="connsiteX67" fmla="*/ 2347546 w 2505089"/>
                <a:gd name="connsiteY67" fmla="*/ 1503484 h 2426677"/>
                <a:gd name="connsiteX68" fmla="*/ 2365131 w 2505089"/>
                <a:gd name="connsiteY68" fmla="*/ 1529861 h 2426677"/>
                <a:gd name="connsiteX69" fmla="*/ 2373923 w 2505089"/>
                <a:gd name="connsiteY69" fmla="*/ 1556238 h 2426677"/>
                <a:gd name="connsiteX70" fmla="*/ 2409092 w 2505089"/>
                <a:gd name="connsiteY70" fmla="*/ 1608992 h 2426677"/>
                <a:gd name="connsiteX71" fmla="*/ 2426677 w 2505089"/>
                <a:gd name="connsiteY71" fmla="*/ 1661746 h 2426677"/>
                <a:gd name="connsiteX72" fmla="*/ 2435469 w 2505089"/>
                <a:gd name="connsiteY72" fmla="*/ 1688123 h 2426677"/>
                <a:gd name="connsiteX73" fmla="*/ 2426677 w 2505089"/>
                <a:gd name="connsiteY73" fmla="*/ 1846384 h 2426677"/>
                <a:gd name="connsiteX74" fmla="*/ 2409092 w 2505089"/>
                <a:gd name="connsiteY74" fmla="*/ 1872761 h 2426677"/>
                <a:gd name="connsiteX75" fmla="*/ 2400300 w 2505089"/>
                <a:gd name="connsiteY75" fmla="*/ 1899138 h 2426677"/>
                <a:gd name="connsiteX76" fmla="*/ 2321169 w 2505089"/>
                <a:gd name="connsiteY76" fmla="*/ 1943100 h 2426677"/>
                <a:gd name="connsiteX77" fmla="*/ 2198077 w 2505089"/>
                <a:gd name="connsiteY77" fmla="*/ 1925515 h 2426677"/>
                <a:gd name="connsiteX78" fmla="*/ 2145323 w 2505089"/>
                <a:gd name="connsiteY78" fmla="*/ 1907931 h 2426677"/>
                <a:gd name="connsiteX79" fmla="*/ 2118946 w 2505089"/>
                <a:gd name="connsiteY79" fmla="*/ 1899138 h 2426677"/>
                <a:gd name="connsiteX80" fmla="*/ 2092569 w 2505089"/>
                <a:gd name="connsiteY80" fmla="*/ 1890346 h 2426677"/>
                <a:gd name="connsiteX81" fmla="*/ 1995854 w 2505089"/>
                <a:gd name="connsiteY81" fmla="*/ 1899138 h 2426677"/>
                <a:gd name="connsiteX82" fmla="*/ 1987061 w 2505089"/>
                <a:gd name="connsiteY82" fmla="*/ 1925515 h 2426677"/>
                <a:gd name="connsiteX83" fmla="*/ 1960685 w 2505089"/>
                <a:gd name="connsiteY83" fmla="*/ 1943100 h 2426677"/>
                <a:gd name="connsiteX84" fmla="*/ 1951892 w 2505089"/>
                <a:gd name="connsiteY84" fmla="*/ 1969477 h 2426677"/>
                <a:gd name="connsiteX85" fmla="*/ 1934308 w 2505089"/>
                <a:gd name="connsiteY85" fmla="*/ 2074984 h 2426677"/>
                <a:gd name="connsiteX86" fmla="*/ 1907931 w 2505089"/>
                <a:gd name="connsiteY86" fmla="*/ 2127738 h 2426677"/>
                <a:gd name="connsiteX87" fmla="*/ 1890346 w 2505089"/>
                <a:gd name="connsiteY87" fmla="*/ 2180492 h 2426677"/>
                <a:gd name="connsiteX88" fmla="*/ 1881554 w 2505089"/>
                <a:gd name="connsiteY88" fmla="*/ 2206869 h 2426677"/>
                <a:gd name="connsiteX89" fmla="*/ 1863969 w 2505089"/>
                <a:gd name="connsiteY89" fmla="*/ 2294792 h 2426677"/>
                <a:gd name="connsiteX90" fmla="*/ 1855177 w 2505089"/>
                <a:gd name="connsiteY90" fmla="*/ 2338754 h 2426677"/>
                <a:gd name="connsiteX91" fmla="*/ 1828800 w 2505089"/>
                <a:gd name="connsiteY91" fmla="*/ 2365131 h 2426677"/>
                <a:gd name="connsiteX92" fmla="*/ 1811215 w 2505089"/>
                <a:gd name="connsiteY92" fmla="*/ 2391508 h 2426677"/>
                <a:gd name="connsiteX93" fmla="*/ 1758461 w 2505089"/>
                <a:gd name="connsiteY93" fmla="*/ 2426677 h 2426677"/>
                <a:gd name="connsiteX94" fmla="*/ 1688123 w 2505089"/>
                <a:gd name="connsiteY94" fmla="*/ 2417884 h 2426677"/>
                <a:gd name="connsiteX95" fmla="*/ 1635369 w 2505089"/>
                <a:gd name="connsiteY95" fmla="*/ 2382715 h 2426677"/>
                <a:gd name="connsiteX96" fmla="*/ 1608992 w 2505089"/>
                <a:gd name="connsiteY96" fmla="*/ 2365131 h 2426677"/>
                <a:gd name="connsiteX97" fmla="*/ 1556238 w 2505089"/>
                <a:gd name="connsiteY97" fmla="*/ 2338754 h 2426677"/>
                <a:gd name="connsiteX98" fmla="*/ 1529861 w 2505089"/>
                <a:gd name="connsiteY98" fmla="*/ 2329961 h 2426677"/>
                <a:gd name="connsiteX99" fmla="*/ 1503485 w 2505089"/>
                <a:gd name="connsiteY99" fmla="*/ 2312377 h 2426677"/>
                <a:gd name="connsiteX100" fmla="*/ 1450731 w 2505089"/>
                <a:gd name="connsiteY100" fmla="*/ 2294792 h 2426677"/>
                <a:gd name="connsiteX101" fmla="*/ 1415561 w 2505089"/>
                <a:gd name="connsiteY101" fmla="*/ 2277208 h 2426677"/>
                <a:gd name="connsiteX102" fmla="*/ 1362808 w 2505089"/>
                <a:gd name="connsiteY102" fmla="*/ 2259623 h 2426677"/>
                <a:gd name="connsiteX103" fmla="*/ 1345223 w 2505089"/>
                <a:gd name="connsiteY103" fmla="*/ 2233246 h 2426677"/>
                <a:gd name="connsiteX104" fmla="*/ 1292469 w 2505089"/>
                <a:gd name="connsiteY104" fmla="*/ 2198077 h 2426677"/>
                <a:gd name="connsiteX105" fmla="*/ 1178169 w 2505089"/>
                <a:gd name="connsiteY105" fmla="*/ 2206869 h 2426677"/>
                <a:gd name="connsiteX106" fmla="*/ 1160585 w 2505089"/>
                <a:gd name="connsiteY106" fmla="*/ 2233246 h 2426677"/>
                <a:gd name="connsiteX107" fmla="*/ 1134208 w 2505089"/>
                <a:gd name="connsiteY107" fmla="*/ 2321169 h 2426677"/>
                <a:gd name="connsiteX108" fmla="*/ 1107831 w 2505089"/>
                <a:gd name="connsiteY108" fmla="*/ 2347546 h 2426677"/>
                <a:gd name="connsiteX109" fmla="*/ 1063869 w 2505089"/>
                <a:gd name="connsiteY109" fmla="*/ 2391508 h 2426677"/>
                <a:gd name="connsiteX110" fmla="*/ 949569 w 2505089"/>
                <a:gd name="connsiteY110" fmla="*/ 2409092 h 2426677"/>
                <a:gd name="connsiteX111" fmla="*/ 888023 w 2505089"/>
                <a:gd name="connsiteY111" fmla="*/ 2400300 h 2426677"/>
                <a:gd name="connsiteX112" fmla="*/ 852854 w 2505089"/>
                <a:gd name="connsiteY112" fmla="*/ 2321169 h 2426677"/>
                <a:gd name="connsiteX113" fmla="*/ 800100 w 2505089"/>
                <a:gd name="connsiteY113" fmla="*/ 2277208 h 2426677"/>
                <a:gd name="connsiteX114" fmla="*/ 773723 w 2505089"/>
                <a:gd name="connsiteY114" fmla="*/ 2259623 h 2426677"/>
                <a:gd name="connsiteX115" fmla="*/ 738554 w 2505089"/>
                <a:gd name="connsiteY115" fmla="*/ 2224454 h 2426677"/>
                <a:gd name="connsiteX116" fmla="*/ 720969 w 2505089"/>
                <a:gd name="connsiteY116" fmla="*/ 2198077 h 2426677"/>
                <a:gd name="connsiteX117" fmla="*/ 677008 w 2505089"/>
                <a:gd name="connsiteY117" fmla="*/ 2118946 h 2426677"/>
                <a:gd name="connsiteX118" fmla="*/ 659423 w 2505089"/>
                <a:gd name="connsiteY118" fmla="*/ 2092569 h 2426677"/>
                <a:gd name="connsiteX119" fmla="*/ 641838 w 2505089"/>
                <a:gd name="connsiteY119" fmla="*/ 2066192 h 2426677"/>
                <a:gd name="connsiteX120" fmla="*/ 615461 w 2505089"/>
                <a:gd name="connsiteY120" fmla="*/ 2039815 h 2426677"/>
                <a:gd name="connsiteX121" fmla="*/ 580292 w 2505089"/>
                <a:gd name="connsiteY121" fmla="*/ 1987061 h 2426677"/>
                <a:gd name="connsiteX122" fmla="*/ 509954 w 2505089"/>
                <a:gd name="connsiteY122" fmla="*/ 1978269 h 2426677"/>
                <a:gd name="connsiteX123" fmla="*/ 422031 w 2505089"/>
                <a:gd name="connsiteY123" fmla="*/ 1987061 h 2426677"/>
                <a:gd name="connsiteX124" fmla="*/ 395654 w 2505089"/>
                <a:gd name="connsiteY124" fmla="*/ 2004646 h 2426677"/>
                <a:gd name="connsiteX125" fmla="*/ 316523 w 2505089"/>
                <a:gd name="connsiteY125" fmla="*/ 2031023 h 2426677"/>
                <a:gd name="connsiteX126" fmla="*/ 237392 w 2505089"/>
                <a:gd name="connsiteY126" fmla="*/ 2057400 h 2426677"/>
                <a:gd name="connsiteX127" fmla="*/ 211015 w 2505089"/>
                <a:gd name="connsiteY127" fmla="*/ 2066192 h 2426677"/>
                <a:gd name="connsiteX128" fmla="*/ 140677 w 2505089"/>
                <a:gd name="connsiteY128" fmla="*/ 2048608 h 2426677"/>
                <a:gd name="connsiteX129" fmla="*/ 87923 w 2505089"/>
                <a:gd name="connsiteY129" fmla="*/ 2022231 h 2426677"/>
                <a:gd name="connsiteX130" fmla="*/ 61546 w 2505089"/>
                <a:gd name="connsiteY130" fmla="*/ 2004646 h 2426677"/>
                <a:gd name="connsiteX131" fmla="*/ 43961 w 2505089"/>
                <a:gd name="connsiteY131" fmla="*/ 1951892 h 2426677"/>
                <a:gd name="connsiteX132" fmla="*/ 43961 w 2505089"/>
                <a:gd name="connsiteY132" fmla="*/ 1767254 h 2426677"/>
                <a:gd name="connsiteX133" fmla="*/ 70338 w 2505089"/>
                <a:gd name="connsiteY133" fmla="*/ 1749669 h 2426677"/>
                <a:gd name="connsiteX134" fmla="*/ 123092 w 2505089"/>
                <a:gd name="connsiteY134" fmla="*/ 1732084 h 2426677"/>
                <a:gd name="connsiteX135" fmla="*/ 158261 w 2505089"/>
                <a:gd name="connsiteY135" fmla="*/ 1679331 h 2426677"/>
                <a:gd name="connsiteX136" fmla="*/ 193431 w 2505089"/>
                <a:gd name="connsiteY136" fmla="*/ 1617784 h 2426677"/>
                <a:gd name="connsiteX137" fmla="*/ 211015 w 2505089"/>
                <a:gd name="connsiteY137" fmla="*/ 1565031 h 2426677"/>
                <a:gd name="connsiteX138" fmla="*/ 219808 w 2505089"/>
                <a:gd name="connsiteY138" fmla="*/ 1538654 h 2426677"/>
                <a:gd name="connsiteX139" fmla="*/ 228600 w 2505089"/>
                <a:gd name="connsiteY139" fmla="*/ 1512277 h 2426677"/>
                <a:gd name="connsiteX140" fmla="*/ 211015 w 2505089"/>
                <a:gd name="connsiteY140" fmla="*/ 1424354 h 2426677"/>
                <a:gd name="connsiteX141" fmla="*/ 193431 w 2505089"/>
                <a:gd name="connsiteY141" fmla="*/ 1397977 h 2426677"/>
                <a:gd name="connsiteX142" fmla="*/ 167054 w 2505089"/>
                <a:gd name="connsiteY142" fmla="*/ 1371600 h 2426677"/>
                <a:gd name="connsiteX143" fmla="*/ 149469 w 2505089"/>
                <a:gd name="connsiteY143" fmla="*/ 1345223 h 2426677"/>
                <a:gd name="connsiteX144" fmla="*/ 96715 w 2505089"/>
                <a:gd name="connsiteY144" fmla="*/ 1310054 h 2426677"/>
                <a:gd name="connsiteX145" fmla="*/ 43961 w 2505089"/>
                <a:gd name="connsiteY145" fmla="*/ 1274884 h 2426677"/>
                <a:gd name="connsiteX146" fmla="*/ 0 w 2505089"/>
                <a:gd name="connsiteY146" fmla="*/ 1125415 h 2426677"/>
                <a:gd name="connsiteX147" fmla="*/ 17585 w 2505089"/>
                <a:gd name="connsiteY147" fmla="*/ 1055077 h 2426677"/>
                <a:gd name="connsiteX148" fmla="*/ 43961 w 2505089"/>
                <a:gd name="connsiteY148" fmla="*/ 1037492 h 2426677"/>
                <a:gd name="connsiteX149" fmla="*/ 87923 w 2505089"/>
                <a:gd name="connsiteY149" fmla="*/ 984738 h 2426677"/>
                <a:gd name="connsiteX150" fmla="*/ 167054 w 2505089"/>
                <a:gd name="connsiteY150" fmla="*/ 1002323 h 2426677"/>
                <a:gd name="connsiteX151" fmla="*/ 369277 w 2505089"/>
                <a:gd name="connsiteY151" fmla="*/ 1028700 h 2426677"/>
                <a:gd name="connsiteX152" fmla="*/ 386861 w 2505089"/>
                <a:gd name="connsiteY152" fmla="*/ 1002323 h 2426677"/>
                <a:gd name="connsiteX153" fmla="*/ 386861 w 2505089"/>
                <a:gd name="connsiteY153" fmla="*/ 773723 h 2426677"/>
                <a:gd name="connsiteX154" fmla="*/ 369277 w 2505089"/>
                <a:gd name="connsiteY154" fmla="*/ 720969 h 2426677"/>
                <a:gd name="connsiteX155" fmla="*/ 360485 w 2505089"/>
                <a:gd name="connsiteY155" fmla="*/ 694592 h 2426677"/>
                <a:gd name="connsiteX156" fmla="*/ 351692 w 2505089"/>
                <a:gd name="connsiteY156" fmla="*/ 633046 h 2426677"/>
                <a:gd name="connsiteX157" fmla="*/ 342900 w 2505089"/>
                <a:gd name="connsiteY157" fmla="*/ 606669 h 2426677"/>
                <a:gd name="connsiteX158" fmla="*/ 316523 w 2505089"/>
                <a:gd name="connsiteY158" fmla="*/ 589084 h 2426677"/>
                <a:gd name="connsiteX159" fmla="*/ 307731 w 2505089"/>
                <a:gd name="connsiteY159" fmla="*/ 298938 h 2426677"/>
                <a:gd name="connsiteX160" fmla="*/ 316523 w 2505089"/>
                <a:gd name="connsiteY160" fmla="*/ 272561 h 2426677"/>
                <a:gd name="connsiteX161" fmla="*/ 369277 w 2505089"/>
                <a:gd name="connsiteY161" fmla="*/ 254977 h 2426677"/>
                <a:gd name="connsiteX162" fmla="*/ 395654 w 2505089"/>
                <a:gd name="connsiteY162" fmla="*/ 237392 h 2426677"/>
                <a:gd name="connsiteX163" fmla="*/ 606669 w 2505089"/>
                <a:gd name="connsiteY163" fmla="*/ 254977 h 2426677"/>
                <a:gd name="connsiteX164" fmla="*/ 633046 w 2505089"/>
                <a:gd name="connsiteY164" fmla="*/ 307731 h 2426677"/>
                <a:gd name="connsiteX165" fmla="*/ 659423 w 2505089"/>
                <a:gd name="connsiteY165" fmla="*/ 360484 h 2426677"/>
                <a:gd name="connsiteX166" fmla="*/ 685800 w 2505089"/>
                <a:gd name="connsiteY166" fmla="*/ 369277 h 2426677"/>
                <a:gd name="connsiteX167" fmla="*/ 764931 w 2505089"/>
                <a:gd name="connsiteY167" fmla="*/ 351692 h 2426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</a:cxnLst>
              <a:rect l="l" t="t" r="r" b="b"/>
              <a:pathLst>
                <a:path w="2505089" h="2426677">
                  <a:moveTo>
                    <a:pt x="764931" y="351692"/>
                  </a:moveTo>
                  <a:cubicBezTo>
                    <a:pt x="788377" y="339969"/>
                    <a:pt x="823327" y="325185"/>
                    <a:pt x="826477" y="298938"/>
                  </a:cubicBezTo>
                  <a:cubicBezTo>
                    <a:pt x="834167" y="234855"/>
                    <a:pt x="830122" y="169846"/>
                    <a:pt x="835269" y="105508"/>
                  </a:cubicBezTo>
                  <a:cubicBezTo>
                    <a:pt x="836008" y="96270"/>
                    <a:pt x="839916" y="87420"/>
                    <a:pt x="844061" y="79131"/>
                  </a:cubicBezTo>
                  <a:cubicBezTo>
                    <a:pt x="854946" y="57360"/>
                    <a:pt x="865415" y="45217"/>
                    <a:pt x="888023" y="35169"/>
                  </a:cubicBezTo>
                  <a:cubicBezTo>
                    <a:pt x="904961" y="27641"/>
                    <a:pt x="925354" y="27866"/>
                    <a:pt x="940777" y="17584"/>
                  </a:cubicBezTo>
                  <a:lnTo>
                    <a:pt x="967154" y="0"/>
                  </a:lnTo>
                  <a:cubicBezTo>
                    <a:pt x="996462" y="2931"/>
                    <a:pt x="1026964" y="7"/>
                    <a:pt x="1055077" y="8792"/>
                  </a:cubicBezTo>
                  <a:cubicBezTo>
                    <a:pt x="1075249" y="15096"/>
                    <a:pt x="1107831" y="43961"/>
                    <a:pt x="1107831" y="43961"/>
                  </a:cubicBezTo>
                  <a:cubicBezTo>
                    <a:pt x="1129930" y="110260"/>
                    <a:pt x="1100120" y="28538"/>
                    <a:pt x="1134208" y="96715"/>
                  </a:cubicBezTo>
                  <a:cubicBezTo>
                    <a:pt x="1138353" y="105004"/>
                    <a:pt x="1138499" y="114990"/>
                    <a:pt x="1143000" y="123092"/>
                  </a:cubicBezTo>
                  <a:cubicBezTo>
                    <a:pt x="1153263" y="141567"/>
                    <a:pt x="1166446" y="158261"/>
                    <a:pt x="1178169" y="175846"/>
                  </a:cubicBezTo>
                  <a:lnTo>
                    <a:pt x="1195754" y="202223"/>
                  </a:lnTo>
                  <a:cubicBezTo>
                    <a:pt x="1201615" y="211015"/>
                    <a:pt x="1204546" y="222739"/>
                    <a:pt x="1213338" y="228600"/>
                  </a:cubicBezTo>
                  <a:lnTo>
                    <a:pt x="1239715" y="246184"/>
                  </a:lnTo>
                  <a:cubicBezTo>
                    <a:pt x="1245577" y="254976"/>
                    <a:pt x="1249828" y="265089"/>
                    <a:pt x="1257300" y="272561"/>
                  </a:cubicBezTo>
                  <a:cubicBezTo>
                    <a:pt x="1274345" y="289606"/>
                    <a:pt x="1288600" y="291787"/>
                    <a:pt x="1310054" y="298938"/>
                  </a:cubicBezTo>
                  <a:cubicBezTo>
                    <a:pt x="1324708" y="296007"/>
                    <a:pt x="1342219" y="299321"/>
                    <a:pt x="1354015" y="290146"/>
                  </a:cubicBezTo>
                  <a:cubicBezTo>
                    <a:pt x="1370697" y="277171"/>
                    <a:pt x="1389185" y="237392"/>
                    <a:pt x="1389185" y="237392"/>
                  </a:cubicBezTo>
                  <a:cubicBezTo>
                    <a:pt x="1392116" y="228600"/>
                    <a:pt x="1391424" y="217568"/>
                    <a:pt x="1397977" y="211015"/>
                  </a:cubicBezTo>
                  <a:cubicBezTo>
                    <a:pt x="1412921" y="196071"/>
                    <a:pt x="1450731" y="175846"/>
                    <a:pt x="1450731" y="175846"/>
                  </a:cubicBezTo>
                  <a:cubicBezTo>
                    <a:pt x="1453662" y="167054"/>
                    <a:pt x="1455378" y="157758"/>
                    <a:pt x="1459523" y="149469"/>
                  </a:cubicBezTo>
                  <a:cubicBezTo>
                    <a:pt x="1464249" y="140017"/>
                    <a:pt x="1472945" y="132805"/>
                    <a:pt x="1477108" y="123092"/>
                  </a:cubicBezTo>
                  <a:cubicBezTo>
                    <a:pt x="1478566" y="119690"/>
                    <a:pt x="1489428" y="68126"/>
                    <a:pt x="1494692" y="61546"/>
                  </a:cubicBezTo>
                  <a:cubicBezTo>
                    <a:pt x="1501293" y="53294"/>
                    <a:pt x="1512277" y="49823"/>
                    <a:pt x="1521069" y="43961"/>
                  </a:cubicBezTo>
                  <a:cubicBezTo>
                    <a:pt x="1526931" y="52753"/>
                    <a:pt x="1530402" y="63737"/>
                    <a:pt x="1538654" y="70338"/>
                  </a:cubicBezTo>
                  <a:cubicBezTo>
                    <a:pt x="1545891" y="76128"/>
                    <a:pt x="1558478" y="72578"/>
                    <a:pt x="1565031" y="79131"/>
                  </a:cubicBezTo>
                  <a:cubicBezTo>
                    <a:pt x="1579975" y="94075"/>
                    <a:pt x="1585256" y="116940"/>
                    <a:pt x="1600200" y="131884"/>
                  </a:cubicBezTo>
                  <a:cubicBezTo>
                    <a:pt x="1619647" y="151331"/>
                    <a:pt x="1631919" y="160154"/>
                    <a:pt x="1644161" y="184638"/>
                  </a:cubicBezTo>
                  <a:cubicBezTo>
                    <a:pt x="1648306" y="192928"/>
                    <a:pt x="1648453" y="202913"/>
                    <a:pt x="1652954" y="211015"/>
                  </a:cubicBezTo>
                  <a:cubicBezTo>
                    <a:pt x="1663218" y="229489"/>
                    <a:pt x="1676400" y="246184"/>
                    <a:pt x="1688123" y="263769"/>
                  </a:cubicBezTo>
                  <a:lnTo>
                    <a:pt x="1705708" y="290146"/>
                  </a:lnTo>
                  <a:cubicBezTo>
                    <a:pt x="1708639" y="316523"/>
                    <a:pt x="1702631" y="345540"/>
                    <a:pt x="1714500" y="369277"/>
                  </a:cubicBezTo>
                  <a:cubicBezTo>
                    <a:pt x="1718645" y="377567"/>
                    <a:pt x="1732587" y="364629"/>
                    <a:pt x="1740877" y="360484"/>
                  </a:cubicBezTo>
                  <a:cubicBezTo>
                    <a:pt x="1750328" y="355758"/>
                    <a:pt x="1757541" y="347062"/>
                    <a:pt x="1767254" y="342900"/>
                  </a:cubicBezTo>
                  <a:cubicBezTo>
                    <a:pt x="1806709" y="325991"/>
                    <a:pt x="1794568" y="342431"/>
                    <a:pt x="1828800" y="325315"/>
                  </a:cubicBezTo>
                  <a:cubicBezTo>
                    <a:pt x="1889518" y="294956"/>
                    <a:pt x="1817153" y="317238"/>
                    <a:pt x="1890346" y="298938"/>
                  </a:cubicBezTo>
                  <a:cubicBezTo>
                    <a:pt x="1928446" y="301869"/>
                    <a:pt x="1967692" y="298006"/>
                    <a:pt x="2004646" y="307731"/>
                  </a:cubicBezTo>
                  <a:cubicBezTo>
                    <a:pt x="2025084" y="313110"/>
                    <a:pt x="2057400" y="342900"/>
                    <a:pt x="2057400" y="342900"/>
                  </a:cubicBezTo>
                  <a:cubicBezTo>
                    <a:pt x="2100858" y="408088"/>
                    <a:pt x="2088424" y="374930"/>
                    <a:pt x="2101361" y="439615"/>
                  </a:cubicBezTo>
                  <a:cubicBezTo>
                    <a:pt x="2098430" y="474784"/>
                    <a:pt x="2102264" y="511190"/>
                    <a:pt x="2092569" y="545123"/>
                  </a:cubicBezTo>
                  <a:cubicBezTo>
                    <a:pt x="2089666" y="555284"/>
                    <a:pt x="2072793" y="554456"/>
                    <a:pt x="2066192" y="562708"/>
                  </a:cubicBezTo>
                  <a:cubicBezTo>
                    <a:pt x="2060403" y="569945"/>
                    <a:pt x="2061545" y="580795"/>
                    <a:pt x="2057400" y="589084"/>
                  </a:cubicBezTo>
                  <a:cubicBezTo>
                    <a:pt x="2052674" y="598535"/>
                    <a:pt x="2045677" y="606669"/>
                    <a:pt x="2039815" y="615461"/>
                  </a:cubicBezTo>
                  <a:cubicBezTo>
                    <a:pt x="2042746" y="644769"/>
                    <a:pt x="2039294" y="675442"/>
                    <a:pt x="2048608" y="703384"/>
                  </a:cubicBezTo>
                  <a:cubicBezTo>
                    <a:pt x="2051950" y="713409"/>
                    <a:pt x="2067513" y="713497"/>
                    <a:pt x="2074985" y="720969"/>
                  </a:cubicBezTo>
                  <a:cubicBezTo>
                    <a:pt x="2082457" y="728441"/>
                    <a:pt x="2084451" y="740581"/>
                    <a:pt x="2092569" y="747346"/>
                  </a:cubicBezTo>
                  <a:cubicBezTo>
                    <a:pt x="2102638" y="755737"/>
                    <a:pt x="2116358" y="758428"/>
                    <a:pt x="2127738" y="764931"/>
                  </a:cubicBezTo>
                  <a:cubicBezTo>
                    <a:pt x="2136913" y="770174"/>
                    <a:pt x="2144664" y="777789"/>
                    <a:pt x="2154115" y="782515"/>
                  </a:cubicBezTo>
                  <a:cubicBezTo>
                    <a:pt x="2162405" y="786660"/>
                    <a:pt x="2172202" y="787163"/>
                    <a:pt x="2180492" y="791308"/>
                  </a:cubicBezTo>
                  <a:cubicBezTo>
                    <a:pt x="2189943" y="796034"/>
                    <a:pt x="2197156" y="804730"/>
                    <a:pt x="2206869" y="808892"/>
                  </a:cubicBezTo>
                  <a:cubicBezTo>
                    <a:pt x="2217976" y="813652"/>
                    <a:pt x="2230464" y="814212"/>
                    <a:pt x="2242038" y="817684"/>
                  </a:cubicBezTo>
                  <a:cubicBezTo>
                    <a:pt x="2259792" y="823010"/>
                    <a:pt x="2277207" y="829407"/>
                    <a:pt x="2294792" y="835269"/>
                  </a:cubicBezTo>
                  <a:lnTo>
                    <a:pt x="2321169" y="844061"/>
                  </a:lnTo>
                  <a:cubicBezTo>
                    <a:pt x="2396762" y="894457"/>
                    <a:pt x="2301119" y="834036"/>
                    <a:pt x="2373923" y="870438"/>
                  </a:cubicBezTo>
                  <a:cubicBezTo>
                    <a:pt x="2411624" y="889289"/>
                    <a:pt x="2391677" y="887178"/>
                    <a:pt x="2426677" y="914400"/>
                  </a:cubicBezTo>
                  <a:cubicBezTo>
                    <a:pt x="2443359" y="927375"/>
                    <a:pt x="2479431" y="949569"/>
                    <a:pt x="2479431" y="949569"/>
                  </a:cubicBezTo>
                  <a:cubicBezTo>
                    <a:pt x="2509237" y="1038990"/>
                    <a:pt x="2514267" y="1032647"/>
                    <a:pt x="2488223" y="1169377"/>
                  </a:cubicBezTo>
                  <a:cubicBezTo>
                    <a:pt x="2486246" y="1179757"/>
                    <a:pt x="2471740" y="1183251"/>
                    <a:pt x="2461846" y="1186961"/>
                  </a:cubicBezTo>
                  <a:cubicBezTo>
                    <a:pt x="2447854" y="1192208"/>
                    <a:pt x="2432383" y="1192129"/>
                    <a:pt x="2417885" y="1195754"/>
                  </a:cubicBezTo>
                  <a:cubicBezTo>
                    <a:pt x="2408894" y="1198002"/>
                    <a:pt x="2400300" y="1201615"/>
                    <a:pt x="2391508" y="1204546"/>
                  </a:cubicBezTo>
                  <a:cubicBezTo>
                    <a:pt x="2382716" y="1213338"/>
                    <a:pt x="2374946" y="1223289"/>
                    <a:pt x="2365131" y="1230923"/>
                  </a:cubicBezTo>
                  <a:cubicBezTo>
                    <a:pt x="2348449" y="1243898"/>
                    <a:pt x="2312377" y="1266092"/>
                    <a:pt x="2312377" y="1266092"/>
                  </a:cubicBezTo>
                  <a:cubicBezTo>
                    <a:pt x="2272067" y="1326557"/>
                    <a:pt x="2283892" y="1298797"/>
                    <a:pt x="2268415" y="1345223"/>
                  </a:cubicBezTo>
                  <a:lnTo>
                    <a:pt x="2286000" y="1397977"/>
                  </a:lnTo>
                  <a:cubicBezTo>
                    <a:pt x="2288931" y="1406769"/>
                    <a:pt x="2289651" y="1416643"/>
                    <a:pt x="2294792" y="1424354"/>
                  </a:cubicBezTo>
                  <a:lnTo>
                    <a:pt x="2329961" y="1477108"/>
                  </a:lnTo>
                  <a:lnTo>
                    <a:pt x="2347546" y="1503484"/>
                  </a:lnTo>
                  <a:lnTo>
                    <a:pt x="2365131" y="1529861"/>
                  </a:lnTo>
                  <a:cubicBezTo>
                    <a:pt x="2368062" y="1538653"/>
                    <a:pt x="2369422" y="1548136"/>
                    <a:pt x="2373923" y="1556238"/>
                  </a:cubicBezTo>
                  <a:cubicBezTo>
                    <a:pt x="2384186" y="1574713"/>
                    <a:pt x="2402409" y="1588942"/>
                    <a:pt x="2409092" y="1608992"/>
                  </a:cubicBezTo>
                  <a:lnTo>
                    <a:pt x="2426677" y="1661746"/>
                  </a:lnTo>
                  <a:lnTo>
                    <a:pt x="2435469" y="1688123"/>
                  </a:lnTo>
                  <a:cubicBezTo>
                    <a:pt x="2432538" y="1740877"/>
                    <a:pt x="2434149" y="1794080"/>
                    <a:pt x="2426677" y="1846384"/>
                  </a:cubicBezTo>
                  <a:cubicBezTo>
                    <a:pt x="2425183" y="1856845"/>
                    <a:pt x="2413818" y="1863309"/>
                    <a:pt x="2409092" y="1872761"/>
                  </a:cubicBezTo>
                  <a:cubicBezTo>
                    <a:pt x="2404947" y="1881050"/>
                    <a:pt x="2406853" y="1892585"/>
                    <a:pt x="2400300" y="1899138"/>
                  </a:cubicBezTo>
                  <a:cubicBezTo>
                    <a:pt x="2370066" y="1929372"/>
                    <a:pt x="2354338" y="1932044"/>
                    <a:pt x="2321169" y="1943100"/>
                  </a:cubicBezTo>
                  <a:cubicBezTo>
                    <a:pt x="2283100" y="1938870"/>
                    <a:pt x="2236577" y="1936015"/>
                    <a:pt x="2198077" y="1925515"/>
                  </a:cubicBezTo>
                  <a:cubicBezTo>
                    <a:pt x="2180194" y="1920638"/>
                    <a:pt x="2162908" y="1913793"/>
                    <a:pt x="2145323" y="1907931"/>
                  </a:cubicBezTo>
                  <a:lnTo>
                    <a:pt x="2118946" y="1899138"/>
                  </a:lnTo>
                  <a:lnTo>
                    <a:pt x="2092569" y="1890346"/>
                  </a:lnTo>
                  <a:cubicBezTo>
                    <a:pt x="2060331" y="1893277"/>
                    <a:pt x="2026564" y="1888901"/>
                    <a:pt x="1995854" y="1899138"/>
                  </a:cubicBezTo>
                  <a:cubicBezTo>
                    <a:pt x="1987062" y="1902069"/>
                    <a:pt x="1992851" y="1918278"/>
                    <a:pt x="1987061" y="1925515"/>
                  </a:cubicBezTo>
                  <a:cubicBezTo>
                    <a:pt x="1980460" y="1933766"/>
                    <a:pt x="1969477" y="1937238"/>
                    <a:pt x="1960685" y="1943100"/>
                  </a:cubicBezTo>
                  <a:cubicBezTo>
                    <a:pt x="1957754" y="1951892"/>
                    <a:pt x="1953550" y="1960358"/>
                    <a:pt x="1951892" y="1969477"/>
                  </a:cubicBezTo>
                  <a:cubicBezTo>
                    <a:pt x="1935838" y="2057772"/>
                    <a:pt x="1951778" y="2013840"/>
                    <a:pt x="1934308" y="2074984"/>
                  </a:cubicBezTo>
                  <a:cubicBezTo>
                    <a:pt x="1915070" y="2142317"/>
                    <a:pt x="1938755" y="2058383"/>
                    <a:pt x="1907931" y="2127738"/>
                  </a:cubicBezTo>
                  <a:cubicBezTo>
                    <a:pt x="1900403" y="2144676"/>
                    <a:pt x="1896208" y="2162907"/>
                    <a:pt x="1890346" y="2180492"/>
                  </a:cubicBezTo>
                  <a:lnTo>
                    <a:pt x="1881554" y="2206869"/>
                  </a:lnTo>
                  <a:cubicBezTo>
                    <a:pt x="1860009" y="2357671"/>
                    <a:pt x="1884431" y="2212941"/>
                    <a:pt x="1863969" y="2294792"/>
                  </a:cubicBezTo>
                  <a:cubicBezTo>
                    <a:pt x="1860345" y="2309290"/>
                    <a:pt x="1861860" y="2325387"/>
                    <a:pt x="1855177" y="2338754"/>
                  </a:cubicBezTo>
                  <a:cubicBezTo>
                    <a:pt x="1849616" y="2349876"/>
                    <a:pt x="1836760" y="2355579"/>
                    <a:pt x="1828800" y="2365131"/>
                  </a:cubicBezTo>
                  <a:cubicBezTo>
                    <a:pt x="1822035" y="2373249"/>
                    <a:pt x="1819168" y="2384550"/>
                    <a:pt x="1811215" y="2391508"/>
                  </a:cubicBezTo>
                  <a:cubicBezTo>
                    <a:pt x="1795310" y="2405425"/>
                    <a:pt x="1758461" y="2426677"/>
                    <a:pt x="1758461" y="2426677"/>
                  </a:cubicBezTo>
                  <a:cubicBezTo>
                    <a:pt x="1735015" y="2423746"/>
                    <a:pt x="1710375" y="2425831"/>
                    <a:pt x="1688123" y="2417884"/>
                  </a:cubicBezTo>
                  <a:cubicBezTo>
                    <a:pt x="1668220" y="2410776"/>
                    <a:pt x="1652954" y="2394438"/>
                    <a:pt x="1635369" y="2382715"/>
                  </a:cubicBezTo>
                  <a:cubicBezTo>
                    <a:pt x="1626577" y="2376854"/>
                    <a:pt x="1619017" y="2368473"/>
                    <a:pt x="1608992" y="2365131"/>
                  </a:cubicBezTo>
                  <a:cubicBezTo>
                    <a:pt x="1542692" y="2343029"/>
                    <a:pt x="1624415" y="2372843"/>
                    <a:pt x="1556238" y="2338754"/>
                  </a:cubicBezTo>
                  <a:cubicBezTo>
                    <a:pt x="1547948" y="2334609"/>
                    <a:pt x="1538151" y="2334106"/>
                    <a:pt x="1529861" y="2329961"/>
                  </a:cubicBezTo>
                  <a:cubicBezTo>
                    <a:pt x="1520410" y="2325235"/>
                    <a:pt x="1513141" y="2316669"/>
                    <a:pt x="1503485" y="2312377"/>
                  </a:cubicBezTo>
                  <a:cubicBezTo>
                    <a:pt x="1486547" y="2304849"/>
                    <a:pt x="1467310" y="2303081"/>
                    <a:pt x="1450731" y="2294792"/>
                  </a:cubicBezTo>
                  <a:cubicBezTo>
                    <a:pt x="1439008" y="2288931"/>
                    <a:pt x="1427730" y="2282076"/>
                    <a:pt x="1415561" y="2277208"/>
                  </a:cubicBezTo>
                  <a:cubicBezTo>
                    <a:pt x="1398351" y="2270324"/>
                    <a:pt x="1362808" y="2259623"/>
                    <a:pt x="1362808" y="2259623"/>
                  </a:cubicBezTo>
                  <a:cubicBezTo>
                    <a:pt x="1356946" y="2250831"/>
                    <a:pt x="1353176" y="2240204"/>
                    <a:pt x="1345223" y="2233246"/>
                  </a:cubicBezTo>
                  <a:cubicBezTo>
                    <a:pt x="1329318" y="2219329"/>
                    <a:pt x="1292469" y="2198077"/>
                    <a:pt x="1292469" y="2198077"/>
                  </a:cubicBezTo>
                  <a:cubicBezTo>
                    <a:pt x="1254369" y="2201008"/>
                    <a:pt x="1215091" y="2197023"/>
                    <a:pt x="1178169" y="2206869"/>
                  </a:cubicBezTo>
                  <a:cubicBezTo>
                    <a:pt x="1167959" y="2209592"/>
                    <a:pt x="1164748" y="2223533"/>
                    <a:pt x="1160585" y="2233246"/>
                  </a:cubicBezTo>
                  <a:cubicBezTo>
                    <a:pt x="1151621" y="2254162"/>
                    <a:pt x="1148979" y="2306398"/>
                    <a:pt x="1134208" y="2321169"/>
                  </a:cubicBezTo>
                  <a:cubicBezTo>
                    <a:pt x="1125416" y="2329961"/>
                    <a:pt x="1115791" y="2337994"/>
                    <a:pt x="1107831" y="2347546"/>
                  </a:cubicBezTo>
                  <a:cubicBezTo>
                    <a:pt x="1089796" y="2369188"/>
                    <a:pt x="1093627" y="2381589"/>
                    <a:pt x="1063869" y="2391508"/>
                  </a:cubicBezTo>
                  <a:cubicBezTo>
                    <a:pt x="1054720" y="2394558"/>
                    <a:pt x="954310" y="2408415"/>
                    <a:pt x="949569" y="2409092"/>
                  </a:cubicBezTo>
                  <a:cubicBezTo>
                    <a:pt x="929054" y="2406161"/>
                    <a:pt x="906960" y="2408717"/>
                    <a:pt x="888023" y="2400300"/>
                  </a:cubicBezTo>
                  <a:cubicBezTo>
                    <a:pt x="867255" y="2391070"/>
                    <a:pt x="861327" y="2326817"/>
                    <a:pt x="852854" y="2321169"/>
                  </a:cubicBezTo>
                  <a:cubicBezTo>
                    <a:pt x="787364" y="2277508"/>
                    <a:pt x="867798" y="2333623"/>
                    <a:pt x="800100" y="2277208"/>
                  </a:cubicBezTo>
                  <a:cubicBezTo>
                    <a:pt x="791982" y="2270443"/>
                    <a:pt x="782515" y="2265485"/>
                    <a:pt x="773723" y="2259623"/>
                  </a:cubicBezTo>
                  <a:cubicBezTo>
                    <a:pt x="754541" y="2202074"/>
                    <a:pt x="781183" y="2258557"/>
                    <a:pt x="738554" y="2224454"/>
                  </a:cubicBezTo>
                  <a:cubicBezTo>
                    <a:pt x="730302" y="2217853"/>
                    <a:pt x="726831" y="2206869"/>
                    <a:pt x="720969" y="2198077"/>
                  </a:cubicBezTo>
                  <a:cubicBezTo>
                    <a:pt x="705494" y="2151651"/>
                    <a:pt x="717317" y="2179410"/>
                    <a:pt x="677008" y="2118946"/>
                  </a:cubicBezTo>
                  <a:lnTo>
                    <a:pt x="659423" y="2092569"/>
                  </a:lnTo>
                  <a:cubicBezTo>
                    <a:pt x="653561" y="2083777"/>
                    <a:pt x="649310" y="2073664"/>
                    <a:pt x="641838" y="2066192"/>
                  </a:cubicBezTo>
                  <a:cubicBezTo>
                    <a:pt x="633046" y="2057400"/>
                    <a:pt x="623095" y="2049630"/>
                    <a:pt x="615461" y="2039815"/>
                  </a:cubicBezTo>
                  <a:cubicBezTo>
                    <a:pt x="602486" y="2023133"/>
                    <a:pt x="601263" y="1989682"/>
                    <a:pt x="580292" y="1987061"/>
                  </a:cubicBezTo>
                  <a:lnTo>
                    <a:pt x="509954" y="1978269"/>
                  </a:lnTo>
                  <a:cubicBezTo>
                    <a:pt x="480646" y="1981200"/>
                    <a:pt x="450731" y="1980438"/>
                    <a:pt x="422031" y="1987061"/>
                  </a:cubicBezTo>
                  <a:cubicBezTo>
                    <a:pt x="411734" y="1989437"/>
                    <a:pt x="405310" y="2000354"/>
                    <a:pt x="395654" y="2004646"/>
                  </a:cubicBezTo>
                  <a:cubicBezTo>
                    <a:pt x="395644" y="2004651"/>
                    <a:pt x="329717" y="2026625"/>
                    <a:pt x="316523" y="2031023"/>
                  </a:cubicBezTo>
                  <a:lnTo>
                    <a:pt x="237392" y="2057400"/>
                  </a:lnTo>
                  <a:lnTo>
                    <a:pt x="211015" y="2066192"/>
                  </a:lnTo>
                  <a:cubicBezTo>
                    <a:pt x="194296" y="2062848"/>
                    <a:pt x="158700" y="2057619"/>
                    <a:pt x="140677" y="2048608"/>
                  </a:cubicBezTo>
                  <a:cubicBezTo>
                    <a:pt x="72500" y="2014520"/>
                    <a:pt x="154222" y="2044330"/>
                    <a:pt x="87923" y="2022231"/>
                  </a:cubicBezTo>
                  <a:cubicBezTo>
                    <a:pt x="79131" y="2016369"/>
                    <a:pt x="67147" y="2013607"/>
                    <a:pt x="61546" y="2004646"/>
                  </a:cubicBezTo>
                  <a:cubicBezTo>
                    <a:pt x="51722" y="1988928"/>
                    <a:pt x="43961" y="1951892"/>
                    <a:pt x="43961" y="1951892"/>
                  </a:cubicBezTo>
                  <a:cubicBezTo>
                    <a:pt x="32160" y="1881085"/>
                    <a:pt x="23518" y="1854135"/>
                    <a:pt x="43961" y="1767254"/>
                  </a:cubicBezTo>
                  <a:cubicBezTo>
                    <a:pt x="46381" y="1756968"/>
                    <a:pt x="60682" y="1753961"/>
                    <a:pt x="70338" y="1749669"/>
                  </a:cubicBezTo>
                  <a:cubicBezTo>
                    <a:pt x="87276" y="1742141"/>
                    <a:pt x="123092" y="1732084"/>
                    <a:pt x="123092" y="1732084"/>
                  </a:cubicBezTo>
                  <a:lnTo>
                    <a:pt x="158261" y="1679331"/>
                  </a:lnTo>
                  <a:cubicBezTo>
                    <a:pt x="174123" y="1655538"/>
                    <a:pt x="182275" y="1645673"/>
                    <a:pt x="193431" y="1617784"/>
                  </a:cubicBezTo>
                  <a:cubicBezTo>
                    <a:pt x="200315" y="1600574"/>
                    <a:pt x="205154" y="1582615"/>
                    <a:pt x="211015" y="1565031"/>
                  </a:cubicBezTo>
                  <a:lnTo>
                    <a:pt x="219808" y="1538654"/>
                  </a:lnTo>
                  <a:lnTo>
                    <a:pt x="228600" y="1512277"/>
                  </a:lnTo>
                  <a:cubicBezTo>
                    <a:pt x="225359" y="1489587"/>
                    <a:pt x="223293" y="1448911"/>
                    <a:pt x="211015" y="1424354"/>
                  </a:cubicBezTo>
                  <a:cubicBezTo>
                    <a:pt x="206289" y="1414903"/>
                    <a:pt x="200196" y="1406095"/>
                    <a:pt x="193431" y="1397977"/>
                  </a:cubicBezTo>
                  <a:cubicBezTo>
                    <a:pt x="185471" y="1388425"/>
                    <a:pt x="175014" y="1381152"/>
                    <a:pt x="167054" y="1371600"/>
                  </a:cubicBezTo>
                  <a:cubicBezTo>
                    <a:pt x="160289" y="1363482"/>
                    <a:pt x="157422" y="1352181"/>
                    <a:pt x="149469" y="1345223"/>
                  </a:cubicBezTo>
                  <a:cubicBezTo>
                    <a:pt x="133564" y="1331306"/>
                    <a:pt x="111659" y="1324998"/>
                    <a:pt x="96715" y="1310054"/>
                  </a:cubicBezTo>
                  <a:cubicBezTo>
                    <a:pt x="63785" y="1277124"/>
                    <a:pt x="82134" y="1287609"/>
                    <a:pt x="43961" y="1274884"/>
                  </a:cubicBezTo>
                  <a:cubicBezTo>
                    <a:pt x="-9165" y="1195196"/>
                    <a:pt x="10705" y="1243178"/>
                    <a:pt x="0" y="1125415"/>
                  </a:cubicBezTo>
                  <a:cubicBezTo>
                    <a:pt x="439" y="1123221"/>
                    <a:pt x="10374" y="1064091"/>
                    <a:pt x="17585" y="1055077"/>
                  </a:cubicBezTo>
                  <a:cubicBezTo>
                    <a:pt x="24186" y="1046826"/>
                    <a:pt x="35169" y="1043354"/>
                    <a:pt x="43961" y="1037492"/>
                  </a:cubicBezTo>
                  <a:cubicBezTo>
                    <a:pt x="50933" y="1027034"/>
                    <a:pt x="74678" y="987681"/>
                    <a:pt x="87923" y="984738"/>
                  </a:cubicBezTo>
                  <a:cubicBezTo>
                    <a:pt x="106490" y="980612"/>
                    <a:pt x="146290" y="995402"/>
                    <a:pt x="167054" y="1002323"/>
                  </a:cubicBezTo>
                  <a:cubicBezTo>
                    <a:pt x="261335" y="1065176"/>
                    <a:pt x="198710" y="1038733"/>
                    <a:pt x="369277" y="1028700"/>
                  </a:cubicBezTo>
                  <a:cubicBezTo>
                    <a:pt x="375138" y="1019908"/>
                    <a:pt x="382135" y="1011774"/>
                    <a:pt x="386861" y="1002323"/>
                  </a:cubicBezTo>
                  <a:cubicBezTo>
                    <a:pt x="418130" y="939784"/>
                    <a:pt x="387767" y="782481"/>
                    <a:pt x="386861" y="773723"/>
                  </a:cubicBezTo>
                  <a:cubicBezTo>
                    <a:pt x="384954" y="755286"/>
                    <a:pt x="375138" y="738554"/>
                    <a:pt x="369277" y="720969"/>
                  </a:cubicBezTo>
                  <a:lnTo>
                    <a:pt x="360485" y="694592"/>
                  </a:lnTo>
                  <a:cubicBezTo>
                    <a:pt x="357554" y="674077"/>
                    <a:pt x="355756" y="653367"/>
                    <a:pt x="351692" y="633046"/>
                  </a:cubicBezTo>
                  <a:cubicBezTo>
                    <a:pt x="349874" y="623958"/>
                    <a:pt x="348690" y="613906"/>
                    <a:pt x="342900" y="606669"/>
                  </a:cubicBezTo>
                  <a:cubicBezTo>
                    <a:pt x="336299" y="598417"/>
                    <a:pt x="325315" y="594946"/>
                    <a:pt x="316523" y="589084"/>
                  </a:cubicBezTo>
                  <a:cubicBezTo>
                    <a:pt x="250962" y="490748"/>
                    <a:pt x="291728" y="562983"/>
                    <a:pt x="307731" y="298938"/>
                  </a:cubicBezTo>
                  <a:cubicBezTo>
                    <a:pt x="308292" y="289687"/>
                    <a:pt x="308981" y="277948"/>
                    <a:pt x="316523" y="272561"/>
                  </a:cubicBezTo>
                  <a:cubicBezTo>
                    <a:pt x="331606" y="261787"/>
                    <a:pt x="369277" y="254977"/>
                    <a:pt x="369277" y="254977"/>
                  </a:cubicBezTo>
                  <a:cubicBezTo>
                    <a:pt x="378069" y="249115"/>
                    <a:pt x="385096" y="237832"/>
                    <a:pt x="395654" y="237392"/>
                  </a:cubicBezTo>
                  <a:cubicBezTo>
                    <a:pt x="543387" y="231236"/>
                    <a:pt x="528782" y="229013"/>
                    <a:pt x="606669" y="254977"/>
                  </a:cubicBezTo>
                  <a:cubicBezTo>
                    <a:pt x="628768" y="321276"/>
                    <a:pt x="598958" y="239554"/>
                    <a:pt x="633046" y="307731"/>
                  </a:cubicBezTo>
                  <a:cubicBezTo>
                    <a:pt x="643666" y="328970"/>
                    <a:pt x="638423" y="343684"/>
                    <a:pt x="659423" y="360484"/>
                  </a:cubicBezTo>
                  <a:cubicBezTo>
                    <a:pt x="666660" y="366274"/>
                    <a:pt x="677008" y="366346"/>
                    <a:pt x="685800" y="369277"/>
                  </a:cubicBezTo>
                  <a:cubicBezTo>
                    <a:pt x="805911" y="359267"/>
                    <a:pt x="741485" y="363415"/>
                    <a:pt x="764931" y="351692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74" name="Ovaal 73"/>
            <p:cNvSpPr/>
            <p:nvPr/>
          </p:nvSpPr>
          <p:spPr>
            <a:xfrm>
              <a:off x="6584823" y="2196249"/>
              <a:ext cx="1473903" cy="1144559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prstClr val="white"/>
                  </a:solidFill>
                </a:rPr>
                <a:t>M2</a:t>
              </a:r>
            </a:p>
            <a:p>
              <a:pPr algn="ctr"/>
              <a:r>
                <a:rPr lang="en-US" sz="900" dirty="0">
                  <a:solidFill>
                    <a:prstClr val="white"/>
                  </a:solidFill>
                </a:rPr>
                <a:t>Macrophage</a:t>
              </a:r>
              <a:endParaRPr lang="en-US" sz="8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56" name="Groep 22"/>
          <p:cNvGrpSpPr/>
          <p:nvPr/>
        </p:nvGrpSpPr>
        <p:grpSpPr>
          <a:xfrm rot="17339447">
            <a:off x="-607548" y="5109496"/>
            <a:ext cx="2420715" cy="533317"/>
            <a:chOff x="1055899" y="1183769"/>
            <a:chExt cx="3243407" cy="1011768"/>
          </a:xfrm>
          <a:solidFill>
            <a:schemeClr val="accent2"/>
          </a:solidFill>
        </p:grpSpPr>
        <p:sp>
          <p:nvSpPr>
            <p:cNvPr id="157" name="Vrije vorm 21"/>
            <p:cNvSpPr/>
            <p:nvPr/>
          </p:nvSpPr>
          <p:spPr bwMode="auto">
            <a:xfrm rot="745148">
              <a:off x="1055899" y="1183769"/>
              <a:ext cx="3243407" cy="1011768"/>
            </a:xfrm>
            <a:custGeom>
              <a:avLst/>
              <a:gdLst>
                <a:gd name="connsiteX0" fmla="*/ 7003 w 1344711"/>
                <a:gd name="connsiteY0" fmla="*/ 316523 h 497393"/>
                <a:gd name="connsiteX1" fmla="*/ 37148 w 1344711"/>
                <a:gd name="connsiteY1" fmla="*/ 281354 h 497393"/>
                <a:gd name="connsiteX2" fmla="*/ 67293 w 1344711"/>
                <a:gd name="connsiteY2" fmla="*/ 271305 h 497393"/>
                <a:gd name="connsiteX3" fmla="*/ 92414 w 1344711"/>
                <a:gd name="connsiteY3" fmla="*/ 251209 h 497393"/>
                <a:gd name="connsiteX4" fmla="*/ 107487 w 1344711"/>
                <a:gd name="connsiteY4" fmla="*/ 246184 h 497393"/>
                <a:gd name="connsiteX5" fmla="*/ 117535 w 1344711"/>
                <a:gd name="connsiteY5" fmla="*/ 231112 h 497393"/>
                <a:gd name="connsiteX6" fmla="*/ 132608 w 1344711"/>
                <a:gd name="connsiteY6" fmla="*/ 226088 h 497393"/>
                <a:gd name="connsiteX7" fmla="*/ 162753 w 1344711"/>
                <a:gd name="connsiteY7" fmla="*/ 211015 h 497393"/>
                <a:gd name="connsiteX8" fmla="*/ 177825 w 1344711"/>
                <a:gd name="connsiteY8" fmla="*/ 200967 h 497393"/>
                <a:gd name="connsiteX9" fmla="*/ 192898 w 1344711"/>
                <a:gd name="connsiteY9" fmla="*/ 195943 h 497393"/>
                <a:gd name="connsiteX10" fmla="*/ 202946 w 1344711"/>
                <a:gd name="connsiteY10" fmla="*/ 185894 h 497393"/>
                <a:gd name="connsiteX11" fmla="*/ 233091 w 1344711"/>
                <a:gd name="connsiteY11" fmla="*/ 175846 h 497393"/>
                <a:gd name="connsiteX12" fmla="*/ 243140 w 1344711"/>
                <a:gd name="connsiteY12" fmla="*/ 165798 h 497393"/>
                <a:gd name="connsiteX13" fmla="*/ 273285 w 1344711"/>
                <a:gd name="connsiteY13" fmla="*/ 155749 h 497393"/>
                <a:gd name="connsiteX14" fmla="*/ 303430 w 1344711"/>
                <a:gd name="connsiteY14" fmla="*/ 140677 h 497393"/>
                <a:gd name="connsiteX15" fmla="*/ 343623 w 1344711"/>
                <a:gd name="connsiteY15" fmla="*/ 120580 h 497393"/>
                <a:gd name="connsiteX16" fmla="*/ 343623 w 1344711"/>
                <a:gd name="connsiteY16" fmla="*/ 120580 h 497393"/>
                <a:gd name="connsiteX17" fmla="*/ 358696 w 1344711"/>
                <a:gd name="connsiteY17" fmla="*/ 110532 h 497393"/>
                <a:gd name="connsiteX18" fmla="*/ 388841 w 1344711"/>
                <a:gd name="connsiteY18" fmla="*/ 100483 h 497393"/>
                <a:gd name="connsiteX19" fmla="*/ 418986 w 1344711"/>
                <a:gd name="connsiteY19" fmla="*/ 85411 h 497393"/>
                <a:gd name="connsiteX20" fmla="*/ 434058 w 1344711"/>
                <a:gd name="connsiteY20" fmla="*/ 75363 h 497393"/>
                <a:gd name="connsiteX21" fmla="*/ 444107 w 1344711"/>
                <a:gd name="connsiteY21" fmla="*/ 65314 h 497393"/>
                <a:gd name="connsiteX22" fmla="*/ 459179 w 1344711"/>
                <a:gd name="connsiteY22" fmla="*/ 60290 h 497393"/>
                <a:gd name="connsiteX23" fmla="*/ 479276 w 1344711"/>
                <a:gd name="connsiteY23" fmla="*/ 40193 h 497393"/>
                <a:gd name="connsiteX24" fmla="*/ 519469 w 1344711"/>
                <a:gd name="connsiteY24" fmla="*/ 30145 h 497393"/>
                <a:gd name="connsiteX25" fmla="*/ 559663 w 1344711"/>
                <a:gd name="connsiteY25" fmla="*/ 10048 h 497393"/>
                <a:gd name="connsiteX26" fmla="*/ 574735 w 1344711"/>
                <a:gd name="connsiteY26" fmla="*/ 5024 h 497393"/>
                <a:gd name="connsiteX27" fmla="*/ 589808 w 1344711"/>
                <a:gd name="connsiteY27" fmla="*/ 0 h 497393"/>
                <a:gd name="connsiteX28" fmla="*/ 690291 w 1344711"/>
                <a:gd name="connsiteY28" fmla="*/ 5024 h 497393"/>
                <a:gd name="connsiteX29" fmla="*/ 720436 w 1344711"/>
                <a:gd name="connsiteY29" fmla="*/ 15072 h 497393"/>
                <a:gd name="connsiteX30" fmla="*/ 730485 w 1344711"/>
                <a:gd name="connsiteY30" fmla="*/ 25121 h 497393"/>
                <a:gd name="connsiteX31" fmla="*/ 760630 w 1344711"/>
                <a:gd name="connsiteY31" fmla="*/ 35169 h 497393"/>
                <a:gd name="connsiteX32" fmla="*/ 775702 w 1344711"/>
                <a:gd name="connsiteY32" fmla="*/ 45217 h 497393"/>
                <a:gd name="connsiteX33" fmla="*/ 800823 w 1344711"/>
                <a:gd name="connsiteY33" fmla="*/ 50242 h 497393"/>
                <a:gd name="connsiteX34" fmla="*/ 815896 w 1344711"/>
                <a:gd name="connsiteY34" fmla="*/ 55266 h 497393"/>
                <a:gd name="connsiteX35" fmla="*/ 841017 w 1344711"/>
                <a:gd name="connsiteY35" fmla="*/ 60290 h 497393"/>
                <a:gd name="connsiteX36" fmla="*/ 871162 w 1344711"/>
                <a:gd name="connsiteY36" fmla="*/ 70338 h 497393"/>
                <a:gd name="connsiteX37" fmla="*/ 891258 w 1344711"/>
                <a:gd name="connsiteY37" fmla="*/ 75363 h 497393"/>
                <a:gd name="connsiteX38" fmla="*/ 936476 w 1344711"/>
                <a:gd name="connsiteY38" fmla="*/ 85411 h 497393"/>
                <a:gd name="connsiteX39" fmla="*/ 941500 w 1344711"/>
                <a:gd name="connsiteY39" fmla="*/ 100483 h 497393"/>
                <a:gd name="connsiteX40" fmla="*/ 1031935 w 1344711"/>
                <a:gd name="connsiteY40" fmla="*/ 110532 h 497393"/>
                <a:gd name="connsiteX41" fmla="*/ 1263047 w 1344711"/>
                <a:gd name="connsiteY41" fmla="*/ 120580 h 497393"/>
                <a:gd name="connsiteX42" fmla="*/ 1318313 w 1344711"/>
                <a:gd name="connsiteY42" fmla="*/ 125604 h 497393"/>
                <a:gd name="connsiteX43" fmla="*/ 1333386 w 1344711"/>
                <a:gd name="connsiteY43" fmla="*/ 130628 h 497393"/>
                <a:gd name="connsiteX44" fmla="*/ 1338410 w 1344711"/>
                <a:gd name="connsiteY44" fmla="*/ 155749 h 497393"/>
                <a:gd name="connsiteX45" fmla="*/ 1308265 w 1344711"/>
                <a:gd name="connsiteY45" fmla="*/ 165798 h 497393"/>
                <a:gd name="connsiteX46" fmla="*/ 1293192 w 1344711"/>
                <a:gd name="connsiteY46" fmla="*/ 170822 h 497393"/>
                <a:gd name="connsiteX47" fmla="*/ 1263047 w 1344711"/>
                <a:gd name="connsiteY47" fmla="*/ 185894 h 497393"/>
                <a:gd name="connsiteX48" fmla="*/ 1247975 w 1344711"/>
                <a:gd name="connsiteY48" fmla="*/ 195943 h 497393"/>
                <a:gd name="connsiteX49" fmla="*/ 1237926 w 1344711"/>
                <a:gd name="connsiteY49" fmla="*/ 205991 h 497393"/>
                <a:gd name="connsiteX50" fmla="*/ 1222854 w 1344711"/>
                <a:gd name="connsiteY50" fmla="*/ 211015 h 497393"/>
                <a:gd name="connsiteX51" fmla="*/ 1187685 w 1344711"/>
                <a:gd name="connsiteY51" fmla="*/ 236136 h 497393"/>
                <a:gd name="connsiteX52" fmla="*/ 1162564 w 1344711"/>
                <a:gd name="connsiteY52" fmla="*/ 251209 h 497393"/>
                <a:gd name="connsiteX53" fmla="*/ 1137443 w 1344711"/>
                <a:gd name="connsiteY53" fmla="*/ 266281 h 497393"/>
                <a:gd name="connsiteX54" fmla="*/ 1127395 w 1344711"/>
                <a:gd name="connsiteY54" fmla="*/ 276330 h 497393"/>
                <a:gd name="connsiteX55" fmla="*/ 1112322 w 1344711"/>
                <a:gd name="connsiteY55" fmla="*/ 281354 h 497393"/>
                <a:gd name="connsiteX56" fmla="*/ 1087201 w 1344711"/>
                <a:gd name="connsiteY56" fmla="*/ 301450 h 497393"/>
                <a:gd name="connsiteX57" fmla="*/ 1052032 w 1344711"/>
                <a:gd name="connsiteY57" fmla="*/ 331595 h 497393"/>
                <a:gd name="connsiteX58" fmla="*/ 1036959 w 1344711"/>
                <a:gd name="connsiteY58" fmla="*/ 336620 h 497393"/>
                <a:gd name="connsiteX59" fmla="*/ 1006814 w 1344711"/>
                <a:gd name="connsiteY59" fmla="*/ 356716 h 497393"/>
                <a:gd name="connsiteX60" fmla="*/ 991742 w 1344711"/>
                <a:gd name="connsiteY60" fmla="*/ 366765 h 497393"/>
                <a:gd name="connsiteX61" fmla="*/ 981693 w 1344711"/>
                <a:gd name="connsiteY61" fmla="*/ 376813 h 497393"/>
                <a:gd name="connsiteX62" fmla="*/ 966621 w 1344711"/>
                <a:gd name="connsiteY62" fmla="*/ 381837 h 497393"/>
                <a:gd name="connsiteX63" fmla="*/ 931452 w 1344711"/>
                <a:gd name="connsiteY63" fmla="*/ 406958 h 497393"/>
                <a:gd name="connsiteX64" fmla="*/ 921403 w 1344711"/>
                <a:gd name="connsiteY64" fmla="*/ 417006 h 497393"/>
                <a:gd name="connsiteX65" fmla="*/ 891258 w 1344711"/>
                <a:gd name="connsiteY65" fmla="*/ 427055 h 497393"/>
                <a:gd name="connsiteX66" fmla="*/ 876186 w 1344711"/>
                <a:gd name="connsiteY66" fmla="*/ 437103 h 497393"/>
                <a:gd name="connsiteX67" fmla="*/ 825944 w 1344711"/>
                <a:gd name="connsiteY67" fmla="*/ 452176 h 497393"/>
                <a:gd name="connsiteX68" fmla="*/ 810871 w 1344711"/>
                <a:gd name="connsiteY68" fmla="*/ 467248 h 497393"/>
                <a:gd name="connsiteX69" fmla="*/ 790775 w 1344711"/>
                <a:gd name="connsiteY69" fmla="*/ 472272 h 497393"/>
                <a:gd name="connsiteX70" fmla="*/ 775702 w 1344711"/>
                <a:gd name="connsiteY70" fmla="*/ 477297 h 497393"/>
                <a:gd name="connsiteX71" fmla="*/ 735509 w 1344711"/>
                <a:gd name="connsiteY71" fmla="*/ 487345 h 497393"/>
                <a:gd name="connsiteX72" fmla="*/ 665170 w 1344711"/>
                <a:gd name="connsiteY72" fmla="*/ 497393 h 497393"/>
                <a:gd name="connsiteX73" fmla="*/ 564687 w 1344711"/>
                <a:gd name="connsiteY73" fmla="*/ 492369 h 497393"/>
                <a:gd name="connsiteX74" fmla="*/ 549614 w 1344711"/>
                <a:gd name="connsiteY74" fmla="*/ 487345 h 497393"/>
                <a:gd name="connsiteX75" fmla="*/ 534542 w 1344711"/>
                <a:gd name="connsiteY75" fmla="*/ 477297 h 497393"/>
                <a:gd name="connsiteX76" fmla="*/ 529518 w 1344711"/>
                <a:gd name="connsiteY76" fmla="*/ 462224 h 497393"/>
                <a:gd name="connsiteX77" fmla="*/ 504397 w 1344711"/>
                <a:gd name="connsiteY77" fmla="*/ 447152 h 497393"/>
                <a:gd name="connsiteX78" fmla="*/ 464203 w 1344711"/>
                <a:gd name="connsiteY78" fmla="*/ 442127 h 497393"/>
                <a:gd name="connsiteX79" fmla="*/ 429034 w 1344711"/>
                <a:gd name="connsiteY79" fmla="*/ 432079 h 497393"/>
                <a:gd name="connsiteX80" fmla="*/ 373768 w 1344711"/>
                <a:gd name="connsiteY80" fmla="*/ 422031 h 497393"/>
                <a:gd name="connsiteX81" fmla="*/ 343623 w 1344711"/>
                <a:gd name="connsiteY81" fmla="*/ 411982 h 497393"/>
                <a:gd name="connsiteX82" fmla="*/ 328551 w 1344711"/>
                <a:gd name="connsiteY82" fmla="*/ 406958 h 497393"/>
                <a:gd name="connsiteX83" fmla="*/ 283333 w 1344711"/>
                <a:gd name="connsiteY83" fmla="*/ 386861 h 497393"/>
                <a:gd name="connsiteX84" fmla="*/ 268260 w 1344711"/>
                <a:gd name="connsiteY84" fmla="*/ 381837 h 497393"/>
                <a:gd name="connsiteX85" fmla="*/ 172801 w 1344711"/>
                <a:gd name="connsiteY85" fmla="*/ 376813 h 497393"/>
                <a:gd name="connsiteX86" fmla="*/ 122559 w 1344711"/>
                <a:gd name="connsiteY86" fmla="*/ 366765 h 497393"/>
                <a:gd name="connsiteX87" fmla="*/ 97438 w 1344711"/>
                <a:gd name="connsiteY87" fmla="*/ 361741 h 497393"/>
                <a:gd name="connsiteX88" fmla="*/ 42173 w 1344711"/>
                <a:gd name="connsiteY88" fmla="*/ 346668 h 497393"/>
                <a:gd name="connsiteX89" fmla="*/ 7003 w 1344711"/>
                <a:gd name="connsiteY89" fmla="*/ 341644 h 497393"/>
                <a:gd name="connsiteX90" fmla="*/ 7003 w 1344711"/>
                <a:gd name="connsiteY90" fmla="*/ 296426 h 497393"/>
                <a:gd name="connsiteX91" fmla="*/ 7003 w 1344711"/>
                <a:gd name="connsiteY91" fmla="*/ 316523 h 497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</a:cxnLst>
              <a:rect l="l" t="t" r="r" b="b"/>
              <a:pathLst>
                <a:path w="1344711" h="497393">
                  <a:moveTo>
                    <a:pt x="7003" y="316523"/>
                  </a:moveTo>
                  <a:cubicBezTo>
                    <a:pt x="12027" y="314011"/>
                    <a:pt x="18168" y="289790"/>
                    <a:pt x="37148" y="281354"/>
                  </a:cubicBezTo>
                  <a:cubicBezTo>
                    <a:pt x="46827" y="277052"/>
                    <a:pt x="67293" y="271305"/>
                    <a:pt x="67293" y="271305"/>
                  </a:cubicBezTo>
                  <a:cubicBezTo>
                    <a:pt x="76639" y="261960"/>
                    <a:pt x="79739" y="257547"/>
                    <a:pt x="92414" y="251209"/>
                  </a:cubicBezTo>
                  <a:cubicBezTo>
                    <a:pt x="97151" y="248840"/>
                    <a:pt x="102463" y="247859"/>
                    <a:pt x="107487" y="246184"/>
                  </a:cubicBezTo>
                  <a:cubicBezTo>
                    <a:pt x="110836" y="241160"/>
                    <a:pt x="112820" y="234884"/>
                    <a:pt x="117535" y="231112"/>
                  </a:cubicBezTo>
                  <a:cubicBezTo>
                    <a:pt x="121671" y="227804"/>
                    <a:pt x="127871" y="228457"/>
                    <a:pt x="132608" y="226088"/>
                  </a:cubicBezTo>
                  <a:cubicBezTo>
                    <a:pt x="171566" y="206608"/>
                    <a:pt x="124866" y="223643"/>
                    <a:pt x="162753" y="211015"/>
                  </a:cubicBezTo>
                  <a:cubicBezTo>
                    <a:pt x="167777" y="207666"/>
                    <a:pt x="172424" y="203667"/>
                    <a:pt x="177825" y="200967"/>
                  </a:cubicBezTo>
                  <a:cubicBezTo>
                    <a:pt x="182562" y="198599"/>
                    <a:pt x="188357" y="198668"/>
                    <a:pt x="192898" y="195943"/>
                  </a:cubicBezTo>
                  <a:cubicBezTo>
                    <a:pt x="196960" y="193506"/>
                    <a:pt x="198709" y="188012"/>
                    <a:pt x="202946" y="185894"/>
                  </a:cubicBezTo>
                  <a:cubicBezTo>
                    <a:pt x="212420" y="181157"/>
                    <a:pt x="233091" y="175846"/>
                    <a:pt x="233091" y="175846"/>
                  </a:cubicBezTo>
                  <a:cubicBezTo>
                    <a:pt x="236441" y="172497"/>
                    <a:pt x="238903" y="167916"/>
                    <a:pt x="243140" y="165798"/>
                  </a:cubicBezTo>
                  <a:cubicBezTo>
                    <a:pt x="252614" y="161061"/>
                    <a:pt x="264472" y="161624"/>
                    <a:pt x="273285" y="155749"/>
                  </a:cubicBezTo>
                  <a:cubicBezTo>
                    <a:pt x="292764" y="142763"/>
                    <a:pt x="282629" y="147610"/>
                    <a:pt x="303430" y="140677"/>
                  </a:cubicBezTo>
                  <a:cubicBezTo>
                    <a:pt x="320967" y="123138"/>
                    <a:pt x="308984" y="132126"/>
                    <a:pt x="343623" y="120580"/>
                  </a:cubicBezTo>
                  <a:lnTo>
                    <a:pt x="343623" y="120580"/>
                  </a:lnTo>
                  <a:cubicBezTo>
                    <a:pt x="348647" y="117231"/>
                    <a:pt x="353178" y="112984"/>
                    <a:pt x="358696" y="110532"/>
                  </a:cubicBezTo>
                  <a:cubicBezTo>
                    <a:pt x="368375" y="106230"/>
                    <a:pt x="380028" y="106358"/>
                    <a:pt x="388841" y="100483"/>
                  </a:cubicBezTo>
                  <a:cubicBezTo>
                    <a:pt x="408320" y="87497"/>
                    <a:pt x="398185" y="92344"/>
                    <a:pt x="418986" y="85411"/>
                  </a:cubicBezTo>
                  <a:cubicBezTo>
                    <a:pt x="424010" y="82062"/>
                    <a:pt x="429343" y="79135"/>
                    <a:pt x="434058" y="75363"/>
                  </a:cubicBezTo>
                  <a:cubicBezTo>
                    <a:pt x="437757" y="72404"/>
                    <a:pt x="440045" y="67751"/>
                    <a:pt x="444107" y="65314"/>
                  </a:cubicBezTo>
                  <a:cubicBezTo>
                    <a:pt x="448648" y="62589"/>
                    <a:pt x="454155" y="61965"/>
                    <a:pt x="459179" y="60290"/>
                  </a:cubicBezTo>
                  <a:cubicBezTo>
                    <a:pt x="465878" y="53591"/>
                    <a:pt x="469986" y="42051"/>
                    <a:pt x="479276" y="40193"/>
                  </a:cubicBezTo>
                  <a:cubicBezTo>
                    <a:pt x="509590" y="34130"/>
                    <a:pt x="496296" y="37869"/>
                    <a:pt x="519469" y="30145"/>
                  </a:cubicBezTo>
                  <a:cubicBezTo>
                    <a:pt x="537008" y="12608"/>
                    <a:pt x="525025" y="21595"/>
                    <a:pt x="559663" y="10048"/>
                  </a:cubicBezTo>
                  <a:lnTo>
                    <a:pt x="574735" y="5024"/>
                  </a:lnTo>
                  <a:lnTo>
                    <a:pt x="589808" y="0"/>
                  </a:lnTo>
                  <a:cubicBezTo>
                    <a:pt x="623302" y="1675"/>
                    <a:pt x="656976" y="1180"/>
                    <a:pt x="690291" y="5024"/>
                  </a:cubicBezTo>
                  <a:cubicBezTo>
                    <a:pt x="700813" y="6238"/>
                    <a:pt x="720436" y="15072"/>
                    <a:pt x="720436" y="15072"/>
                  </a:cubicBezTo>
                  <a:cubicBezTo>
                    <a:pt x="723786" y="18422"/>
                    <a:pt x="726248" y="23002"/>
                    <a:pt x="730485" y="25121"/>
                  </a:cubicBezTo>
                  <a:cubicBezTo>
                    <a:pt x="739959" y="29858"/>
                    <a:pt x="760630" y="35169"/>
                    <a:pt x="760630" y="35169"/>
                  </a:cubicBezTo>
                  <a:cubicBezTo>
                    <a:pt x="765654" y="38518"/>
                    <a:pt x="770048" y="43097"/>
                    <a:pt x="775702" y="45217"/>
                  </a:cubicBezTo>
                  <a:cubicBezTo>
                    <a:pt x="783698" y="48216"/>
                    <a:pt x="792538" y="48171"/>
                    <a:pt x="800823" y="50242"/>
                  </a:cubicBezTo>
                  <a:cubicBezTo>
                    <a:pt x="805961" y="51527"/>
                    <a:pt x="810758" y="53982"/>
                    <a:pt x="815896" y="55266"/>
                  </a:cubicBezTo>
                  <a:cubicBezTo>
                    <a:pt x="824181" y="57337"/>
                    <a:pt x="832778" y="58043"/>
                    <a:pt x="841017" y="60290"/>
                  </a:cubicBezTo>
                  <a:cubicBezTo>
                    <a:pt x="851236" y="63077"/>
                    <a:pt x="860887" y="67769"/>
                    <a:pt x="871162" y="70338"/>
                  </a:cubicBezTo>
                  <a:cubicBezTo>
                    <a:pt x="877861" y="72013"/>
                    <a:pt x="884518" y="73865"/>
                    <a:pt x="891258" y="75363"/>
                  </a:cubicBezTo>
                  <a:cubicBezTo>
                    <a:pt x="948720" y="88133"/>
                    <a:pt x="887418" y="73147"/>
                    <a:pt x="936476" y="85411"/>
                  </a:cubicBezTo>
                  <a:cubicBezTo>
                    <a:pt x="938151" y="90435"/>
                    <a:pt x="936379" y="99135"/>
                    <a:pt x="941500" y="100483"/>
                  </a:cubicBezTo>
                  <a:cubicBezTo>
                    <a:pt x="970832" y="108202"/>
                    <a:pt x="1031935" y="110532"/>
                    <a:pt x="1031935" y="110532"/>
                  </a:cubicBezTo>
                  <a:cubicBezTo>
                    <a:pt x="1116101" y="138586"/>
                    <a:pt x="1031418" y="112001"/>
                    <a:pt x="1263047" y="120580"/>
                  </a:cubicBezTo>
                  <a:cubicBezTo>
                    <a:pt x="1281532" y="121265"/>
                    <a:pt x="1299891" y="123929"/>
                    <a:pt x="1318313" y="125604"/>
                  </a:cubicBezTo>
                  <a:cubicBezTo>
                    <a:pt x="1323337" y="127279"/>
                    <a:pt x="1328845" y="127903"/>
                    <a:pt x="1333386" y="130628"/>
                  </a:cubicBezTo>
                  <a:cubicBezTo>
                    <a:pt x="1341232" y="135336"/>
                    <a:pt x="1351580" y="146341"/>
                    <a:pt x="1338410" y="155749"/>
                  </a:cubicBezTo>
                  <a:cubicBezTo>
                    <a:pt x="1329791" y="161905"/>
                    <a:pt x="1318313" y="162448"/>
                    <a:pt x="1308265" y="165798"/>
                  </a:cubicBezTo>
                  <a:lnTo>
                    <a:pt x="1293192" y="170822"/>
                  </a:lnTo>
                  <a:cubicBezTo>
                    <a:pt x="1249990" y="199623"/>
                    <a:pt x="1304656" y="165089"/>
                    <a:pt x="1263047" y="185894"/>
                  </a:cubicBezTo>
                  <a:cubicBezTo>
                    <a:pt x="1257646" y="188594"/>
                    <a:pt x="1252690" y="192171"/>
                    <a:pt x="1247975" y="195943"/>
                  </a:cubicBezTo>
                  <a:cubicBezTo>
                    <a:pt x="1244276" y="198902"/>
                    <a:pt x="1241988" y="203554"/>
                    <a:pt x="1237926" y="205991"/>
                  </a:cubicBezTo>
                  <a:cubicBezTo>
                    <a:pt x="1233385" y="208716"/>
                    <a:pt x="1227878" y="209340"/>
                    <a:pt x="1222854" y="211015"/>
                  </a:cubicBezTo>
                  <a:cubicBezTo>
                    <a:pt x="1199012" y="234857"/>
                    <a:pt x="1211745" y="228116"/>
                    <a:pt x="1187685" y="236136"/>
                  </a:cubicBezTo>
                  <a:cubicBezTo>
                    <a:pt x="1162223" y="261596"/>
                    <a:pt x="1195175" y="231642"/>
                    <a:pt x="1162564" y="251209"/>
                  </a:cubicBezTo>
                  <a:cubicBezTo>
                    <a:pt x="1128087" y="271896"/>
                    <a:pt x="1180133" y="252051"/>
                    <a:pt x="1137443" y="266281"/>
                  </a:cubicBezTo>
                  <a:cubicBezTo>
                    <a:pt x="1134094" y="269631"/>
                    <a:pt x="1131457" y="273893"/>
                    <a:pt x="1127395" y="276330"/>
                  </a:cubicBezTo>
                  <a:cubicBezTo>
                    <a:pt x="1122854" y="279055"/>
                    <a:pt x="1116458" y="278046"/>
                    <a:pt x="1112322" y="281354"/>
                  </a:cubicBezTo>
                  <a:cubicBezTo>
                    <a:pt x="1079856" y="307325"/>
                    <a:pt x="1125088" y="288822"/>
                    <a:pt x="1087201" y="301450"/>
                  </a:cubicBezTo>
                  <a:cubicBezTo>
                    <a:pt x="1074839" y="313812"/>
                    <a:pt x="1067336" y="323943"/>
                    <a:pt x="1052032" y="331595"/>
                  </a:cubicBezTo>
                  <a:cubicBezTo>
                    <a:pt x="1047295" y="333964"/>
                    <a:pt x="1041589" y="334048"/>
                    <a:pt x="1036959" y="336620"/>
                  </a:cubicBezTo>
                  <a:cubicBezTo>
                    <a:pt x="1026402" y="342485"/>
                    <a:pt x="1016862" y="350017"/>
                    <a:pt x="1006814" y="356716"/>
                  </a:cubicBezTo>
                  <a:cubicBezTo>
                    <a:pt x="1001790" y="360065"/>
                    <a:pt x="996012" y="362496"/>
                    <a:pt x="991742" y="366765"/>
                  </a:cubicBezTo>
                  <a:cubicBezTo>
                    <a:pt x="988392" y="370114"/>
                    <a:pt x="985755" y="374376"/>
                    <a:pt x="981693" y="376813"/>
                  </a:cubicBezTo>
                  <a:cubicBezTo>
                    <a:pt x="977152" y="379538"/>
                    <a:pt x="971645" y="380162"/>
                    <a:pt x="966621" y="381837"/>
                  </a:cubicBezTo>
                  <a:cubicBezTo>
                    <a:pt x="942779" y="405679"/>
                    <a:pt x="955512" y="398938"/>
                    <a:pt x="931452" y="406958"/>
                  </a:cubicBezTo>
                  <a:cubicBezTo>
                    <a:pt x="928102" y="410307"/>
                    <a:pt x="925640" y="414888"/>
                    <a:pt x="921403" y="417006"/>
                  </a:cubicBezTo>
                  <a:cubicBezTo>
                    <a:pt x="911929" y="421743"/>
                    <a:pt x="891258" y="427055"/>
                    <a:pt x="891258" y="427055"/>
                  </a:cubicBezTo>
                  <a:cubicBezTo>
                    <a:pt x="886234" y="430404"/>
                    <a:pt x="881704" y="434651"/>
                    <a:pt x="876186" y="437103"/>
                  </a:cubicBezTo>
                  <a:cubicBezTo>
                    <a:pt x="860455" y="444095"/>
                    <a:pt x="842649" y="448000"/>
                    <a:pt x="825944" y="452176"/>
                  </a:cubicBezTo>
                  <a:cubicBezTo>
                    <a:pt x="820920" y="457200"/>
                    <a:pt x="817040" y="463723"/>
                    <a:pt x="810871" y="467248"/>
                  </a:cubicBezTo>
                  <a:cubicBezTo>
                    <a:pt x="804876" y="470674"/>
                    <a:pt x="797414" y="470375"/>
                    <a:pt x="790775" y="472272"/>
                  </a:cubicBezTo>
                  <a:cubicBezTo>
                    <a:pt x="785683" y="473727"/>
                    <a:pt x="780812" y="475903"/>
                    <a:pt x="775702" y="477297"/>
                  </a:cubicBezTo>
                  <a:cubicBezTo>
                    <a:pt x="762379" y="480931"/>
                    <a:pt x="749131" y="485075"/>
                    <a:pt x="735509" y="487345"/>
                  </a:cubicBezTo>
                  <a:cubicBezTo>
                    <a:pt x="692045" y="494589"/>
                    <a:pt x="715472" y="491106"/>
                    <a:pt x="665170" y="497393"/>
                  </a:cubicBezTo>
                  <a:cubicBezTo>
                    <a:pt x="631676" y="495718"/>
                    <a:pt x="598097" y="495274"/>
                    <a:pt x="564687" y="492369"/>
                  </a:cubicBezTo>
                  <a:cubicBezTo>
                    <a:pt x="559411" y="491910"/>
                    <a:pt x="554351" y="489713"/>
                    <a:pt x="549614" y="487345"/>
                  </a:cubicBezTo>
                  <a:cubicBezTo>
                    <a:pt x="544213" y="484645"/>
                    <a:pt x="539566" y="480646"/>
                    <a:pt x="534542" y="477297"/>
                  </a:cubicBezTo>
                  <a:cubicBezTo>
                    <a:pt x="532867" y="472273"/>
                    <a:pt x="532243" y="466765"/>
                    <a:pt x="529518" y="462224"/>
                  </a:cubicBezTo>
                  <a:cubicBezTo>
                    <a:pt x="523704" y="452534"/>
                    <a:pt x="515042" y="449088"/>
                    <a:pt x="504397" y="447152"/>
                  </a:cubicBezTo>
                  <a:cubicBezTo>
                    <a:pt x="491113" y="444736"/>
                    <a:pt x="477522" y="444347"/>
                    <a:pt x="464203" y="442127"/>
                  </a:cubicBezTo>
                  <a:cubicBezTo>
                    <a:pt x="445357" y="438986"/>
                    <a:pt x="445758" y="436857"/>
                    <a:pt x="429034" y="432079"/>
                  </a:cubicBezTo>
                  <a:cubicBezTo>
                    <a:pt x="405345" y="425311"/>
                    <a:pt x="402231" y="426097"/>
                    <a:pt x="373768" y="422031"/>
                  </a:cubicBezTo>
                  <a:lnTo>
                    <a:pt x="343623" y="411982"/>
                  </a:lnTo>
                  <a:cubicBezTo>
                    <a:pt x="338599" y="410307"/>
                    <a:pt x="332957" y="409895"/>
                    <a:pt x="328551" y="406958"/>
                  </a:cubicBezTo>
                  <a:cubicBezTo>
                    <a:pt x="304666" y="391036"/>
                    <a:pt x="319205" y="398819"/>
                    <a:pt x="283333" y="386861"/>
                  </a:cubicBezTo>
                  <a:cubicBezTo>
                    <a:pt x="278309" y="385186"/>
                    <a:pt x="273549" y="382115"/>
                    <a:pt x="268260" y="381837"/>
                  </a:cubicBezTo>
                  <a:lnTo>
                    <a:pt x="172801" y="376813"/>
                  </a:lnTo>
                  <a:cubicBezTo>
                    <a:pt x="113731" y="366968"/>
                    <a:pt x="167528" y="376758"/>
                    <a:pt x="122559" y="366765"/>
                  </a:cubicBezTo>
                  <a:cubicBezTo>
                    <a:pt x="114223" y="364913"/>
                    <a:pt x="105722" y="363812"/>
                    <a:pt x="97438" y="361741"/>
                  </a:cubicBezTo>
                  <a:cubicBezTo>
                    <a:pt x="64725" y="353562"/>
                    <a:pt x="99343" y="354835"/>
                    <a:pt x="42173" y="346668"/>
                  </a:cubicBezTo>
                  <a:lnTo>
                    <a:pt x="7003" y="341644"/>
                  </a:lnTo>
                  <a:cubicBezTo>
                    <a:pt x="2588" y="328400"/>
                    <a:pt x="-6260" y="309689"/>
                    <a:pt x="7003" y="296426"/>
                  </a:cubicBezTo>
                  <a:cubicBezTo>
                    <a:pt x="14206" y="289223"/>
                    <a:pt x="1979" y="319035"/>
                    <a:pt x="7003" y="316523"/>
                  </a:cubicBez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Tahoma" pitchFamily="34" charset="0"/>
              </a:endParaRPr>
            </a:p>
          </p:txBody>
        </p:sp>
        <p:sp>
          <p:nvSpPr>
            <p:cNvPr id="158" name="Ovaal 20"/>
            <p:cNvSpPr/>
            <p:nvPr/>
          </p:nvSpPr>
          <p:spPr>
            <a:xfrm rot="482924">
              <a:off x="1592493" y="1453835"/>
              <a:ext cx="2139724" cy="433959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BE" sz="1000" dirty="0">
                  <a:solidFill>
                    <a:prstClr val="white"/>
                  </a:solidFill>
                </a:rPr>
                <a:t>Endothelial Cells</a:t>
              </a:r>
              <a:endParaRPr lang="en-US" sz="1000" dirty="0">
                <a:solidFill>
                  <a:prstClr val="white"/>
                </a:solidFill>
              </a:endParaRPr>
            </a:p>
          </p:txBody>
        </p:sp>
      </p:grpSp>
      <p:sp>
        <p:nvSpPr>
          <p:cNvPr id="11" name="Ovaal 10"/>
          <p:cNvSpPr/>
          <p:nvPr/>
        </p:nvSpPr>
        <p:spPr>
          <a:xfrm>
            <a:off x="-380982" y="2560743"/>
            <a:ext cx="2096695" cy="2268348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</a:schemeClr>
              </a:gs>
              <a:gs pos="91000">
                <a:schemeClr val="tx1">
                  <a:lumMod val="85000"/>
                  <a:lumOff val="1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2" name="Ovaal 11"/>
          <p:cNvSpPr/>
          <p:nvPr/>
        </p:nvSpPr>
        <p:spPr>
          <a:xfrm>
            <a:off x="187893" y="3195145"/>
            <a:ext cx="923945" cy="1245175"/>
          </a:xfrm>
          <a:prstGeom prst="ellipse">
            <a:avLst/>
          </a:pr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57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prstClr val="white"/>
              </a:solidFill>
            </a:endParaRPr>
          </a:p>
        </p:txBody>
      </p:sp>
      <p:grpSp>
        <p:nvGrpSpPr>
          <p:cNvPr id="23" name="Groep 22"/>
          <p:cNvGrpSpPr/>
          <p:nvPr/>
        </p:nvGrpSpPr>
        <p:grpSpPr>
          <a:xfrm>
            <a:off x="142673" y="588872"/>
            <a:ext cx="2869825" cy="1011768"/>
            <a:chOff x="979550" y="1391270"/>
            <a:chExt cx="3243407" cy="1011768"/>
          </a:xfrm>
        </p:grpSpPr>
        <p:sp>
          <p:nvSpPr>
            <p:cNvPr id="22" name="Vrije vorm 21"/>
            <p:cNvSpPr/>
            <p:nvPr/>
          </p:nvSpPr>
          <p:spPr bwMode="auto">
            <a:xfrm rot="745148">
              <a:off x="979550" y="1391270"/>
              <a:ext cx="3243407" cy="1011768"/>
            </a:xfrm>
            <a:custGeom>
              <a:avLst/>
              <a:gdLst>
                <a:gd name="connsiteX0" fmla="*/ 7003 w 1344711"/>
                <a:gd name="connsiteY0" fmla="*/ 316523 h 497393"/>
                <a:gd name="connsiteX1" fmla="*/ 37148 w 1344711"/>
                <a:gd name="connsiteY1" fmla="*/ 281354 h 497393"/>
                <a:gd name="connsiteX2" fmla="*/ 67293 w 1344711"/>
                <a:gd name="connsiteY2" fmla="*/ 271305 h 497393"/>
                <a:gd name="connsiteX3" fmla="*/ 92414 w 1344711"/>
                <a:gd name="connsiteY3" fmla="*/ 251209 h 497393"/>
                <a:gd name="connsiteX4" fmla="*/ 107487 w 1344711"/>
                <a:gd name="connsiteY4" fmla="*/ 246184 h 497393"/>
                <a:gd name="connsiteX5" fmla="*/ 117535 w 1344711"/>
                <a:gd name="connsiteY5" fmla="*/ 231112 h 497393"/>
                <a:gd name="connsiteX6" fmla="*/ 132608 w 1344711"/>
                <a:gd name="connsiteY6" fmla="*/ 226088 h 497393"/>
                <a:gd name="connsiteX7" fmla="*/ 162753 w 1344711"/>
                <a:gd name="connsiteY7" fmla="*/ 211015 h 497393"/>
                <a:gd name="connsiteX8" fmla="*/ 177825 w 1344711"/>
                <a:gd name="connsiteY8" fmla="*/ 200967 h 497393"/>
                <a:gd name="connsiteX9" fmla="*/ 192898 w 1344711"/>
                <a:gd name="connsiteY9" fmla="*/ 195943 h 497393"/>
                <a:gd name="connsiteX10" fmla="*/ 202946 w 1344711"/>
                <a:gd name="connsiteY10" fmla="*/ 185894 h 497393"/>
                <a:gd name="connsiteX11" fmla="*/ 233091 w 1344711"/>
                <a:gd name="connsiteY11" fmla="*/ 175846 h 497393"/>
                <a:gd name="connsiteX12" fmla="*/ 243140 w 1344711"/>
                <a:gd name="connsiteY12" fmla="*/ 165798 h 497393"/>
                <a:gd name="connsiteX13" fmla="*/ 273285 w 1344711"/>
                <a:gd name="connsiteY13" fmla="*/ 155749 h 497393"/>
                <a:gd name="connsiteX14" fmla="*/ 303430 w 1344711"/>
                <a:gd name="connsiteY14" fmla="*/ 140677 h 497393"/>
                <a:gd name="connsiteX15" fmla="*/ 343623 w 1344711"/>
                <a:gd name="connsiteY15" fmla="*/ 120580 h 497393"/>
                <a:gd name="connsiteX16" fmla="*/ 343623 w 1344711"/>
                <a:gd name="connsiteY16" fmla="*/ 120580 h 497393"/>
                <a:gd name="connsiteX17" fmla="*/ 358696 w 1344711"/>
                <a:gd name="connsiteY17" fmla="*/ 110532 h 497393"/>
                <a:gd name="connsiteX18" fmla="*/ 388841 w 1344711"/>
                <a:gd name="connsiteY18" fmla="*/ 100483 h 497393"/>
                <a:gd name="connsiteX19" fmla="*/ 418986 w 1344711"/>
                <a:gd name="connsiteY19" fmla="*/ 85411 h 497393"/>
                <a:gd name="connsiteX20" fmla="*/ 434058 w 1344711"/>
                <a:gd name="connsiteY20" fmla="*/ 75363 h 497393"/>
                <a:gd name="connsiteX21" fmla="*/ 444107 w 1344711"/>
                <a:gd name="connsiteY21" fmla="*/ 65314 h 497393"/>
                <a:gd name="connsiteX22" fmla="*/ 459179 w 1344711"/>
                <a:gd name="connsiteY22" fmla="*/ 60290 h 497393"/>
                <a:gd name="connsiteX23" fmla="*/ 479276 w 1344711"/>
                <a:gd name="connsiteY23" fmla="*/ 40193 h 497393"/>
                <a:gd name="connsiteX24" fmla="*/ 519469 w 1344711"/>
                <a:gd name="connsiteY24" fmla="*/ 30145 h 497393"/>
                <a:gd name="connsiteX25" fmla="*/ 559663 w 1344711"/>
                <a:gd name="connsiteY25" fmla="*/ 10048 h 497393"/>
                <a:gd name="connsiteX26" fmla="*/ 574735 w 1344711"/>
                <a:gd name="connsiteY26" fmla="*/ 5024 h 497393"/>
                <a:gd name="connsiteX27" fmla="*/ 589808 w 1344711"/>
                <a:gd name="connsiteY27" fmla="*/ 0 h 497393"/>
                <a:gd name="connsiteX28" fmla="*/ 690291 w 1344711"/>
                <a:gd name="connsiteY28" fmla="*/ 5024 h 497393"/>
                <a:gd name="connsiteX29" fmla="*/ 720436 w 1344711"/>
                <a:gd name="connsiteY29" fmla="*/ 15072 h 497393"/>
                <a:gd name="connsiteX30" fmla="*/ 730485 w 1344711"/>
                <a:gd name="connsiteY30" fmla="*/ 25121 h 497393"/>
                <a:gd name="connsiteX31" fmla="*/ 760630 w 1344711"/>
                <a:gd name="connsiteY31" fmla="*/ 35169 h 497393"/>
                <a:gd name="connsiteX32" fmla="*/ 775702 w 1344711"/>
                <a:gd name="connsiteY32" fmla="*/ 45217 h 497393"/>
                <a:gd name="connsiteX33" fmla="*/ 800823 w 1344711"/>
                <a:gd name="connsiteY33" fmla="*/ 50242 h 497393"/>
                <a:gd name="connsiteX34" fmla="*/ 815896 w 1344711"/>
                <a:gd name="connsiteY34" fmla="*/ 55266 h 497393"/>
                <a:gd name="connsiteX35" fmla="*/ 841017 w 1344711"/>
                <a:gd name="connsiteY35" fmla="*/ 60290 h 497393"/>
                <a:gd name="connsiteX36" fmla="*/ 871162 w 1344711"/>
                <a:gd name="connsiteY36" fmla="*/ 70338 h 497393"/>
                <a:gd name="connsiteX37" fmla="*/ 891258 w 1344711"/>
                <a:gd name="connsiteY37" fmla="*/ 75363 h 497393"/>
                <a:gd name="connsiteX38" fmla="*/ 936476 w 1344711"/>
                <a:gd name="connsiteY38" fmla="*/ 85411 h 497393"/>
                <a:gd name="connsiteX39" fmla="*/ 941500 w 1344711"/>
                <a:gd name="connsiteY39" fmla="*/ 100483 h 497393"/>
                <a:gd name="connsiteX40" fmla="*/ 1031935 w 1344711"/>
                <a:gd name="connsiteY40" fmla="*/ 110532 h 497393"/>
                <a:gd name="connsiteX41" fmla="*/ 1263047 w 1344711"/>
                <a:gd name="connsiteY41" fmla="*/ 120580 h 497393"/>
                <a:gd name="connsiteX42" fmla="*/ 1318313 w 1344711"/>
                <a:gd name="connsiteY42" fmla="*/ 125604 h 497393"/>
                <a:gd name="connsiteX43" fmla="*/ 1333386 w 1344711"/>
                <a:gd name="connsiteY43" fmla="*/ 130628 h 497393"/>
                <a:gd name="connsiteX44" fmla="*/ 1338410 w 1344711"/>
                <a:gd name="connsiteY44" fmla="*/ 155749 h 497393"/>
                <a:gd name="connsiteX45" fmla="*/ 1308265 w 1344711"/>
                <a:gd name="connsiteY45" fmla="*/ 165798 h 497393"/>
                <a:gd name="connsiteX46" fmla="*/ 1293192 w 1344711"/>
                <a:gd name="connsiteY46" fmla="*/ 170822 h 497393"/>
                <a:gd name="connsiteX47" fmla="*/ 1263047 w 1344711"/>
                <a:gd name="connsiteY47" fmla="*/ 185894 h 497393"/>
                <a:gd name="connsiteX48" fmla="*/ 1247975 w 1344711"/>
                <a:gd name="connsiteY48" fmla="*/ 195943 h 497393"/>
                <a:gd name="connsiteX49" fmla="*/ 1237926 w 1344711"/>
                <a:gd name="connsiteY49" fmla="*/ 205991 h 497393"/>
                <a:gd name="connsiteX50" fmla="*/ 1222854 w 1344711"/>
                <a:gd name="connsiteY50" fmla="*/ 211015 h 497393"/>
                <a:gd name="connsiteX51" fmla="*/ 1187685 w 1344711"/>
                <a:gd name="connsiteY51" fmla="*/ 236136 h 497393"/>
                <a:gd name="connsiteX52" fmla="*/ 1162564 w 1344711"/>
                <a:gd name="connsiteY52" fmla="*/ 251209 h 497393"/>
                <a:gd name="connsiteX53" fmla="*/ 1137443 w 1344711"/>
                <a:gd name="connsiteY53" fmla="*/ 266281 h 497393"/>
                <a:gd name="connsiteX54" fmla="*/ 1127395 w 1344711"/>
                <a:gd name="connsiteY54" fmla="*/ 276330 h 497393"/>
                <a:gd name="connsiteX55" fmla="*/ 1112322 w 1344711"/>
                <a:gd name="connsiteY55" fmla="*/ 281354 h 497393"/>
                <a:gd name="connsiteX56" fmla="*/ 1087201 w 1344711"/>
                <a:gd name="connsiteY56" fmla="*/ 301450 h 497393"/>
                <a:gd name="connsiteX57" fmla="*/ 1052032 w 1344711"/>
                <a:gd name="connsiteY57" fmla="*/ 331595 h 497393"/>
                <a:gd name="connsiteX58" fmla="*/ 1036959 w 1344711"/>
                <a:gd name="connsiteY58" fmla="*/ 336620 h 497393"/>
                <a:gd name="connsiteX59" fmla="*/ 1006814 w 1344711"/>
                <a:gd name="connsiteY59" fmla="*/ 356716 h 497393"/>
                <a:gd name="connsiteX60" fmla="*/ 991742 w 1344711"/>
                <a:gd name="connsiteY60" fmla="*/ 366765 h 497393"/>
                <a:gd name="connsiteX61" fmla="*/ 981693 w 1344711"/>
                <a:gd name="connsiteY61" fmla="*/ 376813 h 497393"/>
                <a:gd name="connsiteX62" fmla="*/ 966621 w 1344711"/>
                <a:gd name="connsiteY62" fmla="*/ 381837 h 497393"/>
                <a:gd name="connsiteX63" fmla="*/ 931452 w 1344711"/>
                <a:gd name="connsiteY63" fmla="*/ 406958 h 497393"/>
                <a:gd name="connsiteX64" fmla="*/ 921403 w 1344711"/>
                <a:gd name="connsiteY64" fmla="*/ 417006 h 497393"/>
                <a:gd name="connsiteX65" fmla="*/ 891258 w 1344711"/>
                <a:gd name="connsiteY65" fmla="*/ 427055 h 497393"/>
                <a:gd name="connsiteX66" fmla="*/ 876186 w 1344711"/>
                <a:gd name="connsiteY66" fmla="*/ 437103 h 497393"/>
                <a:gd name="connsiteX67" fmla="*/ 825944 w 1344711"/>
                <a:gd name="connsiteY67" fmla="*/ 452176 h 497393"/>
                <a:gd name="connsiteX68" fmla="*/ 810871 w 1344711"/>
                <a:gd name="connsiteY68" fmla="*/ 467248 h 497393"/>
                <a:gd name="connsiteX69" fmla="*/ 790775 w 1344711"/>
                <a:gd name="connsiteY69" fmla="*/ 472272 h 497393"/>
                <a:gd name="connsiteX70" fmla="*/ 775702 w 1344711"/>
                <a:gd name="connsiteY70" fmla="*/ 477297 h 497393"/>
                <a:gd name="connsiteX71" fmla="*/ 735509 w 1344711"/>
                <a:gd name="connsiteY71" fmla="*/ 487345 h 497393"/>
                <a:gd name="connsiteX72" fmla="*/ 665170 w 1344711"/>
                <a:gd name="connsiteY72" fmla="*/ 497393 h 497393"/>
                <a:gd name="connsiteX73" fmla="*/ 564687 w 1344711"/>
                <a:gd name="connsiteY73" fmla="*/ 492369 h 497393"/>
                <a:gd name="connsiteX74" fmla="*/ 549614 w 1344711"/>
                <a:gd name="connsiteY74" fmla="*/ 487345 h 497393"/>
                <a:gd name="connsiteX75" fmla="*/ 534542 w 1344711"/>
                <a:gd name="connsiteY75" fmla="*/ 477297 h 497393"/>
                <a:gd name="connsiteX76" fmla="*/ 529518 w 1344711"/>
                <a:gd name="connsiteY76" fmla="*/ 462224 h 497393"/>
                <a:gd name="connsiteX77" fmla="*/ 504397 w 1344711"/>
                <a:gd name="connsiteY77" fmla="*/ 447152 h 497393"/>
                <a:gd name="connsiteX78" fmla="*/ 464203 w 1344711"/>
                <a:gd name="connsiteY78" fmla="*/ 442127 h 497393"/>
                <a:gd name="connsiteX79" fmla="*/ 429034 w 1344711"/>
                <a:gd name="connsiteY79" fmla="*/ 432079 h 497393"/>
                <a:gd name="connsiteX80" fmla="*/ 373768 w 1344711"/>
                <a:gd name="connsiteY80" fmla="*/ 422031 h 497393"/>
                <a:gd name="connsiteX81" fmla="*/ 343623 w 1344711"/>
                <a:gd name="connsiteY81" fmla="*/ 411982 h 497393"/>
                <a:gd name="connsiteX82" fmla="*/ 328551 w 1344711"/>
                <a:gd name="connsiteY82" fmla="*/ 406958 h 497393"/>
                <a:gd name="connsiteX83" fmla="*/ 283333 w 1344711"/>
                <a:gd name="connsiteY83" fmla="*/ 386861 h 497393"/>
                <a:gd name="connsiteX84" fmla="*/ 268260 w 1344711"/>
                <a:gd name="connsiteY84" fmla="*/ 381837 h 497393"/>
                <a:gd name="connsiteX85" fmla="*/ 172801 w 1344711"/>
                <a:gd name="connsiteY85" fmla="*/ 376813 h 497393"/>
                <a:gd name="connsiteX86" fmla="*/ 122559 w 1344711"/>
                <a:gd name="connsiteY86" fmla="*/ 366765 h 497393"/>
                <a:gd name="connsiteX87" fmla="*/ 97438 w 1344711"/>
                <a:gd name="connsiteY87" fmla="*/ 361741 h 497393"/>
                <a:gd name="connsiteX88" fmla="*/ 42173 w 1344711"/>
                <a:gd name="connsiteY88" fmla="*/ 346668 h 497393"/>
                <a:gd name="connsiteX89" fmla="*/ 7003 w 1344711"/>
                <a:gd name="connsiteY89" fmla="*/ 341644 h 497393"/>
                <a:gd name="connsiteX90" fmla="*/ 7003 w 1344711"/>
                <a:gd name="connsiteY90" fmla="*/ 296426 h 497393"/>
                <a:gd name="connsiteX91" fmla="*/ 7003 w 1344711"/>
                <a:gd name="connsiteY91" fmla="*/ 316523 h 497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</a:cxnLst>
              <a:rect l="l" t="t" r="r" b="b"/>
              <a:pathLst>
                <a:path w="1344711" h="497393">
                  <a:moveTo>
                    <a:pt x="7003" y="316523"/>
                  </a:moveTo>
                  <a:cubicBezTo>
                    <a:pt x="12027" y="314011"/>
                    <a:pt x="18168" y="289790"/>
                    <a:pt x="37148" y="281354"/>
                  </a:cubicBezTo>
                  <a:cubicBezTo>
                    <a:pt x="46827" y="277052"/>
                    <a:pt x="67293" y="271305"/>
                    <a:pt x="67293" y="271305"/>
                  </a:cubicBezTo>
                  <a:cubicBezTo>
                    <a:pt x="76639" y="261960"/>
                    <a:pt x="79739" y="257547"/>
                    <a:pt x="92414" y="251209"/>
                  </a:cubicBezTo>
                  <a:cubicBezTo>
                    <a:pt x="97151" y="248840"/>
                    <a:pt x="102463" y="247859"/>
                    <a:pt x="107487" y="246184"/>
                  </a:cubicBezTo>
                  <a:cubicBezTo>
                    <a:pt x="110836" y="241160"/>
                    <a:pt x="112820" y="234884"/>
                    <a:pt x="117535" y="231112"/>
                  </a:cubicBezTo>
                  <a:cubicBezTo>
                    <a:pt x="121671" y="227804"/>
                    <a:pt x="127871" y="228457"/>
                    <a:pt x="132608" y="226088"/>
                  </a:cubicBezTo>
                  <a:cubicBezTo>
                    <a:pt x="171566" y="206608"/>
                    <a:pt x="124866" y="223643"/>
                    <a:pt x="162753" y="211015"/>
                  </a:cubicBezTo>
                  <a:cubicBezTo>
                    <a:pt x="167777" y="207666"/>
                    <a:pt x="172424" y="203667"/>
                    <a:pt x="177825" y="200967"/>
                  </a:cubicBezTo>
                  <a:cubicBezTo>
                    <a:pt x="182562" y="198599"/>
                    <a:pt x="188357" y="198668"/>
                    <a:pt x="192898" y="195943"/>
                  </a:cubicBezTo>
                  <a:cubicBezTo>
                    <a:pt x="196960" y="193506"/>
                    <a:pt x="198709" y="188012"/>
                    <a:pt x="202946" y="185894"/>
                  </a:cubicBezTo>
                  <a:cubicBezTo>
                    <a:pt x="212420" y="181157"/>
                    <a:pt x="233091" y="175846"/>
                    <a:pt x="233091" y="175846"/>
                  </a:cubicBezTo>
                  <a:cubicBezTo>
                    <a:pt x="236441" y="172497"/>
                    <a:pt x="238903" y="167916"/>
                    <a:pt x="243140" y="165798"/>
                  </a:cubicBezTo>
                  <a:cubicBezTo>
                    <a:pt x="252614" y="161061"/>
                    <a:pt x="264472" y="161624"/>
                    <a:pt x="273285" y="155749"/>
                  </a:cubicBezTo>
                  <a:cubicBezTo>
                    <a:pt x="292764" y="142763"/>
                    <a:pt x="282629" y="147610"/>
                    <a:pt x="303430" y="140677"/>
                  </a:cubicBezTo>
                  <a:cubicBezTo>
                    <a:pt x="320967" y="123138"/>
                    <a:pt x="308984" y="132126"/>
                    <a:pt x="343623" y="120580"/>
                  </a:cubicBezTo>
                  <a:lnTo>
                    <a:pt x="343623" y="120580"/>
                  </a:lnTo>
                  <a:cubicBezTo>
                    <a:pt x="348647" y="117231"/>
                    <a:pt x="353178" y="112984"/>
                    <a:pt x="358696" y="110532"/>
                  </a:cubicBezTo>
                  <a:cubicBezTo>
                    <a:pt x="368375" y="106230"/>
                    <a:pt x="380028" y="106358"/>
                    <a:pt x="388841" y="100483"/>
                  </a:cubicBezTo>
                  <a:cubicBezTo>
                    <a:pt x="408320" y="87497"/>
                    <a:pt x="398185" y="92344"/>
                    <a:pt x="418986" y="85411"/>
                  </a:cubicBezTo>
                  <a:cubicBezTo>
                    <a:pt x="424010" y="82062"/>
                    <a:pt x="429343" y="79135"/>
                    <a:pt x="434058" y="75363"/>
                  </a:cubicBezTo>
                  <a:cubicBezTo>
                    <a:pt x="437757" y="72404"/>
                    <a:pt x="440045" y="67751"/>
                    <a:pt x="444107" y="65314"/>
                  </a:cubicBezTo>
                  <a:cubicBezTo>
                    <a:pt x="448648" y="62589"/>
                    <a:pt x="454155" y="61965"/>
                    <a:pt x="459179" y="60290"/>
                  </a:cubicBezTo>
                  <a:cubicBezTo>
                    <a:pt x="465878" y="53591"/>
                    <a:pt x="469986" y="42051"/>
                    <a:pt x="479276" y="40193"/>
                  </a:cubicBezTo>
                  <a:cubicBezTo>
                    <a:pt x="509590" y="34130"/>
                    <a:pt x="496296" y="37869"/>
                    <a:pt x="519469" y="30145"/>
                  </a:cubicBezTo>
                  <a:cubicBezTo>
                    <a:pt x="537008" y="12608"/>
                    <a:pt x="525025" y="21595"/>
                    <a:pt x="559663" y="10048"/>
                  </a:cubicBezTo>
                  <a:lnTo>
                    <a:pt x="574735" y="5024"/>
                  </a:lnTo>
                  <a:lnTo>
                    <a:pt x="589808" y="0"/>
                  </a:lnTo>
                  <a:cubicBezTo>
                    <a:pt x="623302" y="1675"/>
                    <a:pt x="656976" y="1180"/>
                    <a:pt x="690291" y="5024"/>
                  </a:cubicBezTo>
                  <a:cubicBezTo>
                    <a:pt x="700813" y="6238"/>
                    <a:pt x="720436" y="15072"/>
                    <a:pt x="720436" y="15072"/>
                  </a:cubicBezTo>
                  <a:cubicBezTo>
                    <a:pt x="723786" y="18422"/>
                    <a:pt x="726248" y="23002"/>
                    <a:pt x="730485" y="25121"/>
                  </a:cubicBezTo>
                  <a:cubicBezTo>
                    <a:pt x="739959" y="29858"/>
                    <a:pt x="760630" y="35169"/>
                    <a:pt x="760630" y="35169"/>
                  </a:cubicBezTo>
                  <a:cubicBezTo>
                    <a:pt x="765654" y="38518"/>
                    <a:pt x="770048" y="43097"/>
                    <a:pt x="775702" y="45217"/>
                  </a:cubicBezTo>
                  <a:cubicBezTo>
                    <a:pt x="783698" y="48216"/>
                    <a:pt x="792538" y="48171"/>
                    <a:pt x="800823" y="50242"/>
                  </a:cubicBezTo>
                  <a:cubicBezTo>
                    <a:pt x="805961" y="51527"/>
                    <a:pt x="810758" y="53982"/>
                    <a:pt x="815896" y="55266"/>
                  </a:cubicBezTo>
                  <a:cubicBezTo>
                    <a:pt x="824181" y="57337"/>
                    <a:pt x="832778" y="58043"/>
                    <a:pt x="841017" y="60290"/>
                  </a:cubicBezTo>
                  <a:cubicBezTo>
                    <a:pt x="851236" y="63077"/>
                    <a:pt x="860887" y="67769"/>
                    <a:pt x="871162" y="70338"/>
                  </a:cubicBezTo>
                  <a:cubicBezTo>
                    <a:pt x="877861" y="72013"/>
                    <a:pt x="884518" y="73865"/>
                    <a:pt x="891258" y="75363"/>
                  </a:cubicBezTo>
                  <a:cubicBezTo>
                    <a:pt x="948720" y="88133"/>
                    <a:pt x="887418" y="73147"/>
                    <a:pt x="936476" y="85411"/>
                  </a:cubicBezTo>
                  <a:cubicBezTo>
                    <a:pt x="938151" y="90435"/>
                    <a:pt x="936379" y="99135"/>
                    <a:pt x="941500" y="100483"/>
                  </a:cubicBezTo>
                  <a:cubicBezTo>
                    <a:pt x="970832" y="108202"/>
                    <a:pt x="1031935" y="110532"/>
                    <a:pt x="1031935" y="110532"/>
                  </a:cubicBezTo>
                  <a:cubicBezTo>
                    <a:pt x="1116101" y="138586"/>
                    <a:pt x="1031418" y="112001"/>
                    <a:pt x="1263047" y="120580"/>
                  </a:cubicBezTo>
                  <a:cubicBezTo>
                    <a:pt x="1281532" y="121265"/>
                    <a:pt x="1299891" y="123929"/>
                    <a:pt x="1318313" y="125604"/>
                  </a:cubicBezTo>
                  <a:cubicBezTo>
                    <a:pt x="1323337" y="127279"/>
                    <a:pt x="1328845" y="127903"/>
                    <a:pt x="1333386" y="130628"/>
                  </a:cubicBezTo>
                  <a:cubicBezTo>
                    <a:pt x="1341232" y="135336"/>
                    <a:pt x="1351580" y="146341"/>
                    <a:pt x="1338410" y="155749"/>
                  </a:cubicBezTo>
                  <a:cubicBezTo>
                    <a:pt x="1329791" y="161905"/>
                    <a:pt x="1318313" y="162448"/>
                    <a:pt x="1308265" y="165798"/>
                  </a:cubicBezTo>
                  <a:lnTo>
                    <a:pt x="1293192" y="170822"/>
                  </a:lnTo>
                  <a:cubicBezTo>
                    <a:pt x="1249990" y="199623"/>
                    <a:pt x="1304656" y="165089"/>
                    <a:pt x="1263047" y="185894"/>
                  </a:cubicBezTo>
                  <a:cubicBezTo>
                    <a:pt x="1257646" y="188594"/>
                    <a:pt x="1252690" y="192171"/>
                    <a:pt x="1247975" y="195943"/>
                  </a:cubicBezTo>
                  <a:cubicBezTo>
                    <a:pt x="1244276" y="198902"/>
                    <a:pt x="1241988" y="203554"/>
                    <a:pt x="1237926" y="205991"/>
                  </a:cubicBezTo>
                  <a:cubicBezTo>
                    <a:pt x="1233385" y="208716"/>
                    <a:pt x="1227878" y="209340"/>
                    <a:pt x="1222854" y="211015"/>
                  </a:cubicBezTo>
                  <a:cubicBezTo>
                    <a:pt x="1199012" y="234857"/>
                    <a:pt x="1211745" y="228116"/>
                    <a:pt x="1187685" y="236136"/>
                  </a:cubicBezTo>
                  <a:cubicBezTo>
                    <a:pt x="1162223" y="261596"/>
                    <a:pt x="1195175" y="231642"/>
                    <a:pt x="1162564" y="251209"/>
                  </a:cubicBezTo>
                  <a:cubicBezTo>
                    <a:pt x="1128087" y="271896"/>
                    <a:pt x="1180133" y="252051"/>
                    <a:pt x="1137443" y="266281"/>
                  </a:cubicBezTo>
                  <a:cubicBezTo>
                    <a:pt x="1134094" y="269631"/>
                    <a:pt x="1131457" y="273893"/>
                    <a:pt x="1127395" y="276330"/>
                  </a:cubicBezTo>
                  <a:cubicBezTo>
                    <a:pt x="1122854" y="279055"/>
                    <a:pt x="1116458" y="278046"/>
                    <a:pt x="1112322" y="281354"/>
                  </a:cubicBezTo>
                  <a:cubicBezTo>
                    <a:pt x="1079856" y="307325"/>
                    <a:pt x="1125088" y="288822"/>
                    <a:pt x="1087201" y="301450"/>
                  </a:cubicBezTo>
                  <a:cubicBezTo>
                    <a:pt x="1074839" y="313812"/>
                    <a:pt x="1067336" y="323943"/>
                    <a:pt x="1052032" y="331595"/>
                  </a:cubicBezTo>
                  <a:cubicBezTo>
                    <a:pt x="1047295" y="333964"/>
                    <a:pt x="1041589" y="334048"/>
                    <a:pt x="1036959" y="336620"/>
                  </a:cubicBezTo>
                  <a:cubicBezTo>
                    <a:pt x="1026402" y="342485"/>
                    <a:pt x="1016862" y="350017"/>
                    <a:pt x="1006814" y="356716"/>
                  </a:cubicBezTo>
                  <a:cubicBezTo>
                    <a:pt x="1001790" y="360065"/>
                    <a:pt x="996012" y="362496"/>
                    <a:pt x="991742" y="366765"/>
                  </a:cubicBezTo>
                  <a:cubicBezTo>
                    <a:pt x="988392" y="370114"/>
                    <a:pt x="985755" y="374376"/>
                    <a:pt x="981693" y="376813"/>
                  </a:cubicBezTo>
                  <a:cubicBezTo>
                    <a:pt x="977152" y="379538"/>
                    <a:pt x="971645" y="380162"/>
                    <a:pt x="966621" y="381837"/>
                  </a:cubicBezTo>
                  <a:cubicBezTo>
                    <a:pt x="942779" y="405679"/>
                    <a:pt x="955512" y="398938"/>
                    <a:pt x="931452" y="406958"/>
                  </a:cubicBezTo>
                  <a:cubicBezTo>
                    <a:pt x="928102" y="410307"/>
                    <a:pt x="925640" y="414888"/>
                    <a:pt x="921403" y="417006"/>
                  </a:cubicBezTo>
                  <a:cubicBezTo>
                    <a:pt x="911929" y="421743"/>
                    <a:pt x="891258" y="427055"/>
                    <a:pt x="891258" y="427055"/>
                  </a:cubicBezTo>
                  <a:cubicBezTo>
                    <a:pt x="886234" y="430404"/>
                    <a:pt x="881704" y="434651"/>
                    <a:pt x="876186" y="437103"/>
                  </a:cubicBezTo>
                  <a:cubicBezTo>
                    <a:pt x="860455" y="444095"/>
                    <a:pt x="842649" y="448000"/>
                    <a:pt x="825944" y="452176"/>
                  </a:cubicBezTo>
                  <a:cubicBezTo>
                    <a:pt x="820920" y="457200"/>
                    <a:pt x="817040" y="463723"/>
                    <a:pt x="810871" y="467248"/>
                  </a:cubicBezTo>
                  <a:cubicBezTo>
                    <a:pt x="804876" y="470674"/>
                    <a:pt x="797414" y="470375"/>
                    <a:pt x="790775" y="472272"/>
                  </a:cubicBezTo>
                  <a:cubicBezTo>
                    <a:pt x="785683" y="473727"/>
                    <a:pt x="780812" y="475903"/>
                    <a:pt x="775702" y="477297"/>
                  </a:cubicBezTo>
                  <a:cubicBezTo>
                    <a:pt x="762379" y="480931"/>
                    <a:pt x="749131" y="485075"/>
                    <a:pt x="735509" y="487345"/>
                  </a:cubicBezTo>
                  <a:cubicBezTo>
                    <a:pt x="692045" y="494589"/>
                    <a:pt x="715472" y="491106"/>
                    <a:pt x="665170" y="497393"/>
                  </a:cubicBezTo>
                  <a:cubicBezTo>
                    <a:pt x="631676" y="495718"/>
                    <a:pt x="598097" y="495274"/>
                    <a:pt x="564687" y="492369"/>
                  </a:cubicBezTo>
                  <a:cubicBezTo>
                    <a:pt x="559411" y="491910"/>
                    <a:pt x="554351" y="489713"/>
                    <a:pt x="549614" y="487345"/>
                  </a:cubicBezTo>
                  <a:cubicBezTo>
                    <a:pt x="544213" y="484645"/>
                    <a:pt x="539566" y="480646"/>
                    <a:pt x="534542" y="477297"/>
                  </a:cubicBezTo>
                  <a:cubicBezTo>
                    <a:pt x="532867" y="472273"/>
                    <a:pt x="532243" y="466765"/>
                    <a:pt x="529518" y="462224"/>
                  </a:cubicBezTo>
                  <a:cubicBezTo>
                    <a:pt x="523704" y="452534"/>
                    <a:pt x="515042" y="449088"/>
                    <a:pt x="504397" y="447152"/>
                  </a:cubicBezTo>
                  <a:cubicBezTo>
                    <a:pt x="491113" y="444736"/>
                    <a:pt x="477522" y="444347"/>
                    <a:pt x="464203" y="442127"/>
                  </a:cubicBezTo>
                  <a:cubicBezTo>
                    <a:pt x="445357" y="438986"/>
                    <a:pt x="445758" y="436857"/>
                    <a:pt x="429034" y="432079"/>
                  </a:cubicBezTo>
                  <a:cubicBezTo>
                    <a:pt x="405345" y="425311"/>
                    <a:pt x="402231" y="426097"/>
                    <a:pt x="373768" y="422031"/>
                  </a:cubicBezTo>
                  <a:lnTo>
                    <a:pt x="343623" y="411982"/>
                  </a:lnTo>
                  <a:cubicBezTo>
                    <a:pt x="338599" y="410307"/>
                    <a:pt x="332957" y="409895"/>
                    <a:pt x="328551" y="406958"/>
                  </a:cubicBezTo>
                  <a:cubicBezTo>
                    <a:pt x="304666" y="391036"/>
                    <a:pt x="319205" y="398819"/>
                    <a:pt x="283333" y="386861"/>
                  </a:cubicBezTo>
                  <a:cubicBezTo>
                    <a:pt x="278309" y="385186"/>
                    <a:pt x="273549" y="382115"/>
                    <a:pt x="268260" y="381837"/>
                  </a:cubicBezTo>
                  <a:lnTo>
                    <a:pt x="172801" y="376813"/>
                  </a:lnTo>
                  <a:cubicBezTo>
                    <a:pt x="113731" y="366968"/>
                    <a:pt x="167528" y="376758"/>
                    <a:pt x="122559" y="366765"/>
                  </a:cubicBezTo>
                  <a:cubicBezTo>
                    <a:pt x="114223" y="364913"/>
                    <a:pt x="105722" y="363812"/>
                    <a:pt x="97438" y="361741"/>
                  </a:cubicBezTo>
                  <a:cubicBezTo>
                    <a:pt x="64725" y="353562"/>
                    <a:pt x="99343" y="354835"/>
                    <a:pt x="42173" y="346668"/>
                  </a:cubicBezTo>
                  <a:lnTo>
                    <a:pt x="7003" y="341644"/>
                  </a:lnTo>
                  <a:cubicBezTo>
                    <a:pt x="2588" y="328400"/>
                    <a:pt x="-6260" y="309689"/>
                    <a:pt x="7003" y="296426"/>
                  </a:cubicBezTo>
                  <a:cubicBezTo>
                    <a:pt x="14206" y="289223"/>
                    <a:pt x="1979" y="319035"/>
                    <a:pt x="7003" y="316523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Tahoma" pitchFamily="34" charset="0"/>
              </a:endParaRPr>
            </a:p>
          </p:txBody>
        </p:sp>
        <p:sp>
          <p:nvSpPr>
            <p:cNvPr id="21" name="Ovaal 20"/>
            <p:cNvSpPr/>
            <p:nvPr/>
          </p:nvSpPr>
          <p:spPr>
            <a:xfrm rot="697414">
              <a:off x="1499100" y="1579973"/>
              <a:ext cx="1948788" cy="634363"/>
            </a:xfrm>
            <a:prstGeom prst="ellipse">
              <a:avLst/>
            </a:prstGeom>
            <a:blipFill dpi="0" rotWithShape="1">
              <a:blip r:embed="rId2">
                <a:alphaModFix amt="31000"/>
              </a:blip>
              <a:srcRect/>
              <a:tile tx="0" ty="0" sx="100000" sy="100000" flip="none" algn="tl"/>
            </a:blip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BE" sz="1100" dirty="0" smtClean="0">
                  <a:solidFill>
                    <a:prstClr val="white"/>
                  </a:solidFill>
                </a:rPr>
                <a:t>Stromal Cells</a:t>
              </a:r>
              <a:endParaRPr lang="en-US" sz="1100" dirty="0">
                <a:solidFill>
                  <a:prstClr val="white"/>
                </a:solidFill>
              </a:endParaRPr>
            </a:p>
          </p:txBody>
        </p:sp>
      </p:grpSp>
      <p:sp>
        <p:nvSpPr>
          <p:cNvPr id="9" name="Ovaal 8"/>
          <p:cNvSpPr/>
          <p:nvPr/>
        </p:nvSpPr>
        <p:spPr>
          <a:xfrm>
            <a:off x="-87211" y="1278363"/>
            <a:ext cx="2096695" cy="2268348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</a:schemeClr>
              </a:gs>
              <a:gs pos="91000">
                <a:schemeClr val="tx1">
                  <a:lumMod val="85000"/>
                  <a:lumOff val="1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0" name="Ovaal 9"/>
          <p:cNvSpPr/>
          <p:nvPr/>
        </p:nvSpPr>
        <p:spPr>
          <a:xfrm>
            <a:off x="423788" y="1709309"/>
            <a:ext cx="1051218" cy="1245175"/>
          </a:xfrm>
          <a:prstGeom prst="ellipse">
            <a:avLst/>
          </a:pr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57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7" name="Ovaal 6"/>
          <p:cNvSpPr/>
          <p:nvPr/>
        </p:nvSpPr>
        <p:spPr>
          <a:xfrm>
            <a:off x="843515" y="2049155"/>
            <a:ext cx="2278674" cy="2268348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</a:schemeClr>
              </a:gs>
              <a:gs pos="91000">
                <a:schemeClr val="tx1">
                  <a:lumMod val="85000"/>
                  <a:lumOff val="1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8" name="Ovaal 7"/>
          <p:cNvSpPr/>
          <p:nvPr/>
        </p:nvSpPr>
        <p:spPr>
          <a:xfrm>
            <a:off x="1173110" y="2560782"/>
            <a:ext cx="1463937" cy="1245175"/>
          </a:xfrm>
          <a:prstGeom prst="ellipse">
            <a:avLst/>
          </a:pr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57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400" b="1" dirty="0" err="1">
                <a:solidFill>
                  <a:prstClr val="white"/>
                </a:solidFill>
              </a:rPr>
              <a:t>Melanoma</a:t>
            </a:r>
            <a:endParaRPr lang="nl-BE" sz="1400" b="1" dirty="0">
              <a:solidFill>
                <a:prstClr val="white"/>
              </a:solidFill>
            </a:endParaRPr>
          </a:p>
          <a:p>
            <a:pPr algn="ctr"/>
            <a:endParaRPr lang="en-US" sz="1400" b="1" dirty="0">
              <a:solidFill>
                <a:prstClr val="white"/>
              </a:solidFill>
            </a:endParaRPr>
          </a:p>
        </p:txBody>
      </p:sp>
      <p:sp>
        <p:nvSpPr>
          <p:cNvPr id="44" name="Tekstvak 43"/>
          <p:cNvSpPr txBox="1"/>
          <p:nvPr/>
        </p:nvSpPr>
        <p:spPr>
          <a:xfrm rot="5596687">
            <a:off x="1732596" y="2969399"/>
            <a:ext cx="3311327" cy="1114993"/>
          </a:xfrm>
          <a:prstGeom prst="rect">
            <a:avLst/>
          </a:prstGeom>
          <a:noFill/>
        </p:spPr>
        <p:txBody>
          <a:bodyPr wrap="none" rtlCol="0">
            <a:prstTxWarp prst="textArchUp">
              <a:avLst>
                <a:gd name="adj" fmla="val 11857994"/>
              </a:avLst>
            </a:prstTxWarp>
            <a:spAutoFit/>
          </a:bodyPr>
          <a:lstStyle/>
          <a:p>
            <a:r>
              <a:rPr lang="en-US" sz="4800" b="1" dirty="0" err="1" smtClean="0">
                <a:solidFill>
                  <a:prstClr val="black"/>
                </a:solidFill>
              </a:rPr>
              <a:t>Immusuppressroenvironmention</a:t>
            </a:r>
            <a:endParaRPr lang="en-US" sz="4800" b="1" dirty="0" smtClean="0">
              <a:solidFill>
                <a:prstClr val="black"/>
              </a:solidFill>
            </a:endParaRPr>
          </a:p>
        </p:txBody>
      </p:sp>
      <p:sp>
        <p:nvSpPr>
          <p:cNvPr id="102" name="Rectangle 53"/>
          <p:cNvSpPr/>
          <p:nvPr/>
        </p:nvSpPr>
        <p:spPr>
          <a:xfrm rot="9114403">
            <a:off x="2542135" y="4114418"/>
            <a:ext cx="77340" cy="18580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algn="ctr">
              <a:defRPr/>
            </a:pPr>
            <a:endParaRPr lang="en-US" sz="1600" kern="0">
              <a:solidFill>
                <a:prstClr val="white"/>
              </a:solidFill>
            </a:endParaRPr>
          </a:p>
        </p:txBody>
      </p:sp>
      <p:sp>
        <p:nvSpPr>
          <p:cNvPr id="103" name="Rectangle 54"/>
          <p:cNvSpPr/>
          <p:nvPr/>
        </p:nvSpPr>
        <p:spPr>
          <a:xfrm rot="9114403">
            <a:off x="2478121" y="4145638"/>
            <a:ext cx="75317" cy="18580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algn="ctr">
              <a:defRPr/>
            </a:pPr>
            <a:endParaRPr lang="en-US" sz="1600" kern="0">
              <a:solidFill>
                <a:prstClr val="white"/>
              </a:solidFill>
            </a:endParaRPr>
          </a:p>
        </p:txBody>
      </p:sp>
      <p:sp>
        <p:nvSpPr>
          <p:cNvPr id="104" name="Isosceles Triangle 55"/>
          <p:cNvSpPr/>
          <p:nvPr/>
        </p:nvSpPr>
        <p:spPr>
          <a:xfrm rot="9114403">
            <a:off x="2599120" y="4280449"/>
            <a:ext cx="68072" cy="109807"/>
          </a:xfrm>
          <a:prstGeom prst="triangle">
            <a:avLst>
              <a:gd name="adj" fmla="val 2289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algn="ctr">
              <a:defRPr/>
            </a:pPr>
            <a:endParaRPr lang="en-US" sz="1600" kern="0">
              <a:solidFill>
                <a:prstClr val="white"/>
              </a:solidFill>
            </a:endParaRPr>
          </a:p>
        </p:txBody>
      </p:sp>
      <p:sp>
        <p:nvSpPr>
          <p:cNvPr id="105" name="Isosceles Triangle 56"/>
          <p:cNvSpPr/>
          <p:nvPr/>
        </p:nvSpPr>
        <p:spPr>
          <a:xfrm rot="9114403">
            <a:off x="2524152" y="4309043"/>
            <a:ext cx="80757" cy="111484"/>
          </a:xfrm>
          <a:prstGeom prst="triangle">
            <a:avLst>
              <a:gd name="adj" fmla="val 100000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algn="ctr">
              <a:defRPr/>
            </a:pPr>
            <a:endParaRPr lang="en-US" sz="1600" kern="0">
              <a:solidFill>
                <a:prstClr val="white"/>
              </a:solidFill>
            </a:endParaRPr>
          </a:p>
        </p:txBody>
      </p:sp>
      <p:sp>
        <p:nvSpPr>
          <p:cNvPr id="114" name="Rectangle 53"/>
          <p:cNvSpPr/>
          <p:nvPr/>
        </p:nvSpPr>
        <p:spPr>
          <a:xfrm rot="3714403">
            <a:off x="1879946" y="1741380"/>
            <a:ext cx="87408" cy="16440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algn="ctr">
              <a:defRPr/>
            </a:pPr>
            <a:endParaRPr lang="en-US" sz="1600" kern="0">
              <a:solidFill>
                <a:prstClr val="white"/>
              </a:solidFill>
            </a:endParaRPr>
          </a:p>
        </p:txBody>
      </p:sp>
      <p:sp>
        <p:nvSpPr>
          <p:cNvPr id="115" name="Rectangle 54"/>
          <p:cNvSpPr/>
          <p:nvPr/>
        </p:nvSpPr>
        <p:spPr>
          <a:xfrm rot="3714403">
            <a:off x="1912357" y="1806393"/>
            <a:ext cx="85121" cy="16440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algn="ctr">
              <a:defRPr/>
            </a:pPr>
            <a:endParaRPr lang="en-US" sz="1600" kern="0">
              <a:solidFill>
                <a:prstClr val="white"/>
              </a:solidFill>
            </a:endParaRPr>
          </a:p>
        </p:txBody>
      </p:sp>
      <p:sp>
        <p:nvSpPr>
          <p:cNvPr id="116" name="Isosceles Triangle 55"/>
          <p:cNvSpPr/>
          <p:nvPr/>
        </p:nvSpPr>
        <p:spPr>
          <a:xfrm rot="3714403">
            <a:off x="2005629" y="1699459"/>
            <a:ext cx="76932" cy="97159"/>
          </a:xfrm>
          <a:prstGeom prst="triangle">
            <a:avLst>
              <a:gd name="adj" fmla="val 2289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algn="ctr">
              <a:defRPr/>
            </a:pPr>
            <a:endParaRPr lang="en-US" sz="1600" kern="0">
              <a:solidFill>
                <a:prstClr val="white"/>
              </a:solidFill>
            </a:endParaRPr>
          </a:p>
        </p:txBody>
      </p:sp>
      <p:sp>
        <p:nvSpPr>
          <p:cNvPr id="117" name="Isosceles Triangle 56"/>
          <p:cNvSpPr/>
          <p:nvPr/>
        </p:nvSpPr>
        <p:spPr>
          <a:xfrm rot="3714403">
            <a:off x="2028079" y="1767466"/>
            <a:ext cx="91271" cy="98643"/>
          </a:xfrm>
          <a:prstGeom prst="triangle">
            <a:avLst>
              <a:gd name="adj" fmla="val 100000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algn="ctr">
              <a:defRPr/>
            </a:pPr>
            <a:endParaRPr lang="en-US" sz="1600" kern="0">
              <a:solidFill>
                <a:prstClr val="white"/>
              </a:solidFill>
            </a:endParaRPr>
          </a:p>
        </p:txBody>
      </p:sp>
      <p:sp>
        <p:nvSpPr>
          <p:cNvPr id="94" name="Oval 52"/>
          <p:cNvSpPr/>
          <p:nvPr/>
        </p:nvSpPr>
        <p:spPr>
          <a:xfrm rot="9497150">
            <a:off x="2579557" y="4337012"/>
            <a:ext cx="103527" cy="146968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kern="0">
              <a:solidFill>
                <a:prstClr val="white"/>
              </a:solidFill>
            </a:endParaRPr>
          </a:p>
        </p:txBody>
      </p:sp>
      <p:sp>
        <p:nvSpPr>
          <p:cNvPr id="95" name="Oval 52"/>
          <p:cNvSpPr/>
          <p:nvPr/>
        </p:nvSpPr>
        <p:spPr>
          <a:xfrm rot="3880119">
            <a:off x="2067740" y="1692744"/>
            <a:ext cx="117004" cy="13004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kern="0">
              <a:solidFill>
                <a:prstClr val="white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599939" y="302725"/>
            <a:ext cx="5236436" cy="2310495"/>
            <a:chOff x="2635329" y="302691"/>
            <a:chExt cx="5918093" cy="2310495"/>
          </a:xfrm>
        </p:grpSpPr>
        <p:sp>
          <p:nvSpPr>
            <p:cNvPr id="86" name="Oval 52"/>
            <p:cNvSpPr/>
            <p:nvPr/>
          </p:nvSpPr>
          <p:spPr>
            <a:xfrm rot="7332987">
              <a:off x="8379414" y="1932544"/>
              <a:ext cx="117004" cy="146968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tx1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kern="0">
                <a:solidFill>
                  <a:prstClr val="white"/>
                </a:solidFill>
              </a:endParaRPr>
            </a:p>
          </p:txBody>
        </p:sp>
        <p:sp>
          <p:nvSpPr>
            <p:cNvPr id="87" name="Oval 52"/>
            <p:cNvSpPr/>
            <p:nvPr/>
          </p:nvSpPr>
          <p:spPr>
            <a:xfrm rot="9497150">
              <a:off x="8436418" y="1743612"/>
              <a:ext cx="117004" cy="146968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tx1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kern="0">
                <a:solidFill>
                  <a:prstClr val="white"/>
                </a:solidFill>
              </a:endParaRPr>
            </a:p>
          </p:txBody>
        </p:sp>
        <p:sp>
          <p:nvSpPr>
            <p:cNvPr id="88" name="Oval 52"/>
            <p:cNvSpPr/>
            <p:nvPr/>
          </p:nvSpPr>
          <p:spPr>
            <a:xfrm rot="9497150">
              <a:off x="8195890" y="1751221"/>
              <a:ext cx="117004" cy="146968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tx1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kern="0">
                <a:solidFill>
                  <a:prstClr val="white"/>
                </a:solidFill>
              </a:endParaRPr>
            </a:p>
          </p:txBody>
        </p:sp>
        <p:sp>
          <p:nvSpPr>
            <p:cNvPr id="89" name="Oval 52"/>
            <p:cNvSpPr/>
            <p:nvPr/>
          </p:nvSpPr>
          <p:spPr>
            <a:xfrm rot="9497150">
              <a:off x="8210822" y="1542990"/>
              <a:ext cx="117004" cy="146968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tx1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kern="0">
                <a:solidFill>
                  <a:prstClr val="white"/>
                </a:solidFill>
              </a:endParaRPr>
            </a:p>
          </p:txBody>
        </p:sp>
        <p:sp>
          <p:nvSpPr>
            <p:cNvPr id="90" name="Oval 52"/>
            <p:cNvSpPr/>
            <p:nvPr/>
          </p:nvSpPr>
          <p:spPr>
            <a:xfrm rot="9497150">
              <a:off x="8321449" y="1358011"/>
              <a:ext cx="117004" cy="146968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tx1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kern="0">
                <a:solidFill>
                  <a:prstClr val="white"/>
                </a:solidFill>
              </a:endParaRPr>
            </a:p>
          </p:txBody>
        </p:sp>
        <p:sp>
          <p:nvSpPr>
            <p:cNvPr id="91" name="Oval 52"/>
            <p:cNvSpPr/>
            <p:nvPr/>
          </p:nvSpPr>
          <p:spPr>
            <a:xfrm rot="9497150">
              <a:off x="7945240" y="1447926"/>
              <a:ext cx="117004" cy="146968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tx1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kern="0">
                <a:solidFill>
                  <a:prstClr val="white"/>
                </a:solidFill>
              </a:endParaRPr>
            </a:p>
          </p:txBody>
        </p:sp>
        <p:sp>
          <p:nvSpPr>
            <p:cNvPr id="92" name="Oval 52"/>
            <p:cNvSpPr/>
            <p:nvPr/>
          </p:nvSpPr>
          <p:spPr>
            <a:xfrm rot="7332987">
              <a:off x="7770344" y="1142610"/>
              <a:ext cx="117004" cy="146968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tx1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kern="0">
                <a:solidFill>
                  <a:prstClr val="white"/>
                </a:solidFill>
              </a:endParaRPr>
            </a:p>
          </p:txBody>
        </p:sp>
        <p:sp>
          <p:nvSpPr>
            <p:cNvPr id="93" name="Oval 52"/>
            <p:cNvSpPr/>
            <p:nvPr/>
          </p:nvSpPr>
          <p:spPr>
            <a:xfrm rot="9497150">
              <a:off x="7507080" y="824385"/>
              <a:ext cx="117004" cy="146968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tx1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kern="0">
                <a:solidFill>
                  <a:prstClr val="white"/>
                </a:solidFill>
              </a:endParaRPr>
            </a:p>
          </p:txBody>
        </p:sp>
        <p:sp>
          <p:nvSpPr>
            <p:cNvPr id="96" name="Oval 52"/>
            <p:cNvSpPr/>
            <p:nvPr/>
          </p:nvSpPr>
          <p:spPr>
            <a:xfrm rot="9497150">
              <a:off x="6817754" y="764907"/>
              <a:ext cx="117004" cy="146968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tx1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kern="0">
                <a:solidFill>
                  <a:prstClr val="white"/>
                </a:solidFill>
              </a:endParaRPr>
            </a:p>
          </p:txBody>
        </p:sp>
        <p:sp>
          <p:nvSpPr>
            <p:cNvPr id="97" name="Oval 52"/>
            <p:cNvSpPr/>
            <p:nvPr/>
          </p:nvSpPr>
          <p:spPr>
            <a:xfrm rot="9497150">
              <a:off x="7272887" y="1038122"/>
              <a:ext cx="117004" cy="146968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tx1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kern="0">
                <a:solidFill>
                  <a:prstClr val="white"/>
                </a:solidFill>
              </a:endParaRPr>
            </a:p>
          </p:txBody>
        </p:sp>
        <p:sp>
          <p:nvSpPr>
            <p:cNvPr id="98" name="Oval 52"/>
            <p:cNvSpPr/>
            <p:nvPr/>
          </p:nvSpPr>
          <p:spPr>
            <a:xfrm rot="9497150">
              <a:off x="6104795" y="1173283"/>
              <a:ext cx="117004" cy="146968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tx1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kern="0">
                <a:solidFill>
                  <a:prstClr val="white"/>
                </a:solidFill>
              </a:endParaRPr>
            </a:p>
          </p:txBody>
        </p:sp>
        <p:sp>
          <p:nvSpPr>
            <p:cNvPr id="99" name="Oval 52"/>
            <p:cNvSpPr/>
            <p:nvPr/>
          </p:nvSpPr>
          <p:spPr>
            <a:xfrm rot="9497150">
              <a:off x="6957511" y="993453"/>
              <a:ext cx="117004" cy="146968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tx1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kern="0">
                <a:solidFill>
                  <a:prstClr val="white"/>
                </a:solidFill>
              </a:endParaRPr>
            </a:p>
          </p:txBody>
        </p:sp>
        <p:sp>
          <p:nvSpPr>
            <p:cNvPr id="100" name="Oval 52"/>
            <p:cNvSpPr/>
            <p:nvPr/>
          </p:nvSpPr>
          <p:spPr>
            <a:xfrm rot="7332987">
              <a:off x="6563280" y="927181"/>
              <a:ext cx="117004" cy="146968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tx1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kern="0">
                <a:solidFill>
                  <a:prstClr val="white"/>
                </a:solidFill>
              </a:endParaRPr>
            </a:p>
          </p:txBody>
        </p:sp>
        <p:sp>
          <p:nvSpPr>
            <p:cNvPr id="101" name="Oval 52"/>
            <p:cNvSpPr/>
            <p:nvPr/>
          </p:nvSpPr>
          <p:spPr>
            <a:xfrm rot="9497150">
              <a:off x="5941718" y="356154"/>
              <a:ext cx="117004" cy="146968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tx1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kern="0">
                <a:solidFill>
                  <a:prstClr val="white"/>
                </a:solidFill>
              </a:endParaRPr>
            </a:p>
          </p:txBody>
        </p:sp>
        <p:sp>
          <p:nvSpPr>
            <p:cNvPr id="106" name="Oval 52"/>
            <p:cNvSpPr/>
            <p:nvPr/>
          </p:nvSpPr>
          <p:spPr>
            <a:xfrm rot="9497150">
              <a:off x="3377103" y="2466218"/>
              <a:ext cx="117004" cy="146968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tx1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kern="0">
                <a:solidFill>
                  <a:prstClr val="white"/>
                </a:solidFill>
              </a:endParaRPr>
            </a:p>
          </p:txBody>
        </p:sp>
        <p:sp>
          <p:nvSpPr>
            <p:cNvPr id="107" name="Oval 52"/>
            <p:cNvSpPr/>
            <p:nvPr/>
          </p:nvSpPr>
          <p:spPr>
            <a:xfrm rot="9497150">
              <a:off x="6170367" y="717155"/>
              <a:ext cx="117004" cy="146968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tx1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kern="0">
                <a:solidFill>
                  <a:prstClr val="white"/>
                </a:solidFill>
              </a:endParaRPr>
            </a:p>
          </p:txBody>
        </p:sp>
        <p:sp>
          <p:nvSpPr>
            <p:cNvPr id="108" name="Oval 52"/>
            <p:cNvSpPr/>
            <p:nvPr/>
          </p:nvSpPr>
          <p:spPr>
            <a:xfrm rot="9497150">
              <a:off x="6495600" y="484219"/>
              <a:ext cx="117004" cy="146968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tx1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kern="0">
                <a:solidFill>
                  <a:prstClr val="white"/>
                </a:solidFill>
              </a:endParaRPr>
            </a:p>
          </p:txBody>
        </p:sp>
        <p:sp>
          <p:nvSpPr>
            <p:cNvPr id="112" name="Oval 52"/>
            <p:cNvSpPr/>
            <p:nvPr/>
          </p:nvSpPr>
          <p:spPr>
            <a:xfrm rot="9497150">
              <a:off x="5088787" y="507557"/>
              <a:ext cx="117004" cy="146968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tx1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kern="0">
                <a:solidFill>
                  <a:prstClr val="white"/>
                </a:solidFill>
              </a:endParaRPr>
            </a:p>
          </p:txBody>
        </p:sp>
        <p:sp>
          <p:nvSpPr>
            <p:cNvPr id="119" name="Oval 52"/>
            <p:cNvSpPr/>
            <p:nvPr/>
          </p:nvSpPr>
          <p:spPr>
            <a:xfrm rot="7332987">
              <a:off x="3377102" y="1947398"/>
              <a:ext cx="117004" cy="146968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tx1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kern="0">
                <a:solidFill>
                  <a:prstClr val="white"/>
                </a:solidFill>
              </a:endParaRPr>
            </a:p>
          </p:txBody>
        </p:sp>
        <p:sp>
          <p:nvSpPr>
            <p:cNvPr id="120" name="Oval 52"/>
            <p:cNvSpPr/>
            <p:nvPr/>
          </p:nvSpPr>
          <p:spPr>
            <a:xfrm rot="9497150">
              <a:off x="5487861" y="344694"/>
              <a:ext cx="117004" cy="146968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tx1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kern="0">
                <a:solidFill>
                  <a:prstClr val="white"/>
                </a:solidFill>
              </a:endParaRPr>
            </a:p>
          </p:txBody>
        </p:sp>
        <p:sp>
          <p:nvSpPr>
            <p:cNvPr id="121" name="Oval 52"/>
            <p:cNvSpPr/>
            <p:nvPr/>
          </p:nvSpPr>
          <p:spPr>
            <a:xfrm rot="9497150">
              <a:off x="4030593" y="763229"/>
              <a:ext cx="117004" cy="146968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tx1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kern="0">
                <a:solidFill>
                  <a:prstClr val="white"/>
                </a:solidFill>
              </a:endParaRPr>
            </a:p>
          </p:txBody>
        </p:sp>
        <p:sp>
          <p:nvSpPr>
            <p:cNvPr id="122" name="Oval 52"/>
            <p:cNvSpPr/>
            <p:nvPr/>
          </p:nvSpPr>
          <p:spPr>
            <a:xfrm rot="9497150">
              <a:off x="4835412" y="507557"/>
              <a:ext cx="117004" cy="146968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tx1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kern="0">
                <a:solidFill>
                  <a:prstClr val="white"/>
                </a:solidFill>
              </a:endParaRPr>
            </a:p>
          </p:txBody>
        </p:sp>
        <p:sp>
          <p:nvSpPr>
            <p:cNvPr id="123" name="Oval 52"/>
            <p:cNvSpPr/>
            <p:nvPr/>
          </p:nvSpPr>
          <p:spPr>
            <a:xfrm rot="9497150">
              <a:off x="5646592" y="697634"/>
              <a:ext cx="117004" cy="146968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tx1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kern="0">
                <a:solidFill>
                  <a:prstClr val="white"/>
                </a:solidFill>
              </a:endParaRPr>
            </a:p>
          </p:txBody>
        </p:sp>
        <p:sp>
          <p:nvSpPr>
            <p:cNvPr id="138" name="Oval 52"/>
            <p:cNvSpPr/>
            <p:nvPr/>
          </p:nvSpPr>
          <p:spPr>
            <a:xfrm rot="9497150">
              <a:off x="4549502" y="809183"/>
              <a:ext cx="117004" cy="146968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tx1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kern="0">
                <a:solidFill>
                  <a:prstClr val="white"/>
                </a:solidFill>
              </a:endParaRPr>
            </a:p>
          </p:txBody>
        </p:sp>
        <p:sp>
          <p:nvSpPr>
            <p:cNvPr id="139" name="Oval 52"/>
            <p:cNvSpPr/>
            <p:nvPr/>
          </p:nvSpPr>
          <p:spPr>
            <a:xfrm rot="7332987">
              <a:off x="3073338" y="1580076"/>
              <a:ext cx="117004" cy="146968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tx1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kern="0">
                <a:solidFill>
                  <a:prstClr val="white"/>
                </a:solidFill>
              </a:endParaRPr>
            </a:p>
          </p:txBody>
        </p:sp>
        <p:sp>
          <p:nvSpPr>
            <p:cNvPr id="140" name="Oval 52"/>
            <p:cNvSpPr/>
            <p:nvPr/>
          </p:nvSpPr>
          <p:spPr>
            <a:xfrm rot="9497150">
              <a:off x="3458642" y="1595202"/>
              <a:ext cx="117004" cy="146968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tx1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kern="0">
                <a:solidFill>
                  <a:prstClr val="white"/>
                </a:solidFill>
              </a:endParaRPr>
            </a:p>
          </p:txBody>
        </p:sp>
        <p:sp>
          <p:nvSpPr>
            <p:cNvPr id="141" name="Oval 52"/>
            <p:cNvSpPr/>
            <p:nvPr/>
          </p:nvSpPr>
          <p:spPr>
            <a:xfrm rot="9497150">
              <a:off x="2991799" y="2015469"/>
              <a:ext cx="117004" cy="146968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tx1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kern="0">
                <a:solidFill>
                  <a:prstClr val="white"/>
                </a:solidFill>
              </a:endParaRPr>
            </a:p>
          </p:txBody>
        </p:sp>
        <p:sp>
          <p:nvSpPr>
            <p:cNvPr id="143" name="Oval 52"/>
            <p:cNvSpPr/>
            <p:nvPr/>
          </p:nvSpPr>
          <p:spPr>
            <a:xfrm rot="9497150">
              <a:off x="3852507" y="1190522"/>
              <a:ext cx="117004" cy="146968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tx1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kern="0">
                <a:solidFill>
                  <a:prstClr val="white"/>
                </a:solidFill>
              </a:endParaRPr>
            </a:p>
          </p:txBody>
        </p:sp>
        <p:sp>
          <p:nvSpPr>
            <p:cNvPr id="144" name="Oval 52"/>
            <p:cNvSpPr/>
            <p:nvPr/>
          </p:nvSpPr>
          <p:spPr>
            <a:xfrm rot="9497150">
              <a:off x="4193670" y="1301230"/>
              <a:ext cx="117004" cy="146968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tx1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kern="0">
                <a:solidFill>
                  <a:prstClr val="white"/>
                </a:solidFill>
              </a:endParaRPr>
            </a:p>
          </p:txBody>
        </p:sp>
        <p:sp>
          <p:nvSpPr>
            <p:cNvPr id="145" name="Oval 52"/>
            <p:cNvSpPr/>
            <p:nvPr/>
          </p:nvSpPr>
          <p:spPr>
            <a:xfrm rot="9497150">
              <a:off x="2635329" y="1925554"/>
              <a:ext cx="117004" cy="146968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tx1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kern="0">
                <a:solidFill>
                  <a:prstClr val="white"/>
                </a:solidFill>
              </a:endParaRPr>
            </a:p>
          </p:txBody>
        </p:sp>
        <p:sp>
          <p:nvSpPr>
            <p:cNvPr id="146" name="TextBox 64"/>
            <p:cNvSpPr txBox="1"/>
            <p:nvPr/>
          </p:nvSpPr>
          <p:spPr>
            <a:xfrm>
              <a:off x="3431968" y="302691"/>
              <a:ext cx="738665" cy="276999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prstClr val="black"/>
                  </a:solidFill>
                  <a:cs typeface="Arial" charset="0"/>
                </a:rPr>
                <a:t>CTA</a:t>
              </a:r>
            </a:p>
          </p:txBody>
        </p:sp>
        <p:cxnSp>
          <p:nvCxnSpPr>
            <p:cNvPr id="5" name="Rechte verbindingslijn 4"/>
            <p:cNvCxnSpPr/>
            <p:nvPr/>
          </p:nvCxnSpPr>
          <p:spPr>
            <a:xfrm>
              <a:off x="3911009" y="610468"/>
              <a:ext cx="96547" cy="1363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7" name="Oval 52"/>
            <p:cNvSpPr/>
            <p:nvPr/>
          </p:nvSpPr>
          <p:spPr>
            <a:xfrm rot="9497150">
              <a:off x="4275209" y="1100607"/>
              <a:ext cx="117004" cy="146968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tx1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kern="0">
                <a:solidFill>
                  <a:prstClr val="white"/>
                </a:solidFill>
              </a:endParaRPr>
            </a:p>
          </p:txBody>
        </p:sp>
        <p:sp>
          <p:nvSpPr>
            <p:cNvPr id="148" name="TextBox 64"/>
            <p:cNvSpPr txBox="1"/>
            <p:nvPr/>
          </p:nvSpPr>
          <p:spPr>
            <a:xfrm>
              <a:off x="4610398" y="1156852"/>
              <a:ext cx="1198732" cy="415498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dirty="0">
                  <a:solidFill>
                    <a:prstClr val="black"/>
                  </a:solidFill>
                  <a:cs typeface="Arial" charset="0"/>
                </a:rPr>
                <a:t>Differentiation Ag</a:t>
              </a:r>
            </a:p>
          </p:txBody>
        </p:sp>
        <p:cxnSp>
          <p:nvCxnSpPr>
            <p:cNvPr id="149" name="Rechte verbindingslijn 148"/>
            <p:cNvCxnSpPr/>
            <p:nvPr/>
          </p:nvCxnSpPr>
          <p:spPr>
            <a:xfrm>
              <a:off x="4641269" y="1026591"/>
              <a:ext cx="96547" cy="1363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0" name="TextBox 64"/>
            <p:cNvSpPr txBox="1"/>
            <p:nvPr/>
          </p:nvSpPr>
          <p:spPr>
            <a:xfrm>
              <a:off x="7140590" y="409346"/>
              <a:ext cx="1198732" cy="253916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dirty="0" smtClean="0">
                  <a:solidFill>
                    <a:prstClr val="black"/>
                  </a:solidFill>
                  <a:cs typeface="Arial" charset="0"/>
                </a:rPr>
                <a:t>Neo Ag</a:t>
              </a:r>
              <a:endParaRPr lang="en-US" sz="1050" dirty="0">
                <a:solidFill>
                  <a:prstClr val="black"/>
                </a:solidFill>
                <a:cs typeface="Arial" charset="0"/>
              </a:endParaRPr>
            </a:p>
          </p:txBody>
        </p:sp>
        <p:cxnSp>
          <p:nvCxnSpPr>
            <p:cNvPr id="151" name="Rechte verbindingslijn 150"/>
            <p:cNvCxnSpPr/>
            <p:nvPr/>
          </p:nvCxnSpPr>
          <p:spPr>
            <a:xfrm flipV="1">
              <a:off x="6966795" y="647243"/>
              <a:ext cx="166519" cy="15144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2" name="Ovaal 141"/>
          <p:cNvSpPr/>
          <p:nvPr/>
        </p:nvSpPr>
        <p:spPr>
          <a:xfrm>
            <a:off x="7895493" y="4855118"/>
            <a:ext cx="74464" cy="10711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prstClr val="white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5339109" y="1548973"/>
            <a:ext cx="3591728" cy="4760347"/>
            <a:chOff x="5102044" y="1548973"/>
            <a:chExt cx="4059283" cy="4760347"/>
          </a:xfrm>
        </p:grpSpPr>
        <p:grpSp>
          <p:nvGrpSpPr>
            <p:cNvPr id="26" name="Group 25"/>
            <p:cNvGrpSpPr/>
            <p:nvPr/>
          </p:nvGrpSpPr>
          <p:grpSpPr>
            <a:xfrm>
              <a:off x="6089198" y="4021015"/>
              <a:ext cx="3072129" cy="2288305"/>
              <a:chOff x="6089198" y="4021015"/>
              <a:chExt cx="3072129" cy="2288305"/>
            </a:xfrm>
          </p:grpSpPr>
          <p:sp>
            <p:nvSpPr>
              <p:cNvPr id="131" name="Vrije vorm 130"/>
              <p:cNvSpPr/>
              <p:nvPr/>
            </p:nvSpPr>
            <p:spPr>
              <a:xfrm rot="14225240">
                <a:off x="8044240" y="5020071"/>
                <a:ext cx="459694" cy="338016"/>
              </a:xfrm>
              <a:custGeom>
                <a:avLst/>
                <a:gdLst>
                  <a:gd name="connsiteX0" fmla="*/ 11219 w 2356122"/>
                  <a:gd name="connsiteY0" fmla="*/ 59767 h 1619296"/>
                  <a:gd name="connsiteX1" fmla="*/ 11219 w 2356122"/>
                  <a:gd name="connsiteY1" fmla="*/ 59767 h 1619296"/>
                  <a:gd name="connsiteX2" fmla="*/ 39269 w 2356122"/>
                  <a:gd name="connsiteY2" fmla="*/ 20499 h 1619296"/>
                  <a:gd name="connsiteX3" fmla="*/ 72927 w 2356122"/>
                  <a:gd name="connsiteY3" fmla="*/ 9279 h 1619296"/>
                  <a:gd name="connsiteX4" fmla="*/ 196343 w 2356122"/>
                  <a:gd name="connsiteY4" fmla="*/ 3669 h 1619296"/>
                  <a:gd name="connsiteX5" fmla="*/ 342199 w 2356122"/>
                  <a:gd name="connsiteY5" fmla="*/ 31718 h 1619296"/>
                  <a:gd name="connsiteX6" fmla="*/ 488054 w 2356122"/>
                  <a:gd name="connsiteY6" fmla="*/ 99036 h 1619296"/>
                  <a:gd name="connsiteX7" fmla="*/ 661958 w 2356122"/>
                  <a:gd name="connsiteY7" fmla="*/ 194403 h 1619296"/>
                  <a:gd name="connsiteX8" fmla="*/ 830253 w 2356122"/>
                  <a:gd name="connsiteY8" fmla="*/ 295380 h 1619296"/>
                  <a:gd name="connsiteX9" fmla="*/ 1037816 w 2356122"/>
                  <a:gd name="connsiteY9" fmla="*/ 474894 h 1619296"/>
                  <a:gd name="connsiteX10" fmla="*/ 1279038 w 2356122"/>
                  <a:gd name="connsiteY10" fmla="*/ 648798 h 1619296"/>
                  <a:gd name="connsiteX11" fmla="*/ 1391234 w 2356122"/>
                  <a:gd name="connsiteY11" fmla="*/ 738555 h 1619296"/>
                  <a:gd name="connsiteX12" fmla="*/ 1610017 w 2356122"/>
                  <a:gd name="connsiteY12" fmla="*/ 906849 h 1619296"/>
                  <a:gd name="connsiteX13" fmla="*/ 1699774 w 2356122"/>
                  <a:gd name="connsiteY13" fmla="*/ 923679 h 1619296"/>
                  <a:gd name="connsiteX14" fmla="*/ 1772702 w 2356122"/>
                  <a:gd name="connsiteY14" fmla="*/ 923679 h 1619296"/>
                  <a:gd name="connsiteX15" fmla="*/ 1896118 w 2356122"/>
                  <a:gd name="connsiteY15" fmla="*/ 884410 h 1619296"/>
                  <a:gd name="connsiteX16" fmla="*/ 2070022 w 2356122"/>
                  <a:gd name="connsiteY16" fmla="*/ 878800 h 1619296"/>
                  <a:gd name="connsiteX17" fmla="*/ 2114900 w 2356122"/>
                  <a:gd name="connsiteY17" fmla="*/ 895630 h 1619296"/>
                  <a:gd name="connsiteX18" fmla="*/ 2232707 w 2356122"/>
                  <a:gd name="connsiteY18" fmla="*/ 979777 h 1619296"/>
                  <a:gd name="connsiteX19" fmla="*/ 2305634 w 2356122"/>
                  <a:gd name="connsiteY19" fmla="*/ 1030265 h 1619296"/>
                  <a:gd name="connsiteX20" fmla="*/ 2350513 w 2356122"/>
                  <a:gd name="connsiteY20" fmla="*/ 1086364 h 1619296"/>
                  <a:gd name="connsiteX21" fmla="*/ 2356122 w 2356122"/>
                  <a:gd name="connsiteY21" fmla="*/ 1114413 h 1619296"/>
                  <a:gd name="connsiteX22" fmla="*/ 2260756 w 2356122"/>
                  <a:gd name="connsiteY22" fmla="*/ 1108803 h 1619296"/>
                  <a:gd name="connsiteX23" fmla="*/ 2193438 w 2356122"/>
                  <a:gd name="connsiteY23" fmla="*/ 1108803 h 1619296"/>
                  <a:gd name="connsiteX24" fmla="*/ 2075632 w 2356122"/>
                  <a:gd name="connsiteY24" fmla="*/ 1159291 h 1619296"/>
                  <a:gd name="connsiteX25" fmla="*/ 2008314 w 2356122"/>
                  <a:gd name="connsiteY25" fmla="*/ 1192950 h 1619296"/>
                  <a:gd name="connsiteX26" fmla="*/ 1974655 w 2356122"/>
                  <a:gd name="connsiteY26" fmla="*/ 1277097 h 1619296"/>
                  <a:gd name="connsiteX27" fmla="*/ 1969045 w 2356122"/>
                  <a:gd name="connsiteY27" fmla="*/ 1338805 h 1619296"/>
                  <a:gd name="connsiteX28" fmla="*/ 1969045 w 2356122"/>
                  <a:gd name="connsiteY28" fmla="*/ 1394903 h 1619296"/>
                  <a:gd name="connsiteX29" fmla="*/ 1985875 w 2356122"/>
                  <a:gd name="connsiteY29" fmla="*/ 1456611 h 1619296"/>
                  <a:gd name="connsiteX30" fmla="*/ 2013924 w 2356122"/>
                  <a:gd name="connsiteY30" fmla="*/ 1523929 h 1619296"/>
                  <a:gd name="connsiteX31" fmla="*/ 2041973 w 2356122"/>
                  <a:gd name="connsiteY31" fmla="*/ 1585637 h 1619296"/>
                  <a:gd name="connsiteX32" fmla="*/ 2058802 w 2356122"/>
                  <a:gd name="connsiteY32" fmla="*/ 1619296 h 1619296"/>
                  <a:gd name="connsiteX33" fmla="*/ 1935386 w 2356122"/>
                  <a:gd name="connsiteY33" fmla="*/ 1580027 h 1619296"/>
                  <a:gd name="connsiteX34" fmla="*/ 1851239 w 2356122"/>
                  <a:gd name="connsiteY34" fmla="*/ 1540759 h 1619296"/>
                  <a:gd name="connsiteX35" fmla="*/ 1761482 w 2356122"/>
                  <a:gd name="connsiteY35" fmla="*/ 1518319 h 1619296"/>
                  <a:gd name="connsiteX36" fmla="*/ 1710994 w 2356122"/>
                  <a:gd name="connsiteY36" fmla="*/ 1473441 h 1619296"/>
                  <a:gd name="connsiteX37" fmla="*/ 1660505 w 2356122"/>
                  <a:gd name="connsiteY37" fmla="*/ 1400513 h 1619296"/>
                  <a:gd name="connsiteX38" fmla="*/ 1643676 w 2356122"/>
                  <a:gd name="connsiteY38" fmla="*/ 1310756 h 1619296"/>
                  <a:gd name="connsiteX39" fmla="*/ 1604407 w 2356122"/>
                  <a:gd name="connsiteY39" fmla="*/ 1181730 h 1619296"/>
                  <a:gd name="connsiteX40" fmla="*/ 1565138 w 2356122"/>
                  <a:gd name="connsiteY40" fmla="*/ 1125632 h 1619296"/>
                  <a:gd name="connsiteX41" fmla="*/ 1497821 w 2356122"/>
                  <a:gd name="connsiteY41" fmla="*/ 1058315 h 1619296"/>
                  <a:gd name="connsiteX42" fmla="*/ 1424893 w 2356122"/>
                  <a:gd name="connsiteY42" fmla="*/ 990997 h 1619296"/>
                  <a:gd name="connsiteX43" fmla="*/ 1284648 w 2356122"/>
                  <a:gd name="connsiteY43" fmla="*/ 934899 h 1619296"/>
                  <a:gd name="connsiteX44" fmla="*/ 1144402 w 2356122"/>
                  <a:gd name="connsiteY44" fmla="*/ 878800 h 1619296"/>
                  <a:gd name="connsiteX45" fmla="*/ 493664 w 2356122"/>
                  <a:gd name="connsiteY45" fmla="*/ 609529 h 1619296"/>
                  <a:gd name="connsiteX46" fmla="*/ 280491 w 2356122"/>
                  <a:gd name="connsiteY46" fmla="*/ 474894 h 1619296"/>
                  <a:gd name="connsiteX47" fmla="*/ 140245 w 2356122"/>
                  <a:gd name="connsiteY47" fmla="*/ 379527 h 1619296"/>
                  <a:gd name="connsiteX48" fmla="*/ 44878 w 2356122"/>
                  <a:gd name="connsiteY48" fmla="*/ 278550 h 1619296"/>
                  <a:gd name="connsiteX49" fmla="*/ 5610 w 2356122"/>
                  <a:gd name="connsiteY49" fmla="*/ 205622 h 1619296"/>
                  <a:gd name="connsiteX50" fmla="*/ 0 w 2356122"/>
                  <a:gd name="connsiteY50" fmla="*/ 160744 h 1619296"/>
                  <a:gd name="connsiteX51" fmla="*/ 11219 w 2356122"/>
                  <a:gd name="connsiteY51" fmla="*/ 59767 h 1619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2356122" h="1619296">
                    <a:moveTo>
                      <a:pt x="11219" y="59767"/>
                    </a:moveTo>
                    <a:lnTo>
                      <a:pt x="11219" y="59767"/>
                    </a:lnTo>
                    <a:cubicBezTo>
                      <a:pt x="20569" y="46678"/>
                      <a:pt x="26819" y="30685"/>
                      <a:pt x="39269" y="20499"/>
                    </a:cubicBezTo>
                    <a:cubicBezTo>
                      <a:pt x="48422" y="13010"/>
                      <a:pt x="61708" y="13019"/>
                      <a:pt x="72927" y="9279"/>
                    </a:cubicBezTo>
                    <a:cubicBezTo>
                      <a:pt x="123460" y="-7566"/>
                      <a:pt x="83856" y="3669"/>
                      <a:pt x="196343" y="3669"/>
                    </a:cubicBezTo>
                    <a:lnTo>
                      <a:pt x="342199" y="31718"/>
                    </a:lnTo>
                    <a:lnTo>
                      <a:pt x="488054" y="99036"/>
                    </a:lnTo>
                    <a:lnTo>
                      <a:pt x="661958" y="194403"/>
                    </a:lnTo>
                    <a:lnTo>
                      <a:pt x="830253" y="295380"/>
                    </a:lnTo>
                    <a:lnTo>
                      <a:pt x="1037816" y="474894"/>
                    </a:lnTo>
                    <a:lnTo>
                      <a:pt x="1279038" y="648798"/>
                    </a:lnTo>
                    <a:lnTo>
                      <a:pt x="1391234" y="738555"/>
                    </a:lnTo>
                    <a:lnTo>
                      <a:pt x="1610017" y="906849"/>
                    </a:lnTo>
                    <a:lnTo>
                      <a:pt x="1699774" y="923679"/>
                    </a:lnTo>
                    <a:lnTo>
                      <a:pt x="1772702" y="923679"/>
                    </a:lnTo>
                    <a:lnTo>
                      <a:pt x="1896118" y="884410"/>
                    </a:lnTo>
                    <a:lnTo>
                      <a:pt x="2070022" y="878800"/>
                    </a:lnTo>
                    <a:lnTo>
                      <a:pt x="2114900" y="895630"/>
                    </a:lnTo>
                    <a:lnTo>
                      <a:pt x="2232707" y="979777"/>
                    </a:lnTo>
                    <a:lnTo>
                      <a:pt x="2305634" y="1030265"/>
                    </a:lnTo>
                    <a:lnTo>
                      <a:pt x="2350513" y="1086364"/>
                    </a:lnTo>
                    <a:lnTo>
                      <a:pt x="2356122" y="1114413"/>
                    </a:lnTo>
                    <a:lnTo>
                      <a:pt x="2260756" y="1108803"/>
                    </a:lnTo>
                    <a:lnTo>
                      <a:pt x="2193438" y="1108803"/>
                    </a:lnTo>
                    <a:lnTo>
                      <a:pt x="2075632" y="1159291"/>
                    </a:lnTo>
                    <a:lnTo>
                      <a:pt x="2008314" y="1192950"/>
                    </a:lnTo>
                    <a:lnTo>
                      <a:pt x="1974655" y="1277097"/>
                    </a:lnTo>
                    <a:lnTo>
                      <a:pt x="1969045" y="1338805"/>
                    </a:lnTo>
                    <a:lnTo>
                      <a:pt x="1969045" y="1394903"/>
                    </a:lnTo>
                    <a:lnTo>
                      <a:pt x="1985875" y="1456611"/>
                    </a:lnTo>
                    <a:lnTo>
                      <a:pt x="2013924" y="1523929"/>
                    </a:lnTo>
                    <a:lnTo>
                      <a:pt x="2041973" y="1585637"/>
                    </a:lnTo>
                    <a:lnTo>
                      <a:pt x="2058802" y="1619296"/>
                    </a:lnTo>
                    <a:lnTo>
                      <a:pt x="1935386" y="1580027"/>
                    </a:lnTo>
                    <a:lnTo>
                      <a:pt x="1851239" y="1540759"/>
                    </a:lnTo>
                    <a:lnTo>
                      <a:pt x="1761482" y="1518319"/>
                    </a:lnTo>
                    <a:lnTo>
                      <a:pt x="1710994" y="1473441"/>
                    </a:lnTo>
                    <a:lnTo>
                      <a:pt x="1660505" y="1400513"/>
                    </a:lnTo>
                    <a:lnTo>
                      <a:pt x="1643676" y="1310756"/>
                    </a:lnTo>
                    <a:lnTo>
                      <a:pt x="1604407" y="1181730"/>
                    </a:lnTo>
                    <a:lnTo>
                      <a:pt x="1565138" y="1125632"/>
                    </a:lnTo>
                    <a:lnTo>
                      <a:pt x="1497821" y="1058315"/>
                    </a:lnTo>
                    <a:lnTo>
                      <a:pt x="1424893" y="990997"/>
                    </a:lnTo>
                    <a:lnTo>
                      <a:pt x="1284648" y="934899"/>
                    </a:lnTo>
                    <a:lnTo>
                      <a:pt x="1144402" y="878800"/>
                    </a:lnTo>
                    <a:lnTo>
                      <a:pt x="493664" y="609529"/>
                    </a:lnTo>
                    <a:lnTo>
                      <a:pt x="280491" y="474894"/>
                    </a:lnTo>
                    <a:lnTo>
                      <a:pt x="140245" y="379527"/>
                    </a:lnTo>
                    <a:lnTo>
                      <a:pt x="44878" y="278550"/>
                    </a:lnTo>
                    <a:lnTo>
                      <a:pt x="5610" y="205622"/>
                    </a:lnTo>
                    <a:lnTo>
                      <a:pt x="0" y="160744"/>
                    </a:lnTo>
                    <a:lnTo>
                      <a:pt x="11219" y="59767"/>
                    </a:ln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4" name="Groep 133"/>
              <p:cNvGrpSpPr/>
              <p:nvPr/>
            </p:nvGrpSpPr>
            <p:grpSpPr>
              <a:xfrm rot="15608589">
                <a:off x="8211587" y="4937498"/>
                <a:ext cx="607245" cy="599475"/>
                <a:chOff x="4843158" y="382422"/>
                <a:chExt cx="2645166" cy="2645166"/>
              </a:xfrm>
            </p:grpSpPr>
            <p:sp>
              <p:nvSpPr>
                <p:cNvPr id="135" name="Vrije vorm 134"/>
                <p:cNvSpPr/>
                <p:nvPr/>
              </p:nvSpPr>
              <p:spPr>
                <a:xfrm>
                  <a:off x="4843158" y="764704"/>
                  <a:ext cx="2645166" cy="1194891"/>
                </a:xfrm>
                <a:custGeom>
                  <a:avLst/>
                  <a:gdLst>
                    <a:gd name="connsiteX0" fmla="*/ 0 w 2473929"/>
                    <a:gd name="connsiteY0" fmla="*/ 61708 h 1194891"/>
                    <a:gd name="connsiteX1" fmla="*/ 1929777 w 2473929"/>
                    <a:gd name="connsiteY1" fmla="*/ 1194891 h 1194891"/>
                    <a:gd name="connsiteX2" fmla="*/ 1946606 w 2473929"/>
                    <a:gd name="connsiteY2" fmla="*/ 1172452 h 1194891"/>
                    <a:gd name="connsiteX3" fmla="*/ 1991485 w 2473929"/>
                    <a:gd name="connsiteY3" fmla="*/ 1144403 h 1194891"/>
                    <a:gd name="connsiteX4" fmla="*/ 2030754 w 2473929"/>
                    <a:gd name="connsiteY4" fmla="*/ 1133183 h 1194891"/>
                    <a:gd name="connsiteX5" fmla="*/ 2081242 w 2473929"/>
                    <a:gd name="connsiteY5" fmla="*/ 1133183 h 1194891"/>
                    <a:gd name="connsiteX6" fmla="*/ 2131730 w 2473929"/>
                    <a:gd name="connsiteY6" fmla="*/ 1150013 h 1194891"/>
                    <a:gd name="connsiteX7" fmla="*/ 2137340 w 2473929"/>
                    <a:gd name="connsiteY7" fmla="*/ 1133183 h 1194891"/>
                    <a:gd name="connsiteX8" fmla="*/ 2137340 w 2473929"/>
                    <a:gd name="connsiteY8" fmla="*/ 1060256 h 1194891"/>
                    <a:gd name="connsiteX9" fmla="*/ 2199048 w 2473929"/>
                    <a:gd name="connsiteY9" fmla="*/ 987328 h 1194891"/>
                    <a:gd name="connsiteX10" fmla="*/ 2232707 w 2473929"/>
                    <a:gd name="connsiteY10" fmla="*/ 970499 h 1194891"/>
                    <a:gd name="connsiteX11" fmla="*/ 2288805 w 2473929"/>
                    <a:gd name="connsiteY11" fmla="*/ 953669 h 1194891"/>
                    <a:gd name="connsiteX12" fmla="*/ 2361733 w 2473929"/>
                    <a:gd name="connsiteY12" fmla="*/ 953669 h 1194891"/>
                    <a:gd name="connsiteX13" fmla="*/ 2401001 w 2473929"/>
                    <a:gd name="connsiteY13" fmla="*/ 948059 h 1194891"/>
                    <a:gd name="connsiteX14" fmla="*/ 2445880 w 2473929"/>
                    <a:gd name="connsiteY14" fmla="*/ 959279 h 1194891"/>
                    <a:gd name="connsiteX15" fmla="*/ 2473929 w 2473929"/>
                    <a:gd name="connsiteY15" fmla="*/ 987328 h 1194891"/>
                    <a:gd name="connsiteX16" fmla="*/ 2429050 w 2473929"/>
                    <a:gd name="connsiteY16" fmla="*/ 914400 h 1194891"/>
                    <a:gd name="connsiteX17" fmla="*/ 2356123 w 2473929"/>
                    <a:gd name="connsiteY17" fmla="*/ 824643 h 1194891"/>
                    <a:gd name="connsiteX18" fmla="*/ 2294415 w 2473929"/>
                    <a:gd name="connsiteY18" fmla="*/ 768545 h 1194891"/>
                    <a:gd name="connsiteX19" fmla="*/ 2204658 w 2473929"/>
                    <a:gd name="connsiteY19" fmla="*/ 723667 h 1194891"/>
                    <a:gd name="connsiteX20" fmla="*/ 2109291 w 2473929"/>
                    <a:gd name="connsiteY20" fmla="*/ 690008 h 1194891"/>
                    <a:gd name="connsiteX21" fmla="*/ 2030754 w 2473929"/>
                    <a:gd name="connsiteY21" fmla="*/ 667569 h 1194891"/>
                    <a:gd name="connsiteX22" fmla="*/ 1935387 w 2473929"/>
                    <a:gd name="connsiteY22" fmla="*/ 678788 h 1194891"/>
                    <a:gd name="connsiteX23" fmla="*/ 1817581 w 2473929"/>
                    <a:gd name="connsiteY23" fmla="*/ 706837 h 1194891"/>
                    <a:gd name="connsiteX24" fmla="*/ 1739043 w 2473929"/>
                    <a:gd name="connsiteY24" fmla="*/ 718057 h 1194891"/>
                    <a:gd name="connsiteX25" fmla="*/ 1688555 w 2473929"/>
                    <a:gd name="connsiteY25" fmla="*/ 729277 h 1194891"/>
                    <a:gd name="connsiteX26" fmla="*/ 1576358 w 2473929"/>
                    <a:gd name="connsiteY26" fmla="*/ 757326 h 1194891"/>
                    <a:gd name="connsiteX27" fmla="*/ 1520260 w 2473929"/>
                    <a:gd name="connsiteY27" fmla="*/ 762935 h 1194891"/>
                    <a:gd name="connsiteX28" fmla="*/ 1447333 w 2473929"/>
                    <a:gd name="connsiteY28" fmla="*/ 712447 h 1194891"/>
                    <a:gd name="connsiteX29" fmla="*/ 235612 w 2473929"/>
                    <a:gd name="connsiteY29" fmla="*/ 0 h 1194891"/>
                    <a:gd name="connsiteX30" fmla="*/ 179514 w 2473929"/>
                    <a:gd name="connsiteY30" fmla="*/ 0 h 1194891"/>
                    <a:gd name="connsiteX31" fmla="*/ 179514 w 2473929"/>
                    <a:gd name="connsiteY31" fmla="*/ 0 h 1194891"/>
                    <a:gd name="connsiteX32" fmla="*/ 95367 w 2473929"/>
                    <a:gd name="connsiteY32" fmla="*/ 28050 h 1194891"/>
                    <a:gd name="connsiteX33" fmla="*/ 67318 w 2473929"/>
                    <a:gd name="connsiteY33" fmla="*/ 44879 h 1194891"/>
                    <a:gd name="connsiteX34" fmla="*/ 0 w 2473929"/>
                    <a:gd name="connsiteY34" fmla="*/ 61708 h 11948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</a:cxnLst>
                  <a:rect l="l" t="t" r="r" b="b"/>
                  <a:pathLst>
                    <a:path w="2473929" h="1194891">
                      <a:moveTo>
                        <a:pt x="0" y="61708"/>
                      </a:moveTo>
                      <a:lnTo>
                        <a:pt x="1929777" y="1194891"/>
                      </a:lnTo>
                      <a:lnTo>
                        <a:pt x="1946606" y="1172452"/>
                      </a:lnTo>
                      <a:lnTo>
                        <a:pt x="1991485" y="1144403"/>
                      </a:lnTo>
                      <a:lnTo>
                        <a:pt x="2030754" y="1133183"/>
                      </a:lnTo>
                      <a:lnTo>
                        <a:pt x="2081242" y="1133183"/>
                      </a:lnTo>
                      <a:lnTo>
                        <a:pt x="2131730" y="1150013"/>
                      </a:lnTo>
                      <a:lnTo>
                        <a:pt x="2137340" y="1133183"/>
                      </a:lnTo>
                      <a:lnTo>
                        <a:pt x="2137340" y="1060256"/>
                      </a:lnTo>
                      <a:lnTo>
                        <a:pt x="2199048" y="987328"/>
                      </a:lnTo>
                      <a:lnTo>
                        <a:pt x="2232707" y="970499"/>
                      </a:lnTo>
                      <a:lnTo>
                        <a:pt x="2288805" y="953669"/>
                      </a:lnTo>
                      <a:lnTo>
                        <a:pt x="2361733" y="953669"/>
                      </a:lnTo>
                      <a:lnTo>
                        <a:pt x="2401001" y="948059"/>
                      </a:lnTo>
                      <a:lnTo>
                        <a:pt x="2445880" y="959279"/>
                      </a:lnTo>
                      <a:lnTo>
                        <a:pt x="2473929" y="987328"/>
                      </a:lnTo>
                      <a:lnTo>
                        <a:pt x="2429050" y="914400"/>
                      </a:lnTo>
                      <a:lnTo>
                        <a:pt x="2356123" y="824643"/>
                      </a:lnTo>
                      <a:lnTo>
                        <a:pt x="2294415" y="768545"/>
                      </a:lnTo>
                      <a:lnTo>
                        <a:pt x="2204658" y="723667"/>
                      </a:lnTo>
                      <a:lnTo>
                        <a:pt x="2109291" y="690008"/>
                      </a:lnTo>
                      <a:lnTo>
                        <a:pt x="2030754" y="667569"/>
                      </a:lnTo>
                      <a:lnTo>
                        <a:pt x="1935387" y="678788"/>
                      </a:lnTo>
                      <a:lnTo>
                        <a:pt x="1817581" y="706837"/>
                      </a:lnTo>
                      <a:lnTo>
                        <a:pt x="1739043" y="718057"/>
                      </a:lnTo>
                      <a:lnTo>
                        <a:pt x="1688555" y="729277"/>
                      </a:lnTo>
                      <a:lnTo>
                        <a:pt x="1576358" y="757326"/>
                      </a:lnTo>
                      <a:lnTo>
                        <a:pt x="1520260" y="762935"/>
                      </a:lnTo>
                      <a:lnTo>
                        <a:pt x="1447333" y="712447"/>
                      </a:lnTo>
                      <a:lnTo>
                        <a:pt x="235612" y="0"/>
                      </a:lnTo>
                      <a:lnTo>
                        <a:pt x="179514" y="0"/>
                      </a:lnTo>
                      <a:lnTo>
                        <a:pt x="179514" y="0"/>
                      </a:lnTo>
                      <a:lnTo>
                        <a:pt x="95367" y="28050"/>
                      </a:lnTo>
                      <a:lnTo>
                        <a:pt x="67318" y="44879"/>
                      </a:lnTo>
                      <a:lnTo>
                        <a:pt x="0" y="61708"/>
                      </a:lnTo>
                      <a:close/>
                    </a:path>
                  </a:pathLst>
                </a:custGeom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36" name="Vrije vorm 135"/>
                <p:cNvSpPr/>
                <p:nvPr/>
              </p:nvSpPr>
              <p:spPr>
                <a:xfrm rot="14241768" flipH="1">
                  <a:off x="4645840" y="1107559"/>
                  <a:ext cx="2645166" cy="1194891"/>
                </a:xfrm>
                <a:custGeom>
                  <a:avLst/>
                  <a:gdLst>
                    <a:gd name="connsiteX0" fmla="*/ 0 w 2473929"/>
                    <a:gd name="connsiteY0" fmla="*/ 61708 h 1194891"/>
                    <a:gd name="connsiteX1" fmla="*/ 1929777 w 2473929"/>
                    <a:gd name="connsiteY1" fmla="*/ 1194891 h 1194891"/>
                    <a:gd name="connsiteX2" fmla="*/ 1946606 w 2473929"/>
                    <a:gd name="connsiteY2" fmla="*/ 1172452 h 1194891"/>
                    <a:gd name="connsiteX3" fmla="*/ 1991485 w 2473929"/>
                    <a:gd name="connsiteY3" fmla="*/ 1144403 h 1194891"/>
                    <a:gd name="connsiteX4" fmla="*/ 2030754 w 2473929"/>
                    <a:gd name="connsiteY4" fmla="*/ 1133183 h 1194891"/>
                    <a:gd name="connsiteX5" fmla="*/ 2081242 w 2473929"/>
                    <a:gd name="connsiteY5" fmla="*/ 1133183 h 1194891"/>
                    <a:gd name="connsiteX6" fmla="*/ 2131730 w 2473929"/>
                    <a:gd name="connsiteY6" fmla="*/ 1150013 h 1194891"/>
                    <a:gd name="connsiteX7" fmla="*/ 2137340 w 2473929"/>
                    <a:gd name="connsiteY7" fmla="*/ 1133183 h 1194891"/>
                    <a:gd name="connsiteX8" fmla="*/ 2137340 w 2473929"/>
                    <a:gd name="connsiteY8" fmla="*/ 1060256 h 1194891"/>
                    <a:gd name="connsiteX9" fmla="*/ 2199048 w 2473929"/>
                    <a:gd name="connsiteY9" fmla="*/ 987328 h 1194891"/>
                    <a:gd name="connsiteX10" fmla="*/ 2232707 w 2473929"/>
                    <a:gd name="connsiteY10" fmla="*/ 970499 h 1194891"/>
                    <a:gd name="connsiteX11" fmla="*/ 2288805 w 2473929"/>
                    <a:gd name="connsiteY11" fmla="*/ 953669 h 1194891"/>
                    <a:gd name="connsiteX12" fmla="*/ 2361733 w 2473929"/>
                    <a:gd name="connsiteY12" fmla="*/ 953669 h 1194891"/>
                    <a:gd name="connsiteX13" fmla="*/ 2401001 w 2473929"/>
                    <a:gd name="connsiteY13" fmla="*/ 948059 h 1194891"/>
                    <a:gd name="connsiteX14" fmla="*/ 2445880 w 2473929"/>
                    <a:gd name="connsiteY14" fmla="*/ 959279 h 1194891"/>
                    <a:gd name="connsiteX15" fmla="*/ 2473929 w 2473929"/>
                    <a:gd name="connsiteY15" fmla="*/ 987328 h 1194891"/>
                    <a:gd name="connsiteX16" fmla="*/ 2429050 w 2473929"/>
                    <a:gd name="connsiteY16" fmla="*/ 914400 h 1194891"/>
                    <a:gd name="connsiteX17" fmla="*/ 2356123 w 2473929"/>
                    <a:gd name="connsiteY17" fmla="*/ 824643 h 1194891"/>
                    <a:gd name="connsiteX18" fmla="*/ 2294415 w 2473929"/>
                    <a:gd name="connsiteY18" fmla="*/ 768545 h 1194891"/>
                    <a:gd name="connsiteX19" fmla="*/ 2204658 w 2473929"/>
                    <a:gd name="connsiteY19" fmla="*/ 723667 h 1194891"/>
                    <a:gd name="connsiteX20" fmla="*/ 2109291 w 2473929"/>
                    <a:gd name="connsiteY20" fmla="*/ 690008 h 1194891"/>
                    <a:gd name="connsiteX21" fmla="*/ 2030754 w 2473929"/>
                    <a:gd name="connsiteY21" fmla="*/ 667569 h 1194891"/>
                    <a:gd name="connsiteX22" fmla="*/ 1935387 w 2473929"/>
                    <a:gd name="connsiteY22" fmla="*/ 678788 h 1194891"/>
                    <a:gd name="connsiteX23" fmla="*/ 1817581 w 2473929"/>
                    <a:gd name="connsiteY23" fmla="*/ 706837 h 1194891"/>
                    <a:gd name="connsiteX24" fmla="*/ 1739043 w 2473929"/>
                    <a:gd name="connsiteY24" fmla="*/ 718057 h 1194891"/>
                    <a:gd name="connsiteX25" fmla="*/ 1688555 w 2473929"/>
                    <a:gd name="connsiteY25" fmla="*/ 729277 h 1194891"/>
                    <a:gd name="connsiteX26" fmla="*/ 1576358 w 2473929"/>
                    <a:gd name="connsiteY26" fmla="*/ 757326 h 1194891"/>
                    <a:gd name="connsiteX27" fmla="*/ 1520260 w 2473929"/>
                    <a:gd name="connsiteY27" fmla="*/ 762935 h 1194891"/>
                    <a:gd name="connsiteX28" fmla="*/ 1447333 w 2473929"/>
                    <a:gd name="connsiteY28" fmla="*/ 712447 h 1194891"/>
                    <a:gd name="connsiteX29" fmla="*/ 235612 w 2473929"/>
                    <a:gd name="connsiteY29" fmla="*/ 0 h 1194891"/>
                    <a:gd name="connsiteX30" fmla="*/ 179514 w 2473929"/>
                    <a:gd name="connsiteY30" fmla="*/ 0 h 1194891"/>
                    <a:gd name="connsiteX31" fmla="*/ 179514 w 2473929"/>
                    <a:gd name="connsiteY31" fmla="*/ 0 h 1194891"/>
                    <a:gd name="connsiteX32" fmla="*/ 95367 w 2473929"/>
                    <a:gd name="connsiteY32" fmla="*/ 28050 h 1194891"/>
                    <a:gd name="connsiteX33" fmla="*/ 67318 w 2473929"/>
                    <a:gd name="connsiteY33" fmla="*/ 44879 h 1194891"/>
                    <a:gd name="connsiteX34" fmla="*/ 0 w 2473929"/>
                    <a:gd name="connsiteY34" fmla="*/ 61708 h 11948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</a:cxnLst>
                  <a:rect l="l" t="t" r="r" b="b"/>
                  <a:pathLst>
                    <a:path w="2473929" h="1194891">
                      <a:moveTo>
                        <a:pt x="0" y="61708"/>
                      </a:moveTo>
                      <a:lnTo>
                        <a:pt x="1929777" y="1194891"/>
                      </a:lnTo>
                      <a:lnTo>
                        <a:pt x="1946606" y="1172452"/>
                      </a:lnTo>
                      <a:lnTo>
                        <a:pt x="1991485" y="1144403"/>
                      </a:lnTo>
                      <a:lnTo>
                        <a:pt x="2030754" y="1133183"/>
                      </a:lnTo>
                      <a:lnTo>
                        <a:pt x="2081242" y="1133183"/>
                      </a:lnTo>
                      <a:lnTo>
                        <a:pt x="2131730" y="1150013"/>
                      </a:lnTo>
                      <a:lnTo>
                        <a:pt x="2137340" y="1133183"/>
                      </a:lnTo>
                      <a:lnTo>
                        <a:pt x="2137340" y="1060256"/>
                      </a:lnTo>
                      <a:lnTo>
                        <a:pt x="2199048" y="987328"/>
                      </a:lnTo>
                      <a:lnTo>
                        <a:pt x="2232707" y="970499"/>
                      </a:lnTo>
                      <a:lnTo>
                        <a:pt x="2288805" y="953669"/>
                      </a:lnTo>
                      <a:lnTo>
                        <a:pt x="2361733" y="953669"/>
                      </a:lnTo>
                      <a:lnTo>
                        <a:pt x="2401001" y="948059"/>
                      </a:lnTo>
                      <a:lnTo>
                        <a:pt x="2445880" y="959279"/>
                      </a:lnTo>
                      <a:lnTo>
                        <a:pt x="2473929" y="987328"/>
                      </a:lnTo>
                      <a:lnTo>
                        <a:pt x="2429050" y="914400"/>
                      </a:lnTo>
                      <a:lnTo>
                        <a:pt x="2356123" y="824643"/>
                      </a:lnTo>
                      <a:lnTo>
                        <a:pt x="2294415" y="768545"/>
                      </a:lnTo>
                      <a:lnTo>
                        <a:pt x="2204658" y="723667"/>
                      </a:lnTo>
                      <a:lnTo>
                        <a:pt x="2109291" y="690008"/>
                      </a:lnTo>
                      <a:lnTo>
                        <a:pt x="2030754" y="667569"/>
                      </a:lnTo>
                      <a:lnTo>
                        <a:pt x="1935387" y="678788"/>
                      </a:lnTo>
                      <a:lnTo>
                        <a:pt x="1817581" y="706837"/>
                      </a:lnTo>
                      <a:lnTo>
                        <a:pt x="1739043" y="718057"/>
                      </a:lnTo>
                      <a:lnTo>
                        <a:pt x="1688555" y="729277"/>
                      </a:lnTo>
                      <a:lnTo>
                        <a:pt x="1576358" y="757326"/>
                      </a:lnTo>
                      <a:lnTo>
                        <a:pt x="1520260" y="762935"/>
                      </a:lnTo>
                      <a:lnTo>
                        <a:pt x="1447333" y="712447"/>
                      </a:lnTo>
                      <a:lnTo>
                        <a:pt x="235612" y="0"/>
                      </a:lnTo>
                      <a:lnTo>
                        <a:pt x="179514" y="0"/>
                      </a:lnTo>
                      <a:lnTo>
                        <a:pt x="179514" y="0"/>
                      </a:lnTo>
                      <a:lnTo>
                        <a:pt x="95367" y="28050"/>
                      </a:lnTo>
                      <a:lnTo>
                        <a:pt x="67318" y="44879"/>
                      </a:lnTo>
                      <a:lnTo>
                        <a:pt x="0" y="61708"/>
                      </a:lnTo>
                      <a:close/>
                    </a:path>
                  </a:pathLst>
                </a:custGeom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124" name="Vrije vorm 123"/>
              <p:cNvSpPr/>
              <p:nvPr/>
            </p:nvSpPr>
            <p:spPr>
              <a:xfrm rot="18189608">
                <a:off x="6968842" y="4081854"/>
                <a:ext cx="459694" cy="338016"/>
              </a:xfrm>
              <a:custGeom>
                <a:avLst/>
                <a:gdLst>
                  <a:gd name="connsiteX0" fmla="*/ 11219 w 2356122"/>
                  <a:gd name="connsiteY0" fmla="*/ 59767 h 1619296"/>
                  <a:gd name="connsiteX1" fmla="*/ 11219 w 2356122"/>
                  <a:gd name="connsiteY1" fmla="*/ 59767 h 1619296"/>
                  <a:gd name="connsiteX2" fmla="*/ 39269 w 2356122"/>
                  <a:gd name="connsiteY2" fmla="*/ 20499 h 1619296"/>
                  <a:gd name="connsiteX3" fmla="*/ 72927 w 2356122"/>
                  <a:gd name="connsiteY3" fmla="*/ 9279 h 1619296"/>
                  <a:gd name="connsiteX4" fmla="*/ 196343 w 2356122"/>
                  <a:gd name="connsiteY4" fmla="*/ 3669 h 1619296"/>
                  <a:gd name="connsiteX5" fmla="*/ 342199 w 2356122"/>
                  <a:gd name="connsiteY5" fmla="*/ 31718 h 1619296"/>
                  <a:gd name="connsiteX6" fmla="*/ 488054 w 2356122"/>
                  <a:gd name="connsiteY6" fmla="*/ 99036 h 1619296"/>
                  <a:gd name="connsiteX7" fmla="*/ 661958 w 2356122"/>
                  <a:gd name="connsiteY7" fmla="*/ 194403 h 1619296"/>
                  <a:gd name="connsiteX8" fmla="*/ 830253 w 2356122"/>
                  <a:gd name="connsiteY8" fmla="*/ 295380 h 1619296"/>
                  <a:gd name="connsiteX9" fmla="*/ 1037816 w 2356122"/>
                  <a:gd name="connsiteY9" fmla="*/ 474894 h 1619296"/>
                  <a:gd name="connsiteX10" fmla="*/ 1279038 w 2356122"/>
                  <a:gd name="connsiteY10" fmla="*/ 648798 h 1619296"/>
                  <a:gd name="connsiteX11" fmla="*/ 1391234 w 2356122"/>
                  <a:gd name="connsiteY11" fmla="*/ 738555 h 1619296"/>
                  <a:gd name="connsiteX12" fmla="*/ 1610017 w 2356122"/>
                  <a:gd name="connsiteY12" fmla="*/ 906849 h 1619296"/>
                  <a:gd name="connsiteX13" fmla="*/ 1699774 w 2356122"/>
                  <a:gd name="connsiteY13" fmla="*/ 923679 h 1619296"/>
                  <a:gd name="connsiteX14" fmla="*/ 1772702 w 2356122"/>
                  <a:gd name="connsiteY14" fmla="*/ 923679 h 1619296"/>
                  <a:gd name="connsiteX15" fmla="*/ 1896118 w 2356122"/>
                  <a:gd name="connsiteY15" fmla="*/ 884410 h 1619296"/>
                  <a:gd name="connsiteX16" fmla="*/ 2070022 w 2356122"/>
                  <a:gd name="connsiteY16" fmla="*/ 878800 h 1619296"/>
                  <a:gd name="connsiteX17" fmla="*/ 2114900 w 2356122"/>
                  <a:gd name="connsiteY17" fmla="*/ 895630 h 1619296"/>
                  <a:gd name="connsiteX18" fmla="*/ 2232707 w 2356122"/>
                  <a:gd name="connsiteY18" fmla="*/ 979777 h 1619296"/>
                  <a:gd name="connsiteX19" fmla="*/ 2305634 w 2356122"/>
                  <a:gd name="connsiteY19" fmla="*/ 1030265 h 1619296"/>
                  <a:gd name="connsiteX20" fmla="*/ 2350513 w 2356122"/>
                  <a:gd name="connsiteY20" fmla="*/ 1086364 h 1619296"/>
                  <a:gd name="connsiteX21" fmla="*/ 2356122 w 2356122"/>
                  <a:gd name="connsiteY21" fmla="*/ 1114413 h 1619296"/>
                  <a:gd name="connsiteX22" fmla="*/ 2260756 w 2356122"/>
                  <a:gd name="connsiteY22" fmla="*/ 1108803 h 1619296"/>
                  <a:gd name="connsiteX23" fmla="*/ 2193438 w 2356122"/>
                  <a:gd name="connsiteY23" fmla="*/ 1108803 h 1619296"/>
                  <a:gd name="connsiteX24" fmla="*/ 2075632 w 2356122"/>
                  <a:gd name="connsiteY24" fmla="*/ 1159291 h 1619296"/>
                  <a:gd name="connsiteX25" fmla="*/ 2008314 w 2356122"/>
                  <a:gd name="connsiteY25" fmla="*/ 1192950 h 1619296"/>
                  <a:gd name="connsiteX26" fmla="*/ 1974655 w 2356122"/>
                  <a:gd name="connsiteY26" fmla="*/ 1277097 h 1619296"/>
                  <a:gd name="connsiteX27" fmla="*/ 1969045 w 2356122"/>
                  <a:gd name="connsiteY27" fmla="*/ 1338805 h 1619296"/>
                  <a:gd name="connsiteX28" fmla="*/ 1969045 w 2356122"/>
                  <a:gd name="connsiteY28" fmla="*/ 1394903 h 1619296"/>
                  <a:gd name="connsiteX29" fmla="*/ 1985875 w 2356122"/>
                  <a:gd name="connsiteY29" fmla="*/ 1456611 h 1619296"/>
                  <a:gd name="connsiteX30" fmla="*/ 2013924 w 2356122"/>
                  <a:gd name="connsiteY30" fmla="*/ 1523929 h 1619296"/>
                  <a:gd name="connsiteX31" fmla="*/ 2041973 w 2356122"/>
                  <a:gd name="connsiteY31" fmla="*/ 1585637 h 1619296"/>
                  <a:gd name="connsiteX32" fmla="*/ 2058802 w 2356122"/>
                  <a:gd name="connsiteY32" fmla="*/ 1619296 h 1619296"/>
                  <a:gd name="connsiteX33" fmla="*/ 1935386 w 2356122"/>
                  <a:gd name="connsiteY33" fmla="*/ 1580027 h 1619296"/>
                  <a:gd name="connsiteX34" fmla="*/ 1851239 w 2356122"/>
                  <a:gd name="connsiteY34" fmla="*/ 1540759 h 1619296"/>
                  <a:gd name="connsiteX35" fmla="*/ 1761482 w 2356122"/>
                  <a:gd name="connsiteY35" fmla="*/ 1518319 h 1619296"/>
                  <a:gd name="connsiteX36" fmla="*/ 1710994 w 2356122"/>
                  <a:gd name="connsiteY36" fmla="*/ 1473441 h 1619296"/>
                  <a:gd name="connsiteX37" fmla="*/ 1660505 w 2356122"/>
                  <a:gd name="connsiteY37" fmla="*/ 1400513 h 1619296"/>
                  <a:gd name="connsiteX38" fmla="*/ 1643676 w 2356122"/>
                  <a:gd name="connsiteY38" fmla="*/ 1310756 h 1619296"/>
                  <a:gd name="connsiteX39" fmla="*/ 1604407 w 2356122"/>
                  <a:gd name="connsiteY39" fmla="*/ 1181730 h 1619296"/>
                  <a:gd name="connsiteX40" fmla="*/ 1565138 w 2356122"/>
                  <a:gd name="connsiteY40" fmla="*/ 1125632 h 1619296"/>
                  <a:gd name="connsiteX41" fmla="*/ 1497821 w 2356122"/>
                  <a:gd name="connsiteY41" fmla="*/ 1058315 h 1619296"/>
                  <a:gd name="connsiteX42" fmla="*/ 1424893 w 2356122"/>
                  <a:gd name="connsiteY42" fmla="*/ 990997 h 1619296"/>
                  <a:gd name="connsiteX43" fmla="*/ 1284648 w 2356122"/>
                  <a:gd name="connsiteY43" fmla="*/ 934899 h 1619296"/>
                  <a:gd name="connsiteX44" fmla="*/ 1144402 w 2356122"/>
                  <a:gd name="connsiteY44" fmla="*/ 878800 h 1619296"/>
                  <a:gd name="connsiteX45" fmla="*/ 493664 w 2356122"/>
                  <a:gd name="connsiteY45" fmla="*/ 609529 h 1619296"/>
                  <a:gd name="connsiteX46" fmla="*/ 280491 w 2356122"/>
                  <a:gd name="connsiteY46" fmla="*/ 474894 h 1619296"/>
                  <a:gd name="connsiteX47" fmla="*/ 140245 w 2356122"/>
                  <a:gd name="connsiteY47" fmla="*/ 379527 h 1619296"/>
                  <a:gd name="connsiteX48" fmla="*/ 44878 w 2356122"/>
                  <a:gd name="connsiteY48" fmla="*/ 278550 h 1619296"/>
                  <a:gd name="connsiteX49" fmla="*/ 5610 w 2356122"/>
                  <a:gd name="connsiteY49" fmla="*/ 205622 h 1619296"/>
                  <a:gd name="connsiteX50" fmla="*/ 0 w 2356122"/>
                  <a:gd name="connsiteY50" fmla="*/ 160744 h 1619296"/>
                  <a:gd name="connsiteX51" fmla="*/ 11219 w 2356122"/>
                  <a:gd name="connsiteY51" fmla="*/ 59767 h 1619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2356122" h="1619296">
                    <a:moveTo>
                      <a:pt x="11219" y="59767"/>
                    </a:moveTo>
                    <a:lnTo>
                      <a:pt x="11219" y="59767"/>
                    </a:lnTo>
                    <a:cubicBezTo>
                      <a:pt x="20569" y="46678"/>
                      <a:pt x="26819" y="30685"/>
                      <a:pt x="39269" y="20499"/>
                    </a:cubicBezTo>
                    <a:cubicBezTo>
                      <a:pt x="48422" y="13010"/>
                      <a:pt x="61708" y="13019"/>
                      <a:pt x="72927" y="9279"/>
                    </a:cubicBezTo>
                    <a:cubicBezTo>
                      <a:pt x="123460" y="-7566"/>
                      <a:pt x="83856" y="3669"/>
                      <a:pt x="196343" y="3669"/>
                    </a:cubicBezTo>
                    <a:lnTo>
                      <a:pt x="342199" y="31718"/>
                    </a:lnTo>
                    <a:lnTo>
                      <a:pt x="488054" y="99036"/>
                    </a:lnTo>
                    <a:lnTo>
                      <a:pt x="661958" y="194403"/>
                    </a:lnTo>
                    <a:lnTo>
                      <a:pt x="830253" y="295380"/>
                    </a:lnTo>
                    <a:lnTo>
                      <a:pt x="1037816" y="474894"/>
                    </a:lnTo>
                    <a:lnTo>
                      <a:pt x="1279038" y="648798"/>
                    </a:lnTo>
                    <a:lnTo>
                      <a:pt x="1391234" y="738555"/>
                    </a:lnTo>
                    <a:lnTo>
                      <a:pt x="1610017" y="906849"/>
                    </a:lnTo>
                    <a:lnTo>
                      <a:pt x="1699774" y="923679"/>
                    </a:lnTo>
                    <a:lnTo>
                      <a:pt x="1772702" y="923679"/>
                    </a:lnTo>
                    <a:lnTo>
                      <a:pt x="1896118" y="884410"/>
                    </a:lnTo>
                    <a:lnTo>
                      <a:pt x="2070022" y="878800"/>
                    </a:lnTo>
                    <a:lnTo>
                      <a:pt x="2114900" y="895630"/>
                    </a:lnTo>
                    <a:lnTo>
                      <a:pt x="2232707" y="979777"/>
                    </a:lnTo>
                    <a:lnTo>
                      <a:pt x="2305634" y="1030265"/>
                    </a:lnTo>
                    <a:lnTo>
                      <a:pt x="2350513" y="1086364"/>
                    </a:lnTo>
                    <a:lnTo>
                      <a:pt x="2356122" y="1114413"/>
                    </a:lnTo>
                    <a:lnTo>
                      <a:pt x="2260756" y="1108803"/>
                    </a:lnTo>
                    <a:lnTo>
                      <a:pt x="2193438" y="1108803"/>
                    </a:lnTo>
                    <a:lnTo>
                      <a:pt x="2075632" y="1159291"/>
                    </a:lnTo>
                    <a:lnTo>
                      <a:pt x="2008314" y="1192950"/>
                    </a:lnTo>
                    <a:lnTo>
                      <a:pt x="1974655" y="1277097"/>
                    </a:lnTo>
                    <a:lnTo>
                      <a:pt x="1969045" y="1338805"/>
                    </a:lnTo>
                    <a:lnTo>
                      <a:pt x="1969045" y="1394903"/>
                    </a:lnTo>
                    <a:lnTo>
                      <a:pt x="1985875" y="1456611"/>
                    </a:lnTo>
                    <a:lnTo>
                      <a:pt x="2013924" y="1523929"/>
                    </a:lnTo>
                    <a:lnTo>
                      <a:pt x="2041973" y="1585637"/>
                    </a:lnTo>
                    <a:lnTo>
                      <a:pt x="2058802" y="1619296"/>
                    </a:lnTo>
                    <a:lnTo>
                      <a:pt x="1935386" y="1580027"/>
                    </a:lnTo>
                    <a:lnTo>
                      <a:pt x="1851239" y="1540759"/>
                    </a:lnTo>
                    <a:lnTo>
                      <a:pt x="1761482" y="1518319"/>
                    </a:lnTo>
                    <a:lnTo>
                      <a:pt x="1710994" y="1473441"/>
                    </a:lnTo>
                    <a:lnTo>
                      <a:pt x="1660505" y="1400513"/>
                    </a:lnTo>
                    <a:lnTo>
                      <a:pt x="1643676" y="1310756"/>
                    </a:lnTo>
                    <a:lnTo>
                      <a:pt x="1604407" y="1181730"/>
                    </a:lnTo>
                    <a:lnTo>
                      <a:pt x="1565138" y="1125632"/>
                    </a:lnTo>
                    <a:lnTo>
                      <a:pt x="1497821" y="1058315"/>
                    </a:lnTo>
                    <a:lnTo>
                      <a:pt x="1424893" y="990997"/>
                    </a:lnTo>
                    <a:lnTo>
                      <a:pt x="1284648" y="934899"/>
                    </a:lnTo>
                    <a:lnTo>
                      <a:pt x="1144402" y="878800"/>
                    </a:lnTo>
                    <a:lnTo>
                      <a:pt x="493664" y="609529"/>
                    </a:lnTo>
                    <a:lnTo>
                      <a:pt x="280491" y="474894"/>
                    </a:lnTo>
                    <a:lnTo>
                      <a:pt x="140245" y="379527"/>
                    </a:lnTo>
                    <a:lnTo>
                      <a:pt x="44878" y="278550"/>
                    </a:lnTo>
                    <a:lnTo>
                      <a:pt x="5610" y="205622"/>
                    </a:lnTo>
                    <a:lnTo>
                      <a:pt x="0" y="160744"/>
                    </a:lnTo>
                    <a:lnTo>
                      <a:pt x="11219" y="59767"/>
                    </a:ln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28" name="Groep 127"/>
              <p:cNvGrpSpPr/>
              <p:nvPr/>
            </p:nvGrpSpPr>
            <p:grpSpPr>
              <a:xfrm rot="18620221">
                <a:off x="6954228" y="4210678"/>
                <a:ext cx="607245" cy="599475"/>
                <a:chOff x="4843158" y="382422"/>
                <a:chExt cx="2645166" cy="2645166"/>
              </a:xfrm>
            </p:grpSpPr>
            <p:sp>
              <p:nvSpPr>
                <p:cNvPr id="129" name="Vrije vorm 128"/>
                <p:cNvSpPr/>
                <p:nvPr/>
              </p:nvSpPr>
              <p:spPr>
                <a:xfrm>
                  <a:off x="4843158" y="764704"/>
                  <a:ext cx="2645166" cy="1194891"/>
                </a:xfrm>
                <a:custGeom>
                  <a:avLst/>
                  <a:gdLst>
                    <a:gd name="connsiteX0" fmla="*/ 0 w 2473929"/>
                    <a:gd name="connsiteY0" fmla="*/ 61708 h 1194891"/>
                    <a:gd name="connsiteX1" fmla="*/ 1929777 w 2473929"/>
                    <a:gd name="connsiteY1" fmla="*/ 1194891 h 1194891"/>
                    <a:gd name="connsiteX2" fmla="*/ 1946606 w 2473929"/>
                    <a:gd name="connsiteY2" fmla="*/ 1172452 h 1194891"/>
                    <a:gd name="connsiteX3" fmla="*/ 1991485 w 2473929"/>
                    <a:gd name="connsiteY3" fmla="*/ 1144403 h 1194891"/>
                    <a:gd name="connsiteX4" fmla="*/ 2030754 w 2473929"/>
                    <a:gd name="connsiteY4" fmla="*/ 1133183 h 1194891"/>
                    <a:gd name="connsiteX5" fmla="*/ 2081242 w 2473929"/>
                    <a:gd name="connsiteY5" fmla="*/ 1133183 h 1194891"/>
                    <a:gd name="connsiteX6" fmla="*/ 2131730 w 2473929"/>
                    <a:gd name="connsiteY6" fmla="*/ 1150013 h 1194891"/>
                    <a:gd name="connsiteX7" fmla="*/ 2137340 w 2473929"/>
                    <a:gd name="connsiteY7" fmla="*/ 1133183 h 1194891"/>
                    <a:gd name="connsiteX8" fmla="*/ 2137340 w 2473929"/>
                    <a:gd name="connsiteY8" fmla="*/ 1060256 h 1194891"/>
                    <a:gd name="connsiteX9" fmla="*/ 2199048 w 2473929"/>
                    <a:gd name="connsiteY9" fmla="*/ 987328 h 1194891"/>
                    <a:gd name="connsiteX10" fmla="*/ 2232707 w 2473929"/>
                    <a:gd name="connsiteY10" fmla="*/ 970499 h 1194891"/>
                    <a:gd name="connsiteX11" fmla="*/ 2288805 w 2473929"/>
                    <a:gd name="connsiteY11" fmla="*/ 953669 h 1194891"/>
                    <a:gd name="connsiteX12" fmla="*/ 2361733 w 2473929"/>
                    <a:gd name="connsiteY12" fmla="*/ 953669 h 1194891"/>
                    <a:gd name="connsiteX13" fmla="*/ 2401001 w 2473929"/>
                    <a:gd name="connsiteY13" fmla="*/ 948059 h 1194891"/>
                    <a:gd name="connsiteX14" fmla="*/ 2445880 w 2473929"/>
                    <a:gd name="connsiteY14" fmla="*/ 959279 h 1194891"/>
                    <a:gd name="connsiteX15" fmla="*/ 2473929 w 2473929"/>
                    <a:gd name="connsiteY15" fmla="*/ 987328 h 1194891"/>
                    <a:gd name="connsiteX16" fmla="*/ 2429050 w 2473929"/>
                    <a:gd name="connsiteY16" fmla="*/ 914400 h 1194891"/>
                    <a:gd name="connsiteX17" fmla="*/ 2356123 w 2473929"/>
                    <a:gd name="connsiteY17" fmla="*/ 824643 h 1194891"/>
                    <a:gd name="connsiteX18" fmla="*/ 2294415 w 2473929"/>
                    <a:gd name="connsiteY18" fmla="*/ 768545 h 1194891"/>
                    <a:gd name="connsiteX19" fmla="*/ 2204658 w 2473929"/>
                    <a:gd name="connsiteY19" fmla="*/ 723667 h 1194891"/>
                    <a:gd name="connsiteX20" fmla="*/ 2109291 w 2473929"/>
                    <a:gd name="connsiteY20" fmla="*/ 690008 h 1194891"/>
                    <a:gd name="connsiteX21" fmla="*/ 2030754 w 2473929"/>
                    <a:gd name="connsiteY21" fmla="*/ 667569 h 1194891"/>
                    <a:gd name="connsiteX22" fmla="*/ 1935387 w 2473929"/>
                    <a:gd name="connsiteY22" fmla="*/ 678788 h 1194891"/>
                    <a:gd name="connsiteX23" fmla="*/ 1817581 w 2473929"/>
                    <a:gd name="connsiteY23" fmla="*/ 706837 h 1194891"/>
                    <a:gd name="connsiteX24" fmla="*/ 1739043 w 2473929"/>
                    <a:gd name="connsiteY24" fmla="*/ 718057 h 1194891"/>
                    <a:gd name="connsiteX25" fmla="*/ 1688555 w 2473929"/>
                    <a:gd name="connsiteY25" fmla="*/ 729277 h 1194891"/>
                    <a:gd name="connsiteX26" fmla="*/ 1576358 w 2473929"/>
                    <a:gd name="connsiteY26" fmla="*/ 757326 h 1194891"/>
                    <a:gd name="connsiteX27" fmla="*/ 1520260 w 2473929"/>
                    <a:gd name="connsiteY27" fmla="*/ 762935 h 1194891"/>
                    <a:gd name="connsiteX28" fmla="*/ 1447333 w 2473929"/>
                    <a:gd name="connsiteY28" fmla="*/ 712447 h 1194891"/>
                    <a:gd name="connsiteX29" fmla="*/ 235612 w 2473929"/>
                    <a:gd name="connsiteY29" fmla="*/ 0 h 1194891"/>
                    <a:gd name="connsiteX30" fmla="*/ 179514 w 2473929"/>
                    <a:gd name="connsiteY30" fmla="*/ 0 h 1194891"/>
                    <a:gd name="connsiteX31" fmla="*/ 179514 w 2473929"/>
                    <a:gd name="connsiteY31" fmla="*/ 0 h 1194891"/>
                    <a:gd name="connsiteX32" fmla="*/ 95367 w 2473929"/>
                    <a:gd name="connsiteY32" fmla="*/ 28050 h 1194891"/>
                    <a:gd name="connsiteX33" fmla="*/ 67318 w 2473929"/>
                    <a:gd name="connsiteY33" fmla="*/ 44879 h 1194891"/>
                    <a:gd name="connsiteX34" fmla="*/ 0 w 2473929"/>
                    <a:gd name="connsiteY34" fmla="*/ 61708 h 11948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</a:cxnLst>
                  <a:rect l="l" t="t" r="r" b="b"/>
                  <a:pathLst>
                    <a:path w="2473929" h="1194891">
                      <a:moveTo>
                        <a:pt x="0" y="61708"/>
                      </a:moveTo>
                      <a:lnTo>
                        <a:pt x="1929777" y="1194891"/>
                      </a:lnTo>
                      <a:lnTo>
                        <a:pt x="1946606" y="1172452"/>
                      </a:lnTo>
                      <a:lnTo>
                        <a:pt x="1991485" y="1144403"/>
                      </a:lnTo>
                      <a:lnTo>
                        <a:pt x="2030754" y="1133183"/>
                      </a:lnTo>
                      <a:lnTo>
                        <a:pt x="2081242" y="1133183"/>
                      </a:lnTo>
                      <a:lnTo>
                        <a:pt x="2131730" y="1150013"/>
                      </a:lnTo>
                      <a:lnTo>
                        <a:pt x="2137340" y="1133183"/>
                      </a:lnTo>
                      <a:lnTo>
                        <a:pt x="2137340" y="1060256"/>
                      </a:lnTo>
                      <a:lnTo>
                        <a:pt x="2199048" y="987328"/>
                      </a:lnTo>
                      <a:lnTo>
                        <a:pt x="2232707" y="970499"/>
                      </a:lnTo>
                      <a:lnTo>
                        <a:pt x="2288805" y="953669"/>
                      </a:lnTo>
                      <a:lnTo>
                        <a:pt x="2361733" y="953669"/>
                      </a:lnTo>
                      <a:lnTo>
                        <a:pt x="2401001" y="948059"/>
                      </a:lnTo>
                      <a:lnTo>
                        <a:pt x="2445880" y="959279"/>
                      </a:lnTo>
                      <a:lnTo>
                        <a:pt x="2473929" y="987328"/>
                      </a:lnTo>
                      <a:lnTo>
                        <a:pt x="2429050" y="914400"/>
                      </a:lnTo>
                      <a:lnTo>
                        <a:pt x="2356123" y="824643"/>
                      </a:lnTo>
                      <a:lnTo>
                        <a:pt x="2294415" y="768545"/>
                      </a:lnTo>
                      <a:lnTo>
                        <a:pt x="2204658" y="723667"/>
                      </a:lnTo>
                      <a:lnTo>
                        <a:pt x="2109291" y="690008"/>
                      </a:lnTo>
                      <a:lnTo>
                        <a:pt x="2030754" y="667569"/>
                      </a:lnTo>
                      <a:lnTo>
                        <a:pt x="1935387" y="678788"/>
                      </a:lnTo>
                      <a:lnTo>
                        <a:pt x="1817581" y="706837"/>
                      </a:lnTo>
                      <a:lnTo>
                        <a:pt x="1739043" y="718057"/>
                      </a:lnTo>
                      <a:lnTo>
                        <a:pt x="1688555" y="729277"/>
                      </a:lnTo>
                      <a:lnTo>
                        <a:pt x="1576358" y="757326"/>
                      </a:lnTo>
                      <a:lnTo>
                        <a:pt x="1520260" y="762935"/>
                      </a:lnTo>
                      <a:lnTo>
                        <a:pt x="1447333" y="712447"/>
                      </a:lnTo>
                      <a:lnTo>
                        <a:pt x="235612" y="0"/>
                      </a:lnTo>
                      <a:lnTo>
                        <a:pt x="179514" y="0"/>
                      </a:lnTo>
                      <a:lnTo>
                        <a:pt x="179514" y="0"/>
                      </a:lnTo>
                      <a:lnTo>
                        <a:pt x="95367" y="28050"/>
                      </a:lnTo>
                      <a:lnTo>
                        <a:pt x="67318" y="44879"/>
                      </a:lnTo>
                      <a:lnTo>
                        <a:pt x="0" y="61708"/>
                      </a:lnTo>
                      <a:close/>
                    </a:path>
                  </a:pathLst>
                </a:custGeom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30" name="Vrije vorm 129"/>
                <p:cNvSpPr/>
                <p:nvPr/>
              </p:nvSpPr>
              <p:spPr>
                <a:xfrm rot="14241768" flipH="1">
                  <a:off x="4645840" y="1107559"/>
                  <a:ext cx="2645166" cy="1194891"/>
                </a:xfrm>
                <a:custGeom>
                  <a:avLst/>
                  <a:gdLst>
                    <a:gd name="connsiteX0" fmla="*/ 0 w 2473929"/>
                    <a:gd name="connsiteY0" fmla="*/ 61708 h 1194891"/>
                    <a:gd name="connsiteX1" fmla="*/ 1929777 w 2473929"/>
                    <a:gd name="connsiteY1" fmla="*/ 1194891 h 1194891"/>
                    <a:gd name="connsiteX2" fmla="*/ 1946606 w 2473929"/>
                    <a:gd name="connsiteY2" fmla="*/ 1172452 h 1194891"/>
                    <a:gd name="connsiteX3" fmla="*/ 1991485 w 2473929"/>
                    <a:gd name="connsiteY3" fmla="*/ 1144403 h 1194891"/>
                    <a:gd name="connsiteX4" fmla="*/ 2030754 w 2473929"/>
                    <a:gd name="connsiteY4" fmla="*/ 1133183 h 1194891"/>
                    <a:gd name="connsiteX5" fmla="*/ 2081242 w 2473929"/>
                    <a:gd name="connsiteY5" fmla="*/ 1133183 h 1194891"/>
                    <a:gd name="connsiteX6" fmla="*/ 2131730 w 2473929"/>
                    <a:gd name="connsiteY6" fmla="*/ 1150013 h 1194891"/>
                    <a:gd name="connsiteX7" fmla="*/ 2137340 w 2473929"/>
                    <a:gd name="connsiteY7" fmla="*/ 1133183 h 1194891"/>
                    <a:gd name="connsiteX8" fmla="*/ 2137340 w 2473929"/>
                    <a:gd name="connsiteY8" fmla="*/ 1060256 h 1194891"/>
                    <a:gd name="connsiteX9" fmla="*/ 2199048 w 2473929"/>
                    <a:gd name="connsiteY9" fmla="*/ 987328 h 1194891"/>
                    <a:gd name="connsiteX10" fmla="*/ 2232707 w 2473929"/>
                    <a:gd name="connsiteY10" fmla="*/ 970499 h 1194891"/>
                    <a:gd name="connsiteX11" fmla="*/ 2288805 w 2473929"/>
                    <a:gd name="connsiteY11" fmla="*/ 953669 h 1194891"/>
                    <a:gd name="connsiteX12" fmla="*/ 2361733 w 2473929"/>
                    <a:gd name="connsiteY12" fmla="*/ 953669 h 1194891"/>
                    <a:gd name="connsiteX13" fmla="*/ 2401001 w 2473929"/>
                    <a:gd name="connsiteY13" fmla="*/ 948059 h 1194891"/>
                    <a:gd name="connsiteX14" fmla="*/ 2445880 w 2473929"/>
                    <a:gd name="connsiteY14" fmla="*/ 959279 h 1194891"/>
                    <a:gd name="connsiteX15" fmla="*/ 2473929 w 2473929"/>
                    <a:gd name="connsiteY15" fmla="*/ 987328 h 1194891"/>
                    <a:gd name="connsiteX16" fmla="*/ 2429050 w 2473929"/>
                    <a:gd name="connsiteY16" fmla="*/ 914400 h 1194891"/>
                    <a:gd name="connsiteX17" fmla="*/ 2356123 w 2473929"/>
                    <a:gd name="connsiteY17" fmla="*/ 824643 h 1194891"/>
                    <a:gd name="connsiteX18" fmla="*/ 2294415 w 2473929"/>
                    <a:gd name="connsiteY18" fmla="*/ 768545 h 1194891"/>
                    <a:gd name="connsiteX19" fmla="*/ 2204658 w 2473929"/>
                    <a:gd name="connsiteY19" fmla="*/ 723667 h 1194891"/>
                    <a:gd name="connsiteX20" fmla="*/ 2109291 w 2473929"/>
                    <a:gd name="connsiteY20" fmla="*/ 690008 h 1194891"/>
                    <a:gd name="connsiteX21" fmla="*/ 2030754 w 2473929"/>
                    <a:gd name="connsiteY21" fmla="*/ 667569 h 1194891"/>
                    <a:gd name="connsiteX22" fmla="*/ 1935387 w 2473929"/>
                    <a:gd name="connsiteY22" fmla="*/ 678788 h 1194891"/>
                    <a:gd name="connsiteX23" fmla="*/ 1817581 w 2473929"/>
                    <a:gd name="connsiteY23" fmla="*/ 706837 h 1194891"/>
                    <a:gd name="connsiteX24" fmla="*/ 1739043 w 2473929"/>
                    <a:gd name="connsiteY24" fmla="*/ 718057 h 1194891"/>
                    <a:gd name="connsiteX25" fmla="*/ 1688555 w 2473929"/>
                    <a:gd name="connsiteY25" fmla="*/ 729277 h 1194891"/>
                    <a:gd name="connsiteX26" fmla="*/ 1576358 w 2473929"/>
                    <a:gd name="connsiteY26" fmla="*/ 757326 h 1194891"/>
                    <a:gd name="connsiteX27" fmla="*/ 1520260 w 2473929"/>
                    <a:gd name="connsiteY27" fmla="*/ 762935 h 1194891"/>
                    <a:gd name="connsiteX28" fmla="*/ 1447333 w 2473929"/>
                    <a:gd name="connsiteY28" fmla="*/ 712447 h 1194891"/>
                    <a:gd name="connsiteX29" fmla="*/ 235612 w 2473929"/>
                    <a:gd name="connsiteY29" fmla="*/ 0 h 1194891"/>
                    <a:gd name="connsiteX30" fmla="*/ 179514 w 2473929"/>
                    <a:gd name="connsiteY30" fmla="*/ 0 h 1194891"/>
                    <a:gd name="connsiteX31" fmla="*/ 179514 w 2473929"/>
                    <a:gd name="connsiteY31" fmla="*/ 0 h 1194891"/>
                    <a:gd name="connsiteX32" fmla="*/ 95367 w 2473929"/>
                    <a:gd name="connsiteY32" fmla="*/ 28050 h 1194891"/>
                    <a:gd name="connsiteX33" fmla="*/ 67318 w 2473929"/>
                    <a:gd name="connsiteY33" fmla="*/ 44879 h 1194891"/>
                    <a:gd name="connsiteX34" fmla="*/ 0 w 2473929"/>
                    <a:gd name="connsiteY34" fmla="*/ 61708 h 11948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</a:cxnLst>
                  <a:rect l="l" t="t" r="r" b="b"/>
                  <a:pathLst>
                    <a:path w="2473929" h="1194891">
                      <a:moveTo>
                        <a:pt x="0" y="61708"/>
                      </a:moveTo>
                      <a:lnTo>
                        <a:pt x="1929777" y="1194891"/>
                      </a:lnTo>
                      <a:lnTo>
                        <a:pt x="1946606" y="1172452"/>
                      </a:lnTo>
                      <a:lnTo>
                        <a:pt x="1991485" y="1144403"/>
                      </a:lnTo>
                      <a:lnTo>
                        <a:pt x="2030754" y="1133183"/>
                      </a:lnTo>
                      <a:lnTo>
                        <a:pt x="2081242" y="1133183"/>
                      </a:lnTo>
                      <a:lnTo>
                        <a:pt x="2131730" y="1150013"/>
                      </a:lnTo>
                      <a:lnTo>
                        <a:pt x="2137340" y="1133183"/>
                      </a:lnTo>
                      <a:lnTo>
                        <a:pt x="2137340" y="1060256"/>
                      </a:lnTo>
                      <a:lnTo>
                        <a:pt x="2199048" y="987328"/>
                      </a:lnTo>
                      <a:lnTo>
                        <a:pt x="2232707" y="970499"/>
                      </a:lnTo>
                      <a:lnTo>
                        <a:pt x="2288805" y="953669"/>
                      </a:lnTo>
                      <a:lnTo>
                        <a:pt x="2361733" y="953669"/>
                      </a:lnTo>
                      <a:lnTo>
                        <a:pt x="2401001" y="948059"/>
                      </a:lnTo>
                      <a:lnTo>
                        <a:pt x="2445880" y="959279"/>
                      </a:lnTo>
                      <a:lnTo>
                        <a:pt x="2473929" y="987328"/>
                      </a:lnTo>
                      <a:lnTo>
                        <a:pt x="2429050" y="914400"/>
                      </a:lnTo>
                      <a:lnTo>
                        <a:pt x="2356123" y="824643"/>
                      </a:lnTo>
                      <a:lnTo>
                        <a:pt x="2294415" y="768545"/>
                      </a:lnTo>
                      <a:lnTo>
                        <a:pt x="2204658" y="723667"/>
                      </a:lnTo>
                      <a:lnTo>
                        <a:pt x="2109291" y="690008"/>
                      </a:lnTo>
                      <a:lnTo>
                        <a:pt x="2030754" y="667569"/>
                      </a:lnTo>
                      <a:lnTo>
                        <a:pt x="1935387" y="678788"/>
                      </a:lnTo>
                      <a:lnTo>
                        <a:pt x="1817581" y="706837"/>
                      </a:lnTo>
                      <a:lnTo>
                        <a:pt x="1739043" y="718057"/>
                      </a:lnTo>
                      <a:lnTo>
                        <a:pt x="1688555" y="729277"/>
                      </a:lnTo>
                      <a:lnTo>
                        <a:pt x="1576358" y="757326"/>
                      </a:lnTo>
                      <a:lnTo>
                        <a:pt x="1520260" y="762935"/>
                      </a:lnTo>
                      <a:lnTo>
                        <a:pt x="1447333" y="712447"/>
                      </a:lnTo>
                      <a:lnTo>
                        <a:pt x="235612" y="0"/>
                      </a:lnTo>
                      <a:lnTo>
                        <a:pt x="179514" y="0"/>
                      </a:lnTo>
                      <a:lnTo>
                        <a:pt x="179514" y="0"/>
                      </a:lnTo>
                      <a:lnTo>
                        <a:pt x="95367" y="28050"/>
                      </a:lnTo>
                      <a:lnTo>
                        <a:pt x="67318" y="44879"/>
                      </a:lnTo>
                      <a:lnTo>
                        <a:pt x="0" y="61708"/>
                      </a:lnTo>
                      <a:close/>
                    </a:path>
                  </a:pathLst>
                </a:custGeom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70" name="Ovaal 69"/>
              <p:cNvSpPr/>
              <p:nvPr/>
            </p:nvSpPr>
            <p:spPr>
              <a:xfrm>
                <a:off x="7776356" y="5286374"/>
                <a:ext cx="1044116" cy="1022946"/>
              </a:xfrm>
              <a:prstGeom prst="ellipse">
                <a:avLst/>
              </a:prstGeom>
              <a:solidFill>
                <a:schemeClr val="accent3">
                  <a:lumMod val="5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solidFill>
                    <a:prstClr val="white"/>
                  </a:solidFill>
                </a:endParaRPr>
              </a:p>
            </p:txBody>
          </p:sp>
          <p:sp>
            <p:nvSpPr>
              <p:cNvPr id="71" name="Ovaal 70"/>
              <p:cNvSpPr/>
              <p:nvPr/>
            </p:nvSpPr>
            <p:spPr>
              <a:xfrm>
                <a:off x="7897818" y="5373538"/>
                <a:ext cx="807110" cy="780833"/>
              </a:xfrm>
              <a:prstGeom prst="ellipse">
                <a:avLst/>
              </a:prstGeom>
              <a:blipFill dpi="0" rotWithShape="1">
                <a:blip r:embed="rId2">
                  <a:alphaModFix amt="31000"/>
                </a:blip>
                <a:srcRect/>
                <a:tile tx="0" ty="0" sx="100000" sy="100000" flip="none" algn="tl"/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l-BE" sz="1100" dirty="0">
                    <a:solidFill>
                      <a:sysClr val="windowText" lastClr="000000"/>
                    </a:solidFill>
                  </a:rPr>
                  <a:t>T</a:t>
                </a:r>
                <a:r>
                  <a:rPr lang="nl-BE" sz="1100" baseline="-25000" dirty="0">
                    <a:solidFill>
                      <a:sysClr val="windowText" lastClr="000000"/>
                    </a:solidFill>
                  </a:rPr>
                  <a:t>h</a:t>
                </a:r>
                <a:r>
                  <a:rPr lang="nl-BE" sz="1100" dirty="0">
                    <a:solidFill>
                      <a:sysClr val="windowText" lastClr="000000"/>
                    </a:solidFill>
                  </a:rPr>
                  <a:t>2</a:t>
                </a:r>
              </a:p>
              <a:p>
                <a:pPr algn="ctr"/>
                <a:r>
                  <a:rPr lang="nl-BE" sz="1100" dirty="0">
                    <a:solidFill>
                      <a:sysClr val="windowText" lastClr="000000"/>
                    </a:solidFill>
                  </a:rPr>
                  <a:t>CD4+ </a:t>
                </a:r>
                <a:r>
                  <a:rPr lang="nl-BE" sz="1100" dirty="0" err="1">
                    <a:solidFill>
                      <a:sysClr val="windowText" lastClr="000000"/>
                    </a:solidFill>
                  </a:rPr>
                  <a:t>Tcell</a:t>
                </a:r>
                <a:endParaRPr lang="en-US" sz="1100" dirty="0">
                  <a:solidFill>
                    <a:sysClr val="windowText" lastClr="000000"/>
                  </a:solidFill>
                </a:endParaRPr>
              </a:p>
            </p:txBody>
          </p:sp>
          <p:grpSp>
            <p:nvGrpSpPr>
              <p:cNvPr id="4" name="Groep 3"/>
              <p:cNvGrpSpPr/>
              <p:nvPr/>
            </p:nvGrpSpPr>
            <p:grpSpPr>
              <a:xfrm>
                <a:off x="6089198" y="4076596"/>
                <a:ext cx="1044116" cy="1022946"/>
                <a:chOff x="6192180" y="4098242"/>
                <a:chExt cx="1044116" cy="1022946"/>
              </a:xfrm>
            </p:grpSpPr>
            <p:sp>
              <p:nvSpPr>
                <p:cNvPr id="17" name="Ovaal 16"/>
                <p:cNvSpPr/>
                <p:nvPr/>
              </p:nvSpPr>
              <p:spPr>
                <a:xfrm>
                  <a:off x="6192180" y="4098242"/>
                  <a:ext cx="1044116" cy="1022946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0">
                  <a:schemeClr val="dk1"/>
                </a:lnRef>
                <a:fillRef idx="3">
                  <a:schemeClr val="dk1"/>
                </a:fillRef>
                <a:effectRef idx="3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0" name="Ovaal 19"/>
                <p:cNvSpPr/>
                <p:nvPr/>
              </p:nvSpPr>
              <p:spPr>
                <a:xfrm>
                  <a:off x="6313642" y="4185406"/>
                  <a:ext cx="807110" cy="780833"/>
                </a:xfrm>
                <a:prstGeom prst="ellipse">
                  <a:avLst/>
                </a:prstGeom>
                <a:blipFill dpi="0" rotWithShape="1">
                  <a:blip r:embed="rId2">
                    <a:alphaModFix amt="31000"/>
                  </a:blip>
                  <a:srcRect/>
                  <a:tile tx="0" ty="0" sx="100000" sy="100000" flip="none" algn="tl"/>
                </a:blip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0">
                  <a:schemeClr val="dk1"/>
                </a:lnRef>
                <a:fillRef idx="3">
                  <a:schemeClr val="dk1"/>
                </a:fillRef>
                <a:effectRef idx="3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nl-BE" sz="1100" dirty="0">
                      <a:solidFill>
                        <a:sysClr val="windowText" lastClr="000000"/>
                      </a:solidFill>
                    </a:rPr>
                    <a:t>T</a:t>
                  </a:r>
                  <a:r>
                    <a:rPr lang="nl-BE" sz="1100" baseline="-25000" dirty="0">
                      <a:solidFill>
                        <a:sysClr val="windowText" lastClr="000000"/>
                      </a:solidFill>
                    </a:rPr>
                    <a:t>h</a:t>
                  </a:r>
                  <a:r>
                    <a:rPr lang="nl-BE" sz="1100" dirty="0">
                      <a:solidFill>
                        <a:sysClr val="windowText" lastClr="000000"/>
                      </a:solidFill>
                    </a:rPr>
                    <a:t>1</a:t>
                  </a:r>
                </a:p>
                <a:p>
                  <a:pPr algn="ctr"/>
                  <a:r>
                    <a:rPr lang="nl-BE" sz="1100" dirty="0">
                      <a:solidFill>
                        <a:sysClr val="windowText" lastClr="000000"/>
                      </a:solidFill>
                    </a:rPr>
                    <a:t>CD4+ </a:t>
                  </a:r>
                  <a:r>
                    <a:rPr lang="nl-BE" sz="1100" dirty="0" err="1">
                      <a:solidFill>
                        <a:sysClr val="windowText" lastClr="000000"/>
                      </a:solidFill>
                    </a:rPr>
                    <a:t>Tcell</a:t>
                  </a:r>
                  <a:endParaRPr lang="en-US" sz="1100" dirty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sp>
            <p:nvSpPr>
              <p:cNvPr id="60" name="TextBox 64"/>
              <p:cNvSpPr txBox="1"/>
              <p:nvPr/>
            </p:nvSpPr>
            <p:spPr>
              <a:xfrm>
                <a:off x="6203626" y="5417443"/>
                <a:ext cx="1186516" cy="461665"/>
              </a:xfrm>
              <a:prstGeom prst="rect">
                <a:avLst/>
              </a:prstGeom>
              <a:noFill/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C0504D"/>
                    </a:solidFill>
                    <a:cs typeface="Arial" charset="0"/>
                  </a:rPr>
                  <a:t>CD4+ Helper </a:t>
                </a:r>
              </a:p>
              <a:p>
                <a:pPr algn="ctr"/>
                <a:r>
                  <a:rPr lang="en-US" sz="1200" dirty="0">
                    <a:solidFill>
                      <a:srgbClr val="C0504D"/>
                    </a:solidFill>
                    <a:cs typeface="Arial" charset="0"/>
                  </a:rPr>
                  <a:t>T Cell </a:t>
                </a:r>
              </a:p>
            </p:txBody>
          </p:sp>
          <p:cxnSp>
            <p:nvCxnSpPr>
              <p:cNvPr id="61" name="Rechte verbindingslijn 60"/>
              <p:cNvCxnSpPr/>
              <p:nvPr/>
            </p:nvCxnSpPr>
            <p:spPr>
              <a:xfrm flipH="1" flipV="1">
                <a:off x="7406357" y="5589385"/>
                <a:ext cx="174977" cy="208462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Rechte verbindingslijn 61"/>
              <p:cNvCxnSpPr/>
              <p:nvPr/>
            </p:nvCxnSpPr>
            <p:spPr>
              <a:xfrm flipV="1">
                <a:off x="6317812" y="5193196"/>
                <a:ext cx="162400" cy="227476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9" name="Rectangle 126"/>
              <p:cNvSpPr>
                <a:spLocks noChangeArrowheads="1"/>
              </p:cNvSpPr>
              <p:nvPr/>
            </p:nvSpPr>
            <p:spPr bwMode="auto">
              <a:xfrm>
                <a:off x="8590287" y="5081358"/>
                <a:ext cx="571040" cy="2000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GB" sz="700" dirty="0">
                    <a:solidFill>
                      <a:prstClr val="black"/>
                    </a:solidFill>
                    <a:latin typeface="Verdana" pitchFamily="34" charset="0"/>
                  </a:rPr>
                  <a:t>MHC-II </a:t>
                </a:r>
              </a:p>
            </p:txBody>
          </p:sp>
        </p:grpSp>
        <p:grpSp>
          <p:nvGrpSpPr>
            <p:cNvPr id="45" name="Group 44"/>
            <p:cNvGrpSpPr/>
            <p:nvPr/>
          </p:nvGrpSpPr>
          <p:grpSpPr>
            <a:xfrm>
              <a:off x="5102044" y="1548973"/>
              <a:ext cx="2645117" cy="1587289"/>
              <a:chOff x="5102044" y="1548973"/>
              <a:chExt cx="2645117" cy="1587289"/>
            </a:xfrm>
          </p:grpSpPr>
          <p:sp>
            <p:nvSpPr>
              <p:cNvPr id="113" name="Vrije vorm 112"/>
              <p:cNvSpPr/>
              <p:nvPr/>
            </p:nvSpPr>
            <p:spPr>
              <a:xfrm>
                <a:off x="6909971" y="2329327"/>
                <a:ext cx="607245" cy="270799"/>
              </a:xfrm>
              <a:custGeom>
                <a:avLst/>
                <a:gdLst>
                  <a:gd name="connsiteX0" fmla="*/ 0 w 2473929"/>
                  <a:gd name="connsiteY0" fmla="*/ 61708 h 1194891"/>
                  <a:gd name="connsiteX1" fmla="*/ 1929777 w 2473929"/>
                  <a:gd name="connsiteY1" fmla="*/ 1194891 h 1194891"/>
                  <a:gd name="connsiteX2" fmla="*/ 1946606 w 2473929"/>
                  <a:gd name="connsiteY2" fmla="*/ 1172452 h 1194891"/>
                  <a:gd name="connsiteX3" fmla="*/ 1991485 w 2473929"/>
                  <a:gd name="connsiteY3" fmla="*/ 1144403 h 1194891"/>
                  <a:gd name="connsiteX4" fmla="*/ 2030754 w 2473929"/>
                  <a:gd name="connsiteY4" fmla="*/ 1133183 h 1194891"/>
                  <a:gd name="connsiteX5" fmla="*/ 2081242 w 2473929"/>
                  <a:gd name="connsiteY5" fmla="*/ 1133183 h 1194891"/>
                  <a:gd name="connsiteX6" fmla="*/ 2131730 w 2473929"/>
                  <a:gd name="connsiteY6" fmla="*/ 1150013 h 1194891"/>
                  <a:gd name="connsiteX7" fmla="*/ 2137340 w 2473929"/>
                  <a:gd name="connsiteY7" fmla="*/ 1133183 h 1194891"/>
                  <a:gd name="connsiteX8" fmla="*/ 2137340 w 2473929"/>
                  <a:gd name="connsiteY8" fmla="*/ 1060256 h 1194891"/>
                  <a:gd name="connsiteX9" fmla="*/ 2199048 w 2473929"/>
                  <a:gd name="connsiteY9" fmla="*/ 987328 h 1194891"/>
                  <a:gd name="connsiteX10" fmla="*/ 2232707 w 2473929"/>
                  <a:gd name="connsiteY10" fmla="*/ 970499 h 1194891"/>
                  <a:gd name="connsiteX11" fmla="*/ 2288805 w 2473929"/>
                  <a:gd name="connsiteY11" fmla="*/ 953669 h 1194891"/>
                  <a:gd name="connsiteX12" fmla="*/ 2361733 w 2473929"/>
                  <a:gd name="connsiteY12" fmla="*/ 953669 h 1194891"/>
                  <a:gd name="connsiteX13" fmla="*/ 2401001 w 2473929"/>
                  <a:gd name="connsiteY13" fmla="*/ 948059 h 1194891"/>
                  <a:gd name="connsiteX14" fmla="*/ 2445880 w 2473929"/>
                  <a:gd name="connsiteY14" fmla="*/ 959279 h 1194891"/>
                  <a:gd name="connsiteX15" fmla="*/ 2473929 w 2473929"/>
                  <a:gd name="connsiteY15" fmla="*/ 987328 h 1194891"/>
                  <a:gd name="connsiteX16" fmla="*/ 2429050 w 2473929"/>
                  <a:gd name="connsiteY16" fmla="*/ 914400 h 1194891"/>
                  <a:gd name="connsiteX17" fmla="*/ 2356123 w 2473929"/>
                  <a:gd name="connsiteY17" fmla="*/ 824643 h 1194891"/>
                  <a:gd name="connsiteX18" fmla="*/ 2294415 w 2473929"/>
                  <a:gd name="connsiteY18" fmla="*/ 768545 h 1194891"/>
                  <a:gd name="connsiteX19" fmla="*/ 2204658 w 2473929"/>
                  <a:gd name="connsiteY19" fmla="*/ 723667 h 1194891"/>
                  <a:gd name="connsiteX20" fmla="*/ 2109291 w 2473929"/>
                  <a:gd name="connsiteY20" fmla="*/ 690008 h 1194891"/>
                  <a:gd name="connsiteX21" fmla="*/ 2030754 w 2473929"/>
                  <a:gd name="connsiteY21" fmla="*/ 667569 h 1194891"/>
                  <a:gd name="connsiteX22" fmla="*/ 1935387 w 2473929"/>
                  <a:gd name="connsiteY22" fmla="*/ 678788 h 1194891"/>
                  <a:gd name="connsiteX23" fmla="*/ 1817581 w 2473929"/>
                  <a:gd name="connsiteY23" fmla="*/ 706837 h 1194891"/>
                  <a:gd name="connsiteX24" fmla="*/ 1739043 w 2473929"/>
                  <a:gd name="connsiteY24" fmla="*/ 718057 h 1194891"/>
                  <a:gd name="connsiteX25" fmla="*/ 1688555 w 2473929"/>
                  <a:gd name="connsiteY25" fmla="*/ 729277 h 1194891"/>
                  <a:gd name="connsiteX26" fmla="*/ 1576358 w 2473929"/>
                  <a:gd name="connsiteY26" fmla="*/ 757326 h 1194891"/>
                  <a:gd name="connsiteX27" fmla="*/ 1520260 w 2473929"/>
                  <a:gd name="connsiteY27" fmla="*/ 762935 h 1194891"/>
                  <a:gd name="connsiteX28" fmla="*/ 1447333 w 2473929"/>
                  <a:gd name="connsiteY28" fmla="*/ 712447 h 1194891"/>
                  <a:gd name="connsiteX29" fmla="*/ 235612 w 2473929"/>
                  <a:gd name="connsiteY29" fmla="*/ 0 h 1194891"/>
                  <a:gd name="connsiteX30" fmla="*/ 179514 w 2473929"/>
                  <a:gd name="connsiteY30" fmla="*/ 0 h 1194891"/>
                  <a:gd name="connsiteX31" fmla="*/ 179514 w 2473929"/>
                  <a:gd name="connsiteY31" fmla="*/ 0 h 1194891"/>
                  <a:gd name="connsiteX32" fmla="*/ 95367 w 2473929"/>
                  <a:gd name="connsiteY32" fmla="*/ 28050 h 1194891"/>
                  <a:gd name="connsiteX33" fmla="*/ 67318 w 2473929"/>
                  <a:gd name="connsiteY33" fmla="*/ 44879 h 1194891"/>
                  <a:gd name="connsiteX34" fmla="*/ 0 w 2473929"/>
                  <a:gd name="connsiteY34" fmla="*/ 61708 h 1194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2473929" h="1194891">
                    <a:moveTo>
                      <a:pt x="0" y="61708"/>
                    </a:moveTo>
                    <a:lnTo>
                      <a:pt x="1929777" y="1194891"/>
                    </a:lnTo>
                    <a:lnTo>
                      <a:pt x="1946606" y="1172452"/>
                    </a:lnTo>
                    <a:lnTo>
                      <a:pt x="1991485" y="1144403"/>
                    </a:lnTo>
                    <a:lnTo>
                      <a:pt x="2030754" y="1133183"/>
                    </a:lnTo>
                    <a:lnTo>
                      <a:pt x="2081242" y="1133183"/>
                    </a:lnTo>
                    <a:lnTo>
                      <a:pt x="2131730" y="1150013"/>
                    </a:lnTo>
                    <a:lnTo>
                      <a:pt x="2137340" y="1133183"/>
                    </a:lnTo>
                    <a:lnTo>
                      <a:pt x="2137340" y="1060256"/>
                    </a:lnTo>
                    <a:lnTo>
                      <a:pt x="2199048" y="987328"/>
                    </a:lnTo>
                    <a:lnTo>
                      <a:pt x="2232707" y="970499"/>
                    </a:lnTo>
                    <a:lnTo>
                      <a:pt x="2288805" y="953669"/>
                    </a:lnTo>
                    <a:lnTo>
                      <a:pt x="2361733" y="953669"/>
                    </a:lnTo>
                    <a:lnTo>
                      <a:pt x="2401001" y="948059"/>
                    </a:lnTo>
                    <a:lnTo>
                      <a:pt x="2445880" y="959279"/>
                    </a:lnTo>
                    <a:lnTo>
                      <a:pt x="2473929" y="987328"/>
                    </a:lnTo>
                    <a:lnTo>
                      <a:pt x="2429050" y="914400"/>
                    </a:lnTo>
                    <a:lnTo>
                      <a:pt x="2356123" y="824643"/>
                    </a:lnTo>
                    <a:lnTo>
                      <a:pt x="2294415" y="768545"/>
                    </a:lnTo>
                    <a:lnTo>
                      <a:pt x="2204658" y="723667"/>
                    </a:lnTo>
                    <a:lnTo>
                      <a:pt x="2109291" y="690008"/>
                    </a:lnTo>
                    <a:lnTo>
                      <a:pt x="2030754" y="667569"/>
                    </a:lnTo>
                    <a:lnTo>
                      <a:pt x="1935387" y="678788"/>
                    </a:lnTo>
                    <a:lnTo>
                      <a:pt x="1817581" y="706837"/>
                    </a:lnTo>
                    <a:lnTo>
                      <a:pt x="1739043" y="718057"/>
                    </a:lnTo>
                    <a:lnTo>
                      <a:pt x="1688555" y="729277"/>
                    </a:lnTo>
                    <a:lnTo>
                      <a:pt x="1576358" y="757326"/>
                    </a:lnTo>
                    <a:lnTo>
                      <a:pt x="1520260" y="762935"/>
                    </a:lnTo>
                    <a:lnTo>
                      <a:pt x="1447333" y="712447"/>
                    </a:lnTo>
                    <a:lnTo>
                      <a:pt x="235612" y="0"/>
                    </a:lnTo>
                    <a:lnTo>
                      <a:pt x="179514" y="0"/>
                    </a:lnTo>
                    <a:lnTo>
                      <a:pt x="179514" y="0"/>
                    </a:lnTo>
                    <a:lnTo>
                      <a:pt x="95367" y="28050"/>
                    </a:lnTo>
                    <a:lnTo>
                      <a:pt x="67318" y="44879"/>
                    </a:lnTo>
                    <a:lnTo>
                      <a:pt x="0" y="61708"/>
                    </a:lnTo>
                    <a:close/>
                  </a:path>
                </a:pathLst>
              </a:custGeo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solidFill>
                    <a:prstClr val="white"/>
                  </a:solidFill>
                </a:endParaRPr>
              </a:p>
            </p:txBody>
          </p:sp>
          <p:sp>
            <p:nvSpPr>
              <p:cNvPr id="118" name="Vrije vorm 117"/>
              <p:cNvSpPr/>
              <p:nvPr/>
            </p:nvSpPr>
            <p:spPr>
              <a:xfrm rot="14241768" flipH="1">
                <a:off x="6868558" y="2405273"/>
                <a:ext cx="599475" cy="274309"/>
              </a:xfrm>
              <a:custGeom>
                <a:avLst/>
                <a:gdLst>
                  <a:gd name="connsiteX0" fmla="*/ 0 w 2473929"/>
                  <a:gd name="connsiteY0" fmla="*/ 61708 h 1194891"/>
                  <a:gd name="connsiteX1" fmla="*/ 1929777 w 2473929"/>
                  <a:gd name="connsiteY1" fmla="*/ 1194891 h 1194891"/>
                  <a:gd name="connsiteX2" fmla="*/ 1946606 w 2473929"/>
                  <a:gd name="connsiteY2" fmla="*/ 1172452 h 1194891"/>
                  <a:gd name="connsiteX3" fmla="*/ 1991485 w 2473929"/>
                  <a:gd name="connsiteY3" fmla="*/ 1144403 h 1194891"/>
                  <a:gd name="connsiteX4" fmla="*/ 2030754 w 2473929"/>
                  <a:gd name="connsiteY4" fmla="*/ 1133183 h 1194891"/>
                  <a:gd name="connsiteX5" fmla="*/ 2081242 w 2473929"/>
                  <a:gd name="connsiteY5" fmla="*/ 1133183 h 1194891"/>
                  <a:gd name="connsiteX6" fmla="*/ 2131730 w 2473929"/>
                  <a:gd name="connsiteY6" fmla="*/ 1150013 h 1194891"/>
                  <a:gd name="connsiteX7" fmla="*/ 2137340 w 2473929"/>
                  <a:gd name="connsiteY7" fmla="*/ 1133183 h 1194891"/>
                  <a:gd name="connsiteX8" fmla="*/ 2137340 w 2473929"/>
                  <a:gd name="connsiteY8" fmla="*/ 1060256 h 1194891"/>
                  <a:gd name="connsiteX9" fmla="*/ 2199048 w 2473929"/>
                  <a:gd name="connsiteY9" fmla="*/ 987328 h 1194891"/>
                  <a:gd name="connsiteX10" fmla="*/ 2232707 w 2473929"/>
                  <a:gd name="connsiteY10" fmla="*/ 970499 h 1194891"/>
                  <a:gd name="connsiteX11" fmla="*/ 2288805 w 2473929"/>
                  <a:gd name="connsiteY11" fmla="*/ 953669 h 1194891"/>
                  <a:gd name="connsiteX12" fmla="*/ 2361733 w 2473929"/>
                  <a:gd name="connsiteY12" fmla="*/ 953669 h 1194891"/>
                  <a:gd name="connsiteX13" fmla="*/ 2401001 w 2473929"/>
                  <a:gd name="connsiteY13" fmla="*/ 948059 h 1194891"/>
                  <a:gd name="connsiteX14" fmla="*/ 2445880 w 2473929"/>
                  <a:gd name="connsiteY14" fmla="*/ 959279 h 1194891"/>
                  <a:gd name="connsiteX15" fmla="*/ 2473929 w 2473929"/>
                  <a:gd name="connsiteY15" fmla="*/ 987328 h 1194891"/>
                  <a:gd name="connsiteX16" fmla="*/ 2429050 w 2473929"/>
                  <a:gd name="connsiteY16" fmla="*/ 914400 h 1194891"/>
                  <a:gd name="connsiteX17" fmla="*/ 2356123 w 2473929"/>
                  <a:gd name="connsiteY17" fmla="*/ 824643 h 1194891"/>
                  <a:gd name="connsiteX18" fmla="*/ 2294415 w 2473929"/>
                  <a:gd name="connsiteY18" fmla="*/ 768545 h 1194891"/>
                  <a:gd name="connsiteX19" fmla="*/ 2204658 w 2473929"/>
                  <a:gd name="connsiteY19" fmla="*/ 723667 h 1194891"/>
                  <a:gd name="connsiteX20" fmla="*/ 2109291 w 2473929"/>
                  <a:gd name="connsiteY20" fmla="*/ 690008 h 1194891"/>
                  <a:gd name="connsiteX21" fmla="*/ 2030754 w 2473929"/>
                  <a:gd name="connsiteY21" fmla="*/ 667569 h 1194891"/>
                  <a:gd name="connsiteX22" fmla="*/ 1935387 w 2473929"/>
                  <a:gd name="connsiteY22" fmla="*/ 678788 h 1194891"/>
                  <a:gd name="connsiteX23" fmla="*/ 1817581 w 2473929"/>
                  <a:gd name="connsiteY23" fmla="*/ 706837 h 1194891"/>
                  <a:gd name="connsiteX24" fmla="*/ 1739043 w 2473929"/>
                  <a:gd name="connsiteY24" fmla="*/ 718057 h 1194891"/>
                  <a:gd name="connsiteX25" fmla="*/ 1688555 w 2473929"/>
                  <a:gd name="connsiteY25" fmla="*/ 729277 h 1194891"/>
                  <a:gd name="connsiteX26" fmla="*/ 1576358 w 2473929"/>
                  <a:gd name="connsiteY26" fmla="*/ 757326 h 1194891"/>
                  <a:gd name="connsiteX27" fmla="*/ 1520260 w 2473929"/>
                  <a:gd name="connsiteY27" fmla="*/ 762935 h 1194891"/>
                  <a:gd name="connsiteX28" fmla="*/ 1447333 w 2473929"/>
                  <a:gd name="connsiteY28" fmla="*/ 712447 h 1194891"/>
                  <a:gd name="connsiteX29" fmla="*/ 235612 w 2473929"/>
                  <a:gd name="connsiteY29" fmla="*/ 0 h 1194891"/>
                  <a:gd name="connsiteX30" fmla="*/ 179514 w 2473929"/>
                  <a:gd name="connsiteY30" fmla="*/ 0 h 1194891"/>
                  <a:gd name="connsiteX31" fmla="*/ 179514 w 2473929"/>
                  <a:gd name="connsiteY31" fmla="*/ 0 h 1194891"/>
                  <a:gd name="connsiteX32" fmla="*/ 95367 w 2473929"/>
                  <a:gd name="connsiteY32" fmla="*/ 28050 h 1194891"/>
                  <a:gd name="connsiteX33" fmla="*/ 67318 w 2473929"/>
                  <a:gd name="connsiteY33" fmla="*/ 44879 h 1194891"/>
                  <a:gd name="connsiteX34" fmla="*/ 0 w 2473929"/>
                  <a:gd name="connsiteY34" fmla="*/ 61708 h 1194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2473929" h="1194891">
                    <a:moveTo>
                      <a:pt x="0" y="61708"/>
                    </a:moveTo>
                    <a:lnTo>
                      <a:pt x="1929777" y="1194891"/>
                    </a:lnTo>
                    <a:lnTo>
                      <a:pt x="1946606" y="1172452"/>
                    </a:lnTo>
                    <a:lnTo>
                      <a:pt x="1991485" y="1144403"/>
                    </a:lnTo>
                    <a:lnTo>
                      <a:pt x="2030754" y="1133183"/>
                    </a:lnTo>
                    <a:lnTo>
                      <a:pt x="2081242" y="1133183"/>
                    </a:lnTo>
                    <a:lnTo>
                      <a:pt x="2131730" y="1150013"/>
                    </a:lnTo>
                    <a:lnTo>
                      <a:pt x="2137340" y="1133183"/>
                    </a:lnTo>
                    <a:lnTo>
                      <a:pt x="2137340" y="1060256"/>
                    </a:lnTo>
                    <a:lnTo>
                      <a:pt x="2199048" y="987328"/>
                    </a:lnTo>
                    <a:lnTo>
                      <a:pt x="2232707" y="970499"/>
                    </a:lnTo>
                    <a:lnTo>
                      <a:pt x="2288805" y="953669"/>
                    </a:lnTo>
                    <a:lnTo>
                      <a:pt x="2361733" y="953669"/>
                    </a:lnTo>
                    <a:lnTo>
                      <a:pt x="2401001" y="948059"/>
                    </a:lnTo>
                    <a:lnTo>
                      <a:pt x="2445880" y="959279"/>
                    </a:lnTo>
                    <a:lnTo>
                      <a:pt x="2473929" y="987328"/>
                    </a:lnTo>
                    <a:lnTo>
                      <a:pt x="2429050" y="914400"/>
                    </a:lnTo>
                    <a:lnTo>
                      <a:pt x="2356123" y="824643"/>
                    </a:lnTo>
                    <a:lnTo>
                      <a:pt x="2294415" y="768545"/>
                    </a:lnTo>
                    <a:lnTo>
                      <a:pt x="2204658" y="723667"/>
                    </a:lnTo>
                    <a:lnTo>
                      <a:pt x="2109291" y="690008"/>
                    </a:lnTo>
                    <a:lnTo>
                      <a:pt x="2030754" y="667569"/>
                    </a:lnTo>
                    <a:lnTo>
                      <a:pt x="1935387" y="678788"/>
                    </a:lnTo>
                    <a:lnTo>
                      <a:pt x="1817581" y="706837"/>
                    </a:lnTo>
                    <a:lnTo>
                      <a:pt x="1739043" y="718057"/>
                    </a:lnTo>
                    <a:lnTo>
                      <a:pt x="1688555" y="729277"/>
                    </a:lnTo>
                    <a:lnTo>
                      <a:pt x="1576358" y="757326"/>
                    </a:lnTo>
                    <a:lnTo>
                      <a:pt x="1520260" y="762935"/>
                    </a:lnTo>
                    <a:lnTo>
                      <a:pt x="1447333" y="712447"/>
                    </a:lnTo>
                    <a:lnTo>
                      <a:pt x="235612" y="0"/>
                    </a:lnTo>
                    <a:lnTo>
                      <a:pt x="179514" y="0"/>
                    </a:lnTo>
                    <a:lnTo>
                      <a:pt x="179514" y="0"/>
                    </a:lnTo>
                    <a:lnTo>
                      <a:pt x="95367" y="28050"/>
                    </a:lnTo>
                    <a:lnTo>
                      <a:pt x="67318" y="44879"/>
                    </a:lnTo>
                    <a:lnTo>
                      <a:pt x="0" y="61708"/>
                    </a:lnTo>
                    <a:close/>
                  </a:path>
                </a:pathLst>
              </a:custGeo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" name="Group 12"/>
              <p:cNvGrpSpPr/>
              <p:nvPr/>
            </p:nvGrpSpPr>
            <p:grpSpPr>
              <a:xfrm>
                <a:off x="5102044" y="1548973"/>
                <a:ext cx="2645117" cy="1587289"/>
                <a:chOff x="5102044" y="1548973"/>
                <a:chExt cx="2645117" cy="1587289"/>
              </a:xfrm>
            </p:grpSpPr>
            <p:sp>
              <p:nvSpPr>
                <p:cNvPr id="111" name="Vrije vorm 110"/>
                <p:cNvSpPr/>
                <p:nvPr/>
              </p:nvSpPr>
              <p:spPr>
                <a:xfrm rot="21169387">
                  <a:off x="7143298" y="2160319"/>
                  <a:ext cx="459694" cy="338016"/>
                </a:xfrm>
                <a:custGeom>
                  <a:avLst/>
                  <a:gdLst>
                    <a:gd name="connsiteX0" fmla="*/ 11219 w 2356122"/>
                    <a:gd name="connsiteY0" fmla="*/ 59767 h 1619296"/>
                    <a:gd name="connsiteX1" fmla="*/ 11219 w 2356122"/>
                    <a:gd name="connsiteY1" fmla="*/ 59767 h 1619296"/>
                    <a:gd name="connsiteX2" fmla="*/ 39269 w 2356122"/>
                    <a:gd name="connsiteY2" fmla="*/ 20499 h 1619296"/>
                    <a:gd name="connsiteX3" fmla="*/ 72927 w 2356122"/>
                    <a:gd name="connsiteY3" fmla="*/ 9279 h 1619296"/>
                    <a:gd name="connsiteX4" fmla="*/ 196343 w 2356122"/>
                    <a:gd name="connsiteY4" fmla="*/ 3669 h 1619296"/>
                    <a:gd name="connsiteX5" fmla="*/ 342199 w 2356122"/>
                    <a:gd name="connsiteY5" fmla="*/ 31718 h 1619296"/>
                    <a:gd name="connsiteX6" fmla="*/ 488054 w 2356122"/>
                    <a:gd name="connsiteY6" fmla="*/ 99036 h 1619296"/>
                    <a:gd name="connsiteX7" fmla="*/ 661958 w 2356122"/>
                    <a:gd name="connsiteY7" fmla="*/ 194403 h 1619296"/>
                    <a:gd name="connsiteX8" fmla="*/ 830253 w 2356122"/>
                    <a:gd name="connsiteY8" fmla="*/ 295380 h 1619296"/>
                    <a:gd name="connsiteX9" fmla="*/ 1037816 w 2356122"/>
                    <a:gd name="connsiteY9" fmla="*/ 474894 h 1619296"/>
                    <a:gd name="connsiteX10" fmla="*/ 1279038 w 2356122"/>
                    <a:gd name="connsiteY10" fmla="*/ 648798 h 1619296"/>
                    <a:gd name="connsiteX11" fmla="*/ 1391234 w 2356122"/>
                    <a:gd name="connsiteY11" fmla="*/ 738555 h 1619296"/>
                    <a:gd name="connsiteX12" fmla="*/ 1610017 w 2356122"/>
                    <a:gd name="connsiteY12" fmla="*/ 906849 h 1619296"/>
                    <a:gd name="connsiteX13" fmla="*/ 1699774 w 2356122"/>
                    <a:gd name="connsiteY13" fmla="*/ 923679 h 1619296"/>
                    <a:gd name="connsiteX14" fmla="*/ 1772702 w 2356122"/>
                    <a:gd name="connsiteY14" fmla="*/ 923679 h 1619296"/>
                    <a:gd name="connsiteX15" fmla="*/ 1896118 w 2356122"/>
                    <a:gd name="connsiteY15" fmla="*/ 884410 h 1619296"/>
                    <a:gd name="connsiteX16" fmla="*/ 2070022 w 2356122"/>
                    <a:gd name="connsiteY16" fmla="*/ 878800 h 1619296"/>
                    <a:gd name="connsiteX17" fmla="*/ 2114900 w 2356122"/>
                    <a:gd name="connsiteY17" fmla="*/ 895630 h 1619296"/>
                    <a:gd name="connsiteX18" fmla="*/ 2232707 w 2356122"/>
                    <a:gd name="connsiteY18" fmla="*/ 979777 h 1619296"/>
                    <a:gd name="connsiteX19" fmla="*/ 2305634 w 2356122"/>
                    <a:gd name="connsiteY19" fmla="*/ 1030265 h 1619296"/>
                    <a:gd name="connsiteX20" fmla="*/ 2350513 w 2356122"/>
                    <a:gd name="connsiteY20" fmla="*/ 1086364 h 1619296"/>
                    <a:gd name="connsiteX21" fmla="*/ 2356122 w 2356122"/>
                    <a:gd name="connsiteY21" fmla="*/ 1114413 h 1619296"/>
                    <a:gd name="connsiteX22" fmla="*/ 2260756 w 2356122"/>
                    <a:gd name="connsiteY22" fmla="*/ 1108803 h 1619296"/>
                    <a:gd name="connsiteX23" fmla="*/ 2193438 w 2356122"/>
                    <a:gd name="connsiteY23" fmla="*/ 1108803 h 1619296"/>
                    <a:gd name="connsiteX24" fmla="*/ 2075632 w 2356122"/>
                    <a:gd name="connsiteY24" fmla="*/ 1159291 h 1619296"/>
                    <a:gd name="connsiteX25" fmla="*/ 2008314 w 2356122"/>
                    <a:gd name="connsiteY25" fmla="*/ 1192950 h 1619296"/>
                    <a:gd name="connsiteX26" fmla="*/ 1974655 w 2356122"/>
                    <a:gd name="connsiteY26" fmla="*/ 1277097 h 1619296"/>
                    <a:gd name="connsiteX27" fmla="*/ 1969045 w 2356122"/>
                    <a:gd name="connsiteY27" fmla="*/ 1338805 h 1619296"/>
                    <a:gd name="connsiteX28" fmla="*/ 1969045 w 2356122"/>
                    <a:gd name="connsiteY28" fmla="*/ 1394903 h 1619296"/>
                    <a:gd name="connsiteX29" fmla="*/ 1985875 w 2356122"/>
                    <a:gd name="connsiteY29" fmla="*/ 1456611 h 1619296"/>
                    <a:gd name="connsiteX30" fmla="*/ 2013924 w 2356122"/>
                    <a:gd name="connsiteY30" fmla="*/ 1523929 h 1619296"/>
                    <a:gd name="connsiteX31" fmla="*/ 2041973 w 2356122"/>
                    <a:gd name="connsiteY31" fmla="*/ 1585637 h 1619296"/>
                    <a:gd name="connsiteX32" fmla="*/ 2058802 w 2356122"/>
                    <a:gd name="connsiteY32" fmla="*/ 1619296 h 1619296"/>
                    <a:gd name="connsiteX33" fmla="*/ 1935386 w 2356122"/>
                    <a:gd name="connsiteY33" fmla="*/ 1580027 h 1619296"/>
                    <a:gd name="connsiteX34" fmla="*/ 1851239 w 2356122"/>
                    <a:gd name="connsiteY34" fmla="*/ 1540759 h 1619296"/>
                    <a:gd name="connsiteX35" fmla="*/ 1761482 w 2356122"/>
                    <a:gd name="connsiteY35" fmla="*/ 1518319 h 1619296"/>
                    <a:gd name="connsiteX36" fmla="*/ 1710994 w 2356122"/>
                    <a:gd name="connsiteY36" fmla="*/ 1473441 h 1619296"/>
                    <a:gd name="connsiteX37" fmla="*/ 1660505 w 2356122"/>
                    <a:gd name="connsiteY37" fmla="*/ 1400513 h 1619296"/>
                    <a:gd name="connsiteX38" fmla="*/ 1643676 w 2356122"/>
                    <a:gd name="connsiteY38" fmla="*/ 1310756 h 1619296"/>
                    <a:gd name="connsiteX39" fmla="*/ 1604407 w 2356122"/>
                    <a:gd name="connsiteY39" fmla="*/ 1181730 h 1619296"/>
                    <a:gd name="connsiteX40" fmla="*/ 1565138 w 2356122"/>
                    <a:gd name="connsiteY40" fmla="*/ 1125632 h 1619296"/>
                    <a:gd name="connsiteX41" fmla="*/ 1497821 w 2356122"/>
                    <a:gd name="connsiteY41" fmla="*/ 1058315 h 1619296"/>
                    <a:gd name="connsiteX42" fmla="*/ 1424893 w 2356122"/>
                    <a:gd name="connsiteY42" fmla="*/ 990997 h 1619296"/>
                    <a:gd name="connsiteX43" fmla="*/ 1284648 w 2356122"/>
                    <a:gd name="connsiteY43" fmla="*/ 934899 h 1619296"/>
                    <a:gd name="connsiteX44" fmla="*/ 1144402 w 2356122"/>
                    <a:gd name="connsiteY44" fmla="*/ 878800 h 1619296"/>
                    <a:gd name="connsiteX45" fmla="*/ 493664 w 2356122"/>
                    <a:gd name="connsiteY45" fmla="*/ 609529 h 1619296"/>
                    <a:gd name="connsiteX46" fmla="*/ 280491 w 2356122"/>
                    <a:gd name="connsiteY46" fmla="*/ 474894 h 1619296"/>
                    <a:gd name="connsiteX47" fmla="*/ 140245 w 2356122"/>
                    <a:gd name="connsiteY47" fmla="*/ 379527 h 1619296"/>
                    <a:gd name="connsiteX48" fmla="*/ 44878 w 2356122"/>
                    <a:gd name="connsiteY48" fmla="*/ 278550 h 1619296"/>
                    <a:gd name="connsiteX49" fmla="*/ 5610 w 2356122"/>
                    <a:gd name="connsiteY49" fmla="*/ 205622 h 1619296"/>
                    <a:gd name="connsiteX50" fmla="*/ 0 w 2356122"/>
                    <a:gd name="connsiteY50" fmla="*/ 160744 h 1619296"/>
                    <a:gd name="connsiteX51" fmla="*/ 11219 w 2356122"/>
                    <a:gd name="connsiteY51" fmla="*/ 59767 h 16192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</a:cxnLst>
                  <a:rect l="l" t="t" r="r" b="b"/>
                  <a:pathLst>
                    <a:path w="2356122" h="1619296">
                      <a:moveTo>
                        <a:pt x="11219" y="59767"/>
                      </a:moveTo>
                      <a:lnTo>
                        <a:pt x="11219" y="59767"/>
                      </a:lnTo>
                      <a:cubicBezTo>
                        <a:pt x="20569" y="46678"/>
                        <a:pt x="26819" y="30685"/>
                        <a:pt x="39269" y="20499"/>
                      </a:cubicBezTo>
                      <a:cubicBezTo>
                        <a:pt x="48422" y="13010"/>
                        <a:pt x="61708" y="13019"/>
                        <a:pt x="72927" y="9279"/>
                      </a:cubicBezTo>
                      <a:cubicBezTo>
                        <a:pt x="123460" y="-7566"/>
                        <a:pt x="83856" y="3669"/>
                        <a:pt x="196343" y="3669"/>
                      </a:cubicBezTo>
                      <a:lnTo>
                        <a:pt x="342199" y="31718"/>
                      </a:lnTo>
                      <a:lnTo>
                        <a:pt x="488054" y="99036"/>
                      </a:lnTo>
                      <a:lnTo>
                        <a:pt x="661958" y="194403"/>
                      </a:lnTo>
                      <a:lnTo>
                        <a:pt x="830253" y="295380"/>
                      </a:lnTo>
                      <a:lnTo>
                        <a:pt x="1037816" y="474894"/>
                      </a:lnTo>
                      <a:lnTo>
                        <a:pt x="1279038" y="648798"/>
                      </a:lnTo>
                      <a:lnTo>
                        <a:pt x="1391234" y="738555"/>
                      </a:lnTo>
                      <a:lnTo>
                        <a:pt x="1610017" y="906849"/>
                      </a:lnTo>
                      <a:lnTo>
                        <a:pt x="1699774" y="923679"/>
                      </a:lnTo>
                      <a:lnTo>
                        <a:pt x="1772702" y="923679"/>
                      </a:lnTo>
                      <a:lnTo>
                        <a:pt x="1896118" y="884410"/>
                      </a:lnTo>
                      <a:lnTo>
                        <a:pt x="2070022" y="878800"/>
                      </a:lnTo>
                      <a:lnTo>
                        <a:pt x="2114900" y="895630"/>
                      </a:lnTo>
                      <a:lnTo>
                        <a:pt x="2232707" y="979777"/>
                      </a:lnTo>
                      <a:lnTo>
                        <a:pt x="2305634" y="1030265"/>
                      </a:lnTo>
                      <a:lnTo>
                        <a:pt x="2350513" y="1086364"/>
                      </a:lnTo>
                      <a:lnTo>
                        <a:pt x="2356122" y="1114413"/>
                      </a:lnTo>
                      <a:lnTo>
                        <a:pt x="2260756" y="1108803"/>
                      </a:lnTo>
                      <a:lnTo>
                        <a:pt x="2193438" y="1108803"/>
                      </a:lnTo>
                      <a:lnTo>
                        <a:pt x="2075632" y="1159291"/>
                      </a:lnTo>
                      <a:lnTo>
                        <a:pt x="2008314" y="1192950"/>
                      </a:lnTo>
                      <a:lnTo>
                        <a:pt x="1974655" y="1277097"/>
                      </a:lnTo>
                      <a:lnTo>
                        <a:pt x="1969045" y="1338805"/>
                      </a:lnTo>
                      <a:lnTo>
                        <a:pt x="1969045" y="1394903"/>
                      </a:lnTo>
                      <a:lnTo>
                        <a:pt x="1985875" y="1456611"/>
                      </a:lnTo>
                      <a:lnTo>
                        <a:pt x="2013924" y="1523929"/>
                      </a:lnTo>
                      <a:lnTo>
                        <a:pt x="2041973" y="1585637"/>
                      </a:lnTo>
                      <a:lnTo>
                        <a:pt x="2058802" y="1619296"/>
                      </a:lnTo>
                      <a:lnTo>
                        <a:pt x="1935386" y="1580027"/>
                      </a:lnTo>
                      <a:lnTo>
                        <a:pt x="1851239" y="1540759"/>
                      </a:lnTo>
                      <a:lnTo>
                        <a:pt x="1761482" y="1518319"/>
                      </a:lnTo>
                      <a:lnTo>
                        <a:pt x="1710994" y="1473441"/>
                      </a:lnTo>
                      <a:lnTo>
                        <a:pt x="1660505" y="1400513"/>
                      </a:lnTo>
                      <a:lnTo>
                        <a:pt x="1643676" y="1310756"/>
                      </a:lnTo>
                      <a:lnTo>
                        <a:pt x="1604407" y="1181730"/>
                      </a:lnTo>
                      <a:lnTo>
                        <a:pt x="1565138" y="1125632"/>
                      </a:lnTo>
                      <a:lnTo>
                        <a:pt x="1497821" y="1058315"/>
                      </a:lnTo>
                      <a:lnTo>
                        <a:pt x="1424893" y="990997"/>
                      </a:lnTo>
                      <a:lnTo>
                        <a:pt x="1284648" y="934899"/>
                      </a:lnTo>
                      <a:lnTo>
                        <a:pt x="1144402" y="878800"/>
                      </a:lnTo>
                      <a:lnTo>
                        <a:pt x="493664" y="609529"/>
                      </a:lnTo>
                      <a:lnTo>
                        <a:pt x="280491" y="474894"/>
                      </a:lnTo>
                      <a:lnTo>
                        <a:pt x="140245" y="379527"/>
                      </a:lnTo>
                      <a:lnTo>
                        <a:pt x="44878" y="278550"/>
                      </a:lnTo>
                      <a:lnTo>
                        <a:pt x="5610" y="205622"/>
                      </a:lnTo>
                      <a:lnTo>
                        <a:pt x="0" y="160744"/>
                      </a:lnTo>
                      <a:lnTo>
                        <a:pt x="11219" y="59767"/>
                      </a:lnTo>
                      <a:close/>
                    </a:path>
                  </a:pathLst>
                </a:custGeom>
                <a:solidFill>
                  <a:schemeClr val="tx2">
                    <a:lumMod val="75000"/>
                  </a:schemeClr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7" name="TextBox 64"/>
                <p:cNvSpPr txBox="1"/>
                <p:nvPr/>
              </p:nvSpPr>
              <p:spPr>
                <a:xfrm>
                  <a:off x="5102044" y="2859263"/>
                  <a:ext cx="1414172" cy="276999"/>
                </a:xfrm>
                <a:prstGeom prst="rect">
                  <a:avLst/>
                </a:prstGeom>
                <a:noFill/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200" dirty="0">
                      <a:solidFill>
                        <a:srgbClr val="C0504D"/>
                      </a:solidFill>
                      <a:cs typeface="Arial" charset="0"/>
                    </a:rPr>
                    <a:t>CTL precursor</a:t>
                  </a:r>
                </a:p>
              </p:txBody>
            </p:sp>
            <p:cxnSp>
              <p:nvCxnSpPr>
                <p:cNvPr id="68" name="Rechte verbindingslijn 67"/>
                <p:cNvCxnSpPr/>
                <p:nvPr/>
              </p:nvCxnSpPr>
              <p:spPr>
                <a:xfrm flipH="1">
                  <a:off x="6110012" y="2621283"/>
                  <a:ext cx="302985" cy="238858"/>
                </a:xfrm>
                <a:prstGeom prst="line">
                  <a:avLst/>
                </a:prstGeom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1" name="Rectangle 126"/>
                <p:cNvSpPr>
                  <a:spLocks noChangeArrowheads="1"/>
                </p:cNvSpPr>
                <p:nvPr/>
              </p:nvSpPr>
              <p:spPr bwMode="auto">
                <a:xfrm>
                  <a:off x="6876256" y="2528900"/>
                  <a:ext cx="411612" cy="20005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GB" sz="700" dirty="0">
                      <a:solidFill>
                        <a:prstClr val="black"/>
                      </a:solidFill>
                      <a:latin typeface="Verdana" pitchFamily="34" charset="0"/>
                    </a:rPr>
                    <a:t>TCR </a:t>
                  </a:r>
                </a:p>
              </p:txBody>
            </p:sp>
            <p:sp>
              <p:nvSpPr>
                <p:cNvPr id="24" name="Rechthoek 23"/>
                <p:cNvSpPr/>
                <p:nvPr/>
              </p:nvSpPr>
              <p:spPr>
                <a:xfrm>
                  <a:off x="7260449" y="2042888"/>
                  <a:ext cx="486712" cy="20005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GB" sz="700" dirty="0">
                      <a:solidFill>
                        <a:prstClr val="black"/>
                      </a:solidFill>
                      <a:latin typeface="Verdana" pitchFamily="34" charset="0"/>
                    </a:rPr>
                    <a:t>CD28</a:t>
                  </a:r>
                </a:p>
              </p:txBody>
            </p:sp>
            <p:sp>
              <p:nvSpPr>
                <p:cNvPr id="15" name="Ovaal 14"/>
                <p:cNvSpPr/>
                <p:nvPr/>
              </p:nvSpPr>
              <p:spPr>
                <a:xfrm>
                  <a:off x="6210181" y="1548973"/>
                  <a:ext cx="1080121" cy="1074778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0">
                  <a:schemeClr val="dk1"/>
                </a:lnRef>
                <a:fillRef idx="3">
                  <a:schemeClr val="dk1"/>
                </a:fillRef>
                <a:effectRef idx="3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6" name="Ovaal 15"/>
                <p:cNvSpPr/>
                <p:nvPr/>
              </p:nvSpPr>
              <p:spPr>
                <a:xfrm>
                  <a:off x="6367157" y="1704971"/>
                  <a:ext cx="761731" cy="721807"/>
                </a:xfrm>
                <a:prstGeom prst="ellipse">
                  <a:avLst/>
                </a:prstGeom>
                <a:blipFill dpi="0" rotWithShape="1">
                  <a:blip r:embed="rId5">
                    <a:alphaModFix amt="31000"/>
                    <a:extLst>
                      <a:ext uri="{BEBA8EAE-BF5A-486C-A8C5-ECC9F3942E4B}">
                        <a14:imgProps xmlns:a14="http://schemas.microsoft.com/office/drawing/2010/main">
                          <a14:imgLayer r:embed="rId6">
                            <a14:imgEffect>
                              <a14:brightnessContrast bright="-5000"/>
                            </a14:imgEffect>
                          </a14:imgLayer>
                        </a14:imgProps>
                      </a:ext>
                    </a:extLst>
                  </a:blip>
                  <a:srcRect/>
                  <a:tile tx="0" ty="0" sx="100000" sy="100000" flip="none" algn="tl"/>
                </a:blip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0">
                  <a:schemeClr val="dk1"/>
                </a:lnRef>
                <a:fillRef idx="3">
                  <a:schemeClr val="dk1"/>
                </a:fillRef>
                <a:effectRef idx="3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nl-BE" sz="1400" dirty="0">
                      <a:solidFill>
                        <a:prstClr val="black"/>
                      </a:solidFill>
                    </a:rPr>
                    <a:t>CTL</a:t>
                  </a:r>
                  <a:endParaRPr lang="nl-BE" sz="800" dirty="0">
                    <a:solidFill>
                      <a:prstClr val="black"/>
                    </a:solidFill>
                  </a:endParaRPr>
                </a:p>
                <a:p>
                  <a:pPr algn="ctr"/>
                  <a:r>
                    <a:rPr lang="nl-BE" sz="800" dirty="0">
                      <a:solidFill>
                        <a:prstClr val="black"/>
                      </a:solidFill>
                    </a:rPr>
                    <a:t>CD8+ </a:t>
                  </a:r>
                  <a:r>
                    <a:rPr lang="nl-BE" sz="800" dirty="0" err="1">
                      <a:solidFill>
                        <a:prstClr val="black"/>
                      </a:solidFill>
                    </a:rPr>
                    <a:t>Tcell</a:t>
                  </a:r>
                  <a:endParaRPr lang="en-US" sz="800" dirty="0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  <p:sp>
        <p:nvSpPr>
          <p:cNvPr id="18" name="TextBox 17"/>
          <p:cNvSpPr txBox="1"/>
          <p:nvPr/>
        </p:nvSpPr>
        <p:spPr>
          <a:xfrm>
            <a:off x="371251" y="5991120"/>
            <a:ext cx="4328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700" dirty="0">
                <a:solidFill>
                  <a:prstClr val="black"/>
                </a:solidFill>
                <a:latin typeface="Verdana" pitchFamily="34" charset="0"/>
              </a:rPr>
              <a:t>FAS-L</a:t>
            </a:r>
            <a:endParaRPr lang="en-US" sz="700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 rot="1953037">
            <a:off x="224471" y="6136542"/>
            <a:ext cx="242699" cy="98191"/>
          </a:xfrm>
          <a:prstGeom prst="rect">
            <a:avLst/>
          </a:prstGeom>
          <a:solidFill>
            <a:srgbClr val="383838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3741" y="3400903"/>
            <a:ext cx="350525" cy="296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9" name="TextBox 158"/>
          <p:cNvSpPr txBox="1"/>
          <p:nvPr/>
        </p:nvSpPr>
        <p:spPr>
          <a:xfrm>
            <a:off x="2612829" y="3091731"/>
            <a:ext cx="50936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800" dirty="0" smtClean="0">
                <a:solidFill>
                  <a:schemeClr val="bg1"/>
                </a:solidFill>
              </a:rPr>
              <a:t>COX2</a:t>
            </a: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 rot="6095365">
            <a:off x="3463887" y="3765312"/>
            <a:ext cx="458779" cy="626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0" tIns="45687" rIns="91370" bIns="45687" numCol="1" rtlCol="0">
            <a:prstTxWarp prst="textArchDown">
              <a:avLst/>
            </a:prstTxWarp>
            <a:spAutoFit/>
          </a:bodyPr>
          <a:lstStyle/>
          <a:p>
            <a:pPr algn="r" defTabSz="913737"/>
            <a:r>
              <a:rPr lang="en-US" sz="1400" dirty="0">
                <a:solidFill>
                  <a:srgbClr val="C0504D"/>
                </a:solidFill>
                <a:cs typeface="Arial" charset="0"/>
              </a:rPr>
              <a:t>PGE2</a:t>
            </a:r>
          </a:p>
          <a:p>
            <a:pPr algn="r" defTabSz="913737"/>
            <a:r>
              <a:rPr lang="en-US" sz="1400" dirty="0">
                <a:solidFill>
                  <a:srgbClr val="C0504D"/>
                </a:solidFill>
                <a:cs typeface="Arial" charset="0"/>
              </a:rPr>
              <a:t>IL-1b</a:t>
            </a:r>
          </a:p>
          <a:p>
            <a:pPr algn="r" defTabSz="913737"/>
            <a:r>
              <a:rPr lang="en-US" sz="1400" dirty="0" smtClean="0">
                <a:solidFill>
                  <a:srgbClr val="C0504D"/>
                </a:solidFill>
                <a:cs typeface="Arial" charset="0"/>
              </a:rPr>
              <a:t>IL-6</a:t>
            </a:r>
            <a:endParaRPr lang="en-US" sz="1400" dirty="0">
              <a:solidFill>
                <a:srgbClr val="C0504D"/>
              </a:solidFill>
              <a:cs typeface="Arial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 rot="707518">
            <a:off x="4099955" y="5784069"/>
            <a:ext cx="1139232" cy="923331"/>
          </a:xfrm>
          <a:prstGeom prst="rect">
            <a:avLst/>
          </a:prstGeom>
          <a:noFill/>
        </p:spPr>
        <p:txBody>
          <a:bodyPr spcFirstLastPara="1" wrap="none" numCol="1" rtlCol="0">
            <a:prstTxWarp prst="textArchUp">
              <a:avLst>
                <a:gd name="adj" fmla="val 11857994"/>
              </a:avLst>
            </a:prstTxWarp>
            <a:spAutoFit/>
          </a:bodyPr>
          <a:lstStyle>
            <a:defPPr>
              <a:defRPr lang="en-US"/>
            </a:defPPr>
            <a:lvl1pPr>
              <a:defRPr sz="5400">
                <a:solidFill>
                  <a:prstClr val="black"/>
                </a:solidFill>
              </a:defRPr>
            </a:lvl1pPr>
          </a:lstStyle>
          <a:p>
            <a:r>
              <a:rPr lang="nl-BE" sz="2800" dirty="0"/>
              <a:t>CRP</a:t>
            </a:r>
            <a:endParaRPr lang="en-US" sz="2800" dirty="0"/>
          </a:p>
        </p:txBody>
      </p:sp>
      <p:sp>
        <p:nvSpPr>
          <p:cNvPr id="160" name="Gekromde PIJL-OMHOOG 5"/>
          <p:cNvSpPr/>
          <p:nvPr/>
        </p:nvSpPr>
        <p:spPr>
          <a:xfrm rot="2560321">
            <a:off x="3118425" y="5602941"/>
            <a:ext cx="1023080" cy="567083"/>
          </a:xfrm>
          <a:prstGeom prst="curvedUp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0" tIns="45687" rIns="91370" bIns="45687" rtlCol="0" anchor="ctr"/>
          <a:lstStyle/>
          <a:p>
            <a:pPr algn="ctr" defTabSz="913737"/>
            <a:endParaRPr lang="en-US" sz="1600">
              <a:solidFill>
                <a:prstClr val="black"/>
              </a:solidFill>
            </a:endParaRPr>
          </a:p>
        </p:txBody>
      </p:sp>
      <p:sp>
        <p:nvSpPr>
          <p:cNvPr id="161" name="Rectangle 160"/>
          <p:cNvSpPr/>
          <p:nvPr/>
        </p:nvSpPr>
        <p:spPr>
          <a:xfrm rot="3565715">
            <a:off x="3489940" y="2679452"/>
            <a:ext cx="458779" cy="773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0" tIns="45687" rIns="91370" bIns="45687" numCol="1" rtlCol="0">
            <a:prstTxWarp prst="textArchDown">
              <a:avLst>
                <a:gd name="adj" fmla="val 293737"/>
              </a:avLst>
            </a:prstTxWarp>
            <a:spAutoFit/>
          </a:bodyPr>
          <a:lstStyle/>
          <a:p>
            <a:pPr algn="r" defTabSz="913737"/>
            <a:r>
              <a:rPr lang="nl-BE" sz="1400" dirty="0" smtClean="0">
                <a:solidFill>
                  <a:srgbClr val="C0504D"/>
                </a:solidFill>
                <a:cs typeface="Arial" charset="0"/>
              </a:rPr>
              <a:t>CxCL1</a:t>
            </a:r>
            <a:endParaRPr lang="en-US" sz="1400" dirty="0">
              <a:solidFill>
                <a:srgbClr val="C0504D"/>
              </a:solidFill>
              <a:cs typeface="Arial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57315" y="6129561"/>
            <a:ext cx="552709" cy="3385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0" tIns="45687" rIns="91370" bIns="45687" numCol="1" rtlCol="0">
            <a:prstTxWarp prst="textArchDown">
              <a:avLst/>
            </a:prstTxWarp>
            <a:spAutoFit/>
          </a:bodyPr>
          <a:lstStyle/>
          <a:p>
            <a:pPr algn="r" defTabSz="913737"/>
            <a:r>
              <a:rPr lang="en-US" sz="1400" dirty="0">
                <a:solidFill>
                  <a:srgbClr val="C0504D"/>
                </a:solidFill>
                <a:cs typeface="Arial" charset="0"/>
              </a:rPr>
              <a:t>VEGF</a:t>
            </a:r>
          </a:p>
        </p:txBody>
      </p:sp>
    </p:spTree>
    <p:extLst>
      <p:ext uri="{BB962C8B-B14F-4D97-AF65-F5344CB8AC3E}">
        <p14:creationId xmlns:p14="http://schemas.microsoft.com/office/powerpoint/2010/main" val="3592524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4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4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4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" grpId="0"/>
      <p:bldP spid="27" grpId="0"/>
      <p:bldP spid="29" grpId="0"/>
      <p:bldP spid="160" grpId="0" animBg="1"/>
      <p:bldP spid="161" grpId="0"/>
      <p:bldP spid="2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Ovaal 41"/>
          <p:cNvSpPr/>
          <p:nvPr/>
        </p:nvSpPr>
        <p:spPr>
          <a:xfrm>
            <a:off x="-2771875" y="0"/>
            <a:ext cx="7493846" cy="6858000"/>
          </a:xfrm>
          <a:prstGeom prst="ellipse">
            <a:avLst/>
          </a:prstGeom>
          <a:gradFill flip="none" rotWithShape="1">
            <a:gsLst>
              <a:gs pos="59000">
                <a:schemeClr val="bg1"/>
              </a:gs>
              <a:gs pos="78000">
                <a:schemeClr val="accent4">
                  <a:lumMod val="40000"/>
                  <a:lumOff val="60000"/>
                </a:schemeClr>
              </a:gs>
              <a:gs pos="100000">
                <a:schemeClr val="accent4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0" tIns="45687" rIns="91370" bIns="45687" rtlCol="0" anchor="ctr"/>
          <a:lstStyle/>
          <a:p>
            <a:pPr algn="ctr" defTabSz="913737"/>
            <a:endParaRPr lang="en-US">
              <a:solidFill>
                <a:prstClr val="white"/>
              </a:solidFill>
            </a:endParaRPr>
          </a:p>
        </p:txBody>
      </p:sp>
      <p:sp>
        <p:nvSpPr>
          <p:cNvPr id="76" name="Vrije vorm 75"/>
          <p:cNvSpPr/>
          <p:nvPr/>
        </p:nvSpPr>
        <p:spPr bwMode="auto">
          <a:xfrm rot="20745774">
            <a:off x="-1824382" y="1084023"/>
            <a:ext cx="3243407" cy="1011768"/>
          </a:xfrm>
          <a:custGeom>
            <a:avLst/>
            <a:gdLst>
              <a:gd name="connsiteX0" fmla="*/ 7003 w 1344711"/>
              <a:gd name="connsiteY0" fmla="*/ 316523 h 497393"/>
              <a:gd name="connsiteX1" fmla="*/ 37148 w 1344711"/>
              <a:gd name="connsiteY1" fmla="*/ 281354 h 497393"/>
              <a:gd name="connsiteX2" fmla="*/ 67293 w 1344711"/>
              <a:gd name="connsiteY2" fmla="*/ 271305 h 497393"/>
              <a:gd name="connsiteX3" fmla="*/ 92414 w 1344711"/>
              <a:gd name="connsiteY3" fmla="*/ 251209 h 497393"/>
              <a:gd name="connsiteX4" fmla="*/ 107487 w 1344711"/>
              <a:gd name="connsiteY4" fmla="*/ 246184 h 497393"/>
              <a:gd name="connsiteX5" fmla="*/ 117535 w 1344711"/>
              <a:gd name="connsiteY5" fmla="*/ 231112 h 497393"/>
              <a:gd name="connsiteX6" fmla="*/ 132608 w 1344711"/>
              <a:gd name="connsiteY6" fmla="*/ 226088 h 497393"/>
              <a:gd name="connsiteX7" fmla="*/ 162753 w 1344711"/>
              <a:gd name="connsiteY7" fmla="*/ 211015 h 497393"/>
              <a:gd name="connsiteX8" fmla="*/ 177825 w 1344711"/>
              <a:gd name="connsiteY8" fmla="*/ 200967 h 497393"/>
              <a:gd name="connsiteX9" fmla="*/ 192898 w 1344711"/>
              <a:gd name="connsiteY9" fmla="*/ 195943 h 497393"/>
              <a:gd name="connsiteX10" fmla="*/ 202946 w 1344711"/>
              <a:gd name="connsiteY10" fmla="*/ 185894 h 497393"/>
              <a:gd name="connsiteX11" fmla="*/ 233091 w 1344711"/>
              <a:gd name="connsiteY11" fmla="*/ 175846 h 497393"/>
              <a:gd name="connsiteX12" fmla="*/ 243140 w 1344711"/>
              <a:gd name="connsiteY12" fmla="*/ 165798 h 497393"/>
              <a:gd name="connsiteX13" fmla="*/ 273285 w 1344711"/>
              <a:gd name="connsiteY13" fmla="*/ 155749 h 497393"/>
              <a:gd name="connsiteX14" fmla="*/ 303430 w 1344711"/>
              <a:gd name="connsiteY14" fmla="*/ 140677 h 497393"/>
              <a:gd name="connsiteX15" fmla="*/ 343623 w 1344711"/>
              <a:gd name="connsiteY15" fmla="*/ 120580 h 497393"/>
              <a:gd name="connsiteX16" fmla="*/ 343623 w 1344711"/>
              <a:gd name="connsiteY16" fmla="*/ 120580 h 497393"/>
              <a:gd name="connsiteX17" fmla="*/ 358696 w 1344711"/>
              <a:gd name="connsiteY17" fmla="*/ 110532 h 497393"/>
              <a:gd name="connsiteX18" fmla="*/ 388841 w 1344711"/>
              <a:gd name="connsiteY18" fmla="*/ 100483 h 497393"/>
              <a:gd name="connsiteX19" fmla="*/ 418986 w 1344711"/>
              <a:gd name="connsiteY19" fmla="*/ 85411 h 497393"/>
              <a:gd name="connsiteX20" fmla="*/ 434058 w 1344711"/>
              <a:gd name="connsiteY20" fmla="*/ 75363 h 497393"/>
              <a:gd name="connsiteX21" fmla="*/ 444107 w 1344711"/>
              <a:gd name="connsiteY21" fmla="*/ 65314 h 497393"/>
              <a:gd name="connsiteX22" fmla="*/ 459179 w 1344711"/>
              <a:gd name="connsiteY22" fmla="*/ 60290 h 497393"/>
              <a:gd name="connsiteX23" fmla="*/ 479276 w 1344711"/>
              <a:gd name="connsiteY23" fmla="*/ 40193 h 497393"/>
              <a:gd name="connsiteX24" fmla="*/ 519469 w 1344711"/>
              <a:gd name="connsiteY24" fmla="*/ 30145 h 497393"/>
              <a:gd name="connsiteX25" fmla="*/ 559663 w 1344711"/>
              <a:gd name="connsiteY25" fmla="*/ 10048 h 497393"/>
              <a:gd name="connsiteX26" fmla="*/ 574735 w 1344711"/>
              <a:gd name="connsiteY26" fmla="*/ 5024 h 497393"/>
              <a:gd name="connsiteX27" fmla="*/ 589808 w 1344711"/>
              <a:gd name="connsiteY27" fmla="*/ 0 h 497393"/>
              <a:gd name="connsiteX28" fmla="*/ 690291 w 1344711"/>
              <a:gd name="connsiteY28" fmla="*/ 5024 h 497393"/>
              <a:gd name="connsiteX29" fmla="*/ 720436 w 1344711"/>
              <a:gd name="connsiteY29" fmla="*/ 15072 h 497393"/>
              <a:gd name="connsiteX30" fmla="*/ 730485 w 1344711"/>
              <a:gd name="connsiteY30" fmla="*/ 25121 h 497393"/>
              <a:gd name="connsiteX31" fmla="*/ 760630 w 1344711"/>
              <a:gd name="connsiteY31" fmla="*/ 35169 h 497393"/>
              <a:gd name="connsiteX32" fmla="*/ 775702 w 1344711"/>
              <a:gd name="connsiteY32" fmla="*/ 45217 h 497393"/>
              <a:gd name="connsiteX33" fmla="*/ 800823 w 1344711"/>
              <a:gd name="connsiteY33" fmla="*/ 50242 h 497393"/>
              <a:gd name="connsiteX34" fmla="*/ 815896 w 1344711"/>
              <a:gd name="connsiteY34" fmla="*/ 55266 h 497393"/>
              <a:gd name="connsiteX35" fmla="*/ 841017 w 1344711"/>
              <a:gd name="connsiteY35" fmla="*/ 60290 h 497393"/>
              <a:gd name="connsiteX36" fmla="*/ 871162 w 1344711"/>
              <a:gd name="connsiteY36" fmla="*/ 70338 h 497393"/>
              <a:gd name="connsiteX37" fmla="*/ 891258 w 1344711"/>
              <a:gd name="connsiteY37" fmla="*/ 75363 h 497393"/>
              <a:gd name="connsiteX38" fmla="*/ 936476 w 1344711"/>
              <a:gd name="connsiteY38" fmla="*/ 85411 h 497393"/>
              <a:gd name="connsiteX39" fmla="*/ 941500 w 1344711"/>
              <a:gd name="connsiteY39" fmla="*/ 100483 h 497393"/>
              <a:gd name="connsiteX40" fmla="*/ 1031935 w 1344711"/>
              <a:gd name="connsiteY40" fmla="*/ 110532 h 497393"/>
              <a:gd name="connsiteX41" fmla="*/ 1263047 w 1344711"/>
              <a:gd name="connsiteY41" fmla="*/ 120580 h 497393"/>
              <a:gd name="connsiteX42" fmla="*/ 1318313 w 1344711"/>
              <a:gd name="connsiteY42" fmla="*/ 125604 h 497393"/>
              <a:gd name="connsiteX43" fmla="*/ 1333386 w 1344711"/>
              <a:gd name="connsiteY43" fmla="*/ 130628 h 497393"/>
              <a:gd name="connsiteX44" fmla="*/ 1338410 w 1344711"/>
              <a:gd name="connsiteY44" fmla="*/ 155749 h 497393"/>
              <a:gd name="connsiteX45" fmla="*/ 1308265 w 1344711"/>
              <a:gd name="connsiteY45" fmla="*/ 165798 h 497393"/>
              <a:gd name="connsiteX46" fmla="*/ 1293192 w 1344711"/>
              <a:gd name="connsiteY46" fmla="*/ 170822 h 497393"/>
              <a:gd name="connsiteX47" fmla="*/ 1263047 w 1344711"/>
              <a:gd name="connsiteY47" fmla="*/ 185894 h 497393"/>
              <a:gd name="connsiteX48" fmla="*/ 1247975 w 1344711"/>
              <a:gd name="connsiteY48" fmla="*/ 195943 h 497393"/>
              <a:gd name="connsiteX49" fmla="*/ 1237926 w 1344711"/>
              <a:gd name="connsiteY49" fmla="*/ 205991 h 497393"/>
              <a:gd name="connsiteX50" fmla="*/ 1222854 w 1344711"/>
              <a:gd name="connsiteY50" fmla="*/ 211015 h 497393"/>
              <a:gd name="connsiteX51" fmla="*/ 1187685 w 1344711"/>
              <a:gd name="connsiteY51" fmla="*/ 236136 h 497393"/>
              <a:gd name="connsiteX52" fmla="*/ 1162564 w 1344711"/>
              <a:gd name="connsiteY52" fmla="*/ 251209 h 497393"/>
              <a:gd name="connsiteX53" fmla="*/ 1137443 w 1344711"/>
              <a:gd name="connsiteY53" fmla="*/ 266281 h 497393"/>
              <a:gd name="connsiteX54" fmla="*/ 1127395 w 1344711"/>
              <a:gd name="connsiteY54" fmla="*/ 276330 h 497393"/>
              <a:gd name="connsiteX55" fmla="*/ 1112322 w 1344711"/>
              <a:gd name="connsiteY55" fmla="*/ 281354 h 497393"/>
              <a:gd name="connsiteX56" fmla="*/ 1087201 w 1344711"/>
              <a:gd name="connsiteY56" fmla="*/ 301450 h 497393"/>
              <a:gd name="connsiteX57" fmla="*/ 1052032 w 1344711"/>
              <a:gd name="connsiteY57" fmla="*/ 331595 h 497393"/>
              <a:gd name="connsiteX58" fmla="*/ 1036959 w 1344711"/>
              <a:gd name="connsiteY58" fmla="*/ 336620 h 497393"/>
              <a:gd name="connsiteX59" fmla="*/ 1006814 w 1344711"/>
              <a:gd name="connsiteY59" fmla="*/ 356716 h 497393"/>
              <a:gd name="connsiteX60" fmla="*/ 991742 w 1344711"/>
              <a:gd name="connsiteY60" fmla="*/ 366765 h 497393"/>
              <a:gd name="connsiteX61" fmla="*/ 981693 w 1344711"/>
              <a:gd name="connsiteY61" fmla="*/ 376813 h 497393"/>
              <a:gd name="connsiteX62" fmla="*/ 966621 w 1344711"/>
              <a:gd name="connsiteY62" fmla="*/ 381837 h 497393"/>
              <a:gd name="connsiteX63" fmla="*/ 931452 w 1344711"/>
              <a:gd name="connsiteY63" fmla="*/ 406958 h 497393"/>
              <a:gd name="connsiteX64" fmla="*/ 921403 w 1344711"/>
              <a:gd name="connsiteY64" fmla="*/ 417006 h 497393"/>
              <a:gd name="connsiteX65" fmla="*/ 891258 w 1344711"/>
              <a:gd name="connsiteY65" fmla="*/ 427055 h 497393"/>
              <a:gd name="connsiteX66" fmla="*/ 876186 w 1344711"/>
              <a:gd name="connsiteY66" fmla="*/ 437103 h 497393"/>
              <a:gd name="connsiteX67" fmla="*/ 825944 w 1344711"/>
              <a:gd name="connsiteY67" fmla="*/ 452176 h 497393"/>
              <a:gd name="connsiteX68" fmla="*/ 810871 w 1344711"/>
              <a:gd name="connsiteY68" fmla="*/ 467248 h 497393"/>
              <a:gd name="connsiteX69" fmla="*/ 790775 w 1344711"/>
              <a:gd name="connsiteY69" fmla="*/ 472272 h 497393"/>
              <a:gd name="connsiteX70" fmla="*/ 775702 w 1344711"/>
              <a:gd name="connsiteY70" fmla="*/ 477297 h 497393"/>
              <a:gd name="connsiteX71" fmla="*/ 735509 w 1344711"/>
              <a:gd name="connsiteY71" fmla="*/ 487345 h 497393"/>
              <a:gd name="connsiteX72" fmla="*/ 665170 w 1344711"/>
              <a:gd name="connsiteY72" fmla="*/ 497393 h 497393"/>
              <a:gd name="connsiteX73" fmla="*/ 564687 w 1344711"/>
              <a:gd name="connsiteY73" fmla="*/ 492369 h 497393"/>
              <a:gd name="connsiteX74" fmla="*/ 549614 w 1344711"/>
              <a:gd name="connsiteY74" fmla="*/ 487345 h 497393"/>
              <a:gd name="connsiteX75" fmla="*/ 534542 w 1344711"/>
              <a:gd name="connsiteY75" fmla="*/ 477297 h 497393"/>
              <a:gd name="connsiteX76" fmla="*/ 529518 w 1344711"/>
              <a:gd name="connsiteY76" fmla="*/ 462224 h 497393"/>
              <a:gd name="connsiteX77" fmla="*/ 504397 w 1344711"/>
              <a:gd name="connsiteY77" fmla="*/ 447152 h 497393"/>
              <a:gd name="connsiteX78" fmla="*/ 464203 w 1344711"/>
              <a:gd name="connsiteY78" fmla="*/ 442127 h 497393"/>
              <a:gd name="connsiteX79" fmla="*/ 429034 w 1344711"/>
              <a:gd name="connsiteY79" fmla="*/ 432079 h 497393"/>
              <a:gd name="connsiteX80" fmla="*/ 373768 w 1344711"/>
              <a:gd name="connsiteY80" fmla="*/ 422031 h 497393"/>
              <a:gd name="connsiteX81" fmla="*/ 343623 w 1344711"/>
              <a:gd name="connsiteY81" fmla="*/ 411982 h 497393"/>
              <a:gd name="connsiteX82" fmla="*/ 328551 w 1344711"/>
              <a:gd name="connsiteY82" fmla="*/ 406958 h 497393"/>
              <a:gd name="connsiteX83" fmla="*/ 283333 w 1344711"/>
              <a:gd name="connsiteY83" fmla="*/ 386861 h 497393"/>
              <a:gd name="connsiteX84" fmla="*/ 268260 w 1344711"/>
              <a:gd name="connsiteY84" fmla="*/ 381837 h 497393"/>
              <a:gd name="connsiteX85" fmla="*/ 172801 w 1344711"/>
              <a:gd name="connsiteY85" fmla="*/ 376813 h 497393"/>
              <a:gd name="connsiteX86" fmla="*/ 122559 w 1344711"/>
              <a:gd name="connsiteY86" fmla="*/ 366765 h 497393"/>
              <a:gd name="connsiteX87" fmla="*/ 97438 w 1344711"/>
              <a:gd name="connsiteY87" fmla="*/ 361741 h 497393"/>
              <a:gd name="connsiteX88" fmla="*/ 42173 w 1344711"/>
              <a:gd name="connsiteY88" fmla="*/ 346668 h 497393"/>
              <a:gd name="connsiteX89" fmla="*/ 7003 w 1344711"/>
              <a:gd name="connsiteY89" fmla="*/ 341644 h 497393"/>
              <a:gd name="connsiteX90" fmla="*/ 7003 w 1344711"/>
              <a:gd name="connsiteY90" fmla="*/ 296426 h 497393"/>
              <a:gd name="connsiteX91" fmla="*/ 7003 w 1344711"/>
              <a:gd name="connsiteY91" fmla="*/ 316523 h 497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1344711" h="497393">
                <a:moveTo>
                  <a:pt x="7003" y="316523"/>
                </a:moveTo>
                <a:cubicBezTo>
                  <a:pt x="12027" y="314011"/>
                  <a:pt x="18168" y="289790"/>
                  <a:pt x="37148" y="281354"/>
                </a:cubicBezTo>
                <a:cubicBezTo>
                  <a:pt x="46827" y="277052"/>
                  <a:pt x="67293" y="271305"/>
                  <a:pt x="67293" y="271305"/>
                </a:cubicBezTo>
                <a:cubicBezTo>
                  <a:pt x="76639" y="261960"/>
                  <a:pt x="79739" y="257547"/>
                  <a:pt x="92414" y="251209"/>
                </a:cubicBezTo>
                <a:cubicBezTo>
                  <a:pt x="97151" y="248840"/>
                  <a:pt x="102463" y="247859"/>
                  <a:pt x="107487" y="246184"/>
                </a:cubicBezTo>
                <a:cubicBezTo>
                  <a:pt x="110836" y="241160"/>
                  <a:pt x="112820" y="234884"/>
                  <a:pt x="117535" y="231112"/>
                </a:cubicBezTo>
                <a:cubicBezTo>
                  <a:pt x="121671" y="227804"/>
                  <a:pt x="127871" y="228457"/>
                  <a:pt x="132608" y="226088"/>
                </a:cubicBezTo>
                <a:cubicBezTo>
                  <a:pt x="171566" y="206608"/>
                  <a:pt x="124866" y="223643"/>
                  <a:pt x="162753" y="211015"/>
                </a:cubicBezTo>
                <a:cubicBezTo>
                  <a:pt x="167777" y="207666"/>
                  <a:pt x="172424" y="203667"/>
                  <a:pt x="177825" y="200967"/>
                </a:cubicBezTo>
                <a:cubicBezTo>
                  <a:pt x="182562" y="198599"/>
                  <a:pt x="188357" y="198668"/>
                  <a:pt x="192898" y="195943"/>
                </a:cubicBezTo>
                <a:cubicBezTo>
                  <a:pt x="196960" y="193506"/>
                  <a:pt x="198709" y="188012"/>
                  <a:pt x="202946" y="185894"/>
                </a:cubicBezTo>
                <a:cubicBezTo>
                  <a:pt x="212420" y="181157"/>
                  <a:pt x="233091" y="175846"/>
                  <a:pt x="233091" y="175846"/>
                </a:cubicBezTo>
                <a:cubicBezTo>
                  <a:pt x="236441" y="172497"/>
                  <a:pt x="238903" y="167916"/>
                  <a:pt x="243140" y="165798"/>
                </a:cubicBezTo>
                <a:cubicBezTo>
                  <a:pt x="252614" y="161061"/>
                  <a:pt x="264472" y="161624"/>
                  <a:pt x="273285" y="155749"/>
                </a:cubicBezTo>
                <a:cubicBezTo>
                  <a:pt x="292764" y="142763"/>
                  <a:pt x="282629" y="147610"/>
                  <a:pt x="303430" y="140677"/>
                </a:cubicBezTo>
                <a:cubicBezTo>
                  <a:pt x="320967" y="123138"/>
                  <a:pt x="308984" y="132126"/>
                  <a:pt x="343623" y="120580"/>
                </a:cubicBezTo>
                <a:lnTo>
                  <a:pt x="343623" y="120580"/>
                </a:lnTo>
                <a:cubicBezTo>
                  <a:pt x="348647" y="117231"/>
                  <a:pt x="353178" y="112984"/>
                  <a:pt x="358696" y="110532"/>
                </a:cubicBezTo>
                <a:cubicBezTo>
                  <a:pt x="368375" y="106230"/>
                  <a:pt x="380028" y="106358"/>
                  <a:pt x="388841" y="100483"/>
                </a:cubicBezTo>
                <a:cubicBezTo>
                  <a:pt x="408320" y="87497"/>
                  <a:pt x="398185" y="92344"/>
                  <a:pt x="418986" y="85411"/>
                </a:cubicBezTo>
                <a:cubicBezTo>
                  <a:pt x="424010" y="82062"/>
                  <a:pt x="429343" y="79135"/>
                  <a:pt x="434058" y="75363"/>
                </a:cubicBezTo>
                <a:cubicBezTo>
                  <a:pt x="437757" y="72404"/>
                  <a:pt x="440045" y="67751"/>
                  <a:pt x="444107" y="65314"/>
                </a:cubicBezTo>
                <a:cubicBezTo>
                  <a:pt x="448648" y="62589"/>
                  <a:pt x="454155" y="61965"/>
                  <a:pt x="459179" y="60290"/>
                </a:cubicBezTo>
                <a:cubicBezTo>
                  <a:pt x="465878" y="53591"/>
                  <a:pt x="469986" y="42051"/>
                  <a:pt x="479276" y="40193"/>
                </a:cubicBezTo>
                <a:cubicBezTo>
                  <a:pt x="509590" y="34130"/>
                  <a:pt x="496296" y="37869"/>
                  <a:pt x="519469" y="30145"/>
                </a:cubicBezTo>
                <a:cubicBezTo>
                  <a:pt x="537008" y="12608"/>
                  <a:pt x="525025" y="21595"/>
                  <a:pt x="559663" y="10048"/>
                </a:cubicBezTo>
                <a:lnTo>
                  <a:pt x="574735" y="5024"/>
                </a:lnTo>
                <a:lnTo>
                  <a:pt x="589808" y="0"/>
                </a:lnTo>
                <a:cubicBezTo>
                  <a:pt x="623302" y="1675"/>
                  <a:pt x="656976" y="1180"/>
                  <a:pt x="690291" y="5024"/>
                </a:cubicBezTo>
                <a:cubicBezTo>
                  <a:pt x="700813" y="6238"/>
                  <a:pt x="720436" y="15072"/>
                  <a:pt x="720436" y="15072"/>
                </a:cubicBezTo>
                <a:cubicBezTo>
                  <a:pt x="723786" y="18422"/>
                  <a:pt x="726248" y="23002"/>
                  <a:pt x="730485" y="25121"/>
                </a:cubicBezTo>
                <a:cubicBezTo>
                  <a:pt x="739959" y="29858"/>
                  <a:pt x="760630" y="35169"/>
                  <a:pt x="760630" y="35169"/>
                </a:cubicBezTo>
                <a:cubicBezTo>
                  <a:pt x="765654" y="38518"/>
                  <a:pt x="770048" y="43097"/>
                  <a:pt x="775702" y="45217"/>
                </a:cubicBezTo>
                <a:cubicBezTo>
                  <a:pt x="783698" y="48216"/>
                  <a:pt x="792538" y="48171"/>
                  <a:pt x="800823" y="50242"/>
                </a:cubicBezTo>
                <a:cubicBezTo>
                  <a:pt x="805961" y="51527"/>
                  <a:pt x="810758" y="53982"/>
                  <a:pt x="815896" y="55266"/>
                </a:cubicBezTo>
                <a:cubicBezTo>
                  <a:pt x="824181" y="57337"/>
                  <a:pt x="832778" y="58043"/>
                  <a:pt x="841017" y="60290"/>
                </a:cubicBezTo>
                <a:cubicBezTo>
                  <a:pt x="851236" y="63077"/>
                  <a:pt x="860887" y="67769"/>
                  <a:pt x="871162" y="70338"/>
                </a:cubicBezTo>
                <a:cubicBezTo>
                  <a:pt x="877861" y="72013"/>
                  <a:pt x="884518" y="73865"/>
                  <a:pt x="891258" y="75363"/>
                </a:cubicBezTo>
                <a:cubicBezTo>
                  <a:pt x="948720" y="88133"/>
                  <a:pt x="887418" y="73147"/>
                  <a:pt x="936476" y="85411"/>
                </a:cubicBezTo>
                <a:cubicBezTo>
                  <a:pt x="938151" y="90435"/>
                  <a:pt x="936379" y="99135"/>
                  <a:pt x="941500" y="100483"/>
                </a:cubicBezTo>
                <a:cubicBezTo>
                  <a:pt x="970832" y="108202"/>
                  <a:pt x="1031935" y="110532"/>
                  <a:pt x="1031935" y="110532"/>
                </a:cubicBezTo>
                <a:cubicBezTo>
                  <a:pt x="1116101" y="138586"/>
                  <a:pt x="1031418" y="112001"/>
                  <a:pt x="1263047" y="120580"/>
                </a:cubicBezTo>
                <a:cubicBezTo>
                  <a:pt x="1281532" y="121265"/>
                  <a:pt x="1299891" y="123929"/>
                  <a:pt x="1318313" y="125604"/>
                </a:cubicBezTo>
                <a:cubicBezTo>
                  <a:pt x="1323337" y="127279"/>
                  <a:pt x="1328845" y="127903"/>
                  <a:pt x="1333386" y="130628"/>
                </a:cubicBezTo>
                <a:cubicBezTo>
                  <a:pt x="1341232" y="135336"/>
                  <a:pt x="1351580" y="146341"/>
                  <a:pt x="1338410" y="155749"/>
                </a:cubicBezTo>
                <a:cubicBezTo>
                  <a:pt x="1329791" y="161905"/>
                  <a:pt x="1318313" y="162448"/>
                  <a:pt x="1308265" y="165798"/>
                </a:cubicBezTo>
                <a:lnTo>
                  <a:pt x="1293192" y="170822"/>
                </a:lnTo>
                <a:cubicBezTo>
                  <a:pt x="1249990" y="199623"/>
                  <a:pt x="1304656" y="165089"/>
                  <a:pt x="1263047" y="185894"/>
                </a:cubicBezTo>
                <a:cubicBezTo>
                  <a:pt x="1257646" y="188594"/>
                  <a:pt x="1252690" y="192171"/>
                  <a:pt x="1247975" y="195943"/>
                </a:cubicBezTo>
                <a:cubicBezTo>
                  <a:pt x="1244276" y="198902"/>
                  <a:pt x="1241988" y="203554"/>
                  <a:pt x="1237926" y="205991"/>
                </a:cubicBezTo>
                <a:cubicBezTo>
                  <a:pt x="1233385" y="208716"/>
                  <a:pt x="1227878" y="209340"/>
                  <a:pt x="1222854" y="211015"/>
                </a:cubicBezTo>
                <a:cubicBezTo>
                  <a:pt x="1199012" y="234857"/>
                  <a:pt x="1211745" y="228116"/>
                  <a:pt x="1187685" y="236136"/>
                </a:cubicBezTo>
                <a:cubicBezTo>
                  <a:pt x="1162223" y="261596"/>
                  <a:pt x="1195175" y="231642"/>
                  <a:pt x="1162564" y="251209"/>
                </a:cubicBezTo>
                <a:cubicBezTo>
                  <a:pt x="1128087" y="271896"/>
                  <a:pt x="1180133" y="252051"/>
                  <a:pt x="1137443" y="266281"/>
                </a:cubicBezTo>
                <a:cubicBezTo>
                  <a:pt x="1134094" y="269631"/>
                  <a:pt x="1131457" y="273893"/>
                  <a:pt x="1127395" y="276330"/>
                </a:cubicBezTo>
                <a:cubicBezTo>
                  <a:pt x="1122854" y="279055"/>
                  <a:pt x="1116458" y="278046"/>
                  <a:pt x="1112322" y="281354"/>
                </a:cubicBezTo>
                <a:cubicBezTo>
                  <a:pt x="1079856" y="307325"/>
                  <a:pt x="1125088" y="288822"/>
                  <a:pt x="1087201" y="301450"/>
                </a:cubicBezTo>
                <a:cubicBezTo>
                  <a:pt x="1074839" y="313812"/>
                  <a:pt x="1067336" y="323943"/>
                  <a:pt x="1052032" y="331595"/>
                </a:cubicBezTo>
                <a:cubicBezTo>
                  <a:pt x="1047295" y="333964"/>
                  <a:pt x="1041589" y="334048"/>
                  <a:pt x="1036959" y="336620"/>
                </a:cubicBezTo>
                <a:cubicBezTo>
                  <a:pt x="1026402" y="342485"/>
                  <a:pt x="1016862" y="350017"/>
                  <a:pt x="1006814" y="356716"/>
                </a:cubicBezTo>
                <a:cubicBezTo>
                  <a:pt x="1001790" y="360065"/>
                  <a:pt x="996012" y="362496"/>
                  <a:pt x="991742" y="366765"/>
                </a:cubicBezTo>
                <a:cubicBezTo>
                  <a:pt x="988392" y="370114"/>
                  <a:pt x="985755" y="374376"/>
                  <a:pt x="981693" y="376813"/>
                </a:cubicBezTo>
                <a:cubicBezTo>
                  <a:pt x="977152" y="379538"/>
                  <a:pt x="971645" y="380162"/>
                  <a:pt x="966621" y="381837"/>
                </a:cubicBezTo>
                <a:cubicBezTo>
                  <a:pt x="942779" y="405679"/>
                  <a:pt x="955512" y="398938"/>
                  <a:pt x="931452" y="406958"/>
                </a:cubicBezTo>
                <a:cubicBezTo>
                  <a:pt x="928102" y="410307"/>
                  <a:pt x="925640" y="414888"/>
                  <a:pt x="921403" y="417006"/>
                </a:cubicBezTo>
                <a:cubicBezTo>
                  <a:pt x="911929" y="421743"/>
                  <a:pt x="891258" y="427055"/>
                  <a:pt x="891258" y="427055"/>
                </a:cubicBezTo>
                <a:cubicBezTo>
                  <a:pt x="886234" y="430404"/>
                  <a:pt x="881704" y="434651"/>
                  <a:pt x="876186" y="437103"/>
                </a:cubicBezTo>
                <a:cubicBezTo>
                  <a:pt x="860455" y="444095"/>
                  <a:pt x="842649" y="448000"/>
                  <a:pt x="825944" y="452176"/>
                </a:cubicBezTo>
                <a:cubicBezTo>
                  <a:pt x="820920" y="457200"/>
                  <a:pt x="817040" y="463723"/>
                  <a:pt x="810871" y="467248"/>
                </a:cubicBezTo>
                <a:cubicBezTo>
                  <a:pt x="804876" y="470674"/>
                  <a:pt x="797414" y="470375"/>
                  <a:pt x="790775" y="472272"/>
                </a:cubicBezTo>
                <a:cubicBezTo>
                  <a:pt x="785683" y="473727"/>
                  <a:pt x="780812" y="475903"/>
                  <a:pt x="775702" y="477297"/>
                </a:cubicBezTo>
                <a:cubicBezTo>
                  <a:pt x="762379" y="480931"/>
                  <a:pt x="749131" y="485075"/>
                  <a:pt x="735509" y="487345"/>
                </a:cubicBezTo>
                <a:cubicBezTo>
                  <a:pt x="692045" y="494589"/>
                  <a:pt x="715472" y="491106"/>
                  <a:pt x="665170" y="497393"/>
                </a:cubicBezTo>
                <a:cubicBezTo>
                  <a:pt x="631676" y="495718"/>
                  <a:pt x="598097" y="495274"/>
                  <a:pt x="564687" y="492369"/>
                </a:cubicBezTo>
                <a:cubicBezTo>
                  <a:pt x="559411" y="491910"/>
                  <a:pt x="554351" y="489713"/>
                  <a:pt x="549614" y="487345"/>
                </a:cubicBezTo>
                <a:cubicBezTo>
                  <a:pt x="544213" y="484645"/>
                  <a:pt x="539566" y="480646"/>
                  <a:pt x="534542" y="477297"/>
                </a:cubicBezTo>
                <a:cubicBezTo>
                  <a:pt x="532867" y="472273"/>
                  <a:pt x="532243" y="466765"/>
                  <a:pt x="529518" y="462224"/>
                </a:cubicBezTo>
                <a:cubicBezTo>
                  <a:pt x="523704" y="452534"/>
                  <a:pt x="515042" y="449088"/>
                  <a:pt x="504397" y="447152"/>
                </a:cubicBezTo>
                <a:cubicBezTo>
                  <a:pt x="491113" y="444736"/>
                  <a:pt x="477522" y="444347"/>
                  <a:pt x="464203" y="442127"/>
                </a:cubicBezTo>
                <a:cubicBezTo>
                  <a:pt x="445357" y="438986"/>
                  <a:pt x="445758" y="436857"/>
                  <a:pt x="429034" y="432079"/>
                </a:cubicBezTo>
                <a:cubicBezTo>
                  <a:pt x="405345" y="425311"/>
                  <a:pt x="402231" y="426097"/>
                  <a:pt x="373768" y="422031"/>
                </a:cubicBezTo>
                <a:lnTo>
                  <a:pt x="343623" y="411982"/>
                </a:lnTo>
                <a:cubicBezTo>
                  <a:pt x="338599" y="410307"/>
                  <a:pt x="332957" y="409895"/>
                  <a:pt x="328551" y="406958"/>
                </a:cubicBezTo>
                <a:cubicBezTo>
                  <a:pt x="304666" y="391036"/>
                  <a:pt x="319205" y="398819"/>
                  <a:pt x="283333" y="386861"/>
                </a:cubicBezTo>
                <a:cubicBezTo>
                  <a:pt x="278309" y="385186"/>
                  <a:pt x="273549" y="382115"/>
                  <a:pt x="268260" y="381837"/>
                </a:cubicBezTo>
                <a:lnTo>
                  <a:pt x="172801" y="376813"/>
                </a:lnTo>
                <a:cubicBezTo>
                  <a:pt x="113731" y="366968"/>
                  <a:pt x="167528" y="376758"/>
                  <a:pt x="122559" y="366765"/>
                </a:cubicBezTo>
                <a:cubicBezTo>
                  <a:pt x="114223" y="364913"/>
                  <a:pt x="105722" y="363812"/>
                  <a:pt x="97438" y="361741"/>
                </a:cubicBezTo>
                <a:cubicBezTo>
                  <a:pt x="64725" y="353562"/>
                  <a:pt x="99343" y="354835"/>
                  <a:pt x="42173" y="346668"/>
                </a:cubicBezTo>
                <a:lnTo>
                  <a:pt x="7003" y="341644"/>
                </a:lnTo>
                <a:cubicBezTo>
                  <a:pt x="2588" y="328400"/>
                  <a:pt x="-6260" y="309689"/>
                  <a:pt x="7003" y="296426"/>
                </a:cubicBezTo>
                <a:cubicBezTo>
                  <a:pt x="14206" y="289223"/>
                  <a:pt x="1979" y="319035"/>
                  <a:pt x="7003" y="316523"/>
                </a:cubicBezTo>
                <a:close/>
              </a:path>
            </a:pathLst>
          </a:cu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3737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77" name="Ovaal 76"/>
          <p:cNvSpPr/>
          <p:nvPr/>
        </p:nvSpPr>
        <p:spPr>
          <a:xfrm rot="20698040">
            <a:off x="-1151393" y="1316421"/>
            <a:ext cx="1723345" cy="634363"/>
          </a:xfrm>
          <a:prstGeom prst="ellipse">
            <a:avLst/>
          </a:prstGeom>
          <a:blipFill dpi="0" rotWithShape="1">
            <a:blip r:embed="rId2">
              <a:alphaModFix amt="31000"/>
            </a:blip>
            <a:srcRect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37"/>
            <a:r>
              <a:rPr lang="nl-BE" sz="1200" dirty="0">
                <a:solidFill>
                  <a:prstClr val="white"/>
                </a:solidFill>
              </a:rPr>
              <a:t>MDSC</a:t>
            </a:r>
            <a:endParaRPr lang="en-US" sz="1200" dirty="0">
              <a:solidFill>
                <a:prstClr val="white"/>
              </a:solidFill>
            </a:endParaRPr>
          </a:p>
        </p:txBody>
      </p:sp>
      <p:sp>
        <p:nvSpPr>
          <p:cNvPr id="73" name="Vrije vorm 72"/>
          <p:cNvSpPr/>
          <p:nvPr/>
        </p:nvSpPr>
        <p:spPr>
          <a:xfrm>
            <a:off x="-202678" y="4023216"/>
            <a:ext cx="2505089" cy="2426677"/>
          </a:xfrm>
          <a:custGeom>
            <a:avLst/>
            <a:gdLst>
              <a:gd name="connsiteX0" fmla="*/ 764931 w 2505089"/>
              <a:gd name="connsiteY0" fmla="*/ 351692 h 2426677"/>
              <a:gd name="connsiteX1" fmla="*/ 826477 w 2505089"/>
              <a:gd name="connsiteY1" fmla="*/ 298938 h 2426677"/>
              <a:gd name="connsiteX2" fmla="*/ 835269 w 2505089"/>
              <a:gd name="connsiteY2" fmla="*/ 105508 h 2426677"/>
              <a:gd name="connsiteX3" fmla="*/ 844061 w 2505089"/>
              <a:gd name="connsiteY3" fmla="*/ 79131 h 2426677"/>
              <a:gd name="connsiteX4" fmla="*/ 888023 w 2505089"/>
              <a:gd name="connsiteY4" fmla="*/ 35169 h 2426677"/>
              <a:gd name="connsiteX5" fmla="*/ 940777 w 2505089"/>
              <a:gd name="connsiteY5" fmla="*/ 17584 h 2426677"/>
              <a:gd name="connsiteX6" fmla="*/ 967154 w 2505089"/>
              <a:gd name="connsiteY6" fmla="*/ 0 h 2426677"/>
              <a:gd name="connsiteX7" fmla="*/ 1055077 w 2505089"/>
              <a:gd name="connsiteY7" fmla="*/ 8792 h 2426677"/>
              <a:gd name="connsiteX8" fmla="*/ 1107831 w 2505089"/>
              <a:gd name="connsiteY8" fmla="*/ 43961 h 2426677"/>
              <a:gd name="connsiteX9" fmla="*/ 1134208 w 2505089"/>
              <a:gd name="connsiteY9" fmla="*/ 96715 h 2426677"/>
              <a:gd name="connsiteX10" fmla="*/ 1143000 w 2505089"/>
              <a:gd name="connsiteY10" fmla="*/ 123092 h 2426677"/>
              <a:gd name="connsiteX11" fmla="*/ 1178169 w 2505089"/>
              <a:gd name="connsiteY11" fmla="*/ 175846 h 2426677"/>
              <a:gd name="connsiteX12" fmla="*/ 1195754 w 2505089"/>
              <a:gd name="connsiteY12" fmla="*/ 202223 h 2426677"/>
              <a:gd name="connsiteX13" fmla="*/ 1213338 w 2505089"/>
              <a:gd name="connsiteY13" fmla="*/ 228600 h 2426677"/>
              <a:gd name="connsiteX14" fmla="*/ 1239715 w 2505089"/>
              <a:gd name="connsiteY14" fmla="*/ 246184 h 2426677"/>
              <a:gd name="connsiteX15" fmla="*/ 1257300 w 2505089"/>
              <a:gd name="connsiteY15" fmla="*/ 272561 h 2426677"/>
              <a:gd name="connsiteX16" fmla="*/ 1310054 w 2505089"/>
              <a:gd name="connsiteY16" fmla="*/ 298938 h 2426677"/>
              <a:gd name="connsiteX17" fmla="*/ 1354015 w 2505089"/>
              <a:gd name="connsiteY17" fmla="*/ 290146 h 2426677"/>
              <a:gd name="connsiteX18" fmla="*/ 1389185 w 2505089"/>
              <a:gd name="connsiteY18" fmla="*/ 237392 h 2426677"/>
              <a:gd name="connsiteX19" fmla="*/ 1397977 w 2505089"/>
              <a:gd name="connsiteY19" fmla="*/ 211015 h 2426677"/>
              <a:gd name="connsiteX20" fmla="*/ 1450731 w 2505089"/>
              <a:gd name="connsiteY20" fmla="*/ 175846 h 2426677"/>
              <a:gd name="connsiteX21" fmla="*/ 1459523 w 2505089"/>
              <a:gd name="connsiteY21" fmla="*/ 149469 h 2426677"/>
              <a:gd name="connsiteX22" fmla="*/ 1477108 w 2505089"/>
              <a:gd name="connsiteY22" fmla="*/ 123092 h 2426677"/>
              <a:gd name="connsiteX23" fmla="*/ 1494692 w 2505089"/>
              <a:gd name="connsiteY23" fmla="*/ 61546 h 2426677"/>
              <a:gd name="connsiteX24" fmla="*/ 1521069 w 2505089"/>
              <a:gd name="connsiteY24" fmla="*/ 43961 h 2426677"/>
              <a:gd name="connsiteX25" fmla="*/ 1538654 w 2505089"/>
              <a:gd name="connsiteY25" fmla="*/ 70338 h 2426677"/>
              <a:gd name="connsiteX26" fmla="*/ 1565031 w 2505089"/>
              <a:gd name="connsiteY26" fmla="*/ 79131 h 2426677"/>
              <a:gd name="connsiteX27" fmla="*/ 1600200 w 2505089"/>
              <a:gd name="connsiteY27" fmla="*/ 131884 h 2426677"/>
              <a:gd name="connsiteX28" fmla="*/ 1644161 w 2505089"/>
              <a:gd name="connsiteY28" fmla="*/ 184638 h 2426677"/>
              <a:gd name="connsiteX29" fmla="*/ 1652954 w 2505089"/>
              <a:gd name="connsiteY29" fmla="*/ 211015 h 2426677"/>
              <a:gd name="connsiteX30" fmla="*/ 1688123 w 2505089"/>
              <a:gd name="connsiteY30" fmla="*/ 263769 h 2426677"/>
              <a:gd name="connsiteX31" fmla="*/ 1705708 w 2505089"/>
              <a:gd name="connsiteY31" fmla="*/ 290146 h 2426677"/>
              <a:gd name="connsiteX32" fmla="*/ 1714500 w 2505089"/>
              <a:gd name="connsiteY32" fmla="*/ 369277 h 2426677"/>
              <a:gd name="connsiteX33" fmla="*/ 1740877 w 2505089"/>
              <a:gd name="connsiteY33" fmla="*/ 360484 h 2426677"/>
              <a:gd name="connsiteX34" fmla="*/ 1767254 w 2505089"/>
              <a:gd name="connsiteY34" fmla="*/ 342900 h 2426677"/>
              <a:gd name="connsiteX35" fmla="*/ 1828800 w 2505089"/>
              <a:gd name="connsiteY35" fmla="*/ 325315 h 2426677"/>
              <a:gd name="connsiteX36" fmla="*/ 1890346 w 2505089"/>
              <a:gd name="connsiteY36" fmla="*/ 298938 h 2426677"/>
              <a:gd name="connsiteX37" fmla="*/ 2004646 w 2505089"/>
              <a:gd name="connsiteY37" fmla="*/ 307731 h 2426677"/>
              <a:gd name="connsiteX38" fmla="*/ 2057400 w 2505089"/>
              <a:gd name="connsiteY38" fmla="*/ 342900 h 2426677"/>
              <a:gd name="connsiteX39" fmla="*/ 2101361 w 2505089"/>
              <a:gd name="connsiteY39" fmla="*/ 439615 h 2426677"/>
              <a:gd name="connsiteX40" fmla="*/ 2092569 w 2505089"/>
              <a:gd name="connsiteY40" fmla="*/ 545123 h 2426677"/>
              <a:gd name="connsiteX41" fmla="*/ 2066192 w 2505089"/>
              <a:gd name="connsiteY41" fmla="*/ 562708 h 2426677"/>
              <a:gd name="connsiteX42" fmla="*/ 2057400 w 2505089"/>
              <a:gd name="connsiteY42" fmla="*/ 589084 h 2426677"/>
              <a:gd name="connsiteX43" fmla="*/ 2039815 w 2505089"/>
              <a:gd name="connsiteY43" fmla="*/ 615461 h 2426677"/>
              <a:gd name="connsiteX44" fmla="*/ 2048608 w 2505089"/>
              <a:gd name="connsiteY44" fmla="*/ 703384 h 2426677"/>
              <a:gd name="connsiteX45" fmla="*/ 2074985 w 2505089"/>
              <a:gd name="connsiteY45" fmla="*/ 720969 h 2426677"/>
              <a:gd name="connsiteX46" fmla="*/ 2092569 w 2505089"/>
              <a:gd name="connsiteY46" fmla="*/ 747346 h 2426677"/>
              <a:gd name="connsiteX47" fmla="*/ 2127738 w 2505089"/>
              <a:gd name="connsiteY47" fmla="*/ 764931 h 2426677"/>
              <a:gd name="connsiteX48" fmla="*/ 2154115 w 2505089"/>
              <a:gd name="connsiteY48" fmla="*/ 782515 h 2426677"/>
              <a:gd name="connsiteX49" fmla="*/ 2180492 w 2505089"/>
              <a:gd name="connsiteY49" fmla="*/ 791308 h 2426677"/>
              <a:gd name="connsiteX50" fmla="*/ 2206869 w 2505089"/>
              <a:gd name="connsiteY50" fmla="*/ 808892 h 2426677"/>
              <a:gd name="connsiteX51" fmla="*/ 2242038 w 2505089"/>
              <a:gd name="connsiteY51" fmla="*/ 817684 h 2426677"/>
              <a:gd name="connsiteX52" fmla="*/ 2294792 w 2505089"/>
              <a:gd name="connsiteY52" fmla="*/ 835269 h 2426677"/>
              <a:gd name="connsiteX53" fmla="*/ 2321169 w 2505089"/>
              <a:gd name="connsiteY53" fmla="*/ 844061 h 2426677"/>
              <a:gd name="connsiteX54" fmla="*/ 2373923 w 2505089"/>
              <a:gd name="connsiteY54" fmla="*/ 870438 h 2426677"/>
              <a:gd name="connsiteX55" fmla="*/ 2426677 w 2505089"/>
              <a:gd name="connsiteY55" fmla="*/ 914400 h 2426677"/>
              <a:gd name="connsiteX56" fmla="*/ 2479431 w 2505089"/>
              <a:gd name="connsiteY56" fmla="*/ 949569 h 2426677"/>
              <a:gd name="connsiteX57" fmla="*/ 2488223 w 2505089"/>
              <a:gd name="connsiteY57" fmla="*/ 1169377 h 2426677"/>
              <a:gd name="connsiteX58" fmla="*/ 2461846 w 2505089"/>
              <a:gd name="connsiteY58" fmla="*/ 1186961 h 2426677"/>
              <a:gd name="connsiteX59" fmla="*/ 2417885 w 2505089"/>
              <a:gd name="connsiteY59" fmla="*/ 1195754 h 2426677"/>
              <a:gd name="connsiteX60" fmla="*/ 2391508 w 2505089"/>
              <a:gd name="connsiteY60" fmla="*/ 1204546 h 2426677"/>
              <a:gd name="connsiteX61" fmla="*/ 2365131 w 2505089"/>
              <a:gd name="connsiteY61" fmla="*/ 1230923 h 2426677"/>
              <a:gd name="connsiteX62" fmla="*/ 2312377 w 2505089"/>
              <a:gd name="connsiteY62" fmla="*/ 1266092 h 2426677"/>
              <a:gd name="connsiteX63" fmla="*/ 2268415 w 2505089"/>
              <a:gd name="connsiteY63" fmla="*/ 1345223 h 2426677"/>
              <a:gd name="connsiteX64" fmla="*/ 2286000 w 2505089"/>
              <a:gd name="connsiteY64" fmla="*/ 1397977 h 2426677"/>
              <a:gd name="connsiteX65" fmla="*/ 2294792 w 2505089"/>
              <a:gd name="connsiteY65" fmla="*/ 1424354 h 2426677"/>
              <a:gd name="connsiteX66" fmla="*/ 2329961 w 2505089"/>
              <a:gd name="connsiteY66" fmla="*/ 1477108 h 2426677"/>
              <a:gd name="connsiteX67" fmla="*/ 2347546 w 2505089"/>
              <a:gd name="connsiteY67" fmla="*/ 1503484 h 2426677"/>
              <a:gd name="connsiteX68" fmla="*/ 2365131 w 2505089"/>
              <a:gd name="connsiteY68" fmla="*/ 1529861 h 2426677"/>
              <a:gd name="connsiteX69" fmla="*/ 2373923 w 2505089"/>
              <a:gd name="connsiteY69" fmla="*/ 1556238 h 2426677"/>
              <a:gd name="connsiteX70" fmla="*/ 2409092 w 2505089"/>
              <a:gd name="connsiteY70" fmla="*/ 1608992 h 2426677"/>
              <a:gd name="connsiteX71" fmla="*/ 2426677 w 2505089"/>
              <a:gd name="connsiteY71" fmla="*/ 1661746 h 2426677"/>
              <a:gd name="connsiteX72" fmla="*/ 2435469 w 2505089"/>
              <a:gd name="connsiteY72" fmla="*/ 1688123 h 2426677"/>
              <a:gd name="connsiteX73" fmla="*/ 2426677 w 2505089"/>
              <a:gd name="connsiteY73" fmla="*/ 1846384 h 2426677"/>
              <a:gd name="connsiteX74" fmla="*/ 2409092 w 2505089"/>
              <a:gd name="connsiteY74" fmla="*/ 1872761 h 2426677"/>
              <a:gd name="connsiteX75" fmla="*/ 2400300 w 2505089"/>
              <a:gd name="connsiteY75" fmla="*/ 1899138 h 2426677"/>
              <a:gd name="connsiteX76" fmla="*/ 2321169 w 2505089"/>
              <a:gd name="connsiteY76" fmla="*/ 1943100 h 2426677"/>
              <a:gd name="connsiteX77" fmla="*/ 2198077 w 2505089"/>
              <a:gd name="connsiteY77" fmla="*/ 1925515 h 2426677"/>
              <a:gd name="connsiteX78" fmla="*/ 2145323 w 2505089"/>
              <a:gd name="connsiteY78" fmla="*/ 1907931 h 2426677"/>
              <a:gd name="connsiteX79" fmla="*/ 2118946 w 2505089"/>
              <a:gd name="connsiteY79" fmla="*/ 1899138 h 2426677"/>
              <a:gd name="connsiteX80" fmla="*/ 2092569 w 2505089"/>
              <a:gd name="connsiteY80" fmla="*/ 1890346 h 2426677"/>
              <a:gd name="connsiteX81" fmla="*/ 1995854 w 2505089"/>
              <a:gd name="connsiteY81" fmla="*/ 1899138 h 2426677"/>
              <a:gd name="connsiteX82" fmla="*/ 1987061 w 2505089"/>
              <a:gd name="connsiteY82" fmla="*/ 1925515 h 2426677"/>
              <a:gd name="connsiteX83" fmla="*/ 1960685 w 2505089"/>
              <a:gd name="connsiteY83" fmla="*/ 1943100 h 2426677"/>
              <a:gd name="connsiteX84" fmla="*/ 1951892 w 2505089"/>
              <a:gd name="connsiteY84" fmla="*/ 1969477 h 2426677"/>
              <a:gd name="connsiteX85" fmla="*/ 1934308 w 2505089"/>
              <a:gd name="connsiteY85" fmla="*/ 2074984 h 2426677"/>
              <a:gd name="connsiteX86" fmla="*/ 1907931 w 2505089"/>
              <a:gd name="connsiteY86" fmla="*/ 2127738 h 2426677"/>
              <a:gd name="connsiteX87" fmla="*/ 1890346 w 2505089"/>
              <a:gd name="connsiteY87" fmla="*/ 2180492 h 2426677"/>
              <a:gd name="connsiteX88" fmla="*/ 1881554 w 2505089"/>
              <a:gd name="connsiteY88" fmla="*/ 2206869 h 2426677"/>
              <a:gd name="connsiteX89" fmla="*/ 1863969 w 2505089"/>
              <a:gd name="connsiteY89" fmla="*/ 2294792 h 2426677"/>
              <a:gd name="connsiteX90" fmla="*/ 1855177 w 2505089"/>
              <a:gd name="connsiteY90" fmla="*/ 2338754 h 2426677"/>
              <a:gd name="connsiteX91" fmla="*/ 1828800 w 2505089"/>
              <a:gd name="connsiteY91" fmla="*/ 2365131 h 2426677"/>
              <a:gd name="connsiteX92" fmla="*/ 1811215 w 2505089"/>
              <a:gd name="connsiteY92" fmla="*/ 2391508 h 2426677"/>
              <a:gd name="connsiteX93" fmla="*/ 1758461 w 2505089"/>
              <a:gd name="connsiteY93" fmla="*/ 2426677 h 2426677"/>
              <a:gd name="connsiteX94" fmla="*/ 1688123 w 2505089"/>
              <a:gd name="connsiteY94" fmla="*/ 2417884 h 2426677"/>
              <a:gd name="connsiteX95" fmla="*/ 1635369 w 2505089"/>
              <a:gd name="connsiteY95" fmla="*/ 2382715 h 2426677"/>
              <a:gd name="connsiteX96" fmla="*/ 1608992 w 2505089"/>
              <a:gd name="connsiteY96" fmla="*/ 2365131 h 2426677"/>
              <a:gd name="connsiteX97" fmla="*/ 1556238 w 2505089"/>
              <a:gd name="connsiteY97" fmla="*/ 2338754 h 2426677"/>
              <a:gd name="connsiteX98" fmla="*/ 1529861 w 2505089"/>
              <a:gd name="connsiteY98" fmla="*/ 2329961 h 2426677"/>
              <a:gd name="connsiteX99" fmla="*/ 1503485 w 2505089"/>
              <a:gd name="connsiteY99" fmla="*/ 2312377 h 2426677"/>
              <a:gd name="connsiteX100" fmla="*/ 1450731 w 2505089"/>
              <a:gd name="connsiteY100" fmla="*/ 2294792 h 2426677"/>
              <a:gd name="connsiteX101" fmla="*/ 1415561 w 2505089"/>
              <a:gd name="connsiteY101" fmla="*/ 2277208 h 2426677"/>
              <a:gd name="connsiteX102" fmla="*/ 1362808 w 2505089"/>
              <a:gd name="connsiteY102" fmla="*/ 2259623 h 2426677"/>
              <a:gd name="connsiteX103" fmla="*/ 1345223 w 2505089"/>
              <a:gd name="connsiteY103" fmla="*/ 2233246 h 2426677"/>
              <a:gd name="connsiteX104" fmla="*/ 1292469 w 2505089"/>
              <a:gd name="connsiteY104" fmla="*/ 2198077 h 2426677"/>
              <a:gd name="connsiteX105" fmla="*/ 1178169 w 2505089"/>
              <a:gd name="connsiteY105" fmla="*/ 2206869 h 2426677"/>
              <a:gd name="connsiteX106" fmla="*/ 1160585 w 2505089"/>
              <a:gd name="connsiteY106" fmla="*/ 2233246 h 2426677"/>
              <a:gd name="connsiteX107" fmla="*/ 1134208 w 2505089"/>
              <a:gd name="connsiteY107" fmla="*/ 2321169 h 2426677"/>
              <a:gd name="connsiteX108" fmla="*/ 1107831 w 2505089"/>
              <a:gd name="connsiteY108" fmla="*/ 2347546 h 2426677"/>
              <a:gd name="connsiteX109" fmla="*/ 1063869 w 2505089"/>
              <a:gd name="connsiteY109" fmla="*/ 2391508 h 2426677"/>
              <a:gd name="connsiteX110" fmla="*/ 949569 w 2505089"/>
              <a:gd name="connsiteY110" fmla="*/ 2409092 h 2426677"/>
              <a:gd name="connsiteX111" fmla="*/ 888023 w 2505089"/>
              <a:gd name="connsiteY111" fmla="*/ 2400300 h 2426677"/>
              <a:gd name="connsiteX112" fmla="*/ 852854 w 2505089"/>
              <a:gd name="connsiteY112" fmla="*/ 2321169 h 2426677"/>
              <a:gd name="connsiteX113" fmla="*/ 800100 w 2505089"/>
              <a:gd name="connsiteY113" fmla="*/ 2277208 h 2426677"/>
              <a:gd name="connsiteX114" fmla="*/ 773723 w 2505089"/>
              <a:gd name="connsiteY114" fmla="*/ 2259623 h 2426677"/>
              <a:gd name="connsiteX115" fmla="*/ 738554 w 2505089"/>
              <a:gd name="connsiteY115" fmla="*/ 2224454 h 2426677"/>
              <a:gd name="connsiteX116" fmla="*/ 720969 w 2505089"/>
              <a:gd name="connsiteY116" fmla="*/ 2198077 h 2426677"/>
              <a:gd name="connsiteX117" fmla="*/ 677008 w 2505089"/>
              <a:gd name="connsiteY117" fmla="*/ 2118946 h 2426677"/>
              <a:gd name="connsiteX118" fmla="*/ 659423 w 2505089"/>
              <a:gd name="connsiteY118" fmla="*/ 2092569 h 2426677"/>
              <a:gd name="connsiteX119" fmla="*/ 641838 w 2505089"/>
              <a:gd name="connsiteY119" fmla="*/ 2066192 h 2426677"/>
              <a:gd name="connsiteX120" fmla="*/ 615461 w 2505089"/>
              <a:gd name="connsiteY120" fmla="*/ 2039815 h 2426677"/>
              <a:gd name="connsiteX121" fmla="*/ 580292 w 2505089"/>
              <a:gd name="connsiteY121" fmla="*/ 1987061 h 2426677"/>
              <a:gd name="connsiteX122" fmla="*/ 509954 w 2505089"/>
              <a:gd name="connsiteY122" fmla="*/ 1978269 h 2426677"/>
              <a:gd name="connsiteX123" fmla="*/ 422031 w 2505089"/>
              <a:gd name="connsiteY123" fmla="*/ 1987061 h 2426677"/>
              <a:gd name="connsiteX124" fmla="*/ 395654 w 2505089"/>
              <a:gd name="connsiteY124" fmla="*/ 2004646 h 2426677"/>
              <a:gd name="connsiteX125" fmla="*/ 316523 w 2505089"/>
              <a:gd name="connsiteY125" fmla="*/ 2031023 h 2426677"/>
              <a:gd name="connsiteX126" fmla="*/ 237392 w 2505089"/>
              <a:gd name="connsiteY126" fmla="*/ 2057400 h 2426677"/>
              <a:gd name="connsiteX127" fmla="*/ 211015 w 2505089"/>
              <a:gd name="connsiteY127" fmla="*/ 2066192 h 2426677"/>
              <a:gd name="connsiteX128" fmla="*/ 140677 w 2505089"/>
              <a:gd name="connsiteY128" fmla="*/ 2048608 h 2426677"/>
              <a:gd name="connsiteX129" fmla="*/ 87923 w 2505089"/>
              <a:gd name="connsiteY129" fmla="*/ 2022231 h 2426677"/>
              <a:gd name="connsiteX130" fmla="*/ 61546 w 2505089"/>
              <a:gd name="connsiteY130" fmla="*/ 2004646 h 2426677"/>
              <a:gd name="connsiteX131" fmla="*/ 43961 w 2505089"/>
              <a:gd name="connsiteY131" fmla="*/ 1951892 h 2426677"/>
              <a:gd name="connsiteX132" fmla="*/ 43961 w 2505089"/>
              <a:gd name="connsiteY132" fmla="*/ 1767254 h 2426677"/>
              <a:gd name="connsiteX133" fmla="*/ 70338 w 2505089"/>
              <a:gd name="connsiteY133" fmla="*/ 1749669 h 2426677"/>
              <a:gd name="connsiteX134" fmla="*/ 123092 w 2505089"/>
              <a:gd name="connsiteY134" fmla="*/ 1732084 h 2426677"/>
              <a:gd name="connsiteX135" fmla="*/ 158261 w 2505089"/>
              <a:gd name="connsiteY135" fmla="*/ 1679331 h 2426677"/>
              <a:gd name="connsiteX136" fmla="*/ 193431 w 2505089"/>
              <a:gd name="connsiteY136" fmla="*/ 1617784 h 2426677"/>
              <a:gd name="connsiteX137" fmla="*/ 211015 w 2505089"/>
              <a:gd name="connsiteY137" fmla="*/ 1565031 h 2426677"/>
              <a:gd name="connsiteX138" fmla="*/ 219808 w 2505089"/>
              <a:gd name="connsiteY138" fmla="*/ 1538654 h 2426677"/>
              <a:gd name="connsiteX139" fmla="*/ 228600 w 2505089"/>
              <a:gd name="connsiteY139" fmla="*/ 1512277 h 2426677"/>
              <a:gd name="connsiteX140" fmla="*/ 211015 w 2505089"/>
              <a:gd name="connsiteY140" fmla="*/ 1424354 h 2426677"/>
              <a:gd name="connsiteX141" fmla="*/ 193431 w 2505089"/>
              <a:gd name="connsiteY141" fmla="*/ 1397977 h 2426677"/>
              <a:gd name="connsiteX142" fmla="*/ 167054 w 2505089"/>
              <a:gd name="connsiteY142" fmla="*/ 1371600 h 2426677"/>
              <a:gd name="connsiteX143" fmla="*/ 149469 w 2505089"/>
              <a:gd name="connsiteY143" fmla="*/ 1345223 h 2426677"/>
              <a:gd name="connsiteX144" fmla="*/ 96715 w 2505089"/>
              <a:gd name="connsiteY144" fmla="*/ 1310054 h 2426677"/>
              <a:gd name="connsiteX145" fmla="*/ 43961 w 2505089"/>
              <a:gd name="connsiteY145" fmla="*/ 1274884 h 2426677"/>
              <a:gd name="connsiteX146" fmla="*/ 0 w 2505089"/>
              <a:gd name="connsiteY146" fmla="*/ 1125415 h 2426677"/>
              <a:gd name="connsiteX147" fmla="*/ 17585 w 2505089"/>
              <a:gd name="connsiteY147" fmla="*/ 1055077 h 2426677"/>
              <a:gd name="connsiteX148" fmla="*/ 43961 w 2505089"/>
              <a:gd name="connsiteY148" fmla="*/ 1037492 h 2426677"/>
              <a:gd name="connsiteX149" fmla="*/ 87923 w 2505089"/>
              <a:gd name="connsiteY149" fmla="*/ 984738 h 2426677"/>
              <a:gd name="connsiteX150" fmla="*/ 167054 w 2505089"/>
              <a:gd name="connsiteY150" fmla="*/ 1002323 h 2426677"/>
              <a:gd name="connsiteX151" fmla="*/ 369277 w 2505089"/>
              <a:gd name="connsiteY151" fmla="*/ 1028700 h 2426677"/>
              <a:gd name="connsiteX152" fmla="*/ 386861 w 2505089"/>
              <a:gd name="connsiteY152" fmla="*/ 1002323 h 2426677"/>
              <a:gd name="connsiteX153" fmla="*/ 386861 w 2505089"/>
              <a:gd name="connsiteY153" fmla="*/ 773723 h 2426677"/>
              <a:gd name="connsiteX154" fmla="*/ 369277 w 2505089"/>
              <a:gd name="connsiteY154" fmla="*/ 720969 h 2426677"/>
              <a:gd name="connsiteX155" fmla="*/ 360485 w 2505089"/>
              <a:gd name="connsiteY155" fmla="*/ 694592 h 2426677"/>
              <a:gd name="connsiteX156" fmla="*/ 351692 w 2505089"/>
              <a:gd name="connsiteY156" fmla="*/ 633046 h 2426677"/>
              <a:gd name="connsiteX157" fmla="*/ 342900 w 2505089"/>
              <a:gd name="connsiteY157" fmla="*/ 606669 h 2426677"/>
              <a:gd name="connsiteX158" fmla="*/ 316523 w 2505089"/>
              <a:gd name="connsiteY158" fmla="*/ 589084 h 2426677"/>
              <a:gd name="connsiteX159" fmla="*/ 307731 w 2505089"/>
              <a:gd name="connsiteY159" fmla="*/ 298938 h 2426677"/>
              <a:gd name="connsiteX160" fmla="*/ 316523 w 2505089"/>
              <a:gd name="connsiteY160" fmla="*/ 272561 h 2426677"/>
              <a:gd name="connsiteX161" fmla="*/ 369277 w 2505089"/>
              <a:gd name="connsiteY161" fmla="*/ 254977 h 2426677"/>
              <a:gd name="connsiteX162" fmla="*/ 395654 w 2505089"/>
              <a:gd name="connsiteY162" fmla="*/ 237392 h 2426677"/>
              <a:gd name="connsiteX163" fmla="*/ 606669 w 2505089"/>
              <a:gd name="connsiteY163" fmla="*/ 254977 h 2426677"/>
              <a:gd name="connsiteX164" fmla="*/ 633046 w 2505089"/>
              <a:gd name="connsiteY164" fmla="*/ 307731 h 2426677"/>
              <a:gd name="connsiteX165" fmla="*/ 659423 w 2505089"/>
              <a:gd name="connsiteY165" fmla="*/ 360484 h 2426677"/>
              <a:gd name="connsiteX166" fmla="*/ 685800 w 2505089"/>
              <a:gd name="connsiteY166" fmla="*/ 369277 h 2426677"/>
              <a:gd name="connsiteX167" fmla="*/ 764931 w 2505089"/>
              <a:gd name="connsiteY167" fmla="*/ 351692 h 2426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</a:cxnLst>
            <a:rect l="l" t="t" r="r" b="b"/>
            <a:pathLst>
              <a:path w="2505089" h="2426677">
                <a:moveTo>
                  <a:pt x="764931" y="351692"/>
                </a:moveTo>
                <a:cubicBezTo>
                  <a:pt x="788377" y="339969"/>
                  <a:pt x="823327" y="325185"/>
                  <a:pt x="826477" y="298938"/>
                </a:cubicBezTo>
                <a:cubicBezTo>
                  <a:pt x="834167" y="234855"/>
                  <a:pt x="830122" y="169846"/>
                  <a:pt x="835269" y="105508"/>
                </a:cubicBezTo>
                <a:cubicBezTo>
                  <a:pt x="836008" y="96270"/>
                  <a:pt x="839916" y="87420"/>
                  <a:pt x="844061" y="79131"/>
                </a:cubicBezTo>
                <a:cubicBezTo>
                  <a:pt x="854946" y="57360"/>
                  <a:pt x="865415" y="45217"/>
                  <a:pt x="888023" y="35169"/>
                </a:cubicBezTo>
                <a:cubicBezTo>
                  <a:pt x="904961" y="27641"/>
                  <a:pt x="925354" y="27866"/>
                  <a:pt x="940777" y="17584"/>
                </a:cubicBezTo>
                <a:lnTo>
                  <a:pt x="967154" y="0"/>
                </a:lnTo>
                <a:cubicBezTo>
                  <a:pt x="996462" y="2931"/>
                  <a:pt x="1026964" y="7"/>
                  <a:pt x="1055077" y="8792"/>
                </a:cubicBezTo>
                <a:cubicBezTo>
                  <a:pt x="1075249" y="15096"/>
                  <a:pt x="1107831" y="43961"/>
                  <a:pt x="1107831" y="43961"/>
                </a:cubicBezTo>
                <a:cubicBezTo>
                  <a:pt x="1129930" y="110260"/>
                  <a:pt x="1100120" y="28538"/>
                  <a:pt x="1134208" y="96715"/>
                </a:cubicBezTo>
                <a:cubicBezTo>
                  <a:pt x="1138353" y="105004"/>
                  <a:pt x="1138499" y="114990"/>
                  <a:pt x="1143000" y="123092"/>
                </a:cubicBezTo>
                <a:cubicBezTo>
                  <a:pt x="1153263" y="141567"/>
                  <a:pt x="1166446" y="158261"/>
                  <a:pt x="1178169" y="175846"/>
                </a:cubicBezTo>
                <a:lnTo>
                  <a:pt x="1195754" y="202223"/>
                </a:lnTo>
                <a:cubicBezTo>
                  <a:pt x="1201615" y="211015"/>
                  <a:pt x="1204546" y="222739"/>
                  <a:pt x="1213338" y="228600"/>
                </a:cubicBezTo>
                <a:lnTo>
                  <a:pt x="1239715" y="246184"/>
                </a:lnTo>
                <a:cubicBezTo>
                  <a:pt x="1245577" y="254976"/>
                  <a:pt x="1249828" y="265089"/>
                  <a:pt x="1257300" y="272561"/>
                </a:cubicBezTo>
                <a:cubicBezTo>
                  <a:pt x="1274345" y="289606"/>
                  <a:pt x="1288600" y="291787"/>
                  <a:pt x="1310054" y="298938"/>
                </a:cubicBezTo>
                <a:cubicBezTo>
                  <a:pt x="1324708" y="296007"/>
                  <a:pt x="1342219" y="299321"/>
                  <a:pt x="1354015" y="290146"/>
                </a:cubicBezTo>
                <a:cubicBezTo>
                  <a:pt x="1370697" y="277171"/>
                  <a:pt x="1389185" y="237392"/>
                  <a:pt x="1389185" y="237392"/>
                </a:cubicBezTo>
                <a:cubicBezTo>
                  <a:pt x="1392116" y="228600"/>
                  <a:pt x="1391424" y="217568"/>
                  <a:pt x="1397977" y="211015"/>
                </a:cubicBezTo>
                <a:cubicBezTo>
                  <a:pt x="1412921" y="196071"/>
                  <a:pt x="1450731" y="175846"/>
                  <a:pt x="1450731" y="175846"/>
                </a:cubicBezTo>
                <a:cubicBezTo>
                  <a:pt x="1453662" y="167054"/>
                  <a:pt x="1455378" y="157758"/>
                  <a:pt x="1459523" y="149469"/>
                </a:cubicBezTo>
                <a:cubicBezTo>
                  <a:pt x="1464249" y="140017"/>
                  <a:pt x="1472945" y="132805"/>
                  <a:pt x="1477108" y="123092"/>
                </a:cubicBezTo>
                <a:cubicBezTo>
                  <a:pt x="1478566" y="119690"/>
                  <a:pt x="1489428" y="68126"/>
                  <a:pt x="1494692" y="61546"/>
                </a:cubicBezTo>
                <a:cubicBezTo>
                  <a:pt x="1501293" y="53294"/>
                  <a:pt x="1512277" y="49823"/>
                  <a:pt x="1521069" y="43961"/>
                </a:cubicBezTo>
                <a:cubicBezTo>
                  <a:pt x="1526931" y="52753"/>
                  <a:pt x="1530402" y="63737"/>
                  <a:pt x="1538654" y="70338"/>
                </a:cubicBezTo>
                <a:cubicBezTo>
                  <a:pt x="1545891" y="76128"/>
                  <a:pt x="1558478" y="72578"/>
                  <a:pt x="1565031" y="79131"/>
                </a:cubicBezTo>
                <a:cubicBezTo>
                  <a:pt x="1579975" y="94075"/>
                  <a:pt x="1585256" y="116940"/>
                  <a:pt x="1600200" y="131884"/>
                </a:cubicBezTo>
                <a:cubicBezTo>
                  <a:pt x="1619647" y="151331"/>
                  <a:pt x="1631919" y="160154"/>
                  <a:pt x="1644161" y="184638"/>
                </a:cubicBezTo>
                <a:cubicBezTo>
                  <a:pt x="1648306" y="192928"/>
                  <a:pt x="1648453" y="202913"/>
                  <a:pt x="1652954" y="211015"/>
                </a:cubicBezTo>
                <a:cubicBezTo>
                  <a:pt x="1663218" y="229489"/>
                  <a:pt x="1676400" y="246184"/>
                  <a:pt x="1688123" y="263769"/>
                </a:cubicBezTo>
                <a:lnTo>
                  <a:pt x="1705708" y="290146"/>
                </a:lnTo>
                <a:cubicBezTo>
                  <a:pt x="1708639" y="316523"/>
                  <a:pt x="1702631" y="345540"/>
                  <a:pt x="1714500" y="369277"/>
                </a:cubicBezTo>
                <a:cubicBezTo>
                  <a:pt x="1718645" y="377567"/>
                  <a:pt x="1732587" y="364629"/>
                  <a:pt x="1740877" y="360484"/>
                </a:cubicBezTo>
                <a:cubicBezTo>
                  <a:pt x="1750328" y="355758"/>
                  <a:pt x="1757541" y="347062"/>
                  <a:pt x="1767254" y="342900"/>
                </a:cubicBezTo>
                <a:cubicBezTo>
                  <a:pt x="1806709" y="325991"/>
                  <a:pt x="1794568" y="342431"/>
                  <a:pt x="1828800" y="325315"/>
                </a:cubicBezTo>
                <a:cubicBezTo>
                  <a:pt x="1889518" y="294956"/>
                  <a:pt x="1817153" y="317238"/>
                  <a:pt x="1890346" y="298938"/>
                </a:cubicBezTo>
                <a:cubicBezTo>
                  <a:pt x="1928446" y="301869"/>
                  <a:pt x="1967692" y="298006"/>
                  <a:pt x="2004646" y="307731"/>
                </a:cubicBezTo>
                <a:cubicBezTo>
                  <a:pt x="2025084" y="313110"/>
                  <a:pt x="2057400" y="342900"/>
                  <a:pt x="2057400" y="342900"/>
                </a:cubicBezTo>
                <a:cubicBezTo>
                  <a:pt x="2100858" y="408088"/>
                  <a:pt x="2088424" y="374930"/>
                  <a:pt x="2101361" y="439615"/>
                </a:cubicBezTo>
                <a:cubicBezTo>
                  <a:pt x="2098430" y="474784"/>
                  <a:pt x="2102264" y="511190"/>
                  <a:pt x="2092569" y="545123"/>
                </a:cubicBezTo>
                <a:cubicBezTo>
                  <a:pt x="2089666" y="555284"/>
                  <a:pt x="2072793" y="554456"/>
                  <a:pt x="2066192" y="562708"/>
                </a:cubicBezTo>
                <a:cubicBezTo>
                  <a:pt x="2060403" y="569945"/>
                  <a:pt x="2061545" y="580795"/>
                  <a:pt x="2057400" y="589084"/>
                </a:cubicBezTo>
                <a:cubicBezTo>
                  <a:pt x="2052674" y="598535"/>
                  <a:pt x="2045677" y="606669"/>
                  <a:pt x="2039815" y="615461"/>
                </a:cubicBezTo>
                <a:cubicBezTo>
                  <a:pt x="2042746" y="644769"/>
                  <a:pt x="2039294" y="675442"/>
                  <a:pt x="2048608" y="703384"/>
                </a:cubicBezTo>
                <a:cubicBezTo>
                  <a:pt x="2051950" y="713409"/>
                  <a:pt x="2067513" y="713497"/>
                  <a:pt x="2074985" y="720969"/>
                </a:cubicBezTo>
                <a:cubicBezTo>
                  <a:pt x="2082457" y="728441"/>
                  <a:pt x="2084451" y="740581"/>
                  <a:pt x="2092569" y="747346"/>
                </a:cubicBezTo>
                <a:cubicBezTo>
                  <a:pt x="2102638" y="755737"/>
                  <a:pt x="2116358" y="758428"/>
                  <a:pt x="2127738" y="764931"/>
                </a:cubicBezTo>
                <a:cubicBezTo>
                  <a:pt x="2136913" y="770174"/>
                  <a:pt x="2144664" y="777789"/>
                  <a:pt x="2154115" y="782515"/>
                </a:cubicBezTo>
                <a:cubicBezTo>
                  <a:pt x="2162405" y="786660"/>
                  <a:pt x="2172202" y="787163"/>
                  <a:pt x="2180492" y="791308"/>
                </a:cubicBezTo>
                <a:cubicBezTo>
                  <a:pt x="2189943" y="796034"/>
                  <a:pt x="2197156" y="804730"/>
                  <a:pt x="2206869" y="808892"/>
                </a:cubicBezTo>
                <a:cubicBezTo>
                  <a:pt x="2217976" y="813652"/>
                  <a:pt x="2230464" y="814212"/>
                  <a:pt x="2242038" y="817684"/>
                </a:cubicBezTo>
                <a:cubicBezTo>
                  <a:pt x="2259792" y="823010"/>
                  <a:pt x="2277207" y="829407"/>
                  <a:pt x="2294792" y="835269"/>
                </a:cubicBezTo>
                <a:lnTo>
                  <a:pt x="2321169" y="844061"/>
                </a:lnTo>
                <a:cubicBezTo>
                  <a:pt x="2396762" y="894457"/>
                  <a:pt x="2301119" y="834036"/>
                  <a:pt x="2373923" y="870438"/>
                </a:cubicBezTo>
                <a:cubicBezTo>
                  <a:pt x="2411624" y="889289"/>
                  <a:pt x="2391677" y="887178"/>
                  <a:pt x="2426677" y="914400"/>
                </a:cubicBezTo>
                <a:cubicBezTo>
                  <a:pt x="2443359" y="927375"/>
                  <a:pt x="2479431" y="949569"/>
                  <a:pt x="2479431" y="949569"/>
                </a:cubicBezTo>
                <a:cubicBezTo>
                  <a:pt x="2509237" y="1038990"/>
                  <a:pt x="2514267" y="1032647"/>
                  <a:pt x="2488223" y="1169377"/>
                </a:cubicBezTo>
                <a:cubicBezTo>
                  <a:pt x="2486246" y="1179757"/>
                  <a:pt x="2471740" y="1183251"/>
                  <a:pt x="2461846" y="1186961"/>
                </a:cubicBezTo>
                <a:cubicBezTo>
                  <a:pt x="2447854" y="1192208"/>
                  <a:pt x="2432383" y="1192129"/>
                  <a:pt x="2417885" y="1195754"/>
                </a:cubicBezTo>
                <a:cubicBezTo>
                  <a:pt x="2408894" y="1198002"/>
                  <a:pt x="2400300" y="1201615"/>
                  <a:pt x="2391508" y="1204546"/>
                </a:cubicBezTo>
                <a:cubicBezTo>
                  <a:pt x="2382716" y="1213338"/>
                  <a:pt x="2374946" y="1223289"/>
                  <a:pt x="2365131" y="1230923"/>
                </a:cubicBezTo>
                <a:cubicBezTo>
                  <a:pt x="2348449" y="1243898"/>
                  <a:pt x="2312377" y="1266092"/>
                  <a:pt x="2312377" y="1266092"/>
                </a:cubicBezTo>
                <a:cubicBezTo>
                  <a:pt x="2272067" y="1326557"/>
                  <a:pt x="2283892" y="1298797"/>
                  <a:pt x="2268415" y="1345223"/>
                </a:cubicBezTo>
                <a:lnTo>
                  <a:pt x="2286000" y="1397977"/>
                </a:lnTo>
                <a:cubicBezTo>
                  <a:pt x="2288931" y="1406769"/>
                  <a:pt x="2289651" y="1416643"/>
                  <a:pt x="2294792" y="1424354"/>
                </a:cubicBezTo>
                <a:lnTo>
                  <a:pt x="2329961" y="1477108"/>
                </a:lnTo>
                <a:lnTo>
                  <a:pt x="2347546" y="1503484"/>
                </a:lnTo>
                <a:lnTo>
                  <a:pt x="2365131" y="1529861"/>
                </a:lnTo>
                <a:cubicBezTo>
                  <a:pt x="2368062" y="1538653"/>
                  <a:pt x="2369422" y="1548136"/>
                  <a:pt x="2373923" y="1556238"/>
                </a:cubicBezTo>
                <a:cubicBezTo>
                  <a:pt x="2384186" y="1574713"/>
                  <a:pt x="2402409" y="1588942"/>
                  <a:pt x="2409092" y="1608992"/>
                </a:cubicBezTo>
                <a:lnTo>
                  <a:pt x="2426677" y="1661746"/>
                </a:lnTo>
                <a:lnTo>
                  <a:pt x="2435469" y="1688123"/>
                </a:lnTo>
                <a:cubicBezTo>
                  <a:pt x="2432538" y="1740877"/>
                  <a:pt x="2434149" y="1794080"/>
                  <a:pt x="2426677" y="1846384"/>
                </a:cubicBezTo>
                <a:cubicBezTo>
                  <a:pt x="2425183" y="1856845"/>
                  <a:pt x="2413818" y="1863309"/>
                  <a:pt x="2409092" y="1872761"/>
                </a:cubicBezTo>
                <a:cubicBezTo>
                  <a:pt x="2404947" y="1881050"/>
                  <a:pt x="2406853" y="1892585"/>
                  <a:pt x="2400300" y="1899138"/>
                </a:cubicBezTo>
                <a:cubicBezTo>
                  <a:pt x="2370066" y="1929372"/>
                  <a:pt x="2354338" y="1932044"/>
                  <a:pt x="2321169" y="1943100"/>
                </a:cubicBezTo>
                <a:cubicBezTo>
                  <a:pt x="2283100" y="1938870"/>
                  <a:pt x="2236577" y="1936015"/>
                  <a:pt x="2198077" y="1925515"/>
                </a:cubicBezTo>
                <a:cubicBezTo>
                  <a:pt x="2180194" y="1920638"/>
                  <a:pt x="2162908" y="1913793"/>
                  <a:pt x="2145323" y="1907931"/>
                </a:cubicBezTo>
                <a:lnTo>
                  <a:pt x="2118946" y="1899138"/>
                </a:lnTo>
                <a:lnTo>
                  <a:pt x="2092569" y="1890346"/>
                </a:lnTo>
                <a:cubicBezTo>
                  <a:pt x="2060331" y="1893277"/>
                  <a:pt x="2026564" y="1888901"/>
                  <a:pt x="1995854" y="1899138"/>
                </a:cubicBezTo>
                <a:cubicBezTo>
                  <a:pt x="1987062" y="1902069"/>
                  <a:pt x="1992851" y="1918278"/>
                  <a:pt x="1987061" y="1925515"/>
                </a:cubicBezTo>
                <a:cubicBezTo>
                  <a:pt x="1980460" y="1933766"/>
                  <a:pt x="1969477" y="1937238"/>
                  <a:pt x="1960685" y="1943100"/>
                </a:cubicBezTo>
                <a:cubicBezTo>
                  <a:pt x="1957754" y="1951892"/>
                  <a:pt x="1953550" y="1960358"/>
                  <a:pt x="1951892" y="1969477"/>
                </a:cubicBezTo>
                <a:cubicBezTo>
                  <a:pt x="1935838" y="2057772"/>
                  <a:pt x="1951778" y="2013840"/>
                  <a:pt x="1934308" y="2074984"/>
                </a:cubicBezTo>
                <a:cubicBezTo>
                  <a:pt x="1915070" y="2142317"/>
                  <a:pt x="1938755" y="2058383"/>
                  <a:pt x="1907931" y="2127738"/>
                </a:cubicBezTo>
                <a:cubicBezTo>
                  <a:pt x="1900403" y="2144676"/>
                  <a:pt x="1896208" y="2162907"/>
                  <a:pt x="1890346" y="2180492"/>
                </a:cubicBezTo>
                <a:lnTo>
                  <a:pt x="1881554" y="2206869"/>
                </a:lnTo>
                <a:cubicBezTo>
                  <a:pt x="1860009" y="2357671"/>
                  <a:pt x="1884431" y="2212941"/>
                  <a:pt x="1863969" y="2294792"/>
                </a:cubicBezTo>
                <a:cubicBezTo>
                  <a:pt x="1860345" y="2309290"/>
                  <a:pt x="1861860" y="2325387"/>
                  <a:pt x="1855177" y="2338754"/>
                </a:cubicBezTo>
                <a:cubicBezTo>
                  <a:pt x="1849616" y="2349876"/>
                  <a:pt x="1836760" y="2355579"/>
                  <a:pt x="1828800" y="2365131"/>
                </a:cubicBezTo>
                <a:cubicBezTo>
                  <a:pt x="1822035" y="2373249"/>
                  <a:pt x="1819168" y="2384550"/>
                  <a:pt x="1811215" y="2391508"/>
                </a:cubicBezTo>
                <a:cubicBezTo>
                  <a:pt x="1795310" y="2405425"/>
                  <a:pt x="1758461" y="2426677"/>
                  <a:pt x="1758461" y="2426677"/>
                </a:cubicBezTo>
                <a:cubicBezTo>
                  <a:pt x="1735015" y="2423746"/>
                  <a:pt x="1710375" y="2425831"/>
                  <a:pt x="1688123" y="2417884"/>
                </a:cubicBezTo>
                <a:cubicBezTo>
                  <a:pt x="1668220" y="2410776"/>
                  <a:pt x="1652954" y="2394438"/>
                  <a:pt x="1635369" y="2382715"/>
                </a:cubicBezTo>
                <a:cubicBezTo>
                  <a:pt x="1626577" y="2376854"/>
                  <a:pt x="1619017" y="2368473"/>
                  <a:pt x="1608992" y="2365131"/>
                </a:cubicBezTo>
                <a:cubicBezTo>
                  <a:pt x="1542692" y="2343029"/>
                  <a:pt x="1624415" y="2372843"/>
                  <a:pt x="1556238" y="2338754"/>
                </a:cubicBezTo>
                <a:cubicBezTo>
                  <a:pt x="1547948" y="2334609"/>
                  <a:pt x="1538151" y="2334106"/>
                  <a:pt x="1529861" y="2329961"/>
                </a:cubicBezTo>
                <a:cubicBezTo>
                  <a:pt x="1520410" y="2325235"/>
                  <a:pt x="1513141" y="2316669"/>
                  <a:pt x="1503485" y="2312377"/>
                </a:cubicBezTo>
                <a:cubicBezTo>
                  <a:pt x="1486547" y="2304849"/>
                  <a:pt x="1467310" y="2303081"/>
                  <a:pt x="1450731" y="2294792"/>
                </a:cubicBezTo>
                <a:cubicBezTo>
                  <a:pt x="1439008" y="2288931"/>
                  <a:pt x="1427730" y="2282076"/>
                  <a:pt x="1415561" y="2277208"/>
                </a:cubicBezTo>
                <a:cubicBezTo>
                  <a:pt x="1398351" y="2270324"/>
                  <a:pt x="1362808" y="2259623"/>
                  <a:pt x="1362808" y="2259623"/>
                </a:cubicBezTo>
                <a:cubicBezTo>
                  <a:pt x="1356946" y="2250831"/>
                  <a:pt x="1353176" y="2240204"/>
                  <a:pt x="1345223" y="2233246"/>
                </a:cubicBezTo>
                <a:cubicBezTo>
                  <a:pt x="1329318" y="2219329"/>
                  <a:pt x="1292469" y="2198077"/>
                  <a:pt x="1292469" y="2198077"/>
                </a:cubicBezTo>
                <a:cubicBezTo>
                  <a:pt x="1254369" y="2201008"/>
                  <a:pt x="1215091" y="2197023"/>
                  <a:pt x="1178169" y="2206869"/>
                </a:cubicBezTo>
                <a:cubicBezTo>
                  <a:pt x="1167959" y="2209592"/>
                  <a:pt x="1164748" y="2223533"/>
                  <a:pt x="1160585" y="2233246"/>
                </a:cubicBezTo>
                <a:cubicBezTo>
                  <a:pt x="1151621" y="2254162"/>
                  <a:pt x="1148979" y="2306398"/>
                  <a:pt x="1134208" y="2321169"/>
                </a:cubicBezTo>
                <a:cubicBezTo>
                  <a:pt x="1125416" y="2329961"/>
                  <a:pt x="1115791" y="2337994"/>
                  <a:pt x="1107831" y="2347546"/>
                </a:cubicBezTo>
                <a:cubicBezTo>
                  <a:pt x="1089796" y="2369188"/>
                  <a:pt x="1093627" y="2381589"/>
                  <a:pt x="1063869" y="2391508"/>
                </a:cubicBezTo>
                <a:cubicBezTo>
                  <a:pt x="1054720" y="2394558"/>
                  <a:pt x="954310" y="2408415"/>
                  <a:pt x="949569" y="2409092"/>
                </a:cubicBezTo>
                <a:cubicBezTo>
                  <a:pt x="929054" y="2406161"/>
                  <a:pt x="906960" y="2408717"/>
                  <a:pt x="888023" y="2400300"/>
                </a:cubicBezTo>
                <a:cubicBezTo>
                  <a:pt x="867255" y="2391070"/>
                  <a:pt x="861327" y="2326817"/>
                  <a:pt x="852854" y="2321169"/>
                </a:cubicBezTo>
                <a:cubicBezTo>
                  <a:pt x="787364" y="2277508"/>
                  <a:pt x="867798" y="2333623"/>
                  <a:pt x="800100" y="2277208"/>
                </a:cubicBezTo>
                <a:cubicBezTo>
                  <a:pt x="791982" y="2270443"/>
                  <a:pt x="782515" y="2265485"/>
                  <a:pt x="773723" y="2259623"/>
                </a:cubicBezTo>
                <a:cubicBezTo>
                  <a:pt x="754541" y="2202074"/>
                  <a:pt x="781183" y="2258557"/>
                  <a:pt x="738554" y="2224454"/>
                </a:cubicBezTo>
                <a:cubicBezTo>
                  <a:pt x="730302" y="2217853"/>
                  <a:pt x="726831" y="2206869"/>
                  <a:pt x="720969" y="2198077"/>
                </a:cubicBezTo>
                <a:cubicBezTo>
                  <a:pt x="705494" y="2151651"/>
                  <a:pt x="717317" y="2179410"/>
                  <a:pt x="677008" y="2118946"/>
                </a:cubicBezTo>
                <a:lnTo>
                  <a:pt x="659423" y="2092569"/>
                </a:lnTo>
                <a:cubicBezTo>
                  <a:pt x="653561" y="2083777"/>
                  <a:pt x="649310" y="2073664"/>
                  <a:pt x="641838" y="2066192"/>
                </a:cubicBezTo>
                <a:cubicBezTo>
                  <a:pt x="633046" y="2057400"/>
                  <a:pt x="623095" y="2049630"/>
                  <a:pt x="615461" y="2039815"/>
                </a:cubicBezTo>
                <a:cubicBezTo>
                  <a:pt x="602486" y="2023133"/>
                  <a:pt x="601263" y="1989682"/>
                  <a:pt x="580292" y="1987061"/>
                </a:cubicBezTo>
                <a:lnTo>
                  <a:pt x="509954" y="1978269"/>
                </a:lnTo>
                <a:cubicBezTo>
                  <a:pt x="480646" y="1981200"/>
                  <a:pt x="450731" y="1980438"/>
                  <a:pt x="422031" y="1987061"/>
                </a:cubicBezTo>
                <a:cubicBezTo>
                  <a:pt x="411734" y="1989437"/>
                  <a:pt x="405310" y="2000354"/>
                  <a:pt x="395654" y="2004646"/>
                </a:cubicBezTo>
                <a:cubicBezTo>
                  <a:pt x="395644" y="2004651"/>
                  <a:pt x="329717" y="2026625"/>
                  <a:pt x="316523" y="2031023"/>
                </a:cubicBezTo>
                <a:lnTo>
                  <a:pt x="237392" y="2057400"/>
                </a:lnTo>
                <a:lnTo>
                  <a:pt x="211015" y="2066192"/>
                </a:lnTo>
                <a:cubicBezTo>
                  <a:pt x="194296" y="2062848"/>
                  <a:pt x="158700" y="2057619"/>
                  <a:pt x="140677" y="2048608"/>
                </a:cubicBezTo>
                <a:cubicBezTo>
                  <a:pt x="72500" y="2014520"/>
                  <a:pt x="154222" y="2044330"/>
                  <a:pt x="87923" y="2022231"/>
                </a:cubicBezTo>
                <a:cubicBezTo>
                  <a:pt x="79131" y="2016369"/>
                  <a:pt x="67147" y="2013607"/>
                  <a:pt x="61546" y="2004646"/>
                </a:cubicBezTo>
                <a:cubicBezTo>
                  <a:pt x="51722" y="1988928"/>
                  <a:pt x="43961" y="1951892"/>
                  <a:pt x="43961" y="1951892"/>
                </a:cubicBezTo>
                <a:cubicBezTo>
                  <a:pt x="32160" y="1881085"/>
                  <a:pt x="23518" y="1854135"/>
                  <a:pt x="43961" y="1767254"/>
                </a:cubicBezTo>
                <a:cubicBezTo>
                  <a:pt x="46381" y="1756968"/>
                  <a:pt x="60682" y="1753961"/>
                  <a:pt x="70338" y="1749669"/>
                </a:cubicBezTo>
                <a:cubicBezTo>
                  <a:pt x="87276" y="1742141"/>
                  <a:pt x="123092" y="1732084"/>
                  <a:pt x="123092" y="1732084"/>
                </a:cubicBezTo>
                <a:lnTo>
                  <a:pt x="158261" y="1679331"/>
                </a:lnTo>
                <a:cubicBezTo>
                  <a:pt x="174123" y="1655538"/>
                  <a:pt x="182275" y="1645673"/>
                  <a:pt x="193431" y="1617784"/>
                </a:cubicBezTo>
                <a:cubicBezTo>
                  <a:pt x="200315" y="1600574"/>
                  <a:pt x="205154" y="1582615"/>
                  <a:pt x="211015" y="1565031"/>
                </a:cubicBezTo>
                <a:lnTo>
                  <a:pt x="219808" y="1538654"/>
                </a:lnTo>
                <a:lnTo>
                  <a:pt x="228600" y="1512277"/>
                </a:lnTo>
                <a:cubicBezTo>
                  <a:pt x="225359" y="1489587"/>
                  <a:pt x="223293" y="1448911"/>
                  <a:pt x="211015" y="1424354"/>
                </a:cubicBezTo>
                <a:cubicBezTo>
                  <a:pt x="206289" y="1414903"/>
                  <a:pt x="200196" y="1406095"/>
                  <a:pt x="193431" y="1397977"/>
                </a:cubicBezTo>
                <a:cubicBezTo>
                  <a:pt x="185471" y="1388425"/>
                  <a:pt x="175014" y="1381152"/>
                  <a:pt x="167054" y="1371600"/>
                </a:cubicBezTo>
                <a:cubicBezTo>
                  <a:pt x="160289" y="1363482"/>
                  <a:pt x="157422" y="1352181"/>
                  <a:pt x="149469" y="1345223"/>
                </a:cubicBezTo>
                <a:cubicBezTo>
                  <a:pt x="133564" y="1331306"/>
                  <a:pt x="111659" y="1324998"/>
                  <a:pt x="96715" y="1310054"/>
                </a:cubicBezTo>
                <a:cubicBezTo>
                  <a:pt x="63785" y="1277124"/>
                  <a:pt x="82134" y="1287609"/>
                  <a:pt x="43961" y="1274884"/>
                </a:cubicBezTo>
                <a:cubicBezTo>
                  <a:pt x="-9165" y="1195196"/>
                  <a:pt x="10705" y="1243178"/>
                  <a:pt x="0" y="1125415"/>
                </a:cubicBezTo>
                <a:cubicBezTo>
                  <a:pt x="439" y="1123221"/>
                  <a:pt x="10374" y="1064091"/>
                  <a:pt x="17585" y="1055077"/>
                </a:cubicBezTo>
                <a:cubicBezTo>
                  <a:pt x="24186" y="1046826"/>
                  <a:pt x="35169" y="1043354"/>
                  <a:pt x="43961" y="1037492"/>
                </a:cubicBezTo>
                <a:cubicBezTo>
                  <a:pt x="50933" y="1027034"/>
                  <a:pt x="74678" y="987681"/>
                  <a:pt x="87923" y="984738"/>
                </a:cubicBezTo>
                <a:cubicBezTo>
                  <a:pt x="106490" y="980612"/>
                  <a:pt x="146290" y="995402"/>
                  <a:pt x="167054" y="1002323"/>
                </a:cubicBezTo>
                <a:cubicBezTo>
                  <a:pt x="261335" y="1065176"/>
                  <a:pt x="198710" y="1038733"/>
                  <a:pt x="369277" y="1028700"/>
                </a:cubicBezTo>
                <a:cubicBezTo>
                  <a:pt x="375138" y="1019908"/>
                  <a:pt x="382135" y="1011774"/>
                  <a:pt x="386861" y="1002323"/>
                </a:cubicBezTo>
                <a:cubicBezTo>
                  <a:pt x="418130" y="939784"/>
                  <a:pt x="387767" y="782481"/>
                  <a:pt x="386861" y="773723"/>
                </a:cubicBezTo>
                <a:cubicBezTo>
                  <a:pt x="384954" y="755286"/>
                  <a:pt x="375138" y="738554"/>
                  <a:pt x="369277" y="720969"/>
                </a:cubicBezTo>
                <a:lnTo>
                  <a:pt x="360485" y="694592"/>
                </a:lnTo>
                <a:cubicBezTo>
                  <a:pt x="357554" y="674077"/>
                  <a:pt x="355756" y="653367"/>
                  <a:pt x="351692" y="633046"/>
                </a:cubicBezTo>
                <a:cubicBezTo>
                  <a:pt x="349874" y="623958"/>
                  <a:pt x="348690" y="613906"/>
                  <a:pt x="342900" y="606669"/>
                </a:cubicBezTo>
                <a:cubicBezTo>
                  <a:pt x="336299" y="598417"/>
                  <a:pt x="325315" y="594946"/>
                  <a:pt x="316523" y="589084"/>
                </a:cubicBezTo>
                <a:cubicBezTo>
                  <a:pt x="250962" y="490748"/>
                  <a:pt x="291728" y="562983"/>
                  <a:pt x="307731" y="298938"/>
                </a:cubicBezTo>
                <a:cubicBezTo>
                  <a:pt x="308292" y="289687"/>
                  <a:pt x="308981" y="277948"/>
                  <a:pt x="316523" y="272561"/>
                </a:cubicBezTo>
                <a:cubicBezTo>
                  <a:pt x="331606" y="261787"/>
                  <a:pt x="369277" y="254977"/>
                  <a:pt x="369277" y="254977"/>
                </a:cubicBezTo>
                <a:cubicBezTo>
                  <a:pt x="378069" y="249115"/>
                  <a:pt x="385096" y="237832"/>
                  <a:pt x="395654" y="237392"/>
                </a:cubicBezTo>
                <a:cubicBezTo>
                  <a:pt x="543387" y="231236"/>
                  <a:pt x="528782" y="229013"/>
                  <a:pt x="606669" y="254977"/>
                </a:cubicBezTo>
                <a:cubicBezTo>
                  <a:pt x="628768" y="321276"/>
                  <a:pt x="598958" y="239554"/>
                  <a:pt x="633046" y="307731"/>
                </a:cubicBezTo>
                <a:cubicBezTo>
                  <a:pt x="643666" y="328970"/>
                  <a:pt x="638423" y="343684"/>
                  <a:pt x="659423" y="360484"/>
                </a:cubicBezTo>
                <a:cubicBezTo>
                  <a:pt x="666660" y="366274"/>
                  <a:pt x="677008" y="366346"/>
                  <a:pt x="685800" y="369277"/>
                </a:cubicBezTo>
                <a:cubicBezTo>
                  <a:pt x="805911" y="359267"/>
                  <a:pt x="741485" y="363415"/>
                  <a:pt x="764931" y="351692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37"/>
            <a:endParaRPr lang="en-US">
              <a:solidFill>
                <a:prstClr val="white"/>
              </a:solidFill>
            </a:endParaRPr>
          </a:p>
        </p:txBody>
      </p:sp>
      <p:sp>
        <p:nvSpPr>
          <p:cNvPr id="74" name="Ovaal 73"/>
          <p:cNvSpPr/>
          <p:nvPr/>
        </p:nvSpPr>
        <p:spPr>
          <a:xfrm>
            <a:off x="373386" y="4599279"/>
            <a:ext cx="1188132" cy="1008112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37"/>
            <a:r>
              <a:rPr lang="en-US" dirty="0">
                <a:solidFill>
                  <a:prstClr val="white"/>
                </a:solidFill>
              </a:rPr>
              <a:t>M2</a:t>
            </a:r>
          </a:p>
          <a:p>
            <a:pPr algn="ctr" defTabSz="913737"/>
            <a:r>
              <a:rPr lang="en-US" sz="1000" dirty="0">
                <a:solidFill>
                  <a:prstClr val="white"/>
                </a:solidFill>
              </a:rPr>
              <a:t>Macrophage</a:t>
            </a:r>
            <a:endParaRPr lang="en-US" sz="900" dirty="0">
              <a:solidFill>
                <a:prstClr val="white"/>
              </a:solidFill>
            </a:endParaRPr>
          </a:p>
        </p:txBody>
      </p:sp>
      <p:sp>
        <p:nvSpPr>
          <p:cNvPr id="11" name="Ovaal 10"/>
          <p:cNvSpPr/>
          <p:nvPr/>
        </p:nvSpPr>
        <p:spPr>
          <a:xfrm>
            <a:off x="-364563" y="2560743"/>
            <a:ext cx="2369633" cy="2268348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</a:schemeClr>
              </a:gs>
              <a:gs pos="91000">
                <a:schemeClr val="tx1">
                  <a:lumMod val="85000"/>
                  <a:lumOff val="1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91370" tIns="45687" rIns="91370" bIns="45687" rtlCol="0" anchor="ctr"/>
          <a:lstStyle/>
          <a:p>
            <a:pPr algn="ctr" defTabSz="913737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Ovaal 11"/>
          <p:cNvSpPr/>
          <p:nvPr/>
        </p:nvSpPr>
        <p:spPr>
          <a:xfrm>
            <a:off x="293861" y="3195138"/>
            <a:ext cx="1044220" cy="1245175"/>
          </a:xfrm>
          <a:prstGeom prst="ellipse">
            <a:avLst/>
          </a:pr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57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91370" tIns="45687" rIns="91370" bIns="45687" rtlCol="0" anchor="ctr"/>
          <a:lstStyle/>
          <a:p>
            <a:pPr algn="ctr" defTabSz="913737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al 8"/>
          <p:cNvSpPr/>
          <p:nvPr/>
        </p:nvSpPr>
        <p:spPr>
          <a:xfrm>
            <a:off x="-70792" y="1278363"/>
            <a:ext cx="2369633" cy="2268348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</a:schemeClr>
              </a:gs>
              <a:gs pos="91000">
                <a:schemeClr val="tx1">
                  <a:lumMod val="85000"/>
                  <a:lumOff val="1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91370" tIns="45687" rIns="91370" bIns="45687" rtlCol="0" anchor="ctr"/>
          <a:lstStyle/>
          <a:p>
            <a:pPr algn="ctr" defTabSz="913737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al 9"/>
          <p:cNvSpPr/>
          <p:nvPr/>
        </p:nvSpPr>
        <p:spPr>
          <a:xfrm>
            <a:off x="520046" y="1709302"/>
            <a:ext cx="1188061" cy="1245175"/>
          </a:xfrm>
          <a:prstGeom prst="ellipse">
            <a:avLst/>
          </a:pr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57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91370" tIns="45687" rIns="91370" bIns="45687" rtlCol="0" anchor="ctr"/>
          <a:lstStyle/>
          <a:p>
            <a:pPr algn="ctr" defTabSz="913737"/>
            <a:endParaRPr lang="en-US">
              <a:solidFill>
                <a:prstClr val="white"/>
              </a:solidFill>
            </a:endParaRPr>
          </a:p>
        </p:txBody>
      </p:sp>
      <p:sp>
        <p:nvSpPr>
          <p:cNvPr id="44" name="Tekstvak 43"/>
          <p:cNvSpPr txBox="1"/>
          <p:nvPr/>
        </p:nvSpPr>
        <p:spPr>
          <a:xfrm rot="925228">
            <a:off x="54185" y="388659"/>
            <a:ext cx="3671047" cy="1260139"/>
          </a:xfrm>
          <a:prstGeom prst="rect">
            <a:avLst/>
          </a:prstGeom>
          <a:noFill/>
        </p:spPr>
        <p:txBody>
          <a:bodyPr wrap="none" lIns="91370" tIns="45687" rIns="91370" bIns="45687" rtlCol="0">
            <a:prstTxWarp prst="textArchUp">
              <a:avLst>
                <a:gd name="adj" fmla="val 11857994"/>
              </a:avLst>
            </a:prstTxWarp>
            <a:spAutoFit/>
          </a:bodyPr>
          <a:lstStyle/>
          <a:p>
            <a:pPr defTabSz="913737"/>
            <a:r>
              <a:rPr lang="en-US" sz="2400" dirty="0" err="1">
                <a:solidFill>
                  <a:prstClr val="black"/>
                </a:solidFill>
              </a:rPr>
              <a:t>Immusuppressive</a:t>
            </a:r>
            <a:r>
              <a:rPr lang="en-US" sz="2400" dirty="0">
                <a:solidFill>
                  <a:prstClr val="black"/>
                </a:solidFill>
              </a:rPr>
              <a:t> microenvironment</a:t>
            </a:r>
          </a:p>
        </p:txBody>
      </p:sp>
      <p:sp>
        <p:nvSpPr>
          <p:cNvPr id="114" name="Rectangle 53"/>
          <p:cNvSpPr/>
          <p:nvPr/>
        </p:nvSpPr>
        <p:spPr>
          <a:xfrm rot="3714403">
            <a:off x="2183957" y="1731843"/>
            <a:ext cx="87408" cy="18580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91370" tIns="45687" rIns="91370" bIns="45687" rtlCol="0" anchor="ctr"/>
          <a:lstStyle/>
          <a:p>
            <a:pPr algn="ctr" defTabSz="913737">
              <a:defRPr/>
            </a:pPr>
            <a:endParaRPr lang="en-US" kern="0">
              <a:solidFill>
                <a:prstClr val="white"/>
              </a:solidFill>
            </a:endParaRPr>
          </a:p>
        </p:txBody>
      </p:sp>
      <p:sp>
        <p:nvSpPr>
          <p:cNvPr id="115" name="Rectangle 54"/>
          <p:cNvSpPr/>
          <p:nvPr/>
        </p:nvSpPr>
        <p:spPr>
          <a:xfrm rot="3714403">
            <a:off x="2216360" y="1796848"/>
            <a:ext cx="85121" cy="18580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91370" tIns="45687" rIns="91370" bIns="45687" rtlCol="0" anchor="ctr"/>
          <a:lstStyle/>
          <a:p>
            <a:pPr algn="ctr" defTabSz="913737">
              <a:defRPr/>
            </a:pPr>
            <a:endParaRPr lang="en-US" kern="0">
              <a:solidFill>
                <a:prstClr val="white"/>
              </a:solidFill>
            </a:endParaRPr>
          </a:p>
        </p:txBody>
      </p:sp>
      <p:sp>
        <p:nvSpPr>
          <p:cNvPr id="116" name="Isosceles Triangle 55"/>
          <p:cNvSpPr/>
          <p:nvPr/>
        </p:nvSpPr>
        <p:spPr>
          <a:xfrm rot="3714403">
            <a:off x="2317174" y="1693817"/>
            <a:ext cx="76932" cy="109806"/>
          </a:xfrm>
          <a:prstGeom prst="triangle">
            <a:avLst>
              <a:gd name="adj" fmla="val 2289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91370" tIns="45687" rIns="91370" bIns="45687" rtlCol="0" anchor="ctr"/>
          <a:lstStyle/>
          <a:p>
            <a:pPr algn="ctr" defTabSz="913737">
              <a:defRPr/>
            </a:pPr>
            <a:endParaRPr lang="en-US" kern="0">
              <a:solidFill>
                <a:prstClr val="white"/>
              </a:solidFill>
            </a:endParaRPr>
          </a:p>
        </p:txBody>
      </p:sp>
      <p:sp>
        <p:nvSpPr>
          <p:cNvPr id="117" name="Isosceles Triangle 56"/>
          <p:cNvSpPr/>
          <p:nvPr/>
        </p:nvSpPr>
        <p:spPr>
          <a:xfrm rot="3714403">
            <a:off x="2339588" y="1761742"/>
            <a:ext cx="91271" cy="111484"/>
          </a:xfrm>
          <a:prstGeom prst="triangle">
            <a:avLst>
              <a:gd name="adj" fmla="val 100000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91370" tIns="45687" rIns="91370" bIns="45687" rtlCol="0" anchor="ctr"/>
          <a:lstStyle/>
          <a:p>
            <a:pPr algn="ctr" defTabSz="913737">
              <a:defRPr/>
            </a:pPr>
            <a:endParaRPr lang="en-US" kern="0">
              <a:solidFill>
                <a:prstClr val="white"/>
              </a:solidFill>
            </a:endParaRPr>
          </a:p>
        </p:txBody>
      </p:sp>
      <p:sp>
        <p:nvSpPr>
          <p:cNvPr id="118" name="Oval 52"/>
          <p:cNvSpPr/>
          <p:nvPr/>
        </p:nvSpPr>
        <p:spPr>
          <a:xfrm rot="3714403">
            <a:off x="2375145" y="1675291"/>
            <a:ext cx="117004" cy="146968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91370" tIns="45687" rIns="91370" bIns="45687" rtlCol="0" anchor="ctr"/>
          <a:lstStyle/>
          <a:p>
            <a:pPr algn="ctr" defTabSz="913737">
              <a:defRPr/>
            </a:pPr>
            <a:endParaRPr lang="en-US" kern="0">
              <a:solidFill>
                <a:prstClr val="white"/>
              </a:solidFill>
            </a:endParaRPr>
          </a:p>
        </p:txBody>
      </p:sp>
      <p:sp>
        <p:nvSpPr>
          <p:cNvPr id="98" name="Rectangle 53"/>
          <p:cNvSpPr/>
          <p:nvPr/>
        </p:nvSpPr>
        <p:spPr>
          <a:xfrm rot="7071850">
            <a:off x="3195849" y="3778261"/>
            <a:ext cx="87408" cy="18580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algn="ctr" defTabSz="913737">
              <a:defRPr/>
            </a:pPr>
            <a:endParaRPr lang="en-US" kern="0">
              <a:solidFill>
                <a:prstClr val="white"/>
              </a:solidFill>
            </a:endParaRPr>
          </a:p>
        </p:txBody>
      </p:sp>
      <p:sp>
        <p:nvSpPr>
          <p:cNvPr id="99" name="Rectangle 54"/>
          <p:cNvSpPr/>
          <p:nvPr/>
        </p:nvSpPr>
        <p:spPr>
          <a:xfrm rot="7071850">
            <a:off x="3160588" y="3840521"/>
            <a:ext cx="85121" cy="18580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algn="ctr" defTabSz="913737">
              <a:defRPr/>
            </a:pPr>
            <a:endParaRPr lang="en-US" kern="0">
              <a:solidFill>
                <a:prstClr val="white"/>
              </a:solidFill>
            </a:endParaRPr>
          </a:p>
        </p:txBody>
      </p:sp>
      <p:sp>
        <p:nvSpPr>
          <p:cNvPr id="100" name="Isosceles Triangle 55"/>
          <p:cNvSpPr/>
          <p:nvPr/>
        </p:nvSpPr>
        <p:spPr>
          <a:xfrm rot="7071850">
            <a:off x="3335712" y="3879724"/>
            <a:ext cx="76932" cy="109806"/>
          </a:xfrm>
          <a:prstGeom prst="triangle">
            <a:avLst>
              <a:gd name="adj" fmla="val 2289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algn="ctr" defTabSz="913737">
              <a:defRPr/>
            </a:pPr>
            <a:endParaRPr lang="en-US" kern="0">
              <a:solidFill>
                <a:prstClr val="white"/>
              </a:solidFill>
            </a:endParaRPr>
          </a:p>
        </p:txBody>
      </p:sp>
      <p:sp>
        <p:nvSpPr>
          <p:cNvPr id="101" name="Isosceles Triangle 56"/>
          <p:cNvSpPr/>
          <p:nvPr/>
        </p:nvSpPr>
        <p:spPr>
          <a:xfrm rot="7071850">
            <a:off x="3288115" y="3941875"/>
            <a:ext cx="91271" cy="111484"/>
          </a:xfrm>
          <a:prstGeom prst="triangle">
            <a:avLst>
              <a:gd name="adj" fmla="val 100000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algn="ctr" defTabSz="913737">
              <a:defRPr/>
            </a:pPr>
            <a:endParaRPr lang="en-US" kern="0">
              <a:solidFill>
                <a:prstClr val="white"/>
              </a:solidFill>
            </a:endParaRPr>
          </a:p>
        </p:txBody>
      </p:sp>
      <p:sp>
        <p:nvSpPr>
          <p:cNvPr id="107" name="Oval 52"/>
          <p:cNvSpPr/>
          <p:nvPr/>
        </p:nvSpPr>
        <p:spPr>
          <a:xfrm rot="7071850">
            <a:off x="3359304" y="3925819"/>
            <a:ext cx="117004" cy="146968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37"/>
            <a:endParaRPr lang="en-US" kern="0">
              <a:solidFill>
                <a:prstClr val="white"/>
              </a:solidFill>
            </a:endParaRPr>
          </a:p>
        </p:txBody>
      </p:sp>
      <p:sp>
        <p:nvSpPr>
          <p:cNvPr id="143" name="Rectangle 53"/>
          <p:cNvSpPr/>
          <p:nvPr/>
        </p:nvSpPr>
        <p:spPr>
          <a:xfrm rot="5331164">
            <a:off x="3442240" y="2894143"/>
            <a:ext cx="87408" cy="18580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algn="ctr" defTabSz="913737">
              <a:defRPr/>
            </a:pPr>
            <a:endParaRPr lang="en-US" kern="0">
              <a:solidFill>
                <a:prstClr val="white"/>
              </a:solidFill>
            </a:endParaRPr>
          </a:p>
        </p:txBody>
      </p:sp>
      <p:sp>
        <p:nvSpPr>
          <p:cNvPr id="144" name="Rectangle 54"/>
          <p:cNvSpPr/>
          <p:nvPr/>
        </p:nvSpPr>
        <p:spPr>
          <a:xfrm rot="5331164">
            <a:off x="3441766" y="2966249"/>
            <a:ext cx="85121" cy="18580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algn="ctr" defTabSz="913737">
              <a:defRPr/>
            </a:pPr>
            <a:endParaRPr lang="en-US" kern="0">
              <a:solidFill>
                <a:prstClr val="white"/>
              </a:solidFill>
            </a:endParaRPr>
          </a:p>
        </p:txBody>
      </p:sp>
      <p:sp>
        <p:nvSpPr>
          <p:cNvPr id="185" name="Oval 76"/>
          <p:cNvSpPr/>
          <p:nvPr/>
        </p:nvSpPr>
        <p:spPr>
          <a:xfrm>
            <a:off x="2909003" y="1498863"/>
            <a:ext cx="45719" cy="45719"/>
          </a:xfrm>
          <a:prstGeom prst="ellipse">
            <a:avLst/>
          </a:prstGeom>
          <a:gradFill rotWithShape="1">
            <a:gsLst>
              <a:gs pos="0">
                <a:srgbClr val="8064A2">
                  <a:shade val="51000"/>
                  <a:satMod val="130000"/>
                </a:srgbClr>
              </a:gs>
              <a:gs pos="80000">
                <a:srgbClr val="8064A2">
                  <a:shade val="93000"/>
                  <a:satMod val="130000"/>
                </a:srgbClr>
              </a:gs>
              <a:gs pos="100000">
                <a:srgbClr val="8064A2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91370" tIns="45687" rIns="91370" bIns="45687" rtlCol="0" anchor="ctr"/>
          <a:lstStyle/>
          <a:p>
            <a:pPr algn="ctr" defTabSz="913737">
              <a:defRPr/>
            </a:pPr>
            <a:endParaRPr lang="en-US" kern="0">
              <a:solidFill>
                <a:prstClr val="white"/>
              </a:solidFill>
            </a:endParaRPr>
          </a:p>
        </p:txBody>
      </p:sp>
      <p:sp>
        <p:nvSpPr>
          <p:cNvPr id="188" name="Oval 81"/>
          <p:cNvSpPr/>
          <p:nvPr/>
        </p:nvSpPr>
        <p:spPr>
          <a:xfrm>
            <a:off x="2914303" y="1412818"/>
            <a:ext cx="45719" cy="45719"/>
          </a:xfrm>
          <a:prstGeom prst="ellipse">
            <a:avLst/>
          </a:prstGeom>
          <a:gradFill rotWithShape="1">
            <a:gsLst>
              <a:gs pos="0">
                <a:srgbClr val="8064A2">
                  <a:shade val="51000"/>
                  <a:satMod val="130000"/>
                </a:srgbClr>
              </a:gs>
              <a:gs pos="80000">
                <a:srgbClr val="8064A2">
                  <a:shade val="93000"/>
                  <a:satMod val="130000"/>
                </a:srgbClr>
              </a:gs>
              <a:gs pos="100000">
                <a:srgbClr val="8064A2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91370" tIns="45687" rIns="91370" bIns="45687" rtlCol="0" anchor="ctr"/>
          <a:lstStyle/>
          <a:p>
            <a:pPr algn="ctr" defTabSz="913737">
              <a:defRPr/>
            </a:pPr>
            <a:endParaRPr lang="en-US" kern="0">
              <a:solidFill>
                <a:prstClr val="white"/>
              </a:solidFill>
            </a:endParaRPr>
          </a:p>
        </p:txBody>
      </p:sp>
      <p:sp>
        <p:nvSpPr>
          <p:cNvPr id="189" name="Oval 82"/>
          <p:cNvSpPr/>
          <p:nvPr/>
        </p:nvSpPr>
        <p:spPr>
          <a:xfrm>
            <a:off x="3005731" y="1415485"/>
            <a:ext cx="45719" cy="45719"/>
          </a:xfrm>
          <a:prstGeom prst="ellipse">
            <a:avLst/>
          </a:prstGeom>
          <a:gradFill rotWithShape="1">
            <a:gsLst>
              <a:gs pos="0">
                <a:srgbClr val="8064A2">
                  <a:shade val="51000"/>
                  <a:satMod val="130000"/>
                </a:srgbClr>
              </a:gs>
              <a:gs pos="80000">
                <a:srgbClr val="8064A2">
                  <a:shade val="93000"/>
                  <a:satMod val="130000"/>
                </a:srgbClr>
              </a:gs>
              <a:gs pos="100000">
                <a:srgbClr val="8064A2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91370" tIns="45687" rIns="91370" bIns="45687" rtlCol="0" anchor="ctr"/>
          <a:lstStyle/>
          <a:p>
            <a:pPr algn="ctr" defTabSz="913737">
              <a:defRPr/>
            </a:pPr>
            <a:endParaRPr lang="en-US" kern="0">
              <a:solidFill>
                <a:prstClr val="white"/>
              </a:solidFill>
            </a:endParaRPr>
          </a:p>
        </p:txBody>
      </p:sp>
      <p:sp>
        <p:nvSpPr>
          <p:cNvPr id="192" name="Oval 78"/>
          <p:cNvSpPr/>
          <p:nvPr/>
        </p:nvSpPr>
        <p:spPr>
          <a:xfrm>
            <a:off x="2909003" y="1567885"/>
            <a:ext cx="45719" cy="45719"/>
          </a:xfrm>
          <a:prstGeom prst="ellipse">
            <a:avLst/>
          </a:prstGeom>
          <a:gradFill rotWithShape="1">
            <a:gsLst>
              <a:gs pos="0">
                <a:srgbClr val="8064A2">
                  <a:shade val="51000"/>
                  <a:satMod val="130000"/>
                </a:srgbClr>
              </a:gs>
              <a:gs pos="80000">
                <a:srgbClr val="8064A2">
                  <a:shade val="93000"/>
                  <a:satMod val="130000"/>
                </a:srgbClr>
              </a:gs>
              <a:gs pos="100000">
                <a:srgbClr val="8064A2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91370" tIns="45687" rIns="91370" bIns="45687" rtlCol="0" anchor="ctr"/>
          <a:lstStyle/>
          <a:p>
            <a:pPr algn="ctr" defTabSz="913737">
              <a:defRPr/>
            </a:pPr>
            <a:endParaRPr lang="en-US" kern="0">
              <a:solidFill>
                <a:prstClr val="white"/>
              </a:solidFill>
            </a:endParaRPr>
          </a:p>
        </p:txBody>
      </p:sp>
      <p:sp>
        <p:nvSpPr>
          <p:cNvPr id="194" name="Oval 72"/>
          <p:cNvSpPr/>
          <p:nvPr/>
        </p:nvSpPr>
        <p:spPr>
          <a:xfrm>
            <a:off x="2863289" y="1498863"/>
            <a:ext cx="45719" cy="45719"/>
          </a:xfrm>
          <a:prstGeom prst="ellipse">
            <a:avLst/>
          </a:prstGeom>
          <a:gradFill rotWithShape="1">
            <a:gsLst>
              <a:gs pos="0">
                <a:srgbClr val="8064A2">
                  <a:shade val="51000"/>
                  <a:satMod val="130000"/>
                </a:srgbClr>
              </a:gs>
              <a:gs pos="80000">
                <a:srgbClr val="8064A2">
                  <a:shade val="93000"/>
                  <a:satMod val="130000"/>
                </a:srgbClr>
              </a:gs>
              <a:gs pos="100000">
                <a:srgbClr val="8064A2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91370" tIns="45687" rIns="91370" bIns="45687" rtlCol="0" anchor="ctr"/>
          <a:lstStyle/>
          <a:p>
            <a:pPr algn="ctr" defTabSz="913737">
              <a:defRPr/>
            </a:pPr>
            <a:endParaRPr lang="en-US" kern="0">
              <a:solidFill>
                <a:prstClr val="white"/>
              </a:solidFill>
            </a:endParaRPr>
          </a:p>
        </p:txBody>
      </p:sp>
      <p:sp>
        <p:nvSpPr>
          <p:cNvPr id="195" name="Oval 74"/>
          <p:cNvSpPr/>
          <p:nvPr/>
        </p:nvSpPr>
        <p:spPr>
          <a:xfrm>
            <a:off x="2909003" y="1567885"/>
            <a:ext cx="45719" cy="45719"/>
          </a:xfrm>
          <a:prstGeom prst="ellipse">
            <a:avLst/>
          </a:prstGeom>
          <a:gradFill rotWithShape="1">
            <a:gsLst>
              <a:gs pos="0">
                <a:srgbClr val="8064A2">
                  <a:shade val="51000"/>
                  <a:satMod val="130000"/>
                </a:srgbClr>
              </a:gs>
              <a:gs pos="80000">
                <a:srgbClr val="8064A2">
                  <a:shade val="93000"/>
                  <a:satMod val="130000"/>
                </a:srgbClr>
              </a:gs>
              <a:gs pos="100000">
                <a:srgbClr val="8064A2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91370" tIns="45687" rIns="91370" bIns="45687" rtlCol="0" anchor="ctr"/>
          <a:lstStyle/>
          <a:p>
            <a:pPr algn="ctr" defTabSz="913737">
              <a:defRPr/>
            </a:pPr>
            <a:endParaRPr lang="en-US" kern="0">
              <a:solidFill>
                <a:prstClr val="white"/>
              </a:solidFill>
            </a:endParaRPr>
          </a:p>
        </p:txBody>
      </p:sp>
      <p:sp>
        <p:nvSpPr>
          <p:cNvPr id="196" name="Oval 75"/>
          <p:cNvSpPr/>
          <p:nvPr/>
        </p:nvSpPr>
        <p:spPr>
          <a:xfrm>
            <a:off x="2917596" y="1631209"/>
            <a:ext cx="45719" cy="45719"/>
          </a:xfrm>
          <a:prstGeom prst="ellipse">
            <a:avLst/>
          </a:prstGeom>
          <a:gradFill rotWithShape="1">
            <a:gsLst>
              <a:gs pos="0">
                <a:srgbClr val="8064A2">
                  <a:shade val="51000"/>
                  <a:satMod val="130000"/>
                </a:srgbClr>
              </a:gs>
              <a:gs pos="80000">
                <a:srgbClr val="8064A2">
                  <a:shade val="93000"/>
                  <a:satMod val="130000"/>
                </a:srgbClr>
              </a:gs>
              <a:gs pos="100000">
                <a:srgbClr val="8064A2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91370" tIns="45687" rIns="91370" bIns="45687" rtlCol="0" anchor="ctr"/>
          <a:lstStyle/>
          <a:p>
            <a:pPr algn="ctr" defTabSz="913737">
              <a:defRPr/>
            </a:pPr>
            <a:endParaRPr lang="en-US" kern="0">
              <a:solidFill>
                <a:prstClr val="white"/>
              </a:solidFill>
            </a:endParaRPr>
          </a:p>
        </p:txBody>
      </p:sp>
      <p:sp>
        <p:nvSpPr>
          <p:cNvPr id="197" name="Oval 76"/>
          <p:cNvSpPr/>
          <p:nvPr/>
        </p:nvSpPr>
        <p:spPr>
          <a:xfrm>
            <a:off x="3061396" y="1651263"/>
            <a:ext cx="45719" cy="45719"/>
          </a:xfrm>
          <a:prstGeom prst="ellipse">
            <a:avLst/>
          </a:prstGeom>
          <a:gradFill rotWithShape="1">
            <a:gsLst>
              <a:gs pos="0">
                <a:srgbClr val="8064A2">
                  <a:shade val="51000"/>
                  <a:satMod val="130000"/>
                </a:srgbClr>
              </a:gs>
              <a:gs pos="80000">
                <a:srgbClr val="8064A2">
                  <a:shade val="93000"/>
                  <a:satMod val="130000"/>
                </a:srgbClr>
              </a:gs>
              <a:gs pos="100000">
                <a:srgbClr val="8064A2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91370" tIns="45687" rIns="91370" bIns="45687" rtlCol="0" anchor="ctr"/>
          <a:lstStyle/>
          <a:p>
            <a:pPr algn="ctr" defTabSz="913737">
              <a:defRPr/>
            </a:pPr>
            <a:endParaRPr lang="en-US" kern="0">
              <a:solidFill>
                <a:prstClr val="white"/>
              </a:solidFill>
            </a:endParaRPr>
          </a:p>
        </p:txBody>
      </p:sp>
      <p:sp>
        <p:nvSpPr>
          <p:cNvPr id="198" name="Oval 79"/>
          <p:cNvSpPr/>
          <p:nvPr/>
        </p:nvSpPr>
        <p:spPr>
          <a:xfrm>
            <a:off x="3014357" y="1478809"/>
            <a:ext cx="45719" cy="45719"/>
          </a:xfrm>
          <a:prstGeom prst="ellipse">
            <a:avLst/>
          </a:prstGeom>
          <a:gradFill rotWithShape="1">
            <a:gsLst>
              <a:gs pos="0">
                <a:srgbClr val="8064A2">
                  <a:shade val="51000"/>
                  <a:satMod val="130000"/>
                </a:srgbClr>
              </a:gs>
              <a:gs pos="80000">
                <a:srgbClr val="8064A2">
                  <a:shade val="93000"/>
                  <a:satMod val="130000"/>
                </a:srgbClr>
              </a:gs>
              <a:gs pos="100000">
                <a:srgbClr val="8064A2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91370" tIns="45687" rIns="91370" bIns="45687" rtlCol="0" anchor="ctr"/>
          <a:lstStyle/>
          <a:p>
            <a:pPr algn="ctr" defTabSz="913737">
              <a:defRPr/>
            </a:pPr>
            <a:endParaRPr lang="en-US" kern="0">
              <a:solidFill>
                <a:prstClr val="white"/>
              </a:solidFill>
            </a:endParaRPr>
          </a:p>
        </p:txBody>
      </p:sp>
      <p:sp>
        <p:nvSpPr>
          <p:cNvPr id="199" name="Oval 80"/>
          <p:cNvSpPr/>
          <p:nvPr/>
        </p:nvSpPr>
        <p:spPr>
          <a:xfrm>
            <a:off x="3112410" y="1498863"/>
            <a:ext cx="45719" cy="45719"/>
          </a:xfrm>
          <a:prstGeom prst="ellipse">
            <a:avLst/>
          </a:prstGeom>
          <a:gradFill rotWithShape="1">
            <a:gsLst>
              <a:gs pos="0">
                <a:srgbClr val="8064A2">
                  <a:shade val="51000"/>
                  <a:satMod val="130000"/>
                </a:srgbClr>
              </a:gs>
              <a:gs pos="80000">
                <a:srgbClr val="8064A2">
                  <a:shade val="93000"/>
                  <a:satMod val="130000"/>
                </a:srgbClr>
              </a:gs>
              <a:gs pos="100000">
                <a:srgbClr val="8064A2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91370" tIns="45687" rIns="91370" bIns="45687" rtlCol="0" anchor="ctr"/>
          <a:lstStyle/>
          <a:p>
            <a:pPr algn="ctr" defTabSz="913737">
              <a:defRPr/>
            </a:pPr>
            <a:endParaRPr lang="en-US" kern="0">
              <a:solidFill>
                <a:prstClr val="white"/>
              </a:solidFill>
            </a:endParaRPr>
          </a:p>
        </p:txBody>
      </p:sp>
      <p:sp>
        <p:nvSpPr>
          <p:cNvPr id="200" name="Oval 81"/>
          <p:cNvSpPr/>
          <p:nvPr/>
        </p:nvSpPr>
        <p:spPr>
          <a:xfrm>
            <a:off x="3066696" y="1565218"/>
            <a:ext cx="45719" cy="45719"/>
          </a:xfrm>
          <a:prstGeom prst="ellipse">
            <a:avLst/>
          </a:prstGeom>
          <a:gradFill rotWithShape="1">
            <a:gsLst>
              <a:gs pos="0">
                <a:srgbClr val="8064A2">
                  <a:shade val="51000"/>
                  <a:satMod val="130000"/>
                </a:srgbClr>
              </a:gs>
              <a:gs pos="80000">
                <a:srgbClr val="8064A2">
                  <a:shade val="93000"/>
                  <a:satMod val="130000"/>
                </a:srgbClr>
              </a:gs>
              <a:gs pos="100000">
                <a:srgbClr val="8064A2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91370" tIns="45687" rIns="91370" bIns="45687" rtlCol="0" anchor="ctr"/>
          <a:lstStyle/>
          <a:p>
            <a:pPr algn="ctr" defTabSz="913737">
              <a:defRPr/>
            </a:pPr>
            <a:endParaRPr lang="en-US" kern="0">
              <a:solidFill>
                <a:prstClr val="white"/>
              </a:solidFill>
            </a:endParaRPr>
          </a:p>
        </p:txBody>
      </p:sp>
      <p:sp>
        <p:nvSpPr>
          <p:cNvPr id="201" name="Oval 82"/>
          <p:cNvSpPr/>
          <p:nvPr/>
        </p:nvSpPr>
        <p:spPr>
          <a:xfrm>
            <a:off x="3158170" y="1567885"/>
            <a:ext cx="45719" cy="45719"/>
          </a:xfrm>
          <a:prstGeom prst="ellipse">
            <a:avLst/>
          </a:prstGeom>
          <a:gradFill rotWithShape="1">
            <a:gsLst>
              <a:gs pos="0">
                <a:srgbClr val="8064A2">
                  <a:shade val="51000"/>
                  <a:satMod val="130000"/>
                </a:srgbClr>
              </a:gs>
              <a:gs pos="80000">
                <a:srgbClr val="8064A2">
                  <a:shade val="93000"/>
                  <a:satMod val="130000"/>
                </a:srgbClr>
              </a:gs>
              <a:gs pos="100000">
                <a:srgbClr val="8064A2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91370" tIns="45687" rIns="91370" bIns="45687" rtlCol="0" anchor="ctr"/>
          <a:lstStyle/>
          <a:p>
            <a:pPr algn="ctr" defTabSz="913737">
              <a:defRPr/>
            </a:pPr>
            <a:endParaRPr lang="en-US" kern="0">
              <a:solidFill>
                <a:prstClr val="white"/>
              </a:solidFill>
            </a:endParaRPr>
          </a:p>
        </p:txBody>
      </p:sp>
      <p:sp>
        <p:nvSpPr>
          <p:cNvPr id="202" name="Oval 73"/>
          <p:cNvSpPr/>
          <p:nvPr/>
        </p:nvSpPr>
        <p:spPr>
          <a:xfrm>
            <a:off x="2860055" y="1694732"/>
            <a:ext cx="45719" cy="45719"/>
          </a:xfrm>
          <a:prstGeom prst="ellipse">
            <a:avLst/>
          </a:prstGeom>
          <a:gradFill rotWithShape="1">
            <a:gsLst>
              <a:gs pos="0">
                <a:srgbClr val="8064A2">
                  <a:shade val="51000"/>
                  <a:satMod val="130000"/>
                </a:srgbClr>
              </a:gs>
              <a:gs pos="80000">
                <a:srgbClr val="8064A2">
                  <a:shade val="93000"/>
                  <a:satMod val="130000"/>
                </a:srgbClr>
              </a:gs>
              <a:gs pos="100000">
                <a:srgbClr val="8064A2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91370" tIns="45687" rIns="91370" bIns="45687" rtlCol="0" anchor="ctr"/>
          <a:lstStyle/>
          <a:p>
            <a:pPr algn="ctr" defTabSz="913737">
              <a:defRPr/>
            </a:pPr>
            <a:endParaRPr lang="en-US" kern="0">
              <a:solidFill>
                <a:prstClr val="white"/>
              </a:solidFill>
            </a:endParaRPr>
          </a:p>
        </p:txBody>
      </p:sp>
      <p:sp>
        <p:nvSpPr>
          <p:cNvPr id="203" name="Oval 77"/>
          <p:cNvSpPr/>
          <p:nvPr/>
        </p:nvSpPr>
        <p:spPr>
          <a:xfrm>
            <a:off x="2969968" y="1717584"/>
            <a:ext cx="45719" cy="45719"/>
          </a:xfrm>
          <a:prstGeom prst="ellipse">
            <a:avLst/>
          </a:prstGeom>
          <a:gradFill rotWithShape="1">
            <a:gsLst>
              <a:gs pos="0">
                <a:srgbClr val="8064A2">
                  <a:shade val="51000"/>
                  <a:satMod val="130000"/>
                </a:srgbClr>
              </a:gs>
              <a:gs pos="80000">
                <a:srgbClr val="8064A2">
                  <a:shade val="93000"/>
                  <a:satMod val="130000"/>
                </a:srgbClr>
              </a:gs>
              <a:gs pos="100000">
                <a:srgbClr val="8064A2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91370" tIns="45687" rIns="91370" bIns="45687" rtlCol="0" anchor="ctr"/>
          <a:lstStyle/>
          <a:p>
            <a:pPr algn="ctr" defTabSz="913737">
              <a:defRPr/>
            </a:pPr>
            <a:endParaRPr lang="en-US" kern="0">
              <a:solidFill>
                <a:prstClr val="white"/>
              </a:solidFill>
            </a:endParaRPr>
          </a:p>
        </p:txBody>
      </p:sp>
      <p:sp>
        <p:nvSpPr>
          <p:cNvPr id="204" name="Oval 78"/>
          <p:cNvSpPr/>
          <p:nvPr/>
        </p:nvSpPr>
        <p:spPr>
          <a:xfrm>
            <a:off x="3061396" y="1720260"/>
            <a:ext cx="45719" cy="45719"/>
          </a:xfrm>
          <a:prstGeom prst="ellipse">
            <a:avLst/>
          </a:prstGeom>
          <a:gradFill rotWithShape="1">
            <a:gsLst>
              <a:gs pos="0">
                <a:srgbClr val="8064A2">
                  <a:shade val="51000"/>
                  <a:satMod val="130000"/>
                </a:srgbClr>
              </a:gs>
              <a:gs pos="80000">
                <a:srgbClr val="8064A2">
                  <a:shade val="93000"/>
                  <a:satMod val="130000"/>
                </a:srgbClr>
              </a:gs>
              <a:gs pos="100000">
                <a:srgbClr val="8064A2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91370" tIns="45687" rIns="91370" bIns="45687" rtlCol="0" anchor="ctr"/>
          <a:lstStyle/>
          <a:p>
            <a:pPr algn="ctr" defTabSz="913737">
              <a:defRPr/>
            </a:pPr>
            <a:endParaRPr lang="en-US" kern="0">
              <a:solidFill>
                <a:prstClr val="white"/>
              </a:solidFill>
            </a:endParaRPr>
          </a:p>
        </p:txBody>
      </p:sp>
      <p:sp>
        <p:nvSpPr>
          <p:cNvPr id="4" name="Afgeronde rechthoek 3"/>
          <p:cNvSpPr/>
          <p:nvPr/>
        </p:nvSpPr>
        <p:spPr>
          <a:xfrm rot="1749524">
            <a:off x="7140674" y="2282001"/>
            <a:ext cx="661896" cy="18213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0" tIns="45687" rIns="91370" bIns="45687" rtlCol="0" anchor="ctr"/>
          <a:lstStyle/>
          <a:p>
            <a:pPr algn="ctr" defTabSz="913737"/>
            <a:endParaRPr lang="en-US">
              <a:solidFill>
                <a:prstClr val="white"/>
              </a:solidFill>
            </a:endParaRPr>
          </a:p>
        </p:txBody>
      </p:sp>
      <p:sp>
        <p:nvSpPr>
          <p:cNvPr id="272" name="Oval 52"/>
          <p:cNvSpPr/>
          <p:nvPr/>
        </p:nvSpPr>
        <p:spPr>
          <a:xfrm rot="7332987">
            <a:off x="3377128" y="1947397"/>
            <a:ext cx="117004" cy="146968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kern="0">
              <a:solidFill>
                <a:prstClr val="white"/>
              </a:solidFill>
            </a:endParaRPr>
          </a:p>
        </p:txBody>
      </p:sp>
      <p:sp>
        <p:nvSpPr>
          <p:cNvPr id="297" name="Oval 52"/>
          <p:cNvSpPr/>
          <p:nvPr/>
        </p:nvSpPr>
        <p:spPr>
          <a:xfrm rot="7332987">
            <a:off x="3215845" y="1816832"/>
            <a:ext cx="117004" cy="146968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kern="0">
              <a:solidFill>
                <a:prstClr val="white"/>
              </a:solidFill>
            </a:endParaRPr>
          </a:p>
        </p:txBody>
      </p:sp>
      <p:sp>
        <p:nvSpPr>
          <p:cNvPr id="298" name="Oval 52"/>
          <p:cNvSpPr/>
          <p:nvPr/>
        </p:nvSpPr>
        <p:spPr>
          <a:xfrm rot="9497150">
            <a:off x="3458642" y="1595203"/>
            <a:ext cx="117004" cy="146968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kern="0">
              <a:solidFill>
                <a:prstClr val="white"/>
              </a:solidFill>
            </a:endParaRPr>
          </a:p>
        </p:txBody>
      </p:sp>
      <p:sp>
        <p:nvSpPr>
          <p:cNvPr id="299" name="Oval 52"/>
          <p:cNvSpPr/>
          <p:nvPr/>
        </p:nvSpPr>
        <p:spPr>
          <a:xfrm rot="9497150">
            <a:off x="2991799" y="2015469"/>
            <a:ext cx="117004" cy="146968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kern="0">
              <a:solidFill>
                <a:prstClr val="white"/>
              </a:solidFill>
            </a:endParaRPr>
          </a:p>
        </p:txBody>
      </p:sp>
      <p:sp>
        <p:nvSpPr>
          <p:cNvPr id="301" name="Oval 52"/>
          <p:cNvSpPr/>
          <p:nvPr/>
        </p:nvSpPr>
        <p:spPr>
          <a:xfrm rot="9497150">
            <a:off x="3112586" y="2311085"/>
            <a:ext cx="117004" cy="146968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kern="0">
              <a:solidFill>
                <a:prstClr val="white"/>
              </a:solidFill>
            </a:endParaRPr>
          </a:p>
        </p:txBody>
      </p:sp>
      <p:sp>
        <p:nvSpPr>
          <p:cNvPr id="302" name="Oval 52"/>
          <p:cNvSpPr/>
          <p:nvPr/>
        </p:nvSpPr>
        <p:spPr>
          <a:xfrm rot="9497150">
            <a:off x="2635329" y="1925555"/>
            <a:ext cx="117004" cy="146968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kern="0">
              <a:solidFill>
                <a:prstClr val="white"/>
              </a:solidFill>
            </a:endParaRPr>
          </a:p>
        </p:txBody>
      </p:sp>
      <p:sp>
        <p:nvSpPr>
          <p:cNvPr id="320" name="Oval 52"/>
          <p:cNvSpPr/>
          <p:nvPr/>
        </p:nvSpPr>
        <p:spPr>
          <a:xfrm rot="9497150">
            <a:off x="5088787" y="507557"/>
            <a:ext cx="117004" cy="146968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kern="0">
              <a:solidFill>
                <a:prstClr val="white"/>
              </a:solidFill>
            </a:endParaRPr>
          </a:p>
        </p:txBody>
      </p:sp>
      <p:sp>
        <p:nvSpPr>
          <p:cNvPr id="321" name="Oval 52"/>
          <p:cNvSpPr/>
          <p:nvPr/>
        </p:nvSpPr>
        <p:spPr>
          <a:xfrm rot="9497150">
            <a:off x="5487861" y="344695"/>
            <a:ext cx="117004" cy="146968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kern="0">
              <a:solidFill>
                <a:prstClr val="white"/>
              </a:solidFill>
            </a:endParaRPr>
          </a:p>
        </p:txBody>
      </p:sp>
      <p:sp>
        <p:nvSpPr>
          <p:cNvPr id="322" name="Oval 52"/>
          <p:cNvSpPr/>
          <p:nvPr/>
        </p:nvSpPr>
        <p:spPr>
          <a:xfrm rot="9497150">
            <a:off x="4030593" y="763229"/>
            <a:ext cx="117004" cy="146968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kern="0">
              <a:solidFill>
                <a:prstClr val="white"/>
              </a:solidFill>
            </a:endParaRPr>
          </a:p>
        </p:txBody>
      </p:sp>
      <p:sp>
        <p:nvSpPr>
          <p:cNvPr id="323" name="Oval 52"/>
          <p:cNvSpPr/>
          <p:nvPr/>
        </p:nvSpPr>
        <p:spPr>
          <a:xfrm rot="9497150">
            <a:off x="4835412" y="507557"/>
            <a:ext cx="117004" cy="146968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kern="0">
              <a:solidFill>
                <a:prstClr val="white"/>
              </a:solidFill>
            </a:endParaRPr>
          </a:p>
        </p:txBody>
      </p:sp>
      <p:sp>
        <p:nvSpPr>
          <p:cNvPr id="324" name="Oval 52"/>
          <p:cNvSpPr/>
          <p:nvPr/>
        </p:nvSpPr>
        <p:spPr>
          <a:xfrm rot="9497150">
            <a:off x="5646592" y="697635"/>
            <a:ext cx="117004" cy="146968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kern="0">
              <a:solidFill>
                <a:prstClr val="white"/>
              </a:solidFill>
            </a:endParaRPr>
          </a:p>
        </p:txBody>
      </p:sp>
      <p:sp>
        <p:nvSpPr>
          <p:cNvPr id="325" name="Oval 52"/>
          <p:cNvSpPr/>
          <p:nvPr/>
        </p:nvSpPr>
        <p:spPr>
          <a:xfrm rot="9497150">
            <a:off x="4549502" y="809183"/>
            <a:ext cx="117004" cy="146968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kern="0">
              <a:solidFill>
                <a:prstClr val="white"/>
              </a:solidFill>
            </a:endParaRPr>
          </a:p>
        </p:txBody>
      </p:sp>
      <p:sp>
        <p:nvSpPr>
          <p:cNvPr id="326" name="Oval 52"/>
          <p:cNvSpPr/>
          <p:nvPr/>
        </p:nvSpPr>
        <p:spPr>
          <a:xfrm rot="9497150">
            <a:off x="3852507" y="1190523"/>
            <a:ext cx="117004" cy="146968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kern="0">
              <a:solidFill>
                <a:prstClr val="white"/>
              </a:solidFill>
            </a:endParaRPr>
          </a:p>
        </p:txBody>
      </p:sp>
      <p:sp>
        <p:nvSpPr>
          <p:cNvPr id="327" name="Oval 52"/>
          <p:cNvSpPr/>
          <p:nvPr/>
        </p:nvSpPr>
        <p:spPr>
          <a:xfrm rot="9497150">
            <a:off x="4193670" y="1301231"/>
            <a:ext cx="117004" cy="146968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kern="0">
              <a:solidFill>
                <a:prstClr val="white"/>
              </a:solidFill>
            </a:endParaRPr>
          </a:p>
        </p:txBody>
      </p:sp>
      <p:sp>
        <p:nvSpPr>
          <p:cNvPr id="328" name="TextBox 64"/>
          <p:cNvSpPr txBox="1"/>
          <p:nvPr/>
        </p:nvSpPr>
        <p:spPr>
          <a:xfrm>
            <a:off x="3050302" y="302691"/>
            <a:ext cx="1120332" cy="26161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prstClr val="black"/>
                </a:solidFill>
                <a:cs typeface="Arial" charset="0"/>
              </a:rPr>
              <a:t>Cancer Testis Ag</a:t>
            </a:r>
          </a:p>
        </p:txBody>
      </p:sp>
      <p:cxnSp>
        <p:nvCxnSpPr>
          <p:cNvPr id="329" name="Rechte verbindingslijn 328"/>
          <p:cNvCxnSpPr/>
          <p:nvPr/>
        </p:nvCxnSpPr>
        <p:spPr>
          <a:xfrm>
            <a:off x="3911015" y="610469"/>
            <a:ext cx="96547" cy="1363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0" name="Oval 52"/>
          <p:cNvSpPr/>
          <p:nvPr/>
        </p:nvSpPr>
        <p:spPr>
          <a:xfrm rot="9497150">
            <a:off x="4275209" y="1100607"/>
            <a:ext cx="117004" cy="146968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kern="0">
              <a:solidFill>
                <a:prstClr val="white"/>
              </a:solidFill>
            </a:endParaRPr>
          </a:p>
        </p:txBody>
      </p:sp>
      <p:sp>
        <p:nvSpPr>
          <p:cNvPr id="331" name="TextBox 64"/>
          <p:cNvSpPr txBox="1"/>
          <p:nvPr/>
        </p:nvSpPr>
        <p:spPr>
          <a:xfrm>
            <a:off x="4610398" y="1156852"/>
            <a:ext cx="1198732" cy="26161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prstClr val="black"/>
                </a:solidFill>
                <a:cs typeface="Arial" charset="0"/>
              </a:rPr>
              <a:t>Differentiation Ag</a:t>
            </a:r>
          </a:p>
        </p:txBody>
      </p:sp>
      <p:cxnSp>
        <p:nvCxnSpPr>
          <p:cNvPr id="332" name="Rechte verbindingslijn 331"/>
          <p:cNvCxnSpPr/>
          <p:nvPr/>
        </p:nvCxnSpPr>
        <p:spPr>
          <a:xfrm>
            <a:off x="4641287" y="1026593"/>
            <a:ext cx="96547" cy="1363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4" name="Group 53"/>
          <p:cNvGrpSpPr/>
          <p:nvPr/>
        </p:nvGrpSpPr>
        <p:grpSpPr>
          <a:xfrm>
            <a:off x="6151162" y="27384"/>
            <a:ext cx="7493846" cy="6858000"/>
            <a:chOff x="6151162" y="27384"/>
            <a:chExt cx="7493846" cy="6858000"/>
          </a:xfrm>
        </p:grpSpPr>
        <p:sp>
          <p:nvSpPr>
            <p:cNvPr id="350" name="Ovaal 41"/>
            <p:cNvSpPr/>
            <p:nvPr/>
          </p:nvSpPr>
          <p:spPr>
            <a:xfrm>
              <a:off x="6151162" y="27384"/>
              <a:ext cx="7493846" cy="6858000"/>
            </a:xfrm>
            <a:prstGeom prst="ellipse">
              <a:avLst/>
            </a:prstGeom>
            <a:gradFill flip="none" rotWithShape="1">
              <a:gsLst>
                <a:gs pos="59000">
                  <a:schemeClr val="bg1"/>
                </a:gs>
                <a:gs pos="78000">
                  <a:schemeClr val="accent6">
                    <a:lumMod val="40000"/>
                    <a:lumOff val="6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49" name="Group 48"/>
            <p:cNvGrpSpPr/>
            <p:nvPr/>
          </p:nvGrpSpPr>
          <p:grpSpPr>
            <a:xfrm>
              <a:off x="7025781" y="1594379"/>
              <a:ext cx="3270593" cy="3567048"/>
              <a:chOff x="7025781" y="1594379"/>
              <a:chExt cx="3270593" cy="3567048"/>
            </a:xfrm>
          </p:grpSpPr>
          <p:sp>
            <p:nvSpPr>
              <p:cNvPr id="267" name="Rechthoek 266"/>
              <p:cNvSpPr/>
              <p:nvPr/>
            </p:nvSpPr>
            <p:spPr>
              <a:xfrm>
                <a:off x="7596336" y="2204864"/>
                <a:ext cx="710310" cy="215377"/>
              </a:xfrm>
              <a:prstGeom prst="rect">
                <a:avLst/>
              </a:prstGeom>
            </p:spPr>
            <p:txBody>
              <a:bodyPr wrap="none" lIns="91370" tIns="45687" rIns="91370" bIns="45687">
                <a:spAutoFit/>
              </a:bodyPr>
              <a:lstStyle/>
              <a:p>
                <a:pPr defTabSz="913737" eaLnBrk="0" hangingPunct="0"/>
                <a:r>
                  <a:rPr lang="en-GB" sz="800" dirty="0">
                    <a:solidFill>
                      <a:prstClr val="black"/>
                    </a:solidFill>
                    <a:latin typeface="Verdana" pitchFamily="34" charset="0"/>
                  </a:rPr>
                  <a:t>B7.1/B7.2</a:t>
                </a:r>
              </a:p>
            </p:txBody>
          </p:sp>
          <p:grpSp>
            <p:nvGrpSpPr>
              <p:cNvPr id="258" name="Group 257"/>
              <p:cNvGrpSpPr/>
              <p:nvPr/>
            </p:nvGrpSpPr>
            <p:grpSpPr>
              <a:xfrm>
                <a:off x="7025781" y="1594379"/>
                <a:ext cx="3270593" cy="3567048"/>
                <a:chOff x="7025781" y="1594379"/>
                <a:chExt cx="3270593" cy="3567048"/>
              </a:xfrm>
            </p:grpSpPr>
            <p:grpSp>
              <p:nvGrpSpPr>
                <p:cNvPr id="256" name="Group 255"/>
                <p:cNvGrpSpPr/>
                <p:nvPr/>
              </p:nvGrpSpPr>
              <p:grpSpPr>
                <a:xfrm>
                  <a:off x="7025781" y="1594379"/>
                  <a:ext cx="3270593" cy="3567048"/>
                  <a:chOff x="7025781" y="1594379"/>
                  <a:chExt cx="3270593" cy="3567048"/>
                </a:xfrm>
              </p:grpSpPr>
              <p:grpSp>
                <p:nvGrpSpPr>
                  <p:cNvPr id="27" name="Group 26"/>
                  <p:cNvGrpSpPr/>
                  <p:nvPr/>
                </p:nvGrpSpPr>
                <p:grpSpPr>
                  <a:xfrm>
                    <a:off x="7025781" y="1594379"/>
                    <a:ext cx="3270593" cy="3567048"/>
                    <a:chOff x="7025781" y="1594379"/>
                    <a:chExt cx="3270593" cy="3567048"/>
                  </a:xfrm>
                </p:grpSpPr>
                <p:sp>
                  <p:nvSpPr>
                    <p:cNvPr id="291" name="Vrije vorm 290"/>
                    <p:cNvSpPr/>
                    <p:nvPr/>
                  </p:nvSpPr>
                  <p:spPr>
                    <a:xfrm rot="18149831">
                      <a:off x="8629746" y="4667949"/>
                      <a:ext cx="294793" cy="187818"/>
                    </a:xfrm>
                    <a:custGeom>
                      <a:avLst/>
                      <a:gdLst>
                        <a:gd name="connsiteX0" fmla="*/ 415126 w 2025143"/>
                        <a:gd name="connsiteY0" fmla="*/ 162684 h 1290257"/>
                        <a:gd name="connsiteX1" fmla="*/ 1778311 w 2025143"/>
                        <a:gd name="connsiteY1" fmla="*/ 1020986 h 1290257"/>
                        <a:gd name="connsiteX2" fmla="*/ 1980265 w 2025143"/>
                        <a:gd name="connsiteY2" fmla="*/ 1178061 h 1290257"/>
                        <a:gd name="connsiteX3" fmla="*/ 2025143 w 2025143"/>
                        <a:gd name="connsiteY3" fmla="*/ 1284648 h 1290257"/>
                        <a:gd name="connsiteX4" fmla="*/ 1929776 w 2025143"/>
                        <a:gd name="connsiteY4" fmla="*/ 1290257 h 1290257"/>
                        <a:gd name="connsiteX5" fmla="*/ 1576358 w 2025143"/>
                        <a:gd name="connsiteY5" fmla="*/ 1138792 h 1290257"/>
                        <a:gd name="connsiteX6" fmla="*/ 319759 w 2025143"/>
                        <a:gd name="connsiteY6" fmla="*/ 420736 h 1290257"/>
                        <a:gd name="connsiteX7" fmla="*/ 207563 w 2025143"/>
                        <a:gd name="connsiteY7" fmla="*/ 437565 h 1290257"/>
                        <a:gd name="connsiteX8" fmla="*/ 134635 w 2025143"/>
                        <a:gd name="connsiteY8" fmla="*/ 409516 h 1290257"/>
                        <a:gd name="connsiteX9" fmla="*/ 56098 w 2025143"/>
                        <a:gd name="connsiteY9" fmla="*/ 342198 h 1290257"/>
                        <a:gd name="connsiteX10" fmla="*/ 11219 w 2025143"/>
                        <a:gd name="connsiteY10" fmla="*/ 291710 h 1290257"/>
                        <a:gd name="connsiteX11" fmla="*/ 0 w 2025143"/>
                        <a:gd name="connsiteY11" fmla="*/ 213173 h 1290257"/>
                        <a:gd name="connsiteX12" fmla="*/ 0 w 2025143"/>
                        <a:gd name="connsiteY12" fmla="*/ 140245 h 1290257"/>
                        <a:gd name="connsiteX13" fmla="*/ 16829 w 2025143"/>
                        <a:gd name="connsiteY13" fmla="*/ 95367 h 1290257"/>
                        <a:gd name="connsiteX14" fmla="*/ 16829 w 2025143"/>
                        <a:gd name="connsiteY14" fmla="*/ 95367 h 1290257"/>
                        <a:gd name="connsiteX15" fmla="*/ 106586 w 2025143"/>
                        <a:gd name="connsiteY15" fmla="*/ 16829 h 1290257"/>
                        <a:gd name="connsiteX16" fmla="*/ 157075 w 2025143"/>
                        <a:gd name="connsiteY16" fmla="*/ 0 h 1290257"/>
                        <a:gd name="connsiteX17" fmla="*/ 218783 w 2025143"/>
                        <a:gd name="connsiteY17" fmla="*/ 0 h 1290257"/>
                        <a:gd name="connsiteX18" fmla="*/ 274881 w 2025143"/>
                        <a:gd name="connsiteY18" fmla="*/ 0 h 1290257"/>
                        <a:gd name="connsiteX19" fmla="*/ 314149 w 2025143"/>
                        <a:gd name="connsiteY19" fmla="*/ 16829 h 1290257"/>
                        <a:gd name="connsiteX20" fmla="*/ 359028 w 2025143"/>
                        <a:gd name="connsiteY20" fmla="*/ 56098 h 1290257"/>
                        <a:gd name="connsiteX21" fmla="*/ 381467 w 2025143"/>
                        <a:gd name="connsiteY21" fmla="*/ 89757 h 1290257"/>
                        <a:gd name="connsiteX22" fmla="*/ 415126 w 2025143"/>
                        <a:gd name="connsiteY22" fmla="*/ 162684 h 12902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</a:cxnLst>
                      <a:rect l="l" t="t" r="r" b="b"/>
                      <a:pathLst>
                        <a:path w="2025143" h="1290257">
                          <a:moveTo>
                            <a:pt x="415126" y="162684"/>
                          </a:moveTo>
                          <a:lnTo>
                            <a:pt x="1778311" y="1020986"/>
                          </a:lnTo>
                          <a:lnTo>
                            <a:pt x="1980265" y="1178061"/>
                          </a:lnTo>
                          <a:lnTo>
                            <a:pt x="2025143" y="1284648"/>
                          </a:lnTo>
                          <a:lnTo>
                            <a:pt x="1929776" y="1290257"/>
                          </a:lnTo>
                          <a:lnTo>
                            <a:pt x="1576358" y="1138792"/>
                          </a:lnTo>
                          <a:lnTo>
                            <a:pt x="319759" y="420736"/>
                          </a:lnTo>
                          <a:lnTo>
                            <a:pt x="207563" y="437565"/>
                          </a:lnTo>
                          <a:lnTo>
                            <a:pt x="134635" y="409516"/>
                          </a:lnTo>
                          <a:lnTo>
                            <a:pt x="56098" y="342198"/>
                          </a:lnTo>
                          <a:lnTo>
                            <a:pt x="11219" y="291710"/>
                          </a:lnTo>
                          <a:lnTo>
                            <a:pt x="0" y="213173"/>
                          </a:lnTo>
                          <a:lnTo>
                            <a:pt x="0" y="140245"/>
                          </a:lnTo>
                          <a:lnTo>
                            <a:pt x="16829" y="95367"/>
                          </a:lnTo>
                          <a:lnTo>
                            <a:pt x="16829" y="95367"/>
                          </a:lnTo>
                          <a:lnTo>
                            <a:pt x="106586" y="16829"/>
                          </a:lnTo>
                          <a:lnTo>
                            <a:pt x="157075" y="0"/>
                          </a:lnTo>
                          <a:lnTo>
                            <a:pt x="218783" y="0"/>
                          </a:lnTo>
                          <a:lnTo>
                            <a:pt x="274881" y="0"/>
                          </a:lnTo>
                          <a:lnTo>
                            <a:pt x="314149" y="16829"/>
                          </a:lnTo>
                          <a:lnTo>
                            <a:pt x="359028" y="56098"/>
                          </a:lnTo>
                          <a:lnTo>
                            <a:pt x="381467" y="89757"/>
                          </a:lnTo>
                          <a:lnTo>
                            <a:pt x="415126" y="162684"/>
                          </a:lnTo>
                          <a:close/>
                        </a:path>
                      </a:pathLst>
                    </a:custGeom>
                    <a:solidFill>
                      <a:schemeClr val="bg2">
                        <a:lumMod val="50000"/>
                      </a:schemeClr>
                    </a:solidFill>
                    <a:ln>
                      <a:solidFill>
                        <a:schemeClr val="bg2">
                          <a:lumMod val="50000"/>
                        </a:schemeClr>
                      </a:solidFill>
                    </a:ln>
                  </p:spPr>
                  <p:style>
                    <a:lnRef idx="0">
                      <a:schemeClr val="accent3"/>
                    </a:lnRef>
                    <a:fillRef idx="3">
                      <a:schemeClr val="accent3"/>
                    </a:fillRef>
                    <a:effectRef idx="3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defTabSz="913737"/>
                      <a:endParaRPr lang="en-US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288" name="Vrije vorm 287"/>
                    <p:cNvSpPr/>
                    <p:nvPr/>
                  </p:nvSpPr>
                  <p:spPr>
                    <a:xfrm rot="18178799">
                      <a:off x="7180000" y="3414676"/>
                      <a:ext cx="294793" cy="187818"/>
                    </a:xfrm>
                    <a:custGeom>
                      <a:avLst/>
                      <a:gdLst>
                        <a:gd name="connsiteX0" fmla="*/ 415126 w 2025143"/>
                        <a:gd name="connsiteY0" fmla="*/ 162684 h 1290257"/>
                        <a:gd name="connsiteX1" fmla="*/ 1778311 w 2025143"/>
                        <a:gd name="connsiteY1" fmla="*/ 1020986 h 1290257"/>
                        <a:gd name="connsiteX2" fmla="*/ 1980265 w 2025143"/>
                        <a:gd name="connsiteY2" fmla="*/ 1178061 h 1290257"/>
                        <a:gd name="connsiteX3" fmla="*/ 2025143 w 2025143"/>
                        <a:gd name="connsiteY3" fmla="*/ 1284648 h 1290257"/>
                        <a:gd name="connsiteX4" fmla="*/ 1929776 w 2025143"/>
                        <a:gd name="connsiteY4" fmla="*/ 1290257 h 1290257"/>
                        <a:gd name="connsiteX5" fmla="*/ 1576358 w 2025143"/>
                        <a:gd name="connsiteY5" fmla="*/ 1138792 h 1290257"/>
                        <a:gd name="connsiteX6" fmla="*/ 319759 w 2025143"/>
                        <a:gd name="connsiteY6" fmla="*/ 420736 h 1290257"/>
                        <a:gd name="connsiteX7" fmla="*/ 207563 w 2025143"/>
                        <a:gd name="connsiteY7" fmla="*/ 437565 h 1290257"/>
                        <a:gd name="connsiteX8" fmla="*/ 134635 w 2025143"/>
                        <a:gd name="connsiteY8" fmla="*/ 409516 h 1290257"/>
                        <a:gd name="connsiteX9" fmla="*/ 56098 w 2025143"/>
                        <a:gd name="connsiteY9" fmla="*/ 342198 h 1290257"/>
                        <a:gd name="connsiteX10" fmla="*/ 11219 w 2025143"/>
                        <a:gd name="connsiteY10" fmla="*/ 291710 h 1290257"/>
                        <a:gd name="connsiteX11" fmla="*/ 0 w 2025143"/>
                        <a:gd name="connsiteY11" fmla="*/ 213173 h 1290257"/>
                        <a:gd name="connsiteX12" fmla="*/ 0 w 2025143"/>
                        <a:gd name="connsiteY12" fmla="*/ 140245 h 1290257"/>
                        <a:gd name="connsiteX13" fmla="*/ 16829 w 2025143"/>
                        <a:gd name="connsiteY13" fmla="*/ 95367 h 1290257"/>
                        <a:gd name="connsiteX14" fmla="*/ 16829 w 2025143"/>
                        <a:gd name="connsiteY14" fmla="*/ 95367 h 1290257"/>
                        <a:gd name="connsiteX15" fmla="*/ 106586 w 2025143"/>
                        <a:gd name="connsiteY15" fmla="*/ 16829 h 1290257"/>
                        <a:gd name="connsiteX16" fmla="*/ 157075 w 2025143"/>
                        <a:gd name="connsiteY16" fmla="*/ 0 h 1290257"/>
                        <a:gd name="connsiteX17" fmla="*/ 218783 w 2025143"/>
                        <a:gd name="connsiteY17" fmla="*/ 0 h 1290257"/>
                        <a:gd name="connsiteX18" fmla="*/ 274881 w 2025143"/>
                        <a:gd name="connsiteY18" fmla="*/ 0 h 1290257"/>
                        <a:gd name="connsiteX19" fmla="*/ 314149 w 2025143"/>
                        <a:gd name="connsiteY19" fmla="*/ 16829 h 1290257"/>
                        <a:gd name="connsiteX20" fmla="*/ 359028 w 2025143"/>
                        <a:gd name="connsiteY20" fmla="*/ 56098 h 1290257"/>
                        <a:gd name="connsiteX21" fmla="*/ 381467 w 2025143"/>
                        <a:gd name="connsiteY21" fmla="*/ 89757 h 1290257"/>
                        <a:gd name="connsiteX22" fmla="*/ 415126 w 2025143"/>
                        <a:gd name="connsiteY22" fmla="*/ 162684 h 12902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</a:cxnLst>
                      <a:rect l="l" t="t" r="r" b="b"/>
                      <a:pathLst>
                        <a:path w="2025143" h="1290257">
                          <a:moveTo>
                            <a:pt x="415126" y="162684"/>
                          </a:moveTo>
                          <a:lnTo>
                            <a:pt x="1778311" y="1020986"/>
                          </a:lnTo>
                          <a:lnTo>
                            <a:pt x="1980265" y="1178061"/>
                          </a:lnTo>
                          <a:lnTo>
                            <a:pt x="2025143" y="1284648"/>
                          </a:lnTo>
                          <a:lnTo>
                            <a:pt x="1929776" y="1290257"/>
                          </a:lnTo>
                          <a:lnTo>
                            <a:pt x="1576358" y="1138792"/>
                          </a:lnTo>
                          <a:lnTo>
                            <a:pt x="319759" y="420736"/>
                          </a:lnTo>
                          <a:lnTo>
                            <a:pt x="207563" y="437565"/>
                          </a:lnTo>
                          <a:lnTo>
                            <a:pt x="134635" y="409516"/>
                          </a:lnTo>
                          <a:lnTo>
                            <a:pt x="56098" y="342198"/>
                          </a:lnTo>
                          <a:lnTo>
                            <a:pt x="11219" y="291710"/>
                          </a:lnTo>
                          <a:lnTo>
                            <a:pt x="0" y="213173"/>
                          </a:lnTo>
                          <a:lnTo>
                            <a:pt x="0" y="140245"/>
                          </a:lnTo>
                          <a:lnTo>
                            <a:pt x="16829" y="95367"/>
                          </a:lnTo>
                          <a:lnTo>
                            <a:pt x="16829" y="95367"/>
                          </a:lnTo>
                          <a:lnTo>
                            <a:pt x="106586" y="16829"/>
                          </a:lnTo>
                          <a:lnTo>
                            <a:pt x="157075" y="0"/>
                          </a:lnTo>
                          <a:lnTo>
                            <a:pt x="218783" y="0"/>
                          </a:lnTo>
                          <a:lnTo>
                            <a:pt x="274881" y="0"/>
                          </a:lnTo>
                          <a:lnTo>
                            <a:pt x="314149" y="16829"/>
                          </a:lnTo>
                          <a:lnTo>
                            <a:pt x="359028" y="56098"/>
                          </a:lnTo>
                          <a:lnTo>
                            <a:pt x="381467" y="89757"/>
                          </a:lnTo>
                          <a:lnTo>
                            <a:pt x="415126" y="162684"/>
                          </a:lnTo>
                          <a:close/>
                        </a:path>
                      </a:pathLst>
                    </a:custGeom>
                    <a:solidFill>
                      <a:schemeClr val="bg2">
                        <a:lumMod val="50000"/>
                      </a:schemeClr>
                    </a:solidFill>
                    <a:ln>
                      <a:solidFill>
                        <a:schemeClr val="bg2">
                          <a:lumMod val="50000"/>
                        </a:schemeClr>
                      </a:solidFill>
                    </a:ln>
                  </p:spPr>
                  <p:style>
                    <a:lnRef idx="0">
                      <a:schemeClr val="accent3"/>
                    </a:lnRef>
                    <a:fillRef idx="3">
                      <a:schemeClr val="accent3"/>
                    </a:fillRef>
                    <a:effectRef idx="3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defTabSz="913737"/>
                      <a:endParaRPr lang="en-US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280" name="Vrije vorm 279"/>
                    <p:cNvSpPr/>
                    <p:nvPr/>
                  </p:nvSpPr>
                  <p:spPr>
                    <a:xfrm rot="17953501">
                      <a:off x="7379014" y="3473805"/>
                      <a:ext cx="318560" cy="274505"/>
                    </a:xfrm>
                    <a:custGeom>
                      <a:avLst/>
                      <a:gdLst>
                        <a:gd name="connsiteX0" fmla="*/ 1649286 w 1705384"/>
                        <a:gd name="connsiteY0" fmla="*/ 807814 h 1194891"/>
                        <a:gd name="connsiteX1" fmla="*/ 280491 w 1705384"/>
                        <a:gd name="connsiteY1" fmla="*/ 0 h 1194891"/>
                        <a:gd name="connsiteX2" fmla="*/ 235612 w 1705384"/>
                        <a:gd name="connsiteY2" fmla="*/ 0 h 1194891"/>
                        <a:gd name="connsiteX3" fmla="*/ 190734 w 1705384"/>
                        <a:gd name="connsiteY3" fmla="*/ 0 h 1194891"/>
                        <a:gd name="connsiteX4" fmla="*/ 145855 w 1705384"/>
                        <a:gd name="connsiteY4" fmla="*/ 5610 h 1194891"/>
                        <a:gd name="connsiteX5" fmla="*/ 112196 w 1705384"/>
                        <a:gd name="connsiteY5" fmla="*/ 22440 h 1194891"/>
                        <a:gd name="connsiteX6" fmla="*/ 56098 w 1705384"/>
                        <a:gd name="connsiteY6" fmla="*/ 50489 h 1194891"/>
                        <a:gd name="connsiteX7" fmla="*/ 22439 w 1705384"/>
                        <a:gd name="connsiteY7" fmla="*/ 95367 h 1194891"/>
                        <a:gd name="connsiteX8" fmla="*/ 5610 w 1705384"/>
                        <a:gd name="connsiteY8" fmla="*/ 134636 h 1194891"/>
                        <a:gd name="connsiteX9" fmla="*/ 5610 w 1705384"/>
                        <a:gd name="connsiteY9" fmla="*/ 134636 h 1194891"/>
                        <a:gd name="connsiteX10" fmla="*/ 0 w 1705384"/>
                        <a:gd name="connsiteY10" fmla="*/ 179514 h 1194891"/>
                        <a:gd name="connsiteX11" fmla="*/ 0 w 1705384"/>
                        <a:gd name="connsiteY11" fmla="*/ 179514 h 1194891"/>
                        <a:gd name="connsiteX12" fmla="*/ 72928 w 1705384"/>
                        <a:gd name="connsiteY12" fmla="*/ 207564 h 1194891"/>
                        <a:gd name="connsiteX13" fmla="*/ 112196 w 1705384"/>
                        <a:gd name="connsiteY13" fmla="*/ 224393 h 1194891"/>
                        <a:gd name="connsiteX14" fmla="*/ 112196 w 1705384"/>
                        <a:gd name="connsiteY14" fmla="*/ 224393 h 1194891"/>
                        <a:gd name="connsiteX15" fmla="*/ 190734 w 1705384"/>
                        <a:gd name="connsiteY15" fmla="*/ 252442 h 1194891"/>
                        <a:gd name="connsiteX16" fmla="*/ 230002 w 1705384"/>
                        <a:gd name="connsiteY16" fmla="*/ 286101 h 1194891"/>
                        <a:gd name="connsiteX17" fmla="*/ 263661 w 1705384"/>
                        <a:gd name="connsiteY17" fmla="*/ 336589 h 1194891"/>
                        <a:gd name="connsiteX18" fmla="*/ 286101 w 1705384"/>
                        <a:gd name="connsiteY18" fmla="*/ 387078 h 1194891"/>
                        <a:gd name="connsiteX19" fmla="*/ 302930 w 1705384"/>
                        <a:gd name="connsiteY19" fmla="*/ 437566 h 1194891"/>
                        <a:gd name="connsiteX20" fmla="*/ 308540 w 1705384"/>
                        <a:gd name="connsiteY20" fmla="*/ 482444 h 1194891"/>
                        <a:gd name="connsiteX21" fmla="*/ 325369 w 1705384"/>
                        <a:gd name="connsiteY21" fmla="*/ 521713 h 1194891"/>
                        <a:gd name="connsiteX22" fmla="*/ 325369 w 1705384"/>
                        <a:gd name="connsiteY22" fmla="*/ 577811 h 1194891"/>
                        <a:gd name="connsiteX23" fmla="*/ 1458552 w 1705384"/>
                        <a:gd name="connsiteY23" fmla="*/ 1189281 h 1194891"/>
                        <a:gd name="connsiteX24" fmla="*/ 1492211 w 1705384"/>
                        <a:gd name="connsiteY24" fmla="*/ 1194891 h 1194891"/>
                        <a:gd name="connsiteX25" fmla="*/ 1570748 w 1705384"/>
                        <a:gd name="connsiteY25" fmla="*/ 1178062 h 1194891"/>
                        <a:gd name="connsiteX26" fmla="*/ 1604407 w 1705384"/>
                        <a:gd name="connsiteY26" fmla="*/ 1155622 h 1194891"/>
                        <a:gd name="connsiteX27" fmla="*/ 1660506 w 1705384"/>
                        <a:gd name="connsiteY27" fmla="*/ 1127573 h 1194891"/>
                        <a:gd name="connsiteX28" fmla="*/ 1694164 w 1705384"/>
                        <a:gd name="connsiteY28" fmla="*/ 1071475 h 1194891"/>
                        <a:gd name="connsiteX29" fmla="*/ 1705384 w 1705384"/>
                        <a:gd name="connsiteY29" fmla="*/ 1015377 h 1194891"/>
                        <a:gd name="connsiteX30" fmla="*/ 1705384 w 1705384"/>
                        <a:gd name="connsiteY30" fmla="*/ 970498 h 1194891"/>
                        <a:gd name="connsiteX31" fmla="*/ 1705384 w 1705384"/>
                        <a:gd name="connsiteY31" fmla="*/ 897571 h 1194891"/>
                        <a:gd name="connsiteX32" fmla="*/ 1649286 w 1705384"/>
                        <a:gd name="connsiteY32" fmla="*/ 807814 h 119489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</a:cxnLst>
                      <a:rect l="l" t="t" r="r" b="b"/>
                      <a:pathLst>
                        <a:path w="1705384" h="1194891">
                          <a:moveTo>
                            <a:pt x="1649286" y="807814"/>
                          </a:moveTo>
                          <a:lnTo>
                            <a:pt x="280491" y="0"/>
                          </a:lnTo>
                          <a:lnTo>
                            <a:pt x="235612" y="0"/>
                          </a:lnTo>
                          <a:lnTo>
                            <a:pt x="190734" y="0"/>
                          </a:lnTo>
                          <a:lnTo>
                            <a:pt x="145855" y="5610"/>
                          </a:lnTo>
                          <a:lnTo>
                            <a:pt x="112196" y="22440"/>
                          </a:lnTo>
                          <a:lnTo>
                            <a:pt x="56098" y="50489"/>
                          </a:lnTo>
                          <a:lnTo>
                            <a:pt x="22439" y="95367"/>
                          </a:lnTo>
                          <a:lnTo>
                            <a:pt x="5610" y="134636"/>
                          </a:lnTo>
                          <a:lnTo>
                            <a:pt x="5610" y="134636"/>
                          </a:lnTo>
                          <a:lnTo>
                            <a:pt x="0" y="179514"/>
                          </a:lnTo>
                          <a:lnTo>
                            <a:pt x="0" y="179514"/>
                          </a:lnTo>
                          <a:lnTo>
                            <a:pt x="72928" y="207564"/>
                          </a:lnTo>
                          <a:lnTo>
                            <a:pt x="112196" y="224393"/>
                          </a:lnTo>
                          <a:lnTo>
                            <a:pt x="112196" y="224393"/>
                          </a:lnTo>
                          <a:lnTo>
                            <a:pt x="190734" y="252442"/>
                          </a:lnTo>
                          <a:lnTo>
                            <a:pt x="230002" y="286101"/>
                          </a:lnTo>
                          <a:lnTo>
                            <a:pt x="263661" y="336589"/>
                          </a:lnTo>
                          <a:lnTo>
                            <a:pt x="286101" y="387078"/>
                          </a:lnTo>
                          <a:lnTo>
                            <a:pt x="302930" y="437566"/>
                          </a:lnTo>
                          <a:lnTo>
                            <a:pt x="308540" y="482444"/>
                          </a:lnTo>
                          <a:lnTo>
                            <a:pt x="325369" y="521713"/>
                          </a:lnTo>
                          <a:lnTo>
                            <a:pt x="325369" y="577811"/>
                          </a:lnTo>
                          <a:lnTo>
                            <a:pt x="1458552" y="1189281"/>
                          </a:lnTo>
                          <a:lnTo>
                            <a:pt x="1492211" y="1194891"/>
                          </a:lnTo>
                          <a:lnTo>
                            <a:pt x="1570748" y="1178062"/>
                          </a:lnTo>
                          <a:lnTo>
                            <a:pt x="1604407" y="1155622"/>
                          </a:lnTo>
                          <a:lnTo>
                            <a:pt x="1660506" y="1127573"/>
                          </a:lnTo>
                          <a:lnTo>
                            <a:pt x="1694164" y="1071475"/>
                          </a:lnTo>
                          <a:lnTo>
                            <a:pt x="1705384" y="1015377"/>
                          </a:lnTo>
                          <a:lnTo>
                            <a:pt x="1705384" y="970498"/>
                          </a:lnTo>
                          <a:lnTo>
                            <a:pt x="1705384" y="897571"/>
                          </a:lnTo>
                          <a:lnTo>
                            <a:pt x="1649286" y="807814"/>
                          </a:lnTo>
                          <a:close/>
                        </a:path>
                      </a:pathLst>
                    </a:custGeom>
                    <a:solidFill>
                      <a:schemeClr val="accent3">
                        <a:lumMod val="50000"/>
                      </a:schemeClr>
                    </a:solidFill>
                    <a:ln w="3175">
                      <a:solidFill>
                        <a:schemeClr val="bg1">
                          <a:lumMod val="50000"/>
                        </a:schemeClr>
                      </a:solidFill>
                    </a:ln>
                  </p:spPr>
                  <p:style>
                    <a:lnRef idx="0">
                      <a:schemeClr val="accent3"/>
                    </a:lnRef>
                    <a:fillRef idx="3">
                      <a:schemeClr val="accent3"/>
                    </a:fillRef>
                    <a:effectRef idx="3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defTabSz="913737"/>
                      <a:endParaRPr lang="en-US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281" name="Oval 52"/>
                    <p:cNvSpPr/>
                    <p:nvPr/>
                  </p:nvSpPr>
                  <p:spPr>
                    <a:xfrm rot="3888728">
                      <a:off x="7347440" y="3687182"/>
                      <a:ext cx="117004" cy="146968"/>
                    </a:xfrm>
                    <a:prstGeom prst="ellipse">
                      <a:avLst/>
                    </a:prstGeom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tx1"/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  <a:ln/>
                  </p:spPr>
                  <p:style>
                    <a:lnRef idx="0">
                      <a:schemeClr val="accent4"/>
                    </a:lnRef>
                    <a:fillRef idx="3">
                      <a:schemeClr val="accent4"/>
                    </a:fillRef>
                    <a:effectRef idx="3">
                      <a:schemeClr val="accent4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defTabSz="913737"/>
                      <a:endParaRPr lang="en-US" kern="0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283" name="Vrije vorm 282"/>
                    <p:cNvSpPr/>
                    <p:nvPr/>
                  </p:nvSpPr>
                  <p:spPr>
                    <a:xfrm rot="218083" flipV="1">
                      <a:off x="7442144" y="3603329"/>
                      <a:ext cx="333196" cy="274454"/>
                    </a:xfrm>
                    <a:custGeom>
                      <a:avLst/>
                      <a:gdLst>
                        <a:gd name="connsiteX0" fmla="*/ 1649286 w 1705384"/>
                        <a:gd name="connsiteY0" fmla="*/ 807814 h 1194891"/>
                        <a:gd name="connsiteX1" fmla="*/ 280491 w 1705384"/>
                        <a:gd name="connsiteY1" fmla="*/ 0 h 1194891"/>
                        <a:gd name="connsiteX2" fmla="*/ 235612 w 1705384"/>
                        <a:gd name="connsiteY2" fmla="*/ 0 h 1194891"/>
                        <a:gd name="connsiteX3" fmla="*/ 190734 w 1705384"/>
                        <a:gd name="connsiteY3" fmla="*/ 0 h 1194891"/>
                        <a:gd name="connsiteX4" fmla="*/ 145855 w 1705384"/>
                        <a:gd name="connsiteY4" fmla="*/ 5610 h 1194891"/>
                        <a:gd name="connsiteX5" fmla="*/ 112196 w 1705384"/>
                        <a:gd name="connsiteY5" fmla="*/ 22440 h 1194891"/>
                        <a:gd name="connsiteX6" fmla="*/ 56098 w 1705384"/>
                        <a:gd name="connsiteY6" fmla="*/ 50489 h 1194891"/>
                        <a:gd name="connsiteX7" fmla="*/ 22439 w 1705384"/>
                        <a:gd name="connsiteY7" fmla="*/ 95367 h 1194891"/>
                        <a:gd name="connsiteX8" fmla="*/ 5610 w 1705384"/>
                        <a:gd name="connsiteY8" fmla="*/ 134636 h 1194891"/>
                        <a:gd name="connsiteX9" fmla="*/ 5610 w 1705384"/>
                        <a:gd name="connsiteY9" fmla="*/ 134636 h 1194891"/>
                        <a:gd name="connsiteX10" fmla="*/ 0 w 1705384"/>
                        <a:gd name="connsiteY10" fmla="*/ 179514 h 1194891"/>
                        <a:gd name="connsiteX11" fmla="*/ 0 w 1705384"/>
                        <a:gd name="connsiteY11" fmla="*/ 179514 h 1194891"/>
                        <a:gd name="connsiteX12" fmla="*/ 72928 w 1705384"/>
                        <a:gd name="connsiteY12" fmla="*/ 207564 h 1194891"/>
                        <a:gd name="connsiteX13" fmla="*/ 112196 w 1705384"/>
                        <a:gd name="connsiteY13" fmla="*/ 224393 h 1194891"/>
                        <a:gd name="connsiteX14" fmla="*/ 112196 w 1705384"/>
                        <a:gd name="connsiteY14" fmla="*/ 224393 h 1194891"/>
                        <a:gd name="connsiteX15" fmla="*/ 190734 w 1705384"/>
                        <a:gd name="connsiteY15" fmla="*/ 252442 h 1194891"/>
                        <a:gd name="connsiteX16" fmla="*/ 230002 w 1705384"/>
                        <a:gd name="connsiteY16" fmla="*/ 286101 h 1194891"/>
                        <a:gd name="connsiteX17" fmla="*/ 263661 w 1705384"/>
                        <a:gd name="connsiteY17" fmla="*/ 336589 h 1194891"/>
                        <a:gd name="connsiteX18" fmla="*/ 286101 w 1705384"/>
                        <a:gd name="connsiteY18" fmla="*/ 387078 h 1194891"/>
                        <a:gd name="connsiteX19" fmla="*/ 302930 w 1705384"/>
                        <a:gd name="connsiteY19" fmla="*/ 437566 h 1194891"/>
                        <a:gd name="connsiteX20" fmla="*/ 308540 w 1705384"/>
                        <a:gd name="connsiteY20" fmla="*/ 482444 h 1194891"/>
                        <a:gd name="connsiteX21" fmla="*/ 325369 w 1705384"/>
                        <a:gd name="connsiteY21" fmla="*/ 521713 h 1194891"/>
                        <a:gd name="connsiteX22" fmla="*/ 325369 w 1705384"/>
                        <a:gd name="connsiteY22" fmla="*/ 577811 h 1194891"/>
                        <a:gd name="connsiteX23" fmla="*/ 1458552 w 1705384"/>
                        <a:gd name="connsiteY23" fmla="*/ 1189281 h 1194891"/>
                        <a:gd name="connsiteX24" fmla="*/ 1492211 w 1705384"/>
                        <a:gd name="connsiteY24" fmla="*/ 1194891 h 1194891"/>
                        <a:gd name="connsiteX25" fmla="*/ 1570748 w 1705384"/>
                        <a:gd name="connsiteY25" fmla="*/ 1178062 h 1194891"/>
                        <a:gd name="connsiteX26" fmla="*/ 1604407 w 1705384"/>
                        <a:gd name="connsiteY26" fmla="*/ 1155622 h 1194891"/>
                        <a:gd name="connsiteX27" fmla="*/ 1660506 w 1705384"/>
                        <a:gd name="connsiteY27" fmla="*/ 1127573 h 1194891"/>
                        <a:gd name="connsiteX28" fmla="*/ 1694164 w 1705384"/>
                        <a:gd name="connsiteY28" fmla="*/ 1071475 h 1194891"/>
                        <a:gd name="connsiteX29" fmla="*/ 1705384 w 1705384"/>
                        <a:gd name="connsiteY29" fmla="*/ 1015377 h 1194891"/>
                        <a:gd name="connsiteX30" fmla="*/ 1705384 w 1705384"/>
                        <a:gd name="connsiteY30" fmla="*/ 970498 h 1194891"/>
                        <a:gd name="connsiteX31" fmla="*/ 1705384 w 1705384"/>
                        <a:gd name="connsiteY31" fmla="*/ 897571 h 1194891"/>
                        <a:gd name="connsiteX32" fmla="*/ 1649286 w 1705384"/>
                        <a:gd name="connsiteY32" fmla="*/ 807814 h 119489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</a:cxnLst>
                      <a:rect l="l" t="t" r="r" b="b"/>
                      <a:pathLst>
                        <a:path w="1705384" h="1194891">
                          <a:moveTo>
                            <a:pt x="1649286" y="807814"/>
                          </a:moveTo>
                          <a:lnTo>
                            <a:pt x="280491" y="0"/>
                          </a:lnTo>
                          <a:lnTo>
                            <a:pt x="235612" y="0"/>
                          </a:lnTo>
                          <a:lnTo>
                            <a:pt x="190734" y="0"/>
                          </a:lnTo>
                          <a:lnTo>
                            <a:pt x="145855" y="5610"/>
                          </a:lnTo>
                          <a:lnTo>
                            <a:pt x="112196" y="22440"/>
                          </a:lnTo>
                          <a:lnTo>
                            <a:pt x="56098" y="50489"/>
                          </a:lnTo>
                          <a:lnTo>
                            <a:pt x="22439" y="95367"/>
                          </a:lnTo>
                          <a:lnTo>
                            <a:pt x="5610" y="134636"/>
                          </a:lnTo>
                          <a:lnTo>
                            <a:pt x="5610" y="134636"/>
                          </a:lnTo>
                          <a:lnTo>
                            <a:pt x="0" y="179514"/>
                          </a:lnTo>
                          <a:lnTo>
                            <a:pt x="0" y="179514"/>
                          </a:lnTo>
                          <a:lnTo>
                            <a:pt x="72928" y="207564"/>
                          </a:lnTo>
                          <a:lnTo>
                            <a:pt x="112196" y="224393"/>
                          </a:lnTo>
                          <a:lnTo>
                            <a:pt x="112196" y="224393"/>
                          </a:lnTo>
                          <a:lnTo>
                            <a:pt x="190734" y="252442"/>
                          </a:lnTo>
                          <a:lnTo>
                            <a:pt x="230002" y="286101"/>
                          </a:lnTo>
                          <a:lnTo>
                            <a:pt x="263661" y="336589"/>
                          </a:lnTo>
                          <a:lnTo>
                            <a:pt x="286101" y="387078"/>
                          </a:lnTo>
                          <a:lnTo>
                            <a:pt x="302930" y="437566"/>
                          </a:lnTo>
                          <a:lnTo>
                            <a:pt x="308540" y="482444"/>
                          </a:lnTo>
                          <a:lnTo>
                            <a:pt x="325369" y="521713"/>
                          </a:lnTo>
                          <a:lnTo>
                            <a:pt x="325369" y="577811"/>
                          </a:lnTo>
                          <a:lnTo>
                            <a:pt x="1458552" y="1189281"/>
                          </a:lnTo>
                          <a:lnTo>
                            <a:pt x="1492211" y="1194891"/>
                          </a:lnTo>
                          <a:lnTo>
                            <a:pt x="1570748" y="1178062"/>
                          </a:lnTo>
                          <a:lnTo>
                            <a:pt x="1604407" y="1155622"/>
                          </a:lnTo>
                          <a:lnTo>
                            <a:pt x="1660506" y="1127573"/>
                          </a:lnTo>
                          <a:lnTo>
                            <a:pt x="1694164" y="1071475"/>
                          </a:lnTo>
                          <a:lnTo>
                            <a:pt x="1705384" y="1015377"/>
                          </a:lnTo>
                          <a:lnTo>
                            <a:pt x="1705384" y="970498"/>
                          </a:lnTo>
                          <a:lnTo>
                            <a:pt x="1705384" y="897571"/>
                          </a:lnTo>
                          <a:lnTo>
                            <a:pt x="1649286" y="807814"/>
                          </a:lnTo>
                          <a:close/>
                        </a:path>
                      </a:pathLst>
                    </a:custGeom>
                    <a:solidFill>
                      <a:schemeClr val="accent3">
                        <a:lumMod val="50000"/>
                      </a:schemeClr>
                    </a:solidFill>
                    <a:ln w="3175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>
                  </p:spPr>
                  <p:style>
                    <a:lnRef idx="0">
                      <a:schemeClr val="accent3"/>
                    </a:lnRef>
                    <a:fillRef idx="3">
                      <a:schemeClr val="accent3"/>
                    </a:fillRef>
                    <a:effectRef idx="3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defTabSz="913737"/>
                      <a:endParaRPr lang="en-US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273" name="Vrije vorm 272"/>
                    <p:cNvSpPr/>
                    <p:nvPr/>
                  </p:nvSpPr>
                  <p:spPr>
                    <a:xfrm rot="17953501">
                      <a:off x="8728130" y="4757449"/>
                      <a:ext cx="318560" cy="274505"/>
                    </a:xfrm>
                    <a:custGeom>
                      <a:avLst/>
                      <a:gdLst>
                        <a:gd name="connsiteX0" fmla="*/ 1649286 w 1705384"/>
                        <a:gd name="connsiteY0" fmla="*/ 807814 h 1194891"/>
                        <a:gd name="connsiteX1" fmla="*/ 280491 w 1705384"/>
                        <a:gd name="connsiteY1" fmla="*/ 0 h 1194891"/>
                        <a:gd name="connsiteX2" fmla="*/ 235612 w 1705384"/>
                        <a:gd name="connsiteY2" fmla="*/ 0 h 1194891"/>
                        <a:gd name="connsiteX3" fmla="*/ 190734 w 1705384"/>
                        <a:gd name="connsiteY3" fmla="*/ 0 h 1194891"/>
                        <a:gd name="connsiteX4" fmla="*/ 145855 w 1705384"/>
                        <a:gd name="connsiteY4" fmla="*/ 5610 h 1194891"/>
                        <a:gd name="connsiteX5" fmla="*/ 112196 w 1705384"/>
                        <a:gd name="connsiteY5" fmla="*/ 22440 h 1194891"/>
                        <a:gd name="connsiteX6" fmla="*/ 56098 w 1705384"/>
                        <a:gd name="connsiteY6" fmla="*/ 50489 h 1194891"/>
                        <a:gd name="connsiteX7" fmla="*/ 22439 w 1705384"/>
                        <a:gd name="connsiteY7" fmla="*/ 95367 h 1194891"/>
                        <a:gd name="connsiteX8" fmla="*/ 5610 w 1705384"/>
                        <a:gd name="connsiteY8" fmla="*/ 134636 h 1194891"/>
                        <a:gd name="connsiteX9" fmla="*/ 5610 w 1705384"/>
                        <a:gd name="connsiteY9" fmla="*/ 134636 h 1194891"/>
                        <a:gd name="connsiteX10" fmla="*/ 0 w 1705384"/>
                        <a:gd name="connsiteY10" fmla="*/ 179514 h 1194891"/>
                        <a:gd name="connsiteX11" fmla="*/ 0 w 1705384"/>
                        <a:gd name="connsiteY11" fmla="*/ 179514 h 1194891"/>
                        <a:gd name="connsiteX12" fmla="*/ 72928 w 1705384"/>
                        <a:gd name="connsiteY12" fmla="*/ 207564 h 1194891"/>
                        <a:gd name="connsiteX13" fmla="*/ 112196 w 1705384"/>
                        <a:gd name="connsiteY13" fmla="*/ 224393 h 1194891"/>
                        <a:gd name="connsiteX14" fmla="*/ 112196 w 1705384"/>
                        <a:gd name="connsiteY14" fmla="*/ 224393 h 1194891"/>
                        <a:gd name="connsiteX15" fmla="*/ 190734 w 1705384"/>
                        <a:gd name="connsiteY15" fmla="*/ 252442 h 1194891"/>
                        <a:gd name="connsiteX16" fmla="*/ 230002 w 1705384"/>
                        <a:gd name="connsiteY16" fmla="*/ 286101 h 1194891"/>
                        <a:gd name="connsiteX17" fmla="*/ 263661 w 1705384"/>
                        <a:gd name="connsiteY17" fmla="*/ 336589 h 1194891"/>
                        <a:gd name="connsiteX18" fmla="*/ 286101 w 1705384"/>
                        <a:gd name="connsiteY18" fmla="*/ 387078 h 1194891"/>
                        <a:gd name="connsiteX19" fmla="*/ 302930 w 1705384"/>
                        <a:gd name="connsiteY19" fmla="*/ 437566 h 1194891"/>
                        <a:gd name="connsiteX20" fmla="*/ 308540 w 1705384"/>
                        <a:gd name="connsiteY20" fmla="*/ 482444 h 1194891"/>
                        <a:gd name="connsiteX21" fmla="*/ 325369 w 1705384"/>
                        <a:gd name="connsiteY21" fmla="*/ 521713 h 1194891"/>
                        <a:gd name="connsiteX22" fmla="*/ 325369 w 1705384"/>
                        <a:gd name="connsiteY22" fmla="*/ 577811 h 1194891"/>
                        <a:gd name="connsiteX23" fmla="*/ 1458552 w 1705384"/>
                        <a:gd name="connsiteY23" fmla="*/ 1189281 h 1194891"/>
                        <a:gd name="connsiteX24" fmla="*/ 1492211 w 1705384"/>
                        <a:gd name="connsiteY24" fmla="*/ 1194891 h 1194891"/>
                        <a:gd name="connsiteX25" fmla="*/ 1570748 w 1705384"/>
                        <a:gd name="connsiteY25" fmla="*/ 1178062 h 1194891"/>
                        <a:gd name="connsiteX26" fmla="*/ 1604407 w 1705384"/>
                        <a:gd name="connsiteY26" fmla="*/ 1155622 h 1194891"/>
                        <a:gd name="connsiteX27" fmla="*/ 1660506 w 1705384"/>
                        <a:gd name="connsiteY27" fmla="*/ 1127573 h 1194891"/>
                        <a:gd name="connsiteX28" fmla="*/ 1694164 w 1705384"/>
                        <a:gd name="connsiteY28" fmla="*/ 1071475 h 1194891"/>
                        <a:gd name="connsiteX29" fmla="*/ 1705384 w 1705384"/>
                        <a:gd name="connsiteY29" fmla="*/ 1015377 h 1194891"/>
                        <a:gd name="connsiteX30" fmla="*/ 1705384 w 1705384"/>
                        <a:gd name="connsiteY30" fmla="*/ 970498 h 1194891"/>
                        <a:gd name="connsiteX31" fmla="*/ 1705384 w 1705384"/>
                        <a:gd name="connsiteY31" fmla="*/ 897571 h 1194891"/>
                        <a:gd name="connsiteX32" fmla="*/ 1649286 w 1705384"/>
                        <a:gd name="connsiteY32" fmla="*/ 807814 h 119489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</a:cxnLst>
                      <a:rect l="l" t="t" r="r" b="b"/>
                      <a:pathLst>
                        <a:path w="1705384" h="1194891">
                          <a:moveTo>
                            <a:pt x="1649286" y="807814"/>
                          </a:moveTo>
                          <a:lnTo>
                            <a:pt x="280491" y="0"/>
                          </a:lnTo>
                          <a:lnTo>
                            <a:pt x="235612" y="0"/>
                          </a:lnTo>
                          <a:lnTo>
                            <a:pt x="190734" y="0"/>
                          </a:lnTo>
                          <a:lnTo>
                            <a:pt x="145855" y="5610"/>
                          </a:lnTo>
                          <a:lnTo>
                            <a:pt x="112196" y="22440"/>
                          </a:lnTo>
                          <a:lnTo>
                            <a:pt x="56098" y="50489"/>
                          </a:lnTo>
                          <a:lnTo>
                            <a:pt x="22439" y="95367"/>
                          </a:lnTo>
                          <a:lnTo>
                            <a:pt x="5610" y="134636"/>
                          </a:lnTo>
                          <a:lnTo>
                            <a:pt x="5610" y="134636"/>
                          </a:lnTo>
                          <a:lnTo>
                            <a:pt x="0" y="179514"/>
                          </a:lnTo>
                          <a:lnTo>
                            <a:pt x="0" y="179514"/>
                          </a:lnTo>
                          <a:lnTo>
                            <a:pt x="72928" y="207564"/>
                          </a:lnTo>
                          <a:lnTo>
                            <a:pt x="112196" y="224393"/>
                          </a:lnTo>
                          <a:lnTo>
                            <a:pt x="112196" y="224393"/>
                          </a:lnTo>
                          <a:lnTo>
                            <a:pt x="190734" y="252442"/>
                          </a:lnTo>
                          <a:lnTo>
                            <a:pt x="230002" y="286101"/>
                          </a:lnTo>
                          <a:lnTo>
                            <a:pt x="263661" y="336589"/>
                          </a:lnTo>
                          <a:lnTo>
                            <a:pt x="286101" y="387078"/>
                          </a:lnTo>
                          <a:lnTo>
                            <a:pt x="302930" y="437566"/>
                          </a:lnTo>
                          <a:lnTo>
                            <a:pt x="308540" y="482444"/>
                          </a:lnTo>
                          <a:lnTo>
                            <a:pt x="325369" y="521713"/>
                          </a:lnTo>
                          <a:lnTo>
                            <a:pt x="325369" y="577811"/>
                          </a:lnTo>
                          <a:lnTo>
                            <a:pt x="1458552" y="1189281"/>
                          </a:lnTo>
                          <a:lnTo>
                            <a:pt x="1492211" y="1194891"/>
                          </a:lnTo>
                          <a:lnTo>
                            <a:pt x="1570748" y="1178062"/>
                          </a:lnTo>
                          <a:lnTo>
                            <a:pt x="1604407" y="1155622"/>
                          </a:lnTo>
                          <a:lnTo>
                            <a:pt x="1660506" y="1127573"/>
                          </a:lnTo>
                          <a:lnTo>
                            <a:pt x="1694164" y="1071475"/>
                          </a:lnTo>
                          <a:lnTo>
                            <a:pt x="1705384" y="1015377"/>
                          </a:lnTo>
                          <a:lnTo>
                            <a:pt x="1705384" y="970498"/>
                          </a:lnTo>
                          <a:lnTo>
                            <a:pt x="1705384" y="897571"/>
                          </a:lnTo>
                          <a:lnTo>
                            <a:pt x="1649286" y="807814"/>
                          </a:lnTo>
                          <a:close/>
                        </a:path>
                      </a:pathLst>
                    </a:custGeom>
                    <a:solidFill>
                      <a:schemeClr val="accent3">
                        <a:lumMod val="50000"/>
                      </a:schemeClr>
                    </a:solidFill>
                    <a:ln w="3175">
                      <a:solidFill>
                        <a:schemeClr val="bg1">
                          <a:lumMod val="50000"/>
                        </a:schemeClr>
                      </a:solidFill>
                    </a:ln>
                  </p:spPr>
                  <p:style>
                    <a:lnRef idx="0">
                      <a:schemeClr val="accent3"/>
                    </a:lnRef>
                    <a:fillRef idx="3">
                      <a:schemeClr val="accent3"/>
                    </a:fillRef>
                    <a:effectRef idx="3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defTabSz="913737"/>
                      <a:endParaRPr lang="en-US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274" name="Oval 52"/>
                    <p:cNvSpPr/>
                    <p:nvPr/>
                  </p:nvSpPr>
                  <p:spPr>
                    <a:xfrm rot="3888728">
                      <a:off x="8696556" y="4970826"/>
                      <a:ext cx="117004" cy="146968"/>
                    </a:xfrm>
                    <a:prstGeom prst="ellipse">
                      <a:avLst/>
                    </a:prstGeom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tx1"/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  <a:ln/>
                  </p:spPr>
                  <p:style>
                    <a:lnRef idx="0">
                      <a:schemeClr val="accent4"/>
                    </a:lnRef>
                    <a:fillRef idx="3">
                      <a:schemeClr val="accent4"/>
                    </a:fillRef>
                    <a:effectRef idx="3">
                      <a:schemeClr val="accent4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defTabSz="913737"/>
                      <a:endParaRPr lang="en-US" kern="0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278" name="Vrije vorm 277"/>
                    <p:cNvSpPr/>
                    <p:nvPr/>
                  </p:nvSpPr>
                  <p:spPr>
                    <a:xfrm rot="218083" flipV="1">
                      <a:off x="8791260" y="4886973"/>
                      <a:ext cx="333196" cy="274454"/>
                    </a:xfrm>
                    <a:custGeom>
                      <a:avLst/>
                      <a:gdLst>
                        <a:gd name="connsiteX0" fmla="*/ 1649286 w 1705384"/>
                        <a:gd name="connsiteY0" fmla="*/ 807814 h 1194891"/>
                        <a:gd name="connsiteX1" fmla="*/ 280491 w 1705384"/>
                        <a:gd name="connsiteY1" fmla="*/ 0 h 1194891"/>
                        <a:gd name="connsiteX2" fmla="*/ 235612 w 1705384"/>
                        <a:gd name="connsiteY2" fmla="*/ 0 h 1194891"/>
                        <a:gd name="connsiteX3" fmla="*/ 190734 w 1705384"/>
                        <a:gd name="connsiteY3" fmla="*/ 0 h 1194891"/>
                        <a:gd name="connsiteX4" fmla="*/ 145855 w 1705384"/>
                        <a:gd name="connsiteY4" fmla="*/ 5610 h 1194891"/>
                        <a:gd name="connsiteX5" fmla="*/ 112196 w 1705384"/>
                        <a:gd name="connsiteY5" fmla="*/ 22440 h 1194891"/>
                        <a:gd name="connsiteX6" fmla="*/ 56098 w 1705384"/>
                        <a:gd name="connsiteY6" fmla="*/ 50489 h 1194891"/>
                        <a:gd name="connsiteX7" fmla="*/ 22439 w 1705384"/>
                        <a:gd name="connsiteY7" fmla="*/ 95367 h 1194891"/>
                        <a:gd name="connsiteX8" fmla="*/ 5610 w 1705384"/>
                        <a:gd name="connsiteY8" fmla="*/ 134636 h 1194891"/>
                        <a:gd name="connsiteX9" fmla="*/ 5610 w 1705384"/>
                        <a:gd name="connsiteY9" fmla="*/ 134636 h 1194891"/>
                        <a:gd name="connsiteX10" fmla="*/ 0 w 1705384"/>
                        <a:gd name="connsiteY10" fmla="*/ 179514 h 1194891"/>
                        <a:gd name="connsiteX11" fmla="*/ 0 w 1705384"/>
                        <a:gd name="connsiteY11" fmla="*/ 179514 h 1194891"/>
                        <a:gd name="connsiteX12" fmla="*/ 72928 w 1705384"/>
                        <a:gd name="connsiteY12" fmla="*/ 207564 h 1194891"/>
                        <a:gd name="connsiteX13" fmla="*/ 112196 w 1705384"/>
                        <a:gd name="connsiteY13" fmla="*/ 224393 h 1194891"/>
                        <a:gd name="connsiteX14" fmla="*/ 112196 w 1705384"/>
                        <a:gd name="connsiteY14" fmla="*/ 224393 h 1194891"/>
                        <a:gd name="connsiteX15" fmla="*/ 190734 w 1705384"/>
                        <a:gd name="connsiteY15" fmla="*/ 252442 h 1194891"/>
                        <a:gd name="connsiteX16" fmla="*/ 230002 w 1705384"/>
                        <a:gd name="connsiteY16" fmla="*/ 286101 h 1194891"/>
                        <a:gd name="connsiteX17" fmla="*/ 263661 w 1705384"/>
                        <a:gd name="connsiteY17" fmla="*/ 336589 h 1194891"/>
                        <a:gd name="connsiteX18" fmla="*/ 286101 w 1705384"/>
                        <a:gd name="connsiteY18" fmla="*/ 387078 h 1194891"/>
                        <a:gd name="connsiteX19" fmla="*/ 302930 w 1705384"/>
                        <a:gd name="connsiteY19" fmla="*/ 437566 h 1194891"/>
                        <a:gd name="connsiteX20" fmla="*/ 308540 w 1705384"/>
                        <a:gd name="connsiteY20" fmla="*/ 482444 h 1194891"/>
                        <a:gd name="connsiteX21" fmla="*/ 325369 w 1705384"/>
                        <a:gd name="connsiteY21" fmla="*/ 521713 h 1194891"/>
                        <a:gd name="connsiteX22" fmla="*/ 325369 w 1705384"/>
                        <a:gd name="connsiteY22" fmla="*/ 577811 h 1194891"/>
                        <a:gd name="connsiteX23" fmla="*/ 1458552 w 1705384"/>
                        <a:gd name="connsiteY23" fmla="*/ 1189281 h 1194891"/>
                        <a:gd name="connsiteX24" fmla="*/ 1492211 w 1705384"/>
                        <a:gd name="connsiteY24" fmla="*/ 1194891 h 1194891"/>
                        <a:gd name="connsiteX25" fmla="*/ 1570748 w 1705384"/>
                        <a:gd name="connsiteY25" fmla="*/ 1178062 h 1194891"/>
                        <a:gd name="connsiteX26" fmla="*/ 1604407 w 1705384"/>
                        <a:gd name="connsiteY26" fmla="*/ 1155622 h 1194891"/>
                        <a:gd name="connsiteX27" fmla="*/ 1660506 w 1705384"/>
                        <a:gd name="connsiteY27" fmla="*/ 1127573 h 1194891"/>
                        <a:gd name="connsiteX28" fmla="*/ 1694164 w 1705384"/>
                        <a:gd name="connsiteY28" fmla="*/ 1071475 h 1194891"/>
                        <a:gd name="connsiteX29" fmla="*/ 1705384 w 1705384"/>
                        <a:gd name="connsiteY29" fmla="*/ 1015377 h 1194891"/>
                        <a:gd name="connsiteX30" fmla="*/ 1705384 w 1705384"/>
                        <a:gd name="connsiteY30" fmla="*/ 970498 h 1194891"/>
                        <a:gd name="connsiteX31" fmla="*/ 1705384 w 1705384"/>
                        <a:gd name="connsiteY31" fmla="*/ 897571 h 1194891"/>
                        <a:gd name="connsiteX32" fmla="*/ 1649286 w 1705384"/>
                        <a:gd name="connsiteY32" fmla="*/ 807814 h 119489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</a:cxnLst>
                      <a:rect l="l" t="t" r="r" b="b"/>
                      <a:pathLst>
                        <a:path w="1705384" h="1194891">
                          <a:moveTo>
                            <a:pt x="1649286" y="807814"/>
                          </a:moveTo>
                          <a:lnTo>
                            <a:pt x="280491" y="0"/>
                          </a:lnTo>
                          <a:lnTo>
                            <a:pt x="235612" y="0"/>
                          </a:lnTo>
                          <a:lnTo>
                            <a:pt x="190734" y="0"/>
                          </a:lnTo>
                          <a:lnTo>
                            <a:pt x="145855" y="5610"/>
                          </a:lnTo>
                          <a:lnTo>
                            <a:pt x="112196" y="22440"/>
                          </a:lnTo>
                          <a:lnTo>
                            <a:pt x="56098" y="50489"/>
                          </a:lnTo>
                          <a:lnTo>
                            <a:pt x="22439" y="95367"/>
                          </a:lnTo>
                          <a:lnTo>
                            <a:pt x="5610" y="134636"/>
                          </a:lnTo>
                          <a:lnTo>
                            <a:pt x="5610" y="134636"/>
                          </a:lnTo>
                          <a:lnTo>
                            <a:pt x="0" y="179514"/>
                          </a:lnTo>
                          <a:lnTo>
                            <a:pt x="0" y="179514"/>
                          </a:lnTo>
                          <a:lnTo>
                            <a:pt x="72928" y="207564"/>
                          </a:lnTo>
                          <a:lnTo>
                            <a:pt x="112196" y="224393"/>
                          </a:lnTo>
                          <a:lnTo>
                            <a:pt x="112196" y="224393"/>
                          </a:lnTo>
                          <a:lnTo>
                            <a:pt x="190734" y="252442"/>
                          </a:lnTo>
                          <a:lnTo>
                            <a:pt x="230002" y="286101"/>
                          </a:lnTo>
                          <a:lnTo>
                            <a:pt x="263661" y="336589"/>
                          </a:lnTo>
                          <a:lnTo>
                            <a:pt x="286101" y="387078"/>
                          </a:lnTo>
                          <a:lnTo>
                            <a:pt x="302930" y="437566"/>
                          </a:lnTo>
                          <a:lnTo>
                            <a:pt x="308540" y="482444"/>
                          </a:lnTo>
                          <a:lnTo>
                            <a:pt x="325369" y="521713"/>
                          </a:lnTo>
                          <a:lnTo>
                            <a:pt x="325369" y="577811"/>
                          </a:lnTo>
                          <a:lnTo>
                            <a:pt x="1458552" y="1189281"/>
                          </a:lnTo>
                          <a:lnTo>
                            <a:pt x="1492211" y="1194891"/>
                          </a:lnTo>
                          <a:lnTo>
                            <a:pt x="1570748" y="1178062"/>
                          </a:lnTo>
                          <a:lnTo>
                            <a:pt x="1604407" y="1155622"/>
                          </a:lnTo>
                          <a:lnTo>
                            <a:pt x="1660506" y="1127573"/>
                          </a:lnTo>
                          <a:lnTo>
                            <a:pt x="1694164" y="1071475"/>
                          </a:lnTo>
                          <a:lnTo>
                            <a:pt x="1705384" y="1015377"/>
                          </a:lnTo>
                          <a:lnTo>
                            <a:pt x="1705384" y="970498"/>
                          </a:lnTo>
                          <a:lnTo>
                            <a:pt x="1705384" y="897571"/>
                          </a:lnTo>
                          <a:lnTo>
                            <a:pt x="1649286" y="807814"/>
                          </a:lnTo>
                          <a:close/>
                        </a:path>
                      </a:pathLst>
                    </a:custGeom>
                    <a:solidFill>
                      <a:schemeClr val="accent3">
                        <a:lumMod val="50000"/>
                      </a:schemeClr>
                    </a:solidFill>
                    <a:ln w="3175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>
                  </p:spPr>
                  <p:style>
                    <a:lnRef idx="0">
                      <a:schemeClr val="accent3"/>
                    </a:lnRef>
                    <a:fillRef idx="3">
                      <a:schemeClr val="accent3"/>
                    </a:fillRef>
                    <a:effectRef idx="3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defTabSz="913737"/>
                      <a:endParaRPr lang="en-US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263" name="Oval 52"/>
                    <p:cNvSpPr/>
                    <p:nvPr/>
                  </p:nvSpPr>
                  <p:spPr>
                    <a:xfrm rot="7332987">
                      <a:off x="7479896" y="2613502"/>
                      <a:ext cx="117004" cy="146968"/>
                    </a:xfrm>
                    <a:prstGeom prst="ellipse">
                      <a:avLst/>
                    </a:prstGeom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tx1"/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  <a:ln/>
                  </p:spPr>
                  <p:style>
                    <a:lnRef idx="0">
                      <a:schemeClr val="accent4"/>
                    </a:lnRef>
                    <a:fillRef idx="3">
                      <a:schemeClr val="accent4"/>
                    </a:fillRef>
                    <a:effectRef idx="3">
                      <a:schemeClr val="accent4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defTabSz="913737"/>
                      <a:endParaRPr lang="en-US" kern="0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82" name="Freeform 25"/>
                    <p:cNvSpPr/>
                    <p:nvPr/>
                  </p:nvSpPr>
                  <p:spPr>
                    <a:xfrm>
                      <a:off x="7025781" y="1594379"/>
                      <a:ext cx="3270593" cy="3548659"/>
                    </a:xfrm>
                    <a:custGeom>
                      <a:avLst/>
                      <a:gdLst>
                        <a:gd name="connsiteX0" fmla="*/ 0 w 1748430"/>
                        <a:gd name="connsiteY0" fmla="*/ 321869 h 1725733"/>
                        <a:gd name="connsiteX1" fmla="*/ 69494 w 1748430"/>
                        <a:gd name="connsiteY1" fmla="*/ 288951 h 1725733"/>
                        <a:gd name="connsiteX2" fmla="*/ 142646 w 1748430"/>
                        <a:gd name="connsiteY2" fmla="*/ 299924 h 1725733"/>
                        <a:gd name="connsiteX3" fmla="*/ 215798 w 1748430"/>
                        <a:gd name="connsiteY3" fmla="*/ 318212 h 1725733"/>
                        <a:gd name="connsiteX4" fmla="*/ 267005 w 1748430"/>
                        <a:gd name="connsiteY4" fmla="*/ 351130 h 1725733"/>
                        <a:gd name="connsiteX5" fmla="*/ 332842 w 1748430"/>
                        <a:gd name="connsiteY5" fmla="*/ 380391 h 1725733"/>
                        <a:gd name="connsiteX6" fmla="*/ 391363 w 1748430"/>
                        <a:gd name="connsiteY6" fmla="*/ 413309 h 1725733"/>
                        <a:gd name="connsiteX7" fmla="*/ 424282 w 1748430"/>
                        <a:gd name="connsiteY7" fmla="*/ 438912 h 1725733"/>
                        <a:gd name="connsiteX8" fmla="*/ 475488 w 1748430"/>
                        <a:gd name="connsiteY8" fmla="*/ 471831 h 1725733"/>
                        <a:gd name="connsiteX9" fmla="*/ 534010 w 1748430"/>
                        <a:gd name="connsiteY9" fmla="*/ 490119 h 1725733"/>
                        <a:gd name="connsiteX10" fmla="*/ 563270 w 1748430"/>
                        <a:gd name="connsiteY10" fmla="*/ 493776 h 1725733"/>
                        <a:gd name="connsiteX11" fmla="*/ 625450 w 1748430"/>
                        <a:gd name="connsiteY11" fmla="*/ 468173 h 1725733"/>
                        <a:gd name="connsiteX12" fmla="*/ 669341 w 1748430"/>
                        <a:gd name="connsiteY12" fmla="*/ 427940 h 1725733"/>
                        <a:gd name="connsiteX13" fmla="*/ 691286 w 1748430"/>
                        <a:gd name="connsiteY13" fmla="*/ 391364 h 1725733"/>
                        <a:gd name="connsiteX14" fmla="*/ 691286 w 1748430"/>
                        <a:gd name="connsiteY14" fmla="*/ 391364 h 1725733"/>
                        <a:gd name="connsiteX15" fmla="*/ 709574 w 1748430"/>
                        <a:gd name="connsiteY15" fmla="*/ 325527 h 1725733"/>
                        <a:gd name="connsiteX16" fmla="*/ 705917 w 1748430"/>
                        <a:gd name="connsiteY16" fmla="*/ 237744 h 1725733"/>
                        <a:gd name="connsiteX17" fmla="*/ 665683 w 1748430"/>
                        <a:gd name="connsiteY17" fmla="*/ 182880 h 1725733"/>
                        <a:gd name="connsiteX18" fmla="*/ 640080 w 1748430"/>
                        <a:gd name="connsiteY18" fmla="*/ 128016 h 1725733"/>
                        <a:gd name="connsiteX19" fmla="*/ 625450 w 1748430"/>
                        <a:gd name="connsiteY19" fmla="*/ 51207 h 1725733"/>
                        <a:gd name="connsiteX20" fmla="*/ 629107 w 1748430"/>
                        <a:gd name="connsiteY20" fmla="*/ 0 h 1725733"/>
                        <a:gd name="connsiteX21" fmla="*/ 669341 w 1748430"/>
                        <a:gd name="connsiteY21" fmla="*/ 51207 h 1725733"/>
                        <a:gd name="connsiteX22" fmla="*/ 698602 w 1748430"/>
                        <a:gd name="connsiteY22" fmla="*/ 138989 h 1725733"/>
                        <a:gd name="connsiteX23" fmla="*/ 720547 w 1748430"/>
                        <a:gd name="connsiteY23" fmla="*/ 190196 h 1725733"/>
                        <a:gd name="connsiteX24" fmla="*/ 731520 w 1748430"/>
                        <a:gd name="connsiteY24" fmla="*/ 267005 h 1725733"/>
                        <a:gd name="connsiteX25" fmla="*/ 775411 w 1748430"/>
                        <a:gd name="connsiteY25" fmla="*/ 336500 h 1725733"/>
                        <a:gd name="connsiteX26" fmla="*/ 819302 w 1748430"/>
                        <a:gd name="connsiteY26" fmla="*/ 376733 h 1725733"/>
                        <a:gd name="connsiteX27" fmla="*/ 848563 w 1748430"/>
                        <a:gd name="connsiteY27" fmla="*/ 376733 h 1725733"/>
                        <a:gd name="connsiteX28" fmla="*/ 866851 w 1748430"/>
                        <a:gd name="connsiteY28" fmla="*/ 292608 h 1725733"/>
                        <a:gd name="connsiteX29" fmla="*/ 899770 w 1748430"/>
                        <a:gd name="connsiteY29" fmla="*/ 193853 h 1725733"/>
                        <a:gd name="connsiteX30" fmla="*/ 932688 w 1748430"/>
                        <a:gd name="connsiteY30" fmla="*/ 160935 h 1725733"/>
                        <a:gd name="connsiteX31" fmla="*/ 932688 w 1748430"/>
                        <a:gd name="connsiteY31" fmla="*/ 234087 h 1725733"/>
                        <a:gd name="connsiteX32" fmla="*/ 918058 w 1748430"/>
                        <a:gd name="connsiteY32" fmla="*/ 307239 h 1725733"/>
                        <a:gd name="connsiteX33" fmla="*/ 914400 w 1748430"/>
                        <a:gd name="connsiteY33" fmla="*/ 351130 h 1725733"/>
                        <a:gd name="connsiteX34" fmla="*/ 910742 w 1748430"/>
                        <a:gd name="connsiteY34" fmla="*/ 395021 h 1725733"/>
                        <a:gd name="connsiteX35" fmla="*/ 914400 w 1748430"/>
                        <a:gd name="connsiteY35" fmla="*/ 424282 h 1725733"/>
                        <a:gd name="connsiteX36" fmla="*/ 925373 w 1748430"/>
                        <a:gd name="connsiteY36" fmla="*/ 435255 h 1725733"/>
                        <a:gd name="connsiteX37" fmla="*/ 961949 w 1748430"/>
                        <a:gd name="connsiteY37" fmla="*/ 438912 h 1725733"/>
                        <a:gd name="connsiteX38" fmla="*/ 980237 w 1748430"/>
                        <a:gd name="connsiteY38" fmla="*/ 373076 h 1725733"/>
                        <a:gd name="connsiteX39" fmla="*/ 1009498 w 1748430"/>
                        <a:gd name="connsiteY39" fmla="*/ 325527 h 1725733"/>
                        <a:gd name="connsiteX40" fmla="*/ 1035101 w 1748430"/>
                        <a:gd name="connsiteY40" fmla="*/ 332842 h 1725733"/>
                        <a:gd name="connsiteX41" fmla="*/ 1035101 w 1748430"/>
                        <a:gd name="connsiteY41" fmla="*/ 369418 h 1725733"/>
                        <a:gd name="connsiteX42" fmla="*/ 1035101 w 1748430"/>
                        <a:gd name="connsiteY42" fmla="*/ 413309 h 1725733"/>
                        <a:gd name="connsiteX43" fmla="*/ 1005840 w 1748430"/>
                        <a:gd name="connsiteY43" fmla="*/ 449885 h 1725733"/>
                        <a:gd name="connsiteX44" fmla="*/ 1002182 w 1748430"/>
                        <a:gd name="connsiteY44" fmla="*/ 468173 h 1725733"/>
                        <a:gd name="connsiteX45" fmla="*/ 1071677 w 1748430"/>
                        <a:gd name="connsiteY45" fmla="*/ 479146 h 1725733"/>
                        <a:gd name="connsiteX46" fmla="*/ 1144829 w 1748430"/>
                        <a:gd name="connsiteY46" fmla="*/ 431597 h 1725733"/>
                        <a:gd name="connsiteX47" fmla="*/ 1207008 w 1748430"/>
                        <a:gd name="connsiteY47" fmla="*/ 380391 h 1725733"/>
                        <a:gd name="connsiteX48" fmla="*/ 1283818 w 1748430"/>
                        <a:gd name="connsiteY48" fmla="*/ 340157 h 1725733"/>
                        <a:gd name="connsiteX49" fmla="*/ 1327709 w 1748430"/>
                        <a:gd name="connsiteY49" fmla="*/ 267005 h 1725733"/>
                        <a:gd name="connsiteX50" fmla="*/ 1356970 w 1748430"/>
                        <a:gd name="connsiteY50" fmla="*/ 241402 h 1725733"/>
                        <a:gd name="connsiteX51" fmla="*/ 1371600 w 1748430"/>
                        <a:gd name="connsiteY51" fmla="*/ 281636 h 1725733"/>
                        <a:gd name="connsiteX52" fmla="*/ 1367942 w 1748430"/>
                        <a:gd name="connsiteY52" fmla="*/ 336500 h 1725733"/>
                        <a:gd name="connsiteX53" fmla="*/ 1276502 w 1748430"/>
                        <a:gd name="connsiteY53" fmla="*/ 402336 h 1725733"/>
                        <a:gd name="connsiteX54" fmla="*/ 1239926 w 1748430"/>
                        <a:gd name="connsiteY54" fmla="*/ 449885 h 1725733"/>
                        <a:gd name="connsiteX55" fmla="*/ 1199693 w 1748430"/>
                        <a:gd name="connsiteY55" fmla="*/ 490119 h 1725733"/>
                        <a:gd name="connsiteX56" fmla="*/ 1163117 w 1748430"/>
                        <a:gd name="connsiteY56" fmla="*/ 548640 h 1725733"/>
                        <a:gd name="connsiteX57" fmla="*/ 1159459 w 1748430"/>
                        <a:gd name="connsiteY57" fmla="*/ 585216 h 1725733"/>
                        <a:gd name="connsiteX58" fmla="*/ 1159459 w 1748430"/>
                        <a:gd name="connsiteY58" fmla="*/ 592532 h 1725733"/>
                        <a:gd name="connsiteX59" fmla="*/ 1207008 w 1748430"/>
                        <a:gd name="connsiteY59" fmla="*/ 581559 h 1725733"/>
                        <a:gd name="connsiteX60" fmla="*/ 1239926 w 1748430"/>
                        <a:gd name="connsiteY60" fmla="*/ 548640 h 1725733"/>
                        <a:gd name="connsiteX61" fmla="*/ 1207008 w 1748430"/>
                        <a:gd name="connsiteY61" fmla="*/ 618135 h 1725733"/>
                        <a:gd name="connsiteX62" fmla="*/ 1192378 w 1748430"/>
                        <a:gd name="connsiteY62" fmla="*/ 658368 h 1725733"/>
                        <a:gd name="connsiteX63" fmla="*/ 1203350 w 1748430"/>
                        <a:gd name="connsiteY63" fmla="*/ 709575 h 1725733"/>
                        <a:gd name="connsiteX64" fmla="*/ 1294790 w 1748430"/>
                        <a:gd name="connsiteY64" fmla="*/ 727863 h 1725733"/>
                        <a:gd name="connsiteX65" fmla="*/ 1371600 w 1748430"/>
                        <a:gd name="connsiteY65" fmla="*/ 720548 h 1725733"/>
                        <a:gd name="connsiteX66" fmla="*/ 1525219 w 1748430"/>
                        <a:gd name="connsiteY66" fmla="*/ 694944 h 1725733"/>
                        <a:gd name="connsiteX67" fmla="*/ 1591056 w 1748430"/>
                        <a:gd name="connsiteY67" fmla="*/ 687629 h 1725733"/>
                        <a:gd name="connsiteX68" fmla="*/ 1671523 w 1748430"/>
                        <a:gd name="connsiteY68" fmla="*/ 676656 h 1725733"/>
                        <a:gd name="connsiteX69" fmla="*/ 1726387 w 1748430"/>
                        <a:gd name="connsiteY69" fmla="*/ 683972 h 1725733"/>
                        <a:gd name="connsiteX70" fmla="*/ 1748333 w 1748430"/>
                        <a:gd name="connsiteY70" fmla="*/ 691287 h 1725733"/>
                        <a:gd name="connsiteX71" fmla="*/ 1719072 w 1748430"/>
                        <a:gd name="connsiteY71" fmla="*/ 720548 h 1725733"/>
                        <a:gd name="connsiteX72" fmla="*/ 1660550 w 1748430"/>
                        <a:gd name="connsiteY72" fmla="*/ 731520 h 1725733"/>
                        <a:gd name="connsiteX73" fmla="*/ 1569110 w 1748430"/>
                        <a:gd name="connsiteY73" fmla="*/ 735178 h 1725733"/>
                        <a:gd name="connsiteX74" fmla="*/ 1441094 w 1748430"/>
                        <a:gd name="connsiteY74" fmla="*/ 749808 h 1725733"/>
                        <a:gd name="connsiteX75" fmla="*/ 1360627 w 1748430"/>
                        <a:gd name="connsiteY75" fmla="*/ 775412 h 1725733"/>
                        <a:gd name="connsiteX76" fmla="*/ 1291133 w 1748430"/>
                        <a:gd name="connsiteY76" fmla="*/ 811988 h 1725733"/>
                        <a:gd name="connsiteX77" fmla="*/ 1269187 w 1748430"/>
                        <a:gd name="connsiteY77" fmla="*/ 833933 h 1725733"/>
                        <a:gd name="connsiteX78" fmla="*/ 1291133 w 1748430"/>
                        <a:gd name="connsiteY78" fmla="*/ 874167 h 1725733"/>
                        <a:gd name="connsiteX79" fmla="*/ 1349654 w 1748430"/>
                        <a:gd name="connsiteY79" fmla="*/ 888797 h 1725733"/>
                        <a:gd name="connsiteX80" fmla="*/ 1375258 w 1748430"/>
                        <a:gd name="connsiteY80" fmla="*/ 892455 h 1725733"/>
                        <a:gd name="connsiteX81" fmla="*/ 1294790 w 1748430"/>
                        <a:gd name="connsiteY81" fmla="*/ 907085 h 1725733"/>
                        <a:gd name="connsiteX82" fmla="*/ 1265530 w 1748430"/>
                        <a:gd name="connsiteY82" fmla="*/ 918058 h 1725733"/>
                        <a:gd name="connsiteX83" fmla="*/ 1269187 w 1748430"/>
                        <a:gd name="connsiteY83" fmla="*/ 994868 h 1725733"/>
                        <a:gd name="connsiteX84" fmla="*/ 1367942 w 1748430"/>
                        <a:gd name="connsiteY84" fmla="*/ 1038759 h 1725733"/>
                        <a:gd name="connsiteX85" fmla="*/ 1441094 w 1748430"/>
                        <a:gd name="connsiteY85" fmla="*/ 1078992 h 1725733"/>
                        <a:gd name="connsiteX86" fmla="*/ 1510589 w 1748430"/>
                        <a:gd name="connsiteY86" fmla="*/ 1108253 h 1725733"/>
                        <a:gd name="connsiteX87" fmla="*/ 1605686 w 1748430"/>
                        <a:gd name="connsiteY87" fmla="*/ 1155802 h 1725733"/>
                        <a:gd name="connsiteX88" fmla="*/ 1649578 w 1748430"/>
                        <a:gd name="connsiteY88" fmla="*/ 1196036 h 1725733"/>
                        <a:gd name="connsiteX89" fmla="*/ 1649578 w 1748430"/>
                        <a:gd name="connsiteY89" fmla="*/ 1243584 h 1725733"/>
                        <a:gd name="connsiteX90" fmla="*/ 1620317 w 1748430"/>
                        <a:gd name="connsiteY90" fmla="*/ 1258215 h 1725733"/>
                        <a:gd name="connsiteX91" fmla="*/ 1565453 w 1748430"/>
                        <a:gd name="connsiteY91" fmla="*/ 1239927 h 1725733"/>
                        <a:gd name="connsiteX92" fmla="*/ 1481328 w 1748430"/>
                        <a:gd name="connsiteY92" fmla="*/ 1188720 h 1725733"/>
                        <a:gd name="connsiteX93" fmla="*/ 1404518 w 1748430"/>
                        <a:gd name="connsiteY93" fmla="*/ 1152144 h 1725733"/>
                        <a:gd name="connsiteX94" fmla="*/ 1316736 w 1748430"/>
                        <a:gd name="connsiteY94" fmla="*/ 1089965 h 1725733"/>
                        <a:gd name="connsiteX95" fmla="*/ 1254557 w 1748430"/>
                        <a:gd name="connsiteY95" fmla="*/ 1078992 h 1725733"/>
                        <a:gd name="connsiteX96" fmla="*/ 1177747 w 1748430"/>
                        <a:gd name="connsiteY96" fmla="*/ 1082650 h 1725733"/>
                        <a:gd name="connsiteX97" fmla="*/ 1137514 w 1748430"/>
                        <a:gd name="connsiteY97" fmla="*/ 1130199 h 1725733"/>
                        <a:gd name="connsiteX98" fmla="*/ 1137514 w 1748430"/>
                        <a:gd name="connsiteY98" fmla="*/ 1207008 h 1725733"/>
                        <a:gd name="connsiteX99" fmla="*/ 1192378 w 1748430"/>
                        <a:gd name="connsiteY99" fmla="*/ 1243584 h 1725733"/>
                        <a:gd name="connsiteX100" fmla="*/ 1232611 w 1748430"/>
                        <a:gd name="connsiteY100" fmla="*/ 1294791 h 1725733"/>
                        <a:gd name="connsiteX101" fmla="*/ 1324051 w 1748430"/>
                        <a:gd name="connsiteY101" fmla="*/ 1364285 h 1725733"/>
                        <a:gd name="connsiteX102" fmla="*/ 1408176 w 1748430"/>
                        <a:gd name="connsiteY102" fmla="*/ 1419149 h 1725733"/>
                        <a:gd name="connsiteX103" fmla="*/ 1430122 w 1748430"/>
                        <a:gd name="connsiteY103" fmla="*/ 1466698 h 1725733"/>
                        <a:gd name="connsiteX104" fmla="*/ 1375258 w 1748430"/>
                        <a:gd name="connsiteY104" fmla="*/ 1477671 h 1725733"/>
                        <a:gd name="connsiteX105" fmla="*/ 1298448 w 1748430"/>
                        <a:gd name="connsiteY105" fmla="*/ 1426464 h 1725733"/>
                        <a:gd name="connsiteX106" fmla="*/ 1228954 w 1748430"/>
                        <a:gd name="connsiteY106" fmla="*/ 1360628 h 1725733"/>
                        <a:gd name="connsiteX107" fmla="*/ 1177747 w 1748430"/>
                        <a:gd name="connsiteY107" fmla="*/ 1316736 h 1725733"/>
                        <a:gd name="connsiteX108" fmla="*/ 1119226 w 1748430"/>
                        <a:gd name="connsiteY108" fmla="*/ 1272845 h 1725733"/>
                        <a:gd name="connsiteX109" fmla="*/ 1093622 w 1748430"/>
                        <a:gd name="connsiteY109" fmla="*/ 1243584 h 1725733"/>
                        <a:gd name="connsiteX110" fmla="*/ 1049731 w 1748430"/>
                        <a:gd name="connsiteY110" fmla="*/ 1236269 h 1725733"/>
                        <a:gd name="connsiteX111" fmla="*/ 1049731 w 1748430"/>
                        <a:gd name="connsiteY111" fmla="*/ 1250900 h 1725733"/>
                        <a:gd name="connsiteX112" fmla="*/ 1049731 w 1748430"/>
                        <a:gd name="connsiteY112" fmla="*/ 1327709 h 1725733"/>
                        <a:gd name="connsiteX113" fmla="*/ 1108253 w 1748430"/>
                        <a:gd name="connsiteY113" fmla="*/ 1404519 h 1725733"/>
                        <a:gd name="connsiteX114" fmla="*/ 1053389 w 1748430"/>
                        <a:gd name="connsiteY114" fmla="*/ 1371600 h 1725733"/>
                        <a:gd name="connsiteX115" fmla="*/ 1002182 w 1748430"/>
                        <a:gd name="connsiteY115" fmla="*/ 1313079 h 1725733"/>
                        <a:gd name="connsiteX116" fmla="*/ 958291 w 1748430"/>
                        <a:gd name="connsiteY116" fmla="*/ 1265530 h 1725733"/>
                        <a:gd name="connsiteX117" fmla="*/ 943661 w 1748430"/>
                        <a:gd name="connsiteY117" fmla="*/ 1287476 h 1725733"/>
                        <a:gd name="connsiteX118" fmla="*/ 991210 w 1748430"/>
                        <a:gd name="connsiteY118" fmla="*/ 1375258 h 1725733"/>
                        <a:gd name="connsiteX119" fmla="*/ 1035101 w 1748430"/>
                        <a:gd name="connsiteY119" fmla="*/ 1444752 h 1725733"/>
                        <a:gd name="connsiteX120" fmla="*/ 1115568 w 1748430"/>
                        <a:gd name="connsiteY120" fmla="*/ 1569111 h 1725733"/>
                        <a:gd name="connsiteX121" fmla="*/ 1170432 w 1748430"/>
                        <a:gd name="connsiteY121" fmla="*/ 1642263 h 1725733"/>
                        <a:gd name="connsiteX122" fmla="*/ 1144829 w 1748430"/>
                        <a:gd name="connsiteY122" fmla="*/ 1667866 h 1725733"/>
                        <a:gd name="connsiteX123" fmla="*/ 1097280 w 1748430"/>
                        <a:gd name="connsiteY123" fmla="*/ 1656893 h 1725733"/>
                        <a:gd name="connsiteX124" fmla="*/ 1046074 w 1748430"/>
                        <a:gd name="connsiteY124" fmla="*/ 1558138 h 1725733"/>
                        <a:gd name="connsiteX125" fmla="*/ 1002182 w 1748430"/>
                        <a:gd name="connsiteY125" fmla="*/ 1474013 h 1725733"/>
                        <a:gd name="connsiteX126" fmla="*/ 965606 w 1748430"/>
                        <a:gd name="connsiteY126" fmla="*/ 1408176 h 1725733"/>
                        <a:gd name="connsiteX127" fmla="*/ 932688 w 1748430"/>
                        <a:gd name="connsiteY127" fmla="*/ 1338682 h 1725733"/>
                        <a:gd name="connsiteX128" fmla="*/ 896112 w 1748430"/>
                        <a:gd name="connsiteY128" fmla="*/ 1287476 h 1725733"/>
                        <a:gd name="connsiteX129" fmla="*/ 815645 w 1748430"/>
                        <a:gd name="connsiteY129" fmla="*/ 1276503 h 1725733"/>
                        <a:gd name="connsiteX130" fmla="*/ 742493 w 1748430"/>
                        <a:gd name="connsiteY130" fmla="*/ 1291133 h 1725733"/>
                        <a:gd name="connsiteX131" fmla="*/ 698602 w 1748430"/>
                        <a:gd name="connsiteY131" fmla="*/ 1426464 h 1725733"/>
                        <a:gd name="connsiteX132" fmla="*/ 662026 w 1748430"/>
                        <a:gd name="connsiteY132" fmla="*/ 1539850 h 1725733"/>
                        <a:gd name="connsiteX133" fmla="*/ 640080 w 1748430"/>
                        <a:gd name="connsiteY133" fmla="*/ 1602029 h 1725733"/>
                        <a:gd name="connsiteX134" fmla="*/ 581558 w 1748430"/>
                        <a:gd name="connsiteY134" fmla="*/ 1711757 h 1725733"/>
                        <a:gd name="connsiteX135" fmla="*/ 548640 w 1748430"/>
                        <a:gd name="connsiteY135" fmla="*/ 1719072 h 1725733"/>
                        <a:gd name="connsiteX136" fmla="*/ 537667 w 1748430"/>
                        <a:gd name="connsiteY136" fmla="*/ 1664208 h 1725733"/>
                        <a:gd name="connsiteX137" fmla="*/ 570586 w 1748430"/>
                        <a:gd name="connsiteY137" fmla="*/ 1576426 h 1725733"/>
                        <a:gd name="connsiteX138" fmla="*/ 596189 w 1748430"/>
                        <a:gd name="connsiteY138" fmla="*/ 1514247 h 1725733"/>
                        <a:gd name="connsiteX139" fmla="*/ 618134 w 1748430"/>
                        <a:gd name="connsiteY139" fmla="*/ 1463040 h 1725733"/>
                        <a:gd name="connsiteX140" fmla="*/ 651053 w 1748430"/>
                        <a:gd name="connsiteY140" fmla="*/ 1342340 h 1725733"/>
                        <a:gd name="connsiteX141" fmla="*/ 662026 w 1748430"/>
                        <a:gd name="connsiteY141" fmla="*/ 1272845 h 1725733"/>
                        <a:gd name="connsiteX142" fmla="*/ 662026 w 1748430"/>
                        <a:gd name="connsiteY142" fmla="*/ 1269188 h 1725733"/>
                        <a:gd name="connsiteX143" fmla="*/ 625450 w 1748430"/>
                        <a:gd name="connsiteY143" fmla="*/ 1225296 h 1725733"/>
                        <a:gd name="connsiteX144" fmla="*/ 592531 w 1748430"/>
                        <a:gd name="connsiteY144" fmla="*/ 1239927 h 1725733"/>
                        <a:gd name="connsiteX145" fmla="*/ 541325 w 1748430"/>
                        <a:gd name="connsiteY145" fmla="*/ 1291133 h 1725733"/>
                        <a:gd name="connsiteX146" fmla="*/ 512064 w 1748430"/>
                        <a:gd name="connsiteY146" fmla="*/ 1298448 h 1725733"/>
                        <a:gd name="connsiteX147" fmla="*/ 512064 w 1748430"/>
                        <a:gd name="connsiteY147" fmla="*/ 1261872 h 1725733"/>
                        <a:gd name="connsiteX148" fmla="*/ 544982 w 1748430"/>
                        <a:gd name="connsiteY148" fmla="*/ 1210666 h 1725733"/>
                        <a:gd name="connsiteX149" fmla="*/ 566928 w 1748430"/>
                        <a:gd name="connsiteY149" fmla="*/ 1174090 h 1725733"/>
                        <a:gd name="connsiteX150" fmla="*/ 534010 w 1748430"/>
                        <a:gd name="connsiteY150" fmla="*/ 1170432 h 1725733"/>
                        <a:gd name="connsiteX151" fmla="*/ 493776 w 1748430"/>
                        <a:gd name="connsiteY151" fmla="*/ 1203351 h 1725733"/>
                        <a:gd name="connsiteX152" fmla="*/ 482803 w 1748430"/>
                        <a:gd name="connsiteY152" fmla="*/ 1207008 h 1725733"/>
                        <a:gd name="connsiteX153" fmla="*/ 504749 w 1748430"/>
                        <a:gd name="connsiteY153" fmla="*/ 1148487 h 1725733"/>
                        <a:gd name="connsiteX154" fmla="*/ 490118 w 1748430"/>
                        <a:gd name="connsiteY154" fmla="*/ 1133856 h 1725733"/>
                        <a:gd name="connsiteX155" fmla="*/ 424282 w 1748430"/>
                        <a:gd name="connsiteY155" fmla="*/ 1188720 h 1725733"/>
                        <a:gd name="connsiteX156" fmla="*/ 354787 w 1748430"/>
                        <a:gd name="connsiteY156" fmla="*/ 1236269 h 1725733"/>
                        <a:gd name="connsiteX157" fmla="*/ 288950 w 1748430"/>
                        <a:gd name="connsiteY157" fmla="*/ 1283818 h 1725733"/>
                        <a:gd name="connsiteX158" fmla="*/ 138989 w 1748430"/>
                        <a:gd name="connsiteY158" fmla="*/ 1338682 h 1725733"/>
                        <a:gd name="connsiteX159" fmla="*/ 91440 w 1748430"/>
                        <a:gd name="connsiteY159" fmla="*/ 1345997 h 1725733"/>
                        <a:gd name="connsiteX160" fmla="*/ 106070 w 1748430"/>
                        <a:gd name="connsiteY160" fmla="*/ 1302106 h 1725733"/>
                        <a:gd name="connsiteX161" fmla="*/ 212141 w 1748430"/>
                        <a:gd name="connsiteY161" fmla="*/ 1243584 h 1725733"/>
                        <a:gd name="connsiteX162" fmla="*/ 299923 w 1748430"/>
                        <a:gd name="connsiteY162" fmla="*/ 1196036 h 1725733"/>
                        <a:gd name="connsiteX163" fmla="*/ 369418 w 1748430"/>
                        <a:gd name="connsiteY163" fmla="*/ 1155802 h 1725733"/>
                        <a:gd name="connsiteX164" fmla="*/ 449885 w 1748430"/>
                        <a:gd name="connsiteY164" fmla="*/ 1097280 h 1725733"/>
                        <a:gd name="connsiteX165" fmla="*/ 475488 w 1748430"/>
                        <a:gd name="connsiteY165" fmla="*/ 1075335 h 1725733"/>
                        <a:gd name="connsiteX166" fmla="*/ 402336 w 1748430"/>
                        <a:gd name="connsiteY166" fmla="*/ 994868 h 1725733"/>
                        <a:gd name="connsiteX167" fmla="*/ 270662 w 1748430"/>
                        <a:gd name="connsiteY167" fmla="*/ 950976 h 1725733"/>
                        <a:gd name="connsiteX168" fmla="*/ 197510 w 1748430"/>
                        <a:gd name="connsiteY168" fmla="*/ 877824 h 1725733"/>
                        <a:gd name="connsiteX169" fmla="*/ 160934 w 1748430"/>
                        <a:gd name="connsiteY169" fmla="*/ 833933 h 1725733"/>
                        <a:gd name="connsiteX170" fmla="*/ 142646 w 1748430"/>
                        <a:gd name="connsiteY170" fmla="*/ 797357 h 1725733"/>
                        <a:gd name="connsiteX171" fmla="*/ 102413 w 1748430"/>
                        <a:gd name="connsiteY171" fmla="*/ 698602 h 1725733"/>
                        <a:gd name="connsiteX172" fmla="*/ 106070 w 1748430"/>
                        <a:gd name="connsiteY172" fmla="*/ 643738 h 1725733"/>
                        <a:gd name="connsiteX173" fmla="*/ 149962 w 1748430"/>
                        <a:gd name="connsiteY173" fmla="*/ 636423 h 1725733"/>
                        <a:gd name="connsiteX174" fmla="*/ 197510 w 1748430"/>
                        <a:gd name="connsiteY174" fmla="*/ 691287 h 1725733"/>
                        <a:gd name="connsiteX175" fmla="*/ 241402 w 1748430"/>
                        <a:gd name="connsiteY175" fmla="*/ 786384 h 1725733"/>
                        <a:gd name="connsiteX176" fmla="*/ 277978 w 1748430"/>
                        <a:gd name="connsiteY176" fmla="*/ 830276 h 1725733"/>
                        <a:gd name="connsiteX177" fmla="*/ 336499 w 1748430"/>
                        <a:gd name="connsiteY177" fmla="*/ 866852 h 1725733"/>
                        <a:gd name="connsiteX178" fmla="*/ 365760 w 1748430"/>
                        <a:gd name="connsiteY178" fmla="*/ 866852 h 1725733"/>
                        <a:gd name="connsiteX179" fmla="*/ 384048 w 1748430"/>
                        <a:gd name="connsiteY179" fmla="*/ 830276 h 1725733"/>
                        <a:gd name="connsiteX180" fmla="*/ 365760 w 1748430"/>
                        <a:gd name="connsiteY180" fmla="*/ 757124 h 1725733"/>
                        <a:gd name="connsiteX181" fmla="*/ 314554 w 1748430"/>
                        <a:gd name="connsiteY181" fmla="*/ 724205 h 1725733"/>
                        <a:gd name="connsiteX182" fmla="*/ 288950 w 1748430"/>
                        <a:gd name="connsiteY182" fmla="*/ 651053 h 1725733"/>
                        <a:gd name="connsiteX183" fmla="*/ 288950 w 1748430"/>
                        <a:gd name="connsiteY183" fmla="*/ 643738 h 1725733"/>
                        <a:gd name="connsiteX184" fmla="*/ 340157 w 1748430"/>
                        <a:gd name="connsiteY184" fmla="*/ 698602 h 1725733"/>
                        <a:gd name="connsiteX185" fmla="*/ 380390 w 1748430"/>
                        <a:gd name="connsiteY185" fmla="*/ 716890 h 1725733"/>
                        <a:gd name="connsiteX186" fmla="*/ 416966 w 1748430"/>
                        <a:gd name="connsiteY186" fmla="*/ 698602 h 1725733"/>
                        <a:gd name="connsiteX187" fmla="*/ 413309 w 1748430"/>
                        <a:gd name="connsiteY187" fmla="*/ 596189 h 1725733"/>
                        <a:gd name="connsiteX188" fmla="*/ 384048 w 1748430"/>
                        <a:gd name="connsiteY188" fmla="*/ 548640 h 1725733"/>
                        <a:gd name="connsiteX189" fmla="*/ 314554 w 1748430"/>
                        <a:gd name="connsiteY189" fmla="*/ 468173 h 1725733"/>
                        <a:gd name="connsiteX190" fmla="*/ 248717 w 1748430"/>
                        <a:gd name="connsiteY190" fmla="*/ 409652 h 1725733"/>
                        <a:gd name="connsiteX191" fmla="*/ 175565 w 1748430"/>
                        <a:gd name="connsiteY191" fmla="*/ 373076 h 1725733"/>
                        <a:gd name="connsiteX192" fmla="*/ 69494 w 1748430"/>
                        <a:gd name="connsiteY192" fmla="*/ 351130 h 1725733"/>
                        <a:gd name="connsiteX193" fmla="*/ 0 w 1748430"/>
                        <a:gd name="connsiteY193" fmla="*/ 321869 h 172573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  <a:cxn ang="0">
                          <a:pos x="connsiteX51" y="connsiteY51"/>
                        </a:cxn>
                        <a:cxn ang="0">
                          <a:pos x="connsiteX52" y="connsiteY52"/>
                        </a:cxn>
                        <a:cxn ang="0">
                          <a:pos x="connsiteX53" y="connsiteY53"/>
                        </a:cxn>
                        <a:cxn ang="0">
                          <a:pos x="connsiteX54" y="connsiteY54"/>
                        </a:cxn>
                        <a:cxn ang="0">
                          <a:pos x="connsiteX55" y="connsiteY55"/>
                        </a:cxn>
                        <a:cxn ang="0">
                          <a:pos x="connsiteX56" y="connsiteY56"/>
                        </a:cxn>
                        <a:cxn ang="0">
                          <a:pos x="connsiteX57" y="connsiteY57"/>
                        </a:cxn>
                        <a:cxn ang="0">
                          <a:pos x="connsiteX58" y="connsiteY58"/>
                        </a:cxn>
                        <a:cxn ang="0">
                          <a:pos x="connsiteX59" y="connsiteY59"/>
                        </a:cxn>
                        <a:cxn ang="0">
                          <a:pos x="connsiteX60" y="connsiteY60"/>
                        </a:cxn>
                        <a:cxn ang="0">
                          <a:pos x="connsiteX61" y="connsiteY61"/>
                        </a:cxn>
                        <a:cxn ang="0">
                          <a:pos x="connsiteX62" y="connsiteY62"/>
                        </a:cxn>
                        <a:cxn ang="0">
                          <a:pos x="connsiteX63" y="connsiteY63"/>
                        </a:cxn>
                        <a:cxn ang="0">
                          <a:pos x="connsiteX64" y="connsiteY64"/>
                        </a:cxn>
                        <a:cxn ang="0">
                          <a:pos x="connsiteX65" y="connsiteY65"/>
                        </a:cxn>
                        <a:cxn ang="0">
                          <a:pos x="connsiteX66" y="connsiteY66"/>
                        </a:cxn>
                        <a:cxn ang="0">
                          <a:pos x="connsiteX67" y="connsiteY67"/>
                        </a:cxn>
                        <a:cxn ang="0">
                          <a:pos x="connsiteX68" y="connsiteY68"/>
                        </a:cxn>
                        <a:cxn ang="0">
                          <a:pos x="connsiteX69" y="connsiteY69"/>
                        </a:cxn>
                        <a:cxn ang="0">
                          <a:pos x="connsiteX70" y="connsiteY70"/>
                        </a:cxn>
                        <a:cxn ang="0">
                          <a:pos x="connsiteX71" y="connsiteY71"/>
                        </a:cxn>
                        <a:cxn ang="0">
                          <a:pos x="connsiteX72" y="connsiteY72"/>
                        </a:cxn>
                        <a:cxn ang="0">
                          <a:pos x="connsiteX73" y="connsiteY73"/>
                        </a:cxn>
                        <a:cxn ang="0">
                          <a:pos x="connsiteX74" y="connsiteY74"/>
                        </a:cxn>
                        <a:cxn ang="0">
                          <a:pos x="connsiteX75" y="connsiteY75"/>
                        </a:cxn>
                        <a:cxn ang="0">
                          <a:pos x="connsiteX76" y="connsiteY76"/>
                        </a:cxn>
                        <a:cxn ang="0">
                          <a:pos x="connsiteX77" y="connsiteY77"/>
                        </a:cxn>
                        <a:cxn ang="0">
                          <a:pos x="connsiteX78" y="connsiteY78"/>
                        </a:cxn>
                        <a:cxn ang="0">
                          <a:pos x="connsiteX79" y="connsiteY79"/>
                        </a:cxn>
                        <a:cxn ang="0">
                          <a:pos x="connsiteX80" y="connsiteY80"/>
                        </a:cxn>
                        <a:cxn ang="0">
                          <a:pos x="connsiteX81" y="connsiteY81"/>
                        </a:cxn>
                        <a:cxn ang="0">
                          <a:pos x="connsiteX82" y="connsiteY82"/>
                        </a:cxn>
                        <a:cxn ang="0">
                          <a:pos x="connsiteX83" y="connsiteY83"/>
                        </a:cxn>
                        <a:cxn ang="0">
                          <a:pos x="connsiteX84" y="connsiteY84"/>
                        </a:cxn>
                        <a:cxn ang="0">
                          <a:pos x="connsiteX85" y="connsiteY85"/>
                        </a:cxn>
                        <a:cxn ang="0">
                          <a:pos x="connsiteX86" y="connsiteY86"/>
                        </a:cxn>
                        <a:cxn ang="0">
                          <a:pos x="connsiteX87" y="connsiteY87"/>
                        </a:cxn>
                        <a:cxn ang="0">
                          <a:pos x="connsiteX88" y="connsiteY88"/>
                        </a:cxn>
                        <a:cxn ang="0">
                          <a:pos x="connsiteX89" y="connsiteY89"/>
                        </a:cxn>
                        <a:cxn ang="0">
                          <a:pos x="connsiteX90" y="connsiteY90"/>
                        </a:cxn>
                        <a:cxn ang="0">
                          <a:pos x="connsiteX91" y="connsiteY91"/>
                        </a:cxn>
                        <a:cxn ang="0">
                          <a:pos x="connsiteX92" y="connsiteY92"/>
                        </a:cxn>
                        <a:cxn ang="0">
                          <a:pos x="connsiteX93" y="connsiteY93"/>
                        </a:cxn>
                        <a:cxn ang="0">
                          <a:pos x="connsiteX94" y="connsiteY94"/>
                        </a:cxn>
                        <a:cxn ang="0">
                          <a:pos x="connsiteX95" y="connsiteY95"/>
                        </a:cxn>
                        <a:cxn ang="0">
                          <a:pos x="connsiteX96" y="connsiteY96"/>
                        </a:cxn>
                        <a:cxn ang="0">
                          <a:pos x="connsiteX97" y="connsiteY97"/>
                        </a:cxn>
                        <a:cxn ang="0">
                          <a:pos x="connsiteX98" y="connsiteY98"/>
                        </a:cxn>
                        <a:cxn ang="0">
                          <a:pos x="connsiteX99" y="connsiteY99"/>
                        </a:cxn>
                        <a:cxn ang="0">
                          <a:pos x="connsiteX100" y="connsiteY100"/>
                        </a:cxn>
                        <a:cxn ang="0">
                          <a:pos x="connsiteX101" y="connsiteY101"/>
                        </a:cxn>
                        <a:cxn ang="0">
                          <a:pos x="connsiteX102" y="connsiteY102"/>
                        </a:cxn>
                        <a:cxn ang="0">
                          <a:pos x="connsiteX103" y="connsiteY103"/>
                        </a:cxn>
                        <a:cxn ang="0">
                          <a:pos x="connsiteX104" y="connsiteY104"/>
                        </a:cxn>
                        <a:cxn ang="0">
                          <a:pos x="connsiteX105" y="connsiteY105"/>
                        </a:cxn>
                        <a:cxn ang="0">
                          <a:pos x="connsiteX106" y="connsiteY106"/>
                        </a:cxn>
                        <a:cxn ang="0">
                          <a:pos x="connsiteX107" y="connsiteY107"/>
                        </a:cxn>
                        <a:cxn ang="0">
                          <a:pos x="connsiteX108" y="connsiteY108"/>
                        </a:cxn>
                        <a:cxn ang="0">
                          <a:pos x="connsiteX109" y="connsiteY109"/>
                        </a:cxn>
                        <a:cxn ang="0">
                          <a:pos x="connsiteX110" y="connsiteY110"/>
                        </a:cxn>
                        <a:cxn ang="0">
                          <a:pos x="connsiteX111" y="connsiteY111"/>
                        </a:cxn>
                        <a:cxn ang="0">
                          <a:pos x="connsiteX112" y="connsiteY112"/>
                        </a:cxn>
                        <a:cxn ang="0">
                          <a:pos x="connsiteX113" y="connsiteY113"/>
                        </a:cxn>
                        <a:cxn ang="0">
                          <a:pos x="connsiteX114" y="connsiteY114"/>
                        </a:cxn>
                        <a:cxn ang="0">
                          <a:pos x="connsiteX115" y="connsiteY115"/>
                        </a:cxn>
                        <a:cxn ang="0">
                          <a:pos x="connsiteX116" y="connsiteY116"/>
                        </a:cxn>
                        <a:cxn ang="0">
                          <a:pos x="connsiteX117" y="connsiteY117"/>
                        </a:cxn>
                        <a:cxn ang="0">
                          <a:pos x="connsiteX118" y="connsiteY118"/>
                        </a:cxn>
                        <a:cxn ang="0">
                          <a:pos x="connsiteX119" y="connsiteY119"/>
                        </a:cxn>
                        <a:cxn ang="0">
                          <a:pos x="connsiteX120" y="connsiteY120"/>
                        </a:cxn>
                        <a:cxn ang="0">
                          <a:pos x="connsiteX121" y="connsiteY121"/>
                        </a:cxn>
                        <a:cxn ang="0">
                          <a:pos x="connsiteX122" y="connsiteY122"/>
                        </a:cxn>
                        <a:cxn ang="0">
                          <a:pos x="connsiteX123" y="connsiteY123"/>
                        </a:cxn>
                        <a:cxn ang="0">
                          <a:pos x="connsiteX124" y="connsiteY124"/>
                        </a:cxn>
                        <a:cxn ang="0">
                          <a:pos x="connsiteX125" y="connsiteY125"/>
                        </a:cxn>
                        <a:cxn ang="0">
                          <a:pos x="connsiteX126" y="connsiteY126"/>
                        </a:cxn>
                        <a:cxn ang="0">
                          <a:pos x="connsiteX127" y="connsiteY127"/>
                        </a:cxn>
                        <a:cxn ang="0">
                          <a:pos x="connsiteX128" y="connsiteY128"/>
                        </a:cxn>
                        <a:cxn ang="0">
                          <a:pos x="connsiteX129" y="connsiteY129"/>
                        </a:cxn>
                        <a:cxn ang="0">
                          <a:pos x="connsiteX130" y="connsiteY130"/>
                        </a:cxn>
                        <a:cxn ang="0">
                          <a:pos x="connsiteX131" y="connsiteY131"/>
                        </a:cxn>
                        <a:cxn ang="0">
                          <a:pos x="connsiteX132" y="connsiteY132"/>
                        </a:cxn>
                        <a:cxn ang="0">
                          <a:pos x="connsiteX133" y="connsiteY133"/>
                        </a:cxn>
                        <a:cxn ang="0">
                          <a:pos x="connsiteX134" y="connsiteY134"/>
                        </a:cxn>
                        <a:cxn ang="0">
                          <a:pos x="connsiteX135" y="connsiteY135"/>
                        </a:cxn>
                        <a:cxn ang="0">
                          <a:pos x="connsiteX136" y="connsiteY136"/>
                        </a:cxn>
                        <a:cxn ang="0">
                          <a:pos x="connsiteX137" y="connsiteY137"/>
                        </a:cxn>
                        <a:cxn ang="0">
                          <a:pos x="connsiteX138" y="connsiteY138"/>
                        </a:cxn>
                        <a:cxn ang="0">
                          <a:pos x="connsiteX139" y="connsiteY139"/>
                        </a:cxn>
                        <a:cxn ang="0">
                          <a:pos x="connsiteX140" y="connsiteY140"/>
                        </a:cxn>
                        <a:cxn ang="0">
                          <a:pos x="connsiteX141" y="connsiteY141"/>
                        </a:cxn>
                        <a:cxn ang="0">
                          <a:pos x="connsiteX142" y="connsiteY142"/>
                        </a:cxn>
                        <a:cxn ang="0">
                          <a:pos x="connsiteX143" y="connsiteY143"/>
                        </a:cxn>
                        <a:cxn ang="0">
                          <a:pos x="connsiteX144" y="connsiteY144"/>
                        </a:cxn>
                        <a:cxn ang="0">
                          <a:pos x="connsiteX145" y="connsiteY145"/>
                        </a:cxn>
                        <a:cxn ang="0">
                          <a:pos x="connsiteX146" y="connsiteY146"/>
                        </a:cxn>
                        <a:cxn ang="0">
                          <a:pos x="connsiteX147" y="connsiteY147"/>
                        </a:cxn>
                        <a:cxn ang="0">
                          <a:pos x="connsiteX148" y="connsiteY148"/>
                        </a:cxn>
                        <a:cxn ang="0">
                          <a:pos x="connsiteX149" y="connsiteY149"/>
                        </a:cxn>
                        <a:cxn ang="0">
                          <a:pos x="connsiteX150" y="connsiteY150"/>
                        </a:cxn>
                        <a:cxn ang="0">
                          <a:pos x="connsiteX151" y="connsiteY151"/>
                        </a:cxn>
                        <a:cxn ang="0">
                          <a:pos x="connsiteX152" y="connsiteY152"/>
                        </a:cxn>
                        <a:cxn ang="0">
                          <a:pos x="connsiteX153" y="connsiteY153"/>
                        </a:cxn>
                        <a:cxn ang="0">
                          <a:pos x="connsiteX154" y="connsiteY154"/>
                        </a:cxn>
                        <a:cxn ang="0">
                          <a:pos x="connsiteX155" y="connsiteY155"/>
                        </a:cxn>
                        <a:cxn ang="0">
                          <a:pos x="connsiteX156" y="connsiteY156"/>
                        </a:cxn>
                        <a:cxn ang="0">
                          <a:pos x="connsiteX157" y="connsiteY157"/>
                        </a:cxn>
                        <a:cxn ang="0">
                          <a:pos x="connsiteX158" y="connsiteY158"/>
                        </a:cxn>
                        <a:cxn ang="0">
                          <a:pos x="connsiteX159" y="connsiteY159"/>
                        </a:cxn>
                        <a:cxn ang="0">
                          <a:pos x="connsiteX160" y="connsiteY160"/>
                        </a:cxn>
                        <a:cxn ang="0">
                          <a:pos x="connsiteX161" y="connsiteY161"/>
                        </a:cxn>
                        <a:cxn ang="0">
                          <a:pos x="connsiteX162" y="connsiteY162"/>
                        </a:cxn>
                        <a:cxn ang="0">
                          <a:pos x="connsiteX163" y="connsiteY163"/>
                        </a:cxn>
                        <a:cxn ang="0">
                          <a:pos x="connsiteX164" y="connsiteY164"/>
                        </a:cxn>
                        <a:cxn ang="0">
                          <a:pos x="connsiteX165" y="connsiteY165"/>
                        </a:cxn>
                        <a:cxn ang="0">
                          <a:pos x="connsiteX166" y="connsiteY166"/>
                        </a:cxn>
                        <a:cxn ang="0">
                          <a:pos x="connsiteX167" y="connsiteY167"/>
                        </a:cxn>
                        <a:cxn ang="0">
                          <a:pos x="connsiteX168" y="connsiteY168"/>
                        </a:cxn>
                        <a:cxn ang="0">
                          <a:pos x="connsiteX169" y="connsiteY169"/>
                        </a:cxn>
                        <a:cxn ang="0">
                          <a:pos x="connsiteX170" y="connsiteY170"/>
                        </a:cxn>
                        <a:cxn ang="0">
                          <a:pos x="connsiteX171" y="connsiteY171"/>
                        </a:cxn>
                        <a:cxn ang="0">
                          <a:pos x="connsiteX172" y="connsiteY172"/>
                        </a:cxn>
                        <a:cxn ang="0">
                          <a:pos x="connsiteX173" y="connsiteY173"/>
                        </a:cxn>
                        <a:cxn ang="0">
                          <a:pos x="connsiteX174" y="connsiteY174"/>
                        </a:cxn>
                        <a:cxn ang="0">
                          <a:pos x="connsiteX175" y="connsiteY175"/>
                        </a:cxn>
                        <a:cxn ang="0">
                          <a:pos x="connsiteX176" y="connsiteY176"/>
                        </a:cxn>
                        <a:cxn ang="0">
                          <a:pos x="connsiteX177" y="connsiteY177"/>
                        </a:cxn>
                        <a:cxn ang="0">
                          <a:pos x="connsiteX178" y="connsiteY178"/>
                        </a:cxn>
                        <a:cxn ang="0">
                          <a:pos x="connsiteX179" y="connsiteY179"/>
                        </a:cxn>
                        <a:cxn ang="0">
                          <a:pos x="connsiteX180" y="connsiteY180"/>
                        </a:cxn>
                        <a:cxn ang="0">
                          <a:pos x="connsiteX181" y="connsiteY181"/>
                        </a:cxn>
                        <a:cxn ang="0">
                          <a:pos x="connsiteX182" y="connsiteY182"/>
                        </a:cxn>
                        <a:cxn ang="0">
                          <a:pos x="connsiteX183" y="connsiteY183"/>
                        </a:cxn>
                        <a:cxn ang="0">
                          <a:pos x="connsiteX184" y="connsiteY184"/>
                        </a:cxn>
                        <a:cxn ang="0">
                          <a:pos x="connsiteX185" y="connsiteY185"/>
                        </a:cxn>
                        <a:cxn ang="0">
                          <a:pos x="connsiteX186" y="connsiteY186"/>
                        </a:cxn>
                        <a:cxn ang="0">
                          <a:pos x="connsiteX187" y="connsiteY187"/>
                        </a:cxn>
                        <a:cxn ang="0">
                          <a:pos x="connsiteX188" y="connsiteY188"/>
                        </a:cxn>
                        <a:cxn ang="0">
                          <a:pos x="connsiteX189" y="connsiteY189"/>
                        </a:cxn>
                        <a:cxn ang="0">
                          <a:pos x="connsiteX190" y="connsiteY190"/>
                        </a:cxn>
                        <a:cxn ang="0">
                          <a:pos x="connsiteX191" y="connsiteY191"/>
                        </a:cxn>
                        <a:cxn ang="0">
                          <a:pos x="connsiteX192" y="connsiteY192"/>
                        </a:cxn>
                        <a:cxn ang="0">
                          <a:pos x="connsiteX193" y="connsiteY193"/>
                        </a:cxn>
                      </a:cxnLst>
                      <a:rect l="l" t="t" r="r" b="b"/>
                      <a:pathLst>
                        <a:path w="1748430" h="1725733">
                          <a:moveTo>
                            <a:pt x="0" y="321869"/>
                          </a:moveTo>
                          <a:cubicBezTo>
                            <a:pt x="0" y="311506"/>
                            <a:pt x="45720" y="292609"/>
                            <a:pt x="69494" y="288951"/>
                          </a:cubicBezTo>
                          <a:cubicBezTo>
                            <a:pt x="93268" y="285293"/>
                            <a:pt x="118262" y="295047"/>
                            <a:pt x="142646" y="299924"/>
                          </a:cubicBezTo>
                          <a:cubicBezTo>
                            <a:pt x="167030" y="304801"/>
                            <a:pt x="195072" y="309678"/>
                            <a:pt x="215798" y="318212"/>
                          </a:cubicBezTo>
                          <a:cubicBezTo>
                            <a:pt x="236524" y="326746"/>
                            <a:pt x="247498" y="340767"/>
                            <a:pt x="267005" y="351130"/>
                          </a:cubicBezTo>
                          <a:cubicBezTo>
                            <a:pt x="286512" y="361493"/>
                            <a:pt x="312116" y="370028"/>
                            <a:pt x="332842" y="380391"/>
                          </a:cubicBezTo>
                          <a:cubicBezTo>
                            <a:pt x="353568" y="390754"/>
                            <a:pt x="376123" y="403556"/>
                            <a:pt x="391363" y="413309"/>
                          </a:cubicBezTo>
                          <a:cubicBezTo>
                            <a:pt x="406603" y="423063"/>
                            <a:pt x="410261" y="429158"/>
                            <a:pt x="424282" y="438912"/>
                          </a:cubicBezTo>
                          <a:cubicBezTo>
                            <a:pt x="438303" y="448666"/>
                            <a:pt x="457200" y="463297"/>
                            <a:pt x="475488" y="471831"/>
                          </a:cubicBezTo>
                          <a:cubicBezTo>
                            <a:pt x="493776" y="480365"/>
                            <a:pt x="519380" y="486462"/>
                            <a:pt x="534010" y="490119"/>
                          </a:cubicBezTo>
                          <a:cubicBezTo>
                            <a:pt x="548640" y="493776"/>
                            <a:pt x="548030" y="497434"/>
                            <a:pt x="563270" y="493776"/>
                          </a:cubicBezTo>
                          <a:cubicBezTo>
                            <a:pt x="578510" y="490118"/>
                            <a:pt x="607772" y="479146"/>
                            <a:pt x="625450" y="468173"/>
                          </a:cubicBezTo>
                          <a:cubicBezTo>
                            <a:pt x="643129" y="457200"/>
                            <a:pt x="658368" y="440741"/>
                            <a:pt x="669341" y="427940"/>
                          </a:cubicBezTo>
                          <a:cubicBezTo>
                            <a:pt x="680314" y="415139"/>
                            <a:pt x="691286" y="391364"/>
                            <a:pt x="691286" y="391364"/>
                          </a:cubicBezTo>
                          <a:lnTo>
                            <a:pt x="691286" y="391364"/>
                          </a:lnTo>
                          <a:cubicBezTo>
                            <a:pt x="694334" y="380391"/>
                            <a:pt x="707136" y="351130"/>
                            <a:pt x="709574" y="325527"/>
                          </a:cubicBezTo>
                          <a:cubicBezTo>
                            <a:pt x="712012" y="299924"/>
                            <a:pt x="713232" y="261518"/>
                            <a:pt x="705917" y="237744"/>
                          </a:cubicBezTo>
                          <a:cubicBezTo>
                            <a:pt x="698602" y="213969"/>
                            <a:pt x="676656" y="201168"/>
                            <a:pt x="665683" y="182880"/>
                          </a:cubicBezTo>
                          <a:cubicBezTo>
                            <a:pt x="654710" y="164592"/>
                            <a:pt x="646786" y="149961"/>
                            <a:pt x="640080" y="128016"/>
                          </a:cubicBezTo>
                          <a:cubicBezTo>
                            <a:pt x="633375" y="106070"/>
                            <a:pt x="627279" y="72543"/>
                            <a:pt x="625450" y="51207"/>
                          </a:cubicBezTo>
                          <a:cubicBezTo>
                            <a:pt x="623621" y="29871"/>
                            <a:pt x="621792" y="0"/>
                            <a:pt x="629107" y="0"/>
                          </a:cubicBezTo>
                          <a:cubicBezTo>
                            <a:pt x="636422" y="0"/>
                            <a:pt x="657759" y="28042"/>
                            <a:pt x="669341" y="51207"/>
                          </a:cubicBezTo>
                          <a:cubicBezTo>
                            <a:pt x="680923" y="74372"/>
                            <a:pt x="690068" y="115824"/>
                            <a:pt x="698602" y="138989"/>
                          </a:cubicBezTo>
                          <a:cubicBezTo>
                            <a:pt x="707136" y="162154"/>
                            <a:pt x="715061" y="168860"/>
                            <a:pt x="720547" y="190196"/>
                          </a:cubicBezTo>
                          <a:cubicBezTo>
                            <a:pt x="726033" y="211532"/>
                            <a:pt x="722376" y="242621"/>
                            <a:pt x="731520" y="267005"/>
                          </a:cubicBezTo>
                          <a:cubicBezTo>
                            <a:pt x="740664" y="291389"/>
                            <a:pt x="760781" y="318212"/>
                            <a:pt x="775411" y="336500"/>
                          </a:cubicBezTo>
                          <a:cubicBezTo>
                            <a:pt x="790041" y="354788"/>
                            <a:pt x="807110" y="370027"/>
                            <a:pt x="819302" y="376733"/>
                          </a:cubicBezTo>
                          <a:cubicBezTo>
                            <a:pt x="831494" y="383439"/>
                            <a:pt x="840638" y="390754"/>
                            <a:pt x="848563" y="376733"/>
                          </a:cubicBezTo>
                          <a:cubicBezTo>
                            <a:pt x="856488" y="362712"/>
                            <a:pt x="858317" y="323088"/>
                            <a:pt x="866851" y="292608"/>
                          </a:cubicBezTo>
                          <a:cubicBezTo>
                            <a:pt x="875385" y="262128"/>
                            <a:pt x="888797" y="215798"/>
                            <a:pt x="899770" y="193853"/>
                          </a:cubicBezTo>
                          <a:cubicBezTo>
                            <a:pt x="910743" y="171908"/>
                            <a:pt x="927202" y="154229"/>
                            <a:pt x="932688" y="160935"/>
                          </a:cubicBezTo>
                          <a:cubicBezTo>
                            <a:pt x="938174" y="167641"/>
                            <a:pt x="935126" y="209703"/>
                            <a:pt x="932688" y="234087"/>
                          </a:cubicBezTo>
                          <a:cubicBezTo>
                            <a:pt x="930250" y="258471"/>
                            <a:pt x="921106" y="287732"/>
                            <a:pt x="918058" y="307239"/>
                          </a:cubicBezTo>
                          <a:cubicBezTo>
                            <a:pt x="915010" y="326746"/>
                            <a:pt x="914400" y="351130"/>
                            <a:pt x="914400" y="351130"/>
                          </a:cubicBezTo>
                          <a:cubicBezTo>
                            <a:pt x="913181" y="365760"/>
                            <a:pt x="910742" y="382829"/>
                            <a:pt x="910742" y="395021"/>
                          </a:cubicBezTo>
                          <a:cubicBezTo>
                            <a:pt x="910742" y="407213"/>
                            <a:pt x="911962" y="417576"/>
                            <a:pt x="914400" y="424282"/>
                          </a:cubicBezTo>
                          <a:cubicBezTo>
                            <a:pt x="916838" y="430988"/>
                            <a:pt x="917448" y="432817"/>
                            <a:pt x="925373" y="435255"/>
                          </a:cubicBezTo>
                          <a:cubicBezTo>
                            <a:pt x="933298" y="437693"/>
                            <a:pt x="952805" y="449275"/>
                            <a:pt x="961949" y="438912"/>
                          </a:cubicBezTo>
                          <a:cubicBezTo>
                            <a:pt x="971093" y="428549"/>
                            <a:pt x="972312" y="391974"/>
                            <a:pt x="980237" y="373076"/>
                          </a:cubicBezTo>
                          <a:cubicBezTo>
                            <a:pt x="988162" y="354179"/>
                            <a:pt x="1000354" y="332233"/>
                            <a:pt x="1009498" y="325527"/>
                          </a:cubicBezTo>
                          <a:cubicBezTo>
                            <a:pt x="1018642" y="318821"/>
                            <a:pt x="1030834" y="325527"/>
                            <a:pt x="1035101" y="332842"/>
                          </a:cubicBezTo>
                          <a:cubicBezTo>
                            <a:pt x="1039368" y="340157"/>
                            <a:pt x="1035101" y="369418"/>
                            <a:pt x="1035101" y="369418"/>
                          </a:cubicBezTo>
                          <a:cubicBezTo>
                            <a:pt x="1035101" y="382829"/>
                            <a:pt x="1039978" y="399898"/>
                            <a:pt x="1035101" y="413309"/>
                          </a:cubicBezTo>
                          <a:cubicBezTo>
                            <a:pt x="1030224" y="426720"/>
                            <a:pt x="1011327" y="440741"/>
                            <a:pt x="1005840" y="449885"/>
                          </a:cubicBezTo>
                          <a:cubicBezTo>
                            <a:pt x="1000354" y="459029"/>
                            <a:pt x="991209" y="463296"/>
                            <a:pt x="1002182" y="468173"/>
                          </a:cubicBezTo>
                          <a:cubicBezTo>
                            <a:pt x="1013155" y="473050"/>
                            <a:pt x="1047903" y="485242"/>
                            <a:pt x="1071677" y="479146"/>
                          </a:cubicBezTo>
                          <a:cubicBezTo>
                            <a:pt x="1095451" y="473050"/>
                            <a:pt x="1122274" y="448056"/>
                            <a:pt x="1144829" y="431597"/>
                          </a:cubicBezTo>
                          <a:cubicBezTo>
                            <a:pt x="1167384" y="415138"/>
                            <a:pt x="1183843" y="395631"/>
                            <a:pt x="1207008" y="380391"/>
                          </a:cubicBezTo>
                          <a:cubicBezTo>
                            <a:pt x="1230173" y="365151"/>
                            <a:pt x="1263701" y="359055"/>
                            <a:pt x="1283818" y="340157"/>
                          </a:cubicBezTo>
                          <a:cubicBezTo>
                            <a:pt x="1303935" y="321259"/>
                            <a:pt x="1315517" y="283464"/>
                            <a:pt x="1327709" y="267005"/>
                          </a:cubicBezTo>
                          <a:cubicBezTo>
                            <a:pt x="1339901" y="250546"/>
                            <a:pt x="1349655" y="238963"/>
                            <a:pt x="1356970" y="241402"/>
                          </a:cubicBezTo>
                          <a:cubicBezTo>
                            <a:pt x="1364285" y="243840"/>
                            <a:pt x="1369771" y="265786"/>
                            <a:pt x="1371600" y="281636"/>
                          </a:cubicBezTo>
                          <a:cubicBezTo>
                            <a:pt x="1373429" y="297486"/>
                            <a:pt x="1383792" y="316383"/>
                            <a:pt x="1367942" y="336500"/>
                          </a:cubicBezTo>
                          <a:cubicBezTo>
                            <a:pt x="1352092" y="356617"/>
                            <a:pt x="1297838" y="383439"/>
                            <a:pt x="1276502" y="402336"/>
                          </a:cubicBezTo>
                          <a:cubicBezTo>
                            <a:pt x="1255166" y="421233"/>
                            <a:pt x="1252727" y="435255"/>
                            <a:pt x="1239926" y="449885"/>
                          </a:cubicBezTo>
                          <a:cubicBezTo>
                            <a:pt x="1227125" y="464515"/>
                            <a:pt x="1212494" y="473660"/>
                            <a:pt x="1199693" y="490119"/>
                          </a:cubicBezTo>
                          <a:cubicBezTo>
                            <a:pt x="1186892" y="506578"/>
                            <a:pt x="1169823" y="532791"/>
                            <a:pt x="1163117" y="548640"/>
                          </a:cubicBezTo>
                          <a:cubicBezTo>
                            <a:pt x="1156411" y="564489"/>
                            <a:pt x="1160069" y="577901"/>
                            <a:pt x="1159459" y="585216"/>
                          </a:cubicBezTo>
                          <a:cubicBezTo>
                            <a:pt x="1158849" y="592531"/>
                            <a:pt x="1151534" y="593141"/>
                            <a:pt x="1159459" y="592532"/>
                          </a:cubicBezTo>
                          <a:cubicBezTo>
                            <a:pt x="1167384" y="591923"/>
                            <a:pt x="1193597" y="588874"/>
                            <a:pt x="1207008" y="581559"/>
                          </a:cubicBezTo>
                          <a:cubicBezTo>
                            <a:pt x="1220419" y="574244"/>
                            <a:pt x="1239926" y="542544"/>
                            <a:pt x="1239926" y="548640"/>
                          </a:cubicBezTo>
                          <a:cubicBezTo>
                            <a:pt x="1239926" y="554736"/>
                            <a:pt x="1214933" y="599847"/>
                            <a:pt x="1207008" y="618135"/>
                          </a:cubicBezTo>
                          <a:cubicBezTo>
                            <a:pt x="1199083" y="636423"/>
                            <a:pt x="1192988" y="643128"/>
                            <a:pt x="1192378" y="658368"/>
                          </a:cubicBezTo>
                          <a:cubicBezTo>
                            <a:pt x="1191768" y="673608"/>
                            <a:pt x="1186281" y="697993"/>
                            <a:pt x="1203350" y="709575"/>
                          </a:cubicBezTo>
                          <a:cubicBezTo>
                            <a:pt x="1220419" y="721157"/>
                            <a:pt x="1266748" y="726034"/>
                            <a:pt x="1294790" y="727863"/>
                          </a:cubicBezTo>
                          <a:cubicBezTo>
                            <a:pt x="1322832" y="729692"/>
                            <a:pt x="1333195" y="726034"/>
                            <a:pt x="1371600" y="720548"/>
                          </a:cubicBezTo>
                          <a:cubicBezTo>
                            <a:pt x="1410005" y="715062"/>
                            <a:pt x="1488643" y="700430"/>
                            <a:pt x="1525219" y="694944"/>
                          </a:cubicBezTo>
                          <a:cubicBezTo>
                            <a:pt x="1561795" y="689458"/>
                            <a:pt x="1566672" y="690677"/>
                            <a:pt x="1591056" y="687629"/>
                          </a:cubicBezTo>
                          <a:cubicBezTo>
                            <a:pt x="1615440" y="684581"/>
                            <a:pt x="1648968" y="677265"/>
                            <a:pt x="1671523" y="676656"/>
                          </a:cubicBezTo>
                          <a:cubicBezTo>
                            <a:pt x="1694078" y="676047"/>
                            <a:pt x="1713585" y="681534"/>
                            <a:pt x="1726387" y="683972"/>
                          </a:cubicBezTo>
                          <a:cubicBezTo>
                            <a:pt x="1739189" y="686410"/>
                            <a:pt x="1749552" y="685191"/>
                            <a:pt x="1748333" y="691287"/>
                          </a:cubicBezTo>
                          <a:cubicBezTo>
                            <a:pt x="1747114" y="697383"/>
                            <a:pt x="1733702" y="713843"/>
                            <a:pt x="1719072" y="720548"/>
                          </a:cubicBezTo>
                          <a:cubicBezTo>
                            <a:pt x="1704442" y="727253"/>
                            <a:pt x="1685544" y="729082"/>
                            <a:pt x="1660550" y="731520"/>
                          </a:cubicBezTo>
                          <a:cubicBezTo>
                            <a:pt x="1635556" y="733958"/>
                            <a:pt x="1605686" y="732130"/>
                            <a:pt x="1569110" y="735178"/>
                          </a:cubicBezTo>
                          <a:cubicBezTo>
                            <a:pt x="1532534" y="738226"/>
                            <a:pt x="1475841" y="743102"/>
                            <a:pt x="1441094" y="749808"/>
                          </a:cubicBezTo>
                          <a:cubicBezTo>
                            <a:pt x="1406347" y="756514"/>
                            <a:pt x="1385620" y="765049"/>
                            <a:pt x="1360627" y="775412"/>
                          </a:cubicBezTo>
                          <a:cubicBezTo>
                            <a:pt x="1335634" y="785775"/>
                            <a:pt x="1306373" y="802235"/>
                            <a:pt x="1291133" y="811988"/>
                          </a:cubicBezTo>
                          <a:cubicBezTo>
                            <a:pt x="1275893" y="821742"/>
                            <a:pt x="1269187" y="823570"/>
                            <a:pt x="1269187" y="833933"/>
                          </a:cubicBezTo>
                          <a:cubicBezTo>
                            <a:pt x="1269187" y="844296"/>
                            <a:pt x="1277722" y="865023"/>
                            <a:pt x="1291133" y="874167"/>
                          </a:cubicBezTo>
                          <a:cubicBezTo>
                            <a:pt x="1304544" y="883311"/>
                            <a:pt x="1335633" y="885749"/>
                            <a:pt x="1349654" y="888797"/>
                          </a:cubicBezTo>
                          <a:cubicBezTo>
                            <a:pt x="1363675" y="891845"/>
                            <a:pt x="1384402" y="889407"/>
                            <a:pt x="1375258" y="892455"/>
                          </a:cubicBezTo>
                          <a:cubicBezTo>
                            <a:pt x="1366114" y="895503"/>
                            <a:pt x="1313078" y="902818"/>
                            <a:pt x="1294790" y="907085"/>
                          </a:cubicBezTo>
                          <a:cubicBezTo>
                            <a:pt x="1276502" y="911352"/>
                            <a:pt x="1269797" y="903428"/>
                            <a:pt x="1265530" y="918058"/>
                          </a:cubicBezTo>
                          <a:cubicBezTo>
                            <a:pt x="1261263" y="932688"/>
                            <a:pt x="1252118" y="974751"/>
                            <a:pt x="1269187" y="994868"/>
                          </a:cubicBezTo>
                          <a:cubicBezTo>
                            <a:pt x="1286256" y="1014985"/>
                            <a:pt x="1339291" y="1024738"/>
                            <a:pt x="1367942" y="1038759"/>
                          </a:cubicBezTo>
                          <a:cubicBezTo>
                            <a:pt x="1396593" y="1052780"/>
                            <a:pt x="1417319" y="1067410"/>
                            <a:pt x="1441094" y="1078992"/>
                          </a:cubicBezTo>
                          <a:cubicBezTo>
                            <a:pt x="1464869" y="1090574"/>
                            <a:pt x="1483157" y="1095451"/>
                            <a:pt x="1510589" y="1108253"/>
                          </a:cubicBezTo>
                          <a:cubicBezTo>
                            <a:pt x="1538021" y="1121055"/>
                            <a:pt x="1582521" y="1141172"/>
                            <a:pt x="1605686" y="1155802"/>
                          </a:cubicBezTo>
                          <a:cubicBezTo>
                            <a:pt x="1628851" y="1170432"/>
                            <a:pt x="1642263" y="1181406"/>
                            <a:pt x="1649578" y="1196036"/>
                          </a:cubicBezTo>
                          <a:cubicBezTo>
                            <a:pt x="1656893" y="1210666"/>
                            <a:pt x="1654455" y="1233221"/>
                            <a:pt x="1649578" y="1243584"/>
                          </a:cubicBezTo>
                          <a:cubicBezTo>
                            <a:pt x="1644701" y="1253947"/>
                            <a:pt x="1634338" y="1258824"/>
                            <a:pt x="1620317" y="1258215"/>
                          </a:cubicBezTo>
                          <a:cubicBezTo>
                            <a:pt x="1606296" y="1257606"/>
                            <a:pt x="1588618" y="1251509"/>
                            <a:pt x="1565453" y="1239927"/>
                          </a:cubicBezTo>
                          <a:cubicBezTo>
                            <a:pt x="1542288" y="1228345"/>
                            <a:pt x="1508150" y="1203350"/>
                            <a:pt x="1481328" y="1188720"/>
                          </a:cubicBezTo>
                          <a:cubicBezTo>
                            <a:pt x="1454506" y="1174090"/>
                            <a:pt x="1431950" y="1168603"/>
                            <a:pt x="1404518" y="1152144"/>
                          </a:cubicBezTo>
                          <a:cubicBezTo>
                            <a:pt x="1377086" y="1135685"/>
                            <a:pt x="1341729" y="1102157"/>
                            <a:pt x="1316736" y="1089965"/>
                          </a:cubicBezTo>
                          <a:cubicBezTo>
                            <a:pt x="1291743" y="1077773"/>
                            <a:pt x="1277722" y="1080211"/>
                            <a:pt x="1254557" y="1078992"/>
                          </a:cubicBezTo>
                          <a:cubicBezTo>
                            <a:pt x="1231392" y="1077773"/>
                            <a:pt x="1197254" y="1074116"/>
                            <a:pt x="1177747" y="1082650"/>
                          </a:cubicBezTo>
                          <a:cubicBezTo>
                            <a:pt x="1158240" y="1091184"/>
                            <a:pt x="1144220" y="1109473"/>
                            <a:pt x="1137514" y="1130199"/>
                          </a:cubicBezTo>
                          <a:cubicBezTo>
                            <a:pt x="1130809" y="1150925"/>
                            <a:pt x="1128370" y="1188111"/>
                            <a:pt x="1137514" y="1207008"/>
                          </a:cubicBezTo>
                          <a:cubicBezTo>
                            <a:pt x="1146658" y="1225905"/>
                            <a:pt x="1176529" y="1228954"/>
                            <a:pt x="1192378" y="1243584"/>
                          </a:cubicBezTo>
                          <a:cubicBezTo>
                            <a:pt x="1208228" y="1258215"/>
                            <a:pt x="1210666" y="1274674"/>
                            <a:pt x="1232611" y="1294791"/>
                          </a:cubicBezTo>
                          <a:cubicBezTo>
                            <a:pt x="1254556" y="1314908"/>
                            <a:pt x="1294790" y="1343559"/>
                            <a:pt x="1324051" y="1364285"/>
                          </a:cubicBezTo>
                          <a:cubicBezTo>
                            <a:pt x="1353312" y="1385011"/>
                            <a:pt x="1390498" y="1402080"/>
                            <a:pt x="1408176" y="1419149"/>
                          </a:cubicBezTo>
                          <a:cubicBezTo>
                            <a:pt x="1425854" y="1436218"/>
                            <a:pt x="1435608" y="1456944"/>
                            <a:pt x="1430122" y="1466698"/>
                          </a:cubicBezTo>
                          <a:cubicBezTo>
                            <a:pt x="1424636" y="1476452"/>
                            <a:pt x="1397203" y="1484377"/>
                            <a:pt x="1375258" y="1477671"/>
                          </a:cubicBezTo>
                          <a:cubicBezTo>
                            <a:pt x="1353313" y="1470965"/>
                            <a:pt x="1322832" y="1445971"/>
                            <a:pt x="1298448" y="1426464"/>
                          </a:cubicBezTo>
                          <a:cubicBezTo>
                            <a:pt x="1274064" y="1406957"/>
                            <a:pt x="1249071" y="1378916"/>
                            <a:pt x="1228954" y="1360628"/>
                          </a:cubicBezTo>
                          <a:cubicBezTo>
                            <a:pt x="1208837" y="1342340"/>
                            <a:pt x="1196035" y="1331366"/>
                            <a:pt x="1177747" y="1316736"/>
                          </a:cubicBezTo>
                          <a:cubicBezTo>
                            <a:pt x="1159459" y="1302106"/>
                            <a:pt x="1133247" y="1285037"/>
                            <a:pt x="1119226" y="1272845"/>
                          </a:cubicBezTo>
                          <a:cubicBezTo>
                            <a:pt x="1105205" y="1260653"/>
                            <a:pt x="1105204" y="1249680"/>
                            <a:pt x="1093622" y="1243584"/>
                          </a:cubicBezTo>
                          <a:cubicBezTo>
                            <a:pt x="1082040" y="1237488"/>
                            <a:pt x="1057046" y="1235050"/>
                            <a:pt x="1049731" y="1236269"/>
                          </a:cubicBezTo>
                          <a:cubicBezTo>
                            <a:pt x="1042416" y="1237488"/>
                            <a:pt x="1049731" y="1250900"/>
                            <a:pt x="1049731" y="1250900"/>
                          </a:cubicBezTo>
                          <a:cubicBezTo>
                            <a:pt x="1049731" y="1266140"/>
                            <a:pt x="1039977" y="1302106"/>
                            <a:pt x="1049731" y="1327709"/>
                          </a:cubicBezTo>
                          <a:cubicBezTo>
                            <a:pt x="1059485" y="1353312"/>
                            <a:pt x="1107643" y="1397204"/>
                            <a:pt x="1108253" y="1404519"/>
                          </a:cubicBezTo>
                          <a:cubicBezTo>
                            <a:pt x="1108863" y="1411834"/>
                            <a:pt x="1071067" y="1386840"/>
                            <a:pt x="1053389" y="1371600"/>
                          </a:cubicBezTo>
                          <a:cubicBezTo>
                            <a:pt x="1035711" y="1356360"/>
                            <a:pt x="1018032" y="1330757"/>
                            <a:pt x="1002182" y="1313079"/>
                          </a:cubicBezTo>
                          <a:cubicBezTo>
                            <a:pt x="986332" y="1295401"/>
                            <a:pt x="968044" y="1269797"/>
                            <a:pt x="958291" y="1265530"/>
                          </a:cubicBezTo>
                          <a:cubicBezTo>
                            <a:pt x="948538" y="1261263"/>
                            <a:pt x="938175" y="1269188"/>
                            <a:pt x="943661" y="1287476"/>
                          </a:cubicBezTo>
                          <a:cubicBezTo>
                            <a:pt x="949148" y="1305764"/>
                            <a:pt x="975970" y="1349045"/>
                            <a:pt x="991210" y="1375258"/>
                          </a:cubicBezTo>
                          <a:cubicBezTo>
                            <a:pt x="1006450" y="1401471"/>
                            <a:pt x="1014375" y="1412443"/>
                            <a:pt x="1035101" y="1444752"/>
                          </a:cubicBezTo>
                          <a:cubicBezTo>
                            <a:pt x="1055827" y="1477061"/>
                            <a:pt x="1093013" y="1536193"/>
                            <a:pt x="1115568" y="1569111"/>
                          </a:cubicBezTo>
                          <a:cubicBezTo>
                            <a:pt x="1138123" y="1602029"/>
                            <a:pt x="1165555" y="1625804"/>
                            <a:pt x="1170432" y="1642263"/>
                          </a:cubicBezTo>
                          <a:cubicBezTo>
                            <a:pt x="1175309" y="1658722"/>
                            <a:pt x="1157021" y="1665428"/>
                            <a:pt x="1144829" y="1667866"/>
                          </a:cubicBezTo>
                          <a:cubicBezTo>
                            <a:pt x="1132637" y="1670304"/>
                            <a:pt x="1113739" y="1675181"/>
                            <a:pt x="1097280" y="1656893"/>
                          </a:cubicBezTo>
                          <a:cubicBezTo>
                            <a:pt x="1080821" y="1638605"/>
                            <a:pt x="1046074" y="1558138"/>
                            <a:pt x="1046074" y="1558138"/>
                          </a:cubicBezTo>
                          <a:cubicBezTo>
                            <a:pt x="1030224" y="1527658"/>
                            <a:pt x="1015593" y="1499007"/>
                            <a:pt x="1002182" y="1474013"/>
                          </a:cubicBezTo>
                          <a:cubicBezTo>
                            <a:pt x="988771" y="1449019"/>
                            <a:pt x="977188" y="1430731"/>
                            <a:pt x="965606" y="1408176"/>
                          </a:cubicBezTo>
                          <a:cubicBezTo>
                            <a:pt x="954024" y="1385621"/>
                            <a:pt x="944270" y="1358799"/>
                            <a:pt x="932688" y="1338682"/>
                          </a:cubicBezTo>
                          <a:cubicBezTo>
                            <a:pt x="921106" y="1318565"/>
                            <a:pt x="915619" y="1297839"/>
                            <a:pt x="896112" y="1287476"/>
                          </a:cubicBezTo>
                          <a:cubicBezTo>
                            <a:pt x="876605" y="1277113"/>
                            <a:pt x="841248" y="1275894"/>
                            <a:pt x="815645" y="1276503"/>
                          </a:cubicBezTo>
                          <a:cubicBezTo>
                            <a:pt x="790042" y="1277112"/>
                            <a:pt x="762000" y="1266140"/>
                            <a:pt x="742493" y="1291133"/>
                          </a:cubicBezTo>
                          <a:cubicBezTo>
                            <a:pt x="722986" y="1316127"/>
                            <a:pt x="698602" y="1426464"/>
                            <a:pt x="698602" y="1426464"/>
                          </a:cubicBezTo>
                          <a:cubicBezTo>
                            <a:pt x="685191" y="1467917"/>
                            <a:pt x="671780" y="1510589"/>
                            <a:pt x="662026" y="1539850"/>
                          </a:cubicBezTo>
                          <a:cubicBezTo>
                            <a:pt x="652272" y="1569111"/>
                            <a:pt x="653491" y="1573378"/>
                            <a:pt x="640080" y="1602029"/>
                          </a:cubicBezTo>
                          <a:cubicBezTo>
                            <a:pt x="626669" y="1630680"/>
                            <a:pt x="596798" y="1692250"/>
                            <a:pt x="581558" y="1711757"/>
                          </a:cubicBezTo>
                          <a:cubicBezTo>
                            <a:pt x="566318" y="1731264"/>
                            <a:pt x="555955" y="1726997"/>
                            <a:pt x="548640" y="1719072"/>
                          </a:cubicBezTo>
                          <a:cubicBezTo>
                            <a:pt x="541325" y="1711147"/>
                            <a:pt x="534009" y="1687982"/>
                            <a:pt x="537667" y="1664208"/>
                          </a:cubicBezTo>
                          <a:cubicBezTo>
                            <a:pt x="541325" y="1640434"/>
                            <a:pt x="560832" y="1601419"/>
                            <a:pt x="570586" y="1576426"/>
                          </a:cubicBezTo>
                          <a:cubicBezTo>
                            <a:pt x="580340" y="1551433"/>
                            <a:pt x="588264" y="1533145"/>
                            <a:pt x="596189" y="1514247"/>
                          </a:cubicBezTo>
                          <a:cubicBezTo>
                            <a:pt x="604114" y="1495349"/>
                            <a:pt x="608990" y="1491691"/>
                            <a:pt x="618134" y="1463040"/>
                          </a:cubicBezTo>
                          <a:cubicBezTo>
                            <a:pt x="627278" y="1434389"/>
                            <a:pt x="643738" y="1374039"/>
                            <a:pt x="651053" y="1342340"/>
                          </a:cubicBezTo>
                          <a:cubicBezTo>
                            <a:pt x="658368" y="1310641"/>
                            <a:pt x="660197" y="1285037"/>
                            <a:pt x="662026" y="1272845"/>
                          </a:cubicBezTo>
                          <a:cubicBezTo>
                            <a:pt x="663855" y="1260653"/>
                            <a:pt x="668122" y="1277113"/>
                            <a:pt x="662026" y="1269188"/>
                          </a:cubicBezTo>
                          <a:cubicBezTo>
                            <a:pt x="655930" y="1261263"/>
                            <a:pt x="637032" y="1230173"/>
                            <a:pt x="625450" y="1225296"/>
                          </a:cubicBezTo>
                          <a:cubicBezTo>
                            <a:pt x="613868" y="1220419"/>
                            <a:pt x="606552" y="1228954"/>
                            <a:pt x="592531" y="1239927"/>
                          </a:cubicBezTo>
                          <a:cubicBezTo>
                            <a:pt x="578510" y="1250900"/>
                            <a:pt x="554736" y="1281380"/>
                            <a:pt x="541325" y="1291133"/>
                          </a:cubicBezTo>
                          <a:cubicBezTo>
                            <a:pt x="527914" y="1300886"/>
                            <a:pt x="516941" y="1303325"/>
                            <a:pt x="512064" y="1298448"/>
                          </a:cubicBezTo>
                          <a:cubicBezTo>
                            <a:pt x="507187" y="1293571"/>
                            <a:pt x="506578" y="1276502"/>
                            <a:pt x="512064" y="1261872"/>
                          </a:cubicBezTo>
                          <a:cubicBezTo>
                            <a:pt x="517550" y="1247242"/>
                            <a:pt x="535838" y="1225296"/>
                            <a:pt x="544982" y="1210666"/>
                          </a:cubicBezTo>
                          <a:cubicBezTo>
                            <a:pt x="554126" y="1196036"/>
                            <a:pt x="568757" y="1180796"/>
                            <a:pt x="566928" y="1174090"/>
                          </a:cubicBezTo>
                          <a:cubicBezTo>
                            <a:pt x="565099" y="1167384"/>
                            <a:pt x="546202" y="1165555"/>
                            <a:pt x="534010" y="1170432"/>
                          </a:cubicBezTo>
                          <a:cubicBezTo>
                            <a:pt x="521818" y="1175309"/>
                            <a:pt x="502311" y="1197255"/>
                            <a:pt x="493776" y="1203351"/>
                          </a:cubicBezTo>
                          <a:cubicBezTo>
                            <a:pt x="485241" y="1209447"/>
                            <a:pt x="480974" y="1216152"/>
                            <a:pt x="482803" y="1207008"/>
                          </a:cubicBezTo>
                          <a:cubicBezTo>
                            <a:pt x="484632" y="1197864"/>
                            <a:pt x="503530" y="1160679"/>
                            <a:pt x="504749" y="1148487"/>
                          </a:cubicBezTo>
                          <a:cubicBezTo>
                            <a:pt x="505968" y="1136295"/>
                            <a:pt x="503529" y="1127151"/>
                            <a:pt x="490118" y="1133856"/>
                          </a:cubicBezTo>
                          <a:cubicBezTo>
                            <a:pt x="476707" y="1140561"/>
                            <a:pt x="446837" y="1171651"/>
                            <a:pt x="424282" y="1188720"/>
                          </a:cubicBezTo>
                          <a:cubicBezTo>
                            <a:pt x="401727" y="1205789"/>
                            <a:pt x="377342" y="1220419"/>
                            <a:pt x="354787" y="1236269"/>
                          </a:cubicBezTo>
                          <a:cubicBezTo>
                            <a:pt x="332232" y="1252119"/>
                            <a:pt x="324916" y="1266749"/>
                            <a:pt x="288950" y="1283818"/>
                          </a:cubicBezTo>
                          <a:cubicBezTo>
                            <a:pt x="252984" y="1300887"/>
                            <a:pt x="171907" y="1328319"/>
                            <a:pt x="138989" y="1338682"/>
                          </a:cubicBezTo>
                          <a:cubicBezTo>
                            <a:pt x="106071" y="1349045"/>
                            <a:pt x="96927" y="1352093"/>
                            <a:pt x="91440" y="1345997"/>
                          </a:cubicBezTo>
                          <a:cubicBezTo>
                            <a:pt x="85954" y="1339901"/>
                            <a:pt x="85953" y="1319175"/>
                            <a:pt x="106070" y="1302106"/>
                          </a:cubicBezTo>
                          <a:cubicBezTo>
                            <a:pt x="126187" y="1285037"/>
                            <a:pt x="212141" y="1243584"/>
                            <a:pt x="212141" y="1243584"/>
                          </a:cubicBezTo>
                          <a:lnTo>
                            <a:pt x="299923" y="1196036"/>
                          </a:lnTo>
                          <a:cubicBezTo>
                            <a:pt x="326136" y="1181406"/>
                            <a:pt x="344424" y="1172261"/>
                            <a:pt x="369418" y="1155802"/>
                          </a:cubicBezTo>
                          <a:cubicBezTo>
                            <a:pt x="394412" y="1139343"/>
                            <a:pt x="432207" y="1110691"/>
                            <a:pt x="449885" y="1097280"/>
                          </a:cubicBezTo>
                          <a:cubicBezTo>
                            <a:pt x="467563" y="1083869"/>
                            <a:pt x="483413" y="1092404"/>
                            <a:pt x="475488" y="1075335"/>
                          </a:cubicBezTo>
                          <a:cubicBezTo>
                            <a:pt x="467563" y="1058266"/>
                            <a:pt x="436474" y="1015594"/>
                            <a:pt x="402336" y="994868"/>
                          </a:cubicBezTo>
                          <a:cubicBezTo>
                            <a:pt x="368198" y="974142"/>
                            <a:pt x="304800" y="970483"/>
                            <a:pt x="270662" y="950976"/>
                          </a:cubicBezTo>
                          <a:cubicBezTo>
                            <a:pt x="236524" y="931469"/>
                            <a:pt x="215798" y="897331"/>
                            <a:pt x="197510" y="877824"/>
                          </a:cubicBezTo>
                          <a:cubicBezTo>
                            <a:pt x="179222" y="858317"/>
                            <a:pt x="170078" y="847344"/>
                            <a:pt x="160934" y="833933"/>
                          </a:cubicBezTo>
                          <a:cubicBezTo>
                            <a:pt x="151790" y="820522"/>
                            <a:pt x="152399" y="819912"/>
                            <a:pt x="142646" y="797357"/>
                          </a:cubicBezTo>
                          <a:cubicBezTo>
                            <a:pt x="132893" y="774802"/>
                            <a:pt x="108509" y="724205"/>
                            <a:pt x="102413" y="698602"/>
                          </a:cubicBezTo>
                          <a:cubicBezTo>
                            <a:pt x="96317" y="672999"/>
                            <a:pt x="98145" y="654101"/>
                            <a:pt x="106070" y="643738"/>
                          </a:cubicBezTo>
                          <a:cubicBezTo>
                            <a:pt x="113995" y="633375"/>
                            <a:pt x="134722" y="628498"/>
                            <a:pt x="149962" y="636423"/>
                          </a:cubicBezTo>
                          <a:cubicBezTo>
                            <a:pt x="165202" y="644348"/>
                            <a:pt x="182270" y="666294"/>
                            <a:pt x="197510" y="691287"/>
                          </a:cubicBezTo>
                          <a:cubicBezTo>
                            <a:pt x="212750" y="716281"/>
                            <a:pt x="227991" y="763219"/>
                            <a:pt x="241402" y="786384"/>
                          </a:cubicBezTo>
                          <a:cubicBezTo>
                            <a:pt x="254813" y="809549"/>
                            <a:pt x="262128" y="816865"/>
                            <a:pt x="277978" y="830276"/>
                          </a:cubicBezTo>
                          <a:cubicBezTo>
                            <a:pt x="293828" y="843687"/>
                            <a:pt x="321869" y="860756"/>
                            <a:pt x="336499" y="866852"/>
                          </a:cubicBezTo>
                          <a:cubicBezTo>
                            <a:pt x="351129" y="872948"/>
                            <a:pt x="357835" y="872948"/>
                            <a:pt x="365760" y="866852"/>
                          </a:cubicBezTo>
                          <a:cubicBezTo>
                            <a:pt x="373685" y="860756"/>
                            <a:pt x="384048" y="848564"/>
                            <a:pt x="384048" y="830276"/>
                          </a:cubicBezTo>
                          <a:cubicBezTo>
                            <a:pt x="384048" y="811988"/>
                            <a:pt x="377342" y="774802"/>
                            <a:pt x="365760" y="757124"/>
                          </a:cubicBezTo>
                          <a:cubicBezTo>
                            <a:pt x="354178" y="739446"/>
                            <a:pt x="327356" y="741884"/>
                            <a:pt x="314554" y="724205"/>
                          </a:cubicBezTo>
                          <a:cubicBezTo>
                            <a:pt x="301752" y="706526"/>
                            <a:pt x="293217" y="664464"/>
                            <a:pt x="288950" y="651053"/>
                          </a:cubicBezTo>
                          <a:cubicBezTo>
                            <a:pt x="284683" y="637642"/>
                            <a:pt x="280415" y="635813"/>
                            <a:pt x="288950" y="643738"/>
                          </a:cubicBezTo>
                          <a:cubicBezTo>
                            <a:pt x="297485" y="651663"/>
                            <a:pt x="324917" y="686410"/>
                            <a:pt x="340157" y="698602"/>
                          </a:cubicBezTo>
                          <a:cubicBezTo>
                            <a:pt x="355397" y="710794"/>
                            <a:pt x="367589" y="716890"/>
                            <a:pt x="380390" y="716890"/>
                          </a:cubicBezTo>
                          <a:cubicBezTo>
                            <a:pt x="393191" y="716890"/>
                            <a:pt x="411480" y="718719"/>
                            <a:pt x="416966" y="698602"/>
                          </a:cubicBezTo>
                          <a:cubicBezTo>
                            <a:pt x="422452" y="678485"/>
                            <a:pt x="418795" y="621183"/>
                            <a:pt x="413309" y="596189"/>
                          </a:cubicBezTo>
                          <a:cubicBezTo>
                            <a:pt x="407823" y="571195"/>
                            <a:pt x="400507" y="569976"/>
                            <a:pt x="384048" y="548640"/>
                          </a:cubicBezTo>
                          <a:cubicBezTo>
                            <a:pt x="367589" y="527304"/>
                            <a:pt x="337109" y="491338"/>
                            <a:pt x="314554" y="468173"/>
                          </a:cubicBezTo>
                          <a:cubicBezTo>
                            <a:pt x="291999" y="445008"/>
                            <a:pt x="271882" y="425501"/>
                            <a:pt x="248717" y="409652"/>
                          </a:cubicBezTo>
                          <a:cubicBezTo>
                            <a:pt x="225552" y="393803"/>
                            <a:pt x="205435" y="382830"/>
                            <a:pt x="175565" y="373076"/>
                          </a:cubicBezTo>
                          <a:cubicBezTo>
                            <a:pt x="145695" y="363322"/>
                            <a:pt x="98755" y="359665"/>
                            <a:pt x="69494" y="351130"/>
                          </a:cubicBezTo>
                          <a:cubicBezTo>
                            <a:pt x="40233" y="342596"/>
                            <a:pt x="0" y="332232"/>
                            <a:pt x="0" y="321869"/>
                          </a:cubicBez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C0504D">
                            <a:shade val="51000"/>
                            <a:satMod val="130000"/>
                          </a:srgbClr>
                        </a:gs>
                        <a:gs pos="80000">
                          <a:srgbClr val="C0504D">
                            <a:shade val="93000"/>
                            <a:satMod val="130000"/>
                          </a:srgbClr>
                        </a:gs>
                        <a:gs pos="100000">
                          <a:srgbClr val="C0504D">
                            <a:shade val="94000"/>
                            <a:satMod val="135000"/>
                          </a:srgbClr>
                        </a:gs>
                      </a:gsLst>
                      <a:lin ang="16200000" scaled="0"/>
                    </a:gradFill>
                    <a:ln>
                      <a:noFill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200000"/>
                      </a:lightRig>
                    </a:scene3d>
                    <a:sp3d>
                      <a:bevelT w="63500" h="25400"/>
                    </a:sp3d>
                  </p:spPr>
                  <p:txBody>
                    <a:bodyPr lIns="91370" tIns="45687" rIns="91370" bIns="45687" rtlCol="0" anchor="ctr"/>
                    <a:lstStyle/>
                    <a:p>
                      <a:pPr algn="ctr" defTabSz="913737">
                        <a:defRPr/>
                      </a:pPr>
                      <a:endParaRPr lang="en-US" kern="0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83" name="Freeform 26"/>
                    <p:cNvSpPr/>
                    <p:nvPr/>
                  </p:nvSpPr>
                  <p:spPr>
                    <a:xfrm>
                      <a:off x="8203108" y="2909121"/>
                      <a:ext cx="799494" cy="809104"/>
                    </a:xfrm>
                    <a:custGeom>
                      <a:avLst/>
                      <a:gdLst>
                        <a:gd name="connsiteX0" fmla="*/ 305014 w 427402"/>
                        <a:gd name="connsiteY0" fmla="*/ 52 h 393472"/>
                        <a:gd name="connsiteX1" fmla="*/ 228205 w 427402"/>
                        <a:gd name="connsiteY1" fmla="*/ 40285 h 393472"/>
                        <a:gd name="connsiteX2" fmla="*/ 184314 w 427402"/>
                        <a:gd name="connsiteY2" fmla="*/ 69546 h 393472"/>
                        <a:gd name="connsiteX3" fmla="*/ 114819 w 427402"/>
                        <a:gd name="connsiteY3" fmla="*/ 91492 h 393472"/>
                        <a:gd name="connsiteX4" fmla="*/ 30694 w 427402"/>
                        <a:gd name="connsiteY4" fmla="*/ 128068 h 393472"/>
                        <a:gd name="connsiteX5" fmla="*/ 1434 w 427402"/>
                        <a:gd name="connsiteY5" fmla="*/ 171959 h 393472"/>
                        <a:gd name="connsiteX6" fmla="*/ 8749 w 427402"/>
                        <a:gd name="connsiteY6" fmla="*/ 226823 h 393472"/>
                        <a:gd name="connsiteX7" fmla="*/ 45325 w 427402"/>
                        <a:gd name="connsiteY7" fmla="*/ 296317 h 393472"/>
                        <a:gd name="connsiteX8" fmla="*/ 92874 w 427402"/>
                        <a:gd name="connsiteY8" fmla="*/ 354839 h 393472"/>
                        <a:gd name="connsiteX9" fmla="*/ 180656 w 427402"/>
                        <a:gd name="connsiteY9" fmla="*/ 387757 h 393472"/>
                        <a:gd name="connsiteX10" fmla="*/ 253808 w 427402"/>
                        <a:gd name="connsiteY10" fmla="*/ 391415 h 393472"/>
                        <a:gd name="connsiteX11" fmla="*/ 348906 w 427402"/>
                        <a:gd name="connsiteY11" fmla="*/ 365812 h 393472"/>
                        <a:gd name="connsiteX12" fmla="*/ 392797 w 427402"/>
                        <a:gd name="connsiteY12" fmla="*/ 299975 h 393472"/>
                        <a:gd name="connsiteX13" fmla="*/ 418400 w 427402"/>
                        <a:gd name="connsiteY13" fmla="*/ 197562 h 393472"/>
                        <a:gd name="connsiteX14" fmla="*/ 425715 w 427402"/>
                        <a:gd name="connsiteY14" fmla="*/ 91492 h 393472"/>
                        <a:gd name="connsiteX15" fmla="*/ 389139 w 427402"/>
                        <a:gd name="connsiteY15" fmla="*/ 32970 h 393472"/>
                        <a:gd name="connsiteX16" fmla="*/ 305014 w 427402"/>
                        <a:gd name="connsiteY16" fmla="*/ 52 h 39347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</a:cxnLst>
                      <a:rect l="l" t="t" r="r" b="b"/>
                      <a:pathLst>
                        <a:path w="427402" h="393472">
                          <a:moveTo>
                            <a:pt x="305014" y="52"/>
                          </a:moveTo>
                          <a:cubicBezTo>
                            <a:pt x="278192" y="1271"/>
                            <a:pt x="248322" y="28703"/>
                            <a:pt x="228205" y="40285"/>
                          </a:cubicBezTo>
                          <a:cubicBezTo>
                            <a:pt x="208088" y="51867"/>
                            <a:pt x="203212" y="61012"/>
                            <a:pt x="184314" y="69546"/>
                          </a:cubicBezTo>
                          <a:cubicBezTo>
                            <a:pt x="165416" y="78080"/>
                            <a:pt x="140422" y="81738"/>
                            <a:pt x="114819" y="91492"/>
                          </a:cubicBezTo>
                          <a:cubicBezTo>
                            <a:pt x="89216" y="101246"/>
                            <a:pt x="49591" y="114657"/>
                            <a:pt x="30694" y="128068"/>
                          </a:cubicBezTo>
                          <a:cubicBezTo>
                            <a:pt x="11797" y="141479"/>
                            <a:pt x="5091" y="155500"/>
                            <a:pt x="1434" y="171959"/>
                          </a:cubicBezTo>
                          <a:cubicBezTo>
                            <a:pt x="-2223" y="188418"/>
                            <a:pt x="1434" y="206097"/>
                            <a:pt x="8749" y="226823"/>
                          </a:cubicBezTo>
                          <a:cubicBezTo>
                            <a:pt x="16064" y="247549"/>
                            <a:pt x="31304" y="274981"/>
                            <a:pt x="45325" y="296317"/>
                          </a:cubicBezTo>
                          <a:cubicBezTo>
                            <a:pt x="59346" y="317653"/>
                            <a:pt x="70319" y="339599"/>
                            <a:pt x="92874" y="354839"/>
                          </a:cubicBezTo>
                          <a:cubicBezTo>
                            <a:pt x="115429" y="370079"/>
                            <a:pt x="153834" y="381661"/>
                            <a:pt x="180656" y="387757"/>
                          </a:cubicBezTo>
                          <a:cubicBezTo>
                            <a:pt x="207478" y="393853"/>
                            <a:pt x="225766" y="395072"/>
                            <a:pt x="253808" y="391415"/>
                          </a:cubicBezTo>
                          <a:cubicBezTo>
                            <a:pt x="281850" y="387758"/>
                            <a:pt x="325741" y="381052"/>
                            <a:pt x="348906" y="365812"/>
                          </a:cubicBezTo>
                          <a:cubicBezTo>
                            <a:pt x="372071" y="350572"/>
                            <a:pt x="381215" y="328017"/>
                            <a:pt x="392797" y="299975"/>
                          </a:cubicBezTo>
                          <a:cubicBezTo>
                            <a:pt x="404379" y="271933"/>
                            <a:pt x="412914" y="232309"/>
                            <a:pt x="418400" y="197562"/>
                          </a:cubicBezTo>
                          <a:cubicBezTo>
                            <a:pt x="423886" y="162815"/>
                            <a:pt x="430592" y="118924"/>
                            <a:pt x="425715" y="91492"/>
                          </a:cubicBezTo>
                          <a:cubicBezTo>
                            <a:pt x="420838" y="64060"/>
                            <a:pt x="404379" y="46991"/>
                            <a:pt x="389139" y="32970"/>
                          </a:cubicBezTo>
                          <a:cubicBezTo>
                            <a:pt x="373899" y="18949"/>
                            <a:pt x="331836" y="-1167"/>
                            <a:pt x="305014" y="52"/>
                          </a:cubicBez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F79646">
                            <a:shade val="51000"/>
                            <a:satMod val="130000"/>
                          </a:srgbClr>
                        </a:gs>
                        <a:gs pos="80000">
                          <a:srgbClr val="F79646">
                            <a:shade val="93000"/>
                            <a:satMod val="130000"/>
                          </a:srgbClr>
                        </a:gs>
                        <a:gs pos="100000">
                          <a:srgbClr val="F79646">
                            <a:shade val="94000"/>
                            <a:satMod val="135000"/>
                          </a:srgbClr>
                        </a:gs>
                      </a:gsLst>
                      <a:lin ang="16200000" scaled="0"/>
                    </a:gradFill>
                    <a:ln>
                      <a:noFill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200000"/>
                      </a:lightRig>
                    </a:scene3d>
                    <a:sp3d>
                      <a:bevelT w="63500" h="25400"/>
                    </a:sp3d>
                  </p:spPr>
                  <p:txBody>
                    <a:bodyPr lIns="91370" tIns="45687" rIns="91370" bIns="45687" rtlCol="0" anchor="ctr"/>
                    <a:lstStyle/>
                    <a:p>
                      <a:pPr algn="ctr" defTabSz="913737">
                        <a:defRPr/>
                      </a:pPr>
                      <a:endParaRPr lang="en-US" kern="0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14" name="Rechthoek 13"/>
                    <p:cNvSpPr/>
                    <p:nvPr/>
                  </p:nvSpPr>
                  <p:spPr>
                    <a:xfrm>
                      <a:off x="8187328" y="3121035"/>
                      <a:ext cx="742858" cy="523153"/>
                    </a:xfrm>
                    <a:prstGeom prst="rect">
                      <a:avLst/>
                    </a:prstGeom>
                  </p:spPr>
                  <p:txBody>
                    <a:bodyPr wrap="none" lIns="91370" tIns="45687" rIns="91370" bIns="45687">
                      <a:spAutoFit/>
                    </a:bodyPr>
                    <a:lstStyle/>
                    <a:p>
                      <a:pPr defTabSz="913737"/>
                      <a:r>
                        <a:rPr lang="en-US" sz="1400" b="1" dirty="0">
                          <a:solidFill>
                            <a:prstClr val="black"/>
                          </a:solidFill>
                          <a:cs typeface="Arial" charset="0"/>
                        </a:rPr>
                        <a:t>Mature</a:t>
                      </a:r>
                    </a:p>
                    <a:p>
                      <a:pPr algn="ctr" defTabSz="913737"/>
                      <a:r>
                        <a:rPr lang="en-US" sz="1400" b="1" dirty="0">
                          <a:solidFill>
                            <a:prstClr val="black"/>
                          </a:solidFill>
                          <a:cs typeface="Arial" charset="0"/>
                        </a:rPr>
                        <a:t>DC</a:t>
                      </a:r>
                    </a:p>
                  </p:txBody>
                </p:sp>
                <p:sp>
                  <p:nvSpPr>
                    <p:cNvPr id="87" name="Oval 52"/>
                    <p:cNvSpPr/>
                    <p:nvPr/>
                  </p:nvSpPr>
                  <p:spPr>
                    <a:xfrm rot="9114403">
                      <a:off x="8246554" y="1728161"/>
                      <a:ext cx="117004" cy="146968"/>
                    </a:xfrm>
                    <a:prstGeom prst="ellipse">
                      <a:avLst/>
                    </a:prstGeom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tx1"/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  <a:ln/>
                  </p:spPr>
                  <p:style>
                    <a:lnRef idx="0">
                      <a:schemeClr val="accent4"/>
                    </a:lnRef>
                    <a:fillRef idx="3">
                      <a:schemeClr val="accent4"/>
                    </a:fillRef>
                    <a:effectRef idx="3">
                      <a:schemeClr val="accent4"/>
                    </a:effectRef>
                    <a:fontRef idx="minor">
                      <a:schemeClr val="lt1"/>
                    </a:fontRef>
                  </p:style>
                  <p:txBody>
                    <a:bodyPr lIns="91370" tIns="45687" rIns="91370" bIns="45687" rtlCol="0" anchor="ctr"/>
                    <a:lstStyle/>
                    <a:p>
                      <a:pPr algn="ctr" defTabSz="913737"/>
                      <a:endParaRPr lang="en-US" kern="0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89" name="Oval 52"/>
                    <p:cNvSpPr/>
                    <p:nvPr/>
                  </p:nvSpPr>
                  <p:spPr>
                    <a:xfrm rot="9114403">
                      <a:off x="8425919" y="2023612"/>
                      <a:ext cx="117004" cy="146968"/>
                    </a:xfrm>
                    <a:prstGeom prst="ellipse">
                      <a:avLst/>
                    </a:prstGeom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tx1"/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  <a:ln/>
                  </p:spPr>
                  <p:style>
                    <a:lnRef idx="0">
                      <a:schemeClr val="accent4"/>
                    </a:lnRef>
                    <a:fillRef idx="3">
                      <a:schemeClr val="accent4"/>
                    </a:fillRef>
                    <a:effectRef idx="3">
                      <a:schemeClr val="accent4"/>
                    </a:effectRef>
                    <a:fontRef idx="minor">
                      <a:schemeClr val="lt1"/>
                    </a:fontRef>
                  </p:style>
                  <p:txBody>
                    <a:bodyPr lIns="91370" tIns="45687" rIns="91370" bIns="45687" rtlCol="0" anchor="ctr"/>
                    <a:lstStyle/>
                    <a:p>
                      <a:pPr algn="ctr" defTabSz="913737"/>
                      <a:endParaRPr lang="en-US" kern="0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109" name="Oval 52"/>
                    <p:cNvSpPr/>
                    <p:nvPr/>
                  </p:nvSpPr>
                  <p:spPr>
                    <a:xfrm rot="9114403">
                      <a:off x="8215040" y="1997560"/>
                      <a:ext cx="117004" cy="146968"/>
                    </a:xfrm>
                    <a:prstGeom prst="ellipse">
                      <a:avLst/>
                    </a:prstGeom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tx1"/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  <a:ln/>
                  </p:spPr>
                  <p:style>
                    <a:lnRef idx="0">
                      <a:schemeClr val="accent4"/>
                    </a:lnRef>
                    <a:fillRef idx="3">
                      <a:schemeClr val="accent4"/>
                    </a:fillRef>
                    <a:effectRef idx="3">
                      <a:schemeClr val="accent4"/>
                    </a:effectRef>
                    <a:fontRef idx="minor">
                      <a:schemeClr val="lt1"/>
                    </a:fontRef>
                  </p:style>
                  <p:txBody>
                    <a:bodyPr lIns="91370" tIns="45687" rIns="91370" bIns="45687" rtlCol="0" anchor="ctr"/>
                    <a:lstStyle/>
                    <a:p>
                      <a:pPr algn="ctr" defTabSz="913737"/>
                      <a:endParaRPr lang="en-US" kern="0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110" name="Oval 52"/>
                    <p:cNvSpPr/>
                    <p:nvPr/>
                  </p:nvSpPr>
                  <p:spPr>
                    <a:xfrm rot="9114403">
                      <a:off x="8348274" y="2402438"/>
                      <a:ext cx="117004" cy="146968"/>
                    </a:xfrm>
                    <a:prstGeom prst="ellipse">
                      <a:avLst/>
                    </a:prstGeom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tx1"/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  <a:ln/>
                  </p:spPr>
                  <p:style>
                    <a:lnRef idx="0">
                      <a:schemeClr val="accent4"/>
                    </a:lnRef>
                    <a:fillRef idx="3">
                      <a:schemeClr val="accent4"/>
                    </a:fillRef>
                    <a:effectRef idx="3">
                      <a:schemeClr val="accent4"/>
                    </a:effectRef>
                    <a:fontRef idx="minor">
                      <a:schemeClr val="lt1"/>
                    </a:fontRef>
                  </p:style>
                  <p:txBody>
                    <a:bodyPr lIns="91370" tIns="45687" rIns="91370" bIns="45687" rtlCol="0" anchor="ctr"/>
                    <a:lstStyle/>
                    <a:p>
                      <a:pPr algn="ctr" defTabSz="913737"/>
                      <a:endParaRPr lang="en-US" kern="0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111" name="Oval 52"/>
                    <p:cNvSpPr/>
                    <p:nvPr/>
                  </p:nvSpPr>
                  <p:spPr>
                    <a:xfrm rot="9114403">
                      <a:off x="8243746" y="2602966"/>
                      <a:ext cx="117004" cy="146968"/>
                    </a:xfrm>
                    <a:prstGeom prst="ellipse">
                      <a:avLst/>
                    </a:prstGeom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tx1"/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  <a:ln/>
                  </p:spPr>
                  <p:style>
                    <a:lnRef idx="0">
                      <a:schemeClr val="accent4"/>
                    </a:lnRef>
                    <a:fillRef idx="3">
                      <a:schemeClr val="accent4"/>
                    </a:fillRef>
                    <a:effectRef idx="3">
                      <a:schemeClr val="accent4"/>
                    </a:effectRef>
                    <a:fontRef idx="minor">
                      <a:schemeClr val="lt1"/>
                    </a:fontRef>
                  </p:style>
                  <p:txBody>
                    <a:bodyPr lIns="91370" tIns="45687" rIns="91370" bIns="45687" rtlCol="0" anchor="ctr"/>
                    <a:lstStyle/>
                    <a:p>
                      <a:pPr algn="ctr" defTabSz="913737"/>
                      <a:endParaRPr lang="en-US" kern="0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119" name="Oval 52"/>
                    <p:cNvSpPr/>
                    <p:nvPr/>
                  </p:nvSpPr>
                  <p:spPr>
                    <a:xfrm rot="9114403">
                      <a:off x="8322081" y="2182313"/>
                      <a:ext cx="117004" cy="146968"/>
                    </a:xfrm>
                    <a:prstGeom prst="ellipse">
                      <a:avLst/>
                    </a:prstGeom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tx1"/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  <a:ln/>
                  </p:spPr>
                  <p:style>
                    <a:lnRef idx="0">
                      <a:schemeClr val="accent4"/>
                    </a:lnRef>
                    <a:fillRef idx="3">
                      <a:schemeClr val="accent4"/>
                    </a:fillRef>
                    <a:effectRef idx="3">
                      <a:schemeClr val="accent4"/>
                    </a:effectRef>
                    <a:fontRef idx="minor">
                      <a:schemeClr val="lt1"/>
                    </a:fontRef>
                  </p:style>
                  <p:txBody>
                    <a:bodyPr lIns="91370" tIns="45687" rIns="91370" bIns="45687" rtlCol="0" anchor="ctr"/>
                    <a:lstStyle/>
                    <a:p>
                      <a:pPr algn="ctr" defTabSz="913737"/>
                      <a:endParaRPr lang="en-US" kern="0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123" name="Oval 52"/>
                    <p:cNvSpPr/>
                    <p:nvPr/>
                  </p:nvSpPr>
                  <p:spPr>
                    <a:xfrm rot="9114403">
                      <a:off x="8003423" y="2698868"/>
                      <a:ext cx="117004" cy="146968"/>
                    </a:xfrm>
                    <a:prstGeom prst="ellipse">
                      <a:avLst/>
                    </a:prstGeom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tx1"/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  <a:ln/>
                  </p:spPr>
                  <p:style>
                    <a:lnRef idx="0">
                      <a:schemeClr val="accent4"/>
                    </a:lnRef>
                    <a:fillRef idx="3">
                      <a:schemeClr val="accent4"/>
                    </a:fillRef>
                    <a:effectRef idx="3">
                      <a:schemeClr val="accent4"/>
                    </a:effectRef>
                    <a:fontRef idx="minor">
                      <a:schemeClr val="lt1"/>
                    </a:fontRef>
                  </p:style>
                  <p:txBody>
                    <a:bodyPr lIns="91370" tIns="45687" rIns="91370" bIns="45687" rtlCol="0" anchor="ctr"/>
                    <a:lstStyle/>
                    <a:p>
                      <a:pPr algn="ctr" defTabSz="913737"/>
                      <a:endParaRPr lang="en-US" kern="0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254" name="Vrije vorm 253"/>
                    <p:cNvSpPr/>
                    <p:nvPr/>
                  </p:nvSpPr>
                  <p:spPr>
                    <a:xfrm>
                      <a:off x="7562582" y="2400567"/>
                      <a:ext cx="294793" cy="187818"/>
                    </a:xfrm>
                    <a:custGeom>
                      <a:avLst/>
                      <a:gdLst>
                        <a:gd name="connsiteX0" fmla="*/ 415126 w 2025143"/>
                        <a:gd name="connsiteY0" fmla="*/ 162684 h 1290257"/>
                        <a:gd name="connsiteX1" fmla="*/ 1778311 w 2025143"/>
                        <a:gd name="connsiteY1" fmla="*/ 1020986 h 1290257"/>
                        <a:gd name="connsiteX2" fmla="*/ 1980265 w 2025143"/>
                        <a:gd name="connsiteY2" fmla="*/ 1178061 h 1290257"/>
                        <a:gd name="connsiteX3" fmla="*/ 2025143 w 2025143"/>
                        <a:gd name="connsiteY3" fmla="*/ 1284648 h 1290257"/>
                        <a:gd name="connsiteX4" fmla="*/ 1929776 w 2025143"/>
                        <a:gd name="connsiteY4" fmla="*/ 1290257 h 1290257"/>
                        <a:gd name="connsiteX5" fmla="*/ 1576358 w 2025143"/>
                        <a:gd name="connsiteY5" fmla="*/ 1138792 h 1290257"/>
                        <a:gd name="connsiteX6" fmla="*/ 319759 w 2025143"/>
                        <a:gd name="connsiteY6" fmla="*/ 420736 h 1290257"/>
                        <a:gd name="connsiteX7" fmla="*/ 207563 w 2025143"/>
                        <a:gd name="connsiteY7" fmla="*/ 437565 h 1290257"/>
                        <a:gd name="connsiteX8" fmla="*/ 134635 w 2025143"/>
                        <a:gd name="connsiteY8" fmla="*/ 409516 h 1290257"/>
                        <a:gd name="connsiteX9" fmla="*/ 56098 w 2025143"/>
                        <a:gd name="connsiteY9" fmla="*/ 342198 h 1290257"/>
                        <a:gd name="connsiteX10" fmla="*/ 11219 w 2025143"/>
                        <a:gd name="connsiteY10" fmla="*/ 291710 h 1290257"/>
                        <a:gd name="connsiteX11" fmla="*/ 0 w 2025143"/>
                        <a:gd name="connsiteY11" fmla="*/ 213173 h 1290257"/>
                        <a:gd name="connsiteX12" fmla="*/ 0 w 2025143"/>
                        <a:gd name="connsiteY12" fmla="*/ 140245 h 1290257"/>
                        <a:gd name="connsiteX13" fmla="*/ 16829 w 2025143"/>
                        <a:gd name="connsiteY13" fmla="*/ 95367 h 1290257"/>
                        <a:gd name="connsiteX14" fmla="*/ 16829 w 2025143"/>
                        <a:gd name="connsiteY14" fmla="*/ 95367 h 1290257"/>
                        <a:gd name="connsiteX15" fmla="*/ 106586 w 2025143"/>
                        <a:gd name="connsiteY15" fmla="*/ 16829 h 1290257"/>
                        <a:gd name="connsiteX16" fmla="*/ 157075 w 2025143"/>
                        <a:gd name="connsiteY16" fmla="*/ 0 h 1290257"/>
                        <a:gd name="connsiteX17" fmla="*/ 218783 w 2025143"/>
                        <a:gd name="connsiteY17" fmla="*/ 0 h 1290257"/>
                        <a:gd name="connsiteX18" fmla="*/ 274881 w 2025143"/>
                        <a:gd name="connsiteY18" fmla="*/ 0 h 1290257"/>
                        <a:gd name="connsiteX19" fmla="*/ 314149 w 2025143"/>
                        <a:gd name="connsiteY19" fmla="*/ 16829 h 1290257"/>
                        <a:gd name="connsiteX20" fmla="*/ 359028 w 2025143"/>
                        <a:gd name="connsiteY20" fmla="*/ 56098 h 1290257"/>
                        <a:gd name="connsiteX21" fmla="*/ 381467 w 2025143"/>
                        <a:gd name="connsiteY21" fmla="*/ 89757 h 1290257"/>
                        <a:gd name="connsiteX22" fmla="*/ 415126 w 2025143"/>
                        <a:gd name="connsiteY22" fmla="*/ 162684 h 12902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</a:cxnLst>
                      <a:rect l="l" t="t" r="r" b="b"/>
                      <a:pathLst>
                        <a:path w="2025143" h="1290257">
                          <a:moveTo>
                            <a:pt x="415126" y="162684"/>
                          </a:moveTo>
                          <a:lnTo>
                            <a:pt x="1778311" y="1020986"/>
                          </a:lnTo>
                          <a:lnTo>
                            <a:pt x="1980265" y="1178061"/>
                          </a:lnTo>
                          <a:lnTo>
                            <a:pt x="2025143" y="1284648"/>
                          </a:lnTo>
                          <a:lnTo>
                            <a:pt x="1929776" y="1290257"/>
                          </a:lnTo>
                          <a:lnTo>
                            <a:pt x="1576358" y="1138792"/>
                          </a:lnTo>
                          <a:lnTo>
                            <a:pt x="319759" y="420736"/>
                          </a:lnTo>
                          <a:lnTo>
                            <a:pt x="207563" y="437565"/>
                          </a:lnTo>
                          <a:lnTo>
                            <a:pt x="134635" y="409516"/>
                          </a:lnTo>
                          <a:lnTo>
                            <a:pt x="56098" y="342198"/>
                          </a:lnTo>
                          <a:lnTo>
                            <a:pt x="11219" y="291710"/>
                          </a:lnTo>
                          <a:lnTo>
                            <a:pt x="0" y="213173"/>
                          </a:lnTo>
                          <a:lnTo>
                            <a:pt x="0" y="140245"/>
                          </a:lnTo>
                          <a:lnTo>
                            <a:pt x="16829" y="95367"/>
                          </a:lnTo>
                          <a:lnTo>
                            <a:pt x="16829" y="95367"/>
                          </a:lnTo>
                          <a:lnTo>
                            <a:pt x="106586" y="16829"/>
                          </a:lnTo>
                          <a:lnTo>
                            <a:pt x="157075" y="0"/>
                          </a:lnTo>
                          <a:lnTo>
                            <a:pt x="218783" y="0"/>
                          </a:lnTo>
                          <a:lnTo>
                            <a:pt x="274881" y="0"/>
                          </a:lnTo>
                          <a:lnTo>
                            <a:pt x="314149" y="16829"/>
                          </a:lnTo>
                          <a:lnTo>
                            <a:pt x="359028" y="56098"/>
                          </a:lnTo>
                          <a:lnTo>
                            <a:pt x="381467" y="89757"/>
                          </a:lnTo>
                          <a:lnTo>
                            <a:pt x="415126" y="162684"/>
                          </a:lnTo>
                          <a:close/>
                        </a:path>
                      </a:pathLst>
                    </a:custGeom>
                    <a:solidFill>
                      <a:schemeClr val="bg2">
                        <a:lumMod val="50000"/>
                      </a:schemeClr>
                    </a:solidFill>
                    <a:ln>
                      <a:solidFill>
                        <a:schemeClr val="bg2">
                          <a:lumMod val="50000"/>
                        </a:schemeClr>
                      </a:solidFill>
                    </a:ln>
                  </p:spPr>
                  <p:style>
                    <a:lnRef idx="0">
                      <a:schemeClr val="accent3"/>
                    </a:lnRef>
                    <a:fillRef idx="3">
                      <a:schemeClr val="accent3"/>
                    </a:fillRef>
                    <a:effectRef idx="3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defTabSz="913737"/>
                      <a:endParaRPr lang="en-US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262" name="Vrije vorm 261"/>
                    <p:cNvSpPr/>
                    <p:nvPr/>
                  </p:nvSpPr>
                  <p:spPr>
                    <a:xfrm rot="21397760">
                      <a:off x="7576460" y="2580644"/>
                      <a:ext cx="318560" cy="274505"/>
                    </a:xfrm>
                    <a:custGeom>
                      <a:avLst/>
                      <a:gdLst>
                        <a:gd name="connsiteX0" fmla="*/ 1649286 w 1705384"/>
                        <a:gd name="connsiteY0" fmla="*/ 807814 h 1194891"/>
                        <a:gd name="connsiteX1" fmla="*/ 280491 w 1705384"/>
                        <a:gd name="connsiteY1" fmla="*/ 0 h 1194891"/>
                        <a:gd name="connsiteX2" fmla="*/ 235612 w 1705384"/>
                        <a:gd name="connsiteY2" fmla="*/ 0 h 1194891"/>
                        <a:gd name="connsiteX3" fmla="*/ 190734 w 1705384"/>
                        <a:gd name="connsiteY3" fmla="*/ 0 h 1194891"/>
                        <a:gd name="connsiteX4" fmla="*/ 145855 w 1705384"/>
                        <a:gd name="connsiteY4" fmla="*/ 5610 h 1194891"/>
                        <a:gd name="connsiteX5" fmla="*/ 112196 w 1705384"/>
                        <a:gd name="connsiteY5" fmla="*/ 22440 h 1194891"/>
                        <a:gd name="connsiteX6" fmla="*/ 56098 w 1705384"/>
                        <a:gd name="connsiteY6" fmla="*/ 50489 h 1194891"/>
                        <a:gd name="connsiteX7" fmla="*/ 22439 w 1705384"/>
                        <a:gd name="connsiteY7" fmla="*/ 95367 h 1194891"/>
                        <a:gd name="connsiteX8" fmla="*/ 5610 w 1705384"/>
                        <a:gd name="connsiteY8" fmla="*/ 134636 h 1194891"/>
                        <a:gd name="connsiteX9" fmla="*/ 5610 w 1705384"/>
                        <a:gd name="connsiteY9" fmla="*/ 134636 h 1194891"/>
                        <a:gd name="connsiteX10" fmla="*/ 0 w 1705384"/>
                        <a:gd name="connsiteY10" fmla="*/ 179514 h 1194891"/>
                        <a:gd name="connsiteX11" fmla="*/ 0 w 1705384"/>
                        <a:gd name="connsiteY11" fmla="*/ 179514 h 1194891"/>
                        <a:gd name="connsiteX12" fmla="*/ 72928 w 1705384"/>
                        <a:gd name="connsiteY12" fmla="*/ 207564 h 1194891"/>
                        <a:gd name="connsiteX13" fmla="*/ 112196 w 1705384"/>
                        <a:gd name="connsiteY13" fmla="*/ 224393 h 1194891"/>
                        <a:gd name="connsiteX14" fmla="*/ 112196 w 1705384"/>
                        <a:gd name="connsiteY14" fmla="*/ 224393 h 1194891"/>
                        <a:gd name="connsiteX15" fmla="*/ 190734 w 1705384"/>
                        <a:gd name="connsiteY15" fmla="*/ 252442 h 1194891"/>
                        <a:gd name="connsiteX16" fmla="*/ 230002 w 1705384"/>
                        <a:gd name="connsiteY16" fmla="*/ 286101 h 1194891"/>
                        <a:gd name="connsiteX17" fmla="*/ 263661 w 1705384"/>
                        <a:gd name="connsiteY17" fmla="*/ 336589 h 1194891"/>
                        <a:gd name="connsiteX18" fmla="*/ 286101 w 1705384"/>
                        <a:gd name="connsiteY18" fmla="*/ 387078 h 1194891"/>
                        <a:gd name="connsiteX19" fmla="*/ 302930 w 1705384"/>
                        <a:gd name="connsiteY19" fmla="*/ 437566 h 1194891"/>
                        <a:gd name="connsiteX20" fmla="*/ 308540 w 1705384"/>
                        <a:gd name="connsiteY20" fmla="*/ 482444 h 1194891"/>
                        <a:gd name="connsiteX21" fmla="*/ 325369 w 1705384"/>
                        <a:gd name="connsiteY21" fmla="*/ 521713 h 1194891"/>
                        <a:gd name="connsiteX22" fmla="*/ 325369 w 1705384"/>
                        <a:gd name="connsiteY22" fmla="*/ 577811 h 1194891"/>
                        <a:gd name="connsiteX23" fmla="*/ 1458552 w 1705384"/>
                        <a:gd name="connsiteY23" fmla="*/ 1189281 h 1194891"/>
                        <a:gd name="connsiteX24" fmla="*/ 1492211 w 1705384"/>
                        <a:gd name="connsiteY24" fmla="*/ 1194891 h 1194891"/>
                        <a:gd name="connsiteX25" fmla="*/ 1570748 w 1705384"/>
                        <a:gd name="connsiteY25" fmla="*/ 1178062 h 1194891"/>
                        <a:gd name="connsiteX26" fmla="*/ 1604407 w 1705384"/>
                        <a:gd name="connsiteY26" fmla="*/ 1155622 h 1194891"/>
                        <a:gd name="connsiteX27" fmla="*/ 1660506 w 1705384"/>
                        <a:gd name="connsiteY27" fmla="*/ 1127573 h 1194891"/>
                        <a:gd name="connsiteX28" fmla="*/ 1694164 w 1705384"/>
                        <a:gd name="connsiteY28" fmla="*/ 1071475 h 1194891"/>
                        <a:gd name="connsiteX29" fmla="*/ 1705384 w 1705384"/>
                        <a:gd name="connsiteY29" fmla="*/ 1015377 h 1194891"/>
                        <a:gd name="connsiteX30" fmla="*/ 1705384 w 1705384"/>
                        <a:gd name="connsiteY30" fmla="*/ 970498 h 1194891"/>
                        <a:gd name="connsiteX31" fmla="*/ 1705384 w 1705384"/>
                        <a:gd name="connsiteY31" fmla="*/ 897571 h 1194891"/>
                        <a:gd name="connsiteX32" fmla="*/ 1649286 w 1705384"/>
                        <a:gd name="connsiteY32" fmla="*/ 807814 h 119489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</a:cxnLst>
                      <a:rect l="l" t="t" r="r" b="b"/>
                      <a:pathLst>
                        <a:path w="1705384" h="1194891">
                          <a:moveTo>
                            <a:pt x="1649286" y="807814"/>
                          </a:moveTo>
                          <a:lnTo>
                            <a:pt x="280491" y="0"/>
                          </a:lnTo>
                          <a:lnTo>
                            <a:pt x="235612" y="0"/>
                          </a:lnTo>
                          <a:lnTo>
                            <a:pt x="190734" y="0"/>
                          </a:lnTo>
                          <a:lnTo>
                            <a:pt x="145855" y="5610"/>
                          </a:lnTo>
                          <a:lnTo>
                            <a:pt x="112196" y="22440"/>
                          </a:lnTo>
                          <a:lnTo>
                            <a:pt x="56098" y="50489"/>
                          </a:lnTo>
                          <a:lnTo>
                            <a:pt x="22439" y="95367"/>
                          </a:lnTo>
                          <a:lnTo>
                            <a:pt x="5610" y="134636"/>
                          </a:lnTo>
                          <a:lnTo>
                            <a:pt x="5610" y="134636"/>
                          </a:lnTo>
                          <a:lnTo>
                            <a:pt x="0" y="179514"/>
                          </a:lnTo>
                          <a:lnTo>
                            <a:pt x="0" y="179514"/>
                          </a:lnTo>
                          <a:lnTo>
                            <a:pt x="72928" y="207564"/>
                          </a:lnTo>
                          <a:lnTo>
                            <a:pt x="112196" y="224393"/>
                          </a:lnTo>
                          <a:lnTo>
                            <a:pt x="112196" y="224393"/>
                          </a:lnTo>
                          <a:lnTo>
                            <a:pt x="190734" y="252442"/>
                          </a:lnTo>
                          <a:lnTo>
                            <a:pt x="230002" y="286101"/>
                          </a:lnTo>
                          <a:lnTo>
                            <a:pt x="263661" y="336589"/>
                          </a:lnTo>
                          <a:lnTo>
                            <a:pt x="286101" y="387078"/>
                          </a:lnTo>
                          <a:lnTo>
                            <a:pt x="302930" y="437566"/>
                          </a:lnTo>
                          <a:lnTo>
                            <a:pt x="308540" y="482444"/>
                          </a:lnTo>
                          <a:lnTo>
                            <a:pt x="325369" y="521713"/>
                          </a:lnTo>
                          <a:lnTo>
                            <a:pt x="325369" y="577811"/>
                          </a:lnTo>
                          <a:lnTo>
                            <a:pt x="1458552" y="1189281"/>
                          </a:lnTo>
                          <a:lnTo>
                            <a:pt x="1492211" y="1194891"/>
                          </a:lnTo>
                          <a:lnTo>
                            <a:pt x="1570748" y="1178062"/>
                          </a:lnTo>
                          <a:lnTo>
                            <a:pt x="1604407" y="1155622"/>
                          </a:lnTo>
                          <a:lnTo>
                            <a:pt x="1660506" y="1127573"/>
                          </a:lnTo>
                          <a:lnTo>
                            <a:pt x="1694164" y="1071475"/>
                          </a:lnTo>
                          <a:lnTo>
                            <a:pt x="1705384" y="1015377"/>
                          </a:lnTo>
                          <a:lnTo>
                            <a:pt x="1705384" y="970498"/>
                          </a:lnTo>
                          <a:lnTo>
                            <a:pt x="1705384" y="897571"/>
                          </a:lnTo>
                          <a:lnTo>
                            <a:pt x="1649286" y="807814"/>
                          </a:lnTo>
                          <a:close/>
                        </a:path>
                      </a:pathLst>
                    </a:custGeom>
                    <a:ln w="3175">
                      <a:solidFill>
                        <a:schemeClr val="bg1">
                          <a:lumMod val="50000"/>
                        </a:schemeClr>
                      </a:solidFill>
                    </a:ln>
                  </p:spPr>
                  <p:style>
                    <a:lnRef idx="0">
                      <a:schemeClr val="accent3"/>
                    </a:lnRef>
                    <a:fillRef idx="3">
                      <a:schemeClr val="accent3"/>
                    </a:fillRef>
                    <a:effectRef idx="3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defTabSz="913737"/>
                      <a:endParaRPr lang="en-US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266" name="Vrije vorm 265"/>
                    <p:cNvSpPr/>
                    <p:nvPr/>
                  </p:nvSpPr>
                  <p:spPr>
                    <a:xfrm rot="3662342" flipV="1">
                      <a:off x="7486290" y="2701384"/>
                      <a:ext cx="333196" cy="274454"/>
                    </a:xfrm>
                    <a:custGeom>
                      <a:avLst/>
                      <a:gdLst>
                        <a:gd name="connsiteX0" fmla="*/ 1649286 w 1705384"/>
                        <a:gd name="connsiteY0" fmla="*/ 807814 h 1194891"/>
                        <a:gd name="connsiteX1" fmla="*/ 280491 w 1705384"/>
                        <a:gd name="connsiteY1" fmla="*/ 0 h 1194891"/>
                        <a:gd name="connsiteX2" fmla="*/ 235612 w 1705384"/>
                        <a:gd name="connsiteY2" fmla="*/ 0 h 1194891"/>
                        <a:gd name="connsiteX3" fmla="*/ 190734 w 1705384"/>
                        <a:gd name="connsiteY3" fmla="*/ 0 h 1194891"/>
                        <a:gd name="connsiteX4" fmla="*/ 145855 w 1705384"/>
                        <a:gd name="connsiteY4" fmla="*/ 5610 h 1194891"/>
                        <a:gd name="connsiteX5" fmla="*/ 112196 w 1705384"/>
                        <a:gd name="connsiteY5" fmla="*/ 22440 h 1194891"/>
                        <a:gd name="connsiteX6" fmla="*/ 56098 w 1705384"/>
                        <a:gd name="connsiteY6" fmla="*/ 50489 h 1194891"/>
                        <a:gd name="connsiteX7" fmla="*/ 22439 w 1705384"/>
                        <a:gd name="connsiteY7" fmla="*/ 95367 h 1194891"/>
                        <a:gd name="connsiteX8" fmla="*/ 5610 w 1705384"/>
                        <a:gd name="connsiteY8" fmla="*/ 134636 h 1194891"/>
                        <a:gd name="connsiteX9" fmla="*/ 5610 w 1705384"/>
                        <a:gd name="connsiteY9" fmla="*/ 134636 h 1194891"/>
                        <a:gd name="connsiteX10" fmla="*/ 0 w 1705384"/>
                        <a:gd name="connsiteY10" fmla="*/ 179514 h 1194891"/>
                        <a:gd name="connsiteX11" fmla="*/ 0 w 1705384"/>
                        <a:gd name="connsiteY11" fmla="*/ 179514 h 1194891"/>
                        <a:gd name="connsiteX12" fmla="*/ 72928 w 1705384"/>
                        <a:gd name="connsiteY12" fmla="*/ 207564 h 1194891"/>
                        <a:gd name="connsiteX13" fmla="*/ 112196 w 1705384"/>
                        <a:gd name="connsiteY13" fmla="*/ 224393 h 1194891"/>
                        <a:gd name="connsiteX14" fmla="*/ 112196 w 1705384"/>
                        <a:gd name="connsiteY14" fmla="*/ 224393 h 1194891"/>
                        <a:gd name="connsiteX15" fmla="*/ 190734 w 1705384"/>
                        <a:gd name="connsiteY15" fmla="*/ 252442 h 1194891"/>
                        <a:gd name="connsiteX16" fmla="*/ 230002 w 1705384"/>
                        <a:gd name="connsiteY16" fmla="*/ 286101 h 1194891"/>
                        <a:gd name="connsiteX17" fmla="*/ 263661 w 1705384"/>
                        <a:gd name="connsiteY17" fmla="*/ 336589 h 1194891"/>
                        <a:gd name="connsiteX18" fmla="*/ 286101 w 1705384"/>
                        <a:gd name="connsiteY18" fmla="*/ 387078 h 1194891"/>
                        <a:gd name="connsiteX19" fmla="*/ 302930 w 1705384"/>
                        <a:gd name="connsiteY19" fmla="*/ 437566 h 1194891"/>
                        <a:gd name="connsiteX20" fmla="*/ 308540 w 1705384"/>
                        <a:gd name="connsiteY20" fmla="*/ 482444 h 1194891"/>
                        <a:gd name="connsiteX21" fmla="*/ 325369 w 1705384"/>
                        <a:gd name="connsiteY21" fmla="*/ 521713 h 1194891"/>
                        <a:gd name="connsiteX22" fmla="*/ 325369 w 1705384"/>
                        <a:gd name="connsiteY22" fmla="*/ 577811 h 1194891"/>
                        <a:gd name="connsiteX23" fmla="*/ 1458552 w 1705384"/>
                        <a:gd name="connsiteY23" fmla="*/ 1189281 h 1194891"/>
                        <a:gd name="connsiteX24" fmla="*/ 1492211 w 1705384"/>
                        <a:gd name="connsiteY24" fmla="*/ 1194891 h 1194891"/>
                        <a:gd name="connsiteX25" fmla="*/ 1570748 w 1705384"/>
                        <a:gd name="connsiteY25" fmla="*/ 1178062 h 1194891"/>
                        <a:gd name="connsiteX26" fmla="*/ 1604407 w 1705384"/>
                        <a:gd name="connsiteY26" fmla="*/ 1155622 h 1194891"/>
                        <a:gd name="connsiteX27" fmla="*/ 1660506 w 1705384"/>
                        <a:gd name="connsiteY27" fmla="*/ 1127573 h 1194891"/>
                        <a:gd name="connsiteX28" fmla="*/ 1694164 w 1705384"/>
                        <a:gd name="connsiteY28" fmla="*/ 1071475 h 1194891"/>
                        <a:gd name="connsiteX29" fmla="*/ 1705384 w 1705384"/>
                        <a:gd name="connsiteY29" fmla="*/ 1015377 h 1194891"/>
                        <a:gd name="connsiteX30" fmla="*/ 1705384 w 1705384"/>
                        <a:gd name="connsiteY30" fmla="*/ 970498 h 1194891"/>
                        <a:gd name="connsiteX31" fmla="*/ 1705384 w 1705384"/>
                        <a:gd name="connsiteY31" fmla="*/ 897571 h 1194891"/>
                        <a:gd name="connsiteX32" fmla="*/ 1649286 w 1705384"/>
                        <a:gd name="connsiteY32" fmla="*/ 807814 h 119489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</a:cxnLst>
                      <a:rect l="l" t="t" r="r" b="b"/>
                      <a:pathLst>
                        <a:path w="1705384" h="1194891">
                          <a:moveTo>
                            <a:pt x="1649286" y="807814"/>
                          </a:moveTo>
                          <a:lnTo>
                            <a:pt x="280491" y="0"/>
                          </a:lnTo>
                          <a:lnTo>
                            <a:pt x="235612" y="0"/>
                          </a:lnTo>
                          <a:lnTo>
                            <a:pt x="190734" y="0"/>
                          </a:lnTo>
                          <a:lnTo>
                            <a:pt x="145855" y="5610"/>
                          </a:lnTo>
                          <a:lnTo>
                            <a:pt x="112196" y="22440"/>
                          </a:lnTo>
                          <a:lnTo>
                            <a:pt x="56098" y="50489"/>
                          </a:lnTo>
                          <a:lnTo>
                            <a:pt x="22439" y="95367"/>
                          </a:lnTo>
                          <a:lnTo>
                            <a:pt x="5610" y="134636"/>
                          </a:lnTo>
                          <a:lnTo>
                            <a:pt x="5610" y="134636"/>
                          </a:lnTo>
                          <a:lnTo>
                            <a:pt x="0" y="179514"/>
                          </a:lnTo>
                          <a:lnTo>
                            <a:pt x="0" y="179514"/>
                          </a:lnTo>
                          <a:lnTo>
                            <a:pt x="72928" y="207564"/>
                          </a:lnTo>
                          <a:lnTo>
                            <a:pt x="112196" y="224393"/>
                          </a:lnTo>
                          <a:lnTo>
                            <a:pt x="112196" y="224393"/>
                          </a:lnTo>
                          <a:lnTo>
                            <a:pt x="190734" y="252442"/>
                          </a:lnTo>
                          <a:lnTo>
                            <a:pt x="230002" y="286101"/>
                          </a:lnTo>
                          <a:lnTo>
                            <a:pt x="263661" y="336589"/>
                          </a:lnTo>
                          <a:lnTo>
                            <a:pt x="286101" y="387078"/>
                          </a:lnTo>
                          <a:lnTo>
                            <a:pt x="302930" y="437566"/>
                          </a:lnTo>
                          <a:lnTo>
                            <a:pt x="308540" y="482444"/>
                          </a:lnTo>
                          <a:lnTo>
                            <a:pt x="325369" y="521713"/>
                          </a:lnTo>
                          <a:lnTo>
                            <a:pt x="325369" y="577811"/>
                          </a:lnTo>
                          <a:lnTo>
                            <a:pt x="1458552" y="1189281"/>
                          </a:lnTo>
                          <a:lnTo>
                            <a:pt x="1492211" y="1194891"/>
                          </a:lnTo>
                          <a:lnTo>
                            <a:pt x="1570748" y="1178062"/>
                          </a:lnTo>
                          <a:lnTo>
                            <a:pt x="1604407" y="1155622"/>
                          </a:lnTo>
                          <a:lnTo>
                            <a:pt x="1660506" y="1127573"/>
                          </a:lnTo>
                          <a:lnTo>
                            <a:pt x="1694164" y="1071475"/>
                          </a:lnTo>
                          <a:lnTo>
                            <a:pt x="1705384" y="1015377"/>
                          </a:lnTo>
                          <a:lnTo>
                            <a:pt x="1705384" y="970498"/>
                          </a:lnTo>
                          <a:lnTo>
                            <a:pt x="1705384" y="897571"/>
                          </a:lnTo>
                          <a:lnTo>
                            <a:pt x="1649286" y="807814"/>
                          </a:lnTo>
                          <a:close/>
                        </a:path>
                      </a:pathLst>
                    </a:custGeom>
                    <a:ln w="3175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>
                  </p:spPr>
                  <p:style>
                    <a:lnRef idx="0">
                      <a:schemeClr val="accent3"/>
                    </a:lnRef>
                    <a:fillRef idx="3">
                      <a:schemeClr val="accent3"/>
                    </a:fillRef>
                    <a:effectRef idx="3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defTabSz="913737"/>
                      <a:endParaRPr lang="en-US">
                        <a:solidFill>
                          <a:prstClr val="white"/>
                        </a:solidFill>
                      </a:endParaRPr>
                    </a:p>
                  </p:txBody>
                </p:sp>
              </p:grpSp>
              <p:sp>
                <p:nvSpPr>
                  <p:cNvPr id="40" name="Rectangle 126"/>
                  <p:cNvSpPr>
                    <a:spLocks noChangeArrowheads="1"/>
                  </p:cNvSpPr>
                  <p:nvPr/>
                </p:nvSpPr>
                <p:spPr bwMode="auto">
                  <a:xfrm>
                    <a:off x="7191180" y="2768824"/>
                    <a:ext cx="498964" cy="21537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91370" tIns="45687" rIns="91370" bIns="45687">
                    <a:spAutoFit/>
                  </a:bodyPr>
                  <a:lstStyle/>
                  <a:p>
                    <a:pPr defTabSz="913737" eaLnBrk="0" hangingPunct="0"/>
                    <a:r>
                      <a:rPr lang="en-GB" sz="800" dirty="0">
                        <a:solidFill>
                          <a:prstClr val="black"/>
                        </a:solidFill>
                        <a:latin typeface="Verdana" pitchFamily="34" charset="0"/>
                      </a:rPr>
                      <a:t>MHC I </a:t>
                    </a:r>
                  </a:p>
                </p:txBody>
              </p:sp>
            </p:grpSp>
            <p:sp>
              <p:nvSpPr>
                <p:cNvPr id="112" name="Oval 52"/>
                <p:cNvSpPr/>
                <p:nvPr/>
              </p:nvSpPr>
              <p:spPr>
                <a:xfrm rot="9114403">
                  <a:off x="7883668" y="3375884"/>
                  <a:ext cx="117004" cy="146968"/>
                </a:xfrm>
                <a:prstGeom prst="ellipse">
                  <a:avLst/>
                </a:prstGeom>
                <a:gradFill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tx1"/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ln/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lIns="91370" tIns="45687" rIns="91370" bIns="45687" rtlCol="0" anchor="ctr"/>
                <a:lstStyle/>
                <a:p>
                  <a:pPr algn="ctr" defTabSz="913737"/>
                  <a:endParaRPr lang="en-US" kern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57" name="Oval 52"/>
                <p:cNvSpPr/>
                <p:nvPr/>
              </p:nvSpPr>
              <p:spPr>
                <a:xfrm rot="9114403">
                  <a:off x="8560246" y="3988483"/>
                  <a:ext cx="117004" cy="146968"/>
                </a:xfrm>
                <a:prstGeom prst="ellipse">
                  <a:avLst/>
                </a:prstGeom>
                <a:gradFill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tx1"/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ln/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lIns="91370" tIns="45687" rIns="91370" bIns="45687" rtlCol="0" anchor="ctr"/>
                <a:lstStyle/>
                <a:p>
                  <a:pPr algn="ctr" defTabSz="913737"/>
                  <a:endParaRPr lang="en-US" kern="0">
                    <a:solidFill>
                      <a:prstClr val="white"/>
                    </a:solidFill>
                  </a:endParaRPr>
                </a:p>
              </p:txBody>
            </p:sp>
          </p:grpSp>
        </p:grpSp>
      </p:grpSp>
      <p:grpSp>
        <p:nvGrpSpPr>
          <p:cNvPr id="52" name="Group 51"/>
          <p:cNvGrpSpPr/>
          <p:nvPr/>
        </p:nvGrpSpPr>
        <p:grpSpPr>
          <a:xfrm>
            <a:off x="5292083" y="1382697"/>
            <a:ext cx="3493871" cy="5118647"/>
            <a:chOff x="5037762" y="1376350"/>
            <a:chExt cx="3751723" cy="5041807"/>
          </a:xfrm>
        </p:grpSpPr>
        <p:sp>
          <p:nvSpPr>
            <p:cNvPr id="43" name="Rectangle 126"/>
            <p:cNvSpPr>
              <a:spLocks noChangeArrowheads="1"/>
            </p:cNvSpPr>
            <p:nvPr/>
          </p:nvSpPr>
          <p:spPr bwMode="auto">
            <a:xfrm>
              <a:off x="7264946" y="1543998"/>
              <a:ext cx="597486" cy="212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370" tIns="45687" rIns="91370" bIns="45687">
              <a:spAutoFit/>
            </a:bodyPr>
            <a:lstStyle/>
            <a:p>
              <a:pPr defTabSz="913737" eaLnBrk="0" hangingPunct="0"/>
              <a:r>
                <a:rPr lang="en-GB" sz="800" dirty="0">
                  <a:solidFill>
                    <a:prstClr val="black"/>
                  </a:solidFill>
                  <a:latin typeface="Verdana" pitchFamily="34" charset="0"/>
                </a:rPr>
                <a:t>CTLA-4</a:t>
              </a:r>
            </a:p>
          </p:txBody>
        </p:sp>
        <p:grpSp>
          <p:nvGrpSpPr>
            <p:cNvPr id="271" name="Group 270"/>
            <p:cNvGrpSpPr/>
            <p:nvPr/>
          </p:nvGrpSpPr>
          <p:grpSpPr>
            <a:xfrm>
              <a:off x="5037762" y="1376350"/>
              <a:ext cx="3751723" cy="5041807"/>
              <a:chOff x="5037762" y="1376350"/>
              <a:chExt cx="3751723" cy="5041807"/>
            </a:xfrm>
          </p:grpSpPr>
          <p:grpSp>
            <p:nvGrpSpPr>
              <p:cNvPr id="255" name="Group 254"/>
              <p:cNvGrpSpPr/>
              <p:nvPr/>
            </p:nvGrpSpPr>
            <p:grpSpPr>
              <a:xfrm>
                <a:off x="5465545" y="1376350"/>
                <a:ext cx="2340553" cy="1922612"/>
                <a:chOff x="5465545" y="1376350"/>
                <a:chExt cx="2340553" cy="1922612"/>
              </a:xfrm>
            </p:grpSpPr>
            <p:cxnSp>
              <p:nvCxnSpPr>
                <p:cNvPr id="214" name="Rechte verbindingslijn 213"/>
                <p:cNvCxnSpPr/>
                <p:nvPr/>
              </p:nvCxnSpPr>
              <p:spPr>
                <a:xfrm rot="16200000">
                  <a:off x="5896184" y="1872016"/>
                  <a:ext cx="0" cy="223508"/>
                </a:xfrm>
                <a:prstGeom prst="line">
                  <a:avLst/>
                </a:prstGeom>
                <a:ln w="38100">
                  <a:solidFill>
                    <a:srgbClr val="CC0000"/>
                  </a:solidFill>
                </a:ln>
              </p:spPr>
              <p:style>
                <a:lnRef idx="1">
                  <a:schemeClr val="accent6"/>
                </a:lnRef>
                <a:fillRef idx="0">
                  <a:schemeClr val="accent6"/>
                </a:fillRef>
                <a:effectRef idx="0">
                  <a:schemeClr val="accent6"/>
                </a:effectRef>
                <a:fontRef idx="minor">
                  <a:schemeClr val="tx1"/>
                </a:fontRef>
              </p:style>
            </p:cxnSp>
            <p:grpSp>
              <p:nvGrpSpPr>
                <p:cNvPr id="252" name="Group 251"/>
                <p:cNvGrpSpPr/>
                <p:nvPr/>
              </p:nvGrpSpPr>
              <p:grpSpPr>
                <a:xfrm>
                  <a:off x="5465545" y="1376350"/>
                  <a:ext cx="2340553" cy="1922612"/>
                  <a:chOff x="5465545" y="1376350"/>
                  <a:chExt cx="2340553" cy="1922612"/>
                </a:xfrm>
              </p:grpSpPr>
              <p:sp>
                <p:nvSpPr>
                  <p:cNvPr id="215" name="Rectangle 126"/>
                  <p:cNvSpPr>
                    <a:spLocks noChangeArrowheads="1"/>
                  </p:cNvSpPr>
                  <p:nvPr/>
                </p:nvSpPr>
                <p:spPr bwMode="auto">
                  <a:xfrm>
                    <a:off x="5465545" y="1662561"/>
                    <a:ext cx="473552" cy="21214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91370" tIns="45687" rIns="91370" bIns="45687">
                    <a:spAutoFit/>
                  </a:bodyPr>
                  <a:lstStyle/>
                  <a:p>
                    <a:pPr defTabSz="913737" eaLnBrk="0" hangingPunct="0"/>
                    <a:r>
                      <a:rPr lang="en-GB" sz="800" dirty="0">
                        <a:solidFill>
                          <a:prstClr val="black"/>
                        </a:solidFill>
                        <a:latin typeface="Verdana" pitchFamily="34" charset="0"/>
                      </a:rPr>
                      <a:t>PD-1</a:t>
                    </a:r>
                  </a:p>
                </p:txBody>
              </p:sp>
              <p:grpSp>
                <p:nvGrpSpPr>
                  <p:cNvPr id="251" name="Group 250"/>
                  <p:cNvGrpSpPr/>
                  <p:nvPr/>
                </p:nvGrpSpPr>
                <p:grpSpPr>
                  <a:xfrm>
                    <a:off x="5565821" y="1376350"/>
                    <a:ext cx="2240277" cy="1922612"/>
                    <a:chOff x="5565821" y="1376350"/>
                    <a:chExt cx="2240277" cy="1922612"/>
                  </a:xfrm>
                </p:grpSpPr>
                <p:sp>
                  <p:nvSpPr>
                    <p:cNvPr id="265" name="Vrije vorm 264"/>
                    <p:cNvSpPr/>
                    <p:nvPr/>
                  </p:nvSpPr>
                  <p:spPr>
                    <a:xfrm rot="14241768" flipH="1">
                      <a:off x="6934733" y="2429256"/>
                      <a:ext cx="599475" cy="274309"/>
                    </a:xfrm>
                    <a:custGeom>
                      <a:avLst/>
                      <a:gdLst>
                        <a:gd name="connsiteX0" fmla="*/ 0 w 2473929"/>
                        <a:gd name="connsiteY0" fmla="*/ 61708 h 1194891"/>
                        <a:gd name="connsiteX1" fmla="*/ 1929777 w 2473929"/>
                        <a:gd name="connsiteY1" fmla="*/ 1194891 h 1194891"/>
                        <a:gd name="connsiteX2" fmla="*/ 1946606 w 2473929"/>
                        <a:gd name="connsiteY2" fmla="*/ 1172452 h 1194891"/>
                        <a:gd name="connsiteX3" fmla="*/ 1991485 w 2473929"/>
                        <a:gd name="connsiteY3" fmla="*/ 1144403 h 1194891"/>
                        <a:gd name="connsiteX4" fmla="*/ 2030754 w 2473929"/>
                        <a:gd name="connsiteY4" fmla="*/ 1133183 h 1194891"/>
                        <a:gd name="connsiteX5" fmla="*/ 2081242 w 2473929"/>
                        <a:gd name="connsiteY5" fmla="*/ 1133183 h 1194891"/>
                        <a:gd name="connsiteX6" fmla="*/ 2131730 w 2473929"/>
                        <a:gd name="connsiteY6" fmla="*/ 1150013 h 1194891"/>
                        <a:gd name="connsiteX7" fmla="*/ 2137340 w 2473929"/>
                        <a:gd name="connsiteY7" fmla="*/ 1133183 h 1194891"/>
                        <a:gd name="connsiteX8" fmla="*/ 2137340 w 2473929"/>
                        <a:gd name="connsiteY8" fmla="*/ 1060256 h 1194891"/>
                        <a:gd name="connsiteX9" fmla="*/ 2199048 w 2473929"/>
                        <a:gd name="connsiteY9" fmla="*/ 987328 h 1194891"/>
                        <a:gd name="connsiteX10" fmla="*/ 2232707 w 2473929"/>
                        <a:gd name="connsiteY10" fmla="*/ 970499 h 1194891"/>
                        <a:gd name="connsiteX11" fmla="*/ 2288805 w 2473929"/>
                        <a:gd name="connsiteY11" fmla="*/ 953669 h 1194891"/>
                        <a:gd name="connsiteX12" fmla="*/ 2361733 w 2473929"/>
                        <a:gd name="connsiteY12" fmla="*/ 953669 h 1194891"/>
                        <a:gd name="connsiteX13" fmla="*/ 2401001 w 2473929"/>
                        <a:gd name="connsiteY13" fmla="*/ 948059 h 1194891"/>
                        <a:gd name="connsiteX14" fmla="*/ 2445880 w 2473929"/>
                        <a:gd name="connsiteY14" fmla="*/ 959279 h 1194891"/>
                        <a:gd name="connsiteX15" fmla="*/ 2473929 w 2473929"/>
                        <a:gd name="connsiteY15" fmla="*/ 987328 h 1194891"/>
                        <a:gd name="connsiteX16" fmla="*/ 2429050 w 2473929"/>
                        <a:gd name="connsiteY16" fmla="*/ 914400 h 1194891"/>
                        <a:gd name="connsiteX17" fmla="*/ 2356123 w 2473929"/>
                        <a:gd name="connsiteY17" fmla="*/ 824643 h 1194891"/>
                        <a:gd name="connsiteX18" fmla="*/ 2294415 w 2473929"/>
                        <a:gd name="connsiteY18" fmla="*/ 768545 h 1194891"/>
                        <a:gd name="connsiteX19" fmla="*/ 2204658 w 2473929"/>
                        <a:gd name="connsiteY19" fmla="*/ 723667 h 1194891"/>
                        <a:gd name="connsiteX20" fmla="*/ 2109291 w 2473929"/>
                        <a:gd name="connsiteY20" fmla="*/ 690008 h 1194891"/>
                        <a:gd name="connsiteX21" fmla="*/ 2030754 w 2473929"/>
                        <a:gd name="connsiteY21" fmla="*/ 667569 h 1194891"/>
                        <a:gd name="connsiteX22" fmla="*/ 1935387 w 2473929"/>
                        <a:gd name="connsiteY22" fmla="*/ 678788 h 1194891"/>
                        <a:gd name="connsiteX23" fmla="*/ 1817581 w 2473929"/>
                        <a:gd name="connsiteY23" fmla="*/ 706837 h 1194891"/>
                        <a:gd name="connsiteX24" fmla="*/ 1739043 w 2473929"/>
                        <a:gd name="connsiteY24" fmla="*/ 718057 h 1194891"/>
                        <a:gd name="connsiteX25" fmla="*/ 1688555 w 2473929"/>
                        <a:gd name="connsiteY25" fmla="*/ 729277 h 1194891"/>
                        <a:gd name="connsiteX26" fmla="*/ 1576358 w 2473929"/>
                        <a:gd name="connsiteY26" fmla="*/ 757326 h 1194891"/>
                        <a:gd name="connsiteX27" fmla="*/ 1520260 w 2473929"/>
                        <a:gd name="connsiteY27" fmla="*/ 762935 h 1194891"/>
                        <a:gd name="connsiteX28" fmla="*/ 1447333 w 2473929"/>
                        <a:gd name="connsiteY28" fmla="*/ 712447 h 1194891"/>
                        <a:gd name="connsiteX29" fmla="*/ 235612 w 2473929"/>
                        <a:gd name="connsiteY29" fmla="*/ 0 h 1194891"/>
                        <a:gd name="connsiteX30" fmla="*/ 179514 w 2473929"/>
                        <a:gd name="connsiteY30" fmla="*/ 0 h 1194891"/>
                        <a:gd name="connsiteX31" fmla="*/ 179514 w 2473929"/>
                        <a:gd name="connsiteY31" fmla="*/ 0 h 1194891"/>
                        <a:gd name="connsiteX32" fmla="*/ 95367 w 2473929"/>
                        <a:gd name="connsiteY32" fmla="*/ 28050 h 1194891"/>
                        <a:gd name="connsiteX33" fmla="*/ 67318 w 2473929"/>
                        <a:gd name="connsiteY33" fmla="*/ 44879 h 1194891"/>
                        <a:gd name="connsiteX34" fmla="*/ 0 w 2473929"/>
                        <a:gd name="connsiteY34" fmla="*/ 61708 h 119489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</a:cxnLst>
                      <a:rect l="l" t="t" r="r" b="b"/>
                      <a:pathLst>
                        <a:path w="2473929" h="1194891">
                          <a:moveTo>
                            <a:pt x="0" y="61708"/>
                          </a:moveTo>
                          <a:lnTo>
                            <a:pt x="1929777" y="1194891"/>
                          </a:lnTo>
                          <a:lnTo>
                            <a:pt x="1946606" y="1172452"/>
                          </a:lnTo>
                          <a:lnTo>
                            <a:pt x="1991485" y="1144403"/>
                          </a:lnTo>
                          <a:lnTo>
                            <a:pt x="2030754" y="1133183"/>
                          </a:lnTo>
                          <a:lnTo>
                            <a:pt x="2081242" y="1133183"/>
                          </a:lnTo>
                          <a:lnTo>
                            <a:pt x="2131730" y="1150013"/>
                          </a:lnTo>
                          <a:lnTo>
                            <a:pt x="2137340" y="1133183"/>
                          </a:lnTo>
                          <a:lnTo>
                            <a:pt x="2137340" y="1060256"/>
                          </a:lnTo>
                          <a:lnTo>
                            <a:pt x="2199048" y="987328"/>
                          </a:lnTo>
                          <a:lnTo>
                            <a:pt x="2232707" y="970499"/>
                          </a:lnTo>
                          <a:lnTo>
                            <a:pt x="2288805" y="953669"/>
                          </a:lnTo>
                          <a:lnTo>
                            <a:pt x="2361733" y="953669"/>
                          </a:lnTo>
                          <a:lnTo>
                            <a:pt x="2401001" y="948059"/>
                          </a:lnTo>
                          <a:lnTo>
                            <a:pt x="2445880" y="959279"/>
                          </a:lnTo>
                          <a:lnTo>
                            <a:pt x="2473929" y="987328"/>
                          </a:lnTo>
                          <a:lnTo>
                            <a:pt x="2429050" y="914400"/>
                          </a:lnTo>
                          <a:lnTo>
                            <a:pt x="2356123" y="824643"/>
                          </a:lnTo>
                          <a:lnTo>
                            <a:pt x="2294415" y="768545"/>
                          </a:lnTo>
                          <a:lnTo>
                            <a:pt x="2204658" y="723667"/>
                          </a:lnTo>
                          <a:lnTo>
                            <a:pt x="2109291" y="690008"/>
                          </a:lnTo>
                          <a:lnTo>
                            <a:pt x="2030754" y="667569"/>
                          </a:lnTo>
                          <a:lnTo>
                            <a:pt x="1935387" y="678788"/>
                          </a:lnTo>
                          <a:lnTo>
                            <a:pt x="1817581" y="706837"/>
                          </a:lnTo>
                          <a:lnTo>
                            <a:pt x="1739043" y="718057"/>
                          </a:lnTo>
                          <a:lnTo>
                            <a:pt x="1688555" y="729277"/>
                          </a:lnTo>
                          <a:lnTo>
                            <a:pt x="1576358" y="757326"/>
                          </a:lnTo>
                          <a:lnTo>
                            <a:pt x="1520260" y="762935"/>
                          </a:lnTo>
                          <a:lnTo>
                            <a:pt x="1447333" y="712447"/>
                          </a:lnTo>
                          <a:lnTo>
                            <a:pt x="235612" y="0"/>
                          </a:lnTo>
                          <a:lnTo>
                            <a:pt x="179514" y="0"/>
                          </a:lnTo>
                          <a:lnTo>
                            <a:pt x="179514" y="0"/>
                          </a:lnTo>
                          <a:lnTo>
                            <a:pt x="95367" y="28050"/>
                          </a:lnTo>
                          <a:lnTo>
                            <a:pt x="67318" y="44879"/>
                          </a:lnTo>
                          <a:lnTo>
                            <a:pt x="0" y="61708"/>
                          </a:lnTo>
                          <a:close/>
                        </a:path>
                      </a:pathLst>
                    </a:custGeom>
                    <a:effectLst>
                      <a:outerShdw blurRad="508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</p:spPr>
                  <p:style>
                    <a:lnRef idx="0">
                      <a:schemeClr val="accent6"/>
                    </a:lnRef>
                    <a:fillRef idx="3">
                      <a:schemeClr val="accent6"/>
                    </a:fillRef>
                    <a:effectRef idx="3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defTabSz="913737"/>
                      <a:endParaRPr lang="en-US">
                        <a:solidFill>
                          <a:prstClr val="white"/>
                        </a:solidFill>
                      </a:endParaRPr>
                    </a:p>
                  </p:txBody>
                </p:sp>
                <p:grpSp>
                  <p:nvGrpSpPr>
                    <p:cNvPr id="29" name="Group 28"/>
                    <p:cNvGrpSpPr/>
                    <p:nvPr/>
                  </p:nvGrpSpPr>
                  <p:grpSpPr>
                    <a:xfrm>
                      <a:off x="5565821" y="1376350"/>
                      <a:ext cx="2240277" cy="1922612"/>
                      <a:chOff x="5565821" y="1376350"/>
                      <a:chExt cx="2240277" cy="1922612"/>
                    </a:xfrm>
                  </p:grpSpPr>
                  <p:sp>
                    <p:nvSpPr>
                      <p:cNvPr id="264" name="Vrije vorm 263"/>
                      <p:cNvSpPr/>
                      <p:nvPr/>
                    </p:nvSpPr>
                    <p:spPr>
                      <a:xfrm>
                        <a:off x="6976146" y="2353310"/>
                        <a:ext cx="607245" cy="270799"/>
                      </a:xfrm>
                      <a:custGeom>
                        <a:avLst/>
                        <a:gdLst>
                          <a:gd name="connsiteX0" fmla="*/ 0 w 2473929"/>
                          <a:gd name="connsiteY0" fmla="*/ 61708 h 1194891"/>
                          <a:gd name="connsiteX1" fmla="*/ 1929777 w 2473929"/>
                          <a:gd name="connsiteY1" fmla="*/ 1194891 h 1194891"/>
                          <a:gd name="connsiteX2" fmla="*/ 1946606 w 2473929"/>
                          <a:gd name="connsiteY2" fmla="*/ 1172452 h 1194891"/>
                          <a:gd name="connsiteX3" fmla="*/ 1991485 w 2473929"/>
                          <a:gd name="connsiteY3" fmla="*/ 1144403 h 1194891"/>
                          <a:gd name="connsiteX4" fmla="*/ 2030754 w 2473929"/>
                          <a:gd name="connsiteY4" fmla="*/ 1133183 h 1194891"/>
                          <a:gd name="connsiteX5" fmla="*/ 2081242 w 2473929"/>
                          <a:gd name="connsiteY5" fmla="*/ 1133183 h 1194891"/>
                          <a:gd name="connsiteX6" fmla="*/ 2131730 w 2473929"/>
                          <a:gd name="connsiteY6" fmla="*/ 1150013 h 1194891"/>
                          <a:gd name="connsiteX7" fmla="*/ 2137340 w 2473929"/>
                          <a:gd name="connsiteY7" fmla="*/ 1133183 h 1194891"/>
                          <a:gd name="connsiteX8" fmla="*/ 2137340 w 2473929"/>
                          <a:gd name="connsiteY8" fmla="*/ 1060256 h 1194891"/>
                          <a:gd name="connsiteX9" fmla="*/ 2199048 w 2473929"/>
                          <a:gd name="connsiteY9" fmla="*/ 987328 h 1194891"/>
                          <a:gd name="connsiteX10" fmla="*/ 2232707 w 2473929"/>
                          <a:gd name="connsiteY10" fmla="*/ 970499 h 1194891"/>
                          <a:gd name="connsiteX11" fmla="*/ 2288805 w 2473929"/>
                          <a:gd name="connsiteY11" fmla="*/ 953669 h 1194891"/>
                          <a:gd name="connsiteX12" fmla="*/ 2361733 w 2473929"/>
                          <a:gd name="connsiteY12" fmla="*/ 953669 h 1194891"/>
                          <a:gd name="connsiteX13" fmla="*/ 2401001 w 2473929"/>
                          <a:gd name="connsiteY13" fmla="*/ 948059 h 1194891"/>
                          <a:gd name="connsiteX14" fmla="*/ 2445880 w 2473929"/>
                          <a:gd name="connsiteY14" fmla="*/ 959279 h 1194891"/>
                          <a:gd name="connsiteX15" fmla="*/ 2473929 w 2473929"/>
                          <a:gd name="connsiteY15" fmla="*/ 987328 h 1194891"/>
                          <a:gd name="connsiteX16" fmla="*/ 2429050 w 2473929"/>
                          <a:gd name="connsiteY16" fmla="*/ 914400 h 1194891"/>
                          <a:gd name="connsiteX17" fmla="*/ 2356123 w 2473929"/>
                          <a:gd name="connsiteY17" fmla="*/ 824643 h 1194891"/>
                          <a:gd name="connsiteX18" fmla="*/ 2294415 w 2473929"/>
                          <a:gd name="connsiteY18" fmla="*/ 768545 h 1194891"/>
                          <a:gd name="connsiteX19" fmla="*/ 2204658 w 2473929"/>
                          <a:gd name="connsiteY19" fmla="*/ 723667 h 1194891"/>
                          <a:gd name="connsiteX20" fmla="*/ 2109291 w 2473929"/>
                          <a:gd name="connsiteY20" fmla="*/ 690008 h 1194891"/>
                          <a:gd name="connsiteX21" fmla="*/ 2030754 w 2473929"/>
                          <a:gd name="connsiteY21" fmla="*/ 667569 h 1194891"/>
                          <a:gd name="connsiteX22" fmla="*/ 1935387 w 2473929"/>
                          <a:gd name="connsiteY22" fmla="*/ 678788 h 1194891"/>
                          <a:gd name="connsiteX23" fmla="*/ 1817581 w 2473929"/>
                          <a:gd name="connsiteY23" fmla="*/ 706837 h 1194891"/>
                          <a:gd name="connsiteX24" fmla="*/ 1739043 w 2473929"/>
                          <a:gd name="connsiteY24" fmla="*/ 718057 h 1194891"/>
                          <a:gd name="connsiteX25" fmla="*/ 1688555 w 2473929"/>
                          <a:gd name="connsiteY25" fmla="*/ 729277 h 1194891"/>
                          <a:gd name="connsiteX26" fmla="*/ 1576358 w 2473929"/>
                          <a:gd name="connsiteY26" fmla="*/ 757326 h 1194891"/>
                          <a:gd name="connsiteX27" fmla="*/ 1520260 w 2473929"/>
                          <a:gd name="connsiteY27" fmla="*/ 762935 h 1194891"/>
                          <a:gd name="connsiteX28" fmla="*/ 1447333 w 2473929"/>
                          <a:gd name="connsiteY28" fmla="*/ 712447 h 1194891"/>
                          <a:gd name="connsiteX29" fmla="*/ 235612 w 2473929"/>
                          <a:gd name="connsiteY29" fmla="*/ 0 h 1194891"/>
                          <a:gd name="connsiteX30" fmla="*/ 179514 w 2473929"/>
                          <a:gd name="connsiteY30" fmla="*/ 0 h 1194891"/>
                          <a:gd name="connsiteX31" fmla="*/ 179514 w 2473929"/>
                          <a:gd name="connsiteY31" fmla="*/ 0 h 1194891"/>
                          <a:gd name="connsiteX32" fmla="*/ 95367 w 2473929"/>
                          <a:gd name="connsiteY32" fmla="*/ 28050 h 1194891"/>
                          <a:gd name="connsiteX33" fmla="*/ 67318 w 2473929"/>
                          <a:gd name="connsiteY33" fmla="*/ 44879 h 1194891"/>
                          <a:gd name="connsiteX34" fmla="*/ 0 w 2473929"/>
                          <a:gd name="connsiteY34" fmla="*/ 61708 h 119489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  <a:cxn ang="0">
                            <a:pos x="connsiteX33" y="connsiteY33"/>
                          </a:cxn>
                          <a:cxn ang="0">
                            <a:pos x="connsiteX34" y="connsiteY34"/>
                          </a:cxn>
                        </a:cxnLst>
                        <a:rect l="l" t="t" r="r" b="b"/>
                        <a:pathLst>
                          <a:path w="2473929" h="1194891">
                            <a:moveTo>
                              <a:pt x="0" y="61708"/>
                            </a:moveTo>
                            <a:lnTo>
                              <a:pt x="1929777" y="1194891"/>
                            </a:lnTo>
                            <a:lnTo>
                              <a:pt x="1946606" y="1172452"/>
                            </a:lnTo>
                            <a:lnTo>
                              <a:pt x="1991485" y="1144403"/>
                            </a:lnTo>
                            <a:lnTo>
                              <a:pt x="2030754" y="1133183"/>
                            </a:lnTo>
                            <a:lnTo>
                              <a:pt x="2081242" y="1133183"/>
                            </a:lnTo>
                            <a:lnTo>
                              <a:pt x="2131730" y="1150013"/>
                            </a:lnTo>
                            <a:lnTo>
                              <a:pt x="2137340" y="1133183"/>
                            </a:lnTo>
                            <a:lnTo>
                              <a:pt x="2137340" y="1060256"/>
                            </a:lnTo>
                            <a:lnTo>
                              <a:pt x="2199048" y="987328"/>
                            </a:lnTo>
                            <a:lnTo>
                              <a:pt x="2232707" y="970499"/>
                            </a:lnTo>
                            <a:lnTo>
                              <a:pt x="2288805" y="953669"/>
                            </a:lnTo>
                            <a:lnTo>
                              <a:pt x="2361733" y="953669"/>
                            </a:lnTo>
                            <a:lnTo>
                              <a:pt x="2401001" y="948059"/>
                            </a:lnTo>
                            <a:lnTo>
                              <a:pt x="2445880" y="959279"/>
                            </a:lnTo>
                            <a:lnTo>
                              <a:pt x="2473929" y="987328"/>
                            </a:lnTo>
                            <a:lnTo>
                              <a:pt x="2429050" y="914400"/>
                            </a:lnTo>
                            <a:lnTo>
                              <a:pt x="2356123" y="824643"/>
                            </a:lnTo>
                            <a:lnTo>
                              <a:pt x="2294415" y="768545"/>
                            </a:lnTo>
                            <a:lnTo>
                              <a:pt x="2204658" y="723667"/>
                            </a:lnTo>
                            <a:lnTo>
                              <a:pt x="2109291" y="690008"/>
                            </a:lnTo>
                            <a:lnTo>
                              <a:pt x="2030754" y="667569"/>
                            </a:lnTo>
                            <a:lnTo>
                              <a:pt x="1935387" y="678788"/>
                            </a:lnTo>
                            <a:lnTo>
                              <a:pt x="1817581" y="706837"/>
                            </a:lnTo>
                            <a:lnTo>
                              <a:pt x="1739043" y="718057"/>
                            </a:lnTo>
                            <a:lnTo>
                              <a:pt x="1688555" y="729277"/>
                            </a:lnTo>
                            <a:lnTo>
                              <a:pt x="1576358" y="757326"/>
                            </a:lnTo>
                            <a:lnTo>
                              <a:pt x="1520260" y="762935"/>
                            </a:lnTo>
                            <a:lnTo>
                              <a:pt x="1447333" y="712447"/>
                            </a:lnTo>
                            <a:lnTo>
                              <a:pt x="235612" y="0"/>
                            </a:lnTo>
                            <a:lnTo>
                              <a:pt x="179514" y="0"/>
                            </a:lnTo>
                            <a:lnTo>
                              <a:pt x="179514" y="0"/>
                            </a:lnTo>
                            <a:lnTo>
                              <a:pt x="95367" y="28050"/>
                            </a:lnTo>
                            <a:lnTo>
                              <a:pt x="67318" y="44879"/>
                            </a:lnTo>
                            <a:lnTo>
                              <a:pt x="0" y="61708"/>
                            </a:lnTo>
                            <a:close/>
                          </a:path>
                        </a:pathLst>
                      </a:custGeom>
                      <a:effectLst>
                        <a:outerShdw blurRad="50800" dist="38100" dir="5400000" algn="t" rotWithShape="0">
                          <a:prstClr val="black">
                            <a:alpha val="40000"/>
                          </a:prstClr>
                        </a:outerShdw>
                      </a:effectLst>
                    </p:spPr>
                    <p:style>
                      <a:lnRef idx="0">
                        <a:schemeClr val="accent6"/>
                      </a:lnRef>
                      <a:fillRef idx="3">
                        <a:schemeClr val="accent6"/>
                      </a:fillRef>
                      <a:effectRef idx="3">
                        <a:schemeClr val="accent6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913737"/>
                        <a:endParaRPr lang="en-US">
                          <a:solidFill>
                            <a:prstClr val="white"/>
                          </a:solidFill>
                        </a:endParaRPr>
                      </a:p>
                    </p:txBody>
                  </p:sp>
                  <p:pic>
                    <p:nvPicPr>
                      <p:cNvPr id="37" name="Content Placeholder 7"/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5"/>
                      <a:srcRect l="63187" t="28729" r="33112" b="62815"/>
                      <a:stretch/>
                    </p:blipFill>
                    <p:spPr bwMode="auto">
                      <a:xfrm rot="4804445">
                        <a:off x="7428048" y="1632003"/>
                        <a:ext cx="164663" cy="40598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  <p:sp>
                    <p:nvSpPr>
                      <p:cNvPr id="41" name="Rectangle 12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977018" y="2579265"/>
                        <a:ext cx="418470" cy="21214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wrap="none" lIns="91370" tIns="45687" rIns="91370" bIns="45687">
                        <a:spAutoFit/>
                      </a:bodyPr>
                      <a:lstStyle/>
                      <a:p>
                        <a:pPr defTabSz="913737" eaLnBrk="0" hangingPunct="0"/>
                        <a:r>
                          <a:rPr lang="en-GB" sz="800" dirty="0">
                            <a:solidFill>
                              <a:prstClr val="black"/>
                            </a:solidFill>
                            <a:latin typeface="Verdana" pitchFamily="34" charset="0"/>
                          </a:rPr>
                          <a:t>TCR </a:t>
                        </a:r>
                      </a:p>
                    </p:txBody>
                  </p:sp>
                  <p:sp>
                    <p:nvSpPr>
                      <p:cNvPr id="24" name="Rechthoek 23"/>
                      <p:cNvSpPr/>
                      <p:nvPr/>
                    </p:nvSpPr>
                    <p:spPr>
                      <a:xfrm>
                        <a:off x="7305005" y="2055698"/>
                        <a:ext cx="501093" cy="212144"/>
                      </a:xfrm>
                      <a:prstGeom prst="rect">
                        <a:avLst/>
                      </a:prstGeom>
                    </p:spPr>
                    <p:txBody>
                      <a:bodyPr wrap="none" lIns="91370" tIns="45687" rIns="91370" bIns="45687">
                        <a:spAutoFit/>
                      </a:bodyPr>
                      <a:lstStyle/>
                      <a:p>
                        <a:pPr defTabSz="913737" eaLnBrk="0" hangingPunct="0"/>
                        <a:r>
                          <a:rPr lang="en-GB" sz="800" dirty="0">
                            <a:solidFill>
                              <a:prstClr val="black"/>
                            </a:solidFill>
                            <a:latin typeface="Verdana" pitchFamily="34" charset="0"/>
                          </a:rPr>
                          <a:t>CD28</a:t>
                        </a:r>
                      </a:p>
                    </p:txBody>
                  </p:sp>
                  <p:sp>
                    <p:nvSpPr>
                      <p:cNvPr id="154" name="TextBox 65"/>
                      <p:cNvSpPr txBox="1"/>
                      <p:nvPr/>
                    </p:nvSpPr>
                    <p:spPr>
                      <a:xfrm>
                        <a:off x="6063051" y="2618771"/>
                        <a:ext cx="1128127" cy="255378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lIns="91370" tIns="45687" rIns="91370" bIns="45687" rtlCol="0">
                        <a:prstTxWarp prst="textArchDown">
                          <a:avLst/>
                        </a:prstTxWarp>
                        <a:spAutoFit/>
                      </a:bodyPr>
                      <a:lstStyle/>
                      <a:p>
                        <a:pPr defTabSz="913737"/>
                        <a:r>
                          <a:rPr lang="en-US" sz="900" dirty="0">
                            <a:solidFill>
                              <a:srgbClr val="C0504D"/>
                            </a:solidFill>
                            <a:cs typeface="Arial" charset="0"/>
                          </a:rPr>
                          <a:t>      IL-12 secretion</a:t>
                        </a:r>
                      </a:p>
                    </p:txBody>
                  </p:sp>
                  <p:sp>
                    <p:nvSpPr>
                      <p:cNvPr id="155" name="Oval 68"/>
                      <p:cNvSpPr/>
                      <p:nvPr/>
                    </p:nvSpPr>
                    <p:spPr>
                      <a:xfrm>
                        <a:off x="6477087" y="3138502"/>
                        <a:ext cx="45719" cy="45719"/>
                      </a:xfrm>
                      <a:prstGeom prst="ellipse">
                        <a:avLst/>
                      </a:prstGeom>
                      <a:gradFill rotWithShape="1">
                        <a:gsLst>
                          <a:gs pos="0">
                            <a:srgbClr val="8064A2">
                              <a:shade val="51000"/>
                              <a:satMod val="130000"/>
                            </a:srgbClr>
                          </a:gs>
                          <a:gs pos="80000">
                            <a:srgbClr val="8064A2">
                              <a:shade val="93000"/>
                              <a:satMod val="130000"/>
                            </a:srgbClr>
                          </a:gs>
                          <a:gs pos="100000">
                            <a:srgbClr val="8064A2">
                              <a:shade val="94000"/>
                              <a:satMod val="135000"/>
                            </a:srgbClr>
                          </a:gs>
                        </a:gsLst>
                        <a:lin ang="16200000" scaled="0"/>
                      </a:gradFill>
                      <a:ln>
                        <a:noFill/>
                      </a:ln>
                      <a:effectLst>
                        <a:outerShdw blurRad="40000" dist="23000" dir="5400000" rotWithShape="0">
                          <a:srgbClr val="000000">
                            <a:alpha val="35000"/>
                          </a:srgbClr>
                        </a:outerShdw>
                      </a:effectLst>
                      <a:scene3d>
                        <a:camera prst="orthographicFront">
                          <a:rot lat="0" lon="0" rev="0"/>
                        </a:camera>
                        <a:lightRig rig="threePt" dir="t">
                          <a:rot lat="0" lon="0" rev="1200000"/>
                        </a:lightRig>
                      </a:scene3d>
                      <a:sp3d>
                        <a:bevelT w="63500" h="25400"/>
                      </a:sp3d>
                    </p:spPr>
                    <p:txBody>
                      <a:bodyPr lIns="91370" tIns="45687" rIns="91370" bIns="45687" rtlCol="0" anchor="ctr"/>
                      <a:lstStyle/>
                      <a:p>
                        <a:pPr algn="ctr" defTabSz="913737">
                          <a:defRPr/>
                        </a:pPr>
                        <a:endParaRPr lang="en-US" kern="0">
                          <a:solidFill>
                            <a:prstClr val="white"/>
                          </a:solidFill>
                        </a:endParaRPr>
                      </a:p>
                    </p:txBody>
                  </p:sp>
                  <p:sp>
                    <p:nvSpPr>
                      <p:cNvPr id="156" name="Oval 72"/>
                      <p:cNvSpPr/>
                      <p:nvPr/>
                    </p:nvSpPr>
                    <p:spPr>
                      <a:xfrm>
                        <a:off x="6517962" y="3031822"/>
                        <a:ext cx="45719" cy="45719"/>
                      </a:xfrm>
                      <a:prstGeom prst="ellipse">
                        <a:avLst/>
                      </a:prstGeom>
                      <a:gradFill rotWithShape="1">
                        <a:gsLst>
                          <a:gs pos="0">
                            <a:srgbClr val="8064A2">
                              <a:shade val="51000"/>
                              <a:satMod val="130000"/>
                            </a:srgbClr>
                          </a:gs>
                          <a:gs pos="80000">
                            <a:srgbClr val="8064A2">
                              <a:shade val="93000"/>
                              <a:satMod val="130000"/>
                            </a:srgbClr>
                          </a:gs>
                          <a:gs pos="100000">
                            <a:srgbClr val="8064A2">
                              <a:shade val="94000"/>
                              <a:satMod val="135000"/>
                            </a:srgbClr>
                          </a:gs>
                        </a:gsLst>
                        <a:lin ang="16200000" scaled="0"/>
                      </a:gradFill>
                      <a:ln>
                        <a:noFill/>
                      </a:ln>
                      <a:effectLst>
                        <a:outerShdw blurRad="40000" dist="23000" dir="5400000" rotWithShape="0">
                          <a:srgbClr val="000000">
                            <a:alpha val="35000"/>
                          </a:srgbClr>
                        </a:outerShdw>
                      </a:effectLst>
                      <a:scene3d>
                        <a:camera prst="orthographicFront">
                          <a:rot lat="0" lon="0" rev="0"/>
                        </a:camera>
                        <a:lightRig rig="threePt" dir="t">
                          <a:rot lat="0" lon="0" rev="1200000"/>
                        </a:lightRig>
                      </a:scene3d>
                      <a:sp3d>
                        <a:bevelT w="63500" h="25400"/>
                      </a:sp3d>
                    </p:spPr>
                    <p:txBody>
                      <a:bodyPr lIns="91370" tIns="45687" rIns="91370" bIns="45687" rtlCol="0" anchor="ctr"/>
                      <a:lstStyle/>
                      <a:p>
                        <a:pPr algn="ctr" defTabSz="913737">
                          <a:defRPr/>
                        </a:pPr>
                        <a:endParaRPr lang="en-US" kern="0">
                          <a:solidFill>
                            <a:prstClr val="white"/>
                          </a:solidFill>
                        </a:endParaRPr>
                      </a:p>
                    </p:txBody>
                  </p:sp>
                  <p:sp>
                    <p:nvSpPr>
                      <p:cNvPr id="157" name="Oval 74"/>
                      <p:cNvSpPr/>
                      <p:nvPr/>
                    </p:nvSpPr>
                    <p:spPr>
                      <a:xfrm>
                        <a:off x="6563681" y="3100843"/>
                        <a:ext cx="45719" cy="45719"/>
                      </a:xfrm>
                      <a:prstGeom prst="ellipse">
                        <a:avLst/>
                      </a:prstGeom>
                      <a:gradFill rotWithShape="1">
                        <a:gsLst>
                          <a:gs pos="0">
                            <a:srgbClr val="8064A2">
                              <a:shade val="51000"/>
                              <a:satMod val="130000"/>
                            </a:srgbClr>
                          </a:gs>
                          <a:gs pos="80000">
                            <a:srgbClr val="8064A2">
                              <a:shade val="93000"/>
                              <a:satMod val="130000"/>
                            </a:srgbClr>
                          </a:gs>
                          <a:gs pos="100000">
                            <a:srgbClr val="8064A2">
                              <a:shade val="94000"/>
                              <a:satMod val="135000"/>
                            </a:srgbClr>
                          </a:gs>
                        </a:gsLst>
                        <a:lin ang="16200000" scaled="0"/>
                      </a:gradFill>
                      <a:ln>
                        <a:noFill/>
                      </a:ln>
                      <a:effectLst>
                        <a:outerShdw blurRad="40000" dist="23000" dir="5400000" rotWithShape="0">
                          <a:srgbClr val="000000">
                            <a:alpha val="35000"/>
                          </a:srgbClr>
                        </a:outerShdw>
                      </a:effectLst>
                      <a:scene3d>
                        <a:camera prst="orthographicFront">
                          <a:rot lat="0" lon="0" rev="0"/>
                        </a:camera>
                        <a:lightRig rig="threePt" dir="t">
                          <a:rot lat="0" lon="0" rev="1200000"/>
                        </a:lightRig>
                      </a:scene3d>
                      <a:sp3d>
                        <a:bevelT w="63500" h="25400"/>
                      </a:sp3d>
                    </p:spPr>
                    <p:txBody>
                      <a:bodyPr lIns="91370" tIns="45687" rIns="91370" bIns="45687" rtlCol="0" anchor="ctr"/>
                      <a:lstStyle/>
                      <a:p>
                        <a:pPr algn="ctr" defTabSz="913737">
                          <a:defRPr/>
                        </a:pPr>
                        <a:endParaRPr lang="en-US" kern="0">
                          <a:solidFill>
                            <a:prstClr val="white"/>
                          </a:solidFill>
                        </a:endParaRPr>
                      </a:p>
                    </p:txBody>
                  </p:sp>
                  <p:sp>
                    <p:nvSpPr>
                      <p:cNvPr id="158" name="Oval 75"/>
                      <p:cNvSpPr/>
                      <p:nvPr/>
                    </p:nvSpPr>
                    <p:spPr>
                      <a:xfrm>
                        <a:off x="6572266" y="3164167"/>
                        <a:ext cx="45719" cy="45719"/>
                      </a:xfrm>
                      <a:prstGeom prst="ellipse">
                        <a:avLst/>
                      </a:prstGeom>
                      <a:gradFill rotWithShape="1">
                        <a:gsLst>
                          <a:gs pos="0">
                            <a:srgbClr val="8064A2">
                              <a:shade val="51000"/>
                              <a:satMod val="130000"/>
                            </a:srgbClr>
                          </a:gs>
                          <a:gs pos="80000">
                            <a:srgbClr val="8064A2">
                              <a:shade val="93000"/>
                              <a:satMod val="130000"/>
                            </a:srgbClr>
                          </a:gs>
                          <a:gs pos="100000">
                            <a:srgbClr val="8064A2">
                              <a:shade val="94000"/>
                              <a:satMod val="135000"/>
                            </a:srgbClr>
                          </a:gs>
                        </a:gsLst>
                        <a:lin ang="16200000" scaled="0"/>
                      </a:gradFill>
                      <a:ln>
                        <a:noFill/>
                      </a:ln>
                      <a:effectLst>
                        <a:outerShdw blurRad="40000" dist="23000" dir="5400000" rotWithShape="0">
                          <a:srgbClr val="000000">
                            <a:alpha val="35000"/>
                          </a:srgbClr>
                        </a:outerShdw>
                      </a:effectLst>
                      <a:scene3d>
                        <a:camera prst="orthographicFront">
                          <a:rot lat="0" lon="0" rev="0"/>
                        </a:camera>
                        <a:lightRig rig="threePt" dir="t">
                          <a:rot lat="0" lon="0" rev="1200000"/>
                        </a:lightRig>
                      </a:scene3d>
                      <a:sp3d>
                        <a:bevelT w="63500" h="25400"/>
                      </a:sp3d>
                    </p:spPr>
                    <p:txBody>
                      <a:bodyPr lIns="91370" tIns="45687" rIns="91370" bIns="45687" rtlCol="0" anchor="ctr"/>
                      <a:lstStyle/>
                      <a:p>
                        <a:pPr algn="ctr" defTabSz="913737">
                          <a:defRPr/>
                        </a:pPr>
                        <a:endParaRPr lang="en-US" kern="0">
                          <a:solidFill>
                            <a:prstClr val="white"/>
                          </a:solidFill>
                        </a:endParaRPr>
                      </a:p>
                    </p:txBody>
                  </p:sp>
                  <p:sp>
                    <p:nvSpPr>
                      <p:cNvPr id="159" name="Oval 76"/>
                      <p:cNvSpPr/>
                      <p:nvPr/>
                    </p:nvSpPr>
                    <p:spPr>
                      <a:xfrm>
                        <a:off x="6716077" y="3184221"/>
                        <a:ext cx="45719" cy="45719"/>
                      </a:xfrm>
                      <a:prstGeom prst="ellipse">
                        <a:avLst/>
                      </a:prstGeom>
                      <a:gradFill rotWithShape="1">
                        <a:gsLst>
                          <a:gs pos="0">
                            <a:srgbClr val="8064A2">
                              <a:shade val="51000"/>
                              <a:satMod val="130000"/>
                            </a:srgbClr>
                          </a:gs>
                          <a:gs pos="80000">
                            <a:srgbClr val="8064A2">
                              <a:shade val="93000"/>
                              <a:satMod val="130000"/>
                            </a:srgbClr>
                          </a:gs>
                          <a:gs pos="100000">
                            <a:srgbClr val="8064A2">
                              <a:shade val="94000"/>
                              <a:satMod val="135000"/>
                            </a:srgbClr>
                          </a:gs>
                        </a:gsLst>
                        <a:lin ang="16200000" scaled="0"/>
                      </a:gradFill>
                      <a:ln>
                        <a:noFill/>
                      </a:ln>
                      <a:effectLst>
                        <a:outerShdw blurRad="40000" dist="23000" dir="5400000" rotWithShape="0">
                          <a:srgbClr val="000000">
                            <a:alpha val="35000"/>
                          </a:srgbClr>
                        </a:outerShdw>
                      </a:effectLst>
                      <a:scene3d>
                        <a:camera prst="orthographicFront">
                          <a:rot lat="0" lon="0" rev="0"/>
                        </a:camera>
                        <a:lightRig rig="threePt" dir="t">
                          <a:rot lat="0" lon="0" rev="1200000"/>
                        </a:lightRig>
                      </a:scene3d>
                      <a:sp3d>
                        <a:bevelT w="63500" h="25400"/>
                      </a:sp3d>
                    </p:spPr>
                    <p:txBody>
                      <a:bodyPr lIns="91370" tIns="45687" rIns="91370" bIns="45687" rtlCol="0" anchor="ctr"/>
                      <a:lstStyle/>
                      <a:p>
                        <a:pPr algn="ctr" defTabSz="913737">
                          <a:defRPr/>
                        </a:pPr>
                        <a:endParaRPr lang="en-US" kern="0">
                          <a:solidFill>
                            <a:prstClr val="white"/>
                          </a:solidFill>
                        </a:endParaRPr>
                      </a:p>
                    </p:txBody>
                  </p:sp>
                  <p:sp>
                    <p:nvSpPr>
                      <p:cNvPr id="160" name="Oval 79"/>
                      <p:cNvSpPr/>
                      <p:nvPr/>
                    </p:nvSpPr>
                    <p:spPr>
                      <a:xfrm>
                        <a:off x="6669001" y="3011767"/>
                        <a:ext cx="45719" cy="45719"/>
                      </a:xfrm>
                      <a:prstGeom prst="ellipse">
                        <a:avLst/>
                      </a:prstGeom>
                      <a:gradFill rotWithShape="1">
                        <a:gsLst>
                          <a:gs pos="0">
                            <a:srgbClr val="8064A2">
                              <a:shade val="51000"/>
                              <a:satMod val="130000"/>
                            </a:srgbClr>
                          </a:gs>
                          <a:gs pos="80000">
                            <a:srgbClr val="8064A2">
                              <a:shade val="93000"/>
                              <a:satMod val="130000"/>
                            </a:srgbClr>
                          </a:gs>
                          <a:gs pos="100000">
                            <a:srgbClr val="8064A2">
                              <a:shade val="94000"/>
                              <a:satMod val="135000"/>
                            </a:srgbClr>
                          </a:gs>
                        </a:gsLst>
                        <a:lin ang="16200000" scaled="0"/>
                      </a:gradFill>
                      <a:ln>
                        <a:noFill/>
                      </a:ln>
                      <a:effectLst>
                        <a:outerShdw blurRad="40000" dist="23000" dir="5400000" rotWithShape="0">
                          <a:srgbClr val="000000">
                            <a:alpha val="35000"/>
                          </a:srgbClr>
                        </a:outerShdw>
                      </a:effectLst>
                      <a:scene3d>
                        <a:camera prst="orthographicFront">
                          <a:rot lat="0" lon="0" rev="0"/>
                        </a:camera>
                        <a:lightRig rig="threePt" dir="t">
                          <a:rot lat="0" lon="0" rev="1200000"/>
                        </a:lightRig>
                      </a:scene3d>
                      <a:sp3d>
                        <a:bevelT w="63500" h="25400"/>
                      </a:sp3d>
                    </p:spPr>
                    <p:txBody>
                      <a:bodyPr lIns="91370" tIns="45687" rIns="91370" bIns="45687" rtlCol="0" anchor="ctr"/>
                      <a:lstStyle/>
                      <a:p>
                        <a:pPr algn="ctr" defTabSz="913737">
                          <a:defRPr/>
                        </a:pPr>
                        <a:endParaRPr lang="en-US" kern="0">
                          <a:solidFill>
                            <a:prstClr val="white"/>
                          </a:solidFill>
                        </a:endParaRPr>
                      </a:p>
                    </p:txBody>
                  </p:sp>
                  <p:sp>
                    <p:nvSpPr>
                      <p:cNvPr id="161" name="Oval 80"/>
                      <p:cNvSpPr/>
                      <p:nvPr/>
                    </p:nvSpPr>
                    <p:spPr>
                      <a:xfrm>
                        <a:off x="6767097" y="3031822"/>
                        <a:ext cx="45719" cy="45719"/>
                      </a:xfrm>
                      <a:prstGeom prst="ellipse">
                        <a:avLst/>
                      </a:prstGeom>
                      <a:gradFill rotWithShape="1">
                        <a:gsLst>
                          <a:gs pos="0">
                            <a:srgbClr val="8064A2">
                              <a:shade val="51000"/>
                              <a:satMod val="130000"/>
                            </a:srgbClr>
                          </a:gs>
                          <a:gs pos="80000">
                            <a:srgbClr val="8064A2">
                              <a:shade val="93000"/>
                              <a:satMod val="130000"/>
                            </a:srgbClr>
                          </a:gs>
                          <a:gs pos="100000">
                            <a:srgbClr val="8064A2">
                              <a:shade val="94000"/>
                              <a:satMod val="135000"/>
                            </a:srgbClr>
                          </a:gs>
                        </a:gsLst>
                        <a:lin ang="16200000" scaled="0"/>
                      </a:gradFill>
                      <a:ln>
                        <a:noFill/>
                      </a:ln>
                      <a:effectLst>
                        <a:outerShdw blurRad="40000" dist="23000" dir="5400000" rotWithShape="0">
                          <a:srgbClr val="000000">
                            <a:alpha val="35000"/>
                          </a:srgbClr>
                        </a:outerShdw>
                      </a:effectLst>
                      <a:scene3d>
                        <a:camera prst="orthographicFront">
                          <a:rot lat="0" lon="0" rev="0"/>
                        </a:camera>
                        <a:lightRig rig="threePt" dir="t">
                          <a:rot lat="0" lon="0" rev="1200000"/>
                        </a:lightRig>
                      </a:scene3d>
                      <a:sp3d>
                        <a:bevelT w="63500" h="25400"/>
                      </a:sp3d>
                    </p:spPr>
                    <p:txBody>
                      <a:bodyPr lIns="91370" tIns="45687" rIns="91370" bIns="45687" rtlCol="0" anchor="ctr"/>
                      <a:lstStyle/>
                      <a:p>
                        <a:pPr algn="ctr" defTabSz="913737">
                          <a:defRPr/>
                        </a:pPr>
                        <a:endParaRPr lang="en-US" kern="0">
                          <a:solidFill>
                            <a:prstClr val="white"/>
                          </a:solidFill>
                        </a:endParaRPr>
                      </a:p>
                    </p:txBody>
                  </p:sp>
                  <p:sp>
                    <p:nvSpPr>
                      <p:cNvPr id="162" name="Oval 81"/>
                      <p:cNvSpPr/>
                      <p:nvPr/>
                    </p:nvSpPr>
                    <p:spPr>
                      <a:xfrm>
                        <a:off x="6721378" y="3098176"/>
                        <a:ext cx="45719" cy="45719"/>
                      </a:xfrm>
                      <a:prstGeom prst="ellipse">
                        <a:avLst/>
                      </a:prstGeom>
                      <a:gradFill rotWithShape="1">
                        <a:gsLst>
                          <a:gs pos="0">
                            <a:srgbClr val="8064A2">
                              <a:shade val="51000"/>
                              <a:satMod val="130000"/>
                            </a:srgbClr>
                          </a:gs>
                          <a:gs pos="80000">
                            <a:srgbClr val="8064A2">
                              <a:shade val="93000"/>
                              <a:satMod val="130000"/>
                            </a:srgbClr>
                          </a:gs>
                          <a:gs pos="100000">
                            <a:srgbClr val="8064A2">
                              <a:shade val="94000"/>
                              <a:satMod val="135000"/>
                            </a:srgbClr>
                          </a:gs>
                        </a:gsLst>
                        <a:lin ang="16200000" scaled="0"/>
                      </a:gradFill>
                      <a:ln>
                        <a:noFill/>
                      </a:ln>
                      <a:effectLst>
                        <a:outerShdw blurRad="40000" dist="23000" dir="5400000" rotWithShape="0">
                          <a:srgbClr val="000000">
                            <a:alpha val="35000"/>
                          </a:srgbClr>
                        </a:outerShdw>
                      </a:effectLst>
                      <a:scene3d>
                        <a:camera prst="orthographicFront">
                          <a:rot lat="0" lon="0" rev="0"/>
                        </a:camera>
                        <a:lightRig rig="threePt" dir="t">
                          <a:rot lat="0" lon="0" rev="1200000"/>
                        </a:lightRig>
                      </a:scene3d>
                      <a:sp3d>
                        <a:bevelT w="63500" h="25400"/>
                      </a:sp3d>
                    </p:spPr>
                    <p:txBody>
                      <a:bodyPr lIns="91370" tIns="45687" rIns="91370" bIns="45687" rtlCol="0" anchor="ctr"/>
                      <a:lstStyle/>
                      <a:p>
                        <a:pPr algn="ctr" defTabSz="913737">
                          <a:defRPr/>
                        </a:pPr>
                        <a:endParaRPr lang="en-US" kern="0">
                          <a:solidFill>
                            <a:prstClr val="white"/>
                          </a:solidFill>
                        </a:endParaRPr>
                      </a:p>
                    </p:txBody>
                  </p:sp>
                  <p:sp>
                    <p:nvSpPr>
                      <p:cNvPr id="163" name="Oval 82"/>
                      <p:cNvSpPr/>
                      <p:nvPr/>
                    </p:nvSpPr>
                    <p:spPr>
                      <a:xfrm>
                        <a:off x="6812816" y="3100843"/>
                        <a:ext cx="45719" cy="45719"/>
                      </a:xfrm>
                      <a:prstGeom prst="ellipse">
                        <a:avLst/>
                      </a:prstGeom>
                      <a:gradFill rotWithShape="1">
                        <a:gsLst>
                          <a:gs pos="0">
                            <a:srgbClr val="8064A2">
                              <a:shade val="51000"/>
                              <a:satMod val="130000"/>
                            </a:srgbClr>
                          </a:gs>
                          <a:gs pos="80000">
                            <a:srgbClr val="8064A2">
                              <a:shade val="93000"/>
                              <a:satMod val="130000"/>
                            </a:srgbClr>
                          </a:gs>
                          <a:gs pos="100000">
                            <a:srgbClr val="8064A2">
                              <a:shade val="94000"/>
                              <a:satMod val="135000"/>
                            </a:srgbClr>
                          </a:gs>
                        </a:gsLst>
                        <a:lin ang="16200000" scaled="0"/>
                      </a:gradFill>
                      <a:ln>
                        <a:noFill/>
                      </a:ln>
                      <a:effectLst>
                        <a:outerShdw blurRad="40000" dist="23000" dir="5400000" rotWithShape="0">
                          <a:srgbClr val="000000">
                            <a:alpha val="35000"/>
                          </a:srgbClr>
                        </a:outerShdw>
                      </a:effectLst>
                      <a:scene3d>
                        <a:camera prst="orthographicFront">
                          <a:rot lat="0" lon="0" rev="0"/>
                        </a:camera>
                        <a:lightRig rig="threePt" dir="t">
                          <a:rot lat="0" lon="0" rev="1200000"/>
                        </a:lightRig>
                      </a:scene3d>
                      <a:sp3d>
                        <a:bevelT w="63500" h="25400"/>
                      </a:sp3d>
                    </p:spPr>
                    <p:txBody>
                      <a:bodyPr lIns="91370" tIns="45687" rIns="91370" bIns="45687" rtlCol="0" anchor="ctr"/>
                      <a:lstStyle/>
                      <a:p>
                        <a:pPr algn="ctr" defTabSz="913737">
                          <a:defRPr/>
                        </a:pPr>
                        <a:endParaRPr lang="en-US" kern="0">
                          <a:solidFill>
                            <a:prstClr val="white"/>
                          </a:solidFill>
                        </a:endParaRPr>
                      </a:p>
                    </p:txBody>
                  </p:sp>
                  <p:sp>
                    <p:nvSpPr>
                      <p:cNvPr id="165" name="Oval 73"/>
                      <p:cNvSpPr/>
                      <p:nvPr/>
                    </p:nvSpPr>
                    <p:spPr>
                      <a:xfrm>
                        <a:off x="6514733" y="3227716"/>
                        <a:ext cx="45719" cy="45719"/>
                      </a:xfrm>
                      <a:prstGeom prst="ellipse">
                        <a:avLst/>
                      </a:prstGeom>
                      <a:gradFill rotWithShape="1">
                        <a:gsLst>
                          <a:gs pos="0">
                            <a:srgbClr val="8064A2">
                              <a:shade val="51000"/>
                              <a:satMod val="130000"/>
                            </a:srgbClr>
                          </a:gs>
                          <a:gs pos="80000">
                            <a:srgbClr val="8064A2">
                              <a:shade val="93000"/>
                              <a:satMod val="130000"/>
                            </a:srgbClr>
                          </a:gs>
                          <a:gs pos="100000">
                            <a:srgbClr val="8064A2">
                              <a:shade val="94000"/>
                              <a:satMod val="135000"/>
                            </a:srgbClr>
                          </a:gs>
                        </a:gsLst>
                        <a:lin ang="16200000" scaled="0"/>
                      </a:gradFill>
                      <a:ln>
                        <a:noFill/>
                      </a:ln>
                      <a:effectLst>
                        <a:outerShdw blurRad="40000" dist="23000" dir="5400000" rotWithShape="0">
                          <a:srgbClr val="000000">
                            <a:alpha val="35000"/>
                          </a:srgbClr>
                        </a:outerShdw>
                      </a:effectLst>
                      <a:scene3d>
                        <a:camera prst="orthographicFront">
                          <a:rot lat="0" lon="0" rev="0"/>
                        </a:camera>
                        <a:lightRig rig="threePt" dir="t">
                          <a:rot lat="0" lon="0" rev="1200000"/>
                        </a:lightRig>
                      </a:scene3d>
                      <a:sp3d>
                        <a:bevelT w="63500" h="25400"/>
                      </a:sp3d>
                    </p:spPr>
                    <p:txBody>
                      <a:bodyPr lIns="91370" tIns="45687" rIns="91370" bIns="45687" rtlCol="0" anchor="ctr"/>
                      <a:lstStyle/>
                      <a:p>
                        <a:pPr algn="ctr" defTabSz="913737">
                          <a:defRPr/>
                        </a:pPr>
                        <a:endParaRPr lang="en-US" kern="0">
                          <a:solidFill>
                            <a:prstClr val="white"/>
                          </a:solidFill>
                        </a:endParaRPr>
                      </a:p>
                    </p:txBody>
                  </p:sp>
                  <p:sp>
                    <p:nvSpPr>
                      <p:cNvPr id="166" name="Oval 77"/>
                      <p:cNvSpPr/>
                      <p:nvPr/>
                    </p:nvSpPr>
                    <p:spPr>
                      <a:xfrm>
                        <a:off x="6624640" y="3250576"/>
                        <a:ext cx="45719" cy="45719"/>
                      </a:xfrm>
                      <a:prstGeom prst="ellipse">
                        <a:avLst/>
                      </a:prstGeom>
                      <a:gradFill rotWithShape="1">
                        <a:gsLst>
                          <a:gs pos="0">
                            <a:srgbClr val="8064A2">
                              <a:shade val="51000"/>
                              <a:satMod val="130000"/>
                            </a:srgbClr>
                          </a:gs>
                          <a:gs pos="80000">
                            <a:srgbClr val="8064A2">
                              <a:shade val="93000"/>
                              <a:satMod val="130000"/>
                            </a:srgbClr>
                          </a:gs>
                          <a:gs pos="100000">
                            <a:srgbClr val="8064A2">
                              <a:shade val="94000"/>
                              <a:satMod val="135000"/>
                            </a:srgbClr>
                          </a:gs>
                        </a:gsLst>
                        <a:lin ang="16200000" scaled="0"/>
                      </a:gradFill>
                      <a:ln>
                        <a:noFill/>
                      </a:ln>
                      <a:effectLst>
                        <a:outerShdw blurRad="40000" dist="23000" dir="5400000" rotWithShape="0">
                          <a:srgbClr val="000000">
                            <a:alpha val="35000"/>
                          </a:srgbClr>
                        </a:outerShdw>
                      </a:effectLst>
                      <a:scene3d>
                        <a:camera prst="orthographicFront">
                          <a:rot lat="0" lon="0" rev="0"/>
                        </a:camera>
                        <a:lightRig rig="threePt" dir="t">
                          <a:rot lat="0" lon="0" rev="1200000"/>
                        </a:lightRig>
                      </a:scene3d>
                      <a:sp3d>
                        <a:bevelT w="63500" h="25400"/>
                      </a:sp3d>
                    </p:spPr>
                    <p:txBody>
                      <a:bodyPr lIns="91370" tIns="45687" rIns="91370" bIns="45687" rtlCol="0" anchor="ctr"/>
                      <a:lstStyle/>
                      <a:p>
                        <a:pPr algn="ctr" defTabSz="913737">
                          <a:defRPr/>
                        </a:pPr>
                        <a:endParaRPr lang="en-US" kern="0">
                          <a:solidFill>
                            <a:prstClr val="white"/>
                          </a:solidFill>
                        </a:endParaRPr>
                      </a:p>
                    </p:txBody>
                  </p:sp>
                  <p:sp>
                    <p:nvSpPr>
                      <p:cNvPr id="167" name="Oval 78"/>
                      <p:cNvSpPr/>
                      <p:nvPr/>
                    </p:nvSpPr>
                    <p:spPr>
                      <a:xfrm>
                        <a:off x="6716078" y="3253243"/>
                        <a:ext cx="45719" cy="45719"/>
                      </a:xfrm>
                      <a:prstGeom prst="ellipse">
                        <a:avLst/>
                      </a:prstGeom>
                      <a:gradFill rotWithShape="1">
                        <a:gsLst>
                          <a:gs pos="0">
                            <a:srgbClr val="8064A2">
                              <a:shade val="51000"/>
                              <a:satMod val="130000"/>
                            </a:srgbClr>
                          </a:gs>
                          <a:gs pos="80000">
                            <a:srgbClr val="8064A2">
                              <a:shade val="93000"/>
                              <a:satMod val="130000"/>
                            </a:srgbClr>
                          </a:gs>
                          <a:gs pos="100000">
                            <a:srgbClr val="8064A2">
                              <a:shade val="94000"/>
                              <a:satMod val="135000"/>
                            </a:srgbClr>
                          </a:gs>
                        </a:gsLst>
                        <a:lin ang="16200000" scaled="0"/>
                      </a:gradFill>
                      <a:ln>
                        <a:noFill/>
                      </a:ln>
                      <a:effectLst>
                        <a:outerShdw blurRad="40000" dist="23000" dir="5400000" rotWithShape="0">
                          <a:srgbClr val="000000">
                            <a:alpha val="35000"/>
                          </a:srgbClr>
                        </a:outerShdw>
                      </a:effectLst>
                      <a:scene3d>
                        <a:camera prst="orthographicFront">
                          <a:rot lat="0" lon="0" rev="0"/>
                        </a:camera>
                        <a:lightRig rig="threePt" dir="t">
                          <a:rot lat="0" lon="0" rev="1200000"/>
                        </a:lightRig>
                      </a:scene3d>
                      <a:sp3d>
                        <a:bevelT w="63500" h="25400"/>
                      </a:sp3d>
                    </p:spPr>
                    <p:txBody>
                      <a:bodyPr lIns="91370" tIns="45687" rIns="91370" bIns="45687" rtlCol="0" anchor="ctr"/>
                      <a:lstStyle/>
                      <a:p>
                        <a:pPr algn="ctr" defTabSz="913737">
                          <a:defRPr/>
                        </a:pPr>
                        <a:endParaRPr lang="en-US" kern="0">
                          <a:solidFill>
                            <a:prstClr val="white"/>
                          </a:solidFill>
                        </a:endParaRPr>
                      </a:p>
                    </p:txBody>
                  </p:sp>
                  <p:sp>
                    <p:nvSpPr>
                      <p:cNvPr id="213" name="Rechthoek 212"/>
                      <p:cNvSpPr/>
                      <p:nvPr/>
                    </p:nvSpPr>
                    <p:spPr>
                      <a:xfrm rot="16200000">
                        <a:off x="5658620" y="1840586"/>
                        <a:ext cx="108012" cy="293610"/>
                      </a:xfrm>
                      <a:prstGeom prst="rect">
                        <a:avLst/>
                      </a:prstGeom>
                      <a:gradFill flip="none" rotWithShape="1">
                        <a:gsLst>
                          <a:gs pos="0">
                            <a:schemeClr val="lt1">
                              <a:tint val="80000"/>
                              <a:satMod val="300000"/>
                            </a:schemeClr>
                          </a:gs>
                          <a:gs pos="100000">
                            <a:srgbClr val="CC0000"/>
                          </a:gs>
                        </a:gsLst>
                        <a:path path="shape">
                          <a:fillToRect l="50000" t="50000" r="50000" b="50000"/>
                        </a:path>
                        <a:tileRect/>
                      </a:gra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003">
                        <a:schemeClr val="l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lIns="91370" tIns="45687" rIns="91370" bIns="45687" rtlCol="0" anchor="ctr"/>
                      <a:lstStyle/>
                      <a:p>
                        <a:pPr algn="ctr" defTabSz="913737"/>
                        <a:endParaRPr lang="en-US">
                          <a:solidFill>
                            <a:prstClr val="white"/>
                          </a:solidFill>
                        </a:endParaRPr>
                      </a:p>
                    </p:txBody>
                  </p:sp>
                  <p:sp>
                    <p:nvSpPr>
                      <p:cNvPr id="253" name="Vrije vorm 252"/>
                      <p:cNvSpPr/>
                      <p:nvPr/>
                    </p:nvSpPr>
                    <p:spPr>
                      <a:xfrm>
                        <a:off x="7243791" y="2219039"/>
                        <a:ext cx="342972" cy="235714"/>
                      </a:xfrm>
                      <a:custGeom>
                        <a:avLst/>
                        <a:gdLst>
                          <a:gd name="connsiteX0" fmla="*/ 11219 w 2356122"/>
                          <a:gd name="connsiteY0" fmla="*/ 59767 h 1619296"/>
                          <a:gd name="connsiteX1" fmla="*/ 11219 w 2356122"/>
                          <a:gd name="connsiteY1" fmla="*/ 59767 h 1619296"/>
                          <a:gd name="connsiteX2" fmla="*/ 39269 w 2356122"/>
                          <a:gd name="connsiteY2" fmla="*/ 20499 h 1619296"/>
                          <a:gd name="connsiteX3" fmla="*/ 72927 w 2356122"/>
                          <a:gd name="connsiteY3" fmla="*/ 9279 h 1619296"/>
                          <a:gd name="connsiteX4" fmla="*/ 196343 w 2356122"/>
                          <a:gd name="connsiteY4" fmla="*/ 3669 h 1619296"/>
                          <a:gd name="connsiteX5" fmla="*/ 342199 w 2356122"/>
                          <a:gd name="connsiteY5" fmla="*/ 31718 h 1619296"/>
                          <a:gd name="connsiteX6" fmla="*/ 488054 w 2356122"/>
                          <a:gd name="connsiteY6" fmla="*/ 99036 h 1619296"/>
                          <a:gd name="connsiteX7" fmla="*/ 661958 w 2356122"/>
                          <a:gd name="connsiteY7" fmla="*/ 194403 h 1619296"/>
                          <a:gd name="connsiteX8" fmla="*/ 830253 w 2356122"/>
                          <a:gd name="connsiteY8" fmla="*/ 295380 h 1619296"/>
                          <a:gd name="connsiteX9" fmla="*/ 1037816 w 2356122"/>
                          <a:gd name="connsiteY9" fmla="*/ 474894 h 1619296"/>
                          <a:gd name="connsiteX10" fmla="*/ 1279038 w 2356122"/>
                          <a:gd name="connsiteY10" fmla="*/ 648798 h 1619296"/>
                          <a:gd name="connsiteX11" fmla="*/ 1391234 w 2356122"/>
                          <a:gd name="connsiteY11" fmla="*/ 738555 h 1619296"/>
                          <a:gd name="connsiteX12" fmla="*/ 1610017 w 2356122"/>
                          <a:gd name="connsiteY12" fmla="*/ 906849 h 1619296"/>
                          <a:gd name="connsiteX13" fmla="*/ 1699774 w 2356122"/>
                          <a:gd name="connsiteY13" fmla="*/ 923679 h 1619296"/>
                          <a:gd name="connsiteX14" fmla="*/ 1772702 w 2356122"/>
                          <a:gd name="connsiteY14" fmla="*/ 923679 h 1619296"/>
                          <a:gd name="connsiteX15" fmla="*/ 1896118 w 2356122"/>
                          <a:gd name="connsiteY15" fmla="*/ 884410 h 1619296"/>
                          <a:gd name="connsiteX16" fmla="*/ 2070022 w 2356122"/>
                          <a:gd name="connsiteY16" fmla="*/ 878800 h 1619296"/>
                          <a:gd name="connsiteX17" fmla="*/ 2114900 w 2356122"/>
                          <a:gd name="connsiteY17" fmla="*/ 895630 h 1619296"/>
                          <a:gd name="connsiteX18" fmla="*/ 2232707 w 2356122"/>
                          <a:gd name="connsiteY18" fmla="*/ 979777 h 1619296"/>
                          <a:gd name="connsiteX19" fmla="*/ 2305634 w 2356122"/>
                          <a:gd name="connsiteY19" fmla="*/ 1030265 h 1619296"/>
                          <a:gd name="connsiteX20" fmla="*/ 2350513 w 2356122"/>
                          <a:gd name="connsiteY20" fmla="*/ 1086364 h 1619296"/>
                          <a:gd name="connsiteX21" fmla="*/ 2356122 w 2356122"/>
                          <a:gd name="connsiteY21" fmla="*/ 1114413 h 1619296"/>
                          <a:gd name="connsiteX22" fmla="*/ 2260756 w 2356122"/>
                          <a:gd name="connsiteY22" fmla="*/ 1108803 h 1619296"/>
                          <a:gd name="connsiteX23" fmla="*/ 2193438 w 2356122"/>
                          <a:gd name="connsiteY23" fmla="*/ 1108803 h 1619296"/>
                          <a:gd name="connsiteX24" fmla="*/ 2075632 w 2356122"/>
                          <a:gd name="connsiteY24" fmla="*/ 1159291 h 1619296"/>
                          <a:gd name="connsiteX25" fmla="*/ 2008314 w 2356122"/>
                          <a:gd name="connsiteY25" fmla="*/ 1192950 h 1619296"/>
                          <a:gd name="connsiteX26" fmla="*/ 1974655 w 2356122"/>
                          <a:gd name="connsiteY26" fmla="*/ 1277097 h 1619296"/>
                          <a:gd name="connsiteX27" fmla="*/ 1969045 w 2356122"/>
                          <a:gd name="connsiteY27" fmla="*/ 1338805 h 1619296"/>
                          <a:gd name="connsiteX28" fmla="*/ 1969045 w 2356122"/>
                          <a:gd name="connsiteY28" fmla="*/ 1394903 h 1619296"/>
                          <a:gd name="connsiteX29" fmla="*/ 1985875 w 2356122"/>
                          <a:gd name="connsiteY29" fmla="*/ 1456611 h 1619296"/>
                          <a:gd name="connsiteX30" fmla="*/ 2013924 w 2356122"/>
                          <a:gd name="connsiteY30" fmla="*/ 1523929 h 1619296"/>
                          <a:gd name="connsiteX31" fmla="*/ 2041973 w 2356122"/>
                          <a:gd name="connsiteY31" fmla="*/ 1585637 h 1619296"/>
                          <a:gd name="connsiteX32" fmla="*/ 2058802 w 2356122"/>
                          <a:gd name="connsiteY32" fmla="*/ 1619296 h 1619296"/>
                          <a:gd name="connsiteX33" fmla="*/ 1935386 w 2356122"/>
                          <a:gd name="connsiteY33" fmla="*/ 1580027 h 1619296"/>
                          <a:gd name="connsiteX34" fmla="*/ 1851239 w 2356122"/>
                          <a:gd name="connsiteY34" fmla="*/ 1540759 h 1619296"/>
                          <a:gd name="connsiteX35" fmla="*/ 1761482 w 2356122"/>
                          <a:gd name="connsiteY35" fmla="*/ 1518319 h 1619296"/>
                          <a:gd name="connsiteX36" fmla="*/ 1710994 w 2356122"/>
                          <a:gd name="connsiteY36" fmla="*/ 1473441 h 1619296"/>
                          <a:gd name="connsiteX37" fmla="*/ 1660505 w 2356122"/>
                          <a:gd name="connsiteY37" fmla="*/ 1400513 h 1619296"/>
                          <a:gd name="connsiteX38" fmla="*/ 1643676 w 2356122"/>
                          <a:gd name="connsiteY38" fmla="*/ 1310756 h 1619296"/>
                          <a:gd name="connsiteX39" fmla="*/ 1604407 w 2356122"/>
                          <a:gd name="connsiteY39" fmla="*/ 1181730 h 1619296"/>
                          <a:gd name="connsiteX40" fmla="*/ 1565138 w 2356122"/>
                          <a:gd name="connsiteY40" fmla="*/ 1125632 h 1619296"/>
                          <a:gd name="connsiteX41" fmla="*/ 1497821 w 2356122"/>
                          <a:gd name="connsiteY41" fmla="*/ 1058315 h 1619296"/>
                          <a:gd name="connsiteX42" fmla="*/ 1424893 w 2356122"/>
                          <a:gd name="connsiteY42" fmla="*/ 990997 h 1619296"/>
                          <a:gd name="connsiteX43" fmla="*/ 1284648 w 2356122"/>
                          <a:gd name="connsiteY43" fmla="*/ 934899 h 1619296"/>
                          <a:gd name="connsiteX44" fmla="*/ 1144402 w 2356122"/>
                          <a:gd name="connsiteY44" fmla="*/ 878800 h 1619296"/>
                          <a:gd name="connsiteX45" fmla="*/ 493664 w 2356122"/>
                          <a:gd name="connsiteY45" fmla="*/ 609529 h 1619296"/>
                          <a:gd name="connsiteX46" fmla="*/ 280491 w 2356122"/>
                          <a:gd name="connsiteY46" fmla="*/ 474894 h 1619296"/>
                          <a:gd name="connsiteX47" fmla="*/ 140245 w 2356122"/>
                          <a:gd name="connsiteY47" fmla="*/ 379527 h 1619296"/>
                          <a:gd name="connsiteX48" fmla="*/ 44878 w 2356122"/>
                          <a:gd name="connsiteY48" fmla="*/ 278550 h 1619296"/>
                          <a:gd name="connsiteX49" fmla="*/ 5610 w 2356122"/>
                          <a:gd name="connsiteY49" fmla="*/ 205622 h 1619296"/>
                          <a:gd name="connsiteX50" fmla="*/ 0 w 2356122"/>
                          <a:gd name="connsiteY50" fmla="*/ 160744 h 1619296"/>
                          <a:gd name="connsiteX51" fmla="*/ 11219 w 2356122"/>
                          <a:gd name="connsiteY51" fmla="*/ 59767 h 161929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  <a:cxn ang="0">
                            <a:pos x="connsiteX33" y="connsiteY33"/>
                          </a:cxn>
                          <a:cxn ang="0">
                            <a:pos x="connsiteX34" y="connsiteY34"/>
                          </a:cxn>
                          <a:cxn ang="0">
                            <a:pos x="connsiteX35" y="connsiteY35"/>
                          </a:cxn>
                          <a:cxn ang="0">
                            <a:pos x="connsiteX36" y="connsiteY36"/>
                          </a:cxn>
                          <a:cxn ang="0">
                            <a:pos x="connsiteX37" y="connsiteY37"/>
                          </a:cxn>
                          <a:cxn ang="0">
                            <a:pos x="connsiteX38" y="connsiteY38"/>
                          </a:cxn>
                          <a:cxn ang="0">
                            <a:pos x="connsiteX39" y="connsiteY39"/>
                          </a:cxn>
                          <a:cxn ang="0">
                            <a:pos x="connsiteX40" y="connsiteY40"/>
                          </a:cxn>
                          <a:cxn ang="0">
                            <a:pos x="connsiteX41" y="connsiteY41"/>
                          </a:cxn>
                          <a:cxn ang="0">
                            <a:pos x="connsiteX42" y="connsiteY42"/>
                          </a:cxn>
                          <a:cxn ang="0">
                            <a:pos x="connsiteX43" y="connsiteY43"/>
                          </a:cxn>
                          <a:cxn ang="0">
                            <a:pos x="connsiteX44" y="connsiteY44"/>
                          </a:cxn>
                          <a:cxn ang="0">
                            <a:pos x="connsiteX45" y="connsiteY45"/>
                          </a:cxn>
                          <a:cxn ang="0">
                            <a:pos x="connsiteX46" y="connsiteY46"/>
                          </a:cxn>
                          <a:cxn ang="0">
                            <a:pos x="connsiteX47" y="connsiteY47"/>
                          </a:cxn>
                          <a:cxn ang="0">
                            <a:pos x="connsiteX48" y="connsiteY48"/>
                          </a:cxn>
                          <a:cxn ang="0">
                            <a:pos x="connsiteX49" y="connsiteY49"/>
                          </a:cxn>
                          <a:cxn ang="0">
                            <a:pos x="connsiteX50" y="connsiteY50"/>
                          </a:cxn>
                          <a:cxn ang="0">
                            <a:pos x="connsiteX51" y="connsiteY51"/>
                          </a:cxn>
                        </a:cxnLst>
                        <a:rect l="l" t="t" r="r" b="b"/>
                        <a:pathLst>
                          <a:path w="2356122" h="1619296">
                            <a:moveTo>
                              <a:pt x="11219" y="59767"/>
                            </a:moveTo>
                            <a:lnTo>
                              <a:pt x="11219" y="59767"/>
                            </a:lnTo>
                            <a:cubicBezTo>
                              <a:pt x="20569" y="46678"/>
                              <a:pt x="26819" y="30685"/>
                              <a:pt x="39269" y="20499"/>
                            </a:cubicBezTo>
                            <a:cubicBezTo>
                              <a:pt x="48422" y="13010"/>
                              <a:pt x="61708" y="13019"/>
                              <a:pt x="72927" y="9279"/>
                            </a:cubicBezTo>
                            <a:cubicBezTo>
                              <a:pt x="123460" y="-7566"/>
                              <a:pt x="83856" y="3669"/>
                              <a:pt x="196343" y="3669"/>
                            </a:cubicBezTo>
                            <a:lnTo>
                              <a:pt x="342199" y="31718"/>
                            </a:lnTo>
                            <a:lnTo>
                              <a:pt x="488054" y="99036"/>
                            </a:lnTo>
                            <a:lnTo>
                              <a:pt x="661958" y="194403"/>
                            </a:lnTo>
                            <a:lnTo>
                              <a:pt x="830253" y="295380"/>
                            </a:lnTo>
                            <a:lnTo>
                              <a:pt x="1037816" y="474894"/>
                            </a:lnTo>
                            <a:lnTo>
                              <a:pt x="1279038" y="648798"/>
                            </a:lnTo>
                            <a:lnTo>
                              <a:pt x="1391234" y="738555"/>
                            </a:lnTo>
                            <a:lnTo>
                              <a:pt x="1610017" y="906849"/>
                            </a:lnTo>
                            <a:lnTo>
                              <a:pt x="1699774" y="923679"/>
                            </a:lnTo>
                            <a:lnTo>
                              <a:pt x="1772702" y="923679"/>
                            </a:lnTo>
                            <a:lnTo>
                              <a:pt x="1896118" y="884410"/>
                            </a:lnTo>
                            <a:lnTo>
                              <a:pt x="2070022" y="878800"/>
                            </a:lnTo>
                            <a:lnTo>
                              <a:pt x="2114900" y="895630"/>
                            </a:lnTo>
                            <a:lnTo>
                              <a:pt x="2232707" y="979777"/>
                            </a:lnTo>
                            <a:lnTo>
                              <a:pt x="2305634" y="1030265"/>
                            </a:lnTo>
                            <a:lnTo>
                              <a:pt x="2350513" y="1086364"/>
                            </a:lnTo>
                            <a:lnTo>
                              <a:pt x="2356122" y="1114413"/>
                            </a:lnTo>
                            <a:lnTo>
                              <a:pt x="2260756" y="1108803"/>
                            </a:lnTo>
                            <a:lnTo>
                              <a:pt x="2193438" y="1108803"/>
                            </a:lnTo>
                            <a:lnTo>
                              <a:pt x="2075632" y="1159291"/>
                            </a:lnTo>
                            <a:lnTo>
                              <a:pt x="2008314" y="1192950"/>
                            </a:lnTo>
                            <a:lnTo>
                              <a:pt x="1974655" y="1277097"/>
                            </a:lnTo>
                            <a:lnTo>
                              <a:pt x="1969045" y="1338805"/>
                            </a:lnTo>
                            <a:lnTo>
                              <a:pt x="1969045" y="1394903"/>
                            </a:lnTo>
                            <a:lnTo>
                              <a:pt x="1985875" y="1456611"/>
                            </a:lnTo>
                            <a:lnTo>
                              <a:pt x="2013924" y="1523929"/>
                            </a:lnTo>
                            <a:lnTo>
                              <a:pt x="2041973" y="1585637"/>
                            </a:lnTo>
                            <a:lnTo>
                              <a:pt x="2058802" y="1619296"/>
                            </a:lnTo>
                            <a:lnTo>
                              <a:pt x="1935386" y="1580027"/>
                            </a:lnTo>
                            <a:lnTo>
                              <a:pt x="1851239" y="1540759"/>
                            </a:lnTo>
                            <a:lnTo>
                              <a:pt x="1761482" y="1518319"/>
                            </a:lnTo>
                            <a:lnTo>
                              <a:pt x="1710994" y="1473441"/>
                            </a:lnTo>
                            <a:lnTo>
                              <a:pt x="1660505" y="1400513"/>
                            </a:lnTo>
                            <a:lnTo>
                              <a:pt x="1643676" y="1310756"/>
                            </a:lnTo>
                            <a:lnTo>
                              <a:pt x="1604407" y="1181730"/>
                            </a:lnTo>
                            <a:lnTo>
                              <a:pt x="1565138" y="1125632"/>
                            </a:lnTo>
                            <a:lnTo>
                              <a:pt x="1497821" y="1058315"/>
                            </a:lnTo>
                            <a:lnTo>
                              <a:pt x="1424893" y="990997"/>
                            </a:lnTo>
                            <a:lnTo>
                              <a:pt x="1284648" y="934899"/>
                            </a:lnTo>
                            <a:lnTo>
                              <a:pt x="1144402" y="878800"/>
                            </a:lnTo>
                            <a:lnTo>
                              <a:pt x="493664" y="609529"/>
                            </a:lnTo>
                            <a:lnTo>
                              <a:pt x="280491" y="474894"/>
                            </a:lnTo>
                            <a:lnTo>
                              <a:pt x="140245" y="379527"/>
                            </a:lnTo>
                            <a:lnTo>
                              <a:pt x="44878" y="278550"/>
                            </a:lnTo>
                            <a:lnTo>
                              <a:pt x="5610" y="205622"/>
                            </a:lnTo>
                            <a:lnTo>
                              <a:pt x="0" y="160744"/>
                            </a:lnTo>
                            <a:lnTo>
                              <a:pt x="11219" y="59767"/>
                            </a:lnTo>
                            <a:close/>
                          </a:path>
                        </a:pathLst>
                      </a:custGeom>
                      <a:solidFill>
                        <a:schemeClr val="tx2">
                          <a:lumMod val="75000"/>
                        </a:schemeClr>
                      </a:solidFill>
                      <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ln>
                      <a:effectLst>
                        <a:outerShdw blurRad="50800" dist="38100" dir="5400000" algn="t" rotWithShape="0">
                          <a:prstClr val="black">
                            <a:alpha val="40000"/>
                          </a:prstClr>
                        </a:outerShdw>
                      </a:effectLst>
                    </p:spPr>
                    <p:style>
                      <a:lnRef idx="0">
                        <a:schemeClr val="accent1"/>
                      </a:lnRef>
                      <a:fillRef idx="3">
                        <a:schemeClr val="accent1"/>
                      </a:fillRef>
                      <a:effectRef idx="3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913737"/>
                        <a:endParaRPr lang="en-US">
                          <a:solidFill>
                            <a:prstClr val="white"/>
                          </a:solidFill>
                        </a:endParaRPr>
                      </a:p>
                    </p:txBody>
                  </p:sp>
                  <p:sp>
                    <p:nvSpPr>
                      <p:cNvPr id="79" name="Ovaal 78"/>
                      <p:cNvSpPr/>
                      <p:nvPr/>
                    </p:nvSpPr>
                    <p:spPr>
                      <a:xfrm>
                        <a:off x="5976156" y="1376350"/>
                        <a:ext cx="1376422" cy="1286090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>
                        <a:noFill/>
                      </a:ln>
                      <a:effectLst>
                        <a:outerShdw blurRad="44450" dist="27940" dir="5400000" algn="ctr">
                          <a:srgbClr val="000000">
                            <a:alpha val="32000"/>
                          </a:srgbClr>
                        </a:outerShdw>
                      </a:effectLst>
                      <a:scene3d>
                        <a:camera prst="orthographicFront">
                          <a:rot lat="0" lon="0" rev="0"/>
                        </a:camera>
                        <a:lightRig rig="balanced" dir="t">
                          <a:rot lat="0" lon="0" rev="8700000"/>
                        </a:lightRig>
                      </a:scene3d>
                      <a:sp3d>
                        <a:bevelT w="190500" h="38100"/>
                      </a:sp3d>
                    </p:spPr>
                    <p:style>
                      <a:lnRef idx="0">
                        <a:schemeClr val="dk1"/>
                      </a:lnRef>
                      <a:fillRef idx="3">
                        <a:schemeClr val="dk1"/>
                      </a:fillRef>
                      <a:effectRef idx="3">
                        <a:schemeClr val="dk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913737"/>
                        <a:endParaRPr lang="en-US">
                          <a:solidFill>
                            <a:prstClr val="white"/>
                          </a:solidFill>
                        </a:endParaRPr>
                      </a:p>
                    </p:txBody>
                  </p:sp>
                  <p:sp>
                    <p:nvSpPr>
                      <p:cNvPr id="80" name="Ovaal 79"/>
                      <p:cNvSpPr/>
                      <p:nvPr/>
                    </p:nvSpPr>
                    <p:spPr>
                      <a:xfrm>
                        <a:off x="6149083" y="1503242"/>
                        <a:ext cx="1030567" cy="981695"/>
                      </a:xfrm>
                      <a:prstGeom prst="ellipse">
                        <a:avLst/>
                      </a:prstGeom>
                      <a:solidFill>
                        <a:srgbClr val="CC0000"/>
                      </a:solidFill>
                      <a:ln>
                        <a:noFill/>
                      </a:ln>
                      <a:effectLst>
                        <a:outerShdw blurRad="44450" dist="27940" dir="5400000" algn="ctr">
                          <a:srgbClr val="000000">
                            <a:alpha val="32000"/>
                          </a:srgbClr>
                        </a:outerShdw>
                      </a:effectLst>
                      <a:scene3d>
                        <a:camera prst="orthographicFront">
                          <a:rot lat="0" lon="0" rev="0"/>
                        </a:camera>
                        <a:lightRig rig="balanced" dir="t">
                          <a:rot lat="0" lon="0" rev="8700000"/>
                        </a:lightRig>
                      </a:scene3d>
                      <a:sp3d>
                        <a:bevelT w="190500" h="38100"/>
                      </a:sp3d>
                    </p:spPr>
                    <p:style>
                      <a:lnRef idx="0">
                        <a:schemeClr val="dk1"/>
                      </a:lnRef>
                      <a:fillRef idx="3">
                        <a:schemeClr val="dk1"/>
                      </a:fillRef>
                      <a:effectRef idx="3">
                        <a:schemeClr val="dk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913737"/>
                        <a:r>
                          <a:rPr lang="nl-BE" sz="1400" dirty="0">
                            <a:solidFill>
                              <a:prstClr val="white"/>
                            </a:solidFill>
                          </a:rPr>
                          <a:t>CTL</a:t>
                        </a:r>
                      </a:p>
                      <a:p>
                        <a:pPr algn="ctr" defTabSz="913737"/>
                        <a:r>
                          <a:rPr lang="nl-BE" sz="1400" dirty="0">
                            <a:solidFill>
                              <a:prstClr val="white"/>
                            </a:solidFill>
                          </a:rPr>
                          <a:t>CD8+ </a:t>
                        </a:r>
                        <a:r>
                          <a:rPr lang="nl-BE" sz="1400" dirty="0" err="1">
                            <a:solidFill>
                              <a:prstClr val="white"/>
                            </a:solidFill>
                          </a:rPr>
                          <a:t>Tcell</a:t>
                        </a:r>
                        <a:endParaRPr lang="en-US" sz="1400" dirty="0">
                          <a:solidFill>
                            <a:prstClr val="white"/>
                          </a:solidFill>
                        </a:endParaRPr>
                      </a:p>
                    </p:txBody>
                  </p:sp>
                </p:grpSp>
              </p:grpSp>
            </p:grpSp>
          </p:grpSp>
          <p:grpSp>
            <p:nvGrpSpPr>
              <p:cNvPr id="31" name="Group 30"/>
              <p:cNvGrpSpPr/>
              <p:nvPr/>
            </p:nvGrpSpPr>
            <p:grpSpPr>
              <a:xfrm>
                <a:off x="5037762" y="3465033"/>
                <a:ext cx="3751723" cy="2953124"/>
                <a:chOff x="5037762" y="3465033"/>
                <a:chExt cx="3751723" cy="2953124"/>
              </a:xfrm>
            </p:grpSpPr>
            <p:sp>
              <p:nvSpPr>
                <p:cNvPr id="290" name="Vrije vorm 289"/>
                <p:cNvSpPr/>
                <p:nvPr/>
              </p:nvSpPr>
              <p:spPr>
                <a:xfrm rot="18149831">
                  <a:off x="8314420" y="4807896"/>
                  <a:ext cx="342972" cy="235714"/>
                </a:xfrm>
                <a:custGeom>
                  <a:avLst/>
                  <a:gdLst>
                    <a:gd name="connsiteX0" fmla="*/ 11219 w 2356122"/>
                    <a:gd name="connsiteY0" fmla="*/ 59767 h 1619296"/>
                    <a:gd name="connsiteX1" fmla="*/ 11219 w 2356122"/>
                    <a:gd name="connsiteY1" fmla="*/ 59767 h 1619296"/>
                    <a:gd name="connsiteX2" fmla="*/ 39269 w 2356122"/>
                    <a:gd name="connsiteY2" fmla="*/ 20499 h 1619296"/>
                    <a:gd name="connsiteX3" fmla="*/ 72927 w 2356122"/>
                    <a:gd name="connsiteY3" fmla="*/ 9279 h 1619296"/>
                    <a:gd name="connsiteX4" fmla="*/ 196343 w 2356122"/>
                    <a:gd name="connsiteY4" fmla="*/ 3669 h 1619296"/>
                    <a:gd name="connsiteX5" fmla="*/ 342199 w 2356122"/>
                    <a:gd name="connsiteY5" fmla="*/ 31718 h 1619296"/>
                    <a:gd name="connsiteX6" fmla="*/ 488054 w 2356122"/>
                    <a:gd name="connsiteY6" fmla="*/ 99036 h 1619296"/>
                    <a:gd name="connsiteX7" fmla="*/ 661958 w 2356122"/>
                    <a:gd name="connsiteY7" fmla="*/ 194403 h 1619296"/>
                    <a:gd name="connsiteX8" fmla="*/ 830253 w 2356122"/>
                    <a:gd name="connsiteY8" fmla="*/ 295380 h 1619296"/>
                    <a:gd name="connsiteX9" fmla="*/ 1037816 w 2356122"/>
                    <a:gd name="connsiteY9" fmla="*/ 474894 h 1619296"/>
                    <a:gd name="connsiteX10" fmla="*/ 1279038 w 2356122"/>
                    <a:gd name="connsiteY10" fmla="*/ 648798 h 1619296"/>
                    <a:gd name="connsiteX11" fmla="*/ 1391234 w 2356122"/>
                    <a:gd name="connsiteY11" fmla="*/ 738555 h 1619296"/>
                    <a:gd name="connsiteX12" fmla="*/ 1610017 w 2356122"/>
                    <a:gd name="connsiteY12" fmla="*/ 906849 h 1619296"/>
                    <a:gd name="connsiteX13" fmla="*/ 1699774 w 2356122"/>
                    <a:gd name="connsiteY13" fmla="*/ 923679 h 1619296"/>
                    <a:gd name="connsiteX14" fmla="*/ 1772702 w 2356122"/>
                    <a:gd name="connsiteY14" fmla="*/ 923679 h 1619296"/>
                    <a:gd name="connsiteX15" fmla="*/ 1896118 w 2356122"/>
                    <a:gd name="connsiteY15" fmla="*/ 884410 h 1619296"/>
                    <a:gd name="connsiteX16" fmla="*/ 2070022 w 2356122"/>
                    <a:gd name="connsiteY16" fmla="*/ 878800 h 1619296"/>
                    <a:gd name="connsiteX17" fmla="*/ 2114900 w 2356122"/>
                    <a:gd name="connsiteY17" fmla="*/ 895630 h 1619296"/>
                    <a:gd name="connsiteX18" fmla="*/ 2232707 w 2356122"/>
                    <a:gd name="connsiteY18" fmla="*/ 979777 h 1619296"/>
                    <a:gd name="connsiteX19" fmla="*/ 2305634 w 2356122"/>
                    <a:gd name="connsiteY19" fmla="*/ 1030265 h 1619296"/>
                    <a:gd name="connsiteX20" fmla="*/ 2350513 w 2356122"/>
                    <a:gd name="connsiteY20" fmla="*/ 1086364 h 1619296"/>
                    <a:gd name="connsiteX21" fmla="*/ 2356122 w 2356122"/>
                    <a:gd name="connsiteY21" fmla="*/ 1114413 h 1619296"/>
                    <a:gd name="connsiteX22" fmla="*/ 2260756 w 2356122"/>
                    <a:gd name="connsiteY22" fmla="*/ 1108803 h 1619296"/>
                    <a:gd name="connsiteX23" fmla="*/ 2193438 w 2356122"/>
                    <a:gd name="connsiteY23" fmla="*/ 1108803 h 1619296"/>
                    <a:gd name="connsiteX24" fmla="*/ 2075632 w 2356122"/>
                    <a:gd name="connsiteY24" fmla="*/ 1159291 h 1619296"/>
                    <a:gd name="connsiteX25" fmla="*/ 2008314 w 2356122"/>
                    <a:gd name="connsiteY25" fmla="*/ 1192950 h 1619296"/>
                    <a:gd name="connsiteX26" fmla="*/ 1974655 w 2356122"/>
                    <a:gd name="connsiteY26" fmla="*/ 1277097 h 1619296"/>
                    <a:gd name="connsiteX27" fmla="*/ 1969045 w 2356122"/>
                    <a:gd name="connsiteY27" fmla="*/ 1338805 h 1619296"/>
                    <a:gd name="connsiteX28" fmla="*/ 1969045 w 2356122"/>
                    <a:gd name="connsiteY28" fmla="*/ 1394903 h 1619296"/>
                    <a:gd name="connsiteX29" fmla="*/ 1985875 w 2356122"/>
                    <a:gd name="connsiteY29" fmla="*/ 1456611 h 1619296"/>
                    <a:gd name="connsiteX30" fmla="*/ 2013924 w 2356122"/>
                    <a:gd name="connsiteY30" fmla="*/ 1523929 h 1619296"/>
                    <a:gd name="connsiteX31" fmla="*/ 2041973 w 2356122"/>
                    <a:gd name="connsiteY31" fmla="*/ 1585637 h 1619296"/>
                    <a:gd name="connsiteX32" fmla="*/ 2058802 w 2356122"/>
                    <a:gd name="connsiteY32" fmla="*/ 1619296 h 1619296"/>
                    <a:gd name="connsiteX33" fmla="*/ 1935386 w 2356122"/>
                    <a:gd name="connsiteY33" fmla="*/ 1580027 h 1619296"/>
                    <a:gd name="connsiteX34" fmla="*/ 1851239 w 2356122"/>
                    <a:gd name="connsiteY34" fmla="*/ 1540759 h 1619296"/>
                    <a:gd name="connsiteX35" fmla="*/ 1761482 w 2356122"/>
                    <a:gd name="connsiteY35" fmla="*/ 1518319 h 1619296"/>
                    <a:gd name="connsiteX36" fmla="*/ 1710994 w 2356122"/>
                    <a:gd name="connsiteY36" fmla="*/ 1473441 h 1619296"/>
                    <a:gd name="connsiteX37" fmla="*/ 1660505 w 2356122"/>
                    <a:gd name="connsiteY37" fmla="*/ 1400513 h 1619296"/>
                    <a:gd name="connsiteX38" fmla="*/ 1643676 w 2356122"/>
                    <a:gd name="connsiteY38" fmla="*/ 1310756 h 1619296"/>
                    <a:gd name="connsiteX39" fmla="*/ 1604407 w 2356122"/>
                    <a:gd name="connsiteY39" fmla="*/ 1181730 h 1619296"/>
                    <a:gd name="connsiteX40" fmla="*/ 1565138 w 2356122"/>
                    <a:gd name="connsiteY40" fmla="*/ 1125632 h 1619296"/>
                    <a:gd name="connsiteX41" fmla="*/ 1497821 w 2356122"/>
                    <a:gd name="connsiteY41" fmla="*/ 1058315 h 1619296"/>
                    <a:gd name="connsiteX42" fmla="*/ 1424893 w 2356122"/>
                    <a:gd name="connsiteY42" fmla="*/ 990997 h 1619296"/>
                    <a:gd name="connsiteX43" fmla="*/ 1284648 w 2356122"/>
                    <a:gd name="connsiteY43" fmla="*/ 934899 h 1619296"/>
                    <a:gd name="connsiteX44" fmla="*/ 1144402 w 2356122"/>
                    <a:gd name="connsiteY44" fmla="*/ 878800 h 1619296"/>
                    <a:gd name="connsiteX45" fmla="*/ 493664 w 2356122"/>
                    <a:gd name="connsiteY45" fmla="*/ 609529 h 1619296"/>
                    <a:gd name="connsiteX46" fmla="*/ 280491 w 2356122"/>
                    <a:gd name="connsiteY46" fmla="*/ 474894 h 1619296"/>
                    <a:gd name="connsiteX47" fmla="*/ 140245 w 2356122"/>
                    <a:gd name="connsiteY47" fmla="*/ 379527 h 1619296"/>
                    <a:gd name="connsiteX48" fmla="*/ 44878 w 2356122"/>
                    <a:gd name="connsiteY48" fmla="*/ 278550 h 1619296"/>
                    <a:gd name="connsiteX49" fmla="*/ 5610 w 2356122"/>
                    <a:gd name="connsiteY49" fmla="*/ 205622 h 1619296"/>
                    <a:gd name="connsiteX50" fmla="*/ 0 w 2356122"/>
                    <a:gd name="connsiteY50" fmla="*/ 160744 h 1619296"/>
                    <a:gd name="connsiteX51" fmla="*/ 11219 w 2356122"/>
                    <a:gd name="connsiteY51" fmla="*/ 59767 h 16192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</a:cxnLst>
                  <a:rect l="l" t="t" r="r" b="b"/>
                  <a:pathLst>
                    <a:path w="2356122" h="1619296">
                      <a:moveTo>
                        <a:pt x="11219" y="59767"/>
                      </a:moveTo>
                      <a:lnTo>
                        <a:pt x="11219" y="59767"/>
                      </a:lnTo>
                      <a:cubicBezTo>
                        <a:pt x="20569" y="46678"/>
                        <a:pt x="26819" y="30685"/>
                        <a:pt x="39269" y="20499"/>
                      </a:cubicBezTo>
                      <a:cubicBezTo>
                        <a:pt x="48422" y="13010"/>
                        <a:pt x="61708" y="13019"/>
                        <a:pt x="72927" y="9279"/>
                      </a:cubicBezTo>
                      <a:cubicBezTo>
                        <a:pt x="123460" y="-7566"/>
                        <a:pt x="83856" y="3669"/>
                        <a:pt x="196343" y="3669"/>
                      </a:cubicBezTo>
                      <a:lnTo>
                        <a:pt x="342199" y="31718"/>
                      </a:lnTo>
                      <a:lnTo>
                        <a:pt x="488054" y="99036"/>
                      </a:lnTo>
                      <a:lnTo>
                        <a:pt x="661958" y="194403"/>
                      </a:lnTo>
                      <a:lnTo>
                        <a:pt x="830253" y="295380"/>
                      </a:lnTo>
                      <a:lnTo>
                        <a:pt x="1037816" y="474894"/>
                      </a:lnTo>
                      <a:lnTo>
                        <a:pt x="1279038" y="648798"/>
                      </a:lnTo>
                      <a:lnTo>
                        <a:pt x="1391234" y="738555"/>
                      </a:lnTo>
                      <a:lnTo>
                        <a:pt x="1610017" y="906849"/>
                      </a:lnTo>
                      <a:lnTo>
                        <a:pt x="1699774" y="923679"/>
                      </a:lnTo>
                      <a:lnTo>
                        <a:pt x="1772702" y="923679"/>
                      </a:lnTo>
                      <a:lnTo>
                        <a:pt x="1896118" y="884410"/>
                      </a:lnTo>
                      <a:lnTo>
                        <a:pt x="2070022" y="878800"/>
                      </a:lnTo>
                      <a:lnTo>
                        <a:pt x="2114900" y="895630"/>
                      </a:lnTo>
                      <a:lnTo>
                        <a:pt x="2232707" y="979777"/>
                      </a:lnTo>
                      <a:lnTo>
                        <a:pt x="2305634" y="1030265"/>
                      </a:lnTo>
                      <a:lnTo>
                        <a:pt x="2350513" y="1086364"/>
                      </a:lnTo>
                      <a:lnTo>
                        <a:pt x="2356122" y="1114413"/>
                      </a:lnTo>
                      <a:lnTo>
                        <a:pt x="2260756" y="1108803"/>
                      </a:lnTo>
                      <a:lnTo>
                        <a:pt x="2193438" y="1108803"/>
                      </a:lnTo>
                      <a:lnTo>
                        <a:pt x="2075632" y="1159291"/>
                      </a:lnTo>
                      <a:lnTo>
                        <a:pt x="2008314" y="1192950"/>
                      </a:lnTo>
                      <a:lnTo>
                        <a:pt x="1974655" y="1277097"/>
                      </a:lnTo>
                      <a:lnTo>
                        <a:pt x="1969045" y="1338805"/>
                      </a:lnTo>
                      <a:lnTo>
                        <a:pt x="1969045" y="1394903"/>
                      </a:lnTo>
                      <a:lnTo>
                        <a:pt x="1985875" y="1456611"/>
                      </a:lnTo>
                      <a:lnTo>
                        <a:pt x="2013924" y="1523929"/>
                      </a:lnTo>
                      <a:lnTo>
                        <a:pt x="2041973" y="1585637"/>
                      </a:lnTo>
                      <a:lnTo>
                        <a:pt x="2058802" y="1619296"/>
                      </a:lnTo>
                      <a:lnTo>
                        <a:pt x="1935386" y="1580027"/>
                      </a:lnTo>
                      <a:lnTo>
                        <a:pt x="1851239" y="1540759"/>
                      </a:lnTo>
                      <a:lnTo>
                        <a:pt x="1761482" y="1518319"/>
                      </a:lnTo>
                      <a:lnTo>
                        <a:pt x="1710994" y="1473441"/>
                      </a:lnTo>
                      <a:lnTo>
                        <a:pt x="1660505" y="1400513"/>
                      </a:lnTo>
                      <a:lnTo>
                        <a:pt x="1643676" y="1310756"/>
                      </a:lnTo>
                      <a:lnTo>
                        <a:pt x="1604407" y="1181730"/>
                      </a:lnTo>
                      <a:lnTo>
                        <a:pt x="1565138" y="1125632"/>
                      </a:lnTo>
                      <a:lnTo>
                        <a:pt x="1497821" y="1058315"/>
                      </a:lnTo>
                      <a:lnTo>
                        <a:pt x="1424893" y="990997"/>
                      </a:lnTo>
                      <a:lnTo>
                        <a:pt x="1284648" y="934899"/>
                      </a:lnTo>
                      <a:lnTo>
                        <a:pt x="1144402" y="878800"/>
                      </a:lnTo>
                      <a:lnTo>
                        <a:pt x="493664" y="609529"/>
                      </a:lnTo>
                      <a:lnTo>
                        <a:pt x="280491" y="474894"/>
                      </a:lnTo>
                      <a:lnTo>
                        <a:pt x="140245" y="379527"/>
                      </a:lnTo>
                      <a:lnTo>
                        <a:pt x="44878" y="278550"/>
                      </a:lnTo>
                      <a:lnTo>
                        <a:pt x="5610" y="205622"/>
                      </a:lnTo>
                      <a:lnTo>
                        <a:pt x="0" y="160744"/>
                      </a:lnTo>
                      <a:lnTo>
                        <a:pt x="11219" y="59767"/>
                      </a:lnTo>
                      <a:close/>
                    </a:path>
                  </a:pathLst>
                </a:custGeom>
                <a:solidFill>
                  <a:schemeClr val="tx2">
                    <a:lumMod val="75000"/>
                  </a:schemeClr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3737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76" name="Vrije vorm 275"/>
                <p:cNvSpPr/>
                <p:nvPr/>
              </p:nvSpPr>
              <p:spPr>
                <a:xfrm rot="18155741">
                  <a:off x="8145064" y="5019990"/>
                  <a:ext cx="607245" cy="270799"/>
                </a:xfrm>
                <a:custGeom>
                  <a:avLst/>
                  <a:gdLst>
                    <a:gd name="connsiteX0" fmla="*/ 0 w 2473929"/>
                    <a:gd name="connsiteY0" fmla="*/ 61708 h 1194891"/>
                    <a:gd name="connsiteX1" fmla="*/ 1929777 w 2473929"/>
                    <a:gd name="connsiteY1" fmla="*/ 1194891 h 1194891"/>
                    <a:gd name="connsiteX2" fmla="*/ 1946606 w 2473929"/>
                    <a:gd name="connsiteY2" fmla="*/ 1172452 h 1194891"/>
                    <a:gd name="connsiteX3" fmla="*/ 1991485 w 2473929"/>
                    <a:gd name="connsiteY3" fmla="*/ 1144403 h 1194891"/>
                    <a:gd name="connsiteX4" fmla="*/ 2030754 w 2473929"/>
                    <a:gd name="connsiteY4" fmla="*/ 1133183 h 1194891"/>
                    <a:gd name="connsiteX5" fmla="*/ 2081242 w 2473929"/>
                    <a:gd name="connsiteY5" fmla="*/ 1133183 h 1194891"/>
                    <a:gd name="connsiteX6" fmla="*/ 2131730 w 2473929"/>
                    <a:gd name="connsiteY6" fmla="*/ 1150013 h 1194891"/>
                    <a:gd name="connsiteX7" fmla="*/ 2137340 w 2473929"/>
                    <a:gd name="connsiteY7" fmla="*/ 1133183 h 1194891"/>
                    <a:gd name="connsiteX8" fmla="*/ 2137340 w 2473929"/>
                    <a:gd name="connsiteY8" fmla="*/ 1060256 h 1194891"/>
                    <a:gd name="connsiteX9" fmla="*/ 2199048 w 2473929"/>
                    <a:gd name="connsiteY9" fmla="*/ 987328 h 1194891"/>
                    <a:gd name="connsiteX10" fmla="*/ 2232707 w 2473929"/>
                    <a:gd name="connsiteY10" fmla="*/ 970499 h 1194891"/>
                    <a:gd name="connsiteX11" fmla="*/ 2288805 w 2473929"/>
                    <a:gd name="connsiteY11" fmla="*/ 953669 h 1194891"/>
                    <a:gd name="connsiteX12" fmla="*/ 2361733 w 2473929"/>
                    <a:gd name="connsiteY12" fmla="*/ 953669 h 1194891"/>
                    <a:gd name="connsiteX13" fmla="*/ 2401001 w 2473929"/>
                    <a:gd name="connsiteY13" fmla="*/ 948059 h 1194891"/>
                    <a:gd name="connsiteX14" fmla="*/ 2445880 w 2473929"/>
                    <a:gd name="connsiteY14" fmla="*/ 959279 h 1194891"/>
                    <a:gd name="connsiteX15" fmla="*/ 2473929 w 2473929"/>
                    <a:gd name="connsiteY15" fmla="*/ 987328 h 1194891"/>
                    <a:gd name="connsiteX16" fmla="*/ 2429050 w 2473929"/>
                    <a:gd name="connsiteY16" fmla="*/ 914400 h 1194891"/>
                    <a:gd name="connsiteX17" fmla="*/ 2356123 w 2473929"/>
                    <a:gd name="connsiteY17" fmla="*/ 824643 h 1194891"/>
                    <a:gd name="connsiteX18" fmla="*/ 2294415 w 2473929"/>
                    <a:gd name="connsiteY18" fmla="*/ 768545 h 1194891"/>
                    <a:gd name="connsiteX19" fmla="*/ 2204658 w 2473929"/>
                    <a:gd name="connsiteY19" fmla="*/ 723667 h 1194891"/>
                    <a:gd name="connsiteX20" fmla="*/ 2109291 w 2473929"/>
                    <a:gd name="connsiteY20" fmla="*/ 690008 h 1194891"/>
                    <a:gd name="connsiteX21" fmla="*/ 2030754 w 2473929"/>
                    <a:gd name="connsiteY21" fmla="*/ 667569 h 1194891"/>
                    <a:gd name="connsiteX22" fmla="*/ 1935387 w 2473929"/>
                    <a:gd name="connsiteY22" fmla="*/ 678788 h 1194891"/>
                    <a:gd name="connsiteX23" fmla="*/ 1817581 w 2473929"/>
                    <a:gd name="connsiteY23" fmla="*/ 706837 h 1194891"/>
                    <a:gd name="connsiteX24" fmla="*/ 1739043 w 2473929"/>
                    <a:gd name="connsiteY24" fmla="*/ 718057 h 1194891"/>
                    <a:gd name="connsiteX25" fmla="*/ 1688555 w 2473929"/>
                    <a:gd name="connsiteY25" fmla="*/ 729277 h 1194891"/>
                    <a:gd name="connsiteX26" fmla="*/ 1576358 w 2473929"/>
                    <a:gd name="connsiteY26" fmla="*/ 757326 h 1194891"/>
                    <a:gd name="connsiteX27" fmla="*/ 1520260 w 2473929"/>
                    <a:gd name="connsiteY27" fmla="*/ 762935 h 1194891"/>
                    <a:gd name="connsiteX28" fmla="*/ 1447333 w 2473929"/>
                    <a:gd name="connsiteY28" fmla="*/ 712447 h 1194891"/>
                    <a:gd name="connsiteX29" fmla="*/ 235612 w 2473929"/>
                    <a:gd name="connsiteY29" fmla="*/ 0 h 1194891"/>
                    <a:gd name="connsiteX30" fmla="*/ 179514 w 2473929"/>
                    <a:gd name="connsiteY30" fmla="*/ 0 h 1194891"/>
                    <a:gd name="connsiteX31" fmla="*/ 179514 w 2473929"/>
                    <a:gd name="connsiteY31" fmla="*/ 0 h 1194891"/>
                    <a:gd name="connsiteX32" fmla="*/ 95367 w 2473929"/>
                    <a:gd name="connsiteY32" fmla="*/ 28050 h 1194891"/>
                    <a:gd name="connsiteX33" fmla="*/ 67318 w 2473929"/>
                    <a:gd name="connsiteY33" fmla="*/ 44879 h 1194891"/>
                    <a:gd name="connsiteX34" fmla="*/ 0 w 2473929"/>
                    <a:gd name="connsiteY34" fmla="*/ 61708 h 11948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</a:cxnLst>
                  <a:rect l="l" t="t" r="r" b="b"/>
                  <a:pathLst>
                    <a:path w="2473929" h="1194891">
                      <a:moveTo>
                        <a:pt x="0" y="61708"/>
                      </a:moveTo>
                      <a:lnTo>
                        <a:pt x="1929777" y="1194891"/>
                      </a:lnTo>
                      <a:lnTo>
                        <a:pt x="1946606" y="1172452"/>
                      </a:lnTo>
                      <a:lnTo>
                        <a:pt x="1991485" y="1144403"/>
                      </a:lnTo>
                      <a:lnTo>
                        <a:pt x="2030754" y="1133183"/>
                      </a:lnTo>
                      <a:lnTo>
                        <a:pt x="2081242" y="1133183"/>
                      </a:lnTo>
                      <a:lnTo>
                        <a:pt x="2131730" y="1150013"/>
                      </a:lnTo>
                      <a:lnTo>
                        <a:pt x="2137340" y="1133183"/>
                      </a:lnTo>
                      <a:lnTo>
                        <a:pt x="2137340" y="1060256"/>
                      </a:lnTo>
                      <a:lnTo>
                        <a:pt x="2199048" y="987328"/>
                      </a:lnTo>
                      <a:lnTo>
                        <a:pt x="2232707" y="970499"/>
                      </a:lnTo>
                      <a:lnTo>
                        <a:pt x="2288805" y="953669"/>
                      </a:lnTo>
                      <a:lnTo>
                        <a:pt x="2361733" y="953669"/>
                      </a:lnTo>
                      <a:lnTo>
                        <a:pt x="2401001" y="948059"/>
                      </a:lnTo>
                      <a:lnTo>
                        <a:pt x="2445880" y="959279"/>
                      </a:lnTo>
                      <a:lnTo>
                        <a:pt x="2473929" y="987328"/>
                      </a:lnTo>
                      <a:lnTo>
                        <a:pt x="2429050" y="914400"/>
                      </a:lnTo>
                      <a:lnTo>
                        <a:pt x="2356123" y="824643"/>
                      </a:lnTo>
                      <a:lnTo>
                        <a:pt x="2294415" y="768545"/>
                      </a:lnTo>
                      <a:lnTo>
                        <a:pt x="2204658" y="723667"/>
                      </a:lnTo>
                      <a:lnTo>
                        <a:pt x="2109291" y="690008"/>
                      </a:lnTo>
                      <a:lnTo>
                        <a:pt x="2030754" y="667569"/>
                      </a:lnTo>
                      <a:lnTo>
                        <a:pt x="1935387" y="678788"/>
                      </a:lnTo>
                      <a:lnTo>
                        <a:pt x="1817581" y="706837"/>
                      </a:lnTo>
                      <a:lnTo>
                        <a:pt x="1739043" y="718057"/>
                      </a:lnTo>
                      <a:lnTo>
                        <a:pt x="1688555" y="729277"/>
                      </a:lnTo>
                      <a:lnTo>
                        <a:pt x="1576358" y="757326"/>
                      </a:lnTo>
                      <a:lnTo>
                        <a:pt x="1520260" y="762935"/>
                      </a:lnTo>
                      <a:lnTo>
                        <a:pt x="1447333" y="712447"/>
                      </a:lnTo>
                      <a:lnTo>
                        <a:pt x="235612" y="0"/>
                      </a:lnTo>
                      <a:lnTo>
                        <a:pt x="179514" y="0"/>
                      </a:lnTo>
                      <a:lnTo>
                        <a:pt x="179514" y="0"/>
                      </a:lnTo>
                      <a:lnTo>
                        <a:pt x="95367" y="28050"/>
                      </a:lnTo>
                      <a:lnTo>
                        <a:pt x="67318" y="44879"/>
                      </a:lnTo>
                      <a:lnTo>
                        <a:pt x="0" y="61708"/>
                      </a:lnTo>
                      <a:close/>
                    </a:path>
                  </a:pathLst>
                </a:custGeom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3737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77" name="Vrije vorm 276"/>
                <p:cNvSpPr/>
                <p:nvPr/>
              </p:nvSpPr>
              <p:spPr>
                <a:xfrm rot="10797509" flipH="1">
                  <a:off x="8190010" y="5098256"/>
                  <a:ext cx="599475" cy="274309"/>
                </a:xfrm>
                <a:custGeom>
                  <a:avLst/>
                  <a:gdLst>
                    <a:gd name="connsiteX0" fmla="*/ 0 w 2473929"/>
                    <a:gd name="connsiteY0" fmla="*/ 61708 h 1194891"/>
                    <a:gd name="connsiteX1" fmla="*/ 1929777 w 2473929"/>
                    <a:gd name="connsiteY1" fmla="*/ 1194891 h 1194891"/>
                    <a:gd name="connsiteX2" fmla="*/ 1946606 w 2473929"/>
                    <a:gd name="connsiteY2" fmla="*/ 1172452 h 1194891"/>
                    <a:gd name="connsiteX3" fmla="*/ 1991485 w 2473929"/>
                    <a:gd name="connsiteY3" fmla="*/ 1144403 h 1194891"/>
                    <a:gd name="connsiteX4" fmla="*/ 2030754 w 2473929"/>
                    <a:gd name="connsiteY4" fmla="*/ 1133183 h 1194891"/>
                    <a:gd name="connsiteX5" fmla="*/ 2081242 w 2473929"/>
                    <a:gd name="connsiteY5" fmla="*/ 1133183 h 1194891"/>
                    <a:gd name="connsiteX6" fmla="*/ 2131730 w 2473929"/>
                    <a:gd name="connsiteY6" fmla="*/ 1150013 h 1194891"/>
                    <a:gd name="connsiteX7" fmla="*/ 2137340 w 2473929"/>
                    <a:gd name="connsiteY7" fmla="*/ 1133183 h 1194891"/>
                    <a:gd name="connsiteX8" fmla="*/ 2137340 w 2473929"/>
                    <a:gd name="connsiteY8" fmla="*/ 1060256 h 1194891"/>
                    <a:gd name="connsiteX9" fmla="*/ 2199048 w 2473929"/>
                    <a:gd name="connsiteY9" fmla="*/ 987328 h 1194891"/>
                    <a:gd name="connsiteX10" fmla="*/ 2232707 w 2473929"/>
                    <a:gd name="connsiteY10" fmla="*/ 970499 h 1194891"/>
                    <a:gd name="connsiteX11" fmla="*/ 2288805 w 2473929"/>
                    <a:gd name="connsiteY11" fmla="*/ 953669 h 1194891"/>
                    <a:gd name="connsiteX12" fmla="*/ 2361733 w 2473929"/>
                    <a:gd name="connsiteY12" fmla="*/ 953669 h 1194891"/>
                    <a:gd name="connsiteX13" fmla="*/ 2401001 w 2473929"/>
                    <a:gd name="connsiteY13" fmla="*/ 948059 h 1194891"/>
                    <a:gd name="connsiteX14" fmla="*/ 2445880 w 2473929"/>
                    <a:gd name="connsiteY14" fmla="*/ 959279 h 1194891"/>
                    <a:gd name="connsiteX15" fmla="*/ 2473929 w 2473929"/>
                    <a:gd name="connsiteY15" fmla="*/ 987328 h 1194891"/>
                    <a:gd name="connsiteX16" fmla="*/ 2429050 w 2473929"/>
                    <a:gd name="connsiteY16" fmla="*/ 914400 h 1194891"/>
                    <a:gd name="connsiteX17" fmla="*/ 2356123 w 2473929"/>
                    <a:gd name="connsiteY17" fmla="*/ 824643 h 1194891"/>
                    <a:gd name="connsiteX18" fmla="*/ 2294415 w 2473929"/>
                    <a:gd name="connsiteY18" fmla="*/ 768545 h 1194891"/>
                    <a:gd name="connsiteX19" fmla="*/ 2204658 w 2473929"/>
                    <a:gd name="connsiteY19" fmla="*/ 723667 h 1194891"/>
                    <a:gd name="connsiteX20" fmla="*/ 2109291 w 2473929"/>
                    <a:gd name="connsiteY20" fmla="*/ 690008 h 1194891"/>
                    <a:gd name="connsiteX21" fmla="*/ 2030754 w 2473929"/>
                    <a:gd name="connsiteY21" fmla="*/ 667569 h 1194891"/>
                    <a:gd name="connsiteX22" fmla="*/ 1935387 w 2473929"/>
                    <a:gd name="connsiteY22" fmla="*/ 678788 h 1194891"/>
                    <a:gd name="connsiteX23" fmla="*/ 1817581 w 2473929"/>
                    <a:gd name="connsiteY23" fmla="*/ 706837 h 1194891"/>
                    <a:gd name="connsiteX24" fmla="*/ 1739043 w 2473929"/>
                    <a:gd name="connsiteY24" fmla="*/ 718057 h 1194891"/>
                    <a:gd name="connsiteX25" fmla="*/ 1688555 w 2473929"/>
                    <a:gd name="connsiteY25" fmla="*/ 729277 h 1194891"/>
                    <a:gd name="connsiteX26" fmla="*/ 1576358 w 2473929"/>
                    <a:gd name="connsiteY26" fmla="*/ 757326 h 1194891"/>
                    <a:gd name="connsiteX27" fmla="*/ 1520260 w 2473929"/>
                    <a:gd name="connsiteY27" fmla="*/ 762935 h 1194891"/>
                    <a:gd name="connsiteX28" fmla="*/ 1447333 w 2473929"/>
                    <a:gd name="connsiteY28" fmla="*/ 712447 h 1194891"/>
                    <a:gd name="connsiteX29" fmla="*/ 235612 w 2473929"/>
                    <a:gd name="connsiteY29" fmla="*/ 0 h 1194891"/>
                    <a:gd name="connsiteX30" fmla="*/ 179514 w 2473929"/>
                    <a:gd name="connsiteY30" fmla="*/ 0 h 1194891"/>
                    <a:gd name="connsiteX31" fmla="*/ 179514 w 2473929"/>
                    <a:gd name="connsiteY31" fmla="*/ 0 h 1194891"/>
                    <a:gd name="connsiteX32" fmla="*/ 95367 w 2473929"/>
                    <a:gd name="connsiteY32" fmla="*/ 28050 h 1194891"/>
                    <a:gd name="connsiteX33" fmla="*/ 67318 w 2473929"/>
                    <a:gd name="connsiteY33" fmla="*/ 44879 h 1194891"/>
                    <a:gd name="connsiteX34" fmla="*/ 0 w 2473929"/>
                    <a:gd name="connsiteY34" fmla="*/ 61708 h 11948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</a:cxnLst>
                  <a:rect l="l" t="t" r="r" b="b"/>
                  <a:pathLst>
                    <a:path w="2473929" h="1194891">
                      <a:moveTo>
                        <a:pt x="0" y="61708"/>
                      </a:moveTo>
                      <a:lnTo>
                        <a:pt x="1929777" y="1194891"/>
                      </a:lnTo>
                      <a:lnTo>
                        <a:pt x="1946606" y="1172452"/>
                      </a:lnTo>
                      <a:lnTo>
                        <a:pt x="1991485" y="1144403"/>
                      </a:lnTo>
                      <a:lnTo>
                        <a:pt x="2030754" y="1133183"/>
                      </a:lnTo>
                      <a:lnTo>
                        <a:pt x="2081242" y="1133183"/>
                      </a:lnTo>
                      <a:lnTo>
                        <a:pt x="2131730" y="1150013"/>
                      </a:lnTo>
                      <a:lnTo>
                        <a:pt x="2137340" y="1133183"/>
                      </a:lnTo>
                      <a:lnTo>
                        <a:pt x="2137340" y="1060256"/>
                      </a:lnTo>
                      <a:lnTo>
                        <a:pt x="2199048" y="987328"/>
                      </a:lnTo>
                      <a:lnTo>
                        <a:pt x="2232707" y="970499"/>
                      </a:lnTo>
                      <a:lnTo>
                        <a:pt x="2288805" y="953669"/>
                      </a:lnTo>
                      <a:lnTo>
                        <a:pt x="2361733" y="953669"/>
                      </a:lnTo>
                      <a:lnTo>
                        <a:pt x="2401001" y="948059"/>
                      </a:lnTo>
                      <a:lnTo>
                        <a:pt x="2445880" y="959279"/>
                      </a:lnTo>
                      <a:lnTo>
                        <a:pt x="2473929" y="987328"/>
                      </a:lnTo>
                      <a:lnTo>
                        <a:pt x="2429050" y="914400"/>
                      </a:lnTo>
                      <a:lnTo>
                        <a:pt x="2356123" y="824643"/>
                      </a:lnTo>
                      <a:lnTo>
                        <a:pt x="2294415" y="768545"/>
                      </a:lnTo>
                      <a:lnTo>
                        <a:pt x="2204658" y="723667"/>
                      </a:lnTo>
                      <a:lnTo>
                        <a:pt x="2109291" y="690008"/>
                      </a:lnTo>
                      <a:lnTo>
                        <a:pt x="2030754" y="667569"/>
                      </a:lnTo>
                      <a:lnTo>
                        <a:pt x="1935387" y="678788"/>
                      </a:lnTo>
                      <a:lnTo>
                        <a:pt x="1817581" y="706837"/>
                      </a:lnTo>
                      <a:lnTo>
                        <a:pt x="1739043" y="718057"/>
                      </a:lnTo>
                      <a:lnTo>
                        <a:pt x="1688555" y="729277"/>
                      </a:lnTo>
                      <a:lnTo>
                        <a:pt x="1576358" y="757326"/>
                      </a:lnTo>
                      <a:lnTo>
                        <a:pt x="1520260" y="762935"/>
                      </a:lnTo>
                      <a:lnTo>
                        <a:pt x="1447333" y="712447"/>
                      </a:lnTo>
                      <a:lnTo>
                        <a:pt x="235612" y="0"/>
                      </a:lnTo>
                      <a:lnTo>
                        <a:pt x="179514" y="0"/>
                      </a:lnTo>
                      <a:lnTo>
                        <a:pt x="179514" y="0"/>
                      </a:lnTo>
                      <a:lnTo>
                        <a:pt x="95367" y="28050"/>
                      </a:lnTo>
                      <a:lnTo>
                        <a:pt x="67318" y="44879"/>
                      </a:lnTo>
                      <a:lnTo>
                        <a:pt x="0" y="61708"/>
                      </a:lnTo>
                      <a:close/>
                    </a:path>
                  </a:pathLst>
                </a:custGeom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3737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pic>
              <p:nvPicPr>
                <p:cNvPr id="59" name="Content Placeholder 7"/>
                <p:cNvPicPr>
                  <a:picLocks noChangeAspect="1"/>
                </p:cNvPicPr>
                <p:nvPr/>
              </p:nvPicPr>
              <p:blipFill rotWithShape="1">
                <a:blip r:embed="rId5"/>
                <a:srcRect l="63187" t="28729" r="33112" b="62815"/>
                <a:stretch/>
              </p:blipFill>
              <p:spPr bwMode="auto">
                <a:xfrm rot="7216777">
                  <a:off x="8475859" y="5472874"/>
                  <a:ext cx="164663" cy="40598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70" name="Ovaal 69"/>
                <p:cNvSpPr/>
                <p:nvPr/>
              </p:nvSpPr>
              <p:spPr>
                <a:xfrm>
                  <a:off x="7432176" y="4824954"/>
                  <a:ext cx="1044116" cy="1022946"/>
                </a:xfrm>
                <a:prstGeom prst="ellipse">
                  <a:avLst/>
                </a:pr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0">
                  <a:schemeClr val="dk1"/>
                </a:lnRef>
                <a:fillRef idx="3">
                  <a:schemeClr val="dk1"/>
                </a:fillRef>
                <a:effectRef idx="3">
                  <a:schemeClr val="dk1"/>
                </a:effectRef>
                <a:fontRef idx="minor">
                  <a:schemeClr val="lt1"/>
                </a:fontRef>
              </p:style>
              <p:txBody>
                <a:bodyPr lIns="91370" tIns="45687" rIns="91370" bIns="45687" rtlCol="0" anchor="ctr"/>
                <a:lstStyle/>
                <a:p>
                  <a:pPr algn="ctr" defTabSz="913737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30" name="Group 29"/>
                <p:cNvGrpSpPr/>
                <p:nvPr/>
              </p:nvGrpSpPr>
              <p:grpSpPr>
                <a:xfrm>
                  <a:off x="5037762" y="3465033"/>
                  <a:ext cx="2402607" cy="2395468"/>
                  <a:chOff x="5037762" y="3465033"/>
                  <a:chExt cx="2402607" cy="2395468"/>
                </a:xfrm>
              </p:grpSpPr>
              <p:sp>
                <p:nvSpPr>
                  <p:cNvPr id="287" name="Vrije vorm 286"/>
                  <p:cNvSpPr/>
                  <p:nvPr/>
                </p:nvSpPr>
                <p:spPr>
                  <a:xfrm rot="18178799">
                    <a:off x="6863303" y="3552164"/>
                    <a:ext cx="342972" cy="235714"/>
                  </a:xfrm>
                  <a:custGeom>
                    <a:avLst/>
                    <a:gdLst>
                      <a:gd name="connsiteX0" fmla="*/ 11219 w 2356122"/>
                      <a:gd name="connsiteY0" fmla="*/ 59767 h 1619296"/>
                      <a:gd name="connsiteX1" fmla="*/ 11219 w 2356122"/>
                      <a:gd name="connsiteY1" fmla="*/ 59767 h 1619296"/>
                      <a:gd name="connsiteX2" fmla="*/ 39269 w 2356122"/>
                      <a:gd name="connsiteY2" fmla="*/ 20499 h 1619296"/>
                      <a:gd name="connsiteX3" fmla="*/ 72927 w 2356122"/>
                      <a:gd name="connsiteY3" fmla="*/ 9279 h 1619296"/>
                      <a:gd name="connsiteX4" fmla="*/ 196343 w 2356122"/>
                      <a:gd name="connsiteY4" fmla="*/ 3669 h 1619296"/>
                      <a:gd name="connsiteX5" fmla="*/ 342199 w 2356122"/>
                      <a:gd name="connsiteY5" fmla="*/ 31718 h 1619296"/>
                      <a:gd name="connsiteX6" fmla="*/ 488054 w 2356122"/>
                      <a:gd name="connsiteY6" fmla="*/ 99036 h 1619296"/>
                      <a:gd name="connsiteX7" fmla="*/ 661958 w 2356122"/>
                      <a:gd name="connsiteY7" fmla="*/ 194403 h 1619296"/>
                      <a:gd name="connsiteX8" fmla="*/ 830253 w 2356122"/>
                      <a:gd name="connsiteY8" fmla="*/ 295380 h 1619296"/>
                      <a:gd name="connsiteX9" fmla="*/ 1037816 w 2356122"/>
                      <a:gd name="connsiteY9" fmla="*/ 474894 h 1619296"/>
                      <a:gd name="connsiteX10" fmla="*/ 1279038 w 2356122"/>
                      <a:gd name="connsiteY10" fmla="*/ 648798 h 1619296"/>
                      <a:gd name="connsiteX11" fmla="*/ 1391234 w 2356122"/>
                      <a:gd name="connsiteY11" fmla="*/ 738555 h 1619296"/>
                      <a:gd name="connsiteX12" fmla="*/ 1610017 w 2356122"/>
                      <a:gd name="connsiteY12" fmla="*/ 906849 h 1619296"/>
                      <a:gd name="connsiteX13" fmla="*/ 1699774 w 2356122"/>
                      <a:gd name="connsiteY13" fmla="*/ 923679 h 1619296"/>
                      <a:gd name="connsiteX14" fmla="*/ 1772702 w 2356122"/>
                      <a:gd name="connsiteY14" fmla="*/ 923679 h 1619296"/>
                      <a:gd name="connsiteX15" fmla="*/ 1896118 w 2356122"/>
                      <a:gd name="connsiteY15" fmla="*/ 884410 h 1619296"/>
                      <a:gd name="connsiteX16" fmla="*/ 2070022 w 2356122"/>
                      <a:gd name="connsiteY16" fmla="*/ 878800 h 1619296"/>
                      <a:gd name="connsiteX17" fmla="*/ 2114900 w 2356122"/>
                      <a:gd name="connsiteY17" fmla="*/ 895630 h 1619296"/>
                      <a:gd name="connsiteX18" fmla="*/ 2232707 w 2356122"/>
                      <a:gd name="connsiteY18" fmla="*/ 979777 h 1619296"/>
                      <a:gd name="connsiteX19" fmla="*/ 2305634 w 2356122"/>
                      <a:gd name="connsiteY19" fmla="*/ 1030265 h 1619296"/>
                      <a:gd name="connsiteX20" fmla="*/ 2350513 w 2356122"/>
                      <a:gd name="connsiteY20" fmla="*/ 1086364 h 1619296"/>
                      <a:gd name="connsiteX21" fmla="*/ 2356122 w 2356122"/>
                      <a:gd name="connsiteY21" fmla="*/ 1114413 h 1619296"/>
                      <a:gd name="connsiteX22" fmla="*/ 2260756 w 2356122"/>
                      <a:gd name="connsiteY22" fmla="*/ 1108803 h 1619296"/>
                      <a:gd name="connsiteX23" fmla="*/ 2193438 w 2356122"/>
                      <a:gd name="connsiteY23" fmla="*/ 1108803 h 1619296"/>
                      <a:gd name="connsiteX24" fmla="*/ 2075632 w 2356122"/>
                      <a:gd name="connsiteY24" fmla="*/ 1159291 h 1619296"/>
                      <a:gd name="connsiteX25" fmla="*/ 2008314 w 2356122"/>
                      <a:gd name="connsiteY25" fmla="*/ 1192950 h 1619296"/>
                      <a:gd name="connsiteX26" fmla="*/ 1974655 w 2356122"/>
                      <a:gd name="connsiteY26" fmla="*/ 1277097 h 1619296"/>
                      <a:gd name="connsiteX27" fmla="*/ 1969045 w 2356122"/>
                      <a:gd name="connsiteY27" fmla="*/ 1338805 h 1619296"/>
                      <a:gd name="connsiteX28" fmla="*/ 1969045 w 2356122"/>
                      <a:gd name="connsiteY28" fmla="*/ 1394903 h 1619296"/>
                      <a:gd name="connsiteX29" fmla="*/ 1985875 w 2356122"/>
                      <a:gd name="connsiteY29" fmla="*/ 1456611 h 1619296"/>
                      <a:gd name="connsiteX30" fmla="*/ 2013924 w 2356122"/>
                      <a:gd name="connsiteY30" fmla="*/ 1523929 h 1619296"/>
                      <a:gd name="connsiteX31" fmla="*/ 2041973 w 2356122"/>
                      <a:gd name="connsiteY31" fmla="*/ 1585637 h 1619296"/>
                      <a:gd name="connsiteX32" fmla="*/ 2058802 w 2356122"/>
                      <a:gd name="connsiteY32" fmla="*/ 1619296 h 1619296"/>
                      <a:gd name="connsiteX33" fmla="*/ 1935386 w 2356122"/>
                      <a:gd name="connsiteY33" fmla="*/ 1580027 h 1619296"/>
                      <a:gd name="connsiteX34" fmla="*/ 1851239 w 2356122"/>
                      <a:gd name="connsiteY34" fmla="*/ 1540759 h 1619296"/>
                      <a:gd name="connsiteX35" fmla="*/ 1761482 w 2356122"/>
                      <a:gd name="connsiteY35" fmla="*/ 1518319 h 1619296"/>
                      <a:gd name="connsiteX36" fmla="*/ 1710994 w 2356122"/>
                      <a:gd name="connsiteY36" fmla="*/ 1473441 h 1619296"/>
                      <a:gd name="connsiteX37" fmla="*/ 1660505 w 2356122"/>
                      <a:gd name="connsiteY37" fmla="*/ 1400513 h 1619296"/>
                      <a:gd name="connsiteX38" fmla="*/ 1643676 w 2356122"/>
                      <a:gd name="connsiteY38" fmla="*/ 1310756 h 1619296"/>
                      <a:gd name="connsiteX39" fmla="*/ 1604407 w 2356122"/>
                      <a:gd name="connsiteY39" fmla="*/ 1181730 h 1619296"/>
                      <a:gd name="connsiteX40" fmla="*/ 1565138 w 2356122"/>
                      <a:gd name="connsiteY40" fmla="*/ 1125632 h 1619296"/>
                      <a:gd name="connsiteX41" fmla="*/ 1497821 w 2356122"/>
                      <a:gd name="connsiteY41" fmla="*/ 1058315 h 1619296"/>
                      <a:gd name="connsiteX42" fmla="*/ 1424893 w 2356122"/>
                      <a:gd name="connsiteY42" fmla="*/ 990997 h 1619296"/>
                      <a:gd name="connsiteX43" fmla="*/ 1284648 w 2356122"/>
                      <a:gd name="connsiteY43" fmla="*/ 934899 h 1619296"/>
                      <a:gd name="connsiteX44" fmla="*/ 1144402 w 2356122"/>
                      <a:gd name="connsiteY44" fmla="*/ 878800 h 1619296"/>
                      <a:gd name="connsiteX45" fmla="*/ 493664 w 2356122"/>
                      <a:gd name="connsiteY45" fmla="*/ 609529 h 1619296"/>
                      <a:gd name="connsiteX46" fmla="*/ 280491 w 2356122"/>
                      <a:gd name="connsiteY46" fmla="*/ 474894 h 1619296"/>
                      <a:gd name="connsiteX47" fmla="*/ 140245 w 2356122"/>
                      <a:gd name="connsiteY47" fmla="*/ 379527 h 1619296"/>
                      <a:gd name="connsiteX48" fmla="*/ 44878 w 2356122"/>
                      <a:gd name="connsiteY48" fmla="*/ 278550 h 1619296"/>
                      <a:gd name="connsiteX49" fmla="*/ 5610 w 2356122"/>
                      <a:gd name="connsiteY49" fmla="*/ 205622 h 1619296"/>
                      <a:gd name="connsiteX50" fmla="*/ 0 w 2356122"/>
                      <a:gd name="connsiteY50" fmla="*/ 160744 h 1619296"/>
                      <a:gd name="connsiteX51" fmla="*/ 11219 w 2356122"/>
                      <a:gd name="connsiteY51" fmla="*/ 59767 h 16192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</a:cxnLst>
                    <a:rect l="l" t="t" r="r" b="b"/>
                    <a:pathLst>
                      <a:path w="2356122" h="1619296">
                        <a:moveTo>
                          <a:pt x="11219" y="59767"/>
                        </a:moveTo>
                        <a:lnTo>
                          <a:pt x="11219" y="59767"/>
                        </a:lnTo>
                        <a:cubicBezTo>
                          <a:pt x="20569" y="46678"/>
                          <a:pt x="26819" y="30685"/>
                          <a:pt x="39269" y="20499"/>
                        </a:cubicBezTo>
                        <a:cubicBezTo>
                          <a:pt x="48422" y="13010"/>
                          <a:pt x="61708" y="13019"/>
                          <a:pt x="72927" y="9279"/>
                        </a:cubicBezTo>
                        <a:cubicBezTo>
                          <a:pt x="123460" y="-7566"/>
                          <a:pt x="83856" y="3669"/>
                          <a:pt x="196343" y="3669"/>
                        </a:cubicBezTo>
                        <a:lnTo>
                          <a:pt x="342199" y="31718"/>
                        </a:lnTo>
                        <a:lnTo>
                          <a:pt x="488054" y="99036"/>
                        </a:lnTo>
                        <a:lnTo>
                          <a:pt x="661958" y="194403"/>
                        </a:lnTo>
                        <a:lnTo>
                          <a:pt x="830253" y="295380"/>
                        </a:lnTo>
                        <a:lnTo>
                          <a:pt x="1037816" y="474894"/>
                        </a:lnTo>
                        <a:lnTo>
                          <a:pt x="1279038" y="648798"/>
                        </a:lnTo>
                        <a:lnTo>
                          <a:pt x="1391234" y="738555"/>
                        </a:lnTo>
                        <a:lnTo>
                          <a:pt x="1610017" y="906849"/>
                        </a:lnTo>
                        <a:lnTo>
                          <a:pt x="1699774" y="923679"/>
                        </a:lnTo>
                        <a:lnTo>
                          <a:pt x="1772702" y="923679"/>
                        </a:lnTo>
                        <a:lnTo>
                          <a:pt x="1896118" y="884410"/>
                        </a:lnTo>
                        <a:lnTo>
                          <a:pt x="2070022" y="878800"/>
                        </a:lnTo>
                        <a:lnTo>
                          <a:pt x="2114900" y="895630"/>
                        </a:lnTo>
                        <a:lnTo>
                          <a:pt x="2232707" y="979777"/>
                        </a:lnTo>
                        <a:lnTo>
                          <a:pt x="2305634" y="1030265"/>
                        </a:lnTo>
                        <a:lnTo>
                          <a:pt x="2350513" y="1086364"/>
                        </a:lnTo>
                        <a:lnTo>
                          <a:pt x="2356122" y="1114413"/>
                        </a:lnTo>
                        <a:lnTo>
                          <a:pt x="2260756" y="1108803"/>
                        </a:lnTo>
                        <a:lnTo>
                          <a:pt x="2193438" y="1108803"/>
                        </a:lnTo>
                        <a:lnTo>
                          <a:pt x="2075632" y="1159291"/>
                        </a:lnTo>
                        <a:lnTo>
                          <a:pt x="2008314" y="1192950"/>
                        </a:lnTo>
                        <a:lnTo>
                          <a:pt x="1974655" y="1277097"/>
                        </a:lnTo>
                        <a:lnTo>
                          <a:pt x="1969045" y="1338805"/>
                        </a:lnTo>
                        <a:lnTo>
                          <a:pt x="1969045" y="1394903"/>
                        </a:lnTo>
                        <a:lnTo>
                          <a:pt x="1985875" y="1456611"/>
                        </a:lnTo>
                        <a:lnTo>
                          <a:pt x="2013924" y="1523929"/>
                        </a:lnTo>
                        <a:lnTo>
                          <a:pt x="2041973" y="1585637"/>
                        </a:lnTo>
                        <a:lnTo>
                          <a:pt x="2058802" y="1619296"/>
                        </a:lnTo>
                        <a:lnTo>
                          <a:pt x="1935386" y="1580027"/>
                        </a:lnTo>
                        <a:lnTo>
                          <a:pt x="1851239" y="1540759"/>
                        </a:lnTo>
                        <a:lnTo>
                          <a:pt x="1761482" y="1518319"/>
                        </a:lnTo>
                        <a:lnTo>
                          <a:pt x="1710994" y="1473441"/>
                        </a:lnTo>
                        <a:lnTo>
                          <a:pt x="1660505" y="1400513"/>
                        </a:lnTo>
                        <a:lnTo>
                          <a:pt x="1643676" y="1310756"/>
                        </a:lnTo>
                        <a:lnTo>
                          <a:pt x="1604407" y="1181730"/>
                        </a:lnTo>
                        <a:lnTo>
                          <a:pt x="1565138" y="1125632"/>
                        </a:lnTo>
                        <a:lnTo>
                          <a:pt x="1497821" y="1058315"/>
                        </a:lnTo>
                        <a:lnTo>
                          <a:pt x="1424893" y="990997"/>
                        </a:lnTo>
                        <a:lnTo>
                          <a:pt x="1284648" y="934899"/>
                        </a:lnTo>
                        <a:lnTo>
                          <a:pt x="1144402" y="878800"/>
                        </a:lnTo>
                        <a:lnTo>
                          <a:pt x="493664" y="609529"/>
                        </a:lnTo>
                        <a:lnTo>
                          <a:pt x="280491" y="474894"/>
                        </a:lnTo>
                        <a:lnTo>
                          <a:pt x="140245" y="379527"/>
                        </a:lnTo>
                        <a:lnTo>
                          <a:pt x="44878" y="278550"/>
                        </a:lnTo>
                        <a:lnTo>
                          <a:pt x="5610" y="205622"/>
                        </a:lnTo>
                        <a:lnTo>
                          <a:pt x="0" y="160744"/>
                        </a:lnTo>
                        <a:lnTo>
                          <a:pt x="11219" y="59767"/>
                        </a:lnTo>
                        <a:close/>
                      </a:path>
                    </a:pathLst>
                  </a:custGeom>
                  <a:solidFill>
                    <a:schemeClr val="tx2">
                      <a:lumMod val="75000"/>
                    </a:schemeClr>
                  </a:solidFill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3737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284" name="Vrije vorm 283"/>
                  <p:cNvSpPr/>
                  <p:nvPr/>
                </p:nvSpPr>
                <p:spPr>
                  <a:xfrm rot="18155741">
                    <a:off x="6795948" y="3736346"/>
                    <a:ext cx="607245" cy="270799"/>
                  </a:xfrm>
                  <a:custGeom>
                    <a:avLst/>
                    <a:gdLst>
                      <a:gd name="connsiteX0" fmla="*/ 0 w 2473929"/>
                      <a:gd name="connsiteY0" fmla="*/ 61708 h 1194891"/>
                      <a:gd name="connsiteX1" fmla="*/ 1929777 w 2473929"/>
                      <a:gd name="connsiteY1" fmla="*/ 1194891 h 1194891"/>
                      <a:gd name="connsiteX2" fmla="*/ 1946606 w 2473929"/>
                      <a:gd name="connsiteY2" fmla="*/ 1172452 h 1194891"/>
                      <a:gd name="connsiteX3" fmla="*/ 1991485 w 2473929"/>
                      <a:gd name="connsiteY3" fmla="*/ 1144403 h 1194891"/>
                      <a:gd name="connsiteX4" fmla="*/ 2030754 w 2473929"/>
                      <a:gd name="connsiteY4" fmla="*/ 1133183 h 1194891"/>
                      <a:gd name="connsiteX5" fmla="*/ 2081242 w 2473929"/>
                      <a:gd name="connsiteY5" fmla="*/ 1133183 h 1194891"/>
                      <a:gd name="connsiteX6" fmla="*/ 2131730 w 2473929"/>
                      <a:gd name="connsiteY6" fmla="*/ 1150013 h 1194891"/>
                      <a:gd name="connsiteX7" fmla="*/ 2137340 w 2473929"/>
                      <a:gd name="connsiteY7" fmla="*/ 1133183 h 1194891"/>
                      <a:gd name="connsiteX8" fmla="*/ 2137340 w 2473929"/>
                      <a:gd name="connsiteY8" fmla="*/ 1060256 h 1194891"/>
                      <a:gd name="connsiteX9" fmla="*/ 2199048 w 2473929"/>
                      <a:gd name="connsiteY9" fmla="*/ 987328 h 1194891"/>
                      <a:gd name="connsiteX10" fmla="*/ 2232707 w 2473929"/>
                      <a:gd name="connsiteY10" fmla="*/ 970499 h 1194891"/>
                      <a:gd name="connsiteX11" fmla="*/ 2288805 w 2473929"/>
                      <a:gd name="connsiteY11" fmla="*/ 953669 h 1194891"/>
                      <a:gd name="connsiteX12" fmla="*/ 2361733 w 2473929"/>
                      <a:gd name="connsiteY12" fmla="*/ 953669 h 1194891"/>
                      <a:gd name="connsiteX13" fmla="*/ 2401001 w 2473929"/>
                      <a:gd name="connsiteY13" fmla="*/ 948059 h 1194891"/>
                      <a:gd name="connsiteX14" fmla="*/ 2445880 w 2473929"/>
                      <a:gd name="connsiteY14" fmla="*/ 959279 h 1194891"/>
                      <a:gd name="connsiteX15" fmla="*/ 2473929 w 2473929"/>
                      <a:gd name="connsiteY15" fmla="*/ 987328 h 1194891"/>
                      <a:gd name="connsiteX16" fmla="*/ 2429050 w 2473929"/>
                      <a:gd name="connsiteY16" fmla="*/ 914400 h 1194891"/>
                      <a:gd name="connsiteX17" fmla="*/ 2356123 w 2473929"/>
                      <a:gd name="connsiteY17" fmla="*/ 824643 h 1194891"/>
                      <a:gd name="connsiteX18" fmla="*/ 2294415 w 2473929"/>
                      <a:gd name="connsiteY18" fmla="*/ 768545 h 1194891"/>
                      <a:gd name="connsiteX19" fmla="*/ 2204658 w 2473929"/>
                      <a:gd name="connsiteY19" fmla="*/ 723667 h 1194891"/>
                      <a:gd name="connsiteX20" fmla="*/ 2109291 w 2473929"/>
                      <a:gd name="connsiteY20" fmla="*/ 690008 h 1194891"/>
                      <a:gd name="connsiteX21" fmla="*/ 2030754 w 2473929"/>
                      <a:gd name="connsiteY21" fmla="*/ 667569 h 1194891"/>
                      <a:gd name="connsiteX22" fmla="*/ 1935387 w 2473929"/>
                      <a:gd name="connsiteY22" fmla="*/ 678788 h 1194891"/>
                      <a:gd name="connsiteX23" fmla="*/ 1817581 w 2473929"/>
                      <a:gd name="connsiteY23" fmla="*/ 706837 h 1194891"/>
                      <a:gd name="connsiteX24" fmla="*/ 1739043 w 2473929"/>
                      <a:gd name="connsiteY24" fmla="*/ 718057 h 1194891"/>
                      <a:gd name="connsiteX25" fmla="*/ 1688555 w 2473929"/>
                      <a:gd name="connsiteY25" fmla="*/ 729277 h 1194891"/>
                      <a:gd name="connsiteX26" fmla="*/ 1576358 w 2473929"/>
                      <a:gd name="connsiteY26" fmla="*/ 757326 h 1194891"/>
                      <a:gd name="connsiteX27" fmla="*/ 1520260 w 2473929"/>
                      <a:gd name="connsiteY27" fmla="*/ 762935 h 1194891"/>
                      <a:gd name="connsiteX28" fmla="*/ 1447333 w 2473929"/>
                      <a:gd name="connsiteY28" fmla="*/ 712447 h 1194891"/>
                      <a:gd name="connsiteX29" fmla="*/ 235612 w 2473929"/>
                      <a:gd name="connsiteY29" fmla="*/ 0 h 1194891"/>
                      <a:gd name="connsiteX30" fmla="*/ 179514 w 2473929"/>
                      <a:gd name="connsiteY30" fmla="*/ 0 h 1194891"/>
                      <a:gd name="connsiteX31" fmla="*/ 179514 w 2473929"/>
                      <a:gd name="connsiteY31" fmla="*/ 0 h 1194891"/>
                      <a:gd name="connsiteX32" fmla="*/ 95367 w 2473929"/>
                      <a:gd name="connsiteY32" fmla="*/ 28050 h 1194891"/>
                      <a:gd name="connsiteX33" fmla="*/ 67318 w 2473929"/>
                      <a:gd name="connsiteY33" fmla="*/ 44879 h 1194891"/>
                      <a:gd name="connsiteX34" fmla="*/ 0 w 2473929"/>
                      <a:gd name="connsiteY34" fmla="*/ 61708 h 11948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</a:cxnLst>
                    <a:rect l="l" t="t" r="r" b="b"/>
                    <a:pathLst>
                      <a:path w="2473929" h="1194891">
                        <a:moveTo>
                          <a:pt x="0" y="61708"/>
                        </a:moveTo>
                        <a:lnTo>
                          <a:pt x="1929777" y="1194891"/>
                        </a:lnTo>
                        <a:lnTo>
                          <a:pt x="1946606" y="1172452"/>
                        </a:lnTo>
                        <a:lnTo>
                          <a:pt x="1991485" y="1144403"/>
                        </a:lnTo>
                        <a:lnTo>
                          <a:pt x="2030754" y="1133183"/>
                        </a:lnTo>
                        <a:lnTo>
                          <a:pt x="2081242" y="1133183"/>
                        </a:lnTo>
                        <a:lnTo>
                          <a:pt x="2131730" y="1150013"/>
                        </a:lnTo>
                        <a:lnTo>
                          <a:pt x="2137340" y="1133183"/>
                        </a:lnTo>
                        <a:lnTo>
                          <a:pt x="2137340" y="1060256"/>
                        </a:lnTo>
                        <a:lnTo>
                          <a:pt x="2199048" y="987328"/>
                        </a:lnTo>
                        <a:lnTo>
                          <a:pt x="2232707" y="970499"/>
                        </a:lnTo>
                        <a:lnTo>
                          <a:pt x="2288805" y="953669"/>
                        </a:lnTo>
                        <a:lnTo>
                          <a:pt x="2361733" y="953669"/>
                        </a:lnTo>
                        <a:lnTo>
                          <a:pt x="2401001" y="948059"/>
                        </a:lnTo>
                        <a:lnTo>
                          <a:pt x="2445880" y="959279"/>
                        </a:lnTo>
                        <a:lnTo>
                          <a:pt x="2473929" y="987328"/>
                        </a:lnTo>
                        <a:lnTo>
                          <a:pt x="2429050" y="914400"/>
                        </a:lnTo>
                        <a:lnTo>
                          <a:pt x="2356123" y="824643"/>
                        </a:lnTo>
                        <a:lnTo>
                          <a:pt x="2294415" y="768545"/>
                        </a:lnTo>
                        <a:lnTo>
                          <a:pt x="2204658" y="723667"/>
                        </a:lnTo>
                        <a:lnTo>
                          <a:pt x="2109291" y="690008"/>
                        </a:lnTo>
                        <a:lnTo>
                          <a:pt x="2030754" y="667569"/>
                        </a:lnTo>
                        <a:lnTo>
                          <a:pt x="1935387" y="678788"/>
                        </a:lnTo>
                        <a:lnTo>
                          <a:pt x="1817581" y="706837"/>
                        </a:lnTo>
                        <a:lnTo>
                          <a:pt x="1739043" y="718057"/>
                        </a:lnTo>
                        <a:lnTo>
                          <a:pt x="1688555" y="729277"/>
                        </a:lnTo>
                        <a:lnTo>
                          <a:pt x="1576358" y="757326"/>
                        </a:lnTo>
                        <a:lnTo>
                          <a:pt x="1520260" y="762935"/>
                        </a:lnTo>
                        <a:lnTo>
                          <a:pt x="1447333" y="712447"/>
                        </a:lnTo>
                        <a:lnTo>
                          <a:pt x="235612" y="0"/>
                        </a:lnTo>
                        <a:lnTo>
                          <a:pt x="179514" y="0"/>
                        </a:lnTo>
                        <a:lnTo>
                          <a:pt x="179514" y="0"/>
                        </a:lnTo>
                        <a:lnTo>
                          <a:pt x="95367" y="28050"/>
                        </a:lnTo>
                        <a:lnTo>
                          <a:pt x="67318" y="44879"/>
                        </a:lnTo>
                        <a:lnTo>
                          <a:pt x="0" y="61708"/>
                        </a:lnTo>
                        <a:close/>
                      </a:path>
                    </a:pathLst>
                  </a:custGeom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0">
                    <a:schemeClr val="accent6"/>
                  </a:lnRef>
                  <a:fillRef idx="3">
                    <a:schemeClr val="accent6"/>
                  </a:fillRef>
                  <a:effectRef idx="3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3737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285" name="Vrije vorm 284"/>
                  <p:cNvSpPr/>
                  <p:nvPr/>
                </p:nvSpPr>
                <p:spPr>
                  <a:xfrm rot="10797509" flipH="1">
                    <a:off x="6840894" y="3814612"/>
                    <a:ext cx="599475" cy="274309"/>
                  </a:xfrm>
                  <a:custGeom>
                    <a:avLst/>
                    <a:gdLst>
                      <a:gd name="connsiteX0" fmla="*/ 0 w 2473929"/>
                      <a:gd name="connsiteY0" fmla="*/ 61708 h 1194891"/>
                      <a:gd name="connsiteX1" fmla="*/ 1929777 w 2473929"/>
                      <a:gd name="connsiteY1" fmla="*/ 1194891 h 1194891"/>
                      <a:gd name="connsiteX2" fmla="*/ 1946606 w 2473929"/>
                      <a:gd name="connsiteY2" fmla="*/ 1172452 h 1194891"/>
                      <a:gd name="connsiteX3" fmla="*/ 1991485 w 2473929"/>
                      <a:gd name="connsiteY3" fmla="*/ 1144403 h 1194891"/>
                      <a:gd name="connsiteX4" fmla="*/ 2030754 w 2473929"/>
                      <a:gd name="connsiteY4" fmla="*/ 1133183 h 1194891"/>
                      <a:gd name="connsiteX5" fmla="*/ 2081242 w 2473929"/>
                      <a:gd name="connsiteY5" fmla="*/ 1133183 h 1194891"/>
                      <a:gd name="connsiteX6" fmla="*/ 2131730 w 2473929"/>
                      <a:gd name="connsiteY6" fmla="*/ 1150013 h 1194891"/>
                      <a:gd name="connsiteX7" fmla="*/ 2137340 w 2473929"/>
                      <a:gd name="connsiteY7" fmla="*/ 1133183 h 1194891"/>
                      <a:gd name="connsiteX8" fmla="*/ 2137340 w 2473929"/>
                      <a:gd name="connsiteY8" fmla="*/ 1060256 h 1194891"/>
                      <a:gd name="connsiteX9" fmla="*/ 2199048 w 2473929"/>
                      <a:gd name="connsiteY9" fmla="*/ 987328 h 1194891"/>
                      <a:gd name="connsiteX10" fmla="*/ 2232707 w 2473929"/>
                      <a:gd name="connsiteY10" fmla="*/ 970499 h 1194891"/>
                      <a:gd name="connsiteX11" fmla="*/ 2288805 w 2473929"/>
                      <a:gd name="connsiteY11" fmla="*/ 953669 h 1194891"/>
                      <a:gd name="connsiteX12" fmla="*/ 2361733 w 2473929"/>
                      <a:gd name="connsiteY12" fmla="*/ 953669 h 1194891"/>
                      <a:gd name="connsiteX13" fmla="*/ 2401001 w 2473929"/>
                      <a:gd name="connsiteY13" fmla="*/ 948059 h 1194891"/>
                      <a:gd name="connsiteX14" fmla="*/ 2445880 w 2473929"/>
                      <a:gd name="connsiteY14" fmla="*/ 959279 h 1194891"/>
                      <a:gd name="connsiteX15" fmla="*/ 2473929 w 2473929"/>
                      <a:gd name="connsiteY15" fmla="*/ 987328 h 1194891"/>
                      <a:gd name="connsiteX16" fmla="*/ 2429050 w 2473929"/>
                      <a:gd name="connsiteY16" fmla="*/ 914400 h 1194891"/>
                      <a:gd name="connsiteX17" fmla="*/ 2356123 w 2473929"/>
                      <a:gd name="connsiteY17" fmla="*/ 824643 h 1194891"/>
                      <a:gd name="connsiteX18" fmla="*/ 2294415 w 2473929"/>
                      <a:gd name="connsiteY18" fmla="*/ 768545 h 1194891"/>
                      <a:gd name="connsiteX19" fmla="*/ 2204658 w 2473929"/>
                      <a:gd name="connsiteY19" fmla="*/ 723667 h 1194891"/>
                      <a:gd name="connsiteX20" fmla="*/ 2109291 w 2473929"/>
                      <a:gd name="connsiteY20" fmla="*/ 690008 h 1194891"/>
                      <a:gd name="connsiteX21" fmla="*/ 2030754 w 2473929"/>
                      <a:gd name="connsiteY21" fmla="*/ 667569 h 1194891"/>
                      <a:gd name="connsiteX22" fmla="*/ 1935387 w 2473929"/>
                      <a:gd name="connsiteY22" fmla="*/ 678788 h 1194891"/>
                      <a:gd name="connsiteX23" fmla="*/ 1817581 w 2473929"/>
                      <a:gd name="connsiteY23" fmla="*/ 706837 h 1194891"/>
                      <a:gd name="connsiteX24" fmla="*/ 1739043 w 2473929"/>
                      <a:gd name="connsiteY24" fmla="*/ 718057 h 1194891"/>
                      <a:gd name="connsiteX25" fmla="*/ 1688555 w 2473929"/>
                      <a:gd name="connsiteY25" fmla="*/ 729277 h 1194891"/>
                      <a:gd name="connsiteX26" fmla="*/ 1576358 w 2473929"/>
                      <a:gd name="connsiteY26" fmla="*/ 757326 h 1194891"/>
                      <a:gd name="connsiteX27" fmla="*/ 1520260 w 2473929"/>
                      <a:gd name="connsiteY27" fmla="*/ 762935 h 1194891"/>
                      <a:gd name="connsiteX28" fmla="*/ 1447333 w 2473929"/>
                      <a:gd name="connsiteY28" fmla="*/ 712447 h 1194891"/>
                      <a:gd name="connsiteX29" fmla="*/ 235612 w 2473929"/>
                      <a:gd name="connsiteY29" fmla="*/ 0 h 1194891"/>
                      <a:gd name="connsiteX30" fmla="*/ 179514 w 2473929"/>
                      <a:gd name="connsiteY30" fmla="*/ 0 h 1194891"/>
                      <a:gd name="connsiteX31" fmla="*/ 179514 w 2473929"/>
                      <a:gd name="connsiteY31" fmla="*/ 0 h 1194891"/>
                      <a:gd name="connsiteX32" fmla="*/ 95367 w 2473929"/>
                      <a:gd name="connsiteY32" fmla="*/ 28050 h 1194891"/>
                      <a:gd name="connsiteX33" fmla="*/ 67318 w 2473929"/>
                      <a:gd name="connsiteY33" fmla="*/ 44879 h 1194891"/>
                      <a:gd name="connsiteX34" fmla="*/ 0 w 2473929"/>
                      <a:gd name="connsiteY34" fmla="*/ 61708 h 11948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</a:cxnLst>
                    <a:rect l="l" t="t" r="r" b="b"/>
                    <a:pathLst>
                      <a:path w="2473929" h="1194891">
                        <a:moveTo>
                          <a:pt x="0" y="61708"/>
                        </a:moveTo>
                        <a:lnTo>
                          <a:pt x="1929777" y="1194891"/>
                        </a:lnTo>
                        <a:lnTo>
                          <a:pt x="1946606" y="1172452"/>
                        </a:lnTo>
                        <a:lnTo>
                          <a:pt x="1991485" y="1144403"/>
                        </a:lnTo>
                        <a:lnTo>
                          <a:pt x="2030754" y="1133183"/>
                        </a:lnTo>
                        <a:lnTo>
                          <a:pt x="2081242" y="1133183"/>
                        </a:lnTo>
                        <a:lnTo>
                          <a:pt x="2131730" y="1150013"/>
                        </a:lnTo>
                        <a:lnTo>
                          <a:pt x="2137340" y="1133183"/>
                        </a:lnTo>
                        <a:lnTo>
                          <a:pt x="2137340" y="1060256"/>
                        </a:lnTo>
                        <a:lnTo>
                          <a:pt x="2199048" y="987328"/>
                        </a:lnTo>
                        <a:lnTo>
                          <a:pt x="2232707" y="970499"/>
                        </a:lnTo>
                        <a:lnTo>
                          <a:pt x="2288805" y="953669"/>
                        </a:lnTo>
                        <a:lnTo>
                          <a:pt x="2361733" y="953669"/>
                        </a:lnTo>
                        <a:lnTo>
                          <a:pt x="2401001" y="948059"/>
                        </a:lnTo>
                        <a:lnTo>
                          <a:pt x="2445880" y="959279"/>
                        </a:lnTo>
                        <a:lnTo>
                          <a:pt x="2473929" y="987328"/>
                        </a:lnTo>
                        <a:lnTo>
                          <a:pt x="2429050" y="914400"/>
                        </a:lnTo>
                        <a:lnTo>
                          <a:pt x="2356123" y="824643"/>
                        </a:lnTo>
                        <a:lnTo>
                          <a:pt x="2294415" y="768545"/>
                        </a:lnTo>
                        <a:lnTo>
                          <a:pt x="2204658" y="723667"/>
                        </a:lnTo>
                        <a:lnTo>
                          <a:pt x="2109291" y="690008"/>
                        </a:lnTo>
                        <a:lnTo>
                          <a:pt x="2030754" y="667569"/>
                        </a:lnTo>
                        <a:lnTo>
                          <a:pt x="1935387" y="678788"/>
                        </a:lnTo>
                        <a:lnTo>
                          <a:pt x="1817581" y="706837"/>
                        </a:lnTo>
                        <a:lnTo>
                          <a:pt x="1739043" y="718057"/>
                        </a:lnTo>
                        <a:lnTo>
                          <a:pt x="1688555" y="729277"/>
                        </a:lnTo>
                        <a:lnTo>
                          <a:pt x="1576358" y="757326"/>
                        </a:lnTo>
                        <a:lnTo>
                          <a:pt x="1520260" y="762935"/>
                        </a:lnTo>
                        <a:lnTo>
                          <a:pt x="1447333" y="712447"/>
                        </a:lnTo>
                        <a:lnTo>
                          <a:pt x="235612" y="0"/>
                        </a:lnTo>
                        <a:lnTo>
                          <a:pt x="179514" y="0"/>
                        </a:lnTo>
                        <a:lnTo>
                          <a:pt x="179514" y="0"/>
                        </a:lnTo>
                        <a:lnTo>
                          <a:pt x="95367" y="28050"/>
                        </a:lnTo>
                        <a:lnTo>
                          <a:pt x="67318" y="44879"/>
                        </a:lnTo>
                        <a:lnTo>
                          <a:pt x="0" y="61708"/>
                        </a:lnTo>
                        <a:close/>
                      </a:path>
                    </a:pathLst>
                  </a:custGeom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0">
                    <a:schemeClr val="accent6"/>
                  </a:lnRef>
                  <a:fillRef idx="3">
                    <a:schemeClr val="accent6"/>
                  </a:fillRef>
                  <a:effectRef idx="3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3737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  <p:pic>
                <p:nvPicPr>
                  <p:cNvPr id="51" name="Content Placeholder 7"/>
                  <p:cNvPicPr>
                    <a:picLocks noChangeAspect="1"/>
                  </p:cNvPicPr>
                  <p:nvPr/>
                </p:nvPicPr>
                <p:blipFill rotWithShape="1">
                  <a:blip r:embed="rId5"/>
                  <a:srcRect l="63187" t="28729" r="33112" b="62815"/>
                  <a:stretch/>
                </p:blipFill>
                <p:spPr bwMode="auto">
                  <a:xfrm rot="7455030">
                    <a:off x="6943543" y="4196803"/>
                    <a:ext cx="164663" cy="40598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7" name="Ovaal 16"/>
                  <p:cNvSpPr/>
                  <p:nvPr/>
                </p:nvSpPr>
                <p:spPr>
                  <a:xfrm>
                    <a:off x="5941575" y="3465033"/>
                    <a:ext cx="1044116" cy="1022946"/>
                  </a:xfrm>
                  <a:prstGeom prst="ellipse">
                    <a:avLst/>
                  </a:prstGeom>
                  <a:solidFill>
                    <a:schemeClr val="accent3"/>
                  </a:solidFill>
                  <a:ln>
                    <a:noFill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balanced" dir="t">
                      <a:rot lat="0" lon="0" rev="8700000"/>
                    </a:lightRig>
                  </a:scene3d>
                  <a:sp3d>
                    <a:bevelT w="190500" h="38100"/>
                  </a:sp3d>
                </p:spPr>
                <p:style>
                  <a:lnRef idx="0">
                    <a:schemeClr val="dk1"/>
                  </a:lnRef>
                  <a:fillRef idx="3">
                    <a:schemeClr val="dk1"/>
                  </a:fillRef>
                  <a:effectRef idx="3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lIns="91370" tIns="45687" rIns="91370" bIns="45687" rtlCol="0" anchor="ctr"/>
                  <a:lstStyle/>
                  <a:p>
                    <a:pPr algn="ctr" defTabSz="913737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20" name="Ovaal 19"/>
                  <p:cNvSpPr/>
                  <p:nvPr/>
                </p:nvSpPr>
                <p:spPr>
                  <a:xfrm>
                    <a:off x="6063036" y="3552199"/>
                    <a:ext cx="807110" cy="780833"/>
                  </a:xfrm>
                  <a:prstGeom prst="ellipse">
                    <a:avLst/>
                  </a:prstGeom>
                  <a:blipFill dpi="0" rotWithShape="1">
                    <a:blip r:embed="rId2">
                      <a:alphaModFix amt="31000"/>
                    </a:blip>
                    <a:srcRect/>
                    <a:tile tx="0" ty="0" sx="100000" sy="100000" flip="none" algn="tl"/>
                  </a:blipFill>
                  <a:ln>
                    <a:noFill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balanced" dir="t">
                      <a:rot lat="0" lon="0" rev="8700000"/>
                    </a:lightRig>
                  </a:scene3d>
                  <a:sp3d>
                    <a:bevelT w="190500" h="38100"/>
                  </a:sp3d>
                </p:spPr>
                <p:style>
                  <a:lnRef idx="0">
                    <a:schemeClr val="dk1"/>
                  </a:lnRef>
                  <a:fillRef idx="3">
                    <a:schemeClr val="dk1"/>
                  </a:fillRef>
                  <a:effectRef idx="3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lIns="91370" tIns="45687" rIns="91370" bIns="45687" rtlCol="0" anchor="ctr"/>
                  <a:lstStyle/>
                  <a:p>
                    <a:pPr algn="ctr" defTabSz="913737"/>
                    <a:r>
                      <a:rPr lang="nl-BE" sz="1200" dirty="0">
                        <a:solidFill>
                          <a:sysClr val="windowText" lastClr="000000"/>
                        </a:solidFill>
                      </a:rPr>
                      <a:t>T</a:t>
                    </a:r>
                    <a:r>
                      <a:rPr lang="nl-BE" sz="1200" baseline="-25000" dirty="0">
                        <a:solidFill>
                          <a:sysClr val="windowText" lastClr="000000"/>
                        </a:solidFill>
                      </a:rPr>
                      <a:t>h</a:t>
                    </a:r>
                    <a:r>
                      <a:rPr lang="nl-BE" sz="1200" dirty="0">
                        <a:solidFill>
                          <a:sysClr val="windowText" lastClr="000000"/>
                        </a:solidFill>
                      </a:rPr>
                      <a:t>1</a:t>
                    </a:r>
                  </a:p>
                  <a:p>
                    <a:pPr algn="ctr" defTabSz="913737"/>
                    <a:r>
                      <a:rPr lang="nl-BE" sz="1200" dirty="0">
                        <a:solidFill>
                          <a:sysClr val="windowText" lastClr="000000"/>
                        </a:solidFill>
                      </a:rPr>
                      <a:t>CD4+ </a:t>
                    </a:r>
                    <a:r>
                      <a:rPr lang="nl-BE" sz="1200" dirty="0" err="1">
                        <a:solidFill>
                          <a:sysClr val="windowText" lastClr="000000"/>
                        </a:solidFill>
                      </a:rPr>
                      <a:t>Tcell</a:t>
                    </a:r>
                    <a:endParaRPr lang="en-US" sz="1200" dirty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53" name="TextBox 64"/>
                  <p:cNvSpPr txBox="1"/>
                  <p:nvPr/>
                </p:nvSpPr>
                <p:spPr>
                  <a:xfrm rot="1122984">
                    <a:off x="5037762" y="3867511"/>
                    <a:ext cx="915160" cy="861774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lIns="91370" tIns="45687" rIns="91370" bIns="45687" rtlCol="0">
                    <a:prstTxWarp prst="textArchDown">
                      <a:avLst/>
                    </a:prstTxWarp>
                    <a:spAutoFit/>
                  </a:bodyPr>
                  <a:lstStyle/>
                  <a:p>
                    <a:pPr algn="r" defTabSz="913737"/>
                    <a:r>
                      <a:rPr lang="en-US" sz="1000" dirty="0">
                        <a:solidFill>
                          <a:srgbClr val="C0504D"/>
                        </a:solidFill>
                        <a:cs typeface="Arial" charset="0"/>
                      </a:rPr>
                      <a:t>IFN-</a:t>
                    </a:r>
                    <a:r>
                      <a:rPr lang="en-US" sz="1000" dirty="0">
                        <a:solidFill>
                          <a:srgbClr val="C0504D"/>
                        </a:solidFill>
                        <a:latin typeface="Symbol" pitchFamily="18" charset="2"/>
                        <a:cs typeface="Arial" charset="0"/>
                      </a:rPr>
                      <a:t>g</a:t>
                    </a:r>
                    <a:endParaRPr lang="en-US" sz="1000" dirty="0">
                      <a:solidFill>
                        <a:srgbClr val="C0504D"/>
                      </a:solidFill>
                      <a:cs typeface="Arial" charset="0"/>
                    </a:endParaRPr>
                  </a:p>
                  <a:p>
                    <a:pPr algn="r" defTabSz="913737"/>
                    <a:r>
                      <a:rPr lang="en-US" sz="1000" dirty="0">
                        <a:solidFill>
                          <a:srgbClr val="C0504D"/>
                        </a:solidFill>
                        <a:cs typeface="Arial" charset="0"/>
                      </a:rPr>
                      <a:t>TNF-</a:t>
                    </a:r>
                    <a:r>
                      <a:rPr lang="en-US" sz="1000" dirty="0">
                        <a:solidFill>
                          <a:srgbClr val="C0504D"/>
                        </a:solidFill>
                        <a:latin typeface="Symbol" pitchFamily="18" charset="2"/>
                        <a:cs typeface="Arial" charset="0"/>
                      </a:rPr>
                      <a:t>a</a:t>
                    </a:r>
                  </a:p>
                  <a:p>
                    <a:pPr algn="r" defTabSz="913737"/>
                    <a:r>
                      <a:rPr lang="en-US" sz="1000" dirty="0">
                        <a:solidFill>
                          <a:srgbClr val="C0504D"/>
                        </a:solidFill>
                        <a:cs typeface="Arial" charset="0"/>
                      </a:rPr>
                      <a:t>IL-2</a:t>
                    </a:r>
                  </a:p>
                  <a:p>
                    <a:pPr algn="r" defTabSz="913737"/>
                    <a:r>
                      <a:rPr lang="en-US" sz="1000" dirty="0">
                        <a:solidFill>
                          <a:srgbClr val="C0504D"/>
                        </a:solidFill>
                        <a:cs typeface="Arial" charset="0"/>
                      </a:rPr>
                      <a:t>MCP-1</a:t>
                    </a:r>
                  </a:p>
                  <a:p>
                    <a:pPr algn="r" defTabSz="913737"/>
                    <a:r>
                      <a:rPr lang="en-US" sz="1000" dirty="0">
                        <a:solidFill>
                          <a:srgbClr val="C0504D"/>
                        </a:solidFill>
                        <a:cs typeface="Arial" charset="0"/>
                      </a:rPr>
                      <a:t>IL-12</a:t>
                    </a:r>
                  </a:p>
                </p:txBody>
              </p:sp>
              <p:sp>
                <p:nvSpPr>
                  <p:cNvPr id="168" name="Oval 68"/>
                  <p:cNvSpPr/>
                  <p:nvPr/>
                </p:nvSpPr>
                <p:spPr>
                  <a:xfrm>
                    <a:off x="5652120" y="5067910"/>
                    <a:ext cx="45719" cy="45719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8064A2">
                          <a:shade val="51000"/>
                          <a:satMod val="130000"/>
                        </a:srgbClr>
                      </a:gs>
                      <a:gs pos="80000">
                        <a:srgbClr val="8064A2">
                          <a:shade val="93000"/>
                          <a:satMod val="130000"/>
                        </a:srgbClr>
                      </a:gs>
                      <a:gs pos="100000">
                        <a:srgbClr val="8064A2">
                          <a:shade val="94000"/>
                          <a:satMod val="135000"/>
                        </a:srgbClr>
                      </a:gs>
                    </a:gsLst>
                    <a:lin ang="16200000" scaled="0"/>
                  </a:gradFill>
                  <a:ln>
                    <a:noFill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>
                    <a:bevelT w="63500" h="25400"/>
                  </a:sp3d>
                </p:spPr>
                <p:txBody>
                  <a:bodyPr lIns="91370" tIns="45687" rIns="91370" bIns="45687" rtlCol="0" anchor="ctr"/>
                  <a:lstStyle/>
                  <a:p>
                    <a:pPr algn="ctr" defTabSz="913737">
                      <a:defRPr/>
                    </a:pPr>
                    <a:endParaRPr lang="en-US" kern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69" name="Oval 72"/>
                  <p:cNvSpPr/>
                  <p:nvPr/>
                </p:nvSpPr>
                <p:spPr>
                  <a:xfrm>
                    <a:off x="5692994" y="4961230"/>
                    <a:ext cx="45719" cy="45719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8064A2">
                          <a:shade val="51000"/>
                          <a:satMod val="130000"/>
                        </a:srgbClr>
                      </a:gs>
                      <a:gs pos="80000">
                        <a:srgbClr val="8064A2">
                          <a:shade val="93000"/>
                          <a:satMod val="130000"/>
                        </a:srgbClr>
                      </a:gs>
                      <a:gs pos="100000">
                        <a:srgbClr val="8064A2">
                          <a:shade val="94000"/>
                          <a:satMod val="135000"/>
                        </a:srgbClr>
                      </a:gs>
                    </a:gsLst>
                    <a:lin ang="16200000" scaled="0"/>
                  </a:gradFill>
                  <a:ln>
                    <a:noFill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>
                    <a:bevelT w="63500" h="25400"/>
                  </a:sp3d>
                </p:spPr>
                <p:txBody>
                  <a:bodyPr lIns="91370" tIns="45687" rIns="91370" bIns="45687" rtlCol="0" anchor="ctr"/>
                  <a:lstStyle/>
                  <a:p>
                    <a:pPr algn="ctr" defTabSz="913737">
                      <a:defRPr/>
                    </a:pPr>
                    <a:endParaRPr lang="en-US" kern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70" name="Oval 74"/>
                  <p:cNvSpPr/>
                  <p:nvPr/>
                </p:nvSpPr>
                <p:spPr>
                  <a:xfrm>
                    <a:off x="5738712" y="5030251"/>
                    <a:ext cx="45719" cy="45719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8064A2">
                          <a:shade val="51000"/>
                          <a:satMod val="130000"/>
                        </a:srgbClr>
                      </a:gs>
                      <a:gs pos="80000">
                        <a:srgbClr val="8064A2">
                          <a:shade val="93000"/>
                          <a:satMod val="130000"/>
                        </a:srgbClr>
                      </a:gs>
                      <a:gs pos="100000">
                        <a:srgbClr val="8064A2">
                          <a:shade val="94000"/>
                          <a:satMod val="135000"/>
                        </a:srgbClr>
                      </a:gs>
                    </a:gsLst>
                    <a:lin ang="16200000" scaled="0"/>
                  </a:gradFill>
                  <a:ln>
                    <a:noFill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>
                    <a:bevelT w="63500" h="25400"/>
                  </a:sp3d>
                </p:spPr>
                <p:txBody>
                  <a:bodyPr lIns="91370" tIns="45687" rIns="91370" bIns="45687" rtlCol="0" anchor="ctr"/>
                  <a:lstStyle/>
                  <a:p>
                    <a:pPr algn="ctr" defTabSz="913737">
                      <a:defRPr/>
                    </a:pPr>
                    <a:endParaRPr lang="en-US" kern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71" name="Oval 75"/>
                  <p:cNvSpPr/>
                  <p:nvPr/>
                </p:nvSpPr>
                <p:spPr>
                  <a:xfrm>
                    <a:off x="5747303" y="5093575"/>
                    <a:ext cx="45719" cy="45719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8064A2">
                          <a:shade val="51000"/>
                          <a:satMod val="130000"/>
                        </a:srgbClr>
                      </a:gs>
                      <a:gs pos="80000">
                        <a:srgbClr val="8064A2">
                          <a:shade val="93000"/>
                          <a:satMod val="130000"/>
                        </a:srgbClr>
                      </a:gs>
                      <a:gs pos="100000">
                        <a:srgbClr val="8064A2">
                          <a:shade val="94000"/>
                          <a:satMod val="135000"/>
                        </a:srgbClr>
                      </a:gs>
                    </a:gsLst>
                    <a:lin ang="16200000" scaled="0"/>
                  </a:gradFill>
                  <a:ln>
                    <a:noFill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>
                    <a:bevelT w="63500" h="25400"/>
                  </a:sp3d>
                </p:spPr>
                <p:txBody>
                  <a:bodyPr lIns="91370" tIns="45687" rIns="91370" bIns="45687" rtlCol="0" anchor="ctr"/>
                  <a:lstStyle/>
                  <a:p>
                    <a:pPr algn="ctr" defTabSz="913737">
                      <a:defRPr/>
                    </a:pPr>
                    <a:endParaRPr lang="en-US" kern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72" name="Oval 76"/>
                  <p:cNvSpPr/>
                  <p:nvPr/>
                </p:nvSpPr>
                <p:spPr>
                  <a:xfrm>
                    <a:off x="5891110" y="5113629"/>
                    <a:ext cx="45719" cy="45719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8064A2">
                          <a:shade val="51000"/>
                          <a:satMod val="130000"/>
                        </a:srgbClr>
                      </a:gs>
                      <a:gs pos="80000">
                        <a:srgbClr val="8064A2">
                          <a:shade val="93000"/>
                          <a:satMod val="130000"/>
                        </a:srgbClr>
                      </a:gs>
                      <a:gs pos="100000">
                        <a:srgbClr val="8064A2">
                          <a:shade val="94000"/>
                          <a:satMod val="135000"/>
                        </a:srgbClr>
                      </a:gs>
                    </a:gsLst>
                    <a:lin ang="16200000" scaled="0"/>
                  </a:gradFill>
                  <a:ln>
                    <a:noFill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>
                    <a:bevelT w="63500" h="25400"/>
                  </a:sp3d>
                </p:spPr>
                <p:txBody>
                  <a:bodyPr lIns="91370" tIns="45687" rIns="91370" bIns="45687" rtlCol="0" anchor="ctr"/>
                  <a:lstStyle/>
                  <a:p>
                    <a:pPr algn="ctr" defTabSz="913737">
                      <a:defRPr/>
                    </a:pPr>
                    <a:endParaRPr lang="en-US" kern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73" name="Oval 79"/>
                  <p:cNvSpPr/>
                  <p:nvPr/>
                </p:nvSpPr>
                <p:spPr>
                  <a:xfrm>
                    <a:off x="5844032" y="4941175"/>
                    <a:ext cx="45719" cy="45719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8064A2">
                          <a:shade val="51000"/>
                          <a:satMod val="130000"/>
                        </a:srgbClr>
                      </a:gs>
                      <a:gs pos="80000">
                        <a:srgbClr val="8064A2">
                          <a:shade val="93000"/>
                          <a:satMod val="130000"/>
                        </a:srgbClr>
                      </a:gs>
                      <a:gs pos="100000">
                        <a:srgbClr val="8064A2">
                          <a:shade val="94000"/>
                          <a:satMod val="135000"/>
                        </a:srgbClr>
                      </a:gs>
                    </a:gsLst>
                    <a:lin ang="16200000" scaled="0"/>
                  </a:gradFill>
                  <a:ln>
                    <a:noFill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>
                    <a:bevelT w="63500" h="25400"/>
                  </a:sp3d>
                </p:spPr>
                <p:txBody>
                  <a:bodyPr lIns="91370" tIns="45687" rIns="91370" bIns="45687" rtlCol="0" anchor="ctr"/>
                  <a:lstStyle/>
                  <a:p>
                    <a:pPr algn="ctr" defTabSz="913737">
                      <a:defRPr/>
                    </a:pPr>
                    <a:endParaRPr lang="en-US" kern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74" name="Oval 80"/>
                  <p:cNvSpPr/>
                  <p:nvPr/>
                </p:nvSpPr>
                <p:spPr>
                  <a:xfrm>
                    <a:off x="5942128" y="4961230"/>
                    <a:ext cx="45719" cy="45719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8064A2">
                          <a:shade val="51000"/>
                          <a:satMod val="130000"/>
                        </a:srgbClr>
                      </a:gs>
                      <a:gs pos="80000">
                        <a:srgbClr val="8064A2">
                          <a:shade val="93000"/>
                          <a:satMod val="130000"/>
                        </a:srgbClr>
                      </a:gs>
                      <a:gs pos="100000">
                        <a:srgbClr val="8064A2">
                          <a:shade val="94000"/>
                          <a:satMod val="135000"/>
                        </a:srgbClr>
                      </a:gs>
                    </a:gsLst>
                    <a:lin ang="16200000" scaled="0"/>
                  </a:gradFill>
                  <a:ln>
                    <a:noFill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>
                    <a:bevelT w="63500" h="25400"/>
                  </a:sp3d>
                </p:spPr>
                <p:txBody>
                  <a:bodyPr lIns="91370" tIns="45687" rIns="91370" bIns="45687" rtlCol="0" anchor="ctr"/>
                  <a:lstStyle/>
                  <a:p>
                    <a:pPr algn="ctr" defTabSz="913737">
                      <a:defRPr/>
                    </a:pPr>
                    <a:endParaRPr lang="en-US" kern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75" name="Oval 81"/>
                  <p:cNvSpPr/>
                  <p:nvPr/>
                </p:nvSpPr>
                <p:spPr>
                  <a:xfrm>
                    <a:off x="5896409" y="5027584"/>
                    <a:ext cx="45719" cy="45719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8064A2">
                          <a:shade val="51000"/>
                          <a:satMod val="130000"/>
                        </a:srgbClr>
                      </a:gs>
                      <a:gs pos="80000">
                        <a:srgbClr val="8064A2">
                          <a:shade val="93000"/>
                          <a:satMod val="130000"/>
                        </a:srgbClr>
                      </a:gs>
                      <a:gs pos="100000">
                        <a:srgbClr val="8064A2">
                          <a:shade val="94000"/>
                          <a:satMod val="135000"/>
                        </a:srgbClr>
                      </a:gs>
                    </a:gsLst>
                    <a:lin ang="16200000" scaled="0"/>
                  </a:gradFill>
                  <a:ln>
                    <a:noFill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>
                    <a:bevelT w="63500" h="25400"/>
                  </a:sp3d>
                </p:spPr>
                <p:txBody>
                  <a:bodyPr lIns="91370" tIns="45687" rIns="91370" bIns="45687" rtlCol="0" anchor="ctr"/>
                  <a:lstStyle/>
                  <a:p>
                    <a:pPr algn="ctr" defTabSz="913737">
                      <a:defRPr/>
                    </a:pPr>
                    <a:endParaRPr lang="en-US" kern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76" name="Oval 82"/>
                  <p:cNvSpPr/>
                  <p:nvPr/>
                </p:nvSpPr>
                <p:spPr>
                  <a:xfrm>
                    <a:off x="5987847" y="5030251"/>
                    <a:ext cx="45719" cy="45719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8064A2">
                          <a:shade val="51000"/>
                          <a:satMod val="130000"/>
                        </a:srgbClr>
                      </a:gs>
                      <a:gs pos="80000">
                        <a:srgbClr val="8064A2">
                          <a:shade val="93000"/>
                          <a:satMod val="130000"/>
                        </a:srgbClr>
                      </a:gs>
                      <a:gs pos="100000">
                        <a:srgbClr val="8064A2">
                          <a:shade val="94000"/>
                          <a:satMod val="135000"/>
                        </a:srgbClr>
                      </a:gs>
                    </a:gsLst>
                    <a:lin ang="16200000" scaled="0"/>
                  </a:gradFill>
                  <a:ln>
                    <a:noFill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>
                    <a:bevelT w="63500" h="25400"/>
                  </a:sp3d>
                </p:spPr>
                <p:txBody>
                  <a:bodyPr lIns="91370" tIns="45687" rIns="91370" bIns="45687" rtlCol="0" anchor="ctr"/>
                  <a:lstStyle/>
                  <a:p>
                    <a:pPr algn="ctr" defTabSz="913737">
                      <a:defRPr/>
                    </a:pPr>
                    <a:endParaRPr lang="en-US" kern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77" name="Oval 73"/>
                  <p:cNvSpPr/>
                  <p:nvPr/>
                </p:nvSpPr>
                <p:spPr>
                  <a:xfrm>
                    <a:off x="5689766" y="5157124"/>
                    <a:ext cx="45719" cy="45719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8064A2">
                          <a:shade val="51000"/>
                          <a:satMod val="130000"/>
                        </a:srgbClr>
                      </a:gs>
                      <a:gs pos="80000">
                        <a:srgbClr val="8064A2">
                          <a:shade val="93000"/>
                          <a:satMod val="130000"/>
                        </a:srgbClr>
                      </a:gs>
                      <a:gs pos="100000">
                        <a:srgbClr val="8064A2">
                          <a:shade val="94000"/>
                          <a:satMod val="135000"/>
                        </a:srgbClr>
                      </a:gs>
                    </a:gsLst>
                    <a:lin ang="16200000" scaled="0"/>
                  </a:gradFill>
                  <a:ln>
                    <a:noFill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>
                    <a:bevelT w="63500" h="25400"/>
                  </a:sp3d>
                </p:spPr>
                <p:txBody>
                  <a:bodyPr lIns="91370" tIns="45687" rIns="91370" bIns="45687" rtlCol="0" anchor="ctr"/>
                  <a:lstStyle/>
                  <a:p>
                    <a:pPr algn="ctr" defTabSz="913737">
                      <a:defRPr/>
                    </a:pPr>
                    <a:endParaRPr lang="en-US" kern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78" name="Oval 77"/>
                  <p:cNvSpPr/>
                  <p:nvPr/>
                </p:nvSpPr>
                <p:spPr>
                  <a:xfrm>
                    <a:off x="5799673" y="5179984"/>
                    <a:ext cx="45719" cy="45719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8064A2">
                          <a:shade val="51000"/>
                          <a:satMod val="130000"/>
                        </a:srgbClr>
                      </a:gs>
                      <a:gs pos="80000">
                        <a:srgbClr val="8064A2">
                          <a:shade val="93000"/>
                          <a:satMod val="130000"/>
                        </a:srgbClr>
                      </a:gs>
                      <a:gs pos="100000">
                        <a:srgbClr val="8064A2">
                          <a:shade val="94000"/>
                          <a:satMod val="135000"/>
                        </a:srgbClr>
                      </a:gs>
                    </a:gsLst>
                    <a:lin ang="16200000" scaled="0"/>
                  </a:gradFill>
                  <a:ln>
                    <a:noFill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>
                    <a:bevelT w="63500" h="25400"/>
                  </a:sp3d>
                </p:spPr>
                <p:txBody>
                  <a:bodyPr lIns="91370" tIns="45687" rIns="91370" bIns="45687" rtlCol="0" anchor="ctr"/>
                  <a:lstStyle/>
                  <a:p>
                    <a:pPr algn="ctr" defTabSz="913737">
                      <a:defRPr/>
                    </a:pPr>
                    <a:endParaRPr lang="en-US" kern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79" name="Oval 78"/>
                  <p:cNvSpPr/>
                  <p:nvPr/>
                </p:nvSpPr>
                <p:spPr>
                  <a:xfrm>
                    <a:off x="5891111" y="5182651"/>
                    <a:ext cx="45719" cy="45719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8064A2">
                          <a:shade val="51000"/>
                          <a:satMod val="130000"/>
                        </a:srgbClr>
                      </a:gs>
                      <a:gs pos="80000">
                        <a:srgbClr val="8064A2">
                          <a:shade val="93000"/>
                          <a:satMod val="130000"/>
                        </a:srgbClr>
                      </a:gs>
                      <a:gs pos="100000">
                        <a:srgbClr val="8064A2">
                          <a:shade val="94000"/>
                          <a:satMod val="135000"/>
                        </a:srgbClr>
                      </a:gs>
                    </a:gsLst>
                    <a:lin ang="16200000" scaled="0"/>
                  </a:gradFill>
                  <a:ln>
                    <a:noFill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>
                    <a:bevelT w="63500" h="25400"/>
                  </a:sp3d>
                </p:spPr>
                <p:txBody>
                  <a:bodyPr lIns="91370" tIns="45687" rIns="91370" bIns="45687" rtlCol="0" anchor="ctr"/>
                  <a:lstStyle/>
                  <a:p>
                    <a:pPr algn="ctr" defTabSz="913737">
                      <a:defRPr/>
                    </a:pPr>
                    <a:endParaRPr lang="en-US" kern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80" name="Rechthoek 179"/>
                  <p:cNvSpPr/>
                  <p:nvPr/>
                </p:nvSpPr>
                <p:spPr>
                  <a:xfrm rot="1871068">
                    <a:off x="6578630" y="5152615"/>
                    <a:ext cx="858918" cy="707886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spcFirstLastPara="1" wrap="square" lIns="91370" tIns="45687" rIns="91370" bIns="45687" numCol="1" rtlCol="0">
                    <a:prstTxWarp prst="textArchDown">
                      <a:avLst/>
                    </a:prstTxWarp>
                    <a:spAutoFit/>
                  </a:bodyPr>
                  <a:lstStyle/>
                  <a:p>
                    <a:pPr algn="r" defTabSz="913737"/>
                    <a:r>
                      <a:rPr lang="en-US" sz="1000" dirty="0">
                        <a:solidFill>
                          <a:srgbClr val="C0504D"/>
                        </a:solidFill>
                        <a:cs typeface="Arial" charset="0"/>
                      </a:rPr>
                      <a:t>IL-4</a:t>
                    </a:r>
                  </a:p>
                  <a:p>
                    <a:pPr algn="r" defTabSz="913737"/>
                    <a:r>
                      <a:rPr lang="en-US" sz="1000" dirty="0">
                        <a:solidFill>
                          <a:srgbClr val="C0504D"/>
                        </a:solidFill>
                        <a:cs typeface="Arial" charset="0"/>
                      </a:rPr>
                      <a:t>IL-5</a:t>
                    </a:r>
                  </a:p>
                  <a:p>
                    <a:pPr algn="r" defTabSz="913737"/>
                    <a:r>
                      <a:rPr lang="en-US" sz="1000" dirty="0">
                        <a:solidFill>
                          <a:srgbClr val="C0504D"/>
                        </a:solidFill>
                        <a:cs typeface="Arial" charset="0"/>
                      </a:rPr>
                      <a:t>IL-10</a:t>
                    </a:r>
                  </a:p>
                  <a:p>
                    <a:pPr algn="r" defTabSz="913737"/>
                    <a:r>
                      <a:rPr lang="en-US" sz="1000" dirty="0">
                        <a:solidFill>
                          <a:srgbClr val="C0504D"/>
                        </a:solidFill>
                        <a:cs typeface="Arial" charset="0"/>
                      </a:rPr>
                      <a:t>IL-13</a:t>
                    </a:r>
                  </a:p>
                </p:txBody>
              </p:sp>
            </p:grpSp>
            <p:sp>
              <p:nvSpPr>
                <p:cNvPr id="181" name="Oval 68"/>
                <p:cNvSpPr/>
                <p:nvPr/>
              </p:nvSpPr>
              <p:spPr>
                <a:xfrm>
                  <a:off x="6926864" y="6220038"/>
                  <a:ext cx="45719" cy="4571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8064A2">
                        <a:shade val="51000"/>
                        <a:satMod val="130000"/>
                      </a:srgbClr>
                    </a:gs>
                    <a:gs pos="80000">
                      <a:srgbClr val="8064A2">
                        <a:shade val="93000"/>
                        <a:satMod val="130000"/>
                      </a:srgbClr>
                    </a:gs>
                    <a:gs pos="100000">
                      <a:srgbClr val="8064A2">
                        <a:shade val="94000"/>
                        <a:satMod val="135000"/>
                      </a:srgbClr>
                    </a:gs>
                  </a:gsLst>
                  <a:lin ang="16200000" scaled="0"/>
                </a:gra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/>
                </a:sp3d>
              </p:spPr>
              <p:txBody>
                <a:bodyPr lIns="91370" tIns="45687" rIns="91370" bIns="45687" rtlCol="0" anchor="ctr"/>
                <a:lstStyle/>
                <a:p>
                  <a:pPr algn="ctr" defTabSz="913737">
                    <a:defRPr/>
                  </a:pPr>
                  <a:endParaRPr lang="en-US" kern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82" name="Oval 72"/>
                <p:cNvSpPr/>
                <p:nvPr/>
              </p:nvSpPr>
              <p:spPr>
                <a:xfrm>
                  <a:off x="6967733" y="6113358"/>
                  <a:ext cx="45719" cy="4571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8064A2">
                        <a:shade val="51000"/>
                        <a:satMod val="130000"/>
                      </a:srgbClr>
                    </a:gs>
                    <a:gs pos="80000">
                      <a:srgbClr val="8064A2">
                        <a:shade val="93000"/>
                        <a:satMod val="130000"/>
                      </a:srgbClr>
                    </a:gs>
                    <a:gs pos="100000">
                      <a:srgbClr val="8064A2">
                        <a:shade val="94000"/>
                        <a:satMod val="135000"/>
                      </a:srgbClr>
                    </a:gs>
                  </a:gsLst>
                  <a:lin ang="16200000" scaled="0"/>
                </a:gra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/>
                </a:sp3d>
              </p:spPr>
              <p:txBody>
                <a:bodyPr lIns="91370" tIns="45687" rIns="91370" bIns="45687" rtlCol="0" anchor="ctr"/>
                <a:lstStyle/>
                <a:p>
                  <a:pPr algn="ctr" defTabSz="913737">
                    <a:defRPr/>
                  </a:pPr>
                  <a:endParaRPr lang="en-US" kern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83" name="Oval 74"/>
                <p:cNvSpPr/>
                <p:nvPr/>
              </p:nvSpPr>
              <p:spPr>
                <a:xfrm>
                  <a:off x="7013452" y="6182379"/>
                  <a:ext cx="45719" cy="4571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8064A2">
                        <a:shade val="51000"/>
                        <a:satMod val="130000"/>
                      </a:srgbClr>
                    </a:gs>
                    <a:gs pos="80000">
                      <a:srgbClr val="8064A2">
                        <a:shade val="93000"/>
                        <a:satMod val="130000"/>
                      </a:srgbClr>
                    </a:gs>
                    <a:gs pos="100000">
                      <a:srgbClr val="8064A2">
                        <a:shade val="94000"/>
                        <a:satMod val="135000"/>
                      </a:srgbClr>
                    </a:gs>
                  </a:gsLst>
                  <a:lin ang="16200000" scaled="0"/>
                </a:gra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/>
                </a:sp3d>
              </p:spPr>
              <p:txBody>
                <a:bodyPr lIns="91370" tIns="45687" rIns="91370" bIns="45687" rtlCol="0" anchor="ctr"/>
                <a:lstStyle/>
                <a:p>
                  <a:pPr algn="ctr" defTabSz="913737">
                    <a:defRPr/>
                  </a:pPr>
                  <a:endParaRPr lang="en-US" kern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84" name="Oval 75"/>
                <p:cNvSpPr/>
                <p:nvPr/>
              </p:nvSpPr>
              <p:spPr>
                <a:xfrm>
                  <a:off x="7022040" y="6245703"/>
                  <a:ext cx="45719" cy="4571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8064A2">
                        <a:shade val="51000"/>
                        <a:satMod val="130000"/>
                      </a:srgbClr>
                    </a:gs>
                    <a:gs pos="80000">
                      <a:srgbClr val="8064A2">
                        <a:shade val="93000"/>
                        <a:satMod val="130000"/>
                      </a:srgbClr>
                    </a:gs>
                    <a:gs pos="100000">
                      <a:srgbClr val="8064A2">
                        <a:shade val="94000"/>
                        <a:satMod val="135000"/>
                      </a:srgbClr>
                    </a:gs>
                  </a:gsLst>
                  <a:lin ang="16200000" scaled="0"/>
                </a:gra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/>
                </a:sp3d>
              </p:spPr>
              <p:txBody>
                <a:bodyPr lIns="91370" tIns="45687" rIns="91370" bIns="45687" rtlCol="0" anchor="ctr"/>
                <a:lstStyle/>
                <a:p>
                  <a:pPr algn="ctr" defTabSz="913737">
                    <a:defRPr/>
                  </a:pPr>
                  <a:endParaRPr lang="en-US" kern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86" name="Oval 79"/>
                <p:cNvSpPr/>
                <p:nvPr/>
              </p:nvSpPr>
              <p:spPr>
                <a:xfrm>
                  <a:off x="7118773" y="6093303"/>
                  <a:ext cx="45719" cy="4571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8064A2">
                        <a:shade val="51000"/>
                        <a:satMod val="130000"/>
                      </a:srgbClr>
                    </a:gs>
                    <a:gs pos="80000">
                      <a:srgbClr val="8064A2">
                        <a:shade val="93000"/>
                        <a:satMod val="130000"/>
                      </a:srgbClr>
                    </a:gs>
                    <a:gs pos="100000">
                      <a:srgbClr val="8064A2">
                        <a:shade val="94000"/>
                        <a:satMod val="135000"/>
                      </a:srgbClr>
                    </a:gs>
                  </a:gsLst>
                  <a:lin ang="16200000" scaled="0"/>
                </a:gra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/>
                </a:sp3d>
              </p:spPr>
              <p:txBody>
                <a:bodyPr lIns="91370" tIns="45687" rIns="91370" bIns="45687" rtlCol="0" anchor="ctr"/>
                <a:lstStyle/>
                <a:p>
                  <a:pPr algn="ctr" defTabSz="913737">
                    <a:defRPr/>
                  </a:pPr>
                  <a:endParaRPr lang="en-US" kern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87" name="Oval 80"/>
                <p:cNvSpPr/>
                <p:nvPr/>
              </p:nvSpPr>
              <p:spPr>
                <a:xfrm>
                  <a:off x="7216866" y="6113358"/>
                  <a:ext cx="45719" cy="4571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8064A2">
                        <a:shade val="51000"/>
                        <a:satMod val="130000"/>
                      </a:srgbClr>
                    </a:gs>
                    <a:gs pos="80000">
                      <a:srgbClr val="8064A2">
                        <a:shade val="93000"/>
                        <a:satMod val="130000"/>
                      </a:srgbClr>
                    </a:gs>
                    <a:gs pos="100000">
                      <a:srgbClr val="8064A2">
                        <a:shade val="94000"/>
                        <a:satMod val="135000"/>
                      </a:srgbClr>
                    </a:gs>
                  </a:gsLst>
                  <a:lin ang="16200000" scaled="0"/>
                </a:gra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/>
                </a:sp3d>
              </p:spPr>
              <p:txBody>
                <a:bodyPr lIns="91370" tIns="45687" rIns="91370" bIns="45687" rtlCol="0" anchor="ctr"/>
                <a:lstStyle/>
                <a:p>
                  <a:pPr algn="ctr" defTabSz="913737">
                    <a:defRPr/>
                  </a:pPr>
                  <a:endParaRPr lang="en-US" kern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90" name="Oval 73"/>
                <p:cNvSpPr/>
                <p:nvPr/>
              </p:nvSpPr>
              <p:spPr>
                <a:xfrm>
                  <a:off x="6964509" y="6309252"/>
                  <a:ext cx="45719" cy="4571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8064A2">
                        <a:shade val="51000"/>
                        <a:satMod val="130000"/>
                      </a:srgbClr>
                    </a:gs>
                    <a:gs pos="80000">
                      <a:srgbClr val="8064A2">
                        <a:shade val="93000"/>
                        <a:satMod val="130000"/>
                      </a:srgbClr>
                    </a:gs>
                    <a:gs pos="100000">
                      <a:srgbClr val="8064A2">
                        <a:shade val="94000"/>
                        <a:satMod val="135000"/>
                      </a:srgbClr>
                    </a:gs>
                  </a:gsLst>
                  <a:lin ang="16200000" scaled="0"/>
                </a:gra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/>
                </a:sp3d>
              </p:spPr>
              <p:txBody>
                <a:bodyPr lIns="91370" tIns="45687" rIns="91370" bIns="45687" rtlCol="0" anchor="ctr"/>
                <a:lstStyle/>
                <a:p>
                  <a:pPr algn="ctr" defTabSz="913737">
                    <a:defRPr/>
                  </a:pPr>
                  <a:endParaRPr lang="en-US" kern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91" name="Oval 77"/>
                <p:cNvSpPr/>
                <p:nvPr/>
              </p:nvSpPr>
              <p:spPr>
                <a:xfrm>
                  <a:off x="7074417" y="6332112"/>
                  <a:ext cx="45719" cy="4571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8064A2">
                        <a:shade val="51000"/>
                        <a:satMod val="130000"/>
                      </a:srgbClr>
                    </a:gs>
                    <a:gs pos="80000">
                      <a:srgbClr val="8064A2">
                        <a:shade val="93000"/>
                        <a:satMod val="130000"/>
                      </a:srgbClr>
                    </a:gs>
                    <a:gs pos="100000">
                      <a:srgbClr val="8064A2">
                        <a:shade val="94000"/>
                        <a:satMod val="135000"/>
                      </a:srgbClr>
                    </a:gs>
                  </a:gsLst>
                  <a:lin ang="16200000" scaled="0"/>
                </a:gra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/>
                </a:sp3d>
              </p:spPr>
              <p:txBody>
                <a:bodyPr lIns="91370" tIns="45687" rIns="91370" bIns="45687" rtlCol="0" anchor="ctr"/>
                <a:lstStyle/>
                <a:p>
                  <a:pPr algn="ctr" defTabSz="913737">
                    <a:defRPr/>
                  </a:pPr>
                  <a:endParaRPr lang="en-US" kern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93" name="Oval 68"/>
                <p:cNvSpPr/>
                <p:nvPr/>
              </p:nvSpPr>
              <p:spPr>
                <a:xfrm>
                  <a:off x="7079261" y="6372438"/>
                  <a:ext cx="45719" cy="4571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8064A2">
                        <a:shade val="51000"/>
                        <a:satMod val="130000"/>
                      </a:srgbClr>
                    </a:gs>
                    <a:gs pos="80000">
                      <a:srgbClr val="8064A2">
                        <a:shade val="93000"/>
                        <a:satMod val="130000"/>
                      </a:srgbClr>
                    </a:gs>
                    <a:gs pos="100000">
                      <a:srgbClr val="8064A2">
                        <a:shade val="94000"/>
                        <a:satMod val="135000"/>
                      </a:srgbClr>
                    </a:gs>
                  </a:gsLst>
                  <a:lin ang="16200000" scaled="0"/>
                </a:gra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/>
                </a:sp3d>
              </p:spPr>
              <p:txBody>
                <a:bodyPr lIns="91370" tIns="45687" rIns="91370" bIns="45687" rtlCol="0" anchor="ctr"/>
                <a:lstStyle/>
                <a:p>
                  <a:pPr algn="ctr" defTabSz="913737">
                    <a:defRPr/>
                  </a:pPr>
                  <a:endParaRPr lang="en-US" kern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1" name="Ovaal 70"/>
                <p:cNvSpPr/>
                <p:nvPr/>
              </p:nvSpPr>
              <p:spPr>
                <a:xfrm>
                  <a:off x="7553638" y="4912120"/>
                  <a:ext cx="807110" cy="780833"/>
                </a:xfrm>
                <a:prstGeom prst="ellipse">
                  <a:avLst/>
                </a:prstGeom>
                <a:blipFill dpi="0" rotWithShape="1">
                  <a:blip r:embed="rId2">
                    <a:alphaModFix amt="31000"/>
                  </a:blip>
                  <a:srcRect/>
                  <a:tile tx="0" ty="0" sx="100000" sy="100000" flip="none" algn="tl"/>
                </a:blip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0">
                  <a:schemeClr val="dk1"/>
                </a:lnRef>
                <a:fillRef idx="3">
                  <a:schemeClr val="dk1"/>
                </a:fillRef>
                <a:effectRef idx="3">
                  <a:schemeClr val="dk1"/>
                </a:effectRef>
                <a:fontRef idx="minor">
                  <a:schemeClr val="lt1"/>
                </a:fontRef>
              </p:style>
              <p:txBody>
                <a:bodyPr lIns="91370" tIns="45687" rIns="91370" bIns="45687" rtlCol="0" anchor="ctr"/>
                <a:lstStyle/>
                <a:p>
                  <a:pPr algn="ctr" defTabSz="913737"/>
                  <a:r>
                    <a:rPr lang="nl-BE" sz="1200" dirty="0">
                      <a:solidFill>
                        <a:sysClr val="windowText" lastClr="000000"/>
                      </a:solidFill>
                    </a:rPr>
                    <a:t>T</a:t>
                  </a:r>
                  <a:r>
                    <a:rPr lang="nl-BE" sz="1200" baseline="-25000" dirty="0">
                      <a:solidFill>
                        <a:sysClr val="windowText" lastClr="000000"/>
                      </a:solidFill>
                    </a:rPr>
                    <a:t>h</a:t>
                  </a:r>
                  <a:r>
                    <a:rPr lang="nl-BE" sz="1200" dirty="0">
                      <a:solidFill>
                        <a:sysClr val="windowText" lastClr="000000"/>
                      </a:solidFill>
                    </a:rPr>
                    <a:t>2</a:t>
                  </a:r>
                </a:p>
                <a:p>
                  <a:pPr algn="ctr" defTabSz="913737"/>
                  <a:r>
                    <a:rPr lang="nl-BE" sz="1200" dirty="0">
                      <a:solidFill>
                        <a:sysClr val="windowText" lastClr="000000"/>
                      </a:solidFill>
                    </a:rPr>
                    <a:t>CD4+ </a:t>
                  </a:r>
                  <a:r>
                    <a:rPr lang="nl-BE" sz="1200" dirty="0" err="1">
                      <a:solidFill>
                        <a:sysClr val="windowText" lastClr="000000"/>
                      </a:solidFill>
                    </a:rPr>
                    <a:t>Tcell</a:t>
                  </a:r>
                  <a:endParaRPr lang="en-US" sz="1200" dirty="0">
                    <a:solidFill>
                      <a:sysClr val="windowText" lastClr="000000"/>
                    </a:solidFill>
                  </a:endParaRPr>
                </a:p>
              </p:txBody>
            </p:sp>
          </p:grpSp>
        </p:grpSp>
      </p:grpSp>
      <p:grpSp>
        <p:nvGrpSpPr>
          <p:cNvPr id="36" name="Group 35"/>
          <p:cNvGrpSpPr/>
          <p:nvPr/>
        </p:nvGrpSpPr>
        <p:grpSpPr>
          <a:xfrm>
            <a:off x="3239562" y="2288794"/>
            <a:ext cx="1155164" cy="1322791"/>
            <a:chOff x="3239552" y="2288759"/>
            <a:chExt cx="1155164" cy="1322791"/>
          </a:xfrm>
        </p:grpSpPr>
        <p:sp>
          <p:nvSpPr>
            <p:cNvPr id="205" name="TextBox 64"/>
            <p:cNvSpPr txBox="1"/>
            <p:nvPr/>
          </p:nvSpPr>
          <p:spPr>
            <a:xfrm rot="17716164">
              <a:off x="3506249" y="2723083"/>
              <a:ext cx="915160" cy="86177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370" tIns="45687" rIns="91370" bIns="45687" rtlCol="0">
              <a:prstTxWarp prst="textArchUp">
                <a:avLst/>
              </a:prstTxWarp>
              <a:spAutoFit/>
            </a:bodyPr>
            <a:lstStyle/>
            <a:p>
              <a:pPr algn="r" defTabSz="913737"/>
              <a:r>
                <a:rPr lang="en-US" sz="1400" dirty="0" err="1">
                  <a:solidFill>
                    <a:srgbClr val="C0504D"/>
                  </a:solidFill>
                  <a:cs typeface="Arial" charset="0"/>
                </a:rPr>
                <a:t>IFN</a:t>
              </a:r>
              <a:r>
                <a:rPr lang="en-US" sz="1400" dirty="0" err="1">
                  <a:solidFill>
                    <a:srgbClr val="C0504D"/>
                  </a:solidFill>
                  <a:latin typeface="Symbol" pitchFamily="18" charset="2"/>
                  <a:cs typeface="Arial" charset="0"/>
                </a:rPr>
                <a:t>g</a:t>
              </a:r>
              <a:endParaRPr lang="en-US" sz="1000" dirty="0">
                <a:solidFill>
                  <a:srgbClr val="C0504D"/>
                </a:solidFill>
                <a:latin typeface="Symbol" pitchFamily="18" charset="2"/>
                <a:cs typeface="Arial" charset="0"/>
              </a:endParaRPr>
            </a:p>
            <a:p>
              <a:pPr algn="r" defTabSz="913737"/>
              <a:r>
                <a:rPr lang="en-US" sz="1000" dirty="0" err="1">
                  <a:solidFill>
                    <a:srgbClr val="C0504D"/>
                  </a:solidFill>
                  <a:cs typeface="Arial" charset="0"/>
                </a:rPr>
                <a:t>Granzyme</a:t>
              </a:r>
              <a:endParaRPr lang="en-US" sz="1000" dirty="0">
                <a:solidFill>
                  <a:srgbClr val="C0504D"/>
                </a:solidFill>
                <a:cs typeface="Arial" charset="0"/>
              </a:endParaRPr>
            </a:p>
            <a:p>
              <a:pPr algn="r" defTabSz="913737"/>
              <a:r>
                <a:rPr lang="en-US" sz="1000" dirty="0" err="1">
                  <a:solidFill>
                    <a:srgbClr val="C0504D"/>
                  </a:solidFill>
                  <a:cs typeface="Arial" charset="0"/>
                </a:rPr>
                <a:t>Perforin</a:t>
              </a:r>
              <a:endParaRPr lang="en-US" sz="1000" dirty="0">
                <a:solidFill>
                  <a:srgbClr val="C0504D"/>
                </a:solidFill>
                <a:cs typeface="Arial" charset="0"/>
              </a:endParaRPr>
            </a:p>
          </p:txBody>
        </p:sp>
        <p:sp>
          <p:nvSpPr>
            <p:cNvPr id="5" name="Gekromde PIJL-RECHTS 4"/>
            <p:cNvSpPr/>
            <p:nvPr/>
          </p:nvSpPr>
          <p:spPr>
            <a:xfrm rot="5400000">
              <a:off x="3597919" y="1930392"/>
              <a:ext cx="363686" cy="1080419"/>
            </a:xfrm>
            <a:prstGeom prst="curvedRightArrow">
              <a:avLst>
                <a:gd name="adj1" fmla="val 0"/>
                <a:gd name="adj2" fmla="val 48585"/>
                <a:gd name="adj3" fmla="val 53078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370" tIns="45687" rIns="91370" bIns="45687" rtlCol="0" anchor="ctr"/>
            <a:lstStyle/>
            <a:p>
              <a:pPr algn="ctr" defTabSz="913737"/>
              <a:endParaRPr lang="en-US">
                <a:solidFill>
                  <a:srgbClr val="FF0000"/>
                </a:solidFill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3710584" y="2484297"/>
            <a:ext cx="1874966" cy="1312050"/>
            <a:chOff x="3710564" y="2484289"/>
            <a:chExt cx="2077957" cy="1312047"/>
          </a:xfrm>
        </p:grpSpPr>
        <p:sp>
          <p:nvSpPr>
            <p:cNvPr id="212" name="Rectangle 126"/>
            <p:cNvSpPr>
              <a:spLocks noChangeArrowheads="1"/>
            </p:cNvSpPr>
            <p:nvPr/>
          </p:nvSpPr>
          <p:spPr bwMode="auto">
            <a:xfrm>
              <a:off x="3760458" y="3596348"/>
              <a:ext cx="449576" cy="199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370" tIns="45687" rIns="91370" bIns="45687">
              <a:spAutoFit/>
            </a:bodyPr>
            <a:lstStyle/>
            <a:p>
              <a:pPr defTabSz="913737" eaLnBrk="0" hangingPunct="0"/>
              <a:r>
                <a:rPr lang="en-GB" sz="700" dirty="0">
                  <a:solidFill>
                    <a:prstClr val="black"/>
                  </a:solidFill>
                  <a:latin typeface="Verdana" pitchFamily="34" charset="0"/>
                </a:rPr>
                <a:t>PD-1</a:t>
              </a:r>
            </a:p>
          </p:txBody>
        </p:sp>
        <p:grpSp>
          <p:nvGrpSpPr>
            <p:cNvPr id="38" name="Group 37"/>
            <p:cNvGrpSpPr/>
            <p:nvPr/>
          </p:nvGrpSpPr>
          <p:grpSpPr>
            <a:xfrm>
              <a:off x="3710564" y="2484289"/>
              <a:ext cx="2077957" cy="1286090"/>
              <a:chOff x="3710564" y="2484289"/>
              <a:chExt cx="2077957" cy="1286090"/>
            </a:xfrm>
          </p:grpSpPr>
          <p:cxnSp>
            <p:nvCxnSpPr>
              <p:cNvPr id="210" name="Rechte verbindingslijn 209"/>
              <p:cNvCxnSpPr/>
              <p:nvPr/>
            </p:nvCxnSpPr>
            <p:spPr>
              <a:xfrm rot="16200000">
                <a:off x="4105009" y="3371252"/>
                <a:ext cx="0" cy="223508"/>
              </a:xfrm>
              <a:prstGeom prst="line">
                <a:avLst/>
              </a:prstGeom>
              <a:ln w="38100">
                <a:solidFill>
                  <a:srgbClr val="CC0000"/>
                </a:soli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pic>
            <p:nvPicPr>
              <p:cNvPr id="208" name="Content Placeholder 7"/>
              <p:cNvPicPr>
                <a:picLocks noChangeAspect="1"/>
              </p:cNvPicPr>
              <p:nvPr/>
            </p:nvPicPr>
            <p:blipFill rotWithShape="1">
              <a:blip r:embed="rId5"/>
              <a:srcRect l="63187" t="28729" r="33112" b="62815"/>
              <a:stretch/>
            </p:blipFill>
            <p:spPr bwMode="auto">
              <a:xfrm rot="4804445">
                <a:off x="5503199" y="2802218"/>
                <a:ext cx="164663" cy="4059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32" name="Group 31"/>
              <p:cNvGrpSpPr/>
              <p:nvPr/>
            </p:nvGrpSpPr>
            <p:grpSpPr>
              <a:xfrm>
                <a:off x="3710564" y="2484289"/>
                <a:ext cx="1761536" cy="1286090"/>
                <a:chOff x="3710564" y="2484289"/>
                <a:chExt cx="1761536" cy="1286090"/>
              </a:xfrm>
            </p:grpSpPr>
            <p:pic>
              <p:nvPicPr>
                <p:cNvPr id="149" name="Content Placeholder 7"/>
                <p:cNvPicPr>
                  <a:picLocks noChangeAspect="1"/>
                </p:cNvPicPr>
                <p:nvPr/>
              </p:nvPicPr>
              <p:blipFill rotWithShape="1">
                <a:blip r:embed="rId5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 l="66660" t="28507" r="27420" b="61581"/>
                <a:stretch/>
              </p:blipFill>
              <p:spPr bwMode="auto">
                <a:xfrm rot="16069329">
                  <a:off x="3816934" y="2779315"/>
                  <a:ext cx="262262" cy="47500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38" name="Ovaal 137"/>
                <p:cNvSpPr/>
                <p:nvPr/>
              </p:nvSpPr>
              <p:spPr>
                <a:xfrm>
                  <a:off x="4095678" y="2484289"/>
                  <a:ext cx="1376422" cy="128609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0">
                  <a:schemeClr val="dk1"/>
                </a:lnRef>
                <a:fillRef idx="3">
                  <a:schemeClr val="dk1"/>
                </a:fillRef>
                <a:effectRef idx="3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3737"/>
                  <a:endParaRPr lang="en-US" sz="1600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139" name="Ovaal 138"/>
              <p:cNvSpPr/>
              <p:nvPr/>
            </p:nvSpPr>
            <p:spPr>
              <a:xfrm>
                <a:off x="4270377" y="2652436"/>
                <a:ext cx="1030567" cy="981695"/>
              </a:xfrm>
              <a:prstGeom prst="ellipse">
                <a:avLst/>
              </a:prstGeom>
              <a:solidFill>
                <a:srgbClr val="CC0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3737"/>
                <a:r>
                  <a:rPr lang="nl-BE" sz="1400" dirty="0">
                    <a:solidFill>
                      <a:prstClr val="white"/>
                    </a:solidFill>
                  </a:rPr>
                  <a:t>CTL</a:t>
                </a:r>
              </a:p>
              <a:p>
                <a:pPr algn="ctr" defTabSz="913737"/>
                <a:r>
                  <a:rPr lang="nl-BE" sz="1400" dirty="0">
                    <a:solidFill>
                      <a:prstClr val="white"/>
                    </a:solidFill>
                  </a:rPr>
                  <a:t>CD8+ </a:t>
                </a:r>
                <a:r>
                  <a:rPr lang="nl-BE" sz="1400" dirty="0" err="1">
                    <a:solidFill>
                      <a:prstClr val="white"/>
                    </a:solidFill>
                  </a:rPr>
                  <a:t>Tcell</a:t>
                </a:r>
                <a:endParaRPr lang="en-US" sz="14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8" name="Rechthoek 17"/>
              <p:cNvSpPr/>
              <p:nvPr/>
            </p:nvSpPr>
            <p:spPr>
              <a:xfrm rot="16200000">
                <a:off x="3840696" y="3336205"/>
                <a:ext cx="108012" cy="293610"/>
              </a:xfrm>
              <a:prstGeom prst="rect">
                <a:avLst/>
              </a:prstGeom>
              <a:gradFill flip="none" rotWithShape="1">
                <a:gsLst>
                  <a:gs pos="0">
                    <a:schemeClr val="lt1">
                      <a:tint val="80000"/>
                      <a:satMod val="300000"/>
                    </a:schemeClr>
                  </a:gs>
                  <a:gs pos="100000">
                    <a:srgbClr val="CC0000"/>
                  </a:gs>
                </a:gsLst>
                <a:path path="shape">
                  <a:fillToRect l="50000" t="50000" r="50000" b="50000"/>
                </a:path>
                <a:tileRect/>
              </a:gra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003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370" tIns="45687" rIns="91370" bIns="45687" rtlCol="0" anchor="ctr"/>
              <a:lstStyle/>
              <a:p>
                <a:pPr algn="ctr" defTabSz="913737"/>
                <a:endParaRPr lang="en-US" sz="160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145" name="Isosceles Triangle 55"/>
          <p:cNvSpPr/>
          <p:nvPr/>
        </p:nvSpPr>
        <p:spPr>
          <a:xfrm rot="5331164">
            <a:off x="3595991" y="2922360"/>
            <a:ext cx="76932" cy="109806"/>
          </a:xfrm>
          <a:prstGeom prst="triangle">
            <a:avLst>
              <a:gd name="adj" fmla="val 2289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algn="ctr" defTabSz="913737">
              <a:defRPr/>
            </a:pPr>
            <a:endParaRPr lang="en-US" kern="0">
              <a:solidFill>
                <a:prstClr val="white"/>
              </a:solidFill>
            </a:endParaRPr>
          </a:p>
        </p:txBody>
      </p:sp>
      <p:sp>
        <p:nvSpPr>
          <p:cNvPr id="146" name="Isosceles Triangle 56"/>
          <p:cNvSpPr/>
          <p:nvPr/>
        </p:nvSpPr>
        <p:spPr>
          <a:xfrm rot="5331164">
            <a:off x="3584039" y="2996213"/>
            <a:ext cx="91271" cy="111484"/>
          </a:xfrm>
          <a:prstGeom prst="triangle">
            <a:avLst>
              <a:gd name="adj" fmla="val 100000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algn="ctr" defTabSz="913737">
              <a:defRPr/>
            </a:pPr>
            <a:endParaRPr lang="en-US" kern="0">
              <a:solidFill>
                <a:prstClr val="white"/>
              </a:solidFill>
            </a:endParaRPr>
          </a:p>
        </p:txBody>
      </p:sp>
      <p:sp>
        <p:nvSpPr>
          <p:cNvPr id="147" name="Oval 52"/>
          <p:cNvSpPr/>
          <p:nvPr/>
        </p:nvSpPr>
        <p:spPr>
          <a:xfrm rot="5331164">
            <a:off x="3645496" y="2939179"/>
            <a:ext cx="117004" cy="146968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37"/>
            <a:endParaRPr lang="en-US" kern="0">
              <a:solidFill>
                <a:prstClr val="white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38601" y="3232352"/>
            <a:ext cx="5109194" cy="3271893"/>
            <a:chOff x="238601" y="3232350"/>
            <a:chExt cx="5109194" cy="3271893"/>
          </a:xfrm>
        </p:grpSpPr>
        <p:sp>
          <p:nvSpPr>
            <p:cNvPr id="211" name="Rectangle 126"/>
            <p:cNvSpPr>
              <a:spLocks noChangeArrowheads="1"/>
            </p:cNvSpPr>
            <p:nvPr/>
          </p:nvSpPr>
          <p:spPr bwMode="auto">
            <a:xfrm>
              <a:off x="3335429" y="3590501"/>
              <a:ext cx="494355" cy="2153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370" tIns="45687" rIns="91370" bIns="45687">
              <a:spAutoFit/>
            </a:bodyPr>
            <a:lstStyle/>
            <a:p>
              <a:pPr defTabSz="913737" eaLnBrk="0" hangingPunct="0"/>
              <a:r>
                <a:rPr lang="en-GB" sz="800" dirty="0">
                  <a:solidFill>
                    <a:prstClr val="black"/>
                  </a:solidFill>
                  <a:latin typeface="Verdana" pitchFamily="34" charset="0"/>
                </a:rPr>
                <a:t>PD-L1</a:t>
              </a:r>
            </a:p>
          </p:txBody>
        </p:sp>
        <p:grpSp>
          <p:nvGrpSpPr>
            <p:cNvPr id="47" name="Group 46"/>
            <p:cNvGrpSpPr/>
            <p:nvPr/>
          </p:nvGrpSpPr>
          <p:grpSpPr>
            <a:xfrm>
              <a:off x="238601" y="3232350"/>
              <a:ext cx="5109194" cy="3271893"/>
              <a:chOff x="238601" y="3232320"/>
              <a:chExt cx="5109194" cy="3271892"/>
            </a:xfrm>
          </p:grpSpPr>
          <p:sp>
            <p:nvSpPr>
              <p:cNvPr id="223" name="Oval 76"/>
              <p:cNvSpPr/>
              <p:nvPr/>
            </p:nvSpPr>
            <p:spPr>
              <a:xfrm>
                <a:off x="2542742" y="6230590"/>
                <a:ext cx="45719" cy="45719"/>
              </a:xfrm>
              <a:prstGeom prst="ellipse">
                <a:avLst/>
              </a:prstGeom>
              <a:gradFill rotWithShape="1">
                <a:gsLst>
                  <a:gs pos="0">
                    <a:srgbClr val="8064A2">
                      <a:shade val="51000"/>
                      <a:satMod val="130000"/>
                    </a:srgbClr>
                  </a:gs>
                  <a:gs pos="80000">
                    <a:srgbClr val="8064A2">
                      <a:shade val="93000"/>
                      <a:satMod val="130000"/>
                    </a:srgbClr>
                  </a:gs>
                  <a:gs pos="100000">
                    <a:srgbClr val="8064A2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lIns="91370" tIns="45687" rIns="91370" bIns="45687" rtlCol="0" anchor="ctr"/>
              <a:lstStyle/>
              <a:p>
                <a:pPr algn="ctr" defTabSz="913737">
                  <a:defRPr/>
                </a:pPr>
                <a:endParaRPr lang="en-US" kern="0">
                  <a:solidFill>
                    <a:prstClr val="white"/>
                  </a:solidFill>
                </a:endParaRPr>
              </a:p>
            </p:txBody>
          </p:sp>
          <p:sp>
            <p:nvSpPr>
              <p:cNvPr id="225" name="Oval 80"/>
              <p:cNvSpPr/>
              <p:nvPr/>
            </p:nvSpPr>
            <p:spPr>
              <a:xfrm>
                <a:off x="2593753" y="6078191"/>
                <a:ext cx="45719" cy="45719"/>
              </a:xfrm>
              <a:prstGeom prst="ellipse">
                <a:avLst/>
              </a:prstGeom>
              <a:gradFill rotWithShape="1">
                <a:gsLst>
                  <a:gs pos="0">
                    <a:srgbClr val="8064A2">
                      <a:shade val="51000"/>
                      <a:satMod val="130000"/>
                    </a:srgbClr>
                  </a:gs>
                  <a:gs pos="80000">
                    <a:srgbClr val="8064A2">
                      <a:shade val="93000"/>
                      <a:satMod val="130000"/>
                    </a:srgbClr>
                  </a:gs>
                  <a:gs pos="100000">
                    <a:srgbClr val="8064A2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lIns="91370" tIns="45687" rIns="91370" bIns="45687" rtlCol="0" anchor="ctr"/>
              <a:lstStyle/>
              <a:p>
                <a:pPr algn="ctr" defTabSz="913737">
                  <a:defRPr/>
                </a:pPr>
                <a:endParaRPr lang="en-US" kern="0">
                  <a:solidFill>
                    <a:prstClr val="white"/>
                  </a:solidFill>
                </a:endParaRPr>
              </a:p>
            </p:txBody>
          </p:sp>
          <p:sp>
            <p:nvSpPr>
              <p:cNvPr id="226" name="Oval 81"/>
              <p:cNvSpPr/>
              <p:nvPr/>
            </p:nvSpPr>
            <p:spPr>
              <a:xfrm>
                <a:off x="2548034" y="6144545"/>
                <a:ext cx="45719" cy="45719"/>
              </a:xfrm>
              <a:prstGeom prst="ellipse">
                <a:avLst/>
              </a:prstGeom>
              <a:gradFill rotWithShape="1">
                <a:gsLst>
                  <a:gs pos="0">
                    <a:srgbClr val="8064A2">
                      <a:shade val="51000"/>
                      <a:satMod val="130000"/>
                    </a:srgbClr>
                  </a:gs>
                  <a:gs pos="80000">
                    <a:srgbClr val="8064A2">
                      <a:shade val="93000"/>
                      <a:satMod val="130000"/>
                    </a:srgbClr>
                  </a:gs>
                  <a:gs pos="100000">
                    <a:srgbClr val="8064A2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lIns="91370" tIns="45687" rIns="91370" bIns="45687" rtlCol="0" anchor="ctr"/>
              <a:lstStyle/>
              <a:p>
                <a:pPr algn="ctr" defTabSz="913737">
                  <a:defRPr/>
                </a:pPr>
                <a:endParaRPr lang="en-US" kern="0">
                  <a:solidFill>
                    <a:prstClr val="white"/>
                  </a:solidFill>
                </a:endParaRPr>
              </a:p>
            </p:txBody>
          </p:sp>
          <p:sp>
            <p:nvSpPr>
              <p:cNvPr id="227" name="Oval 82"/>
              <p:cNvSpPr/>
              <p:nvPr/>
            </p:nvSpPr>
            <p:spPr>
              <a:xfrm>
                <a:off x="2639472" y="6147212"/>
                <a:ext cx="45719" cy="45719"/>
              </a:xfrm>
              <a:prstGeom prst="ellipse">
                <a:avLst/>
              </a:prstGeom>
              <a:gradFill rotWithShape="1">
                <a:gsLst>
                  <a:gs pos="0">
                    <a:srgbClr val="8064A2">
                      <a:shade val="51000"/>
                      <a:satMod val="130000"/>
                    </a:srgbClr>
                  </a:gs>
                  <a:gs pos="80000">
                    <a:srgbClr val="8064A2">
                      <a:shade val="93000"/>
                      <a:satMod val="130000"/>
                    </a:srgbClr>
                  </a:gs>
                  <a:gs pos="100000">
                    <a:srgbClr val="8064A2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lIns="91370" tIns="45687" rIns="91370" bIns="45687" rtlCol="0" anchor="ctr"/>
              <a:lstStyle/>
              <a:p>
                <a:pPr algn="ctr" defTabSz="913737">
                  <a:defRPr/>
                </a:pPr>
                <a:endParaRPr lang="en-US" kern="0">
                  <a:solidFill>
                    <a:prstClr val="white"/>
                  </a:solidFill>
                </a:endParaRPr>
              </a:p>
            </p:txBody>
          </p:sp>
          <p:sp>
            <p:nvSpPr>
              <p:cNvPr id="230" name="Oval 78"/>
              <p:cNvSpPr/>
              <p:nvPr/>
            </p:nvSpPr>
            <p:spPr>
              <a:xfrm>
                <a:off x="2542742" y="6299612"/>
                <a:ext cx="45719" cy="45719"/>
              </a:xfrm>
              <a:prstGeom prst="ellipse">
                <a:avLst/>
              </a:prstGeom>
              <a:gradFill rotWithShape="1">
                <a:gsLst>
                  <a:gs pos="0">
                    <a:srgbClr val="8064A2">
                      <a:shade val="51000"/>
                      <a:satMod val="130000"/>
                    </a:srgbClr>
                  </a:gs>
                  <a:gs pos="80000">
                    <a:srgbClr val="8064A2">
                      <a:shade val="93000"/>
                      <a:satMod val="130000"/>
                    </a:srgbClr>
                  </a:gs>
                  <a:gs pos="100000">
                    <a:srgbClr val="8064A2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lIns="91370" tIns="45687" rIns="91370" bIns="45687" rtlCol="0" anchor="ctr"/>
              <a:lstStyle/>
              <a:p>
                <a:pPr algn="ctr" defTabSz="913737">
                  <a:defRPr/>
                </a:pPr>
                <a:endParaRPr lang="en-US" kern="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46" name="Group 45"/>
              <p:cNvGrpSpPr/>
              <p:nvPr/>
            </p:nvGrpSpPr>
            <p:grpSpPr>
              <a:xfrm>
                <a:off x="238601" y="3232320"/>
                <a:ext cx="5109194" cy="3271892"/>
                <a:chOff x="238601" y="3232320"/>
                <a:chExt cx="5109194" cy="3271892"/>
              </a:xfrm>
            </p:grpSpPr>
            <p:sp>
              <p:nvSpPr>
                <p:cNvPr id="245" name="Ovaal 244"/>
                <p:cNvSpPr/>
                <p:nvPr/>
              </p:nvSpPr>
              <p:spPr>
                <a:xfrm rot="2599739">
                  <a:off x="342943" y="6238650"/>
                  <a:ext cx="108012" cy="154949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/>
                    </a:gs>
                    <a:gs pos="50000">
                      <a:schemeClr val="accent6">
                        <a:lumMod val="75000"/>
                      </a:schemeClr>
                    </a:gs>
                    <a:gs pos="100000">
                      <a:schemeClr val="accent6">
                        <a:lumMod val="50000"/>
                        <a:shade val="100000"/>
                        <a:satMod val="11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003">
                  <a:schemeClr val="l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3737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45" name="Group 44"/>
                <p:cNvGrpSpPr/>
                <p:nvPr/>
              </p:nvGrpSpPr>
              <p:grpSpPr>
                <a:xfrm>
                  <a:off x="238601" y="3232320"/>
                  <a:ext cx="5109194" cy="3271892"/>
                  <a:chOff x="238601" y="3232320"/>
                  <a:chExt cx="5109194" cy="3271892"/>
                </a:xfrm>
              </p:grpSpPr>
              <p:grpSp>
                <p:nvGrpSpPr>
                  <p:cNvPr id="39" name="Group 38"/>
                  <p:cNvGrpSpPr/>
                  <p:nvPr/>
                </p:nvGrpSpPr>
                <p:grpSpPr>
                  <a:xfrm>
                    <a:off x="238601" y="3232320"/>
                    <a:ext cx="5109194" cy="3271892"/>
                    <a:chOff x="238601" y="3232320"/>
                    <a:chExt cx="5109194" cy="3271892"/>
                  </a:xfrm>
                </p:grpSpPr>
                <p:cxnSp>
                  <p:nvCxnSpPr>
                    <p:cNvPr id="207" name="Rechte verbindingslijn 206"/>
                    <p:cNvCxnSpPr/>
                    <p:nvPr/>
                  </p:nvCxnSpPr>
                  <p:spPr>
                    <a:xfrm rot="2599739">
                      <a:off x="504281" y="6090587"/>
                      <a:ext cx="0" cy="223508"/>
                    </a:xfrm>
                    <a:prstGeom prst="line">
                      <a:avLst/>
                    </a:prstGeom>
                    <a:ln w="38100"/>
                  </p:spPr>
                  <p:style>
                    <a:lnRef idx="1">
                      <a:schemeClr val="accent6"/>
                    </a:lnRef>
                    <a:fillRef idx="0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246" name="Ovaal 245"/>
                    <p:cNvSpPr/>
                    <p:nvPr/>
                  </p:nvSpPr>
                  <p:spPr>
                    <a:xfrm rot="2599739">
                      <a:off x="238601" y="6349263"/>
                      <a:ext cx="108012" cy="154949"/>
                    </a:xfrm>
                    <a:prstGeom prst="ellipse">
                      <a:avLst/>
                    </a:prstGeom>
                    <a:gradFill flip="none" rotWithShape="1">
                      <a:gsLst>
                        <a:gs pos="0">
                          <a:schemeClr val="bg1"/>
                        </a:gs>
                        <a:gs pos="50000">
                          <a:schemeClr val="accent6">
                            <a:lumMod val="75000"/>
                          </a:schemeClr>
                        </a:gs>
                        <a:gs pos="100000">
                          <a:schemeClr val="accent6">
                            <a:lumMod val="5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003">
                      <a:schemeClr val="l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defTabSz="913737"/>
                      <a:endParaRPr lang="en-US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6" name="Gekromde PIJL-OMHOOG 5"/>
                    <p:cNvSpPr/>
                    <p:nvPr/>
                  </p:nvSpPr>
                  <p:spPr>
                    <a:xfrm rot="19489483">
                      <a:off x="3407764" y="4505294"/>
                      <a:ext cx="1940031" cy="578422"/>
                    </a:xfrm>
                    <a:prstGeom prst="curvedUpArrow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91370" tIns="45687" rIns="91370" bIns="45687" rtlCol="0" anchor="ctr"/>
                    <a:lstStyle/>
                    <a:p>
                      <a:pPr algn="ctr" defTabSz="913737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140" name="Ovaal 139"/>
                    <p:cNvSpPr/>
                    <p:nvPr/>
                  </p:nvSpPr>
                  <p:spPr>
                    <a:xfrm>
                      <a:off x="1902901" y="4139353"/>
                      <a:ext cx="1726435" cy="1427967"/>
                    </a:xfrm>
                    <a:prstGeom prst="ellipse">
                      <a:avLst/>
                    </a:prstGeom>
                    <a:solidFill>
                      <a:schemeClr val="accent6">
                        <a:lumMod val="50000"/>
                      </a:schemeClr>
                    </a:solidFill>
                    <a:ln>
                      <a:noFill/>
                    </a:ln>
                    <a:effectLst>
                      <a:outerShdw blurRad="44450" dist="27940" dir="5400000" algn="ctr">
                        <a:srgbClr val="000000">
                          <a:alpha val="32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balanced" dir="t">
                        <a:rot lat="0" lon="0" rev="8700000"/>
                      </a:lightRig>
                    </a:scene3d>
                    <a:sp3d>
                      <a:bevelT w="190500" h="38100"/>
                    </a:sp3d>
                  </p:spPr>
                  <p:style>
                    <a:lnRef idx="0">
                      <a:schemeClr val="dk1"/>
                    </a:lnRef>
                    <a:fillRef idx="3">
                      <a:schemeClr val="dk1"/>
                    </a:fillRef>
                    <a:effectRef idx="3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lIns="91370" tIns="45687" rIns="91370" bIns="45687" rtlCol="0" anchor="ctr"/>
                    <a:lstStyle/>
                    <a:p>
                      <a:pPr algn="ctr" defTabSz="913737"/>
                      <a:endParaRPr lang="en-US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141" name="Ovaal 140"/>
                    <p:cNvSpPr/>
                    <p:nvPr/>
                  </p:nvSpPr>
                  <p:spPr>
                    <a:xfrm>
                      <a:off x="2249074" y="4284099"/>
                      <a:ext cx="1093038" cy="1089993"/>
                    </a:xfrm>
                    <a:prstGeom prst="ellipse">
                      <a:avLst/>
                    </a:prstGeom>
                    <a:blipFill dpi="0" rotWithShape="1">
                      <a:blip r:embed="rId2">
                        <a:alphaModFix amt="31000"/>
                      </a:blip>
                      <a:srcRect/>
                      <a:tile tx="0" ty="0" sx="100000" sy="100000" flip="none" algn="tl"/>
                    </a:blipFill>
                    <a:ln>
                      <a:noFill/>
                    </a:ln>
                    <a:effectLst>
                      <a:outerShdw blurRad="44450" dist="27940" dir="5400000" algn="ctr">
                        <a:srgbClr val="000000">
                          <a:alpha val="32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balanced" dir="t">
                        <a:rot lat="0" lon="0" rev="8700000"/>
                      </a:lightRig>
                    </a:scene3d>
                    <a:sp3d>
                      <a:bevelT w="190500" h="38100"/>
                    </a:sp3d>
                  </p:spPr>
                  <p:style>
                    <a:lnRef idx="0">
                      <a:schemeClr val="dk1"/>
                    </a:lnRef>
                    <a:fillRef idx="3">
                      <a:schemeClr val="dk1"/>
                    </a:fillRef>
                    <a:effectRef idx="3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lIns="91370" tIns="45687" rIns="91370" bIns="45687" rtlCol="0" anchor="ctr"/>
                    <a:lstStyle/>
                    <a:p>
                      <a:pPr algn="ctr" defTabSz="913737"/>
                      <a:r>
                        <a:rPr lang="nl-BE" dirty="0">
                          <a:solidFill>
                            <a:prstClr val="white"/>
                          </a:solidFill>
                        </a:rPr>
                        <a:t>CD4+ </a:t>
                      </a:r>
                      <a:r>
                        <a:rPr lang="nl-BE" dirty="0" err="1">
                          <a:solidFill>
                            <a:prstClr val="white"/>
                          </a:solidFill>
                        </a:rPr>
                        <a:t>Treg</a:t>
                      </a:r>
                      <a:endParaRPr lang="en-US" dirty="0">
                        <a:solidFill>
                          <a:prstClr val="white"/>
                        </a:solidFill>
                      </a:endParaRPr>
                    </a:p>
                  </p:txBody>
                </p:sp>
                <p:cxnSp>
                  <p:nvCxnSpPr>
                    <p:cNvPr id="15" name="Rechte verbindingslijn 14"/>
                    <p:cNvCxnSpPr/>
                    <p:nvPr/>
                  </p:nvCxnSpPr>
                  <p:spPr>
                    <a:xfrm rot="16200000">
                      <a:off x="3416923" y="3371256"/>
                      <a:ext cx="0" cy="223508"/>
                    </a:xfrm>
                    <a:prstGeom prst="line">
                      <a:avLst/>
                    </a:prstGeom>
                    <a:ln w="38100"/>
                  </p:spPr>
                  <p:style>
                    <a:lnRef idx="1">
                      <a:schemeClr val="accent6"/>
                    </a:lnRef>
                    <a:fillRef idx="0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6" name="Ovaal 15"/>
                    <p:cNvSpPr/>
                    <p:nvPr/>
                  </p:nvSpPr>
                  <p:spPr>
                    <a:xfrm rot="16200000">
                      <a:off x="3519336" y="3405535"/>
                      <a:ext cx="108012" cy="154949"/>
                    </a:xfrm>
                    <a:prstGeom prst="ellipse">
                      <a:avLst/>
                    </a:prstGeom>
                    <a:gradFill flip="none" rotWithShape="1">
                      <a:gsLst>
                        <a:gs pos="0">
                          <a:schemeClr val="bg1"/>
                        </a:gs>
                        <a:gs pos="50000">
                          <a:schemeClr val="accent6">
                            <a:lumMod val="75000"/>
                          </a:schemeClr>
                        </a:gs>
                        <a:gs pos="100000">
                          <a:schemeClr val="accent6">
                            <a:lumMod val="5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003">
                      <a:schemeClr val="l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defTabSz="913737"/>
                      <a:endParaRPr lang="en-US">
                        <a:solidFill>
                          <a:prstClr val="white"/>
                        </a:solidFill>
                      </a:endParaRPr>
                    </a:p>
                  </p:txBody>
                </p:sp>
                <p:pic>
                  <p:nvPicPr>
                    <p:cNvPr id="216" name="Content Placeholder 7"/>
                    <p:cNvPicPr>
                      <a:picLocks noChangeAspect="1"/>
                    </p:cNvPicPr>
                    <p:nvPr/>
                  </p:nvPicPr>
                  <p:blipFill rotWithShape="1">
                    <a:blip r:embed="rId5">
                      <a:clrChange>
                        <a:clrFrom>
                          <a:srgbClr val="FFFFFF"/>
                        </a:clrFrom>
                        <a:clrTo>
                          <a:srgbClr val="FFFFFF">
                            <a:alpha val="0"/>
                          </a:srgbClr>
                        </a:clrTo>
                      </a:clrChange>
                    </a:blip>
                    <a:srcRect l="63187" t="28729" r="33112" b="62815"/>
                    <a:stretch/>
                  </p:blipFill>
                  <p:spPr bwMode="auto">
                    <a:xfrm rot="4288066">
                      <a:off x="3696356" y="4351296"/>
                      <a:ext cx="164663" cy="40598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217" name="Content Placeholder 7"/>
                    <p:cNvPicPr>
                      <a:picLocks noChangeAspect="1"/>
                    </p:cNvPicPr>
                    <p:nvPr/>
                  </p:nvPicPr>
                  <p:blipFill rotWithShape="1">
                    <a:blip r:embed="rId5">
                      <a:clrChange>
                        <a:clrFrom>
                          <a:srgbClr val="FFFFFF"/>
                        </a:clrFrom>
                        <a:clrTo>
                          <a:srgbClr val="FFFFFF">
                            <a:alpha val="0"/>
                          </a:srgbClr>
                        </a:clrTo>
                      </a:clrChange>
                    </a:blip>
                    <a:srcRect l="63187" t="28729" r="33112" b="62815"/>
                    <a:stretch/>
                  </p:blipFill>
                  <p:spPr bwMode="auto">
                    <a:xfrm rot="8565939">
                      <a:off x="3371952" y="5345660"/>
                      <a:ext cx="164663" cy="40598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218" name="Content Placeholder 7"/>
                    <p:cNvPicPr>
                      <a:picLocks noChangeAspect="1"/>
                    </p:cNvPicPr>
                    <p:nvPr/>
                  </p:nvPicPr>
                  <p:blipFill rotWithShape="1">
                    <a:blip r:embed="rId5">
                      <a:clrChange>
                        <a:clrFrom>
                          <a:srgbClr val="FFFFFF"/>
                        </a:clrFrom>
                        <a:clrTo>
                          <a:srgbClr val="FFFFFF">
                            <a:alpha val="0"/>
                          </a:srgbClr>
                        </a:clrTo>
                      </a:clrChange>
                    </a:blip>
                    <a:srcRect l="63187" t="28729" r="33112" b="62815"/>
                    <a:stretch/>
                  </p:blipFill>
                  <p:spPr bwMode="auto">
                    <a:xfrm rot="10369223">
                      <a:off x="2707416" y="5557875"/>
                      <a:ext cx="164663" cy="40598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sp>
                  <p:nvSpPr>
                    <p:cNvPr id="219" name="Oval 68"/>
                    <p:cNvSpPr/>
                    <p:nvPr/>
                  </p:nvSpPr>
                  <p:spPr>
                    <a:xfrm>
                      <a:off x="2303751" y="6184871"/>
                      <a:ext cx="45719" cy="45719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8064A2">
                            <a:shade val="51000"/>
                            <a:satMod val="130000"/>
                          </a:srgbClr>
                        </a:gs>
                        <a:gs pos="80000">
                          <a:srgbClr val="8064A2">
                            <a:shade val="93000"/>
                            <a:satMod val="130000"/>
                          </a:srgbClr>
                        </a:gs>
                        <a:gs pos="100000">
                          <a:srgbClr val="8064A2">
                            <a:shade val="94000"/>
                            <a:satMod val="135000"/>
                          </a:srgbClr>
                        </a:gs>
                      </a:gsLst>
                      <a:lin ang="16200000" scaled="0"/>
                    </a:gradFill>
                    <a:ln>
                      <a:noFill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200000"/>
                      </a:lightRig>
                    </a:scene3d>
                    <a:sp3d>
                      <a:bevelT w="63500" h="25400"/>
                    </a:sp3d>
                  </p:spPr>
                  <p:txBody>
                    <a:bodyPr lIns="91370" tIns="45687" rIns="91370" bIns="45687" rtlCol="0" anchor="ctr"/>
                    <a:lstStyle/>
                    <a:p>
                      <a:pPr algn="ctr" defTabSz="913737">
                        <a:defRPr/>
                      </a:pPr>
                      <a:endParaRPr lang="en-US" kern="0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220" name="Oval 72"/>
                    <p:cNvSpPr/>
                    <p:nvPr/>
                  </p:nvSpPr>
                  <p:spPr>
                    <a:xfrm>
                      <a:off x="2344620" y="6078191"/>
                      <a:ext cx="45719" cy="45719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8064A2">
                            <a:shade val="51000"/>
                            <a:satMod val="130000"/>
                          </a:srgbClr>
                        </a:gs>
                        <a:gs pos="80000">
                          <a:srgbClr val="8064A2">
                            <a:shade val="93000"/>
                            <a:satMod val="130000"/>
                          </a:srgbClr>
                        </a:gs>
                        <a:gs pos="100000">
                          <a:srgbClr val="8064A2">
                            <a:shade val="94000"/>
                            <a:satMod val="135000"/>
                          </a:srgbClr>
                        </a:gs>
                      </a:gsLst>
                      <a:lin ang="16200000" scaled="0"/>
                    </a:gradFill>
                    <a:ln>
                      <a:noFill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200000"/>
                      </a:lightRig>
                    </a:scene3d>
                    <a:sp3d>
                      <a:bevelT w="63500" h="25400"/>
                    </a:sp3d>
                  </p:spPr>
                  <p:txBody>
                    <a:bodyPr lIns="91370" tIns="45687" rIns="91370" bIns="45687" rtlCol="0" anchor="ctr"/>
                    <a:lstStyle/>
                    <a:p>
                      <a:pPr algn="ctr" defTabSz="913737">
                        <a:defRPr/>
                      </a:pPr>
                      <a:endParaRPr lang="en-US" kern="0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221" name="Oval 74"/>
                    <p:cNvSpPr/>
                    <p:nvPr/>
                  </p:nvSpPr>
                  <p:spPr>
                    <a:xfrm>
                      <a:off x="2390339" y="6147212"/>
                      <a:ext cx="45719" cy="45719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8064A2">
                            <a:shade val="51000"/>
                            <a:satMod val="130000"/>
                          </a:srgbClr>
                        </a:gs>
                        <a:gs pos="80000">
                          <a:srgbClr val="8064A2">
                            <a:shade val="93000"/>
                            <a:satMod val="130000"/>
                          </a:srgbClr>
                        </a:gs>
                        <a:gs pos="100000">
                          <a:srgbClr val="8064A2">
                            <a:shade val="94000"/>
                            <a:satMod val="135000"/>
                          </a:srgbClr>
                        </a:gs>
                      </a:gsLst>
                      <a:lin ang="16200000" scaled="0"/>
                    </a:gradFill>
                    <a:ln>
                      <a:noFill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200000"/>
                      </a:lightRig>
                    </a:scene3d>
                    <a:sp3d>
                      <a:bevelT w="63500" h="25400"/>
                    </a:sp3d>
                  </p:spPr>
                  <p:txBody>
                    <a:bodyPr lIns="91370" tIns="45687" rIns="91370" bIns="45687" rtlCol="0" anchor="ctr"/>
                    <a:lstStyle/>
                    <a:p>
                      <a:pPr algn="ctr" defTabSz="913737">
                        <a:defRPr/>
                      </a:pPr>
                      <a:endParaRPr lang="en-US" kern="0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222" name="Oval 75"/>
                    <p:cNvSpPr/>
                    <p:nvPr/>
                  </p:nvSpPr>
                  <p:spPr>
                    <a:xfrm>
                      <a:off x="2398928" y="6210536"/>
                      <a:ext cx="45719" cy="45719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8064A2">
                            <a:shade val="51000"/>
                            <a:satMod val="130000"/>
                          </a:srgbClr>
                        </a:gs>
                        <a:gs pos="80000">
                          <a:srgbClr val="8064A2">
                            <a:shade val="93000"/>
                            <a:satMod val="130000"/>
                          </a:srgbClr>
                        </a:gs>
                        <a:gs pos="100000">
                          <a:srgbClr val="8064A2">
                            <a:shade val="94000"/>
                            <a:satMod val="135000"/>
                          </a:srgbClr>
                        </a:gs>
                      </a:gsLst>
                      <a:lin ang="16200000" scaled="0"/>
                    </a:gradFill>
                    <a:ln>
                      <a:noFill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200000"/>
                      </a:lightRig>
                    </a:scene3d>
                    <a:sp3d>
                      <a:bevelT w="63500" h="25400"/>
                    </a:sp3d>
                  </p:spPr>
                  <p:txBody>
                    <a:bodyPr lIns="91370" tIns="45687" rIns="91370" bIns="45687" rtlCol="0" anchor="ctr"/>
                    <a:lstStyle/>
                    <a:p>
                      <a:pPr algn="ctr" defTabSz="913737">
                        <a:defRPr/>
                      </a:pPr>
                      <a:endParaRPr lang="en-US" kern="0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224" name="Oval 79"/>
                    <p:cNvSpPr/>
                    <p:nvPr/>
                  </p:nvSpPr>
                  <p:spPr>
                    <a:xfrm>
                      <a:off x="2495660" y="6058136"/>
                      <a:ext cx="45719" cy="45719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8064A2">
                            <a:shade val="51000"/>
                            <a:satMod val="130000"/>
                          </a:srgbClr>
                        </a:gs>
                        <a:gs pos="80000">
                          <a:srgbClr val="8064A2">
                            <a:shade val="93000"/>
                            <a:satMod val="130000"/>
                          </a:srgbClr>
                        </a:gs>
                        <a:gs pos="100000">
                          <a:srgbClr val="8064A2">
                            <a:shade val="94000"/>
                            <a:satMod val="135000"/>
                          </a:srgbClr>
                        </a:gs>
                      </a:gsLst>
                      <a:lin ang="16200000" scaled="0"/>
                    </a:gradFill>
                    <a:ln>
                      <a:noFill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200000"/>
                      </a:lightRig>
                    </a:scene3d>
                    <a:sp3d>
                      <a:bevelT w="63500" h="25400"/>
                    </a:sp3d>
                  </p:spPr>
                  <p:txBody>
                    <a:bodyPr lIns="91370" tIns="45687" rIns="91370" bIns="45687" rtlCol="0" anchor="ctr"/>
                    <a:lstStyle/>
                    <a:p>
                      <a:pPr algn="ctr" defTabSz="913737">
                        <a:defRPr/>
                      </a:pPr>
                      <a:endParaRPr lang="en-US" kern="0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228" name="Oval 73"/>
                    <p:cNvSpPr/>
                    <p:nvPr/>
                  </p:nvSpPr>
                  <p:spPr>
                    <a:xfrm>
                      <a:off x="2341396" y="6274085"/>
                      <a:ext cx="45719" cy="45719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8064A2">
                            <a:shade val="51000"/>
                            <a:satMod val="130000"/>
                          </a:srgbClr>
                        </a:gs>
                        <a:gs pos="80000">
                          <a:srgbClr val="8064A2">
                            <a:shade val="93000"/>
                            <a:satMod val="130000"/>
                          </a:srgbClr>
                        </a:gs>
                        <a:gs pos="100000">
                          <a:srgbClr val="8064A2">
                            <a:shade val="94000"/>
                            <a:satMod val="135000"/>
                          </a:srgbClr>
                        </a:gs>
                      </a:gsLst>
                      <a:lin ang="16200000" scaled="0"/>
                    </a:gradFill>
                    <a:ln>
                      <a:noFill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200000"/>
                      </a:lightRig>
                    </a:scene3d>
                    <a:sp3d>
                      <a:bevelT w="63500" h="25400"/>
                    </a:sp3d>
                  </p:spPr>
                  <p:txBody>
                    <a:bodyPr lIns="91370" tIns="45687" rIns="91370" bIns="45687" rtlCol="0" anchor="ctr"/>
                    <a:lstStyle/>
                    <a:p>
                      <a:pPr algn="ctr" defTabSz="913737">
                        <a:defRPr/>
                      </a:pPr>
                      <a:endParaRPr lang="en-US" kern="0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229" name="Oval 77"/>
                    <p:cNvSpPr/>
                    <p:nvPr/>
                  </p:nvSpPr>
                  <p:spPr>
                    <a:xfrm>
                      <a:off x="2451305" y="6296945"/>
                      <a:ext cx="45719" cy="45719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8064A2">
                            <a:shade val="51000"/>
                            <a:satMod val="130000"/>
                          </a:srgbClr>
                        </a:gs>
                        <a:gs pos="80000">
                          <a:srgbClr val="8064A2">
                            <a:shade val="93000"/>
                            <a:satMod val="130000"/>
                          </a:srgbClr>
                        </a:gs>
                        <a:gs pos="100000">
                          <a:srgbClr val="8064A2">
                            <a:shade val="94000"/>
                            <a:satMod val="135000"/>
                          </a:srgbClr>
                        </a:gs>
                      </a:gsLst>
                      <a:lin ang="16200000" scaled="0"/>
                    </a:gradFill>
                    <a:ln>
                      <a:noFill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200000"/>
                      </a:lightRig>
                    </a:scene3d>
                    <a:sp3d>
                      <a:bevelT w="63500" h="25400"/>
                    </a:sp3d>
                  </p:spPr>
                  <p:txBody>
                    <a:bodyPr lIns="91370" tIns="45687" rIns="91370" bIns="45687" rtlCol="0" anchor="ctr"/>
                    <a:lstStyle/>
                    <a:p>
                      <a:pPr algn="ctr" defTabSz="913737">
                        <a:defRPr/>
                      </a:pPr>
                      <a:endParaRPr lang="en-US" kern="0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231" name="Oval 68"/>
                    <p:cNvSpPr/>
                    <p:nvPr/>
                  </p:nvSpPr>
                  <p:spPr>
                    <a:xfrm>
                      <a:off x="3815917" y="4168647"/>
                      <a:ext cx="45719" cy="45719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8064A2">
                            <a:shade val="51000"/>
                            <a:satMod val="130000"/>
                          </a:srgbClr>
                        </a:gs>
                        <a:gs pos="80000">
                          <a:srgbClr val="8064A2">
                            <a:shade val="93000"/>
                            <a:satMod val="130000"/>
                          </a:srgbClr>
                        </a:gs>
                        <a:gs pos="100000">
                          <a:srgbClr val="8064A2">
                            <a:shade val="94000"/>
                            <a:satMod val="135000"/>
                          </a:srgbClr>
                        </a:gs>
                      </a:gsLst>
                      <a:lin ang="16200000" scaled="0"/>
                    </a:gradFill>
                    <a:ln>
                      <a:noFill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200000"/>
                      </a:lightRig>
                    </a:scene3d>
                    <a:sp3d>
                      <a:bevelT w="63500" h="25400"/>
                    </a:sp3d>
                  </p:spPr>
                  <p:txBody>
                    <a:bodyPr lIns="91370" tIns="45687" rIns="91370" bIns="45687" rtlCol="0" anchor="ctr"/>
                    <a:lstStyle/>
                    <a:p>
                      <a:pPr algn="ctr" defTabSz="913737">
                        <a:defRPr/>
                      </a:pPr>
                      <a:endParaRPr lang="en-US" kern="0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232" name="Oval 72"/>
                    <p:cNvSpPr/>
                    <p:nvPr/>
                  </p:nvSpPr>
                  <p:spPr>
                    <a:xfrm>
                      <a:off x="3856793" y="4061967"/>
                      <a:ext cx="45719" cy="45719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8064A2">
                            <a:shade val="51000"/>
                            <a:satMod val="130000"/>
                          </a:srgbClr>
                        </a:gs>
                        <a:gs pos="80000">
                          <a:srgbClr val="8064A2">
                            <a:shade val="93000"/>
                            <a:satMod val="130000"/>
                          </a:srgbClr>
                        </a:gs>
                        <a:gs pos="100000">
                          <a:srgbClr val="8064A2">
                            <a:shade val="94000"/>
                            <a:satMod val="135000"/>
                          </a:srgbClr>
                        </a:gs>
                      </a:gsLst>
                      <a:lin ang="16200000" scaled="0"/>
                    </a:gradFill>
                    <a:ln>
                      <a:noFill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200000"/>
                      </a:lightRig>
                    </a:scene3d>
                    <a:sp3d>
                      <a:bevelT w="63500" h="25400"/>
                    </a:sp3d>
                  </p:spPr>
                  <p:txBody>
                    <a:bodyPr lIns="91370" tIns="45687" rIns="91370" bIns="45687" rtlCol="0" anchor="ctr"/>
                    <a:lstStyle/>
                    <a:p>
                      <a:pPr algn="ctr" defTabSz="913737">
                        <a:defRPr/>
                      </a:pPr>
                      <a:endParaRPr lang="en-US" kern="0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233" name="Oval 74"/>
                    <p:cNvSpPr/>
                    <p:nvPr/>
                  </p:nvSpPr>
                  <p:spPr>
                    <a:xfrm>
                      <a:off x="3902512" y="4130988"/>
                      <a:ext cx="45719" cy="45719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8064A2">
                            <a:shade val="51000"/>
                            <a:satMod val="130000"/>
                          </a:srgbClr>
                        </a:gs>
                        <a:gs pos="80000">
                          <a:srgbClr val="8064A2">
                            <a:shade val="93000"/>
                            <a:satMod val="130000"/>
                          </a:srgbClr>
                        </a:gs>
                        <a:gs pos="100000">
                          <a:srgbClr val="8064A2">
                            <a:shade val="94000"/>
                            <a:satMod val="135000"/>
                          </a:srgbClr>
                        </a:gs>
                      </a:gsLst>
                      <a:lin ang="16200000" scaled="0"/>
                    </a:gradFill>
                    <a:ln>
                      <a:noFill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200000"/>
                      </a:lightRig>
                    </a:scene3d>
                    <a:sp3d>
                      <a:bevelT w="63500" h="25400"/>
                    </a:sp3d>
                  </p:spPr>
                  <p:txBody>
                    <a:bodyPr lIns="91370" tIns="45687" rIns="91370" bIns="45687" rtlCol="0" anchor="ctr"/>
                    <a:lstStyle/>
                    <a:p>
                      <a:pPr algn="ctr" defTabSz="913737">
                        <a:defRPr/>
                      </a:pPr>
                      <a:endParaRPr lang="en-US" kern="0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234" name="Oval 75"/>
                    <p:cNvSpPr/>
                    <p:nvPr/>
                  </p:nvSpPr>
                  <p:spPr>
                    <a:xfrm>
                      <a:off x="3911095" y="4194312"/>
                      <a:ext cx="45719" cy="45719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8064A2">
                            <a:shade val="51000"/>
                            <a:satMod val="130000"/>
                          </a:srgbClr>
                        </a:gs>
                        <a:gs pos="80000">
                          <a:srgbClr val="8064A2">
                            <a:shade val="93000"/>
                            <a:satMod val="130000"/>
                          </a:srgbClr>
                        </a:gs>
                        <a:gs pos="100000">
                          <a:srgbClr val="8064A2">
                            <a:shade val="94000"/>
                            <a:satMod val="135000"/>
                          </a:srgbClr>
                        </a:gs>
                      </a:gsLst>
                      <a:lin ang="16200000" scaled="0"/>
                    </a:gradFill>
                    <a:ln>
                      <a:noFill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200000"/>
                      </a:lightRig>
                    </a:scene3d>
                    <a:sp3d>
                      <a:bevelT w="63500" h="25400"/>
                    </a:sp3d>
                  </p:spPr>
                  <p:txBody>
                    <a:bodyPr lIns="91370" tIns="45687" rIns="91370" bIns="45687" rtlCol="0" anchor="ctr"/>
                    <a:lstStyle/>
                    <a:p>
                      <a:pPr algn="ctr" defTabSz="913737">
                        <a:defRPr/>
                      </a:pPr>
                      <a:endParaRPr lang="en-US" kern="0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235" name="Oval 76"/>
                    <p:cNvSpPr/>
                    <p:nvPr/>
                  </p:nvSpPr>
                  <p:spPr>
                    <a:xfrm>
                      <a:off x="4054908" y="4214366"/>
                      <a:ext cx="45719" cy="45719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8064A2">
                            <a:shade val="51000"/>
                            <a:satMod val="130000"/>
                          </a:srgbClr>
                        </a:gs>
                        <a:gs pos="80000">
                          <a:srgbClr val="8064A2">
                            <a:shade val="93000"/>
                            <a:satMod val="130000"/>
                          </a:srgbClr>
                        </a:gs>
                        <a:gs pos="100000">
                          <a:srgbClr val="8064A2">
                            <a:shade val="94000"/>
                            <a:satMod val="135000"/>
                          </a:srgbClr>
                        </a:gs>
                      </a:gsLst>
                      <a:lin ang="16200000" scaled="0"/>
                    </a:gradFill>
                    <a:ln>
                      <a:noFill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200000"/>
                      </a:lightRig>
                    </a:scene3d>
                    <a:sp3d>
                      <a:bevelT w="63500" h="25400"/>
                    </a:sp3d>
                  </p:spPr>
                  <p:txBody>
                    <a:bodyPr lIns="91370" tIns="45687" rIns="91370" bIns="45687" rtlCol="0" anchor="ctr"/>
                    <a:lstStyle/>
                    <a:p>
                      <a:pPr algn="ctr" defTabSz="913737">
                        <a:defRPr/>
                      </a:pPr>
                      <a:endParaRPr lang="en-US" kern="0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236" name="Oval 79"/>
                    <p:cNvSpPr/>
                    <p:nvPr/>
                  </p:nvSpPr>
                  <p:spPr>
                    <a:xfrm>
                      <a:off x="4007832" y="4041912"/>
                      <a:ext cx="45719" cy="45719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8064A2">
                            <a:shade val="51000"/>
                            <a:satMod val="130000"/>
                          </a:srgbClr>
                        </a:gs>
                        <a:gs pos="80000">
                          <a:srgbClr val="8064A2">
                            <a:shade val="93000"/>
                            <a:satMod val="130000"/>
                          </a:srgbClr>
                        </a:gs>
                        <a:gs pos="100000">
                          <a:srgbClr val="8064A2">
                            <a:shade val="94000"/>
                            <a:satMod val="135000"/>
                          </a:srgbClr>
                        </a:gs>
                      </a:gsLst>
                      <a:lin ang="16200000" scaled="0"/>
                    </a:gradFill>
                    <a:ln>
                      <a:noFill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200000"/>
                      </a:lightRig>
                    </a:scene3d>
                    <a:sp3d>
                      <a:bevelT w="63500" h="25400"/>
                    </a:sp3d>
                  </p:spPr>
                  <p:txBody>
                    <a:bodyPr lIns="91370" tIns="45687" rIns="91370" bIns="45687" rtlCol="0" anchor="ctr"/>
                    <a:lstStyle/>
                    <a:p>
                      <a:pPr algn="ctr" defTabSz="913737">
                        <a:defRPr/>
                      </a:pPr>
                      <a:endParaRPr lang="en-US" kern="0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237" name="Oval 80"/>
                    <p:cNvSpPr/>
                    <p:nvPr/>
                  </p:nvSpPr>
                  <p:spPr>
                    <a:xfrm>
                      <a:off x="4105921" y="4061967"/>
                      <a:ext cx="45719" cy="45719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8064A2">
                            <a:shade val="51000"/>
                            <a:satMod val="130000"/>
                          </a:srgbClr>
                        </a:gs>
                        <a:gs pos="80000">
                          <a:srgbClr val="8064A2">
                            <a:shade val="93000"/>
                            <a:satMod val="130000"/>
                          </a:srgbClr>
                        </a:gs>
                        <a:gs pos="100000">
                          <a:srgbClr val="8064A2">
                            <a:shade val="94000"/>
                            <a:satMod val="135000"/>
                          </a:srgbClr>
                        </a:gs>
                      </a:gsLst>
                      <a:lin ang="16200000" scaled="0"/>
                    </a:gradFill>
                    <a:ln>
                      <a:noFill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200000"/>
                      </a:lightRig>
                    </a:scene3d>
                    <a:sp3d>
                      <a:bevelT w="63500" h="25400"/>
                    </a:sp3d>
                  </p:spPr>
                  <p:txBody>
                    <a:bodyPr lIns="91370" tIns="45687" rIns="91370" bIns="45687" rtlCol="0" anchor="ctr"/>
                    <a:lstStyle/>
                    <a:p>
                      <a:pPr algn="ctr" defTabSz="913737">
                        <a:defRPr/>
                      </a:pPr>
                      <a:endParaRPr lang="en-US" kern="0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238" name="Oval 81"/>
                    <p:cNvSpPr/>
                    <p:nvPr/>
                  </p:nvSpPr>
                  <p:spPr>
                    <a:xfrm>
                      <a:off x="4060202" y="4128321"/>
                      <a:ext cx="45719" cy="45719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8064A2">
                            <a:shade val="51000"/>
                            <a:satMod val="130000"/>
                          </a:srgbClr>
                        </a:gs>
                        <a:gs pos="80000">
                          <a:srgbClr val="8064A2">
                            <a:shade val="93000"/>
                            <a:satMod val="130000"/>
                          </a:srgbClr>
                        </a:gs>
                        <a:gs pos="100000">
                          <a:srgbClr val="8064A2">
                            <a:shade val="94000"/>
                            <a:satMod val="135000"/>
                          </a:srgbClr>
                        </a:gs>
                      </a:gsLst>
                      <a:lin ang="16200000" scaled="0"/>
                    </a:gradFill>
                    <a:ln>
                      <a:noFill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200000"/>
                      </a:lightRig>
                    </a:scene3d>
                    <a:sp3d>
                      <a:bevelT w="63500" h="25400"/>
                    </a:sp3d>
                  </p:spPr>
                  <p:txBody>
                    <a:bodyPr lIns="91370" tIns="45687" rIns="91370" bIns="45687" rtlCol="0" anchor="ctr"/>
                    <a:lstStyle/>
                    <a:p>
                      <a:pPr algn="ctr" defTabSz="913737">
                        <a:defRPr/>
                      </a:pPr>
                      <a:endParaRPr lang="en-US" kern="0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239" name="Oval 82"/>
                    <p:cNvSpPr/>
                    <p:nvPr/>
                  </p:nvSpPr>
                  <p:spPr>
                    <a:xfrm>
                      <a:off x="4151640" y="4130988"/>
                      <a:ext cx="45719" cy="45719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8064A2">
                            <a:shade val="51000"/>
                            <a:satMod val="130000"/>
                          </a:srgbClr>
                        </a:gs>
                        <a:gs pos="80000">
                          <a:srgbClr val="8064A2">
                            <a:shade val="93000"/>
                            <a:satMod val="130000"/>
                          </a:srgbClr>
                        </a:gs>
                        <a:gs pos="100000">
                          <a:srgbClr val="8064A2">
                            <a:shade val="94000"/>
                            <a:satMod val="135000"/>
                          </a:srgbClr>
                        </a:gs>
                      </a:gsLst>
                      <a:lin ang="16200000" scaled="0"/>
                    </a:gradFill>
                    <a:ln>
                      <a:noFill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200000"/>
                      </a:lightRig>
                    </a:scene3d>
                    <a:sp3d>
                      <a:bevelT w="63500" h="25400"/>
                    </a:sp3d>
                  </p:spPr>
                  <p:txBody>
                    <a:bodyPr lIns="91370" tIns="45687" rIns="91370" bIns="45687" rtlCol="0" anchor="ctr"/>
                    <a:lstStyle/>
                    <a:p>
                      <a:pPr algn="ctr" defTabSz="913737">
                        <a:defRPr/>
                      </a:pPr>
                      <a:endParaRPr lang="en-US" kern="0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240" name="Oval 73"/>
                    <p:cNvSpPr/>
                    <p:nvPr/>
                  </p:nvSpPr>
                  <p:spPr>
                    <a:xfrm>
                      <a:off x="3853562" y="4257861"/>
                      <a:ext cx="45719" cy="45719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8064A2">
                            <a:shade val="51000"/>
                            <a:satMod val="130000"/>
                          </a:srgbClr>
                        </a:gs>
                        <a:gs pos="80000">
                          <a:srgbClr val="8064A2">
                            <a:shade val="93000"/>
                            <a:satMod val="130000"/>
                          </a:srgbClr>
                        </a:gs>
                        <a:gs pos="100000">
                          <a:srgbClr val="8064A2">
                            <a:shade val="94000"/>
                            <a:satMod val="135000"/>
                          </a:srgbClr>
                        </a:gs>
                      </a:gsLst>
                      <a:lin ang="16200000" scaled="0"/>
                    </a:gradFill>
                    <a:ln>
                      <a:noFill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200000"/>
                      </a:lightRig>
                    </a:scene3d>
                    <a:sp3d>
                      <a:bevelT w="63500" h="25400"/>
                    </a:sp3d>
                  </p:spPr>
                  <p:txBody>
                    <a:bodyPr lIns="91370" tIns="45687" rIns="91370" bIns="45687" rtlCol="0" anchor="ctr"/>
                    <a:lstStyle/>
                    <a:p>
                      <a:pPr algn="ctr" defTabSz="913737">
                        <a:defRPr/>
                      </a:pPr>
                      <a:endParaRPr lang="en-US" kern="0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241" name="Oval 77"/>
                    <p:cNvSpPr/>
                    <p:nvPr/>
                  </p:nvSpPr>
                  <p:spPr>
                    <a:xfrm>
                      <a:off x="3963471" y="4280721"/>
                      <a:ext cx="45719" cy="45719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8064A2">
                            <a:shade val="51000"/>
                            <a:satMod val="130000"/>
                          </a:srgbClr>
                        </a:gs>
                        <a:gs pos="80000">
                          <a:srgbClr val="8064A2">
                            <a:shade val="93000"/>
                            <a:satMod val="130000"/>
                          </a:srgbClr>
                        </a:gs>
                        <a:gs pos="100000">
                          <a:srgbClr val="8064A2">
                            <a:shade val="94000"/>
                            <a:satMod val="135000"/>
                          </a:srgbClr>
                        </a:gs>
                      </a:gsLst>
                      <a:lin ang="16200000" scaled="0"/>
                    </a:gradFill>
                    <a:ln>
                      <a:noFill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200000"/>
                      </a:lightRig>
                    </a:scene3d>
                    <a:sp3d>
                      <a:bevelT w="63500" h="25400"/>
                    </a:sp3d>
                  </p:spPr>
                  <p:txBody>
                    <a:bodyPr lIns="91370" tIns="45687" rIns="91370" bIns="45687" rtlCol="0" anchor="ctr"/>
                    <a:lstStyle/>
                    <a:p>
                      <a:pPr algn="ctr" defTabSz="913737">
                        <a:defRPr/>
                      </a:pPr>
                      <a:endParaRPr lang="en-US" kern="0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242" name="Oval 78"/>
                    <p:cNvSpPr/>
                    <p:nvPr/>
                  </p:nvSpPr>
                  <p:spPr>
                    <a:xfrm>
                      <a:off x="4054908" y="4283388"/>
                      <a:ext cx="45719" cy="45719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8064A2">
                            <a:shade val="51000"/>
                            <a:satMod val="130000"/>
                          </a:srgbClr>
                        </a:gs>
                        <a:gs pos="80000">
                          <a:srgbClr val="8064A2">
                            <a:shade val="93000"/>
                            <a:satMod val="130000"/>
                          </a:srgbClr>
                        </a:gs>
                        <a:gs pos="100000">
                          <a:srgbClr val="8064A2">
                            <a:shade val="94000"/>
                            <a:satMod val="135000"/>
                          </a:srgbClr>
                        </a:gs>
                      </a:gsLst>
                      <a:lin ang="16200000" scaled="0"/>
                    </a:gradFill>
                    <a:ln>
                      <a:noFill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200000"/>
                      </a:lightRig>
                    </a:scene3d>
                    <a:sp3d>
                      <a:bevelT w="63500" h="25400"/>
                    </a:sp3d>
                  </p:spPr>
                  <p:txBody>
                    <a:bodyPr lIns="91370" tIns="45687" rIns="91370" bIns="45687" rtlCol="0" anchor="ctr"/>
                    <a:lstStyle/>
                    <a:p>
                      <a:pPr algn="ctr" defTabSz="913737">
                        <a:defRPr/>
                      </a:pPr>
                      <a:endParaRPr lang="en-US" kern="0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28" name="Tekstvak 27"/>
                    <p:cNvSpPr txBox="1"/>
                    <p:nvPr/>
                  </p:nvSpPr>
                  <p:spPr>
                    <a:xfrm>
                      <a:off x="4619290" y="4773118"/>
                      <a:ext cx="610911" cy="369265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91370" tIns="45687" rIns="91370" bIns="45687" rtlCol="0">
                      <a:spAutoFit/>
                    </a:bodyPr>
                    <a:lstStyle/>
                    <a:p>
                      <a:pPr defTabSz="913737"/>
                      <a:r>
                        <a:rPr lang="en-US" dirty="0">
                          <a:solidFill>
                            <a:prstClr val="black"/>
                          </a:solidFill>
                        </a:rPr>
                        <a:t>Stop</a:t>
                      </a:r>
                    </a:p>
                  </p:txBody>
                </p:sp>
                <p:sp>
                  <p:nvSpPr>
                    <p:cNvPr id="243" name="TextBox 64"/>
                    <p:cNvSpPr txBox="1"/>
                    <p:nvPr/>
                  </p:nvSpPr>
                  <p:spPr>
                    <a:xfrm rot="6400283">
                      <a:off x="4215246" y="3259013"/>
                      <a:ext cx="915160" cy="86177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wrap="square" lIns="91370" tIns="45687" rIns="91370" bIns="45687" rtlCol="0">
                      <a:prstTxWarp prst="textArchDown">
                        <a:avLst/>
                      </a:prstTxWarp>
                      <a:spAutoFit/>
                    </a:bodyPr>
                    <a:lstStyle/>
                    <a:p>
                      <a:pPr algn="r" defTabSz="913737"/>
                      <a:r>
                        <a:rPr lang="en-US" sz="1000" dirty="0" err="1">
                          <a:solidFill>
                            <a:srgbClr val="C0504D"/>
                          </a:solidFill>
                          <a:cs typeface="Arial" charset="0"/>
                        </a:rPr>
                        <a:t>TGF</a:t>
                      </a:r>
                      <a:r>
                        <a:rPr lang="en-US" sz="1000" dirty="0" err="1">
                          <a:solidFill>
                            <a:srgbClr val="C0504D"/>
                          </a:solidFill>
                          <a:latin typeface="Symbol" pitchFamily="18" charset="2"/>
                          <a:cs typeface="Arial" charset="0"/>
                        </a:rPr>
                        <a:t>b</a:t>
                      </a:r>
                      <a:endParaRPr lang="en-US" sz="1000" dirty="0">
                        <a:solidFill>
                          <a:srgbClr val="C0504D"/>
                        </a:solidFill>
                        <a:latin typeface="Symbol" pitchFamily="18" charset="2"/>
                        <a:cs typeface="Arial" charset="0"/>
                      </a:endParaRPr>
                    </a:p>
                    <a:p>
                      <a:pPr algn="r" defTabSz="913737"/>
                      <a:r>
                        <a:rPr lang="en-US" sz="1000" dirty="0">
                          <a:solidFill>
                            <a:srgbClr val="C0504D"/>
                          </a:solidFill>
                          <a:cs typeface="Arial" charset="0"/>
                        </a:rPr>
                        <a:t>IL-10</a:t>
                      </a:r>
                    </a:p>
                  </p:txBody>
                </p:sp>
                <p:sp>
                  <p:nvSpPr>
                    <p:cNvPr id="244" name="TextBox 64"/>
                    <p:cNvSpPr txBox="1"/>
                    <p:nvPr/>
                  </p:nvSpPr>
                  <p:spPr>
                    <a:xfrm rot="6400283">
                      <a:off x="1935524" y="5475915"/>
                      <a:ext cx="915160" cy="86177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wrap="square" lIns="91370" tIns="45687" rIns="91370" bIns="45687" rtlCol="0">
                      <a:prstTxWarp prst="textArchDown">
                        <a:avLst/>
                      </a:prstTxWarp>
                      <a:spAutoFit/>
                    </a:bodyPr>
                    <a:lstStyle/>
                    <a:p>
                      <a:pPr algn="r" defTabSz="913737"/>
                      <a:r>
                        <a:rPr lang="en-US" sz="1000" dirty="0">
                          <a:solidFill>
                            <a:srgbClr val="C0504D"/>
                          </a:solidFill>
                          <a:cs typeface="Arial" charset="0"/>
                        </a:rPr>
                        <a:t>IDO</a:t>
                      </a:r>
                      <a:endParaRPr lang="en-US" sz="1000" dirty="0">
                        <a:solidFill>
                          <a:srgbClr val="C0504D"/>
                        </a:solidFill>
                        <a:latin typeface="Symbol" pitchFamily="18" charset="2"/>
                        <a:cs typeface="Arial" charset="0"/>
                      </a:endParaRPr>
                    </a:p>
                    <a:p>
                      <a:pPr algn="r" defTabSz="913737"/>
                      <a:r>
                        <a:rPr lang="en-US" sz="1000" dirty="0" err="1">
                          <a:solidFill>
                            <a:srgbClr val="C0504D"/>
                          </a:solidFill>
                          <a:cs typeface="Arial" charset="0"/>
                        </a:rPr>
                        <a:t>Arginase</a:t>
                      </a:r>
                      <a:endParaRPr lang="en-US" sz="1000" dirty="0">
                        <a:solidFill>
                          <a:srgbClr val="C0504D"/>
                        </a:solidFill>
                        <a:cs typeface="Arial" charset="0"/>
                      </a:endParaRPr>
                    </a:p>
                  </p:txBody>
                </p:sp>
              </p:grpSp>
              <p:sp>
                <p:nvSpPr>
                  <p:cNvPr id="209" name="Ovaal 208"/>
                  <p:cNvSpPr/>
                  <p:nvPr/>
                </p:nvSpPr>
                <p:spPr>
                  <a:xfrm rot="16200000">
                    <a:off x="3671397" y="3405535"/>
                    <a:ext cx="108012" cy="154949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bg1"/>
                      </a:gs>
                      <a:gs pos="50000">
                        <a:schemeClr val="accent6">
                          <a:lumMod val="75000"/>
                        </a:schemeClr>
                      </a:gs>
                      <a:gs pos="100000">
                        <a:schemeClr val="accent6">
                          <a:lumMod val="50000"/>
                          <a:shade val="100000"/>
                          <a:satMod val="115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003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3737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</p:grpSp>
        </p:grpSp>
      </p:grpSp>
      <p:sp>
        <p:nvSpPr>
          <p:cNvPr id="7" name="Ovaal 6"/>
          <p:cNvSpPr/>
          <p:nvPr/>
        </p:nvSpPr>
        <p:spPr>
          <a:xfrm>
            <a:off x="846034" y="2049155"/>
            <a:ext cx="2575302" cy="2268348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</a:schemeClr>
              </a:gs>
              <a:gs pos="91000">
                <a:schemeClr val="tx1">
                  <a:lumMod val="85000"/>
                  <a:lumOff val="1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91370" tIns="45687" rIns="91370" bIns="45687" rtlCol="0" anchor="ctr"/>
          <a:lstStyle/>
          <a:p>
            <a:pPr algn="ctr" defTabSz="913737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al 7"/>
          <p:cNvSpPr/>
          <p:nvPr/>
        </p:nvSpPr>
        <p:spPr>
          <a:xfrm>
            <a:off x="1237833" y="2560775"/>
            <a:ext cx="1459450" cy="1245175"/>
          </a:xfrm>
          <a:prstGeom prst="ellipse">
            <a:avLst/>
          </a:pr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57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91370" tIns="45687" rIns="91370" bIns="45687" rtlCol="0" anchor="ctr"/>
          <a:lstStyle/>
          <a:p>
            <a:pPr algn="ctr" defTabSz="913737"/>
            <a:r>
              <a:rPr lang="nl-BE" sz="1400" b="1" dirty="0" err="1">
                <a:solidFill>
                  <a:prstClr val="white"/>
                </a:solidFill>
              </a:rPr>
              <a:t>Melanoma</a:t>
            </a:r>
            <a:endParaRPr lang="nl-BE" sz="1400" b="1" dirty="0">
              <a:solidFill>
                <a:prstClr val="white"/>
              </a:solidFill>
            </a:endParaRPr>
          </a:p>
          <a:p>
            <a:pPr algn="ctr" defTabSz="913737"/>
            <a:r>
              <a:rPr lang="nl-BE" sz="1400" b="1" dirty="0" err="1">
                <a:solidFill>
                  <a:prstClr val="white"/>
                </a:solidFill>
              </a:rPr>
              <a:t>Cell</a:t>
            </a:r>
            <a:endParaRPr lang="en-US" sz="1400" b="1" dirty="0">
              <a:solidFill>
                <a:prstClr val="white"/>
              </a:solidFill>
            </a:endParaRPr>
          </a:p>
        </p:txBody>
      </p:sp>
      <p:sp>
        <p:nvSpPr>
          <p:cNvPr id="128" name="Oval 52"/>
          <p:cNvSpPr/>
          <p:nvPr/>
        </p:nvSpPr>
        <p:spPr>
          <a:xfrm rot="9114403">
            <a:off x="8329960" y="1383115"/>
            <a:ext cx="117004" cy="146968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91370" tIns="45687" rIns="91370" bIns="45687" rtlCol="0" anchor="ctr"/>
          <a:lstStyle/>
          <a:p>
            <a:pPr algn="ctr" defTabSz="913737"/>
            <a:endParaRPr lang="en-US" kern="0">
              <a:solidFill>
                <a:prstClr val="white"/>
              </a:solidFill>
            </a:endParaRPr>
          </a:p>
        </p:txBody>
      </p:sp>
      <p:sp>
        <p:nvSpPr>
          <p:cNvPr id="88" name="Oval 52"/>
          <p:cNvSpPr/>
          <p:nvPr/>
        </p:nvSpPr>
        <p:spPr>
          <a:xfrm rot="9114403">
            <a:off x="7832713" y="1394519"/>
            <a:ext cx="117004" cy="146968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91370" tIns="45687" rIns="91370" bIns="45687" rtlCol="0" anchor="ctr"/>
          <a:lstStyle/>
          <a:p>
            <a:pPr algn="ctr" defTabSz="913737"/>
            <a:endParaRPr lang="en-US" kern="0">
              <a:solidFill>
                <a:prstClr val="white"/>
              </a:solidFill>
            </a:endParaRPr>
          </a:p>
        </p:txBody>
      </p:sp>
      <p:sp>
        <p:nvSpPr>
          <p:cNvPr id="108" name="Oval 52"/>
          <p:cNvSpPr/>
          <p:nvPr/>
        </p:nvSpPr>
        <p:spPr>
          <a:xfrm rot="9114403">
            <a:off x="8056055" y="1560116"/>
            <a:ext cx="117004" cy="146968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91370" tIns="45687" rIns="91370" bIns="45687" rtlCol="0" anchor="ctr"/>
          <a:lstStyle/>
          <a:p>
            <a:pPr algn="ctr" defTabSz="913737"/>
            <a:endParaRPr lang="en-US" kern="0">
              <a:solidFill>
                <a:prstClr val="white"/>
              </a:solidFill>
            </a:endParaRPr>
          </a:p>
        </p:txBody>
      </p:sp>
      <p:sp>
        <p:nvSpPr>
          <p:cNvPr id="151" name="Oval 52"/>
          <p:cNvSpPr/>
          <p:nvPr/>
        </p:nvSpPr>
        <p:spPr>
          <a:xfrm rot="9114403">
            <a:off x="8482363" y="1535516"/>
            <a:ext cx="117004" cy="146968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91370" tIns="45687" rIns="91370" bIns="45687" rtlCol="0" anchor="ctr"/>
          <a:lstStyle/>
          <a:p>
            <a:pPr algn="ctr" defTabSz="913737"/>
            <a:endParaRPr lang="en-US" kern="0">
              <a:solidFill>
                <a:prstClr val="white"/>
              </a:solidFill>
            </a:endParaRPr>
          </a:p>
        </p:txBody>
      </p:sp>
      <p:sp>
        <p:nvSpPr>
          <p:cNvPr id="309" name="Oval 52"/>
          <p:cNvSpPr/>
          <p:nvPr/>
        </p:nvSpPr>
        <p:spPr>
          <a:xfrm rot="9497150">
            <a:off x="8321449" y="1358011"/>
            <a:ext cx="117004" cy="146968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kern="0">
              <a:solidFill>
                <a:prstClr val="white"/>
              </a:solidFill>
            </a:endParaRPr>
          </a:p>
        </p:txBody>
      </p:sp>
      <p:sp>
        <p:nvSpPr>
          <p:cNvPr id="310" name="Oval 52"/>
          <p:cNvSpPr/>
          <p:nvPr/>
        </p:nvSpPr>
        <p:spPr>
          <a:xfrm rot="7332987">
            <a:off x="7770347" y="1142611"/>
            <a:ext cx="117004" cy="146968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kern="0">
              <a:solidFill>
                <a:prstClr val="white"/>
              </a:solidFill>
            </a:endParaRPr>
          </a:p>
        </p:txBody>
      </p:sp>
      <p:sp>
        <p:nvSpPr>
          <p:cNvPr id="311" name="Oval 52"/>
          <p:cNvSpPr/>
          <p:nvPr/>
        </p:nvSpPr>
        <p:spPr>
          <a:xfrm rot="9497150">
            <a:off x="7507080" y="824385"/>
            <a:ext cx="117004" cy="146968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kern="0">
              <a:solidFill>
                <a:prstClr val="white"/>
              </a:solidFill>
            </a:endParaRPr>
          </a:p>
        </p:txBody>
      </p:sp>
      <p:sp>
        <p:nvSpPr>
          <p:cNvPr id="312" name="Oval 52"/>
          <p:cNvSpPr/>
          <p:nvPr/>
        </p:nvSpPr>
        <p:spPr>
          <a:xfrm rot="9497150">
            <a:off x="6817754" y="764907"/>
            <a:ext cx="117004" cy="146968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kern="0">
              <a:solidFill>
                <a:prstClr val="white"/>
              </a:solidFill>
            </a:endParaRPr>
          </a:p>
        </p:txBody>
      </p:sp>
      <p:sp>
        <p:nvSpPr>
          <p:cNvPr id="313" name="Oval 52"/>
          <p:cNvSpPr/>
          <p:nvPr/>
        </p:nvSpPr>
        <p:spPr>
          <a:xfrm rot="9497150">
            <a:off x="7272887" y="1038123"/>
            <a:ext cx="117004" cy="146968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kern="0">
              <a:solidFill>
                <a:prstClr val="white"/>
              </a:solidFill>
            </a:endParaRPr>
          </a:p>
        </p:txBody>
      </p:sp>
      <p:sp>
        <p:nvSpPr>
          <p:cNvPr id="314" name="Oval 52"/>
          <p:cNvSpPr/>
          <p:nvPr/>
        </p:nvSpPr>
        <p:spPr>
          <a:xfrm rot="9497150">
            <a:off x="6104795" y="1173283"/>
            <a:ext cx="117004" cy="146968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kern="0">
              <a:solidFill>
                <a:prstClr val="white"/>
              </a:solidFill>
            </a:endParaRPr>
          </a:p>
        </p:txBody>
      </p:sp>
      <p:sp>
        <p:nvSpPr>
          <p:cNvPr id="315" name="Oval 52"/>
          <p:cNvSpPr/>
          <p:nvPr/>
        </p:nvSpPr>
        <p:spPr>
          <a:xfrm rot="9497150">
            <a:off x="6957511" y="993453"/>
            <a:ext cx="117004" cy="146968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kern="0">
              <a:solidFill>
                <a:prstClr val="white"/>
              </a:solidFill>
            </a:endParaRPr>
          </a:p>
        </p:txBody>
      </p:sp>
      <p:sp>
        <p:nvSpPr>
          <p:cNvPr id="316" name="Oval 52"/>
          <p:cNvSpPr/>
          <p:nvPr/>
        </p:nvSpPr>
        <p:spPr>
          <a:xfrm rot="7332987">
            <a:off x="6563299" y="927181"/>
            <a:ext cx="117004" cy="146968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kern="0">
              <a:solidFill>
                <a:prstClr val="white"/>
              </a:solidFill>
            </a:endParaRPr>
          </a:p>
        </p:txBody>
      </p:sp>
      <p:sp>
        <p:nvSpPr>
          <p:cNvPr id="317" name="Oval 52"/>
          <p:cNvSpPr/>
          <p:nvPr/>
        </p:nvSpPr>
        <p:spPr>
          <a:xfrm rot="9497150">
            <a:off x="5941718" y="356155"/>
            <a:ext cx="117004" cy="146968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kern="0">
              <a:solidFill>
                <a:prstClr val="white"/>
              </a:solidFill>
            </a:endParaRPr>
          </a:p>
        </p:txBody>
      </p:sp>
      <p:sp>
        <p:nvSpPr>
          <p:cNvPr id="318" name="Oval 52"/>
          <p:cNvSpPr/>
          <p:nvPr/>
        </p:nvSpPr>
        <p:spPr>
          <a:xfrm rot="9497150">
            <a:off x="6170367" y="717155"/>
            <a:ext cx="117004" cy="146968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kern="0">
              <a:solidFill>
                <a:prstClr val="white"/>
              </a:solidFill>
            </a:endParaRPr>
          </a:p>
        </p:txBody>
      </p:sp>
      <p:sp>
        <p:nvSpPr>
          <p:cNvPr id="319" name="Oval 52"/>
          <p:cNvSpPr/>
          <p:nvPr/>
        </p:nvSpPr>
        <p:spPr>
          <a:xfrm rot="9497150">
            <a:off x="6495600" y="484219"/>
            <a:ext cx="117004" cy="146968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kern="0">
              <a:solidFill>
                <a:prstClr val="white"/>
              </a:solidFill>
            </a:endParaRPr>
          </a:p>
        </p:txBody>
      </p:sp>
      <p:sp>
        <p:nvSpPr>
          <p:cNvPr id="333" name="TextBox 64"/>
          <p:cNvSpPr txBox="1"/>
          <p:nvPr/>
        </p:nvSpPr>
        <p:spPr>
          <a:xfrm>
            <a:off x="7140590" y="409346"/>
            <a:ext cx="1198732" cy="26161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prstClr val="black"/>
                </a:solidFill>
                <a:cs typeface="Arial" charset="0"/>
              </a:rPr>
              <a:t>Neo Ag</a:t>
            </a:r>
            <a:endParaRPr lang="en-US" sz="1100" dirty="0">
              <a:solidFill>
                <a:prstClr val="black"/>
              </a:solidFill>
              <a:cs typeface="Arial" charset="0"/>
            </a:endParaRPr>
          </a:p>
        </p:txBody>
      </p:sp>
      <p:cxnSp>
        <p:nvCxnSpPr>
          <p:cNvPr id="334" name="Rechte verbindingslijn 333"/>
          <p:cNvCxnSpPr/>
          <p:nvPr/>
        </p:nvCxnSpPr>
        <p:spPr>
          <a:xfrm flipV="1">
            <a:off x="6966812" y="647278"/>
            <a:ext cx="166519" cy="1514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7" name="Groep 22"/>
          <p:cNvGrpSpPr/>
          <p:nvPr/>
        </p:nvGrpSpPr>
        <p:grpSpPr>
          <a:xfrm rot="482893">
            <a:off x="356625" y="998174"/>
            <a:ext cx="2420715" cy="602743"/>
            <a:chOff x="1055899" y="1183769"/>
            <a:chExt cx="3243407" cy="1011768"/>
          </a:xfrm>
          <a:solidFill>
            <a:schemeClr val="accent2"/>
          </a:solidFill>
        </p:grpSpPr>
        <p:sp>
          <p:nvSpPr>
            <p:cNvPr id="259" name="Vrije vorm 21"/>
            <p:cNvSpPr/>
            <p:nvPr/>
          </p:nvSpPr>
          <p:spPr bwMode="auto">
            <a:xfrm rot="745148">
              <a:off x="1055899" y="1183769"/>
              <a:ext cx="3243407" cy="1011768"/>
            </a:xfrm>
            <a:custGeom>
              <a:avLst/>
              <a:gdLst>
                <a:gd name="connsiteX0" fmla="*/ 7003 w 1344711"/>
                <a:gd name="connsiteY0" fmla="*/ 316523 h 497393"/>
                <a:gd name="connsiteX1" fmla="*/ 37148 w 1344711"/>
                <a:gd name="connsiteY1" fmla="*/ 281354 h 497393"/>
                <a:gd name="connsiteX2" fmla="*/ 67293 w 1344711"/>
                <a:gd name="connsiteY2" fmla="*/ 271305 h 497393"/>
                <a:gd name="connsiteX3" fmla="*/ 92414 w 1344711"/>
                <a:gd name="connsiteY3" fmla="*/ 251209 h 497393"/>
                <a:gd name="connsiteX4" fmla="*/ 107487 w 1344711"/>
                <a:gd name="connsiteY4" fmla="*/ 246184 h 497393"/>
                <a:gd name="connsiteX5" fmla="*/ 117535 w 1344711"/>
                <a:gd name="connsiteY5" fmla="*/ 231112 h 497393"/>
                <a:gd name="connsiteX6" fmla="*/ 132608 w 1344711"/>
                <a:gd name="connsiteY6" fmla="*/ 226088 h 497393"/>
                <a:gd name="connsiteX7" fmla="*/ 162753 w 1344711"/>
                <a:gd name="connsiteY7" fmla="*/ 211015 h 497393"/>
                <a:gd name="connsiteX8" fmla="*/ 177825 w 1344711"/>
                <a:gd name="connsiteY8" fmla="*/ 200967 h 497393"/>
                <a:gd name="connsiteX9" fmla="*/ 192898 w 1344711"/>
                <a:gd name="connsiteY9" fmla="*/ 195943 h 497393"/>
                <a:gd name="connsiteX10" fmla="*/ 202946 w 1344711"/>
                <a:gd name="connsiteY10" fmla="*/ 185894 h 497393"/>
                <a:gd name="connsiteX11" fmla="*/ 233091 w 1344711"/>
                <a:gd name="connsiteY11" fmla="*/ 175846 h 497393"/>
                <a:gd name="connsiteX12" fmla="*/ 243140 w 1344711"/>
                <a:gd name="connsiteY12" fmla="*/ 165798 h 497393"/>
                <a:gd name="connsiteX13" fmla="*/ 273285 w 1344711"/>
                <a:gd name="connsiteY13" fmla="*/ 155749 h 497393"/>
                <a:gd name="connsiteX14" fmla="*/ 303430 w 1344711"/>
                <a:gd name="connsiteY14" fmla="*/ 140677 h 497393"/>
                <a:gd name="connsiteX15" fmla="*/ 343623 w 1344711"/>
                <a:gd name="connsiteY15" fmla="*/ 120580 h 497393"/>
                <a:gd name="connsiteX16" fmla="*/ 343623 w 1344711"/>
                <a:gd name="connsiteY16" fmla="*/ 120580 h 497393"/>
                <a:gd name="connsiteX17" fmla="*/ 358696 w 1344711"/>
                <a:gd name="connsiteY17" fmla="*/ 110532 h 497393"/>
                <a:gd name="connsiteX18" fmla="*/ 388841 w 1344711"/>
                <a:gd name="connsiteY18" fmla="*/ 100483 h 497393"/>
                <a:gd name="connsiteX19" fmla="*/ 418986 w 1344711"/>
                <a:gd name="connsiteY19" fmla="*/ 85411 h 497393"/>
                <a:gd name="connsiteX20" fmla="*/ 434058 w 1344711"/>
                <a:gd name="connsiteY20" fmla="*/ 75363 h 497393"/>
                <a:gd name="connsiteX21" fmla="*/ 444107 w 1344711"/>
                <a:gd name="connsiteY21" fmla="*/ 65314 h 497393"/>
                <a:gd name="connsiteX22" fmla="*/ 459179 w 1344711"/>
                <a:gd name="connsiteY22" fmla="*/ 60290 h 497393"/>
                <a:gd name="connsiteX23" fmla="*/ 479276 w 1344711"/>
                <a:gd name="connsiteY23" fmla="*/ 40193 h 497393"/>
                <a:gd name="connsiteX24" fmla="*/ 519469 w 1344711"/>
                <a:gd name="connsiteY24" fmla="*/ 30145 h 497393"/>
                <a:gd name="connsiteX25" fmla="*/ 559663 w 1344711"/>
                <a:gd name="connsiteY25" fmla="*/ 10048 h 497393"/>
                <a:gd name="connsiteX26" fmla="*/ 574735 w 1344711"/>
                <a:gd name="connsiteY26" fmla="*/ 5024 h 497393"/>
                <a:gd name="connsiteX27" fmla="*/ 589808 w 1344711"/>
                <a:gd name="connsiteY27" fmla="*/ 0 h 497393"/>
                <a:gd name="connsiteX28" fmla="*/ 690291 w 1344711"/>
                <a:gd name="connsiteY28" fmla="*/ 5024 h 497393"/>
                <a:gd name="connsiteX29" fmla="*/ 720436 w 1344711"/>
                <a:gd name="connsiteY29" fmla="*/ 15072 h 497393"/>
                <a:gd name="connsiteX30" fmla="*/ 730485 w 1344711"/>
                <a:gd name="connsiteY30" fmla="*/ 25121 h 497393"/>
                <a:gd name="connsiteX31" fmla="*/ 760630 w 1344711"/>
                <a:gd name="connsiteY31" fmla="*/ 35169 h 497393"/>
                <a:gd name="connsiteX32" fmla="*/ 775702 w 1344711"/>
                <a:gd name="connsiteY32" fmla="*/ 45217 h 497393"/>
                <a:gd name="connsiteX33" fmla="*/ 800823 w 1344711"/>
                <a:gd name="connsiteY33" fmla="*/ 50242 h 497393"/>
                <a:gd name="connsiteX34" fmla="*/ 815896 w 1344711"/>
                <a:gd name="connsiteY34" fmla="*/ 55266 h 497393"/>
                <a:gd name="connsiteX35" fmla="*/ 841017 w 1344711"/>
                <a:gd name="connsiteY35" fmla="*/ 60290 h 497393"/>
                <a:gd name="connsiteX36" fmla="*/ 871162 w 1344711"/>
                <a:gd name="connsiteY36" fmla="*/ 70338 h 497393"/>
                <a:gd name="connsiteX37" fmla="*/ 891258 w 1344711"/>
                <a:gd name="connsiteY37" fmla="*/ 75363 h 497393"/>
                <a:gd name="connsiteX38" fmla="*/ 936476 w 1344711"/>
                <a:gd name="connsiteY38" fmla="*/ 85411 h 497393"/>
                <a:gd name="connsiteX39" fmla="*/ 941500 w 1344711"/>
                <a:gd name="connsiteY39" fmla="*/ 100483 h 497393"/>
                <a:gd name="connsiteX40" fmla="*/ 1031935 w 1344711"/>
                <a:gd name="connsiteY40" fmla="*/ 110532 h 497393"/>
                <a:gd name="connsiteX41" fmla="*/ 1263047 w 1344711"/>
                <a:gd name="connsiteY41" fmla="*/ 120580 h 497393"/>
                <a:gd name="connsiteX42" fmla="*/ 1318313 w 1344711"/>
                <a:gd name="connsiteY42" fmla="*/ 125604 h 497393"/>
                <a:gd name="connsiteX43" fmla="*/ 1333386 w 1344711"/>
                <a:gd name="connsiteY43" fmla="*/ 130628 h 497393"/>
                <a:gd name="connsiteX44" fmla="*/ 1338410 w 1344711"/>
                <a:gd name="connsiteY44" fmla="*/ 155749 h 497393"/>
                <a:gd name="connsiteX45" fmla="*/ 1308265 w 1344711"/>
                <a:gd name="connsiteY45" fmla="*/ 165798 h 497393"/>
                <a:gd name="connsiteX46" fmla="*/ 1293192 w 1344711"/>
                <a:gd name="connsiteY46" fmla="*/ 170822 h 497393"/>
                <a:gd name="connsiteX47" fmla="*/ 1263047 w 1344711"/>
                <a:gd name="connsiteY47" fmla="*/ 185894 h 497393"/>
                <a:gd name="connsiteX48" fmla="*/ 1247975 w 1344711"/>
                <a:gd name="connsiteY48" fmla="*/ 195943 h 497393"/>
                <a:gd name="connsiteX49" fmla="*/ 1237926 w 1344711"/>
                <a:gd name="connsiteY49" fmla="*/ 205991 h 497393"/>
                <a:gd name="connsiteX50" fmla="*/ 1222854 w 1344711"/>
                <a:gd name="connsiteY50" fmla="*/ 211015 h 497393"/>
                <a:gd name="connsiteX51" fmla="*/ 1187685 w 1344711"/>
                <a:gd name="connsiteY51" fmla="*/ 236136 h 497393"/>
                <a:gd name="connsiteX52" fmla="*/ 1162564 w 1344711"/>
                <a:gd name="connsiteY52" fmla="*/ 251209 h 497393"/>
                <a:gd name="connsiteX53" fmla="*/ 1137443 w 1344711"/>
                <a:gd name="connsiteY53" fmla="*/ 266281 h 497393"/>
                <a:gd name="connsiteX54" fmla="*/ 1127395 w 1344711"/>
                <a:gd name="connsiteY54" fmla="*/ 276330 h 497393"/>
                <a:gd name="connsiteX55" fmla="*/ 1112322 w 1344711"/>
                <a:gd name="connsiteY55" fmla="*/ 281354 h 497393"/>
                <a:gd name="connsiteX56" fmla="*/ 1087201 w 1344711"/>
                <a:gd name="connsiteY56" fmla="*/ 301450 h 497393"/>
                <a:gd name="connsiteX57" fmla="*/ 1052032 w 1344711"/>
                <a:gd name="connsiteY57" fmla="*/ 331595 h 497393"/>
                <a:gd name="connsiteX58" fmla="*/ 1036959 w 1344711"/>
                <a:gd name="connsiteY58" fmla="*/ 336620 h 497393"/>
                <a:gd name="connsiteX59" fmla="*/ 1006814 w 1344711"/>
                <a:gd name="connsiteY59" fmla="*/ 356716 h 497393"/>
                <a:gd name="connsiteX60" fmla="*/ 991742 w 1344711"/>
                <a:gd name="connsiteY60" fmla="*/ 366765 h 497393"/>
                <a:gd name="connsiteX61" fmla="*/ 981693 w 1344711"/>
                <a:gd name="connsiteY61" fmla="*/ 376813 h 497393"/>
                <a:gd name="connsiteX62" fmla="*/ 966621 w 1344711"/>
                <a:gd name="connsiteY62" fmla="*/ 381837 h 497393"/>
                <a:gd name="connsiteX63" fmla="*/ 931452 w 1344711"/>
                <a:gd name="connsiteY63" fmla="*/ 406958 h 497393"/>
                <a:gd name="connsiteX64" fmla="*/ 921403 w 1344711"/>
                <a:gd name="connsiteY64" fmla="*/ 417006 h 497393"/>
                <a:gd name="connsiteX65" fmla="*/ 891258 w 1344711"/>
                <a:gd name="connsiteY65" fmla="*/ 427055 h 497393"/>
                <a:gd name="connsiteX66" fmla="*/ 876186 w 1344711"/>
                <a:gd name="connsiteY66" fmla="*/ 437103 h 497393"/>
                <a:gd name="connsiteX67" fmla="*/ 825944 w 1344711"/>
                <a:gd name="connsiteY67" fmla="*/ 452176 h 497393"/>
                <a:gd name="connsiteX68" fmla="*/ 810871 w 1344711"/>
                <a:gd name="connsiteY68" fmla="*/ 467248 h 497393"/>
                <a:gd name="connsiteX69" fmla="*/ 790775 w 1344711"/>
                <a:gd name="connsiteY69" fmla="*/ 472272 h 497393"/>
                <a:gd name="connsiteX70" fmla="*/ 775702 w 1344711"/>
                <a:gd name="connsiteY70" fmla="*/ 477297 h 497393"/>
                <a:gd name="connsiteX71" fmla="*/ 735509 w 1344711"/>
                <a:gd name="connsiteY71" fmla="*/ 487345 h 497393"/>
                <a:gd name="connsiteX72" fmla="*/ 665170 w 1344711"/>
                <a:gd name="connsiteY72" fmla="*/ 497393 h 497393"/>
                <a:gd name="connsiteX73" fmla="*/ 564687 w 1344711"/>
                <a:gd name="connsiteY73" fmla="*/ 492369 h 497393"/>
                <a:gd name="connsiteX74" fmla="*/ 549614 w 1344711"/>
                <a:gd name="connsiteY74" fmla="*/ 487345 h 497393"/>
                <a:gd name="connsiteX75" fmla="*/ 534542 w 1344711"/>
                <a:gd name="connsiteY75" fmla="*/ 477297 h 497393"/>
                <a:gd name="connsiteX76" fmla="*/ 529518 w 1344711"/>
                <a:gd name="connsiteY76" fmla="*/ 462224 h 497393"/>
                <a:gd name="connsiteX77" fmla="*/ 504397 w 1344711"/>
                <a:gd name="connsiteY77" fmla="*/ 447152 h 497393"/>
                <a:gd name="connsiteX78" fmla="*/ 464203 w 1344711"/>
                <a:gd name="connsiteY78" fmla="*/ 442127 h 497393"/>
                <a:gd name="connsiteX79" fmla="*/ 429034 w 1344711"/>
                <a:gd name="connsiteY79" fmla="*/ 432079 h 497393"/>
                <a:gd name="connsiteX80" fmla="*/ 373768 w 1344711"/>
                <a:gd name="connsiteY80" fmla="*/ 422031 h 497393"/>
                <a:gd name="connsiteX81" fmla="*/ 343623 w 1344711"/>
                <a:gd name="connsiteY81" fmla="*/ 411982 h 497393"/>
                <a:gd name="connsiteX82" fmla="*/ 328551 w 1344711"/>
                <a:gd name="connsiteY82" fmla="*/ 406958 h 497393"/>
                <a:gd name="connsiteX83" fmla="*/ 283333 w 1344711"/>
                <a:gd name="connsiteY83" fmla="*/ 386861 h 497393"/>
                <a:gd name="connsiteX84" fmla="*/ 268260 w 1344711"/>
                <a:gd name="connsiteY84" fmla="*/ 381837 h 497393"/>
                <a:gd name="connsiteX85" fmla="*/ 172801 w 1344711"/>
                <a:gd name="connsiteY85" fmla="*/ 376813 h 497393"/>
                <a:gd name="connsiteX86" fmla="*/ 122559 w 1344711"/>
                <a:gd name="connsiteY86" fmla="*/ 366765 h 497393"/>
                <a:gd name="connsiteX87" fmla="*/ 97438 w 1344711"/>
                <a:gd name="connsiteY87" fmla="*/ 361741 h 497393"/>
                <a:gd name="connsiteX88" fmla="*/ 42173 w 1344711"/>
                <a:gd name="connsiteY88" fmla="*/ 346668 h 497393"/>
                <a:gd name="connsiteX89" fmla="*/ 7003 w 1344711"/>
                <a:gd name="connsiteY89" fmla="*/ 341644 h 497393"/>
                <a:gd name="connsiteX90" fmla="*/ 7003 w 1344711"/>
                <a:gd name="connsiteY90" fmla="*/ 296426 h 497393"/>
                <a:gd name="connsiteX91" fmla="*/ 7003 w 1344711"/>
                <a:gd name="connsiteY91" fmla="*/ 316523 h 497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</a:cxnLst>
              <a:rect l="l" t="t" r="r" b="b"/>
              <a:pathLst>
                <a:path w="1344711" h="497393">
                  <a:moveTo>
                    <a:pt x="7003" y="316523"/>
                  </a:moveTo>
                  <a:cubicBezTo>
                    <a:pt x="12027" y="314011"/>
                    <a:pt x="18168" y="289790"/>
                    <a:pt x="37148" y="281354"/>
                  </a:cubicBezTo>
                  <a:cubicBezTo>
                    <a:pt x="46827" y="277052"/>
                    <a:pt x="67293" y="271305"/>
                    <a:pt x="67293" y="271305"/>
                  </a:cubicBezTo>
                  <a:cubicBezTo>
                    <a:pt x="76639" y="261960"/>
                    <a:pt x="79739" y="257547"/>
                    <a:pt x="92414" y="251209"/>
                  </a:cubicBezTo>
                  <a:cubicBezTo>
                    <a:pt x="97151" y="248840"/>
                    <a:pt x="102463" y="247859"/>
                    <a:pt x="107487" y="246184"/>
                  </a:cubicBezTo>
                  <a:cubicBezTo>
                    <a:pt x="110836" y="241160"/>
                    <a:pt x="112820" y="234884"/>
                    <a:pt x="117535" y="231112"/>
                  </a:cubicBezTo>
                  <a:cubicBezTo>
                    <a:pt x="121671" y="227804"/>
                    <a:pt x="127871" y="228457"/>
                    <a:pt x="132608" y="226088"/>
                  </a:cubicBezTo>
                  <a:cubicBezTo>
                    <a:pt x="171566" y="206608"/>
                    <a:pt x="124866" y="223643"/>
                    <a:pt x="162753" y="211015"/>
                  </a:cubicBezTo>
                  <a:cubicBezTo>
                    <a:pt x="167777" y="207666"/>
                    <a:pt x="172424" y="203667"/>
                    <a:pt x="177825" y="200967"/>
                  </a:cubicBezTo>
                  <a:cubicBezTo>
                    <a:pt x="182562" y="198599"/>
                    <a:pt x="188357" y="198668"/>
                    <a:pt x="192898" y="195943"/>
                  </a:cubicBezTo>
                  <a:cubicBezTo>
                    <a:pt x="196960" y="193506"/>
                    <a:pt x="198709" y="188012"/>
                    <a:pt x="202946" y="185894"/>
                  </a:cubicBezTo>
                  <a:cubicBezTo>
                    <a:pt x="212420" y="181157"/>
                    <a:pt x="233091" y="175846"/>
                    <a:pt x="233091" y="175846"/>
                  </a:cubicBezTo>
                  <a:cubicBezTo>
                    <a:pt x="236441" y="172497"/>
                    <a:pt x="238903" y="167916"/>
                    <a:pt x="243140" y="165798"/>
                  </a:cubicBezTo>
                  <a:cubicBezTo>
                    <a:pt x="252614" y="161061"/>
                    <a:pt x="264472" y="161624"/>
                    <a:pt x="273285" y="155749"/>
                  </a:cubicBezTo>
                  <a:cubicBezTo>
                    <a:pt x="292764" y="142763"/>
                    <a:pt x="282629" y="147610"/>
                    <a:pt x="303430" y="140677"/>
                  </a:cubicBezTo>
                  <a:cubicBezTo>
                    <a:pt x="320967" y="123138"/>
                    <a:pt x="308984" y="132126"/>
                    <a:pt x="343623" y="120580"/>
                  </a:cubicBezTo>
                  <a:lnTo>
                    <a:pt x="343623" y="120580"/>
                  </a:lnTo>
                  <a:cubicBezTo>
                    <a:pt x="348647" y="117231"/>
                    <a:pt x="353178" y="112984"/>
                    <a:pt x="358696" y="110532"/>
                  </a:cubicBezTo>
                  <a:cubicBezTo>
                    <a:pt x="368375" y="106230"/>
                    <a:pt x="380028" y="106358"/>
                    <a:pt x="388841" y="100483"/>
                  </a:cubicBezTo>
                  <a:cubicBezTo>
                    <a:pt x="408320" y="87497"/>
                    <a:pt x="398185" y="92344"/>
                    <a:pt x="418986" y="85411"/>
                  </a:cubicBezTo>
                  <a:cubicBezTo>
                    <a:pt x="424010" y="82062"/>
                    <a:pt x="429343" y="79135"/>
                    <a:pt x="434058" y="75363"/>
                  </a:cubicBezTo>
                  <a:cubicBezTo>
                    <a:pt x="437757" y="72404"/>
                    <a:pt x="440045" y="67751"/>
                    <a:pt x="444107" y="65314"/>
                  </a:cubicBezTo>
                  <a:cubicBezTo>
                    <a:pt x="448648" y="62589"/>
                    <a:pt x="454155" y="61965"/>
                    <a:pt x="459179" y="60290"/>
                  </a:cubicBezTo>
                  <a:cubicBezTo>
                    <a:pt x="465878" y="53591"/>
                    <a:pt x="469986" y="42051"/>
                    <a:pt x="479276" y="40193"/>
                  </a:cubicBezTo>
                  <a:cubicBezTo>
                    <a:pt x="509590" y="34130"/>
                    <a:pt x="496296" y="37869"/>
                    <a:pt x="519469" y="30145"/>
                  </a:cubicBezTo>
                  <a:cubicBezTo>
                    <a:pt x="537008" y="12608"/>
                    <a:pt x="525025" y="21595"/>
                    <a:pt x="559663" y="10048"/>
                  </a:cubicBezTo>
                  <a:lnTo>
                    <a:pt x="574735" y="5024"/>
                  </a:lnTo>
                  <a:lnTo>
                    <a:pt x="589808" y="0"/>
                  </a:lnTo>
                  <a:cubicBezTo>
                    <a:pt x="623302" y="1675"/>
                    <a:pt x="656976" y="1180"/>
                    <a:pt x="690291" y="5024"/>
                  </a:cubicBezTo>
                  <a:cubicBezTo>
                    <a:pt x="700813" y="6238"/>
                    <a:pt x="720436" y="15072"/>
                    <a:pt x="720436" y="15072"/>
                  </a:cubicBezTo>
                  <a:cubicBezTo>
                    <a:pt x="723786" y="18422"/>
                    <a:pt x="726248" y="23002"/>
                    <a:pt x="730485" y="25121"/>
                  </a:cubicBezTo>
                  <a:cubicBezTo>
                    <a:pt x="739959" y="29858"/>
                    <a:pt x="760630" y="35169"/>
                    <a:pt x="760630" y="35169"/>
                  </a:cubicBezTo>
                  <a:cubicBezTo>
                    <a:pt x="765654" y="38518"/>
                    <a:pt x="770048" y="43097"/>
                    <a:pt x="775702" y="45217"/>
                  </a:cubicBezTo>
                  <a:cubicBezTo>
                    <a:pt x="783698" y="48216"/>
                    <a:pt x="792538" y="48171"/>
                    <a:pt x="800823" y="50242"/>
                  </a:cubicBezTo>
                  <a:cubicBezTo>
                    <a:pt x="805961" y="51527"/>
                    <a:pt x="810758" y="53982"/>
                    <a:pt x="815896" y="55266"/>
                  </a:cubicBezTo>
                  <a:cubicBezTo>
                    <a:pt x="824181" y="57337"/>
                    <a:pt x="832778" y="58043"/>
                    <a:pt x="841017" y="60290"/>
                  </a:cubicBezTo>
                  <a:cubicBezTo>
                    <a:pt x="851236" y="63077"/>
                    <a:pt x="860887" y="67769"/>
                    <a:pt x="871162" y="70338"/>
                  </a:cubicBezTo>
                  <a:cubicBezTo>
                    <a:pt x="877861" y="72013"/>
                    <a:pt x="884518" y="73865"/>
                    <a:pt x="891258" y="75363"/>
                  </a:cubicBezTo>
                  <a:cubicBezTo>
                    <a:pt x="948720" y="88133"/>
                    <a:pt x="887418" y="73147"/>
                    <a:pt x="936476" y="85411"/>
                  </a:cubicBezTo>
                  <a:cubicBezTo>
                    <a:pt x="938151" y="90435"/>
                    <a:pt x="936379" y="99135"/>
                    <a:pt x="941500" y="100483"/>
                  </a:cubicBezTo>
                  <a:cubicBezTo>
                    <a:pt x="970832" y="108202"/>
                    <a:pt x="1031935" y="110532"/>
                    <a:pt x="1031935" y="110532"/>
                  </a:cubicBezTo>
                  <a:cubicBezTo>
                    <a:pt x="1116101" y="138586"/>
                    <a:pt x="1031418" y="112001"/>
                    <a:pt x="1263047" y="120580"/>
                  </a:cubicBezTo>
                  <a:cubicBezTo>
                    <a:pt x="1281532" y="121265"/>
                    <a:pt x="1299891" y="123929"/>
                    <a:pt x="1318313" y="125604"/>
                  </a:cubicBezTo>
                  <a:cubicBezTo>
                    <a:pt x="1323337" y="127279"/>
                    <a:pt x="1328845" y="127903"/>
                    <a:pt x="1333386" y="130628"/>
                  </a:cubicBezTo>
                  <a:cubicBezTo>
                    <a:pt x="1341232" y="135336"/>
                    <a:pt x="1351580" y="146341"/>
                    <a:pt x="1338410" y="155749"/>
                  </a:cubicBezTo>
                  <a:cubicBezTo>
                    <a:pt x="1329791" y="161905"/>
                    <a:pt x="1318313" y="162448"/>
                    <a:pt x="1308265" y="165798"/>
                  </a:cubicBezTo>
                  <a:lnTo>
                    <a:pt x="1293192" y="170822"/>
                  </a:lnTo>
                  <a:cubicBezTo>
                    <a:pt x="1249990" y="199623"/>
                    <a:pt x="1304656" y="165089"/>
                    <a:pt x="1263047" y="185894"/>
                  </a:cubicBezTo>
                  <a:cubicBezTo>
                    <a:pt x="1257646" y="188594"/>
                    <a:pt x="1252690" y="192171"/>
                    <a:pt x="1247975" y="195943"/>
                  </a:cubicBezTo>
                  <a:cubicBezTo>
                    <a:pt x="1244276" y="198902"/>
                    <a:pt x="1241988" y="203554"/>
                    <a:pt x="1237926" y="205991"/>
                  </a:cubicBezTo>
                  <a:cubicBezTo>
                    <a:pt x="1233385" y="208716"/>
                    <a:pt x="1227878" y="209340"/>
                    <a:pt x="1222854" y="211015"/>
                  </a:cubicBezTo>
                  <a:cubicBezTo>
                    <a:pt x="1199012" y="234857"/>
                    <a:pt x="1211745" y="228116"/>
                    <a:pt x="1187685" y="236136"/>
                  </a:cubicBezTo>
                  <a:cubicBezTo>
                    <a:pt x="1162223" y="261596"/>
                    <a:pt x="1195175" y="231642"/>
                    <a:pt x="1162564" y="251209"/>
                  </a:cubicBezTo>
                  <a:cubicBezTo>
                    <a:pt x="1128087" y="271896"/>
                    <a:pt x="1180133" y="252051"/>
                    <a:pt x="1137443" y="266281"/>
                  </a:cubicBezTo>
                  <a:cubicBezTo>
                    <a:pt x="1134094" y="269631"/>
                    <a:pt x="1131457" y="273893"/>
                    <a:pt x="1127395" y="276330"/>
                  </a:cubicBezTo>
                  <a:cubicBezTo>
                    <a:pt x="1122854" y="279055"/>
                    <a:pt x="1116458" y="278046"/>
                    <a:pt x="1112322" y="281354"/>
                  </a:cubicBezTo>
                  <a:cubicBezTo>
                    <a:pt x="1079856" y="307325"/>
                    <a:pt x="1125088" y="288822"/>
                    <a:pt x="1087201" y="301450"/>
                  </a:cubicBezTo>
                  <a:cubicBezTo>
                    <a:pt x="1074839" y="313812"/>
                    <a:pt x="1067336" y="323943"/>
                    <a:pt x="1052032" y="331595"/>
                  </a:cubicBezTo>
                  <a:cubicBezTo>
                    <a:pt x="1047295" y="333964"/>
                    <a:pt x="1041589" y="334048"/>
                    <a:pt x="1036959" y="336620"/>
                  </a:cubicBezTo>
                  <a:cubicBezTo>
                    <a:pt x="1026402" y="342485"/>
                    <a:pt x="1016862" y="350017"/>
                    <a:pt x="1006814" y="356716"/>
                  </a:cubicBezTo>
                  <a:cubicBezTo>
                    <a:pt x="1001790" y="360065"/>
                    <a:pt x="996012" y="362496"/>
                    <a:pt x="991742" y="366765"/>
                  </a:cubicBezTo>
                  <a:cubicBezTo>
                    <a:pt x="988392" y="370114"/>
                    <a:pt x="985755" y="374376"/>
                    <a:pt x="981693" y="376813"/>
                  </a:cubicBezTo>
                  <a:cubicBezTo>
                    <a:pt x="977152" y="379538"/>
                    <a:pt x="971645" y="380162"/>
                    <a:pt x="966621" y="381837"/>
                  </a:cubicBezTo>
                  <a:cubicBezTo>
                    <a:pt x="942779" y="405679"/>
                    <a:pt x="955512" y="398938"/>
                    <a:pt x="931452" y="406958"/>
                  </a:cubicBezTo>
                  <a:cubicBezTo>
                    <a:pt x="928102" y="410307"/>
                    <a:pt x="925640" y="414888"/>
                    <a:pt x="921403" y="417006"/>
                  </a:cubicBezTo>
                  <a:cubicBezTo>
                    <a:pt x="911929" y="421743"/>
                    <a:pt x="891258" y="427055"/>
                    <a:pt x="891258" y="427055"/>
                  </a:cubicBezTo>
                  <a:cubicBezTo>
                    <a:pt x="886234" y="430404"/>
                    <a:pt x="881704" y="434651"/>
                    <a:pt x="876186" y="437103"/>
                  </a:cubicBezTo>
                  <a:cubicBezTo>
                    <a:pt x="860455" y="444095"/>
                    <a:pt x="842649" y="448000"/>
                    <a:pt x="825944" y="452176"/>
                  </a:cubicBezTo>
                  <a:cubicBezTo>
                    <a:pt x="820920" y="457200"/>
                    <a:pt x="817040" y="463723"/>
                    <a:pt x="810871" y="467248"/>
                  </a:cubicBezTo>
                  <a:cubicBezTo>
                    <a:pt x="804876" y="470674"/>
                    <a:pt x="797414" y="470375"/>
                    <a:pt x="790775" y="472272"/>
                  </a:cubicBezTo>
                  <a:cubicBezTo>
                    <a:pt x="785683" y="473727"/>
                    <a:pt x="780812" y="475903"/>
                    <a:pt x="775702" y="477297"/>
                  </a:cubicBezTo>
                  <a:cubicBezTo>
                    <a:pt x="762379" y="480931"/>
                    <a:pt x="749131" y="485075"/>
                    <a:pt x="735509" y="487345"/>
                  </a:cubicBezTo>
                  <a:cubicBezTo>
                    <a:pt x="692045" y="494589"/>
                    <a:pt x="715472" y="491106"/>
                    <a:pt x="665170" y="497393"/>
                  </a:cubicBezTo>
                  <a:cubicBezTo>
                    <a:pt x="631676" y="495718"/>
                    <a:pt x="598097" y="495274"/>
                    <a:pt x="564687" y="492369"/>
                  </a:cubicBezTo>
                  <a:cubicBezTo>
                    <a:pt x="559411" y="491910"/>
                    <a:pt x="554351" y="489713"/>
                    <a:pt x="549614" y="487345"/>
                  </a:cubicBezTo>
                  <a:cubicBezTo>
                    <a:pt x="544213" y="484645"/>
                    <a:pt x="539566" y="480646"/>
                    <a:pt x="534542" y="477297"/>
                  </a:cubicBezTo>
                  <a:cubicBezTo>
                    <a:pt x="532867" y="472273"/>
                    <a:pt x="532243" y="466765"/>
                    <a:pt x="529518" y="462224"/>
                  </a:cubicBezTo>
                  <a:cubicBezTo>
                    <a:pt x="523704" y="452534"/>
                    <a:pt x="515042" y="449088"/>
                    <a:pt x="504397" y="447152"/>
                  </a:cubicBezTo>
                  <a:cubicBezTo>
                    <a:pt x="491113" y="444736"/>
                    <a:pt x="477522" y="444347"/>
                    <a:pt x="464203" y="442127"/>
                  </a:cubicBezTo>
                  <a:cubicBezTo>
                    <a:pt x="445357" y="438986"/>
                    <a:pt x="445758" y="436857"/>
                    <a:pt x="429034" y="432079"/>
                  </a:cubicBezTo>
                  <a:cubicBezTo>
                    <a:pt x="405345" y="425311"/>
                    <a:pt x="402231" y="426097"/>
                    <a:pt x="373768" y="422031"/>
                  </a:cubicBezTo>
                  <a:lnTo>
                    <a:pt x="343623" y="411982"/>
                  </a:lnTo>
                  <a:cubicBezTo>
                    <a:pt x="338599" y="410307"/>
                    <a:pt x="332957" y="409895"/>
                    <a:pt x="328551" y="406958"/>
                  </a:cubicBezTo>
                  <a:cubicBezTo>
                    <a:pt x="304666" y="391036"/>
                    <a:pt x="319205" y="398819"/>
                    <a:pt x="283333" y="386861"/>
                  </a:cubicBezTo>
                  <a:cubicBezTo>
                    <a:pt x="278309" y="385186"/>
                    <a:pt x="273549" y="382115"/>
                    <a:pt x="268260" y="381837"/>
                  </a:cubicBezTo>
                  <a:lnTo>
                    <a:pt x="172801" y="376813"/>
                  </a:lnTo>
                  <a:cubicBezTo>
                    <a:pt x="113731" y="366968"/>
                    <a:pt x="167528" y="376758"/>
                    <a:pt x="122559" y="366765"/>
                  </a:cubicBezTo>
                  <a:cubicBezTo>
                    <a:pt x="114223" y="364913"/>
                    <a:pt x="105722" y="363812"/>
                    <a:pt x="97438" y="361741"/>
                  </a:cubicBezTo>
                  <a:cubicBezTo>
                    <a:pt x="64725" y="353562"/>
                    <a:pt x="99343" y="354835"/>
                    <a:pt x="42173" y="346668"/>
                  </a:cubicBezTo>
                  <a:lnTo>
                    <a:pt x="7003" y="341644"/>
                  </a:lnTo>
                  <a:cubicBezTo>
                    <a:pt x="2588" y="328400"/>
                    <a:pt x="-6260" y="309689"/>
                    <a:pt x="7003" y="296426"/>
                  </a:cubicBezTo>
                  <a:cubicBezTo>
                    <a:pt x="14206" y="289223"/>
                    <a:pt x="1979" y="319035"/>
                    <a:pt x="7003" y="316523"/>
                  </a:cubicBez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prstClr val="black"/>
                </a:solidFill>
                <a:latin typeface="Tahoma" pitchFamily="34" charset="0"/>
              </a:endParaRPr>
            </a:p>
          </p:txBody>
        </p:sp>
        <p:sp>
          <p:nvSpPr>
            <p:cNvPr id="260" name="Ovaal 20"/>
            <p:cNvSpPr/>
            <p:nvPr/>
          </p:nvSpPr>
          <p:spPr>
            <a:xfrm rot="482924">
              <a:off x="1592493" y="1453835"/>
              <a:ext cx="2139724" cy="433959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BE" sz="1050" dirty="0">
                  <a:solidFill>
                    <a:prstClr val="white"/>
                  </a:solidFill>
                </a:rPr>
                <a:t>Endothelial Cells</a:t>
              </a:r>
              <a:endParaRPr lang="en-US" sz="1050" dirty="0">
                <a:solidFill>
                  <a:prstClr val="white"/>
                </a:solidFill>
              </a:endParaRPr>
            </a:p>
          </p:txBody>
        </p:sp>
      </p:grpSp>
      <p:sp>
        <p:nvSpPr>
          <p:cNvPr id="261" name="Rectangle 260"/>
          <p:cNvSpPr/>
          <p:nvPr/>
        </p:nvSpPr>
        <p:spPr>
          <a:xfrm rot="6696483">
            <a:off x="912722" y="833577"/>
            <a:ext cx="274293" cy="98191"/>
          </a:xfrm>
          <a:prstGeom prst="rect">
            <a:avLst/>
          </a:prstGeom>
          <a:solidFill>
            <a:srgbClr val="383838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68" name="TextBox 267"/>
          <p:cNvSpPr txBox="1"/>
          <p:nvPr/>
        </p:nvSpPr>
        <p:spPr>
          <a:xfrm>
            <a:off x="1218870" y="568128"/>
            <a:ext cx="49244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800" dirty="0">
                <a:solidFill>
                  <a:prstClr val="black"/>
                </a:solidFill>
                <a:latin typeface="Verdana" pitchFamily="34" charset="0"/>
              </a:rPr>
              <a:t>FAS-L</a:t>
            </a:r>
            <a:endParaRPr lang="en-US" sz="800" dirty="0">
              <a:solidFill>
                <a:prstClr val="black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9015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440" decel="100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440" decel="100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440" decel="100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440" decel="100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60" accel="100000" fill="hold">
                                          <p:stCondLst>
                                            <p:cond delay="144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60" accel="100000" fill="hold">
                                          <p:stCondLst>
                                            <p:cond delay="144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20" decel="100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520" decel="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20" decel="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520" decel="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80" accel="100000" fill="hold">
                                          <p:stCondLst>
                                            <p:cond delay="152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80" accel="100000" fill="hold">
                                          <p:stCondLst>
                                            <p:cond delay="152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Ovaal 41"/>
          <p:cNvSpPr/>
          <p:nvPr/>
        </p:nvSpPr>
        <p:spPr>
          <a:xfrm>
            <a:off x="-2771875" y="0"/>
            <a:ext cx="7493846" cy="6858000"/>
          </a:xfrm>
          <a:prstGeom prst="ellipse">
            <a:avLst/>
          </a:prstGeom>
          <a:gradFill flip="none" rotWithShape="1">
            <a:gsLst>
              <a:gs pos="59000">
                <a:schemeClr val="bg1"/>
              </a:gs>
              <a:gs pos="78000">
                <a:schemeClr val="accent4">
                  <a:lumMod val="40000"/>
                  <a:lumOff val="60000"/>
                </a:schemeClr>
              </a:gs>
              <a:gs pos="100000">
                <a:schemeClr val="accent4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0" tIns="45687" rIns="91370" bIns="45687" rtlCol="0" anchor="ctr"/>
          <a:lstStyle/>
          <a:p>
            <a:pPr algn="ctr" defTabSz="913737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76" name="Vrije vorm 75"/>
          <p:cNvSpPr/>
          <p:nvPr/>
        </p:nvSpPr>
        <p:spPr bwMode="auto">
          <a:xfrm rot="20745774">
            <a:off x="-1824382" y="1084023"/>
            <a:ext cx="3243407" cy="1011768"/>
          </a:xfrm>
          <a:custGeom>
            <a:avLst/>
            <a:gdLst>
              <a:gd name="connsiteX0" fmla="*/ 7003 w 1344711"/>
              <a:gd name="connsiteY0" fmla="*/ 316523 h 497393"/>
              <a:gd name="connsiteX1" fmla="*/ 37148 w 1344711"/>
              <a:gd name="connsiteY1" fmla="*/ 281354 h 497393"/>
              <a:gd name="connsiteX2" fmla="*/ 67293 w 1344711"/>
              <a:gd name="connsiteY2" fmla="*/ 271305 h 497393"/>
              <a:gd name="connsiteX3" fmla="*/ 92414 w 1344711"/>
              <a:gd name="connsiteY3" fmla="*/ 251209 h 497393"/>
              <a:gd name="connsiteX4" fmla="*/ 107487 w 1344711"/>
              <a:gd name="connsiteY4" fmla="*/ 246184 h 497393"/>
              <a:gd name="connsiteX5" fmla="*/ 117535 w 1344711"/>
              <a:gd name="connsiteY5" fmla="*/ 231112 h 497393"/>
              <a:gd name="connsiteX6" fmla="*/ 132608 w 1344711"/>
              <a:gd name="connsiteY6" fmla="*/ 226088 h 497393"/>
              <a:gd name="connsiteX7" fmla="*/ 162753 w 1344711"/>
              <a:gd name="connsiteY7" fmla="*/ 211015 h 497393"/>
              <a:gd name="connsiteX8" fmla="*/ 177825 w 1344711"/>
              <a:gd name="connsiteY8" fmla="*/ 200967 h 497393"/>
              <a:gd name="connsiteX9" fmla="*/ 192898 w 1344711"/>
              <a:gd name="connsiteY9" fmla="*/ 195943 h 497393"/>
              <a:gd name="connsiteX10" fmla="*/ 202946 w 1344711"/>
              <a:gd name="connsiteY10" fmla="*/ 185894 h 497393"/>
              <a:gd name="connsiteX11" fmla="*/ 233091 w 1344711"/>
              <a:gd name="connsiteY11" fmla="*/ 175846 h 497393"/>
              <a:gd name="connsiteX12" fmla="*/ 243140 w 1344711"/>
              <a:gd name="connsiteY12" fmla="*/ 165798 h 497393"/>
              <a:gd name="connsiteX13" fmla="*/ 273285 w 1344711"/>
              <a:gd name="connsiteY13" fmla="*/ 155749 h 497393"/>
              <a:gd name="connsiteX14" fmla="*/ 303430 w 1344711"/>
              <a:gd name="connsiteY14" fmla="*/ 140677 h 497393"/>
              <a:gd name="connsiteX15" fmla="*/ 343623 w 1344711"/>
              <a:gd name="connsiteY15" fmla="*/ 120580 h 497393"/>
              <a:gd name="connsiteX16" fmla="*/ 343623 w 1344711"/>
              <a:gd name="connsiteY16" fmla="*/ 120580 h 497393"/>
              <a:gd name="connsiteX17" fmla="*/ 358696 w 1344711"/>
              <a:gd name="connsiteY17" fmla="*/ 110532 h 497393"/>
              <a:gd name="connsiteX18" fmla="*/ 388841 w 1344711"/>
              <a:gd name="connsiteY18" fmla="*/ 100483 h 497393"/>
              <a:gd name="connsiteX19" fmla="*/ 418986 w 1344711"/>
              <a:gd name="connsiteY19" fmla="*/ 85411 h 497393"/>
              <a:gd name="connsiteX20" fmla="*/ 434058 w 1344711"/>
              <a:gd name="connsiteY20" fmla="*/ 75363 h 497393"/>
              <a:gd name="connsiteX21" fmla="*/ 444107 w 1344711"/>
              <a:gd name="connsiteY21" fmla="*/ 65314 h 497393"/>
              <a:gd name="connsiteX22" fmla="*/ 459179 w 1344711"/>
              <a:gd name="connsiteY22" fmla="*/ 60290 h 497393"/>
              <a:gd name="connsiteX23" fmla="*/ 479276 w 1344711"/>
              <a:gd name="connsiteY23" fmla="*/ 40193 h 497393"/>
              <a:gd name="connsiteX24" fmla="*/ 519469 w 1344711"/>
              <a:gd name="connsiteY24" fmla="*/ 30145 h 497393"/>
              <a:gd name="connsiteX25" fmla="*/ 559663 w 1344711"/>
              <a:gd name="connsiteY25" fmla="*/ 10048 h 497393"/>
              <a:gd name="connsiteX26" fmla="*/ 574735 w 1344711"/>
              <a:gd name="connsiteY26" fmla="*/ 5024 h 497393"/>
              <a:gd name="connsiteX27" fmla="*/ 589808 w 1344711"/>
              <a:gd name="connsiteY27" fmla="*/ 0 h 497393"/>
              <a:gd name="connsiteX28" fmla="*/ 690291 w 1344711"/>
              <a:gd name="connsiteY28" fmla="*/ 5024 h 497393"/>
              <a:gd name="connsiteX29" fmla="*/ 720436 w 1344711"/>
              <a:gd name="connsiteY29" fmla="*/ 15072 h 497393"/>
              <a:gd name="connsiteX30" fmla="*/ 730485 w 1344711"/>
              <a:gd name="connsiteY30" fmla="*/ 25121 h 497393"/>
              <a:gd name="connsiteX31" fmla="*/ 760630 w 1344711"/>
              <a:gd name="connsiteY31" fmla="*/ 35169 h 497393"/>
              <a:gd name="connsiteX32" fmla="*/ 775702 w 1344711"/>
              <a:gd name="connsiteY32" fmla="*/ 45217 h 497393"/>
              <a:gd name="connsiteX33" fmla="*/ 800823 w 1344711"/>
              <a:gd name="connsiteY33" fmla="*/ 50242 h 497393"/>
              <a:gd name="connsiteX34" fmla="*/ 815896 w 1344711"/>
              <a:gd name="connsiteY34" fmla="*/ 55266 h 497393"/>
              <a:gd name="connsiteX35" fmla="*/ 841017 w 1344711"/>
              <a:gd name="connsiteY35" fmla="*/ 60290 h 497393"/>
              <a:gd name="connsiteX36" fmla="*/ 871162 w 1344711"/>
              <a:gd name="connsiteY36" fmla="*/ 70338 h 497393"/>
              <a:gd name="connsiteX37" fmla="*/ 891258 w 1344711"/>
              <a:gd name="connsiteY37" fmla="*/ 75363 h 497393"/>
              <a:gd name="connsiteX38" fmla="*/ 936476 w 1344711"/>
              <a:gd name="connsiteY38" fmla="*/ 85411 h 497393"/>
              <a:gd name="connsiteX39" fmla="*/ 941500 w 1344711"/>
              <a:gd name="connsiteY39" fmla="*/ 100483 h 497393"/>
              <a:gd name="connsiteX40" fmla="*/ 1031935 w 1344711"/>
              <a:gd name="connsiteY40" fmla="*/ 110532 h 497393"/>
              <a:gd name="connsiteX41" fmla="*/ 1263047 w 1344711"/>
              <a:gd name="connsiteY41" fmla="*/ 120580 h 497393"/>
              <a:gd name="connsiteX42" fmla="*/ 1318313 w 1344711"/>
              <a:gd name="connsiteY42" fmla="*/ 125604 h 497393"/>
              <a:gd name="connsiteX43" fmla="*/ 1333386 w 1344711"/>
              <a:gd name="connsiteY43" fmla="*/ 130628 h 497393"/>
              <a:gd name="connsiteX44" fmla="*/ 1338410 w 1344711"/>
              <a:gd name="connsiteY44" fmla="*/ 155749 h 497393"/>
              <a:gd name="connsiteX45" fmla="*/ 1308265 w 1344711"/>
              <a:gd name="connsiteY45" fmla="*/ 165798 h 497393"/>
              <a:gd name="connsiteX46" fmla="*/ 1293192 w 1344711"/>
              <a:gd name="connsiteY46" fmla="*/ 170822 h 497393"/>
              <a:gd name="connsiteX47" fmla="*/ 1263047 w 1344711"/>
              <a:gd name="connsiteY47" fmla="*/ 185894 h 497393"/>
              <a:gd name="connsiteX48" fmla="*/ 1247975 w 1344711"/>
              <a:gd name="connsiteY48" fmla="*/ 195943 h 497393"/>
              <a:gd name="connsiteX49" fmla="*/ 1237926 w 1344711"/>
              <a:gd name="connsiteY49" fmla="*/ 205991 h 497393"/>
              <a:gd name="connsiteX50" fmla="*/ 1222854 w 1344711"/>
              <a:gd name="connsiteY50" fmla="*/ 211015 h 497393"/>
              <a:gd name="connsiteX51" fmla="*/ 1187685 w 1344711"/>
              <a:gd name="connsiteY51" fmla="*/ 236136 h 497393"/>
              <a:gd name="connsiteX52" fmla="*/ 1162564 w 1344711"/>
              <a:gd name="connsiteY52" fmla="*/ 251209 h 497393"/>
              <a:gd name="connsiteX53" fmla="*/ 1137443 w 1344711"/>
              <a:gd name="connsiteY53" fmla="*/ 266281 h 497393"/>
              <a:gd name="connsiteX54" fmla="*/ 1127395 w 1344711"/>
              <a:gd name="connsiteY54" fmla="*/ 276330 h 497393"/>
              <a:gd name="connsiteX55" fmla="*/ 1112322 w 1344711"/>
              <a:gd name="connsiteY55" fmla="*/ 281354 h 497393"/>
              <a:gd name="connsiteX56" fmla="*/ 1087201 w 1344711"/>
              <a:gd name="connsiteY56" fmla="*/ 301450 h 497393"/>
              <a:gd name="connsiteX57" fmla="*/ 1052032 w 1344711"/>
              <a:gd name="connsiteY57" fmla="*/ 331595 h 497393"/>
              <a:gd name="connsiteX58" fmla="*/ 1036959 w 1344711"/>
              <a:gd name="connsiteY58" fmla="*/ 336620 h 497393"/>
              <a:gd name="connsiteX59" fmla="*/ 1006814 w 1344711"/>
              <a:gd name="connsiteY59" fmla="*/ 356716 h 497393"/>
              <a:gd name="connsiteX60" fmla="*/ 991742 w 1344711"/>
              <a:gd name="connsiteY60" fmla="*/ 366765 h 497393"/>
              <a:gd name="connsiteX61" fmla="*/ 981693 w 1344711"/>
              <a:gd name="connsiteY61" fmla="*/ 376813 h 497393"/>
              <a:gd name="connsiteX62" fmla="*/ 966621 w 1344711"/>
              <a:gd name="connsiteY62" fmla="*/ 381837 h 497393"/>
              <a:gd name="connsiteX63" fmla="*/ 931452 w 1344711"/>
              <a:gd name="connsiteY63" fmla="*/ 406958 h 497393"/>
              <a:gd name="connsiteX64" fmla="*/ 921403 w 1344711"/>
              <a:gd name="connsiteY64" fmla="*/ 417006 h 497393"/>
              <a:gd name="connsiteX65" fmla="*/ 891258 w 1344711"/>
              <a:gd name="connsiteY65" fmla="*/ 427055 h 497393"/>
              <a:gd name="connsiteX66" fmla="*/ 876186 w 1344711"/>
              <a:gd name="connsiteY66" fmla="*/ 437103 h 497393"/>
              <a:gd name="connsiteX67" fmla="*/ 825944 w 1344711"/>
              <a:gd name="connsiteY67" fmla="*/ 452176 h 497393"/>
              <a:gd name="connsiteX68" fmla="*/ 810871 w 1344711"/>
              <a:gd name="connsiteY68" fmla="*/ 467248 h 497393"/>
              <a:gd name="connsiteX69" fmla="*/ 790775 w 1344711"/>
              <a:gd name="connsiteY69" fmla="*/ 472272 h 497393"/>
              <a:gd name="connsiteX70" fmla="*/ 775702 w 1344711"/>
              <a:gd name="connsiteY70" fmla="*/ 477297 h 497393"/>
              <a:gd name="connsiteX71" fmla="*/ 735509 w 1344711"/>
              <a:gd name="connsiteY71" fmla="*/ 487345 h 497393"/>
              <a:gd name="connsiteX72" fmla="*/ 665170 w 1344711"/>
              <a:gd name="connsiteY72" fmla="*/ 497393 h 497393"/>
              <a:gd name="connsiteX73" fmla="*/ 564687 w 1344711"/>
              <a:gd name="connsiteY73" fmla="*/ 492369 h 497393"/>
              <a:gd name="connsiteX74" fmla="*/ 549614 w 1344711"/>
              <a:gd name="connsiteY74" fmla="*/ 487345 h 497393"/>
              <a:gd name="connsiteX75" fmla="*/ 534542 w 1344711"/>
              <a:gd name="connsiteY75" fmla="*/ 477297 h 497393"/>
              <a:gd name="connsiteX76" fmla="*/ 529518 w 1344711"/>
              <a:gd name="connsiteY76" fmla="*/ 462224 h 497393"/>
              <a:gd name="connsiteX77" fmla="*/ 504397 w 1344711"/>
              <a:gd name="connsiteY77" fmla="*/ 447152 h 497393"/>
              <a:gd name="connsiteX78" fmla="*/ 464203 w 1344711"/>
              <a:gd name="connsiteY78" fmla="*/ 442127 h 497393"/>
              <a:gd name="connsiteX79" fmla="*/ 429034 w 1344711"/>
              <a:gd name="connsiteY79" fmla="*/ 432079 h 497393"/>
              <a:gd name="connsiteX80" fmla="*/ 373768 w 1344711"/>
              <a:gd name="connsiteY80" fmla="*/ 422031 h 497393"/>
              <a:gd name="connsiteX81" fmla="*/ 343623 w 1344711"/>
              <a:gd name="connsiteY81" fmla="*/ 411982 h 497393"/>
              <a:gd name="connsiteX82" fmla="*/ 328551 w 1344711"/>
              <a:gd name="connsiteY82" fmla="*/ 406958 h 497393"/>
              <a:gd name="connsiteX83" fmla="*/ 283333 w 1344711"/>
              <a:gd name="connsiteY83" fmla="*/ 386861 h 497393"/>
              <a:gd name="connsiteX84" fmla="*/ 268260 w 1344711"/>
              <a:gd name="connsiteY84" fmla="*/ 381837 h 497393"/>
              <a:gd name="connsiteX85" fmla="*/ 172801 w 1344711"/>
              <a:gd name="connsiteY85" fmla="*/ 376813 h 497393"/>
              <a:gd name="connsiteX86" fmla="*/ 122559 w 1344711"/>
              <a:gd name="connsiteY86" fmla="*/ 366765 h 497393"/>
              <a:gd name="connsiteX87" fmla="*/ 97438 w 1344711"/>
              <a:gd name="connsiteY87" fmla="*/ 361741 h 497393"/>
              <a:gd name="connsiteX88" fmla="*/ 42173 w 1344711"/>
              <a:gd name="connsiteY88" fmla="*/ 346668 h 497393"/>
              <a:gd name="connsiteX89" fmla="*/ 7003 w 1344711"/>
              <a:gd name="connsiteY89" fmla="*/ 341644 h 497393"/>
              <a:gd name="connsiteX90" fmla="*/ 7003 w 1344711"/>
              <a:gd name="connsiteY90" fmla="*/ 296426 h 497393"/>
              <a:gd name="connsiteX91" fmla="*/ 7003 w 1344711"/>
              <a:gd name="connsiteY91" fmla="*/ 316523 h 497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1344711" h="497393">
                <a:moveTo>
                  <a:pt x="7003" y="316523"/>
                </a:moveTo>
                <a:cubicBezTo>
                  <a:pt x="12027" y="314011"/>
                  <a:pt x="18168" y="289790"/>
                  <a:pt x="37148" y="281354"/>
                </a:cubicBezTo>
                <a:cubicBezTo>
                  <a:pt x="46827" y="277052"/>
                  <a:pt x="67293" y="271305"/>
                  <a:pt x="67293" y="271305"/>
                </a:cubicBezTo>
                <a:cubicBezTo>
                  <a:pt x="76639" y="261960"/>
                  <a:pt x="79739" y="257547"/>
                  <a:pt x="92414" y="251209"/>
                </a:cubicBezTo>
                <a:cubicBezTo>
                  <a:pt x="97151" y="248840"/>
                  <a:pt x="102463" y="247859"/>
                  <a:pt x="107487" y="246184"/>
                </a:cubicBezTo>
                <a:cubicBezTo>
                  <a:pt x="110836" y="241160"/>
                  <a:pt x="112820" y="234884"/>
                  <a:pt x="117535" y="231112"/>
                </a:cubicBezTo>
                <a:cubicBezTo>
                  <a:pt x="121671" y="227804"/>
                  <a:pt x="127871" y="228457"/>
                  <a:pt x="132608" y="226088"/>
                </a:cubicBezTo>
                <a:cubicBezTo>
                  <a:pt x="171566" y="206608"/>
                  <a:pt x="124866" y="223643"/>
                  <a:pt x="162753" y="211015"/>
                </a:cubicBezTo>
                <a:cubicBezTo>
                  <a:pt x="167777" y="207666"/>
                  <a:pt x="172424" y="203667"/>
                  <a:pt x="177825" y="200967"/>
                </a:cubicBezTo>
                <a:cubicBezTo>
                  <a:pt x="182562" y="198599"/>
                  <a:pt x="188357" y="198668"/>
                  <a:pt x="192898" y="195943"/>
                </a:cubicBezTo>
                <a:cubicBezTo>
                  <a:pt x="196960" y="193506"/>
                  <a:pt x="198709" y="188012"/>
                  <a:pt x="202946" y="185894"/>
                </a:cubicBezTo>
                <a:cubicBezTo>
                  <a:pt x="212420" y="181157"/>
                  <a:pt x="233091" y="175846"/>
                  <a:pt x="233091" y="175846"/>
                </a:cubicBezTo>
                <a:cubicBezTo>
                  <a:pt x="236441" y="172497"/>
                  <a:pt x="238903" y="167916"/>
                  <a:pt x="243140" y="165798"/>
                </a:cubicBezTo>
                <a:cubicBezTo>
                  <a:pt x="252614" y="161061"/>
                  <a:pt x="264472" y="161624"/>
                  <a:pt x="273285" y="155749"/>
                </a:cubicBezTo>
                <a:cubicBezTo>
                  <a:pt x="292764" y="142763"/>
                  <a:pt x="282629" y="147610"/>
                  <a:pt x="303430" y="140677"/>
                </a:cubicBezTo>
                <a:cubicBezTo>
                  <a:pt x="320967" y="123138"/>
                  <a:pt x="308984" y="132126"/>
                  <a:pt x="343623" y="120580"/>
                </a:cubicBezTo>
                <a:lnTo>
                  <a:pt x="343623" y="120580"/>
                </a:lnTo>
                <a:cubicBezTo>
                  <a:pt x="348647" y="117231"/>
                  <a:pt x="353178" y="112984"/>
                  <a:pt x="358696" y="110532"/>
                </a:cubicBezTo>
                <a:cubicBezTo>
                  <a:pt x="368375" y="106230"/>
                  <a:pt x="380028" y="106358"/>
                  <a:pt x="388841" y="100483"/>
                </a:cubicBezTo>
                <a:cubicBezTo>
                  <a:pt x="408320" y="87497"/>
                  <a:pt x="398185" y="92344"/>
                  <a:pt x="418986" y="85411"/>
                </a:cubicBezTo>
                <a:cubicBezTo>
                  <a:pt x="424010" y="82062"/>
                  <a:pt x="429343" y="79135"/>
                  <a:pt x="434058" y="75363"/>
                </a:cubicBezTo>
                <a:cubicBezTo>
                  <a:pt x="437757" y="72404"/>
                  <a:pt x="440045" y="67751"/>
                  <a:pt x="444107" y="65314"/>
                </a:cubicBezTo>
                <a:cubicBezTo>
                  <a:pt x="448648" y="62589"/>
                  <a:pt x="454155" y="61965"/>
                  <a:pt x="459179" y="60290"/>
                </a:cubicBezTo>
                <a:cubicBezTo>
                  <a:pt x="465878" y="53591"/>
                  <a:pt x="469986" y="42051"/>
                  <a:pt x="479276" y="40193"/>
                </a:cubicBezTo>
                <a:cubicBezTo>
                  <a:pt x="509590" y="34130"/>
                  <a:pt x="496296" y="37869"/>
                  <a:pt x="519469" y="30145"/>
                </a:cubicBezTo>
                <a:cubicBezTo>
                  <a:pt x="537008" y="12608"/>
                  <a:pt x="525025" y="21595"/>
                  <a:pt x="559663" y="10048"/>
                </a:cubicBezTo>
                <a:lnTo>
                  <a:pt x="574735" y="5024"/>
                </a:lnTo>
                <a:lnTo>
                  <a:pt x="589808" y="0"/>
                </a:lnTo>
                <a:cubicBezTo>
                  <a:pt x="623302" y="1675"/>
                  <a:pt x="656976" y="1180"/>
                  <a:pt x="690291" y="5024"/>
                </a:cubicBezTo>
                <a:cubicBezTo>
                  <a:pt x="700813" y="6238"/>
                  <a:pt x="720436" y="15072"/>
                  <a:pt x="720436" y="15072"/>
                </a:cubicBezTo>
                <a:cubicBezTo>
                  <a:pt x="723786" y="18422"/>
                  <a:pt x="726248" y="23002"/>
                  <a:pt x="730485" y="25121"/>
                </a:cubicBezTo>
                <a:cubicBezTo>
                  <a:pt x="739959" y="29858"/>
                  <a:pt x="760630" y="35169"/>
                  <a:pt x="760630" y="35169"/>
                </a:cubicBezTo>
                <a:cubicBezTo>
                  <a:pt x="765654" y="38518"/>
                  <a:pt x="770048" y="43097"/>
                  <a:pt x="775702" y="45217"/>
                </a:cubicBezTo>
                <a:cubicBezTo>
                  <a:pt x="783698" y="48216"/>
                  <a:pt x="792538" y="48171"/>
                  <a:pt x="800823" y="50242"/>
                </a:cubicBezTo>
                <a:cubicBezTo>
                  <a:pt x="805961" y="51527"/>
                  <a:pt x="810758" y="53982"/>
                  <a:pt x="815896" y="55266"/>
                </a:cubicBezTo>
                <a:cubicBezTo>
                  <a:pt x="824181" y="57337"/>
                  <a:pt x="832778" y="58043"/>
                  <a:pt x="841017" y="60290"/>
                </a:cubicBezTo>
                <a:cubicBezTo>
                  <a:pt x="851236" y="63077"/>
                  <a:pt x="860887" y="67769"/>
                  <a:pt x="871162" y="70338"/>
                </a:cubicBezTo>
                <a:cubicBezTo>
                  <a:pt x="877861" y="72013"/>
                  <a:pt x="884518" y="73865"/>
                  <a:pt x="891258" y="75363"/>
                </a:cubicBezTo>
                <a:cubicBezTo>
                  <a:pt x="948720" y="88133"/>
                  <a:pt x="887418" y="73147"/>
                  <a:pt x="936476" y="85411"/>
                </a:cubicBezTo>
                <a:cubicBezTo>
                  <a:pt x="938151" y="90435"/>
                  <a:pt x="936379" y="99135"/>
                  <a:pt x="941500" y="100483"/>
                </a:cubicBezTo>
                <a:cubicBezTo>
                  <a:pt x="970832" y="108202"/>
                  <a:pt x="1031935" y="110532"/>
                  <a:pt x="1031935" y="110532"/>
                </a:cubicBezTo>
                <a:cubicBezTo>
                  <a:pt x="1116101" y="138586"/>
                  <a:pt x="1031418" y="112001"/>
                  <a:pt x="1263047" y="120580"/>
                </a:cubicBezTo>
                <a:cubicBezTo>
                  <a:pt x="1281532" y="121265"/>
                  <a:pt x="1299891" y="123929"/>
                  <a:pt x="1318313" y="125604"/>
                </a:cubicBezTo>
                <a:cubicBezTo>
                  <a:pt x="1323337" y="127279"/>
                  <a:pt x="1328845" y="127903"/>
                  <a:pt x="1333386" y="130628"/>
                </a:cubicBezTo>
                <a:cubicBezTo>
                  <a:pt x="1341232" y="135336"/>
                  <a:pt x="1351580" y="146341"/>
                  <a:pt x="1338410" y="155749"/>
                </a:cubicBezTo>
                <a:cubicBezTo>
                  <a:pt x="1329791" y="161905"/>
                  <a:pt x="1318313" y="162448"/>
                  <a:pt x="1308265" y="165798"/>
                </a:cubicBezTo>
                <a:lnTo>
                  <a:pt x="1293192" y="170822"/>
                </a:lnTo>
                <a:cubicBezTo>
                  <a:pt x="1249990" y="199623"/>
                  <a:pt x="1304656" y="165089"/>
                  <a:pt x="1263047" y="185894"/>
                </a:cubicBezTo>
                <a:cubicBezTo>
                  <a:pt x="1257646" y="188594"/>
                  <a:pt x="1252690" y="192171"/>
                  <a:pt x="1247975" y="195943"/>
                </a:cubicBezTo>
                <a:cubicBezTo>
                  <a:pt x="1244276" y="198902"/>
                  <a:pt x="1241988" y="203554"/>
                  <a:pt x="1237926" y="205991"/>
                </a:cubicBezTo>
                <a:cubicBezTo>
                  <a:pt x="1233385" y="208716"/>
                  <a:pt x="1227878" y="209340"/>
                  <a:pt x="1222854" y="211015"/>
                </a:cubicBezTo>
                <a:cubicBezTo>
                  <a:pt x="1199012" y="234857"/>
                  <a:pt x="1211745" y="228116"/>
                  <a:pt x="1187685" y="236136"/>
                </a:cubicBezTo>
                <a:cubicBezTo>
                  <a:pt x="1162223" y="261596"/>
                  <a:pt x="1195175" y="231642"/>
                  <a:pt x="1162564" y="251209"/>
                </a:cubicBezTo>
                <a:cubicBezTo>
                  <a:pt x="1128087" y="271896"/>
                  <a:pt x="1180133" y="252051"/>
                  <a:pt x="1137443" y="266281"/>
                </a:cubicBezTo>
                <a:cubicBezTo>
                  <a:pt x="1134094" y="269631"/>
                  <a:pt x="1131457" y="273893"/>
                  <a:pt x="1127395" y="276330"/>
                </a:cubicBezTo>
                <a:cubicBezTo>
                  <a:pt x="1122854" y="279055"/>
                  <a:pt x="1116458" y="278046"/>
                  <a:pt x="1112322" y="281354"/>
                </a:cubicBezTo>
                <a:cubicBezTo>
                  <a:pt x="1079856" y="307325"/>
                  <a:pt x="1125088" y="288822"/>
                  <a:pt x="1087201" y="301450"/>
                </a:cubicBezTo>
                <a:cubicBezTo>
                  <a:pt x="1074839" y="313812"/>
                  <a:pt x="1067336" y="323943"/>
                  <a:pt x="1052032" y="331595"/>
                </a:cubicBezTo>
                <a:cubicBezTo>
                  <a:pt x="1047295" y="333964"/>
                  <a:pt x="1041589" y="334048"/>
                  <a:pt x="1036959" y="336620"/>
                </a:cubicBezTo>
                <a:cubicBezTo>
                  <a:pt x="1026402" y="342485"/>
                  <a:pt x="1016862" y="350017"/>
                  <a:pt x="1006814" y="356716"/>
                </a:cubicBezTo>
                <a:cubicBezTo>
                  <a:pt x="1001790" y="360065"/>
                  <a:pt x="996012" y="362496"/>
                  <a:pt x="991742" y="366765"/>
                </a:cubicBezTo>
                <a:cubicBezTo>
                  <a:pt x="988392" y="370114"/>
                  <a:pt x="985755" y="374376"/>
                  <a:pt x="981693" y="376813"/>
                </a:cubicBezTo>
                <a:cubicBezTo>
                  <a:pt x="977152" y="379538"/>
                  <a:pt x="971645" y="380162"/>
                  <a:pt x="966621" y="381837"/>
                </a:cubicBezTo>
                <a:cubicBezTo>
                  <a:pt x="942779" y="405679"/>
                  <a:pt x="955512" y="398938"/>
                  <a:pt x="931452" y="406958"/>
                </a:cubicBezTo>
                <a:cubicBezTo>
                  <a:pt x="928102" y="410307"/>
                  <a:pt x="925640" y="414888"/>
                  <a:pt x="921403" y="417006"/>
                </a:cubicBezTo>
                <a:cubicBezTo>
                  <a:pt x="911929" y="421743"/>
                  <a:pt x="891258" y="427055"/>
                  <a:pt x="891258" y="427055"/>
                </a:cubicBezTo>
                <a:cubicBezTo>
                  <a:pt x="886234" y="430404"/>
                  <a:pt x="881704" y="434651"/>
                  <a:pt x="876186" y="437103"/>
                </a:cubicBezTo>
                <a:cubicBezTo>
                  <a:pt x="860455" y="444095"/>
                  <a:pt x="842649" y="448000"/>
                  <a:pt x="825944" y="452176"/>
                </a:cubicBezTo>
                <a:cubicBezTo>
                  <a:pt x="820920" y="457200"/>
                  <a:pt x="817040" y="463723"/>
                  <a:pt x="810871" y="467248"/>
                </a:cubicBezTo>
                <a:cubicBezTo>
                  <a:pt x="804876" y="470674"/>
                  <a:pt x="797414" y="470375"/>
                  <a:pt x="790775" y="472272"/>
                </a:cubicBezTo>
                <a:cubicBezTo>
                  <a:pt x="785683" y="473727"/>
                  <a:pt x="780812" y="475903"/>
                  <a:pt x="775702" y="477297"/>
                </a:cubicBezTo>
                <a:cubicBezTo>
                  <a:pt x="762379" y="480931"/>
                  <a:pt x="749131" y="485075"/>
                  <a:pt x="735509" y="487345"/>
                </a:cubicBezTo>
                <a:cubicBezTo>
                  <a:pt x="692045" y="494589"/>
                  <a:pt x="715472" y="491106"/>
                  <a:pt x="665170" y="497393"/>
                </a:cubicBezTo>
                <a:cubicBezTo>
                  <a:pt x="631676" y="495718"/>
                  <a:pt x="598097" y="495274"/>
                  <a:pt x="564687" y="492369"/>
                </a:cubicBezTo>
                <a:cubicBezTo>
                  <a:pt x="559411" y="491910"/>
                  <a:pt x="554351" y="489713"/>
                  <a:pt x="549614" y="487345"/>
                </a:cubicBezTo>
                <a:cubicBezTo>
                  <a:pt x="544213" y="484645"/>
                  <a:pt x="539566" y="480646"/>
                  <a:pt x="534542" y="477297"/>
                </a:cubicBezTo>
                <a:cubicBezTo>
                  <a:pt x="532867" y="472273"/>
                  <a:pt x="532243" y="466765"/>
                  <a:pt x="529518" y="462224"/>
                </a:cubicBezTo>
                <a:cubicBezTo>
                  <a:pt x="523704" y="452534"/>
                  <a:pt x="515042" y="449088"/>
                  <a:pt x="504397" y="447152"/>
                </a:cubicBezTo>
                <a:cubicBezTo>
                  <a:pt x="491113" y="444736"/>
                  <a:pt x="477522" y="444347"/>
                  <a:pt x="464203" y="442127"/>
                </a:cubicBezTo>
                <a:cubicBezTo>
                  <a:pt x="445357" y="438986"/>
                  <a:pt x="445758" y="436857"/>
                  <a:pt x="429034" y="432079"/>
                </a:cubicBezTo>
                <a:cubicBezTo>
                  <a:pt x="405345" y="425311"/>
                  <a:pt x="402231" y="426097"/>
                  <a:pt x="373768" y="422031"/>
                </a:cubicBezTo>
                <a:lnTo>
                  <a:pt x="343623" y="411982"/>
                </a:lnTo>
                <a:cubicBezTo>
                  <a:pt x="338599" y="410307"/>
                  <a:pt x="332957" y="409895"/>
                  <a:pt x="328551" y="406958"/>
                </a:cubicBezTo>
                <a:cubicBezTo>
                  <a:pt x="304666" y="391036"/>
                  <a:pt x="319205" y="398819"/>
                  <a:pt x="283333" y="386861"/>
                </a:cubicBezTo>
                <a:cubicBezTo>
                  <a:pt x="278309" y="385186"/>
                  <a:pt x="273549" y="382115"/>
                  <a:pt x="268260" y="381837"/>
                </a:cubicBezTo>
                <a:lnTo>
                  <a:pt x="172801" y="376813"/>
                </a:lnTo>
                <a:cubicBezTo>
                  <a:pt x="113731" y="366968"/>
                  <a:pt x="167528" y="376758"/>
                  <a:pt x="122559" y="366765"/>
                </a:cubicBezTo>
                <a:cubicBezTo>
                  <a:pt x="114223" y="364913"/>
                  <a:pt x="105722" y="363812"/>
                  <a:pt x="97438" y="361741"/>
                </a:cubicBezTo>
                <a:cubicBezTo>
                  <a:pt x="64725" y="353562"/>
                  <a:pt x="99343" y="354835"/>
                  <a:pt x="42173" y="346668"/>
                </a:cubicBezTo>
                <a:lnTo>
                  <a:pt x="7003" y="341644"/>
                </a:lnTo>
                <a:cubicBezTo>
                  <a:pt x="2588" y="328400"/>
                  <a:pt x="-6260" y="309689"/>
                  <a:pt x="7003" y="296426"/>
                </a:cubicBezTo>
                <a:cubicBezTo>
                  <a:pt x="14206" y="289223"/>
                  <a:pt x="1979" y="319035"/>
                  <a:pt x="7003" y="316523"/>
                </a:cubicBezTo>
                <a:close/>
              </a:path>
            </a:pathLst>
          </a:cu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3737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77" name="Ovaal 76"/>
          <p:cNvSpPr/>
          <p:nvPr/>
        </p:nvSpPr>
        <p:spPr>
          <a:xfrm rot="20698040">
            <a:off x="-1151393" y="1316421"/>
            <a:ext cx="1723345" cy="634363"/>
          </a:xfrm>
          <a:prstGeom prst="ellipse">
            <a:avLst/>
          </a:prstGeom>
          <a:blipFill dpi="0" rotWithShape="1">
            <a:blip r:embed="rId2">
              <a:alphaModFix amt="31000"/>
            </a:blip>
            <a:srcRect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37"/>
            <a:r>
              <a:rPr lang="nl-BE" sz="1100" dirty="0" smtClean="0">
                <a:solidFill>
                  <a:prstClr val="white"/>
                </a:solidFill>
              </a:rPr>
              <a:t>MDSC</a:t>
            </a:r>
            <a:endParaRPr lang="en-US" sz="1100" dirty="0">
              <a:solidFill>
                <a:prstClr val="white"/>
              </a:solidFill>
            </a:endParaRPr>
          </a:p>
        </p:txBody>
      </p:sp>
      <p:sp>
        <p:nvSpPr>
          <p:cNvPr id="73" name="Vrije vorm 72"/>
          <p:cNvSpPr/>
          <p:nvPr/>
        </p:nvSpPr>
        <p:spPr>
          <a:xfrm>
            <a:off x="-202678" y="4023216"/>
            <a:ext cx="2505089" cy="2426677"/>
          </a:xfrm>
          <a:custGeom>
            <a:avLst/>
            <a:gdLst>
              <a:gd name="connsiteX0" fmla="*/ 764931 w 2505089"/>
              <a:gd name="connsiteY0" fmla="*/ 351692 h 2426677"/>
              <a:gd name="connsiteX1" fmla="*/ 826477 w 2505089"/>
              <a:gd name="connsiteY1" fmla="*/ 298938 h 2426677"/>
              <a:gd name="connsiteX2" fmla="*/ 835269 w 2505089"/>
              <a:gd name="connsiteY2" fmla="*/ 105508 h 2426677"/>
              <a:gd name="connsiteX3" fmla="*/ 844061 w 2505089"/>
              <a:gd name="connsiteY3" fmla="*/ 79131 h 2426677"/>
              <a:gd name="connsiteX4" fmla="*/ 888023 w 2505089"/>
              <a:gd name="connsiteY4" fmla="*/ 35169 h 2426677"/>
              <a:gd name="connsiteX5" fmla="*/ 940777 w 2505089"/>
              <a:gd name="connsiteY5" fmla="*/ 17584 h 2426677"/>
              <a:gd name="connsiteX6" fmla="*/ 967154 w 2505089"/>
              <a:gd name="connsiteY6" fmla="*/ 0 h 2426677"/>
              <a:gd name="connsiteX7" fmla="*/ 1055077 w 2505089"/>
              <a:gd name="connsiteY7" fmla="*/ 8792 h 2426677"/>
              <a:gd name="connsiteX8" fmla="*/ 1107831 w 2505089"/>
              <a:gd name="connsiteY8" fmla="*/ 43961 h 2426677"/>
              <a:gd name="connsiteX9" fmla="*/ 1134208 w 2505089"/>
              <a:gd name="connsiteY9" fmla="*/ 96715 h 2426677"/>
              <a:gd name="connsiteX10" fmla="*/ 1143000 w 2505089"/>
              <a:gd name="connsiteY10" fmla="*/ 123092 h 2426677"/>
              <a:gd name="connsiteX11" fmla="*/ 1178169 w 2505089"/>
              <a:gd name="connsiteY11" fmla="*/ 175846 h 2426677"/>
              <a:gd name="connsiteX12" fmla="*/ 1195754 w 2505089"/>
              <a:gd name="connsiteY12" fmla="*/ 202223 h 2426677"/>
              <a:gd name="connsiteX13" fmla="*/ 1213338 w 2505089"/>
              <a:gd name="connsiteY13" fmla="*/ 228600 h 2426677"/>
              <a:gd name="connsiteX14" fmla="*/ 1239715 w 2505089"/>
              <a:gd name="connsiteY14" fmla="*/ 246184 h 2426677"/>
              <a:gd name="connsiteX15" fmla="*/ 1257300 w 2505089"/>
              <a:gd name="connsiteY15" fmla="*/ 272561 h 2426677"/>
              <a:gd name="connsiteX16" fmla="*/ 1310054 w 2505089"/>
              <a:gd name="connsiteY16" fmla="*/ 298938 h 2426677"/>
              <a:gd name="connsiteX17" fmla="*/ 1354015 w 2505089"/>
              <a:gd name="connsiteY17" fmla="*/ 290146 h 2426677"/>
              <a:gd name="connsiteX18" fmla="*/ 1389185 w 2505089"/>
              <a:gd name="connsiteY18" fmla="*/ 237392 h 2426677"/>
              <a:gd name="connsiteX19" fmla="*/ 1397977 w 2505089"/>
              <a:gd name="connsiteY19" fmla="*/ 211015 h 2426677"/>
              <a:gd name="connsiteX20" fmla="*/ 1450731 w 2505089"/>
              <a:gd name="connsiteY20" fmla="*/ 175846 h 2426677"/>
              <a:gd name="connsiteX21" fmla="*/ 1459523 w 2505089"/>
              <a:gd name="connsiteY21" fmla="*/ 149469 h 2426677"/>
              <a:gd name="connsiteX22" fmla="*/ 1477108 w 2505089"/>
              <a:gd name="connsiteY22" fmla="*/ 123092 h 2426677"/>
              <a:gd name="connsiteX23" fmla="*/ 1494692 w 2505089"/>
              <a:gd name="connsiteY23" fmla="*/ 61546 h 2426677"/>
              <a:gd name="connsiteX24" fmla="*/ 1521069 w 2505089"/>
              <a:gd name="connsiteY24" fmla="*/ 43961 h 2426677"/>
              <a:gd name="connsiteX25" fmla="*/ 1538654 w 2505089"/>
              <a:gd name="connsiteY25" fmla="*/ 70338 h 2426677"/>
              <a:gd name="connsiteX26" fmla="*/ 1565031 w 2505089"/>
              <a:gd name="connsiteY26" fmla="*/ 79131 h 2426677"/>
              <a:gd name="connsiteX27" fmla="*/ 1600200 w 2505089"/>
              <a:gd name="connsiteY27" fmla="*/ 131884 h 2426677"/>
              <a:gd name="connsiteX28" fmla="*/ 1644161 w 2505089"/>
              <a:gd name="connsiteY28" fmla="*/ 184638 h 2426677"/>
              <a:gd name="connsiteX29" fmla="*/ 1652954 w 2505089"/>
              <a:gd name="connsiteY29" fmla="*/ 211015 h 2426677"/>
              <a:gd name="connsiteX30" fmla="*/ 1688123 w 2505089"/>
              <a:gd name="connsiteY30" fmla="*/ 263769 h 2426677"/>
              <a:gd name="connsiteX31" fmla="*/ 1705708 w 2505089"/>
              <a:gd name="connsiteY31" fmla="*/ 290146 h 2426677"/>
              <a:gd name="connsiteX32" fmla="*/ 1714500 w 2505089"/>
              <a:gd name="connsiteY32" fmla="*/ 369277 h 2426677"/>
              <a:gd name="connsiteX33" fmla="*/ 1740877 w 2505089"/>
              <a:gd name="connsiteY33" fmla="*/ 360484 h 2426677"/>
              <a:gd name="connsiteX34" fmla="*/ 1767254 w 2505089"/>
              <a:gd name="connsiteY34" fmla="*/ 342900 h 2426677"/>
              <a:gd name="connsiteX35" fmla="*/ 1828800 w 2505089"/>
              <a:gd name="connsiteY35" fmla="*/ 325315 h 2426677"/>
              <a:gd name="connsiteX36" fmla="*/ 1890346 w 2505089"/>
              <a:gd name="connsiteY36" fmla="*/ 298938 h 2426677"/>
              <a:gd name="connsiteX37" fmla="*/ 2004646 w 2505089"/>
              <a:gd name="connsiteY37" fmla="*/ 307731 h 2426677"/>
              <a:gd name="connsiteX38" fmla="*/ 2057400 w 2505089"/>
              <a:gd name="connsiteY38" fmla="*/ 342900 h 2426677"/>
              <a:gd name="connsiteX39" fmla="*/ 2101361 w 2505089"/>
              <a:gd name="connsiteY39" fmla="*/ 439615 h 2426677"/>
              <a:gd name="connsiteX40" fmla="*/ 2092569 w 2505089"/>
              <a:gd name="connsiteY40" fmla="*/ 545123 h 2426677"/>
              <a:gd name="connsiteX41" fmla="*/ 2066192 w 2505089"/>
              <a:gd name="connsiteY41" fmla="*/ 562708 h 2426677"/>
              <a:gd name="connsiteX42" fmla="*/ 2057400 w 2505089"/>
              <a:gd name="connsiteY42" fmla="*/ 589084 h 2426677"/>
              <a:gd name="connsiteX43" fmla="*/ 2039815 w 2505089"/>
              <a:gd name="connsiteY43" fmla="*/ 615461 h 2426677"/>
              <a:gd name="connsiteX44" fmla="*/ 2048608 w 2505089"/>
              <a:gd name="connsiteY44" fmla="*/ 703384 h 2426677"/>
              <a:gd name="connsiteX45" fmla="*/ 2074985 w 2505089"/>
              <a:gd name="connsiteY45" fmla="*/ 720969 h 2426677"/>
              <a:gd name="connsiteX46" fmla="*/ 2092569 w 2505089"/>
              <a:gd name="connsiteY46" fmla="*/ 747346 h 2426677"/>
              <a:gd name="connsiteX47" fmla="*/ 2127738 w 2505089"/>
              <a:gd name="connsiteY47" fmla="*/ 764931 h 2426677"/>
              <a:gd name="connsiteX48" fmla="*/ 2154115 w 2505089"/>
              <a:gd name="connsiteY48" fmla="*/ 782515 h 2426677"/>
              <a:gd name="connsiteX49" fmla="*/ 2180492 w 2505089"/>
              <a:gd name="connsiteY49" fmla="*/ 791308 h 2426677"/>
              <a:gd name="connsiteX50" fmla="*/ 2206869 w 2505089"/>
              <a:gd name="connsiteY50" fmla="*/ 808892 h 2426677"/>
              <a:gd name="connsiteX51" fmla="*/ 2242038 w 2505089"/>
              <a:gd name="connsiteY51" fmla="*/ 817684 h 2426677"/>
              <a:gd name="connsiteX52" fmla="*/ 2294792 w 2505089"/>
              <a:gd name="connsiteY52" fmla="*/ 835269 h 2426677"/>
              <a:gd name="connsiteX53" fmla="*/ 2321169 w 2505089"/>
              <a:gd name="connsiteY53" fmla="*/ 844061 h 2426677"/>
              <a:gd name="connsiteX54" fmla="*/ 2373923 w 2505089"/>
              <a:gd name="connsiteY54" fmla="*/ 870438 h 2426677"/>
              <a:gd name="connsiteX55" fmla="*/ 2426677 w 2505089"/>
              <a:gd name="connsiteY55" fmla="*/ 914400 h 2426677"/>
              <a:gd name="connsiteX56" fmla="*/ 2479431 w 2505089"/>
              <a:gd name="connsiteY56" fmla="*/ 949569 h 2426677"/>
              <a:gd name="connsiteX57" fmla="*/ 2488223 w 2505089"/>
              <a:gd name="connsiteY57" fmla="*/ 1169377 h 2426677"/>
              <a:gd name="connsiteX58" fmla="*/ 2461846 w 2505089"/>
              <a:gd name="connsiteY58" fmla="*/ 1186961 h 2426677"/>
              <a:gd name="connsiteX59" fmla="*/ 2417885 w 2505089"/>
              <a:gd name="connsiteY59" fmla="*/ 1195754 h 2426677"/>
              <a:gd name="connsiteX60" fmla="*/ 2391508 w 2505089"/>
              <a:gd name="connsiteY60" fmla="*/ 1204546 h 2426677"/>
              <a:gd name="connsiteX61" fmla="*/ 2365131 w 2505089"/>
              <a:gd name="connsiteY61" fmla="*/ 1230923 h 2426677"/>
              <a:gd name="connsiteX62" fmla="*/ 2312377 w 2505089"/>
              <a:gd name="connsiteY62" fmla="*/ 1266092 h 2426677"/>
              <a:gd name="connsiteX63" fmla="*/ 2268415 w 2505089"/>
              <a:gd name="connsiteY63" fmla="*/ 1345223 h 2426677"/>
              <a:gd name="connsiteX64" fmla="*/ 2286000 w 2505089"/>
              <a:gd name="connsiteY64" fmla="*/ 1397977 h 2426677"/>
              <a:gd name="connsiteX65" fmla="*/ 2294792 w 2505089"/>
              <a:gd name="connsiteY65" fmla="*/ 1424354 h 2426677"/>
              <a:gd name="connsiteX66" fmla="*/ 2329961 w 2505089"/>
              <a:gd name="connsiteY66" fmla="*/ 1477108 h 2426677"/>
              <a:gd name="connsiteX67" fmla="*/ 2347546 w 2505089"/>
              <a:gd name="connsiteY67" fmla="*/ 1503484 h 2426677"/>
              <a:gd name="connsiteX68" fmla="*/ 2365131 w 2505089"/>
              <a:gd name="connsiteY68" fmla="*/ 1529861 h 2426677"/>
              <a:gd name="connsiteX69" fmla="*/ 2373923 w 2505089"/>
              <a:gd name="connsiteY69" fmla="*/ 1556238 h 2426677"/>
              <a:gd name="connsiteX70" fmla="*/ 2409092 w 2505089"/>
              <a:gd name="connsiteY70" fmla="*/ 1608992 h 2426677"/>
              <a:gd name="connsiteX71" fmla="*/ 2426677 w 2505089"/>
              <a:gd name="connsiteY71" fmla="*/ 1661746 h 2426677"/>
              <a:gd name="connsiteX72" fmla="*/ 2435469 w 2505089"/>
              <a:gd name="connsiteY72" fmla="*/ 1688123 h 2426677"/>
              <a:gd name="connsiteX73" fmla="*/ 2426677 w 2505089"/>
              <a:gd name="connsiteY73" fmla="*/ 1846384 h 2426677"/>
              <a:gd name="connsiteX74" fmla="*/ 2409092 w 2505089"/>
              <a:gd name="connsiteY74" fmla="*/ 1872761 h 2426677"/>
              <a:gd name="connsiteX75" fmla="*/ 2400300 w 2505089"/>
              <a:gd name="connsiteY75" fmla="*/ 1899138 h 2426677"/>
              <a:gd name="connsiteX76" fmla="*/ 2321169 w 2505089"/>
              <a:gd name="connsiteY76" fmla="*/ 1943100 h 2426677"/>
              <a:gd name="connsiteX77" fmla="*/ 2198077 w 2505089"/>
              <a:gd name="connsiteY77" fmla="*/ 1925515 h 2426677"/>
              <a:gd name="connsiteX78" fmla="*/ 2145323 w 2505089"/>
              <a:gd name="connsiteY78" fmla="*/ 1907931 h 2426677"/>
              <a:gd name="connsiteX79" fmla="*/ 2118946 w 2505089"/>
              <a:gd name="connsiteY79" fmla="*/ 1899138 h 2426677"/>
              <a:gd name="connsiteX80" fmla="*/ 2092569 w 2505089"/>
              <a:gd name="connsiteY80" fmla="*/ 1890346 h 2426677"/>
              <a:gd name="connsiteX81" fmla="*/ 1995854 w 2505089"/>
              <a:gd name="connsiteY81" fmla="*/ 1899138 h 2426677"/>
              <a:gd name="connsiteX82" fmla="*/ 1987061 w 2505089"/>
              <a:gd name="connsiteY82" fmla="*/ 1925515 h 2426677"/>
              <a:gd name="connsiteX83" fmla="*/ 1960685 w 2505089"/>
              <a:gd name="connsiteY83" fmla="*/ 1943100 h 2426677"/>
              <a:gd name="connsiteX84" fmla="*/ 1951892 w 2505089"/>
              <a:gd name="connsiteY84" fmla="*/ 1969477 h 2426677"/>
              <a:gd name="connsiteX85" fmla="*/ 1934308 w 2505089"/>
              <a:gd name="connsiteY85" fmla="*/ 2074984 h 2426677"/>
              <a:gd name="connsiteX86" fmla="*/ 1907931 w 2505089"/>
              <a:gd name="connsiteY86" fmla="*/ 2127738 h 2426677"/>
              <a:gd name="connsiteX87" fmla="*/ 1890346 w 2505089"/>
              <a:gd name="connsiteY87" fmla="*/ 2180492 h 2426677"/>
              <a:gd name="connsiteX88" fmla="*/ 1881554 w 2505089"/>
              <a:gd name="connsiteY88" fmla="*/ 2206869 h 2426677"/>
              <a:gd name="connsiteX89" fmla="*/ 1863969 w 2505089"/>
              <a:gd name="connsiteY89" fmla="*/ 2294792 h 2426677"/>
              <a:gd name="connsiteX90" fmla="*/ 1855177 w 2505089"/>
              <a:gd name="connsiteY90" fmla="*/ 2338754 h 2426677"/>
              <a:gd name="connsiteX91" fmla="*/ 1828800 w 2505089"/>
              <a:gd name="connsiteY91" fmla="*/ 2365131 h 2426677"/>
              <a:gd name="connsiteX92" fmla="*/ 1811215 w 2505089"/>
              <a:gd name="connsiteY92" fmla="*/ 2391508 h 2426677"/>
              <a:gd name="connsiteX93" fmla="*/ 1758461 w 2505089"/>
              <a:gd name="connsiteY93" fmla="*/ 2426677 h 2426677"/>
              <a:gd name="connsiteX94" fmla="*/ 1688123 w 2505089"/>
              <a:gd name="connsiteY94" fmla="*/ 2417884 h 2426677"/>
              <a:gd name="connsiteX95" fmla="*/ 1635369 w 2505089"/>
              <a:gd name="connsiteY95" fmla="*/ 2382715 h 2426677"/>
              <a:gd name="connsiteX96" fmla="*/ 1608992 w 2505089"/>
              <a:gd name="connsiteY96" fmla="*/ 2365131 h 2426677"/>
              <a:gd name="connsiteX97" fmla="*/ 1556238 w 2505089"/>
              <a:gd name="connsiteY97" fmla="*/ 2338754 h 2426677"/>
              <a:gd name="connsiteX98" fmla="*/ 1529861 w 2505089"/>
              <a:gd name="connsiteY98" fmla="*/ 2329961 h 2426677"/>
              <a:gd name="connsiteX99" fmla="*/ 1503485 w 2505089"/>
              <a:gd name="connsiteY99" fmla="*/ 2312377 h 2426677"/>
              <a:gd name="connsiteX100" fmla="*/ 1450731 w 2505089"/>
              <a:gd name="connsiteY100" fmla="*/ 2294792 h 2426677"/>
              <a:gd name="connsiteX101" fmla="*/ 1415561 w 2505089"/>
              <a:gd name="connsiteY101" fmla="*/ 2277208 h 2426677"/>
              <a:gd name="connsiteX102" fmla="*/ 1362808 w 2505089"/>
              <a:gd name="connsiteY102" fmla="*/ 2259623 h 2426677"/>
              <a:gd name="connsiteX103" fmla="*/ 1345223 w 2505089"/>
              <a:gd name="connsiteY103" fmla="*/ 2233246 h 2426677"/>
              <a:gd name="connsiteX104" fmla="*/ 1292469 w 2505089"/>
              <a:gd name="connsiteY104" fmla="*/ 2198077 h 2426677"/>
              <a:gd name="connsiteX105" fmla="*/ 1178169 w 2505089"/>
              <a:gd name="connsiteY105" fmla="*/ 2206869 h 2426677"/>
              <a:gd name="connsiteX106" fmla="*/ 1160585 w 2505089"/>
              <a:gd name="connsiteY106" fmla="*/ 2233246 h 2426677"/>
              <a:gd name="connsiteX107" fmla="*/ 1134208 w 2505089"/>
              <a:gd name="connsiteY107" fmla="*/ 2321169 h 2426677"/>
              <a:gd name="connsiteX108" fmla="*/ 1107831 w 2505089"/>
              <a:gd name="connsiteY108" fmla="*/ 2347546 h 2426677"/>
              <a:gd name="connsiteX109" fmla="*/ 1063869 w 2505089"/>
              <a:gd name="connsiteY109" fmla="*/ 2391508 h 2426677"/>
              <a:gd name="connsiteX110" fmla="*/ 949569 w 2505089"/>
              <a:gd name="connsiteY110" fmla="*/ 2409092 h 2426677"/>
              <a:gd name="connsiteX111" fmla="*/ 888023 w 2505089"/>
              <a:gd name="connsiteY111" fmla="*/ 2400300 h 2426677"/>
              <a:gd name="connsiteX112" fmla="*/ 852854 w 2505089"/>
              <a:gd name="connsiteY112" fmla="*/ 2321169 h 2426677"/>
              <a:gd name="connsiteX113" fmla="*/ 800100 w 2505089"/>
              <a:gd name="connsiteY113" fmla="*/ 2277208 h 2426677"/>
              <a:gd name="connsiteX114" fmla="*/ 773723 w 2505089"/>
              <a:gd name="connsiteY114" fmla="*/ 2259623 h 2426677"/>
              <a:gd name="connsiteX115" fmla="*/ 738554 w 2505089"/>
              <a:gd name="connsiteY115" fmla="*/ 2224454 h 2426677"/>
              <a:gd name="connsiteX116" fmla="*/ 720969 w 2505089"/>
              <a:gd name="connsiteY116" fmla="*/ 2198077 h 2426677"/>
              <a:gd name="connsiteX117" fmla="*/ 677008 w 2505089"/>
              <a:gd name="connsiteY117" fmla="*/ 2118946 h 2426677"/>
              <a:gd name="connsiteX118" fmla="*/ 659423 w 2505089"/>
              <a:gd name="connsiteY118" fmla="*/ 2092569 h 2426677"/>
              <a:gd name="connsiteX119" fmla="*/ 641838 w 2505089"/>
              <a:gd name="connsiteY119" fmla="*/ 2066192 h 2426677"/>
              <a:gd name="connsiteX120" fmla="*/ 615461 w 2505089"/>
              <a:gd name="connsiteY120" fmla="*/ 2039815 h 2426677"/>
              <a:gd name="connsiteX121" fmla="*/ 580292 w 2505089"/>
              <a:gd name="connsiteY121" fmla="*/ 1987061 h 2426677"/>
              <a:gd name="connsiteX122" fmla="*/ 509954 w 2505089"/>
              <a:gd name="connsiteY122" fmla="*/ 1978269 h 2426677"/>
              <a:gd name="connsiteX123" fmla="*/ 422031 w 2505089"/>
              <a:gd name="connsiteY123" fmla="*/ 1987061 h 2426677"/>
              <a:gd name="connsiteX124" fmla="*/ 395654 w 2505089"/>
              <a:gd name="connsiteY124" fmla="*/ 2004646 h 2426677"/>
              <a:gd name="connsiteX125" fmla="*/ 316523 w 2505089"/>
              <a:gd name="connsiteY125" fmla="*/ 2031023 h 2426677"/>
              <a:gd name="connsiteX126" fmla="*/ 237392 w 2505089"/>
              <a:gd name="connsiteY126" fmla="*/ 2057400 h 2426677"/>
              <a:gd name="connsiteX127" fmla="*/ 211015 w 2505089"/>
              <a:gd name="connsiteY127" fmla="*/ 2066192 h 2426677"/>
              <a:gd name="connsiteX128" fmla="*/ 140677 w 2505089"/>
              <a:gd name="connsiteY128" fmla="*/ 2048608 h 2426677"/>
              <a:gd name="connsiteX129" fmla="*/ 87923 w 2505089"/>
              <a:gd name="connsiteY129" fmla="*/ 2022231 h 2426677"/>
              <a:gd name="connsiteX130" fmla="*/ 61546 w 2505089"/>
              <a:gd name="connsiteY130" fmla="*/ 2004646 h 2426677"/>
              <a:gd name="connsiteX131" fmla="*/ 43961 w 2505089"/>
              <a:gd name="connsiteY131" fmla="*/ 1951892 h 2426677"/>
              <a:gd name="connsiteX132" fmla="*/ 43961 w 2505089"/>
              <a:gd name="connsiteY132" fmla="*/ 1767254 h 2426677"/>
              <a:gd name="connsiteX133" fmla="*/ 70338 w 2505089"/>
              <a:gd name="connsiteY133" fmla="*/ 1749669 h 2426677"/>
              <a:gd name="connsiteX134" fmla="*/ 123092 w 2505089"/>
              <a:gd name="connsiteY134" fmla="*/ 1732084 h 2426677"/>
              <a:gd name="connsiteX135" fmla="*/ 158261 w 2505089"/>
              <a:gd name="connsiteY135" fmla="*/ 1679331 h 2426677"/>
              <a:gd name="connsiteX136" fmla="*/ 193431 w 2505089"/>
              <a:gd name="connsiteY136" fmla="*/ 1617784 h 2426677"/>
              <a:gd name="connsiteX137" fmla="*/ 211015 w 2505089"/>
              <a:gd name="connsiteY137" fmla="*/ 1565031 h 2426677"/>
              <a:gd name="connsiteX138" fmla="*/ 219808 w 2505089"/>
              <a:gd name="connsiteY138" fmla="*/ 1538654 h 2426677"/>
              <a:gd name="connsiteX139" fmla="*/ 228600 w 2505089"/>
              <a:gd name="connsiteY139" fmla="*/ 1512277 h 2426677"/>
              <a:gd name="connsiteX140" fmla="*/ 211015 w 2505089"/>
              <a:gd name="connsiteY140" fmla="*/ 1424354 h 2426677"/>
              <a:gd name="connsiteX141" fmla="*/ 193431 w 2505089"/>
              <a:gd name="connsiteY141" fmla="*/ 1397977 h 2426677"/>
              <a:gd name="connsiteX142" fmla="*/ 167054 w 2505089"/>
              <a:gd name="connsiteY142" fmla="*/ 1371600 h 2426677"/>
              <a:gd name="connsiteX143" fmla="*/ 149469 w 2505089"/>
              <a:gd name="connsiteY143" fmla="*/ 1345223 h 2426677"/>
              <a:gd name="connsiteX144" fmla="*/ 96715 w 2505089"/>
              <a:gd name="connsiteY144" fmla="*/ 1310054 h 2426677"/>
              <a:gd name="connsiteX145" fmla="*/ 43961 w 2505089"/>
              <a:gd name="connsiteY145" fmla="*/ 1274884 h 2426677"/>
              <a:gd name="connsiteX146" fmla="*/ 0 w 2505089"/>
              <a:gd name="connsiteY146" fmla="*/ 1125415 h 2426677"/>
              <a:gd name="connsiteX147" fmla="*/ 17585 w 2505089"/>
              <a:gd name="connsiteY147" fmla="*/ 1055077 h 2426677"/>
              <a:gd name="connsiteX148" fmla="*/ 43961 w 2505089"/>
              <a:gd name="connsiteY148" fmla="*/ 1037492 h 2426677"/>
              <a:gd name="connsiteX149" fmla="*/ 87923 w 2505089"/>
              <a:gd name="connsiteY149" fmla="*/ 984738 h 2426677"/>
              <a:gd name="connsiteX150" fmla="*/ 167054 w 2505089"/>
              <a:gd name="connsiteY150" fmla="*/ 1002323 h 2426677"/>
              <a:gd name="connsiteX151" fmla="*/ 369277 w 2505089"/>
              <a:gd name="connsiteY151" fmla="*/ 1028700 h 2426677"/>
              <a:gd name="connsiteX152" fmla="*/ 386861 w 2505089"/>
              <a:gd name="connsiteY152" fmla="*/ 1002323 h 2426677"/>
              <a:gd name="connsiteX153" fmla="*/ 386861 w 2505089"/>
              <a:gd name="connsiteY153" fmla="*/ 773723 h 2426677"/>
              <a:gd name="connsiteX154" fmla="*/ 369277 w 2505089"/>
              <a:gd name="connsiteY154" fmla="*/ 720969 h 2426677"/>
              <a:gd name="connsiteX155" fmla="*/ 360485 w 2505089"/>
              <a:gd name="connsiteY155" fmla="*/ 694592 h 2426677"/>
              <a:gd name="connsiteX156" fmla="*/ 351692 w 2505089"/>
              <a:gd name="connsiteY156" fmla="*/ 633046 h 2426677"/>
              <a:gd name="connsiteX157" fmla="*/ 342900 w 2505089"/>
              <a:gd name="connsiteY157" fmla="*/ 606669 h 2426677"/>
              <a:gd name="connsiteX158" fmla="*/ 316523 w 2505089"/>
              <a:gd name="connsiteY158" fmla="*/ 589084 h 2426677"/>
              <a:gd name="connsiteX159" fmla="*/ 307731 w 2505089"/>
              <a:gd name="connsiteY159" fmla="*/ 298938 h 2426677"/>
              <a:gd name="connsiteX160" fmla="*/ 316523 w 2505089"/>
              <a:gd name="connsiteY160" fmla="*/ 272561 h 2426677"/>
              <a:gd name="connsiteX161" fmla="*/ 369277 w 2505089"/>
              <a:gd name="connsiteY161" fmla="*/ 254977 h 2426677"/>
              <a:gd name="connsiteX162" fmla="*/ 395654 w 2505089"/>
              <a:gd name="connsiteY162" fmla="*/ 237392 h 2426677"/>
              <a:gd name="connsiteX163" fmla="*/ 606669 w 2505089"/>
              <a:gd name="connsiteY163" fmla="*/ 254977 h 2426677"/>
              <a:gd name="connsiteX164" fmla="*/ 633046 w 2505089"/>
              <a:gd name="connsiteY164" fmla="*/ 307731 h 2426677"/>
              <a:gd name="connsiteX165" fmla="*/ 659423 w 2505089"/>
              <a:gd name="connsiteY165" fmla="*/ 360484 h 2426677"/>
              <a:gd name="connsiteX166" fmla="*/ 685800 w 2505089"/>
              <a:gd name="connsiteY166" fmla="*/ 369277 h 2426677"/>
              <a:gd name="connsiteX167" fmla="*/ 764931 w 2505089"/>
              <a:gd name="connsiteY167" fmla="*/ 351692 h 2426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</a:cxnLst>
            <a:rect l="l" t="t" r="r" b="b"/>
            <a:pathLst>
              <a:path w="2505089" h="2426677">
                <a:moveTo>
                  <a:pt x="764931" y="351692"/>
                </a:moveTo>
                <a:cubicBezTo>
                  <a:pt x="788377" y="339969"/>
                  <a:pt x="823327" y="325185"/>
                  <a:pt x="826477" y="298938"/>
                </a:cubicBezTo>
                <a:cubicBezTo>
                  <a:pt x="834167" y="234855"/>
                  <a:pt x="830122" y="169846"/>
                  <a:pt x="835269" y="105508"/>
                </a:cubicBezTo>
                <a:cubicBezTo>
                  <a:pt x="836008" y="96270"/>
                  <a:pt x="839916" y="87420"/>
                  <a:pt x="844061" y="79131"/>
                </a:cubicBezTo>
                <a:cubicBezTo>
                  <a:pt x="854946" y="57360"/>
                  <a:pt x="865415" y="45217"/>
                  <a:pt x="888023" y="35169"/>
                </a:cubicBezTo>
                <a:cubicBezTo>
                  <a:pt x="904961" y="27641"/>
                  <a:pt x="925354" y="27866"/>
                  <a:pt x="940777" y="17584"/>
                </a:cubicBezTo>
                <a:lnTo>
                  <a:pt x="967154" y="0"/>
                </a:lnTo>
                <a:cubicBezTo>
                  <a:pt x="996462" y="2931"/>
                  <a:pt x="1026964" y="7"/>
                  <a:pt x="1055077" y="8792"/>
                </a:cubicBezTo>
                <a:cubicBezTo>
                  <a:pt x="1075249" y="15096"/>
                  <a:pt x="1107831" y="43961"/>
                  <a:pt x="1107831" y="43961"/>
                </a:cubicBezTo>
                <a:cubicBezTo>
                  <a:pt x="1129930" y="110260"/>
                  <a:pt x="1100120" y="28538"/>
                  <a:pt x="1134208" y="96715"/>
                </a:cubicBezTo>
                <a:cubicBezTo>
                  <a:pt x="1138353" y="105004"/>
                  <a:pt x="1138499" y="114990"/>
                  <a:pt x="1143000" y="123092"/>
                </a:cubicBezTo>
                <a:cubicBezTo>
                  <a:pt x="1153263" y="141567"/>
                  <a:pt x="1166446" y="158261"/>
                  <a:pt x="1178169" y="175846"/>
                </a:cubicBezTo>
                <a:lnTo>
                  <a:pt x="1195754" y="202223"/>
                </a:lnTo>
                <a:cubicBezTo>
                  <a:pt x="1201615" y="211015"/>
                  <a:pt x="1204546" y="222739"/>
                  <a:pt x="1213338" y="228600"/>
                </a:cubicBezTo>
                <a:lnTo>
                  <a:pt x="1239715" y="246184"/>
                </a:lnTo>
                <a:cubicBezTo>
                  <a:pt x="1245577" y="254976"/>
                  <a:pt x="1249828" y="265089"/>
                  <a:pt x="1257300" y="272561"/>
                </a:cubicBezTo>
                <a:cubicBezTo>
                  <a:pt x="1274345" y="289606"/>
                  <a:pt x="1288600" y="291787"/>
                  <a:pt x="1310054" y="298938"/>
                </a:cubicBezTo>
                <a:cubicBezTo>
                  <a:pt x="1324708" y="296007"/>
                  <a:pt x="1342219" y="299321"/>
                  <a:pt x="1354015" y="290146"/>
                </a:cubicBezTo>
                <a:cubicBezTo>
                  <a:pt x="1370697" y="277171"/>
                  <a:pt x="1389185" y="237392"/>
                  <a:pt x="1389185" y="237392"/>
                </a:cubicBezTo>
                <a:cubicBezTo>
                  <a:pt x="1392116" y="228600"/>
                  <a:pt x="1391424" y="217568"/>
                  <a:pt x="1397977" y="211015"/>
                </a:cubicBezTo>
                <a:cubicBezTo>
                  <a:pt x="1412921" y="196071"/>
                  <a:pt x="1450731" y="175846"/>
                  <a:pt x="1450731" y="175846"/>
                </a:cubicBezTo>
                <a:cubicBezTo>
                  <a:pt x="1453662" y="167054"/>
                  <a:pt x="1455378" y="157758"/>
                  <a:pt x="1459523" y="149469"/>
                </a:cubicBezTo>
                <a:cubicBezTo>
                  <a:pt x="1464249" y="140017"/>
                  <a:pt x="1472945" y="132805"/>
                  <a:pt x="1477108" y="123092"/>
                </a:cubicBezTo>
                <a:cubicBezTo>
                  <a:pt x="1478566" y="119690"/>
                  <a:pt x="1489428" y="68126"/>
                  <a:pt x="1494692" y="61546"/>
                </a:cubicBezTo>
                <a:cubicBezTo>
                  <a:pt x="1501293" y="53294"/>
                  <a:pt x="1512277" y="49823"/>
                  <a:pt x="1521069" y="43961"/>
                </a:cubicBezTo>
                <a:cubicBezTo>
                  <a:pt x="1526931" y="52753"/>
                  <a:pt x="1530402" y="63737"/>
                  <a:pt x="1538654" y="70338"/>
                </a:cubicBezTo>
                <a:cubicBezTo>
                  <a:pt x="1545891" y="76128"/>
                  <a:pt x="1558478" y="72578"/>
                  <a:pt x="1565031" y="79131"/>
                </a:cubicBezTo>
                <a:cubicBezTo>
                  <a:pt x="1579975" y="94075"/>
                  <a:pt x="1585256" y="116940"/>
                  <a:pt x="1600200" y="131884"/>
                </a:cubicBezTo>
                <a:cubicBezTo>
                  <a:pt x="1619647" y="151331"/>
                  <a:pt x="1631919" y="160154"/>
                  <a:pt x="1644161" y="184638"/>
                </a:cubicBezTo>
                <a:cubicBezTo>
                  <a:pt x="1648306" y="192928"/>
                  <a:pt x="1648453" y="202913"/>
                  <a:pt x="1652954" y="211015"/>
                </a:cubicBezTo>
                <a:cubicBezTo>
                  <a:pt x="1663218" y="229489"/>
                  <a:pt x="1676400" y="246184"/>
                  <a:pt x="1688123" y="263769"/>
                </a:cubicBezTo>
                <a:lnTo>
                  <a:pt x="1705708" y="290146"/>
                </a:lnTo>
                <a:cubicBezTo>
                  <a:pt x="1708639" y="316523"/>
                  <a:pt x="1702631" y="345540"/>
                  <a:pt x="1714500" y="369277"/>
                </a:cubicBezTo>
                <a:cubicBezTo>
                  <a:pt x="1718645" y="377567"/>
                  <a:pt x="1732587" y="364629"/>
                  <a:pt x="1740877" y="360484"/>
                </a:cubicBezTo>
                <a:cubicBezTo>
                  <a:pt x="1750328" y="355758"/>
                  <a:pt x="1757541" y="347062"/>
                  <a:pt x="1767254" y="342900"/>
                </a:cubicBezTo>
                <a:cubicBezTo>
                  <a:pt x="1806709" y="325991"/>
                  <a:pt x="1794568" y="342431"/>
                  <a:pt x="1828800" y="325315"/>
                </a:cubicBezTo>
                <a:cubicBezTo>
                  <a:pt x="1889518" y="294956"/>
                  <a:pt x="1817153" y="317238"/>
                  <a:pt x="1890346" y="298938"/>
                </a:cubicBezTo>
                <a:cubicBezTo>
                  <a:pt x="1928446" y="301869"/>
                  <a:pt x="1967692" y="298006"/>
                  <a:pt x="2004646" y="307731"/>
                </a:cubicBezTo>
                <a:cubicBezTo>
                  <a:pt x="2025084" y="313110"/>
                  <a:pt x="2057400" y="342900"/>
                  <a:pt x="2057400" y="342900"/>
                </a:cubicBezTo>
                <a:cubicBezTo>
                  <a:pt x="2100858" y="408088"/>
                  <a:pt x="2088424" y="374930"/>
                  <a:pt x="2101361" y="439615"/>
                </a:cubicBezTo>
                <a:cubicBezTo>
                  <a:pt x="2098430" y="474784"/>
                  <a:pt x="2102264" y="511190"/>
                  <a:pt x="2092569" y="545123"/>
                </a:cubicBezTo>
                <a:cubicBezTo>
                  <a:pt x="2089666" y="555284"/>
                  <a:pt x="2072793" y="554456"/>
                  <a:pt x="2066192" y="562708"/>
                </a:cubicBezTo>
                <a:cubicBezTo>
                  <a:pt x="2060403" y="569945"/>
                  <a:pt x="2061545" y="580795"/>
                  <a:pt x="2057400" y="589084"/>
                </a:cubicBezTo>
                <a:cubicBezTo>
                  <a:pt x="2052674" y="598535"/>
                  <a:pt x="2045677" y="606669"/>
                  <a:pt x="2039815" y="615461"/>
                </a:cubicBezTo>
                <a:cubicBezTo>
                  <a:pt x="2042746" y="644769"/>
                  <a:pt x="2039294" y="675442"/>
                  <a:pt x="2048608" y="703384"/>
                </a:cubicBezTo>
                <a:cubicBezTo>
                  <a:pt x="2051950" y="713409"/>
                  <a:pt x="2067513" y="713497"/>
                  <a:pt x="2074985" y="720969"/>
                </a:cubicBezTo>
                <a:cubicBezTo>
                  <a:pt x="2082457" y="728441"/>
                  <a:pt x="2084451" y="740581"/>
                  <a:pt x="2092569" y="747346"/>
                </a:cubicBezTo>
                <a:cubicBezTo>
                  <a:pt x="2102638" y="755737"/>
                  <a:pt x="2116358" y="758428"/>
                  <a:pt x="2127738" y="764931"/>
                </a:cubicBezTo>
                <a:cubicBezTo>
                  <a:pt x="2136913" y="770174"/>
                  <a:pt x="2144664" y="777789"/>
                  <a:pt x="2154115" y="782515"/>
                </a:cubicBezTo>
                <a:cubicBezTo>
                  <a:pt x="2162405" y="786660"/>
                  <a:pt x="2172202" y="787163"/>
                  <a:pt x="2180492" y="791308"/>
                </a:cubicBezTo>
                <a:cubicBezTo>
                  <a:pt x="2189943" y="796034"/>
                  <a:pt x="2197156" y="804730"/>
                  <a:pt x="2206869" y="808892"/>
                </a:cubicBezTo>
                <a:cubicBezTo>
                  <a:pt x="2217976" y="813652"/>
                  <a:pt x="2230464" y="814212"/>
                  <a:pt x="2242038" y="817684"/>
                </a:cubicBezTo>
                <a:cubicBezTo>
                  <a:pt x="2259792" y="823010"/>
                  <a:pt x="2277207" y="829407"/>
                  <a:pt x="2294792" y="835269"/>
                </a:cubicBezTo>
                <a:lnTo>
                  <a:pt x="2321169" y="844061"/>
                </a:lnTo>
                <a:cubicBezTo>
                  <a:pt x="2396762" y="894457"/>
                  <a:pt x="2301119" y="834036"/>
                  <a:pt x="2373923" y="870438"/>
                </a:cubicBezTo>
                <a:cubicBezTo>
                  <a:pt x="2411624" y="889289"/>
                  <a:pt x="2391677" y="887178"/>
                  <a:pt x="2426677" y="914400"/>
                </a:cubicBezTo>
                <a:cubicBezTo>
                  <a:pt x="2443359" y="927375"/>
                  <a:pt x="2479431" y="949569"/>
                  <a:pt x="2479431" y="949569"/>
                </a:cubicBezTo>
                <a:cubicBezTo>
                  <a:pt x="2509237" y="1038990"/>
                  <a:pt x="2514267" y="1032647"/>
                  <a:pt x="2488223" y="1169377"/>
                </a:cubicBezTo>
                <a:cubicBezTo>
                  <a:pt x="2486246" y="1179757"/>
                  <a:pt x="2471740" y="1183251"/>
                  <a:pt x="2461846" y="1186961"/>
                </a:cubicBezTo>
                <a:cubicBezTo>
                  <a:pt x="2447854" y="1192208"/>
                  <a:pt x="2432383" y="1192129"/>
                  <a:pt x="2417885" y="1195754"/>
                </a:cubicBezTo>
                <a:cubicBezTo>
                  <a:pt x="2408894" y="1198002"/>
                  <a:pt x="2400300" y="1201615"/>
                  <a:pt x="2391508" y="1204546"/>
                </a:cubicBezTo>
                <a:cubicBezTo>
                  <a:pt x="2382716" y="1213338"/>
                  <a:pt x="2374946" y="1223289"/>
                  <a:pt x="2365131" y="1230923"/>
                </a:cubicBezTo>
                <a:cubicBezTo>
                  <a:pt x="2348449" y="1243898"/>
                  <a:pt x="2312377" y="1266092"/>
                  <a:pt x="2312377" y="1266092"/>
                </a:cubicBezTo>
                <a:cubicBezTo>
                  <a:pt x="2272067" y="1326557"/>
                  <a:pt x="2283892" y="1298797"/>
                  <a:pt x="2268415" y="1345223"/>
                </a:cubicBezTo>
                <a:lnTo>
                  <a:pt x="2286000" y="1397977"/>
                </a:lnTo>
                <a:cubicBezTo>
                  <a:pt x="2288931" y="1406769"/>
                  <a:pt x="2289651" y="1416643"/>
                  <a:pt x="2294792" y="1424354"/>
                </a:cubicBezTo>
                <a:lnTo>
                  <a:pt x="2329961" y="1477108"/>
                </a:lnTo>
                <a:lnTo>
                  <a:pt x="2347546" y="1503484"/>
                </a:lnTo>
                <a:lnTo>
                  <a:pt x="2365131" y="1529861"/>
                </a:lnTo>
                <a:cubicBezTo>
                  <a:pt x="2368062" y="1538653"/>
                  <a:pt x="2369422" y="1548136"/>
                  <a:pt x="2373923" y="1556238"/>
                </a:cubicBezTo>
                <a:cubicBezTo>
                  <a:pt x="2384186" y="1574713"/>
                  <a:pt x="2402409" y="1588942"/>
                  <a:pt x="2409092" y="1608992"/>
                </a:cubicBezTo>
                <a:lnTo>
                  <a:pt x="2426677" y="1661746"/>
                </a:lnTo>
                <a:lnTo>
                  <a:pt x="2435469" y="1688123"/>
                </a:lnTo>
                <a:cubicBezTo>
                  <a:pt x="2432538" y="1740877"/>
                  <a:pt x="2434149" y="1794080"/>
                  <a:pt x="2426677" y="1846384"/>
                </a:cubicBezTo>
                <a:cubicBezTo>
                  <a:pt x="2425183" y="1856845"/>
                  <a:pt x="2413818" y="1863309"/>
                  <a:pt x="2409092" y="1872761"/>
                </a:cubicBezTo>
                <a:cubicBezTo>
                  <a:pt x="2404947" y="1881050"/>
                  <a:pt x="2406853" y="1892585"/>
                  <a:pt x="2400300" y="1899138"/>
                </a:cubicBezTo>
                <a:cubicBezTo>
                  <a:pt x="2370066" y="1929372"/>
                  <a:pt x="2354338" y="1932044"/>
                  <a:pt x="2321169" y="1943100"/>
                </a:cubicBezTo>
                <a:cubicBezTo>
                  <a:pt x="2283100" y="1938870"/>
                  <a:pt x="2236577" y="1936015"/>
                  <a:pt x="2198077" y="1925515"/>
                </a:cubicBezTo>
                <a:cubicBezTo>
                  <a:pt x="2180194" y="1920638"/>
                  <a:pt x="2162908" y="1913793"/>
                  <a:pt x="2145323" y="1907931"/>
                </a:cubicBezTo>
                <a:lnTo>
                  <a:pt x="2118946" y="1899138"/>
                </a:lnTo>
                <a:lnTo>
                  <a:pt x="2092569" y="1890346"/>
                </a:lnTo>
                <a:cubicBezTo>
                  <a:pt x="2060331" y="1893277"/>
                  <a:pt x="2026564" y="1888901"/>
                  <a:pt x="1995854" y="1899138"/>
                </a:cubicBezTo>
                <a:cubicBezTo>
                  <a:pt x="1987062" y="1902069"/>
                  <a:pt x="1992851" y="1918278"/>
                  <a:pt x="1987061" y="1925515"/>
                </a:cubicBezTo>
                <a:cubicBezTo>
                  <a:pt x="1980460" y="1933766"/>
                  <a:pt x="1969477" y="1937238"/>
                  <a:pt x="1960685" y="1943100"/>
                </a:cubicBezTo>
                <a:cubicBezTo>
                  <a:pt x="1957754" y="1951892"/>
                  <a:pt x="1953550" y="1960358"/>
                  <a:pt x="1951892" y="1969477"/>
                </a:cubicBezTo>
                <a:cubicBezTo>
                  <a:pt x="1935838" y="2057772"/>
                  <a:pt x="1951778" y="2013840"/>
                  <a:pt x="1934308" y="2074984"/>
                </a:cubicBezTo>
                <a:cubicBezTo>
                  <a:pt x="1915070" y="2142317"/>
                  <a:pt x="1938755" y="2058383"/>
                  <a:pt x="1907931" y="2127738"/>
                </a:cubicBezTo>
                <a:cubicBezTo>
                  <a:pt x="1900403" y="2144676"/>
                  <a:pt x="1896208" y="2162907"/>
                  <a:pt x="1890346" y="2180492"/>
                </a:cubicBezTo>
                <a:lnTo>
                  <a:pt x="1881554" y="2206869"/>
                </a:lnTo>
                <a:cubicBezTo>
                  <a:pt x="1860009" y="2357671"/>
                  <a:pt x="1884431" y="2212941"/>
                  <a:pt x="1863969" y="2294792"/>
                </a:cubicBezTo>
                <a:cubicBezTo>
                  <a:pt x="1860345" y="2309290"/>
                  <a:pt x="1861860" y="2325387"/>
                  <a:pt x="1855177" y="2338754"/>
                </a:cubicBezTo>
                <a:cubicBezTo>
                  <a:pt x="1849616" y="2349876"/>
                  <a:pt x="1836760" y="2355579"/>
                  <a:pt x="1828800" y="2365131"/>
                </a:cubicBezTo>
                <a:cubicBezTo>
                  <a:pt x="1822035" y="2373249"/>
                  <a:pt x="1819168" y="2384550"/>
                  <a:pt x="1811215" y="2391508"/>
                </a:cubicBezTo>
                <a:cubicBezTo>
                  <a:pt x="1795310" y="2405425"/>
                  <a:pt x="1758461" y="2426677"/>
                  <a:pt x="1758461" y="2426677"/>
                </a:cubicBezTo>
                <a:cubicBezTo>
                  <a:pt x="1735015" y="2423746"/>
                  <a:pt x="1710375" y="2425831"/>
                  <a:pt x="1688123" y="2417884"/>
                </a:cubicBezTo>
                <a:cubicBezTo>
                  <a:pt x="1668220" y="2410776"/>
                  <a:pt x="1652954" y="2394438"/>
                  <a:pt x="1635369" y="2382715"/>
                </a:cubicBezTo>
                <a:cubicBezTo>
                  <a:pt x="1626577" y="2376854"/>
                  <a:pt x="1619017" y="2368473"/>
                  <a:pt x="1608992" y="2365131"/>
                </a:cubicBezTo>
                <a:cubicBezTo>
                  <a:pt x="1542692" y="2343029"/>
                  <a:pt x="1624415" y="2372843"/>
                  <a:pt x="1556238" y="2338754"/>
                </a:cubicBezTo>
                <a:cubicBezTo>
                  <a:pt x="1547948" y="2334609"/>
                  <a:pt x="1538151" y="2334106"/>
                  <a:pt x="1529861" y="2329961"/>
                </a:cubicBezTo>
                <a:cubicBezTo>
                  <a:pt x="1520410" y="2325235"/>
                  <a:pt x="1513141" y="2316669"/>
                  <a:pt x="1503485" y="2312377"/>
                </a:cubicBezTo>
                <a:cubicBezTo>
                  <a:pt x="1486547" y="2304849"/>
                  <a:pt x="1467310" y="2303081"/>
                  <a:pt x="1450731" y="2294792"/>
                </a:cubicBezTo>
                <a:cubicBezTo>
                  <a:pt x="1439008" y="2288931"/>
                  <a:pt x="1427730" y="2282076"/>
                  <a:pt x="1415561" y="2277208"/>
                </a:cubicBezTo>
                <a:cubicBezTo>
                  <a:pt x="1398351" y="2270324"/>
                  <a:pt x="1362808" y="2259623"/>
                  <a:pt x="1362808" y="2259623"/>
                </a:cubicBezTo>
                <a:cubicBezTo>
                  <a:pt x="1356946" y="2250831"/>
                  <a:pt x="1353176" y="2240204"/>
                  <a:pt x="1345223" y="2233246"/>
                </a:cubicBezTo>
                <a:cubicBezTo>
                  <a:pt x="1329318" y="2219329"/>
                  <a:pt x="1292469" y="2198077"/>
                  <a:pt x="1292469" y="2198077"/>
                </a:cubicBezTo>
                <a:cubicBezTo>
                  <a:pt x="1254369" y="2201008"/>
                  <a:pt x="1215091" y="2197023"/>
                  <a:pt x="1178169" y="2206869"/>
                </a:cubicBezTo>
                <a:cubicBezTo>
                  <a:pt x="1167959" y="2209592"/>
                  <a:pt x="1164748" y="2223533"/>
                  <a:pt x="1160585" y="2233246"/>
                </a:cubicBezTo>
                <a:cubicBezTo>
                  <a:pt x="1151621" y="2254162"/>
                  <a:pt x="1148979" y="2306398"/>
                  <a:pt x="1134208" y="2321169"/>
                </a:cubicBezTo>
                <a:cubicBezTo>
                  <a:pt x="1125416" y="2329961"/>
                  <a:pt x="1115791" y="2337994"/>
                  <a:pt x="1107831" y="2347546"/>
                </a:cubicBezTo>
                <a:cubicBezTo>
                  <a:pt x="1089796" y="2369188"/>
                  <a:pt x="1093627" y="2381589"/>
                  <a:pt x="1063869" y="2391508"/>
                </a:cubicBezTo>
                <a:cubicBezTo>
                  <a:pt x="1054720" y="2394558"/>
                  <a:pt x="954310" y="2408415"/>
                  <a:pt x="949569" y="2409092"/>
                </a:cubicBezTo>
                <a:cubicBezTo>
                  <a:pt x="929054" y="2406161"/>
                  <a:pt x="906960" y="2408717"/>
                  <a:pt x="888023" y="2400300"/>
                </a:cubicBezTo>
                <a:cubicBezTo>
                  <a:pt x="867255" y="2391070"/>
                  <a:pt x="861327" y="2326817"/>
                  <a:pt x="852854" y="2321169"/>
                </a:cubicBezTo>
                <a:cubicBezTo>
                  <a:pt x="787364" y="2277508"/>
                  <a:pt x="867798" y="2333623"/>
                  <a:pt x="800100" y="2277208"/>
                </a:cubicBezTo>
                <a:cubicBezTo>
                  <a:pt x="791982" y="2270443"/>
                  <a:pt x="782515" y="2265485"/>
                  <a:pt x="773723" y="2259623"/>
                </a:cubicBezTo>
                <a:cubicBezTo>
                  <a:pt x="754541" y="2202074"/>
                  <a:pt x="781183" y="2258557"/>
                  <a:pt x="738554" y="2224454"/>
                </a:cubicBezTo>
                <a:cubicBezTo>
                  <a:pt x="730302" y="2217853"/>
                  <a:pt x="726831" y="2206869"/>
                  <a:pt x="720969" y="2198077"/>
                </a:cubicBezTo>
                <a:cubicBezTo>
                  <a:pt x="705494" y="2151651"/>
                  <a:pt x="717317" y="2179410"/>
                  <a:pt x="677008" y="2118946"/>
                </a:cubicBezTo>
                <a:lnTo>
                  <a:pt x="659423" y="2092569"/>
                </a:lnTo>
                <a:cubicBezTo>
                  <a:pt x="653561" y="2083777"/>
                  <a:pt x="649310" y="2073664"/>
                  <a:pt x="641838" y="2066192"/>
                </a:cubicBezTo>
                <a:cubicBezTo>
                  <a:pt x="633046" y="2057400"/>
                  <a:pt x="623095" y="2049630"/>
                  <a:pt x="615461" y="2039815"/>
                </a:cubicBezTo>
                <a:cubicBezTo>
                  <a:pt x="602486" y="2023133"/>
                  <a:pt x="601263" y="1989682"/>
                  <a:pt x="580292" y="1987061"/>
                </a:cubicBezTo>
                <a:lnTo>
                  <a:pt x="509954" y="1978269"/>
                </a:lnTo>
                <a:cubicBezTo>
                  <a:pt x="480646" y="1981200"/>
                  <a:pt x="450731" y="1980438"/>
                  <a:pt x="422031" y="1987061"/>
                </a:cubicBezTo>
                <a:cubicBezTo>
                  <a:pt x="411734" y="1989437"/>
                  <a:pt x="405310" y="2000354"/>
                  <a:pt x="395654" y="2004646"/>
                </a:cubicBezTo>
                <a:cubicBezTo>
                  <a:pt x="395644" y="2004651"/>
                  <a:pt x="329717" y="2026625"/>
                  <a:pt x="316523" y="2031023"/>
                </a:cubicBezTo>
                <a:lnTo>
                  <a:pt x="237392" y="2057400"/>
                </a:lnTo>
                <a:lnTo>
                  <a:pt x="211015" y="2066192"/>
                </a:lnTo>
                <a:cubicBezTo>
                  <a:pt x="194296" y="2062848"/>
                  <a:pt x="158700" y="2057619"/>
                  <a:pt x="140677" y="2048608"/>
                </a:cubicBezTo>
                <a:cubicBezTo>
                  <a:pt x="72500" y="2014520"/>
                  <a:pt x="154222" y="2044330"/>
                  <a:pt x="87923" y="2022231"/>
                </a:cubicBezTo>
                <a:cubicBezTo>
                  <a:pt x="79131" y="2016369"/>
                  <a:pt x="67147" y="2013607"/>
                  <a:pt x="61546" y="2004646"/>
                </a:cubicBezTo>
                <a:cubicBezTo>
                  <a:pt x="51722" y="1988928"/>
                  <a:pt x="43961" y="1951892"/>
                  <a:pt x="43961" y="1951892"/>
                </a:cubicBezTo>
                <a:cubicBezTo>
                  <a:pt x="32160" y="1881085"/>
                  <a:pt x="23518" y="1854135"/>
                  <a:pt x="43961" y="1767254"/>
                </a:cubicBezTo>
                <a:cubicBezTo>
                  <a:pt x="46381" y="1756968"/>
                  <a:pt x="60682" y="1753961"/>
                  <a:pt x="70338" y="1749669"/>
                </a:cubicBezTo>
                <a:cubicBezTo>
                  <a:pt x="87276" y="1742141"/>
                  <a:pt x="123092" y="1732084"/>
                  <a:pt x="123092" y="1732084"/>
                </a:cubicBezTo>
                <a:lnTo>
                  <a:pt x="158261" y="1679331"/>
                </a:lnTo>
                <a:cubicBezTo>
                  <a:pt x="174123" y="1655538"/>
                  <a:pt x="182275" y="1645673"/>
                  <a:pt x="193431" y="1617784"/>
                </a:cubicBezTo>
                <a:cubicBezTo>
                  <a:pt x="200315" y="1600574"/>
                  <a:pt x="205154" y="1582615"/>
                  <a:pt x="211015" y="1565031"/>
                </a:cubicBezTo>
                <a:lnTo>
                  <a:pt x="219808" y="1538654"/>
                </a:lnTo>
                <a:lnTo>
                  <a:pt x="228600" y="1512277"/>
                </a:lnTo>
                <a:cubicBezTo>
                  <a:pt x="225359" y="1489587"/>
                  <a:pt x="223293" y="1448911"/>
                  <a:pt x="211015" y="1424354"/>
                </a:cubicBezTo>
                <a:cubicBezTo>
                  <a:pt x="206289" y="1414903"/>
                  <a:pt x="200196" y="1406095"/>
                  <a:pt x="193431" y="1397977"/>
                </a:cubicBezTo>
                <a:cubicBezTo>
                  <a:pt x="185471" y="1388425"/>
                  <a:pt x="175014" y="1381152"/>
                  <a:pt x="167054" y="1371600"/>
                </a:cubicBezTo>
                <a:cubicBezTo>
                  <a:pt x="160289" y="1363482"/>
                  <a:pt x="157422" y="1352181"/>
                  <a:pt x="149469" y="1345223"/>
                </a:cubicBezTo>
                <a:cubicBezTo>
                  <a:pt x="133564" y="1331306"/>
                  <a:pt x="111659" y="1324998"/>
                  <a:pt x="96715" y="1310054"/>
                </a:cubicBezTo>
                <a:cubicBezTo>
                  <a:pt x="63785" y="1277124"/>
                  <a:pt x="82134" y="1287609"/>
                  <a:pt x="43961" y="1274884"/>
                </a:cubicBezTo>
                <a:cubicBezTo>
                  <a:pt x="-9165" y="1195196"/>
                  <a:pt x="10705" y="1243178"/>
                  <a:pt x="0" y="1125415"/>
                </a:cubicBezTo>
                <a:cubicBezTo>
                  <a:pt x="439" y="1123221"/>
                  <a:pt x="10374" y="1064091"/>
                  <a:pt x="17585" y="1055077"/>
                </a:cubicBezTo>
                <a:cubicBezTo>
                  <a:pt x="24186" y="1046826"/>
                  <a:pt x="35169" y="1043354"/>
                  <a:pt x="43961" y="1037492"/>
                </a:cubicBezTo>
                <a:cubicBezTo>
                  <a:pt x="50933" y="1027034"/>
                  <a:pt x="74678" y="987681"/>
                  <a:pt x="87923" y="984738"/>
                </a:cubicBezTo>
                <a:cubicBezTo>
                  <a:pt x="106490" y="980612"/>
                  <a:pt x="146290" y="995402"/>
                  <a:pt x="167054" y="1002323"/>
                </a:cubicBezTo>
                <a:cubicBezTo>
                  <a:pt x="261335" y="1065176"/>
                  <a:pt x="198710" y="1038733"/>
                  <a:pt x="369277" y="1028700"/>
                </a:cubicBezTo>
                <a:cubicBezTo>
                  <a:pt x="375138" y="1019908"/>
                  <a:pt x="382135" y="1011774"/>
                  <a:pt x="386861" y="1002323"/>
                </a:cubicBezTo>
                <a:cubicBezTo>
                  <a:pt x="418130" y="939784"/>
                  <a:pt x="387767" y="782481"/>
                  <a:pt x="386861" y="773723"/>
                </a:cubicBezTo>
                <a:cubicBezTo>
                  <a:pt x="384954" y="755286"/>
                  <a:pt x="375138" y="738554"/>
                  <a:pt x="369277" y="720969"/>
                </a:cubicBezTo>
                <a:lnTo>
                  <a:pt x="360485" y="694592"/>
                </a:lnTo>
                <a:cubicBezTo>
                  <a:pt x="357554" y="674077"/>
                  <a:pt x="355756" y="653367"/>
                  <a:pt x="351692" y="633046"/>
                </a:cubicBezTo>
                <a:cubicBezTo>
                  <a:pt x="349874" y="623958"/>
                  <a:pt x="348690" y="613906"/>
                  <a:pt x="342900" y="606669"/>
                </a:cubicBezTo>
                <a:cubicBezTo>
                  <a:pt x="336299" y="598417"/>
                  <a:pt x="325315" y="594946"/>
                  <a:pt x="316523" y="589084"/>
                </a:cubicBezTo>
                <a:cubicBezTo>
                  <a:pt x="250962" y="490748"/>
                  <a:pt x="291728" y="562983"/>
                  <a:pt x="307731" y="298938"/>
                </a:cubicBezTo>
                <a:cubicBezTo>
                  <a:pt x="308292" y="289687"/>
                  <a:pt x="308981" y="277948"/>
                  <a:pt x="316523" y="272561"/>
                </a:cubicBezTo>
                <a:cubicBezTo>
                  <a:pt x="331606" y="261787"/>
                  <a:pt x="369277" y="254977"/>
                  <a:pt x="369277" y="254977"/>
                </a:cubicBezTo>
                <a:cubicBezTo>
                  <a:pt x="378069" y="249115"/>
                  <a:pt x="385096" y="237832"/>
                  <a:pt x="395654" y="237392"/>
                </a:cubicBezTo>
                <a:cubicBezTo>
                  <a:pt x="543387" y="231236"/>
                  <a:pt x="528782" y="229013"/>
                  <a:pt x="606669" y="254977"/>
                </a:cubicBezTo>
                <a:cubicBezTo>
                  <a:pt x="628768" y="321276"/>
                  <a:pt x="598958" y="239554"/>
                  <a:pt x="633046" y="307731"/>
                </a:cubicBezTo>
                <a:cubicBezTo>
                  <a:pt x="643666" y="328970"/>
                  <a:pt x="638423" y="343684"/>
                  <a:pt x="659423" y="360484"/>
                </a:cubicBezTo>
                <a:cubicBezTo>
                  <a:pt x="666660" y="366274"/>
                  <a:pt x="677008" y="366346"/>
                  <a:pt x="685800" y="369277"/>
                </a:cubicBezTo>
                <a:cubicBezTo>
                  <a:pt x="805911" y="359267"/>
                  <a:pt x="741485" y="363415"/>
                  <a:pt x="764931" y="351692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37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74" name="Ovaal 73"/>
          <p:cNvSpPr/>
          <p:nvPr/>
        </p:nvSpPr>
        <p:spPr>
          <a:xfrm>
            <a:off x="373386" y="4599279"/>
            <a:ext cx="1188132" cy="1008112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37"/>
            <a:r>
              <a:rPr lang="en-US" sz="1600" dirty="0">
                <a:solidFill>
                  <a:prstClr val="white"/>
                </a:solidFill>
              </a:rPr>
              <a:t>M2</a:t>
            </a:r>
          </a:p>
          <a:p>
            <a:pPr algn="ctr" defTabSz="913737"/>
            <a:r>
              <a:rPr lang="en-US" sz="900" dirty="0">
                <a:solidFill>
                  <a:prstClr val="white"/>
                </a:solidFill>
              </a:rPr>
              <a:t>Macrophage</a:t>
            </a:r>
            <a:endParaRPr lang="en-US" sz="800" dirty="0">
              <a:solidFill>
                <a:prstClr val="white"/>
              </a:solidFill>
            </a:endParaRPr>
          </a:p>
        </p:txBody>
      </p:sp>
      <p:sp>
        <p:nvSpPr>
          <p:cNvPr id="11" name="Ovaal 10"/>
          <p:cNvSpPr/>
          <p:nvPr/>
        </p:nvSpPr>
        <p:spPr>
          <a:xfrm>
            <a:off x="-364563" y="2560743"/>
            <a:ext cx="2369633" cy="2268348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</a:schemeClr>
              </a:gs>
              <a:gs pos="91000">
                <a:schemeClr val="tx1">
                  <a:lumMod val="85000"/>
                  <a:lumOff val="1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91370" tIns="45687" rIns="91370" bIns="45687" rtlCol="0" anchor="ctr"/>
          <a:lstStyle/>
          <a:p>
            <a:pPr algn="ctr" defTabSz="913737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2" name="Ovaal 11"/>
          <p:cNvSpPr/>
          <p:nvPr/>
        </p:nvSpPr>
        <p:spPr>
          <a:xfrm>
            <a:off x="293861" y="3195138"/>
            <a:ext cx="1044220" cy="1245175"/>
          </a:xfrm>
          <a:prstGeom prst="ellipse">
            <a:avLst/>
          </a:pr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57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91370" tIns="45687" rIns="91370" bIns="45687" rtlCol="0" anchor="ctr"/>
          <a:lstStyle/>
          <a:p>
            <a:pPr algn="ctr" defTabSz="913737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9" name="Ovaal 8"/>
          <p:cNvSpPr/>
          <p:nvPr/>
        </p:nvSpPr>
        <p:spPr>
          <a:xfrm>
            <a:off x="-70792" y="1278363"/>
            <a:ext cx="2369633" cy="2268348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</a:schemeClr>
              </a:gs>
              <a:gs pos="91000">
                <a:schemeClr val="tx1">
                  <a:lumMod val="85000"/>
                  <a:lumOff val="1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91370" tIns="45687" rIns="91370" bIns="45687" rtlCol="0" anchor="ctr"/>
          <a:lstStyle/>
          <a:p>
            <a:pPr algn="ctr" defTabSz="913737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0" name="Ovaal 9"/>
          <p:cNvSpPr/>
          <p:nvPr/>
        </p:nvSpPr>
        <p:spPr>
          <a:xfrm>
            <a:off x="520051" y="1709302"/>
            <a:ext cx="1188061" cy="1245175"/>
          </a:xfrm>
          <a:prstGeom prst="ellipse">
            <a:avLst/>
          </a:pr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57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91370" tIns="45687" rIns="91370" bIns="45687" rtlCol="0" anchor="ctr"/>
          <a:lstStyle/>
          <a:p>
            <a:pPr algn="ctr" defTabSz="913737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44" name="Tekstvak 43"/>
          <p:cNvSpPr txBox="1"/>
          <p:nvPr/>
        </p:nvSpPr>
        <p:spPr>
          <a:xfrm rot="2138229">
            <a:off x="1064658" y="747285"/>
            <a:ext cx="3311327" cy="1260139"/>
          </a:xfrm>
          <a:prstGeom prst="rect">
            <a:avLst/>
          </a:prstGeom>
          <a:noFill/>
        </p:spPr>
        <p:txBody>
          <a:bodyPr wrap="none" lIns="91370" tIns="45687" rIns="91370" bIns="45687" rtlCol="0">
            <a:prstTxWarp prst="textArchUp">
              <a:avLst>
                <a:gd name="adj" fmla="val 11857994"/>
              </a:avLst>
            </a:prstTxWarp>
            <a:spAutoFit/>
          </a:bodyPr>
          <a:lstStyle/>
          <a:p>
            <a:pPr defTabSz="913737"/>
            <a:r>
              <a:rPr lang="en-US" sz="4800" dirty="0" err="1">
                <a:solidFill>
                  <a:prstClr val="black"/>
                </a:solidFill>
              </a:rPr>
              <a:t>Immusuppressive</a:t>
            </a:r>
            <a:r>
              <a:rPr lang="en-US" sz="4800" dirty="0">
                <a:solidFill>
                  <a:prstClr val="black"/>
                </a:solidFill>
              </a:rPr>
              <a:t> microenvironment</a:t>
            </a:r>
          </a:p>
        </p:txBody>
      </p:sp>
      <p:sp>
        <p:nvSpPr>
          <p:cNvPr id="114" name="Rectangle 53"/>
          <p:cNvSpPr/>
          <p:nvPr/>
        </p:nvSpPr>
        <p:spPr>
          <a:xfrm rot="3714403">
            <a:off x="2183957" y="1731843"/>
            <a:ext cx="87408" cy="18580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91370" tIns="45687" rIns="91370" bIns="45687" rtlCol="0" anchor="ctr"/>
          <a:lstStyle/>
          <a:p>
            <a:pPr algn="ctr" defTabSz="913737">
              <a:defRPr/>
            </a:pPr>
            <a:endParaRPr lang="en-US" sz="1600" kern="0">
              <a:solidFill>
                <a:prstClr val="white"/>
              </a:solidFill>
            </a:endParaRPr>
          </a:p>
        </p:txBody>
      </p:sp>
      <p:sp>
        <p:nvSpPr>
          <p:cNvPr id="115" name="Rectangle 54"/>
          <p:cNvSpPr/>
          <p:nvPr/>
        </p:nvSpPr>
        <p:spPr>
          <a:xfrm rot="3714403">
            <a:off x="2216360" y="1796848"/>
            <a:ext cx="85121" cy="18580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91370" tIns="45687" rIns="91370" bIns="45687" rtlCol="0" anchor="ctr"/>
          <a:lstStyle/>
          <a:p>
            <a:pPr algn="ctr" defTabSz="913737">
              <a:defRPr/>
            </a:pPr>
            <a:endParaRPr lang="en-US" sz="1600" kern="0">
              <a:solidFill>
                <a:prstClr val="white"/>
              </a:solidFill>
            </a:endParaRPr>
          </a:p>
        </p:txBody>
      </p:sp>
      <p:sp>
        <p:nvSpPr>
          <p:cNvPr id="116" name="Isosceles Triangle 55"/>
          <p:cNvSpPr/>
          <p:nvPr/>
        </p:nvSpPr>
        <p:spPr>
          <a:xfrm rot="3714403">
            <a:off x="2317174" y="1693817"/>
            <a:ext cx="76932" cy="109806"/>
          </a:xfrm>
          <a:prstGeom prst="triangle">
            <a:avLst>
              <a:gd name="adj" fmla="val 2289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91370" tIns="45687" rIns="91370" bIns="45687" rtlCol="0" anchor="ctr"/>
          <a:lstStyle/>
          <a:p>
            <a:pPr algn="ctr" defTabSz="913737">
              <a:defRPr/>
            </a:pPr>
            <a:endParaRPr lang="en-US" sz="1600" kern="0">
              <a:solidFill>
                <a:prstClr val="white"/>
              </a:solidFill>
            </a:endParaRPr>
          </a:p>
        </p:txBody>
      </p:sp>
      <p:sp>
        <p:nvSpPr>
          <p:cNvPr id="117" name="Isosceles Triangle 56"/>
          <p:cNvSpPr/>
          <p:nvPr/>
        </p:nvSpPr>
        <p:spPr>
          <a:xfrm rot="3714403">
            <a:off x="2339588" y="1761742"/>
            <a:ext cx="91271" cy="111484"/>
          </a:xfrm>
          <a:prstGeom prst="triangle">
            <a:avLst>
              <a:gd name="adj" fmla="val 100000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91370" tIns="45687" rIns="91370" bIns="45687" rtlCol="0" anchor="ctr"/>
          <a:lstStyle/>
          <a:p>
            <a:pPr algn="ctr" defTabSz="913737">
              <a:defRPr/>
            </a:pPr>
            <a:endParaRPr lang="en-US" sz="1600" kern="0">
              <a:solidFill>
                <a:prstClr val="white"/>
              </a:solidFill>
            </a:endParaRPr>
          </a:p>
        </p:txBody>
      </p:sp>
      <p:sp>
        <p:nvSpPr>
          <p:cNvPr id="118" name="Oval 52"/>
          <p:cNvSpPr/>
          <p:nvPr/>
        </p:nvSpPr>
        <p:spPr>
          <a:xfrm rot="3714403">
            <a:off x="2375145" y="1675291"/>
            <a:ext cx="117004" cy="146968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91370" tIns="45687" rIns="91370" bIns="45687" rtlCol="0" anchor="ctr"/>
          <a:lstStyle/>
          <a:p>
            <a:pPr algn="ctr" defTabSz="913737">
              <a:defRPr/>
            </a:pPr>
            <a:endParaRPr lang="en-US" sz="1600" kern="0">
              <a:solidFill>
                <a:prstClr val="white"/>
              </a:solidFill>
            </a:endParaRPr>
          </a:p>
        </p:txBody>
      </p:sp>
      <p:sp>
        <p:nvSpPr>
          <p:cNvPr id="98" name="Rectangle 53"/>
          <p:cNvSpPr/>
          <p:nvPr/>
        </p:nvSpPr>
        <p:spPr>
          <a:xfrm rot="7071850">
            <a:off x="3195849" y="3778261"/>
            <a:ext cx="87408" cy="18580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algn="ctr" defTabSz="913737">
              <a:defRPr/>
            </a:pPr>
            <a:endParaRPr lang="en-US" sz="1600" kern="0">
              <a:solidFill>
                <a:prstClr val="white"/>
              </a:solidFill>
            </a:endParaRPr>
          </a:p>
        </p:txBody>
      </p:sp>
      <p:sp>
        <p:nvSpPr>
          <p:cNvPr id="99" name="Rectangle 54"/>
          <p:cNvSpPr/>
          <p:nvPr/>
        </p:nvSpPr>
        <p:spPr>
          <a:xfrm rot="7071850">
            <a:off x="3160588" y="3840521"/>
            <a:ext cx="85121" cy="18580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algn="ctr" defTabSz="913737">
              <a:defRPr/>
            </a:pPr>
            <a:endParaRPr lang="en-US" sz="1600" kern="0">
              <a:solidFill>
                <a:prstClr val="white"/>
              </a:solidFill>
            </a:endParaRPr>
          </a:p>
        </p:txBody>
      </p:sp>
      <p:sp>
        <p:nvSpPr>
          <p:cNvPr id="100" name="Isosceles Triangle 55"/>
          <p:cNvSpPr/>
          <p:nvPr/>
        </p:nvSpPr>
        <p:spPr>
          <a:xfrm rot="7071850">
            <a:off x="3335712" y="3879724"/>
            <a:ext cx="76932" cy="109806"/>
          </a:xfrm>
          <a:prstGeom prst="triangle">
            <a:avLst>
              <a:gd name="adj" fmla="val 2289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algn="ctr" defTabSz="913737">
              <a:defRPr/>
            </a:pPr>
            <a:endParaRPr lang="en-US" sz="1600" kern="0">
              <a:solidFill>
                <a:prstClr val="white"/>
              </a:solidFill>
            </a:endParaRPr>
          </a:p>
        </p:txBody>
      </p:sp>
      <p:sp>
        <p:nvSpPr>
          <p:cNvPr id="101" name="Isosceles Triangle 56"/>
          <p:cNvSpPr/>
          <p:nvPr/>
        </p:nvSpPr>
        <p:spPr>
          <a:xfrm rot="7071850">
            <a:off x="3288115" y="3941875"/>
            <a:ext cx="91271" cy="111484"/>
          </a:xfrm>
          <a:prstGeom prst="triangle">
            <a:avLst>
              <a:gd name="adj" fmla="val 100000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algn="ctr" defTabSz="913737">
              <a:defRPr/>
            </a:pPr>
            <a:endParaRPr lang="en-US" sz="1600" kern="0">
              <a:solidFill>
                <a:prstClr val="white"/>
              </a:solidFill>
            </a:endParaRPr>
          </a:p>
        </p:txBody>
      </p:sp>
      <p:sp>
        <p:nvSpPr>
          <p:cNvPr id="107" name="Oval 52"/>
          <p:cNvSpPr/>
          <p:nvPr/>
        </p:nvSpPr>
        <p:spPr>
          <a:xfrm rot="7071850">
            <a:off x="3359304" y="3925819"/>
            <a:ext cx="117004" cy="146968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37"/>
            <a:endParaRPr lang="en-US" sz="1600" kern="0">
              <a:solidFill>
                <a:prstClr val="white"/>
              </a:solidFill>
            </a:endParaRPr>
          </a:p>
        </p:txBody>
      </p:sp>
      <p:sp>
        <p:nvSpPr>
          <p:cNvPr id="143" name="Rectangle 53"/>
          <p:cNvSpPr/>
          <p:nvPr/>
        </p:nvSpPr>
        <p:spPr>
          <a:xfrm rot="5331164">
            <a:off x="3442240" y="2894143"/>
            <a:ext cx="87408" cy="18580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algn="ctr" defTabSz="913737">
              <a:defRPr/>
            </a:pPr>
            <a:endParaRPr lang="en-US" sz="1600" kern="0">
              <a:solidFill>
                <a:prstClr val="white"/>
              </a:solidFill>
            </a:endParaRPr>
          </a:p>
        </p:txBody>
      </p:sp>
      <p:sp>
        <p:nvSpPr>
          <p:cNvPr id="144" name="Rectangle 54"/>
          <p:cNvSpPr/>
          <p:nvPr/>
        </p:nvSpPr>
        <p:spPr>
          <a:xfrm rot="5331164">
            <a:off x="3441766" y="2966249"/>
            <a:ext cx="85121" cy="18580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algn="ctr" defTabSz="913737">
              <a:defRPr/>
            </a:pPr>
            <a:endParaRPr lang="en-US" sz="1600" kern="0">
              <a:solidFill>
                <a:prstClr val="white"/>
              </a:solidFill>
            </a:endParaRPr>
          </a:p>
        </p:txBody>
      </p:sp>
      <p:sp>
        <p:nvSpPr>
          <p:cNvPr id="185" name="Oval 76"/>
          <p:cNvSpPr/>
          <p:nvPr/>
        </p:nvSpPr>
        <p:spPr>
          <a:xfrm>
            <a:off x="2909003" y="1498863"/>
            <a:ext cx="45719" cy="45719"/>
          </a:xfrm>
          <a:prstGeom prst="ellipse">
            <a:avLst/>
          </a:prstGeom>
          <a:gradFill rotWithShape="1">
            <a:gsLst>
              <a:gs pos="0">
                <a:srgbClr val="8064A2">
                  <a:shade val="51000"/>
                  <a:satMod val="130000"/>
                </a:srgbClr>
              </a:gs>
              <a:gs pos="80000">
                <a:srgbClr val="8064A2">
                  <a:shade val="93000"/>
                  <a:satMod val="130000"/>
                </a:srgbClr>
              </a:gs>
              <a:gs pos="100000">
                <a:srgbClr val="8064A2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91370" tIns="45687" rIns="91370" bIns="45687" rtlCol="0" anchor="ctr"/>
          <a:lstStyle/>
          <a:p>
            <a:pPr algn="ctr" defTabSz="913737">
              <a:defRPr/>
            </a:pPr>
            <a:endParaRPr lang="en-US" sz="1600" kern="0">
              <a:solidFill>
                <a:prstClr val="white"/>
              </a:solidFill>
            </a:endParaRPr>
          </a:p>
        </p:txBody>
      </p:sp>
      <p:sp>
        <p:nvSpPr>
          <p:cNvPr id="188" name="Oval 81"/>
          <p:cNvSpPr/>
          <p:nvPr/>
        </p:nvSpPr>
        <p:spPr>
          <a:xfrm>
            <a:off x="2914303" y="1412818"/>
            <a:ext cx="45719" cy="45719"/>
          </a:xfrm>
          <a:prstGeom prst="ellipse">
            <a:avLst/>
          </a:prstGeom>
          <a:gradFill rotWithShape="1">
            <a:gsLst>
              <a:gs pos="0">
                <a:srgbClr val="8064A2">
                  <a:shade val="51000"/>
                  <a:satMod val="130000"/>
                </a:srgbClr>
              </a:gs>
              <a:gs pos="80000">
                <a:srgbClr val="8064A2">
                  <a:shade val="93000"/>
                  <a:satMod val="130000"/>
                </a:srgbClr>
              </a:gs>
              <a:gs pos="100000">
                <a:srgbClr val="8064A2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91370" tIns="45687" rIns="91370" bIns="45687" rtlCol="0" anchor="ctr"/>
          <a:lstStyle/>
          <a:p>
            <a:pPr algn="ctr" defTabSz="913737">
              <a:defRPr/>
            </a:pPr>
            <a:endParaRPr lang="en-US" sz="1600" kern="0">
              <a:solidFill>
                <a:prstClr val="white"/>
              </a:solidFill>
            </a:endParaRPr>
          </a:p>
        </p:txBody>
      </p:sp>
      <p:sp>
        <p:nvSpPr>
          <p:cNvPr id="189" name="Oval 82"/>
          <p:cNvSpPr/>
          <p:nvPr/>
        </p:nvSpPr>
        <p:spPr>
          <a:xfrm>
            <a:off x="3005731" y="1415485"/>
            <a:ext cx="45719" cy="45719"/>
          </a:xfrm>
          <a:prstGeom prst="ellipse">
            <a:avLst/>
          </a:prstGeom>
          <a:gradFill rotWithShape="1">
            <a:gsLst>
              <a:gs pos="0">
                <a:srgbClr val="8064A2">
                  <a:shade val="51000"/>
                  <a:satMod val="130000"/>
                </a:srgbClr>
              </a:gs>
              <a:gs pos="80000">
                <a:srgbClr val="8064A2">
                  <a:shade val="93000"/>
                  <a:satMod val="130000"/>
                </a:srgbClr>
              </a:gs>
              <a:gs pos="100000">
                <a:srgbClr val="8064A2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91370" tIns="45687" rIns="91370" bIns="45687" rtlCol="0" anchor="ctr"/>
          <a:lstStyle/>
          <a:p>
            <a:pPr algn="ctr" defTabSz="913737">
              <a:defRPr/>
            </a:pPr>
            <a:endParaRPr lang="en-US" sz="1600" kern="0">
              <a:solidFill>
                <a:prstClr val="white"/>
              </a:solidFill>
            </a:endParaRPr>
          </a:p>
        </p:txBody>
      </p:sp>
      <p:sp>
        <p:nvSpPr>
          <p:cNvPr id="192" name="Oval 78"/>
          <p:cNvSpPr/>
          <p:nvPr/>
        </p:nvSpPr>
        <p:spPr>
          <a:xfrm>
            <a:off x="2909003" y="1567885"/>
            <a:ext cx="45719" cy="45719"/>
          </a:xfrm>
          <a:prstGeom prst="ellipse">
            <a:avLst/>
          </a:prstGeom>
          <a:gradFill rotWithShape="1">
            <a:gsLst>
              <a:gs pos="0">
                <a:srgbClr val="8064A2">
                  <a:shade val="51000"/>
                  <a:satMod val="130000"/>
                </a:srgbClr>
              </a:gs>
              <a:gs pos="80000">
                <a:srgbClr val="8064A2">
                  <a:shade val="93000"/>
                  <a:satMod val="130000"/>
                </a:srgbClr>
              </a:gs>
              <a:gs pos="100000">
                <a:srgbClr val="8064A2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91370" tIns="45687" rIns="91370" bIns="45687" rtlCol="0" anchor="ctr"/>
          <a:lstStyle/>
          <a:p>
            <a:pPr algn="ctr" defTabSz="913737">
              <a:defRPr/>
            </a:pPr>
            <a:endParaRPr lang="en-US" sz="1600" kern="0">
              <a:solidFill>
                <a:prstClr val="white"/>
              </a:solidFill>
            </a:endParaRPr>
          </a:p>
        </p:txBody>
      </p:sp>
      <p:sp>
        <p:nvSpPr>
          <p:cNvPr id="194" name="Oval 72"/>
          <p:cNvSpPr/>
          <p:nvPr/>
        </p:nvSpPr>
        <p:spPr>
          <a:xfrm>
            <a:off x="2863289" y="1498863"/>
            <a:ext cx="45719" cy="45719"/>
          </a:xfrm>
          <a:prstGeom prst="ellipse">
            <a:avLst/>
          </a:prstGeom>
          <a:gradFill rotWithShape="1">
            <a:gsLst>
              <a:gs pos="0">
                <a:srgbClr val="8064A2">
                  <a:shade val="51000"/>
                  <a:satMod val="130000"/>
                </a:srgbClr>
              </a:gs>
              <a:gs pos="80000">
                <a:srgbClr val="8064A2">
                  <a:shade val="93000"/>
                  <a:satMod val="130000"/>
                </a:srgbClr>
              </a:gs>
              <a:gs pos="100000">
                <a:srgbClr val="8064A2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91370" tIns="45687" rIns="91370" bIns="45687" rtlCol="0" anchor="ctr"/>
          <a:lstStyle/>
          <a:p>
            <a:pPr algn="ctr" defTabSz="913737">
              <a:defRPr/>
            </a:pPr>
            <a:endParaRPr lang="en-US" sz="1600" kern="0">
              <a:solidFill>
                <a:prstClr val="white"/>
              </a:solidFill>
            </a:endParaRPr>
          </a:p>
        </p:txBody>
      </p:sp>
      <p:sp>
        <p:nvSpPr>
          <p:cNvPr id="195" name="Oval 74"/>
          <p:cNvSpPr/>
          <p:nvPr/>
        </p:nvSpPr>
        <p:spPr>
          <a:xfrm>
            <a:off x="2909003" y="1567885"/>
            <a:ext cx="45719" cy="45719"/>
          </a:xfrm>
          <a:prstGeom prst="ellipse">
            <a:avLst/>
          </a:prstGeom>
          <a:gradFill rotWithShape="1">
            <a:gsLst>
              <a:gs pos="0">
                <a:srgbClr val="8064A2">
                  <a:shade val="51000"/>
                  <a:satMod val="130000"/>
                </a:srgbClr>
              </a:gs>
              <a:gs pos="80000">
                <a:srgbClr val="8064A2">
                  <a:shade val="93000"/>
                  <a:satMod val="130000"/>
                </a:srgbClr>
              </a:gs>
              <a:gs pos="100000">
                <a:srgbClr val="8064A2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91370" tIns="45687" rIns="91370" bIns="45687" rtlCol="0" anchor="ctr"/>
          <a:lstStyle/>
          <a:p>
            <a:pPr algn="ctr" defTabSz="913737">
              <a:defRPr/>
            </a:pPr>
            <a:endParaRPr lang="en-US" sz="1600" kern="0">
              <a:solidFill>
                <a:prstClr val="white"/>
              </a:solidFill>
            </a:endParaRPr>
          </a:p>
        </p:txBody>
      </p:sp>
      <p:sp>
        <p:nvSpPr>
          <p:cNvPr id="196" name="Oval 75"/>
          <p:cNvSpPr/>
          <p:nvPr/>
        </p:nvSpPr>
        <p:spPr>
          <a:xfrm>
            <a:off x="2917596" y="1631209"/>
            <a:ext cx="45719" cy="45719"/>
          </a:xfrm>
          <a:prstGeom prst="ellipse">
            <a:avLst/>
          </a:prstGeom>
          <a:gradFill rotWithShape="1">
            <a:gsLst>
              <a:gs pos="0">
                <a:srgbClr val="8064A2">
                  <a:shade val="51000"/>
                  <a:satMod val="130000"/>
                </a:srgbClr>
              </a:gs>
              <a:gs pos="80000">
                <a:srgbClr val="8064A2">
                  <a:shade val="93000"/>
                  <a:satMod val="130000"/>
                </a:srgbClr>
              </a:gs>
              <a:gs pos="100000">
                <a:srgbClr val="8064A2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91370" tIns="45687" rIns="91370" bIns="45687" rtlCol="0" anchor="ctr"/>
          <a:lstStyle/>
          <a:p>
            <a:pPr algn="ctr" defTabSz="913737">
              <a:defRPr/>
            </a:pPr>
            <a:endParaRPr lang="en-US" sz="1600" kern="0">
              <a:solidFill>
                <a:prstClr val="white"/>
              </a:solidFill>
            </a:endParaRPr>
          </a:p>
        </p:txBody>
      </p:sp>
      <p:sp>
        <p:nvSpPr>
          <p:cNvPr id="197" name="Oval 76"/>
          <p:cNvSpPr/>
          <p:nvPr/>
        </p:nvSpPr>
        <p:spPr>
          <a:xfrm>
            <a:off x="3061396" y="1651263"/>
            <a:ext cx="45719" cy="45719"/>
          </a:xfrm>
          <a:prstGeom prst="ellipse">
            <a:avLst/>
          </a:prstGeom>
          <a:gradFill rotWithShape="1">
            <a:gsLst>
              <a:gs pos="0">
                <a:srgbClr val="8064A2">
                  <a:shade val="51000"/>
                  <a:satMod val="130000"/>
                </a:srgbClr>
              </a:gs>
              <a:gs pos="80000">
                <a:srgbClr val="8064A2">
                  <a:shade val="93000"/>
                  <a:satMod val="130000"/>
                </a:srgbClr>
              </a:gs>
              <a:gs pos="100000">
                <a:srgbClr val="8064A2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91370" tIns="45687" rIns="91370" bIns="45687" rtlCol="0" anchor="ctr"/>
          <a:lstStyle/>
          <a:p>
            <a:pPr algn="ctr" defTabSz="913737">
              <a:defRPr/>
            </a:pPr>
            <a:endParaRPr lang="en-US" sz="1600" kern="0">
              <a:solidFill>
                <a:prstClr val="white"/>
              </a:solidFill>
            </a:endParaRPr>
          </a:p>
        </p:txBody>
      </p:sp>
      <p:sp>
        <p:nvSpPr>
          <p:cNvPr id="198" name="Oval 79"/>
          <p:cNvSpPr/>
          <p:nvPr/>
        </p:nvSpPr>
        <p:spPr>
          <a:xfrm>
            <a:off x="3014357" y="1478809"/>
            <a:ext cx="45719" cy="45719"/>
          </a:xfrm>
          <a:prstGeom prst="ellipse">
            <a:avLst/>
          </a:prstGeom>
          <a:gradFill rotWithShape="1">
            <a:gsLst>
              <a:gs pos="0">
                <a:srgbClr val="8064A2">
                  <a:shade val="51000"/>
                  <a:satMod val="130000"/>
                </a:srgbClr>
              </a:gs>
              <a:gs pos="80000">
                <a:srgbClr val="8064A2">
                  <a:shade val="93000"/>
                  <a:satMod val="130000"/>
                </a:srgbClr>
              </a:gs>
              <a:gs pos="100000">
                <a:srgbClr val="8064A2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91370" tIns="45687" rIns="91370" bIns="45687" rtlCol="0" anchor="ctr"/>
          <a:lstStyle/>
          <a:p>
            <a:pPr algn="ctr" defTabSz="913737">
              <a:defRPr/>
            </a:pPr>
            <a:endParaRPr lang="en-US" sz="1600" kern="0">
              <a:solidFill>
                <a:prstClr val="white"/>
              </a:solidFill>
            </a:endParaRPr>
          </a:p>
        </p:txBody>
      </p:sp>
      <p:sp>
        <p:nvSpPr>
          <p:cNvPr id="199" name="Oval 80"/>
          <p:cNvSpPr/>
          <p:nvPr/>
        </p:nvSpPr>
        <p:spPr>
          <a:xfrm>
            <a:off x="3112410" y="1498863"/>
            <a:ext cx="45719" cy="45719"/>
          </a:xfrm>
          <a:prstGeom prst="ellipse">
            <a:avLst/>
          </a:prstGeom>
          <a:gradFill rotWithShape="1">
            <a:gsLst>
              <a:gs pos="0">
                <a:srgbClr val="8064A2">
                  <a:shade val="51000"/>
                  <a:satMod val="130000"/>
                </a:srgbClr>
              </a:gs>
              <a:gs pos="80000">
                <a:srgbClr val="8064A2">
                  <a:shade val="93000"/>
                  <a:satMod val="130000"/>
                </a:srgbClr>
              </a:gs>
              <a:gs pos="100000">
                <a:srgbClr val="8064A2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91370" tIns="45687" rIns="91370" bIns="45687" rtlCol="0" anchor="ctr"/>
          <a:lstStyle/>
          <a:p>
            <a:pPr algn="ctr" defTabSz="913737">
              <a:defRPr/>
            </a:pPr>
            <a:endParaRPr lang="en-US" sz="1600" kern="0">
              <a:solidFill>
                <a:prstClr val="white"/>
              </a:solidFill>
            </a:endParaRPr>
          </a:p>
        </p:txBody>
      </p:sp>
      <p:sp>
        <p:nvSpPr>
          <p:cNvPr id="200" name="Oval 81"/>
          <p:cNvSpPr/>
          <p:nvPr/>
        </p:nvSpPr>
        <p:spPr>
          <a:xfrm>
            <a:off x="3066696" y="1565218"/>
            <a:ext cx="45719" cy="45719"/>
          </a:xfrm>
          <a:prstGeom prst="ellipse">
            <a:avLst/>
          </a:prstGeom>
          <a:gradFill rotWithShape="1">
            <a:gsLst>
              <a:gs pos="0">
                <a:srgbClr val="8064A2">
                  <a:shade val="51000"/>
                  <a:satMod val="130000"/>
                </a:srgbClr>
              </a:gs>
              <a:gs pos="80000">
                <a:srgbClr val="8064A2">
                  <a:shade val="93000"/>
                  <a:satMod val="130000"/>
                </a:srgbClr>
              </a:gs>
              <a:gs pos="100000">
                <a:srgbClr val="8064A2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91370" tIns="45687" rIns="91370" bIns="45687" rtlCol="0" anchor="ctr"/>
          <a:lstStyle/>
          <a:p>
            <a:pPr algn="ctr" defTabSz="913737">
              <a:defRPr/>
            </a:pPr>
            <a:endParaRPr lang="en-US" sz="1600" kern="0">
              <a:solidFill>
                <a:prstClr val="white"/>
              </a:solidFill>
            </a:endParaRPr>
          </a:p>
        </p:txBody>
      </p:sp>
      <p:sp>
        <p:nvSpPr>
          <p:cNvPr id="201" name="Oval 82"/>
          <p:cNvSpPr/>
          <p:nvPr/>
        </p:nvSpPr>
        <p:spPr>
          <a:xfrm>
            <a:off x="3158170" y="1567885"/>
            <a:ext cx="45719" cy="45719"/>
          </a:xfrm>
          <a:prstGeom prst="ellipse">
            <a:avLst/>
          </a:prstGeom>
          <a:gradFill rotWithShape="1">
            <a:gsLst>
              <a:gs pos="0">
                <a:srgbClr val="8064A2">
                  <a:shade val="51000"/>
                  <a:satMod val="130000"/>
                </a:srgbClr>
              </a:gs>
              <a:gs pos="80000">
                <a:srgbClr val="8064A2">
                  <a:shade val="93000"/>
                  <a:satMod val="130000"/>
                </a:srgbClr>
              </a:gs>
              <a:gs pos="100000">
                <a:srgbClr val="8064A2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91370" tIns="45687" rIns="91370" bIns="45687" rtlCol="0" anchor="ctr"/>
          <a:lstStyle/>
          <a:p>
            <a:pPr algn="ctr" defTabSz="913737">
              <a:defRPr/>
            </a:pPr>
            <a:endParaRPr lang="en-US" sz="1600" kern="0">
              <a:solidFill>
                <a:prstClr val="white"/>
              </a:solidFill>
            </a:endParaRPr>
          </a:p>
        </p:txBody>
      </p:sp>
      <p:sp>
        <p:nvSpPr>
          <p:cNvPr id="202" name="Oval 73"/>
          <p:cNvSpPr/>
          <p:nvPr/>
        </p:nvSpPr>
        <p:spPr>
          <a:xfrm>
            <a:off x="2860055" y="1694732"/>
            <a:ext cx="45719" cy="45719"/>
          </a:xfrm>
          <a:prstGeom prst="ellipse">
            <a:avLst/>
          </a:prstGeom>
          <a:gradFill rotWithShape="1">
            <a:gsLst>
              <a:gs pos="0">
                <a:srgbClr val="8064A2">
                  <a:shade val="51000"/>
                  <a:satMod val="130000"/>
                </a:srgbClr>
              </a:gs>
              <a:gs pos="80000">
                <a:srgbClr val="8064A2">
                  <a:shade val="93000"/>
                  <a:satMod val="130000"/>
                </a:srgbClr>
              </a:gs>
              <a:gs pos="100000">
                <a:srgbClr val="8064A2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91370" tIns="45687" rIns="91370" bIns="45687" rtlCol="0" anchor="ctr"/>
          <a:lstStyle/>
          <a:p>
            <a:pPr algn="ctr" defTabSz="913737">
              <a:defRPr/>
            </a:pPr>
            <a:endParaRPr lang="en-US" sz="1600" kern="0">
              <a:solidFill>
                <a:prstClr val="white"/>
              </a:solidFill>
            </a:endParaRPr>
          </a:p>
        </p:txBody>
      </p:sp>
      <p:sp>
        <p:nvSpPr>
          <p:cNvPr id="203" name="Oval 77"/>
          <p:cNvSpPr/>
          <p:nvPr/>
        </p:nvSpPr>
        <p:spPr>
          <a:xfrm>
            <a:off x="2969968" y="1717584"/>
            <a:ext cx="45719" cy="45719"/>
          </a:xfrm>
          <a:prstGeom prst="ellipse">
            <a:avLst/>
          </a:prstGeom>
          <a:gradFill rotWithShape="1">
            <a:gsLst>
              <a:gs pos="0">
                <a:srgbClr val="8064A2">
                  <a:shade val="51000"/>
                  <a:satMod val="130000"/>
                </a:srgbClr>
              </a:gs>
              <a:gs pos="80000">
                <a:srgbClr val="8064A2">
                  <a:shade val="93000"/>
                  <a:satMod val="130000"/>
                </a:srgbClr>
              </a:gs>
              <a:gs pos="100000">
                <a:srgbClr val="8064A2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91370" tIns="45687" rIns="91370" bIns="45687" rtlCol="0" anchor="ctr"/>
          <a:lstStyle/>
          <a:p>
            <a:pPr algn="ctr" defTabSz="913737">
              <a:defRPr/>
            </a:pPr>
            <a:endParaRPr lang="en-US" sz="1600" kern="0">
              <a:solidFill>
                <a:prstClr val="white"/>
              </a:solidFill>
            </a:endParaRPr>
          </a:p>
        </p:txBody>
      </p:sp>
      <p:sp>
        <p:nvSpPr>
          <p:cNvPr id="204" name="Oval 78"/>
          <p:cNvSpPr/>
          <p:nvPr/>
        </p:nvSpPr>
        <p:spPr>
          <a:xfrm>
            <a:off x="3061396" y="1720260"/>
            <a:ext cx="45719" cy="45719"/>
          </a:xfrm>
          <a:prstGeom prst="ellipse">
            <a:avLst/>
          </a:prstGeom>
          <a:gradFill rotWithShape="1">
            <a:gsLst>
              <a:gs pos="0">
                <a:srgbClr val="8064A2">
                  <a:shade val="51000"/>
                  <a:satMod val="130000"/>
                </a:srgbClr>
              </a:gs>
              <a:gs pos="80000">
                <a:srgbClr val="8064A2">
                  <a:shade val="93000"/>
                  <a:satMod val="130000"/>
                </a:srgbClr>
              </a:gs>
              <a:gs pos="100000">
                <a:srgbClr val="8064A2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91370" tIns="45687" rIns="91370" bIns="45687" rtlCol="0" anchor="ctr"/>
          <a:lstStyle/>
          <a:p>
            <a:pPr algn="ctr" defTabSz="913737">
              <a:defRPr/>
            </a:pPr>
            <a:endParaRPr lang="en-US" sz="1600" kern="0">
              <a:solidFill>
                <a:prstClr val="white"/>
              </a:solidFill>
            </a:endParaRPr>
          </a:p>
        </p:txBody>
      </p:sp>
      <p:sp>
        <p:nvSpPr>
          <p:cNvPr id="4" name="Afgeronde rechthoek 3"/>
          <p:cNvSpPr/>
          <p:nvPr/>
        </p:nvSpPr>
        <p:spPr>
          <a:xfrm rot="1749524">
            <a:off x="7140674" y="2282001"/>
            <a:ext cx="661896" cy="18213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0" tIns="45687" rIns="91370" bIns="45687" rtlCol="0" anchor="ctr"/>
          <a:lstStyle/>
          <a:p>
            <a:pPr algn="ctr" defTabSz="913737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272" name="Oval 52"/>
          <p:cNvSpPr/>
          <p:nvPr/>
        </p:nvSpPr>
        <p:spPr>
          <a:xfrm rot="7332987">
            <a:off x="3377128" y="1947397"/>
            <a:ext cx="117004" cy="146968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kern="0">
              <a:solidFill>
                <a:prstClr val="white"/>
              </a:solidFill>
            </a:endParaRPr>
          </a:p>
        </p:txBody>
      </p:sp>
      <p:sp>
        <p:nvSpPr>
          <p:cNvPr id="297" name="Oval 52"/>
          <p:cNvSpPr/>
          <p:nvPr/>
        </p:nvSpPr>
        <p:spPr>
          <a:xfrm rot="7332987">
            <a:off x="3215845" y="1816832"/>
            <a:ext cx="117004" cy="146968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kern="0">
              <a:solidFill>
                <a:prstClr val="white"/>
              </a:solidFill>
            </a:endParaRPr>
          </a:p>
        </p:txBody>
      </p:sp>
      <p:sp>
        <p:nvSpPr>
          <p:cNvPr id="298" name="Oval 52"/>
          <p:cNvSpPr/>
          <p:nvPr/>
        </p:nvSpPr>
        <p:spPr>
          <a:xfrm rot="9497150">
            <a:off x="3458642" y="1595203"/>
            <a:ext cx="117004" cy="146968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kern="0">
              <a:solidFill>
                <a:prstClr val="white"/>
              </a:solidFill>
            </a:endParaRPr>
          </a:p>
        </p:txBody>
      </p:sp>
      <p:sp>
        <p:nvSpPr>
          <p:cNvPr id="299" name="Oval 52"/>
          <p:cNvSpPr/>
          <p:nvPr/>
        </p:nvSpPr>
        <p:spPr>
          <a:xfrm rot="9497150">
            <a:off x="2991799" y="2015469"/>
            <a:ext cx="117004" cy="146968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kern="0">
              <a:solidFill>
                <a:prstClr val="white"/>
              </a:solidFill>
            </a:endParaRPr>
          </a:p>
        </p:txBody>
      </p:sp>
      <p:sp>
        <p:nvSpPr>
          <p:cNvPr id="301" name="Oval 52"/>
          <p:cNvSpPr/>
          <p:nvPr/>
        </p:nvSpPr>
        <p:spPr>
          <a:xfrm rot="9497150">
            <a:off x="3112586" y="2311085"/>
            <a:ext cx="117004" cy="146968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kern="0">
              <a:solidFill>
                <a:prstClr val="white"/>
              </a:solidFill>
            </a:endParaRPr>
          </a:p>
        </p:txBody>
      </p:sp>
      <p:sp>
        <p:nvSpPr>
          <p:cNvPr id="302" name="Oval 52"/>
          <p:cNvSpPr/>
          <p:nvPr/>
        </p:nvSpPr>
        <p:spPr>
          <a:xfrm rot="9497150">
            <a:off x="2635329" y="1925555"/>
            <a:ext cx="117004" cy="146968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kern="0">
              <a:solidFill>
                <a:prstClr val="white"/>
              </a:solidFill>
            </a:endParaRPr>
          </a:p>
        </p:txBody>
      </p:sp>
      <p:sp>
        <p:nvSpPr>
          <p:cNvPr id="320" name="Oval 52"/>
          <p:cNvSpPr/>
          <p:nvPr/>
        </p:nvSpPr>
        <p:spPr>
          <a:xfrm rot="9497150">
            <a:off x="5088787" y="507557"/>
            <a:ext cx="117004" cy="146968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kern="0">
              <a:solidFill>
                <a:prstClr val="white"/>
              </a:solidFill>
            </a:endParaRPr>
          </a:p>
        </p:txBody>
      </p:sp>
      <p:sp>
        <p:nvSpPr>
          <p:cNvPr id="321" name="Oval 52"/>
          <p:cNvSpPr/>
          <p:nvPr/>
        </p:nvSpPr>
        <p:spPr>
          <a:xfrm rot="9497150">
            <a:off x="5487861" y="344695"/>
            <a:ext cx="117004" cy="146968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kern="0">
              <a:solidFill>
                <a:prstClr val="white"/>
              </a:solidFill>
            </a:endParaRPr>
          </a:p>
        </p:txBody>
      </p:sp>
      <p:sp>
        <p:nvSpPr>
          <p:cNvPr id="322" name="Oval 52"/>
          <p:cNvSpPr/>
          <p:nvPr/>
        </p:nvSpPr>
        <p:spPr>
          <a:xfrm rot="9497150">
            <a:off x="4030593" y="763229"/>
            <a:ext cx="117004" cy="146968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kern="0">
              <a:solidFill>
                <a:prstClr val="white"/>
              </a:solidFill>
            </a:endParaRPr>
          </a:p>
        </p:txBody>
      </p:sp>
      <p:sp>
        <p:nvSpPr>
          <p:cNvPr id="323" name="Oval 52"/>
          <p:cNvSpPr/>
          <p:nvPr/>
        </p:nvSpPr>
        <p:spPr>
          <a:xfrm rot="9497150">
            <a:off x="4835412" y="507557"/>
            <a:ext cx="117004" cy="146968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kern="0">
              <a:solidFill>
                <a:prstClr val="white"/>
              </a:solidFill>
            </a:endParaRPr>
          </a:p>
        </p:txBody>
      </p:sp>
      <p:sp>
        <p:nvSpPr>
          <p:cNvPr id="324" name="Oval 52"/>
          <p:cNvSpPr/>
          <p:nvPr/>
        </p:nvSpPr>
        <p:spPr>
          <a:xfrm rot="9497150">
            <a:off x="5646592" y="697635"/>
            <a:ext cx="117004" cy="146968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kern="0">
              <a:solidFill>
                <a:prstClr val="white"/>
              </a:solidFill>
            </a:endParaRPr>
          </a:p>
        </p:txBody>
      </p:sp>
      <p:sp>
        <p:nvSpPr>
          <p:cNvPr id="325" name="Oval 52"/>
          <p:cNvSpPr/>
          <p:nvPr/>
        </p:nvSpPr>
        <p:spPr>
          <a:xfrm rot="9497150">
            <a:off x="4549502" y="809183"/>
            <a:ext cx="117004" cy="146968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kern="0">
              <a:solidFill>
                <a:prstClr val="white"/>
              </a:solidFill>
            </a:endParaRPr>
          </a:p>
        </p:txBody>
      </p:sp>
      <p:sp>
        <p:nvSpPr>
          <p:cNvPr id="326" name="Oval 52"/>
          <p:cNvSpPr/>
          <p:nvPr/>
        </p:nvSpPr>
        <p:spPr>
          <a:xfrm rot="9497150">
            <a:off x="3852507" y="1190523"/>
            <a:ext cx="117004" cy="146968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kern="0">
              <a:solidFill>
                <a:prstClr val="white"/>
              </a:solidFill>
            </a:endParaRPr>
          </a:p>
        </p:txBody>
      </p:sp>
      <p:sp>
        <p:nvSpPr>
          <p:cNvPr id="327" name="Oval 52"/>
          <p:cNvSpPr/>
          <p:nvPr/>
        </p:nvSpPr>
        <p:spPr>
          <a:xfrm rot="9497150">
            <a:off x="4193670" y="1301231"/>
            <a:ext cx="117004" cy="146968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kern="0">
              <a:solidFill>
                <a:prstClr val="white"/>
              </a:solidFill>
            </a:endParaRPr>
          </a:p>
        </p:txBody>
      </p:sp>
      <p:sp>
        <p:nvSpPr>
          <p:cNvPr id="328" name="TextBox 64"/>
          <p:cNvSpPr txBox="1"/>
          <p:nvPr/>
        </p:nvSpPr>
        <p:spPr>
          <a:xfrm>
            <a:off x="3050302" y="302691"/>
            <a:ext cx="1120332" cy="253916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prstClr val="black"/>
                </a:solidFill>
                <a:cs typeface="Arial" charset="0"/>
              </a:rPr>
              <a:t>Cancer Testis Ag</a:t>
            </a:r>
          </a:p>
        </p:txBody>
      </p:sp>
      <p:cxnSp>
        <p:nvCxnSpPr>
          <p:cNvPr id="329" name="Rechte verbindingslijn 328"/>
          <p:cNvCxnSpPr/>
          <p:nvPr/>
        </p:nvCxnSpPr>
        <p:spPr>
          <a:xfrm>
            <a:off x="3911015" y="610469"/>
            <a:ext cx="96547" cy="1363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0" name="Oval 52"/>
          <p:cNvSpPr/>
          <p:nvPr/>
        </p:nvSpPr>
        <p:spPr>
          <a:xfrm rot="9497150">
            <a:off x="4275209" y="1100607"/>
            <a:ext cx="117004" cy="146968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kern="0">
              <a:solidFill>
                <a:prstClr val="white"/>
              </a:solidFill>
            </a:endParaRPr>
          </a:p>
        </p:txBody>
      </p:sp>
      <p:sp>
        <p:nvSpPr>
          <p:cNvPr id="331" name="TextBox 64"/>
          <p:cNvSpPr txBox="1"/>
          <p:nvPr/>
        </p:nvSpPr>
        <p:spPr>
          <a:xfrm>
            <a:off x="4610398" y="1156852"/>
            <a:ext cx="1198732" cy="253916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prstClr val="black"/>
                </a:solidFill>
                <a:cs typeface="Arial" charset="0"/>
              </a:rPr>
              <a:t>Differentiation Ag</a:t>
            </a:r>
          </a:p>
        </p:txBody>
      </p:sp>
      <p:cxnSp>
        <p:nvCxnSpPr>
          <p:cNvPr id="332" name="Rechte verbindingslijn 331"/>
          <p:cNvCxnSpPr/>
          <p:nvPr/>
        </p:nvCxnSpPr>
        <p:spPr>
          <a:xfrm>
            <a:off x="4641287" y="1026593"/>
            <a:ext cx="96547" cy="1363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4" name="Group 53"/>
          <p:cNvGrpSpPr/>
          <p:nvPr/>
        </p:nvGrpSpPr>
        <p:grpSpPr>
          <a:xfrm>
            <a:off x="6151162" y="27384"/>
            <a:ext cx="7493846" cy="6858000"/>
            <a:chOff x="6151162" y="27384"/>
            <a:chExt cx="7493846" cy="6858000"/>
          </a:xfrm>
        </p:grpSpPr>
        <p:sp>
          <p:nvSpPr>
            <p:cNvPr id="350" name="Ovaal 41"/>
            <p:cNvSpPr/>
            <p:nvPr/>
          </p:nvSpPr>
          <p:spPr>
            <a:xfrm>
              <a:off x="6151162" y="27384"/>
              <a:ext cx="7493846" cy="6858000"/>
            </a:xfrm>
            <a:prstGeom prst="ellipse">
              <a:avLst/>
            </a:prstGeom>
            <a:gradFill flip="none" rotWithShape="1">
              <a:gsLst>
                <a:gs pos="59000">
                  <a:schemeClr val="bg1"/>
                </a:gs>
                <a:gs pos="78000">
                  <a:schemeClr val="accent6">
                    <a:lumMod val="40000"/>
                    <a:lumOff val="6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prstClr val="white"/>
                </a:solidFill>
              </a:endParaRPr>
            </a:p>
          </p:txBody>
        </p:sp>
        <p:grpSp>
          <p:nvGrpSpPr>
            <p:cNvPr id="49" name="Group 48"/>
            <p:cNvGrpSpPr/>
            <p:nvPr/>
          </p:nvGrpSpPr>
          <p:grpSpPr>
            <a:xfrm>
              <a:off x="7025781" y="1594379"/>
              <a:ext cx="3270593" cy="3567048"/>
              <a:chOff x="7025781" y="1594379"/>
              <a:chExt cx="3270593" cy="3567048"/>
            </a:xfrm>
          </p:grpSpPr>
          <p:sp>
            <p:nvSpPr>
              <p:cNvPr id="267" name="Rechthoek 266"/>
              <p:cNvSpPr/>
              <p:nvPr/>
            </p:nvSpPr>
            <p:spPr>
              <a:xfrm>
                <a:off x="7596336" y="2204864"/>
                <a:ext cx="641956" cy="199988"/>
              </a:xfrm>
              <a:prstGeom prst="rect">
                <a:avLst/>
              </a:prstGeom>
            </p:spPr>
            <p:txBody>
              <a:bodyPr wrap="none" lIns="91370" tIns="45687" rIns="91370" bIns="45687">
                <a:spAutoFit/>
              </a:bodyPr>
              <a:lstStyle/>
              <a:p>
                <a:pPr defTabSz="913737" eaLnBrk="0" hangingPunct="0"/>
                <a:r>
                  <a:rPr lang="en-GB" sz="700" dirty="0">
                    <a:solidFill>
                      <a:prstClr val="black"/>
                    </a:solidFill>
                    <a:latin typeface="Verdana" pitchFamily="34" charset="0"/>
                  </a:rPr>
                  <a:t>B7.1/B7.2</a:t>
                </a:r>
              </a:p>
            </p:txBody>
          </p:sp>
          <p:grpSp>
            <p:nvGrpSpPr>
              <p:cNvPr id="258" name="Group 257"/>
              <p:cNvGrpSpPr/>
              <p:nvPr/>
            </p:nvGrpSpPr>
            <p:grpSpPr>
              <a:xfrm>
                <a:off x="7025781" y="1594379"/>
                <a:ext cx="3270593" cy="3567048"/>
                <a:chOff x="7025781" y="1594379"/>
                <a:chExt cx="3270593" cy="3567048"/>
              </a:xfrm>
            </p:grpSpPr>
            <p:grpSp>
              <p:nvGrpSpPr>
                <p:cNvPr id="256" name="Group 255"/>
                <p:cNvGrpSpPr/>
                <p:nvPr/>
              </p:nvGrpSpPr>
              <p:grpSpPr>
                <a:xfrm>
                  <a:off x="7025781" y="1594379"/>
                  <a:ext cx="3270593" cy="3567048"/>
                  <a:chOff x="7025781" y="1594379"/>
                  <a:chExt cx="3270593" cy="3567048"/>
                </a:xfrm>
              </p:grpSpPr>
              <p:grpSp>
                <p:nvGrpSpPr>
                  <p:cNvPr id="27" name="Group 26"/>
                  <p:cNvGrpSpPr/>
                  <p:nvPr/>
                </p:nvGrpSpPr>
                <p:grpSpPr>
                  <a:xfrm>
                    <a:off x="7025781" y="1594379"/>
                    <a:ext cx="3270593" cy="3567048"/>
                    <a:chOff x="7025781" y="1594379"/>
                    <a:chExt cx="3270593" cy="3567048"/>
                  </a:xfrm>
                </p:grpSpPr>
                <p:sp>
                  <p:nvSpPr>
                    <p:cNvPr id="291" name="Vrije vorm 290"/>
                    <p:cNvSpPr/>
                    <p:nvPr/>
                  </p:nvSpPr>
                  <p:spPr>
                    <a:xfrm rot="18149831">
                      <a:off x="8629746" y="4667949"/>
                      <a:ext cx="294793" cy="187818"/>
                    </a:xfrm>
                    <a:custGeom>
                      <a:avLst/>
                      <a:gdLst>
                        <a:gd name="connsiteX0" fmla="*/ 415126 w 2025143"/>
                        <a:gd name="connsiteY0" fmla="*/ 162684 h 1290257"/>
                        <a:gd name="connsiteX1" fmla="*/ 1778311 w 2025143"/>
                        <a:gd name="connsiteY1" fmla="*/ 1020986 h 1290257"/>
                        <a:gd name="connsiteX2" fmla="*/ 1980265 w 2025143"/>
                        <a:gd name="connsiteY2" fmla="*/ 1178061 h 1290257"/>
                        <a:gd name="connsiteX3" fmla="*/ 2025143 w 2025143"/>
                        <a:gd name="connsiteY3" fmla="*/ 1284648 h 1290257"/>
                        <a:gd name="connsiteX4" fmla="*/ 1929776 w 2025143"/>
                        <a:gd name="connsiteY4" fmla="*/ 1290257 h 1290257"/>
                        <a:gd name="connsiteX5" fmla="*/ 1576358 w 2025143"/>
                        <a:gd name="connsiteY5" fmla="*/ 1138792 h 1290257"/>
                        <a:gd name="connsiteX6" fmla="*/ 319759 w 2025143"/>
                        <a:gd name="connsiteY6" fmla="*/ 420736 h 1290257"/>
                        <a:gd name="connsiteX7" fmla="*/ 207563 w 2025143"/>
                        <a:gd name="connsiteY7" fmla="*/ 437565 h 1290257"/>
                        <a:gd name="connsiteX8" fmla="*/ 134635 w 2025143"/>
                        <a:gd name="connsiteY8" fmla="*/ 409516 h 1290257"/>
                        <a:gd name="connsiteX9" fmla="*/ 56098 w 2025143"/>
                        <a:gd name="connsiteY9" fmla="*/ 342198 h 1290257"/>
                        <a:gd name="connsiteX10" fmla="*/ 11219 w 2025143"/>
                        <a:gd name="connsiteY10" fmla="*/ 291710 h 1290257"/>
                        <a:gd name="connsiteX11" fmla="*/ 0 w 2025143"/>
                        <a:gd name="connsiteY11" fmla="*/ 213173 h 1290257"/>
                        <a:gd name="connsiteX12" fmla="*/ 0 w 2025143"/>
                        <a:gd name="connsiteY12" fmla="*/ 140245 h 1290257"/>
                        <a:gd name="connsiteX13" fmla="*/ 16829 w 2025143"/>
                        <a:gd name="connsiteY13" fmla="*/ 95367 h 1290257"/>
                        <a:gd name="connsiteX14" fmla="*/ 16829 w 2025143"/>
                        <a:gd name="connsiteY14" fmla="*/ 95367 h 1290257"/>
                        <a:gd name="connsiteX15" fmla="*/ 106586 w 2025143"/>
                        <a:gd name="connsiteY15" fmla="*/ 16829 h 1290257"/>
                        <a:gd name="connsiteX16" fmla="*/ 157075 w 2025143"/>
                        <a:gd name="connsiteY16" fmla="*/ 0 h 1290257"/>
                        <a:gd name="connsiteX17" fmla="*/ 218783 w 2025143"/>
                        <a:gd name="connsiteY17" fmla="*/ 0 h 1290257"/>
                        <a:gd name="connsiteX18" fmla="*/ 274881 w 2025143"/>
                        <a:gd name="connsiteY18" fmla="*/ 0 h 1290257"/>
                        <a:gd name="connsiteX19" fmla="*/ 314149 w 2025143"/>
                        <a:gd name="connsiteY19" fmla="*/ 16829 h 1290257"/>
                        <a:gd name="connsiteX20" fmla="*/ 359028 w 2025143"/>
                        <a:gd name="connsiteY20" fmla="*/ 56098 h 1290257"/>
                        <a:gd name="connsiteX21" fmla="*/ 381467 w 2025143"/>
                        <a:gd name="connsiteY21" fmla="*/ 89757 h 1290257"/>
                        <a:gd name="connsiteX22" fmla="*/ 415126 w 2025143"/>
                        <a:gd name="connsiteY22" fmla="*/ 162684 h 12902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</a:cxnLst>
                      <a:rect l="l" t="t" r="r" b="b"/>
                      <a:pathLst>
                        <a:path w="2025143" h="1290257">
                          <a:moveTo>
                            <a:pt x="415126" y="162684"/>
                          </a:moveTo>
                          <a:lnTo>
                            <a:pt x="1778311" y="1020986"/>
                          </a:lnTo>
                          <a:lnTo>
                            <a:pt x="1980265" y="1178061"/>
                          </a:lnTo>
                          <a:lnTo>
                            <a:pt x="2025143" y="1284648"/>
                          </a:lnTo>
                          <a:lnTo>
                            <a:pt x="1929776" y="1290257"/>
                          </a:lnTo>
                          <a:lnTo>
                            <a:pt x="1576358" y="1138792"/>
                          </a:lnTo>
                          <a:lnTo>
                            <a:pt x="319759" y="420736"/>
                          </a:lnTo>
                          <a:lnTo>
                            <a:pt x="207563" y="437565"/>
                          </a:lnTo>
                          <a:lnTo>
                            <a:pt x="134635" y="409516"/>
                          </a:lnTo>
                          <a:lnTo>
                            <a:pt x="56098" y="342198"/>
                          </a:lnTo>
                          <a:lnTo>
                            <a:pt x="11219" y="291710"/>
                          </a:lnTo>
                          <a:lnTo>
                            <a:pt x="0" y="213173"/>
                          </a:lnTo>
                          <a:lnTo>
                            <a:pt x="0" y="140245"/>
                          </a:lnTo>
                          <a:lnTo>
                            <a:pt x="16829" y="95367"/>
                          </a:lnTo>
                          <a:lnTo>
                            <a:pt x="16829" y="95367"/>
                          </a:lnTo>
                          <a:lnTo>
                            <a:pt x="106586" y="16829"/>
                          </a:lnTo>
                          <a:lnTo>
                            <a:pt x="157075" y="0"/>
                          </a:lnTo>
                          <a:lnTo>
                            <a:pt x="218783" y="0"/>
                          </a:lnTo>
                          <a:lnTo>
                            <a:pt x="274881" y="0"/>
                          </a:lnTo>
                          <a:lnTo>
                            <a:pt x="314149" y="16829"/>
                          </a:lnTo>
                          <a:lnTo>
                            <a:pt x="359028" y="56098"/>
                          </a:lnTo>
                          <a:lnTo>
                            <a:pt x="381467" y="89757"/>
                          </a:lnTo>
                          <a:lnTo>
                            <a:pt x="415126" y="162684"/>
                          </a:lnTo>
                          <a:close/>
                        </a:path>
                      </a:pathLst>
                    </a:custGeom>
                    <a:solidFill>
                      <a:schemeClr val="bg2">
                        <a:lumMod val="50000"/>
                      </a:schemeClr>
                    </a:solidFill>
                    <a:ln>
                      <a:solidFill>
                        <a:schemeClr val="bg2">
                          <a:lumMod val="50000"/>
                        </a:schemeClr>
                      </a:solidFill>
                    </a:ln>
                  </p:spPr>
                  <p:style>
                    <a:lnRef idx="0">
                      <a:schemeClr val="accent3"/>
                    </a:lnRef>
                    <a:fillRef idx="3">
                      <a:schemeClr val="accent3"/>
                    </a:fillRef>
                    <a:effectRef idx="3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defTabSz="913737"/>
                      <a:endParaRPr lang="en-US" sz="1600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288" name="Vrije vorm 287"/>
                    <p:cNvSpPr/>
                    <p:nvPr/>
                  </p:nvSpPr>
                  <p:spPr>
                    <a:xfrm rot="18178799">
                      <a:off x="7180000" y="3414676"/>
                      <a:ext cx="294793" cy="187818"/>
                    </a:xfrm>
                    <a:custGeom>
                      <a:avLst/>
                      <a:gdLst>
                        <a:gd name="connsiteX0" fmla="*/ 415126 w 2025143"/>
                        <a:gd name="connsiteY0" fmla="*/ 162684 h 1290257"/>
                        <a:gd name="connsiteX1" fmla="*/ 1778311 w 2025143"/>
                        <a:gd name="connsiteY1" fmla="*/ 1020986 h 1290257"/>
                        <a:gd name="connsiteX2" fmla="*/ 1980265 w 2025143"/>
                        <a:gd name="connsiteY2" fmla="*/ 1178061 h 1290257"/>
                        <a:gd name="connsiteX3" fmla="*/ 2025143 w 2025143"/>
                        <a:gd name="connsiteY3" fmla="*/ 1284648 h 1290257"/>
                        <a:gd name="connsiteX4" fmla="*/ 1929776 w 2025143"/>
                        <a:gd name="connsiteY4" fmla="*/ 1290257 h 1290257"/>
                        <a:gd name="connsiteX5" fmla="*/ 1576358 w 2025143"/>
                        <a:gd name="connsiteY5" fmla="*/ 1138792 h 1290257"/>
                        <a:gd name="connsiteX6" fmla="*/ 319759 w 2025143"/>
                        <a:gd name="connsiteY6" fmla="*/ 420736 h 1290257"/>
                        <a:gd name="connsiteX7" fmla="*/ 207563 w 2025143"/>
                        <a:gd name="connsiteY7" fmla="*/ 437565 h 1290257"/>
                        <a:gd name="connsiteX8" fmla="*/ 134635 w 2025143"/>
                        <a:gd name="connsiteY8" fmla="*/ 409516 h 1290257"/>
                        <a:gd name="connsiteX9" fmla="*/ 56098 w 2025143"/>
                        <a:gd name="connsiteY9" fmla="*/ 342198 h 1290257"/>
                        <a:gd name="connsiteX10" fmla="*/ 11219 w 2025143"/>
                        <a:gd name="connsiteY10" fmla="*/ 291710 h 1290257"/>
                        <a:gd name="connsiteX11" fmla="*/ 0 w 2025143"/>
                        <a:gd name="connsiteY11" fmla="*/ 213173 h 1290257"/>
                        <a:gd name="connsiteX12" fmla="*/ 0 w 2025143"/>
                        <a:gd name="connsiteY12" fmla="*/ 140245 h 1290257"/>
                        <a:gd name="connsiteX13" fmla="*/ 16829 w 2025143"/>
                        <a:gd name="connsiteY13" fmla="*/ 95367 h 1290257"/>
                        <a:gd name="connsiteX14" fmla="*/ 16829 w 2025143"/>
                        <a:gd name="connsiteY14" fmla="*/ 95367 h 1290257"/>
                        <a:gd name="connsiteX15" fmla="*/ 106586 w 2025143"/>
                        <a:gd name="connsiteY15" fmla="*/ 16829 h 1290257"/>
                        <a:gd name="connsiteX16" fmla="*/ 157075 w 2025143"/>
                        <a:gd name="connsiteY16" fmla="*/ 0 h 1290257"/>
                        <a:gd name="connsiteX17" fmla="*/ 218783 w 2025143"/>
                        <a:gd name="connsiteY17" fmla="*/ 0 h 1290257"/>
                        <a:gd name="connsiteX18" fmla="*/ 274881 w 2025143"/>
                        <a:gd name="connsiteY18" fmla="*/ 0 h 1290257"/>
                        <a:gd name="connsiteX19" fmla="*/ 314149 w 2025143"/>
                        <a:gd name="connsiteY19" fmla="*/ 16829 h 1290257"/>
                        <a:gd name="connsiteX20" fmla="*/ 359028 w 2025143"/>
                        <a:gd name="connsiteY20" fmla="*/ 56098 h 1290257"/>
                        <a:gd name="connsiteX21" fmla="*/ 381467 w 2025143"/>
                        <a:gd name="connsiteY21" fmla="*/ 89757 h 1290257"/>
                        <a:gd name="connsiteX22" fmla="*/ 415126 w 2025143"/>
                        <a:gd name="connsiteY22" fmla="*/ 162684 h 12902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</a:cxnLst>
                      <a:rect l="l" t="t" r="r" b="b"/>
                      <a:pathLst>
                        <a:path w="2025143" h="1290257">
                          <a:moveTo>
                            <a:pt x="415126" y="162684"/>
                          </a:moveTo>
                          <a:lnTo>
                            <a:pt x="1778311" y="1020986"/>
                          </a:lnTo>
                          <a:lnTo>
                            <a:pt x="1980265" y="1178061"/>
                          </a:lnTo>
                          <a:lnTo>
                            <a:pt x="2025143" y="1284648"/>
                          </a:lnTo>
                          <a:lnTo>
                            <a:pt x="1929776" y="1290257"/>
                          </a:lnTo>
                          <a:lnTo>
                            <a:pt x="1576358" y="1138792"/>
                          </a:lnTo>
                          <a:lnTo>
                            <a:pt x="319759" y="420736"/>
                          </a:lnTo>
                          <a:lnTo>
                            <a:pt x="207563" y="437565"/>
                          </a:lnTo>
                          <a:lnTo>
                            <a:pt x="134635" y="409516"/>
                          </a:lnTo>
                          <a:lnTo>
                            <a:pt x="56098" y="342198"/>
                          </a:lnTo>
                          <a:lnTo>
                            <a:pt x="11219" y="291710"/>
                          </a:lnTo>
                          <a:lnTo>
                            <a:pt x="0" y="213173"/>
                          </a:lnTo>
                          <a:lnTo>
                            <a:pt x="0" y="140245"/>
                          </a:lnTo>
                          <a:lnTo>
                            <a:pt x="16829" y="95367"/>
                          </a:lnTo>
                          <a:lnTo>
                            <a:pt x="16829" y="95367"/>
                          </a:lnTo>
                          <a:lnTo>
                            <a:pt x="106586" y="16829"/>
                          </a:lnTo>
                          <a:lnTo>
                            <a:pt x="157075" y="0"/>
                          </a:lnTo>
                          <a:lnTo>
                            <a:pt x="218783" y="0"/>
                          </a:lnTo>
                          <a:lnTo>
                            <a:pt x="274881" y="0"/>
                          </a:lnTo>
                          <a:lnTo>
                            <a:pt x="314149" y="16829"/>
                          </a:lnTo>
                          <a:lnTo>
                            <a:pt x="359028" y="56098"/>
                          </a:lnTo>
                          <a:lnTo>
                            <a:pt x="381467" y="89757"/>
                          </a:lnTo>
                          <a:lnTo>
                            <a:pt x="415126" y="162684"/>
                          </a:lnTo>
                          <a:close/>
                        </a:path>
                      </a:pathLst>
                    </a:custGeom>
                    <a:solidFill>
                      <a:schemeClr val="bg2">
                        <a:lumMod val="50000"/>
                      </a:schemeClr>
                    </a:solidFill>
                    <a:ln>
                      <a:solidFill>
                        <a:schemeClr val="bg2">
                          <a:lumMod val="50000"/>
                        </a:schemeClr>
                      </a:solidFill>
                    </a:ln>
                  </p:spPr>
                  <p:style>
                    <a:lnRef idx="0">
                      <a:schemeClr val="accent3"/>
                    </a:lnRef>
                    <a:fillRef idx="3">
                      <a:schemeClr val="accent3"/>
                    </a:fillRef>
                    <a:effectRef idx="3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defTabSz="913737"/>
                      <a:endParaRPr lang="en-US" sz="1600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280" name="Vrije vorm 279"/>
                    <p:cNvSpPr/>
                    <p:nvPr/>
                  </p:nvSpPr>
                  <p:spPr>
                    <a:xfrm rot="17953501">
                      <a:off x="7379014" y="3473805"/>
                      <a:ext cx="318560" cy="274505"/>
                    </a:xfrm>
                    <a:custGeom>
                      <a:avLst/>
                      <a:gdLst>
                        <a:gd name="connsiteX0" fmla="*/ 1649286 w 1705384"/>
                        <a:gd name="connsiteY0" fmla="*/ 807814 h 1194891"/>
                        <a:gd name="connsiteX1" fmla="*/ 280491 w 1705384"/>
                        <a:gd name="connsiteY1" fmla="*/ 0 h 1194891"/>
                        <a:gd name="connsiteX2" fmla="*/ 235612 w 1705384"/>
                        <a:gd name="connsiteY2" fmla="*/ 0 h 1194891"/>
                        <a:gd name="connsiteX3" fmla="*/ 190734 w 1705384"/>
                        <a:gd name="connsiteY3" fmla="*/ 0 h 1194891"/>
                        <a:gd name="connsiteX4" fmla="*/ 145855 w 1705384"/>
                        <a:gd name="connsiteY4" fmla="*/ 5610 h 1194891"/>
                        <a:gd name="connsiteX5" fmla="*/ 112196 w 1705384"/>
                        <a:gd name="connsiteY5" fmla="*/ 22440 h 1194891"/>
                        <a:gd name="connsiteX6" fmla="*/ 56098 w 1705384"/>
                        <a:gd name="connsiteY6" fmla="*/ 50489 h 1194891"/>
                        <a:gd name="connsiteX7" fmla="*/ 22439 w 1705384"/>
                        <a:gd name="connsiteY7" fmla="*/ 95367 h 1194891"/>
                        <a:gd name="connsiteX8" fmla="*/ 5610 w 1705384"/>
                        <a:gd name="connsiteY8" fmla="*/ 134636 h 1194891"/>
                        <a:gd name="connsiteX9" fmla="*/ 5610 w 1705384"/>
                        <a:gd name="connsiteY9" fmla="*/ 134636 h 1194891"/>
                        <a:gd name="connsiteX10" fmla="*/ 0 w 1705384"/>
                        <a:gd name="connsiteY10" fmla="*/ 179514 h 1194891"/>
                        <a:gd name="connsiteX11" fmla="*/ 0 w 1705384"/>
                        <a:gd name="connsiteY11" fmla="*/ 179514 h 1194891"/>
                        <a:gd name="connsiteX12" fmla="*/ 72928 w 1705384"/>
                        <a:gd name="connsiteY12" fmla="*/ 207564 h 1194891"/>
                        <a:gd name="connsiteX13" fmla="*/ 112196 w 1705384"/>
                        <a:gd name="connsiteY13" fmla="*/ 224393 h 1194891"/>
                        <a:gd name="connsiteX14" fmla="*/ 112196 w 1705384"/>
                        <a:gd name="connsiteY14" fmla="*/ 224393 h 1194891"/>
                        <a:gd name="connsiteX15" fmla="*/ 190734 w 1705384"/>
                        <a:gd name="connsiteY15" fmla="*/ 252442 h 1194891"/>
                        <a:gd name="connsiteX16" fmla="*/ 230002 w 1705384"/>
                        <a:gd name="connsiteY16" fmla="*/ 286101 h 1194891"/>
                        <a:gd name="connsiteX17" fmla="*/ 263661 w 1705384"/>
                        <a:gd name="connsiteY17" fmla="*/ 336589 h 1194891"/>
                        <a:gd name="connsiteX18" fmla="*/ 286101 w 1705384"/>
                        <a:gd name="connsiteY18" fmla="*/ 387078 h 1194891"/>
                        <a:gd name="connsiteX19" fmla="*/ 302930 w 1705384"/>
                        <a:gd name="connsiteY19" fmla="*/ 437566 h 1194891"/>
                        <a:gd name="connsiteX20" fmla="*/ 308540 w 1705384"/>
                        <a:gd name="connsiteY20" fmla="*/ 482444 h 1194891"/>
                        <a:gd name="connsiteX21" fmla="*/ 325369 w 1705384"/>
                        <a:gd name="connsiteY21" fmla="*/ 521713 h 1194891"/>
                        <a:gd name="connsiteX22" fmla="*/ 325369 w 1705384"/>
                        <a:gd name="connsiteY22" fmla="*/ 577811 h 1194891"/>
                        <a:gd name="connsiteX23" fmla="*/ 1458552 w 1705384"/>
                        <a:gd name="connsiteY23" fmla="*/ 1189281 h 1194891"/>
                        <a:gd name="connsiteX24" fmla="*/ 1492211 w 1705384"/>
                        <a:gd name="connsiteY24" fmla="*/ 1194891 h 1194891"/>
                        <a:gd name="connsiteX25" fmla="*/ 1570748 w 1705384"/>
                        <a:gd name="connsiteY25" fmla="*/ 1178062 h 1194891"/>
                        <a:gd name="connsiteX26" fmla="*/ 1604407 w 1705384"/>
                        <a:gd name="connsiteY26" fmla="*/ 1155622 h 1194891"/>
                        <a:gd name="connsiteX27" fmla="*/ 1660506 w 1705384"/>
                        <a:gd name="connsiteY27" fmla="*/ 1127573 h 1194891"/>
                        <a:gd name="connsiteX28" fmla="*/ 1694164 w 1705384"/>
                        <a:gd name="connsiteY28" fmla="*/ 1071475 h 1194891"/>
                        <a:gd name="connsiteX29" fmla="*/ 1705384 w 1705384"/>
                        <a:gd name="connsiteY29" fmla="*/ 1015377 h 1194891"/>
                        <a:gd name="connsiteX30" fmla="*/ 1705384 w 1705384"/>
                        <a:gd name="connsiteY30" fmla="*/ 970498 h 1194891"/>
                        <a:gd name="connsiteX31" fmla="*/ 1705384 w 1705384"/>
                        <a:gd name="connsiteY31" fmla="*/ 897571 h 1194891"/>
                        <a:gd name="connsiteX32" fmla="*/ 1649286 w 1705384"/>
                        <a:gd name="connsiteY32" fmla="*/ 807814 h 119489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</a:cxnLst>
                      <a:rect l="l" t="t" r="r" b="b"/>
                      <a:pathLst>
                        <a:path w="1705384" h="1194891">
                          <a:moveTo>
                            <a:pt x="1649286" y="807814"/>
                          </a:moveTo>
                          <a:lnTo>
                            <a:pt x="280491" y="0"/>
                          </a:lnTo>
                          <a:lnTo>
                            <a:pt x="235612" y="0"/>
                          </a:lnTo>
                          <a:lnTo>
                            <a:pt x="190734" y="0"/>
                          </a:lnTo>
                          <a:lnTo>
                            <a:pt x="145855" y="5610"/>
                          </a:lnTo>
                          <a:lnTo>
                            <a:pt x="112196" y="22440"/>
                          </a:lnTo>
                          <a:lnTo>
                            <a:pt x="56098" y="50489"/>
                          </a:lnTo>
                          <a:lnTo>
                            <a:pt x="22439" y="95367"/>
                          </a:lnTo>
                          <a:lnTo>
                            <a:pt x="5610" y="134636"/>
                          </a:lnTo>
                          <a:lnTo>
                            <a:pt x="5610" y="134636"/>
                          </a:lnTo>
                          <a:lnTo>
                            <a:pt x="0" y="179514"/>
                          </a:lnTo>
                          <a:lnTo>
                            <a:pt x="0" y="179514"/>
                          </a:lnTo>
                          <a:lnTo>
                            <a:pt x="72928" y="207564"/>
                          </a:lnTo>
                          <a:lnTo>
                            <a:pt x="112196" y="224393"/>
                          </a:lnTo>
                          <a:lnTo>
                            <a:pt x="112196" y="224393"/>
                          </a:lnTo>
                          <a:lnTo>
                            <a:pt x="190734" y="252442"/>
                          </a:lnTo>
                          <a:lnTo>
                            <a:pt x="230002" y="286101"/>
                          </a:lnTo>
                          <a:lnTo>
                            <a:pt x="263661" y="336589"/>
                          </a:lnTo>
                          <a:lnTo>
                            <a:pt x="286101" y="387078"/>
                          </a:lnTo>
                          <a:lnTo>
                            <a:pt x="302930" y="437566"/>
                          </a:lnTo>
                          <a:lnTo>
                            <a:pt x="308540" y="482444"/>
                          </a:lnTo>
                          <a:lnTo>
                            <a:pt x="325369" y="521713"/>
                          </a:lnTo>
                          <a:lnTo>
                            <a:pt x="325369" y="577811"/>
                          </a:lnTo>
                          <a:lnTo>
                            <a:pt x="1458552" y="1189281"/>
                          </a:lnTo>
                          <a:lnTo>
                            <a:pt x="1492211" y="1194891"/>
                          </a:lnTo>
                          <a:lnTo>
                            <a:pt x="1570748" y="1178062"/>
                          </a:lnTo>
                          <a:lnTo>
                            <a:pt x="1604407" y="1155622"/>
                          </a:lnTo>
                          <a:lnTo>
                            <a:pt x="1660506" y="1127573"/>
                          </a:lnTo>
                          <a:lnTo>
                            <a:pt x="1694164" y="1071475"/>
                          </a:lnTo>
                          <a:lnTo>
                            <a:pt x="1705384" y="1015377"/>
                          </a:lnTo>
                          <a:lnTo>
                            <a:pt x="1705384" y="970498"/>
                          </a:lnTo>
                          <a:lnTo>
                            <a:pt x="1705384" y="897571"/>
                          </a:lnTo>
                          <a:lnTo>
                            <a:pt x="1649286" y="807814"/>
                          </a:lnTo>
                          <a:close/>
                        </a:path>
                      </a:pathLst>
                    </a:custGeom>
                    <a:solidFill>
                      <a:schemeClr val="accent3">
                        <a:lumMod val="50000"/>
                      </a:schemeClr>
                    </a:solidFill>
                    <a:ln w="3175">
                      <a:solidFill>
                        <a:schemeClr val="bg1">
                          <a:lumMod val="50000"/>
                        </a:schemeClr>
                      </a:solidFill>
                    </a:ln>
                  </p:spPr>
                  <p:style>
                    <a:lnRef idx="0">
                      <a:schemeClr val="accent3"/>
                    </a:lnRef>
                    <a:fillRef idx="3">
                      <a:schemeClr val="accent3"/>
                    </a:fillRef>
                    <a:effectRef idx="3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defTabSz="913737"/>
                      <a:endParaRPr lang="en-US" sz="1600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281" name="Oval 52"/>
                    <p:cNvSpPr/>
                    <p:nvPr/>
                  </p:nvSpPr>
                  <p:spPr>
                    <a:xfrm rot="3888728">
                      <a:off x="7347440" y="3687182"/>
                      <a:ext cx="117004" cy="146968"/>
                    </a:xfrm>
                    <a:prstGeom prst="ellipse">
                      <a:avLst/>
                    </a:prstGeom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tx1"/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  <a:ln/>
                  </p:spPr>
                  <p:style>
                    <a:lnRef idx="0">
                      <a:schemeClr val="accent4"/>
                    </a:lnRef>
                    <a:fillRef idx="3">
                      <a:schemeClr val="accent4"/>
                    </a:fillRef>
                    <a:effectRef idx="3">
                      <a:schemeClr val="accent4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defTabSz="913737"/>
                      <a:endParaRPr lang="en-US" sz="1600" kern="0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283" name="Vrije vorm 282"/>
                    <p:cNvSpPr/>
                    <p:nvPr/>
                  </p:nvSpPr>
                  <p:spPr>
                    <a:xfrm rot="218083" flipV="1">
                      <a:off x="7442144" y="3603329"/>
                      <a:ext cx="333196" cy="274454"/>
                    </a:xfrm>
                    <a:custGeom>
                      <a:avLst/>
                      <a:gdLst>
                        <a:gd name="connsiteX0" fmla="*/ 1649286 w 1705384"/>
                        <a:gd name="connsiteY0" fmla="*/ 807814 h 1194891"/>
                        <a:gd name="connsiteX1" fmla="*/ 280491 w 1705384"/>
                        <a:gd name="connsiteY1" fmla="*/ 0 h 1194891"/>
                        <a:gd name="connsiteX2" fmla="*/ 235612 w 1705384"/>
                        <a:gd name="connsiteY2" fmla="*/ 0 h 1194891"/>
                        <a:gd name="connsiteX3" fmla="*/ 190734 w 1705384"/>
                        <a:gd name="connsiteY3" fmla="*/ 0 h 1194891"/>
                        <a:gd name="connsiteX4" fmla="*/ 145855 w 1705384"/>
                        <a:gd name="connsiteY4" fmla="*/ 5610 h 1194891"/>
                        <a:gd name="connsiteX5" fmla="*/ 112196 w 1705384"/>
                        <a:gd name="connsiteY5" fmla="*/ 22440 h 1194891"/>
                        <a:gd name="connsiteX6" fmla="*/ 56098 w 1705384"/>
                        <a:gd name="connsiteY6" fmla="*/ 50489 h 1194891"/>
                        <a:gd name="connsiteX7" fmla="*/ 22439 w 1705384"/>
                        <a:gd name="connsiteY7" fmla="*/ 95367 h 1194891"/>
                        <a:gd name="connsiteX8" fmla="*/ 5610 w 1705384"/>
                        <a:gd name="connsiteY8" fmla="*/ 134636 h 1194891"/>
                        <a:gd name="connsiteX9" fmla="*/ 5610 w 1705384"/>
                        <a:gd name="connsiteY9" fmla="*/ 134636 h 1194891"/>
                        <a:gd name="connsiteX10" fmla="*/ 0 w 1705384"/>
                        <a:gd name="connsiteY10" fmla="*/ 179514 h 1194891"/>
                        <a:gd name="connsiteX11" fmla="*/ 0 w 1705384"/>
                        <a:gd name="connsiteY11" fmla="*/ 179514 h 1194891"/>
                        <a:gd name="connsiteX12" fmla="*/ 72928 w 1705384"/>
                        <a:gd name="connsiteY12" fmla="*/ 207564 h 1194891"/>
                        <a:gd name="connsiteX13" fmla="*/ 112196 w 1705384"/>
                        <a:gd name="connsiteY13" fmla="*/ 224393 h 1194891"/>
                        <a:gd name="connsiteX14" fmla="*/ 112196 w 1705384"/>
                        <a:gd name="connsiteY14" fmla="*/ 224393 h 1194891"/>
                        <a:gd name="connsiteX15" fmla="*/ 190734 w 1705384"/>
                        <a:gd name="connsiteY15" fmla="*/ 252442 h 1194891"/>
                        <a:gd name="connsiteX16" fmla="*/ 230002 w 1705384"/>
                        <a:gd name="connsiteY16" fmla="*/ 286101 h 1194891"/>
                        <a:gd name="connsiteX17" fmla="*/ 263661 w 1705384"/>
                        <a:gd name="connsiteY17" fmla="*/ 336589 h 1194891"/>
                        <a:gd name="connsiteX18" fmla="*/ 286101 w 1705384"/>
                        <a:gd name="connsiteY18" fmla="*/ 387078 h 1194891"/>
                        <a:gd name="connsiteX19" fmla="*/ 302930 w 1705384"/>
                        <a:gd name="connsiteY19" fmla="*/ 437566 h 1194891"/>
                        <a:gd name="connsiteX20" fmla="*/ 308540 w 1705384"/>
                        <a:gd name="connsiteY20" fmla="*/ 482444 h 1194891"/>
                        <a:gd name="connsiteX21" fmla="*/ 325369 w 1705384"/>
                        <a:gd name="connsiteY21" fmla="*/ 521713 h 1194891"/>
                        <a:gd name="connsiteX22" fmla="*/ 325369 w 1705384"/>
                        <a:gd name="connsiteY22" fmla="*/ 577811 h 1194891"/>
                        <a:gd name="connsiteX23" fmla="*/ 1458552 w 1705384"/>
                        <a:gd name="connsiteY23" fmla="*/ 1189281 h 1194891"/>
                        <a:gd name="connsiteX24" fmla="*/ 1492211 w 1705384"/>
                        <a:gd name="connsiteY24" fmla="*/ 1194891 h 1194891"/>
                        <a:gd name="connsiteX25" fmla="*/ 1570748 w 1705384"/>
                        <a:gd name="connsiteY25" fmla="*/ 1178062 h 1194891"/>
                        <a:gd name="connsiteX26" fmla="*/ 1604407 w 1705384"/>
                        <a:gd name="connsiteY26" fmla="*/ 1155622 h 1194891"/>
                        <a:gd name="connsiteX27" fmla="*/ 1660506 w 1705384"/>
                        <a:gd name="connsiteY27" fmla="*/ 1127573 h 1194891"/>
                        <a:gd name="connsiteX28" fmla="*/ 1694164 w 1705384"/>
                        <a:gd name="connsiteY28" fmla="*/ 1071475 h 1194891"/>
                        <a:gd name="connsiteX29" fmla="*/ 1705384 w 1705384"/>
                        <a:gd name="connsiteY29" fmla="*/ 1015377 h 1194891"/>
                        <a:gd name="connsiteX30" fmla="*/ 1705384 w 1705384"/>
                        <a:gd name="connsiteY30" fmla="*/ 970498 h 1194891"/>
                        <a:gd name="connsiteX31" fmla="*/ 1705384 w 1705384"/>
                        <a:gd name="connsiteY31" fmla="*/ 897571 h 1194891"/>
                        <a:gd name="connsiteX32" fmla="*/ 1649286 w 1705384"/>
                        <a:gd name="connsiteY32" fmla="*/ 807814 h 119489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</a:cxnLst>
                      <a:rect l="l" t="t" r="r" b="b"/>
                      <a:pathLst>
                        <a:path w="1705384" h="1194891">
                          <a:moveTo>
                            <a:pt x="1649286" y="807814"/>
                          </a:moveTo>
                          <a:lnTo>
                            <a:pt x="280491" y="0"/>
                          </a:lnTo>
                          <a:lnTo>
                            <a:pt x="235612" y="0"/>
                          </a:lnTo>
                          <a:lnTo>
                            <a:pt x="190734" y="0"/>
                          </a:lnTo>
                          <a:lnTo>
                            <a:pt x="145855" y="5610"/>
                          </a:lnTo>
                          <a:lnTo>
                            <a:pt x="112196" y="22440"/>
                          </a:lnTo>
                          <a:lnTo>
                            <a:pt x="56098" y="50489"/>
                          </a:lnTo>
                          <a:lnTo>
                            <a:pt x="22439" y="95367"/>
                          </a:lnTo>
                          <a:lnTo>
                            <a:pt x="5610" y="134636"/>
                          </a:lnTo>
                          <a:lnTo>
                            <a:pt x="5610" y="134636"/>
                          </a:lnTo>
                          <a:lnTo>
                            <a:pt x="0" y="179514"/>
                          </a:lnTo>
                          <a:lnTo>
                            <a:pt x="0" y="179514"/>
                          </a:lnTo>
                          <a:lnTo>
                            <a:pt x="72928" y="207564"/>
                          </a:lnTo>
                          <a:lnTo>
                            <a:pt x="112196" y="224393"/>
                          </a:lnTo>
                          <a:lnTo>
                            <a:pt x="112196" y="224393"/>
                          </a:lnTo>
                          <a:lnTo>
                            <a:pt x="190734" y="252442"/>
                          </a:lnTo>
                          <a:lnTo>
                            <a:pt x="230002" y="286101"/>
                          </a:lnTo>
                          <a:lnTo>
                            <a:pt x="263661" y="336589"/>
                          </a:lnTo>
                          <a:lnTo>
                            <a:pt x="286101" y="387078"/>
                          </a:lnTo>
                          <a:lnTo>
                            <a:pt x="302930" y="437566"/>
                          </a:lnTo>
                          <a:lnTo>
                            <a:pt x="308540" y="482444"/>
                          </a:lnTo>
                          <a:lnTo>
                            <a:pt x="325369" y="521713"/>
                          </a:lnTo>
                          <a:lnTo>
                            <a:pt x="325369" y="577811"/>
                          </a:lnTo>
                          <a:lnTo>
                            <a:pt x="1458552" y="1189281"/>
                          </a:lnTo>
                          <a:lnTo>
                            <a:pt x="1492211" y="1194891"/>
                          </a:lnTo>
                          <a:lnTo>
                            <a:pt x="1570748" y="1178062"/>
                          </a:lnTo>
                          <a:lnTo>
                            <a:pt x="1604407" y="1155622"/>
                          </a:lnTo>
                          <a:lnTo>
                            <a:pt x="1660506" y="1127573"/>
                          </a:lnTo>
                          <a:lnTo>
                            <a:pt x="1694164" y="1071475"/>
                          </a:lnTo>
                          <a:lnTo>
                            <a:pt x="1705384" y="1015377"/>
                          </a:lnTo>
                          <a:lnTo>
                            <a:pt x="1705384" y="970498"/>
                          </a:lnTo>
                          <a:lnTo>
                            <a:pt x="1705384" y="897571"/>
                          </a:lnTo>
                          <a:lnTo>
                            <a:pt x="1649286" y="807814"/>
                          </a:lnTo>
                          <a:close/>
                        </a:path>
                      </a:pathLst>
                    </a:custGeom>
                    <a:solidFill>
                      <a:schemeClr val="accent3">
                        <a:lumMod val="50000"/>
                      </a:schemeClr>
                    </a:solidFill>
                    <a:ln w="3175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>
                  </p:spPr>
                  <p:style>
                    <a:lnRef idx="0">
                      <a:schemeClr val="accent3"/>
                    </a:lnRef>
                    <a:fillRef idx="3">
                      <a:schemeClr val="accent3"/>
                    </a:fillRef>
                    <a:effectRef idx="3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defTabSz="913737"/>
                      <a:endParaRPr lang="en-US" sz="1600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273" name="Vrije vorm 272"/>
                    <p:cNvSpPr/>
                    <p:nvPr/>
                  </p:nvSpPr>
                  <p:spPr>
                    <a:xfrm rot="17953501">
                      <a:off x="8728130" y="4757449"/>
                      <a:ext cx="318560" cy="274505"/>
                    </a:xfrm>
                    <a:custGeom>
                      <a:avLst/>
                      <a:gdLst>
                        <a:gd name="connsiteX0" fmla="*/ 1649286 w 1705384"/>
                        <a:gd name="connsiteY0" fmla="*/ 807814 h 1194891"/>
                        <a:gd name="connsiteX1" fmla="*/ 280491 w 1705384"/>
                        <a:gd name="connsiteY1" fmla="*/ 0 h 1194891"/>
                        <a:gd name="connsiteX2" fmla="*/ 235612 w 1705384"/>
                        <a:gd name="connsiteY2" fmla="*/ 0 h 1194891"/>
                        <a:gd name="connsiteX3" fmla="*/ 190734 w 1705384"/>
                        <a:gd name="connsiteY3" fmla="*/ 0 h 1194891"/>
                        <a:gd name="connsiteX4" fmla="*/ 145855 w 1705384"/>
                        <a:gd name="connsiteY4" fmla="*/ 5610 h 1194891"/>
                        <a:gd name="connsiteX5" fmla="*/ 112196 w 1705384"/>
                        <a:gd name="connsiteY5" fmla="*/ 22440 h 1194891"/>
                        <a:gd name="connsiteX6" fmla="*/ 56098 w 1705384"/>
                        <a:gd name="connsiteY6" fmla="*/ 50489 h 1194891"/>
                        <a:gd name="connsiteX7" fmla="*/ 22439 w 1705384"/>
                        <a:gd name="connsiteY7" fmla="*/ 95367 h 1194891"/>
                        <a:gd name="connsiteX8" fmla="*/ 5610 w 1705384"/>
                        <a:gd name="connsiteY8" fmla="*/ 134636 h 1194891"/>
                        <a:gd name="connsiteX9" fmla="*/ 5610 w 1705384"/>
                        <a:gd name="connsiteY9" fmla="*/ 134636 h 1194891"/>
                        <a:gd name="connsiteX10" fmla="*/ 0 w 1705384"/>
                        <a:gd name="connsiteY10" fmla="*/ 179514 h 1194891"/>
                        <a:gd name="connsiteX11" fmla="*/ 0 w 1705384"/>
                        <a:gd name="connsiteY11" fmla="*/ 179514 h 1194891"/>
                        <a:gd name="connsiteX12" fmla="*/ 72928 w 1705384"/>
                        <a:gd name="connsiteY12" fmla="*/ 207564 h 1194891"/>
                        <a:gd name="connsiteX13" fmla="*/ 112196 w 1705384"/>
                        <a:gd name="connsiteY13" fmla="*/ 224393 h 1194891"/>
                        <a:gd name="connsiteX14" fmla="*/ 112196 w 1705384"/>
                        <a:gd name="connsiteY14" fmla="*/ 224393 h 1194891"/>
                        <a:gd name="connsiteX15" fmla="*/ 190734 w 1705384"/>
                        <a:gd name="connsiteY15" fmla="*/ 252442 h 1194891"/>
                        <a:gd name="connsiteX16" fmla="*/ 230002 w 1705384"/>
                        <a:gd name="connsiteY16" fmla="*/ 286101 h 1194891"/>
                        <a:gd name="connsiteX17" fmla="*/ 263661 w 1705384"/>
                        <a:gd name="connsiteY17" fmla="*/ 336589 h 1194891"/>
                        <a:gd name="connsiteX18" fmla="*/ 286101 w 1705384"/>
                        <a:gd name="connsiteY18" fmla="*/ 387078 h 1194891"/>
                        <a:gd name="connsiteX19" fmla="*/ 302930 w 1705384"/>
                        <a:gd name="connsiteY19" fmla="*/ 437566 h 1194891"/>
                        <a:gd name="connsiteX20" fmla="*/ 308540 w 1705384"/>
                        <a:gd name="connsiteY20" fmla="*/ 482444 h 1194891"/>
                        <a:gd name="connsiteX21" fmla="*/ 325369 w 1705384"/>
                        <a:gd name="connsiteY21" fmla="*/ 521713 h 1194891"/>
                        <a:gd name="connsiteX22" fmla="*/ 325369 w 1705384"/>
                        <a:gd name="connsiteY22" fmla="*/ 577811 h 1194891"/>
                        <a:gd name="connsiteX23" fmla="*/ 1458552 w 1705384"/>
                        <a:gd name="connsiteY23" fmla="*/ 1189281 h 1194891"/>
                        <a:gd name="connsiteX24" fmla="*/ 1492211 w 1705384"/>
                        <a:gd name="connsiteY24" fmla="*/ 1194891 h 1194891"/>
                        <a:gd name="connsiteX25" fmla="*/ 1570748 w 1705384"/>
                        <a:gd name="connsiteY25" fmla="*/ 1178062 h 1194891"/>
                        <a:gd name="connsiteX26" fmla="*/ 1604407 w 1705384"/>
                        <a:gd name="connsiteY26" fmla="*/ 1155622 h 1194891"/>
                        <a:gd name="connsiteX27" fmla="*/ 1660506 w 1705384"/>
                        <a:gd name="connsiteY27" fmla="*/ 1127573 h 1194891"/>
                        <a:gd name="connsiteX28" fmla="*/ 1694164 w 1705384"/>
                        <a:gd name="connsiteY28" fmla="*/ 1071475 h 1194891"/>
                        <a:gd name="connsiteX29" fmla="*/ 1705384 w 1705384"/>
                        <a:gd name="connsiteY29" fmla="*/ 1015377 h 1194891"/>
                        <a:gd name="connsiteX30" fmla="*/ 1705384 w 1705384"/>
                        <a:gd name="connsiteY30" fmla="*/ 970498 h 1194891"/>
                        <a:gd name="connsiteX31" fmla="*/ 1705384 w 1705384"/>
                        <a:gd name="connsiteY31" fmla="*/ 897571 h 1194891"/>
                        <a:gd name="connsiteX32" fmla="*/ 1649286 w 1705384"/>
                        <a:gd name="connsiteY32" fmla="*/ 807814 h 119489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</a:cxnLst>
                      <a:rect l="l" t="t" r="r" b="b"/>
                      <a:pathLst>
                        <a:path w="1705384" h="1194891">
                          <a:moveTo>
                            <a:pt x="1649286" y="807814"/>
                          </a:moveTo>
                          <a:lnTo>
                            <a:pt x="280491" y="0"/>
                          </a:lnTo>
                          <a:lnTo>
                            <a:pt x="235612" y="0"/>
                          </a:lnTo>
                          <a:lnTo>
                            <a:pt x="190734" y="0"/>
                          </a:lnTo>
                          <a:lnTo>
                            <a:pt x="145855" y="5610"/>
                          </a:lnTo>
                          <a:lnTo>
                            <a:pt x="112196" y="22440"/>
                          </a:lnTo>
                          <a:lnTo>
                            <a:pt x="56098" y="50489"/>
                          </a:lnTo>
                          <a:lnTo>
                            <a:pt x="22439" y="95367"/>
                          </a:lnTo>
                          <a:lnTo>
                            <a:pt x="5610" y="134636"/>
                          </a:lnTo>
                          <a:lnTo>
                            <a:pt x="5610" y="134636"/>
                          </a:lnTo>
                          <a:lnTo>
                            <a:pt x="0" y="179514"/>
                          </a:lnTo>
                          <a:lnTo>
                            <a:pt x="0" y="179514"/>
                          </a:lnTo>
                          <a:lnTo>
                            <a:pt x="72928" y="207564"/>
                          </a:lnTo>
                          <a:lnTo>
                            <a:pt x="112196" y="224393"/>
                          </a:lnTo>
                          <a:lnTo>
                            <a:pt x="112196" y="224393"/>
                          </a:lnTo>
                          <a:lnTo>
                            <a:pt x="190734" y="252442"/>
                          </a:lnTo>
                          <a:lnTo>
                            <a:pt x="230002" y="286101"/>
                          </a:lnTo>
                          <a:lnTo>
                            <a:pt x="263661" y="336589"/>
                          </a:lnTo>
                          <a:lnTo>
                            <a:pt x="286101" y="387078"/>
                          </a:lnTo>
                          <a:lnTo>
                            <a:pt x="302930" y="437566"/>
                          </a:lnTo>
                          <a:lnTo>
                            <a:pt x="308540" y="482444"/>
                          </a:lnTo>
                          <a:lnTo>
                            <a:pt x="325369" y="521713"/>
                          </a:lnTo>
                          <a:lnTo>
                            <a:pt x="325369" y="577811"/>
                          </a:lnTo>
                          <a:lnTo>
                            <a:pt x="1458552" y="1189281"/>
                          </a:lnTo>
                          <a:lnTo>
                            <a:pt x="1492211" y="1194891"/>
                          </a:lnTo>
                          <a:lnTo>
                            <a:pt x="1570748" y="1178062"/>
                          </a:lnTo>
                          <a:lnTo>
                            <a:pt x="1604407" y="1155622"/>
                          </a:lnTo>
                          <a:lnTo>
                            <a:pt x="1660506" y="1127573"/>
                          </a:lnTo>
                          <a:lnTo>
                            <a:pt x="1694164" y="1071475"/>
                          </a:lnTo>
                          <a:lnTo>
                            <a:pt x="1705384" y="1015377"/>
                          </a:lnTo>
                          <a:lnTo>
                            <a:pt x="1705384" y="970498"/>
                          </a:lnTo>
                          <a:lnTo>
                            <a:pt x="1705384" y="897571"/>
                          </a:lnTo>
                          <a:lnTo>
                            <a:pt x="1649286" y="807814"/>
                          </a:lnTo>
                          <a:close/>
                        </a:path>
                      </a:pathLst>
                    </a:custGeom>
                    <a:solidFill>
                      <a:schemeClr val="accent3">
                        <a:lumMod val="50000"/>
                      </a:schemeClr>
                    </a:solidFill>
                    <a:ln w="3175">
                      <a:solidFill>
                        <a:schemeClr val="bg1">
                          <a:lumMod val="50000"/>
                        </a:schemeClr>
                      </a:solidFill>
                    </a:ln>
                  </p:spPr>
                  <p:style>
                    <a:lnRef idx="0">
                      <a:schemeClr val="accent3"/>
                    </a:lnRef>
                    <a:fillRef idx="3">
                      <a:schemeClr val="accent3"/>
                    </a:fillRef>
                    <a:effectRef idx="3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defTabSz="913737"/>
                      <a:endParaRPr lang="en-US" sz="1600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274" name="Oval 52"/>
                    <p:cNvSpPr/>
                    <p:nvPr/>
                  </p:nvSpPr>
                  <p:spPr>
                    <a:xfrm rot="3888728">
                      <a:off x="8696556" y="4970826"/>
                      <a:ext cx="117004" cy="146968"/>
                    </a:xfrm>
                    <a:prstGeom prst="ellipse">
                      <a:avLst/>
                    </a:prstGeom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tx1"/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  <a:ln/>
                  </p:spPr>
                  <p:style>
                    <a:lnRef idx="0">
                      <a:schemeClr val="accent4"/>
                    </a:lnRef>
                    <a:fillRef idx="3">
                      <a:schemeClr val="accent4"/>
                    </a:fillRef>
                    <a:effectRef idx="3">
                      <a:schemeClr val="accent4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defTabSz="913737"/>
                      <a:endParaRPr lang="en-US" sz="1600" kern="0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278" name="Vrije vorm 277"/>
                    <p:cNvSpPr/>
                    <p:nvPr/>
                  </p:nvSpPr>
                  <p:spPr>
                    <a:xfrm rot="218083" flipV="1">
                      <a:off x="8791260" y="4886973"/>
                      <a:ext cx="333196" cy="274454"/>
                    </a:xfrm>
                    <a:custGeom>
                      <a:avLst/>
                      <a:gdLst>
                        <a:gd name="connsiteX0" fmla="*/ 1649286 w 1705384"/>
                        <a:gd name="connsiteY0" fmla="*/ 807814 h 1194891"/>
                        <a:gd name="connsiteX1" fmla="*/ 280491 w 1705384"/>
                        <a:gd name="connsiteY1" fmla="*/ 0 h 1194891"/>
                        <a:gd name="connsiteX2" fmla="*/ 235612 w 1705384"/>
                        <a:gd name="connsiteY2" fmla="*/ 0 h 1194891"/>
                        <a:gd name="connsiteX3" fmla="*/ 190734 w 1705384"/>
                        <a:gd name="connsiteY3" fmla="*/ 0 h 1194891"/>
                        <a:gd name="connsiteX4" fmla="*/ 145855 w 1705384"/>
                        <a:gd name="connsiteY4" fmla="*/ 5610 h 1194891"/>
                        <a:gd name="connsiteX5" fmla="*/ 112196 w 1705384"/>
                        <a:gd name="connsiteY5" fmla="*/ 22440 h 1194891"/>
                        <a:gd name="connsiteX6" fmla="*/ 56098 w 1705384"/>
                        <a:gd name="connsiteY6" fmla="*/ 50489 h 1194891"/>
                        <a:gd name="connsiteX7" fmla="*/ 22439 w 1705384"/>
                        <a:gd name="connsiteY7" fmla="*/ 95367 h 1194891"/>
                        <a:gd name="connsiteX8" fmla="*/ 5610 w 1705384"/>
                        <a:gd name="connsiteY8" fmla="*/ 134636 h 1194891"/>
                        <a:gd name="connsiteX9" fmla="*/ 5610 w 1705384"/>
                        <a:gd name="connsiteY9" fmla="*/ 134636 h 1194891"/>
                        <a:gd name="connsiteX10" fmla="*/ 0 w 1705384"/>
                        <a:gd name="connsiteY10" fmla="*/ 179514 h 1194891"/>
                        <a:gd name="connsiteX11" fmla="*/ 0 w 1705384"/>
                        <a:gd name="connsiteY11" fmla="*/ 179514 h 1194891"/>
                        <a:gd name="connsiteX12" fmla="*/ 72928 w 1705384"/>
                        <a:gd name="connsiteY12" fmla="*/ 207564 h 1194891"/>
                        <a:gd name="connsiteX13" fmla="*/ 112196 w 1705384"/>
                        <a:gd name="connsiteY13" fmla="*/ 224393 h 1194891"/>
                        <a:gd name="connsiteX14" fmla="*/ 112196 w 1705384"/>
                        <a:gd name="connsiteY14" fmla="*/ 224393 h 1194891"/>
                        <a:gd name="connsiteX15" fmla="*/ 190734 w 1705384"/>
                        <a:gd name="connsiteY15" fmla="*/ 252442 h 1194891"/>
                        <a:gd name="connsiteX16" fmla="*/ 230002 w 1705384"/>
                        <a:gd name="connsiteY16" fmla="*/ 286101 h 1194891"/>
                        <a:gd name="connsiteX17" fmla="*/ 263661 w 1705384"/>
                        <a:gd name="connsiteY17" fmla="*/ 336589 h 1194891"/>
                        <a:gd name="connsiteX18" fmla="*/ 286101 w 1705384"/>
                        <a:gd name="connsiteY18" fmla="*/ 387078 h 1194891"/>
                        <a:gd name="connsiteX19" fmla="*/ 302930 w 1705384"/>
                        <a:gd name="connsiteY19" fmla="*/ 437566 h 1194891"/>
                        <a:gd name="connsiteX20" fmla="*/ 308540 w 1705384"/>
                        <a:gd name="connsiteY20" fmla="*/ 482444 h 1194891"/>
                        <a:gd name="connsiteX21" fmla="*/ 325369 w 1705384"/>
                        <a:gd name="connsiteY21" fmla="*/ 521713 h 1194891"/>
                        <a:gd name="connsiteX22" fmla="*/ 325369 w 1705384"/>
                        <a:gd name="connsiteY22" fmla="*/ 577811 h 1194891"/>
                        <a:gd name="connsiteX23" fmla="*/ 1458552 w 1705384"/>
                        <a:gd name="connsiteY23" fmla="*/ 1189281 h 1194891"/>
                        <a:gd name="connsiteX24" fmla="*/ 1492211 w 1705384"/>
                        <a:gd name="connsiteY24" fmla="*/ 1194891 h 1194891"/>
                        <a:gd name="connsiteX25" fmla="*/ 1570748 w 1705384"/>
                        <a:gd name="connsiteY25" fmla="*/ 1178062 h 1194891"/>
                        <a:gd name="connsiteX26" fmla="*/ 1604407 w 1705384"/>
                        <a:gd name="connsiteY26" fmla="*/ 1155622 h 1194891"/>
                        <a:gd name="connsiteX27" fmla="*/ 1660506 w 1705384"/>
                        <a:gd name="connsiteY27" fmla="*/ 1127573 h 1194891"/>
                        <a:gd name="connsiteX28" fmla="*/ 1694164 w 1705384"/>
                        <a:gd name="connsiteY28" fmla="*/ 1071475 h 1194891"/>
                        <a:gd name="connsiteX29" fmla="*/ 1705384 w 1705384"/>
                        <a:gd name="connsiteY29" fmla="*/ 1015377 h 1194891"/>
                        <a:gd name="connsiteX30" fmla="*/ 1705384 w 1705384"/>
                        <a:gd name="connsiteY30" fmla="*/ 970498 h 1194891"/>
                        <a:gd name="connsiteX31" fmla="*/ 1705384 w 1705384"/>
                        <a:gd name="connsiteY31" fmla="*/ 897571 h 1194891"/>
                        <a:gd name="connsiteX32" fmla="*/ 1649286 w 1705384"/>
                        <a:gd name="connsiteY32" fmla="*/ 807814 h 119489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</a:cxnLst>
                      <a:rect l="l" t="t" r="r" b="b"/>
                      <a:pathLst>
                        <a:path w="1705384" h="1194891">
                          <a:moveTo>
                            <a:pt x="1649286" y="807814"/>
                          </a:moveTo>
                          <a:lnTo>
                            <a:pt x="280491" y="0"/>
                          </a:lnTo>
                          <a:lnTo>
                            <a:pt x="235612" y="0"/>
                          </a:lnTo>
                          <a:lnTo>
                            <a:pt x="190734" y="0"/>
                          </a:lnTo>
                          <a:lnTo>
                            <a:pt x="145855" y="5610"/>
                          </a:lnTo>
                          <a:lnTo>
                            <a:pt x="112196" y="22440"/>
                          </a:lnTo>
                          <a:lnTo>
                            <a:pt x="56098" y="50489"/>
                          </a:lnTo>
                          <a:lnTo>
                            <a:pt x="22439" y="95367"/>
                          </a:lnTo>
                          <a:lnTo>
                            <a:pt x="5610" y="134636"/>
                          </a:lnTo>
                          <a:lnTo>
                            <a:pt x="5610" y="134636"/>
                          </a:lnTo>
                          <a:lnTo>
                            <a:pt x="0" y="179514"/>
                          </a:lnTo>
                          <a:lnTo>
                            <a:pt x="0" y="179514"/>
                          </a:lnTo>
                          <a:lnTo>
                            <a:pt x="72928" y="207564"/>
                          </a:lnTo>
                          <a:lnTo>
                            <a:pt x="112196" y="224393"/>
                          </a:lnTo>
                          <a:lnTo>
                            <a:pt x="112196" y="224393"/>
                          </a:lnTo>
                          <a:lnTo>
                            <a:pt x="190734" y="252442"/>
                          </a:lnTo>
                          <a:lnTo>
                            <a:pt x="230002" y="286101"/>
                          </a:lnTo>
                          <a:lnTo>
                            <a:pt x="263661" y="336589"/>
                          </a:lnTo>
                          <a:lnTo>
                            <a:pt x="286101" y="387078"/>
                          </a:lnTo>
                          <a:lnTo>
                            <a:pt x="302930" y="437566"/>
                          </a:lnTo>
                          <a:lnTo>
                            <a:pt x="308540" y="482444"/>
                          </a:lnTo>
                          <a:lnTo>
                            <a:pt x="325369" y="521713"/>
                          </a:lnTo>
                          <a:lnTo>
                            <a:pt x="325369" y="577811"/>
                          </a:lnTo>
                          <a:lnTo>
                            <a:pt x="1458552" y="1189281"/>
                          </a:lnTo>
                          <a:lnTo>
                            <a:pt x="1492211" y="1194891"/>
                          </a:lnTo>
                          <a:lnTo>
                            <a:pt x="1570748" y="1178062"/>
                          </a:lnTo>
                          <a:lnTo>
                            <a:pt x="1604407" y="1155622"/>
                          </a:lnTo>
                          <a:lnTo>
                            <a:pt x="1660506" y="1127573"/>
                          </a:lnTo>
                          <a:lnTo>
                            <a:pt x="1694164" y="1071475"/>
                          </a:lnTo>
                          <a:lnTo>
                            <a:pt x="1705384" y="1015377"/>
                          </a:lnTo>
                          <a:lnTo>
                            <a:pt x="1705384" y="970498"/>
                          </a:lnTo>
                          <a:lnTo>
                            <a:pt x="1705384" y="897571"/>
                          </a:lnTo>
                          <a:lnTo>
                            <a:pt x="1649286" y="807814"/>
                          </a:lnTo>
                          <a:close/>
                        </a:path>
                      </a:pathLst>
                    </a:custGeom>
                    <a:solidFill>
                      <a:schemeClr val="accent3">
                        <a:lumMod val="50000"/>
                      </a:schemeClr>
                    </a:solidFill>
                    <a:ln w="3175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>
                  </p:spPr>
                  <p:style>
                    <a:lnRef idx="0">
                      <a:schemeClr val="accent3"/>
                    </a:lnRef>
                    <a:fillRef idx="3">
                      <a:schemeClr val="accent3"/>
                    </a:fillRef>
                    <a:effectRef idx="3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defTabSz="913737"/>
                      <a:endParaRPr lang="en-US" sz="1600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263" name="Oval 52"/>
                    <p:cNvSpPr/>
                    <p:nvPr/>
                  </p:nvSpPr>
                  <p:spPr>
                    <a:xfrm rot="7332987">
                      <a:off x="7479896" y="2613502"/>
                      <a:ext cx="117004" cy="146968"/>
                    </a:xfrm>
                    <a:prstGeom prst="ellipse">
                      <a:avLst/>
                    </a:prstGeom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tx1"/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  <a:ln/>
                  </p:spPr>
                  <p:style>
                    <a:lnRef idx="0">
                      <a:schemeClr val="accent4"/>
                    </a:lnRef>
                    <a:fillRef idx="3">
                      <a:schemeClr val="accent4"/>
                    </a:fillRef>
                    <a:effectRef idx="3">
                      <a:schemeClr val="accent4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defTabSz="913737"/>
                      <a:endParaRPr lang="en-US" sz="1600" kern="0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82" name="Freeform 25"/>
                    <p:cNvSpPr/>
                    <p:nvPr/>
                  </p:nvSpPr>
                  <p:spPr>
                    <a:xfrm>
                      <a:off x="7025781" y="1594379"/>
                      <a:ext cx="3270593" cy="3548659"/>
                    </a:xfrm>
                    <a:custGeom>
                      <a:avLst/>
                      <a:gdLst>
                        <a:gd name="connsiteX0" fmla="*/ 0 w 1748430"/>
                        <a:gd name="connsiteY0" fmla="*/ 321869 h 1725733"/>
                        <a:gd name="connsiteX1" fmla="*/ 69494 w 1748430"/>
                        <a:gd name="connsiteY1" fmla="*/ 288951 h 1725733"/>
                        <a:gd name="connsiteX2" fmla="*/ 142646 w 1748430"/>
                        <a:gd name="connsiteY2" fmla="*/ 299924 h 1725733"/>
                        <a:gd name="connsiteX3" fmla="*/ 215798 w 1748430"/>
                        <a:gd name="connsiteY3" fmla="*/ 318212 h 1725733"/>
                        <a:gd name="connsiteX4" fmla="*/ 267005 w 1748430"/>
                        <a:gd name="connsiteY4" fmla="*/ 351130 h 1725733"/>
                        <a:gd name="connsiteX5" fmla="*/ 332842 w 1748430"/>
                        <a:gd name="connsiteY5" fmla="*/ 380391 h 1725733"/>
                        <a:gd name="connsiteX6" fmla="*/ 391363 w 1748430"/>
                        <a:gd name="connsiteY6" fmla="*/ 413309 h 1725733"/>
                        <a:gd name="connsiteX7" fmla="*/ 424282 w 1748430"/>
                        <a:gd name="connsiteY7" fmla="*/ 438912 h 1725733"/>
                        <a:gd name="connsiteX8" fmla="*/ 475488 w 1748430"/>
                        <a:gd name="connsiteY8" fmla="*/ 471831 h 1725733"/>
                        <a:gd name="connsiteX9" fmla="*/ 534010 w 1748430"/>
                        <a:gd name="connsiteY9" fmla="*/ 490119 h 1725733"/>
                        <a:gd name="connsiteX10" fmla="*/ 563270 w 1748430"/>
                        <a:gd name="connsiteY10" fmla="*/ 493776 h 1725733"/>
                        <a:gd name="connsiteX11" fmla="*/ 625450 w 1748430"/>
                        <a:gd name="connsiteY11" fmla="*/ 468173 h 1725733"/>
                        <a:gd name="connsiteX12" fmla="*/ 669341 w 1748430"/>
                        <a:gd name="connsiteY12" fmla="*/ 427940 h 1725733"/>
                        <a:gd name="connsiteX13" fmla="*/ 691286 w 1748430"/>
                        <a:gd name="connsiteY13" fmla="*/ 391364 h 1725733"/>
                        <a:gd name="connsiteX14" fmla="*/ 691286 w 1748430"/>
                        <a:gd name="connsiteY14" fmla="*/ 391364 h 1725733"/>
                        <a:gd name="connsiteX15" fmla="*/ 709574 w 1748430"/>
                        <a:gd name="connsiteY15" fmla="*/ 325527 h 1725733"/>
                        <a:gd name="connsiteX16" fmla="*/ 705917 w 1748430"/>
                        <a:gd name="connsiteY16" fmla="*/ 237744 h 1725733"/>
                        <a:gd name="connsiteX17" fmla="*/ 665683 w 1748430"/>
                        <a:gd name="connsiteY17" fmla="*/ 182880 h 1725733"/>
                        <a:gd name="connsiteX18" fmla="*/ 640080 w 1748430"/>
                        <a:gd name="connsiteY18" fmla="*/ 128016 h 1725733"/>
                        <a:gd name="connsiteX19" fmla="*/ 625450 w 1748430"/>
                        <a:gd name="connsiteY19" fmla="*/ 51207 h 1725733"/>
                        <a:gd name="connsiteX20" fmla="*/ 629107 w 1748430"/>
                        <a:gd name="connsiteY20" fmla="*/ 0 h 1725733"/>
                        <a:gd name="connsiteX21" fmla="*/ 669341 w 1748430"/>
                        <a:gd name="connsiteY21" fmla="*/ 51207 h 1725733"/>
                        <a:gd name="connsiteX22" fmla="*/ 698602 w 1748430"/>
                        <a:gd name="connsiteY22" fmla="*/ 138989 h 1725733"/>
                        <a:gd name="connsiteX23" fmla="*/ 720547 w 1748430"/>
                        <a:gd name="connsiteY23" fmla="*/ 190196 h 1725733"/>
                        <a:gd name="connsiteX24" fmla="*/ 731520 w 1748430"/>
                        <a:gd name="connsiteY24" fmla="*/ 267005 h 1725733"/>
                        <a:gd name="connsiteX25" fmla="*/ 775411 w 1748430"/>
                        <a:gd name="connsiteY25" fmla="*/ 336500 h 1725733"/>
                        <a:gd name="connsiteX26" fmla="*/ 819302 w 1748430"/>
                        <a:gd name="connsiteY26" fmla="*/ 376733 h 1725733"/>
                        <a:gd name="connsiteX27" fmla="*/ 848563 w 1748430"/>
                        <a:gd name="connsiteY27" fmla="*/ 376733 h 1725733"/>
                        <a:gd name="connsiteX28" fmla="*/ 866851 w 1748430"/>
                        <a:gd name="connsiteY28" fmla="*/ 292608 h 1725733"/>
                        <a:gd name="connsiteX29" fmla="*/ 899770 w 1748430"/>
                        <a:gd name="connsiteY29" fmla="*/ 193853 h 1725733"/>
                        <a:gd name="connsiteX30" fmla="*/ 932688 w 1748430"/>
                        <a:gd name="connsiteY30" fmla="*/ 160935 h 1725733"/>
                        <a:gd name="connsiteX31" fmla="*/ 932688 w 1748430"/>
                        <a:gd name="connsiteY31" fmla="*/ 234087 h 1725733"/>
                        <a:gd name="connsiteX32" fmla="*/ 918058 w 1748430"/>
                        <a:gd name="connsiteY32" fmla="*/ 307239 h 1725733"/>
                        <a:gd name="connsiteX33" fmla="*/ 914400 w 1748430"/>
                        <a:gd name="connsiteY33" fmla="*/ 351130 h 1725733"/>
                        <a:gd name="connsiteX34" fmla="*/ 910742 w 1748430"/>
                        <a:gd name="connsiteY34" fmla="*/ 395021 h 1725733"/>
                        <a:gd name="connsiteX35" fmla="*/ 914400 w 1748430"/>
                        <a:gd name="connsiteY35" fmla="*/ 424282 h 1725733"/>
                        <a:gd name="connsiteX36" fmla="*/ 925373 w 1748430"/>
                        <a:gd name="connsiteY36" fmla="*/ 435255 h 1725733"/>
                        <a:gd name="connsiteX37" fmla="*/ 961949 w 1748430"/>
                        <a:gd name="connsiteY37" fmla="*/ 438912 h 1725733"/>
                        <a:gd name="connsiteX38" fmla="*/ 980237 w 1748430"/>
                        <a:gd name="connsiteY38" fmla="*/ 373076 h 1725733"/>
                        <a:gd name="connsiteX39" fmla="*/ 1009498 w 1748430"/>
                        <a:gd name="connsiteY39" fmla="*/ 325527 h 1725733"/>
                        <a:gd name="connsiteX40" fmla="*/ 1035101 w 1748430"/>
                        <a:gd name="connsiteY40" fmla="*/ 332842 h 1725733"/>
                        <a:gd name="connsiteX41" fmla="*/ 1035101 w 1748430"/>
                        <a:gd name="connsiteY41" fmla="*/ 369418 h 1725733"/>
                        <a:gd name="connsiteX42" fmla="*/ 1035101 w 1748430"/>
                        <a:gd name="connsiteY42" fmla="*/ 413309 h 1725733"/>
                        <a:gd name="connsiteX43" fmla="*/ 1005840 w 1748430"/>
                        <a:gd name="connsiteY43" fmla="*/ 449885 h 1725733"/>
                        <a:gd name="connsiteX44" fmla="*/ 1002182 w 1748430"/>
                        <a:gd name="connsiteY44" fmla="*/ 468173 h 1725733"/>
                        <a:gd name="connsiteX45" fmla="*/ 1071677 w 1748430"/>
                        <a:gd name="connsiteY45" fmla="*/ 479146 h 1725733"/>
                        <a:gd name="connsiteX46" fmla="*/ 1144829 w 1748430"/>
                        <a:gd name="connsiteY46" fmla="*/ 431597 h 1725733"/>
                        <a:gd name="connsiteX47" fmla="*/ 1207008 w 1748430"/>
                        <a:gd name="connsiteY47" fmla="*/ 380391 h 1725733"/>
                        <a:gd name="connsiteX48" fmla="*/ 1283818 w 1748430"/>
                        <a:gd name="connsiteY48" fmla="*/ 340157 h 1725733"/>
                        <a:gd name="connsiteX49" fmla="*/ 1327709 w 1748430"/>
                        <a:gd name="connsiteY49" fmla="*/ 267005 h 1725733"/>
                        <a:gd name="connsiteX50" fmla="*/ 1356970 w 1748430"/>
                        <a:gd name="connsiteY50" fmla="*/ 241402 h 1725733"/>
                        <a:gd name="connsiteX51" fmla="*/ 1371600 w 1748430"/>
                        <a:gd name="connsiteY51" fmla="*/ 281636 h 1725733"/>
                        <a:gd name="connsiteX52" fmla="*/ 1367942 w 1748430"/>
                        <a:gd name="connsiteY52" fmla="*/ 336500 h 1725733"/>
                        <a:gd name="connsiteX53" fmla="*/ 1276502 w 1748430"/>
                        <a:gd name="connsiteY53" fmla="*/ 402336 h 1725733"/>
                        <a:gd name="connsiteX54" fmla="*/ 1239926 w 1748430"/>
                        <a:gd name="connsiteY54" fmla="*/ 449885 h 1725733"/>
                        <a:gd name="connsiteX55" fmla="*/ 1199693 w 1748430"/>
                        <a:gd name="connsiteY55" fmla="*/ 490119 h 1725733"/>
                        <a:gd name="connsiteX56" fmla="*/ 1163117 w 1748430"/>
                        <a:gd name="connsiteY56" fmla="*/ 548640 h 1725733"/>
                        <a:gd name="connsiteX57" fmla="*/ 1159459 w 1748430"/>
                        <a:gd name="connsiteY57" fmla="*/ 585216 h 1725733"/>
                        <a:gd name="connsiteX58" fmla="*/ 1159459 w 1748430"/>
                        <a:gd name="connsiteY58" fmla="*/ 592532 h 1725733"/>
                        <a:gd name="connsiteX59" fmla="*/ 1207008 w 1748430"/>
                        <a:gd name="connsiteY59" fmla="*/ 581559 h 1725733"/>
                        <a:gd name="connsiteX60" fmla="*/ 1239926 w 1748430"/>
                        <a:gd name="connsiteY60" fmla="*/ 548640 h 1725733"/>
                        <a:gd name="connsiteX61" fmla="*/ 1207008 w 1748430"/>
                        <a:gd name="connsiteY61" fmla="*/ 618135 h 1725733"/>
                        <a:gd name="connsiteX62" fmla="*/ 1192378 w 1748430"/>
                        <a:gd name="connsiteY62" fmla="*/ 658368 h 1725733"/>
                        <a:gd name="connsiteX63" fmla="*/ 1203350 w 1748430"/>
                        <a:gd name="connsiteY63" fmla="*/ 709575 h 1725733"/>
                        <a:gd name="connsiteX64" fmla="*/ 1294790 w 1748430"/>
                        <a:gd name="connsiteY64" fmla="*/ 727863 h 1725733"/>
                        <a:gd name="connsiteX65" fmla="*/ 1371600 w 1748430"/>
                        <a:gd name="connsiteY65" fmla="*/ 720548 h 1725733"/>
                        <a:gd name="connsiteX66" fmla="*/ 1525219 w 1748430"/>
                        <a:gd name="connsiteY66" fmla="*/ 694944 h 1725733"/>
                        <a:gd name="connsiteX67" fmla="*/ 1591056 w 1748430"/>
                        <a:gd name="connsiteY67" fmla="*/ 687629 h 1725733"/>
                        <a:gd name="connsiteX68" fmla="*/ 1671523 w 1748430"/>
                        <a:gd name="connsiteY68" fmla="*/ 676656 h 1725733"/>
                        <a:gd name="connsiteX69" fmla="*/ 1726387 w 1748430"/>
                        <a:gd name="connsiteY69" fmla="*/ 683972 h 1725733"/>
                        <a:gd name="connsiteX70" fmla="*/ 1748333 w 1748430"/>
                        <a:gd name="connsiteY70" fmla="*/ 691287 h 1725733"/>
                        <a:gd name="connsiteX71" fmla="*/ 1719072 w 1748430"/>
                        <a:gd name="connsiteY71" fmla="*/ 720548 h 1725733"/>
                        <a:gd name="connsiteX72" fmla="*/ 1660550 w 1748430"/>
                        <a:gd name="connsiteY72" fmla="*/ 731520 h 1725733"/>
                        <a:gd name="connsiteX73" fmla="*/ 1569110 w 1748430"/>
                        <a:gd name="connsiteY73" fmla="*/ 735178 h 1725733"/>
                        <a:gd name="connsiteX74" fmla="*/ 1441094 w 1748430"/>
                        <a:gd name="connsiteY74" fmla="*/ 749808 h 1725733"/>
                        <a:gd name="connsiteX75" fmla="*/ 1360627 w 1748430"/>
                        <a:gd name="connsiteY75" fmla="*/ 775412 h 1725733"/>
                        <a:gd name="connsiteX76" fmla="*/ 1291133 w 1748430"/>
                        <a:gd name="connsiteY76" fmla="*/ 811988 h 1725733"/>
                        <a:gd name="connsiteX77" fmla="*/ 1269187 w 1748430"/>
                        <a:gd name="connsiteY77" fmla="*/ 833933 h 1725733"/>
                        <a:gd name="connsiteX78" fmla="*/ 1291133 w 1748430"/>
                        <a:gd name="connsiteY78" fmla="*/ 874167 h 1725733"/>
                        <a:gd name="connsiteX79" fmla="*/ 1349654 w 1748430"/>
                        <a:gd name="connsiteY79" fmla="*/ 888797 h 1725733"/>
                        <a:gd name="connsiteX80" fmla="*/ 1375258 w 1748430"/>
                        <a:gd name="connsiteY80" fmla="*/ 892455 h 1725733"/>
                        <a:gd name="connsiteX81" fmla="*/ 1294790 w 1748430"/>
                        <a:gd name="connsiteY81" fmla="*/ 907085 h 1725733"/>
                        <a:gd name="connsiteX82" fmla="*/ 1265530 w 1748430"/>
                        <a:gd name="connsiteY82" fmla="*/ 918058 h 1725733"/>
                        <a:gd name="connsiteX83" fmla="*/ 1269187 w 1748430"/>
                        <a:gd name="connsiteY83" fmla="*/ 994868 h 1725733"/>
                        <a:gd name="connsiteX84" fmla="*/ 1367942 w 1748430"/>
                        <a:gd name="connsiteY84" fmla="*/ 1038759 h 1725733"/>
                        <a:gd name="connsiteX85" fmla="*/ 1441094 w 1748430"/>
                        <a:gd name="connsiteY85" fmla="*/ 1078992 h 1725733"/>
                        <a:gd name="connsiteX86" fmla="*/ 1510589 w 1748430"/>
                        <a:gd name="connsiteY86" fmla="*/ 1108253 h 1725733"/>
                        <a:gd name="connsiteX87" fmla="*/ 1605686 w 1748430"/>
                        <a:gd name="connsiteY87" fmla="*/ 1155802 h 1725733"/>
                        <a:gd name="connsiteX88" fmla="*/ 1649578 w 1748430"/>
                        <a:gd name="connsiteY88" fmla="*/ 1196036 h 1725733"/>
                        <a:gd name="connsiteX89" fmla="*/ 1649578 w 1748430"/>
                        <a:gd name="connsiteY89" fmla="*/ 1243584 h 1725733"/>
                        <a:gd name="connsiteX90" fmla="*/ 1620317 w 1748430"/>
                        <a:gd name="connsiteY90" fmla="*/ 1258215 h 1725733"/>
                        <a:gd name="connsiteX91" fmla="*/ 1565453 w 1748430"/>
                        <a:gd name="connsiteY91" fmla="*/ 1239927 h 1725733"/>
                        <a:gd name="connsiteX92" fmla="*/ 1481328 w 1748430"/>
                        <a:gd name="connsiteY92" fmla="*/ 1188720 h 1725733"/>
                        <a:gd name="connsiteX93" fmla="*/ 1404518 w 1748430"/>
                        <a:gd name="connsiteY93" fmla="*/ 1152144 h 1725733"/>
                        <a:gd name="connsiteX94" fmla="*/ 1316736 w 1748430"/>
                        <a:gd name="connsiteY94" fmla="*/ 1089965 h 1725733"/>
                        <a:gd name="connsiteX95" fmla="*/ 1254557 w 1748430"/>
                        <a:gd name="connsiteY95" fmla="*/ 1078992 h 1725733"/>
                        <a:gd name="connsiteX96" fmla="*/ 1177747 w 1748430"/>
                        <a:gd name="connsiteY96" fmla="*/ 1082650 h 1725733"/>
                        <a:gd name="connsiteX97" fmla="*/ 1137514 w 1748430"/>
                        <a:gd name="connsiteY97" fmla="*/ 1130199 h 1725733"/>
                        <a:gd name="connsiteX98" fmla="*/ 1137514 w 1748430"/>
                        <a:gd name="connsiteY98" fmla="*/ 1207008 h 1725733"/>
                        <a:gd name="connsiteX99" fmla="*/ 1192378 w 1748430"/>
                        <a:gd name="connsiteY99" fmla="*/ 1243584 h 1725733"/>
                        <a:gd name="connsiteX100" fmla="*/ 1232611 w 1748430"/>
                        <a:gd name="connsiteY100" fmla="*/ 1294791 h 1725733"/>
                        <a:gd name="connsiteX101" fmla="*/ 1324051 w 1748430"/>
                        <a:gd name="connsiteY101" fmla="*/ 1364285 h 1725733"/>
                        <a:gd name="connsiteX102" fmla="*/ 1408176 w 1748430"/>
                        <a:gd name="connsiteY102" fmla="*/ 1419149 h 1725733"/>
                        <a:gd name="connsiteX103" fmla="*/ 1430122 w 1748430"/>
                        <a:gd name="connsiteY103" fmla="*/ 1466698 h 1725733"/>
                        <a:gd name="connsiteX104" fmla="*/ 1375258 w 1748430"/>
                        <a:gd name="connsiteY104" fmla="*/ 1477671 h 1725733"/>
                        <a:gd name="connsiteX105" fmla="*/ 1298448 w 1748430"/>
                        <a:gd name="connsiteY105" fmla="*/ 1426464 h 1725733"/>
                        <a:gd name="connsiteX106" fmla="*/ 1228954 w 1748430"/>
                        <a:gd name="connsiteY106" fmla="*/ 1360628 h 1725733"/>
                        <a:gd name="connsiteX107" fmla="*/ 1177747 w 1748430"/>
                        <a:gd name="connsiteY107" fmla="*/ 1316736 h 1725733"/>
                        <a:gd name="connsiteX108" fmla="*/ 1119226 w 1748430"/>
                        <a:gd name="connsiteY108" fmla="*/ 1272845 h 1725733"/>
                        <a:gd name="connsiteX109" fmla="*/ 1093622 w 1748430"/>
                        <a:gd name="connsiteY109" fmla="*/ 1243584 h 1725733"/>
                        <a:gd name="connsiteX110" fmla="*/ 1049731 w 1748430"/>
                        <a:gd name="connsiteY110" fmla="*/ 1236269 h 1725733"/>
                        <a:gd name="connsiteX111" fmla="*/ 1049731 w 1748430"/>
                        <a:gd name="connsiteY111" fmla="*/ 1250900 h 1725733"/>
                        <a:gd name="connsiteX112" fmla="*/ 1049731 w 1748430"/>
                        <a:gd name="connsiteY112" fmla="*/ 1327709 h 1725733"/>
                        <a:gd name="connsiteX113" fmla="*/ 1108253 w 1748430"/>
                        <a:gd name="connsiteY113" fmla="*/ 1404519 h 1725733"/>
                        <a:gd name="connsiteX114" fmla="*/ 1053389 w 1748430"/>
                        <a:gd name="connsiteY114" fmla="*/ 1371600 h 1725733"/>
                        <a:gd name="connsiteX115" fmla="*/ 1002182 w 1748430"/>
                        <a:gd name="connsiteY115" fmla="*/ 1313079 h 1725733"/>
                        <a:gd name="connsiteX116" fmla="*/ 958291 w 1748430"/>
                        <a:gd name="connsiteY116" fmla="*/ 1265530 h 1725733"/>
                        <a:gd name="connsiteX117" fmla="*/ 943661 w 1748430"/>
                        <a:gd name="connsiteY117" fmla="*/ 1287476 h 1725733"/>
                        <a:gd name="connsiteX118" fmla="*/ 991210 w 1748430"/>
                        <a:gd name="connsiteY118" fmla="*/ 1375258 h 1725733"/>
                        <a:gd name="connsiteX119" fmla="*/ 1035101 w 1748430"/>
                        <a:gd name="connsiteY119" fmla="*/ 1444752 h 1725733"/>
                        <a:gd name="connsiteX120" fmla="*/ 1115568 w 1748430"/>
                        <a:gd name="connsiteY120" fmla="*/ 1569111 h 1725733"/>
                        <a:gd name="connsiteX121" fmla="*/ 1170432 w 1748430"/>
                        <a:gd name="connsiteY121" fmla="*/ 1642263 h 1725733"/>
                        <a:gd name="connsiteX122" fmla="*/ 1144829 w 1748430"/>
                        <a:gd name="connsiteY122" fmla="*/ 1667866 h 1725733"/>
                        <a:gd name="connsiteX123" fmla="*/ 1097280 w 1748430"/>
                        <a:gd name="connsiteY123" fmla="*/ 1656893 h 1725733"/>
                        <a:gd name="connsiteX124" fmla="*/ 1046074 w 1748430"/>
                        <a:gd name="connsiteY124" fmla="*/ 1558138 h 1725733"/>
                        <a:gd name="connsiteX125" fmla="*/ 1002182 w 1748430"/>
                        <a:gd name="connsiteY125" fmla="*/ 1474013 h 1725733"/>
                        <a:gd name="connsiteX126" fmla="*/ 965606 w 1748430"/>
                        <a:gd name="connsiteY126" fmla="*/ 1408176 h 1725733"/>
                        <a:gd name="connsiteX127" fmla="*/ 932688 w 1748430"/>
                        <a:gd name="connsiteY127" fmla="*/ 1338682 h 1725733"/>
                        <a:gd name="connsiteX128" fmla="*/ 896112 w 1748430"/>
                        <a:gd name="connsiteY128" fmla="*/ 1287476 h 1725733"/>
                        <a:gd name="connsiteX129" fmla="*/ 815645 w 1748430"/>
                        <a:gd name="connsiteY129" fmla="*/ 1276503 h 1725733"/>
                        <a:gd name="connsiteX130" fmla="*/ 742493 w 1748430"/>
                        <a:gd name="connsiteY130" fmla="*/ 1291133 h 1725733"/>
                        <a:gd name="connsiteX131" fmla="*/ 698602 w 1748430"/>
                        <a:gd name="connsiteY131" fmla="*/ 1426464 h 1725733"/>
                        <a:gd name="connsiteX132" fmla="*/ 662026 w 1748430"/>
                        <a:gd name="connsiteY132" fmla="*/ 1539850 h 1725733"/>
                        <a:gd name="connsiteX133" fmla="*/ 640080 w 1748430"/>
                        <a:gd name="connsiteY133" fmla="*/ 1602029 h 1725733"/>
                        <a:gd name="connsiteX134" fmla="*/ 581558 w 1748430"/>
                        <a:gd name="connsiteY134" fmla="*/ 1711757 h 1725733"/>
                        <a:gd name="connsiteX135" fmla="*/ 548640 w 1748430"/>
                        <a:gd name="connsiteY135" fmla="*/ 1719072 h 1725733"/>
                        <a:gd name="connsiteX136" fmla="*/ 537667 w 1748430"/>
                        <a:gd name="connsiteY136" fmla="*/ 1664208 h 1725733"/>
                        <a:gd name="connsiteX137" fmla="*/ 570586 w 1748430"/>
                        <a:gd name="connsiteY137" fmla="*/ 1576426 h 1725733"/>
                        <a:gd name="connsiteX138" fmla="*/ 596189 w 1748430"/>
                        <a:gd name="connsiteY138" fmla="*/ 1514247 h 1725733"/>
                        <a:gd name="connsiteX139" fmla="*/ 618134 w 1748430"/>
                        <a:gd name="connsiteY139" fmla="*/ 1463040 h 1725733"/>
                        <a:gd name="connsiteX140" fmla="*/ 651053 w 1748430"/>
                        <a:gd name="connsiteY140" fmla="*/ 1342340 h 1725733"/>
                        <a:gd name="connsiteX141" fmla="*/ 662026 w 1748430"/>
                        <a:gd name="connsiteY141" fmla="*/ 1272845 h 1725733"/>
                        <a:gd name="connsiteX142" fmla="*/ 662026 w 1748430"/>
                        <a:gd name="connsiteY142" fmla="*/ 1269188 h 1725733"/>
                        <a:gd name="connsiteX143" fmla="*/ 625450 w 1748430"/>
                        <a:gd name="connsiteY143" fmla="*/ 1225296 h 1725733"/>
                        <a:gd name="connsiteX144" fmla="*/ 592531 w 1748430"/>
                        <a:gd name="connsiteY144" fmla="*/ 1239927 h 1725733"/>
                        <a:gd name="connsiteX145" fmla="*/ 541325 w 1748430"/>
                        <a:gd name="connsiteY145" fmla="*/ 1291133 h 1725733"/>
                        <a:gd name="connsiteX146" fmla="*/ 512064 w 1748430"/>
                        <a:gd name="connsiteY146" fmla="*/ 1298448 h 1725733"/>
                        <a:gd name="connsiteX147" fmla="*/ 512064 w 1748430"/>
                        <a:gd name="connsiteY147" fmla="*/ 1261872 h 1725733"/>
                        <a:gd name="connsiteX148" fmla="*/ 544982 w 1748430"/>
                        <a:gd name="connsiteY148" fmla="*/ 1210666 h 1725733"/>
                        <a:gd name="connsiteX149" fmla="*/ 566928 w 1748430"/>
                        <a:gd name="connsiteY149" fmla="*/ 1174090 h 1725733"/>
                        <a:gd name="connsiteX150" fmla="*/ 534010 w 1748430"/>
                        <a:gd name="connsiteY150" fmla="*/ 1170432 h 1725733"/>
                        <a:gd name="connsiteX151" fmla="*/ 493776 w 1748430"/>
                        <a:gd name="connsiteY151" fmla="*/ 1203351 h 1725733"/>
                        <a:gd name="connsiteX152" fmla="*/ 482803 w 1748430"/>
                        <a:gd name="connsiteY152" fmla="*/ 1207008 h 1725733"/>
                        <a:gd name="connsiteX153" fmla="*/ 504749 w 1748430"/>
                        <a:gd name="connsiteY153" fmla="*/ 1148487 h 1725733"/>
                        <a:gd name="connsiteX154" fmla="*/ 490118 w 1748430"/>
                        <a:gd name="connsiteY154" fmla="*/ 1133856 h 1725733"/>
                        <a:gd name="connsiteX155" fmla="*/ 424282 w 1748430"/>
                        <a:gd name="connsiteY155" fmla="*/ 1188720 h 1725733"/>
                        <a:gd name="connsiteX156" fmla="*/ 354787 w 1748430"/>
                        <a:gd name="connsiteY156" fmla="*/ 1236269 h 1725733"/>
                        <a:gd name="connsiteX157" fmla="*/ 288950 w 1748430"/>
                        <a:gd name="connsiteY157" fmla="*/ 1283818 h 1725733"/>
                        <a:gd name="connsiteX158" fmla="*/ 138989 w 1748430"/>
                        <a:gd name="connsiteY158" fmla="*/ 1338682 h 1725733"/>
                        <a:gd name="connsiteX159" fmla="*/ 91440 w 1748430"/>
                        <a:gd name="connsiteY159" fmla="*/ 1345997 h 1725733"/>
                        <a:gd name="connsiteX160" fmla="*/ 106070 w 1748430"/>
                        <a:gd name="connsiteY160" fmla="*/ 1302106 h 1725733"/>
                        <a:gd name="connsiteX161" fmla="*/ 212141 w 1748430"/>
                        <a:gd name="connsiteY161" fmla="*/ 1243584 h 1725733"/>
                        <a:gd name="connsiteX162" fmla="*/ 299923 w 1748430"/>
                        <a:gd name="connsiteY162" fmla="*/ 1196036 h 1725733"/>
                        <a:gd name="connsiteX163" fmla="*/ 369418 w 1748430"/>
                        <a:gd name="connsiteY163" fmla="*/ 1155802 h 1725733"/>
                        <a:gd name="connsiteX164" fmla="*/ 449885 w 1748430"/>
                        <a:gd name="connsiteY164" fmla="*/ 1097280 h 1725733"/>
                        <a:gd name="connsiteX165" fmla="*/ 475488 w 1748430"/>
                        <a:gd name="connsiteY165" fmla="*/ 1075335 h 1725733"/>
                        <a:gd name="connsiteX166" fmla="*/ 402336 w 1748430"/>
                        <a:gd name="connsiteY166" fmla="*/ 994868 h 1725733"/>
                        <a:gd name="connsiteX167" fmla="*/ 270662 w 1748430"/>
                        <a:gd name="connsiteY167" fmla="*/ 950976 h 1725733"/>
                        <a:gd name="connsiteX168" fmla="*/ 197510 w 1748430"/>
                        <a:gd name="connsiteY168" fmla="*/ 877824 h 1725733"/>
                        <a:gd name="connsiteX169" fmla="*/ 160934 w 1748430"/>
                        <a:gd name="connsiteY169" fmla="*/ 833933 h 1725733"/>
                        <a:gd name="connsiteX170" fmla="*/ 142646 w 1748430"/>
                        <a:gd name="connsiteY170" fmla="*/ 797357 h 1725733"/>
                        <a:gd name="connsiteX171" fmla="*/ 102413 w 1748430"/>
                        <a:gd name="connsiteY171" fmla="*/ 698602 h 1725733"/>
                        <a:gd name="connsiteX172" fmla="*/ 106070 w 1748430"/>
                        <a:gd name="connsiteY172" fmla="*/ 643738 h 1725733"/>
                        <a:gd name="connsiteX173" fmla="*/ 149962 w 1748430"/>
                        <a:gd name="connsiteY173" fmla="*/ 636423 h 1725733"/>
                        <a:gd name="connsiteX174" fmla="*/ 197510 w 1748430"/>
                        <a:gd name="connsiteY174" fmla="*/ 691287 h 1725733"/>
                        <a:gd name="connsiteX175" fmla="*/ 241402 w 1748430"/>
                        <a:gd name="connsiteY175" fmla="*/ 786384 h 1725733"/>
                        <a:gd name="connsiteX176" fmla="*/ 277978 w 1748430"/>
                        <a:gd name="connsiteY176" fmla="*/ 830276 h 1725733"/>
                        <a:gd name="connsiteX177" fmla="*/ 336499 w 1748430"/>
                        <a:gd name="connsiteY177" fmla="*/ 866852 h 1725733"/>
                        <a:gd name="connsiteX178" fmla="*/ 365760 w 1748430"/>
                        <a:gd name="connsiteY178" fmla="*/ 866852 h 1725733"/>
                        <a:gd name="connsiteX179" fmla="*/ 384048 w 1748430"/>
                        <a:gd name="connsiteY179" fmla="*/ 830276 h 1725733"/>
                        <a:gd name="connsiteX180" fmla="*/ 365760 w 1748430"/>
                        <a:gd name="connsiteY180" fmla="*/ 757124 h 1725733"/>
                        <a:gd name="connsiteX181" fmla="*/ 314554 w 1748430"/>
                        <a:gd name="connsiteY181" fmla="*/ 724205 h 1725733"/>
                        <a:gd name="connsiteX182" fmla="*/ 288950 w 1748430"/>
                        <a:gd name="connsiteY182" fmla="*/ 651053 h 1725733"/>
                        <a:gd name="connsiteX183" fmla="*/ 288950 w 1748430"/>
                        <a:gd name="connsiteY183" fmla="*/ 643738 h 1725733"/>
                        <a:gd name="connsiteX184" fmla="*/ 340157 w 1748430"/>
                        <a:gd name="connsiteY184" fmla="*/ 698602 h 1725733"/>
                        <a:gd name="connsiteX185" fmla="*/ 380390 w 1748430"/>
                        <a:gd name="connsiteY185" fmla="*/ 716890 h 1725733"/>
                        <a:gd name="connsiteX186" fmla="*/ 416966 w 1748430"/>
                        <a:gd name="connsiteY186" fmla="*/ 698602 h 1725733"/>
                        <a:gd name="connsiteX187" fmla="*/ 413309 w 1748430"/>
                        <a:gd name="connsiteY187" fmla="*/ 596189 h 1725733"/>
                        <a:gd name="connsiteX188" fmla="*/ 384048 w 1748430"/>
                        <a:gd name="connsiteY188" fmla="*/ 548640 h 1725733"/>
                        <a:gd name="connsiteX189" fmla="*/ 314554 w 1748430"/>
                        <a:gd name="connsiteY189" fmla="*/ 468173 h 1725733"/>
                        <a:gd name="connsiteX190" fmla="*/ 248717 w 1748430"/>
                        <a:gd name="connsiteY190" fmla="*/ 409652 h 1725733"/>
                        <a:gd name="connsiteX191" fmla="*/ 175565 w 1748430"/>
                        <a:gd name="connsiteY191" fmla="*/ 373076 h 1725733"/>
                        <a:gd name="connsiteX192" fmla="*/ 69494 w 1748430"/>
                        <a:gd name="connsiteY192" fmla="*/ 351130 h 1725733"/>
                        <a:gd name="connsiteX193" fmla="*/ 0 w 1748430"/>
                        <a:gd name="connsiteY193" fmla="*/ 321869 h 172573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  <a:cxn ang="0">
                          <a:pos x="connsiteX51" y="connsiteY51"/>
                        </a:cxn>
                        <a:cxn ang="0">
                          <a:pos x="connsiteX52" y="connsiteY52"/>
                        </a:cxn>
                        <a:cxn ang="0">
                          <a:pos x="connsiteX53" y="connsiteY53"/>
                        </a:cxn>
                        <a:cxn ang="0">
                          <a:pos x="connsiteX54" y="connsiteY54"/>
                        </a:cxn>
                        <a:cxn ang="0">
                          <a:pos x="connsiteX55" y="connsiteY55"/>
                        </a:cxn>
                        <a:cxn ang="0">
                          <a:pos x="connsiteX56" y="connsiteY56"/>
                        </a:cxn>
                        <a:cxn ang="0">
                          <a:pos x="connsiteX57" y="connsiteY57"/>
                        </a:cxn>
                        <a:cxn ang="0">
                          <a:pos x="connsiteX58" y="connsiteY58"/>
                        </a:cxn>
                        <a:cxn ang="0">
                          <a:pos x="connsiteX59" y="connsiteY59"/>
                        </a:cxn>
                        <a:cxn ang="0">
                          <a:pos x="connsiteX60" y="connsiteY60"/>
                        </a:cxn>
                        <a:cxn ang="0">
                          <a:pos x="connsiteX61" y="connsiteY61"/>
                        </a:cxn>
                        <a:cxn ang="0">
                          <a:pos x="connsiteX62" y="connsiteY62"/>
                        </a:cxn>
                        <a:cxn ang="0">
                          <a:pos x="connsiteX63" y="connsiteY63"/>
                        </a:cxn>
                        <a:cxn ang="0">
                          <a:pos x="connsiteX64" y="connsiteY64"/>
                        </a:cxn>
                        <a:cxn ang="0">
                          <a:pos x="connsiteX65" y="connsiteY65"/>
                        </a:cxn>
                        <a:cxn ang="0">
                          <a:pos x="connsiteX66" y="connsiteY66"/>
                        </a:cxn>
                        <a:cxn ang="0">
                          <a:pos x="connsiteX67" y="connsiteY67"/>
                        </a:cxn>
                        <a:cxn ang="0">
                          <a:pos x="connsiteX68" y="connsiteY68"/>
                        </a:cxn>
                        <a:cxn ang="0">
                          <a:pos x="connsiteX69" y="connsiteY69"/>
                        </a:cxn>
                        <a:cxn ang="0">
                          <a:pos x="connsiteX70" y="connsiteY70"/>
                        </a:cxn>
                        <a:cxn ang="0">
                          <a:pos x="connsiteX71" y="connsiteY71"/>
                        </a:cxn>
                        <a:cxn ang="0">
                          <a:pos x="connsiteX72" y="connsiteY72"/>
                        </a:cxn>
                        <a:cxn ang="0">
                          <a:pos x="connsiteX73" y="connsiteY73"/>
                        </a:cxn>
                        <a:cxn ang="0">
                          <a:pos x="connsiteX74" y="connsiteY74"/>
                        </a:cxn>
                        <a:cxn ang="0">
                          <a:pos x="connsiteX75" y="connsiteY75"/>
                        </a:cxn>
                        <a:cxn ang="0">
                          <a:pos x="connsiteX76" y="connsiteY76"/>
                        </a:cxn>
                        <a:cxn ang="0">
                          <a:pos x="connsiteX77" y="connsiteY77"/>
                        </a:cxn>
                        <a:cxn ang="0">
                          <a:pos x="connsiteX78" y="connsiteY78"/>
                        </a:cxn>
                        <a:cxn ang="0">
                          <a:pos x="connsiteX79" y="connsiteY79"/>
                        </a:cxn>
                        <a:cxn ang="0">
                          <a:pos x="connsiteX80" y="connsiteY80"/>
                        </a:cxn>
                        <a:cxn ang="0">
                          <a:pos x="connsiteX81" y="connsiteY81"/>
                        </a:cxn>
                        <a:cxn ang="0">
                          <a:pos x="connsiteX82" y="connsiteY82"/>
                        </a:cxn>
                        <a:cxn ang="0">
                          <a:pos x="connsiteX83" y="connsiteY83"/>
                        </a:cxn>
                        <a:cxn ang="0">
                          <a:pos x="connsiteX84" y="connsiteY84"/>
                        </a:cxn>
                        <a:cxn ang="0">
                          <a:pos x="connsiteX85" y="connsiteY85"/>
                        </a:cxn>
                        <a:cxn ang="0">
                          <a:pos x="connsiteX86" y="connsiteY86"/>
                        </a:cxn>
                        <a:cxn ang="0">
                          <a:pos x="connsiteX87" y="connsiteY87"/>
                        </a:cxn>
                        <a:cxn ang="0">
                          <a:pos x="connsiteX88" y="connsiteY88"/>
                        </a:cxn>
                        <a:cxn ang="0">
                          <a:pos x="connsiteX89" y="connsiteY89"/>
                        </a:cxn>
                        <a:cxn ang="0">
                          <a:pos x="connsiteX90" y="connsiteY90"/>
                        </a:cxn>
                        <a:cxn ang="0">
                          <a:pos x="connsiteX91" y="connsiteY91"/>
                        </a:cxn>
                        <a:cxn ang="0">
                          <a:pos x="connsiteX92" y="connsiteY92"/>
                        </a:cxn>
                        <a:cxn ang="0">
                          <a:pos x="connsiteX93" y="connsiteY93"/>
                        </a:cxn>
                        <a:cxn ang="0">
                          <a:pos x="connsiteX94" y="connsiteY94"/>
                        </a:cxn>
                        <a:cxn ang="0">
                          <a:pos x="connsiteX95" y="connsiteY95"/>
                        </a:cxn>
                        <a:cxn ang="0">
                          <a:pos x="connsiteX96" y="connsiteY96"/>
                        </a:cxn>
                        <a:cxn ang="0">
                          <a:pos x="connsiteX97" y="connsiteY97"/>
                        </a:cxn>
                        <a:cxn ang="0">
                          <a:pos x="connsiteX98" y="connsiteY98"/>
                        </a:cxn>
                        <a:cxn ang="0">
                          <a:pos x="connsiteX99" y="connsiteY99"/>
                        </a:cxn>
                        <a:cxn ang="0">
                          <a:pos x="connsiteX100" y="connsiteY100"/>
                        </a:cxn>
                        <a:cxn ang="0">
                          <a:pos x="connsiteX101" y="connsiteY101"/>
                        </a:cxn>
                        <a:cxn ang="0">
                          <a:pos x="connsiteX102" y="connsiteY102"/>
                        </a:cxn>
                        <a:cxn ang="0">
                          <a:pos x="connsiteX103" y="connsiteY103"/>
                        </a:cxn>
                        <a:cxn ang="0">
                          <a:pos x="connsiteX104" y="connsiteY104"/>
                        </a:cxn>
                        <a:cxn ang="0">
                          <a:pos x="connsiteX105" y="connsiteY105"/>
                        </a:cxn>
                        <a:cxn ang="0">
                          <a:pos x="connsiteX106" y="connsiteY106"/>
                        </a:cxn>
                        <a:cxn ang="0">
                          <a:pos x="connsiteX107" y="connsiteY107"/>
                        </a:cxn>
                        <a:cxn ang="0">
                          <a:pos x="connsiteX108" y="connsiteY108"/>
                        </a:cxn>
                        <a:cxn ang="0">
                          <a:pos x="connsiteX109" y="connsiteY109"/>
                        </a:cxn>
                        <a:cxn ang="0">
                          <a:pos x="connsiteX110" y="connsiteY110"/>
                        </a:cxn>
                        <a:cxn ang="0">
                          <a:pos x="connsiteX111" y="connsiteY111"/>
                        </a:cxn>
                        <a:cxn ang="0">
                          <a:pos x="connsiteX112" y="connsiteY112"/>
                        </a:cxn>
                        <a:cxn ang="0">
                          <a:pos x="connsiteX113" y="connsiteY113"/>
                        </a:cxn>
                        <a:cxn ang="0">
                          <a:pos x="connsiteX114" y="connsiteY114"/>
                        </a:cxn>
                        <a:cxn ang="0">
                          <a:pos x="connsiteX115" y="connsiteY115"/>
                        </a:cxn>
                        <a:cxn ang="0">
                          <a:pos x="connsiteX116" y="connsiteY116"/>
                        </a:cxn>
                        <a:cxn ang="0">
                          <a:pos x="connsiteX117" y="connsiteY117"/>
                        </a:cxn>
                        <a:cxn ang="0">
                          <a:pos x="connsiteX118" y="connsiteY118"/>
                        </a:cxn>
                        <a:cxn ang="0">
                          <a:pos x="connsiteX119" y="connsiteY119"/>
                        </a:cxn>
                        <a:cxn ang="0">
                          <a:pos x="connsiteX120" y="connsiteY120"/>
                        </a:cxn>
                        <a:cxn ang="0">
                          <a:pos x="connsiteX121" y="connsiteY121"/>
                        </a:cxn>
                        <a:cxn ang="0">
                          <a:pos x="connsiteX122" y="connsiteY122"/>
                        </a:cxn>
                        <a:cxn ang="0">
                          <a:pos x="connsiteX123" y="connsiteY123"/>
                        </a:cxn>
                        <a:cxn ang="0">
                          <a:pos x="connsiteX124" y="connsiteY124"/>
                        </a:cxn>
                        <a:cxn ang="0">
                          <a:pos x="connsiteX125" y="connsiteY125"/>
                        </a:cxn>
                        <a:cxn ang="0">
                          <a:pos x="connsiteX126" y="connsiteY126"/>
                        </a:cxn>
                        <a:cxn ang="0">
                          <a:pos x="connsiteX127" y="connsiteY127"/>
                        </a:cxn>
                        <a:cxn ang="0">
                          <a:pos x="connsiteX128" y="connsiteY128"/>
                        </a:cxn>
                        <a:cxn ang="0">
                          <a:pos x="connsiteX129" y="connsiteY129"/>
                        </a:cxn>
                        <a:cxn ang="0">
                          <a:pos x="connsiteX130" y="connsiteY130"/>
                        </a:cxn>
                        <a:cxn ang="0">
                          <a:pos x="connsiteX131" y="connsiteY131"/>
                        </a:cxn>
                        <a:cxn ang="0">
                          <a:pos x="connsiteX132" y="connsiteY132"/>
                        </a:cxn>
                        <a:cxn ang="0">
                          <a:pos x="connsiteX133" y="connsiteY133"/>
                        </a:cxn>
                        <a:cxn ang="0">
                          <a:pos x="connsiteX134" y="connsiteY134"/>
                        </a:cxn>
                        <a:cxn ang="0">
                          <a:pos x="connsiteX135" y="connsiteY135"/>
                        </a:cxn>
                        <a:cxn ang="0">
                          <a:pos x="connsiteX136" y="connsiteY136"/>
                        </a:cxn>
                        <a:cxn ang="0">
                          <a:pos x="connsiteX137" y="connsiteY137"/>
                        </a:cxn>
                        <a:cxn ang="0">
                          <a:pos x="connsiteX138" y="connsiteY138"/>
                        </a:cxn>
                        <a:cxn ang="0">
                          <a:pos x="connsiteX139" y="connsiteY139"/>
                        </a:cxn>
                        <a:cxn ang="0">
                          <a:pos x="connsiteX140" y="connsiteY140"/>
                        </a:cxn>
                        <a:cxn ang="0">
                          <a:pos x="connsiteX141" y="connsiteY141"/>
                        </a:cxn>
                        <a:cxn ang="0">
                          <a:pos x="connsiteX142" y="connsiteY142"/>
                        </a:cxn>
                        <a:cxn ang="0">
                          <a:pos x="connsiteX143" y="connsiteY143"/>
                        </a:cxn>
                        <a:cxn ang="0">
                          <a:pos x="connsiteX144" y="connsiteY144"/>
                        </a:cxn>
                        <a:cxn ang="0">
                          <a:pos x="connsiteX145" y="connsiteY145"/>
                        </a:cxn>
                        <a:cxn ang="0">
                          <a:pos x="connsiteX146" y="connsiteY146"/>
                        </a:cxn>
                        <a:cxn ang="0">
                          <a:pos x="connsiteX147" y="connsiteY147"/>
                        </a:cxn>
                        <a:cxn ang="0">
                          <a:pos x="connsiteX148" y="connsiteY148"/>
                        </a:cxn>
                        <a:cxn ang="0">
                          <a:pos x="connsiteX149" y="connsiteY149"/>
                        </a:cxn>
                        <a:cxn ang="0">
                          <a:pos x="connsiteX150" y="connsiteY150"/>
                        </a:cxn>
                        <a:cxn ang="0">
                          <a:pos x="connsiteX151" y="connsiteY151"/>
                        </a:cxn>
                        <a:cxn ang="0">
                          <a:pos x="connsiteX152" y="connsiteY152"/>
                        </a:cxn>
                        <a:cxn ang="0">
                          <a:pos x="connsiteX153" y="connsiteY153"/>
                        </a:cxn>
                        <a:cxn ang="0">
                          <a:pos x="connsiteX154" y="connsiteY154"/>
                        </a:cxn>
                        <a:cxn ang="0">
                          <a:pos x="connsiteX155" y="connsiteY155"/>
                        </a:cxn>
                        <a:cxn ang="0">
                          <a:pos x="connsiteX156" y="connsiteY156"/>
                        </a:cxn>
                        <a:cxn ang="0">
                          <a:pos x="connsiteX157" y="connsiteY157"/>
                        </a:cxn>
                        <a:cxn ang="0">
                          <a:pos x="connsiteX158" y="connsiteY158"/>
                        </a:cxn>
                        <a:cxn ang="0">
                          <a:pos x="connsiteX159" y="connsiteY159"/>
                        </a:cxn>
                        <a:cxn ang="0">
                          <a:pos x="connsiteX160" y="connsiteY160"/>
                        </a:cxn>
                        <a:cxn ang="0">
                          <a:pos x="connsiteX161" y="connsiteY161"/>
                        </a:cxn>
                        <a:cxn ang="0">
                          <a:pos x="connsiteX162" y="connsiteY162"/>
                        </a:cxn>
                        <a:cxn ang="0">
                          <a:pos x="connsiteX163" y="connsiteY163"/>
                        </a:cxn>
                        <a:cxn ang="0">
                          <a:pos x="connsiteX164" y="connsiteY164"/>
                        </a:cxn>
                        <a:cxn ang="0">
                          <a:pos x="connsiteX165" y="connsiteY165"/>
                        </a:cxn>
                        <a:cxn ang="0">
                          <a:pos x="connsiteX166" y="connsiteY166"/>
                        </a:cxn>
                        <a:cxn ang="0">
                          <a:pos x="connsiteX167" y="connsiteY167"/>
                        </a:cxn>
                        <a:cxn ang="0">
                          <a:pos x="connsiteX168" y="connsiteY168"/>
                        </a:cxn>
                        <a:cxn ang="0">
                          <a:pos x="connsiteX169" y="connsiteY169"/>
                        </a:cxn>
                        <a:cxn ang="0">
                          <a:pos x="connsiteX170" y="connsiteY170"/>
                        </a:cxn>
                        <a:cxn ang="0">
                          <a:pos x="connsiteX171" y="connsiteY171"/>
                        </a:cxn>
                        <a:cxn ang="0">
                          <a:pos x="connsiteX172" y="connsiteY172"/>
                        </a:cxn>
                        <a:cxn ang="0">
                          <a:pos x="connsiteX173" y="connsiteY173"/>
                        </a:cxn>
                        <a:cxn ang="0">
                          <a:pos x="connsiteX174" y="connsiteY174"/>
                        </a:cxn>
                        <a:cxn ang="0">
                          <a:pos x="connsiteX175" y="connsiteY175"/>
                        </a:cxn>
                        <a:cxn ang="0">
                          <a:pos x="connsiteX176" y="connsiteY176"/>
                        </a:cxn>
                        <a:cxn ang="0">
                          <a:pos x="connsiteX177" y="connsiteY177"/>
                        </a:cxn>
                        <a:cxn ang="0">
                          <a:pos x="connsiteX178" y="connsiteY178"/>
                        </a:cxn>
                        <a:cxn ang="0">
                          <a:pos x="connsiteX179" y="connsiteY179"/>
                        </a:cxn>
                        <a:cxn ang="0">
                          <a:pos x="connsiteX180" y="connsiteY180"/>
                        </a:cxn>
                        <a:cxn ang="0">
                          <a:pos x="connsiteX181" y="connsiteY181"/>
                        </a:cxn>
                        <a:cxn ang="0">
                          <a:pos x="connsiteX182" y="connsiteY182"/>
                        </a:cxn>
                        <a:cxn ang="0">
                          <a:pos x="connsiteX183" y="connsiteY183"/>
                        </a:cxn>
                        <a:cxn ang="0">
                          <a:pos x="connsiteX184" y="connsiteY184"/>
                        </a:cxn>
                        <a:cxn ang="0">
                          <a:pos x="connsiteX185" y="connsiteY185"/>
                        </a:cxn>
                        <a:cxn ang="0">
                          <a:pos x="connsiteX186" y="connsiteY186"/>
                        </a:cxn>
                        <a:cxn ang="0">
                          <a:pos x="connsiteX187" y="connsiteY187"/>
                        </a:cxn>
                        <a:cxn ang="0">
                          <a:pos x="connsiteX188" y="connsiteY188"/>
                        </a:cxn>
                        <a:cxn ang="0">
                          <a:pos x="connsiteX189" y="connsiteY189"/>
                        </a:cxn>
                        <a:cxn ang="0">
                          <a:pos x="connsiteX190" y="connsiteY190"/>
                        </a:cxn>
                        <a:cxn ang="0">
                          <a:pos x="connsiteX191" y="connsiteY191"/>
                        </a:cxn>
                        <a:cxn ang="0">
                          <a:pos x="connsiteX192" y="connsiteY192"/>
                        </a:cxn>
                        <a:cxn ang="0">
                          <a:pos x="connsiteX193" y="connsiteY193"/>
                        </a:cxn>
                      </a:cxnLst>
                      <a:rect l="l" t="t" r="r" b="b"/>
                      <a:pathLst>
                        <a:path w="1748430" h="1725733">
                          <a:moveTo>
                            <a:pt x="0" y="321869"/>
                          </a:moveTo>
                          <a:cubicBezTo>
                            <a:pt x="0" y="311506"/>
                            <a:pt x="45720" y="292609"/>
                            <a:pt x="69494" y="288951"/>
                          </a:cubicBezTo>
                          <a:cubicBezTo>
                            <a:pt x="93268" y="285293"/>
                            <a:pt x="118262" y="295047"/>
                            <a:pt x="142646" y="299924"/>
                          </a:cubicBezTo>
                          <a:cubicBezTo>
                            <a:pt x="167030" y="304801"/>
                            <a:pt x="195072" y="309678"/>
                            <a:pt x="215798" y="318212"/>
                          </a:cubicBezTo>
                          <a:cubicBezTo>
                            <a:pt x="236524" y="326746"/>
                            <a:pt x="247498" y="340767"/>
                            <a:pt x="267005" y="351130"/>
                          </a:cubicBezTo>
                          <a:cubicBezTo>
                            <a:pt x="286512" y="361493"/>
                            <a:pt x="312116" y="370028"/>
                            <a:pt x="332842" y="380391"/>
                          </a:cubicBezTo>
                          <a:cubicBezTo>
                            <a:pt x="353568" y="390754"/>
                            <a:pt x="376123" y="403556"/>
                            <a:pt x="391363" y="413309"/>
                          </a:cubicBezTo>
                          <a:cubicBezTo>
                            <a:pt x="406603" y="423063"/>
                            <a:pt x="410261" y="429158"/>
                            <a:pt x="424282" y="438912"/>
                          </a:cubicBezTo>
                          <a:cubicBezTo>
                            <a:pt x="438303" y="448666"/>
                            <a:pt x="457200" y="463297"/>
                            <a:pt x="475488" y="471831"/>
                          </a:cubicBezTo>
                          <a:cubicBezTo>
                            <a:pt x="493776" y="480365"/>
                            <a:pt x="519380" y="486462"/>
                            <a:pt x="534010" y="490119"/>
                          </a:cubicBezTo>
                          <a:cubicBezTo>
                            <a:pt x="548640" y="493776"/>
                            <a:pt x="548030" y="497434"/>
                            <a:pt x="563270" y="493776"/>
                          </a:cubicBezTo>
                          <a:cubicBezTo>
                            <a:pt x="578510" y="490118"/>
                            <a:pt x="607772" y="479146"/>
                            <a:pt x="625450" y="468173"/>
                          </a:cubicBezTo>
                          <a:cubicBezTo>
                            <a:pt x="643129" y="457200"/>
                            <a:pt x="658368" y="440741"/>
                            <a:pt x="669341" y="427940"/>
                          </a:cubicBezTo>
                          <a:cubicBezTo>
                            <a:pt x="680314" y="415139"/>
                            <a:pt x="691286" y="391364"/>
                            <a:pt x="691286" y="391364"/>
                          </a:cubicBezTo>
                          <a:lnTo>
                            <a:pt x="691286" y="391364"/>
                          </a:lnTo>
                          <a:cubicBezTo>
                            <a:pt x="694334" y="380391"/>
                            <a:pt x="707136" y="351130"/>
                            <a:pt x="709574" y="325527"/>
                          </a:cubicBezTo>
                          <a:cubicBezTo>
                            <a:pt x="712012" y="299924"/>
                            <a:pt x="713232" y="261518"/>
                            <a:pt x="705917" y="237744"/>
                          </a:cubicBezTo>
                          <a:cubicBezTo>
                            <a:pt x="698602" y="213969"/>
                            <a:pt x="676656" y="201168"/>
                            <a:pt x="665683" y="182880"/>
                          </a:cubicBezTo>
                          <a:cubicBezTo>
                            <a:pt x="654710" y="164592"/>
                            <a:pt x="646786" y="149961"/>
                            <a:pt x="640080" y="128016"/>
                          </a:cubicBezTo>
                          <a:cubicBezTo>
                            <a:pt x="633375" y="106070"/>
                            <a:pt x="627279" y="72543"/>
                            <a:pt x="625450" y="51207"/>
                          </a:cubicBezTo>
                          <a:cubicBezTo>
                            <a:pt x="623621" y="29871"/>
                            <a:pt x="621792" y="0"/>
                            <a:pt x="629107" y="0"/>
                          </a:cubicBezTo>
                          <a:cubicBezTo>
                            <a:pt x="636422" y="0"/>
                            <a:pt x="657759" y="28042"/>
                            <a:pt x="669341" y="51207"/>
                          </a:cubicBezTo>
                          <a:cubicBezTo>
                            <a:pt x="680923" y="74372"/>
                            <a:pt x="690068" y="115824"/>
                            <a:pt x="698602" y="138989"/>
                          </a:cubicBezTo>
                          <a:cubicBezTo>
                            <a:pt x="707136" y="162154"/>
                            <a:pt x="715061" y="168860"/>
                            <a:pt x="720547" y="190196"/>
                          </a:cubicBezTo>
                          <a:cubicBezTo>
                            <a:pt x="726033" y="211532"/>
                            <a:pt x="722376" y="242621"/>
                            <a:pt x="731520" y="267005"/>
                          </a:cubicBezTo>
                          <a:cubicBezTo>
                            <a:pt x="740664" y="291389"/>
                            <a:pt x="760781" y="318212"/>
                            <a:pt x="775411" y="336500"/>
                          </a:cubicBezTo>
                          <a:cubicBezTo>
                            <a:pt x="790041" y="354788"/>
                            <a:pt x="807110" y="370027"/>
                            <a:pt x="819302" y="376733"/>
                          </a:cubicBezTo>
                          <a:cubicBezTo>
                            <a:pt x="831494" y="383439"/>
                            <a:pt x="840638" y="390754"/>
                            <a:pt x="848563" y="376733"/>
                          </a:cubicBezTo>
                          <a:cubicBezTo>
                            <a:pt x="856488" y="362712"/>
                            <a:pt x="858317" y="323088"/>
                            <a:pt x="866851" y="292608"/>
                          </a:cubicBezTo>
                          <a:cubicBezTo>
                            <a:pt x="875385" y="262128"/>
                            <a:pt x="888797" y="215798"/>
                            <a:pt x="899770" y="193853"/>
                          </a:cubicBezTo>
                          <a:cubicBezTo>
                            <a:pt x="910743" y="171908"/>
                            <a:pt x="927202" y="154229"/>
                            <a:pt x="932688" y="160935"/>
                          </a:cubicBezTo>
                          <a:cubicBezTo>
                            <a:pt x="938174" y="167641"/>
                            <a:pt x="935126" y="209703"/>
                            <a:pt x="932688" y="234087"/>
                          </a:cubicBezTo>
                          <a:cubicBezTo>
                            <a:pt x="930250" y="258471"/>
                            <a:pt x="921106" y="287732"/>
                            <a:pt x="918058" y="307239"/>
                          </a:cubicBezTo>
                          <a:cubicBezTo>
                            <a:pt x="915010" y="326746"/>
                            <a:pt x="914400" y="351130"/>
                            <a:pt x="914400" y="351130"/>
                          </a:cubicBezTo>
                          <a:cubicBezTo>
                            <a:pt x="913181" y="365760"/>
                            <a:pt x="910742" y="382829"/>
                            <a:pt x="910742" y="395021"/>
                          </a:cubicBezTo>
                          <a:cubicBezTo>
                            <a:pt x="910742" y="407213"/>
                            <a:pt x="911962" y="417576"/>
                            <a:pt x="914400" y="424282"/>
                          </a:cubicBezTo>
                          <a:cubicBezTo>
                            <a:pt x="916838" y="430988"/>
                            <a:pt x="917448" y="432817"/>
                            <a:pt x="925373" y="435255"/>
                          </a:cubicBezTo>
                          <a:cubicBezTo>
                            <a:pt x="933298" y="437693"/>
                            <a:pt x="952805" y="449275"/>
                            <a:pt x="961949" y="438912"/>
                          </a:cubicBezTo>
                          <a:cubicBezTo>
                            <a:pt x="971093" y="428549"/>
                            <a:pt x="972312" y="391974"/>
                            <a:pt x="980237" y="373076"/>
                          </a:cubicBezTo>
                          <a:cubicBezTo>
                            <a:pt x="988162" y="354179"/>
                            <a:pt x="1000354" y="332233"/>
                            <a:pt x="1009498" y="325527"/>
                          </a:cubicBezTo>
                          <a:cubicBezTo>
                            <a:pt x="1018642" y="318821"/>
                            <a:pt x="1030834" y="325527"/>
                            <a:pt x="1035101" y="332842"/>
                          </a:cubicBezTo>
                          <a:cubicBezTo>
                            <a:pt x="1039368" y="340157"/>
                            <a:pt x="1035101" y="369418"/>
                            <a:pt x="1035101" y="369418"/>
                          </a:cubicBezTo>
                          <a:cubicBezTo>
                            <a:pt x="1035101" y="382829"/>
                            <a:pt x="1039978" y="399898"/>
                            <a:pt x="1035101" y="413309"/>
                          </a:cubicBezTo>
                          <a:cubicBezTo>
                            <a:pt x="1030224" y="426720"/>
                            <a:pt x="1011327" y="440741"/>
                            <a:pt x="1005840" y="449885"/>
                          </a:cubicBezTo>
                          <a:cubicBezTo>
                            <a:pt x="1000354" y="459029"/>
                            <a:pt x="991209" y="463296"/>
                            <a:pt x="1002182" y="468173"/>
                          </a:cubicBezTo>
                          <a:cubicBezTo>
                            <a:pt x="1013155" y="473050"/>
                            <a:pt x="1047903" y="485242"/>
                            <a:pt x="1071677" y="479146"/>
                          </a:cubicBezTo>
                          <a:cubicBezTo>
                            <a:pt x="1095451" y="473050"/>
                            <a:pt x="1122274" y="448056"/>
                            <a:pt x="1144829" y="431597"/>
                          </a:cubicBezTo>
                          <a:cubicBezTo>
                            <a:pt x="1167384" y="415138"/>
                            <a:pt x="1183843" y="395631"/>
                            <a:pt x="1207008" y="380391"/>
                          </a:cubicBezTo>
                          <a:cubicBezTo>
                            <a:pt x="1230173" y="365151"/>
                            <a:pt x="1263701" y="359055"/>
                            <a:pt x="1283818" y="340157"/>
                          </a:cubicBezTo>
                          <a:cubicBezTo>
                            <a:pt x="1303935" y="321259"/>
                            <a:pt x="1315517" y="283464"/>
                            <a:pt x="1327709" y="267005"/>
                          </a:cubicBezTo>
                          <a:cubicBezTo>
                            <a:pt x="1339901" y="250546"/>
                            <a:pt x="1349655" y="238963"/>
                            <a:pt x="1356970" y="241402"/>
                          </a:cubicBezTo>
                          <a:cubicBezTo>
                            <a:pt x="1364285" y="243840"/>
                            <a:pt x="1369771" y="265786"/>
                            <a:pt x="1371600" y="281636"/>
                          </a:cubicBezTo>
                          <a:cubicBezTo>
                            <a:pt x="1373429" y="297486"/>
                            <a:pt x="1383792" y="316383"/>
                            <a:pt x="1367942" y="336500"/>
                          </a:cubicBezTo>
                          <a:cubicBezTo>
                            <a:pt x="1352092" y="356617"/>
                            <a:pt x="1297838" y="383439"/>
                            <a:pt x="1276502" y="402336"/>
                          </a:cubicBezTo>
                          <a:cubicBezTo>
                            <a:pt x="1255166" y="421233"/>
                            <a:pt x="1252727" y="435255"/>
                            <a:pt x="1239926" y="449885"/>
                          </a:cubicBezTo>
                          <a:cubicBezTo>
                            <a:pt x="1227125" y="464515"/>
                            <a:pt x="1212494" y="473660"/>
                            <a:pt x="1199693" y="490119"/>
                          </a:cubicBezTo>
                          <a:cubicBezTo>
                            <a:pt x="1186892" y="506578"/>
                            <a:pt x="1169823" y="532791"/>
                            <a:pt x="1163117" y="548640"/>
                          </a:cubicBezTo>
                          <a:cubicBezTo>
                            <a:pt x="1156411" y="564489"/>
                            <a:pt x="1160069" y="577901"/>
                            <a:pt x="1159459" y="585216"/>
                          </a:cubicBezTo>
                          <a:cubicBezTo>
                            <a:pt x="1158849" y="592531"/>
                            <a:pt x="1151534" y="593141"/>
                            <a:pt x="1159459" y="592532"/>
                          </a:cubicBezTo>
                          <a:cubicBezTo>
                            <a:pt x="1167384" y="591923"/>
                            <a:pt x="1193597" y="588874"/>
                            <a:pt x="1207008" y="581559"/>
                          </a:cubicBezTo>
                          <a:cubicBezTo>
                            <a:pt x="1220419" y="574244"/>
                            <a:pt x="1239926" y="542544"/>
                            <a:pt x="1239926" y="548640"/>
                          </a:cubicBezTo>
                          <a:cubicBezTo>
                            <a:pt x="1239926" y="554736"/>
                            <a:pt x="1214933" y="599847"/>
                            <a:pt x="1207008" y="618135"/>
                          </a:cubicBezTo>
                          <a:cubicBezTo>
                            <a:pt x="1199083" y="636423"/>
                            <a:pt x="1192988" y="643128"/>
                            <a:pt x="1192378" y="658368"/>
                          </a:cubicBezTo>
                          <a:cubicBezTo>
                            <a:pt x="1191768" y="673608"/>
                            <a:pt x="1186281" y="697993"/>
                            <a:pt x="1203350" y="709575"/>
                          </a:cubicBezTo>
                          <a:cubicBezTo>
                            <a:pt x="1220419" y="721157"/>
                            <a:pt x="1266748" y="726034"/>
                            <a:pt x="1294790" y="727863"/>
                          </a:cubicBezTo>
                          <a:cubicBezTo>
                            <a:pt x="1322832" y="729692"/>
                            <a:pt x="1333195" y="726034"/>
                            <a:pt x="1371600" y="720548"/>
                          </a:cubicBezTo>
                          <a:cubicBezTo>
                            <a:pt x="1410005" y="715062"/>
                            <a:pt x="1488643" y="700430"/>
                            <a:pt x="1525219" y="694944"/>
                          </a:cubicBezTo>
                          <a:cubicBezTo>
                            <a:pt x="1561795" y="689458"/>
                            <a:pt x="1566672" y="690677"/>
                            <a:pt x="1591056" y="687629"/>
                          </a:cubicBezTo>
                          <a:cubicBezTo>
                            <a:pt x="1615440" y="684581"/>
                            <a:pt x="1648968" y="677265"/>
                            <a:pt x="1671523" y="676656"/>
                          </a:cubicBezTo>
                          <a:cubicBezTo>
                            <a:pt x="1694078" y="676047"/>
                            <a:pt x="1713585" y="681534"/>
                            <a:pt x="1726387" y="683972"/>
                          </a:cubicBezTo>
                          <a:cubicBezTo>
                            <a:pt x="1739189" y="686410"/>
                            <a:pt x="1749552" y="685191"/>
                            <a:pt x="1748333" y="691287"/>
                          </a:cubicBezTo>
                          <a:cubicBezTo>
                            <a:pt x="1747114" y="697383"/>
                            <a:pt x="1733702" y="713843"/>
                            <a:pt x="1719072" y="720548"/>
                          </a:cubicBezTo>
                          <a:cubicBezTo>
                            <a:pt x="1704442" y="727253"/>
                            <a:pt x="1685544" y="729082"/>
                            <a:pt x="1660550" y="731520"/>
                          </a:cubicBezTo>
                          <a:cubicBezTo>
                            <a:pt x="1635556" y="733958"/>
                            <a:pt x="1605686" y="732130"/>
                            <a:pt x="1569110" y="735178"/>
                          </a:cubicBezTo>
                          <a:cubicBezTo>
                            <a:pt x="1532534" y="738226"/>
                            <a:pt x="1475841" y="743102"/>
                            <a:pt x="1441094" y="749808"/>
                          </a:cubicBezTo>
                          <a:cubicBezTo>
                            <a:pt x="1406347" y="756514"/>
                            <a:pt x="1385620" y="765049"/>
                            <a:pt x="1360627" y="775412"/>
                          </a:cubicBezTo>
                          <a:cubicBezTo>
                            <a:pt x="1335634" y="785775"/>
                            <a:pt x="1306373" y="802235"/>
                            <a:pt x="1291133" y="811988"/>
                          </a:cubicBezTo>
                          <a:cubicBezTo>
                            <a:pt x="1275893" y="821742"/>
                            <a:pt x="1269187" y="823570"/>
                            <a:pt x="1269187" y="833933"/>
                          </a:cubicBezTo>
                          <a:cubicBezTo>
                            <a:pt x="1269187" y="844296"/>
                            <a:pt x="1277722" y="865023"/>
                            <a:pt x="1291133" y="874167"/>
                          </a:cubicBezTo>
                          <a:cubicBezTo>
                            <a:pt x="1304544" y="883311"/>
                            <a:pt x="1335633" y="885749"/>
                            <a:pt x="1349654" y="888797"/>
                          </a:cubicBezTo>
                          <a:cubicBezTo>
                            <a:pt x="1363675" y="891845"/>
                            <a:pt x="1384402" y="889407"/>
                            <a:pt x="1375258" y="892455"/>
                          </a:cubicBezTo>
                          <a:cubicBezTo>
                            <a:pt x="1366114" y="895503"/>
                            <a:pt x="1313078" y="902818"/>
                            <a:pt x="1294790" y="907085"/>
                          </a:cubicBezTo>
                          <a:cubicBezTo>
                            <a:pt x="1276502" y="911352"/>
                            <a:pt x="1269797" y="903428"/>
                            <a:pt x="1265530" y="918058"/>
                          </a:cubicBezTo>
                          <a:cubicBezTo>
                            <a:pt x="1261263" y="932688"/>
                            <a:pt x="1252118" y="974751"/>
                            <a:pt x="1269187" y="994868"/>
                          </a:cubicBezTo>
                          <a:cubicBezTo>
                            <a:pt x="1286256" y="1014985"/>
                            <a:pt x="1339291" y="1024738"/>
                            <a:pt x="1367942" y="1038759"/>
                          </a:cubicBezTo>
                          <a:cubicBezTo>
                            <a:pt x="1396593" y="1052780"/>
                            <a:pt x="1417319" y="1067410"/>
                            <a:pt x="1441094" y="1078992"/>
                          </a:cubicBezTo>
                          <a:cubicBezTo>
                            <a:pt x="1464869" y="1090574"/>
                            <a:pt x="1483157" y="1095451"/>
                            <a:pt x="1510589" y="1108253"/>
                          </a:cubicBezTo>
                          <a:cubicBezTo>
                            <a:pt x="1538021" y="1121055"/>
                            <a:pt x="1582521" y="1141172"/>
                            <a:pt x="1605686" y="1155802"/>
                          </a:cubicBezTo>
                          <a:cubicBezTo>
                            <a:pt x="1628851" y="1170432"/>
                            <a:pt x="1642263" y="1181406"/>
                            <a:pt x="1649578" y="1196036"/>
                          </a:cubicBezTo>
                          <a:cubicBezTo>
                            <a:pt x="1656893" y="1210666"/>
                            <a:pt x="1654455" y="1233221"/>
                            <a:pt x="1649578" y="1243584"/>
                          </a:cubicBezTo>
                          <a:cubicBezTo>
                            <a:pt x="1644701" y="1253947"/>
                            <a:pt x="1634338" y="1258824"/>
                            <a:pt x="1620317" y="1258215"/>
                          </a:cubicBezTo>
                          <a:cubicBezTo>
                            <a:pt x="1606296" y="1257606"/>
                            <a:pt x="1588618" y="1251509"/>
                            <a:pt x="1565453" y="1239927"/>
                          </a:cubicBezTo>
                          <a:cubicBezTo>
                            <a:pt x="1542288" y="1228345"/>
                            <a:pt x="1508150" y="1203350"/>
                            <a:pt x="1481328" y="1188720"/>
                          </a:cubicBezTo>
                          <a:cubicBezTo>
                            <a:pt x="1454506" y="1174090"/>
                            <a:pt x="1431950" y="1168603"/>
                            <a:pt x="1404518" y="1152144"/>
                          </a:cubicBezTo>
                          <a:cubicBezTo>
                            <a:pt x="1377086" y="1135685"/>
                            <a:pt x="1341729" y="1102157"/>
                            <a:pt x="1316736" y="1089965"/>
                          </a:cubicBezTo>
                          <a:cubicBezTo>
                            <a:pt x="1291743" y="1077773"/>
                            <a:pt x="1277722" y="1080211"/>
                            <a:pt x="1254557" y="1078992"/>
                          </a:cubicBezTo>
                          <a:cubicBezTo>
                            <a:pt x="1231392" y="1077773"/>
                            <a:pt x="1197254" y="1074116"/>
                            <a:pt x="1177747" y="1082650"/>
                          </a:cubicBezTo>
                          <a:cubicBezTo>
                            <a:pt x="1158240" y="1091184"/>
                            <a:pt x="1144220" y="1109473"/>
                            <a:pt x="1137514" y="1130199"/>
                          </a:cubicBezTo>
                          <a:cubicBezTo>
                            <a:pt x="1130809" y="1150925"/>
                            <a:pt x="1128370" y="1188111"/>
                            <a:pt x="1137514" y="1207008"/>
                          </a:cubicBezTo>
                          <a:cubicBezTo>
                            <a:pt x="1146658" y="1225905"/>
                            <a:pt x="1176529" y="1228954"/>
                            <a:pt x="1192378" y="1243584"/>
                          </a:cubicBezTo>
                          <a:cubicBezTo>
                            <a:pt x="1208228" y="1258215"/>
                            <a:pt x="1210666" y="1274674"/>
                            <a:pt x="1232611" y="1294791"/>
                          </a:cubicBezTo>
                          <a:cubicBezTo>
                            <a:pt x="1254556" y="1314908"/>
                            <a:pt x="1294790" y="1343559"/>
                            <a:pt x="1324051" y="1364285"/>
                          </a:cubicBezTo>
                          <a:cubicBezTo>
                            <a:pt x="1353312" y="1385011"/>
                            <a:pt x="1390498" y="1402080"/>
                            <a:pt x="1408176" y="1419149"/>
                          </a:cubicBezTo>
                          <a:cubicBezTo>
                            <a:pt x="1425854" y="1436218"/>
                            <a:pt x="1435608" y="1456944"/>
                            <a:pt x="1430122" y="1466698"/>
                          </a:cubicBezTo>
                          <a:cubicBezTo>
                            <a:pt x="1424636" y="1476452"/>
                            <a:pt x="1397203" y="1484377"/>
                            <a:pt x="1375258" y="1477671"/>
                          </a:cubicBezTo>
                          <a:cubicBezTo>
                            <a:pt x="1353313" y="1470965"/>
                            <a:pt x="1322832" y="1445971"/>
                            <a:pt x="1298448" y="1426464"/>
                          </a:cubicBezTo>
                          <a:cubicBezTo>
                            <a:pt x="1274064" y="1406957"/>
                            <a:pt x="1249071" y="1378916"/>
                            <a:pt x="1228954" y="1360628"/>
                          </a:cubicBezTo>
                          <a:cubicBezTo>
                            <a:pt x="1208837" y="1342340"/>
                            <a:pt x="1196035" y="1331366"/>
                            <a:pt x="1177747" y="1316736"/>
                          </a:cubicBezTo>
                          <a:cubicBezTo>
                            <a:pt x="1159459" y="1302106"/>
                            <a:pt x="1133247" y="1285037"/>
                            <a:pt x="1119226" y="1272845"/>
                          </a:cubicBezTo>
                          <a:cubicBezTo>
                            <a:pt x="1105205" y="1260653"/>
                            <a:pt x="1105204" y="1249680"/>
                            <a:pt x="1093622" y="1243584"/>
                          </a:cubicBezTo>
                          <a:cubicBezTo>
                            <a:pt x="1082040" y="1237488"/>
                            <a:pt x="1057046" y="1235050"/>
                            <a:pt x="1049731" y="1236269"/>
                          </a:cubicBezTo>
                          <a:cubicBezTo>
                            <a:pt x="1042416" y="1237488"/>
                            <a:pt x="1049731" y="1250900"/>
                            <a:pt x="1049731" y="1250900"/>
                          </a:cubicBezTo>
                          <a:cubicBezTo>
                            <a:pt x="1049731" y="1266140"/>
                            <a:pt x="1039977" y="1302106"/>
                            <a:pt x="1049731" y="1327709"/>
                          </a:cubicBezTo>
                          <a:cubicBezTo>
                            <a:pt x="1059485" y="1353312"/>
                            <a:pt x="1107643" y="1397204"/>
                            <a:pt x="1108253" y="1404519"/>
                          </a:cubicBezTo>
                          <a:cubicBezTo>
                            <a:pt x="1108863" y="1411834"/>
                            <a:pt x="1071067" y="1386840"/>
                            <a:pt x="1053389" y="1371600"/>
                          </a:cubicBezTo>
                          <a:cubicBezTo>
                            <a:pt x="1035711" y="1356360"/>
                            <a:pt x="1018032" y="1330757"/>
                            <a:pt x="1002182" y="1313079"/>
                          </a:cubicBezTo>
                          <a:cubicBezTo>
                            <a:pt x="986332" y="1295401"/>
                            <a:pt x="968044" y="1269797"/>
                            <a:pt x="958291" y="1265530"/>
                          </a:cubicBezTo>
                          <a:cubicBezTo>
                            <a:pt x="948538" y="1261263"/>
                            <a:pt x="938175" y="1269188"/>
                            <a:pt x="943661" y="1287476"/>
                          </a:cubicBezTo>
                          <a:cubicBezTo>
                            <a:pt x="949148" y="1305764"/>
                            <a:pt x="975970" y="1349045"/>
                            <a:pt x="991210" y="1375258"/>
                          </a:cubicBezTo>
                          <a:cubicBezTo>
                            <a:pt x="1006450" y="1401471"/>
                            <a:pt x="1014375" y="1412443"/>
                            <a:pt x="1035101" y="1444752"/>
                          </a:cubicBezTo>
                          <a:cubicBezTo>
                            <a:pt x="1055827" y="1477061"/>
                            <a:pt x="1093013" y="1536193"/>
                            <a:pt x="1115568" y="1569111"/>
                          </a:cubicBezTo>
                          <a:cubicBezTo>
                            <a:pt x="1138123" y="1602029"/>
                            <a:pt x="1165555" y="1625804"/>
                            <a:pt x="1170432" y="1642263"/>
                          </a:cubicBezTo>
                          <a:cubicBezTo>
                            <a:pt x="1175309" y="1658722"/>
                            <a:pt x="1157021" y="1665428"/>
                            <a:pt x="1144829" y="1667866"/>
                          </a:cubicBezTo>
                          <a:cubicBezTo>
                            <a:pt x="1132637" y="1670304"/>
                            <a:pt x="1113739" y="1675181"/>
                            <a:pt x="1097280" y="1656893"/>
                          </a:cubicBezTo>
                          <a:cubicBezTo>
                            <a:pt x="1080821" y="1638605"/>
                            <a:pt x="1046074" y="1558138"/>
                            <a:pt x="1046074" y="1558138"/>
                          </a:cubicBezTo>
                          <a:cubicBezTo>
                            <a:pt x="1030224" y="1527658"/>
                            <a:pt x="1015593" y="1499007"/>
                            <a:pt x="1002182" y="1474013"/>
                          </a:cubicBezTo>
                          <a:cubicBezTo>
                            <a:pt x="988771" y="1449019"/>
                            <a:pt x="977188" y="1430731"/>
                            <a:pt x="965606" y="1408176"/>
                          </a:cubicBezTo>
                          <a:cubicBezTo>
                            <a:pt x="954024" y="1385621"/>
                            <a:pt x="944270" y="1358799"/>
                            <a:pt x="932688" y="1338682"/>
                          </a:cubicBezTo>
                          <a:cubicBezTo>
                            <a:pt x="921106" y="1318565"/>
                            <a:pt x="915619" y="1297839"/>
                            <a:pt x="896112" y="1287476"/>
                          </a:cubicBezTo>
                          <a:cubicBezTo>
                            <a:pt x="876605" y="1277113"/>
                            <a:pt x="841248" y="1275894"/>
                            <a:pt x="815645" y="1276503"/>
                          </a:cubicBezTo>
                          <a:cubicBezTo>
                            <a:pt x="790042" y="1277112"/>
                            <a:pt x="762000" y="1266140"/>
                            <a:pt x="742493" y="1291133"/>
                          </a:cubicBezTo>
                          <a:cubicBezTo>
                            <a:pt x="722986" y="1316127"/>
                            <a:pt x="698602" y="1426464"/>
                            <a:pt x="698602" y="1426464"/>
                          </a:cubicBezTo>
                          <a:cubicBezTo>
                            <a:pt x="685191" y="1467917"/>
                            <a:pt x="671780" y="1510589"/>
                            <a:pt x="662026" y="1539850"/>
                          </a:cubicBezTo>
                          <a:cubicBezTo>
                            <a:pt x="652272" y="1569111"/>
                            <a:pt x="653491" y="1573378"/>
                            <a:pt x="640080" y="1602029"/>
                          </a:cubicBezTo>
                          <a:cubicBezTo>
                            <a:pt x="626669" y="1630680"/>
                            <a:pt x="596798" y="1692250"/>
                            <a:pt x="581558" y="1711757"/>
                          </a:cubicBezTo>
                          <a:cubicBezTo>
                            <a:pt x="566318" y="1731264"/>
                            <a:pt x="555955" y="1726997"/>
                            <a:pt x="548640" y="1719072"/>
                          </a:cubicBezTo>
                          <a:cubicBezTo>
                            <a:pt x="541325" y="1711147"/>
                            <a:pt x="534009" y="1687982"/>
                            <a:pt x="537667" y="1664208"/>
                          </a:cubicBezTo>
                          <a:cubicBezTo>
                            <a:pt x="541325" y="1640434"/>
                            <a:pt x="560832" y="1601419"/>
                            <a:pt x="570586" y="1576426"/>
                          </a:cubicBezTo>
                          <a:cubicBezTo>
                            <a:pt x="580340" y="1551433"/>
                            <a:pt x="588264" y="1533145"/>
                            <a:pt x="596189" y="1514247"/>
                          </a:cubicBezTo>
                          <a:cubicBezTo>
                            <a:pt x="604114" y="1495349"/>
                            <a:pt x="608990" y="1491691"/>
                            <a:pt x="618134" y="1463040"/>
                          </a:cubicBezTo>
                          <a:cubicBezTo>
                            <a:pt x="627278" y="1434389"/>
                            <a:pt x="643738" y="1374039"/>
                            <a:pt x="651053" y="1342340"/>
                          </a:cubicBezTo>
                          <a:cubicBezTo>
                            <a:pt x="658368" y="1310641"/>
                            <a:pt x="660197" y="1285037"/>
                            <a:pt x="662026" y="1272845"/>
                          </a:cubicBezTo>
                          <a:cubicBezTo>
                            <a:pt x="663855" y="1260653"/>
                            <a:pt x="668122" y="1277113"/>
                            <a:pt x="662026" y="1269188"/>
                          </a:cubicBezTo>
                          <a:cubicBezTo>
                            <a:pt x="655930" y="1261263"/>
                            <a:pt x="637032" y="1230173"/>
                            <a:pt x="625450" y="1225296"/>
                          </a:cubicBezTo>
                          <a:cubicBezTo>
                            <a:pt x="613868" y="1220419"/>
                            <a:pt x="606552" y="1228954"/>
                            <a:pt x="592531" y="1239927"/>
                          </a:cubicBezTo>
                          <a:cubicBezTo>
                            <a:pt x="578510" y="1250900"/>
                            <a:pt x="554736" y="1281380"/>
                            <a:pt x="541325" y="1291133"/>
                          </a:cubicBezTo>
                          <a:cubicBezTo>
                            <a:pt x="527914" y="1300886"/>
                            <a:pt x="516941" y="1303325"/>
                            <a:pt x="512064" y="1298448"/>
                          </a:cubicBezTo>
                          <a:cubicBezTo>
                            <a:pt x="507187" y="1293571"/>
                            <a:pt x="506578" y="1276502"/>
                            <a:pt x="512064" y="1261872"/>
                          </a:cubicBezTo>
                          <a:cubicBezTo>
                            <a:pt x="517550" y="1247242"/>
                            <a:pt x="535838" y="1225296"/>
                            <a:pt x="544982" y="1210666"/>
                          </a:cubicBezTo>
                          <a:cubicBezTo>
                            <a:pt x="554126" y="1196036"/>
                            <a:pt x="568757" y="1180796"/>
                            <a:pt x="566928" y="1174090"/>
                          </a:cubicBezTo>
                          <a:cubicBezTo>
                            <a:pt x="565099" y="1167384"/>
                            <a:pt x="546202" y="1165555"/>
                            <a:pt x="534010" y="1170432"/>
                          </a:cubicBezTo>
                          <a:cubicBezTo>
                            <a:pt x="521818" y="1175309"/>
                            <a:pt x="502311" y="1197255"/>
                            <a:pt x="493776" y="1203351"/>
                          </a:cubicBezTo>
                          <a:cubicBezTo>
                            <a:pt x="485241" y="1209447"/>
                            <a:pt x="480974" y="1216152"/>
                            <a:pt x="482803" y="1207008"/>
                          </a:cubicBezTo>
                          <a:cubicBezTo>
                            <a:pt x="484632" y="1197864"/>
                            <a:pt x="503530" y="1160679"/>
                            <a:pt x="504749" y="1148487"/>
                          </a:cubicBezTo>
                          <a:cubicBezTo>
                            <a:pt x="505968" y="1136295"/>
                            <a:pt x="503529" y="1127151"/>
                            <a:pt x="490118" y="1133856"/>
                          </a:cubicBezTo>
                          <a:cubicBezTo>
                            <a:pt x="476707" y="1140561"/>
                            <a:pt x="446837" y="1171651"/>
                            <a:pt x="424282" y="1188720"/>
                          </a:cubicBezTo>
                          <a:cubicBezTo>
                            <a:pt x="401727" y="1205789"/>
                            <a:pt x="377342" y="1220419"/>
                            <a:pt x="354787" y="1236269"/>
                          </a:cubicBezTo>
                          <a:cubicBezTo>
                            <a:pt x="332232" y="1252119"/>
                            <a:pt x="324916" y="1266749"/>
                            <a:pt x="288950" y="1283818"/>
                          </a:cubicBezTo>
                          <a:cubicBezTo>
                            <a:pt x="252984" y="1300887"/>
                            <a:pt x="171907" y="1328319"/>
                            <a:pt x="138989" y="1338682"/>
                          </a:cubicBezTo>
                          <a:cubicBezTo>
                            <a:pt x="106071" y="1349045"/>
                            <a:pt x="96927" y="1352093"/>
                            <a:pt x="91440" y="1345997"/>
                          </a:cubicBezTo>
                          <a:cubicBezTo>
                            <a:pt x="85954" y="1339901"/>
                            <a:pt x="85953" y="1319175"/>
                            <a:pt x="106070" y="1302106"/>
                          </a:cubicBezTo>
                          <a:cubicBezTo>
                            <a:pt x="126187" y="1285037"/>
                            <a:pt x="212141" y="1243584"/>
                            <a:pt x="212141" y="1243584"/>
                          </a:cubicBezTo>
                          <a:lnTo>
                            <a:pt x="299923" y="1196036"/>
                          </a:lnTo>
                          <a:cubicBezTo>
                            <a:pt x="326136" y="1181406"/>
                            <a:pt x="344424" y="1172261"/>
                            <a:pt x="369418" y="1155802"/>
                          </a:cubicBezTo>
                          <a:cubicBezTo>
                            <a:pt x="394412" y="1139343"/>
                            <a:pt x="432207" y="1110691"/>
                            <a:pt x="449885" y="1097280"/>
                          </a:cubicBezTo>
                          <a:cubicBezTo>
                            <a:pt x="467563" y="1083869"/>
                            <a:pt x="483413" y="1092404"/>
                            <a:pt x="475488" y="1075335"/>
                          </a:cubicBezTo>
                          <a:cubicBezTo>
                            <a:pt x="467563" y="1058266"/>
                            <a:pt x="436474" y="1015594"/>
                            <a:pt x="402336" y="994868"/>
                          </a:cubicBezTo>
                          <a:cubicBezTo>
                            <a:pt x="368198" y="974142"/>
                            <a:pt x="304800" y="970483"/>
                            <a:pt x="270662" y="950976"/>
                          </a:cubicBezTo>
                          <a:cubicBezTo>
                            <a:pt x="236524" y="931469"/>
                            <a:pt x="215798" y="897331"/>
                            <a:pt x="197510" y="877824"/>
                          </a:cubicBezTo>
                          <a:cubicBezTo>
                            <a:pt x="179222" y="858317"/>
                            <a:pt x="170078" y="847344"/>
                            <a:pt x="160934" y="833933"/>
                          </a:cubicBezTo>
                          <a:cubicBezTo>
                            <a:pt x="151790" y="820522"/>
                            <a:pt x="152399" y="819912"/>
                            <a:pt x="142646" y="797357"/>
                          </a:cubicBezTo>
                          <a:cubicBezTo>
                            <a:pt x="132893" y="774802"/>
                            <a:pt x="108509" y="724205"/>
                            <a:pt x="102413" y="698602"/>
                          </a:cubicBezTo>
                          <a:cubicBezTo>
                            <a:pt x="96317" y="672999"/>
                            <a:pt x="98145" y="654101"/>
                            <a:pt x="106070" y="643738"/>
                          </a:cubicBezTo>
                          <a:cubicBezTo>
                            <a:pt x="113995" y="633375"/>
                            <a:pt x="134722" y="628498"/>
                            <a:pt x="149962" y="636423"/>
                          </a:cubicBezTo>
                          <a:cubicBezTo>
                            <a:pt x="165202" y="644348"/>
                            <a:pt x="182270" y="666294"/>
                            <a:pt x="197510" y="691287"/>
                          </a:cubicBezTo>
                          <a:cubicBezTo>
                            <a:pt x="212750" y="716281"/>
                            <a:pt x="227991" y="763219"/>
                            <a:pt x="241402" y="786384"/>
                          </a:cubicBezTo>
                          <a:cubicBezTo>
                            <a:pt x="254813" y="809549"/>
                            <a:pt x="262128" y="816865"/>
                            <a:pt x="277978" y="830276"/>
                          </a:cubicBezTo>
                          <a:cubicBezTo>
                            <a:pt x="293828" y="843687"/>
                            <a:pt x="321869" y="860756"/>
                            <a:pt x="336499" y="866852"/>
                          </a:cubicBezTo>
                          <a:cubicBezTo>
                            <a:pt x="351129" y="872948"/>
                            <a:pt x="357835" y="872948"/>
                            <a:pt x="365760" y="866852"/>
                          </a:cubicBezTo>
                          <a:cubicBezTo>
                            <a:pt x="373685" y="860756"/>
                            <a:pt x="384048" y="848564"/>
                            <a:pt x="384048" y="830276"/>
                          </a:cubicBezTo>
                          <a:cubicBezTo>
                            <a:pt x="384048" y="811988"/>
                            <a:pt x="377342" y="774802"/>
                            <a:pt x="365760" y="757124"/>
                          </a:cubicBezTo>
                          <a:cubicBezTo>
                            <a:pt x="354178" y="739446"/>
                            <a:pt x="327356" y="741884"/>
                            <a:pt x="314554" y="724205"/>
                          </a:cubicBezTo>
                          <a:cubicBezTo>
                            <a:pt x="301752" y="706526"/>
                            <a:pt x="293217" y="664464"/>
                            <a:pt x="288950" y="651053"/>
                          </a:cubicBezTo>
                          <a:cubicBezTo>
                            <a:pt x="284683" y="637642"/>
                            <a:pt x="280415" y="635813"/>
                            <a:pt x="288950" y="643738"/>
                          </a:cubicBezTo>
                          <a:cubicBezTo>
                            <a:pt x="297485" y="651663"/>
                            <a:pt x="324917" y="686410"/>
                            <a:pt x="340157" y="698602"/>
                          </a:cubicBezTo>
                          <a:cubicBezTo>
                            <a:pt x="355397" y="710794"/>
                            <a:pt x="367589" y="716890"/>
                            <a:pt x="380390" y="716890"/>
                          </a:cubicBezTo>
                          <a:cubicBezTo>
                            <a:pt x="393191" y="716890"/>
                            <a:pt x="411480" y="718719"/>
                            <a:pt x="416966" y="698602"/>
                          </a:cubicBezTo>
                          <a:cubicBezTo>
                            <a:pt x="422452" y="678485"/>
                            <a:pt x="418795" y="621183"/>
                            <a:pt x="413309" y="596189"/>
                          </a:cubicBezTo>
                          <a:cubicBezTo>
                            <a:pt x="407823" y="571195"/>
                            <a:pt x="400507" y="569976"/>
                            <a:pt x="384048" y="548640"/>
                          </a:cubicBezTo>
                          <a:cubicBezTo>
                            <a:pt x="367589" y="527304"/>
                            <a:pt x="337109" y="491338"/>
                            <a:pt x="314554" y="468173"/>
                          </a:cubicBezTo>
                          <a:cubicBezTo>
                            <a:pt x="291999" y="445008"/>
                            <a:pt x="271882" y="425501"/>
                            <a:pt x="248717" y="409652"/>
                          </a:cubicBezTo>
                          <a:cubicBezTo>
                            <a:pt x="225552" y="393803"/>
                            <a:pt x="205435" y="382830"/>
                            <a:pt x="175565" y="373076"/>
                          </a:cubicBezTo>
                          <a:cubicBezTo>
                            <a:pt x="145695" y="363322"/>
                            <a:pt x="98755" y="359665"/>
                            <a:pt x="69494" y="351130"/>
                          </a:cubicBezTo>
                          <a:cubicBezTo>
                            <a:pt x="40233" y="342596"/>
                            <a:pt x="0" y="332232"/>
                            <a:pt x="0" y="321869"/>
                          </a:cubicBez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C0504D">
                            <a:shade val="51000"/>
                            <a:satMod val="130000"/>
                          </a:srgbClr>
                        </a:gs>
                        <a:gs pos="80000">
                          <a:srgbClr val="C0504D">
                            <a:shade val="93000"/>
                            <a:satMod val="130000"/>
                          </a:srgbClr>
                        </a:gs>
                        <a:gs pos="100000">
                          <a:srgbClr val="C0504D">
                            <a:shade val="94000"/>
                            <a:satMod val="135000"/>
                          </a:srgbClr>
                        </a:gs>
                      </a:gsLst>
                      <a:lin ang="16200000" scaled="0"/>
                    </a:gradFill>
                    <a:ln>
                      <a:noFill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200000"/>
                      </a:lightRig>
                    </a:scene3d>
                    <a:sp3d>
                      <a:bevelT w="63500" h="25400"/>
                    </a:sp3d>
                  </p:spPr>
                  <p:txBody>
                    <a:bodyPr lIns="91370" tIns="45687" rIns="91370" bIns="45687" rtlCol="0" anchor="ctr"/>
                    <a:lstStyle/>
                    <a:p>
                      <a:pPr algn="ctr" defTabSz="913737">
                        <a:defRPr/>
                      </a:pPr>
                      <a:endParaRPr lang="en-US" sz="1600" kern="0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83" name="Freeform 26"/>
                    <p:cNvSpPr/>
                    <p:nvPr/>
                  </p:nvSpPr>
                  <p:spPr>
                    <a:xfrm>
                      <a:off x="8203108" y="2909121"/>
                      <a:ext cx="799494" cy="809104"/>
                    </a:xfrm>
                    <a:custGeom>
                      <a:avLst/>
                      <a:gdLst>
                        <a:gd name="connsiteX0" fmla="*/ 305014 w 427402"/>
                        <a:gd name="connsiteY0" fmla="*/ 52 h 393472"/>
                        <a:gd name="connsiteX1" fmla="*/ 228205 w 427402"/>
                        <a:gd name="connsiteY1" fmla="*/ 40285 h 393472"/>
                        <a:gd name="connsiteX2" fmla="*/ 184314 w 427402"/>
                        <a:gd name="connsiteY2" fmla="*/ 69546 h 393472"/>
                        <a:gd name="connsiteX3" fmla="*/ 114819 w 427402"/>
                        <a:gd name="connsiteY3" fmla="*/ 91492 h 393472"/>
                        <a:gd name="connsiteX4" fmla="*/ 30694 w 427402"/>
                        <a:gd name="connsiteY4" fmla="*/ 128068 h 393472"/>
                        <a:gd name="connsiteX5" fmla="*/ 1434 w 427402"/>
                        <a:gd name="connsiteY5" fmla="*/ 171959 h 393472"/>
                        <a:gd name="connsiteX6" fmla="*/ 8749 w 427402"/>
                        <a:gd name="connsiteY6" fmla="*/ 226823 h 393472"/>
                        <a:gd name="connsiteX7" fmla="*/ 45325 w 427402"/>
                        <a:gd name="connsiteY7" fmla="*/ 296317 h 393472"/>
                        <a:gd name="connsiteX8" fmla="*/ 92874 w 427402"/>
                        <a:gd name="connsiteY8" fmla="*/ 354839 h 393472"/>
                        <a:gd name="connsiteX9" fmla="*/ 180656 w 427402"/>
                        <a:gd name="connsiteY9" fmla="*/ 387757 h 393472"/>
                        <a:gd name="connsiteX10" fmla="*/ 253808 w 427402"/>
                        <a:gd name="connsiteY10" fmla="*/ 391415 h 393472"/>
                        <a:gd name="connsiteX11" fmla="*/ 348906 w 427402"/>
                        <a:gd name="connsiteY11" fmla="*/ 365812 h 393472"/>
                        <a:gd name="connsiteX12" fmla="*/ 392797 w 427402"/>
                        <a:gd name="connsiteY12" fmla="*/ 299975 h 393472"/>
                        <a:gd name="connsiteX13" fmla="*/ 418400 w 427402"/>
                        <a:gd name="connsiteY13" fmla="*/ 197562 h 393472"/>
                        <a:gd name="connsiteX14" fmla="*/ 425715 w 427402"/>
                        <a:gd name="connsiteY14" fmla="*/ 91492 h 393472"/>
                        <a:gd name="connsiteX15" fmla="*/ 389139 w 427402"/>
                        <a:gd name="connsiteY15" fmla="*/ 32970 h 393472"/>
                        <a:gd name="connsiteX16" fmla="*/ 305014 w 427402"/>
                        <a:gd name="connsiteY16" fmla="*/ 52 h 39347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</a:cxnLst>
                      <a:rect l="l" t="t" r="r" b="b"/>
                      <a:pathLst>
                        <a:path w="427402" h="393472">
                          <a:moveTo>
                            <a:pt x="305014" y="52"/>
                          </a:moveTo>
                          <a:cubicBezTo>
                            <a:pt x="278192" y="1271"/>
                            <a:pt x="248322" y="28703"/>
                            <a:pt x="228205" y="40285"/>
                          </a:cubicBezTo>
                          <a:cubicBezTo>
                            <a:pt x="208088" y="51867"/>
                            <a:pt x="203212" y="61012"/>
                            <a:pt x="184314" y="69546"/>
                          </a:cubicBezTo>
                          <a:cubicBezTo>
                            <a:pt x="165416" y="78080"/>
                            <a:pt x="140422" y="81738"/>
                            <a:pt x="114819" y="91492"/>
                          </a:cubicBezTo>
                          <a:cubicBezTo>
                            <a:pt x="89216" y="101246"/>
                            <a:pt x="49591" y="114657"/>
                            <a:pt x="30694" y="128068"/>
                          </a:cubicBezTo>
                          <a:cubicBezTo>
                            <a:pt x="11797" y="141479"/>
                            <a:pt x="5091" y="155500"/>
                            <a:pt x="1434" y="171959"/>
                          </a:cubicBezTo>
                          <a:cubicBezTo>
                            <a:pt x="-2223" y="188418"/>
                            <a:pt x="1434" y="206097"/>
                            <a:pt x="8749" y="226823"/>
                          </a:cubicBezTo>
                          <a:cubicBezTo>
                            <a:pt x="16064" y="247549"/>
                            <a:pt x="31304" y="274981"/>
                            <a:pt x="45325" y="296317"/>
                          </a:cubicBezTo>
                          <a:cubicBezTo>
                            <a:pt x="59346" y="317653"/>
                            <a:pt x="70319" y="339599"/>
                            <a:pt x="92874" y="354839"/>
                          </a:cubicBezTo>
                          <a:cubicBezTo>
                            <a:pt x="115429" y="370079"/>
                            <a:pt x="153834" y="381661"/>
                            <a:pt x="180656" y="387757"/>
                          </a:cubicBezTo>
                          <a:cubicBezTo>
                            <a:pt x="207478" y="393853"/>
                            <a:pt x="225766" y="395072"/>
                            <a:pt x="253808" y="391415"/>
                          </a:cubicBezTo>
                          <a:cubicBezTo>
                            <a:pt x="281850" y="387758"/>
                            <a:pt x="325741" y="381052"/>
                            <a:pt x="348906" y="365812"/>
                          </a:cubicBezTo>
                          <a:cubicBezTo>
                            <a:pt x="372071" y="350572"/>
                            <a:pt x="381215" y="328017"/>
                            <a:pt x="392797" y="299975"/>
                          </a:cubicBezTo>
                          <a:cubicBezTo>
                            <a:pt x="404379" y="271933"/>
                            <a:pt x="412914" y="232309"/>
                            <a:pt x="418400" y="197562"/>
                          </a:cubicBezTo>
                          <a:cubicBezTo>
                            <a:pt x="423886" y="162815"/>
                            <a:pt x="430592" y="118924"/>
                            <a:pt x="425715" y="91492"/>
                          </a:cubicBezTo>
                          <a:cubicBezTo>
                            <a:pt x="420838" y="64060"/>
                            <a:pt x="404379" y="46991"/>
                            <a:pt x="389139" y="32970"/>
                          </a:cubicBezTo>
                          <a:cubicBezTo>
                            <a:pt x="373899" y="18949"/>
                            <a:pt x="331836" y="-1167"/>
                            <a:pt x="305014" y="52"/>
                          </a:cubicBez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F79646">
                            <a:shade val="51000"/>
                            <a:satMod val="130000"/>
                          </a:srgbClr>
                        </a:gs>
                        <a:gs pos="80000">
                          <a:srgbClr val="F79646">
                            <a:shade val="93000"/>
                            <a:satMod val="130000"/>
                          </a:srgbClr>
                        </a:gs>
                        <a:gs pos="100000">
                          <a:srgbClr val="F79646">
                            <a:shade val="94000"/>
                            <a:satMod val="135000"/>
                          </a:srgbClr>
                        </a:gs>
                      </a:gsLst>
                      <a:lin ang="16200000" scaled="0"/>
                    </a:gradFill>
                    <a:ln>
                      <a:noFill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200000"/>
                      </a:lightRig>
                    </a:scene3d>
                    <a:sp3d>
                      <a:bevelT w="63500" h="25400"/>
                    </a:sp3d>
                  </p:spPr>
                  <p:txBody>
                    <a:bodyPr lIns="91370" tIns="45687" rIns="91370" bIns="45687" rtlCol="0" anchor="ctr"/>
                    <a:lstStyle/>
                    <a:p>
                      <a:pPr algn="ctr" defTabSz="913737">
                        <a:defRPr/>
                      </a:pPr>
                      <a:endParaRPr lang="en-US" sz="1600" kern="0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14" name="Rechthoek 13"/>
                    <p:cNvSpPr/>
                    <p:nvPr/>
                  </p:nvSpPr>
                  <p:spPr>
                    <a:xfrm>
                      <a:off x="8187328" y="3121035"/>
                      <a:ext cx="663096" cy="461598"/>
                    </a:xfrm>
                    <a:prstGeom prst="rect">
                      <a:avLst/>
                    </a:prstGeom>
                  </p:spPr>
                  <p:txBody>
                    <a:bodyPr wrap="none" lIns="91370" tIns="45687" rIns="91370" bIns="45687">
                      <a:spAutoFit/>
                    </a:bodyPr>
                    <a:lstStyle/>
                    <a:p>
                      <a:pPr defTabSz="913737"/>
                      <a:r>
                        <a:rPr lang="en-US" sz="1200" b="1" dirty="0">
                          <a:solidFill>
                            <a:prstClr val="black"/>
                          </a:solidFill>
                          <a:cs typeface="Arial" charset="0"/>
                        </a:rPr>
                        <a:t>Mature</a:t>
                      </a:r>
                    </a:p>
                    <a:p>
                      <a:pPr algn="ctr" defTabSz="913737"/>
                      <a:r>
                        <a:rPr lang="en-US" sz="1200" b="1" dirty="0">
                          <a:solidFill>
                            <a:prstClr val="black"/>
                          </a:solidFill>
                          <a:cs typeface="Arial" charset="0"/>
                        </a:rPr>
                        <a:t>DC</a:t>
                      </a:r>
                    </a:p>
                  </p:txBody>
                </p:sp>
                <p:sp>
                  <p:nvSpPr>
                    <p:cNvPr id="87" name="Oval 52"/>
                    <p:cNvSpPr/>
                    <p:nvPr/>
                  </p:nvSpPr>
                  <p:spPr>
                    <a:xfrm rot="9114403">
                      <a:off x="8246554" y="1728161"/>
                      <a:ext cx="117004" cy="146968"/>
                    </a:xfrm>
                    <a:prstGeom prst="ellipse">
                      <a:avLst/>
                    </a:prstGeom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tx1"/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  <a:ln/>
                  </p:spPr>
                  <p:style>
                    <a:lnRef idx="0">
                      <a:schemeClr val="accent4"/>
                    </a:lnRef>
                    <a:fillRef idx="3">
                      <a:schemeClr val="accent4"/>
                    </a:fillRef>
                    <a:effectRef idx="3">
                      <a:schemeClr val="accent4"/>
                    </a:effectRef>
                    <a:fontRef idx="minor">
                      <a:schemeClr val="lt1"/>
                    </a:fontRef>
                  </p:style>
                  <p:txBody>
                    <a:bodyPr lIns="91370" tIns="45687" rIns="91370" bIns="45687" rtlCol="0" anchor="ctr"/>
                    <a:lstStyle/>
                    <a:p>
                      <a:pPr algn="ctr" defTabSz="913737"/>
                      <a:endParaRPr lang="en-US" sz="1600" kern="0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89" name="Oval 52"/>
                    <p:cNvSpPr/>
                    <p:nvPr/>
                  </p:nvSpPr>
                  <p:spPr>
                    <a:xfrm rot="9114403">
                      <a:off x="8425919" y="2023612"/>
                      <a:ext cx="117004" cy="146968"/>
                    </a:xfrm>
                    <a:prstGeom prst="ellipse">
                      <a:avLst/>
                    </a:prstGeom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tx1"/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  <a:ln/>
                  </p:spPr>
                  <p:style>
                    <a:lnRef idx="0">
                      <a:schemeClr val="accent4"/>
                    </a:lnRef>
                    <a:fillRef idx="3">
                      <a:schemeClr val="accent4"/>
                    </a:fillRef>
                    <a:effectRef idx="3">
                      <a:schemeClr val="accent4"/>
                    </a:effectRef>
                    <a:fontRef idx="minor">
                      <a:schemeClr val="lt1"/>
                    </a:fontRef>
                  </p:style>
                  <p:txBody>
                    <a:bodyPr lIns="91370" tIns="45687" rIns="91370" bIns="45687" rtlCol="0" anchor="ctr"/>
                    <a:lstStyle/>
                    <a:p>
                      <a:pPr algn="ctr" defTabSz="913737"/>
                      <a:endParaRPr lang="en-US" sz="1600" kern="0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109" name="Oval 52"/>
                    <p:cNvSpPr/>
                    <p:nvPr/>
                  </p:nvSpPr>
                  <p:spPr>
                    <a:xfrm rot="9114403">
                      <a:off x="8215040" y="1997560"/>
                      <a:ext cx="117004" cy="146968"/>
                    </a:xfrm>
                    <a:prstGeom prst="ellipse">
                      <a:avLst/>
                    </a:prstGeom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tx1"/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  <a:ln/>
                  </p:spPr>
                  <p:style>
                    <a:lnRef idx="0">
                      <a:schemeClr val="accent4"/>
                    </a:lnRef>
                    <a:fillRef idx="3">
                      <a:schemeClr val="accent4"/>
                    </a:fillRef>
                    <a:effectRef idx="3">
                      <a:schemeClr val="accent4"/>
                    </a:effectRef>
                    <a:fontRef idx="minor">
                      <a:schemeClr val="lt1"/>
                    </a:fontRef>
                  </p:style>
                  <p:txBody>
                    <a:bodyPr lIns="91370" tIns="45687" rIns="91370" bIns="45687" rtlCol="0" anchor="ctr"/>
                    <a:lstStyle/>
                    <a:p>
                      <a:pPr algn="ctr" defTabSz="913737"/>
                      <a:endParaRPr lang="en-US" sz="1600" kern="0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110" name="Oval 52"/>
                    <p:cNvSpPr/>
                    <p:nvPr/>
                  </p:nvSpPr>
                  <p:spPr>
                    <a:xfrm rot="9114403">
                      <a:off x="8348274" y="2402438"/>
                      <a:ext cx="117004" cy="146968"/>
                    </a:xfrm>
                    <a:prstGeom prst="ellipse">
                      <a:avLst/>
                    </a:prstGeom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tx1"/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  <a:ln/>
                  </p:spPr>
                  <p:style>
                    <a:lnRef idx="0">
                      <a:schemeClr val="accent4"/>
                    </a:lnRef>
                    <a:fillRef idx="3">
                      <a:schemeClr val="accent4"/>
                    </a:fillRef>
                    <a:effectRef idx="3">
                      <a:schemeClr val="accent4"/>
                    </a:effectRef>
                    <a:fontRef idx="minor">
                      <a:schemeClr val="lt1"/>
                    </a:fontRef>
                  </p:style>
                  <p:txBody>
                    <a:bodyPr lIns="91370" tIns="45687" rIns="91370" bIns="45687" rtlCol="0" anchor="ctr"/>
                    <a:lstStyle/>
                    <a:p>
                      <a:pPr algn="ctr" defTabSz="913737"/>
                      <a:endParaRPr lang="en-US" sz="1600" kern="0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111" name="Oval 52"/>
                    <p:cNvSpPr/>
                    <p:nvPr/>
                  </p:nvSpPr>
                  <p:spPr>
                    <a:xfrm rot="9114403">
                      <a:off x="8243746" y="2602966"/>
                      <a:ext cx="117004" cy="146968"/>
                    </a:xfrm>
                    <a:prstGeom prst="ellipse">
                      <a:avLst/>
                    </a:prstGeom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tx1"/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  <a:ln/>
                  </p:spPr>
                  <p:style>
                    <a:lnRef idx="0">
                      <a:schemeClr val="accent4"/>
                    </a:lnRef>
                    <a:fillRef idx="3">
                      <a:schemeClr val="accent4"/>
                    </a:fillRef>
                    <a:effectRef idx="3">
                      <a:schemeClr val="accent4"/>
                    </a:effectRef>
                    <a:fontRef idx="minor">
                      <a:schemeClr val="lt1"/>
                    </a:fontRef>
                  </p:style>
                  <p:txBody>
                    <a:bodyPr lIns="91370" tIns="45687" rIns="91370" bIns="45687" rtlCol="0" anchor="ctr"/>
                    <a:lstStyle/>
                    <a:p>
                      <a:pPr algn="ctr" defTabSz="913737"/>
                      <a:endParaRPr lang="en-US" sz="1600" kern="0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119" name="Oval 52"/>
                    <p:cNvSpPr/>
                    <p:nvPr/>
                  </p:nvSpPr>
                  <p:spPr>
                    <a:xfrm rot="9114403">
                      <a:off x="8322081" y="2182313"/>
                      <a:ext cx="117004" cy="146968"/>
                    </a:xfrm>
                    <a:prstGeom prst="ellipse">
                      <a:avLst/>
                    </a:prstGeom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tx1"/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  <a:ln/>
                  </p:spPr>
                  <p:style>
                    <a:lnRef idx="0">
                      <a:schemeClr val="accent4"/>
                    </a:lnRef>
                    <a:fillRef idx="3">
                      <a:schemeClr val="accent4"/>
                    </a:fillRef>
                    <a:effectRef idx="3">
                      <a:schemeClr val="accent4"/>
                    </a:effectRef>
                    <a:fontRef idx="minor">
                      <a:schemeClr val="lt1"/>
                    </a:fontRef>
                  </p:style>
                  <p:txBody>
                    <a:bodyPr lIns="91370" tIns="45687" rIns="91370" bIns="45687" rtlCol="0" anchor="ctr"/>
                    <a:lstStyle/>
                    <a:p>
                      <a:pPr algn="ctr" defTabSz="913737"/>
                      <a:endParaRPr lang="en-US" sz="1600" kern="0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123" name="Oval 52"/>
                    <p:cNvSpPr/>
                    <p:nvPr/>
                  </p:nvSpPr>
                  <p:spPr>
                    <a:xfrm rot="9114403">
                      <a:off x="8003423" y="2698868"/>
                      <a:ext cx="117004" cy="146968"/>
                    </a:xfrm>
                    <a:prstGeom prst="ellipse">
                      <a:avLst/>
                    </a:prstGeom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tx1"/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  <a:ln/>
                  </p:spPr>
                  <p:style>
                    <a:lnRef idx="0">
                      <a:schemeClr val="accent4"/>
                    </a:lnRef>
                    <a:fillRef idx="3">
                      <a:schemeClr val="accent4"/>
                    </a:fillRef>
                    <a:effectRef idx="3">
                      <a:schemeClr val="accent4"/>
                    </a:effectRef>
                    <a:fontRef idx="minor">
                      <a:schemeClr val="lt1"/>
                    </a:fontRef>
                  </p:style>
                  <p:txBody>
                    <a:bodyPr lIns="91370" tIns="45687" rIns="91370" bIns="45687" rtlCol="0" anchor="ctr"/>
                    <a:lstStyle/>
                    <a:p>
                      <a:pPr algn="ctr" defTabSz="913737"/>
                      <a:endParaRPr lang="en-US" sz="1600" kern="0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254" name="Vrije vorm 253"/>
                    <p:cNvSpPr/>
                    <p:nvPr/>
                  </p:nvSpPr>
                  <p:spPr>
                    <a:xfrm>
                      <a:off x="7562582" y="2400567"/>
                      <a:ext cx="294793" cy="187818"/>
                    </a:xfrm>
                    <a:custGeom>
                      <a:avLst/>
                      <a:gdLst>
                        <a:gd name="connsiteX0" fmla="*/ 415126 w 2025143"/>
                        <a:gd name="connsiteY0" fmla="*/ 162684 h 1290257"/>
                        <a:gd name="connsiteX1" fmla="*/ 1778311 w 2025143"/>
                        <a:gd name="connsiteY1" fmla="*/ 1020986 h 1290257"/>
                        <a:gd name="connsiteX2" fmla="*/ 1980265 w 2025143"/>
                        <a:gd name="connsiteY2" fmla="*/ 1178061 h 1290257"/>
                        <a:gd name="connsiteX3" fmla="*/ 2025143 w 2025143"/>
                        <a:gd name="connsiteY3" fmla="*/ 1284648 h 1290257"/>
                        <a:gd name="connsiteX4" fmla="*/ 1929776 w 2025143"/>
                        <a:gd name="connsiteY4" fmla="*/ 1290257 h 1290257"/>
                        <a:gd name="connsiteX5" fmla="*/ 1576358 w 2025143"/>
                        <a:gd name="connsiteY5" fmla="*/ 1138792 h 1290257"/>
                        <a:gd name="connsiteX6" fmla="*/ 319759 w 2025143"/>
                        <a:gd name="connsiteY6" fmla="*/ 420736 h 1290257"/>
                        <a:gd name="connsiteX7" fmla="*/ 207563 w 2025143"/>
                        <a:gd name="connsiteY7" fmla="*/ 437565 h 1290257"/>
                        <a:gd name="connsiteX8" fmla="*/ 134635 w 2025143"/>
                        <a:gd name="connsiteY8" fmla="*/ 409516 h 1290257"/>
                        <a:gd name="connsiteX9" fmla="*/ 56098 w 2025143"/>
                        <a:gd name="connsiteY9" fmla="*/ 342198 h 1290257"/>
                        <a:gd name="connsiteX10" fmla="*/ 11219 w 2025143"/>
                        <a:gd name="connsiteY10" fmla="*/ 291710 h 1290257"/>
                        <a:gd name="connsiteX11" fmla="*/ 0 w 2025143"/>
                        <a:gd name="connsiteY11" fmla="*/ 213173 h 1290257"/>
                        <a:gd name="connsiteX12" fmla="*/ 0 w 2025143"/>
                        <a:gd name="connsiteY12" fmla="*/ 140245 h 1290257"/>
                        <a:gd name="connsiteX13" fmla="*/ 16829 w 2025143"/>
                        <a:gd name="connsiteY13" fmla="*/ 95367 h 1290257"/>
                        <a:gd name="connsiteX14" fmla="*/ 16829 w 2025143"/>
                        <a:gd name="connsiteY14" fmla="*/ 95367 h 1290257"/>
                        <a:gd name="connsiteX15" fmla="*/ 106586 w 2025143"/>
                        <a:gd name="connsiteY15" fmla="*/ 16829 h 1290257"/>
                        <a:gd name="connsiteX16" fmla="*/ 157075 w 2025143"/>
                        <a:gd name="connsiteY16" fmla="*/ 0 h 1290257"/>
                        <a:gd name="connsiteX17" fmla="*/ 218783 w 2025143"/>
                        <a:gd name="connsiteY17" fmla="*/ 0 h 1290257"/>
                        <a:gd name="connsiteX18" fmla="*/ 274881 w 2025143"/>
                        <a:gd name="connsiteY18" fmla="*/ 0 h 1290257"/>
                        <a:gd name="connsiteX19" fmla="*/ 314149 w 2025143"/>
                        <a:gd name="connsiteY19" fmla="*/ 16829 h 1290257"/>
                        <a:gd name="connsiteX20" fmla="*/ 359028 w 2025143"/>
                        <a:gd name="connsiteY20" fmla="*/ 56098 h 1290257"/>
                        <a:gd name="connsiteX21" fmla="*/ 381467 w 2025143"/>
                        <a:gd name="connsiteY21" fmla="*/ 89757 h 1290257"/>
                        <a:gd name="connsiteX22" fmla="*/ 415126 w 2025143"/>
                        <a:gd name="connsiteY22" fmla="*/ 162684 h 12902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</a:cxnLst>
                      <a:rect l="l" t="t" r="r" b="b"/>
                      <a:pathLst>
                        <a:path w="2025143" h="1290257">
                          <a:moveTo>
                            <a:pt x="415126" y="162684"/>
                          </a:moveTo>
                          <a:lnTo>
                            <a:pt x="1778311" y="1020986"/>
                          </a:lnTo>
                          <a:lnTo>
                            <a:pt x="1980265" y="1178061"/>
                          </a:lnTo>
                          <a:lnTo>
                            <a:pt x="2025143" y="1284648"/>
                          </a:lnTo>
                          <a:lnTo>
                            <a:pt x="1929776" y="1290257"/>
                          </a:lnTo>
                          <a:lnTo>
                            <a:pt x="1576358" y="1138792"/>
                          </a:lnTo>
                          <a:lnTo>
                            <a:pt x="319759" y="420736"/>
                          </a:lnTo>
                          <a:lnTo>
                            <a:pt x="207563" y="437565"/>
                          </a:lnTo>
                          <a:lnTo>
                            <a:pt x="134635" y="409516"/>
                          </a:lnTo>
                          <a:lnTo>
                            <a:pt x="56098" y="342198"/>
                          </a:lnTo>
                          <a:lnTo>
                            <a:pt x="11219" y="291710"/>
                          </a:lnTo>
                          <a:lnTo>
                            <a:pt x="0" y="213173"/>
                          </a:lnTo>
                          <a:lnTo>
                            <a:pt x="0" y="140245"/>
                          </a:lnTo>
                          <a:lnTo>
                            <a:pt x="16829" y="95367"/>
                          </a:lnTo>
                          <a:lnTo>
                            <a:pt x="16829" y="95367"/>
                          </a:lnTo>
                          <a:lnTo>
                            <a:pt x="106586" y="16829"/>
                          </a:lnTo>
                          <a:lnTo>
                            <a:pt x="157075" y="0"/>
                          </a:lnTo>
                          <a:lnTo>
                            <a:pt x="218783" y="0"/>
                          </a:lnTo>
                          <a:lnTo>
                            <a:pt x="274881" y="0"/>
                          </a:lnTo>
                          <a:lnTo>
                            <a:pt x="314149" y="16829"/>
                          </a:lnTo>
                          <a:lnTo>
                            <a:pt x="359028" y="56098"/>
                          </a:lnTo>
                          <a:lnTo>
                            <a:pt x="381467" y="89757"/>
                          </a:lnTo>
                          <a:lnTo>
                            <a:pt x="415126" y="162684"/>
                          </a:lnTo>
                          <a:close/>
                        </a:path>
                      </a:pathLst>
                    </a:custGeom>
                    <a:solidFill>
                      <a:schemeClr val="bg2">
                        <a:lumMod val="50000"/>
                      </a:schemeClr>
                    </a:solidFill>
                    <a:ln>
                      <a:solidFill>
                        <a:schemeClr val="bg2">
                          <a:lumMod val="50000"/>
                        </a:schemeClr>
                      </a:solidFill>
                    </a:ln>
                  </p:spPr>
                  <p:style>
                    <a:lnRef idx="0">
                      <a:schemeClr val="accent3"/>
                    </a:lnRef>
                    <a:fillRef idx="3">
                      <a:schemeClr val="accent3"/>
                    </a:fillRef>
                    <a:effectRef idx="3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defTabSz="913737"/>
                      <a:endParaRPr lang="en-US" sz="1600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262" name="Vrije vorm 261"/>
                    <p:cNvSpPr/>
                    <p:nvPr/>
                  </p:nvSpPr>
                  <p:spPr>
                    <a:xfrm rot="21397760">
                      <a:off x="7576460" y="2580644"/>
                      <a:ext cx="318560" cy="274505"/>
                    </a:xfrm>
                    <a:custGeom>
                      <a:avLst/>
                      <a:gdLst>
                        <a:gd name="connsiteX0" fmla="*/ 1649286 w 1705384"/>
                        <a:gd name="connsiteY0" fmla="*/ 807814 h 1194891"/>
                        <a:gd name="connsiteX1" fmla="*/ 280491 w 1705384"/>
                        <a:gd name="connsiteY1" fmla="*/ 0 h 1194891"/>
                        <a:gd name="connsiteX2" fmla="*/ 235612 w 1705384"/>
                        <a:gd name="connsiteY2" fmla="*/ 0 h 1194891"/>
                        <a:gd name="connsiteX3" fmla="*/ 190734 w 1705384"/>
                        <a:gd name="connsiteY3" fmla="*/ 0 h 1194891"/>
                        <a:gd name="connsiteX4" fmla="*/ 145855 w 1705384"/>
                        <a:gd name="connsiteY4" fmla="*/ 5610 h 1194891"/>
                        <a:gd name="connsiteX5" fmla="*/ 112196 w 1705384"/>
                        <a:gd name="connsiteY5" fmla="*/ 22440 h 1194891"/>
                        <a:gd name="connsiteX6" fmla="*/ 56098 w 1705384"/>
                        <a:gd name="connsiteY6" fmla="*/ 50489 h 1194891"/>
                        <a:gd name="connsiteX7" fmla="*/ 22439 w 1705384"/>
                        <a:gd name="connsiteY7" fmla="*/ 95367 h 1194891"/>
                        <a:gd name="connsiteX8" fmla="*/ 5610 w 1705384"/>
                        <a:gd name="connsiteY8" fmla="*/ 134636 h 1194891"/>
                        <a:gd name="connsiteX9" fmla="*/ 5610 w 1705384"/>
                        <a:gd name="connsiteY9" fmla="*/ 134636 h 1194891"/>
                        <a:gd name="connsiteX10" fmla="*/ 0 w 1705384"/>
                        <a:gd name="connsiteY10" fmla="*/ 179514 h 1194891"/>
                        <a:gd name="connsiteX11" fmla="*/ 0 w 1705384"/>
                        <a:gd name="connsiteY11" fmla="*/ 179514 h 1194891"/>
                        <a:gd name="connsiteX12" fmla="*/ 72928 w 1705384"/>
                        <a:gd name="connsiteY12" fmla="*/ 207564 h 1194891"/>
                        <a:gd name="connsiteX13" fmla="*/ 112196 w 1705384"/>
                        <a:gd name="connsiteY13" fmla="*/ 224393 h 1194891"/>
                        <a:gd name="connsiteX14" fmla="*/ 112196 w 1705384"/>
                        <a:gd name="connsiteY14" fmla="*/ 224393 h 1194891"/>
                        <a:gd name="connsiteX15" fmla="*/ 190734 w 1705384"/>
                        <a:gd name="connsiteY15" fmla="*/ 252442 h 1194891"/>
                        <a:gd name="connsiteX16" fmla="*/ 230002 w 1705384"/>
                        <a:gd name="connsiteY16" fmla="*/ 286101 h 1194891"/>
                        <a:gd name="connsiteX17" fmla="*/ 263661 w 1705384"/>
                        <a:gd name="connsiteY17" fmla="*/ 336589 h 1194891"/>
                        <a:gd name="connsiteX18" fmla="*/ 286101 w 1705384"/>
                        <a:gd name="connsiteY18" fmla="*/ 387078 h 1194891"/>
                        <a:gd name="connsiteX19" fmla="*/ 302930 w 1705384"/>
                        <a:gd name="connsiteY19" fmla="*/ 437566 h 1194891"/>
                        <a:gd name="connsiteX20" fmla="*/ 308540 w 1705384"/>
                        <a:gd name="connsiteY20" fmla="*/ 482444 h 1194891"/>
                        <a:gd name="connsiteX21" fmla="*/ 325369 w 1705384"/>
                        <a:gd name="connsiteY21" fmla="*/ 521713 h 1194891"/>
                        <a:gd name="connsiteX22" fmla="*/ 325369 w 1705384"/>
                        <a:gd name="connsiteY22" fmla="*/ 577811 h 1194891"/>
                        <a:gd name="connsiteX23" fmla="*/ 1458552 w 1705384"/>
                        <a:gd name="connsiteY23" fmla="*/ 1189281 h 1194891"/>
                        <a:gd name="connsiteX24" fmla="*/ 1492211 w 1705384"/>
                        <a:gd name="connsiteY24" fmla="*/ 1194891 h 1194891"/>
                        <a:gd name="connsiteX25" fmla="*/ 1570748 w 1705384"/>
                        <a:gd name="connsiteY25" fmla="*/ 1178062 h 1194891"/>
                        <a:gd name="connsiteX26" fmla="*/ 1604407 w 1705384"/>
                        <a:gd name="connsiteY26" fmla="*/ 1155622 h 1194891"/>
                        <a:gd name="connsiteX27" fmla="*/ 1660506 w 1705384"/>
                        <a:gd name="connsiteY27" fmla="*/ 1127573 h 1194891"/>
                        <a:gd name="connsiteX28" fmla="*/ 1694164 w 1705384"/>
                        <a:gd name="connsiteY28" fmla="*/ 1071475 h 1194891"/>
                        <a:gd name="connsiteX29" fmla="*/ 1705384 w 1705384"/>
                        <a:gd name="connsiteY29" fmla="*/ 1015377 h 1194891"/>
                        <a:gd name="connsiteX30" fmla="*/ 1705384 w 1705384"/>
                        <a:gd name="connsiteY30" fmla="*/ 970498 h 1194891"/>
                        <a:gd name="connsiteX31" fmla="*/ 1705384 w 1705384"/>
                        <a:gd name="connsiteY31" fmla="*/ 897571 h 1194891"/>
                        <a:gd name="connsiteX32" fmla="*/ 1649286 w 1705384"/>
                        <a:gd name="connsiteY32" fmla="*/ 807814 h 119489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</a:cxnLst>
                      <a:rect l="l" t="t" r="r" b="b"/>
                      <a:pathLst>
                        <a:path w="1705384" h="1194891">
                          <a:moveTo>
                            <a:pt x="1649286" y="807814"/>
                          </a:moveTo>
                          <a:lnTo>
                            <a:pt x="280491" y="0"/>
                          </a:lnTo>
                          <a:lnTo>
                            <a:pt x="235612" y="0"/>
                          </a:lnTo>
                          <a:lnTo>
                            <a:pt x="190734" y="0"/>
                          </a:lnTo>
                          <a:lnTo>
                            <a:pt x="145855" y="5610"/>
                          </a:lnTo>
                          <a:lnTo>
                            <a:pt x="112196" y="22440"/>
                          </a:lnTo>
                          <a:lnTo>
                            <a:pt x="56098" y="50489"/>
                          </a:lnTo>
                          <a:lnTo>
                            <a:pt x="22439" y="95367"/>
                          </a:lnTo>
                          <a:lnTo>
                            <a:pt x="5610" y="134636"/>
                          </a:lnTo>
                          <a:lnTo>
                            <a:pt x="5610" y="134636"/>
                          </a:lnTo>
                          <a:lnTo>
                            <a:pt x="0" y="179514"/>
                          </a:lnTo>
                          <a:lnTo>
                            <a:pt x="0" y="179514"/>
                          </a:lnTo>
                          <a:lnTo>
                            <a:pt x="72928" y="207564"/>
                          </a:lnTo>
                          <a:lnTo>
                            <a:pt x="112196" y="224393"/>
                          </a:lnTo>
                          <a:lnTo>
                            <a:pt x="112196" y="224393"/>
                          </a:lnTo>
                          <a:lnTo>
                            <a:pt x="190734" y="252442"/>
                          </a:lnTo>
                          <a:lnTo>
                            <a:pt x="230002" y="286101"/>
                          </a:lnTo>
                          <a:lnTo>
                            <a:pt x="263661" y="336589"/>
                          </a:lnTo>
                          <a:lnTo>
                            <a:pt x="286101" y="387078"/>
                          </a:lnTo>
                          <a:lnTo>
                            <a:pt x="302930" y="437566"/>
                          </a:lnTo>
                          <a:lnTo>
                            <a:pt x="308540" y="482444"/>
                          </a:lnTo>
                          <a:lnTo>
                            <a:pt x="325369" y="521713"/>
                          </a:lnTo>
                          <a:lnTo>
                            <a:pt x="325369" y="577811"/>
                          </a:lnTo>
                          <a:lnTo>
                            <a:pt x="1458552" y="1189281"/>
                          </a:lnTo>
                          <a:lnTo>
                            <a:pt x="1492211" y="1194891"/>
                          </a:lnTo>
                          <a:lnTo>
                            <a:pt x="1570748" y="1178062"/>
                          </a:lnTo>
                          <a:lnTo>
                            <a:pt x="1604407" y="1155622"/>
                          </a:lnTo>
                          <a:lnTo>
                            <a:pt x="1660506" y="1127573"/>
                          </a:lnTo>
                          <a:lnTo>
                            <a:pt x="1694164" y="1071475"/>
                          </a:lnTo>
                          <a:lnTo>
                            <a:pt x="1705384" y="1015377"/>
                          </a:lnTo>
                          <a:lnTo>
                            <a:pt x="1705384" y="970498"/>
                          </a:lnTo>
                          <a:lnTo>
                            <a:pt x="1705384" y="897571"/>
                          </a:lnTo>
                          <a:lnTo>
                            <a:pt x="1649286" y="807814"/>
                          </a:lnTo>
                          <a:close/>
                        </a:path>
                      </a:pathLst>
                    </a:custGeom>
                    <a:ln w="3175">
                      <a:solidFill>
                        <a:schemeClr val="bg1">
                          <a:lumMod val="50000"/>
                        </a:schemeClr>
                      </a:solidFill>
                    </a:ln>
                  </p:spPr>
                  <p:style>
                    <a:lnRef idx="0">
                      <a:schemeClr val="accent3"/>
                    </a:lnRef>
                    <a:fillRef idx="3">
                      <a:schemeClr val="accent3"/>
                    </a:fillRef>
                    <a:effectRef idx="3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defTabSz="913737"/>
                      <a:endParaRPr lang="en-US" sz="1600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266" name="Vrije vorm 265"/>
                    <p:cNvSpPr/>
                    <p:nvPr/>
                  </p:nvSpPr>
                  <p:spPr>
                    <a:xfrm rot="3662342" flipV="1">
                      <a:off x="7486290" y="2701384"/>
                      <a:ext cx="333196" cy="274454"/>
                    </a:xfrm>
                    <a:custGeom>
                      <a:avLst/>
                      <a:gdLst>
                        <a:gd name="connsiteX0" fmla="*/ 1649286 w 1705384"/>
                        <a:gd name="connsiteY0" fmla="*/ 807814 h 1194891"/>
                        <a:gd name="connsiteX1" fmla="*/ 280491 w 1705384"/>
                        <a:gd name="connsiteY1" fmla="*/ 0 h 1194891"/>
                        <a:gd name="connsiteX2" fmla="*/ 235612 w 1705384"/>
                        <a:gd name="connsiteY2" fmla="*/ 0 h 1194891"/>
                        <a:gd name="connsiteX3" fmla="*/ 190734 w 1705384"/>
                        <a:gd name="connsiteY3" fmla="*/ 0 h 1194891"/>
                        <a:gd name="connsiteX4" fmla="*/ 145855 w 1705384"/>
                        <a:gd name="connsiteY4" fmla="*/ 5610 h 1194891"/>
                        <a:gd name="connsiteX5" fmla="*/ 112196 w 1705384"/>
                        <a:gd name="connsiteY5" fmla="*/ 22440 h 1194891"/>
                        <a:gd name="connsiteX6" fmla="*/ 56098 w 1705384"/>
                        <a:gd name="connsiteY6" fmla="*/ 50489 h 1194891"/>
                        <a:gd name="connsiteX7" fmla="*/ 22439 w 1705384"/>
                        <a:gd name="connsiteY7" fmla="*/ 95367 h 1194891"/>
                        <a:gd name="connsiteX8" fmla="*/ 5610 w 1705384"/>
                        <a:gd name="connsiteY8" fmla="*/ 134636 h 1194891"/>
                        <a:gd name="connsiteX9" fmla="*/ 5610 w 1705384"/>
                        <a:gd name="connsiteY9" fmla="*/ 134636 h 1194891"/>
                        <a:gd name="connsiteX10" fmla="*/ 0 w 1705384"/>
                        <a:gd name="connsiteY10" fmla="*/ 179514 h 1194891"/>
                        <a:gd name="connsiteX11" fmla="*/ 0 w 1705384"/>
                        <a:gd name="connsiteY11" fmla="*/ 179514 h 1194891"/>
                        <a:gd name="connsiteX12" fmla="*/ 72928 w 1705384"/>
                        <a:gd name="connsiteY12" fmla="*/ 207564 h 1194891"/>
                        <a:gd name="connsiteX13" fmla="*/ 112196 w 1705384"/>
                        <a:gd name="connsiteY13" fmla="*/ 224393 h 1194891"/>
                        <a:gd name="connsiteX14" fmla="*/ 112196 w 1705384"/>
                        <a:gd name="connsiteY14" fmla="*/ 224393 h 1194891"/>
                        <a:gd name="connsiteX15" fmla="*/ 190734 w 1705384"/>
                        <a:gd name="connsiteY15" fmla="*/ 252442 h 1194891"/>
                        <a:gd name="connsiteX16" fmla="*/ 230002 w 1705384"/>
                        <a:gd name="connsiteY16" fmla="*/ 286101 h 1194891"/>
                        <a:gd name="connsiteX17" fmla="*/ 263661 w 1705384"/>
                        <a:gd name="connsiteY17" fmla="*/ 336589 h 1194891"/>
                        <a:gd name="connsiteX18" fmla="*/ 286101 w 1705384"/>
                        <a:gd name="connsiteY18" fmla="*/ 387078 h 1194891"/>
                        <a:gd name="connsiteX19" fmla="*/ 302930 w 1705384"/>
                        <a:gd name="connsiteY19" fmla="*/ 437566 h 1194891"/>
                        <a:gd name="connsiteX20" fmla="*/ 308540 w 1705384"/>
                        <a:gd name="connsiteY20" fmla="*/ 482444 h 1194891"/>
                        <a:gd name="connsiteX21" fmla="*/ 325369 w 1705384"/>
                        <a:gd name="connsiteY21" fmla="*/ 521713 h 1194891"/>
                        <a:gd name="connsiteX22" fmla="*/ 325369 w 1705384"/>
                        <a:gd name="connsiteY22" fmla="*/ 577811 h 1194891"/>
                        <a:gd name="connsiteX23" fmla="*/ 1458552 w 1705384"/>
                        <a:gd name="connsiteY23" fmla="*/ 1189281 h 1194891"/>
                        <a:gd name="connsiteX24" fmla="*/ 1492211 w 1705384"/>
                        <a:gd name="connsiteY24" fmla="*/ 1194891 h 1194891"/>
                        <a:gd name="connsiteX25" fmla="*/ 1570748 w 1705384"/>
                        <a:gd name="connsiteY25" fmla="*/ 1178062 h 1194891"/>
                        <a:gd name="connsiteX26" fmla="*/ 1604407 w 1705384"/>
                        <a:gd name="connsiteY26" fmla="*/ 1155622 h 1194891"/>
                        <a:gd name="connsiteX27" fmla="*/ 1660506 w 1705384"/>
                        <a:gd name="connsiteY27" fmla="*/ 1127573 h 1194891"/>
                        <a:gd name="connsiteX28" fmla="*/ 1694164 w 1705384"/>
                        <a:gd name="connsiteY28" fmla="*/ 1071475 h 1194891"/>
                        <a:gd name="connsiteX29" fmla="*/ 1705384 w 1705384"/>
                        <a:gd name="connsiteY29" fmla="*/ 1015377 h 1194891"/>
                        <a:gd name="connsiteX30" fmla="*/ 1705384 w 1705384"/>
                        <a:gd name="connsiteY30" fmla="*/ 970498 h 1194891"/>
                        <a:gd name="connsiteX31" fmla="*/ 1705384 w 1705384"/>
                        <a:gd name="connsiteY31" fmla="*/ 897571 h 1194891"/>
                        <a:gd name="connsiteX32" fmla="*/ 1649286 w 1705384"/>
                        <a:gd name="connsiteY32" fmla="*/ 807814 h 119489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</a:cxnLst>
                      <a:rect l="l" t="t" r="r" b="b"/>
                      <a:pathLst>
                        <a:path w="1705384" h="1194891">
                          <a:moveTo>
                            <a:pt x="1649286" y="807814"/>
                          </a:moveTo>
                          <a:lnTo>
                            <a:pt x="280491" y="0"/>
                          </a:lnTo>
                          <a:lnTo>
                            <a:pt x="235612" y="0"/>
                          </a:lnTo>
                          <a:lnTo>
                            <a:pt x="190734" y="0"/>
                          </a:lnTo>
                          <a:lnTo>
                            <a:pt x="145855" y="5610"/>
                          </a:lnTo>
                          <a:lnTo>
                            <a:pt x="112196" y="22440"/>
                          </a:lnTo>
                          <a:lnTo>
                            <a:pt x="56098" y="50489"/>
                          </a:lnTo>
                          <a:lnTo>
                            <a:pt x="22439" y="95367"/>
                          </a:lnTo>
                          <a:lnTo>
                            <a:pt x="5610" y="134636"/>
                          </a:lnTo>
                          <a:lnTo>
                            <a:pt x="5610" y="134636"/>
                          </a:lnTo>
                          <a:lnTo>
                            <a:pt x="0" y="179514"/>
                          </a:lnTo>
                          <a:lnTo>
                            <a:pt x="0" y="179514"/>
                          </a:lnTo>
                          <a:lnTo>
                            <a:pt x="72928" y="207564"/>
                          </a:lnTo>
                          <a:lnTo>
                            <a:pt x="112196" y="224393"/>
                          </a:lnTo>
                          <a:lnTo>
                            <a:pt x="112196" y="224393"/>
                          </a:lnTo>
                          <a:lnTo>
                            <a:pt x="190734" y="252442"/>
                          </a:lnTo>
                          <a:lnTo>
                            <a:pt x="230002" y="286101"/>
                          </a:lnTo>
                          <a:lnTo>
                            <a:pt x="263661" y="336589"/>
                          </a:lnTo>
                          <a:lnTo>
                            <a:pt x="286101" y="387078"/>
                          </a:lnTo>
                          <a:lnTo>
                            <a:pt x="302930" y="437566"/>
                          </a:lnTo>
                          <a:lnTo>
                            <a:pt x="308540" y="482444"/>
                          </a:lnTo>
                          <a:lnTo>
                            <a:pt x="325369" y="521713"/>
                          </a:lnTo>
                          <a:lnTo>
                            <a:pt x="325369" y="577811"/>
                          </a:lnTo>
                          <a:lnTo>
                            <a:pt x="1458552" y="1189281"/>
                          </a:lnTo>
                          <a:lnTo>
                            <a:pt x="1492211" y="1194891"/>
                          </a:lnTo>
                          <a:lnTo>
                            <a:pt x="1570748" y="1178062"/>
                          </a:lnTo>
                          <a:lnTo>
                            <a:pt x="1604407" y="1155622"/>
                          </a:lnTo>
                          <a:lnTo>
                            <a:pt x="1660506" y="1127573"/>
                          </a:lnTo>
                          <a:lnTo>
                            <a:pt x="1694164" y="1071475"/>
                          </a:lnTo>
                          <a:lnTo>
                            <a:pt x="1705384" y="1015377"/>
                          </a:lnTo>
                          <a:lnTo>
                            <a:pt x="1705384" y="970498"/>
                          </a:lnTo>
                          <a:lnTo>
                            <a:pt x="1705384" y="897571"/>
                          </a:lnTo>
                          <a:lnTo>
                            <a:pt x="1649286" y="807814"/>
                          </a:lnTo>
                          <a:close/>
                        </a:path>
                      </a:pathLst>
                    </a:custGeom>
                    <a:ln w="3175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>
                  </p:spPr>
                  <p:style>
                    <a:lnRef idx="0">
                      <a:schemeClr val="accent3"/>
                    </a:lnRef>
                    <a:fillRef idx="3">
                      <a:schemeClr val="accent3"/>
                    </a:fillRef>
                    <a:effectRef idx="3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defTabSz="913737"/>
                      <a:endParaRPr lang="en-US" sz="1600">
                        <a:solidFill>
                          <a:prstClr val="white"/>
                        </a:solidFill>
                      </a:endParaRPr>
                    </a:p>
                  </p:txBody>
                </p:sp>
              </p:grpSp>
              <p:sp>
                <p:nvSpPr>
                  <p:cNvPr id="40" name="Rectangle 126"/>
                  <p:cNvSpPr>
                    <a:spLocks noChangeArrowheads="1"/>
                  </p:cNvSpPr>
                  <p:nvPr/>
                </p:nvSpPr>
                <p:spPr bwMode="auto">
                  <a:xfrm>
                    <a:off x="7191180" y="2768824"/>
                    <a:ext cx="466653" cy="1999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91370" tIns="45687" rIns="91370" bIns="45687">
                    <a:spAutoFit/>
                  </a:bodyPr>
                  <a:lstStyle/>
                  <a:p>
                    <a:pPr defTabSz="913737" eaLnBrk="0" hangingPunct="0"/>
                    <a:r>
                      <a:rPr lang="en-GB" sz="700" dirty="0">
                        <a:solidFill>
                          <a:prstClr val="black"/>
                        </a:solidFill>
                        <a:latin typeface="Verdana" pitchFamily="34" charset="0"/>
                      </a:rPr>
                      <a:t>MHC I </a:t>
                    </a:r>
                  </a:p>
                </p:txBody>
              </p:sp>
            </p:grpSp>
            <p:sp>
              <p:nvSpPr>
                <p:cNvPr id="112" name="Oval 52"/>
                <p:cNvSpPr/>
                <p:nvPr/>
              </p:nvSpPr>
              <p:spPr>
                <a:xfrm rot="9114403">
                  <a:off x="7883668" y="3375884"/>
                  <a:ext cx="117004" cy="146968"/>
                </a:xfrm>
                <a:prstGeom prst="ellipse">
                  <a:avLst/>
                </a:prstGeom>
                <a:gradFill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tx1"/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ln/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lIns="91370" tIns="45687" rIns="91370" bIns="45687" rtlCol="0" anchor="ctr"/>
                <a:lstStyle/>
                <a:p>
                  <a:pPr algn="ctr" defTabSz="913737"/>
                  <a:endParaRPr lang="en-US" sz="1600" kern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57" name="Oval 52"/>
                <p:cNvSpPr/>
                <p:nvPr/>
              </p:nvSpPr>
              <p:spPr>
                <a:xfrm rot="9114403">
                  <a:off x="8560246" y="3988483"/>
                  <a:ext cx="117004" cy="146968"/>
                </a:xfrm>
                <a:prstGeom prst="ellipse">
                  <a:avLst/>
                </a:prstGeom>
                <a:gradFill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tx1"/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ln/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lIns="91370" tIns="45687" rIns="91370" bIns="45687" rtlCol="0" anchor="ctr"/>
                <a:lstStyle/>
                <a:p>
                  <a:pPr algn="ctr" defTabSz="913737"/>
                  <a:endParaRPr lang="en-US" sz="1600" kern="0">
                    <a:solidFill>
                      <a:prstClr val="white"/>
                    </a:solidFill>
                  </a:endParaRPr>
                </a:p>
              </p:txBody>
            </p:sp>
          </p:grpSp>
        </p:grpSp>
      </p:grpSp>
      <p:grpSp>
        <p:nvGrpSpPr>
          <p:cNvPr id="52" name="Group 51"/>
          <p:cNvGrpSpPr/>
          <p:nvPr/>
        </p:nvGrpSpPr>
        <p:grpSpPr>
          <a:xfrm>
            <a:off x="5037770" y="1376385"/>
            <a:ext cx="3751723" cy="5041807"/>
            <a:chOff x="5037762" y="1376350"/>
            <a:chExt cx="3751723" cy="5041807"/>
          </a:xfrm>
        </p:grpSpPr>
        <p:sp>
          <p:nvSpPr>
            <p:cNvPr id="43" name="Rectangle 126"/>
            <p:cNvSpPr>
              <a:spLocks noChangeArrowheads="1"/>
            </p:cNvSpPr>
            <p:nvPr/>
          </p:nvSpPr>
          <p:spPr bwMode="auto">
            <a:xfrm>
              <a:off x="7264946" y="1543998"/>
              <a:ext cx="509496" cy="199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370" tIns="45687" rIns="91370" bIns="45687">
              <a:spAutoFit/>
            </a:bodyPr>
            <a:lstStyle/>
            <a:p>
              <a:pPr defTabSz="913737" eaLnBrk="0" hangingPunct="0"/>
              <a:r>
                <a:rPr lang="en-GB" sz="700" dirty="0">
                  <a:solidFill>
                    <a:prstClr val="black"/>
                  </a:solidFill>
                  <a:latin typeface="Verdana" pitchFamily="34" charset="0"/>
                </a:rPr>
                <a:t>CTLA-4</a:t>
              </a:r>
            </a:p>
          </p:txBody>
        </p:sp>
        <p:grpSp>
          <p:nvGrpSpPr>
            <p:cNvPr id="271" name="Group 270"/>
            <p:cNvGrpSpPr/>
            <p:nvPr/>
          </p:nvGrpSpPr>
          <p:grpSpPr>
            <a:xfrm>
              <a:off x="5037762" y="1376350"/>
              <a:ext cx="3751723" cy="5041807"/>
              <a:chOff x="5037762" y="1376350"/>
              <a:chExt cx="3751723" cy="5041807"/>
            </a:xfrm>
          </p:grpSpPr>
          <p:grpSp>
            <p:nvGrpSpPr>
              <p:cNvPr id="255" name="Group 254"/>
              <p:cNvGrpSpPr/>
              <p:nvPr/>
            </p:nvGrpSpPr>
            <p:grpSpPr>
              <a:xfrm>
                <a:off x="5465545" y="1376350"/>
                <a:ext cx="2269970" cy="1922612"/>
                <a:chOff x="5465545" y="1376350"/>
                <a:chExt cx="2269970" cy="1922612"/>
              </a:xfrm>
            </p:grpSpPr>
            <p:cxnSp>
              <p:nvCxnSpPr>
                <p:cNvPr id="214" name="Rechte verbindingslijn 213"/>
                <p:cNvCxnSpPr/>
                <p:nvPr/>
              </p:nvCxnSpPr>
              <p:spPr>
                <a:xfrm rot="16200000">
                  <a:off x="5896184" y="1872016"/>
                  <a:ext cx="0" cy="223508"/>
                </a:xfrm>
                <a:prstGeom prst="line">
                  <a:avLst/>
                </a:prstGeom>
                <a:ln w="38100">
                  <a:solidFill>
                    <a:srgbClr val="CC0000"/>
                  </a:solidFill>
                </a:ln>
              </p:spPr>
              <p:style>
                <a:lnRef idx="1">
                  <a:schemeClr val="accent6"/>
                </a:lnRef>
                <a:fillRef idx="0">
                  <a:schemeClr val="accent6"/>
                </a:fillRef>
                <a:effectRef idx="0">
                  <a:schemeClr val="accent6"/>
                </a:effectRef>
                <a:fontRef idx="minor">
                  <a:schemeClr val="tx1"/>
                </a:fontRef>
              </p:style>
            </p:cxnSp>
            <p:grpSp>
              <p:nvGrpSpPr>
                <p:cNvPr id="252" name="Group 251"/>
                <p:cNvGrpSpPr/>
                <p:nvPr/>
              </p:nvGrpSpPr>
              <p:grpSpPr>
                <a:xfrm>
                  <a:off x="5465545" y="1376350"/>
                  <a:ext cx="2269970" cy="1922612"/>
                  <a:chOff x="5465545" y="1376350"/>
                  <a:chExt cx="2269970" cy="1922612"/>
                </a:xfrm>
              </p:grpSpPr>
              <p:sp>
                <p:nvSpPr>
                  <p:cNvPr id="215" name="Rectangle 126"/>
                  <p:cNvSpPr>
                    <a:spLocks noChangeArrowheads="1"/>
                  </p:cNvSpPr>
                  <p:nvPr/>
                </p:nvSpPr>
                <p:spPr bwMode="auto">
                  <a:xfrm>
                    <a:off x="5465545" y="1662561"/>
                    <a:ext cx="405658" cy="1999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91370" tIns="45687" rIns="91370" bIns="45687">
                    <a:spAutoFit/>
                  </a:bodyPr>
                  <a:lstStyle/>
                  <a:p>
                    <a:pPr defTabSz="913737" eaLnBrk="0" hangingPunct="0"/>
                    <a:r>
                      <a:rPr lang="en-GB" sz="700" dirty="0">
                        <a:solidFill>
                          <a:prstClr val="black"/>
                        </a:solidFill>
                        <a:latin typeface="Verdana" pitchFamily="34" charset="0"/>
                      </a:rPr>
                      <a:t>PD-1</a:t>
                    </a:r>
                  </a:p>
                </p:txBody>
              </p:sp>
              <p:grpSp>
                <p:nvGrpSpPr>
                  <p:cNvPr id="251" name="Group 250"/>
                  <p:cNvGrpSpPr/>
                  <p:nvPr/>
                </p:nvGrpSpPr>
                <p:grpSpPr>
                  <a:xfrm>
                    <a:off x="5565821" y="1376350"/>
                    <a:ext cx="2169694" cy="1922612"/>
                    <a:chOff x="5565821" y="1376350"/>
                    <a:chExt cx="2169694" cy="1922612"/>
                  </a:xfrm>
                </p:grpSpPr>
                <p:sp>
                  <p:nvSpPr>
                    <p:cNvPr id="265" name="Vrije vorm 264"/>
                    <p:cNvSpPr/>
                    <p:nvPr/>
                  </p:nvSpPr>
                  <p:spPr>
                    <a:xfrm rot="14241768" flipH="1">
                      <a:off x="6934733" y="2429256"/>
                      <a:ext cx="599475" cy="274309"/>
                    </a:xfrm>
                    <a:custGeom>
                      <a:avLst/>
                      <a:gdLst>
                        <a:gd name="connsiteX0" fmla="*/ 0 w 2473929"/>
                        <a:gd name="connsiteY0" fmla="*/ 61708 h 1194891"/>
                        <a:gd name="connsiteX1" fmla="*/ 1929777 w 2473929"/>
                        <a:gd name="connsiteY1" fmla="*/ 1194891 h 1194891"/>
                        <a:gd name="connsiteX2" fmla="*/ 1946606 w 2473929"/>
                        <a:gd name="connsiteY2" fmla="*/ 1172452 h 1194891"/>
                        <a:gd name="connsiteX3" fmla="*/ 1991485 w 2473929"/>
                        <a:gd name="connsiteY3" fmla="*/ 1144403 h 1194891"/>
                        <a:gd name="connsiteX4" fmla="*/ 2030754 w 2473929"/>
                        <a:gd name="connsiteY4" fmla="*/ 1133183 h 1194891"/>
                        <a:gd name="connsiteX5" fmla="*/ 2081242 w 2473929"/>
                        <a:gd name="connsiteY5" fmla="*/ 1133183 h 1194891"/>
                        <a:gd name="connsiteX6" fmla="*/ 2131730 w 2473929"/>
                        <a:gd name="connsiteY6" fmla="*/ 1150013 h 1194891"/>
                        <a:gd name="connsiteX7" fmla="*/ 2137340 w 2473929"/>
                        <a:gd name="connsiteY7" fmla="*/ 1133183 h 1194891"/>
                        <a:gd name="connsiteX8" fmla="*/ 2137340 w 2473929"/>
                        <a:gd name="connsiteY8" fmla="*/ 1060256 h 1194891"/>
                        <a:gd name="connsiteX9" fmla="*/ 2199048 w 2473929"/>
                        <a:gd name="connsiteY9" fmla="*/ 987328 h 1194891"/>
                        <a:gd name="connsiteX10" fmla="*/ 2232707 w 2473929"/>
                        <a:gd name="connsiteY10" fmla="*/ 970499 h 1194891"/>
                        <a:gd name="connsiteX11" fmla="*/ 2288805 w 2473929"/>
                        <a:gd name="connsiteY11" fmla="*/ 953669 h 1194891"/>
                        <a:gd name="connsiteX12" fmla="*/ 2361733 w 2473929"/>
                        <a:gd name="connsiteY12" fmla="*/ 953669 h 1194891"/>
                        <a:gd name="connsiteX13" fmla="*/ 2401001 w 2473929"/>
                        <a:gd name="connsiteY13" fmla="*/ 948059 h 1194891"/>
                        <a:gd name="connsiteX14" fmla="*/ 2445880 w 2473929"/>
                        <a:gd name="connsiteY14" fmla="*/ 959279 h 1194891"/>
                        <a:gd name="connsiteX15" fmla="*/ 2473929 w 2473929"/>
                        <a:gd name="connsiteY15" fmla="*/ 987328 h 1194891"/>
                        <a:gd name="connsiteX16" fmla="*/ 2429050 w 2473929"/>
                        <a:gd name="connsiteY16" fmla="*/ 914400 h 1194891"/>
                        <a:gd name="connsiteX17" fmla="*/ 2356123 w 2473929"/>
                        <a:gd name="connsiteY17" fmla="*/ 824643 h 1194891"/>
                        <a:gd name="connsiteX18" fmla="*/ 2294415 w 2473929"/>
                        <a:gd name="connsiteY18" fmla="*/ 768545 h 1194891"/>
                        <a:gd name="connsiteX19" fmla="*/ 2204658 w 2473929"/>
                        <a:gd name="connsiteY19" fmla="*/ 723667 h 1194891"/>
                        <a:gd name="connsiteX20" fmla="*/ 2109291 w 2473929"/>
                        <a:gd name="connsiteY20" fmla="*/ 690008 h 1194891"/>
                        <a:gd name="connsiteX21" fmla="*/ 2030754 w 2473929"/>
                        <a:gd name="connsiteY21" fmla="*/ 667569 h 1194891"/>
                        <a:gd name="connsiteX22" fmla="*/ 1935387 w 2473929"/>
                        <a:gd name="connsiteY22" fmla="*/ 678788 h 1194891"/>
                        <a:gd name="connsiteX23" fmla="*/ 1817581 w 2473929"/>
                        <a:gd name="connsiteY23" fmla="*/ 706837 h 1194891"/>
                        <a:gd name="connsiteX24" fmla="*/ 1739043 w 2473929"/>
                        <a:gd name="connsiteY24" fmla="*/ 718057 h 1194891"/>
                        <a:gd name="connsiteX25" fmla="*/ 1688555 w 2473929"/>
                        <a:gd name="connsiteY25" fmla="*/ 729277 h 1194891"/>
                        <a:gd name="connsiteX26" fmla="*/ 1576358 w 2473929"/>
                        <a:gd name="connsiteY26" fmla="*/ 757326 h 1194891"/>
                        <a:gd name="connsiteX27" fmla="*/ 1520260 w 2473929"/>
                        <a:gd name="connsiteY27" fmla="*/ 762935 h 1194891"/>
                        <a:gd name="connsiteX28" fmla="*/ 1447333 w 2473929"/>
                        <a:gd name="connsiteY28" fmla="*/ 712447 h 1194891"/>
                        <a:gd name="connsiteX29" fmla="*/ 235612 w 2473929"/>
                        <a:gd name="connsiteY29" fmla="*/ 0 h 1194891"/>
                        <a:gd name="connsiteX30" fmla="*/ 179514 w 2473929"/>
                        <a:gd name="connsiteY30" fmla="*/ 0 h 1194891"/>
                        <a:gd name="connsiteX31" fmla="*/ 179514 w 2473929"/>
                        <a:gd name="connsiteY31" fmla="*/ 0 h 1194891"/>
                        <a:gd name="connsiteX32" fmla="*/ 95367 w 2473929"/>
                        <a:gd name="connsiteY32" fmla="*/ 28050 h 1194891"/>
                        <a:gd name="connsiteX33" fmla="*/ 67318 w 2473929"/>
                        <a:gd name="connsiteY33" fmla="*/ 44879 h 1194891"/>
                        <a:gd name="connsiteX34" fmla="*/ 0 w 2473929"/>
                        <a:gd name="connsiteY34" fmla="*/ 61708 h 119489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</a:cxnLst>
                      <a:rect l="l" t="t" r="r" b="b"/>
                      <a:pathLst>
                        <a:path w="2473929" h="1194891">
                          <a:moveTo>
                            <a:pt x="0" y="61708"/>
                          </a:moveTo>
                          <a:lnTo>
                            <a:pt x="1929777" y="1194891"/>
                          </a:lnTo>
                          <a:lnTo>
                            <a:pt x="1946606" y="1172452"/>
                          </a:lnTo>
                          <a:lnTo>
                            <a:pt x="1991485" y="1144403"/>
                          </a:lnTo>
                          <a:lnTo>
                            <a:pt x="2030754" y="1133183"/>
                          </a:lnTo>
                          <a:lnTo>
                            <a:pt x="2081242" y="1133183"/>
                          </a:lnTo>
                          <a:lnTo>
                            <a:pt x="2131730" y="1150013"/>
                          </a:lnTo>
                          <a:lnTo>
                            <a:pt x="2137340" y="1133183"/>
                          </a:lnTo>
                          <a:lnTo>
                            <a:pt x="2137340" y="1060256"/>
                          </a:lnTo>
                          <a:lnTo>
                            <a:pt x="2199048" y="987328"/>
                          </a:lnTo>
                          <a:lnTo>
                            <a:pt x="2232707" y="970499"/>
                          </a:lnTo>
                          <a:lnTo>
                            <a:pt x="2288805" y="953669"/>
                          </a:lnTo>
                          <a:lnTo>
                            <a:pt x="2361733" y="953669"/>
                          </a:lnTo>
                          <a:lnTo>
                            <a:pt x="2401001" y="948059"/>
                          </a:lnTo>
                          <a:lnTo>
                            <a:pt x="2445880" y="959279"/>
                          </a:lnTo>
                          <a:lnTo>
                            <a:pt x="2473929" y="987328"/>
                          </a:lnTo>
                          <a:lnTo>
                            <a:pt x="2429050" y="914400"/>
                          </a:lnTo>
                          <a:lnTo>
                            <a:pt x="2356123" y="824643"/>
                          </a:lnTo>
                          <a:lnTo>
                            <a:pt x="2294415" y="768545"/>
                          </a:lnTo>
                          <a:lnTo>
                            <a:pt x="2204658" y="723667"/>
                          </a:lnTo>
                          <a:lnTo>
                            <a:pt x="2109291" y="690008"/>
                          </a:lnTo>
                          <a:lnTo>
                            <a:pt x="2030754" y="667569"/>
                          </a:lnTo>
                          <a:lnTo>
                            <a:pt x="1935387" y="678788"/>
                          </a:lnTo>
                          <a:lnTo>
                            <a:pt x="1817581" y="706837"/>
                          </a:lnTo>
                          <a:lnTo>
                            <a:pt x="1739043" y="718057"/>
                          </a:lnTo>
                          <a:lnTo>
                            <a:pt x="1688555" y="729277"/>
                          </a:lnTo>
                          <a:lnTo>
                            <a:pt x="1576358" y="757326"/>
                          </a:lnTo>
                          <a:lnTo>
                            <a:pt x="1520260" y="762935"/>
                          </a:lnTo>
                          <a:lnTo>
                            <a:pt x="1447333" y="712447"/>
                          </a:lnTo>
                          <a:lnTo>
                            <a:pt x="235612" y="0"/>
                          </a:lnTo>
                          <a:lnTo>
                            <a:pt x="179514" y="0"/>
                          </a:lnTo>
                          <a:lnTo>
                            <a:pt x="179514" y="0"/>
                          </a:lnTo>
                          <a:lnTo>
                            <a:pt x="95367" y="28050"/>
                          </a:lnTo>
                          <a:lnTo>
                            <a:pt x="67318" y="44879"/>
                          </a:lnTo>
                          <a:lnTo>
                            <a:pt x="0" y="61708"/>
                          </a:lnTo>
                          <a:close/>
                        </a:path>
                      </a:pathLst>
                    </a:custGeom>
                    <a:effectLst>
                      <a:outerShdw blurRad="508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</p:spPr>
                  <p:style>
                    <a:lnRef idx="0">
                      <a:schemeClr val="accent6"/>
                    </a:lnRef>
                    <a:fillRef idx="3">
                      <a:schemeClr val="accent6"/>
                    </a:fillRef>
                    <a:effectRef idx="3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defTabSz="913737"/>
                      <a:endParaRPr lang="en-US" sz="1600">
                        <a:solidFill>
                          <a:prstClr val="white"/>
                        </a:solidFill>
                      </a:endParaRPr>
                    </a:p>
                  </p:txBody>
                </p:sp>
                <p:grpSp>
                  <p:nvGrpSpPr>
                    <p:cNvPr id="29" name="Group 28"/>
                    <p:cNvGrpSpPr/>
                    <p:nvPr/>
                  </p:nvGrpSpPr>
                  <p:grpSpPr>
                    <a:xfrm>
                      <a:off x="5565821" y="1376350"/>
                      <a:ext cx="2169694" cy="1922612"/>
                      <a:chOff x="5565821" y="1376350"/>
                      <a:chExt cx="2169694" cy="1922612"/>
                    </a:xfrm>
                  </p:grpSpPr>
                  <p:sp>
                    <p:nvSpPr>
                      <p:cNvPr id="264" name="Vrije vorm 263"/>
                      <p:cNvSpPr/>
                      <p:nvPr/>
                    </p:nvSpPr>
                    <p:spPr>
                      <a:xfrm>
                        <a:off x="6976146" y="2353310"/>
                        <a:ext cx="607245" cy="270799"/>
                      </a:xfrm>
                      <a:custGeom>
                        <a:avLst/>
                        <a:gdLst>
                          <a:gd name="connsiteX0" fmla="*/ 0 w 2473929"/>
                          <a:gd name="connsiteY0" fmla="*/ 61708 h 1194891"/>
                          <a:gd name="connsiteX1" fmla="*/ 1929777 w 2473929"/>
                          <a:gd name="connsiteY1" fmla="*/ 1194891 h 1194891"/>
                          <a:gd name="connsiteX2" fmla="*/ 1946606 w 2473929"/>
                          <a:gd name="connsiteY2" fmla="*/ 1172452 h 1194891"/>
                          <a:gd name="connsiteX3" fmla="*/ 1991485 w 2473929"/>
                          <a:gd name="connsiteY3" fmla="*/ 1144403 h 1194891"/>
                          <a:gd name="connsiteX4" fmla="*/ 2030754 w 2473929"/>
                          <a:gd name="connsiteY4" fmla="*/ 1133183 h 1194891"/>
                          <a:gd name="connsiteX5" fmla="*/ 2081242 w 2473929"/>
                          <a:gd name="connsiteY5" fmla="*/ 1133183 h 1194891"/>
                          <a:gd name="connsiteX6" fmla="*/ 2131730 w 2473929"/>
                          <a:gd name="connsiteY6" fmla="*/ 1150013 h 1194891"/>
                          <a:gd name="connsiteX7" fmla="*/ 2137340 w 2473929"/>
                          <a:gd name="connsiteY7" fmla="*/ 1133183 h 1194891"/>
                          <a:gd name="connsiteX8" fmla="*/ 2137340 w 2473929"/>
                          <a:gd name="connsiteY8" fmla="*/ 1060256 h 1194891"/>
                          <a:gd name="connsiteX9" fmla="*/ 2199048 w 2473929"/>
                          <a:gd name="connsiteY9" fmla="*/ 987328 h 1194891"/>
                          <a:gd name="connsiteX10" fmla="*/ 2232707 w 2473929"/>
                          <a:gd name="connsiteY10" fmla="*/ 970499 h 1194891"/>
                          <a:gd name="connsiteX11" fmla="*/ 2288805 w 2473929"/>
                          <a:gd name="connsiteY11" fmla="*/ 953669 h 1194891"/>
                          <a:gd name="connsiteX12" fmla="*/ 2361733 w 2473929"/>
                          <a:gd name="connsiteY12" fmla="*/ 953669 h 1194891"/>
                          <a:gd name="connsiteX13" fmla="*/ 2401001 w 2473929"/>
                          <a:gd name="connsiteY13" fmla="*/ 948059 h 1194891"/>
                          <a:gd name="connsiteX14" fmla="*/ 2445880 w 2473929"/>
                          <a:gd name="connsiteY14" fmla="*/ 959279 h 1194891"/>
                          <a:gd name="connsiteX15" fmla="*/ 2473929 w 2473929"/>
                          <a:gd name="connsiteY15" fmla="*/ 987328 h 1194891"/>
                          <a:gd name="connsiteX16" fmla="*/ 2429050 w 2473929"/>
                          <a:gd name="connsiteY16" fmla="*/ 914400 h 1194891"/>
                          <a:gd name="connsiteX17" fmla="*/ 2356123 w 2473929"/>
                          <a:gd name="connsiteY17" fmla="*/ 824643 h 1194891"/>
                          <a:gd name="connsiteX18" fmla="*/ 2294415 w 2473929"/>
                          <a:gd name="connsiteY18" fmla="*/ 768545 h 1194891"/>
                          <a:gd name="connsiteX19" fmla="*/ 2204658 w 2473929"/>
                          <a:gd name="connsiteY19" fmla="*/ 723667 h 1194891"/>
                          <a:gd name="connsiteX20" fmla="*/ 2109291 w 2473929"/>
                          <a:gd name="connsiteY20" fmla="*/ 690008 h 1194891"/>
                          <a:gd name="connsiteX21" fmla="*/ 2030754 w 2473929"/>
                          <a:gd name="connsiteY21" fmla="*/ 667569 h 1194891"/>
                          <a:gd name="connsiteX22" fmla="*/ 1935387 w 2473929"/>
                          <a:gd name="connsiteY22" fmla="*/ 678788 h 1194891"/>
                          <a:gd name="connsiteX23" fmla="*/ 1817581 w 2473929"/>
                          <a:gd name="connsiteY23" fmla="*/ 706837 h 1194891"/>
                          <a:gd name="connsiteX24" fmla="*/ 1739043 w 2473929"/>
                          <a:gd name="connsiteY24" fmla="*/ 718057 h 1194891"/>
                          <a:gd name="connsiteX25" fmla="*/ 1688555 w 2473929"/>
                          <a:gd name="connsiteY25" fmla="*/ 729277 h 1194891"/>
                          <a:gd name="connsiteX26" fmla="*/ 1576358 w 2473929"/>
                          <a:gd name="connsiteY26" fmla="*/ 757326 h 1194891"/>
                          <a:gd name="connsiteX27" fmla="*/ 1520260 w 2473929"/>
                          <a:gd name="connsiteY27" fmla="*/ 762935 h 1194891"/>
                          <a:gd name="connsiteX28" fmla="*/ 1447333 w 2473929"/>
                          <a:gd name="connsiteY28" fmla="*/ 712447 h 1194891"/>
                          <a:gd name="connsiteX29" fmla="*/ 235612 w 2473929"/>
                          <a:gd name="connsiteY29" fmla="*/ 0 h 1194891"/>
                          <a:gd name="connsiteX30" fmla="*/ 179514 w 2473929"/>
                          <a:gd name="connsiteY30" fmla="*/ 0 h 1194891"/>
                          <a:gd name="connsiteX31" fmla="*/ 179514 w 2473929"/>
                          <a:gd name="connsiteY31" fmla="*/ 0 h 1194891"/>
                          <a:gd name="connsiteX32" fmla="*/ 95367 w 2473929"/>
                          <a:gd name="connsiteY32" fmla="*/ 28050 h 1194891"/>
                          <a:gd name="connsiteX33" fmla="*/ 67318 w 2473929"/>
                          <a:gd name="connsiteY33" fmla="*/ 44879 h 1194891"/>
                          <a:gd name="connsiteX34" fmla="*/ 0 w 2473929"/>
                          <a:gd name="connsiteY34" fmla="*/ 61708 h 119489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  <a:cxn ang="0">
                            <a:pos x="connsiteX33" y="connsiteY33"/>
                          </a:cxn>
                          <a:cxn ang="0">
                            <a:pos x="connsiteX34" y="connsiteY34"/>
                          </a:cxn>
                        </a:cxnLst>
                        <a:rect l="l" t="t" r="r" b="b"/>
                        <a:pathLst>
                          <a:path w="2473929" h="1194891">
                            <a:moveTo>
                              <a:pt x="0" y="61708"/>
                            </a:moveTo>
                            <a:lnTo>
                              <a:pt x="1929777" y="1194891"/>
                            </a:lnTo>
                            <a:lnTo>
                              <a:pt x="1946606" y="1172452"/>
                            </a:lnTo>
                            <a:lnTo>
                              <a:pt x="1991485" y="1144403"/>
                            </a:lnTo>
                            <a:lnTo>
                              <a:pt x="2030754" y="1133183"/>
                            </a:lnTo>
                            <a:lnTo>
                              <a:pt x="2081242" y="1133183"/>
                            </a:lnTo>
                            <a:lnTo>
                              <a:pt x="2131730" y="1150013"/>
                            </a:lnTo>
                            <a:lnTo>
                              <a:pt x="2137340" y="1133183"/>
                            </a:lnTo>
                            <a:lnTo>
                              <a:pt x="2137340" y="1060256"/>
                            </a:lnTo>
                            <a:lnTo>
                              <a:pt x="2199048" y="987328"/>
                            </a:lnTo>
                            <a:lnTo>
                              <a:pt x="2232707" y="970499"/>
                            </a:lnTo>
                            <a:lnTo>
                              <a:pt x="2288805" y="953669"/>
                            </a:lnTo>
                            <a:lnTo>
                              <a:pt x="2361733" y="953669"/>
                            </a:lnTo>
                            <a:lnTo>
                              <a:pt x="2401001" y="948059"/>
                            </a:lnTo>
                            <a:lnTo>
                              <a:pt x="2445880" y="959279"/>
                            </a:lnTo>
                            <a:lnTo>
                              <a:pt x="2473929" y="987328"/>
                            </a:lnTo>
                            <a:lnTo>
                              <a:pt x="2429050" y="914400"/>
                            </a:lnTo>
                            <a:lnTo>
                              <a:pt x="2356123" y="824643"/>
                            </a:lnTo>
                            <a:lnTo>
                              <a:pt x="2294415" y="768545"/>
                            </a:lnTo>
                            <a:lnTo>
                              <a:pt x="2204658" y="723667"/>
                            </a:lnTo>
                            <a:lnTo>
                              <a:pt x="2109291" y="690008"/>
                            </a:lnTo>
                            <a:lnTo>
                              <a:pt x="2030754" y="667569"/>
                            </a:lnTo>
                            <a:lnTo>
                              <a:pt x="1935387" y="678788"/>
                            </a:lnTo>
                            <a:lnTo>
                              <a:pt x="1817581" y="706837"/>
                            </a:lnTo>
                            <a:lnTo>
                              <a:pt x="1739043" y="718057"/>
                            </a:lnTo>
                            <a:lnTo>
                              <a:pt x="1688555" y="729277"/>
                            </a:lnTo>
                            <a:lnTo>
                              <a:pt x="1576358" y="757326"/>
                            </a:lnTo>
                            <a:lnTo>
                              <a:pt x="1520260" y="762935"/>
                            </a:lnTo>
                            <a:lnTo>
                              <a:pt x="1447333" y="712447"/>
                            </a:lnTo>
                            <a:lnTo>
                              <a:pt x="235612" y="0"/>
                            </a:lnTo>
                            <a:lnTo>
                              <a:pt x="179514" y="0"/>
                            </a:lnTo>
                            <a:lnTo>
                              <a:pt x="179514" y="0"/>
                            </a:lnTo>
                            <a:lnTo>
                              <a:pt x="95367" y="28050"/>
                            </a:lnTo>
                            <a:lnTo>
                              <a:pt x="67318" y="44879"/>
                            </a:lnTo>
                            <a:lnTo>
                              <a:pt x="0" y="61708"/>
                            </a:lnTo>
                            <a:close/>
                          </a:path>
                        </a:pathLst>
                      </a:custGeom>
                      <a:effectLst>
                        <a:outerShdw blurRad="50800" dist="38100" dir="5400000" algn="t" rotWithShape="0">
                          <a:prstClr val="black">
                            <a:alpha val="40000"/>
                          </a:prstClr>
                        </a:outerShdw>
                      </a:effectLst>
                    </p:spPr>
                    <p:style>
                      <a:lnRef idx="0">
                        <a:schemeClr val="accent6"/>
                      </a:lnRef>
                      <a:fillRef idx="3">
                        <a:schemeClr val="accent6"/>
                      </a:fillRef>
                      <a:effectRef idx="3">
                        <a:schemeClr val="accent6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913737"/>
                        <a:endParaRPr lang="en-US" sz="1600">
                          <a:solidFill>
                            <a:prstClr val="white"/>
                          </a:solidFill>
                        </a:endParaRPr>
                      </a:p>
                    </p:txBody>
                  </p:sp>
                  <p:pic>
                    <p:nvPicPr>
                      <p:cNvPr id="37" name="Content Placeholder 7"/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5"/>
                      <a:srcRect l="63187" t="28729" r="33112" b="62815"/>
                      <a:stretch/>
                    </p:blipFill>
                    <p:spPr bwMode="auto">
                      <a:xfrm rot="4804445">
                        <a:off x="7428048" y="1632003"/>
                        <a:ext cx="164663" cy="40598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  <p:sp>
                    <p:nvSpPr>
                      <p:cNvPr id="41" name="Rectangle 12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977018" y="2579265"/>
                        <a:ext cx="364061" cy="19998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wrap="none" lIns="91370" tIns="45687" rIns="91370" bIns="45687">
                        <a:spAutoFit/>
                      </a:bodyPr>
                      <a:lstStyle/>
                      <a:p>
                        <a:pPr defTabSz="913737" eaLnBrk="0" hangingPunct="0"/>
                        <a:r>
                          <a:rPr lang="en-GB" sz="700" dirty="0">
                            <a:solidFill>
                              <a:prstClr val="black"/>
                            </a:solidFill>
                            <a:latin typeface="Verdana" pitchFamily="34" charset="0"/>
                          </a:rPr>
                          <a:t>TCR </a:t>
                        </a:r>
                      </a:p>
                    </p:txBody>
                  </p:sp>
                  <p:sp>
                    <p:nvSpPr>
                      <p:cNvPr id="24" name="Rechthoek 23"/>
                      <p:cNvSpPr/>
                      <p:nvPr/>
                    </p:nvSpPr>
                    <p:spPr>
                      <a:xfrm>
                        <a:off x="7305005" y="2055698"/>
                        <a:ext cx="430510" cy="199988"/>
                      </a:xfrm>
                      <a:prstGeom prst="rect">
                        <a:avLst/>
                      </a:prstGeom>
                    </p:spPr>
                    <p:txBody>
                      <a:bodyPr wrap="none" lIns="91370" tIns="45687" rIns="91370" bIns="45687">
                        <a:spAutoFit/>
                      </a:bodyPr>
                      <a:lstStyle/>
                      <a:p>
                        <a:pPr defTabSz="913737" eaLnBrk="0" hangingPunct="0"/>
                        <a:r>
                          <a:rPr lang="en-GB" sz="700" dirty="0">
                            <a:solidFill>
                              <a:prstClr val="black"/>
                            </a:solidFill>
                            <a:latin typeface="Verdana" pitchFamily="34" charset="0"/>
                          </a:rPr>
                          <a:t>CD28</a:t>
                        </a:r>
                      </a:p>
                    </p:txBody>
                  </p:sp>
                  <p:sp>
                    <p:nvSpPr>
                      <p:cNvPr id="154" name="TextBox 65"/>
                      <p:cNvSpPr txBox="1"/>
                      <p:nvPr/>
                    </p:nvSpPr>
                    <p:spPr>
                      <a:xfrm>
                        <a:off x="6063051" y="2618771"/>
                        <a:ext cx="1128127" cy="255378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lIns="91370" tIns="45687" rIns="91370" bIns="45687" rtlCol="0">
                        <a:prstTxWarp prst="textArchDown">
                          <a:avLst/>
                        </a:prstTxWarp>
                        <a:spAutoFit/>
                      </a:bodyPr>
                      <a:lstStyle/>
                      <a:p>
                        <a:pPr defTabSz="913737"/>
                        <a:r>
                          <a:rPr lang="en-US" sz="800" dirty="0">
                            <a:solidFill>
                              <a:srgbClr val="C0504D"/>
                            </a:solidFill>
                            <a:cs typeface="Arial" charset="0"/>
                          </a:rPr>
                          <a:t>      IL-12 secretion</a:t>
                        </a:r>
                      </a:p>
                    </p:txBody>
                  </p:sp>
                  <p:sp>
                    <p:nvSpPr>
                      <p:cNvPr id="155" name="Oval 68"/>
                      <p:cNvSpPr/>
                      <p:nvPr/>
                    </p:nvSpPr>
                    <p:spPr>
                      <a:xfrm>
                        <a:off x="6477087" y="3138502"/>
                        <a:ext cx="45719" cy="45719"/>
                      </a:xfrm>
                      <a:prstGeom prst="ellipse">
                        <a:avLst/>
                      </a:prstGeom>
                      <a:gradFill rotWithShape="1">
                        <a:gsLst>
                          <a:gs pos="0">
                            <a:srgbClr val="8064A2">
                              <a:shade val="51000"/>
                              <a:satMod val="130000"/>
                            </a:srgbClr>
                          </a:gs>
                          <a:gs pos="80000">
                            <a:srgbClr val="8064A2">
                              <a:shade val="93000"/>
                              <a:satMod val="130000"/>
                            </a:srgbClr>
                          </a:gs>
                          <a:gs pos="100000">
                            <a:srgbClr val="8064A2">
                              <a:shade val="94000"/>
                              <a:satMod val="135000"/>
                            </a:srgbClr>
                          </a:gs>
                        </a:gsLst>
                        <a:lin ang="16200000" scaled="0"/>
                      </a:gradFill>
                      <a:ln>
                        <a:noFill/>
                      </a:ln>
                      <a:effectLst>
                        <a:outerShdw blurRad="40000" dist="23000" dir="5400000" rotWithShape="0">
                          <a:srgbClr val="000000">
                            <a:alpha val="35000"/>
                          </a:srgbClr>
                        </a:outerShdw>
                      </a:effectLst>
                      <a:scene3d>
                        <a:camera prst="orthographicFront">
                          <a:rot lat="0" lon="0" rev="0"/>
                        </a:camera>
                        <a:lightRig rig="threePt" dir="t">
                          <a:rot lat="0" lon="0" rev="1200000"/>
                        </a:lightRig>
                      </a:scene3d>
                      <a:sp3d>
                        <a:bevelT w="63500" h="25400"/>
                      </a:sp3d>
                    </p:spPr>
                    <p:txBody>
                      <a:bodyPr lIns="91370" tIns="45687" rIns="91370" bIns="45687" rtlCol="0" anchor="ctr"/>
                      <a:lstStyle/>
                      <a:p>
                        <a:pPr algn="ctr" defTabSz="913737">
                          <a:defRPr/>
                        </a:pPr>
                        <a:endParaRPr lang="en-US" sz="1600" kern="0">
                          <a:solidFill>
                            <a:prstClr val="white"/>
                          </a:solidFill>
                        </a:endParaRPr>
                      </a:p>
                    </p:txBody>
                  </p:sp>
                  <p:sp>
                    <p:nvSpPr>
                      <p:cNvPr id="156" name="Oval 72"/>
                      <p:cNvSpPr/>
                      <p:nvPr/>
                    </p:nvSpPr>
                    <p:spPr>
                      <a:xfrm>
                        <a:off x="6517962" y="3031822"/>
                        <a:ext cx="45719" cy="45719"/>
                      </a:xfrm>
                      <a:prstGeom prst="ellipse">
                        <a:avLst/>
                      </a:prstGeom>
                      <a:gradFill rotWithShape="1">
                        <a:gsLst>
                          <a:gs pos="0">
                            <a:srgbClr val="8064A2">
                              <a:shade val="51000"/>
                              <a:satMod val="130000"/>
                            </a:srgbClr>
                          </a:gs>
                          <a:gs pos="80000">
                            <a:srgbClr val="8064A2">
                              <a:shade val="93000"/>
                              <a:satMod val="130000"/>
                            </a:srgbClr>
                          </a:gs>
                          <a:gs pos="100000">
                            <a:srgbClr val="8064A2">
                              <a:shade val="94000"/>
                              <a:satMod val="135000"/>
                            </a:srgbClr>
                          </a:gs>
                        </a:gsLst>
                        <a:lin ang="16200000" scaled="0"/>
                      </a:gradFill>
                      <a:ln>
                        <a:noFill/>
                      </a:ln>
                      <a:effectLst>
                        <a:outerShdw blurRad="40000" dist="23000" dir="5400000" rotWithShape="0">
                          <a:srgbClr val="000000">
                            <a:alpha val="35000"/>
                          </a:srgbClr>
                        </a:outerShdw>
                      </a:effectLst>
                      <a:scene3d>
                        <a:camera prst="orthographicFront">
                          <a:rot lat="0" lon="0" rev="0"/>
                        </a:camera>
                        <a:lightRig rig="threePt" dir="t">
                          <a:rot lat="0" lon="0" rev="1200000"/>
                        </a:lightRig>
                      </a:scene3d>
                      <a:sp3d>
                        <a:bevelT w="63500" h="25400"/>
                      </a:sp3d>
                    </p:spPr>
                    <p:txBody>
                      <a:bodyPr lIns="91370" tIns="45687" rIns="91370" bIns="45687" rtlCol="0" anchor="ctr"/>
                      <a:lstStyle/>
                      <a:p>
                        <a:pPr algn="ctr" defTabSz="913737">
                          <a:defRPr/>
                        </a:pPr>
                        <a:endParaRPr lang="en-US" sz="1600" kern="0">
                          <a:solidFill>
                            <a:prstClr val="white"/>
                          </a:solidFill>
                        </a:endParaRPr>
                      </a:p>
                    </p:txBody>
                  </p:sp>
                  <p:sp>
                    <p:nvSpPr>
                      <p:cNvPr id="157" name="Oval 74"/>
                      <p:cNvSpPr/>
                      <p:nvPr/>
                    </p:nvSpPr>
                    <p:spPr>
                      <a:xfrm>
                        <a:off x="6563681" y="3100843"/>
                        <a:ext cx="45719" cy="45719"/>
                      </a:xfrm>
                      <a:prstGeom prst="ellipse">
                        <a:avLst/>
                      </a:prstGeom>
                      <a:gradFill rotWithShape="1">
                        <a:gsLst>
                          <a:gs pos="0">
                            <a:srgbClr val="8064A2">
                              <a:shade val="51000"/>
                              <a:satMod val="130000"/>
                            </a:srgbClr>
                          </a:gs>
                          <a:gs pos="80000">
                            <a:srgbClr val="8064A2">
                              <a:shade val="93000"/>
                              <a:satMod val="130000"/>
                            </a:srgbClr>
                          </a:gs>
                          <a:gs pos="100000">
                            <a:srgbClr val="8064A2">
                              <a:shade val="94000"/>
                              <a:satMod val="135000"/>
                            </a:srgbClr>
                          </a:gs>
                        </a:gsLst>
                        <a:lin ang="16200000" scaled="0"/>
                      </a:gradFill>
                      <a:ln>
                        <a:noFill/>
                      </a:ln>
                      <a:effectLst>
                        <a:outerShdw blurRad="40000" dist="23000" dir="5400000" rotWithShape="0">
                          <a:srgbClr val="000000">
                            <a:alpha val="35000"/>
                          </a:srgbClr>
                        </a:outerShdw>
                      </a:effectLst>
                      <a:scene3d>
                        <a:camera prst="orthographicFront">
                          <a:rot lat="0" lon="0" rev="0"/>
                        </a:camera>
                        <a:lightRig rig="threePt" dir="t">
                          <a:rot lat="0" lon="0" rev="1200000"/>
                        </a:lightRig>
                      </a:scene3d>
                      <a:sp3d>
                        <a:bevelT w="63500" h="25400"/>
                      </a:sp3d>
                    </p:spPr>
                    <p:txBody>
                      <a:bodyPr lIns="91370" tIns="45687" rIns="91370" bIns="45687" rtlCol="0" anchor="ctr"/>
                      <a:lstStyle/>
                      <a:p>
                        <a:pPr algn="ctr" defTabSz="913737">
                          <a:defRPr/>
                        </a:pPr>
                        <a:endParaRPr lang="en-US" sz="1600" kern="0">
                          <a:solidFill>
                            <a:prstClr val="white"/>
                          </a:solidFill>
                        </a:endParaRPr>
                      </a:p>
                    </p:txBody>
                  </p:sp>
                  <p:sp>
                    <p:nvSpPr>
                      <p:cNvPr id="158" name="Oval 75"/>
                      <p:cNvSpPr/>
                      <p:nvPr/>
                    </p:nvSpPr>
                    <p:spPr>
                      <a:xfrm>
                        <a:off x="6572266" y="3164167"/>
                        <a:ext cx="45719" cy="45719"/>
                      </a:xfrm>
                      <a:prstGeom prst="ellipse">
                        <a:avLst/>
                      </a:prstGeom>
                      <a:gradFill rotWithShape="1">
                        <a:gsLst>
                          <a:gs pos="0">
                            <a:srgbClr val="8064A2">
                              <a:shade val="51000"/>
                              <a:satMod val="130000"/>
                            </a:srgbClr>
                          </a:gs>
                          <a:gs pos="80000">
                            <a:srgbClr val="8064A2">
                              <a:shade val="93000"/>
                              <a:satMod val="130000"/>
                            </a:srgbClr>
                          </a:gs>
                          <a:gs pos="100000">
                            <a:srgbClr val="8064A2">
                              <a:shade val="94000"/>
                              <a:satMod val="135000"/>
                            </a:srgbClr>
                          </a:gs>
                        </a:gsLst>
                        <a:lin ang="16200000" scaled="0"/>
                      </a:gradFill>
                      <a:ln>
                        <a:noFill/>
                      </a:ln>
                      <a:effectLst>
                        <a:outerShdw blurRad="40000" dist="23000" dir="5400000" rotWithShape="0">
                          <a:srgbClr val="000000">
                            <a:alpha val="35000"/>
                          </a:srgbClr>
                        </a:outerShdw>
                      </a:effectLst>
                      <a:scene3d>
                        <a:camera prst="orthographicFront">
                          <a:rot lat="0" lon="0" rev="0"/>
                        </a:camera>
                        <a:lightRig rig="threePt" dir="t">
                          <a:rot lat="0" lon="0" rev="1200000"/>
                        </a:lightRig>
                      </a:scene3d>
                      <a:sp3d>
                        <a:bevelT w="63500" h="25400"/>
                      </a:sp3d>
                    </p:spPr>
                    <p:txBody>
                      <a:bodyPr lIns="91370" tIns="45687" rIns="91370" bIns="45687" rtlCol="0" anchor="ctr"/>
                      <a:lstStyle/>
                      <a:p>
                        <a:pPr algn="ctr" defTabSz="913737">
                          <a:defRPr/>
                        </a:pPr>
                        <a:endParaRPr lang="en-US" sz="1600" kern="0">
                          <a:solidFill>
                            <a:prstClr val="white"/>
                          </a:solidFill>
                        </a:endParaRPr>
                      </a:p>
                    </p:txBody>
                  </p:sp>
                  <p:sp>
                    <p:nvSpPr>
                      <p:cNvPr id="159" name="Oval 76"/>
                      <p:cNvSpPr/>
                      <p:nvPr/>
                    </p:nvSpPr>
                    <p:spPr>
                      <a:xfrm>
                        <a:off x="6716077" y="3184221"/>
                        <a:ext cx="45719" cy="45719"/>
                      </a:xfrm>
                      <a:prstGeom prst="ellipse">
                        <a:avLst/>
                      </a:prstGeom>
                      <a:gradFill rotWithShape="1">
                        <a:gsLst>
                          <a:gs pos="0">
                            <a:srgbClr val="8064A2">
                              <a:shade val="51000"/>
                              <a:satMod val="130000"/>
                            </a:srgbClr>
                          </a:gs>
                          <a:gs pos="80000">
                            <a:srgbClr val="8064A2">
                              <a:shade val="93000"/>
                              <a:satMod val="130000"/>
                            </a:srgbClr>
                          </a:gs>
                          <a:gs pos="100000">
                            <a:srgbClr val="8064A2">
                              <a:shade val="94000"/>
                              <a:satMod val="135000"/>
                            </a:srgbClr>
                          </a:gs>
                        </a:gsLst>
                        <a:lin ang="16200000" scaled="0"/>
                      </a:gradFill>
                      <a:ln>
                        <a:noFill/>
                      </a:ln>
                      <a:effectLst>
                        <a:outerShdw blurRad="40000" dist="23000" dir="5400000" rotWithShape="0">
                          <a:srgbClr val="000000">
                            <a:alpha val="35000"/>
                          </a:srgbClr>
                        </a:outerShdw>
                      </a:effectLst>
                      <a:scene3d>
                        <a:camera prst="orthographicFront">
                          <a:rot lat="0" lon="0" rev="0"/>
                        </a:camera>
                        <a:lightRig rig="threePt" dir="t">
                          <a:rot lat="0" lon="0" rev="1200000"/>
                        </a:lightRig>
                      </a:scene3d>
                      <a:sp3d>
                        <a:bevelT w="63500" h="25400"/>
                      </a:sp3d>
                    </p:spPr>
                    <p:txBody>
                      <a:bodyPr lIns="91370" tIns="45687" rIns="91370" bIns="45687" rtlCol="0" anchor="ctr"/>
                      <a:lstStyle/>
                      <a:p>
                        <a:pPr algn="ctr" defTabSz="913737">
                          <a:defRPr/>
                        </a:pPr>
                        <a:endParaRPr lang="en-US" sz="1600" kern="0">
                          <a:solidFill>
                            <a:prstClr val="white"/>
                          </a:solidFill>
                        </a:endParaRPr>
                      </a:p>
                    </p:txBody>
                  </p:sp>
                  <p:sp>
                    <p:nvSpPr>
                      <p:cNvPr id="160" name="Oval 79"/>
                      <p:cNvSpPr/>
                      <p:nvPr/>
                    </p:nvSpPr>
                    <p:spPr>
                      <a:xfrm>
                        <a:off x="6669001" y="3011767"/>
                        <a:ext cx="45719" cy="45719"/>
                      </a:xfrm>
                      <a:prstGeom prst="ellipse">
                        <a:avLst/>
                      </a:prstGeom>
                      <a:gradFill rotWithShape="1">
                        <a:gsLst>
                          <a:gs pos="0">
                            <a:srgbClr val="8064A2">
                              <a:shade val="51000"/>
                              <a:satMod val="130000"/>
                            </a:srgbClr>
                          </a:gs>
                          <a:gs pos="80000">
                            <a:srgbClr val="8064A2">
                              <a:shade val="93000"/>
                              <a:satMod val="130000"/>
                            </a:srgbClr>
                          </a:gs>
                          <a:gs pos="100000">
                            <a:srgbClr val="8064A2">
                              <a:shade val="94000"/>
                              <a:satMod val="135000"/>
                            </a:srgbClr>
                          </a:gs>
                        </a:gsLst>
                        <a:lin ang="16200000" scaled="0"/>
                      </a:gradFill>
                      <a:ln>
                        <a:noFill/>
                      </a:ln>
                      <a:effectLst>
                        <a:outerShdw blurRad="40000" dist="23000" dir="5400000" rotWithShape="0">
                          <a:srgbClr val="000000">
                            <a:alpha val="35000"/>
                          </a:srgbClr>
                        </a:outerShdw>
                      </a:effectLst>
                      <a:scene3d>
                        <a:camera prst="orthographicFront">
                          <a:rot lat="0" lon="0" rev="0"/>
                        </a:camera>
                        <a:lightRig rig="threePt" dir="t">
                          <a:rot lat="0" lon="0" rev="1200000"/>
                        </a:lightRig>
                      </a:scene3d>
                      <a:sp3d>
                        <a:bevelT w="63500" h="25400"/>
                      </a:sp3d>
                    </p:spPr>
                    <p:txBody>
                      <a:bodyPr lIns="91370" tIns="45687" rIns="91370" bIns="45687" rtlCol="0" anchor="ctr"/>
                      <a:lstStyle/>
                      <a:p>
                        <a:pPr algn="ctr" defTabSz="913737">
                          <a:defRPr/>
                        </a:pPr>
                        <a:endParaRPr lang="en-US" sz="1600" kern="0">
                          <a:solidFill>
                            <a:prstClr val="white"/>
                          </a:solidFill>
                        </a:endParaRPr>
                      </a:p>
                    </p:txBody>
                  </p:sp>
                  <p:sp>
                    <p:nvSpPr>
                      <p:cNvPr id="161" name="Oval 80"/>
                      <p:cNvSpPr/>
                      <p:nvPr/>
                    </p:nvSpPr>
                    <p:spPr>
                      <a:xfrm>
                        <a:off x="6767097" y="3031822"/>
                        <a:ext cx="45719" cy="45719"/>
                      </a:xfrm>
                      <a:prstGeom prst="ellipse">
                        <a:avLst/>
                      </a:prstGeom>
                      <a:gradFill rotWithShape="1">
                        <a:gsLst>
                          <a:gs pos="0">
                            <a:srgbClr val="8064A2">
                              <a:shade val="51000"/>
                              <a:satMod val="130000"/>
                            </a:srgbClr>
                          </a:gs>
                          <a:gs pos="80000">
                            <a:srgbClr val="8064A2">
                              <a:shade val="93000"/>
                              <a:satMod val="130000"/>
                            </a:srgbClr>
                          </a:gs>
                          <a:gs pos="100000">
                            <a:srgbClr val="8064A2">
                              <a:shade val="94000"/>
                              <a:satMod val="135000"/>
                            </a:srgbClr>
                          </a:gs>
                        </a:gsLst>
                        <a:lin ang="16200000" scaled="0"/>
                      </a:gradFill>
                      <a:ln>
                        <a:noFill/>
                      </a:ln>
                      <a:effectLst>
                        <a:outerShdw blurRad="40000" dist="23000" dir="5400000" rotWithShape="0">
                          <a:srgbClr val="000000">
                            <a:alpha val="35000"/>
                          </a:srgbClr>
                        </a:outerShdw>
                      </a:effectLst>
                      <a:scene3d>
                        <a:camera prst="orthographicFront">
                          <a:rot lat="0" lon="0" rev="0"/>
                        </a:camera>
                        <a:lightRig rig="threePt" dir="t">
                          <a:rot lat="0" lon="0" rev="1200000"/>
                        </a:lightRig>
                      </a:scene3d>
                      <a:sp3d>
                        <a:bevelT w="63500" h="25400"/>
                      </a:sp3d>
                    </p:spPr>
                    <p:txBody>
                      <a:bodyPr lIns="91370" tIns="45687" rIns="91370" bIns="45687" rtlCol="0" anchor="ctr"/>
                      <a:lstStyle/>
                      <a:p>
                        <a:pPr algn="ctr" defTabSz="913737">
                          <a:defRPr/>
                        </a:pPr>
                        <a:endParaRPr lang="en-US" sz="1600" kern="0">
                          <a:solidFill>
                            <a:prstClr val="white"/>
                          </a:solidFill>
                        </a:endParaRPr>
                      </a:p>
                    </p:txBody>
                  </p:sp>
                  <p:sp>
                    <p:nvSpPr>
                      <p:cNvPr id="162" name="Oval 81"/>
                      <p:cNvSpPr/>
                      <p:nvPr/>
                    </p:nvSpPr>
                    <p:spPr>
                      <a:xfrm>
                        <a:off x="6721378" y="3098176"/>
                        <a:ext cx="45719" cy="45719"/>
                      </a:xfrm>
                      <a:prstGeom prst="ellipse">
                        <a:avLst/>
                      </a:prstGeom>
                      <a:gradFill rotWithShape="1">
                        <a:gsLst>
                          <a:gs pos="0">
                            <a:srgbClr val="8064A2">
                              <a:shade val="51000"/>
                              <a:satMod val="130000"/>
                            </a:srgbClr>
                          </a:gs>
                          <a:gs pos="80000">
                            <a:srgbClr val="8064A2">
                              <a:shade val="93000"/>
                              <a:satMod val="130000"/>
                            </a:srgbClr>
                          </a:gs>
                          <a:gs pos="100000">
                            <a:srgbClr val="8064A2">
                              <a:shade val="94000"/>
                              <a:satMod val="135000"/>
                            </a:srgbClr>
                          </a:gs>
                        </a:gsLst>
                        <a:lin ang="16200000" scaled="0"/>
                      </a:gradFill>
                      <a:ln>
                        <a:noFill/>
                      </a:ln>
                      <a:effectLst>
                        <a:outerShdw blurRad="40000" dist="23000" dir="5400000" rotWithShape="0">
                          <a:srgbClr val="000000">
                            <a:alpha val="35000"/>
                          </a:srgbClr>
                        </a:outerShdw>
                      </a:effectLst>
                      <a:scene3d>
                        <a:camera prst="orthographicFront">
                          <a:rot lat="0" lon="0" rev="0"/>
                        </a:camera>
                        <a:lightRig rig="threePt" dir="t">
                          <a:rot lat="0" lon="0" rev="1200000"/>
                        </a:lightRig>
                      </a:scene3d>
                      <a:sp3d>
                        <a:bevelT w="63500" h="25400"/>
                      </a:sp3d>
                    </p:spPr>
                    <p:txBody>
                      <a:bodyPr lIns="91370" tIns="45687" rIns="91370" bIns="45687" rtlCol="0" anchor="ctr"/>
                      <a:lstStyle/>
                      <a:p>
                        <a:pPr algn="ctr" defTabSz="913737">
                          <a:defRPr/>
                        </a:pPr>
                        <a:endParaRPr lang="en-US" sz="1600" kern="0">
                          <a:solidFill>
                            <a:prstClr val="white"/>
                          </a:solidFill>
                        </a:endParaRPr>
                      </a:p>
                    </p:txBody>
                  </p:sp>
                  <p:sp>
                    <p:nvSpPr>
                      <p:cNvPr id="163" name="Oval 82"/>
                      <p:cNvSpPr/>
                      <p:nvPr/>
                    </p:nvSpPr>
                    <p:spPr>
                      <a:xfrm>
                        <a:off x="6812816" y="3100843"/>
                        <a:ext cx="45719" cy="45719"/>
                      </a:xfrm>
                      <a:prstGeom prst="ellipse">
                        <a:avLst/>
                      </a:prstGeom>
                      <a:gradFill rotWithShape="1">
                        <a:gsLst>
                          <a:gs pos="0">
                            <a:srgbClr val="8064A2">
                              <a:shade val="51000"/>
                              <a:satMod val="130000"/>
                            </a:srgbClr>
                          </a:gs>
                          <a:gs pos="80000">
                            <a:srgbClr val="8064A2">
                              <a:shade val="93000"/>
                              <a:satMod val="130000"/>
                            </a:srgbClr>
                          </a:gs>
                          <a:gs pos="100000">
                            <a:srgbClr val="8064A2">
                              <a:shade val="94000"/>
                              <a:satMod val="135000"/>
                            </a:srgbClr>
                          </a:gs>
                        </a:gsLst>
                        <a:lin ang="16200000" scaled="0"/>
                      </a:gradFill>
                      <a:ln>
                        <a:noFill/>
                      </a:ln>
                      <a:effectLst>
                        <a:outerShdw blurRad="40000" dist="23000" dir="5400000" rotWithShape="0">
                          <a:srgbClr val="000000">
                            <a:alpha val="35000"/>
                          </a:srgbClr>
                        </a:outerShdw>
                      </a:effectLst>
                      <a:scene3d>
                        <a:camera prst="orthographicFront">
                          <a:rot lat="0" lon="0" rev="0"/>
                        </a:camera>
                        <a:lightRig rig="threePt" dir="t">
                          <a:rot lat="0" lon="0" rev="1200000"/>
                        </a:lightRig>
                      </a:scene3d>
                      <a:sp3d>
                        <a:bevelT w="63500" h="25400"/>
                      </a:sp3d>
                    </p:spPr>
                    <p:txBody>
                      <a:bodyPr lIns="91370" tIns="45687" rIns="91370" bIns="45687" rtlCol="0" anchor="ctr"/>
                      <a:lstStyle/>
                      <a:p>
                        <a:pPr algn="ctr" defTabSz="913737">
                          <a:defRPr/>
                        </a:pPr>
                        <a:endParaRPr lang="en-US" sz="1600" kern="0">
                          <a:solidFill>
                            <a:prstClr val="white"/>
                          </a:solidFill>
                        </a:endParaRPr>
                      </a:p>
                    </p:txBody>
                  </p:sp>
                  <p:sp>
                    <p:nvSpPr>
                      <p:cNvPr id="165" name="Oval 73"/>
                      <p:cNvSpPr/>
                      <p:nvPr/>
                    </p:nvSpPr>
                    <p:spPr>
                      <a:xfrm>
                        <a:off x="6514733" y="3227716"/>
                        <a:ext cx="45719" cy="45719"/>
                      </a:xfrm>
                      <a:prstGeom prst="ellipse">
                        <a:avLst/>
                      </a:prstGeom>
                      <a:gradFill rotWithShape="1">
                        <a:gsLst>
                          <a:gs pos="0">
                            <a:srgbClr val="8064A2">
                              <a:shade val="51000"/>
                              <a:satMod val="130000"/>
                            </a:srgbClr>
                          </a:gs>
                          <a:gs pos="80000">
                            <a:srgbClr val="8064A2">
                              <a:shade val="93000"/>
                              <a:satMod val="130000"/>
                            </a:srgbClr>
                          </a:gs>
                          <a:gs pos="100000">
                            <a:srgbClr val="8064A2">
                              <a:shade val="94000"/>
                              <a:satMod val="135000"/>
                            </a:srgbClr>
                          </a:gs>
                        </a:gsLst>
                        <a:lin ang="16200000" scaled="0"/>
                      </a:gradFill>
                      <a:ln>
                        <a:noFill/>
                      </a:ln>
                      <a:effectLst>
                        <a:outerShdw blurRad="40000" dist="23000" dir="5400000" rotWithShape="0">
                          <a:srgbClr val="000000">
                            <a:alpha val="35000"/>
                          </a:srgbClr>
                        </a:outerShdw>
                      </a:effectLst>
                      <a:scene3d>
                        <a:camera prst="orthographicFront">
                          <a:rot lat="0" lon="0" rev="0"/>
                        </a:camera>
                        <a:lightRig rig="threePt" dir="t">
                          <a:rot lat="0" lon="0" rev="1200000"/>
                        </a:lightRig>
                      </a:scene3d>
                      <a:sp3d>
                        <a:bevelT w="63500" h="25400"/>
                      </a:sp3d>
                    </p:spPr>
                    <p:txBody>
                      <a:bodyPr lIns="91370" tIns="45687" rIns="91370" bIns="45687" rtlCol="0" anchor="ctr"/>
                      <a:lstStyle/>
                      <a:p>
                        <a:pPr algn="ctr" defTabSz="913737">
                          <a:defRPr/>
                        </a:pPr>
                        <a:endParaRPr lang="en-US" sz="1600" kern="0">
                          <a:solidFill>
                            <a:prstClr val="white"/>
                          </a:solidFill>
                        </a:endParaRPr>
                      </a:p>
                    </p:txBody>
                  </p:sp>
                  <p:sp>
                    <p:nvSpPr>
                      <p:cNvPr id="166" name="Oval 77"/>
                      <p:cNvSpPr/>
                      <p:nvPr/>
                    </p:nvSpPr>
                    <p:spPr>
                      <a:xfrm>
                        <a:off x="6624640" y="3250576"/>
                        <a:ext cx="45719" cy="45719"/>
                      </a:xfrm>
                      <a:prstGeom prst="ellipse">
                        <a:avLst/>
                      </a:prstGeom>
                      <a:gradFill rotWithShape="1">
                        <a:gsLst>
                          <a:gs pos="0">
                            <a:srgbClr val="8064A2">
                              <a:shade val="51000"/>
                              <a:satMod val="130000"/>
                            </a:srgbClr>
                          </a:gs>
                          <a:gs pos="80000">
                            <a:srgbClr val="8064A2">
                              <a:shade val="93000"/>
                              <a:satMod val="130000"/>
                            </a:srgbClr>
                          </a:gs>
                          <a:gs pos="100000">
                            <a:srgbClr val="8064A2">
                              <a:shade val="94000"/>
                              <a:satMod val="135000"/>
                            </a:srgbClr>
                          </a:gs>
                        </a:gsLst>
                        <a:lin ang="16200000" scaled="0"/>
                      </a:gradFill>
                      <a:ln>
                        <a:noFill/>
                      </a:ln>
                      <a:effectLst>
                        <a:outerShdw blurRad="40000" dist="23000" dir="5400000" rotWithShape="0">
                          <a:srgbClr val="000000">
                            <a:alpha val="35000"/>
                          </a:srgbClr>
                        </a:outerShdw>
                      </a:effectLst>
                      <a:scene3d>
                        <a:camera prst="orthographicFront">
                          <a:rot lat="0" lon="0" rev="0"/>
                        </a:camera>
                        <a:lightRig rig="threePt" dir="t">
                          <a:rot lat="0" lon="0" rev="1200000"/>
                        </a:lightRig>
                      </a:scene3d>
                      <a:sp3d>
                        <a:bevelT w="63500" h="25400"/>
                      </a:sp3d>
                    </p:spPr>
                    <p:txBody>
                      <a:bodyPr lIns="91370" tIns="45687" rIns="91370" bIns="45687" rtlCol="0" anchor="ctr"/>
                      <a:lstStyle/>
                      <a:p>
                        <a:pPr algn="ctr" defTabSz="913737">
                          <a:defRPr/>
                        </a:pPr>
                        <a:endParaRPr lang="en-US" sz="1600" kern="0">
                          <a:solidFill>
                            <a:prstClr val="white"/>
                          </a:solidFill>
                        </a:endParaRPr>
                      </a:p>
                    </p:txBody>
                  </p:sp>
                  <p:sp>
                    <p:nvSpPr>
                      <p:cNvPr id="167" name="Oval 78"/>
                      <p:cNvSpPr/>
                      <p:nvPr/>
                    </p:nvSpPr>
                    <p:spPr>
                      <a:xfrm>
                        <a:off x="6716078" y="3253243"/>
                        <a:ext cx="45719" cy="45719"/>
                      </a:xfrm>
                      <a:prstGeom prst="ellipse">
                        <a:avLst/>
                      </a:prstGeom>
                      <a:gradFill rotWithShape="1">
                        <a:gsLst>
                          <a:gs pos="0">
                            <a:srgbClr val="8064A2">
                              <a:shade val="51000"/>
                              <a:satMod val="130000"/>
                            </a:srgbClr>
                          </a:gs>
                          <a:gs pos="80000">
                            <a:srgbClr val="8064A2">
                              <a:shade val="93000"/>
                              <a:satMod val="130000"/>
                            </a:srgbClr>
                          </a:gs>
                          <a:gs pos="100000">
                            <a:srgbClr val="8064A2">
                              <a:shade val="94000"/>
                              <a:satMod val="135000"/>
                            </a:srgbClr>
                          </a:gs>
                        </a:gsLst>
                        <a:lin ang="16200000" scaled="0"/>
                      </a:gradFill>
                      <a:ln>
                        <a:noFill/>
                      </a:ln>
                      <a:effectLst>
                        <a:outerShdw blurRad="40000" dist="23000" dir="5400000" rotWithShape="0">
                          <a:srgbClr val="000000">
                            <a:alpha val="35000"/>
                          </a:srgbClr>
                        </a:outerShdw>
                      </a:effectLst>
                      <a:scene3d>
                        <a:camera prst="orthographicFront">
                          <a:rot lat="0" lon="0" rev="0"/>
                        </a:camera>
                        <a:lightRig rig="threePt" dir="t">
                          <a:rot lat="0" lon="0" rev="1200000"/>
                        </a:lightRig>
                      </a:scene3d>
                      <a:sp3d>
                        <a:bevelT w="63500" h="25400"/>
                      </a:sp3d>
                    </p:spPr>
                    <p:txBody>
                      <a:bodyPr lIns="91370" tIns="45687" rIns="91370" bIns="45687" rtlCol="0" anchor="ctr"/>
                      <a:lstStyle/>
                      <a:p>
                        <a:pPr algn="ctr" defTabSz="913737">
                          <a:defRPr/>
                        </a:pPr>
                        <a:endParaRPr lang="en-US" sz="1600" kern="0">
                          <a:solidFill>
                            <a:prstClr val="white"/>
                          </a:solidFill>
                        </a:endParaRPr>
                      </a:p>
                    </p:txBody>
                  </p:sp>
                  <p:sp>
                    <p:nvSpPr>
                      <p:cNvPr id="213" name="Rechthoek 212"/>
                      <p:cNvSpPr/>
                      <p:nvPr/>
                    </p:nvSpPr>
                    <p:spPr>
                      <a:xfrm rot="16200000">
                        <a:off x="5658620" y="1840586"/>
                        <a:ext cx="108012" cy="293610"/>
                      </a:xfrm>
                      <a:prstGeom prst="rect">
                        <a:avLst/>
                      </a:prstGeom>
                      <a:gradFill flip="none" rotWithShape="1">
                        <a:gsLst>
                          <a:gs pos="0">
                            <a:schemeClr val="lt1">
                              <a:tint val="80000"/>
                              <a:satMod val="300000"/>
                            </a:schemeClr>
                          </a:gs>
                          <a:gs pos="100000">
                            <a:srgbClr val="CC0000"/>
                          </a:gs>
                        </a:gsLst>
                        <a:path path="shape">
                          <a:fillToRect l="50000" t="50000" r="50000" b="50000"/>
                        </a:path>
                        <a:tileRect/>
                      </a:gra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003">
                        <a:schemeClr val="l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lIns="91370" tIns="45687" rIns="91370" bIns="45687" rtlCol="0" anchor="ctr"/>
                      <a:lstStyle/>
                      <a:p>
                        <a:pPr algn="ctr" defTabSz="913737"/>
                        <a:endParaRPr lang="en-US" sz="1600">
                          <a:solidFill>
                            <a:prstClr val="white"/>
                          </a:solidFill>
                        </a:endParaRPr>
                      </a:p>
                    </p:txBody>
                  </p:sp>
                  <p:sp>
                    <p:nvSpPr>
                      <p:cNvPr id="253" name="Vrije vorm 252"/>
                      <p:cNvSpPr/>
                      <p:nvPr/>
                    </p:nvSpPr>
                    <p:spPr>
                      <a:xfrm>
                        <a:off x="7243791" y="2219039"/>
                        <a:ext cx="342972" cy="235714"/>
                      </a:xfrm>
                      <a:custGeom>
                        <a:avLst/>
                        <a:gdLst>
                          <a:gd name="connsiteX0" fmla="*/ 11219 w 2356122"/>
                          <a:gd name="connsiteY0" fmla="*/ 59767 h 1619296"/>
                          <a:gd name="connsiteX1" fmla="*/ 11219 w 2356122"/>
                          <a:gd name="connsiteY1" fmla="*/ 59767 h 1619296"/>
                          <a:gd name="connsiteX2" fmla="*/ 39269 w 2356122"/>
                          <a:gd name="connsiteY2" fmla="*/ 20499 h 1619296"/>
                          <a:gd name="connsiteX3" fmla="*/ 72927 w 2356122"/>
                          <a:gd name="connsiteY3" fmla="*/ 9279 h 1619296"/>
                          <a:gd name="connsiteX4" fmla="*/ 196343 w 2356122"/>
                          <a:gd name="connsiteY4" fmla="*/ 3669 h 1619296"/>
                          <a:gd name="connsiteX5" fmla="*/ 342199 w 2356122"/>
                          <a:gd name="connsiteY5" fmla="*/ 31718 h 1619296"/>
                          <a:gd name="connsiteX6" fmla="*/ 488054 w 2356122"/>
                          <a:gd name="connsiteY6" fmla="*/ 99036 h 1619296"/>
                          <a:gd name="connsiteX7" fmla="*/ 661958 w 2356122"/>
                          <a:gd name="connsiteY7" fmla="*/ 194403 h 1619296"/>
                          <a:gd name="connsiteX8" fmla="*/ 830253 w 2356122"/>
                          <a:gd name="connsiteY8" fmla="*/ 295380 h 1619296"/>
                          <a:gd name="connsiteX9" fmla="*/ 1037816 w 2356122"/>
                          <a:gd name="connsiteY9" fmla="*/ 474894 h 1619296"/>
                          <a:gd name="connsiteX10" fmla="*/ 1279038 w 2356122"/>
                          <a:gd name="connsiteY10" fmla="*/ 648798 h 1619296"/>
                          <a:gd name="connsiteX11" fmla="*/ 1391234 w 2356122"/>
                          <a:gd name="connsiteY11" fmla="*/ 738555 h 1619296"/>
                          <a:gd name="connsiteX12" fmla="*/ 1610017 w 2356122"/>
                          <a:gd name="connsiteY12" fmla="*/ 906849 h 1619296"/>
                          <a:gd name="connsiteX13" fmla="*/ 1699774 w 2356122"/>
                          <a:gd name="connsiteY13" fmla="*/ 923679 h 1619296"/>
                          <a:gd name="connsiteX14" fmla="*/ 1772702 w 2356122"/>
                          <a:gd name="connsiteY14" fmla="*/ 923679 h 1619296"/>
                          <a:gd name="connsiteX15" fmla="*/ 1896118 w 2356122"/>
                          <a:gd name="connsiteY15" fmla="*/ 884410 h 1619296"/>
                          <a:gd name="connsiteX16" fmla="*/ 2070022 w 2356122"/>
                          <a:gd name="connsiteY16" fmla="*/ 878800 h 1619296"/>
                          <a:gd name="connsiteX17" fmla="*/ 2114900 w 2356122"/>
                          <a:gd name="connsiteY17" fmla="*/ 895630 h 1619296"/>
                          <a:gd name="connsiteX18" fmla="*/ 2232707 w 2356122"/>
                          <a:gd name="connsiteY18" fmla="*/ 979777 h 1619296"/>
                          <a:gd name="connsiteX19" fmla="*/ 2305634 w 2356122"/>
                          <a:gd name="connsiteY19" fmla="*/ 1030265 h 1619296"/>
                          <a:gd name="connsiteX20" fmla="*/ 2350513 w 2356122"/>
                          <a:gd name="connsiteY20" fmla="*/ 1086364 h 1619296"/>
                          <a:gd name="connsiteX21" fmla="*/ 2356122 w 2356122"/>
                          <a:gd name="connsiteY21" fmla="*/ 1114413 h 1619296"/>
                          <a:gd name="connsiteX22" fmla="*/ 2260756 w 2356122"/>
                          <a:gd name="connsiteY22" fmla="*/ 1108803 h 1619296"/>
                          <a:gd name="connsiteX23" fmla="*/ 2193438 w 2356122"/>
                          <a:gd name="connsiteY23" fmla="*/ 1108803 h 1619296"/>
                          <a:gd name="connsiteX24" fmla="*/ 2075632 w 2356122"/>
                          <a:gd name="connsiteY24" fmla="*/ 1159291 h 1619296"/>
                          <a:gd name="connsiteX25" fmla="*/ 2008314 w 2356122"/>
                          <a:gd name="connsiteY25" fmla="*/ 1192950 h 1619296"/>
                          <a:gd name="connsiteX26" fmla="*/ 1974655 w 2356122"/>
                          <a:gd name="connsiteY26" fmla="*/ 1277097 h 1619296"/>
                          <a:gd name="connsiteX27" fmla="*/ 1969045 w 2356122"/>
                          <a:gd name="connsiteY27" fmla="*/ 1338805 h 1619296"/>
                          <a:gd name="connsiteX28" fmla="*/ 1969045 w 2356122"/>
                          <a:gd name="connsiteY28" fmla="*/ 1394903 h 1619296"/>
                          <a:gd name="connsiteX29" fmla="*/ 1985875 w 2356122"/>
                          <a:gd name="connsiteY29" fmla="*/ 1456611 h 1619296"/>
                          <a:gd name="connsiteX30" fmla="*/ 2013924 w 2356122"/>
                          <a:gd name="connsiteY30" fmla="*/ 1523929 h 1619296"/>
                          <a:gd name="connsiteX31" fmla="*/ 2041973 w 2356122"/>
                          <a:gd name="connsiteY31" fmla="*/ 1585637 h 1619296"/>
                          <a:gd name="connsiteX32" fmla="*/ 2058802 w 2356122"/>
                          <a:gd name="connsiteY32" fmla="*/ 1619296 h 1619296"/>
                          <a:gd name="connsiteX33" fmla="*/ 1935386 w 2356122"/>
                          <a:gd name="connsiteY33" fmla="*/ 1580027 h 1619296"/>
                          <a:gd name="connsiteX34" fmla="*/ 1851239 w 2356122"/>
                          <a:gd name="connsiteY34" fmla="*/ 1540759 h 1619296"/>
                          <a:gd name="connsiteX35" fmla="*/ 1761482 w 2356122"/>
                          <a:gd name="connsiteY35" fmla="*/ 1518319 h 1619296"/>
                          <a:gd name="connsiteX36" fmla="*/ 1710994 w 2356122"/>
                          <a:gd name="connsiteY36" fmla="*/ 1473441 h 1619296"/>
                          <a:gd name="connsiteX37" fmla="*/ 1660505 w 2356122"/>
                          <a:gd name="connsiteY37" fmla="*/ 1400513 h 1619296"/>
                          <a:gd name="connsiteX38" fmla="*/ 1643676 w 2356122"/>
                          <a:gd name="connsiteY38" fmla="*/ 1310756 h 1619296"/>
                          <a:gd name="connsiteX39" fmla="*/ 1604407 w 2356122"/>
                          <a:gd name="connsiteY39" fmla="*/ 1181730 h 1619296"/>
                          <a:gd name="connsiteX40" fmla="*/ 1565138 w 2356122"/>
                          <a:gd name="connsiteY40" fmla="*/ 1125632 h 1619296"/>
                          <a:gd name="connsiteX41" fmla="*/ 1497821 w 2356122"/>
                          <a:gd name="connsiteY41" fmla="*/ 1058315 h 1619296"/>
                          <a:gd name="connsiteX42" fmla="*/ 1424893 w 2356122"/>
                          <a:gd name="connsiteY42" fmla="*/ 990997 h 1619296"/>
                          <a:gd name="connsiteX43" fmla="*/ 1284648 w 2356122"/>
                          <a:gd name="connsiteY43" fmla="*/ 934899 h 1619296"/>
                          <a:gd name="connsiteX44" fmla="*/ 1144402 w 2356122"/>
                          <a:gd name="connsiteY44" fmla="*/ 878800 h 1619296"/>
                          <a:gd name="connsiteX45" fmla="*/ 493664 w 2356122"/>
                          <a:gd name="connsiteY45" fmla="*/ 609529 h 1619296"/>
                          <a:gd name="connsiteX46" fmla="*/ 280491 w 2356122"/>
                          <a:gd name="connsiteY46" fmla="*/ 474894 h 1619296"/>
                          <a:gd name="connsiteX47" fmla="*/ 140245 w 2356122"/>
                          <a:gd name="connsiteY47" fmla="*/ 379527 h 1619296"/>
                          <a:gd name="connsiteX48" fmla="*/ 44878 w 2356122"/>
                          <a:gd name="connsiteY48" fmla="*/ 278550 h 1619296"/>
                          <a:gd name="connsiteX49" fmla="*/ 5610 w 2356122"/>
                          <a:gd name="connsiteY49" fmla="*/ 205622 h 1619296"/>
                          <a:gd name="connsiteX50" fmla="*/ 0 w 2356122"/>
                          <a:gd name="connsiteY50" fmla="*/ 160744 h 1619296"/>
                          <a:gd name="connsiteX51" fmla="*/ 11219 w 2356122"/>
                          <a:gd name="connsiteY51" fmla="*/ 59767 h 161929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  <a:cxn ang="0">
                            <a:pos x="connsiteX33" y="connsiteY33"/>
                          </a:cxn>
                          <a:cxn ang="0">
                            <a:pos x="connsiteX34" y="connsiteY34"/>
                          </a:cxn>
                          <a:cxn ang="0">
                            <a:pos x="connsiteX35" y="connsiteY35"/>
                          </a:cxn>
                          <a:cxn ang="0">
                            <a:pos x="connsiteX36" y="connsiteY36"/>
                          </a:cxn>
                          <a:cxn ang="0">
                            <a:pos x="connsiteX37" y="connsiteY37"/>
                          </a:cxn>
                          <a:cxn ang="0">
                            <a:pos x="connsiteX38" y="connsiteY38"/>
                          </a:cxn>
                          <a:cxn ang="0">
                            <a:pos x="connsiteX39" y="connsiteY39"/>
                          </a:cxn>
                          <a:cxn ang="0">
                            <a:pos x="connsiteX40" y="connsiteY40"/>
                          </a:cxn>
                          <a:cxn ang="0">
                            <a:pos x="connsiteX41" y="connsiteY41"/>
                          </a:cxn>
                          <a:cxn ang="0">
                            <a:pos x="connsiteX42" y="connsiteY42"/>
                          </a:cxn>
                          <a:cxn ang="0">
                            <a:pos x="connsiteX43" y="connsiteY43"/>
                          </a:cxn>
                          <a:cxn ang="0">
                            <a:pos x="connsiteX44" y="connsiteY44"/>
                          </a:cxn>
                          <a:cxn ang="0">
                            <a:pos x="connsiteX45" y="connsiteY45"/>
                          </a:cxn>
                          <a:cxn ang="0">
                            <a:pos x="connsiteX46" y="connsiteY46"/>
                          </a:cxn>
                          <a:cxn ang="0">
                            <a:pos x="connsiteX47" y="connsiteY47"/>
                          </a:cxn>
                          <a:cxn ang="0">
                            <a:pos x="connsiteX48" y="connsiteY48"/>
                          </a:cxn>
                          <a:cxn ang="0">
                            <a:pos x="connsiteX49" y="connsiteY49"/>
                          </a:cxn>
                          <a:cxn ang="0">
                            <a:pos x="connsiteX50" y="connsiteY50"/>
                          </a:cxn>
                          <a:cxn ang="0">
                            <a:pos x="connsiteX51" y="connsiteY51"/>
                          </a:cxn>
                        </a:cxnLst>
                        <a:rect l="l" t="t" r="r" b="b"/>
                        <a:pathLst>
                          <a:path w="2356122" h="1619296">
                            <a:moveTo>
                              <a:pt x="11219" y="59767"/>
                            </a:moveTo>
                            <a:lnTo>
                              <a:pt x="11219" y="59767"/>
                            </a:lnTo>
                            <a:cubicBezTo>
                              <a:pt x="20569" y="46678"/>
                              <a:pt x="26819" y="30685"/>
                              <a:pt x="39269" y="20499"/>
                            </a:cubicBezTo>
                            <a:cubicBezTo>
                              <a:pt x="48422" y="13010"/>
                              <a:pt x="61708" y="13019"/>
                              <a:pt x="72927" y="9279"/>
                            </a:cubicBezTo>
                            <a:cubicBezTo>
                              <a:pt x="123460" y="-7566"/>
                              <a:pt x="83856" y="3669"/>
                              <a:pt x="196343" y="3669"/>
                            </a:cubicBezTo>
                            <a:lnTo>
                              <a:pt x="342199" y="31718"/>
                            </a:lnTo>
                            <a:lnTo>
                              <a:pt x="488054" y="99036"/>
                            </a:lnTo>
                            <a:lnTo>
                              <a:pt x="661958" y="194403"/>
                            </a:lnTo>
                            <a:lnTo>
                              <a:pt x="830253" y="295380"/>
                            </a:lnTo>
                            <a:lnTo>
                              <a:pt x="1037816" y="474894"/>
                            </a:lnTo>
                            <a:lnTo>
                              <a:pt x="1279038" y="648798"/>
                            </a:lnTo>
                            <a:lnTo>
                              <a:pt x="1391234" y="738555"/>
                            </a:lnTo>
                            <a:lnTo>
                              <a:pt x="1610017" y="906849"/>
                            </a:lnTo>
                            <a:lnTo>
                              <a:pt x="1699774" y="923679"/>
                            </a:lnTo>
                            <a:lnTo>
                              <a:pt x="1772702" y="923679"/>
                            </a:lnTo>
                            <a:lnTo>
                              <a:pt x="1896118" y="884410"/>
                            </a:lnTo>
                            <a:lnTo>
                              <a:pt x="2070022" y="878800"/>
                            </a:lnTo>
                            <a:lnTo>
                              <a:pt x="2114900" y="895630"/>
                            </a:lnTo>
                            <a:lnTo>
                              <a:pt x="2232707" y="979777"/>
                            </a:lnTo>
                            <a:lnTo>
                              <a:pt x="2305634" y="1030265"/>
                            </a:lnTo>
                            <a:lnTo>
                              <a:pt x="2350513" y="1086364"/>
                            </a:lnTo>
                            <a:lnTo>
                              <a:pt x="2356122" y="1114413"/>
                            </a:lnTo>
                            <a:lnTo>
                              <a:pt x="2260756" y="1108803"/>
                            </a:lnTo>
                            <a:lnTo>
                              <a:pt x="2193438" y="1108803"/>
                            </a:lnTo>
                            <a:lnTo>
                              <a:pt x="2075632" y="1159291"/>
                            </a:lnTo>
                            <a:lnTo>
                              <a:pt x="2008314" y="1192950"/>
                            </a:lnTo>
                            <a:lnTo>
                              <a:pt x="1974655" y="1277097"/>
                            </a:lnTo>
                            <a:lnTo>
                              <a:pt x="1969045" y="1338805"/>
                            </a:lnTo>
                            <a:lnTo>
                              <a:pt x="1969045" y="1394903"/>
                            </a:lnTo>
                            <a:lnTo>
                              <a:pt x="1985875" y="1456611"/>
                            </a:lnTo>
                            <a:lnTo>
                              <a:pt x="2013924" y="1523929"/>
                            </a:lnTo>
                            <a:lnTo>
                              <a:pt x="2041973" y="1585637"/>
                            </a:lnTo>
                            <a:lnTo>
                              <a:pt x="2058802" y="1619296"/>
                            </a:lnTo>
                            <a:lnTo>
                              <a:pt x="1935386" y="1580027"/>
                            </a:lnTo>
                            <a:lnTo>
                              <a:pt x="1851239" y="1540759"/>
                            </a:lnTo>
                            <a:lnTo>
                              <a:pt x="1761482" y="1518319"/>
                            </a:lnTo>
                            <a:lnTo>
                              <a:pt x="1710994" y="1473441"/>
                            </a:lnTo>
                            <a:lnTo>
                              <a:pt x="1660505" y="1400513"/>
                            </a:lnTo>
                            <a:lnTo>
                              <a:pt x="1643676" y="1310756"/>
                            </a:lnTo>
                            <a:lnTo>
                              <a:pt x="1604407" y="1181730"/>
                            </a:lnTo>
                            <a:lnTo>
                              <a:pt x="1565138" y="1125632"/>
                            </a:lnTo>
                            <a:lnTo>
                              <a:pt x="1497821" y="1058315"/>
                            </a:lnTo>
                            <a:lnTo>
                              <a:pt x="1424893" y="990997"/>
                            </a:lnTo>
                            <a:lnTo>
                              <a:pt x="1284648" y="934899"/>
                            </a:lnTo>
                            <a:lnTo>
                              <a:pt x="1144402" y="878800"/>
                            </a:lnTo>
                            <a:lnTo>
                              <a:pt x="493664" y="609529"/>
                            </a:lnTo>
                            <a:lnTo>
                              <a:pt x="280491" y="474894"/>
                            </a:lnTo>
                            <a:lnTo>
                              <a:pt x="140245" y="379527"/>
                            </a:lnTo>
                            <a:lnTo>
                              <a:pt x="44878" y="278550"/>
                            </a:lnTo>
                            <a:lnTo>
                              <a:pt x="5610" y="205622"/>
                            </a:lnTo>
                            <a:lnTo>
                              <a:pt x="0" y="160744"/>
                            </a:lnTo>
                            <a:lnTo>
                              <a:pt x="11219" y="59767"/>
                            </a:lnTo>
                            <a:close/>
                          </a:path>
                        </a:pathLst>
                      </a:custGeom>
                      <a:solidFill>
                        <a:schemeClr val="tx2">
                          <a:lumMod val="75000"/>
                        </a:schemeClr>
                      </a:solidFill>
                      <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ln>
                      <a:effectLst>
                        <a:outerShdw blurRad="50800" dist="38100" dir="5400000" algn="t" rotWithShape="0">
                          <a:prstClr val="black">
                            <a:alpha val="40000"/>
                          </a:prstClr>
                        </a:outerShdw>
                      </a:effectLst>
                    </p:spPr>
                    <p:style>
                      <a:lnRef idx="0">
                        <a:schemeClr val="accent1"/>
                      </a:lnRef>
                      <a:fillRef idx="3">
                        <a:schemeClr val="accent1"/>
                      </a:fillRef>
                      <a:effectRef idx="3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913737"/>
                        <a:endParaRPr lang="en-US" sz="1600">
                          <a:solidFill>
                            <a:prstClr val="white"/>
                          </a:solidFill>
                        </a:endParaRPr>
                      </a:p>
                    </p:txBody>
                  </p:sp>
                  <p:sp>
                    <p:nvSpPr>
                      <p:cNvPr id="79" name="Ovaal 78"/>
                      <p:cNvSpPr/>
                      <p:nvPr/>
                    </p:nvSpPr>
                    <p:spPr>
                      <a:xfrm>
                        <a:off x="5976156" y="1376350"/>
                        <a:ext cx="1376422" cy="1286090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>
                        <a:noFill/>
                      </a:ln>
                      <a:effectLst>
                        <a:outerShdw blurRad="44450" dist="27940" dir="5400000" algn="ctr">
                          <a:srgbClr val="000000">
                            <a:alpha val="32000"/>
                          </a:srgbClr>
                        </a:outerShdw>
                      </a:effectLst>
                      <a:scene3d>
                        <a:camera prst="orthographicFront">
                          <a:rot lat="0" lon="0" rev="0"/>
                        </a:camera>
                        <a:lightRig rig="balanced" dir="t">
                          <a:rot lat="0" lon="0" rev="8700000"/>
                        </a:lightRig>
                      </a:scene3d>
                      <a:sp3d>
                        <a:bevelT w="190500" h="38100"/>
                      </a:sp3d>
                    </p:spPr>
                    <p:style>
                      <a:lnRef idx="0">
                        <a:schemeClr val="dk1"/>
                      </a:lnRef>
                      <a:fillRef idx="3">
                        <a:schemeClr val="dk1"/>
                      </a:fillRef>
                      <a:effectRef idx="3">
                        <a:schemeClr val="dk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913737"/>
                        <a:endParaRPr lang="en-US" sz="1600">
                          <a:solidFill>
                            <a:prstClr val="white"/>
                          </a:solidFill>
                        </a:endParaRPr>
                      </a:p>
                    </p:txBody>
                  </p:sp>
                  <p:sp>
                    <p:nvSpPr>
                      <p:cNvPr id="80" name="Ovaal 79"/>
                      <p:cNvSpPr/>
                      <p:nvPr/>
                    </p:nvSpPr>
                    <p:spPr>
                      <a:xfrm>
                        <a:off x="6149083" y="1503242"/>
                        <a:ext cx="1030567" cy="981695"/>
                      </a:xfrm>
                      <a:prstGeom prst="ellipse">
                        <a:avLst/>
                      </a:prstGeom>
                      <a:solidFill>
                        <a:srgbClr val="CC0000"/>
                      </a:solidFill>
                      <a:ln>
                        <a:noFill/>
                      </a:ln>
                      <a:effectLst>
                        <a:outerShdw blurRad="44450" dist="27940" dir="5400000" algn="ctr">
                          <a:srgbClr val="000000">
                            <a:alpha val="32000"/>
                          </a:srgbClr>
                        </a:outerShdw>
                      </a:effectLst>
                      <a:scene3d>
                        <a:camera prst="orthographicFront">
                          <a:rot lat="0" lon="0" rev="0"/>
                        </a:camera>
                        <a:lightRig rig="balanced" dir="t">
                          <a:rot lat="0" lon="0" rev="8700000"/>
                        </a:lightRig>
                      </a:scene3d>
                      <a:sp3d>
                        <a:bevelT w="190500" h="38100"/>
                      </a:sp3d>
                    </p:spPr>
                    <p:style>
                      <a:lnRef idx="0">
                        <a:schemeClr val="dk1"/>
                      </a:lnRef>
                      <a:fillRef idx="3">
                        <a:schemeClr val="dk1"/>
                      </a:fillRef>
                      <a:effectRef idx="3">
                        <a:schemeClr val="dk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913737"/>
                        <a:r>
                          <a:rPr lang="nl-BE" sz="1400" dirty="0">
                            <a:solidFill>
                              <a:prstClr val="white"/>
                            </a:solidFill>
                          </a:rPr>
                          <a:t>CTL</a:t>
                        </a:r>
                      </a:p>
                      <a:p>
                        <a:pPr algn="ctr" defTabSz="913737"/>
                        <a:r>
                          <a:rPr lang="nl-BE" sz="1400" dirty="0">
                            <a:solidFill>
                              <a:prstClr val="white"/>
                            </a:solidFill>
                          </a:rPr>
                          <a:t>CD8+ </a:t>
                        </a:r>
                        <a:r>
                          <a:rPr lang="nl-BE" sz="1400" dirty="0" err="1">
                            <a:solidFill>
                              <a:prstClr val="white"/>
                            </a:solidFill>
                          </a:rPr>
                          <a:t>Tcell</a:t>
                        </a:r>
                        <a:endParaRPr lang="en-US" sz="1400" dirty="0">
                          <a:solidFill>
                            <a:prstClr val="white"/>
                          </a:solidFill>
                        </a:endParaRPr>
                      </a:p>
                    </p:txBody>
                  </p:sp>
                </p:grpSp>
              </p:grpSp>
            </p:grpSp>
          </p:grpSp>
          <p:grpSp>
            <p:nvGrpSpPr>
              <p:cNvPr id="31" name="Group 30"/>
              <p:cNvGrpSpPr/>
              <p:nvPr/>
            </p:nvGrpSpPr>
            <p:grpSpPr>
              <a:xfrm>
                <a:off x="5037762" y="3465033"/>
                <a:ext cx="3751723" cy="2953124"/>
                <a:chOff x="5037762" y="3465033"/>
                <a:chExt cx="3751723" cy="2953124"/>
              </a:xfrm>
            </p:grpSpPr>
            <p:sp>
              <p:nvSpPr>
                <p:cNvPr id="290" name="Vrije vorm 289"/>
                <p:cNvSpPr/>
                <p:nvPr/>
              </p:nvSpPr>
              <p:spPr>
                <a:xfrm rot="18149831">
                  <a:off x="8314420" y="4807896"/>
                  <a:ext cx="342972" cy="235714"/>
                </a:xfrm>
                <a:custGeom>
                  <a:avLst/>
                  <a:gdLst>
                    <a:gd name="connsiteX0" fmla="*/ 11219 w 2356122"/>
                    <a:gd name="connsiteY0" fmla="*/ 59767 h 1619296"/>
                    <a:gd name="connsiteX1" fmla="*/ 11219 w 2356122"/>
                    <a:gd name="connsiteY1" fmla="*/ 59767 h 1619296"/>
                    <a:gd name="connsiteX2" fmla="*/ 39269 w 2356122"/>
                    <a:gd name="connsiteY2" fmla="*/ 20499 h 1619296"/>
                    <a:gd name="connsiteX3" fmla="*/ 72927 w 2356122"/>
                    <a:gd name="connsiteY3" fmla="*/ 9279 h 1619296"/>
                    <a:gd name="connsiteX4" fmla="*/ 196343 w 2356122"/>
                    <a:gd name="connsiteY4" fmla="*/ 3669 h 1619296"/>
                    <a:gd name="connsiteX5" fmla="*/ 342199 w 2356122"/>
                    <a:gd name="connsiteY5" fmla="*/ 31718 h 1619296"/>
                    <a:gd name="connsiteX6" fmla="*/ 488054 w 2356122"/>
                    <a:gd name="connsiteY6" fmla="*/ 99036 h 1619296"/>
                    <a:gd name="connsiteX7" fmla="*/ 661958 w 2356122"/>
                    <a:gd name="connsiteY7" fmla="*/ 194403 h 1619296"/>
                    <a:gd name="connsiteX8" fmla="*/ 830253 w 2356122"/>
                    <a:gd name="connsiteY8" fmla="*/ 295380 h 1619296"/>
                    <a:gd name="connsiteX9" fmla="*/ 1037816 w 2356122"/>
                    <a:gd name="connsiteY9" fmla="*/ 474894 h 1619296"/>
                    <a:gd name="connsiteX10" fmla="*/ 1279038 w 2356122"/>
                    <a:gd name="connsiteY10" fmla="*/ 648798 h 1619296"/>
                    <a:gd name="connsiteX11" fmla="*/ 1391234 w 2356122"/>
                    <a:gd name="connsiteY11" fmla="*/ 738555 h 1619296"/>
                    <a:gd name="connsiteX12" fmla="*/ 1610017 w 2356122"/>
                    <a:gd name="connsiteY12" fmla="*/ 906849 h 1619296"/>
                    <a:gd name="connsiteX13" fmla="*/ 1699774 w 2356122"/>
                    <a:gd name="connsiteY13" fmla="*/ 923679 h 1619296"/>
                    <a:gd name="connsiteX14" fmla="*/ 1772702 w 2356122"/>
                    <a:gd name="connsiteY14" fmla="*/ 923679 h 1619296"/>
                    <a:gd name="connsiteX15" fmla="*/ 1896118 w 2356122"/>
                    <a:gd name="connsiteY15" fmla="*/ 884410 h 1619296"/>
                    <a:gd name="connsiteX16" fmla="*/ 2070022 w 2356122"/>
                    <a:gd name="connsiteY16" fmla="*/ 878800 h 1619296"/>
                    <a:gd name="connsiteX17" fmla="*/ 2114900 w 2356122"/>
                    <a:gd name="connsiteY17" fmla="*/ 895630 h 1619296"/>
                    <a:gd name="connsiteX18" fmla="*/ 2232707 w 2356122"/>
                    <a:gd name="connsiteY18" fmla="*/ 979777 h 1619296"/>
                    <a:gd name="connsiteX19" fmla="*/ 2305634 w 2356122"/>
                    <a:gd name="connsiteY19" fmla="*/ 1030265 h 1619296"/>
                    <a:gd name="connsiteX20" fmla="*/ 2350513 w 2356122"/>
                    <a:gd name="connsiteY20" fmla="*/ 1086364 h 1619296"/>
                    <a:gd name="connsiteX21" fmla="*/ 2356122 w 2356122"/>
                    <a:gd name="connsiteY21" fmla="*/ 1114413 h 1619296"/>
                    <a:gd name="connsiteX22" fmla="*/ 2260756 w 2356122"/>
                    <a:gd name="connsiteY22" fmla="*/ 1108803 h 1619296"/>
                    <a:gd name="connsiteX23" fmla="*/ 2193438 w 2356122"/>
                    <a:gd name="connsiteY23" fmla="*/ 1108803 h 1619296"/>
                    <a:gd name="connsiteX24" fmla="*/ 2075632 w 2356122"/>
                    <a:gd name="connsiteY24" fmla="*/ 1159291 h 1619296"/>
                    <a:gd name="connsiteX25" fmla="*/ 2008314 w 2356122"/>
                    <a:gd name="connsiteY25" fmla="*/ 1192950 h 1619296"/>
                    <a:gd name="connsiteX26" fmla="*/ 1974655 w 2356122"/>
                    <a:gd name="connsiteY26" fmla="*/ 1277097 h 1619296"/>
                    <a:gd name="connsiteX27" fmla="*/ 1969045 w 2356122"/>
                    <a:gd name="connsiteY27" fmla="*/ 1338805 h 1619296"/>
                    <a:gd name="connsiteX28" fmla="*/ 1969045 w 2356122"/>
                    <a:gd name="connsiteY28" fmla="*/ 1394903 h 1619296"/>
                    <a:gd name="connsiteX29" fmla="*/ 1985875 w 2356122"/>
                    <a:gd name="connsiteY29" fmla="*/ 1456611 h 1619296"/>
                    <a:gd name="connsiteX30" fmla="*/ 2013924 w 2356122"/>
                    <a:gd name="connsiteY30" fmla="*/ 1523929 h 1619296"/>
                    <a:gd name="connsiteX31" fmla="*/ 2041973 w 2356122"/>
                    <a:gd name="connsiteY31" fmla="*/ 1585637 h 1619296"/>
                    <a:gd name="connsiteX32" fmla="*/ 2058802 w 2356122"/>
                    <a:gd name="connsiteY32" fmla="*/ 1619296 h 1619296"/>
                    <a:gd name="connsiteX33" fmla="*/ 1935386 w 2356122"/>
                    <a:gd name="connsiteY33" fmla="*/ 1580027 h 1619296"/>
                    <a:gd name="connsiteX34" fmla="*/ 1851239 w 2356122"/>
                    <a:gd name="connsiteY34" fmla="*/ 1540759 h 1619296"/>
                    <a:gd name="connsiteX35" fmla="*/ 1761482 w 2356122"/>
                    <a:gd name="connsiteY35" fmla="*/ 1518319 h 1619296"/>
                    <a:gd name="connsiteX36" fmla="*/ 1710994 w 2356122"/>
                    <a:gd name="connsiteY36" fmla="*/ 1473441 h 1619296"/>
                    <a:gd name="connsiteX37" fmla="*/ 1660505 w 2356122"/>
                    <a:gd name="connsiteY37" fmla="*/ 1400513 h 1619296"/>
                    <a:gd name="connsiteX38" fmla="*/ 1643676 w 2356122"/>
                    <a:gd name="connsiteY38" fmla="*/ 1310756 h 1619296"/>
                    <a:gd name="connsiteX39" fmla="*/ 1604407 w 2356122"/>
                    <a:gd name="connsiteY39" fmla="*/ 1181730 h 1619296"/>
                    <a:gd name="connsiteX40" fmla="*/ 1565138 w 2356122"/>
                    <a:gd name="connsiteY40" fmla="*/ 1125632 h 1619296"/>
                    <a:gd name="connsiteX41" fmla="*/ 1497821 w 2356122"/>
                    <a:gd name="connsiteY41" fmla="*/ 1058315 h 1619296"/>
                    <a:gd name="connsiteX42" fmla="*/ 1424893 w 2356122"/>
                    <a:gd name="connsiteY42" fmla="*/ 990997 h 1619296"/>
                    <a:gd name="connsiteX43" fmla="*/ 1284648 w 2356122"/>
                    <a:gd name="connsiteY43" fmla="*/ 934899 h 1619296"/>
                    <a:gd name="connsiteX44" fmla="*/ 1144402 w 2356122"/>
                    <a:gd name="connsiteY44" fmla="*/ 878800 h 1619296"/>
                    <a:gd name="connsiteX45" fmla="*/ 493664 w 2356122"/>
                    <a:gd name="connsiteY45" fmla="*/ 609529 h 1619296"/>
                    <a:gd name="connsiteX46" fmla="*/ 280491 w 2356122"/>
                    <a:gd name="connsiteY46" fmla="*/ 474894 h 1619296"/>
                    <a:gd name="connsiteX47" fmla="*/ 140245 w 2356122"/>
                    <a:gd name="connsiteY47" fmla="*/ 379527 h 1619296"/>
                    <a:gd name="connsiteX48" fmla="*/ 44878 w 2356122"/>
                    <a:gd name="connsiteY48" fmla="*/ 278550 h 1619296"/>
                    <a:gd name="connsiteX49" fmla="*/ 5610 w 2356122"/>
                    <a:gd name="connsiteY49" fmla="*/ 205622 h 1619296"/>
                    <a:gd name="connsiteX50" fmla="*/ 0 w 2356122"/>
                    <a:gd name="connsiteY50" fmla="*/ 160744 h 1619296"/>
                    <a:gd name="connsiteX51" fmla="*/ 11219 w 2356122"/>
                    <a:gd name="connsiteY51" fmla="*/ 59767 h 16192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</a:cxnLst>
                  <a:rect l="l" t="t" r="r" b="b"/>
                  <a:pathLst>
                    <a:path w="2356122" h="1619296">
                      <a:moveTo>
                        <a:pt x="11219" y="59767"/>
                      </a:moveTo>
                      <a:lnTo>
                        <a:pt x="11219" y="59767"/>
                      </a:lnTo>
                      <a:cubicBezTo>
                        <a:pt x="20569" y="46678"/>
                        <a:pt x="26819" y="30685"/>
                        <a:pt x="39269" y="20499"/>
                      </a:cubicBezTo>
                      <a:cubicBezTo>
                        <a:pt x="48422" y="13010"/>
                        <a:pt x="61708" y="13019"/>
                        <a:pt x="72927" y="9279"/>
                      </a:cubicBezTo>
                      <a:cubicBezTo>
                        <a:pt x="123460" y="-7566"/>
                        <a:pt x="83856" y="3669"/>
                        <a:pt x="196343" y="3669"/>
                      </a:cubicBezTo>
                      <a:lnTo>
                        <a:pt x="342199" y="31718"/>
                      </a:lnTo>
                      <a:lnTo>
                        <a:pt x="488054" y="99036"/>
                      </a:lnTo>
                      <a:lnTo>
                        <a:pt x="661958" y="194403"/>
                      </a:lnTo>
                      <a:lnTo>
                        <a:pt x="830253" y="295380"/>
                      </a:lnTo>
                      <a:lnTo>
                        <a:pt x="1037816" y="474894"/>
                      </a:lnTo>
                      <a:lnTo>
                        <a:pt x="1279038" y="648798"/>
                      </a:lnTo>
                      <a:lnTo>
                        <a:pt x="1391234" y="738555"/>
                      </a:lnTo>
                      <a:lnTo>
                        <a:pt x="1610017" y="906849"/>
                      </a:lnTo>
                      <a:lnTo>
                        <a:pt x="1699774" y="923679"/>
                      </a:lnTo>
                      <a:lnTo>
                        <a:pt x="1772702" y="923679"/>
                      </a:lnTo>
                      <a:lnTo>
                        <a:pt x="1896118" y="884410"/>
                      </a:lnTo>
                      <a:lnTo>
                        <a:pt x="2070022" y="878800"/>
                      </a:lnTo>
                      <a:lnTo>
                        <a:pt x="2114900" y="895630"/>
                      </a:lnTo>
                      <a:lnTo>
                        <a:pt x="2232707" y="979777"/>
                      </a:lnTo>
                      <a:lnTo>
                        <a:pt x="2305634" y="1030265"/>
                      </a:lnTo>
                      <a:lnTo>
                        <a:pt x="2350513" y="1086364"/>
                      </a:lnTo>
                      <a:lnTo>
                        <a:pt x="2356122" y="1114413"/>
                      </a:lnTo>
                      <a:lnTo>
                        <a:pt x="2260756" y="1108803"/>
                      </a:lnTo>
                      <a:lnTo>
                        <a:pt x="2193438" y="1108803"/>
                      </a:lnTo>
                      <a:lnTo>
                        <a:pt x="2075632" y="1159291"/>
                      </a:lnTo>
                      <a:lnTo>
                        <a:pt x="2008314" y="1192950"/>
                      </a:lnTo>
                      <a:lnTo>
                        <a:pt x="1974655" y="1277097"/>
                      </a:lnTo>
                      <a:lnTo>
                        <a:pt x="1969045" y="1338805"/>
                      </a:lnTo>
                      <a:lnTo>
                        <a:pt x="1969045" y="1394903"/>
                      </a:lnTo>
                      <a:lnTo>
                        <a:pt x="1985875" y="1456611"/>
                      </a:lnTo>
                      <a:lnTo>
                        <a:pt x="2013924" y="1523929"/>
                      </a:lnTo>
                      <a:lnTo>
                        <a:pt x="2041973" y="1585637"/>
                      </a:lnTo>
                      <a:lnTo>
                        <a:pt x="2058802" y="1619296"/>
                      </a:lnTo>
                      <a:lnTo>
                        <a:pt x="1935386" y="1580027"/>
                      </a:lnTo>
                      <a:lnTo>
                        <a:pt x="1851239" y="1540759"/>
                      </a:lnTo>
                      <a:lnTo>
                        <a:pt x="1761482" y="1518319"/>
                      </a:lnTo>
                      <a:lnTo>
                        <a:pt x="1710994" y="1473441"/>
                      </a:lnTo>
                      <a:lnTo>
                        <a:pt x="1660505" y="1400513"/>
                      </a:lnTo>
                      <a:lnTo>
                        <a:pt x="1643676" y="1310756"/>
                      </a:lnTo>
                      <a:lnTo>
                        <a:pt x="1604407" y="1181730"/>
                      </a:lnTo>
                      <a:lnTo>
                        <a:pt x="1565138" y="1125632"/>
                      </a:lnTo>
                      <a:lnTo>
                        <a:pt x="1497821" y="1058315"/>
                      </a:lnTo>
                      <a:lnTo>
                        <a:pt x="1424893" y="990997"/>
                      </a:lnTo>
                      <a:lnTo>
                        <a:pt x="1284648" y="934899"/>
                      </a:lnTo>
                      <a:lnTo>
                        <a:pt x="1144402" y="878800"/>
                      </a:lnTo>
                      <a:lnTo>
                        <a:pt x="493664" y="609529"/>
                      </a:lnTo>
                      <a:lnTo>
                        <a:pt x="280491" y="474894"/>
                      </a:lnTo>
                      <a:lnTo>
                        <a:pt x="140245" y="379527"/>
                      </a:lnTo>
                      <a:lnTo>
                        <a:pt x="44878" y="278550"/>
                      </a:lnTo>
                      <a:lnTo>
                        <a:pt x="5610" y="205622"/>
                      </a:lnTo>
                      <a:lnTo>
                        <a:pt x="0" y="160744"/>
                      </a:lnTo>
                      <a:lnTo>
                        <a:pt x="11219" y="59767"/>
                      </a:lnTo>
                      <a:close/>
                    </a:path>
                  </a:pathLst>
                </a:custGeom>
                <a:solidFill>
                  <a:schemeClr val="tx2">
                    <a:lumMod val="75000"/>
                  </a:schemeClr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3737"/>
                  <a:endParaRPr lang="en-US" sz="16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76" name="Vrije vorm 275"/>
                <p:cNvSpPr/>
                <p:nvPr/>
              </p:nvSpPr>
              <p:spPr>
                <a:xfrm rot="18155741">
                  <a:off x="8145064" y="5019990"/>
                  <a:ext cx="607245" cy="270799"/>
                </a:xfrm>
                <a:custGeom>
                  <a:avLst/>
                  <a:gdLst>
                    <a:gd name="connsiteX0" fmla="*/ 0 w 2473929"/>
                    <a:gd name="connsiteY0" fmla="*/ 61708 h 1194891"/>
                    <a:gd name="connsiteX1" fmla="*/ 1929777 w 2473929"/>
                    <a:gd name="connsiteY1" fmla="*/ 1194891 h 1194891"/>
                    <a:gd name="connsiteX2" fmla="*/ 1946606 w 2473929"/>
                    <a:gd name="connsiteY2" fmla="*/ 1172452 h 1194891"/>
                    <a:gd name="connsiteX3" fmla="*/ 1991485 w 2473929"/>
                    <a:gd name="connsiteY3" fmla="*/ 1144403 h 1194891"/>
                    <a:gd name="connsiteX4" fmla="*/ 2030754 w 2473929"/>
                    <a:gd name="connsiteY4" fmla="*/ 1133183 h 1194891"/>
                    <a:gd name="connsiteX5" fmla="*/ 2081242 w 2473929"/>
                    <a:gd name="connsiteY5" fmla="*/ 1133183 h 1194891"/>
                    <a:gd name="connsiteX6" fmla="*/ 2131730 w 2473929"/>
                    <a:gd name="connsiteY6" fmla="*/ 1150013 h 1194891"/>
                    <a:gd name="connsiteX7" fmla="*/ 2137340 w 2473929"/>
                    <a:gd name="connsiteY7" fmla="*/ 1133183 h 1194891"/>
                    <a:gd name="connsiteX8" fmla="*/ 2137340 w 2473929"/>
                    <a:gd name="connsiteY8" fmla="*/ 1060256 h 1194891"/>
                    <a:gd name="connsiteX9" fmla="*/ 2199048 w 2473929"/>
                    <a:gd name="connsiteY9" fmla="*/ 987328 h 1194891"/>
                    <a:gd name="connsiteX10" fmla="*/ 2232707 w 2473929"/>
                    <a:gd name="connsiteY10" fmla="*/ 970499 h 1194891"/>
                    <a:gd name="connsiteX11" fmla="*/ 2288805 w 2473929"/>
                    <a:gd name="connsiteY11" fmla="*/ 953669 h 1194891"/>
                    <a:gd name="connsiteX12" fmla="*/ 2361733 w 2473929"/>
                    <a:gd name="connsiteY12" fmla="*/ 953669 h 1194891"/>
                    <a:gd name="connsiteX13" fmla="*/ 2401001 w 2473929"/>
                    <a:gd name="connsiteY13" fmla="*/ 948059 h 1194891"/>
                    <a:gd name="connsiteX14" fmla="*/ 2445880 w 2473929"/>
                    <a:gd name="connsiteY14" fmla="*/ 959279 h 1194891"/>
                    <a:gd name="connsiteX15" fmla="*/ 2473929 w 2473929"/>
                    <a:gd name="connsiteY15" fmla="*/ 987328 h 1194891"/>
                    <a:gd name="connsiteX16" fmla="*/ 2429050 w 2473929"/>
                    <a:gd name="connsiteY16" fmla="*/ 914400 h 1194891"/>
                    <a:gd name="connsiteX17" fmla="*/ 2356123 w 2473929"/>
                    <a:gd name="connsiteY17" fmla="*/ 824643 h 1194891"/>
                    <a:gd name="connsiteX18" fmla="*/ 2294415 w 2473929"/>
                    <a:gd name="connsiteY18" fmla="*/ 768545 h 1194891"/>
                    <a:gd name="connsiteX19" fmla="*/ 2204658 w 2473929"/>
                    <a:gd name="connsiteY19" fmla="*/ 723667 h 1194891"/>
                    <a:gd name="connsiteX20" fmla="*/ 2109291 w 2473929"/>
                    <a:gd name="connsiteY20" fmla="*/ 690008 h 1194891"/>
                    <a:gd name="connsiteX21" fmla="*/ 2030754 w 2473929"/>
                    <a:gd name="connsiteY21" fmla="*/ 667569 h 1194891"/>
                    <a:gd name="connsiteX22" fmla="*/ 1935387 w 2473929"/>
                    <a:gd name="connsiteY22" fmla="*/ 678788 h 1194891"/>
                    <a:gd name="connsiteX23" fmla="*/ 1817581 w 2473929"/>
                    <a:gd name="connsiteY23" fmla="*/ 706837 h 1194891"/>
                    <a:gd name="connsiteX24" fmla="*/ 1739043 w 2473929"/>
                    <a:gd name="connsiteY24" fmla="*/ 718057 h 1194891"/>
                    <a:gd name="connsiteX25" fmla="*/ 1688555 w 2473929"/>
                    <a:gd name="connsiteY25" fmla="*/ 729277 h 1194891"/>
                    <a:gd name="connsiteX26" fmla="*/ 1576358 w 2473929"/>
                    <a:gd name="connsiteY26" fmla="*/ 757326 h 1194891"/>
                    <a:gd name="connsiteX27" fmla="*/ 1520260 w 2473929"/>
                    <a:gd name="connsiteY27" fmla="*/ 762935 h 1194891"/>
                    <a:gd name="connsiteX28" fmla="*/ 1447333 w 2473929"/>
                    <a:gd name="connsiteY28" fmla="*/ 712447 h 1194891"/>
                    <a:gd name="connsiteX29" fmla="*/ 235612 w 2473929"/>
                    <a:gd name="connsiteY29" fmla="*/ 0 h 1194891"/>
                    <a:gd name="connsiteX30" fmla="*/ 179514 w 2473929"/>
                    <a:gd name="connsiteY30" fmla="*/ 0 h 1194891"/>
                    <a:gd name="connsiteX31" fmla="*/ 179514 w 2473929"/>
                    <a:gd name="connsiteY31" fmla="*/ 0 h 1194891"/>
                    <a:gd name="connsiteX32" fmla="*/ 95367 w 2473929"/>
                    <a:gd name="connsiteY32" fmla="*/ 28050 h 1194891"/>
                    <a:gd name="connsiteX33" fmla="*/ 67318 w 2473929"/>
                    <a:gd name="connsiteY33" fmla="*/ 44879 h 1194891"/>
                    <a:gd name="connsiteX34" fmla="*/ 0 w 2473929"/>
                    <a:gd name="connsiteY34" fmla="*/ 61708 h 11948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</a:cxnLst>
                  <a:rect l="l" t="t" r="r" b="b"/>
                  <a:pathLst>
                    <a:path w="2473929" h="1194891">
                      <a:moveTo>
                        <a:pt x="0" y="61708"/>
                      </a:moveTo>
                      <a:lnTo>
                        <a:pt x="1929777" y="1194891"/>
                      </a:lnTo>
                      <a:lnTo>
                        <a:pt x="1946606" y="1172452"/>
                      </a:lnTo>
                      <a:lnTo>
                        <a:pt x="1991485" y="1144403"/>
                      </a:lnTo>
                      <a:lnTo>
                        <a:pt x="2030754" y="1133183"/>
                      </a:lnTo>
                      <a:lnTo>
                        <a:pt x="2081242" y="1133183"/>
                      </a:lnTo>
                      <a:lnTo>
                        <a:pt x="2131730" y="1150013"/>
                      </a:lnTo>
                      <a:lnTo>
                        <a:pt x="2137340" y="1133183"/>
                      </a:lnTo>
                      <a:lnTo>
                        <a:pt x="2137340" y="1060256"/>
                      </a:lnTo>
                      <a:lnTo>
                        <a:pt x="2199048" y="987328"/>
                      </a:lnTo>
                      <a:lnTo>
                        <a:pt x="2232707" y="970499"/>
                      </a:lnTo>
                      <a:lnTo>
                        <a:pt x="2288805" y="953669"/>
                      </a:lnTo>
                      <a:lnTo>
                        <a:pt x="2361733" y="953669"/>
                      </a:lnTo>
                      <a:lnTo>
                        <a:pt x="2401001" y="948059"/>
                      </a:lnTo>
                      <a:lnTo>
                        <a:pt x="2445880" y="959279"/>
                      </a:lnTo>
                      <a:lnTo>
                        <a:pt x="2473929" y="987328"/>
                      </a:lnTo>
                      <a:lnTo>
                        <a:pt x="2429050" y="914400"/>
                      </a:lnTo>
                      <a:lnTo>
                        <a:pt x="2356123" y="824643"/>
                      </a:lnTo>
                      <a:lnTo>
                        <a:pt x="2294415" y="768545"/>
                      </a:lnTo>
                      <a:lnTo>
                        <a:pt x="2204658" y="723667"/>
                      </a:lnTo>
                      <a:lnTo>
                        <a:pt x="2109291" y="690008"/>
                      </a:lnTo>
                      <a:lnTo>
                        <a:pt x="2030754" y="667569"/>
                      </a:lnTo>
                      <a:lnTo>
                        <a:pt x="1935387" y="678788"/>
                      </a:lnTo>
                      <a:lnTo>
                        <a:pt x="1817581" y="706837"/>
                      </a:lnTo>
                      <a:lnTo>
                        <a:pt x="1739043" y="718057"/>
                      </a:lnTo>
                      <a:lnTo>
                        <a:pt x="1688555" y="729277"/>
                      </a:lnTo>
                      <a:lnTo>
                        <a:pt x="1576358" y="757326"/>
                      </a:lnTo>
                      <a:lnTo>
                        <a:pt x="1520260" y="762935"/>
                      </a:lnTo>
                      <a:lnTo>
                        <a:pt x="1447333" y="712447"/>
                      </a:lnTo>
                      <a:lnTo>
                        <a:pt x="235612" y="0"/>
                      </a:lnTo>
                      <a:lnTo>
                        <a:pt x="179514" y="0"/>
                      </a:lnTo>
                      <a:lnTo>
                        <a:pt x="179514" y="0"/>
                      </a:lnTo>
                      <a:lnTo>
                        <a:pt x="95367" y="28050"/>
                      </a:lnTo>
                      <a:lnTo>
                        <a:pt x="67318" y="44879"/>
                      </a:lnTo>
                      <a:lnTo>
                        <a:pt x="0" y="61708"/>
                      </a:lnTo>
                      <a:close/>
                    </a:path>
                  </a:pathLst>
                </a:custGeom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3737"/>
                  <a:endParaRPr lang="en-US" sz="16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77" name="Vrije vorm 276"/>
                <p:cNvSpPr/>
                <p:nvPr/>
              </p:nvSpPr>
              <p:spPr>
                <a:xfrm rot="10797509" flipH="1">
                  <a:off x="8190010" y="5098256"/>
                  <a:ext cx="599475" cy="274309"/>
                </a:xfrm>
                <a:custGeom>
                  <a:avLst/>
                  <a:gdLst>
                    <a:gd name="connsiteX0" fmla="*/ 0 w 2473929"/>
                    <a:gd name="connsiteY0" fmla="*/ 61708 h 1194891"/>
                    <a:gd name="connsiteX1" fmla="*/ 1929777 w 2473929"/>
                    <a:gd name="connsiteY1" fmla="*/ 1194891 h 1194891"/>
                    <a:gd name="connsiteX2" fmla="*/ 1946606 w 2473929"/>
                    <a:gd name="connsiteY2" fmla="*/ 1172452 h 1194891"/>
                    <a:gd name="connsiteX3" fmla="*/ 1991485 w 2473929"/>
                    <a:gd name="connsiteY3" fmla="*/ 1144403 h 1194891"/>
                    <a:gd name="connsiteX4" fmla="*/ 2030754 w 2473929"/>
                    <a:gd name="connsiteY4" fmla="*/ 1133183 h 1194891"/>
                    <a:gd name="connsiteX5" fmla="*/ 2081242 w 2473929"/>
                    <a:gd name="connsiteY5" fmla="*/ 1133183 h 1194891"/>
                    <a:gd name="connsiteX6" fmla="*/ 2131730 w 2473929"/>
                    <a:gd name="connsiteY6" fmla="*/ 1150013 h 1194891"/>
                    <a:gd name="connsiteX7" fmla="*/ 2137340 w 2473929"/>
                    <a:gd name="connsiteY7" fmla="*/ 1133183 h 1194891"/>
                    <a:gd name="connsiteX8" fmla="*/ 2137340 w 2473929"/>
                    <a:gd name="connsiteY8" fmla="*/ 1060256 h 1194891"/>
                    <a:gd name="connsiteX9" fmla="*/ 2199048 w 2473929"/>
                    <a:gd name="connsiteY9" fmla="*/ 987328 h 1194891"/>
                    <a:gd name="connsiteX10" fmla="*/ 2232707 w 2473929"/>
                    <a:gd name="connsiteY10" fmla="*/ 970499 h 1194891"/>
                    <a:gd name="connsiteX11" fmla="*/ 2288805 w 2473929"/>
                    <a:gd name="connsiteY11" fmla="*/ 953669 h 1194891"/>
                    <a:gd name="connsiteX12" fmla="*/ 2361733 w 2473929"/>
                    <a:gd name="connsiteY12" fmla="*/ 953669 h 1194891"/>
                    <a:gd name="connsiteX13" fmla="*/ 2401001 w 2473929"/>
                    <a:gd name="connsiteY13" fmla="*/ 948059 h 1194891"/>
                    <a:gd name="connsiteX14" fmla="*/ 2445880 w 2473929"/>
                    <a:gd name="connsiteY14" fmla="*/ 959279 h 1194891"/>
                    <a:gd name="connsiteX15" fmla="*/ 2473929 w 2473929"/>
                    <a:gd name="connsiteY15" fmla="*/ 987328 h 1194891"/>
                    <a:gd name="connsiteX16" fmla="*/ 2429050 w 2473929"/>
                    <a:gd name="connsiteY16" fmla="*/ 914400 h 1194891"/>
                    <a:gd name="connsiteX17" fmla="*/ 2356123 w 2473929"/>
                    <a:gd name="connsiteY17" fmla="*/ 824643 h 1194891"/>
                    <a:gd name="connsiteX18" fmla="*/ 2294415 w 2473929"/>
                    <a:gd name="connsiteY18" fmla="*/ 768545 h 1194891"/>
                    <a:gd name="connsiteX19" fmla="*/ 2204658 w 2473929"/>
                    <a:gd name="connsiteY19" fmla="*/ 723667 h 1194891"/>
                    <a:gd name="connsiteX20" fmla="*/ 2109291 w 2473929"/>
                    <a:gd name="connsiteY20" fmla="*/ 690008 h 1194891"/>
                    <a:gd name="connsiteX21" fmla="*/ 2030754 w 2473929"/>
                    <a:gd name="connsiteY21" fmla="*/ 667569 h 1194891"/>
                    <a:gd name="connsiteX22" fmla="*/ 1935387 w 2473929"/>
                    <a:gd name="connsiteY22" fmla="*/ 678788 h 1194891"/>
                    <a:gd name="connsiteX23" fmla="*/ 1817581 w 2473929"/>
                    <a:gd name="connsiteY23" fmla="*/ 706837 h 1194891"/>
                    <a:gd name="connsiteX24" fmla="*/ 1739043 w 2473929"/>
                    <a:gd name="connsiteY24" fmla="*/ 718057 h 1194891"/>
                    <a:gd name="connsiteX25" fmla="*/ 1688555 w 2473929"/>
                    <a:gd name="connsiteY25" fmla="*/ 729277 h 1194891"/>
                    <a:gd name="connsiteX26" fmla="*/ 1576358 w 2473929"/>
                    <a:gd name="connsiteY26" fmla="*/ 757326 h 1194891"/>
                    <a:gd name="connsiteX27" fmla="*/ 1520260 w 2473929"/>
                    <a:gd name="connsiteY27" fmla="*/ 762935 h 1194891"/>
                    <a:gd name="connsiteX28" fmla="*/ 1447333 w 2473929"/>
                    <a:gd name="connsiteY28" fmla="*/ 712447 h 1194891"/>
                    <a:gd name="connsiteX29" fmla="*/ 235612 w 2473929"/>
                    <a:gd name="connsiteY29" fmla="*/ 0 h 1194891"/>
                    <a:gd name="connsiteX30" fmla="*/ 179514 w 2473929"/>
                    <a:gd name="connsiteY30" fmla="*/ 0 h 1194891"/>
                    <a:gd name="connsiteX31" fmla="*/ 179514 w 2473929"/>
                    <a:gd name="connsiteY31" fmla="*/ 0 h 1194891"/>
                    <a:gd name="connsiteX32" fmla="*/ 95367 w 2473929"/>
                    <a:gd name="connsiteY32" fmla="*/ 28050 h 1194891"/>
                    <a:gd name="connsiteX33" fmla="*/ 67318 w 2473929"/>
                    <a:gd name="connsiteY33" fmla="*/ 44879 h 1194891"/>
                    <a:gd name="connsiteX34" fmla="*/ 0 w 2473929"/>
                    <a:gd name="connsiteY34" fmla="*/ 61708 h 11948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</a:cxnLst>
                  <a:rect l="l" t="t" r="r" b="b"/>
                  <a:pathLst>
                    <a:path w="2473929" h="1194891">
                      <a:moveTo>
                        <a:pt x="0" y="61708"/>
                      </a:moveTo>
                      <a:lnTo>
                        <a:pt x="1929777" y="1194891"/>
                      </a:lnTo>
                      <a:lnTo>
                        <a:pt x="1946606" y="1172452"/>
                      </a:lnTo>
                      <a:lnTo>
                        <a:pt x="1991485" y="1144403"/>
                      </a:lnTo>
                      <a:lnTo>
                        <a:pt x="2030754" y="1133183"/>
                      </a:lnTo>
                      <a:lnTo>
                        <a:pt x="2081242" y="1133183"/>
                      </a:lnTo>
                      <a:lnTo>
                        <a:pt x="2131730" y="1150013"/>
                      </a:lnTo>
                      <a:lnTo>
                        <a:pt x="2137340" y="1133183"/>
                      </a:lnTo>
                      <a:lnTo>
                        <a:pt x="2137340" y="1060256"/>
                      </a:lnTo>
                      <a:lnTo>
                        <a:pt x="2199048" y="987328"/>
                      </a:lnTo>
                      <a:lnTo>
                        <a:pt x="2232707" y="970499"/>
                      </a:lnTo>
                      <a:lnTo>
                        <a:pt x="2288805" y="953669"/>
                      </a:lnTo>
                      <a:lnTo>
                        <a:pt x="2361733" y="953669"/>
                      </a:lnTo>
                      <a:lnTo>
                        <a:pt x="2401001" y="948059"/>
                      </a:lnTo>
                      <a:lnTo>
                        <a:pt x="2445880" y="959279"/>
                      </a:lnTo>
                      <a:lnTo>
                        <a:pt x="2473929" y="987328"/>
                      </a:lnTo>
                      <a:lnTo>
                        <a:pt x="2429050" y="914400"/>
                      </a:lnTo>
                      <a:lnTo>
                        <a:pt x="2356123" y="824643"/>
                      </a:lnTo>
                      <a:lnTo>
                        <a:pt x="2294415" y="768545"/>
                      </a:lnTo>
                      <a:lnTo>
                        <a:pt x="2204658" y="723667"/>
                      </a:lnTo>
                      <a:lnTo>
                        <a:pt x="2109291" y="690008"/>
                      </a:lnTo>
                      <a:lnTo>
                        <a:pt x="2030754" y="667569"/>
                      </a:lnTo>
                      <a:lnTo>
                        <a:pt x="1935387" y="678788"/>
                      </a:lnTo>
                      <a:lnTo>
                        <a:pt x="1817581" y="706837"/>
                      </a:lnTo>
                      <a:lnTo>
                        <a:pt x="1739043" y="718057"/>
                      </a:lnTo>
                      <a:lnTo>
                        <a:pt x="1688555" y="729277"/>
                      </a:lnTo>
                      <a:lnTo>
                        <a:pt x="1576358" y="757326"/>
                      </a:lnTo>
                      <a:lnTo>
                        <a:pt x="1520260" y="762935"/>
                      </a:lnTo>
                      <a:lnTo>
                        <a:pt x="1447333" y="712447"/>
                      </a:lnTo>
                      <a:lnTo>
                        <a:pt x="235612" y="0"/>
                      </a:lnTo>
                      <a:lnTo>
                        <a:pt x="179514" y="0"/>
                      </a:lnTo>
                      <a:lnTo>
                        <a:pt x="179514" y="0"/>
                      </a:lnTo>
                      <a:lnTo>
                        <a:pt x="95367" y="28050"/>
                      </a:lnTo>
                      <a:lnTo>
                        <a:pt x="67318" y="44879"/>
                      </a:lnTo>
                      <a:lnTo>
                        <a:pt x="0" y="61708"/>
                      </a:lnTo>
                      <a:close/>
                    </a:path>
                  </a:pathLst>
                </a:custGeom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3737"/>
                  <a:endParaRPr lang="en-US" sz="1600">
                    <a:solidFill>
                      <a:prstClr val="white"/>
                    </a:solidFill>
                  </a:endParaRPr>
                </a:p>
              </p:txBody>
            </p:sp>
            <p:pic>
              <p:nvPicPr>
                <p:cNvPr id="59" name="Content Placeholder 7"/>
                <p:cNvPicPr>
                  <a:picLocks noChangeAspect="1"/>
                </p:cNvPicPr>
                <p:nvPr/>
              </p:nvPicPr>
              <p:blipFill rotWithShape="1">
                <a:blip r:embed="rId5"/>
                <a:srcRect l="63187" t="28729" r="33112" b="62815"/>
                <a:stretch/>
              </p:blipFill>
              <p:spPr bwMode="auto">
                <a:xfrm rot="7216777">
                  <a:off x="8475859" y="5472874"/>
                  <a:ext cx="164663" cy="40598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70" name="Ovaal 69"/>
                <p:cNvSpPr/>
                <p:nvPr/>
              </p:nvSpPr>
              <p:spPr>
                <a:xfrm>
                  <a:off x="7432176" y="4824954"/>
                  <a:ext cx="1044116" cy="1022946"/>
                </a:xfrm>
                <a:prstGeom prst="ellipse">
                  <a:avLst/>
                </a:pr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0">
                  <a:schemeClr val="dk1"/>
                </a:lnRef>
                <a:fillRef idx="3">
                  <a:schemeClr val="dk1"/>
                </a:fillRef>
                <a:effectRef idx="3">
                  <a:schemeClr val="dk1"/>
                </a:effectRef>
                <a:fontRef idx="minor">
                  <a:schemeClr val="lt1"/>
                </a:fontRef>
              </p:style>
              <p:txBody>
                <a:bodyPr lIns="91370" tIns="45687" rIns="91370" bIns="45687" rtlCol="0" anchor="ctr"/>
                <a:lstStyle/>
                <a:p>
                  <a:pPr algn="ctr" defTabSz="913737"/>
                  <a:endParaRPr lang="en-US" sz="16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30" name="Group 29"/>
                <p:cNvGrpSpPr/>
                <p:nvPr/>
              </p:nvGrpSpPr>
              <p:grpSpPr>
                <a:xfrm>
                  <a:off x="5037762" y="3465033"/>
                  <a:ext cx="2402607" cy="2395468"/>
                  <a:chOff x="5037762" y="3465033"/>
                  <a:chExt cx="2402607" cy="2395468"/>
                </a:xfrm>
              </p:grpSpPr>
              <p:sp>
                <p:nvSpPr>
                  <p:cNvPr id="287" name="Vrije vorm 286"/>
                  <p:cNvSpPr/>
                  <p:nvPr/>
                </p:nvSpPr>
                <p:spPr>
                  <a:xfrm rot="18178799">
                    <a:off x="6863303" y="3552164"/>
                    <a:ext cx="342972" cy="235714"/>
                  </a:xfrm>
                  <a:custGeom>
                    <a:avLst/>
                    <a:gdLst>
                      <a:gd name="connsiteX0" fmla="*/ 11219 w 2356122"/>
                      <a:gd name="connsiteY0" fmla="*/ 59767 h 1619296"/>
                      <a:gd name="connsiteX1" fmla="*/ 11219 w 2356122"/>
                      <a:gd name="connsiteY1" fmla="*/ 59767 h 1619296"/>
                      <a:gd name="connsiteX2" fmla="*/ 39269 w 2356122"/>
                      <a:gd name="connsiteY2" fmla="*/ 20499 h 1619296"/>
                      <a:gd name="connsiteX3" fmla="*/ 72927 w 2356122"/>
                      <a:gd name="connsiteY3" fmla="*/ 9279 h 1619296"/>
                      <a:gd name="connsiteX4" fmla="*/ 196343 w 2356122"/>
                      <a:gd name="connsiteY4" fmla="*/ 3669 h 1619296"/>
                      <a:gd name="connsiteX5" fmla="*/ 342199 w 2356122"/>
                      <a:gd name="connsiteY5" fmla="*/ 31718 h 1619296"/>
                      <a:gd name="connsiteX6" fmla="*/ 488054 w 2356122"/>
                      <a:gd name="connsiteY6" fmla="*/ 99036 h 1619296"/>
                      <a:gd name="connsiteX7" fmla="*/ 661958 w 2356122"/>
                      <a:gd name="connsiteY7" fmla="*/ 194403 h 1619296"/>
                      <a:gd name="connsiteX8" fmla="*/ 830253 w 2356122"/>
                      <a:gd name="connsiteY8" fmla="*/ 295380 h 1619296"/>
                      <a:gd name="connsiteX9" fmla="*/ 1037816 w 2356122"/>
                      <a:gd name="connsiteY9" fmla="*/ 474894 h 1619296"/>
                      <a:gd name="connsiteX10" fmla="*/ 1279038 w 2356122"/>
                      <a:gd name="connsiteY10" fmla="*/ 648798 h 1619296"/>
                      <a:gd name="connsiteX11" fmla="*/ 1391234 w 2356122"/>
                      <a:gd name="connsiteY11" fmla="*/ 738555 h 1619296"/>
                      <a:gd name="connsiteX12" fmla="*/ 1610017 w 2356122"/>
                      <a:gd name="connsiteY12" fmla="*/ 906849 h 1619296"/>
                      <a:gd name="connsiteX13" fmla="*/ 1699774 w 2356122"/>
                      <a:gd name="connsiteY13" fmla="*/ 923679 h 1619296"/>
                      <a:gd name="connsiteX14" fmla="*/ 1772702 w 2356122"/>
                      <a:gd name="connsiteY14" fmla="*/ 923679 h 1619296"/>
                      <a:gd name="connsiteX15" fmla="*/ 1896118 w 2356122"/>
                      <a:gd name="connsiteY15" fmla="*/ 884410 h 1619296"/>
                      <a:gd name="connsiteX16" fmla="*/ 2070022 w 2356122"/>
                      <a:gd name="connsiteY16" fmla="*/ 878800 h 1619296"/>
                      <a:gd name="connsiteX17" fmla="*/ 2114900 w 2356122"/>
                      <a:gd name="connsiteY17" fmla="*/ 895630 h 1619296"/>
                      <a:gd name="connsiteX18" fmla="*/ 2232707 w 2356122"/>
                      <a:gd name="connsiteY18" fmla="*/ 979777 h 1619296"/>
                      <a:gd name="connsiteX19" fmla="*/ 2305634 w 2356122"/>
                      <a:gd name="connsiteY19" fmla="*/ 1030265 h 1619296"/>
                      <a:gd name="connsiteX20" fmla="*/ 2350513 w 2356122"/>
                      <a:gd name="connsiteY20" fmla="*/ 1086364 h 1619296"/>
                      <a:gd name="connsiteX21" fmla="*/ 2356122 w 2356122"/>
                      <a:gd name="connsiteY21" fmla="*/ 1114413 h 1619296"/>
                      <a:gd name="connsiteX22" fmla="*/ 2260756 w 2356122"/>
                      <a:gd name="connsiteY22" fmla="*/ 1108803 h 1619296"/>
                      <a:gd name="connsiteX23" fmla="*/ 2193438 w 2356122"/>
                      <a:gd name="connsiteY23" fmla="*/ 1108803 h 1619296"/>
                      <a:gd name="connsiteX24" fmla="*/ 2075632 w 2356122"/>
                      <a:gd name="connsiteY24" fmla="*/ 1159291 h 1619296"/>
                      <a:gd name="connsiteX25" fmla="*/ 2008314 w 2356122"/>
                      <a:gd name="connsiteY25" fmla="*/ 1192950 h 1619296"/>
                      <a:gd name="connsiteX26" fmla="*/ 1974655 w 2356122"/>
                      <a:gd name="connsiteY26" fmla="*/ 1277097 h 1619296"/>
                      <a:gd name="connsiteX27" fmla="*/ 1969045 w 2356122"/>
                      <a:gd name="connsiteY27" fmla="*/ 1338805 h 1619296"/>
                      <a:gd name="connsiteX28" fmla="*/ 1969045 w 2356122"/>
                      <a:gd name="connsiteY28" fmla="*/ 1394903 h 1619296"/>
                      <a:gd name="connsiteX29" fmla="*/ 1985875 w 2356122"/>
                      <a:gd name="connsiteY29" fmla="*/ 1456611 h 1619296"/>
                      <a:gd name="connsiteX30" fmla="*/ 2013924 w 2356122"/>
                      <a:gd name="connsiteY30" fmla="*/ 1523929 h 1619296"/>
                      <a:gd name="connsiteX31" fmla="*/ 2041973 w 2356122"/>
                      <a:gd name="connsiteY31" fmla="*/ 1585637 h 1619296"/>
                      <a:gd name="connsiteX32" fmla="*/ 2058802 w 2356122"/>
                      <a:gd name="connsiteY32" fmla="*/ 1619296 h 1619296"/>
                      <a:gd name="connsiteX33" fmla="*/ 1935386 w 2356122"/>
                      <a:gd name="connsiteY33" fmla="*/ 1580027 h 1619296"/>
                      <a:gd name="connsiteX34" fmla="*/ 1851239 w 2356122"/>
                      <a:gd name="connsiteY34" fmla="*/ 1540759 h 1619296"/>
                      <a:gd name="connsiteX35" fmla="*/ 1761482 w 2356122"/>
                      <a:gd name="connsiteY35" fmla="*/ 1518319 h 1619296"/>
                      <a:gd name="connsiteX36" fmla="*/ 1710994 w 2356122"/>
                      <a:gd name="connsiteY36" fmla="*/ 1473441 h 1619296"/>
                      <a:gd name="connsiteX37" fmla="*/ 1660505 w 2356122"/>
                      <a:gd name="connsiteY37" fmla="*/ 1400513 h 1619296"/>
                      <a:gd name="connsiteX38" fmla="*/ 1643676 w 2356122"/>
                      <a:gd name="connsiteY38" fmla="*/ 1310756 h 1619296"/>
                      <a:gd name="connsiteX39" fmla="*/ 1604407 w 2356122"/>
                      <a:gd name="connsiteY39" fmla="*/ 1181730 h 1619296"/>
                      <a:gd name="connsiteX40" fmla="*/ 1565138 w 2356122"/>
                      <a:gd name="connsiteY40" fmla="*/ 1125632 h 1619296"/>
                      <a:gd name="connsiteX41" fmla="*/ 1497821 w 2356122"/>
                      <a:gd name="connsiteY41" fmla="*/ 1058315 h 1619296"/>
                      <a:gd name="connsiteX42" fmla="*/ 1424893 w 2356122"/>
                      <a:gd name="connsiteY42" fmla="*/ 990997 h 1619296"/>
                      <a:gd name="connsiteX43" fmla="*/ 1284648 w 2356122"/>
                      <a:gd name="connsiteY43" fmla="*/ 934899 h 1619296"/>
                      <a:gd name="connsiteX44" fmla="*/ 1144402 w 2356122"/>
                      <a:gd name="connsiteY44" fmla="*/ 878800 h 1619296"/>
                      <a:gd name="connsiteX45" fmla="*/ 493664 w 2356122"/>
                      <a:gd name="connsiteY45" fmla="*/ 609529 h 1619296"/>
                      <a:gd name="connsiteX46" fmla="*/ 280491 w 2356122"/>
                      <a:gd name="connsiteY46" fmla="*/ 474894 h 1619296"/>
                      <a:gd name="connsiteX47" fmla="*/ 140245 w 2356122"/>
                      <a:gd name="connsiteY47" fmla="*/ 379527 h 1619296"/>
                      <a:gd name="connsiteX48" fmla="*/ 44878 w 2356122"/>
                      <a:gd name="connsiteY48" fmla="*/ 278550 h 1619296"/>
                      <a:gd name="connsiteX49" fmla="*/ 5610 w 2356122"/>
                      <a:gd name="connsiteY49" fmla="*/ 205622 h 1619296"/>
                      <a:gd name="connsiteX50" fmla="*/ 0 w 2356122"/>
                      <a:gd name="connsiteY50" fmla="*/ 160744 h 1619296"/>
                      <a:gd name="connsiteX51" fmla="*/ 11219 w 2356122"/>
                      <a:gd name="connsiteY51" fmla="*/ 59767 h 16192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</a:cxnLst>
                    <a:rect l="l" t="t" r="r" b="b"/>
                    <a:pathLst>
                      <a:path w="2356122" h="1619296">
                        <a:moveTo>
                          <a:pt x="11219" y="59767"/>
                        </a:moveTo>
                        <a:lnTo>
                          <a:pt x="11219" y="59767"/>
                        </a:lnTo>
                        <a:cubicBezTo>
                          <a:pt x="20569" y="46678"/>
                          <a:pt x="26819" y="30685"/>
                          <a:pt x="39269" y="20499"/>
                        </a:cubicBezTo>
                        <a:cubicBezTo>
                          <a:pt x="48422" y="13010"/>
                          <a:pt x="61708" y="13019"/>
                          <a:pt x="72927" y="9279"/>
                        </a:cubicBezTo>
                        <a:cubicBezTo>
                          <a:pt x="123460" y="-7566"/>
                          <a:pt x="83856" y="3669"/>
                          <a:pt x="196343" y="3669"/>
                        </a:cubicBezTo>
                        <a:lnTo>
                          <a:pt x="342199" y="31718"/>
                        </a:lnTo>
                        <a:lnTo>
                          <a:pt x="488054" y="99036"/>
                        </a:lnTo>
                        <a:lnTo>
                          <a:pt x="661958" y="194403"/>
                        </a:lnTo>
                        <a:lnTo>
                          <a:pt x="830253" y="295380"/>
                        </a:lnTo>
                        <a:lnTo>
                          <a:pt x="1037816" y="474894"/>
                        </a:lnTo>
                        <a:lnTo>
                          <a:pt x="1279038" y="648798"/>
                        </a:lnTo>
                        <a:lnTo>
                          <a:pt x="1391234" y="738555"/>
                        </a:lnTo>
                        <a:lnTo>
                          <a:pt x="1610017" y="906849"/>
                        </a:lnTo>
                        <a:lnTo>
                          <a:pt x="1699774" y="923679"/>
                        </a:lnTo>
                        <a:lnTo>
                          <a:pt x="1772702" y="923679"/>
                        </a:lnTo>
                        <a:lnTo>
                          <a:pt x="1896118" y="884410"/>
                        </a:lnTo>
                        <a:lnTo>
                          <a:pt x="2070022" y="878800"/>
                        </a:lnTo>
                        <a:lnTo>
                          <a:pt x="2114900" y="895630"/>
                        </a:lnTo>
                        <a:lnTo>
                          <a:pt x="2232707" y="979777"/>
                        </a:lnTo>
                        <a:lnTo>
                          <a:pt x="2305634" y="1030265"/>
                        </a:lnTo>
                        <a:lnTo>
                          <a:pt x="2350513" y="1086364"/>
                        </a:lnTo>
                        <a:lnTo>
                          <a:pt x="2356122" y="1114413"/>
                        </a:lnTo>
                        <a:lnTo>
                          <a:pt x="2260756" y="1108803"/>
                        </a:lnTo>
                        <a:lnTo>
                          <a:pt x="2193438" y="1108803"/>
                        </a:lnTo>
                        <a:lnTo>
                          <a:pt x="2075632" y="1159291"/>
                        </a:lnTo>
                        <a:lnTo>
                          <a:pt x="2008314" y="1192950"/>
                        </a:lnTo>
                        <a:lnTo>
                          <a:pt x="1974655" y="1277097"/>
                        </a:lnTo>
                        <a:lnTo>
                          <a:pt x="1969045" y="1338805"/>
                        </a:lnTo>
                        <a:lnTo>
                          <a:pt x="1969045" y="1394903"/>
                        </a:lnTo>
                        <a:lnTo>
                          <a:pt x="1985875" y="1456611"/>
                        </a:lnTo>
                        <a:lnTo>
                          <a:pt x="2013924" y="1523929"/>
                        </a:lnTo>
                        <a:lnTo>
                          <a:pt x="2041973" y="1585637"/>
                        </a:lnTo>
                        <a:lnTo>
                          <a:pt x="2058802" y="1619296"/>
                        </a:lnTo>
                        <a:lnTo>
                          <a:pt x="1935386" y="1580027"/>
                        </a:lnTo>
                        <a:lnTo>
                          <a:pt x="1851239" y="1540759"/>
                        </a:lnTo>
                        <a:lnTo>
                          <a:pt x="1761482" y="1518319"/>
                        </a:lnTo>
                        <a:lnTo>
                          <a:pt x="1710994" y="1473441"/>
                        </a:lnTo>
                        <a:lnTo>
                          <a:pt x="1660505" y="1400513"/>
                        </a:lnTo>
                        <a:lnTo>
                          <a:pt x="1643676" y="1310756"/>
                        </a:lnTo>
                        <a:lnTo>
                          <a:pt x="1604407" y="1181730"/>
                        </a:lnTo>
                        <a:lnTo>
                          <a:pt x="1565138" y="1125632"/>
                        </a:lnTo>
                        <a:lnTo>
                          <a:pt x="1497821" y="1058315"/>
                        </a:lnTo>
                        <a:lnTo>
                          <a:pt x="1424893" y="990997"/>
                        </a:lnTo>
                        <a:lnTo>
                          <a:pt x="1284648" y="934899"/>
                        </a:lnTo>
                        <a:lnTo>
                          <a:pt x="1144402" y="878800"/>
                        </a:lnTo>
                        <a:lnTo>
                          <a:pt x="493664" y="609529"/>
                        </a:lnTo>
                        <a:lnTo>
                          <a:pt x="280491" y="474894"/>
                        </a:lnTo>
                        <a:lnTo>
                          <a:pt x="140245" y="379527"/>
                        </a:lnTo>
                        <a:lnTo>
                          <a:pt x="44878" y="278550"/>
                        </a:lnTo>
                        <a:lnTo>
                          <a:pt x="5610" y="205622"/>
                        </a:lnTo>
                        <a:lnTo>
                          <a:pt x="0" y="160744"/>
                        </a:lnTo>
                        <a:lnTo>
                          <a:pt x="11219" y="59767"/>
                        </a:lnTo>
                        <a:close/>
                      </a:path>
                    </a:pathLst>
                  </a:custGeom>
                  <a:solidFill>
                    <a:schemeClr val="tx2">
                      <a:lumMod val="75000"/>
                    </a:schemeClr>
                  </a:solidFill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3737"/>
                    <a:endParaRPr lang="en-US" sz="160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284" name="Vrije vorm 283"/>
                  <p:cNvSpPr/>
                  <p:nvPr/>
                </p:nvSpPr>
                <p:spPr>
                  <a:xfrm rot="18155741">
                    <a:off x="6795948" y="3736346"/>
                    <a:ext cx="607245" cy="270799"/>
                  </a:xfrm>
                  <a:custGeom>
                    <a:avLst/>
                    <a:gdLst>
                      <a:gd name="connsiteX0" fmla="*/ 0 w 2473929"/>
                      <a:gd name="connsiteY0" fmla="*/ 61708 h 1194891"/>
                      <a:gd name="connsiteX1" fmla="*/ 1929777 w 2473929"/>
                      <a:gd name="connsiteY1" fmla="*/ 1194891 h 1194891"/>
                      <a:gd name="connsiteX2" fmla="*/ 1946606 w 2473929"/>
                      <a:gd name="connsiteY2" fmla="*/ 1172452 h 1194891"/>
                      <a:gd name="connsiteX3" fmla="*/ 1991485 w 2473929"/>
                      <a:gd name="connsiteY3" fmla="*/ 1144403 h 1194891"/>
                      <a:gd name="connsiteX4" fmla="*/ 2030754 w 2473929"/>
                      <a:gd name="connsiteY4" fmla="*/ 1133183 h 1194891"/>
                      <a:gd name="connsiteX5" fmla="*/ 2081242 w 2473929"/>
                      <a:gd name="connsiteY5" fmla="*/ 1133183 h 1194891"/>
                      <a:gd name="connsiteX6" fmla="*/ 2131730 w 2473929"/>
                      <a:gd name="connsiteY6" fmla="*/ 1150013 h 1194891"/>
                      <a:gd name="connsiteX7" fmla="*/ 2137340 w 2473929"/>
                      <a:gd name="connsiteY7" fmla="*/ 1133183 h 1194891"/>
                      <a:gd name="connsiteX8" fmla="*/ 2137340 w 2473929"/>
                      <a:gd name="connsiteY8" fmla="*/ 1060256 h 1194891"/>
                      <a:gd name="connsiteX9" fmla="*/ 2199048 w 2473929"/>
                      <a:gd name="connsiteY9" fmla="*/ 987328 h 1194891"/>
                      <a:gd name="connsiteX10" fmla="*/ 2232707 w 2473929"/>
                      <a:gd name="connsiteY10" fmla="*/ 970499 h 1194891"/>
                      <a:gd name="connsiteX11" fmla="*/ 2288805 w 2473929"/>
                      <a:gd name="connsiteY11" fmla="*/ 953669 h 1194891"/>
                      <a:gd name="connsiteX12" fmla="*/ 2361733 w 2473929"/>
                      <a:gd name="connsiteY12" fmla="*/ 953669 h 1194891"/>
                      <a:gd name="connsiteX13" fmla="*/ 2401001 w 2473929"/>
                      <a:gd name="connsiteY13" fmla="*/ 948059 h 1194891"/>
                      <a:gd name="connsiteX14" fmla="*/ 2445880 w 2473929"/>
                      <a:gd name="connsiteY14" fmla="*/ 959279 h 1194891"/>
                      <a:gd name="connsiteX15" fmla="*/ 2473929 w 2473929"/>
                      <a:gd name="connsiteY15" fmla="*/ 987328 h 1194891"/>
                      <a:gd name="connsiteX16" fmla="*/ 2429050 w 2473929"/>
                      <a:gd name="connsiteY16" fmla="*/ 914400 h 1194891"/>
                      <a:gd name="connsiteX17" fmla="*/ 2356123 w 2473929"/>
                      <a:gd name="connsiteY17" fmla="*/ 824643 h 1194891"/>
                      <a:gd name="connsiteX18" fmla="*/ 2294415 w 2473929"/>
                      <a:gd name="connsiteY18" fmla="*/ 768545 h 1194891"/>
                      <a:gd name="connsiteX19" fmla="*/ 2204658 w 2473929"/>
                      <a:gd name="connsiteY19" fmla="*/ 723667 h 1194891"/>
                      <a:gd name="connsiteX20" fmla="*/ 2109291 w 2473929"/>
                      <a:gd name="connsiteY20" fmla="*/ 690008 h 1194891"/>
                      <a:gd name="connsiteX21" fmla="*/ 2030754 w 2473929"/>
                      <a:gd name="connsiteY21" fmla="*/ 667569 h 1194891"/>
                      <a:gd name="connsiteX22" fmla="*/ 1935387 w 2473929"/>
                      <a:gd name="connsiteY22" fmla="*/ 678788 h 1194891"/>
                      <a:gd name="connsiteX23" fmla="*/ 1817581 w 2473929"/>
                      <a:gd name="connsiteY23" fmla="*/ 706837 h 1194891"/>
                      <a:gd name="connsiteX24" fmla="*/ 1739043 w 2473929"/>
                      <a:gd name="connsiteY24" fmla="*/ 718057 h 1194891"/>
                      <a:gd name="connsiteX25" fmla="*/ 1688555 w 2473929"/>
                      <a:gd name="connsiteY25" fmla="*/ 729277 h 1194891"/>
                      <a:gd name="connsiteX26" fmla="*/ 1576358 w 2473929"/>
                      <a:gd name="connsiteY26" fmla="*/ 757326 h 1194891"/>
                      <a:gd name="connsiteX27" fmla="*/ 1520260 w 2473929"/>
                      <a:gd name="connsiteY27" fmla="*/ 762935 h 1194891"/>
                      <a:gd name="connsiteX28" fmla="*/ 1447333 w 2473929"/>
                      <a:gd name="connsiteY28" fmla="*/ 712447 h 1194891"/>
                      <a:gd name="connsiteX29" fmla="*/ 235612 w 2473929"/>
                      <a:gd name="connsiteY29" fmla="*/ 0 h 1194891"/>
                      <a:gd name="connsiteX30" fmla="*/ 179514 w 2473929"/>
                      <a:gd name="connsiteY30" fmla="*/ 0 h 1194891"/>
                      <a:gd name="connsiteX31" fmla="*/ 179514 w 2473929"/>
                      <a:gd name="connsiteY31" fmla="*/ 0 h 1194891"/>
                      <a:gd name="connsiteX32" fmla="*/ 95367 w 2473929"/>
                      <a:gd name="connsiteY32" fmla="*/ 28050 h 1194891"/>
                      <a:gd name="connsiteX33" fmla="*/ 67318 w 2473929"/>
                      <a:gd name="connsiteY33" fmla="*/ 44879 h 1194891"/>
                      <a:gd name="connsiteX34" fmla="*/ 0 w 2473929"/>
                      <a:gd name="connsiteY34" fmla="*/ 61708 h 11948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</a:cxnLst>
                    <a:rect l="l" t="t" r="r" b="b"/>
                    <a:pathLst>
                      <a:path w="2473929" h="1194891">
                        <a:moveTo>
                          <a:pt x="0" y="61708"/>
                        </a:moveTo>
                        <a:lnTo>
                          <a:pt x="1929777" y="1194891"/>
                        </a:lnTo>
                        <a:lnTo>
                          <a:pt x="1946606" y="1172452"/>
                        </a:lnTo>
                        <a:lnTo>
                          <a:pt x="1991485" y="1144403"/>
                        </a:lnTo>
                        <a:lnTo>
                          <a:pt x="2030754" y="1133183"/>
                        </a:lnTo>
                        <a:lnTo>
                          <a:pt x="2081242" y="1133183"/>
                        </a:lnTo>
                        <a:lnTo>
                          <a:pt x="2131730" y="1150013"/>
                        </a:lnTo>
                        <a:lnTo>
                          <a:pt x="2137340" y="1133183"/>
                        </a:lnTo>
                        <a:lnTo>
                          <a:pt x="2137340" y="1060256"/>
                        </a:lnTo>
                        <a:lnTo>
                          <a:pt x="2199048" y="987328"/>
                        </a:lnTo>
                        <a:lnTo>
                          <a:pt x="2232707" y="970499"/>
                        </a:lnTo>
                        <a:lnTo>
                          <a:pt x="2288805" y="953669"/>
                        </a:lnTo>
                        <a:lnTo>
                          <a:pt x="2361733" y="953669"/>
                        </a:lnTo>
                        <a:lnTo>
                          <a:pt x="2401001" y="948059"/>
                        </a:lnTo>
                        <a:lnTo>
                          <a:pt x="2445880" y="959279"/>
                        </a:lnTo>
                        <a:lnTo>
                          <a:pt x="2473929" y="987328"/>
                        </a:lnTo>
                        <a:lnTo>
                          <a:pt x="2429050" y="914400"/>
                        </a:lnTo>
                        <a:lnTo>
                          <a:pt x="2356123" y="824643"/>
                        </a:lnTo>
                        <a:lnTo>
                          <a:pt x="2294415" y="768545"/>
                        </a:lnTo>
                        <a:lnTo>
                          <a:pt x="2204658" y="723667"/>
                        </a:lnTo>
                        <a:lnTo>
                          <a:pt x="2109291" y="690008"/>
                        </a:lnTo>
                        <a:lnTo>
                          <a:pt x="2030754" y="667569"/>
                        </a:lnTo>
                        <a:lnTo>
                          <a:pt x="1935387" y="678788"/>
                        </a:lnTo>
                        <a:lnTo>
                          <a:pt x="1817581" y="706837"/>
                        </a:lnTo>
                        <a:lnTo>
                          <a:pt x="1739043" y="718057"/>
                        </a:lnTo>
                        <a:lnTo>
                          <a:pt x="1688555" y="729277"/>
                        </a:lnTo>
                        <a:lnTo>
                          <a:pt x="1576358" y="757326"/>
                        </a:lnTo>
                        <a:lnTo>
                          <a:pt x="1520260" y="762935"/>
                        </a:lnTo>
                        <a:lnTo>
                          <a:pt x="1447333" y="712447"/>
                        </a:lnTo>
                        <a:lnTo>
                          <a:pt x="235612" y="0"/>
                        </a:lnTo>
                        <a:lnTo>
                          <a:pt x="179514" y="0"/>
                        </a:lnTo>
                        <a:lnTo>
                          <a:pt x="179514" y="0"/>
                        </a:lnTo>
                        <a:lnTo>
                          <a:pt x="95367" y="28050"/>
                        </a:lnTo>
                        <a:lnTo>
                          <a:pt x="67318" y="44879"/>
                        </a:lnTo>
                        <a:lnTo>
                          <a:pt x="0" y="61708"/>
                        </a:lnTo>
                        <a:close/>
                      </a:path>
                    </a:pathLst>
                  </a:custGeom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0">
                    <a:schemeClr val="accent6"/>
                  </a:lnRef>
                  <a:fillRef idx="3">
                    <a:schemeClr val="accent6"/>
                  </a:fillRef>
                  <a:effectRef idx="3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3737"/>
                    <a:endParaRPr lang="en-US" sz="160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285" name="Vrije vorm 284"/>
                  <p:cNvSpPr/>
                  <p:nvPr/>
                </p:nvSpPr>
                <p:spPr>
                  <a:xfrm rot="10797509" flipH="1">
                    <a:off x="6840894" y="3814612"/>
                    <a:ext cx="599475" cy="274309"/>
                  </a:xfrm>
                  <a:custGeom>
                    <a:avLst/>
                    <a:gdLst>
                      <a:gd name="connsiteX0" fmla="*/ 0 w 2473929"/>
                      <a:gd name="connsiteY0" fmla="*/ 61708 h 1194891"/>
                      <a:gd name="connsiteX1" fmla="*/ 1929777 w 2473929"/>
                      <a:gd name="connsiteY1" fmla="*/ 1194891 h 1194891"/>
                      <a:gd name="connsiteX2" fmla="*/ 1946606 w 2473929"/>
                      <a:gd name="connsiteY2" fmla="*/ 1172452 h 1194891"/>
                      <a:gd name="connsiteX3" fmla="*/ 1991485 w 2473929"/>
                      <a:gd name="connsiteY3" fmla="*/ 1144403 h 1194891"/>
                      <a:gd name="connsiteX4" fmla="*/ 2030754 w 2473929"/>
                      <a:gd name="connsiteY4" fmla="*/ 1133183 h 1194891"/>
                      <a:gd name="connsiteX5" fmla="*/ 2081242 w 2473929"/>
                      <a:gd name="connsiteY5" fmla="*/ 1133183 h 1194891"/>
                      <a:gd name="connsiteX6" fmla="*/ 2131730 w 2473929"/>
                      <a:gd name="connsiteY6" fmla="*/ 1150013 h 1194891"/>
                      <a:gd name="connsiteX7" fmla="*/ 2137340 w 2473929"/>
                      <a:gd name="connsiteY7" fmla="*/ 1133183 h 1194891"/>
                      <a:gd name="connsiteX8" fmla="*/ 2137340 w 2473929"/>
                      <a:gd name="connsiteY8" fmla="*/ 1060256 h 1194891"/>
                      <a:gd name="connsiteX9" fmla="*/ 2199048 w 2473929"/>
                      <a:gd name="connsiteY9" fmla="*/ 987328 h 1194891"/>
                      <a:gd name="connsiteX10" fmla="*/ 2232707 w 2473929"/>
                      <a:gd name="connsiteY10" fmla="*/ 970499 h 1194891"/>
                      <a:gd name="connsiteX11" fmla="*/ 2288805 w 2473929"/>
                      <a:gd name="connsiteY11" fmla="*/ 953669 h 1194891"/>
                      <a:gd name="connsiteX12" fmla="*/ 2361733 w 2473929"/>
                      <a:gd name="connsiteY12" fmla="*/ 953669 h 1194891"/>
                      <a:gd name="connsiteX13" fmla="*/ 2401001 w 2473929"/>
                      <a:gd name="connsiteY13" fmla="*/ 948059 h 1194891"/>
                      <a:gd name="connsiteX14" fmla="*/ 2445880 w 2473929"/>
                      <a:gd name="connsiteY14" fmla="*/ 959279 h 1194891"/>
                      <a:gd name="connsiteX15" fmla="*/ 2473929 w 2473929"/>
                      <a:gd name="connsiteY15" fmla="*/ 987328 h 1194891"/>
                      <a:gd name="connsiteX16" fmla="*/ 2429050 w 2473929"/>
                      <a:gd name="connsiteY16" fmla="*/ 914400 h 1194891"/>
                      <a:gd name="connsiteX17" fmla="*/ 2356123 w 2473929"/>
                      <a:gd name="connsiteY17" fmla="*/ 824643 h 1194891"/>
                      <a:gd name="connsiteX18" fmla="*/ 2294415 w 2473929"/>
                      <a:gd name="connsiteY18" fmla="*/ 768545 h 1194891"/>
                      <a:gd name="connsiteX19" fmla="*/ 2204658 w 2473929"/>
                      <a:gd name="connsiteY19" fmla="*/ 723667 h 1194891"/>
                      <a:gd name="connsiteX20" fmla="*/ 2109291 w 2473929"/>
                      <a:gd name="connsiteY20" fmla="*/ 690008 h 1194891"/>
                      <a:gd name="connsiteX21" fmla="*/ 2030754 w 2473929"/>
                      <a:gd name="connsiteY21" fmla="*/ 667569 h 1194891"/>
                      <a:gd name="connsiteX22" fmla="*/ 1935387 w 2473929"/>
                      <a:gd name="connsiteY22" fmla="*/ 678788 h 1194891"/>
                      <a:gd name="connsiteX23" fmla="*/ 1817581 w 2473929"/>
                      <a:gd name="connsiteY23" fmla="*/ 706837 h 1194891"/>
                      <a:gd name="connsiteX24" fmla="*/ 1739043 w 2473929"/>
                      <a:gd name="connsiteY24" fmla="*/ 718057 h 1194891"/>
                      <a:gd name="connsiteX25" fmla="*/ 1688555 w 2473929"/>
                      <a:gd name="connsiteY25" fmla="*/ 729277 h 1194891"/>
                      <a:gd name="connsiteX26" fmla="*/ 1576358 w 2473929"/>
                      <a:gd name="connsiteY26" fmla="*/ 757326 h 1194891"/>
                      <a:gd name="connsiteX27" fmla="*/ 1520260 w 2473929"/>
                      <a:gd name="connsiteY27" fmla="*/ 762935 h 1194891"/>
                      <a:gd name="connsiteX28" fmla="*/ 1447333 w 2473929"/>
                      <a:gd name="connsiteY28" fmla="*/ 712447 h 1194891"/>
                      <a:gd name="connsiteX29" fmla="*/ 235612 w 2473929"/>
                      <a:gd name="connsiteY29" fmla="*/ 0 h 1194891"/>
                      <a:gd name="connsiteX30" fmla="*/ 179514 w 2473929"/>
                      <a:gd name="connsiteY30" fmla="*/ 0 h 1194891"/>
                      <a:gd name="connsiteX31" fmla="*/ 179514 w 2473929"/>
                      <a:gd name="connsiteY31" fmla="*/ 0 h 1194891"/>
                      <a:gd name="connsiteX32" fmla="*/ 95367 w 2473929"/>
                      <a:gd name="connsiteY32" fmla="*/ 28050 h 1194891"/>
                      <a:gd name="connsiteX33" fmla="*/ 67318 w 2473929"/>
                      <a:gd name="connsiteY33" fmla="*/ 44879 h 1194891"/>
                      <a:gd name="connsiteX34" fmla="*/ 0 w 2473929"/>
                      <a:gd name="connsiteY34" fmla="*/ 61708 h 11948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</a:cxnLst>
                    <a:rect l="l" t="t" r="r" b="b"/>
                    <a:pathLst>
                      <a:path w="2473929" h="1194891">
                        <a:moveTo>
                          <a:pt x="0" y="61708"/>
                        </a:moveTo>
                        <a:lnTo>
                          <a:pt x="1929777" y="1194891"/>
                        </a:lnTo>
                        <a:lnTo>
                          <a:pt x="1946606" y="1172452"/>
                        </a:lnTo>
                        <a:lnTo>
                          <a:pt x="1991485" y="1144403"/>
                        </a:lnTo>
                        <a:lnTo>
                          <a:pt x="2030754" y="1133183"/>
                        </a:lnTo>
                        <a:lnTo>
                          <a:pt x="2081242" y="1133183"/>
                        </a:lnTo>
                        <a:lnTo>
                          <a:pt x="2131730" y="1150013"/>
                        </a:lnTo>
                        <a:lnTo>
                          <a:pt x="2137340" y="1133183"/>
                        </a:lnTo>
                        <a:lnTo>
                          <a:pt x="2137340" y="1060256"/>
                        </a:lnTo>
                        <a:lnTo>
                          <a:pt x="2199048" y="987328"/>
                        </a:lnTo>
                        <a:lnTo>
                          <a:pt x="2232707" y="970499"/>
                        </a:lnTo>
                        <a:lnTo>
                          <a:pt x="2288805" y="953669"/>
                        </a:lnTo>
                        <a:lnTo>
                          <a:pt x="2361733" y="953669"/>
                        </a:lnTo>
                        <a:lnTo>
                          <a:pt x="2401001" y="948059"/>
                        </a:lnTo>
                        <a:lnTo>
                          <a:pt x="2445880" y="959279"/>
                        </a:lnTo>
                        <a:lnTo>
                          <a:pt x="2473929" y="987328"/>
                        </a:lnTo>
                        <a:lnTo>
                          <a:pt x="2429050" y="914400"/>
                        </a:lnTo>
                        <a:lnTo>
                          <a:pt x="2356123" y="824643"/>
                        </a:lnTo>
                        <a:lnTo>
                          <a:pt x="2294415" y="768545"/>
                        </a:lnTo>
                        <a:lnTo>
                          <a:pt x="2204658" y="723667"/>
                        </a:lnTo>
                        <a:lnTo>
                          <a:pt x="2109291" y="690008"/>
                        </a:lnTo>
                        <a:lnTo>
                          <a:pt x="2030754" y="667569"/>
                        </a:lnTo>
                        <a:lnTo>
                          <a:pt x="1935387" y="678788"/>
                        </a:lnTo>
                        <a:lnTo>
                          <a:pt x="1817581" y="706837"/>
                        </a:lnTo>
                        <a:lnTo>
                          <a:pt x="1739043" y="718057"/>
                        </a:lnTo>
                        <a:lnTo>
                          <a:pt x="1688555" y="729277"/>
                        </a:lnTo>
                        <a:lnTo>
                          <a:pt x="1576358" y="757326"/>
                        </a:lnTo>
                        <a:lnTo>
                          <a:pt x="1520260" y="762935"/>
                        </a:lnTo>
                        <a:lnTo>
                          <a:pt x="1447333" y="712447"/>
                        </a:lnTo>
                        <a:lnTo>
                          <a:pt x="235612" y="0"/>
                        </a:lnTo>
                        <a:lnTo>
                          <a:pt x="179514" y="0"/>
                        </a:lnTo>
                        <a:lnTo>
                          <a:pt x="179514" y="0"/>
                        </a:lnTo>
                        <a:lnTo>
                          <a:pt x="95367" y="28050"/>
                        </a:lnTo>
                        <a:lnTo>
                          <a:pt x="67318" y="44879"/>
                        </a:lnTo>
                        <a:lnTo>
                          <a:pt x="0" y="61708"/>
                        </a:lnTo>
                        <a:close/>
                      </a:path>
                    </a:pathLst>
                  </a:custGeom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0">
                    <a:schemeClr val="accent6"/>
                  </a:lnRef>
                  <a:fillRef idx="3">
                    <a:schemeClr val="accent6"/>
                  </a:fillRef>
                  <a:effectRef idx="3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3737"/>
                    <a:endParaRPr lang="en-US" sz="1600">
                      <a:solidFill>
                        <a:prstClr val="white"/>
                      </a:solidFill>
                    </a:endParaRPr>
                  </a:p>
                </p:txBody>
              </p:sp>
              <p:pic>
                <p:nvPicPr>
                  <p:cNvPr id="51" name="Content Placeholder 7"/>
                  <p:cNvPicPr>
                    <a:picLocks noChangeAspect="1"/>
                  </p:cNvPicPr>
                  <p:nvPr/>
                </p:nvPicPr>
                <p:blipFill rotWithShape="1">
                  <a:blip r:embed="rId5"/>
                  <a:srcRect l="63187" t="28729" r="33112" b="62815"/>
                  <a:stretch/>
                </p:blipFill>
                <p:spPr bwMode="auto">
                  <a:xfrm rot="7455030">
                    <a:off x="6943543" y="4196803"/>
                    <a:ext cx="164663" cy="40598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7" name="Ovaal 16"/>
                  <p:cNvSpPr/>
                  <p:nvPr/>
                </p:nvSpPr>
                <p:spPr>
                  <a:xfrm>
                    <a:off x="5941575" y="3465033"/>
                    <a:ext cx="1044116" cy="1022946"/>
                  </a:xfrm>
                  <a:prstGeom prst="ellipse">
                    <a:avLst/>
                  </a:prstGeom>
                  <a:solidFill>
                    <a:schemeClr val="accent3"/>
                  </a:solidFill>
                  <a:ln>
                    <a:noFill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balanced" dir="t">
                      <a:rot lat="0" lon="0" rev="8700000"/>
                    </a:lightRig>
                  </a:scene3d>
                  <a:sp3d>
                    <a:bevelT w="190500" h="38100"/>
                  </a:sp3d>
                </p:spPr>
                <p:style>
                  <a:lnRef idx="0">
                    <a:schemeClr val="dk1"/>
                  </a:lnRef>
                  <a:fillRef idx="3">
                    <a:schemeClr val="dk1"/>
                  </a:fillRef>
                  <a:effectRef idx="3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lIns="91370" tIns="45687" rIns="91370" bIns="45687" rtlCol="0" anchor="ctr"/>
                  <a:lstStyle/>
                  <a:p>
                    <a:pPr algn="ctr" defTabSz="913737"/>
                    <a:endParaRPr lang="en-US" sz="160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20" name="Ovaal 19"/>
                  <p:cNvSpPr/>
                  <p:nvPr/>
                </p:nvSpPr>
                <p:spPr>
                  <a:xfrm>
                    <a:off x="6063036" y="3552199"/>
                    <a:ext cx="807110" cy="780833"/>
                  </a:xfrm>
                  <a:prstGeom prst="ellipse">
                    <a:avLst/>
                  </a:prstGeom>
                  <a:blipFill dpi="0" rotWithShape="1">
                    <a:blip r:embed="rId2">
                      <a:alphaModFix amt="31000"/>
                    </a:blip>
                    <a:srcRect/>
                    <a:tile tx="0" ty="0" sx="100000" sy="100000" flip="none" algn="tl"/>
                  </a:blipFill>
                  <a:ln>
                    <a:noFill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balanced" dir="t">
                      <a:rot lat="0" lon="0" rev="8700000"/>
                    </a:lightRig>
                  </a:scene3d>
                  <a:sp3d>
                    <a:bevelT w="190500" h="38100"/>
                  </a:sp3d>
                </p:spPr>
                <p:style>
                  <a:lnRef idx="0">
                    <a:schemeClr val="dk1"/>
                  </a:lnRef>
                  <a:fillRef idx="3">
                    <a:schemeClr val="dk1"/>
                  </a:fillRef>
                  <a:effectRef idx="3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lIns="91370" tIns="45687" rIns="91370" bIns="45687" rtlCol="0" anchor="ctr"/>
                  <a:lstStyle/>
                  <a:p>
                    <a:pPr algn="ctr" defTabSz="913737"/>
                    <a:r>
                      <a:rPr lang="nl-BE" sz="1100" dirty="0">
                        <a:solidFill>
                          <a:sysClr val="windowText" lastClr="000000"/>
                        </a:solidFill>
                      </a:rPr>
                      <a:t>T</a:t>
                    </a:r>
                    <a:r>
                      <a:rPr lang="nl-BE" sz="1100" baseline="-25000" dirty="0">
                        <a:solidFill>
                          <a:sysClr val="windowText" lastClr="000000"/>
                        </a:solidFill>
                      </a:rPr>
                      <a:t>h</a:t>
                    </a:r>
                    <a:r>
                      <a:rPr lang="nl-BE" sz="1100" dirty="0">
                        <a:solidFill>
                          <a:sysClr val="windowText" lastClr="000000"/>
                        </a:solidFill>
                      </a:rPr>
                      <a:t>1</a:t>
                    </a:r>
                  </a:p>
                  <a:p>
                    <a:pPr algn="ctr" defTabSz="913737"/>
                    <a:r>
                      <a:rPr lang="nl-BE" sz="1100" dirty="0">
                        <a:solidFill>
                          <a:sysClr val="windowText" lastClr="000000"/>
                        </a:solidFill>
                      </a:rPr>
                      <a:t>CD4+ </a:t>
                    </a:r>
                    <a:r>
                      <a:rPr lang="nl-BE" sz="1100" dirty="0" err="1">
                        <a:solidFill>
                          <a:sysClr val="windowText" lastClr="000000"/>
                        </a:solidFill>
                      </a:rPr>
                      <a:t>Tcell</a:t>
                    </a:r>
                    <a:endParaRPr lang="en-US" sz="1100" dirty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53" name="TextBox 64"/>
                  <p:cNvSpPr txBox="1"/>
                  <p:nvPr/>
                </p:nvSpPr>
                <p:spPr>
                  <a:xfrm rot="1122984">
                    <a:off x="5037762" y="3867511"/>
                    <a:ext cx="915160" cy="861774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lIns="91370" tIns="45687" rIns="91370" bIns="45687" rtlCol="0">
                    <a:prstTxWarp prst="textArchDown">
                      <a:avLst/>
                    </a:prstTxWarp>
                    <a:spAutoFit/>
                  </a:bodyPr>
                  <a:lstStyle/>
                  <a:p>
                    <a:pPr algn="r" defTabSz="913737"/>
                    <a:r>
                      <a:rPr lang="en-US" sz="900" dirty="0">
                        <a:solidFill>
                          <a:srgbClr val="C0504D"/>
                        </a:solidFill>
                        <a:cs typeface="Arial" charset="0"/>
                      </a:rPr>
                      <a:t>IFN-</a:t>
                    </a:r>
                    <a:r>
                      <a:rPr lang="en-US" sz="900" dirty="0">
                        <a:solidFill>
                          <a:srgbClr val="C0504D"/>
                        </a:solidFill>
                        <a:latin typeface="Symbol" pitchFamily="18" charset="2"/>
                        <a:cs typeface="Arial" charset="0"/>
                      </a:rPr>
                      <a:t>g</a:t>
                    </a:r>
                    <a:endParaRPr lang="en-US" sz="900" dirty="0">
                      <a:solidFill>
                        <a:srgbClr val="C0504D"/>
                      </a:solidFill>
                      <a:cs typeface="Arial" charset="0"/>
                    </a:endParaRPr>
                  </a:p>
                  <a:p>
                    <a:pPr algn="r" defTabSz="913737"/>
                    <a:r>
                      <a:rPr lang="en-US" sz="900" dirty="0">
                        <a:solidFill>
                          <a:srgbClr val="C0504D"/>
                        </a:solidFill>
                        <a:cs typeface="Arial" charset="0"/>
                      </a:rPr>
                      <a:t>TNF-</a:t>
                    </a:r>
                    <a:r>
                      <a:rPr lang="en-US" sz="900" dirty="0">
                        <a:solidFill>
                          <a:srgbClr val="C0504D"/>
                        </a:solidFill>
                        <a:latin typeface="Symbol" pitchFamily="18" charset="2"/>
                        <a:cs typeface="Arial" charset="0"/>
                      </a:rPr>
                      <a:t>a</a:t>
                    </a:r>
                  </a:p>
                  <a:p>
                    <a:pPr algn="r" defTabSz="913737"/>
                    <a:r>
                      <a:rPr lang="en-US" sz="900" dirty="0">
                        <a:solidFill>
                          <a:srgbClr val="C0504D"/>
                        </a:solidFill>
                        <a:cs typeface="Arial" charset="0"/>
                      </a:rPr>
                      <a:t>IL-2</a:t>
                    </a:r>
                  </a:p>
                  <a:p>
                    <a:pPr algn="r" defTabSz="913737"/>
                    <a:r>
                      <a:rPr lang="en-US" sz="900" dirty="0">
                        <a:solidFill>
                          <a:srgbClr val="C0504D"/>
                        </a:solidFill>
                        <a:cs typeface="Arial" charset="0"/>
                      </a:rPr>
                      <a:t>MCP-1</a:t>
                    </a:r>
                  </a:p>
                  <a:p>
                    <a:pPr algn="r" defTabSz="913737"/>
                    <a:r>
                      <a:rPr lang="en-US" sz="900" dirty="0">
                        <a:solidFill>
                          <a:srgbClr val="C0504D"/>
                        </a:solidFill>
                        <a:cs typeface="Arial" charset="0"/>
                      </a:rPr>
                      <a:t>IL-12</a:t>
                    </a:r>
                  </a:p>
                </p:txBody>
              </p:sp>
              <p:sp>
                <p:nvSpPr>
                  <p:cNvPr id="168" name="Oval 68"/>
                  <p:cNvSpPr/>
                  <p:nvPr/>
                </p:nvSpPr>
                <p:spPr>
                  <a:xfrm>
                    <a:off x="5652120" y="5067910"/>
                    <a:ext cx="45719" cy="45719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8064A2">
                          <a:shade val="51000"/>
                          <a:satMod val="130000"/>
                        </a:srgbClr>
                      </a:gs>
                      <a:gs pos="80000">
                        <a:srgbClr val="8064A2">
                          <a:shade val="93000"/>
                          <a:satMod val="130000"/>
                        </a:srgbClr>
                      </a:gs>
                      <a:gs pos="100000">
                        <a:srgbClr val="8064A2">
                          <a:shade val="94000"/>
                          <a:satMod val="135000"/>
                        </a:srgbClr>
                      </a:gs>
                    </a:gsLst>
                    <a:lin ang="16200000" scaled="0"/>
                  </a:gradFill>
                  <a:ln>
                    <a:noFill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>
                    <a:bevelT w="63500" h="25400"/>
                  </a:sp3d>
                </p:spPr>
                <p:txBody>
                  <a:bodyPr lIns="91370" tIns="45687" rIns="91370" bIns="45687" rtlCol="0" anchor="ctr"/>
                  <a:lstStyle/>
                  <a:p>
                    <a:pPr algn="ctr" defTabSz="913737">
                      <a:defRPr/>
                    </a:pPr>
                    <a:endParaRPr lang="en-US" sz="1600" kern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69" name="Oval 72"/>
                  <p:cNvSpPr/>
                  <p:nvPr/>
                </p:nvSpPr>
                <p:spPr>
                  <a:xfrm>
                    <a:off x="5692994" y="4961230"/>
                    <a:ext cx="45719" cy="45719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8064A2">
                          <a:shade val="51000"/>
                          <a:satMod val="130000"/>
                        </a:srgbClr>
                      </a:gs>
                      <a:gs pos="80000">
                        <a:srgbClr val="8064A2">
                          <a:shade val="93000"/>
                          <a:satMod val="130000"/>
                        </a:srgbClr>
                      </a:gs>
                      <a:gs pos="100000">
                        <a:srgbClr val="8064A2">
                          <a:shade val="94000"/>
                          <a:satMod val="135000"/>
                        </a:srgbClr>
                      </a:gs>
                    </a:gsLst>
                    <a:lin ang="16200000" scaled="0"/>
                  </a:gradFill>
                  <a:ln>
                    <a:noFill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>
                    <a:bevelT w="63500" h="25400"/>
                  </a:sp3d>
                </p:spPr>
                <p:txBody>
                  <a:bodyPr lIns="91370" tIns="45687" rIns="91370" bIns="45687" rtlCol="0" anchor="ctr"/>
                  <a:lstStyle/>
                  <a:p>
                    <a:pPr algn="ctr" defTabSz="913737">
                      <a:defRPr/>
                    </a:pPr>
                    <a:endParaRPr lang="en-US" sz="1600" kern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70" name="Oval 74"/>
                  <p:cNvSpPr/>
                  <p:nvPr/>
                </p:nvSpPr>
                <p:spPr>
                  <a:xfrm>
                    <a:off x="5738712" y="5030251"/>
                    <a:ext cx="45719" cy="45719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8064A2">
                          <a:shade val="51000"/>
                          <a:satMod val="130000"/>
                        </a:srgbClr>
                      </a:gs>
                      <a:gs pos="80000">
                        <a:srgbClr val="8064A2">
                          <a:shade val="93000"/>
                          <a:satMod val="130000"/>
                        </a:srgbClr>
                      </a:gs>
                      <a:gs pos="100000">
                        <a:srgbClr val="8064A2">
                          <a:shade val="94000"/>
                          <a:satMod val="135000"/>
                        </a:srgbClr>
                      </a:gs>
                    </a:gsLst>
                    <a:lin ang="16200000" scaled="0"/>
                  </a:gradFill>
                  <a:ln>
                    <a:noFill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>
                    <a:bevelT w="63500" h="25400"/>
                  </a:sp3d>
                </p:spPr>
                <p:txBody>
                  <a:bodyPr lIns="91370" tIns="45687" rIns="91370" bIns="45687" rtlCol="0" anchor="ctr"/>
                  <a:lstStyle/>
                  <a:p>
                    <a:pPr algn="ctr" defTabSz="913737">
                      <a:defRPr/>
                    </a:pPr>
                    <a:endParaRPr lang="en-US" sz="1600" kern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71" name="Oval 75"/>
                  <p:cNvSpPr/>
                  <p:nvPr/>
                </p:nvSpPr>
                <p:spPr>
                  <a:xfrm>
                    <a:off x="5747303" y="5093575"/>
                    <a:ext cx="45719" cy="45719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8064A2">
                          <a:shade val="51000"/>
                          <a:satMod val="130000"/>
                        </a:srgbClr>
                      </a:gs>
                      <a:gs pos="80000">
                        <a:srgbClr val="8064A2">
                          <a:shade val="93000"/>
                          <a:satMod val="130000"/>
                        </a:srgbClr>
                      </a:gs>
                      <a:gs pos="100000">
                        <a:srgbClr val="8064A2">
                          <a:shade val="94000"/>
                          <a:satMod val="135000"/>
                        </a:srgbClr>
                      </a:gs>
                    </a:gsLst>
                    <a:lin ang="16200000" scaled="0"/>
                  </a:gradFill>
                  <a:ln>
                    <a:noFill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>
                    <a:bevelT w="63500" h="25400"/>
                  </a:sp3d>
                </p:spPr>
                <p:txBody>
                  <a:bodyPr lIns="91370" tIns="45687" rIns="91370" bIns="45687" rtlCol="0" anchor="ctr"/>
                  <a:lstStyle/>
                  <a:p>
                    <a:pPr algn="ctr" defTabSz="913737">
                      <a:defRPr/>
                    </a:pPr>
                    <a:endParaRPr lang="en-US" sz="1600" kern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72" name="Oval 76"/>
                  <p:cNvSpPr/>
                  <p:nvPr/>
                </p:nvSpPr>
                <p:spPr>
                  <a:xfrm>
                    <a:off x="5891110" y="5113629"/>
                    <a:ext cx="45719" cy="45719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8064A2">
                          <a:shade val="51000"/>
                          <a:satMod val="130000"/>
                        </a:srgbClr>
                      </a:gs>
                      <a:gs pos="80000">
                        <a:srgbClr val="8064A2">
                          <a:shade val="93000"/>
                          <a:satMod val="130000"/>
                        </a:srgbClr>
                      </a:gs>
                      <a:gs pos="100000">
                        <a:srgbClr val="8064A2">
                          <a:shade val="94000"/>
                          <a:satMod val="135000"/>
                        </a:srgbClr>
                      </a:gs>
                    </a:gsLst>
                    <a:lin ang="16200000" scaled="0"/>
                  </a:gradFill>
                  <a:ln>
                    <a:noFill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>
                    <a:bevelT w="63500" h="25400"/>
                  </a:sp3d>
                </p:spPr>
                <p:txBody>
                  <a:bodyPr lIns="91370" tIns="45687" rIns="91370" bIns="45687" rtlCol="0" anchor="ctr"/>
                  <a:lstStyle/>
                  <a:p>
                    <a:pPr algn="ctr" defTabSz="913737">
                      <a:defRPr/>
                    </a:pPr>
                    <a:endParaRPr lang="en-US" sz="1600" kern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73" name="Oval 79"/>
                  <p:cNvSpPr/>
                  <p:nvPr/>
                </p:nvSpPr>
                <p:spPr>
                  <a:xfrm>
                    <a:off x="5844032" y="4941175"/>
                    <a:ext cx="45719" cy="45719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8064A2">
                          <a:shade val="51000"/>
                          <a:satMod val="130000"/>
                        </a:srgbClr>
                      </a:gs>
                      <a:gs pos="80000">
                        <a:srgbClr val="8064A2">
                          <a:shade val="93000"/>
                          <a:satMod val="130000"/>
                        </a:srgbClr>
                      </a:gs>
                      <a:gs pos="100000">
                        <a:srgbClr val="8064A2">
                          <a:shade val="94000"/>
                          <a:satMod val="135000"/>
                        </a:srgbClr>
                      </a:gs>
                    </a:gsLst>
                    <a:lin ang="16200000" scaled="0"/>
                  </a:gradFill>
                  <a:ln>
                    <a:noFill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>
                    <a:bevelT w="63500" h="25400"/>
                  </a:sp3d>
                </p:spPr>
                <p:txBody>
                  <a:bodyPr lIns="91370" tIns="45687" rIns="91370" bIns="45687" rtlCol="0" anchor="ctr"/>
                  <a:lstStyle/>
                  <a:p>
                    <a:pPr algn="ctr" defTabSz="913737">
                      <a:defRPr/>
                    </a:pPr>
                    <a:endParaRPr lang="en-US" sz="1600" kern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74" name="Oval 80"/>
                  <p:cNvSpPr/>
                  <p:nvPr/>
                </p:nvSpPr>
                <p:spPr>
                  <a:xfrm>
                    <a:off x="5942128" y="4961230"/>
                    <a:ext cx="45719" cy="45719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8064A2">
                          <a:shade val="51000"/>
                          <a:satMod val="130000"/>
                        </a:srgbClr>
                      </a:gs>
                      <a:gs pos="80000">
                        <a:srgbClr val="8064A2">
                          <a:shade val="93000"/>
                          <a:satMod val="130000"/>
                        </a:srgbClr>
                      </a:gs>
                      <a:gs pos="100000">
                        <a:srgbClr val="8064A2">
                          <a:shade val="94000"/>
                          <a:satMod val="135000"/>
                        </a:srgbClr>
                      </a:gs>
                    </a:gsLst>
                    <a:lin ang="16200000" scaled="0"/>
                  </a:gradFill>
                  <a:ln>
                    <a:noFill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>
                    <a:bevelT w="63500" h="25400"/>
                  </a:sp3d>
                </p:spPr>
                <p:txBody>
                  <a:bodyPr lIns="91370" tIns="45687" rIns="91370" bIns="45687" rtlCol="0" anchor="ctr"/>
                  <a:lstStyle/>
                  <a:p>
                    <a:pPr algn="ctr" defTabSz="913737">
                      <a:defRPr/>
                    </a:pPr>
                    <a:endParaRPr lang="en-US" sz="1600" kern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75" name="Oval 81"/>
                  <p:cNvSpPr/>
                  <p:nvPr/>
                </p:nvSpPr>
                <p:spPr>
                  <a:xfrm>
                    <a:off x="5896409" y="5027584"/>
                    <a:ext cx="45719" cy="45719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8064A2">
                          <a:shade val="51000"/>
                          <a:satMod val="130000"/>
                        </a:srgbClr>
                      </a:gs>
                      <a:gs pos="80000">
                        <a:srgbClr val="8064A2">
                          <a:shade val="93000"/>
                          <a:satMod val="130000"/>
                        </a:srgbClr>
                      </a:gs>
                      <a:gs pos="100000">
                        <a:srgbClr val="8064A2">
                          <a:shade val="94000"/>
                          <a:satMod val="135000"/>
                        </a:srgbClr>
                      </a:gs>
                    </a:gsLst>
                    <a:lin ang="16200000" scaled="0"/>
                  </a:gradFill>
                  <a:ln>
                    <a:noFill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>
                    <a:bevelT w="63500" h="25400"/>
                  </a:sp3d>
                </p:spPr>
                <p:txBody>
                  <a:bodyPr lIns="91370" tIns="45687" rIns="91370" bIns="45687" rtlCol="0" anchor="ctr"/>
                  <a:lstStyle/>
                  <a:p>
                    <a:pPr algn="ctr" defTabSz="913737">
                      <a:defRPr/>
                    </a:pPr>
                    <a:endParaRPr lang="en-US" sz="1600" kern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76" name="Oval 82"/>
                  <p:cNvSpPr/>
                  <p:nvPr/>
                </p:nvSpPr>
                <p:spPr>
                  <a:xfrm>
                    <a:off x="5987847" y="5030251"/>
                    <a:ext cx="45719" cy="45719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8064A2">
                          <a:shade val="51000"/>
                          <a:satMod val="130000"/>
                        </a:srgbClr>
                      </a:gs>
                      <a:gs pos="80000">
                        <a:srgbClr val="8064A2">
                          <a:shade val="93000"/>
                          <a:satMod val="130000"/>
                        </a:srgbClr>
                      </a:gs>
                      <a:gs pos="100000">
                        <a:srgbClr val="8064A2">
                          <a:shade val="94000"/>
                          <a:satMod val="135000"/>
                        </a:srgbClr>
                      </a:gs>
                    </a:gsLst>
                    <a:lin ang="16200000" scaled="0"/>
                  </a:gradFill>
                  <a:ln>
                    <a:noFill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>
                    <a:bevelT w="63500" h="25400"/>
                  </a:sp3d>
                </p:spPr>
                <p:txBody>
                  <a:bodyPr lIns="91370" tIns="45687" rIns="91370" bIns="45687" rtlCol="0" anchor="ctr"/>
                  <a:lstStyle/>
                  <a:p>
                    <a:pPr algn="ctr" defTabSz="913737">
                      <a:defRPr/>
                    </a:pPr>
                    <a:endParaRPr lang="en-US" sz="1600" kern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77" name="Oval 73"/>
                  <p:cNvSpPr/>
                  <p:nvPr/>
                </p:nvSpPr>
                <p:spPr>
                  <a:xfrm>
                    <a:off x="5689766" y="5157124"/>
                    <a:ext cx="45719" cy="45719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8064A2">
                          <a:shade val="51000"/>
                          <a:satMod val="130000"/>
                        </a:srgbClr>
                      </a:gs>
                      <a:gs pos="80000">
                        <a:srgbClr val="8064A2">
                          <a:shade val="93000"/>
                          <a:satMod val="130000"/>
                        </a:srgbClr>
                      </a:gs>
                      <a:gs pos="100000">
                        <a:srgbClr val="8064A2">
                          <a:shade val="94000"/>
                          <a:satMod val="135000"/>
                        </a:srgbClr>
                      </a:gs>
                    </a:gsLst>
                    <a:lin ang="16200000" scaled="0"/>
                  </a:gradFill>
                  <a:ln>
                    <a:noFill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>
                    <a:bevelT w="63500" h="25400"/>
                  </a:sp3d>
                </p:spPr>
                <p:txBody>
                  <a:bodyPr lIns="91370" tIns="45687" rIns="91370" bIns="45687" rtlCol="0" anchor="ctr"/>
                  <a:lstStyle/>
                  <a:p>
                    <a:pPr algn="ctr" defTabSz="913737">
                      <a:defRPr/>
                    </a:pPr>
                    <a:endParaRPr lang="en-US" sz="1600" kern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78" name="Oval 77"/>
                  <p:cNvSpPr/>
                  <p:nvPr/>
                </p:nvSpPr>
                <p:spPr>
                  <a:xfrm>
                    <a:off x="5799673" y="5179984"/>
                    <a:ext cx="45719" cy="45719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8064A2">
                          <a:shade val="51000"/>
                          <a:satMod val="130000"/>
                        </a:srgbClr>
                      </a:gs>
                      <a:gs pos="80000">
                        <a:srgbClr val="8064A2">
                          <a:shade val="93000"/>
                          <a:satMod val="130000"/>
                        </a:srgbClr>
                      </a:gs>
                      <a:gs pos="100000">
                        <a:srgbClr val="8064A2">
                          <a:shade val="94000"/>
                          <a:satMod val="135000"/>
                        </a:srgbClr>
                      </a:gs>
                    </a:gsLst>
                    <a:lin ang="16200000" scaled="0"/>
                  </a:gradFill>
                  <a:ln>
                    <a:noFill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>
                    <a:bevelT w="63500" h="25400"/>
                  </a:sp3d>
                </p:spPr>
                <p:txBody>
                  <a:bodyPr lIns="91370" tIns="45687" rIns="91370" bIns="45687" rtlCol="0" anchor="ctr"/>
                  <a:lstStyle/>
                  <a:p>
                    <a:pPr algn="ctr" defTabSz="913737">
                      <a:defRPr/>
                    </a:pPr>
                    <a:endParaRPr lang="en-US" sz="1600" kern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79" name="Oval 78"/>
                  <p:cNvSpPr/>
                  <p:nvPr/>
                </p:nvSpPr>
                <p:spPr>
                  <a:xfrm>
                    <a:off x="5891111" y="5182651"/>
                    <a:ext cx="45719" cy="45719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8064A2">
                          <a:shade val="51000"/>
                          <a:satMod val="130000"/>
                        </a:srgbClr>
                      </a:gs>
                      <a:gs pos="80000">
                        <a:srgbClr val="8064A2">
                          <a:shade val="93000"/>
                          <a:satMod val="130000"/>
                        </a:srgbClr>
                      </a:gs>
                      <a:gs pos="100000">
                        <a:srgbClr val="8064A2">
                          <a:shade val="94000"/>
                          <a:satMod val="135000"/>
                        </a:srgbClr>
                      </a:gs>
                    </a:gsLst>
                    <a:lin ang="16200000" scaled="0"/>
                  </a:gradFill>
                  <a:ln>
                    <a:noFill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>
                    <a:bevelT w="63500" h="25400"/>
                  </a:sp3d>
                </p:spPr>
                <p:txBody>
                  <a:bodyPr lIns="91370" tIns="45687" rIns="91370" bIns="45687" rtlCol="0" anchor="ctr"/>
                  <a:lstStyle/>
                  <a:p>
                    <a:pPr algn="ctr" defTabSz="913737">
                      <a:defRPr/>
                    </a:pPr>
                    <a:endParaRPr lang="en-US" sz="1600" kern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80" name="Rechthoek 179"/>
                  <p:cNvSpPr/>
                  <p:nvPr/>
                </p:nvSpPr>
                <p:spPr>
                  <a:xfrm rot="1871068">
                    <a:off x="6578630" y="5152615"/>
                    <a:ext cx="858918" cy="707886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spcFirstLastPara="1" wrap="square" lIns="91370" tIns="45687" rIns="91370" bIns="45687" numCol="1" rtlCol="0">
                    <a:prstTxWarp prst="textArchDown">
                      <a:avLst/>
                    </a:prstTxWarp>
                    <a:spAutoFit/>
                  </a:bodyPr>
                  <a:lstStyle/>
                  <a:p>
                    <a:pPr algn="r" defTabSz="913737"/>
                    <a:r>
                      <a:rPr lang="en-US" sz="900" dirty="0">
                        <a:solidFill>
                          <a:srgbClr val="C0504D"/>
                        </a:solidFill>
                        <a:cs typeface="Arial" charset="0"/>
                      </a:rPr>
                      <a:t>IL-4</a:t>
                    </a:r>
                  </a:p>
                  <a:p>
                    <a:pPr algn="r" defTabSz="913737"/>
                    <a:r>
                      <a:rPr lang="en-US" sz="900" dirty="0">
                        <a:solidFill>
                          <a:srgbClr val="C0504D"/>
                        </a:solidFill>
                        <a:cs typeface="Arial" charset="0"/>
                      </a:rPr>
                      <a:t>IL-5</a:t>
                    </a:r>
                  </a:p>
                  <a:p>
                    <a:pPr algn="r" defTabSz="913737"/>
                    <a:r>
                      <a:rPr lang="en-US" sz="900" dirty="0">
                        <a:solidFill>
                          <a:srgbClr val="C0504D"/>
                        </a:solidFill>
                        <a:cs typeface="Arial" charset="0"/>
                      </a:rPr>
                      <a:t>IL-10</a:t>
                    </a:r>
                  </a:p>
                  <a:p>
                    <a:pPr algn="r" defTabSz="913737"/>
                    <a:r>
                      <a:rPr lang="en-US" sz="900" dirty="0">
                        <a:solidFill>
                          <a:srgbClr val="C0504D"/>
                        </a:solidFill>
                        <a:cs typeface="Arial" charset="0"/>
                      </a:rPr>
                      <a:t>IL-13</a:t>
                    </a:r>
                  </a:p>
                </p:txBody>
              </p:sp>
            </p:grpSp>
            <p:sp>
              <p:nvSpPr>
                <p:cNvPr id="181" name="Oval 68"/>
                <p:cNvSpPr/>
                <p:nvPr/>
              </p:nvSpPr>
              <p:spPr>
                <a:xfrm>
                  <a:off x="6926864" y="6220038"/>
                  <a:ext cx="45719" cy="4571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8064A2">
                        <a:shade val="51000"/>
                        <a:satMod val="130000"/>
                      </a:srgbClr>
                    </a:gs>
                    <a:gs pos="80000">
                      <a:srgbClr val="8064A2">
                        <a:shade val="93000"/>
                        <a:satMod val="130000"/>
                      </a:srgbClr>
                    </a:gs>
                    <a:gs pos="100000">
                      <a:srgbClr val="8064A2">
                        <a:shade val="94000"/>
                        <a:satMod val="135000"/>
                      </a:srgbClr>
                    </a:gs>
                  </a:gsLst>
                  <a:lin ang="16200000" scaled="0"/>
                </a:gra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/>
                </a:sp3d>
              </p:spPr>
              <p:txBody>
                <a:bodyPr lIns="91370" tIns="45687" rIns="91370" bIns="45687" rtlCol="0" anchor="ctr"/>
                <a:lstStyle/>
                <a:p>
                  <a:pPr algn="ctr" defTabSz="913737">
                    <a:defRPr/>
                  </a:pPr>
                  <a:endParaRPr lang="en-US" sz="1600" kern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82" name="Oval 72"/>
                <p:cNvSpPr/>
                <p:nvPr/>
              </p:nvSpPr>
              <p:spPr>
                <a:xfrm>
                  <a:off x="6967733" y="6113358"/>
                  <a:ext cx="45719" cy="4571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8064A2">
                        <a:shade val="51000"/>
                        <a:satMod val="130000"/>
                      </a:srgbClr>
                    </a:gs>
                    <a:gs pos="80000">
                      <a:srgbClr val="8064A2">
                        <a:shade val="93000"/>
                        <a:satMod val="130000"/>
                      </a:srgbClr>
                    </a:gs>
                    <a:gs pos="100000">
                      <a:srgbClr val="8064A2">
                        <a:shade val="94000"/>
                        <a:satMod val="135000"/>
                      </a:srgbClr>
                    </a:gs>
                  </a:gsLst>
                  <a:lin ang="16200000" scaled="0"/>
                </a:gra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/>
                </a:sp3d>
              </p:spPr>
              <p:txBody>
                <a:bodyPr lIns="91370" tIns="45687" rIns="91370" bIns="45687" rtlCol="0" anchor="ctr"/>
                <a:lstStyle/>
                <a:p>
                  <a:pPr algn="ctr" defTabSz="913737">
                    <a:defRPr/>
                  </a:pPr>
                  <a:endParaRPr lang="en-US" sz="1600" kern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83" name="Oval 74"/>
                <p:cNvSpPr/>
                <p:nvPr/>
              </p:nvSpPr>
              <p:spPr>
                <a:xfrm>
                  <a:off x="7013452" y="6182379"/>
                  <a:ext cx="45719" cy="4571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8064A2">
                        <a:shade val="51000"/>
                        <a:satMod val="130000"/>
                      </a:srgbClr>
                    </a:gs>
                    <a:gs pos="80000">
                      <a:srgbClr val="8064A2">
                        <a:shade val="93000"/>
                        <a:satMod val="130000"/>
                      </a:srgbClr>
                    </a:gs>
                    <a:gs pos="100000">
                      <a:srgbClr val="8064A2">
                        <a:shade val="94000"/>
                        <a:satMod val="135000"/>
                      </a:srgbClr>
                    </a:gs>
                  </a:gsLst>
                  <a:lin ang="16200000" scaled="0"/>
                </a:gra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/>
                </a:sp3d>
              </p:spPr>
              <p:txBody>
                <a:bodyPr lIns="91370" tIns="45687" rIns="91370" bIns="45687" rtlCol="0" anchor="ctr"/>
                <a:lstStyle/>
                <a:p>
                  <a:pPr algn="ctr" defTabSz="913737">
                    <a:defRPr/>
                  </a:pPr>
                  <a:endParaRPr lang="en-US" sz="1600" kern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84" name="Oval 75"/>
                <p:cNvSpPr/>
                <p:nvPr/>
              </p:nvSpPr>
              <p:spPr>
                <a:xfrm>
                  <a:off x="7022040" y="6245703"/>
                  <a:ext cx="45719" cy="4571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8064A2">
                        <a:shade val="51000"/>
                        <a:satMod val="130000"/>
                      </a:srgbClr>
                    </a:gs>
                    <a:gs pos="80000">
                      <a:srgbClr val="8064A2">
                        <a:shade val="93000"/>
                        <a:satMod val="130000"/>
                      </a:srgbClr>
                    </a:gs>
                    <a:gs pos="100000">
                      <a:srgbClr val="8064A2">
                        <a:shade val="94000"/>
                        <a:satMod val="135000"/>
                      </a:srgbClr>
                    </a:gs>
                  </a:gsLst>
                  <a:lin ang="16200000" scaled="0"/>
                </a:gra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/>
                </a:sp3d>
              </p:spPr>
              <p:txBody>
                <a:bodyPr lIns="91370" tIns="45687" rIns="91370" bIns="45687" rtlCol="0" anchor="ctr"/>
                <a:lstStyle/>
                <a:p>
                  <a:pPr algn="ctr" defTabSz="913737">
                    <a:defRPr/>
                  </a:pPr>
                  <a:endParaRPr lang="en-US" sz="1600" kern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86" name="Oval 79"/>
                <p:cNvSpPr/>
                <p:nvPr/>
              </p:nvSpPr>
              <p:spPr>
                <a:xfrm>
                  <a:off x="7118773" y="6093303"/>
                  <a:ext cx="45719" cy="4571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8064A2">
                        <a:shade val="51000"/>
                        <a:satMod val="130000"/>
                      </a:srgbClr>
                    </a:gs>
                    <a:gs pos="80000">
                      <a:srgbClr val="8064A2">
                        <a:shade val="93000"/>
                        <a:satMod val="130000"/>
                      </a:srgbClr>
                    </a:gs>
                    <a:gs pos="100000">
                      <a:srgbClr val="8064A2">
                        <a:shade val="94000"/>
                        <a:satMod val="135000"/>
                      </a:srgbClr>
                    </a:gs>
                  </a:gsLst>
                  <a:lin ang="16200000" scaled="0"/>
                </a:gra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/>
                </a:sp3d>
              </p:spPr>
              <p:txBody>
                <a:bodyPr lIns="91370" tIns="45687" rIns="91370" bIns="45687" rtlCol="0" anchor="ctr"/>
                <a:lstStyle/>
                <a:p>
                  <a:pPr algn="ctr" defTabSz="913737">
                    <a:defRPr/>
                  </a:pPr>
                  <a:endParaRPr lang="en-US" sz="1600" kern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87" name="Oval 80"/>
                <p:cNvSpPr/>
                <p:nvPr/>
              </p:nvSpPr>
              <p:spPr>
                <a:xfrm>
                  <a:off x="7216866" y="6113358"/>
                  <a:ext cx="45719" cy="4571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8064A2">
                        <a:shade val="51000"/>
                        <a:satMod val="130000"/>
                      </a:srgbClr>
                    </a:gs>
                    <a:gs pos="80000">
                      <a:srgbClr val="8064A2">
                        <a:shade val="93000"/>
                        <a:satMod val="130000"/>
                      </a:srgbClr>
                    </a:gs>
                    <a:gs pos="100000">
                      <a:srgbClr val="8064A2">
                        <a:shade val="94000"/>
                        <a:satMod val="135000"/>
                      </a:srgbClr>
                    </a:gs>
                  </a:gsLst>
                  <a:lin ang="16200000" scaled="0"/>
                </a:gra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/>
                </a:sp3d>
              </p:spPr>
              <p:txBody>
                <a:bodyPr lIns="91370" tIns="45687" rIns="91370" bIns="45687" rtlCol="0" anchor="ctr"/>
                <a:lstStyle/>
                <a:p>
                  <a:pPr algn="ctr" defTabSz="913737">
                    <a:defRPr/>
                  </a:pPr>
                  <a:endParaRPr lang="en-US" sz="1600" kern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90" name="Oval 73"/>
                <p:cNvSpPr/>
                <p:nvPr/>
              </p:nvSpPr>
              <p:spPr>
                <a:xfrm>
                  <a:off x="6964509" y="6309252"/>
                  <a:ext cx="45719" cy="4571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8064A2">
                        <a:shade val="51000"/>
                        <a:satMod val="130000"/>
                      </a:srgbClr>
                    </a:gs>
                    <a:gs pos="80000">
                      <a:srgbClr val="8064A2">
                        <a:shade val="93000"/>
                        <a:satMod val="130000"/>
                      </a:srgbClr>
                    </a:gs>
                    <a:gs pos="100000">
                      <a:srgbClr val="8064A2">
                        <a:shade val="94000"/>
                        <a:satMod val="135000"/>
                      </a:srgbClr>
                    </a:gs>
                  </a:gsLst>
                  <a:lin ang="16200000" scaled="0"/>
                </a:gra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/>
                </a:sp3d>
              </p:spPr>
              <p:txBody>
                <a:bodyPr lIns="91370" tIns="45687" rIns="91370" bIns="45687" rtlCol="0" anchor="ctr"/>
                <a:lstStyle/>
                <a:p>
                  <a:pPr algn="ctr" defTabSz="913737">
                    <a:defRPr/>
                  </a:pPr>
                  <a:endParaRPr lang="en-US" sz="1600" kern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91" name="Oval 77"/>
                <p:cNvSpPr/>
                <p:nvPr/>
              </p:nvSpPr>
              <p:spPr>
                <a:xfrm>
                  <a:off x="7074417" y="6332112"/>
                  <a:ext cx="45719" cy="4571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8064A2">
                        <a:shade val="51000"/>
                        <a:satMod val="130000"/>
                      </a:srgbClr>
                    </a:gs>
                    <a:gs pos="80000">
                      <a:srgbClr val="8064A2">
                        <a:shade val="93000"/>
                        <a:satMod val="130000"/>
                      </a:srgbClr>
                    </a:gs>
                    <a:gs pos="100000">
                      <a:srgbClr val="8064A2">
                        <a:shade val="94000"/>
                        <a:satMod val="135000"/>
                      </a:srgbClr>
                    </a:gs>
                  </a:gsLst>
                  <a:lin ang="16200000" scaled="0"/>
                </a:gra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/>
                </a:sp3d>
              </p:spPr>
              <p:txBody>
                <a:bodyPr lIns="91370" tIns="45687" rIns="91370" bIns="45687" rtlCol="0" anchor="ctr"/>
                <a:lstStyle/>
                <a:p>
                  <a:pPr algn="ctr" defTabSz="913737">
                    <a:defRPr/>
                  </a:pPr>
                  <a:endParaRPr lang="en-US" sz="1600" kern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93" name="Oval 68"/>
                <p:cNvSpPr/>
                <p:nvPr/>
              </p:nvSpPr>
              <p:spPr>
                <a:xfrm>
                  <a:off x="7079261" y="6372438"/>
                  <a:ext cx="45719" cy="4571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8064A2">
                        <a:shade val="51000"/>
                        <a:satMod val="130000"/>
                      </a:srgbClr>
                    </a:gs>
                    <a:gs pos="80000">
                      <a:srgbClr val="8064A2">
                        <a:shade val="93000"/>
                        <a:satMod val="130000"/>
                      </a:srgbClr>
                    </a:gs>
                    <a:gs pos="100000">
                      <a:srgbClr val="8064A2">
                        <a:shade val="94000"/>
                        <a:satMod val="135000"/>
                      </a:srgbClr>
                    </a:gs>
                  </a:gsLst>
                  <a:lin ang="16200000" scaled="0"/>
                </a:gra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/>
                </a:sp3d>
              </p:spPr>
              <p:txBody>
                <a:bodyPr lIns="91370" tIns="45687" rIns="91370" bIns="45687" rtlCol="0" anchor="ctr"/>
                <a:lstStyle/>
                <a:p>
                  <a:pPr algn="ctr" defTabSz="913737">
                    <a:defRPr/>
                  </a:pPr>
                  <a:endParaRPr lang="en-US" sz="1600" kern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1" name="Ovaal 70"/>
                <p:cNvSpPr/>
                <p:nvPr/>
              </p:nvSpPr>
              <p:spPr>
                <a:xfrm>
                  <a:off x="7553638" y="4912120"/>
                  <a:ext cx="807110" cy="780833"/>
                </a:xfrm>
                <a:prstGeom prst="ellipse">
                  <a:avLst/>
                </a:prstGeom>
                <a:blipFill dpi="0" rotWithShape="1">
                  <a:blip r:embed="rId2">
                    <a:alphaModFix amt="31000"/>
                  </a:blip>
                  <a:srcRect/>
                  <a:tile tx="0" ty="0" sx="100000" sy="100000" flip="none" algn="tl"/>
                </a:blip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0">
                  <a:schemeClr val="dk1"/>
                </a:lnRef>
                <a:fillRef idx="3">
                  <a:schemeClr val="dk1"/>
                </a:fillRef>
                <a:effectRef idx="3">
                  <a:schemeClr val="dk1"/>
                </a:effectRef>
                <a:fontRef idx="minor">
                  <a:schemeClr val="lt1"/>
                </a:fontRef>
              </p:style>
              <p:txBody>
                <a:bodyPr lIns="91370" tIns="45687" rIns="91370" bIns="45687" rtlCol="0" anchor="ctr"/>
                <a:lstStyle/>
                <a:p>
                  <a:pPr algn="ctr" defTabSz="913737"/>
                  <a:r>
                    <a:rPr lang="nl-BE" sz="1100" dirty="0">
                      <a:solidFill>
                        <a:sysClr val="windowText" lastClr="000000"/>
                      </a:solidFill>
                    </a:rPr>
                    <a:t>T</a:t>
                  </a:r>
                  <a:r>
                    <a:rPr lang="nl-BE" sz="1100" baseline="-25000" dirty="0">
                      <a:solidFill>
                        <a:sysClr val="windowText" lastClr="000000"/>
                      </a:solidFill>
                    </a:rPr>
                    <a:t>h</a:t>
                  </a:r>
                  <a:r>
                    <a:rPr lang="nl-BE" sz="1100" dirty="0">
                      <a:solidFill>
                        <a:sysClr val="windowText" lastClr="000000"/>
                      </a:solidFill>
                    </a:rPr>
                    <a:t>2</a:t>
                  </a:r>
                </a:p>
                <a:p>
                  <a:pPr algn="ctr" defTabSz="913737"/>
                  <a:r>
                    <a:rPr lang="nl-BE" sz="1100" dirty="0">
                      <a:solidFill>
                        <a:sysClr val="windowText" lastClr="000000"/>
                      </a:solidFill>
                    </a:rPr>
                    <a:t>CD4+ </a:t>
                  </a:r>
                  <a:r>
                    <a:rPr lang="nl-BE" sz="1100" dirty="0" err="1">
                      <a:solidFill>
                        <a:sysClr val="windowText" lastClr="000000"/>
                      </a:solidFill>
                    </a:rPr>
                    <a:t>Tcell</a:t>
                  </a:r>
                  <a:endParaRPr lang="en-US" sz="1100" dirty="0">
                    <a:solidFill>
                      <a:sysClr val="windowText" lastClr="000000"/>
                    </a:solidFill>
                  </a:endParaRPr>
                </a:p>
              </p:txBody>
            </p:sp>
          </p:grpSp>
        </p:grpSp>
      </p:grpSp>
      <p:grpSp>
        <p:nvGrpSpPr>
          <p:cNvPr id="36" name="Group 35"/>
          <p:cNvGrpSpPr/>
          <p:nvPr/>
        </p:nvGrpSpPr>
        <p:grpSpPr>
          <a:xfrm>
            <a:off x="3239562" y="2288794"/>
            <a:ext cx="1080419" cy="1155247"/>
            <a:chOff x="3239552" y="2288759"/>
            <a:chExt cx="1080419" cy="1155247"/>
          </a:xfrm>
        </p:grpSpPr>
        <p:sp>
          <p:nvSpPr>
            <p:cNvPr id="205" name="TextBox 64"/>
            <p:cNvSpPr txBox="1"/>
            <p:nvPr/>
          </p:nvSpPr>
          <p:spPr>
            <a:xfrm rot="18413910">
              <a:off x="3331678" y="2555539"/>
              <a:ext cx="915160" cy="86177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370" tIns="45687" rIns="91370" bIns="45687" rtlCol="0">
              <a:prstTxWarp prst="textArchUp">
                <a:avLst/>
              </a:prstTxWarp>
              <a:spAutoFit/>
            </a:bodyPr>
            <a:lstStyle/>
            <a:p>
              <a:pPr algn="r" defTabSz="913737"/>
              <a:r>
                <a:rPr lang="en-US" sz="1200" dirty="0" err="1">
                  <a:solidFill>
                    <a:srgbClr val="C0504D"/>
                  </a:solidFill>
                  <a:cs typeface="Arial" charset="0"/>
                </a:rPr>
                <a:t>IFN</a:t>
              </a:r>
              <a:r>
                <a:rPr lang="en-US" sz="1200" dirty="0" err="1">
                  <a:solidFill>
                    <a:srgbClr val="C0504D"/>
                  </a:solidFill>
                  <a:latin typeface="Symbol" pitchFamily="18" charset="2"/>
                  <a:cs typeface="Arial" charset="0"/>
                </a:rPr>
                <a:t>g</a:t>
              </a:r>
              <a:endParaRPr lang="en-US" sz="900" dirty="0">
                <a:solidFill>
                  <a:srgbClr val="C0504D"/>
                </a:solidFill>
                <a:latin typeface="Symbol" pitchFamily="18" charset="2"/>
                <a:cs typeface="Arial" charset="0"/>
              </a:endParaRPr>
            </a:p>
            <a:p>
              <a:pPr algn="r" defTabSz="913737"/>
              <a:r>
                <a:rPr lang="en-US" sz="900" dirty="0" err="1">
                  <a:solidFill>
                    <a:srgbClr val="C0504D"/>
                  </a:solidFill>
                  <a:cs typeface="Arial" charset="0"/>
                </a:rPr>
                <a:t>Granzyme</a:t>
              </a:r>
              <a:endParaRPr lang="en-US" sz="900" dirty="0">
                <a:solidFill>
                  <a:srgbClr val="C0504D"/>
                </a:solidFill>
                <a:cs typeface="Arial" charset="0"/>
              </a:endParaRPr>
            </a:p>
            <a:p>
              <a:pPr algn="r" defTabSz="913737"/>
              <a:r>
                <a:rPr lang="en-US" sz="900" dirty="0" err="1">
                  <a:solidFill>
                    <a:srgbClr val="C0504D"/>
                  </a:solidFill>
                  <a:cs typeface="Arial" charset="0"/>
                </a:rPr>
                <a:t>Perforin</a:t>
              </a:r>
              <a:endParaRPr lang="en-US" sz="900" dirty="0">
                <a:solidFill>
                  <a:srgbClr val="C0504D"/>
                </a:solidFill>
                <a:cs typeface="Arial" charset="0"/>
              </a:endParaRPr>
            </a:p>
          </p:txBody>
        </p:sp>
        <p:sp>
          <p:nvSpPr>
            <p:cNvPr id="5" name="Gekromde PIJL-RECHTS 4"/>
            <p:cNvSpPr/>
            <p:nvPr/>
          </p:nvSpPr>
          <p:spPr>
            <a:xfrm rot="5400000">
              <a:off x="3597919" y="1930392"/>
              <a:ext cx="363686" cy="1080419"/>
            </a:xfrm>
            <a:prstGeom prst="curvedRightArrow">
              <a:avLst>
                <a:gd name="adj1" fmla="val 0"/>
                <a:gd name="adj2" fmla="val 48585"/>
                <a:gd name="adj3" fmla="val 53078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370" tIns="45687" rIns="91370" bIns="45687" rtlCol="0" anchor="ctr"/>
            <a:lstStyle/>
            <a:p>
              <a:pPr algn="ctr" defTabSz="913737"/>
              <a:endParaRPr lang="en-US" sz="1600">
                <a:solidFill>
                  <a:srgbClr val="FF0000"/>
                </a:solidFill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3710583" y="2484297"/>
            <a:ext cx="2077957" cy="1312050"/>
            <a:chOff x="3710564" y="2484289"/>
            <a:chExt cx="2077957" cy="1312047"/>
          </a:xfrm>
        </p:grpSpPr>
        <p:sp>
          <p:nvSpPr>
            <p:cNvPr id="212" name="Rectangle 126"/>
            <p:cNvSpPr>
              <a:spLocks noChangeArrowheads="1"/>
            </p:cNvSpPr>
            <p:nvPr/>
          </p:nvSpPr>
          <p:spPr bwMode="auto">
            <a:xfrm>
              <a:off x="3760458" y="3596348"/>
              <a:ext cx="405658" cy="199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370" tIns="45687" rIns="91370" bIns="45687">
              <a:spAutoFit/>
            </a:bodyPr>
            <a:lstStyle/>
            <a:p>
              <a:pPr defTabSz="913737" eaLnBrk="0" hangingPunct="0"/>
              <a:r>
                <a:rPr lang="en-GB" sz="700" dirty="0">
                  <a:solidFill>
                    <a:prstClr val="black"/>
                  </a:solidFill>
                  <a:latin typeface="Verdana" pitchFamily="34" charset="0"/>
                </a:rPr>
                <a:t>PD-1</a:t>
              </a:r>
            </a:p>
          </p:txBody>
        </p:sp>
        <p:grpSp>
          <p:nvGrpSpPr>
            <p:cNvPr id="38" name="Group 37"/>
            <p:cNvGrpSpPr/>
            <p:nvPr/>
          </p:nvGrpSpPr>
          <p:grpSpPr>
            <a:xfrm>
              <a:off x="3710564" y="2484289"/>
              <a:ext cx="2077957" cy="1286090"/>
              <a:chOff x="3710564" y="2484289"/>
              <a:chExt cx="2077957" cy="1286090"/>
            </a:xfrm>
          </p:grpSpPr>
          <p:cxnSp>
            <p:nvCxnSpPr>
              <p:cNvPr id="210" name="Rechte verbindingslijn 209"/>
              <p:cNvCxnSpPr/>
              <p:nvPr/>
            </p:nvCxnSpPr>
            <p:spPr>
              <a:xfrm rot="16200000">
                <a:off x="4105009" y="3371252"/>
                <a:ext cx="0" cy="223508"/>
              </a:xfrm>
              <a:prstGeom prst="line">
                <a:avLst/>
              </a:prstGeom>
              <a:ln w="38100">
                <a:solidFill>
                  <a:srgbClr val="CC0000"/>
                </a:soli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pic>
            <p:nvPicPr>
              <p:cNvPr id="208" name="Content Placeholder 7"/>
              <p:cNvPicPr>
                <a:picLocks noChangeAspect="1"/>
              </p:cNvPicPr>
              <p:nvPr/>
            </p:nvPicPr>
            <p:blipFill rotWithShape="1">
              <a:blip r:embed="rId5"/>
              <a:srcRect l="63187" t="28729" r="33112" b="62815"/>
              <a:stretch/>
            </p:blipFill>
            <p:spPr bwMode="auto">
              <a:xfrm rot="4804445">
                <a:off x="5503199" y="2802218"/>
                <a:ext cx="164663" cy="4059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32" name="Group 31"/>
              <p:cNvGrpSpPr/>
              <p:nvPr/>
            </p:nvGrpSpPr>
            <p:grpSpPr>
              <a:xfrm>
                <a:off x="3710564" y="2484289"/>
                <a:ext cx="1761536" cy="1286090"/>
                <a:chOff x="3710564" y="2484289"/>
                <a:chExt cx="1761536" cy="1286090"/>
              </a:xfrm>
            </p:grpSpPr>
            <p:pic>
              <p:nvPicPr>
                <p:cNvPr id="149" name="Content Placeholder 7"/>
                <p:cNvPicPr>
                  <a:picLocks noChangeAspect="1"/>
                </p:cNvPicPr>
                <p:nvPr/>
              </p:nvPicPr>
              <p:blipFill rotWithShape="1">
                <a:blip r:embed="rId5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 l="66660" t="28507" r="27420" b="61581"/>
                <a:stretch/>
              </p:blipFill>
              <p:spPr bwMode="auto">
                <a:xfrm rot="16069329">
                  <a:off x="3816934" y="2779315"/>
                  <a:ext cx="262262" cy="47500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38" name="Ovaal 137"/>
                <p:cNvSpPr/>
                <p:nvPr/>
              </p:nvSpPr>
              <p:spPr>
                <a:xfrm>
                  <a:off x="4095678" y="2484289"/>
                  <a:ext cx="1376422" cy="128609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0">
                  <a:schemeClr val="dk1"/>
                </a:lnRef>
                <a:fillRef idx="3">
                  <a:schemeClr val="dk1"/>
                </a:fillRef>
                <a:effectRef idx="3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3737"/>
                  <a:endParaRPr lang="en-US" sz="1600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139" name="Ovaal 138"/>
              <p:cNvSpPr/>
              <p:nvPr/>
            </p:nvSpPr>
            <p:spPr>
              <a:xfrm>
                <a:off x="4270377" y="2652436"/>
                <a:ext cx="1030567" cy="981695"/>
              </a:xfrm>
              <a:prstGeom prst="ellipse">
                <a:avLst/>
              </a:prstGeom>
              <a:solidFill>
                <a:srgbClr val="CC0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3737"/>
                <a:r>
                  <a:rPr lang="nl-BE" sz="1400" dirty="0">
                    <a:solidFill>
                      <a:prstClr val="white"/>
                    </a:solidFill>
                  </a:rPr>
                  <a:t>CTL</a:t>
                </a:r>
              </a:p>
              <a:p>
                <a:pPr algn="ctr" defTabSz="913737"/>
                <a:r>
                  <a:rPr lang="nl-BE" sz="1400" dirty="0">
                    <a:solidFill>
                      <a:prstClr val="white"/>
                    </a:solidFill>
                  </a:rPr>
                  <a:t>CD8+ </a:t>
                </a:r>
                <a:r>
                  <a:rPr lang="nl-BE" sz="1400" dirty="0" err="1">
                    <a:solidFill>
                      <a:prstClr val="white"/>
                    </a:solidFill>
                  </a:rPr>
                  <a:t>Tcell</a:t>
                </a:r>
                <a:endParaRPr lang="en-US" sz="14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8" name="Rechthoek 17"/>
              <p:cNvSpPr/>
              <p:nvPr/>
            </p:nvSpPr>
            <p:spPr>
              <a:xfrm rot="16200000">
                <a:off x="3840696" y="3336205"/>
                <a:ext cx="108012" cy="293610"/>
              </a:xfrm>
              <a:prstGeom prst="rect">
                <a:avLst/>
              </a:prstGeom>
              <a:gradFill flip="none" rotWithShape="1">
                <a:gsLst>
                  <a:gs pos="0">
                    <a:schemeClr val="lt1">
                      <a:tint val="80000"/>
                      <a:satMod val="300000"/>
                    </a:schemeClr>
                  </a:gs>
                  <a:gs pos="100000">
                    <a:srgbClr val="CC0000"/>
                  </a:gs>
                </a:gsLst>
                <a:path path="shape">
                  <a:fillToRect l="50000" t="50000" r="50000" b="50000"/>
                </a:path>
                <a:tileRect/>
              </a:gra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003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370" tIns="45687" rIns="91370" bIns="45687" rtlCol="0" anchor="ctr"/>
              <a:lstStyle/>
              <a:p>
                <a:pPr algn="ctr" defTabSz="913737"/>
                <a:endParaRPr lang="en-US" sz="160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145" name="Isosceles Triangle 55"/>
          <p:cNvSpPr/>
          <p:nvPr/>
        </p:nvSpPr>
        <p:spPr>
          <a:xfrm rot="5331164">
            <a:off x="3595991" y="2922360"/>
            <a:ext cx="76932" cy="109806"/>
          </a:xfrm>
          <a:prstGeom prst="triangle">
            <a:avLst>
              <a:gd name="adj" fmla="val 2289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algn="ctr" defTabSz="913737">
              <a:defRPr/>
            </a:pPr>
            <a:endParaRPr lang="en-US" sz="1600" kern="0">
              <a:solidFill>
                <a:prstClr val="white"/>
              </a:solidFill>
            </a:endParaRPr>
          </a:p>
        </p:txBody>
      </p:sp>
      <p:sp>
        <p:nvSpPr>
          <p:cNvPr id="146" name="Isosceles Triangle 56"/>
          <p:cNvSpPr/>
          <p:nvPr/>
        </p:nvSpPr>
        <p:spPr>
          <a:xfrm rot="5331164">
            <a:off x="3584039" y="2996213"/>
            <a:ext cx="91271" cy="111484"/>
          </a:xfrm>
          <a:prstGeom prst="triangle">
            <a:avLst>
              <a:gd name="adj" fmla="val 100000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algn="ctr" defTabSz="913737">
              <a:defRPr/>
            </a:pPr>
            <a:endParaRPr lang="en-US" sz="1600" kern="0">
              <a:solidFill>
                <a:prstClr val="white"/>
              </a:solidFill>
            </a:endParaRPr>
          </a:p>
        </p:txBody>
      </p:sp>
      <p:sp>
        <p:nvSpPr>
          <p:cNvPr id="147" name="Oval 52"/>
          <p:cNvSpPr/>
          <p:nvPr/>
        </p:nvSpPr>
        <p:spPr>
          <a:xfrm rot="5331164">
            <a:off x="3645496" y="2939179"/>
            <a:ext cx="117004" cy="146968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37"/>
            <a:endParaRPr lang="en-US" sz="1600" kern="0">
              <a:solidFill>
                <a:prstClr val="white"/>
              </a:solidFill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238601" y="3209272"/>
            <a:ext cx="5109194" cy="3294973"/>
            <a:chOff x="238601" y="3209240"/>
            <a:chExt cx="5109194" cy="3294972"/>
          </a:xfrm>
        </p:grpSpPr>
        <p:sp>
          <p:nvSpPr>
            <p:cNvPr id="211" name="Rectangle 126"/>
            <p:cNvSpPr>
              <a:spLocks noChangeArrowheads="1"/>
            </p:cNvSpPr>
            <p:nvPr/>
          </p:nvSpPr>
          <p:spPr bwMode="auto">
            <a:xfrm>
              <a:off x="3335429" y="3590471"/>
              <a:ext cx="455626" cy="199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370" tIns="45687" rIns="91370" bIns="45687">
              <a:spAutoFit/>
            </a:bodyPr>
            <a:lstStyle/>
            <a:p>
              <a:pPr defTabSz="913737" eaLnBrk="0" hangingPunct="0"/>
              <a:r>
                <a:rPr lang="en-GB" sz="700" dirty="0">
                  <a:solidFill>
                    <a:prstClr val="black"/>
                  </a:solidFill>
                  <a:latin typeface="Verdana" pitchFamily="34" charset="0"/>
                </a:rPr>
                <a:t>PD-L1</a:t>
              </a:r>
            </a:p>
          </p:txBody>
        </p:sp>
        <p:grpSp>
          <p:nvGrpSpPr>
            <p:cNvPr id="47" name="Group 46"/>
            <p:cNvGrpSpPr/>
            <p:nvPr/>
          </p:nvGrpSpPr>
          <p:grpSpPr>
            <a:xfrm>
              <a:off x="238601" y="3209240"/>
              <a:ext cx="5109194" cy="3294972"/>
              <a:chOff x="238601" y="3209240"/>
              <a:chExt cx="5109194" cy="3294972"/>
            </a:xfrm>
          </p:grpSpPr>
          <p:sp>
            <p:nvSpPr>
              <p:cNvPr id="223" name="Oval 76"/>
              <p:cNvSpPr/>
              <p:nvPr/>
            </p:nvSpPr>
            <p:spPr>
              <a:xfrm>
                <a:off x="2542742" y="6230590"/>
                <a:ext cx="45719" cy="45719"/>
              </a:xfrm>
              <a:prstGeom prst="ellipse">
                <a:avLst/>
              </a:prstGeom>
              <a:gradFill rotWithShape="1">
                <a:gsLst>
                  <a:gs pos="0">
                    <a:srgbClr val="8064A2">
                      <a:shade val="51000"/>
                      <a:satMod val="130000"/>
                    </a:srgbClr>
                  </a:gs>
                  <a:gs pos="80000">
                    <a:srgbClr val="8064A2">
                      <a:shade val="93000"/>
                      <a:satMod val="130000"/>
                    </a:srgbClr>
                  </a:gs>
                  <a:gs pos="100000">
                    <a:srgbClr val="8064A2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lIns="91370" tIns="45687" rIns="91370" bIns="45687" rtlCol="0" anchor="ctr"/>
              <a:lstStyle/>
              <a:p>
                <a:pPr algn="ctr" defTabSz="913737">
                  <a:defRPr/>
                </a:pPr>
                <a:endParaRPr lang="en-US" sz="1600" kern="0">
                  <a:solidFill>
                    <a:prstClr val="white"/>
                  </a:solidFill>
                </a:endParaRPr>
              </a:p>
            </p:txBody>
          </p:sp>
          <p:sp>
            <p:nvSpPr>
              <p:cNvPr id="225" name="Oval 80"/>
              <p:cNvSpPr/>
              <p:nvPr/>
            </p:nvSpPr>
            <p:spPr>
              <a:xfrm>
                <a:off x="2593753" y="6078191"/>
                <a:ext cx="45719" cy="45719"/>
              </a:xfrm>
              <a:prstGeom prst="ellipse">
                <a:avLst/>
              </a:prstGeom>
              <a:gradFill rotWithShape="1">
                <a:gsLst>
                  <a:gs pos="0">
                    <a:srgbClr val="8064A2">
                      <a:shade val="51000"/>
                      <a:satMod val="130000"/>
                    </a:srgbClr>
                  </a:gs>
                  <a:gs pos="80000">
                    <a:srgbClr val="8064A2">
                      <a:shade val="93000"/>
                      <a:satMod val="130000"/>
                    </a:srgbClr>
                  </a:gs>
                  <a:gs pos="100000">
                    <a:srgbClr val="8064A2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lIns="91370" tIns="45687" rIns="91370" bIns="45687" rtlCol="0" anchor="ctr"/>
              <a:lstStyle/>
              <a:p>
                <a:pPr algn="ctr" defTabSz="913737">
                  <a:defRPr/>
                </a:pPr>
                <a:endParaRPr lang="en-US" sz="1600" kern="0">
                  <a:solidFill>
                    <a:prstClr val="white"/>
                  </a:solidFill>
                </a:endParaRPr>
              </a:p>
            </p:txBody>
          </p:sp>
          <p:sp>
            <p:nvSpPr>
              <p:cNvPr id="226" name="Oval 81"/>
              <p:cNvSpPr/>
              <p:nvPr/>
            </p:nvSpPr>
            <p:spPr>
              <a:xfrm>
                <a:off x="2548034" y="6144545"/>
                <a:ext cx="45719" cy="45719"/>
              </a:xfrm>
              <a:prstGeom prst="ellipse">
                <a:avLst/>
              </a:prstGeom>
              <a:gradFill rotWithShape="1">
                <a:gsLst>
                  <a:gs pos="0">
                    <a:srgbClr val="8064A2">
                      <a:shade val="51000"/>
                      <a:satMod val="130000"/>
                    </a:srgbClr>
                  </a:gs>
                  <a:gs pos="80000">
                    <a:srgbClr val="8064A2">
                      <a:shade val="93000"/>
                      <a:satMod val="130000"/>
                    </a:srgbClr>
                  </a:gs>
                  <a:gs pos="100000">
                    <a:srgbClr val="8064A2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lIns="91370" tIns="45687" rIns="91370" bIns="45687" rtlCol="0" anchor="ctr"/>
              <a:lstStyle/>
              <a:p>
                <a:pPr algn="ctr" defTabSz="913737">
                  <a:defRPr/>
                </a:pPr>
                <a:endParaRPr lang="en-US" sz="1600" kern="0">
                  <a:solidFill>
                    <a:prstClr val="white"/>
                  </a:solidFill>
                </a:endParaRPr>
              </a:p>
            </p:txBody>
          </p:sp>
          <p:sp>
            <p:nvSpPr>
              <p:cNvPr id="227" name="Oval 82"/>
              <p:cNvSpPr/>
              <p:nvPr/>
            </p:nvSpPr>
            <p:spPr>
              <a:xfrm>
                <a:off x="2639472" y="6147212"/>
                <a:ext cx="45719" cy="45719"/>
              </a:xfrm>
              <a:prstGeom prst="ellipse">
                <a:avLst/>
              </a:prstGeom>
              <a:gradFill rotWithShape="1">
                <a:gsLst>
                  <a:gs pos="0">
                    <a:srgbClr val="8064A2">
                      <a:shade val="51000"/>
                      <a:satMod val="130000"/>
                    </a:srgbClr>
                  </a:gs>
                  <a:gs pos="80000">
                    <a:srgbClr val="8064A2">
                      <a:shade val="93000"/>
                      <a:satMod val="130000"/>
                    </a:srgbClr>
                  </a:gs>
                  <a:gs pos="100000">
                    <a:srgbClr val="8064A2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lIns="91370" tIns="45687" rIns="91370" bIns="45687" rtlCol="0" anchor="ctr"/>
              <a:lstStyle/>
              <a:p>
                <a:pPr algn="ctr" defTabSz="913737">
                  <a:defRPr/>
                </a:pPr>
                <a:endParaRPr lang="en-US" sz="1600" kern="0">
                  <a:solidFill>
                    <a:prstClr val="white"/>
                  </a:solidFill>
                </a:endParaRPr>
              </a:p>
            </p:txBody>
          </p:sp>
          <p:sp>
            <p:nvSpPr>
              <p:cNvPr id="230" name="Oval 78"/>
              <p:cNvSpPr/>
              <p:nvPr/>
            </p:nvSpPr>
            <p:spPr>
              <a:xfrm>
                <a:off x="2542742" y="6299612"/>
                <a:ext cx="45719" cy="45719"/>
              </a:xfrm>
              <a:prstGeom prst="ellipse">
                <a:avLst/>
              </a:prstGeom>
              <a:gradFill rotWithShape="1">
                <a:gsLst>
                  <a:gs pos="0">
                    <a:srgbClr val="8064A2">
                      <a:shade val="51000"/>
                      <a:satMod val="130000"/>
                    </a:srgbClr>
                  </a:gs>
                  <a:gs pos="80000">
                    <a:srgbClr val="8064A2">
                      <a:shade val="93000"/>
                      <a:satMod val="130000"/>
                    </a:srgbClr>
                  </a:gs>
                  <a:gs pos="100000">
                    <a:srgbClr val="8064A2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lIns="91370" tIns="45687" rIns="91370" bIns="45687" rtlCol="0" anchor="ctr"/>
              <a:lstStyle/>
              <a:p>
                <a:pPr algn="ctr" defTabSz="913737">
                  <a:defRPr/>
                </a:pPr>
                <a:endParaRPr lang="en-US" sz="1600" kern="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46" name="Group 45"/>
              <p:cNvGrpSpPr/>
              <p:nvPr/>
            </p:nvGrpSpPr>
            <p:grpSpPr>
              <a:xfrm>
                <a:off x="238601" y="3209240"/>
                <a:ext cx="5109194" cy="3294972"/>
                <a:chOff x="238601" y="3209240"/>
                <a:chExt cx="5109194" cy="3294972"/>
              </a:xfrm>
            </p:grpSpPr>
            <p:sp>
              <p:nvSpPr>
                <p:cNvPr id="245" name="Ovaal 244"/>
                <p:cNvSpPr/>
                <p:nvPr/>
              </p:nvSpPr>
              <p:spPr>
                <a:xfrm rot="2599739">
                  <a:off x="342943" y="6238650"/>
                  <a:ext cx="108012" cy="154949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/>
                    </a:gs>
                    <a:gs pos="50000">
                      <a:schemeClr val="accent6">
                        <a:lumMod val="75000"/>
                      </a:schemeClr>
                    </a:gs>
                    <a:gs pos="100000">
                      <a:schemeClr val="accent6">
                        <a:lumMod val="50000"/>
                        <a:shade val="100000"/>
                        <a:satMod val="11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003">
                  <a:schemeClr val="l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3737"/>
                  <a:endParaRPr lang="en-US" sz="16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45" name="Group 44"/>
                <p:cNvGrpSpPr/>
                <p:nvPr/>
              </p:nvGrpSpPr>
              <p:grpSpPr>
                <a:xfrm>
                  <a:off x="238601" y="3209240"/>
                  <a:ext cx="5109194" cy="3294972"/>
                  <a:chOff x="238601" y="3209240"/>
                  <a:chExt cx="5109194" cy="3294972"/>
                </a:xfrm>
              </p:grpSpPr>
              <p:grpSp>
                <p:nvGrpSpPr>
                  <p:cNvPr id="39" name="Group 38"/>
                  <p:cNvGrpSpPr/>
                  <p:nvPr/>
                </p:nvGrpSpPr>
                <p:grpSpPr>
                  <a:xfrm>
                    <a:off x="238601" y="3209240"/>
                    <a:ext cx="5109194" cy="3294972"/>
                    <a:chOff x="238601" y="3209240"/>
                    <a:chExt cx="5109194" cy="3294972"/>
                  </a:xfrm>
                </p:grpSpPr>
                <p:cxnSp>
                  <p:nvCxnSpPr>
                    <p:cNvPr id="207" name="Rechte verbindingslijn 206"/>
                    <p:cNvCxnSpPr/>
                    <p:nvPr/>
                  </p:nvCxnSpPr>
                  <p:spPr>
                    <a:xfrm rot="2599739">
                      <a:off x="504281" y="6090587"/>
                      <a:ext cx="0" cy="223508"/>
                    </a:xfrm>
                    <a:prstGeom prst="line">
                      <a:avLst/>
                    </a:prstGeom>
                    <a:ln w="38100"/>
                  </p:spPr>
                  <p:style>
                    <a:lnRef idx="1">
                      <a:schemeClr val="accent6"/>
                    </a:lnRef>
                    <a:fillRef idx="0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246" name="Ovaal 245"/>
                    <p:cNvSpPr/>
                    <p:nvPr/>
                  </p:nvSpPr>
                  <p:spPr>
                    <a:xfrm rot="2599739">
                      <a:off x="238601" y="6349263"/>
                      <a:ext cx="108012" cy="154949"/>
                    </a:xfrm>
                    <a:prstGeom prst="ellipse">
                      <a:avLst/>
                    </a:prstGeom>
                    <a:gradFill flip="none" rotWithShape="1">
                      <a:gsLst>
                        <a:gs pos="0">
                          <a:schemeClr val="bg1"/>
                        </a:gs>
                        <a:gs pos="50000">
                          <a:schemeClr val="accent6">
                            <a:lumMod val="75000"/>
                          </a:schemeClr>
                        </a:gs>
                        <a:gs pos="100000">
                          <a:schemeClr val="accent6">
                            <a:lumMod val="5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003">
                      <a:schemeClr val="l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defTabSz="913737"/>
                      <a:endParaRPr lang="en-US" sz="1600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6" name="Gekromde PIJL-OMHOOG 5"/>
                    <p:cNvSpPr/>
                    <p:nvPr/>
                  </p:nvSpPr>
                  <p:spPr>
                    <a:xfrm rot="19489483">
                      <a:off x="3407764" y="4505294"/>
                      <a:ext cx="1940031" cy="578422"/>
                    </a:xfrm>
                    <a:prstGeom prst="curvedUpArrow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91370" tIns="45687" rIns="91370" bIns="45687" rtlCol="0" anchor="ctr"/>
                    <a:lstStyle/>
                    <a:p>
                      <a:pPr algn="ctr" defTabSz="913737"/>
                      <a:endParaRPr lang="en-US" sz="160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140" name="Ovaal 139"/>
                    <p:cNvSpPr/>
                    <p:nvPr/>
                  </p:nvSpPr>
                  <p:spPr>
                    <a:xfrm>
                      <a:off x="1902901" y="4139353"/>
                      <a:ext cx="1726435" cy="1427967"/>
                    </a:xfrm>
                    <a:prstGeom prst="ellipse">
                      <a:avLst/>
                    </a:prstGeom>
                    <a:solidFill>
                      <a:schemeClr val="accent6">
                        <a:lumMod val="50000"/>
                      </a:schemeClr>
                    </a:solidFill>
                    <a:ln>
                      <a:noFill/>
                    </a:ln>
                    <a:effectLst>
                      <a:outerShdw blurRad="44450" dist="27940" dir="5400000" algn="ctr">
                        <a:srgbClr val="000000">
                          <a:alpha val="32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balanced" dir="t">
                        <a:rot lat="0" lon="0" rev="8700000"/>
                      </a:lightRig>
                    </a:scene3d>
                    <a:sp3d>
                      <a:bevelT w="190500" h="38100"/>
                    </a:sp3d>
                  </p:spPr>
                  <p:style>
                    <a:lnRef idx="0">
                      <a:schemeClr val="dk1"/>
                    </a:lnRef>
                    <a:fillRef idx="3">
                      <a:schemeClr val="dk1"/>
                    </a:fillRef>
                    <a:effectRef idx="3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lIns="91370" tIns="45687" rIns="91370" bIns="45687" rtlCol="0" anchor="ctr"/>
                    <a:lstStyle/>
                    <a:p>
                      <a:pPr algn="ctr" defTabSz="913737"/>
                      <a:endParaRPr lang="en-US" sz="1600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141" name="Ovaal 140"/>
                    <p:cNvSpPr/>
                    <p:nvPr/>
                  </p:nvSpPr>
                  <p:spPr>
                    <a:xfrm>
                      <a:off x="2249074" y="4284099"/>
                      <a:ext cx="1093038" cy="1089993"/>
                    </a:xfrm>
                    <a:prstGeom prst="ellipse">
                      <a:avLst/>
                    </a:prstGeom>
                    <a:blipFill dpi="0" rotWithShape="1">
                      <a:blip r:embed="rId2">
                        <a:alphaModFix amt="31000"/>
                      </a:blip>
                      <a:srcRect/>
                      <a:tile tx="0" ty="0" sx="100000" sy="100000" flip="none" algn="tl"/>
                    </a:blipFill>
                    <a:ln>
                      <a:noFill/>
                    </a:ln>
                    <a:effectLst>
                      <a:outerShdw blurRad="44450" dist="27940" dir="5400000" algn="ctr">
                        <a:srgbClr val="000000">
                          <a:alpha val="32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balanced" dir="t">
                        <a:rot lat="0" lon="0" rev="8700000"/>
                      </a:lightRig>
                    </a:scene3d>
                    <a:sp3d>
                      <a:bevelT w="190500" h="38100"/>
                    </a:sp3d>
                  </p:spPr>
                  <p:style>
                    <a:lnRef idx="0">
                      <a:schemeClr val="dk1"/>
                    </a:lnRef>
                    <a:fillRef idx="3">
                      <a:schemeClr val="dk1"/>
                    </a:fillRef>
                    <a:effectRef idx="3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lIns="91370" tIns="45687" rIns="91370" bIns="45687" rtlCol="0" anchor="ctr"/>
                    <a:lstStyle/>
                    <a:p>
                      <a:pPr algn="ctr" defTabSz="913737"/>
                      <a:r>
                        <a:rPr lang="nl-BE" sz="1600" dirty="0">
                          <a:solidFill>
                            <a:prstClr val="white"/>
                          </a:solidFill>
                        </a:rPr>
                        <a:t>CD4+ </a:t>
                      </a:r>
                      <a:r>
                        <a:rPr lang="nl-BE" sz="1600" dirty="0" err="1">
                          <a:solidFill>
                            <a:prstClr val="white"/>
                          </a:solidFill>
                        </a:rPr>
                        <a:t>Treg</a:t>
                      </a:r>
                      <a:endParaRPr lang="en-US" sz="1600" dirty="0">
                        <a:solidFill>
                          <a:prstClr val="white"/>
                        </a:solidFill>
                      </a:endParaRPr>
                    </a:p>
                  </p:txBody>
                </p:sp>
                <p:cxnSp>
                  <p:nvCxnSpPr>
                    <p:cNvPr id="15" name="Rechte verbindingslijn 14"/>
                    <p:cNvCxnSpPr/>
                    <p:nvPr/>
                  </p:nvCxnSpPr>
                  <p:spPr>
                    <a:xfrm rot="16200000">
                      <a:off x="3416923" y="3371256"/>
                      <a:ext cx="0" cy="223508"/>
                    </a:xfrm>
                    <a:prstGeom prst="line">
                      <a:avLst/>
                    </a:prstGeom>
                    <a:ln w="38100"/>
                  </p:spPr>
                  <p:style>
                    <a:lnRef idx="1">
                      <a:schemeClr val="accent6"/>
                    </a:lnRef>
                    <a:fillRef idx="0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6" name="Ovaal 15"/>
                    <p:cNvSpPr/>
                    <p:nvPr/>
                  </p:nvSpPr>
                  <p:spPr>
                    <a:xfrm rot="16200000">
                      <a:off x="3519336" y="3405535"/>
                      <a:ext cx="108012" cy="154949"/>
                    </a:xfrm>
                    <a:prstGeom prst="ellipse">
                      <a:avLst/>
                    </a:prstGeom>
                    <a:gradFill flip="none" rotWithShape="1">
                      <a:gsLst>
                        <a:gs pos="0">
                          <a:schemeClr val="bg1"/>
                        </a:gs>
                        <a:gs pos="50000">
                          <a:schemeClr val="accent6">
                            <a:lumMod val="75000"/>
                          </a:schemeClr>
                        </a:gs>
                        <a:gs pos="100000">
                          <a:schemeClr val="accent6">
                            <a:lumMod val="5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003">
                      <a:schemeClr val="l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defTabSz="913737"/>
                      <a:endParaRPr lang="en-US" sz="1600">
                        <a:solidFill>
                          <a:prstClr val="white"/>
                        </a:solidFill>
                      </a:endParaRPr>
                    </a:p>
                  </p:txBody>
                </p:sp>
                <p:pic>
                  <p:nvPicPr>
                    <p:cNvPr id="216" name="Content Placeholder 7"/>
                    <p:cNvPicPr>
                      <a:picLocks noChangeAspect="1"/>
                    </p:cNvPicPr>
                    <p:nvPr/>
                  </p:nvPicPr>
                  <p:blipFill rotWithShape="1">
                    <a:blip r:embed="rId5">
                      <a:clrChange>
                        <a:clrFrom>
                          <a:srgbClr val="FFFFFF"/>
                        </a:clrFrom>
                        <a:clrTo>
                          <a:srgbClr val="FFFFFF">
                            <a:alpha val="0"/>
                          </a:srgbClr>
                        </a:clrTo>
                      </a:clrChange>
                    </a:blip>
                    <a:srcRect l="63187" t="28729" r="33112" b="62815"/>
                    <a:stretch/>
                  </p:blipFill>
                  <p:spPr bwMode="auto">
                    <a:xfrm rot="4288066">
                      <a:off x="3696356" y="4351296"/>
                      <a:ext cx="164663" cy="40598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217" name="Content Placeholder 7"/>
                    <p:cNvPicPr>
                      <a:picLocks noChangeAspect="1"/>
                    </p:cNvPicPr>
                    <p:nvPr/>
                  </p:nvPicPr>
                  <p:blipFill rotWithShape="1">
                    <a:blip r:embed="rId5">
                      <a:clrChange>
                        <a:clrFrom>
                          <a:srgbClr val="FFFFFF"/>
                        </a:clrFrom>
                        <a:clrTo>
                          <a:srgbClr val="FFFFFF">
                            <a:alpha val="0"/>
                          </a:srgbClr>
                        </a:clrTo>
                      </a:clrChange>
                    </a:blip>
                    <a:srcRect l="63187" t="28729" r="33112" b="62815"/>
                    <a:stretch/>
                  </p:blipFill>
                  <p:spPr bwMode="auto">
                    <a:xfrm rot="8565939">
                      <a:off x="3371952" y="5345660"/>
                      <a:ext cx="164663" cy="40598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218" name="Content Placeholder 7"/>
                    <p:cNvPicPr>
                      <a:picLocks noChangeAspect="1"/>
                    </p:cNvPicPr>
                    <p:nvPr/>
                  </p:nvPicPr>
                  <p:blipFill rotWithShape="1">
                    <a:blip r:embed="rId5">
                      <a:clrChange>
                        <a:clrFrom>
                          <a:srgbClr val="FFFFFF"/>
                        </a:clrFrom>
                        <a:clrTo>
                          <a:srgbClr val="FFFFFF">
                            <a:alpha val="0"/>
                          </a:srgbClr>
                        </a:clrTo>
                      </a:clrChange>
                    </a:blip>
                    <a:srcRect l="63187" t="28729" r="33112" b="62815"/>
                    <a:stretch/>
                  </p:blipFill>
                  <p:spPr bwMode="auto">
                    <a:xfrm rot="10369223">
                      <a:off x="2707416" y="5557875"/>
                      <a:ext cx="164663" cy="40598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sp>
                  <p:nvSpPr>
                    <p:cNvPr id="219" name="Oval 68"/>
                    <p:cNvSpPr/>
                    <p:nvPr/>
                  </p:nvSpPr>
                  <p:spPr>
                    <a:xfrm>
                      <a:off x="2303751" y="6184871"/>
                      <a:ext cx="45719" cy="45719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8064A2">
                            <a:shade val="51000"/>
                            <a:satMod val="130000"/>
                          </a:srgbClr>
                        </a:gs>
                        <a:gs pos="80000">
                          <a:srgbClr val="8064A2">
                            <a:shade val="93000"/>
                            <a:satMod val="130000"/>
                          </a:srgbClr>
                        </a:gs>
                        <a:gs pos="100000">
                          <a:srgbClr val="8064A2">
                            <a:shade val="94000"/>
                            <a:satMod val="135000"/>
                          </a:srgbClr>
                        </a:gs>
                      </a:gsLst>
                      <a:lin ang="16200000" scaled="0"/>
                    </a:gradFill>
                    <a:ln>
                      <a:noFill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200000"/>
                      </a:lightRig>
                    </a:scene3d>
                    <a:sp3d>
                      <a:bevelT w="63500" h="25400"/>
                    </a:sp3d>
                  </p:spPr>
                  <p:txBody>
                    <a:bodyPr lIns="91370" tIns="45687" rIns="91370" bIns="45687" rtlCol="0" anchor="ctr"/>
                    <a:lstStyle/>
                    <a:p>
                      <a:pPr algn="ctr" defTabSz="913737">
                        <a:defRPr/>
                      </a:pPr>
                      <a:endParaRPr lang="en-US" sz="1600" kern="0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220" name="Oval 72"/>
                    <p:cNvSpPr/>
                    <p:nvPr/>
                  </p:nvSpPr>
                  <p:spPr>
                    <a:xfrm>
                      <a:off x="2344620" y="6078191"/>
                      <a:ext cx="45719" cy="45719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8064A2">
                            <a:shade val="51000"/>
                            <a:satMod val="130000"/>
                          </a:srgbClr>
                        </a:gs>
                        <a:gs pos="80000">
                          <a:srgbClr val="8064A2">
                            <a:shade val="93000"/>
                            <a:satMod val="130000"/>
                          </a:srgbClr>
                        </a:gs>
                        <a:gs pos="100000">
                          <a:srgbClr val="8064A2">
                            <a:shade val="94000"/>
                            <a:satMod val="135000"/>
                          </a:srgbClr>
                        </a:gs>
                      </a:gsLst>
                      <a:lin ang="16200000" scaled="0"/>
                    </a:gradFill>
                    <a:ln>
                      <a:noFill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200000"/>
                      </a:lightRig>
                    </a:scene3d>
                    <a:sp3d>
                      <a:bevelT w="63500" h="25400"/>
                    </a:sp3d>
                  </p:spPr>
                  <p:txBody>
                    <a:bodyPr lIns="91370" tIns="45687" rIns="91370" bIns="45687" rtlCol="0" anchor="ctr"/>
                    <a:lstStyle/>
                    <a:p>
                      <a:pPr algn="ctr" defTabSz="913737">
                        <a:defRPr/>
                      </a:pPr>
                      <a:endParaRPr lang="en-US" sz="1600" kern="0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221" name="Oval 74"/>
                    <p:cNvSpPr/>
                    <p:nvPr/>
                  </p:nvSpPr>
                  <p:spPr>
                    <a:xfrm>
                      <a:off x="2390339" y="6147212"/>
                      <a:ext cx="45719" cy="45719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8064A2">
                            <a:shade val="51000"/>
                            <a:satMod val="130000"/>
                          </a:srgbClr>
                        </a:gs>
                        <a:gs pos="80000">
                          <a:srgbClr val="8064A2">
                            <a:shade val="93000"/>
                            <a:satMod val="130000"/>
                          </a:srgbClr>
                        </a:gs>
                        <a:gs pos="100000">
                          <a:srgbClr val="8064A2">
                            <a:shade val="94000"/>
                            <a:satMod val="135000"/>
                          </a:srgbClr>
                        </a:gs>
                      </a:gsLst>
                      <a:lin ang="16200000" scaled="0"/>
                    </a:gradFill>
                    <a:ln>
                      <a:noFill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200000"/>
                      </a:lightRig>
                    </a:scene3d>
                    <a:sp3d>
                      <a:bevelT w="63500" h="25400"/>
                    </a:sp3d>
                  </p:spPr>
                  <p:txBody>
                    <a:bodyPr lIns="91370" tIns="45687" rIns="91370" bIns="45687" rtlCol="0" anchor="ctr"/>
                    <a:lstStyle/>
                    <a:p>
                      <a:pPr algn="ctr" defTabSz="913737">
                        <a:defRPr/>
                      </a:pPr>
                      <a:endParaRPr lang="en-US" sz="1600" kern="0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222" name="Oval 75"/>
                    <p:cNvSpPr/>
                    <p:nvPr/>
                  </p:nvSpPr>
                  <p:spPr>
                    <a:xfrm>
                      <a:off x="2398928" y="6210536"/>
                      <a:ext cx="45719" cy="45719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8064A2">
                            <a:shade val="51000"/>
                            <a:satMod val="130000"/>
                          </a:srgbClr>
                        </a:gs>
                        <a:gs pos="80000">
                          <a:srgbClr val="8064A2">
                            <a:shade val="93000"/>
                            <a:satMod val="130000"/>
                          </a:srgbClr>
                        </a:gs>
                        <a:gs pos="100000">
                          <a:srgbClr val="8064A2">
                            <a:shade val="94000"/>
                            <a:satMod val="135000"/>
                          </a:srgbClr>
                        </a:gs>
                      </a:gsLst>
                      <a:lin ang="16200000" scaled="0"/>
                    </a:gradFill>
                    <a:ln>
                      <a:noFill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200000"/>
                      </a:lightRig>
                    </a:scene3d>
                    <a:sp3d>
                      <a:bevelT w="63500" h="25400"/>
                    </a:sp3d>
                  </p:spPr>
                  <p:txBody>
                    <a:bodyPr lIns="91370" tIns="45687" rIns="91370" bIns="45687" rtlCol="0" anchor="ctr"/>
                    <a:lstStyle/>
                    <a:p>
                      <a:pPr algn="ctr" defTabSz="913737">
                        <a:defRPr/>
                      </a:pPr>
                      <a:endParaRPr lang="en-US" sz="1600" kern="0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224" name="Oval 79"/>
                    <p:cNvSpPr/>
                    <p:nvPr/>
                  </p:nvSpPr>
                  <p:spPr>
                    <a:xfrm>
                      <a:off x="2495660" y="6058136"/>
                      <a:ext cx="45719" cy="45719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8064A2">
                            <a:shade val="51000"/>
                            <a:satMod val="130000"/>
                          </a:srgbClr>
                        </a:gs>
                        <a:gs pos="80000">
                          <a:srgbClr val="8064A2">
                            <a:shade val="93000"/>
                            <a:satMod val="130000"/>
                          </a:srgbClr>
                        </a:gs>
                        <a:gs pos="100000">
                          <a:srgbClr val="8064A2">
                            <a:shade val="94000"/>
                            <a:satMod val="135000"/>
                          </a:srgbClr>
                        </a:gs>
                      </a:gsLst>
                      <a:lin ang="16200000" scaled="0"/>
                    </a:gradFill>
                    <a:ln>
                      <a:noFill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200000"/>
                      </a:lightRig>
                    </a:scene3d>
                    <a:sp3d>
                      <a:bevelT w="63500" h="25400"/>
                    </a:sp3d>
                  </p:spPr>
                  <p:txBody>
                    <a:bodyPr lIns="91370" tIns="45687" rIns="91370" bIns="45687" rtlCol="0" anchor="ctr"/>
                    <a:lstStyle/>
                    <a:p>
                      <a:pPr algn="ctr" defTabSz="913737">
                        <a:defRPr/>
                      </a:pPr>
                      <a:endParaRPr lang="en-US" sz="1600" kern="0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228" name="Oval 73"/>
                    <p:cNvSpPr/>
                    <p:nvPr/>
                  </p:nvSpPr>
                  <p:spPr>
                    <a:xfrm>
                      <a:off x="2341396" y="6274085"/>
                      <a:ext cx="45719" cy="45719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8064A2">
                            <a:shade val="51000"/>
                            <a:satMod val="130000"/>
                          </a:srgbClr>
                        </a:gs>
                        <a:gs pos="80000">
                          <a:srgbClr val="8064A2">
                            <a:shade val="93000"/>
                            <a:satMod val="130000"/>
                          </a:srgbClr>
                        </a:gs>
                        <a:gs pos="100000">
                          <a:srgbClr val="8064A2">
                            <a:shade val="94000"/>
                            <a:satMod val="135000"/>
                          </a:srgbClr>
                        </a:gs>
                      </a:gsLst>
                      <a:lin ang="16200000" scaled="0"/>
                    </a:gradFill>
                    <a:ln>
                      <a:noFill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200000"/>
                      </a:lightRig>
                    </a:scene3d>
                    <a:sp3d>
                      <a:bevelT w="63500" h="25400"/>
                    </a:sp3d>
                  </p:spPr>
                  <p:txBody>
                    <a:bodyPr lIns="91370" tIns="45687" rIns="91370" bIns="45687" rtlCol="0" anchor="ctr"/>
                    <a:lstStyle/>
                    <a:p>
                      <a:pPr algn="ctr" defTabSz="913737">
                        <a:defRPr/>
                      </a:pPr>
                      <a:endParaRPr lang="en-US" sz="1600" kern="0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229" name="Oval 77"/>
                    <p:cNvSpPr/>
                    <p:nvPr/>
                  </p:nvSpPr>
                  <p:spPr>
                    <a:xfrm>
                      <a:off x="2451305" y="6296945"/>
                      <a:ext cx="45719" cy="45719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8064A2">
                            <a:shade val="51000"/>
                            <a:satMod val="130000"/>
                          </a:srgbClr>
                        </a:gs>
                        <a:gs pos="80000">
                          <a:srgbClr val="8064A2">
                            <a:shade val="93000"/>
                            <a:satMod val="130000"/>
                          </a:srgbClr>
                        </a:gs>
                        <a:gs pos="100000">
                          <a:srgbClr val="8064A2">
                            <a:shade val="94000"/>
                            <a:satMod val="135000"/>
                          </a:srgbClr>
                        </a:gs>
                      </a:gsLst>
                      <a:lin ang="16200000" scaled="0"/>
                    </a:gradFill>
                    <a:ln>
                      <a:noFill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200000"/>
                      </a:lightRig>
                    </a:scene3d>
                    <a:sp3d>
                      <a:bevelT w="63500" h="25400"/>
                    </a:sp3d>
                  </p:spPr>
                  <p:txBody>
                    <a:bodyPr lIns="91370" tIns="45687" rIns="91370" bIns="45687" rtlCol="0" anchor="ctr"/>
                    <a:lstStyle/>
                    <a:p>
                      <a:pPr algn="ctr" defTabSz="913737">
                        <a:defRPr/>
                      </a:pPr>
                      <a:endParaRPr lang="en-US" sz="1600" kern="0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231" name="Oval 68"/>
                    <p:cNvSpPr/>
                    <p:nvPr/>
                  </p:nvSpPr>
                  <p:spPr>
                    <a:xfrm>
                      <a:off x="3815917" y="4168647"/>
                      <a:ext cx="45719" cy="45719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8064A2">
                            <a:shade val="51000"/>
                            <a:satMod val="130000"/>
                          </a:srgbClr>
                        </a:gs>
                        <a:gs pos="80000">
                          <a:srgbClr val="8064A2">
                            <a:shade val="93000"/>
                            <a:satMod val="130000"/>
                          </a:srgbClr>
                        </a:gs>
                        <a:gs pos="100000">
                          <a:srgbClr val="8064A2">
                            <a:shade val="94000"/>
                            <a:satMod val="135000"/>
                          </a:srgbClr>
                        </a:gs>
                      </a:gsLst>
                      <a:lin ang="16200000" scaled="0"/>
                    </a:gradFill>
                    <a:ln>
                      <a:noFill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200000"/>
                      </a:lightRig>
                    </a:scene3d>
                    <a:sp3d>
                      <a:bevelT w="63500" h="25400"/>
                    </a:sp3d>
                  </p:spPr>
                  <p:txBody>
                    <a:bodyPr lIns="91370" tIns="45687" rIns="91370" bIns="45687" rtlCol="0" anchor="ctr"/>
                    <a:lstStyle/>
                    <a:p>
                      <a:pPr algn="ctr" defTabSz="913737">
                        <a:defRPr/>
                      </a:pPr>
                      <a:endParaRPr lang="en-US" sz="1600" kern="0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232" name="Oval 72"/>
                    <p:cNvSpPr/>
                    <p:nvPr/>
                  </p:nvSpPr>
                  <p:spPr>
                    <a:xfrm>
                      <a:off x="3856793" y="4061967"/>
                      <a:ext cx="45719" cy="45719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8064A2">
                            <a:shade val="51000"/>
                            <a:satMod val="130000"/>
                          </a:srgbClr>
                        </a:gs>
                        <a:gs pos="80000">
                          <a:srgbClr val="8064A2">
                            <a:shade val="93000"/>
                            <a:satMod val="130000"/>
                          </a:srgbClr>
                        </a:gs>
                        <a:gs pos="100000">
                          <a:srgbClr val="8064A2">
                            <a:shade val="94000"/>
                            <a:satMod val="135000"/>
                          </a:srgbClr>
                        </a:gs>
                      </a:gsLst>
                      <a:lin ang="16200000" scaled="0"/>
                    </a:gradFill>
                    <a:ln>
                      <a:noFill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200000"/>
                      </a:lightRig>
                    </a:scene3d>
                    <a:sp3d>
                      <a:bevelT w="63500" h="25400"/>
                    </a:sp3d>
                  </p:spPr>
                  <p:txBody>
                    <a:bodyPr lIns="91370" tIns="45687" rIns="91370" bIns="45687" rtlCol="0" anchor="ctr"/>
                    <a:lstStyle/>
                    <a:p>
                      <a:pPr algn="ctr" defTabSz="913737">
                        <a:defRPr/>
                      </a:pPr>
                      <a:endParaRPr lang="en-US" sz="1600" kern="0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233" name="Oval 74"/>
                    <p:cNvSpPr/>
                    <p:nvPr/>
                  </p:nvSpPr>
                  <p:spPr>
                    <a:xfrm>
                      <a:off x="3902512" y="4130988"/>
                      <a:ext cx="45719" cy="45719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8064A2">
                            <a:shade val="51000"/>
                            <a:satMod val="130000"/>
                          </a:srgbClr>
                        </a:gs>
                        <a:gs pos="80000">
                          <a:srgbClr val="8064A2">
                            <a:shade val="93000"/>
                            <a:satMod val="130000"/>
                          </a:srgbClr>
                        </a:gs>
                        <a:gs pos="100000">
                          <a:srgbClr val="8064A2">
                            <a:shade val="94000"/>
                            <a:satMod val="135000"/>
                          </a:srgbClr>
                        </a:gs>
                      </a:gsLst>
                      <a:lin ang="16200000" scaled="0"/>
                    </a:gradFill>
                    <a:ln>
                      <a:noFill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200000"/>
                      </a:lightRig>
                    </a:scene3d>
                    <a:sp3d>
                      <a:bevelT w="63500" h="25400"/>
                    </a:sp3d>
                  </p:spPr>
                  <p:txBody>
                    <a:bodyPr lIns="91370" tIns="45687" rIns="91370" bIns="45687" rtlCol="0" anchor="ctr"/>
                    <a:lstStyle/>
                    <a:p>
                      <a:pPr algn="ctr" defTabSz="913737">
                        <a:defRPr/>
                      </a:pPr>
                      <a:endParaRPr lang="en-US" sz="1600" kern="0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234" name="Oval 75"/>
                    <p:cNvSpPr/>
                    <p:nvPr/>
                  </p:nvSpPr>
                  <p:spPr>
                    <a:xfrm>
                      <a:off x="3911095" y="4194312"/>
                      <a:ext cx="45719" cy="45719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8064A2">
                            <a:shade val="51000"/>
                            <a:satMod val="130000"/>
                          </a:srgbClr>
                        </a:gs>
                        <a:gs pos="80000">
                          <a:srgbClr val="8064A2">
                            <a:shade val="93000"/>
                            <a:satMod val="130000"/>
                          </a:srgbClr>
                        </a:gs>
                        <a:gs pos="100000">
                          <a:srgbClr val="8064A2">
                            <a:shade val="94000"/>
                            <a:satMod val="135000"/>
                          </a:srgbClr>
                        </a:gs>
                      </a:gsLst>
                      <a:lin ang="16200000" scaled="0"/>
                    </a:gradFill>
                    <a:ln>
                      <a:noFill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200000"/>
                      </a:lightRig>
                    </a:scene3d>
                    <a:sp3d>
                      <a:bevelT w="63500" h="25400"/>
                    </a:sp3d>
                  </p:spPr>
                  <p:txBody>
                    <a:bodyPr lIns="91370" tIns="45687" rIns="91370" bIns="45687" rtlCol="0" anchor="ctr"/>
                    <a:lstStyle/>
                    <a:p>
                      <a:pPr algn="ctr" defTabSz="913737">
                        <a:defRPr/>
                      </a:pPr>
                      <a:endParaRPr lang="en-US" sz="1600" kern="0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235" name="Oval 76"/>
                    <p:cNvSpPr/>
                    <p:nvPr/>
                  </p:nvSpPr>
                  <p:spPr>
                    <a:xfrm>
                      <a:off x="4054908" y="4214366"/>
                      <a:ext cx="45719" cy="45719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8064A2">
                            <a:shade val="51000"/>
                            <a:satMod val="130000"/>
                          </a:srgbClr>
                        </a:gs>
                        <a:gs pos="80000">
                          <a:srgbClr val="8064A2">
                            <a:shade val="93000"/>
                            <a:satMod val="130000"/>
                          </a:srgbClr>
                        </a:gs>
                        <a:gs pos="100000">
                          <a:srgbClr val="8064A2">
                            <a:shade val="94000"/>
                            <a:satMod val="135000"/>
                          </a:srgbClr>
                        </a:gs>
                      </a:gsLst>
                      <a:lin ang="16200000" scaled="0"/>
                    </a:gradFill>
                    <a:ln>
                      <a:noFill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200000"/>
                      </a:lightRig>
                    </a:scene3d>
                    <a:sp3d>
                      <a:bevelT w="63500" h="25400"/>
                    </a:sp3d>
                  </p:spPr>
                  <p:txBody>
                    <a:bodyPr lIns="91370" tIns="45687" rIns="91370" bIns="45687" rtlCol="0" anchor="ctr"/>
                    <a:lstStyle/>
                    <a:p>
                      <a:pPr algn="ctr" defTabSz="913737">
                        <a:defRPr/>
                      </a:pPr>
                      <a:endParaRPr lang="en-US" sz="1600" kern="0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236" name="Oval 79"/>
                    <p:cNvSpPr/>
                    <p:nvPr/>
                  </p:nvSpPr>
                  <p:spPr>
                    <a:xfrm>
                      <a:off x="4007832" y="4041912"/>
                      <a:ext cx="45719" cy="45719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8064A2">
                            <a:shade val="51000"/>
                            <a:satMod val="130000"/>
                          </a:srgbClr>
                        </a:gs>
                        <a:gs pos="80000">
                          <a:srgbClr val="8064A2">
                            <a:shade val="93000"/>
                            <a:satMod val="130000"/>
                          </a:srgbClr>
                        </a:gs>
                        <a:gs pos="100000">
                          <a:srgbClr val="8064A2">
                            <a:shade val="94000"/>
                            <a:satMod val="135000"/>
                          </a:srgbClr>
                        </a:gs>
                      </a:gsLst>
                      <a:lin ang="16200000" scaled="0"/>
                    </a:gradFill>
                    <a:ln>
                      <a:noFill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200000"/>
                      </a:lightRig>
                    </a:scene3d>
                    <a:sp3d>
                      <a:bevelT w="63500" h="25400"/>
                    </a:sp3d>
                  </p:spPr>
                  <p:txBody>
                    <a:bodyPr lIns="91370" tIns="45687" rIns="91370" bIns="45687" rtlCol="0" anchor="ctr"/>
                    <a:lstStyle/>
                    <a:p>
                      <a:pPr algn="ctr" defTabSz="913737">
                        <a:defRPr/>
                      </a:pPr>
                      <a:endParaRPr lang="en-US" sz="1600" kern="0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237" name="Oval 80"/>
                    <p:cNvSpPr/>
                    <p:nvPr/>
                  </p:nvSpPr>
                  <p:spPr>
                    <a:xfrm>
                      <a:off x="4105921" y="4061967"/>
                      <a:ext cx="45719" cy="45719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8064A2">
                            <a:shade val="51000"/>
                            <a:satMod val="130000"/>
                          </a:srgbClr>
                        </a:gs>
                        <a:gs pos="80000">
                          <a:srgbClr val="8064A2">
                            <a:shade val="93000"/>
                            <a:satMod val="130000"/>
                          </a:srgbClr>
                        </a:gs>
                        <a:gs pos="100000">
                          <a:srgbClr val="8064A2">
                            <a:shade val="94000"/>
                            <a:satMod val="135000"/>
                          </a:srgbClr>
                        </a:gs>
                      </a:gsLst>
                      <a:lin ang="16200000" scaled="0"/>
                    </a:gradFill>
                    <a:ln>
                      <a:noFill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200000"/>
                      </a:lightRig>
                    </a:scene3d>
                    <a:sp3d>
                      <a:bevelT w="63500" h="25400"/>
                    </a:sp3d>
                  </p:spPr>
                  <p:txBody>
                    <a:bodyPr lIns="91370" tIns="45687" rIns="91370" bIns="45687" rtlCol="0" anchor="ctr"/>
                    <a:lstStyle/>
                    <a:p>
                      <a:pPr algn="ctr" defTabSz="913737">
                        <a:defRPr/>
                      </a:pPr>
                      <a:endParaRPr lang="en-US" sz="1600" kern="0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238" name="Oval 81"/>
                    <p:cNvSpPr/>
                    <p:nvPr/>
                  </p:nvSpPr>
                  <p:spPr>
                    <a:xfrm>
                      <a:off x="4060202" y="4128321"/>
                      <a:ext cx="45719" cy="45719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8064A2">
                            <a:shade val="51000"/>
                            <a:satMod val="130000"/>
                          </a:srgbClr>
                        </a:gs>
                        <a:gs pos="80000">
                          <a:srgbClr val="8064A2">
                            <a:shade val="93000"/>
                            <a:satMod val="130000"/>
                          </a:srgbClr>
                        </a:gs>
                        <a:gs pos="100000">
                          <a:srgbClr val="8064A2">
                            <a:shade val="94000"/>
                            <a:satMod val="135000"/>
                          </a:srgbClr>
                        </a:gs>
                      </a:gsLst>
                      <a:lin ang="16200000" scaled="0"/>
                    </a:gradFill>
                    <a:ln>
                      <a:noFill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200000"/>
                      </a:lightRig>
                    </a:scene3d>
                    <a:sp3d>
                      <a:bevelT w="63500" h="25400"/>
                    </a:sp3d>
                  </p:spPr>
                  <p:txBody>
                    <a:bodyPr lIns="91370" tIns="45687" rIns="91370" bIns="45687" rtlCol="0" anchor="ctr"/>
                    <a:lstStyle/>
                    <a:p>
                      <a:pPr algn="ctr" defTabSz="913737">
                        <a:defRPr/>
                      </a:pPr>
                      <a:endParaRPr lang="en-US" sz="1600" kern="0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239" name="Oval 82"/>
                    <p:cNvSpPr/>
                    <p:nvPr/>
                  </p:nvSpPr>
                  <p:spPr>
                    <a:xfrm>
                      <a:off x="4151640" y="4130988"/>
                      <a:ext cx="45719" cy="45719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8064A2">
                            <a:shade val="51000"/>
                            <a:satMod val="130000"/>
                          </a:srgbClr>
                        </a:gs>
                        <a:gs pos="80000">
                          <a:srgbClr val="8064A2">
                            <a:shade val="93000"/>
                            <a:satMod val="130000"/>
                          </a:srgbClr>
                        </a:gs>
                        <a:gs pos="100000">
                          <a:srgbClr val="8064A2">
                            <a:shade val="94000"/>
                            <a:satMod val="135000"/>
                          </a:srgbClr>
                        </a:gs>
                      </a:gsLst>
                      <a:lin ang="16200000" scaled="0"/>
                    </a:gradFill>
                    <a:ln>
                      <a:noFill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200000"/>
                      </a:lightRig>
                    </a:scene3d>
                    <a:sp3d>
                      <a:bevelT w="63500" h="25400"/>
                    </a:sp3d>
                  </p:spPr>
                  <p:txBody>
                    <a:bodyPr lIns="91370" tIns="45687" rIns="91370" bIns="45687" rtlCol="0" anchor="ctr"/>
                    <a:lstStyle/>
                    <a:p>
                      <a:pPr algn="ctr" defTabSz="913737">
                        <a:defRPr/>
                      </a:pPr>
                      <a:endParaRPr lang="en-US" sz="1600" kern="0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240" name="Oval 73"/>
                    <p:cNvSpPr/>
                    <p:nvPr/>
                  </p:nvSpPr>
                  <p:spPr>
                    <a:xfrm>
                      <a:off x="3853562" y="4257861"/>
                      <a:ext cx="45719" cy="45719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8064A2">
                            <a:shade val="51000"/>
                            <a:satMod val="130000"/>
                          </a:srgbClr>
                        </a:gs>
                        <a:gs pos="80000">
                          <a:srgbClr val="8064A2">
                            <a:shade val="93000"/>
                            <a:satMod val="130000"/>
                          </a:srgbClr>
                        </a:gs>
                        <a:gs pos="100000">
                          <a:srgbClr val="8064A2">
                            <a:shade val="94000"/>
                            <a:satMod val="135000"/>
                          </a:srgbClr>
                        </a:gs>
                      </a:gsLst>
                      <a:lin ang="16200000" scaled="0"/>
                    </a:gradFill>
                    <a:ln>
                      <a:noFill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200000"/>
                      </a:lightRig>
                    </a:scene3d>
                    <a:sp3d>
                      <a:bevelT w="63500" h="25400"/>
                    </a:sp3d>
                  </p:spPr>
                  <p:txBody>
                    <a:bodyPr lIns="91370" tIns="45687" rIns="91370" bIns="45687" rtlCol="0" anchor="ctr"/>
                    <a:lstStyle/>
                    <a:p>
                      <a:pPr algn="ctr" defTabSz="913737">
                        <a:defRPr/>
                      </a:pPr>
                      <a:endParaRPr lang="en-US" sz="1600" kern="0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241" name="Oval 77"/>
                    <p:cNvSpPr/>
                    <p:nvPr/>
                  </p:nvSpPr>
                  <p:spPr>
                    <a:xfrm>
                      <a:off x="3963471" y="4280721"/>
                      <a:ext cx="45719" cy="45719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8064A2">
                            <a:shade val="51000"/>
                            <a:satMod val="130000"/>
                          </a:srgbClr>
                        </a:gs>
                        <a:gs pos="80000">
                          <a:srgbClr val="8064A2">
                            <a:shade val="93000"/>
                            <a:satMod val="130000"/>
                          </a:srgbClr>
                        </a:gs>
                        <a:gs pos="100000">
                          <a:srgbClr val="8064A2">
                            <a:shade val="94000"/>
                            <a:satMod val="135000"/>
                          </a:srgbClr>
                        </a:gs>
                      </a:gsLst>
                      <a:lin ang="16200000" scaled="0"/>
                    </a:gradFill>
                    <a:ln>
                      <a:noFill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200000"/>
                      </a:lightRig>
                    </a:scene3d>
                    <a:sp3d>
                      <a:bevelT w="63500" h="25400"/>
                    </a:sp3d>
                  </p:spPr>
                  <p:txBody>
                    <a:bodyPr lIns="91370" tIns="45687" rIns="91370" bIns="45687" rtlCol="0" anchor="ctr"/>
                    <a:lstStyle/>
                    <a:p>
                      <a:pPr algn="ctr" defTabSz="913737">
                        <a:defRPr/>
                      </a:pPr>
                      <a:endParaRPr lang="en-US" sz="1600" kern="0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242" name="Oval 78"/>
                    <p:cNvSpPr/>
                    <p:nvPr/>
                  </p:nvSpPr>
                  <p:spPr>
                    <a:xfrm>
                      <a:off x="4054908" y="4283388"/>
                      <a:ext cx="45719" cy="45719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8064A2">
                            <a:shade val="51000"/>
                            <a:satMod val="130000"/>
                          </a:srgbClr>
                        </a:gs>
                        <a:gs pos="80000">
                          <a:srgbClr val="8064A2">
                            <a:shade val="93000"/>
                            <a:satMod val="130000"/>
                          </a:srgbClr>
                        </a:gs>
                        <a:gs pos="100000">
                          <a:srgbClr val="8064A2">
                            <a:shade val="94000"/>
                            <a:satMod val="135000"/>
                          </a:srgbClr>
                        </a:gs>
                      </a:gsLst>
                      <a:lin ang="16200000" scaled="0"/>
                    </a:gradFill>
                    <a:ln>
                      <a:noFill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200000"/>
                      </a:lightRig>
                    </a:scene3d>
                    <a:sp3d>
                      <a:bevelT w="63500" h="25400"/>
                    </a:sp3d>
                  </p:spPr>
                  <p:txBody>
                    <a:bodyPr lIns="91370" tIns="45687" rIns="91370" bIns="45687" rtlCol="0" anchor="ctr"/>
                    <a:lstStyle/>
                    <a:p>
                      <a:pPr algn="ctr" defTabSz="913737">
                        <a:defRPr/>
                      </a:pPr>
                      <a:endParaRPr lang="en-US" sz="1600" kern="0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28" name="Tekstvak 27"/>
                    <p:cNvSpPr txBox="1"/>
                    <p:nvPr/>
                  </p:nvSpPr>
                  <p:spPr>
                    <a:xfrm>
                      <a:off x="4619290" y="3809622"/>
                      <a:ext cx="563535" cy="338488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91370" tIns="45687" rIns="91370" bIns="45687" rtlCol="0">
                      <a:spAutoFit/>
                    </a:bodyPr>
                    <a:lstStyle/>
                    <a:p>
                      <a:pPr defTabSz="913737"/>
                      <a:r>
                        <a:rPr lang="en-US" sz="1600" dirty="0">
                          <a:solidFill>
                            <a:prstClr val="black"/>
                          </a:solidFill>
                        </a:rPr>
                        <a:t>Stop</a:t>
                      </a:r>
                    </a:p>
                  </p:txBody>
                </p:sp>
                <p:sp>
                  <p:nvSpPr>
                    <p:cNvPr id="243" name="TextBox 64"/>
                    <p:cNvSpPr txBox="1"/>
                    <p:nvPr/>
                  </p:nvSpPr>
                  <p:spPr>
                    <a:xfrm rot="6400283">
                      <a:off x="4215246" y="3235933"/>
                      <a:ext cx="915160" cy="86177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wrap="square" lIns="91370" tIns="45687" rIns="91370" bIns="45687" rtlCol="0">
                      <a:prstTxWarp prst="textArchDown">
                        <a:avLst/>
                      </a:prstTxWarp>
                      <a:spAutoFit/>
                    </a:bodyPr>
                    <a:lstStyle/>
                    <a:p>
                      <a:pPr algn="r" defTabSz="913737"/>
                      <a:r>
                        <a:rPr lang="en-US" sz="900" dirty="0" err="1">
                          <a:solidFill>
                            <a:srgbClr val="C0504D"/>
                          </a:solidFill>
                          <a:cs typeface="Arial" charset="0"/>
                        </a:rPr>
                        <a:t>TGF</a:t>
                      </a:r>
                      <a:r>
                        <a:rPr lang="en-US" sz="900" dirty="0" err="1">
                          <a:solidFill>
                            <a:srgbClr val="C0504D"/>
                          </a:solidFill>
                          <a:latin typeface="Symbol" pitchFamily="18" charset="2"/>
                          <a:cs typeface="Arial" charset="0"/>
                        </a:rPr>
                        <a:t>b</a:t>
                      </a:r>
                      <a:endParaRPr lang="en-US" sz="900" dirty="0">
                        <a:solidFill>
                          <a:srgbClr val="C0504D"/>
                        </a:solidFill>
                        <a:latin typeface="Symbol" pitchFamily="18" charset="2"/>
                        <a:cs typeface="Arial" charset="0"/>
                      </a:endParaRPr>
                    </a:p>
                    <a:p>
                      <a:pPr algn="r" defTabSz="913737"/>
                      <a:r>
                        <a:rPr lang="en-US" sz="900" dirty="0">
                          <a:solidFill>
                            <a:srgbClr val="C0504D"/>
                          </a:solidFill>
                          <a:cs typeface="Arial" charset="0"/>
                        </a:rPr>
                        <a:t>IL-10</a:t>
                      </a:r>
                    </a:p>
                  </p:txBody>
                </p:sp>
                <p:sp>
                  <p:nvSpPr>
                    <p:cNvPr id="244" name="TextBox 64"/>
                    <p:cNvSpPr txBox="1"/>
                    <p:nvPr/>
                  </p:nvSpPr>
                  <p:spPr>
                    <a:xfrm rot="6400283">
                      <a:off x="1935524" y="5475915"/>
                      <a:ext cx="915160" cy="86177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wrap="square" lIns="91370" tIns="45687" rIns="91370" bIns="45687" rtlCol="0">
                      <a:prstTxWarp prst="textArchDown">
                        <a:avLst/>
                      </a:prstTxWarp>
                      <a:spAutoFit/>
                    </a:bodyPr>
                    <a:lstStyle/>
                    <a:p>
                      <a:pPr algn="r" defTabSz="913737"/>
                      <a:r>
                        <a:rPr lang="en-US" sz="900" dirty="0">
                          <a:solidFill>
                            <a:srgbClr val="C0504D"/>
                          </a:solidFill>
                          <a:cs typeface="Arial" charset="0"/>
                        </a:rPr>
                        <a:t>IDO</a:t>
                      </a:r>
                      <a:endParaRPr lang="en-US" sz="900" dirty="0">
                        <a:solidFill>
                          <a:srgbClr val="C0504D"/>
                        </a:solidFill>
                        <a:latin typeface="Symbol" pitchFamily="18" charset="2"/>
                        <a:cs typeface="Arial" charset="0"/>
                      </a:endParaRPr>
                    </a:p>
                    <a:p>
                      <a:pPr algn="r" defTabSz="913737"/>
                      <a:r>
                        <a:rPr lang="en-US" sz="900" dirty="0" err="1">
                          <a:solidFill>
                            <a:srgbClr val="C0504D"/>
                          </a:solidFill>
                          <a:cs typeface="Arial" charset="0"/>
                        </a:rPr>
                        <a:t>Arginase</a:t>
                      </a:r>
                      <a:endParaRPr lang="en-US" sz="900" dirty="0">
                        <a:solidFill>
                          <a:srgbClr val="C0504D"/>
                        </a:solidFill>
                        <a:cs typeface="Arial" charset="0"/>
                      </a:endParaRPr>
                    </a:p>
                  </p:txBody>
                </p:sp>
              </p:grpSp>
              <p:sp>
                <p:nvSpPr>
                  <p:cNvPr id="209" name="Ovaal 208"/>
                  <p:cNvSpPr/>
                  <p:nvPr/>
                </p:nvSpPr>
                <p:spPr>
                  <a:xfrm rot="16200000">
                    <a:off x="3671397" y="3405535"/>
                    <a:ext cx="108012" cy="154949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bg1"/>
                      </a:gs>
                      <a:gs pos="50000">
                        <a:schemeClr val="accent6">
                          <a:lumMod val="75000"/>
                        </a:schemeClr>
                      </a:gs>
                      <a:gs pos="100000">
                        <a:schemeClr val="accent6">
                          <a:lumMod val="50000"/>
                          <a:shade val="100000"/>
                          <a:satMod val="115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003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3737"/>
                    <a:endParaRPr lang="en-US" sz="1600">
                      <a:solidFill>
                        <a:prstClr val="white"/>
                      </a:solidFill>
                    </a:endParaRPr>
                  </a:p>
                </p:txBody>
              </p:sp>
            </p:grpSp>
          </p:grpSp>
        </p:grpSp>
      </p:grpSp>
      <p:sp>
        <p:nvSpPr>
          <p:cNvPr id="7" name="Ovaal 6"/>
          <p:cNvSpPr/>
          <p:nvPr/>
        </p:nvSpPr>
        <p:spPr>
          <a:xfrm>
            <a:off x="846034" y="2049155"/>
            <a:ext cx="2575302" cy="2268348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</a:schemeClr>
              </a:gs>
              <a:gs pos="91000">
                <a:schemeClr val="tx1">
                  <a:lumMod val="85000"/>
                  <a:lumOff val="1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91370" tIns="45687" rIns="91370" bIns="45687" rtlCol="0" anchor="ctr"/>
          <a:lstStyle/>
          <a:p>
            <a:pPr algn="ctr" defTabSz="913737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8" name="Ovaal 7"/>
          <p:cNvSpPr/>
          <p:nvPr/>
        </p:nvSpPr>
        <p:spPr>
          <a:xfrm>
            <a:off x="1237833" y="2560775"/>
            <a:ext cx="1459450" cy="1245175"/>
          </a:xfrm>
          <a:prstGeom prst="ellipse">
            <a:avLst/>
          </a:pr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57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91370" tIns="45687" rIns="91370" bIns="45687" rtlCol="0" anchor="ctr"/>
          <a:lstStyle/>
          <a:p>
            <a:pPr algn="ctr" defTabSz="913737"/>
            <a:r>
              <a:rPr lang="nl-BE" sz="1200" b="1" dirty="0" err="1">
                <a:solidFill>
                  <a:prstClr val="white"/>
                </a:solidFill>
              </a:rPr>
              <a:t>Melanoma</a:t>
            </a:r>
            <a:endParaRPr lang="nl-BE" sz="1200" b="1" dirty="0">
              <a:solidFill>
                <a:prstClr val="white"/>
              </a:solidFill>
            </a:endParaRPr>
          </a:p>
          <a:p>
            <a:pPr algn="ctr" defTabSz="913737"/>
            <a:r>
              <a:rPr lang="nl-BE" sz="1200" b="1" dirty="0" err="1">
                <a:solidFill>
                  <a:prstClr val="white"/>
                </a:solidFill>
              </a:rPr>
              <a:t>Cell</a:t>
            </a:r>
            <a:endParaRPr lang="en-US" sz="1200" b="1" dirty="0">
              <a:solidFill>
                <a:prstClr val="white"/>
              </a:solidFill>
            </a:endParaRPr>
          </a:p>
        </p:txBody>
      </p:sp>
      <p:sp>
        <p:nvSpPr>
          <p:cNvPr id="128" name="Oval 52"/>
          <p:cNvSpPr/>
          <p:nvPr/>
        </p:nvSpPr>
        <p:spPr>
          <a:xfrm rot="9114403">
            <a:off x="8329960" y="1383115"/>
            <a:ext cx="117004" cy="146968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91370" tIns="45687" rIns="91370" bIns="45687" rtlCol="0" anchor="ctr"/>
          <a:lstStyle/>
          <a:p>
            <a:pPr algn="ctr" defTabSz="913737"/>
            <a:endParaRPr lang="en-US" sz="1600" kern="0">
              <a:solidFill>
                <a:prstClr val="white"/>
              </a:solidFill>
            </a:endParaRPr>
          </a:p>
        </p:txBody>
      </p:sp>
      <p:sp>
        <p:nvSpPr>
          <p:cNvPr id="88" name="Oval 52"/>
          <p:cNvSpPr/>
          <p:nvPr/>
        </p:nvSpPr>
        <p:spPr>
          <a:xfrm rot="9114403">
            <a:off x="7832713" y="1394519"/>
            <a:ext cx="117004" cy="146968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91370" tIns="45687" rIns="91370" bIns="45687" rtlCol="0" anchor="ctr"/>
          <a:lstStyle/>
          <a:p>
            <a:pPr algn="ctr" defTabSz="913737"/>
            <a:endParaRPr lang="en-US" sz="1600" kern="0">
              <a:solidFill>
                <a:prstClr val="white"/>
              </a:solidFill>
            </a:endParaRPr>
          </a:p>
        </p:txBody>
      </p:sp>
      <p:sp>
        <p:nvSpPr>
          <p:cNvPr id="108" name="Oval 52"/>
          <p:cNvSpPr/>
          <p:nvPr/>
        </p:nvSpPr>
        <p:spPr>
          <a:xfrm rot="9114403">
            <a:off x="8056055" y="1560116"/>
            <a:ext cx="117004" cy="146968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91370" tIns="45687" rIns="91370" bIns="45687" rtlCol="0" anchor="ctr"/>
          <a:lstStyle/>
          <a:p>
            <a:pPr algn="ctr" defTabSz="913737"/>
            <a:endParaRPr lang="en-US" sz="1600" kern="0">
              <a:solidFill>
                <a:prstClr val="white"/>
              </a:solidFill>
            </a:endParaRPr>
          </a:p>
        </p:txBody>
      </p:sp>
      <p:sp>
        <p:nvSpPr>
          <p:cNvPr id="151" name="Oval 52"/>
          <p:cNvSpPr/>
          <p:nvPr/>
        </p:nvSpPr>
        <p:spPr>
          <a:xfrm rot="9114403">
            <a:off x="8482363" y="1535516"/>
            <a:ext cx="117004" cy="146968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91370" tIns="45687" rIns="91370" bIns="45687" rtlCol="0" anchor="ctr"/>
          <a:lstStyle/>
          <a:p>
            <a:pPr algn="ctr" defTabSz="913737"/>
            <a:endParaRPr lang="en-US" sz="1600" kern="0">
              <a:solidFill>
                <a:prstClr val="white"/>
              </a:solidFill>
            </a:endParaRPr>
          </a:p>
        </p:txBody>
      </p:sp>
      <p:sp>
        <p:nvSpPr>
          <p:cNvPr id="309" name="Oval 52"/>
          <p:cNvSpPr/>
          <p:nvPr/>
        </p:nvSpPr>
        <p:spPr>
          <a:xfrm rot="9497150">
            <a:off x="8321449" y="1358011"/>
            <a:ext cx="117004" cy="146968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kern="0">
              <a:solidFill>
                <a:prstClr val="white"/>
              </a:solidFill>
            </a:endParaRPr>
          </a:p>
        </p:txBody>
      </p:sp>
      <p:sp>
        <p:nvSpPr>
          <p:cNvPr id="310" name="Oval 52"/>
          <p:cNvSpPr/>
          <p:nvPr/>
        </p:nvSpPr>
        <p:spPr>
          <a:xfrm rot="7332987">
            <a:off x="7770347" y="1142611"/>
            <a:ext cx="117004" cy="146968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kern="0">
              <a:solidFill>
                <a:prstClr val="white"/>
              </a:solidFill>
            </a:endParaRPr>
          </a:p>
        </p:txBody>
      </p:sp>
      <p:sp>
        <p:nvSpPr>
          <p:cNvPr id="311" name="Oval 52"/>
          <p:cNvSpPr/>
          <p:nvPr/>
        </p:nvSpPr>
        <p:spPr>
          <a:xfrm rot="9497150">
            <a:off x="7507080" y="824385"/>
            <a:ext cx="117004" cy="146968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kern="0">
              <a:solidFill>
                <a:prstClr val="white"/>
              </a:solidFill>
            </a:endParaRPr>
          </a:p>
        </p:txBody>
      </p:sp>
      <p:sp>
        <p:nvSpPr>
          <p:cNvPr id="312" name="Oval 52"/>
          <p:cNvSpPr/>
          <p:nvPr/>
        </p:nvSpPr>
        <p:spPr>
          <a:xfrm rot="9497150">
            <a:off x="6817754" y="764907"/>
            <a:ext cx="117004" cy="146968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kern="0">
              <a:solidFill>
                <a:prstClr val="white"/>
              </a:solidFill>
            </a:endParaRPr>
          </a:p>
        </p:txBody>
      </p:sp>
      <p:sp>
        <p:nvSpPr>
          <p:cNvPr id="313" name="Oval 52"/>
          <p:cNvSpPr/>
          <p:nvPr/>
        </p:nvSpPr>
        <p:spPr>
          <a:xfrm rot="9497150">
            <a:off x="7272887" y="1038123"/>
            <a:ext cx="117004" cy="146968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kern="0">
              <a:solidFill>
                <a:prstClr val="white"/>
              </a:solidFill>
            </a:endParaRPr>
          </a:p>
        </p:txBody>
      </p:sp>
      <p:sp>
        <p:nvSpPr>
          <p:cNvPr id="314" name="Oval 52"/>
          <p:cNvSpPr/>
          <p:nvPr/>
        </p:nvSpPr>
        <p:spPr>
          <a:xfrm rot="9497150">
            <a:off x="6104795" y="1173283"/>
            <a:ext cx="117004" cy="146968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kern="0">
              <a:solidFill>
                <a:prstClr val="white"/>
              </a:solidFill>
            </a:endParaRPr>
          </a:p>
        </p:txBody>
      </p:sp>
      <p:sp>
        <p:nvSpPr>
          <p:cNvPr id="315" name="Oval 52"/>
          <p:cNvSpPr/>
          <p:nvPr/>
        </p:nvSpPr>
        <p:spPr>
          <a:xfrm rot="9497150">
            <a:off x="6957511" y="993453"/>
            <a:ext cx="117004" cy="146968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kern="0">
              <a:solidFill>
                <a:prstClr val="white"/>
              </a:solidFill>
            </a:endParaRPr>
          </a:p>
        </p:txBody>
      </p:sp>
      <p:sp>
        <p:nvSpPr>
          <p:cNvPr id="316" name="Oval 52"/>
          <p:cNvSpPr/>
          <p:nvPr/>
        </p:nvSpPr>
        <p:spPr>
          <a:xfrm rot="7332987">
            <a:off x="6563299" y="927181"/>
            <a:ext cx="117004" cy="146968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kern="0">
              <a:solidFill>
                <a:prstClr val="white"/>
              </a:solidFill>
            </a:endParaRPr>
          </a:p>
        </p:txBody>
      </p:sp>
      <p:sp>
        <p:nvSpPr>
          <p:cNvPr id="317" name="Oval 52"/>
          <p:cNvSpPr/>
          <p:nvPr/>
        </p:nvSpPr>
        <p:spPr>
          <a:xfrm rot="9497150">
            <a:off x="5941718" y="356155"/>
            <a:ext cx="117004" cy="146968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kern="0">
              <a:solidFill>
                <a:prstClr val="white"/>
              </a:solidFill>
            </a:endParaRPr>
          </a:p>
        </p:txBody>
      </p:sp>
      <p:sp>
        <p:nvSpPr>
          <p:cNvPr id="318" name="Oval 52"/>
          <p:cNvSpPr/>
          <p:nvPr/>
        </p:nvSpPr>
        <p:spPr>
          <a:xfrm rot="9497150">
            <a:off x="6170367" y="717155"/>
            <a:ext cx="117004" cy="146968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kern="0">
              <a:solidFill>
                <a:prstClr val="white"/>
              </a:solidFill>
            </a:endParaRPr>
          </a:p>
        </p:txBody>
      </p:sp>
      <p:sp>
        <p:nvSpPr>
          <p:cNvPr id="319" name="Oval 52"/>
          <p:cNvSpPr/>
          <p:nvPr/>
        </p:nvSpPr>
        <p:spPr>
          <a:xfrm rot="9497150">
            <a:off x="6495600" y="484219"/>
            <a:ext cx="117004" cy="146968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kern="0">
              <a:solidFill>
                <a:prstClr val="white"/>
              </a:solidFill>
            </a:endParaRPr>
          </a:p>
        </p:txBody>
      </p:sp>
      <p:sp>
        <p:nvSpPr>
          <p:cNvPr id="333" name="TextBox 64"/>
          <p:cNvSpPr txBox="1"/>
          <p:nvPr/>
        </p:nvSpPr>
        <p:spPr>
          <a:xfrm>
            <a:off x="7140590" y="409347"/>
            <a:ext cx="1198732" cy="253916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prstClr val="black"/>
                </a:solidFill>
                <a:cs typeface="Arial" charset="0"/>
              </a:rPr>
              <a:t>Private Ag</a:t>
            </a:r>
          </a:p>
        </p:txBody>
      </p:sp>
      <p:cxnSp>
        <p:nvCxnSpPr>
          <p:cNvPr id="334" name="Rechte verbindingslijn 333"/>
          <p:cNvCxnSpPr/>
          <p:nvPr/>
        </p:nvCxnSpPr>
        <p:spPr>
          <a:xfrm flipV="1">
            <a:off x="6966812" y="647278"/>
            <a:ext cx="166519" cy="1514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7" name="Toelichting met afgeronde rechthoek 4"/>
          <p:cNvSpPr/>
          <p:nvPr/>
        </p:nvSpPr>
        <p:spPr>
          <a:xfrm>
            <a:off x="3126166" y="5280067"/>
            <a:ext cx="2236522" cy="813271"/>
          </a:xfrm>
          <a:prstGeom prst="wedgeRoundRectCallout">
            <a:avLst>
              <a:gd name="adj1" fmla="val -60889"/>
              <a:gd name="adj2" fmla="val -42715"/>
              <a:gd name="adj3" fmla="val 16667"/>
            </a:avLst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itchFamily="34" charset="0"/>
              <a:buChar char="•"/>
            </a:pPr>
            <a:r>
              <a:rPr lang="en-US" sz="900" dirty="0" err="1">
                <a:solidFill>
                  <a:sysClr val="windowText" lastClr="000000"/>
                </a:solidFill>
              </a:rPr>
              <a:t>Cyclofosfamide</a:t>
            </a:r>
            <a:endParaRPr lang="en-US" sz="900" dirty="0">
              <a:solidFill>
                <a:sysClr val="windowText" lastClr="000000"/>
              </a:solidFill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en-US" sz="900" dirty="0" err="1">
                <a:solidFill>
                  <a:sysClr val="windowText" lastClr="000000"/>
                </a:solidFill>
              </a:rPr>
              <a:t>Daclizumab</a:t>
            </a:r>
            <a:r>
              <a:rPr lang="en-US" sz="900" dirty="0">
                <a:solidFill>
                  <a:sysClr val="windowText" lastClr="000000"/>
                </a:solidFill>
              </a:rPr>
              <a:t> (anti-CD25 </a:t>
            </a:r>
            <a:r>
              <a:rPr lang="en-US" sz="900" dirty="0" err="1">
                <a:solidFill>
                  <a:sysClr val="windowText" lastClr="000000"/>
                </a:solidFill>
              </a:rPr>
              <a:t>mAb</a:t>
            </a:r>
            <a:r>
              <a:rPr lang="en-US" sz="900" dirty="0">
                <a:solidFill>
                  <a:sysClr val="windowText" lastClr="000000"/>
                </a:solidFill>
              </a:rPr>
              <a:t>)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900" dirty="0" err="1">
                <a:solidFill>
                  <a:sysClr val="windowText" lastClr="000000"/>
                </a:solidFill>
              </a:rPr>
              <a:t>Denileukin</a:t>
            </a:r>
            <a:r>
              <a:rPr lang="en-US" sz="900" dirty="0">
                <a:solidFill>
                  <a:sysClr val="windowText" lastClr="000000"/>
                </a:solidFill>
              </a:rPr>
              <a:t> </a:t>
            </a:r>
            <a:r>
              <a:rPr lang="en-US" sz="900" dirty="0" err="1">
                <a:solidFill>
                  <a:sysClr val="windowText" lastClr="000000"/>
                </a:solidFill>
              </a:rPr>
              <a:t>diftitox</a:t>
            </a:r>
            <a:r>
              <a:rPr lang="en-US" sz="900" dirty="0">
                <a:solidFill>
                  <a:sysClr val="windowText" lastClr="000000"/>
                </a:solidFill>
              </a:rPr>
              <a:t> (IL-2/diphtheria toxin fusion protein</a:t>
            </a:r>
          </a:p>
        </p:txBody>
      </p:sp>
      <p:sp>
        <p:nvSpPr>
          <p:cNvPr id="259" name="Toelichting met afgeronde rechthoek 254"/>
          <p:cNvSpPr/>
          <p:nvPr/>
        </p:nvSpPr>
        <p:spPr>
          <a:xfrm>
            <a:off x="5380537" y="2300179"/>
            <a:ext cx="670669" cy="417743"/>
          </a:xfrm>
          <a:prstGeom prst="wedgeRoundRectCallout">
            <a:avLst>
              <a:gd name="adj1" fmla="val 62358"/>
              <a:gd name="adj2" fmla="val 52809"/>
              <a:gd name="adj3" fmla="val 16667"/>
            </a:avLst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050" dirty="0">
                <a:solidFill>
                  <a:sysClr val="windowText" lastClr="000000"/>
                </a:solidFill>
              </a:rPr>
              <a:t>IL-2</a:t>
            </a:r>
          </a:p>
          <a:p>
            <a:pPr algn="r"/>
            <a:r>
              <a:rPr lang="en-US" sz="1050" dirty="0">
                <a:solidFill>
                  <a:sysClr val="windowText" lastClr="000000"/>
                </a:solidFill>
              </a:rPr>
              <a:t>IFNa2b</a:t>
            </a:r>
          </a:p>
        </p:txBody>
      </p:sp>
      <p:sp>
        <p:nvSpPr>
          <p:cNvPr id="260" name="Toelichting met afgeronde rechthoek 255"/>
          <p:cNvSpPr/>
          <p:nvPr/>
        </p:nvSpPr>
        <p:spPr>
          <a:xfrm>
            <a:off x="2907310" y="6322464"/>
            <a:ext cx="1765516" cy="370272"/>
          </a:xfrm>
          <a:prstGeom prst="wedgeRoundRectCallout">
            <a:avLst>
              <a:gd name="adj1" fmla="val -77618"/>
              <a:gd name="adj2" fmla="val -56080"/>
              <a:gd name="adj3" fmla="val 16667"/>
            </a:avLst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50" dirty="0">
                <a:solidFill>
                  <a:sysClr val="windowText" lastClr="000000"/>
                </a:solidFill>
              </a:rPr>
              <a:t>Inhibitors (IDO, galectin-3).</a:t>
            </a:r>
          </a:p>
        </p:txBody>
      </p:sp>
      <p:sp>
        <p:nvSpPr>
          <p:cNvPr id="261" name="Toelichting met afgeronde rechthoek 256"/>
          <p:cNvSpPr/>
          <p:nvPr/>
        </p:nvSpPr>
        <p:spPr>
          <a:xfrm>
            <a:off x="3941558" y="3804723"/>
            <a:ext cx="2023426" cy="913111"/>
          </a:xfrm>
          <a:prstGeom prst="wedgeRoundRectCallout">
            <a:avLst>
              <a:gd name="adj1" fmla="val -60889"/>
              <a:gd name="adj2" fmla="val -42715"/>
              <a:gd name="adj3" fmla="val 16667"/>
            </a:avLst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itchFamily="34" charset="0"/>
              <a:buChar char="•"/>
            </a:pPr>
            <a:r>
              <a:rPr lang="en-US" sz="1200" b="1" dirty="0">
                <a:solidFill>
                  <a:sysClr val="windowText" lastClr="000000"/>
                </a:solidFill>
              </a:rPr>
              <a:t>Anti-PD1</a:t>
            </a:r>
            <a:r>
              <a:rPr lang="en-US" sz="1200" dirty="0">
                <a:solidFill>
                  <a:sysClr val="windowText" lastClr="000000"/>
                </a:solidFill>
              </a:rPr>
              <a:t> </a:t>
            </a:r>
            <a:r>
              <a:rPr lang="en-US" sz="1000" dirty="0" smtClean="0">
                <a:solidFill>
                  <a:sysClr val="windowText" lastClr="000000"/>
                </a:solidFill>
              </a:rPr>
              <a:t>(nivolumab</a:t>
            </a:r>
            <a:r>
              <a:rPr lang="en-US" sz="1000" dirty="0">
                <a:solidFill>
                  <a:sysClr val="windowText" lastClr="000000"/>
                </a:solidFill>
              </a:rPr>
              <a:t>, pembrolizumab)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b="1" dirty="0">
                <a:solidFill>
                  <a:sysClr val="windowText" lastClr="000000"/>
                </a:solidFill>
              </a:rPr>
              <a:t>anti PD-L1 </a:t>
            </a:r>
            <a:r>
              <a:rPr lang="en-US" sz="1000" dirty="0" smtClean="0">
                <a:solidFill>
                  <a:sysClr val="windowText" lastClr="000000"/>
                </a:solidFill>
              </a:rPr>
              <a:t>(</a:t>
            </a:r>
            <a:r>
              <a:rPr lang="en-US" sz="1000" dirty="0" err="1">
                <a:solidFill>
                  <a:sysClr val="windowText" lastClr="000000"/>
                </a:solidFill>
              </a:rPr>
              <a:t>a</a:t>
            </a:r>
            <a:r>
              <a:rPr lang="en-US" sz="1000" dirty="0" err="1" smtClean="0">
                <a:solidFill>
                  <a:sysClr val="windowText" lastClr="000000"/>
                </a:solidFill>
              </a:rPr>
              <a:t>tezolizumab</a:t>
            </a:r>
            <a:r>
              <a:rPr lang="en-US" sz="1000" dirty="0">
                <a:solidFill>
                  <a:sysClr val="windowText" lastClr="000000"/>
                </a:solidFill>
              </a:rPr>
              <a:t>, </a:t>
            </a:r>
            <a:r>
              <a:rPr lang="en-US" sz="1000" dirty="0" err="1" smtClean="0">
                <a:solidFill>
                  <a:sysClr val="windowText" lastClr="000000"/>
                </a:solidFill>
              </a:rPr>
              <a:t>avelumab</a:t>
            </a:r>
            <a:r>
              <a:rPr lang="en-US" sz="1000" dirty="0" smtClean="0">
                <a:solidFill>
                  <a:sysClr val="windowText" lastClr="000000"/>
                </a:solidFill>
              </a:rPr>
              <a:t>, </a:t>
            </a:r>
            <a:r>
              <a:rPr lang="en-US" sz="1000" dirty="0" err="1" smtClean="0">
                <a:solidFill>
                  <a:sysClr val="windowText" lastClr="000000"/>
                </a:solidFill>
              </a:rPr>
              <a:t>durvalumab</a:t>
            </a:r>
            <a:r>
              <a:rPr lang="en-US" sz="1000" dirty="0" smtClean="0">
                <a:solidFill>
                  <a:sysClr val="windowText" lastClr="000000"/>
                </a:solidFill>
              </a:rPr>
              <a:t> </a:t>
            </a:r>
            <a:r>
              <a:rPr lang="en-US" sz="1000" dirty="0">
                <a:solidFill>
                  <a:sysClr val="windowText" lastClr="000000"/>
                </a:solidFill>
              </a:rPr>
              <a:t>)</a:t>
            </a:r>
          </a:p>
        </p:txBody>
      </p:sp>
      <p:sp>
        <p:nvSpPr>
          <p:cNvPr id="268" name="Toelichting met afgeronde rechthoek 257"/>
          <p:cNvSpPr/>
          <p:nvPr/>
        </p:nvSpPr>
        <p:spPr>
          <a:xfrm>
            <a:off x="7866693" y="1743122"/>
            <a:ext cx="1021027" cy="494897"/>
          </a:xfrm>
          <a:prstGeom prst="wedgeRoundRectCallout">
            <a:avLst>
              <a:gd name="adj1" fmla="val -69974"/>
              <a:gd name="adj2" fmla="val -42715"/>
              <a:gd name="adj3" fmla="val 16667"/>
            </a:avLst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50" b="1" dirty="0">
                <a:solidFill>
                  <a:sysClr val="windowText" lastClr="000000"/>
                </a:solidFill>
              </a:rPr>
              <a:t>Anti-CTLA-4 </a:t>
            </a:r>
            <a:r>
              <a:rPr lang="en-US" sz="1050" dirty="0">
                <a:solidFill>
                  <a:sysClr val="windowText" lastClr="000000"/>
                </a:solidFill>
              </a:rPr>
              <a:t>(Ipilimumab)</a:t>
            </a:r>
          </a:p>
        </p:txBody>
      </p:sp>
      <p:sp>
        <p:nvSpPr>
          <p:cNvPr id="270" name="Toelichting met afgeronde rechthoek 256"/>
          <p:cNvSpPr/>
          <p:nvPr/>
        </p:nvSpPr>
        <p:spPr>
          <a:xfrm>
            <a:off x="4216787" y="1674121"/>
            <a:ext cx="1000091" cy="521507"/>
          </a:xfrm>
          <a:prstGeom prst="wedgeRoundRectCallout">
            <a:avLst>
              <a:gd name="adj1" fmla="val 5773"/>
              <a:gd name="adj2" fmla="val 129609"/>
              <a:gd name="adj3" fmla="val 16667"/>
            </a:avLst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50" dirty="0">
                <a:solidFill>
                  <a:sysClr val="windowText" lastClr="000000"/>
                </a:solidFill>
              </a:rPr>
              <a:t>Adoptive TIL Therapy</a:t>
            </a:r>
            <a:endParaRPr lang="en-US" sz="800" dirty="0">
              <a:solidFill>
                <a:sysClr val="windowText" lastClr="000000"/>
              </a:solidFill>
            </a:endParaRPr>
          </a:p>
        </p:txBody>
      </p:sp>
      <p:sp>
        <p:nvSpPr>
          <p:cNvPr id="275" name="Toelichting met afgeronde rechthoek 256"/>
          <p:cNvSpPr/>
          <p:nvPr/>
        </p:nvSpPr>
        <p:spPr>
          <a:xfrm>
            <a:off x="6129801" y="178033"/>
            <a:ext cx="1247421" cy="500603"/>
          </a:xfrm>
          <a:prstGeom prst="wedgeRoundRectCallout">
            <a:avLst>
              <a:gd name="adj1" fmla="val 4845"/>
              <a:gd name="adj2" fmla="val 115248"/>
              <a:gd name="adj3" fmla="val 16667"/>
            </a:avLst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50" dirty="0">
                <a:solidFill>
                  <a:sysClr val="windowText" lastClr="000000"/>
                </a:solidFill>
              </a:rPr>
              <a:t>Peptide/protein Vaccines</a:t>
            </a:r>
            <a:endParaRPr lang="en-US" sz="800" dirty="0">
              <a:solidFill>
                <a:sysClr val="windowText" lastClr="000000"/>
              </a:solidFill>
            </a:endParaRPr>
          </a:p>
        </p:txBody>
      </p:sp>
      <p:sp>
        <p:nvSpPr>
          <p:cNvPr id="279" name="Toelichting met afgeronde rechthoek 256"/>
          <p:cNvSpPr/>
          <p:nvPr/>
        </p:nvSpPr>
        <p:spPr>
          <a:xfrm>
            <a:off x="1649653" y="2122614"/>
            <a:ext cx="1356083" cy="508852"/>
          </a:xfrm>
          <a:prstGeom prst="wedgeRoundRectCallout">
            <a:avLst>
              <a:gd name="adj1" fmla="val 4845"/>
              <a:gd name="adj2" fmla="val 115248"/>
              <a:gd name="adj3" fmla="val 16667"/>
            </a:avLst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50" dirty="0" err="1">
                <a:solidFill>
                  <a:sysClr val="windowText" lastClr="000000"/>
                </a:solidFill>
              </a:rPr>
              <a:t>Intralesional</a:t>
            </a:r>
            <a:r>
              <a:rPr lang="en-US" sz="1050" dirty="0">
                <a:solidFill>
                  <a:sysClr val="windowText" lastClr="000000"/>
                </a:solidFill>
              </a:rPr>
              <a:t> </a:t>
            </a:r>
            <a:r>
              <a:rPr lang="en-US" sz="1050" dirty="0" smtClean="0">
                <a:solidFill>
                  <a:sysClr val="windowText" lastClr="000000"/>
                </a:solidFill>
              </a:rPr>
              <a:t>therapy (e.g. T-VEC)</a:t>
            </a:r>
            <a:endParaRPr lang="en-US" sz="800" dirty="0">
              <a:solidFill>
                <a:sysClr val="windowText" lastClr="000000"/>
              </a:solidFill>
            </a:endParaRPr>
          </a:p>
        </p:txBody>
      </p:sp>
      <p:sp>
        <p:nvSpPr>
          <p:cNvPr id="282" name="Toelichting met afgeronde rechthoek 256"/>
          <p:cNvSpPr/>
          <p:nvPr/>
        </p:nvSpPr>
        <p:spPr>
          <a:xfrm>
            <a:off x="8363156" y="3201381"/>
            <a:ext cx="483301" cy="403009"/>
          </a:xfrm>
          <a:prstGeom prst="wedgeRoundRectCallout">
            <a:avLst>
              <a:gd name="adj1" fmla="val 4845"/>
              <a:gd name="adj2" fmla="val 115248"/>
              <a:gd name="adj3" fmla="val 16667"/>
            </a:avLst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50" dirty="0">
                <a:solidFill>
                  <a:sysClr val="windowText" lastClr="000000"/>
                </a:solidFill>
              </a:rPr>
              <a:t>DC</a:t>
            </a:r>
            <a:endParaRPr lang="en-US" sz="800" dirty="0">
              <a:solidFill>
                <a:sysClr val="windowText" lastClr="000000"/>
              </a:solidFill>
            </a:endParaRPr>
          </a:p>
        </p:txBody>
      </p:sp>
      <p:grpSp>
        <p:nvGrpSpPr>
          <p:cNvPr id="269" name="Groep 22"/>
          <p:cNvGrpSpPr/>
          <p:nvPr/>
        </p:nvGrpSpPr>
        <p:grpSpPr>
          <a:xfrm rot="482893">
            <a:off x="356625" y="998174"/>
            <a:ext cx="2420715" cy="602743"/>
            <a:chOff x="1055899" y="1183769"/>
            <a:chExt cx="3243407" cy="1011768"/>
          </a:xfrm>
          <a:solidFill>
            <a:schemeClr val="accent2"/>
          </a:solidFill>
        </p:grpSpPr>
        <p:sp>
          <p:nvSpPr>
            <p:cNvPr id="286" name="Vrije vorm 21"/>
            <p:cNvSpPr/>
            <p:nvPr/>
          </p:nvSpPr>
          <p:spPr bwMode="auto">
            <a:xfrm rot="745148">
              <a:off x="1055899" y="1183769"/>
              <a:ext cx="3243407" cy="1011768"/>
            </a:xfrm>
            <a:custGeom>
              <a:avLst/>
              <a:gdLst>
                <a:gd name="connsiteX0" fmla="*/ 7003 w 1344711"/>
                <a:gd name="connsiteY0" fmla="*/ 316523 h 497393"/>
                <a:gd name="connsiteX1" fmla="*/ 37148 w 1344711"/>
                <a:gd name="connsiteY1" fmla="*/ 281354 h 497393"/>
                <a:gd name="connsiteX2" fmla="*/ 67293 w 1344711"/>
                <a:gd name="connsiteY2" fmla="*/ 271305 h 497393"/>
                <a:gd name="connsiteX3" fmla="*/ 92414 w 1344711"/>
                <a:gd name="connsiteY3" fmla="*/ 251209 h 497393"/>
                <a:gd name="connsiteX4" fmla="*/ 107487 w 1344711"/>
                <a:gd name="connsiteY4" fmla="*/ 246184 h 497393"/>
                <a:gd name="connsiteX5" fmla="*/ 117535 w 1344711"/>
                <a:gd name="connsiteY5" fmla="*/ 231112 h 497393"/>
                <a:gd name="connsiteX6" fmla="*/ 132608 w 1344711"/>
                <a:gd name="connsiteY6" fmla="*/ 226088 h 497393"/>
                <a:gd name="connsiteX7" fmla="*/ 162753 w 1344711"/>
                <a:gd name="connsiteY7" fmla="*/ 211015 h 497393"/>
                <a:gd name="connsiteX8" fmla="*/ 177825 w 1344711"/>
                <a:gd name="connsiteY8" fmla="*/ 200967 h 497393"/>
                <a:gd name="connsiteX9" fmla="*/ 192898 w 1344711"/>
                <a:gd name="connsiteY9" fmla="*/ 195943 h 497393"/>
                <a:gd name="connsiteX10" fmla="*/ 202946 w 1344711"/>
                <a:gd name="connsiteY10" fmla="*/ 185894 h 497393"/>
                <a:gd name="connsiteX11" fmla="*/ 233091 w 1344711"/>
                <a:gd name="connsiteY11" fmla="*/ 175846 h 497393"/>
                <a:gd name="connsiteX12" fmla="*/ 243140 w 1344711"/>
                <a:gd name="connsiteY12" fmla="*/ 165798 h 497393"/>
                <a:gd name="connsiteX13" fmla="*/ 273285 w 1344711"/>
                <a:gd name="connsiteY13" fmla="*/ 155749 h 497393"/>
                <a:gd name="connsiteX14" fmla="*/ 303430 w 1344711"/>
                <a:gd name="connsiteY14" fmla="*/ 140677 h 497393"/>
                <a:gd name="connsiteX15" fmla="*/ 343623 w 1344711"/>
                <a:gd name="connsiteY15" fmla="*/ 120580 h 497393"/>
                <a:gd name="connsiteX16" fmla="*/ 343623 w 1344711"/>
                <a:gd name="connsiteY16" fmla="*/ 120580 h 497393"/>
                <a:gd name="connsiteX17" fmla="*/ 358696 w 1344711"/>
                <a:gd name="connsiteY17" fmla="*/ 110532 h 497393"/>
                <a:gd name="connsiteX18" fmla="*/ 388841 w 1344711"/>
                <a:gd name="connsiteY18" fmla="*/ 100483 h 497393"/>
                <a:gd name="connsiteX19" fmla="*/ 418986 w 1344711"/>
                <a:gd name="connsiteY19" fmla="*/ 85411 h 497393"/>
                <a:gd name="connsiteX20" fmla="*/ 434058 w 1344711"/>
                <a:gd name="connsiteY20" fmla="*/ 75363 h 497393"/>
                <a:gd name="connsiteX21" fmla="*/ 444107 w 1344711"/>
                <a:gd name="connsiteY21" fmla="*/ 65314 h 497393"/>
                <a:gd name="connsiteX22" fmla="*/ 459179 w 1344711"/>
                <a:gd name="connsiteY22" fmla="*/ 60290 h 497393"/>
                <a:gd name="connsiteX23" fmla="*/ 479276 w 1344711"/>
                <a:gd name="connsiteY23" fmla="*/ 40193 h 497393"/>
                <a:gd name="connsiteX24" fmla="*/ 519469 w 1344711"/>
                <a:gd name="connsiteY24" fmla="*/ 30145 h 497393"/>
                <a:gd name="connsiteX25" fmla="*/ 559663 w 1344711"/>
                <a:gd name="connsiteY25" fmla="*/ 10048 h 497393"/>
                <a:gd name="connsiteX26" fmla="*/ 574735 w 1344711"/>
                <a:gd name="connsiteY26" fmla="*/ 5024 h 497393"/>
                <a:gd name="connsiteX27" fmla="*/ 589808 w 1344711"/>
                <a:gd name="connsiteY27" fmla="*/ 0 h 497393"/>
                <a:gd name="connsiteX28" fmla="*/ 690291 w 1344711"/>
                <a:gd name="connsiteY28" fmla="*/ 5024 h 497393"/>
                <a:gd name="connsiteX29" fmla="*/ 720436 w 1344711"/>
                <a:gd name="connsiteY29" fmla="*/ 15072 h 497393"/>
                <a:gd name="connsiteX30" fmla="*/ 730485 w 1344711"/>
                <a:gd name="connsiteY30" fmla="*/ 25121 h 497393"/>
                <a:gd name="connsiteX31" fmla="*/ 760630 w 1344711"/>
                <a:gd name="connsiteY31" fmla="*/ 35169 h 497393"/>
                <a:gd name="connsiteX32" fmla="*/ 775702 w 1344711"/>
                <a:gd name="connsiteY32" fmla="*/ 45217 h 497393"/>
                <a:gd name="connsiteX33" fmla="*/ 800823 w 1344711"/>
                <a:gd name="connsiteY33" fmla="*/ 50242 h 497393"/>
                <a:gd name="connsiteX34" fmla="*/ 815896 w 1344711"/>
                <a:gd name="connsiteY34" fmla="*/ 55266 h 497393"/>
                <a:gd name="connsiteX35" fmla="*/ 841017 w 1344711"/>
                <a:gd name="connsiteY35" fmla="*/ 60290 h 497393"/>
                <a:gd name="connsiteX36" fmla="*/ 871162 w 1344711"/>
                <a:gd name="connsiteY36" fmla="*/ 70338 h 497393"/>
                <a:gd name="connsiteX37" fmla="*/ 891258 w 1344711"/>
                <a:gd name="connsiteY37" fmla="*/ 75363 h 497393"/>
                <a:gd name="connsiteX38" fmla="*/ 936476 w 1344711"/>
                <a:gd name="connsiteY38" fmla="*/ 85411 h 497393"/>
                <a:gd name="connsiteX39" fmla="*/ 941500 w 1344711"/>
                <a:gd name="connsiteY39" fmla="*/ 100483 h 497393"/>
                <a:gd name="connsiteX40" fmla="*/ 1031935 w 1344711"/>
                <a:gd name="connsiteY40" fmla="*/ 110532 h 497393"/>
                <a:gd name="connsiteX41" fmla="*/ 1263047 w 1344711"/>
                <a:gd name="connsiteY41" fmla="*/ 120580 h 497393"/>
                <a:gd name="connsiteX42" fmla="*/ 1318313 w 1344711"/>
                <a:gd name="connsiteY42" fmla="*/ 125604 h 497393"/>
                <a:gd name="connsiteX43" fmla="*/ 1333386 w 1344711"/>
                <a:gd name="connsiteY43" fmla="*/ 130628 h 497393"/>
                <a:gd name="connsiteX44" fmla="*/ 1338410 w 1344711"/>
                <a:gd name="connsiteY44" fmla="*/ 155749 h 497393"/>
                <a:gd name="connsiteX45" fmla="*/ 1308265 w 1344711"/>
                <a:gd name="connsiteY45" fmla="*/ 165798 h 497393"/>
                <a:gd name="connsiteX46" fmla="*/ 1293192 w 1344711"/>
                <a:gd name="connsiteY46" fmla="*/ 170822 h 497393"/>
                <a:gd name="connsiteX47" fmla="*/ 1263047 w 1344711"/>
                <a:gd name="connsiteY47" fmla="*/ 185894 h 497393"/>
                <a:gd name="connsiteX48" fmla="*/ 1247975 w 1344711"/>
                <a:gd name="connsiteY48" fmla="*/ 195943 h 497393"/>
                <a:gd name="connsiteX49" fmla="*/ 1237926 w 1344711"/>
                <a:gd name="connsiteY49" fmla="*/ 205991 h 497393"/>
                <a:gd name="connsiteX50" fmla="*/ 1222854 w 1344711"/>
                <a:gd name="connsiteY50" fmla="*/ 211015 h 497393"/>
                <a:gd name="connsiteX51" fmla="*/ 1187685 w 1344711"/>
                <a:gd name="connsiteY51" fmla="*/ 236136 h 497393"/>
                <a:gd name="connsiteX52" fmla="*/ 1162564 w 1344711"/>
                <a:gd name="connsiteY52" fmla="*/ 251209 h 497393"/>
                <a:gd name="connsiteX53" fmla="*/ 1137443 w 1344711"/>
                <a:gd name="connsiteY53" fmla="*/ 266281 h 497393"/>
                <a:gd name="connsiteX54" fmla="*/ 1127395 w 1344711"/>
                <a:gd name="connsiteY54" fmla="*/ 276330 h 497393"/>
                <a:gd name="connsiteX55" fmla="*/ 1112322 w 1344711"/>
                <a:gd name="connsiteY55" fmla="*/ 281354 h 497393"/>
                <a:gd name="connsiteX56" fmla="*/ 1087201 w 1344711"/>
                <a:gd name="connsiteY56" fmla="*/ 301450 h 497393"/>
                <a:gd name="connsiteX57" fmla="*/ 1052032 w 1344711"/>
                <a:gd name="connsiteY57" fmla="*/ 331595 h 497393"/>
                <a:gd name="connsiteX58" fmla="*/ 1036959 w 1344711"/>
                <a:gd name="connsiteY58" fmla="*/ 336620 h 497393"/>
                <a:gd name="connsiteX59" fmla="*/ 1006814 w 1344711"/>
                <a:gd name="connsiteY59" fmla="*/ 356716 h 497393"/>
                <a:gd name="connsiteX60" fmla="*/ 991742 w 1344711"/>
                <a:gd name="connsiteY60" fmla="*/ 366765 h 497393"/>
                <a:gd name="connsiteX61" fmla="*/ 981693 w 1344711"/>
                <a:gd name="connsiteY61" fmla="*/ 376813 h 497393"/>
                <a:gd name="connsiteX62" fmla="*/ 966621 w 1344711"/>
                <a:gd name="connsiteY62" fmla="*/ 381837 h 497393"/>
                <a:gd name="connsiteX63" fmla="*/ 931452 w 1344711"/>
                <a:gd name="connsiteY63" fmla="*/ 406958 h 497393"/>
                <a:gd name="connsiteX64" fmla="*/ 921403 w 1344711"/>
                <a:gd name="connsiteY64" fmla="*/ 417006 h 497393"/>
                <a:gd name="connsiteX65" fmla="*/ 891258 w 1344711"/>
                <a:gd name="connsiteY65" fmla="*/ 427055 h 497393"/>
                <a:gd name="connsiteX66" fmla="*/ 876186 w 1344711"/>
                <a:gd name="connsiteY66" fmla="*/ 437103 h 497393"/>
                <a:gd name="connsiteX67" fmla="*/ 825944 w 1344711"/>
                <a:gd name="connsiteY67" fmla="*/ 452176 h 497393"/>
                <a:gd name="connsiteX68" fmla="*/ 810871 w 1344711"/>
                <a:gd name="connsiteY68" fmla="*/ 467248 h 497393"/>
                <a:gd name="connsiteX69" fmla="*/ 790775 w 1344711"/>
                <a:gd name="connsiteY69" fmla="*/ 472272 h 497393"/>
                <a:gd name="connsiteX70" fmla="*/ 775702 w 1344711"/>
                <a:gd name="connsiteY70" fmla="*/ 477297 h 497393"/>
                <a:gd name="connsiteX71" fmla="*/ 735509 w 1344711"/>
                <a:gd name="connsiteY71" fmla="*/ 487345 h 497393"/>
                <a:gd name="connsiteX72" fmla="*/ 665170 w 1344711"/>
                <a:gd name="connsiteY72" fmla="*/ 497393 h 497393"/>
                <a:gd name="connsiteX73" fmla="*/ 564687 w 1344711"/>
                <a:gd name="connsiteY73" fmla="*/ 492369 h 497393"/>
                <a:gd name="connsiteX74" fmla="*/ 549614 w 1344711"/>
                <a:gd name="connsiteY74" fmla="*/ 487345 h 497393"/>
                <a:gd name="connsiteX75" fmla="*/ 534542 w 1344711"/>
                <a:gd name="connsiteY75" fmla="*/ 477297 h 497393"/>
                <a:gd name="connsiteX76" fmla="*/ 529518 w 1344711"/>
                <a:gd name="connsiteY76" fmla="*/ 462224 h 497393"/>
                <a:gd name="connsiteX77" fmla="*/ 504397 w 1344711"/>
                <a:gd name="connsiteY77" fmla="*/ 447152 h 497393"/>
                <a:gd name="connsiteX78" fmla="*/ 464203 w 1344711"/>
                <a:gd name="connsiteY78" fmla="*/ 442127 h 497393"/>
                <a:gd name="connsiteX79" fmla="*/ 429034 w 1344711"/>
                <a:gd name="connsiteY79" fmla="*/ 432079 h 497393"/>
                <a:gd name="connsiteX80" fmla="*/ 373768 w 1344711"/>
                <a:gd name="connsiteY80" fmla="*/ 422031 h 497393"/>
                <a:gd name="connsiteX81" fmla="*/ 343623 w 1344711"/>
                <a:gd name="connsiteY81" fmla="*/ 411982 h 497393"/>
                <a:gd name="connsiteX82" fmla="*/ 328551 w 1344711"/>
                <a:gd name="connsiteY82" fmla="*/ 406958 h 497393"/>
                <a:gd name="connsiteX83" fmla="*/ 283333 w 1344711"/>
                <a:gd name="connsiteY83" fmla="*/ 386861 h 497393"/>
                <a:gd name="connsiteX84" fmla="*/ 268260 w 1344711"/>
                <a:gd name="connsiteY84" fmla="*/ 381837 h 497393"/>
                <a:gd name="connsiteX85" fmla="*/ 172801 w 1344711"/>
                <a:gd name="connsiteY85" fmla="*/ 376813 h 497393"/>
                <a:gd name="connsiteX86" fmla="*/ 122559 w 1344711"/>
                <a:gd name="connsiteY86" fmla="*/ 366765 h 497393"/>
                <a:gd name="connsiteX87" fmla="*/ 97438 w 1344711"/>
                <a:gd name="connsiteY87" fmla="*/ 361741 h 497393"/>
                <a:gd name="connsiteX88" fmla="*/ 42173 w 1344711"/>
                <a:gd name="connsiteY88" fmla="*/ 346668 h 497393"/>
                <a:gd name="connsiteX89" fmla="*/ 7003 w 1344711"/>
                <a:gd name="connsiteY89" fmla="*/ 341644 h 497393"/>
                <a:gd name="connsiteX90" fmla="*/ 7003 w 1344711"/>
                <a:gd name="connsiteY90" fmla="*/ 296426 h 497393"/>
                <a:gd name="connsiteX91" fmla="*/ 7003 w 1344711"/>
                <a:gd name="connsiteY91" fmla="*/ 316523 h 497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</a:cxnLst>
              <a:rect l="l" t="t" r="r" b="b"/>
              <a:pathLst>
                <a:path w="1344711" h="497393">
                  <a:moveTo>
                    <a:pt x="7003" y="316523"/>
                  </a:moveTo>
                  <a:cubicBezTo>
                    <a:pt x="12027" y="314011"/>
                    <a:pt x="18168" y="289790"/>
                    <a:pt x="37148" y="281354"/>
                  </a:cubicBezTo>
                  <a:cubicBezTo>
                    <a:pt x="46827" y="277052"/>
                    <a:pt x="67293" y="271305"/>
                    <a:pt x="67293" y="271305"/>
                  </a:cubicBezTo>
                  <a:cubicBezTo>
                    <a:pt x="76639" y="261960"/>
                    <a:pt x="79739" y="257547"/>
                    <a:pt x="92414" y="251209"/>
                  </a:cubicBezTo>
                  <a:cubicBezTo>
                    <a:pt x="97151" y="248840"/>
                    <a:pt x="102463" y="247859"/>
                    <a:pt x="107487" y="246184"/>
                  </a:cubicBezTo>
                  <a:cubicBezTo>
                    <a:pt x="110836" y="241160"/>
                    <a:pt x="112820" y="234884"/>
                    <a:pt x="117535" y="231112"/>
                  </a:cubicBezTo>
                  <a:cubicBezTo>
                    <a:pt x="121671" y="227804"/>
                    <a:pt x="127871" y="228457"/>
                    <a:pt x="132608" y="226088"/>
                  </a:cubicBezTo>
                  <a:cubicBezTo>
                    <a:pt x="171566" y="206608"/>
                    <a:pt x="124866" y="223643"/>
                    <a:pt x="162753" y="211015"/>
                  </a:cubicBezTo>
                  <a:cubicBezTo>
                    <a:pt x="167777" y="207666"/>
                    <a:pt x="172424" y="203667"/>
                    <a:pt x="177825" y="200967"/>
                  </a:cubicBezTo>
                  <a:cubicBezTo>
                    <a:pt x="182562" y="198599"/>
                    <a:pt x="188357" y="198668"/>
                    <a:pt x="192898" y="195943"/>
                  </a:cubicBezTo>
                  <a:cubicBezTo>
                    <a:pt x="196960" y="193506"/>
                    <a:pt x="198709" y="188012"/>
                    <a:pt x="202946" y="185894"/>
                  </a:cubicBezTo>
                  <a:cubicBezTo>
                    <a:pt x="212420" y="181157"/>
                    <a:pt x="233091" y="175846"/>
                    <a:pt x="233091" y="175846"/>
                  </a:cubicBezTo>
                  <a:cubicBezTo>
                    <a:pt x="236441" y="172497"/>
                    <a:pt x="238903" y="167916"/>
                    <a:pt x="243140" y="165798"/>
                  </a:cubicBezTo>
                  <a:cubicBezTo>
                    <a:pt x="252614" y="161061"/>
                    <a:pt x="264472" y="161624"/>
                    <a:pt x="273285" y="155749"/>
                  </a:cubicBezTo>
                  <a:cubicBezTo>
                    <a:pt x="292764" y="142763"/>
                    <a:pt x="282629" y="147610"/>
                    <a:pt x="303430" y="140677"/>
                  </a:cubicBezTo>
                  <a:cubicBezTo>
                    <a:pt x="320967" y="123138"/>
                    <a:pt x="308984" y="132126"/>
                    <a:pt x="343623" y="120580"/>
                  </a:cubicBezTo>
                  <a:lnTo>
                    <a:pt x="343623" y="120580"/>
                  </a:lnTo>
                  <a:cubicBezTo>
                    <a:pt x="348647" y="117231"/>
                    <a:pt x="353178" y="112984"/>
                    <a:pt x="358696" y="110532"/>
                  </a:cubicBezTo>
                  <a:cubicBezTo>
                    <a:pt x="368375" y="106230"/>
                    <a:pt x="380028" y="106358"/>
                    <a:pt x="388841" y="100483"/>
                  </a:cubicBezTo>
                  <a:cubicBezTo>
                    <a:pt x="408320" y="87497"/>
                    <a:pt x="398185" y="92344"/>
                    <a:pt x="418986" y="85411"/>
                  </a:cubicBezTo>
                  <a:cubicBezTo>
                    <a:pt x="424010" y="82062"/>
                    <a:pt x="429343" y="79135"/>
                    <a:pt x="434058" y="75363"/>
                  </a:cubicBezTo>
                  <a:cubicBezTo>
                    <a:pt x="437757" y="72404"/>
                    <a:pt x="440045" y="67751"/>
                    <a:pt x="444107" y="65314"/>
                  </a:cubicBezTo>
                  <a:cubicBezTo>
                    <a:pt x="448648" y="62589"/>
                    <a:pt x="454155" y="61965"/>
                    <a:pt x="459179" y="60290"/>
                  </a:cubicBezTo>
                  <a:cubicBezTo>
                    <a:pt x="465878" y="53591"/>
                    <a:pt x="469986" y="42051"/>
                    <a:pt x="479276" y="40193"/>
                  </a:cubicBezTo>
                  <a:cubicBezTo>
                    <a:pt x="509590" y="34130"/>
                    <a:pt x="496296" y="37869"/>
                    <a:pt x="519469" y="30145"/>
                  </a:cubicBezTo>
                  <a:cubicBezTo>
                    <a:pt x="537008" y="12608"/>
                    <a:pt x="525025" y="21595"/>
                    <a:pt x="559663" y="10048"/>
                  </a:cubicBezTo>
                  <a:lnTo>
                    <a:pt x="574735" y="5024"/>
                  </a:lnTo>
                  <a:lnTo>
                    <a:pt x="589808" y="0"/>
                  </a:lnTo>
                  <a:cubicBezTo>
                    <a:pt x="623302" y="1675"/>
                    <a:pt x="656976" y="1180"/>
                    <a:pt x="690291" y="5024"/>
                  </a:cubicBezTo>
                  <a:cubicBezTo>
                    <a:pt x="700813" y="6238"/>
                    <a:pt x="720436" y="15072"/>
                    <a:pt x="720436" y="15072"/>
                  </a:cubicBezTo>
                  <a:cubicBezTo>
                    <a:pt x="723786" y="18422"/>
                    <a:pt x="726248" y="23002"/>
                    <a:pt x="730485" y="25121"/>
                  </a:cubicBezTo>
                  <a:cubicBezTo>
                    <a:pt x="739959" y="29858"/>
                    <a:pt x="760630" y="35169"/>
                    <a:pt x="760630" y="35169"/>
                  </a:cubicBezTo>
                  <a:cubicBezTo>
                    <a:pt x="765654" y="38518"/>
                    <a:pt x="770048" y="43097"/>
                    <a:pt x="775702" y="45217"/>
                  </a:cubicBezTo>
                  <a:cubicBezTo>
                    <a:pt x="783698" y="48216"/>
                    <a:pt x="792538" y="48171"/>
                    <a:pt x="800823" y="50242"/>
                  </a:cubicBezTo>
                  <a:cubicBezTo>
                    <a:pt x="805961" y="51527"/>
                    <a:pt x="810758" y="53982"/>
                    <a:pt x="815896" y="55266"/>
                  </a:cubicBezTo>
                  <a:cubicBezTo>
                    <a:pt x="824181" y="57337"/>
                    <a:pt x="832778" y="58043"/>
                    <a:pt x="841017" y="60290"/>
                  </a:cubicBezTo>
                  <a:cubicBezTo>
                    <a:pt x="851236" y="63077"/>
                    <a:pt x="860887" y="67769"/>
                    <a:pt x="871162" y="70338"/>
                  </a:cubicBezTo>
                  <a:cubicBezTo>
                    <a:pt x="877861" y="72013"/>
                    <a:pt x="884518" y="73865"/>
                    <a:pt x="891258" y="75363"/>
                  </a:cubicBezTo>
                  <a:cubicBezTo>
                    <a:pt x="948720" y="88133"/>
                    <a:pt x="887418" y="73147"/>
                    <a:pt x="936476" y="85411"/>
                  </a:cubicBezTo>
                  <a:cubicBezTo>
                    <a:pt x="938151" y="90435"/>
                    <a:pt x="936379" y="99135"/>
                    <a:pt x="941500" y="100483"/>
                  </a:cubicBezTo>
                  <a:cubicBezTo>
                    <a:pt x="970832" y="108202"/>
                    <a:pt x="1031935" y="110532"/>
                    <a:pt x="1031935" y="110532"/>
                  </a:cubicBezTo>
                  <a:cubicBezTo>
                    <a:pt x="1116101" y="138586"/>
                    <a:pt x="1031418" y="112001"/>
                    <a:pt x="1263047" y="120580"/>
                  </a:cubicBezTo>
                  <a:cubicBezTo>
                    <a:pt x="1281532" y="121265"/>
                    <a:pt x="1299891" y="123929"/>
                    <a:pt x="1318313" y="125604"/>
                  </a:cubicBezTo>
                  <a:cubicBezTo>
                    <a:pt x="1323337" y="127279"/>
                    <a:pt x="1328845" y="127903"/>
                    <a:pt x="1333386" y="130628"/>
                  </a:cubicBezTo>
                  <a:cubicBezTo>
                    <a:pt x="1341232" y="135336"/>
                    <a:pt x="1351580" y="146341"/>
                    <a:pt x="1338410" y="155749"/>
                  </a:cubicBezTo>
                  <a:cubicBezTo>
                    <a:pt x="1329791" y="161905"/>
                    <a:pt x="1318313" y="162448"/>
                    <a:pt x="1308265" y="165798"/>
                  </a:cubicBezTo>
                  <a:lnTo>
                    <a:pt x="1293192" y="170822"/>
                  </a:lnTo>
                  <a:cubicBezTo>
                    <a:pt x="1249990" y="199623"/>
                    <a:pt x="1304656" y="165089"/>
                    <a:pt x="1263047" y="185894"/>
                  </a:cubicBezTo>
                  <a:cubicBezTo>
                    <a:pt x="1257646" y="188594"/>
                    <a:pt x="1252690" y="192171"/>
                    <a:pt x="1247975" y="195943"/>
                  </a:cubicBezTo>
                  <a:cubicBezTo>
                    <a:pt x="1244276" y="198902"/>
                    <a:pt x="1241988" y="203554"/>
                    <a:pt x="1237926" y="205991"/>
                  </a:cubicBezTo>
                  <a:cubicBezTo>
                    <a:pt x="1233385" y="208716"/>
                    <a:pt x="1227878" y="209340"/>
                    <a:pt x="1222854" y="211015"/>
                  </a:cubicBezTo>
                  <a:cubicBezTo>
                    <a:pt x="1199012" y="234857"/>
                    <a:pt x="1211745" y="228116"/>
                    <a:pt x="1187685" y="236136"/>
                  </a:cubicBezTo>
                  <a:cubicBezTo>
                    <a:pt x="1162223" y="261596"/>
                    <a:pt x="1195175" y="231642"/>
                    <a:pt x="1162564" y="251209"/>
                  </a:cubicBezTo>
                  <a:cubicBezTo>
                    <a:pt x="1128087" y="271896"/>
                    <a:pt x="1180133" y="252051"/>
                    <a:pt x="1137443" y="266281"/>
                  </a:cubicBezTo>
                  <a:cubicBezTo>
                    <a:pt x="1134094" y="269631"/>
                    <a:pt x="1131457" y="273893"/>
                    <a:pt x="1127395" y="276330"/>
                  </a:cubicBezTo>
                  <a:cubicBezTo>
                    <a:pt x="1122854" y="279055"/>
                    <a:pt x="1116458" y="278046"/>
                    <a:pt x="1112322" y="281354"/>
                  </a:cubicBezTo>
                  <a:cubicBezTo>
                    <a:pt x="1079856" y="307325"/>
                    <a:pt x="1125088" y="288822"/>
                    <a:pt x="1087201" y="301450"/>
                  </a:cubicBezTo>
                  <a:cubicBezTo>
                    <a:pt x="1074839" y="313812"/>
                    <a:pt x="1067336" y="323943"/>
                    <a:pt x="1052032" y="331595"/>
                  </a:cubicBezTo>
                  <a:cubicBezTo>
                    <a:pt x="1047295" y="333964"/>
                    <a:pt x="1041589" y="334048"/>
                    <a:pt x="1036959" y="336620"/>
                  </a:cubicBezTo>
                  <a:cubicBezTo>
                    <a:pt x="1026402" y="342485"/>
                    <a:pt x="1016862" y="350017"/>
                    <a:pt x="1006814" y="356716"/>
                  </a:cubicBezTo>
                  <a:cubicBezTo>
                    <a:pt x="1001790" y="360065"/>
                    <a:pt x="996012" y="362496"/>
                    <a:pt x="991742" y="366765"/>
                  </a:cubicBezTo>
                  <a:cubicBezTo>
                    <a:pt x="988392" y="370114"/>
                    <a:pt x="985755" y="374376"/>
                    <a:pt x="981693" y="376813"/>
                  </a:cubicBezTo>
                  <a:cubicBezTo>
                    <a:pt x="977152" y="379538"/>
                    <a:pt x="971645" y="380162"/>
                    <a:pt x="966621" y="381837"/>
                  </a:cubicBezTo>
                  <a:cubicBezTo>
                    <a:pt x="942779" y="405679"/>
                    <a:pt x="955512" y="398938"/>
                    <a:pt x="931452" y="406958"/>
                  </a:cubicBezTo>
                  <a:cubicBezTo>
                    <a:pt x="928102" y="410307"/>
                    <a:pt x="925640" y="414888"/>
                    <a:pt x="921403" y="417006"/>
                  </a:cubicBezTo>
                  <a:cubicBezTo>
                    <a:pt x="911929" y="421743"/>
                    <a:pt x="891258" y="427055"/>
                    <a:pt x="891258" y="427055"/>
                  </a:cubicBezTo>
                  <a:cubicBezTo>
                    <a:pt x="886234" y="430404"/>
                    <a:pt x="881704" y="434651"/>
                    <a:pt x="876186" y="437103"/>
                  </a:cubicBezTo>
                  <a:cubicBezTo>
                    <a:pt x="860455" y="444095"/>
                    <a:pt x="842649" y="448000"/>
                    <a:pt x="825944" y="452176"/>
                  </a:cubicBezTo>
                  <a:cubicBezTo>
                    <a:pt x="820920" y="457200"/>
                    <a:pt x="817040" y="463723"/>
                    <a:pt x="810871" y="467248"/>
                  </a:cubicBezTo>
                  <a:cubicBezTo>
                    <a:pt x="804876" y="470674"/>
                    <a:pt x="797414" y="470375"/>
                    <a:pt x="790775" y="472272"/>
                  </a:cubicBezTo>
                  <a:cubicBezTo>
                    <a:pt x="785683" y="473727"/>
                    <a:pt x="780812" y="475903"/>
                    <a:pt x="775702" y="477297"/>
                  </a:cubicBezTo>
                  <a:cubicBezTo>
                    <a:pt x="762379" y="480931"/>
                    <a:pt x="749131" y="485075"/>
                    <a:pt x="735509" y="487345"/>
                  </a:cubicBezTo>
                  <a:cubicBezTo>
                    <a:pt x="692045" y="494589"/>
                    <a:pt x="715472" y="491106"/>
                    <a:pt x="665170" y="497393"/>
                  </a:cubicBezTo>
                  <a:cubicBezTo>
                    <a:pt x="631676" y="495718"/>
                    <a:pt x="598097" y="495274"/>
                    <a:pt x="564687" y="492369"/>
                  </a:cubicBezTo>
                  <a:cubicBezTo>
                    <a:pt x="559411" y="491910"/>
                    <a:pt x="554351" y="489713"/>
                    <a:pt x="549614" y="487345"/>
                  </a:cubicBezTo>
                  <a:cubicBezTo>
                    <a:pt x="544213" y="484645"/>
                    <a:pt x="539566" y="480646"/>
                    <a:pt x="534542" y="477297"/>
                  </a:cubicBezTo>
                  <a:cubicBezTo>
                    <a:pt x="532867" y="472273"/>
                    <a:pt x="532243" y="466765"/>
                    <a:pt x="529518" y="462224"/>
                  </a:cubicBezTo>
                  <a:cubicBezTo>
                    <a:pt x="523704" y="452534"/>
                    <a:pt x="515042" y="449088"/>
                    <a:pt x="504397" y="447152"/>
                  </a:cubicBezTo>
                  <a:cubicBezTo>
                    <a:pt x="491113" y="444736"/>
                    <a:pt x="477522" y="444347"/>
                    <a:pt x="464203" y="442127"/>
                  </a:cubicBezTo>
                  <a:cubicBezTo>
                    <a:pt x="445357" y="438986"/>
                    <a:pt x="445758" y="436857"/>
                    <a:pt x="429034" y="432079"/>
                  </a:cubicBezTo>
                  <a:cubicBezTo>
                    <a:pt x="405345" y="425311"/>
                    <a:pt x="402231" y="426097"/>
                    <a:pt x="373768" y="422031"/>
                  </a:cubicBezTo>
                  <a:lnTo>
                    <a:pt x="343623" y="411982"/>
                  </a:lnTo>
                  <a:cubicBezTo>
                    <a:pt x="338599" y="410307"/>
                    <a:pt x="332957" y="409895"/>
                    <a:pt x="328551" y="406958"/>
                  </a:cubicBezTo>
                  <a:cubicBezTo>
                    <a:pt x="304666" y="391036"/>
                    <a:pt x="319205" y="398819"/>
                    <a:pt x="283333" y="386861"/>
                  </a:cubicBezTo>
                  <a:cubicBezTo>
                    <a:pt x="278309" y="385186"/>
                    <a:pt x="273549" y="382115"/>
                    <a:pt x="268260" y="381837"/>
                  </a:cubicBezTo>
                  <a:lnTo>
                    <a:pt x="172801" y="376813"/>
                  </a:lnTo>
                  <a:cubicBezTo>
                    <a:pt x="113731" y="366968"/>
                    <a:pt x="167528" y="376758"/>
                    <a:pt x="122559" y="366765"/>
                  </a:cubicBezTo>
                  <a:cubicBezTo>
                    <a:pt x="114223" y="364913"/>
                    <a:pt x="105722" y="363812"/>
                    <a:pt x="97438" y="361741"/>
                  </a:cubicBezTo>
                  <a:cubicBezTo>
                    <a:pt x="64725" y="353562"/>
                    <a:pt x="99343" y="354835"/>
                    <a:pt x="42173" y="346668"/>
                  </a:cubicBezTo>
                  <a:lnTo>
                    <a:pt x="7003" y="341644"/>
                  </a:lnTo>
                  <a:cubicBezTo>
                    <a:pt x="2588" y="328400"/>
                    <a:pt x="-6260" y="309689"/>
                    <a:pt x="7003" y="296426"/>
                  </a:cubicBezTo>
                  <a:cubicBezTo>
                    <a:pt x="14206" y="289223"/>
                    <a:pt x="1979" y="319035"/>
                    <a:pt x="7003" y="316523"/>
                  </a:cubicBez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Tahoma" pitchFamily="34" charset="0"/>
              </a:endParaRPr>
            </a:p>
          </p:txBody>
        </p:sp>
        <p:sp>
          <p:nvSpPr>
            <p:cNvPr id="289" name="Ovaal 20"/>
            <p:cNvSpPr/>
            <p:nvPr/>
          </p:nvSpPr>
          <p:spPr>
            <a:xfrm rot="482924">
              <a:off x="1592493" y="1453835"/>
              <a:ext cx="2139724" cy="433959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BE" sz="1000" dirty="0">
                  <a:solidFill>
                    <a:prstClr val="white"/>
                  </a:solidFill>
                </a:rPr>
                <a:t>Endothelial Cells</a:t>
              </a:r>
              <a:endParaRPr lang="en-US" sz="1000" dirty="0">
                <a:solidFill>
                  <a:prstClr val="white"/>
                </a:solidFill>
              </a:endParaRPr>
            </a:p>
          </p:txBody>
        </p:sp>
      </p:grpSp>
      <p:sp>
        <p:nvSpPr>
          <p:cNvPr id="292" name="Rectangle 291"/>
          <p:cNvSpPr/>
          <p:nvPr/>
        </p:nvSpPr>
        <p:spPr>
          <a:xfrm rot="6696483">
            <a:off x="912722" y="833577"/>
            <a:ext cx="274293" cy="98191"/>
          </a:xfrm>
          <a:prstGeom prst="rect">
            <a:avLst/>
          </a:prstGeom>
          <a:solidFill>
            <a:srgbClr val="383838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293" name="TextBox 292"/>
          <p:cNvSpPr txBox="1"/>
          <p:nvPr/>
        </p:nvSpPr>
        <p:spPr>
          <a:xfrm>
            <a:off x="1218870" y="568131"/>
            <a:ext cx="444897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700" dirty="0">
                <a:solidFill>
                  <a:prstClr val="black"/>
                </a:solidFill>
                <a:latin typeface="Verdana" pitchFamily="34" charset="0"/>
              </a:rPr>
              <a:t>FAS-L</a:t>
            </a:r>
            <a:endParaRPr lang="en-US" sz="700" dirty="0">
              <a:solidFill>
                <a:prstClr val="black"/>
              </a:solidFill>
              <a:latin typeface="Verdana" pitchFamily="34" charset="0"/>
            </a:endParaRPr>
          </a:p>
        </p:txBody>
      </p:sp>
      <p:pic>
        <p:nvPicPr>
          <p:cNvPr id="294" name="Picture 2" descr="https://upload.wikimedia.org/wikipedia/commons/a/af/Protein_BRAF_PDB_1uwh.pn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8639" y="3795345"/>
            <a:ext cx="427217" cy="245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5" name="TextBox 294"/>
          <p:cNvSpPr txBox="1"/>
          <p:nvPr/>
        </p:nvSpPr>
        <p:spPr>
          <a:xfrm>
            <a:off x="2485663" y="3694917"/>
            <a:ext cx="497477" cy="153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400" dirty="0" smtClean="0">
                <a:solidFill>
                  <a:schemeClr val="bg1"/>
                </a:solidFill>
              </a:rPr>
              <a:t>BRAF V600mut</a:t>
            </a:r>
            <a:endParaRPr lang="en-US" sz="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90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7" grpId="0" animBg="1"/>
      <p:bldP spid="259" grpId="0" animBg="1"/>
      <p:bldP spid="260" grpId="0" animBg="1"/>
      <p:bldP spid="261" grpId="0" animBg="1"/>
      <p:bldP spid="268" grpId="0" animBg="1"/>
      <p:bldP spid="270" grpId="0" animBg="1"/>
      <p:bldP spid="275" grpId="0" animBg="1"/>
      <p:bldP spid="279" grpId="0" animBg="1"/>
      <p:bldP spid="28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164678"/>
            <a:ext cx="8229600" cy="94145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sz="1900" b="1" dirty="0" smtClean="0"/>
              <a:t>Immunotherapy with anti-PD-1 monocloncal antiodies (pembrolizumab, nivolumab) improves the overall survival of patients with advanced melanoma</a:t>
            </a:r>
            <a:endParaRPr lang="en-US" sz="1900" b="1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48" y="1124744"/>
            <a:ext cx="3888433" cy="2880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62" y="1124744"/>
            <a:ext cx="3891255" cy="30723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310" y="6326584"/>
            <a:ext cx="2193989" cy="493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67" y="6353319"/>
            <a:ext cx="2160671" cy="464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7041" y="2660917"/>
            <a:ext cx="3888433" cy="35523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404" y="2660917"/>
            <a:ext cx="3888431" cy="35523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1652118"/>
              </p:ext>
            </p:extLst>
          </p:nvPr>
        </p:nvGraphicFramePr>
        <p:xfrm>
          <a:off x="5949153" y="4677144"/>
          <a:ext cx="2631465" cy="14812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18088"/>
                <a:gridCol w="594067"/>
                <a:gridCol w="470290"/>
                <a:gridCol w="557193"/>
                <a:gridCol w="491827"/>
              </a:tblGrid>
              <a:tr h="461760">
                <a:tc>
                  <a:txBody>
                    <a:bodyPr/>
                    <a:lstStyle/>
                    <a:p>
                      <a:pPr algn="ctr"/>
                      <a:endParaRPr lang="en-US" sz="800" b="1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800" b="1" u="none" dirty="0" smtClean="0">
                          <a:solidFill>
                            <a:schemeClr val="tx1"/>
                          </a:solidFill>
                        </a:rPr>
                        <a:t>Arm</a:t>
                      </a:r>
                      <a:endParaRPr lang="en-US" sz="800" b="1" u="none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48000" marB="4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u="none" dirty="0" smtClean="0">
                          <a:solidFill>
                            <a:schemeClr val="tx1"/>
                          </a:solidFill>
                        </a:rPr>
                        <a:t>Median </a:t>
                      </a:r>
                      <a:br>
                        <a:rPr lang="en-US" sz="800" b="1" u="none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sz="800" b="1" u="none" dirty="0" smtClean="0">
                          <a:solidFill>
                            <a:schemeClr val="tx1"/>
                          </a:solidFill>
                        </a:rPr>
                        <a:t>(95%</a:t>
                      </a:r>
                      <a:r>
                        <a:rPr lang="en-US" sz="800" b="1" u="none" baseline="0" dirty="0" smtClean="0">
                          <a:solidFill>
                            <a:schemeClr val="tx1"/>
                          </a:solidFill>
                        </a:rPr>
                        <a:t> CI)</a:t>
                      </a:r>
                      <a:r>
                        <a:rPr lang="en-US" sz="800" b="1" u="none" dirty="0" smtClean="0">
                          <a:solidFill>
                            <a:schemeClr val="tx1"/>
                          </a:solidFill>
                        </a:rPr>
                        <a:t>, mo</a:t>
                      </a:r>
                      <a:endParaRPr lang="en-US" sz="800" b="1" u="none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48000" marB="48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u="none" dirty="0" smtClean="0">
                          <a:solidFill>
                            <a:schemeClr val="tx1"/>
                          </a:solidFill>
                        </a:rPr>
                        <a:t>Rate </a:t>
                      </a:r>
                    </a:p>
                    <a:p>
                      <a:pPr algn="ctr"/>
                      <a:r>
                        <a:rPr lang="en-US" sz="800" b="1" u="none" dirty="0" smtClean="0">
                          <a:solidFill>
                            <a:schemeClr val="tx1"/>
                          </a:solidFill>
                        </a:rPr>
                        <a:t>at</a:t>
                      </a:r>
                      <a:r>
                        <a:rPr lang="en-US" sz="800" b="1" u="none" baseline="0" dirty="0" smtClean="0">
                          <a:solidFill>
                            <a:schemeClr val="tx1"/>
                          </a:solidFill>
                        </a:rPr>
                        <a:t> 12 mo</a:t>
                      </a:r>
                      <a:endParaRPr lang="en-US" sz="800" b="1" u="none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48000" marB="4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u="none" dirty="0" smtClean="0">
                          <a:solidFill>
                            <a:schemeClr val="tx1"/>
                          </a:solidFill>
                        </a:rPr>
                        <a:t>HR </a:t>
                      </a:r>
                      <a:br>
                        <a:rPr lang="en-US" sz="800" b="1" u="none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sz="800" b="1" u="none" dirty="0" smtClean="0">
                          <a:solidFill>
                            <a:schemeClr val="tx1"/>
                          </a:solidFill>
                        </a:rPr>
                        <a:t>(95% CI)</a:t>
                      </a:r>
                      <a:endParaRPr lang="en-US" sz="800" b="1" u="none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48000" marB="4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1" i="1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800" b="1" i="1" u="none" dirty="0" smtClean="0">
                          <a:solidFill>
                            <a:schemeClr val="tx1"/>
                          </a:solidFill>
                        </a:rPr>
                        <a:t>P</a:t>
                      </a:r>
                      <a:endParaRPr lang="en-US" sz="800" b="1" i="1" u="none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48000" marB="4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39840">
                <a:tc>
                  <a:txBody>
                    <a:bodyPr/>
                    <a:lstStyle/>
                    <a:p>
                      <a:pPr algn="l"/>
                      <a:r>
                        <a:rPr lang="en-US" sz="800" b="1" u="none" dirty="0" err="1" smtClean="0">
                          <a:solidFill>
                            <a:srgbClr val="C00000"/>
                          </a:solidFill>
                        </a:rPr>
                        <a:t>Pembro</a:t>
                      </a:r>
                      <a:r>
                        <a:rPr lang="en-US" sz="800" b="1" u="none" baseline="0" dirty="0" smtClean="0">
                          <a:solidFill>
                            <a:srgbClr val="C00000"/>
                          </a:solidFill>
                        </a:rPr>
                        <a:t> Q2W</a:t>
                      </a:r>
                      <a:endParaRPr lang="en-US" sz="800" b="1" u="none" dirty="0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48000" marB="4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u="none" dirty="0" smtClean="0">
                          <a:solidFill>
                            <a:srgbClr val="C00000"/>
                          </a:solidFill>
                        </a:rPr>
                        <a:t>NR</a:t>
                      </a:r>
                      <a:br>
                        <a:rPr lang="en-US" sz="800" b="1" u="none" dirty="0" smtClean="0">
                          <a:solidFill>
                            <a:srgbClr val="C00000"/>
                          </a:solidFill>
                        </a:rPr>
                      </a:br>
                      <a:r>
                        <a:rPr lang="en-US" sz="800" b="1" u="none" dirty="0" smtClean="0">
                          <a:solidFill>
                            <a:srgbClr val="C00000"/>
                          </a:solidFill>
                        </a:rPr>
                        <a:t>(NR-NR)</a:t>
                      </a:r>
                      <a:endParaRPr lang="en-US" sz="800" b="1" u="none" dirty="0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48000" marB="4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u="none" dirty="0" smtClean="0">
                          <a:solidFill>
                            <a:srgbClr val="C00000"/>
                          </a:solidFill>
                        </a:rPr>
                        <a:t>84.8%</a:t>
                      </a:r>
                      <a:endParaRPr lang="en-US" sz="800" b="1" u="none" dirty="0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48000" marB="4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u="none" dirty="0" smtClean="0">
                          <a:solidFill>
                            <a:srgbClr val="C00000"/>
                          </a:solidFill>
                        </a:rPr>
                        <a:t>0.63 </a:t>
                      </a:r>
                      <a:br>
                        <a:rPr lang="en-US" sz="800" b="1" u="none" dirty="0" smtClean="0">
                          <a:solidFill>
                            <a:srgbClr val="C00000"/>
                          </a:solidFill>
                        </a:rPr>
                      </a:br>
                      <a:r>
                        <a:rPr lang="en-US" sz="800" b="1" u="none" dirty="0" smtClean="0">
                          <a:solidFill>
                            <a:srgbClr val="C00000"/>
                          </a:solidFill>
                        </a:rPr>
                        <a:t>(0.47-0.83)</a:t>
                      </a:r>
                      <a:endParaRPr lang="en-US" sz="800" b="1" u="none" dirty="0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48000" marB="4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u="none" dirty="0" smtClean="0">
                          <a:solidFill>
                            <a:srgbClr val="C00000"/>
                          </a:solidFill>
                        </a:rPr>
                        <a:t>0.00052</a:t>
                      </a:r>
                      <a:endParaRPr lang="en-US" sz="800" b="1" u="none" dirty="0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48000" marB="4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39840">
                <a:tc>
                  <a:txBody>
                    <a:bodyPr/>
                    <a:lstStyle/>
                    <a:p>
                      <a:pPr algn="l"/>
                      <a:r>
                        <a:rPr lang="en-US" sz="800" b="1" u="none" dirty="0" smtClean="0">
                          <a:solidFill>
                            <a:srgbClr val="008000"/>
                          </a:solidFill>
                        </a:rPr>
                        <a:t>Pembro Q3W</a:t>
                      </a:r>
                      <a:endParaRPr lang="en-US" sz="800" b="1" u="none" dirty="0">
                        <a:solidFill>
                          <a:srgbClr val="008000"/>
                        </a:solidFill>
                      </a:endParaRPr>
                    </a:p>
                  </a:txBody>
                  <a:tcPr marL="36000" marR="36000" marT="48000" marB="4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u="none" dirty="0" smtClean="0">
                          <a:solidFill>
                            <a:srgbClr val="008000"/>
                          </a:solidFill>
                        </a:rPr>
                        <a:t>NR</a:t>
                      </a:r>
                      <a:br>
                        <a:rPr lang="en-US" sz="800" b="1" u="none" dirty="0" smtClean="0">
                          <a:solidFill>
                            <a:srgbClr val="008000"/>
                          </a:solidFill>
                        </a:rPr>
                      </a:br>
                      <a:r>
                        <a:rPr lang="en-US" sz="800" b="1" u="none" dirty="0" smtClean="0">
                          <a:solidFill>
                            <a:srgbClr val="008000"/>
                          </a:solidFill>
                        </a:rPr>
                        <a:t>(NR-NR)</a:t>
                      </a:r>
                      <a:endParaRPr lang="en-US" sz="800" b="1" u="none" dirty="0">
                        <a:solidFill>
                          <a:srgbClr val="008000"/>
                        </a:solidFill>
                      </a:endParaRPr>
                    </a:p>
                  </a:txBody>
                  <a:tcPr marL="36000" marR="36000" marT="48000" marB="4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u="none" dirty="0" smtClean="0">
                          <a:solidFill>
                            <a:srgbClr val="008000"/>
                          </a:solidFill>
                        </a:rPr>
                        <a:t>87.8%</a:t>
                      </a:r>
                      <a:endParaRPr lang="en-US" sz="800" b="1" u="none" dirty="0">
                        <a:solidFill>
                          <a:srgbClr val="008000"/>
                        </a:solidFill>
                      </a:endParaRPr>
                    </a:p>
                  </a:txBody>
                  <a:tcPr marL="36000" marR="36000" marT="48000" marB="4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u="none" dirty="0" smtClean="0">
                          <a:solidFill>
                            <a:srgbClr val="008000"/>
                          </a:solidFill>
                        </a:rPr>
                        <a:t>0.69 </a:t>
                      </a:r>
                      <a:br>
                        <a:rPr lang="en-US" sz="800" b="1" u="none" dirty="0" smtClean="0">
                          <a:solidFill>
                            <a:srgbClr val="008000"/>
                          </a:solidFill>
                        </a:rPr>
                      </a:br>
                      <a:r>
                        <a:rPr lang="en-US" sz="800" b="1" u="none" dirty="0" smtClean="0">
                          <a:solidFill>
                            <a:srgbClr val="008000"/>
                          </a:solidFill>
                        </a:rPr>
                        <a:t>(0.52-0.90)</a:t>
                      </a:r>
                      <a:endParaRPr lang="en-US" sz="800" b="1" u="none" dirty="0">
                        <a:solidFill>
                          <a:srgbClr val="008000"/>
                        </a:solidFill>
                      </a:endParaRPr>
                    </a:p>
                  </a:txBody>
                  <a:tcPr marL="36000" marR="36000" marT="48000" marB="4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u="none" dirty="0" smtClean="0">
                          <a:solidFill>
                            <a:srgbClr val="008000"/>
                          </a:solidFill>
                        </a:rPr>
                        <a:t>0.00358</a:t>
                      </a:r>
                      <a:endParaRPr lang="en-US" sz="800" b="1" u="none" dirty="0">
                        <a:solidFill>
                          <a:srgbClr val="008000"/>
                        </a:solidFill>
                      </a:endParaRPr>
                    </a:p>
                  </a:txBody>
                  <a:tcPr marL="36000" marR="36000" marT="48000" marB="4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39840">
                <a:tc>
                  <a:txBody>
                    <a:bodyPr/>
                    <a:lstStyle/>
                    <a:p>
                      <a:pPr marL="0" indent="0" algn="l"/>
                      <a:r>
                        <a:rPr lang="en-US" sz="800" b="1" u="none" dirty="0" smtClean="0">
                          <a:solidFill>
                            <a:srgbClr val="7030A0"/>
                          </a:solidFill>
                        </a:rPr>
                        <a:t>Ipilimumab</a:t>
                      </a:r>
                      <a:endParaRPr lang="en-US" sz="800" b="1" u="none" dirty="0">
                        <a:solidFill>
                          <a:srgbClr val="7030A0"/>
                        </a:solidFill>
                      </a:endParaRPr>
                    </a:p>
                  </a:txBody>
                  <a:tcPr marL="36000" marR="36000" marT="48000" marB="4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u="none" dirty="0" smtClean="0">
                          <a:solidFill>
                            <a:srgbClr val="7030A0"/>
                          </a:solidFill>
                        </a:rPr>
                        <a:t>NR</a:t>
                      </a:r>
                      <a:br>
                        <a:rPr lang="en-US" sz="800" b="1" u="none" dirty="0" smtClean="0">
                          <a:solidFill>
                            <a:srgbClr val="7030A0"/>
                          </a:solidFill>
                        </a:rPr>
                      </a:br>
                      <a:r>
                        <a:rPr lang="en-US" sz="800" b="1" u="none" dirty="0" smtClean="0">
                          <a:solidFill>
                            <a:srgbClr val="7030A0"/>
                          </a:solidFill>
                        </a:rPr>
                        <a:t>(12.7-NR)</a:t>
                      </a:r>
                      <a:endParaRPr lang="en-US" sz="800" b="1" u="none" dirty="0">
                        <a:solidFill>
                          <a:srgbClr val="7030A0"/>
                        </a:solidFill>
                      </a:endParaRPr>
                    </a:p>
                  </a:txBody>
                  <a:tcPr marL="36000" marR="36000" marT="48000" marB="4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u="none" dirty="0" smtClean="0">
                          <a:solidFill>
                            <a:srgbClr val="7030A0"/>
                          </a:solidFill>
                        </a:rPr>
                        <a:t>74.5%</a:t>
                      </a:r>
                      <a:endParaRPr lang="en-US" sz="800" b="1" u="none" dirty="0">
                        <a:solidFill>
                          <a:srgbClr val="7030A0"/>
                        </a:solidFill>
                      </a:endParaRPr>
                    </a:p>
                  </a:txBody>
                  <a:tcPr marL="36000" marR="36000" marT="48000" marB="4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u="none" dirty="0" smtClean="0">
                          <a:solidFill>
                            <a:srgbClr val="7030A0"/>
                          </a:solidFill>
                        </a:rPr>
                        <a:t>—</a:t>
                      </a:r>
                      <a:endParaRPr lang="en-US" sz="800" b="1" u="none" dirty="0">
                        <a:solidFill>
                          <a:srgbClr val="7030A0"/>
                        </a:solidFill>
                      </a:endParaRPr>
                    </a:p>
                  </a:txBody>
                  <a:tcPr marL="36000" marR="36000" marT="48000" marB="4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u="none" dirty="0" smtClean="0">
                          <a:solidFill>
                            <a:srgbClr val="7030A0"/>
                          </a:solidFill>
                        </a:rPr>
                        <a:t>—</a:t>
                      </a:r>
                      <a:endParaRPr lang="en-US" sz="800" b="1" u="none" dirty="0">
                        <a:solidFill>
                          <a:srgbClr val="7030A0"/>
                        </a:solidFill>
                      </a:endParaRPr>
                    </a:p>
                  </a:txBody>
                  <a:tcPr marL="36000" marR="36000" marT="48000" marB="4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84560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Critères de la recherche</a:t>
            </a:r>
            <a:endParaRPr lang="fr-FR"/>
          </a:p>
        </p:txBody>
      </p:sp>
      <p:sp>
        <p:nvSpPr>
          <p:cNvPr id="4" name="Oval 3"/>
          <p:cNvSpPr/>
          <p:nvPr/>
        </p:nvSpPr>
        <p:spPr>
          <a:xfrm>
            <a:off x="577114" y="1526740"/>
            <a:ext cx="2524881" cy="2524881"/>
          </a:xfrm>
          <a:prstGeom prst="ellipse">
            <a:avLst/>
          </a:prstGeom>
          <a:solidFill>
            <a:schemeClr val="accent1"/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0" tIns="0" rIns="0" bIns="1980000" rtlCol="0" anchor="t" anchorCtr="0"/>
          <a:lstStyle/>
          <a:p>
            <a:pPr algn="ctr">
              <a:lnSpc>
                <a:spcPts val="1700"/>
              </a:lnSpc>
            </a:pPr>
            <a:r>
              <a:rPr lang="fr-FR" smtClean="0">
                <a:solidFill>
                  <a:srgbClr val="000000"/>
                </a:solidFill>
              </a:rPr>
              <a:t>Description de </a:t>
            </a:r>
            <a:br>
              <a:rPr lang="fr-FR" smtClean="0">
                <a:solidFill>
                  <a:srgbClr val="000000"/>
                </a:solidFill>
              </a:rPr>
            </a:br>
            <a:r>
              <a:rPr lang="fr-FR" smtClean="0">
                <a:solidFill>
                  <a:srgbClr val="000000"/>
                </a:solidFill>
              </a:rPr>
              <a:t>l’échantillon</a:t>
            </a: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2565" y="2546979"/>
            <a:ext cx="218285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smtClean="0">
                <a:solidFill>
                  <a:srgbClr val="000000"/>
                </a:solidFill>
              </a:rPr>
              <a:t>Echantillon représentatif de la population belge âgée de 16-70 ans</a:t>
            </a:r>
            <a:endParaRPr lang="fr-FR" sz="1400">
              <a:solidFill>
                <a:srgbClr val="00000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3382856" y="1526740"/>
            <a:ext cx="2524881" cy="2524881"/>
          </a:xfrm>
          <a:prstGeom prst="ellipse">
            <a:avLst/>
          </a:prstGeom>
          <a:solidFill>
            <a:schemeClr val="accent3"/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0" tIns="0" rIns="0" bIns="1980000" rtlCol="0" anchor="t" anchorCtr="0"/>
          <a:lstStyle/>
          <a:p>
            <a:pPr algn="ctr">
              <a:lnSpc>
                <a:spcPts val="1700"/>
              </a:lnSpc>
            </a:pPr>
            <a:r>
              <a:rPr lang="fr-FR" smtClean="0">
                <a:solidFill>
                  <a:srgbClr val="000000"/>
                </a:solidFill>
              </a:rPr>
              <a:t>Quota</a:t>
            </a: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27405" y="2367371"/>
            <a:ext cx="218285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fr-FR" sz="1400" dirty="0" smtClean="0">
                <a:solidFill>
                  <a:srgbClr val="000000"/>
                </a:solidFill>
              </a:rPr>
              <a:t>Age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fr-FR" sz="1400" dirty="0" smtClean="0">
                <a:solidFill>
                  <a:srgbClr val="000000"/>
                </a:solidFill>
              </a:rPr>
              <a:t>Sexe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fr-FR" sz="1400" dirty="0" smtClean="0">
                <a:solidFill>
                  <a:srgbClr val="000000"/>
                </a:solidFill>
              </a:rPr>
              <a:t>Région</a:t>
            </a:r>
            <a:endParaRPr lang="fr-FR" sz="1400" dirty="0">
              <a:solidFill>
                <a:srgbClr val="00000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702565" y="4163036"/>
            <a:ext cx="2524881" cy="2524881"/>
          </a:xfrm>
          <a:prstGeom prst="ellipse">
            <a:avLst/>
          </a:prstGeom>
          <a:solidFill>
            <a:schemeClr val="accent5">
              <a:lumMod val="75000"/>
            </a:schemeClr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1001">
            <a:schemeClr val="dk2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lIns="0" tIns="0" rIns="0" bIns="1980000" rtlCol="0" anchor="t" anchorCtr="0"/>
          <a:lstStyle/>
          <a:p>
            <a:pPr algn="ctr">
              <a:lnSpc>
                <a:spcPts val="1700"/>
              </a:lnSpc>
            </a:pPr>
            <a:r>
              <a:rPr lang="fr-FR" smtClean="0">
                <a:solidFill>
                  <a:srgbClr val="000000"/>
                </a:solidFill>
              </a:rPr>
              <a:t> Méthode de </a:t>
            </a:r>
            <a:br>
              <a:rPr lang="fr-FR" smtClean="0">
                <a:solidFill>
                  <a:srgbClr val="000000"/>
                </a:solidFill>
              </a:rPr>
            </a:br>
            <a:r>
              <a:rPr lang="fr-FR" smtClean="0">
                <a:solidFill>
                  <a:srgbClr val="000000"/>
                </a:solidFill>
              </a:rPr>
              <a:t>collection de données </a:t>
            </a:r>
            <a:endParaRPr lang="fr-FR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19138" y="4955648"/>
            <a:ext cx="21828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fr-FR" sz="2800" dirty="0" smtClean="0">
                <a:solidFill>
                  <a:srgbClr val="000000"/>
                </a:solidFill>
              </a:rPr>
              <a:t>Ipsos® étude</a:t>
            </a:r>
          </a:p>
          <a:p>
            <a:pPr lvl="0" algn="ctr"/>
            <a:r>
              <a:rPr lang="fr-FR" sz="2800" dirty="0" smtClean="0">
                <a:solidFill>
                  <a:srgbClr val="000000"/>
                </a:solidFill>
              </a:rPr>
              <a:t>en ligne</a:t>
            </a: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527405" y="4163036"/>
            <a:ext cx="2524881" cy="2524881"/>
          </a:xfrm>
          <a:prstGeom prst="ellipse">
            <a:avLst/>
          </a:prstGeom>
          <a:solidFill>
            <a:schemeClr val="accent6"/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lIns="0" tIns="0" rIns="0" bIns="1980000" rtlCol="0" anchor="t" anchorCtr="0"/>
          <a:lstStyle/>
          <a:p>
            <a:pPr algn="ctr">
              <a:lnSpc>
                <a:spcPts val="1700"/>
              </a:lnSpc>
            </a:pPr>
            <a:r>
              <a:rPr lang="fr-FR" smtClean="0">
                <a:solidFill>
                  <a:srgbClr val="000000"/>
                </a:solidFill>
              </a:rPr>
              <a:t>Période </a:t>
            </a:r>
            <a:br>
              <a:rPr lang="fr-FR" smtClean="0">
                <a:solidFill>
                  <a:srgbClr val="000000"/>
                </a:solidFill>
              </a:rPr>
            </a:br>
            <a:r>
              <a:rPr lang="fr-FR" smtClean="0">
                <a:solidFill>
                  <a:srgbClr val="000000"/>
                </a:solidFill>
              </a:rPr>
              <a:t>de recherche</a:t>
            </a:r>
            <a:endParaRPr lang="fr-FR">
              <a:solidFill>
                <a:srgbClr val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23515" y="4955648"/>
            <a:ext cx="228422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000000"/>
                </a:solidFill>
              </a:rPr>
              <a:t>Du :  </a:t>
            </a:r>
          </a:p>
          <a:p>
            <a:pPr algn="ctr"/>
            <a:r>
              <a:rPr lang="en-GB" sz="1400" dirty="0" smtClean="0">
                <a:solidFill>
                  <a:srgbClr val="000000"/>
                </a:solidFill>
              </a:rPr>
              <a:t>30/10/2015</a:t>
            </a:r>
          </a:p>
          <a:p>
            <a:pPr algn="ctr"/>
            <a:endParaRPr lang="en-GB" sz="1400" dirty="0" smtClean="0">
              <a:solidFill>
                <a:srgbClr val="000000"/>
              </a:solidFill>
            </a:endParaRPr>
          </a:p>
          <a:p>
            <a:pPr algn="ctr"/>
            <a:r>
              <a:rPr lang="en-GB" sz="1400" dirty="0" smtClean="0">
                <a:solidFill>
                  <a:srgbClr val="000000"/>
                </a:solidFill>
              </a:rPr>
              <a:t>Au : </a:t>
            </a:r>
          </a:p>
          <a:p>
            <a:pPr algn="ctr"/>
            <a:r>
              <a:rPr lang="en-GB" sz="1400" dirty="0" smtClean="0">
                <a:solidFill>
                  <a:srgbClr val="000000"/>
                </a:solidFill>
              </a:rPr>
              <a:t>04/11/2015</a:t>
            </a:r>
          </a:p>
        </p:txBody>
      </p:sp>
      <p:sp>
        <p:nvSpPr>
          <p:cNvPr id="12" name="Isosceles Triangle 11"/>
          <p:cNvSpPr/>
          <p:nvPr/>
        </p:nvSpPr>
        <p:spPr>
          <a:xfrm rot="10800000">
            <a:off x="6099463" y="1652461"/>
            <a:ext cx="2682575" cy="4798316"/>
          </a:xfrm>
          <a:prstGeom prst="triangle">
            <a:avLst/>
          </a:prstGeom>
          <a:solidFill>
            <a:schemeClr val="accent2"/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108000" tIns="144000" rIns="108000" bIns="2016000" rtlCol="0" anchor="t" anchorCtr="0"/>
          <a:lstStyle/>
          <a:p>
            <a:pPr algn="ctr">
              <a:lnSpc>
                <a:spcPts val="1700"/>
              </a:lnSpc>
            </a:pPr>
            <a:endParaRPr lang="nl-BE" sz="1050" b="1">
              <a:solidFill>
                <a:srgbClr val="FFFF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61220" y="1782596"/>
            <a:ext cx="1797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1600" dirty="0" smtClean="0">
                <a:solidFill>
                  <a:srgbClr val="000000"/>
                </a:solidFill>
              </a:rPr>
              <a:t>Recrutement </a:t>
            </a:r>
            <a:r>
              <a:rPr lang="fr-BE" sz="1600" dirty="0">
                <a:solidFill>
                  <a:srgbClr val="000000"/>
                </a:solidFill>
              </a:rPr>
              <a:t>parmi la population nationale </a:t>
            </a:r>
            <a:r>
              <a:rPr lang="fr-BE" sz="1600" dirty="0" smtClean="0">
                <a:solidFill>
                  <a:srgbClr val="000000"/>
                </a:solidFill>
              </a:rPr>
              <a:t>représentative</a:t>
            </a:r>
            <a:endParaRPr lang="fr-BE" sz="1600" dirty="0">
              <a:solidFill>
                <a:srgbClr val="0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58956" y="3441912"/>
            <a:ext cx="12021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000000"/>
                </a:solidFill>
              </a:rPr>
              <a:t>N=1056</a:t>
            </a:r>
          </a:p>
        </p:txBody>
      </p:sp>
    </p:spTree>
    <p:extLst>
      <p:ext uri="{BB962C8B-B14F-4D97-AF65-F5344CB8AC3E}">
        <p14:creationId xmlns:p14="http://schemas.microsoft.com/office/powerpoint/2010/main" val="40615927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BE" sz="2000" dirty="0" smtClean="0"/>
              <a:t>Pembrolizumab Expanded Access Program (EAP) for </a:t>
            </a:r>
            <a:br>
              <a:rPr lang="nl-BE" sz="2000" dirty="0" smtClean="0"/>
            </a:br>
            <a:r>
              <a:rPr lang="nl-BE" sz="2000" dirty="0" smtClean="0"/>
              <a:t>Ipilimumab Pretreated Patients with Advanced Melanoma</a:t>
            </a:r>
            <a:endParaRPr lang="en-US" sz="2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nl-BE" dirty="0" smtClean="0"/>
              <a:t>Academic investigator sponsored observational clinical trial</a:t>
            </a:r>
          </a:p>
          <a:p>
            <a:pPr lvl="1"/>
            <a:r>
              <a:rPr lang="nl-BE" dirty="0" smtClean="0"/>
              <a:t>Aim = prospective collection of outcome data on pembrolizumab treated advanced melanoma patients at the University Hospital Brussel (Brussels, Belgium)</a:t>
            </a:r>
            <a:endParaRPr lang="en-US" dirty="0" smtClean="0"/>
          </a:p>
          <a:p>
            <a:r>
              <a:rPr lang="en-US" noProof="0" dirty="0" smtClean="0"/>
              <a:t>Pembrolizumab (</a:t>
            </a:r>
            <a:r>
              <a:rPr lang="en-US" noProof="0" dirty="0" err="1" smtClean="0"/>
              <a:t>Keytruda</a:t>
            </a:r>
            <a:r>
              <a:rPr lang="en-US" noProof="0" dirty="0" smtClean="0"/>
              <a:t>®, </a:t>
            </a:r>
            <a:r>
              <a:rPr lang="en-US" dirty="0"/>
              <a:t>Merck Sharp &amp; </a:t>
            </a:r>
            <a:r>
              <a:rPr lang="en-US" dirty="0" err="1"/>
              <a:t>Dohme</a:t>
            </a:r>
            <a:r>
              <a:rPr lang="en-US" dirty="0"/>
              <a:t>) </a:t>
            </a:r>
            <a:r>
              <a:rPr lang="en-US" noProof="0" dirty="0" smtClean="0"/>
              <a:t>2 mg/kg Q3W</a:t>
            </a:r>
          </a:p>
          <a:p>
            <a:r>
              <a:rPr lang="en-US" noProof="0" dirty="0" smtClean="0"/>
              <a:t>Key eligibility criteria:  </a:t>
            </a:r>
          </a:p>
          <a:p>
            <a:pPr lvl="1"/>
            <a:r>
              <a:rPr lang="en-US" dirty="0" smtClean="0"/>
              <a:t>Unresectable AJCC stage III/IV melanoma</a:t>
            </a:r>
          </a:p>
          <a:p>
            <a:pPr lvl="1"/>
            <a:r>
              <a:rPr lang="en-US" dirty="0" smtClean="0"/>
              <a:t>Progressive disease following anti-CTLA-4 therapy (ipilimumab) and BRAF inhibitors (if BRAF V600-mutated) </a:t>
            </a:r>
          </a:p>
          <a:p>
            <a:pPr lvl="1"/>
            <a:r>
              <a:rPr lang="en-US" dirty="0" smtClean="0"/>
              <a:t>No active CNS metastases</a:t>
            </a:r>
          </a:p>
          <a:p>
            <a:r>
              <a:rPr lang="en-US" noProof="0" dirty="0" smtClean="0"/>
              <a:t>Treatment continuation until </a:t>
            </a:r>
          </a:p>
          <a:p>
            <a:pPr lvl="1"/>
            <a:r>
              <a:rPr lang="en-US" dirty="0" smtClean="0"/>
              <a:t>Disease progression, unacceptable toxicity, withdrawal of consent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50290" y="6309320"/>
            <a:ext cx="269689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100" dirty="0" smtClean="0">
                <a:solidFill>
                  <a:schemeClr val="bg1">
                    <a:lumMod val="65000"/>
                  </a:schemeClr>
                </a:solidFill>
              </a:rPr>
              <a:t>Yanina Jansen et al ECC 2015 and SMR 2015</a:t>
            </a:r>
            <a:endParaRPr lang="en-US" sz="11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3189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BE" sz="2500" b="1" dirty="0" smtClean="0">
                <a:solidFill>
                  <a:schemeClr val="tx2"/>
                </a:solidFill>
              </a:rPr>
              <a:t>Study status January 2016</a:t>
            </a:r>
            <a:endParaRPr lang="en-US" sz="2500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1800" dirty="0"/>
              <a:t>Recruitment period: 1 September 2014 to </a:t>
            </a:r>
            <a:r>
              <a:rPr lang="en-US" sz="1800" dirty="0" smtClean="0"/>
              <a:t>10 January </a:t>
            </a:r>
            <a:r>
              <a:rPr lang="en-US" sz="1800" dirty="0"/>
              <a:t>2016</a:t>
            </a:r>
          </a:p>
          <a:p>
            <a:r>
              <a:rPr lang="en-US" sz="1800" dirty="0"/>
              <a:t>Safety population: 108 patients who received </a:t>
            </a:r>
            <a:r>
              <a:rPr lang="en-US" sz="1600" u="sng" dirty="0"/>
              <a:t>&gt;</a:t>
            </a:r>
            <a:r>
              <a:rPr lang="en-US" sz="1800" dirty="0"/>
              <a:t>1 administration of pembrolizumab</a:t>
            </a:r>
          </a:p>
          <a:p>
            <a:r>
              <a:rPr lang="en-US" sz="1800" dirty="0"/>
              <a:t>Follow-up: median 33 weeks (range 1-71)</a:t>
            </a:r>
          </a:p>
          <a:p>
            <a:r>
              <a:rPr lang="en-US" sz="1800" dirty="0"/>
              <a:t># Patients still on treatment: 54</a:t>
            </a:r>
          </a:p>
          <a:p>
            <a:r>
              <a:rPr lang="en-US" sz="1800" dirty="0"/>
              <a:t># Patients off-pembrolizumab-treatment: 54</a:t>
            </a:r>
          </a:p>
          <a:p>
            <a:pPr lvl="1">
              <a:buFont typeface="Wingdings" charset="2"/>
              <a:buChar char="§"/>
            </a:pPr>
            <a:r>
              <a:rPr lang="en-US" sz="2000" dirty="0"/>
              <a:t>Stopped pembrolizumab in complete remission: 4</a:t>
            </a:r>
          </a:p>
          <a:p>
            <a:pPr lvl="1">
              <a:buFont typeface="Wingdings" charset="2"/>
              <a:buChar char="§"/>
            </a:pPr>
            <a:r>
              <a:rPr lang="en-US" sz="2000" dirty="0"/>
              <a:t>Progressive disease on pembrolizumab: 50</a:t>
            </a:r>
          </a:p>
          <a:p>
            <a:pPr lvl="2">
              <a:buFont typeface="Wingdings" charset="2"/>
              <a:buChar char="§"/>
            </a:pPr>
            <a:r>
              <a:rPr lang="en-US" sz="2000" dirty="0"/>
              <a:t>Alive: 12</a:t>
            </a:r>
          </a:p>
          <a:p>
            <a:pPr lvl="2">
              <a:buFont typeface="Wingdings" charset="2"/>
              <a:buChar char="§"/>
            </a:pPr>
            <a:r>
              <a:rPr lang="en-US" sz="2000" dirty="0"/>
              <a:t>Dead (all with PD): 38</a:t>
            </a:r>
          </a:p>
          <a:p>
            <a:pPr lvl="1">
              <a:buFont typeface="Wingdings" charset="2"/>
              <a:buChar char="§"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50290" y="6309320"/>
            <a:ext cx="269689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100" dirty="0" smtClean="0">
                <a:solidFill>
                  <a:schemeClr val="bg1">
                    <a:lumMod val="65000"/>
                  </a:schemeClr>
                </a:solidFill>
              </a:rPr>
              <a:t>Yanina Jansen et al ECC 2015 and SMR 2015</a:t>
            </a:r>
            <a:endParaRPr lang="en-US" sz="11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3812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500" b="1" noProof="0" dirty="0" smtClean="0">
                <a:solidFill>
                  <a:schemeClr val="tx2"/>
                </a:solidFill>
              </a:rPr>
              <a:t>Baseline Patient Characteristics</a:t>
            </a:r>
            <a:endParaRPr lang="en-US" sz="2500" b="1" noProof="0" dirty="0">
              <a:solidFill>
                <a:schemeClr val="tx2"/>
              </a:solidFill>
            </a:endParaRPr>
          </a:p>
        </p:txBody>
      </p:sp>
      <p:graphicFrame>
        <p:nvGraphicFramePr>
          <p:cNvPr id="5" name="Tabel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051067"/>
              </p:ext>
            </p:extLst>
          </p:nvPr>
        </p:nvGraphicFramePr>
        <p:xfrm>
          <a:off x="827584" y="1316765"/>
          <a:ext cx="7488832" cy="4935921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872208"/>
                <a:gridCol w="2827662"/>
                <a:gridCol w="1430667"/>
                <a:gridCol w="1358295"/>
              </a:tblGrid>
              <a:tr h="472689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/>
                        <a:t>Number</a:t>
                      </a:r>
                      <a:endParaRPr lang="en-US" sz="2000" b="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/>
                        <a:t>(%)</a:t>
                      </a:r>
                      <a:endParaRPr lang="en-US" sz="2000" b="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48449">
                <a:tc gridSpan="2">
                  <a:txBody>
                    <a:bodyPr/>
                    <a:lstStyle/>
                    <a:p>
                      <a:r>
                        <a:rPr lang="en-US" sz="1900" dirty="0" smtClean="0"/>
                        <a:t>Patients (safety population)*</a:t>
                      </a:r>
                      <a:endParaRPr lang="en-US" sz="19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alpha val="2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/>
                        <a:t>107</a:t>
                      </a:r>
                      <a:endParaRPr lang="en-US" sz="19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9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452219">
                <a:tc>
                  <a:txBody>
                    <a:bodyPr/>
                    <a:lstStyle/>
                    <a:p>
                      <a:r>
                        <a:rPr lang="en-US" sz="1900" u="none" strike="noStrike" dirty="0" smtClean="0">
                          <a:effectLst/>
                        </a:rPr>
                        <a:t>Median age</a:t>
                      </a:r>
                      <a:endParaRPr 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u="none" strike="noStrike" dirty="0" smtClean="0">
                          <a:effectLst/>
                        </a:rPr>
                        <a:t>(year, range)</a:t>
                      </a:r>
                      <a:endParaRPr 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 smtClean="0"/>
                        <a:t>58 (26-93)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900" dirty="0"/>
                    </a:p>
                  </a:txBody>
                  <a:tcPr/>
                </a:tc>
              </a:tr>
              <a:tr h="546856"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Gender</a:t>
                      </a:r>
                      <a:endParaRPr lang="en-US" sz="1900" dirty="0"/>
                    </a:p>
                  </a:txBody>
                  <a:tcP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u="none" strike="noStrike" dirty="0" smtClean="0">
                          <a:effectLst/>
                        </a:rPr>
                        <a:t>Male/Female</a:t>
                      </a:r>
                      <a:endParaRPr lang="en-US" sz="1900" dirty="0"/>
                    </a:p>
                  </a:txBody>
                  <a:tcP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 smtClean="0"/>
                        <a:t>39/68</a:t>
                      </a:r>
                    </a:p>
                  </a:txBody>
                  <a:tcP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u="none" strike="noStrike" dirty="0" smtClean="0">
                          <a:effectLst/>
                        </a:rPr>
                        <a:t>36/64</a:t>
                      </a:r>
                    </a:p>
                  </a:txBody>
                  <a:tcP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6705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u="none" strike="noStrike" dirty="0" smtClean="0">
                          <a:effectLst/>
                        </a:rPr>
                        <a:t>Primary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u="none" strike="noStrike" dirty="0" smtClean="0">
                          <a:effectLst/>
                        </a:rPr>
                        <a:t>Skin/mucosal/unknown/</a:t>
                      </a:r>
                      <a:r>
                        <a:rPr lang="en-US" sz="1900" u="none" strike="noStrike" dirty="0" err="1" smtClean="0">
                          <a:effectLst/>
                        </a:rPr>
                        <a:t>uveal</a:t>
                      </a:r>
                      <a:endParaRPr lang="en-US" sz="1900" u="none" strike="noStrike" dirty="0" smtClean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u="none" strike="noStrike" dirty="0" smtClean="0">
                          <a:effectLst/>
                        </a:rPr>
                        <a:t>84/3/13/7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u="none" strike="noStrike" dirty="0" smtClean="0">
                          <a:effectLst/>
                        </a:rPr>
                        <a:t>79/3/12/7</a:t>
                      </a:r>
                    </a:p>
                  </a:txBody>
                  <a:tcPr/>
                </a:tc>
              </a:tr>
              <a:tr h="44844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u="none" strike="noStrike" dirty="0" smtClean="0">
                          <a:effectLst/>
                        </a:rPr>
                        <a:t>ECOG PS</a:t>
                      </a:r>
                    </a:p>
                  </a:txBody>
                  <a:tcP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u="none" strike="noStrike" dirty="0" smtClean="0">
                          <a:effectLst/>
                        </a:rPr>
                        <a:t>0/1/2</a:t>
                      </a:r>
                    </a:p>
                  </a:txBody>
                  <a:tcP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u="none" strike="noStrike" dirty="0" smtClean="0">
                          <a:effectLst/>
                        </a:rPr>
                        <a:t>69/26/12</a:t>
                      </a:r>
                    </a:p>
                  </a:txBody>
                  <a:tcP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u="none" strike="noStrike" dirty="0" smtClean="0">
                          <a:effectLst/>
                        </a:rPr>
                        <a:t>64/24/141</a:t>
                      </a:r>
                    </a:p>
                  </a:txBody>
                  <a:tcP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44844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u="none" strike="noStrike" dirty="0" smtClean="0">
                          <a:effectLst/>
                        </a:rPr>
                        <a:t>AJCC M-stage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u="none" strike="noStrike" dirty="0" smtClean="0">
                          <a:effectLst/>
                        </a:rPr>
                        <a:t>IIIC/M1a/M1b/M1c</a:t>
                      </a:r>
                      <a:endParaRPr lang="en-US" sz="19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8/5/7/86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7/5/7/80</a:t>
                      </a:r>
                    </a:p>
                  </a:txBody>
                  <a:tcPr/>
                </a:tc>
              </a:tr>
              <a:tr h="45116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u="none" strike="noStrike" dirty="0" smtClean="0">
                          <a:effectLst/>
                        </a:rPr>
                        <a:t>Brain metastases</a:t>
                      </a:r>
                    </a:p>
                  </a:txBody>
                  <a:tcP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u="none" strike="noStrike" dirty="0" smtClean="0">
                          <a:effectLst/>
                        </a:rPr>
                        <a:t>Yes/No</a:t>
                      </a:r>
                    </a:p>
                  </a:txBody>
                  <a:tcP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u="none" strike="noStrike" dirty="0" smtClean="0">
                          <a:effectLst/>
                        </a:rPr>
                        <a:t>33/74</a:t>
                      </a:r>
                    </a:p>
                  </a:txBody>
                  <a:tcP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u="none" strike="noStrike" dirty="0" smtClean="0">
                          <a:effectLst/>
                        </a:rPr>
                        <a:t>31/69</a:t>
                      </a:r>
                    </a:p>
                  </a:txBody>
                  <a:tcP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44844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u="none" strike="noStrike" dirty="0" smtClean="0">
                          <a:effectLst/>
                        </a:rPr>
                        <a:t>BRAF </a:t>
                      </a:r>
                      <a:r>
                        <a:rPr lang="en-US" sz="1900" u="none" strike="noStrike" noProof="0" dirty="0" smtClean="0">
                          <a:effectLst/>
                        </a:rPr>
                        <a:t>mutation</a:t>
                      </a:r>
                    </a:p>
                  </a:txBody>
                  <a:tcPr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u="none" strike="noStrike" dirty="0" smtClean="0">
                          <a:effectLst/>
                        </a:rPr>
                        <a:t>mutant/WT/unknown</a:t>
                      </a:r>
                      <a:endParaRPr lang="en-US" sz="19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u="none" strike="noStrike" dirty="0" smtClean="0">
                          <a:effectLst/>
                        </a:rPr>
                        <a:t>45/48/2</a:t>
                      </a:r>
                    </a:p>
                  </a:txBody>
                  <a:tcPr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u="none" strike="noStrike" dirty="0" smtClean="0">
                          <a:effectLst/>
                        </a:rPr>
                        <a:t>42/45/2</a:t>
                      </a:r>
                    </a:p>
                  </a:txBody>
                  <a:tcPr>
                    <a:lnB>
                      <a:noFill/>
                    </a:lnB>
                  </a:tcPr>
                </a:tc>
              </a:tr>
              <a:tr h="548640">
                <a:tc gridSpan="4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*Safety population:  defined</a:t>
                      </a:r>
                      <a:r>
                        <a:rPr lang="en-US" sz="15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as all patients who received at least one dose of </a:t>
                      </a:r>
                      <a:r>
                        <a:rPr lang="en-US" sz="1500" u="none" strike="noStrike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pembrolizumab</a:t>
                      </a:r>
                      <a:endParaRPr lang="en-US" sz="1500" u="none" strike="noStrike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u="none" strike="noStrike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800" u="none" strike="noStrike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800" u="none" strike="noStrike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300193" y="6405331"/>
            <a:ext cx="269689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100" dirty="0" smtClean="0">
                <a:solidFill>
                  <a:schemeClr val="bg1">
                    <a:lumMod val="65000"/>
                  </a:schemeClr>
                </a:solidFill>
              </a:rPr>
              <a:t>Yanina Jansen et al ECC 2015 and SMR 2015</a:t>
            </a:r>
            <a:endParaRPr lang="en-US" sz="11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9138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8078582"/>
              </p:ext>
            </p:extLst>
          </p:nvPr>
        </p:nvGraphicFramePr>
        <p:xfrm>
          <a:off x="611575" y="1412776"/>
          <a:ext cx="7984555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28577"/>
                <a:gridCol w="1368152"/>
                <a:gridCol w="1287826"/>
              </a:tblGrid>
              <a:tr h="10668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u="none" strike="noStrike" kern="1200" noProof="0" dirty="0" smtClean="0">
                          <a:effectLst/>
                        </a:rPr>
                        <a:t>Type of therapy (other than ipilimumab)</a:t>
                      </a:r>
                      <a:endParaRPr lang="en-US" sz="3200" u="none" strike="noStrike" kern="1200" noProof="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3200" u="none" strike="noStrike" kern="1200" noProof="0" dirty="0" smtClean="0">
                          <a:effectLst/>
                        </a:rPr>
                        <a:t>No.</a:t>
                      </a:r>
                      <a:endParaRPr lang="en-US" sz="3200" b="0" u="none" strike="noStrike" kern="1200" noProof="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u="none" strike="noStrike" kern="1200" noProof="0" dirty="0" smtClean="0">
                          <a:effectLst/>
                        </a:rPr>
                        <a:t>(%)</a:t>
                      </a:r>
                      <a:endParaRPr lang="en-US" sz="3200" b="0" u="none" strike="noStrike" kern="1200" noProof="0" dirty="0" smtClean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5791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u="none" strike="noStrike" kern="1200" noProof="0" dirty="0" smtClean="0">
                          <a:effectLst/>
                        </a:rPr>
                        <a:t>Combo BRAF/MEK inhibitor</a:t>
                      </a:r>
                      <a:endParaRPr lang="en-US" sz="3200" u="none" strike="noStrike" kern="1200" noProof="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u="none" strike="noStrike" kern="1200" noProof="0" dirty="0" smtClean="0">
                          <a:effectLst/>
                        </a:rPr>
                        <a:t>33</a:t>
                      </a:r>
                      <a:endParaRPr lang="en-US" sz="3200" u="none" strike="noStrike" kern="1200" noProof="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3200" u="none" strike="noStrike" kern="1200" noProof="0" dirty="0" smtClean="0">
                          <a:effectLst/>
                        </a:rPr>
                        <a:t>(37)</a:t>
                      </a:r>
                      <a:endParaRPr lang="en-US" sz="3200" u="none" strike="noStrike" kern="1200" noProof="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5791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u="none" strike="noStrike" kern="1200" noProof="0" dirty="0" smtClean="0">
                          <a:effectLst/>
                        </a:rPr>
                        <a:t>BRAF inhibitor </a:t>
                      </a:r>
                      <a:endParaRPr lang="en-US" sz="3200" u="none" strike="noStrike" kern="1200" noProof="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u="none" strike="noStrike" kern="1200" noProof="0" dirty="0" smtClean="0">
                          <a:effectLst/>
                        </a:rPr>
                        <a:t>27</a:t>
                      </a:r>
                      <a:endParaRPr lang="en-US" sz="3200" u="none" strike="noStrike" kern="1200" noProof="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3200" u="none" strike="noStrike" kern="1200" noProof="0" dirty="0" smtClean="0">
                          <a:effectLst/>
                        </a:rPr>
                        <a:t>(30)</a:t>
                      </a:r>
                      <a:endParaRPr lang="en-US" sz="3200" u="none" strike="noStrike" kern="1200" noProof="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5791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u="none" strike="noStrike" kern="1200" noProof="0" dirty="0" smtClean="0">
                          <a:effectLst/>
                        </a:rPr>
                        <a:t>MEK inhibitor</a:t>
                      </a:r>
                      <a:endParaRPr lang="en-US" sz="3200" u="none" strike="noStrike" kern="1200" noProof="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u="none" strike="noStrike" kern="1200" noProof="0" dirty="0" smtClean="0">
                          <a:effectLst/>
                        </a:rPr>
                        <a:t>1</a:t>
                      </a:r>
                      <a:endParaRPr lang="en-US" sz="3200" u="none" strike="noStrike" kern="1200" noProof="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3200" u="none" strike="noStrike" kern="1200" noProof="0" dirty="0" smtClean="0">
                          <a:effectLst/>
                        </a:rPr>
                        <a:t>(1)</a:t>
                      </a:r>
                      <a:endParaRPr lang="en-US" sz="3200" u="none" strike="noStrike" kern="1200" noProof="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5791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u="none" strike="noStrike" kern="1200" noProof="0" dirty="0" smtClean="0">
                          <a:effectLst/>
                        </a:rPr>
                        <a:t>Cytotoxic chemotherapy</a:t>
                      </a:r>
                      <a:endParaRPr lang="en-US" sz="3200" u="none" strike="noStrike" kern="1200" noProof="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u="none" strike="noStrike" kern="1200" noProof="0" dirty="0" smtClean="0">
                          <a:effectLst/>
                        </a:rPr>
                        <a:t>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3200" u="none" strike="noStrike" kern="1200" noProof="0" dirty="0" smtClean="0">
                          <a:effectLst/>
                        </a:rPr>
                        <a:t>(40)</a:t>
                      </a:r>
                      <a:endParaRPr lang="en-US" sz="3200" u="none" strike="noStrike" kern="1200" noProof="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7451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u="none" strike="noStrike" kern="1200" noProof="0" dirty="0" smtClean="0">
                          <a:effectLst/>
                        </a:rPr>
                        <a:t>Autologous dendritic cell therapy</a:t>
                      </a:r>
                      <a:endParaRPr lang="en-US" sz="3200" u="none" strike="noStrike" kern="1200" noProof="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u="none" strike="noStrike" kern="1200" noProof="0" dirty="0" smtClean="0">
                          <a:effectLst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3200" u="none" strike="noStrike" kern="1200" noProof="0" dirty="0" smtClean="0">
                          <a:effectLst/>
                        </a:rPr>
                        <a:t>(13)</a:t>
                      </a:r>
                      <a:endParaRPr lang="en-US" sz="3200" u="none" strike="noStrike" kern="1200" noProof="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5791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u="none" strike="noStrike" kern="1200" noProof="0" dirty="0" smtClean="0">
                          <a:effectLst/>
                        </a:rPr>
                        <a:t>IFN alpha 2b (adjuvant)</a:t>
                      </a:r>
                      <a:endParaRPr lang="en-US" sz="3200" u="none" strike="noStrike" kern="1200" noProof="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u="none" strike="noStrike" kern="1200" noProof="0" dirty="0" smtClean="0">
                          <a:effectLst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3200" u="none" strike="noStrike" kern="1200" noProof="0" dirty="0" smtClean="0">
                          <a:effectLst/>
                        </a:rPr>
                        <a:t>(11)</a:t>
                      </a:r>
                      <a:endParaRPr lang="en-US" sz="3200" u="none" strike="noStrike" kern="1200" noProof="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500" b="1" noProof="0" dirty="0" smtClean="0">
                <a:solidFill>
                  <a:schemeClr val="tx2"/>
                </a:solidFill>
              </a:rPr>
              <a:t>Prior melanoma therapies</a:t>
            </a:r>
            <a:endParaRPr lang="en-US" sz="2500" b="1" noProof="0" dirty="0">
              <a:solidFill>
                <a:schemeClr val="tx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38322" y="6405331"/>
            <a:ext cx="269689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100" dirty="0" smtClean="0">
                <a:solidFill>
                  <a:schemeClr val="bg1">
                    <a:lumMod val="65000"/>
                  </a:schemeClr>
                </a:solidFill>
              </a:rPr>
              <a:t>Yanina Jansen et al ECC 2015 and SMR 2015</a:t>
            </a:r>
            <a:endParaRPr lang="en-US" sz="11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479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5167"/>
            <a:ext cx="8229600" cy="657556"/>
          </a:xfrm>
        </p:spPr>
        <p:txBody>
          <a:bodyPr>
            <a:normAutofit/>
          </a:bodyPr>
          <a:lstStyle/>
          <a:p>
            <a:pPr algn="ctr"/>
            <a:r>
              <a:rPr lang="nl-BE" sz="2500" b="1" dirty="0" smtClean="0">
                <a:solidFill>
                  <a:schemeClr val="tx2"/>
                </a:solidFill>
              </a:rPr>
              <a:t>Adverse events of special interest </a:t>
            </a:r>
            <a:endParaRPr lang="nl-BE" sz="2500" b="1" dirty="0">
              <a:solidFill>
                <a:schemeClr val="tx2"/>
              </a:solidFill>
            </a:endParaRPr>
          </a:p>
        </p:txBody>
      </p:sp>
      <p:graphicFrame>
        <p:nvGraphicFramePr>
          <p:cNvPr id="4" name="Tabel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7610256"/>
              </p:ext>
            </p:extLst>
          </p:nvPr>
        </p:nvGraphicFramePr>
        <p:xfrm>
          <a:off x="539552" y="1028733"/>
          <a:ext cx="8064896" cy="5618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0360"/>
                <a:gridCol w="1163290"/>
                <a:gridCol w="1333218"/>
                <a:gridCol w="1043600"/>
                <a:gridCol w="1284428"/>
              </a:tblGrid>
              <a:tr h="416560">
                <a:tc>
                  <a:txBody>
                    <a:bodyPr/>
                    <a:lstStyle/>
                    <a:p>
                      <a:endParaRPr lang="en-US" sz="2100" b="0" i="0" u="none" strike="noStrike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nl-BE" sz="2100" u="none" strike="noStrike" kern="1200" dirty="0" smtClean="0">
                          <a:solidFill>
                            <a:schemeClr val="bg1"/>
                          </a:solidFill>
                          <a:effectLst/>
                        </a:rPr>
                        <a:t>All grades</a:t>
                      </a:r>
                      <a:endParaRPr lang="en-US" sz="2100" b="1" i="0" u="none" strike="noStrike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100" u="none" strike="noStrike" kern="1200" dirty="0" smtClean="0">
                          <a:solidFill>
                            <a:schemeClr val="bg1"/>
                          </a:solidFill>
                          <a:effectLst/>
                        </a:rPr>
                        <a:t>Grade 3-4</a:t>
                      </a:r>
                      <a:endParaRPr lang="en-US" sz="2100" b="1" i="0" u="none" strike="noStrike" kern="1200" dirty="0" smtClean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b="0" dirty="0"/>
                    </a:p>
                  </a:txBody>
                  <a:tcPr/>
                </a:tc>
              </a:tr>
              <a:tr h="4165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2100" b="0" i="0" u="none" strike="noStrike" kern="1200" dirty="0" smtClean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100" u="none" strike="noStrike" kern="1200" dirty="0" smtClean="0">
                          <a:solidFill>
                            <a:schemeClr val="bg1"/>
                          </a:solidFill>
                          <a:effectLst/>
                        </a:rPr>
                        <a:t>No.</a:t>
                      </a:r>
                      <a:endParaRPr lang="nl-NL" sz="2100" b="1" i="0" u="none" strike="noStrike" kern="1200" dirty="0" smtClean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R="180000"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100" u="none" strike="noStrike" kern="1200" dirty="0" smtClean="0">
                          <a:solidFill>
                            <a:schemeClr val="bg1"/>
                          </a:solidFill>
                          <a:effectLst/>
                        </a:rPr>
                        <a:t>(%)</a:t>
                      </a:r>
                      <a:endParaRPr lang="nl-NL" sz="2100" b="1" i="0" u="none" strike="noStrike" kern="1200" dirty="0" smtClean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8000"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nl-NL" sz="2100" u="none" strike="noStrike" kern="1200" dirty="0" smtClean="0">
                          <a:solidFill>
                            <a:schemeClr val="bg1"/>
                          </a:solidFill>
                          <a:effectLst/>
                        </a:rPr>
                        <a:t>No.</a:t>
                      </a:r>
                      <a:endParaRPr lang="nl-NL" sz="2100" b="1" u="none" strike="noStrike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700" marR="180000" marT="12700" marB="0" anchor="ctr"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nl-NL" sz="2100" u="none" strike="noStrike" kern="1200" dirty="0" smtClean="0">
                          <a:solidFill>
                            <a:schemeClr val="bg1"/>
                          </a:solidFill>
                          <a:effectLst/>
                        </a:rPr>
                        <a:t>(%)</a:t>
                      </a:r>
                      <a:endParaRPr lang="nl-NL" sz="2100" b="1" u="none" strike="noStrike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8000" marR="12700" marT="12700" marB="0" anchor="ctr"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</a:tr>
              <a:tr h="416560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100" u="none" strike="noStrike" kern="1200" dirty="0" smtClean="0">
                          <a:effectLst/>
                        </a:rPr>
                        <a:t>Any AE</a:t>
                      </a:r>
                      <a:endParaRPr lang="nl-NL" sz="2100" b="0" i="0" u="none" strike="noStrike" kern="1200" dirty="0" smtClean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100" u="none" strike="noStrike" kern="1200" dirty="0" smtClean="0">
                          <a:effectLst/>
                        </a:rPr>
                        <a:t>73</a:t>
                      </a:r>
                      <a:endParaRPr lang="nl-NL" sz="2100" b="0" i="0" u="none" strike="noStrike" kern="1200" dirty="0" smtClean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R="18000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100" u="none" strike="noStrike" kern="1200" dirty="0" smtClean="0">
                          <a:effectLst/>
                        </a:rPr>
                        <a:t>(83)</a:t>
                      </a:r>
                      <a:endParaRPr lang="nl-NL" sz="2100" u="none" strike="noStrike" kern="1200" dirty="0" smtClean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800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100" u="none" strike="noStrike" kern="1200" dirty="0" smtClean="0">
                          <a:effectLst/>
                        </a:rPr>
                        <a:t>9</a:t>
                      </a:r>
                      <a:endParaRPr lang="nl-NL" sz="21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700" marR="180000" marT="1270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nl-NL" sz="2100" u="none" strike="noStrike" kern="1200" dirty="0" smtClean="0">
                          <a:effectLst/>
                        </a:rPr>
                        <a:t>(10)</a:t>
                      </a:r>
                      <a:endParaRPr lang="nl-NL" sz="21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8000" marR="12700" marT="1270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37820">
                <a:tc>
                  <a:txBody>
                    <a:bodyPr/>
                    <a:lstStyle/>
                    <a:p>
                      <a:pPr algn="l" fontAlgn="b"/>
                      <a:r>
                        <a:rPr lang="nl-NL" sz="2100" u="none" strike="noStrike" kern="1200" dirty="0" err="1">
                          <a:effectLst/>
                        </a:rPr>
                        <a:t>Fatigue</a:t>
                      </a:r>
                      <a:endParaRPr lang="nl-NL" sz="21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100" u="none" strike="noStrike" kern="1200" dirty="0" smtClean="0">
                          <a:effectLst/>
                        </a:rPr>
                        <a:t>26</a:t>
                      </a:r>
                      <a:endParaRPr lang="nl-NL" sz="21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700" marR="1800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2100" u="none" strike="noStrike" kern="1200" dirty="0" smtClean="0">
                          <a:effectLst/>
                        </a:rPr>
                        <a:t>(29)</a:t>
                      </a:r>
                      <a:endParaRPr lang="nl-NL" sz="21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8000" marR="12700" marT="1270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nl-NL" sz="2100" u="none" strike="noStrike" kern="1200" dirty="0" smtClean="0">
                          <a:effectLst/>
                        </a:rPr>
                        <a:t>3</a:t>
                      </a:r>
                      <a:endParaRPr lang="nl-NL" sz="21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700" marR="180000" marT="1270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nl-NL" sz="2100" u="none" strike="noStrike" kern="1200" dirty="0" smtClean="0">
                          <a:effectLst/>
                        </a:rPr>
                        <a:t>(3)</a:t>
                      </a:r>
                      <a:endParaRPr lang="nl-NL" sz="21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8000" marR="12700" marT="12700" marB="0" anchor="ctr"/>
                </a:tc>
              </a:tr>
              <a:tr h="337820">
                <a:tc>
                  <a:txBody>
                    <a:bodyPr/>
                    <a:lstStyle/>
                    <a:p>
                      <a:pPr algn="l" fontAlgn="b"/>
                      <a:r>
                        <a:rPr lang="nl-NL" sz="2100" u="none" strike="noStrike" kern="1200" dirty="0" smtClean="0">
                          <a:effectLst/>
                        </a:rPr>
                        <a:t>Thyroid</a:t>
                      </a:r>
                      <a:r>
                        <a:rPr lang="nl-NL" sz="2100" u="none" strike="noStrike" kern="1200" baseline="0" dirty="0" smtClean="0">
                          <a:effectLst/>
                        </a:rPr>
                        <a:t> disorders</a:t>
                      </a:r>
                      <a:endParaRPr lang="nl-NL" sz="21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100" u="none" strike="noStrike" kern="1200" dirty="0" smtClean="0">
                          <a:effectLst/>
                        </a:rPr>
                        <a:t>11</a:t>
                      </a:r>
                      <a:endParaRPr lang="nl-NL" sz="21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700" marR="1800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2100" u="none" strike="noStrike" kern="1200" dirty="0" smtClean="0">
                          <a:effectLst/>
                        </a:rPr>
                        <a:t>(12)</a:t>
                      </a:r>
                      <a:endParaRPr lang="nl-NL" sz="21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8000" marR="12700" marT="1270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nl-NL" sz="2100" u="none" strike="noStrike" kern="1200" dirty="0" smtClean="0">
                          <a:effectLst/>
                        </a:rPr>
                        <a:t>1</a:t>
                      </a:r>
                      <a:endParaRPr lang="nl-NL" sz="21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700" marR="180000" marT="1270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100" u="none" strike="noStrike" kern="1200" dirty="0" smtClean="0">
                          <a:effectLst/>
                        </a:rPr>
                        <a:t>(1)</a:t>
                      </a:r>
                      <a:endParaRPr lang="nl-NL" sz="2100" u="none" strike="noStrike" kern="1200" dirty="0" smtClean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8000" marR="12700" marT="12700" marB="0" anchor="ctr"/>
                </a:tc>
              </a:tr>
              <a:tr h="33782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nl-NL" sz="2100" u="none" strike="noStrike" kern="1200" dirty="0">
                          <a:effectLst/>
                        </a:rPr>
                        <a:t>Pruritus</a:t>
                      </a:r>
                      <a:endParaRPr lang="nl-NL" sz="21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nl-NL" sz="2100" u="none" strike="noStrike" kern="1200" dirty="0" smtClean="0">
                          <a:effectLst/>
                        </a:rPr>
                        <a:t>8</a:t>
                      </a:r>
                      <a:endParaRPr lang="nl-NL" sz="21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700" marR="180000" marT="1270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nl-NL" sz="2100" u="none" strike="noStrike" kern="1200" dirty="0" smtClean="0">
                          <a:effectLst/>
                        </a:rPr>
                        <a:t>(9)</a:t>
                      </a:r>
                      <a:endParaRPr lang="nl-NL" sz="21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8000" marR="12700" marT="1270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nl-NL" sz="2100" u="none" strike="noStrike" kern="1200" dirty="0" smtClean="0">
                          <a:effectLst/>
                        </a:rPr>
                        <a:t>0</a:t>
                      </a:r>
                      <a:endParaRPr lang="nl-NL" sz="21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700" marR="180000" marT="1270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nl-NL" sz="2100" u="none" strike="noStrike" kern="1200" dirty="0" smtClean="0">
                          <a:effectLst/>
                        </a:rPr>
                        <a:t>(0)</a:t>
                      </a:r>
                      <a:endParaRPr lang="nl-NL" sz="21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8000" marR="12700" marT="12700" marB="0" anchor="ctr"/>
                </a:tc>
              </a:tr>
              <a:tr h="337820">
                <a:tc>
                  <a:txBody>
                    <a:bodyPr/>
                    <a:lstStyle/>
                    <a:p>
                      <a:pPr algn="l" fontAlgn="b"/>
                      <a:r>
                        <a:rPr lang="nl-NL" sz="2100" u="none" strike="noStrike" kern="1200" dirty="0" smtClean="0">
                          <a:effectLst/>
                        </a:rPr>
                        <a:t>Vitiligo</a:t>
                      </a:r>
                      <a:endParaRPr lang="nl-NL" sz="21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100" u="none" strike="noStrike" kern="1200" dirty="0" smtClean="0">
                          <a:effectLst/>
                        </a:rPr>
                        <a:t>7</a:t>
                      </a:r>
                      <a:endParaRPr lang="nl-NL" sz="21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700" marR="1800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2100" u="none" strike="noStrike" kern="1200" dirty="0" smtClean="0">
                          <a:effectLst/>
                        </a:rPr>
                        <a:t>(8)</a:t>
                      </a:r>
                      <a:endParaRPr lang="nl-NL" sz="21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8000" marR="12700" marT="1270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nl-NL" sz="2100" u="none" strike="noStrike" kern="1200" dirty="0" smtClean="0">
                          <a:effectLst/>
                        </a:rPr>
                        <a:t>0</a:t>
                      </a:r>
                      <a:endParaRPr lang="nl-NL" sz="21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700" marR="180000" marT="1270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100" u="none" strike="noStrike" kern="1200" dirty="0" smtClean="0">
                          <a:effectLst/>
                        </a:rPr>
                        <a:t>(1)</a:t>
                      </a:r>
                      <a:endParaRPr lang="nl-NL" sz="2100" u="none" strike="noStrike" kern="1200" dirty="0" smtClean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8000" marR="12700" marT="12700" marB="0" anchor="ctr"/>
                </a:tc>
              </a:tr>
              <a:tr h="33782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nl-NL" sz="2100" u="none" strike="noStrike" kern="1200" dirty="0">
                          <a:effectLst/>
                        </a:rPr>
                        <a:t>Skin </a:t>
                      </a:r>
                      <a:r>
                        <a:rPr lang="nl-NL" sz="2100" u="none" strike="noStrike" kern="1200" dirty="0" err="1">
                          <a:effectLst/>
                        </a:rPr>
                        <a:t>rash</a:t>
                      </a:r>
                      <a:endParaRPr lang="nl-NL" sz="21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nl-NL" sz="2100" u="none" strike="noStrike" kern="1200" dirty="0" smtClean="0">
                          <a:effectLst/>
                        </a:rPr>
                        <a:t>7</a:t>
                      </a:r>
                      <a:endParaRPr lang="nl-NL" sz="21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700" marR="180000" marT="1270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nl-NL" sz="2100" u="none" strike="noStrike" kern="1200" dirty="0" smtClean="0">
                          <a:effectLst/>
                        </a:rPr>
                        <a:t>(8)</a:t>
                      </a:r>
                      <a:endParaRPr lang="nl-NL" sz="21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8000" marR="12700" marT="1270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nl-NL" sz="2100" u="none" strike="noStrike" kern="1200" dirty="0" smtClean="0">
                          <a:effectLst/>
                        </a:rPr>
                        <a:t>0</a:t>
                      </a:r>
                      <a:endParaRPr lang="nl-NL" sz="21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700" marR="180000" marT="1270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nl-NL" sz="2100" u="none" strike="noStrike" kern="1200" dirty="0" smtClean="0">
                          <a:effectLst/>
                        </a:rPr>
                        <a:t>(0)</a:t>
                      </a:r>
                      <a:endParaRPr lang="nl-NL" sz="21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8000" marR="12700" marT="12700" marB="0" anchor="ctr"/>
                </a:tc>
              </a:tr>
              <a:tr h="337820">
                <a:tc>
                  <a:txBody>
                    <a:bodyPr/>
                    <a:lstStyle/>
                    <a:p>
                      <a:pPr algn="l" fontAlgn="b"/>
                      <a:r>
                        <a:rPr lang="nl-NL" sz="2100" u="none" strike="noStrike" kern="1200" dirty="0">
                          <a:effectLst/>
                        </a:rPr>
                        <a:t>Fever </a:t>
                      </a:r>
                      <a:endParaRPr lang="nl-NL" sz="21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100" u="none" strike="noStrike" kern="1200" dirty="0" smtClean="0">
                          <a:effectLst/>
                        </a:rPr>
                        <a:t>6</a:t>
                      </a:r>
                      <a:endParaRPr lang="nl-NL" sz="21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700" marR="1800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2100" u="none" strike="noStrike" kern="1200" dirty="0" smtClean="0">
                          <a:effectLst/>
                        </a:rPr>
                        <a:t>(7)</a:t>
                      </a:r>
                      <a:endParaRPr lang="nl-NL" sz="21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8000" marR="12700" marT="1270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nl-NL" sz="2100" u="none" strike="noStrike" kern="1200" dirty="0" smtClean="0">
                          <a:effectLst/>
                        </a:rPr>
                        <a:t>0</a:t>
                      </a:r>
                      <a:endParaRPr lang="nl-NL" sz="21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700" marR="180000" marT="1270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nl-NL" sz="2100" u="none" strike="noStrike" kern="1200" dirty="0" smtClean="0">
                          <a:effectLst/>
                        </a:rPr>
                        <a:t>(0)</a:t>
                      </a:r>
                      <a:endParaRPr lang="nl-NL" sz="21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8000" marR="12700" marT="12700" marB="0" anchor="ctr"/>
                </a:tc>
              </a:tr>
              <a:tr h="337820">
                <a:tc>
                  <a:txBody>
                    <a:bodyPr/>
                    <a:lstStyle/>
                    <a:p>
                      <a:pPr algn="l" fontAlgn="b"/>
                      <a:r>
                        <a:rPr lang="nl-NL" sz="2100" u="none" strike="noStrike" kern="1200" dirty="0" err="1" smtClean="0">
                          <a:effectLst/>
                        </a:rPr>
                        <a:t>Diarrhea</a:t>
                      </a:r>
                      <a:r>
                        <a:rPr lang="nl-NL" sz="2100" u="none" strike="noStrike" kern="1200" dirty="0" smtClean="0">
                          <a:effectLst/>
                        </a:rPr>
                        <a:t>/Colitis</a:t>
                      </a:r>
                      <a:endParaRPr lang="nl-NL" sz="21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100" u="none" strike="noStrike" kern="1200" dirty="0" smtClean="0">
                          <a:effectLst/>
                        </a:rPr>
                        <a:t>6</a:t>
                      </a:r>
                      <a:endParaRPr lang="nl-NL" sz="21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700" marR="1800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2100" u="none" strike="noStrike" kern="1200" dirty="0" smtClean="0">
                          <a:effectLst/>
                        </a:rPr>
                        <a:t>(7)</a:t>
                      </a:r>
                      <a:endParaRPr lang="nl-NL" sz="21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8000" marR="12700" marT="1270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nl-NL" sz="2100" u="none" strike="noStrike" kern="1200" dirty="0" smtClean="0">
                          <a:effectLst/>
                        </a:rPr>
                        <a:t>1</a:t>
                      </a:r>
                      <a:endParaRPr lang="nl-NL" sz="21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700" marR="180000" marT="1270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nl-NL" sz="2100" u="none" strike="noStrike" kern="1200" dirty="0" smtClean="0">
                          <a:effectLst/>
                        </a:rPr>
                        <a:t>(1)</a:t>
                      </a:r>
                      <a:endParaRPr lang="nl-NL" sz="21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8000" marR="12700" marT="12700" marB="0" anchor="ctr"/>
                </a:tc>
              </a:tr>
              <a:tr h="337820">
                <a:tc>
                  <a:txBody>
                    <a:bodyPr/>
                    <a:lstStyle/>
                    <a:p>
                      <a:pPr algn="l" fontAlgn="b"/>
                      <a:r>
                        <a:rPr lang="nl-NL" sz="2100" u="none" strike="noStrike" kern="1200" dirty="0">
                          <a:effectLst/>
                        </a:rPr>
                        <a:t>Hepatitis</a:t>
                      </a:r>
                      <a:endParaRPr lang="nl-NL" sz="21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100" u="none" strike="noStrike" kern="1200" dirty="0" smtClean="0">
                          <a:effectLst/>
                        </a:rPr>
                        <a:t>3</a:t>
                      </a:r>
                      <a:endParaRPr lang="nl-NL" sz="21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700" marR="1800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2100" u="none" strike="noStrike" kern="1200" dirty="0" smtClean="0">
                          <a:effectLst/>
                        </a:rPr>
                        <a:t>(3)</a:t>
                      </a:r>
                      <a:endParaRPr lang="nl-NL" sz="21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8000" marR="12700" marT="1270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nl-NL" sz="2100" u="none" strike="noStrike" kern="1200" dirty="0" smtClean="0">
                          <a:effectLst/>
                        </a:rPr>
                        <a:t>3</a:t>
                      </a:r>
                      <a:endParaRPr lang="nl-NL" sz="21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700" marR="180000" marT="1270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nl-NL" sz="2100" u="none" strike="noStrike" kern="1200" dirty="0" smtClean="0">
                          <a:effectLst/>
                        </a:rPr>
                        <a:t>(3)</a:t>
                      </a:r>
                      <a:endParaRPr lang="nl-NL" sz="21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8000" marR="12700" marT="12700" marB="0" anchor="ctr"/>
                </a:tc>
              </a:tr>
              <a:tr h="337820">
                <a:tc>
                  <a:txBody>
                    <a:bodyPr/>
                    <a:lstStyle/>
                    <a:p>
                      <a:pPr algn="l" fontAlgn="b"/>
                      <a:r>
                        <a:rPr lang="nl-NL" sz="2100" u="none" strike="noStrike" kern="1200" dirty="0">
                          <a:effectLst/>
                        </a:rPr>
                        <a:t>Pleuritis</a:t>
                      </a:r>
                      <a:endParaRPr lang="nl-NL" sz="21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100" u="none" strike="noStrike" kern="1200" dirty="0" smtClean="0">
                          <a:effectLst/>
                        </a:rPr>
                        <a:t>3</a:t>
                      </a:r>
                      <a:endParaRPr lang="nl-NL" sz="21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700" marR="1800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2100" u="none" strike="noStrike" kern="1200" dirty="0" smtClean="0">
                          <a:effectLst/>
                        </a:rPr>
                        <a:t>(3)</a:t>
                      </a:r>
                      <a:endParaRPr lang="nl-NL" sz="21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8000" marR="12700" marT="1270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nl-NL" sz="2100" u="none" strike="noStrike" kern="1200" dirty="0" smtClean="0">
                          <a:effectLst/>
                        </a:rPr>
                        <a:t>0</a:t>
                      </a:r>
                      <a:endParaRPr lang="nl-NL" sz="21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700" marR="180000" marT="1270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100" u="none" strike="noStrike" kern="1200" dirty="0" smtClean="0">
                          <a:effectLst/>
                        </a:rPr>
                        <a:t>(1)</a:t>
                      </a:r>
                      <a:endParaRPr lang="nl-NL" sz="2100" u="none" strike="noStrike" kern="1200" dirty="0" smtClean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8000" marR="12700" marT="12700" marB="0" anchor="ctr"/>
                </a:tc>
              </a:tr>
              <a:tr h="337820">
                <a:tc>
                  <a:txBody>
                    <a:bodyPr/>
                    <a:lstStyle/>
                    <a:p>
                      <a:pPr algn="l" fontAlgn="b"/>
                      <a:r>
                        <a:rPr lang="nl-NL" sz="2100" u="none" strike="noStrike" kern="1200" dirty="0">
                          <a:effectLst/>
                        </a:rPr>
                        <a:t>Uveitis</a:t>
                      </a:r>
                      <a:endParaRPr lang="nl-NL" sz="21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100" u="none" strike="noStrike" kern="1200" dirty="0" smtClean="0">
                          <a:effectLst/>
                        </a:rPr>
                        <a:t>2</a:t>
                      </a:r>
                      <a:endParaRPr lang="nl-NL" sz="21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700" marR="1800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2100" u="none" strike="noStrike" kern="1200" dirty="0" smtClean="0">
                          <a:effectLst/>
                        </a:rPr>
                        <a:t>(2)</a:t>
                      </a:r>
                      <a:endParaRPr lang="nl-NL" sz="21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8000" marR="12700" marT="1270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nl-NL" sz="2100" u="none" strike="noStrike" kern="1200" dirty="0" smtClean="0">
                          <a:effectLst/>
                        </a:rPr>
                        <a:t>0</a:t>
                      </a:r>
                      <a:endParaRPr lang="nl-NL" sz="21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700" marR="180000" marT="1270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100" u="none" strike="noStrike" kern="1200" dirty="0" smtClean="0">
                          <a:effectLst/>
                        </a:rPr>
                        <a:t>(1)</a:t>
                      </a:r>
                      <a:endParaRPr lang="nl-NL" sz="2100" u="none" strike="noStrike" kern="1200" dirty="0" smtClean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8000" marR="12700" marT="12700" marB="0" anchor="ctr"/>
                </a:tc>
              </a:tr>
              <a:tr h="337820">
                <a:tc>
                  <a:txBody>
                    <a:bodyPr/>
                    <a:lstStyle/>
                    <a:p>
                      <a:pPr algn="l" fontAlgn="b"/>
                      <a:r>
                        <a:rPr lang="nl-NL" sz="2100" u="none" strike="noStrike" kern="1200" dirty="0" err="1">
                          <a:effectLst/>
                        </a:rPr>
                        <a:t>Lymphocytic</a:t>
                      </a:r>
                      <a:r>
                        <a:rPr lang="nl-NL" sz="2100" u="none" strike="noStrike" kern="1200" dirty="0">
                          <a:effectLst/>
                        </a:rPr>
                        <a:t> </a:t>
                      </a:r>
                      <a:r>
                        <a:rPr lang="nl-NL" sz="2100" u="none" strike="noStrike" kern="1200" dirty="0" smtClean="0">
                          <a:effectLst/>
                        </a:rPr>
                        <a:t>meningitis/</a:t>
                      </a:r>
                      <a:r>
                        <a:rPr lang="nl-NL" sz="2100" u="none" strike="noStrike" kern="1200" dirty="0" err="1" smtClean="0">
                          <a:effectLst/>
                        </a:rPr>
                        <a:t>hypofysitis</a:t>
                      </a:r>
                      <a:endParaRPr lang="nl-NL" sz="21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100" u="none" strike="noStrike" kern="1200" dirty="0" smtClean="0">
                          <a:effectLst/>
                        </a:rPr>
                        <a:t>1</a:t>
                      </a:r>
                      <a:endParaRPr lang="nl-NL" sz="21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700" marR="1800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2100" u="none" strike="noStrike" kern="1200" dirty="0" smtClean="0">
                          <a:effectLst/>
                        </a:rPr>
                        <a:t>(1)</a:t>
                      </a:r>
                      <a:endParaRPr lang="nl-NL" sz="21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8000" marR="12700" marT="1270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nl-NL" sz="2100" u="none" strike="noStrike" kern="1200" dirty="0" smtClean="0">
                          <a:effectLst/>
                        </a:rPr>
                        <a:t>1</a:t>
                      </a:r>
                      <a:endParaRPr lang="nl-NL" sz="21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700" marR="180000" marT="1270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100" u="none" strike="noStrike" kern="1200" dirty="0" smtClean="0">
                          <a:effectLst/>
                        </a:rPr>
                        <a:t>(1)</a:t>
                      </a:r>
                      <a:endParaRPr lang="nl-NL" sz="2100" u="none" strike="noStrike" kern="1200" dirty="0" smtClean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8000" marR="12700" marT="12700" marB="0" anchor="ctr"/>
                </a:tc>
              </a:tr>
              <a:tr h="337820">
                <a:tc>
                  <a:txBody>
                    <a:bodyPr/>
                    <a:lstStyle/>
                    <a:p>
                      <a:pPr algn="l" fontAlgn="b"/>
                      <a:r>
                        <a:rPr lang="nl-NL" sz="2100" u="none" strike="noStrike" kern="1200" dirty="0" err="1" smtClean="0">
                          <a:effectLst/>
                        </a:rPr>
                        <a:t>Orchititis</a:t>
                      </a:r>
                      <a:endParaRPr lang="nl-NL" sz="21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100" u="none" strike="noStrike" kern="1200" dirty="0" smtClean="0">
                          <a:effectLst/>
                        </a:rPr>
                        <a:t>1</a:t>
                      </a:r>
                      <a:endParaRPr lang="nl-NL" sz="21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700" marR="1800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2100" u="none" strike="noStrike" kern="1200" dirty="0" smtClean="0">
                          <a:effectLst/>
                        </a:rPr>
                        <a:t>(1)</a:t>
                      </a:r>
                      <a:endParaRPr lang="nl-NL" sz="21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8000" marR="12700" marT="1270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nl-NL" sz="2100" u="none" strike="noStrike" kern="1200" dirty="0" smtClean="0">
                          <a:effectLst/>
                        </a:rPr>
                        <a:t>0</a:t>
                      </a:r>
                      <a:endParaRPr lang="nl-NL" sz="21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700" marR="180000" marT="1270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100" u="none" strike="noStrike" kern="1200" dirty="0" smtClean="0">
                          <a:effectLst/>
                        </a:rPr>
                        <a:t>(0)</a:t>
                      </a:r>
                      <a:endParaRPr lang="nl-NL" sz="2100" u="none" strike="noStrike" kern="1200" dirty="0" smtClean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8000" marR="12700" marT="12700" marB="0"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338322" y="6405331"/>
            <a:ext cx="269689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100" dirty="0" smtClean="0">
                <a:solidFill>
                  <a:schemeClr val="bg1">
                    <a:lumMod val="65000"/>
                  </a:schemeClr>
                </a:solidFill>
              </a:rPr>
              <a:t>Yanina Jansen et al ECC 2015 and SMR 2015</a:t>
            </a:r>
            <a:endParaRPr lang="en-US" sz="11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5081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Tumor response by </a:t>
            </a:r>
            <a:r>
              <a:rPr lang="nl-NL" dirty="0" smtClean="0"/>
              <a:t>irRC</a:t>
            </a:r>
            <a:endParaRPr lang="en-US" dirty="0"/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450268" y="1002758"/>
            <a:ext cx="8229600" cy="72805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l-NL" sz="3600" b="1" dirty="0"/>
          </a:p>
        </p:txBody>
      </p:sp>
      <p:graphicFrame>
        <p:nvGraphicFramePr>
          <p:cNvPr id="2" name="Tabel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4950325"/>
              </p:ext>
            </p:extLst>
          </p:nvPr>
        </p:nvGraphicFramePr>
        <p:xfrm>
          <a:off x="2987824" y="2852938"/>
          <a:ext cx="5328592" cy="35252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2208"/>
                <a:gridCol w="720080"/>
                <a:gridCol w="957945"/>
                <a:gridCol w="931521"/>
                <a:gridCol w="846838"/>
              </a:tblGrid>
              <a:tr h="540460">
                <a:tc>
                  <a:txBody>
                    <a:bodyPr/>
                    <a:lstStyle/>
                    <a:p>
                      <a:endParaRPr lang="en-US" sz="2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No. </a:t>
                      </a:r>
                    </a:p>
                  </a:txBody>
                  <a:tcPr anchor="ctr"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(%)</a:t>
                      </a:r>
                    </a:p>
                  </a:txBody>
                  <a:tcPr anchor="ctr">
                    <a:lnL w="12700" cmpd="sng">
                      <a:noFill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404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0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irCR</a:t>
                      </a:r>
                      <a:endParaRPr lang="nl-NL" sz="2000" b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91432" marR="91432" marT="45713" marB="45713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(11)</a:t>
                      </a:r>
                    </a:p>
                  </a:txBody>
                  <a:tcPr marL="91432" marR="91432" marT="45713" marB="4571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23% ORR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</a:t>
                      </a:r>
                      <a:r>
                        <a:rPr lang="nl-NL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DCR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40460">
                <a:tc>
                  <a:txBody>
                    <a:bodyPr/>
                    <a:lstStyle/>
                    <a:p>
                      <a:pPr algn="ctr"/>
                      <a:r>
                        <a:rPr lang="nl-NL" sz="20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irPR</a:t>
                      </a:r>
                      <a:endParaRPr lang="nl-NL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nl-NL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2" marR="91432" marT="45713" marB="45713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nl-NL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(12)</a:t>
                      </a:r>
                      <a:endParaRPr lang="nl-NL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2" marR="91432" marT="45713" marB="4571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alpha val="2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40460">
                <a:tc>
                  <a:txBody>
                    <a:bodyPr/>
                    <a:lstStyle/>
                    <a:p>
                      <a:pPr algn="ctr"/>
                      <a:r>
                        <a:rPr lang="nl-NL" sz="20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irSD</a:t>
                      </a:r>
                      <a:endParaRPr lang="nl-NL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nl-NL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2" marR="91432" marT="45713" marB="45713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nl-NL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(15)</a:t>
                      </a:r>
                      <a:endParaRPr lang="nl-NL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2" marR="91432" marT="45713" marB="4571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40460">
                <a:tc>
                  <a:txBody>
                    <a:bodyPr/>
                    <a:lstStyle/>
                    <a:p>
                      <a:pPr algn="ctr"/>
                      <a:r>
                        <a:rPr lang="nl-NL" sz="20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irPD</a:t>
                      </a:r>
                      <a:endParaRPr lang="nl-NL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</a:t>
                      </a:r>
                      <a:endParaRPr lang="nl-NL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2" marR="91432" marT="45713" marB="45713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nl-NL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(62)</a:t>
                      </a:r>
                      <a:endParaRPr lang="nl-NL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2" marR="91432" marT="45713" marB="4571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solidFill>
                      <a:schemeClr val="accent1">
                        <a:alpha val="2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US" sz="1900" dirty="0"/>
                    </a:p>
                  </a:txBody>
                  <a:tcPr anchor="ctr">
                    <a:lnL w="12700" cmpd="sng">
                      <a:noFill/>
                    </a:lnL>
                    <a:solidFill>
                      <a:schemeClr val="accent1">
                        <a:alpha val="2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22960">
                <a:tc gridSpan="5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6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ORR: objective response rate by immune-related response</a:t>
                      </a:r>
                      <a:r>
                        <a:rPr lang="nl-NL" sz="16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criteria (irRC); DCR: disease control rate by irRC</a:t>
                      </a:r>
                      <a:endParaRPr lang="nl-NL" sz="1600" b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nl-NL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2" marR="91432" marT="34285" marB="34285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2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nl-NL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2" marR="91432" marT="34285" marB="3428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2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34290" marB="34290" anchor="ctr">
                    <a:lnL w="12700" cmpd="sng">
                      <a:noFill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2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echteraccolade 2"/>
          <p:cNvSpPr/>
          <p:nvPr/>
        </p:nvSpPr>
        <p:spPr>
          <a:xfrm>
            <a:off x="6551279" y="3658881"/>
            <a:ext cx="72008" cy="864096"/>
          </a:xfrm>
          <a:prstGeom prst="righ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hteraccolade 7"/>
          <p:cNvSpPr/>
          <p:nvPr/>
        </p:nvSpPr>
        <p:spPr>
          <a:xfrm>
            <a:off x="7437004" y="3717035"/>
            <a:ext cx="144016" cy="1611892"/>
          </a:xfrm>
          <a:prstGeom prst="righ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83568" y="1508789"/>
            <a:ext cx="7344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N = 66 patients evaluable for response</a:t>
            </a:r>
          </a:p>
          <a:p>
            <a:r>
              <a:rPr lang="en-US" sz="1200" dirty="0" smtClean="0"/>
              <a:t>N =   6 patients no measurable disease at baseline </a:t>
            </a:r>
          </a:p>
          <a:p>
            <a:r>
              <a:rPr lang="en-US" sz="1200" dirty="0" smtClean="0"/>
              <a:t>N = 16 patients insufficient follow-up (&lt;12weeks of treatment)</a:t>
            </a:r>
          </a:p>
          <a:p>
            <a:r>
              <a:rPr lang="en-US" sz="1200" dirty="0" smtClean="0"/>
              <a:t>N =   7 clinically progressive before first CT-based response assessment</a:t>
            </a:r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107505" y="6405331"/>
            <a:ext cx="269689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100" dirty="0" smtClean="0">
                <a:solidFill>
                  <a:schemeClr val="bg1">
                    <a:lumMod val="65000"/>
                  </a:schemeClr>
                </a:solidFill>
              </a:rPr>
              <a:t>Yanina Jansen et al ECC 2015 and SMR 2015</a:t>
            </a:r>
            <a:endParaRPr lang="en-US" sz="11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2849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631" y="222935"/>
            <a:ext cx="4597698" cy="1066800"/>
          </a:xfrm>
        </p:spPr>
        <p:txBody>
          <a:bodyPr>
            <a:noAutofit/>
          </a:bodyPr>
          <a:lstStyle/>
          <a:p>
            <a:r>
              <a:rPr lang="nl-BE" sz="1800" b="1" dirty="0" smtClean="0">
                <a:solidFill>
                  <a:schemeClr val="accent2"/>
                </a:solidFill>
              </a:rPr>
              <a:t>Response </a:t>
            </a:r>
            <a:r>
              <a:rPr lang="nl-BE" sz="1800" b="1" dirty="0">
                <a:solidFill>
                  <a:schemeClr val="accent2"/>
                </a:solidFill>
              </a:rPr>
              <a:t>to pemrolizumab (MNP)</a:t>
            </a:r>
            <a:r>
              <a:rPr lang="en-US" sz="1800" b="1" dirty="0">
                <a:solidFill>
                  <a:schemeClr val="accent2"/>
                </a:solidFill>
              </a:rPr>
              <a:t/>
            </a:r>
            <a:br>
              <a:rPr lang="en-US" sz="1800" b="1" dirty="0">
                <a:solidFill>
                  <a:schemeClr val="accent2"/>
                </a:solidFill>
              </a:rPr>
            </a:br>
            <a:r>
              <a:rPr lang="nl-BE" sz="1800" b="1" dirty="0" smtClean="0">
                <a:solidFill>
                  <a:schemeClr val="accent2"/>
                </a:solidFill>
              </a:rPr>
              <a:t>in a patient with melanoma brain metastases and high tumor burden</a:t>
            </a:r>
            <a:endParaRPr lang="en-US" sz="1800" b="1" dirty="0">
              <a:solidFill>
                <a:schemeClr val="accent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721" y="3954888"/>
            <a:ext cx="1664045" cy="221872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468" y="3934916"/>
            <a:ext cx="1682746" cy="2243661"/>
          </a:xfrm>
          <a:prstGeom prst="rect">
            <a:avLst/>
          </a:prstGeom>
        </p:spPr>
      </p:pic>
      <p:sp>
        <p:nvSpPr>
          <p:cNvPr id="6" name="TextBox 7"/>
          <p:cNvSpPr txBox="1"/>
          <p:nvPr/>
        </p:nvSpPr>
        <p:spPr>
          <a:xfrm>
            <a:off x="729759" y="6213556"/>
            <a:ext cx="91496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100" dirty="0" smtClean="0">
                <a:solidFill>
                  <a:prstClr val="black"/>
                </a:solidFill>
              </a:rPr>
              <a:t>17NOV2014</a:t>
            </a:r>
            <a:endParaRPr lang="nl-BE" sz="1100" dirty="0">
              <a:solidFill>
                <a:prstClr val="black"/>
              </a:solidFill>
            </a:endParaRPr>
          </a:p>
        </p:txBody>
      </p:sp>
      <p:sp>
        <p:nvSpPr>
          <p:cNvPr id="7" name="TextBox 8"/>
          <p:cNvSpPr txBox="1"/>
          <p:nvPr/>
        </p:nvSpPr>
        <p:spPr>
          <a:xfrm>
            <a:off x="2889474" y="6213556"/>
            <a:ext cx="8837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100" dirty="0" smtClean="0">
                <a:solidFill>
                  <a:prstClr val="black"/>
                </a:solidFill>
              </a:rPr>
              <a:t>9DEC2014</a:t>
            </a:r>
            <a:endParaRPr lang="nl-BE" sz="1100" dirty="0">
              <a:solidFill>
                <a:prstClr val="black"/>
              </a:solidFill>
            </a:endParaRPr>
          </a:p>
        </p:txBody>
      </p:sp>
      <p:pic>
        <p:nvPicPr>
          <p:cNvPr id="8" name="Picture 3" descr="E:\DCIM\101MSDCF\DSC0156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444457" y="4230801"/>
            <a:ext cx="2206859" cy="1655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060023" y="6213556"/>
            <a:ext cx="10612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100" dirty="0" smtClean="0">
                <a:solidFill>
                  <a:prstClr val="black"/>
                </a:solidFill>
              </a:rPr>
              <a:t>26DEC2014</a:t>
            </a:r>
            <a:endParaRPr lang="nl-BE" sz="1100" dirty="0">
              <a:solidFill>
                <a:prstClr val="black"/>
              </a:solidFill>
            </a:endParaRPr>
          </a:p>
        </p:txBody>
      </p:sp>
      <p:sp>
        <p:nvSpPr>
          <p:cNvPr id="10" name="Tekstvak 13"/>
          <p:cNvSpPr txBox="1"/>
          <p:nvPr/>
        </p:nvSpPr>
        <p:spPr>
          <a:xfrm rot="16200000">
            <a:off x="1421756" y="4602526"/>
            <a:ext cx="17967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200" dirty="0" smtClean="0">
                <a:solidFill>
                  <a:prstClr val="black"/>
                </a:solidFill>
              </a:rPr>
              <a:t>2 </a:t>
            </a:r>
            <a:r>
              <a:rPr lang="en-US" sz="1200" dirty="0" smtClean="0">
                <a:solidFill>
                  <a:prstClr val="black"/>
                </a:solidFill>
              </a:rPr>
              <a:t>administrations</a:t>
            </a:r>
            <a:r>
              <a:rPr lang="nl-NL" sz="1200" dirty="0" smtClean="0">
                <a:solidFill>
                  <a:prstClr val="black"/>
                </a:solidFill>
              </a:rPr>
              <a:t> of pembrolizumab</a:t>
            </a:r>
            <a:endParaRPr lang="nl-NL" sz="1200" dirty="0">
              <a:solidFill>
                <a:prstClr val="black"/>
              </a:solidFill>
            </a:endParaRPr>
          </a:p>
        </p:txBody>
      </p:sp>
      <p:pic>
        <p:nvPicPr>
          <p:cNvPr id="11" name="Afbeelding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655962" y="4234656"/>
            <a:ext cx="2237697" cy="1678273"/>
          </a:xfrm>
          <a:prstGeom prst="rect">
            <a:avLst/>
          </a:prstGeom>
        </p:spPr>
      </p:pic>
      <p:sp>
        <p:nvSpPr>
          <p:cNvPr id="12" name="TextBox 8"/>
          <p:cNvSpPr txBox="1"/>
          <p:nvPr/>
        </p:nvSpPr>
        <p:spPr>
          <a:xfrm>
            <a:off x="7193356" y="6213556"/>
            <a:ext cx="10081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100" dirty="0" smtClean="0">
                <a:solidFill>
                  <a:prstClr val="black"/>
                </a:solidFill>
              </a:rPr>
              <a:t>30MAR2015</a:t>
            </a:r>
            <a:endParaRPr lang="nl-BE" sz="1100" dirty="0">
              <a:solidFill>
                <a:prstClr val="black"/>
              </a:solidFill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468" y="1433293"/>
            <a:ext cx="1919786" cy="2206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3769" y="1453429"/>
            <a:ext cx="1957452" cy="2206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0314" y="1483394"/>
            <a:ext cx="1822952" cy="2156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8"/>
          <p:cNvSpPr txBox="1"/>
          <p:nvPr/>
        </p:nvSpPr>
        <p:spPr>
          <a:xfrm rot="16200000">
            <a:off x="4220192" y="2875415"/>
            <a:ext cx="126667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 sz="1100" dirty="0" smtClean="0">
                <a:solidFill>
                  <a:prstClr val="white"/>
                </a:solidFill>
              </a:rPr>
              <a:t>30MAR2015</a:t>
            </a:r>
            <a:endParaRPr lang="nl-BE" sz="1100" dirty="0">
              <a:solidFill>
                <a:prstClr val="white"/>
              </a:solidFill>
            </a:endParaRPr>
          </a:p>
        </p:txBody>
      </p:sp>
      <p:sp>
        <p:nvSpPr>
          <p:cNvPr id="17" name="TextBox 8"/>
          <p:cNvSpPr txBox="1"/>
          <p:nvPr/>
        </p:nvSpPr>
        <p:spPr>
          <a:xfrm rot="16200000">
            <a:off x="2031258" y="2875415"/>
            <a:ext cx="126667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 sz="1100" dirty="0" smtClean="0">
                <a:solidFill>
                  <a:prstClr val="white"/>
                </a:solidFill>
              </a:rPr>
              <a:t>15JAN2015</a:t>
            </a:r>
            <a:endParaRPr lang="nl-BE" sz="1100" dirty="0">
              <a:solidFill>
                <a:prstClr val="white"/>
              </a:solidFill>
            </a:endParaRPr>
          </a:p>
        </p:txBody>
      </p:sp>
      <p:sp>
        <p:nvSpPr>
          <p:cNvPr id="18" name="TextBox 8"/>
          <p:cNvSpPr txBox="1"/>
          <p:nvPr/>
        </p:nvSpPr>
        <p:spPr>
          <a:xfrm rot="16200000">
            <a:off x="-61831" y="2875415"/>
            <a:ext cx="126667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 sz="1100" dirty="0" smtClean="0">
                <a:solidFill>
                  <a:prstClr val="white"/>
                </a:solidFill>
              </a:rPr>
              <a:t>17NOV2015</a:t>
            </a:r>
            <a:endParaRPr lang="nl-BE" sz="1100" dirty="0">
              <a:solidFill>
                <a:prstClr val="white"/>
              </a:solidFill>
            </a:endParaRPr>
          </a:p>
        </p:txBody>
      </p:sp>
      <p:sp>
        <p:nvSpPr>
          <p:cNvPr id="19" name="Tekstvak 27"/>
          <p:cNvSpPr txBox="1"/>
          <p:nvPr/>
        </p:nvSpPr>
        <p:spPr>
          <a:xfrm>
            <a:off x="4645446" y="299193"/>
            <a:ext cx="40084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prstClr val="black"/>
                </a:solidFill>
              </a:rPr>
              <a:t>72y F, stage IV-M1c </a:t>
            </a:r>
          </a:p>
          <a:p>
            <a:pPr algn="r"/>
            <a:r>
              <a:rPr lang="en-US" sz="1600" dirty="0" smtClean="0">
                <a:solidFill>
                  <a:prstClr val="black"/>
                </a:solidFill>
              </a:rPr>
              <a:t>BRAF V600E, failed Vemurafenib, </a:t>
            </a:r>
            <a:r>
              <a:rPr lang="nl-BE" sz="1600" dirty="0" smtClean="0">
                <a:solidFill>
                  <a:prstClr val="black"/>
                </a:solidFill>
              </a:rPr>
              <a:t>WBRT</a:t>
            </a:r>
          </a:p>
          <a:p>
            <a:pPr algn="r"/>
            <a:r>
              <a:rPr lang="nl-BE" sz="1600" dirty="0" smtClean="0">
                <a:solidFill>
                  <a:prstClr val="black"/>
                </a:solidFill>
              </a:rPr>
              <a:t>Baseline CRP 6 mg/dl, LDH 836 mg/dl </a:t>
            </a:r>
            <a:endParaRPr lang="en-US" sz="1600" dirty="0">
              <a:solidFill>
                <a:prstClr val="black"/>
              </a:solidFill>
            </a:endParaRPr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7" r="4836"/>
          <a:stretch/>
        </p:blipFill>
        <p:spPr bwMode="auto">
          <a:xfrm>
            <a:off x="6935660" y="1478478"/>
            <a:ext cx="1718214" cy="2156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8"/>
          <p:cNvSpPr txBox="1"/>
          <p:nvPr/>
        </p:nvSpPr>
        <p:spPr>
          <a:xfrm rot="16200000">
            <a:off x="6433144" y="2875415"/>
            <a:ext cx="126667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 sz="1100" dirty="0" smtClean="0">
                <a:solidFill>
                  <a:prstClr val="white"/>
                </a:solidFill>
              </a:rPr>
              <a:t>26JUN2015</a:t>
            </a:r>
            <a:endParaRPr lang="nl-BE" sz="11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8574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706091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/>
              <a:t>Case illustration</a:t>
            </a:r>
            <a:endParaRPr lang="en-US" sz="3600" dirty="0"/>
          </a:p>
        </p:txBody>
      </p:sp>
      <p:pic>
        <p:nvPicPr>
          <p:cNvPr id="15" name="Picture 2" descr="E:\DCIM\101MSDCF\DSC0155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0915" y="3408984"/>
            <a:ext cx="2363916" cy="2226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E:\DCIM\101MSDCF\DSC0154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08" r="17202"/>
          <a:stretch/>
        </p:blipFill>
        <p:spPr bwMode="auto">
          <a:xfrm>
            <a:off x="395536" y="3443880"/>
            <a:ext cx="2429772" cy="2192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"/>
          <p:cNvSpPr txBox="1"/>
          <p:nvPr/>
        </p:nvSpPr>
        <p:spPr>
          <a:xfrm>
            <a:off x="386966" y="5713512"/>
            <a:ext cx="126559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900" dirty="0" smtClean="0">
                <a:solidFill>
                  <a:prstClr val="black"/>
                </a:solidFill>
                <a:cs typeface="Calibri" pitchFamily="34" charset="0"/>
              </a:rPr>
              <a:t>24NOV2014</a:t>
            </a:r>
            <a:endParaRPr lang="nl-BE" sz="900" dirty="0">
              <a:solidFill>
                <a:prstClr val="black"/>
              </a:solidFill>
              <a:cs typeface="Calibri" pitchFamily="34" charset="0"/>
            </a:endParaRPr>
          </a:p>
        </p:txBody>
      </p:sp>
      <p:sp>
        <p:nvSpPr>
          <p:cNvPr id="22" name="TextBox 10"/>
          <p:cNvSpPr txBox="1"/>
          <p:nvPr/>
        </p:nvSpPr>
        <p:spPr>
          <a:xfrm>
            <a:off x="3320943" y="5713512"/>
            <a:ext cx="12554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900" dirty="0" smtClean="0">
                <a:solidFill>
                  <a:prstClr val="black"/>
                </a:solidFill>
              </a:rPr>
              <a:t>15DEC2014</a:t>
            </a:r>
            <a:endParaRPr lang="nl-BE" sz="900" dirty="0">
              <a:solidFill>
                <a:prstClr val="black"/>
              </a:solidFill>
            </a:endParaRPr>
          </a:p>
        </p:txBody>
      </p:sp>
      <p:sp>
        <p:nvSpPr>
          <p:cNvPr id="23" name="TextBox 11"/>
          <p:cNvSpPr txBox="1"/>
          <p:nvPr/>
        </p:nvSpPr>
        <p:spPr>
          <a:xfrm rot="16200000">
            <a:off x="1813354" y="4486592"/>
            <a:ext cx="2291804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BE" sz="900" dirty="0" smtClean="0">
                <a:solidFill>
                  <a:prstClr val="black"/>
                </a:solidFill>
              </a:rPr>
              <a:t>1 </a:t>
            </a:r>
            <a:r>
              <a:rPr lang="nl-BE" sz="900" dirty="0" err="1" smtClean="0">
                <a:solidFill>
                  <a:prstClr val="black"/>
                </a:solidFill>
              </a:rPr>
              <a:t>administration</a:t>
            </a:r>
            <a:r>
              <a:rPr lang="nl-BE" sz="900" dirty="0" smtClean="0">
                <a:solidFill>
                  <a:prstClr val="black"/>
                </a:solidFill>
              </a:rPr>
              <a:t> of PEM</a:t>
            </a:r>
            <a:endParaRPr lang="nl-BE" sz="900" dirty="0">
              <a:solidFill>
                <a:prstClr val="black"/>
              </a:solidFill>
            </a:endParaRPr>
          </a:p>
        </p:txBody>
      </p:sp>
      <p:sp>
        <p:nvSpPr>
          <p:cNvPr id="26" name="Right Arrow 9"/>
          <p:cNvSpPr/>
          <p:nvPr/>
        </p:nvSpPr>
        <p:spPr>
          <a:xfrm>
            <a:off x="3074641" y="4562404"/>
            <a:ext cx="203843" cy="388293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200">
              <a:solidFill>
                <a:prstClr val="white"/>
              </a:solidFill>
            </a:endParaRPr>
          </a:p>
        </p:txBody>
      </p:sp>
      <p:sp>
        <p:nvSpPr>
          <p:cNvPr id="27" name="Tekstvak 26"/>
          <p:cNvSpPr txBox="1"/>
          <p:nvPr/>
        </p:nvSpPr>
        <p:spPr>
          <a:xfrm>
            <a:off x="6233082" y="471223"/>
            <a:ext cx="21700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prstClr val="black"/>
                </a:solidFill>
              </a:rPr>
              <a:t>57y F, stage IV-M1c BRAF V600E</a:t>
            </a:r>
            <a:endParaRPr lang="en-US" sz="1200" dirty="0">
              <a:solidFill>
                <a:prstClr val="black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42" t="3480" r="14201"/>
          <a:stretch/>
        </p:blipFill>
        <p:spPr bwMode="auto">
          <a:xfrm>
            <a:off x="779937" y="1121932"/>
            <a:ext cx="1198355" cy="1803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Box 2"/>
          <p:cNvSpPr txBox="1"/>
          <p:nvPr/>
        </p:nvSpPr>
        <p:spPr>
          <a:xfrm>
            <a:off x="978437" y="2977431"/>
            <a:ext cx="80135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900" dirty="0" smtClean="0">
                <a:solidFill>
                  <a:prstClr val="black"/>
                </a:solidFill>
                <a:cs typeface="Calibri" pitchFamily="34" charset="0"/>
              </a:rPr>
              <a:t>26NOV2014</a:t>
            </a:r>
            <a:endParaRPr lang="nl-BE" sz="900" dirty="0">
              <a:solidFill>
                <a:prstClr val="black"/>
              </a:solidFill>
              <a:cs typeface="Calibri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072812"/>
            <a:ext cx="1225618" cy="1852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Box 2"/>
          <p:cNvSpPr txBox="1"/>
          <p:nvPr/>
        </p:nvSpPr>
        <p:spPr>
          <a:xfrm>
            <a:off x="4064129" y="2977431"/>
            <a:ext cx="80135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900" dirty="0" smtClean="0">
                <a:solidFill>
                  <a:prstClr val="black"/>
                </a:solidFill>
                <a:cs typeface="Calibri" pitchFamily="34" charset="0"/>
              </a:rPr>
              <a:t>20JAN2015</a:t>
            </a:r>
            <a:endParaRPr lang="nl-BE" sz="900" dirty="0">
              <a:solidFill>
                <a:prstClr val="black"/>
              </a:solidFill>
              <a:cs typeface="Calibri" pitchFamily="34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39"/>
          <a:stretch/>
        </p:blipFill>
        <p:spPr bwMode="auto">
          <a:xfrm>
            <a:off x="6852259" y="1052764"/>
            <a:ext cx="1034456" cy="1852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TextBox 2"/>
          <p:cNvSpPr txBox="1"/>
          <p:nvPr/>
        </p:nvSpPr>
        <p:spPr>
          <a:xfrm>
            <a:off x="6968834" y="2957388"/>
            <a:ext cx="80135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900" dirty="0" smtClean="0">
                <a:solidFill>
                  <a:prstClr val="black"/>
                </a:solidFill>
                <a:cs typeface="Calibri" pitchFamily="34" charset="0"/>
              </a:rPr>
              <a:t>14APR2015</a:t>
            </a:r>
            <a:endParaRPr lang="nl-BE" sz="900" dirty="0">
              <a:solidFill>
                <a:prstClr val="black"/>
              </a:solidFill>
              <a:cs typeface="Calibri" pitchFamily="34" charset="0"/>
            </a:endParaRPr>
          </a:p>
        </p:txBody>
      </p:sp>
      <p:sp>
        <p:nvSpPr>
          <p:cNvPr id="28" name="Rechthoek 27"/>
          <p:cNvSpPr/>
          <p:nvPr/>
        </p:nvSpPr>
        <p:spPr>
          <a:xfrm>
            <a:off x="6722765" y="1032695"/>
            <a:ext cx="455680" cy="2155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2048" name="Rechte verbindingslijn met pijl 2047"/>
          <p:cNvCxnSpPr/>
          <p:nvPr/>
        </p:nvCxnSpPr>
        <p:spPr>
          <a:xfrm>
            <a:off x="1019756" y="1484784"/>
            <a:ext cx="167868" cy="7200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7" name="Rechte verbindingslijn met pijl 36"/>
          <p:cNvCxnSpPr/>
          <p:nvPr/>
        </p:nvCxnSpPr>
        <p:spPr>
          <a:xfrm flipH="1">
            <a:off x="1572140" y="1484784"/>
            <a:ext cx="119540" cy="9307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9" name="Rechte verbindingslijn met pijl 38"/>
          <p:cNvCxnSpPr/>
          <p:nvPr/>
        </p:nvCxnSpPr>
        <p:spPr>
          <a:xfrm flipH="1">
            <a:off x="1844080" y="1956068"/>
            <a:ext cx="119540" cy="9307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0" name="Right Arrow 9"/>
          <p:cNvSpPr/>
          <p:nvPr/>
        </p:nvSpPr>
        <p:spPr>
          <a:xfrm>
            <a:off x="6648416" y="4410232"/>
            <a:ext cx="407687" cy="388293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200">
              <a:solidFill>
                <a:prstClr val="white"/>
              </a:solidFill>
            </a:endParaRPr>
          </a:p>
        </p:txBody>
      </p:sp>
      <p:pic>
        <p:nvPicPr>
          <p:cNvPr id="2053" name="Picture 5" descr="U:\Oncologie\DMMO\01_Neyns Bart\New folder\DSC01616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52" t="23135"/>
          <a:stretch/>
        </p:blipFill>
        <p:spPr bwMode="auto">
          <a:xfrm>
            <a:off x="6062675" y="3421660"/>
            <a:ext cx="2769318" cy="2226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10"/>
          <p:cNvSpPr txBox="1"/>
          <p:nvPr/>
        </p:nvSpPr>
        <p:spPr>
          <a:xfrm>
            <a:off x="6062695" y="5713512"/>
            <a:ext cx="12554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900" dirty="0" smtClean="0">
                <a:solidFill>
                  <a:prstClr val="black"/>
                </a:solidFill>
              </a:rPr>
              <a:t>11MAY2015</a:t>
            </a:r>
            <a:endParaRPr lang="nl-BE" sz="900" dirty="0">
              <a:solidFill>
                <a:prstClr val="black"/>
              </a:solidFill>
            </a:endParaRPr>
          </a:p>
        </p:txBody>
      </p:sp>
      <p:sp>
        <p:nvSpPr>
          <p:cNvPr id="43" name="Right Arrow 9"/>
          <p:cNvSpPr/>
          <p:nvPr/>
        </p:nvSpPr>
        <p:spPr>
          <a:xfrm>
            <a:off x="5796150" y="4538632"/>
            <a:ext cx="203843" cy="388293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2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3467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BE" sz="2500" b="1" dirty="0" smtClean="0">
                <a:solidFill>
                  <a:schemeClr val="tx2"/>
                </a:solidFill>
              </a:rPr>
              <a:t>Progression-free and overall survival</a:t>
            </a:r>
            <a:endParaRPr lang="nl-BE" sz="2500" b="1" dirty="0">
              <a:solidFill>
                <a:schemeClr val="tx2"/>
              </a:solidFill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298"/>
          <a:stretch/>
        </p:blipFill>
        <p:spPr bwMode="auto">
          <a:xfrm>
            <a:off x="295080" y="1424337"/>
            <a:ext cx="4032448" cy="4448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167289" y="2190926"/>
            <a:ext cx="173286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100" dirty="0" smtClean="0"/>
              <a:t>Median 12 wks (5-18)</a:t>
            </a:r>
          </a:p>
          <a:p>
            <a:r>
              <a:rPr lang="nl-BE" sz="1100" dirty="0" smtClean="0"/>
              <a:t>1y PFS: 35% (95% CI 46-24)</a:t>
            </a:r>
            <a:endParaRPr lang="en-US" sz="11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056"/>
          <a:stretch/>
        </p:blipFill>
        <p:spPr bwMode="auto">
          <a:xfrm>
            <a:off x="4615560" y="1412777"/>
            <a:ext cx="4060896" cy="4519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6487768" y="4208647"/>
            <a:ext cx="168857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100" dirty="0" smtClean="0"/>
              <a:t>Median: not reached</a:t>
            </a:r>
          </a:p>
          <a:p>
            <a:r>
              <a:rPr lang="nl-BE" sz="1100" dirty="0" smtClean="0"/>
              <a:t>1y OS: 56% (95% CI 68-44)</a:t>
            </a:r>
            <a:endParaRPr lang="en-US" sz="1100" dirty="0"/>
          </a:p>
        </p:txBody>
      </p:sp>
      <p:sp>
        <p:nvSpPr>
          <p:cNvPr id="12" name="TextBox 11"/>
          <p:cNvSpPr txBox="1"/>
          <p:nvPr/>
        </p:nvSpPr>
        <p:spPr>
          <a:xfrm>
            <a:off x="251521" y="6309320"/>
            <a:ext cx="41703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100" i="1" dirty="0" smtClean="0">
                <a:solidFill>
                  <a:schemeClr val="bg1">
                    <a:lumMod val="75000"/>
                  </a:schemeClr>
                </a:solidFill>
              </a:rPr>
              <a:t>Pembrolizumab EAP experience UZ Brussel – Update 10 January 2016</a:t>
            </a:r>
            <a:endParaRPr lang="en-US" sz="1100" i="1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6116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2" t="2947" r="10490" b="2690"/>
          <a:stretch/>
        </p:blipFill>
        <p:spPr bwMode="auto">
          <a:xfrm>
            <a:off x="1780067" y="1818977"/>
            <a:ext cx="1335560" cy="11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670" y="449940"/>
            <a:ext cx="7488832" cy="453256"/>
          </a:xfrm>
          <a:solidFill>
            <a:schemeClr val="bg1"/>
          </a:solidFill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nl-BE" sz="2500" b="1" dirty="0" smtClean="0">
                <a:solidFill>
                  <a:schemeClr val="tx2"/>
                </a:solidFill>
              </a:rPr>
              <a:t>Correlation of survival with baseline co-variables</a:t>
            </a:r>
            <a:endParaRPr lang="nl-BE" sz="2500" b="1" dirty="0">
              <a:solidFill>
                <a:schemeClr val="tx2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47164" y="1461299"/>
            <a:ext cx="2665827" cy="4656000"/>
          </a:xfrm>
        </p:spPr>
        <p:txBody>
          <a:bodyPr/>
          <a:lstStyle/>
          <a:p>
            <a:r>
              <a:rPr lang="nl-BE" dirty="0" smtClean="0"/>
              <a:t> </a:t>
            </a:r>
            <a:endParaRPr lang="nl-BE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4"/>
          </p:nvPr>
        </p:nvSpPr>
        <p:spPr>
          <a:xfrm>
            <a:off x="6042256" y="1459610"/>
            <a:ext cx="2700000" cy="4656373"/>
          </a:xfrm>
        </p:spPr>
        <p:txBody>
          <a:bodyPr/>
          <a:lstStyle/>
          <a:p>
            <a:pPr marL="0" indent="0">
              <a:buNone/>
            </a:pPr>
            <a:r>
              <a:rPr lang="nl-BE" dirty="0" smtClean="0"/>
              <a:t> </a:t>
            </a:r>
            <a:endParaRPr lang="nl-BE" dirty="0"/>
          </a:p>
        </p:txBody>
      </p:sp>
      <p:sp>
        <p:nvSpPr>
          <p:cNvPr id="15" name="Content Placeholder 14"/>
          <p:cNvSpPr>
            <a:spLocks noGrp="1"/>
          </p:cNvSpPr>
          <p:nvPr>
            <p:ph sz="half" idx="14"/>
          </p:nvPr>
        </p:nvSpPr>
        <p:spPr>
          <a:xfrm>
            <a:off x="3227618" y="1449645"/>
            <a:ext cx="2700000" cy="4656373"/>
          </a:xfrm>
          <a:ln w="12700">
            <a:solidFill>
              <a:schemeClr val="accent1">
                <a:shade val="50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nl-BE" dirty="0" smtClean="0"/>
              <a:t> </a:t>
            </a:r>
            <a:endParaRPr lang="nl-B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7" t="2045" r="11422" b="2581"/>
          <a:stretch/>
        </p:blipFill>
        <p:spPr bwMode="auto">
          <a:xfrm>
            <a:off x="477398" y="1866100"/>
            <a:ext cx="1308097" cy="11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92000" y="1493710"/>
            <a:ext cx="2153852" cy="246221"/>
          </a:xfrm>
          <a:prstGeom prst="rect">
            <a:avLst/>
          </a:prstGeom>
          <a:noFill/>
          <a:ln w="952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BE" sz="900" u="sng" dirty="0" smtClean="0"/>
              <a:t>Gender</a:t>
            </a:r>
            <a:r>
              <a:rPr lang="nl-BE" sz="1000" u="sng" dirty="0" smtClean="0"/>
              <a:t> </a:t>
            </a:r>
            <a:endParaRPr lang="nl-BE" sz="1000" u="sng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4" t="2304" r="4753" b="2841"/>
          <a:stretch/>
        </p:blipFill>
        <p:spPr bwMode="auto">
          <a:xfrm>
            <a:off x="493424" y="3400897"/>
            <a:ext cx="1376059" cy="1121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68217" y="3055936"/>
            <a:ext cx="2153852" cy="230832"/>
          </a:xfrm>
          <a:prstGeom prst="rect">
            <a:avLst/>
          </a:prstGeom>
          <a:noFill/>
          <a:ln w="9525">
            <a:solidFill>
              <a:schemeClr val="tx2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900" u="sng"/>
            </a:lvl1pPr>
          </a:lstStyle>
          <a:p>
            <a:r>
              <a:rPr lang="nl-BE" dirty="0"/>
              <a:t>Type of </a:t>
            </a:r>
            <a:r>
              <a:rPr lang="nl-BE" dirty="0" err="1"/>
              <a:t>melanoma</a:t>
            </a:r>
            <a:r>
              <a:rPr lang="nl-BE" dirty="0"/>
              <a:t> </a:t>
            </a: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8" t="3082" r="5375" b="2582"/>
          <a:stretch/>
        </p:blipFill>
        <p:spPr bwMode="auto">
          <a:xfrm>
            <a:off x="524985" y="5003246"/>
            <a:ext cx="1343249" cy="1085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3" t="2823" r="5305" b="2840"/>
          <a:stretch/>
        </p:blipFill>
        <p:spPr bwMode="auto">
          <a:xfrm>
            <a:off x="1820058" y="5020905"/>
            <a:ext cx="1277883" cy="1049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706670" y="4595027"/>
            <a:ext cx="2153852" cy="230832"/>
          </a:xfrm>
          <a:prstGeom prst="rect">
            <a:avLst/>
          </a:prstGeom>
          <a:noFill/>
          <a:ln w="9525">
            <a:solidFill>
              <a:schemeClr val="tx2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900" u="sng"/>
            </a:lvl1pPr>
          </a:lstStyle>
          <a:p>
            <a:r>
              <a:rPr lang="nl-BE" dirty="0" err="1"/>
              <a:t>Ulceration</a:t>
            </a:r>
            <a:r>
              <a:rPr lang="nl-BE" dirty="0"/>
              <a:t> of </a:t>
            </a:r>
            <a:r>
              <a:rPr lang="nl-BE" dirty="0" err="1"/>
              <a:t>primary</a:t>
            </a:r>
            <a:endParaRPr lang="nl-BE" dirty="0"/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433"/>
          <a:stretch/>
        </p:blipFill>
        <p:spPr bwMode="auto">
          <a:xfrm>
            <a:off x="3398831" y="1886753"/>
            <a:ext cx="1080120" cy="1131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2" r="23599" b="2841"/>
          <a:stretch/>
        </p:blipFill>
        <p:spPr bwMode="auto">
          <a:xfrm>
            <a:off x="4682809" y="1912692"/>
            <a:ext cx="1066899" cy="1105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3485675" y="1493699"/>
            <a:ext cx="2153852" cy="230832"/>
          </a:xfrm>
          <a:prstGeom prst="rect">
            <a:avLst/>
          </a:prstGeom>
          <a:noFill/>
          <a:ln w="9525">
            <a:solidFill>
              <a:schemeClr val="tx2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900" u="sng"/>
            </a:lvl1pPr>
          </a:lstStyle>
          <a:p>
            <a:r>
              <a:rPr lang="nl-BE" dirty="0" smtClean="0"/>
              <a:t>Asymptomatic vs Symptomatic</a:t>
            </a:r>
            <a:endParaRPr lang="nl-BE" dirty="0"/>
          </a:p>
        </p:txBody>
      </p:sp>
      <p:pic>
        <p:nvPicPr>
          <p:cNvPr id="2058" name="Picture 10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9" t="1767" r="4337" b="2582"/>
          <a:stretch/>
        </p:blipFill>
        <p:spPr bwMode="auto">
          <a:xfrm>
            <a:off x="3260358" y="3454783"/>
            <a:ext cx="1392884" cy="1130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3" t="2742" r="6153" b="2923"/>
          <a:stretch/>
        </p:blipFill>
        <p:spPr bwMode="auto">
          <a:xfrm>
            <a:off x="4629231" y="3501018"/>
            <a:ext cx="1275922" cy="1046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0" t="2094" r="4940" b="1969"/>
          <a:stretch/>
        </p:blipFill>
        <p:spPr bwMode="auto">
          <a:xfrm>
            <a:off x="3319347" y="4995102"/>
            <a:ext cx="1296144" cy="1075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2" t="1768" r="5948" b="2581"/>
          <a:stretch/>
        </p:blipFill>
        <p:spPr bwMode="auto">
          <a:xfrm>
            <a:off x="4615493" y="5020902"/>
            <a:ext cx="1270945" cy="1049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3485675" y="3065163"/>
            <a:ext cx="2153852" cy="230832"/>
          </a:xfrm>
          <a:prstGeom prst="rect">
            <a:avLst/>
          </a:prstGeom>
          <a:noFill/>
          <a:ln w="9525">
            <a:solidFill>
              <a:schemeClr val="tx2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900" u="sng"/>
            </a:lvl1pPr>
          </a:lstStyle>
          <a:p>
            <a:r>
              <a:rPr lang="nl-BE" dirty="0" smtClean="0"/>
              <a:t>C-reactive protein (CRP)</a:t>
            </a:r>
            <a:endParaRPr lang="nl-BE" dirty="0"/>
          </a:p>
        </p:txBody>
      </p:sp>
      <p:sp>
        <p:nvSpPr>
          <p:cNvPr id="23" name="TextBox 22"/>
          <p:cNvSpPr txBox="1"/>
          <p:nvPr/>
        </p:nvSpPr>
        <p:spPr>
          <a:xfrm>
            <a:off x="3485675" y="4598392"/>
            <a:ext cx="2153852" cy="230832"/>
          </a:xfrm>
          <a:prstGeom prst="rect">
            <a:avLst/>
          </a:prstGeom>
          <a:noFill/>
          <a:ln w="9525">
            <a:solidFill>
              <a:schemeClr val="tx2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900" u="sng"/>
            </a:lvl1pPr>
          </a:lstStyle>
          <a:p>
            <a:r>
              <a:rPr lang="nl-BE" dirty="0" smtClean="0"/>
              <a:t>Lactate dehydrogenase (LDH)</a:t>
            </a:r>
            <a:endParaRPr lang="nl-BE" dirty="0"/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3" t="2427" r="4087" b="1913"/>
          <a:stretch/>
        </p:blipFill>
        <p:spPr bwMode="auto">
          <a:xfrm>
            <a:off x="6121952" y="1904220"/>
            <a:ext cx="1365234" cy="1113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2" r="7176" b="2322"/>
          <a:stretch/>
        </p:blipFill>
        <p:spPr bwMode="auto">
          <a:xfrm>
            <a:off x="7410929" y="1860140"/>
            <a:ext cx="1316866" cy="1125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9" t="2305" r="4753" b="2062"/>
          <a:stretch/>
        </p:blipFill>
        <p:spPr bwMode="auto">
          <a:xfrm>
            <a:off x="6052383" y="3454784"/>
            <a:ext cx="1457711" cy="1187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6" name="Picture 18"/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1" r="8679"/>
          <a:stretch/>
        </p:blipFill>
        <p:spPr bwMode="auto">
          <a:xfrm>
            <a:off x="7333547" y="3380474"/>
            <a:ext cx="1394269" cy="1255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2" name="TextBox 51"/>
          <p:cNvSpPr txBox="1"/>
          <p:nvPr/>
        </p:nvSpPr>
        <p:spPr>
          <a:xfrm>
            <a:off x="6283499" y="1511201"/>
            <a:ext cx="2153852" cy="230832"/>
          </a:xfrm>
          <a:prstGeom prst="rect">
            <a:avLst/>
          </a:prstGeom>
          <a:noFill/>
          <a:ln w="9525">
            <a:solidFill>
              <a:schemeClr val="tx2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900" u="sng"/>
            </a:lvl1pPr>
          </a:lstStyle>
          <a:p>
            <a:r>
              <a:rPr lang="nl-BE" dirty="0" smtClean="0"/>
              <a:t>Absolute Lymphocyte Count (ALC)</a:t>
            </a:r>
            <a:endParaRPr lang="nl-BE" dirty="0"/>
          </a:p>
        </p:txBody>
      </p:sp>
      <p:sp>
        <p:nvSpPr>
          <p:cNvPr id="53" name="TextBox 52"/>
          <p:cNvSpPr txBox="1"/>
          <p:nvPr/>
        </p:nvSpPr>
        <p:spPr>
          <a:xfrm>
            <a:off x="6283499" y="3056313"/>
            <a:ext cx="2153852" cy="230832"/>
          </a:xfrm>
          <a:prstGeom prst="rect">
            <a:avLst/>
          </a:prstGeom>
          <a:noFill/>
          <a:ln w="9525">
            <a:solidFill>
              <a:schemeClr val="tx2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900" u="sng"/>
            </a:lvl1pPr>
          </a:lstStyle>
          <a:p>
            <a:r>
              <a:rPr lang="nl-BE" dirty="0" smtClean="0"/>
              <a:t>Absolute Neutrophil Count (ANC)</a:t>
            </a:r>
            <a:endParaRPr lang="nl-BE" dirty="0"/>
          </a:p>
        </p:txBody>
      </p:sp>
      <p:pic>
        <p:nvPicPr>
          <p:cNvPr id="2071" name="Picture 23"/>
          <p:cNvPicPr>
            <a:picLocks noChangeAspect="1" noChangeArrowheads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57" b="2231"/>
          <a:stretch/>
        </p:blipFill>
        <p:spPr bwMode="auto">
          <a:xfrm>
            <a:off x="6062238" y="4990175"/>
            <a:ext cx="1279941" cy="1078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2" name="Picture 24"/>
          <p:cNvPicPr>
            <a:picLocks noChangeAspect="1" noChangeArrowheads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1" r="7382" b="2107"/>
          <a:stretch/>
        </p:blipFill>
        <p:spPr bwMode="auto">
          <a:xfrm>
            <a:off x="7362334" y="5022299"/>
            <a:ext cx="1210435" cy="1046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1813038" y="3395192"/>
            <a:ext cx="1160562" cy="1152000"/>
            <a:chOff x="1813038" y="2692457"/>
            <a:chExt cx="1160562" cy="864000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09" t="7111" r="24230" b="-1189"/>
            <a:stretch/>
          </p:blipFill>
          <p:spPr bwMode="auto">
            <a:xfrm>
              <a:off x="1813038" y="2692457"/>
              <a:ext cx="1102011" cy="864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2901600" y="2713854"/>
              <a:ext cx="72000" cy="2722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</p:grpSp>
      <p:sp>
        <p:nvSpPr>
          <p:cNvPr id="8" name="Oval 7"/>
          <p:cNvSpPr/>
          <p:nvPr/>
        </p:nvSpPr>
        <p:spPr>
          <a:xfrm>
            <a:off x="6711704" y="4308339"/>
            <a:ext cx="1296144" cy="1080543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6" name="Oval 35"/>
          <p:cNvSpPr/>
          <p:nvPr/>
        </p:nvSpPr>
        <p:spPr>
          <a:xfrm>
            <a:off x="3922803" y="4212073"/>
            <a:ext cx="1296144" cy="1080543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7" name="Oval 36"/>
          <p:cNvSpPr/>
          <p:nvPr/>
        </p:nvSpPr>
        <p:spPr>
          <a:xfrm>
            <a:off x="3914529" y="2706242"/>
            <a:ext cx="1296144" cy="1080543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8" name="Oval 37"/>
          <p:cNvSpPr/>
          <p:nvPr/>
        </p:nvSpPr>
        <p:spPr>
          <a:xfrm>
            <a:off x="3922803" y="1278766"/>
            <a:ext cx="1296144" cy="1080543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9" name="Oval 38"/>
          <p:cNvSpPr/>
          <p:nvPr/>
        </p:nvSpPr>
        <p:spPr>
          <a:xfrm>
            <a:off x="6711704" y="1218042"/>
            <a:ext cx="1296144" cy="1080543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0" name="Oval 39"/>
          <p:cNvSpPr/>
          <p:nvPr/>
        </p:nvSpPr>
        <p:spPr>
          <a:xfrm>
            <a:off x="3922803" y="2706242"/>
            <a:ext cx="1296144" cy="108054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1" name="Oval 40"/>
          <p:cNvSpPr/>
          <p:nvPr/>
        </p:nvSpPr>
        <p:spPr>
          <a:xfrm>
            <a:off x="6721215" y="4308339"/>
            <a:ext cx="1296144" cy="108054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2" name="Oval 41"/>
          <p:cNvSpPr/>
          <p:nvPr/>
        </p:nvSpPr>
        <p:spPr>
          <a:xfrm>
            <a:off x="6711704" y="2669617"/>
            <a:ext cx="1296144" cy="1080543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4" name="TextBox 53"/>
          <p:cNvSpPr txBox="1"/>
          <p:nvPr/>
        </p:nvSpPr>
        <p:spPr>
          <a:xfrm>
            <a:off x="6283499" y="4682399"/>
            <a:ext cx="2153852" cy="230832"/>
          </a:xfrm>
          <a:prstGeom prst="rect">
            <a:avLst/>
          </a:prstGeom>
          <a:noFill/>
          <a:ln w="9525">
            <a:solidFill>
              <a:schemeClr val="tx2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900" u="sng"/>
            </a:lvl1pPr>
          </a:lstStyle>
          <a:p>
            <a:r>
              <a:rPr lang="nl-BE" dirty="0" smtClean="0"/>
              <a:t>Brain Metastases</a:t>
            </a:r>
            <a:endParaRPr lang="nl-BE" dirty="0"/>
          </a:p>
        </p:txBody>
      </p:sp>
      <p:sp>
        <p:nvSpPr>
          <p:cNvPr id="9" name="TextBox 8"/>
          <p:cNvSpPr txBox="1"/>
          <p:nvPr/>
        </p:nvSpPr>
        <p:spPr>
          <a:xfrm>
            <a:off x="6050290" y="6309320"/>
            <a:ext cx="269689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100" dirty="0" smtClean="0">
                <a:solidFill>
                  <a:schemeClr val="bg1">
                    <a:lumMod val="65000"/>
                  </a:schemeClr>
                </a:solidFill>
              </a:rPr>
              <a:t>Yanina Jansen et al ECC 2015 and SMR 2015</a:t>
            </a:r>
            <a:endParaRPr lang="en-US" sz="11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7601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-1" y="2013263"/>
            <a:ext cx="9251121" cy="14199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dirty="0" smtClean="0"/>
              <a:t>Résultats du baromètre</a:t>
            </a:r>
            <a:endParaRPr lang="fr-BE" dirty="0"/>
          </a:p>
        </p:txBody>
      </p:sp>
      <p:grpSp>
        <p:nvGrpSpPr>
          <p:cNvPr id="6" name="Group 4"/>
          <p:cNvGrpSpPr>
            <a:grpSpLocks noChangeAspect="1"/>
          </p:cNvGrpSpPr>
          <p:nvPr/>
        </p:nvGrpSpPr>
        <p:grpSpPr bwMode="gray">
          <a:xfrm>
            <a:off x="485106" y="398750"/>
            <a:ext cx="706476" cy="633751"/>
            <a:chOff x="1352" y="681"/>
            <a:chExt cx="3519" cy="3153"/>
          </a:xfrm>
        </p:grpSpPr>
        <p:sp>
          <p:nvSpPr>
            <p:cNvPr id="7" name="Freeform 5"/>
            <p:cNvSpPr>
              <a:spLocks noChangeAspect="1"/>
            </p:cNvSpPr>
            <p:nvPr/>
          </p:nvSpPr>
          <p:spPr bwMode="gray">
            <a:xfrm>
              <a:off x="1352" y="681"/>
              <a:ext cx="3519" cy="3153"/>
            </a:xfrm>
            <a:custGeom>
              <a:avLst/>
              <a:gdLst/>
              <a:ahLst/>
              <a:cxnLst>
                <a:cxn ang="0">
                  <a:pos x="0" y="3449"/>
                </a:cxn>
                <a:cxn ang="0">
                  <a:pos x="0" y="3449"/>
                </a:cxn>
                <a:cxn ang="0">
                  <a:pos x="0" y="0"/>
                </a:cxn>
                <a:cxn ang="0">
                  <a:pos x="3696" y="0"/>
                </a:cxn>
                <a:cxn ang="0">
                  <a:pos x="3327" y="3449"/>
                </a:cxn>
                <a:cxn ang="0">
                  <a:pos x="0" y="3449"/>
                </a:cxn>
              </a:cxnLst>
              <a:rect l="0" t="0" r="r" b="b"/>
              <a:pathLst>
                <a:path w="3862" h="3449">
                  <a:moveTo>
                    <a:pt x="0" y="3449"/>
                  </a:moveTo>
                  <a:lnTo>
                    <a:pt x="0" y="3449"/>
                  </a:lnTo>
                  <a:lnTo>
                    <a:pt x="0" y="0"/>
                  </a:lnTo>
                  <a:lnTo>
                    <a:pt x="3696" y="0"/>
                  </a:lnTo>
                  <a:cubicBezTo>
                    <a:pt x="3862" y="1150"/>
                    <a:pt x="3797" y="2241"/>
                    <a:pt x="3327" y="3449"/>
                  </a:cubicBezTo>
                  <a:lnTo>
                    <a:pt x="0" y="3449"/>
                  </a:lnTo>
                  <a:close/>
                </a:path>
              </a:pathLst>
            </a:custGeom>
            <a:solidFill>
              <a:srgbClr val="009D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1F497D"/>
                </a:solidFill>
              </a:endParaRPr>
            </a:p>
          </p:txBody>
        </p:sp>
        <p:sp>
          <p:nvSpPr>
            <p:cNvPr id="8" name="Freeform 6"/>
            <p:cNvSpPr>
              <a:spLocks noChangeAspect="1"/>
            </p:cNvSpPr>
            <p:nvPr/>
          </p:nvSpPr>
          <p:spPr bwMode="gray">
            <a:xfrm>
              <a:off x="2708" y="1843"/>
              <a:ext cx="75" cy="54"/>
            </a:xfrm>
            <a:custGeom>
              <a:avLst/>
              <a:gdLst/>
              <a:ahLst/>
              <a:cxnLst>
                <a:cxn ang="0">
                  <a:pos x="16" y="40"/>
                </a:cxn>
                <a:cxn ang="0">
                  <a:pos x="16" y="40"/>
                </a:cxn>
                <a:cxn ang="0">
                  <a:pos x="0" y="54"/>
                </a:cxn>
                <a:cxn ang="0">
                  <a:pos x="79" y="22"/>
                </a:cxn>
                <a:cxn ang="0">
                  <a:pos x="81" y="0"/>
                </a:cxn>
                <a:cxn ang="0">
                  <a:pos x="16" y="40"/>
                </a:cxn>
              </a:cxnLst>
              <a:rect l="0" t="0" r="r" b="b"/>
              <a:pathLst>
                <a:path w="81" h="66">
                  <a:moveTo>
                    <a:pt x="16" y="40"/>
                  </a:moveTo>
                  <a:lnTo>
                    <a:pt x="16" y="40"/>
                  </a:lnTo>
                  <a:lnTo>
                    <a:pt x="0" y="54"/>
                  </a:lnTo>
                  <a:cubicBezTo>
                    <a:pt x="35" y="66"/>
                    <a:pt x="72" y="42"/>
                    <a:pt x="79" y="22"/>
                  </a:cubicBezTo>
                  <a:lnTo>
                    <a:pt x="81" y="0"/>
                  </a:lnTo>
                  <a:cubicBezTo>
                    <a:pt x="54" y="6"/>
                    <a:pt x="27" y="19"/>
                    <a:pt x="16" y="40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1F497D"/>
                </a:solidFill>
              </a:endParaRPr>
            </a:p>
          </p:txBody>
        </p:sp>
        <p:sp>
          <p:nvSpPr>
            <p:cNvPr id="9" name="Freeform 7"/>
            <p:cNvSpPr>
              <a:spLocks noChangeAspect="1"/>
            </p:cNvSpPr>
            <p:nvPr/>
          </p:nvSpPr>
          <p:spPr bwMode="gray">
            <a:xfrm>
              <a:off x="2869" y="1972"/>
              <a:ext cx="65" cy="54"/>
            </a:xfrm>
            <a:custGeom>
              <a:avLst/>
              <a:gdLst/>
              <a:ahLst/>
              <a:cxnLst>
                <a:cxn ang="0">
                  <a:pos x="27" y="1"/>
                </a:cxn>
                <a:cxn ang="0">
                  <a:pos x="27" y="1"/>
                </a:cxn>
                <a:cxn ang="0">
                  <a:pos x="0" y="0"/>
                </a:cxn>
                <a:cxn ang="0">
                  <a:pos x="33" y="58"/>
                </a:cxn>
                <a:cxn ang="0">
                  <a:pos x="53" y="63"/>
                </a:cxn>
                <a:cxn ang="0">
                  <a:pos x="27" y="1"/>
                </a:cxn>
              </a:cxnLst>
              <a:rect l="0" t="0" r="r" b="b"/>
              <a:pathLst>
                <a:path w="81" h="63">
                  <a:moveTo>
                    <a:pt x="27" y="1"/>
                  </a:moveTo>
                  <a:lnTo>
                    <a:pt x="27" y="1"/>
                  </a:lnTo>
                  <a:lnTo>
                    <a:pt x="0" y="0"/>
                  </a:lnTo>
                  <a:cubicBezTo>
                    <a:pt x="0" y="24"/>
                    <a:pt x="8" y="43"/>
                    <a:pt x="33" y="58"/>
                  </a:cubicBezTo>
                  <a:lnTo>
                    <a:pt x="53" y="63"/>
                  </a:lnTo>
                  <a:cubicBezTo>
                    <a:pt x="81" y="39"/>
                    <a:pt x="44" y="15"/>
                    <a:pt x="27" y="1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1F497D"/>
                </a:solidFill>
              </a:endParaRPr>
            </a:p>
          </p:txBody>
        </p:sp>
        <p:sp>
          <p:nvSpPr>
            <p:cNvPr id="10" name="Freeform 8"/>
            <p:cNvSpPr>
              <a:spLocks noChangeAspect="1"/>
            </p:cNvSpPr>
            <p:nvPr/>
          </p:nvSpPr>
          <p:spPr bwMode="gray">
            <a:xfrm>
              <a:off x="2622" y="1413"/>
              <a:ext cx="86" cy="75"/>
            </a:xfrm>
            <a:custGeom>
              <a:avLst/>
              <a:gdLst/>
              <a:ahLst/>
              <a:cxnLst>
                <a:cxn ang="0">
                  <a:pos x="20" y="50"/>
                </a:cxn>
                <a:cxn ang="0">
                  <a:pos x="20" y="50"/>
                </a:cxn>
                <a:cxn ang="0">
                  <a:pos x="0" y="64"/>
                </a:cxn>
                <a:cxn ang="0">
                  <a:pos x="89" y="27"/>
                </a:cxn>
                <a:cxn ang="0">
                  <a:pos x="96" y="0"/>
                </a:cxn>
                <a:cxn ang="0">
                  <a:pos x="20" y="50"/>
                </a:cxn>
              </a:cxnLst>
              <a:rect l="0" t="0" r="r" b="b"/>
              <a:pathLst>
                <a:path w="96" h="79">
                  <a:moveTo>
                    <a:pt x="20" y="50"/>
                  </a:moveTo>
                  <a:lnTo>
                    <a:pt x="20" y="50"/>
                  </a:lnTo>
                  <a:lnTo>
                    <a:pt x="0" y="64"/>
                  </a:lnTo>
                  <a:cubicBezTo>
                    <a:pt x="41" y="79"/>
                    <a:pt x="75" y="57"/>
                    <a:pt x="89" y="27"/>
                  </a:cubicBezTo>
                  <a:lnTo>
                    <a:pt x="96" y="0"/>
                  </a:lnTo>
                  <a:cubicBezTo>
                    <a:pt x="63" y="8"/>
                    <a:pt x="38" y="8"/>
                    <a:pt x="20" y="50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1F497D"/>
                </a:solidFill>
              </a:endParaRPr>
            </a:p>
          </p:txBody>
        </p:sp>
        <p:sp>
          <p:nvSpPr>
            <p:cNvPr id="11" name="Freeform 9"/>
            <p:cNvSpPr>
              <a:spLocks noChangeAspect="1"/>
            </p:cNvSpPr>
            <p:nvPr/>
          </p:nvSpPr>
          <p:spPr bwMode="gray">
            <a:xfrm>
              <a:off x="2568" y="1563"/>
              <a:ext cx="75" cy="76"/>
            </a:xfrm>
            <a:custGeom>
              <a:avLst/>
              <a:gdLst/>
              <a:ahLst/>
              <a:cxnLst>
                <a:cxn ang="0">
                  <a:pos x="77" y="22"/>
                </a:cxn>
                <a:cxn ang="0">
                  <a:pos x="77" y="22"/>
                </a:cxn>
                <a:cxn ang="0">
                  <a:pos x="71" y="0"/>
                </a:cxn>
                <a:cxn ang="0">
                  <a:pos x="0" y="44"/>
                </a:cxn>
                <a:cxn ang="0">
                  <a:pos x="0" y="62"/>
                </a:cxn>
                <a:cxn ang="0">
                  <a:pos x="77" y="22"/>
                </a:cxn>
              </a:cxnLst>
              <a:rect l="0" t="0" r="r" b="b"/>
              <a:pathLst>
                <a:path w="77" h="77">
                  <a:moveTo>
                    <a:pt x="77" y="22"/>
                  </a:moveTo>
                  <a:lnTo>
                    <a:pt x="77" y="22"/>
                  </a:lnTo>
                  <a:lnTo>
                    <a:pt x="71" y="0"/>
                  </a:lnTo>
                  <a:cubicBezTo>
                    <a:pt x="38" y="7"/>
                    <a:pt x="14" y="19"/>
                    <a:pt x="0" y="44"/>
                  </a:cubicBezTo>
                  <a:lnTo>
                    <a:pt x="0" y="62"/>
                  </a:lnTo>
                  <a:cubicBezTo>
                    <a:pt x="42" y="77"/>
                    <a:pt x="64" y="40"/>
                    <a:pt x="77" y="22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1F497D"/>
                </a:solidFill>
              </a:endParaRPr>
            </a:p>
          </p:txBody>
        </p:sp>
        <p:sp>
          <p:nvSpPr>
            <p:cNvPr id="12" name="Freeform 10"/>
            <p:cNvSpPr>
              <a:spLocks noChangeAspect="1"/>
            </p:cNvSpPr>
            <p:nvPr/>
          </p:nvSpPr>
          <p:spPr bwMode="gray">
            <a:xfrm>
              <a:off x="2547" y="1725"/>
              <a:ext cx="86" cy="64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0" y="52"/>
                </a:cxn>
                <a:cxn ang="0">
                  <a:pos x="14" y="60"/>
                </a:cxn>
                <a:cxn ang="0">
                  <a:pos x="73" y="23"/>
                </a:cxn>
                <a:cxn ang="0">
                  <a:pos x="90" y="8"/>
                </a:cxn>
                <a:cxn ang="0">
                  <a:pos x="0" y="52"/>
                </a:cxn>
              </a:cxnLst>
              <a:rect l="0" t="0" r="r" b="b"/>
              <a:pathLst>
                <a:path w="90" h="74">
                  <a:moveTo>
                    <a:pt x="0" y="52"/>
                  </a:moveTo>
                  <a:lnTo>
                    <a:pt x="0" y="52"/>
                  </a:lnTo>
                  <a:lnTo>
                    <a:pt x="14" y="60"/>
                  </a:lnTo>
                  <a:cubicBezTo>
                    <a:pt x="59" y="74"/>
                    <a:pt x="62" y="38"/>
                    <a:pt x="73" y="23"/>
                  </a:cubicBezTo>
                  <a:lnTo>
                    <a:pt x="90" y="8"/>
                  </a:lnTo>
                  <a:cubicBezTo>
                    <a:pt x="48" y="0"/>
                    <a:pt x="11" y="31"/>
                    <a:pt x="0" y="52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1F497D"/>
                </a:solidFill>
              </a:endParaRPr>
            </a:p>
          </p:txBody>
        </p:sp>
        <p:sp>
          <p:nvSpPr>
            <p:cNvPr id="13" name="Freeform 11"/>
            <p:cNvSpPr>
              <a:spLocks noChangeAspect="1"/>
            </p:cNvSpPr>
            <p:nvPr/>
          </p:nvSpPr>
          <p:spPr bwMode="gray">
            <a:xfrm>
              <a:off x="2773" y="1176"/>
              <a:ext cx="86" cy="75"/>
            </a:xfrm>
            <a:custGeom>
              <a:avLst/>
              <a:gdLst/>
              <a:ahLst/>
              <a:cxnLst>
                <a:cxn ang="0">
                  <a:pos x="16" y="4"/>
                </a:cxn>
                <a:cxn ang="0">
                  <a:pos x="16" y="4"/>
                </a:cxn>
                <a:cxn ang="0">
                  <a:pos x="0" y="12"/>
                </a:cxn>
                <a:cxn ang="0">
                  <a:pos x="86" y="49"/>
                </a:cxn>
                <a:cxn ang="0">
                  <a:pos x="88" y="22"/>
                </a:cxn>
                <a:cxn ang="0">
                  <a:pos x="16" y="4"/>
                </a:cxn>
              </a:cxnLst>
              <a:rect l="0" t="0" r="r" b="b"/>
              <a:pathLst>
                <a:path w="88" h="72">
                  <a:moveTo>
                    <a:pt x="16" y="4"/>
                  </a:moveTo>
                  <a:lnTo>
                    <a:pt x="16" y="4"/>
                  </a:lnTo>
                  <a:lnTo>
                    <a:pt x="0" y="12"/>
                  </a:lnTo>
                  <a:cubicBezTo>
                    <a:pt x="4" y="40"/>
                    <a:pt x="70" y="72"/>
                    <a:pt x="86" y="49"/>
                  </a:cubicBezTo>
                  <a:lnTo>
                    <a:pt x="88" y="22"/>
                  </a:lnTo>
                  <a:cubicBezTo>
                    <a:pt x="67" y="8"/>
                    <a:pt x="45" y="0"/>
                    <a:pt x="16" y="4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1F497D"/>
                </a:solidFill>
              </a:endParaRPr>
            </a:p>
          </p:txBody>
        </p:sp>
        <p:sp>
          <p:nvSpPr>
            <p:cNvPr id="14" name="Freeform 12"/>
            <p:cNvSpPr>
              <a:spLocks noChangeAspect="1"/>
            </p:cNvSpPr>
            <p:nvPr/>
          </p:nvSpPr>
          <p:spPr bwMode="gray">
            <a:xfrm>
              <a:off x="2955" y="1111"/>
              <a:ext cx="76" cy="87"/>
            </a:xfrm>
            <a:custGeom>
              <a:avLst/>
              <a:gdLst/>
              <a:ahLst/>
              <a:cxnLst>
                <a:cxn ang="0">
                  <a:pos x="46" y="7"/>
                </a:cxn>
                <a:cxn ang="0">
                  <a:pos x="46" y="7"/>
                </a:cxn>
                <a:cxn ang="0">
                  <a:pos x="21" y="0"/>
                </a:cxn>
                <a:cxn ang="0">
                  <a:pos x="14" y="66"/>
                </a:cxn>
                <a:cxn ang="0">
                  <a:pos x="27" y="92"/>
                </a:cxn>
                <a:cxn ang="0">
                  <a:pos x="46" y="7"/>
                </a:cxn>
              </a:cxnLst>
              <a:rect l="0" t="0" r="r" b="b"/>
              <a:pathLst>
                <a:path w="86" h="92">
                  <a:moveTo>
                    <a:pt x="46" y="7"/>
                  </a:moveTo>
                  <a:lnTo>
                    <a:pt x="46" y="7"/>
                  </a:lnTo>
                  <a:lnTo>
                    <a:pt x="21" y="0"/>
                  </a:lnTo>
                  <a:cubicBezTo>
                    <a:pt x="7" y="19"/>
                    <a:pt x="0" y="33"/>
                    <a:pt x="14" y="66"/>
                  </a:cubicBezTo>
                  <a:lnTo>
                    <a:pt x="27" y="92"/>
                  </a:lnTo>
                  <a:cubicBezTo>
                    <a:pt x="57" y="63"/>
                    <a:pt x="86" y="36"/>
                    <a:pt x="46" y="7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1F497D"/>
                </a:solidFill>
              </a:endParaRPr>
            </a:p>
          </p:txBody>
        </p:sp>
        <p:sp>
          <p:nvSpPr>
            <p:cNvPr id="15" name="Freeform 13"/>
            <p:cNvSpPr>
              <a:spLocks noChangeAspect="1" noEditPoints="1"/>
            </p:cNvSpPr>
            <p:nvPr/>
          </p:nvSpPr>
          <p:spPr bwMode="gray">
            <a:xfrm>
              <a:off x="3149" y="929"/>
              <a:ext cx="667" cy="1678"/>
            </a:xfrm>
            <a:custGeom>
              <a:avLst/>
              <a:gdLst/>
              <a:ahLst/>
              <a:cxnLst>
                <a:cxn ang="0">
                  <a:pos x="451" y="808"/>
                </a:cxn>
                <a:cxn ang="0">
                  <a:pos x="451" y="808"/>
                </a:cxn>
                <a:cxn ang="0">
                  <a:pos x="326" y="776"/>
                </a:cxn>
                <a:cxn ang="0">
                  <a:pos x="477" y="746"/>
                </a:cxn>
                <a:cxn ang="0">
                  <a:pos x="493" y="773"/>
                </a:cxn>
                <a:cxn ang="0">
                  <a:pos x="451" y="808"/>
                </a:cxn>
                <a:cxn ang="0">
                  <a:pos x="451" y="808"/>
                </a:cxn>
                <a:cxn ang="0">
                  <a:pos x="639" y="841"/>
                </a:cxn>
                <a:cxn ang="0">
                  <a:pos x="639" y="841"/>
                </a:cxn>
                <a:cxn ang="0">
                  <a:pos x="601" y="701"/>
                </a:cxn>
                <a:cxn ang="0">
                  <a:pos x="634" y="646"/>
                </a:cxn>
                <a:cxn ang="0">
                  <a:pos x="627" y="477"/>
                </a:cxn>
                <a:cxn ang="0">
                  <a:pos x="641" y="463"/>
                </a:cxn>
                <a:cxn ang="0">
                  <a:pos x="627" y="414"/>
                </a:cxn>
                <a:cxn ang="0">
                  <a:pos x="615" y="342"/>
                </a:cxn>
                <a:cxn ang="0">
                  <a:pos x="590" y="286"/>
                </a:cxn>
                <a:cxn ang="0">
                  <a:pos x="602" y="260"/>
                </a:cxn>
                <a:cxn ang="0">
                  <a:pos x="560" y="236"/>
                </a:cxn>
                <a:cxn ang="0">
                  <a:pos x="523" y="213"/>
                </a:cxn>
                <a:cxn ang="0">
                  <a:pos x="514" y="180"/>
                </a:cxn>
                <a:cxn ang="0">
                  <a:pos x="483" y="195"/>
                </a:cxn>
                <a:cxn ang="0">
                  <a:pos x="476" y="154"/>
                </a:cxn>
                <a:cxn ang="0">
                  <a:pos x="434" y="171"/>
                </a:cxn>
                <a:cxn ang="0">
                  <a:pos x="411" y="119"/>
                </a:cxn>
                <a:cxn ang="0">
                  <a:pos x="389" y="124"/>
                </a:cxn>
                <a:cxn ang="0">
                  <a:pos x="356" y="150"/>
                </a:cxn>
                <a:cxn ang="0">
                  <a:pos x="356" y="101"/>
                </a:cxn>
                <a:cxn ang="0">
                  <a:pos x="341" y="93"/>
                </a:cxn>
                <a:cxn ang="0">
                  <a:pos x="314" y="81"/>
                </a:cxn>
                <a:cxn ang="0">
                  <a:pos x="276" y="97"/>
                </a:cxn>
                <a:cxn ang="0">
                  <a:pos x="292" y="51"/>
                </a:cxn>
                <a:cxn ang="0">
                  <a:pos x="244" y="106"/>
                </a:cxn>
                <a:cxn ang="0">
                  <a:pos x="216" y="112"/>
                </a:cxn>
                <a:cxn ang="0">
                  <a:pos x="266" y="43"/>
                </a:cxn>
                <a:cxn ang="0">
                  <a:pos x="214" y="91"/>
                </a:cxn>
                <a:cxn ang="0">
                  <a:pos x="173" y="98"/>
                </a:cxn>
                <a:cxn ang="0">
                  <a:pos x="186" y="38"/>
                </a:cxn>
                <a:cxn ang="0">
                  <a:pos x="173" y="69"/>
                </a:cxn>
                <a:cxn ang="0">
                  <a:pos x="166" y="36"/>
                </a:cxn>
                <a:cxn ang="0">
                  <a:pos x="142" y="114"/>
                </a:cxn>
                <a:cxn ang="0">
                  <a:pos x="126" y="39"/>
                </a:cxn>
                <a:cxn ang="0">
                  <a:pos x="80" y="112"/>
                </a:cxn>
                <a:cxn ang="0">
                  <a:pos x="56" y="117"/>
                </a:cxn>
                <a:cxn ang="0">
                  <a:pos x="37" y="43"/>
                </a:cxn>
                <a:cxn ang="0">
                  <a:pos x="5" y="1808"/>
                </a:cxn>
                <a:cxn ang="0">
                  <a:pos x="0" y="1840"/>
                </a:cxn>
                <a:cxn ang="0">
                  <a:pos x="162" y="1823"/>
                </a:cxn>
                <a:cxn ang="0">
                  <a:pos x="529" y="1842"/>
                </a:cxn>
                <a:cxn ang="0">
                  <a:pos x="614" y="1829"/>
                </a:cxn>
                <a:cxn ang="0">
                  <a:pos x="421" y="1778"/>
                </a:cxn>
                <a:cxn ang="0">
                  <a:pos x="272" y="1664"/>
                </a:cxn>
                <a:cxn ang="0">
                  <a:pos x="237" y="1566"/>
                </a:cxn>
                <a:cxn ang="0">
                  <a:pos x="239" y="1432"/>
                </a:cxn>
                <a:cxn ang="0">
                  <a:pos x="315" y="1404"/>
                </a:cxn>
                <a:cxn ang="0">
                  <a:pos x="586" y="1387"/>
                </a:cxn>
                <a:cxn ang="0">
                  <a:pos x="605" y="1286"/>
                </a:cxn>
                <a:cxn ang="0">
                  <a:pos x="609" y="1223"/>
                </a:cxn>
                <a:cxn ang="0">
                  <a:pos x="630" y="1174"/>
                </a:cxn>
                <a:cxn ang="0">
                  <a:pos x="590" y="1133"/>
                </a:cxn>
                <a:cxn ang="0">
                  <a:pos x="650" y="1082"/>
                </a:cxn>
                <a:cxn ang="0">
                  <a:pos x="621" y="1018"/>
                </a:cxn>
                <a:cxn ang="0">
                  <a:pos x="704" y="959"/>
                </a:cxn>
                <a:cxn ang="0">
                  <a:pos x="639" y="841"/>
                </a:cxn>
              </a:cxnLst>
              <a:rect l="0" t="0" r="r" b="b"/>
              <a:pathLst>
                <a:path w="724" h="1845">
                  <a:moveTo>
                    <a:pt x="451" y="808"/>
                  </a:moveTo>
                  <a:lnTo>
                    <a:pt x="451" y="808"/>
                  </a:lnTo>
                  <a:cubicBezTo>
                    <a:pt x="397" y="820"/>
                    <a:pt x="315" y="783"/>
                    <a:pt x="326" y="776"/>
                  </a:cubicBezTo>
                  <a:cubicBezTo>
                    <a:pt x="353" y="757"/>
                    <a:pt x="416" y="725"/>
                    <a:pt x="477" y="746"/>
                  </a:cubicBezTo>
                  <a:cubicBezTo>
                    <a:pt x="488" y="750"/>
                    <a:pt x="492" y="760"/>
                    <a:pt x="493" y="773"/>
                  </a:cubicBezTo>
                  <a:cubicBezTo>
                    <a:pt x="496" y="804"/>
                    <a:pt x="471" y="805"/>
                    <a:pt x="451" y="808"/>
                  </a:cubicBezTo>
                  <a:lnTo>
                    <a:pt x="451" y="808"/>
                  </a:lnTo>
                  <a:close/>
                  <a:moveTo>
                    <a:pt x="639" y="841"/>
                  </a:moveTo>
                  <a:lnTo>
                    <a:pt x="639" y="841"/>
                  </a:lnTo>
                  <a:cubicBezTo>
                    <a:pt x="610" y="803"/>
                    <a:pt x="557" y="751"/>
                    <a:pt x="601" y="701"/>
                  </a:cubicBezTo>
                  <a:cubicBezTo>
                    <a:pt x="624" y="684"/>
                    <a:pt x="631" y="670"/>
                    <a:pt x="634" y="646"/>
                  </a:cubicBezTo>
                  <a:cubicBezTo>
                    <a:pt x="644" y="560"/>
                    <a:pt x="639" y="524"/>
                    <a:pt x="627" y="477"/>
                  </a:cubicBezTo>
                  <a:cubicBezTo>
                    <a:pt x="629" y="473"/>
                    <a:pt x="638" y="478"/>
                    <a:pt x="641" y="463"/>
                  </a:cubicBezTo>
                  <a:cubicBezTo>
                    <a:pt x="650" y="422"/>
                    <a:pt x="627" y="414"/>
                    <a:pt x="627" y="414"/>
                  </a:cubicBezTo>
                  <a:cubicBezTo>
                    <a:pt x="645" y="399"/>
                    <a:pt x="643" y="342"/>
                    <a:pt x="615" y="342"/>
                  </a:cubicBezTo>
                  <a:cubicBezTo>
                    <a:pt x="631" y="317"/>
                    <a:pt x="617" y="277"/>
                    <a:pt x="590" y="286"/>
                  </a:cubicBezTo>
                  <a:cubicBezTo>
                    <a:pt x="590" y="286"/>
                    <a:pt x="604" y="278"/>
                    <a:pt x="602" y="260"/>
                  </a:cubicBezTo>
                  <a:cubicBezTo>
                    <a:pt x="599" y="224"/>
                    <a:pt x="547" y="259"/>
                    <a:pt x="560" y="236"/>
                  </a:cubicBezTo>
                  <a:cubicBezTo>
                    <a:pt x="567" y="223"/>
                    <a:pt x="538" y="180"/>
                    <a:pt x="523" y="213"/>
                  </a:cubicBezTo>
                  <a:cubicBezTo>
                    <a:pt x="515" y="207"/>
                    <a:pt x="529" y="187"/>
                    <a:pt x="514" y="180"/>
                  </a:cubicBezTo>
                  <a:cubicBezTo>
                    <a:pt x="504" y="181"/>
                    <a:pt x="495" y="188"/>
                    <a:pt x="483" y="195"/>
                  </a:cubicBezTo>
                  <a:cubicBezTo>
                    <a:pt x="479" y="181"/>
                    <a:pt x="494" y="174"/>
                    <a:pt x="476" y="154"/>
                  </a:cubicBezTo>
                  <a:cubicBezTo>
                    <a:pt x="452" y="138"/>
                    <a:pt x="451" y="162"/>
                    <a:pt x="434" y="171"/>
                  </a:cubicBezTo>
                  <a:cubicBezTo>
                    <a:pt x="404" y="164"/>
                    <a:pt x="476" y="146"/>
                    <a:pt x="411" y="119"/>
                  </a:cubicBezTo>
                  <a:cubicBezTo>
                    <a:pt x="395" y="159"/>
                    <a:pt x="396" y="130"/>
                    <a:pt x="389" y="124"/>
                  </a:cubicBezTo>
                  <a:cubicBezTo>
                    <a:pt x="384" y="121"/>
                    <a:pt x="375" y="131"/>
                    <a:pt x="356" y="150"/>
                  </a:cubicBezTo>
                  <a:cubicBezTo>
                    <a:pt x="366" y="124"/>
                    <a:pt x="388" y="92"/>
                    <a:pt x="356" y="101"/>
                  </a:cubicBezTo>
                  <a:cubicBezTo>
                    <a:pt x="320" y="117"/>
                    <a:pt x="341" y="96"/>
                    <a:pt x="341" y="93"/>
                  </a:cubicBezTo>
                  <a:cubicBezTo>
                    <a:pt x="372" y="79"/>
                    <a:pt x="312" y="45"/>
                    <a:pt x="314" y="81"/>
                  </a:cubicBezTo>
                  <a:cubicBezTo>
                    <a:pt x="313" y="105"/>
                    <a:pt x="261" y="126"/>
                    <a:pt x="276" y="97"/>
                  </a:cubicBezTo>
                  <a:cubicBezTo>
                    <a:pt x="286" y="60"/>
                    <a:pt x="331" y="116"/>
                    <a:pt x="292" y="51"/>
                  </a:cubicBezTo>
                  <a:cubicBezTo>
                    <a:pt x="268" y="78"/>
                    <a:pt x="248" y="96"/>
                    <a:pt x="244" y="106"/>
                  </a:cubicBezTo>
                  <a:cubicBezTo>
                    <a:pt x="225" y="181"/>
                    <a:pt x="236" y="113"/>
                    <a:pt x="216" y="112"/>
                  </a:cubicBezTo>
                  <a:cubicBezTo>
                    <a:pt x="242" y="94"/>
                    <a:pt x="276" y="63"/>
                    <a:pt x="266" y="43"/>
                  </a:cubicBezTo>
                  <a:cubicBezTo>
                    <a:pt x="237" y="41"/>
                    <a:pt x="172" y="87"/>
                    <a:pt x="214" y="91"/>
                  </a:cubicBezTo>
                  <a:cubicBezTo>
                    <a:pt x="211" y="106"/>
                    <a:pt x="187" y="123"/>
                    <a:pt x="173" y="98"/>
                  </a:cubicBezTo>
                  <a:cubicBezTo>
                    <a:pt x="196" y="92"/>
                    <a:pt x="235" y="15"/>
                    <a:pt x="186" y="38"/>
                  </a:cubicBezTo>
                  <a:cubicBezTo>
                    <a:pt x="181" y="42"/>
                    <a:pt x="181" y="56"/>
                    <a:pt x="173" y="69"/>
                  </a:cubicBezTo>
                  <a:cubicBezTo>
                    <a:pt x="161" y="58"/>
                    <a:pt x="170" y="42"/>
                    <a:pt x="166" y="36"/>
                  </a:cubicBezTo>
                  <a:cubicBezTo>
                    <a:pt x="127" y="0"/>
                    <a:pt x="141" y="93"/>
                    <a:pt x="142" y="114"/>
                  </a:cubicBezTo>
                  <a:cubicBezTo>
                    <a:pt x="92" y="82"/>
                    <a:pt x="139" y="91"/>
                    <a:pt x="126" y="39"/>
                  </a:cubicBezTo>
                  <a:cubicBezTo>
                    <a:pt x="84" y="47"/>
                    <a:pt x="73" y="64"/>
                    <a:pt x="80" y="112"/>
                  </a:cubicBezTo>
                  <a:cubicBezTo>
                    <a:pt x="74" y="123"/>
                    <a:pt x="63" y="149"/>
                    <a:pt x="56" y="117"/>
                  </a:cubicBezTo>
                  <a:cubicBezTo>
                    <a:pt x="79" y="87"/>
                    <a:pt x="77" y="44"/>
                    <a:pt x="37" y="43"/>
                  </a:cubicBezTo>
                  <a:cubicBezTo>
                    <a:pt x="101" y="631"/>
                    <a:pt x="97" y="1225"/>
                    <a:pt x="5" y="1808"/>
                  </a:cubicBezTo>
                  <a:lnTo>
                    <a:pt x="0" y="1840"/>
                  </a:lnTo>
                  <a:cubicBezTo>
                    <a:pt x="46" y="1839"/>
                    <a:pt x="113" y="1825"/>
                    <a:pt x="162" y="1823"/>
                  </a:cubicBezTo>
                  <a:cubicBezTo>
                    <a:pt x="301" y="1827"/>
                    <a:pt x="298" y="1845"/>
                    <a:pt x="529" y="1842"/>
                  </a:cubicBezTo>
                  <a:cubicBezTo>
                    <a:pt x="582" y="1837"/>
                    <a:pt x="597" y="1829"/>
                    <a:pt x="614" y="1829"/>
                  </a:cubicBezTo>
                  <a:cubicBezTo>
                    <a:pt x="597" y="1758"/>
                    <a:pt x="481" y="1798"/>
                    <a:pt x="421" y="1778"/>
                  </a:cubicBezTo>
                  <a:cubicBezTo>
                    <a:pt x="321" y="1768"/>
                    <a:pt x="304" y="1708"/>
                    <a:pt x="272" y="1664"/>
                  </a:cubicBezTo>
                  <a:cubicBezTo>
                    <a:pt x="258" y="1639"/>
                    <a:pt x="237" y="1608"/>
                    <a:pt x="237" y="1566"/>
                  </a:cubicBezTo>
                  <a:cubicBezTo>
                    <a:pt x="230" y="1513"/>
                    <a:pt x="240" y="1484"/>
                    <a:pt x="239" y="1432"/>
                  </a:cubicBezTo>
                  <a:cubicBezTo>
                    <a:pt x="243" y="1393"/>
                    <a:pt x="287" y="1401"/>
                    <a:pt x="315" y="1404"/>
                  </a:cubicBezTo>
                  <a:cubicBezTo>
                    <a:pt x="402" y="1413"/>
                    <a:pt x="547" y="1399"/>
                    <a:pt x="586" y="1387"/>
                  </a:cubicBezTo>
                  <a:cubicBezTo>
                    <a:pt x="641" y="1371"/>
                    <a:pt x="642" y="1337"/>
                    <a:pt x="605" y="1286"/>
                  </a:cubicBezTo>
                  <a:cubicBezTo>
                    <a:pt x="597" y="1261"/>
                    <a:pt x="598" y="1245"/>
                    <a:pt x="609" y="1223"/>
                  </a:cubicBezTo>
                  <a:cubicBezTo>
                    <a:pt x="625" y="1206"/>
                    <a:pt x="644" y="1195"/>
                    <a:pt x="630" y="1174"/>
                  </a:cubicBezTo>
                  <a:cubicBezTo>
                    <a:pt x="630" y="1174"/>
                    <a:pt x="504" y="1147"/>
                    <a:pt x="590" y="1133"/>
                  </a:cubicBezTo>
                  <a:cubicBezTo>
                    <a:pt x="679" y="1118"/>
                    <a:pt x="650" y="1082"/>
                    <a:pt x="650" y="1082"/>
                  </a:cubicBezTo>
                  <a:cubicBezTo>
                    <a:pt x="650" y="1082"/>
                    <a:pt x="635" y="1045"/>
                    <a:pt x="621" y="1018"/>
                  </a:cubicBezTo>
                  <a:cubicBezTo>
                    <a:pt x="611" y="998"/>
                    <a:pt x="695" y="991"/>
                    <a:pt x="704" y="959"/>
                  </a:cubicBezTo>
                  <a:cubicBezTo>
                    <a:pt x="724" y="932"/>
                    <a:pt x="661" y="871"/>
                    <a:pt x="639" y="841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1F497D"/>
                </a:solidFill>
              </a:endParaRPr>
            </a:p>
          </p:txBody>
        </p:sp>
        <p:sp>
          <p:nvSpPr>
            <p:cNvPr id="16" name="Freeform 14"/>
            <p:cNvSpPr>
              <a:spLocks noChangeAspect="1"/>
            </p:cNvSpPr>
            <p:nvPr/>
          </p:nvSpPr>
          <p:spPr bwMode="gray">
            <a:xfrm>
              <a:off x="1352" y="681"/>
              <a:ext cx="1829" cy="3153"/>
            </a:xfrm>
            <a:custGeom>
              <a:avLst/>
              <a:gdLst/>
              <a:ahLst/>
              <a:cxnLst>
                <a:cxn ang="0">
                  <a:pos x="1974" y="2106"/>
                </a:cxn>
                <a:cxn ang="0">
                  <a:pos x="0" y="3449"/>
                </a:cxn>
                <a:cxn ang="0">
                  <a:pos x="1972" y="0"/>
                </a:cxn>
                <a:cxn ang="0">
                  <a:pos x="1980" y="347"/>
                </a:cxn>
                <a:cxn ang="0">
                  <a:pos x="1982" y="392"/>
                </a:cxn>
                <a:cxn ang="0">
                  <a:pos x="1923" y="324"/>
                </a:cxn>
                <a:cxn ang="0">
                  <a:pos x="1878" y="384"/>
                </a:cxn>
                <a:cxn ang="0">
                  <a:pos x="1858" y="411"/>
                </a:cxn>
                <a:cxn ang="0">
                  <a:pos x="1823" y="348"/>
                </a:cxn>
                <a:cxn ang="0">
                  <a:pos x="1766" y="359"/>
                </a:cxn>
                <a:cxn ang="0">
                  <a:pos x="1702" y="494"/>
                </a:cxn>
                <a:cxn ang="0">
                  <a:pos x="1680" y="420"/>
                </a:cxn>
                <a:cxn ang="0">
                  <a:pos x="1605" y="427"/>
                </a:cxn>
                <a:cxn ang="0">
                  <a:pos x="1609" y="499"/>
                </a:cxn>
                <a:cxn ang="0">
                  <a:pos x="1520" y="498"/>
                </a:cxn>
                <a:cxn ang="0">
                  <a:pos x="1513" y="560"/>
                </a:cxn>
                <a:cxn ang="0">
                  <a:pos x="1407" y="521"/>
                </a:cxn>
                <a:cxn ang="0">
                  <a:pos x="1521" y="578"/>
                </a:cxn>
                <a:cxn ang="0">
                  <a:pos x="1453" y="612"/>
                </a:cxn>
                <a:cxn ang="0">
                  <a:pos x="1441" y="603"/>
                </a:cxn>
                <a:cxn ang="0">
                  <a:pos x="1404" y="640"/>
                </a:cxn>
                <a:cxn ang="0">
                  <a:pos x="1448" y="632"/>
                </a:cxn>
                <a:cxn ang="0">
                  <a:pos x="1433" y="703"/>
                </a:cxn>
                <a:cxn ang="0">
                  <a:pos x="1392" y="719"/>
                </a:cxn>
                <a:cxn ang="0">
                  <a:pos x="1410" y="785"/>
                </a:cxn>
                <a:cxn ang="0">
                  <a:pos x="1321" y="761"/>
                </a:cxn>
                <a:cxn ang="0">
                  <a:pos x="1255" y="760"/>
                </a:cxn>
                <a:cxn ang="0">
                  <a:pos x="1205" y="829"/>
                </a:cxn>
                <a:cxn ang="0">
                  <a:pos x="1350" y="845"/>
                </a:cxn>
                <a:cxn ang="0">
                  <a:pos x="1308" y="881"/>
                </a:cxn>
                <a:cxn ang="0">
                  <a:pos x="1308" y="953"/>
                </a:cxn>
                <a:cxn ang="0">
                  <a:pos x="1358" y="951"/>
                </a:cxn>
                <a:cxn ang="0">
                  <a:pos x="1319" y="1061"/>
                </a:cxn>
                <a:cxn ang="0">
                  <a:pos x="1324" y="1115"/>
                </a:cxn>
                <a:cxn ang="0">
                  <a:pos x="1283" y="1185"/>
                </a:cxn>
                <a:cxn ang="0">
                  <a:pos x="1257" y="1226"/>
                </a:cxn>
                <a:cxn ang="0">
                  <a:pos x="1285" y="1267"/>
                </a:cxn>
                <a:cxn ang="0">
                  <a:pos x="1314" y="1311"/>
                </a:cxn>
                <a:cxn ang="0">
                  <a:pos x="1363" y="1376"/>
                </a:cxn>
                <a:cxn ang="0">
                  <a:pos x="1438" y="1413"/>
                </a:cxn>
                <a:cxn ang="0">
                  <a:pos x="1494" y="1379"/>
                </a:cxn>
                <a:cxn ang="0">
                  <a:pos x="1513" y="1471"/>
                </a:cxn>
                <a:cxn ang="0">
                  <a:pos x="1605" y="1474"/>
                </a:cxn>
                <a:cxn ang="0">
                  <a:pos x="1584" y="1525"/>
                </a:cxn>
                <a:cxn ang="0">
                  <a:pos x="1618" y="1559"/>
                </a:cxn>
                <a:cxn ang="0">
                  <a:pos x="1644" y="1602"/>
                </a:cxn>
                <a:cxn ang="0">
                  <a:pos x="1700" y="1594"/>
                </a:cxn>
                <a:cxn ang="0">
                  <a:pos x="1729" y="1535"/>
                </a:cxn>
                <a:cxn ang="0">
                  <a:pos x="1794" y="1574"/>
                </a:cxn>
                <a:cxn ang="0">
                  <a:pos x="1808" y="1711"/>
                </a:cxn>
                <a:cxn ang="0">
                  <a:pos x="1870" y="1688"/>
                </a:cxn>
                <a:cxn ang="0">
                  <a:pos x="1839" y="1844"/>
                </a:cxn>
                <a:cxn ang="0">
                  <a:pos x="1446" y="2092"/>
                </a:cxn>
                <a:cxn ang="0">
                  <a:pos x="1654" y="2103"/>
                </a:cxn>
                <a:cxn ang="0">
                  <a:pos x="1974" y="2105"/>
                </a:cxn>
              </a:cxnLst>
              <a:rect l="0" t="0" r="r" b="b"/>
              <a:pathLst>
                <a:path w="2011" h="3449">
                  <a:moveTo>
                    <a:pt x="1974" y="2106"/>
                  </a:moveTo>
                  <a:lnTo>
                    <a:pt x="1974" y="2106"/>
                  </a:lnTo>
                  <a:cubicBezTo>
                    <a:pt x="1903" y="2543"/>
                    <a:pt x="1782" y="2987"/>
                    <a:pt x="1602" y="3449"/>
                  </a:cubicBezTo>
                  <a:lnTo>
                    <a:pt x="0" y="3449"/>
                  </a:lnTo>
                  <a:lnTo>
                    <a:pt x="0" y="0"/>
                  </a:lnTo>
                  <a:lnTo>
                    <a:pt x="1972" y="0"/>
                  </a:lnTo>
                  <a:cubicBezTo>
                    <a:pt x="1988" y="113"/>
                    <a:pt x="1999" y="197"/>
                    <a:pt x="2011" y="309"/>
                  </a:cubicBezTo>
                  <a:cubicBezTo>
                    <a:pt x="2011" y="309"/>
                    <a:pt x="1977" y="320"/>
                    <a:pt x="1980" y="347"/>
                  </a:cubicBezTo>
                  <a:cubicBezTo>
                    <a:pt x="1984" y="378"/>
                    <a:pt x="1997" y="385"/>
                    <a:pt x="1997" y="385"/>
                  </a:cubicBezTo>
                  <a:lnTo>
                    <a:pt x="1982" y="392"/>
                  </a:lnTo>
                  <a:cubicBezTo>
                    <a:pt x="1982" y="392"/>
                    <a:pt x="1966" y="368"/>
                    <a:pt x="1966" y="369"/>
                  </a:cubicBezTo>
                  <a:cubicBezTo>
                    <a:pt x="1966" y="346"/>
                    <a:pt x="1976" y="311"/>
                    <a:pt x="1923" y="324"/>
                  </a:cubicBezTo>
                  <a:cubicBezTo>
                    <a:pt x="1904" y="365"/>
                    <a:pt x="1952" y="373"/>
                    <a:pt x="1939" y="401"/>
                  </a:cubicBezTo>
                  <a:cubicBezTo>
                    <a:pt x="1883" y="404"/>
                    <a:pt x="1923" y="359"/>
                    <a:pt x="1878" y="384"/>
                  </a:cubicBezTo>
                  <a:cubicBezTo>
                    <a:pt x="1881" y="371"/>
                    <a:pt x="1871" y="336"/>
                    <a:pt x="1857" y="339"/>
                  </a:cubicBezTo>
                  <a:cubicBezTo>
                    <a:pt x="1851" y="358"/>
                    <a:pt x="1836" y="391"/>
                    <a:pt x="1858" y="411"/>
                  </a:cubicBezTo>
                  <a:cubicBezTo>
                    <a:pt x="1851" y="416"/>
                    <a:pt x="1830" y="413"/>
                    <a:pt x="1825" y="406"/>
                  </a:cubicBezTo>
                  <a:cubicBezTo>
                    <a:pt x="1819" y="396"/>
                    <a:pt x="1840" y="379"/>
                    <a:pt x="1823" y="348"/>
                  </a:cubicBezTo>
                  <a:cubicBezTo>
                    <a:pt x="1771" y="371"/>
                    <a:pt x="1819" y="421"/>
                    <a:pt x="1776" y="440"/>
                  </a:cubicBezTo>
                  <a:cubicBezTo>
                    <a:pt x="1729" y="434"/>
                    <a:pt x="1803" y="394"/>
                    <a:pt x="1766" y="359"/>
                  </a:cubicBezTo>
                  <a:cubicBezTo>
                    <a:pt x="1723" y="369"/>
                    <a:pt x="1707" y="413"/>
                    <a:pt x="1724" y="439"/>
                  </a:cubicBezTo>
                  <a:cubicBezTo>
                    <a:pt x="1723" y="462"/>
                    <a:pt x="1705" y="474"/>
                    <a:pt x="1702" y="494"/>
                  </a:cubicBezTo>
                  <a:cubicBezTo>
                    <a:pt x="1681" y="491"/>
                    <a:pt x="1672" y="483"/>
                    <a:pt x="1670" y="475"/>
                  </a:cubicBezTo>
                  <a:cubicBezTo>
                    <a:pt x="1667" y="460"/>
                    <a:pt x="1708" y="453"/>
                    <a:pt x="1680" y="420"/>
                  </a:cubicBezTo>
                  <a:cubicBezTo>
                    <a:pt x="1635" y="427"/>
                    <a:pt x="1665" y="500"/>
                    <a:pt x="1629" y="461"/>
                  </a:cubicBezTo>
                  <a:cubicBezTo>
                    <a:pt x="1626" y="444"/>
                    <a:pt x="1614" y="429"/>
                    <a:pt x="1605" y="427"/>
                  </a:cubicBezTo>
                  <a:cubicBezTo>
                    <a:pt x="1588" y="439"/>
                    <a:pt x="1580" y="459"/>
                    <a:pt x="1591" y="476"/>
                  </a:cubicBezTo>
                  <a:lnTo>
                    <a:pt x="1609" y="499"/>
                  </a:lnTo>
                  <a:cubicBezTo>
                    <a:pt x="1607" y="499"/>
                    <a:pt x="1617" y="513"/>
                    <a:pt x="1615" y="512"/>
                  </a:cubicBezTo>
                  <a:cubicBezTo>
                    <a:pt x="1585" y="488"/>
                    <a:pt x="1545" y="471"/>
                    <a:pt x="1520" y="498"/>
                  </a:cubicBezTo>
                  <a:cubicBezTo>
                    <a:pt x="1523" y="523"/>
                    <a:pt x="1545" y="525"/>
                    <a:pt x="1579" y="533"/>
                  </a:cubicBezTo>
                  <a:cubicBezTo>
                    <a:pt x="1536" y="537"/>
                    <a:pt x="1527" y="552"/>
                    <a:pt x="1513" y="560"/>
                  </a:cubicBezTo>
                  <a:cubicBezTo>
                    <a:pt x="1508" y="532"/>
                    <a:pt x="1475" y="527"/>
                    <a:pt x="1444" y="523"/>
                  </a:cubicBezTo>
                  <a:cubicBezTo>
                    <a:pt x="1426" y="527"/>
                    <a:pt x="1415" y="515"/>
                    <a:pt x="1407" y="521"/>
                  </a:cubicBezTo>
                  <a:cubicBezTo>
                    <a:pt x="1420" y="553"/>
                    <a:pt x="1451" y="578"/>
                    <a:pt x="1490" y="586"/>
                  </a:cubicBezTo>
                  <a:cubicBezTo>
                    <a:pt x="1507" y="584"/>
                    <a:pt x="1509" y="584"/>
                    <a:pt x="1521" y="578"/>
                  </a:cubicBezTo>
                  <a:cubicBezTo>
                    <a:pt x="1544" y="588"/>
                    <a:pt x="1542" y="592"/>
                    <a:pt x="1548" y="608"/>
                  </a:cubicBezTo>
                  <a:cubicBezTo>
                    <a:pt x="1514" y="623"/>
                    <a:pt x="1487" y="604"/>
                    <a:pt x="1453" y="612"/>
                  </a:cubicBezTo>
                  <a:cubicBezTo>
                    <a:pt x="1453" y="614"/>
                    <a:pt x="1445" y="614"/>
                    <a:pt x="1444" y="611"/>
                  </a:cubicBezTo>
                  <a:cubicBezTo>
                    <a:pt x="1445" y="611"/>
                    <a:pt x="1440" y="603"/>
                    <a:pt x="1441" y="603"/>
                  </a:cubicBezTo>
                  <a:cubicBezTo>
                    <a:pt x="1426" y="575"/>
                    <a:pt x="1387" y="586"/>
                    <a:pt x="1366" y="592"/>
                  </a:cubicBezTo>
                  <a:cubicBezTo>
                    <a:pt x="1363" y="614"/>
                    <a:pt x="1386" y="632"/>
                    <a:pt x="1404" y="640"/>
                  </a:cubicBezTo>
                  <a:cubicBezTo>
                    <a:pt x="1429" y="649"/>
                    <a:pt x="1438" y="641"/>
                    <a:pt x="1438" y="641"/>
                  </a:cubicBezTo>
                  <a:lnTo>
                    <a:pt x="1448" y="632"/>
                  </a:lnTo>
                  <a:cubicBezTo>
                    <a:pt x="1459" y="672"/>
                    <a:pt x="1473" y="674"/>
                    <a:pt x="1494" y="690"/>
                  </a:cubicBezTo>
                  <a:cubicBezTo>
                    <a:pt x="1471" y="698"/>
                    <a:pt x="1462" y="705"/>
                    <a:pt x="1433" y="703"/>
                  </a:cubicBezTo>
                  <a:cubicBezTo>
                    <a:pt x="1400" y="652"/>
                    <a:pt x="1301" y="630"/>
                    <a:pt x="1305" y="654"/>
                  </a:cubicBezTo>
                  <a:cubicBezTo>
                    <a:pt x="1319" y="706"/>
                    <a:pt x="1392" y="719"/>
                    <a:pt x="1392" y="719"/>
                  </a:cubicBezTo>
                  <a:cubicBezTo>
                    <a:pt x="1392" y="719"/>
                    <a:pt x="1354" y="733"/>
                    <a:pt x="1360" y="746"/>
                  </a:cubicBezTo>
                  <a:cubicBezTo>
                    <a:pt x="1367" y="758"/>
                    <a:pt x="1417" y="766"/>
                    <a:pt x="1410" y="785"/>
                  </a:cubicBezTo>
                  <a:cubicBezTo>
                    <a:pt x="1358" y="762"/>
                    <a:pt x="1348" y="771"/>
                    <a:pt x="1383" y="817"/>
                  </a:cubicBezTo>
                  <a:cubicBezTo>
                    <a:pt x="1339" y="819"/>
                    <a:pt x="1349" y="772"/>
                    <a:pt x="1321" y="761"/>
                  </a:cubicBezTo>
                  <a:cubicBezTo>
                    <a:pt x="1301" y="775"/>
                    <a:pt x="1313" y="806"/>
                    <a:pt x="1313" y="806"/>
                  </a:cubicBezTo>
                  <a:cubicBezTo>
                    <a:pt x="1303" y="798"/>
                    <a:pt x="1277" y="754"/>
                    <a:pt x="1255" y="760"/>
                  </a:cubicBezTo>
                  <a:cubicBezTo>
                    <a:pt x="1248" y="765"/>
                    <a:pt x="1248" y="789"/>
                    <a:pt x="1265" y="805"/>
                  </a:cubicBezTo>
                  <a:cubicBezTo>
                    <a:pt x="1244" y="809"/>
                    <a:pt x="1210" y="806"/>
                    <a:pt x="1205" y="829"/>
                  </a:cubicBezTo>
                  <a:cubicBezTo>
                    <a:pt x="1239" y="855"/>
                    <a:pt x="1276" y="855"/>
                    <a:pt x="1329" y="849"/>
                  </a:cubicBezTo>
                  <a:cubicBezTo>
                    <a:pt x="1329" y="849"/>
                    <a:pt x="1339" y="848"/>
                    <a:pt x="1350" y="845"/>
                  </a:cubicBezTo>
                  <a:cubicBezTo>
                    <a:pt x="1360" y="842"/>
                    <a:pt x="1375" y="856"/>
                    <a:pt x="1375" y="856"/>
                  </a:cubicBezTo>
                  <a:cubicBezTo>
                    <a:pt x="1349" y="862"/>
                    <a:pt x="1360" y="870"/>
                    <a:pt x="1308" y="881"/>
                  </a:cubicBezTo>
                  <a:cubicBezTo>
                    <a:pt x="1274" y="897"/>
                    <a:pt x="1247" y="918"/>
                    <a:pt x="1247" y="953"/>
                  </a:cubicBezTo>
                  <a:cubicBezTo>
                    <a:pt x="1268" y="963"/>
                    <a:pt x="1294" y="973"/>
                    <a:pt x="1308" y="953"/>
                  </a:cubicBezTo>
                  <a:cubicBezTo>
                    <a:pt x="1331" y="920"/>
                    <a:pt x="1324" y="946"/>
                    <a:pt x="1340" y="945"/>
                  </a:cubicBezTo>
                  <a:lnTo>
                    <a:pt x="1358" y="951"/>
                  </a:lnTo>
                  <a:cubicBezTo>
                    <a:pt x="1344" y="986"/>
                    <a:pt x="1264" y="985"/>
                    <a:pt x="1279" y="1011"/>
                  </a:cubicBezTo>
                  <a:cubicBezTo>
                    <a:pt x="1295" y="1035"/>
                    <a:pt x="1319" y="1061"/>
                    <a:pt x="1319" y="1061"/>
                  </a:cubicBezTo>
                  <a:cubicBezTo>
                    <a:pt x="1319" y="1061"/>
                    <a:pt x="1263" y="1032"/>
                    <a:pt x="1247" y="1053"/>
                  </a:cubicBezTo>
                  <a:cubicBezTo>
                    <a:pt x="1232" y="1071"/>
                    <a:pt x="1265" y="1102"/>
                    <a:pt x="1324" y="1115"/>
                  </a:cubicBezTo>
                  <a:cubicBezTo>
                    <a:pt x="1304" y="1128"/>
                    <a:pt x="1233" y="1115"/>
                    <a:pt x="1276" y="1160"/>
                  </a:cubicBezTo>
                  <a:cubicBezTo>
                    <a:pt x="1225" y="1181"/>
                    <a:pt x="1242" y="1196"/>
                    <a:pt x="1283" y="1185"/>
                  </a:cubicBezTo>
                  <a:lnTo>
                    <a:pt x="1303" y="1188"/>
                  </a:lnTo>
                  <a:cubicBezTo>
                    <a:pt x="1291" y="1196"/>
                    <a:pt x="1254" y="1213"/>
                    <a:pt x="1257" y="1226"/>
                  </a:cubicBezTo>
                  <a:cubicBezTo>
                    <a:pt x="1259" y="1243"/>
                    <a:pt x="1300" y="1222"/>
                    <a:pt x="1307" y="1235"/>
                  </a:cubicBezTo>
                  <a:cubicBezTo>
                    <a:pt x="1310" y="1254"/>
                    <a:pt x="1287" y="1262"/>
                    <a:pt x="1285" y="1267"/>
                  </a:cubicBezTo>
                  <a:cubicBezTo>
                    <a:pt x="1314" y="1286"/>
                    <a:pt x="1331" y="1241"/>
                    <a:pt x="1358" y="1267"/>
                  </a:cubicBezTo>
                  <a:cubicBezTo>
                    <a:pt x="1348" y="1286"/>
                    <a:pt x="1305" y="1282"/>
                    <a:pt x="1314" y="1311"/>
                  </a:cubicBezTo>
                  <a:cubicBezTo>
                    <a:pt x="1330" y="1323"/>
                    <a:pt x="1357" y="1318"/>
                    <a:pt x="1373" y="1329"/>
                  </a:cubicBezTo>
                  <a:cubicBezTo>
                    <a:pt x="1373" y="1329"/>
                    <a:pt x="1351" y="1371"/>
                    <a:pt x="1363" y="1376"/>
                  </a:cubicBezTo>
                  <a:cubicBezTo>
                    <a:pt x="1386" y="1388"/>
                    <a:pt x="1408" y="1351"/>
                    <a:pt x="1416" y="1349"/>
                  </a:cubicBezTo>
                  <a:cubicBezTo>
                    <a:pt x="1410" y="1396"/>
                    <a:pt x="1450" y="1380"/>
                    <a:pt x="1438" y="1413"/>
                  </a:cubicBezTo>
                  <a:cubicBezTo>
                    <a:pt x="1438" y="1430"/>
                    <a:pt x="1436" y="1454"/>
                    <a:pt x="1454" y="1463"/>
                  </a:cubicBezTo>
                  <a:cubicBezTo>
                    <a:pt x="1491" y="1452"/>
                    <a:pt x="1495" y="1423"/>
                    <a:pt x="1494" y="1379"/>
                  </a:cubicBezTo>
                  <a:cubicBezTo>
                    <a:pt x="1494" y="1364"/>
                    <a:pt x="1537" y="1389"/>
                    <a:pt x="1537" y="1389"/>
                  </a:cubicBezTo>
                  <a:cubicBezTo>
                    <a:pt x="1563" y="1410"/>
                    <a:pt x="1492" y="1426"/>
                    <a:pt x="1513" y="1471"/>
                  </a:cubicBezTo>
                  <a:cubicBezTo>
                    <a:pt x="1573" y="1479"/>
                    <a:pt x="1573" y="1428"/>
                    <a:pt x="1621" y="1419"/>
                  </a:cubicBezTo>
                  <a:cubicBezTo>
                    <a:pt x="1643" y="1433"/>
                    <a:pt x="1612" y="1457"/>
                    <a:pt x="1605" y="1474"/>
                  </a:cubicBezTo>
                  <a:cubicBezTo>
                    <a:pt x="1575" y="1491"/>
                    <a:pt x="1538" y="1471"/>
                    <a:pt x="1509" y="1530"/>
                  </a:cubicBezTo>
                  <a:cubicBezTo>
                    <a:pt x="1551" y="1546"/>
                    <a:pt x="1570" y="1533"/>
                    <a:pt x="1584" y="1525"/>
                  </a:cubicBezTo>
                  <a:cubicBezTo>
                    <a:pt x="1597" y="1516"/>
                    <a:pt x="1596" y="1511"/>
                    <a:pt x="1606" y="1507"/>
                  </a:cubicBezTo>
                  <a:cubicBezTo>
                    <a:pt x="1607" y="1523"/>
                    <a:pt x="1603" y="1553"/>
                    <a:pt x="1618" y="1559"/>
                  </a:cubicBezTo>
                  <a:cubicBezTo>
                    <a:pt x="1632" y="1558"/>
                    <a:pt x="1633" y="1553"/>
                    <a:pt x="1645" y="1546"/>
                  </a:cubicBezTo>
                  <a:cubicBezTo>
                    <a:pt x="1657" y="1558"/>
                    <a:pt x="1626" y="1589"/>
                    <a:pt x="1644" y="1602"/>
                  </a:cubicBezTo>
                  <a:cubicBezTo>
                    <a:pt x="1661" y="1599"/>
                    <a:pt x="1667" y="1583"/>
                    <a:pt x="1667" y="1583"/>
                  </a:cubicBezTo>
                  <a:cubicBezTo>
                    <a:pt x="1677" y="1597"/>
                    <a:pt x="1689" y="1597"/>
                    <a:pt x="1700" y="1594"/>
                  </a:cubicBezTo>
                  <a:cubicBezTo>
                    <a:pt x="1706" y="1579"/>
                    <a:pt x="1707" y="1545"/>
                    <a:pt x="1688" y="1533"/>
                  </a:cubicBezTo>
                  <a:cubicBezTo>
                    <a:pt x="1697" y="1522"/>
                    <a:pt x="1720" y="1543"/>
                    <a:pt x="1729" y="1535"/>
                  </a:cubicBezTo>
                  <a:cubicBezTo>
                    <a:pt x="1748" y="1557"/>
                    <a:pt x="1707" y="1600"/>
                    <a:pt x="1737" y="1618"/>
                  </a:cubicBezTo>
                  <a:cubicBezTo>
                    <a:pt x="1766" y="1615"/>
                    <a:pt x="1765" y="1586"/>
                    <a:pt x="1794" y="1574"/>
                  </a:cubicBezTo>
                  <a:cubicBezTo>
                    <a:pt x="1789" y="1604"/>
                    <a:pt x="1824" y="1626"/>
                    <a:pt x="1779" y="1648"/>
                  </a:cubicBezTo>
                  <a:cubicBezTo>
                    <a:pt x="1779" y="1677"/>
                    <a:pt x="1834" y="1669"/>
                    <a:pt x="1808" y="1711"/>
                  </a:cubicBezTo>
                  <a:cubicBezTo>
                    <a:pt x="1818" y="1728"/>
                    <a:pt x="1831" y="1721"/>
                    <a:pt x="1843" y="1718"/>
                  </a:cubicBezTo>
                  <a:lnTo>
                    <a:pt x="1870" y="1688"/>
                  </a:lnTo>
                  <a:cubicBezTo>
                    <a:pt x="1862" y="1712"/>
                    <a:pt x="1860" y="1750"/>
                    <a:pt x="1867" y="1777"/>
                  </a:cubicBezTo>
                  <a:cubicBezTo>
                    <a:pt x="1858" y="1800"/>
                    <a:pt x="1879" y="1825"/>
                    <a:pt x="1839" y="1844"/>
                  </a:cubicBezTo>
                  <a:cubicBezTo>
                    <a:pt x="1828" y="1900"/>
                    <a:pt x="1827" y="1956"/>
                    <a:pt x="1763" y="1992"/>
                  </a:cubicBezTo>
                  <a:cubicBezTo>
                    <a:pt x="1726" y="2060"/>
                    <a:pt x="1497" y="2024"/>
                    <a:pt x="1446" y="2092"/>
                  </a:cubicBezTo>
                  <a:cubicBezTo>
                    <a:pt x="1459" y="2104"/>
                    <a:pt x="1576" y="2100"/>
                    <a:pt x="1591" y="2096"/>
                  </a:cubicBezTo>
                  <a:cubicBezTo>
                    <a:pt x="1613" y="2085"/>
                    <a:pt x="1631" y="2104"/>
                    <a:pt x="1654" y="2103"/>
                  </a:cubicBezTo>
                  <a:cubicBezTo>
                    <a:pt x="1705" y="2103"/>
                    <a:pt x="1767" y="2086"/>
                    <a:pt x="1809" y="2103"/>
                  </a:cubicBezTo>
                  <a:cubicBezTo>
                    <a:pt x="1869" y="2103"/>
                    <a:pt x="1920" y="2105"/>
                    <a:pt x="1974" y="2105"/>
                  </a:cubicBezTo>
                  <a:lnTo>
                    <a:pt x="1974" y="2106"/>
                  </a:ln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1F497D"/>
                </a:solidFill>
              </a:endParaRPr>
            </a:p>
          </p:txBody>
        </p:sp>
        <p:sp>
          <p:nvSpPr>
            <p:cNvPr id="17" name="Freeform 15"/>
            <p:cNvSpPr>
              <a:spLocks noChangeAspect="1" noEditPoints="1"/>
            </p:cNvSpPr>
            <p:nvPr/>
          </p:nvSpPr>
          <p:spPr bwMode="gray">
            <a:xfrm>
              <a:off x="3235" y="2758"/>
              <a:ext cx="581" cy="570"/>
            </a:xfrm>
            <a:custGeom>
              <a:avLst/>
              <a:gdLst/>
              <a:ahLst/>
              <a:cxnLst>
                <a:cxn ang="0">
                  <a:pos x="321" y="621"/>
                </a:cxn>
                <a:cxn ang="0">
                  <a:pos x="321" y="621"/>
                </a:cxn>
                <a:cxn ang="0">
                  <a:pos x="639" y="307"/>
                </a:cxn>
                <a:cxn ang="0">
                  <a:pos x="321" y="0"/>
                </a:cxn>
                <a:cxn ang="0">
                  <a:pos x="0" y="307"/>
                </a:cxn>
                <a:cxn ang="0">
                  <a:pos x="321" y="621"/>
                </a:cxn>
                <a:cxn ang="0">
                  <a:pos x="321" y="621"/>
                </a:cxn>
                <a:cxn ang="0">
                  <a:pos x="162" y="307"/>
                </a:cxn>
                <a:cxn ang="0">
                  <a:pos x="162" y="307"/>
                </a:cxn>
                <a:cxn ang="0">
                  <a:pos x="321" y="125"/>
                </a:cxn>
                <a:cxn ang="0">
                  <a:pos x="477" y="307"/>
                </a:cxn>
                <a:cxn ang="0">
                  <a:pos x="321" y="495"/>
                </a:cxn>
                <a:cxn ang="0">
                  <a:pos x="162" y="307"/>
                </a:cxn>
              </a:cxnLst>
              <a:rect l="0" t="0" r="r" b="b"/>
              <a:pathLst>
                <a:path w="639" h="621">
                  <a:moveTo>
                    <a:pt x="321" y="621"/>
                  </a:moveTo>
                  <a:lnTo>
                    <a:pt x="321" y="621"/>
                  </a:lnTo>
                  <a:cubicBezTo>
                    <a:pt x="512" y="621"/>
                    <a:pt x="639" y="480"/>
                    <a:pt x="639" y="307"/>
                  </a:cubicBezTo>
                  <a:cubicBezTo>
                    <a:pt x="639" y="124"/>
                    <a:pt x="511" y="0"/>
                    <a:pt x="321" y="0"/>
                  </a:cubicBezTo>
                  <a:cubicBezTo>
                    <a:pt x="130" y="0"/>
                    <a:pt x="0" y="121"/>
                    <a:pt x="0" y="307"/>
                  </a:cubicBezTo>
                  <a:cubicBezTo>
                    <a:pt x="0" y="489"/>
                    <a:pt x="132" y="621"/>
                    <a:pt x="321" y="621"/>
                  </a:cubicBezTo>
                  <a:lnTo>
                    <a:pt x="321" y="621"/>
                  </a:lnTo>
                  <a:close/>
                  <a:moveTo>
                    <a:pt x="162" y="307"/>
                  </a:moveTo>
                  <a:lnTo>
                    <a:pt x="162" y="307"/>
                  </a:lnTo>
                  <a:cubicBezTo>
                    <a:pt x="162" y="198"/>
                    <a:pt x="214" y="125"/>
                    <a:pt x="321" y="125"/>
                  </a:cubicBezTo>
                  <a:cubicBezTo>
                    <a:pt x="425" y="125"/>
                    <a:pt x="477" y="192"/>
                    <a:pt x="477" y="307"/>
                  </a:cubicBezTo>
                  <a:cubicBezTo>
                    <a:pt x="477" y="413"/>
                    <a:pt x="426" y="495"/>
                    <a:pt x="321" y="495"/>
                  </a:cubicBezTo>
                  <a:cubicBezTo>
                    <a:pt x="220" y="495"/>
                    <a:pt x="162" y="415"/>
                    <a:pt x="162" y="307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1F497D"/>
                </a:solidFill>
              </a:endParaRPr>
            </a:p>
          </p:txBody>
        </p:sp>
        <p:sp>
          <p:nvSpPr>
            <p:cNvPr id="18" name="Freeform 16"/>
            <p:cNvSpPr>
              <a:spLocks noChangeAspect="1"/>
            </p:cNvSpPr>
            <p:nvPr/>
          </p:nvSpPr>
          <p:spPr bwMode="gray">
            <a:xfrm>
              <a:off x="3892" y="2758"/>
              <a:ext cx="409" cy="570"/>
            </a:xfrm>
            <a:custGeom>
              <a:avLst/>
              <a:gdLst/>
              <a:ahLst/>
              <a:cxnLst>
                <a:cxn ang="0">
                  <a:pos x="377" y="128"/>
                </a:cxn>
                <a:cxn ang="0">
                  <a:pos x="377" y="128"/>
                </a:cxn>
                <a:cxn ang="0">
                  <a:pos x="270" y="114"/>
                </a:cxn>
                <a:cxn ang="0">
                  <a:pos x="163" y="160"/>
                </a:cxn>
                <a:cxn ang="0">
                  <a:pos x="290" y="260"/>
                </a:cxn>
                <a:cxn ang="0">
                  <a:pos x="441" y="443"/>
                </a:cxn>
                <a:cxn ang="0">
                  <a:pos x="187" y="621"/>
                </a:cxn>
                <a:cxn ang="0">
                  <a:pos x="11" y="594"/>
                </a:cxn>
                <a:cxn ang="0">
                  <a:pos x="11" y="469"/>
                </a:cxn>
                <a:cxn ang="0">
                  <a:pos x="193" y="506"/>
                </a:cxn>
                <a:cxn ang="0">
                  <a:pos x="279" y="448"/>
                </a:cxn>
                <a:cxn ang="0">
                  <a:pos x="153" y="349"/>
                </a:cxn>
                <a:cxn ang="0">
                  <a:pos x="0" y="160"/>
                </a:cxn>
                <a:cxn ang="0">
                  <a:pos x="243" y="0"/>
                </a:cxn>
                <a:cxn ang="0">
                  <a:pos x="377" y="10"/>
                </a:cxn>
                <a:cxn ang="0">
                  <a:pos x="377" y="128"/>
                </a:cxn>
              </a:cxnLst>
              <a:rect l="0" t="0" r="r" b="b"/>
              <a:pathLst>
                <a:path w="441" h="621">
                  <a:moveTo>
                    <a:pt x="377" y="128"/>
                  </a:moveTo>
                  <a:lnTo>
                    <a:pt x="377" y="128"/>
                  </a:lnTo>
                  <a:cubicBezTo>
                    <a:pt x="341" y="122"/>
                    <a:pt x="306" y="114"/>
                    <a:pt x="270" y="114"/>
                  </a:cubicBezTo>
                  <a:cubicBezTo>
                    <a:pt x="207" y="114"/>
                    <a:pt x="163" y="129"/>
                    <a:pt x="163" y="160"/>
                  </a:cubicBezTo>
                  <a:cubicBezTo>
                    <a:pt x="163" y="195"/>
                    <a:pt x="223" y="224"/>
                    <a:pt x="290" y="260"/>
                  </a:cubicBezTo>
                  <a:cubicBezTo>
                    <a:pt x="353" y="294"/>
                    <a:pt x="441" y="340"/>
                    <a:pt x="441" y="443"/>
                  </a:cubicBezTo>
                  <a:cubicBezTo>
                    <a:pt x="441" y="557"/>
                    <a:pt x="340" y="621"/>
                    <a:pt x="187" y="621"/>
                  </a:cubicBezTo>
                  <a:cubicBezTo>
                    <a:pt x="117" y="621"/>
                    <a:pt x="69" y="607"/>
                    <a:pt x="11" y="594"/>
                  </a:cubicBezTo>
                  <a:lnTo>
                    <a:pt x="11" y="469"/>
                  </a:lnTo>
                  <a:cubicBezTo>
                    <a:pt x="56" y="482"/>
                    <a:pt x="128" y="506"/>
                    <a:pt x="193" y="506"/>
                  </a:cubicBezTo>
                  <a:cubicBezTo>
                    <a:pt x="236" y="506"/>
                    <a:pt x="279" y="487"/>
                    <a:pt x="279" y="448"/>
                  </a:cubicBezTo>
                  <a:cubicBezTo>
                    <a:pt x="279" y="412"/>
                    <a:pt x="227" y="391"/>
                    <a:pt x="153" y="349"/>
                  </a:cubicBezTo>
                  <a:cubicBezTo>
                    <a:pt x="86" y="316"/>
                    <a:pt x="0" y="247"/>
                    <a:pt x="0" y="160"/>
                  </a:cubicBezTo>
                  <a:cubicBezTo>
                    <a:pt x="0" y="57"/>
                    <a:pt x="104" y="0"/>
                    <a:pt x="243" y="0"/>
                  </a:cubicBezTo>
                  <a:cubicBezTo>
                    <a:pt x="288" y="0"/>
                    <a:pt x="333" y="4"/>
                    <a:pt x="377" y="10"/>
                  </a:cubicBezTo>
                  <a:lnTo>
                    <a:pt x="377" y="128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1F497D"/>
                </a:solidFill>
              </a:endParaRPr>
            </a:p>
          </p:txBody>
        </p:sp>
        <p:sp>
          <p:nvSpPr>
            <p:cNvPr id="19" name="Freeform 17"/>
            <p:cNvSpPr>
              <a:spLocks noChangeAspect="1"/>
            </p:cNvSpPr>
            <p:nvPr/>
          </p:nvSpPr>
          <p:spPr bwMode="gray">
            <a:xfrm>
              <a:off x="1772" y="2564"/>
              <a:ext cx="215" cy="743"/>
            </a:xfrm>
            <a:custGeom>
              <a:avLst/>
              <a:gdLst/>
              <a:ahLst/>
              <a:cxnLst>
                <a:cxn ang="0">
                  <a:pos x="18" y="817"/>
                </a:cxn>
                <a:cxn ang="0">
                  <a:pos x="18" y="817"/>
                </a:cxn>
                <a:cxn ang="0">
                  <a:pos x="24" y="606"/>
                </a:cxn>
                <a:cxn ang="0">
                  <a:pos x="24" y="287"/>
                </a:cxn>
                <a:cxn ang="0">
                  <a:pos x="0" y="0"/>
                </a:cxn>
                <a:cxn ang="0">
                  <a:pos x="211" y="0"/>
                </a:cxn>
                <a:cxn ang="0">
                  <a:pos x="205" y="232"/>
                </a:cxn>
                <a:cxn ang="0">
                  <a:pos x="205" y="530"/>
                </a:cxn>
                <a:cxn ang="0">
                  <a:pos x="229" y="817"/>
                </a:cxn>
                <a:cxn ang="0">
                  <a:pos x="18" y="817"/>
                </a:cxn>
              </a:cxnLst>
              <a:rect l="0" t="0" r="r" b="b"/>
              <a:pathLst>
                <a:path w="229" h="817">
                  <a:moveTo>
                    <a:pt x="18" y="817"/>
                  </a:moveTo>
                  <a:lnTo>
                    <a:pt x="18" y="817"/>
                  </a:lnTo>
                  <a:cubicBezTo>
                    <a:pt x="22" y="750"/>
                    <a:pt x="24" y="699"/>
                    <a:pt x="24" y="606"/>
                  </a:cubicBezTo>
                  <a:lnTo>
                    <a:pt x="24" y="287"/>
                  </a:lnTo>
                  <a:cubicBezTo>
                    <a:pt x="24" y="172"/>
                    <a:pt x="17" y="85"/>
                    <a:pt x="0" y="0"/>
                  </a:cubicBezTo>
                  <a:lnTo>
                    <a:pt x="211" y="0"/>
                  </a:lnTo>
                  <a:cubicBezTo>
                    <a:pt x="211" y="59"/>
                    <a:pt x="205" y="140"/>
                    <a:pt x="205" y="232"/>
                  </a:cubicBezTo>
                  <a:lnTo>
                    <a:pt x="205" y="530"/>
                  </a:lnTo>
                  <a:cubicBezTo>
                    <a:pt x="205" y="614"/>
                    <a:pt x="218" y="739"/>
                    <a:pt x="229" y="817"/>
                  </a:cubicBezTo>
                  <a:lnTo>
                    <a:pt x="18" y="817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1F497D"/>
                </a:solidFill>
              </a:endParaRPr>
            </a:p>
          </p:txBody>
        </p:sp>
        <p:sp>
          <p:nvSpPr>
            <p:cNvPr id="20" name="Freeform 18"/>
            <p:cNvSpPr>
              <a:spLocks noChangeAspect="1" noEditPoints="1"/>
            </p:cNvSpPr>
            <p:nvPr/>
          </p:nvSpPr>
          <p:spPr bwMode="gray">
            <a:xfrm>
              <a:off x="2095" y="2758"/>
              <a:ext cx="602" cy="785"/>
            </a:xfrm>
            <a:custGeom>
              <a:avLst/>
              <a:gdLst/>
              <a:ahLst/>
              <a:cxnLst>
                <a:cxn ang="0">
                  <a:pos x="210" y="851"/>
                </a:cxn>
                <a:cxn ang="0">
                  <a:pos x="210" y="851"/>
                </a:cxn>
                <a:cxn ang="0">
                  <a:pos x="198" y="632"/>
                </a:cxn>
                <a:cxn ang="0">
                  <a:pos x="198" y="564"/>
                </a:cxn>
                <a:cxn ang="0">
                  <a:pos x="385" y="621"/>
                </a:cxn>
                <a:cxn ang="0">
                  <a:pos x="662" y="322"/>
                </a:cxn>
                <a:cxn ang="0">
                  <a:pos x="378" y="0"/>
                </a:cxn>
                <a:cxn ang="0">
                  <a:pos x="174" y="98"/>
                </a:cxn>
                <a:cxn ang="0">
                  <a:pos x="153" y="15"/>
                </a:cxn>
                <a:cxn ang="0">
                  <a:pos x="0" y="26"/>
                </a:cxn>
                <a:cxn ang="0">
                  <a:pos x="36" y="323"/>
                </a:cxn>
                <a:cxn ang="0">
                  <a:pos x="36" y="564"/>
                </a:cxn>
                <a:cxn ang="0">
                  <a:pos x="12" y="863"/>
                </a:cxn>
                <a:cxn ang="0">
                  <a:pos x="210" y="851"/>
                </a:cxn>
                <a:cxn ang="0">
                  <a:pos x="210" y="851"/>
                </a:cxn>
                <a:cxn ang="0">
                  <a:pos x="186" y="323"/>
                </a:cxn>
                <a:cxn ang="0">
                  <a:pos x="186" y="323"/>
                </a:cxn>
                <a:cxn ang="0">
                  <a:pos x="338" y="125"/>
                </a:cxn>
                <a:cxn ang="0">
                  <a:pos x="500" y="323"/>
                </a:cxn>
                <a:cxn ang="0">
                  <a:pos x="345" y="495"/>
                </a:cxn>
                <a:cxn ang="0">
                  <a:pos x="186" y="323"/>
                </a:cxn>
              </a:cxnLst>
              <a:rect l="0" t="0" r="r" b="b"/>
              <a:pathLst>
                <a:path w="662" h="863">
                  <a:moveTo>
                    <a:pt x="210" y="851"/>
                  </a:moveTo>
                  <a:lnTo>
                    <a:pt x="210" y="851"/>
                  </a:lnTo>
                  <a:cubicBezTo>
                    <a:pt x="198" y="763"/>
                    <a:pt x="198" y="664"/>
                    <a:pt x="198" y="632"/>
                  </a:cubicBezTo>
                  <a:lnTo>
                    <a:pt x="198" y="564"/>
                  </a:lnTo>
                  <a:cubicBezTo>
                    <a:pt x="242" y="589"/>
                    <a:pt x="288" y="621"/>
                    <a:pt x="385" y="621"/>
                  </a:cubicBezTo>
                  <a:cubicBezTo>
                    <a:pt x="550" y="621"/>
                    <a:pt x="662" y="495"/>
                    <a:pt x="662" y="322"/>
                  </a:cubicBezTo>
                  <a:cubicBezTo>
                    <a:pt x="662" y="134"/>
                    <a:pt x="546" y="0"/>
                    <a:pt x="378" y="0"/>
                  </a:cubicBezTo>
                  <a:cubicBezTo>
                    <a:pt x="261" y="0"/>
                    <a:pt x="213" y="56"/>
                    <a:pt x="174" y="98"/>
                  </a:cubicBezTo>
                  <a:cubicBezTo>
                    <a:pt x="166" y="67"/>
                    <a:pt x="162" y="41"/>
                    <a:pt x="153" y="15"/>
                  </a:cubicBezTo>
                  <a:lnTo>
                    <a:pt x="0" y="26"/>
                  </a:lnTo>
                  <a:cubicBezTo>
                    <a:pt x="19" y="127"/>
                    <a:pt x="36" y="220"/>
                    <a:pt x="36" y="323"/>
                  </a:cubicBezTo>
                  <a:lnTo>
                    <a:pt x="36" y="564"/>
                  </a:lnTo>
                  <a:cubicBezTo>
                    <a:pt x="36" y="648"/>
                    <a:pt x="18" y="808"/>
                    <a:pt x="12" y="863"/>
                  </a:cubicBezTo>
                  <a:lnTo>
                    <a:pt x="210" y="851"/>
                  </a:lnTo>
                  <a:lnTo>
                    <a:pt x="210" y="851"/>
                  </a:lnTo>
                  <a:close/>
                  <a:moveTo>
                    <a:pt x="186" y="323"/>
                  </a:moveTo>
                  <a:lnTo>
                    <a:pt x="186" y="323"/>
                  </a:lnTo>
                  <a:cubicBezTo>
                    <a:pt x="186" y="206"/>
                    <a:pt x="236" y="125"/>
                    <a:pt x="338" y="125"/>
                  </a:cubicBezTo>
                  <a:cubicBezTo>
                    <a:pt x="433" y="125"/>
                    <a:pt x="500" y="207"/>
                    <a:pt x="500" y="323"/>
                  </a:cubicBezTo>
                  <a:cubicBezTo>
                    <a:pt x="500" y="426"/>
                    <a:pt x="448" y="495"/>
                    <a:pt x="345" y="495"/>
                  </a:cubicBezTo>
                  <a:cubicBezTo>
                    <a:pt x="244" y="495"/>
                    <a:pt x="186" y="437"/>
                    <a:pt x="186" y="323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1F497D"/>
                </a:solidFill>
              </a:endParaRPr>
            </a:p>
          </p:txBody>
        </p:sp>
        <p:sp>
          <p:nvSpPr>
            <p:cNvPr id="21" name="Freeform 19"/>
            <p:cNvSpPr>
              <a:spLocks noChangeAspect="1"/>
            </p:cNvSpPr>
            <p:nvPr/>
          </p:nvSpPr>
          <p:spPr bwMode="gray">
            <a:xfrm>
              <a:off x="2773" y="2758"/>
              <a:ext cx="398" cy="570"/>
            </a:xfrm>
            <a:custGeom>
              <a:avLst/>
              <a:gdLst/>
              <a:ahLst/>
              <a:cxnLst>
                <a:cxn ang="0">
                  <a:pos x="364" y="126"/>
                </a:cxn>
                <a:cxn ang="0">
                  <a:pos x="364" y="126"/>
                </a:cxn>
                <a:cxn ang="0">
                  <a:pos x="270" y="114"/>
                </a:cxn>
                <a:cxn ang="0">
                  <a:pos x="162" y="160"/>
                </a:cxn>
                <a:cxn ang="0">
                  <a:pos x="289" y="260"/>
                </a:cxn>
                <a:cxn ang="0">
                  <a:pos x="440" y="443"/>
                </a:cxn>
                <a:cxn ang="0">
                  <a:pos x="186" y="621"/>
                </a:cxn>
                <a:cxn ang="0">
                  <a:pos x="11" y="594"/>
                </a:cxn>
                <a:cxn ang="0">
                  <a:pos x="11" y="469"/>
                </a:cxn>
                <a:cxn ang="0">
                  <a:pos x="192" y="506"/>
                </a:cxn>
                <a:cxn ang="0">
                  <a:pos x="278" y="448"/>
                </a:cxn>
                <a:cxn ang="0">
                  <a:pos x="152" y="349"/>
                </a:cxn>
                <a:cxn ang="0">
                  <a:pos x="0" y="160"/>
                </a:cxn>
                <a:cxn ang="0">
                  <a:pos x="242" y="0"/>
                </a:cxn>
                <a:cxn ang="0">
                  <a:pos x="387" y="12"/>
                </a:cxn>
                <a:cxn ang="0">
                  <a:pos x="364" y="126"/>
                </a:cxn>
              </a:cxnLst>
              <a:rect l="0" t="0" r="r" b="b"/>
              <a:pathLst>
                <a:path w="440" h="621">
                  <a:moveTo>
                    <a:pt x="364" y="126"/>
                  </a:moveTo>
                  <a:lnTo>
                    <a:pt x="364" y="126"/>
                  </a:lnTo>
                  <a:cubicBezTo>
                    <a:pt x="328" y="120"/>
                    <a:pt x="306" y="114"/>
                    <a:pt x="270" y="114"/>
                  </a:cubicBezTo>
                  <a:cubicBezTo>
                    <a:pt x="206" y="114"/>
                    <a:pt x="162" y="129"/>
                    <a:pt x="162" y="160"/>
                  </a:cubicBezTo>
                  <a:cubicBezTo>
                    <a:pt x="162" y="195"/>
                    <a:pt x="222" y="224"/>
                    <a:pt x="289" y="260"/>
                  </a:cubicBezTo>
                  <a:cubicBezTo>
                    <a:pt x="353" y="294"/>
                    <a:pt x="440" y="340"/>
                    <a:pt x="440" y="443"/>
                  </a:cubicBezTo>
                  <a:cubicBezTo>
                    <a:pt x="440" y="557"/>
                    <a:pt x="339" y="621"/>
                    <a:pt x="186" y="621"/>
                  </a:cubicBezTo>
                  <a:cubicBezTo>
                    <a:pt x="116" y="621"/>
                    <a:pt x="68" y="607"/>
                    <a:pt x="11" y="594"/>
                  </a:cubicBezTo>
                  <a:lnTo>
                    <a:pt x="11" y="469"/>
                  </a:lnTo>
                  <a:cubicBezTo>
                    <a:pt x="55" y="482"/>
                    <a:pt x="127" y="506"/>
                    <a:pt x="192" y="506"/>
                  </a:cubicBezTo>
                  <a:cubicBezTo>
                    <a:pt x="235" y="506"/>
                    <a:pt x="278" y="487"/>
                    <a:pt x="278" y="448"/>
                  </a:cubicBezTo>
                  <a:cubicBezTo>
                    <a:pt x="278" y="412"/>
                    <a:pt x="227" y="391"/>
                    <a:pt x="152" y="349"/>
                  </a:cubicBezTo>
                  <a:cubicBezTo>
                    <a:pt x="85" y="316"/>
                    <a:pt x="0" y="247"/>
                    <a:pt x="0" y="160"/>
                  </a:cubicBezTo>
                  <a:cubicBezTo>
                    <a:pt x="0" y="57"/>
                    <a:pt x="103" y="0"/>
                    <a:pt x="242" y="0"/>
                  </a:cubicBezTo>
                  <a:cubicBezTo>
                    <a:pt x="288" y="0"/>
                    <a:pt x="342" y="6"/>
                    <a:pt x="387" y="12"/>
                  </a:cubicBezTo>
                  <a:lnTo>
                    <a:pt x="364" y="126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1F497D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582180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2627784" y="1604797"/>
            <a:ext cx="4248472" cy="369332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wrap="square" rtlCol="0">
            <a:spAutoFit/>
          </a:bodyPr>
          <a:lstStyle/>
          <a:p>
            <a:endParaRPr lang="nl-BE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183"/>
          <a:stretch/>
        </p:blipFill>
        <p:spPr bwMode="auto">
          <a:xfrm>
            <a:off x="683568" y="1587155"/>
            <a:ext cx="3384376" cy="4447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/>
              <a:t>Symptomatic vs asymptomatic </a:t>
            </a:r>
            <a:r>
              <a:rPr lang="nl-BE" dirty="0" smtClean="0"/>
              <a:t>patients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2987824" y="3018696"/>
            <a:ext cx="646055" cy="307777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nl-BE" sz="1400" i="1" dirty="0" smtClean="0"/>
              <a:t>P</a:t>
            </a:r>
            <a:r>
              <a:rPr lang="nl-BE" sz="1400" dirty="0" smtClean="0"/>
              <a:t> ,003</a:t>
            </a:r>
            <a:endParaRPr lang="nl-BE" sz="1400" dirty="0"/>
          </a:p>
        </p:txBody>
      </p:sp>
      <p:sp>
        <p:nvSpPr>
          <p:cNvPr id="25" name="TextBox 24"/>
          <p:cNvSpPr txBox="1"/>
          <p:nvPr/>
        </p:nvSpPr>
        <p:spPr>
          <a:xfrm>
            <a:off x="6557911" y="3874426"/>
            <a:ext cx="646055" cy="307777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400" i="1"/>
            </a:lvl1pPr>
          </a:lstStyle>
          <a:p>
            <a:r>
              <a:rPr lang="nl-BE" dirty="0"/>
              <a:t>P </a:t>
            </a:r>
            <a:r>
              <a:rPr lang="nl-BE" i="0" dirty="0"/>
              <a:t>,007</a:t>
            </a:r>
          </a:p>
        </p:txBody>
      </p:sp>
      <p:grpSp>
        <p:nvGrpSpPr>
          <p:cNvPr id="11" name="Group 28"/>
          <p:cNvGrpSpPr>
            <a:grpSpLocks/>
          </p:cNvGrpSpPr>
          <p:nvPr/>
        </p:nvGrpSpPr>
        <p:grpSpPr bwMode="auto">
          <a:xfrm>
            <a:off x="4752028" y="1604823"/>
            <a:ext cx="3411197" cy="4358217"/>
            <a:chOff x="4294450" y="1203598"/>
            <a:chExt cx="3137128" cy="3322552"/>
          </a:xfrm>
        </p:grpSpPr>
        <p:pic>
          <p:nvPicPr>
            <p:cNvPr id="12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4344"/>
            <a:stretch>
              <a:fillRect/>
            </a:stretch>
          </p:blipFill>
          <p:spPr bwMode="auto">
            <a:xfrm>
              <a:off x="4294450" y="1203598"/>
              <a:ext cx="3137128" cy="33225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TextBox 226"/>
            <p:cNvSpPr txBox="1">
              <a:spLocks noChangeArrowheads="1"/>
            </p:cNvSpPr>
            <p:nvPr/>
          </p:nvSpPr>
          <p:spPr bwMode="auto">
            <a:xfrm>
              <a:off x="5179076" y="3246685"/>
              <a:ext cx="594632" cy="234638"/>
            </a:xfrm>
            <a:prstGeom prst="rect">
              <a:avLst/>
            </a:prstGeom>
            <a:noFill/>
            <a:ln w="1270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/>
            <a:p>
              <a:r>
                <a:rPr lang="nl-BE" altLang="en-US" sz="1400" i="1" dirty="0"/>
                <a:t>P </a:t>
              </a:r>
              <a:r>
                <a:rPr lang="nl-BE" altLang="en-US" sz="1400" dirty="0"/>
                <a:t>.007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6050290" y="6309320"/>
            <a:ext cx="269689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100" dirty="0" smtClean="0">
                <a:solidFill>
                  <a:schemeClr val="bg1">
                    <a:lumMod val="65000"/>
                  </a:schemeClr>
                </a:solidFill>
              </a:rPr>
              <a:t>Yanina Jansen et al ECC 2015 and SMR 2015</a:t>
            </a:r>
            <a:endParaRPr lang="en-US" sz="11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947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 smtClean="0"/>
              <a:t>Brain metastases</a:t>
            </a:r>
            <a:endParaRPr lang="nl-BE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806"/>
          <a:stretch/>
        </p:blipFill>
        <p:spPr bwMode="auto">
          <a:xfrm>
            <a:off x="1115616" y="1412779"/>
            <a:ext cx="3289779" cy="4553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851"/>
          <a:stretch/>
        </p:blipFill>
        <p:spPr bwMode="auto">
          <a:xfrm>
            <a:off x="4795673" y="1417800"/>
            <a:ext cx="3284221" cy="4548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5701560" y="3985881"/>
            <a:ext cx="646055" cy="307777"/>
          </a:xfrm>
          <a:prstGeom prst="rect">
            <a:avLst/>
          </a:prstGeom>
          <a:noFill/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nl-BE" sz="1400" i="1" dirty="0" smtClean="0"/>
              <a:t>P </a:t>
            </a:r>
            <a:r>
              <a:rPr lang="nl-BE" sz="1400" dirty="0" smtClean="0"/>
              <a:t>,038</a:t>
            </a:r>
            <a:endParaRPr lang="nl-BE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2605195" y="1873646"/>
            <a:ext cx="646055" cy="307777"/>
          </a:xfrm>
          <a:prstGeom prst="rect">
            <a:avLst/>
          </a:prstGeom>
          <a:noFill/>
          <a:ln w="12700">
            <a:noFill/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400" i="1"/>
            </a:lvl1pPr>
          </a:lstStyle>
          <a:p>
            <a:r>
              <a:rPr lang="nl-BE" dirty="0"/>
              <a:t>P ,</a:t>
            </a:r>
            <a:r>
              <a:rPr lang="nl-BE" i="0" dirty="0"/>
              <a:t>079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50290" y="6309320"/>
            <a:ext cx="269689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100" dirty="0" smtClean="0">
                <a:solidFill>
                  <a:schemeClr val="bg1">
                    <a:lumMod val="65000"/>
                  </a:schemeClr>
                </a:solidFill>
              </a:rPr>
              <a:t>Yanina Jansen et al ECC 2015 and SMR 2015</a:t>
            </a:r>
            <a:endParaRPr lang="en-US" sz="11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644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C-reactive </a:t>
            </a:r>
            <a:r>
              <a:rPr lang="en-US" sz="3200" dirty="0" smtClean="0"/>
              <a:t>protein (CRP)</a:t>
            </a:r>
            <a:endParaRPr lang="en-US" sz="3200" dirty="0"/>
          </a:p>
        </p:txBody>
      </p:sp>
      <p:sp>
        <p:nvSpPr>
          <p:cNvPr id="3" name="Right Arrow 2"/>
          <p:cNvSpPr/>
          <p:nvPr/>
        </p:nvSpPr>
        <p:spPr>
          <a:xfrm rot="7812145">
            <a:off x="1252987" y="4172565"/>
            <a:ext cx="480053" cy="21602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847" y="1700808"/>
            <a:ext cx="3080321" cy="3552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60041" y="5459858"/>
            <a:ext cx="65042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100" dirty="0" smtClean="0"/>
              <a:t>Patients</a:t>
            </a:r>
            <a:endParaRPr lang="en-US" sz="1100" dirty="0"/>
          </a:p>
        </p:txBody>
      </p:sp>
      <p:sp>
        <p:nvSpPr>
          <p:cNvPr id="7" name="TextBox 6"/>
          <p:cNvSpPr txBox="1"/>
          <p:nvPr/>
        </p:nvSpPr>
        <p:spPr>
          <a:xfrm rot="16200000">
            <a:off x="-123103" y="3506240"/>
            <a:ext cx="86684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100" dirty="0" smtClean="0"/>
              <a:t>CRP (mg/dl)</a:t>
            </a:r>
            <a:endParaRPr lang="en-US" sz="1100" dirty="0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755576" y="4844191"/>
            <a:ext cx="2304256" cy="24196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755576" y="4484344"/>
            <a:ext cx="2304256" cy="0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058420" y="4293096"/>
            <a:ext cx="5774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800" dirty="0" smtClean="0"/>
              <a:t>5x ULN</a:t>
            </a:r>
            <a:endParaRPr lang="en-US" sz="800" dirty="0"/>
          </a:p>
        </p:txBody>
      </p:sp>
      <p:sp>
        <p:nvSpPr>
          <p:cNvPr id="15" name="TextBox 14"/>
          <p:cNvSpPr txBox="1"/>
          <p:nvPr/>
        </p:nvSpPr>
        <p:spPr>
          <a:xfrm>
            <a:off x="3058420" y="4677139"/>
            <a:ext cx="5774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800" dirty="0" smtClean="0"/>
              <a:t>ULN</a:t>
            </a:r>
            <a:endParaRPr lang="en-US" sz="800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755576" y="4100301"/>
            <a:ext cx="2304256" cy="0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058420" y="3909053"/>
            <a:ext cx="5774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800" dirty="0" smtClean="0"/>
              <a:t>10x ULN</a:t>
            </a:r>
            <a:endParaRPr lang="en-US" sz="800" dirty="0"/>
          </a:p>
        </p:txBody>
      </p:sp>
      <p:sp>
        <p:nvSpPr>
          <p:cNvPr id="16" name="TextBox 15"/>
          <p:cNvSpPr txBox="1"/>
          <p:nvPr/>
        </p:nvSpPr>
        <p:spPr>
          <a:xfrm>
            <a:off x="6050290" y="6309320"/>
            <a:ext cx="269689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100" dirty="0" smtClean="0">
                <a:solidFill>
                  <a:schemeClr val="bg1">
                    <a:lumMod val="65000"/>
                  </a:schemeClr>
                </a:solidFill>
              </a:rPr>
              <a:t>Yanina Jansen et al ECC 2015 and SMR 2015</a:t>
            </a:r>
            <a:endParaRPr lang="en-US" sz="11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524"/>
          <a:stretch/>
        </p:blipFill>
        <p:spPr bwMode="auto">
          <a:xfrm>
            <a:off x="6372201" y="1700839"/>
            <a:ext cx="2662743" cy="3969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109"/>
          <a:stretch/>
        </p:blipFill>
        <p:spPr bwMode="auto">
          <a:xfrm>
            <a:off x="3635897" y="1700839"/>
            <a:ext cx="2750823" cy="3969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7958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5167"/>
            <a:ext cx="8229600" cy="945588"/>
          </a:xfrm>
        </p:spPr>
        <p:txBody>
          <a:bodyPr>
            <a:normAutofit/>
          </a:bodyPr>
          <a:lstStyle/>
          <a:p>
            <a:r>
              <a:rPr lang="nl-BE" sz="2800" dirty="0" smtClean="0"/>
              <a:t>CRP: Background</a:t>
            </a:r>
            <a:endParaRPr lang="en-US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64" y="1700808"/>
            <a:ext cx="4032448" cy="4191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0" t="5170" r="4077" b="4625"/>
          <a:stretch/>
        </p:blipFill>
        <p:spPr bwMode="auto">
          <a:xfrm>
            <a:off x="4572000" y="1887239"/>
            <a:ext cx="4290412" cy="423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050290" y="6309320"/>
            <a:ext cx="269689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100" dirty="0" smtClean="0">
                <a:solidFill>
                  <a:schemeClr val="bg1">
                    <a:lumMod val="65000"/>
                  </a:schemeClr>
                </a:solidFill>
              </a:rPr>
              <a:t>Yanina Jansen et al ECC 2015 and SMR 2015</a:t>
            </a:r>
            <a:endParaRPr lang="en-US" sz="11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85815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162"/>
          <a:stretch/>
        </p:blipFill>
        <p:spPr bwMode="auto">
          <a:xfrm>
            <a:off x="3419872" y="1796819"/>
            <a:ext cx="2592288" cy="3663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2800" dirty="0" smtClean="0"/>
              <a:t>Lactate Dehydrogenase (LDH)</a:t>
            </a:r>
            <a:endParaRPr lang="en-US" sz="2800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37294609"/>
              </p:ext>
            </p:extLst>
          </p:nvPr>
        </p:nvGraphicFramePr>
        <p:xfrm>
          <a:off x="360040" y="1700808"/>
          <a:ext cx="2915816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ight Arrow 5"/>
          <p:cNvSpPr/>
          <p:nvPr/>
        </p:nvSpPr>
        <p:spPr>
          <a:xfrm rot="7812145">
            <a:off x="1182834" y="3370481"/>
            <a:ext cx="480053" cy="21602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51" name="Picture 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544"/>
          <a:stretch/>
        </p:blipFill>
        <p:spPr bwMode="auto">
          <a:xfrm>
            <a:off x="6386470" y="1796860"/>
            <a:ext cx="2434002" cy="3662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608997" y="5285451"/>
            <a:ext cx="65042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100" dirty="0" smtClean="0"/>
              <a:t>Patients</a:t>
            </a:r>
            <a:endParaRPr lang="en-US" sz="1100" dirty="0"/>
          </a:p>
        </p:txBody>
      </p:sp>
      <p:sp>
        <p:nvSpPr>
          <p:cNvPr id="10" name="TextBox 9"/>
          <p:cNvSpPr txBox="1"/>
          <p:nvPr/>
        </p:nvSpPr>
        <p:spPr>
          <a:xfrm rot="16200000">
            <a:off x="-128262" y="3506240"/>
            <a:ext cx="8771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100" dirty="0" smtClean="0"/>
              <a:t>LDH (mg/dl)</a:t>
            </a:r>
            <a:endParaRPr lang="en-US" sz="1100" dirty="0"/>
          </a:p>
        </p:txBody>
      </p:sp>
      <p:sp>
        <p:nvSpPr>
          <p:cNvPr id="11" name="TextBox 10"/>
          <p:cNvSpPr txBox="1"/>
          <p:nvPr/>
        </p:nvSpPr>
        <p:spPr>
          <a:xfrm>
            <a:off x="6050290" y="6309320"/>
            <a:ext cx="269689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100" dirty="0" smtClean="0">
                <a:solidFill>
                  <a:schemeClr val="bg1">
                    <a:lumMod val="65000"/>
                  </a:schemeClr>
                </a:solidFill>
              </a:rPr>
              <a:t>Yanina Jansen et al ECC 2015 and SMR 2015</a:t>
            </a:r>
            <a:endParaRPr lang="en-US" sz="11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39952" y="4485117"/>
            <a:ext cx="54770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900" dirty="0" smtClean="0">
                <a:solidFill>
                  <a:srgbClr val="FF0000"/>
                </a:solidFill>
              </a:rPr>
              <a:t>&gt;2xULN</a:t>
            </a:r>
            <a:endParaRPr lang="en-US" sz="9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483042" y="4485117"/>
            <a:ext cx="54770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900" dirty="0" smtClean="0">
                <a:solidFill>
                  <a:srgbClr val="FF0000"/>
                </a:solidFill>
              </a:rPr>
              <a:t>&gt;2xULN</a:t>
            </a:r>
            <a:endParaRPr lang="en-US" sz="9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04048" y="4066865"/>
            <a:ext cx="58405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900" dirty="0" smtClean="0">
                <a:solidFill>
                  <a:srgbClr val="FFC000"/>
                </a:solidFill>
              </a:rPr>
              <a:t>1-2xULN</a:t>
            </a:r>
            <a:endParaRPr lang="en-US" sz="900" dirty="0">
              <a:solidFill>
                <a:srgbClr val="FFC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091557" y="3447004"/>
            <a:ext cx="58405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900" dirty="0" smtClean="0">
                <a:solidFill>
                  <a:srgbClr val="FFC000"/>
                </a:solidFill>
              </a:rPr>
              <a:t>1-2xULN</a:t>
            </a:r>
            <a:endParaRPr lang="en-US" sz="900" dirty="0">
              <a:solidFill>
                <a:srgbClr val="FFC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294352" y="3232788"/>
            <a:ext cx="54770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900" dirty="0" smtClean="0">
                <a:solidFill>
                  <a:schemeClr val="accent3"/>
                </a:solidFill>
              </a:rPr>
              <a:t>&gt;2xULN</a:t>
            </a:r>
            <a:endParaRPr lang="en-US" sz="900" dirty="0">
              <a:solidFill>
                <a:schemeClr val="accent3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275130" y="2976145"/>
            <a:ext cx="43922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900" dirty="0" smtClean="0">
                <a:solidFill>
                  <a:schemeClr val="accent3"/>
                </a:solidFill>
              </a:rPr>
              <a:t>&lt;ULN</a:t>
            </a:r>
            <a:endParaRPr lang="en-US" sz="9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881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2800" dirty="0" smtClean="0"/>
              <a:t>Absolute Lymphocyte Count (ALC)</a:t>
            </a:r>
            <a:endParaRPr lang="en-US" sz="2800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7362456"/>
              </p:ext>
            </p:extLst>
          </p:nvPr>
        </p:nvGraphicFramePr>
        <p:xfrm>
          <a:off x="467544" y="1604815"/>
          <a:ext cx="2736304" cy="39464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118"/>
          <a:stretch/>
        </p:blipFill>
        <p:spPr bwMode="auto">
          <a:xfrm>
            <a:off x="3275857" y="1892829"/>
            <a:ext cx="2717620" cy="37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156"/>
          <a:stretch/>
        </p:blipFill>
        <p:spPr bwMode="auto">
          <a:xfrm>
            <a:off x="6131043" y="1892829"/>
            <a:ext cx="2716271" cy="37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899592" y="4773149"/>
            <a:ext cx="2304256" cy="0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899592" y="4485117"/>
            <a:ext cx="2304256" cy="0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050290" y="6309320"/>
            <a:ext cx="269689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100" dirty="0" smtClean="0">
                <a:solidFill>
                  <a:schemeClr val="bg1">
                    <a:lumMod val="65000"/>
                  </a:schemeClr>
                </a:solidFill>
              </a:rPr>
              <a:t>Yanina Jansen et al ECC 2015 and SMR 2015</a:t>
            </a:r>
            <a:endParaRPr lang="en-US" sz="11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0735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207"/>
          <a:stretch/>
        </p:blipFill>
        <p:spPr bwMode="auto">
          <a:xfrm>
            <a:off x="250157" y="2554129"/>
            <a:ext cx="2563564" cy="3520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39552" y="356660"/>
            <a:ext cx="8229600" cy="1286933"/>
          </a:xfrm>
        </p:spPr>
        <p:txBody>
          <a:bodyPr>
            <a:noAutofit/>
          </a:bodyPr>
          <a:lstStyle/>
          <a:p>
            <a:pPr algn="ctr"/>
            <a:r>
              <a:rPr lang="nl-BE" sz="2500" b="1" dirty="0" smtClean="0">
                <a:solidFill>
                  <a:schemeClr val="tx2"/>
                </a:solidFill>
              </a:rPr>
              <a:t>Poor </a:t>
            </a:r>
            <a:r>
              <a:rPr lang="nl-BE" sz="2500" b="1" dirty="0">
                <a:solidFill>
                  <a:schemeClr val="tx2"/>
                </a:solidFill>
              </a:rPr>
              <a:t>Prognosis Population </a:t>
            </a:r>
            <a:br>
              <a:rPr lang="nl-BE" sz="2500" b="1" dirty="0">
                <a:solidFill>
                  <a:schemeClr val="tx2"/>
                </a:solidFill>
              </a:rPr>
            </a:br>
            <a:r>
              <a:rPr lang="nl-BE" sz="1800" dirty="0" smtClean="0"/>
              <a:t>CRP </a:t>
            </a:r>
            <a:r>
              <a:rPr lang="nl-BE" sz="1800" dirty="0"/>
              <a:t>&gt;10xULN and/or LDH &gt;2xULN and/or ALC &lt;</a:t>
            </a:r>
            <a:r>
              <a:rPr lang="nl-BE" sz="1800" dirty="0" smtClean="0"/>
              <a:t>500/mm³</a:t>
            </a:r>
            <a:r>
              <a:rPr lang="nl-BE" sz="1800" dirty="0"/>
              <a:t/>
            </a:r>
            <a:br>
              <a:rPr lang="nl-BE" sz="1800" dirty="0"/>
            </a:br>
            <a:r>
              <a:rPr lang="nl-BE" sz="1800" dirty="0"/>
              <a:t>No. = 18 patients (20% of the study population)</a:t>
            </a:r>
            <a:endParaRPr lang="nl-BE" sz="14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429496729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005"/>
          <a:stretch/>
        </p:blipFill>
        <p:spPr bwMode="auto">
          <a:xfrm>
            <a:off x="2915816" y="2554193"/>
            <a:ext cx="2535238" cy="3473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619708" y="4965236"/>
            <a:ext cx="826468" cy="307777"/>
          </a:xfrm>
          <a:prstGeom prst="rect">
            <a:avLst/>
          </a:prstGeom>
          <a:noFill/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nl-BE" sz="1400" i="1" dirty="0" smtClean="0">
                <a:solidFill>
                  <a:prstClr val="black"/>
                </a:solidFill>
              </a:rPr>
              <a:t>P</a:t>
            </a:r>
            <a:r>
              <a:rPr lang="nl-BE" sz="1400" dirty="0" smtClean="0">
                <a:solidFill>
                  <a:prstClr val="black"/>
                </a:solidFill>
              </a:rPr>
              <a:t> &lt;0,001</a:t>
            </a:r>
            <a:endParaRPr lang="nl-BE" sz="1400" dirty="0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2505" y="2897667"/>
            <a:ext cx="3563888" cy="2817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355978" y="4329412"/>
            <a:ext cx="826468" cy="307777"/>
          </a:xfrm>
          <a:prstGeom prst="rect">
            <a:avLst/>
          </a:prstGeom>
          <a:noFill/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nl-BE" sz="1400" i="1" dirty="0" smtClean="0">
                <a:solidFill>
                  <a:prstClr val="black"/>
                </a:solidFill>
              </a:rPr>
              <a:t>P</a:t>
            </a:r>
            <a:r>
              <a:rPr lang="nl-BE" sz="1400" dirty="0" smtClean="0">
                <a:solidFill>
                  <a:prstClr val="black"/>
                </a:solidFill>
              </a:rPr>
              <a:t> &lt;0,001</a:t>
            </a:r>
            <a:endParaRPr lang="nl-BE" sz="1400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50290" y="6309320"/>
            <a:ext cx="269689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100" dirty="0" smtClean="0">
                <a:solidFill>
                  <a:schemeClr val="bg1">
                    <a:lumMod val="65000"/>
                  </a:schemeClr>
                </a:solidFill>
              </a:rPr>
              <a:t>Yanina Jansen et al ECC 2015 and SMR 2015</a:t>
            </a:r>
            <a:endParaRPr lang="en-US" sz="11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963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7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317"/>
          <a:stretch/>
        </p:blipFill>
        <p:spPr bwMode="auto">
          <a:xfrm>
            <a:off x="2843810" y="4307405"/>
            <a:ext cx="2293457" cy="2386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498"/>
          <a:stretch/>
        </p:blipFill>
        <p:spPr bwMode="auto">
          <a:xfrm>
            <a:off x="2876889" y="2180864"/>
            <a:ext cx="2199211" cy="1952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452672"/>
            <a:ext cx="8640960" cy="849221"/>
          </a:xfrm>
        </p:spPr>
        <p:txBody>
          <a:bodyPr>
            <a:normAutofit/>
          </a:bodyPr>
          <a:lstStyle/>
          <a:p>
            <a:pPr algn="ctr"/>
            <a:r>
              <a:rPr lang="nl-BE" sz="2400" b="1" dirty="0" smtClean="0">
                <a:solidFill>
                  <a:schemeClr val="tx2"/>
                </a:solidFill>
              </a:rPr>
              <a:t>Baseline prognostic factors excluding patients </a:t>
            </a:r>
            <a:br>
              <a:rPr lang="nl-BE" sz="2400" b="1" dirty="0" smtClean="0">
                <a:solidFill>
                  <a:schemeClr val="tx2"/>
                </a:solidFill>
              </a:rPr>
            </a:br>
            <a:r>
              <a:rPr lang="nl-BE" sz="2400" b="1" dirty="0" smtClean="0">
                <a:solidFill>
                  <a:schemeClr val="tx2"/>
                </a:solidFill>
              </a:rPr>
              <a:t>with a poor prognosis [N: 68] </a:t>
            </a:r>
            <a:endParaRPr lang="en-US" sz="2400" b="1" dirty="0">
              <a:solidFill>
                <a:schemeClr val="tx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17443" y="3523506"/>
            <a:ext cx="6570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200" i="1" dirty="0" smtClean="0"/>
              <a:t>P </a:t>
            </a:r>
            <a:r>
              <a:rPr lang="nl-BE" sz="1200" dirty="0" smtClean="0"/>
              <a:t>0,037</a:t>
            </a:r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3790525" y="5907959"/>
            <a:ext cx="6570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200" i="1" dirty="0" smtClean="0"/>
              <a:t>P </a:t>
            </a:r>
            <a:r>
              <a:rPr lang="nl-BE" sz="1200" dirty="0" smtClean="0"/>
              <a:t>0,007</a:t>
            </a:r>
            <a:endParaRPr lang="en-US" sz="1200" dirty="0"/>
          </a:p>
        </p:txBody>
      </p:sp>
      <p:sp>
        <p:nvSpPr>
          <p:cNvPr id="5" name="Oval 4"/>
          <p:cNvSpPr/>
          <p:nvPr/>
        </p:nvSpPr>
        <p:spPr>
          <a:xfrm>
            <a:off x="5868144" y="3059669"/>
            <a:ext cx="1566500" cy="1984448"/>
          </a:xfrm>
          <a:prstGeom prst="ellipse">
            <a:avLst/>
          </a:prstGeom>
          <a:solidFill>
            <a:schemeClr val="accent6">
              <a:alpha val="60000"/>
            </a:schemeClr>
          </a:solidFill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778832" y="2572095"/>
            <a:ext cx="2031761" cy="2702212"/>
          </a:xfrm>
          <a:prstGeom prst="ellipse">
            <a:avLst/>
          </a:prstGeom>
          <a:solidFill>
            <a:schemeClr val="accent1">
              <a:alpha val="53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997848" y="3741325"/>
            <a:ext cx="6348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3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143973" y="3741325"/>
            <a:ext cx="372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4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7795691" y="3741325"/>
            <a:ext cx="520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18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7236305" y="5331058"/>
            <a:ext cx="15742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 dirty="0" smtClean="0"/>
              <a:t>Brain Metastases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854527" y="5274371"/>
            <a:ext cx="11084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CRP </a:t>
            </a:r>
          </a:p>
          <a:p>
            <a:r>
              <a:rPr lang="nl-BE" dirty="0" smtClean="0"/>
              <a:t>&gt;5xULN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042144" y="1657167"/>
            <a:ext cx="9486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200" dirty="0" smtClean="0"/>
              <a:t>CRP &gt;5xULN</a:t>
            </a:r>
            <a:endParaRPr lang="nl-BE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3340188" y="1671287"/>
            <a:ext cx="12624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1200" dirty="0" smtClean="0"/>
              <a:t>Brain Metastases</a:t>
            </a:r>
            <a:endParaRPr lang="nl-BE" sz="12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055"/>
          <a:stretch/>
        </p:blipFill>
        <p:spPr bwMode="auto">
          <a:xfrm>
            <a:off x="539559" y="2166744"/>
            <a:ext cx="2208905" cy="1952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795076" y="3338839"/>
            <a:ext cx="657038" cy="276999"/>
          </a:xfrm>
          <a:prstGeom prst="rect">
            <a:avLst/>
          </a:prstGeom>
          <a:noFill/>
          <a:ln w="9525">
            <a:noFill/>
          </a:ln>
        </p:spPr>
        <p:txBody>
          <a:bodyPr wrap="none" rtlCol="0">
            <a:spAutoFit/>
          </a:bodyPr>
          <a:lstStyle/>
          <a:p>
            <a:r>
              <a:rPr lang="nl-BE" sz="1200" i="1" dirty="0" smtClean="0"/>
              <a:t>P </a:t>
            </a:r>
            <a:r>
              <a:rPr lang="nl-BE" sz="1200" dirty="0" smtClean="0"/>
              <a:t>0,047</a:t>
            </a:r>
            <a:endParaRPr lang="en-US" sz="1200" dirty="0"/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482"/>
          <a:stretch/>
        </p:blipFill>
        <p:spPr bwMode="auto">
          <a:xfrm>
            <a:off x="539559" y="4293285"/>
            <a:ext cx="2208905" cy="2400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916949" y="5645255"/>
            <a:ext cx="657038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nl-BE" sz="1200" i="1" dirty="0" smtClean="0"/>
              <a:t>P </a:t>
            </a:r>
            <a:r>
              <a:rPr lang="nl-BE" sz="1200" dirty="0" smtClean="0"/>
              <a:t>0,002</a:t>
            </a:r>
            <a:endParaRPr lang="en-US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6050290" y="6309320"/>
            <a:ext cx="269689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100" dirty="0" smtClean="0">
                <a:solidFill>
                  <a:schemeClr val="bg1">
                    <a:lumMod val="65000"/>
                  </a:schemeClr>
                </a:solidFill>
              </a:rPr>
              <a:t>Yanina Jansen et al ECC 2015 and SMR 2015</a:t>
            </a:r>
            <a:endParaRPr lang="en-US" sz="11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0712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</a:t>
            </a:r>
            <a:r>
              <a:rPr lang="en-US" noProof="0" smtClean="0"/>
              <a:t>onclusion</a:t>
            </a:r>
            <a:endParaRPr lang="en-US" noProof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4294967295"/>
          </p:nvPr>
        </p:nvSpPr>
        <p:spPr>
          <a:xfrm>
            <a:off x="467544" y="1412778"/>
            <a:ext cx="8136904" cy="4932991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GB" sz="1800" noProof="0" smtClean="0"/>
              <a:t>“</a:t>
            </a:r>
            <a:r>
              <a:rPr lang="en-GB" sz="1800" smtClean="0"/>
              <a:t>R</a:t>
            </a:r>
            <a:r>
              <a:rPr lang="en-GB" sz="1800" noProof="0" smtClean="0"/>
              <a:t>eal life data” obtained with pembrolizumab in pretreated melanoma patients confirm the safety and activity profile as established in prospective studies (incl. clinically meaningful activity in </a:t>
            </a:r>
            <a:r>
              <a:rPr lang="en-GB" sz="1800" smtClean="0"/>
              <a:t>patients with brain metastases and rare subtypes)</a:t>
            </a:r>
          </a:p>
          <a:p>
            <a:pPr>
              <a:spcAft>
                <a:spcPts val="600"/>
              </a:spcAft>
            </a:pPr>
            <a:r>
              <a:rPr lang="en-GB" sz="1800" smtClean="0"/>
              <a:t>An encouraging “plateau” observed in the survival probability curves 6 to 9 months after intitiating therapy</a:t>
            </a:r>
            <a:endParaRPr lang="en-GB" sz="1800" noProof="0" smtClean="0"/>
          </a:p>
          <a:p>
            <a:pPr marL="342900" lvl="1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GB" sz="1800" smtClean="0"/>
              <a:t>Identification of a “poor prognosis” subgroup (LDH &gt;2x ULN and/or CRP &gt;10x ULN and/or ALC &lt; 500 mm</a:t>
            </a:r>
            <a:r>
              <a:rPr lang="en-GB" sz="1800" baseline="30000" smtClean="0"/>
              <a:t>2</a:t>
            </a:r>
            <a:r>
              <a:rPr lang="en-GB" sz="1800" smtClean="0"/>
              <a:t>) that is in need of alternative treatment options or should be considered for pembrolizumab treatment at an earlier stage of their disease</a:t>
            </a:r>
          </a:p>
          <a:p>
            <a:pPr marL="342900" lvl="1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GB" sz="1800" smtClean="0"/>
              <a:t>The future availability of anti-PD-1 monoclonal antibodies (e.g. pembrolizumab) as a first-line treatment option will allow achieving unprecedented results in the treatment of advanced melanoma</a:t>
            </a:r>
            <a:endParaRPr lang="en-GB" sz="1800" dirty="0" smtClean="0"/>
          </a:p>
        </p:txBody>
      </p:sp>
    </p:spTree>
    <p:extLst>
      <p:ext uri="{BB962C8B-B14F-4D97-AF65-F5344CB8AC3E}">
        <p14:creationId xmlns:p14="http://schemas.microsoft.com/office/powerpoint/2010/main" val="31906489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images.opt.be/images/elto_big/61423_1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9144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5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Acknowledgements</a:t>
            </a:r>
          </a:p>
        </p:txBody>
      </p:sp>
      <p:sp>
        <p:nvSpPr>
          <p:cNvPr id="65539" name="Content Placeholder 2"/>
          <p:cNvSpPr>
            <a:spLocks noGrp="1"/>
          </p:cNvSpPr>
          <p:nvPr>
            <p:ph sz="quarter" idx="10"/>
          </p:nvPr>
        </p:nvSpPr>
        <p:spPr>
          <a:xfrm>
            <a:off x="238125" y="1303339"/>
            <a:ext cx="8680450" cy="4784725"/>
          </a:xfrm>
        </p:spPr>
        <p:txBody>
          <a:bodyPr>
            <a:normAutofit/>
          </a:bodyPr>
          <a:lstStyle/>
          <a:p>
            <a:r>
              <a:rPr lang="en-US" alt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patients who consented to participate in these clinical trials, their families and HCPs</a:t>
            </a:r>
          </a:p>
          <a:p>
            <a:r>
              <a:rPr lang="en-US" alt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Medical Oncology, UZ Brussel </a:t>
            </a:r>
          </a:p>
          <a:p>
            <a:pPr lvl="1"/>
            <a:r>
              <a:rPr lang="en-US" altLang="en-US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</a:t>
            </a:r>
            <a:r>
              <a:rPr lang="en-US" alt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Yanina</a:t>
            </a:r>
            <a:r>
              <a:rPr lang="en-US" alt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Jansen, </a:t>
            </a:r>
            <a:r>
              <a:rPr lang="en-US" altLang="en-US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</a:t>
            </a:r>
            <a:r>
              <a:rPr lang="en-US" alt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Max </a:t>
            </a:r>
            <a:r>
              <a:rPr lang="en-US" altLang="en-US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Schreuer</a:t>
            </a:r>
            <a:endParaRPr lang="en-US" altLang="en-US" sz="3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n-US" alt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Katrien van den </a:t>
            </a:r>
            <a:r>
              <a:rPr lang="en-US" altLang="en-US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Bossche</a:t>
            </a:r>
            <a:r>
              <a:rPr lang="en-US" alt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Kathleen </a:t>
            </a:r>
            <a:r>
              <a:rPr lang="en-US" altLang="en-US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Mooren</a:t>
            </a:r>
            <a:endParaRPr lang="en-US" altLang="en-US" sz="3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endParaRPr lang="en-US" altLang="en-US" sz="3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22883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 avec le cancer</a:t>
            </a:r>
            <a:endParaRPr lang="en-US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6856887"/>
              </p:ext>
            </p:extLst>
          </p:nvPr>
        </p:nvGraphicFramePr>
        <p:xfrm>
          <a:off x="772405" y="3148948"/>
          <a:ext cx="1445485" cy="2090684"/>
        </p:xfrm>
        <a:graphic>
          <a:graphicData uri="http://schemas.openxmlformats.org/drawingml/2006/table">
            <a:tbl>
              <a:tblPr/>
              <a:tblGrid>
                <a:gridCol w="1445485"/>
              </a:tblGrid>
              <a:tr h="36348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Oui</a:t>
                      </a:r>
                      <a:endParaRPr lang="en-US" sz="11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1727200"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fontAlgn="b"/>
                      <a:endParaRPr lang="en-US" sz="11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fontAlgn="b"/>
                      <a:endParaRPr lang="en-US" sz="11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fontAlgn="b"/>
                      <a:endParaRPr lang="en-US" sz="11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fontAlgn="b"/>
                      <a:endParaRPr lang="en-US" sz="11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fontAlgn="b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Non</a:t>
                      </a:r>
                    </a:p>
                    <a:p>
                      <a:pPr algn="l" fontAlgn="b"/>
                      <a:endParaRPr lang="en-US" sz="11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fontAlgn="b"/>
                      <a:endParaRPr lang="en-US" sz="11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fontAlgn="b"/>
                      <a:endParaRPr lang="en-US" sz="11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2103103"/>
              </p:ext>
            </p:extLst>
          </p:nvPr>
        </p:nvGraphicFramePr>
        <p:xfrm>
          <a:off x="1309428" y="2485496"/>
          <a:ext cx="1816929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7" name="Straight Connector 16"/>
          <p:cNvCxnSpPr/>
          <p:nvPr/>
        </p:nvCxnSpPr>
        <p:spPr>
          <a:xfrm>
            <a:off x="1123196" y="2538602"/>
            <a:ext cx="0" cy="2747244"/>
          </a:xfrm>
          <a:prstGeom prst="line">
            <a:avLst/>
          </a:prstGeom>
          <a:ln w="3175" cmpd="sng">
            <a:solidFill>
              <a:schemeClr val="accent1">
                <a:alpha val="52000"/>
              </a:schemeClr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774928" y="2485496"/>
            <a:ext cx="0" cy="2747244"/>
          </a:xfrm>
          <a:prstGeom prst="line">
            <a:avLst/>
          </a:prstGeom>
          <a:ln w="3175" cmpd="sng">
            <a:solidFill>
              <a:schemeClr val="accent1">
                <a:alpha val="52000"/>
              </a:schemeClr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135343" y="2481452"/>
            <a:ext cx="0" cy="2747244"/>
          </a:xfrm>
          <a:prstGeom prst="line">
            <a:avLst/>
          </a:prstGeom>
          <a:ln w="3175" cmpd="sng">
            <a:solidFill>
              <a:schemeClr val="accent1">
                <a:alpha val="52000"/>
              </a:schemeClr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705003" y="2481452"/>
            <a:ext cx="0" cy="2747244"/>
          </a:xfrm>
          <a:prstGeom prst="line">
            <a:avLst/>
          </a:prstGeom>
          <a:ln w="3175" cmpd="sng">
            <a:solidFill>
              <a:schemeClr val="accent1">
                <a:alpha val="52000"/>
              </a:schemeClr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1329520"/>
              </p:ext>
            </p:extLst>
          </p:nvPr>
        </p:nvGraphicFramePr>
        <p:xfrm>
          <a:off x="1205794" y="1827930"/>
          <a:ext cx="7725252" cy="522398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550956"/>
                <a:gridCol w="1373215"/>
                <a:gridCol w="1579712"/>
                <a:gridCol w="1721824"/>
                <a:gridCol w="1499545"/>
              </a:tblGrid>
              <a:tr h="1697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Total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740" marR="9740" marT="973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Age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740" marR="9740" marT="973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2977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 smtClean="0">
                          <a:effectLst/>
                        </a:rPr>
                        <a:t>Base</a:t>
                      </a:r>
                    </a:p>
                    <a:p>
                      <a:pPr algn="ctr" fontAlgn="b"/>
                      <a:r>
                        <a:rPr lang="en-US" sz="1100" b="0" u="none" strike="noStrike" dirty="0" smtClean="0">
                          <a:effectLst/>
                        </a:rPr>
                        <a:t>n=1056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740" marR="9740" marT="973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16-</a:t>
                      </a:r>
                      <a:r>
                        <a:rPr lang="en-US" sz="1100" b="1" u="none" strike="noStrike" dirty="0" smtClean="0">
                          <a:effectLst/>
                        </a:rPr>
                        <a:t>34</a:t>
                      </a:r>
                    </a:p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n=331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740" marR="9740" marT="973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35-</a:t>
                      </a:r>
                      <a:r>
                        <a:rPr lang="en-US" sz="1100" b="1" u="none" strike="noStrike" dirty="0" smtClean="0">
                          <a:effectLst/>
                        </a:rPr>
                        <a:t>44</a:t>
                      </a:r>
                    </a:p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n=212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740" marR="9740" marT="973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45-</a:t>
                      </a:r>
                      <a:r>
                        <a:rPr lang="en-US" sz="1100" b="1" u="none" strike="noStrike" dirty="0" smtClean="0">
                          <a:effectLst/>
                        </a:rPr>
                        <a:t>54</a:t>
                      </a:r>
                    </a:p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n=229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740" marR="9740" marT="973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55</a:t>
                      </a:r>
                      <a:r>
                        <a:rPr lang="en-US" sz="1100" b="1" u="none" strike="noStrike" dirty="0" smtClean="0">
                          <a:effectLst/>
                        </a:rPr>
                        <a:t>+</a:t>
                      </a:r>
                    </a:p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n=284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740" marR="9740" marT="973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24" name="Chart 2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64228189"/>
              </p:ext>
            </p:extLst>
          </p:nvPr>
        </p:nvGraphicFramePr>
        <p:xfrm>
          <a:off x="2886284" y="2481452"/>
          <a:ext cx="1868555" cy="2800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5" name="Chart 2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21022165"/>
              </p:ext>
            </p:extLst>
          </p:nvPr>
        </p:nvGraphicFramePr>
        <p:xfrm>
          <a:off x="4151048" y="2454287"/>
          <a:ext cx="1816929" cy="28500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7" name="Chart 2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465317"/>
              </p:ext>
            </p:extLst>
          </p:nvPr>
        </p:nvGraphicFramePr>
        <p:xfrm>
          <a:off x="5632729" y="2481453"/>
          <a:ext cx="1930400" cy="28228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8" name="Chart 2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36279024"/>
              </p:ext>
            </p:extLst>
          </p:nvPr>
        </p:nvGraphicFramePr>
        <p:xfrm>
          <a:off x="7416466" y="2502981"/>
          <a:ext cx="1765559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cxnSp>
        <p:nvCxnSpPr>
          <p:cNvPr id="29" name="Straight Connector 28"/>
          <p:cNvCxnSpPr/>
          <p:nvPr/>
        </p:nvCxnSpPr>
        <p:spPr>
          <a:xfrm>
            <a:off x="7416465" y="2454286"/>
            <a:ext cx="0" cy="2747244"/>
          </a:xfrm>
          <a:prstGeom prst="line">
            <a:avLst/>
          </a:prstGeom>
          <a:ln w="3175" cmpd="sng">
            <a:solidFill>
              <a:schemeClr val="accent1">
                <a:alpha val="52000"/>
              </a:schemeClr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080061" y="5689010"/>
            <a:ext cx="7850988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fr-FR" dirty="0" smtClean="0"/>
              <a:t>64% des Belges ont déjà été touchés par le cancer personnellement ou via un de lors proches</a:t>
            </a:r>
          </a:p>
          <a:p>
            <a:pPr marL="285750" indent="-285750">
              <a:buFont typeface="Arial"/>
              <a:buChar char="•"/>
            </a:pPr>
            <a:r>
              <a:rPr lang="fr-FR" dirty="0" smtClean="0"/>
              <a:t>Chez les 45-54 ans, ce sont 72%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567233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Probabilité d’un jour être touché par un cancer</a:t>
            </a:r>
            <a:endParaRPr lang="fr-FR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0994956"/>
              </p:ext>
            </p:extLst>
          </p:nvPr>
        </p:nvGraphicFramePr>
        <p:xfrm>
          <a:off x="743395" y="1645734"/>
          <a:ext cx="7681735" cy="470772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536347"/>
                <a:gridCol w="1536347"/>
                <a:gridCol w="1536347"/>
                <a:gridCol w="1536347"/>
                <a:gridCol w="1536347"/>
              </a:tblGrid>
              <a:tr h="23538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Total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740" marR="9740" marT="9739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Age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740" marR="9740" marT="9739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538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Base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740" marR="9740" marT="9739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16-34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740" marR="9740" marT="9739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35-44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740" marR="9740" marT="9739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45-54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740" marR="9740" marT="9739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55+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740" marR="9740" marT="9739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7034361"/>
              </p:ext>
            </p:extLst>
          </p:nvPr>
        </p:nvGraphicFramePr>
        <p:xfrm>
          <a:off x="33879" y="2508835"/>
          <a:ext cx="1019263" cy="2044236"/>
        </p:xfrm>
        <a:graphic>
          <a:graphicData uri="http://schemas.openxmlformats.org/drawingml/2006/table">
            <a:tbl>
              <a:tblPr/>
              <a:tblGrid>
                <a:gridCol w="1019263"/>
              </a:tblGrid>
              <a:tr h="511059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Très</a:t>
                      </a:r>
                      <a:r>
                        <a:rPr lang="fr-FR" sz="1000" b="1" i="0" u="none" strike="noStrike" baseline="0" noProof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importante</a:t>
                      </a:r>
                      <a:endParaRPr lang="fr-FR" sz="1000" b="1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511059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Plutôt importante</a:t>
                      </a:r>
                      <a:endParaRPr lang="fr-FR" sz="10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511059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Plutôt faible</a:t>
                      </a:r>
                      <a:endParaRPr lang="fr-FR" sz="10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511059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Très faible</a:t>
                      </a:r>
                      <a:endParaRPr lang="fr-FR" sz="10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9763570"/>
              </p:ext>
            </p:extLst>
          </p:nvPr>
        </p:nvGraphicFramePr>
        <p:xfrm>
          <a:off x="1053141" y="2499331"/>
          <a:ext cx="1544883" cy="25494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1167424"/>
              </p:ext>
            </p:extLst>
          </p:nvPr>
        </p:nvGraphicFramePr>
        <p:xfrm>
          <a:off x="2625685" y="2612900"/>
          <a:ext cx="1377367" cy="25494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3252494"/>
              </p:ext>
            </p:extLst>
          </p:nvPr>
        </p:nvGraphicFramePr>
        <p:xfrm>
          <a:off x="4003049" y="2499331"/>
          <a:ext cx="1619336" cy="25494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6494766"/>
              </p:ext>
            </p:extLst>
          </p:nvPr>
        </p:nvGraphicFramePr>
        <p:xfrm>
          <a:off x="5855874" y="2499331"/>
          <a:ext cx="1591415" cy="25494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2557481"/>
              </p:ext>
            </p:extLst>
          </p:nvPr>
        </p:nvGraphicFramePr>
        <p:xfrm>
          <a:off x="7322565" y="2541448"/>
          <a:ext cx="1364236" cy="23564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cxnSp>
        <p:nvCxnSpPr>
          <p:cNvPr id="11" name="Straight Connector 10"/>
          <p:cNvCxnSpPr/>
          <p:nvPr/>
        </p:nvCxnSpPr>
        <p:spPr>
          <a:xfrm>
            <a:off x="1123196" y="2538602"/>
            <a:ext cx="0" cy="2747244"/>
          </a:xfrm>
          <a:prstGeom prst="line">
            <a:avLst/>
          </a:prstGeom>
          <a:ln w="3175" cmpd="sng">
            <a:solidFill>
              <a:schemeClr val="accent1">
                <a:alpha val="52000"/>
              </a:schemeClr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708281" y="2538602"/>
            <a:ext cx="0" cy="2747244"/>
          </a:xfrm>
          <a:prstGeom prst="line">
            <a:avLst/>
          </a:prstGeom>
          <a:ln w="3175" cmpd="sng">
            <a:solidFill>
              <a:schemeClr val="accent1">
                <a:alpha val="52000"/>
              </a:schemeClr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886729" y="2541446"/>
            <a:ext cx="0" cy="2747244"/>
          </a:xfrm>
          <a:prstGeom prst="line">
            <a:avLst/>
          </a:prstGeom>
          <a:ln w="3175" cmpd="sng">
            <a:solidFill>
              <a:schemeClr val="accent1">
                <a:alpha val="52000"/>
              </a:schemeClr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889947" y="2499329"/>
            <a:ext cx="0" cy="2747244"/>
          </a:xfrm>
          <a:prstGeom prst="line">
            <a:avLst/>
          </a:prstGeom>
          <a:ln w="3175" cmpd="sng">
            <a:solidFill>
              <a:schemeClr val="accent1">
                <a:alpha val="52000"/>
              </a:schemeClr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150472" y="2508835"/>
            <a:ext cx="0" cy="2747244"/>
          </a:xfrm>
          <a:prstGeom prst="line">
            <a:avLst/>
          </a:prstGeom>
          <a:ln w="3175" cmpd="sng">
            <a:solidFill>
              <a:schemeClr val="accent1">
                <a:alpha val="52000"/>
              </a:schemeClr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ight Bracket 15"/>
          <p:cNvSpPr/>
          <p:nvPr/>
        </p:nvSpPr>
        <p:spPr>
          <a:xfrm>
            <a:off x="2095958" y="2612900"/>
            <a:ext cx="154873" cy="1145193"/>
          </a:xfrm>
          <a:prstGeom prst="rightBracket">
            <a:avLst/>
          </a:prstGeom>
          <a:ln>
            <a:solidFill>
              <a:srgbClr val="6CBD9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Bracket 16"/>
          <p:cNvSpPr/>
          <p:nvPr/>
        </p:nvSpPr>
        <p:spPr>
          <a:xfrm>
            <a:off x="5320021" y="2684352"/>
            <a:ext cx="154873" cy="1073741"/>
          </a:xfrm>
          <a:prstGeom prst="rightBracket">
            <a:avLst/>
          </a:prstGeom>
          <a:ln>
            <a:solidFill>
              <a:srgbClr val="6CBD9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232799" y="2852933"/>
            <a:ext cx="5579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62%</a:t>
            </a:r>
            <a:endParaRPr lang="en-US" sz="1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5474894" y="2866647"/>
            <a:ext cx="5579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73%</a:t>
            </a:r>
            <a:endParaRPr lang="en-US" sz="14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457201" y="5689012"/>
            <a:ext cx="7850988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fr-FR" dirty="0" smtClean="0"/>
              <a:t>62% des Belges pensent qu’ils seront un jour confrontés au cancer</a:t>
            </a:r>
          </a:p>
          <a:p>
            <a:pPr marL="285750" indent="-285750">
              <a:buFont typeface="Arial"/>
              <a:buChar char="•"/>
            </a:pPr>
            <a:r>
              <a:rPr lang="fr-FR" dirty="0" smtClean="0"/>
              <a:t>Chez les 35-44 ans, 73% pensent qu’ils seront un jour touchés par le cancer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734371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Prévalence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fr-FR" dirty="0" smtClean="0"/>
              <a:t>1 homme sur 3 et 1 femme sur 4 seront atteints du cancer avant leur 75</a:t>
            </a:r>
            <a:r>
              <a:rPr lang="fr-FR" baseline="30000" dirty="0" smtClean="0"/>
              <a:t>ème</a:t>
            </a:r>
            <a:r>
              <a:rPr lang="fr-FR" dirty="0" smtClean="0"/>
              <a:t> anniversaire (Registre du Cancer, 2012)</a:t>
            </a:r>
          </a:p>
          <a:p>
            <a:r>
              <a:rPr lang="fr-FR" dirty="0" smtClean="0"/>
              <a:t>En Belgique, on compte 11.209.044 de personnes dont 5.703.950 de femmes et 5.505.094 d’hommes (</a:t>
            </a:r>
            <a:r>
              <a:rPr lang="fr-FR" dirty="0" smtClean="0">
                <a:hlinkClick r:id="rId2"/>
              </a:rPr>
              <a:t>http://statbel.fgov.be</a:t>
            </a:r>
            <a:r>
              <a:rPr lang="fr-FR" dirty="0"/>
              <a:t> </a:t>
            </a:r>
            <a:r>
              <a:rPr lang="fr-FR" dirty="0" smtClean="0"/>
              <a:t>- chiffres 2015)</a:t>
            </a:r>
          </a:p>
          <a:p>
            <a:r>
              <a:rPr lang="fr-FR" b="1" dirty="0" smtClean="0"/>
              <a:t>29% </a:t>
            </a:r>
            <a:r>
              <a:rPr lang="fr-FR" dirty="0" smtClean="0"/>
              <a:t>de la population serait donc touchée par le cancer &gt;&lt; 62% (ou 73% selon l’âge) de l’enquête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505682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Les cancers les plus dévastateurs</a:t>
            </a:r>
            <a:endParaRPr lang="fr-CA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0643334"/>
              </p:ext>
            </p:extLst>
          </p:nvPr>
        </p:nvGraphicFramePr>
        <p:xfrm>
          <a:off x="457200" y="1672459"/>
          <a:ext cx="1225763" cy="4078240"/>
        </p:xfrm>
        <a:graphic>
          <a:graphicData uri="http://schemas.openxmlformats.org/drawingml/2006/table">
            <a:tbl>
              <a:tblPr/>
              <a:tblGrid>
                <a:gridCol w="1225763"/>
              </a:tblGrid>
              <a:tr h="289481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Prostate</a:t>
                      </a:r>
                      <a:endParaRPr lang="fr-FR" sz="10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89481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Poumon</a:t>
                      </a:r>
                      <a:endParaRPr lang="fr-FR" sz="1000" b="1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89481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Peau</a:t>
                      </a:r>
                      <a:endParaRPr lang="fr-FR" sz="1000" b="1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89481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Melanome</a:t>
                      </a:r>
                      <a:endParaRPr lang="fr-FR" sz="1000" b="1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89481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Pancréas</a:t>
                      </a:r>
                      <a:endParaRPr lang="fr-FR" sz="10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14987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Tête et cou</a:t>
                      </a:r>
                      <a:endParaRPr lang="fr-FR" sz="10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89481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Vessie</a:t>
                      </a:r>
                      <a:endParaRPr lang="fr-FR" sz="10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89481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Sein</a:t>
                      </a:r>
                      <a:endParaRPr lang="fr-FR" sz="10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89481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Côlon</a:t>
                      </a:r>
                      <a:endParaRPr lang="fr-FR" sz="10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89481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Ovaire</a:t>
                      </a:r>
                      <a:endParaRPr lang="fr-FR" sz="10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89481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Foie</a:t>
                      </a:r>
                      <a:endParaRPr lang="fr-FR" sz="10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89481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Rein</a:t>
                      </a:r>
                      <a:endParaRPr lang="fr-FR" sz="10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89481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Estomac</a:t>
                      </a:r>
                      <a:endParaRPr lang="fr-FR" sz="10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89481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Corps utérin</a:t>
                      </a:r>
                      <a:endParaRPr lang="fr-FR" sz="10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7874501"/>
              </p:ext>
            </p:extLst>
          </p:nvPr>
        </p:nvGraphicFramePr>
        <p:xfrm>
          <a:off x="1682963" y="1316039"/>
          <a:ext cx="5389604" cy="20320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5389604"/>
              </a:tblGrid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noProof="0" dirty="0" smtClean="0">
                          <a:effectLst/>
                        </a:rPr>
                        <a:t>Les plus dévastateurs selon les Belges</a:t>
                      </a:r>
                      <a:endParaRPr lang="fr-FR" sz="11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</a:tr>
            </a:tbl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7360207"/>
              </p:ext>
            </p:extLst>
          </p:nvPr>
        </p:nvGraphicFramePr>
        <p:xfrm>
          <a:off x="1244600" y="1548567"/>
          <a:ext cx="7442200" cy="44395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57201" y="6012176"/>
            <a:ext cx="7850988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fr-FR" dirty="0" smtClean="0"/>
              <a:t>Top 3 qui se démarque</a:t>
            </a:r>
          </a:p>
          <a:p>
            <a:pPr marL="285750" indent="-285750">
              <a:buFont typeface="Arial"/>
              <a:buChar char="•"/>
            </a:pPr>
            <a:r>
              <a:rPr lang="fr-FR" dirty="0" smtClean="0"/>
              <a:t>Cancer du pancréas 29%, </a:t>
            </a:r>
            <a:r>
              <a:rPr lang="fr-FR" smtClean="0"/>
              <a:t>cancer du poumon 21</a:t>
            </a:r>
            <a:r>
              <a:rPr lang="fr-FR" dirty="0" smtClean="0"/>
              <a:t>%, cancer du foie 14%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347474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cancers les plus dévastateurs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Les Belges sont plutôt bien informés: les cancers de mauvais pronostic: cancers du poumon, cancer du pancréas, cancer du foie!</a:t>
            </a:r>
          </a:p>
          <a:p>
            <a:r>
              <a:rPr lang="fr-FR" dirty="0" smtClean="0"/>
              <a:t>Cancer du poumon ou du </a:t>
            </a:r>
            <a:r>
              <a:rPr lang="fr-FR" smtClean="0"/>
              <a:t>pancréas: moins </a:t>
            </a:r>
            <a:r>
              <a:rPr lang="fr-FR" dirty="0" smtClean="0"/>
              <a:t>d’une personne sur 5 y survit au </a:t>
            </a:r>
            <a:r>
              <a:rPr lang="fr-FR" smtClean="0"/>
              <a:t>moins 5 </a:t>
            </a:r>
            <a:r>
              <a:rPr lang="fr-FR" dirty="0" smtClean="0"/>
              <a:t>ans</a:t>
            </a:r>
          </a:p>
        </p:txBody>
      </p:sp>
    </p:spTree>
    <p:extLst>
      <p:ext uri="{BB962C8B-B14F-4D97-AF65-F5344CB8AC3E}">
        <p14:creationId xmlns:p14="http://schemas.microsoft.com/office/powerpoint/2010/main" val="26675662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775</TotalTime>
  <Words>2780</Words>
  <Application>Microsoft Macintosh PowerPoint</Application>
  <PresentationFormat>On-screen Show (4:3)</PresentationFormat>
  <Paragraphs>669</Paragraphs>
  <Slides>49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0" baseType="lpstr">
      <vt:lpstr>Office Theme</vt:lpstr>
      <vt:lpstr>Résultats du 1er baromètre :  “Les Belges face au cancer”  En perspective avec l’arrivée prochaine de l’immunothérapie</vt:lpstr>
      <vt:lpstr>PowerPoint Presentation</vt:lpstr>
      <vt:lpstr>Critères de la recherche</vt:lpstr>
      <vt:lpstr>PowerPoint Presentation</vt:lpstr>
      <vt:lpstr>Contact avec le cancer</vt:lpstr>
      <vt:lpstr>Probabilité d’un jour être touché par un cancer</vt:lpstr>
      <vt:lpstr>Prévalence</vt:lpstr>
      <vt:lpstr>Les cancers les plus dévastateurs</vt:lpstr>
      <vt:lpstr>Les cancers les plus dévastateurs</vt:lpstr>
      <vt:lpstr>Les cancers les plus courants</vt:lpstr>
      <vt:lpstr>Incidence et mortalité par cancer</vt:lpstr>
      <vt:lpstr>Rapport incidence – mortalité dans les 15 cancers les plus courants </vt:lpstr>
      <vt:lpstr>Les cancers avec la plus faible survie relative à 5ans</vt:lpstr>
      <vt:lpstr>Conséquences les plus redoutées</vt:lpstr>
      <vt:lpstr>Les chances de vaincre le cancer</vt:lpstr>
      <vt:lpstr>PowerPoint Presentation</vt:lpstr>
      <vt:lpstr>Le rôle du système immunitaire</vt:lpstr>
      <vt:lpstr>Les bases de l’immunothérapie</vt:lpstr>
      <vt:lpstr>Comment fonctionne l’immunothérapie dans le cancer?</vt:lpstr>
      <vt:lpstr>Spécificité extraordinaire  grande tolérance</vt:lpstr>
      <vt:lpstr>PowerPoint Presentation</vt:lpstr>
      <vt:lpstr>Diclosures</vt:lpstr>
      <vt:lpstr>Melanoma: Incidence and Epidemiology</vt:lpstr>
      <vt:lpstr>Prognosis of Melanoma following Surgery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Pembrolizumab Expanded Access Program (EAP) for  Ipilimumab Pretreated Patients with Advanced Melanoma</vt:lpstr>
      <vt:lpstr>Study status January 2016</vt:lpstr>
      <vt:lpstr>Baseline Patient Characteristics</vt:lpstr>
      <vt:lpstr>Prior melanoma therapies</vt:lpstr>
      <vt:lpstr>Adverse events of special interest </vt:lpstr>
      <vt:lpstr>Tumor response by irRC</vt:lpstr>
      <vt:lpstr>Response to pemrolizumab (MNP) in a patient with melanoma brain metastases and high tumor burden</vt:lpstr>
      <vt:lpstr>Case illustration</vt:lpstr>
      <vt:lpstr>Progression-free and overall survival</vt:lpstr>
      <vt:lpstr>Correlation of survival with baseline co-variables</vt:lpstr>
      <vt:lpstr>Symptomatic vs asymptomatic patients</vt:lpstr>
      <vt:lpstr>Brain metastases</vt:lpstr>
      <vt:lpstr>C-reactive protein (CRP)</vt:lpstr>
      <vt:lpstr>CRP: Background</vt:lpstr>
      <vt:lpstr>Lactate Dehydrogenase (LDH)</vt:lpstr>
      <vt:lpstr>Absolute Lymphocyte Count (ALC)</vt:lpstr>
      <vt:lpstr>Poor Prognosis Population  CRP &gt;10xULN and/or LDH &gt;2xULN and/or ALC &lt;500/mm³ No. = 18 patients (20% of the study population)</vt:lpstr>
      <vt:lpstr>Baseline prognostic factors excluding patients  with a poor prognosis [N: 68] </vt:lpstr>
      <vt:lpstr>Conclusion</vt:lpstr>
      <vt:lpstr>Acknowledgements</vt:lpstr>
    </vt:vector>
  </TitlesOfParts>
  <Company>Pride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Résultats du 1er baromètre :  “Les Belges face au cancer”</dc:title>
  <dc:creator>Margot Chapelle</dc:creator>
  <cp:lastModifiedBy>Joachim Deman</cp:lastModifiedBy>
  <cp:revision>50</cp:revision>
  <cp:lastPrinted>2016-01-12T08:13:24Z</cp:lastPrinted>
  <dcterms:created xsi:type="dcterms:W3CDTF">2015-11-19T09:55:07Z</dcterms:created>
  <dcterms:modified xsi:type="dcterms:W3CDTF">2016-01-12T11:40:50Z</dcterms:modified>
</cp:coreProperties>
</file>