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/>
    <p:restoredTop sz="94622"/>
  </p:normalViewPr>
  <p:slideViewPr>
    <p:cSldViewPr snapToGrid="0" snapToObjects="1">
      <p:cViewPr varScale="1">
        <p:scale>
          <a:sx n="96" d="100"/>
          <a:sy n="96" d="100"/>
        </p:scale>
        <p:origin x="5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8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69850" algn="l" rtl="0">
              <a:spcBef>
                <a:spcPts val="0"/>
              </a:spcBef>
              <a:buSzPct val="100000"/>
              <a:buFont typeface="Arial"/>
              <a:buChar char="●"/>
              <a:defRPr sz="1100" b="0" i="0" u="none" strike="noStrike" cap="none"/>
            </a:lvl1pPr>
            <a:lvl2pPr marL="0" marR="0" lvl="1" indent="69850" algn="l" rtl="0">
              <a:spcBef>
                <a:spcPts val="0"/>
              </a:spcBef>
              <a:buSzPct val="100000"/>
              <a:buFont typeface="Arial"/>
              <a:buChar char="○"/>
              <a:defRPr sz="1100" b="0" i="0" u="none" strike="noStrike" cap="none"/>
            </a:lvl2pPr>
            <a:lvl3pPr marL="0" marR="0" lvl="2" indent="69850" algn="l" rtl="0">
              <a:spcBef>
                <a:spcPts val="0"/>
              </a:spcBef>
              <a:buSzPct val="100000"/>
              <a:buFont typeface="Arial"/>
              <a:buChar char="■"/>
              <a:defRPr sz="1100" b="0" i="0" u="none" strike="noStrike" cap="none"/>
            </a:lvl3pPr>
            <a:lvl4pPr marL="0" marR="0" lvl="3" indent="69850" algn="l" rtl="0">
              <a:spcBef>
                <a:spcPts val="0"/>
              </a:spcBef>
              <a:buSzPct val="100000"/>
              <a:buFont typeface="Arial"/>
              <a:buChar char="●"/>
              <a:defRPr sz="1100" b="0" i="0" u="none" strike="noStrike" cap="none"/>
            </a:lvl4pPr>
            <a:lvl5pPr marL="0" marR="0" lvl="4" indent="69850" algn="l" rtl="0">
              <a:spcBef>
                <a:spcPts val="0"/>
              </a:spcBef>
              <a:buSzPct val="100000"/>
              <a:buFont typeface="Arial"/>
              <a:buChar char="○"/>
              <a:defRPr sz="1100" b="0" i="0" u="none" strike="noStrike" cap="none"/>
            </a:lvl5pPr>
            <a:lvl6pPr marL="0" marR="0" lvl="5" indent="69850" algn="l" rtl="0">
              <a:spcBef>
                <a:spcPts val="0"/>
              </a:spcBef>
              <a:buSzPct val="100000"/>
              <a:buFont typeface="Arial"/>
              <a:buChar char="■"/>
              <a:defRPr sz="1100" b="0" i="0" u="none" strike="noStrike" cap="none"/>
            </a:lvl6pPr>
            <a:lvl7pPr marL="0" marR="0" lvl="6" indent="69850" algn="l" rtl="0">
              <a:spcBef>
                <a:spcPts val="0"/>
              </a:spcBef>
              <a:buSzPct val="100000"/>
              <a:buFont typeface="Arial"/>
              <a:buChar char="●"/>
              <a:defRPr sz="1100" b="0" i="0" u="none" strike="noStrike" cap="none"/>
            </a:lvl7pPr>
            <a:lvl8pPr marL="0" marR="0" lvl="7" indent="69850" algn="l" rtl="0">
              <a:spcBef>
                <a:spcPts val="0"/>
              </a:spcBef>
              <a:buSzPct val="100000"/>
              <a:buFont typeface="Arial"/>
              <a:buChar char="○"/>
              <a:defRPr sz="1100" b="0" i="0" u="none" strike="noStrike" cap="none"/>
            </a:lvl8pPr>
            <a:lvl9pPr marL="0" marR="0" lvl="8" indent="69850" algn="l" rtl="0">
              <a:spcBef>
                <a:spcPts val="0"/>
              </a:spcBef>
              <a:buSzPct val="100000"/>
              <a:buFont typeface="Arial"/>
              <a:buChar char="■"/>
              <a:defRPr sz="11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517134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308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66689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308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870475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308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421007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308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811675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308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799502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308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221594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308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387230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308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100608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02558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308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005101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57975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599" cy="273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2"/>
            <a:ext cx="8520599" cy="105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x-non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x-none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599" cy="261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599" cy="173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143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x-non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x-none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x-non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x-none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x-non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x-none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599" cy="112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x-non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x-none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8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8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x-non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x-none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x-non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x-none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7999" cy="100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7999" cy="423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x-non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x-none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x-non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x-none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5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199" cy="19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2"/>
            <a:ext cx="4045199" cy="164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x-non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x-none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x-non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x-none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x-none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x-none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964225" y="1603000"/>
            <a:ext cx="6797699" cy="15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r>
              <a:rPr lang="x-none" sz="18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10 años ayudando a familias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r>
              <a:rPr lang="x-none" sz="18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de un hijo con discapacidad</a:t>
            </a:r>
          </a:p>
        </p:txBody>
      </p:sp>
      <p:sp>
        <p:nvSpPr>
          <p:cNvPr id="55" name="Shape 55"/>
          <p:cNvSpPr/>
          <p:nvPr/>
        </p:nvSpPr>
        <p:spPr>
          <a:xfrm>
            <a:off x="735225" y="1313750"/>
            <a:ext cx="3748500" cy="1602900"/>
          </a:xfrm>
          <a:prstGeom prst="rect">
            <a:avLst/>
          </a:prstGeom>
          <a:solidFill>
            <a:srgbClr val="33342F"/>
          </a:solidFill>
          <a:ln w="9525" cap="flat" cmpd="sng">
            <a:solidFill>
              <a:srgbClr val="33342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403800" y="5676825"/>
            <a:ext cx="5037899" cy="518400"/>
          </a:xfrm>
          <a:prstGeom prst="rect">
            <a:avLst/>
          </a:prstGeom>
          <a:solidFill>
            <a:srgbClr val="33342F"/>
          </a:solidFill>
          <a:ln w="9525" cap="flat" cmpd="sng">
            <a:solidFill>
              <a:srgbClr val="33342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618750" y="5074200"/>
            <a:ext cx="7906499" cy="96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x-non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Empoderando a familias con hijos con discapacidad.</a:t>
            </a:r>
          </a:p>
        </p:txBody>
      </p:sp>
      <p:sp>
        <p:nvSpPr>
          <p:cNvPr id="58" name="Shape 58"/>
          <p:cNvSpPr/>
          <p:nvPr/>
        </p:nvSpPr>
        <p:spPr>
          <a:xfrm>
            <a:off x="445950" y="4326925"/>
            <a:ext cx="4953600" cy="674999"/>
          </a:xfrm>
          <a:prstGeom prst="rect">
            <a:avLst/>
          </a:prstGeom>
          <a:solidFill>
            <a:srgbClr val="33342F"/>
          </a:solidFill>
          <a:ln w="9525" cap="flat" cmpd="sng">
            <a:solidFill>
              <a:srgbClr val="33342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Shape 59"/>
          <p:cNvSpPr txBox="1"/>
          <p:nvPr/>
        </p:nvSpPr>
        <p:spPr>
          <a:xfrm>
            <a:off x="626725" y="3941250"/>
            <a:ext cx="5592599" cy="134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9A29"/>
              </a:buClr>
              <a:buSzPct val="25000"/>
              <a:buFont typeface="Trebuchet MS"/>
              <a:buNone/>
            </a:pPr>
            <a:r>
              <a:rPr lang="x-none" sz="4800" b="0" i="0" u="none" strike="noStrike" cap="none">
                <a:solidFill>
                  <a:srgbClr val="F89A29"/>
                </a:solidFill>
                <a:latin typeface="Trebuchet MS"/>
                <a:ea typeface="Trebuchet MS"/>
                <a:cs typeface="Trebuchet MS"/>
                <a:sym typeface="Trebuchet MS"/>
              </a:rPr>
              <a:t>MAMÁ TERAPEUTA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42F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x-none" sz="4800">
                <a:solidFill>
                  <a:srgbClr val="F89A29"/>
                </a:solidFill>
                <a:latin typeface="Trebuchet MS"/>
                <a:ea typeface="Trebuchet MS"/>
                <a:cs typeface="Trebuchet MS"/>
                <a:sym typeface="Trebuchet MS"/>
              </a:rPr>
              <a:t>Efectividad de ABR</a:t>
            </a:r>
          </a:p>
        </p:txBody>
      </p:sp>
      <p:sp>
        <p:nvSpPr>
          <p:cNvPr id="156" name="Shape 156"/>
          <p:cNvSpPr/>
          <p:nvPr/>
        </p:nvSpPr>
        <p:spPr>
          <a:xfrm>
            <a:off x="0" y="6532600"/>
            <a:ext cx="9144000" cy="325500"/>
          </a:xfrm>
          <a:prstGeom prst="rect">
            <a:avLst/>
          </a:prstGeom>
          <a:solidFill>
            <a:srgbClr val="F89A2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-24100" y="6532575"/>
            <a:ext cx="9168000" cy="32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x-none"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www.mamaterapeuta.cl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7279850" y="3997475"/>
            <a:ext cx="6942300" cy="81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6347775" y="4881350"/>
            <a:ext cx="6942300" cy="81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562" y="1632275"/>
            <a:ext cx="8800674" cy="40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42F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354725" y="3540925"/>
            <a:ext cx="4726800" cy="212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x-none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www.mamaterapeuta.cl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x-none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info@mamaterapeuta.cl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x-none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www.facebook.com/mamaterapeuta.cl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x-none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www.twitter.com/mamaterapeuta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0" y="6532600"/>
            <a:ext cx="9144000" cy="325499"/>
          </a:xfrm>
          <a:prstGeom prst="rect">
            <a:avLst/>
          </a:prstGeom>
          <a:solidFill>
            <a:srgbClr val="F89A2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/>
          <p:nvPr/>
        </p:nvSpPr>
        <p:spPr>
          <a:xfrm>
            <a:off x="-24100" y="6532575"/>
            <a:ext cx="9167999" cy="32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8" name="Shape 168" descr="logo-web.png"/>
          <p:cNvPicPr preferRelativeResize="0"/>
          <p:nvPr/>
        </p:nvPicPr>
        <p:blipFill rotWithShape="1">
          <a:blip r:embed="rId3">
            <a:alphaModFix/>
          </a:blip>
          <a:srcRect b="12195"/>
          <a:stretch/>
        </p:blipFill>
        <p:spPr>
          <a:xfrm>
            <a:off x="1259748" y="3272296"/>
            <a:ext cx="2280300" cy="1944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9" name="Shape 169"/>
          <p:cNvGrpSpPr/>
          <p:nvPr/>
        </p:nvGrpSpPr>
        <p:grpSpPr>
          <a:xfrm>
            <a:off x="3995174" y="3901964"/>
            <a:ext cx="359539" cy="1049196"/>
            <a:chOff x="2433008" y="5350933"/>
            <a:chExt cx="389744" cy="1230440"/>
          </a:xfrm>
        </p:grpSpPr>
        <p:pic>
          <p:nvPicPr>
            <p:cNvPr id="170" name="Shape 170" descr="7800023968_15136ce075_o.png"/>
            <p:cNvPicPr preferRelativeResize="0"/>
            <p:nvPr/>
          </p:nvPicPr>
          <p:blipFill rotWithShape="1">
            <a:blip r:embed="rId4">
              <a:alphaModFix/>
            </a:blip>
            <a:srcRect l="49946" t="49877" r="41725" b="42861"/>
            <a:stretch/>
          </p:blipFill>
          <p:spPr>
            <a:xfrm>
              <a:off x="2433008" y="5769796"/>
              <a:ext cx="389744" cy="4174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Shape 171" descr="7800023968_15136ce075_o.png"/>
            <p:cNvPicPr preferRelativeResize="0"/>
            <p:nvPr/>
          </p:nvPicPr>
          <p:blipFill rotWithShape="1">
            <a:blip r:embed="rId4">
              <a:alphaModFix/>
            </a:blip>
            <a:srcRect l="58015" t="50283" r="34643" b="42862"/>
            <a:stretch/>
          </p:blipFill>
          <p:spPr>
            <a:xfrm>
              <a:off x="2456150" y="5350933"/>
              <a:ext cx="343478" cy="394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Shape 172" descr="7800023968_15136ce075_o.png"/>
            <p:cNvPicPr preferRelativeResize="0"/>
            <p:nvPr/>
          </p:nvPicPr>
          <p:blipFill rotWithShape="1">
            <a:blip r:embed="rId4">
              <a:alphaModFix/>
            </a:blip>
            <a:srcRect l="65171" t="50283" r="27487" b="42862"/>
            <a:stretch/>
          </p:blipFill>
          <p:spPr>
            <a:xfrm>
              <a:off x="2456133" y="6187253"/>
              <a:ext cx="343478" cy="39412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42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x-none" sz="4800" b="0" i="0" u="none" strike="noStrike" cap="none">
                <a:solidFill>
                  <a:srgbClr val="F89A29"/>
                </a:solidFill>
                <a:latin typeface="Trebuchet MS"/>
                <a:ea typeface="Trebuchet MS"/>
                <a:cs typeface="Trebuchet MS"/>
                <a:sym typeface="Trebuchet MS"/>
              </a:rPr>
              <a:t>NUESTRA MISIÓN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11700" y="1536625"/>
            <a:ext cx="3954900" cy="250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x-none" sz="22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 todas las familias de niños y jóvenes con discapacidad tengan las herramientas para ser agentes activos en la inclusión de sus hijos.</a:t>
            </a:r>
          </a:p>
        </p:txBody>
      </p:sp>
      <p:sp>
        <p:nvSpPr>
          <p:cNvPr id="66" name="Shape 66"/>
          <p:cNvSpPr/>
          <p:nvPr/>
        </p:nvSpPr>
        <p:spPr>
          <a:xfrm>
            <a:off x="0" y="6532600"/>
            <a:ext cx="9144000" cy="325499"/>
          </a:xfrm>
          <a:prstGeom prst="rect">
            <a:avLst/>
          </a:prstGeom>
          <a:solidFill>
            <a:srgbClr val="F89A2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-24100" y="6532575"/>
            <a:ext cx="9167999" cy="32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x-none"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www.mamaterapeuta.cl</a:t>
            </a:r>
          </a:p>
        </p:txBody>
      </p:sp>
      <p:pic>
        <p:nvPicPr>
          <p:cNvPr id="68" name="Shape 68" descr="LaFamiliaHabla-12vaedicion-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1050" y="1751491"/>
            <a:ext cx="4572600" cy="239069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253100" y="4451337"/>
            <a:ext cx="8208000" cy="177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70" name="Shape 70" descr="IMG_040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27148" y="4912350"/>
            <a:ext cx="2916900" cy="19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 descr="DSC03749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911098"/>
            <a:ext cx="2595900" cy="194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 descr="mt09.jpe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73800" y="4912350"/>
            <a:ext cx="2582700" cy="19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 descr="IMG_0408.jpg"/>
          <p:cNvPicPr preferRelativeResize="0"/>
          <p:nvPr/>
        </p:nvPicPr>
        <p:blipFill rotWithShape="1">
          <a:blip r:embed="rId7">
            <a:alphaModFix/>
          </a:blip>
          <a:srcRect l="17621" r="17380"/>
          <a:stretch/>
        </p:blipFill>
        <p:spPr>
          <a:xfrm>
            <a:off x="2475500" y="4912350"/>
            <a:ext cx="1687500" cy="194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42F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x-none" sz="4800" b="0" i="0" u="none" strike="noStrike" cap="none">
                <a:solidFill>
                  <a:srgbClr val="F89A29"/>
                </a:solidFill>
                <a:latin typeface="Trebuchet MS"/>
                <a:ea typeface="Trebuchet MS"/>
                <a:cs typeface="Trebuchet MS"/>
                <a:sym typeface="Trebuchet MS"/>
              </a:rPr>
              <a:t>POR QUÉ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31900" y="24929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9A29"/>
              </a:buClr>
              <a:buSzPct val="100000"/>
              <a:buFont typeface="Calibri"/>
              <a:buChar char="➔"/>
            </a:pPr>
            <a:r>
              <a:rPr lang="x-none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Las principales barreras están en el entorno.</a:t>
            </a: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9A29"/>
              </a:buClr>
              <a:buSzPct val="100000"/>
              <a:buFont typeface="Calibri"/>
              <a:buChar char="➔"/>
            </a:pPr>
            <a:r>
              <a:rPr lang="x-none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familia es el primer círculo de inclusión.</a:t>
            </a: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9A29"/>
              </a:buClr>
              <a:buSzPct val="100000"/>
              <a:buFont typeface="Calibri"/>
              <a:buChar char="➔"/>
            </a:pPr>
            <a:r>
              <a:rPr lang="x-none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Necesidad de construir juntos una sociedad inclusiva que valore la diversidad.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0" y="6532600"/>
            <a:ext cx="9144000" cy="325499"/>
          </a:xfrm>
          <a:prstGeom prst="rect">
            <a:avLst/>
          </a:prstGeom>
          <a:solidFill>
            <a:srgbClr val="F89A2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-24100" y="6532575"/>
            <a:ext cx="9167999" cy="32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x-none"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www.mamaterapeuta.cl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431900" y="1504050"/>
            <a:ext cx="8256000" cy="103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x-none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Mamá</a:t>
            </a:r>
            <a:r>
              <a:rPr lang="x-none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Terapeuta nace el año 2006 de la experiencia personal de ser madre de una hija con discapacidad y sus aprendizajes.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7279850" y="3997475"/>
            <a:ext cx="6942300" cy="81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Shape 84" descr="So_Ro-9501web.jpg"/>
          <p:cNvPicPr preferRelativeResize="0"/>
          <p:nvPr/>
        </p:nvPicPr>
        <p:blipFill rotWithShape="1">
          <a:blip r:embed="rId3">
            <a:alphaModFix/>
          </a:blip>
          <a:srcRect t="24791" b="26967"/>
          <a:stretch/>
        </p:blipFill>
        <p:spPr>
          <a:xfrm>
            <a:off x="0" y="4302675"/>
            <a:ext cx="9144000" cy="294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42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x-none" sz="4800" b="0" i="0" u="none" strike="noStrike" cap="none">
                <a:solidFill>
                  <a:srgbClr val="F89A29"/>
                </a:solidFill>
                <a:latin typeface="Trebuchet MS"/>
                <a:ea typeface="Trebuchet MS"/>
                <a:cs typeface="Trebuchet MS"/>
                <a:sym typeface="Trebuchet MS"/>
              </a:rPr>
              <a:t>HEMOS LOGRADO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97750" y="1667150"/>
            <a:ext cx="5082300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9A29"/>
              </a:buClr>
              <a:buSzPct val="100000"/>
              <a:buFont typeface="Calibri"/>
              <a:buChar char="➔"/>
            </a:pPr>
            <a:r>
              <a:rPr lang="x-none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Una comunidad de &gt;7000 familias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9A29"/>
              </a:buClr>
              <a:buSzPct val="100000"/>
              <a:buFont typeface="Calibri"/>
              <a:buChar char="➔"/>
            </a:pPr>
            <a:r>
              <a:rPr lang="x-none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Plazas para Todos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9A29"/>
              </a:buClr>
              <a:buSzPct val="100000"/>
              <a:buFont typeface="Calibri"/>
              <a:buChar char="➔"/>
            </a:pPr>
            <a:r>
              <a:rPr lang="x-none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Terapia ABR en Chile (201</a:t>
            </a:r>
            <a:r>
              <a:rPr lang="x-none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0)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9A29"/>
              </a:buClr>
              <a:buSzPct val="100000"/>
              <a:buFont typeface="Calibri"/>
              <a:buChar char="➔"/>
            </a:pPr>
            <a:r>
              <a:rPr lang="x-none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Alianza atención dental adaptada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9A29"/>
              </a:buClr>
              <a:buSzPct val="100000"/>
              <a:buFont typeface="Calibri"/>
              <a:buChar char="➔"/>
            </a:pPr>
            <a:r>
              <a:rPr lang="x-none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Lollapalooza Inclusivo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9A29"/>
              </a:buClr>
              <a:buSzPct val="100000"/>
              <a:buFont typeface="Calibri"/>
              <a:buChar char="➔"/>
            </a:pPr>
            <a:r>
              <a:rPr lang="x-none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Visibilizar la discapacidad desde lo positivo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9A29"/>
              </a:buClr>
              <a:buSzPct val="100000"/>
              <a:buFont typeface="Calibri"/>
              <a:buChar char="➔"/>
            </a:pPr>
            <a:r>
              <a:rPr lang="x-none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Marca #PcD CENSO 2017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0" y="6532600"/>
            <a:ext cx="9144000" cy="325499"/>
          </a:xfrm>
          <a:prstGeom prst="rect">
            <a:avLst/>
          </a:prstGeom>
          <a:solidFill>
            <a:srgbClr val="F89A2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-24100" y="6532575"/>
            <a:ext cx="9167999" cy="32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x-none"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www.mamaterapeuta.cl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7279850" y="3997475"/>
            <a:ext cx="6942300" cy="81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Shape 94" descr="IMG_0430.jpg"/>
          <p:cNvPicPr preferRelativeResize="0"/>
          <p:nvPr/>
        </p:nvPicPr>
        <p:blipFill rotWithShape="1">
          <a:blip r:embed="rId3">
            <a:alphaModFix/>
          </a:blip>
          <a:srcRect l="23294" r="13233"/>
          <a:stretch/>
        </p:blipFill>
        <p:spPr>
          <a:xfrm>
            <a:off x="6034300" y="0"/>
            <a:ext cx="32645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6347775" y="4881350"/>
            <a:ext cx="6942300" cy="81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Shape 96" descr="IMG_040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5722" y="5103912"/>
            <a:ext cx="3118576" cy="175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5">
            <a:alphaModFix/>
          </a:blip>
          <a:srcRect l="4954" r="5446" b="6863"/>
          <a:stretch/>
        </p:blipFill>
        <p:spPr>
          <a:xfrm>
            <a:off x="-24100" y="5109462"/>
            <a:ext cx="158773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 descr="IMG_0397.jpg"/>
          <p:cNvPicPr preferRelativeResize="0"/>
          <p:nvPr/>
        </p:nvPicPr>
        <p:blipFill rotWithShape="1">
          <a:blip r:embed="rId6">
            <a:alphaModFix/>
          </a:blip>
          <a:srcRect t="13176" b="13169"/>
          <a:stretch/>
        </p:blipFill>
        <p:spPr>
          <a:xfrm>
            <a:off x="1563625" y="5103912"/>
            <a:ext cx="1587725" cy="1754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42F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x-none" sz="4800" b="0" i="0" u="none" strike="noStrike" cap="none">
                <a:solidFill>
                  <a:srgbClr val="F89A29"/>
                </a:solidFill>
                <a:latin typeface="Arial"/>
                <a:ea typeface="Arial"/>
                <a:cs typeface="Arial"/>
                <a:sym typeface="Arial"/>
              </a:rPr>
              <a:t>EVENTO ABR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x-none" sz="2400">
                <a:solidFill>
                  <a:srgbClr val="F89A29"/>
                </a:solidFill>
                <a:latin typeface="Calibri"/>
                <a:ea typeface="Calibri"/>
                <a:cs typeface="Calibri"/>
                <a:sym typeface="Calibri"/>
              </a:rPr>
              <a:t>3 al 11 de octubre de 2017</a:t>
            </a:r>
          </a:p>
        </p:txBody>
      </p:sp>
      <p:sp>
        <p:nvSpPr>
          <p:cNvPr id="104" name="Shape 104"/>
          <p:cNvSpPr/>
          <p:nvPr/>
        </p:nvSpPr>
        <p:spPr>
          <a:xfrm>
            <a:off x="0" y="6532600"/>
            <a:ext cx="9144000" cy="325499"/>
          </a:xfrm>
          <a:prstGeom prst="rect">
            <a:avLst/>
          </a:prstGeom>
          <a:solidFill>
            <a:srgbClr val="F89A2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-24100" y="6532575"/>
            <a:ext cx="9167999" cy="32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431625" y="2039475"/>
            <a:ext cx="5233200" cy="368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9A29"/>
              </a:buClr>
              <a:buSzPct val="100000"/>
              <a:buFont typeface="Calibri"/>
              <a:buChar char="➔"/>
            </a:pPr>
            <a:r>
              <a:rPr lang="x-none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Rehabilitación Biomecánica Avanzada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9A29"/>
              </a:buClr>
              <a:buSzPct val="100000"/>
              <a:buFont typeface="Calibri"/>
              <a:buChar char="➔"/>
            </a:pPr>
            <a:r>
              <a:rPr lang="x-none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 creador, Leonid Blyum, por primera vez en Chile.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9A29"/>
              </a:buClr>
              <a:buSzPct val="100000"/>
              <a:buFont typeface="Calibri"/>
              <a:buChar char="➔"/>
            </a:pPr>
            <a:r>
              <a:rPr lang="x-none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Terapia innovadora a nivel mundial.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9A29"/>
              </a:buClr>
              <a:buSzPct val="100000"/>
              <a:buFont typeface="Calibri"/>
              <a:buChar char="➔"/>
            </a:pPr>
            <a:r>
              <a:rPr lang="x-none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25 años de experiencia.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9A29"/>
              </a:buClr>
              <a:buSzPct val="100000"/>
              <a:buFont typeface="Calibri"/>
              <a:buChar char="➔"/>
            </a:pPr>
            <a:r>
              <a:rPr lang="x-none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9000 familias en el mundo.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9A29"/>
              </a:buClr>
              <a:buSzPct val="100000"/>
              <a:buFont typeface="Calibri"/>
              <a:buChar char="➔"/>
            </a:pPr>
            <a:r>
              <a:rPr lang="x-none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Centros en Canadá, Dinamarca, Singapur y Bélgica.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9A29"/>
              </a:buClr>
              <a:buSzPct val="100000"/>
              <a:buFont typeface="Calibri"/>
              <a:buChar char="➔"/>
            </a:pPr>
            <a:r>
              <a:rPr lang="x-none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Audiencia esperada:         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b="1">
                <a:solidFill>
                  <a:srgbClr val="F89A29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x-none" sz="2400" b="1" i="0" u="none" strike="noStrike" cap="none">
                <a:solidFill>
                  <a:srgbClr val="F89A29"/>
                </a:solidFill>
                <a:latin typeface="Calibri"/>
                <a:ea typeface="Calibri"/>
                <a:cs typeface="Calibri"/>
                <a:sym typeface="Calibri"/>
              </a:rPr>
              <a:t>560 personas.</a:t>
            </a: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7000" y="0"/>
            <a:ext cx="3417000" cy="341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 descr="Flyer ABR Profesionale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7000" y="3417000"/>
            <a:ext cx="3417000" cy="341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42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x-none" sz="4800">
                <a:solidFill>
                  <a:srgbClr val="F89A29"/>
                </a:solidFill>
                <a:latin typeface="Trebuchet MS"/>
                <a:ea typeface="Trebuchet MS"/>
                <a:cs typeface="Trebuchet MS"/>
                <a:sym typeface="Trebuchet MS"/>
              </a:rPr>
              <a:t>¿Por qué ABR?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97750" y="1667150"/>
            <a:ext cx="41100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x-none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Existe evidencia científica que demuestra la baja efectividad de la terapia tradicional.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x-none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Estudios realizados en Canadá, Suecia y Australia a miles de niños con parálisis cerebral utilizando el Sistema de Medición GMFM.</a:t>
            </a:r>
          </a:p>
        </p:txBody>
      </p:sp>
      <p:sp>
        <p:nvSpPr>
          <p:cNvPr id="115" name="Shape 115"/>
          <p:cNvSpPr/>
          <p:nvPr/>
        </p:nvSpPr>
        <p:spPr>
          <a:xfrm>
            <a:off x="0" y="6532600"/>
            <a:ext cx="9144000" cy="325500"/>
          </a:xfrm>
          <a:prstGeom prst="rect">
            <a:avLst/>
          </a:prstGeom>
          <a:solidFill>
            <a:srgbClr val="F89A2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Shape 116"/>
          <p:cNvSpPr txBox="1"/>
          <p:nvPr/>
        </p:nvSpPr>
        <p:spPr>
          <a:xfrm>
            <a:off x="-24100" y="6532575"/>
            <a:ext cx="9168000" cy="32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x-none"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www.mamaterapeuta.cl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7279850" y="3997475"/>
            <a:ext cx="6942300" cy="81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6347775" y="4881350"/>
            <a:ext cx="6942300" cy="81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Shape 119" descr="GMFCS.gif"/>
          <p:cNvPicPr preferRelativeResize="0"/>
          <p:nvPr/>
        </p:nvPicPr>
        <p:blipFill rotWithShape="1">
          <a:blip r:embed="rId3">
            <a:alphaModFix/>
          </a:blip>
          <a:srcRect b="30371"/>
          <a:stretch/>
        </p:blipFill>
        <p:spPr>
          <a:xfrm>
            <a:off x="4662250" y="2355175"/>
            <a:ext cx="4170049" cy="343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4543875" y="1627125"/>
            <a:ext cx="41700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x-none" sz="2400" b="1">
                <a:solidFill>
                  <a:srgbClr val="F89A29"/>
                </a:solidFill>
                <a:latin typeface="Calibri"/>
                <a:ea typeface="Calibri"/>
                <a:cs typeface="Calibri"/>
                <a:sym typeface="Calibri"/>
              </a:rPr>
              <a:t>CURVAS GMFC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42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x-none" sz="4800">
                <a:solidFill>
                  <a:srgbClr val="F89A29"/>
                </a:solidFill>
                <a:latin typeface="Trebuchet MS"/>
                <a:ea typeface="Trebuchet MS"/>
                <a:cs typeface="Trebuchet MS"/>
                <a:sym typeface="Trebuchet MS"/>
              </a:rPr>
              <a:t>Efectividad de ABR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97750" y="1667150"/>
            <a:ext cx="818966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x-none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Estudio de cohorte prospectivo de 3 años con 367 </a:t>
            </a:r>
            <a:r>
              <a:rPr lang="x-none" sz="24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pacientes</a:t>
            </a:r>
            <a:r>
              <a:rPr lang="es-ES" sz="24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x-none" sz="24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presentado </a:t>
            </a:r>
            <a:r>
              <a:rPr lang="x-none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 la </a:t>
            </a:r>
            <a:r>
              <a:rPr lang="x-none" sz="24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68</a:t>
            </a:r>
            <a:r>
              <a:rPr lang="es-ES" sz="24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º</a:t>
            </a:r>
            <a:r>
              <a:rPr lang="x-none" sz="24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x-none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Conferencia Anual de la Academia Americana para la Parálisis Cerebral, 2014.</a:t>
            </a: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9A29"/>
              </a:buClr>
              <a:buSzPct val="125000"/>
              <a:buFont typeface="Calibri"/>
            </a:pPr>
            <a:r>
              <a:rPr lang="x-none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Los pacientes tipo 4 GMFCS mejoraron sus resultados CPCHILD en 5 puntos (8%,p&lt;0.05).</a:t>
            </a: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9A29"/>
              </a:buClr>
              <a:buSzPct val="125000"/>
              <a:buFont typeface="Calibri"/>
            </a:pPr>
            <a:r>
              <a:rPr lang="x-none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Los pacientes tipo 5 GMFCS mejoraron sus resultados CPCHILD en 7 puntos (14%, p&lt;0.05). 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9A29"/>
              </a:buClr>
              <a:buSzPct val="100000"/>
              <a:buFont typeface="Calibri"/>
            </a:pPr>
            <a:r>
              <a:rPr lang="x-none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medida promedio tras 2 años se redujo de manera consistente de grado 5 a 4.</a:t>
            </a:r>
          </a:p>
        </p:txBody>
      </p:sp>
      <p:sp>
        <p:nvSpPr>
          <p:cNvPr id="127" name="Shape 127"/>
          <p:cNvSpPr/>
          <p:nvPr/>
        </p:nvSpPr>
        <p:spPr>
          <a:xfrm>
            <a:off x="0" y="6532600"/>
            <a:ext cx="9144000" cy="325500"/>
          </a:xfrm>
          <a:prstGeom prst="rect">
            <a:avLst/>
          </a:prstGeom>
          <a:solidFill>
            <a:srgbClr val="F89A2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-24100" y="6532575"/>
            <a:ext cx="9168000" cy="32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x-none"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www.mamaterapeuta.cl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7279850" y="3997475"/>
            <a:ext cx="6942300" cy="81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42F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x-none" sz="4800">
                <a:solidFill>
                  <a:srgbClr val="F89A29"/>
                </a:solidFill>
                <a:latin typeface="Trebuchet MS"/>
                <a:ea typeface="Trebuchet MS"/>
                <a:cs typeface="Trebuchet MS"/>
                <a:sym typeface="Trebuchet MS"/>
              </a:rPr>
              <a:t>Efectividad de ABR</a:t>
            </a:r>
          </a:p>
        </p:txBody>
      </p:sp>
      <p:sp>
        <p:nvSpPr>
          <p:cNvPr id="136" name="Shape 136"/>
          <p:cNvSpPr/>
          <p:nvPr/>
        </p:nvSpPr>
        <p:spPr>
          <a:xfrm>
            <a:off x="0" y="6532600"/>
            <a:ext cx="9144000" cy="325500"/>
          </a:xfrm>
          <a:prstGeom prst="rect">
            <a:avLst/>
          </a:prstGeom>
          <a:solidFill>
            <a:srgbClr val="F89A2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-24100" y="6532575"/>
            <a:ext cx="9168000" cy="32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x-none"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www.mamaterapeuta.cl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7279850" y="3997475"/>
            <a:ext cx="6942300" cy="81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/>
          <p:nvPr/>
        </p:nvSpPr>
        <p:spPr>
          <a:xfrm>
            <a:off x="6347775" y="4881350"/>
            <a:ext cx="6942300" cy="81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81057"/>
            <a:ext cx="8679897" cy="4238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42F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x-none" sz="4800">
                <a:solidFill>
                  <a:srgbClr val="F89A29"/>
                </a:solidFill>
                <a:latin typeface="Trebuchet MS"/>
                <a:ea typeface="Trebuchet MS"/>
                <a:cs typeface="Trebuchet MS"/>
                <a:sym typeface="Trebuchet MS"/>
              </a:rPr>
              <a:t>Efectividad de ABR</a:t>
            </a:r>
          </a:p>
        </p:txBody>
      </p:sp>
      <p:sp>
        <p:nvSpPr>
          <p:cNvPr id="146" name="Shape 146"/>
          <p:cNvSpPr/>
          <p:nvPr/>
        </p:nvSpPr>
        <p:spPr>
          <a:xfrm>
            <a:off x="0" y="6532600"/>
            <a:ext cx="9144000" cy="325500"/>
          </a:xfrm>
          <a:prstGeom prst="rect">
            <a:avLst/>
          </a:prstGeom>
          <a:solidFill>
            <a:srgbClr val="F89A2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-24100" y="6532575"/>
            <a:ext cx="9168000" cy="32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x-none"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www.mamaterapeuta.cl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7279850" y="3997475"/>
            <a:ext cx="6942300" cy="81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6347775" y="4881350"/>
            <a:ext cx="6942300" cy="81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725" y="1509278"/>
            <a:ext cx="8248349" cy="447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Microsoft Macintosh PowerPoint</Application>
  <PresentationFormat>Presentación en pantalla (4:3)</PresentationFormat>
  <Paragraphs>54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Calibri</vt:lpstr>
      <vt:lpstr>Trebuchet MS</vt:lpstr>
      <vt:lpstr>Verdana</vt:lpstr>
      <vt:lpstr>Arial</vt:lpstr>
      <vt:lpstr>Simple Light</vt:lpstr>
      <vt:lpstr>Presentación de PowerPoint</vt:lpstr>
      <vt:lpstr>NUESTRA MISIÓN</vt:lpstr>
      <vt:lpstr>POR QUÉ</vt:lpstr>
      <vt:lpstr>HEMOS LOGRADO</vt:lpstr>
      <vt:lpstr>EVENTO ABR  3 al 11 de octubre de 2017</vt:lpstr>
      <vt:lpstr>¿Por qué ABR?</vt:lpstr>
      <vt:lpstr>Efectividad de ABR</vt:lpstr>
      <vt:lpstr>Efectividad de ABR</vt:lpstr>
      <vt:lpstr>Efectividad de ABR</vt:lpstr>
      <vt:lpstr>Efectividad de ABR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Usuario de Microsoft Office</cp:lastModifiedBy>
  <cp:revision>1</cp:revision>
  <dcterms:modified xsi:type="dcterms:W3CDTF">2017-09-05T22:36:16Z</dcterms:modified>
</cp:coreProperties>
</file>