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304" r:id="rId2"/>
    <p:sldId id="305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43" r:id="rId23"/>
    <p:sldId id="327" r:id="rId24"/>
    <p:sldId id="328" r:id="rId25"/>
    <p:sldId id="329" r:id="rId26"/>
    <p:sldId id="331" r:id="rId27"/>
    <p:sldId id="332" r:id="rId28"/>
    <p:sldId id="334" r:id="rId29"/>
    <p:sldId id="333" r:id="rId30"/>
    <p:sldId id="335" r:id="rId31"/>
    <p:sldId id="336" r:id="rId32"/>
    <p:sldId id="337" r:id="rId33"/>
    <p:sldId id="338" r:id="rId34"/>
    <p:sldId id="339" r:id="rId35"/>
    <p:sldId id="341" r:id="rId36"/>
    <p:sldId id="340" r:id="rId37"/>
    <p:sldId id="342" r:id="rId38"/>
    <p:sldId id="344" r:id="rId39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Stijl, licht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4" autoAdjust="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8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C0A85-D78A-B146-9031-BD4397FB7CC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36304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fr-FR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F726E-AD8A-A141-93A5-45FADE89619F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68271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726E-AD8A-A141-93A5-45FADE89619F}" type="slidenum">
              <a:rPr lang="fr-FR" smtClean="0"/>
              <a:t>1</a:t>
            </a:fld>
            <a:endParaRPr lang="fr-FR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333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hoek 24"/>
          <p:cNvSpPr/>
          <p:nvPr/>
        </p:nvSpPr>
        <p:spPr bwMode="auto">
          <a:xfrm>
            <a:off x="1070472" y="0"/>
            <a:ext cx="230280" cy="6425952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hte verbindingslijn 25"/>
          <p:cNvSpPr>
            <a:spLocks noChangeShapeType="1"/>
          </p:cNvSpPr>
          <p:nvPr/>
        </p:nvSpPr>
        <p:spPr bwMode="auto">
          <a:xfrm>
            <a:off x="35496" y="0"/>
            <a:ext cx="0" cy="6425952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hte verbindingslijn 26"/>
          <p:cNvSpPr>
            <a:spLocks noChangeShapeType="1"/>
          </p:cNvSpPr>
          <p:nvPr/>
        </p:nvSpPr>
        <p:spPr bwMode="auto">
          <a:xfrm>
            <a:off x="1655792" y="0"/>
            <a:ext cx="0" cy="6425952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8" name="Rechte verbindingslijn 27"/>
          <p:cNvSpPr>
            <a:spLocks noChangeShapeType="1"/>
          </p:cNvSpPr>
          <p:nvPr/>
        </p:nvSpPr>
        <p:spPr bwMode="auto">
          <a:xfrm>
            <a:off x="1009328" y="0"/>
            <a:ext cx="0" cy="6425952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Rechthoek 28"/>
          <p:cNvSpPr/>
          <p:nvPr/>
        </p:nvSpPr>
        <p:spPr bwMode="auto">
          <a:xfrm>
            <a:off x="1148352" y="0"/>
            <a:ext cx="76200" cy="6425952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chthoek 22"/>
          <p:cNvSpPr/>
          <p:nvPr/>
        </p:nvSpPr>
        <p:spPr bwMode="auto">
          <a:xfrm>
            <a:off x="310152" y="0"/>
            <a:ext cx="609600" cy="6425952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hte verbindingslijn 29"/>
          <p:cNvSpPr>
            <a:spLocks noChangeShapeType="1"/>
          </p:cNvSpPr>
          <p:nvPr/>
        </p:nvSpPr>
        <p:spPr bwMode="auto">
          <a:xfrm>
            <a:off x="783264" y="0"/>
            <a:ext cx="0" cy="6425952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Rechthoek 23"/>
          <p:cNvSpPr/>
          <p:nvPr/>
        </p:nvSpPr>
        <p:spPr bwMode="auto">
          <a:xfrm>
            <a:off x="205488" y="0"/>
            <a:ext cx="104664" cy="6425952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nl-NL" dirty="0" smtClean="0"/>
              <a:t>Module &lt;1&gt;: &lt;titel&gt;</a:t>
            </a:r>
            <a:endParaRPr lang="nl-BE" dirty="0"/>
          </a:p>
        </p:txBody>
      </p:sp>
      <p:sp>
        <p:nvSpPr>
          <p:cNvPr id="19" name="Tekstvak 18"/>
          <p:cNvSpPr txBox="1"/>
          <p:nvPr/>
        </p:nvSpPr>
        <p:spPr>
          <a:xfrm>
            <a:off x="6660232" y="413978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2000" dirty="0" smtClean="0">
                <a:solidFill>
                  <a:schemeClr val="tx2"/>
                </a:solidFill>
              </a:rPr>
              <a:t>Dr. C.</a:t>
            </a:r>
            <a:r>
              <a:rPr lang="nl-BE" sz="2000" baseline="0" dirty="0" smtClean="0">
                <a:solidFill>
                  <a:schemeClr val="tx2"/>
                </a:solidFill>
              </a:rPr>
              <a:t> </a:t>
            </a:r>
            <a:r>
              <a:rPr lang="nl-BE" sz="2000" baseline="0" dirty="0" err="1" smtClean="0">
                <a:solidFill>
                  <a:schemeClr val="tx2"/>
                </a:solidFill>
              </a:rPr>
              <a:t>Carchon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4211960" y="4725144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600" dirty="0" smtClean="0">
                <a:solidFill>
                  <a:schemeClr val="bg1">
                    <a:lumMod val="50000"/>
                  </a:schemeClr>
                </a:solidFill>
              </a:rPr>
              <a:t>Arts - voedingsdeskundige</a:t>
            </a:r>
          </a:p>
          <a:p>
            <a:pPr algn="r"/>
            <a:r>
              <a:rPr lang="nl-BE" sz="1600" dirty="0" smtClean="0">
                <a:solidFill>
                  <a:schemeClr val="bg1">
                    <a:lumMod val="50000"/>
                  </a:schemeClr>
                </a:solidFill>
              </a:rPr>
              <a:t>Functionele geneeskunde</a:t>
            </a:r>
          </a:p>
          <a:p>
            <a:pPr algn="r"/>
            <a:r>
              <a:rPr lang="nl-BE" sz="1600" dirty="0" smtClean="0">
                <a:solidFill>
                  <a:schemeClr val="bg1">
                    <a:lumMod val="50000"/>
                  </a:schemeClr>
                </a:solidFill>
              </a:rPr>
              <a:t>Morfologie en </a:t>
            </a:r>
            <a:r>
              <a:rPr lang="nl-BE" sz="1600" dirty="0" err="1" smtClean="0">
                <a:solidFill>
                  <a:schemeClr val="bg1">
                    <a:lumMod val="50000"/>
                  </a:schemeClr>
                </a:solidFill>
              </a:rPr>
              <a:t>anti-aging</a:t>
            </a:r>
            <a:endParaRPr lang="nl-BE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nl-BE" sz="1600" dirty="0" smtClean="0">
                <a:solidFill>
                  <a:schemeClr val="bg1">
                    <a:lumMod val="50000"/>
                  </a:schemeClr>
                </a:solidFill>
              </a:rPr>
              <a:t>Gediplomeerd in </a:t>
            </a:r>
            <a:r>
              <a:rPr lang="nl-BE" sz="1600" dirty="0" err="1" smtClean="0">
                <a:solidFill>
                  <a:schemeClr val="bg1">
                    <a:lumMod val="50000"/>
                  </a:schemeClr>
                </a:solidFill>
              </a:rPr>
              <a:t>Neuro-Voeding</a:t>
            </a:r>
            <a:r>
              <a:rPr lang="nl-BE" sz="1600" dirty="0" smtClean="0">
                <a:solidFill>
                  <a:schemeClr val="bg1">
                    <a:lumMod val="50000"/>
                  </a:schemeClr>
                </a:solidFill>
              </a:rPr>
              <a:t> (SIIN)</a:t>
            </a:r>
            <a:endParaRPr lang="nl-BE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ankwoord 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1331640" y="-27384"/>
            <a:ext cx="1728192" cy="6453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/>
          <p:cNvSpPr txBox="1"/>
          <p:nvPr/>
        </p:nvSpPr>
        <p:spPr>
          <a:xfrm>
            <a:off x="4283968" y="696753"/>
            <a:ext cx="3888432" cy="5324535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nl-BE" sz="3200" dirty="0" smtClean="0">
                <a:solidFill>
                  <a:schemeClr val="accent1"/>
                </a:solidFill>
                <a:latin typeface="+mj-lt"/>
              </a:rPr>
              <a:t>MEDICAL DIET CENTER</a:t>
            </a: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lang="nl-BE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nl-BE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na Bar" pitchFamily="2" charset="0"/>
              </a:rPr>
              <a:t>Dr. C. </a:t>
            </a:r>
            <a:r>
              <a:rPr lang="nl-BE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una Bar" pitchFamily="2" charset="0"/>
              </a:rPr>
              <a:t>Carchon</a:t>
            </a: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lang="nl-BE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Arts - voedingsdeskundige</a:t>
            </a:r>
          </a:p>
          <a:p>
            <a:pPr algn="ctr"/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Functionele geneeskunde</a:t>
            </a:r>
          </a:p>
          <a:p>
            <a:pPr algn="ctr"/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Morfologie en </a:t>
            </a:r>
            <a:r>
              <a:rPr lang="nl-B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anti-aging</a:t>
            </a:r>
            <a:endParaRPr lang="nl-B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Gediplomeerd in </a:t>
            </a:r>
            <a:r>
              <a:rPr lang="nl-B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Neuro-Voeding</a:t>
            </a:r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(SIIN)</a:t>
            </a:r>
            <a:b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lang="nl-B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J.B. De </a:t>
            </a:r>
            <a:r>
              <a:rPr lang="nl-B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Greeflaan</a:t>
            </a:r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34</a:t>
            </a:r>
          </a:p>
          <a:p>
            <a:pPr algn="ctr"/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1731 </a:t>
            </a:r>
            <a:r>
              <a:rPr lang="nl-B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Zellik</a:t>
            </a:r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lang="nl-B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Tel: 02/466 45 04      Fax: 02/ 466 47 43</a:t>
            </a:r>
            <a:b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lang="nl-B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info@</a:t>
            </a:r>
            <a:r>
              <a:rPr lang="nl-B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medicaldietcenter.be</a:t>
            </a:r>
            <a:endParaRPr lang="nl-B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www.medicaldietcenter.be</a:t>
            </a:r>
            <a:endParaRPr lang="nl-BE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nl-B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6" name="Rechthoek 5"/>
          <p:cNvSpPr/>
          <p:nvPr/>
        </p:nvSpPr>
        <p:spPr bwMode="auto">
          <a:xfrm>
            <a:off x="1502768" y="0"/>
            <a:ext cx="76200" cy="6425952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1259632" y="0"/>
            <a:ext cx="0" cy="6425952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ekstvak 9"/>
          <p:cNvSpPr txBox="1"/>
          <p:nvPr/>
        </p:nvSpPr>
        <p:spPr>
          <a:xfrm>
            <a:off x="1547664" y="2708920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 smtClean="0">
                <a:solidFill>
                  <a:schemeClr val="bg1"/>
                </a:solidFill>
                <a:latin typeface="+mj-lt"/>
              </a:rPr>
              <a:t>EINDE</a:t>
            </a:r>
            <a:endParaRPr lang="nl-BE" sz="4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ankwoord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1331640" y="-27384"/>
            <a:ext cx="1152128" cy="6453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/>
          <p:cNvSpPr txBox="1"/>
          <p:nvPr/>
        </p:nvSpPr>
        <p:spPr>
          <a:xfrm>
            <a:off x="4283968" y="696753"/>
            <a:ext cx="3888432" cy="5324535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nl-BE" sz="3200" dirty="0" smtClean="0">
                <a:solidFill>
                  <a:schemeClr val="accent1"/>
                </a:solidFill>
                <a:latin typeface="+mj-lt"/>
              </a:rPr>
              <a:t>MEDICAL DIET CENTER</a:t>
            </a: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lang="nl-BE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nl-BE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na Bar" pitchFamily="2" charset="0"/>
              </a:rPr>
              <a:t>Dr. C. </a:t>
            </a:r>
            <a:r>
              <a:rPr lang="nl-BE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una Bar" pitchFamily="2" charset="0"/>
              </a:rPr>
              <a:t>Carchon</a:t>
            </a: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lang="nl-BE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nl-BE" sz="16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Médecin</a:t>
            </a:r>
            <a:r>
              <a:rPr lang="nl-BE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nl-BE" sz="16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nutritionniste</a:t>
            </a:r>
            <a:endParaRPr lang="nl-BE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nl-BE" sz="16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Médecine</a:t>
            </a:r>
            <a:r>
              <a:rPr lang="nl-BE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nl-BE" sz="16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fonctionnelle</a:t>
            </a:r>
            <a:endParaRPr lang="nl-BE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nl-BE" sz="16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Médecine</a:t>
            </a:r>
            <a:r>
              <a:rPr lang="nl-BE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nl-BE" sz="16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morphologique</a:t>
            </a:r>
            <a:r>
              <a:rPr lang="nl-BE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et </a:t>
            </a:r>
            <a:r>
              <a:rPr lang="nl-BE" sz="16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anti-âge</a:t>
            </a:r>
            <a:endParaRPr lang="nl-BE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nl-BE" sz="16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Diplômée</a:t>
            </a:r>
            <a:r>
              <a:rPr lang="nl-BE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en </a:t>
            </a:r>
            <a:r>
              <a:rPr lang="nl-BE" sz="16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Neuro-Nutrition</a:t>
            </a:r>
            <a:r>
              <a:rPr lang="nl-BE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(SIIN) </a:t>
            </a:r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lang="nl-B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J.B. De </a:t>
            </a:r>
            <a:r>
              <a:rPr lang="nl-B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Greeflaan</a:t>
            </a:r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34</a:t>
            </a:r>
          </a:p>
          <a:p>
            <a:pPr algn="ctr"/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1731 </a:t>
            </a:r>
            <a:r>
              <a:rPr lang="nl-B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Zellik</a:t>
            </a:r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lang="nl-B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Tel: 02/466 45 04      Fax: 02/ 466 47 43</a:t>
            </a:r>
            <a:b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lang="nl-B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info@</a:t>
            </a:r>
            <a:r>
              <a:rPr lang="nl-B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medicaldietcenter.be</a:t>
            </a:r>
            <a:endParaRPr lang="nl-B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www.medicaldietcenter.be</a:t>
            </a:r>
            <a:endParaRPr lang="nl-BE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nl-B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6" name="Rechthoek 5"/>
          <p:cNvSpPr/>
          <p:nvPr/>
        </p:nvSpPr>
        <p:spPr bwMode="auto">
          <a:xfrm>
            <a:off x="1502768" y="0"/>
            <a:ext cx="76200" cy="6425952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1259632" y="0"/>
            <a:ext cx="0" cy="6425952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ekstvak 9"/>
          <p:cNvSpPr txBox="1"/>
          <p:nvPr/>
        </p:nvSpPr>
        <p:spPr>
          <a:xfrm>
            <a:off x="1547664" y="2708920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 smtClean="0">
                <a:solidFill>
                  <a:schemeClr val="bg1"/>
                </a:solidFill>
                <a:latin typeface="+mj-lt"/>
              </a:rPr>
              <a:t>FIN</a:t>
            </a:r>
            <a:endParaRPr lang="nl-BE" sz="4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08B2C4-95BE-8B40-92FA-FC9D59907917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011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re et contenu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7313612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70013" y="3960813"/>
            <a:ext cx="7313612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00E68B5-2C0B-EF46-B497-1D552EADD104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21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ACB412-C464-F649-8BBE-5BCE7DD0529D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900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1370013" y="1827213"/>
            <a:ext cx="3579812" cy="4114800"/>
          </a:xfrm>
        </p:spPr>
        <p:txBody>
          <a:bodyPr>
            <a:normAutofit/>
          </a:bodyPr>
          <a:lstStyle/>
          <a:p>
            <a:pPr lvl="0"/>
            <a:endParaRPr lang="fr-BE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3B7835-3600-EF40-B29D-FD23DBF8CD34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8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hoek 24"/>
          <p:cNvSpPr/>
          <p:nvPr/>
        </p:nvSpPr>
        <p:spPr bwMode="auto">
          <a:xfrm>
            <a:off x="1070472" y="0"/>
            <a:ext cx="230280" cy="6425952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hte verbindingslijn 25"/>
          <p:cNvSpPr>
            <a:spLocks noChangeShapeType="1"/>
          </p:cNvSpPr>
          <p:nvPr/>
        </p:nvSpPr>
        <p:spPr bwMode="auto">
          <a:xfrm>
            <a:off x="35496" y="0"/>
            <a:ext cx="0" cy="6425952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hte verbindingslijn 26"/>
          <p:cNvSpPr>
            <a:spLocks noChangeShapeType="1"/>
          </p:cNvSpPr>
          <p:nvPr/>
        </p:nvSpPr>
        <p:spPr bwMode="auto">
          <a:xfrm>
            <a:off x="1655792" y="0"/>
            <a:ext cx="0" cy="6425952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8" name="Rechte verbindingslijn 27"/>
          <p:cNvSpPr>
            <a:spLocks noChangeShapeType="1"/>
          </p:cNvSpPr>
          <p:nvPr/>
        </p:nvSpPr>
        <p:spPr bwMode="auto">
          <a:xfrm>
            <a:off x="1009328" y="0"/>
            <a:ext cx="0" cy="6425952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Rechthoek 28"/>
          <p:cNvSpPr/>
          <p:nvPr/>
        </p:nvSpPr>
        <p:spPr bwMode="auto">
          <a:xfrm>
            <a:off x="1148352" y="0"/>
            <a:ext cx="76200" cy="6425952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chthoek 22"/>
          <p:cNvSpPr/>
          <p:nvPr/>
        </p:nvSpPr>
        <p:spPr bwMode="auto">
          <a:xfrm>
            <a:off x="310152" y="0"/>
            <a:ext cx="609600" cy="6425952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hte verbindingslijn 29"/>
          <p:cNvSpPr>
            <a:spLocks noChangeShapeType="1"/>
          </p:cNvSpPr>
          <p:nvPr/>
        </p:nvSpPr>
        <p:spPr bwMode="auto">
          <a:xfrm>
            <a:off x="783264" y="0"/>
            <a:ext cx="0" cy="6425952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Rechthoek 23"/>
          <p:cNvSpPr/>
          <p:nvPr/>
        </p:nvSpPr>
        <p:spPr bwMode="auto">
          <a:xfrm>
            <a:off x="205488" y="0"/>
            <a:ext cx="104664" cy="6425952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nl-NL" dirty="0" smtClean="0"/>
              <a:t>Module &lt;1&gt;: &lt;</a:t>
            </a:r>
            <a:r>
              <a:rPr lang="nl-NL" dirty="0" err="1" smtClean="0"/>
              <a:t>titre</a:t>
            </a:r>
            <a:r>
              <a:rPr lang="nl-NL" dirty="0" smtClean="0"/>
              <a:t>&gt;</a:t>
            </a:r>
            <a:endParaRPr lang="nl-BE" dirty="0"/>
          </a:p>
        </p:txBody>
      </p:sp>
      <p:sp>
        <p:nvSpPr>
          <p:cNvPr id="19" name="Tekstvak 18"/>
          <p:cNvSpPr txBox="1"/>
          <p:nvPr/>
        </p:nvSpPr>
        <p:spPr>
          <a:xfrm>
            <a:off x="6660232" y="413978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2000" dirty="0" smtClean="0">
                <a:solidFill>
                  <a:schemeClr val="tx2"/>
                </a:solidFill>
              </a:rPr>
              <a:t>Dr. C.</a:t>
            </a:r>
            <a:r>
              <a:rPr lang="nl-BE" sz="2000" baseline="0" dirty="0" smtClean="0">
                <a:solidFill>
                  <a:schemeClr val="tx2"/>
                </a:solidFill>
              </a:rPr>
              <a:t> </a:t>
            </a:r>
            <a:r>
              <a:rPr lang="nl-BE" sz="2000" baseline="0" dirty="0" err="1" smtClean="0">
                <a:solidFill>
                  <a:schemeClr val="tx2"/>
                </a:solidFill>
              </a:rPr>
              <a:t>Carchon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4211960" y="4725144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Médecin nutritionniste</a:t>
            </a:r>
          </a:p>
          <a:p>
            <a:pPr algn="r"/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Médecine fonctionnelle</a:t>
            </a:r>
          </a:p>
          <a:p>
            <a:pPr algn="r"/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Médecine morphologique et anti-âge</a:t>
            </a:r>
          </a:p>
          <a:p>
            <a:pPr algn="r"/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Diplômée en </a:t>
            </a:r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</a:rPr>
              <a:t>Neuro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-Nutrition (SIIN)</a:t>
            </a:r>
            <a:endParaRPr lang="nl-BE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Titelstijl van model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Sleep de afbeelding naar de tijdelijke aanduiding of 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8" name="Rechthoek 7"/>
          <p:cNvSpPr/>
          <p:nvPr/>
        </p:nvSpPr>
        <p:spPr>
          <a:xfrm>
            <a:off x="0" y="6425952"/>
            <a:ext cx="9144000" cy="432048"/>
          </a:xfrm>
          <a:prstGeom prst="rect">
            <a:avLst/>
          </a:prstGeom>
          <a:solidFill>
            <a:srgbClr val="071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pic>
        <p:nvPicPr>
          <p:cNvPr id="10" name="Afbeelding 9" descr="mdc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2"/>
          <a:stretch>
            <a:fillRect/>
          </a:stretch>
        </p:blipFill>
        <p:spPr>
          <a:xfrm>
            <a:off x="0" y="6410865"/>
            <a:ext cx="1008112" cy="447135"/>
          </a:xfrm>
          <a:prstGeom prst="rect">
            <a:avLst/>
          </a:prstGeom>
        </p:spPr>
      </p:pic>
      <p:sp>
        <p:nvSpPr>
          <p:cNvPr id="22" name="Rechthoek 21"/>
          <p:cNvSpPr/>
          <p:nvPr/>
        </p:nvSpPr>
        <p:spPr bwMode="auto">
          <a:xfrm>
            <a:off x="8913720" y="0"/>
            <a:ext cx="230280" cy="6425952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hthoek 24"/>
          <p:cNvSpPr/>
          <p:nvPr/>
        </p:nvSpPr>
        <p:spPr bwMode="auto">
          <a:xfrm>
            <a:off x="8991600" y="0"/>
            <a:ext cx="76200" cy="6425952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8" name="Rechte verbindingslijn 27"/>
          <p:cNvSpPr>
            <a:spLocks noChangeShapeType="1"/>
          </p:cNvSpPr>
          <p:nvPr/>
        </p:nvSpPr>
        <p:spPr bwMode="auto">
          <a:xfrm>
            <a:off x="8748464" y="0"/>
            <a:ext cx="0" cy="6425952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5" r:id="rId13"/>
    <p:sldLayoutId id="2147483676" r:id="rId14"/>
    <p:sldLayoutId id="2147483678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‐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Grossesse et nutrition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889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Développement du cerveau</a:t>
            </a:r>
            <a:endParaRPr lang="fr-BE" dirty="0"/>
          </a:p>
        </p:txBody>
      </p:sp>
      <p:pic>
        <p:nvPicPr>
          <p:cNvPr id="3" name="Picture 4" descr="img0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419" y="1484784"/>
            <a:ext cx="7777163" cy="453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80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Rôle </a:t>
            </a:r>
            <a:r>
              <a:rPr lang="fr-FR" dirty="0" smtClean="0"/>
              <a:t>fonctionnel : prévention prématurité et éclampsie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3648" y="2909238"/>
            <a:ext cx="5056705" cy="321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564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Rôle </a:t>
            </a:r>
            <a:r>
              <a:rPr lang="el-GR" dirty="0" smtClean="0"/>
              <a:t>Ω3</a:t>
            </a:r>
            <a:r>
              <a:rPr lang="fr-FR" dirty="0" smtClean="0"/>
              <a:t> type DHA : </a:t>
            </a:r>
            <a:r>
              <a:rPr lang="fr-FR" dirty="0">
                <a:latin typeface="Wingdings 3" charset="2"/>
                <a:cs typeface="Wingdings 3" charset="2"/>
              </a:rPr>
              <a:t>k</a:t>
            </a:r>
            <a:r>
              <a:rPr lang="fr-FR" dirty="0" smtClean="0"/>
              <a:t> fluidité membranaire, développement cérébral et rétinien</a:t>
            </a:r>
          </a:p>
          <a:p>
            <a:r>
              <a:rPr lang="fr-FR" dirty="0" smtClean="0"/>
              <a:t>On est déconnecté de notre programme : insuffisance </a:t>
            </a:r>
            <a:r>
              <a:rPr lang="el-GR" dirty="0" smtClean="0"/>
              <a:t>Ω3</a:t>
            </a:r>
            <a:r>
              <a:rPr lang="fr-FR" dirty="0" smtClean="0"/>
              <a:t> (poissons gras : saumon, hareng, sardines, anchois) et excès </a:t>
            </a:r>
            <a:r>
              <a:rPr lang="el-GR" dirty="0" smtClean="0"/>
              <a:t>Ω6</a:t>
            </a:r>
            <a:r>
              <a:rPr lang="fr-FR" dirty="0" smtClean="0"/>
              <a:t> (œufs, lait, viande)</a:t>
            </a:r>
            <a:r>
              <a:rPr lang="fr-FR" dirty="0"/>
              <a:t> </a:t>
            </a:r>
            <a:r>
              <a:rPr lang="fr-FR" dirty="0" smtClean="0"/>
              <a:t>: inflammation et menace d’accouchement prématuré</a:t>
            </a:r>
          </a:p>
          <a:p>
            <a:r>
              <a:rPr lang="fr-FR" dirty="0" smtClean="0"/>
              <a:t>La maturation cérébrale correcte garantit la qualité du sommeil du fœtus et du futur bébé</a:t>
            </a:r>
          </a:p>
        </p:txBody>
      </p:sp>
    </p:spTree>
    <p:extLst>
      <p:ext uri="{BB962C8B-B14F-4D97-AF65-F5344CB8AC3E}">
        <p14:creationId xmlns:p14="http://schemas.microsoft.com/office/powerpoint/2010/main" val="4200477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Déficit en </a:t>
            </a:r>
            <a:r>
              <a:rPr lang="el-GR" dirty="0" smtClean="0"/>
              <a:t>Ω3</a:t>
            </a:r>
            <a:r>
              <a:rPr lang="fr-FR" dirty="0" smtClean="0"/>
              <a:t> a un impact direct sur le poids de placenta (</a:t>
            </a:r>
            <a:r>
              <a:rPr lang="fr-FR" dirty="0">
                <a:latin typeface="Wingdings 3" charset="2"/>
                <a:cs typeface="Wingdings 3" charset="2"/>
              </a:rPr>
              <a:t>(</a:t>
            </a:r>
            <a:r>
              <a:rPr lang="fr-FR" dirty="0" smtClean="0"/>
              <a:t> connexion optimale entre maman et fœtus, ce qui explique aussi certains retards mentaux)</a:t>
            </a:r>
          </a:p>
          <a:p>
            <a:r>
              <a:rPr lang="fr-FR" dirty="0" smtClean="0"/>
              <a:t>Des supplémentations de </a:t>
            </a:r>
            <a:r>
              <a:rPr lang="el-GR" dirty="0" smtClean="0"/>
              <a:t>Ω3</a:t>
            </a:r>
            <a:r>
              <a:rPr lang="fr-FR" dirty="0" smtClean="0"/>
              <a:t> pendant la grossesse et la lactation (pour les mamans déficientes) contribuent à la </a:t>
            </a:r>
            <a:r>
              <a:rPr lang="fr-FR" dirty="0">
                <a:latin typeface="Wingdings 3" charset="2"/>
                <a:cs typeface="Wingdings 3" charset="2"/>
              </a:rPr>
              <a:t>(</a:t>
            </a:r>
            <a:r>
              <a:rPr lang="fr-FR" dirty="0" smtClean="0"/>
              <a:t> allergies chez l’enfant</a:t>
            </a:r>
          </a:p>
          <a:p>
            <a:r>
              <a:rPr lang="fr-FR" dirty="0" smtClean="0"/>
              <a:t>L’excès de </a:t>
            </a:r>
            <a:r>
              <a:rPr lang="el-GR" dirty="0" smtClean="0"/>
              <a:t>Ω6</a:t>
            </a:r>
            <a:r>
              <a:rPr lang="fr-FR" dirty="0" smtClean="0"/>
              <a:t> provoque l’inflammation :</a:t>
            </a:r>
            <a:endParaRPr lang="fr-FR" dirty="0"/>
          </a:p>
          <a:p>
            <a:pPr lvl="1"/>
            <a:r>
              <a:rPr lang="fr-FR" dirty="0">
                <a:latin typeface="Wingdings 3" charset="2"/>
                <a:cs typeface="Wingdings 3" charset="2"/>
              </a:rPr>
              <a:t>k</a:t>
            </a:r>
            <a:r>
              <a:rPr lang="fr-FR" dirty="0" smtClean="0"/>
              <a:t> stress oxydatif et vasoconstriction, donc risque d’éclampsie</a:t>
            </a:r>
          </a:p>
          <a:p>
            <a:pPr lvl="1"/>
            <a:r>
              <a:rPr lang="fr-FR" dirty="0">
                <a:latin typeface="Wingdings 3" charset="2"/>
                <a:cs typeface="Wingdings 3" charset="2"/>
              </a:rPr>
              <a:t>(</a:t>
            </a:r>
            <a:r>
              <a:rPr lang="fr-FR" dirty="0" smtClean="0"/>
              <a:t> sérotonine </a:t>
            </a:r>
            <a:r>
              <a:rPr lang="fr-FR" dirty="0">
                <a:latin typeface="Wingdings 3" charset="2"/>
                <a:cs typeface="Wingdings 3" charset="2"/>
              </a:rPr>
              <a:t>¨</a:t>
            </a:r>
            <a:r>
              <a:rPr lang="fr-FR" dirty="0" smtClean="0"/>
              <a:t> dépression pré et post-natale, troubles du sommeil</a:t>
            </a:r>
          </a:p>
          <a:p>
            <a:pPr lvl="1"/>
            <a:r>
              <a:rPr lang="fr-FR" dirty="0" smtClean="0"/>
              <a:t>Attention au régime végétarien (trop de </a:t>
            </a:r>
            <a:r>
              <a:rPr lang="el-GR" dirty="0" smtClean="0"/>
              <a:t>Ω6</a:t>
            </a:r>
            <a:r>
              <a:rPr lang="fr-F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1421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Toxicité des poissons et des huiles de poisson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Métaux lourds</a:t>
            </a:r>
          </a:p>
          <a:p>
            <a:r>
              <a:rPr lang="fr-FR" dirty="0" smtClean="0"/>
              <a:t>Antibiotiques</a:t>
            </a:r>
          </a:p>
          <a:p>
            <a:r>
              <a:rPr lang="fr-FR" dirty="0" smtClean="0"/>
              <a:t>Autres produits nocifs</a:t>
            </a:r>
          </a:p>
          <a:p>
            <a:r>
              <a:rPr lang="fr-FR" dirty="0" smtClean="0"/>
              <a:t>Quantité par gélule</a:t>
            </a:r>
          </a:p>
          <a:p>
            <a:r>
              <a:rPr lang="fr-FR" dirty="0" err="1" smtClean="0"/>
              <a:t>Coating</a:t>
            </a:r>
            <a:r>
              <a:rPr lang="fr-FR" dirty="0" smtClean="0"/>
              <a:t> végétal de la gélule</a:t>
            </a:r>
          </a:p>
        </p:txBody>
      </p:sp>
      <p:pic>
        <p:nvPicPr>
          <p:cNvPr id="3" name="Picture 5" descr="toxic_chemical_stor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0104" y="4310924"/>
            <a:ext cx="2106680" cy="194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3834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Acides gras saturés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dirty="0" smtClean="0"/>
              <a:t>Sources principales</a:t>
            </a:r>
          </a:p>
          <a:p>
            <a:pPr lvl="1"/>
            <a:r>
              <a:rPr lang="fr-FR" dirty="0" smtClean="0"/>
              <a:t>Huiles végétales et les graisses animales</a:t>
            </a:r>
          </a:p>
          <a:p>
            <a:pPr lvl="1"/>
            <a:r>
              <a:rPr lang="fr-FR" dirty="0" smtClean="0"/>
              <a:t>Beurre, crème</a:t>
            </a:r>
          </a:p>
          <a:p>
            <a:endParaRPr lang="fr-FR" dirty="0"/>
          </a:p>
          <a:p>
            <a:r>
              <a:rPr lang="fr-FR" dirty="0" smtClean="0"/>
              <a:t>Attention à l’acide palmitique</a:t>
            </a:r>
          </a:p>
          <a:p>
            <a:pPr lvl="1"/>
            <a:r>
              <a:rPr lang="nl-BE" dirty="0">
                <a:sym typeface="Wingdings 3"/>
              </a:rPr>
              <a:t> L’appétit</a:t>
            </a:r>
            <a:endParaRPr lang="nl-BE" dirty="0"/>
          </a:p>
          <a:p>
            <a:pPr lvl="1"/>
            <a:r>
              <a:rPr lang="nl-BE" dirty="0">
                <a:sym typeface="Wingdings 3"/>
              </a:rPr>
              <a:t> </a:t>
            </a:r>
            <a:r>
              <a:rPr lang="nl-BE" dirty="0"/>
              <a:t>L’inflammation (</a:t>
            </a:r>
            <a:r>
              <a:rPr lang="nl-BE" dirty="0">
                <a:sym typeface="Wingdings 3"/>
              </a:rPr>
              <a:t></a:t>
            </a:r>
            <a:r>
              <a:rPr lang="nl-BE" dirty="0"/>
              <a:t>IKK)</a:t>
            </a:r>
          </a:p>
          <a:p>
            <a:pPr lvl="1"/>
            <a:r>
              <a:rPr lang="nl-BE" dirty="0">
                <a:sym typeface="Wingdings 3"/>
              </a:rPr>
              <a:t> </a:t>
            </a:r>
            <a:r>
              <a:rPr lang="nl-BE" dirty="0"/>
              <a:t>LDL-</a:t>
            </a:r>
            <a:r>
              <a:rPr lang="nl-BE" dirty="0" smtClean="0"/>
              <a:t>oxydé</a:t>
            </a:r>
          </a:p>
          <a:p>
            <a:pPr lvl="1"/>
            <a:r>
              <a:rPr lang="nl-BE" dirty="0" smtClean="0"/>
              <a:t>Sources</a:t>
            </a:r>
          </a:p>
          <a:p>
            <a:pPr lvl="2"/>
            <a:r>
              <a:rPr lang="nl-BE" dirty="0" smtClean="0"/>
              <a:t>Biscuits, biscottes, pain </a:t>
            </a:r>
            <a:r>
              <a:rPr lang="nl-BE" dirty="0"/>
              <a:t>de </a:t>
            </a:r>
            <a:r>
              <a:rPr lang="nl-BE" dirty="0" smtClean="0"/>
              <a:t>mie, céréales </a:t>
            </a:r>
            <a:r>
              <a:rPr lang="nl-BE" dirty="0"/>
              <a:t>petit </a:t>
            </a:r>
            <a:r>
              <a:rPr lang="nl-BE" dirty="0" smtClean="0"/>
              <a:t>déjeuner, barres chocolatées, plats préparés, l</a:t>
            </a:r>
            <a:r>
              <a:rPr lang="fr-BE" dirty="0" smtClean="0"/>
              <a:t>iste </a:t>
            </a:r>
            <a:r>
              <a:rPr lang="fr-BE" dirty="0"/>
              <a:t>d’ingrédients mentionnant “graisse végétale”</a:t>
            </a:r>
          </a:p>
          <a:p>
            <a:pPr lvl="2"/>
            <a:r>
              <a:rPr lang="nl-BE" dirty="0"/>
              <a:t>Viande </a:t>
            </a:r>
            <a:r>
              <a:rPr lang="nl-BE" dirty="0" smtClean="0"/>
              <a:t>bovine, lait, fromage, beurre</a:t>
            </a:r>
            <a:endParaRPr lang="nl-BE" dirty="0"/>
          </a:p>
          <a:p>
            <a:pPr lvl="2"/>
            <a:r>
              <a:rPr lang="nl-BE" dirty="0" smtClean="0"/>
              <a:t>Salami, pâté, boudin, rillettes, lard</a:t>
            </a:r>
          </a:p>
          <a:p>
            <a:pPr lvl="1"/>
            <a:r>
              <a:rPr lang="nl-BE" dirty="0" smtClean="0"/>
              <a:t>L’huile de coco et de palme strictement interdite: très inflammatoire et cancerigène</a:t>
            </a:r>
          </a:p>
          <a:p>
            <a:pPr lvl="1"/>
            <a:endParaRPr lang="nl-BE" dirty="0"/>
          </a:p>
          <a:p>
            <a:r>
              <a:rPr lang="nl-BE" dirty="0" smtClean="0"/>
              <a:t>Acides gras saturés pas en excès : intervient dans la communication cellulaire (contre allergies, astme, dépression, diabète, etc.)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52027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Acides gras </a:t>
            </a:r>
            <a:r>
              <a:rPr lang="fr-FR" dirty="0" err="1" smtClean="0"/>
              <a:t>trans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moins possible</a:t>
            </a:r>
          </a:p>
          <a:p>
            <a:r>
              <a:rPr lang="fr-FR" dirty="0">
                <a:latin typeface="Wingdings 3" charset="2"/>
                <a:cs typeface="Wingdings 3" charset="2"/>
              </a:rPr>
              <a:t>k</a:t>
            </a:r>
            <a:r>
              <a:rPr lang="fr-FR" dirty="0" smtClean="0"/>
              <a:t> fatigue, cancers, empêche les </a:t>
            </a:r>
            <a:r>
              <a:rPr lang="el-GR" dirty="0" smtClean="0"/>
              <a:t>Ω3</a:t>
            </a:r>
            <a:r>
              <a:rPr lang="fr-FR" dirty="0" smtClean="0"/>
              <a:t> de s’absorber</a:t>
            </a:r>
            <a:endParaRPr lang="fr-FR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1315" y="3975882"/>
            <a:ext cx="34766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253" y="4184400"/>
            <a:ext cx="3283720" cy="218914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360" y="4184400"/>
            <a:ext cx="3048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06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Acide gras mono-insaturé essentiel </a:t>
            </a:r>
            <a:r>
              <a:rPr lang="el-GR" dirty="0" smtClean="0"/>
              <a:t>Ω9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Sources:</a:t>
            </a:r>
          </a:p>
          <a:p>
            <a:pPr lvl="1"/>
            <a:r>
              <a:rPr lang="fr-BE" dirty="0"/>
              <a:t>Huiles</a:t>
            </a:r>
          </a:p>
          <a:p>
            <a:pPr lvl="2"/>
            <a:r>
              <a:rPr lang="fr-BE" dirty="0"/>
              <a:t>Olive : 74%</a:t>
            </a:r>
          </a:p>
          <a:p>
            <a:pPr lvl="2"/>
            <a:r>
              <a:rPr lang="fr-BE" dirty="0"/>
              <a:t>Arachide: 49%</a:t>
            </a:r>
          </a:p>
          <a:p>
            <a:pPr lvl="2"/>
            <a:r>
              <a:rPr lang="fr-BE" dirty="0"/>
              <a:t>Sésame: 41%</a:t>
            </a:r>
          </a:p>
          <a:p>
            <a:pPr lvl="2"/>
            <a:r>
              <a:rPr lang="fr-BE" dirty="0"/>
              <a:t>Soja: 44% </a:t>
            </a:r>
          </a:p>
          <a:p>
            <a:pPr lvl="1"/>
            <a:r>
              <a:rPr lang="fr-BE" dirty="0"/>
              <a:t>Noix</a:t>
            </a:r>
          </a:p>
          <a:p>
            <a:pPr lvl="2"/>
            <a:r>
              <a:rPr lang="fr-BE" dirty="0"/>
              <a:t>Macadamia: 77%</a:t>
            </a:r>
          </a:p>
          <a:p>
            <a:pPr lvl="2"/>
            <a:r>
              <a:rPr lang="fr-BE" dirty="0"/>
              <a:t>Noisette: 75%</a:t>
            </a:r>
          </a:p>
          <a:p>
            <a:pPr lvl="2"/>
            <a:r>
              <a:rPr lang="fr-BE" dirty="0"/>
              <a:t>Amande: 63%</a:t>
            </a:r>
          </a:p>
          <a:p>
            <a:pPr lvl="2"/>
            <a:r>
              <a:rPr lang="fr-BE" dirty="0"/>
              <a:t>Pistache: 52%</a:t>
            </a:r>
          </a:p>
          <a:p>
            <a:pPr lvl="2"/>
            <a:r>
              <a:rPr lang="fr-BE" dirty="0"/>
              <a:t>Arachide: 50%</a:t>
            </a:r>
          </a:p>
          <a:p>
            <a:pPr lvl="1"/>
            <a:r>
              <a:rPr lang="fr-BE" dirty="0"/>
              <a:t>Fruits</a:t>
            </a:r>
          </a:p>
          <a:p>
            <a:pPr lvl="2"/>
            <a:r>
              <a:rPr lang="fr-BE" dirty="0"/>
              <a:t>Olive: 73%</a:t>
            </a:r>
          </a:p>
          <a:p>
            <a:pPr lvl="2"/>
            <a:r>
              <a:rPr lang="fr-BE" dirty="0"/>
              <a:t>Avocats: 63</a:t>
            </a:r>
            <a:r>
              <a:rPr lang="fr-BE" dirty="0" smtClean="0"/>
              <a:t>%</a:t>
            </a:r>
            <a:endParaRPr lang="fr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Utiliser 2 à 3 c à soupe/j</a:t>
            </a:r>
          </a:p>
          <a:p>
            <a:pPr lvl="1"/>
            <a:r>
              <a:rPr lang="fr-FR" dirty="0" smtClean="0"/>
              <a:t>Huile 1</a:t>
            </a:r>
            <a:r>
              <a:rPr lang="fr-FR" baseline="30000" dirty="0" smtClean="0"/>
              <a:t>er</a:t>
            </a:r>
            <a:r>
              <a:rPr lang="fr-FR" dirty="0" smtClean="0"/>
              <a:t> pression à froid</a:t>
            </a:r>
          </a:p>
          <a:p>
            <a:pPr lvl="1"/>
            <a:r>
              <a:rPr lang="fr-FR" dirty="0" smtClean="0"/>
              <a:t>Bouteille foncée en verre obligatoire</a:t>
            </a:r>
          </a:p>
          <a:p>
            <a:pPr lvl="1"/>
            <a:r>
              <a:rPr lang="fr-FR" dirty="0" smtClean="0"/>
              <a:t>Préférence origine bio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76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Fruits et légumes?</a:t>
            </a:r>
            <a:endParaRPr lang="fr-FR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199" y="1600200"/>
            <a:ext cx="4466955" cy="4525963"/>
          </a:xfrm>
        </p:spPr>
        <p:txBody>
          <a:bodyPr/>
          <a:lstStyle/>
          <a:p>
            <a:r>
              <a:rPr lang="fr-FR" dirty="0" smtClean="0"/>
              <a:t>Idéalement = ¾ de notre assiette</a:t>
            </a:r>
          </a:p>
          <a:p>
            <a:pPr marL="0" indent="0">
              <a:buNone/>
            </a:pPr>
            <a:r>
              <a:rPr lang="fr-FR" dirty="0" smtClean="0"/>
              <a:t>= indice PRAL négatif</a:t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dirty="0">
                <a:latin typeface="Wingdings 3" charset="2"/>
                <a:cs typeface="Wingdings 3" charset="2"/>
              </a:rPr>
              <a:t>¨</a:t>
            </a:r>
            <a:r>
              <a:rPr lang="fr-FR" dirty="0" smtClean="0"/>
              <a:t> basique</a:t>
            </a:r>
            <a:endParaRPr lang="fr-FR" dirty="0"/>
          </a:p>
        </p:txBody>
      </p:sp>
      <p:pic>
        <p:nvPicPr>
          <p:cNvPr id="7" name="Afbeelding 6" descr="2015-05-13 13-41-19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060560" y="2712437"/>
            <a:ext cx="3489835" cy="376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95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Fruits à IG élevés : raisins, banane, prune, fruits secs </a:t>
            </a:r>
            <a:r>
              <a:rPr lang="fr-FR" dirty="0">
                <a:latin typeface="Wingdings 3" charset="2"/>
                <a:cs typeface="Wingdings 3" charset="2"/>
              </a:rPr>
              <a:t>¨</a:t>
            </a:r>
            <a:r>
              <a:rPr lang="fr-FR" dirty="0" smtClean="0"/>
              <a:t> pas d’excès</a:t>
            </a:r>
          </a:p>
          <a:p>
            <a:r>
              <a:rPr lang="fr-FR" dirty="0" smtClean="0"/>
              <a:t>Fruits rouges : antioxydants +++ (framboises, groseilles, mûres, etc.) </a:t>
            </a:r>
            <a:r>
              <a:rPr lang="fr-FR" dirty="0">
                <a:latin typeface="Wingdings 3" charset="2"/>
                <a:cs typeface="Wingdings 3" charset="2"/>
              </a:rPr>
              <a:t>¨</a:t>
            </a:r>
            <a:r>
              <a:rPr lang="fr-FR" dirty="0" smtClean="0"/>
              <a:t> très conseillés </a:t>
            </a:r>
          </a:p>
          <a:p>
            <a:r>
              <a:rPr lang="fr-FR" dirty="0" smtClean="0"/>
              <a:t>Bien laver!!! Et acheter de la qualité (pleine de saveur)</a:t>
            </a:r>
            <a:endParaRPr lang="fr-FR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1034" y="4463190"/>
            <a:ext cx="2599430" cy="182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96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Alimentation moderne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12432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Riche en produits raffinés, hyperglycémiants</a:t>
            </a:r>
          </a:p>
          <a:p>
            <a:r>
              <a:rPr lang="fr-FR" dirty="0" smtClean="0"/>
              <a:t>Pauvre en fruits et légumes</a:t>
            </a:r>
          </a:p>
          <a:p>
            <a:r>
              <a:rPr lang="fr-FR" dirty="0" smtClean="0"/>
              <a:t>Nourriture « molle » </a:t>
            </a:r>
            <a:r>
              <a:rPr lang="fr-FR" dirty="0">
                <a:latin typeface="Wingdings 3" charset="2"/>
                <a:cs typeface="Wingdings 3" charset="2"/>
              </a:rPr>
              <a:t>g</a:t>
            </a:r>
            <a:r>
              <a:rPr lang="fr-FR" dirty="0" smtClean="0"/>
              <a:t> mastication </a:t>
            </a:r>
            <a:r>
              <a:rPr lang="fr-FR" dirty="0">
                <a:latin typeface="Wingdings 3" charset="2"/>
                <a:cs typeface="Wingdings 3" charset="2"/>
              </a:rPr>
              <a:t>(</a:t>
            </a:r>
            <a:r>
              <a:rPr lang="fr-FR" dirty="0" smtClean="0"/>
              <a:t>? </a:t>
            </a:r>
          </a:p>
          <a:p>
            <a:r>
              <a:rPr lang="fr-FR" dirty="0" smtClean="0"/>
              <a:t>Très inflammatoire: Ω6 / </a:t>
            </a:r>
            <a:r>
              <a:rPr lang="el-GR" dirty="0" smtClean="0"/>
              <a:t>Ω3</a:t>
            </a:r>
            <a:r>
              <a:rPr lang="fr-FR" dirty="0" smtClean="0"/>
              <a:t> (AA / EPA + DHA)</a:t>
            </a:r>
          </a:p>
          <a:p>
            <a:r>
              <a:rPr lang="fr-FR" dirty="0" smtClean="0"/>
              <a:t>Pas le temps pour cuisiner</a:t>
            </a:r>
          </a:p>
          <a:p>
            <a:r>
              <a:rPr lang="fr-FR" dirty="0"/>
              <a:t>O</a:t>
            </a:r>
            <a:r>
              <a:rPr lang="fr-FR" dirty="0" smtClean="0"/>
              <a:t>n préfère : le mode pré-coupé, préparé, en sauce, etc.</a:t>
            </a:r>
          </a:p>
          <a:p>
            <a:r>
              <a:rPr lang="fr-FR" dirty="0" smtClean="0"/>
              <a:t>Milieu acide-base perturbé : trop de protéines, peu de fibres, trop de sodas</a:t>
            </a:r>
            <a:endParaRPr lang="fr-FR" dirty="0"/>
          </a:p>
        </p:txBody>
      </p:sp>
      <p:sp>
        <p:nvSpPr>
          <p:cNvPr id="4" name="Tekstvak 3"/>
          <p:cNvSpPr txBox="1"/>
          <p:nvPr/>
        </p:nvSpPr>
        <p:spPr>
          <a:xfrm>
            <a:off x="2058737" y="4970257"/>
            <a:ext cx="5026527" cy="1200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Diabète, surpoids, obésité, cancers, polyarthrite, maladies auto-immunes, allergies, psoriasis, dépression, etc.</a:t>
            </a:r>
            <a:endParaRPr lang="fr-FR" sz="2400" dirty="0"/>
          </a:p>
        </p:txBody>
      </p:sp>
      <p:sp>
        <p:nvSpPr>
          <p:cNvPr id="5" name="Pijl links 4"/>
          <p:cNvSpPr/>
          <p:nvPr/>
        </p:nvSpPr>
        <p:spPr>
          <a:xfrm>
            <a:off x="1283364" y="5319251"/>
            <a:ext cx="614948" cy="52136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811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Acide folique (B9) et grossesse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B9 : seule vitamine dont les besoin X2 pendant grossesse</a:t>
            </a:r>
          </a:p>
          <a:p>
            <a:r>
              <a:rPr lang="fr-FR" dirty="0" smtClean="0"/>
              <a:t>Insuffisance </a:t>
            </a:r>
            <a:r>
              <a:rPr lang="fr-FR" dirty="0">
                <a:latin typeface="Wingdings 3" charset="2"/>
                <a:cs typeface="Wingdings 3" charset="2"/>
              </a:rPr>
              <a:t>¨</a:t>
            </a:r>
            <a:r>
              <a:rPr lang="fr-FR" dirty="0" smtClean="0"/>
              <a:t> risque X3 pour:</a:t>
            </a:r>
          </a:p>
          <a:p>
            <a:pPr lvl="1"/>
            <a:r>
              <a:rPr lang="fr-FR" dirty="0" smtClean="0"/>
              <a:t>Fausse couche</a:t>
            </a:r>
          </a:p>
          <a:p>
            <a:pPr lvl="1"/>
            <a:r>
              <a:rPr lang="fr-FR" dirty="0" smtClean="0"/>
              <a:t>Poids naissance bas</a:t>
            </a:r>
          </a:p>
          <a:p>
            <a:pPr lvl="1"/>
            <a:r>
              <a:rPr lang="fr-FR" dirty="0" smtClean="0"/>
              <a:t>Retard croissance fœtale (surtout 3</a:t>
            </a:r>
            <a:r>
              <a:rPr lang="fr-FR" baseline="30000" dirty="0" smtClean="0"/>
              <a:t>e</a:t>
            </a:r>
            <a:r>
              <a:rPr lang="fr-FR" dirty="0" smtClean="0"/>
              <a:t> trimestre)</a:t>
            </a:r>
          </a:p>
          <a:p>
            <a:pPr lvl="1"/>
            <a:r>
              <a:rPr lang="fr-FR" dirty="0" err="1" smtClean="0"/>
              <a:t>Prémature</a:t>
            </a:r>
            <a:endParaRPr lang="fr-FR" dirty="0" smtClean="0"/>
          </a:p>
          <a:p>
            <a:pPr lvl="1"/>
            <a:r>
              <a:rPr lang="fr-FR" dirty="0" smtClean="0"/>
              <a:t>Spina bifida (surtout 1</a:t>
            </a:r>
            <a:r>
              <a:rPr lang="fr-FR" baseline="30000" dirty="0" smtClean="0"/>
              <a:t>er</a:t>
            </a:r>
            <a:r>
              <a:rPr lang="fr-FR" dirty="0" smtClean="0"/>
              <a:t> trimestre)</a:t>
            </a:r>
          </a:p>
          <a:p>
            <a:pPr lvl="1"/>
            <a:r>
              <a:rPr lang="fr-FR" dirty="0" smtClean="0"/>
              <a:t>Atteinte ADN (B9 précurseur bases puriques)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1560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B9 où?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50x plus dans jaune d’œufs que dans des légumes</a:t>
            </a:r>
          </a:p>
          <a:p>
            <a:r>
              <a:rPr lang="fr-FR" dirty="0" smtClean="0"/>
              <a:t>Préféré œuf </a:t>
            </a:r>
            <a:r>
              <a:rPr lang="el-GR" dirty="0" smtClean="0"/>
              <a:t>Ω3</a:t>
            </a:r>
            <a:r>
              <a:rPr lang="fr-FR" dirty="0" smtClean="0"/>
              <a:t>! (1 œuf = 30% AJR </a:t>
            </a:r>
            <a:r>
              <a:rPr lang="el-GR" dirty="0" smtClean="0"/>
              <a:t>Ω3</a:t>
            </a:r>
            <a:r>
              <a:rPr lang="fr-FR" dirty="0" smtClean="0"/>
              <a:t>/ J)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170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Probiotiques?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Intérêt primordial!</a:t>
            </a:r>
          </a:p>
          <a:p>
            <a:r>
              <a:rPr lang="fr-FR" dirty="0" smtClean="0"/>
              <a:t>Rôle dans l’immunité de la maman et du fœtus (via </a:t>
            </a:r>
            <a:r>
              <a:rPr lang="fr-FR" dirty="0" err="1" smtClean="0"/>
              <a:t>Leaky</a:t>
            </a:r>
            <a:r>
              <a:rPr lang="fr-FR" dirty="0" smtClean="0"/>
              <a:t> </a:t>
            </a:r>
            <a:r>
              <a:rPr lang="fr-FR" dirty="0" err="1" smtClean="0"/>
              <a:t>gut</a:t>
            </a:r>
            <a:r>
              <a:rPr lang="fr-FR" dirty="0" smtClean="0"/>
              <a:t> syndrome)</a:t>
            </a:r>
          </a:p>
          <a:p>
            <a:r>
              <a:rPr lang="fr-FR" dirty="0">
                <a:latin typeface="Wingdings 3" charset="2"/>
                <a:cs typeface="Wingdings 3" charset="2"/>
              </a:rPr>
              <a:t>(</a:t>
            </a:r>
            <a:r>
              <a:rPr lang="fr-FR" dirty="0" smtClean="0"/>
              <a:t> allergies et asthme chez le fœtus et l’enfant et la maman</a:t>
            </a:r>
          </a:p>
          <a:p>
            <a:r>
              <a:rPr lang="fr-FR" dirty="0" smtClean="0"/>
              <a:t>Rôle dans la constipation en général</a:t>
            </a:r>
          </a:p>
          <a:p>
            <a:r>
              <a:rPr lang="fr-FR" dirty="0" smtClean="0"/>
              <a:t>Rôle dans la constipation physiologique de la grossesse</a:t>
            </a:r>
          </a:p>
          <a:p>
            <a:r>
              <a:rPr lang="fr-FR" dirty="0" smtClean="0"/>
              <a:t>Rôle dans la prise de poids (en grossesse ou hors grossesse)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7359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Noix?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516139" cy="4525963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Oui mais… pouvoir calorique élevé!</a:t>
            </a:r>
          </a:p>
          <a:p>
            <a:pPr lvl="1"/>
            <a:r>
              <a:rPr lang="fr-FR" dirty="0" smtClean="0"/>
              <a:t>Attention</a:t>
            </a:r>
            <a:r>
              <a:rPr lang="fr-FR" dirty="0"/>
              <a:t> </a:t>
            </a:r>
            <a:r>
              <a:rPr lang="fr-FR" dirty="0" smtClean="0"/>
              <a:t>au poids!</a:t>
            </a:r>
          </a:p>
          <a:p>
            <a:r>
              <a:rPr lang="fr-FR" dirty="0" smtClean="0"/>
              <a:t>Excepté la cacahuète : aucun intérêt nutritionnel</a:t>
            </a:r>
          </a:p>
          <a:p>
            <a:r>
              <a:rPr lang="fr-FR" dirty="0" smtClean="0"/>
              <a:t>Ex. :</a:t>
            </a:r>
          </a:p>
          <a:p>
            <a:pPr lvl="1"/>
            <a:r>
              <a:rPr lang="fr-FR" dirty="0" smtClean="0"/>
              <a:t>Noix de cajou : antidépresseur</a:t>
            </a:r>
          </a:p>
          <a:p>
            <a:pPr lvl="1"/>
            <a:r>
              <a:rPr lang="fr-FR" dirty="0" smtClean="0"/>
              <a:t>Noix de Brésil : riche en Mg et Se</a:t>
            </a:r>
          </a:p>
          <a:p>
            <a:r>
              <a:rPr lang="fr-FR" dirty="0" smtClean="0"/>
              <a:t>Combien? Une portion / jour (</a:t>
            </a:r>
            <a:r>
              <a:rPr lang="fr-FR" dirty="0"/>
              <a:t>± </a:t>
            </a:r>
            <a:r>
              <a:rPr lang="fr-FR" dirty="0" smtClean="0"/>
              <a:t>10 noix de mélange)</a:t>
            </a:r>
          </a:p>
          <a:p>
            <a:endParaRPr lang="fr-FR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426" y="3780202"/>
            <a:ext cx="3516074" cy="259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43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Fer 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Rôles </a:t>
            </a:r>
            <a:r>
              <a:rPr lang="fr-FR" dirty="0" smtClean="0"/>
              <a:t>:</a:t>
            </a:r>
            <a:endParaRPr lang="fr-FR" dirty="0"/>
          </a:p>
          <a:p>
            <a:pPr lvl="1"/>
            <a:r>
              <a:rPr lang="fr-FR" dirty="0"/>
              <a:t>Transport de l’oxygène (via hème)</a:t>
            </a:r>
          </a:p>
          <a:p>
            <a:pPr lvl="1"/>
            <a:r>
              <a:rPr lang="fr-FR" dirty="0"/>
              <a:t>Cytochromes P450: </a:t>
            </a:r>
            <a:r>
              <a:rPr lang="fr-FR" dirty="0" smtClean="0"/>
              <a:t>détoxification hépatique</a:t>
            </a:r>
          </a:p>
          <a:p>
            <a:pPr lvl="1"/>
            <a:r>
              <a:rPr lang="fr-FR" dirty="0" smtClean="0"/>
              <a:t>Formation des neurotransmetteurs (dopamine, sérotonine, </a:t>
            </a:r>
            <a:r>
              <a:rPr lang="fr-FR" dirty="0" err="1" smtClean="0"/>
              <a:t>noradrenaline</a:t>
            </a:r>
            <a:r>
              <a:rPr lang="fr-FR" dirty="0" smtClean="0"/>
              <a:t>) et mélatonine</a:t>
            </a:r>
            <a:br>
              <a:rPr lang="fr-FR" dirty="0" smtClean="0"/>
            </a:br>
            <a:r>
              <a:rPr lang="fr-FR" dirty="0" smtClean="0"/>
              <a:t>Effet direct sur : le sommeil, la dépression, la vitalité, la thyroïde</a:t>
            </a:r>
          </a:p>
          <a:p>
            <a:pPr lvl="1"/>
            <a:r>
              <a:rPr lang="fr-FR" dirty="0" smtClean="0"/>
              <a:t>Rôle primordial dans les ORL</a:t>
            </a:r>
          </a:p>
          <a:p>
            <a:pPr lvl="1"/>
            <a:endParaRPr lang="fr-FR" dirty="0"/>
          </a:p>
          <a:p>
            <a:r>
              <a:rPr lang="fr-FR" dirty="0" smtClean="0"/>
              <a:t>Besoins en fer</a:t>
            </a:r>
          </a:p>
          <a:p>
            <a:pPr lvl="1"/>
            <a:r>
              <a:rPr lang="fr-FR" dirty="0">
                <a:latin typeface="Wingdings 3" charset="2"/>
                <a:cs typeface="Wingdings 3" charset="2"/>
              </a:rPr>
              <a:t>k</a:t>
            </a:r>
            <a:r>
              <a:rPr lang="fr-FR" dirty="0"/>
              <a:t> surtout au 3</a:t>
            </a:r>
            <a:r>
              <a:rPr lang="fr-FR" baseline="30000" dirty="0"/>
              <a:t>e</a:t>
            </a:r>
            <a:r>
              <a:rPr lang="fr-FR" dirty="0"/>
              <a:t> trimestre grossesse</a:t>
            </a:r>
          </a:p>
          <a:p>
            <a:pPr lvl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60606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Fer héminique? Fer non-héminique?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468661" cy="4525963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Héminique</a:t>
            </a:r>
          </a:p>
          <a:p>
            <a:pPr lvl="1"/>
            <a:r>
              <a:rPr lang="fr-FR" dirty="0" smtClean="0"/>
              <a:t>Absorption 20-30%</a:t>
            </a:r>
          </a:p>
          <a:p>
            <a:pPr lvl="1"/>
            <a:r>
              <a:rPr lang="fr-FR" dirty="0" smtClean="0"/>
              <a:t>Sans récepteur de membrane intestinal</a:t>
            </a:r>
          </a:p>
          <a:p>
            <a:pPr lvl="1"/>
            <a:r>
              <a:rPr lang="fr-FR" dirty="0" smtClean="0"/>
              <a:t>Sans milieu acide</a:t>
            </a:r>
          </a:p>
          <a:p>
            <a:r>
              <a:rPr lang="fr-FR" dirty="0" smtClean="0"/>
              <a:t>Non-héminique</a:t>
            </a:r>
          </a:p>
          <a:p>
            <a:pPr lvl="1"/>
            <a:r>
              <a:rPr lang="fr-FR" dirty="0" smtClean="0"/>
              <a:t>Absorption 2-10%</a:t>
            </a:r>
          </a:p>
          <a:p>
            <a:pPr lvl="1"/>
            <a:r>
              <a:rPr lang="fr-FR" dirty="0" smtClean="0"/>
              <a:t>Par le récepteur de membrane intestinale (DMT1: idem Se, Mg, Co, etc.)</a:t>
            </a:r>
          </a:p>
          <a:p>
            <a:pPr lvl="1"/>
            <a:r>
              <a:rPr lang="fr-FR" dirty="0" smtClean="0"/>
              <a:t>Nécessite milieu acide (attention au médicaments antiacides!)</a:t>
            </a:r>
            <a:endParaRPr lang="fr-FR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6817" y="1734403"/>
            <a:ext cx="2742872" cy="138881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8121" y="3857813"/>
            <a:ext cx="3238679" cy="198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37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Iode 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Souvent carence</a:t>
            </a:r>
          </a:p>
          <a:p>
            <a:r>
              <a:rPr lang="fr-FR" dirty="0" smtClean="0"/>
              <a:t>Influence thyroïde (idem fer, zinc, sélénium)</a:t>
            </a:r>
          </a:p>
          <a:p>
            <a:r>
              <a:rPr lang="fr-FR" dirty="0" smtClean="0"/>
              <a:t>Sources:</a:t>
            </a:r>
          </a:p>
          <a:p>
            <a:pPr lvl="1"/>
            <a:r>
              <a:rPr lang="fr-FR" dirty="0" smtClean="0"/>
              <a:t>Algues </a:t>
            </a:r>
            <a:endParaRPr lang="fr-FR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034" y="4014068"/>
            <a:ext cx="3723225" cy="223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26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Zinc 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85% de la population carencée</a:t>
            </a:r>
          </a:p>
          <a:p>
            <a:r>
              <a:rPr lang="fr-FR" dirty="0" smtClean="0"/>
              <a:t>Intervient dans:</a:t>
            </a:r>
          </a:p>
          <a:p>
            <a:pPr lvl="1"/>
            <a:r>
              <a:rPr lang="fr-FR" dirty="0" smtClean="0"/>
              <a:t>Bon fonctionnement système immunitaire</a:t>
            </a:r>
          </a:p>
          <a:p>
            <a:pPr lvl="1"/>
            <a:r>
              <a:rPr lang="fr-FR" dirty="0" smtClean="0"/>
              <a:t>Guérison des blessures et cicatrisation</a:t>
            </a:r>
          </a:p>
          <a:p>
            <a:pPr lvl="1"/>
            <a:r>
              <a:rPr lang="fr-FR" dirty="0" smtClean="0"/>
              <a:t>Goût, odorat</a:t>
            </a:r>
          </a:p>
          <a:p>
            <a:pPr lvl="1"/>
            <a:r>
              <a:rPr lang="fr-FR" dirty="0" smtClean="0"/>
              <a:t>Synthèse ADN</a:t>
            </a:r>
          </a:p>
          <a:p>
            <a:pPr lvl="1"/>
            <a:r>
              <a:rPr lang="fr-FR" dirty="0" smtClean="0"/>
              <a:t>Développement normal et croissance du fœtus, de l’enfant et de l’adolescent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7871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Zinc 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Si carence :</a:t>
            </a:r>
          </a:p>
          <a:p>
            <a:pPr lvl="1"/>
            <a:r>
              <a:rPr lang="fr-FR" dirty="0">
                <a:latin typeface="Wingdings 3" charset="2"/>
                <a:cs typeface="Wingdings 3" charset="2"/>
              </a:rPr>
              <a:t>(</a:t>
            </a:r>
            <a:r>
              <a:rPr lang="fr-FR" dirty="0" smtClean="0"/>
              <a:t> poids naissance</a:t>
            </a:r>
          </a:p>
          <a:p>
            <a:pPr lvl="1"/>
            <a:r>
              <a:rPr lang="fr-FR" dirty="0">
                <a:latin typeface="Wingdings 3" charset="2"/>
                <a:cs typeface="Wingdings 3" charset="2"/>
              </a:rPr>
              <a:t>(</a:t>
            </a:r>
            <a:r>
              <a:rPr lang="fr-FR" dirty="0" smtClean="0"/>
              <a:t> taille</a:t>
            </a:r>
          </a:p>
          <a:p>
            <a:pPr lvl="1"/>
            <a:r>
              <a:rPr lang="fr-FR" dirty="0">
                <a:latin typeface="Wingdings 3" charset="2"/>
                <a:cs typeface="Wingdings 3" charset="2"/>
              </a:rPr>
              <a:t>(</a:t>
            </a:r>
            <a:r>
              <a:rPr lang="fr-FR" dirty="0" smtClean="0"/>
              <a:t> QI</a:t>
            </a:r>
          </a:p>
          <a:p>
            <a:pPr lvl="1"/>
            <a:r>
              <a:rPr lang="fr-FR" dirty="0">
                <a:latin typeface="Wingdings 3" charset="2"/>
                <a:cs typeface="Wingdings 3" charset="2"/>
              </a:rPr>
              <a:t>(</a:t>
            </a:r>
            <a:r>
              <a:rPr lang="fr-FR" dirty="0" smtClean="0"/>
              <a:t> immunité</a:t>
            </a:r>
          </a:p>
          <a:p>
            <a:pPr lvl="1"/>
            <a:r>
              <a:rPr lang="fr-FR" dirty="0" smtClean="0"/>
              <a:t>3X plus de risque accouchement prématuré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Sources :</a:t>
            </a:r>
          </a:p>
          <a:p>
            <a:pPr lvl="1"/>
            <a:r>
              <a:rPr lang="fr-FR" dirty="0" smtClean="0"/>
              <a:t>Viande</a:t>
            </a:r>
          </a:p>
          <a:p>
            <a:pPr lvl="1"/>
            <a:r>
              <a:rPr lang="fr-FR" dirty="0" smtClean="0"/>
              <a:t>Poisson</a:t>
            </a:r>
          </a:p>
          <a:p>
            <a:pPr lvl="1"/>
            <a:r>
              <a:rPr lang="fr-FR" dirty="0" smtClean="0"/>
              <a:t>Fruits de mer, huitres (déconseillé </a:t>
            </a:r>
            <a:r>
              <a:rPr lang="fr-FR" dirty="0" err="1" smtClean="0"/>
              <a:t>pdt</a:t>
            </a:r>
            <a:r>
              <a:rPr lang="fr-FR" dirty="0" smtClean="0"/>
              <a:t> grossesse)</a:t>
            </a:r>
          </a:p>
          <a:p>
            <a:pPr lvl="1"/>
            <a:r>
              <a:rPr lang="fr-FR" dirty="0" smtClean="0"/>
              <a:t>Lentilles, quinoa</a:t>
            </a:r>
          </a:p>
          <a:p>
            <a:pPr lvl="1"/>
            <a:r>
              <a:rPr lang="fr-FR" dirty="0" smtClean="0"/>
              <a:t>Céréales complètes (avoine, seigle)</a:t>
            </a:r>
          </a:p>
        </p:txBody>
      </p:sp>
    </p:spTree>
    <p:extLst>
      <p:ext uri="{BB962C8B-B14F-4D97-AF65-F5344CB8AC3E}">
        <p14:creationId xmlns:p14="http://schemas.microsoft.com/office/powerpoint/2010/main" val="3690122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Calcium 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Donner du calcium sans vitamine D = pas de sens, aucune absorption</a:t>
            </a:r>
          </a:p>
          <a:p>
            <a:r>
              <a:rPr lang="fr-FR" dirty="0" smtClean="0"/>
              <a:t>Si calcium bas =&gt; </a:t>
            </a:r>
            <a:r>
              <a:rPr lang="fr-FR" dirty="0">
                <a:latin typeface="Wingdings 3" charset="2"/>
                <a:cs typeface="Wingdings 3" charset="2"/>
              </a:rPr>
              <a:t>k</a:t>
            </a:r>
            <a:r>
              <a:rPr lang="fr-FR" dirty="0"/>
              <a:t> </a:t>
            </a:r>
            <a:r>
              <a:rPr lang="fr-FR" dirty="0" smtClean="0"/>
              <a:t>vasoconstriction =&gt; </a:t>
            </a:r>
            <a:r>
              <a:rPr lang="fr-FR" dirty="0" smtClean="0">
                <a:latin typeface="Wingdings 3" charset="2"/>
                <a:cs typeface="Wingdings 3" charset="2"/>
              </a:rPr>
              <a:t>k</a:t>
            </a:r>
            <a:r>
              <a:rPr lang="fr-FR" dirty="0" smtClean="0"/>
              <a:t> </a:t>
            </a:r>
            <a:r>
              <a:rPr lang="fr-FR" dirty="0" err="1" smtClean="0"/>
              <a:t>prééclampsie</a:t>
            </a:r>
            <a:endParaRPr lang="fr-FR" dirty="0" smtClean="0"/>
          </a:p>
          <a:p>
            <a:r>
              <a:rPr lang="fr-FR" dirty="0" smtClean="0"/>
              <a:t>Aucun risque à donner 1,5g / j (+ vitamine D)</a:t>
            </a:r>
          </a:p>
          <a:p>
            <a:r>
              <a:rPr lang="fr-FR" dirty="0" smtClean="0"/>
              <a:t>Prébiotiques (ex.: bifidus, FOS) </a:t>
            </a:r>
            <a:r>
              <a:rPr lang="fr-FR" dirty="0">
                <a:latin typeface="Wingdings 3" charset="2"/>
                <a:cs typeface="Wingdings 3" charset="2"/>
              </a:rPr>
              <a:t>k</a:t>
            </a:r>
            <a:r>
              <a:rPr lang="fr-FR" dirty="0" smtClean="0"/>
              <a:t> absorption calcium au niveau intestin (calcium </a:t>
            </a:r>
            <a:r>
              <a:rPr lang="fr-FR" dirty="0" err="1" smtClean="0"/>
              <a:t>channel</a:t>
            </a:r>
            <a:r>
              <a:rPr lang="fr-FR" dirty="0" smtClean="0"/>
              <a:t>)</a:t>
            </a:r>
          </a:p>
          <a:p>
            <a:r>
              <a:rPr lang="fr-FR" dirty="0" smtClean="0"/>
              <a:t>Le laitage n’est pas une obligation, le calcium des végétaux est nettement mieux absorbé, l’équivalent d’un verre de lait = 84g de chou chinois = 2,5 verres d’</a:t>
            </a:r>
            <a:r>
              <a:rPr lang="fr-FR" dirty="0" err="1" smtClean="0"/>
              <a:t>Hépar</a:t>
            </a:r>
            <a:r>
              <a:rPr lang="fr-FR" dirty="0" smtClean="0"/>
              <a:t> (eau riche en Mg et Ca)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988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</a:t>
            </a:r>
            <a:r>
              <a:rPr lang="fr-FR" dirty="0" smtClean="0"/>
              <a:t>grossesse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plus extraordinaire de toutes les réalisations …</a:t>
            </a:r>
          </a:p>
          <a:p>
            <a:r>
              <a:rPr lang="fr-FR" dirty="0" smtClean="0"/>
              <a:t>Priorité absolue par la nutrition fœtale </a:t>
            </a:r>
          </a:p>
          <a:p>
            <a:r>
              <a:rPr lang="fr-FR" dirty="0" smtClean="0"/>
              <a:t>Importance du statut nutritionnel et micro nutritionnel pré-</a:t>
            </a:r>
            <a:r>
              <a:rPr lang="fr-FR" dirty="0" err="1" smtClean="0"/>
              <a:t>conceptionnel</a:t>
            </a:r>
            <a:endParaRPr lang="fr-FR" dirty="0" smtClean="0"/>
          </a:p>
          <a:p>
            <a:r>
              <a:rPr lang="fr-FR" dirty="0" smtClean="0"/>
              <a:t>Un chantier de construction qui mérite les meilleurs matériaux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8399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Vitamine D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Population carencée à 95%!</a:t>
            </a:r>
          </a:p>
          <a:p>
            <a:r>
              <a:rPr lang="fr-FR" dirty="0" smtClean="0"/>
              <a:t>Sa carence provoque :</a:t>
            </a:r>
          </a:p>
          <a:p>
            <a:pPr lvl="1"/>
            <a:r>
              <a:rPr lang="fr-FR" dirty="0">
                <a:latin typeface="Wingdings 3" charset="2"/>
                <a:cs typeface="Wingdings 3" charset="2"/>
              </a:rPr>
              <a:t>k</a:t>
            </a:r>
            <a:r>
              <a:rPr lang="fr-FR" dirty="0" smtClean="0"/>
              <a:t> risque de mauvaise qualité squelette du bébé</a:t>
            </a:r>
          </a:p>
          <a:p>
            <a:pPr lvl="1"/>
            <a:r>
              <a:rPr lang="fr-FR" dirty="0">
                <a:latin typeface="Wingdings 3" charset="2"/>
                <a:cs typeface="Wingdings 3" charset="2"/>
              </a:rPr>
              <a:t>k</a:t>
            </a:r>
            <a:r>
              <a:rPr lang="fr-FR" dirty="0" smtClean="0"/>
              <a:t> risque fractures pour la maman</a:t>
            </a:r>
          </a:p>
          <a:p>
            <a:pPr lvl="1"/>
            <a:r>
              <a:rPr lang="fr-FR" dirty="0" smtClean="0"/>
              <a:t>Mauvaise performance musculaire de la maman =&gt; mauvais accouchement et risque augmenté de césarienne</a:t>
            </a:r>
          </a:p>
          <a:p>
            <a:pPr lvl="1"/>
            <a:r>
              <a:rPr lang="fr-FR" dirty="0">
                <a:latin typeface="Wingdings 3" charset="2"/>
                <a:cs typeface="Wingdings 3" charset="2"/>
              </a:rPr>
              <a:t>k</a:t>
            </a:r>
            <a:r>
              <a:rPr lang="fr-FR" dirty="0" smtClean="0"/>
              <a:t> risque </a:t>
            </a:r>
            <a:r>
              <a:rPr lang="fr-FR" dirty="0" err="1" smtClean="0"/>
              <a:t>prééclampsie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45587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Alcool?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moins possible </a:t>
            </a:r>
          </a:p>
          <a:p>
            <a:r>
              <a:rPr lang="fr-FR" dirty="0">
                <a:latin typeface="Wingdings 3" charset="2"/>
                <a:cs typeface="Wingdings 3" charset="2"/>
              </a:rPr>
              <a:t>(</a:t>
            </a:r>
            <a:r>
              <a:rPr lang="fr-FR" dirty="0" smtClean="0"/>
              <a:t> de poids de cerveau fœtal</a:t>
            </a:r>
          </a:p>
          <a:p>
            <a:r>
              <a:rPr lang="fr-FR" dirty="0" smtClean="0"/>
              <a:t>Risque de chute pour la future maman</a:t>
            </a:r>
          </a:p>
          <a:p>
            <a:r>
              <a:rPr lang="fr-FR" dirty="0" smtClean="0"/>
              <a:t>Maximum un verre de vin, deux fois par semaine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5013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Épices et aromates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Oui mais…</a:t>
            </a:r>
          </a:p>
          <a:p>
            <a:pPr lvl="1"/>
            <a:r>
              <a:rPr lang="fr-FR" dirty="0" smtClean="0"/>
              <a:t>Pas trop car provoque acidité gastrique et « </a:t>
            </a:r>
            <a:r>
              <a:rPr lang="fr-FR" dirty="0" err="1" smtClean="0"/>
              <a:t>Leaky</a:t>
            </a:r>
            <a:r>
              <a:rPr lang="fr-FR" dirty="0" smtClean="0"/>
              <a:t> Gut » (intestin poreux)</a:t>
            </a:r>
          </a:p>
          <a:p>
            <a:pPr lvl="1"/>
            <a:r>
              <a:rPr lang="fr-FR" dirty="0" smtClean="0"/>
              <a:t>Néanmoins donner de la saveur aux aliments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07524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Viandes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Oui!</a:t>
            </a:r>
          </a:p>
          <a:p>
            <a:r>
              <a:rPr lang="fr-FR" dirty="0" smtClean="0"/>
              <a:t>Une fois par semaine viande rouge (contient du fer)</a:t>
            </a:r>
          </a:p>
          <a:p>
            <a:r>
              <a:rPr lang="fr-FR" dirty="0" smtClean="0"/>
              <a:t>Pas trop de viande (150g par portion) trois fois par semaine</a:t>
            </a:r>
          </a:p>
          <a:p>
            <a:r>
              <a:rPr lang="fr-FR" dirty="0" smtClean="0"/>
              <a:t>Poulet / volailles : </a:t>
            </a:r>
          </a:p>
          <a:p>
            <a:pPr lvl="1"/>
            <a:r>
              <a:rPr lang="fr-FR" dirty="0" smtClean="0"/>
              <a:t>Uniquement si on connaît la provenance</a:t>
            </a:r>
          </a:p>
          <a:p>
            <a:pPr lvl="1"/>
            <a:r>
              <a:rPr lang="fr-FR" dirty="0" smtClean="0"/>
              <a:t>Charcuterie : attention au sel, ne pas abuser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421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Eaux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Les filtres ne filtrent pas tout!</a:t>
            </a:r>
          </a:p>
          <a:p>
            <a:r>
              <a:rPr lang="fr-FR" dirty="0" smtClean="0"/>
              <a:t>Les eaux de sources sont à conseiller</a:t>
            </a:r>
          </a:p>
          <a:p>
            <a:r>
              <a:rPr lang="fr-FR" dirty="0" smtClean="0"/>
              <a:t>Boire 1,5l à 2l par jour</a:t>
            </a:r>
          </a:p>
          <a:p>
            <a:r>
              <a:rPr lang="fr-FR" dirty="0" smtClean="0"/>
              <a:t>Contenu :</a:t>
            </a:r>
          </a:p>
          <a:p>
            <a:pPr lvl="1"/>
            <a:r>
              <a:rPr lang="fr-FR" dirty="0" smtClean="0"/>
              <a:t>200mg Ca min. par litre</a:t>
            </a:r>
          </a:p>
          <a:p>
            <a:pPr lvl="1"/>
            <a:r>
              <a:rPr lang="fr-FR" dirty="0" smtClean="0"/>
              <a:t>80mg de Mg par litre</a:t>
            </a:r>
          </a:p>
          <a:p>
            <a:pPr lvl="1"/>
            <a:r>
              <a:rPr lang="fr-FR" dirty="0" smtClean="0"/>
              <a:t>400mg chlorures max</a:t>
            </a:r>
          </a:p>
          <a:p>
            <a:pPr lvl="1"/>
            <a:r>
              <a:rPr lang="fr-FR" dirty="0" smtClean="0"/>
              <a:t>5mg nitrates max</a:t>
            </a:r>
          </a:p>
          <a:p>
            <a:pPr lvl="1"/>
            <a:r>
              <a:rPr lang="fr-FR" dirty="0" smtClean="0"/>
              <a:t>2,5mg fluor max</a:t>
            </a:r>
          </a:p>
          <a:p>
            <a:r>
              <a:rPr lang="fr-FR" dirty="0" smtClean="0"/>
              <a:t>Préféré les eaux bien chargées en Mg et Ca</a:t>
            </a:r>
          </a:p>
          <a:p>
            <a:r>
              <a:rPr lang="fr-FR" dirty="0" smtClean="0"/>
              <a:t>Des études expérimentales ont montré que l’absorption de Mg de l’eau et loin supérieur aux aliments solides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65591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Magnésium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Rôles :</a:t>
            </a:r>
          </a:p>
          <a:p>
            <a:pPr lvl="1"/>
            <a:r>
              <a:rPr lang="fr-FR" dirty="0"/>
              <a:t>Contraction </a:t>
            </a:r>
            <a:r>
              <a:rPr lang="fr-FR" dirty="0" smtClean="0"/>
              <a:t>musculaire et force musculaire</a:t>
            </a:r>
          </a:p>
          <a:p>
            <a:pPr lvl="1"/>
            <a:r>
              <a:rPr lang="fr-FR" dirty="0" smtClean="0"/>
              <a:t>Contre la fatigue</a:t>
            </a:r>
          </a:p>
          <a:p>
            <a:pPr lvl="1"/>
            <a:r>
              <a:rPr lang="fr-FR" dirty="0" smtClean="0"/>
              <a:t>Contre la constipation</a:t>
            </a:r>
          </a:p>
          <a:p>
            <a:pPr lvl="1"/>
            <a:r>
              <a:rPr lang="fr-FR" dirty="0" smtClean="0"/>
              <a:t>Formation des neurotransmetteurs (dopamine, </a:t>
            </a:r>
            <a:r>
              <a:rPr lang="fr-FR" dirty="0" err="1" smtClean="0"/>
              <a:t>Nad</a:t>
            </a:r>
            <a:r>
              <a:rPr lang="fr-FR" dirty="0" smtClean="0"/>
              <a:t>, sérotonine)</a:t>
            </a:r>
          </a:p>
          <a:p>
            <a:pPr lvl="1"/>
            <a:r>
              <a:rPr lang="fr-FR" dirty="0" smtClean="0"/>
              <a:t>Qualité du sommeil</a:t>
            </a:r>
          </a:p>
          <a:p>
            <a:pPr lvl="1"/>
            <a:r>
              <a:rPr lang="fr-FR" dirty="0" smtClean="0"/>
              <a:t>Performance physique et cérébrale</a:t>
            </a:r>
          </a:p>
        </p:txBody>
      </p:sp>
    </p:spTree>
    <p:extLst>
      <p:ext uri="{BB962C8B-B14F-4D97-AF65-F5344CB8AC3E}">
        <p14:creationId xmlns:p14="http://schemas.microsoft.com/office/powerpoint/2010/main" val="2225832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Thé ou café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 préférence thé vert ou thé noir</a:t>
            </a:r>
          </a:p>
          <a:p>
            <a:r>
              <a:rPr lang="fr-FR" dirty="0" smtClean="0"/>
              <a:t>Café : max 2 tasses / jour</a:t>
            </a:r>
            <a:endParaRPr lang="fr-FR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5" y="3773783"/>
            <a:ext cx="3816424" cy="253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059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Féculents 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Pommes de terre : IG élevé, à consommer sous forme simple (ex.: cuit vapeur)</a:t>
            </a:r>
          </a:p>
          <a:p>
            <a:r>
              <a:rPr lang="fr-FR" dirty="0" smtClean="0"/>
              <a:t>Riz et pâtes : al dente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35181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53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Développement du fœtus 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Jour 1 </a:t>
            </a:r>
            <a:r>
              <a:rPr lang="fr-FR" dirty="0" smtClean="0"/>
              <a:t>= 0,15mm</a:t>
            </a:r>
            <a:endParaRPr lang="fr-BE" dirty="0"/>
          </a:p>
          <a:p>
            <a:r>
              <a:rPr lang="fr-FR" dirty="0"/>
              <a:t>Sem </a:t>
            </a:r>
            <a:r>
              <a:rPr lang="fr-FR" dirty="0" smtClean="0"/>
              <a:t>8 = 1,2 cm = 1,5g</a:t>
            </a:r>
            <a:endParaRPr lang="fr-BE" dirty="0"/>
          </a:p>
          <a:p>
            <a:r>
              <a:rPr lang="fr-FR" dirty="0"/>
              <a:t>Sem </a:t>
            </a:r>
            <a:r>
              <a:rPr lang="fr-FR" dirty="0" smtClean="0"/>
              <a:t>20 = 20 cm = 240g</a:t>
            </a:r>
            <a:endParaRPr lang="fr-BE" dirty="0"/>
          </a:p>
          <a:p>
            <a:r>
              <a:rPr lang="fr-FR" dirty="0"/>
              <a:t>Sem </a:t>
            </a:r>
            <a:r>
              <a:rPr lang="fr-FR" dirty="0" smtClean="0"/>
              <a:t>28 = 33cm = 870g</a:t>
            </a:r>
            <a:endParaRPr lang="fr-BE" dirty="0"/>
          </a:p>
          <a:p>
            <a:r>
              <a:rPr lang="fr-FR" dirty="0"/>
              <a:t>Sem </a:t>
            </a:r>
            <a:r>
              <a:rPr lang="fr-FR" dirty="0" smtClean="0"/>
              <a:t>36 = 43 cm = 2,2kg</a:t>
            </a:r>
            <a:endParaRPr lang="fr-BE" dirty="0"/>
          </a:p>
          <a:p>
            <a:r>
              <a:rPr lang="fr-FR" dirty="0"/>
              <a:t>Sem </a:t>
            </a:r>
            <a:r>
              <a:rPr lang="fr-FR" dirty="0" smtClean="0"/>
              <a:t>40 = 50 cm = 3,3kg</a:t>
            </a:r>
          </a:p>
          <a:p>
            <a:endParaRPr lang="fr-BE" dirty="0"/>
          </a:p>
          <a:p>
            <a:r>
              <a:rPr lang="fr-FR" dirty="0"/>
              <a:t>Impact du tabac:</a:t>
            </a:r>
            <a:r>
              <a:rPr lang="fr-FR" i="1" dirty="0" smtClean="0"/>
              <a:t> </a:t>
            </a:r>
            <a:r>
              <a:rPr lang="fr-FR" dirty="0">
                <a:latin typeface="Wingdings 3" charset="2"/>
                <a:cs typeface="Wingdings 3" charset="2"/>
              </a:rPr>
              <a:t>(</a:t>
            </a:r>
            <a:r>
              <a:rPr lang="fr-FR" dirty="0" smtClean="0"/>
              <a:t> </a:t>
            </a:r>
            <a:r>
              <a:rPr lang="fr-FR" dirty="0"/>
              <a:t>10% poids corporel </a:t>
            </a:r>
            <a:r>
              <a:rPr lang="fr-FR" dirty="0" smtClean="0"/>
              <a:t>fœtus </a:t>
            </a:r>
            <a:r>
              <a:rPr lang="fr-FR" dirty="0"/>
              <a:t>et </a:t>
            </a:r>
            <a:r>
              <a:rPr lang="fr-FR" dirty="0">
                <a:latin typeface="Wingdings 3" charset="2"/>
                <a:cs typeface="Wingdings 3" charset="2"/>
              </a:rPr>
              <a:t>(</a:t>
            </a:r>
            <a:r>
              <a:rPr lang="fr-FR" dirty="0" smtClean="0"/>
              <a:t> développement cérébral</a:t>
            </a:r>
            <a:endParaRPr lang="fr-BE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3672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204026" y="2736503"/>
            <a:ext cx="4735948" cy="1384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Médecine préventive = développement optimal fœtal = impact sur toute la </a:t>
            </a:r>
            <a:r>
              <a:rPr lang="fr-FR" sz="2800" dirty="0" smtClean="0"/>
              <a:t>vie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234493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Modifications </a:t>
            </a:r>
            <a:r>
              <a:rPr lang="fr-FR" sz="3600" dirty="0"/>
              <a:t>physiologies </a:t>
            </a:r>
            <a:r>
              <a:rPr lang="fr-FR" sz="3600" dirty="0" err="1" smtClean="0"/>
              <a:t>pdt</a:t>
            </a:r>
            <a:r>
              <a:rPr lang="fr-FR" sz="3600" dirty="0" smtClean="0"/>
              <a:t> la </a:t>
            </a:r>
            <a:r>
              <a:rPr lang="fr-FR" sz="3600" dirty="0"/>
              <a:t>grossesse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Système </a:t>
            </a:r>
            <a:r>
              <a:rPr lang="fr-FR" dirty="0"/>
              <a:t>CV </a:t>
            </a:r>
            <a:r>
              <a:rPr lang="fr-FR" dirty="0" smtClean="0"/>
              <a:t>: débit </a:t>
            </a:r>
            <a:r>
              <a:rPr lang="fr-FR" dirty="0"/>
              <a:t>cardiaque </a:t>
            </a:r>
            <a:r>
              <a:rPr lang="fr-FR" dirty="0">
                <a:latin typeface="Wingdings 3" charset="2"/>
                <a:cs typeface="Wingdings 3" charset="2"/>
              </a:rPr>
              <a:t>(</a:t>
            </a:r>
            <a:r>
              <a:rPr lang="fr-FR" dirty="0" smtClean="0"/>
              <a:t> </a:t>
            </a:r>
            <a:r>
              <a:rPr lang="fr-FR" dirty="0"/>
              <a:t>30 à 50 % </a:t>
            </a:r>
            <a:r>
              <a:rPr lang="fr-FR" dirty="0" smtClean="0"/>
              <a:t>donc si maman est végétarienne, donner L</a:t>
            </a:r>
            <a:r>
              <a:rPr lang="fr-FR" dirty="0"/>
              <a:t>-carnitine pour le </a:t>
            </a:r>
            <a:r>
              <a:rPr lang="fr-FR" dirty="0" smtClean="0"/>
              <a:t>développement du cœur du</a:t>
            </a:r>
            <a:r>
              <a:rPr lang="fr-BE" dirty="0"/>
              <a:t> </a:t>
            </a:r>
            <a:r>
              <a:rPr lang="fr-FR" dirty="0" smtClean="0"/>
              <a:t>bébé</a:t>
            </a:r>
            <a:endParaRPr lang="fr-BE" dirty="0"/>
          </a:p>
          <a:p>
            <a:r>
              <a:rPr lang="fr-FR" dirty="0" smtClean="0"/>
              <a:t>Système SNC : </a:t>
            </a:r>
            <a:r>
              <a:rPr lang="fr-FR" dirty="0"/>
              <a:t>la progestérone va relaxer le SNC et le circuit des </a:t>
            </a:r>
            <a:r>
              <a:rPr lang="fr-FR" dirty="0" smtClean="0"/>
              <a:t>émotions:</a:t>
            </a:r>
            <a:endParaRPr lang="fr-BE" dirty="0"/>
          </a:p>
          <a:p>
            <a:pPr lvl="1"/>
            <a:r>
              <a:rPr lang="fr-BE" dirty="0"/>
              <a:t>O</a:t>
            </a:r>
            <a:r>
              <a:rPr lang="fr-FR" dirty="0" smtClean="0"/>
              <a:t>n </a:t>
            </a:r>
            <a:r>
              <a:rPr lang="fr-FR" dirty="0"/>
              <a:t>est </a:t>
            </a:r>
            <a:r>
              <a:rPr lang="fr-FR" dirty="0" smtClean="0"/>
              <a:t>« zen » pendant une </a:t>
            </a:r>
            <a:r>
              <a:rPr lang="fr-FR" dirty="0"/>
              <a:t>grossesse sauf si le corps est en </a:t>
            </a:r>
            <a:r>
              <a:rPr lang="fr-FR" dirty="0" smtClean="0"/>
              <a:t>inflammation (</a:t>
            </a:r>
            <a:r>
              <a:rPr lang="fr-FR" dirty="0"/>
              <a:t>rapport </a:t>
            </a:r>
            <a:r>
              <a:rPr lang="el-GR" dirty="0" smtClean="0"/>
              <a:t>Ω3</a:t>
            </a:r>
            <a:r>
              <a:rPr lang="fr-FR" dirty="0" smtClean="0"/>
              <a:t>/</a:t>
            </a:r>
            <a:r>
              <a:rPr lang="el-GR" dirty="0" smtClean="0"/>
              <a:t>Ω6</a:t>
            </a:r>
            <a:r>
              <a:rPr lang="fr-FR" dirty="0" smtClean="0"/>
              <a:t> </a:t>
            </a:r>
            <a:r>
              <a:rPr lang="fr-FR" dirty="0"/>
              <a:t>voir plus </a:t>
            </a:r>
            <a:r>
              <a:rPr lang="fr-FR" dirty="0" smtClean="0"/>
              <a:t>loin)</a:t>
            </a:r>
            <a:endParaRPr lang="fr-BE" dirty="0"/>
          </a:p>
          <a:p>
            <a:r>
              <a:rPr lang="fr-FR" dirty="0" smtClean="0"/>
              <a:t>Système </a:t>
            </a:r>
            <a:r>
              <a:rPr lang="fr-FR" dirty="0"/>
              <a:t>gastro-intestinal et </a:t>
            </a:r>
            <a:r>
              <a:rPr lang="fr-FR" dirty="0" err="1"/>
              <a:t>hépato-</a:t>
            </a:r>
            <a:r>
              <a:rPr lang="fr-FR" dirty="0" err="1" smtClean="0"/>
              <a:t>biliaire</a:t>
            </a:r>
            <a:r>
              <a:rPr lang="fr-FR" dirty="0" smtClean="0"/>
              <a:t> : relâchement </a:t>
            </a:r>
            <a:r>
              <a:rPr lang="fr-FR" dirty="0"/>
              <a:t>du </a:t>
            </a:r>
            <a:r>
              <a:rPr lang="fr-FR" dirty="0" smtClean="0"/>
              <a:t>cardia</a:t>
            </a:r>
            <a:r>
              <a:rPr lang="fr-FR" i="1" dirty="0"/>
              <a:t> </a:t>
            </a:r>
            <a:r>
              <a:rPr lang="fr-FR" dirty="0">
                <a:latin typeface="Wingdings 3" charset="2"/>
                <a:cs typeface="Wingdings 3" charset="2"/>
              </a:rPr>
              <a:t>g</a:t>
            </a:r>
            <a:r>
              <a:rPr lang="fr-FR" i="1" dirty="0" smtClean="0"/>
              <a:t> </a:t>
            </a:r>
            <a:r>
              <a:rPr lang="fr-FR" dirty="0" smtClean="0"/>
              <a:t>RGO,</a:t>
            </a:r>
            <a:r>
              <a:rPr lang="fr-BE" dirty="0"/>
              <a:t> </a:t>
            </a:r>
            <a:r>
              <a:rPr lang="fr-FR" dirty="0" smtClean="0"/>
              <a:t>pas </a:t>
            </a:r>
            <a:r>
              <a:rPr lang="fr-FR" dirty="0"/>
              <a:t>donner d’anti acides car </a:t>
            </a:r>
            <a:r>
              <a:rPr lang="fr-FR" dirty="0">
                <a:latin typeface="Wingdings 3" charset="2"/>
                <a:cs typeface="Wingdings 3" charset="2"/>
              </a:rPr>
              <a:t>(</a:t>
            </a:r>
            <a:r>
              <a:rPr lang="fr-FR" dirty="0" smtClean="0"/>
              <a:t> </a:t>
            </a:r>
            <a:r>
              <a:rPr lang="fr-FR" dirty="0"/>
              <a:t>abs </a:t>
            </a:r>
            <a:r>
              <a:rPr lang="fr-FR" dirty="0" smtClean="0"/>
              <a:t>fer</a:t>
            </a:r>
            <a:endParaRPr lang="fr-BE" dirty="0"/>
          </a:p>
          <a:p>
            <a:r>
              <a:rPr lang="fr-FR" dirty="0"/>
              <a:t>La constipation </a:t>
            </a:r>
            <a:r>
              <a:rPr lang="fr-FR" dirty="0" smtClean="0"/>
              <a:t>provient </a:t>
            </a:r>
            <a:r>
              <a:rPr lang="fr-FR" dirty="0"/>
              <a:t>de la </a:t>
            </a:r>
            <a:r>
              <a:rPr lang="fr-FR" dirty="0" smtClean="0"/>
              <a:t>progestérone (qui </a:t>
            </a:r>
            <a:r>
              <a:rPr lang="fr-FR" dirty="0"/>
              <a:t>relaxe les </a:t>
            </a:r>
            <a:r>
              <a:rPr lang="fr-FR" dirty="0" smtClean="0"/>
              <a:t>muscles) </a:t>
            </a:r>
            <a:r>
              <a:rPr lang="fr-FR" dirty="0">
                <a:latin typeface="Wingdings 3" charset="2"/>
                <a:cs typeface="Wingdings 3" charset="2"/>
              </a:rPr>
              <a:t>g</a:t>
            </a:r>
            <a:r>
              <a:rPr lang="fr-FR" dirty="0" smtClean="0"/>
              <a:t> </a:t>
            </a:r>
            <a:r>
              <a:rPr lang="fr-FR" dirty="0"/>
              <a:t>inflammation </a:t>
            </a:r>
            <a:r>
              <a:rPr lang="fr-FR" dirty="0" smtClean="0"/>
              <a:t>de l’intestin (« </a:t>
            </a:r>
            <a:r>
              <a:rPr lang="fr-FR" dirty="0" err="1" smtClean="0"/>
              <a:t>leaky</a:t>
            </a:r>
            <a:r>
              <a:rPr lang="fr-FR" dirty="0" smtClean="0"/>
              <a:t> </a:t>
            </a:r>
            <a:r>
              <a:rPr lang="fr-FR" dirty="0" err="1" smtClean="0"/>
              <a:t>gut</a:t>
            </a:r>
            <a:r>
              <a:rPr lang="fr-FR" dirty="0" smtClean="0"/>
              <a:t> »)</a:t>
            </a:r>
            <a:r>
              <a:rPr lang="fr-FR" dirty="0"/>
              <a:t>,ce qui </a:t>
            </a:r>
            <a:r>
              <a:rPr lang="fr-FR" dirty="0" smtClean="0"/>
              <a:t>justifie</a:t>
            </a:r>
            <a:r>
              <a:rPr lang="fr-BE" dirty="0"/>
              <a:t> </a:t>
            </a:r>
            <a:r>
              <a:rPr lang="fr-FR" dirty="0" smtClean="0"/>
              <a:t>la </a:t>
            </a:r>
            <a:r>
              <a:rPr lang="fr-FR" dirty="0"/>
              <a:t>prise de probiotiques </a:t>
            </a:r>
            <a:r>
              <a:rPr lang="fr-FR" dirty="0" smtClean="0"/>
              <a:t>pendant la grossesse</a:t>
            </a:r>
            <a:endParaRPr lang="fr-BE" dirty="0"/>
          </a:p>
          <a:p>
            <a:r>
              <a:rPr lang="fr-FR" dirty="0"/>
              <a:t>Ne jamais se coucher après les repas et se contenter de  petites portions </a:t>
            </a:r>
            <a:r>
              <a:rPr lang="fr-FR" dirty="0" smtClean="0"/>
              <a:t>bien</a:t>
            </a:r>
            <a:r>
              <a:rPr lang="fr-BE" dirty="0"/>
              <a:t> </a:t>
            </a:r>
            <a:r>
              <a:rPr lang="fr-FR" dirty="0" smtClean="0"/>
              <a:t>mastiquées</a:t>
            </a:r>
            <a:endParaRPr lang="fr-BE" dirty="0"/>
          </a:p>
          <a:p>
            <a:r>
              <a:rPr lang="fr-FR" dirty="0"/>
              <a:t>Le foie </a:t>
            </a:r>
            <a:r>
              <a:rPr lang="fr-FR" dirty="0" smtClean="0"/>
              <a:t>débordé </a:t>
            </a:r>
            <a:r>
              <a:rPr lang="fr-FR" dirty="0"/>
              <a:t>par la </a:t>
            </a:r>
            <a:r>
              <a:rPr lang="fr-FR" dirty="0" smtClean="0"/>
              <a:t>détoxification </a:t>
            </a:r>
            <a:r>
              <a:rPr lang="fr-FR" dirty="0"/>
              <a:t>augmentée </a:t>
            </a:r>
            <a:r>
              <a:rPr lang="fr-FR" dirty="0">
                <a:latin typeface="Wingdings 3" charset="2"/>
                <a:cs typeface="Wingdings 3" charset="2"/>
              </a:rPr>
              <a:t>g</a:t>
            </a:r>
            <a:r>
              <a:rPr lang="fr-FR" i="1" dirty="0" smtClean="0"/>
              <a:t> </a:t>
            </a:r>
            <a:r>
              <a:rPr lang="fr-FR" dirty="0" smtClean="0"/>
              <a:t>sable </a:t>
            </a:r>
            <a:r>
              <a:rPr lang="fr-FR" dirty="0"/>
              <a:t>et lithiases </a:t>
            </a:r>
            <a:r>
              <a:rPr lang="fr-FR" dirty="0" smtClean="0"/>
              <a:t>biliaires possibles</a:t>
            </a:r>
            <a:r>
              <a:rPr lang="fr-FR" dirty="0"/>
              <a:t> </a:t>
            </a:r>
            <a:r>
              <a:rPr lang="fr-FR" dirty="0">
                <a:latin typeface="Wingdings 3" charset="2"/>
                <a:cs typeface="Wingdings 3" charset="2"/>
              </a:rPr>
              <a:t>g</a:t>
            </a:r>
            <a:r>
              <a:rPr lang="fr-FR" dirty="0" smtClean="0"/>
              <a:t> donner </a:t>
            </a:r>
            <a:r>
              <a:rPr lang="fr-FR" dirty="0"/>
              <a:t>du thé </a:t>
            </a:r>
            <a:r>
              <a:rPr lang="fr-FR" dirty="0" smtClean="0"/>
              <a:t>vert</a:t>
            </a:r>
            <a:endParaRPr lang="fr-BE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9956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Coût énergétique de la grossesse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240 Kcal </a:t>
            </a:r>
            <a:r>
              <a:rPr lang="fr-FR" dirty="0"/>
              <a:t>par jour pour la </a:t>
            </a:r>
            <a:r>
              <a:rPr lang="fr-FR" dirty="0" smtClean="0"/>
              <a:t>maman</a:t>
            </a:r>
            <a:endParaRPr lang="fr-BE" dirty="0"/>
          </a:p>
          <a:p>
            <a:r>
              <a:rPr lang="fr-FR" dirty="0">
                <a:solidFill>
                  <a:schemeClr val="accent2"/>
                </a:solidFill>
              </a:rPr>
              <a:t>Aucun intérêt de doubler les rations </a:t>
            </a:r>
            <a:r>
              <a:rPr lang="fr-FR" dirty="0" smtClean="0">
                <a:solidFill>
                  <a:schemeClr val="accent2"/>
                </a:solidFill>
              </a:rPr>
              <a:t>énergétiques</a:t>
            </a:r>
            <a:endParaRPr lang="fr-BE" dirty="0">
              <a:solidFill>
                <a:schemeClr val="accent2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8935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Intérêt de certains nutriments au cours de la grossesse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Acides </a:t>
            </a:r>
            <a:r>
              <a:rPr lang="fr-FR" dirty="0"/>
              <a:t>gras essentiels </a:t>
            </a:r>
            <a:r>
              <a:rPr lang="fr-FR" dirty="0" smtClean="0"/>
              <a:t>(</a:t>
            </a:r>
            <a:r>
              <a:rPr lang="el-GR" dirty="0" smtClean="0"/>
              <a:t>Ω3</a:t>
            </a:r>
            <a:r>
              <a:rPr lang="fr-FR" dirty="0" smtClean="0"/>
              <a:t>, </a:t>
            </a:r>
            <a:r>
              <a:rPr lang="el-GR" dirty="0" smtClean="0"/>
              <a:t>Ω6</a:t>
            </a:r>
            <a:r>
              <a:rPr lang="fr-FR" dirty="0" smtClean="0"/>
              <a:t>) et non-essentiels (</a:t>
            </a:r>
            <a:r>
              <a:rPr lang="el-GR" dirty="0" smtClean="0"/>
              <a:t>Ω7</a:t>
            </a:r>
            <a:r>
              <a:rPr lang="fr-FR" dirty="0" smtClean="0"/>
              <a:t>, </a:t>
            </a:r>
            <a:r>
              <a:rPr lang="el-GR" dirty="0" smtClean="0"/>
              <a:t>Ω9</a:t>
            </a:r>
            <a:r>
              <a:rPr lang="fr-FR" dirty="0" smtClean="0"/>
              <a:t>)</a:t>
            </a:r>
            <a:endParaRPr lang="fr-BE" dirty="0"/>
          </a:p>
          <a:p>
            <a:r>
              <a:rPr lang="fr-FR" dirty="0" smtClean="0"/>
              <a:t>Acides </a:t>
            </a:r>
            <a:r>
              <a:rPr lang="fr-FR" dirty="0"/>
              <a:t>gras </a:t>
            </a:r>
            <a:r>
              <a:rPr lang="fr-FR" dirty="0" smtClean="0"/>
              <a:t>saturés : pas </a:t>
            </a:r>
            <a:r>
              <a:rPr lang="fr-FR" dirty="0"/>
              <a:t>en </a:t>
            </a:r>
            <a:r>
              <a:rPr lang="fr-FR" dirty="0" smtClean="0"/>
              <a:t>excès!</a:t>
            </a:r>
            <a:endParaRPr lang="fr-BE" dirty="0"/>
          </a:p>
          <a:p>
            <a:r>
              <a:rPr lang="fr-FR" dirty="0" smtClean="0"/>
              <a:t>Acides </a:t>
            </a:r>
            <a:r>
              <a:rPr lang="fr-FR" dirty="0"/>
              <a:t>gras </a:t>
            </a:r>
            <a:r>
              <a:rPr lang="fr-FR" dirty="0" err="1"/>
              <a:t>trans</a:t>
            </a:r>
            <a:r>
              <a:rPr lang="fr-FR" dirty="0"/>
              <a:t> à </a:t>
            </a:r>
            <a:r>
              <a:rPr lang="fr-FR" dirty="0" smtClean="0"/>
              <a:t>éviter</a:t>
            </a:r>
            <a:endParaRPr lang="fr-BE" dirty="0"/>
          </a:p>
          <a:p>
            <a:r>
              <a:rPr lang="fr-FR" dirty="0" smtClean="0"/>
              <a:t>Acide folique (</a:t>
            </a:r>
            <a:r>
              <a:rPr lang="fr-FR" dirty="0"/>
              <a:t>B9</a:t>
            </a:r>
            <a:r>
              <a:rPr lang="fr-FR" dirty="0" smtClean="0"/>
              <a:t>) : intervient </a:t>
            </a:r>
            <a:r>
              <a:rPr lang="fr-FR" dirty="0"/>
              <a:t>dans l’homocystéine</a:t>
            </a:r>
            <a:r>
              <a:rPr lang="fr-FR" dirty="0" smtClean="0"/>
              <a:t>, synthèse </a:t>
            </a:r>
            <a:r>
              <a:rPr lang="fr-FR" dirty="0"/>
              <a:t>de l’ADN,</a:t>
            </a:r>
            <a:endParaRPr lang="fr-BE" dirty="0"/>
          </a:p>
          <a:p>
            <a:r>
              <a:rPr lang="fr-FR" dirty="0" smtClean="0"/>
              <a:t>Spina </a:t>
            </a:r>
            <a:r>
              <a:rPr lang="fr-FR" dirty="0"/>
              <a:t>Bifida et qualité du </a:t>
            </a:r>
            <a:r>
              <a:rPr lang="fr-FR" dirty="0" smtClean="0"/>
              <a:t>sommeil</a:t>
            </a:r>
            <a:endParaRPr lang="fr-BE" dirty="0"/>
          </a:p>
          <a:p>
            <a:r>
              <a:rPr lang="fr-FR" dirty="0" smtClean="0"/>
              <a:t>Fer</a:t>
            </a:r>
            <a:endParaRPr lang="fr-BE" dirty="0"/>
          </a:p>
          <a:p>
            <a:r>
              <a:rPr lang="fr-BE" dirty="0" smtClean="0"/>
              <a:t>I</a:t>
            </a:r>
            <a:r>
              <a:rPr lang="fr-FR" dirty="0" smtClean="0"/>
              <a:t>ode</a:t>
            </a:r>
            <a:endParaRPr lang="fr-BE" dirty="0"/>
          </a:p>
          <a:p>
            <a:r>
              <a:rPr lang="fr-FR" dirty="0" smtClean="0"/>
              <a:t>Zinc</a:t>
            </a:r>
            <a:endParaRPr lang="fr-BE" dirty="0"/>
          </a:p>
          <a:p>
            <a:r>
              <a:rPr lang="fr-FR" dirty="0" smtClean="0"/>
              <a:t>Calcium </a:t>
            </a:r>
            <a:r>
              <a:rPr lang="fr-FR" dirty="0"/>
              <a:t>et </a:t>
            </a:r>
            <a:r>
              <a:rPr lang="fr-FR" dirty="0" smtClean="0"/>
              <a:t>Vitamine D</a:t>
            </a:r>
          </a:p>
          <a:p>
            <a:r>
              <a:rPr lang="fr-FR" dirty="0" smtClean="0"/>
              <a:t>Etc.</a:t>
            </a:r>
            <a:endParaRPr lang="fr-BE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0063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Acides gras polyinsaturés (</a:t>
            </a:r>
            <a:r>
              <a:rPr lang="el-GR" dirty="0" smtClean="0"/>
              <a:t>Ω3</a:t>
            </a:r>
            <a:r>
              <a:rPr lang="fr-FR" dirty="0" smtClean="0"/>
              <a:t> – </a:t>
            </a:r>
            <a:r>
              <a:rPr lang="el-GR" dirty="0" smtClean="0"/>
              <a:t>Ω6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Rôle structurel : cerveau et croissance du fœtus</a:t>
            </a:r>
          </a:p>
          <a:p>
            <a:pPr lvl="1"/>
            <a:r>
              <a:rPr lang="fr-FR" dirty="0"/>
              <a:t>P</a:t>
            </a:r>
            <a:r>
              <a:rPr lang="fr-FR" dirty="0" smtClean="0"/>
              <a:t>oids du cerveau naissance = 16% du poids total</a:t>
            </a:r>
          </a:p>
          <a:p>
            <a:pPr lvl="1"/>
            <a:r>
              <a:rPr lang="fr-FR" dirty="0"/>
              <a:t>P</a:t>
            </a:r>
            <a:r>
              <a:rPr lang="fr-FR" dirty="0" smtClean="0"/>
              <a:t>oids du cerveau adulte = 2% du </a:t>
            </a:r>
            <a:r>
              <a:rPr lang="fr-FR" dirty="0"/>
              <a:t>poids total</a:t>
            </a:r>
          </a:p>
        </p:txBody>
      </p:sp>
    </p:spTree>
    <p:extLst>
      <p:ext uri="{BB962C8B-B14F-4D97-AF65-F5344CB8AC3E}">
        <p14:creationId xmlns:p14="http://schemas.microsoft.com/office/powerpoint/2010/main" val="321876968"/>
      </p:ext>
    </p:extLst>
  </p:cSld>
  <p:clrMapOvr>
    <a:masterClrMapping/>
  </p:clrMapOvr>
</p:sld>
</file>

<file path=ppt/theme/theme1.xml><?xml version="1.0" encoding="utf-8"?>
<a:theme xmlns:a="http://schemas.openxmlformats.org/drawingml/2006/main" name="MDC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MDCTHEMA.thmx</Template>
  <TotalTime>1655</TotalTime>
  <Words>1511</Words>
  <Application>Microsoft Macintosh PowerPoint</Application>
  <PresentationFormat>Diavoorstelling (4:3)</PresentationFormat>
  <Paragraphs>240</Paragraphs>
  <Slides>38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39" baseType="lpstr">
      <vt:lpstr>MDCTHEMA</vt:lpstr>
      <vt:lpstr>Grossesse et nutrition</vt:lpstr>
      <vt:lpstr>Alimentation moderne</vt:lpstr>
      <vt:lpstr>La grossesse</vt:lpstr>
      <vt:lpstr>Développement du fœtus </vt:lpstr>
      <vt:lpstr>PowerPoint-presentatie</vt:lpstr>
      <vt:lpstr>Modifications physiologies pdt la grossesse</vt:lpstr>
      <vt:lpstr>Coût énergétique de la grossesse</vt:lpstr>
      <vt:lpstr>Intérêt de certains nutriments au cours de la grossesse</vt:lpstr>
      <vt:lpstr>Acides gras polyinsaturés (Ω3 – Ω6)</vt:lpstr>
      <vt:lpstr>Développement du cerveau</vt:lpstr>
      <vt:lpstr>PowerPoint-presentatie</vt:lpstr>
      <vt:lpstr>PowerPoint-presentatie</vt:lpstr>
      <vt:lpstr>PowerPoint-presentatie</vt:lpstr>
      <vt:lpstr>Toxicité des poissons et des huiles de poisson</vt:lpstr>
      <vt:lpstr>Acides gras saturés</vt:lpstr>
      <vt:lpstr>Acides gras trans</vt:lpstr>
      <vt:lpstr>Acide gras mono-insaturé essentiel Ω9</vt:lpstr>
      <vt:lpstr>Fruits et légumes?</vt:lpstr>
      <vt:lpstr>PowerPoint-presentatie</vt:lpstr>
      <vt:lpstr>Acide folique (B9) et grossesse</vt:lpstr>
      <vt:lpstr>B9 où?</vt:lpstr>
      <vt:lpstr>Probiotiques?</vt:lpstr>
      <vt:lpstr>Noix?</vt:lpstr>
      <vt:lpstr>Fer </vt:lpstr>
      <vt:lpstr>Fer héminique? Fer non-héminique?</vt:lpstr>
      <vt:lpstr>Iode </vt:lpstr>
      <vt:lpstr>Zinc </vt:lpstr>
      <vt:lpstr>Zinc </vt:lpstr>
      <vt:lpstr>Calcium </vt:lpstr>
      <vt:lpstr>Vitamine D</vt:lpstr>
      <vt:lpstr>Alcool?</vt:lpstr>
      <vt:lpstr>Épices et aromates</vt:lpstr>
      <vt:lpstr>Viandes</vt:lpstr>
      <vt:lpstr>Eaux</vt:lpstr>
      <vt:lpstr>Magnésium</vt:lpstr>
      <vt:lpstr>Thé ou café</vt:lpstr>
      <vt:lpstr>Féculents </vt:lpstr>
      <vt:lpstr>PowerPoint-presentatie</vt:lpstr>
    </vt:vector>
  </TitlesOfParts>
  <Company>dJust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Rôles du fer, magnésium et probiotiques dans notre capital santé</dc:title>
  <dc:creator>Stijn Van Renterghem</dc:creator>
  <cp:lastModifiedBy>Stijn Van Renterghem</cp:lastModifiedBy>
  <cp:revision>82</cp:revision>
  <cp:lastPrinted>2015-05-13T13:52:34Z</cp:lastPrinted>
  <dcterms:created xsi:type="dcterms:W3CDTF">2015-01-14T19:02:04Z</dcterms:created>
  <dcterms:modified xsi:type="dcterms:W3CDTF">2015-05-13T13:59:29Z</dcterms:modified>
</cp:coreProperties>
</file>