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8.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9.xml" ContentType="application/vnd.openxmlformats-officedocument.presentationml.notesSlide+xml"/>
  <Override PartName="/ppt/charts/chart41.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28"/>
  </p:notesMasterIdLst>
  <p:handoutMasterIdLst>
    <p:handoutMasterId r:id="rId29"/>
  </p:handoutMasterIdLst>
  <p:sldIdLst>
    <p:sldId id="730" r:id="rId5"/>
    <p:sldId id="731" r:id="rId6"/>
    <p:sldId id="732" r:id="rId7"/>
    <p:sldId id="734" r:id="rId8"/>
    <p:sldId id="624" r:id="rId9"/>
    <p:sldId id="735" r:id="rId10"/>
    <p:sldId id="747" r:id="rId11"/>
    <p:sldId id="749" r:id="rId12"/>
    <p:sldId id="738" r:id="rId13"/>
    <p:sldId id="605" r:id="rId14"/>
    <p:sldId id="710" r:id="rId15"/>
    <p:sldId id="739" r:id="rId16"/>
    <p:sldId id="709" r:id="rId17"/>
    <p:sldId id="745" r:id="rId18"/>
    <p:sldId id="746" r:id="rId19"/>
    <p:sldId id="743" r:id="rId20"/>
    <p:sldId id="744" r:id="rId21"/>
    <p:sldId id="740" r:id="rId22"/>
    <p:sldId id="648" r:id="rId23"/>
    <p:sldId id="666" r:id="rId24"/>
    <p:sldId id="719" r:id="rId25"/>
    <p:sldId id="667" r:id="rId26"/>
    <p:sldId id="669" r:id="rId27"/>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7" userDrawn="1">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52" userDrawn="1">
          <p15:clr>
            <a:srgbClr val="A4A3A4"/>
          </p15:clr>
        </p15:guide>
        <p15:guide id="9" pos="7517">
          <p15:clr>
            <a:srgbClr val="A4A3A4"/>
          </p15:clr>
        </p15:guide>
        <p15:guide id="10" orient="horz" pos="146" userDrawn="1">
          <p15:clr>
            <a:srgbClr val="A4A3A4"/>
          </p15:clr>
        </p15:guide>
        <p15:guide id="11" orient="horz" pos="3094">
          <p15:clr>
            <a:srgbClr val="A4A3A4"/>
          </p15:clr>
        </p15:guide>
        <p15:guide id="12" orient="horz" pos="1768">
          <p15:clr>
            <a:srgbClr val="A4A3A4"/>
          </p15:clr>
        </p15:guide>
        <p15:guide id="13" orient="horz" pos="636">
          <p15:clr>
            <a:srgbClr val="A4A3A4"/>
          </p15:clr>
        </p15:guide>
        <p15:guide id="14" orient="horz" pos="2889">
          <p15:clr>
            <a:srgbClr val="A4A3A4"/>
          </p15:clr>
        </p15:guide>
        <p15:guide id="15" orient="horz" pos="509" userDrawn="1">
          <p15:clr>
            <a:srgbClr val="A4A3A4"/>
          </p15:clr>
        </p15:guide>
        <p15:guide id="16" pos="2880" userDrawn="1">
          <p15:clr>
            <a:srgbClr val="A4A3A4"/>
          </p15:clr>
        </p15:guide>
        <p15:guide id="17" pos="158" userDrawn="1">
          <p15:clr>
            <a:srgbClr val="A4A3A4"/>
          </p15:clr>
        </p15:guide>
        <p15:guide id="18" pos="5307" userDrawn="1">
          <p15:clr>
            <a:srgbClr val="A4A3A4"/>
          </p15:clr>
        </p15:guide>
        <p15:guide id="19" pos="399">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0066"/>
    <a:srgbClr val="B7BF12"/>
    <a:srgbClr val="007681"/>
    <a:srgbClr val="63BDBB"/>
    <a:srgbClr val="58585B"/>
    <a:srgbClr val="C00000"/>
    <a:srgbClr val="F1BE48"/>
    <a:srgbClr val="E87722"/>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5" autoAdjust="0"/>
    <p:restoredTop sz="96249" autoAdjust="0"/>
  </p:normalViewPr>
  <p:slideViewPr>
    <p:cSldViewPr snapToGrid="0" showGuides="1">
      <p:cViewPr varScale="1">
        <p:scale>
          <a:sx n="74" d="100"/>
          <a:sy n="74" d="100"/>
        </p:scale>
        <p:origin x="-104" y="-1560"/>
      </p:cViewPr>
      <p:guideLst>
        <p:guide orient="horz" pos="2382"/>
        <p:guide orient="horz" pos="237"/>
        <p:guide orient="horz" pos="4534"/>
        <p:guide orient="horz" pos="4286"/>
        <p:guide orient="horz" pos="146"/>
        <p:guide orient="horz" pos="3094"/>
        <p:guide orient="horz" pos="1768"/>
        <p:guide orient="horz" pos="636"/>
        <p:guide orient="horz" pos="2889"/>
        <p:guide orient="horz" pos="509"/>
        <p:guide pos="4234"/>
        <p:guide pos="237"/>
        <p:guide pos="8229"/>
        <p:guide pos="952"/>
        <p:guide pos="7517"/>
        <p:guide pos="2880"/>
        <p:guide pos="158"/>
        <p:guide pos="5307"/>
        <p:guide pos="399"/>
      </p:guideLst>
    </p:cSldViewPr>
  </p:slid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75" d="100"/>
          <a:sy n="75" d="100"/>
        </p:scale>
        <p:origin x="306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Sheet4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7750972911232"/>
          <c:y val="0.0"/>
          <c:w val="0.858825090931824"/>
          <c:h val="0.999514223016563"/>
        </c:manualLayout>
      </c:layout>
      <c:barChart>
        <c:barDir val="bar"/>
        <c:grouping val="clustered"/>
        <c:varyColors val="0"/>
        <c:ser>
          <c:idx val="0"/>
          <c:order val="0"/>
          <c:tx>
            <c:strRef>
              <c:f>Sheet1!$B$1</c:f>
              <c:strCache>
                <c:ptCount val="1"/>
                <c:pt idx="0">
                  <c:v>Series 1</c:v>
                </c:pt>
              </c:strCache>
            </c:strRef>
          </c:tx>
          <c:spPr>
            <a:solidFill>
              <a:srgbClr val="8A147F"/>
            </a:solidFill>
          </c:spPr>
          <c:invertIfNegative val="0"/>
          <c:dLbls>
            <c:numFmt formatCode="#,##0" sourceLinked="0"/>
            <c:spPr>
              <a:noFill/>
              <a:ln>
                <a:noFill/>
              </a:ln>
              <a:effectLst/>
            </c:spPr>
            <c:txPr>
              <a:bodyPr/>
              <a:lstStyle/>
              <a:p>
                <a:pPr>
                  <a:defRPr sz="1050" b="1">
                    <a:solidFill>
                      <a:srgbClr val="8A147F"/>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gehuwd of samenwonend MET thuiswonende kinderen</c:v>
                </c:pt>
                <c:pt idx="1">
                  <c:v>alleenstaande ZONDER thuiswonende kinderen</c:v>
                </c:pt>
                <c:pt idx="2">
                  <c:v>gehuwd of samenwonend ZONDER thuiswonende kinderen</c:v>
                </c:pt>
                <c:pt idx="3">
                  <c:v>thuiswonend bij ouders, grootouders of familie</c:v>
                </c:pt>
                <c:pt idx="4">
                  <c:v>alleenstaande MET thuiswonende kinderen</c:v>
                </c:pt>
                <c:pt idx="5">
                  <c:v>andere</c:v>
                </c:pt>
              </c:strCache>
            </c:strRef>
          </c:cat>
          <c:val>
            <c:numRef>
              <c:f>Sheet1!$B$2:$B$7</c:f>
              <c:numCache>
                <c:formatCode>0\%</c:formatCode>
                <c:ptCount val="6"/>
                <c:pt idx="0">
                  <c:v>29.05</c:v>
                </c:pt>
                <c:pt idx="1">
                  <c:v>26.89</c:v>
                </c:pt>
                <c:pt idx="2">
                  <c:v>22.98</c:v>
                </c:pt>
                <c:pt idx="3">
                  <c:v>9.92</c:v>
                </c:pt>
                <c:pt idx="4">
                  <c:v>7.88</c:v>
                </c:pt>
                <c:pt idx="5">
                  <c:v>3.28</c:v>
                </c:pt>
              </c:numCache>
            </c:numRef>
          </c:val>
          <c:extLst xmlns:c16r2="http://schemas.microsoft.com/office/drawing/2015/06/chart">
            <c:ext xmlns:c16="http://schemas.microsoft.com/office/drawing/2014/chart" uri="{C3380CC4-5D6E-409C-BE32-E72D297353CC}">
              <c16:uniqueId val="{00000000-F51E-4102-B134-DEA9FA26BBBC}"/>
            </c:ext>
          </c:extLst>
        </c:ser>
        <c:dLbls>
          <c:dLblPos val="outEnd"/>
          <c:showLegendKey val="0"/>
          <c:showVal val="1"/>
          <c:showCatName val="0"/>
          <c:showSerName val="0"/>
          <c:showPercent val="0"/>
          <c:showBubbleSize val="0"/>
        </c:dLbls>
        <c:gapWidth val="70"/>
        <c:axId val="2062519608"/>
        <c:axId val="2062515912"/>
      </c:barChart>
      <c:catAx>
        <c:axId val="2062519608"/>
        <c:scaling>
          <c:orientation val="maxMin"/>
        </c:scaling>
        <c:delete val="1"/>
        <c:axPos val="l"/>
        <c:numFmt formatCode="#,##0" sourceLinked="0"/>
        <c:majorTickMark val="out"/>
        <c:minorTickMark val="none"/>
        <c:tickLblPos val="nextTo"/>
        <c:crossAx val="2062515912"/>
        <c:crosses val="autoZero"/>
        <c:auto val="1"/>
        <c:lblAlgn val="ctr"/>
        <c:lblOffset val="100"/>
        <c:noMultiLvlLbl val="0"/>
      </c:catAx>
      <c:valAx>
        <c:axId val="2062515912"/>
        <c:scaling>
          <c:orientation val="minMax"/>
          <c:max val="50.0"/>
          <c:min val="0.0"/>
        </c:scaling>
        <c:delete val="1"/>
        <c:axPos val="t"/>
        <c:numFmt formatCode="0\%" sourceLinked="1"/>
        <c:majorTickMark val="out"/>
        <c:minorTickMark val="none"/>
        <c:tickLblPos val="nextTo"/>
        <c:crossAx val="2062519608"/>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5326662061034"/>
          <c:y val="0.0269886446879292"/>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90.19</c:v>
                </c:pt>
                <c:pt idx="1">
                  <c:v>87.85</c:v>
                </c:pt>
                <c:pt idx="2">
                  <c:v>87.39</c:v>
                </c:pt>
                <c:pt idx="3">
                  <c:v>86.59</c:v>
                </c:pt>
                <c:pt idx="4">
                  <c:v>82.93</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110316984"/>
        <c:axId val="-2109395304"/>
      </c:barChart>
      <c:catAx>
        <c:axId val="-211031698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395304"/>
        <c:crosses val="autoZero"/>
        <c:auto val="1"/>
        <c:lblAlgn val="ctr"/>
        <c:lblOffset val="100"/>
        <c:noMultiLvlLbl val="0"/>
      </c:catAx>
      <c:valAx>
        <c:axId val="-2109395304"/>
        <c:scaling>
          <c:orientation val="minMax"/>
          <c:max val="100.0"/>
          <c:min val="0.0"/>
        </c:scaling>
        <c:delete val="1"/>
        <c:axPos val="t"/>
        <c:numFmt formatCode="General" sourceLinked="1"/>
        <c:majorTickMark val="out"/>
        <c:minorTickMark val="none"/>
        <c:tickLblPos val="nextTo"/>
        <c:crossAx val="-211031698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90.33</c:v>
                </c:pt>
                <c:pt idx="1">
                  <c:v>85.93</c:v>
                </c:pt>
                <c:pt idx="2">
                  <c:v>85.8</c:v>
                </c:pt>
                <c:pt idx="3">
                  <c:v>82.67999999999998</c:v>
                </c:pt>
                <c:pt idx="4">
                  <c:v>80.97999999999998</c:v>
                </c:pt>
              </c:numCache>
            </c:numRef>
          </c:val>
          <c:extLst xmlns:c16r2="http://schemas.microsoft.com/office/drawing/2015/06/char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121525864"/>
        <c:axId val="2122267560"/>
      </c:barChart>
      <c:catAx>
        <c:axId val="212152586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2267560"/>
        <c:crosses val="autoZero"/>
        <c:auto val="1"/>
        <c:lblAlgn val="ctr"/>
        <c:lblOffset val="100"/>
        <c:noMultiLvlLbl val="0"/>
      </c:catAx>
      <c:valAx>
        <c:axId val="2122267560"/>
        <c:scaling>
          <c:orientation val="minMax"/>
          <c:max val="100.0"/>
          <c:min val="0.0"/>
        </c:scaling>
        <c:delete val="1"/>
        <c:axPos val="t"/>
        <c:numFmt formatCode="General" sourceLinked="1"/>
        <c:majorTickMark val="out"/>
        <c:minorTickMark val="none"/>
        <c:tickLblPos val="nextTo"/>
        <c:crossAx val="212152586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90.05</c:v>
                </c:pt>
                <c:pt idx="1">
                  <c:v>89.72</c:v>
                </c:pt>
                <c:pt idx="2">
                  <c:v>88.96000000000002</c:v>
                </c:pt>
                <c:pt idx="3">
                  <c:v>90.43</c:v>
                </c:pt>
                <c:pt idx="4">
                  <c:v>84.84</c:v>
                </c:pt>
              </c:numCache>
            </c:numRef>
          </c:val>
          <c:extLst xmlns:c16r2="http://schemas.microsoft.com/office/drawing/2015/06/chart">
            <c:ext xmlns:c16="http://schemas.microsoft.com/office/drawing/2014/chart" uri="{C3380CC4-5D6E-409C-BE32-E72D297353CC}">
              <c16:uniqueId val="{00000000-5CA3-421E-8B1F-4679E1BC1A3B}"/>
            </c:ext>
          </c:extLst>
        </c:ser>
        <c:dLbls>
          <c:dLblPos val="outEnd"/>
          <c:showLegendKey val="0"/>
          <c:showVal val="1"/>
          <c:showCatName val="0"/>
          <c:showSerName val="0"/>
          <c:showPercent val="0"/>
          <c:showBubbleSize val="0"/>
        </c:dLbls>
        <c:gapWidth val="90"/>
        <c:overlap val="100"/>
        <c:axId val="2122257640"/>
        <c:axId val="-2120712376"/>
      </c:barChart>
      <c:catAx>
        <c:axId val="212225764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0712376"/>
        <c:crosses val="autoZero"/>
        <c:auto val="1"/>
        <c:lblAlgn val="ctr"/>
        <c:lblOffset val="100"/>
        <c:noMultiLvlLbl val="0"/>
      </c:catAx>
      <c:valAx>
        <c:axId val="-2120712376"/>
        <c:scaling>
          <c:orientation val="minMax"/>
          <c:max val="100.0"/>
          <c:min val="0.0"/>
        </c:scaling>
        <c:delete val="1"/>
        <c:axPos val="t"/>
        <c:numFmt formatCode="General" sourceLinked="1"/>
        <c:majorTickMark val="out"/>
        <c:minorTickMark val="none"/>
        <c:tickLblPos val="nextTo"/>
        <c:crossAx val="212225764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91.48</c:v>
                </c:pt>
                <c:pt idx="1">
                  <c:v>85.57</c:v>
                </c:pt>
                <c:pt idx="2">
                  <c:v>81.83</c:v>
                </c:pt>
                <c:pt idx="3">
                  <c:v>86.43</c:v>
                </c:pt>
                <c:pt idx="4">
                  <c:v>84.75</c:v>
                </c:pt>
              </c:numCache>
            </c:numRef>
          </c:val>
          <c:extLst xmlns:c16r2="http://schemas.microsoft.com/office/drawing/2015/06/chart">
            <c:ext xmlns:c16="http://schemas.microsoft.com/office/drawing/2014/chart" uri="{C3380CC4-5D6E-409C-BE32-E72D297353CC}">
              <c16:uniqueId val="{00000000-65E3-4B75-95CB-7B2C6EBE3C10}"/>
            </c:ext>
          </c:extLst>
        </c:ser>
        <c:dLbls>
          <c:dLblPos val="outEnd"/>
          <c:showLegendKey val="0"/>
          <c:showVal val="1"/>
          <c:showCatName val="0"/>
          <c:showSerName val="0"/>
          <c:showPercent val="0"/>
          <c:showBubbleSize val="0"/>
        </c:dLbls>
        <c:gapWidth val="90"/>
        <c:overlap val="100"/>
        <c:axId val="2122089176"/>
        <c:axId val="2122074296"/>
      </c:barChart>
      <c:catAx>
        <c:axId val="212208917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2074296"/>
        <c:crosses val="autoZero"/>
        <c:auto val="1"/>
        <c:lblAlgn val="ctr"/>
        <c:lblOffset val="100"/>
        <c:noMultiLvlLbl val="0"/>
      </c:catAx>
      <c:valAx>
        <c:axId val="2122074296"/>
        <c:scaling>
          <c:orientation val="minMax"/>
          <c:max val="100.0"/>
          <c:min val="0.0"/>
        </c:scaling>
        <c:delete val="1"/>
        <c:axPos val="t"/>
        <c:numFmt formatCode="General" sourceLinked="1"/>
        <c:majorTickMark val="out"/>
        <c:minorTickMark val="none"/>
        <c:tickLblPos val="nextTo"/>
        <c:crossAx val="212208917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87.46000000000002</c:v>
                </c:pt>
                <c:pt idx="1">
                  <c:v>88.89</c:v>
                </c:pt>
                <c:pt idx="2">
                  <c:v>88.57</c:v>
                </c:pt>
                <c:pt idx="3">
                  <c:v>83.86</c:v>
                </c:pt>
                <c:pt idx="4">
                  <c:v>81.78</c:v>
                </c:pt>
              </c:numCache>
            </c:numRef>
          </c:val>
          <c:extLst xmlns:c16r2="http://schemas.microsoft.com/office/drawing/2015/06/chart">
            <c:ext xmlns:c16="http://schemas.microsoft.com/office/drawing/2014/chart" uri="{C3380CC4-5D6E-409C-BE32-E72D297353CC}">
              <c16:uniqueId val="{00000000-A26A-40AF-90A2-60CE1BC50589}"/>
            </c:ext>
          </c:extLst>
        </c:ser>
        <c:dLbls>
          <c:dLblPos val="outEnd"/>
          <c:showLegendKey val="0"/>
          <c:showVal val="1"/>
          <c:showCatName val="0"/>
          <c:showSerName val="0"/>
          <c:showPercent val="0"/>
          <c:showBubbleSize val="0"/>
        </c:dLbls>
        <c:gapWidth val="90"/>
        <c:overlap val="100"/>
        <c:axId val="-2109829016"/>
        <c:axId val="-2109821240"/>
      </c:barChart>
      <c:catAx>
        <c:axId val="-210982901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821240"/>
        <c:crosses val="autoZero"/>
        <c:auto val="1"/>
        <c:lblAlgn val="ctr"/>
        <c:lblOffset val="100"/>
        <c:noMultiLvlLbl val="0"/>
      </c:catAx>
      <c:valAx>
        <c:axId val="-2109821240"/>
        <c:scaling>
          <c:orientation val="minMax"/>
          <c:max val="100.0"/>
          <c:min val="0.0"/>
        </c:scaling>
        <c:delete val="1"/>
        <c:axPos val="t"/>
        <c:numFmt formatCode="General" sourceLinked="1"/>
        <c:majorTickMark val="out"/>
        <c:minorTickMark val="none"/>
        <c:tickLblPos val="nextTo"/>
        <c:crossAx val="-210982901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92.78</c:v>
                </c:pt>
                <c:pt idx="1">
                  <c:v>89.77000000000001</c:v>
                </c:pt>
                <c:pt idx="2">
                  <c:v>94.51</c:v>
                </c:pt>
                <c:pt idx="3">
                  <c:v>91.53</c:v>
                </c:pt>
                <c:pt idx="4">
                  <c:v>81.89</c:v>
                </c:pt>
              </c:numCache>
            </c:numRef>
          </c:val>
          <c:extLst xmlns:c16r2="http://schemas.microsoft.com/office/drawing/2015/06/chart">
            <c:ext xmlns:c16="http://schemas.microsoft.com/office/drawing/2014/chart" uri="{C3380CC4-5D6E-409C-BE32-E72D297353CC}">
              <c16:uniqueId val="{00000000-6C76-41B2-A647-53E0CC903783}"/>
            </c:ext>
          </c:extLst>
        </c:ser>
        <c:dLbls>
          <c:dLblPos val="outEnd"/>
          <c:showLegendKey val="0"/>
          <c:showVal val="1"/>
          <c:showCatName val="0"/>
          <c:showSerName val="0"/>
          <c:showPercent val="0"/>
          <c:showBubbleSize val="0"/>
        </c:dLbls>
        <c:gapWidth val="90"/>
        <c:overlap val="100"/>
        <c:axId val="-2109766296"/>
        <c:axId val="-2109837064"/>
      </c:barChart>
      <c:catAx>
        <c:axId val="-2109766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837064"/>
        <c:crosses val="autoZero"/>
        <c:auto val="1"/>
        <c:lblAlgn val="ctr"/>
        <c:lblOffset val="100"/>
        <c:noMultiLvlLbl val="0"/>
      </c:catAx>
      <c:valAx>
        <c:axId val="-2109837064"/>
        <c:scaling>
          <c:orientation val="minMax"/>
          <c:max val="100.0"/>
          <c:min val="0.0"/>
        </c:scaling>
        <c:delete val="1"/>
        <c:axPos val="t"/>
        <c:numFmt formatCode="General" sourceLinked="1"/>
        <c:majorTickMark val="out"/>
        <c:minorTickMark val="none"/>
        <c:tickLblPos val="nextTo"/>
        <c:crossAx val="-210976629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21772632"/>
        <c:axId val="2122232440"/>
      </c:barChart>
      <c:catAx>
        <c:axId val="212177263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2232440"/>
        <c:crosses val="autoZero"/>
        <c:auto val="1"/>
        <c:lblAlgn val="ctr"/>
        <c:lblOffset val="100"/>
        <c:noMultiLvlLbl val="0"/>
      </c:catAx>
      <c:valAx>
        <c:axId val="2122232440"/>
        <c:scaling>
          <c:orientation val="minMax"/>
          <c:max val="80.0"/>
          <c:min val="0.0"/>
        </c:scaling>
        <c:delete val="1"/>
        <c:axPos val="t"/>
        <c:numFmt formatCode="General" sourceLinked="1"/>
        <c:majorTickMark val="out"/>
        <c:minorTickMark val="none"/>
        <c:tickLblPos val="nextTo"/>
        <c:crossAx val="2121772632"/>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5326662061034"/>
          <c:y val="0.0269886446879292"/>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79.53</c:v>
                </c:pt>
                <c:pt idx="1">
                  <c:v>78.59</c:v>
                </c:pt>
                <c:pt idx="2">
                  <c:v>75.74</c:v>
                </c:pt>
                <c:pt idx="3">
                  <c:v>65.39</c:v>
                </c:pt>
                <c:pt idx="4">
                  <c:v>64.91</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109896712"/>
        <c:axId val="-2109887992"/>
      </c:barChart>
      <c:catAx>
        <c:axId val="-210989671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887992"/>
        <c:crosses val="autoZero"/>
        <c:auto val="1"/>
        <c:lblAlgn val="ctr"/>
        <c:lblOffset val="100"/>
        <c:noMultiLvlLbl val="0"/>
      </c:catAx>
      <c:valAx>
        <c:axId val="-2109887992"/>
        <c:scaling>
          <c:orientation val="minMax"/>
          <c:max val="100.0"/>
          <c:min val="0.0"/>
        </c:scaling>
        <c:delete val="1"/>
        <c:axPos val="t"/>
        <c:numFmt formatCode="General" sourceLinked="1"/>
        <c:majorTickMark val="out"/>
        <c:minorTickMark val="none"/>
        <c:tickLblPos val="nextTo"/>
        <c:crossAx val="-2109896712"/>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76.42</c:v>
                </c:pt>
                <c:pt idx="1">
                  <c:v>74.79</c:v>
                </c:pt>
                <c:pt idx="2">
                  <c:v>73.95</c:v>
                </c:pt>
                <c:pt idx="3">
                  <c:v>62.81</c:v>
                </c:pt>
                <c:pt idx="4">
                  <c:v>64.05</c:v>
                </c:pt>
              </c:numCache>
            </c:numRef>
          </c:val>
          <c:extLst xmlns:c16r2="http://schemas.microsoft.com/office/drawing/2015/06/char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109936392"/>
        <c:axId val="-2109927672"/>
      </c:barChart>
      <c:catAx>
        <c:axId val="-210993639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927672"/>
        <c:crosses val="autoZero"/>
        <c:auto val="1"/>
        <c:lblAlgn val="ctr"/>
        <c:lblOffset val="100"/>
        <c:noMultiLvlLbl val="0"/>
      </c:catAx>
      <c:valAx>
        <c:axId val="-2109927672"/>
        <c:scaling>
          <c:orientation val="minMax"/>
          <c:max val="100.0"/>
          <c:min val="0.0"/>
        </c:scaling>
        <c:delete val="1"/>
        <c:axPos val="t"/>
        <c:numFmt formatCode="General" sourceLinked="1"/>
        <c:majorTickMark val="out"/>
        <c:minorTickMark val="none"/>
        <c:tickLblPos val="nextTo"/>
        <c:crossAx val="-2109936392"/>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82.59</c:v>
                </c:pt>
                <c:pt idx="1">
                  <c:v>82.33000000000001</c:v>
                </c:pt>
                <c:pt idx="2">
                  <c:v>77.52</c:v>
                </c:pt>
                <c:pt idx="3">
                  <c:v>67.9</c:v>
                </c:pt>
                <c:pt idx="4">
                  <c:v>65.77000000000001</c:v>
                </c:pt>
              </c:numCache>
            </c:numRef>
          </c:val>
          <c:extLst xmlns:c16r2="http://schemas.microsoft.com/office/drawing/2015/06/chart">
            <c:ext xmlns:c16="http://schemas.microsoft.com/office/drawing/2014/chart" uri="{C3380CC4-5D6E-409C-BE32-E72D297353CC}">
              <c16:uniqueId val="{00000000-5CA3-421E-8B1F-4679E1BC1A3B}"/>
            </c:ext>
          </c:extLst>
        </c:ser>
        <c:dLbls>
          <c:dLblPos val="outEnd"/>
          <c:showLegendKey val="0"/>
          <c:showVal val="1"/>
          <c:showCatName val="0"/>
          <c:showSerName val="0"/>
          <c:showPercent val="0"/>
          <c:showBubbleSize val="0"/>
        </c:dLbls>
        <c:gapWidth val="90"/>
        <c:overlap val="100"/>
        <c:axId val="-2109921176"/>
        <c:axId val="-2109968328"/>
      </c:barChart>
      <c:catAx>
        <c:axId val="-210992117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968328"/>
        <c:crosses val="autoZero"/>
        <c:auto val="1"/>
        <c:lblAlgn val="ctr"/>
        <c:lblOffset val="100"/>
        <c:noMultiLvlLbl val="0"/>
      </c:catAx>
      <c:valAx>
        <c:axId val="-2109968328"/>
        <c:scaling>
          <c:orientation val="minMax"/>
          <c:max val="100.0"/>
          <c:min val="0.0"/>
        </c:scaling>
        <c:delete val="1"/>
        <c:axPos val="t"/>
        <c:numFmt formatCode="General" sourceLinked="1"/>
        <c:majorTickMark val="out"/>
        <c:minorTickMark val="none"/>
        <c:tickLblPos val="nextTo"/>
        <c:crossAx val="-210992117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
          <c:y val="0.0"/>
          <c:w val="0.995313605243093"/>
          <c:h val="0.807730390687662"/>
        </c:manualLayout>
      </c:layout>
      <c:barChart>
        <c:barDir val="col"/>
        <c:grouping val="clustered"/>
        <c:varyColors val="0"/>
        <c:ser>
          <c:idx val="0"/>
          <c:order val="0"/>
          <c:spPr>
            <a:solidFill>
              <a:srgbClr val="859F72"/>
            </a:solidFill>
          </c:spPr>
          <c:invertIfNegative val="0"/>
          <c:dLbls>
            <c:numFmt formatCode="#,##0" sourceLinked="0"/>
            <c:spPr>
              <a:noFill/>
              <a:ln>
                <a:noFill/>
              </a:ln>
              <a:effectLst/>
            </c:spPr>
            <c:txPr>
              <a:bodyPr/>
              <a:lstStyle/>
              <a:p>
                <a:pPr>
                  <a:defRPr sz="1200" b="1" i="0">
                    <a:solidFill>
                      <a:srgbClr val="859F72"/>
                    </a:solidFill>
                    <a:latin typeface="+mj-lt"/>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18-24</c:v>
                </c:pt>
                <c:pt idx="1">
                  <c:v>25-34</c:v>
                </c:pt>
                <c:pt idx="2">
                  <c:v>35-44</c:v>
                </c:pt>
                <c:pt idx="3">
                  <c:v>45-54</c:v>
                </c:pt>
                <c:pt idx="4">
                  <c:v>55-64</c:v>
                </c:pt>
                <c:pt idx="5">
                  <c:v>65-75</c:v>
                </c:pt>
              </c:strCache>
            </c:strRef>
          </c:cat>
          <c:val>
            <c:numRef>
              <c:f>Sheet1!$B$2:$B$7</c:f>
              <c:numCache>
                <c:formatCode>0\%</c:formatCode>
                <c:ptCount val="6"/>
                <c:pt idx="0">
                  <c:v>12.71</c:v>
                </c:pt>
                <c:pt idx="1">
                  <c:v>24.98</c:v>
                </c:pt>
                <c:pt idx="2">
                  <c:v>21.91</c:v>
                </c:pt>
                <c:pt idx="3">
                  <c:v>17.0</c:v>
                </c:pt>
                <c:pt idx="4">
                  <c:v>13.26</c:v>
                </c:pt>
                <c:pt idx="5">
                  <c:v>9.630000000000001</c:v>
                </c:pt>
              </c:numCache>
            </c:numRef>
          </c:val>
          <c:extLst xmlns:c16r2="http://schemas.microsoft.com/office/drawing/2015/06/chart">
            <c:ext xmlns:c16="http://schemas.microsoft.com/office/drawing/2014/chart" uri="{C3380CC4-5D6E-409C-BE32-E72D297353CC}">
              <c16:uniqueId val="{00000000-2624-433C-9117-5E6B7080190F}"/>
            </c:ext>
          </c:extLst>
        </c:ser>
        <c:dLbls>
          <c:showLegendKey val="0"/>
          <c:showVal val="0"/>
          <c:showCatName val="0"/>
          <c:showSerName val="0"/>
          <c:showPercent val="0"/>
          <c:showBubbleSize val="0"/>
        </c:dLbls>
        <c:gapWidth val="80"/>
        <c:axId val="-2108925848"/>
        <c:axId val="-2108922472"/>
      </c:barChart>
      <c:catAx>
        <c:axId val="-2108925848"/>
        <c:scaling>
          <c:orientation val="minMax"/>
        </c:scaling>
        <c:delete val="0"/>
        <c:axPos val="b"/>
        <c:numFmt formatCode="General" sourceLinked="0"/>
        <c:majorTickMark val="out"/>
        <c:minorTickMark val="none"/>
        <c:tickLblPos val="nextTo"/>
        <c:spPr>
          <a:ln>
            <a:noFill/>
          </a:ln>
        </c:spPr>
        <c:txPr>
          <a:bodyPr/>
          <a:lstStyle/>
          <a:p>
            <a:pPr>
              <a:lnSpc>
                <a:spcPts val="800"/>
              </a:lnSpc>
              <a:defRPr sz="800">
                <a:solidFill>
                  <a:schemeClr val="tx1">
                    <a:lumMod val="75000"/>
                    <a:lumOff val="25000"/>
                  </a:schemeClr>
                </a:solidFill>
                <a:latin typeface="+mj-lt"/>
                <a:ea typeface="Verdana" panose="020B0604030504040204" pitchFamily="34" charset="0"/>
                <a:cs typeface="Verdana" panose="020B0604030504040204" pitchFamily="34" charset="0"/>
              </a:defRPr>
            </a:pPr>
            <a:endParaRPr lang="en-US"/>
          </a:p>
        </c:txPr>
        <c:crossAx val="-2108922472"/>
        <c:crosses val="autoZero"/>
        <c:auto val="1"/>
        <c:lblAlgn val="ctr"/>
        <c:lblOffset val="100"/>
        <c:noMultiLvlLbl val="0"/>
      </c:catAx>
      <c:valAx>
        <c:axId val="-2108922472"/>
        <c:scaling>
          <c:orientation val="minMax"/>
          <c:max val="60.0"/>
          <c:min val="0.0"/>
        </c:scaling>
        <c:delete val="1"/>
        <c:axPos val="l"/>
        <c:numFmt formatCode="0\%" sourceLinked="1"/>
        <c:majorTickMark val="out"/>
        <c:minorTickMark val="none"/>
        <c:tickLblPos val="nextTo"/>
        <c:crossAx val="-2108925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79.78</c:v>
                </c:pt>
                <c:pt idx="1">
                  <c:v>80.47999999999998</c:v>
                </c:pt>
                <c:pt idx="2">
                  <c:v>77.35</c:v>
                </c:pt>
                <c:pt idx="3">
                  <c:v>67.15</c:v>
                </c:pt>
                <c:pt idx="4">
                  <c:v>70.59</c:v>
                </c:pt>
              </c:numCache>
            </c:numRef>
          </c:val>
          <c:extLst xmlns:c16r2="http://schemas.microsoft.com/office/drawing/2015/06/chart">
            <c:ext xmlns:c16="http://schemas.microsoft.com/office/drawing/2014/chart" uri="{C3380CC4-5D6E-409C-BE32-E72D297353CC}">
              <c16:uniqueId val="{00000000-65E3-4B75-95CB-7B2C6EBE3C10}"/>
            </c:ext>
          </c:extLst>
        </c:ser>
        <c:dLbls>
          <c:dLblPos val="outEnd"/>
          <c:showLegendKey val="0"/>
          <c:showVal val="1"/>
          <c:showCatName val="0"/>
          <c:showSerName val="0"/>
          <c:showPercent val="0"/>
          <c:showBubbleSize val="0"/>
        </c:dLbls>
        <c:gapWidth val="90"/>
        <c:overlap val="100"/>
        <c:axId val="-2110018104"/>
        <c:axId val="-2110088168"/>
      </c:barChart>
      <c:catAx>
        <c:axId val="-211001810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088168"/>
        <c:crosses val="autoZero"/>
        <c:auto val="1"/>
        <c:lblAlgn val="ctr"/>
        <c:lblOffset val="100"/>
        <c:noMultiLvlLbl val="0"/>
      </c:catAx>
      <c:valAx>
        <c:axId val="-2110088168"/>
        <c:scaling>
          <c:orientation val="minMax"/>
          <c:max val="100.0"/>
          <c:min val="0.0"/>
        </c:scaling>
        <c:delete val="1"/>
        <c:axPos val="t"/>
        <c:numFmt formatCode="General" sourceLinked="1"/>
        <c:majorTickMark val="out"/>
        <c:minorTickMark val="none"/>
        <c:tickLblPos val="nextTo"/>
        <c:crossAx val="-211001810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78.61</c:v>
                </c:pt>
                <c:pt idx="1">
                  <c:v>77.93</c:v>
                </c:pt>
                <c:pt idx="2">
                  <c:v>74.8</c:v>
                </c:pt>
                <c:pt idx="3">
                  <c:v>61.64</c:v>
                </c:pt>
                <c:pt idx="4">
                  <c:v>63.3</c:v>
                </c:pt>
              </c:numCache>
            </c:numRef>
          </c:val>
          <c:extLst xmlns:c16r2="http://schemas.microsoft.com/office/drawing/2015/06/chart">
            <c:ext xmlns:c16="http://schemas.microsoft.com/office/drawing/2014/chart" uri="{C3380CC4-5D6E-409C-BE32-E72D297353CC}">
              <c16:uniqueId val="{00000000-A26A-40AF-90A2-60CE1BC50589}"/>
            </c:ext>
          </c:extLst>
        </c:ser>
        <c:dLbls>
          <c:dLblPos val="outEnd"/>
          <c:showLegendKey val="0"/>
          <c:showVal val="1"/>
          <c:showCatName val="0"/>
          <c:showSerName val="0"/>
          <c:showPercent val="0"/>
          <c:showBubbleSize val="0"/>
        </c:dLbls>
        <c:gapWidth val="90"/>
        <c:overlap val="100"/>
        <c:axId val="-2110084056"/>
        <c:axId val="-2110076136"/>
      </c:barChart>
      <c:catAx>
        <c:axId val="-211008405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076136"/>
        <c:crosses val="autoZero"/>
        <c:auto val="1"/>
        <c:lblAlgn val="ctr"/>
        <c:lblOffset val="100"/>
        <c:noMultiLvlLbl val="0"/>
      </c:catAx>
      <c:valAx>
        <c:axId val="-2110076136"/>
        <c:scaling>
          <c:orientation val="minMax"/>
          <c:max val="100.0"/>
          <c:min val="0.0"/>
        </c:scaling>
        <c:delete val="1"/>
        <c:axPos val="t"/>
        <c:numFmt formatCode="General" sourceLinked="1"/>
        <c:majorTickMark val="out"/>
        <c:minorTickMark val="none"/>
        <c:tickLblPos val="nextTo"/>
        <c:crossAx val="-211008405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80.71000000000002</c:v>
                </c:pt>
                <c:pt idx="1">
                  <c:v>76.61</c:v>
                </c:pt>
                <c:pt idx="2">
                  <c:v>74.73</c:v>
                </c:pt>
                <c:pt idx="3">
                  <c:v>68.9</c:v>
                </c:pt>
                <c:pt idx="4">
                  <c:v>58.34</c:v>
                </c:pt>
              </c:numCache>
            </c:numRef>
          </c:val>
          <c:extLst xmlns:c16r2="http://schemas.microsoft.com/office/drawing/2015/06/chart">
            <c:ext xmlns:c16="http://schemas.microsoft.com/office/drawing/2014/chart" uri="{C3380CC4-5D6E-409C-BE32-E72D297353CC}">
              <c16:uniqueId val="{00000000-6C76-41B2-A647-53E0CC903783}"/>
            </c:ext>
          </c:extLst>
        </c:ser>
        <c:dLbls>
          <c:dLblPos val="outEnd"/>
          <c:showLegendKey val="0"/>
          <c:showVal val="1"/>
          <c:showCatName val="0"/>
          <c:showSerName val="0"/>
          <c:showPercent val="0"/>
          <c:showBubbleSize val="0"/>
        </c:dLbls>
        <c:gapWidth val="90"/>
        <c:overlap val="100"/>
        <c:axId val="-2110068632"/>
        <c:axId val="-2110059704"/>
      </c:barChart>
      <c:catAx>
        <c:axId val="-211006863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059704"/>
        <c:crosses val="autoZero"/>
        <c:auto val="1"/>
        <c:lblAlgn val="ctr"/>
        <c:lblOffset val="100"/>
        <c:noMultiLvlLbl val="0"/>
      </c:catAx>
      <c:valAx>
        <c:axId val="-2110059704"/>
        <c:scaling>
          <c:orientation val="minMax"/>
          <c:max val="100.0"/>
          <c:min val="0.0"/>
        </c:scaling>
        <c:delete val="1"/>
        <c:axPos val="t"/>
        <c:numFmt formatCode="General" sourceLinked="1"/>
        <c:majorTickMark val="out"/>
        <c:minorTickMark val="none"/>
        <c:tickLblPos val="nextTo"/>
        <c:crossAx val="-2110068632"/>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21614664"/>
        <c:axId val="2121605576"/>
      </c:barChart>
      <c:catAx>
        <c:axId val="212161466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1605576"/>
        <c:crosses val="autoZero"/>
        <c:auto val="1"/>
        <c:lblAlgn val="ctr"/>
        <c:lblOffset val="100"/>
        <c:noMultiLvlLbl val="0"/>
      </c:catAx>
      <c:valAx>
        <c:axId val="2121605576"/>
        <c:scaling>
          <c:orientation val="minMax"/>
          <c:max val="80.0"/>
          <c:min val="0.0"/>
        </c:scaling>
        <c:delete val="1"/>
        <c:axPos val="t"/>
        <c:numFmt formatCode="General" sourceLinked="1"/>
        <c:majorTickMark val="out"/>
        <c:minorTickMark val="none"/>
        <c:tickLblPos val="nextTo"/>
        <c:crossAx val="2121614664"/>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5326662061034"/>
          <c:y val="0.0269886446879292"/>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90.19</c:v>
                </c:pt>
                <c:pt idx="1">
                  <c:v>87.84</c:v>
                </c:pt>
                <c:pt idx="2">
                  <c:v>87.39</c:v>
                </c:pt>
                <c:pt idx="3">
                  <c:v>86.58</c:v>
                </c:pt>
                <c:pt idx="4">
                  <c:v>82.93</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121545688"/>
        <c:axId val="2121526664"/>
      </c:barChart>
      <c:catAx>
        <c:axId val="212154568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1526664"/>
        <c:crosses val="autoZero"/>
        <c:auto val="1"/>
        <c:lblAlgn val="ctr"/>
        <c:lblOffset val="100"/>
        <c:noMultiLvlLbl val="0"/>
      </c:catAx>
      <c:valAx>
        <c:axId val="2121526664"/>
        <c:scaling>
          <c:orientation val="minMax"/>
          <c:max val="100.0"/>
          <c:min val="0.0"/>
        </c:scaling>
        <c:delete val="1"/>
        <c:axPos val="t"/>
        <c:numFmt formatCode="General" sourceLinked="1"/>
        <c:majorTickMark val="out"/>
        <c:minorTickMark val="none"/>
        <c:tickLblPos val="nextTo"/>
        <c:crossAx val="212154568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86.74</c:v>
                </c:pt>
                <c:pt idx="1">
                  <c:v>89.74</c:v>
                </c:pt>
                <c:pt idx="2">
                  <c:v>88.09</c:v>
                </c:pt>
                <c:pt idx="3">
                  <c:v>88.33</c:v>
                </c:pt>
                <c:pt idx="4">
                  <c:v>72.95</c:v>
                </c:pt>
              </c:numCache>
            </c:numRef>
          </c:val>
          <c:extLst xmlns:c16r2="http://schemas.microsoft.com/office/drawing/2015/06/chart">
            <c:ext xmlns:c16="http://schemas.microsoft.com/office/drawing/2014/chart" uri="{C3380CC4-5D6E-409C-BE32-E72D297353CC}">
              <c16:uniqueId val="{00000000-1D2D-4878-93D8-AD749351765B}"/>
            </c:ext>
          </c:extLst>
        </c:ser>
        <c:dLbls>
          <c:dLblPos val="outEnd"/>
          <c:showLegendKey val="0"/>
          <c:showVal val="1"/>
          <c:showCatName val="0"/>
          <c:showSerName val="0"/>
          <c:showPercent val="0"/>
          <c:showBubbleSize val="0"/>
        </c:dLbls>
        <c:gapWidth val="90"/>
        <c:overlap val="100"/>
        <c:axId val="-2110246056"/>
        <c:axId val="-2110242680"/>
      </c:barChart>
      <c:catAx>
        <c:axId val="-211024605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242680"/>
        <c:crosses val="autoZero"/>
        <c:auto val="1"/>
        <c:lblAlgn val="ctr"/>
        <c:lblOffset val="100"/>
        <c:noMultiLvlLbl val="0"/>
      </c:catAx>
      <c:valAx>
        <c:axId val="-2110242680"/>
        <c:scaling>
          <c:orientation val="minMax"/>
          <c:max val="100.0"/>
          <c:min val="0.0"/>
        </c:scaling>
        <c:delete val="1"/>
        <c:axPos val="t"/>
        <c:numFmt formatCode="General" sourceLinked="1"/>
        <c:majorTickMark val="out"/>
        <c:minorTickMark val="none"/>
        <c:tickLblPos val="nextTo"/>
        <c:crossAx val="-211024605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91.69</c:v>
                </c:pt>
                <c:pt idx="1">
                  <c:v>89.29</c:v>
                </c:pt>
                <c:pt idx="2">
                  <c:v>94.38</c:v>
                </c:pt>
                <c:pt idx="3">
                  <c:v>88.52</c:v>
                </c:pt>
                <c:pt idx="4">
                  <c:v>85.05</c:v>
                </c:pt>
              </c:numCache>
            </c:numRef>
          </c:val>
          <c:extLst xmlns:c16r2="http://schemas.microsoft.com/office/drawing/2015/06/char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110285880"/>
        <c:axId val="-2110325880"/>
      </c:barChart>
      <c:catAx>
        <c:axId val="-211028588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325880"/>
        <c:crosses val="autoZero"/>
        <c:auto val="1"/>
        <c:lblAlgn val="ctr"/>
        <c:lblOffset val="100"/>
        <c:noMultiLvlLbl val="0"/>
      </c:catAx>
      <c:valAx>
        <c:axId val="-2110325880"/>
        <c:scaling>
          <c:orientation val="minMax"/>
          <c:max val="100.0"/>
          <c:min val="0.0"/>
        </c:scaling>
        <c:delete val="1"/>
        <c:axPos val="t"/>
        <c:numFmt formatCode="General" sourceLinked="1"/>
        <c:majorTickMark val="out"/>
        <c:minorTickMark val="none"/>
        <c:tickLblPos val="nextTo"/>
        <c:crossAx val="-211028588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88.72</c:v>
                </c:pt>
                <c:pt idx="1">
                  <c:v>87.27</c:v>
                </c:pt>
                <c:pt idx="2">
                  <c:v>83.99</c:v>
                </c:pt>
                <c:pt idx="3">
                  <c:v>88.87</c:v>
                </c:pt>
                <c:pt idx="4">
                  <c:v>89.45</c:v>
                </c:pt>
              </c:numCache>
            </c:numRef>
          </c:val>
          <c:extLst xmlns:c16r2="http://schemas.microsoft.com/office/drawing/2015/06/chart">
            <c:ext xmlns:c16="http://schemas.microsoft.com/office/drawing/2014/chart" uri="{C3380CC4-5D6E-409C-BE32-E72D297353CC}">
              <c16:uniqueId val="{00000000-5CA3-421E-8B1F-4679E1BC1A3B}"/>
            </c:ext>
          </c:extLst>
        </c:ser>
        <c:dLbls>
          <c:dLblPos val="outEnd"/>
          <c:showLegendKey val="0"/>
          <c:showVal val="1"/>
          <c:showCatName val="0"/>
          <c:showSerName val="0"/>
          <c:showPercent val="0"/>
          <c:showBubbleSize val="0"/>
        </c:dLbls>
        <c:gapWidth val="90"/>
        <c:overlap val="100"/>
        <c:axId val="-2110331176"/>
        <c:axId val="-2110396248"/>
      </c:barChart>
      <c:catAx>
        <c:axId val="-211033117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396248"/>
        <c:crosses val="autoZero"/>
        <c:auto val="1"/>
        <c:lblAlgn val="ctr"/>
        <c:lblOffset val="100"/>
        <c:noMultiLvlLbl val="0"/>
      </c:catAx>
      <c:valAx>
        <c:axId val="-2110396248"/>
        <c:scaling>
          <c:orientation val="minMax"/>
          <c:max val="100.0"/>
          <c:min val="0.0"/>
        </c:scaling>
        <c:delete val="1"/>
        <c:axPos val="t"/>
        <c:numFmt formatCode="General" sourceLinked="1"/>
        <c:majorTickMark val="out"/>
        <c:minorTickMark val="none"/>
        <c:tickLblPos val="nextTo"/>
        <c:crossAx val="-211033117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91.88</c:v>
                </c:pt>
                <c:pt idx="1">
                  <c:v>88.83</c:v>
                </c:pt>
                <c:pt idx="2">
                  <c:v>86.09</c:v>
                </c:pt>
                <c:pt idx="3">
                  <c:v>87.27</c:v>
                </c:pt>
                <c:pt idx="4">
                  <c:v>92.23</c:v>
                </c:pt>
              </c:numCache>
            </c:numRef>
          </c:val>
          <c:extLst xmlns:c16r2="http://schemas.microsoft.com/office/drawing/2015/06/chart">
            <c:ext xmlns:c16="http://schemas.microsoft.com/office/drawing/2014/chart" uri="{C3380CC4-5D6E-409C-BE32-E72D297353CC}">
              <c16:uniqueId val="{00000000-65E3-4B75-95CB-7B2C6EBE3C10}"/>
            </c:ext>
          </c:extLst>
        </c:ser>
        <c:dLbls>
          <c:dLblPos val="outEnd"/>
          <c:showLegendKey val="0"/>
          <c:showVal val="1"/>
          <c:showCatName val="0"/>
          <c:showSerName val="0"/>
          <c:showPercent val="0"/>
          <c:showBubbleSize val="0"/>
        </c:dLbls>
        <c:gapWidth val="90"/>
        <c:overlap val="100"/>
        <c:axId val="-2110370600"/>
        <c:axId val="-2110361640"/>
      </c:barChart>
      <c:catAx>
        <c:axId val="-211037060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361640"/>
        <c:crosses val="autoZero"/>
        <c:auto val="1"/>
        <c:lblAlgn val="ctr"/>
        <c:lblOffset val="100"/>
        <c:noMultiLvlLbl val="0"/>
      </c:catAx>
      <c:valAx>
        <c:axId val="-2110361640"/>
        <c:scaling>
          <c:orientation val="minMax"/>
          <c:max val="100.0"/>
          <c:min val="0.0"/>
        </c:scaling>
        <c:delete val="1"/>
        <c:axPos val="t"/>
        <c:numFmt formatCode="General" sourceLinked="1"/>
        <c:majorTickMark val="out"/>
        <c:minorTickMark val="none"/>
        <c:tickLblPos val="nextTo"/>
        <c:crossAx val="-211037060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95.35</c:v>
                </c:pt>
                <c:pt idx="1">
                  <c:v>90.11</c:v>
                </c:pt>
                <c:pt idx="2">
                  <c:v>90.61</c:v>
                </c:pt>
                <c:pt idx="3">
                  <c:v>92.03</c:v>
                </c:pt>
                <c:pt idx="4">
                  <c:v>85.4</c:v>
                </c:pt>
              </c:numCache>
            </c:numRef>
          </c:val>
          <c:extLst xmlns:c16r2="http://schemas.microsoft.com/office/drawing/2015/06/chart">
            <c:ext xmlns:c16="http://schemas.microsoft.com/office/drawing/2014/chart" uri="{C3380CC4-5D6E-409C-BE32-E72D297353CC}">
              <c16:uniqueId val="{00000000-9024-46CF-A3BF-698847C072A3}"/>
            </c:ext>
          </c:extLst>
        </c:ser>
        <c:dLbls>
          <c:dLblPos val="outEnd"/>
          <c:showLegendKey val="0"/>
          <c:showVal val="1"/>
          <c:showCatName val="0"/>
          <c:showSerName val="0"/>
          <c:showPercent val="0"/>
          <c:showBubbleSize val="0"/>
        </c:dLbls>
        <c:gapWidth val="90"/>
        <c:overlap val="100"/>
        <c:axId val="-2110414552"/>
        <c:axId val="-2110434440"/>
      </c:barChart>
      <c:catAx>
        <c:axId val="-211041455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434440"/>
        <c:crosses val="autoZero"/>
        <c:auto val="1"/>
        <c:lblAlgn val="ctr"/>
        <c:lblOffset val="100"/>
        <c:noMultiLvlLbl val="0"/>
      </c:catAx>
      <c:valAx>
        <c:axId val="-2110434440"/>
        <c:scaling>
          <c:orientation val="minMax"/>
          <c:max val="100.0"/>
          <c:min val="0.0"/>
        </c:scaling>
        <c:delete val="1"/>
        <c:axPos val="t"/>
        <c:numFmt formatCode="General" sourceLinked="1"/>
        <c:majorTickMark val="out"/>
        <c:minorTickMark val="none"/>
        <c:tickLblPos val="nextTo"/>
        <c:crossAx val="-2110414552"/>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
          <c:y val="0.0"/>
          <c:w val="0.995313605243093"/>
          <c:h val="0.807730390687662"/>
        </c:manualLayout>
      </c:layout>
      <c:barChart>
        <c:barDir val="col"/>
        <c:grouping val="clustered"/>
        <c:varyColors val="0"/>
        <c:ser>
          <c:idx val="0"/>
          <c:order val="0"/>
          <c:spPr>
            <a:solidFill>
              <a:srgbClr val="0070C0"/>
            </a:solidFill>
          </c:spPr>
          <c:invertIfNegative val="0"/>
          <c:dLbls>
            <c:numFmt formatCode="#,##0" sourceLinked="0"/>
            <c:spPr>
              <a:noFill/>
              <a:ln>
                <a:noFill/>
              </a:ln>
              <a:effectLst/>
            </c:spPr>
            <c:txPr>
              <a:bodyPr/>
              <a:lstStyle/>
              <a:p>
                <a:pPr>
                  <a:defRPr sz="1200" b="1" i="0">
                    <a:solidFill>
                      <a:srgbClr val="0070C0"/>
                    </a:solidFill>
                    <a:latin typeface="+mj-lt"/>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Groupe 1&amp;2</c:v>
                </c:pt>
                <c:pt idx="1">
                  <c:v>Groupe 3&amp;4</c:v>
                </c:pt>
                <c:pt idx="2">
                  <c:v>Groupe 5&amp;6</c:v>
                </c:pt>
                <c:pt idx="3">
                  <c:v>Groupe 7&amp;8</c:v>
                </c:pt>
              </c:strCache>
            </c:strRef>
          </c:cat>
          <c:val>
            <c:numRef>
              <c:f>Sheet1!$B$2:$B$5</c:f>
              <c:numCache>
                <c:formatCode>0\%</c:formatCode>
                <c:ptCount val="4"/>
                <c:pt idx="0">
                  <c:v>48.0</c:v>
                </c:pt>
                <c:pt idx="1">
                  <c:v>25.0</c:v>
                </c:pt>
                <c:pt idx="2">
                  <c:v>13.0</c:v>
                </c:pt>
                <c:pt idx="3">
                  <c:v>14.14</c:v>
                </c:pt>
              </c:numCache>
            </c:numRef>
          </c:val>
          <c:extLst xmlns:c16r2="http://schemas.microsoft.com/office/drawing/2015/06/chart">
            <c:ext xmlns:c16="http://schemas.microsoft.com/office/drawing/2014/chart" uri="{C3380CC4-5D6E-409C-BE32-E72D297353CC}">
              <c16:uniqueId val="{00000000-2624-433C-9117-5E6B7080190F}"/>
            </c:ext>
          </c:extLst>
        </c:ser>
        <c:dLbls>
          <c:showLegendKey val="0"/>
          <c:showVal val="0"/>
          <c:showCatName val="0"/>
          <c:showSerName val="0"/>
          <c:showPercent val="0"/>
          <c:showBubbleSize val="0"/>
        </c:dLbls>
        <c:gapWidth val="80"/>
        <c:axId val="2062437032"/>
        <c:axId val="2062395832"/>
      </c:barChart>
      <c:catAx>
        <c:axId val="2062437032"/>
        <c:scaling>
          <c:orientation val="minMax"/>
        </c:scaling>
        <c:delete val="0"/>
        <c:axPos val="b"/>
        <c:numFmt formatCode="General" sourceLinked="0"/>
        <c:majorTickMark val="out"/>
        <c:minorTickMark val="none"/>
        <c:tickLblPos val="nextTo"/>
        <c:spPr>
          <a:ln>
            <a:noFill/>
          </a:ln>
        </c:spPr>
        <c:txPr>
          <a:bodyPr/>
          <a:lstStyle/>
          <a:p>
            <a:pPr>
              <a:lnSpc>
                <a:spcPts val="800"/>
              </a:lnSpc>
              <a:defRPr sz="800">
                <a:solidFill>
                  <a:schemeClr val="tx1">
                    <a:lumMod val="75000"/>
                    <a:lumOff val="25000"/>
                  </a:schemeClr>
                </a:solidFill>
                <a:latin typeface="+mj-lt"/>
                <a:ea typeface="Verdana" panose="020B0604030504040204" pitchFamily="34" charset="0"/>
                <a:cs typeface="Verdana" panose="020B0604030504040204" pitchFamily="34" charset="0"/>
              </a:defRPr>
            </a:pPr>
            <a:endParaRPr lang="en-US"/>
          </a:p>
        </c:txPr>
        <c:crossAx val="2062395832"/>
        <c:crosses val="autoZero"/>
        <c:auto val="1"/>
        <c:lblAlgn val="ctr"/>
        <c:lblOffset val="100"/>
        <c:noMultiLvlLbl val="0"/>
      </c:catAx>
      <c:valAx>
        <c:axId val="2062395832"/>
        <c:scaling>
          <c:orientation val="minMax"/>
          <c:max val="60.0"/>
          <c:min val="0.0"/>
        </c:scaling>
        <c:delete val="1"/>
        <c:axPos val="l"/>
        <c:numFmt formatCode="0\%" sourceLinked="1"/>
        <c:majorTickMark val="out"/>
        <c:minorTickMark val="none"/>
        <c:tickLblPos val="nextTo"/>
        <c:crossAx val="2062437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85.85</c:v>
                </c:pt>
                <c:pt idx="1">
                  <c:v>81.6</c:v>
                </c:pt>
                <c:pt idx="2">
                  <c:v>85.43</c:v>
                </c:pt>
                <c:pt idx="3">
                  <c:v>86.1</c:v>
                </c:pt>
                <c:pt idx="4">
                  <c:v>82.14</c:v>
                </c:pt>
              </c:numCache>
            </c:numRef>
          </c:val>
          <c:extLst xmlns:c16r2="http://schemas.microsoft.com/office/drawing/2015/06/chart">
            <c:ext xmlns:c16="http://schemas.microsoft.com/office/drawing/2014/chart" uri="{C3380CC4-5D6E-409C-BE32-E72D297353CC}">
              <c16:uniqueId val="{00000000-A26A-40AF-90A2-60CE1BC50589}"/>
            </c:ext>
          </c:extLst>
        </c:ser>
        <c:dLbls>
          <c:dLblPos val="outEnd"/>
          <c:showLegendKey val="0"/>
          <c:showVal val="1"/>
          <c:showCatName val="0"/>
          <c:showSerName val="0"/>
          <c:showPercent val="0"/>
          <c:showBubbleSize val="0"/>
        </c:dLbls>
        <c:gapWidth val="90"/>
        <c:overlap val="100"/>
        <c:axId val="-2110450088"/>
        <c:axId val="-2110441176"/>
      </c:barChart>
      <c:catAx>
        <c:axId val="-211045008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441176"/>
        <c:crosses val="autoZero"/>
        <c:auto val="1"/>
        <c:lblAlgn val="ctr"/>
        <c:lblOffset val="100"/>
        <c:noMultiLvlLbl val="0"/>
      </c:catAx>
      <c:valAx>
        <c:axId val="-2110441176"/>
        <c:scaling>
          <c:orientation val="minMax"/>
          <c:max val="100.0"/>
          <c:min val="0.0"/>
        </c:scaling>
        <c:delete val="1"/>
        <c:axPos val="t"/>
        <c:numFmt formatCode="General" sourceLinked="1"/>
        <c:majorTickMark val="out"/>
        <c:minorTickMark val="none"/>
        <c:tickLblPos val="nextTo"/>
        <c:crossAx val="-211045008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92.22</c:v>
                </c:pt>
                <c:pt idx="1">
                  <c:v>86.82</c:v>
                </c:pt>
                <c:pt idx="2">
                  <c:v>82.95</c:v>
                </c:pt>
                <c:pt idx="3">
                  <c:v>80.61</c:v>
                </c:pt>
                <c:pt idx="4">
                  <c:v>80.13</c:v>
                </c:pt>
              </c:numCache>
            </c:numRef>
          </c:val>
          <c:extLst xmlns:c16r2="http://schemas.microsoft.com/office/drawing/2015/06/chart">
            <c:ext xmlns:c16="http://schemas.microsoft.com/office/drawing/2014/chart" uri="{C3380CC4-5D6E-409C-BE32-E72D297353CC}">
              <c16:uniqueId val="{00000000-6C76-41B2-A647-53E0CC903783}"/>
            </c:ext>
          </c:extLst>
        </c:ser>
        <c:dLbls>
          <c:dLblPos val="outEnd"/>
          <c:showLegendKey val="0"/>
          <c:showVal val="1"/>
          <c:showCatName val="0"/>
          <c:showSerName val="0"/>
          <c:showPercent val="0"/>
          <c:showBubbleSize val="0"/>
        </c:dLbls>
        <c:gapWidth val="90"/>
        <c:overlap val="100"/>
        <c:axId val="-2110482344"/>
        <c:axId val="-2110492728"/>
      </c:barChart>
      <c:catAx>
        <c:axId val="-211048234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492728"/>
        <c:crosses val="autoZero"/>
        <c:auto val="1"/>
        <c:lblAlgn val="ctr"/>
        <c:lblOffset val="100"/>
        <c:noMultiLvlLbl val="0"/>
      </c:catAx>
      <c:valAx>
        <c:axId val="-2110492728"/>
        <c:scaling>
          <c:orientation val="minMax"/>
          <c:max val="100.0"/>
          <c:min val="0.0"/>
        </c:scaling>
        <c:delete val="1"/>
        <c:axPos val="t"/>
        <c:numFmt formatCode="General" sourceLinked="1"/>
        <c:majorTickMark val="out"/>
        <c:minorTickMark val="none"/>
        <c:tickLblPos val="nextTo"/>
        <c:crossAx val="-211048234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10517928"/>
        <c:axId val="-2110515656"/>
      </c:barChart>
      <c:catAx>
        <c:axId val="-211051792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515656"/>
        <c:crosses val="autoZero"/>
        <c:auto val="1"/>
        <c:lblAlgn val="ctr"/>
        <c:lblOffset val="100"/>
        <c:noMultiLvlLbl val="0"/>
      </c:catAx>
      <c:valAx>
        <c:axId val="-2110515656"/>
        <c:scaling>
          <c:orientation val="minMax"/>
          <c:max val="80.0"/>
          <c:min val="0.0"/>
        </c:scaling>
        <c:delete val="1"/>
        <c:axPos val="t"/>
        <c:numFmt formatCode="General" sourceLinked="1"/>
        <c:majorTickMark val="out"/>
        <c:minorTickMark val="none"/>
        <c:tickLblPos val="nextTo"/>
        <c:crossAx val="-2110517928"/>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79.53</c:v>
                </c:pt>
                <c:pt idx="1">
                  <c:v>78.59</c:v>
                </c:pt>
                <c:pt idx="2">
                  <c:v>75.75</c:v>
                </c:pt>
                <c:pt idx="3">
                  <c:v>65.38</c:v>
                </c:pt>
                <c:pt idx="4">
                  <c:v>64.92</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110544616"/>
        <c:axId val="-2110658456"/>
      </c:barChart>
      <c:catAx>
        <c:axId val="-211054461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658456"/>
        <c:crosses val="autoZero"/>
        <c:auto val="1"/>
        <c:lblAlgn val="ctr"/>
        <c:lblOffset val="100"/>
        <c:noMultiLvlLbl val="0"/>
      </c:catAx>
      <c:valAx>
        <c:axId val="-2110658456"/>
        <c:scaling>
          <c:orientation val="minMax"/>
          <c:max val="100.0"/>
          <c:min val="0.0"/>
        </c:scaling>
        <c:delete val="1"/>
        <c:axPos val="t"/>
        <c:numFmt formatCode="General" sourceLinked="1"/>
        <c:majorTickMark val="out"/>
        <c:minorTickMark val="none"/>
        <c:tickLblPos val="nextTo"/>
        <c:crossAx val="-211054461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76.0</c:v>
                </c:pt>
                <c:pt idx="1">
                  <c:v>77.36</c:v>
                </c:pt>
                <c:pt idx="2">
                  <c:v>72.49</c:v>
                </c:pt>
                <c:pt idx="3">
                  <c:v>58.41</c:v>
                </c:pt>
                <c:pt idx="4">
                  <c:v>63.1</c:v>
                </c:pt>
              </c:numCache>
            </c:numRef>
          </c:val>
          <c:extLst xmlns:c16r2="http://schemas.microsoft.com/office/drawing/2015/06/chart">
            <c:ext xmlns:c16="http://schemas.microsoft.com/office/drawing/2014/chart" uri="{C3380CC4-5D6E-409C-BE32-E72D297353CC}">
              <c16:uniqueId val="{00000000-1D2D-4878-93D8-AD749351765B}"/>
            </c:ext>
          </c:extLst>
        </c:ser>
        <c:dLbls>
          <c:dLblPos val="outEnd"/>
          <c:showLegendKey val="0"/>
          <c:showVal val="1"/>
          <c:showCatName val="0"/>
          <c:showSerName val="0"/>
          <c:showPercent val="0"/>
          <c:showBubbleSize val="0"/>
        </c:dLbls>
        <c:gapWidth val="90"/>
        <c:overlap val="100"/>
        <c:axId val="-2111422296"/>
        <c:axId val="-2136231912"/>
      </c:barChart>
      <c:catAx>
        <c:axId val="-2111422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6231912"/>
        <c:crosses val="autoZero"/>
        <c:auto val="1"/>
        <c:lblAlgn val="ctr"/>
        <c:lblOffset val="100"/>
        <c:noMultiLvlLbl val="0"/>
      </c:catAx>
      <c:valAx>
        <c:axId val="-2136231912"/>
        <c:scaling>
          <c:orientation val="minMax"/>
          <c:max val="100.0"/>
          <c:min val="0.0"/>
        </c:scaling>
        <c:delete val="1"/>
        <c:axPos val="t"/>
        <c:numFmt formatCode="General" sourceLinked="1"/>
        <c:majorTickMark val="out"/>
        <c:minorTickMark val="none"/>
        <c:tickLblPos val="nextTo"/>
        <c:crossAx val="-211142229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81.09</c:v>
                </c:pt>
                <c:pt idx="1">
                  <c:v>70.61</c:v>
                </c:pt>
                <c:pt idx="2">
                  <c:v>73.96</c:v>
                </c:pt>
                <c:pt idx="3">
                  <c:v>57.46</c:v>
                </c:pt>
                <c:pt idx="4">
                  <c:v>54.34</c:v>
                </c:pt>
              </c:numCache>
            </c:numRef>
          </c:val>
          <c:extLst xmlns:c16r2="http://schemas.microsoft.com/office/drawing/2015/06/char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136095816"/>
        <c:axId val="-2135970232"/>
      </c:barChart>
      <c:catAx>
        <c:axId val="-213609581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5970232"/>
        <c:crosses val="autoZero"/>
        <c:auto val="1"/>
        <c:lblAlgn val="ctr"/>
        <c:lblOffset val="100"/>
        <c:noMultiLvlLbl val="0"/>
      </c:catAx>
      <c:valAx>
        <c:axId val="-2135970232"/>
        <c:scaling>
          <c:orientation val="minMax"/>
          <c:max val="100.0"/>
          <c:min val="0.0"/>
        </c:scaling>
        <c:delete val="1"/>
        <c:axPos val="t"/>
        <c:numFmt formatCode="General" sourceLinked="1"/>
        <c:majorTickMark val="out"/>
        <c:minorTickMark val="none"/>
        <c:tickLblPos val="nextTo"/>
        <c:crossAx val="-213609581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83.62</c:v>
                </c:pt>
                <c:pt idx="1">
                  <c:v>77.8</c:v>
                </c:pt>
                <c:pt idx="2">
                  <c:v>72.6</c:v>
                </c:pt>
                <c:pt idx="3">
                  <c:v>58.35</c:v>
                </c:pt>
                <c:pt idx="4">
                  <c:v>59.48</c:v>
                </c:pt>
              </c:numCache>
            </c:numRef>
          </c:val>
          <c:extLst xmlns:c16r2="http://schemas.microsoft.com/office/drawing/2015/06/chart">
            <c:ext xmlns:c16="http://schemas.microsoft.com/office/drawing/2014/chart" uri="{C3380CC4-5D6E-409C-BE32-E72D297353CC}">
              <c16:uniqueId val="{00000000-2AF3-46E4-8D50-C258DF0209E6}"/>
            </c:ext>
          </c:extLst>
        </c:ser>
        <c:dLbls>
          <c:dLblPos val="outEnd"/>
          <c:showLegendKey val="0"/>
          <c:showVal val="1"/>
          <c:showCatName val="0"/>
          <c:showSerName val="0"/>
          <c:showPercent val="0"/>
          <c:showBubbleSize val="0"/>
        </c:dLbls>
        <c:gapWidth val="90"/>
        <c:overlap val="100"/>
        <c:axId val="-2110622392"/>
        <c:axId val="-2110613496"/>
      </c:barChart>
      <c:catAx>
        <c:axId val="-211062239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0613496"/>
        <c:crosses val="autoZero"/>
        <c:auto val="1"/>
        <c:lblAlgn val="ctr"/>
        <c:lblOffset val="100"/>
        <c:noMultiLvlLbl val="0"/>
      </c:catAx>
      <c:valAx>
        <c:axId val="-2110613496"/>
        <c:scaling>
          <c:orientation val="minMax"/>
          <c:max val="100.0"/>
          <c:min val="0.0"/>
        </c:scaling>
        <c:delete val="1"/>
        <c:axPos val="t"/>
        <c:numFmt formatCode="General" sourceLinked="1"/>
        <c:majorTickMark val="out"/>
        <c:minorTickMark val="none"/>
        <c:tickLblPos val="nextTo"/>
        <c:crossAx val="-2110622392"/>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82.43</c:v>
                </c:pt>
                <c:pt idx="1">
                  <c:v>89.11</c:v>
                </c:pt>
                <c:pt idx="2">
                  <c:v>84.57</c:v>
                </c:pt>
                <c:pt idx="3">
                  <c:v>70.74</c:v>
                </c:pt>
                <c:pt idx="4">
                  <c:v>76.69</c:v>
                </c:pt>
              </c:numCache>
            </c:numRef>
          </c:val>
          <c:extLst xmlns:c16r2="http://schemas.microsoft.com/office/drawing/2015/06/chart">
            <c:ext xmlns:c16="http://schemas.microsoft.com/office/drawing/2014/chart" uri="{C3380CC4-5D6E-409C-BE32-E72D297353CC}">
              <c16:uniqueId val="{00000000-440E-4FD6-8E5F-56275BCD2B00}"/>
            </c:ext>
          </c:extLst>
        </c:ser>
        <c:dLbls>
          <c:dLblPos val="outEnd"/>
          <c:showLegendKey val="0"/>
          <c:showVal val="1"/>
          <c:showCatName val="0"/>
          <c:showSerName val="0"/>
          <c:showPercent val="0"/>
          <c:showBubbleSize val="0"/>
        </c:dLbls>
        <c:gapWidth val="90"/>
        <c:overlap val="100"/>
        <c:axId val="-2136004968"/>
        <c:axId val="-2136026424"/>
      </c:barChart>
      <c:catAx>
        <c:axId val="-213600496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6026424"/>
        <c:crosses val="autoZero"/>
        <c:auto val="1"/>
        <c:lblAlgn val="ctr"/>
        <c:lblOffset val="100"/>
        <c:noMultiLvlLbl val="0"/>
      </c:catAx>
      <c:valAx>
        <c:axId val="-2136026424"/>
        <c:scaling>
          <c:orientation val="minMax"/>
          <c:max val="100.0"/>
          <c:min val="0.0"/>
        </c:scaling>
        <c:delete val="1"/>
        <c:axPos val="t"/>
        <c:numFmt formatCode="General" sourceLinked="1"/>
        <c:majorTickMark val="out"/>
        <c:minorTickMark val="none"/>
        <c:tickLblPos val="nextTo"/>
        <c:crossAx val="-213600496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84.16999999999998</c:v>
                </c:pt>
                <c:pt idx="1">
                  <c:v>87.24</c:v>
                </c:pt>
                <c:pt idx="2">
                  <c:v>79.77</c:v>
                </c:pt>
                <c:pt idx="3">
                  <c:v>76.03</c:v>
                </c:pt>
                <c:pt idx="4">
                  <c:v>77.02</c:v>
                </c:pt>
              </c:numCache>
            </c:numRef>
          </c:val>
          <c:extLst xmlns:c16r2="http://schemas.microsoft.com/office/drawing/2015/06/chart">
            <c:ext xmlns:c16="http://schemas.microsoft.com/office/drawing/2014/chart" uri="{C3380CC4-5D6E-409C-BE32-E72D297353CC}">
              <c16:uniqueId val="{00000000-DE2C-4C0B-837B-D6CF5F869211}"/>
            </c:ext>
          </c:extLst>
        </c:ser>
        <c:dLbls>
          <c:dLblPos val="outEnd"/>
          <c:showLegendKey val="0"/>
          <c:showVal val="1"/>
          <c:showCatName val="0"/>
          <c:showSerName val="0"/>
          <c:showPercent val="0"/>
          <c:showBubbleSize val="0"/>
        </c:dLbls>
        <c:gapWidth val="90"/>
        <c:overlap val="100"/>
        <c:axId val="-2136011128"/>
        <c:axId val="-2136042296"/>
      </c:barChart>
      <c:catAx>
        <c:axId val="-213601112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6042296"/>
        <c:crosses val="autoZero"/>
        <c:auto val="1"/>
        <c:lblAlgn val="ctr"/>
        <c:lblOffset val="100"/>
        <c:noMultiLvlLbl val="0"/>
      </c:catAx>
      <c:valAx>
        <c:axId val="-2136042296"/>
        <c:scaling>
          <c:orientation val="minMax"/>
          <c:max val="100.0"/>
          <c:min val="0.0"/>
        </c:scaling>
        <c:delete val="1"/>
        <c:axPos val="t"/>
        <c:numFmt formatCode="General" sourceLinked="1"/>
        <c:majorTickMark val="out"/>
        <c:minorTickMark val="none"/>
        <c:tickLblPos val="nextTo"/>
        <c:crossAx val="-213601112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64.2</c:v>
                </c:pt>
                <c:pt idx="1">
                  <c:v>79.84</c:v>
                </c:pt>
                <c:pt idx="2">
                  <c:v>69.07</c:v>
                </c:pt>
                <c:pt idx="3">
                  <c:v>67.62</c:v>
                </c:pt>
                <c:pt idx="4">
                  <c:v>58.4</c:v>
                </c:pt>
              </c:numCache>
            </c:numRef>
          </c:val>
          <c:extLst xmlns:c16r2="http://schemas.microsoft.com/office/drawing/2015/06/chart">
            <c:ext xmlns:c16="http://schemas.microsoft.com/office/drawing/2014/chart" uri="{C3380CC4-5D6E-409C-BE32-E72D297353CC}">
              <c16:uniqueId val="{00000000-7112-4DF0-AC18-02F9DAC8998A}"/>
            </c:ext>
          </c:extLst>
        </c:ser>
        <c:dLbls>
          <c:dLblPos val="outEnd"/>
          <c:showLegendKey val="0"/>
          <c:showVal val="1"/>
          <c:showCatName val="0"/>
          <c:showSerName val="0"/>
          <c:showPercent val="0"/>
          <c:showBubbleSize val="0"/>
        </c:dLbls>
        <c:gapWidth val="90"/>
        <c:overlap val="100"/>
        <c:axId val="-2110554728"/>
        <c:axId val="-2136046792"/>
      </c:barChart>
      <c:catAx>
        <c:axId val="-211055472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6046792"/>
        <c:crosses val="autoZero"/>
        <c:auto val="1"/>
        <c:lblAlgn val="ctr"/>
        <c:lblOffset val="100"/>
        <c:noMultiLvlLbl val="0"/>
      </c:catAx>
      <c:valAx>
        <c:axId val="-2136046792"/>
        <c:scaling>
          <c:orientation val="minMax"/>
          <c:max val="100.0"/>
          <c:min val="0.0"/>
        </c:scaling>
        <c:delete val="1"/>
        <c:axPos val="t"/>
        <c:numFmt formatCode="General" sourceLinked="1"/>
        <c:majorTickMark val="out"/>
        <c:minorTickMark val="none"/>
        <c:tickLblPos val="nextTo"/>
        <c:crossAx val="-211055472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7750972911232"/>
          <c:y val="0.0"/>
          <c:w val="0.858825090931824"/>
          <c:h val="0.999514223016563"/>
        </c:manualLayout>
      </c:layout>
      <c:barChart>
        <c:barDir val="bar"/>
        <c:grouping val="clustered"/>
        <c:varyColors val="0"/>
        <c:ser>
          <c:idx val="0"/>
          <c:order val="0"/>
          <c:tx>
            <c:strRef>
              <c:f>Sheet1!$B$1</c:f>
              <c:strCache>
                <c:ptCount val="1"/>
                <c:pt idx="0">
                  <c:v>Series 1</c:v>
                </c:pt>
              </c:strCache>
            </c:strRef>
          </c:tx>
          <c:spPr>
            <a:solidFill>
              <a:srgbClr val="F09D8C"/>
            </a:solidFill>
          </c:spPr>
          <c:invertIfNegative val="0"/>
          <c:dLbls>
            <c:numFmt formatCode="#,##0" sourceLinked="0"/>
            <c:spPr>
              <a:noFill/>
              <a:ln>
                <a:noFill/>
              </a:ln>
              <a:effectLst/>
            </c:spPr>
            <c:txPr>
              <a:bodyPr/>
              <a:lstStyle/>
              <a:p>
                <a:pPr>
                  <a:defRPr sz="1050" b="1">
                    <a:solidFill>
                      <a:srgbClr val="F09D8C"/>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1</c:v>
                </c:pt>
                <c:pt idx="1">
                  <c:v>2</c:v>
                </c:pt>
                <c:pt idx="2">
                  <c:v>3</c:v>
                </c:pt>
                <c:pt idx="3">
                  <c:v>4</c:v>
                </c:pt>
                <c:pt idx="4">
                  <c:v>5</c:v>
                </c:pt>
                <c:pt idx="5">
                  <c:v>6</c:v>
                </c:pt>
                <c:pt idx="6">
                  <c:v>7 ou plus</c:v>
                </c:pt>
              </c:strCache>
            </c:strRef>
          </c:cat>
          <c:val>
            <c:numRef>
              <c:f>Sheet1!$B$2:$B$8</c:f>
              <c:numCache>
                <c:formatCode>0\%</c:formatCode>
                <c:ptCount val="7"/>
                <c:pt idx="0">
                  <c:v>26.89</c:v>
                </c:pt>
                <c:pt idx="1">
                  <c:v>29.93</c:v>
                </c:pt>
                <c:pt idx="2">
                  <c:v>18.82999999999999</c:v>
                </c:pt>
                <c:pt idx="3">
                  <c:v>15.79</c:v>
                </c:pt>
                <c:pt idx="4">
                  <c:v>6.04</c:v>
                </c:pt>
                <c:pt idx="5">
                  <c:v>1.92</c:v>
                </c:pt>
                <c:pt idx="6">
                  <c:v>0.38</c:v>
                </c:pt>
              </c:numCache>
            </c:numRef>
          </c:val>
          <c:extLst xmlns:c16r2="http://schemas.microsoft.com/office/drawing/2015/06/chart">
            <c:ext xmlns:c16="http://schemas.microsoft.com/office/drawing/2014/chart" uri="{C3380CC4-5D6E-409C-BE32-E72D297353CC}">
              <c16:uniqueId val="{00000000-F51E-4102-B134-DEA9FA26BBBC}"/>
            </c:ext>
          </c:extLst>
        </c:ser>
        <c:dLbls>
          <c:dLblPos val="outEnd"/>
          <c:showLegendKey val="0"/>
          <c:showVal val="1"/>
          <c:showCatName val="0"/>
          <c:showSerName val="0"/>
          <c:showPercent val="0"/>
          <c:showBubbleSize val="0"/>
        </c:dLbls>
        <c:gapWidth val="70"/>
        <c:axId val="2062463736"/>
        <c:axId val="2062385000"/>
      </c:barChart>
      <c:catAx>
        <c:axId val="2062463736"/>
        <c:scaling>
          <c:orientation val="maxMin"/>
        </c:scaling>
        <c:delete val="0"/>
        <c:axPos val="l"/>
        <c:numFmt formatCode="#,##0" sourceLinked="0"/>
        <c:majorTickMark val="none"/>
        <c:minorTickMark val="none"/>
        <c:tickLblPos val="nextTo"/>
        <c:spPr>
          <a:ln>
            <a:noFill/>
          </a:ln>
        </c:spPr>
        <c:txPr>
          <a:bodyPr/>
          <a:lstStyle/>
          <a:p>
            <a:pPr>
              <a:defRPr sz="1050">
                <a:solidFill>
                  <a:schemeClr val="tx1">
                    <a:lumMod val="75000"/>
                    <a:lumOff val="25000"/>
                  </a:schemeClr>
                </a:solidFill>
              </a:defRPr>
            </a:pPr>
            <a:endParaRPr lang="en-US"/>
          </a:p>
        </c:txPr>
        <c:crossAx val="2062385000"/>
        <c:crosses val="autoZero"/>
        <c:auto val="1"/>
        <c:lblAlgn val="ctr"/>
        <c:lblOffset val="100"/>
        <c:noMultiLvlLbl val="0"/>
      </c:catAx>
      <c:valAx>
        <c:axId val="2062385000"/>
        <c:scaling>
          <c:orientation val="minMax"/>
          <c:max val="50.0"/>
          <c:min val="0.0"/>
        </c:scaling>
        <c:delete val="1"/>
        <c:axPos val="t"/>
        <c:numFmt formatCode="0\%" sourceLinked="1"/>
        <c:majorTickMark val="out"/>
        <c:minorTickMark val="none"/>
        <c:tickLblPos val="nextTo"/>
        <c:crossAx val="2062463736"/>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86.74</c:v>
                </c:pt>
                <c:pt idx="1">
                  <c:v>73.17999999999998</c:v>
                </c:pt>
                <c:pt idx="2">
                  <c:v>85.6</c:v>
                </c:pt>
                <c:pt idx="3">
                  <c:v>81.97</c:v>
                </c:pt>
                <c:pt idx="4">
                  <c:v>77.67999999999998</c:v>
                </c:pt>
              </c:numCache>
            </c:numRef>
          </c:val>
          <c:extLst xmlns:c16r2="http://schemas.microsoft.com/office/drawing/2015/06/chart">
            <c:ext xmlns:c16="http://schemas.microsoft.com/office/drawing/2014/chart" uri="{C3380CC4-5D6E-409C-BE32-E72D297353CC}">
              <c16:uniqueId val="{00000000-986D-4024-85F7-1E9C62DC1DBC}"/>
            </c:ext>
          </c:extLst>
        </c:ser>
        <c:dLbls>
          <c:dLblPos val="outEnd"/>
          <c:showLegendKey val="0"/>
          <c:showVal val="1"/>
          <c:showCatName val="0"/>
          <c:showSerName val="0"/>
          <c:showPercent val="0"/>
          <c:showBubbleSize val="0"/>
        </c:dLbls>
        <c:gapWidth val="90"/>
        <c:overlap val="100"/>
        <c:axId val="-2136055176"/>
        <c:axId val="-2136072776"/>
      </c:barChart>
      <c:catAx>
        <c:axId val="-213605517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6072776"/>
        <c:crosses val="autoZero"/>
        <c:auto val="1"/>
        <c:lblAlgn val="ctr"/>
        <c:lblOffset val="100"/>
        <c:noMultiLvlLbl val="0"/>
      </c:catAx>
      <c:valAx>
        <c:axId val="-2136072776"/>
        <c:scaling>
          <c:orientation val="minMax"/>
          <c:max val="100.0"/>
          <c:min val="0.0"/>
        </c:scaling>
        <c:delete val="1"/>
        <c:axPos val="t"/>
        <c:numFmt formatCode="General" sourceLinked="1"/>
        <c:majorTickMark val="out"/>
        <c:minorTickMark val="none"/>
        <c:tickLblPos val="nextTo"/>
        <c:crossAx val="-213605517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046854922813"/>
          <c:y val="0.0269885875174016"/>
          <c:w val="0.7709532331935"/>
          <c:h val="0.946022824965197"/>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12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numCache>
            </c:numRef>
          </c:cat>
          <c:val>
            <c:numRef>
              <c:f>Sheet1!$B$2:$B$11</c:f>
              <c:numCache>
                <c:formatCode>General</c:formatCode>
                <c:ptCount val="10"/>
                <c:pt idx="0">
                  <c:v>40.62</c:v>
                </c:pt>
                <c:pt idx="1">
                  <c:v>37.92</c:v>
                </c:pt>
                <c:pt idx="2">
                  <c:v>35.35</c:v>
                </c:pt>
                <c:pt idx="3">
                  <c:v>34.8</c:v>
                </c:pt>
                <c:pt idx="4">
                  <c:v>33.26</c:v>
                </c:pt>
                <c:pt idx="5">
                  <c:v>30.0</c:v>
                </c:pt>
                <c:pt idx="6">
                  <c:v>24.77</c:v>
                </c:pt>
                <c:pt idx="7">
                  <c:v>23.61</c:v>
                </c:pt>
                <c:pt idx="8">
                  <c:v>22.37</c:v>
                </c:pt>
                <c:pt idx="9">
                  <c:v>17.29</c:v>
                </c:pt>
              </c:numCache>
            </c:numRef>
          </c:val>
          <c:extLst xmlns:c16r2="http://schemas.microsoft.com/office/drawing/2015/06/chart">
            <c:ext xmlns:c16="http://schemas.microsoft.com/office/drawing/2014/chart" uri="{C3380CC4-5D6E-409C-BE32-E72D297353CC}">
              <c16:uniqueId val="{00000000-26CC-4BA0-8D5F-4B2C9E1874BE}"/>
            </c:ext>
          </c:extLst>
        </c:ser>
        <c:dLbls>
          <c:dLblPos val="outEnd"/>
          <c:showLegendKey val="0"/>
          <c:showVal val="1"/>
          <c:showCatName val="0"/>
          <c:showSerName val="0"/>
          <c:showPercent val="0"/>
          <c:showBubbleSize val="0"/>
        </c:dLbls>
        <c:gapWidth val="90"/>
        <c:overlap val="100"/>
        <c:axId val="2133397032"/>
        <c:axId val="2133482424"/>
      </c:barChart>
      <c:catAx>
        <c:axId val="213339703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3482424"/>
        <c:crosses val="autoZero"/>
        <c:auto val="1"/>
        <c:lblAlgn val="ctr"/>
        <c:lblOffset val="100"/>
        <c:noMultiLvlLbl val="0"/>
      </c:catAx>
      <c:valAx>
        <c:axId val="2133482424"/>
        <c:scaling>
          <c:orientation val="minMax"/>
          <c:max val="100.0"/>
          <c:min val="0.0"/>
        </c:scaling>
        <c:delete val="1"/>
        <c:axPos val="t"/>
        <c:numFmt formatCode="General" sourceLinked="1"/>
        <c:majorTickMark val="out"/>
        <c:minorTickMark val="none"/>
        <c:tickLblPos val="nextTo"/>
        <c:crossAx val="2133397032"/>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08253472222222"/>
          <c:y val="0.0101186411995479"/>
          <c:w val="0.856192698555133"/>
          <c:h val="0.955228605759403"/>
        </c:manualLayout>
      </c:layout>
      <c:barChart>
        <c:barDir val="col"/>
        <c:grouping val="stacked"/>
        <c:varyColors val="0"/>
        <c:ser>
          <c:idx val="0"/>
          <c:order val="0"/>
          <c:tx>
            <c:strRef>
              <c:f>Sheet1!$A$2</c:f>
              <c:strCache>
                <c:ptCount val="1"/>
                <c:pt idx="0">
                  <c:v>Pas important </c:v>
                </c:pt>
              </c:strCache>
            </c:strRef>
          </c:tx>
          <c:spPr>
            <a:solidFill>
              <a:srgbClr val="C00000"/>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1-E162-406D-B946-B2294E6B1FAF}"/>
              </c:ext>
            </c:extLst>
          </c:dPt>
          <c:dPt>
            <c:idx val="2"/>
            <c:invertIfNegative val="0"/>
            <c:bubble3D val="0"/>
            <c:extLst xmlns:c16r2="http://schemas.microsoft.com/office/drawing/2015/06/chart">
              <c:ext xmlns:c16="http://schemas.microsoft.com/office/drawing/2014/chart" uri="{C3380CC4-5D6E-409C-BE32-E72D297353CC}">
                <c16:uniqueId val="{00000003-E162-406D-B946-B2294E6B1FAF}"/>
              </c:ext>
            </c:extLst>
          </c:dPt>
          <c:dPt>
            <c:idx val="3"/>
            <c:invertIfNegative val="0"/>
            <c:bubble3D val="0"/>
            <c:extLst xmlns:c16r2="http://schemas.microsoft.com/office/drawing/2015/06/chart">
              <c:ext xmlns:c16="http://schemas.microsoft.com/office/drawing/2014/chart" uri="{C3380CC4-5D6E-409C-BE32-E72D297353CC}">
                <c16:uniqueId val="{00000005-E162-406D-B946-B2294E6B1FAF}"/>
              </c:ext>
            </c:extLst>
          </c:dPt>
          <c:dPt>
            <c:idx val="4"/>
            <c:invertIfNegative val="0"/>
            <c:bubble3D val="0"/>
            <c:extLst xmlns:c16r2="http://schemas.microsoft.com/office/drawing/2015/06/chart">
              <c:ext xmlns:c16="http://schemas.microsoft.com/office/drawing/2014/chart" uri="{C3380CC4-5D6E-409C-BE32-E72D297353CC}">
                <c16:uniqueId val="{00000007-E162-406D-B946-B2294E6B1FAF}"/>
              </c:ext>
            </c:extLst>
          </c:dPt>
          <c:dPt>
            <c:idx val="5"/>
            <c:invertIfNegative val="0"/>
            <c:bubble3D val="0"/>
            <c:extLst xmlns:c16r2="http://schemas.microsoft.com/office/drawing/2015/06/chart">
              <c:ext xmlns:c16="http://schemas.microsoft.com/office/drawing/2014/chart" uri="{C3380CC4-5D6E-409C-BE32-E72D297353CC}">
                <c16:uniqueId val="{00000009-E162-406D-B946-B2294E6B1FAF}"/>
              </c:ext>
            </c:extLst>
          </c:dPt>
          <c:dLbls>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18-34</c:v>
                </c:pt>
                <c:pt idx="4">
                  <c:v>35-54</c:v>
                </c:pt>
                <c:pt idx="5">
                  <c:v>55+</c:v>
                </c:pt>
              </c:strCache>
            </c:strRef>
          </c:cat>
          <c:val>
            <c:numRef>
              <c:f>Sheet1!$B$2:$G$2</c:f>
              <c:numCache>
                <c:formatCode>0\%</c:formatCode>
                <c:ptCount val="6"/>
                <c:pt idx="0">
                  <c:v>11.4</c:v>
                </c:pt>
                <c:pt idx="1">
                  <c:v>12.07</c:v>
                </c:pt>
                <c:pt idx="2">
                  <c:v>10.74</c:v>
                </c:pt>
                <c:pt idx="3">
                  <c:v>9.210000000000001</c:v>
                </c:pt>
                <c:pt idx="4">
                  <c:v>14.28</c:v>
                </c:pt>
                <c:pt idx="5">
                  <c:v>10.04</c:v>
                </c:pt>
              </c:numCache>
            </c:numRef>
          </c:val>
          <c:extLst xmlns:c16r2="http://schemas.microsoft.com/office/drawing/2015/06/chart">
            <c:ext xmlns:c16="http://schemas.microsoft.com/office/drawing/2014/chart" uri="{C3380CC4-5D6E-409C-BE32-E72D297353CC}">
              <c16:uniqueId val="{0000000A-E162-406D-B946-B2294E6B1FAF}"/>
            </c:ext>
          </c:extLst>
        </c:ser>
        <c:ser>
          <c:idx val="1"/>
          <c:order val="1"/>
          <c:tx>
            <c:strRef>
              <c:f>Sheet1!$A$3</c:f>
              <c:strCache>
                <c:ptCount val="1"/>
                <c:pt idx="0">
                  <c:v>Important</c:v>
                </c:pt>
              </c:strCache>
            </c:strRef>
          </c:tx>
          <c:spPr>
            <a:solidFill>
              <a:schemeClr val="accent3"/>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C-E162-406D-B946-B2294E6B1FAF}"/>
              </c:ext>
            </c:extLst>
          </c:dPt>
          <c:dPt>
            <c:idx val="2"/>
            <c:invertIfNegative val="0"/>
            <c:bubble3D val="0"/>
            <c:extLst xmlns:c16r2="http://schemas.microsoft.com/office/drawing/2015/06/chart">
              <c:ext xmlns:c16="http://schemas.microsoft.com/office/drawing/2014/chart" uri="{C3380CC4-5D6E-409C-BE32-E72D297353CC}">
                <c16:uniqueId val="{0000000E-E162-406D-B946-B2294E6B1FAF}"/>
              </c:ext>
            </c:extLst>
          </c:dPt>
          <c:dPt>
            <c:idx val="3"/>
            <c:invertIfNegative val="0"/>
            <c:bubble3D val="0"/>
            <c:extLst xmlns:c16r2="http://schemas.microsoft.com/office/drawing/2015/06/chart">
              <c:ext xmlns:c16="http://schemas.microsoft.com/office/drawing/2014/chart" uri="{C3380CC4-5D6E-409C-BE32-E72D297353CC}">
                <c16:uniqueId val="{00000010-E162-406D-B946-B2294E6B1FAF}"/>
              </c:ext>
            </c:extLst>
          </c:dPt>
          <c:dPt>
            <c:idx val="4"/>
            <c:invertIfNegative val="0"/>
            <c:bubble3D val="0"/>
            <c:extLst xmlns:c16r2="http://schemas.microsoft.com/office/drawing/2015/06/chart">
              <c:ext xmlns:c16="http://schemas.microsoft.com/office/drawing/2014/chart" uri="{C3380CC4-5D6E-409C-BE32-E72D297353CC}">
                <c16:uniqueId val="{00000012-E162-406D-B946-B2294E6B1FAF}"/>
              </c:ext>
            </c:extLst>
          </c:dPt>
          <c:dPt>
            <c:idx val="5"/>
            <c:invertIfNegative val="0"/>
            <c:bubble3D val="0"/>
            <c:extLst xmlns:c16r2="http://schemas.microsoft.com/office/drawing/2015/06/chart">
              <c:ext xmlns:c16="http://schemas.microsoft.com/office/drawing/2014/chart" uri="{C3380CC4-5D6E-409C-BE32-E72D297353CC}">
                <c16:uniqueId val="{00000014-E162-406D-B946-B2294E6B1FAF}"/>
              </c:ext>
            </c:extLst>
          </c:dPt>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E162-406D-B946-B2294E6B1FAF}"/>
                </c:ext>
              </c:extLst>
            </c:dLbl>
            <c:dLbl>
              <c:idx val="2"/>
              <c:layout/>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E162-406D-B946-B2294E6B1FAF}"/>
                </c:ext>
              </c:extLst>
            </c:dLbl>
            <c:dLbl>
              <c:idx val="3"/>
              <c:layout/>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E162-406D-B946-B2294E6B1FAF}"/>
                </c:ext>
              </c:extLst>
            </c:dLbl>
            <c:dLbl>
              <c:idx val="4"/>
              <c:layout/>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E162-406D-B946-B2294E6B1FAF}"/>
                </c:ext>
              </c:extLst>
            </c:dLbl>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18-34</c:v>
                </c:pt>
                <c:pt idx="4">
                  <c:v>35-54</c:v>
                </c:pt>
                <c:pt idx="5">
                  <c:v>55+</c:v>
                </c:pt>
              </c:strCache>
            </c:strRef>
          </c:cat>
          <c:val>
            <c:numRef>
              <c:f>Sheet1!$B$3:$G$3</c:f>
              <c:numCache>
                <c:formatCode>0\%</c:formatCode>
                <c:ptCount val="6"/>
                <c:pt idx="0">
                  <c:v>88.6</c:v>
                </c:pt>
                <c:pt idx="1">
                  <c:v>87.93</c:v>
                </c:pt>
                <c:pt idx="2">
                  <c:v>89.26</c:v>
                </c:pt>
                <c:pt idx="3">
                  <c:v>90.79</c:v>
                </c:pt>
                <c:pt idx="4">
                  <c:v>85.72</c:v>
                </c:pt>
                <c:pt idx="5">
                  <c:v>89.95000000000001</c:v>
                </c:pt>
              </c:numCache>
            </c:numRef>
          </c:val>
          <c:extLst xmlns:c16r2="http://schemas.microsoft.com/office/drawing/2015/06/chart">
            <c:ext xmlns:c16="http://schemas.microsoft.com/office/drawing/2014/chart" uri="{C3380CC4-5D6E-409C-BE32-E72D297353CC}">
              <c16:uniqueId val="{00000016-E162-406D-B946-B2294E6B1FAF}"/>
            </c:ext>
          </c:extLst>
        </c:ser>
        <c:dLbls>
          <c:dLblPos val="ctr"/>
          <c:showLegendKey val="0"/>
          <c:showVal val="1"/>
          <c:showCatName val="0"/>
          <c:showSerName val="0"/>
          <c:showPercent val="0"/>
          <c:showBubbleSize val="0"/>
        </c:dLbls>
        <c:gapWidth val="60"/>
        <c:overlap val="100"/>
        <c:axId val="2092135912"/>
        <c:axId val="2092704376"/>
      </c:barChart>
      <c:catAx>
        <c:axId val="2092135912"/>
        <c:scaling>
          <c:orientation val="minMax"/>
        </c:scaling>
        <c:delete val="1"/>
        <c:axPos val="b"/>
        <c:numFmt formatCode="0\%" sourceLinked="0"/>
        <c:majorTickMark val="out"/>
        <c:minorTickMark val="none"/>
        <c:tickLblPos val="nextTo"/>
        <c:crossAx val="2092704376"/>
        <c:crosses val="autoZero"/>
        <c:auto val="1"/>
        <c:lblAlgn val="ctr"/>
        <c:lblOffset val="100"/>
        <c:noMultiLvlLbl val="0"/>
      </c:catAx>
      <c:valAx>
        <c:axId val="2092704376"/>
        <c:scaling>
          <c:orientation val="minMax"/>
          <c:max val="100.0"/>
          <c:min val="0.0"/>
        </c:scaling>
        <c:delete val="1"/>
        <c:axPos val="l"/>
        <c:numFmt formatCode="0\%" sourceLinked="1"/>
        <c:majorTickMark val="out"/>
        <c:minorTickMark val="none"/>
        <c:tickLblPos val="nextTo"/>
        <c:crossAx val="2092135912"/>
        <c:crosses val="autoZero"/>
        <c:crossBetween val="between"/>
      </c:valAx>
    </c:plotArea>
    <c:legend>
      <c:legendPos val="r"/>
      <c:layout>
        <c:manualLayout>
          <c:xMode val="edge"/>
          <c:yMode val="edge"/>
          <c:x val="0.849844064507001"/>
          <c:y val="0.321750736210909"/>
          <c:w val="0.148686045314906"/>
          <c:h val="0.384628341322737"/>
        </c:manualLayout>
      </c:layout>
      <c:overlay val="0"/>
      <c:txPr>
        <a:bodyPr/>
        <a:lstStyle/>
        <a:p>
          <a:pPr>
            <a:defRPr sz="1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00858659818016587"/>
          <c:y val="0.00502544404255686"/>
          <c:w val="0.856192698555133"/>
          <c:h val="0.955228605759403"/>
        </c:manualLayout>
      </c:layout>
      <c:barChart>
        <c:barDir val="col"/>
        <c:grouping val="stacked"/>
        <c:varyColors val="0"/>
        <c:ser>
          <c:idx val="0"/>
          <c:order val="0"/>
          <c:tx>
            <c:strRef>
              <c:f>Sheet1!$A$2</c:f>
              <c:strCache>
                <c:ptCount val="1"/>
                <c:pt idx="0">
                  <c:v>Pas important</c:v>
                </c:pt>
              </c:strCache>
            </c:strRef>
          </c:tx>
          <c:spPr>
            <a:solidFill>
              <a:srgbClr val="C00000"/>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1-E162-406D-B946-B2294E6B1FAF}"/>
              </c:ext>
            </c:extLst>
          </c:dPt>
          <c:dPt>
            <c:idx val="2"/>
            <c:invertIfNegative val="0"/>
            <c:bubble3D val="0"/>
            <c:extLst xmlns:c16r2="http://schemas.microsoft.com/office/drawing/2015/06/chart">
              <c:ext xmlns:c16="http://schemas.microsoft.com/office/drawing/2014/chart" uri="{C3380CC4-5D6E-409C-BE32-E72D297353CC}">
                <c16:uniqueId val="{00000003-E162-406D-B946-B2294E6B1FAF}"/>
              </c:ext>
            </c:extLst>
          </c:dPt>
          <c:dPt>
            <c:idx val="3"/>
            <c:invertIfNegative val="0"/>
            <c:bubble3D val="0"/>
            <c:extLst xmlns:c16r2="http://schemas.microsoft.com/office/drawing/2015/06/chart">
              <c:ext xmlns:c16="http://schemas.microsoft.com/office/drawing/2014/chart" uri="{C3380CC4-5D6E-409C-BE32-E72D297353CC}">
                <c16:uniqueId val="{00000005-E162-406D-B946-B2294E6B1FAF}"/>
              </c:ext>
            </c:extLst>
          </c:dPt>
          <c:dPt>
            <c:idx val="4"/>
            <c:invertIfNegative val="0"/>
            <c:bubble3D val="0"/>
            <c:extLst xmlns:c16r2="http://schemas.microsoft.com/office/drawing/2015/06/chart">
              <c:ext xmlns:c16="http://schemas.microsoft.com/office/drawing/2014/chart" uri="{C3380CC4-5D6E-409C-BE32-E72D297353CC}">
                <c16:uniqueId val="{00000007-E162-406D-B946-B2294E6B1FAF}"/>
              </c:ext>
            </c:extLst>
          </c:dPt>
          <c:dPt>
            <c:idx val="5"/>
            <c:invertIfNegative val="0"/>
            <c:bubble3D val="0"/>
            <c:extLst xmlns:c16r2="http://schemas.microsoft.com/office/drawing/2015/06/chart">
              <c:ext xmlns:c16="http://schemas.microsoft.com/office/drawing/2014/chart" uri="{C3380CC4-5D6E-409C-BE32-E72D297353CC}">
                <c16:uniqueId val="{00000009-E162-406D-B946-B2294E6B1FAF}"/>
              </c:ext>
            </c:extLst>
          </c:dPt>
          <c:dLbls>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Brussel</c:v>
                </c:pt>
                <c:pt idx="1">
                  <c:v>MR</c:v>
                </c:pt>
                <c:pt idx="2">
                  <c:v>DEFI</c:v>
                </c:pt>
                <c:pt idx="3">
                  <c:v>ECOLO</c:v>
                </c:pt>
                <c:pt idx="4">
                  <c:v>PS</c:v>
                </c:pt>
                <c:pt idx="5">
                  <c:v>N-VA</c:v>
                </c:pt>
                <c:pt idx="6">
                  <c:v>PTB</c:v>
                </c:pt>
                <c:pt idx="7">
                  <c:v>GROEN</c:v>
                </c:pt>
              </c:strCache>
            </c:strRef>
          </c:cat>
          <c:val>
            <c:numRef>
              <c:f>Sheet1!$B$2:$I$2</c:f>
              <c:numCache>
                <c:formatCode>0\%</c:formatCode>
                <c:ptCount val="8"/>
                <c:pt idx="0">
                  <c:v>11.4</c:v>
                </c:pt>
                <c:pt idx="1">
                  <c:v>10.99</c:v>
                </c:pt>
                <c:pt idx="2">
                  <c:v>10.97</c:v>
                </c:pt>
                <c:pt idx="3">
                  <c:v>10.11</c:v>
                </c:pt>
                <c:pt idx="4">
                  <c:v>9.25</c:v>
                </c:pt>
                <c:pt idx="5">
                  <c:v>10.89</c:v>
                </c:pt>
                <c:pt idx="6">
                  <c:v>10.37</c:v>
                </c:pt>
                <c:pt idx="7">
                  <c:v>8.47</c:v>
                </c:pt>
              </c:numCache>
            </c:numRef>
          </c:val>
          <c:extLst xmlns:c16r2="http://schemas.microsoft.com/office/drawing/2015/06/chart">
            <c:ext xmlns:c16="http://schemas.microsoft.com/office/drawing/2014/chart" uri="{C3380CC4-5D6E-409C-BE32-E72D297353CC}">
              <c16:uniqueId val="{0000000A-E162-406D-B946-B2294E6B1FAF}"/>
            </c:ext>
          </c:extLst>
        </c:ser>
        <c:ser>
          <c:idx val="1"/>
          <c:order val="1"/>
          <c:tx>
            <c:strRef>
              <c:f>Sheet1!$A$3</c:f>
              <c:strCache>
                <c:ptCount val="1"/>
                <c:pt idx="0">
                  <c:v>Important</c:v>
                </c:pt>
              </c:strCache>
            </c:strRef>
          </c:tx>
          <c:spPr>
            <a:solidFill>
              <a:schemeClr val="accent3"/>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C-E162-406D-B946-B2294E6B1FAF}"/>
              </c:ext>
            </c:extLst>
          </c:dPt>
          <c:dPt>
            <c:idx val="2"/>
            <c:invertIfNegative val="0"/>
            <c:bubble3D val="0"/>
            <c:extLst xmlns:c16r2="http://schemas.microsoft.com/office/drawing/2015/06/chart">
              <c:ext xmlns:c16="http://schemas.microsoft.com/office/drawing/2014/chart" uri="{C3380CC4-5D6E-409C-BE32-E72D297353CC}">
                <c16:uniqueId val="{0000000E-E162-406D-B946-B2294E6B1FAF}"/>
              </c:ext>
            </c:extLst>
          </c:dPt>
          <c:dPt>
            <c:idx val="3"/>
            <c:invertIfNegative val="0"/>
            <c:bubble3D val="0"/>
            <c:extLst xmlns:c16r2="http://schemas.microsoft.com/office/drawing/2015/06/chart">
              <c:ext xmlns:c16="http://schemas.microsoft.com/office/drawing/2014/chart" uri="{C3380CC4-5D6E-409C-BE32-E72D297353CC}">
                <c16:uniqueId val="{00000010-E162-406D-B946-B2294E6B1FAF}"/>
              </c:ext>
            </c:extLst>
          </c:dPt>
          <c:dPt>
            <c:idx val="4"/>
            <c:invertIfNegative val="0"/>
            <c:bubble3D val="0"/>
            <c:extLst xmlns:c16r2="http://schemas.microsoft.com/office/drawing/2015/06/chart">
              <c:ext xmlns:c16="http://schemas.microsoft.com/office/drawing/2014/chart" uri="{C3380CC4-5D6E-409C-BE32-E72D297353CC}">
                <c16:uniqueId val="{00000012-E162-406D-B946-B2294E6B1FAF}"/>
              </c:ext>
            </c:extLst>
          </c:dPt>
          <c:dPt>
            <c:idx val="5"/>
            <c:invertIfNegative val="0"/>
            <c:bubble3D val="0"/>
            <c:extLst xmlns:c16r2="http://schemas.microsoft.com/office/drawing/2015/06/chart">
              <c:ext xmlns:c16="http://schemas.microsoft.com/office/drawing/2014/chart" uri="{C3380CC4-5D6E-409C-BE32-E72D297353CC}">
                <c16:uniqueId val="{00000014-E162-406D-B946-B2294E6B1FAF}"/>
              </c:ext>
            </c:extLst>
          </c:dPt>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E162-406D-B946-B2294E6B1FAF}"/>
                </c:ext>
              </c:extLst>
            </c:dLbl>
            <c:dLbl>
              <c:idx val="2"/>
              <c:layout/>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E162-406D-B946-B2294E6B1FAF}"/>
                </c:ext>
              </c:extLst>
            </c:dLbl>
            <c:dLbl>
              <c:idx val="3"/>
              <c:layout/>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E162-406D-B946-B2294E6B1FAF}"/>
                </c:ext>
              </c:extLst>
            </c:dLbl>
            <c:dLbl>
              <c:idx val="4"/>
              <c:layout/>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E162-406D-B946-B2294E6B1FAF}"/>
                </c:ext>
              </c:extLst>
            </c:dLbl>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Sheet1!$B$1:$I$1</c:f>
              <c:strCache>
                <c:ptCount val="8"/>
                <c:pt idx="0">
                  <c:v>Brussel</c:v>
                </c:pt>
                <c:pt idx="1">
                  <c:v>MR</c:v>
                </c:pt>
                <c:pt idx="2">
                  <c:v>DEFI</c:v>
                </c:pt>
                <c:pt idx="3">
                  <c:v>ECOLO</c:v>
                </c:pt>
                <c:pt idx="4">
                  <c:v>PS</c:v>
                </c:pt>
                <c:pt idx="5">
                  <c:v>N-VA</c:v>
                </c:pt>
                <c:pt idx="6">
                  <c:v>PTB</c:v>
                </c:pt>
                <c:pt idx="7">
                  <c:v>GROEN</c:v>
                </c:pt>
              </c:strCache>
            </c:strRef>
          </c:cat>
          <c:val>
            <c:numRef>
              <c:f>Sheet1!$B$3:$I$3</c:f>
              <c:numCache>
                <c:formatCode>0\%</c:formatCode>
                <c:ptCount val="8"/>
                <c:pt idx="0">
                  <c:v>88.6</c:v>
                </c:pt>
                <c:pt idx="1">
                  <c:v>89.01</c:v>
                </c:pt>
                <c:pt idx="2">
                  <c:v>89.03</c:v>
                </c:pt>
                <c:pt idx="3">
                  <c:v>89.89000000000001</c:v>
                </c:pt>
                <c:pt idx="4">
                  <c:v>90.75</c:v>
                </c:pt>
                <c:pt idx="5">
                  <c:v>89.11</c:v>
                </c:pt>
                <c:pt idx="6">
                  <c:v>89.63</c:v>
                </c:pt>
                <c:pt idx="7">
                  <c:v>91.53</c:v>
                </c:pt>
              </c:numCache>
            </c:numRef>
          </c:val>
          <c:extLst xmlns:c16r2="http://schemas.microsoft.com/office/drawing/2015/06/chart">
            <c:ext xmlns:c16="http://schemas.microsoft.com/office/drawing/2014/chart" uri="{C3380CC4-5D6E-409C-BE32-E72D297353CC}">
              <c16:uniqueId val="{00000016-E162-406D-B946-B2294E6B1FAF}"/>
            </c:ext>
          </c:extLst>
        </c:ser>
        <c:dLbls>
          <c:dLblPos val="ctr"/>
          <c:showLegendKey val="0"/>
          <c:showVal val="1"/>
          <c:showCatName val="0"/>
          <c:showSerName val="0"/>
          <c:showPercent val="0"/>
          <c:showBubbleSize val="0"/>
        </c:dLbls>
        <c:gapWidth val="60"/>
        <c:overlap val="100"/>
        <c:axId val="2115212152"/>
        <c:axId val="2115207464"/>
      </c:barChart>
      <c:catAx>
        <c:axId val="2115212152"/>
        <c:scaling>
          <c:orientation val="minMax"/>
        </c:scaling>
        <c:delete val="1"/>
        <c:axPos val="b"/>
        <c:numFmt formatCode="0\%" sourceLinked="0"/>
        <c:majorTickMark val="out"/>
        <c:minorTickMark val="none"/>
        <c:tickLblPos val="nextTo"/>
        <c:crossAx val="2115207464"/>
        <c:crosses val="autoZero"/>
        <c:auto val="1"/>
        <c:lblAlgn val="ctr"/>
        <c:lblOffset val="100"/>
        <c:noMultiLvlLbl val="0"/>
      </c:catAx>
      <c:valAx>
        <c:axId val="2115207464"/>
        <c:scaling>
          <c:orientation val="minMax"/>
          <c:max val="100.0"/>
          <c:min val="0.0"/>
        </c:scaling>
        <c:delete val="1"/>
        <c:axPos val="l"/>
        <c:numFmt formatCode="0\%" sourceLinked="1"/>
        <c:majorTickMark val="out"/>
        <c:minorTickMark val="none"/>
        <c:tickLblPos val="nextTo"/>
        <c:crossAx val="2115212152"/>
        <c:crosses val="autoZero"/>
        <c:crossBetween val="between"/>
      </c:valAx>
    </c:plotArea>
    <c:legend>
      <c:legendPos val="r"/>
      <c:layout>
        <c:manualLayout>
          <c:xMode val="edge"/>
          <c:yMode val="edge"/>
          <c:x val="0.865506001649829"/>
          <c:y val="0.235165996861454"/>
          <c:w val="0.133024108172078"/>
          <c:h val="0.425374101016599"/>
        </c:manualLayout>
      </c:layout>
      <c:overlay val="0"/>
      <c:txPr>
        <a:bodyPr/>
        <a:lstStyle/>
        <a:p>
          <a:pPr>
            <a:defRPr sz="1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15094856"/>
        <c:axId val="2115084184"/>
      </c:barChart>
      <c:catAx>
        <c:axId val="211509485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5084184"/>
        <c:crosses val="autoZero"/>
        <c:auto val="1"/>
        <c:lblAlgn val="ctr"/>
        <c:lblOffset val="100"/>
        <c:noMultiLvlLbl val="0"/>
      </c:catAx>
      <c:valAx>
        <c:axId val="2115084184"/>
        <c:scaling>
          <c:orientation val="minMax"/>
          <c:max val="80.0"/>
          <c:min val="0.0"/>
        </c:scaling>
        <c:delete val="1"/>
        <c:axPos val="t"/>
        <c:numFmt formatCode="General" sourceLinked="1"/>
        <c:majorTickMark val="out"/>
        <c:minorTickMark val="none"/>
        <c:tickLblPos val="nextTo"/>
        <c:crossAx val="2115094856"/>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086698219559"/>
          <c:y val="0.0269885875174016"/>
          <c:w val="0.441913301780441"/>
          <c:h val="0.884914064297256"/>
        </c:manualLayout>
      </c:layout>
      <c:barChart>
        <c:barDir val="bar"/>
        <c:grouping val="clustered"/>
        <c:varyColors val="0"/>
        <c:ser>
          <c:idx val="0"/>
          <c:order val="0"/>
          <c:tx>
            <c:strRef>
              <c:f>Sheet1!$B$1</c:f>
              <c:strCache>
                <c:ptCount val="1"/>
                <c:pt idx="0">
                  <c:v>Minstens belangrijk</c:v>
                </c:pt>
              </c:strCache>
            </c:strRef>
          </c:tx>
          <c:spPr>
            <a:solidFill>
              <a:srgbClr val="B7BF12"/>
            </a:solidFill>
          </c:spPr>
          <c:invertIfNegative val="0"/>
          <c:dLbls>
            <c:numFmt formatCode="#,##0" sourceLinked="0"/>
            <c:spPr>
              <a:noFill/>
              <a:ln>
                <a:noFill/>
              </a:ln>
              <a:effectLst/>
            </c:spPr>
            <c:txPr>
              <a:bodyPr/>
              <a:lstStyle/>
              <a:p>
                <a:pPr>
                  <a:defRPr sz="12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Éducation dans les écoles concernant le bien-être animal</c:v>
                </c:pt>
                <c:pt idx="1">
                  <c:v>Animaux de compagnie admis dans les maison de repos, …</c:v>
                </c:pt>
                <c:pt idx="2">
                  <c:v>Gestion éthique des pigeons</c:v>
                </c:pt>
                <c:pt idx="3">
                  <c:v>Politique de stérilisation des chats (errants) </c:v>
                </c:pt>
                <c:pt idx="4">
                  <c:v>Pas d'animaux dans les foires (p.ex. poneys)</c:v>
                </c:pt>
                <c:pt idx="5">
                  <c:v>Vente d'animaux de compagnie interdite sur les marchés</c:v>
                </c:pt>
                <c:pt idx="6">
                  <c:v>Police des animaux dans la ville / commune</c:v>
                </c:pt>
                <c:pt idx="7">
                  <c:v>Zones sans laisse pour chiens</c:v>
                </c:pt>
                <c:pt idx="8">
                  <c:v>Feux d'artifice à bruit contenu</c:v>
                </c:pt>
                <c:pt idx="9">
                  <c:v>Échevin du bien-être animal</c:v>
                </c:pt>
              </c:strCache>
            </c:strRef>
          </c:cat>
          <c:val>
            <c:numRef>
              <c:f>Sheet1!$B$2:$B$11</c:f>
              <c:numCache>
                <c:formatCode>General</c:formatCode>
                <c:ptCount val="10"/>
                <c:pt idx="0">
                  <c:v>90.19</c:v>
                </c:pt>
                <c:pt idx="1">
                  <c:v>87.84</c:v>
                </c:pt>
                <c:pt idx="2">
                  <c:v>87.39</c:v>
                </c:pt>
                <c:pt idx="3">
                  <c:v>86.58</c:v>
                </c:pt>
                <c:pt idx="4">
                  <c:v>82.93</c:v>
                </c:pt>
                <c:pt idx="5">
                  <c:v>79.53</c:v>
                </c:pt>
                <c:pt idx="6">
                  <c:v>78.59</c:v>
                </c:pt>
                <c:pt idx="7">
                  <c:v>75.75</c:v>
                </c:pt>
                <c:pt idx="8">
                  <c:v>65.38</c:v>
                </c:pt>
                <c:pt idx="9">
                  <c:v>64.92</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137940264"/>
        <c:axId val="2092145336"/>
      </c:barChart>
      <c:catAx>
        <c:axId val="2137940264"/>
        <c:scaling>
          <c:orientation val="maxMin"/>
        </c:scaling>
        <c:delete val="0"/>
        <c:axPos val="l"/>
        <c:numFmt formatCode="#,##0" sourceLinked="0"/>
        <c:majorTickMark val="out"/>
        <c:minorTickMark val="none"/>
        <c:tickLblPos val="nextTo"/>
        <c:spPr>
          <a:ln>
            <a:noFill/>
          </a:ln>
        </c:spPr>
        <c:txPr>
          <a:bodyPr/>
          <a:lstStyle/>
          <a:p>
            <a:pPr>
              <a:defRPr sz="1050">
                <a:solidFill>
                  <a:schemeClr val="tx1">
                    <a:lumMod val="75000"/>
                    <a:lumOff val="25000"/>
                  </a:schemeClr>
                </a:solidFill>
              </a:defRPr>
            </a:pPr>
            <a:endParaRPr lang="en-US"/>
          </a:p>
        </c:txPr>
        <c:crossAx val="2092145336"/>
        <c:crosses val="autoZero"/>
        <c:auto val="1"/>
        <c:lblAlgn val="ctr"/>
        <c:lblOffset val="100"/>
        <c:noMultiLvlLbl val="0"/>
      </c:catAx>
      <c:valAx>
        <c:axId val="2092145336"/>
        <c:scaling>
          <c:orientation val="minMax"/>
          <c:max val="100.0"/>
          <c:min val="0.0"/>
        </c:scaling>
        <c:delete val="1"/>
        <c:axPos val="t"/>
        <c:numFmt formatCode="General" sourceLinked="1"/>
        <c:majorTickMark val="out"/>
        <c:minorTickMark val="none"/>
        <c:tickLblPos val="nextTo"/>
        <c:crossAx val="213794026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08802728"/>
        <c:axId val="-2109038936"/>
      </c:barChart>
      <c:catAx>
        <c:axId val="-210880272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038936"/>
        <c:crosses val="autoZero"/>
        <c:auto val="1"/>
        <c:lblAlgn val="ctr"/>
        <c:lblOffset val="100"/>
        <c:noMultiLvlLbl val="0"/>
      </c:catAx>
      <c:valAx>
        <c:axId val="-2109038936"/>
        <c:scaling>
          <c:orientation val="minMax"/>
          <c:max val="80.0"/>
          <c:min val="0.0"/>
        </c:scaling>
        <c:delete val="1"/>
        <c:axPos val="t"/>
        <c:numFmt formatCode="General" sourceLinked="1"/>
        <c:majorTickMark val="out"/>
        <c:minorTickMark val="none"/>
        <c:tickLblPos val="nextTo"/>
        <c:crossAx val="-2108802728"/>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0.63854</cdr:x>
      <cdr:y>0.91067</cdr:y>
    </cdr:from>
    <cdr:to>
      <cdr:x>0.72626</cdr:x>
      <cdr:y>0.97188</cdr:y>
    </cdr:to>
    <cdr:sp macro="" textlink="">
      <cdr:nvSpPr>
        <cdr:cNvPr id="9" name="Rectangle 8">
          <a:extLst xmlns:a="http://schemas.openxmlformats.org/drawingml/2006/main">
            <a:ext uri="{FF2B5EF4-FFF2-40B4-BE49-F238E27FC236}">
              <a16:creationId xmlns:a16="http://schemas.microsoft.com/office/drawing/2014/main" xmlns="" id="{D76C53B0-B8FC-4215-AA75-3E7A7CB100D5}"/>
            </a:ext>
          </a:extLst>
        </cdr:cNvPr>
        <cdr:cNvSpPr/>
      </cdr:nvSpPr>
      <cdr:spPr>
        <a:xfrm xmlns:a="http://schemas.openxmlformats.org/drawingml/2006/main">
          <a:off x="5998633" y="3285634"/>
          <a:ext cx="824090" cy="220841"/>
        </a:xfrm>
        <a:prstGeom xmlns:a="http://schemas.openxmlformats.org/drawingml/2006/main" prst="rect">
          <a:avLst/>
        </a:prstGeom>
        <a:noFill xmlns:a="http://schemas.openxmlformats.org/drawingml/2006/main"/>
        <a:ln xmlns:a="http://schemas.openxmlformats.org/drawingml/2006/main" w="12700">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24282" rtl="0" eaLnBrk="1" latinLnBrk="0" hangingPunct="1">
            <a:defRPr sz="1800" kern="1200">
              <a:solidFill>
                <a:schemeClr val="lt1"/>
              </a:solidFill>
              <a:latin typeface="+mn-lt"/>
              <a:ea typeface="+mn-ea"/>
              <a:cs typeface="+mn-cs"/>
            </a:defRPr>
          </a:lvl1pPr>
          <a:lvl2pPr marL="462140" algn="l" defTabSz="924282" rtl="0" eaLnBrk="1" latinLnBrk="0" hangingPunct="1">
            <a:defRPr sz="1800" kern="1200">
              <a:solidFill>
                <a:schemeClr val="lt1"/>
              </a:solidFill>
              <a:latin typeface="+mn-lt"/>
              <a:ea typeface="+mn-ea"/>
              <a:cs typeface="+mn-cs"/>
            </a:defRPr>
          </a:lvl2pPr>
          <a:lvl3pPr marL="924282" algn="l" defTabSz="924282" rtl="0" eaLnBrk="1" latinLnBrk="0" hangingPunct="1">
            <a:defRPr sz="1800" kern="1200">
              <a:solidFill>
                <a:schemeClr val="lt1"/>
              </a:solidFill>
              <a:latin typeface="+mn-lt"/>
              <a:ea typeface="+mn-ea"/>
              <a:cs typeface="+mn-cs"/>
            </a:defRPr>
          </a:lvl3pPr>
          <a:lvl4pPr marL="1386422" algn="l" defTabSz="924282" rtl="0" eaLnBrk="1" latinLnBrk="0" hangingPunct="1">
            <a:defRPr sz="1800" kern="1200">
              <a:solidFill>
                <a:schemeClr val="lt1"/>
              </a:solidFill>
              <a:latin typeface="+mn-lt"/>
              <a:ea typeface="+mn-ea"/>
              <a:cs typeface="+mn-cs"/>
            </a:defRPr>
          </a:lvl4pPr>
          <a:lvl5pPr marL="1848564" algn="l" defTabSz="924282" rtl="0" eaLnBrk="1" latinLnBrk="0" hangingPunct="1">
            <a:defRPr sz="1800" kern="1200">
              <a:solidFill>
                <a:schemeClr val="lt1"/>
              </a:solidFill>
              <a:latin typeface="+mn-lt"/>
              <a:ea typeface="+mn-ea"/>
              <a:cs typeface="+mn-cs"/>
            </a:defRPr>
          </a:lvl5pPr>
          <a:lvl6pPr marL="2310704" algn="l" defTabSz="924282" rtl="0" eaLnBrk="1" latinLnBrk="0" hangingPunct="1">
            <a:defRPr sz="1800" kern="1200">
              <a:solidFill>
                <a:schemeClr val="lt1"/>
              </a:solidFill>
              <a:latin typeface="+mn-lt"/>
              <a:ea typeface="+mn-ea"/>
              <a:cs typeface="+mn-cs"/>
            </a:defRPr>
          </a:lvl6pPr>
          <a:lvl7pPr marL="2772846" algn="l" defTabSz="924282" rtl="0" eaLnBrk="1" latinLnBrk="0" hangingPunct="1">
            <a:defRPr sz="1800" kern="1200">
              <a:solidFill>
                <a:schemeClr val="lt1"/>
              </a:solidFill>
              <a:latin typeface="+mn-lt"/>
              <a:ea typeface="+mn-ea"/>
              <a:cs typeface="+mn-cs"/>
            </a:defRPr>
          </a:lvl7pPr>
          <a:lvl8pPr marL="3234986" algn="l" defTabSz="924282" rtl="0" eaLnBrk="1" latinLnBrk="0" hangingPunct="1">
            <a:defRPr sz="1800" kern="1200">
              <a:solidFill>
                <a:schemeClr val="lt1"/>
              </a:solidFill>
              <a:latin typeface="+mn-lt"/>
              <a:ea typeface="+mn-ea"/>
              <a:cs typeface="+mn-cs"/>
            </a:defRPr>
          </a:lvl8pPr>
          <a:lvl9pPr marL="3697126" algn="l" defTabSz="924282" rtl="0" eaLnBrk="1" latinLnBrk="0" hangingPunct="1">
            <a:defRPr sz="1800" kern="1200">
              <a:solidFill>
                <a:schemeClr val="lt1"/>
              </a:solidFill>
              <a:latin typeface="+mn-lt"/>
              <a:ea typeface="+mn-ea"/>
              <a:cs typeface="+mn-cs"/>
            </a:defRPr>
          </a:lvl9pPr>
        </a:lstStyle>
        <a:p xmlns:a="http://schemas.openxmlformats.org/drawingml/2006/main">
          <a:pPr algn="ctr"/>
          <a:endParaRPr lang="nl-BE"/>
        </a:p>
      </cdr:txBody>
    </cdr:sp>
  </cdr:relSizeAnchor>
  <cdr:relSizeAnchor xmlns:cdr="http://schemas.openxmlformats.org/drawingml/2006/chartDrawing">
    <cdr:from>
      <cdr:x>0.64652</cdr:x>
      <cdr:y>0.918</cdr:y>
    </cdr:from>
    <cdr:to>
      <cdr:x>0.86181</cdr:x>
      <cdr:y>0.96278</cdr:y>
    </cdr:to>
    <cdr:grpSp>
      <cdr:nvGrpSpPr>
        <cdr:cNvPr id="10" name="Group 9">
          <a:extLst xmlns:a="http://schemas.openxmlformats.org/drawingml/2006/main">
            <a:ext uri="{FF2B5EF4-FFF2-40B4-BE49-F238E27FC236}">
              <a16:creationId xmlns:a16="http://schemas.microsoft.com/office/drawing/2014/main" xmlns="" id="{7509B7AC-A57E-414A-A637-008C61400D10}"/>
            </a:ext>
          </a:extLst>
        </cdr:cNvPr>
        <cdr:cNvGrpSpPr/>
      </cdr:nvGrpSpPr>
      <cdr:grpSpPr>
        <a:xfrm xmlns:a="http://schemas.openxmlformats.org/drawingml/2006/main">
          <a:off x="6073580" y="3312080"/>
          <a:ext cx="2022492" cy="161563"/>
          <a:chOff x="8116131" y="3278974"/>
          <a:chExt cx="1278165" cy="161589"/>
        </a:xfrm>
      </cdr:grpSpPr>
      <cdr:sp macro="" textlink="">
        <cdr:nvSpPr>
          <cdr:cNvPr id="15" name="Rectangle 14">
            <a:extLst xmlns:a="http://schemas.openxmlformats.org/drawingml/2006/main">
              <a:ext uri="{FF2B5EF4-FFF2-40B4-BE49-F238E27FC236}">
                <a16:creationId xmlns:a16="http://schemas.microsoft.com/office/drawing/2014/main" xmlns="" id="{4E7181A7-A524-4F4D-8BB1-99805D65E67B}"/>
              </a:ext>
            </a:extLst>
          </cdr:cNvPr>
          <cdr:cNvSpPr/>
        </cdr:nvSpPr>
        <cdr:spPr>
          <a:xfrm xmlns:a="http://schemas.openxmlformats.org/drawingml/2006/main">
            <a:off x="8116131" y="3307450"/>
            <a:ext cx="56703" cy="83674"/>
          </a:xfrm>
          <a:prstGeom xmlns:a="http://schemas.openxmlformats.org/drawingml/2006/main" prst="rect">
            <a:avLst/>
          </a:prstGeom>
          <a:solidFill xmlns:a="http://schemas.openxmlformats.org/drawingml/2006/main">
            <a:srgbClr val="B7BF1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nl-BE"/>
          </a:p>
        </cdr:txBody>
      </cdr:sp>
      <cdr:sp macro="" textlink="">
        <cdr:nvSpPr>
          <cdr:cNvPr id="16" name="TextBox 2">
            <a:extLst xmlns:a="http://schemas.openxmlformats.org/drawingml/2006/main">
              <a:ext uri="{FF2B5EF4-FFF2-40B4-BE49-F238E27FC236}">
                <a16:creationId xmlns:a16="http://schemas.microsoft.com/office/drawing/2014/main" xmlns="" id="{0ABBECA5-63AD-4F85-BAA5-E3476808D3E9}"/>
              </a:ext>
            </a:extLst>
          </cdr:cNvPr>
          <cdr:cNvSpPr txBox="1"/>
        </cdr:nvSpPr>
        <cdr:spPr>
          <a:xfrm xmlns:a="http://schemas.openxmlformats.org/drawingml/2006/main">
            <a:off x="8191735" y="3278974"/>
            <a:ext cx="1202561" cy="161589"/>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4763"/>
            <a:r>
              <a:rPr lang="nl-BE" sz="1050" dirty="0">
                <a:solidFill>
                  <a:schemeClr val="bg2">
                    <a:lumMod val="75000"/>
                  </a:schemeClr>
                </a:solidFill>
              </a:rPr>
              <a:t>Important</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05/07/18</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05/07/18</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394451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242236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10</a:t>
            </a:fld>
            <a:endParaRPr lang="en-GB"/>
          </a:p>
        </p:txBody>
      </p:sp>
    </p:spTree>
    <p:extLst>
      <p:ext uri="{BB962C8B-B14F-4D97-AF65-F5344CB8AC3E}">
        <p14:creationId xmlns:p14="http://schemas.microsoft.com/office/powerpoint/2010/main" val="31667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a:p>
        </p:txBody>
      </p:sp>
    </p:spTree>
    <p:extLst>
      <p:ext uri="{BB962C8B-B14F-4D97-AF65-F5344CB8AC3E}">
        <p14:creationId xmlns:p14="http://schemas.microsoft.com/office/powerpoint/2010/main" val="142228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a:p>
        </p:txBody>
      </p:sp>
    </p:spTree>
    <p:extLst>
      <p:ext uri="{BB962C8B-B14F-4D97-AF65-F5344CB8AC3E}">
        <p14:creationId xmlns:p14="http://schemas.microsoft.com/office/powerpoint/2010/main" val="108500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14</a:t>
            </a:fld>
            <a:endParaRPr lang="en-GB"/>
          </a:p>
        </p:txBody>
      </p:sp>
    </p:spTree>
    <p:extLst>
      <p:ext uri="{BB962C8B-B14F-4D97-AF65-F5344CB8AC3E}">
        <p14:creationId xmlns:p14="http://schemas.microsoft.com/office/powerpoint/2010/main" val="958649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15</a:t>
            </a:fld>
            <a:endParaRPr lang="en-GB"/>
          </a:p>
        </p:txBody>
      </p:sp>
    </p:spTree>
    <p:extLst>
      <p:ext uri="{BB962C8B-B14F-4D97-AF65-F5344CB8AC3E}">
        <p14:creationId xmlns:p14="http://schemas.microsoft.com/office/powerpoint/2010/main" val="116522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16</a:t>
            </a:fld>
            <a:endParaRPr lang="en-GB"/>
          </a:p>
        </p:txBody>
      </p:sp>
    </p:spTree>
    <p:extLst>
      <p:ext uri="{BB962C8B-B14F-4D97-AF65-F5344CB8AC3E}">
        <p14:creationId xmlns:p14="http://schemas.microsoft.com/office/powerpoint/2010/main" val="225668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17</a:t>
            </a:fld>
            <a:endParaRPr lang="en-GB"/>
          </a:p>
        </p:txBody>
      </p:sp>
    </p:spTree>
    <p:extLst>
      <p:ext uri="{BB962C8B-B14F-4D97-AF65-F5344CB8AC3E}">
        <p14:creationId xmlns:p14="http://schemas.microsoft.com/office/powerpoint/2010/main" val="258724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19</a:t>
            </a:fld>
            <a:endParaRPr lang="en-GB"/>
          </a:p>
        </p:txBody>
      </p:sp>
    </p:spTree>
    <p:extLst>
      <p:ext uri="{BB962C8B-B14F-4D97-AF65-F5344CB8AC3E}">
        <p14:creationId xmlns:p14="http://schemas.microsoft.com/office/powerpoint/2010/main" val="227099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dirty="0"/>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2017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4000" y="196566"/>
            <a:ext cx="6258453"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
        <p:nvSpPr>
          <p:cNvPr id="2" name="Rectangle 1">
            <a:extLst>
              <a:ext uri="{FF2B5EF4-FFF2-40B4-BE49-F238E27FC236}">
                <a16:creationId xmlns:a16="http://schemas.microsoft.com/office/drawing/2014/main" xmlns="" id="{C938DA19-24AA-43D0-9C26-87433564F95F}"/>
              </a:ext>
            </a:extLst>
          </p:cNvPr>
          <p:cNvSpPr/>
          <p:nvPr userDrawn="1"/>
        </p:nvSpPr>
        <p:spPr>
          <a:xfrm>
            <a:off x="0" y="0"/>
            <a:ext cx="557719" cy="5143500"/>
          </a:xfrm>
          <a:prstGeom prst="rect">
            <a:avLst/>
          </a:prstGeom>
          <a:solidFill>
            <a:srgbClr val="802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5">
            <a:extLst>
              <a:ext uri="{FF2B5EF4-FFF2-40B4-BE49-F238E27FC236}">
                <a16:creationId xmlns:a16="http://schemas.microsoft.com/office/drawing/2014/main" xmlns="" id="{6F88CAA9-62BC-4912-8AC1-B3DA916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77" y="132849"/>
            <a:ext cx="715821" cy="360000"/>
          </a:xfrm>
          <a:prstGeom prst="rect">
            <a:avLst/>
          </a:prstGeom>
        </p:spPr>
      </p:pic>
      <p:grpSp>
        <p:nvGrpSpPr>
          <p:cNvPr id="7" name="Group 6">
            <a:extLst>
              <a:ext uri="{FF2B5EF4-FFF2-40B4-BE49-F238E27FC236}">
                <a16:creationId xmlns:a16="http://schemas.microsoft.com/office/drawing/2014/main" xmlns="" id="{EBC908D7-1E48-449D-A0C5-7D8C910EB7A4}"/>
              </a:ext>
            </a:extLst>
          </p:cNvPr>
          <p:cNvGrpSpPr/>
          <p:nvPr userDrawn="1"/>
        </p:nvGrpSpPr>
        <p:grpSpPr>
          <a:xfrm>
            <a:off x="42983" y="4299499"/>
            <a:ext cx="463338" cy="609979"/>
            <a:chOff x="42983" y="4299499"/>
            <a:chExt cx="463338" cy="609979"/>
          </a:xfrm>
        </p:grpSpPr>
        <p:pic>
          <p:nvPicPr>
            <p:cNvPr id="9" name="Picture 4" descr="Gerelateerde afbeelding">
              <a:extLst>
                <a:ext uri="{FF2B5EF4-FFF2-40B4-BE49-F238E27FC236}">
                  <a16:creationId xmlns:a16="http://schemas.microsoft.com/office/drawing/2014/main" xmlns="" id="{CE4BB99F-72F7-48F1-ADD8-23630DF921C9}"/>
                </a:ext>
              </a:extLst>
            </p:cNvPr>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erelateerde afbeelding">
              <a:extLst>
                <a:ext uri="{FF2B5EF4-FFF2-40B4-BE49-F238E27FC236}">
                  <a16:creationId xmlns:a16="http://schemas.microsoft.com/office/drawing/2014/main" xmlns="" id="{8FA60440-1DC4-4258-AE51-3CFA89110303}"/>
                </a:ext>
              </a:extLst>
            </p:cNvP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0051017"/>
      </p:ext>
    </p:extLst>
  </p:cSld>
  <p:clrMapOvr>
    <a:masterClrMapping/>
  </p:clrMapOvr>
  <p:extLst>
    <p:ext uri="{DCECCB84-F9BA-43D5-87BE-67443E8EF086}">
      <p15:sldGuideLst xmlns:p15="http://schemas.microsoft.com/office/powerpoint/2012/main" xmlns="">
        <p15:guide id="1" pos="43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3" y="815987"/>
            <a:ext cx="8180073"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684213" y="196566"/>
            <a:ext cx="6258240"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684214" y="4582649"/>
            <a:ext cx="6258460"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
        <p:nvSpPr>
          <p:cNvPr id="5" name="Rectangle 4">
            <a:extLst>
              <a:ext uri="{FF2B5EF4-FFF2-40B4-BE49-F238E27FC236}">
                <a16:creationId xmlns:a16="http://schemas.microsoft.com/office/drawing/2014/main" xmlns="" id="{50E9D42C-50CD-4E2B-93C5-FA9661A4511A}"/>
              </a:ext>
            </a:extLst>
          </p:cNvPr>
          <p:cNvSpPr/>
          <p:nvPr userDrawn="1"/>
        </p:nvSpPr>
        <p:spPr>
          <a:xfrm>
            <a:off x="0" y="0"/>
            <a:ext cx="557719" cy="5143500"/>
          </a:xfrm>
          <a:prstGeom prst="rect">
            <a:avLst/>
          </a:prstGeom>
          <a:solidFill>
            <a:srgbClr val="802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Picture 8">
            <a:extLst>
              <a:ext uri="{FF2B5EF4-FFF2-40B4-BE49-F238E27FC236}">
                <a16:creationId xmlns:a16="http://schemas.microsoft.com/office/drawing/2014/main" xmlns="" id="{27DB7BC2-6CE0-4EF5-97A4-6D32E539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77" y="132849"/>
            <a:ext cx="715821" cy="360000"/>
          </a:xfrm>
          <a:prstGeom prst="rect">
            <a:avLst/>
          </a:prstGeom>
        </p:spPr>
      </p:pic>
    </p:spTree>
    <p:extLst>
      <p:ext uri="{BB962C8B-B14F-4D97-AF65-F5344CB8AC3E}">
        <p14:creationId xmlns:p14="http://schemas.microsoft.com/office/powerpoint/2010/main" val="3550569779"/>
      </p:ext>
    </p:extLst>
  </p:cSld>
  <p:clrMapOvr>
    <a:masterClrMapping/>
  </p:clrMapOvr>
  <p:extLst>
    <p:ext uri="{DCECCB84-F9BA-43D5-87BE-67443E8EF086}">
      <p15:sldGuideLst xmlns:p15="http://schemas.microsoft.com/office/powerpoint/2012/main" xmlns="">
        <p15:guide id="1" pos="43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6" name="Group 35"/>
          <p:cNvGrpSpPr/>
          <p:nvPr userDrawn="1"/>
        </p:nvGrpSpPr>
        <p:grpSpPr>
          <a:xfrm>
            <a:off x="8252496" y="2571750"/>
            <a:ext cx="891505" cy="2571750"/>
            <a:chOff x="12130881" y="3781425"/>
            <a:chExt cx="1310482" cy="3781425"/>
          </a:xfrm>
        </p:grpSpPr>
        <p:sp>
          <p:nvSpPr>
            <p:cNvPr id="37" name="Oval 36"/>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Oval 37"/>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ight Triangle 3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42"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24"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3"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3"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C:\Users\Graphics Dude Ltd\Graphics Dude Ltd\Work\PC - IM - 150415A (template pt2)\Graphics\Tags\MarketingElectronic-Col.png"/>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404" r:id="rId10"/>
    <p:sldLayoutId id="2147493398" r:id="rId11"/>
    <p:sldLayoutId id="2147493405" r:id="rId12"/>
    <p:sldLayoutId id="2147493383" r:id="rId13"/>
    <p:sldLayoutId id="2147493319" r:id="rId14"/>
    <p:sldLayoutId id="2147493323" r:id="rId15"/>
    <p:sldLayoutId id="2147493331" r:id="rId16"/>
    <p:sldLayoutId id="2147493332" r:id="rId17"/>
    <p:sldLayoutId id="2147493333" r:id="rId18"/>
    <p:sldLayoutId id="2147493334" r:id="rId19"/>
    <p:sldLayoutId id="2147493335" r:id="rId20"/>
    <p:sldLayoutId id="2147493336" r:id="rId21"/>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jpeg"/></Relationships>
</file>

<file path=ppt/slides/_rels/slide13.xml.rels><?xml version="1.0" encoding="UTF-8" standalone="yes"?>
<Relationships xmlns="http://schemas.openxmlformats.org/package/2006/relationships"><Relationship Id="rId9" Type="http://schemas.openxmlformats.org/officeDocument/2006/relationships/image" Target="../media/image18.png"/><Relationship Id="rId20" Type="http://schemas.openxmlformats.org/officeDocument/2006/relationships/image" Target="../media/image31.svg"/><Relationship Id="rId21" Type="http://schemas.openxmlformats.org/officeDocument/2006/relationships/image" Target="../media/image24.png"/><Relationship Id="rId22" Type="http://schemas.openxmlformats.org/officeDocument/2006/relationships/image" Target="../media/image33.svg"/><Relationship Id="rId23" Type="http://schemas.openxmlformats.org/officeDocument/2006/relationships/image" Target="../media/image25.png"/><Relationship Id="rId24" Type="http://schemas.openxmlformats.org/officeDocument/2006/relationships/image" Target="../media/image35.svg"/><Relationship Id="rId25" Type="http://schemas.openxmlformats.org/officeDocument/2006/relationships/image" Target="../media/image26.png"/><Relationship Id="rId26" Type="http://schemas.openxmlformats.org/officeDocument/2006/relationships/image" Target="../media/image37.svg"/><Relationship Id="rId27" Type="http://schemas.openxmlformats.org/officeDocument/2006/relationships/image" Target="../media/image14.png"/><Relationship Id="rId10" Type="http://schemas.openxmlformats.org/officeDocument/2006/relationships/image" Target="../media/image21.svg"/><Relationship Id="rId11" Type="http://schemas.openxmlformats.org/officeDocument/2006/relationships/image" Target="../media/image19.png"/><Relationship Id="rId12" Type="http://schemas.openxmlformats.org/officeDocument/2006/relationships/image" Target="../media/image23.svg"/><Relationship Id="rId13" Type="http://schemas.openxmlformats.org/officeDocument/2006/relationships/image" Target="../media/image20.png"/><Relationship Id="rId14" Type="http://schemas.openxmlformats.org/officeDocument/2006/relationships/image" Target="../media/image25.svg"/><Relationship Id="rId15" Type="http://schemas.openxmlformats.org/officeDocument/2006/relationships/image" Target="../media/image21.png"/><Relationship Id="rId16" Type="http://schemas.openxmlformats.org/officeDocument/2006/relationships/image" Target="../media/image27.svg"/><Relationship Id="rId17" Type="http://schemas.openxmlformats.org/officeDocument/2006/relationships/image" Target="../media/image22.png"/><Relationship Id="rId18" Type="http://schemas.openxmlformats.org/officeDocument/2006/relationships/image" Target="../media/image29.svg"/><Relationship Id="rId19" Type="http://schemas.openxmlformats.org/officeDocument/2006/relationships/image" Target="../media/image23.png"/><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image" Target="../media/image16.png"/><Relationship Id="rId6" Type="http://schemas.openxmlformats.org/officeDocument/2006/relationships/image" Target="../media/image17.svg"/><Relationship Id="rId7" Type="http://schemas.openxmlformats.org/officeDocument/2006/relationships/image" Target="../media/image17.png"/><Relationship Id="rId8"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 Id="rId6" Type="http://schemas.openxmlformats.org/officeDocument/2006/relationships/chart" Target="../charts/chart12.xml"/><Relationship Id="rId7" Type="http://schemas.openxmlformats.org/officeDocument/2006/relationships/chart" Target="../charts/chart13.xml"/><Relationship Id="rId8" Type="http://schemas.openxmlformats.org/officeDocument/2006/relationships/chart" Target="../charts/chart14.xml"/><Relationship Id="rId9" Type="http://schemas.openxmlformats.org/officeDocument/2006/relationships/chart" Target="../charts/chart15.xml"/><Relationship Id="rId10"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 Id="rId6" Type="http://schemas.openxmlformats.org/officeDocument/2006/relationships/chart" Target="../charts/chart19.xml"/><Relationship Id="rId7" Type="http://schemas.openxmlformats.org/officeDocument/2006/relationships/chart" Target="../charts/chart20.xml"/><Relationship Id="rId8" Type="http://schemas.openxmlformats.org/officeDocument/2006/relationships/chart" Target="../charts/chart21.xml"/><Relationship Id="rId9" Type="http://schemas.openxmlformats.org/officeDocument/2006/relationships/chart" Target="../charts/chart22.xml"/><Relationship Id="rId10"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1" Type="http://schemas.openxmlformats.org/officeDocument/2006/relationships/chart" Target="../charts/chart31.xml"/><Relationship Id="rId12"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chart" Target="../charts/chart23.xml"/><Relationship Id="rId4" Type="http://schemas.openxmlformats.org/officeDocument/2006/relationships/chart" Target="../charts/chart24.xml"/><Relationship Id="rId5" Type="http://schemas.openxmlformats.org/officeDocument/2006/relationships/chart" Target="../charts/chart25.xml"/><Relationship Id="rId6" Type="http://schemas.openxmlformats.org/officeDocument/2006/relationships/chart" Target="../charts/chart26.xml"/><Relationship Id="rId7" Type="http://schemas.openxmlformats.org/officeDocument/2006/relationships/chart" Target="../charts/chart27.xml"/><Relationship Id="rId8" Type="http://schemas.openxmlformats.org/officeDocument/2006/relationships/chart" Target="../charts/chart28.xml"/><Relationship Id="rId9" Type="http://schemas.openxmlformats.org/officeDocument/2006/relationships/chart" Target="../charts/chart29.xml"/><Relationship Id="rId10" Type="http://schemas.openxmlformats.org/officeDocument/2006/relationships/chart" Target="../charts/chart30.xml"/></Relationships>
</file>

<file path=ppt/slides/_rels/slide17.xml.rels><?xml version="1.0" encoding="UTF-8" standalone="yes"?>
<Relationships xmlns="http://schemas.openxmlformats.org/package/2006/relationships"><Relationship Id="rId11" Type="http://schemas.openxmlformats.org/officeDocument/2006/relationships/chart" Target="../charts/chart40.xml"/><Relationship Id="rId12"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chart" Target="../charts/chart32.xml"/><Relationship Id="rId4" Type="http://schemas.openxmlformats.org/officeDocument/2006/relationships/chart" Target="../charts/chart33.xml"/><Relationship Id="rId5" Type="http://schemas.openxmlformats.org/officeDocument/2006/relationships/chart" Target="../charts/chart34.xml"/><Relationship Id="rId6" Type="http://schemas.openxmlformats.org/officeDocument/2006/relationships/chart" Target="../charts/chart35.xml"/><Relationship Id="rId7" Type="http://schemas.openxmlformats.org/officeDocument/2006/relationships/chart" Target="../charts/chart36.xml"/><Relationship Id="rId8" Type="http://schemas.openxmlformats.org/officeDocument/2006/relationships/chart" Target="../charts/chart37.xml"/><Relationship Id="rId9" Type="http://schemas.openxmlformats.org/officeDocument/2006/relationships/chart" Target="../charts/chart38.xml"/><Relationship Id="rId10" Type="http://schemas.openxmlformats.org/officeDocument/2006/relationships/chart" Target="../charts/char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chart" Target="../charts/chart41.xml"/><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2.png"/><Relationship Id="rId7" Type="http://schemas.openxmlformats.org/officeDocument/2006/relationships/image" Target="../media/image32.png"/><Relationship Id="rId1" Type="http://schemas.openxmlformats.org/officeDocument/2006/relationships/slideLayout" Target="../slideLayouts/slideLayout9.xml"/><Relationship Id="rId2"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hyperlink" Target="http://www.ipsos.com/" TargetMode="External"/><Relationship Id="rId5" Type="http://schemas.openxmlformats.org/officeDocument/2006/relationships/image" Target="../media/image1.png"/><Relationship Id="rId6" Type="http://schemas.openxmlformats.org/officeDocument/2006/relationships/image" Target="../media/image3.png"/><Relationship Id="rId7" Type="http://schemas.microsoft.com/office/2007/relationships/hdphoto" Target="../media/hdphoto1.wdp"/><Relationship Id="rId8"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image" Target="../media/image23.svg"/><Relationship Id="rId20" Type="http://schemas.openxmlformats.org/officeDocument/2006/relationships/image" Target="../media/image25.png"/><Relationship Id="rId21" Type="http://schemas.openxmlformats.org/officeDocument/2006/relationships/image" Target="../media/image35.svg"/><Relationship Id="rId22" Type="http://schemas.openxmlformats.org/officeDocument/2006/relationships/image" Target="../media/image26.png"/><Relationship Id="rId23" Type="http://schemas.openxmlformats.org/officeDocument/2006/relationships/image" Target="../media/image37.svg"/><Relationship Id="rId10" Type="http://schemas.openxmlformats.org/officeDocument/2006/relationships/image" Target="../media/image20.png"/><Relationship Id="rId11" Type="http://schemas.openxmlformats.org/officeDocument/2006/relationships/image" Target="../media/image25.svg"/><Relationship Id="rId12" Type="http://schemas.openxmlformats.org/officeDocument/2006/relationships/image" Target="../media/image21.png"/><Relationship Id="rId13" Type="http://schemas.openxmlformats.org/officeDocument/2006/relationships/image" Target="../media/image27.svg"/><Relationship Id="rId14" Type="http://schemas.openxmlformats.org/officeDocument/2006/relationships/image" Target="../media/image22.png"/><Relationship Id="rId15" Type="http://schemas.openxmlformats.org/officeDocument/2006/relationships/image" Target="../media/image29.svg"/><Relationship Id="rId16" Type="http://schemas.openxmlformats.org/officeDocument/2006/relationships/image" Target="../media/image23.png"/><Relationship Id="rId17" Type="http://schemas.openxmlformats.org/officeDocument/2006/relationships/image" Target="../media/image31.svg"/><Relationship Id="rId18" Type="http://schemas.openxmlformats.org/officeDocument/2006/relationships/image" Target="../media/image24.png"/><Relationship Id="rId19" Type="http://schemas.openxmlformats.org/officeDocument/2006/relationships/image" Target="../media/image33.svg"/><Relationship Id="rId1" Type="http://schemas.openxmlformats.org/officeDocument/2006/relationships/slideLayout" Target="../slideLayouts/slideLayout9.xml"/><Relationship Id="rId2" Type="http://schemas.openxmlformats.org/officeDocument/2006/relationships/image" Target="../media/image16.png"/><Relationship Id="rId3" Type="http://schemas.openxmlformats.org/officeDocument/2006/relationships/image" Target="../media/image17.svg"/><Relationship Id="rId4" Type="http://schemas.openxmlformats.org/officeDocument/2006/relationships/image" Target="../media/image17.png"/><Relationship Id="rId5" Type="http://schemas.openxmlformats.org/officeDocument/2006/relationships/image" Target="../media/image19.svg"/><Relationship Id="rId6" Type="http://schemas.openxmlformats.org/officeDocument/2006/relationships/image" Target="../media/image18.png"/><Relationship Id="rId7" Type="http://schemas.openxmlformats.org/officeDocument/2006/relationships/image" Target="../media/image21.svg"/><Relationship Id="rId8" Type="http://schemas.openxmlformats.org/officeDocument/2006/relationships/image" Target="../media/image19.png"/></Relationships>
</file>

<file path=ppt/slides/_rels/slide8.xml.rels><?xml version="1.0" encoding="UTF-8" standalone="yes"?>
<Relationships xmlns="http://schemas.openxmlformats.org/package/2006/relationships"><Relationship Id="rId9" Type="http://schemas.openxmlformats.org/officeDocument/2006/relationships/image" Target="../media/image23.svg"/><Relationship Id="rId20" Type="http://schemas.openxmlformats.org/officeDocument/2006/relationships/image" Target="../media/image25.png"/><Relationship Id="rId21" Type="http://schemas.openxmlformats.org/officeDocument/2006/relationships/image" Target="../media/image35.svg"/><Relationship Id="rId22" Type="http://schemas.openxmlformats.org/officeDocument/2006/relationships/image" Target="../media/image26.png"/><Relationship Id="rId23" Type="http://schemas.openxmlformats.org/officeDocument/2006/relationships/image" Target="../media/image37.svg"/><Relationship Id="rId10" Type="http://schemas.openxmlformats.org/officeDocument/2006/relationships/image" Target="../media/image20.png"/><Relationship Id="rId11" Type="http://schemas.openxmlformats.org/officeDocument/2006/relationships/image" Target="../media/image25.svg"/><Relationship Id="rId12" Type="http://schemas.openxmlformats.org/officeDocument/2006/relationships/image" Target="../media/image21.png"/><Relationship Id="rId13" Type="http://schemas.openxmlformats.org/officeDocument/2006/relationships/image" Target="../media/image27.svg"/><Relationship Id="rId14" Type="http://schemas.openxmlformats.org/officeDocument/2006/relationships/image" Target="../media/image22.png"/><Relationship Id="rId15" Type="http://schemas.openxmlformats.org/officeDocument/2006/relationships/image" Target="../media/image29.svg"/><Relationship Id="rId16" Type="http://schemas.openxmlformats.org/officeDocument/2006/relationships/image" Target="../media/image23.png"/><Relationship Id="rId17" Type="http://schemas.openxmlformats.org/officeDocument/2006/relationships/image" Target="../media/image31.svg"/><Relationship Id="rId18" Type="http://schemas.openxmlformats.org/officeDocument/2006/relationships/image" Target="../media/image24.png"/><Relationship Id="rId19" Type="http://schemas.openxmlformats.org/officeDocument/2006/relationships/image" Target="../media/image33.svg"/><Relationship Id="rId1" Type="http://schemas.openxmlformats.org/officeDocument/2006/relationships/slideLayout" Target="../slideLayouts/slideLayout9.xml"/><Relationship Id="rId2" Type="http://schemas.openxmlformats.org/officeDocument/2006/relationships/image" Target="../media/image16.png"/><Relationship Id="rId3" Type="http://schemas.openxmlformats.org/officeDocument/2006/relationships/image" Target="../media/image17.svg"/><Relationship Id="rId4" Type="http://schemas.openxmlformats.org/officeDocument/2006/relationships/image" Target="../media/image17.png"/><Relationship Id="rId5" Type="http://schemas.openxmlformats.org/officeDocument/2006/relationships/image" Target="../media/image19.svg"/><Relationship Id="rId6" Type="http://schemas.openxmlformats.org/officeDocument/2006/relationships/image" Target="../media/image18.png"/><Relationship Id="rId7" Type="http://schemas.openxmlformats.org/officeDocument/2006/relationships/image" Target="../media/image21.svg"/><Relationship Id="rId8"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gaia.be/sites/default/files/styles/news_header/public/news/images/19702801_1347645185288782_1533099634151474297_o_0.jpg?itok=PL2QQwJp">
            <a:extLst>
              <a:ext uri="{FF2B5EF4-FFF2-40B4-BE49-F238E27FC236}">
                <a16:creationId xmlns:a16="http://schemas.microsoft.com/office/drawing/2014/main" xmlns="" id="{37666181-3E5A-4186-8FAC-CA64E4867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94"/>
          <a:stretch/>
        </p:blipFill>
        <p:spPr bwMode="auto">
          <a:xfrm>
            <a:off x="0" y="-1"/>
            <a:ext cx="9154954" cy="5143501"/>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10"/>
          <p:cNvSpPr txBox="1">
            <a:spLocks/>
          </p:cNvSpPr>
          <p:nvPr/>
        </p:nvSpPr>
        <p:spPr>
          <a:xfrm>
            <a:off x="225425" y="4623220"/>
            <a:ext cx="5107047" cy="407846"/>
          </a:xfrm>
          <a:prstGeom prst="rect">
            <a:avLst/>
          </a:prstGeom>
        </p:spPr>
        <p:txBody>
          <a:bodyPr/>
          <a:lstStyle>
            <a:defPPr>
              <a:defRPr lang="en-US"/>
            </a:defPPr>
            <a:lvl1pPr marL="0" algn="l" defTabSz="924282" rtl="0" eaLnBrk="1" latinLnBrk="0" hangingPunct="1">
              <a:defRPr sz="9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en-GB" dirty="0">
                <a:solidFill>
                  <a:srgbClr val="FFFFFF"/>
                </a:solidFill>
              </a:rPr>
              <a:t>© 2018 Ipsos. </a:t>
            </a:r>
          </a:p>
        </p:txBody>
      </p:sp>
      <p:pic>
        <p:nvPicPr>
          <p:cNvPr id="30" name="Picture 2" descr="C:\Users\Graphics Dude Ltd\Graphics Dude Ltd\Work\PC - IM - 150415A (template pt2)\Graphics\Tags\MarketingElectronic-Col.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68FC4114-A196-4B1B-960E-09F02A8A6800}"/>
              </a:ext>
            </a:extLst>
          </p:cNvPr>
          <p:cNvSpPr/>
          <p:nvPr/>
        </p:nvSpPr>
        <p:spPr>
          <a:xfrm>
            <a:off x="5532700" y="1267200"/>
            <a:ext cx="3622254" cy="16443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algn="ctr"/>
            <a:r>
              <a:rPr lang="fr-BE" sz="3200" dirty="0">
                <a:solidFill>
                  <a:srgbClr val="660066"/>
                </a:solidFill>
                <a:cs typeface="Arial" panose="020B0604020202020204" pitchFamily="34" charset="0"/>
              </a:rPr>
              <a:t>L'importance du bien-être animal dans les communes</a:t>
            </a:r>
          </a:p>
        </p:txBody>
      </p:sp>
      <p:pic>
        <p:nvPicPr>
          <p:cNvPr id="17" name="Picture 16" descr="IPSOS_GAMECHANGERS_blue.png">
            <a:extLst>
              <a:ext uri="{FF2B5EF4-FFF2-40B4-BE49-F238E27FC236}">
                <a16:creationId xmlns:a16="http://schemas.microsoft.com/office/drawing/2014/main" xmlns="" id="{33D5B8EC-1246-4E44-A9B4-E5347A03B5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18" name="Picture 17" descr="IPSOS_GAMECHANGERS_blue.png">
            <a:extLst>
              <a:ext uri="{FF2B5EF4-FFF2-40B4-BE49-F238E27FC236}">
                <a16:creationId xmlns:a16="http://schemas.microsoft.com/office/drawing/2014/main" xmlns="" id="{67B05E1B-DEB6-46E8-99F0-BD429D7637E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19" name="Picture 2" descr="C:\Users\Graphics Dude Ltd\Graphics Dude Ltd\Work\PC - IM - 150415A (template pt2)\Graphics\Tags\MarketingElectronic-Col.png">
            <a:extLst>
              <a:ext uri="{FF2B5EF4-FFF2-40B4-BE49-F238E27FC236}">
                <a16:creationId xmlns:a16="http://schemas.microsoft.com/office/drawing/2014/main" xmlns="" id="{1D36D027-22F0-401C-AD8D-6E27E64E4410}"/>
              </a:ext>
            </a:extLst>
          </p:cNvPr>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A542199B-54F7-46CE-B120-7EBE764658FB}"/>
              </a:ext>
            </a:extLst>
          </p:cNvPr>
          <p:cNvSpPr/>
          <p:nvPr/>
        </p:nvSpPr>
        <p:spPr>
          <a:xfrm>
            <a:off x="6305630" y="652684"/>
            <a:ext cx="2849324" cy="614516"/>
          </a:xfrm>
          <a:prstGeom prst="rect">
            <a:avLst/>
          </a:prstGeom>
          <a:solidFill>
            <a:schemeClr val="bg1">
              <a:lumMod val="8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b="19990"/>
          <a:stretch/>
        </p:blipFill>
        <p:spPr>
          <a:xfrm>
            <a:off x="6406644" y="688505"/>
            <a:ext cx="1277123" cy="513895"/>
          </a:xfrm>
          <a:prstGeom prst="rect">
            <a:avLst/>
          </a:prstGeom>
        </p:spPr>
      </p:pic>
      <p:pic>
        <p:nvPicPr>
          <p:cNvPr id="22" name="Picture 21">
            <a:extLst>
              <a:ext uri="{FF2B5EF4-FFF2-40B4-BE49-F238E27FC236}">
                <a16:creationId xmlns:a16="http://schemas.microsoft.com/office/drawing/2014/main" xmlns="" id="{649E18F5-50A6-452F-B5CE-4522ADFE45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356" t="90098" b="-6913"/>
          <a:stretch/>
        </p:blipFill>
        <p:spPr>
          <a:xfrm>
            <a:off x="7275712" y="962827"/>
            <a:ext cx="1720161" cy="215041"/>
          </a:xfrm>
          <a:prstGeom prst="rect">
            <a:avLst/>
          </a:prstGeom>
        </p:spPr>
      </p:pic>
      <p:sp>
        <p:nvSpPr>
          <p:cNvPr id="6" name="Rectangle 5">
            <a:extLst>
              <a:ext uri="{FF2B5EF4-FFF2-40B4-BE49-F238E27FC236}">
                <a16:creationId xmlns:a16="http://schemas.microsoft.com/office/drawing/2014/main" xmlns="" id="{AD88DD3F-B753-4FE2-B417-14AEACD1E195}"/>
              </a:ext>
            </a:extLst>
          </p:cNvPr>
          <p:cNvSpPr/>
          <p:nvPr/>
        </p:nvSpPr>
        <p:spPr>
          <a:xfrm>
            <a:off x="6537600" y="2911526"/>
            <a:ext cx="2606400" cy="501274"/>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extBox 1">
            <a:extLst>
              <a:ext uri="{FF2B5EF4-FFF2-40B4-BE49-F238E27FC236}">
                <a16:creationId xmlns:a16="http://schemas.microsoft.com/office/drawing/2014/main" xmlns="" id="{888E710D-582E-428F-BF66-6044588DE228}"/>
              </a:ext>
            </a:extLst>
          </p:cNvPr>
          <p:cNvSpPr txBox="1"/>
          <p:nvPr/>
        </p:nvSpPr>
        <p:spPr>
          <a:xfrm>
            <a:off x="7042068" y="3004456"/>
            <a:ext cx="1763486" cy="369332"/>
          </a:xfrm>
          <a:prstGeom prst="rect">
            <a:avLst/>
          </a:prstGeom>
        </p:spPr>
        <p:txBody>
          <a:bodyPr vert="horz" wrap="square" lIns="0" tIns="0" rIns="0" bIns="0" rtlCol="0">
            <a:spAutoFit/>
          </a:bodyPr>
          <a:lstStyle/>
          <a:p>
            <a:pPr marL="4763"/>
            <a:r>
              <a:rPr lang="nl-BE" sz="2400" dirty="0">
                <a:solidFill>
                  <a:schemeClr val="bg1"/>
                </a:solidFill>
              </a:rPr>
              <a:t>Bruxelles</a:t>
            </a:r>
          </a:p>
        </p:txBody>
      </p:sp>
      <p:pic>
        <p:nvPicPr>
          <p:cNvPr id="1028" name="Picture 4" descr="Gerelateerde afbeelding">
            <a:extLst>
              <a:ext uri="{FF2B5EF4-FFF2-40B4-BE49-F238E27FC236}">
                <a16:creationId xmlns:a16="http://schemas.microsoft.com/office/drawing/2014/main" xmlns="" id="{D8E1F1FE-BE62-4984-BEC3-45B10E88403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6539" y="2953789"/>
            <a:ext cx="426374" cy="42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6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D994A87-B048-4C38-8782-665D773480F3}"/>
              </a:ext>
            </a:extLst>
          </p:cNvPr>
          <p:cNvSpPr>
            <a:spLocks noGrp="1"/>
          </p:cNvSpPr>
          <p:nvPr>
            <p:ph type="title"/>
          </p:nvPr>
        </p:nvSpPr>
        <p:spPr>
          <a:xfrm>
            <a:off x="224286" y="955588"/>
            <a:ext cx="8640000" cy="180000"/>
          </a:xfrm>
        </p:spPr>
        <p:txBody>
          <a:bodyPr/>
          <a:lstStyle/>
          <a:p>
            <a:r>
              <a:rPr lang="fr-BE" dirty="0"/>
              <a:t>L'importance du bien-être animal </a:t>
            </a:r>
            <a:r>
              <a:rPr lang="fr-BE" i="1" dirty="0"/>
              <a:t>– </a:t>
            </a:r>
            <a:r>
              <a:rPr lang="fr-BE" sz="1050" i="1" dirty="0"/>
              <a:t>Selon le sexe et l’âge</a:t>
            </a:r>
            <a:endParaRPr lang="nl-BE" i="1" dirty="0"/>
          </a:p>
        </p:txBody>
      </p:sp>
      <p:sp>
        <p:nvSpPr>
          <p:cNvPr id="7" name="Text Placeholder 6">
            <a:extLst>
              <a:ext uri="{FF2B5EF4-FFF2-40B4-BE49-F238E27FC236}">
                <a16:creationId xmlns:a16="http://schemas.microsoft.com/office/drawing/2014/main" xmlns="" id="{18F31BA6-473F-4049-BD48-DDFB70A3832B}"/>
              </a:ext>
            </a:extLst>
          </p:cNvPr>
          <p:cNvSpPr>
            <a:spLocks noGrp="1"/>
          </p:cNvSpPr>
          <p:nvPr>
            <p:ph type="body" sz="quarter" idx="13"/>
          </p:nvPr>
        </p:nvSpPr>
        <p:spPr>
          <a:xfrm>
            <a:off x="224285" y="185801"/>
            <a:ext cx="6920434" cy="570553"/>
          </a:xfrm>
        </p:spPr>
        <p:txBody>
          <a:bodyPr/>
          <a:lstStyle/>
          <a:p>
            <a:r>
              <a:rPr lang="fr-BE" sz="1400" dirty="0"/>
              <a:t>89% des Bruxellois estiment que le bien-être animal dans leur commune ou ville est important.</a:t>
            </a:r>
          </a:p>
        </p:txBody>
      </p:sp>
      <p:sp>
        <p:nvSpPr>
          <p:cNvPr id="8" name="Text Placeholder 7">
            <a:extLst>
              <a:ext uri="{FF2B5EF4-FFF2-40B4-BE49-F238E27FC236}">
                <a16:creationId xmlns:a16="http://schemas.microsoft.com/office/drawing/2014/main" xmlns="" id="{FFE37042-E537-4435-A9DD-94EB20D01A52}"/>
              </a:ext>
            </a:extLst>
          </p:cNvPr>
          <p:cNvSpPr>
            <a:spLocks noGrp="1"/>
          </p:cNvSpPr>
          <p:nvPr>
            <p:ph type="body" sz="quarter" idx="16"/>
          </p:nvPr>
        </p:nvSpPr>
        <p:spPr/>
        <p:txBody>
          <a:bodyPr/>
          <a:lstStyle/>
          <a:p>
            <a:r>
              <a:rPr lang="fr-BE" dirty="0"/>
              <a:t>Base:	Bruxelles (n=1000)</a:t>
            </a:r>
          </a:p>
          <a:p>
            <a:r>
              <a:rPr lang="fr-BE" dirty="0"/>
              <a:t>Question:	Q1. Indiquez dans quelle mesure le bien-être animal dans votre commune ou ville est important pour vous. </a:t>
            </a:r>
          </a:p>
          <a:p>
            <a:r>
              <a:rPr lang="fr-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fr-BE" dirty="0"/>
          </a:p>
        </p:txBody>
      </p:sp>
      <p:graphicFrame>
        <p:nvGraphicFramePr>
          <p:cNvPr id="9" name="Table 8">
            <a:extLst>
              <a:ext uri="{FF2B5EF4-FFF2-40B4-BE49-F238E27FC236}">
                <a16:creationId xmlns:a16="http://schemas.microsoft.com/office/drawing/2014/main" xmlns="" id="{F5BCEB23-BE28-4230-8874-4978CE2BF753}"/>
              </a:ext>
            </a:extLst>
          </p:cNvPr>
          <p:cNvGraphicFramePr>
            <a:graphicFrameLocks noGrp="1"/>
          </p:cNvGraphicFramePr>
          <p:nvPr>
            <p:extLst>
              <p:ext uri="{D42A27DB-BD31-4B8C-83A1-F6EECF244321}">
                <p14:modId xmlns:p14="http://schemas.microsoft.com/office/powerpoint/2010/main" val="3692593097"/>
              </p:ext>
            </p:extLst>
          </p:nvPr>
        </p:nvGraphicFramePr>
        <p:xfrm>
          <a:off x="290133" y="1175223"/>
          <a:ext cx="7668000" cy="502285"/>
        </p:xfrm>
        <a:graphic>
          <a:graphicData uri="http://schemas.openxmlformats.org/drawingml/2006/table">
            <a:tbl>
              <a:tblPr firstRow="1" bandRow="1">
                <a:tableStyleId>{5C22544A-7EE6-4342-B048-85BDC9FD1C3A}</a:tableStyleId>
              </a:tblPr>
              <a:tblGrid>
                <a:gridCol w="1278000">
                  <a:extLst>
                    <a:ext uri="{9D8B030D-6E8A-4147-A177-3AD203B41FA5}">
                      <a16:colId xmlns:a16="http://schemas.microsoft.com/office/drawing/2014/main" xmlns="" val="2958164197"/>
                    </a:ext>
                  </a:extLst>
                </a:gridCol>
                <a:gridCol w="1278000">
                  <a:extLst>
                    <a:ext uri="{9D8B030D-6E8A-4147-A177-3AD203B41FA5}">
                      <a16:colId xmlns:a16="http://schemas.microsoft.com/office/drawing/2014/main" xmlns="" val="458313841"/>
                    </a:ext>
                  </a:extLst>
                </a:gridCol>
                <a:gridCol w="1278000">
                  <a:extLst>
                    <a:ext uri="{9D8B030D-6E8A-4147-A177-3AD203B41FA5}">
                      <a16:colId xmlns:a16="http://schemas.microsoft.com/office/drawing/2014/main" xmlns="" val="890148522"/>
                    </a:ext>
                  </a:extLst>
                </a:gridCol>
                <a:gridCol w="1278000">
                  <a:extLst>
                    <a:ext uri="{9D8B030D-6E8A-4147-A177-3AD203B41FA5}">
                      <a16:colId xmlns:a16="http://schemas.microsoft.com/office/drawing/2014/main" xmlns="" val="4108362977"/>
                    </a:ext>
                  </a:extLst>
                </a:gridCol>
                <a:gridCol w="1278000">
                  <a:extLst>
                    <a:ext uri="{9D8B030D-6E8A-4147-A177-3AD203B41FA5}">
                      <a16:colId xmlns:a16="http://schemas.microsoft.com/office/drawing/2014/main" xmlns="" val="307773737"/>
                    </a:ext>
                  </a:extLst>
                </a:gridCol>
                <a:gridCol w="1278000">
                  <a:extLst>
                    <a:ext uri="{9D8B030D-6E8A-4147-A177-3AD203B41FA5}">
                      <a16:colId xmlns:a16="http://schemas.microsoft.com/office/drawing/2014/main" xmlns="" val="56273083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Bruxelles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Homme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Femme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18-34 </a:t>
                      </a:r>
                      <a:r>
                        <a:rPr lang="nl-BE" sz="1100" b="1" i="0" u="none" strike="noStrike" kern="1200" dirty="0" err="1">
                          <a:solidFill>
                            <a:schemeClr val="tx1">
                              <a:lumMod val="75000"/>
                              <a:lumOff val="25000"/>
                            </a:schemeClr>
                          </a:solidFill>
                          <a:effectLst/>
                          <a:latin typeface="+mj-lt"/>
                          <a:cs typeface="+mn-cs"/>
                        </a:rPr>
                        <a:t>ans</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a:t>
                      </a:r>
                      <a:r>
                        <a:rPr lang="nl-BE" sz="1100" b="1" i="0" u="none" strike="noStrike" kern="1200" dirty="0" err="1">
                          <a:solidFill>
                            <a:schemeClr val="tx1">
                              <a:lumMod val="75000"/>
                              <a:lumOff val="25000"/>
                            </a:schemeClr>
                          </a:solidFill>
                          <a:effectLst/>
                          <a:latin typeface="+mj-lt"/>
                          <a:cs typeface="+mn-cs"/>
                        </a:rPr>
                        <a:t>ans</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a:t>
                      </a:r>
                      <a:r>
                        <a:rPr lang="nl-BE" sz="1100" b="1" i="0" u="none" strike="noStrike" kern="1200" dirty="0" err="1">
                          <a:solidFill>
                            <a:schemeClr val="tx1">
                              <a:lumMod val="75000"/>
                              <a:lumOff val="25000"/>
                            </a:schemeClr>
                          </a:solidFill>
                          <a:effectLst/>
                          <a:latin typeface="+mj-lt"/>
                          <a:cs typeface="+mn-cs"/>
                        </a:rPr>
                        <a:t>ans</a:t>
                      </a:r>
                      <a:r>
                        <a:rPr lang="nl-BE" sz="1100" b="1" i="0" u="none" strike="noStrike" kern="1200" dirty="0">
                          <a:solidFill>
                            <a:schemeClr val="tx1">
                              <a:lumMod val="75000"/>
                              <a:lumOff val="25000"/>
                            </a:schemeClr>
                          </a:solidFill>
                          <a:effectLst/>
                          <a:latin typeface="+mj-lt"/>
                          <a:cs typeface="+mn-cs"/>
                        </a:rPr>
                        <a:t> et plus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(n=293)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bl>
          </a:graphicData>
        </a:graphic>
      </p:graphicFrame>
      <p:graphicFrame>
        <p:nvGraphicFramePr>
          <p:cNvPr id="11" name="Chart 10">
            <a:extLst>
              <a:ext uri="{FF2B5EF4-FFF2-40B4-BE49-F238E27FC236}">
                <a16:creationId xmlns:a16="http://schemas.microsoft.com/office/drawing/2014/main" xmlns="" id="{ED6E597F-F7F3-4D28-8CA3-4948C4BD5762}"/>
              </a:ext>
            </a:extLst>
          </p:cNvPr>
          <p:cNvGraphicFramePr/>
          <p:nvPr>
            <p:extLst>
              <p:ext uri="{D42A27DB-BD31-4B8C-83A1-F6EECF244321}">
                <p14:modId xmlns:p14="http://schemas.microsoft.com/office/powerpoint/2010/main" val="3176576379"/>
              </p:ext>
            </p:extLst>
          </p:nvPr>
        </p:nvGraphicFramePr>
        <p:xfrm>
          <a:off x="224286" y="1930855"/>
          <a:ext cx="8919714" cy="2493511"/>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xmlns="" id="{9CE96ED0-DD28-4E4A-8136-84D401D36B1F}"/>
              </a:ext>
            </a:extLst>
          </p:cNvPr>
          <p:cNvGrpSpPr/>
          <p:nvPr/>
        </p:nvGrpSpPr>
        <p:grpSpPr>
          <a:xfrm>
            <a:off x="511027" y="1901480"/>
            <a:ext cx="7299843" cy="2522886"/>
            <a:chOff x="511027" y="1901480"/>
            <a:chExt cx="7299843" cy="2522886"/>
          </a:xfrm>
        </p:grpSpPr>
        <p:sp>
          <p:nvSpPr>
            <p:cNvPr id="14" name="Freeform: Shape 13">
              <a:extLst>
                <a:ext uri="{FF2B5EF4-FFF2-40B4-BE49-F238E27FC236}">
                  <a16:creationId xmlns:a16="http://schemas.microsoft.com/office/drawing/2014/main" xmlns="" id="{B0CC2E6F-4B78-44F3-ABA2-8EABABF288D7}"/>
                </a:ext>
              </a:extLst>
            </p:cNvPr>
            <p:cNvSpPr/>
            <p:nvPr/>
          </p:nvSpPr>
          <p:spPr>
            <a:xfrm>
              <a:off x="511027"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C15D984A-BE68-4C84-91E5-FC209145755E}"/>
                </a:ext>
              </a:extLst>
            </p:cNvPr>
            <p:cNvSpPr/>
            <p:nvPr/>
          </p:nvSpPr>
          <p:spPr>
            <a:xfrm>
              <a:off x="6870060"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387DF6C6-C0DA-4E4F-BA1B-B5279B95C6FA}"/>
                </a:ext>
              </a:extLst>
            </p:cNvPr>
            <p:cNvSpPr/>
            <p:nvPr/>
          </p:nvSpPr>
          <p:spPr>
            <a:xfrm>
              <a:off x="5598255"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25ED52C1-5333-45F0-8C48-AE1A82782C5E}"/>
                </a:ext>
              </a:extLst>
            </p:cNvPr>
            <p:cNvSpPr/>
            <p:nvPr/>
          </p:nvSpPr>
          <p:spPr>
            <a:xfrm>
              <a:off x="4326448"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E72C11AE-F50C-44CA-BC9D-5FB0E1D0EDDC}"/>
                </a:ext>
              </a:extLst>
            </p:cNvPr>
            <p:cNvSpPr/>
            <p:nvPr/>
          </p:nvSpPr>
          <p:spPr>
            <a:xfrm>
              <a:off x="3054641"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72FDB996-1A8F-40F0-B12E-66221B383FBE}"/>
                </a:ext>
              </a:extLst>
            </p:cNvPr>
            <p:cNvSpPr/>
            <p:nvPr/>
          </p:nvSpPr>
          <p:spPr>
            <a:xfrm>
              <a:off x="1782834"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a:extLst>
              <a:ext uri="{FF2B5EF4-FFF2-40B4-BE49-F238E27FC236}">
                <a16:creationId xmlns:a16="http://schemas.microsoft.com/office/drawing/2014/main" xmlns="" id="{39AD285F-351D-4610-9B55-6E921D95CCC9}"/>
              </a:ext>
            </a:extLst>
          </p:cNvPr>
          <p:cNvCxnSpPr/>
          <p:nvPr/>
        </p:nvCxnSpPr>
        <p:spPr>
          <a:xfrm>
            <a:off x="1744734"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xmlns="" id="{984896B7-531F-41BE-B9DD-35E168FAC39A}"/>
              </a:ext>
            </a:extLst>
          </p:cNvPr>
          <p:cNvCxnSpPr/>
          <p:nvPr/>
        </p:nvCxnSpPr>
        <p:spPr>
          <a:xfrm>
            <a:off x="4288348"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pic>
        <p:nvPicPr>
          <p:cNvPr id="48" name="Picture 4" descr="Gerelateerde afbeelding">
            <a:extLst>
              <a:ext uri="{FF2B5EF4-FFF2-40B4-BE49-F238E27FC236}">
                <a16:creationId xmlns:a16="http://schemas.microsoft.com/office/drawing/2014/main" xmlns="" id="{C1EC2C60-FA8D-4F86-8283-C79E2A36F0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a:extLst>
              <a:ext uri="{FF2B5EF4-FFF2-40B4-BE49-F238E27FC236}">
                <a16:creationId xmlns:a16="http://schemas.microsoft.com/office/drawing/2014/main" xmlns="" id="{EB6C6788-F6FE-4BAC-81CD-E9F4357344AA}"/>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pSp>
        <p:nvGrpSpPr>
          <p:cNvPr id="47" name="Group 46">
            <a:extLst>
              <a:ext uri="{FF2B5EF4-FFF2-40B4-BE49-F238E27FC236}">
                <a16:creationId xmlns:a16="http://schemas.microsoft.com/office/drawing/2014/main" xmlns="" id="{D27A0FED-18AC-4309-9E91-329A6E61374F}"/>
              </a:ext>
            </a:extLst>
          </p:cNvPr>
          <p:cNvGrpSpPr/>
          <p:nvPr/>
        </p:nvGrpSpPr>
        <p:grpSpPr>
          <a:xfrm>
            <a:off x="3097161" y="4861068"/>
            <a:ext cx="1934810" cy="191639"/>
            <a:chOff x="3097161" y="4861068"/>
            <a:chExt cx="1715729" cy="191639"/>
          </a:xfrm>
        </p:grpSpPr>
        <p:sp>
          <p:nvSpPr>
            <p:cNvPr id="49" name="TextBox 48">
              <a:extLst>
                <a:ext uri="{FF2B5EF4-FFF2-40B4-BE49-F238E27FC236}">
                  <a16:creationId xmlns:a16="http://schemas.microsoft.com/office/drawing/2014/main" xmlns="" id="{FEC629F4-DC0D-45C8-9232-B9352C0683B4}"/>
                </a:ext>
              </a:extLst>
            </p:cNvPr>
            <p:cNvSpPr txBox="1"/>
            <p:nvPr/>
          </p:nvSpPr>
          <p:spPr>
            <a:xfrm>
              <a:off x="3178769" y="4861068"/>
              <a:ext cx="1634121" cy="184666"/>
            </a:xfrm>
            <a:prstGeom prst="rect">
              <a:avLst/>
            </a:prstGeom>
          </p:spPr>
          <p:txBody>
            <a:bodyPr vert="horz" wrap="square" lIns="0" tIns="0" rIns="0" bIns="0" rtlCol="0">
              <a:spAutoFit/>
            </a:bodyPr>
            <a:lstStyle/>
            <a:p>
              <a:pPr marL="4763"/>
              <a:r>
                <a:rPr lang="nl-BE" sz="600" dirty="0" err="1">
                  <a:solidFill>
                    <a:schemeClr val="bg2">
                      <a:lumMod val="75000"/>
                    </a:schemeClr>
                  </a:solidFill>
                </a:rPr>
                <a:t>Extrêmement</a:t>
              </a:r>
              <a:r>
                <a:rPr lang="nl-BE" sz="600" dirty="0">
                  <a:solidFill>
                    <a:schemeClr val="bg2">
                      <a:lumMod val="75000"/>
                    </a:schemeClr>
                  </a:solidFill>
                </a:rPr>
                <a:t> important – </a:t>
              </a:r>
              <a:r>
                <a:rPr lang="nl-BE" sz="600" dirty="0" err="1">
                  <a:solidFill>
                    <a:schemeClr val="bg2">
                      <a:lumMod val="75000"/>
                    </a:schemeClr>
                  </a:solidFill>
                </a:rPr>
                <a:t>Très</a:t>
              </a:r>
              <a:r>
                <a:rPr lang="nl-BE" sz="600" dirty="0">
                  <a:solidFill>
                    <a:schemeClr val="bg2">
                      <a:lumMod val="75000"/>
                    </a:schemeClr>
                  </a:solidFill>
                </a:rPr>
                <a:t> important - Important</a:t>
              </a:r>
            </a:p>
          </p:txBody>
        </p:sp>
        <p:sp>
          <p:nvSpPr>
            <p:cNvPr id="50" name="TextBox 49">
              <a:extLst>
                <a:ext uri="{FF2B5EF4-FFF2-40B4-BE49-F238E27FC236}">
                  <a16:creationId xmlns:a16="http://schemas.microsoft.com/office/drawing/2014/main" xmlns="" id="{1D4B1FC5-45AD-4944-9015-80DDB8054FCB}"/>
                </a:ext>
              </a:extLst>
            </p:cNvPr>
            <p:cNvSpPr txBox="1"/>
            <p:nvPr/>
          </p:nvSpPr>
          <p:spPr>
            <a:xfrm>
              <a:off x="3178769" y="4960374"/>
              <a:ext cx="1634121" cy="92333"/>
            </a:xfrm>
            <a:prstGeom prst="rect">
              <a:avLst/>
            </a:prstGeom>
          </p:spPr>
          <p:txBody>
            <a:bodyPr vert="horz" wrap="square" lIns="0" tIns="0" rIns="0" bIns="0" rtlCol="0">
              <a:spAutoFit/>
            </a:bodyPr>
            <a:lstStyle/>
            <a:p>
              <a:pPr marL="4763"/>
              <a:r>
                <a:rPr lang="nl-BE" sz="600" dirty="0" err="1">
                  <a:solidFill>
                    <a:schemeClr val="bg2">
                      <a:lumMod val="75000"/>
                    </a:schemeClr>
                  </a:solidFill>
                </a:rPr>
                <a:t>Plutôt</a:t>
              </a:r>
              <a:r>
                <a:rPr lang="nl-BE" sz="600" dirty="0">
                  <a:solidFill>
                    <a:schemeClr val="bg2">
                      <a:lumMod val="75000"/>
                    </a:schemeClr>
                  </a:solidFill>
                </a:rPr>
                <a:t> pas important – Pas important du </a:t>
              </a:r>
              <a:r>
                <a:rPr lang="nl-BE" sz="600" dirty="0" err="1">
                  <a:solidFill>
                    <a:schemeClr val="bg2">
                      <a:lumMod val="75000"/>
                    </a:schemeClr>
                  </a:solidFill>
                </a:rPr>
                <a:t>tout</a:t>
              </a:r>
              <a:endParaRPr lang="nl-BE" sz="600" dirty="0">
                <a:solidFill>
                  <a:schemeClr val="bg2">
                    <a:lumMod val="75000"/>
                  </a:schemeClr>
                </a:solidFill>
              </a:endParaRPr>
            </a:p>
          </p:txBody>
        </p:sp>
        <p:sp>
          <p:nvSpPr>
            <p:cNvPr id="51" name="Rectangle 50">
              <a:extLst>
                <a:ext uri="{FF2B5EF4-FFF2-40B4-BE49-F238E27FC236}">
                  <a16:creationId xmlns:a16="http://schemas.microsoft.com/office/drawing/2014/main" xmlns="" id="{96183E52-1C7A-458F-A007-7688C3B019BC}"/>
                </a:ext>
              </a:extLst>
            </p:cNvPr>
            <p:cNvSpPr/>
            <p:nvPr/>
          </p:nvSpPr>
          <p:spPr>
            <a:xfrm>
              <a:off x="3097161" y="4884666"/>
              <a:ext cx="70793" cy="64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2" name="Rectangle 51">
              <a:extLst>
                <a:ext uri="{FF2B5EF4-FFF2-40B4-BE49-F238E27FC236}">
                  <a16:creationId xmlns:a16="http://schemas.microsoft.com/office/drawing/2014/main" xmlns="" id="{F4077B9D-4DDC-48FD-97C8-BF803AE8C8C8}"/>
                </a:ext>
              </a:extLst>
            </p:cNvPr>
            <p:cNvSpPr/>
            <p:nvPr/>
          </p:nvSpPr>
          <p:spPr>
            <a:xfrm>
              <a:off x="3097161" y="4979056"/>
              <a:ext cx="70793" cy="648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117715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xmlns="" id="{ED6E597F-F7F3-4D28-8CA3-4948C4BD5762}"/>
              </a:ext>
            </a:extLst>
          </p:cNvPr>
          <p:cNvGraphicFramePr/>
          <p:nvPr>
            <p:extLst>
              <p:ext uri="{D42A27DB-BD31-4B8C-83A1-F6EECF244321}">
                <p14:modId xmlns:p14="http://schemas.microsoft.com/office/powerpoint/2010/main" val="835380622"/>
              </p:ext>
            </p:extLst>
          </p:nvPr>
        </p:nvGraphicFramePr>
        <p:xfrm>
          <a:off x="224286" y="1930855"/>
          <a:ext cx="8919714" cy="2493511"/>
        </p:xfrm>
        <a:graphic>
          <a:graphicData uri="http://schemas.openxmlformats.org/drawingml/2006/chart">
            <c:chart xmlns:c="http://schemas.openxmlformats.org/drawingml/2006/chart" xmlns:r="http://schemas.openxmlformats.org/officeDocument/2006/relationships" r:id="rId3"/>
          </a:graphicData>
        </a:graphic>
      </p:graphicFrame>
      <p:sp>
        <p:nvSpPr>
          <p:cNvPr id="14" name="Freeform: Shape 13">
            <a:extLst>
              <a:ext uri="{FF2B5EF4-FFF2-40B4-BE49-F238E27FC236}">
                <a16:creationId xmlns:a16="http://schemas.microsoft.com/office/drawing/2014/main" xmlns="" id="{B0CC2E6F-4B78-44F3-ABA2-8EABABF288D7}"/>
              </a:ext>
            </a:extLst>
          </p:cNvPr>
          <p:cNvSpPr/>
          <p:nvPr/>
        </p:nvSpPr>
        <p:spPr>
          <a:xfrm>
            <a:off x="336551" y="18161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BD994A87-B048-4C38-8782-665D773480F3}"/>
              </a:ext>
            </a:extLst>
          </p:cNvPr>
          <p:cNvSpPr>
            <a:spLocks noGrp="1"/>
          </p:cNvSpPr>
          <p:nvPr>
            <p:ph type="title"/>
          </p:nvPr>
        </p:nvSpPr>
        <p:spPr>
          <a:xfrm>
            <a:off x="224286" y="955588"/>
            <a:ext cx="8640000" cy="180000"/>
          </a:xfrm>
        </p:spPr>
        <p:txBody>
          <a:bodyPr/>
          <a:lstStyle/>
          <a:p>
            <a:r>
              <a:rPr lang="fr-BE" dirty="0"/>
              <a:t>L'importance du bien-être animal </a:t>
            </a:r>
            <a:r>
              <a:rPr lang="fr-BE" i="1" dirty="0"/>
              <a:t>– </a:t>
            </a:r>
            <a:r>
              <a:rPr lang="fr-BE" sz="1050" i="1" dirty="0"/>
              <a:t>Selon la préférence de parti</a:t>
            </a:r>
            <a:endParaRPr lang="nl-BE" dirty="0"/>
          </a:p>
        </p:txBody>
      </p:sp>
      <p:sp>
        <p:nvSpPr>
          <p:cNvPr id="8" name="Text Placeholder 7">
            <a:extLst>
              <a:ext uri="{FF2B5EF4-FFF2-40B4-BE49-F238E27FC236}">
                <a16:creationId xmlns:a16="http://schemas.microsoft.com/office/drawing/2014/main" xmlns="" id="{FFE37042-E537-4435-A9DD-94EB20D01A52}"/>
              </a:ext>
            </a:extLst>
          </p:cNvPr>
          <p:cNvSpPr>
            <a:spLocks noGrp="1"/>
          </p:cNvSpPr>
          <p:nvPr>
            <p:ph type="body" sz="quarter" idx="16"/>
          </p:nvPr>
        </p:nvSpPr>
        <p:spPr/>
        <p:txBody>
          <a:bodyPr/>
          <a:lstStyle/>
          <a:p>
            <a:r>
              <a:rPr lang="fr-BE" dirty="0"/>
              <a:t>Base:	Bruxelles (n=1000)</a:t>
            </a:r>
          </a:p>
          <a:p>
            <a:r>
              <a:rPr lang="fr-BE" dirty="0"/>
              <a:t>Question:	Q1. Indiquez dans quelle mesure le bien-être animal dans votre commune ou ville est important pour vous. </a:t>
            </a:r>
          </a:p>
          <a:p>
            <a:r>
              <a:rPr lang="fr-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fr-BE" dirty="0"/>
          </a:p>
        </p:txBody>
      </p:sp>
      <p:graphicFrame>
        <p:nvGraphicFramePr>
          <p:cNvPr id="9" name="Table 8">
            <a:extLst>
              <a:ext uri="{FF2B5EF4-FFF2-40B4-BE49-F238E27FC236}">
                <a16:creationId xmlns:a16="http://schemas.microsoft.com/office/drawing/2014/main" xmlns="" id="{F5BCEB23-BE28-4230-8874-4978CE2BF753}"/>
              </a:ext>
            </a:extLst>
          </p:cNvPr>
          <p:cNvGraphicFramePr>
            <a:graphicFrameLocks noGrp="1"/>
          </p:cNvGraphicFramePr>
          <p:nvPr>
            <p:extLst>
              <p:ext uri="{D42A27DB-BD31-4B8C-83A1-F6EECF244321}">
                <p14:modId xmlns:p14="http://schemas.microsoft.com/office/powerpoint/2010/main" val="236873837"/>
              </p:ext>
            </p:extLst>
          </p:nvPr>
        </p:nvGraphicFramePr>
        <p:xfrm>
          <a:off x="226630" y="1175223"/>
          <a:ext cx="7628320" cy="502285"/>
        </p:xfrm>
        <a:graphic>
          <a:graphicData uri="http://schemas.openxmlformats.org/drawingml/2006/table">
            <a:tbl>
              <a:tblPr firstRow="1" bandRow="1">
                <a:tableStyleId>{5C22544A-7EE6-4342-B048-85BDC9FD1C3A}</a:tableStyleId>
              </a:tblPr>
              <a:tblGrid>
                <a:gridCol w="953540">
                  <a:extLst>
                    <a:ext uri="{9D8B030D-6E8A-4147-A177-3AD203B41FA5}">
                      <a16:colId xmlns:a16="http://schemas.microsoft.com/office/drawing/2014/main" xmlns="" val="2958164197"/>
                    </a:ext>
                  </a:extLst>
                </a:gridCol>
                <a:gridCol w="953540">
                  <a:extLst>
                    <a:ext uri="{9D8B030D-6E8A-4147-A177-3AD203B41FA5}">
                      <a16:colId xmlns:a16="http://schemas.microsoft.com/office/drawing/2014/main" xmlns="" val="458313841"/>
                    </a:ext>
                  </a:extLst>
                </a:gridCol>
                <a:gridCol w="953540">
                  <a:extLst>
                    <a:ext uri="{9D8B030D-6E8A-4147-A177-3AD203B41FA5}">
                      <a16:colId xmlns:a16="http://schemas.microsoft.com/office/drawing/2014/main" xmlns="" val="890148522"/>
                    </a:ext>
                  </a:extLst>
                </a:gridCol>
                <a:gridCol w="953540">
                  <a:extLst>
                    <a:ext uri="{9D8B030D-6E8A-4147-A177-3AD203B41FA5}">
                      <a16:colId xmlns:a16="http://schemas.microsoft.com/office/drawing/2014/main" xmlns="" val="4108362977"/>
                    </a:ext>
                  </a:extLst>
                </a:gridCol>
                <a:gridCol w="953540">
                  <a:extLst>
                    <a:ext uri="{9D8B030D-6E8A-4147-A177-3AD203B41FA5}">
                      <a16:colId xmlns:a16="http://schemas.microsoft.com/office/drawing/2014/main" xmlns="" val="307773737"/>
                    </a:ext>
                  </a:extLst>
                </a:gridCol>
                <a:gridCol w="953540">
                  <a:extLst>
                    <a:ext uri="{9D8B030D-6E8A-4147-A177-3AD203B41FA5}">
                      <a16:colId xmlns:a16="http://schemas.microsoft.com/office/drawing/2014/main" xmlns="" val="562730830"/>
                    </a:ext>
                  </a:extLst>
                </a:gridCol>
                <a:gridCol w="953540">
                  <a:extLst>
                    <a:ext uri="{9D8B030D-6E8A-4147-A177-3AD203B41FA5}">
                      <a16:colId xmlns:a16="http://schemas.microsoft.com/office/drawing/2014/main" xmlns="" val="2322289164"/>
                    </a:ext>
                  </a:extLst>
                </a:gridCol>
                <a:gridCol w="953540">
                  <a:extLst>
                    <a:ext uri="{9D8B030D-6E8A-4147-A177-3AD203B41FA5}">
                      <a16:colId xmlns:a16="http://schemas.microsoft.com/office/drawing/2014/main" xmlns="" val="129485871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Bruxelles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err="1">
                          <a:solidFill>
                            <a:schemeClr val="tx1">
                              <a:lumMod val="75000"/>
                              <a:lumOff val="25000"/>
                            </a:schemeClr>
                          </a:solidFill>
                          <a:effectLst/>
                          <a:latin typeface="+mj-lt"/>
                          <a:ea typeface="Roboto" pitchFamily="2" charset="0"/>
                        </a:rPr>
                        <a:t>DéFI</a:t>
                      </a:r>
                      <a:endParaRPr lang="nl-BE" sz="1100" b="1"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ECOLO</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N-VA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Groen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(n=175)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(n=117)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(n=100)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bl>
          </a:graphicData>
        </a:graphic>
      </p:graphicFrame>
      <p:sp>
        <p:nvSpPr>
          <p:cNvPr id="43" name="Freeform: Shape 42">
            <a:extLst>
              <a:ext uri="{FF2B5EF4-FFF2-40B4-BE49-F238E27FC236}">
                <a16:creationId xmlns:a16="http://schemas.microsoft.com/office/drawing/2014/main" xmlns="" id="{A6D26D03-D4BC-4FBC-A9B3-C71A2727C953}"/>
              </a:ext>
            </a:extLst>
          </p:cNvPr>
          <p:cNvSpPr/>
          <p:nvPr/>
        </p:nvSpPr>
        <p:spPr>
          <a:xfrm>
            <a:off x="1295400" y="18288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xmlns="" id="{A8CE8B3B-1698-47EE-BA40-C6732170AC75}"/>
              </a:ext>
            </a:extLst>
          </p:cNvPr>
          <p:cNvSpPr/>
          <p:nvPr/>
        </p:nvSpPr>
        <p:spPr>
          <a:xfrm>
            <a:off x="2241550" y="18161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xmlns="" id="{77D6FC3C-399C-46C0-912F-3AA616BB2D81}"/>
              </a:ext>
            </a:extLst>
          </p:cNvPr>
          <p:cNvSpPr/>
          <p:nvPr/>
        </p:nvSpPr>
        <p:spPr>
          <a:xfrm>
            <a:off x="4184650" y="18288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xmlns="" id="{C2A90B28-FC17-419E-A614-73742D258B6D}"/>
              </a:ext>
            </a:extLst>
          </p:cNvPr>
          <p:cNvSpPr/>
          <p:nvPr/>
        </p:nvSpPr>
        <p:spPr>
          <a:xfrm>
            <a:off x="3200400" y="182245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xmlns="" id="{FF87C70F-3DB2-488D-9598-5BD86770DC19}"/>
              </a:ext>
            </a:extLst>
          </p:cNvPr>
          <p:cNvSpPr/>
          <p:nvPr/>
        </p:nvSpPr>
        <p:spPr>
          <a:xfrm>
            <a:off x="5111750" y="18288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521FC250-ACAB-4312-B5E1-15130329B2D0}"/>
              </a:ext>
            </a:extLst>
          </p:cNvPr>
          <p:cNvSpPr/>
          <p:nvPr/>
        </p:nvSpPr>
        <p:spPr>
          <a:xfrm>
            <a:off x="6070600" y="182245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xmlns="" id="{4E6D7436-3EBA-446F-9A74-5C458E1C6437}"/>
              </a:ext>
            </a:extLst>
          </p:cNvPr>
          <p:cNvSpPr/>
          <p:nvPr/>
        </p:nvSpPr>
        <p:spPr>
          <a:xfrm>
            <a:off x="7016750" y="180975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39AD285F-351D-4610-9B55-6E921D95CCC9}"/>
              </a:ext>
            </a:extLst>
          </p:cNvPr>
          <p:cNvCxnSpPr/>
          <p:nvPr/>
        </p:nvCxnSpPr>
        <p:spPr>
          <a:xfrm>
            <a:off x="1325634"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xmlns="" id="{2310A588-7FC1-4F29-B648-9EFB98BAB2FA}"/>
              </a:ext>
            </a:extLst>
          </p:cNvPr>
          <p:cNvSpPr txBox="1"/>
          <p:nvPr/>
        </p:nvSpPr>
        <p:spPr>
          <a:xfrm>
            <a:off x="6973909" y="4951927"/>
            <a:ext cx="1745088" cy="123111"/>
          </a:xfrm>
          <a:prstGeom prst="rect">
            <a:avLst/>
          </a:prstGeom>
        </p:spPr>
        <p:txBody>
          <a:bodyPr vert="horz" wrap="square" lIns="0" tIns="0" rIns="0" bIns="0" rtlCol="0">
            <a:spAutoFit/>
          </a:bodyPr>
          <a:lstStyle/>
          <a:p>
            <a:pPr marL="4763"/>
            <a:r>
              <a:rPr lang="nl-BE" sz="800" b="1" dirty="0" err="1"/>
              <a:t>Note</a:t>
            </a:r>
            <a:r>
              <a:rPr lang="nl-BE" sz="800" b="1" dirty="0"/>
              <a:t>: </a:t>
            </a:r>
            <a:r>
              <a:rPr lang="nl-BE" sz="800" dirty="0"/>
              <a:t>enkel politieke partijen n&gt;30</a:t>
            </a:r>
          </a:p>
        </p:txBody>
      </p:sp>
      <p:pic>
        <p:nvPicPr>
          <p:cNvPr id="37" name="Picture 4" descr="Gerelateerde afbeelding">
            <a:extLst>
              <a:ext uri="{FF2B5EF4-FFF2-40B4-BE49-F238E27FC236}">
                <a16:creationId xmlns:a16="http://schemas.microsoft.com/office/drawing/2014/main" xmlns="" id="{2E18B7B2-C18C-471A-9667-B069FC043B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xmlns="" id="{98C96969-8C58-4F3F-ADE0-07D1EDFE3C1B}"/>
              </a:ext>
            </a:extLst>
          </p:cNvPr>
          <p:cNvGrpSpPr/>
          <p:nvPr/>
        </p:nvGrpSpPr>
        <p:grpSpPr>
          <a:xfrm>
            <a:off x="3097161" y="4861068"/>
            <a:ext cx="1934810" cy="191639"/>
            <a:chOff x="3097161" y="4861068"/>
            <a:chExt cx="1715729" cy="191639"/>
          </a:xfrm>
        </p:grpSpPr>
        <p:sp>
          <p:nvSpPr>
            <p:cNvPr id="53" name="TextBox 52">
              <a:extLst>
                <a:ext uri="{FF2B5EF4-FFF2-40B4-BE49-F238E27FC236}">
                  <a16:creationId xmlns:a16="http://schemas.microsoft.com/office/drawing/2014/main" xmlns="" id="{9B955AEA-6C8E-4FB9-AF70-483AC6214791}"/>
                </a:ext>
              </a:extLst>
            </p:cNvPr>
            <p:cNvSpPr txBox="1"/>
            <p:nvPr/>
          </p:nvSpPr>
          <p:spPr>
            <a:xfrm>
              <a:off x="3178769" y="4861068"/>
              <a:ext cx="1634121" cy="184666"/>
            </a:xfrm>
            <a:prstGeom prst="rect">
              <a:avLst/>
            </a:prstGeom>
          </p:spPr>
          <p:txBody>
            <a:bodyPr vert="horz" wrap="square" lIns="0" tIns="0" rIns="0" bIns="0" rtlCol="0">
              <a:spAutoFit/>
            </a:bodyPr>
            <a:lstStyle/>
            <a:p>
              <a:pPr marL="4763"/>
              <a:r>
                <a:rPr lang="nl-BE" sz="600" dirty="0" err="1">
                  <a:solidFill>
                    <a:schemeClr val="bg2">
                      <a:lumMod val="75000"/>
                    </a:schemeClr>
                  </a:solidFill>
                </a:rPr>
                <a:t>Extrêmement</a:t>
              </a:r>
              <a:r>
                <a:rPr lang="nl-BE" sz="600" dirty="0">
                  <a:solidFill>
                    <a:schemeClr val="bg2">
                      <a:lumMod val="75000"/>
                    </a:schemeClr>
                  </a:solidFill>
                </a:rPr>
                <a:t> important – </a:t>
              </a:r>
              <a:r>
                <a:rPr lang="nl-BE" sz="600" dirty="0" err="1">
                  <a:solidFill>
                    <a:schemeClr val="bg2">
                      <a:lumMod val="75000"/>
                    </a:schemeClr>
                  </a:solidFill>
                </a:rPr>
                <a:t>Très</a:t>
              </a:r>
              <a:r>
                <a:rPr lang="nl-BE" sz="600" dirty="0">
                  <a:solidFill>
                    <a:schemeClr val="bg2">
                      <a:lumMod val="75000"/>
                    </a:schemeClr>
                  </a:solidFill>
                </a:rPr>
                <a:t> important - Important</a:t>
              </a:r>
            </a:p>
          </p:txBody>
        </p:sp>
        <p:sp>
          <p:nvSpPr>
            <p:cNvPr id="69" name="TextBox 68">
              <a:extLst>
                <a:ext uri="{FF2B5EF4-FFF2-40B4-BE49-F238E27FC236}">
                  <a16:creationId xmlns:a16="http://schemas.microsoft.com/office/drawing/2014/main" xmlns="" id="{57AE1893-D6B4-46A4-A304-7352D9159686}"/>
                </a:ext>
              </a:extLst>
            </p:cNvPr>
            <p:cNvSpPr txBox="1"/>
            <p:nvPr/>
          </p:nvSpPr>
          <p:spPr>
            <a:xfrm>
              <a:off x="3178769" y="4960374"/>
              <a:ext cx="1634121" cy="92333"/>
            </a:xfrm>
            <a:prstGeom prst="rect">
              <a:avLst/>
            </a:prstGeom>
          </p:spPr>
          <p:txBody>
            <a:bodyPr vert="horz" wrap="square" lIns="0" tIns="0" rIns="0" bIns="0" rtlCol="0">
              <a:spAutoFit/>
            </a:bodyPr>
            <a:lstStyle/>
            <a:p>
              <a:pPr marL="4763"/>
              <a:r>
                <a:rPr lang="nl-BE" sz="600" dirty="0" err="1">
                  <a:solidFill>
                    <a:schemeClr val="bg2">
                      <a:lumMod val="75000"/>
                    </a:schemeClr>
                  </a:solidFill>
                </a:rPr>
                <a:t>Plutôt</a:t>
              </a:r>
              <a:r>
                <a:rPr lang="nl-BE" sz="600" dirty="0">
                  <a:solidFill>
                    <a:schemeClr val="bg2">
                      <a:lumMod val="75000"/>
                    </a:schemeClr>
                  </a:solidFill>
                </a:rPr>
                <a:t> pas important – Pas important du </a:t>
              </a:r>
              <a:r>
                <a:rPr lang="nl-BE" sz="600" dirty="0" err="1">
                  <a:solidFill>
                    <a:schemeClr val="bg2">
                      <a:lumMod val="75000"/>
                    </a:schemeClr>
                  </a:solidFill>
                </a:rPr>
                <a:t>tout</a:t>
              </a:r>
              <a:endParaRPr lang="nl-BE" sz="600" dirty="0">
                <a:solidFill>
                  <a:schemeClr val="bg2">
                    <a:lumMod val="75000"/>
                  </a:schemeClr>
                </a:solidFill>
              </a:endParaRPr>
            </a:p>
          </p:txBody>
        </p:sp>
        <p:sp>
          <p:nvSpPr>
            <p:cNvPr id="70" name="Rectangle 69">
              <a:extLst>
                <a:ext uri="{FF2B5EF4-FFF2-40B4-BE49-F238E27FC236}">
                  <a16:creationId xmlns:a16="http://schemas.microsoft.com/office/drawing/2014/main" xmlns="" id="{AB4D095A-F9AC-409A-8EC7-CE7FA82ED93D}"/>
                </a:ext>
              </a:extLst>
            </p:cNvPr>
            <p:cNvSpPr/>
            <p:nvPr/>
          </p:nvSpPr>
          <p:spPr>
            <a:xfrm>
              <a:off x="3097161" y="4884666"/>
              <a:ext cx="70793" cy="64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1" name="Rectangle 70">
              <a:extLst>
                <a:ext uri="{FF2B5EF4-FFF2-40B4-BE49-F238E27FC236}">
                  <a16:creationId xmlns:a16="http://schemas.microsoft.com/office/drawing/2014/main" xmlns="" id="{7350A0D8-DE04-4391-AD12-DF58031C32AE}"/>
                </a:ext>
              </a:extLst>
            </p:cNvPr>
            <p:cNvSpPr/>
            <p:nvPr/>
          </p:nvSpPr>
          <p:spPr>
            <a:xfrm>
              <a:off x="3097161" y="4979056"/>
              <a:ext cx="70793" cy="648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72" name="Straight Arrow Connector 71">
            <a:extLst>
              <a:ext uri="{FF2B5EF4-FFF2-40B4-BE49-F238E27FC236}">
                <a16:creationId xmlns:a16="http://schemas.microsoft.com/office/drawing/2014/main" xmlns="" id="{392022A3-0A84-428D-AEB2-7E8E165A8EFB}"/>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
        <p:nvSpPr>
          <p:cNvPr id="25" name="Text Placeholder 6">
            <a:extLst>
              <a:ext uri="{FF2B5EF4-FFF2-40B4-BE49-F238E27FC236}">
                <a16:creationId xmlns:a16="http://schemas.microsoft.com/office/drawing/2014/main" xmlns="" id="{651A4163-2858-4CFE-9D6D-EBE682E28C85}"/>
              </a:ext>
            </a:extLst>
          </p:cNvPr>
          <p:cNvSpPr txBox="1">
            <a:spLocks/>
          </p:cNvSpPr>
          <p:nvPr/>
        </p:nvSpPr>
        <p:spPr>
          <a:xfrm>
            <a:off x="224286" y="196565"/>
            <a:ext cx="6645774" cy="505675"/>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kern="1200" cap="none" baseline="0">
                <a:solidFill>
                  <a:schemeClr val="tx2"/>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BE" sz="1400" dirty="0"/>
              <a:t>Le bien-être animal est important pour près de 9 Bruxellois sur 10, et ce quelle que soit leur préférence politique. </a:t>
            </a:r>
          </a:p>
        </p:txBody>
      </p:sp>
    </p:spTree>
    <p:extLst>
      <p:ext uri="{BB962C8B-B14F-4D97-AF65-F5344CB8AC3E}">
        <p14:creationId xmlns:p14="http://schemas.microsoft.com/office/powerpoint/2010/main" val="37415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fbeeldingsresultaat voor hond">
            <a:extLst>
              <a:ext uri="{FF2B5EF4-FFF2-40B4-BE49-F238E27FC236}">
                <a16:creationId xmlns:a16="http://schemas.microsoft.com/office/drawing/2014/main" xmlns="" id="{A17DE157-6CCE-4B19-92D8-A7302C19A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652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0D5DF377-0383-45AD-88B2-D766903576AB}"/>
              </a:ext>
            </a:extLst>
          </p:cNvPr>
          <p:cNvSpPr/>
          <p:nvPr/>
        </p:nvSpPr>
        <p:spPr bwMode="gray">
          <a:xfrm>
            <a:off x="1589965" y="3084395"/>
            <a:ext cx="5820486" cy="1855906"/>
          </a:xfrm>
          <a:prstGeom prst="rect">
            <a:avLst/>
          </a:prstGeom>
          <a:solidFill>
            <a:srgbClr val="660066">
              <a:alpha val="69804"/>
            </a:srgbClr>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algn="ctr"/>
            <a:r>
              <a:rPr lang="fr-BE" sz="2400" dirty="0">
                <a:solidFill>
                  <a:schemeClr val="bg1"/>
                </a:solidFill>
              </a:rPr>
              <a:t>II. Indiquez dans quelle mesure il est important d’introduire les priorités suivantes dans votre commune ou ville.</a:t>
            </a:r>
          </a:p>
        </p:txBody>
      </p:sp>
    </p:spTree>
    <p:extLst>
      <p:ext uri="{BB962C8B-B14F-4D97-AF65-F5344CB8AC3E}">
        <p14:creationId xmlns:p14="http://schemas.microsoft.com/office/powerpoint/2010/main" val="11965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6F62603F-530E-4D05-ABC1-2F64EBD5C632}"/>
              </a:ext>
            </a:extLst>
          </p:cNvPr>
          <p:cNvGraphicFramePr/>
          <p:nvPr>
            <p:extLst>
              <p:ext uri="{D42A27DB-BD31-4B8C-83A1-F6EECF244321}">
                <p14:modId xmlns:p14="http://schemas.microsoft.com/office/powerpoint/2010/main" val="2298711210"/>
              </p:ext>
            </p:extLst>
          </p:nvPr>
        </p:nvGraphicFramePr>
        <p:xfrm>
          <a:off x="105813" y="113299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xmlns="" id="{91E89C4D-C610-4D40-9CE6-DA210B36788A}"/>
              </a:ext>
            </a:extLst>
          </p:cNvPr>
          <p:cNvGraphicFramePr/>
          <p:nvPr>
            <p:extLst>
              <p:ext uri="{D42A27DB-BD31-4B8C-83A1-F6EECF244321}">
                <p14:modId xmlns:p14="http://schemas.microsoft.com/office/powerpoint/2010/main" val="2664020839"/>
              </p:ext>
            </p:extLst>
          </p:nvPr>
        </p:nvGraphicFramePr>
        <p:xfrm>
          <a:off x="-800100" y="1007532"/>
          <a:ext cx="9394265" cy="360793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xmlns="" id="{1AD276AE-FB61-49C0-898C-B9FF3454B2D5}"/>
              </a:ext>
            </a:extLst>
          </p:cNvPr>
          <p:cNvSpPr>
            <a:spLocks noGrp="1"/>
          </p:cNvSpPr>
          <p:nvPr>
            <p:ph type="title"/>
          </p:nvPr>
        </p:nvSpPr>
        <p:spPr/>
        <p:txBody>
          <a:bodyPr/>
          <a:lstStyle/>
          <a:p>
            <a:r>
              <a:rPr lang="fr-BE" dirty="0"/>
              <a:t>L'importance d'introduire les priorités</a:t>
            </a:r>
            <a:endParaRPr lang="nl-BE" dirty="0"/>
          </a:p>
        </p:txBody>
      </p:sp>
      <p:sp>
        <p:nvSpPr>
          <p:cNvPr id="3" name="Text Placeholder 2">
            <a:extLst>
              <a:ext uri="{FF2B5EF4-FFF2-40B4-BE49-F238E27FC236}">
                <a16:creationId xmlns:a16="http://schemas.microsoft.com/office/drawing/2014/main" xmlns="" id="{452AB9DA-0B6A-4AE3-B20D-F4DB566BD82B}"/>
              </a:ext>
            </a:extLst>
          </p:cNvPr>
          <p:cNvSpPr>
            <a:spLocks noGrp="1"/>
          </p:cNvSpPr>
          <p:nvPr>
            <p:ph type="body" sz="quarter" idx="13"/>
          </p:nvPr>
        </p:nvSpPr>
        <p:spPr>
          <a:xfrm>
            <a:off x="195616" y="79094"/>
            <a:ext cx="7094380" cy="632102"/>
          </a:xfrm>
        </p:spPr>
        <p:txBody>
          <a:bodyPr/>
          <a:lstStyle/>
          <a:p>
            <a:r>
              <a:rPr lang="fr-BE" sz="1400" dirty="0"/>
              <a:t>Toutes les priorités ont été jugées importantes à introduire dans les communes Bruxelloises.</a:t>
            </a:r>
          </a:p>
          <a:p>
            <a:r>
              <a:rPr lang="fr-BE" sz="1400" dirty="0"/>
              <a:t>65% trouvent importantes la nomination d’un échevin du bien-être animal et l’utilisation de feux d’artifices à bruit contenu. Les autres priorités sont encore plus importantes.</a:t>
            </a:r>
            <a:endParaRPr lang="nl-BE" sz="1400" dirty="0"/>
          </a:p>
        </p:txBody>
      </p:sp>
      <p:sp>
        <p:nvSpPr>
          <p:cNvPr id="4" name="Text Placeholder 3">
            <a:extLst>
              <a:ext uri="{FF2B5EF4-FFF2-40B4-BE49-F238E27FC236}">
                <a16:creationId xmlns:a16="http://schemas.microsoft.com/office/drawing/2014/main" xmlns="" id="{CFD1163B-3467-43BD-AE39-38A3E14EADFA}"/>
              </a:ext>
            </a:extLst>
          </p:cNvPr>
          <p:cNvSpPr>
            <a:spLocks noGrp="1"/>
          </p:cNvSpPr>
          <p:nvPr>
            <p:ph type="body" sz="quarter" idx="16"/>
          </p:nvPr>
        </p:nvSpPr>
        <p:spPr/>
        <p:txBody>
          <a:bodyPr/>
          <a:lstStyle/>
          <a:p>
            <a:r>
              <a:rPr lang="fr-BE" dirty="0"/>
              <a:t>Base:	Bruxelles (n=1000) </a:t>
            </a:r>
          </a:p>
          <a:p>
            <a:r>
              <a:rPr lang="fr-BE" dirty="0"/>
              <a:t>Question:	Q3. Indiquez dans quelle mesure il est important d’introduire les priorités suivantes dans votre commune ou ville.</a:t>
            </a:r>
          </a:p>
          <a:p>
            <a:r>
              <a:rPr lang="fr-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nl-BE" dirty="0"/>
          </a:p>
        </p:txBody>
      </p:sp>
      <p:pic>
        <p:nvPicPr>
          <p:cNvPr id="11" name="Graphic 10" descr="Cat">
            <a:extLst>
              <a:ext uri="{FF2B5EF4-FFF2-40B4-BE49-F238E27FC236}">
                <a16:creationId xmlns:a16="http://schemas.microsoft.com/office/drawing/2014/main" xmlns="" id="{E97B6BF4-9DF5-4B00-B0AB-E10008C4181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670434" y="2070328"/>
            <a:ext cx="289067" cy="289067"/>
          </a:xfrm>
          <a:prstGeom prst="rect">
            <a:avLst/>
          </a:prstGeom>
        </p:spPr>
      </p:pic>
      <p:pic>
        <p:nvPicPr>
          <p:cNvPr id="12" name="Graphic 11" descr="Lecturer">
            <a:extLst>
              <a:ext uri="{FF2B5EF4-FFF2-40B4-BE49-F238E27FC236}">
                <a16:creationId xmlns:a16="http://schemas.microsoft.com/office/drawing/2014/main" xmlns="" id="{F15B7831-3621-4A70-A342-7B43B8E636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535355" y="3929565"/>
            <a:ext cx="299479" cy="299479"/>
          </a:xfrm>
          <a:prstGeom prst="rect">
            <a:avLst/>
          </a:prstGeom>
        </p:spPr>
      </p:pic>
      <p:grpSp>
        <p:nvGrpSpPr>
          <p:cNvPr id="13" name="Group 12">
            <a:extLst>
              <a:ext uri="{FF2B5EF4-FFF2-40B4-BE49-F238E27FC236}">
                <a16:creationId xmlns:a16="http://schemas.microsoft.com/office/drawing/2014/main" xmlns="" id="{5D9B6C6A-4D27-451B-98B3-97C53C9EBF3E}"/>
              </a:ext>
            </a:extLst>
          </p:cNvPr>
          <p:cNvGrpSpPr/>
          <p:nvPr/>
        </p:nvGrpSpPr>
        <p:grpSpPr>
          <a:xfrm>
            <a:off x="2474173" y="1822148"/>
            <a:ext cx="248057" cy="177242"/>
            <a:chOff x="5495442" y="2335689"/>
            <a:chExt cx="624280" cy="516417"/>
          </a:xfrm>
          <a:solidFill>
            <a:srgbClr val="660066"/>
          </a:solidFill>
        </p:grpSpPr>
        <p:pic>
          <p:nvPicPr>
            <p:cNvPr id="15" name="Graphic 14">
              <a:extLst>
                <a:ext uri="{FF2B5EF4-FFF2-40B4-BE49-F238E27FC236}">
                  <a16:creationId xmlns:a16="http://schemas.microsoft.com/office/drawing/2014/main" xmlns="" id="{CCFEAEE6-761F-4A26-89C6-363C33646C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495442" y="2346167"/>
              <a:ext cx="346177" cy="346177"/>
            </a:xfrm>
            <a:prstGeom prst="rect">
              <a:avLst/>
            </a:prstGeom>
          </p:spPr>
        </p:pic>
        <p:pic>
          <p:nvPicPr>
            <p:cNvPr id="16" name="Graphic 15">
              <a:extLst>
                <a:ext uri="{FF2B5EF4-FFF2-40B4-BE49-F238E27FC236}">
                  <a16:creationId xmlns:a16="http://schemas.microsoft.com/office/drawing/2014/main" xmlns="" id="{0E3C08FD-0AED-491B-A8CF-769BD8BAA50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773545" y="2335689"/>
              <a:ext cx="346177" cy="346177"/>
            </a:xfrm>
            <a:prstGeom prst="rect">
              <a:avLst/>
            </a:prstGeom>
          </p:spPr>
        </p:pic>
        <p:pic>
          <p:nvPicPr>
            <p:cNvPr id="17" name="Graphic 16">
              <a:extLst>
                <a:ext uri="{FF2B5EF4-FFF2-40B4-BE49-F238E27FC236}">
                  <a16:creationId xmlns:a16="http://schemas.microsoft.com/office/drawing/2014/main" xmlns="" id="{FE0E357A-E41D-4E87-97E9-22411C043C5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691684" y="2505929"/>
              <a:ext cx="346177" cy="346177"/>
            </a:xfrm>
            <a:prstGeom prst="rect">
              <a:avLst/>
            </a:prstGeom>
          </p:spPr>
        </p:pic>
      </p:grpSp>
      <p:pic>
        <p:nvPicPr>
          <p:cNvPr id="18" name="Graphic 17">
            <a:extLst>
              <a:ext uri="{FF2B5EF4-FFF2-40B4-BE49-F238E27FC236}">
                <a16:creationId xmlns:a16="http://schemas.microsoft.com/office/drawing/2014/main" xmlns="" id="{6763690F-DCAD-4F41-8B1A-3A631B1B637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679308" y="2403338"/>
            <a:ext cx="257228" cy="257228"/>
          </a:xfrm>
          <a:prstGeom prst="rect">
            <a:avLst/>
          </a:prstGeom>
        </p:spPr>
      </p:pic>
      <p:pic>
        <p:nvPicPr>
          <p:cNvPr id="19" name="Graphic 18">
            <a:extLst>
              <a:ext uri="{FF2B5EF4-FFF2-40B4-BE49-F238E27FC236}">
                <a16:creationId xmlns:a16="http://schemas.microsoft.com/office/drawing/2014/main" xmlns="" id="{9DC5904E-236D-4ECD-A86D-95483D1EEC0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747312" y="3068484"/>
            <a:ext cx="224111" cy="224111"/>
          </a:xfrm>
          <a:prstGeom prst="rect">
            <a:avLst/>
          </a:prstGeom>
        </p:spPr>
      </p:pic>
      <p:grpSp>
        <p:nvGrpSpPr>
          <p:cNvPr id="20" name="Group 19">
            <a:extLst>
              <a:ext uri="{FF2B5EF4-FFF2-40B4-BE49-F238E27FC236}">
                <a16:creationId xmlns:a16="http://schemas.microsoft.com/office/drawing/2014/main" xmlns="" id="{CE4B0DF9-D095-4048-9D43-2A7728599258}"/>
              </a:ext>
            </a:extLst>
          </p:cNvPr>
          <p:cNvGrpSpPr/>
          <p:nvPr/>
        </p:nvGrpSpPr>
        <p:grpSpPr>
          <a:xfrm>
            <a:off x="639401" y="1417745"/>
            <a:ext cx="467077" cy="310706"/>
            <a:chOff x="5565600" y="3771421"/>
            <a:chExt cx="747029" cy="514839"/>
          </a:xfrm>
          <a:solidFill>
            <a:srgbClr val="660066"/>
          </a:solidFill>
        </p:grpSpPr>
        <p:pic>
          <p:nvPicPr>
            <p:cNvPr id="21" name="Graphic 20" descr="Dog">
              <a:extLst>
                <a:ext uri="{FF2B5EF4-FFF2-40B4-BE49-F238E27FC236}">
                  <a16:creationId xmlns:a16="http://schemas.microsoft.com/office/drawing/2014/main" xmlns="" id="{F3A95A29-45C3-4299-BED1-FB3F180BBA5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5926815" y="3900446"/>
              <a:ext cx="385814" cy="385814"/>
            </a:xfrm>
            <a:prstGeom prst="rect">
              <a:avLst/>
            </a:prstGeom>
          </p:spPr>
        </p:pic>
        <p:pic>
          <p:nvPicPr>
            <p:cNvPr id="22" name="Graphic 21" descr="Person with Cane">
              <a:extLst>
                <a:ext uri="{FF2B5EF4-FFF2-40B4-BE49-F238E27FC236}">
                  <a16:creationId xmlns:a16="http://schemas.microsoft.com/office/drawing/2014/main" xmlns="" id="{3842113F-7327-4933-9834-DEDACE7EA03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5565600" y="3771421"/>
              <a:ext cx="442042" cy="442042"/>
            </a:xfrm>
            <a:prstGeom prst="rect">
              <a:avLst/>
            </a:prstGeom>
          </p:spPr>
        </p:pic>
      </p:grpSp>
      <p:grpSp>
        <p:nvGrpSpPr>
          <p:cNvPr id="23" name="Group 22">
            <a:extLst>
              <a:ext uri="{FF2B5EF4-FFF2-40B4-BE49-F238E27FC236}">
                <a16:creationId xmlns:a16="http://schemas.microsoft.com/office/drawing/2014/main" xmlns="" id="{47B44B96-91DF-4D85-8287-30625916B0C5}"/>
              </a:ext>
            </a:extLst>
          </p:cNvPr>
          <p:cNvGrpSpPr/>
          <p:nvPr/>
        </p:nvGrpSpPr>
        <p:grpSpPr>
          <a:xfrm>
            <a:off x="752694" y="1065526"/>
            <a:ext cx="372133" cy="359191"/>
            <a:chOff x="5329421" y="2932653"/>
            <a:chExt cx="678221" cy="678221"/>
          </a:xfrm>
          <a:solidFill>
            <a:srgbClr val="660066"/>
          </a:solidFill>
        </p:grpSpPr>
        <p:pic>
          <p:nvPicPr>
            <p:cNvPr id="24" name="Graphic 23" descr="Teacher">
              <a:extLst>
                <a:ext uri="{FF2B5EF4-FFF2-40B4-BE49-F238E27FC236}">
                  <a16:creationId xmlns:a16="http://schemas.microsoft.com/office/drawing/2014/main" xmlns="" id="{D5D43E63-BB2D-466C-AFF1-75E17594340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5329421" y="2932653"/>
              <a:ext cx="678221" cy="678221"/>
            </a:xfrm>
            <a:prstGeom prst="rect">
              <a:avLst/>
            </a:prstGeom>
          </p:spPr>
        </p:pic>
        <p:sp>
          <p:nvSpPr>
            <p:cNvPr id="25" name="Rectangle 24">
              <a:extLst>
                <a:ext uri="{FF2B5EF4-FFF2-40B4-BE49-F238E27FC236}">
                  <a16:creationId xmlns:a16="http://schemas.microsoft.com/office/drawing/2014/main" xmlns="" id="{5168FED6-3F20-4D3B-97BF-CD5D77F4533E}"/>
                </a:ext>
              </a:extLst>
            </p:cNvPr>
            <p:cNvSpPr/>
            <p:nvPr/>
          </p:nvSpPr>
          <p:spPr>
            <a:xfrm>
              <a:off x="5630808" y="3128815"/>
              <a:ext cx="273600" cy="168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pic>
          <p:nvPicPr>
            <p:cNvPr id="26" name="Graphic 25" descr="Pig">
              <a:extLst>
                <a:ext uri="{FF2B5EF4-FFF2-40B4-BE49-F238E27FC236}">
                  <a16:creationId xmlns:a16="http://schemas.microsoft.com/office/drawing/2014/main" xmlns="" id="{BBB64590-6B16-4C8A-890F-196B6949E893}"/>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5607710" y="3050769"/>
              <a:ext cx="319796" cy="319796"/>
            </a:xfrm>
            <a:prstGeom prst="rect">
              <a:avLst/>
            </a:prstGeom>
          </p:spPr>
        </p:pic>
      </p:grpSp>
      <p:pic>
        <p:nvPicPr>
          <p:cNvPr id="27" name="Graphic 26">
            <a:extLst>
              <a:ext uri="{FF2B5EF4-FFF2-40B4-BE49-F238E27FC236}">
                <a16:creationId xmlns:a16="http://schemas.microsoft.com/office/drawing/2014/main" xmlns="" id="{8592CB69-D75C-42E2-A7C4-8D8F387557C5}"/>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384680" y="3651030"/>
            <a:ext cx="254376" cy="254376"/>
          </a:xfrm>
          <a:prstGeom prst="rect">
            <a:avLst/>
          </a:prstGeom>
        </p:spPr>
      </p:pic>
      <p:pic>
        <p:nvPicPr>
          <p:cNvPr id="28" name="Graphic 27">
            <a:extLst>
              <a:ext uri="{FF2B5EF4-FFF2-40B4-BE49-F238E27FC236}">
                <a16:creationId xmlns:a16="http://schemas.microsoft.com/office/drawing/2014/main" xmlns="" id="{809735FB-D372-4757-B171-A45C58FF83D0}"/>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2420356" y="3351521"/>
            <a:ext cx="290248" cy="290248"/>
          </a:xfrm>
          <a:prstGeom prst="rect">
            <a:avLst/>
          </a:prstGeom>
        </p:spPr>
      </p:pic>
      <p:pic>
        <p:nvPicPr>
          <p:cNvPr id="32" name="Picture 4" descr="Gerelateerde afbeelding">
            <a:extLst>
              <a:ext uri="{FF2B5EF4-FFF2-40B4-BE49-F238E27FC236}">
                <a16:creationId xmlns:a16="http://schemas.microsoft.com/office/drawing/2014/main" xmlns="" id="{72F7CE52-0B53-4620-8555-C906AD839A2A}"/>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xmlns="" id="{04D6DD36-565F-45DB-98EF-0ADEBC786D50}"/>
              </a:ext>
            </a:extLst>
          </p:cNvPr>
          <p:cNvGrpSpPr/>
          <p:nvPr/>
        </p:nvGrpSpPr>
        <p:grpSpPr>
          <a:xfrm>
            <a:off x="855571" y="2658534"/>
            <a:ext cx="318474" cy="293239"/>
            <a:chOff x="9144000" y="2777900"/>
            <a:chExt cx="503463" cy="456412"/>
          </a:xfrm>
        </p:grpSpPr>
        <p:sp>
          <p:nvSpPr>
            <p:cNvPr id="33" name="Freeform 5">
              <a:extLst>
                <a:ext uri="{FF2B5EF4-FFF2-40B4-BE49-F238E27FC236}">
                  <a16:creationId xmlns:a16="http://schemas.microsoft.com/office/drawing/2014/main" xmlns="" id="{9DAC9ACF-DB81-47AA-8025-CB05FE73516F}"/>
                </a:ext>
              </a:extLst>
            </p:cNvPr>
            <p:cNvSpPr>
              <a:spLocks noEditPoints="1"/>
            </p:cNvSpPr>
            <p:nvPr/>
          </p:nvSpPr>
          <p:spPr bwMode="auto">
            <a:xfrm>
              <a:off x="9225563" y="2911020"/>
              <a:ext cx="235250" cy="279060"/>
            </a:xfrm>
            <a:custGeom>
              <a:avLst/>
              <a:gdLst>
                <a:gd name="T0" fmla="*/ 634 w 755"/>
                <a:gd name="T1" fmla="*/ 237 h 895"/>
                <a:gd name="T2" fmla="*/ 634 w 755"/>
                <a:gd name="T3" fmla="*/ 161 h 895"/>
                <a:gd name="T4" fmla="*/ 617 w 755"/>
                <a:gd name="T5" fmla="*/ 70 h 895"/>
                <a:gd name="T6" fmla="*/ 560 w 755"/>
                <a:gd name="T7" fmla="*/ 5 h 895"/>
                <a:gd name="T8" fmla="*/ 536 w 755"/>
                <a:gd name="T9" fmla="*/ 111 h 895"/>
                <a:gd name="T10" fmla="*/ 436 w 755"/>
                <a:gd name="T11" fmla="*/ 47 h 895"/>
                <a:gd name="T12" fmla="*/ 377 w 755"/>
                <a:gd name="T13" fmla="*/ 76 h 895"/>
                <a:gd name="T14" fmla="*/ 459 w 755"/>
                <a:gd name="T15" fmla="*/ 189 h 895"/>
                <a:gd name="T16" fmla="*/ 487 w 755"/>
                <a:gd name="T17" fmla="*/ 301 h 895"/>
                <a:gd name="T18" fmla="*/ 469 w 755"/>
                <a:gd name="T19" fmla="*/ 361 h 895"/>
                <a:gd name="T20" fmla="*/ 446 w 755"/>
                <a:gd name="T21" fmla="*/ 408 h 895"/>
                <a:gd name="T22" fmla="*/ 440 w 755"/>
                <a:gd name="T23" fmla="*/ 414 h 895"/>
                <a:gd name="T24" fmla="*/ 423 w 755"/>
                <a:gd name="T25" fmla="*/ 426 h 895"/>
                <a:gd name="T26" fmla="*/ 389 w 755"/>
                <a:gd name="T27" fmla="*/ 434 h 895"/>
                <a:gd name="T28" fmla="*/ 281 w 755"/>
                <a:gd name="T29" fmla="*/ 445 h 895"/>
                <a:gd name="T30" fmla="*/ 222 w 755"/>
                <a:gd name="T31" fmla="*/ 468 h 895"/>
                <a:gd name="T32" fmla="*/ 141 w 755"/>
                <a:gd name="T33" fmla="*/ 511 h 895"/>
                <a:gd name="T34" fmla="*/ 118 w 755"/>
                <a:gd name="T35" fmla="*/ 533 h 895"/>
                <a:gd name="T36" fmla="*/ 100 w 755"/>
                <a:gd name="T37" fmla="*/ 549 h 895"/>
                <a:gd name="T38" fmla="*/ 69 w 755"/>
                <a:gd name="T39" fmla="*/ 586 h 895"/>
                <a:gd name="T40" fmla="*/ 43 w 755"/>
                <a:gd name="T41" fmla="*/ 630 h 895"/>
                <a:gd name="T42" fmla="*/ 34 w 755"/>
                <a:gd name="T43" fmla="*/ 649 h 895"/>
                <a:gd name="T44" fmla="*/ 20 w 755"/>
                <a:gd name="T45" fmla="*/ 706 h 895"/>
                <a:gd name="T46" fmla="*/ 14 w 755"/>
                <a:gd name="T47" fmla="*/ 767 h 895"/>
                <a:gd name="T48" fmla="*/ 14 w 755"/>
                <a:gd name="T49" fmla="*/ 790 h 895"/>
                <a:gd name="T50" fmla="*/ 2 w 755"/>
                <a:gd name="T51" fmla="*/ 827 h 895"/>
                <a:gd name="T52" fmla="*/ 4 w 755"/>
                <a:gd name="T53" fmla="*/ 834 h 895"/>
                <a:gd name="T54" fmla="*/ 67 w 755"/>
                <a:gd name="T55" fmla="*/ 887 h 895"/>
                <a:gd name="T56" fmla="*/ 85 w 755"/>
                <a:gd name="T57" fmla="*/ 885 h 895"/>
                <a:gd name="T58" fmla="*/ 186 w 755"/>
                <a:gd name="T59" fmla="*/ 889 h 895"/>
                <a:gd name="T60" fmla="*/ 293 w 755"/>
                <a:gd name="T61" fmla="*/ 880 h 895"/>
                <a:gd name="T62" fmla="*/ 350 w 755"/>
                <a:gd name="T63" fmla="*/ 839 h 895"/>
                <a:gd name="T64" fmla="*/ 333 w 755"/>
                <a:gd name="T65" fmla="*/ 815 h 895"/>
                <a:gd name="T66" fmla="*/ 338 w 755"/>
                <a:gd name="T67" fmla="*/ 805 h 895"/>
                <a:gd name="T68" fmla="*/ 348 w 755"/>
                <a:gd name="T69" fmla="*/ 799 h 895"/>
                <a:gd name="T70" fmla="*/ 358 w 755"/>
                <a:gd name="T71" fmla="*/ 793 h 895"/>
                <a:gd name="T72" fmla="*/ 420 w 755"/>
                <a:gd name="T73" fmla="*/ 785 h 895"/>
                <a:gd name="T74" fmla="*/ 458 w 755"/>
                <a:gd name="T75" fmla="*/ 826 h 895"/>
                <a:gd name="T76" fmla="*/ 470 w 755"/>
                <a:gd name="T77" fmla="*/ 837 h 895"/>
                <a:gd name="T78" fmla="*/ 501 w 755"/>
                <a:gd name="T79" fmla="*/ 874 h 895"/>
                <a:gd name="T80" fmla="*/ 512 w 755"/>
                <a:gd name="T81" fmla="*/ 878 h 895"/>
                <a:gd name="T82" fmla="*/ 518 w 755"/>
                <a:gd name="T83" fmla="*/ 878 h 895"/>
                <a:gd name="T84" fmla="*/ 539 w 755"/>
                <a:gd name="T85" fmla="*/ 886 h 895"/>
                <a:gd name="T86" fmla="*/ 618 w 755"/>
                <a:gd name="T87" fmla="*/ 875 h 895"/>
                <a:gd name="T88" fmla="*/ 624 w 755"/>
                <a:gd name="T89" fmla="*/ 834 h 895"/>
                <a:gd name="T90" fmla="*/ 609 w 755"/>
                <a:gd name="T91" fmla="*/ 828 h 895"/>
                <a:gd name="T92" fmla="*/ 603 w 755"/>
                <a:gd name="T93" fmla="*/ 819 h 895"/>
                <a:gd name="T94" fmla="*/ 578 w 755"/>
                <a:gd name="T95" fmla="*/ 802 h 895"/>
                <a:gd name="T96" fmla="*/ 569 w 755"/>
                <a:gd name="T97" fmla="*/ 790 h 895"/>
                <a:gd name="T98" fmla="*/ 564 w 755"/>
                <a:gd name="T99" fmla="*/ 771 h 895"/>
                <a:gd name="T100" fmla="*/ 561 w 755"/>
                <a:gd name="T101" fmla="*/ 724 h 895"/>
                <a:gd name="T102" fmla="*/ 578 w 755"/>
                <a:gd name="T103" fmla="*/ 713 h 895"/>
                <a:gd name="T104" fmla="*/ 616 w 755"/>
                <a:gd name="T105" fmla="*/ 655 h 895"/>
                <a:gd name="T106" fmla="*/ 638 w 755"/>
                <a:gd name="T107" fmla="*/ 597 h 895"/>
                <a:gd name="T108" fmla="*/ 648 w 755"/>
                <a:gd name="T109" fmla="*/ 529 h 895"/>
                <a:gd name="T110" fmla="*/ 676 w 755"/>
                <a:gd name="T111" fmla="*/ 470 h 895"/>
                <a:gd name="T112" fmla="*/ 712 w 755"/>
                <a:gd name="T113" fmla="*/ 442 h 895"/>
                <a:gd name="T114" fmla="*/ 736 w 755"/>
                <a:gd name="T115" fmla="*/ 362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895">
                  <a:moveTo>
                    <a:pt x="736" y="362"/>
                  </a:moveTo>
                  <a:cubicBezTo>
                    <a:pt x="727" y="339"/>
                    <a:pt x="718" y="315"/>
                    <a:pt x="708" y="292"/>
                  </a:cubicBezTo>
                  <a:cubicBezTo>
                    <a:pt x="698" y="272"/>
                    <a:pt x="683" y="260"/>
                    <a:pt x="666" y="250"/>
                  </a:cubicBezTo>
                  <a:cubicBezTo>
                    <a:pt x="656" y="245"/>
                    <a:pt x="645" y="241"/>
                    <a:pt x="634" y="237"/>
                  </a:cubicBezTo>
                  <a:cubicBezTo>
                    <a:pt x="631" y="236"/>
                    <a:pt x="629" y="232"/>
                    <a:pt x="630" y="228"/>
                  </a:cubicBezTo>
                  <a:cubicBezTo>
                    <a:pt x="632" y="220"/>
                    <a:pt x="634" y="211"/>
                    <a:pt x="635" y="202"/>
                  </a:cubicBezTo>
                  <a:cubicBezTo>
                    <a:pt x="635" y="196"/>
                    <a:pt x="634" y="190"/>
                    <a:pt x="634" y="184"/>
                  </a:cubicBezTo>
                  <a:cubicBezTo>
                    <a:pt x="634" y="177"/>
                    <a:pt x="634" y="169"/>
                    <a:pt x="634" y="161"/>
                  </a:cubicBezTo>
                  <a:cubicBezTo>
                    <a:pt x="635" y="147"/>
                    <a:pt x="631" y="135"/>
                    <a:pt x="628" y="122"/>
                  </a:cubicBezTo>
                  <a:cubicBezTo>
                    <a:pt x="626" y="114"/>
                    <a:pt x="628" y="104"/>
                    <a:pt x="625" y="96"/>
                  </a:cubicBezTo>
                  <a:cubicBezTo>
                    <a:pt x="623" y="88"/>
                    <a:pt x="626" y="77"/>
                    <a:pt x="618" y="71"/>
                  </a:cubicBezTo>
                  <a:cubicBezTo>
                    <a:pt x="617" y="71"/>
                    <a:pt x="617" y="70"/>
                    <a:pt x="617" y="70"/>
                  </a:cubicBezTo>
                  <a:cubicBezTo>
                    <a:pt x="619" y="57"/>
                    <a:pt x="609" y="48"/>
                    <a:pt x="605" y="37"/>
                  </a:cubicBezTo>
                  <a:cubicBezTo>
                    <a:pt x="600" y="26"/>
                    <a:pt x="593" y="15"/>
                    <a:pt x="580" y="10"/>
                  </a:cubicBezTo>
                  <a:cubicBezTo>
                    <a:pt x="576" y="8"/>
                    <a:pt x="572" y="5"/>
                    <a:pt x="567" y="2"/>
                  </a:cubicBezTo>
                  <a:cubicBezTo>
                    <a:pt x="564" y="0"/>
                    <a:pt x="561" y="2"/>
                    <a:pt x="560" y="5"/>
                  </a:cubicBezTo>
                  <a:cubicBezTo>
                    <a:pt x="556" y="16"/>
                    <a:pt x="552" y="26"/>
                    <a:pt x="550" y="37"/>
                  </a:cubicBezTo>
                  <a:cubicBezTo>
                    <a:pt x="548" y="47"/>
                    <a:pt x="542" y="57"/>
                    <a:pt x="544" y="69"/>
                  </a:cubicBezTo>
                  <a:cubicBezTo>
                    <a:pt x="545" y="77"/>
                    <a:pt x="540" y="87"/>
                    <a:pt x="538" y="96"/>
                  </a:cubicBezTo>
                  <a:cubicBezTo>
                    <a:pt x="537" y="101"/>
                    <a:pt x="536" y="106"/>
                    <a:pt x="536" y="111"/>
                  </a:cubicBezTo>
                  <a:cubicBezTo>
                    <a:pt x="536" y="114"/>
                    <a:pt x="533" y="115"/>
                    <a:pt x="531" y="112"/>
                  </a:cubicBezTo>
                  <a:cubicBezTo>
                    <a:pt x="526" y="106"/>
                    <a:pt x="522" y="99"/>
                    <a:pt x="515" y="95"/>
                  </a:cubicBezTo>
                  <a:cubicBezTo>
                    <a:pt x="505" y="89"/>
                    <a:pt x="497" y="79"/>
                    <a:pt x="486" y="73"/>
                  </a:cubicBezTo>
                  <a:cubicBezTo>
                    <a:pt x="470" y="63"/>
                    <a:pt x="453" y="53"/>
                    <a:pt x="436" y="47"/>
                  </a:cubicBezTo>
                  <a:cubicBezTo>
                    <a:pt x="418" y="41"/>
                    <a:pt x="399" y="38"/>
                    <a:pt x="380" y="36"/>
                  </a:cubicBezTo>
                  <a:cubicBezTo>
                    <a:pt x="375" y="35"/>
                    <a:pt x="370" y="37"/>
                    <a:pt x="364" y="39"/>
                  </a:cubicBezTo>
                  <a:cubicBezTo>
                    <a:pt x="361" y="40"/>
                    <a:pt x="360" y="43"/>
                    <a:pt x="361" y="46"/>
                  </a:cubicBezTo>
                  <a:cubicBezTo>
                    <a:pt x="367" y="57"/>
                    <a:pt x="372" y="67"/>
                    <a:pt x="377" y="76"/>
                  </a:cubicBezTo>
                  <a:cubicBezTo>
                    <a:pt x="386" y="92"/>
                    <a:pt x="396" y="107"/>
                    <a:pt x="406" y="123"/>
                  </a:cubicBezTo>
                  <a:cubicBezTo>
                    <a:pt x="412" y="131"/>
                    <a:pt x="418" y="139"/>
                    <a:pt x="425" y="147"/>
                  </a:cubicBezTo>
                  <a:cubicBezTo>
                    <a:pt x="431" y="156"/>
                    <a:pt x="437" y="165"/>
                    <a:pt x="443" y="173"/>
                  </a:cubicBezTo>
                  <a:cubicBezTo>
                    <a:pt x="448" y="179"/>
                    <a:pt x="454" y="184"/>
                    <a:pt x="459" y="189"/>
                  </a:cubicBezTo>
                  <a:cubicBezTo>
                    <a:pt x="464" y="195"/>
                    <a:pt x="470" y="201"/>
                    <a:pt x="475" y="208"/>
                  </a:cubicBezTo>
                  <a:cubicBezTo>
                    <a:pt x="488" y="225"/>
                    <a:pt x="494" y="246"/>
                    <a:pt x="496" y="268"/>
                  </a:cubicBezTo>
                  <a:cubicBezTo>
                    <a:pt x="497" y="269"/>
                    <a:pt x="497" y="269"/>
                    <a:pt x="497" y="270"/>
                  </a:cubicBezTo>
                  <a:cubicBezTo>
                    <a:pt x="504" y="284"/>
                    <a:pt x="497" y="292"/>
                    <a:pt x="487" y="301"/>
                  </a:cubicBezTo>
                  <a:cubicBezTo>
                    <a:pt x="486" y="302"/>
                    <a:pt x="486" y="304"/>
                    <a:pt x="485" y="306"/>
                  </a:cubicBezTo>
                  <a:cubicBezTo>
                    <a:pt x="484" y="309"/>
                    <a:pt x="483" y="313"/>
                    <a:pt x="481" y="316"/>
                  </a:cubicBezTo>
                  <a:cubicBezTo>
                    <a:pt x="474" y="324"/>
                    <a:pt x="473" y="333"/>
                    <a:pt x="472" y="343"/>
                  </a:cubicBezTo>
                  <a:cubicBezTo>
                    <a:pt x="472" y="349"/>
                    <a:pt x="470" y="355"/>
                    <a:pt x="469" y="361"/>
                  </a:cubicBezTo>
                  <a:cubicBezTo>
                    <a:pt x="469" y="362"/>
                    <a:pt x="469" y="363"/>
                    <a:pt x="469" y="364"/>
                  </a:cubicBezTo>
                  <a:cubicBezTo>
                    <a:pt x="470" y="366"/>
                    <a:pt x="469" y="369"/>
                    <a:pt x="467" y="373"/>
                  </a:cubicBezTo>
                  <a:cubicBezTo>
                    <a:pt x="462" y="384"/>
                    <a:pt x="458" y="397"/>
                    <a:pt x="447" y="405"/>
                  </a:cubicBezTo>
                  <a:cubicBezTo>
                    <a:pt x="444" y="407"/>
                    <a:pt x="444" y="408"/>
                    <a:pt x="446" y="408"/>
                  </a:cubicBezTo>
                  <a:cubicBezTo>
                    <a:pt x="448" y="407"/>
                    <a:pt x="450" y="407"/>
                    <a:pt x="450" y="408"/>
                  </a:cubicBezTo>
                  <a:cubicBezTo>
                    <a:pt x="450" y="408"/>
                    <a:pt x="447" y="409"/>
                    <a:pt x="444" y="410"/>
                  </a:cubicBezTo>
                  <a:cubicBezTo>
                    <a:pt x="444" y="410"/>
                    <a:pt x="443" y="411"/>
                    <a:pt x="443" y="411"/>
                  </a:cubicBezTo>
                  <a:cubicBezTo>
                    <a:pt x="439" y="412"/>
                    <a:pt x="438" y="413"/>
                    <a:pt x="440" y="414"/>
                  </a:cubicBezTo>
                  <a:cubicBezTo>
                    <a:pt x="442" y="414"/>
                    <a:pt x="441" y="416"/>
                    <a:pt x="438" y="417"/>
                  </a:cubicBezTo>
                  <a:cubicBezTo>
                    <a:pt x="435" y="418"/>
                    <a:pt x="432" y="419"/>
                    <a:pt x="429" y="420"/>
                  </a:cubicBezTo>
                  <a:cubicBezTo>
                    <a:pt x="426" y="421"/>
                    <a:pt x="424" y="423"/>
                    <a:pt x="426" y="423"/>
                  </a:cubicBezTo>
                  <a:cubicBezTo>
                    <a:pt x="428" y="424"/>
                    <a:pt x="426" y="425"/>
                    <a:pt x="423" y="426"/>
                  </a:cubicBezTo>
                  <a:cubicBezTo>
                    <a:pt x="420" y="427"/>
                    <a:pt x="418" y="428"/>
                    <a:pt x="419" y="429"/>
                  </a:cubicBezTo>
                  <a:cubicBezTo>
                    <a:pt x="419" y="430"/>
                    <a:pt x="417" y="431"/>
                    <a:pt x="413" y="432"/>
                  </a:cubicBezTo>
                  <a:cubicBezTo>
                    <a:pt x="407" y="433"/>
                    <a:pt x="401" y="435"/>
                    <a:pt x="395" y="435"/>
                  </a:cubicBezTo>
                  <a:cubicBezTo>
                    <a:pt x="393" y="435"/>
                    <a:pt x="391" y="435"/>
                    <a:pt x="389" y="434"/>
                  </a:cubicBezTo>
                  <a:cubicBezTo>
                    <a:pt x="386" y="433"/>
                    <a:pt x="380" y="432"/>
                    <a:pt x="377" y="432"/>
                  </a:cubicBezTo>
                  <a:cubicBezTo>
                    <a:pt x="357" y="432"/>
                    <a:pt x="322" y="439"/>
                    <a:pt x="309" y="441"/>
                  </a:cubicBezTo>
                  <a:cubicBezTo>
                    <a:pt x="305" y="442"/>
                    <a:pt x="300" y="443"/>
                    <a:pt x="296" y="443"/>
                  </a:cubicBezTo>
                  <a:cubicBezTo>
                    <a:pt x="292" y="444"/>
                    <a:pt x="287" y="444"/>
                    <a:pt x="281" y="445"/>
                  </a:cubicBezTo>
                  <a:cubicBezTo>
                    <a:pt x="278" y="445"/>
                    <a:pt x="276" y="446"/>
                    <a:pt x="276" y="446"/>
                  </a:cubicBezTo>
                  <a:cubicBezTo>
                    <a:pt x="277" y="447"/>
                    <a:pt x="275" y="448"/>
                    <a:pt x="271" y="449"/>
                  </a:cubicBezTo>
                  <a:cubicBezTo>
                    <a:pt x="256" y="454"/>
                    <a:pt x="241" y="459"/>
                    <a:pt x="226" y="464"/>
                  </a:cubicBezTo>
                  <a:cubicBezTo>
                    <a:pt x="222" y="466"/>
                    <a:pt x="221" y="467"/>
                    <a:pt x="222" y="468"/>
                  </a:cubicBezTo>
                  <a:cubicBezTo>
                    <a:pt x="223" y="468"/>
                    <a:pt x="221" y="470"/>
                    <a:pt x="218" y="471"/>
                  </a:cubicBezTo>
                  <a:cubicBezTo>
                    <a:pt x="209" y="474"/>
                    <a:pt x="201" y="477"/>
                    <a:pt x="194" y="482"/>
                  </a:cubicBezTo>
                  <a:cubicBezTo>
                    <a:pt x="186" y="487"/>
                    <a:pt x="178" y="492"/>
                    <a:pt x="171" y="497"/>
                  </a:cubicBezTo>
                  <a:cubicBezTo>
                    <a:pt x="163" y="504"/>
                    <a:pt x="151" y="506"/>
                    <a:pt x="141" y="511"/>
                  </a:cubicBezTo>
                  <a:cubicBezTo>
                    <a:pt x="140" y="511"/>
                    <a:pt x="139" y="512"/>
                    <a:pt x="138" y="512"/>
                  </a:cubicBezTo>
                  <a:cubicBezTo>
                    <a:pt x="137" y="513"/>
                    <a:pt x="136" y="514"/>
                    <a:pt x="138" y="515"/>
                  </a:cubicBezTo>
                  <a:cubicBezTo>
                    <a:pt x="140" y="516"/>
                    <a:pt x="139" y="518"/>
                    <a:pt x="136" y="520"/>
                  </a:cubicBezTo>
                  <a:cubicBezTo>
                    <a:pt x="130" y="524"/>
                    <a:pt x="124" y="529"/>
                    <a:pt x="118" y="533"/>
                  </a:cubicBezTo>
                  <a:cubicBezTo>
                    <a:pt x="116" y="535"/>
                    <a:pt x="114" y="537"/>
                    <a:pt x="115" y="538"/>
                  </a:cubicBezTo>
                  <a:cubicBezTo>
                    <a:pt x="116" y="539"/>
                    <a:pt x="115" y="540"/>
                    <a:pt x="112" y="542"/>
                  </a:cubicBezTo>
                  <a:cubicBezTo>
                    <a:pt x="110" y="543"/>
                    <a:pt x="108" y="544"/>
                    <a:pt x="106" y="545"/>
                  </a:cubicBezTo>
                  <a:cubicBezTo>
                    <a:pt x="103" y="547"/>
                    <a:pt x="100" y="549"/>
                    <a:pt x="100" y="549"/>
                  </a:cubicBezTo>
                  <a:cubicBezTo>
                    <a:pt x="101" y="549"/>
                    <a:pt x="103" y="549"/>
                    <a:pt x="105" y="549"/>
                  </a:cubicBezTo>
                  <a:cubicBezTo>
                    <a:pt x="107" y="548"/>
                    <a:pt x="107" y="550"/>
                    <a:pt x="105" y="552"/>
                  </a:cubicBezTo>
                  <a:cubicBezTo>
                    <a:pt x="94" y="563"/>
                    <a:pt x="83" y="573"/>
                    <a:pt x="72" y="583"/>
                  </a:cubicBezTo>
                  <a:cubicBezTo>
                    <a:pt x="71" y="584"/>
                    <a:pt x="70" y="585"/>
                    <a:pt x="69" y="586"/>
                  </a:cubicBezTo>
                  <a:cubicBezTo>
                    <a:pt x="67" y="588"/>
                    <a:pt x="67" y="589"/>
                    <a:pt x="70" y="588"/>
                  </a:cubicBezTo>
                  <a:cubicBezTo>
                    <a:pt x="73" y="587"/>
                    <a:pt x="73" y="589"/>
                    <a:pt x="71" y="592"/>
                  </a:cubicBezTo>
                  <a:cubicBezTo>
                    <a:pt x="66" y="600"/>
                    <a:pt x="61" y="608"/>
                    <a:pt x="55" y="616"/>
                  </a:cubicBezTo>
                  <a:cubicBezTo>
                    <a:pt x="52" y="621"/>
                    <a:pt x="47" y="625"/>
                    <a:pt x="43" y="630"/>
                  </a:cubicBezTo>
                  <a:cubicBezTo>
                    <a:pt x="43" y="630"/>
                    <a:pt x="43" y="630"/>
                    <a:pt x="43" y="631"/>
                  </a:cubicBezTo>
                  <a:cubicBezTo>
                    <a:pt x="43" y="631"/>
                    <a:pt x="45" y="631"/>
                    <a:pt x="46" y="631"/>
                  </a:cubicBezTo>
                  <a:cubicBezTo>
                    <a:pt x="47" y="631"/>
                    <a:pt x="47" y="633"/>
                    <a:pt x="45" y="635"/>
                  </a:cubicBezTo>
                  <a:cubicBezTo>
                    <a:pt x="41" y="640"/>
                    <a:pt x="38" y="645"/>
                    <a:pt x="34" y="649"/>
                  </a:cubicBezTo>
                  <a:cubicBezTo>
                    <a:pt x="32" y="652"/>
                    <a:pt x="33" y="653"/>
                    <a:pt x="36" y="652"/>
                  </a:cubicBezTo>
                  <a:cubicBezTo>
                    <a:pt x="39" y="650"/>
                    <a:pt x="40" y="652"/>
                    <a:pt x="38" y="655"/>
                  </a:cubicBezTo>
                  <a:cubicBezTo>
                    <a:pt x="33" y="666"/>
                    <a:pt x="27" y="676"/>
                    <a:pt x="26" y="688"/>
                  </a:cubicBezTo>
                  <a:cubicBezTo>
                    <a:pt x="26" y="694"/>
                    <a:pt x="23" y="700"/>
                    <a:pt x="20" y="706"/>
                  </a:cubicBezTo>
                  <a:cubicBezTo>
                    <a:pt x="18" y="710"/>
                    <a:pt x="18" y="711"/>
                    <a:pt x="20" y="710"/>
                  </a:cubicBezTo>
                  <a:cubicBezTo>
                    <a:pt x="21" y="709"/>
                    <a:pt x="22" y="711"/>
                    <a:pt x="22" y="714"/>
                  </a:cubicBezTo>
                  <a:cubicBezTo>
                    <a:pt x="19" y="730"/>
                    <a:pt x="16" y="746"/>
                    <a:pt x="13" y="761"/>
                  </a:cubicBezTo>
                  <a:cubicBezTo>
                    <a:pt x="13" y="765"/>
                    <a:pt x="13" y="767"/>
                    <a:pt x="14" y="767"/>
                  </a:cubicBezTo>
                  <a:cubicBezTo>
                    <a:pt x="15" y="766"/>
                    <a:pt x="16" y="768"/>
                    <a:pt x="15" y="772"/>
                  </a:cubicBezTo>
                  <a:cubicBezTo>
                    <a:pt x="14" y="774"/>
                    <a:pt x="13" y="777"/>
                    <a:pt x="12" y="779"/>
                  </a:cubicBezTo>
                  <a:cubicBezTo>
                    <a:pt x="11" y="783"/>
                    <a:pt x="12" y="785"/>
                    <a:pt x="13" y="785"/>
                  </a:cubicBezTo>
                  <a:cubicBezTo>
                    <a:pt x="14" y="785"/>
                    <a:pt x="14" y="787"/>
                    <a:pt x="14" y="790"/>
                  </a:cubicBezTo>
                  <a:cubicBezTo>
                    <a:pt x="12" y="799"/>
                    <a:pt x="13" y="809"/>
                    <a:pt x="6" y="816"/>
                  </a:cubicBezTo>
                  <a:cubicBezTo>
                    <a:pt x="4" y="818"/>
                    <a:pt x="3" y="820"/>
                    <a:pt x="5" y="820"/>
                  </a:cubicBezTo>
                  <a:cubicBezTo>
                    <a:pt x="6" y="820"/>
                    <a:pt x="6" y="822"/>
                    <a:pt x="4" y="825"/>
                  </a:cubicBezTo>
                  <a:cubicBezTo>
                    <a:pt x="4" y="826"/>
                    <a:pt x="3" y="826"/>
                    <a:pt x="2" y="827"/>
                  </a:cubicBezTo>
                  <a:cubicBezTo>
                    <a:pt x="0" y="830"/>
                    <a:pt x="0" y="832"/>
                    <a:pt x="1" y="831"/>
                  </a:cubicBezTo>
                  <a:cubicBezTo>
                    <a:pt x="3" y="831"/>
                    <a:pt x="4" y="831"/>
                    <a:pt x="4" y="831"/>
                  </a:cubicBezTo>
                  <a:cubicBezTo>
                    <a:pt x="4" y="831"/>
                    <a:pt x="4" y="831"/>
                    <a:pt x="4" y="831"/>
                  </a:cubicBezTo>
                  <a:cubicBezTo>
                    <a:pt x="4" y="832"/>
                    <a:pt x="4" y="833"/>
                    <a:pt x="4" y="834"/>
                  </a:cubicBezTo>
                  <a:cubicBezTo>
                    <a:pt x="2" y="849"/>
                    <a:pt x="7" y="860"/>
                    <a:pt x="21" y="867"/>
                  </a:cubicBezTo>
                  <a:cubicBezTo>
                    <a:pt x="32" y="871"/>
                    <a:pt x="39" y="882"/>
                    <a:pt x="53" y="881"/>
                  </a:cubicBezTo>
                  <a:cubicBezTo>
                    <a:pt x="57" y="880"/>
                    <a:pt x="61" y="885"/>
                    <a:pt x="66" y="887"/>
                  </a:cubicBezTo>
                  <a:cubicBezTo>
                    <a:pt x="66" y="887"/>
                    <a:pt x="66" y="887"/>
                    <a:pt x="67" y="887"/>
                  </a:cubicBezTo>
                  <a:cubicBezTo>
                    <a:pt x="67" y="887"/>
                    <a:pt x="67" y="886"/>
                    <a:pt x="67" y="885"/>
                  </a:cubicBezTo>
                  <a:cubicBezTo>
                    <a:pt x="66" y="884"/>
                    <a:pt x="69" y="884"/>
                    <a:pt x="72" y="885"/>
                  </a:cubicBezTo>
                  <a:cubicBezTo>
                    <a:pt x="75" y="885"/>
                    <a:pt x="77" y="886"/>
                    <a:pt x="80" y="886"/>
                  </a:cubicBezTo>
                  <a:cubicBezTo>
                    <a:pt x="83" y="887"/>
                    <a:pt x="85" y="887"/>
                    <a:pt x="85" y="885"/>
                  </a:cubicBezTo>
                  <a:cubicBezTo>
                    <a:pt x="84" y="884"/>
                    <a:pt x="86" y="884"/>
                    <a:pt x="90" y="886"/>
                  </a:cubicBezTo>
                  <a:cubicBezTo>
                    <a:pt x="118" y="895"/>
                    <a:pt x="146" y="891"/>
                    <a:pt x="175" y="892"/>
                  </a:cubicBezTo>
                  <a:cubicBezTo>
                    <a:pt x="178" y="892"/>
                    <a:pt x="181" y="891"/>
                    <a:pt x="180" y="891"/>
                  </a:cubicBezTo>
                  <a:cubicBezTo>
                    <a:pt x="180" y="890"/>
                    <a:pt x="182" y="889"/>
                    <a:pt x="186" y="889"/>
                  </a:cubicBezTo>
                  <a:cubicBezTo>
                    <a:pt x="196" y="889"/>
                    <a:pt x="205" y="889"/>
                    <a:pt x="215" y="889"/>
                  </a:cubicBezTo>
                  <a:cubicBezTo>
                    <a:pt x="220" y="889"/>
                    <a:pt x="225" y="889"/>
                    <a:pt x="229" y="888"/>
                  </a:cubicBezTo>
                  <a:cubicBezTo>
                    <a:pt x="239" y="887"/>
                    <a:pt x="249" y="885"/>
                    <a:pt x="259" y="884"/>
                  </a:cubicBezTo>
                  <a:cubicBezTo>
                    <a:pt x="270" y="882"/>
                    <a:pt x="282" y="886"/>
                    <a:pt x="293" y="880"/>
                  </a:cubicBezTo>
                  <a:cubicBezTo>
                    <a:pt x="300" y="876"/>
                    <a:pt x="306" y="873"/>
                    <a:pt x="308" y="868"/>
                  </a:cubicBezTo>
                  <a:cubicBezTo>
                    <a:pt x="309" y="864"/>
                    <a:pt x="312" y="861"/>
                    <a:pt x="315" y="860"/>
                  </a:cubicBezTo>
                  <a:cubicBezTo>
                    <a:pt x="321" y="859"/>
                    <a:pt x="327" y="857"/>
                    <a:pt x="333" y="855"/>
                  </a:cubicBezTo>
                  <a:cubicBezTo>
                    <a:pt x="341" y="853"/>
                    <a:pt x="348" y="850"/>
                    <a:pt x="350" y="839"/>
                  </a:cubicBezTo>
                  <a:cubicBezTo>
                    <a:pt x="351" y="832"/>
                    <a:pt x="350" y="825"/>
                    <a:pt x="343" y="821"/>
                  </a:cubicBezTo>
                  <a:cubicBezTo>
                    <a:pt x="343" y="820"/>
                    <a:pt x="342" y="820"/>
                    <a:pt x="342" y="819"/>
                  </a:cubicBezTo>
                  <a:cubicBezTo>
                    <a:pt x="342" y="817"/>
                    <a:pt x="339" y="816"/>
                    <a:pt x="335" y="815"/>
                  </a:cubicBezTo>
                  <a:cubicBezTo>
                    <a:pt x="335" y="815"/>
                    <a:pt x="334" y="815"/>
                    <a:pt x="333" y="815"/>
                  </a:cubicBezTo>
                  <a:cubicBezTo>
                    <a:pt x="330" y="815"/>
                    <a:pt x="328" y="812"/>
                    <a:pt x="330" y="809"/>
                  </a:cubicBezTo>
                  <a:cubicBezTo>
                    <a:pt x="331" y="808"/>
                    <a:pt x="332" y="806"/>
                    <a:pt x="333" y="805"/>
                  </a:cubicBezTo>
                  <a:cubicBezTo>
                    <a:pt x="335" y="802"/>
                    <a:pt x="336" y="799"/>
                    <a:pt x="337" y="800"/>
                  </a:cubicBezTo>
                  <a:cubicBezTo>
                    <a:pt x="338" y="800"/>
                    <a:pt x="338" y="802"/>
                    <a:pt x="338" y="805"/>
                  </a:cubicBezTo>
                  <a:cubicBezTo>
                    <a:pt x="338" y="807"/>
                    <a:pt x="340" y="807"/>
                    <a:pt x="341" y="804"/>
                  </a:cubicBezTo>
                  <a:cubicBezTo>
                    <a:pt x="342" y="802"/>
                    <a:pt x="343" y="801"/>
                    <a:pt x="343" y="799"/>
                  </a:cubicBezTo>
                  <a:cubicBezTo>
                    <a:pt x="345" y="796"/>
                    <a:pt x="347" y="794"/>
                    <a:pt x="347" y="794"/>
                  </a:cubicBezTo>
                  <a:cubicBezTo>
                    <a:pt x="348" y="794"/>
                    <a:pt x="348" y="796"/>
                    <a:pt x="348" y="799"/>
                  </a:cubicBezTo>
                  <a:cubicBezTo>
                    <a:pt x="349" y="801"/>
                    <a:pt x="350" y="801"/>
                    <a:pt x="351" y="798"/>
                  </a:cubicBezTo>
                  <a:cubicBezTo>
                    <a:pt x="352" y="796"/>
                    <a:pt x="352" y="795"/>
                    <a:pt x="352" y="794"/>
                  </a:cubicBezTo>
                  <a:cubicBezTo>
                    <a:pt x="354" y="791"/>
                    <a:pt x="355" y="791"/>
                    <a:pt x="355" y="794"/>
                  </a:cubicBezTo>
                  <a:cubicBezTo>
                    <a:pt x="355" y="797"/>
                    <a:pt x="356" y="796"/>
                    <a:pt x="358" y="793"/>
                  </a:cubicBezTo>
                  <a:cubicBezTo>
                    <a:pt x="360" y="787"/>
                    <a:pt x="365" y="782"/>
                    <a:pt x="372" y="779"/>
                  </a:cubicBezTo>
                  <a:cubicBezTo>
                    <a:pt x="381" y="775"/>
                    <a:pt x="391" y="770"/>
                    <a:pt x="400" y="766"/>
                  </a:cubicBezTo>
                  <a:cubicBezTo>
                    <a:pt x="402" y="765"/>
                    <a:pt x="405" y="766"/>
                    <a:pt x="407" y="768"/>
                  </a:cubicBezTo>
                  <a:cubicBezTo>
                    <a:pt x="411" y="773"/>
                    <a:pt x="415" y="780"/>
                    <a:pt x="420" y="785"/>
                  </a:cubicBezTo>
                  <a:cubicBezTo>
                    <a:pt x="425" y="792"/>
                    <a:pt x="430" y="798"/>
                    <a:pt x="435" y="803"/>
                  </a:cubicBezTo>
                  <a:cubicBezTo>
                    <a:pt x="441" y="811"/>
                    <a:pt x="448" y="818"/>
                    <a:pt x="454" y="825"/>
                  </a:cubicBezTo>
                  <a:cubicBezTo>
                    <a:pt x="455" y="826"/>
                    <a:pt x="455" y="826"/>
                    <a:pt x="455" y="827"/>
                  </a:cubicBezTo>
                  <a:cubicBezTo>
                    <a:pt x="456" y="827"/>
                    <a:pt x="457" y="827"/>
                    <a:pt x="458" y="826"/>
                  </a:cubicBezTo>
                  <a:cubicBezTo>
                    <a:pt x="458" y="825"/>
                    <a:pt x="460" y="827"/>
                    <a:pt x="461" y="830"/>
                  </a:cubicBezTo>
                  <a:cubicBezTo>
                    <a:pt x="462" y="831"/>
                    <a:pt x="462" y="833"/>
                    <a:pt x="463" y="834"/>
                  </a:cubicBezTo>
                  <a:cubicBezTo>
                    <a:pt x="464" y="837"/>
                    <a:pt x="465" y="838"/>
                    <a:pt x="466" y="836"/>
                  </a:cubicBezTo>
                  <a:cubicBezTo>
                    <a:pt x="466" y="833"/>
                    <a:pt x="468" y="834"/>
                    <a:pt x="470" y="837"/>
                  </a:cubicBezTo>
                  <a:cubicBezTo>
                    <a:pt x="475" y="844"/>
                    <a:pt x="480" y="852"/>
                    <a:pt x="485" y="859"/>
                  </a:cubicBezTo>
                  <a:cubicBezTo>
                    <a:pt x="487" y="862"/>
                    <a:pt x="489" y="862"/>
                    <a:pt x="489" y="860"/>
                  </a:cubicBezTo>
                  <a:cubicBezTo>
                    <a:pt x="489" y="858"/>
                    <a:pt x="490" y="858"/>
                    <a:pt x="492" y="861"/>
                  </a:cubicBezTo>
                  <a:cubicBezTo>
                    <a:pt x="495" y="865"/>
                    <a:pt x="498" y="869"/>
                    <a:pt x="501" y="874"/>
                  </a:cubicBezTo>
                  <a:cubicBezTo>
                    <a:pt x="502" y="877"/>
                    <a:pt x="504" y="877"/>
                    <a:pt x="503" y="874"/>
                  </a:cubicBezTo>
                  <a:cubicBezTo>
                    <a:pt x="503" y="871"/>
                    <a:pt x="503" y="869"/>
                    <a:pt x="504" y="869"/>
                  </a:cubicBezTo>
                  <a:cubicBezTo>
                    <a:pt x="504" y="868"/>
                    <a:pt x="506" y="870"/>
                    <a:pt x="508" y="873"/>
                  </a:cubicBezTo>
                  <a:cubicBezTo>
                    <a:pt x="510" y="874"/>
                    <a:pt x="511" y="876"/>
                    <a:pt x="512" y="878"/>
                  </a:cubicBezTo>
                  <a:cubicBezTo>
                    <a:pt x="514" y="880"/>
                    <a:pt x="516" y="882"/>
                    <a:pt x="517" y="881"/>
                  </a:cubicBezTo>
                  <a:cubicBezTo>
                    <a:pt x="518" y="880"/>
                    <a:pt x="518" y="879"/>
                    <a:pt x="518" y="879"/>
                  </a:cubicBezTo>
                  <a:cubicBezTo>
                    <a:pt x="518" y="879"/>
                    <a:pt x="517" y="878"/>
                    <a:pt x="517" y="878"/>
                  </a:cubicBezTo>
                  <a:cubicBezTo>
                    <a:pt x="517" y="878"/>
                    <a:pt x="518" y="878"/>
                    <a:pt x="518" y="878"/>
                  </a:cubicBezTo>
                  <a:cubicBezTo>
                    <a:pt x="518" y="878"/>
                    <a:pt x="520" y="879"/>
                    <a:pt x="523" y="881"/>
                  </a:cubicBezTo>
                  <a:cubicBezTo>
                    <a:pt x="525" y="883"/>
                    <a:pt x="527" y="884"/>
                    <a:pt x="529" y="885"/>
                  </a:cubicBezTo>
                  <a:cubicBezTo>
                    <a:pt x="532" y="887"/>
                    <a:pt x="534" y="888"/>
                    <a:pt x="534" y="886"/>
                  </a:cubicBezTo>
                  <a:cubicBezTo>
                    <a:pt x="534" y="885"/>
                    <a:pt x="536" y="885"/>
                    <a:pt x="539" y="886"/>
                  </a:cubicBezTo>
                  <a:cubicBezTo>
                    <a:pt x="542" y="887"/>
                    <a:pt x="545" y="888"/>
                    <a:pt x="547" y="889"/>
                  </a:cubicBezTo>
                  <a:cubicBezTo>
                    <a:pt x="554" y="890"/>
                    <a:pt x="562" y="888"/>
                    <a:pt x="568" y="890"/>
                  </a:cubicBezTo>
                  <a:cubicBezTo>
                    <a:pt x="581" y="894"/>
                    <a:pt x="593" y="888"/>
                    <a:pt x="601" y="881"/>
                  </a:cubicBezTo>
                  <a:cubicBezTo>
                    <a:pt x="607" y="877"/>
                    <a:pt x="612" y="876"/>
                    <a:pt x="618" y="875"/>
                  </a:cubicBezTo>
                  <a:cubicBezTo>
                    <a:pt x="621" y="875"/>
                    <a:pt x="626" y="873"/>
                    <a:pt x="629" y="870"/>
                  </a:cubicBezTo>
                  <a:cubicBezTo>
                    <a:pt x="632" y="867"/>
                    <a:pt x="636" y="864"/>
                    <a:pt x="639" y="861"/>
                  </a:cubicBezTo>
                  <a:cubicBezTo>
                    <a:pt x="641" y="858"/>
                    <a:pt x="642" y="854"/>
                    <a:pt x="641" y="851"/>
                  </a:cubicBezTo>
                  <a:cubicBezTo>
                    <a:pt x="637" y="843"/>
                    <a:pt x="633" y="836"/>
                    <a:pt x="624" y="834"/>
                  </a:cubicBezTo>
                  <a:cubicBezTo>
                    <a:pt x="621" y="833"/>
                    <a:pt x="620" y="832"/>
                    <a:pt x="621" y="831"/>
                  </a:cubicBezTo>
                  <a:cubicBezTo>
                    <a:pt x="623" y="829"/>
                    <a:pt x="621" y="828"/>
                    <a:pt x="618" y="828"/>
                  </a:cubicBezTo>
                  <a:cubicBezTo>
                    <a:pt x="615" y="828"/>
                    <a:pt x="615" y="828"/>
                    <a:pt x="615" y="828"/>
                  </a:cubicBezTo>
                  <a:cubicBezTo>
                    <a:pt x="612" y="828"/>
                    <a:pt x="609" y="828"/>
                    <a:pt x="609" y="828"/>
                  </a:cubicBezTo>
                  <a:cubicBezTo>
                    <a:pt x="609" y="828"/>
                    <a:pt x="610" y="827"/>
                    <a:pt x="612" y="827"/>
                  </a:cubicBezTo>
                  <a:cubicBezTo>
                    <a:pt x="613" y="826"/>
                    <a:pt x="612" y="825"/>
                    <a:pt x="609" y="823"/>
                  </a:cubicBezTo>
                  <a:cubicBezTo>
                    <a:pt x="608" y="823"/>
                    <a:pt x="607" y="822"/>
                    <a:pt x="606" y="822"/>
                  </a:cubicBezTo>
                  <a:cubicBezTo>
                    <a:pt x="603" y="820"/>
                    <a:pt x="602" y="819"/>
                    <a:pt x="603" y="819"/>
                  </a:cubicBezTo>
                  <a:cubicBezTo>
                    <a:pt x="605" y="818"/>
                    <a:pt x="604" y="817"/>
                    <a:pt x="601" y="815"/>
                  </a:cubicBezTo>
                  <a:cubicBezTo>
                    <a:pt x="595" y="812"/>
                    <a:pt x="589" y="809"/>
                    <a:pt x="583" y="806"/>
                  </a:cubicBezTo>
                  <a:cubicBezTo>
                    <a:pt x="582" y="805"/>
                    <a:pt x="581" y="805"/>
                    <a:pt x="579" y="804"/>
                  </a:cubicBezTo>
                  <a:cubicBezTo>
                    <a:pt x="577" y="803"/>
                    <a:pt x="577" y="802"/>
                    <a:pt x="578" y="802"/>
                  </a:cubicBezTo>
                  <a:cubicBezTo>
                    <a:pt x="580" y="801"/>
                    <a:pt x="580" y="800"/>
                    <a:pt x="578" y="799"/>
                  </a:cubicBezTo>
                  <a:cubicBezTo>
                    <a:pt x="576" y="798"/>
                    <a:pt x="576" y="797"/>
                    <a:pt x="579" y="797"/>
                  </a:cubicBezTo>
                  <a:cubicBezTo>
                    <a:pt x="581" y="796"/>
                    <a:pt x="580" y="795"/>
                    <a:pt x="577" y="794"/>
                  </a:cubicBezTo>
                  <a:cubicBezTo>
                    <a:pt x="575" y="793"/>
                    <a:pt x="572" y="792"/>
                    <a:pt x="569" y="790"/>
                  </a:cubicBezTo>
                  <a:cubicBezTo>
                    <a:pt x="566" y="789"/>
                    <a:pt x="565" y="787"/>
                    <a:pt x="566" y="785"/>
                  </a:cubicBezTo>
                  <a:cubicBezTo>
                    <a:pt x="567" y="783"/>
                    <a:pt x="568" y="782"/>
                    <a:pt x="568" y="781"/>
                  </a:cubicBezTo>
                  <a:cubicBezTo>
                    <a:pt x="567" y="779"/>
                    <a:pt x="566" y="778"/>
                    <a:pt x="565" y="776"/>
                  </a:cubicBezTo>
                  <a:cubicBezTo>
                    <a:pt x="563" y="773"/>
                    <a:pt x="563" y="771"/>
                    <a:pt x="564" y="771"/>
                  </a:cubicBezTo>
                  <a:cubicBezTo>
                    <a:pt x="565" y="771"/>
                    <a:pt x="566" y="769"/>
                    <a:pt x="565" y="768"/>
                  </a:cubicBezTo>
                  <a:cubicBezTo>
                    <a:pt x="565" y="767"/>
                    <a:pt x="564" y="765"/>
                    <a:pt x="564" y="764"/>
                  </a:cubicBezTo>
                  <a:cubicBezTo>
                    <a:pt x="563" y="758"/>
                    <a:pt x="563" y="750"/>
                    <a:pt x="560" y="744"/>
                  </a:cubicBezTo>
                  <a:cubicBezTo>
                    <a:pt x="556" y="736"/>
                    <a:pt x="557" y="730"/>
                    <a:pt x="561" y="724"/>
                  </a:cubicBezTo>
                  <a:cubicBezTo>
                    <a:pt x="563" y="722"/>
                    <a:pt x="566" y="721"/>
                    <a:pt x="567" y="722"/>
                  </a:cubicBezTo>
                  <a:cubicBezTo>
                    <a:pt x="567" y="722"/>
                    <a:pt x="569" y="721"/>
                    <a:pt x="570" y="719"/>
                  </a:cubicBezTo>
                  <a:cubicBezTo>
                    <a:pt x="572" y="716"/>
                    <a:pt x="573" y="715"/>
                    <a:pt x="573" y="716"/>
                  </a:cubicBezTo>
                  <a:cubicBezTo>
                    <a:pt x="574" y="717"/>
                    <a:pt x="576" y="715"/>
                    <a:pt x="578" y="713"/>
                  </a:cubicBezTo>
                  <a:cubicBezTo>
                    <a:pt x="580" y="710"/>
                    <a:pt x="582" y="708"/>
                    <a:pt x="584" y="706"/>
                  </a:cubicBezTo>
                  <a:cubicBezTo>
                    <a:pt x="586" y="703"/>
                    <a:pt x="588" y="702"/>
                    <a:pt x="589" y="704"/>
                  </a:cubicBezTo>
                  <a:cubicBezTo>
                    <a:pt x="589" y="705"/>
                    <a:pt x="590" y="703"/>
                    <a:pt x="592" y="700"/>
                  </a:cubicBezTo>
                  <a:cubicBezTo>
                    <a:pt x="600" y="685"/>
                    <a:pt x="613" y="673"/>
                    <a:pt x="616" y="655"/>
                  </a:cubicBezTo>
                  <a:cubicBezTo>
                    <a:pt x="616" y="655"/>
                    <a:pt x="616" y="655"/>
                    <a:pt x="616" y="655"/>
                  </a:cubicBezTo>
                  <a:cubicBezTo>
                    <a:pt x="616" y="655"/>
                    <a:pt x="617" y="655"/>
                    <a:pt x="618" y="656"/>
                  </a:cubicBezTo>
                  <a:cubicBezTo>
                    <a:pt x="619" y="657"/>
                    <a:pt x="621" y="655"/>
                    <a:pt x="622" y="652"/>
                  </a:cubicBezTo>
                  <a:cubicBezTo>
                    <a:pt x="627" y="633"/>
                    <a:pt x="632" y="615"/>
                    <a:pt x="638" y="597"/>
                  </a:cubicBezTo>
                  <a:cubicBezTo>
                    <a:pt x="639" y="594"/>
                    <a:pt x="641" y="589"/>
                    <a:pt x="643" y="586"/>
                  </a:cubicBezTo>
                  <a:cubicBezTo>
                    <a:pt x="653" y="572"/>
                    <a:pt x="656" y="563"/>
                    <a:pt x="656" y="558"/>
                  </a:cubicBezTo>
                  <a:cubicBezTo>
                    <a:pt x="656" y="554"/>
                    <a:pt x="653" y="550"/>
                    <a:pt x="651" y="547"/>
                  </a:cubicBezTo>
                  <a:cubicBezTo>
                    <a:pt x="648" y="541"/>
                    <a:pt x="648" y="535"/>
                    <a:pt x="648" y="529"/>
                  </a:cubicBezTo>
                  <a:cubicBezTo>
                    <a:pt x="647" y="521"/>
                    <a:pt x="648" y="513"/>
                    <a:pt x="649" y="505"/>
                  </a:cubicBezTo>
                  <a:cubicBezTo>
                    <a:pt x="649" y="501"/>
                    <a:pt x="650" y="499"/>
                    <a:pt x="650" y="499"/>
                  </a:cubicBezTo>
                  <a:cubicBezTo>
                    <a:pt x="651" y="499"/>
                    <a:pt x="651" y="497"/>
                    <a:pt x="651" y="493"/>
                  </a:cubicBezTo>
                  <a:cubicBezTo>
                    <a:pt x="651" y="479"/>
                    <a:pt x="664" y="475"/>
                    <a:pt x="676" y="470"/>
                  </a:cubicBezTo>
                  <a:cubicBezTo>
                    <a:pt x="679" y="469"/>
                    <a:pt x="684" y="467"/>
                    <a:pt x="687" y="466"/>
                  </a:cubicBezTo>
                  <a:cubicBezTo>
                    <a:pt x="689" y="465"/>
                    <a:pt x="690" y="465"/>
                    <a:pt x="692" y="463"/>
                  </a:cubicBezTo>
                  <a:cubicBezTo>
                    <a:pt x="696" y="460"/>
                    <a:pt x="699" y="455"/>
                    <a:pt x="702" y="451"/>
                  </a:cubicBezTo>
                  <a:cubicBezTo>
                    <a:pt x="705" y="447"/>
                    <a:pt x="708" y="445"/>
                    <a:pt x="712" y="442"/>
                  </a:cubicBezTo>
                  <a:cubicBezTo>
                    <a:pt x="719" y="437"/>
                    <a:pt x="724" y="429"/>
                    <a:pt x="730" y="423"/>
                  </a:cubicBezTo>
                  <a:cubicBezTo>
                    <a:pt x="735" y="418"/>
                    <a:pt x="740" y="413"/>
                    <a:pt x="746" y="409"/>
                  </a:cubicBezTo>
                  <a:cubicBezTo>
                    <a:pt x="753" y="404"/>
                    <a:pt x="755" y="394"/>
                    <a:pt x="750" y="386"/>
                  </a:cubicBezTo>
                  <a:cubicBezTo>
                    <a:pt x="745" y="378"/>
                    <a:pt x="740" y="370"/>
                    <a:pt x="736" y="362"/>
                  </a:cubicBezTo>
                  <a:close/>
                  <a:moveTo>
                    <a:pt x="736" y="362"/>
                  </a:moveTo>
                  <a:cubicBezTo>
                    <a:pt x="736" y="362"/>
                    <a:pt x="736" y="362"/>
                    <a:pt x="736" y="362"/>
                  </a:cubicBezTo>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xmlns="" id="{070B2870-51E3-4EAE-980C-75BAECDB7722}"/>
                </a:ext>
              </a:extLst>
            </p:cNvPr>
            <p:cNvSpPr>
              <a:spLocks noChangeArrowheads="1"/>
            </p:cNvSpPr>
            <p:nvPr/>
          </p:nvSpPr>
          <p:spPr bwMode="auto">
            <a:xfrm>
              <a:off x="9144000" y="3141058"/>
              <a:ext cx="503463" cy="7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xmlns="" id="{A367FCDE-615A-45DF-8930-11365CECE95D}"/>
                </a:ext>
              </a:extLst>
            </p:cNvPr>
            <p:cNvSpPr>
              <a:spLocks/>
            </p:cNvSpPr>
            <p:nvPr/>
          </p:nvSpPr>
          <p:spPr bwMode="auto">
            <a:xfrm>
              <a:off x="9154565" y="3148664"/>
              <a:ext cx="482896" cy="85648"/>
            </a:xfrm>
            <a:custGeom>
              <a:avLst/>
              <a:gdLst>
                <a:gd name="T0" fmla="*/ 0 w 1550"/>
                <a:gd name="T1" fmla="*/ 0 h 275"/>
                <a:gd name="T2" fmla="*/ 1550 w 1550"/>
                <a:gd name="T3" fmla="*/ 0 h 275"/>
                <a:gd name="T4" fmla="*/ 1504 w 1550"/>
                <a:gd name="T5" fmla="*/ 210 h 275"/>
                <a:gd name="T6" fmla="*/ 1416 w 1550"/>
                <a:gd name="T7" fmla="*/ 270 h 275"/>
                <a:gd name="T8" fmla="*/ 108 w 1550"/>
                <a:gd name="T9" fmla="*/ 271 h 275"/>
                <a:gd name="T10" fmla="*/ 46 w 1550"/>
                <a:gd name="T11" fmla="*/ 224 h 275"/>
                <a:gd name="T12" fmla="*/ 0 w 1550"/>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1550" h="275">
                  <a:moveTo>
                    <a:pt x="0" y="0"/>
                  </a:moveTo>
                  <a:cubicBezTo>
                    <a:pt x="1550" y="0"/>
                    <a:pt x="1550" y="0"/>
                    <a:pt x="1550" y="0"/>
                  </a:cubicBezTo>
                  <a:cubicBezTo>
                    <a:pt x="1504" y="210"/>
                    <a:pt x="1504" y="210"/>
                    <a:pt x="1504" y="210"/>
                  </a:cubicBezTo>
                  <a:cubicBezTo>
                    <a:pt x="1496" y="252"/>
                    <a:pt x="1470" y="275"/>
                    <a:pt x="1416" y="270"/>
                  </a:cubicBezTo>
                  <a:cubicBezTo>
                    <a:pt x="108" y="271"/>
                    <a:pt x="108" y="271"/>
                    <a:pt x="108" y="271"/>
                  </a:cubicBezTo>
                  <a:cubicBezTo>
                    <a:pt x="85" y="271"/>
                    <a:pt x="63" y="261"/>
                    <a:pt x="46" y="224"/>
                  </a:cubicBez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xmlns="" id="{1FDD0E6C-02C8-4E58-A39E-60E32B227BA6}"/>
                </a:ext>
              </a:extLst>
            </p:cNvPr>
            <p:cNvSpPr>
              <a:spLocks noChangeArrowheads="1"/>
            </p:cNvSpPr>
            <p:nvPr/>
          </p:nvSpPr>
          <p:spPr bwMode="auto">
            <a:xfrm>
              <a:off x="9144000" y="3107390"/>
              <a:ext cx="503463" cy="33667"/>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a:extLst>
                <a:ext uri="{FF2B5EF4-FFF2-40B4-BE49-F238E27FC236}">
                  <a16:creationId xmlns:a16="http://schemas.microsoft.com/office/drawing/2014/main" xmlns="" id="{D4F30363-577B-4EE6-95AC-86EB0D854025}"/>
                </a:ext>
              </a:extLst>
            </p:cNvPr>
            <p:cNvSpPr>
              <a:spLocks/>
            </p:cNvSpPr>
            <p:nvPr/>
          </p:nvSpPr>
          <p:spPr bwMode="auto">
            <a:xfrm>
              <a:off x="9165835" y="2829316"/>
              <a:ext cx="458526" cy="273143"/>
            </a:xfrm>
            <a:custGeom>
              <a:avLst/>
              <a:gdLst>
                <a:gd name="T0" fmla="*/ 0 w 1472"/>
                <a:gd name="T1" fmla="*/ 876 h 876"/>
                <a:gd name="T2" fmla="*/ 0 w 1472"/>
                <a:gd name="T3" fmla="*/ 70 h 876"/>
                <a:gd name="T4" fmla="*/ 70 w 1472"/>
                <a:gd name="T5" fmla="*/ 0 h 876"/>
                <a:gd name="T6" fmla="*/ 1402 w 1472"/>
                <a:gd name="T7" fmla="*/ 0 h 876"/>
                <a:gd name="T8" fmla="*/ 1472 w 1472"/>
                <a:gd name="T9" fmla="*/ 70 h 876"/>
                <a:gd name="T10" fmla="*/ 1472 w 1472"/>
                <a:gd name="T11" fmla="*/ 876 h 876"/>
              </a:gdLst>
              <a:ahLst/>
              <a:cxnLst>
                <a:cxn ang="0">
                  <a:pos x="T0" y="T1"/>
                </a:cxn>
                <a:cxn ang="0">
                  <a:pos x="T2" y="T3"/>
                </a:cxn>
                <a:cxn ang="0">
                  <a:pos x="T4" y="T5"/>
                </a:cxn>
                <a:cxn ang="0">
                  <a:pos x="T6" y="T7"/>
                </a:cxn>
                <a:cxn ang="0">
                  <a:pos x="T8" y="T9"/>
                </a:cxn>
                <a:cxn ang="0">
                  <a:pos x="T10" y="T11"/>
                </a:cxn>
              </a:cxnLst>
              <a:rect l="0" t="0" r="r" b="b"/>
              <a:pathLst>
                <a:path w="1472" h="876">
                  <a:moveTo>
                    <a:pt x="0" y="876"/>
                  </a:moveTo>
                  <a:cubicBezTo>
                    <a:pt x="0" y="70"/>
                    <a:pt x="0" y="70"/>
                    <a:pt x="0" y="70"/>
                  </a:cubicBezTo>
                  <a:cubicBezTo>
                    <a:pt x="0" y="31"/>
                    <a:pt x="32" y="0"/>
                    <a:pt x="70" y="0"/>
                  </a:cubicBezTo>
                  <a:cubicBezTo>
                    <a:pt x="1402" y="0"/>
                    <a:pt x="1402" y="0"/>
                    <a:pt x="1402" y="0"/>
                  </a:cubicBezTo>
                  <a:cubicBezTo>
                    <a:pt x="1441" y="0"/>
                    <a:pt x="1472" y="31"/>
                    <a:pt x="1472" y="70"/>
                  </a:cubicBezTo>
                  <a:cubicBezTo>
                    <a:pt x="1472" y="876"/>
                    <a:pt x="1472" y="876"/>
                    <a:pt x="1472" y="876"/>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
              <a:extLst>
                <a:ext uri="{FF2B5EF4-FFF2-40B4-BE49-F238E27FC236}">
                  <a16:creationId xmlns:a16="http://schemas.microsoft.com/office/drawing/2014/main" xmlns="" id="{4C5472A2-1EFF-420B-B745-093CFCC838FB}"/>
                </a:ext>
              </a:extLst>
            </p:cNvPr>
            <p:cNvSpPr>
              <a:spLocks/>
            </p:cNvSpPr>
            <p:nvPr/>
          </p:nvSpPr>
          <p:spPr bwMode="auto">
            <a:xfrm>
              <a:off x="9335863" y="2777900"/>
              <a:ext cx="119315" cy="44232"/>
            </a:xfrm>
            <a:custGeom>
              <a:avLst/>
              <a:gdLst>
                <a:gd name="T0" fmla="*/ 0 w 383"/>
                <a:gd name="T1" fmla="*/ 142 h 142"/>
                <a:gd name="T2" fmla="*/ 0 w 383"/>
                <a:gd name="T3" fmla="*/ 26 h 142"/>
                <a:gd name="T4" fmla="*/ 24 w 383"/>
                <a:gd name="T5" fmla="*/ 0 h 142"/>
                <a:gd name="T6" fmla="*/ 362 w 383"/>
                <a:gd name="T7" fmla="*/ 0 h 142"/>
                <a:gd name="T8" fmla="*/ 383 w 383"/>
                <a:gd name="T9" fmla="*/ 22 h 142"/>
                <a:gd name="T10" fmla="*/ 383 w 383"/>
                <a:gd name="T11" fmla="*/ 142 h 142"/>
              </a:gdLst>
              <a:ahLst/>
              <a:cxnLst>
                <a:cxn ang="0">
                  <a:pos x="T0" y="T1"/>
                </a:cxn>
                <a:cxn ang="0">
                  <a:pos x="T2" y="T3"/>
                </a:cxn>
                <a:cxn ang="0">
                  <a:pos x="T4" y="T5"/>
                </a:cxn>
                <a:cxn ang="0">
                  <a:pos x="T6" y="T7"/>
                </a:cxn>
                <a:cxn ang="0">
                  <a:pos x="T8" y="T9"/>
                </a:cxn>
                <a:cxn ang="0">
                  <a:pos x="T10" y="T11"/>
                </a:cxn>
              </a:cxnLst>
              <a:rect l="0" t="0" r="r" b="b"/>
              <a:pathLst>
                <a:path w="383" h="142">
                  <a:moveTo>
                    <a:pt x="0" y="142"/>
                  </a:moveTo>
                  <a:cubicBezTo>
                    <a:pt x="0" y="26"/>
                    <a:pt x="0" y="26"/>
                    <a:pt x="0" y="26"/>
                  </a:cubicBezTo>
                  <a:cubicBezTo>
                    <a:pt x="2" y="12"/>
                    <a:pt x="8" y="1"/>
                    <a:pt x="24" y="0"/>
                  </a:cubicBezTo>
                  <a:cubicBezTo>
                    <a:pt x="362" y="0"/>
                    <a:pt x="362" y="0"/>
                    <a:pt x="362" y="0"/>
                  </a:cubicBezTo>
                  <a:cubicBezTo>
                    <a:pt x="378" y="0"/>
                    <a:pt x="383" y="8"/>
                    <a:pt x="383" y="22"/>
                  </a:cubicBezTo>
                  <a:cubicBezTo>
                    <a:pt x="383" y="142"/>
                    <a:pt x="383" y="142"/>
                    <a:pt x="383" y="142"/>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1">
              <a:extLst>
                <a:ext uri="{FF2B5EF4-FFF2-40B4-BE49-F238E27FC236}">
                  <a16:creationId xmlns:a16="http://schemas.microsoft.com/office/drawing/2014/main" xmlns="" id="{0A0BA743-BA02-496C-B806-C73DD0C66786}"/>
                </a:ext>
              </a:extLst>
            </p:cNvPr>
            <p:cNvSpPr>
              <a:spLocks/>
            </p:cNvSpPr>
            <p:nvPr/>
          </p:nvSpPr>
          <p:spPr bwMode="auto">
            <a:xfrm>
              <a:off x="9594215" y="2929474"/>
              <a:ext cx="25497" cy="107200"/>
            </a:xfrm>
            <a:custGeom>
              <a:avLst/>
              <a:gdLst>
                <a:gd name="T0" fmla="*/ 41 w 82"/>
                <a:gd name="T1" fmla="*/ 344 h 344"/>
                <a:gd name="T2" fmla="*/ 41 w 82"/>
                <a:gd name="T3" fmla="*/ 344 h 344"/>
                <a:gd name="T4" fmla="*/ 0 w 82"/>
                <a:gd name="T5" fmla="*/ 303 h 344"/>
                <a:gd name="T6" fmla="*/ 0 w 82"/>
                <a:gd name="T7" fmla="*/ 41 h 344"/>
                <a:gd name="T8" fmla="*/ 41 w 82"/>
                <a:gd name="T9" fmla="*/ 0 h 344"/>
                <a:gd name="T10" fmla="*/ 41 w 82"/>
                <a:gd name="T11" fmla="*/ 0 h 344"/>
                <a:gd name="T12" fmla="*/ 82 w 82"/>
                <a:gd name="T13" fmla="*/ 41 h 344"/>
                <a:gd name="T14" fmla="*/ 82 w 82"/>
                <a:gd name="T15" fmla="*/ 303 h 344"/>
                <a:gd name="T16" fmla="*/ 41 w 82"/>
                <a:gd name="T1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4">
                  <a:moveTo>
                    <a:pt x="41" y="344"/>
                  </a:moveTo>
                  <a:cubicBezTo>
                    <a:pt x="41" y="344"/>
                    <a:pt x="41" y="344"/>
                    <a:pt x="41" y="344"/>
                  </a:cubicBezTo>
                  <a:cubicBezTo>
                    <a:pt x="19" y="344"/>
                    <a:pt x="0" y="325"/>
                    <a:pt x="0" y="303"/>
                  </a:cubicBezTo>
                  <a:cubicBezTo>
                    <a:pt x="0" y="41"/>
                    <a:pt x="0" y="41"/>
                    <a:pt x="0" y="41"/>
                  </a:cubicBezTo>
                  <a:cubicBezTo>
                    <a:pt x="0" y="19"/>
                    <a:pt x="19" y="0"/>
                    <a:pt x="41" y="0"/>
                  </a:cubicBezTo>
                  <a:cubicBezTo>
                    <a:pt x="41" y="0"/>
                    <a:pt x="41" y="0"/>
                    <a:pt x="41" y="0"/>
                  </a:cubicBezTo>
                  <a:cubicBezTo>
                    <a:pt x="64" y="0"/>
                    <a:pt x="82" y="19"/>
                    <a:pt x="82" y="41"/>
                  </a:cubicBezTo>
                  <a:cubicBezTo>
                    <a:pt x="82" y="303"/>
                    <a:pt x="82" y="303"/>
                    <a:pt x="82" y="303"/>
                  </a:cubicBezTo>
                  <a:cubicBezTo>
                    <a:pt x="82" y="325"/>
                    <a:pt x="64" y="344"/>
                    <a:pt x="41" y="344"/>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32">
              <a:extLst>
                <a:ext uri="{FF2B5EF4-FFF2-40B4-BE49-F238E27FC236}">
                  <a16:creationId xmlns:a16="http://schemas.microsoft.com/office/drawing/2014/main" xmlns="" id="{B2724038-39B6-4B48-8168-990117E8F1AA}"/>
                </a:ext>
              </a:extLst>
            </p:cNvPr>
            <p:cNvSpPr>
              <a:spLocks noChangeShapeType="1"/>
            </p:cNvSpPr>
            <p:nvPr/>
          </p:nvSpPr>
          <p:spPr bwMode="auto">
            <a:xfrm flipV="1">
              <a:off x="9573648" y="3028504"/>
              <a:ext cx="36767" cy="37753"/>
            </a:xfrm>
            <a:prstGeom prst="line">
              <a:avLst/>
            </a:prstGeom>
            <a:noFill/>
            <a:ln w="6350" cap="flat">
              <a:solidFill>
                <a:srgbClr val="66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41" name="Straight Arrow Connector 40">
            <a:extLst>
              <a:ext uri="{FF2B5EF4-FFF2-40B4-BE49-F238E27FC236}">
                <a16:creationId xmlns:a16="http://schemas.microsoft.com/office/drawing/2014/main" xmlns="" id="{7AB7A884-27DB-4DBC-922F-D49977C62968}"/>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4234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6F62603F-530E-4D05-ABC1-2F64EBD5C632}"/>
              </a:ext>
            </a:extLst>
          </p:cNvPr>
          <p:cNvGraphicFramePr/>
          <p:nvPr>
            <p:extLst/>
          </p:nvPr>
        </p:nvGraphicFramePr>
        <p:xfrm>
          <a:off x="86312"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xmlns="" id="{91E89C4D-C610-4D40-9CE6-DA210B36788A}"/>
              </a:ext>
            </a:extLst>
          </p:cNvPr>
          <p:cNvGraphicFramePr/>
          <p:nvPr>
            <p:extLst/>
          </p:nvPr>
        </p:nvGraphicFramePr>
        <p:xfrm>
          <a:off x="1806265" y="17462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xmlns="" id="{D22D9E86-3D62-4F63-ADA0-B62CB56F3E10}"/>
              </a:ext>
            </a:extLst>
          </p:cNvPr>
          <p:cNvGraphicFramePr/>
          <p:nvPr>
            <p:extLst/>
          </p:nvPr>
        </p:nvGraphicFramePr>
        <p:xfrm>
          <a:off x="3020252" y="175260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Chart 54">
            <a:extLst>
              <a:ext uri="{FF2B5EF4-FFF2-40B4-BE49-F238E27FC236}">
                <a16:creationId xmlns:a16="http://schemas.microsoft.com/office/drawing/2014/main" xmlns="" id="{A4F0D204-CA18-452B-B571-7C4FAE5478B1}"/>
              </a:ext>
            </a:extLst>
          </p:cNvPr>
          <p:cNvGraphicFramePr/>
          <p:nvPr>
            <p:extLst/>
          </p:nvPr>
        </p:nvGraphicFramePr>
        <p:xfrm>
          <a:off x="4234239" y="1751330"/>
          <a:ext cx="1008000" cy="255600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xmlns="" id="{1AD276AE-FB61-49C0-898C-B9FF3454B2D5}"/>
              </a:ext>
            </a:extLst>
          </p:cNvPr>
          <p:cNvSpPr>
            <a:spLocks noGrp="1"/>
          </p:cNvSpPr>
          <p:nvPr>
            <p:ph type="title"/>
          </p:nvPr>
        </p:nvSpPr>
        <p:spPr/>
        <p:txBody>
          <a:bodyPr/>
          <a:lstStyle/>
          <a:p>
            <a:r>
              <a:rPr lang="nl-BE" dirty="0" err="1"/>
              <a:t>L’importance</a:t>
            </a:r>
            <a:r>
              <a:rPr lang="nl-BE" dirty="0"/>
              <a:t> </a:t>
            </a:r>
            <a:r>
              <a:rPr lang="nl-BE" dirty="0" err="1"/>
              <a:t>d’introduire</a:t>
            </a:r>
            <a:r>
              <a:rPr lang="nl-BE" dirty="0"/>
              <a:t> les </a:t>
            </a:r>
            <a:r>
              <a:rPr lang="nl-BE" dirty="0" err="1"/>
              <a:t>priorités</a:t>
            </a:r>
            <a:r>
              <a:rPr lang="nl-BE" dirty="0"/>
              <a:t> (1/2)</a:t>
            </a:r>
            <a:r>
              <a:rPr lang="nl-BE" i="1" dirty="0"/>
              <a:t> </a:t>
            </a:r>
            <a:r>
              <a:rPr lang="nl-BE" sz="1050" i="1" dirty="0"/>
              <a:t>– </a:t>
            </a:r>
            <a:r>
              <a:rPr lang="nl-BE" sz="1050" i="1" dirty="0" err="1"/>
              <a:t>Selon</a:t>
            </a:r>
            <a:r>
              <a:rPr lang="nl-BE" sz="1050" i="1" dirty="0"/>
              <a:t> </a:t>
            </a:r>
            <a:r>
              <a:rPr lang="nl-BE" sz="1050" i="1" dirty="0" err="1"/>
              <a:t>le</a:t>
            </a:r>
            <a:r>
              <a:rPr lang="nl-BE" sz="1050" i="1" dirty="0"/>
              <a:t> </a:t>
            </a:r>
            <a:r>
              <a:rPr lang="nl-BE" sz="1050" i="1" dirty="0" err="1"/>
              <a:t>sexe</a:t>
            </a:r>
            <a:r>
              <a:rPr lang="nl-BE" sz="1050" i="1" dirty="0"/>
              <a:t> &amp; </a:t>
            </a:r>
            <a:r>
              <a:rPr lang="nl-BE" sz="1050" i="1" dirty="0" err="1"/>
              <a:t>l’âge</a:t>
            </a:r>
            <a:endParaRPr lang="nl-BE" dirty="0"/>
          </a:p>
        </p:txBody>
      </p:sp>
      <p:sp>
        <p:nvSpPr>
          <p:cNvPr id="3" name="Text Placeholder 2">
            <a:extLst>
              <a:ext uri="{FF2B5EF4-FFF2-40B4-BE49-F238E27FC236}">
                <a16:creationId xmlns:a16="http://schemas.microsoft.com/office/drawing/2014/main" xmlns="" id="{452AB9DA-0B6A-4AE3-B20D-F4DB566BD82B}"/>
              </a:ext>
            </a:extLst>
          </p:cNvPr>
          <p:cNvSpPr>
            <a:spLocks noGrp="1"/>
          </p:cNvSpPr>
          <p:nvPr>
            <p:ph type="body" sz="quarter" idx="13"/>
          </p:nvPr>
        </p:nvSpPr>
        <p:spPr>
          <a:xfrm>
            <a:off x="218348" y="132215"/>
            <a:ext cx="6668836" cy="632754"/>
          </a:xfrm>
        </p:spPr>
        <p:txBody>
          <a:bodyPr/>
          <a:lstStyle/>
          <a:p>
            <a:r>
              <a:rPr lang="fr-BE" sz="1400" dirty="0"/>
              <a:t>Les femmes attachent plus d’importance à l’introduction d’une politique de stérilisation des chats, dans l'intérêt de ceux-ci. </a:t>
            </a:r>
          </a:p>
        </p:txBody>
      </p:sp>
      <p:cxnSp>
        <p:nvCxnSpPr>
          <p:cNvPr id="53" name="Straight Connector 52">
            <a:extLst>
              <a:ext uri="{FF2B5EF4-FFF2-40B4-BE49-F238E27FC236}">
                <a16:creationId xmlns:a16="http://schemas.microsoft.com/office/drawing/2014/main" xmlns="" id="{622850AA-2CF4-4B2A-9792-CEF2EA67A343}"/>
              </a:ext>
            </a:extLst>
          </p:cNvPr>
          <p:cNvCxnSpPr/>
          <p:nvPr/>
        </p:nvCxnSpPr>
        <p:spPr>
          <a:xfrm>
            <a:off x="3030245"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pSp>
        <p:nvGrpSpPr>
          <p:cNvPr id="11" name="Group 10">
            <a:extLst>
              <a:ext uri="{FF2B5EF4-FFF2-40B4-BE49-F238E27FC236}">
                <a16:creationId xmlns:a16="http://schemas.microsoft.com/office/drawing/2014/main" xmlns="" id="{F3503D14-3B13-40CF-B6AD-770E80435B7B}"/>
              </a:ext>
            </a:extLst>
          </p:cNvPr>
          <p:cNvGrpSpPr/>
          <p:nvPr/>
        </p:nvGrpSpPr>
        <p:grpSpPr>
          <a:xfrm>
            <a:off x="4589704" y="4273102"/>
            <a:ext cx="920293" cy="212471"/>
            <a:chOff x="4138613" y="4230961"/>
            <a:chExt cx="1385724" cy="212471"/>
          </a:xfrm>
        </p:grpSpPr>
        <p:grpSp>
          <p:nvGrpSpPr>
            <p:cNvPr id="43" name="Group 42">
              <a:extLst>
                <a:ext uri="{FF2B5EF4-FFF2-40B4-BE49-F238E27FC236}">
                  <a16:creationId xmlns:a16="http://schemas.microsoft.com/office/drawing/2014/main" xmlns="" id="{B3AA4E2B-8908-49DD-9858-80F9EEB022A9}"/>
                </a:ext>
              </a:extLst>
            </p:cNvPr>
            <p:cNvGrpSpPr/>
            <p:nvPr/>
          </p:nvGrpSpPr>
          <p:grpSpPr>
            <a:xfrm>
              <a:off x="4335601" y="4253273"/>
              <a:ext cx="1045581" cy="153888"/>
              <a:chOff x="4512317" y="4125229"/>
              <a:chExt cx="1001176" cy="153887"/>
            </a:xfrm>
          </p:grpSpPr>
          <p:sp>
            <p:nvSpPr>
              <p:cNvPr id="48" name="Rectangle 40">
                <a:extLst>
                  <a:ext uri="{FF2B5EF4-FFF2-40B4-BE49-F238E27FC236}">
                    <a16:creationId xmlns:a16="http://schemas.microsoft.com/office/drawing/2014/main" xmlns="" id="{813D5F5D-9935-4020-8385-0DD77AA5ED65}"/>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49" name="Rectangle 41">
                <a:extLst>
                  <a:ext uri="{FF2B5EF4-FFF2-40B4-BE49-F238E27FC236}">
                    <a16:creationId xmlns:a16="http://schemas.microsoft.com/office/drawing/2014/main" xmlns="" id="{A4B35A38-F0A1-4918-AF11-4F8A32170393}"/>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Important</a:t>
                </a:r>
                <a:endParaRPr lang="nl-BE" altLang="nl-BE" dirty="0">
                  <a:solidFill>
                    <a:srgbClr val="222223"/>
                  </a:solidFill>
                  <a:latin typeface="+mn-lt"/>
                </a:endParaRPr>
              </a:p>
            </p:txBody>
          </p:sp>
        </p:grpSp>
        <p:sp>
          <p:nvSpPr>
            <p:cNvPr id="42" name="Rectangle 41">
              <a:extLst>
                <a:ext uri="{FF2B5EF4-FFF2-40B4-BE49-F238E27FC236}">
                  <a16:creationId xmlns:a16="http://schemas.microsoft.com/office/drawing/2014/main" xmlns="" id="{2667AC9E-A50D-4A81-97C6-D7170553AA8A}"/>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aphicFrame>
        <p:nvGraphicFramePr>
          <p:cNvPr id="58" name="Chart 57">
            <a:extLst>
              <a:ext uri="{FF2B5EF4-FFF2-40B4-BE49-F238E27FC236}">
                <a16:creationId xmlns:a16="http://schemas.microsoft.com/office/drawing/2014/main" xmlns="" id="{5A3803AD-84C2-4802-84E7-0CD3D714E5EE}"/>
              </a:ext>
            </a:extLst>
          </p:cNvPr>
          <p:cNvGraphicFramePr/>
          <p:nvPr>
            <p:extLst/>
          </p:nvPr>
        </p:nvGraphicFramePr>
        <p:xfrm>
          <a:off x="5448226" y="1750060"/>
          <a:ext cx="1008000" cy="25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4" name="Chart 63">
            <a:extLst>
              <a:ext uri="{FF2B5EF4-FFF2-40B4-BE49-F238E27FC236}">
                <a16:creationId xmlns:a16="http://schemas.microsoft.com/office/drawing/2014/main" xmlns="" id="{DDC66943-8BA6-4C65-9FC5-EBE154A3D292}"/>
              </a:ext>
            </a:extLst>
          </p:cNvPr>
          <p:cNvGraphicFramePr/>
          <p:nvPr>
            <p:extLst/>
          </p:nvPr>
        </p:nvGraphicFramePr>
        <p:xfrm>
          <a:off x="6662213" y="1748790"/>
          <a:ext cx="1008000" cy="25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7" name="Chart 66">
            <a:extLst>
              <a:ext uri="{FF2B5EF4-FFF2-40B4-BE49-F238E27FC236}">
                <a16:creationId xmlns:a16="http://schemas.microsoft.com/office/drawing/2014/main" xmlns="" id="{32B5A494-37C2-4C6C-92E6-27ABF86529AB}"/>
              </a:ext>
            </a:extLst>
          </p:cNvPr>
          <p:cNvGraphicFramePr/>
          <p:nvPr>
            <p:extLst/>
          </p:nvPr>
        </p:nvGraphicFramePr>
        <p:xfrm>
          <a:off x="7876202" y="1747520"/>
          <a:ext cx="1008000" cy="2556000"/>
        </p:xfrm>
        <a:graphic>
          <a:graphicData uri="http://schemas.openxmlformats.org/drawingml/2006/chart">
            <c:chart xmlns:c="http://schemas.openxmlformats.org/drawingml/2006/chart" xmlns:r="http://schemas.openxmlformats.org/officeDocument/2006/relationships" r:id="rId9"/>
          </a:graphicData>
        </a:graphic>
      </p:graphicFrame>
      <p:cxnSp>
        <p:nvCxnSpPr>
          <p:cNvPr id="40" name="Straight Arrow Connector 39">
            <a:extLst>
              <a:ext uri="{FF2B5EF4-FFF2-40B4-BE49-F238E27FC236}">
                <a16:creationId xmlns:a16="http://schemas.microsoft.com/office/drawing/2014/main" xmlns="" id="{FC6A906D-D173-4D02-8037-5DAA3CF82712}"/>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a16="http://schemas.microsoft.com/office/drawing/2014/main" xmlns="" id="{7AB4A478-EEA9-4CF4-9259-7950EFDA516E}"/>
              </a:ext>
            </a:extLst>
          </p:cNvPr>
          <p:cNvCxnSpPr/>
          <p:nvPr/>
        </p:nvCxnSpPr>
        <p:spPr>
          <a:xfrm>
            <a:off x="5389987"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cxnSp>
        <p:nvCxnSpPr>
          <p:cNvPr id="41" name="Straight Arrow Connector 40">
            <a:extLst>
              <a:ext uri="{FF2B5EF4-FFF2-40B4-BE49-F238E27FC236}">
                <a16:creationId xmlns:a16="http://schemas.microsoft.com/office/drawing/2014/main" xmlns="" id="{5166030A-CE0D-4447-B9D1-9A2C027FE003}"/>
              </a:ext>
            </a:extLst>
          </p:cNvPr>
          <p:cNvCxnSpPr>
            <a:cxnSpLocks/>
          </p:cNvCxnSpPr>
          <p:nvPr/>
        </p:nvCxnSpPr>
        <p:spPr>
          <a:xfrm flipH="1" flipV="1">
            <a:off x="8810517" y="2958055"/>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45" name="Straight Arrow Connector 44">
            <a:extLst>
              <a:ext uri="{FF2B5EF4-FFF2-40B4-BE49-F238E27FC236}">
                <a16:creationId xmlns:a16="http://schemas.microsoft.com/office/drawing/2014/main" xmlns="" id="{59A23815-6CE6-4D20-9A3C-FA4384858DD3}"/>
              </a:ext>
            </a:extLst>
          </p:cNvPr>
          <p:cNvCxnSpPr>
            <a:cxnSpLocks/>
          </p:cNvCxnSpPr>
          <p:nvPr/>
        </p:nvCxnSpPr>
        <p:spPr>
          <a:xfrm flipH="1" flipV="1">
            <a:off x="8789052" y="3419548"/>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47" name="Straight Arrow Connector 46">
            <a:extLst>
              <a:ext uri="{FF2B5EF4-FFF2-40B4-BE49-F238E27FC236}">
                <a16:creationId xmlns:a16="http://schemas.microsoft.com/office/drawing/2014/main" xmlns="" id="{FD5D8DB7-5633-41A8-A47C-AA1315376A07}"/>
              </a:ext>
            </a:extLst>
          </p:cNvPr>
          <p:cNvCxnSpPr>
            <a:cxnSpLocks/>
          </p:cNvCxnSpPr>
          <p:nvPr/>
        </p:nvCxnSpPr>
        <p:spPr>
          <a:xfrm flipH="1" flipV="1">
            <a:off x="5146478" y="3421695"/>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pic>
        <p:nvPicPr>
          <p:cNvPr id="50" name="Picture 4" descr="Gerelateerde afbeelding">
            <a:extLst>
              <a:ext uri="{FF2B5EF4-FFF2-40B4-BE49-F238E27FC236}">
                <a16:creationId xmlns:a16="http://schemas.microsoft.com/office/drawing/2014/main" xmlns="" id="{49E28BF7-31A1-4CA7-AE69-71DD162FD60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Table 25">
            <a:extLst>
              <a:ext uri="{FF2B5EF4-FFF2-40B4-BE49-F238E27FC236}">
                <a16:creationId xmlns:a16="http://schemas.microsoft.com/office/drawing/2014/main" xmlns="" id="{0C3ADBC5-9FC4-4860-89AF-FABF98B95875}"/>
              </a:ext>
            </a:extLst>
          </p:cNvPr>
          <p:cNvGraphicFramePr>
            <a:graphicFrameLocks noGrp="1"/>
          </p:cNvGraphicFramePr>
          <p:nvPr>
            <p:extLst>
              <p:ext uri="{D42A27DB-BD31-4B8C-83A1-F6EECF244321}">
                <p14:modId xmlns:p14="http://schemas.microsoft.com/office/powerpoint/2010/main" val="3177677660"/>
              </p:ext>
            </p:extLst>
          </p:nvPr>
        </p:nvGraphicFramePr>
        <p:xfrm>
          <a:off x="94210" y="1878676"/>
          <a:ext cx="1790007" cy="2272145"/>
        </p:xfrm>
        <a:graphic>
          <a:graphicData uri="http://schemas.openxmlformats.org/drawingml/2006/table">
            <a:tbl>
              <a:tblPr>
                <a:tableStyleId>{5C22544A-7EE6-4342-B048-85BDC9FD1C3A}</a:tableStyleId>
              </a:tblPr>
              <a:tblGrid>
                <a:gridCol w="1790007">
                  <a:extLst>
                    <a:ext uri="{9D8B030D-6E8A-4147-A177-3AD203B41FA5}">
                      <a16:colId xmlns:a16="http://schemas.microsoft.com/office/drawing/2014/main" xmlns="" val="941888965"/>
                    </a:ext>
                  </a:extLst>
                </a:gridCol>
              </a:tblGrid>
              <a:tr h="454429">
                <a:tc>
                  <a:txBody>
                    <a:bodyPr/>
                    <a:lstStyle/>
                    <a:p>
                      <a:pPr marL="0" algn="r" defTabSz="1232345" rtl="0" eaLnBrk="1" fontAlgn="b" latinLnBrk="0" hangingPunct="1">
                        <a:lnSpc>
                          <a:spcPts val="1100"/>
                        </a:lnSpc>
                      </a:pPr>
                      <a:r>
                        <a:rPr lang="fr-BE" sz="1000" b="0" i="0" u="none" strike="noStrike" kern="1200" noProof="0" dirty="0">
                          <a:solidFill>
                            <a:schemeClr val="tx1">
                              <a:lumMod val="75000"/>
                              <a:lumOff val="25000"/>
                            </a:schemeClr>
                          </a:solidFill>
                          <a:effectLst/>
                          <a:latin typeface="Calibri" panose="020F0502020204030204" pitchFamily="34" charset="0"/>
                          <a:ea typeface="+mn-ea"/>
                          <a:cs typeface="+mn-cs"/>
                        </a:rPr>
                        <a:t>Éducation dans les écoles concernant le bien-être animal</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45842687"/>
                  </a:ext>
                </a:extLst>
              </a:tr>
              <a:tr h="454429">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fr-BE" sz="1000" b="0" i="0" u="none" strike="noStrike" kern="1200" noProof="0" dirty="0">
                          <a:solidFill>
                            <a:schemeClr val="tx1">
                              <a:lumMod val="75000"/>
                              <a:lumOff val="25000"/>
                            </a:schemeClr>
                          </a:solidFill>
                          <a:effectLst/>
                          <a:latin typeface="Calibri" panose="020F0502020204030204" pitchFamily="34" charset="0"/>
                          <a:ea typeface="+mn-ea"/>
                          <a:cs typeface="+mn-cs"/>
                        </a:rPr>
                        <a:t>Animaux admis dans les maisons de repos,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15924069"/>
                  </a:ext>
                </a:extLst>
              </a:tr>
              <a:tr h="454429">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fr-BE" sz="1000" b="0" i="0" u="none" strike="noStrike" kern="1200" noProof="0" dirty="0">
                          <a:solidFill>
                            <a:schemeClr val="tx1">
                              <a:lumMod val="75000"/>
                              <a:lumOff val="25000"/>
                            </a:schemeClr>
                          </a:solidFill>
                          <a:effectLst/>
                          <a:latin typeface="Calibri" panose="020F0502020204030204" pitchFamily="34" charset="0"/>
                          <a:ea typeface="+mn-ea"/>
                          <a:cs typeface="+mn-cs"/>
                        </a:rPr>
                        <a:t>Surpopulation de pigeons dans la ville/commune</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07352188"/>
                  </a:ext>
                </a:extLst>
              </a:tr>
              <a:tr h="454429">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fr-BE" sz="1000" b="0" i="0" u="none" strike="noStrike" kern="1200" noProof="0" dirty="0">
                          <a:solidFill>
                            <a:schemeClr val="tx1">
                              <a:lumMod val="75000"/>
                              <a:lumOff val="25000"/>
                            </a:schemeClr>
                          </a:solidFill>
                          <a:effectLst/>
                          <a:latin typeface="Calibri" panose="020F0502020204030204" pitchFamily="34" charset="0"/>
                          <a:ea typeface="+mn-ea"/>
                          <a:cs typeface="+mn-cs"/>
                        </a:rPr>
                        <a:t>Politique de stérilisation des chats (errants)</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25512666"/>
                  </a:ext>
                </a:extLst>
              </a:tr>
              <a:tr h="454429">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fr-BE" sz="1000" b="0" i="0" u="none" strike="noStrike" kern="1200" noProof="0" dirty="0">
                          <a:solidFill>
                            <a:schemeClr val="tx1">
                              <a:lumMod val="75000"/>
                              <a:lumOff val="25000"/>
                            </a:schemeClr>
                          </a:solidFill>
                          <a:effectLst/>
                          <a:latin typeface="Calibri" panose="020F0502020204030204" pitchFamily="34" charset="0"/>
                          <a:ea typeface="+mn-ea"/>
                          <a:cs typeface="+mn-cs"/>
                        </a:rPr>
                        <a:t>Pas d’animaux dans les foires (p.ex. poneys)</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59092363"/>
                  </a:ext>
                </a:extLst>
              </a:tr>
            </a:tbl>
          </a:graphicData>
        </a:graphic>
      </p:graphicFrame>
      <p:sp>
        <p:nvSpPr>
          <p:cNvPr id="30" name="Text Placeholder 7">
            <a:extLst>
              <a:ext uri="{FF2B5EF4-FFF2-40B4-BE49-F238E27FC236}">
                <a16:creationId xmlns:a16="http://schemas.microsoft.com/office/drawing/2014/main" xmlns="" id="{ABB8FE46-21D9-4F9C-9ED8-2841779599C9}"/>
              </a:ext>
            </a:extLst>
          </p:cNvPr>
          <p:cNvSpPr>
            <a:spLocks noGrp="1"/>
          </p:cNvSpPr>
          <p:nvPr>
            <p:ph type="body" sz="quarter" idx="16"/>
          </p:nvPr>
        </p:nvSpPr>
        <p:spPr/>
        <p:txBody>
          <a:bodyPr/>
          <a:lstStyle/>
          <a:p>
            <a:r>
              <a:rPr lang="nl-BE" dirty="0"/>
              <a:t>Base:	Bruxelles (n=1000) </a:t>
            </a:r>
          </a:p>
          <a:p>
            <a:r>
              <a:rPr lang="nl-BE" dirty="0"/>
              <a:t>Question:	Q3. </a:t>
            </a:r>
            <a:r>
              <a:rPr lang="nl-BE" dirty="0" err="1"/>
              <a:t>Indiquez</a:t>
            </a:r>
            <a:r>
              <a:rPr lang="nl-BE" dirty="0"/>
              <a:t> dans </a:t>
            </a:r>
            <a:r>
              <a:rPr lang="nl-BE" dirty="0" err="1"/>
              <a:t>quelle</a:t>
            </a:r>
            <a:r>
              <a:rPr lang="nl-BE" dirty="0"/>
              <a:t> </a:t>
            </a:r>
            <a:r>
              <a:rPr lang="nl-BE" dirty="0" err="1"/>
              <a:t>mesure</a:t>
            </a:r>
            <a:r>
              <a:rPr lang="nl-BE" dirty="0"/>
              <a:t> </a:t>
            </a:r>
            <a:r>
              <a:rPr lang="nl-BE" dirty="0" err="1"/>
              <a:t>il</a:t>
            </a:r>
            <a:r>
              <a:rPr lang="nl-BE" dirty="0"/>
              <a:t> </a:t>
            </a:r>
            <a:r>
              <a:rPr lang="nl-BE" dirty="0" err="1"/>
              <a:t>est</a:t>
            </a:r>
            <a:r>
              <a:rPr lang="nl-BE" dirty="0"/>
              <a:t> important </a:t>
            </a:r>
            <a:r>
              <a:rPr lang="nl-BE" dirty="0" err="1"/>
              <a:t>d’introduire</a:t>
            </a:r>
            <a:r>
              <a:rPr lang="nl-BE" dirty="0"/>
              <a:t> les </a:t>
            </a:r>
            <a:r>
              <a:rPr lang="nl-BE" dirty="0" err="1"/>
              <a:t>priorités</a:t>
            </a:r>
            <a:r>
              <a:rPr lang="nl-BE" dirty="0"/>
              <a:t> </a:t>
            </a:r>
            <a:r>
              <a:rPr lang="nl-BE" dirty="0" err="1"/>
              <a:t>suivantes</a:t>
            </a:r>
            <a:r>
              <a:rPr lang="nl-BE" dirty="0"/>
              <a:t> dans </a:t>
            </a:r>
            <a:r>
              <a:rPr lang="nl-BE" dirty="0" err="1"/>
              <a:t>votre</a:t>
            </a:r>
            <a:r>
              <a:rPr lang="nl-BE" dirty="0"/>
              <a:t> commune </a:t>
            </a:r>
            <a:r>
              <a:rPr lang="nl-BE" dirty="0" err="1"/>
              <a:t>ou</a:t>
            </a:r>
            <a:r>
              <a:rPr lang="nl-BE" dirty="0"/>
              <a:t> </a:t>
            </a:r>
            <a:r>
              <a:rPr lang="nl-BE" dirty="0" err="1"/>
              <a:t>ville</a:t>
            </a:r>
            <a:r>
              <a:rPr lang="nl-BE" dirty="0"/>
              <a:t>.</a:t>
            </a:r>
          </a:p>
          <a:p>
            <a:r>
              <a:rPr lang="nl-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en-US" dirty="0"/>
          </a:p>
        </p:txBody>
      </p:sp>
      <p:graphicFrame>
        <p:nvGraphicFramePr>
          <p:cNvPr id="32" name="Table 31">
            <a:extLst>
              <a:ext uri="{FF2B5EF4-FFF2-40B4-BE49-F238E27FC236}">
                <a16:creationId xmlns:a16="http://schemas.microsoft.com/office/drawing/2014/main" xmlns="" id="{FE204AFE-55E8-4137-9963-4DA19DD337E3}"/>
              </a:ext>
            </a:extLst>
          </p:cNvPr>
          <p:cNvGraphicFramePr>
            <a:graphicFrameLocks noGrp="1"/>
          </p:cNvGraphicFramePr>
          <p:nvPr>
            <p:extLst>
              <p:ext uri="{D42A27DB-BD31-4B8C-83A1-F6EECF244321}">
                <p14:modId xmlns:p14="http://schemas.microsoft.com/office/powerpoint/2010/main" val="2076538505"/>
              </p:ext>
            </p:extLst>
          </p:nvPr>
        </p:nvGraphicFramePr>
        <p:xfrm>
          <a:off x="1609087" y="1175223"/>
          <a:ext cx="7382514" cy="502285"/>
        </p:xfrm>
        <a:graphic>
          <a:graphicData uri="http://schemas.openxmlformats.org/drawingml/2006/table">
            <a:tbl>
              <a:tblPr firstRow="1" bandRow="1">
                <a:tableStyleId>{5C22544A-7EE6-4342-B048-85BDC9FD1C3A}</a:tableStyleId>
              </a:tblPr>
              <a:tblGrid>
                <a:gridCol w="1230419">
                  <a:extLst>
                    <a:ext uri="{9D8B030D-6E8A-4147-A177-3AD203B41FA5}">
                      <a16:colId xmlns:a16="http://schemas.microsoft.com/office/drawing/2014/main" xmlns="" val="2958164197"/>
                    </a:ext>
                  </a:extLst>
                </a:gridCol>
                <a:gridCol w="1230419">
                  <a:extLst>
                    <a:ext uri="{9D8B030D-6E8A-4147-A177-3AD203B41FA5}">
                      <a16:colId xmlns:a16="http://schemas.microsoft.com/office/drawing/2014/main" xmlns="" val="458313841"/>
                    </a:ext>
                  </a:extLst>
                </a:gridCol>
                <a:gridCol w="1230419">
                  <a:extLst>
                    <a:ext uri="{9D8B030D-6E8A-4147-A177-3AD203B41FA5}">
                      <a16:colId xmlns:a16="http://schemas.microsoft.com/office/drawing/2014/main" xmlns="" val="890148522"/>
                    </a:ext>
                  </a:extLst>
                </a:gridCol>
                <a:gridCol w="1230419">
                  <a:extLst>
                    <a:ext uri="{9D8B030D-6E8A-4147-A177-3AD203B41FA5}">
                      <a16:colId xmlns:a16="http://schemas.microsoft.com/office/drawing/2014/main" xmlns="" val="4108362977"/>
                    </a:ext>
                  </a:extLst>
                </a:gridCol>
                <a:gridCol w="1230419">
                  <a:extLst>
                    <a:ext uri="{9D8B030D-6E8A-4147-A177-3AD203B41FA5}">
                      <a16:colId xmlns:a16="http://schemas.microsoft.com/office/drawing/2014/main" xmlns="" val="307773737"/>
                    </a:ext>
                  </a:extLst>
                </a:gridCol>
                <a:gridCol w="1230419">
                  <a:extLst>
                    <a:ext uri="{9D8B030D-6E8A-4147-A177-3AD203B41FA5}">
                      <a16:colId xmlns:a16="http://schemas.microsoft.com/office/drawing/2014/main" xmlns="" val="56273083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Bruxelles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Homme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Femme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18-34 </a:t>
                      </a:r>
                      <a:r>
                        <a:rPr lang="nl-BE" sz="1100" b="1" i="0" u="none" strike="noStrike" kern="1200" dirty="0" err="1">
                          <a:solidFill>
                            <a:schemeClr val="tx1">
                              <a:lumMod val="75000"/>
                              <a:lumOff val="25000"/>
                            </a:schemeClr>
                          </a:solidFill>
                          <a:effectLst/>
                          <a:latin typeface="+mj-lt"/>
                          <a:cs typeface="+mn-cs"/>
                        </a:rPr>
                        <a:t>ans</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a:t>
                      </a:r>
                      <a:r>
                        <a:rPr lang="nl-BE" sz="1100" b="1" i="0" u="none" strike="noStrike" kern="1200" dirty="0" err="1">
                          <a:solidFill>
                            <a:schemeClr val="tx1">
                              <a:lumMod val="75000"/>
                              <a:lumOff val="25000"/>
                            </a:schemeClr>
                          </a:solidFill>
                          <a:effectLst/>
                          <a:latin typeface="+mj-lt"/>
                          <a:cs typeface="+mn-cs"/>
                        </a:rPr>
                        <a:t>ans</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a:t>
                      </a:r>
                      <a:r>
                        <a:rPr lang="nl-BE" sz="1100" b="1" i="0" u="none" strike="noStrike" kern="1200" dirty="0" err="1">
                          <a:solidFill>
                            <a:schemeClr val="tx1">
                              <a:lumMod val="75000"/>
                              <a:lumOff val="25000"/>
                            </a:schemeClr>
                          </a:solidFill>
                          <a:effectLst/>
                          <a:latin typeface="+mj-lt"/>
                          <a:cs typeface="+mn-cs"/>
                        </a:rPr>
                        <a:t>ans</a:t>
                      </a:r>
                      <a:r>
                        <a:rPr lang="nl-BE" sz="1100" b="1" i="0" u="none" strike="noStrike" kern="1200" dirty="0">
                          <a:solidFill>
                            <a:schemeClr val="tx1">
                              <a:lumMod val="75000"/>
                              <a:lumOff val="25000"/>
                            </a:schemeClr>
                          </a:solidFill>
                          <a:effectLst/>
                          <a:latin typeface="+mj-lt"/>
                          <a:cs typeface="+mn-cs"/>
                        </a:rPr>
                        <a:t> et plus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(n=293)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bl>
          </a:graphicData>
        </a:graphic>
      </p:graphicFrame>
    </p:spTree>
    <p:extLst>
      <p:ext uri="{BB962C8B-B14F-4D97-AF65-F5344CB8AC3E}">
        <p14:creationId xmlns:p14="http://schemas.microsoft.com/office/powerpoint/2010/main" val="42543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 Placeholder 7">
            <a:extLst>
              <a:ext uri="{FF2B5EF4-FFF2-40B4-BE49-F238E27FC236}">
                <a16:creationId xmlns:a16="http://schemas.microsoft.com/office/drawing/2014/main" xmlns="" id="{AC2E274D-BF42-4EA7-B8F5-2E9775F76796}"/>
              </a:ext>
            </a:extLst>
          </p:cNvPr>
          <p:cNvSpPr>
            <a:spLocks noGrp="1"/>
          </p:cNvSpPr>
          <p:nvPr>
            <p:ph type="body" sz="quarter" idx="16"/>
          </p:nvPr>
        </p:nvSpPr>
        <p:spPr/>
        <p:txBody>
          <a:bodyPr/>
          <a:lstStyle/>
          <a:p>
            <a:r>
              <a:rPr lang="nl-BE" dirty="0"/>
              <a:t>Base:	Bruxelles (n=1000) </a:t>
            </a:r>
          </a:p>
          <a:p>
            <a:r>
              <a:rPr lang="nl-BE" dirty="0"/>
              <a:t>Question:	Q3. </a:t>
            </a:r>
            <a:r>
              <a:rPr lang="nl-BE" dirty="0" err="1"/>
              <a:t>Indiquez</a:t>
            </a:r>
            <a:r>
              <a:rPr lang="nl-BE" dirty="0"/>
              <a:t> dans </a:t>
            </a:r>
            <a:r>
              <a:rPr lang="nl-BE" dirty="0" err="1"/>
              <a:t>quelle</a:t>
            </a:r>
            <a:r>
              <a:rPr lang="nl-BE" dirty="0"/>
              <a:t> </a:t>
            </a:r>
            <a:r>
              <a:rPr lang="nl-BE" dirty="0" err="1"/>
              <a:t>mesure</a:t>
            </a:r>
            <a:r>
              <a:rPr lang="nl-BE" dirty="0"/>
              <a:t> </a:t>
            </a:r>
            <a:r>
              <a:rPr lang="nl-BE" dirty="0" err="1"/>
              <a:t>il</a:t>
            </a:r>
            <a:r>
              <a:rPr lang="nl-BE" dirty="0"/>
              <a:t> </a:t>
            </a:r>
            <a:r>
              <a:rPr lang="nl-BE" dirty="0" err="1"/>
              <a:t>est</a:t>
            </a:r>
            <a:r>
              <a:rPr lang="nl-BE" dirty="0"/>
              <a:t> important </a:t>
            </a:r>
            <a:r>
              <a:rPr lang="nl-BE" dirty="0" err="1"/>
              <a:t>d’introduire</a:t>
            </a:r>
            <a:r>
              <a:rPr lang="nl-BE" dirty="0"/>
              <a:t> les </a:t>
            </a:r>
            <a:r>
              <a:rPr lang="nl-BE" dirty="0" err="1"/>
              <a:t>priorités</a:t>
            </a:r>
            <a:r>
              <a:rPr lang="nl-BE" dirty="0"/>
              <a:t> </a:t>
            </a:r>
            <a:r>
              <a:rPr lang="nl-BE" dirty="0" err="1"/>
              <a:t>suivantes</a:t>
            </a:r>
            <a:r>
              <a:rPr lang="nl-BE" dirty="0"/>
              <a:t> dans </a:t>
            </a:r>
            <a:r>
              <a:rPr lang="nl-BE" dirty="0" err="1"/>
              <a:t>votre</a:t>
            </a:r>
            <a:r>
              <a:rPr lang="nl-BE" dirty="0"/>
              <a:t> commune </a:t>
            </a:r>
            <a:r>
              <a:rPr lang="nl-BE" dirty="0" err="1"/>
              <a:t>ou</a:t>
            </a:r>
            <a:r>
              <a:rPr lang="nl-BE" dirty="0"/>
              <a:t> </a:t>
            </a:r>
            <a:r>
              <a:rPr lang="nl-BE" dirty="0" err="1"/>
              <a:t>ville</a:t>
            </a:r>
            <a:r>
              <a:rPr lang="nl-BE" dirty="0"/>
              <a:t>.</a:t>
            </a:r>
          </a:p>
          <a:p>
            <a:r>
              <a:rPr lang="nl-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en-US" dirty="0"/>
          </a:p>
        </p:txBody>
      </p:sp>
      <p:graphicFrame>
        <p:nvGraphicFramePr>
          <p:cNvPr id="9" name="Chart 8">
            <a:extLst>
              <a:ext uri="{FF2B5EF4-FFF2-40B4-BE49-F238E27FC236}">
                <a16:creationId xmlns:a16="http://schemas.microsoft.com/office/drawing/2014/main" xmlns="" id="{6F62603F-530E-4D05-ABC1-2F64EBD5C632}"/>
              </a:ext>
            </a:extLst>
          </p:cNvPr>
          <p:cNvGraphicFramePr/>
          <p:nvPr>
            <p:extLst/>
          </p:nvPr>
        </p:nvGraphicFramePr>
        <p:xfrm>
          <a:off x="86312"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xmlns="" id="{91E89C4D-C610-4D40-9CE6-DA210B36788A}"/>
              </a:ext>
            </a:extLst>
          </p:cNvPr>
          <p:cNvGraphicFramePr/>
          <p:nvPr>
            <p:extLst/>
          </p:nvPr>
        </p:nvGraphicFramePr>
        <p:xfrm>
          <a:off x="1806265" y="17462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xmlns="" id="{D22D9E86-3D62-4F63-ADA0-B62CB56F3E10}"/>
              </a:ext>
            </a:extLst>
          </p:cNvPr>
          <p:cNvGraphicFramePr/>
          <p:nvPr>
            <p:extLst/>
          </p:nvPr>
        </p:nvGraphicFramePr>
        <p:xfrm>
          <a:off x="3020252" y="175260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Chart 54">
            <a:extLst>
              <a:ext uri="{FF2B5EF4-FFF2-40B4-BE49-F238E27FC236}">
                <a16:creationId xmlns:a16="http://schemas.microsoft.com/office/drawing/2014/main" xmlns="" id="{A4F0D204-CA18-452B-B571-7C4FAE5478B1}"/>
              </a:ext>
            </a:extLst>
          </p:cNvPr>
          <p:cNvGraphicFramePr/>
          <p:nvPr>
            <p:extLst/>
          </p:nvPr>
        </p:nvGraphicFramePr>
        <p:xfrm>
          <a:off x="4234239" y="1751330"/>
          <a:ext cx="1008000" cy="255600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xmlns="" id="{1AD276AE-FB61-49C0-898C-B9FF3454B2D5}"/>
              </a:ext>
            </a:extLst>
          </p:cNvPr>
          <p:cNvSpPr>
            <a:spLocks noGrp="1"/>
          </p:cNvSpPr>
          <p:nvPr>
            <p:ph type="title"/>
          </p:nvPr>
        </p:nvSpPr>
        <p:spPr/>
        <p:txBody>
          <a:bodyPr/>
          <a:lstStyle/>
          <a:p>
            <a:r>
              <a:rPr lang="nl-BE" dirty="0" err="1"/>
              <a:t>L’importance</a:t>
            </a:r>
            <a:r>
              <a:rPr lang="nl-BE" dirty="0"/>
              <a:t> </a:t>
            </a:r>
            <a:r>
              <a:rPr lang="nl-BE" dirty="0" err="1"/>
              <a:t>d’introduire</a:t>
            </a:r>
            <a:r>
              <a:rPr lang="nl-BE" dirty="0"/>
              <a:t> les </a:t>
            </a:r>
            <a:r>
              <a:rPr lang="nl-BE" dirty="0" err="1"/>
              <a:t>priorités</a:t>
            </a:r>
            <a:r>
              <a:rPr lang="nl-BE" dirty="0"/>
              <a:t> (2/2)</a:t>
            </a:r>
            <a:r>
              <a:rPr lang="nl-BE" i="1" dirty="0"/>
              <a:t> </a:t>
            </a:r>
            <a:r>
              <a:rPr lang="nl-BE" sz="1050" i="1" dirty="0"/>
              <a:t>– </a:t>
            </a:r>
            <a:r>
              <a:rPr lang="nl-BE" sz="1050" i="1" dirty="0" err="1"/>
              <a:t>Selon</a:t>
            </a:r>
            <a:r>
              <a:rPr lang="nl-BE" sz="1050" i="1" dirty="0"/>
              <a:t> </a:t>
            </a:r>
            <a:r>
              <a:rPr lang="nl-BE" sz="1050" i="1" dirty="0" err="1"/>
              <a:t>le</a:t>
            </a:r>
            <a:r>
              <a:rPr lang="nl-BE" sz="1050" i="1" dirty="0"/>
              <a:t> </a:t>
            </a:r>
            <a:r>
              <a:rPr lang="nl-BE" sz="1050" i="1" dirty="0" err="1"/>
              <a:t>sexe</a:t>
            </a:r>
            <a:r>
              <a:rPr lang="nl-BE" sz="1050" i="1" dirty="0"/>
              <a:t> &amp; </a:t>
            </a:r>
            <a:r>
              <a:rPr lang="nl-BE" sz="1050" i="1" dirty="0" err="1"/>
              <a:t>l’âge</a:t>
            </a:r>
            <a:endParaRPr lang="nl-BE" dirty="0"/>
          </a:p>
        </p:txBody>
      </p:sp>
      <p:sp>
        <p:nvSpPr>
          <p:cNvPr id="3" name="Text Placeholder 2">
            <a:extLst>
              <a:ext uri="{FF2B5EF4-FFF2-40B4-BE49-F238E27FC236}">
                <a16:creationId xmlns:a16="http://schemas.microsoft.com/office/drawing/2014/main" xmlns="" id="{452AB9DA-0B6A-4AE3-B20D-F4DB566BD82B}"/>
              </a:ext>
            </a:extLst>
          </p:cNvPr>
          <p:cNvSpPr>
            <a:spLocks noGrp="1"/>
          </p:cNvSpPr>
          <p:nvPr>
            <p:ph type="body" sz="quarter" idx="13"/>
          </p:nvPr>
        </p:nvSpPr>
        <p:spPr>
          <a:xfrm>
            <a:off x="182719" y="190628"/>
            <a:ext cx="6479493" cy="632754"/>
          </a:xfrm>
        </p:spPr>
        <p:txBody>
          <a:bodyPr/>
          <a:lstStyle/>
          <a:p>
            <a:r>
              <a:rPr lang="fr-BE" sz="1400" dirty="0"/>
              <a:t>Les femmes attachent (encore) plus d’importance à l’interdiction de la vente d’animaux de compagnie sur les marchés</a:t>
            </a:r>
            <a:r>
              <a:rPr lang="nl-BE" sz="1400" dirty="0"/>
              <a:t> et à la mise en </a:t>
            </a:r>
            <a:r>
              <a:rPr lang="nl-BE" sz="1400" dirty="0" err="1"/>
              <a:t>place</a:t>
            </a:r>
            <a:r>
              <a:rPr lang="nl-BE" sz="1400" dirty="0"/>
              <a:t> </a:t>
            </a:r>
            <a:r>
              <a:rPr lang="nl-BE" sz="1400" dirty="0" err="1"/>
              <a:t>d’une</a:t>
            </a:r>
            <a:r>
              <a:rPr lang="nl-BE" sz="1400" dirty="0"/>
              <a:t> </a:t>
            </a:r>
            <a:r>
              <a:rPr lang="nl-BE" sz="1400" dirty="0" err="1"/>
              <a:t>police</a:t>
            </a:r>
            <a:r>
              <a:rPr lang="nl-BE" sz="1400" dirty="0"/>
              <a:t> des </a:t>
            </a:r>
            <a:r>
              <a:rPr lang="nl-BE" sz="1400" dirty="0" err="1"/>
              <a:t>animaux</a:t>
            </a:r>
            <a:r>
              <a:rPr lang="nl-BE" sz="1400" dirty="0"/>
              <a:t>.</a:t>
            </a:r>
          </a:p>
        </p:txBody>
      </p:sp>
      <p:cxnSp>
        <p:nvCxnSpPr>
          <p:cNvPr id="53" name="Straight Connector 52">
            <a:extLst>
              <a:ext uri="{FF2B5EF4-FFF2-40B4-BE49-F238E27FC236}">
                <a16:creationId xmlns:a16="http://schemas.microsoft.com/office/drawing/2014/main" xmlns="" id="{622850AA-2CF4-4B2A-9792-CEF2EA67A343}"/>
              </a:ext>
            </a:extLst>
          </p:cNvPr>
          <p:cNvCxnSpPr/>
          <p:nvPr/>
        </p:nvCxnSpPr>
        <p:spPr>
          <a:xfrm>
            <a:off x="3030245"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58" name="Chart 57">
            <a:extLst>
              <a:ext uri="{FF2B5EF4-FFF2-40B4-BE49-F238E27FC236}">
                <a16:creationId xmlns:a16="http://schemas.microsoft.com/office/drawing/2014/main" xmlns="" id="{5A3803AD-84C2-4802-84E7-0CD3D714E5EE}"/>
              </a:ext>
            </a:extLst>
          </p:cNvPr>
          <p:cNvGraphicFramePr/>
          <p:nvPr>
            <p:extLst/>
          </p:nvPr>
        </p:nvGraphicFramePr>
        <p:xfrm>
          <a:off x="5448226" y="1750060"/>
          <a:ext cx="1008000" cy="25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4" name="Chart 63">
            <a:extLst>
              <a:ext uri="{FF2B5EF4-FFF2-40B4-BE49-F238E27FC236}">
                <a16:creationId xmlns:a16="http://schemas.microsoft.com/office/drawing/2014/main" xmlns="" id="{DDC66943-8BA6-4C65-9FC5-EBE154A3D292}"/>
              </a:ext>
            </a:extLst>
          </p:cNvPr>
          <p:cNvGraphicFramePr/>
          <p:nvPr>
            <p:extLst/>
          </p:nvPr>
        </p:nvGraphicFramePr>
        <p:xfrm>
          <a:off x="6662213" y="1748790"/>
          <a:ext cx="1008000" cy="25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7" name="Chart 66">
            <a:extLst>
              <a:ext uri="{FF2B5EF4-FFF2-40B4-BE49-F238E27FC236}">
                <a16:creationId xmlns:a16="http://schemas.microsoft.com/office/drawing/2014/main" xmlns="" id="{32B5A494-37C2-4C6C-92E6-27ABF86529AB}"/>
              </a:ext>
            </a:extLst>
          </p:cNvPr>
          <p:cNvGraphicFramePr/>
          <p:nvPr>
            <p:extLst/>
          </p:nvPr>
        </p:nvGraphicFramePr>
        <p:xfrm>
          <a:off x="7876202" y="1747520"/>
          <a:ext cx="1008000" cy="2556000"/>
        </p:xfrm>
        <a:graphic>
          <a:graphicData uri="http://schemas.openxmlformats.org/drawingml/2006/chart">
            <c:chart xmlns:c="http://schemas.openxmlformats.org/drawingml/2006/chart" xmlns:r="http://schemas.openxmlformats.org/officeDocument/2006/relationships" r:id="rId9"/>
          </a:graphicData>
        </a:graphic>
      </p:graphicFrame>
      <p:cxnSp>
        <p:nvCxnSpPr>
          <p:cNvPr id="40" name="Straight Arrow Connector 39">
            <a:extLst>
              <a:ext uri="{FF2B5EF4-FFF2-40B4-BE49-F238E27FC236}">
                <a16:creationId xmlns:a16="http://schemas.microsoft.com/office/drawing/2014/main" xmlns="" id="{FC6A906D-D173-4D02-8037-5DAA3CF82712}"/>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a16="http://schemas.microsoft.com/office/drawing/2014/main" xmlns="" id="{7AB4A478-EEA9-4CF4-9259-7950EFDA516E}"/>
              </a:ext>
            </a:extLst>
          </p:cNvPr>
          <p:cNvCxnSpPr/>
          <p:nvPr/>
        </p:nvCxnSpPr>
        <p:spPr>
          <a:xfrm>
            <a:off x="5389987"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pSp>
        <p:nvGrpSpPr>
          <p:cNvPr id="44" name="Group 43">
            <a:extLst>
              <a:ext uri="{FF2B5EF4-FFF2-40B4-BE49-F238E27FC236}">
                <a16:creationId xmlns:a16="http://schemas.microsoft.com/office/drawing/2014/main" xmlns="" id="{666D3F1F-A40C-4E32-BFD2-1A81A434181C}"/>
              </a:ext>
            </a:extLst>
          </p:cNvPr>
          <p:cNvGrpSpPr/>
          <p:nvPr/>
        </p:nvGrpSpPr>
        <p:grpSpPr>
          <a:xfrm>
            <a:off x="4589704" y="4273102"/>
            <a:ext cx="920293" cy="212471"/>
            <a:chOff x="4138613" y="4230961"/>
            <a:chExt cx="1385724" cy="212471"/>
          </a:xfrm>
        </p:grpSpPr>
        <p:grpSp>
          <p:nvGrpSpPr>
            <p:cNvPr id="45" name="Group 44">
              <a:extLst>
                <a:ext uri="{FF2B5EF4-FFF2-40B4-BE49-F238E27FC236}">
                  <a16:creationId xmlns:a16="http://schemas.microsoft.com/office/drawing/2014/main" xmlns="" id="{EA649642-A354-4943-BC83-41D0A9CA6047}"/>
                </a:ext>
              </a:extLst>
            </p:cNvPr>
            <p:cNvGrpSpPr/>
            <p:nvPr/>
          </p:nvGrpSpPr>
          <p:grpSpPr>
            <a:xfrm>
              <a:off x="4335601" y="4253273"/>
              <a:ext cx="1045581" cy="153888"/>
              <a:chOff x="4512317" y="4125229"/>
              <a:chExt cx="1001176" cy="153887"/>
            </a:xfrm>
          </p:grpSpPr>
          <p:sp>
            <p:nvSpPr>
              <p:cNvPr id="47" name="Rectangle 40">
                <a:extLst>
                  <a:ext uri="{FF2B5EF4-FFF2-40B4-BE49-F238E27FC236}">
                    <a16:creationId xmlns:a16="http://schemas.microsoft.com/office/drawing/2014/main" xmlns="" id="{A8F105DC-49C7-4E46-B922-C46E2BD1DCFE}"/>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50" name="Rectangle 41">
                <a:extLst>
                  <a:ext uri="{FF2B5EF4-FFF2-40B4-BE49-F238E27FC236}">
                    <a16:creationId xmlns:a16="http://schemas.microsoft.com/office/drawing/2014/main" xmlns="" id="{1DC6DC13-3D64-408A-8B54-C6EF0F87BAAB}"/>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Important</a:t>
                </a:r>
                <a:endParaRPr lang="nl-BE" altLang="nl-BE" dirty="0">
                  <a:solidFill>
                    <a:srgbClr val="222223"/>
                  </a:solidFill>
                  <a:latin typeface="+mn-lt"/>
                </a:endParaRPr>
              </a:p>
            </p:txBody>
          </p:sp>
        </p:grpSp>
        <p:sp>
          <p:nvSpPr>
            <p:cNvPr id="46" name="Rectangle 45">
              <a:extLst>
                <a:ext uri="{FF2B5EF4-FFF2-40B4-BE49-F238E27FC236}">
                  <a16:creationId xmlns:a16="http://schemas.microsoft.com/office/drawing/2014/main" xmlns="" id="{0231427B-82CE-4A5C-86AE-C9D5F1CE55B2}"/>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42" name="Straight Arrow Connector 41">
            <a:extLst>
              <a:ext uri="{FF2B5EF4-FFF2-40B4-BE49-F238E27FC236}">
                <a16:creationId xmlns:a16="http://schemas.microsoft.com/office/drawing/2014/main" xmlns="" id="{7FC02ED1-DFF7-4DEB-ADEF-BE696F938D36}"/>
              </a:ext>
            </a:extLst>
          </p:cNvPr>
          <p:cNvCxnSpPr>
            <a:cxnSpLocks/>
          </p:cNvCxnSpPr>
          <p:nvPr/>
        </p:nvCxnSpPr>
        <p:spPr>
          <a:xfrm flipH="1" flipV="1">
            <a:off x="5120721" y="1992140"/>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43" name="Straight Arrow Connector 42">
            <a:extLst>
              <a:ext uri="{FF2B5EF4-FFF2-40B4-BE49-F238E27FC236}">
                <a16:creationId xmlns:a16="http://schemas.microsoft.com/office/drawing/2014/main" xmlns="" id="{B6378A31-BD8F-450C-95D2-725AAA502404}"/>
              </a:ext>
            </a:extLst>
          </p:cNvPr>
          <p:cNvCxnSpPr>
            <a:cxnSpLocks/>
          </p:cNvCxnSpPr>
          <p:nvPr/>
        </p:nvCxnSpPr>
        <p:spPr>
          <a:xfrm flipH="1" flipV="1">
            <a:off x="5092817" y="2479391"/>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pic>
        <p:nvPicPr>
          <p:cNvPr id="48" name="Picture 4" descr="Gerelateerde afbeelding">
            <a:extLst>
              <a:ext uri="{FF2B5EF4-FFF2-40B4-BE49-F238E27FC236}">
                <a16:creationId xmlns:a16="http://schemas.microsoft.com/office/drawing/2014/main" xmlns="" id="{7B95C8C9-3D8C-4D70-AF2A-521D10FA51E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24">
            <a:extLst>
              <a:ext uri="{FF2B5EF4-FFF2-40B4-BE49-F238E27FC236}">
                <a16:creationId xmlns:a16="http://schemas.microsoft.com/office/drawing/2014/main" xmlns="" id="{33C0B1C3-E167-4183-95B9-5AE5705795F6}"/>
              </a:ext>
            </a:extLst>
          </p:cNvPr>
          <p:cNvGraphicFramePr>
            <a:graphicFrameLocks noGrp="1"/>
          </p:cNvGraphicFramePr>
          <p:nvPr>
            <p:extLst>
              <p:ext uri="{D42A27DB-BD31-4B8C-83A1-F6EECF244321}">
                <p14:modId xmlns:p14="http://schemas.microsoft.com/office/powerpoint/2010/main" val="517571980"/>
              </p:ext>
            </p:extLst>
          </p:nvPr>
        </p:nvGraphicFramePr>
        <p:xfrm>
          <a:off x="49876" y="1857021"/>
          <a:ext cx="1682968" cy="2394705"/>
        </p:xfrm>
        <a:graphic>
          <a:graphicData uri="http://schemas.openxmlformats.org/drawingml/2006/table">
            <a:tbl>
              <a:tblPr>
                <a:tableStyleId>{5C22544A-7EE6-4342-B048-85BDC9FD1C3A}</a:tableStyleId>
              </a:tblPr>
              <a:tblGrid>
                <a:gridCol w="1682968">
                  <a:extLst>
                    <a:ext uri="{9D8B030D-6E8A-4147-A177-3AD203B41FA5}">
                      <a16:colId xmlns:a16="http://schemas.microsoft.com/office/drawing/2014/main" xmlns="" val="941888965"/>
                    </a:ext>
                  </a:extLst>
                </a:gridCol>
              </a:tblGrid>
              <a:tr h="478941">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Vente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d’animaux</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de compagnie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interdite</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sur</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les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marchés</a:t>
                      </a:r>
                      <a:endParaRPr lang="nl-BE" sz="1000" b="0" i="0" u="none" strike="noStrike" kern="1200" dirty="0">
                        <a:solidFill>
                          <a:schemeClr val="tx1">
                            <a:lumMod val="75000"/>
                            <a:lumOff val="25000"/>
                          </a:schemeClr>
                        </a:solidFill>
                        <a:effectLst/>
                        <a:latin typeface="Calibri" panose="020F0502020204030204" pitchFamily="34" charset="0"/>
                        <a:ea typeface="+mn-ea"/>
                        <a:cs typeface="+mn-cs"/>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45842687"/>
                  </a:ext>
                </a:extLst>
              </a:tr>
              <a:tr h="478941">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Police</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des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animaux</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dans la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ville</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/commune</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15924069"/>
                  </a:ext>
                </a:extLst>
              </a:tr>
              <a:tr h="478941">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Zones sans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laisse</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pour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chiens</a:t>
                      </a:r>
                      <a:endParaRPr lang="nl-BE" sz="1000" b="0" i="0" u="none" strike="noStrike" kern="1200" dirty="0">
                        <a:solidFill>
                          <a:schemeClr val="tx1">
                            <a:lumMod val="75000"/>
                            <a:lumOff val="25000"/>
                          </a:schemeClr>
                        </a:solidFill>
                        <a:effectLst/>
                        <a:latin typeface="Calibri" panose="020F0502020204030204" pitchFamily="34" charset="0"/>
                        <a:ea typeface="+mn-ea"/>
                        <a:cs typeface="+mn-cs"/>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07352188"/>
                  </a:ext>
                </a:extLst>
              </a:tr>
              <a:tr h="478941">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Feux</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d’artifice</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à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bruit</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contenu</a:t>
                      </a:r>
                      <a:endParaRPr lang="nl-BE" sz="1000" b="0" i="0" u="none" strike="noStrike" kern="1200" dirty="0">
                        <a:solidFill>
                          <a:schemeClr val="tx1">
                            <a:lumMod val="75000"/>
                            <a:lumOff val="25000"/>
                          </a:schemeClr>
                        </a:solidFill>
                        <a:effectLst/>
                        <a:latin typeface="Calibri" panose="020F0502020204030204" pitchFamily="34" charset="0"/>
                        <a:ea typeface="+mn-ea"/>
                        <a:cs typeface="+mn-cs"/>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25512666"/>
                  </a:ext>
                </a:extLst>
              </a:tr>
              <a:tr h="478941">
                <a:tc>
                  <a:txBody>
                    <a:bodyPr/>
                    <a:lstStyle/>
                    <a:p>
                      <a:pPr algn="r" fontAlgn="b">
                        <a:lnSpc>
                          <a:spcPts val="1100"/>
                        </a:lnSpc>
                      </a:pP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Échevin</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du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bien-être</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a:t>
                      </a: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animal</a:t>
                      </a:r>
                      <a:endParaRPr lang="nl-BE" sz="1000" b="0" i="0" u="none" strike="noStrike" kern="1200" dirty="0">
                        <a:solidFill>
                          <a:schemeClr val="tx1">
                            <a:lumMod val="75000"/>
                            <a:lumOff val="25000"/>
                          </a:schemeClr>
                        </a:solidFill>
                        <a:effectLst/>
                        <a:latin typeface="Calibri" panose="020F0502020204030204" pitchFamily="34" charset="0"/>
                        <a:ea typeface="+mn-ea"/>
                        <a:cs typeface="+mn-cs"/>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59092363"/>
                  </a:ext>
                </a:extLst>
              </a:tr>
            </a:tbl>
          </a:graphicData>
        </a:graphic>
      </p:graphicFrame>
      <p:graphicFrame>
        <p:nvGraphicFramePr>
          <p:cNvPr id="28" name="Table 27">
            <a:extLst>
              <a:ext uri="{FF2B5EF4-FFF2-40B4-BE49-F238E27FC236}">
                <a16:creationId xmlns:a16="http://schemas.microsoft.com/office/drawing/2014/main" xmlns="" id="{C128EF99-3A56-46DA-A51F-CBC7D91BF3D5}"/>
              </a:ext>
            </a:extLst>
          </p:cNvPr>
          <p:cNvGraphicFramePr>
            <a:graphicFrameLocks noGrp="1"/>
          </p:cNvGraphicFramePr>
          <p:nvPr>
            <p:extLst>
              <p:ext uri="{D42A27DB-BD31-4B8C-83A1-F6EECF244321}">
                <p14:modId xmlns:p14="http://schemas.microsoft.com/office/powerpoint/2010/main" val="1234413927"/>
              </p:ext>
            </p:extLst>
          </p:nvPr>
        </p:nvGraphicFramePr>
        <p:xfrm>
          <a:off x="1609087" y="1175223"/>
          <a:ext cx="7422024" cy="502285"/>
        </p:xfrm>
        <a:graphic>
          <a:graphicData uri="http://schemas.openxmlformats.org/drawingml/2006/table">
            <a:tbl>
              <a:tblPr firstRow="1" bandRow="1">
                <a:tableStyleId>{5C22544A-7EE6-4342-B048-85BDC9FD1C3A}</a:tableStyleId>
              </a:tblPr>
              <a:tblGrid>
                <a:gridCol w="1237004">
                  <a:extLst>
                    <a:ext uri="{9D8B030D-6E8A-4147-A177-3AD203B41FA5}">
                      <a16:colId xmlns:a16="http://schemas.microsoft.com/office/drawing/2014/main" xmlns="" val="2958164197"/>
                    </a:ext>
                  </a:extLst>
                </a:gridCol>
                <a:gridCol w="1237004">
                  <a:extLst>
                    <a:ext uri="{9D8B030D-6E8A-4147-A177-3AD203B41FA5}">
                      <a16:colId xmlns:a16="http://schemas.microsoft.com/office/drawing/2014/main" xmlns="" val="458313841"/>
                    </a:ext>
                  </a:extLst>
                </a:gridCol>
                <a:gridCol w="1237004">
                  <a:extLst>
                    <a:ext uri="{9D8B030D-6E8A-4147-A177-3AD203B41FA5}">
                      <a16:colId xmlns:a16="http://schemas.microsoft.com/office/drawing/2014/main" xmlns="" val="890148522"/>
                    </a:ext>
                  </a:extLst>
                </a:gridCol>
                <a:gridCol w="1237004">
                  <a:extLst>
                    <a:ext uri="{9D8B030D-6E8A-4147-A177-3AD203B41FA5}">
                      <a16:colId xmlns:a16="http://schemas.microsoft.com/office/drawing/2014/main" xmlns="" val="4108362977"/>
                    </a:ext>
                  </a:extLst>
                </a:gridCol>
                <a:gridCol w="1237004">
                  <a:extLst>
                    <a:ext uri="{9D8B030D-6E8A-4147-A177-3AD203B41FA5}">
                      <a16:colId xmlns:a16="http://schemas.microsoft.com/office/drawing/2014/main" xmlns="" val="307773737"/>
                    </a:ext>
                  </a:extLst>
                </a:gridCol>
                <a:gridCol w="1237004">
                  <a:extLst>
                    <a:ext uri="{9D8B030D-6E8A-4147-A177-3AD203B41FA5}">
                      <a16:colId xmlns:a16="http://schemas.microsoft.com/office/drawing/2014/main" xmlns="" val="56273083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Bruxelles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Homme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Femme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18-34 </a:t>
                      </a:r>
                      <a:r>
                        <a:rPr lang="nl-BE" sz="1100" b="1" i="0" u="none" strike="noStrike" kern="1200" dirty="0" err="1">
                          <a:solidFill>
                            <a:schemeClr val="tx1">
                              <a:lumMod val="75000"/>
                              <a:lumOff val="25000"/>
                            </a:schemeClr>
                          </a:solidFill>
                          <a:effectLst/>
                          <a:latin typeface="+mj-lt"/>
                          <a:cs typeface="+mn-cs"/>
                        </a:rPr>
                        <a:t>ans</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a:t>
                      </a:r>
                      <a:r>
                        <a:rPr lang="nl-BE" sz="1100" b="1" i="0" u="none" strike="noStrike" kern="1200" dirty="0" err="1">
                          <a:solidFill>
                            <a:schemeClr val="tx1">
                              <a:lumMod val="75000"/>
                              <a:lumOff val="25000"/>
                            </a:schemeClr>
                          </a:solidFill>
                          <a:effectLst/>
                          <a:latin typeface="+mj-lt"/>
                          <a:cs typeface="+mn-cs"/>
                        </a:rPr>
                        <a:t>ans</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a:t>
                      </a:r>
                      <a:r>
                        <a:rPr lang="nl-BE" sz="1100" b="1" i="0" u="none" strike="noStrike" kern="1200" dirty="0" err="1">
                          <a:solidFill>
                            <a:schemeClr val="tx1">
                              <a:lumMod val="75000"/>
                              <a:lumOff val="25000"/>
                            </a:schemeClr>
                          </a:solidFill>
                          <a:effectLst/>
                          <a:latin typeface="+mj-lt"/>
                          <a:cs typeface="+mn-cs"/>
                        </a:rPr>
                        <a:t>ans</a:t>
                      </a:r>
                      <a:r>
                        <a:rPr lang="nl-BE" sz="1100" b="1" i="0" u="none" strike="noStrike" kern="1200" dirty="0">
                          <a:solidFill>
                            <a:schemeClr val="tx1">
                              <a:lumMod val="75000"/>
                              <a:lumOff val="25000"/>
                            </a:schemeClr>
                          </a:solidFill>
                          <a:effectLst/>
                          <a:latin typeface="+mj-lt"/>
                          <a:cs typeface="+mn-cs"/>
                        </a:rPr>
                        <a:t> et plus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(n=526)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(n=293)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bl>
          </a:graphicData>
        </a:graphic>
      </p:graphicFrame>
    </p:spTree>
    <p:extLst>
      <p:ext uri="{BB962C8B-B14F-4D97-AF65-F5344CB8AC3E}">
        <p14:creationId xmlns:p14="http://schemas.microsoft.com/office/powerpoint/2010/main" val="2928962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6F62603F-530E-4D05-ABC1-2F64EBD5C632}"/>
              </a:ext>
            </a:extLst>
          </p:cNvPr>
          <p:cNvGraphicFramePr/>
          <p:nvPr>
            <p:extLst>
              <p:ext uri="{D42A27DB-BD31-4B8C-83A1-F6EECF244321}">
                <p14:modId xmlns:p14="http://schemas.microsoft.com/office/powerpoint/2010/main" val="790191240"/>
              </p:ext>
            </p:extLst>
          </p:nvPr>
        </p:nvGraphicFramePr>
        <p:xfrm>
          <a:off x="-961448" y="729254"/>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xmlns="" id="{91E89C4D-C610-4D40-9CE6-DA210B36788A}"/>
              </a:ext>
            </a:extLst>
          </p:cNvPr>
          <p:cNvGraphicFramePr/>
          <p:nvPr>
            <p:extLst>
              <p:ext uri="{D42A27DB-BD31-4B8C-83A1-F6EECF244321}">
                <p14:modId xmlns:p14="http://schemas.microsoft.com/office/powerpoint/2010/main" val="511531750"/>
              </p:ext>
            </p:extLst>
          </p:nvPr>
        </p:nvGraphicFramePr>
        <p:xfrm>
          <a:off x="1511300" y="17462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xmlns="" id="{0B2C445C-5778-4012-AF67-30ADDACC8026}"/>
              </a:ext>
            </a:extLst>
          </p:cNvPr>
          <p:cNvGraphicFramePr/>
          <p:nvPr>
            <p:extLst>
              <p:ext uri="{D42A27DB-BD31-4B8C-83A1-F6EECF244321}">
                <p14:modId xmlns:p14="http://schemas.microsoft.com/office/powerpoint/2010/main" val="2207961201"/>
              </p:ext>
            </p:extLst>
          </p:nvPr>
        </p:nvGraphicFramePr>
        <p:xfrm>
          <a:off x="2466522" y="175260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xmlns="" id="{D22D9E86-3D62-4F63-ADA0-B62CB56F3E10}"/>
              </a:ext>
            </a:extLst>
          </p:cNvPr>
          <p:cNvGraphicFramePr/>
          <p:nvPr>
            <p:extLst>
              <p:ext uri="{D42A27DB-BD31-4B8C-83A1-F6EECF244321}">
                <p14:modId xmlns:p14="http://schemas.microsoft.com/office/powerpoint/2010/main" val="1444885320"/>
              </p:ext>
            </p:extLst>
          </p:nvPr>
        </p:nvGraphicFramePr>
        <p:xfrm>
          <a:off x="3418280" y="1752600"/>
          <a:ext cx="1008000" cy="25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5" name="Chart 54">
            <a:extLst>
              <a:ext uri="{FF2B5EF4-FFF2-40B4-BE49-F238E27FC236}">
                <a16:creationId xmlns:a16="http://schemas.microsoft.com/office/drawing/2014/main" xmlns="" id="{A4F0D204-CA18-452B-B571-7C4FAE5478B1}"/>
              </a:ext>
            </a:extLst>
          </p:cNvPr>
          <p:cNvGraphicFramePr/>
          <p:nvPr>
            <p:extLst>
              <p:ext uri="{D42A27DB-BD31-4B8C-83A1-F6EECF244321}">
                <p14:modId xmlns:p14="http://schemas.microsoft.com/office/powerpoint/2010/main" val="520400747"/>
              </p:ext>
            </p:extLst>
          </p:nvPr>
        </p:nvGraphicFramePr>
        <p:xfrm>
          <a:off x="4370038" y="1752600"/>
          <a:ext cx="1008000" cy="2556000"/>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a:extLst>
              <a:ext uri="{FF2B5EF4-FFF2-40B4-BE49-F238E27FC236}">
                <a16:creationId xmlns:a16="http://schemas.microsoft.com/office/drawing/2014/main" xmlns="" id="{1AD276AE-FB61-49C0-898C-B9FF3454B2D5}"/>
              </a:ext>
            </a:extLst>
          </p:cNvPr>
          <p:cNvSpPr>
            <a:spLocks noGrp="1"/>
          </p:cNvSpPr>
          <p:nvPr>
            <p:ph type="title"/>
          </p:nvPr>
        </p:nvSpPr>
        <p:spPr/>
        <p:txBody>
          <a:bodyPr/>
          <a:lstStyle/>
          <a:p>
            <a:r>
              <a:rPr lang="nl-BE" dirty="0" err="1"/>
              <a:t>L’importance</a:t>
            </a:r>
            <a:r>
              <a:rPr lang="nl-BE" dirty="0"/>
              <a:t> </a:t>
            </a:r>
            <a:r>
              <a:rPr lang="nl-BE" dirty="0" err="1"/>
              <a:t>d’introduire</a:t>
            </a:r>
            <a:r>
              <a:rPr lang="nl-BE" dirty="0"/>
              <a:t> les </a:t>
            </a:r>
            <a:r>
              <a:rPr lang="nl-BE" dirty="0" err="1"/>
              <a:t>priorités</a:t>
            </a:r>
            <a:r>
              <a:rPr lang="nl-BE" dirty="0"/>
              <a:t> (1/2) </a:t>
            </a:r>
            <a:r>
              <a:rPr lang="nl-BE" sz="1050" i="1" dirty="0"/>
              <a:t>– </a:t>
            </a:r>
            <a:r>
              <a:rPr lang="nl-BE" sz="1050" i="1" dirty="0" err="1"/>
              <a:t>Selon</a:t>
            </a:r>
            <a:r>
              <a:rPr lang="nl-BE" sz="1050" i="1" dirty="0"/>
              <a:t> la </a:t>
            </a:r>
            <a:r>
              <a:rPr lang="nl-BE" sz="1050" i="1" dirty="0" err="1"/>
              <a:t>préférence</a:t>
            </a:r>
            <a:r>
              <a:rPr lang="nl-BE" sz="1050" i="1" dirty="0"/>
              <a:t> de </a:t>
            </a:r>
            <a:r>
              <a:rPr lang="nl-BE" sz="1050" i="1" dirty="0" err="1"/>
              <a:t>parti</a:t>
            </a:r>
            <a:endParaRPr lang="nl-BE" dirty="0"/>
          </a:p>
        </p:txBody>
      </p:sp>
      <p:sp>
        <p:nvSpPr>
          <p:cNvPr id="4" name="Text Placeholder 3">
            <a:extLst>
              <a:ext uri="{FF2B5EF4-FFF2-40B4-BE49-F238E27FC236}">
                <a16:creationId xmlns:a16="http://schemas.microsoft.com/office/drawing/2014/main" xmlns="" id="{CFD1163B-3467-43BD-AE39-38A3E14EADFA}"/>
              </a:ext>
            </a:extLst>
          </p:cNvPr>
          <p:cNvSpPr>
            <a:spLocks noGrp="1"/>
          </p:cNvSpPr>
          <p:nvPr>
            <p:ph type="body" sz="quarter" idx="16"/>
          </p:nvPr>
        </p:nvSpPr>
        <p:spPr/>
        <p:txBody>
          <a:bodyPr/>
          <a:lstStyle/>
          <a:p>
            <a:r>
              <a:rPr lang="nl-BE" dirty="0"/>
              <a:t>Base:	Bruxelles (n=1000) </a:t>
            </a:r>
          </a:p>
          <a:p>
            <a:r>
              <a:rPr lang="nl-BE" dirty="0"/>
              <a:t>Question:	Q3. </a:t>
            </a:r>
            <a:r>
              <a:rPr lang="nl-BE" dirty="0" err="1"/>
              <a:t>Indiquez</a:t>
            </a:r>
            <a:r>
              <a:rPr lang="nl-BE" dirty="0"/>
              <a:t> dans </a:t>
            </a:r>
            <a:r>
              <a:rPr lang="nl-BE" dirty="0" err="1"/>
              <a:t>quelle</a:t>
            </a:r>
            <a:r>
              <a:rPr lang="nl-BE" dirty="0"/>
              <a:t> </a:t>
            </a:r>
            <a:r>
              <a:rPr lang="nl-BE" dirty="0" err="1"/>
              <a:t>mesure</a:t>
            </a:r>
            <a:r>
              <a:rPr lang="nl-BE" dirty="0"/>
              <a:t> </a:t>
            </a:r>
            <a:r>
              <a:rPr lang="nl-BE" dirty="0" err="1"/>
              <a:t>il</a:t>
            </a:r>
            <a:r>
              <a:rPr lang="nl-BE" dirty="0"/>
              <a:t> </a:t>
            </a:r>
            <a:r>
              <a:rPr lang="nl-BE" dirty="0" err="1"/>
              <a:t>est</a:t>
            </a:r>
            <a:r>
              <a:rPr lang="nl-BE" dirty="0"/>
              <a:t> important </a:t>
            </a:r>
            <a:r>
              <a:rPr lang="nl-BE" dirty="0" err="1"/>
              <a:t>d’introduire</a:t>
            </a:r>
            <a:r>
              <a:rPr lang="nl-BE" dirty="0"/>
              <a:t> les </a:t>
            </a:r>
            <a:r>
              <a:rPr lang="nl-BE" dirty="0" err="1"/>
              <a:t>priorités</a:t>
            </a:r>
            <a:r>
              <a:rPr lang="nl-BE" dirty="0"/>
              <a:t> </a:t>
            </a:r>
            <a:r>
              <a:rPr lang="nl-BE" dirty="0" err="1"/>
              <a:t>suivantes</a:t>
            </a:r>
            <a:r>
              <a:rPr lang="nl-BE" dirty="0"/>
              <a:t> dans </a:t>
            </a:r>
            <a:r>
              <a:rPr lang="nl-BE" dirty="0" err="1"/>
              <a:t>votre</a:t>
            </a:r>
            <a:r>
              <a:rPr lang="nl-BE" dirty="0"/>
              <a:t> commune </a:t>
            </a:r>
            <a:r>
              <a:rPr lang="nl-BE" dirty="0" err="1"/>
              <a:t>ou</a:t>
            </a:r>
            <a:r>
              <a:rPr lang="nl-BE" dirty="0"/>
              <a:t> </a:t>
            </a:r>
            <a:r>
              <a:rPr lang="nl-BE" dirty="0" err="1"/>
              <a:t>ville</a:t>
            </a:r>
            <a:r>
              <a:rPr lang="nl-BE" dirty="0"/>
              <a:t>.</a:t>
            </a:r>
          </a:p>
          <a:p>
            <a:r>
              <a:rPr lang="nl-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nl-BE" dirty="0"/>
          </a:p>
        </p:txBody>
      </p:sp>
      <p:cxnSp>
        <p:nvCxnSpPr>
          <p:cNvPr id="53" name="Straight Connector 52">
            <a:extLst>
              <a:ext uri="{FF2B5EF4-FFF2-40B4-BE49-F238E27FC236}">
                <a16:creationId xmlns:a16="http://schemas.microsoft.com/office/drawing/2014/main" xmlns="" id="{622850AA-2CF4-4B2A-9792-CEF2EA67A343}"/>
              </a:ext>
            </a:extLst>
          </p:cNvPr>
          <p:cNvCxnSpPr/>
          <p:nvPr/>
        </p:nvCxnSpPr>
        <p:spPr>
          <a:xfrm>
            <a:off x="2463911"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58" name="Chart 57">
            <a:extLst>
              <a:ext uri="{FF2B5EF4-FFF2-40B4-BE49-F238E27FC236}">
                <a16:creationId xmlns:a16="http://schemas.microsoft.com/office/drawing/2014/main" xmlns="" id="{5A3803AD-84C2-4802-84E7-0CD3D714E5EE}"/>
              </a:ext>
            </a:extLst>
          </p:cNvPr>
          <p:cNvGraphicFramePr/>
          <p:nvPr>
            <p:extLst>
              <p:ext uri="{D42A27DB-BD31-4B8C-83A1-F6EECF244321}">
                <p14:modId xmlns:p14="http://schemas.microsoft.com/office/powerpoint/2010/main" val="2520501950"/>
              </p:ext>
            </p:extLst>
          </p:nvPr>
        </p:nvGraphicFramePr>
        <p:xfrm>
          <a:off x="5321796" y="1752600"/>
          <a:ext cx="1008000" cy="25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1" name="Chart 60">
            <a:extLst>
              <a:ext uri="{FF2B5EF4-FFF2-40B4-BE49-F238E27FC236}">
                <a16:creationId xmlns:a16="http://schemas.microsoft.com/office/drawing/2014/main" xmlns="" id="{0B9AE750-37B7-4F7B-B93B-CFE3AC7D312E}"/>
              </a:ext>
            </a:extLst>
          </p:cNvPr>
          <p:cNvGraphicFramePr/>
          <p:nvPr>
            <p:extLst>
              <p:ext uri="{D42A27DB-BD31-4B8C-83A1-F6EECF244321}">
                <p14:modId xmlns:p14="http://schemas.microsoft.com/office/powerpoint/2010/main" val="3655295914"/>
              </p:ext>
            </p:extLst>
          </p:nvPr>
        </p:nvGraphicFramePr>
        <p:xfrm>
          <a:off x="6273554" y="1752600"/>
          <a:ext cx="1008000" cy="255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4" name="Chart 63">
            <a:extLst>
              <a:ext uri="{FF2B5EF4-FFF2-40B4-BE49-F238E27FC236}">
                <a16:creationId xmlns:a16="http://schemas.microsoft.com/office/drawing/2014/main" xmlns="" id="{DDC66943-8BA6-4C65-9FC5-EBE154A3D292}"/>
              </a:ext>
            </a:extLst>
          </p:cNvPr>
          <p:cNvGraphicFramePr/>
          <p:nvPr>
            <p:extLst>
              <p:ext uri="{D42A27DB-BD31-4B8C-83A1-F6EECF244321}">
                <p14:modId xmlns:p14="http://schemas.microsoft.com/office/powerpoint/2010/main" val="3137531705"/>
              </p:ext>
            </p:extLst>
          </p:nvPr>
        </p:nvGraphicFramePr>
        <p:xfrm>
          <a:off x="7225312" y="1752600"/>
          <a:ext cx="1008000" cy="2556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7" name="Chart 66">
            <a:extLst>
              <a:ext uri="{FF2B5EF4-FFF2-40B4-BE49-F238E27FC236}">
                <a16:creationId xmlns:a16="http://schemas.microsoft.com/office/drawing/2014/main" xmlns="" id="{32B5A494-37C2-4C6C-92E6-27ABF86529AB}"/>
              </a:ext>
            </a:extLst>
          </p:cNvPr>
          <p:cNvGraphicFramePr/>
          <p:nvPr>
            <p:extLst>
              <p:ext uri="{D42A27DB-BD31-4B8C-83A1-F6EECF244321}">
                <p14:modId xmlns:p14="http://schemas.microsoft.com/office/powerpoint/2010/main" val="2396307856"/>
              </p:ext>
            </p:extLst>
          </p:nvPr>
        </p:nvGraphicFramePr>
        <p:xfrm>
          <a:off x="8177068" y="1752600"/>
          <a:ext cx="1008000" cy="2556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1" name="Table 50">
            <a:extLst>
              <a:ext uri="{FF2B5EF4-FFF2-40B4-BE49-F238E27FC236}">
                <a16:creationId xmlns:a16="http://schemas.microsoft.com/office/drawing/2014/main" xmlns="" id="{084013B0-5532-4BA4-8D17-D618C9DDD74B}"/>
              </a:ext>
            </a:extLst>
          </p:cNvPr>
          <p:cNvGraphicFramePr>
            <a:graphicFrameLocks noGrp="1"/>
          </p:cNvGraphicFramePr>
          <p:nvPr>
            <p:extLst/>
          </p:nvPr>
        </p:nvGraphicFramePr>
        <p:xfrm>
          <a:off x="1457119" y="1192157"/>
          <a:ext cx="7628320" cy="624205"/>
        </p:xfrm>
        <a:graphic>
          <a:graphicData uri="http://schemas.openxmlformats.org/drawingml/2006/table">
            <a:tbl>
              <a:tblPr firstRow="1" bandRow="1">
                <a:tableStyleId>{5C22544A-7EE6-4342-B048-85BDC9FD1C3A}</a:tableStyleId>
              </a:tblPr>
              <a:tblGrid>
                <a:gridCol w="953540">
                  <a:extLst>
                    <a:ext uri="{9D8B030D-6E8A-4147-A177-3AD203B41FA5}">
                      <a16:colId xmlns:a16="http://schemas.microsoft.com/office/drawing/2014/main" xmlns="" val="2958164197"/>
                    </a:ext>
                  </a:extLst>
                </a:gridCol>
                <a:gridCol w="953540">
                  <a:extLst>
                    <a:ext uri="{9D8B030D-6E8A-4147-A177-3AD203B41FA5}">
                      <a16:colId xmlns:a16="http://schemas.microsoft.com/office/drawing/2014/main" xmlns="" val="458313841"/>
                    </a:ext>
                  </a:extLst>
                </a:gridCol>
                <a:gridCol w="953540">
                  <a:extLst>
                    <a:ext uri="{9D8B030D-6E8A-4147-A177-3AD203B41FA5}">
                      <a16:colId xmlns:a16="http://schemas.microsoft.com/office/drawing/2014/main" xmlns="" val="890148522"/>
                    </a:ext>
                  </a:extLst>
                </a:gridCol>
                <a:gridCol w="953540">
                  <a:extLst>
                    <a:ext uri="{9D8B030D-6E8A-4147-A177-3AD203B41FA5}">
                      <a16:colId xmlns:a16="http://schemas.microsoft.com/office/drawing/2014/main" xmlns="" val="4108362977"/>
                    </a:ext>
                  </a:extLst>
                </a:gridCol>
                <a:gridCol w="953540">
                  <a:extLst>
                    <a:ext uri="{9D8B030D-6E8A-4147-A177-3AD203B41FA5}">
                      <a16:colId xmlns:a16="http://schemas.microsoft.com/office/drawing/2014/main" xmlns="" val="307773737"/>
                    </a:ext>
                  </a:extLst>
                </a:gridCol>
                <a:gridCol w="953540">
                  <a:extLst>
                    <a:ext uri="{9D8B030D-6E8A-4147-A177-3AD203B41FA5}">
                      <a16:colId xmlns:a16="http://schemas.microsoft.com/office/drawing/2014/main" xmlns="" val="562730830"/>
                    </a:ext>
                  </a:extLst>
                </a:gridCol>
                <a:gridCol w="953540">
                  <a:extLst>
                    <a:ext uri="{9D8B030D-6E8A-4147-A177-3AD203B41FA5}">
                      <a16:colId xmlns:a16="http://schemas.microsoft.com/office/drawing/2014/main" xmlns="" val="2322289164"/>
                    </a:ext>
                  </a:extLst>
                </a:gridCol>
                <a:gridCol w="953540">
                  <a:extLst>
                    <a:ext uri="{9D8B030D-6E8A-4147-A177-3AD203B41FA5}">
                      <a16:colId xmlns:a16="http://schemas.microsoft.com/office/drawing/2014/main" xmlns="" val="129485871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Brussel</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err="1">
                          <a:solidFill>
                            <a:schemeClr val="tx1">
                              <a:lumMod val="75000"/>
                              <a:lumOff val="25000"/>
                            </a:schemeClr>
                          </a:solidFill>
                          <a:effectLst/>
                          <a:latin typeface="+mj-lt"/>
                          <a:ea typeface="Roboto" pitchFamily="2" charset="0"/>
                        </a:rPr>
                        <a:t>DéFI</a:t>
                      </a:r>
                      <a:endParaRPr lang="nl-BE" sz="1100" b="1"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ECOLO</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N-VA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Groen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(n=175)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(n=117)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(n=100)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r h="0">
                <a:tc>
                  <a:txBody>
                    <a:bodyPr/>
                    <a:lstStyle/>
                    <a:p>
                      <a:pPr algn="ctr" fontAlgn="b"/>
                      <a:endParaRPr lang="nl-BE" sz="800" b="0"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(C)</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(F)</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(G)</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24716163"/>
                  </a:ext>
                </a:extLst>
              </a:tr>
            </a:tbl>
          </a:graphicData>
        </a:graphic>
      </p:graphicFrame>
      <p:sp>
        <p:nvSpPr>
          <p:cNvPr id="40" name="TextBox 39">
            <a:extLst>
              <a:ext uri="{FF2B5EF4-FFF2-40B4-BE49-F238E27FC236}">
                <a16:creationId xmlns:a16="http://schemas.microsoft.com/office/drawing/2014/main" xmlns="" id="{97EF7457-D836-47B3-BF3F-D475DF87C5E6}"/>
              </a:ext>
            </a:extLst>
          </p:cNvPr>
          <p:cNvSpPr txBox="1"/>
          <p:nvPr/>
        </p:nvSpPr>
        <p:spPr>
          <a:xfrm>
            <a:off x="6973909" y="4951927"/>
            <a:ext cx="2000758" cy="246221"/>
          </a:xfrm>
          <a:prstGeom prst="rect">
            <a:avLst/>
          </a:prstGeom>
        </p:spPr>
        <p:txBody>
          <a:bodyPr vert="horz" wrap="square" lIns="0" tIns="0" rIns="0" bIns="0" rtlCol="0">
            <a:spAutoFit/>
          </a:bodyPr>
          <a:lstStyle/>
          <a:p>
            <a:pPr marL="4763"/>
            <a:r>
              <a:rPr lang="fr-BE" sz="800" b="1" dirty="0"/>
              <a:t>Remarque:</a:t>
            </a:r>
            <a:r>
              <a:rPr lang="fr-BE" sz="800" dirty="0"/>
              <a:t> seuls les partis politiques n&gt;30</a:t>
            </a:r>
            <a:endParaRPr lang="nl-BE" sz="800" dirty="0"/>
          </a:p>
          <a:p>
            <a:pPr marL="4763"/>
            <a:endParaRPr lang="nl-BE" sz="800" dirty="0"/>
          </a:p>
        </p:txBody>
      </p:sp>
      <p:pic>
        <p:nvPicPr>
          <p:cNvPr id="41" name="Picture 4" descr="Gerelateerde afbeelding">
            <a:extLst>
              <a:ext uri="{FF2B5EF4-FFF2-40B4-BE49-F238E27FC236}">
                <a16:creationId xmlns:a16="http://schemas.microsoft.com/office/drawing/2014/main" xmlns="" id="{DAEA8C00-38D9-49FF-B711-17C83E9D9A4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xmlns="" id="{35C8CFE2-30A5-45D2-9E8E-DDF26ECB065C}"/>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1" name="Straight Arrow Connector 30">
            <a:extLst>
              <a:ext uri="{FF2B5EF4-FFF2-40B4-BE49-F238E27FC236}">
                <a16:creationId xmlns:a16="http://schemas.microsoft.com/office/drawing/2014/main" xmlns="" id="{97C24AC2-A9B0-402B-B673-C7D1564027FD}"/>
              </a:ext>
            </a:extLst>
          </p:cNvPr>
          <p:cNvCxnSpPr>
            <a:cxnSpLocks/>
          </p:cNvCxnSpPr>
          <p:nvPr/>
        </p:nvCxnSpPr>
        <p:spPr>
          <a:xfrm flipH="1" flipV="1">
            <a:off x="4358370" y="2966720"/>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pSp>
        <p:nvGrpSpPr>
          <p:cNvPr id="32" name="Group 31">
            <a:extLst>
              <a:ext uri="{FF2B5EF4-FFF2-40B4-BE49-F238E27FC236}">
                <a16:creationId xmlns:a16="http://schemas.microsoft.com/office/drawing/2014/main" xmlns="" id="{861ADAC8-1891-4FF5-B204-2B4957C2F6AE}"/>
              </a:ext>
            </a:extLst>
          </p:cNvPr>
          <p:cNvGrpSpPr/>
          <p:nvPr/>
        </p:nvGrpSpPr>
        <p:grpSpPr>
          <a:xfrm>
            <a:off x="4589704" y="4273102"/>
            <a:ext cx="920293" cy="212471"/>
            <a:chOff x="4138613" y="4230961"/>
            <a:chExt cx="1385724" cy="212471"/>
          </a:xfrm>
        </p:grpSpPr>
        <p:grpSp>
          <p:nvGrpSpPr>
            <p:cNvPr id="33" name="Group 32">
              <a:extLst>
                <a:ext uri="{FF2B5EF4-FFF2-40B4-BE49-F238E27FC236}">
                  <a16:creationId xmlns:a16="http://schemas.microsoft.com/office/drawing/2014/main" xmlns="" id="{FAB3D909-2F89-445B-9AB6-A386325EF716}"/>
                </a:ext>
              </a:extLst>
            </p:cNvPr>
            <p:cNvGrpSpPr/>
            <p:nvPr/>
          </p:nvGrpSpPr>
          <p:grpSpPr>
            <a:xfrm>
              <a:off x="4335601" y="4253273"/>
              <a:ext cx="1045581" cy="153888"/>
              <a:chOff x="4512317" y="4125229"/>
              <a:chExt cx="1001176" cy="153887"/>
            </a:xfrm>
          </p:grpSpPr>
          <p:sp>
            <p:nvSpPr>
              <p:cNvPr id="37" name="Rectangle 40">
                <a:extLst>
                  <a:ext uri="{FF2B5EF4-FFF2-40B4-BE49-F238E27FC236}">
                    <a16:creationId xmlns:a16="http://schemas.microsoft.com/office/drawing/2014/main" xmlns="" id="{F1E7E5DD-C079-48FB-9EB2-4EF1B66B5F72}"/>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38" name="Rectangle 41">
                <a:extLst>
                  <a:ext uri="{FF2B5EF4-FFF2-40B4-BE49-F238E27FC236}">
                    <a16:creationId xmlns:a16="http://schemas.microsoft.com/office/drawing/2014/main" xmlns="" id="{2B00E5BE-05AA-4B23-99F8-421E89821AD3}"/>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Important</a:t>
                </a:r>
                <a:endParaRPr lang="nl-BE" altLang="nl-BE" dirty="0">
                  <a:solidFill>
                    <a:srgbClr val="222223"/>
                  </a:solidFill>
                  <a:latin typeface="+mn-lt"/>
                </a:endParaRPr>
              </a:p>
            </p:txBody>
          </p:sp>
        </p:grpSp>
        <p:sp>
          <p:nvSpPr>
            <p:cNvPr id="34" name="Rectangle 33">
              <a:extLst>
                <a:ext uri="{FF2B5EF4-FFF2-40B4-BE49-F238E27FC236}">
                  <a16:creationId xmlns:a16="http://schemas.microsoft.com/office/drawing/2014/main" xmlns="" id="{E2D850C6-BF21-48AC-B80C-6F356044C0F4}"/>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aphicFrame>
        <p:nvGraphicFramePr>
          <p:cNvPr id="26" name="Table 25">
            <a:extLst>
              <a:ext uri="{FF2B5EF4-FFF2-40B4-BE49-F238E27FC236}">
                <a16:creationId xmlns:a16="http://schemas.microsoft.com/office/drawing/2014/main" xmlns="" id="{D2B681F5-96EC-4BF8-A0F2-9AF3E056AA56}"/>
              </a:ext>
            </a:extLst>
          </p:cNvPr>
          <p:cNvGraphicFramePr>
            <a:graphicFrameLocks noGrp="1"/>
          </p:cNvGraphicFramePr>
          <p:nvPr>
            <p:extLst>
              <p:ext uri="{D42A27DB-BD31-4B8C-83A1-F6EECF244321}">
                <p14:modId xmlns:p14="http://schemas.microsoft.com/office/powerpoint/2010/main" val="4066663291"/>
              </p:ext>
            </p:extLst>
          </p:nvPr>
        </p:nvGraphicFramePr>
        <p:xfrm>
          <a:off x="79018" y="1828800"/>
          <a:ext cx="1546578" cy="2439490"/>
        </p:xfrm>
        <a:graphic>
          <a:graphicData uri="http://schemas.openxmlformats.org/drawingml/2006/table">
            <a:tbl>
              <a:tblPr>
                <a:tableStyleId>{5C22544A-7EE6-4342-B048-85BDC9FD1C3A}</a:tableStyleId>
              </a:tblPr>
              <a:tblGrid>
                <a:gridCol w="1546578">
                  <a:extLst>
                    <a:ext uri="{9D8B030D-6E8A-4147-A177-3AD203B41FA5}">
                      <a16:colId xmlns:a16="http://schemas.microsoft.com/office/drawing/2014/main" xmlns="" val="941888965"/>
                    </a:ext>
                  </a:extLst>
                </a:gridCol>
              </a:tblGrid>
              <a:tr h="487898">
                <a:tc>
                  <a:txBody>
                    <a:bodyPr/>
                    <a:lstStyle/>
                    <a:p>
                      <a:pPr marL="0" algn="r" defTabSz="1232345" rtl="0" eaLnBrk="1" fontAlgn="b" latinLnBrk="0" hangingPunct="1">
                        <a:lnSpc>
                          <a:spcPts val="1100"/>
                        </a:lnSpc>
                      </a:pPr>
                      <a:r>
                        <a:rPr lang="fr-BE" sz="900" b="0" i="0" u="none" strike="noStrike" kern="1200" noProof="0" dirty="0">
                          <a:solidFill>
                            <a:schemeClr val="tx1">
                              <a:lumMod val="75000"/>
                              <a:lumOff val="25000"/>
                            </a:schemeClr>
                          </a:solidFill>
                          <a:effectLst/>
                          <a:latin typeface="Calibri" panose="020F0502020204030204" pitchFamily="34" charset="0"/>
                          <a:ea typeface="+mn-ea"/>
                          <a:cs typeface="+mn-cs"/>
                        </a:rPr>
                        <a:t>Éducation dans les écoles concernant le bien-être animal</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45842687"/>
                  </a:ext>
                </a:extLst>
              </a:tr>
              <a:tr h="487898">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fr-BE" sz="900" b="0" i="0" u="none" strike="noStrike" kern="1200" noProof="0" dirty="0">
                          <a:solidFill>
                            <a:schemeClr val="tx1">
                              <a:lumMod val="75000"/>
                              <a:lumOff val="25000"/>
                            </a:schemeClr>
                          </a:solidFill>
                          <a:effectLst/>
                          <a:latin typeface="Calibri" panose="020F0502020204030204" pitchFamily="34" charset="0"/>
                          <a:ea typeface="+mn-ea"/>
                          <a:cs typeface="+mn-cs"/>
                        </a:rPr>
                        <a:t>Animaux admis dans les maisons de repos,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15924069"/>
                  </a:ext>
                </a:extLst>
              </a:tr>
              <a:tr h="487898">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fr-BE" sz="900" b="0" i="0" u="none" strike="noStrike" kern="1200" noProof="0" dirty="0">
                          <a:solidFill>
                            <a:schemeClr val="tx1">
                              <a:lumMod val="75000"/>
                              <a:lumOff val="25000"/>
                            </a:schemeClr>
                          </a:solidFill>
                          <a:effectLst/>
                          <a:latin typeface="Calibri" panose="020F0502020204030204" pitchFamily="34" charset="0"/>
                          <a:ea typeface="+mn-ea"/>
                          <a:cs typeface="+mn-cs"/>
                        </a:rPr>
                        <a:t>Surpopulation de pigeons dans la ville/commune</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07352188"/>
                  </a:ext>
                </a:extLst>
              </a:tr>
              <a:tr h="487898">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fr-BE" sz="900" b="0" i="0" u="none" strike="noStrike" kern="1200" noProof="0" dirty="0">
                          <a:solidFill>
                            <a:schemeClr val="tx1">
                              <a:lumMod val="75000"/>
                              <a:lumOff val="25000"/>
                            </a:schemeClr>
                          </a:solidFill>
                          <a:effectLst/>
                          <a:latin typeface="Calibri" panose="020F0502020204030204" pitchFamily="34" charset="0"/>
                          <a:ea typeface="+mn-ea"/>
                          <a:cs typeface="+mn-cs"/>
                        </a:rPr>
                        <a:t>Politique de stérilisation des chats (errants)</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25512666"/>
                  </a:ext>
                </a:extLst>
              </a:tr>
              <a:tr h="487898">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fr-BE" sz="900" b="0" i="0" u="none" strike="noStrike" kern="1200" noProof="0" dirty="0">
                          <a:solidFill>
                            <a:schemeClr val="tx1">
                              <a:lumMod val="75000"/>
                              <a:lumOff val="25000"/>
                            </a:schemeClr>
                          </a:solidFill>
                          <a:effectLst/>
                          <a:latin typeface="Calibri" panose="020F0502020204030204" pitchFamily="34" charset="0"/>
                          <a:ea typeface="+mn-ea"/>
                          <a:cs typeface="+mn-cs"/>
                        </a:rPr>
                        <a:t>Pas d’animaux dans les foires (p.ex. poneys)</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59092363"/>
                  </a:ext>
                </a:extLst>
              </a:tr>
            </a:tbl>
          </a:graphicData>
        </a:graphic>
      </p:graphicFrame>
      <p:sp>
        <p:nvSpPr>
          <p:cNvPr id="28" name="Text Placeholder 6">
            <a:extLst>
              <a:ext uri="{FF2B5EF4-FFF2-40B4-BE49-F238E27FC236}">
                <a16:creationId xmlns:a16="http://schemas.microsoft.com/office/drawing/2014/main" xmlns="" id="{73712B98-C1D0-4205-BDA8-0C1E881C3B9B}"/>
              </a:ext>
            </a:extLst>
          </p:cNvPr>
          <p:cNvSpPr>
            <a:spLocks noGrp="1"/>
          </p:cNvSpPr>
          <p:nvPr>
            <p:ph type="body" sz="quarter" idx="13"/>
          </p:nvPr>
        </p:nvSpPr>
        <p:spPr>
          <a:xfrm>
            <a:off x="224286" y="196566"/>
            <a:ext cx="6645774" cy="417048"/>
          </a:xfrm>
        </p:spPr>
        <p:txBody>
          <a:bodyPr/>
          <a:lstStyle/>
          <a:p>
            <a:r>
              <a:rPr lang="fr-BE" sz="1400" dirty="0"/>
              <a:t>Les différentes priorités obtiennent des scores d’importance très élevés, quelle que soit la préférence politique.</a:t>
            </a:r>
          </a:p>
        </p:txBody>
      </p:sp>
    </p:spTree>
    <p:extLst>
      <p:ext uri="{BB962C8B-B14F-4D97-AF65-F5344CB8AC3E}">
        <p14:creationId xmlns:p14="http://schemas.microsoft.com/office/powerpoint/2010/main" val="228187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6F62603F-530E-4D05-ABC1-2F64EBD5C632}"/>
              </a:ext>
            </a:extLst>
          </p:cNvPr>
          <p:cNvGraphicFramePr/>
          <p:nvPr>
            <p:extLst/>
          </p:nvPr>
        </p:nvGraphicFramePr>
        <p:xfrm>
          <a:off x="80413"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xmlns="" id="{91E89C4D-C610-4D40-9CE6-DA210B36788A}"/>
              </a:ext>
            </a:extLst>
          </p:cNvPr>
          <p:cNvGraphicFramePr/>
          <p:nvPr>
            <p:extLst>
              <p:ext uri="{D42A27DB-BD31-4B8C-83A1-F6EECF244321}">
                <p14:modId xmlns:p14="http://schemas.microsoft.com/office/powerpoint/2010/main" val="2002372634"/>
              </p:ext>
            </p:extLst>
          </p:nvPr>
        </p:nvGraphicFramePr>
        <p:xfrm>
          <a:off x="1511300" y="17335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xmlns="" id="{0B2C445C-5778-4012-AF67-30ADDACC8026}"/>
              </a:ext>
            </a:extLst>
          </p:cNvPr>
          <p:cNvGraphicFramePr/>
          <p:nvPr>
            <p:extLst>
              <p:ext uri="{D42A27DB-BD31-4B8C-83A1-F6EECF244321}">
                <p14:modId xmlns:p14="http://schemas.microsoft.com/office/powerpoint/2010/main" val="56610875"/>
              </p:ext>
            </p:extLst>
          </p:nvPr>
        </p:nvGraphicFramePr>
        <p:xfrm>
          <a:off x="2461986" y="173355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xmlns="" id="{D22D9E86-3D62-4F63-ADA0-B62CB56F3E10}"/>
              </a:ext>
            </a:extLst>
          </p:cNvPr>
          <p:cNvGraphicFramePr/>
          <p:nvPr>
            <p:extLst>
              <p:ext uri="{D42A27DB-BD31-4B8C-83A1-F6EECF244321}">
                <p14:modId xmlns:p14="http://schemas.microsoft.com/office/powerpoint/2010/main" val="659109736"/>
              </p:ext>
            </p:extLst>
          </p:nvPr>
        </p:nvGraphicFramePr>
        <p:xfrm>
          <a:off x="3412672" y="1733550"/>
          <a:ext cx="1008000" cy="25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Chart 45">
            <a:extLst>
              <a:ext uri="{FF2B5EF4-FFF2-40B4-BE49-F238E27FC236}">
                <a16:creationId xmlns:a16="http://schemas.microsoft.com/office/drawing/2014/main" xmlns="" id="{42144D0D-2FBE-4BDA-9437-F4E2F76FFFE8}"/>
              </a:ext>
            </a:extLst>
          </p:cNvPr>
          <p:cNvGraphicFramePr/>
          <p:nvPr>
            <p:extLst>
              <p:ext uri="{D42A27DB-BD31-4B8C-83A1-F6EECF244321}">
                <p14:modId xmlns:p14="http://schemas.microsoft.com/office/powerpoint/2010/main" val="698629295"/>
              </p:ext>
            </p:extLst>
          </p:nvPr>
        </p:nvGraphicFramePr>
        <p:xfrm>
          <a:off x="4363358" y="1733550"/>
          <a:ext cx="1008000" cy="25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Chart 37">
            <a:extLst>
              <a:ext uri="{FF2B5EF4-FFF2-40B4-BE49-F238E27FC236}">
                <a16:creationId xmlns:a16="http://schemas.microsoft.com/office/drawing/2014/main" xmlns="" id="{A93F867E-A621-434B-B2C4-BCC57FD8FA8F}"/>
              </a:ext>
            </a:extLst>
          </p:cNvPr>
          <p:cNvGraphicFramePr/>
          <p:nvPr>
            <p:extLst>
              <p:ext uri="{D42A27DB-BD31-4B8C-83A1-F6EECF244321}">
                <p14:modId xmlns:p14="http://schemas.microsoft.com/office/powerpoint/2010/main" val="1251712863"/>
              </p:ext>
            </p:extLst>
          </p:nvPr>
        </p:nvGraphicFramePr>
        <p:xfrm>
          <a:off x="5314044" y="1733550"/>
          <a:ext cx="1008000" cy="25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9" name="Chart 48">
            <a:extLst>
              <a:ext uri="{FF2B5EF4-FFF2-40B4-BE49-F238E27FC236}">
                <a16:creationId xmlns:a16="http://schemas.microsoft.com/office/drawing/2014/main" xmlns="" id="{B08196AA-8B76-4370-ABC5-AFB001502458}"/>
              </a:ext>
            </a:extLst>
          </p:cNvPr>
          <p:cNvGraphicFramePr/>
          <p:nvPr>
            <p:extLst>
              <p:ext uri="{D42A27DB-BD31-4B8C-83A1-F6EECF244321}">
                <p14:modId xmlns:p14="http://schemas.microsoft.com/office/powerpoint/2010/main" val="678996531"/>
              </p:ext>
            </p:extLst>
          </p:nvPr>
        </p:nvGraphicFramePr>
        <p:xfrm>
          <a:off x="6264730" y="1733550"/>
          <a:ext cx="1008000" cy="2556000"/>
        </p:xfrm>
        <a:graphic>
          <a:graphicData uri="http://schemas.openxmlformats.org/drawingml/2006/chart">
            <c:chart xmlns:c="http://schemas.openxmlformats.org/drawingml/2006/chart" xmlns:r="http://schemas.openxmlformats.org/officeDocument/2006/relationships" r:id="rId9"/>
          </a:graphicData>
        </a:graphic>
      </p:graphicFrame>
      <p:sp>
        <p:nvSpPr>
          <p:cNvPr id="2" name="Title 1">
            <a:extLst>
              <a:ext uri="{FF2B5EF4-FFF2-40B4-BE49-F238E27FC236}">
                <a16:creationId xmlns:a16="http://schemas.microsoft.com/office/drawing/2014/main" xmlns="" id="{1AD276AE-FB61-49C0-898C-B9FF3454B2D5}"/>
              </a:ext>
            </a:extLst>
          </p:cNvPr>
          <p:cNvSpPr>
            <a:spLocks noGrp="1"/>
          </p:cNvSpPr>
          <p:nvPr>
            <p:ph type="title"/>
          </p:nvPr>
        </p:nvSpPr>
        <p:spPr/>
        <p:txBody>
          <a:bodyPr/>
          <a:lstStyle/>
          <a:p>
            <a:r>
              <a:rPr lang="nl-BE" dirty="0" err="1"/>
              <a:t>L’importance</a:t>
            </a:r>
            <a:r>
              <a:rPr lang="nl-BE" dirty="0"/>
              <a:t> </a:t>
            </a:r>
            <a:r>
              <a:rPr lang="nl-BE" dirty="0" err="1"/>
              <a:t>d’introduire</a:t>
            </a:r>
            <a:r>
              <a:rPr lang="nl-BE" dirty="0"/>
              <a:t> les </a:t>
            </a:r>
            <a:r>
              <a:rPr lang="nl-BE" dirty="0" err="1"/>
              <a:t>priorités</a:t>
            </a:r>
            <a:r>
              <a:rPr lang="nl-BE" dirty="0"/>
              <a:t> (2/2)</a:t>
            </a:r>
            <a:r>
              <a:rPr lang="nl-BE" i="1" dirty="0"/>
              <a:t> </a:t>
            </a:r>
            <a:r>
              <a:rPr lang="nl-BE" sz="1050" i="1" dirty="0"/>
              <a:t>– </a:t>
            </a:r>
            <a:r>
              <a:rPr lang="nl-BE" sz="1050" i="1" dirty="0" err="1"/>
              <a:t>Selon</a:t>
            </a:r>
            <a:r>
              <a:rPr lang="nl-BE" sz="1050" i="1" dirty="0"/>
              <a:t> la </a:t>
            </a:r>
            <a:r>
              <a:rPr lang="nl-BE" sz="1050" i="1" dirty="0" err="1"/>
              <a:t>préférence</a:t>
            </a:r>
            <a:r>
              <a:rPr lang="nl-BE" sz="1050" i="1" dirty="0"/>
              <a:t> de </a:t>
            </a:r>
            <a:r>
              <a:rPr lang="nl-BE" sz="1050" i="1" dirty="0" err="1"/>
              <a:t>parti</a:t>
            </a:r>
            <a:endParaRPr lang="nl-BE" dirty="0"/>
          </a:p>
        </p:txBody>
      </p:sp>
      <p:sp>
        <p:nvSpPr>
          <p:cNvPr id="4" name="Text Placeholder 3">
            <a:extLst>
              <a:ext uri="{FF2B5EF4-FFF2-40B4-BE49-F238E27FC236}">
                <a16:creationId xmlns:a16="http://schemas.microsoft.com/office/drawing/2014/main" xmlns="" id="{CFD1163B-3467-43BD-AE39-38A3E14EADFA}"/>
              </a:ext>
            </a:extLst>
          </p:cNvPr>
          <p:cNvSpPr>
            <a:spLocks noGrp="1"/>
          </p:cNvSpPr>
          <p:nvPr>
            <p:ph type="body" sz="quarter" idx="16"/>
          </p:nvPr>
        </p:nvSpPr>
        <p:spPr/>
        <p:txBody>
          <a:bodyPr/>
          <a:lstStyle/>
          <a:p>
            <a:r>
              <a:rPr lang="nl-BE" dirty="0"/>
              <a:t>Base:	Bruxelles (n=1000) </a:t>
            </a:r>
          </a:p>
          <a:p>
            <a:r>
              <a:rPr lang="nl-BE" dirty="0"/>
              <a:t>Question:	Q3. </a:t>
            </a:r>
            <a:r>
              <a:rPr lang="nl-BE" dirty="0" err="1"/>
              <a:t>Indiquez</a:t>
            </a:r>
            <a:r>
              <a:rPr lang="nl-BE" dirty="0"/>
              <a:t> dans </a:t>
            </a:r>
            <a:r>
              <a:rPr lang="nl-BE" dirty="0" err="1"/>
              <a:t>quelle</a:t>
            </a:r>
            <a:r>
              <a:rPr lang="nl-BE" dirty="0"/>
              <a:t> </a:t>
            </a:r>
            <a:r>
              <a:rPr lang="nl-BE" dirty="0" err="1"/>
              <a:t>mesure</a:t>
            </a:r>
            <a:r>
              <a:rPr lang="nl-BE" dirty="0"/>
              <a:t> </a:t>
            </a:r>
            <a:r>
              <a:rPr lang="nl-BE" dirty="0" err="1"/>
              <a:t>il</a:t>
            </a:r>
            <a:r>
              <a:rPr lang="nl-BE" dirty="0"/>
              <a:t> </a:t>
            </a:r>
            <a:r>
              <a:rPr lang="nl-BE" dirty="0" err="1"/>
              <a:t>est</a:t>
            </a:r>
            <a:r>
              <a:rPr lang="nl-BE" dirty="0"/>
              <a:t> important </a:t>
            </a:r>
            <a:r>
              <a:rPr lang="nl-BE" dirty="0" err="1"/>
              <a:t>d’introduire</a:t>
            </a:r>
            <a:r>
              <a:rPr lang="nl-BE" dirty="0"/>
              <a:t> les </a:t>
            </a:r>
            <a:r>
              <a:rPr lang="nl-BE" dirty="0" err="1"/>
              <a:t>priorités</a:t>
            </a:r>
            <a:r>
              <a:rPr lang="nl-BE" dirty="0"/>
              <a:t> </a:t>
            </a:r>
            <a:r>
              <a:rPr lang="nl-BE" dirty="0" err="1"/>
              <a:t>suivantes</a:t>
            </a:r>
            <a:r>
              <a:rPr lang="nl-BE" dirty="0"/>
              <a:t> dans </a:t>
            </a:r>
            <a:r>
              <a:rPr lang="nl-BE" dirty="0" err="1"/>
              <a:t>votre</a:t>
            </a:r>
            <a:r>
              <a:rPr lang="nl-BE" dirty="0"/>
              <a:t> commune </a:t>
            </a:r>
            <a:r>
              <a:rPr lang="nl-BE" dirty="0" err="1"/>
              <a:t>ou</a:t>
            </a:r>
            <a:r>
              <a:rPr lang="nl-BE" dirty="0"/>
              <a:t> </a:t>
            </a:r>
            <a:r>
              <a:rPr lang="nl-BE" dirty="0" err="1"/>
              <a:t>ville</a:t>
            </a:r>
            <a:r>
              <a:rPr lang="nl-BE" dirty="0"/>
              <a:t>.</a:t>
            </a:r>
          </a:p>
          <a:p>
            <a:r>
              <a:rPr lang="nl-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nl-BE" dirty="0"/>
          </a:p>
        </p:txBody>
      </p:sp>
      <p:graphicFrame>
        <p:nvGraphicFramePr>
          <p:cNvPr id="40" name="Chart 39">
            <a:extLst>
              <a:ext uri="{FF2B5EF4-FFF2-40B4-BE49-F238E27FC236}">
                <a16:creationId xmlns:a16="http://schemas.microsoft.com/office/drawing/2014/main" xmlns="" id="{4011FE0E-2E7B-49B2-A73A-DE91A6678933}"/>
              </a:ext>
            </a:extLst>
          </p:cNvPr>
          <p:cNvGraphicFramePr/>
          <p:nvPr>
            <p:extLst>
              <p:ext uri="{D42A27DB-BD31-4B8C-83A1-F6EECF244321}">
                <p14:modId xmlns:p14="http://schemas.microsoft.com/office/powerpoint/2010/main" val="1153991515"/>
              </p:ext>
            </p:extLst>
          </p:nvPr>
        </p:nvGraphicFramePr>
        <p:xfrm>
          <a:off x="7215416" y="1733550"/>
          <a:ext cx="1008000" cy="2556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1" name="Chart 40">
            <a:extLst>
              <a:ext uri="{FF2B5EF4-FFF2-40B4-BE49-F238E27FC236}">
                <a16:creationId xmlns:a16="http://schemas.microsoft.com/office/drawing/2014/main" xmlns="" id="{1D1268FD-F8BA-468E-854D-9F3B2518D953}"/>
              </a:ext>
            </a:extLst>
          </p:cNvPr>
          <p:cNvGraphicFramePr/>
          <p:nvPr>
            <p:extLst>
              <p:ext uri="{D42A27DB-BD31-4B8C-83A1-F6EECF244321}">
                <p14:modId xmlns:p14="http://schemas.microsoft.com/office/powerpoint/2010/main" val="4273938983"/>
              </p:ext>
            </p:extLst>
          </p:nvPr>
        </p:nvGraphicFramePr>
        <p:xfrm>
          <a:off x="8166100" y="1733550"/>
          <a:ext cx="1008000" cy="2556000"/>
        </p:xfrm>
        <a:graphic>
          <a:graphicData uri="http://schemas.openxmlformats.org/drawingml/2006/chart">
            <c:chart xmlns:c="http://schemas.openxmlformats.org/drawingml/2006/chart" xmlns:r="http://schemas.openxmlformats.org/officeDocument/2006/relationships" r:id="rId11"/>
          </a:graphicData>
        </a:graphic>
      </p:graphicFrame>
      <p:cxnSp>
        <p:nvCxnSpPr>
          <p:cNvPr id="57" name="Straight Connector 56">
            <a:extLst>
              <a:ext uri="{FF2B5EF4-FFF2-40B4-BE49-F238E27FC236}">
                <a16:creationId xmlns:a16="http://schemas.microsoft.com/office/drawing/2014/main" xmlns="" id="{D15CECB9-8954-46DD-95A2-4FEBF0F7AF1C}"/>
              </a:ext>
            </a:extLst>
          </p:cNvPr>
          <p:cNvCxnSpPr/>
          <p:nvPr/>
        </p:nvCxnSpPr>
        <p:spPr>
          <a:xfrm>
            <a:off x="2463911"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50" name="Table 49">
            <a:extLst>
              <a:ext uri="{FF2B5EF4-FFF2-40B4-BE49-F238E27FC236}">
                <a16:creationId xmlns:a16="http://schemas.microsoft.com/office/drawing/2014/main" xmlns="" id="{CE7590E2-1BAB-4392-9DE7-BA816A11BCBF}"/>
              </a:ext>
            </a:extLst>
          </p:cNvPr>
          <p:cNvGraphicFramePr>
            <a:graphicFrameLocks noGrp="1"/>
          </p:cNvGraphicFramePr>
          <p:nvPr>
            <p:extLst/>
          </p:nvPr>
        </p:nvGraphicFramePr>
        <p:xfrm>
          <a:off x="1457119" y="1192157"/>
          <a:ext cx="7628320" cy="624205"/>
        </p:xfrm>
        <a:graphic>
          <a:graphicData uri="http://schemas.openxmlformats.org/drawingml/2006/table">
            <a:tbl>
              <a:tblPr firstRow="1" bandRow="1">
                <a:tableStyleId>{5C22544A-7EE6-4342-B048-85BDC9FD1C3A}</a:tableStyleId>
              </a:tblPr>
              <a:tblGrid>
                <a:gridCol w="953540">
                  <a:extLst>
                    <a:ext uri="{9D8B030D-6E8A-4147-A177-3AD203B41FA5}">
                      <a16:colId xmlns:a16="http://schemas.microsoft.com/office/drawing/2014/main" xmlns="" val="2958164197"/>
                    </a:ext>
                  </a:extLst>
                </a:gridCol>
                <a:gridCol w="953540">
                  <a:extLst>
                    <a:ext uri="{9D8B030D-6E8A-4147-A177-3AD203B41FA5}">
                      <a16:colId xmlns:a16="http://schemas.microsoft.com/office/drawing/2014/main" xmlns="" val="458313841"/>
                    </a:ext>
                  </a:extLst>
                </a:gridCol>
                <a:gridCol w="953540">
                  <a:extLst>
                    <a:ext uri="{9D8B030D-6E8A-4147-A177-3AD203B41FA5}">
                      <a16:colId xmlns:a16="http://schemas.microsoft.com/office/drawing/2014/main" xmlns="" val="890148522"/>
                    </a:ext>
                  </a:extLst>
                </a:gridCol>
                <a:gridCol w="953540">
                  <a:extLst>
                    <a:ext uri="{9D8B030D-6E8A-4147-A177-3AD203B41FA5}">
                      <a16:colId xmlns:a16="http://schemas.microsoft.com/office/drawing/2014/main" xmlns="" val="4108362977"/>
                    </a:ext>
                  </a:extLst>
                </a:gridCol>
                <a:gridCol w="953540">
                  <a:extLst>
                    <a:ext uri="{9D8B030D-6E8A-4147-A177-3AD203B41FA5}">
                      <a16:colId xmlns:a16="http://schemas.microsoft.com/office/drawing/2014/main" xmlns="" val="307773737"/>
                    </a:ext>
                  </a:extLst>
                </a:gridCol>
                <a:gridCol w="953540">
                  <a:extLst>
                    <a:ext uri="{9D8B030D-6E8A-4147-A177-3AD203B41FA5}">
                      <a16:colId xmlns:a16="http://schemas.microsoft.com/office/drawing/2014/main" xmlns="" val="562730830"/>
                    </a:ext>
                  </a:extLst>
                </a:gridCol>
                <a:gridCol w="953540">
                  <a:extLst>
                    <a:ext uri="{9D8B030D-6E8A-4147-A177-3AD203B41FA5}">
                      <a16:colId xmlns:a16="http://schemas.microsoft.com/office/drawing/2014/main" xmlns="" val="2322289164"/>
                    </a:ext>
                  </a:extLst>
                </a:gridCol>
                <a:gridCol w="953540">
                  <a:extLst>
                    <a:ext uri="{9D8B030D-6E8A-4147-A177-3AD203B41FA5}">
                      <a16:colId xmlns:a16="http://schemas.microsoft.com/office/drawing/2014/main" xmlns="" val="129485871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Brussel</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err="1">
                          <a:solidFill>
                            <a:schemeClr val="tx1">
                              <a:lumMod val="75000"/>
                              <a:lumOff val="25000"/>
                            </a:schemeClr>
                          </a:solidFill>
                          <a:effectLst/>
                          <a:latin typeface="+mj-lt"/>
                          <a:ea typeface="Roboto" pitchFamily="2" charset="0"/>
                        </a:rPr>
                        <a:t>DéFI</a:t>
                      </a:r>
                      <a:endParaRPr lang="nl-BE" sz="1100" b="1"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ECOLO</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N-VA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Groen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(n=175)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(n=117)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(n=100)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981567"/>
                  </a:ext>
                </a:extLst>
              </a:tr>
              <a:tr h="0">
                <a:tc>
                  <a:txBody>
                    <a:bodyPr/>
                    <a:lstStyle/>
                    <a:p>
                      <a:pPr algn="ctr" fontAlgn="b"/>
                      <a:endParaRPr lang="nl-BE" sz="800" b="0" i="0" u="none" strike="noStrike" dirty="0">
                        <a:solidFill>
                          <a:schemeClr val="tx1">
                            <a:lumMod val="75000"/>
                            <a:lumOff val="25000"/>
                          </a:schemeClr>
                        </a:solidFill>
                        <a:effectLst/>
                        <a:latin typeface="+mj-lt"/>
                        <a:ea typeface="Roboto" pitchFamily="2"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(C)</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(F)</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(G)</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24716163"/>
                  </a:ext>
                </a:extLst>
              </a:tr>
            </a:tbl>
          </a:graphicData>
        </a:graphic>
      </p:graphicFrame>
      <p:pic>
        <p:nvPicPr>
          <p:cNvPr id="51" name="Picture 4" descr="Gerelateerde afbeelding">
            <a:extLst>
              <a:ext uri="{FF2B5EF4-FFF2-40B4-BE49-F238E27FC236}">
                <a16:creationId xmlns:a16="http://schemas.microsoft.com/office/drawing/2014/main" xmlns="" id="{14AB8395-A784-4415-9EEF-E43E6ABB20D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xmlns="" id="{9454F851-BB19-4110-9184-197F1916C2B6}"/>
              </a:ext>
            </a:extLst>
          </p:cNvPr>
          <p:cNvGrpSpPr/>
          <p:nvPr/>
        </p:nvGrpSpPr>
        <p:grpSpPr>
          <a:xfrm>
            <a:off x="4589704" y="4273102"/>
            <a:ext cx="920293" cy="212471"/>
            <a:chOff x="4138613" y="4230961"/>
            <a:chExt cx="1385724" cy="212471"/>
          </a:xfrm>
        </p:grpSpPr>
        <p:grpSp>
          <p:nvGrpSpPr>
            <p:cNvPr id="52" name="Group 51">
              <a:extLst>
                <a:ext uri="{FF2B5EF4-FFF2-40B4-BE49-F238E27FC236}">
                  <a16:creationId xmlns:a16="http://schemas.microsoft.com/office/drawing/2014/main" xmlns="" id="{91502BF4-B38B-4362-8072-8E2EE32B4BC6}"/>
                </a:ext>
              </a:extLst>
            </p:cNvPr>
            <p:cNvGrpSpPr/>
            <p:nvPr/>
          </p:nvGrpSpPr>
          <p:grpSpPr>
            <a:xfrm>
              <a:off x="4335601" y="4253273"/>
              <a:ext cx="1045581" cy="153888"/>
              <a:chOff x="4512317" y="4125229"/>
              <a:chExt cx="1001176" cy="153887"/>
            </a:xfrm>
          </p:grpSpPr>
          <p:sp>
            <p:nvSpPr>
              <p:cNvPr id="54" name="Rectangle 40">
                <a:extLst>
                  <a:ext uri="{FF2B5EF4-FFF2-40B4-BE49-F238E27FC236}">
                    <a16:creationId xmlns:a16="http://schemas.microsoft.com/office/drawing/2014/main" xmlns="" id="{1F5B15D7-1F3A-4EB4-BF62-CB71FC26383A}"/>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55" name="Rectangle 41">
                <a:extLst>
                  <a:ext uri="{FF2B5EF4-FFF2-40B4-BE49-F238E27FC236}">
                    <a16:creationId xmlns:a16="http://schemas.microsoft.com/office/drawing/2014/main" xmlns="" id="{6A24479C-40D0-47CF-A651-F2BAB7FC40C5}"/>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Important</a:t>
                </a:r>
                <a:endParaRPr lang="nl-BE" altLang="nl-BE" dirty="0">
                  <a:solidFill>
                    <a:srgbClr val="222223"/>
                  </a:solidFill>
                  <a:latin typeface="+mn-lt"/>
                </a:endParaRPr>
              </a:p>
            </p:txBody>
          </p:sp>
        </p:grpSp>
        <p:sp>
          <p:nvSpPr>
            <p:cNvPr id="53" name="Rectangle 52">
              <a:extLst>
                <a:ext uri="{FF2B5EF4-FFF2-40B4-BE49-F238E27FC236}">
                  <a16:creationId xmlns:a16="http://schemas.microsoft.com/office/drawing/2014/main" xmlns="" id="{46227FF5-46BB-4947-BBF8-1AE48782DAF4}"/>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64" name="Straight Arrow Connector 63">
            <a:extLst>
              <a:ext uri="{FF2B5EF4-FFF2-40B4-BE49-F238E27FC236}">
                <a16:creationId xmlns:a16="http://schemas.microsoft.com/office/drawing/2014/main" xmlns="" id="{BE585DDE-DDAB-4F32-9C6F-A3B1F87B03F6}"/>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65" name="Straight Arrow Connector 64">
            <a:extLst>
              <a:ext uri="{FF2B5EF4-FFF2-40B4-BE49-F238E27FC236}">
                <a16:creationId xmlns:a16="http://schemas.microsoft.com/office/drawing/2014/main" xmlns="" id="{0408EA8C-9249-4DD0-83D7-A7CB24E0B38A}"/>
              </a:ext>
            </a:extLst>
          </p:cNvPr>
          <p:cNvCxnSpPr>
            <a:cxnSpLocks/>
          </p:cNvCxnSpPr>
          <p:nvPr/>
        </p:nvCxnSpPr>
        <p:spPr>
          <a:xfrm flipH="1" flipV="1">
            <a:off x="6220831" y="2456257"/>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67" name="Straight Arrow Connector 66">
            <a:extLst>
              <a:ext uri="{FF2B5EF4-FFF2-40B4-BE49-F238E27FC236}">
                <a16:creationId xmlns:a16="http://schemas.microsoft.com/office/drawing/2014/main" xmlns="" id="{CA5B9CB7-9998-4328-8AB9-77099F97BE72}"/>
              </a:ext>
            </a:extLst>
          </p:cNvPr>
          <p:cNvCxnSpPr>
            <a:cxnSpLocks/>
          </p:cNvCxnSpPr>
          <p:nvPr/>
        </p:nvCxnSpPr>
        <p:spPr>
          <a:xfrm flipH="1" flipV="1">
            <a:off x="6186964" y="2930390"/>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68" name="Straight Arrow Connector 67">
            <a:extLst>
              <a:ext uri="{FF2B5EF4-FFF2-40B4-BE49-F238E27FC236}">
                <a16:creationId xmlns:a16="http://schemas.microsoft.com/office/drawing/2014/main" xmlns="" id="{471A437E-89F9-4D67-AE5A-CB2D65937F63}"/>
              </a:ext>
            </a:extLst>
          </p:cNvPr>
          <p:cNvCxnSpPr>
            <a:cxnSpLocks/>
          </p:cNvCxnSpPr>
          <p:nvPr/>
        </p:nvCxnSpPr>
        <p:spPr>
          <a:xfrm flipH="1" flipV="1">
            <a:off x="6147453" y="3901235"/>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69" name="Straight Arrow Connector 68">
            <a:extLst>
              <a:ext uri="{FF2B5EF4-FFF2-40B4-BE49-F238E27FC236}">
                <a16:creationId xmlns:a16="http://schemas.microsoft.com/office/drawing/2014/main" xmlns="" id="{0E769C72-957D-4A1C-A671-415CF9B193BE}"/>
              </a:ext>
            </a:extLst>
          </p:cNvPr>
          <p:cNvCxnSpPr>
            <a:cxnSpLocks/>
          </p:cNvCxnSpPr>
          <p:nvPr/>
        </p:nvCxnSpPr>
        <p:spPr>
          <a:xfrm flipH="1" flipV="1">
            <a:off x="7078786" y="3427101"/>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70" name="Straight Arrow Connector 69">
            <a:extLst>
              <a:ext uri="{FF2B5EF4-FFF2-40B4-BE49-F238E27FC236}">
                <a16:creationId xmlns:a16="http://schemas.microsoft.com/office/drawing/2014/main" xmlns="" id="{0FB2AC5B-31B7-47E4-BFE2-02AE5EBEBCE8}"/>
              </a:ext>
            </a:extLst>
          </p:cNvPr>
          <p:cNvCxnSpPr>
            <a:cxnSpLocks/>
          </p:cNvCxnSpPr>
          <p:nvPr/>
        </p:nvCxnSpPr>
        <p:spPr>
          <a:xfrm flipH="1" flipV="1">
            <a:off x="9026120" y="3432746"/>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
        <p:nvSpPr>
          <p:cNvPr id="29" name="TextBox 28">
            <a:extLst>
              <a:ext uri="{FF2B5EF4-FFF2-40B4-BE49-F238E27FC236}">
                <a16:creationId xmlns:a16="http://schemas.microsoft.com/office/drawing/2014/main" xmlns="" id="{EEB1DF63-1249-4883-BCFC-A556EF3E9F97}"/>
              </a:ext>
            </a:extLst>
          </p:cNvPr>
          <p:cNvSpPr txBox="1"/>
          <p:nvPr/>
        </p:nvSpPr>
        <p:spPr>
          <a:xfrm>
            <a:off x="6973909" y="4951927"/>
            <a:ext cx="2000758" cy="246221"/>
          </a:xfrm>
          <a:prstGeom prst="rect">
            <a:avLst/>
          </a:prstGeom>
        </p:spPr>
        <p:txBody>
          <a:bodyPr vert="horz" wrap="square" lIns="0" tIns="0" rIns="0" bIns="0" rtlCol="0">
            <a:spAutoFit/>
          </a:bodyPr>
          <a:lstStyle/>
          <a:p>
            <a:pPr marL="4763"/>
            <a:r>
              <a:rPr lang="fr-BE" sz="800" b="1" dirty="0"/>
              <a:t>Remarque:</a:t>
            </a:r>
            <a:r>
              <a:rPr lang="fr-BE" sz="800" dirty="0"/>
              <a:t> seuls les partis politiques n&gt;30</a:t>
            </a:r>
            <a:endParaRPr lang="nl-BE" sz="800" dirty="0"/>
          </a:p>
          <a:p>
            <a:pPr marL="4763"/>
            <a:endParaRPr lang="nl-BE" sz="800" dirty="0"/>
          </a:p>
        </p:txBody>
      </p:sp>
      <p:graphicFrame>
        <p:nvGraphicFramePr>
          <p:cNvPr id="31" name="Table 30">
            <a:extLst>
              <a:ext uri="{FF2B5EF4-FFF2-40B4-BE49-F238E27FC236}">
                <a16:creationId xmlns:a16="http://schemas.microsoft.com/office/drawing/2014/main" xmlns="" id="{D23F1311-8BDC-4FBE-AF14-E5CD47FF41E4}"/>
              </a:ext>
            </a:extLst>
          </p:cNvPr>
          <p:cNvGraphicFramePr>
            <a:graphicFrameLocks noGrp="1"/>
          </p:cNvGraphicFramePr>
          <p:nvPr>
            <p:extLst>
              <p:ext uri="{D42A27DB-BD31-4B8C-83A1-F6EECF244321}">
                <p14:modId xmlns:p14="http://schemas.microsoft.com/office/powerpoint/2010/main" val="1799379456"/>
              </p:ext>
            </p:extLst>
          </p:nvPr>
        </p:nvGraphicFramePr>
        <p:xfrm>
          <a:off x="49876" y="1857021"/>
          <a:ext cx="1579419" cy="2394705"/>
        </p:xfrm>
        <a:graphic>
          <a:graphicData uri="http://schemas.openxmlformats.org/drawingml/2006/table">
            <a:tbl>
              <a:tblPr>
                <a:tableStyleId>{5C22544A-7EE6-4342-B048-85BDC9FD1C3A}</a:tableStyleId>
              </a:tblPr>
              <a:tblGrid>
                <a:gridCol w="1579419">
                  <a:extLst>
                    <a:ext uri="{9D8B030D-6E8A-4147-A177-3AD203B41FA5}">
                      <a16:colId xmlns:a16="http://schemas.microsoft.com/office/drawing/2014/main" xmlns="" val="941888965"/>
                    </a:ext>
                  </a:extLst>
                </a:gridCol>
              </a:tblGrid>
              <a:tr h="478941">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900" b="0" i="0" u="none" strike="noStrike" kern="1200" dirty="0">
                          <a:solidFill>
                            <a:schemeClr val="tx1">
                              <a:lumMod val="75000"/>
                              <a:lumOff val="25000"/>
                            </a:schemeClr>
                          </a:solidFill>
                          <a:effectLst/>
                          <a:latin typeface="Calibri" panose="020F0502020204030204" pitchFamily="34" charset="0"/>
                          <a:ea typeface="+mn-ea"/>
                          <a:cs typeface="+mn-cs"/>
                        </a:rPr>
                        <a:t>Vente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d’animaux</a:t>
                      </a:r>
                      <a:r>
                        <a:rPr lang="nl-BE" sz="900" b="0" i="0" u="none" strike="noStrike" kern="1200" dirty="0">
                          <a:solidFill>
                            <a:schemeClr val="tx1">
                              <a:lumMod val="75000"/>
                              <a:lumOff val="25000"/>
                            </a:schemeClr>
                          </a:solidFill>
                          <a:effectLst/>
                          <a:latin typeface="Calibri" panose="020F0502020204030204" pitchFamily="34" charset="0"/>
                          <a:ea typeface="+mn-ea"/>
                          <a:cs typeface="+mn-cs"/>
                        </a:rPr>
                        <a:t> de compagnie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intedite</a:t>
                      </a:r>
                      <a:r>
                        <a:rPr lang="nl-BE" sz="900" b="0" i="0" u="none" strike="noStrike" kern="1200" dirty="0">
                          <a:solidFill>
                            <a:schemeClr val="tx1">
                              <a:lumMod val="75000"/>
                              <a:lumOff val="25000"/>
                            </a:schemeClr>
                          </a:solidFill>
                          <a:effectLst/>
                          <a:latin typeface="Calibri" panose="020F0502020204030204" pitchFamily="34" charset="0"/>
                          <a:ea typeface="+mn-ea"/>
                          <a:cs typeface="+mn-cs"/>
                        </a:rPr>
                        <a:t>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sur</a:t>
                      </a:r>
                      <a:r>
                        <a:rPr lang="nl-BE" sz="900" b="0" i="0" u="none" strike="noStrike" kern="1200" dirty="0">
                          <a:solidFill>
                            <a:schemeClr val="tx1">
                              <a:lumMod val="75000"/>
                              <a:lumOff val="25000"/>
                            </a:schemeClr>
                          </a:solidFill>
                          <a:effectLst/>
                          <a:latin typeface="Calibri" panose="020F0502020204030204" pitchFamily="34" charset="0"/>
                          <a:ea typeface="+mn-ea"/>
                          <a:cs typeface="+mn-cs"/>
                        </a:rPr>
                        <a:t> les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marchés</a:t>
                      </a:r>
                      <a:endParaRPr lang="nl-BE" sz="900" b="0" i="0" u="none" strike="noStrike" kern="1200" dirty="0">
                        <a:solidFill>
                          <a:schemeClr val="tx1">
                            <a:lumMod val="75000"/>
                            <a:lumOff val="25000"/>
                          </a:schemeClr>
                        </a:solidFill>
                        <a:effectLst/>
                        <a:latin typeface="Calibri" panose="020F0502020204030204" pitchFamily="34" charset="0"/>
                        <a:ea typeface="+mn-ea"/>
                        <a:cs typeface="+mn-cs"/>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45842687"/>
                  </a:ext>
                </a:extLst>
              </a:tr>
              <a:tr h="478941">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Police</a:t>
                      </a:r>
                      <a:r>
                        <a:rPr lang="nl-BE" sz="900" b="0" i="0" u="none" strike="noStrike" kern="1200" dirty="0">
                          <a:solidFill>
                            <a:schemeClr val="tx1">
                              <a:lumMod val="75000"/>
                              <a:lumOff val="25000"/>
                            </a:schemeClr>
                          </a:solidFill>
                          <a:effectLst/>
                          <a:latin typeface="Calibri" panose="020F0502020204030204" pitchFamily="34" charset="0"/>
                          <a:ea typeface="+mn-ea"/>
                          <a:cs typeface="+mn-cs"/>
                        </a:rPr>
                        <a:t> des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animaux</a:t>
                      </a:r>
                      <a:r>
                        <a:rPr lang="nl-BE" sz="900" b="0" i="0" u="none" strike="noStrike" kern="1200" dirty="0">
                          <a:solidFill>
                            <a:schemeClr val="tx1">
                              <a:lumMod val="75000"/>
                              <a:lumOff val="25000"/>
                            </a:schemeClr>
                          </a:solidFill>
                          <a:effectLst/>
                          <a:latin typeface="Calibri" panose="020F0502020204030204" pitchFamily="34" charset="0"/>
                          <a:ea typeface="+mn-ea"/>
                          <a:cs typeface="+mn-cs"/>
                        </a:rPr>
                        <a:t> dans la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ville</a:t>
                      </a:r>
                      <a:r>
                        <a:rPr lang="nl-BE" sz="900" b="0" i="0" u="none" strike="noStrike" kern="1200" dirty="0">
                          <a:solidFill>
                            <a:schemeClr val="tx1">
                              <a:lumMod val="75000"/>
                              <a:lumOff val="25000"/>
                            </a:schemeClr>
                          </a:solidFill>
                          <a:effectLst/>
                          <a:latin typeface="Calibri" panose="020F0502020204030204" pitchFamily="34" charset="0"/>
                          <a:ea typeface="+mn-ea"/>
                          <a:cs typeface="+mn-cs"/>
                        </a:rPr>
                        <a:t>/commune</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15924069"/>
                  </a:ext>
                </a:extLst>
              </a:tr>
              <a:tr h="478941">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900" b="0" i="0" u="none" strike="noStrike" kern="1200" dirty="0">
                          <a:solidFill>
                            <a:schemeClr val="tx1">
                              <a:lumMod val="75000"/>
                              <a:lumOff val="25000"/>
                            </a:schemeClr>
                          </a:solidFill>
                          <a:effectLst/>
                          <a:latin typeface="Calibri" panose="020F0502020204030204" pitchFamily="34" charset="0"/>
                          <a:ea typeface="+mn-ea"/>
                          <a:cs typeface="+mn-cs"/>
                        </a:rPr>
                        <a:t>Zones sans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laisse</a:t>
                      </a:r>
                      <a:r>
                        <a:rPr lang="nl-BE" sz="900" b="0" i="0" u="none" strike="noStrike" kern="1200" dirty="0">
                          <a:solidFill>
                            <a:schemeClr val="tx1">
                              <a:lumMod val="75000"/>
                              <a:lumOff val="25000"/>
                            </a:schemeClr>
                          </a:solidFill>
                          <a:effectLst/>
                          <a:latin typeface="Calibri" panose="020F0502020204030204" pitchFamily="34" charset="0"/>
                          <a:ea typeface="+mn-ea"/>
                          <a:cs typeface="+mn-cs"/>
                        </a:rPr>
                        <a:t> pour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chiens</a:t>
                      </a:r>
                      <a:endParaRPr lang="nl-BE" sz="900" b="0" i="0" u="none" strike="noStrike" kern="1200" dirty="0">
                        <a:solidFill>
                          <a:schemeClr val="tx1">
                            <a:lumMod val="75000"/>
                            <a:lumOff val="25000"/>
                          </a:schemeClr>
                        </a:solidFill>
                        <a:effectLst/>
                        <a:latin typeface="Calibri" panose="020F0502020204030204" pitchFamily="34" charset="0"/>
                        <a:ea typeface="+mn-ea"/>
                        <a:cs typeface="+mn-cs"/>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07352188"/>
                  </a:ext>
                </a:extLst>
              </a:tr>
              <a:tr h="478941">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Feux</a:t>
                      </a:r>
                      <a:r>
                        <a:rPr lang="nl-BE" sz="900" b="0" i="0" u="none" strike="noStrike" kern="1200" dirty="0">
                          <a:solidFill>
                            <a:schemeClr val="tx1">
                              <a:lumMod val="75000"/>
                              <a:lumOff val="25000"/>
                            </a:schemeClr>
                          </a:solidFill>
                          <a:effectLst/>
                          <a:latin typeface="Calibri" panose="020F0502020204030204" pitchFamily="34" charset="0"/>
                          <a:ea typeface="+mn-ea"/>
                          <a:cs typeface="+mn-cs"/>
                        </a:rPr>
                        <a:t>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d’artifice</a:t>
                      </a:r>
                      <a:r>
                        <a:rPr lang="nl-BE" sz="900" b="0" i="0" u="none" strike="noStrike" kern="1200" dirty="0">
                          <a:solidFill>
                            <a:schemeClr val="tx1">
                              <a:lumMod val="75000"/>
                              <a:lumOff val="25000"/>
                            </a:schemeClr>
                          </a:solidFill>
                          <a:effectLst/>
                          <a:latin typeface="Calibri" panose="020F0502020204030204" pitchFamily="34" charset="0"/>
                          <a:ea typeface="+mn-ea"/>
                          <a:cs typeface="+mn-cs"/>
                        </a:rPr>
                        <a:t> à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bruit</a:t>
                      </a:r>
                      <a:r>
                        <a:rPr lang="nl-BE" sz="900" b="0" i="0" u="none" strike="noStrike" kern="1200" dirty="0">
                          <a:solidFill>
                            <a:schemeClr val="tx1">
                              <a:lumMod val="75000"/>
                              <a:lumOff val="25000"/>
                            </a:schemeClr>
                          </a:solidFill>
                          <a:effectLst/>
                          <a:latin typeface="Calibri" panose="020F0502020204030204" pitchFamily="34" charset="0"/>
                          <a:ea typeface="+mn-ea"/>
                          <a:cs typeface="+mn-cs"/>
                        </a:rPr>
                        <a:t>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contenu</a:t>
                      </a:r>
                      <a:endParaRPr lang="nl-BE" sz="900" b="0" i="0" u="none" strike="noStrike" kern="1200" dirty="0">
                        <a:solidFill>
                          <a:schemeClr val="tx1">
                            <a:lumMod val="75000"/>
                            <a:lumOff val="25000"/>
                          </a:schemeClr>
                        </a:solidFill>
                        <a:effectLst/>
                        <a:latin typeface="Calibri" panose="020F0502020204030204" pitchFamily="34" charset="0"/>
                        <a:ea typeface="+mn-ea"/>
                        <a:cs typeface="+mn-cs"/>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25512666"/>
                  </a:ext>
                </a:extLst>
              </a:tr>
              <a:tr h="478941">
                <a:tc>
                  <a:txBody>
                    <a:bodyPr/>
                    <a:lstStyle/>
                    <a:p>
                      <a:pPr algn="r" fontAlgn="b">
                        <a:lnSpc>
                          <a:spcPts val="1100"/>
                        </a:lnSpc>
                      </a:pP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Échevin</a:t>
                      </a:r>
                      <a:r>
                        <a:rPr lang="nl-BE" sz="900" b="0" i="0" u="none" strike="noStrike" kern="1200" dirty="0">
                          <a:solidFill>
                            <a:schemeClr val="tx1">
                              <a:lumMod val="75000"/>
                              <a:lumOff val="25000"/>
                            </a:schemeClr>
                          </a:solidFill>
                          <a:effectLst/>
                          <a:latin typeface="Calibri" panose="020F0502020204030204" pitchFamily="34" charset="0"/>
                          <a:ea typeface="+mn-ea"/>
                          <a:cs typeface="+mn-cs"/>
                        </a:rPr>
                        <a:t> du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bien-être</a:t>
                      </a:r>
                      <a:r>
                        <a:rPr lang="nl-BE" sz="900" b="0" i="0" u="none" strike="noStrike" kern="1200" dirty="0">
                          <a:solidFill>
                            <a:schemeClr val="tx1">
                              <a:lumMod val="75000"/>
                              <a:lumOff val="25000"/>
                            </a:schemeClr>
                          </a:solidFill>
                          <a:effectLst/>
                          <a:latin typeface="Calibri" panose="020F0502020204030204" pitchFamily="34" charset="0"/>
                          <a:ea typeface="+mn-ea"/>
                          <a:cs typeface="+mn-cs"/>
                        </a:rPr>
                        <a:t> </a:t>
                      </a:r>
                      <a:r>
                        <a:rPr lang="nl-BE" sz="900" b="0" i="0" u="none" strike="noStrike" kern="1200" dirty="0" err="1">
                          <a:solidFill>
                            <a:schemeClr val="tx1">
                              <a:lumMod val="75000"/>
                              <a:lumOff val="25000"/>
                            </a:schemeClr>
                          </a:solidFill>
                          <a:effectLst/>
                          <a:latin typeface="Calibri" panose="020F0502020204030204" pitchFamily="34" charset="0"/>
                          <a:ea typeface="+mn-ea"/>
                          <a:cs typeface="+mn-cs"/>
                        </a:rPr>
                        <a:t>animal</a:t>
                      </a:r>
                      <a:endParaRPr lang="nl-BE" sz="900" b="0" i="0" u="none" strike="noStrike" kern="1200" dirty="0">
                        <a:solidFill>
                          <a:schemeClr val="tx1">
                            <a:lumMod val="75000"/>
                            <a:lumOff val="25000"/>
                          </a:schemeClr>
                        </a:solidFill>
                        <a:effectLst/>
                        <a:latin typeface="Calibri" panose="020F0502020204030204" pitchFamily="34" charset="0"/>
                        <a:ea typeface="+mn-ea"/>
                        <a:cs typeface="+mn-cs"/>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59092363"/>
                  </a:ext>
                </a:extLst>
              </a:tr>
            </a:tbl>
          </a:graphicData>
        </a:graphic>
      </p:graphicFrame>
      <p:sp>
        <p:nvSpPr>
          <p:cNvPr id="32" name="Text Placeholder 6">
            <a:extLst>
              <a:ext uri="{FF2B5EF4-FFF2-40B4-BE49-F238E27FC236}">
                <a16:creationId xmlns:a16="http://schemas.microsoft.com/office/drawing/2014/main" xmlns="" id="{805DBCC3-A37C-4B93-AD02-2D20A9688E8D}"/>
              </a:ext>
            </a:extLst>
          </p:cNvPr>
          <p:cNvSpPr>
            <a:spLocks noGrp="1"/>
          </p:cNvSpPr>
          <p:nvPr>
            <p:ph type="body" sz="quarter" idx="13"/>
          </p:nvPr>
        </p:nvSpPr>
        <p:spPr>
          <a:xfrm>
            <a:off x="224286" y="196566"/>
            <a:ext cx="6645774" cy="417048"/>
          </a:xfrm>
        </p:spPr>
        <p:txBody>
          <a:bodyPr/>
          <a:lstStyle/>
          <a:p>
            <a:r>
              <a:rPr lang="fr-BE" sz="1400" dirty="0"/>
              <a:t>Les différentes priorités obtiennent des scores d’importance très élevés, quelle que soit la préférence politique.</a:t>
            </a:r>
          </a:p>
        </p:txBody>
      </p:sp>
    </p:spTree>
    <p:extLst>
      <p:ext uri="{BB962C8B-B14F-4D97-AF65-F5344CB8AC3E}">
        <p14:creationId xmlns:p14="http://schemas.microsoft.com/office/powerpoint/2010/main" val="2872215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Afbeeldingsresultaat voor zwerfkatten">
            <a:extLst>
              <a:ext uri="{FF2B5EF4-FFF2-40B4-BE49-F238E27FC236}">
                <a16:creationId xmlns:a16="http://schemas.microsoft.com/office/drawing/2014/main" xmlns="" id="{4DA80772-BEFE-42BC-9B28-4798996EF0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019"/>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47B9A6FB-F308-40BB-813C-FD6B64B2B065}"/>
              </a:ext>
            </a:extLst>
          </p:cNvPr>
          <p:cNvSpPr/>
          <p:nvPr/>
        </p:nvSpPr>
        <p:spPr bwMode="gray">
          <a:xfrm>
            <a:off x="1662793" y="3342243"/>
            <a:ext cx="5747657" cy="1598057"/>
          </a:xfrm>
          <a:prstGeom prst="rect">
            <a:avLst/>
          </a:prstGeom>
          <a:solidFill>
            <a:srgbClr val="660066">
              <a:alpha val="69804"/>
            </a:srgbClr>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marL="4763" algn="ctr"/>
            <a:r>
              <a:rPr lang="fr-BE" sz="2400" dirty="0">
                <a:solidFill>
                  <a:schemeClr val="bg1"/>
                </a:solidFill>
              </a:rPr>
              <a:t>III. Classez les priorités suivantes selon le degré d’importance, où 1= la priorité la plus importante et 10= la priorité la moins importante d’après vous. </a:t>
            </a:r>
          </a:p>
        </p:txBody>
      </p:sp>
    </p:spTree>
    <p:extLst>
      <p:ext uri="{BB962C8B-B14F-4D97-AF65-F5344CB8AC3E}">
        <p14:creationId xmlns:p14="http://schemas.microsoft.com/office/powerpoint/2010/main" val="3371219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48D68851-63DF-4CC4-920E-D0B7B3C4EE2B}"/>
              </a:ext>
            </a:extLst>
          </p:cNvPr>
          <p:cNvGraphicFramePr/>
          <p:nvPr>
            <p:extLst>
              <p:ext uri="{D42A27DB-BD31-4B8C-83A1-F6EECF244321}">
                <p14:modId xmlns:p14="http://schemas.microsoft.com/office/powerpoint/2010/main" val="2248195514"/>
              </p:ext>
            </p:extLst>
          </p:nvPr>
        </p:nvGraphicFramePr>
        <p:xfrm>
          <a:off x="3519379" y="1007532"/>
          <a:ext cx="3646967" cy="34824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xmlns="" id="{27B89562-19D3-42DC-9388-92E0A317E497}"/>
              </a:ext>
            </a:extLst>
          </p:cNvPr>
          <p:cNvSpPr>
            <a:spLocks noGrp="1"/>
          </p:cNvSpPr>
          <p:nvPr>
            <p:ph type="title"/>
          </p:nvPr>
        </p:nvSpPr>
        <p:spPr/>
        <p:txBody>
          <a:bodyPr/>
          <a:lstStyle/>
          <a:p>
            <a:r>
              <a:rPr lang="fr-BE" dirty="0"/>
              <a:t>Classement des priorités selon leur importance</a:t>
            </a:r>
            <a:endParaRPr lang="nl-BE" dirty="0"/>
          </a:p>
        </p:txBody>
      </p:sp>
      <p:sp>
        <p:nvSpPr>
          <p:cNvPr id="3" name="Text Placeholder 2">
            <a:extLst>
              <a:ext uri="{FF2B5EF4-FFF2-40B4-BE49-F238E27FC236}">
                <a16:creationId xmlns:a16="http://schemas.microsoft.com/office/drawing/2014/main" xmlns="" id="{2E458097-0A90-48C8-971E-E36B550E3936}"/>
              </a:ext>
            </a:extLst>
          </p:cNvPr>
          <p:cNvSpPr>
            <a:spLocks noGrp="1"/>
          </p:cNvSpPr>
          <p:nvPr>
            <p:ph type="body" sz="quarter" idx="13"/>
          </p:nvPr>
        </p:nvSpPr>
        <p:spPr>
          <a:xfrm>
            <a:off x="160713" y="60962"/>
            <a:ext cx="6884856" cy="665018"/>
          </a:xfrm>
        </p:spPr>
        <p:txBody>
          <a:bodyPr/>
          <a:lstStyle/>
          <a:p>
            <a:r>
              <a:rPr lang="fr-BE" sz="1400" dirty="0"/>
              <a:t>Les 5 priorités principales pour les Bruxellois sont l’éducation dans les écoles, l’admission d’animaux de compagnie dans les maisons </a:t>
            </a:r>
            <a:r>
              <a:rPr lang="fr-BE" sz="1400"/>
              <a:t>de repos, </a:t>
            </a:r>
            <a:r>
              <a:rPr lang="fr-BE" sz="1400" dirty="0"/>
              <a:t>la politique de stérilisation des chats errants, la surpopulation des pigeons et la police des animaux.</a:t>
            </a:r>
          </a:p>
        </p:txBody>
      </p:sp>
      <p:sp>
        <p:nvSpPr>
          <p:cNvPr id="4" name="Text Placeholder 3">
            <a:extLst>
              <a:ext uri="{FF2B5EF4-FFF2-40B4-BE49-F238E27FC236}">
                <a16:creationId xmlns:a16="http://schemas.microsoft.com/office/drawing/2014/main" xmlns="" id="{2B024211-6447-4F6C-B33D-784B91435F4B}"/>
              </a:ext>
            </a:extLst>
          </p:cNvPr>
          <p:cNvSpPr>
            <a:spLocks noGrp="1"/>
          </p:cNvSpPr>
          <p:nvPr>
            <p:ph type="body" sz="quarter" idx="16"/>
          </p:nvPr>
        </p:nvSpPr>
        <p:spPr/>
        <p:txBody>
          <a:bodyPr/>
          <a:lstStyle/>
          <a:p>
            <a:r>
              <a:rPr lang="fr-BE" dirty="0"/>
              <a:t>Base:	Bruxelles (n=1000) </a:t>
            </a:r>
          </a:p>
          <a:p>
            <a:r>
              <a:rPr lang="fr-BE" dirty="0"/>
              <a:t>Question:	Q4. Classez les priorités suivantes selon le degré d’importance, où 1= la priorité la plus importante et 10= la priorité la moins importante d’après vous. </a:t>
            </a:r>
          </a:p>
          <a:p>
            <a:r>
              <a:rPr lang="fr-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nl-BE" dirty="0"/>
          </a:p>
        </p:txBody>
      </p:sp>
      <p:graphicFrame>
        <p:nvGraphicFramePr>
          <p:cNvPr id="24" name="Table 23">
            <a:extLst>
              <a:ext uri="{FF2B5EF4-FFF2-40B4-BE49-F238E27FC236}">
                <a16:creationId xmlns:a16="http://schemas.microsoft.com/office/drawing/2014/main" xmlns="" id="{FDE1109B-0603-44CE-8278-2DDD5D1C8164}"/>
              </a:ext>
            </a:extLst>
          </p:cNvPr>
          <p:cNvGraphicFramePr>
            <a:graphicFrameLocks noGrp="1"/>
          </p:cNvGraphicFramePr>
          <p:nvPr>
            <p:extLst>
              <p:ext uri="{D42A27DB-BD31-4B8C-83A1-F6EECF244321}">
                <p14:modId xmlns:p14="http://schemas.microsoft.com/office/powerpoint/2010/main" val="3395088513"/>
              </p:ext>
            </p:extLst>
          </p:nvPr>
        </p:nvGraphicFramePr>
        <p:xfrm>
          <a:off x="1097040" y="1096009"/>
          <a:ext cx="3094084" cy="3317758"/>
        </p:xfrm>
        <a:graphic>
          <a:graphicData uri="http://schemas.openxmlformats.org/drawingml/2006/table">
            <a:tbl>
              <a:tblPr>
                <a:tableStyleId>{5C22544A-7EE6-4342-B048-85BDC9FD1C3A}</a:tableStyleId>
              </a:tblPr>
              <a:tblGrid>
                <a:gridCol w="3094084">
                  <a:extLst>
                    <a:ext uri="{9D8B030D-6E8A-4147-A177-3AD203B41FA5}">
                      <a16:colId xmlns:a16="http://schemas.microsoft.com/office/drawing/2014/main" xmlns="" val="32454955"/>
                    </a:ext>
                  </a:extLst>
                </a:gridCol>
              </a:tblGrid>
              <a:tr h="353152">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fr-BE" sz="800" u="none" strike="noStrike" noProof="0">
                          <a:solidFill>
                            <a:schemeClr val="bg2">
                              <a:lumMod val="75000"/>
                            </a:schemeClr>
                          </a:solidFill>
                          <a:effectLst/>
                        </a:rPr>
                        <a:t>Éducation dans les écoles concernant le bien-être animal</a:t>
                      </a:r>
                      <a:endParaRPr lang="fr-BE" sz="800" b="0" i="0" u="none" strike="noStrike" noProof="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84666761"/>
                  </a:ext>
                </a:extLst>
              </a:tr>
              <a:tr h="317525">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fr-BE" sz="800" u="none" strike="noStrike" noProof="0" dirty="0">
                          <a:solidFill>
                            <a:schemeClr val="bg2">
                              <a:lumMod val="75000"/>
                            </a:schemeClr>
                          </a:solidFill>
                          <a:effectLst/>
                        </a:rPr>
                        <a:t>Animaux de compagnie admis dans les maisons de repos, …</a:t>
                      </a:r>
                      <a:endParaRPr lang="fr-BE" sz="800" b="0" i="0" u="none" strike="noStrike" noProof="0"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24712089"/>
                  </a:ext>
                </a:extLst>
              </a:tr>
              <a:tr h="317525">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fr-BE" sz="800" b="0" i="0" u="none" strike="noStrike" noProof="0" dirty="0">
                          <a:solidFill>
                            <a:schemeClr val="bg2">
                              <a:lumMod val="75000"/>
                            </a:schemeClr>
                          </a:solidFill>
                          <a:effectLst/>
                          <a:latin typeface="Calibri" panose="020F0502020204030204" pitchFamily="34" charset="0"/>
                        </a:rPr>
                        <a:t>Chats errants</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9693003"/>
                  </a:ext>
                </a:extLst>
              </a:tr>
              <a:tr h="353152">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fr-BE" sz="800" u="none" strike="noStrike" noProof="0" dirty="0">
                          <a:solidFill>
                            <a:schemeClr val="bg2">
                              <a:lumMod val="75000"/>
                            </a:schemeClr>
                          </a:solidFill>
                          <a:effectLst/>
                        </a:rPr>
                        <a:t>Surpopulation de pigeons dans la ville/commune</a:t>
                      </a:r>
                      <a:endParaRPr lang="fr-BE" sz="800" b="0" i="0" u="none" strike="noStrike" noProof="0"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8373604"/>
                  </a:ext>
                </a:extLst>
              </a:tr>
              <a:tr h="353152">
                <a:tc>
                  <a:txBody>
                    <a:bodyPr/>
                    <a:lstStyle/>
                    <a:p>
                      <a:pPr algn="r" fontAlgn="b">
                        <a:lnSpc>
                          <a:spcPts val="800"/>
                        </a:lnSpc>
                      </a:pPr>
                      <a:r>
                        <a:rPr lang="fr-BE" sz="800" u="none" strike="noStrike" noProof="0" dirty="0">
                          <a:solidFill>
                            <a:schemeClr val="bg2">
                              <a:lumMod val="75000"/>
                            </a:schemeClr>
                          </a:solidFill>
                          <a:effectLst/>
                        </a:rPr>
                        <a:t>Police des animaux comme point d’information pour des questions concernant le </a:t>
                      </a:r>
                      <a:r>
                        <a:rPr lang="fr-BE" sz="800" u="none" strike="noStrike" noProof="0">
                          <a:solidFill>
                            <a:schemeClr val="bg2">
                              <a:lumMod val="75000"/>
                            </a:schemeClr>
                          </a:solidFill>
                          <a:effectLst/>
                        </a:rPr>
                        <a:t>bien-être animal</a:t>
                      </a:r>
                      <a:endParaRPr lang="fr-BE" sz="800" b="0" i="0" u="none" strike="noStrike" noProof="0"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94017350"/>
                  </a:ext>
                </a:extLst>
              </a:tr>
              <a:tr h="317525">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fr-BE" sz="800" u="none" strike="noStrike" noProof="0" dirty="0">
                          <a:solidFill>
                            <a:schemeClr val="bg2">
                              <a:lumMod val="75000"/>
                            </a:schemeClr>
                          </a:solidFill>
                          <a:effectLst/>
                        </a:rPr>
                        <a:t>Animaux aux foires</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84750993"/>
                  </a:ext>
                </a:extLst>
              </a:tr>
              <a:tr h="353152">
                <a:tc>
                  <a:txBody>
                    <a:bodyPr/>
                    <a:lstStyle/>
                    <a:p>
                      <a:pPr algn="r" fontAlgn="b">
                        <a:lnSpc>
                          <a:spcPts val="800"/>
                        </a:lnSpc>
                      </a:pPr>
                      <a:r>
                        <a:rPr lang="fr-BE" sz="800" u="none" strike="noStrike" noProof="0">
                          <a:solidFill>
                            <a:schemeClr val="bg2">
                              <a:lumMod val="75000"/>
                            </a:schemeClr>
                          </a:solidFill>
                          <a:effectLst/>
                        </a:rPr>
                        <a:t>Échevin du bien-être animal</a:t>
                      </a:r>
                      <a:endParaRPr lang="fr-BE" sz="800" b="0" i="0" u="none" strike="noStrike" noProof="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72148135"/>
                  </a:ext>
                </a:extLst>
              </a:tr>
              <a:tr h="317525">
                <a:tc>
                  <a:txBody>
                    <a:bodyPr/>
                    <a:lstStyle/>
                    <a:p>
                      <a:pPr algn="r" fontAlgn="b">
                        <a:lnSpc>
                          <a:spcPts val="800"/>
                        </a:lnSpc>
                      </a:pPr>
                      <a:r>
                        <a:rPr lang="fr-BE" sz="800" u="none" strike="noStrike" noProof="0">
                          <a:solidFill>
                            <a:schemeClr val="bg2">
                              <a:lumMod val="75000"/>
                            </a:schemeClr>
                          </a:solidFill>
                          <a:effectLst/>
                        </a:rPr>
                        <a:t>Zones sans laisse pour chiens</a:t>
                      </a:r>
                      <a:endParaRPr lang="fr-BE" sz="800" b="0" i="0" u="none" strike="noStrike" noProof="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75986884"/>
                  </a:ext>
                </a:extLst>
              </a:tr>
              <a:tr h="317525">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fr-BE" sz="800" u="none" strike="noStrike" noProof="0">
                          <a:solidFill>
                            <a:schemeClr val="bg2">
                              <a:lumMod val="75000"/>
                            </a:schemeClr>
                          </a:solidFill>
                          <a:effectLst/>
                        </a:rPr>
                        <a:t>Animaux de compagnie sur les marchés</a:t>
                      </a:r>
                      <a:endParaRPr lang="fr-BE" sz="800" b="0" i="0" u="none" strike="noStrike" noProof="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32357631"/>
                  </a:ext>
                </a:extLst>
              </a:tr>
              <a:tr h="317525">
                <a:tc>
                  <a:txBody>
                    <a:bodyPr/>
                    <a:lstStyle/>
                    <a:p>
                      <a:pPr marL="0" marR="0" lvl="0" indent="0" algn="r" defTabSz="924282" rtl="0" eaLnBrk="1" fontAlgn="b" latinLnBrk="0" hangingPunct="1">
                        <a:lnSpc>
                          <a:spcPts val="800"/>
                        </a:lnSpc>
                        <a:spcBef>
                          <a:spcPts val="0"/>
                        </a:spcBef>
                        <a:spcAft>
                          <a:spcPts val="0"/>
                        </a:spcAft>
                        <a:buClrTx/>
                        <a:buSzTx/>
                        <a:buFontTx/>
                        <a:buNone/>
                        <a:tabLst/>
                        <a:defRPr/>
                      </a:pPr>
                      <a:r>
                        <a:rPr lang="fr-BE" sz="800" u="none" strike="noStrike" noProof="0" dirty="0">
                          <a:solidFill>
                            <a:schemeClr val="bg2">
                              <a:lumMod val="75000"/>
                            </a:schemeClr>
                          </a:solidFill>
                          <a:effectLst/>
                        </a:rPr>
                        <a:t>Feux d’artifice</a:t>
                      </a:r>
                      <a:endParaRPr lang="fr-BE" sz="800" b="0" i="0" u="none" strike="noStrike" noProof="0"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2920725"/>
                  </a:ext>
                </a:extLst>
              </a:tr>
            </a:tbl>
          </a:graphicData>
        </a:graphic>
      </p:graphicFrame>
      <p:pic>
        <p:nvPicPr>
          <p:cNvPr id="16" name="Picture 4" descr="Gerelateerde afbeelding">
            <a:extLst>
              <a:ext uri="{FF2B5EF4-FFF2-40B4-BE49-F238E27FC236}">
                <a16:creationId xmlns:a16="http://schemas.microsoft.com/office/drawing/2014/main" xmlns="" id="{561C7B9A-14CD-4498-955B-D54334A664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xmlns="" id="{19AEBDF0-EF7A-4C89-8DC1-1DDF54364597}"/>
              </a:ext>
            </a:extLst>
          </p:cNvPr>
          <p:cNvGrpSpPr/>
          <p:nvPr/>
        </p:nvGrpSpPr>
        <p:grpSpPr>
          <a:xfrm>
            <a:off x="4589704" y="4406108"/>
            <a:ext cx="920293" cy="212471"/>
            <a:chOff x="4138613" y="4230961"/>
            <a:chExt cx="1385724" cy="212471"/>
          </a:xfrm>
        </p:grpSpPr>
        <p:grpSp>
          <p:nvGrpSpPr>
            <p:cNvPr id="27" name="Group 26">
              <a:extLst>
                <a:ext uri="{FF2B5EF4-FFF2-40B4-BE49-F238E27FC236}">
                  <a16:creationId xmlns:a16="http://schemas.microsoft.com/office/drawing/2014/main" xmlns="" id="{6A495134-ABB1-4300-81F4-B2D194677E62}"/>
                </a:ext>
              </a:extLst>
            </p:cNvPr>
            <p:cNvGrpSpPr/>
            <p:nvPr/>
          </p:nvGrpSpPr>
          <p:grpSpPr>
            <a:xfrm>
              <a:off x="4335601" y="4253273"/>
              <a:ext cx="1045581" cy="153888"/>
              <a:chOff x="4512317" y="4125229"/>
              <a:chExt cx="1001176" cy="153887"/>
            </a:xfrm>
          </p:grpSpPr>
          <p:sp>
            <p:nvSpPr>
              <p:cNvPr id="29" name="Rectangle 40">
                <a:extLst>
                  <a:ext uri="{FF2B5EF4-FFF2-40B4-BE49-F238E27FC236}">
                    <a16:creationId xmlns:a16="http://schemas.microsoft.com/office/drawing/2014/main" xmlns="" id="{7A7ADC78-C113-41E2-B6C1-6AA9E121A416}"/>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30" name="Rectangle 41">
                <a:extLst>
                  <a:ext uri="{FF2B5EF4-FFF2-40B4-BE49-F238E27FC236}">
                    <a16:creationId xmlns:a16="http://schemas.microsoft.com/office/drawing/2014/main" xmlns="" id="{9C2D358E-CABF-455D-8448-FC6C46E84FA6}"/>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Important</a:t>
                </a:r>
                <a:endParaRPr lang="nl-BE" altLang="nl-BE" dirty="0">
                  <a:solidFill>
                    <a:srgbClr val="222223"/>
                  </a:solidFill>
                  <a:latin typeface="+mn-lt"/>
                </a:endParaRPr>
              </a:p>
            </p:txBody>
          </p:sp>
        </p:grpSp>
        <p:sp>
          <p:nvSpPr>
            <p:cNvPr id="28" name="Rectangle 27">
              <a:extLst>
                <a:ext uri="{FF2B5EF4-FFF2-40B4-BE49-F238E27FC236}">
                  <a16:creationId xmlns:a16="http://schemas.microsoft.com/office/drawing/2014/main" xmlns="" id="{E8D7B5D2-42BA-4780-B266-7FB342286149}"/>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31" name="Straight Arrow Connector 30">
            <a:extLst>
              <a:ext uri="{FF2B5EF4-FFF2-40B4-BE49-F238E27FC236}">
                <a16:creationId xmlns:a16="http://schemas.microsoft.com/office/drawing/2014/main" xmlns="" id="{16DA602D-E144-4E2E-AF79-8FDC2D276D96}"/>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58923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FF6CA962-60CE-4A8E-A8D1-5ABED0CA24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67" b="8568"/>
          <a:stretch/>
        </p:blipFill>
        <p:spPr>
          <a:xfrm flipH="1">
            <a:off x="0" y="0"/>
            <a:ext cx="9144000" cy="5143500"/>
          </a:xfrm>
          <a:prstGeom prst="rect">
            <a:avLst/>
          </a:prstGeom>
        </p:spPr>
      </p:pic>
      <p:sp>
        <p:nvSpPr>
          <p:cNvPr id="14" name="Rectangle 13"/>
          <p:cNvSpPr/>
          <p:nvPr/>
        </p:nvSpPr>
        <p:spPr bwMode="gray">
          <a:xfrm>
            <a:off x="5073889" y="1323530"/>
            <a:ext cx="4075277"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r>
              <a:rPr lang="fr-BE" sz="2400" dirty="0">
                <a:solidFill>
                  <a:schemeClr val="bg1"/>
                </a:solidFill>
                <a:cs typeface="Arial" panose="020B0604020202020204" pitchFamily="34" charset="0"/>
              </a:rPr>
              <a:t>Méthodologie de la recherche</a:t>
            </a:r>
          </a:p>
        </p:txBody>
      </p:sp>
      <p:sp>
        <p:nvSpPr>
          <p:cNvPr id="16" name="Rectangle 15"/>
          <p:cNvSpPr/>
          <p:nvPr/>
        </p:nvSpPr>
        <p:spPr bwMode="gray">
          <a:xfrm>
            <a:off x="5073889" y="2025640"/>
            <a:ext cx="4075277"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r>
              <a:rPr lang="fr-BE" sz="2400" dirty="0">
                <a:solidFill>
                  <a:schemeClr val="bg1"/>
                </a:solidFill>
                <a:cs typeface="Arial" panose="020B0604020202020204" pitchFamily="34" charset="0"/>
              </a:rPr>
              <a:t>Principaux résultats</a:t>
            </a:r>
          </a:p>
        </p:txBody>
      </p:sp>
      <p:sp>
        <p:nvSpPr>
          <p:cNvPr id="35" name="Rectangle 34"/>
          <p:cNvSpPr/>
          <p:nvPr/>
        </p:nvSpPr>
        <p:spPr bwMode="gray">
          <a:xfrm>
            <a:off x="4261372" y="1323530"/>
            <a:ext cx="600438"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BE" sz="2400" dirty="0">
                <a:solidFill>
                  <a:schemeClr val="bg1"/>
                </a:solidFill>
                <a:cs typeface="Arial" panose="020B0604020202020204" pitchFamily="34" charset="0"/>
              </a:rPr>
              <a:t>01</a:t>
            </a:r>
          </a:p>
        </p:txBody>
      </p:sp>
      <p:sp>
        <p:nvSpPr>
          <p:cNvPr id="36" name="Rectangle 35"/>
          <p:cNvSpPr/>
          <p:nvPr/>
        </p:nvSpPr>
        <p:spPr bwMode="gray">
          <a:xfrm>
            <a:off x="4271781" y="1995750"/>
            <a:ext cx="600438"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00000"/>
              </a:lnSpc>
            </a:pPr>
            <a:r>
              <a:rPr lang="fr-BE" sz="2400">
                <a:solidFill>
                  <a:schemeClr val="bg1"/>
                </a:solidFill>
                <a:cs typeface="Arial" panose="020B0604020202020204" pitchFamily="34" charset="0"/>
              </a:rPr>
              <a:t>02</a:t>
            </a:r>
          </a:p>
        </p:txBody>
      </p:sp>
      <p:sp>
        <p:nvSpPr>
          <p:cNvPr id="20" name="Rectangle 19">
            <a:extLst>
              <a:ext uri="{FF2B5EF4-FFF2-40B4-BE49-F238E27FC236}">
                <a16:creationId xmlns:a16="http://schemas.microsoft.com/office/drawing/2014/main" xmlns="" id="{462EFA56-AE31-4F98-90A6-5BAE8610C49B}"/>
              </a:ext>
            </a:extLst>
          </p:cNvPr>
          <p:cNvSpPr/>
          <p:nvPr/>
        </p:nvSpPr>
        <p:spPr bwMode="gray">
          <a:xfrm>
            <a:off x="5073889" y="2727749"/>
            <a:ext cx="4075277"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r>
              <a:rPr lang="fr-BE" sz="2400" dirty="0">
                <a:solidFill>
                  <a:schemeClr val="bg1"/>
                </a:solidFill>
                <a:cs typeface="Arial" panose="020B0604020202020204" pitchFamily="34" charset="0"/>
              </a:rPr>
              <a:t>Conclusions générales</a:t>
            </a:r>
          </a:p>
        </p:txBody>
      </p:sp>
      <p:sp>
        <p:nvSpPr>
          <p:cNvPr id="21" name="Rectangle 20">
            <a:extLst>
              <a:ext uri="{FF2B5EF4-FFF2-40B4-BE49-F238E27FC236}">
                <a16:creationId xmlns:a16="http://schemas.microsoft.com/office/drawing/2014/main" xmlns="" id="{BDBAA092-1D2E-4374-A122-57B3815B3C45}"/>
              </a:ext>
            </a:extLst>
          </p:cNvPr>
          <p:cNvSpPr/>
          <p:nvPr/>
        </p:nvSpPr>
        <p:spPr bwMode="gray">
          <a:xfrm>
            <a:off x="4261372" y="2727749"/>
            <a:ext cx="600438"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00000"/>
              </a:lnSpc>
            </a:pPr>
            <a:r>
              <a:rPr lang="fr-BE" sz="2400" dirty="0">
                <a:solidFill>
                  <a:schemeClr val="bg1"/>
                </a:solidFill>
                <a:cs typeface="Arial" panose="020B0604020202020204" pitchFamily="34" charset="0"/>
              </a:rPr>
              <a:t>03</a:t>
            </a:r>
          </a:p>
        </p:txBody>
      </p:sp>
      <p:pic>
        <p:nvPicPr>
          <p:cNvPr id="27" name="Picture 26" descr="IPSOS_GAMECHANGERS_blue.png">
            <a:extLst>
              <a:ext uri="{FF2B5EF4-FFF2-40B4-BE49-F238E27FC236}">
                <a16:creationId xmlns:a16="http://schemas.microsoft.com/office/drawing/2014/main" xmlns="" id="{E77D3406-54DB-41E9-B1A3-79A65010E1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28" name="Picture 27" descr="IPSOS_GAMECHANGERS_blue.png">
            <a:extLst>
              <a:ext uri="{FF2B5EF4-FFF2-40B4-BE49-F238E27FC236}">
                <a16:creationId xmlns:a16="http://schemas.microsoft.com/office/drawing/2014/main" xmlns="" id="{BF15FA35-799D-4BF8-B36F-62E42362085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29" name="Picture 2" descr="C:\Users\Graphics Dude Ltd\Graphics Dude Ltd\Work\PC - IM - 150415A (template pt2)\Graphics\Tags\MarketingElectronic-Col.png">
            <a:extLst>
              <a:ext uri="{FF2B5EF4-FFF2-40B4-BE49-F238E27FC236}">
                <a16:creationId xmlns:a16="http://schemas.microsoft.com/office/drawing/2014/main" xmlns="" id="{904B8EEB-6427-45CA-95E5-0274179042B4}"/>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8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ouderen met dieren">
            <a:extLst>
              <a:ext uri="{FF2B5EF4-FFF2-40B4-BE49-F238E27FC236}">
                <a16:creationId xmlns:a16="http://schemas.microsoft.com/office/drawing/2014/main" xmlns="" id="{9B967CD4-82B9-4F0C-BD36-3C32F2A03C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660"/>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2719449" y="3663538"/>
            <a:ext cx="6424551" cy="896884"/>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r>
              <a:rPr lang="fr-BE" sz="4400">
                <a:solidFill>
                  <a:schemeClr val="bg1"/>
                </a:solidFill>
                <a:cs typeface="Arial" panose="020B0604020202020204" pitchFamily="34" charset="0"/>
              </a:rPr>
              <a:t>Conclusions générales</a:t>
            </a:r>
          </a:p>
        </p:txBody>
      </p:sp>
      <p:pic>
        <p:nvPicPr>
          <p:cNvPr id="50" name="Picture 49" descr="IPSOS_GAMECHANGERS_blue.png">
            <a:extLst>
              <a:ext uri="{FF2B5EF4-FFF2-40B4-BE49-F238E27FC236}">
                <a16:creationId xmlns:a16="http://schemas.microsoft.com/office/drawing/2014/main" xmlns="" id="{DF8C6B4B-1FE9-4A19-9D1C-C8E61DEE3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51" name="Picture 50" descr="IPSOS_GAMECHANGERS_blue.png">
            <a:extLst>
              <a:ext uri="{FF2B5EF4-FFF2-40B4-BE49-F238E27FC236}">
                <a16:creationId xmlns:a16="http://schemas.microsoft.com/office/drawing/2014/main" xmlns="" id="{B6AD97C3-8CFC-4810-ACE8-7E2C685ED3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52" name="Picture 2" descr="C:\Users\Graphics Dude Ltd\Graphics Dude Ltd\Work\PC - IM - 150415A (template pt2)\Graphics\Tags\MarketingElectronic-Col.png">
            <a:extLst>
              <a:ext uri="{FF2B5EF4-FFF2-40B4-BE49-F238E27FC236}">
                <a16:creationId xmlns:a16="http://schemas.microsoft.com/office/drawing/2014/main" xmlns="" id="{B83FEA70-8C2E-4D8C-A707-04C1F9AB47ED}"/>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Afbeeldingsresultaat voor sweet pigeons in the city">
            <a:extLst>
              <a:ext uri="{FF2B5EF4-FFF2-40B4-BE49-F238E27FC236}">
                <a16:creationId xmlns:a16="http://schemas.microsoft.com/office/drawing/2014/main" xmlns="" id="{DDCCF5A8-F614-4114-B1D1-ABF3835F41E5}"/>
              </a:ext>
            </a:extLst>
          </p:cNvPr>
          <p:cNvSpPr>
            <a:spLocks noChangeAspect="1" noChangeArrowheads="1"/>
          </p:cNvSpPr>
          <p:nvPr/>
        </p:nvSpPr>
        <p:spPr bwMode="auto">
          <a:xfrm>
            <a:off x="4419599" y="2419349"/>
            <a:ext cx="870857" cy="8708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846239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0589" y="123287"/>
            <a:ext cx="7004858" cy="342226"/>
          </a:xfrm>
        </p:spPr>
        <p:txBody>
          <a:bodyPr/>
          <a:lstStyle/>
          <a:p>
            <a:r>
              <a:rPr lang="fr-BE" sz="1400" dirty="0"/>
              <a:t>Conclusion: 89% des Bruxellois trouvent que le bien-être animal est important dans leur ville ou commune.</a:t>
            </a:r>
          </a:p>
        </p:txBody>
      </p:sp>
      <p:grpSp>
        <p:nvGrpSpPr>
          <p:cNvPr id="18" name="Group 17">
            <a:extLst>
              <a:ext uri="{FF2B5EF4-FFF2-40B4-BE49-F238E27FC236}">
                <a16:creationId xmlns:a16="http://schemas.microsoft.com/office/drawing/2014/main" xmlns="" id="{AFA619E4-8619-434C-9EE1-F2F57AD4C85A}"/>
              </a:ext>
            </a:extLst>
          </p:cNvPr>
          <p:cNvGrpSpPr/>
          <p:nvPr/>
        </p:nvGrpSpPr>
        <p:grpSpPr>
          <a:xfrm>
            <a:off x="303544" y="3661080"/>
            <a:ext cx="8231399" cy="1063319"/>
            <a:chOff x="2068781" y="2043686"/>
            <a:chExt cx="11412570" cy="1427139"/>
          </a:xfrm>
        </p:grpSpPr>
        <p:sp>
          <p:nvSpPr>
            <p:cNvPr id="19" name="Flowchart: Process 18">
              <a:extLst>
                <a:ext uri="{FF2B5EF4-FFF2-40B4-BE49-F238E27FC236}">
                  <a16:creationId xmlns:a16="http://schemas.microsoft.com/office/drawing/2014/main" xmlns="" id="{8529A44D-D413-407F-8E1C-947349BC34F6}"/>
                </a:ext>
              </a:extLst>
            </p:cNvPr>
            <p:cNvSpPr/>
            <p:nvPr/>
          </p:nvSpPr>
          <p:spPr>
            <a:xfrm>
              <a:off x="2068781" y="2062840"/>
              <a:ext cx="11412570" cy="1407985"/>
            </a:xfrm>
            <a:prstGeom prst="flowChartProcess">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L’introduction de toutes les priorités est jugée importante dans les villes et communes</a:t>
              </a:r>
              <a:r>
                <a:rPr lang="nl-BE" sz="1200" dirty="0"/>
                <a:t>. </a:t>
              </a:r>
            </a:p>
            <a:p>
              <a:r>
                <a:rPr lang="nl-BE" sz="1200" dirty="0" err="1"/>
                <a:t>L’éducation</a:t>
              </a:r>
              <a:r>
                <a:rPr lang="nl-BE" sz="1200" dirty="0"/>
                <a:t> dans les </a:t>
              </a:r>
              <a:r>
                <a:rPr lang="nl-BE" sz="1200" dirty="0" err="1"/>
                <a:t>écoles</a:t>
              </a:r>
              <a:r>
                <a:rPr lang="nl-BE" sz="1200" dirty="0"/>
                <a:t> </a:t>
              </a:r>
              <a:r>
                <a:rPr lang="nl-BE" sz="1200" dirty="0" err="1"/>
                <a:t>concernant</a:t>
              </a:r>
              <a:r>
                <a:rPr lang="nl-BE" sz="1200" dirty="0"/>
                <a:t> </a:t>
              </a:r>
              <a:r>
                <a:rPr lang="nl-BE" sz="1200" dirty="0" err="1"/>
                <a:t>le</a:t>
              </a:r>
              <a:r>
                <a:rPr lang="nl-BE" sz="1200" dirty="0"/>
                <a:t> </a:t>
              </a:r>
              <a:r>
                <a:rPr lang="nl-BE" sz="1200" dirty="0" err="1"/>
                <a:t>bien-être</a:t>
              </a:r>
              <a:r>
                <a:rPr lang="nl-BE" sz="1200" dirty="0"/>
                <a:t> </a:t>
              </a:r>
              <a:r>
                <a:rPr lang="nl-BE" sz="1200" dirty="0" err="1"/>
                <a:t>animal</a:t>
              </a:r>
              <a:r>
                <a:rPr lang="nl-BE" sz="1200" dirty="0"/>
                <a:t> </a:t>
              </a:r>
              <a:r>
                <a:rPr lang="nl-BE" sz="1200" dirty="0" err="1"/>
                <a:t>est</a:t>
              </a:r>
              <a:r>
                <a:rPr lang="nl-BE" sz="1200" dirty="0"/>
                <a:t> importante pour 90% des </a:t>
              </a:r>
              <a:r>
                <a:rPr lang="nl-BE" sz="1200" dirty="0" err="1"/>
                <a:t>Bruxellois</a:t>
              </a:r>
              <a:r>
                <a:rPr lang="nl-BE" sz="1200" dirty="0"/>
                <a:t>, </a:t>
              </a:r>
            </a:p>
            <a:p>
              <a:r>
                <a:rPr lang="nl-BE" sz="1200" dirty="0"/>
                <a:t>la </a:t>
              </a:r>
              <a:r>
                <a:rPr lang="nl-BE" sz="1200" dirty="0" err="1"/>
                <a:t>nomination</a:t>
              </a:r>
              <a:r>
                <a:rPr lang="nl-BE" sz="1200" dirty="0"/>
                <a:t> </a:t>
              </a:r>
              <a:r>
                <a:rPr lang="nl-BE" sz="1200" dirty="0" err="1"/>
                <a:t>d’un</a:t>
              </a:r>
              <a:r>
                <a:rPr lang="nl-BE" sz="1200" dirty="0"/>
                <a:t> </a:t>
              </a:r>
              <a:r>
                <a:rPr lang="nl-BE" sz="1200" dirty="0" err="1"/>
                <a:t>échevin</a:t>
              </a:r>
              <a:r>
                <a:rPr lang="nl-BE" sz="1200" dirty="0"/>
                <a:t> du </a:t>
              </a:r>
              <a:r>
                <a:rPr lang="nl-BE" sz="1200" dirty="0" err="1"/>
                <a:t>bien-être</a:t>
              </a:r>
              <a:r>
                <a:rPr lang="nl-BE" sz="1200" dirty="0"/>
                <a:t> </a:t>
              </a:r>
              <a:r>
                <a:rPr lang="nl-BE" sz="1200" dirty="0" err="1"/>
                <a:t>animal</a:t>
              </a:r>
              <a:r>
                <a:rPr lang="nl-BE" sz="1200" dirty="0"/>
                <a:t> </a:t>
              </a:r>
              <a:r>
                <a:rPr lang="nl-BE" sz="1200" dirty="0" err="1"/>
                <a:t>est</a:t>
              </a:r>
              <a:r>
                <a:rPr lang="nl-BE" sz="1200" dirty="0"/>
                <a:t> importante pour 65% des </a:t>
              </a:r>
              <a:r>
                <a:rPr lang="nl-BE" sz="1200" dirty="0" err="1"/>
                <a:t>Bruxellois</a:t>
              </a:r>
              <a:r>
                <a:rPr lang="nl-BE" sz="1200" dirty="0"/>
                <a:t>.</a:t>
              </a:r>
            </a:p>
          </p:txBody>
        </p:sp>
        <p:sp>
          <p:nvSpPr>
            <p:cNvPr id="20" name="Flowchart: Manual Input 19">
              <a:extLst>
                <a:ext uri="{FF2B5EF4-FFF2-40B4-BE49-F238E27FC236}">
                  <a16:creationId xmlns:a16="http://schemas.microsoft.com/office/drawing/2014/main" xmlns="" id="{1325E6A5-C0FD-4F05-801E-9353234D4E31}"/>
                </a:ext>
              </a:extLst>
            </p:cNvPr>
            <p:cNvSpPr/>
            <p:nvPr/>
          </p:nvSpPr>
          <p:spPr>
            <a:xfrm rot="5400000">
              <a:off x="2120822" y="1991940"/>
              <a:ext cx="1407985"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en-US" sz="4400" b="1" dirty="0">
                  <a:solidFill>
                    <a:schemeClr val="tx1"/>
                  </a:solidFill>
                </a:rPr>
                <a:t>3</a:t>
              </a:r>
            </a:p>
          </p:txBody>
        </p:sp>
      </p:grpSp>
      <p:grpSp>
        <p:nvGrpSpPr>
          <p:cNvPr id="23" name="Group 22">
            <a:extLst>
              <a:ext uri="{FF2B5EF4-FFF2-40B4-BE49-F238E27FC236}">
                <a16:creationId xmlns:a16="http://schemas.microsoft.com/office/drawing/2014/main" xmlns="" id="{885DBC82-81D8-4ECB-8659-66A661D2872F}"/>
              </a:ext>
            </a:extLst>
          </p:cNvPr>
          <p:cNvGrpSpPr/>
          <p:nvPr/>
        </p:nvGrpSpPr>
        <p:grpSpPr>
          <a:xfrm>
            <a:off x="252957" y="867307"/>
            <a:ext cx="8281986" cy="806512"/>
            <a:chOff x="1998643" y="2025126"/>
            <a:chExt cx="11482708" cy="1408181"/>
          </a:xfrm>
        </p:grpSpPr>
        <p:sp>
          <p:nvSpPr>
            <p:cNvPr id="24" name="Flowchart: Process 23">
              <a:extLst>
                <a:ext uri="{FF2B5EF4-FFF2-40B4-BE49-F238E27FC236}">
                  <a16:creationId xmlns:a16="http://schemas.microsoft.com/office/drawing/2014/main" xmlns="" id="{8D398CF3-FF5B-4E68-84B9-BFB11F21B4B4}"/>
                </a:ext>
              </a:extLst>
            </p:cNvPr>
            <p:cNvSpPr/>
            <p:nvPr/>
          </p:nvSpPr>
          <p:spPr>
            <a:xfrm>
              <a:off x="1998643" y="2025126"/>
              <a:ext cx="11482708" cy="1408176"/>
            </a:xfrm>
            <a:prstGeom prst="flowChartProcess">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89% des Bruxellois trouvent que le bien-être animal dans leur ville ou commune est important.</a:t>
              </a:r>
              <a:endParaRPr lang="fr-BE" sz="1200" dirty="0">
                <a:solidFill>
                  <a:schemeClr val="bg1"/>
                </a:solidFill>
              </a:endParaRPr>
            </a:p>
          </p:txBody>
        </p:sp>
        <p:sp>
          <p:nvSpPr>
            <p:cNvPr id="25" name="Flowchart: Manual Input 24">
              <a:extLst>
                <a:ext uri="{FF2B5EF4-FFF2-40B4-BE49-F238E27FC236}">
                  <a16:creationId xmlns:a16="http://schemas.microsoft.com/office/drawing/2014/main" xmlns="" id="{BA436FB0-E26A-40B4-B0AC-03B3F2A0EA42}"/>
                </a:ext>
              </a:extLst>
            </p:cNvPr>
            <p:cNvSpPr/>
            <p:nvPr/>
          </p:nvSpPr>
          <p:spPr>
            <a:xfrm rot="5400000">
              <a:off x="2050292" y="1973479"/>
              <a:ext cx="1408179"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en-US" sz="4400" b="1" dirty="0">
                  <a:solidFill>
                    <a:schemeClr val="tx1"/>
                  </a:solidFill>
                </a:rPr>
                <a:t>1</a:t>
              </a:r>
            </a:p>
          </p:txBody>
        </p:sp>
      </p:grpSp>
      <p:grpSp>
        <p:nvGrpSpPr>
          <p:cNvPr id="30" name="Group 29">
            <a:extLst>
              <a:ext uri="{FF2B5EF4-FFF2-40B4-BE49-F238E27FC236}">
                <a16:creationId xmlns:a16="http://schemas.microsoft.com/office/drawing/2014/main" xmlns="" id="{E5C5F055-77CA-4201-90AC-9081B85BB90B}"/>
              </a:ext>
            </a:extLst>
          </p:cNvPr>
          <p:cNvGrpSpPr/>
          <p:nvPr/>
        </p:nvGrpSpPr>
        <p:grpSpPr>
          <a:xfrm>
            <a:off x="303544" y="2245715"/>
            <a:ext cx="8232325" cy="1021591"/>
            <a:chOff x="2067497" y="2025126"/>
            <a:chExt cx="11413854" cy="1407985"/>
          </a:xfrm>
        </p:grpSpPr>
        <p:sp>
          <p:nvSpPr>
            <p:cNvPr id="32" name="Flowchart: Process 31">
              <a:extLst>
                <a:ext uri="{FF2B5EF4-FFF2-40B4-BE49-F238E27FC236}">
                  <a16:creationId xmlns:a16="http://schemas.microsoft.com/office/drawing/2014/main" xmlns="" id="{9F2BD38C-E6B8-440B-A37E-16E7503EA0C7}"/>
                </a:ext>
              </a:extLst>
            </p:cNvPr>
            <p:cNvSpPr/>
            <p:nvPr/>
          </p:nvSpPr>
          <p:spPr>
            <a:xfrm>
              <a:off x="2067497" y="2025126"/>
              <a:ext cx="11413854" cy="1407985"/>
            </a:xfrm>
            <a:prstGeom prst="flowChartProcess">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Les différentes priorités obtiennent des scores très élevés en termes d’importance, et ce quelle que soit la préférence politique.</a:t>
              </a:r>
              <a:endParaRPr lang="nl-BE" sz="1200" dirty="0"/>
            </a:p>
          </p:txBody>
        </p:sp>
        <p:sp>
          <p:nvSpPr>
            <p:cNvPr id="33" name="Flowchart: Manual Input 32">
              <a:extLst>
                <a:ext uri="{FF2B5EF4-FFF2-40B4-BE49-F238E27FC236}">
                  <a16:creationId xmlns:a16="http://schemas.microsoft.com/office/drawing/2014/main" xmlns="" id="{C54607CF-EECF-4525-8525-137F99FD6548}"/>
                </a:ext>
              </a:extLst>
            </p:cNvPr>
            <p:cNvSpPr/>
            <p:nvPr/>
          </p:nvSpPr>
          <p:spPr>
            <a:xfrm rot="5400000">
              <a:off x="2119243" y="1973380"/>
              <a:ext cx="1407985"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en-US" sz="4400" b="1" dirty="0">
                  <a:solidFill>
                    <a:schemeClr val="tx1"/>
                  </a:solidFill>
                </a:rPr>
                <a:t>2</a:t>
              </a:r>
            </a:p>
          </p:txBody>
        </p:sp>
      </p:grpSp>
      <p:sp>
        <p:nvSpPr>
          <p:cNvPr id="3" name="TextBox 2">
            <a:extLst>
              <a:ext uri="{FF2B5EF4-FFF2-40B4-BE49-F238E27FC236}">
                <a16:creationId xmlns:a16="http://schemas.microsoft.com/office/drawing/2014/main" xmlns="" id="{7AABFB39-75DF-4937-A47A-BCBA25F3922B}"/>
              </a:ext>
            </a:extLst>
          </p:cNvPr>
          <p:cNvSpPr txBox="1"/>
          <p:nvPr/>
        </p:nvSpPr>
        <p:spPr>
          <a:xfrm>
            <a:off x="224285" y="654734"/>
            <a:ext cx="9014717" cy="184666"/>
          </a:xfrm>
          <a:prstGeom prst="rect">
            <a:avLst/>
          </a:prstGeom>
        </p:spPr>
        <p:txBody>
          <a:bodyPr vert="horz" wrap="square" lIns="0" tIns="0" rIns="0" bIns="0" rtlCol="0">
            <a:spAutoFit/>
          </a:bodyPr>
          <a:lstStyle/>
          <a:p>
            <a:pPr marL="4763"/>
            <a:r>
              <a:rPr lang="fr-BE" sz="1200" b="1" dirty="0">
                <a:solidFill>
                  <a:srgbClr val="660066"/>
                </a:solidFill>
              </a:rPr>
              <a:t>Les Bruxellois trouvent que le bien-être animal est important dans leur ville ou commune.</a:t>
            </a:r>
          </a:p>
        </p:txBody>
      </p:sp>
      <p:sp>
        <p:nvSpPr>
          <p:cNvPr id="14" name="TextBox 13">
            <a:extLst>
              <a:ext uri="{FF2B5EF4-FFF2-40B4-BE49-F238E27FC236}">
                <a16:creationId xmlns:a16="http://schemas.microsoft.com/office/drawing/2014/main" xmlns="" id="{195DBB76-83BA-48D6-A806-85BC13682282}"/>
              </a:ext>
            </a:extLst>
          </p:cNvPr>
          <p:cNvSpPr txBox="1"/>
          <p:nvPr/>
        </p:nvSpPr>
        <p:spPr>
          <a:xfrm>
            <a:off x="376630" y="3465784"/>
            <a:ext cx="8670692" cy="184666"/>
          </a:xfrm>
          <a:prstGeom prst="rect">
            <a:avLst/>
          </a:prstGeom>
        </p:spPr>
        <p:txBody>
          <a:bodyPr vert="horz" wrap="square" lIns="0" tIns="0" rIns="0" bIns="0" rtlCol="0">
            <a:spAutoFit/>
          </a:bodyPr>
          <a:lstStyle/>
          <a:p>
            <a:pPr marL="4763"/>
            <a:r>
              <a:rPr lang="nl-BE" sz="1200" b="1" dirty="0" err="1">
                <a:solidFill>
                  <a:srgbClr val="660066"/>
                </a:solidFill>
              </a:rPr>
              <a:t>Toutes</a:t>
            </a:r>
            <a:r>
              <a:rPr lang="nl-BE" sz="1200" b="1" dirty="0">
                <a:solidFill>
                  <a:srgbClr val="660066"/>
                </a:solidFill>
              </a:rPr>
              <a:t> les </a:t>
            </a:r>
            <a:r>
              <a:rPr lang="nl-BE" sz="1200" b="1" dirty="0" err="1">
                <a:solidFill>
                  <a:srgbClr val="660066"/>
                </a:solidFill>
              </a:rPr>
              <a:t>priorités</a:t>
            </a:r>
            <a:r>
              <a:rPr lang="nl-BE" sz="1200" b="1" dirty="0">
                <a:solidFill>
                  <a:srgbClr val="660066"/>
                </a:solidFill>
              </a:rPr>
              <a:t> </a:t>
            </a:r>
            <a:r>
              <a:rPr lang="nl-BE" sz="1200" b="1" dirty="0" err="1">
                <a:solidFill>
                  <a:srgbClr val="660066"/>
                </a:solidFill>
              </a:rPr>
              <a:t>sont</a:t>
            </a:r>
            <a:r>
              <a:rPr lang="nl-BE" sz="1200" b="1" dirty="0">
                <a:solidFill>
                  <a:srgbClr val="660066"/>
                </a:solidFill>
              </a:rPr>
              <a:t> </a:t>
            </a:r>
            <a:r>
              <a:rPr lang="nl-BE" sz="1200" b="1" dirty="0" err="1">
                <a:solidFill>
                  <a:srgbClr val="660066"/>
                </a:solidFill>
              </a:rPr>
              <a:t>jugées</a:t>
            </a:r>
            <a:r>
              <a:rPr lang="nl-BE" sz="1200" b="1" dirty="0">
                <a:solidFill>
                  <a:srgbClr val="660066"/>
                </a:solidFill>
              </a:rPr>
              <a:t> </a:t>
            </a:r>
            <a:r>
              <a:rPr lang="nl-BE" sz="1200" b="1" dirty="0" err="1">
                <a:solidFill>
                  <a:srgbClr val="660066"/>
                </a:solidFill>
              </a:rPr>
              <a:t>importantes</a:t>
            </a:r>
            <a:r>
              <a:rPr lang="nl-BE" sz="1200" b="1" dirty="0">
                <a:solidFill>
                  <a:srgbClr val="660066"/>
                </a:solidFill>
              </a:rPr>
              <a:t>.</a:t>
            </a:r>
            <a:endParaRPr lang="fr-BE" sz="1200" b="1" dirty="0">
              <a:solidFill>
                <a:srgbClr val="660066"/>
              </a:solidFill>
            </a:endParaRPr>
          </a:p>
        </p:txBody>
      </p:sp>
      <p:sp>
        <p:nvSpPr>
          <p:cNvPr id="15" name="TextBox 14">
            <a:extLst>
              <a:ext uri="{FF2B5EF4-FFF2-40B4-BE49-F238E27FC236}">
                <a16:creationId xmlns:a16="http://schemas.microsoft.com/office/drawing/2014/main" xmlns="" id="{405DBD15-5EF1-41E6-86A1-BC2FBD7AD0A2}"/>
              </a:ext>
            </a:extLst>
          </p:cNvPr>
          <p:cNvSpPr txBox="1"/>
          <p:nvPr/>
        </p:nvSpPr>
        <p:spPr>
          <a:xfrm>
            <a:off x="303756" y="2006708"/>
            <a:ext cx="8840244" cy="184666"/>
          </a:xfrm>
          <a:prstGeom prst="rect">
            <a:avLst/>
          </a:prstGeom>
        </p:spPr>
        <p:txBody>
          <a:bodyPr vert="horz" wrap="square" lIns="0" tIns="0" rIns="0" bIns="0" rtlCol="0">
            <a:spAutoFit/>
          </a:bodyPr>
          <a:lstStyle/>
          <a:p>
            <a:pPr marL="4763"/>
            <a:r>
              <a:rPr lang="fr-BE" sz="1200" b="1" dirty="0">
                <a:solidFill>
                  <a:srgbClr val="660066"/>
                </a:solidFill>
              </a:rPr>
              <a:t>L'importance du bien-être animal dans les villes ou communes est similaire quelle que soit la préférence politique.</a:t>
            </a:r>
          </a:p>
        </p:txBody>
      </p:sp>
    </p:spTree>
    <p:extLst>
      <p:ext uri="{BB962C8B-B14F-4D97-AF65-F5344CB8AC3E}">
        <p14:creationId xmlns:p14="http://schemas.microsoft.com/office/powerpoint/2010/main" val="461625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Afbeeldingsresultaat voor dog running after a toy">
            <a:extLst>
              <a:ext uri="{FF2B5EF4-FFF2-40B4-BE49-F238E27FC236}">
                <a16:creationId xmlns:a16="http://schemas.microsoft.com/office/drawing/2014/main" xmlns="" id="{9D18B7AD-D758-41BE-9EEF-CD4ED79389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5472" r="-1" b="10008"/>
          <a:stretch/>
        </p:blipFill>
        <p:spPr bwMode="auto">
          <a:xfrm>
            <a:off x="-1" y="-4764"/>
            <a:ext cx="9136857" cy="5148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lstStyle/>
          <a:p>
            <a:r>
              <a:rPr lang="fr-BE">
                <a:solidFill>
                  <a:schemeClr val="bg1"/>
                </a:solidFill>
              </a:rPr>
              <a:t>Pour plus d’informations :</a:t>
            </a:r>
          </a:p>
        </p:txBody>
      </p:sp>
      <p:sp>
        <p:nvSpPr>
          <p:cNvPr id="18" name="Slide Number Placeholder 5"/>
          <p:cNvSpPr>
            <a:spLocks noGrp="1"/>
          </p:cNvSpPr>
          <p:nvPr>
            <p:ph type="sldNum" sz="quarter" idx="4294967295"/>
          </p:nvPr>
        </p:nvSpPr>
        <p:spPr>
          <a:xfrm>
            <a:off x="8067675" y="4737100"/>
            <a:ext cx="1076325" cy="269875"/>
          </a:xfrm>
          <a:prstGeom prst="rect">
            <a:avLst/>
          </a:prstGeom>
        </p:spPr>
        <p:txBody>
          <a:bodyPr/>
          <a:lstStyle>
            <a:lvl1pPr>
              <a:defRPr lang="en-US" sz="700" smtClean="0">
                <a:solidFill>
                  <a:schemeClr val="tx2">
                    <a:lumMod val="75000"/>
                    <a:lumOff val="25000"/>
                  </a:schemeClr>
                </a:solidFill>
              </a:defRPr>
            </a:lvl1pPr>
          </a:lstStyle>
          <a:p>
            <a:fld id="{7F034911-0302-4AAB-AEF0-815419E29289}" type="slidenum">
              <a:rPr lang="en-US" smtClean="0"/>
              <a:pPr/>
              <a:t>22</a:t>
            </a:fld>
            <a:endParaRPr lang="en-US"/>
          </a:p>
        </p:txBody>
      </p:sp>
      <p:sp>
        <p:nvSpPr>
          <p:cNvPr id="5" name="Rectangle 4"/>
          <p:cNvSpPr/>
          <p:nvPr/>
        </p:nvSpPr>
        <p:spPr>
          <a:xfrm>
            <a:off x="6337164" y="972594"/>
            <a:ext cx="2564229" cy="1024795"/>
          </a:xfrm>
          <a:prstGeom prst="rect">
            <a:avLst/>
          </a:prstGeom>
          <a:solidFill>
            <a:schemeClr val="bg1">
              <a:alpha val="78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r>
              <a:rPr lang="nl-BE" sz="1400" b="1" dirty="0">
                <a:solidFill>
                  <a:schemeClr val="bg2">
                    <a:lumMod val="50000"/>
                  </a:schemeClr>
                </a:solidFill>
              </a:rPr>
              <a:t>Dries Verhaeghe</a:t>
            </a:r>
          </a:p>
          <a:p>
            <a:r>
              <a:rPr lang="nl-BE" sz="1200" dirty="0">
                <a:solidFill>
                  <a:schemeClr val="bg2">
                    <a:lumMod val="50000"/>
                  </a:schemeClr>
                </a:solidFill>
              </a:rPr>
              <a:t>Research Director</a:t>
            </a:r>
          </a:p>
          <a:p>
            <a:pPr>
              <a:lnSpc>
                <a:spcPts val="1292"/>
              </a:lnSpc>
            </a:pPr>
            <a:endParaRPr lang="nl-BE" sz="1200" dirty="0">
              <a:solidFill>
                <a:schemeClr val="tx1">
                  <a:lumMod val="75000"/>
                  <a:lumOff val="25000"/>
                </a:schemeClr>
              </a:solidFill>
            </a:endParaRPr>
          </a:p>
          <a:p>
            <a:pPr>
              <a:lnSpc>
                <a:spcPts val="1292"/>
              </a:lnSpc>
            </a:pPr>
            <a:r>
              <a:rPr lang="nl-BE" sz="1200" dirty="0">
                <a:solidFill>
                  <a:schemeClr val="tx1">
                    <a:lumMod val="75000"/>
                    <a:lumOff val="25000"/>
                  </a:schemeClr>
                </a:solidFill>
              </a:rPr>
              <a:t>Tel:      +32 9 216 22 56</a:t>
            </a:r>
            <a:br>
              <a:rPr lang="nl-BE" sz="1200" dirty="0">
                <a:solidFill>
                  <a:schemeClr val="tx1">
                    <a:lumMod val="75000"/>
                    <a:lumOff val="25000"/>
                  </a:schemeClr>
                </a:solidFill>
              </a:rPr>
            </a:br>
            <a:r>
              <a:rPr lang="nl-BE" sz="1200" dirty="0">
                <a:solidFill>
                  <a:schemeClr val="tx1">
                    <a:lumMod val="75000"/>
                    <a:lumOff val="25000"/>
                  </a:schemeClr>
                </a:solidFill>
              </a:rPr>
              <a:t>E-mail:   </a:t>
            </a:r>
            <a:r>
              <a:rPr lang="nl-BE" sz="1200" dirty="0">
                <a:solidFill>
                  <a:srgbClr val="5E605E"/>
                </a:solidFill>
              </a:rPr>
              <a:t>Dries.Verhaeghe@ipsos.com</a:t>
            </a:r>
          </a:p>
        </p:txBody>
      </p:sp>
      <p:sp>
        <p:nvSpPr>
          <p:cNvPr id="21" name="Rectangle 20"/>
          <p:cNvSpPr/>
          <p:nvPr/>
        </p:nvSpPr>
        <p:spPr>
          <a:xfrm>
            <a:off x="6337164" y="2117298"/>
            <a:ext cx="2564229" cy="1024795"/>
          </a:xfrm>
          <a:prstGeom prst="rect">
            <a:avLst/>
          </a:prstGeom>
          <a:solidFill>
            <a:schemeClr val="bg1">
              <a:alpha val="78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nSpc>
                <a:spcPts val="1292"/>
              </a:lnSpc>
            </a:pPr>
            <a:r>
              <a:rPr lang="nl-BE" sz="1400" b="1" dirty="0">
                <a:solidFill>
                  <a:schemeClr val="bg2">
                    <a:lumMod val="50000"/>
                  </a:schemeClr>
                </a:solidFill>
              </a:rPr>
              <a:t>Lennart Spittael </a:t>
            </a:r>
          </a:p>
          <a:p>
            <a:pPr>
              <a:lnSpc>
                <a:spcPts val="1292"/>
              </a:lnSpc>
            </a:pPr>
            <a:r>
              <a:rPr lang="nl-BE" sz="1200" dirty="0">
                <a:solidFill>
                  <a:schemeClr val="bg2">
                    <a:lumMod val="50000"/>
                  </a:schemeClr>
                </a:solidFill>
              </a:rPr>
              <a:t>Research Consultant</a:t>
            </a:r>
            <a:endParaRPr lang="nl-BE" sz="1200" dirty="0">
              <a:solidFill>
                <a:schemeClr val="tx1">
                  <a:lumMod val="75000"/>
                  <a:lumOff val="25000"/>
                </a:schemeClr>
              </a:solidFill>
            </a:endParaRPr>
          </a:p>
          <a:p>
            <a:pPr>
              <a:lnSpc>
                <a:spcPts val="1292"/>
              </a:lnSpc>
            </a:pPr>
            <a:endParaRPr lang="nl-BE" sz="1200" dirty="0">
              <a:solidFill>
                <a:schemeClr val="tx1">
                  <a:lumMod val="75000"/>
                  <a:lumOff val="25000"/>
                </a:schemeClr>
              </a:solidFill>
            </a:endParaRPr>
          </a:p>
          <a:p>
            <a:pPr>
              <a:lnSpc>
                <a:spcPts val="1292"/>
              </a:lnSpc>
            </a:pPr>
            <a:r>
              <a:rPr lang="nl-BE" sz="1200" dirty="0">
                <a:solidFill>
                  <a:schemeClr val="tx1">
                    <a:lumMod val="75000"/>
                    <a:lumOff val="25000"/>
                  </a:schemeClr>
                </a:solidFill>
              </a:rPr>
              <a:t>Tel:      +32 9 216 22 13</a:t>
            </a:r>
            <a:br>
              <a:rPr lang="nl-BE" sz="1200" dirty="0">
                <a:solidFill>
                  <a:schemeClr val="tx1">
                    <a:lumMod val="75000"/>
                    <a:lumOff val="25000"/>
                  </a:schemeClr>
                </a:solidFill>
              </a:rPr>
            </a:br>
            <a:r>
              <a:rPr lang="nl-BE" sz="1200" dirty="0">
                <a:solidFill>
                  <a:schemeClr val="tx1">
                    <a:lumMod val="75000"/>
                    <a:lumOff val="25000"/>
                  </a:schemeClr>
                </a:solidFill>
              </a:rPr>
              <a:t>E-mail:   Lennart.Spittael@ipsos.com</a:t>
            </a:r>
          </a:p>
        </p:txBody>
      </p:sp>
      <p:sp>
        <p:nvSpPr>
          <p:cNvPr id="22" name="Rectangle 21"/>
          <p:cNvSpPr/>
          <p:nvPr/>
        </p:nvSpPr>
        <p:spPr>
          <a:xfrm>
            <a:off x="6337164" y="3302470"/>
            <a:ext cx="2564229" cy="1024795"/>
          </a:xfrm>
          <a:prstGeom prst="rect">
            <a:avLst/>
          </a:prstGeom>
          <a:solidFill>
            <a:schemeClr val="bg1">
              <a:alpha val="78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nSpc>
                <a:spcPts val="1292"/>
              </a:lnSpc>
            </a:pPr>
            <a:r>
              <a:rPr lang="nl-BE" sz="1400" b="1" dirty="0">
                <a:solidFill>
                  <a:schemeClr val="bg2">
                    <a:lumMod val="50000"/>
                  </a:schemeClr>
                </a:solidFill>
              </a:rPr>
              <a:t>Stefanie Vanhoele</a:t>
            </a:r>
          </a:p>
          <a:p>
            <a:pPr>
              <a:lnSpc>
                <a:spcPts val="1292"/>
              </a:lnSpc>
            </a:pPr>
            <a:r>
              <a:rPr lang="nl-BE" sz="1200" dirty="0">
                <a:solidFill>
                  <a:schemeClr val="bg2">
                    <a:lumMod val="50000"/>
                  </a:schemeClr>
                </a:solidFill>
              </a:rPr>
              <a:t>Research Executive</a:t>
            </a:r>
            <a:endParaRPr lang="nl-BE" sz="1200" dirty="0">
              <a:solidFill>
                <a:schemeClr val="tx1">
                  <a:lumMod val="75000"/>
                  <a:lumOff val="25000"/>
                </a:schemeClr>
              </a:solidFill>
            </a:endParaRPr>
          </a:p>
          <a:p>
            <a:pPr>
              <a:lnSpc>
                <a:spcPts val="1292"/>
              </a:lnSpc>
            </a:pPr>
            <a:endParaRPr lang="nl-BE" sz="1200" dirty="0">
              <a:solidFill>
                <a:schemeClr val="tx1">
                  <a:lumMod val="75000"/>
                  <a:lumOff val="25000"/>
                </a:schemeClr>
              </a:solidFill>
            </a:endParaRPr>
          </a:p>
          <a:p>
            <a:pPr>
              <a:lnSpc>
                <a:spcPts val="1292"/>
              </a:lnSpc>
            </a:pPr>
            <a:r>
              <a:rPr lang="nl-BE" sz="1200" dirty="0">
                <a:solidFill>
                  <a:schemeClr val="tx1">
                    <a:lumMod val="75000"/>
                    <a:lumOff val="25000"/>
                  </a:schemeClr>
                </a:solidFill>
              </a:rPr>
              <a:t>Tel:      +32 9 216 22 92</a:t>
            </a:r>
            <a:br>
              <a:rPr lang="nl-BE" sz="1200" dirty="0">
                <a:solidFill>
                  <a:schemeClr val="tx1">
                    <a:lumMod val="75000"/>
                    <a:lumOff val="25000"/>
                  </a:schemeClr>
                </a:solidFill>
              </a:rPr>
            </a:br>
            <a:r>
              <a:rPr lang="nl-BE" sz="1200" dirty="0">
                <a:solidFill>
                  <a:schemeClr val="tx1">
                    <a:lumMod val="75000"/>
                    <a:lumOff val="25000"/>
                  </a:schemeClr>
                </a:solidFill>
              </a:rPr>
              <a:t>E-mail:   Stefanie.Vanhoele@ipsos.com</a:t>
            </a:r>
          </a:p>
        </p:txBody>
      </p:sp>
      <p:pic>
        <p:nvPicPr>
          <p:cNvPr id="20" name="Picture 19" descr="IPSOS_GAMECHANGERS_blue.png">
            <a:extLst>
              <a:ext uri="{FF2B5EF4-FFF2-40B4-BE49-F238E27FC236}">
                <a16:creationId xmlns:a16="http://schemas.microsoft.com/office/drawing/2014/main" xmlns="" id="{E2C670D7-70F6-4AE4-B67E-5F33E8266C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23" name="Picture 22" descr="IPSOS_GAMECHANGERS_blue.png">
            <a:extLst>
              <a:ext uri="{FF2B5EF4-FFF2-40B4-BE49-F238E27FC236}">
                <a16:creationId xmlns:a16="http://schemas.microsoft.com/office/drawing/2014/main" xmlns="" id="{EBFA41EA-8350-4EFD-8553-F33CA059D42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24" name="Picture 2" descr="C:\Users\Graphics Dude Ltd\Graphics Dude Ltd\Work\PC - IM - 150415A (template pt2)\Graphics\Tags\MarketingElectronic-Col.png">
            <a:extLst>
              <a:ext uri="{FF2B5EF4-FFF2-40B4-BE49-F238E27FC236}">
                <a16:creationId xmlns:a16="http://schemas.microsoft.com/office/drawing/2014/main" xmlns="" id="{ECC444CD-FD41-47D5-9CD1-DCC0AE460175}"/>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thank you png white">
            <a:extLst>
              <a:ext uri="{FF2B5EF4-FFF2-40B4-BE49-F238E27FC236}">
                <a16:creationId xmlns:a16="http://schemas.microsoft.com/office/drawing/2014/main" xmlns="" id="{3A631D0C-A769-439E-929D-6FE1DA80BC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3350" y="2463514"/>
            <a:ext cx="3588429" cy="12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9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AD8118B-97F1-4EB9-9FAF-3CC042C42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96" y="1"/>
            <a:ext cx="7705004" cy="5143500"/>
          </a:xfrm>
          <a:prstGeom prst="rect">
            <a:avLst/>
          </a:prstGeom>
        </p:spPr>
      </p:pic>
      <p:sp>
        <p:nvSpPr>
          <p:cNvPr id="12" name="Rectangle 11"/>
          <p:cNvSpPr/>
          <p:nvPr/>
        </p:nvSpPr>
        <p:spPr bwMode="ltGray">
          <a:xfrm>
            <a:off x="0" y="0"/>
            <a:ext cx="4012602" cy="51435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solidFill>
            <a:schemeClr val="bg1">
              <a:alpha val="75000"/>
            </a:schemeClr>
          </a:solidFill>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r>
              <a:rPr lang="en-US" sz="1200" b="1" dirty="0">
                <a:solidFill>
                  <a:schemeClr val="tx1">
                    <a:lumMod val="75000"/>
                    <a:lumOff val="25000"/>
                  </a:schemeClr>
                </a:solidFill>
              </a:rPr>
              <a:t/>
            </a:r>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dirty="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4"/>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pic>
        <p:nvPicPr>
          <p:cNvPr id="10" name="Picture 9" descr="IPSOS_GAMECHANGERS_blue.png">
            <a:extLst>
              <a:ext uri="{FF2B5EF4-FFF2-40B4-BE49-F238E27FC236}">
                <a16:creationId xmlns:a16="http://schemas.microsoft.com/office/drawing/2014/main" xmlns="" id="{E8DB14B8-9DFB-43EE-BA63-364F607ECB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11" name="Picture 10" descr="IPSOS_GAMECHANGERS_blue.png">
            <a:extLst>
              <a:ext uri="{FF2B5EF4-FFF2-40B4-BE49-F238E27FC236}">
                <a16:creationId xmlns:a16="http://schemas.microsoft.com/office/drawing/2014/main" xmlns="" id="{D7FC720E-3D47-4634-BD5A-F86ADA9B37F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13" name="Picture 2" descr="C:\Users\Graphics Dude Ltd\Graphics Dude Ltd\Work\PC - IM - 150415A (template pt2)\Graphics\Tags\MarketingElectronic-Col.png">
            <a:extLst>
              <a:ext uri="{FF2B5EF4-FFF2-40B4-BE49-F238E27FC236}">
                <a16:creationId xmlns:a16="http://schemas.microsoft.com/office/drawing/2014/main" xmlns="" id="{97BDAA72-B6DD-4A7C-A5E7-A5240D50C305}"/>
              </a:ext>
            </a:extLst>
          </p:cNvPr>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2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erelateerde afbeelding">
            <a:extLst>
              <a:ext uri="{FF2B5EF4-FFF2-40B4-BE49-F238E27FC236}">
                <a16:creationId xmlns:a16="http://schemas.microsoft.com/office/drawing/2014/main" xmlns="" id="{8C4157C1-6147-4E87-A77B-F1EC23A7EF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27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2468193" y="3972296"/>
            <a:ext cx="6675808" cy="701831"/>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r>
              <a:rPr lang="fr-BE" sz="4000">
                <a:solidFill>
                  <a:schemeClr val="bg1"/>
                </a:solidFill>
                <a:cs typeface="Arial" panose="020B0604020202020204" pitchFamily="34" charset="0"/>
              </a:rPr>
              <a:t>Méthodologie de la recherche</a:t>
            </a:r>
          </a:p>
        </p:txBody>
      </p:sp>
      <p:pic>
        <p:nvPicPr>
          <p:cNvPr id="50" name="Picture 49" descr="IPSOS_GAMECHANGERS_blue.png">
            <a:extLst>
              <a:ext uri="{FF2B5EF4-FFF2-40B4-BE49-F238E27FC236}">
                <a16:creationId xmlns:a16="http://schemas.microsoft.com/office/drawing/2014/main" xmlns="" id="{DF8C6B4B-1FE9-4A19-9D1C-C8E61DEE3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51" name="Picture 50" descr="IPSOS_GAMECHANGERS_blue.png">
            <a:extLst>
              <a:ext uri="{FF2B5EF4-FFF2-40B4-BE49-F238E27FC236}">
                <a16:creationId xmlns:a16="http://schemas.microsoft.com/office/drawing/2014/main" xmlns="" id="{B6AD97C3-8CFC-4810-ACE8-7E2C685ED3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52" name="Picture 2" descr="C:\Users\Graphics Dude Ltd\Graphics Dude Ltd\Work\PC - IM - 150415A (template pt2)\Graphics\Tags\MarketingElectronic-Col.png">
            <a:extLst>
              <a:ext uri="{FF2B5EF4-FFF2-40B4-BE49-F238E27FC236}">
                <a16:creationId xmlns:a16="http://schemas.microsoft.com/office/drawing/2014/main" xmlns="" id="{B83FEA70-8C2E-4D8C-A707-04C1F9AB47ED}"/>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21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38ABF478-DBB5-4F03-87DE-A9BD9F3BCE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 t="16020" r="-111" b="-207"/>
          <a:stretch/>
        </p:blipFill>
        <p:spPr>
          <a:xfrm>
            <a:off x="0" y="0"/>
            <a:ext cx="9146325" cy="5156166"/>
          </a:xfrm>
          <a:prstGeom prst="rect">
            <a:avLst/>
          </a:prstGeom>
        </p:spPr>
      </p:pic>
      <p:sp>
        <p:nvSpPr>
          <p:cNvPr id="2" name="Text Placeholder 1">
            <a:extLst>
              <a:ext uri="{FF2B5EF4-FFF2-40B4-BE49-F238E27FC236}">
                <a16:creationId xmlns:a16="http://schemas.microsoft.com/office/drawing/2014/main" xmlns="" id="{A1803A55-3C23-474D-ADC5-CEA29CF198C0}"/>
              </a:ext>
            </a:extLst>
          </p:cNvPr>
          <p:cNvSpPr>
            <a:spLocks noGrp="1"/>
          </p:cNvSpPr>
          <p:nvPr>
            <p:ph type="body" sz="quarter" idx="13"/>
          </p:nvPr>
        </p:nvSpPr>
        <p:spPr/>
        <p:txBody>
          <a:bodyPr/>
          <a:lstStyle/>
          <a:p>
            <a:r>
              <a:rPr lang="fr-BE">
                <a:solidFill>
                  <a:schemeClr val="bg1"/>
                </a:solidFill>
              </a:rPr>
              <a:t>Méthodologie de la recherche</a:t>
            </a:r>
          </a:p>
        </p:txBody>
      </p:sp>
      <p:sp>
        <p:nvSpPr>
          <p:cNvPr id="3" name="Oval 2">
            <a:extLst>
              <a:ext uri="{FF2B5EF4-FFF2-40B4-BE49-F238E27FC236}">
                <a16:creationId xmlns:a16="http://schemas.microsoft.com/office/drawing/2014/main" xmlns="" id="{21C1C151-2C14-403D-8FA9-0C52AB770CD8}"/>
              </a:ext>
            </a:extLst>
          </p:cNvPr>
          <p:cNvSpPr/>
          <p:nvPr/>
        </p:nvSpPr>
        <p:spPr>
          <a:xfrm>
            <a:off x="847309" y="503797"/>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1A5090"/>
              </a:solidFill>
            </a:endParaRPr>
          </a:p>
        </p:txBody>
      </p:sp>
      <p:sp>
        <p:nvSpPr>
          <p:cNvPr id="4" name="Oval 3">
            <a:extLst>
              <a:ext uri="{FF2B5EF4-FFF2-40B4-BE49-F238E27FC236}">
                <a16:creationId xmlns:a16="http://schemas.microsoft.com/office/drawing/2014/main" xmlns="" id="{4010626D-1328-444A-94A2-1E8E87B2FF12}"/>
              </a:ext>
            </a:extLst>
          </p:cNvPr>
          <p:cNvSpPr/>
          <p:nvPr/>
        </p:nvSpPr>
        <p:spPr>
          <a:xfrm>
            <a:off x="3487833" y="503797"/>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5" name="Oval 4">
            <a:extLst>
              <a:ext uri="{FF2B5EF4-FFF2-40B4-BE49-F238E27FC236}">
                <a16:creationId xmlns:a16="http://schemas.microsoft.com/office/drawing/2014/main" xmlns="" id="{0C41419A-1733-4090-AB4B-1EDAA37063E6}"/>
              </a:ext>
            </a:extLst>
          </p:cNvPr>
          <p:cNvSpPr/>
          <p:nvPr/>
        </p:nvSpPr>
        <p:spPr>
          <a:xfrm>
            <a:off x="6182351" y="503797"/>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6" name="Oval 5">
            <a:extLst>
              <a:ext uri="{FF2B5EF4-FFF2-40B4-BE49-F238E27FC236}">
                <a16:creationId xmlns:a16="http://schemas.microsoft.com/office/drawing/2014/main" xmlns="" id="{8738E122-CE27-4A41-9E70-E9E086206431}"/>
              </a:ext>
            </a:extLst>
          </p:cNvPr>
          <p:cNvSpPr/>
          <p:nvPr/>
        </p:nvSpPr>
        <p:spPr>
          <a:xfrm>
            <a:off x="847309" y="2782323"/>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1A5090"/>
              </a:solidFill>
            </a:endParaRPr>
          </a:p>
        </p:txBody>
      </p:sp>
      <p:sp>
        <p:nvSpPr>
          <p:cNvPr id="7" name="Oval 6">
            <a:extLst>
              <a:ext uri="{FF2B5EF4-FFF2-40B4-BE49-F238E27FC236}">
                <a16:creationId xmlns:a16="http://schemas.microsoft.com/office/drawing/2014/main" xmlns="" id="{3B7EC30E-B806-4FDF-A804-EE5BFB8404E2}"/>
              </a:ext>
            </a:extLst>
          </p:cNvPr>
          <p:cNvSpPr/>
          <p:nvPr/>
        </p:nvSpPr>
        <p:spPr>
          <a:xfrm>
            <a:off x="3487833" y="2782323"/>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8" name="Oval 7">
            <a:extLst>
              <a:ext uri="{FF2B5EF4-FFF2-40B4-BE49-F238E27FC236}">
                <a16:creationId xmlns:a16="http://schemas.microsoft.com/office/drawing/2014/main" xmlns="" id="{9094A529-7F2A-4D8A-97AB-AD6C0BB68470}"/>
              </a:ext>
            </a:extLst>
          </p:cNvPr>
          <p:cNvSpPr/>
          <p:nvPr/>
        </p:nvSpPr>
        <p:spPr>
          <a:xfrm>
            <a:off x="6182351" y="2782323"/>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1A5090"/>
              </a:solidFill>
            </a:endParaRPr>
          </a:p>
        </p:txBody>
      </p:sp>
      <p:sp>
        <p:nvSpPr>
          <p:cNvPr id="9" name="Rounded Rectangle 2">
            <a:extLst>
              <a:ext uri="{FF2B5EF4-FFF2-40B4-BE49-F238E27FC236}">
                <a16:creationId xmlns:a16="http://schemas.microsoft.com/office/drawing/2014/main" xmlns="" id="{753EADA0-4FC7-46D6-9FC7-19417A8F7C9D}"/>
              </a:ext>
            </a:extLst>
          </p:cNvPr>
          <p:cNvSpPr>
            <a:spLocks noChangeAspect="1"/>
          </p:cNvSpPr>
          <p:nvPr/>
        </p:nvSpPr>
        <p:spPr>
          <a:xfrm>
            <a:off x="847308" y="703505"/>
            <a:ext cx="2206835" cy="1559478"/>
          </a:xfrm>
          <a:prstGeom prst="rect">
            <a:avLst/>
          </a:prstGeom>
          <a:noFill/>
          <a:ln w="25400">
            <a:noFill/>
          </a:ln>
          <a:effectLst/>
          <a:scene3d>
            <a:camera prst="orthographicFront">
              <a:rot lat="0" lon="0" rev="0"/>
            </a:camera>
            <a:lightRig rig="threePt" dir="t">
              <a:rot lat="0" lon="0" rev="1200000"/>
            </a:lightRig>
          </a:scene3d>
          <a:sp3d/>
        </p:spPr>
        <p:txBody>
          <a:bodyPr wrap="square" lIns="0" tIns="108000" rIns="0" bIns="0" rtlCol="0" anchor="t" anchorCtr="0"/>
          <a:lstStyle/>
          <a:p>
            <a:pPr algn="ctr" defTabSz="685800">
              <a:defRPr/>
            </a:pPr>
            <a:r>
              <a:rPr lang="fr-BE" sz="1200" b="1" dirty="0">
                <a:solidFill>
                  <a:srgbClr val="660066"/>
                </a:solidFill>
                <a:ea typeface="Segoe UI" panose="020B0502040204020203" pitchFamily="34" charset="0"/>
                <a:cs typeface="Arial" panose="020B0604020202020204" pitchFamily="34" charset="0"/>
              </a:rPr>
              <a:t>DESCRIPTION </a:t>
            </a:r>
            <a:br>
              <a:rPr lang="fr-BE" sz="1200" b="1" dirty="0">
                <a:solidFill>
                  <a:srgbClr val="660066"/>
                </a:solidFill>
                <a:ea typeface="Segoe UI" panose="020B0502040204020203" pitchFamily="34" charset="0"/>
                <a:cs typeface="Arial" panose="020B0604020202020204" pitchFamily="34" charset="0"/>
              </a:rPr>
            </a:br>
            <a:r>
              <a:rPr lang="fr-BE" sz="1200" b="1" dirty="0">
                <a:solidFill>
                  <a:srgbClr val="660066"/>
                </a:solidFill>
                <a:ea typeface="Segoe UI" panose="020B0502040204020203" pitchFamily="34" charset="0"/>
                <a:cs typeface="Arial" panose="020B0604020202020204" pitchFamily="34" charset="0"/>
              </a:rPr>
              <a:t>DE L’ÉCHANTILLON </a:t>
            </a:r>
          </a:p>
          <a:p>
            <a:pPr algn="ctr" defTabSz="685800">
              <a:defRPr/>
            </a:pPr>
            <a:endParaRPr lang="en-GB" sz="1200" kern="0" dirty="0">
              <a:solidFill>
                <a:srgbClr val="80229E"/>
              </a:solidFill>
              <a:ea typeface="Segoe UI" panose="020B0502040204020203" pitchFamily="34" charset="0"/>
              <a:cs typeface="Arial" panose="020B0604020202020204" pitchFamily="34" charset="0"/>
            </a:endParaRPr>
          </a:p>
          <a:p>
            <a:pPr algn="ctr" defTabSz="685800">
              <a:defRPr/>
            </a:pPr>
            <a:endParaRPr lang="en-GB" sz="1200" kern="0" dirty="0">
              <a:solidFill>
                <a:srgbClr val="660066"/>
              </a:solidFill>
              <a:ea typeface="Segoe UI" panose="020B0502040204020203" pitchFamily="34" charset="0"/>
              <a:cs typeface="Arial" panose="020B0604020202020204" pitchFamily="34" charset="0"/>
            </a:endParaRPr>
          </a:p>
          <a:p>
            <a:pPr marL="989013" defTabSz="685800">
              <a:defRPr/>
            </a:pPr>
            <a:r>
              <a:rPr lang="fr-BE" sz="1200" dirty="0">
                <a:solidFill>
                  <a:srgbClr val="660066"/>
                </a:solidFill>
                <a:ea typeface="Segoe UI" panose="020B0502040204020203" pitchFamily="34" charset="0"/>
                <a:cs typeface="Arial" panose="020B0604020202020204" pitchFamily="34" charset="0"/>
              </a:rPr>
              <a:t>Bruxellois</a:t>
            </a:r>
          </a:p>
          <a:p>
            <a:pPr marL="989013" defTabSz="685800">
              <a:defRPr/>
            </a:pPr>
            <a:r>
              <a:rPr lang="fr-BE" sz="1200" dirty="0">
                <a:solidFill>
                  <a:srgbClr val="660066"/>
                </a:solidFill>
                <a:ea typeface="Segoe UI" panose="020B0502040204020203" pitchFamily="34" charset="0"/>
                <a:cs typeface="Arial" panose="020B0604020202020204" pitchFamily="34" charset="0"/>
              </a:rPr>
              <a:t>entre </a:t>
            </a:r>
          </a:p>
          <a:p>
            <a:pPr marL="989013" defTabSz="685800">
              <a:defRPr/>
            </a:pPr>
            <a:r>
              <a:rPr lang="fr-BE" sz="1200" dirty="0">
                <a:solidFill>
                  <a:srgbClr val="660066"/>
                </a:solidFill>
                <a:ea typeface="Segoe UI" panose="020B0502040204020203" pitchFamily="34" charset="0"/>
                <a:cs typeface="Arial" panose="020B0604020202020204" pitchFamily="34" charset="0"/>
              </a:rPr>
              <a:t>18 &amp; 75 ans</a:t>
            </a:r>
          </a:p>
        </p:txBody>
      </p:sp>
      <p:sp>
        <p:nvSpPr>
          <p:cNvPr id="10" name="Rounded Rectangle 65">
            <a:extLst>
              <a:ext uri="{FF2B5EF4-FFF2-40B4-BE49-F238E27FC236}">
                <a16:creationId xmlns:a16="http://schemas.microsoft.com/office/drawing/2014/main" xmlns="" id="{B236F69A-98A7-455A-A8A0-B1701361C2F6}"/>
              </a:ext>
            </a:extLst>
          </p:cNvPr>
          <p:cNvSpPr>
            <a:spLocks noChangeAspect="1"/>
          </p:cNvSpPr>
          <p:nvPr/>
        </p:nvSpPr>
        <p:spPr>
          <a:xfrm>
            <a:off x="3341943" y="703505"/>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fr-BE" sz="1200" b="1" dirty="0">
                <a:solidFill>
                  <a:srgbClr val="660066"/>
                </a:solidFill>
                <a:ea typeface="Segoe UI" panose="020B0502040204020203" pitchFamily="34" charset="0"/>
                <a:cs typeface="Arial" panose="020B0604020202020204" pitchFamily="34" charset="0"/>
              </a:rPr>
              <a:t>TAILLE </a:t>
            </a:r>
            <a:br>
              <a:rPr lang="fr-BE" sz="1200" b="1" dirty="0">
                <a:solidFill>
                  <a:srgbClr val="660066"/>
                </a:solidFill>
                <a:ea typeface="Segoe UI" panose="020B0502040204020203" pitchFamily="34" charset="0"/>
                <a:cs typeface="Arial" panose="020B0604020202020204" pitchFamily="34" charset="0"/>
              </a:rPr>
            </a:br>
            <a:r>
              <a:rPr lang="fr-BE" sz="1200" b="1" dirty="0">
                <a:solidFill>
                  <a:srgbClr val="660066"/>
                </a:solidFill>
                <a:ea typeface="Segoe UI" panose="020B0502040204020203" pitchFamily="34" charset="0"/>
                <a:cs typeface="Arial" panose="020B0604020202020204" pitchFamily="34" charset="0"/>
              </a:rPr>
              <a:t>DE L’ÉCHANTILLON</a:t>
            </a:r>
          </a:p>
          <a:p>
            <a:pPr algn="ctr" defTabSz="685800">
              <a:defRPr/>
            </a:pPr>
            <a:endParaRPr lang="en-GB" sz="1200" kern="0" dirty="0">
              <a:solidFill>
                <a:srgbClr val="660066"/>
              </a:solidFill>
              <a:ea typeface="Segoe UI" panose="020B0502040204020203" pitchFamily="34" charset="0"/>
              <a:cs typeface="Arial" panose="020B0604020202020204" pitchFamily="34" charset="0"/>
            </a:endParaRPr>
          </a:p>
          <a:p>
            <a:pPr marL="989013" defTabSz="685800">
              <a:lnSpc>
                <a:spcPct val="80000"/>
              </a:lnSpc>
              <a:defRPr/>
            </a:pPr>
            <a:endParaRPr lang="en-GB" sz="2000" b="1" kern="0" dirty="0">
              <a:solidFill>
                <a:srgbClr val="660066"/>
              </a:solidFill>
              <a:ea typeface="Segoe UI" panose="020B0502040204020203" pitchFamily="34" charset="0"/>
              <a:cs typeface="Arial" panose="020B0604020202020204" pitchFamily="34" charset="0"/>
            </a:endParaRPr>
          </a:p>
          <a:p>
            <a:pPr marL="989013" defTabSz="685800">
              <a:lnSpc>
                <a:spcPct val="80000"/>
              </a:lnSpc>
              <a:defRPr/>
            </a:pPr>
            <a:r>
              <a:rPr lang="fr-BE" sz="2000" b="1" dirty="0">
                <a:solidFill>
                  <a:srgbClr val="660066"/>
                </a:solidFill>
                <a:ea typeface="Segoe UI" panose="020B0502040204020203" pitchFamily="34" charset="0"/>
                <a:cs typeface="Arial" panose="020B0604020202020204" pitchFamily="34" charset="0"/>
              </a:rPr>
              <a:t>n=1000</a:t>
            </a:r>
          </a:p>
        </p:txBody>
      </p:sp>
      <p:sp>
        <p:nvSpPr>
          <p:cNvPr id="11" name="Rounded Rectangle 66">
            <a:extLst>
              <a:ext uri="{FF2B5EF4-FFF2-40B4-BE49-F238E27FC236}">
                <a16:creationId xmlns:a16="http://schemas.microsoft.com/office/drawing/2014/main" xmlns="" id="{95B82350-65DC-4D3D-B9A4-B59AAE1CA528}"/>
              </a:ext>
            </a:extLst>
          </p:cNvPr>
          <p:cNvSpPr>
            <a:spLocks noChangeAspect="1"/>
          </p:cNvSpPr>
          <p:nvPr/>
        </p:nvSpPr>
        <p:spPr>
          <a:xfrm>
            <a:off x="6252670" y="705139"/>
            <a:ext cx="202769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36000" bIns="0" rtlCol="0" anchor="t" anchorCtr="0"/>
          <a:lstStyle/>
          <a:p>
            <a:pPr algn="ctr" defTabSz="685800">
              <a:defRPr/>
            </a:pPr>
            <a:r>
              <a:rPr lang="fr-BE" sz="1200" b="1" dirty="0">
                <a:solidFill>
                  <a:srgbClr val="660066"/>
                </a:solidFill>
                <a:ea typeface="Segoe UI" panose="020B0502040204020203" pitchFamily="34" charset="0"/>
                <a:cs typeface="Arial" panose="020B0604020202020204" pitchFamily="34" charset="0"/>
              </a:rPr>
              <a:t>QUOTAS</a:t>
            </a:r>
          </a:p>
          <a:p>
            <a:pPr algn="ctr" defTabSz="685800">
              <a:defRPr/>
            </a:pPr>
            <a:endParaRPr lang="en-GB" sz="1100" kern="0" dirty="0">
              <a:solidFill>
                <a:srgbClr val="660066"/>
              </a:solidFill>
              <a:ea typeface="Segoe UI" panose="020B0502040204020203" pitchFamily="34" charset="0"/>
              <a:cs typeface="Arial" panose="020B0604020202020204" pitchFamily="34" charset="0"/>
            </a:endParaRPr>
          </a:p>
          <a:p>
            <a:pPr algn="ctr" defTabSz="685800">
              <a:defRPr/>
            </a:pPr>
            <a:endParaRPr lang="en-GB" sz="1400" kern="0" dirty="0">
              <a:solidFill>
                <a:srgbClr val="660066"/>
              </a:solidFill>
              <a:ea typeface="Segoe UI" panose="020B0502040204020203" pitchFamily="34" charset="0"/>
              <a:cs typeface="Segoe UI" panose="020B0502040204020203" pitchFamily="34" charset="0"/>
            </a:endParaRPr>
          </a:p>
        </p:txBody>
      </p:sp>
      <p:sp>
        <p:nvSpPr>
          <p:cNvPr id="12" name="Rounded Rectangle 67">
            <a:extLst>
              <a:ext uri="{FF2B5EF4-FFF2-40B4-BE49-F238E27FC236}">
                <a16:creationId xmlns:a16="http://schemas.microsoft.com/office/drawing/2014/main" xmlns="" id="{86B9391C-BE50-4152-9C8A-A1C61294E0D5}"/>
              </a:ext>
            </a:extLst>
          </p:cNvPr>
          <p:cNvSpPr>
            <a:spLocks noChangeAspect="1"/>
          </p:cNvSpPr>
          <p:nvPr/>
        </p:nvSpPr>
        <p:spPr>
          <a:xfrm>
            <a:off x="735473" y="2982028"/>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fr-BE" sz="1200" b="1" dirty="0">
                <a:solidFill>
                  <a:srgbClr val="660066"/>
                </a:solidFill>
                <a:ea typeface="Segoe UI" panose="020B0502040204020203" pitchFamily="34" charset="0"/>
                <a:cs typeface="Arial" panose="020B0604020202020204" pitchFamily="34" charset="0"/>
              </a:rPr>
              <a:t>DURÉE MOYENNE </a:t>
            </a:r>
          </a:p>
          <a:p>
            <a:pPr algn="ctr" defTabSz="685800">
              <a:defRPr/>
            </a:pPr>
            <a:r>
              <a:rPr lang="fr-BE" sz="1200" b="1" dirty="0">
                <a:solidFill>
                  <a:srgbClr val="660066"/>
                </a:solidFill>
                <a:ea typeface="Segoe UI" panose="020B0502040204020203" pitchFamily="34" charset="0"/>
                <a:cs typeface="Arial" panose="020B0604020202020204" pitchFamily="34" charset="0"/>
              </a:rPr>
              <a:t>DE L’INTERVIEW</a:t>
            </a:r>
          </a:p>
          <a:p>
            <a:pPr algn="ctr" defTabSz="685800">
              <a:defRPr/>
            </a:pPr>
            <a:endParaRPr lang="en-GB" sz="800" kern="0" dirty="0">
              <a:solidFill>
                <a:srgbClr val="80229E"/>
              </a:solidFill>
              <a:ea typeface="Segoe UI" panose="020B0502040204020203" pitchFamily="34" charset="0"/>
              <a:cs typeface="Arial" panose="020B0604020202020204" pitchFamily="34" charset="0"/>
            </a:endParaRPr>
          </a:p>
          <a:p>
            <a:pPr marL="989013" defTabSz="685800">
              <a:defRPr/>
            </a:pPr>
            <a:r>
              <a:rPr lang="fr-BE" sz="4000" b="1" dirty="0">
                <a:solidFill>
                  <a:srgbClr val="660066"/>
                </a:solidFill>
                <a:ea typeface="Segoe UI" panose="020B0502040204020203" pitchFamily="34" charset="0"/>
                <a:cs typeface="Arial" panose="020B0604020202020204" pitchFamily="34" charset="0"/>
              </a:rPr>
              <a:t> 7</a:t>
            </a:r>
          </a:p>
          <a:p>
            <a:pPr marL="989013" defTabSz="685800">
              <a:defRPr/>
            </a:pPr>
            <a:r>
              <a:rPr lang="fr-BE" sz="2000" dirty="0">
                <a:solidFill>
                  <a:srgbClr val="660066"/>
                </a:solidFill>
                <a:ea typeface="Segoe UI" panose="020B0502040204020203" pitchFamily="34" charset="0"/>
                <a:cs typeface="Arial" panose="020B0604020202020204" pitchFamily="34" charset="0"/>
              </a:rPr>
              <a:t>minutes</a:t>
            </a:r>
          </a:p>
        </p:txBody>
      </p:sp>
      <p:sp>
        <p:nvSpPr>
          <p:cNvPr id="13" name="Rounded Rectangle 68">
            <a:extLst>
              <a:ext uri="{FF2B5EF4-FFF2-40B4-BE49-F238E27FC236}">
                <a16:creationId xmlns:a16="http://schemas.microsoft.com/office/drawing/2014/main" xmlns="" id="{D54966EB-311D-4F46-A8B7-E702748D9DC4}"/>
              </a:ext>
            </a:extLst>
          </p:cNvPr>
          <p:cNvSpPr>
            <a:spLocks noChangeAspect="1"/>
          </p:cNvSpPr>
          <p:nvPr/>
        </p:nvSpPr>
        <p:spPr>
          <a:xfrm>
            <a:off x="3363431" y="2993918"/>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fr-BE" sz="1200" b="1" dirty="0">
                <a:solidFill>
                  <a:srgbClr val="660066"/>
                </a:solidFill>
                <a:ea typeface="Segoe UI" panose="020B0502040204020203" pitchFamily="34" charset="0"/>
                <a:cs typeface="Arial" panose="020B0604020202020204" pitchFamily="34" charset="0"/>
              </a:rPr>
              <a:t>MÉTHODE DE</a:t>
            </a:r>
          </a:p>
          <a:p>
            <a:pPr algn="ctr" defTabSz="685800">
              <a:defRPr/>
            </a:pPr>
            <a:r>
              <a:rPr lang="fr-BE" sz="1200" b="1" dirty="0">
                <a:solidFill>
                  <a:srgbClr val="660066"/>
                </a:solidFill>
                <a:ea typeface="Segoe UI" panose="020B0502040204020203" pitchFamily="34" charset="0"/>
                <a:cs typeface="Arial" panose="020B0604020202020204" pitchFamily="34" charset="0"/>
              </a:rPr>
              <a:t>COLLECTE DE DONNÉES</a:t>
            </a:r>
          </a:p>
          <a:p>
            <a:pPr marL="989013" defTabSz="685800">
              <a:defRPr/>
            </a:pPr>
            <a:endParaRPr lang="en-GB" sz="1100" kern="0" dirty="0">
              <a:solidFill>
                <a:srgbClr val="80229E"/>
              </a:solidFill>
              <a:ea typeface="Segoe UI" panose="020B0502040204020203" pitchFamily="34" charset="0"/>
              <a:cs typeface="Segoe UI" panose="020B0502040204020203" pitchFamily="34" charset="0"/>
            </a:endParaRPr>
          </a:p>
        </p:txBody>
      </p:sp>
      <p:sp>
        <p:nvSpPr>
          <p:cNvPr id="14" name="Rounded Rectangle 69">
            <a:extLst>
              <a:ext uri="{FF2B5EF4-FFF2-40B4-BE49-F238E27FC236}">
                <a16:creationId xmlns:a16="http://schemas.microsoft.com/office/drawing/2014/main" xmlns="" id="{C474590A-607F-4F39-A883-1530867D156D}"/>
              </a:ext>
            </a:extLst>
          </p:cNvPr>
          <p:cNvSpPr>
            <a:spLocks noChangeAspect="1"/>
          </p:cNvSpPr>
          <p:nvPr/>
        </p:nvSpPr>
        <p:spPr>
          <a:xfrm>
            <a:off x="6041771" y="2976799"/>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fr-BE" sz="1200" b="1" dirty="0">
                <a:solidFill>
                  <a:srgbClr val="660066"/>
                </a:solidFill>
                <a:ea typeface="Segoe UI" panose="020B0502040204020203" pitchFamily="34" charset="0"/>
                <a:cs typeface="Arial" panose="020B0604020202020204" pitchFamily="34" charset="0"/>
              </a:rPr>
              <a:t>PÉRIODE </a:t>
            </a:r>
          </a:p>
          <a:p>
            <a:pPr algn="ctr" defTabSz="685800">
              <a:defRPr/>
            </a:pPr>
            <a:r>
              <a:rPr lang="fr-BE" sz="1200" b="1" dirty="0">
                <a:solidFill>
                  <a:srgbClr val="660066"/>
                </a:solidFill>
                <a:ea typeface="Segoe UI" panose="020B0502040204020203" pitchFamily="34" charset="0"/>
                <a:cs typeface="Arial" panose="020B0604020202020204" pitchFamily="34" charset="0"/>
              </a:rPr>
              <a:t>DU TERRAIN</a:t>
            </a:r>
          </a:p>
          <a:p>
            <a:pPr algn="ctr" defTabSz="685800">
              <a:defRPr/>
            </a:pPr>
            <a:endParaRPr lang="en-GB" sz="1100" kern="0" dirty="0">
              <a:solidFill>
                <a:srgbClr val="660066"/>
              </a:solidFill>
              <a:ea typeface="Segoe UI" panose="020B0502040204020203" pitchFamily="34" charset="0"/>
              <a:cs typeface="Segoe UI" panose="020B0502040204020203" pitchFamily="34" charset="0"/>
            </a:endParaRPr>
          </a:p>
          <a:p>
            <a:pPr marL="989013" defTabSz="685800">
              <a:defRPr/>
            </a:pPr>
            <a:r>
              <a:rPr lang="fr-BE" sz="1200" b="1" dirty="0">
                <a:solidFill>
                  <a:srgbClr val="660066"/>
                </a:solidFill>
                <a:ea typeface="Segoe UI" panose="020B0502040204020203" pitchFamily="34" charset="0"/>
                <a:cs typeface="Arial" panose="020B0604020202020204" pitchFamily="34" charset="0"/>
              </a:rPr>
              <a:t>DE :</a:t>
            </a:r>
          </a:p>
          <a:p>
            <a:pPr marL="989013" defTabSz="685800">
              <a:defRPr/>
            </a:pPr>
            <a:r>
              <a:rPr lang="fr-BE" sz="1200" dirty="0">
                <a:solidFill>
                  <a:srgbClr val="660066"/>
                </a:solidFill>
                <a:ea typeface="Segoe UI" panose="020B0502040204020203" pitchFamily="34" charset="0"/>
                <a:cs typeface="Arial" panose="020B0604020202020204" pitchFamily="34" charset="0"/>
              </a:rPr>
              <a:t>22/05/2018</a:t>
            </a:r>
          </a:p>
          <a:p>
            <a:pPr marL="989013" defTabSz="685800">
              <a:spcBef>
                <a:spcPts val="600"/>
              </a:spcBef>
              <a:defRPr/>
            </a:pPr>
            <a:r>
              <a:rPr lang="fr-BE" sz="1200" b="1" dirty="0">
                <a:solidFill>
                  <a:srgbClr val="660066"/>
                </a:solidFill>
                <a:ea typeface="Segoe UI" panose="020B0502040204020203" pitchFamily="34" charset="0"/>
                <a:cs typeface="Arial" panose="020B0604020202020204" pitchFamily="34" charset="0"/>
              </a:rPr>
              <a:t>À :</a:t>
            </a:r>
          </a:p>
          <a:p>
            <a:pPr marL="989013" defTabSz="685800">
              <a:defRPr/>
            </a:pPr>
            <a:r>
              <a:rPr lang="fr-BE" sz="1200" dirty="0">
                <a:solidFill>
                  <a:srgbClr val="660066"/>
                </a:solidFill>
                <a:ea typeface="Segoe UI" panose="020B0502040204020203" pitchFamily="34" charset="0"/>
                <a:cs typeface="Arial" panose="020B0604020202020204" pitchFamily="34" charset="0"/>
              </a:rPr>
              <a:t>06/06/2018</a:t>
            </a:r>
          </a:p>
        </p:txBody>
      </p:sp>
      <p:sp>
        <p:nvSpPr>
          <p:cNvPr id="15" name="Freeform 16">
            <a:extLst>
              <a:ext uri="{FF2B5EF4-FFF2-40B4-BE49-F238E27FC236}">
                <a16:creationId xmlns:a16="http://schemas.microsoft.com/office/drawing/2014/main" xmlns="" id="{E6BA79D7-6D1B-4AD0-A1A8-204E1ED6C6BD}"/>
              </a:ext>
            </a:extLst>
          </p:cNvPr>
          <p:cNvSpPr>
            <a:spLocks noChangeAspect="1" noEditPoints="1"/>
          </p:cNvSpPr>
          <p:nvPr/>
        </p:nvSpPr>
        <p:spPr bwMode="auto">
          <a:xfrm>
            <a:off x="1077096" y="1389420"/>
            <a:ext cx="662497" cy="631294"/>
          </a:xfrm>
          <a:custGeom>
            <a:avLst/>
            <a:gdLst/>
            <a:ahLst/>
            <a:cxnLst>
              <a:cxn ang="0">
                <a:pos x="70" y="98"/>
              </a:cxn>
              <a:cxn ang="0">
                <a:pos x="127" y="98"/>
              </a:cxn>
              <a:cxn ang="0">
                <a:pos x="119" y="223"/>
              </a:cxn>
              <a:cxn ang="0">
                <a:pos x="133" y="71"/>
              </a:cxn>
              <a:cxn ang="0">
                <a:pos x="136" y="47"/>
              </a:cxn>
              <a:cxn ang="0">
                <a:pos x="58" y="50"/>
              </a:cxn>
              <a:cxn ang="0">
                <a:pos x="75" y="92"/>
              </a:cxn>
              <a:cxn ang="0">
                <a:pos x="122" y="92"/>
              </a:cxn>
              <a:cxn ang="0">
                <a:pos x="211" y="110"/>
              </a:cxn>
              <a:cxn ang="0">
                <a:pos x="286" y="121"/>
              </a:cxn>
              <a:cxn ang="0">
                <a:pos x="232" y="158"/>
              </a:cxn>
              <a:cxn ang="0">
                <a:pos x="186" y="119"/>
              </a:cxn>
              <a:cxn ang="0">
                <a:pos x="186" y="119"/>
              </a:cxn>
              <a:cxn ang="0">
                <a:pos x="186" y="119"/>
              </a:cxn>
              <a:cxn ang="0">
                <a:pos x="185" y="118"/>
              </a:cxn>
              <a:cxn ang="0">
                <a:pos x="185" y="118"/>
              </a:cxn>
              <a:cxn ang="0">
                <a:pos x="185" y="117"/>
              </a:cxn>
              <a:cxn ang="0">
                <a:pos x="184" y="117"/>
              </a:cxn>
              <a:cxn ang="0">
                <a:pos x="184" y="116"/>
              </a:cxn>
              <a:cxn ang="0">
                <a:pos x="183" y="115"/>
              </a:cxn>
              <a:cxn ang="0">
                <a:pos x="183" y="115"/>
              </a:cxn>
              <a:cxn ang="0">
                <a:pos x="182" y="115"/>
              </a:cxn>
              <a:cxn ang="0">
                <a:pos x="182" y="114"/>
              </a:cxn>
              <a:cxn ang="0">
                <a:pos x="182" y="114"/>
              </a:cxn>
              <a:cxn ang="0">
                <a:pos x="181" y="113"/>
              </a:cxn>
              <a:cxn ang="0">
                <a:pos x="181" y="113"/>
              </a:cxn>
              <a:cxn ang="0">
                <a:pos x="180" y="113"/>
              </a:cxn>
              <a:cxn ang="0">
                <a:pos x="180" y="112"/>
              </a:cxn>
              <a:cxn ang="0">
                <a:pos x="179" y="112"/>
              </a:cxn>
              <a:cxn ang="0">
                <a:pos x="179" y="111"/>
              </a:cxn>
              <a:cxn ang="0">
                <a:pos x="178" y="111"/>
              </a:cxn>
              <a:cxn ang="0">
                <a:pos x="178" y="111"/>
              </a:cxn>
              <a:cxn ang="0">
                <a:pos x="178" y="110"/>
              </a:cxn>
              <a:cxn ang="0">
                <a:pos x="177" y="110"/>
              </a:cxn>
              <a:cxn ang="0">
                <a:pos x="177" y="110"/>
              </a:cxn>
              <a:cxn ang="0">
                <a:pos x="176" y="109"/>
              </a:cxn>
              <a:cxn ang="0">
                <a:pos x="176" y="109"/>
              </a:cxn>
              <a:cxn ang="0">
                <a:pos x="175" y="109"/>
              </a:cxn>
              <a:cxn ang="0">
                <a:pos x="175" y="108"/>
              </a:cxn>
              <a:cxn ang="0">
                <a:pos x="175" y="108"/>
              </a:cxn>
              <a:cxn ang="0">
                <a:pos x="174" y="108"/>
              </a:cxn>
              <a:cxn ang="0">
                <a:pos x="174" y="107"/>
              </a:cxn>
              <a:cxn ang="0">
                <a:pos x="173" y="107"/>
              </a:cxn>
              <a:cxn ang="0">
                <a:pos x="251" y="74"/>
              </a:cxn>
              <a:cxn ang="0">
                <a:pos x="220" y="19"/>
              </a:cxn>
              <a:cxn ang="0">
                <a:pos x="189" y="74"/>
              </a:cxn>
              <a:cxn ang="0">
                <a:pos x="213" y="104"/>
              </a:cxn>
              <a:cxn ang="0">
                <a:pos x="157" y="158"/>
              </a:cxn>
              <a:cxn ang="0">
                <a:pos x="207" y="172"/>
              </a:cxn>
              <a:cxn ang="0">
                <a:pos x="236" y="266"/>
              </a:cxn>
              <a:cxn ang="0">
                <a:pos x="211" y="281"/>
              </a:cxn>
              <a:cxn ang="0">
                <a:pos x="147" y="141"/>
              </a:cxn>
            </a:cxnLst>
            <a:rect l="0" t="0" r="r" b="b"/>
            <a:pathLst>
              <a:path w="300" h="286">
                <a:moveTo>
                  <a:pt x="0" y="199"/>
                </a:moveTo>
                <a:cubicBezTo>
                  <a:pt x="0" y="169"/>
                  <a:pt x="2" y="145"/>
                  <a:pt x="18" y="125"/>
                </a:cubicBezTo>
                <a:cubicBezTo>
                  <a:pt x="36" y="102"/>
                  <a:pt x="54" y="110"/>
                  <a:pt x="70" y="98"/>
                </a:cubicBezTo>
                <a:cubicBezTo>
                  <a:pt x="75" y="104"/>
                  <a:pt x="80" y="109"/>
                  <a:pt x="88" y="112"/>
                </a:cubicBezTo>
                <a:cubicBezTo>
                  <a:pt x="93" y="114"/>
                  <a:pt x="104" y="114"/>
                  <a:pt x="110" y="112"/>
                </a:cubicBezTo>
                <a:cubicBezTo>
                  <a:pt x="117" y="109"/>
                  <a:pt x="123" y="104"/>
                  <a:pt x="127" y="98"/>
                </a:cubicBezTo>
                <a:cubicBezTo>
                  <a:pt x="142" y="109"/>
                  <a:pt x="162" y="103"/>
                  <a:pt x="179" y="125"/>
                </a:cubicBezTo>
                <a:cubicBezTo>
                  <a:pt x="167" y="124"/>
                  <a:pt x="154" y="127"/>
                  <a:pt x="142" y="134"/>
                </a:cubicBezTo>
                <a:cubicBezTo>
                  <a:pt x="111" y="152"/>
                  <a:pt x="101" y="192"/>
                  <a:pt x="119" y="223"/>
                </a:cubicBezTo>
                <a:cubicBezTo>
                  <a:pt x="76" y="227"/>
                  <a:pt x="30" y="219"/>
                  <a:pt x="0" y="199"/>
                </a:cubicBezTo>
                <a:close/>
                <a:moveTo>
                  <a:pt x="122" y="92"/>
                </a:moveTo>
                <a:cubicBezTo>
                  <a:pt x="127" y="85"/>
                  <a:pt x="131" y="78"/>
                  <a:pt x="133" y="71"/>
                </a:cubicBezTo>
                <a:cubicBezTo>
                  <a:pt x="135" y="71"/>
                  <a:pt x="136" y="70"/>
                  <a:pt x="136" y="69"/>
                </a:cubicBezTo>
                <a:cubicBezTo>
                  <a:pt x="138" y="61"/>
                  <a:pt x="139" y="55"/>
                  <a:pt x="139" y="50"/>
                </a:cubicBezTo>
                <a:cubicBezTo>
                  <a:pt x="139" y="49"/>
                  <a:pt x="137" y="47"/>
                  <a:pt x="136" y="47"/>
                </a:cubicBezTo>
                <a:cubicBezTo>
                  <a:pt x="137" y="22"/>
                  <a:pt x="132" y="0"/>
                  <a:pt x="99" y="0"/>
                </a:cubicBezTo>
                <a:cubicBezTo>
                  <a:pt x="65" y="0"/>
                  <a:pt x="61" y="22"/>
                  <a:pt x="61" y="47"/>
                </a:cubicBezTo>
                <a:cubicBezTo>
                  <a:pt x="60" y="47"/>
                  <a:pt x="58" y="49"/>
                  <a:pt x="58" y="50"/>
                </a:cubicBezTo>
                <a:cubicBezTo>
                  <a:pt x="58" y="55"/>
                  <a:pt x="59" y="61"/>
                  <a:pt x="61" y="69"/>
                </a:cubicBezTo>
                <a:cubicBezTo>
                  <a:pt x="61" y="70"/>
                  <a:pt x="63" y="71"/>
                  <a:pt x="64" y="71"/>
                </a:cubicBezTo>
                <a:cubicBezTo>
                  <a:pt x="67" y="78"/>
                  <a:pt x="70" y="85"/>
                  <a:pt x="75" y="92"/>
                </a:cubicBezTo>
                <a:cubicBezTo>
                  <a:pt x="80" y="98"/>
                  <a:pt x="84" y="103"/>
                  <a:pt x="90" y="105"/>
                </a:cubicBezTo>
                <a:cubicBezTo>
                  <a:pt x="94" y="107"/>
                  <a:pt x="103" y="107"/>
                  <a:pt x="107" y="105"/>
                </a:cubicBezTo>
                <a:cubicBezTo>
                  <a:pt x="113" y="103"/>
                  <a:pt x="117" y="98"/>
                  <a:pt x="122" y="92"/>
                </a:cubicBezTo>
                <a:close/>
                <a:moveTo>
                  <a:pt x="173" y="107"/>
                </a:moveTo>
                <a:cubicBezTo>
                  <a:pt x="181" y="104"/>
                  <a:pt x="189" y="104"/>
                  <a:pt x="197" y="98"/>
                </a:cubicBezTo>
                <a:cubicBezTo>
                  <a:pt x="200" y="103"/>
                  <a:pt x="205" y="108"/>
                  <a:pt x="211" y="110"/>
                </a:cubicBezTo>
                <a:cubicBezTo>
                  <a:pt x="215" y="112"/>
                  <a:pt x="224" y="112"/>
                  <a:pt x="229" y="110"/>
                </a:cubicBezTo>
                <a:cubicBezTo>
                  <a:pt x="235" y="108"/>
                  <a:pt x="239" y="103"/>
                  <a:pt x="243" y="98"/>
                </a:cubicBezTo>
                <a:cubicBezTo>
                  <a:pt x="255" y="107"/>
                  <a:pt x="271" y="102"/>
                  <a:pt x="286" y="121"/>
                </a:cubicBezTo>
                <a:cubicBezTo>
                  <a:pt x="298" y="137"/>
                  <a:pt x="300" y="156"/>
                  <a:pt x="300" y="181"/>
                </a:cubicBezTo>
                <a:cubicBezTo>
                  <a:pt x="284" y="191"/>
                  <a:pt x="262" y="197"/>
                  <a:pt x="240" y="200"/>
                </a:cubicBezTo>
                <a:cubicBezTo>
                  <a:pt x="242" y="186"/>
                  <a:pt x="239" y="171"/>
                  <a:pt x="232" y="158"/>
                </a:cubicBezTo>
                <a:cubicBezTo>
                  <a:pt x="223" y="142"/>
                  <a:pt x="208" y="131"/>
                  <a:pt x="192" y="127"/>
                </a:cubicBezTo>
                <a:cubicBezTo>
                  <a:pt x="190" y="125"/>
                  <a:pt x="189" y="122"/>
                  <a:pt x="187" y="120"/>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8"/>
                  <a:pt x="186" y="118"/>
                  <a:pt x="186" y="118"/>
                </a:cubicBezTo>
                <a:cubicBezTo>
                  <a:pt x="185" y="118"/>
                  <a:pt x="185" y="118"/>
                  <a:pt x="185" y="118"/>
                </a:cubicBezTo>
                <a:cubicBezTo>
                  <a:pt x="185" y="118"/>
                  <a:pt x="185" y="118"/>
                  <a:pt x="185" y="118"/>
                </a:cubicBezTo>
                <a:cubicBezTo>
                  <a:pt x="185" y="118"/>
                  <a:pt x="185" y="118"/>
                  <a:pt x="185" y="118"/>
                </a:cubicBezTo>
                <a:cubicBezTo>
                  <a:pt x="185" y="118"/>
                  <a:pt x="185" y="118"/>
                  <a:pt x="185" y="118"/>
                </a:cubicBezTo>
                <a:cubicBezTo>
                  <a:pt x="185" y="118"/>
                  <a:pt x="185" y="118"/>
                  <a:pt x="185" y="118"/>
                </a:cubicBezTo>
                <a:cubicBezTo>
                  <a:pt x="185" y="117"/>
                  <a:pt x="185" y="117"/>
                  <a:pt x="185" y="117"/>
                </a:cubicBezTo>
                <a:cubicBezTo>
                  <a:pt x="185" y="117"/>
                  <a:pt x="185" y="117"/>
                  <a:pt x="185" y="117"/>
                </a:cubicBezTo>
                <a:cubicBezTo>
                  <a:pt x="185" y="117"/>
                  <a:pt x="185" y="117"/>
                  <a:pt x="185" y="117"/>
                </a:cubicBezTo>
                <a:cubicBezTo>
                  <a:pt x="184" y="117"/>
                  <a:pt x="184" y="117"/>
                  <a:pt x="184" y="117"/>
                </a:cubicBezTo>
                <a:cubicBezTo>
                  <a:pt x="184" y="117"/>
                  <a:pt x="184" y="117"/>
                  <a:pt x="184" y="117"/>
                </a:cubicBezTo>
                <a:cubicBezTo>
                  <a:pt x="184" y="117"/>
                  <a:pt x="184" y="117"/>
                  <a:pt x="184" y="117"/>
                </a:cubicBezTo>
                <a:cubicBezTo>
                  <a:pt x="184" y="117"/>
                  <a:pt x="184" y="117"/>
                  <a:pt x="184" y="117"/>
                </a:cubicBezTo>
                <a:cubicBezTo>
                  <a:pt x="184" y="116"/>
                  <a:pt x="184" y="116"/>
                  <a:pt x="184" y="116"/>
                </a:cubicBezTo>
                <a:cubicBezTo>
                  <a:pt x="183" y="116"/>
                  <a:pt x="183" y="116"/>
                  <a:pt x="183" y="116"/>
                </a:cubicBezTo>
                <a:cubicBezTo>
                  <a:pt x="183" y="116"/>
                  <a:pt x="183" y="116"/>
                  <a:pt x="183" y="116"/>
                </a:cubicBezTo>
                <a:cubicBezTo>
                  <a:pt x="183" y="115"/>
                  <a:pt x="183" y="115"/>
                  <a:pt x="183" y="115"/>
                </a:cubicBezTo>
                <a:cubicBezTo>
                  <a:pt x="183" y="115"/>
                  <a:pt x="183" y="115"/>
                  <a:pt x="183" y="115"/>
                </a:cubicBezTo>
                <a:cubicBezTo>
                  <a:pt x="183" y="115"/>
                  <a:pt x="183" y="115"/>
                  <a:pt x="183" y="115"/>
                </a:cubicBezTo>
                <a:cubicBezTo>
                  <a:pt x="183" y="115"/>
                  <a:pt x="183" y="115"/>
                  <a:pt x="183" y="115"/>
                </a:cubicBezTo>
                <a:cubicBezTo>
                  <a:pt x="183" y="115"/>
                  <a:pt x="183" y="115"/>
                  <a:pt x="183" y="115"/>
                </a:cubicBezTo>
                <a:cubicBezTo>
                  <a:pt x="182" y="115"/>
                  <a:pt x="182" y="115"/>
                  <a:pt x="182" y="115"/>
                </a:cubicBezTo>
                <a:cubicBezTo>
                  <a:pt x="182" y="115"/>
                  <a:pt x="182" y="115"/>
                  <a:pt x="182" y="115"/>
                </a:cubicBezTo>
                <a:cubicBezTo>
                  <a:pt x="182" y="115"/>
                  <a:pt x="182" y="115"/>
                  <a:pt x="182" y="115"/>
                </a:cubicBezTo>
                <a:cubicBezTo>
                  <a:pt x="182" y="114"/>
                  <a:pt x="182" y="114"/>
                  <a:pt x="182" y="114"/>
                </a:cubicBezTo>
                <a:cubicBezTo>
                  <a:pt x="182" y="114"/>
                  <a:pt x="182" y="114"/>
                  <a:pt x="182" y="114"/>
                </a:cubicBezTo>
                <a:cubicBezTo>
                  <a:pt x="182" y="114"/>
                  <a:pt x="182" y="114"/>
                  <a:pt x="182" y="114"/>
                </a:cubicBezTo>
                <a:cubicBezTo>
                  <a:pt x="182" y="114"/>
                  <a:pt x="182" y="114"/>
                  <a:pt x="182" y="114"/>
                </a:cubicBezTo>
                <a:cubicBezTo>
                  <a:pt x="182" y="114"/>
                  <a:pt x="182" y="114"/>
                  <a:pt x="182" y="114"/>
                </a:cubicBezTo>
                <a:cubicBezTo>
                  <a:pt x="181" y="114"/>
                  <a:pt x="181" y="114"/>
                  <a:pt x="181" y="114"/>
                </a:cubicBezTo>
                <a:cubicBezTo>
                  <a:pt x="181" y="113"/>
                  <a:pt x="181" y="113"/>
                  <a:pt x="181" y="113"/>
                </a:cubicBezTo>
                <a:cubicBezTo>
                  <a:pt x="181" y="113"/>
                  <a:pt x="181" y="113"/>
                  <a:pt x="181" y="113"/>
                </a:cubicBezTo>
                <a:cubicBezTo>
                  <a:pt x="181" y="113"/>
                  <a:pt x="181" y="113"/>
                  <a:pt x="181" y="113"/>
                </a:cubicBezTo>
                <a:cubicBezTo>
                  <a:pt x="181" y="113"/>
                  <a:pt x="181" y="113"/>
                  <a:pt x="181" y="113"/>
                </a:cubicBezTo>
                <a:cubicBezTo>
                  <a:pt x="181" y="113"/>
                  <a:pt x="181" y="113"/>
                  <a:pt x="181" y="113"/>
                </a:cubicBezTo>
                <a:cubicBezTo>
                  <a:pt x="180" y="113"/>
                  <a:pt x="180" y="113"/>
                  <a:pt x="180" y="113"/>
                </a:cubicBezTo>
                <a:cubicBezTo>
                  <a:pt x="180" y="113"/>
                  <a:pt x="180" y="113"/>
                  <a:pt x="180" y="113"/>
                </a:cubicBezTo>
                <a:cubicBezTo>
                  <a:pt x="180" y="113"/>
                  <a:pt x="180" y="113"/>
                  <a:pt x="180" y="113"/>
                </a:cubicBezTo>
                <a:cubicBezTo>
                  <a:pt x="180" y="112"/>
                  <a:pt x="180" y="112"/>
                  <a:pt x="180" y="112"/>
                </a:cubicBezTo>
                <a:cubicBezTo>
                  <a:pt x="180" y="112"/>
                  <a:pt x="180" y="112"/>
                  <a:pt x="180" y="112"/>
                </a:cubicBezTo>
                <a:cubicBezTo>
                  <a:pt x="180" y="112"/>
                  <a:pt x="180" y="112"/>
                  <a:pt x="180" y="112"/>
                </a:cubicBezTo>
                <a:cubicBezTo>
                  <a:pt x="180" y="112"/>
                  <a:pt x="180" y="112"/>
                  <a:pt x="180" y="112"/>
                </a:cubicBezTo>
                <a:cubicBezTo>
                  <a:pt x="179" y="112"/>
                  <a:pt x="179" y="112"/>
                  <a:pt x="179" y="112"/>
                </a:cubicBezTo>
                <a:cubicBezTo>
                  <a:pt x="179" y="112"/>
                  <a:pt x="179" y="112"/>
                  <a:pt x="179" y="112"/>
                </a:cubicBezTo>
                <a:cubicBezTo>
                  <a:pt x="179" y="112"/>
                  <a:pt x="179" y="112"/>
                  <a:pt x="179" y="112"/>
                </a:cubicBezTo>
                <a:cubicBezTo>
                  <a:pt x="179" y="112"/>
                  <a:pt x="179" y="112"/>
                  <a:pt x="179" y="112"/>
                </a:cubicBezTo>
                <a:cubicBezTo>
                  <a:pt x="179" y="111"/>
                  <a:pt x="179" y="111"/>
                  <a:pt x="179" y="111"/>
                </a:cubicBezTo>
                <a:cubicBezTo>
                  <a:pt x="179" y="111"/>
                  <a:pt x="179" y="111"/>
                  <a:pt x="179" y="111"/>
                </a:cubicBezTo>
                <a:cubicBezTo>
                  <a:pt x="179" y="111"/>
                  <a:pt x="179" y="111"/>
                  <a:pt x="179" y="111"/>
                </a:cubicBezTo>
                <a:cubicBezTo>
                  <a:pt x="178" y="111"/>
                  <a:pt x="178" y="111"/>
                  <a:pt x="178" y="111"/>
                </a:cubicBezTo>
                <a:cubicBezTo>
                  <a:pt x="178" y="111"/>
                  <a:pt x="178" y="111"/>
                  <a:pt x="178" y="111"/>
                </a:cubicBezTo>
                <a:cubicBezTo>
                  <a:pt x="178" y="111"/>
                  <a:pt x="178" y="111"/>
                  <a:pt x="178" y="111"/>
                </a:cubicBezTo>
                <a:cubicBezTo>
                  <a:pt x="178" y="111"/>
                  <a:pt x="178" y="111"/>
                  <a:pt x="178" y="111"/>
                </a:cubicBezTo>
                <a:cubicBezTo>
                  <a:pt x="178" y="111"/>
                  <a:pt x="178" y="111"/>
                  <a:pt x="178" y="111"/>
                </a:cubicBezTo>
                <a:cubicBezTo>
                  <a:pt x="178" y="110"/>
                  <a:pt x="178" y="110"/>
                  <a:pt x="178" y="110"/>
                </a:cubicBezTo>
                <a:cubicBezTo>
                  <a:pt x="178" y="110"/>
                  <a:pt x="178" y="110"/>
                  <a:pt x="178" y="110"/>
                </a:cubicBezTo>
                <a:cubicBezTo>
                  <a:pt x="178" y="110"/>
                  <a:pt x="178" y="110"/>
                  <a:pt x="178" y="110"/>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09"/>
                  <a:pt x="177" y="109"/>
                  <a:pt x="177" y="109"/>
                </a:cubicBezTo>
                <a:cubicBezTo>
                  <a:pt x="177" y="109"/>
                  <a:pt x="177" y="109"/>
                  <a:pt x="177" y="109"/>
                </a:cubicBezTo>
                <a:cubicBezTo>
                  <a:pt x="176" y="109"/>
                  <a:pt x="176" y="109"/>
                  <a:pt x="176" y="109"/>
                </a:cubicBezTo>
                <a:cubicBezTo>
                  <a:pt x="176" y="109"/>
                  <a:pt x="176" y="109"/>
                  <a:pt x="176" y="109"/>
                </a:cubicBezTo>
                <a:cubicBezTo>
                  <a:pt x="176" y="109"/>
                  <a:pt x="176" y="109"/>
                  <a:pt x="176" y="109"/>
                </a:cubicBezTo>
                <a:cubicBezTo>
                  <a:pt x="176" y="109"/>
                  <a:pt x="176" y="109"/>
                  <a:pt x="176" y="109"/>
                </a:cubicBezTo>
                <a:cubicBezTo>
                  <a:pt x="176" y="109"/>
                  <a:pt x="176" y="109"/>
                  <a:pt x="176" y="109"/>
                </a:cubicBezTo>
                <a:cubicBezTo>
                  <a:pt x="176" y="109"/>
                  <a:pt x="176" y="109"/>
                  <a:pt x="176" y="109"/>
                </a:cubicBezTo>
                <a:cubicBezTo>
                  <a:pt x="175" y="109"/>
                  <a:pt x="175" y="109"/>
                  <a:pt x="175" y="109"/>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4" y="108"/>
                  <a:pt x="174" y="108"/>
                  <a:pt x="174" y="108"/>
                </a:cubicBezTo>
                <a:cubicBezTo>
                  <a:pt x="174" y="108"/>
                  <a:pt x="174" y="108"/>
                  <a:pt x="174" y="108"/>
                </a:cubicBezTo>
                <a:cubicBezTo>
                  <a:pt x="174" y="108"/>
                  <a:pt x="174" y="108"/>
                  <a:pt x="174" y="108"/>
                </a:cubicBezTo>
                <a:cubicBezTo>
                  <a:pt x="174" y="107"/>
                  <a:pt x="174" y="107"/>
                  <a:pt x="174" y="107"/>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3" y="107"/>
                  <a:pt x="173" y="107"/>
                  <a:pt x="173" y="107"/>
                </a:cubicBezTo>
                <a:close/>
                <a:moveTo>
                  <a:pt x="239" y="93"/>
                </a:moveTo>
                <a:cubicBezTo>
                  <a:pt x="243" y="88"/>
                  <a:pt x="246" y="82"/>
                  <a:pt x="248" y="76"/>
                </a:cubicBezTo>
                <a:cubicBezTo>
                  <a:pt x="249" y="76"/>
                  <a:pt x="250" y="75"/>
                  <a:pt x="251" y="74"/>
                </a:cubicBezTo>
                <a:cubicBezTo>
                  <a:pt x="252" y="68"/>
                  <a:pt x="252" y="63"/>
                  <a:pt x="253" y="59"/>
                </a:cubicBezTo>
                <a:cubicBezTo>
                  <a:pt x="253" y="58"/>
                  <a:pt x="251" y="57"/>
                  <a:pt x="250" y="57"/>
                </a:cubicBezTo>
                <a:cubicBezTo>
                  <a:pt x="251" y="37"/>
                  <a:pt x="247" y="19"/>
                  <a:pt x="220" y="19"/>
                </a:cubicBezTo>
                <a:cubicBezTo>
                  <a:pt x="193" y="19"/>
                  <a:pt x="189" y="37"/>
                  <a:pt x="189" y="57"/>
                </a:cubicBezTo>
                <a:cubicBezTo>
                  <a:pt x="188" y="57"/>
                  <a:pt x="187" y="58"/>
                  <a:pt x="187" y="59"/>
                </a:cubicBezTo>
                <a:cubicBezTo>
                  <a:pt x="187" y="63"/>
                  <a:pt x="187" y="68"/>
                  <a:pt x="189" y="74"/>
                </a:cubicBezTo>
                <a:cubicBezTo>
                  <a:pt x="189" y="75"/>
                  <a:pt x="190" y="76"/>
                  <a:pt x="191" y="76"/>
                </a:cubicBezTo>
                <a:cubicBezTo>
                  <a:pt x="194" y="82"/>
                  <a:pt x="197" y="88"/>
                  <a:pt x="201" y="93"/>
                </a:cubicBezTo>
                <a:cubicBezTo>
                  <a:pt x="204" y="99"/>
                  <a:pt x="208" y="103"/>
                  <a:pt x="213" y="104"/>
                </a:cubicBezTo>
                <a:cubicBezTo>
                  <a:pt x="216" y="105"/>
                  <a:pt x="224" y="105"/>
                  <a:pt x="227" y="104"/>
                </a:cubicBezTo>
                <a:cubicBezTo>
                  <a:pt x="231" y="103"/>
                  <a:pt x="235" y="99"/>
                  <a:pt x="239" y="93"/>
                </a:cubicBezTo>
                <a:close/>
                <a:moveTo>
                  <a:pt x="157" y="158"/>
                </a:moveTo>
                <a:cubicBezTo>
                  <a:pt x="139" y="168"/>
                  <a:pt x="133" y="191"/>
                  <a:pt x="143" y="209"/>
                </a:cubicBezTo>
                <a:cubicBezTo>
                  <a:pt x="153" y="227"/>
                  <a:pt x="176" y="233"/>
                  <a:pt x="194" y="222"/>
                </a:cubicBezTo>
                <a:cubicBezTo>
                  <a:pt x="212" y="212"/>
                  <a:pt x="218" y="189"/>
                  <a:pt x="207" y="172"/>
                </a:cubicBezTo>
                <a:cubicBezTo>
                  <a:pt x="197" y="154"/>
                  <a:pt x="174" y="148"/>
                  <a:pt x="157" y="158"/>
                </a:cubicBezTo>
                <a:close/>
                <a:moveTo>
                  <a:pt x="215" y="231"/>
                </a:moveTo>
                <a:cubicBezTo>
                  <a:pt x="236" y="266"/>
                  <a:pt x="236" y="266"/>
                  <a:pt x="236" y="266"/>
                </a:cubicBezTo>
                <a:cubicBezTo>
                  <a:pt x="238" y="270"/>
                  <a:pt x="237" y="275"/>
                  <a:pt x="233" y="277"/>
                </a:cubicBezTo>
                <a:cubicBezTo>
                  <a:pt x="222" y="284"/>
                  <a:pt x="222" y="284"/>
                  <a:pt x="222" y="284"/>
                </a:cubicBezTo>
                <a:cubicBezTo>
                  <a:pt x="218" y="286"/>
                  <a:pt x="213" y="284"/>
                  <a:pt x="211" y="281"/>
                </a:cubicBezTo>
                <a:cubicBezTo>
                  <a:pt x="190" y="245"/>
                  <a:pt x="190" y="245"/>
                  <a:pt x="190" y="245"/>
                </a:cubicBezTo>
                <a:cubicBezTo>
                  <a:pt x="166" y="252"/>
                  <a:pt x="139" y="241"/>
                  <a:pt x="126" y="219"/>
                </a:cubicBezTo>
                <a:cubicBezTo>
                  <a:pt x="110" y="192"/>
                  <a:pt x="120" y="157"/>
                  <a:pt x="147" y="141"/>
                </a:cubicBezTo>
                <a:cubicBezTo>
                  <a:pt x="174" y="125"/>
                  <a:pt x="209" y="135"/>
                  <a:pt x="224" y="162"/>
                </a:cubicBezTo>
                <a:cubicBezTo>
                  <a:pt x="237" y="184"/>
                  <a:pt x="233" y="213"/>
                  <a:pt x="215" y="231"/>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xmlns="" id="{80E05B68-EEAE-43B0-81B5-04A7FFD7A1D1}"/>
              </a:ext>
            </a:extLst>
          </p:cNvPr>
          <p:cNvSpPr>
            <a:spLocks noChangeAspect="1" noEditPoints="1"/>
          </p:cNvSpPr>
          <p:nvPr/>
        </p:nvSpPr>
        <p:spPr bwMode="auto">
          <a:xfrm>
            <a:off x="1049930" y="3686261"/>
            <a:ext cx="546798" cy="590748"/>
          </a:xfrm>
          <a:custGeom>
            <a:avLst/>
            <a:gdLst/>
            <a:ahLst/>
            <a:cxnLst>
              <a:cxn ang="0">
                <a:pos x="175" y="58"/>
              </a:cxn>
              <a:cxn ang="0">
                <a:pos x="319" y="202"/>
              </a:cxn>
              <a:cxn ang="0">
                <a:pos x="175" y="345"/>
              </a:cxn>
              <a:cxn ang="0">
                <a:pos x="32" y="203"/>
              </a:cxn>
              <a:cxn ang="0">
                <a:pos x="0" y="203"/>
              </a:cxn>
              <a:cxn ang="0">
                <a:pos x="48" y="145"/>
              </a:cxn>
              <a:cxn ang="0">
                <a:pos x="97" y="203"/>
              </a:cxn>
              <a:cxn ang="0">
                <a:pos x="65" y="203"/>
              </a:cxn>
              <a:cxn ang="0">
                <a:pos x="175" y="312"/>
              </a:cxn>
              <a:cxn ang="0">
                <a:pos x="285" y="202"/>
              </a:cxn>
              <a:cxn ang="0">
                <a:pos x="175" y="92"/>
              </a:cxn>
              <a:cxn ang="0">
                <a:pos x="77" y="152"/>
              </a:cxn>
              <a:cxn ang="0">
                <a:pos x="54" y="125"/>
              </a:cxn>
              <a:cxn ang="0">
                <a:pos x="175" y="58"/>
              </a:cxn>
              <a:cxn ang="0">
                <a:pos x="186" y="182"/>
              </a:cxn>
              <a:cxn ang="0">
                <a:pos x="197" y="201"/>
              </a:cxn>
              <a:cxn ang="0">
                <a:pos x="176" y="221"/>
              </a:cxn>
              <a:cxn ang="0">
                <a:pos x="155" y="201"/>
              </a:cxn>
              <a:cxn ang="0">
                <a:pos x="167" y="182"/>
              </a:cxn>
              <a:cxn ang="0">
                <a:pos x="169" y="115"/>
              </a:cxn>
              <a:cxn ang="0">
                <a:pos x="183" y="115"/>
              </a:cxn>
              <a:cxn ang="0">
                <a:pos x="186" y="182"/>
              </a:cxn>
              <a:cxn ang="0">
                <a:pos x="271" y="47"/>
              </a:cxn>
              <a:cxn ang="0">
                <a:pos x="289" y="59"/>
              </a:cxn>
              <a:cxn ang="0">
                <a:pos x="291" y="67"/>
              </a:cxn>
              <a:cxn ang="0">
                <a:pos x="279" y="84"/>
              </a:cxn>
              <a:cxn ang="0">
                <a:pos x="271" y="85"/>
              </a:cxn>
              <a:cxn ang="0">
                <a:pos x="253" y="73"/>
              </a:cxn>
              <a:cxn ang="0">
                <a:pos x="252" y="66"/>
              </a:cxn>
              <a:cxn ang="0">
                <a:pos x="264" y="48"/>
              </a:cxn>
              <a:cxn ang="0">
                <a:pos x="271" y="47"/>
              </a:cxn>
              <a:cxn ang="0">
                <a:pos x="195" y="42"/>
              </a:cxn>
              <a:cxn ang="0">
                <a:pos x="195" y="52"/>
              </a:cxn>
              <a:cxn ang="0">
                <a:pos x="156" y="52"/>
              </a:cxn>
              <a:cxn ang="0">
                <a:pos x="156" y="42"/>
              </a:cxn>
              <a:cxn ang="0">
                <a:pos x="142" y="42"/>
              </a:cxn>
              <a:cxn ang="0">
                <a:pos x="137" y="36"/>
              </a:cxn>
              <a:cxn ang="0">
                <a:pos x="137" y="6"/>
              </a:cxn>
              <a:cxn ang="0">
                <a:pos x="142" y="0"/>
              </a:cxn>
              <a:cxn ang="0">
                <a:pos x="209" y="0"/>
              </a:cxn>
              <a:cxn ang="0">
                <a:pos x="214" y="6"/>
              </a:cxn>
              <a:cxn ang="0">
                <a:pos x="214" y="36"/>
              </a:cxn>
              <a:cxn ang="0">
                <a:pos x="209" y="42"/>
              </a:cxn>
              <a:cxn ang="0">
                <a:pos x="195" y="42"/>
              </a:cxn>
            </a:cxnLst>
            <a:rect l="0" t="0" r="r" b="b"/>
            <a:pathLst>
              <a:path w="319" h="345">
                <a:moveTo>
                  <a:pt x="175" y="58"/>
                </a:moveTo>
                <a:cubicBezTo>
                  <a:pt x="254" y="58"/>
                  <a:pt x="319" y="123"/>
                  <a:pt x="319" y="202"/>
                </a:cubicBezTo>
                <a:cubicBezTo>
                  <a:pt x="319" y="281"/>
                  <a:pt x="254" y="345"/>
                  <a:pt x="175" y="345"/>
                </a:cubicBezTo>
                <a:cubicBezTo>
                  <a:pt x="96" y="345"/>
                  <a:pt x="32" y="282"/>
                  <a:pt x="32" y="203"/>
                </a:cubicBezTo>
                <a:cubicBezTo>
                  <a:pt x="0" y="203"/>
                  <a:pt x="0" y="203"/>
                  <a:pt x="0" y="203"/>
                </a:cubicBezTo>
                <a:cubicBezTo>
                  <a:pt x="48" y="145"/>
                  <a:pt x="48" y="145"/>
                  <a:pt x="48" y="145"/>
                </a:cubicBezTo>
                <a:cubicBezTo>
                  <a:pt x="97" y="203"/>
                  <a:pt x="97" y="203"/>
                  <a:pt x="97" y="203"/>
                </a:cubicBezTo>
                <a:cubicBezTo>
                  <a:pt x="65" y="203"/>
                  <a:pt x="65" y="203"/>
                  <a:pt x="65" y="203"/>
                </a:cubicBezTo>
                <a:cubicBezTo>
                  <a:pt x="66" y="263"/>
                  <a:pt x="115" y="312"/>
                  <a:pt x="175" y="312"/>
                </a:cubicBezTo>
                <a:cubicBezTo>
                  <a:pt x="236" y="312"/>
                  <a:pt x="285" y="263"/>
                  <a:pt x="285" y="202"/>
                </a:cubicBezTo>
                <a:cubicBezTo>
                  <a:pt x="285" y="141"/>
                  <a:pt x="236" y="92"/>
                  <a:pt x="175" y="92"/>
                </a:cubicBezTo>
                <a:cubicBezTo>
                  <a:pt x="132" y="92"/>
                  <a:pt x="95" y="116"/>
                  <a:pt x="77" y="152"/>
                </a:cubicBezTo>
                <a:cubicBezTo>
                  <a:pt x="54" y="125"/>
                  <a:pt x="54" y="125"/>
                  <a:pt x="54" y="125"/>
                </a:cubicBezTo>
                <a:cubicBezTo>
                  <a:pt x="80" y="85"/>
                  <a:pt x="124" y="58"/>
                  <a:pt x="175" y="58"/>
                </a:cubicBezTo>
                <a:close/>
                <a:moveTo>
                  <a:pt x="186" y="182"/>
                </a:moveTo>
                <a:cubicBezTo>
                  <a:pt x="192" y="186"/>
                  <a:pt x="197" y="193"/>
                  <a:pt x="197" y="201"/>
                </a:cubicBezTo>
                <a:cubicBezTo>
                  <a:pt x="197" y="212"/>
                  <a:pt x="188" y="221"/>
                  <a:pt x="176" y="221"/>
                </a:cubicBezTo>
                <a:cubicBezTo>
                  <a:pt x="165" y="221"/>
                  <a:pt x="155" y="212"/>
                  <a:pt x="155" y="201"/>
                </a:cubicBezTo>
                <a:cubicBezTo>
                  <a:pt x="155" y="193"/>
                  <a:pt x="160" y="186"/>
                  <a:pt x="167" y="182"/>
                </a:cubicBezTo>
                <a:cubicBezTo>
                  <a:pt x="169" y="115"/>
                  <a:pt x="169" y="115"/>
                  <a:pt x="169" y="115"/>
                </a:cubicBezTo>
                <a:cubicBezTo>
                  <a:pt x="170" y="106"/>
                  <a:pt x="183" y="106"/>
                  <a:pt x="183" y="115"/>
                </a:cubicBezTo>
                <a:cubicBezTo>
                  <a:pt x="186" y="182"/>
                  <a:pt x="186" y="182"/>
                  <a:pt x="186" y="182"/>
                </a:cubicBezTo>
                <a:close/>
                <a:moveTo>
                  <a:pt x="271" y="47"/>
                </a:moveTo>
                <a:cubicBezTo>
                  <a:pt x="289" y="59"/>
                  <a:pt x="289" y="59"/>
                  <a:pt x="289" y="59"/>
                </a:cubicBezTo>
                <a:cubicBezTo>
                  <a:pt x="292" y="61"/>
                  <a:pt x="292" y="64"/>
                  <a:pt x="291" y="67"/>
                </a:cubicBezTo>
                <a:cubicBezTo>
                  <a:pt x="279" y="84"/>
                  <a:pt x="279" y="84"/>
                  <a:pt x="279" y="84"/>
                </a:cubicBezTo>
                <a:cubicBezTo>
                  <a:pt x="277" y="87"/>
                  <a:pt x="274" y="87"/>
                  <a:pt x="271" y="85"/>
                </a:cubicBezTo>
                <a:cubicBezTo>
                  <a:pt x="253" y="73"/>
                  <a:pt x="253" y="73"/>
                  <a:pt x="253" y="73"/>
                </a:cubicBezTo>
                <a:cubicBezTo>
                  <a:pt x="251" y="71"/>
                  <a:pt x="250" y="68"/>
                  <a:pt x="252" y="66"/>
                </a:cubicBezTo>
                <a:cubicBezTo>
                  <a:pt x="264" y="48"/>
                  <a:pt x="264" y="48"/>
                  <a:pt x="264" y="48"/>
                </a:cubicBezTo>
                <a:cubicBezTo>
                  <a:pt x="265" y="46"/>
                  <a:pt x="269" y="45"/>
                  <a:pt x="271" y="47"/>
                </a:cubicBezTo>
                <a:close/>
                <a:moveTo>
                  <a:pt x="195" y="42"/>
                </a:moveTo>
                <a:cubicBezTo>
                  <a:pt x="195" y="52"/>
                  <a:pt x="195" y="52"/>
                  <a:pt x="195" y="52"/>
                </a:cubicBezTo>
                <a:cubicBezTo>
                  <a:pt x="182" y="50"/>
                  <a:pt x="169" y="50"/>
                  <a:pt x="156" y="52"/>
                </a:cubicBezTo>
                <a:cubicBezTo>
                  <a:pt x="156" y="42"/>
                  <a:pt x="156" y="42"/>
                  <a:pt x="156" y="42"/>
                </a:cubicBezTo>
                <a:cubicBezTo>
                  <a:pt x="142" y="42"/>
                  <a:pt x="142" y="42"/>
                  <a:pt x="142" y="42"/>
                </a:cubicBezTo>
                <a:cubicBezTo>
                  <a:pt x="139" y="42"/>
                  <a:pt x="137" y="39"/>
                  <a:pt x="137" y="36"/>
                </a:cubicBezTo>
                <a:cubicBezTo>
                  <a:pt x="137" y="6"/>
                  <a:pt x="137" y="6"/>
                  <a:pt x="137" y="6"/>
                </a:cubicBezTo>
                <a:cubicBezTo>
                  <a:pt x="137" y="3"/>
                  <a:pt x="139" y="0"/>
                  <a:pt x="142" y="0"/>
                </a:cubicBezTo>
                <a:cubicBezTo>
                  <a:pt x="209" y="0"/>
                  <a:pt x="209" y="0"/>
                  <a:pt x="209" y="0"/>
                </a:cubicBezTo>
                <a:cubicBezTo>
                  <a:pt x="212" y="0"/>
                  <a:pt x="214" y="3"/>
                  <a:pt x="214" y="6"/>
                </a:cubicBezTo>
                <a:cubicBezTo>
                  <a:pt x="214" y="36"/>
                  <a:pt x="214" y="36"/>
                  <a:pt x="214" y="36"/>
                </a:cubicBezTo>
                <a:cubicBezTo>
                  <a:pt x="214" y="39"/>
                  <a:pt x="212" y="42"/>
                  <a:pt x="209" y="42"/>
                </a:cubicBezTo>
                <a:cubicBezTo>
                  <a:pt x="195" y="42"/>
                  <a:pt x="195" y="42"/>
                  <a:pt x="195" y="42"/>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9">
            <a:extLst>
              <a:ext uri="{FF2B5EF4-FFF2-40B4-BE49-F238E27FC236}">
                <a16:creationId xmlns:a16="http://schemas.microsoft.com/office/drawing/2014/main" xmlns="" id="{A7C60B0D-EEE1-4BEB-A46A-0C87575BDDBB}"/>
              </a:ext>
            </a:extLst>
          </p:cNvPr>
          <p:cNvSpPr>
            <a:spLocks noEditPoints="1"/>
          </p:cNvSpPr>
          <p:nvPr/>
        </p:nvSpPr>
        <p:spPr bwMode="auto">
          <a:xfrm>
            <a:off x="3637035" y="1389420"/>
            <a:ext cx="613200" cy="542470"/>
          </a:xfrm>
          <a:custGeom>
            <a:avLst/>
            <a:gdLst/>
            <a:ahLst/>
            <a:cxnLst>
              <a:cxn ang="0">
                <a:pos x="111" y="115"/>
              </a:cxn>
              <a:cxn ang="0">
                <a:pos x="111" y="136"/>
              </a:cxn>
              <a:cxn ang="0">
                <a:pos x="0" y="136"/>
              </a:cxn>
              <a:cxn ang="0">
                <a:pos x="0" y="108"/>
              </a:cxn>
              <a:cxn ang="0">
                <a:pos x="14" y="95"/>
              </a:cxn>
              <a:cxn ang="0">
                <a:pos x="35" y="72"/>
              </a:cxn>
              <a:cxn ang="0">
                <a:pos x="28" y="54"/>
              </a:cxn>
              <a:cxn ang="0">
                <a:pos x="22" y="43"/>
              </a:cxn>
              <a:cxn ang="0">
                <a:pos x="24" y="37"/>
              </a:cxn>
              <a:cxn ang="0">
                <a:pos x="23" y="24"/>
              </a:cxn>
              <a:cxn ang="0">
                <a:pos x="48" y="0"/>
              </a:cxn>
              <a:cxn ang="0">
                <a:pos x="73" y="24"/>
              </a:cxn>
              <a:cxn ang="0">
                <a:pos x="72" y="37"/>
              </a:cxn>
              <a:cxn ang="0">
                <a:pos x="74" y="43"/>
              </a:cxn>
              <a:cxn ang="0">
                <a:pos x="68" y="54"/>
              </a:cxn>
              <a:cxn ang="0">
                <a:pos x="61" y="72"/>
              </a:cxn>
              <a:cxn ang="0">
                <a:pos x="82" y="95"/>
              </a:cxn>
              <a:cxn ang="0">
                <a:pos x="111" y="115"/>
              </a:cxn>
              <a:cxn ang="0">
                <a:pos x="124" y="136"/>
              </a:cxn>
              <a:cxn ang="0">
                <a:pos x="124" y="113"/>
              </a:cxn>
              <a:cxn ang="0">
                <a:pos x="95" y="86"/>
              </a:cxn>
              <a:cxn ang="0">
                <a:pos x="102" y="73"/>
              </a:cxn>
              <a:cxn ang="0">
                <a:pos x="96" y="60"/>
              </a:cxn>
              <a:cxn ang="0">
                <a:pos x="92" y="51"/>
              </a:cxn>
              <a:cxn ang="0">
                <a:pos x="94" y="47"/>
              </a:cxn>
              <a:cxn ang="0">
                <a:pos x="92" y="38"/>
              </a:cxn>
              <a:cxn ang="0">
                <a:pos x="111" y="19"/>
              </a:cxn>
              <a:cxn ang="0">
                <a:pos x="131" y="38"/>
              </a:cxn>
              <a:cxn ang="0">
                <a:pos x="129" y="47"/>
              </a:cxn>
              <a:cxn ang="0">
                <a:pos x="131" y="51"/>
              </a:cxn>
              <a:cxn ang="0">
                <a:pos x="127" y="60"/>
              </a:cxn>
              <a:cxn ang="0">
                <a:pos x="121" y="73"/>
              </a:cxn>
              <a:cxn ang="0">
                <a:pos x="137" y="91"/>
              </a:cxn>
              <a:cxn ang="0">
                <a:pos x="158" y="103"/>
              </a:cxn>
              <a:cxn ang="0">
                <a:pos x="160" y="136"/>
              </a:cxn>
              <a:cxn ang="0">
                <a:pos x="124" y="136"/>
              </a:cxn>
            </a:cxnLst>
            <a:rect l="0" t="0" r="r" b="b"/>
            <a:pathLst>
              <a:path w="160" h="136">
                <a:moveTo>
                  <a:pt x="111" y="115"/>
                </a:moveTo>
                <a:cubicBezTo>
                  <a:pt x="111" y="119"/>
                  <a:pt x="111" y="136"/>
                  <a:pt x="111" y="136"/>
                </a:cubicBezTo>
                <a:cubicBezTo>
                  <a:pt x="0" y="136"/>
                  <a:pt x="0" y="136"/>
                  <a:pt x="0" y="136"/>
                </a:cubicBezTo>
                <a:cubicBezTo>
                  <a:pt x="0" y="108"/>
                  <a:pt x="0" y="108"/>
                  <a:pt x="0" y="108"/>
                </a:cubicBezTo>
                <a:cubicBezTo>
                  <a:pt x="0" y="100"/>
                  <a:pt x="9" y="97"/>
                  <a:pt x="14" y="95"/>
                </a:cubicBezTo>
                <a:cubicBezTo>
                  <a:pt x="30" y="89"/>
                  <a:pt x="35" y="84"/>
                  <a:pt x="35" y="72"/>
                </a:cubicBezTo>
                <a:cubicBezTo>
                  <a:pt x="35" y="65"/>
                  <a:pt x="30" y="67"/>
                  <a:pt x="28" y="54"/>
                </a:cubicBezTo>
                <a:cubicBezTo>
                  <a:pt x="27" y="49"/>
                  <a:pt x="23" y="54"/>
                  <a:pt x="22" y="43"/>
                </a:cubicBezTo>
                <a:cubicBezTo>
                  <a:pt x="22" y="38"/>
                  <a:pt x="24" y="37"/>
                  <a:pt x="24" y="37"/>
                </a:cubicBezTo>
                <a:cubicBezTo>
                  <a:pt x="24" y="37"/>
                  <a:pt x="23" y="30"/>
                  <a:pt x="23" y="24"/>
                </a:cubicBezTo>
                <a:cubicBezTo>
                  <a:pt x="22" y="17"/>
                  <a:pt x="26" y="0"/>
                  <a:pt x="48" y="0"/>
                </a:cubicBezTo>
                <a:cubicBezTo>
                  <a:pt x="70" y="0"/>
                  <a:pt x="74" y="17"/>
                  <a:pt x="73" y="24"/>
                </a:cubicBezTo>
                <a:cubicBezTo>
                  <a:pt x="73" y="30"/>
                  <a:pt x="72" y="37"/>
                  <a:pt x="72" y="37"/>
                </a:cubicBezTo>
                <a:cubicBezTo>
                  <a:pt x="72" y="37"/>
                  <a:pt x="74" y="38"/>
                  <a:pt x="74" y="43"/>
                </a:cubicBezTo>
                <a:cubicBezTo>
                  <a:pt x="73" y="54"/>
                  <a:pt x="69" y="49"/>
                  <a:pt x="68" y="54"/>
                </a:cubicBezTo>
                <a:cubicBezTo>
                  <a:pt x="66" y="67"/>
                  <a:pt x="61" y="65"/>
                  <a:pt x="61" y="72"/>
                </a:cubicBezTo>
                <a:cubicBezTo>
                  <a:pt x="61" y="84"/>
                  <a:pt x="66" y="89"/>
                  <a:pt x="82" y="95"/>
                </a:cubicBezTo>
                <a:cubicBezTo>
                  <a:pt x="98" y="102"/>
                  <a:pt x="111" y="108"/>
                  <a:pt x="111" y="115"/>
                </a:cubicBezTo>
                <a:close/>
                <a:moveTo>
                  <a:pt x="124" y="136"/>
                </a:moveTo>
                <a:cubicBezTo>
                  <a:pt x="124" y="113"/>
                  <a:pt x="124" y="113"/>
                  <a:pt x="124" y="113"/>
                </a:cubicBezTo>
                <a:cubicBezTo>
                  <a:pt x="124" y="102"/>
                  <a:pt x="121" y="99"/>
                  <a:pt x="95" y="86"/>
                </a:cubicBezTo>
                <a:cubicBezTo>
                  <a:pt x="100" y="83"/>
                  <a:pt x="102" y="79"/>
                  <a:pt x="102" y="73"/>
                </a:cubicBezTo>
                <a:cubicBezTo>
                  <a:pt x="102" y="68"/>
                  <a:pt x="98" y="70"/>
                  <a:pt x="96" y="60"/>
                </a:cubicBezTo>
                <a:cubicBezTo>
                  <a:pt x="95" y="56"/>
                  <a:pt x="92" y="60"/>
                  <a:pt x="92" y="51"/>
                </a:cubicBezTo>
                <a:cubicBezTo>
                  <a:pt x="92" y="48"/>
                  <a:pt x="94" y="47"/>
                  <a:pt x="94" y="47"/>
                </a:cubicBezTo>
                <a:cubicBezTo>
                  <a:pt x="94" y="47"/>
                  <a:pt x="93" y="42"/>
                  <a:pt x="92" y="38"/>
                </a:cubicBezTo>
                <a:cubicBezTo>
                  <a:pt x="92" y="32"/>
                  <a:pt x="95" y="19"/>
                  <a:pt x="111" y="19"/>
                </a:cubicBezTo>
                <a:cubicBezTo>
                  <a:pt x="128" y="19"/>
                  <a:pt x="131" y="32"/>
                  <a:pt x="131" y="38"/>
                </a:cubicBezTo>
                <a:cubicBezTo>
                  <a:pt x="130" y="42"/>
                  <a:pt x="129" y="47"/>
                  <a:pt x="129" y="47"/>
                </a:cubicBezTo>
                <a:cubicBezTo>
                  <a:pt x="129" y="47"/>
                  <a:pt x="131" y="48"/>
                  <a:pt x="131" y="51"/>
                </a:cubicBezTo>
                <a:cubicBezTo>
                  <a:pt x="130" y="60"/>
                  <a:pt x="127" y="56"/>
                  <a:pt x="127" y="60"/>
                </a:cubicBezTo>
                <a:cubicBezTo>
                  <a:pt x="125" y="70"/>
                  <a:pt x="121" y="68"/>
                  <a:pt x="121" y="73"/>
                </a:cubicBezTo>
                <a:cubicBezTo>
                  <a:pt x="121" y="82"/>
                  <a:pt x="125" y="86"/>
                  <a:pt x="137" y="91"/>
                </a:cubicBezTo>
                <a:cubicBezTo>
                  <a:pt x="149" y="96"/>
                  <a:pt x="155" y="99"/>
                  <a:pt x="158" y="103"/>
                </a:cubicBezTo>
                <a:cubicBezTo>
                  <a:pt x="160" y="106"/>
                  <a:pt x="160" y="136"/>
                  <a:pt x="160" y="136"/>
                </a:cubicBezTo>
                <a:lnTo>
                  <a:pt x="124" y="136"/>
                </a:ln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8" name="Group 17">
            <a:extLst>
              <a:ext uri="{FF2B5EF4-FFF2-40B4-BE49-F238E27FC236}">
                <a16:creationId xmlns:a16="http://schemas.microsoft.com/office/drawing/2014/main" xmlns="" id="{C4792004-394C-4332-9BBA-C1A13DC10B15}"/>
              </a:ext>
            </a:extLst>
          </p:cNvPr>
          <p:cNvGrpSpPr>
            <a:grpSpLocks noChangeAspect="1"/>
          </p:cNvGrpSpPr>
          <p:nvPr/>
        </p:nvGrpSpPr>
        <p:grpSpPr>
          <a:xfrm>
            <a:off x="3614897" y="3686261"/>
            <a:ext cx="635338" cy="550957"/>
            <a:chOff x="5308600" y="2025650"/>
            <a:chExt cx="812800" cy="704850"/>
          </a:xfrm>
          <a:solidFill>
            <a:srgbClr val="660066"/>
          </a:solidFill>
        </p:grpSpPr>
        <p:sp>
          <p:nvSpPr>
            <p:cNvPr id="19" name="Freeform 5">
              <a:extLst>
                <a:ext uri="{FF2B5EF4-FFF2-40B4-BE49-F238E27FC236}">
                  <a16:creationId xmlns:a16="http://schemas.microsoft.com/office/drawing/2014/main" xmlns="" id="{27B89179-C3BC-45F7-84D0-A70304BAE302}"/>
                </a:ext>
              </a:extLst>
            </p:cNvPr>
            <p:cNvSpPr>
              <a:spLocks noEditPoints="1"/>
            </p:cNvSpPr>
            <p:nvPr/>
          </p:nvSpPr>
          <p:spPr bwMode="auto">
            <a:xfrm>
              <a:off x="5575300" y="2184400"/>
              <a:ext cx="546100" cy="546100"/>
            </a:xfrm>
            <a:custGeom>
              <a:avLst/>
              <a:gdLst/>
              <a:ahLst/>
              <a:cxnLst>
                <a:cxn ang="0">
                  <a:pos x="44" y="106"/>
                </a:cxn>
                <a:cxn ang="0">
                  <a:pos x="28" y="118"/>
                </a:cxn>
                <a:cxn ang="0">
                  <a:pos x="4" y="126"/>
                </a:cxn>
                <a:cxn ang="0">
                  <a:pos x="6" y="158"/>
                </a:cxn>
                <a:cxn ang="0">
                  <a:pos x="28" y="178"/>
                </a:cxn>
                <a:cxn ang="0">
                  <a:pos x="20" y="196"/>
                </a:cxn>
                <a:cxn ang="0">
                  <a:pos x="4" y="218"/>
                </a:cxn>
                <a:cxn ang="0">
                  <a:pos x="22" y="244"/>
                </a:cxn>
                <a:cxn ang="0">
                  <a:pos x="46" y="244"/>
                </a:cxn>
                <a:cxn ang="0">
                  <a:pos x="52" y="268"/>
                </a:cxn>
                <a:cxn ang="0">
                  <a:pos x="48" y="296"/>
                </a:cxn>
                <a:cxn ang="0">
                  <a:pos x="76" y="310"/>
                </a:cxn>
                <a:cxn ang="0">
                  <a:pos x="106" y="302"/>
                </a:cxn>
                <a:cxn ang="0">
                  <a:pos x="116" y="316"/>
                </a:cxn>
                <a:cxn ang="0">
                  <a:pos x="126" y="342"/>
                </a:cxn>
                <a:cxn ang="0">
                  <a:pos x="158" y="338"/>
                </a:cxn>
                <a:cxn ang="0">
                  <a:pos x="178" y="318"/>
                </a:cxn>
                <a:cxn ang="0">
                  <a:pos x="196" y="324"/>
                </a:cxn>
                <a:cxn ang="0">
                  <a:pos x="216" y="342"/>
                </a:cxn>
                <a:cxn ang="0">
                  <a:pos x="242" y="324"/>
                </a:cxn>
                <a:cxn ang="0">
                  <a:pos x="250" y="294"/>
                </a:cxn>
                <a:cxn ang="0">
                  <a:pos x="268" y="292"/>
                </a:cxn>
                <a:cxn ang="0">
                  <a:pos x="296" y="296"/>
                </a:cxn>
                <a:cxn ang="0">
                  <a:pos x="308" y="268"/>
                </a:cxn>
                <a:cxn ang="0">
                  <a:pos x="300" y="240"/>
                </a:cxn>
                <a:cxn ang="0">
                  <a:pos x="316" y="228"/>
                </a:cxn>
                <a:cxn ang="0">
                  <a:pos x="340" y="218"/>
                </a:cxn>
                <a:cxn ang="0">
                  <a:pos x="338" y="186"/>
                </a:cxn>
                <a:cxn ang="0">
                  <a:pos x="316" y="166"/>
                </a:cxn>
                <a:cxn ang="0">
                  <a:pos x="324" y="148"/>
                </a:cxn>
                <a:cxn ang="0">
                  <a:pos x="340" y="128"/>
                </a:cxn>
                <a:cxn ang="0">
                  <a:pos x="322" y="102"/>
                </a:cxn>
                <a:cxn ang="0">
                  <a:pos x="294" y="94"/>
                </a:cxn>
                <a:cxn ang="0">
                  <a:pos x="292" y="76"/>
                </a:cxn>
                <a:cxn ang="0">
                  <a:pos x="296" y="50"/>
                </a:cxn>
                <a:cxn ang="0">
                  <a:pos x="268" y="36"/>
                </a:cxn>
                <a:cxn ang="0">
                  <a:pos x="238" y="44"/>
                </a:cxn>
                <a:cxn ang="0">
                  <a:pos x="228" y="28"/>
                </a:cxn>
                <a:cxn ang="0">
                  <a:pos x="218" y="4"/>
                </a:cxn>
                <a:cxn ang="0">
                  <a:pos x="186" y="6"/>
                </a:cxn>
                <a:cxn ang="0">
                  <a:pos x="166" y="28"/>
                </a:cxn>
                <a:cxn ang="0">
                  <a:pos x="148" y="20"/>
                </a:cxn>
                <a:cxn ang="0">
                  <a:pos x="128" y="4"/>
                </a:cxn>
                <a:cxn ang="0">
                  <a:pos x="102" y="22"/>
                </a:cxn>
                <a:cxn ang="0">
                  <a:pos x="94" y="50"/>
                </a:cxn>
                <a:cxn ang="0">
                  <a:pos x="76" y="52"/>
                </a:cxn>
                <a:cxn ang="0">
                  <a:pos x="48" y="48"/>
                </a:cxn>
                <a:cxn ang="0">
                  <a:pos x="36" y="78"/>
                </a:cxn>
                <a:cxn ang="0">
                  <a:pos x="162" y="72"/>
                </a:cxn>
                <a:cxn ang="0">
                  <a:pos x="248" y="106"/>
                </a:cxn>
                <a:cxn ang="0">
                  <a:pos x="272" y="182"/>
                </a:cxn>
                <a:cxn ang="0">
                  <a:pos x="222" y="260"/>
                </a:cxn>
                <a:cxn ang="0">
                  <a:pos x="144" y="270"/>
                </a:cxn>
                <a:cxn ang="0">
                  <a:pos x="76" y="204"/>
                </a:cxn>
                <a:cxn ang="0">
                  <a:pos x="82" y="126"/>
                </a:cxn>
                <a:cxn ang="0">
                  <a:pos x="142" y="76"/>
                </a:cxn>
              </a:cxnLst>
              <a:rect l="0" t="0" r="r" b="b"/>
              <a:pathLst>
                <a:path w="344" h="344">
                  <a:moveTo>
                    <a:pt x="38" y="82"/>
                  </a:moveTo>
                  <a:lnTo>
                    <a:pt x="38" y="82"/>
                  </a:lnTo>
                  <a:lnTo>
                    <a:pt x="42" y="90"/>
                  </a:lnTo>
                  <a:lnTo>
                    <a:pt x="44" y="98"/>
                  </a:lnTo>
                  <a:lnTo>
                    <a:pt x="44" y="106"/>
                  </a:lnTo>
                  <a:lnTo>
                    <a:pt x="42" y="112"/>
                  </a:lnTo>
                  <a:lnTo>
                    <a:pt x="42" y="112"/>
                  </a:lnTo>
                  <a:lnTo>
                    <a:pt x="40" y="114"/>
                  </a:lnTo>
                  <a:lnTo>
                    <a:pt x="34" y="116"/>
                  </a:lnTo>
                  <a:lnTo>
                    <a:pt x="28" y="118"/>
                  </a:lnTo>
                  <a:lnTo>
                    <a:pt x="22" y="116"/>
                  </a:lnTo>
                  <a:lnTo>
                    <a:pt x="22" y="116"/>
                  </a:lnTo>
                  <a:lnTo>
                    <a:pt x="14" y="116"/>
                  </a:lnTo>
                  <a:lnTo>
                    <a:pt x="8" y="120"/>
                  </a:lnTo>
                  <a:lnTo>
                    <a:pt x="4" y="126"/>
                  </a:lnTo>
                  <a:lnTo>
                    <a:pt x="0" y="136"/>
                  </a:lnTo>
                  <a:lnTo>
                    <a:pt x="0" y="136"/>
                  </a:lnTo>
                  <a:lnTo>
                    <a:pt x="0" y="144"/>
                  </a:lnTo>
                  <a:lnTo>
                    <a:pt x="2" y="152"/>
                  </a:lnTo>
                  <a:lnTo>
                    <a:pt x="6" y="158"/>
                  </a:lnTo>
                  <a:lnTo>
                    <a:pt x="12" y="162"/>
                  </a:lnTo>
                  <a:lnTo>
                    <a:pt x="12" y="162"/>
                  </a:lnTo>
                  <a:lnTo>
                    <a:pt x="18" y="166"/>
                  </a:lnTo>
                  <a:lnTo>
                    <a:pt x="24" y="172"/>
                  </a:lnTo>
                  <a:lnTo>
                    <a:pt x="28" y="178"/>
                  </a:lnTo>
                  <a:lnTo>
                    <a:pt x="28" y="184"/>
                  </a:lnTo>
                  <a:lnTo>
                    <a:pt x="28" y="184"/>
                  </a:lnTo>
                  <a:lnTo>
                    <a:pt x="28" y="188"/>
                  </a:lnTo>
                  <a:lnTo>
                    <a:pt x="24" y="192"/>
                  </a:lnTo>
                  <a:lnTo>
                    <a:pt x="20" y="196"/>
                  </a:lnTo>
                  <a:lnTo>
                    <a:pt x="14" y="200"/>
                  </a:lnTo>
                  <a:lnTo>
                    <a:pt x="14" y="200"/>
                  </a:lnTo>
                  <a:lnTo>
                    <a:pt x="8" y="202"/>
                  </a:lnTo>
                  <a:lnTo>
                    <a:pt x="4" y="210"/>
                  </a:lnTo>
                  <a:lnTo>
                    <a:pt x="4" y="218"/>
                  </a:lnTo>
                  <a:lnTo>
                    <a:pt x="4" y="226"/>
                  </a:lnTo>
                  <a:lnTo>
                    <a:pt x="4" y="226"/>
                  </a:lnTo>
                  <a:lnTo>
                    <a:pt x="8" y="234"/>
                  </a:lnTo>
                  <a:lnTo>
                    <a:pt x="14" y="240"/>
                  </a:lnTo>
                  <a:lnTo>
                    <a:pt x="22" y="244"/>
                  </a:lnTo>
                  <a:lnTo>
                    <a:pt x="28" y="244"/>
                  </a:lnTo>
                  <a:lnTo>
                    <a:pt x="28" y="244"/>
                  </a:lnTo>
                  <a:lnTo>
                    <a:pt x="34" y="242"/>
                  </a:lnTo>
                  <a:lnTo>
                    <a:pt x="40" y="242"/>
                  </a:lnTo>
                  <a:lnTo>
                    <a:pt x="46" y="244"/>
                  </a:lnTo>
                  <a:lnTo>
                    <a:pt x="48" y="246"/>
                  </a:lnTo>
                  <a:lnTo>
                    <a:pt x="48" y="246"/>
                  </a:lnTo>
                  <a:lnTo>
                    <a:pt x="50" y="252"/>
                  </a:lnTo>
                  <a:lnTo>
                    <a:pt x="52" y="260"/>
                  </a:lnTo>
                  <a:lnTo>
                    <a:pt x="52" y="268"/>
                  </a:lnTo>
                  <a:lnTo>
                    <a:pt x="48" y="274"/>
                  </a:lnTo>
                  <a:lnTo>
                    <a:pt x="48" y="274"/>
                  </a:lnTo>
                  <a:lnTo>
                    <a:pt x="46" y="280"/>
                  </a:lnTo>
                  <a:lnTo>
                    <a:pt x="46" y="288"/>
                  </a:lnTo>
                  <a:lnTo>
                    <a:pt x="48" y="296"/>
                  </a:lnTo>
                  <a:lnTo>
                    <a:pt x="54" y="302"/>
                  </a:lnTo>
                  <a:lnTo>
                    <a:pt x="54" y="302"/>
                  </a:lnTo>
                  <a:lnTo>
                    <a:pt x="62" y="308"/>
                  </a:lnTo>
                  <a:lnTo>
                    <a:pt x="70" y="310"/>
                  </a:lnTo>
                  <a:lnTo>
                    <a:pt x="76" y="310"/>
                  </a:lnTo>
                  <a:lnTo>
                    <a:pt x="82" y="306"/>
                  </a:lnTo>
                  <a:lnTo>
                    <a:pt x="82" y="306"/>
                  </a:lnTo>
                  <a:lnTo>
                    <a:pt x="88" y="302"/>
                  </a:lnTo>
                  <a:lnTo>
                    <a:pt x="98" y="300"/>
                  </a:lnTo>
                  <a:lnTo>
                    <a:pt x="106" y="302"/>
                  </a:lnTo>
                  <a:lnTo>
                    <a:pt x="110" y="302"/>
                  </a:lnTo>
                  <a:lnTo>
                    <a:pt x="110" y="302"/>
                  </a:lnTo>
                  <a:lnTo>
                    <a:pt x="114" y="306"/>
                  </a:lnTo>
                  <a:lnTo>
                    <a:pt x="116" y="310"/>
                  </a:lnTo>
                  <a:lnTo>
                    <a:pt x="116" y="316"/>
                  </a:lnTo>
                  <a:lnTo>
                    <a:pt x="116" y="322"/>
                  </a:lnTo>
                  <a:lnTo>
                    <a:pt x="116" y="322"/>
                  </a:lnTo>
                  <a:lnTo>
                    <a:pt x="116" y="330"/>
                  </a:lnTo>
                  <a:lnTo>
                    <a:pt x="120" y="336"/>
                  </a:lnTo>
                  <a:lnTo>
                    <a:pt x="126" y="342"/>
                  </a:lnTo>
                  <a:lnTo>
                    <a:pt x="134" y="344"/>
                  </a:lnTo>
                  <a:lnTo>
                    <a:pt x="134" y="344"/>
                  </a:lnTo>
                  <a:lnTo>
                    <a:pt x="144" y="344"/>
                  </a:lnTo>
                  <a:lnTo>
                    <a:pt x="152" y="342"/>
                  </a:lnTo>
                  <a:lnTo>
                    <a:pt x="158" y="338"/>
                  </a:lnTo>
                  <a:lnTo>
                    <a:pt x="162" y="332"/>
                  </a:lnTo>
                  <a:lnTo>
                    <a:pt x="162" y="332"/>
                  </a:lnTo>
                  <a:lnTo>
                    <a:pt x="164" y="326"/>
                  </a:lnTo>
                  <a:lnTo>
                    <a:pt x="172" y="322"/>
                  </a:lnTo>
                  <a:lnTo>
                    <a:pt x="178" y="318"/>
                  </a:lnTo>
                  <a:lnTo>
                    <a:pt x="184" y="316"/>
                  </a:lnTo>
                  <a:lnTo>
                    <a:pt x="184" y="316"/>
                  </a:lnTo>
                  <a:lnTo>
                    <a:pt x="188" y="316"/>
                  </a:lnTo>
                  <a:lnTo>
                    <a:pt x="192" y="320"/>
                  </a:lnTo>
                  <a:lnTo>
                    <a:pt x="196" y="324"/>
                  </a:lnTo>
                  <a:lnTo>
                    <a:pt x="198" y="330"/>
                  </a:lnTo>
                  <a:lnTo>
                    <a:pt x="198" y="330"/>
                  </a:lnTo>
                  <a:lnTo>
                    <a:pt x="202" y="336"/>
                  </a:lnTo>
                  <a:lnTo>
                    <a:pt x="208" y="340"/>
                  </a:lnTo>
                  <a:lnTo>
                    <a:pt x="216" y="342"/>
                  </a:lnTo>
                  <a:lnTo>
                    <a:pt x="226" y="340"/>
                  </a:lnTo>
                  <a:lnTo>
                    <a:pt x="226" y="340"/>
                  </a:lnTo>
                  <a:lnTo>
                    <a:pt x="234" y="336"/>
                  </a:lnTo>
                  <a:lnTo>
                    <a:pt x="240" y="330"/>
                  </a:lnTo>
                  <a:lnTo>
                    <a:pt x="242" y="324"/>
                  </a:lnTo>
                  <a:lnTo>
                    <a:pt x="242" y="316"/>
                  </a:lnTo>
                  <a:lnTo>
                    <a:pt x="242" y="316"/>
                  </a:lnTo>
                  <a:lnTo>
                    <a:pt x="242" y="310"/>
                  </a:lnTo>
                  <a:lnTo>
                    <a:pt x="246" y="302"/>
                  </a:lnTo>
                  <a:lnTo>
                    <a:pt x="250" y="294"/>
                  </a:lnTo>
                  <a:lnTo>
                    <a:pt x="254" y="290"/>
                  </a:lnTo>
                  <a:lnTo>
                    <a:pt x="254" y="290"/>
                  </a:lnTo>
                  <a:lnTo>
                    <a:pt x="258" y="290"/>
                  </a:lnTo>
                  <a:lnTo>
                    <a:pt x="264" y="290"/>
                  </a:lnTo>
                  <a:lnTo>
                    <a:pt x="268" y="292"/>
                  </a:lnTo>
                  <a:lnTo>
                    <a:pt x="274" y="296"/>
                  </a:lnTo>
                  <a:lnTo>
                    <a:pt x="274" y="296"/>
                  </a:lnTo>
                  <a:lnTo>
                    <a:pt x="280" y="300"/>
                  </a:lnTo>
                  <a:lnTo>
                    <a:pt x="288" y="300"/>
                  </a:lnTo>
                  <a:lnTo>
                    <a:pt x="296" y="296"/>
                  </a:lnTo>
                  <a:lnTo>
                    <a:pt x="302" y="290"/>
                  </a:lnTo>
                  <a:lnTo>
                    <a:pt x="302" y="290"/>
                  </a:lnTo>
                  <a:lnTo>
                    <a:pt x="308" y="282"/>
                  </a:lnTo>
                  <a:lnTo>
                    <a:pt x="310" y="274"/>
                  </a:lnTo>
                  <a:lnTo>
                    <a:pt x="308" y="268"/>
                  </a:lnTo>
                  <a:lnTo>
                    <a:pt x="306" y="262"/>
                  </a:lnTo>
                  <a:lnTo>
                    <a:pt x="306" y="262"/>
                  </a:lnTo>
                  <a:lnTo>
                    <a:pt x="302" y="256"/>
                  </a:lnTo>
                  <a:lnTo>
                    <a:pt x="300" y="248"/>
                  </a:lnTo>
                  <a:lnTo>
                    <a:pt x="300" y="240"/>
                  </a:lnTo>
                  <a:lnTo>
                    <a:pt x="302" y="234"/>
                  </a:lnTo>
                  <a:lnTo>
                    <a:pt x="302" y="234"/>
                  </a:lnTo>
                  <a:lnTo>
                    <a:pt x="304" y="230"/>
                  </a:lnTo>
                  <a:lnTo>
                    <a:pt x="310" y="228"/>
                  </a:lnTo>
                  <a:lnTo>
                    <a:pt x="316" y="228"/>
                  </a:lnTo>
                  <a:lnTo>
                    <a:pt x="322" y="228"/>
                  </a:lnTo>
                  <a:lnTo>
                    <a:pt x="322" y="228"/>
                  </a:lnTo>
                  <a:lnTo>
                    <a:pt x="330" y="228"/>
                  </a:lnTo>
                  <a:lnTo>
                    <a:pt x="336" y="224"/>
                  </a:lnTo>
                  <a:lnTo>
                    <a:pt x="340" y="218"/>
                  </a:lnTo>
                  <a:lnTo>
                    <a:pt x="344" y="210"/>
                  </a:lnTo>
                  <a:lnTo>
                    <a:pt x="344" y="210"/>
                  </a:lnTo>
                  <a:lnTo>
                    <a:pt x="344" y="200"/>
                  </a:lnTo>
                  <a:lnTo>
                    <a:pt x="342" y="192"/>
                  </a:lnTo>
                  <a:lnTo>
                    <a:pt x="338" y="186"/>
                  </a:lnTo>
                  <a:lnTo>
                    <a:pt x="332" y="184"/>
                  </a:lnTo>
                  <a:lnTo>
                    <a:pt x="332" y="184"/>
                  </a:lnTo>
                  <a:lnTo>
                    <a:pt x="326" y="180"/>
                  </a:lnTo>
                  <a:lnTo>
                    <a:pt x="320" y="174"/>
                  </a:lnTo>
                  <a:lnTo>
                    <a:pt x="316" y="166"/>
                  </a:lnTo>
                  <a:lnTo>
                    <a:pt x="316" y="160"/>
                  </a:lnTo>
                  <a:lnTo>
                    <a:pt x="316" y="160"/>
                  </a:lnTo>
                  <a:lnTo>
                    <a:pt x="316" y="156"/>
                  </a:lnTo>
                  <a:lnTo>
                    <a:pt x="320" y="152"/>
                  </a:lnTo>
                  <a:lnTo>
                    <a:pt x="324" y="148"/>
                  </a:lnTo>
                  <a:lnTo>
                    <a:pt x="330" y="146"/>
                  </a:lnTo>
                  <a:lnTo>
                    <a:pt x="330" y="146"/>
                  </a:lnTo>
                  <a:lnTo>
                    <a:pt x="336" y="142"/>
                  </a:lnTo>
                  <a:lnTo>
                    <a:pt x="340" y="136"/>
                  </a:lnTo>
                  <a:lnTo>
                    <a:pt x="340" y="128"/>
                  </a:lnTo>
                  <a:lnTo>
                    <a:pt x="340" y="118"/>
                  </a:lnTo>
                  <a:lnTo>
                    <a:pt x="340" y="118"/>
                  </a:lnTo>
                  <a:lnTo>
                    <a:pt x="336" y="110"/>
                  </a:lnTo>
                  <a:lnTo>
                    <a:pt x="330" y="104"/>
                  </a:lnTo>
                  <a:lnTo>
                    <a:pt x="322" y="102"/>
                  </a:lnTo>
                  <a:lnTo>
                    <a:pt x="316" y="102"/>
                  </a:lnTo>
                  <a:lnTo>
                    <a:pt x="316" y="102"/>
                  </a:lnTo>
                  <a:lnTo>
                    <a:pt x="308" y="102"/>
                  </a:lnTo>
                  <a:lnTo>
                    <a:pt x="302" y="98"/>
                  </a:lnTo>
                  <a:lnTo>
                    <a:pt x="294" y="94"/>
                  </a:lnTo>
                  <a:lnTo>
                    <a:pt x="290" y="90"/>
                  </a:lnTo>
                  <a:lnTo>
                    <a:pt x="290" y="90"/>
                  </a:lnTo>
                  <a:lnTo>
                    <a:pt x="288" y="86"/>
                  </a:lnTo>
                  <a:lnTo>
                    <a:pt x="290" y="82"/>
                  </a:lnTo>
                  <a:lnTo>
                    <a:pt x="292" y="76"/>
                  </a:lnTo>
                  <a:lnTo>
                    <a:pt x="296" y="70"/>
                  </a:lnTo>
                  <a:lnTo>
                    <a:pt x="296" y="70"/>
                  </a:lnTo>
                  <a:lnTo>
                    <a:pt x="298" y="64"/>
                  </a:lnTo>
                  <a:lnTo>
                    <a:pt x="298" y="56"/>
                  </a:lnTo>
                  <a:lnTo>
                    <a:pt x="296" y="50"/>
                  </a:lnTo>
                  <a:lnTo>
                    <a:pt x="290" y="42"/>
                  </a:lnTo>
                  <a:lnTo>
                    <a:pt x="290" y="42"/>
                  </a:lnTo>
                  <a:lnTo>
                    <a:pt x="282" y="38"/>
                  </a:lnTo>
                  <a:lnTo>
                    <a:pt x="274" y="34"/>
                  </a:lnTo>
                  <a:lnTo>
                    <a:pt x="268" y="36"/>
                  </a:lnTo>
                  <a:lnTo>
                    <a:pt x="262" y="40"/>
                  </a:lnTo>
                  <a:lnTo>
                    <a:pt x="262" y="40"/>
                  </a:lnTo>
                  <a:lnTo>
                    <a:pt x="256" y="42"/>
                  </a:lnTo>
                  <a:lnTo>
                    <a:pt x="246" y="44"/>
                  </a:lnTo>
                  <a:lnTo>
                    <a:pt x="238" y="44"/>
                  </a:lnTo>
                  <a:lnTo>
                    <a:pt x="234" y="42"/>
                  </a:lnTo>
                  <a:lnTo>
                    <a:pt x="234" y="42"/>
                  </a:lnTo>
                  <a:lnTo>
                    <a:pt x="230" y="40"/>
                  </a:lnTo>
                  <a:lnTo>
                    <a:pt x="228" y="34"/>
                  </a:lnTo>
                  <a:lnTo>
                    <a:pt x="228" y="28"/>
                  </a:lnTo>
                  <a:lnTo>
                    <a:pt x="228" y="22"/>
                  </a:lnTo>
                  <a:lnTo>
                    <a:pt x="228" y="22"/>
                  </a:lnTo>
                  <a:lnTo>
                    <a:pt x="228" y="16"/>
                  </a:lnTo>
                  <a:lnTo>
                    <a:pt x="224" y="8"/>
                  </a:lnTo>
                  <a:lnTo>
                    <a:pt x="218" y="4"/>
                  </a:lnTo>
                  <a:lnTo>
                    <a:pt x="210" y="0"/>
                  </a:lnTo>
                  <a:lnTo>
                    <a:pt x="210" y="0"/>
                  </a:lnTo>
                  <a:lnTo>
                    <a:pt x="200" y="0"/>
                  </a:lnTo>
                  <a:lnTo>
                    <a:pt x="192" y="2"/>
                  </a:lnTo>
                  <a:lnTo>
                    <a:pt x="186" y="6"/>
                  </a:lnTo>
                  <a:lnTo>
                    <a:pt x="182" y="12"/>
                  </a:lnTo>
                  <a:lnTo>
                    <a:pt x="182" y="12"/>
                  </a:lnTo>
                  <a:lnTo>
                    <a:pt x="180" y="18"/>
                  </a:lnTo>
                  <a:lnTo>
                    <a:pt x="172" y="24"/>
                  </a:lnTo>
                  <a:lnTo>
                    <a:pt x="166" y="28"/>
                  </a:lnTo>
                  <a:lnTo>
                    <a:pt x="160" y="30"/>
                  </a:lnTo>
                  <a:lnTo>
                    <a:pt x="160" y="30"/>
                  </a:lnTo>
                  <a:lnTo>
                    <a:pt x="156" y="28"/>
                  </a:lnTo>
                  <a:lnTo>
                    <a:pt x="152" y="26"/>
                  </a:lnTo>
                  <a:lnTo>
                    <a:pt x="148" y="20"/>
                  </a:lnTo>
                  <a:lnTo>
                    <a:pt x="146" y="14"/>
                  </a:lnTo>
                  <a:lnTo>
                    <a:pt x="146" y="14"/>
                  </a:lnTo>
                  <a:lnTo>
                    <a:pt x="142" y="8"/>
                  </a:lnTo>
                  <a:lnTo>
                    <a:pt x="136" y="4"/>
                  </a:lnTo>
                  <a:lnTo>
                    <a:pt x="128" y="4"/>
                  </a:lnTo>
                  <a:lnTo>
                    <a:pt x="118" y="6"/>
                  </a:lnTo>
                  <a:lnTo>
                    <a:pt x="118" y="6"/>
                  </a:lnTo>
                  <a:lnTo>
                    <a:pt x="110" y="10"/>
                  </a:lnTo>
                  <a:lnTo>
                    <a:pt x="104" y="14"/>
                  </a:lnTo>
                  <a:lnTo>
                    <a:pt x="102" y="22"/>
                  </a:lnTo>
                  <a:lnTo>
                    <a:pt x="102" y="28"/>
                  </a:lnTo>
                  <a:lnTo>
                    <a:pt x="102" y="28"/>
                  </a:lnTo>
                  <a:lnTo>
                    <a:pt x="102" y="36"/>
                  </a:lnTo>
                  <a:lnTo>
                    <a:pt x="98" y="44"/>
                  </a:lnTo>
                  <a:lnTo>
                    <a:pt x="94" y="50"/>
                  </a:lnTo>
                  <a:lnTo>
                    <a:pt x="90" y="54"/>
                  </a:lnTo>
                  <a:lnTo>
                    <a:pt x="90" y="54"/>
                  </a:lnTo>
                  <a:lnTo>
                    <a:pt x="86" y="56"/>
                  </a:lnTo>
                  <a:lnTo>
                    <a:pt x="80" y="54"/>
                  </a:lnTo>
                  <a:lnTo>
                    <a:pt x="76" y="52"/>
                  </a:lnTo>
                  <a:lnTo>
                    <a:pt x="70" y="48"/>
                  </a:lnTo>
                  <a:lnTo>
                    <a:pt x="70" y="48"/>
                  </a:lnTo>
                  <a:lnTo>
                    <a:pt x="64" y="46"/>
                  </a:lnTo>
                  <a:lnTo>
                    <a:pt x="56" y="46"/>
                  </a:lnTo>
                  <a:lnTo>
                    <a:pt x="48" y="48"/>
                  </a:lnTo>
                  <a:lnTo>
                    <a:pt x="42" y="54"/>
                  </a:lnTo>
                  <a:lnTo>
                    <a:pt x="42" y="54"/>
                  </a:lnTo>
                  <a:lnTo>
                    <a:pt x="36" y="62"/>
                  </a:lnTo>
                  <a:lnTo>
                    <a:pt x="34" y="70"/>
                  </a:lnTo>
                  <a:lnTo>
                    <a:pt x="36" y="78"/>
                  </a:lnTo>
                  <a:lnTo>
                    <a:pt x="38" y="82"/>
                  </a:lnTo>
                  <a:lnTo>
                    <a:pt x="38" y="82"/>
                  </a:lnTo>
                  <a:close/>
                  <a:moveTo>
                    <a:pt x="142" y="76"/>
                  </a:moveTo>
                  <a:lnTo>
                    <a:pt x="142" y="76"/>
                  </a:lnTo>
                  <a:lnTo>
                    <a:pt x="162" y="72"/>
                  </a:lnTo>
                  <a:lnTo>
                    <a:pt x="180" y="72"/>
                  </a:lnTo>
                  <a:lnTo>
                    <a:pt x="200" y="76"/>
                  </a:lnTo>
                  <a:lnTo>
                    <a:pt x="218" y="82"/>
                  </a:lnTo>
                  <a:lnTo>
                    <a:pt x="234" y="94"/>
                  </a:lnTo>
                  <a:lnTo>
                    <a:pt x="248" y="106"/>
                  </a:lnTo>
                  <a:lnTo>
                    <a:pt x="260" y="122"/>
                  </a:lnTo>
                  <a:lnTo>
                    <a:pt x="268" y="142"/>
                  </a:lnTo>
                  <a:lnTo>
                    <a:pt x="268" y="142"/>
                  </a:lnTo>
                  <a:lnTo>
                    <a:pt x="272" y="162"/>
                  </a:lnTo>
                  <a:lnTo>
                    <a:pt x="272" y="182"/>
                  </a:lnTo>
                  <a:lnTo>
                    <a:pt x="268" y="200"/>
                  </a:lnTo>
                  <a:lnTo>
                    <a:pt x="262" y="218"/>
                  </a:lnTo>
                  <a:lnTo>
                    <a:pt x="252" y="234"/>
                  </a:lnTo>
                  <a:lnTo>
                    <a:pt x="238" y="248"/>
                  </a:lnTo>
                  <a:lnTo>
                    <a:pt x="222" y="260"/>
                  </a:lnTo>
                  <a:lnTo>
                    <a:pt x="202" y="268"/>
                  </a:lnTo>
                  <a:lnTo>
                    <a:pt x="202" y="268"/>
                  </a:lnTo>
                  <a:lnTo>
                    <a:pt x="182" y="272"/>
                  </a:lnTo>
                  <a:lnTo>
                    <a:pt x="164" y="272"/>
                  </a:lnTo>
                  <a:lnTo>
                    <a:pt x="144" y="270"/>
                  </a:lnTo>
                  <a:lnTo>
                    <a:pt x="126" y="262"/>
                  </a:lnTo>
                  <a:lnTo>
                    <a:pt x="110" y="252"/>
                  </a:lnTo>
                  <a:lnTo>
                    <a:pt x="96" y="238"/>
                  </a:lnTo>
                  <a:lnTo>
                    <a:pt x="84" y="222"/>
                  </a:lnTo>
                  <a:lnTo>
                    <a:pt x="76" y="204"/>
                  </a:lnTo>
                  <a:lnTo>
                    <a:pt x="76" y="204"/>
                  </a:lnTo>
                  <a:lnTo>
                    <a:pt x="72" y="184"/>
                  </a:lnTo>
                  <a:lnTo>
                    <a:pt x="72" y="164"/>
                  </a:lnTo>
                  <a:lnTo>
                    <a:pt x="76" y="144"/>
                  </a:lnTo>
                  <a:lnTo>
                    <a:pt x="82" y="126"/>
                  </a:lnTo>
                  <a:lnTo>
                    <a:pt x="92" y="110"/>
                  </a:lnTo>
                  <a:lnTo>
                    <a:pt x="106" y="96"/>
                  </a:lnTo>
                  <a:lnTo>
                    <a:pt x="122" y="84"/>
                  </a:lnTo>
                  <a:lnTo>
                    <a:pt x="142" y="76"/>
                  </a:lnTo>
                  <a:lnTo>
                    <a:pt x="14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6">
              <a:extLst>
                <a:ext uri="{FF2B5EF4-FFF2-40B4-BE49-F238E27FC236}">
                  <a16:creationId xmlns:a16="http://schemas.microsoft.com/office/drawing/2014/main" xmlns="" id="{6DE5FD6B-9E14-44BB-9FB2-7CE0D5689481}"/>
                </a:ext>
              </a:extLst>
            </p:cNvPr>
            <p:cNvSpPr>
              <a:spLocks noEditPoints="1"/>
            </p:cNvSpPr>
            <p:nvPr/>
          </p:nvSpPr>
          <p:spPr bwMode="auto">
            <a:xfrm>
              <a:off x="5308600" y="2025650"/>
              <a:ext cx="352425" cy="349250"/>
            </a:xfrm>
            <a:custGeom>
              <a:avLst/>
              <a:gdLst/>
              <a:ahLst/>
              <a:cxnLst>
                <a:cxn ang="0">
                  <a:pos x="28" y="70"/>
                </a:cxn>
                <a:cxn ang="0">
                  <a:pos x="14" y="74"/>
                </a:cxn>
                <a:cxn ang="0">
                  <a:pos x="0" y="86"/>
                </a:cxn>
                <a:cxn ang="0">
                  <a:pos x="8" y="102"/>
                </a:cxn>
                <a:cxn ang="0">
                  <a:pos x="18" y="120"/>
                </a:cxn>
                <a:cxn ang="0">
                  <a:pos x="4" y="134"/>
                </a:cxn>
                <a:cxn ang="0">
                  <a:pos x="10" y="154"/>
                </a:cxn>
                <a:cxn ang="0">
                  <a:pos x="30" y="156"/>
                </a:cxn>
                <a:cxn ang="0">
                  <a:pos x="32" y="176"/>
                </a:cxn>
                <a:cxn ang="0">
                  <a:pos x="36" y="194"/>
                </a:cxn>
                <a:cxn ang="0">
                  <a:pos x="54" y="196"/>
                </a:cxn>
                <a:cxn ang="0">
                  <a:pos x="72" y="194"/>
                </a:cxn>
                <a:cxn ang="0">
                  <a:pos x="76" y="212"/>
                </a:cxn>
                <a:cxn ang="0">
                  <a:pos x="94" y="220"/>
                </a:cxn>
                <a:cxn ang="0">
                  <a:pos x="106" y="208"/>
                </a:cxn>
                <a:cxn ang="0">
                  <a:pos x="124" y="204"/>
                </a:cxn>
                <a:cxn ang="0">
                  <a:pos x="140" y="218"/>
                </a:cxn>
                <a:cxn ang="0">
                  <a:pos x="156" y="208"/>
                </a:cxn>
                <a:cxn ang="0">
                  <a:pos x="164" y="186"/>
                </a:cxn>
                <a:cxn ang="0">
                  <a:pos x="176" y="190"/>
                </a:cxn>
                <a:cxn ang="0">
                  <a:pos x="194" y="186"/>
                </a:cxn>
                <a:cxn ang="0">
                  <a:pos x="196" y="168"/>
                </a:cxn>
                <a:cxn ang="0">
                  <a:pos x="196" y="148"/>
                </a:cxn>
                <a:cxn ang="0">
                  <a:pos x="216" y="144"/>
                </a:cxn>
                <a:cxn ang="0">
                  <a:pos x="220" y="122"/>
                </a:cxn>
                <a:cxn ang="0">
                  <a:pos x="206" y="110"/>
                </a:cxn>
                <a:cxn ang="0">
                  <a:pos x="212" y="92"/>
                </a:cxn>
                <a:cxn ang="0">
                  <a:pos x="218" y="76"/>
                </a:cxn>
                <a:cxn ang="0">
                  <a:pos x="204" y="64"/>
                </a:cxn>
                <a:cxn ang="0">
                  <a:pos x="188" y="58"/>
                </a:cxn>
                <a:cxn ang="0">
                  <a:pos x="192" y="40"/>
                </a:cxn>
                <a:cxn ang="0">
                  <a:pos x="182" y="22"/>
                </a:cxn>
                <a:cxn ang="0">
                  <a:pos x="164" y="26"/>
                </a:cxn>
                <a:cxn ang="0">
                  <a:pos x="148" y="22"/>
                </a:cxn>
                <a:cxn ang="0">
                  <a:pos x="140" y="2"/>
                </a:cxn>
                <a:cxn ang="0">
                  <a:pos x="120" y="4"/>
                </a:cxn>
                <a:cxn ang="0">
                  <a:pos x="104" y="18"/>
                </a:cxn>
                <a:cxn ang="0">
                  <a:pos x="94" y="8"/>
                </a:cxn>
                <a:cxn ang="0">
                  <a:pos x="76" y="2"/>
                </a:cxn>
                <a:cxn ang="0">
                  <a:pos x="66" y="18"/>
                </a:cxn>
                <a:cxn ang="0">
                  <a:pos x="56" y="34"/>
                </a:cxn>
                <a:cxn ang="0">
                  <a:pos x="36" y="28"/>
                </a:cxn>
                <a:cxn ang="0">
                  <a:pos x="22" y="44"/>
                </a:cxn>
                <a:cxn ang="0">
                  <a:pos x="92" y="48"/>
                </a:cxn>
                <a:cxn ang="0">
                  <a:pos x="152" y="58"/>
                </a:cxn>
                <a:cxn ang="0">
                  <a:pos x="176" y="102"/>
                </a:cxn>
                <a:cxn ang="0">
                  <a:pos x="154" y="160"/>
                </a:cxn>
                <a:cxn ang="0">
                  <a:pos x="106" y="174"/>
                </a:cxn>
                <a:cxn ang="0">
                  <a:pos x="54" y="142"/>
                </a:cxn>
                <a:cxn ang="0">
                  <a:pos x="48" y="92"/>
                </a:cxn>
                <a:cxn ang="0">
                  <a:pos x="92" y="48"/>
                </a:cxn>
              </a:cxnLst>
              <a:rect l="0" t="0" r="r" b="b"/>
              <a:pathLst>
                <a:path w="222" h="220">
                  <a:moveTo>
                    <a:pt x="26" y="52"/>
                  </a:moveTo>
                  <a:lnTo>
                    <a:pt x="26" y="52"/>
                  </a:lnTo>
                  <a:lnTo>
                    <a:pt x="28" y="56"/>
                  </a:lnTo>
                  <a:lnTo>
                    <a:pt x="28" y="62"/>
                  </a:lnTo>
                  <a:lnTo>
                    <a:pt x="28" y="70"/>
                  </a:lnTo>
                  <a:lnTo>
                    <a:pt x="28" y="70"/>
                  </a:lnTo>
                  <a:lnTo>
                    <a:pt x="26" y="72"/>
                  </a:lnTo>
                  <a:lnTo>
                    <a:pt x="22" y="74"/>
                  </a:lnTo>
                  <a:lnTo>
                    <a:pt x="14" y="74"/>
                  </a:lnTo>
                  <a:lnTo>
                    <a:pt x="14" y="74"/>
                  </a:lnTo>
                  <a:lnTo>
                    <a:pt x="10" y="74"/>
                  </a:lnTo>
                  <a:lnTo>
                    <a:pt x="6" y="76"/>
                  </a:lnTo>
                  <a:lnTo>
                    <a:pt x="2" y="80"/>
                  </a:lnTo>
                  <a:lnTo>
                    <a:pt x="0" y="86"/>
                  </a:lnTo>
                  <a:lnTo>
                    <a:pt x="0" y="86"/>
                  </a:lnTo>
                  <a:lnTo>
                    <a:pt x="0" y="92"/>
                  </a:lnTo>
                  <a:lnTo>
                    <a:pt x="2" y="98"/>
                  </a:lnTo>
                  <a:lnTo>
                    <a:pt x="4" y="100"/>
                  </a:lnTo>
                  <a:lnTo>
                    <a:pt x="8" y="102"/>
                  </a:lnTo>
                  <a:lnTo>
                    <a:pt x="8" y="102"/>
                  </a:lnTo>
                  <a:lnTo>
                    <a:pt x="12" y="106"/>
                  </a:lnTo>
                  <a:lnTo>
                    <a:pt x="16" y="110"/>
                  </a:lnTo>
                  <a:lnTo>
                    <a:pt x="18" y="118"/>
                  </a:lnTo>
                  <a:lnTo>
                    <a:pt x="18" y="118"/>
                  </a:lnTo>
                  <a:lnTo>
                    <a:pt x="18" y="120"/>
                  </a:lnTo>
                  <a:lnTo>
                    <a:pt x="16" y="122"/>
                  </a:lnTo>
                  <a:lnTo>
                    <a:pt x="10" y="128"/>
                  </a:lnTo>
                  <a:lnTo>
                    <a:pt x="10" y="128"/>
                  </a:lnTo>
                  <a:lnTo>
                    <a:pt x="6" y="130"/>
                  </a:lnTo>
                  <a:lnTo>
                    <a:pt x="4" y="134"/>
                  </a:lnTo>
                  <a:lnTo>
                    <a:pt x="2" y="138"/>
                  </a:lnTo>
                  <a:lnTo>
                    <a:pt x="4" y="144"/>
                  </a:lnTo>
                  <a:lnTo>
                    <a:pt x="4" y="144"/>
                  </a:lnTo>
                  <a:lnTo>
                    <a:pt x="6" y="150"/>
                  </a:lnTo>
                  <a:lnTo>
                    <a:pt x="10" y="154"/>
                  </a:lnTo>
                  <a:lnTo>
                    <a:pt x="14" y="156"/>
                  </a:lnTo>
                  <a:lnTo>
                    <a:pt x="18" y="156"/>
                  </a:lnTo>
                  <a:lnTo>
                    <a:pt x="18" y="156"/>
                  </a:lnTo>
                  <a:lnTo>
                    <a:pt x="26" y="154"/>
                  </a:lnTo>
                  <a:lnTo>
                    <a:pt x="30" y="156"/>
                  </a:lnTo>
                  <a:lnTo>
                    <a:pt x="32" y="158"/>
                  </a:lnTo>
                  <a:lnTo>
                    <a:pt x="32" y="158"/>
                  </a:lnTo>
                  <a:lnTo>
                    <a:pt x="34" y="166"/>
                  </a:lnTo>
                  <a:lnTo>
                    <a:pt x="34" y="172"/>
                  </a:lnTo>
                  <a:lnTo>
                    <a:pt x="32" y="176"/>
                  </a:lnTo>
                  <a:lnTo>
                    <a:pt x="32" y="176"/>
                  </a:lnTo>
                  <a:lnTo>
                    <a:pt x="30" y="180"/>
                  </a:lnTo>
                  <a:lnTo>
                    <a:pt x="30" y="184"/>
                  </a:lnTo>
                  <a:lnTo>
                    <a:pt x="32" y="190"/>
                  </a:lnTo>
                  <a:lnTo>
                    <a:pt x="36" y="194"/>
                  </a:lnTo>
                  <a:lnTo>
                    <a:pt x="36" y="194"/>
                  </a:lnTo>
                  <a:lnTo>
                    <a:pt x="40" y="196"/>
                  </a:lnTo>
                  <a:lnTo>
                    <a:pt x="46" y="198"/>
                  </a:lnTo>
                  <a:lnTo>
                    <a:pt x="50" y="198"/>
                  </a:lnTo>
                  <a:lnTo>
                    <a:pt x="54" y="196"/>
                  </a:lnTo>
                  <a:lnTo>
                    <a:pt x="54" y="196"/>
                  </a:lnTo>
                  <a:lnTo>
                    <a:pt x="58" y="194"/>
                  </a:lnTo>
                  <a:lnTo>
                    <a:pt x="62" y="192"/>
                  </a:lnTo>
                  <a:lnTo>
                    <a:pt x="72" y="194"/>
                  </a:lnTo>
                  <a:lnTo>
                    <a:pt x="72" y="194"/>
                  </a:lnTo>
                  <a:lnTo>
                    <a:pt x="74" y="196"/>
                  </a:lnTo>
                  <a:lnTo>
                    <a:pt x="74" y="198"/>
                  </a:lnTo>
                  <a:lnTo>
                    <a:pt x="76" y="206"/>
                  </a:lnTo>
                  <a:lnTo>
                    <a:pt x="76" y="206"/>
                  </a:lnTo>
                  <a:lnTo>
                    <a:pt x="76" y="212"/>
                  </a:lnTo>
                  <a:lnTo>
                    <a:pt x="78" y="216"/>
                  </a:lnTo>
                  <a:lnTo>
                    <a:pt x="82" y="218"/>
                  </a:lnTo>
                  <a:lnTo>
                    <a:pt x="88" y="220"/>
                  </a:lnTo>
                  <a:lnTo>
                    <a:pt x="88" y="220"/>
                  </a:lnTo>
                  <a:lnTo>
                    <a:pt x="94" y="220"/>
                  </a:lnTo>
                  <a:lnTo>
                    <a:pt x="98" y="220"/>
                  </a:lnTo>
                  <a:lnTo>
                    <a:pt x="102" y="216"/>
                  </a:lnTo>
                  <a:lnTo>
                    <a:pt x="104" y="212"/>
                  </a:lnTo>
                  <a:lnTo>
                    <a:pt x="104" y="212"/>
                  </a:lnTo>
                  <a:lnTo>
                    <a:pt x="106" y="208"/>
                  </a:lnTo>
                  <a:lnTo>
                    <a:pt x="110" y="206"/>
                  </a:lnTo>
                  <a:lnTo>
                    <a:pt x="118" y="202"/>
                  </a:lnTo>
                  <a:lnTo>
                    <a:pt x="118" y="202"/>
                  </a:lnTo>
                  <a:lnTo>
                    <a:pt x="122" y="202"/>
                  </a:lnTo>
                  <a:lnTo>
                    <a:pt x="124" y="204"/>
                  </a:lnTo>
                  <a:lnTo>
                    <a:pt x="128" y="212"/>
                  </a:lnTo>
                  <a:lnTo>
                    <a:pt x="128" y="212"/>
                  </a:lnTo>
                  <a:lnTo>
                    <a:pt x="130" y="216"/>
                  </a:lnTo>
                  <a:lnTo>
                    <a:pt x="134" y="218"/>
                  </a:lnTo>
                  <a:lnTo>
                    <a:pt x="140" y="218"/>
                  </a:lnTo>
                  <a:lnTo>
                    <a:pt x="146" y="218"/>
                  </a:lnTo>
                  <a:lnTo>
                    <a:pt x="146" y="218"/>
                  </a:lnTo>
                  <a:lnTo>
                    <a:pt x="150" y="214"/>
                  </a:lnTo>
                  <a:lnTo>
                    <a:pt x="154" y="212"/>
                  </a:lnTo>
                  <a:lnTo>
                    <a:pt x="156" y="208"/>
                  </a:lnTo>
                  <a:lnTo>
                    <a:pt x="156" y="202"/>
                  </a:lnTo>
                  <a:lnTo>
                    <a:pt x="156" y="202"/>
                  </a:lnTo>
                  <a:lnTo>
                    <a:pt x="156" y="198"/>
                  </a:lnTo>
                  <a:lnTo>
                    <a:pt x="158" y="192"/>
                  </a:lnTo>
                  <a:lnTo>
                    <a:pt x="164" y="186"/>
                  </a:lnTo>
                  <a:lnTo>
                    <a:pt x="164" y="186"/>
                  </a:lnTo>
                  <a:lnTo>
                    <a:pt x="166" y="186"/>
                  </a:lnTo>
                  <a:lnTo>
                    <a:pt x="170" y="186"/>
                  </a:lnTo>
                  <a:lnTo>
                    <a:pt x="176" y="190"/>
                  </a:lnTo>
                  <a:lnTo>
                    <a:pt x="176" y="190"/>
                  </a:lnTo>
                  <a:lnTo>
                    <a:pt x="180" y="192"/>
                  </a:lnTo>
                  <a:lnTo>
                    <a:pt x="186" y="192"/>
                  </a:lnTo>
                  <a:lnTo>
                    <a:pt x="190" y="190"/>
                  </a:lnTo>
                  <a:lnTo>
                    <a:pt x="194" y="186"/>
                  </a:lnTo>
                  <a:lnTo>
                    <a:pt x="194" y="186"/>
                  </a:lnTo>
                  <a:lnTo>
                    <a:pt x="198" y="180"/>
                  </a:lnTo>
                  <a:lnTo>
                    <a:pt x="200" y="176"/>
                  </a:lnTo>
                  <a:lnTo>
                    <a:pt x="200" y="172"/>
                  </a:lnTo>
                  <a:lnTo>
                    <a:pt x="196" y="168"/>
                  </a:lnTo>
                  <a:lnTo>
                    <a:pt x="196" y="168"/>
                  </a:lnTo>
                  <a:lnTo>
                    <a:pt x="194" y="164"/>
                  </a:lnTo>
                  <a:lnTo>
                    <a:pt x="194" y="158"/>
                  </a:lnTo>
                  <a:lnTo>
                    <a:pt x="194" y="150"/>
                  </a:lnTo>
                  <a:lnTo>
                    <a:pt x="194" y="150"/>
                  </a:lnTo>
                  <a:lnTo>
                    <a:pt x="196" y="148"/>
                  </a:lnTo>
                  <a:lnTo>
                    <a:pt x="200" y="146"/>
                  </a:lnTo>
                  <a:lnTo>
                    <a:pt x="208" y="146"/>
                  </a:lnTo>
                  <a:lnTo>
                    <a:pt x="208" y="146"/>
                  </a:lnTo>
                  <a:lnTo>
                    <a:pt x="212" y="146"/>
                  </a:lnTo>
                  <a:lnTo>
                    <a:pt x="216" y="144"/>
                  </a:lnTo>
                  <a:lnTo>
                    <a:pt x="220" y="140"/>
                  </a:lnTo>
                  <a:lnTo>
                    <a:pt x="222" y="134"/>
                  </a:lnTo>
                  <a:lnTo>
                    <a:pt x="222" y="134"/>
                  </a:lnTo>
                  <a:lnTo>
                    <a:pt x="222" y="128"/>
                  </a:lnTo>
                  <a:lnTo>
                    <a:pt x="220" y="122"/>
                  </a:lnTo>
                  <a:lnTo>
                    <a:pt x="218" y="118"/>
                  </a:lnTo>
                  <a:lnTo>
                    <a:pt x="214" y="116"/>
                  </a:lnTo>
                  <a:lnTo>
                    <a:pt x="214" y="116"/>
                  </a:lnTo>
                  <a:lnTo>
                    <a:pt x="210" y="114"/>
                  </a:lnTo>
                  <a:lnTo>
                    <a:pt x="206" y="110"/>
                  </a:lnTo>
                  <a:lnTo>
                    <a:pt x="204" y="102"/>
                  </a:lnTo>
                  <a:lnTo>
                    <a:pt x="204" y="102"/>
                  </a:lnTo>
                  <a:lnTo>
                    <a:pt x="204" y="100"/>
                  </a:lnTo>
                  <a:lnTo>
                    <a:pt x="206" y="96"/>
                  </a:lnTo>
                  <a:lnTo>
                    <a:pt x="212" y="92"/>
                  </a:lnTo>
                  <a:lnTo>
                    <a:pt x="212" y="92"/>
                  </a:lnTo>
                  <a:lnTo>
                    <a:pt x="216" y="90"/>
                  </a:lnTo>
                  <a:lnTo>
                    <a:pt x="218" y="86"/>
                  </a:lnTo>
                  <a:lnTo>
                    <a:pt x="220" y="82"/>
                  </a:lnTo>
                  <a:lnTo>
                    <a:pt x="218" y="76"/>
                  </a:lnTo>
                  <a:lnTo>
                    <a:pt x="218" y="76"/>
                  </a:lnTo>
                  <a:lnTo>
                    <a:pt x="216" y="70"/>
                  </a:lnTo>
                  <a:lnTo>
                    <a:pt x="212" y="66"/>
                  </a:lnTo>
                  <a:lnTo>
                    <a:pt x="208" y="64"/>
                  </a:lnTo>
                  <a:lnTo>
                    <a:pt x="204" y="64"/>
                  </a:lnTo>
                  <a:lnTo>
                    <a:pt x="204" y="64"/>
                  </a:lnTo>
                  <a:lnTo>
                    <a:pt x="200" y="64"/>
                  </a:lnTo>
                  <a:lnTo>
                    <a:pt x="194" y="62"/>
                  </a:lnTo>
                  <a:lnTo>
                    <a:pt x="188" y="58"/>
                  </a:lnTo>
                  <a:lnTo>
                    <a:pt x="188" y="58"/>
                  </a:lnTo>
                  <a:lnTo>
                    <a:pt x="186" y="54"/>
                  </a:lnTo>
                  <a:lnTo>
                    <a:pt x="186" y="52"/>
                  </a:lnTo>
                  <a:lnTo>
                    <a:pt x="190" y="44"/>
                  </a:lnTo>
                  <a:lnTo>
                    <a:pt x="190" y="44"/>
                  </a:lnTo>
                  <a:lnTo>
                    <a:pt x="192" y="40"/>
                  </a:lnTo>
                  <a:lnTo>
                    <a:pt x="192" y="36"/>
                  </a:lnTo>
                  <a:lnTo>
                    <a:pt x="190" y="30"/>
                  </a:lnTo>
                  <a:lnTo>
                    <a:pt x="188" y="26"/>
                  </a:lnTo>
                  <a:lnTo>
                    <a:pt x="188" y="26"/>
                  </a:lnTo>
                  <a:lnTo>
                    <a:pt x="182" y="22"/>
                  </a:lnTo>
                  <a:lnTo>
                    <a:pt x="178" y="22"/>
                  </a:lnTo>
                  <a:lnTo>
                    <a:pt x="172" y="22"/>
                  </a:lnTo>
                  <a:lnTo>
                    <a:pt x="168" y="24"/>
                  </a:lnTo>
                  <a:lnTo>
                    <a:pt x="168" y="24"/>
                  </a:lnTo>
                  <a:lnTo>
                    <a:pt x="164" y="26"/>
                  </a:lnTo>
                  <a:lnTo>
                    <a:pt x="160" y="28"/>
                  </a:lnTo>
                  <a:lnTo>
                    <a:pt x="150" y="26"/>
                  </a:lnTo>
                  <a:lnTo>
                    <a:pt x="150" y="26"/>
                  </a:lnTo>
                  <a:lnTo>
                    <a:pt x="148" y="24"/>
                  </a:lnTo>
                  <a:lnTo>
                    <a:pt x="148" y="22"/>
                  </a:lnTo>
                  <a:lnTo>
                    <a:pt x="148" y="14"/>
                  </a:lnTo>
                  <a:lnTo>
                    <a:pt x="148" y="14"/>
                  </a:lnTo>
                  <a:lnTo>
                    <a:pt x="146" y="8"/>
                  </a:lnTo>
                  <a:lnTo>
                    <a:pt x="144" y="4"/>
                  </a:lnTo>
                  <a:lnTo>
                    <a:pt x="140" y="2"/>
                  </a:lnTo>
                  <a:lnTo>
                    <a:pt x="134" y="0"/>
                  </a:lnTo>
                  <a:lnTo>
                    <a:pt x="134" y="0"/>
                  </a:lnTo>
                  <a:lnTo>
                    <a:pt x="130" y="0"/>
                  </a:lnTo>
                  <a:lnTo>
                    <a:pt x="124" y="0"/>
                  </a:lnTo>
                  <a:lnTo>
                    <a:pt x="120" y="4"/>
                  </a:lnTo>
                  <a:lnTo>
                    <a:pt x="118" y="6"/>
                  </a:lnTo>
                  <a:lnTo>
                    <a:pt x="118" y="6"/>
                  </a:lnTo>
                  <a:lnTo>
                    <a:pt x="116" y="10"/>
                  </a:lnTo>
                  <a:lnTo>
                    <a:pt x="112" y="14"/>
                  </a:lnTo>
                  <a:lnTo>
                    <a:pt x="104" y="18"/>
                  </a:lnTo>
                  <a:lnTo>
                    <a:pt x="104" y="18"/>
                  </a:lnTo>
                  <a:lnTo>
                    <a:pt x="100" y="18"/>
                  </a:lnTo>
                  <a:lnTo>
                    <a:pt x="98" y="16"/>
                  </a:lnTo>
                  <a:lnTo>
                    <a:pt x="94" y="8"/>
                  </a:lnTo>
                  <a:lnTo>
                    <a:pt x="94" y="8"/>
                  </a:lnTo>
                  <a:lnTo>
                    <a:pt x="92" y="4"/>
                  </a:lnTo>
                  <a:lnTo>
                    <a:pt x="88" y="2"/>
                  </a:lnTo>
                  <a:lnTo>
                    <a:pt x="82" y="2"/>
                  </a:lnTo>
                  <a:lnTo>
                    <a:pt x="76" y="2"/>
                  </a:lnTo>
                  <a:lnTo>
                    <a:pt x="76" y="2"/>
                  </a:lnTo>
                  <a:lnTo>
                    <a:pt x="72" y="4"/>
                  </a:lnTo>
                  <a:lnTo>
                    <a:pt x="68" y="8"/>
                  </a:lnTo>
                  <a:lnTo>
                    <a:pt x="66" y="12"/>
                  </a:lnTo>
                  <a:lnTo>
                    <a:pt x="66" y="18"/>
                  </a:lnTo>
                  <a:lnTo>
                    <a:pt x="66" y="18"/>
                  </a:lnTo>
                  <a:lnTo>
                    <a:pt x="66" y="22"/>
                  </a:lnTo>
                  <a:lnTo>
                    <a:pt x="64" y="26"/>
                  </a:lnTo>
                  <a:lnTo>
                    <a:pt x="58" y="34"/>
                  </a:lnTo>
                  <a:lnTo>
                    <a:pt x="58" y="34"/>
                  </a:lnTo>
                  <a:lnTo>
                    <a:pt x="56" y="34"/>
                  </a:lnTo>
                  <a:lnTo>
                    <a:pt x="52" y="34"/>
                  </a:lnTo>
                  <a:lnTo>
                    <a:pt x="46" y="30"/>
                  </a:lnTo>
                  <a:lnTo>
                    <a:pt x="46" y="30"/>
                  </a:lnTo>
                  <a:lnTo>
                    <a:pt x="42" y="28"/>
                  </a:lnTo>
                  <a:lnTo>
                    <a:pt x="36" y="28"/>
                  </a:lnTo>
                  <a:lnTo>
                    <a:pt x="32" y="30"/>
                  </a:lnTo>
                  <a:lnTo>
                    <a:pt x="28" y="34"/>
                  </a:lnTo>
                  <a:lnTo>
                    <a:pt x="28" y="34"/>
                  </a:lnTo>
                  <a:lnTo>
                    <a:pt x="24" y="38"/>
                  </a:lnTo>
                  <a:lnTo>
                    <a:pt x="22" y="44"/>
                  </a:lnTo>
                  <a:lnTo>
                    <a:pt x="24" y="48"/>
                  </a:lnTo>
                  <a:lnTo>
                    <a:pt x="26" y="52"/>
                  </a:lnTo>
                  <a:lnTo>
                    <a:pt x="26" y="52"/>
                  </a:lnTo>
                  <a:close/>
                  <a:moveTo>
                    <a:pt x="92" y="48"/>
                  </a:moveTo>
                  <a:lnTo>
                    <a:pt x="92" y="48"/>
                  </a:lnTo>
                  <a:lnTo>
                    <a:pt x="104" y="46"/>
                  </a:lnTo>
                  <a:lnTo>
                    <a:pt x="116" y="46"/>
                  </a:lnTo>
                  <a:lnTo>
                    <a:pt x="130" y="48"/>
                  </a:lnTo>
                  <a:lnTo>
                    <a:pt x="140" y="52"/>
                  </a:lnTo>
                  <a:lnTo>
                    <a:pt x="152" y="58"/>
                  </a:lnTo>
                  <a:lnTo>
                    <a:pt x="160" y="68"/>
                  </a:lnTo>
                  <a:lnTo>
                    <a:pt x="168" y="78"/>
                  </a:lnTo>
                  <a:lnTo>
                    <a:pt x="172" y="90"/>
                  </a:lnTo>
                  <a:lnTo>
                    <a:pt x="172" y="90"/>
                  </a:lnTo>
                  <a:lnTo>
                    <a:pt x="176" y="102"/>
                  </a:lnTo>
                  <a:lnTo>
                    <a:pt x="176" y="116"/>
                  </a:lnTo>
                  <a:lnTo>
                    <a:pt x="174" y="128"/>
                  </a:lnTo>
                  <a:lnTo>
                    <a:pt x="168" y="140"/>
                  </a:lnTo>
                  <a:lnTo>
                    <a:pt x="162" y="150"/>
                  </a:lnTo>
                  <a:lnTo>
                    <a:pt x="154" y="160"/>
                  </a:lnTo>
                  <a:lnTo>
                    <a:pt x="144" y="166"/>
                  </a:lnTo>
                  <a:lnTo>
                    <a:pt x="130" y="172"/>
                  </a:lnTo>
                  <a:lnTo>
                    <a:pt x="130" y="172"/>
                  </a:lnTo>
                  <a:lnTo>
                    <a:pt x="118" y="174"/>
                  </a:lnTo>
                  <a:lnTo>
                    <a:pt x="106" y="174"/>
                  </a:lnTo>
                  <a:lnTo>
                    <a:pt x="94" y="172"/>
                  </a:lnTo>
                  <a:lnTo>
                    <a:pt x="82" y="168"/>
                  </a:lnTo>
                  <a:lnTo>
                    <a:pt x="70" y="160"/>
                  </a:lnTo>
                  <a:lnTo>
                    <a:pt x="62" y="152"/>
                  </a:lnTo>
                  <a:lnTo>
                    <a:pt x="54" y="142"/>
                  </a:lnTo>
                  <a:lnTo>
                    <a:pt x="50" y="130"/>
                  </a:lnTo>
                  <a:lnTo>
                    <a:pt x="50" y="130"/>
                  </a:lnTo>
                  <a:lnTo>
                    <a:pt x="46" y="116"/>
                  </a:lnTo>
                  <a:lnTo>
                    <a:pt x="46" y="104"/>
                  </a:lnTo>
                  <a:lnTo>
                    <a:pt x="48" y="92"/>
                  </a:lnTo>
                  <a:lnTo>
                    <a:pt x="54" y="80"/>
                  </a:lnTo>
                  <a:lnTo>
                    <a:pt x="60" y="70"/>
                  </a:lnTo>
                  <a:lnTo>
                    <a:pt x="68" y="60"/>
                  </a:lnTo>
                  <a:lnTo>
                    <a:pt x="80" y="54"/>
                  </a:lnTo>
                  <a:lnTo>
                    <a:pt x="92" y="48"/>
                  </a:lnTo>
                  <a:lnTo>
                    <a:pt x="92"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a16="http://schemas.microsoft.com/office/drawing/2014/main" xmlns="" id="{BCA2A1E1-6594-4501-B318-DD241DB2592C}"/>
                </a:ext>
              </a:extLst>
            </p:cNvPr>
            <p:cNvSpPr>
              <a:spLocks noEditPoints="1"/>
            </p:cNvSpPr>
            <p:nvPr/>
          </p:nvSpPr>
          <p:spPr bwMode="auto">
            <a:xfrm>
              <a:off x="5311775" y="2378075"/>
              <a:ext cx="269875" cy="269875"/>
            </a:xfrm>
            <a:custGeom>
              <a:avLst/>
              <a:gdLst/>
              <a:ahLst/>
              <a:cxnLst>
                <a:cxn ang="0">
                  <a:pos x="20" y="48"/>
                </a:cxn>
                <a:cxn ang="0">
                  <a:pos x="10" y="58"/>
                </a:cxn>
                <a:cxn ang="0">
                  <a:pos x="2" y="62"/>
                </a:cxn>
                <a:cxn ang="0">
                  <a:pos x="0" y="76"/>
                </a:cxn>
                <a:cxn ang="0">
                  <a:pos x="8" y="82"/>
                </a:cxn>
                <a:cxn ang="0">
                  <a:pos x="12" y="96"/>
                </a:cxn>
                <a:cxn ang="0">
                  <a:pos x="2" y="104"/>
                </a:cxn>
                <a:cxn ang="0">
                  <a:pos x="4" y="116"/>
                </a:cxn>
                <a:cxn ang="0">
                  <a:pos x="14" y="120"/>
                </a:cxn>
                <a:cxn ang="0">
                  <a:pos x="24" y="128"/>
                </a:cxn>
                <a:cxn ang="0">
                  <a:pos x="22" y="138"/>
                </a:cxn>
                <a:cxn ang="0">
                  <a:pos x="26" y="150"/>
                </a:cxn>
                <a:cxn ang="0">
                  <a:pos x="40" y="152"/>
                </a:cxn>
                <a:cxn ang="0">
                  <a:pos x="54" y="150"/>
                </a:cxn>
                <a:cxn ang="0">
                  <a:pos x="56" y="160"/>
                </a:cxn>
                <a:cxn ang="0">
                  <a:pos x="66" y="170"/>
                </a:cxn>
                <a:cxn ang="0">
                  <a:pos x="78" y="168"/>
                </a:cxn>
                <a:cxn ang="0">
                  <a:pos x="84" y="158"/>
                </a:cxn>
                <a:cxn ang="0">
                  <a:pos x="98" y="164"/>
                </a:cxn>
                <a:cxn ang="0">
                  <a:pos x="106" y="168"/>
                </a:cxn>
                <a:cxn ang="0">
                  <a:pos x="118" y="164"/>
                </a:cxn>
                <a:cxn ang="0">
                  <a:pos x="120" y="154"/>
                </a:cxn>
                <a:cxn ang="0">
                  <a:pos x="130" y="144"/>
                </a:cxn>
                <a:cxn ang="0">
                  <a:pos x="142" y="148"/>
                </a:cxn>
                <a:cxn ang="0">
                  <a:pos x="152" y="140"/>
                </a:cxn>
                <a:cxn ang="0">
                  <a:pos x="150" y="130"/>
                </a:cxn>
                <a:cxn ang="0">
                  <a:pos x="148" y="116"/>
                </a:cxn>
                <a:cxn ang="0">
                  <a:pos x="162" y="112"/>
                </a:cxn>
                <a:cxn ang="0">
                  <a:pos x="170" y="104"/>
                </a:cxn>
                <a:cxn ang="0">
                  <a:pos x="164" y="90"/>
                </a:cxn>
                <a:cxn ang="0">
                  <a:pos x="156" y="80"/>
                </a:cxn>
                <a:cxn ang="0">
                  <a:pos x="162" y="72"/>
                </a:cxn>
                <a:cxn ang="0">
                  <a:pos x="168" y="58"/>
                </a:cxn>
                <a:cxn ang="0">
                  <a:pos x="160" y="50"/>
                </a:cxn>
                <a:cxn ang="0">
                  <a:pos x="148" y="48"/>
                </a:cxn>
                <a:cxn ang="0">
                  <a:pos x="146" y="34"/>
                </a:cxn>
                <a:cxn ang="0">
                  <a:pos x="146" y="24"/>
                </a:cxn>
                <a:cxn ang="0">
                  <a:pos x="136" y="18"/>
                </a:cxn>
                <a:cxn ang="0">
                  <a:pos x="126" y="22"/>
                </a:cxn>
                <a:cxn ang="0">
                  <a:pos x="112" y="18"/>
                </a:cxn>
                <a:cxn ang="0">
                  <a:pos x="110" y="4"/>
                </a:cxn>
                <a:cxn ang="0">
                  <a:pos x="98" y="0"/>
                </a:cxn>
                <a:cxn ang="0">
                  <a:pos x="90" y="6"/>
                </a:cxn>
                <a:cxn ang="0">
                  <a:pos x="78" y="14"/>
                </a:cxn>
                <a:cxn ang="0">
                  <a:pos x="70" y="4"/>
                </a:cxn>
                <a:cxn ang="0">
                  <a:pos x="58" y="2"/>
                </a:cxn>
                <a:cxn ang="0">
                  <a:pos x="50" y="14"/>
                </a:cxn>
                <a:cxn ang="0">
                  <a:pos x="44" y="26"/>
                </a:cxn>
                <a:cxn ang="0">
                  <a:pos x="34" y="24"/>
                </a:cxn>
                <a:cxn ang="0">
                  <a:pos x="20" y="28"/>
                </a:cxn>
                <a:cxn ang="0">
                  <a:pos x="16" y="38"/>
                </a:cxn>
                <a:cxn ang="0">
                  <a:pos x="70" y="38"/>
                </a:cxn>
                <a:cxn ang="0">
                  <a:pos x="108" y="40"/>
                </a:cxn>
                <a:cxn ang="0">
                  <a:pos x="132" y="70"/>
                </a:cxn>
                <a:cxn ang="0">
                  <a:pos x="132" y="100"/>
                </a:cxn>
                <a:cxn ang="0">
                  <a:pos x="108" y="128"/>
                </a:cxn>
                <a:cxn ang="0">
                  <a:pos x="80" y="136"/>
                </a:cxn>
                <a:cxn ang="0">
                  <a:pos x="46" y="118"/>
                </a:cxn>
                <a:cxn ang="0">
                  <a:pos x="34" y="90"/>
                </a:cxn>
                <a:cxn ang="0">
                  <a:pos x="46" y="54"/>
                </a:cxn>
                <a:cxn ang="0">
                  <a:pos x="70" y="38"/>
                </a:cxn>
              </a:cxnLst>
              <a:rect l="0" t="0" r="r" b="b"/>
              <a:pathLst>
                <a:path w="170" h="170">
                  <a:moveTo>
                    <a:pt x="18" y="42"/>
                  </a:moveTo>
                  <a:lnTo>
                    <a:pt x="18" y="42"/>
                  </a:lnTo>
                  <a:lnTo>
                    <a:pt x="20" y="44"/>
                  </a:lnTo>
                  <a:lnTo>
                    <a:pt x="20" y="48"/>
                  </a:lnTo>
                  <a:lnTo>
                    <a:pt x="20" y="56"/>
                  </a:lnTo>
                  <a:lnTo>
                    <a:pt x="20" y="56"/>
                  </a:lnTo>
                  <a:lnTo>
                    <a:pt x="16" y="58"/>
                  </a:lnTo>
                  <a:lnTo>
                    <a:pt x="10" y="58"/>
                  </a:lnTo>
                  <a:lnTo>
                    <a:pt x="10" y="58"/>
                  </a:lnTo>
                  <a:lnTo>
                    <a:pt x="6" y="58"/>
                  </a:lnTo>
                  <a:lnTo>
                    <a:pt x="4" y="60"/>
                  </a:lnTo>
                  <a:lnTo>
                    <a:pt x="2" y="62"/>
                  </a:lnTo>
                  <a:lnTo>
                    <a:pt x="0" y="68"/>
                  </a:lnTo>
                  <a:lnTo>
                    <a:pt x="0" y="68"/>
                  </a:lnTo>
                  <a:lnTo>
                    <a:pt x="0" y="72"/>
                  </a:lnTo>
                  <a:lnTo>
                    <a:pt x="0" y="76"/>
                  </a:lnTo>
                  <a:lnTo>
                    <a:pt x="2" y="78"/>
                  </a:lnTo>
                  <a:lnTo>
                    <a:pt x="6" y="80"/>
                  </a:lnTo>
                  <a:lnTo>
                    <a:pt x="6" y="80"/>
                  </a:lnTo>
                  <a:lnTo>
                    <a:pt x="8" y="82"/>
                  </a:lnTo>
                  <a:lnTo>
                    <a:pt x="10" y="86"/>
                  </a:lnTo>
                  <a:lnTo>
                    <a:pt x="14" y="92"/>
                  </a:lnTo>
                  <a:lnTo>
                    <a:pt x="14" y="92"/>
                  </a:lnTo>
                  <a:lnTo>
                    <a:pt x="12" y="96"/>
                  </a:lnTo>
                  <a:lnTo>
                    <a:pt x="6" y="98"/>
                  </a:lnTo>
                  <a:lnTo>
                    <a:pt x="6" y="98"/>
                  </a:lnTo>
                  <a:lnTo>
                    <a:pt x="4" y="100"/>
                  </a:lnTo>
                  <a:lnTo>
                    <a:pt x="2" y="104"/>
                  </a:lnTo>
                  <a:lnTo>
                    <a:pt x="0" y="108"/>
                  </a:lnTo>
                  <a:lnTo>
                    <a:pt x="2" y="112"/>
                  </a:lnTo>
                  <a:lnTo>
                    <a:pt x="2" y="112"/>
                  </a:lnTo>
                  <a:lnTo>
                    <a:pt x="4" y="116"/>
                  </a:lnTo>
                  <a:lnTo>
                    <a:pt x="6" y="118"/>
                  </a:lnTo>
                  <a:lnTo>
                    <a:pt x="10" y="120"/>
                  </a:lnTo>
                  <a:lnTo>
                    <a:pt x="14" y="120"/>
                  </a:lnTo>
                  <a:lnTo>
                    <a:pt x="14" y="120"/>
                  </a:lnTo>
                  <a:lnTo>
                    <a:pt x="20" y="120"/>
                  </a:lnTo>
                  <a:lnTo>
                    <a:pt x="24" y="122"/>
                  </a:lnTo>
                  <a:lnTo>
                    <a:pt x="24" y="122"/>
                  </a:lnTo>
                  <a:lnTo>
                    <a:pt x="24" y="128"/>
                  </a:lnTo>
                  <a:lnTo>
                    <a:pt x="24" y="132"/>
                  </a:lnTo>
                  <a:lnTo>
                    <a:pt x="24" y="136"/>
                  </a:lnTo>
                  <a:lnTo>
                    <a:pt x="24" y="136"/>
                  </a:lnTo>
                  <a:lnTo>
                    <a:pt x="22" y="138"/>
                  </a:lnTo>
                  <a:lnTo>
                    <a:pt x="22" y="142"/>
                  </a:lnTo>
                  <a:lnTo>
                    <a:pt x="24" y="146"/>
                  </a:lnTo>
                  <a:lnTo>
                    <a:pt x="26" y="150"/>
                  </a:lnTo>
                  <a:lnTo>
                    <a:pt x="26" y="150"/>
                  </a:lnTo>
                  <a:lnTo>
                    <a:pt x="30" y="152"/>
                  </a:lnTo>
                  <a:lnTo>
                    <a:pt x="34" y="154"/>
                  </a:lnTo>
                  <a:lnTo>
                    <a:pt x="38" y="154"/>
                  </a:lnTo>
                  <a:lnTo>
                    <a:pt x="40" y="152"/>
                  </a:lnTo>
                  <a:lnTo>
                    <a:pt x="40" y="152"/>
                  </a:lnTo>
                  <a:lnTo>
                    <a:pt x="44" y="150"/>
                  </a:lnTo>
                  <a:lnTo>
                    <a:pt x="48" y="148"/>
                  </a:lnTo>
                  <a:lnTo>
                    <a:pt x="54" y="150"/>
                  </a:lnTo>
                  <a:lnTo>
                    <a:pt x="54" y="150"/>
                  </a:lnTo>
                  <a:lnTo>
                    <a:pt x="56" y="154"/>
                  </a:lnTo>
                  <a:lnTo>
                    <a:pt x="56" y="160"/>
                  </a:lnTo>
                  <a:lnTo>
                    <a:pt x="56" y="160"/>
                  </a:lnTo>
                  <a:lnTo>
                    <a:pt x="56" y="164"/>
                  </a:lnTo>
                  <a:lnTo>
                    <a:pt x="58" y="166"/>
                  </a:lnTo>
                  <a:lnTo>
                    <a:pt x="62" y="168"/>
                  </a:lnTo>
                  <a:lnTo>
                    <a:pt x="66" y="170"/>
                  </a:lnTo>
                  <a:lnTo>
                    <a:pt x="66" y="170"/>
                  </a:lnTo>
                  <a:lnTo>
                    <a:pt x="70" y="170"/>
                  </a:lnTo>
                  <a:lnTo>
                    <a:pt x="74" y="170"/>
                  </a:lnTo>
                  <a:lnTo>
                    <a:pt x="78" y="168"/>
                  </a:lnTo>
                  <a:lnTo>
                    <a:pt x="80" y="164"/>
                  </a:lnTo>
                  <a:lnTo>
                    <a:pt x="80" y="164"/>
                  </a:lnTo>
                  <a:lnTo>
                    <a:pt x="80" y="162"/>
                  </a:lnTo>
                  <a:lnTo>
                    <a:pt x="84" y="158"/>
                  </a:lnTo>
                  <a:lnTo>
                    <a:pt x="90" y="156"/>
                  </a:lnTo>
                  <a:lnTo>
                    <a:pt x="90" y="156"/>
                  </a:lnTo>
                  <a:lnTo>
                    <a:pt x="94" y="158"/>
                  </a:lnTo>
                  <a:lnTo>
                    <a:pt x="98" y="164"/>
                  </a:lnTo>
                  <a:lnTo>
                    <a:pt x="98" y="164"/>
                  </a:lnTo>
                  <a:lnTo>
                    <a:pt x="100" y="166"/>
                  </a:lnTo>
                  <a:lnTo>
                    <a:pt x="102" y="168"/>
                  </a:lnTo>
                  <a:lnTo>
                    <a:pt x="106" y="168"/>
                  </a:lnTo>
                  <a:lnTo>
                    <a:pt x="112" y="168"/>
                  </a:lnTo>
                  <a:lnTo>
                    <a:pt x="112" y="168"/>
                  </a:lnTo>
                  <a:lnTo>
                    <a:pt x="116" y="166"/>
                  </a:lnTo>
                  <a:lnTo>
                    <a:pt x="118" y="164"/>
                  </a:lnTo>
                  <a:lnTo>
                    <a:pt x="120" y="160"/>
                  </a:lnTo>
                  <a:lnTo>
                    <a:pt x="120" y="156"/>
                  </a:lnTo>
                  <a:lnTo>
                    <a:pt x="120" y="156"/>
                  </a:lnTo>
                  <a:lnTo>
                    <a:pt x="120" y="154"/>
                  </a:lnTo>
                  <a:lnTo>
                    <a:pt x="120" y="150"/>
                  </a:lnTo>
                  <a:lnTo>
                    <a:pt x="124" y="144"/>
                  </a:lnTo>
                  <a:lnTo>
                    <a:pt x="124" y="144"/>
                  </a:lnTo>
                  <a:lnTo>
                    <a:pt x="130" y="144"/>
                  </a:lnTo>
                  <a:lnTo>
                    <a:pt x="134" y="146"/>
                  </a:lnTo>
                  <a:lnTo>
                    <a:pt x="134" y="146"/>
                  </a:lnTo>
                  <a:lnTo>
                    <a:pt x="138" y="148"/>
                  </a:lnTo>
                  <a:lnTo>
                    <a:pt x="142" y="148"/>
                  </a:lnTo>
                  <a:lnTo>
                    <a:pt x="146" y="146"/>
                  </a:lnTo>
                  <a:lnTo>
                    <a:pt x="148" y="144"/>
                  </a:lnTo>
                  <a:lnTo>
                    <a:pt x="148" y="144"/>
                  </a:lnTo>
                  <a:lnTo>
                    <a:pt x="152" y="140"/>
                  </a:lnTo>
                  <a:lnTo>
                    <a:pt x="152" y="136"/>
                  </a:lnTo>
                  <a:lnTo>
                    <a:pt x="152" y="132"/>
                  </a:lnTo>
                  <a:lnTo>
                    <a:pt x="150" y="130"/>
                  </a:lnTo>
                  <a:lnTo>
                    <a:pt x="150" y="130"/>
                  </a:lnTo>
                  <a:lnTo>
                    <a:pt x="148" y="126"/>
                  </a:lnTo>
                  <a:lnTo>
                    <a:pt x="148" y="122"/>
                  </a:lnTo>
                  <a:lnTo>
                    <a:pt x="148" y="116"/>
                  </a:lnTo>
                  <a:lnTo>
                    <a:pt x="148" y="116"/>
                  </a:lnTo>
                  <a:lnTo>
                    <a:pt x="152" y="114"/>
                  </a:lnTo>
                  <a:lnTo>
                    <a:pt x="158" y="114"/>
                  </a:lnTo>
                  <a:lnTo>
                    <a:pt x="158" y="114"/>
                  </a:lnTo>
                  <a:lnTo>
                    <a:pt x="162" y="112"/>
                  </a:lnTo>
                  <a:lnTo>
                    <a:pt x="166" y="112"/>
                  </a:lnTo>
                  <a:lnTo>
                    <a:pt x="168" y="108"/>
                  </a:lnTo>
                  <a:lnTo>
                    <a:pt x="170" y="104"/>
                  </a:lnTo>
                  <a:lnTo>
                    <a:pt x="170" y="104"/>
                  </a:lnTo>
                  <a:lnTo>
                    <a:pt x="170" y="100"/>
                  </a:lnTo>
                  <a:lnTo>
                    <a:pt x="168" y="96"/>
                  </a:lnTo>
                  <a:lnTo>
                    <a:pt x="166" y="92"/>
                  </a:lnTo>
                  <a:lnTo>
                    <a:pt x="164" y="90"/>
                  </a:lnTo>
                  <a:lnTo>
                    <a:pt x="164" y="90"/>
                  </a:lnTo>
                  <a:lnTo>
                    <a:pt x="160" y="90"/>
                  </a:lnTo>
                  <a:lnTo>
                    <a:pt x="158" y="86"/>
                  </a:lnTo>
                  <a:lnTo>
                    <a:pt x="156" y="80"/>
                  </a:lnTo>
                  <a:lnTo>
                    <a:pt x="156" y="80"/>
                  </a:lnTo>
                  <a:lnTo>
                    <a:pt x="158" y="76"/>
                  </a:lnTo>
                  <a:lnTo>
                    <a:pt x="162" y="72"/>
                  </a:lnTo>
                  <a:lnTo>
                    <a:pt x="162" y="72"/>
                  </a:lnTo>
                  <a:lnTo>
                    <a:pt x="166" y="70"/>
                  </a:lnTo>
                  <a:lnTo>
                    <a:pt x="168" y="68"/>
                  </a:lnTo>
                  <a:lnTo>
                    <a:pt x="168" y="64"/>
                  </a:lnTo>
                  <a:lnTo>
                    <a:pt x="168" y="58"/>
                  </a:lnTo>
                  <a:lnTo>
                    <a:pt x="168" y="58"/>
                  </a:lnTo>
                  <a:lnTo>
                    <a:pt x="166" y="54"/>
                  </a:lnTo>
                  <a:lnTo>
                    <a:pt x="162" y="52"/>
                  </a:lnTo>
                  <a:lnTo>
                    <a:pt x="160" y="50"/>
                  </a:lnTo>
                  <a:lnTo>
                    <a:pt x="156" y="50"/>
                  </a:lnTo>
                  <a:lnTo>
                    <a:pt x="156" y="50"/>
                  </a:lnTo>
                  <a:lnTo>
                    <a:pt x="152" y="50"/>
                  </a:lnTo>
                  <a:lnTo>
                    <a:pt x="148" y="48"/>
                  </a:lnTo>
                  <a:lnTo>
                    <a:pt x="142" y="44"/>
                  </a:lnTo>
                  <a:lnTo>
                    <a:pt x="142" y="44"/>
                  </a:lnTo>
                  <a:lnTo>
                    <a:pt x="142" y="40"/>
                  </a:lnTo>
                  <a:lnTo>
                    <a:pt x="146" y="34"/>
                  </a:lnTo>
                  <a:lnTo>
                    <a:pt x="146" y="34"/>
                  </a:lnTo>
                  <a:lnTo>
                    <a:pt x="148" y="32"/>
                  </a:lnTo>
                  <a:lnTo>
                    <a:pt x="148" y="28"/>
                  </a:lnTo>
                  <a:lnTo>
                    <a:pt x="146" y="24"/>
                  </a:lnTo>
                  <a:lnTo>
                    <a:pt x="142" y="20"/>
                  </a:lnTo>
                  <a:lnTo>
                    <a:pt x="142" y="20"/>
                  </a:lnTo>
                  <a:lnTo>
                    <a:pt x="138" y="18"/>
                  </a:lnTo>
                  <a:lnTo>
                    <a:pt x="136" y="18"/>
                  </a:lnTo>
                  <a:lnTo>
                    <a:pt x="132" y="18"/>
                  </a:lnTo>
                  <a:lnTo>
                    <a:pt x="128" y="20"/>
                  </a:lnTo>
                  <a:lnTo>
                    <a:pt x="128" y="20"/>
                  </a:lnTo>
                  <a:lnTo>
                    <a:pt x="126" y="22"/>
                  </a:lnTo>
                  <a:lnTo>
                    <a:pt x="122" y="22"/>
                  </a:lnTo>
                  <a:lnTo>
                    <a:pt x="114" y="22"/>
                  </a:lnTo>
                  <a:lnTo>
                    <a:pt x="114" y="22"/>
                  </a:lnTo>
                  <a:lnTo>
                    <a:pt x="112" y="18"/>
                  </a:lnTo>
                  <a:lnTo>
                    <a:pt x="112" y="10"/>
                  </a:lnTo>
                  <a:lnTo>
                    <a:pt x="112" y="10"/>
                  </a:lnTo>
                  <a:lnTo>
                    <a:pt x="112" y="8"/>
                  </a:lnTo>
                  <a:lnTo>
                    <a:pt x="110" y="4"/>
                  </a:lnTo>
                  <a:lnTo>
                    <a:pt x="106" y="2"/>
                  </a:lnTo>
                  <a:lnTo>
                    <a:pt x="102" y="0"/>
                  </a:lnTo>
                  <a:lnTo>
                    <a:pt x="102" y="0"/>
                  </a:lnTo>
                  <a:lnTo>
                    <a:pt x="98" y="0"/>
                  </a:lnTo>
                  <a:lnTo>
                    <a:pt x="94" y="2"/>
                  </a:lnTo>
                  <a:lnTo>
                    <a:pt x="92" y="4"/>
                  </a:lnTo>
                  <a:lnTo>
                    <a:pt x="90" y="6"/>
                  </a:lnTo>
                  <a:lnTo>
                    <a:pt x="90" y="6"/>
                  </a:lnTo>
                  <a:lnTo>
                    <a:pt x="88" y="10"/>
                  </a:lnTo>
                  <a:lnTo>
                    <a:pt x="84" y="12"/>
                  </a:lnTo>
                  <a:lnTo>
                    <a:pt x="78" y="14"/>
                  </a:lnTo>
                  <a:lnTo>
                    <a:pt x="78" y="14"/>
                  </a:lnTo>
                  <a:lnTo>
                    <a:pt x="74" y="12"/>
                  </a:lnTo>
                  <a:lnTo>
                    <a:pt x="72" y="8"/>
                  </a:lnTo>
                  <a:lnTo>
                    <a:pt x="72" y="8"/>
                  </a:lnTo>
                  <a:lnTo>
                    <a:pt x="70" y="4"/>
                  </a:lnTo>
                  <a:lnTo>
                    <a:pt x="66" y="2"/>
                  </a:lnTo>
                  <a:lnTo>
                    <a:pt x="62" y="2"/>
                  </a:lnTo>
                  <a:lnTo>
                    <a:pt x="58" y="2"/>
                  </a:lnTo>
                  <a:lnTo>
                    <a:pt x="58" y="2"/>
                  </a:lnTo>
                  <a:lnTo>
                    <a:pt x="54" y="4"/>
                  </a:lnTo>
                  <a:lnTo>
                    <a:pt x="50" y="8"/>
                  </a:lnTo>
                  <a:lnTo>
                    <a:pt x="50" y="10"/>
                  </a:lnTo>
                  <a:lnTo>
                    <a:pt x="50" y="14"/>
                  </a:lnTo>
                  <a:lnTo>
                    <a:pt x="50" y="14"/>
                  </a:lnTo>
                  <a:lnTo>
                    <a:pt x="50" y="18"/>
                  </a:lnTo>
                  <a:lnTo>
                    <a:pt x="48" y="22"/>
                  </a:lnTo>
                  <a:lnTo>
                    <a:pt x="44" y="26"/>
                  </a:lnTo>
                  <a:lnTo>
                    <a:pt x="44" y="26"/>
                  </a:lnTo>
                  <a:lnTo>
                    <a:pt x="40" y="28"/>
                  </a:lnTo>
                  <a:lnTo>
                    <a:pt x="34" y="24"/>
                  </a:lnTo>
                  <a:lnTo>
                    <a:pt x="34" y="24"/>
                  </a:lnTo>
                  <a:lnTo>
                    <a:pt x="30" y="22"/>
                  </a:lnTo>
                  <a:lnTo>
                    <a:pt x="28" y="22"/>
                  </a:lnTo>
                  <a:lnTo>
                    <a:pt x="24" y="24"/>
                  </a:lnTo>
                  <a:lnTo>
                    <a:pt x="20" y="28"/>
                  </a:lnTo>
                  <a:lnTo>
                    <a:pt x="20" y="28"/>
                  </a:lnTo>
                  <a:lnTo>
                    <a:pt x="18" y="30"/>
                  </a:lnTo>
                  <a:lnTo>
                    <a:pt x="16" y="34"/>
                  </a:lnTo>
                  <a:lnTo>
                    <a:pt x="16" y="38"/>
                  </a:lnTo>
                  <a:lnTo>
                    <a:pt x="18" y="42"/>
                  </a:lnTo>
                  <a:lnTo>
                    <a:pt x="18" y="42"/>
                  </a:lnTo>
                  <a:close/>
                  <a:moveTo>
                    <a:pt x="70" y="38"/>
                  </a:moveTo>
                  <a:lnTo>
                    <a:pt x="70" y="38"/>
                  </a:lnTo>
                  <a:lnTo>
                    <a:pt x="78" y="36"/>
                  </a:lnTo>
                  <a:lnTo>
                    <a:pt x="88" y="36"/>
                  </a:lnTo>
                  <a:lnTo>
                    <a:pt x="98" y="38"/>
                  </a:lnTo>
                  <a:lnTo>
                    <a:pt x="108" y="40"/>
                  </a:lnTo>
                  <a:lnTo>
                    <a:pt x="116" y="46"/>
                  </a:lnTo>
                  <a:lnTo>
                    <a:pt x="122" y="52"/>
                  </a:lnTo>
                  <a:lnTo>
                    <a:pt x="128" y="60"/>
                  </a:lnTo>
                  <a:lnTo>
                    <a:pt x="132" y="70"/>
                  </a:lnTo>
                  <a:lnTo>
                    <a:pt x="132" y="70"/>
                  </a:lnTo>
                  <a:lnTo>
                    <a:pt x="134" y="80"/>
                  </a:lnTo>
                  <a:lnTo>
                    <a:pt x="134" y="90"/>
                  </a:lnTo>
                  <a:lnTo>
                    <a:pt x="132" y="100"/>
                  </a:lnTo>
                  <a:lnTo>
                    <a:pt x="128" y="108"/>
                  </a:lnTo>
                  <a:lnTo>
                    <a:pt x="124" y="116"/>
                  </a:lnTo>
                  <a:lnTo>
                    <a:pt x="116" y="124"/>
                  </a:lnTo>
                  <a:lnTo>
                    <a:pt x="108" y="128"/>
                  </a:lnTo>
                  <a:lnTo>
                    <a:pt x="100" y="132"/>
                  </a:lnTo>
                  <a:lnTo>
                    <a:pt x="100" y="132"/>
                  </a:lnTo>
                  <a:lnTo>
                    <a:pt x="90" y="134"/>
                  </a:lnTo>
                  <a:lnTo>
                    <a:pt x="80" y="136"/>
                  </a:lnTo>
                  <a:lnTo>
                    <a:pt x="70" y="134"/>
                  </a:lnTo>
                  <a:lnTo>
                    <a:pt x="62" y="130"/>
                  </a:lnTo>
                  <a:lnTo>
                    <a:pt x="54" y="124"/>
                  </a:lnTo>
                  <a:lnTo>
                    <a:pt x="46" y="118"/>
                  </a:lnTo>
                  <a:lnTo>
                    <a:pt x="40" y="110"/>
                  </a:lnTo>
                  <a:lnTo>
                    <a:pt x="36" y="100"/>
                  </a:lnTo>
                  <a:lnTo>
                    <a:pt x="36" y="100"/>
                  </a:lnTo>
                  <a:lnTo>
                    <a:pt x="34" y="90"/>
                  </a:lnTo>
                  <a:lnTo>
                    <a:pt x="34" y="80"/>
                  </a:lnTo>
                  <a:lnTo>
                    <a:pt x="36" y="72"/>
                  </a:lnTo>
                  <a:lnTo>
                    <a:pt x="40" y="62"/>
                  </a:lnTo>
                  <a:lnTo>
                    <a:pt x="46" y="54"/>
                  </a:lnTo>
                  <a:lnTo>
                    <a:pt x="52" y="48"/>
                  </a:lnTo>
                  <a:lnTo>
                    <a:pt x="60" y="42"/>
                  </a:lnTo>
                  <a:lnTo>
                    <a:pt x="70" y="38"/>
                  </a:lnTo>
                  <a:lnTo>
                    <a:pt x="7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Freeform 115">
            <a:extLst>
              <a:ext uri="{FF2B5EF4-FFF2-40B4-BE49-F238E27FC236}">
                <a16:creationId xmlns:a16="http://schemas.microsoft.com/office/drawing/2014/main" xmlns="" id="{C271EBB1-816A-44B7-B2EE-B35220291417}"/>
              </a:ext>
            </a:extLst>
          </p:cNvPr>
          <p:cNvSpPr>
            <a:spLocks noEditPoints="1"/>
          </p:cNvSpPr>
          <p:nvPr/>
        </p:nvSpPr>
        <p:spPr bwMode="auto">
          <a:xfrm>
            <a:off x="6343219" y="3686261"/>
            <a:ext cx="559785" cy="559785"/>
          </a:xfrm>
          <a:custGeom>
            <a:avLst/>
            <a:gdLst/>
            <a:ahLst/>
            <a:cxnLst>
              <a:cxn ang="0">
                <a:pos x="144" y="32"/>
              </a:cxn>
              <a:cxn ang="0">
                <a:pos x="144" y="128"/>
              </a:cxn>
              <a:cxn ang="0">
                <a:pos x="128" y="144"/>
              </a:cxn>
              <a:cxn ang="0">
                <a:pos x="16" y="144"/>
              </a:cxn>
              <a:cxn ang="0">
                <a:pos x="0" y="128"/>
              </a:cxn>
              <a:cxn ang="0">
                <a:pos x="0" y="32"/>
              </a:cxn>
              <a:cxn ang="0">
                <a:pos x="16" y="16"/>
              </a:cxn>
              <a:cxn ang="0">
                <a:pos x="23" y="16"/>
              </a:cxn>
              <a:cxn ang="0">
                <a:pos x="23" y="32"/>
              </a:cxn>
              <a:cxn ang="0">
                <a:pos x="49" y="32"/>
              </a:cxn>
              <a:cxn ang="0">
                <a:pos x="49" y="16"/>
              </a:cxn>
              <a:cxn ang="0">
                <a:pos x="95" y="16"/>
              </a:cxn>
              <a:cxn ang="0">
                <a:pos x="95" y="32"/>
              </a:cxn>
              <a:cxn ang="0">
                <a:pos x="121" y="32"/>
              </a:cxn>
              <a:cxn ang="0">
                <a:pos x="121" y="16"/>
              </a:cxn>
              <a:cxn ang="0">
                <a:pos x="128" y="16"/>
              </a:cxn>
              <a:cxn ang="0">
                <a:pos x="144" y="32"/>
              </a:cxn>
              <a:cxn ang="0">
                <a:pos x="128" y="64"/>
              </a:cxn>
              <a:cxn ang="0">
                <a:pos x="16" y="64"/>
              </a:cxn>
              <a:cxn ang="0">
                <a:pos x="16" y="128"/>
              </a:cxn>
              <a:cxn ang="0">
                <a:pos x="128" y="128"/>
              </a:cxn>
              <a:cxn ang="0">
                <a:pos x="128" y="64"/>
              </a:cxn>
              <a:cxn ang="0">
                <a:pos x="42" y="27"/>
              </a:cxn>
              <a:cxn ang="0">
                <a:pos x="31" y="27"/>
              </a:cxn>
              <a:cxn ang="0">
                <a:pos x="31" y="0"/>
              </a:cxn>
              <a:cxn ang="0">
                <a:pos x="42" y="0"/>
              </a:cxn>
              <a:cxn ang="0">
                <a:pos x="42" y="27"/>
              </a:cxn>
              <a:cxn ang="0">
                <a:pos x="114" y="27"/>
              </a:cxn>
              <a:cxn ang="0">
                <a:pos x="103" y="27"/>
              </a:cxn>
              <a:cxn ang="0">
                <a:pos x="103" y="0"/>
              </a:cxn>
              <a:cxn ang="0">
                <a:pos x="114" y="0"/>
              </a:cxn>
              <a:cxn ang="0">
                <a:pos x="114" y="27"/>
              </a:cxn>
            </a:cxnLst>
            <a:rect l="0" t="0" r="r" b="b"/>
            <a:pathLst>
              <a:path w="144" h="144">
                <a:moveTo>
                  <a:pt x="144" y="32"/>
                </a:moveTo>
                <a:cubicBezTo>
                  <a:pt x="144" y="128"/>
                  <a:pt x="144" y="128"/>
                  <a:pt x="144" y="128"/>
                </a:cubicBezTo>
                <a:cubicBezTo>
                  <a:pt x="144" y="137"/>
                  <a:pt x="137" y="144"/>
                  <a:pt x="128" y="144"/>
                </a:cubicBezTo>
                <a:cubicBezTo>
                  <a:pt x="16" y="144"/>
                  <a:pt x="16" y="144"/>
                  <a:pt x="16" y="144"/>
                </a:cubicBezTo>
                <a:cubicBezTo>
                  <a:pt x="7" y="144"/>
                  <a:pt x="0" y="137"/>
                  <a:pt x="0" y="128"/>
                </a:cubicBezTo>
                <a:cubicBezTo>
                  <a:pt x="0" y="32"/>
                  <a:pt x="0" y="32"/>
                  <a:pt x="0" y="32"/>
                </a:cubicBezTo>
                <a:cubicBezTo>
                  <a:pt x="0" y="23"/>
                  <a:pt x="7" y="16"/>
                  <a:pt x="16" y="16"/>
                </a:cubicBezTo>
                <a:cubicBezTo>
                  <a:pt x="23" y="16"/>
                  <a:pt x="23" y="16"/>
                  <a:pt x="23" y="16"/>
                </a:cubicBezTo>
                <a:cubicBezTo>
                  <a:pt x="23" y="32"/>
                  <a:pt x="23" y="32"/>
                  <a:pt x="23" y="32"/>
                </a:cubicBezTo>
                <a:cubicBezTo>
                  <a:pt x="49" y="32"/>
                  <a:pt x="49" y="32"/>
                  <a:pt x="49" y="32"/>
                </a:cubicBezTo>
                <a:cubicBezTo>
                  <a:pt x="49" y="16"/>
                  <a:pt x="49" y="16"/>
                  <a:pt x="49" y="16"/>
                </a:cubicBezTo>
                <a:cubicBezTo>
                  <a:pt x="95" y="16"/>
                  <a:pt x="95" y="16"/>
                  <a:pt x="95" y="16"/>
                </a:cubicBezTo>
                <a:cubicBezTo>
                  <a:pt x="95" y="32"/>
                  <a:pt x="95" y="32"/>
                  <a:pt x="95" y="32"/>
                </a:cubicBezTo>
                <a:cubicBezTo>
                  <a:pt x="121" y="32"/>
                  <a:pt x="121" y="32"/>
                  <a:pt x="121" y="32"/>
                </a:cubicBezTo>
                <a:cubicBezTo>
                  <a:pt x="121" y="16"/>
                  <a:pt x="121" y="16"/>
                  <a:pt x="121" y="16"/>
                </a:cubicBezTo>
                <a:cubicBezTo>
                  <a:pt x="128" y="16"/>
                  <a:pt x="128" y="16"/>
                  <a:pt x="128" y="16"/>
                </a:cubicBezTo>
                <a:cubicBezTo>
                  <a:pt x="137" y="16"/>
                  <a:pt x="144" y="23"/>
                  <a:pt x="144" y="32"/>
                </a:cubicBezTo>
                <a:close/>
                <a:moveTo>
                  <a:pt x="128" y="64"/>
                </a:moveTo>
                <a:cubicBezTo>
                  <a:pt x="16" y="64"/>
                  <a:pt x="16" y="64"/>
                  <a:pt x="16" y="64"/>
                </a:cubicBezTo>
                <a:cubicBezTo>
                  <a:pt x="16" y="128"/>
                  <a:pt x="16" y="128"/>
                  <a:pt x="16" y="128"/>
                </a:cubicBezTo>
                <a:cubicBezTo>
                  <a:pt x="128" y="128"/>
                  <a:pt x="128" y="128"/>
                  <a:pt x="128" y="128"/>
                </a:cubicBezTo>
                <a:lnTo>
                  <a:pt x="128" y="64"/>
                </a:lnTo>
                <a:close/>
                <a:moveTo>
                  <a:pt x="42" y="27"/>
                </a:moveTo>
                <a:cubicBezTo>
                  <a:pt x="31" y="27"/>
                  <a:pt x="31" y="27"/>
                  <a:pt x="31" y="27"/>
                </a:cubicBezTo>
                <a:cubicBezTo>
                  <a:pt x="31" y="0"/>
                  <a:pt x="31" y="0"/>
                  <a:pt x="31" y="0"/>
                </a:cubicBezTo>
                <a:cubicBezTo>
                  <a:pt x="42" y="0"/>
                  <a:pt x="42" y="0"/>
                  <a:pt x="42" y="0"/>
                </a:cubicBezTo>
                <a:lnTo>
                  <a:pt x="42" y="27"/>
                </a:lnTo>
                <a:close/>
                <a:moveTo>
                  <a:pt x="114" y="27"/>
                </a:moveTo>
                <a:cubicBezTo>
                  <a:pt x="103" y="27"/>
                  <a:pt x="103" y="27"/>
                  <a:pt x="103" y="27"/>
                </a:cubicBezTo>
                <a:cubicBezTo>
                  <a:pt x="103" y="0"/>
                  <a:pt x="103" y="0"/>
                  <a:pt x="103" y="0"/>
                </a:cubicBezTo>
                <a:cubicBezTo>
                  <a:pt x="114" y="0"/>
                  <a:pt x="114" y="0"/>
                  <a:pt x="114" y="0"/>
                </a:cubicBezTo>
                <a:lnTo>
                  <a:pt x="114" y="27"/>
                </a:ln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4">
            <a:extLst>
              <a:ext uri="{FF2B5EF4-FFF2-40B4-BE49-F238E27FC236}">
                <a16:creationId xmlns:a16="http://schemas.microsoft.com/office/drawing/2014/main" xmlns="" id="{DDA86A65-79B6-4F5E-A8DD-C0AAAC0CAAB3}"/>
              </a:ext>
            </a:extLst>
          </p:cNvPr>
          <p:cNvSpPr>
            <a:spLocks noChangeAspect="1" noEditPoints="1"/>
          </p:cNvSpPr>
          <p:nvPr/>
        </p:nvSpPr>
        <p:spPr bwMode="auto">
          <a:xfrm>
            <a:off x="6442028" y="1389420"/>
            <a:ext cx="413203" cy="679107"/>
          </a:xfrm>
          <a:custGeom>
            <a:avLst/>
            <a:gdLst/>
            <a:ahLst/>
            <a:cxnLst>
              <a:cxn ang="0">
                <a:pos x="43" y="33"/>
              </a:cxn>
              <a:cxn ang="0">
                <a:pos x="142" y="58"/>
              </a:cxn>
              <a:cxn ang="0">
                <a:pos x="185" y="33"/>
              </a:cxn>
              <a:cxn ang="0">
                <a:pos x="185" y="330"/>
              </a:cxn>
              <a:cxn ang="0">
                <a:pos x="0" y="48"/>
              </a:cxn>
              <a:cxn ang="0">
                <a:pos x="20" y="300"/>
              </a:cxn>
              <a:cxn ang="0">
                <a:pos x="40" y="152"/>
              </a:cxn>
              <a:cxn ang="0">
                <a:pos x="54" y="120"/>
              </a:cxn>
              <a:cxn ang="0">
                <a:pos x="60" y="145"/>
              </a:cxn>
              <a:cxn ang="0">
                <a:pos x="79" y="142"/>
              </a:cxn>
              <a:cxn ang="0">
                <a:pos x="79" y="142"/>
              </a:cxn>
              <a:cxn ang="0">
                <a:pos x="160" y="129"/>
              </a:cxn>
              <a:cxn ang="0">
                <a:pos x="93" y="136"/>
              </a:cxn>
              <a:cxn ang="0">
                <a:pos x="93" y="143"/>
              </a:cxn>
              <a:cxn ang="0">
                <a:pos x="88" y="99"/>
              </a:cxn>
              <a:cxn ang="0">
                <a:pos x="56" y="128"/>
              </a:cxn>
              <a:cxn ang="0">
                <a:pos x="69" y="128"/>
              </a:cxn>
              <a:cxn ang="0">
                <a:pos x="58" y="178"/>
              </a:cxn>
              <a:cxn ang="0">
                <a:pos x="47" y="210"/>
              </a:cxn>
              <a:cxn ang="0">
                <a:pos x="40" y="216"/>
              </a:cxn>
              <a:cxn ang="0">
                <a:pos x="73" y="216"/>
              </a:cxn>
              <a:cxn ang="0">
                <a:pos x="160" y="187"/>
              </a:cxn>
              <a:cxn ang="0">
                <a:pos x="93" y="187"/>
              </a:cxn>
              <a:cxn ang="0">
                <a:pos x="160" y="207"/>
              </a:cxn>
              <a:cxn ang="0">
                <a:pos x="69" y="193"/>
              </a:cxn>
              <a:cxn ang="0">
                <a:pos x="68" y="213"/>
              </a:cxn>
              <a:cxn ang="0">
                <a:pos x="69" y="193"/>
              </a:cxn>
              <a:cxn ang="0">
                <a:pos x="88" y="228"/>
              </a:cxn>
              <a:cxn ang="0">
                <a:pos x="56" y="257"/>
              </a:cxn>
              <a:cxn ang="0">
                <a:pos x="69" y="258"/>
              </a:cxn>
              <a:cxn ang="0">
                <a:pos x="160" y="272"/>
              </a:cxn>
              <a:cxn ang="0">
                <a:pos x="93" y="251"/>
              </a:cxn>
              <a:cxn ang="0">
                <a:pos x="93" y="258"/>
              </a:cxn>
              <a:cxn ang="0">
                <a:pos x="79" y="281"/>
              </a:cxn>
              <a:cxn ang="0">
                <a:pos x="40" y="281"/>
              </a:cxn>
              <a:cxn ang="0">
                <a:pos x="54" y="249"/>
              </a:cxn>
              <a:cxn ang="0">
                <a:pos x="60" y="274"/>
              </a:cxn>
              <a:cxn ang="0">
                <a:pos x="88" y="23"/>
              </a:cxn>
              <a:cxn ang="0">
                <a:pos x="100" y="12"/>
              </a:cxn>
              <a:cxn ang="0">
                <a:pos x="58" y="18"/>
              </a:cxn>
              <a:cxn ang="0">
                <a:pos x="122" y="18"/>
              </a:cxn>
              <a:cxn ang="0">
                <a:pos x="151" y="43"/>
              </a:cxn>
              <a:cxn ang="0">
                <a:pos x="49" y="43"/>
              </a:cxn>
            </a:cxnLst>
            <a:rect l="0" t="0" r="r" b="b"/>
            <a:pathLst>
              <a:path w="200" h="330">
                <a:moveTo>
                  <a:pt x="0" y="48"/>
                </a:moveTo>
                <a:cubicBezTo>
                  <a:pt x="0" y="40"/>
                  <a:pt x="7" y="33"/>
                  <a:pt x="15" y="33"/>
                </a:cubicBezTo>
                <a:cubicBezTo>
                  <a:pt x="43" y="33"/>
                  <a:pt x="43" y="33"/>
                  <a:pt x="43" y="33"/>
                </a:cubicBezTo>
                <a:cubicBezTo>
                  <a:pt x="43" y="43"/>
                  <a:pt x="43" y="43"/>
                  <a:pt x="43" y="43"/>
                </a:cubicBezTo>
                <a:cubicBezTo>
                  <a:pt x="43" y="52"/>
                  <a:pt x="50" y="58"/>
                  <a:pt x="58" y="58"/>
                </a:cubicBezTo>
                <a:cubicBezTo>
                  <a:pt x="142" y="58"/>
                  <a:pt x="142" y="58"/>
                  <a:pt x="142" y="58"/>
                </a:cubicBezTo>
                <a:cubicBezTo>
                  <a:pt x="150" y="58"/>
                  <a:pt x="157" y="52"/>
                  <a:pt x="157" y="43"/>
                </a:cubicBezTo>
                <a:cubicBezTo>
                  <a:pt x="157" y="33"/>
                  <a:pt x="157" y="33"/>
                  <a:pt x="157" y="33"/>
                </a:cubicBezTo>
                <a:cubicBezTo>
                  <a:pt x="185" y="33"/>
                  <a:pt x="185" y="33"/>
                  <a:pt x="185" y="33"/>
                </a:cubicBezTo>
                <a:cubicBezTo>
                  <a:pt x="193" y="33"/>
                  <a:pt x="200" y="40"/>
                  <a:pt x="200" y="48"/>
                </a:cubicBezTo>
                <a:cubicBezTo>
                  <a:pt x="200" y="314"/>
                  <a:pt x="200" y="314"/>
                  <a:pt x="200" y="314"/>
                </a:cubicBezTo>
                <a:cubicBezTo>
                  <a:pt x="200" y="323"/>
                  <a:pt x="193" y="330"/>
                  <a:pt x="185" y="330"/>
                </a:cubicBezTo>
                <a:cubicBezTo>
                  <a:pt x="15" y="330"/>
                  <a:pt x="15" y="330"/>
                  <a:pt x="15" y="330"/>
                </a:cubicBezTo>
                <a:cubicBezTo>
                  <a:pt x="7" y="330"/>
                  <a:pt x="0" y="323"/>
                  <a:pt x="0" y="314"/>
                </a:cubicBezTo>
                <a:cubicBezTo>
                  <a:pt x="0" y="48"/>
                  <a:pt x="0" y="48"/>
                  <a:pt x="0" y="48"/>
                </a:cubicBezTo>
                <a:close/>
                <a:moveTo>
                  <a:pt x="180" y="88"/>
                </a:moveTo>
                <a:cubicBezTo>
                  <a:pt x="20" y="88"/>
                  <a:pt x="20" y="88"/>
                  <a:pt x="20" y="88"/>
                </a:cubicBezTo>
                <a:cubicBezTo>
                  <a:pt x="20" y="300"/>
                  <a:pt x="20" y="300"/>
                  <a:pt x="20" y="300"/>
                </a:cubicBezTo>
                <a:cubicBezTo>
                  <a:pt x="180" y="300"/>
                  <a:pt x="180" y="300"/>
                  <a:pt x="180" y="300"/>
                </a:cubicBezTo>
                <a:cubicBezTo>
                  <a:pt x="180" y="88"/>
                  <a:pt x="180" y="88"/>
                  <a:pt x="180" y="88"/>
                </a:cubicBezTo>
                <a:close/>
                <a:moveTo>
                  <a:pt x="40" y="152"/>
                </a:moveTo>
                <a:cubicBezTo>
                  <a:pt x="40" y="113"/>
                  <a:pt x="40" y="113"/>
                  <a:pt x="40" y="113"/>
                </a:cubicBezTo>
                <a:cubicBezTo>
                  <a:pt x="58" y="113"/>
                  <a:pt x="58" y="113"/>
                  <a:pt x="58" y="113"/>
                </a:cubicBezTo>
                <a:cubicBezTo>
                  <a:pt x="54" y="120"/>
                  <a:pt x="54" y="120"/>
                  <a:pt x="54" y="120"/>
                </a:cubicBezTo>
                <a:cubicBezTo>
                  <a:pt x="47" y="120"/>
                  <a:pt x="47" y="120"/>
                  <a:pt x="47" y="120"/>
                </a:cubicBezTo>
                <a:cubicBezTo>
                  <a:pt x="47" y="145"/>
                  <a:pt x="47" y="145"/>
                  <a:pt x="47" y="145"/>
                </a:cubicBezTo>
                <a:cubicBezTo>
                  <a:pt x="60" y="145"/>
                  <a:pt x="60" y="145"/>
                  <a:pt x="60" y="145"/>
                </a:cubicBezTo>
                <a:cubicBezTo>
                  <a:pt x="64" y="152"/>
                  <a:pt x="64" y="152"/>
                  <a:pt x="64" y="152"/>
                </a:cubicBezTo>
                <a:cubicBezTo>
                  <a:pt x="40" y="152"/>
                  <a:pt x="40" y="152"/>
                  <a:pt x="40" y="152"/>
                </a:cubicBezTo>
                <a:close/>
                <a:moveTo>
                  <a:pt x="79" y="142"/>
                </a:moveTo>
                <a:cubicBezTo>
                  <a:pt x="79" y="152"/>
                  <a:pt x="79" y="152"/>
                  <a:pt x="79" y="152"/>
                </a:cubicBezTo>
                <a:cubicBezTo>
                  <a:pt x="73" y="152"/>
                  <a:pt x="73" y="152"/>
                  <a:pt x="73" y="152"/>
                </a:cubicBezTo>
                <a:cubicBezTo>
                  <a:pt x="75" y="149"/>
                  <a:pt x="77" y="145"/>
                  <a:pt x="79" y="142"/>
                </a:cubicBezTo>
                <a:close/>
                <a:moveTo>
                  <a:pt x="93" y="122"/>
                </a:moveTo>
                <a:cubicBezTo>
                  <a:pt x="160" y="122"/>
                  <a:pt x="160" y="122"/>
                  <a:pt x="160" y="122"/>
                </a:cubicBezTo>
                <a:cubicBezTo>
                  <a:pt x="160" y="129"/>
                  <a:pt x="160" y="129"/>
                  <a:pt x="160" y="129"/>
                </a:cubicBezTo>
                <a:cubicBezTo>
                  <a:pt x="93" y="129"/>
                  <a:pt x="93" y="129"/>
                  <a:pt x="93" y="129"/>
                </a:cubicBezTo>
                <a:cubicBezTo>
                  <a:pt x="93" y="122"/>
                  <a:pt x="93" y="122"/>
                  <a:pt x="93" y="122"/>
                </a:cubicBezTo>
                <a:close/>
                <a:moveTo>
                  <a:pt x="93" y="136"/>
                </a:moveTo>
                <a:cubicBezTo>
                  <a:pt x="160" y="136"/>
                  <a:pt x="160" y="136"/>
                  <a:pt x="160" y="136"/>
                </a:cubicBezTo>
                <a:cubicBezTo>
                  <a:pt x="160" y="143"/>
                  <a:pt x="160" y="143"/>
                  <a:pt x="160" y="143"/>
                </a:cubicBezTo>
                <a:cubicBezTo>
                  <a:pt x="93" y="143"/>
                  <a:pt x="93" y="143"/>
                  <a:pt x="93" y="143"/>
                </a:cubicBezTo>
                <a:cubicBezTo>
                  <a:pt x="93" y="136"/>
                  <a:pt x="93" y="136"/>
                  <a:pt x="93" y="136"/>
                </a:cubicBezTo>
                <a:close/>
                <a:moveTo>
                  <a:pt x="69" y="128"/>
                </a:moveTo>
                <a:cubicBezTo>
                  <a:pt x="69" y="128"/>
                  <a:pt x="82" y="107"/>
                  <a:pt x="88" y="99"/>
                </a:cubicBezTo>
                <a:cubicBezTo>
                  <a:pt x="102" y="99"/>
                  <a:pt x="102" y="99"/>
                  <a:pt x="102" y="99"/>
                </a:cubicBezTo>
                <a:cubicBezTo>
                  <a:pt x="87" y="116"/>
                  <a:pt x="70" y="145"/>
                  <a:pt x="68" y="149"/>
                </a:cubicBezTo>
                <a:cubicBezTo>
                  <a:pt x="68" y="149"/>
                  <a:pt x="58" y="130"/>
                  <a:pt x="56" y="128"/>
                </a:cubicBezTo>
                <a:cubicBezTo>
                  <a:pt x="62" y="117"/>
                  <a:pt x="62" y="117"/>
                  <a:pt x="62" y="117"/>
                </a:cubicBezTo>
                <a:cubicBezTo>
                  <a:pt x="66" y="123"/>
                  <a:pt x="69" y="128"/>
                  <a:pt x="69" y="128"/>
                </a:cubicBezTo>
                <a:cubicBezTo>
                  <a:pt x="69" y="128"/>
                  <a:pt x="69" y="128"/>
                  <a:pt x="69" y="128"/>
                </a:cubicBezTo>
                <a:close/>
                <a:moveTo>
                  <a:pt x="40" y="216"/>
                </a:moveTo>
                <a:cubicBezTo>
                  <a:pt x="40" y="178"/>
                  <a:pt x="40" y="178"/>
                  <a:pt x="40" y="178"/>
                </a:cubicBezTo>
                <a:cubicBezTo>
                  <a:pt x="58" y="178"/>
                  <a:pt x="58" y="178"/>
                  <a:pt x="58" y="178"/>
                </a:cubicBezTo>
                <a:cubicBezTo>
                  <a:pt x="54" y="184"/>
                  <a:pt x="54" y="184"/>
                  <a:pt x="54" y="184"/>
                </a:cubicBezTo>
                <a:cubicBezTo>
                  <a:pt x="47" y="184"/>
                  <a:pt x="47" y="184"/>
                  <a:pt x="47" y="184"/>
                </a:cubicBezTo>
                <a:cubicBezTo>
                  <a:pt x="47" y="210"/>
                  <a:pt x="47" y="210"/>
                  <a:pt x="47" y="210"/>
                </a:cubicBezTo>
                <a:cubicBezTo>
                  <a:pt x="60" y="210"/>
                  <a:pt x="60" y="210"/>
                  <a:pt x="60" y="210"/>
                </a:cubicBezTo>
                <a:cubicBezTo>
                  <a:pt x="64" y="216"/>
                  <a:pt x="64" y="216"/>
                  <a:pt x="64" y="216"/>
                </a:cubicBezTo>
                <a:cubicBezTo>
                  <a:pt x="40" y="216"/>
                  <a:pt x="40" y="216"/>
                  <a:pt x="40" y="216"/>
                </a:cubicBezTo>
                <a:close/>
                <a:moveTo>
                  <a:pt x="79" y="206"/>
                </a:moveTo>
                <a:cubicBezTo>
                  <a:pt x="79" y="216"/>
                  <a:pt x="79" y="216"/>
                  <a:pt x="79" y="216"/>
                </a:cubicBezTo>
                <a:cubicBezTo>
                  <a:pt x="73" y="216"/>
                  <a:pt x="73" y="216"/>
                  <a:pt x="73" y="216"/>
                </a:cubicBezTo>
                <a:cubicBezTo>
                  <a:pt x="75" y="213"/>
                  <a:pt x="77" y="210"/>
                  <a:pt x="79" y="206"/>
                </a:cubicBezTo>
                <a:close/>
                <a:moveTo>
                  <a:pt x="93" y="187"/>
                </a:moveTo>
                <a:cubicBezTo>
                  <a:pt x="160" y="187"/>
                  <a:pt x="160" y="187"/>
                  <a:pt x="160" y="187"/>
                </a:cubicBezTo>
                <a:cubicBezTo>
                  <a:pt x="160" y="194"/>
                  <a:pt x="160" y="194"/>
                  <a:pt x="160" y="194"/>
                </a:cubicBezTo>
                <a:cubicBezTo>
                  <a:pt x="93" y="194"/>
                  <a:pt x="93" y="194"/>
                  <a:pt x="93" y="194"/>
                </a:cubicBezTo>
                <a:cubicBezTo>
                  <a:pt x="93" y="187"/>
                  <a:pt x="93" y="187"/>
                  <a:pt x="93" y="187"/>
                </a:cubicBezTo>
                <a:close/>
                <a:moveTo>
                  <a:pt x="93" y="201"/>
                </a:moveTo>
                <a:cubicBezTo>
                  <a:pt x="160" y="201"/>
                  <a:pt x="160" y="201"/>
                  <a:pt x="160" y="201"/>
                </a:cubicBezTo>
                <a:cubicBezTo>
                  <a:pt x="160" y="207"/>
                  <a:pt x="160" y="207"/>
                  <a:pt x="160" y="207"/>
                </a:cubicBezTo>
                <a:cubicBezTo>
                  <a:pt x="93" y="207"/>
                  <a:pt x="93" y="207"/>
                  <a:pt x="93" y="207"/>
                </a:cubicBezTo>
                <a:cubicBezTo>
                  <a:pt x="93" y="201"/>
                  <a:pt x="93" y="201"/>
                  <a:pt x="93" y="201"/>
                </a:cubicBezTo>
                <a:close/>
                <a:moveTo>
                  <a:pt x="69" y="193"/>
                </a:moveTo>
                <a:cubicBezTo>
                  <a:pt x="69" y="193"/>
                  <a:pt x="82" y="172"/>
                  <a:pt x="88" y="163"/>
                </a:cubicBezTo>
                <a:cubicBezTo>
                  <a:pt x="102" y="163"/>
                  <a:pt x="102" y="163"/>
                  <a:pt x="102" y="163"/>
                </a:cubicBezTo>
                <a:cubicBezTo>
                  <a:pt x="87" y="181"/>
                  <a:pt x="70" y="210"/>
                  <a:pt x="68" y="213"/>
                </a:cubicBezTo>
                <a:cubicBezTo>
                  <a:pt x="68" y="213"/>
                  <a:pt x="58" y="195"/>
                  <a:pt x="56" y="192"/>
                </a:cubicBezTo>
                <a:cubicBezTo>
                  <a:pt x="62" y="181"/>
                  <a:pt x="62" y="181"/>
                  <a:pt x="62" y="181"/>
                </a:cubicBezTo>
                <a:cubicBezTo>
                  <a:pt x="66" y="187"/>
                  <a:pt x="69" y="192"/>
                  <a:pt x="69" y="193"/>
                </a:cubicBezTo>
                <a:cubicBezTo>
                  <a:pt x="69" y="193"/>
                  <a:pt x="69" y="193"/>
                  <a:pt x="69" y="193"/>
                </a:cubicBezTo>
                <a:close/>
                <a:moveTo>
                  <a:pt x="69" y="258"/>
                </a:moveTo>
                <a:cubicBezTo>
                  <a:pt x="69" y="258"/>
                  <a:pt x="82" y="236"/>
                  <a:pt x="88" y="228"/>
                </a:cubicBezTo>
                <a:cubicBezTo>
                  <a:pt x="102" y="228"/>
                  <a:pt x="102" y="228"/>
                  <a:pt x="102" y="228"/>
                </a:cubicBezTo>
                <a:cubicBezTo>
                  <a:pt x="87" y="245"/>
                  <a:pt x="70" y="274"/>
                  <a:pt x="68" y="278"/>
                </a:cubicBezTo>
                <a:cubicBezTo>
                  <a:pt x="68" y="278"/>
                  <a:pt x="58" y="259"/>
                  <a:pt x="56" y="257"/>
                </a:cubicBezTo>
                <a:cubicBezTo>
                  <a:pt x="62" y="246"/>
                  <a:pt x="62" y="246"/>
                  <a:pt x="62" y="246"/>
                </a:cubicBezTo>
                <a:cubicBezTo>
                  <a:pt x="66" y="252"/>
                  <a:pt x="69" y="257"/>
                  <a:pt x="69" y="257"/>
                </a:cubicBezTo>
                <a:cubicBezTo>
                  <a:pt x="69" y="258"/>
                  <a:pt x="69" y="258"/>
                  <a:pt x="69" y="258"/>
                </a:cubicBezTo>
                <a:close/>
                <a:moveTo>
                  <a:pt x="93" y="265"/>
                </a:moveTo>
                <a:cubicBezTo>
                  <a:pt x="160" y="265"/>
                  <a:pt x="160" y="265"/>
                  <a:pt x="160" y="265"/>
                </a:cubicBezTo>
                <a:cubicBezTo>
                  <a:pt x="160" y="272"/>
                  <a:pt x="160" y="272"/>
                  <a:pt x="160" y="272"/>
                </a:cubicBezTo>
                <a:cubicBezTo>
                  <a:pt x="93" y="272"/>
                  <a:pt x="93" y="272"/>
                  <a:pt x="93" y="272"/>
                </a:cubicBezTo>
                <a:cubicBezTo>
                  <a:pt x="93" y="265"/>
                  <a:pt x="93" y="265"/>
                  <a:pt x="93" y="265"/>
                </a:cubicBezTo>
                <a:close/>
                <a:moveTo>
                  <a:pt x="93" y="251"/>
                </a:moveTo>
                <a:cubicBezTo>
                  <a:pt x="160" y="251"/>
                  <a:pt x="160" y="251"/>
                  <a:pt x="160" y="251"/>
                </a:cubicBezTo>
                <a:cubicBezTo>
                  <a:pt x="160" y="258"/>
                  <a:pt x="160" y="258"/>
                  <a:pt x="160" y="258"/>
                </a:cubicBezTo>
                <a:cubicBezTo>
                  <a:pt x="93" y="258"/>
                  <a:pt x="93" y="258"/>
                  <a:pt x="93" y="258"/>
                </a:cubicBezTo>
                <a:cubicBezTo>
                  <a:pt x="93" y="251"/>
                  <a:pt x="93" y="251"/>
                  <a:pt x="93" y="251"/>
                </a:cubicBezTo>
                <a:close/>
                <a:moveTo>
                  <a:pt x="79" y="271"/>
                </a:moveTo>
                <a:cubicBezTo>
                  <a:pt x="79" y="281"/>
                  <a:pt x="79" y="281"/>
                  <a:pt x="79" y="281"/>
                </a:cubicBezTo>
                <a:cubicBezTo>
                  <a:pt x="73" y="281"/>
                  <a:pt x="73" y="281"/>
                  <a:pt x="73" y="281"/>
                </a:cubicBezTo>
                <a:cubicBezTo>
                  <a:pt x="75" y="278"/>
                  <a:pt x="77" y="274"/>
                  <a:pt x="79" y="271"/>
                </a:cubicBezTo>
                <a:close/>
                <a:moveTo>
                  <a:pt x="40" y="281"/>
                </a:moveTo>
                <a:cubicBezTo>
                  <a:pt x="40" y="242"/>
                  <a:pt x="40" y="242"/>
                  <a:pt x="40" y="242"/>
                </a:cubicBezTo>
                <a:cubicBezTo>
                  <a:pt x="58" y="242"/>
                  <a:pt x="58" y="242"/>
                  <a:pt x="58" y="242"/>
                </a:cubicBezTo>
                <a:cubicBezTo>
                  <a:pt x="54" y="249"/>
                  <a:pt x="54" y="249"/>
                  <a:pt x="54" y="249"/>
                </a:cubicBezTo>
                <a:cubicBezTo>
                  <a:pt x="47" y="249"/>
                  <a:pt x="47" y="249"/>
                  <a:pt x="47" y="249"/>
                </a:cubicBezTo>
                <a:cubicBezTo>
                  <a:pt x="47" y="274"/>
                  <a:pt x="47" y="274"/>
                  <a:pt x="47" y="274"/>
                </a:cubicBezTo>
                <a:cubicBezTo>
                  <a:pt x="60" y="274"/>
                  <a:pt x="60" y="274"/>
                  <a:pt x="60" y="274"/>
                </a:cubicBezTo>
                <a:cubicBezTo>
                  <a:pt x="64" y="281"/>
                  <a:pt x="64" y="281"/>
                  <a:pt x="64" y="281"/>
                </a:cubicBezTo>
                <a:cubicBezTo>
                  <a:pt x="40" y="281"/>
                  <a:pt x="40" y="281"/>
                  <a:pt x="40" y="281"/>
                </a:cubicBezTo>
                <a:close/>
                <a:moveTo>
                  <a:pt x="88" y="23"/>
                </a:moveTo>
                <a:cubicBezTo>
                  <a:pt x="88" y="30"/>
                  <a:pt x="94" y="35"/>
                  <a:pt x="100" y="35"/>
                </a:cubicBezTo>
                <a:cubicBezTo>
                  <a:pt x="106" y="35"/>
                  <a:pt x="112" y="30"/>
                  <a:pt x="112" y="23"/>
                </a:cubicBezTo>
                <a:cubicBezTo>
                  <a:pt x="112" y="17"/>
                  <a:pt x="106" y="12"/>
                  <a:pt x="100" y="12"/>
                </a:cubicBezTo>
                <a:cubicBezTo>
                  <a:pt x="94" y="12"/>
                  <a:pt x="88" y="17"/>
                  <a:pt x="88" y="23"/>
                </a:cubicBezTo>
                <a:close/>
                <a:moveTo>
                  <a:pt x="49" y="27"/>
                </a:moveTo>
                <a:cubicBezTo>
                  <a:pt x="49" y="22"/>
                  <a:pt x="53" y="18"/>
                  <a:pt x="58" y="18"/>
                </a:cubicBezTo>
                <a:cubicBezTo>
                  <a:pt x="78" y="18"/>
                  <a:pt x="78" y="18"/>
                  <a:pt x="78" y="18"/>
                </a:cubicBezTo>
                <a:cubicBezTo>
                  <a:pt x="80" y="8"/>
                  <a:pt x="89" y="0"/>
                  <a:pt x="100" y="0"/>
                </a:cubicBezTo>
                <a:cubicBezTo>
                  <a:pt x="111" y="0"/>
                  <a:pt x="120" y="8"/>
                  <a:pt x="122" y="18"/>
                </a:cubicBezTo>
                <a:cubicBezTo>
                  <a:pt x="142" y="18"/>
                  <a:pt x="142" y="18"/>
                  <a:pt x="142" y="18"/>
                </a:cubicBezTo>
                <a:cubicBezTo>
                  <a:pt x="147" y="18"/>
                  <a:pt x="151" y="22"/>
                  <a:pt x="151" y="27"/>
                </a:cubicBezTo>
                <a:cubicBezTo>
                  <a:pt x="151" y="43"/>
                  <a:pt x="151" y="43"/>
                  <a:pt x="151" y="43"/>
                </a:cubicBezTo>
                <a:cubicBezTo>
                  <a:pt x="151" y="48"/>
                  <a:pt x="147" y="52"/>
                  <a:pt x="142" y="52"/>
                </a:cubicBezTo>
                <a:cubicBezTo>
                  <a:pt x="58" y="52"/>
                  <a:pt x="58" y="52"/>
                  <a:pt x="58" y="52"/>
                </a:cubicBezTo>
                <a:cubicBezTo>
                  <a:pt x="53" y="52"/>
                  <a:pt x="49" y="48"/>
                  <a:pt x="49" y="43"/>
                </a:cubicBezTo>
                <a:cubicBezTo>
                  <a:pt x="49" y="27"/>
                  <a:pt x="49" y="27"/>
                  <a:pt x="49" y="27"/>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25" name="Picture 24" descr="IPSOS_GAMECHANGERS_blue.png">
            <a:extLst>
              <a:ext uri="{FF2B5EF4-FFF2-40B4-BE49-F238E27FC236}">
                <a16:creationId xmlns:a16="http://schemas.microsoft.com/office/drawing/2014/main" xmlns="" id="{B54DAA05-5A79-40FE-8CAD-7F23486887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27" name="Picture 2" descr="C:\Users\Graphics Dude Ltd\Graphics Dude Ltd\Work\PC - IM - 150415A (template pt2)\Graphics\Tags\MarketingElectronic-Col.png">
            <a:extLst>
              <a:ext uri="{FF2B5EF4-FFF2-40B4-BE49-F238E27FC236}">
                <a16:creationId xmlns:a16="http://schemas.microsoft.com/office/drawing/2014/main" xmlns="" id="{5645C146-29C8-4A41-B0DE-A7EA51EAE528}"/>
              </a:ext>
            </a:extLst>
          </p:cNvPr>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xmlns="" id="{704AF8BB-9EFD-4FDD-8336-3907C8D6DC83}"/>
              </a:ext>
            </a:extLst>
          </p:cNvPr>
          <p:cNvSpPr/>
          <p:nvPr/>
        </p:nvSpPr>
        <p:spPr>
          <a:xfrm>
            <a:off x="6903144" y="1331055"/>
            <a:ext cx="1381778" cy="738664"/>
          </a:xfrm>
          <a:prstGeom prst="rect">
            <a:avLst/>
          </a:prstGeom>
        </p:spPr>
        <p:txBody>
          <a:bodyPr wrap="square">
            <a:spAutoFit/>
          </a:bodyPr>
          <a:lstStyle/>
          <a:p>
            <a:r>
              <a:rPr lang="fr-BE" sz="1400" dirty="0">
                <a:solidFill>
                  <a:srgbClr val="660066"/>
                </a:solidFill>
                <a:latin typeface="+mj-lt"/>
              </a:rPr>
              <a:t>Âge</a:t>
            </a:r>
          </a:p>
          <a:p>
            <a:r>
              <a:rPr lang="fr-BE" sz="1400" dirty="0">
                <a:solidFill>
                  <a:srgbClr val="660066"/>
                </a:solidFill>
                <a:latin typeface="+mj-lt"/>
              </a:rPr>
              <a:t>Sexe</a:t>
            </a:r>
          </a:p>
          <a:p>
            <a:r>
              <a:rPr lang="fr-BE" sz="1400" dirty="0">
                <a:solidFill>
                  <a:srgbClr val="660066"/>
                </a:solidFill>
                <a:latin typeface="+mj-lt"/>
              </a:rPr>
              <a:t>Région</a:t>
            </a:r>
          </a:p>
        </p:txBody>
      </p:sp>
      <p:sp>
        <p:nvSpPr>
          <p:cNvPr id="30" name="Rectangle 29">
            <a:extLst>
              <a:ext uri="{FF2B5EF4-FFF2-40B4-BE49-F238E27FC236}">
                <a16:creationId xmlns:a16="http://schemas.microsoft.com/office/drawing/2014/main" xmlns="" id="{1B3E316B-D13B-4613-BACF-FB3405DC33CB}"/>
              </a:ext>
            </a:extLst>
          </p:cNvPr>
          <p:cNvSpPr/>
          <p:nvPr/>
        </p:nvSpPr>
        <p:spPr>
          <a:xfrm>
            <a:off x="3243639" y="3791059"/>
            <a:ext cx="2332138" cy="400110"/>
          </a:xfrm>
          <a:prstGeom prst="rect">
            <a:avLst/>
          </a:prstGeom>
        </p:spPr>
        <p:txBody>
          <a:bodyPr wrap="square">
            <a:spAutoFit/>
          </a:bodyPr>
          <a:lstStyle/>
          <a:p>
            <a:pPr marL="989013" defTabSz="685800">
              <a:defRPr/>
            </a:pPr>
            <a:r>
              <a:rPr lang="fr-BE" sz="2000" b="1" dirty="0">
                <a:solidFill>
                  <a:srgbClr val="660066"/>
                </a:solidFill>
                <a:ea typeface="Segoe UI" panose="020B0502040204020203" pitchFamily="34" charset="0"/>
                <a:cs typeface="Arial" panose="020B0604020202020204" pitchFamily="34" charset="0"/>
              </a:rPr>
              <a:t>EN LIGNE</a:t>
            </a:r>
          </a:p>
        </p:txBody>
      </p:sp>
    </p:spTree>
    <p:extLst>
      <p:ext uri="{BB962C8B-B14F-4D97-AF65-F5344CB8AC3E}">
        <p14:creationId xmlns:p14="http://schemas.microsoft.com/office/powerpoint/2010/main" val="161016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xmlns="" id="{7EB53301-D931-475D-BE46-FB2FA2185757}"/>
              </a:ext>
            </a:extLst>
          </p:cNvPr>
          <p:cNvSpPr/>
          <p:nvPr/>
        </p:nvSpPr>
        <p:spPr>
          <a:xfrm>
            <a:off x="254000" y="2814394"/>
            <a:ext cx="1963927"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LANGUE</a:t>
            </a:r>
          </a:p>
        </p:txBody>
      </p:sp>
      <p:sp>
        <p:nvSpPr>
          <p:cNvPr id="113" name="Rectangle 112"/>
          <p:cNvSpPr/>
          <p:nvPr/>
        </p:nvSpPr>
        <p:spPr>
          <a:xfrm>
            <a:off x="5323281" y="2819405"/>
            <a:ext cx="3541005" cy="1663869"/>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TYPE DE MÉNAGE</a:t>
            </a:r>
          </a:p>
        </p:txBody>
      </p:sp>
      <p:graphicFrame>
        <p:nvGraphicFramePr>
          <p:cNvPr id="114" name="Chart 113"/>
          <p:cNvGraphicFramePr/>
          <p:nvPr>
            <p:extLst>
              <p:ext uri="{D42A27DB-BD31-4B8C-83A1-F6EECF244321}">
                <p14:modId xmlns:p14="http://schemas.microsoft.com/office/powerpoint/2010/main" val="147309864"/>
              </p:ext>
            </p:extLst>
          </p:nvPr>
        </p:nvGraphicFramePr>
        <p:xfrm>
          <a:off x="6958951" y="3028679"/>
          <a:ext cx="1905335" cy="14245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5" name="Table 114"/>
          <p:cNvGraphicFramePr>
            <a:graphicFrameLocks noGrp="1"/>
          </p:cNvGraphicFramePr>
          <p:nvPr>
            <p:extLst>
              <p:ext uri="{D42A27DB-BD31-4B8C-83A1-F6EECF244321}">
                <p14:modId xmlns:p14="http://schemas.microsoft.com/office/powerpoint/2010/main" val="1735439867"/>
              </p:ext>
            </p:extLst>
          </p:nvPr>
        </p:nvGraphicFramePr>
        <p:xfrm>
          <a:off x="5388565" y="3056402"/>
          <a:ext cx="1570386" cy="1396848"/>
        </p:xfrm>
        <a:graphic>
          <a:graphicData uri="http://schemas.openxmlformats.org/drawingml/2006/table">
            <a:tbl>
              <a:tblPr>
                <a:tableStyleId>{5C22544A-7EE6-4342-B048-85BDC9FD1C3A}</a:tableStyleId>
              </a:tblPr>
              <a:tblGrid>
                <a:gridCol w="1570386">
                  <a:extLst>
                    <a:ext uri="{9D8B030D-6E8A-4147-A177-3AD203B41FA5}">
                      <a16:colId xmlns:a16="http://schemas.microsoft.com/office/drawing/2014/main" xmlns="" val="941888965"/>
                    </a:ext>
                  </a:extLst>
                </a:gridCol>
              </a:tblGrid>
              <a:tr h="232808">
                <a:tc>
                  <a:txBody>
                    <a:bodyPr/>
                    <a:lstStyle/>
                    <a:p>
                      <a:pPr algn="r" fontAlgn="b">
                        <a:lnSpc>
                          <a:spcPts val="700"/>
                        </a:lnSpc>
                      </a:pPr>
                      <a:r>
                        <a:rPr lang="fr-BE" sz="800" b="0" kern="1200" noProof="0" dirty="0">
                          <a:solidFill>
                            <a:schemeClr val="tx1">
                              <a:lumMod val="75000"/>
                              <a:lumOff val="25000"/>
                            </a:schemeClr>
                          </a:solidFill>
                          <a:latin typeface="+mn-lt"/>
                          <a:ea typeface="+mn-ea"/>
                          <a:cs typeface="+mn-cs"/>
                        </a:rPr>
                        <a:t>Un couple marié/cohabitant </a:t>
                      </a:r>
                      <a:r>
                        <a:rPr lang="fr-BE" sz="800" b="1" kern="1200" noProof="0" dirty="0">
                          <a:solidFill>
                            <a:schemeClr val="tx1">
                              <a:lumMod val="75000"/>
                              <a:lumOff val="25000"/>
                            </a:schemeClr>
                          </a:solidFill>
                          <a:latin typeface="+mn-lt"/>
                          <a:ea typeface="+mn-ea"/>
                          <a:cs typeface="+mn-cs"/>
                        </a:rPr>
                        <a:t>AVEC</a:t>
                      </a:r>
                      <a:r>
                        <a:rPr lang="fr-BE" sz="800" b="0" kern="1200" noProof="0" dirty="0">
                          <a:solidFill>
                            <a:schemeClr val="tx1">
                              <a:lumMod val="75000"/>
                              <a:lumOff val="25000"/>
                            </a:schemeClr>
                          </a:solidFill>
                          <a:latin typeface="+mn-lt"/>
                          <a:ea typeface="+mn-ea"/>
                          <a:cs typeface="+mn-cs"/>
                        </a:rPr>
                        <a:t> enfants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45842687"/>
                  </a:ext>
                </a:extLst>
              </a:tr>
              <a:tr h="232808">
                <a:tc>
                  <a:txBody>
                    <a:bodyPr/>
                    <a:lstStyle/>
                    <a:p>
                      <a:pPr marL="0" marR="0" lvl="0" indent="0" algn="r" defTabSz="924282" rtl="0" eaLnBrk="1" fontAlgn="b" latinLnBrk="0" hangingPunct="1">
                        <a:lnSpc>
                          <a:spcPts val="700"/>
                        </a:lnSpc>
                        <a:spcBef>
                          <a:spcPts val="0"/>
                        </a:spcBef>
                        <a:spcAft>
                          <a:spcPts val="0"/>
                        </a:spcAft>
                        <a:buClrTx/>
                        <a:buSzTx/>
                        <a:buFontTx/>
                        <a:buNone/>
                        <a:tabLst/>
                        <a:defRPr/>
                      </a:pPr>
                      <a:r>
                        <a:rPr lang="fr-BE" sz="800" b="0" kern="1200" noProof="0">
                          <a:solidFill>
                            <a:schemeClr val="tx1">
                              <a:lumMod val="75000"/>
                              <a:lumOff val="25000"/>
                            </a:schemeClr>
                          </a:solidFill>
                          <a:latin typeface="+mn-lt"/>
                          <a:ea typeface="+mn-ea"/>
                          <a:cs typeface="+mn-cs"/>
                        </a:rPr>
                        <a:t>Célibataire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02301215"/>
                  </a:ext>
                </a:extLst>
              </a:tr>
              <a:tr h="232808">
                <a:tc>
                  <a:txBody>
                    <a:bodyPr/>
                    <a:lstStyle/>
                    <a:p>
                      <a:pPr marL="0" marR="0" lvl="0" indent="0" algn="r" defTabSz="924282" rtl="0" eaLnBrk="1" fontAlgn="b" latinLnBrk="0" hangingPunct="1">
                        <a:lnSpc>
                          <a:spcPts val="700"/>
                        </a:lnSpc>
                        <a:spcBef>
                          <a:spcPts val="0"/>
                        </a:spcBef>
                        <a:spcAft>
                          <a:spcPts val="0"/>
                        </a:spcAft>
                        <a:buClrTx/>
                        <a:buSzTx/>
                        <a:buFontTx/>
                        <a:buNone/>
                        <a:tabLst/>
                        <a:defRPr/>
                      </a:pPr>
                      <a:r>
                        <a:rPr lang="fr-BE" sz="800" b="0" kern="1200" noProof="0" dirty="0">
                          <a:solidFill>
                            <a:schemeClr val="tx1">
                              <a:lumMod val="75000"/>
                              <a:lumOff val="25000"/>
                            </a:schemeClr>
                          </a:solidFill>
                          <a:latin typeface="+mn-lt"/>
                          <a:ea typeface="+mn-ea"/>
                          <a:cs typeface="+mn-cs"/>
                        </a:rPr>
                        <a:t>Un couple marié/cohabitant </a:t>
                      </a:r>
                      <a:r>
                        <a:rPr lang="fr-BE" sz="800" b="1" kern="1200" noProof="0" dirty="0">
                          <a:solidFill>
                            <a:schemeClr val="tx1">
                              <a:lumMod val="75000"/>
                              <a:lumOff val="25000"/>
                            </a:schemeClr>
                          </a:solidFill>
                          <a:latin typeface="+mn-lt"/>
                          <a:ea typeface="+mn-ea"/>
                          <a:cs typeface="+mn-cs"/>
                        </a:rPr>
                        <a:t>SANS</a:t>
                      </a:r>
                      <a:r>
                        <a:rPr lang="fr-BE" sz="800" b="0" kern="1200" noProof="0" dirty="0">
                          <a:solidFill>
                            <a:schemeClr val="tx1">
                              <a:lumMod val="75000"/>
                              <a:lumOff val="25000"/>
                            </a:schemeClr>
                          </a:solidFill>
                          <a:latin typeface="+mn-lt"/>
                          <a:ea typeface="+mn-ea"/>
                          <a:cs typeface="+mn-cs"/>
                        </a:rPr>
                        <a:t> enfants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74155531"/>
                  </a:ext>
                </a:extLst>
              </a:tr>
              <a:tr h="232808">
                <a:tc>
                  <a:txBody>
                    <a:bodyPr/>
                    <a:lstStyle/>
                    <a:p>
                      <a:pPr algn="r" fontAlgn="b">
                        <a:lnSpc>
                          <a:spcPts val="700"/>
                        </a:lnSpc>
                      </a:pPr>
                      <a:r>
                        <a:rPr lang="fr-BE" sz="800" b="0" kern="1200" noProof="0" dirty="0">
                          <a:solidFill>
                            <a:schemeClr val="tx1">
                              <a:lumMod val="75000"/>
                              <a:lumOff val="25000"/>
                            </a:schemeClr>
                          </a:solidFill>
                          <a:latin typeface="+mn-lt"/>
                          <a:ea typeface="+mn-ea"/>
                          <a:cs typeface="+mn-cs"/>
                        </a:rPr>
                        <a:t>J’habite chez mes parents/ma famille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07352188"/>
                  </a:ext>
                </a:extLst>
              </a:tr>
              <a:tr h="232808">
                <a:tc>
                  <a:txBody>
                    <a:bodyPr/>
                    <a:lstStyle/>
                    <a:p>
                      <a:pPr algn="r" fontAlgn="b">
                        <a:lnSpc>
                          <a:spcPts val="700"/>
                        </a:lnSpc>
                      </a:pPr>
                      <a:r>
                        <a:rPr lang="fr-BE" sz="800" b="0" kern="1200" noProof="0" dirty="0">
                          <a:solidFill>
                            <a:schemeClr val="tx1">
                              <a:lumMod val="75000"/>
                              <a:lumOff val="25000"/>
                            </a:schemeClr>
                          </a:solidFill>
                          <a:latin typeface="+mn-lt"/>
                          <a:ea typeface="+mn-ea"/>
                          <a:cs typeface="+mn-cs"/>
                        </a:rPr>
                        <a:t>Célibataire </a:t>
                      </a:r>
                      <a:r>
                        <a:rPr lang="fr-BE" sz="800" b="1" kern="1200" noProof="0" dirty="0">
                          <a:solidFill>
                            <a:schemeClr val="tx1">
                              <a:lumMod val="75000"/>
                              <a:lumOff val="25000"/>
                            </a:schemeClr>
                          </a:solidFill>
                          <a:latin typeface="+mn-lt"/>
                          <a:ea typeface="+mn-ea"/>
                          <a:cs typeface="+mn-cs"/>
                        </a:rPr>
                        <a:t>AVEC</a:t>
                      </a:r>
                      <a:r>
                        <a:rPr lang="fr-BE" sz="800" b="0" kern="1200" noProof="0" dirty="0">
                          <a:solidFill>
                            <a:schemeClr val="tx1">
                              <a:lumMod val="75000"/>
                              <a:lumOff val="25000"/>
                            </a:schemeClr>
                          </a:solidFill>
                          <a:latin typeface="+mn-lt"/>
                          <a:ea typeface="+mn-ea"/>
                          <a:cs typeface="+mn-cs"/>
                        </a:rPr>
                        <a:t> enfants habitant dans le ménage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93564441"/>
                  </a:ext>
                </a:extLst>
              </a:tr>
              <a:tr h="232808">
                <a:tc>
                  <a:txBody>
                    <a:bodyPr/>
                    <a:lstStyle/>
                    <a:p>
                      <a:pPr algn="r" fontAlgn="b">
                        <a:lnSpc>
                          <a:spcPts val="700"/>
                        </a:lnSpc>
                      </a:pPr>
                      <a:r>
                        <a:rPr lang="fr-BE" sz="800" b="0" kern="1200" noProof="0" dirty="0">
                          <a:solidFill>
                            <a:schemeClr val="tx1">
                              <a:lumMod val="75000"/>
                              <a:lumOff val="25000"/>
                            </a:schemeClr>
                          </a:solidFill>
                          <a:latin typeface="+mn-lt"/>
                          <a:ea typeface="+mn-ea"/>
                          <a:cs typeface="+mn-cs"/>
                        </a:rPr>
                        <a:t>Autre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904898946"/>
                  </a:ext>
                </a:extLst>
              </a:tr>
            </a:tbl>
          </a:graphicData>
        </a:graphic>
      </p:graphicFrame>
      <p:sp>
        <p:nvSpPr>
          <p:cNvPr id="6" name="Rectangle 5"/>
          <p:cNvSpPr/>
          <p:nvPr/>
        </p:nvSpPr>
        <p:spPr>
          <a:xfrm>
            <a:off x="250825" y="1071489"/>
            <a:ext cx="1967101"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SEXE</a:t>
            </a:r>
          </a:p>
        </p:txBody>
      </p:sp>
      <p:sp>
        <p:nvSpPr>
          <p:cNvPr id="9" name="Rectangle 8"/>
          <p:cNvSpPr/>
          <p:nvPr/>
        </p:nvSpPr>
        <p:spPr>
          <a:xfrm>
            <a:off x="2291466" y="1074821"/>
            <a:ext cx="2973151" cy="166763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ÂGE</a:t>
            </a:r>
          </a:p>
        </p:txBody>
      </p:sp>
      <p:graphicFrame>
        <p:nvGraphicFramePr>
          <p:cNvPr id="49" name="Chart 48"/>
          <p:cNvGraphicFramePr/>
          <p:nvPr>
            <p:extLst>
              <p:ext uri="{D42A27DB-BD31-4B8C-83A1-F6EECF244321}">
                <p14:modId xmlns:p14="http://schemas.microsoft.com/office/powerpoint/2010/main" val="4259333380"/>
              </p:ext>
            </p:extLst>
          </p:nvPr>
        </p:nvGraphicFramePr>
        <p:xfrm>
          <a:off x="2288723" y="1174261"/>
          <a:ext cx="2973152" cy="1648222"/>
        </p:xfrm>
        <a:graphic>
          <a:graphicData uri="http://schemas.openxmlformats.org/drawingml/2006/chart">
            <c:chart xmlns:c="http://schemas.openxmlformats.org/drawingml/2006/chart" xmlns:r="http://schemas.openxmlformats.org/officeDocument/2006/relationships" r:id="rId4"/>
          </a:graphicData>
        </a:graphic>
      </p:graphicFrame>
      <p:sp>
        <p:nvSpPr>
          <p:cNvPr id="40" name="Title 1"/>
          <p:cNvSpPr>
            <a:spLocks noGrp="1"/>
          </p:cNvSpPr>
          <p:nvPr>
            <p:ph type="title"/>
          </p:nvPr>
        </p:nvSpPr>
        <p:spPr>
          <a:prstGeom prst="rect">
            <a:avLst/>
          </a:prstGeom>
        </p:spPr>
        <p:txBody>
          <a:bodyPr/>
          <a:lstStyle/>
          <a:p>
            <a:r>
              <a:rPr lang="fr-BE" dirty="0"/>
              <a:t>Profil socio-démographique de l’échantillon - Bruxelles</a:t>
            </a:r>
            <a:endParaRPr lang="nl-BE" dirty="0"/>
          </a:p>
        </p:txBody>
      </p:sp>
      <p:sp>
        <p:nvSpPr>
          <p:cNvPr id="10" name="Text Placeholder 9">
            <a:extLst>
              <a:ext uri="{FF2B5EF4-FFF2-40B4-BE49-F238E27FC236}">
                <a16:creationId xmlns:a16="http://schemas.microsoft.com/office/drawing/2014/main" xmlns="" id="{5569DE34-691E-47B0-8C56-FF524FBAAF16}"/>
              </a:ext>
            </a:extLst>
          </p:cNvPr>
          <p:cNvSpPr>
            <a:spLocks noGrp="1"/>
          </p:cNvSpPr>
          <p:nvPr>
            <p:ph type="body" sz="quarter" idx="13"/>
          </p:nvPr>
        </p:nvSpPr>
        <p:spPr/>
        <p:txBody>
          <a:bodyPr/>
          <a:lstStyle/>
          <a:p>
            <a:r>
              <a:rPr lang="fr-BE" sz="1400"/>
              <a:t>Echantillon représentatif pour Bruxelles.</a:t>
            </a:r>
          </a:p>
        </p:txBody>
      </p:sp>
      <p:sp>
        <p:nvSpPr>
          <p:cNvPr id="3" name="Text Placeholder 2">
            <a:extLst>
              <a:ext uri="{FF2B5EF4-FFF2-40B4-BE49-F238E27FC236}">
                <a16:creationId xmlns:a16="http://schemas.microsoft.com/office/drawing/2014/main" xmlns="" id="{6BE411D2-2317-4DFD-BB14-BB61ED37F8F3}"/>
              </a:ext>
            </a:extLst>
          </p:cNvPr>
          <p:cNvSpPr>
            <a:spLocks noGrp="1"/>
          </p:cNvSpPr>
          <p:nvPr>
            <p:ph type="body" sz="quarter" idx="16"/>
          </p:nvPr>
        </p:nvSpPr>
        <p:spPr>
          <a:prstGeom prst="rect">
            <a:avLst/>
          </a:prstGeom>
        </p:spPr>
        <p:txBody>
          <a:bodyPr/>
          <a:lstStyle/>
          <a:p>
            <a:r>
              <a:rPr lang="fr-BE" dirty="0"/>
              <a:t>Base:	Bruxelles (n=1000) </a:t>
            </a:r>
          </a:p>
          <a:p>
            <a:r>
              <a:rPr lang="fr-BE" dirty="0"/>
              <a:t>Question:	SD1 Langue| SD2 Sexe | SD3 Age | Province | Classe sociale|SD5 Y compris vous-même, de combien de personnes se compose votre ménage ? Les enfants en 	‘kot’ qui rentrent à la maison le weekend sont considérés comme vivant dans votre ménage. | SD6 Êtes-vous … ? </a:t>
            </a:r>
          </a:p>
          <a:p>
            <a:r>
              <a:rPr lang="fr-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nl-BE" dirty="0"/>
          </a:p>
        </p:txBody>
      </p:sp>
      <p:sp>
        <p:nvSpPr>
          <p:cNvPr id="45" name="Freeform 43"/>
          <p:cNvSpPr>
            <a:spLocks noEditPoints="1"/>
          </p:cNvSpPr>
          <p:nvPr/>
        </p:nvSpPr>
        <p:spPr bwMode="auto">
          <a:xfrm>
            <a:off x="1353793" y="1431892"/>
            <a:ext cx="749578" cy="785966"/>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rgbClr val="A3C6E5"/>
          </a:solidFill>
          <a:ln w="9525">
            <a:noFill/>
            <a:round/>
            <a:headEnd/>
            <a:tailEnd/>
          </a:ln>
        </p:spPr>
        <p:txBody>
          <a:bodyPr vert="horz" wrap="square" lIns="91440" tIns="45720" rIns="91440" bIns="45720" numCol="1" anchor="t" anchorCtr="0" compatLnSpc="1">
            <a:prstTxWarp prst="textNoShape">
              <a:avLst/>
            </a:prstTxWarp>
          </a:bodyPr>
          <a:lstStyle/>
          <a:p>
            <a:endParaRPr lang="nl-BE" sz="1400"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Freeform 45"/>
          <p:cNvSpPr>
            <a:spLocks noEditPoints="1"/>
          </p:cNvSpPr>
          <p:nvPr/>
        </p:nvSpPr>
        <p:spPr bwMode="auto">
          <a:xfrm>
            <a:off x="700985" y="1340075"/>
            <a:ext cx="549701" cy="913213"/>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rgbClr val="FCC75C"/>
          </a:solidFill>
          <a:ln w="12700">
            <a:noFill/>
            <a:round/>
            <a:headEnd/>
            <a:tailEnd/>
          </a:ln>
        </p:spPr>
        <p:txBody>
          <a:bodyPr vert="horz" wrap="square" lIns="91440" tIns="45720" rIns="91440" bIns="45720" numCol="1" anchor="t" anchorCtr="0" compatLnSpc="1">
            <a:prstTxWarp prst="textNoShape">
              <a:avLst/>
            </a:prstTxWarp>
          </a:bodyPr>
          <a:lstStyle/>
          <a:p>
            <a:pPr algn="r"/>
            <a:endParaRPr lang="nl-BE" sz="1400"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TextBox 46"/>
          <p:cNvSpPr txBox="1"/>
          <p:nvPr/>
        </p:nvSpPr>
        <p:spPr>
          <a:xfrm>
            <a:off x="1322862" y="2206702"/>
            <a:ext cx="811441" cy="523220"/>
          </a:xfrm>
          <a:prstGeom prst="rect">
            <a:avLst/>
          </a:prstGeom>
          <a:noFill/>
        </p:spPr>
        <p:txBody>
          <a:bodyPr wrap="none" rtlCol="0">
            <a:spAutoFit/>
          </a:bodyPr>
          <a:lstStyle/>
          <a:p>
            <a:r>
              <a:rPr lang="nl-BE" sz="2800" b="1" dirty="0">
                <a:solidFill>
                  <a:srgbClr val="A3C6E5"/>
                </a:solidFill>
                <a:latin typeface="+mj-lt"/>
                <a:ea typeface="Verdana" panose="020B0604030504040204" pitchFamily="34" charset="0"/>
                <a:cs typeface="Verdana" panose="020B0604030504040204" pitchFamily="34" charset="0"/>
              </a:rPr>
              <a:t>50%</a:t>
            </a:r>
          </a:p>
        </p:txBody>
      </p:sp>
      <p:sp>
        <p:nvSpPr>
          <p:cNvPr id="48" name="TextBox 47"/>
          <p:cNvSpPr txBox="1"/>
          <p:nvPr/>
        </p:nvSpPr>
        <p:spPr>
          <a:xfrm>
            <a:off x="570115" y="2207355"/>
            <a:ext cx="811441" cy="523220"/>
          </a:xfrm>
          <a:prstGeom prst="rect">
            <a:avLst/>
          </a:prstGeom>
          <a:noFill/>
        </p:spPr>
        <p:txBody>
          <a:bodyPr wrap="none" rtlCol="0">
            <a:spAutoFit/>
          </a:bodyPr>
          <a:lstStyle/>
          <a:p>
            <a:pPr algn="r"/>
            <a:r>
              <a:rPr lang="nl-BE" sz="2800" b="1" dirty="0">
                <a:solidFill>
                  <a:srgbClr val="FCC75C"/>
                </a:solidFill>
                <a:latin typeface="+mj-lt"/>
                <a:ea typeface="Verdana" panose="020B0604030504040204" pitchFamily="34" charset="0"/>
                <a:cs typeface="Verdana" panose="020B0604030504040204" pitchFamily="34" charset="0"/>
              </a:rPr>
              <a:t>50%</a:t>
            </a:r>
          </a:p>
        </p:txBody>
      </p:sp>
      <p:sp>
        <p:nvSpPr>
          <p:cNvPr id="59" name="Rounded Rectangle 37"/>
          <p:cNvSpPr/>
          <p:nvPr/>
        </p:nvSpPr>
        <p:spPr>
          <a:xfrm>
            <a:off x="4394599" y="1381200"/>
            <a:ext cx="613862" cy="180000"/>
          </a:xfrm>
          <a:prstGeom prst="rect">
            <a:avLst/>
          </a:prstGeom>
          <a:solidFill>
            <a:srgbClr val="859F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BE" sz="1050" b="1" dirty="0">
                <a:solidFill>
                  <a:srgbClr val="FFFFFF"/>
                </a:solidFill>
              </a:rPr>
              <a:t>41,8 </a:t>
            </a:r>
            <a:r>
              <a:rPr lang="nl-BE" sz="1050" b="1" dirty="0" err="1">
                <a:solidFill>
                  <a:srgbClr val="FFFFFF"/>
                </a:solidFill>
              </a:rPr>
              <a:t>ans</a:t>
            </a:r>
            <a:endParaRPr lang="nl-BE" sz="1050" b="1" dirty="0">
              <a:solidFill>
                <a:srgbClr val="FFFFFF"/>
              </a:solidFill>
            </a:endParaRPr>
          </a:p>
        </p:txBody>
      </p:sp>
      <p:sp>
        <p:nvSpPr>
          <p:cNvPr id="60" name="Rectangle 59"/>
          <p:cNvSpPr/>
          <p:nvPr/>
        </p:nvSpPr>
        <p:spPr>
          <a:xfrm>
            <a:off x="4288987" y="1158714"/>
            <a:ext cx="833883" cy="246221"/>
          </a:xfrm>
          <a:prstGeom prst="rect">
            <a:avLst/>
          </a:prstGeom>
        </p:spPr>
        <p:txBody>
          <a:bodyPr wrap="none">
            <a:spAutoFit/>
          </a:bodyPr>
          <a:lstStyle/>
          <a:p>
            <a:r>
              <a:rPr lang="nl-BE" sz="1000" noProof="1">
                <a:solidFill>
                  <a:schemeClr val="tx1">
                    <a:lumMod val="75000"/>
                    <a:lumOff val="25000"/>
                  </a:schemeClr>
                </a:solidFill>
              </a:rPr>
              <a:t>Âge moyen :</a:t>
            </a:r>
            <a:endParaRPr lang="nl-BE" sz="1000" dirty="0">
              <a:solidFill>
                <a:schemeClr val="tx1">
                  <a:lumMod val="75000"/>
                  <a:lumOff val="25000"/>
                </a:schemeClr>
              </a:solidFill>
            </a:endParaRPr>
          </a:p>
        </p:txBody>
      </p:sp>
      <p:sp>
        <p:nvSpPr>
          <p:cNvPr id="127" name="Rounded Rectangle 37"/>
          <p:cNvSpPr/>
          <p:nvPr/>
        </p:nvSpPr>
        <p:spPr>
          <a:xfrm>
            <a:off x="8334045" y="4164316"/>
            <a:ext cx="455270" cy="224385"/>
          </a:xfrm>
          <a:prstGeom prst="rect">
            <a:avLst/>
          </a:prstGeom>
          <a:solidFill>
            <a:srgbClr val="8A14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BE" sz="1200" b="1" dirty="0">
                <a:solidFill>
                  <a:srgbClr val="FFFFFF"/>
                </a:solidFill>
              </a:rPr>
              <a:t>37%</a:t>
            </a:r>
          </a:p>
        </p:txBody>
      </p:sp>
      <p:sp>
        <p:nvSpPr>
          <p:cNvPr id="128" name="Rectangle 127"/>
          <p:cNvSpPr/>
          <p:nvPr/>
        </p:nvSpPr>
        <p:spPr>
          <a:xfrm>
            <a:off x="8311451" y="3941830"/>
            <a:ext cx="583814" cy="246221"/>
          </a:xfrm>
          <a:prstGeom prst="rect">
            <a:avLst/>
          </a:prstGeom>
        </p:spPr>
        <p:txBody>
          <a:bodyPr wrap="none">
            <a:spAutoFit/>
          </a:bodyPr>
          <a:lstStyle/>
          <a:p>
            <a:pPr algn="r"/>
            <a:r>
              <a:rPr lang="nl-BE" sz="1000" b="1" noProof="1">
                <a:solidFill>
                  <a:schemeClr val="tx1">
                    <a:lumMod val="75000"/>
                    <a:lumOff val="25000"/>
                  </a:schemeClr>
                </a:solidFill>
              </a:rPr>
              <a:t>Enfants</a:t>
            </a:r>
            <a:endParaRPr lang="nl-BE" sz="900" b="1" dirty="0">
              <a:solidFill>
                <a:schemeClr val="tx1">
                  <a:lumMod val="75000"/>
                  <a:lumOff val="25000"/>
                </a:schemeClr>
              </a:solidFill>
            </a:endParaRPr>
          </a:p>
        </p:txBody>
      </p:sp>
      <p:sp>
        <p:nvSpPr>
          <p:cNvPr id="8" name="Rectangle 7"/>
          <p:cNvSpPr/>
          <p:nvPr/>
        </p:nvSpPr>
        <p:spPr>
          <a:xfrm>
            <a:off x="2291466" y="2808728"/>
            <a:ext cx="2970408" cy="1663868"/>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PROVINCE</a:t>
            </a:r>
          </a:p>
        </p:txBody>
      </p:sp>
      <p:sp>
        <p:nvSpPr>
          <p:cNvPr id="97" name="TextBox 96">
            <a:extLst>
              <a:ext uri="{FF2B5EF4-FFF2-40B4-BE49-F238E27FC236}">
                <a16:creationId xmlns:a16="http://schemas.microsoft.com/office/drawing/2014/main" xmlns="" id="{AEA4D22C-2621-4B93-BFF2-17A2BB00311A}"/>
              </a:ext>
            </a:extLst>
          </p:cNvPr>
          <p:cNvSpPr txBox="1"/>
          <p:nvPr/>
        </p:nvSpPr>
        <p:spPr>
          <a:xfrm>
            <a:off x="1319226" y="3952396"/>
            <a:ext cx="882110" cy="523220"/>
          </a:xfrm>
          <a:prstGeom prst="rect">
            <a:avLst/>
          </a:prstGeom>
          <a:noFill/>
        </p:spPr>
        <p:txBody>
          <a:bodyPr wrap="square" rtlCol="0">
            <a:spAutoFit/>
          </a:bodyPr>
          <a:lstStyle/>
          <a:p>
            <a:r>
              <a:rPr lang="nl-BE" sz="2800" b="1" dirty="0">
                <a:solidFill>
                  <a:srgbClr val="4FB5B3"/>
                </a:solidFill>
              </a:rPr>
              <a:t>90%</a:t>
            </a:r>
          </a:p>
        </p:txBody>
      </p:sp>
      <p:sp>
        <p:nvSpPr>
          <p:cNvPr id="98" name="TextBox 97">
            <a:extLst>
              <a:ext uri="{FF2B5EF4-FFF2-40B4-BE49-F238E27FC236}">
                <a16:creationId xmlns:a16="http://schemas.microsoft.com/office/drawing/2014/main" xmlns="" id="{1BD85310-BE3C-4393-8991-E064F1A25AF2}"/>
              </a:ext>
            </a:extLst>
          </p:cNvPr>
          <p:cNvSpPr txBox="1"/>
          <p:nvPr/>
        </p:nvSpPr>
        <p:spPr>
          <a:xfrm>
            <a:off x="620730" y="3917269"/>
            <a:ext cx="811441" cy="523220"/>
          </a:xfrm>
          <a:prstGeom prst="rect">
            <a:avLst/>
          </a:prstGeom>
          <a:noFill/>
        </p:spPr>
        <p:txBody>
          <a:bodyPr wrap="none" rtlCol="0">
            <a:spAutoFit/>
          </a:bodyPr>
          <a:lstStyle/>
          <a:p>
            <a:r>
              <a:rPr lang="nl-BE" sz="2800" b="1" dirty="0">
                <a:solidFill>
                  <a:schemeClr val="accent6"/>
                </a:solidFill>
              </a:rPr>
              <a:t>10%</a:t>
            </a:r>
          </a:p>
        </p:txBody>
      </p:sp>
      <p:sp>
        <p:nvSpPr>
          <p:cNvPr id="99" name="Freeform 65">
            <a:extLst>
              <a:ext uri="{FF2B5EF4-FFF2-40B4-BE49-F238E27FC236}">
                <a16:creationId xmlns:a16="http://schemas.microsoft.com/office/drawing/2014/main" xmlns="" id="{9194CC7A-7A20-4786-90D1-4DBDD333BFFD}"/>
              </a:ext>
            </a:extLst>
          </p:cNvPr>
          <p:cNvSpPr>
            <a:spLocks/>
          </p:cNvSpPr>
          <p:nvPr/>
        </p:nvSpPr>
        <p:spPr bwMode="auto">
          <a:xfrm>
            <a:off x="782976" y="3139665"/>
            <a:ext cx="750280" cy="634098"/>
          </a:xfrm>
          <a:custGeom>
            <a:avLst/>
            <a:gdLst/>
            <a:ahLst/>
            <a:cxnLst>
              <a:cxn ang="0">
                <a:pos x="113" y="178"/>
              </a:cxn>
              <a:cxn ang="0">
                <a:pos x="68" y="171"/>
              </a:cxn>
              <a:cxn ang="0">
                <a:pos x="69" y="171"/>
              </a:cxn>
              <a:cxn ang="0">
                <a:pos x="0" y="192"/>
              </a:cxn>
              <a:cxn ang="0">
                <a:pos x="20" y="140"/>
              </a:cxn>
              <a:cxn ang="0">
                <a:pos x="0" y="89"/>
              </a:cxn>
              <a:cxn ang="0">
                <a:pos x="113" y="0"/>
              </a:cxn>
              <a:cxn ang="0">
                <a:pos x="227" y="89"/>
              </a:cxn>
              <a:cxn ang="0">
                <a:pos x="113" y="178"/>
              </a:cxn>
            </a:cxnLst>
            <a:rect l="0" t="0" r="r" b="b"/>
            <a:pathLst>
              <a:path w="227" h="192">
                <a:moveTo>
                  <a:pt x="113" y="178"/>
                </a:moveTo>
                <a:cubicBezTo>
                  <a:pt x="97" y="178"/>
                  <a:pt x="82" y="176"/>
                  <a:pt x="68" y="171"/>
                </a:cubicBezTo>
                <a:cubicBezTo>
                  <a:pt x="69" y="171"/>
                  <a:pt x="69" y="171"/>
                  <a:pt x="69" y="171"/>
                </a:cubicBezTo>
                <a:cubicBezTo>
                  <a:pt x="0" y="192"/>
                  <a:pt x="0" y="192"/>
                  <a:pt x="0" y="192"/>
                </a:cubicBezTo>
                <a:cubicBezTo>
                  <a:pt x="19" y="166"/>
                  <a:pt x="20" y="140"/>
                  <a:pt x="20" y="140"/>
                </a:cubicBezTo>
                <a:cubicBezTo>
                  <a:pt x="8" y="126"/>
                  <a:pt x="0" y="108"/>
                  <a:pt x="0" y="89"/>
                </a:cubicBezTo>
                <a:cubicBezTo>
                  <a:pt x="0" y="40"/>
                  <a:pt x="51" y="0"/>
                  <a:pt x="113" y="0"/>
                </a:cubicBezTo>
                <a:cubicBezTo>
                  <a:pt x="176" y="0"/>
                  <a:pt x="227" y="40"/>
                  <a:pt x="227" y="89"/>
                </a:cubicBezTo>
                <a:cubicBezTo>
                  <a:pt x="227" y="138"/>
                  <a:pt x="176" y="178"/>
                  <a:pt x="113" y="178"/>
                </a:cubicBezTo>
                <a:close/>
              </a:path>
            </a:pathLst>
          </a:custGeom>
          <a:solidFill>
            <a:schemeClr val="accent6"/>
          </a:solidFill>
          <a:ln w="28575">
            <a:solidFill>
              <a:schemeClr val="bg1"/>
            </a:solidFill>
            <a:round/>
            <a:headEnd/>
            <a:tailEnd/>
          </a:ln>
        </p:spPr>
        <p:txBody>
          <a:bodyPr vert="horz" wrap="square" lIns="108000" tIns="45720" rIns="91440" bIns="108000" numCol="1" anchor="ctr" anchorCtr="0" compatLnSpc="1">
            <a:prstTxWarp prst="textNoShape">
              <a:avLst/>
            </a:prstTxWarp>
          </a:bodyPr>
          <a:lstStyle/>
          <a:p>
            <a:pPr algn="ctr"/>
            <a:r>
              <a:rPr lang="nl-BE" sz="2400" b="1" dirty="0">
                <a:solidFill>
                  <a:schemeClr val="bg1"/>
                </a:solidFill>
              </a:rPr>
              <a:t>NL</a:t>
            </a:r>
          </a:p>
        </p:txBody>
      </p:sp>
      <p:sp>
        <p:nvSpPr>
          <p:cNvPr id="100" name="Freeform 65">
            <a:extLst>
              <a:ext uri="{FF2B5EF4-FFF2-40B4-BE49-F238E27FC236}">
                <a16:creationId xmlns:a16="http://schemas.microsoft.com/office/drawing/2014/main" xmlns="" id="{A58F2612-5C80-475A-9A14-B00E1ADCF32D}"/>
              </a:ext>
            </a:extLst>
          </p:cNvPr>
          <p:cNvSpPr>
            <a:spLocks/>
          </p:cNvSpPr>
          <p:nvPr/>
        </p:nvSpPr>
        <p:spPr bwMode="auto">
          <a:xfrm flipH="1">
            <a:off x="1322862" y="3419065"/>
            <a:ext cx="750280" cy="634098"/>
          </a:xfrm>
          <a:custGeom>
            <a:avLst/>
            <a:gdLst/>
            <a:ahLst/>
            <a:cxnLst>
              <a:cxn ang="0">
                <a:pos x="113" y="178"/>
              </a:cxn>
              <a:cxn ang="0">
                <a:pos x="68" y="171"/>
              </a:cxn>
              <a:cxn ang="0">
                <a:pos x="69" y="171"/>
              </a:cxn>
              <a:cxn ang="0">
                <a:pos x="0" y="192"/>
              </a:cxn>
              <a:cxn ang="0">
                <a:pos x="20" y="140"/>
              </a:cxn>
              <a:cxn ang="0">
                <a:pos x="0" y="89"/>
              </a:cxn>
              <a:cxn ang="0">
                <a:pos x="113" y="0"/>
              </a:cxn>
              <a:cxn ang="0">
                <a:pos x="227" y="89"/>
              </a:cxn>
              <a:cxn ang="0">
                <a:pos x="113" y="178"/>
              </a:cxn>
            </a:cxnLst>
            <a:rect l="0" t="0" r="r" b="b"/>
            <a:pathLst>
              <a:path w="227" h="192">
                <a:moveTo>
                  <a:pt x="113" y="178"/>
                </a:moveTo>
                <a:cubicBezTo>
                  <a:pt x="97" y="178"/>
                  <a:pt x="82" y="176"/>
                  <a:pt x="68" y="171"/>
                </a:cubicBezTo>
                <a:cubicBezTo>
                  <a:pt x="69" y="171"/>
                  <a:pt x="69" y="171"/>
                  <a:pt x="69" y="171"/>
                </a:cubicBezTo>
                <a:cubicBezTo>
                  <a:pt x="0" y="192"/>
                  <a:pt x="0" y="192"/>
                  <a:pt x="0" y="192"/>
                </a:cubicBezTo>
                <a:cubicBezTo>
                  <a:pt x="19" y="166"/>
                  <a:pt x="20" y="140"/>
                  <a:pt x="20" y="140"/>
                </a:cubicBezTo>
                <a:cubicBezTo>
                  <a:pt x="8" y="126"/>
                  <a:pt x="0" y="108"/>
                  <a:pt x="0" y="89"/>
                </a:cubicBezTo>
                <a:cubicBezTo>
                  <a:pt x="0" y="40"/>
                  <a:pt x="51" y="0"/>
                  <a:pt x="113" y="0"/>
                </a:cubicBezTo>
                <a:cubicBezTo>
                  <a:pt x="176" y="0"/>
                  <a:pt x="227" y="40"/>
                  <a:pt x="227" y="89"/>
                </a:cubicBezTo>
                <a:cubicBezTo>
                  <a:pt x="227" y="138"/>
                  <a:pt x="176" y="178"/>
                  <a:pt x="113" y="178"/>
                </a:cubicBezTo>
                <a:close/>
              </a:path>
            </a:pathLst>
          </a:custGeom>
          <a:solidFill>
            <a:srgbClr val="4FB5B3"/>
          </a:solidFill>
          <a:ln w="28575">
            <a:solidFill>
              <a:schemeClr val="bg1"/>
            </a:solidFill>
            <a:round/>
            <a:headEnd/>
            <a:tailEnd/>
          </a:ln>
        </p:spPr>
        <p:txBody>
          <a:bodyPr vert="horz" wrap="square" lIns="108000" tIns="45720" rIns="91440" bIns="108000" numCol="1" anchor="ctr" anchorCtr="0" compatLnSpc="1">
            <a:prstTxWarp prst="textNoShape">
              <a:avLst/>
            </a:prstTxWarp>
          </a:bodyPr>
          <a:lstStyle/>
          <a:p>
            <a:pPr algn="ctr"/>
            <a:r>
              <a:rPr lang="nl-BE" sz="2400" b="1" dirty="0">
                <a:solidFill>
                  <a:schemeClr val="bg1"/>
                </a:solidFill>
              </a:rPr>
              <a:t>FR</a:t>
            </a:r>
          </a:p>
        </p:txBody>
      </p:sp>
      <p:sp>
        <p:nvSpPr>
          <p:cNvPr id="101" name="Rectangle 100">
            <a:extLst>
              <a:ext uri="{FF2B5EF4-FFF2-40B4-BE49-F238E27FC236}">
                <a16:creationId xmlns:a16="http://schemas.microsoft.com/office/drawing/2014/main" xmlns="" id="{4F4599C7-E19D-43C9-A01E-E1C18F3A57F8}"/>
              </a:ext>
            </a:extLst>
          </p:cNvPr>
          <p:cNvSpPr/>
          <p:nvPr/>
        </p:nvSpPr>
        <p:spPr>
          <a:xfrm>
            <a:off x="5338157" y="1073579"/>
            <a:ext cx="1728000"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CLASSE SOCIALE</a:t>
            </a:r>
          </a:p>
        </p:txBody>
      </p:sp>
      <p:sp>
        <p:nvSpPr>
          <p:cNvPr id="102" name="Rectangle 101">
            <a:extLst>
              <a:ext uri="{FF2B5EF4-FFF2-40B4-BE49-F238E27FC236}">
                <a16:creationId xmlns:a16="http://schemas.microsoft.com/office/drawing/2014/main" xmlns="" id="{7FF85949-A842-43CA-8EF3-624DB1207CD5}"/>
              </a:ext>
            </a:extLst>
          </p:cNvPr>
          <p:cNvSpPr/>
          <p:nvPr/>
        </p:nvSpPr>
        <p:spPr>
          <a:xfrm>
            <a:off x="7136286" y="1073579"/>
            <a:ext cx="1728000"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MEMBRES DU MÉNAGE</a:t>
            </a:r>
          </a:p>
        </p:txBody>
      </p:sp>
      <p:graphicFrame>
        <p:nvGraphicFramePr>
          <p:cNvPr id="103" name="Chart 102">
            <a:extLst>
              <a:ext uri="{FF2B5EF4-FFF2-40B4-BE49-F238E27FC236}">
                <a16:creationId xmlns:a16="http://schemas.microsoft.com/office/drawing/2014/main" xmlns="" id="{E0B54020-A409-4822-B055-970660382909}"/>
              </a:ext>
            </a:extLst>
          </p:cNvPr>
          <p:cNvGraphicFramePr/>
          <p:nvPr>
            <p:extLst>
              <p:ext uri="{D42A27DB-BD31-4B8C-83A1-F6EECF244321}">
                <p14:modId xmlns:p14="http://schemas.microsoft.com/office/powerpoint/2010/main" val="2889394454"/>
              </p:ext>
            </p:extLst>
          </p:nvPr>
        </p:nvGraphicFramePr>
        <p:xfrm>
          <a:off x="5334746" y="1213555"/>
          <a:ext cx="1743387" cy="15817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4" name="Chart 103">
            <a:extLst>
              <a:ext uri="{FF2B5EF4-FFF2-40B4-BE49-F238E27FC236}">
                <a16:creationId xmlns:a16="http://schemas.microsoft.com/office/drawing/2014/main" xmlns="" id="{DA41E24F-8695-4BCA-BEBC-177A33AE11F6}"/>
              </a:ext>
            </a:extLst>
          </p:cNvPr>
          <p:cNvGraphicFramePr/>
          <p:nvPr>
            <p:extLst>
              <p:ext uri="{D42A27DB-BD31-4B8C-83A1-F6EECF244321}">
                <p14:modId xmlns:p14="http://schemas.microsoft.com/office/powerpoint/2010/main" val="4220659291"/>
              </p:ext>
            </p:extLst>
          </p:nvPr>
        </p:nvGraphicFramePr>
        <p:xfrm>
          <a:off x="7136287" y="1275624"/>
          <a:ext cx="1727999" cy="1221640"/>
        </p:xfrm>
        <a:graphic>
          <a:graphicData uri="http://schemas.openxmlformats.org/drawingml/2006/chart">
            <c:chart xmlns:c="http://schemas.openxmlformats.org/drawingml/2006/chart" xmlns:r="http://schemas.openxmlformats.org/officeDocument/2006/relationships" r:id="rId6"/>
          </a:graphicData>
        </a:graphic>
      </p:graphicFrame>
      <p:sp>
        <p:nvSpPr>
          <p:cNvPr id="140" name="Rounded Rectangle 37"/>
          <p:cNvSpPr/>
          <p:nvPr/>
        </p:nvSpPr>
        <p:spPr>
          <a:xfrm>
            <a:off x="8384848" y="2470186"/>
            <a:ext cx="455270" cy="224385"/>
          </a:xfrm>
          <a:prstGeom prst="rect">
            <a:avLst/>
          </a:prstGeom>
          <a:solidFill>
            <a:srgbClr val="F09D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BE" sz="1200" b="1" dirty="0">
                <a:solidFill>
                  <a:srgbClr val="FFFFFF"/>
                </a:solidFill>
              </a:rPr>
              <a:t>2,5</a:t>
            </a:r>
          </a:p>
        </p:txBody>
      </p:sp>
      <p:sp>
        <p:nvSpPr>
          <p:cNvPr id="142" name="Rectangle 141"/>
          <p:cNvSpPr/>
          <p:nvPr/>
        </p:nvSpPr>
        <p:spPr>
          <a:xfrm>
            <a:off x="7080873" y="2452578"/>
            <a:ext cx="1350049" cy="297517"/>
          </a:xfrm>
          <a:prstGeom prst="rect">
            <a:avLst/>
          </a:prstGeom>
        </p:spPr>
        <p:txBody>
          <a:bodyPr wrap="none">
            <a:spAutoFit/>
          </a:bodyPr>
          <a:lstStyle/>
          <a:p>
            <a:pPr algn="r">
              <a:lnSpc>
                <a:spcPts val="800"/>
              </a:lnSpc>
            </a:pPr>
            <a:r>
              <a:rPr lang="nl-BE" sz="900" b="1" noProof="1">
                <a:solidFill>
                  <a:schemeClr val="tx1">
                    <a:lumMod val="75000"/>
                    <a:lumOff val="25000"/>
                  </a:schemeClr>
                </a:solidFill>
              </a:rPr>
              <a:t>Nombre moyen </a:t>
            </a:r>
            <a:br>
              <a:rPr lang="nl-BE" sz="900" b="1" noProof="1">
                <a:solidFill>
                  <a:schemeClr val="tx1">
                    <a:lumMod val="75000"/>
                    <a:lumOff val="25000"/>
                  </a:schemeClr>
                </a:solidFill>
              </a:rPr>
            </a:br>
            <a:r>
              <a:rPr lang="nl-BE" sz="900" b="1" noProof="1">
                <a:solidFill>
                  <a:schemeClr val="tx1">
                    <a:lumMod val="75000"/>
                    <a:lumOff val="25000"/>
                  </a:schemeClr>
                </a:solidFill>
              </a:rPr>
              <a:t>personnes dans ménage</a:t>
            </a:r>
            <a:endParaRPr lang="nl-BE" sz="900" b="1" dirty="0">
              <a:solidFill>
                <a:schemeClr val="tx1">
                  <a:lumMod val="75000"/>
                  <a:lumOff val="25000"/>
                </a:schemeClr>
              </a:solidFill>
            </a:endParaRPr>
          </a:p>
        </p:txBody>
      </p:sp>
      <p:grpSp>
        <p:nvGrpSpPr>
          <p:cNvPr id="51" name="Group 50">
            <a:extLst>
              <a:ext uri="{FF2B5EF4-FFF2-40B4-BE49-F238E27FC236}">
                <a16:creationId xmlns:a16="http://schemas.microsoft.com/office/drawing/2014/main" xmlns="" id="{26E0DDFF-5A9B-4E46-94E7-92C7FCEB5F16}"/>
              </a:ext>
            </a:extLst>
          </p:cNvPr>
          <p:cNvGrpSpPr/>
          <p:nvPr/>
        </p:nvGrpSpPr>
        <p:grpSpPr>
          <a:xfrm>
            <a:off x="2842296" y="2854951"/>
            <a:ext cx="1836769" cy="1596272"/>
            <a:chOff x="6486132" y="672275"/>
            <a:chExt cx="1568936" cy="1363508"/>
          </a:xfrm>
        </p:grpSpPr>
        <p:sp>
          <p:nvSpPr>
            <p:cNvPr id="52" name="Freeform 147">
              <a:extLst>
                <a:ext uri="{FF2B5EF4-FFF2-40B4-BE49-F238E27FC236}">
                  <a16:creationId xmlns:a16="http://schemas.microsoft.com/office/drawing/2014/main" xmlns="" id="{624734A2-3DCB-4A3F-BA10-8B515F2AD633}"/>
                </a:ext>
              </a:extLst>
            </p:cNvPr>
            <p:cNvSpPr>
              <a:spLocks/>
            </p:cNvSpPr>
            <p:nvPr/>
          </p:nvSpPr>
          <p:spPr bwMode="auto">
            <a:xfrm rot="21156626">
              <a:off x="6486132" y="754431"/>
              <a:ext cx="388665" cy="435804"/>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bg2"/>
            </a:solidFill>
            <a:ln w="3175">
              <a:solidFill>
                <a:schemeClr val="bg1"/>
              </a:solidFill>
              <a:round/>
              <a:headEnd/>
              <a:tailEnd/>
            </a:ln>
          </p:spPr>
          <p:txBody>
            <a:bodyPr wrap="none" anchor="ctr" anchorCtr="1"/>
            <a:lstStyle/>
            <a:p>
              <a:pPr>
                <a:defRPr/>
              </a:pPr>
              <a:endParaRPr lang="en-GB" sz="700" dirty="0">
                <a:solidFill>
                  <a:schemeClr val="accent1">
                    <a:lumMod val="75000"/>
                  </a:schemeClr>
                </a:solidFill>
                <a:latin typeface="+mj-lt"/>
              </a:endParaRPr>
            </a:p>
          </p:txBody>
        </p:sp>
        <p:sp>
          <p:nvSpPr>
            <p:cNvPr id="53" name="Freeform 148">
              <a:extLst>
                <a:ext uri="{FF2B5EF4-FFF2-40B4-BE49-F238E27FC236}">
                  <a16:creationId xmlns:a16="http://schemas.microsoft.com/office/drawing/2014/main" xmlns="" id="{25530145-F419-405D-8B6B-DA31766C1D08}"/>
                </a:ext>
              </a:extLst>
            </p:cNvPr>
            <p:cNvSpPr>
              <a:spLocks/>
            </p:cNvSpPr>
            <p:nvPr/>
          </p:nvSpPr>
          <p:spPr bwMode="auto">
            <a:xfrm rot="21156626">
              <a:off x="6822380" y="779775"/>
              <a:ext cx="429796" cy="400681"/>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bg2"/>
            </a:solidFill>
            <a:ln w="3175">
              <a:solidFill>
                <a:schemeClr val="bg1"/>
              </a:solidFill>
              <a:round/>
              <a:headEnd/>
              <a:tailEnd/>
            </a:ln>
          </p:spPr>
          <p:txBody>
            <a:bodyPr wrap="none" anchor="ctr" anchorCtr="1"/>
            <a:lstStyle/>
            <a:p>
              <a:pPr>
                <a:defRPr/>
              </a:pPr>
              <a:endParaRPr lang="en-GB" sz="700" dirty="0">
                <a:solidFill>
                  <a:schemeClr val="accent1">
                    <a:lumMod val="75000"/>
                  </a:schemeClr>
                </a:solidFill>
                <a:latin typeface="+mj-lt"/>
              </a:endParaRPr>
            </a:p>
          </p:txBody>
        </p:sp>
        <p:sp>
          <p:nvSpPr>
            <p:cNvPr id="54" name="Freeform 149">
              <a:extLst>
                <a:ext uri="{FF2B5EF4-FFF2-40B4-BE49-F238E27FC236}">
                  <a16:creationId xmlns:a16="http://schemas.microsoft.com/office/drawing/2014/main" xmlns="" id="{184C05E3-A071-432A-9911-104BB0B6564B}"/>
                </a:ext>
              </a:extLst>
            </p:cNvPr>
            <p:cNvSpPr>
              <a:spLocks/>
            </p:cNvSpPr>
            <p:nvPr/>
          </p:nvSpPr>
          <p:spPr bwMode="auto">
            <a:xfrm rot="21156626">
              <a:off x="7144299" y="672275"/>
              <a:ext cx="455676" cy="346610"/>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bg2"/>
            </a:solidFill>
            <a:ln w="3175">
              <a:solidFill>
                <a:schemeClr val="bg1"/>
              </a:solidFill>
              <a:round/>
              <a:headEnd/>
              <a:tailEnd/>
            </a:ln>
          </p:spPr>
          <p:txBody>
            <a:bodyPr wrap="none" anchor="ctr" anchorCtr="1"/>
            <a:lstStyle/>
            <a:p>
              <a:pPr>
                <a:defRPr/>
              </a:pPr>
              <a:endParaRPr lang="en-GB" sz="700" dirty="0">
                <a:solidFill>
                  <a:schemeClr val="accent1">
                    <a:lumMod val="75000"/>
                  </a:schemeClr>
                </a:solidFill>
                <a:latin typeface="+mj-lt"/>
              </a:endParaRPr>
            </a:p>
          </p:txBody>
        </p:sp>
        <p:sp>
          <p:nvSpPr>
            <p:cNvPr id="55" name="Freeform 150">
              <a:extLst>
                <a:ext uri="{FF2B5EF4-FFF2-40B4-BE49-F238E27FC236}">
                  <a16:creationId xmlns:a16="http://schemas.microsoft.com/office/drawing/2014/main" xmlns="" id="{12CCFC78-749D-4C26-AF65-96613D213FD6}"/>
                </a:ext>
              </a:extLst>
            </p:cNvPr>
            <p:cNvSpPr>
              <a:spLocks noEditPoints="1"/>
            </p:cNvSpPr>
            <p:nvPr/>
          </p:nvSpPr>
          <p:spPr bwMode="auto">
            <a:xfrm rot="21156626">
              <a:off x="7003990" y="962787"/>
              <a:ext cx="571674" cy="289304"/>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bg2"/>
            </a:solidFill>
            <a:ln w="3175">
              <a:solidFill>
                <a:schemeClr val="bg1"/>
              </a:solidFill>
              <a:round/>
              <a:headEnd/>
              <a:tailEnd/>
            </a:ln>
          </p:spPr>
          <p:txBody>
            <a:bodyPr wrap="none" anchor="ctr" anchorCtr="1"/>
            <a:lstStyle/>
            <a:p>
              <a:pPr>
                <a:defRPr/>
              </a:pPr>
              <a:endParaRPr lang="en-GB" sz="700" dirty="0">
                <a:solidFill>
                  <a:schemeClr val="accent1">
                    <a:lumMod val="75000"/>
                  </a:schemeClr>
                </a:solidFill>
                <a:latin typeface="+mj-lt"/>
              </a:endParaRPr>
            </a:p>
          </p:txBody>
        </p:sp>
        <p:sp>
          <p:nvSpPr>
            <p:cNvPr id="56" name="Freeform 151">
              <a:extLst>
                <a:ext uri="{FF2B5EF4-FFF2-40B4-BE49-F238E27FC236}">
                  <a16:creationId xmlns:a16="http://schemas.microsoft.com/office/drawing/2014/main" xmlns="" id="{60DA4F3D-DB00-43F1-8F8A-072917EA0971}"/>
                </a:ext>
              </a:extLst>
            </p:cNvPr>
            <p:cNvSpPr>
              <a:spLocks/>
            </p:cNvSpPr>
            <p:nvPr/>
          </p:nvSpPr>
          <p:spPr bwMode="auto">
            <a:xfrm rot="21156626">
              <a:off x="7500867" y="834571"/>
              <a:ext cx="360936" cy="381271"/>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solidFill>
              <a:schemeClr val="bg2"/>
            </a:solidFill>
            <a:ln w="3175">
              <a:solidFill>
                <a:schemeClr val="bg1"/>
              </a:solidFill>
              <a:round/>
              <a:headEnd/>
              <a:tailEnd/>
            </a:ln>
          </p:spPr>
          <p:txBody>
            <a:bodyPr wrap="none" anchor="ctr" anchorCtr="1"/>
            <a:lstStyle/>
            <a:p>
              <a:pPr>
                <a:defRPr/>
              </a:pPr>
              <a:endParaRPr lang="en-GB" sz="700" dirty="0">
                <a:solidFill>
                  <a:schemeClr val="accent1">
                    <a:lumMod val="75000"/>
                  </a:schemeClr>
                </a:solidFill>
                <a:latin typeface="+mj-lt"/>
              </a:endParaRPr>
            </a:p>
          </p:txBody>
        </p:sp>
        <p:sp>
          <p:nvSpPr>
            <p:cNvPr id="57" name="Freeform 152">
              <a:extLst>
                <a:ext uri="{FF2B5EF4-FFF2-40B4-BE49-F238E27FC236}">
                  <a16:creationId xmlns:a16="http://schemas.microsoft.com/office/drawing/2014/main" xmlns="" id="{D77BE2C4-FF44-42C7-963C-643A3B280B0B}"/>
                </a:ext>
              </a:extLst>
            </p:cNvPr>
            <p:cNvSpPr>
              <a:spLocks/>
            </p:cNvSpPr>
            <p:nvPr/>
          </p:nvSpPr>
          <p:spPr bwMode="auto">
            <a:xfrm rot="21156626">
              <a:off x="6763857" y="1098633"/>
              <a:ext cx="553651" cy="641921"/>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solidFill>
              <a:schemeClr val="bg2"/>
            </a:solidFill>
            <a:ln w="3175">
              <a:solidFill>
                <a:schemeClr val="bg1"/>
              </a:solidFill>
              <a:round/>
              <a:headEnd/>
              <a:tailEnd/>
            </a:ln>
          </p:spPr>
          <p:txBody>
            <a:bodyPr wrap="none" anchor="ctr" anchorCtr="1"/>
            <a:lstStyle/>
            <a:p>
              <a:pPr>
                <a:defRPr/>
              </a:pPr>
              <a:endParaRPr lang="en-GB" sz="700" dirty="0">
                <a:latin typeface="+mj-lt"/>
              </a:endParaRPr>
            </a:p>
          </p:txBody>
        </p:sp>
        <p:sp>
          <p:nvSpPr>
            <p:cNvPr id="58" name="Freeform 153">
              <a:extLst>
                <a:ext uri="{FF2B5EF4-FFF2-40B4-BE49-F238E27FC236}">
                  <a16:creationId xmlns:a16="http://schemas.microsoft.com/office/drawing/2014/main" xmlns="" id="{620A6B83-1E1A-4900-AAA5-A43EB9516CCF}"/>
                </a:ext>
              </a:extLst>
            </p:cNvPr>
            <p:cNvSpPr>
              <a:spLocks/>
            </p:cNvSpPr>
            <p:nvPr/>
          </p:nvSpPr>
          <p:spPr bwMode="auto">
            <a:xfrm rot="21156626">
              <a:off x="7108071" y="1154913"/>
              <a:ext cx="397445" cy="177464"/>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solidFill>
              <a:schemeClr val="bg2"/>
            </a:solidFill>
            <a:ln w="3175">
              <a:solidFill>
                <a:schemeClr val="bg1"/>
              </a:solidFill>
              <a:round/>
              <a:headEnd/>
              <a:tailEnd/>
            </a:ln>
          </p:spPr>
          <p:txBody>
            <a:bodyPr wrap="none" anchor="ctr" anchorCtr="1"/>
            <a:lstStyle/>
            <a:p>
              <a:pPr>
                <a:defRPr/>
              </a:pPr>
              <a:endParaRPr lang="en-GB" sz="700" dirty="0">
                <a:latin typeface="+mj-lt"/>
              </a:endParaRPr>
            </a:p>
          </p:txBody>
        </p:sp>
        <p:sp>
          <p:nvSpPr>
            <p:cNvPr id="61" name="Freeform 154">
              <a:extLst>
                <a:ext uri="{FF2B5EF4-FFF2-40B4-BE49-F238E27FC236}">
                  <a16:creationId xmlns:a16="http://schemas.microsoft.com/office/drawing/2014/main" xmlns="" id="{E588E7D1-1BC6-4D82-84F9-9DD33213016A}"/>
                </a:ext>
              </a:extLst>
            </p:cNvPr>
            <p:cNvSpPr>
              <a:spLocks/>
            </p:cNvSpPr>
            <p:nvPr/>
          </p:nvSpPr>
          <p:spPr bwMode="auto">
            <a:xfrm rot="21156626">
              <a:off x="7179098" y="1269046"/>
              <a:ext cx="474161" cy="550878"/>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solidFill>
              <a:schemeClr val="bg2"/>
            </a:solidFill>
            <a:ln w="3175">
              <a:solidFill>
                <a:schemeClr val="bg1"/>
              </a:solidFill>
              <a:round/>
              <a:headEnd/>
              <a:tailEnd/>
            </a:ln>
          </p:spPr>
          <p:txBody>
            <a:bodyPr wrap="none" anchor="ctr" anchorCtr="1"/>
            <a:lstStyle/>
            <a:p>
              <a:pPr>
                <a:defRPr/>
              </a:pPr>
              <a:endParaRPr lang="en-GB" sz="700" dirty="0">
                <a:latin typeface="+mj-lt"/>
              </a:endParaRPr>
            </a:p>
          </p:txBody>
        </p:sp>
        <p:sp>
          <p:nvSpPr>
            <p:cNvPr id="62" name="Freeform 155">
              <a:extLst>
                <a:ext uri="{FF2B5EF4-FFF2-40B4-BE49-F238E27FC236}">
                  <a16:creationId xmlns:a16="http://schemas.microsoft.com/office/drawing/2014/main" xmlns="" id="{C4ABB0BB-14ED-420E-820E-398F19C69B18}"/>
                </a:ext>
              </a:extLst>
            </p:cNvPr>
            <p:cNvSpPr>
              <a:spLocks/>
            </p:cNvSpPr>
            <p:nvPr/>
          </p:nvSpPr>
          <p:spPr bwMode="auto">
            <a:xfrm rot="21156626">
              <a:off x="7491250" y="1154378"/>
              <a:ext cx="563818" cy="471389"/>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solidFill>
              <a:schemeClr val="bg2"/>
            </a:solidFill>
            <a:ln w="3175">
              <a:solidFill>
                <a:schemeClr val="bg1"/>
              </a:solidFill>
              <a:round/>
              <a:headEnd/>
              <a:tailEnd/>
            </a:ln>
          </p:spPr>
          <p:txBody>
            <a:bodyPr wrap="none" anchor="ctr" anchorCtr="1"/>
            <a:lstStyle/>
            <a:p>
              <a:pPr>
                <a:defRPr/>
              </a:pPr>
              <a:endParaRPr lang="en-GB" sz="700" dirty="0">
                <a:latin typeface="+mj-lt"/>
              </a:endParaRPr>
            </a:p>
          </p:txBody>
        </p:sp>
        <p:sp>
          <p:nvSpPr>
            <p:cNvPr id="63" name="Freeform 156">
              <a:extLst>
                <a:ext uri="{FF2B5EF4-FFF2-40B4-BE49-F238E27FC236}">
                  <a16:creationId xmlns:a16="http://schemas.microsoft.com/office/drawing/2014/main" xmlns="" id="{1FD9D12F-A527-472B-94F4-CCEAAF0E7225}"/>
                </a:ext>
              </a:extLst>
            </p:cNvPr>
            <p:cNvSpPr>
              <a:spLocks/>
            </p:cNvSpPr>
            <p:nvPr/>
          </p:nvSpPr>
          <p:spPr bwMode="auto">
            <a:xfrm rot="21156626">
              <a:off x="7439416" y="1416045"/>
              <a:ext cx="486639" cy="619738"/>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solidFill>
              <a:schemeClr val="bg2"/>
            </a:solidFill>
            <a:ln w="3175">
              <a:solidFill>
                <a:schemeClr val="bg1"/>
              </a:solidFill>
              <a:round/>
              <a:headEnd/>
              <a:tailEnd/>
            </a:ln>
          </p:spPr>
          <p:txBody>
            <a:bodyPr wrap="none" anchor="ctr" anchorCtr="1"/>
            <a:lstStyle/>
            <a:p>
              <a:pPr>
                <a:defRPr/>
              </a:pPr>
              <a:endParaRPr lang="en-GB" sz="700" dirty="0">
                <a:latin typeface="+mj-lt"/>
              </a:endParaRPr>
            </a:p>
          </p:txBody>
        </p:sp>
        <p:sp>
          <p:nvSpPr>
            <p:cNvPr id="64" name="Freeform 157">
              <a:extLst>
                <a:ext uri="{FF2B5EF4-FFF2-40B4-BE49-F238E27FC236}">
                  <a16:creationId xmlns:a16="http://schemas.microsoft.com/office/drawing/2014/main" xmlns="" id="{26E318D0-83FA-4DB8-87B6-31D58CD8621D}"/>
                </a:ext>
              </a:extLst>
            </p:cNvPr>
            <p:cNvSpPr>
              <a:spLocks/>
            </p:cNvSpPr>
            <p:nvPr/>
          </p:nvSpPr>
          <p:spPr bwMode="auto">
            <a:xfrm rot="21156626">
              <a:off x="7170984" y="1079156"/>
              <a:ext cx="97513" cy="89656"/>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rgbClr val="7030A0"/>
            </a:solidFill>
            <a:ln w="3175">
              <a:solidFill>
                <a:schemeClr val="bg1"/>
              </a:solidFill>
              <a:round/>
              <a:headEnd/>
              <a:tailEnd/>
            </a:ln>
          </p:spPr>
          <p:txBody>
            <a:bodyPr wrap="none" anchor="ctr" anchorCtr="1"/>
            <a:lstStyle/>
            <a:p>
              <a:endParaRPr lang="en-GB" sz="700" dirty="0">
                <a:solidFill>
                  <a:schemeClr val="bg2"/>
                </a:solidFill>
                <a:latin typeface="+mj-lt"/>
              </a:endParaRPr>
            </a:p>
          </p:txBody>
        </p:sp>
      </p:grpSp>
      <p:pic>
        <p:nvPicPr>
          <p:cNvPr id="44" name="Picture 4" descr="Gerelateerde afbeelding">
            <a:extLst>
              <a:ext uri="{FF2B5EF4-FFF2-40B4-BE49-F238E27FC236}">
                <a16:creationId xmlns:a16="http://schemas.microsoft.com/office/drawing/2014/main" xmlns="" id="{67041900-6AB0-4C08-92FF-FFE70B5E855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5711" y="427066"/>
            <a:ext cx="603366" cy="603366"/>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a:extLst>
              <a:ext uri="{FF2B5EF4-FFF2-40B4-BE49-F238E27FC236}">
                <a16:creationId xmlns:a16="http://schemas.microsoft.com/office/drawing/2014/main" xmlns="" id="{BCD4A69C-87E9-4174-B069-68C506FFFD67}"/>
              </a:ext>
            </a:extLst>
          </p:cNvPr>
          <p:cNvCxnSpPr>
            <a:cxnSpLocks/>
          </p:cNvCxnSpPr>
          <p:nvPr/>
        </p:nvCxnSpPr>
        <p:spPr>
          <a:xfrm flipH="1" flipV="1">
            <a:off x="254653" y="4821275"/>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3847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fbeeldingsresultaat voor gezelschapsdieren">
            <a:extLst>
              <a:ext uri="{FF2B5EF4-FFF2-40B4-BE49-F238E27FC236}">
                <a16:creationId xmlns:a16="http://schemas.microsoft.com/office/drawing/2014/main" xmlns="" id="{207BD44A-3205-4BE3-8AFC-F37805380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4" y="818860"/>
            <a:ext cx="4876800" cy="3857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3900714" y="3919186"/>
            <a:ext cx="5243286" cy="689099"/>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r>
              <a:rPr lang="fr-BE" sz="4400">
                <a:solidFill>
                  <a:schemeClr val="bg1"/>
                </a:solidFill>
                <a:cs typeface="Arial" panose="020B0604020202020204" pitchFamily="34" charset="0"/>
              </a:rPr>
              <a:t>Principaux résultats</a:t>
            </a:r>
          </a:p>
        </p:txBody>
      </p:sp>
      <p:pic>
        <p:nvPicPr>
          <p:cNvPr id="50" name="Picture 49" descr="IPSOS_GAMECHANGERS_blue.png">
            <a:extLst>
              <a:ext uri="{FF2B5EF4-FFF2-40B4-BE49-F238E27FC236}">
                <a16:creationId xmlns:a16="http://schemas.microsoft.com/office/drawing/2014/main" xmlns="" id="{DF8C6B4B-1FE9-4A19-9D1C-C8E61DEE3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spTree>
    <p:extLst>
      <p:ext uri="{BB962C8B-B14F-4D97-AF65-F5344CB8AC3E}">
        <p14:creationId xmlns:p14="http://schemas.microsoft.com/office/powerpoint/2010/main" val="97898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fr-BE">
                <a:solidFill>
                  <a:srgbClr val="660066"/>
                </a:solidFill>
              </a:rPr>
              <a:t>Aperçu des priorités</a:t>
            </a:r>
          </a:p>
        </p:txBody>
      </p:sp>
      <p:sp>
        <p:nvSpPr>
          <p:cNvPr id="2" name="Rectangle 1">
            <a:extLst>
              <a:ext uri="{FF2B5EF4-FFF2-40B4-BE49-F238E27FC236}">
                <a16:creationId xmlns:a16="http://schemas.microsoft.com/office/drawing/2014/main" xmlns="" id="{7EA08B0A-9A9C-469C-AA28-1380247D6C03}"/>
              </a:ext>
            </a:extLst>
          </p:cNvPr>
          <p:cNvSpPr/>
          <p:nvPr/>
        </p:nvSpPr>
        <p:spPr>
          <a:xfrm>
            <a:off x="253342"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a16="http://schemas.microsoft.com/office/drawing/2014/main" xmlns="" id="{0838EE53-13BE-4DCD-8898-82E01E6DF206}"/>
              </a:ext>
            </a:extLst>
          </p:cNvPr>
          <p:cNvSpPr/>
          <p:nvPr/>
        </p:nvSpPr>
        <p:spPr>
          <a:xfrm>
            <a:off x="1991469"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17">
            <a:extLst>
              <a:ext uri="{FF2B5EF4-FFF2-40B4-BE49-F238E27FC236}">
                <a16:creationId xmlns:a16="http://schemas.microsoft.com/office/drawing/2014/main" xmlns="" id="{F6872536-FEEF-4983-9F52-27E401D8AF8D}"/>
              </a:ext>
            </a:extLst>
          </p:cNvPr>
          <p:cNvSpPr/>
          <p:nvPr/>
        </p:nvSpPr>
        <p:spPr>
          <a:xfrm>
            <a:off x="3729596"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a:extLst>
              <a:ext uri="{FF2B5EF4-FFF2-40B4-BE49-F238E27FC236}">
                <a16:creationId xmlns:a16="http://schemas.microsoft.com/office/drawing/2014/main" xmlns="" id="{CE07FD90-FC33-41AA-BA38-0598A759017B}"/>
              </a:ext>
            </a:extLst>
          </p:cNvPr>
          <p:cNvSpPr/>
          <p:nvPr/>
        </p:nvSpPr>
        <p:spPr>
          <a:xfrm>
            <a:off x="5467723"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20">
            <a:extLst>
              <a:ext uri="{FF2B5EF4-FFF2-40B4-BE49-F238E27FC236}">
                <a16:creationId xmlns:a16="http://schemas.microsoft.com/office/drawing/2014/main" xmlns="" id="{9DEDC880-EA11-4447-95A1-7D47076F3AFF}"/>
              </a:ext>
            </a:extLst>
          </p:cNvPr>
          <p:cNvSpPr/>
          <p:nvPr/>
        </p:nvSpPr>
        <p:spPr>
          <a:xfrm>
            <a:off x="7205851"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tangle 22">
            <a:extLst>
              <a:ext uri="{FF2B5EF4-FFF2-40B4-BE49-F238E27FC236}">
                <a16:creationId xmlns:a16="http://schemas.microsoft.com/office/drawing/2014/main" xmlns="" id="{BE806B58-1B75-4E2C-994F-48CA7C3F62FA}"/>
              </a:ext>
            </a:extLst>
          </p:cNvPr>
          <p:cNvSpPr/>
          <p:nvPr/>
        </p:nvSpPr>
        <p:spPr>
          <a:xfrm>
            <a:off x="253342"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4" name="Rectangle 23">
            <a:extLst>
              <a:ext uri="{FF2B5EF4-FFF2-40B4-BE49-F238E27FC236}">
                <a16:creationId xmlns:a16="http://schemas.microsoft.com/office/drawing/2014/main" xmlns="" id="{AA5C08D0-0078-4097-83A6-AA98235C34DD}"/>
              </a:ext>
            </a:extLst>
          </p:cNvPr>
          <p:cNvSpPr/>
          <p:nvPr/>
        </p:nvSpPr>
        <p:spPr>
          <a:xfrm>
            <a:off x="1991469"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6" name="Rectangle 25">
            <a:extLst>
              <a:ext uri="{FF2B5EF4-FFF2-40B4-BE49-F238E27FC236}">
                <a16:creationId xmlns:a16="http://schemas.microsoft.com/office/drawing/2014/main" xmlns="" id="{5BCA9E3D-4413-4297-96B6-6229BB38EA6F}"/>
              </a:ext>
            </a:extLst>
          </p:cNvPr>
          <p:cNvSpPr/>
          <p:nvPr/>
        </p:nvSpPr>
        <p:spPr>
          <a:xfrm>
            <a:off x="3729596"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7" name="Rectangle 26">
            <a:extLst>
              <a:ext uri="{FF2B5EF4-FFF2-40B4-BE49-F238E27FC236}">
                <a16:creationId xmlns:a16="http://schemas.microsoft.com/office/drawing/2014/main" xmlns="" id="{EAE669F8-B9EB-419F-A2B4-FB2BA6602BE3}"/>
              </a:ext>
            </a:extLst>
          </p:cNvPr>
          <p:cNvSpPr/>
          <p:nvPr/>
        </p:nvSpPr>
        <p:spPr>
          <a:xfrm>
            <a:off x="5467723"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9" name="Rectangle 28">
            <a:extLst>
              <a:ext uri="{FF2B5EF4-FFF2-40B4-BE49-F238E27FC236}">
                <a16:creationId xmlns:a16="http://schemas.microsoft.com/office/drawing/2014/main" xmlns="" id="{921029C1-CD80-4416-BC95-9CE2B6F4956D}"/>
              </a:ext>
            </a:extLst>
          </p:cNvPr>
          <p:cNvSpPr/>
          <p:nvPr/>
        </p:nvSpPr>
        <p:spPr>
          <a:xfrm>
            <a:off x="7205851"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61" name="Rectangle 60">
            <a:extLst>
              <a:ext uri="{FF2B5EF4-FFF2-40B4-BE49-F238E27FC236}">
                <a16:creationId xmlns:a16="http://schemas.microsoft.com/office/drawing/2014/main" xmlns="" id="{C3CAC257-8386-4042-9F05-7DD37BC8895D}"/>
              </a:ext>
            </a:extLst>
          </p:cNvPr>
          <p:cNvSpPr/>
          <p:nvPr/>
        </p:nvSpPr>
        <p:spPr>
          <a:xfrm>
            <a:off x="260571" y="1517143"/>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rPr>
              <a:t>Désignation d’un échevin du bien-être animal</a:t>
            </a:r>
          </a:p>
        </p:txBody>
      </p:sp>
      <p:pic>
        <p:nvPicPr>
          <p:cNvPr id="66" name="Graphic 65" descr="Cat">
            <a:extLst>
              <a:ext uri="{FF2B5EF4-FFF2-40B4-BE49-F238E27FC236}">
                <a16:creationId xmlns:a16="http://schemas.microsoft.com/office/drawing/2014/main" xmlns="" id="{00A2BC5F-9F56-40E3-B8D0-F2BFB23CD1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77331" y="947285"/>
            <a:ext cx="418321" cy="418321"/>
          </a:xfrm>
          <a:prstGeom prst="rect">
            <a:avLst/>
          </a:prstGeom>
        </p:spPr>
      </p:pic>
      <p:pic>
        <p:nvPicPr>
          <p:cNvPr id="67" name="Graphic 66" descr="Lecturer">
            <a:extLst>
              <a:ext uri="{FF2B5EF4-FFF2-40B4-BE49-F238E27FC236}">
                <a16:creationId xmlns:a16="http://schemas.microsoft.com/office/drawing/2014/main" xmlns="" id="{D3E2FBCC-248E-419E-B6BE-4A26A7A73C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45511" y="946398"/>
            <a:ext cx="433388" cy="433388"/>
          </a:xfrm>
          <a:prstGeom prst="rect">
            <a:avLst/>
          </a:prstGeom>
        </p:spPr>
      </p:pic>
      <p:grpSp>
        <p:nvGrpSpPr>
          <p:cNvPr id="68" name="Group 67">
            <a:extLst>
              <a:ext uri="{FF2B5EF4-FFF2-40B4-BE49-F238E27FC236}">
                <a16:creationId xmlns:a16="http://schemas.microsoft.com/office/drawing/2014/main" xmlns="" id="{44D9D828-E955-4379-AA96-F226084B4E90}"/>
              </a:ext>
            </a:extLst>
          </p:cNvPr>
          <p:cNvGrpSpPr/>
          <p:nvPr/>
        </p:nvGrpSpPr>
        <p:grpSpPr>
          <a:xfrm>
            <a:off x="7836364" y="1023577"/>
            <a:ext cx="358974" cy="265736"/>
            <a:chOff x="5495442" y="2335689"/>
            <a:chExt cx="624280" cy="516417"/>
          </a:xfrm>
          <a:solidFill>
            <a:srgbClr val="660066"/>
          </a:solidFill>
        </p:grpSpPr>
        <p:pic>
          <p:nvPicPr>
            <p:cNvPr id="69" name="Graphic 68">
              <a:extLst>
                <a:ext uri="{FF2B5EF4-FFF2-40B4-BE49-F238E27FC236}">
                  <a16:creationId xmlns:a16="http://schemas.microsoft.com/office/drawing/2014/main" xmlns="" id="{C683C8BD-01B4-4B12-A3A0-936A6CA7D5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495442" y="2346167"/>
              <a:ext cx="346177" cy="346177"/>
            </a:xfrm>
            <a:prstGeom prst="rect">
              <a:avLst/>
            </a:prstGeom>
          </p:spPr>
        </p:pic>
        <p:pic>
          <p:nvPicPr>
            <p:cNvPr id="70" name="Graphic 69">
              <a:extLst>
                <a:ext uri="{FF2B5EF4-FFF2-40B4-BE49-F238E27FC236}">
                  <a16:creationId xmlns:a16="http://schemas.microsoft.com/office/drawing/2014/main" xmlns="" id="{EF9120CB-5B52-4117-B3B3-8A5B08ED38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773545" y="2335689"/>
              <a:ext cx="346177" cy="346177"/>
            </a:xfrm>
            <a:prstGeom prst="rect">
              <a:avLst/>
            </a:prstGeom>
          </p:spPr>
        </p:pic>
        <p:pic>
          <p:nvPicPr>
            <p:cNvPr id="71" name="Graphic 70">
              <a:extLst>
                <a:ext uri="{FF2B5EF4-FFF2-40B4-BE49-F238E27FC236}">
                  <a16:creationId xmlns:a16="http://schemas.microsoft.com/office/drawing/2014/main" xmlns="" id="{71209BB9-E754-40F2-9A75-887A57D4CC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691684" y="2505929"/>
              <a:ext cx="346177" cy="346177"/>
            </a:xfrm>
            <a:prstGeom prst="rect">
              <a:avLst/>
            </a:prstGeom>
          </p:spPr>
        </p:pic>
      </p:grpSp>
      <p:pic>
        <p:nvPicPr>
          <p:cNvPr id="74" name="Graphic 73">
            <a:extLst>
              <a:ext uri="{FF2B5EF4-FFF2-40B4-BE49-F238E27FC236}">
                <a16:creationId xmlns:a16="http://schemas.microsoft.com/office/drawing/2014/main" xmlns="" id="{00FE5EC8-53B7-4049-9797-75667DBA0F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110631" y="970322"/>
            <a:ext cx="372246" cy="372246"/>
          </a:xfrm>
          <a:prstGeom prst="rect">
            <a:avLst/>
          </a:prstGeom>
        </p:spPr>
      </p:pic>
      <p:pic>
        <p:nvPicPr>
          <p:cNvPr id="75" name="Graphic 74">
            <a:extLst>
              <a:ext uri="{FF2B5EF4-FFF2-40B4-BE49-F238E27FC236}">
                <a16:creationId xmlns:a16="http://schemas.microsoft.com/office/drawing/2014/main" xmlns="" id="{EAEA187B-3B54-4035-9B74-79DF63C4D02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600360" y="994285"/>
            <a:ext cx="324321" cy="324321"/>
          </a:xfrm>
          <a:prstGeom prst="rect">
            <a:avLst/>
          </a:prstGeom>
        </p:spPr>
      </p:pic>
      <p:sp>
        <p:nvSpPr>
          <p:cNvPr id="76" name="Rectangle 75">
            <a:extLst>
              <a:ext uri="{FF2B5EF4-FFF2-40B4-BE49-F238E27FC236}">
                <a16:creationId xmlns:a16="http://schemas.microsoft.com/office/drawing/2014/main" xmlns="" id="{957C4575-FD03-4DA3-AA1D-063BBC555E05}"/>
              </a:ext>
            </a:extLst>
          </p:cNvPr>
          <p:cNvSpPr/>
          <p:nvPr/>
        </p:nvSpPr>
        <p:spPr>
          <a:xfrm>
            <a:off x="1956101" y="1415552"/>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rPr>
              <a:t>Création d’une police des animaux dans la</a:t>
            </a:r>
          </a:p>
          <a:p>
            <a:pPr algn="ctr"/>
            <a:r>
              <a:rPr lang="fr-BE" sz="1400" dirty="0">
                <a:solidFill>
                  <a:srgbClr val="660066"/>
                </a:solidFill>
              </a:rPr>
              <a:t>ville/commune</a:t>
            </a:r>
          </a:p>
        </p:txBody>
      </p:sp>
      <p:sp>
        <p:nvSpPr>
          <p:cNvPr id="77" name="Rectangle 76">
            <a:extLst>
              <a:ext uri="{FF2B5EF4-FFF2-40B4-BE49-F238E27FC236}">
                <a16:creationId xmlns:a16="http://schemas.microsoft.com/office/drawing/2014/main" xmlns="" id="{050342CC-1CFF-41A9-9A56-C358379AAA5C}"/>
              </a:ext>
            </a:extLst>
          </p:cNvPr>
          <p:cNvSpPr/>
          <p:nvPr/>
        </p:nvSpPr>
        <p:spPr>
          <a:xfrm>
            <a:off x="3760053" y="1523273"/>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a:solidFill>
                  <a:srgbClr val="660066"/>
                </a:solidFill>
              </a:rPr>
              <a:t>Politique de stérilisation des chats (errants)</a:t>
            </a:r>
          </a:p>
        </p:txBody>
      </p:sp>
      <p:sp>
        <p:nvSpPr>
          <p:cNvPr id="78" name="Rectangle 77">
            <a:extLst>
              <a:ext uri="{FF2B5EF4-FFF2-40B4-BE49-F238E27FC236}">
                <a16:creationId xmlns:a16="http://schemas.microsoft.com/office/drawing/2014/main" xmlns="" id="{94B68C28-88BA-4BE2-8233-2C7A272CB3E6}"/>
              </a:ext>
            </a:extLst>
          </p:cNvPr>
          <p:cNvSpPr/>
          <p:nvPr/>
        </p:nvSpPr>
        <p:spPr>
          <a:xfrm>
            <a:off x="5498181" y="1301701"/>
            <a:ext cx="155908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Pas d’animaux dans les foires (poneys et animaux en récompense)</a:t>
            </a:r>
          </a:p>
        </p:txBody>
      </p:sp>
      <p:sp>
        <p:nvSpPr>
          <p:cNvPr id="79" name="Rectangle 78">
            <a:extLst>
              <a:ext uri="{FF2B5EF4-FFF2-40B4-BE49-F238E27FC236}">
                <a16:creationId xmlns:a16="http://schemas.microsoft.com/office/drawing/2014/main" xmlns="" id="{6C7D4336-570A-4F8E-98C7-1F3987FE69F3}"/>
              </a:ext>
            </a:extLst>
          </p:cNvPr>
          <p:cNvSpPr/>
          <p:nvPr/>
        </p:nvSpPr>
        <p:spPr>
          <a:xfrm>
            <a:off x="7190954" y="1409423"/>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Gestion éthique des pigeons dans la ville/commune</a:t>
            </a:r>
          </a:p>
        </p:txBody>
      </p:sp>
      <p:grpSp>
        <p:nvGrpSpPr>
          <p:cNvPr id="85" name="Group 84">
            <a:extLst>
              <a:ext uri="{FF2B5EF4-FFF2-40B4-BE49-F238E27FC236}">
                <a16:creationId xmlns:a16="http://schemas.microsoft.com/office/drawing/2014/main" xmlns="" id="{87920EE9-0D2C-4E0F-B936-D1296EA6818C}"/>
              </a:ext>
            </a:extLst>
          </p:cNvPr>
          <p:cNvGrpSpPr/>
          <p:nvPr/>
        </p:nvGrpSpPr>
        <p:grpSpPr>
          <a:xfrm>
            <a:off x="5927420" y="2840823"/>
            <a:ext cx="675927" cy="465837"/>
            <a:chOff x="5565600" y="3771421"/>
            <a:chExt cx="747029" cy="514839"/>
          </a:xfrm>
          <a:solidFill>
            <a:srgbClr val="660066"/>
          </a:solidFill>
        </p:grpSpPr>
        <p:pic>
          <p:nvPicPr>
            <p:cNvPr id="86" name="Graphic 85" descr="Dog">
              <a:extLst>
                <a:ext uri="{FF2B5EF4-FFF2-40B4-BE49-F238E27FC236}">
                  <a16:creationId xmlns:a16="http://schemas.microsoft.com/office/drawing/2014/main" xmlns="" id="{6E8247EA-A217-4D50-AFAD-C39E384E44A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926815" y="3900446"/>
              <a:ext cx="385814" cy="385814"/>
            </a:xfrm>
            <a:prstGeom prst="rect">
              <a:avLst/>
            </a:prstGeom>
          </p:spPr>
        </p:pic>
        <p:pic>
          <p:nvPicPr>
            <p:cNvPr id="87" name="Graphic 86" descr="Person with Cane">
              <a:extLst>
                <a:ext uri="{FF2B5EF4-FFF2-40B4-BE49-F238E27FC236}">
                  <a16:creationId xmlns:a16="http://schemas.microsoft.com/office/drawing/2014/main" xmlns="" id="{4C14D3B2-A417-4DF3-A039-DBFA40D46AD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565600" y="3771421"/>
              <a:ext cx="442042" cy="442042"/>
            </a:xfrm>
            <a:prstGeom prst="rect">
              <a:avLst/>
            </a:prstGeom>
          </p:spPr>
        </p:pic>
      </p:grpSp>
      <p:grpSp>
        <p:nvGrpSpPr>
          <p:cNvPr id="88" name="Group 87">
            <a:extLst>
              <a:ext uri="{FF2B5EF4-FFF2-40B4-BE49-F238E27FC236}">
                <a16:creationId xmlns:a16="http://schemas.microsoft.com/office/drawing/2014/main" xmlns="" id="{E03FF064-8EF8-4719-914F-EF9C5A64D406}"/>
              </a:ext>
            </a:extLst>
          </p:cNvPr>
          <p:cNvGrpSpPr/>
          <p:nvPr/>
        </p:nvGrpSpPr>
        <p:grpSpPr>
          <a:xfrm>
            <a:off x="2570676" y="2801851"/>
            <a:ext cx="538529" cy="538529"/>
            <a:chOff x="5329421" y="2932653"/>
            <a:chExt cx="678221" cy="678221"/>
          </a:xfrm>
          <a:solidFill>
            <a:srgbClr val="660066"/>
          </a:solidFill>
        </p:grpSpPr>
        <p:pic>
          <p:nvPicPr>
            <p:cNvPr id="89" name="Graphic 88" descr="Teacher">
              <a:extLst>
                <a:ext uri="{FF2B5EF4-FFF2-40B4-BE49-F238E27FC236}">
                  <a16:creationId xmlns:a16="http://schemas.microsoft.com/office/drawing/2014/main" xmlns="" id="{8851EB9D-4C92-429D-9DA5-114B61C1739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5329421" y="2932653"/>
              <a:ext cx="678221" cy="678221"/>
            </a:xfrm>
            <a:prstGeom prst="rect">
              <a:avLst/>
            </a:prstGeom>
          </p:spPr>
        </p:pic>
        <p:sp>
          <p:nvSpPr>
            <p:cNvPr id="90" name="Rectangle 89">
              <a:extLst>
                <a:ext uri="{FF2B5EF4-FFF2-40B4-BE49-F238E27FC236}">
                  <a16:creationId xmlns:a16="http://schemas.microsoft.com/office/drawing/2014/main" xmlns="" id="{063F66C4-983E-4964-97F0-CDD228AB6F3D}"/>
                </a:ext>
              </a:extLst>
            </p:cNvPr>
            <p:cNvSpPr/>
            <p:nvPr/>
          </p:nvSpPr>
          <p:spPr>
            <a:xfrm>
              <a:off x="5630808" y="3128815"/>
              <a:ext cx="273600" cy="168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pic>
          <p:nvPicPr>
            <p:cNvPr id="91" name="Graphic 90" descr="Pig">
              <a:extLst>
                <a:ext uri="{FF2B5EF4-FFF2-40B4-BE49-F238E27FC236}">
                  <a16:creationId xmlns:a16="http://schemas.microsoft.com/office/drawing/2014/main" xmlns="" id="{071F9166-17E4-444C-A557-F7E01FB3325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607710" y="3050769"/>
              <a:ext cx="319796" cy="319796"/>
            </a:xfrm>
            <a:prstGeom prst="rect">
              <a:avLst/>
            </a:prstGeom>
          </p:spPr>
        </p:pic>
      </p:grpSp>
      <p:pic>
        <p:nvPicPr>
          <p:cNvPr id="92" name="Graphic 91">
            <a:extLst>
              <a:ext uri="{FF2B5EF4-FFF2-40B4-BE49-F238E27FC236}">
                <a16:creationId xmlns:a16="http://schemas.microsoft.com/office/drawing/2014/main" xmlns="" id="{4E3A92B7-EE1A-4693-8B07-512EA3D740A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859328" y="2929833"/>
            <a:ext cx="368118" cy="368118"/>
          </a:xfrm>
          <a:prstGeom prst="rect">
            <a:avLst/>
          </a:prstGeom>
        </p:spPr>
      </p:pic>
      <p:pic>
        <p:nvPicPr>
          <p:cNvPr id="93" name="Graphic 92">
            <a:extLst>
              <a:ext uri="{FF2B5EF4-FFF2-40B4-BE49-F238E27FC236}">
                <a16:creationId xmlns:a16="http://schemas.microsoft.com/office/drawing/2014/main" xmlns="" id="{FF9048A4-15EE-4B5B-AE9A-979763CFEE1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4361985" y="2819637"/>
            <a:ext cx="420030" cy="420030"/>
          </a:xfrm>
          <a:prstGeom prst="rect">
            <a:avLst/>
          </a:prstGeom>
        </p:spPr>
      </p:pic>
      <p:sp>
        <p:nvSpPr>
          <p:cNvPr id="96" name="Rectangle 95">
            <a:extLst>
              <a:ext uri="{FF2B5EF4-FFF2-40B4-BE49-F238E27FC236}">
                <a16:creationId xmlns:a16="http://schemas.microsoft.com/office/drawing/2014/main" xmlns="" id="{19832937-4E19-4774-AD0C-52DDD1A8FDD9}"/>
              </a:ext>
            </a:extLst>
          </p:cNvPr>
          <p:cNvSpPr/>
          <p:nvPr/>
        </p:nvSpPr>
        <p:spPr>
          <a:xfrm>
            <a:off x="260571" y="3437123"/>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Feux d’artifice : uniquement à bruit contenu</a:t>
            </a:r>
          </a:p>
        </p:txBody>
      </p:sp>
      <p:sp>
        <p:nvSpPr>
          <p:cNvPr id="97" name="Rectangle 96">
            <a:extLst>
              <a:ext uri="{FF2B5EF4-FFF2-40B4-BE49-F238E27FC236}">
                <a16:creationId xmlns:a16="http://schemas.microsoft.com/office/drawing/2014/main" xmlns="" id="{68D6D627-10BB-489F-9E90-8A3D120A57B7}"/>
              </a:ext>
            </a:extLst>
          </p:cNvPr>
          <p:cNvSpPr/>
          <p:nvPr/>
        </p:nvSpPr>
        <p:spPr>
          <a:xfrm>
            <a:off x="2006360" y="3329403"/>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Éducation dans les écoles concernant le bien-être animal</a:t>
            </a:r>
          </a:p>
        </p:txBody>
      </p:sp>
      <p:sp>
        <p:nvSpPr>
          <p:cNvPr id="98" name="Rectangle 97">
            <a:extLst>
              <a:ext uri="{FF2B5EF4-FFF2-40B4-BE49-F238E27FC236}">
                <a16:creationId xmlns:a16="http://schemas.microsoft.com/office/drawing/2014/main" xmlns="" id="{B52D4061-A51D-49B3-AD25-A8A2B1ED2271}"/>
              </a:ext>
            </a:extLst>
          </p:cNvPr>
          <p:cNvSpPr/>
          <p:nvPr/>
        </p:nvSpPr>
        <p:spPr>
          <a:xfrm>
            <a:off x="3760053" y="3437123"/>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Création de zones sans laisse pour chiens</a:t>
            </a:r>
          </a:p>
        </p:txBody>
      </p:sp>
      <p:sp>
        <p:nvSpPr>
          <p:cNvPr id="99" name="Rectangle 98">
            <a:extLst>
              <a:ext uri="{FF2B5EF4-FFF2-40B4-BE49-F238E27FC236}">
                <a16:creationId xmlns:a16="http://schemas.microsoft.com/office/drawing/2014/main" xmlns="" id="{6AB0A849-9926-4B45-ACDD-1B95305B0BAF}"/>
              </a:ext>
            </a:extLst>
          </p:cNvPr>
          <p:cNvSpPr/>
          <p:nvPr/>
        </p:nvSpPr>
        <p:spPr>
          <a:xfrm>
            <a:off x="5300118" y="3228161"/>
            <a:ext cx="178830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Animaux de compagnie admis dans les maisons de repos, logements du CPAS…</a:t>
            </a:r>
          </a:p>
        </p:txBody>
      </p:sp>
      <p:sp>
        <p:nvSpPr>
          <p:cNvPr id="100" name="Rectangle 99">
            <a:extLst>
              <a:ext uri="{FF2B5EF4-FFF2-40B4-BE49-F238E27FC236}">
                <a16:creationId xmlns:a16="http://schemas.microsoft.com/office/drawing/2014/main" xmlns="" id="{3C082B4C-BA37-41F0-B82A-CF26E0FA37DD}"/>
              </a:ext>
            </a:extLst>
          </p:cNvPr>
          <p:cNvSpPr/>
          <p:nvPr/>
        </p:nvSpPr>
        <p:spPr>
          <a:xfrm>
            <a:off x="7219615" y="3329402"/>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Vente d’animaux de compagnie interdite sur les marchés</a:t>
            </a:r>
          </a:p>
        </p:txBody>
      </p:sp>
      <p:grpSp>
        <p:nvGrpSpPr>
          <p:cNvPr id="42" name="Group 41">
            <a:extLst>
              <a:ext uri="{FF2B5EF4-FFF2-40B4-BE49-F238E27FC236}">
                <a16:creationId xmlns:a16="http://schemas.microsoft.com/office/drawing/2014/main" xmlns="" id="{FAAC241F-0123-4583-86F1-1025C3D62806}"/>
              </a:ext>
            </a:extLst>
          </p:cNvPr>
          <p:cNvGrpSpPr/>
          <p:nvPr/>
        </p:nvGrpSpPr>
        <p:grpSpPr>
          <a:xfrm>
            <a:off x="7804596" y="2803659"/>
            <a:ext cx="503463" cy="456412"/>
            <a:chOff x="9144000" y="2777900"/>
            <a:chExt cx="503463" cy="456412"/>
          </a:xfrm>
        </p:grpSpPr>
        <p:sp>
          <p:nvSpPr>
            <p:cNvPr id="43" name="Freeform 5">
              <a:extLst>
                <a:ext uri="{FF2B5EF4-FFF2-40B4-BE49-F238E27FC236}">
                  <a16:creationId xmlns:a16="http://schemas.microsoft.com/office/drawing/2014/main" xmlns="" id="{BE9CA38A-703B-4194-B3A4-851A2C2D5985}"/>
                </a:ext>
              </a:extLst>
            </p:cNvPr>
            <p:cNvSpPr>
              <a:spLocks noEditPoints="1"/>
            </p:cNvSpPr>
            <p:nvPr/>
          </p:nvSpPr>
          <p:spPr bwMode="auto">
            <a:xfrm>
              <a:off x="9225563" y="2911020"/>
              <a:ext cx="235250" cy="279060"/>
            </a:xfrm>
            <a:custGeom>
              <a:avLst/>
              <a:gdLst>
                <a:gd name="T0" fmla="*/ 634 w 755"/>
                <a:gd name="T1" fmla="*/ 237 h 895"/>
                <a:gd name="T2" fmla="*/ 634 w 755"/>
                <a:gd name="T3" fmla="*/ 161 h 895"/>
                <a:gd name="T4" fmla="*/ 617 w 755"/>
                <a:gd name="T5" fmla="*/ 70 h 895"/>
                <a:gd name="T6" fmla="*/ 560 w 755"/>
                <a:gd name="T7" fmla="*/ 5 h 895"/>
                <a:gd name="T8" fmla="*/ 536 w 755"/>
                <a:gd name="T9" fmla="*/ 111 h 895"/>
                <a:gd name="T10" fmla="*/ 436 w 755"/>
                <a:gd name="T11" fmla="*/ 47 h 895"/>
                <a:gd name="T12" fmla="*/ 377 w 755"/>
                <a:gd name="T13" fmla="*/ 76 h 895"/>
                <a:gd name="T14" fmla="*/ 459 w 755"/>
                <a:gd name="T15" fmla="*/ 189 h 895"/>
                <a:gd name="T16" fmla="*/ 487 w 755"/>
                <a:gd name="T17" fmla="*/ 301 h 895"/>
                <a:gd name="T18" fmla="*/ 469 w 755"/>
                <a:gd name="T19" fmla="*/ 361 h 895"/>
                <a:gd name="T20" fmla="*/ 446 w 755"/>
                <a:gd name="T21" fmla="*/ 408 h 895"/>
                <a:gd name="T22" fmla="*/ 440 w 755"/>
                <a:gd name="T23" fmla="*/ 414 h 895"/>
                <a:gd name="T24" fmla="*/ 423 w 755"/>
                <a:gd name="T25" fmla="*/ 426 h 895"/>
                <a:gd name="T26" fmla="*/ 389 w 755"/>
                <a:gd name="T27" fmla="*/ 434 h 895"/>
                <a:gd name="T28" fmla="*/ 281 w 755"/>
                <a:gd name="T29" fmla="*/ 445 h 895"/>
                <a:gd name="T30" fmla="*/ 222 w 755"/>
                <a:gd name="T31" fmla="*/ 468 h 895"/>
                <a:gd name="T32" fmla="*/ 141 w 755"/>
                <a:gd name="T33" fmla="*/ 511 h 895"/>
                <a:gd name="T34" fmla="*/ 118 w 755"/>
                <a:gd name="T35" fmla="*/ 533 h 895"/>
                <a:gd name="T36" fmla="*/ 100 w 755"/>
                <a:gd name="T37" fmla="*/ 549 h 895"/>
                <a:gd name="T38" fmla="*/ 69 w 755"/>
                <a:gd name="T39" fmla="*/ 586 h 895"/>
                <a:gd name="T40" fmla="*/ 43 w 755"/>
                <a:gd name="T41" fmla="*/ 630 h 895"/>
                <a:gd name="T42" fmla="*/ 34 w 755"/>
                <a:gd name="T43" fmla="*/ 649 h 895"/>
                <a:gd name="T44" fmla="*/ 20 w 755"/>
                <a:gd name="T45" fmla="*/ 706 h 895"/>
                <a:gd name="T46" fmla="*/ 14 w 755"/>
                <a:gd name="T47" fmla="*/ 767 h 895"/>
                <a:gd name="T48" fmla="*/ 14 w 755"/>
                <a:gd name="T49" fmla="*/ 790 h 895"/>
                <a:gd name="T50" fmla="*/ 2 w 755"/>
                <a:gd name="T51" fmla="*/ 827 h 895"/>
                <a:gd name="T52" fmla="*/ 4 w 755"/>
                <a:gd name="T53" fmla="*/ 834 h 895"/>
                <a:gd name="T54" fmla="*/ 67 w 755"/>
                <a:gd name="T55" fmla="*/ 887 h 895"/>
                <a:gd name="T56" fmla="*/ 85 w 755"/>
                <a:gd name="T57" fmla="*/ 885 h 895"/>
                <a:gd name="T58" fmla="*/ 186 w 755"/>
                <a:gd name="T59" fmla="*/ 889 h 895"/>
                <a:gd name="T60" fmla="*/ 293 w 755"/>
                <a:gd name="T61" fmla="*/ 880 h 895"/>
                <a:gd name="T62" fmla="*/ 350 w 755"/>
                <a:gd name="T63" fmla="*/ 839 h 895"/>
                <a:gd name="T64" fmla="*/ 333 w 755"/>
                <a:gd name="T65" fmla="*/ 815 h 895"/>
                <a:gd name="T66" fmla="*/ 338 w 755"/>
                <a:gd name="T67" fmla="*/ 805 h 895"/>
                <a:gd name="T68" fmla="*/ 348 w 755"/>
                <a:gd name="T69" fmla="*/ 799 h 895"/>
                <a:gd name="T70" fmla="*/ 358 w 755"/>
                <a:gd name="T71" fmla="*/ 793 h 895"/>
                <a:gd name="T72" fmla="*/ 420 w 755"/>
                <a:gd name="T73" fmla="*/ 785 h 895"/>
                <a:gd name="T74" fmla="*/ 458 w 755"/>
                <a:gd name="T75" fmla="*/ 826 h 895"/>
                <a:gd name="T76" fmla="*/ 470 w 755"/>
                <a:gd name="T77" fmla="*/ 837 h 895"/>
                <a:gd name="T78" fmla="*/ 501 w 755"/>
                <a:gd name="T79" fmla="*/ 874 h 895"/>
                <a:gd name="T80" fmla="*/ 512 w 755"/>
                <a:gd name="T81" fmla="*/ 878 h 895"/>
                <a:gd name="T82" fmla="*/ 518 w 755"/>
                <a:gd name="T83" fmla="*/ 878 h 895"/>
                <a:gd name="T84" fmla="*/ 539 w 755"/>
                <a:gd name="T85" fmla="*/ 886 h 895"/>
                <a:gd name="T86" fmla="*/ 618 w 755"/>
                <a:gd name="T87" fmla="*/ 875 h 895"/>
                <a:gd name="T88" fmla="*/ 624 w 755"/>
                <a:gd name="T89" fmla="*/ 834 h 895"/>
                <a:gd name="T90" fmla="*/ 609 w 755"/>
                <a:gd name="T91" fmla="*/ 828 h 895"/>
                <a:gd name="T92" fmla="*/ 603 w 755"/>
                <a:gd name="T93" fmla="*/ 819 h 895"/>
                <a:gd name="T94" fmla="*/ 578 w 755"/>
                <a:gd name="T95" fmla="*/ 802 h 895"/>
                <a:gd name="T96" fmla="*/ 569 w 755"/>
                <a:gd name="T97" fmla="*/ 790 h 895"/>
                <a:gd name="T98" fmla="*/ 564 w 755"/>
                <a:gd name="T99" fmla="*/ 771 h 895"/>
                <a:gd name="T100" fmla="*/ 561 w 755"/>
                <a:gd name="T101" fmla="*/ 724 h 895"/>
                <a:gd name="T102" fmla="*/ 578 w 755"/>
                <a:gd name="T103" fmla="*/ 713 h 895"/>
                <a:gd name="T104" fmla="*/ 616 w 755"/>
                <a:gd name="T105" fmla="*/ 655 h 895"/>
                <a:gd name="T106" fmla="*/ 638 w 755"/>
                <a:gd name="T107" fmla="*/ 597 h 895"/>
                <a:gd name="T108" fmla="*/ 648 w 755"/>
                <a:gd name="T109" fmla="*/ 529 h 895"/>
                <a:gd name="T110" fmla="*/ 676 w 755"/>
                <a:gd name="T111" fmla="*/ 470 h 895"/>
                <a:gd name="T112" fmla="*/ 712 w 755"/>
                <a:gd name="T113" fmla="*/ 442 h 895"/>
                <a:gd name="T114" fmla="*/ 736 w 755"/>
                <a:gd name="T115" fmla="*/ 362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895">
                  <a:moveTo>
                    <a:pt x="736" y="362"/>
                  </a:moveTo>
                  <a:cubicBezTo>
                    <a:pt x="727" y="339"/>
                    <a:pt x="718" y="315"/>
                    <a:pt x="708" y="292"/>
                  </a:cubicBezTo>
                  <a:cubicBezTo>
                    <a:pt x="698" y="272"/>
                    <a:pt x="683" y="260"/>
                    <a:pt x="666" y="250"/>
                  </a:cubicBezTo>
                  <a:cubicBezTo>
                    <a:pt x="656" y="245"/>
                    <a:pt x="645" y="241"/>
                    <a:pt x="634" y="237"/>
                  </a:cubicBezTo>
                  <a:cubicBezTo>
                    <a:pt x="631" y="236"/>
                    <a:pt x="629" y="232"/>
                    <a:pt x="630" y="228"/>
                  </a:cubicBezTo>
                  <a:cubicBezTo>
                    <a:pt x="632" y="220"/>
                    <a:pt x="634" y="211"/>
                    <a:pt x="635" y="202"/>
                  </a:cubicBezTo>
                  <a:cubicBezTo>
                    <a:pt x="635" y="196"/>
                    <a:pt x="634" y="190"/>
                    <a:pt x="634" y="184"/>
                  </a:cubicBezTo>
                  <a:cubicBezTo>
                    <a:pt x="634" y="177"/>
                    <a:pt x="634" y="169"/>
                    <a:pt x="634" y="161"/>
                  </a:cubicBezTo>
                  <a:cubicBezTo>
                    <a:pt x="635" y="147"/>
                    <a:pt x="631" y="135"/>
                    <a:pt x="628" y="122"/>
                  </a:cubicBezTo>
                  <a:cubicBezTo>
                    <a:pt x="626" y="114"/>
                    <a:pt x="628" y="104"/>
                    <a:pt x="625" y="96"/>
                  </a:cubicBezTo>
                  <a:cubicBezTo>
                    <a:pt x="623" y="88"/>
                    <a:pt x="626" y="77"/>
                    <a:pt x="618" y="71"/>
                  </a:cubicBezTo>
                  <a:cubicBezTo>
                    <a:pt x="617" y="71"/>
                    <a:pt x="617" y="70"/>
                    <a:pt x="617" y="70"/>
                  </a:cubicBezTo>
                  <a:cubicBezTo>
                    <a:pt x="619" y="57"/>
                    <a:pt x="609" y="48"/>
                    <a:pt x="605" y="37"/>
                  </a:cubicBezTo>
                  <a:cubicBezTo>
                    <a:pt x="600" y="26"/>
                    <a:pt x="593" y="15"/>
                    <a:pt x="580" y="10"/>
                  </a:cubicBezTo>
                  <a:cubicBezTo>
                    <a:pt x="576" y="8"/>
                    <a:pt x="572" y="5"/>
                    <a:pt x="567" y="2"/>
                  </a:cubicBezTo>
                  <a:cubicBezTo>
                    <a:pt x="564" y="0"/>
                    <a:pt x="561" y="2"/>
                    <a:pt x="560" y="5"/>
                  </a:cubicBezTo>
                  <a:cubicBezTo>
                    <a:pt x="556" y="16"/>
                    <a:pt x="552" y="26"/>
                    <a:pt x="550" y="37"/>
                  </a:cubicBezTo>
                  <a:cubicBezTo>
                    <a:pt x="548" y="47"/>
                    <a:pt x="542" y="57"/>
                    <a:pt x="544" y="69"/>
                  </a:cubicBezTo>
                  <a:cubicBezTo>
                    <a:pt x="545" y="77"/>
                    <a:pt x="540" y="87"/>
                    <a:pt x="538" y="96"/>
                  </a:cubicBezTo>
                  <a:cubicBezTo>
                    <a:pt x="537" y="101"/>
                    <a:pt x="536" y="106"/>
                    <a:pt x="536" y="111"/>
                  </a:cubicBezTo>
                  <a:cubicBezTo>
                    <a:pt x="536" y="114"/>
                    <a:pt x="533" y="115"/>
                    <a:pt x="531" y="112"/>
                  </a:cubicBezTo>
                  <a:cubicBezTo>
                    <a:pt x="526" y="106"/>
                    <a:pt x="522" y="99"/>
                    <a:pt x="515" y="95"/>
                  </a:cubicBezTo>
                  <a:cubicBezTo>
                    <a:pt x="505" y="89"/>
                    <a:pt x="497" y="79"/>
                    <a:pt x="486" y="73"/>
                  </a:cubicBezTo>
                  <a:cubicBezTo>
                    <a:pt x="470" y="63"/>
                    <a:pt x="453" y="53"/>
                    <a:pt x="436" y="47"/>
                  </a:cubicBezTo>
                  <a:cubicBezTo>
                    <a:pt x="418" y="41"/>
                    <a:pt x="399" y="38"/>
                    <a:pt x="380" y="36"/>
                  </a:cubicBezTo>
                  <a:cubicBezTo>
                    <a:pt x="375" y="35"/>
                    <a:pt x="370" y="37"/>
                    <a:pt x="364" y="39"/>
                  </a:cubicBezTo>
                  <a:cubicBezTo>
                    <a:pt x="361" y="40"/>
                    <a:pt x="360" y="43"/>
                    <a:pt x="361" y="46"/>
                  </a:cubicBezTo>
                  <a:cubicBezTo>
                    <a:pt x="367" y="57"/>
                    <a:pt x="372" y="67"/>
                    <a:pt x="377" y="76"/>
                  </a:cubicBezTo>
                  <a:cubicBezTo>
                    <a:pt x="386" y="92"/>
                    <a:pt x="396" y="107"/>
                    <a:pt x="406" y="123"/>
                  </a:cubicBezTo>
                  <a:cubicBezTo>
                    <a:pt x="412" y="131"/>
                    <a:pt x="418" y="139"/>
                    <a:pt x="425" y="147"/>
                  </a:cubicBezTo>
                  <a:cubicBezTo>
                    <a:pt x="431" y="156"/>
                    <a:pt x="437" y="165"/>
                    <a:pt x="443" y="173"/>
                  </a:cubicBezTo>
                  <a:cubicBezTo>
                    <a:pt x="448" y="179"/>
                    <a:pt x="454" y="184"/>
                    <a:pt x="459" y="189"/>
                  </a:cubicBezTo>
                  <a:cubicBezTo>
                    <a:pt x="464" y="195"/>
                    <a:pt x="470" y="201"/>
                    <a:pt x="475" y="208"/>
                  </a:cubicBezTo>
                  <a:cubicBezTo>
                    <a:pt x="488" y="225"/>
                    <a:pt x="494" y="246"/>
                    <a:pt x="496" y="268"/>
                  </a:cubicBezTo>
                  <a:cubicBezTo>
                    <a:pt x="497" y="269"/>
                    <a:pt x="497" y="269"/>
                    <a:pt x="497" y="270"/>
                  </a:cubicBezTo>
                  <a:cubicBezTo>
                    <a:pt x="504" y="284"/>
                    <a:pt x="497" y="292"/>
                    <a:pt x="487" y="301"/>
                  </a:cubicBezTo>
                  <a:cubicBezTo>
                    <a:pt x="486" y="302"/>
                    <a:pt x="486" y="304"/>
                    <a:pt x="485" y="306"/>
                  </a:cubicBezTo>
                  <a:cubicBezTo>
                    <a:pt x="484" y="309"/>
                    <a:pt x="483" y="313"/>
                    <a:pt x="481" y="316"/>
                  </a:cubicBezTo>
                  <a:cubicBezTo>
                    <a:pt x="474" y="324"/>
                    <a:pt x="473" y="333"/>
                    <a:pt x="472" y="343"/>
                  </a:cubicBezTo>
                  <a:cubicBezTo>
                    <a:pt x="472" y="349"/>
                    <a:pt x="470" y="355"/>
                    <a:pt x="469" y="361"/>
                  </a:cubicBezTo>
                  <a:cubicBezTo>
                    <a:pt x="469" y="362"/>
                    <a:pt x="469" y="363"/>
                    <a:pt x="469" y="364"/>
                  </a:cubicBezTo>
                  <a:cubicBezTo>
                    <a:pt x="470" y="366"/>
                    <a:pt x="469" y="369"/>
                    <a:pt x="467" y="373"/>
                  </a:cubicBezTo>
                  <a:cubicBezTo>
                    <a:pt x="462" y="384"/>
                    <a:pt x="458" y="397"/>
                    <a:pt x="447" y="405"/>
                  </a:cubicBezTo>
                  <a:cubicBezTo>
                    <a:pt x="444" y="407"/>
                    <a:pt x="444" y="408"/>
                    <a:pt x="446" y="408"/>
                  </a:cubicBezTo>
                  <a:cubicBezTo>
                    <a:pt x="448" y="407"/>
                    <a:pt x="450" y="407"/>
                    <a:pt x="450" y="408"/>
                  </a:cubicBezTo>
                  <a:cubicBezTo>
                    <a:pt x="450" y="408"/>
                    <a:pt x="447" y="409"/>
                    <a:pt x="444" y="410"/>
                  </a:cubicBezTo>
                  <a:cubicBezTo>
                    <a:pt x="444" y="410"/>
                    <a:pt x="443" y="411"/>
                    <a:pt x="443" y="411"/>
                  </a:cubicBezTo>
                  <a:cubicBezTo>
                    <a:pt x="439" y="412"/>
                    <a:pt x="438" y="413"/>
                    <a:pt x="440" y="414"/>
                  </a:cubicBezTo>
                  <a:cubicBezTo>
                    <a:pt x="442" y="414"/>
                    <a:pt x="441" y="416"/>
                    <a:pt x="438" y="417"/>
                  </a:cubicBezTo>
                  <a:cubicBezTo>
                    <a:pt x="435" y="418"/>
                    <a:pt x="432" y="419"/>
                    <a:pt x="429" y="420"/>
                  </a:cubicBezTo>
                  <a:cubicBezTo>
                    <a:pt x="426" y="421"/>
                    <a:pt x="424" y="423"/>
                    <a:pt x="426" y="423"/>
                  </a:cubicBezTo>
                  <a:cubicBezTo>
                    <a:pt x="428" y="424"/>
                    <a:pt x="426" y="425"/>
                    <a:pt x="423" y="426"/>
                  </a:cubicBezTo>
                  <a:cubicBezTo>
                    <a:pt x="420" y="427"/>
                    <a:pt x="418" y="428"/>
                    <a:pt x="419" y="429"/>
                  </a:cubicBezTo>
                  <a:cubicBezTo>
                    <a:pt x="419" y="430"/>
                    <a:pt x="417" y="431"/>
                    <a:pt x="413" y="432"/>
                  </a:cubicBezTo>
                  <a:cubicBezTo>
                    <a:pt x="407" y="433"/>
                    <a:pt x="401" y="435"/>
                    <a:pt x="395" y="435"/>
                  </a:cubicBezTo>
                  <a:cubicBezTo>
                    <a:pt x="393" y="435"/>
                    <a:pt x="391" y="435"/>
                    <a:pt x="389" y="434"/>
                  </a:cubicBezTo>
                  <a:cubicBezTo>
                    <a:pt x="386" y="433"/>
                    <a:pt x="380" y="432"/>
                    <a:pt x="377" y="432"/>
                  </a:cubicBezTo>
                  <a:cubicBezTo>
                    <a:pt x="357" y="432"/>
                    <a:pt x="322" y="439"/>
                    <a:pt x="309" y="441"/>
                  </a:cubicBezTo>
                  <a:cubicBezTo>
                    <a:pt x="305" y="442"/>
                    <a:pt x="300" y="443"/>
                    <a:pt x="296" y="443"/>
                  </a:cubicBezTo>
                  <a:cubicBezTo>
                    <a:pt x="292" y="444"/>
                    <a:pt x="287" y="444"/>
                    <a:pt x="281" y="445"/>
                  </a:cubicBezTo>
                  <a:cubicBezTo>
                    <a:pt x="278" y="445"/>
                    <a:pt x="276" y="446"/>
                    <a:pt x="276" y="446"/>
                  </a:cubicBezTo>
                  <a:cubicBezTo>
                    <a:pt x="277" y="447"/>
                    <a:pt x="275" y="448"/>
                    <a:pt x="271" y="449"/>
                  </a:cubicBezTo>
                  <a:cubicBezTo>
                    <a:pt x="256" y="454"/>
                    <a:pt x="241" y="459"/>
                    <a:pt x="226" y="464"/>
                  </a:cubicBezTo>
                  <a:cubicBezTo>
                    <a:pt x="222" y="466"/>
                    <a:pt x="221" y="467"/>
                    <a:pt x="222" y="468"/>
                  </a:cubicBezTo>
                  <a:cubicBezTo>
                    <a:pt x="223" y="468"/>
                    <a:pt x="221" y="470"/>
                    <a:pt x="218" y="471"/>
                  </a:cubicBezTo>
                  <a:cubicBezTo>
                    <a:pt x="209" y="474"/>
                    <a:pt x="201" y="477"/>
                    <a:pt x="194" y="482"/>
                  </a:cubicBezTo>
                  <a:cubicBezTo>
                    <a:pt x="186" y="487"/>
                    <a:pt x="178" y="492"/>
                    <a:pt x="171" y="497"/>
                  </a:cubicBezTo>
                  <a:cubicBezTo>
                    <a:pt x="163" y="504"/>
                    <a:pt x="151" y="506"/>
                    <a:pt x="141" y="511"/>
                  </a:cubicBezTo>
                  <a:cubicBezTo>
                    <a:pt x="140" y="511"/>
                    <a:pt x="139" y="512"/>
                    <a:pt x="138" y="512"/>
                  </a:cubicBezTo>
                  <a:cubicBezTo>
                    <a:pt x="137" y="513"/>
                    <a:pt x="136" y="514"/>
                    <a:pt x="138" y="515"/>
                  </a:cubicBezTo>
                  <a:cubicBezTo>
                    <a:pt x="140" y="516"/>
                    <a:pt x="139" y="518"/>
                    <a:pt x="136" y="520"/>
                  </a:cubicBezTo>
                  <a:cubicBezTo>
                    <a:pt x="130" y="524"/>
                    <a:pt x="124" y="529"/>
                    <a:pt x="118" y="533"/>
                  </a:cubicBezTo>
                  <a:cubicBezTo>
                    <a:pt x="116" y="535"/>
                    <a:pt x="114" y="537"/>
                    <a:pt x="115" y="538"/>
                  </a:cubicBezTo>
                  <a:cubicBezTo>
                    <a:pt x="116" y="539"/>
                    <a:pt x="115" y="540"/>
                    <a:pt x="112" y="542"/>
                  </a:cubicBezTo>
                  <a:cubicBezTo>
                    <a:pt x="110" y="543"/>
                    <a:pt x="108" y="544"/>
                    <a:pt x="106" y="545"/>
                  </a:cubicBezTo>
                  <a:cubicBezTo>
                    <a:pt x="103" y="547"/>
                    <a:pt x="100" y="549"/>
                    <a:pt x="100" y="549"/>
                  </a:cubicBezTo>
                  <a:cubicBezTo>
                    <a:pt x="101" y="549"/>
                    <a:pt x="103" y="549"/>
                    <a:pt x="105" y="549"/>
                  </a:cubicBezTo>
                  <a:cubicBezTo>
                    <a:pt x="107" y="548"/>
                    <a:pt x="107" y="550"/>
                    <a:pt x="105" y="552"/>
                  </a:cubicBezTo>
                  <a:cubicBezTo>
                    <a:pt x="94" y="563"/>
                    <a:pt x="83" y="573"/>
                    <a:pt x="72" y="583"/>
                  </a:cubicBezTo>
                  <a:cubicBezTo>
                    <a:pt x="71" y="584"/>
                    <a:pt x="70" y="585"/>
                    <a:pt x="69" y="586"/>
                  </a:cubicBezTo>
                  <a:cubicBezTo>
                    <a:pt x="67" y="588"/>
                    <a:pt x="67" y="589"/>
                    <a:pt x="70" y="588"/>
                  </a:cubicBezTo>
                  <a:cubicBezTo>
                    <a:pt x="73" y="587"/>
                    <a:pt x="73" y="589"/>
                    <a:pt x="71" y="592"/>
                  </a:cubicBezTo>
                  <a:cubicBezTo>
                    <a:pt x="66" y="600"/>
                    <a:pt x="61" y="608"/>
                    <a:pt x="55" y="616"/>
                  </a:cubicBezTo>
                  <a:cubicBezTo>
                    <a:pt x="52" y="621"/>
                    <a:pt x="47" y="625"/>
                    <a:pt x="43" y="630"/>
                  </a:cubicBezTo>
                  <a:cubicBezTo>
                    <a:pt x="43" y="630"/>
                    <a:pt x="43" y="630"/>
                    <a:pt x="43" y="631"/>
                  </a:cubicBezTo>
                  <a:cubicBezTo>
                    <a:pt x="43" y="631"/>
                    <a:pt x="45" y="631"/>
                    <a:pt x="46" y="631"/>
                  </a:cubicBezTo>
                  <a:cubicBezTo>
                    <a:pt x="47" y="631"/>
                    <a:pt x="47" y="633"/>
                    <a:pt x="45" y="635"/>
                  </a:cubicBezTo>
                  <a:cubicBezTo>
                    <a:pt x="41" y="640"/>
                    <a:pt x="38" y="645"/>
                    <a:pt x="34" y="649"/>
                  </a:cubicBezTo>
                  <a:cubicBezTo>
                    <a:pt x="32" y="652"/>
                    <a:pt x="33" y="653"/>
                    <a:pt x="36" y="652"/>
                  </a:cubicBezTo>
                  <a:cubicBezTo>
                    <a:pt x="39" y="650"/>
                    <a:pt x="40" y="652"/>
                    <a:pt x="38" y="655"/>
                  </a:cubicBezTo>
                  <a:cubicBezTo>
                    <a:pt x="33" y="666"/>
                    <a:pt x="27" y="676"/>
                    <a:pt x="26" y="688"/>
                  </a:cubicBezTo>
                  <a:cubicBezTo>
                    <a:pt x="26" y="694"/>
                    <a:pt x="23" y="700"/>
                    <a:pt x="20" y="706"/>
                  </a:cubicBezTo>
                  <a:cubicBezTo>
                    <a:pt x="18" y="710"/>
                    <a:pt x="18" y="711"/>
                    <a:pt x="20" y="710"/>
                  </a:cubicBezTo>
                  <a:cubicBezTo>
                    <a:pt x="21" y="709"/>
                    <a:pt x="22" y="711"/>
                    <a:pt x="22" y="714"/>
                  </a:cubicBezTo>
                  <a:cubicBezTo>
                    <a:pt x="19" y="730"/>
                    <a:pt x="16" y="746"/>
                    <a:pt x="13" y="761"/>
                  </a:cubicBezTo>
                  <a:cubicBezTo>
                    <a:pt x="13" y="765"/>
                    <a:pt x="13" y="767"/>
                    <a:pt x="14" y="767"/>
                  </a:cubicBezTo>
                  <a:cubicBezTo>
                    <a:pt x="15" y="766"/>
                    <a:pt x="16" y="768"/>
                    <a:pt x="15" y="772"/>
                  </a:cubicBezTo>
                  <a:cubicBezTo>
                    <a:pt x="14" y="774"/>
                    <a:pt x="13" y="777"/>
                    <a:pt x="12" y="779"/>
                  </a:cubicBezTo>
                  <a:cubicBezTo>
                    <a:pt x="11" y="783"/>
                    <a:pt x="12" y="785"/>
                    <a:pt x="13" y="785"/>
                  </a:cubicBezTo>
                  <a:cubicBezTo>
                    <a:pt x="14" y="785"/>
                    <a:pt x="14" y="787"/>
                    <a:pt x="14" y="790"/>
                  </a:cubicBezTo>
                  <a:cubicBezTo>
                    <a:pt x="12" y="799"/>
                    <a:pt x="13" y="809"/>
                    <a:pt x="6" y="816"/>
                  </a:cubicBezTo>
                  <a:cubicBezTo>
                    <a:pt x="4" y="818"/>
                    <a:pt x="3" y="820"/>
                    <a:pt x="5" y="820"/>
                  </a:cubicBezTo>
                  <a:cubicBezTo>
                    <a:pt x="6" y="820"/>
                    <a:pt x="6" y="822"/>
                    <a:pt x="4" y="825"/>
                  </a:cubicBezTo>
                  <a:cubicBezTo>
                    <a:pt x="4" y="826"/>
                    <a:pt x="3" y="826"/>
                    <a:pt x="2" y="827"/>
                  </a:cubicBezTo>
                  <a:cubicBezTo>
                    <a:pt x="0" y="830"/>
                    <a:pt x="0" y="832"/>
                    <a:pt x="1" y="831"/>
                  </a:cubicBezTo>
                  <a:cubicBezTo>
                    <a:pt x="3" y="831"/>
                    <a:pt x="4" y="831"/>
                    <a:pt x="4" y="831"/>
                  </a:cubicBezTo>
                  <a:cubicBezTo>
                    <a:pt x="4" y="831"/>
                    <a:pt x="4" y="831"/>
                    <a:pt x="4" y="831"/>
                  </a:cubicBezTo>
                  <a:cubicBezTo>
                    <a:pt x="4" y="832"/>
                    <a:pt x="4" y="833"/>
                    <a:pt x="4" y="834"/>
                  </a:cubicBezTo>
                  <a:cubicBezTo>
                    <a:pt x="2" y="849"/>
                    <a:pt x="7" y="860"/>
                    <a:pt x="21" y="867"/>
                  </a:cubicBezTo>
                  <a:cubicBezTo>
                    <a:pt x="32" y="871"/>
                    <a:pt x="39" y="882"/>
                    <a:pt x="53" y="881"/>
                  </a:cubicBezTo>
                  <a:cubicBezTo>
                    <a:pt x="57" y="880"/>
                    <a:pt x="61" y="885"/>
                    <a:pt x="66" y="887"/>
                  </a:cubicBezTo>
                  <a:cubicBezTo>
                    <a:pt x="66" y="887"/>
                    <a:pt x="66" y="887"/>
                    <a:pt x="67" y="887"/>
                  </a:cubicBezTo>
                  <a:cubicBezTo>
                    <a:pt x="67" y="887"/>
                    <a:pt x="67" y="886"/>
                    <a:pt x="67" y="885"/>
                  </a:cubicBezTo>
                  <a:cubicBezTo>
                    <a:pt x="66" y="884"/>
                    <a:pt x="69" y="884"/>
                    <a:pt x="72" y="885"/>
                  </a:cubicBezTo>
                  <a:cubicBezTo>
                    <a:pt x="75" y="885"/>
                    <a:pt x="77" y="886"/>
                    <a:pt x="80" y="886"/>
                  </a:cubicBezTo>
                  <a:cubicBezTo>
                    <a:pt x="83" y="887"/>
                    <a:pt x="85" y="887"/>
                    <a:pt x="85" y="885"/>
                  </a:cubicBezTo>
                  <a:cubicBezTo>
                    <a:pt x="84" y="884"/>
                    <a:pt x="86" y="884"/>
                    <a:pt x="90" y="886"/>
                  </a:cubicBezTo>
                  <a:cubicBezTo>
                    <a:pt x="118" y="895"/>
                    <a:pt x="146" y="891"/>
                    <a:pt x="175" y="892"/>
                  </a:cubicBezTo>
                  <a:cubicBezTo>
                    <a:pt x="178" y="892"/>
                    <a:pt x="181" y="891"/>
                    <a:pt x="180" y="891"/>
                  </a:cubicBezTo>
                  <a:cubicBezTo>
                    <a:pt x="180" y="890"/>
                    <a:pt x="182" y="889"/>
                    <a:pt x="186" y="889"/>
                  </a:cubicBezTo>
                  <a:cubicBezTo>
                    <a:pt x="196" y="889"/>
                    <a:pt x="205" y="889"/>
                    <a:pt x="215" y="889"/>
                  </a:cubicBezTo>
                  <a:cubicBezTo>
                    <a:pt x="220" y="889"/>
                    <a:pt x="225" y="889"/>
                    <a:pt x="229" y="888"/>
                  </a:cubicBezTo>
                  <a:cubicBezTo>
                    <a:pt x="239" y="887"/>
                    <a:pt x="249" y="885"/>
                    <a:pt x="259" y="884"/>
                  </a:cubicBezTo>
                  <a:cubicBezTo>
                    <a:pt x="270" y="882"/>
                    <a:pt x="282" y="886"/>
                    <a:pt x="293" y="880"/>
                  </a:cubicBezTo>
                  <a:cubicBezTo>
                    <a:pt x="300" y="876"/>
                    <a:pt x="306" y="873"/>
                    <a:pt x="308" y="868"/>
                  </a:cubicBezTo>
                  <a:cubicBezTo>
                    <a:pt x="309" y="864"/>
                    <a:pt x="312" y="861"/>
                    <a:pt x="315" y="860"/>
                  </a:cubicBezTo>
                  <a:cubicBezTo>
                    <a:pt x="321" y="859"/>
                    <a:pt x="327" y="857"/>
                    <a:pt x="333" y="855"/>
                  </a:cubicBezTo>
                  <a:cubicBezTo>
                    <a:pt x="341" y="853"/>
                    <a:pt x="348" y="850"/>
                    <a:pt x="350" y="839"/>
                  </a:cubicBezTo>
                  <a:cubicBezTo>
                    <a:pt x="351" y="832"/>
                    <a:pt x="350" y="825"/>
                    <a:pt x="343" y="821"/>
                  </a:cubicBezTo>
                  <a:cubicBezTo>
                    <a:pt x="343" y="820"/>
                    <a:pt x="342" y="820"/>
                    <a:pt x="342" y="819"/>
                  </a:cubicBezTo>
                  <a:cubicBezTo>
                    <a:pt x="342" y="817"/>
                    <a:pt x="339" y="816"/>
                    <a:pt x="335" y="815"/>
                  </a:cubicBezTo>
                  <a:cubicBezTo>
                    <a:pt x="335" y="815"/>
                    <a:pt x="334" y="815"/>
                    <a:pt x="333" y="815"/>
                  </a:cubicBezTo>
                  <a:cubicBezTo>
                    <a:pt x="330" y="815"/>
                    <a:pt x="328" y="812"/>
                    <a:pt x="330" y="809"/>
                  </a:cubicBezTo>
                  <a:cubicBezTo>
                    <a:pt x="331" y="808"/>
                    <a:pt x="332" y="806"/>
                    <a:pt x="333" y="805"/>
                  </a:cubicBezTo>
                  <a:cubicBezTo>
                    <a:pt x="335" y="802"/>
                    <a:pt x="336" y="799"/>
                    <a:pt x="337" y="800"/>
                  </a:cubicBezTo>
                  <a:cubicBezTo>
                    <a:pt x="338" y="800"/>
                    <a:pt x="338" y="802"/>
                    <a:pt x="338" y="805"/>
                  </a:cubicBezTo>
                  <a:cubicBezTo>
                    <a:pt x="338" y="807"/>
                    <a:pt x="340" y="807"/>
                    <a:pt x="341" y="804"/>
                  </a:cubicBezTo>
                  <a:cubicBezTo>
                    <a:pt x="342" y="802"/>
                    <a:pt x="343" y="801"/>
                    <a:pt x="343" y="799"/>
                  </a:cubicBezTo>
                  <a:cubicBezTo>
                    <a:pt x="345" y="796"/>
                    <a:pt x="347" y="794"/>
                    <a:pt x="347" y="794"/>
                  </a:cubicBezTo>
                  <a:cubicBezTo>
                    <a:pt x="348" y="794"/>
                    <a:pt x="348" y="796"/>
                    <a:pt x="348" y="799"/>
                  </a:cubicBezTo>
                  <a:cubicBezTo>
                    <a:pt x="349" y="801"/>
                    <a:pt x="350" y="801"/>
                    <a:pt x="351" y="798"/>
                  </a:cubicBezTo>
                  <a:cubicBezTo>
                    <a:pt x="352" y="796"/>
                    <a:pt x="352" y="795"/>
                    <a:pt x="352" y="794"/>
                  </a:cubicBezTo>
                  <a:cubicBezTo>
                    <a:pt x="354" y="791"/>
                    <a:pt x="355" y="791"/>
                    <a:pt x="355" y="794"/>
                  </a:cubicBezTo>
                  <a:cubicBezTo>
                    <a:pt x="355" y="797"/>
                    <a:pt x="356" y="796"/>
                    <a:pt x="358" y="793"/>
                  </a:cubicBezTo>
                  <a:cubicBezTo>
                    <a:pt x="360" y="787"/>
                    <a:pt x="365" y="782"/>
                    <a:pt x="372" y="779"/>
                  </a:cubicBezTo>
                  <a:cubicBezTo>
                    <a:pt x="381" y="775"/>
                    <a:pt x="391" y="770"/>
                    <a:pt x="400" y="766"/>
                  </a:cubicBezTo>
                  <a:cubicBezTo>
                    <a:pt x="402" y="765"/>
                    <a:pt x="405" y="766"/>
                    <a:pt x="407" y="768"/>
                  </a:cubicBezTo>
                  <a:cubicBezTo>
                    <a:pt x="411" y="773"/>
                    <a:pt x="415" y="780"/>
                    <a:pt x="420" y="785"/>
                  </a:cubicBezTo>
                  <a:cubicBezTo>
                    <a:pt x="425" y="792"/>
                    <a:pt x="430" y="798"/>
                    <a:pt x="435" y="803"/>
                  </a:cubicBezTo>
                  <a:cubicBezTo>
                    <a:pt x="441" y="811"/>
                    <a:pt x="448" y="818"/>
                    <a:pt x="454" y="825"/>
                  </a:cubicBezTo>
                  <a:cubicBezTo>
                    <a:pt x="455" y="826"/>
                    <a:pt x="455" y="826"/>
                    <a:pt x="455" y="827"/>
                  </a:cubicBezTo>
                  <a:cubicBezTo>
                    <a:pt x="456" y="827"/>
                    <a:pt x="457" y="827"/>
                    <a:pt x="458" y="826"/>
                  </a:cubicBezTo>
                  <a:cubicBezTo>
                    <a:pt x="458" y="825"/>
                    <a:pt x="460" y="827"/>
                    <a:pt x="461" y="830"/>
                  </a:cubicBezTo>
                  <a:cubicBezTo>
                    <a:pt x="462" y="831"/>
                    <a:pt x="462" y="833"/>
                    <a:pt x="463" y="834"/>
                  </a:cubicBezTo>
                  <a:cubicBezTo>
                    <a:pt x="464" y="837"/>
                    <a:pt x="465" y="838"/>
                    <a:pt x="466" y="836"/>
                  </a:cubicBezTo>
                  <a:cubicBezTo>
                    <a:pt x="466" y="833"/>
                    <a:pt x="468" y="834"/>
                    <a:pt x="470" y="837"/>
                  </a:cubicBezTo>
                  <a:cubicBezTo>
                    <a:pt x="475" y="844"/>
                    <a:pt x="480" y="852"/>
                    <a:pt x="485" y="859"/>
                  </a:cubicBezTo>
                  <a:cubicBezTo>
                    <a:pt x="487" y="862"/>
                    <a:pt x="489" y="862"/>
                    <a:pt x="489" y="860"/>
                  </a:cubicBezTo>
                  <a:cubicBezTo>
                    <a:pt x="489" y="858"/>
                    <a:pt x="490" y="858"/>
                    <a:pt x="492" y="861"/>
                  </a:cubicBezTo>
                  <a:cubicBezTo>
                    <a:pt x="495" y="865"/>
                    <a:pt x="498" y="869"/>
                    <a:pt x="501" y="874"/>
                  </a:cubicBezTo>
                  <a:cubicBezTo>
                    <a:pt x="502" y="877"/>
                    <a:pt x="504" y="877"/>
                    <a:pt x="503" y="874"/>
                  </a:cubicBezTo>
                  <a:cubicBezTo>
                    <a:pt x="503" y="871"/>
                    <a:pt x="503" y="869"/>
                    <a:pt x="504" y="869"/>
                  </a:cubicBezTo>
                  <a:cubicBezTo>
                    <a:pt x="504" y="868"/>
                    <a:pt x="506" y="870"/>
                    <a:pt x="508" y="873"/>
                  </a:cubicBezTo>
                  <a:cubicBezTo>
                    <a:pt x="510" y="874"/>
                    <a:pt x="511" y="876"/>
                    <a:pt x="512" y="878"/>
                  </a:cubicBezTo>
                  <a:cubicBezTo>
                    <a:pt x="514" y="880"/>
                    <a:pt x="516" y="882"/>
                    <a:pt x="517" y="881"/>
                  </a:cubicBezTo>
                  <a:cubicBezTo>
                    <a:pt x="518" y="880"/>
                    <a:pt x="518" y="879"/>
                    <a:pt x="518" y="879"/>
                  </a:cubicBezTo>
                  <a:cubicBezTo>
                    <a:pt x="518" y="879"/>
                    <a:pt x="517" y="878"/>
                    <a:pt x="517" y="878"/>
                  </a:cubicBezTo>
                  <a:cubicBezTo>
                    <a:pt x="517" y="878"/>
                    <a:pt x="518" y="878"/>
                    <a:pt x="518" y="878"/>
                  </a:cubicBezTo>
                  <a:cubicBezTo>
                    <a:pt x="518" y="878"/>
                    <a:pt x="520" y="879"/>
                    <a:pt x="523" y="881"/>
                  </a:cubicBezTo>
                  <a:cubicBezTo>
                    <a:pt x="525" y="883"/>
                    <a:pt x="527" y="884"/>
                    <a:pt x="529" y="885"/>
                  </a:cubicBezTo>
                  <a:cubicBezTo>
                    <a:pt x="532" y="887"/>
                    <a:pt x="534" y="888"/>
                    <a:pt x="534" y="886"/>
                  </a:cubicBezTo>
                  <a:cubicBezTo>
                    <a:pt x="534" y="885"/>
                    <a:pt x="536" y="885"/>
                    <a:pt x="539" y="886"/>
                  </a:cubicBezTo>
                  <a:cubicBezTo>
                    <a:pt x="542" y="887"/>
                    <a:pt x="545" y="888"/>
                    <a:pt x="547" y="889"/>
                  </a:cubicBezTo>
                  <a:cubicBezTo>
                    <a:pt x="554" y="890"/>
                    <a:pt x="562" y="888"/>
                    <a:pt x="568" y="890"/>
                  </a:cubicBezTo>
                  <a:cubicBezTo>
                    <a:pt x="581" y="894"/>
                    <a:pt x="593" y="888"/>
                    <a:pt x="601" y="881"/>
                  </a:cubicBezTo>
                  <a:cubicBezTo>
                    <a:pt x="607" y="877"/>
                    <a:pt x="612" y="876"/>
                    <a:pt x="618" y="875"/>
                  </a:cubicBezTo>
                  <a:cubicBezTo>
                    <a:pt x="621" y="875"/>
                    <a:pt x="626" y="873"/>
                    <a:pt x="629" y="870"/>
                  </a:cubicBezTo>
                  <a:cubicBezTo>
                    <a:pt x="632" y="867"/>
                    <a:pt x="636" y="864"/>
                    <a:pt x="639" y="861"/>
                  </a:cubicBezTo>
                  <a:cubicBezTo>
                    <a:pt x="641" y="858"/>
                    <a:pt x="642" y="854"/>
                    <a:pt x="641" y="851"/>
                  </a:cubicBezTo>
                  <a:cubicBezTo>
                    <a:pt x="637" y="843"/>
                    <a:pt x="633" y="836"/>
                    <a:pt x="624" y="834"/>
                  </a:cubicBezTo>
                  <a:cubicBezTo>
                    <a:pt x="621" y="833"/>
                    <a:pt x="620" y="832"/>
                    <a:pt x="621" y="831"/>
                  </a:cubicBezTo>
                  <a:cubicBezTo>
                    <a:pt x="623" y="829"/>
                    <a:pt x="621" y="828"/>
                    <a:pt x="618" y="828"/>
                  </a:cubicBezTo>
                  <a:cubicBezTo>
                    <a:pt x="615" y="828"/>
                    <a:pt x="615" y="828"/>
                    <a:pt x="615" y="828"/>
                  </a:cubicBezTo>
                  <a:cubicBezTo>
                    <a:pt x="612" y="828"/>
                    <a:pt x="609" y="828"/>
                    <a:pt x="609" y="828"/>
                  </a:cubicBezTo>
                  <a:cubicBezTo>
                    <a:pt x="609" y="828"/>
                    <a:pt x="610" y="827"/>
                    <a:pt x="612" y="827"/>
                  </a:cubicBezTo>
                  <a:cubicBezTo>
                    <a:pt x="613" y="826"/>
                    <a:pt x="612" y="825"/>
                    <a:pt x="609" y="823"/>
                  </a:cubicBezTo>
                  <a:cubicBezTo>
                    <a:pt x="608" y="823"/>
                    <a:pt x="607" y="822"/>
                    <a:pt x="606" y="822"/>
                  </a:cubicBezTo>
                  <a:cubicBezTo>
                    <a:pt x="603" y="820"/>
                    <a:pt x="602" y="819"/>
                    <a:pt x="603" y="819"/>
                  </a:cubicBezTo>
                  <a:cubicBezTo>
                    <a:pt x="605" y="818"/>
                    <a:pt x="604" y="817"/>
                    <a:pt x="601" y="815"/>
                  </a:cubicBezTo>
                  <a:cubicBezTo>
                    <a:pt x="595" y="812"/>
                    <a:pt x="589" y="809"/>
                    <a:pt x="583" y="806"/>
                  </a:cubicBezTo>
                  <a:cubicBezTo>
                    <a:pt x="582" y="805"/>
                    <a:pt x="581" y="805"/>
                    <a:pt x="579" y="804"/>
                  </a:cubicBezTo>
                  <a:cubicBezTo>
                    <a:pt x="577" y="803"/>
                    <a:pt x="577" y="802"/>
                    <a:pt x="578" y="802"/>
                  </a:cubicBezTo>
                  <a:cubicBezTo>
                    <a:pt x="580" y="801"/>
                    <a:pt x="580" y="800"/>
                    <a:pt x="578" y="799"/>
                  </a:cubicBezTo>
                  <a:cubicBezTo>
                    <a:pt x="576" y="798"/>
                    <a:pt x="576" y="797"/>
                    <a:pt x="579" y="797"/>
                  </a:cubicBezTo>
                  <a:cubicBezTo>
                    <a:pt x="581" y="796"/>
                    <a:pt x="580" y="795"/>
                    <a:pt x="577" y="794"/>
                  </a:cubicBezTo>
                  <a:cubicBezTo>
                    <a:pt x="575" y="793"/>
                    <a:pt x="572" y="792"/>
                    <a:pt x="569" y="790"/>
                  </a:cubicBezTo>
                  <a:cubicBezTo>
                    <a:pt x="566" y="789"/>
                    <a:pt x="565" y="787"/>
                    <a:pt x="566" y="785"/>
                  </a:cubicBezTo>
                  <a:cubicBezTo>
                    <a:pt x="567" y="783"/>
                    <a:pt x="568" y="782"/>
                    <a:pt x="568" y="781"/>
                  </a:cubicBezTo>
                  <a:cubicBezTo>
                    <a:pt x="567" y="779"/>
                    <a:pt x="566" y="778"/>
                    <a:pt x="565" y="776"/>
                  </a:cubicBezTo>
                  <a:cubicBezTo>
                    <a:pt x="563" y="773"/>
                    <a:pt x="563" y="771"/>
                    <a:pt x="564" y="771"/>
                  </a:cubicBezTo>
                  <a:cubicBezTo>
                    <a:pt x="565" y="771"/>
                    <a:pt x="566" y="769"/>
                    <a:pt x="565" y="768"/>
                  </a:cubicBezTo>
                  <a:cubicBezTo>
                    <a:pt x="565" y="767"/>
                    <a:pt x="564" y="765"/>
                    <a:pt x="564" y="764"/>
                  </a:cubicBezTo>
                  <a:cubicBezTo>
                    <a:pt x="563" y="758"/>
                    <a:pt x="563" y="750"/>
                    <a:pt x="560" y="744"/>
                  </a:cubicBezTo>
                  <a:cubicBezTo>
                    <a:pt x="556" y="736"/>
                    <a:pt x="557" y="730"/>
                    <a:pt x="561" y="724"/>
                  </a:cubicBezTo>
                  <a:cubicBezTo>
                    <a:pt x="563" y="722"/>
                    <a:pt x="566" y="721"/>
                    <a:pt x="567" y="722"/>
                  </a:cubicBezTo>
                  <a:cubicBezTo>
                    <a:pt x="567" y="722"/>
                    <a:pt x="569" y="721"/>
                    <a:pt x="570" y="719"/>
                  </a:cubicBezTo>
                  <a:cubicBezTo>
                    <a:pt x="572" y="716"/>
                    <a:pt x="573" y="715"/>
                    <a:pt x="573" y="716"/>
                  </a:cubicBezTo>
                  <a:cubicBezTo>
                    <a:pt x="574" y="717"/>
                    <a:pt x="576" y="715"/>
                    <a:pt x="578" y="713"/>
                  </a:cubicBezTo>
                  <a:cubicBezTo>
                    <a:pt x="580" y="710"/>
                    <a:pt x="582" y="708"/>
                    <a:pt x="584" y="706"/>
                  </a:cubicBezTo>
                  <a:cubicBezTo>
                    <a:pt x="586" y="703"/>
                    <a:pt x="588" y="702"/>
                    <a:pt x="589" y="704"/>
                  </a:cubicBezTo>
                  <a:cubicBezTo>
                    <a:pt x="589" y="705"/>
                    <a:pt x="590" y="703"/>
                    <a:pt x="592" y="700"/>
                  </a:cubicBezTo>
                  <a:cubicBezTo>
                    <a:pt x="600" y="685"/>
                    <a:pt x="613" y="673"/>
                    <a:pt x="616" y="655"/>
                  </a:cubicBezTo>
                  <a:cubicBezTo>
                    <a:pt x="616" y="655"/>
                    <a:pt x="616" y="655"/>
                    <a:pt x="616" y="655"/>
                  </a:cubicBezTo>
                  <a:cubicBezTo>
                    <a:pt x="616" y="655"/>
                    <a:pt x="617" y="655"/>
                    <a:pt x="618" y="656"/>
                  </a:cubicBezTo>
                  <a:cubicBezTo>
                    <a:pt x="619" y="657"/>
                    <a:pt x="621" y="655"/>
                    <a:pt x="622" y="652"/>
                  </a:cubicBezTo>
                  <a:cubicBezTo>
                    <a:pt x="627" y="633"/>
                    <a:pt x="632" y="615"/>
                    <a:pt x="638" y="597"/>
                  </a:cubicBezTo>
                  <a:cubicBezTo>
                    <a:pt x="639" y="594"/>
                    <a:pt x="641" y="589"/>
                    <a:pt x="643" y="586"/>
                  </a:cubicBezTo>
                  <a:cubicBezTo>
                    <a:pt x="653" y="572"/>
                    <a:pt x="656" y="563"/>
                    <a:pt x="656" y="558"/>
                  </a:cubicBezTo>
                  <a:cubicBezTo>
                    <a:pt x="656" y="554"/>
                    <a:pt x="653" y="550"/>
                    <a:pt x="651" y="547"/>
                  </a:cubicBezTo>
                  <a:cubicBezTo>
                    <a:pt x="648" y="541"/>
                    <a:pt x="648" y="535"/>
                    <a:pt x="648" y="529"/>
                  </a:cubicBezTo>
                  <a:cubicBezTo>
                    <a:pt x="647" y="521"/>
                    <a:pt x="648" y="513"/>
                    <a:pt x="649" y="505"/>
                  </a:cubicBezTo>
                  <a:cubicBezTo>
                    <a:pt x="649" y="501"/>
                    <a:pt x="650" y="499"/>
                    <a:pt x="650" y="499"/>
                  </a:cubicBezTo>
                  <a:cubicBezTo>
                    <a:pt x="651" y="499"/>
                    <a:pt x="651" y="497"/>
                    <a:pt x="651" y="493"/>
                  </a:cubicBezTo>
                  <a:cubicBezTo>
                    <a:pt x="651" y="479"/>
                    <a:pt x="664" y="475"/>
                    <a:pt x="676" y="470"/>
                  </a:cubicBezTo>
                  <a:cubicBezTo>
                    <a:pt x="679" y="469"/>
                    <a:pt x="684" y="467"/>
                    <a:pt x="687" y="466"/>
                  </a:cubicBezTo>
                  <a:cubicBezTo>
                    <a:pt x="689" y="465"/>
                    <a:pt x="690" y="465"/>
                    <a:pt x="692" y="463"/>
                  </a:cubicBezTo>
                  <a:cubicBezTo>
                    <a:pt x="696" y="460"/>
                    <a:pt x="699" y="455"/>
                    <a:pt x="702" y="451"/>
                  </a:cubicBezTo>
                  <a:cubicBezTo>
                    <a:pt x="705" y="447"/>
                    <a:pt x="708" y="445"/>
                    <a:pt x="712" y="442"/>
                  </a:cubicBezTo>
                  <a:cubicBezTo>
                    <a:pt x="719" y="437"/>
                    <a:pt x="724" y="429"/>
                    <a:pt x="730" y="423"/>
                  </a:cubicBezTo>
                  <a:cubicBezTo>
                    <a:pt x="735" y="418"/>
                    <a:pt x="740" y="413"/>
                    <a:pt x="746" y="409"/>
                  </a:cubicBezTo>
                  <a:cubicBezTo>
                    <a:pt x="753" y="404"/>
                    <a:pt x="755" y="394"/>
                    <a:pt x="750" y="386"/>
                  </a:cubicBezTo>
                  <a:cubicBezTo>
                    <a:pt x="745" y="378"/>
                    <a:pt x="740" y="370"/>
                    <a:pt x="736" y="362"/>
                  </a:cubicBezTo>
                  <a:close/>
                  <a:moveTo>
                    <a:pt x="736" y="362"/>
                  </a:moveTo>
                  <a:cubicBezTo>
                    <a:pt x="736" y="362"/>
                    <a:pt x="736" y="362"/>
                    <a:pt x="736" y="362"/>
                  </a:cubicBezTo>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a:extLst>
                <a:ext uri="{FF2B5EF4-FFF2-40B4-BE49-F238E27FC236}">
                  <a16:creationId xmlns:a16="http://schemas.microsoft.com/office/drawing/2014/main" xmlns="" id="{5B1AA312-98DF-4952-903F-09A2BD25461C}"/>
                </a:ext>
              </a:extLst>
            </p:cNvPr>
            <p:cNvSpPr>
              <a:spLocks noChangeArrowheads="1"/>
            </p:cNvSpPr>
            <p:nvPr/>
          </p:nvSpPr>
          <p:spPr bwMode="auto">
            <a:xfrm>
              <a:off x="9144000" y="3141058"/>
              <a:ext cx="503463" cy="7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xmlns="" id="{6247000F-E961-4997-AFCB-4988CA653C67}"/>
                </a:ext>
              </a:extLst>
            </p:cNvPr>
            <p:cNvSpPr>
              <a:spLocks/>
            </p:cNvSpPr>
            <p:nvPr/>
          </p:nvSpPr>
          <p:spPr bwMode="auto">
            <a:xfrm>
              <a:off x="9154565" y="3148664"/>
              <a:ext cx="482896" cy="85648"/>
            </a:xfrm>
            <a:custGeom>
              <a:avLst/>
              <a:gdLst>
                <a:gd name="T0" fmla="*/ 0 w 1550"/>
                <a:gd name="T1" fmla="*/ 0 h 275"/>
                <a:gd name="T2" fmla="*/ 1550 w 1550"/>
                <a:gd name="T3" fmla="*/ 0 h 275"/>
                <a:gd name="T4" fmla="*/ 1504 w 1550"/>
                <a:gd name="T5" fmla="*/ 210 h 275"/>
                <a:gd name="T6" fmla="*/ 1416 w 1550"/>
                <a:gd name="T7" fmla="*/ 270 h 275"/>
                <a:gd name="T8" fmla="*/ 108 w 1550"/>
                <a:gd name="T9" fmla="*/ 271 h 275"/>
                <a:gd name="T10" fmla="*/ 46 w 1550"/>
                <a:gd name="T11" fmla="*/ 224 h 275"/>
                <a:gd name="T12" fmla="*/ 0 w 1550"/>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1550" h="275">
                  <a:moveTo>
                    <a:pt x="0" y="0"/>
                  </a:moveTo>
                  <a:cubicBezTo>
                    <a:pt x="1550" y="0"/>
                    <a:pt x="1550" y="0"/>
                    <a:pt x="1550" y="0"/>
                  </a:cubicBezTo>
                  <a:cubicBezTo>
                    <a:pt x="1504" y="210"/>
                    <a:pt x="1504" y="210"/>
                    <a:pt x="1504" y="210"/>
                  </a:cubicBezTo>
                  <a:cubicBezTo>
                    <a:pt x="1496" y="252"/>
                    <a:pt x="1470" y="275"/>
                    <a:pt x="1416" y="270"/>
                  </a:cubicBezTo>
                  <a:cubicBezTo>
                    <a:pt x="108" y="271"/>
                    <a:pt x="108" y="271"/>
                    <a:pt x="108" y="271"/>
                  </a:cubicBezTo>
                  <a:cubicBezTo>
                    <a:pt x="85" y="271"/>
                    <a:pt x="63" y="261"/>
                    <a:pt x="46" y="224"/>
                  </a:cubicBez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xmlns="" id="{FACBB58D-6154-415C-B78E-43ED6E9D97FD}"/>
                </a:ext>
              </a:extLst>
            </p:cNvPr>
            <p:cNvSpPr>
              <a:spLocks noChangeArrowheads="1"/>
            </p:cNvSpPr>
            <p:nvPr/>
          </p:nvSpPr>
          <p:spPr bwMode="auto">
            <a:xfrm>
              <a:off x="9144000" y="3107390"/>
              <a:ext cx="503463" cy="33667"/>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xmlns="" id="{89BAD31E-A26A-43AE-9F52-FF75FCDCEB65}"/>
                </a:ext>
              </a:extLst>
            </p:cNvPr>
            <p:cNvSpPr>
              <a:spLocks/>
            </p:cNvSpPr>
            <p:nvPr/>
          </p:nvSpPr>
          <p:spPr bwMode="auto">
            <a:xfrm>
              <a:off x="9165835" y="2829316"/>
              <a:ext cx="458526" cy="273143"/>
            </a:xfrm>
            <a:custGeom>
              <a:avLst/>
              <a:gdLst>
                <a:gd name="T0" fmla="*/ 0 w 1472"/>
                <a:gd name="T1" fmla="*/ 876 h 876"/>
                <a:gd name="T2" fmla="*/ 0 w 1472"/>
                <a:gd name="T3" fmla="*/ 70 h 876"/>
                <a:gd name="T4" fmla="*/ 70 w 1472"/>
                <a:gd name="T5" fmla="*/ 0 h 876"/>
                <a:gd name="T6" fmla="*/ 1402 w 1472"/>
                <a:gd name="T7" fmla="*/ 0 h 876"/>
                <a:gd name="T8" fmla="*/ 1472 w 1472"/>
                <a:gd name="T9" fmla="*/ 70 h 876"/>
                <a:gd name="T10" fmla="*/ 1472 w 1472"/>
                <a:gd name="T11" fmla="*/ 876 h 876"/>
              </a:gdLst>
              <a:ahLst/>
              <a:cxnLst>
                <a:cxn ang="0">
                  <a:pos x="T0" y="T1"/>
                </a:cxn>
                <a:cxn ang="0">
                  <a:pos x="T2" y="T3"/>
                </a:cxn>
                <a:cxn ang="0">
                  <a:pos x="T4" y="T5"/>
                </a:cxn>
                <a:cxn ang="0">
                  <a:pos x="T6" y="T7"/>
                </a:cxn>
                <a:cxn ang="0">
                  <a:pos x="T8" y="T9"/>
                </a:cxn>
                <a:cxn ang="0">
                  <a:pos x="T10" y="T11"/>
                </a:cxn>
              </a:cxnLst>
              <a:rect l="0" t="0" r="r" b="b"/>
              <a:pathLst>
                <a:path w="1472" h="876">
                  <a:moveTo>
                    <a:pt x="0" y="876"/>
                  </a:moveTo>
                  <a:cubicBezTo>
                    <a:pt x="0" y="70"/>
                    <a:pt x="0" y="70"/>
                    <a:pt x="0" y="70"/>
                  </a:cubicBezTo>
                  <a:cubicBezTo>
                    <a:pt x="0" y="31"/>
                    <a:pt x="32" y="0"/>
                    <a:pt x="70" y="0"/>
                  </a:cubicBezTo>
                  <a:cubicBezTo>
                    <a:pt x="1402" y="0"/>
                    <a:pt x="1402" y="0"/>
                    <a:pt x="1402" y="0"/>
                  </a:cubicBezTo>
                  <a:cubicBezTo>
                    <a:pt x="1441" y="0"/>
                    <a:pt x="1472" y="31"/>
                    <a:pt x="1472" y="70"/>
                  </a:cubicBezTo>
                  <a:cubicBezTo>
                    <a:pt x="1472" y="876"/>
                    <a:pt x="1472" y="876"/>
                    <a:pt x="1472" y="876"/>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a:extLst>
                <a:ext uri="{FF2B5EF4-FFF2-40B4-BE49-F238E27FC236}">
                  <a16:creationId xmlns:a16="http://schemas.microsoft.com/office/drawing/2014/main" xmlns="" id="{A765548C-DC61-4CFC-91CA-B9470D364817}"/>
                </a:ext>
              </a:extLst>
            </p:cNvPr>
            <p:cNvSpPr>
              <a:spLocks/>
            </p:cNvSpPr>
            <p:nvPr/>
          </p:nvSpPr>
          <p:spPr bwMode="auto">
            <a:xfrm>
              <a:off x="9335863" y="2777900"/>
              <a:ext cx="119315" cy="44232"/>
            </a:xfrm>
            <a:custGeom>
              <a:avLst/>
              <a:gdLst>
                <a:gd name="T0" fmla="*/ 0 w 383"/>
                <a:gd name="T1" fmla="*/ 142 h 142"/>
                <a:gd name="T2" fmla="*/ 0 w 383"/>
                <a:gd name="T3" fmla="*/ 26 h 142"/>
                <a:gd name="T4" fmla="*/ 24 w 383"/>
                <a:gd name="T5" fmla="*/ 0 h 142"/>
                <a:gd name="T6" fmla="*/ 362 w 383"/>
                <a:gd name="T7" fmla="*/ 0 h 142"/>
                <a:gd name="T8" fmla="*/ 383 w 383"/>
                <a:gd name="T9" fmla="*/ 22 h 142"/>
                <a:gd name="T10" fmla="*/ 383 w 383"/>
                <a:gd name="T11" fmla="*/ 142 h 142"/>
              </a:gdLst>
              <a:ahLst/>
              <a:cxnLst>
                <a:cxn ang="0">
                  <a:pos x="T0" y="T1"/>
                </a:cxn>
                <a:cxn ang="0">
                  <a:pos x="T2" y="T3"/>
                </a:cxn>
                <a:cxn ang="0">
                  <a:pos x="T4" y="T5"/>
                </a:cxn>
                <a:cxn ang="0">
                  <a:pos x="T6" y="T7"/>
                </a:cxn>
                <a:cxn ang="0">
                  <a:pos x="T8" y="T9"/>
                </a:cxn>
                <a:cxn ang="0">
                  <a:pos x="T10" y="T11"/>
                </a:cxn>
              </a:cxnLst>
              <a:rect l="0" t="0" r="r" b="b"/>
              <a:pathLst>
                <a:path w="383" h="142">
                  <a:moveTo>
                    <a:pt x="0" y="142"/>
                  </a:moveTo>
                  <a:cubicBezTo>
                    <a:pt x="0" y="26"/>
                    <a:pt x="0" y="26"/>
                    <a:pt x="0" y="26"/>
                  </a:cubicBezTo>
                  <a:cubicBezTo>
                    <a:pt x="2" y="12"/>
                    <a:pt x="8" y="1"/>
                    <a:pt x="24" y="0"/>
                  </a:cubicBezTo>
                  <a:cubicBezTo>
                    <a:pt x="362" y="0"/>
                    <a:pt x="362" y="0"/>
                    <a:pt x="362" y="0"/>
                  </a:cubicBezTo>
                  <a:cubicBezTo>
                    <a:pt x="378" y="0"/>
                    <a:pt x="383" y="8"/>
                    <a:pt x="383" y="22"/>
                  </a:cubicBezTo>
                  <a:cubicBezTo>
                    <a:pt x="383" y="142"/>
                    <a:pt x="383" y="142"/>
                    <a:pt x="383" y="142"/>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1">
              <a:extLst>
                <a:ext uri="{FF2B5EF4-FFF2-40B4-BE49-F238E27FC236}">
                  <a16:creationId xmlns:a16="http://schemas.microsoft.com/office/drawing/2014/main" xmlns="" id="{EEEC8217-8B7E-4CB5-8CB2-FD3E79F9C101}"/>
                </a:ext>
              </a:extLst>
            </p:cNvPr>
            <p:cNvSpPr>
              <a:spLocks/>
            </p:cNvSpPr>
            <p:nvPr/>
          </p:nvSpPr>
          <p:spPr bwMode="auto">
            <a:xfrm>
              <a:off x="9594215" y="2929474"/>
              <a:ext cx="25497" cy="107200"/>
            </a:xfrm>
            <a:custGeom>
              <a:avLst/>
              <a:gdLst>
                <a:gd name="T0" fmla="*/ 41 w 82"/>
                <a:gd name="T1" fmla="*/ 344 h 344"/>
                <a:gd name="T2" fmla="*/ 41 w 82"/>
                <a:gd name="T3" fmla="*/ 344 h 344"/>
                <a:gd name="T4" fmla="*/ 0 w 82"/>
                <a:gd name="T5" fmla="*/ 303 h 344"/>
                <a:gd name="T6" fmla="*/ 0 w 82"/>
                <a:gd name="T7" fmla="*/ 41 h 344"/>
                <a:gd name="T8" fmla="*/ 41 w 82"/>
                <a:gd name="T9" fmla="*/ 0 h 344"/>
                <a:gd name="T10" fmla="*/ 41 w 82"/>
                <a:gd name="T11" fmla="*/ 0 h 344"/>
                <a:gd name="T12" fmla="*/ 82 w 82"/>
                <a:gd name="T13" fmla="*/ 41 h 344"/>
                <a:gd name="T14" fmla="*/ 82 w 82"/>
                <a:gd name="T15" fmla="*/ 303 h 344"/>
                <a:gd name="T16" fmla="*/ 41 w 82"/>
                <a:gd name="T1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4">
                  <a:moveTo>
                    <a:pt x="41" y="344"/>
                  </a:moveTo>
                  <a:cubicBezTo>
                    <a:pt x="41" y="344"/>
                    <a:pt x="41" y="344"/>
                    <a:pt x="41" y="344"/>
                  </a:cubicBezTo>
                  <a:cubicBezTo>
                    <a:pt x="19" y="344"/>
                    <a:pt x="0" y="325"/>
                    <a:pt x="0" y="303"/>
                  </a:cubicBezTo>
                  <a:cubicBezTo>
                    <a:pt x="0" y="41"/>
                    <a:pt x="0" y="41"/>
                    <a:pt x="0" y="41"/>
                  </a:cubicBezTo>
                  <a:cubicBezTo>
                    <a:pt x="0" y="19"/>
                    <a:pt x="19" y="0"/>
                    <a:pt x="41" y="0"/>
                  </a:cubicBezTo>
                  <a:cubicBezTo>
                    <a:pt x="41" y="0"/>
                    <a:pt x="41" y="0"/>
                    <a:pt x="41" y="0"/>
                  </a:cubicBezTo>
                  <a:cubicBezTo>
                    <a:pt x="64" y="0"/>
                    <a:pt x="82" y="19"/>
                    <a:pt x="82" y="41"/>
                  </a:cubicBezTo>
                  <a:cubicBezTo>
                    <a:pt x="82" y="303"/>
                    <a:pt x="82" y="303"/>
                    <a:pt x="82" y="303"/>
                  </a:cubicBezTo>
                  <a:cubicBezTo>
                    <a:pt x="82" y="325"/>
                    <a:pt x="64" y="344"/>
                    <a:pt x="41" y="344"/>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32">
              <a:extLst>
                <a:ext uri="{FF2B5EF4-FFF2-40B4-BE49-F238E27FC236}">
                  <a16:creationId xmlns:a16="http://schemas.microsoft.com/office/drawing/2014/main" xmlns="" id="{7CF59FD4-F004-4AB5-925B-7A122E5C9E10}"/>
                </a:ext>
              </a:extLst>
            </p:cNvPr>
            <p:cNvSpPr>
              <a:spLocks noChangeShapeType="1"/>
            </p:cNvSpPr>
            <p:nvPr/>
          </p:nvSpPr>
          <p:spPr bwMode="auto">
            <a:xfrm flipV="1">
              <a:off x="9573648" y="3028504"/>
              <a:ext cx="36767" cy="37753"/>
            </a:xfrm>
            <a:prstGeom prst="line">
              <a:avLst/>
            </a:prstGeom>
            <a:noFill/>
            <a:ln w="6350" cap="flat">
              <a:solidFill>
                <a:srgbClr val="66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6023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en-GB" dirty="0" err="1">
                <a:solidFill>
                  <a:srgbClr val="660066"/>
                </a:solidFill>
              </a:rPr>
              <a:t>Aperçu</a:t>
            </a:r>
            <a:r>
              <a:rPr lang="en-GB" dirty="0">
                <a:solidFill>
                  <a:srgbClr val="660066"/>
                </a:solidFill>
              </a:rPr>
              <a:t> des </a:t>
            </a:r>
            <a:r>
              <a:rPr lang="en-GB" dirty="0" err="1">
                <a:solidFill>
                  <a:srgbClr val="660066"/>
                </a:solidFill>
              </a:rPr>
              <a:t>priorités</a:t>
            </a:r>
            <a:endParaRPr lang="nl-BE" dirty="0">
              <a:solidFill>
                <a:srgbClr val="660066"/>
              </a:solidFill>
            </a:endParaRPr>
          </a:p>
        </p:txBody>
      </p:sp>
      <p:sp>
        <p:nvSpPr>
          <p:cNvPr id="2" name="Rectangle 1">
            <a:extLst>
              <a:ext uri="{FF2B5EF4-FFF2-40B4-BE49-F238E27FC236}">
                <a16:creationId xmlns:a16="http://schemas.microsoft.com/office/drawing/2014/main" xmlns="" id="{7EA08B0A-9A9C-469C-AA28-1380247D6C03}"/>
              </a:ext>
            </a:extLst>
          </p:cNvPr>
          <p:cNvSpPr/>
          <p:nvPr/>
        </p:nvSpPr>
        <p:spPr>
          <a:xfrm>
            <a:off x="253342"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a16="http://schemas.microsoft.com/office/drawing/2014/main" xmlns="" id="{0838EE53-13BE-4DCD-8898-82E01E6DF206}"/>
              </a:ext>
            </a:extLst>
          </p:cNvPr>
          <p:cNvSpPr/>
          <p:nvPr/>
        </p:nvSpPr>
        <p:spPr>
          <a:xfrm>
            <a:off x="1991469"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17">
            <a:extLst>
              <a:ext uri="{FF2B5EF4-FFF2-40B4-BE49-F238E27FC236}">
                <a16:creationId xmlns:a16="http://schemas.microsoft.com/office/drawing/2014/main" xmlns="" id="{F6872536-FEEF-4983-9F52-27E401D8AF8D}"/>
              </a:ext>
            </a:extLst>
          </p:cNvPr>
          <p:cNvSpPr/>
          <p:nvPr/>
        </p:nvSpPr>
        <p:spPr>
          <a:xfrm>
            <a:off x="3729596"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a:extLst>
              <a:ext uri="{FF2B5EF4-FFF2-40B4-BE49-F238E27FC236}">
                <a16:creationId xmlns:a16="http://schemas.microsoft.com/office/drawing/2014/main" xmlns="" id="{CE07FD90-FC33-41AA-BA38-0598A759017B}"/>
              </a:ext>
            </a:extLst>
          </p:cNvPr>
          <p:cNvSpPr/>
          <p:nvPr/>
        </p:nvSpPr>
        <p:spPr>
          <a:xfrm>
            <a:off x="5467723"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20">
            <a:extLst>
              <a:ext uri="{FF2B5EF4-FFF2-40B4-BE49-F238E27FC236}">
                <a16:creationId xmlns:a16="http://schemas.microsoft.com/office/drawing/2014/main" xmlns="" id="{9DEDC880-EA11-4447-95A1-7D47076F3AFF}"/>
              </a:ext>
            </a:extLst>
          </p:cNvPr>
          <p:cNvSpPr/>
          <p:nvPr/>
        </p:nvSpPr>
        <p:spPr>
          <a:xfrm>
            <a:off x="7205851"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tangle 22">
            <a:extLst>
              <a:ext uri="{FF2B5EF4-FFF2-40B4-BE49-F238E27FC236}">
                <a16:creationId xmlns:a16="http://schemas.microsoft.com/office/drawing/2014/main" xmlns="" id="{BE806B58-1B75-4E2C-994F-48CA7C3F62FA}"/>
              </a:ext>
            </a:extLst>
          </p:cNvPr>
          <p:cNvSpPr/>
          <p:nvPr/>
        </p:nvSpPr>
        <p:spPr>
          <a:xfrm>
            <a:off x="253342"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4" name="Rectangle 23">
            <a:extLst>
              <a:ext uri="{FF2B5EF4-FFF2-40B4-BE49-F238E27FC236}">
                <a16:creationId xmlns:a16="http://schemas.microsoft.com/office/drawing/2014/main" xmlns="" id="{AA5C08D0-0078-4097-83A6-AA98235C34DD}"/>
              </a:ext>
            </a:extLst>
          </p:cNvPr>
          <p:cNvSpPr/>
          <p:nvPr/>
        </p:nvSpPr>
        <p:spPr>
          <a:xfrm>
            <a:off x="1991469"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6" name="Rectangle 25">
            <a:extLst>
              <a:ext uri="{FF2B5EF4-FFF2-40B4-BE49-F238E27FC236}">
                <a16:creationId xmlns:a16="http://schemas.microsoft.com/office/drawing/2014/main" xmlns="" id="{5BCA9E3D-4413-4297-96B6-6229BB38EA6F}"/>
              </a:ext>
            </a:extLst>
          </p:cNvPr>
          <p:cNvSpPr/>
          <p:nvPr/>
        </p:nvSpPr>
        <p:spPr>
          <a:xfrm>
            <a:off x="3729596"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7" name="Rectangle 26">
            <a:extLst>
              <a:ext uri="{FF2B5EF4-FFF2-40B4-BE49-F238E27FC236}">
                <a16:creationId xmlns:a16="http://schemas.microsoft.com/office/drawing/2014/main" xmlns="" id="{EAE669F8-B9EB-419F-A2B4-FB2BA6602BE3}"/>
              </a:ext>
            </a:extLst>
          </p:cNvPr>
          <p:cNvSpPr/>
          <p:nvPr/>
        </p:nvSpPr>
        <p:spPr>
          <a:xfrm>
            <a:off x="5467723"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9" name="Rectangle 28">
            <a:extLst>
              <a:ext uri="{FF2B5EF4-FFF2-40B4-BE49-F238E27FC236}">
                <a16:creationId xmlns:a16="http://schemas.microsoft.com/office/drawing/2014/main" xmlns="" id="{921029C1-CD80-4416-BC95-9CE2B6F4956D}"/>
              </a:ext>
            </a:extLst>
          </p:cNvPr>
          <p:cNvSpPr/>
          <p:nvPr/>
        </p:nvSpPr>
        <p:spPr>
          <a:xfrm>
            <a:off x="7205851"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61" name="Rectangle 60">
            <a:extLst>
              <a:ext uri="{FF2B5EF4-FFF2-40B4-BE49-F238E27FC236}">
                <a16:creationId xmlns:a16="http://schemas.microsoft.com/office/drawing/2014/main" xmlns="" id="{C3CAC257-8386-4042-9F05-7DD37BC8895D}"/>
              </a:ext>
            </a:extLst>
          </p:cNvPr>
          <p:cNvSpPr/>
          <p:nvPr/>
        </p:nvSpPr>
        <p:spPr>
          <a:xfrm>
            <a:off x="260571" y="1571006"/>
            <a:ext cx="1559084" cy="6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Par la désignation d'un échevin du bien-être animal, nous voulons dire que le bien-être animal doit être inscrit explicitement parmi les compétences d'un échevin.</a:t>
            </a:r>
            <a:endParaRPr lang="nl-BE" sz="100" dirty="0">
              <a:solidFill>
                <a:srgbClr val="660066"/>
              </a:solidFill>
              <a:cs typeface="Arial" panose="020B0604020202020204" pitchFamily="34" charset="0"/>
            </a:endParaRPr>
          </a:p>
        </p:txBody>
      </p:sp>
      <p:pic>
        <p:nvPicPr>
          <p:cNvPr id="66" name="Graphic 65" descr="Cat">
            <a:extLst>
              <a:ext uri="{FF2B5EF4-FFF2-40B4-BE49-F238E27FC236}">
                <a16:creationId xmlns:a16="http://schemas.microsoft.com/office/drawing/2014/main" xmlns="" id="{00A2BC5F-9F56-40E3-B8D0-F2BFB23CD1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77331" y="804773"/>
            <a:ext cx="418321" cy="418321"/>
          </a:xfrm>
          <a:prstGeom prst="rect">
            <a:avLst/>
          </a:prstGeom>
        </p:spPr>
      </p:pic>
      <p:pic>
        <p:nvPicPr>
          <p:cNvPr id="67" name="Graphic 66" descr="Lecturer">
            <a:extLst>
              <a:ext uri="{FF2B5EF4-FFF2-40B4-BE49-F238E27FC236}">
                <a16:creationId xmlns:a16="http://schemas.microsoft.com/office/drawing/2014/main" xmlns="" id="{D3E2FBCC-248E-419E-B6BE-4A26A7A73C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45511" y="827638"/>
            <a:ext cx="433388" cy="433388"/>
          </a:xfrm>
          <a:prstGeom prst="rect">
            <a:avLst/>
          </a:prstGeom>
        </p:spPr>
      </p:pic>
      <p:grpSp>
        <p:nvGrpSpPr>
          <p:cNvPr id="68" name="Group 67">
            <a:extLst>
              <a:ext uri="{FF2B5EF4-FFF2-40B4-BE49-F238E27FC236}">
                <a16:creationId xmlns:a16="http://schemas.microsoft.com/office/drawing/2014/main" xmlns="" id="{44D9D828-E955-4379-AA96-F226084B4E90}"/>
              </a:ext>
            </a:extLst>
          </p:cNvPr>
          <p:cNvGrpSpPr/>
          <p:nvPr/>
        </p:nvGrpSpPr>
        <p:grpSpPr>
          <a:xfrm>
            <a:off x="7836364" y="881065"/>
            <a:ext cx="358974" cy="265736"/>
            <a:chOff x="5495442" y="2335689"/>
            <a:chExt cx="624280" cy="516417"/>
          </a:xfrm>
          <a:solidFill>
            <a:srgbClr val="660066"/>
          </a:solidFill>
        </p:grpSpPr>
        <p:pic>
          <p:nvPicPr>
            <p:cNvPr id="69" name="Graphic 68">
              <a:extLst>
                <a:ext uri="{FF2B5EF4-FFF2-40B4-BE49-F238E27FC236}">
                  <a16:creationId xmlns:a16="http://schemas.microsoft.com/office/drawing/2014/main" xmlns="" id="{C683C8BD-01B4-4B12-A3A0-936A6CA7D5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495442" y="2346167"/>
              <a:ext cx="346177" cy="346177"/>
            </a:xfrm>
            <a:prstGeom prst="rect">
              <a:avLst/>
            </a:prstGeom>
          </p:spPr>
        </p:pic>
        <p:pic>
          <p:nvPicPr>
            <p:cNvPr id="70" name="Graphic 69">
              <a:extLst>
                <a:ext uri="{FF2B5EF4-FFF2-40B4-BE49-F238E27FC236}">
                  <a16:creationId xmlns:a16="http://schemas.microsoft.com/office/drawing/2014/main" xmlns="" id="{EF9120CB-5B52-4117-B3B3-8A5B08ED38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773545" y="2335689"/>
              <a:ext cx="346177" cy="346177"/>
            </a:xfrm>
            <a:prstGeom prst="rect">
              <a:avLst/>
            </a:prstGeom>
          </p:spPr>
        </p:pic>
        <p:pic>
          <p:nvPicPr>
            <p:cNvPr id="71" name="Graphic 70">
              <a:extLst>
                <a:ext uri="{FF2B5EF4-FFF2-40B4-BE49-F238E27FC236}">
                  <a16:creationId xmlns:a16="http://schemas.microsoft.com/office/drawing/2014/main" xmlns="" id="{71209BB9-E754-40F2-9A75-887A57D4CC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691684" y="2505929"/>
              <a:ext cx="346177" cy="346177"/>
            </a:xfrm>
            <a:prstGeom prst="rect">
              <a:avLst/>
            </a:prstGeom>
          </p:spPr>
        </p:pic>
      </p:grpSp>
      <p:pic>
        <p:nvPicPr>
          <p:cNvPr id="74" name="Graphic 73">
            <a:extLst>
              <a:ext uri="{FF2B5EF4-FFF2-40B4-BE49-F238E27FC236}">
                <a16:creationId xmlns:a16="http://schemas.microsoft.com/office/drawing/2014/main" xmlns="" id="{00FE5EC8-53B7-4049-9797-75667DBA0F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110631" y="827810"/>
            <a:ext cx="372246" cy="372246"/>
          </a:xfrm>
          <a:prstGeom prst="rect">
            <a:avLst/>
          </a:prstGeom>
        </p:spPr>
      </p:pic>
      <p:pic>
        <p:nvPicPr>
          <p:cNvPr id="75" name="Graphic 74">
            <a:extLst>
              <a:ext uri="{FF2B5EF4-FFF2-40B4-BE49-F238E27FC236}">
                <a16:creationId xmlns:a16="http://schemas.microsoft.com/office/drawing/2014/main" xmlns="" id="{EAEA187B-3B54-4035-9B74-79DF63C4D02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600360" y="851773"/>
            <a:ext cx="324321" cy="324321"/>
          </a:xfrm>
          <a:prstGeom prst="rect">
            <a:avLst/>
          </a:prstGeom>
        </p:spPr>
      </p:pic>
      <p:sp>
        <p:nvSpPr>
          <p:cNvPr id="76" name="Rectangle 75">
            <a:extLst>
              <a:ext uri="{FF2B5EF4-FFF2-40B4-BE49-F238E27FC236}">
                <a16:creationId xmlns:a16="http://schemas.microsoft.com/office/drawing/2014/main" xmlns="" id="{957C4575-FD03-4DA3-AA1D-063BBC555E05}"/>
              </a:ext>
            </a:extLst>
          </p:cNvPr>
          <p:cNvSpPr/>
          <p:nvPr/>
        </p:nvSpPr>
        <p:spPr>
          <a:xfrm>
            <a:off x="2014416" y="1253968"/>
            <a:ext cx="1559084" cy="1277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spAutoFit/>
          </a:bodyPr>
          <a:lstStyle/>
          <a:p>
            <a:pPr algn="just"/>
            <a:r>
              <a:rPr lang="fr-BE" sz="700" dirty="0">
                <a:solidFill>
                  <a:srgbClr val="660066"/>
                </a:solidFill>
              </a:rPr>
              <a:t>Dans chaque ville/commune, il faut désigner au moins un agent qui se spécialisera dans la législation concernant le bien-être animal. Cette personne coordonnera la politique de la police en la matière et deviendra ainsi le point de contact pour les habitants ayant des questions ou des plaintes concernant le bien-être animal.</a:t>
            </a:r>
            <a:endParaRPr lang="nl-BE" sz="700" dirty="0">
              <a:solidFill>
                <a:srgbClr val="660066"/>
              </a:solidFill>
            </a:endParaRPr>
          </a:p>
          <a:p>
            <a:pPr algn="just"/>
            <a:endParaRPr lang="nl-BE" sz="700" dirty="0">
              <a:solidFill>
                <a:srgbClr val="660066"/>
              </a:solidFill>
            </a:endParaRPr>
          </a:p>
        </p:txBody>
      </p:sp>
      <p:sp>
        <p:nvSpPr>
          <p:cNvPr id="77" name="Rectangle 76">
            <a:extLst>
              <a:ext uri="{FF2B5EF4-FFF2-40B4-BE49-F238E27FC236}">
                <a16:creationId xmlns:a16="http://schemas.microsoft.com/office/drawing/2014/main" xmlns="" id="{050342CC-1CFF-41A9-9A56-C358379AAA5C}"/>
              </a:ext>
            </a:extLst>
          </p:cNvPr>
          <p:cNvSpPr/>
          <p:nvPr/>
        </p:nvSpPr>
        <p:spPr>
          <a:xfrm>
            <a:off x="3623487" y="1253966"/>
            <a:ext cx="1750098" cy="1277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Une surpopulation de chats errants donne lieu à des nuisances, des problèmes d'hygiène et de la souffrance pour ces animaux. Une commune qui prend le bien-être animal au sérieux mène une politique de stérilisation des chats errants, dans l'intérêt de ceux-ci. Elle incite également les habitants à faire stériliser leur chat domestique, ce qui est d'ailleurs une obligation légale. </a:t>
            </a:r>
            <a:endParaRPr lang="nl-BE" sz="700" dirty="0">
              <a:solidFill>
                <a:srgbClr val="660066"/>
              </a:solidFill>
            </a:endParaRPr>
          </a:p>
        </p:txBody>
      </p:sp>
      <p:sp>
        <p:nvSpPr>
          <p:cNvPr id="78" name="Rectangle 77">
            <a:extLst>
              <a:ext uri="{FF2B5EF4-FFF2-40B4-BE49-F238E27FC236}">
                <a16:creationId xmlns:a16="http://schemas.microsoft.com/office/drawing/2014/main" xmlns="" id="{94B68C28-88BA-4BE2-8233-2C7A272CB3E6}"/>
              </a:ext>
            </a:extLst>
          </p:cNvPr>
          <p:cNvSpPr/>
          <p:nvPr/>
        </p:nvSpPr>
        <p:spPr>
          <a:xfrm>
            <a:off x="5498181" y="1301696"/>
            <a:ext cx="155908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Les communes ne devraient pas/plus pouvoir accorder d’autorisation aux manèges à poneys, dans lesquels ces animaux passent une vie de frustration à tourner en rond. Par ailleurs, l'interdiction – déjà en vigueur – de donner des animaux en tant que récompense ou prix constitue une mesure bénéfique.</a:t>
            </a:r>
            <a:endParaRPr lang="nl-BE" sz="700" dirty="0">
              <a:solidFill>
                <a:srgbClr val="660066"/>
              </a:solidFill>
            </a:endParaRPr>
          </a:p>
        </p:txBody>
      </p:sp>
      <p:sp>
        <p:nvSpPr>
          <p:cNvPr id="79" name="Rectangle 78">
            <a:extLst>
              <a:ext uri="{FF2B5EF4-FFF2-40B4-BE49-F238E27FC236}">
                <a16:creationId xmlns:a16="http://schemas.microsoft.com/office/drawing/2014/main" xmlns="" id="{6C7D4336-570A-4F8E-98C7-1F3987FE69F3}"/>
              </a:ext>
            </a:extLst>
          </p:cNvPr>
          <p:cNvSpPr/>
          <p:nvPr/>
        </p:nvSpPr>
        <p:spPr>
          <a:xfrm>
            <a:off x="7236309" y="1301699"/>
            <a:ext cx="155908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spAutoFit/>
          </a:bodyPr>
          <a:lstStyle/>
          <a:p>
            <a:pPr algn="just"/>
            <a:r>
              <a:rPr lang="fr-BE" sz="700" dirty="0">
                <a:solidFill>
                  <a:srgbClr val="660066"/>
                </a:solidFill>
              </a:rPr>
              <a:t>Une commune qui se soucie du bien-être animal doit développer une politique douce de gestion des populations de pigeons. Elle optera par exemple pour l'installation et l'entretien d'un pigeonnier contraceptif (permettant l'enlèvement des œufs) et/ou pour la distribution bien encadrée de graines contraceptives. </a:t>
            </a:r>
            <a:endParaRPr lang="nl-BE" sz="700" dirty="0">
              <a:solidFill>
                <a:srgbClr val="660066"/>
              </a:solidFill>
            </a:endParaRPr>
          </a:p>
        </p:txBody>
      </p:sp>
      <p:grpSp>
        <p:nvGrpSpPr>
          <p:cNvPr id="85" name="Group 84">
            <a:extLst>
              <a:ext uri="{FF2B5EF4-FFF2-40B4-BE49-F238E27FC236}">
                <a16:creationId xmlns:a16="http://schemas.microsoft.com/office/drawing/2014/main" xmlns="" id="{87920EE9-0D2C-4E0F-B936-D1296EA6818C}"/>
              </a:ext>
            </a:extLst>
          </p:cNvPr>
          <p:cNvGrpSpPr/>
          <p:nvPr/>
        </p:nvGrpSpPr>
        <p:grpSpPr>
          <a:xfrm>
            <a:off x="5927420" y="2834343"/>
            <a:ext cx="675927" cy="465837"/>
            <a:chOff x="5565600" y="3771421"/>
            <a:chExt cx="747029" cy="514839"/>
          </a:xfrm>
          <a:solidFill>
            <a:srgbClr val="660066"/>
          </a:solidFill>
        </p:grpSpPr>
        <p:pic>
          <p:nvPicPr>
            <p:cNvPr id="86" name="Graphic 85" descr="Dog">
              <a:extLst>
                <a:ext uri="{FF2B5EF4-FFF2-40B4-BE49-F238E27FC236}">
                  <a16:creationId xmlns:a16="http://schemas.microsoft.com/office/drawing/2014/main" xmlns="" id="{6E8247EA-A217-4D50-AFAD-C39E384E44A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926815" y="3900446"/>
              <a:ext cx="385814" cy="385814"/>
            </a:xfrm>
            <a:prstGeom prst="rect">
              <a:avLst/>
            </a:prstGeom>
          </p:spPr>
        </p:pic>
        <p:pic>
          <p:nvPicPr>
            <p:cNvPr id="87" name="Graphic 86" descr="Person with Cane">
              <a:extLst>
                <a:ext uri="{FF2B5EF4-FFF2-40B4-BE49-F238E27FC236}">
                  <a16:creationId xmlns:a16="http://schemas.microsoft.com/office/drawing/2014/main" xmlns="" id="{4C14D3B2-A417-4DF3-A039-DBFA40D46AD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565600" y="3771421"/>
              <a:ext cx="442042" cy="442042"/>
            </a:xfrm>
            <a:prstGeom prst="rect">
              <a:avLst/>
            </a:prstGeom>
          </p:spPr>
        </p:pic>
      </p:grpSp>
      <p:grpSp>
        <p:nvGrpSpPr>
          <p:cNvPr id="88" name="Group 87">
            <a:extLst>
              <a:ext uri="{FF2B5EF4-FFF2-40B4-BE49-F238E27FC236}">
                <a16:creationId xmlns:a16="http://schemas.microsoft.com/office/drawing/2014/main" xmlns="" id="{E03FF064-8EF8-4719-914F-EF9C5A64D406}"/>
              </a:ext>
            </a:extLst>
          </p:cNvPr>
          <p:cNvGrpSpPr/>
          <p:nvPr/>
        </p:nvGrpSpPr>
        <p:grpSpPr>
          <a:xfrm>
            <a:off x="2493255" y="2791471"/>
            <a:ext cx="538529" cy="538529"/>
            <a:chOff x="5329421" y="2932653"/>
            <a:chExt cx="678221" cy="678221"/>
          </a:xfrm>
          <a:solidFill>
            <a:srgbClr val="660066"/>
          </a:solidFill>
        </p:grpSpPr>
        <p:pic>
          <p:nvPicPr>
            <p:cNvPr id="89" name="Graphic 88" descr="Teacher">
              <a:extLst>
                <a:ext uri="{FF2B5EF4-FFF2-40B4-BE49-F238E27FC236}">
                  <a16:creationId xmlns:a16="http://schemas.microsoft.com/office/drawing/2014/main" xmlns="" id="{8851EB9D-4C92-429D-9DA5-114B61C1739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5329421" y="2932653"/>
              <a:ext cx="678221" cy="678221"/>
            </a:xfrm>
            <a:prstGeom prst="rect">
              <a:avLst/>
            </a:prstGeom>
          </p:spPr>
        </p:pic>
        <p:sp>
          <p:nvSpPr>
            <p:cNvPr id="90" name="Rectangle 89">
              <a:extLst>
                <a:ext uri="{FF2B5EF4-FFF2-40B4-BE49-F238E27FC236}">
                  <a16:creationId xmlns:a16="http://schemas.microsoft.com/office/drawing/2014/main" xmlns="" id="{063F66C4-983E-4964-97F0-CDD228AB6F3D}"/>
                </a:ext>
              </a:extLst>
            </p:cNvPr>
            <p:cNvSpPr/>
            <p:nvPr/>
          </p:nvSpPr>
          <p:spPr>
            <a:xfrm>
              <a:off x="5630808" y="3128815"/>
              <a:ext cx="273600" cy="168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pic>
          <p:nvPicPr>
            <p:cNvPr id="91" name="Graphic 90" descr="Pig">
              <a:extLst>
                <a:ext uri="{FF2B5EF4-FFF2-40B4-BE49-F238E27FC236}">
                  <a16:creationId xmlns:a16="http://schemas.microsoft.com/office/drawing/2014/main" xmlns="" id="{071F9166-17E4-444C-A557-F7E01FB3325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607710" y="3050769"/>
              <a:ext cx="319796" cy="319796"/>
            </a:xfrm>
            <a:prstGeom prst="rect">
              <a:avLst/>
            </a:prstGeom>
          </p:spPr>
        </p:pic>
      </p:grpSp>
      <p:pic>
        <p:nvPicPr>
          <p:cNvPr id="92" name="Graphic 91">
            <a:extLst>
              <a:ext uri="{FF2B5EF4-FFF2-40B4-BE49-F238E27FC236}">
                <a16:creationId xmlns:a16="http://schemas.microsoft.com/office/drawing/2014/main" xmlns="" id="{4E3A92B7-EE1A-4693-8B07-512EA3D740A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826932" y="2845593"/>
            <a:ext cx="368118" cy="368118"/>
          </a:xfrm>
          <a:prstGeom prst="rect">
            <a:avLst/>
          </a:prstGeom>
        </p:spPr>
      </p:pic>
      <p:pic>
        <p:nvPicPr>
          <p:cNvPr id="93" name="Graphic 92">
            <a:extLst>
              <a:ext uri="{FF2B5EF4-FFF2-40B4-BE49-F238E27FC236}">
                <a16:creationId xmlns:a16="http://schemas.microsoft.com/office/drawing/2014/main" xmlns="" id="{FF9048A4-15EE-4B5B-AE9A-979763CFEE1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4361985" y="2819637"/>
            <a:ext cx="420030" cy="420030"/>
          </a:xfrm>
          <a:prstGeom prst="rect">
            <a:avLst/>
          </a:prstGeom>
        </p:spPr>
      </p:pic>
      <p:sp>
        <p:nvSpPr>
          <p:cNvPr id="96" name="Rectangle 95">
            <a:extLst>
              <a:ext uri="{FF2B5EF4-FFF2-40B4-BE49-F238E27FC236}">
                <a16:creationId xmlns:a16="http://schemas.microsoft.com/office/drawing/2014/main" xmlns="" id="{19832937-4E19-4774-AD0C-52DDD1A8FDD9}"/>
              </a:ext>
            </a:extLst>
          </p:cNvPr>
          <p:cNvSpPr/>
          <p:nvPr/>
        </p:nvSpPr>
        <p:spPr>
          <a:xfrm>
            <a:off x="260571" y="3275541"/>
            <a:ext cx="1559084" cy="1061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Lors de feux d'artifice, les détonations soudaines et violentes provoquent du stress et de la peur chez les animaux. Les communes devraient opter pour des feux d’artifice à bruit contenu, ou au moins obliger les particuliers à utiliser uniquement des feux d'artifice à bruit contenu.</a:t>
            </a:r>
            <a:endParaRPr lang="nl-BE" sz="700" dirty="0">
              <a:solidFill>
                <a:srgbClr val="660066"/>
              </a:solidFill>
            </a:endParaRPr>
          </a:p>
        </p:txBody>
      </p:sp>
      <p:sp>
        <p:nvSpPr>
          <p:cNvPr id="97" name="Rectangle 96">
            <a:extLst>
              <a:ext uri="{FF2B5EF4-FFF2-40B4-BE49-F238E27FC236}">
                <a16:creationId xmlns:a16="http://schemas.microsoft.com/office/drawing/2014/main" xmlns="" id="{68D6D627-10BB-489F-9E90-8A3D120A57B7}"/>
              </a:ext>
            </a:extLst>
          </p:cNvPr>
          <p:cNvSpPr/>
          <p:nvPr/>
        </p:nvSpPr>
        <p:spPr>
          <a:xfrm>
            <a:off x="2006360" y="3329402"/>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Des projets éducatifs devraient être développés dans les écoles, afin d'éveiller et de renforcer l'éveil des plus jeunes au caractère sensible des animaux. Ces projets mettraient l'accent sur les valeurs d'empathie et de respect envers les animaux.</a:t>
            </a:r>
            <a:endParaRPr lang="nl-BE" sz="700" dirty="0">
              <a:solidFill>
                <a:srgbClr val="660066"/>
              </a:solidFill>
            </a:endParaRPr>
          </a:p>
        </p:txBody>
      </p:sp>
      <p:sp>
        <p:nvSpPr>
          <p:cNvPr id="98" name="Rectangle 97">
            <a:extLst>
              <a:ext uri="{FF2B5EF4-FFF2-40B4-BE49-F238E27FC236}">
                <a16:creationId xmlns:a16="http://schemas.microsoft.com/office/drawing/2014/main" xmlns="" id="{B52D4061-A51D-49B3-AD25-A8A2B1ED2271}"/>
              </a:ext>
            </a:extLst>
          </p:cNvPr>
          <p:cNvSpPr/>
          <p:nvPr/>
        </p:nvSpPr>
        <p:spPr>
          <a:xfrm>
            <a:off x="3760053" y="3437121"/>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Les villes et communes devraient prévoir des espaces où les chiens peuvent courir en liberté et en sécurité, ce qui apporterait une plus-value pour les animaux et leurs maîtres.</a:t>
            </a:r>
            <a:endParaRPr lang="nl-BE" sz="700" dirty="0">
              <a:solidFill>
                <a:srgbClr val="660066"/>
              </a:solidFill>
            </a:endParaRPr>
          </a:p>
        </p:txBody>
      </p:sp>
      <p:sp>
        <p:nvSpPr>
          <p:cNvPr id="99" name="Rectangle 98">
            <a:extLst>
              <a:ext uri="{FF2B5EF4-FFF2-40B4-BE49-F238E27FC236}">
                <a16:creationId xmlns:a16="http://schemas.microsoft.com/office/drawing/2014/main" xmlns="" id="{6AB0A849-9926-4B45-ACDD-1B95305B0BAF}"/>
              </a:ext>
            </a:extLst>
          </p:cNvPr>
          <p:cNvSpPr/>
          <p:nvPr/>
        </p:nvSpPr>
        <p:spPr>
          <a:xfrm>
            <a:off x="5485842" y="3329400"/>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Les communes devraient autoriser les animaux de compagnie dans les logements du CPAS, les résidences-services, les maisons de repos... afin que les personnes plus âgées ne doivent pas se défaire de leur chien ou chat.</a:t>
            </a:r>
            <a:endParaRPr lang="nl-BE" sz="700" dirty="0">
              <a:solidFill>
                <a:srgbClr val="660066"/>
              </a:solidFill>
            </a:endParaRPr>
          </a:p>
        </p:txBody>
      </p:sp>
      <p:sp>
        <p:nvSpPr>
          <p:cNvPr id="100" name="Rectangle 99">
            <a:extLst>
              <a:ext uri="{FF2B5EF4-FFF2-40B4-BE49-F238E27FC236}">
                <a16:creationId xmlns:a16="http://schemas.microsoft.com/office/drawing/2014/main" xmlns="" id="{3C082B4C-BA37-41F0-B82A-CF26E0FA37DD}"/>
              </a:ext>
            </a:extLst>
          </p:cNvPr>
          <p:cNvSpPr/>
          <p:nvPr/>
        </p:nvSpPr>
        <p:spPr>
          <a:xfrm>
            <a:off x="7219615" y="3383261"/>
            <a:ext cx="1559084" cy="84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Pour éviter les achats impulsifs, les autorités locales devraient interdire la vente d’animaux de compagnie (</a:t>
            </a:r>
            <a:r>
              <a:rPr lang="fr-BE" sz="700" dirty="0" err="1">
                <a:solidFill>
                  <a:srgbClr val="660066"/>
                </a:solidFill>
              </a:rPr>
              <a:t>e.a</a:t>
            </a:r>
            <a:r>
              <a:rPr lang="fr-BE" sz="700" dirty="0">
                <a:solidFill>
                  <a:srgbClr val="660066"/>
                </a:solidFill>
              </a:rPr>
              <a:t>. lapins, hamsters...) sur les marchés, comme cela est déjà le cas pour les chiens et les chats. </a:t>
            </a:r>
            <a:endParaRPr lang="nl-BE" sz="700" dirty="0">
              <a:solidFill>
                <a:srgbClr val="660066"/>
              </a:solidFill>
            </a:endParaRPr>
          </a:p>
        </p:txBody>
      </p:sp>
      <p:grpSp>
        <p:nvGrpSpPr>
          <p:cNvPr id="42" name="Group 41">
            <a:extLst>
              <a:ext uri="{FF2B5EF4-FFF2-40B4-BE49-F238E27FC236}">
                <a16:creationId xmlns:a16="http://schemas.microsoft.com/office/drawing/2014/main" xmlns="" id="{10EBCE6D-7AF8-4B0F-81EB-0544EBB6C385}"/>
              </a:ext>
            </a:extLst>
          </p:cNvPr>
          <p:cNvGrpSpPr/>
          <p:nvPr/>
        </p:nvGrpSpPr>
        <p:grpSpPr>
          <a:xfrm>
            <a:off x="7804596" y="2803659"/>
            <a:ext cx="503463" cy="456412"/>
            <a:chOff x="9144000" y="2777900"/>
            <a:chExt cx="503463" cy="456412"/>
          </a:xfrm>
        </p:grpSpPr>
        <p:sp>
          <p:nvSpPr>
            <p:cNvPr id="43" name="Freeform 5">
              <a:extLst>
                <a:ext uri="{FF2B5EF4-FFF2-40B4-BE49-F238E27FC236}">
                  <a16:creationId xmlns:a16="http://schemas.microsoft.com/office/drawing/2014/main" xmlns="" id="{6AAE42C2-49BC-46A8-AE2A-EF7FE6708884}"/>
                </a:ext>
              </a:extLst>
            </p:cNvPr>
            <p:cNvSpPr>
              <a:spLocks noEditPoints="1"/>
            </p:cNvSpPr>
            <p:nvPr/>
          </p:nvSpPr>
          <p:spPr bwMode="auto">
            <a:xfrm>
              <a:off x="9225563" y="2911020"/>
              <a:ext cx="235250" cy="279060"/>
            </a:xfrm>
            <a:custGeom>
              <a:avLst/>
              <a:gdLst>
                <a:gd name="T0" fmla="*/ 634 w 755"/>
                <a:gd name="T1" fmla="*/ 237 h 895"/>
                <a:gd name="T2" fmla="*/ 634 w 755"/>
                <a:gd name="T3" fmla="*/ 161 h 895"/>
                <a:gd name="T4" fmla="*/ 617 w 755"/>
                <a:gd name="T5" fmla="*/ 70 h 895"/>
                <a:gd name="T6" fmla="*/ 560 w 755"/>
                <a:gd name="T7" fmla="*/ 5 h 895"/>
                <a:gd name="T8" fmla="*/ 536 w 755"/>
                <a:gd name="T9" fmla="*/ 111 h 895"/>
                <a:gd name="T10" fmla="*/ 436 w 755"/>
                <a:gd name="T11" fmla="*/ 47 h 895"/>
                <a:gd name="T12" fmla="*/ 377 w 755"/>
                <a:gd name="T13" fmla="*/ 76 h 895"/>
                <a:gd name="T14" fmla="*/ 459 w 755"/>
                <a:gd name="T15" fmla="*/ 189 h 895"/>
                <a:gd name="T16" fmla="*/ 487 w 755"/>
                <a:gd name="T17" fmla="*/ 301 h 895"/>
                <a:gd name="T18" fmla="*/ 469 w 755"/>
                <a:gd name="T19" fmla="*/ 361 h 895"/>
                <a:gd name="T20" fmla="*/ 446 w 755"/>
                <a:gd name="T21" fmla="*/ 408 h 895"/>
                <a:gd name="T22" fmla="*/ 440 w 755"/>
                <a:gd name="T23" fmla="*/ 414 h 895"/>
                <a:gd name="T24" fmla="*/ 423 w 755"/>
                <a:gd name="T25" fmla="*/ 426 h 895"/>
                <a:gd name="T26" fmla="*/ 389 w 755"/>
                <a:gd name="T27" fmla="*/ 434 h 895"/>
                <a:gd name="T28" fmla="*/ 281 w 755"/>
                <a:gd name="T29" fmla="*/ 445 h 895"/>
                <a:gd name="T30" fmla="*/ 222 w 755"/>
                <a:gd name="T31" fmla="*/ 468 h 895"/>
                <a:gd name="T32" fmla="*/ 141 w 755"/>
                <a:gd name="T33" fmla="*/ 511 h 895"/>
                <a:gd name="T34" fmla="*/ 118 w 755"/>
                <a:gd name="T35" fmla="*/ 533 h 895"/>
                <a:gd name="T36" fmla="*/ 100 w 755"/>
                <a:gd name="T37" fmla="*/ 549 h 895"/>
                <a:gd name="T38" fmla="*/ 69 w 755"/>
                <a:gd name="T39" fmla="*/ 586 h 895"/>
                <a:gd name="T40" fmla="*/ 43 w 755"/>
                <a:gd name="T41" fmla="*/ 630 h 895"/>
                <a:gd name="T42" fmla="*/ 34 w 755"/>
                <a:gd name="T43" fmla="*/ 649 h 895"/>
                <a:gd name="T44" fmla="*/ 20 w 755"/>
                <a:gd name="T45" fmla="*/ 706 h 895"/>
                <a:gd name="T46" fmla="*/ 14 w 755"/>
                <a:gd name="T47" fmla="*/ 767 h 895"/>
                <a:gd name="T48" fmla="*/ 14 w 755"/>
                <a:gd name="T49" fmla="*/ 790 h 895"/>
                <a:gd name="T50" fmla="*/ 2 w 755"/>
                <a:gd name="T51" fmla="*/ 827 h 895"/>
                <a:gd name="T52" fmla="*/ 4 w 755"/>
                <a:gd name="T53" fmla="*/ 834 h 895"/>
                <a:gd name="T54" fmla="*/ 67 w 755"/>
                <a:gd name="T55" fmla="*/ 887 h 895"/>
                <a:gd name="T56" fmla="*/ 85 w 755"/>
                <a:gd name="T57" fmla="*/ 885 h 895"/>
                <a:gd name="T58" fmla="*/ 186 w 755"/>
                <a:gd name="T59" fmla="*/ 889 h 895"/>
                <a:gd name="T60" fmla="*/ 293 w 755"/>
                <a:gd name="T61" fmla="*/ 880 h 895"/>
                <a:gd name="T62" fmla="*/ 350 w 755"/>
                <a:gd name="T63" fmla="*/ 839 h 895"/>
                <a:gd name="T64" fmla="*/ 333 w 755"/>
                <a:gd name="T65" fmla="*/ 815 h 895"/>
                <a:gd name="T66" fmla="*/ 338 w 755"/>
                <a:gd name="T67" fmla="*/ 805 h 895"/>
                <a:gd name="T68" fmla="*/ 348 w 755"/>
                <a:gd name="T69" fmla="*/ 799 h 895"/>
                <a:gd name="T70" fmla="*/ 358 w 755"/>
                <a:gd name="T71" fmla="*/ 793 h 895"/>
                <a:gd name="T72" fmla="*/ 420 w 755"/>
                <a:gd name="T73" fmla="*/ 785 h 895"/>
                <a:gd name="T74" fmla="*/ 458 w 755"/>
                <a:gd name="T75" fmla="*/ 826 h 895"/>
                <a:gd name="T76" fmla="*/ 470 w 755"/>
                <a:gd name="T77" fmla="*/ 837 h 895"/>
                <a:gd name="T78" fmla="*/ 501 w 755"/>
                <a:gd name="T79" fmla="*/ 874 h 895"/>
                <a:gd name="T80" fmla="*/ 512 w 755"/>
                <a:gd name="T81" fmla="*/ 878 h 895"/>
                <a:gd name="T82" fmla="*/ 518 w 755"/>
                <a:gd name="T83" fmla="*/ 878 h 895"/>
                <a:gd name="T84" fmla="*/ 539 w 755"/>
                <a:gd name="T85" fmla="*/ 886 h 895"/>
                <a:gd name="T86" fmla="*/ 618 w 755"/>
                <a:gd name="T87" fmla="*/ 875 h 895"/>
                <a:gd name="T88" fmla="*/ 624 w 755"/>
                <a:gd name="T89" fmla="*/ 834 h 895"/>
                <a:gd name="T90" fmla="*/ 609 w 755"/>
                <a:gd name="T91" fmla="*/ 828 h 895"/>
                <a:gd name="T92" fmla="*/ 603 w 755"/>
                <a:gd name="T93" fmla="*/ 819 h 895"/>
                <a:gd name="T94" fmla="*/ 578 w 755"/>
                <a:gd name="T95" fmla="*/ 802 h 895"/>
                <a:gd name="T96" fmla="*/ 569 w 755"/>
                <a:gd name="T97" fmla="*/ 790 h 895"/>
                <a:gd name="T98" fmla="*/ 564 w 755"/>
                <a:gd name="T99" fmla="*/ 771 h 895"/>
                <a:gd name="T100" fmla="*/ 561 w 755"/>
                <a:gd name="T101" fmla="*/ 724 h 895"/>
                <a:gd name="T102" fmla="*/ 578 w 755"/>
                <a:gd name="T103" fmla="*/ 713 h 895"/>
                <a:gd name="T104" fmla="*/ 616 w 755"/>
                <a:gd name="T105" fmla="*/ 655 h 895"/>
                <a:gd name="T106" fmla="*/ 638 w 755"/>
                <a:gd name="T107" fmla="*/ 597 h 895"/>
                <a:gd name="T108" fmla="*/ 648 w 755"/>
                <a:gd name="T109" fmla="*/ 529 h 895"/>
                <a:gd name="T110" fmla="*/ 676 w 755"/>
                <a:gd name="T111" fmla="*/ 470 h 895"/>
                <a:gd name="T112" fmla="*/ 712 w 755"/>
                <a:gd name="T113" fmla="*/ 442 h 895"/>
                <a:gd name="T114" fmla="*/ 736 w 755"/>
                <a:gd name="T115" fmla="*/ 362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895">
                  <a:moveTo>
                    <a:pt x="736" y="362"/>
                  </a:moveTo>
                  <a:cubicBezTo>
                    <a:pt x="727" y="339"/>
                    <a:pt x="718" y="315"/>
                    <a:pt x="708" y="292"/>
                  </a:cubicBezTo>
                  <a:cubicBezTo>
                    <a:pt x="698" y="272"/>
                    <a:pt x="683" y="260"/>
                    <a:pt x="666" y="250"/>
                  </a:cubicBezTo>
                  <a:cubicBezTo>
                    <a:pt x="656" y="245"/>
                    <a:pt x="645" y="241"/>
                    <a:pt x="634" y="237"/>
                  </a:cubicBezTo>
                  <a:cubicBezTo>
                    <a:pt x="631" y="236"/>
                    <a:pt x="629" y="232"/>
                    <a:pt x="630" y="228"/>
                  </a:cubicBezTo>
                  <a:cubicBezTo>
                    <a:pt x="632" y="220"/>
                    <a:pt x="634" y="211"/>
                    <a:pt x="635" y="202"/>
                  </a:cubicBezTo>
                  <a:cubicBezTo>
                    <a:pt x="635" y="196"/>
                    <a:pt x="634" y="190"/>
                    <a:pt x="634" y="184"/>
                  </a:cubicBezTo>
                  <a:cubicBezTo>
                    <a:pt x="634" y="177"/>
                    <a:pt x="634" y="169"/>
                    <a:pt x="634" y="161"/>
                  </a:cubicBezTo>
                  <a:cubicBezTo>
                    <a:pt x="635" y="147"/>
                    <a:pt x="631" y="135"/>
                    <a:pt x="628" y="122"/>
                  </a:cubicBezTo>
                  <a:cubicBezTo>
                    <a:pt x="626" y="114"/>
                    <a:pt x="628" y="104"/>
                    <a:pt x="625" y="96"/>
                  </a:cubicBezTo>
                  <a:cubicBezTo>
                    <a:pt x="623" y="88"/>
                    <a:pt x="626" y="77"/>
                    <a:pt x="618" y="71"/>
                  </a:cubicBezTo>
                  <a:cubicBezTo>
                    <a:pt x="617" y="71"/>
                    <a:pt x="617" y="70"/>
                    <a:pt x="617" y="70"/>
                  </a:cubicBezTo>
                  <a:cubicBezTo>
                    <a:pt x="619" y="57"/>
                    <a:pt x="609" y="48"/>
                    <a:pt x="605" y="37"/>
                  </a:cubicBezTo>
                  <a:cubicBezTo>
                    <a:pt x="600" y="26"/>
                    <a:pt x="593" y="15"/>
                    <a:pt x="580" y="10"/>
                  </a:cubicBezTo>
                  <a:cubicBezTo>
                    <a:pt x="576" y="8"/>
                    <a:pt x="572" y="5"/>
                    <a:pt x="567" y="2"/>
                  </a:cubicBezTo>
                  <a:cubicBezTo>
                    <a:pt x="564" y="0"/>
                    <a:pt x="561" y="2"/>
                    <a:pt x="560" y="5"/>
                  </a:cubicBezTo>
                  <a:cubicBezTo>
                    <a:pt x="556" y="16"/>
                    <a:pt x="552" y="26"/>
                    <a:pt x="550" y="37"/>
                  </a:cubicBezTo>
                  <a:cubicBezTo>
                    <a:pt x="548" y="47"/>
                    <a:pt x="542" y="57"/>
                    <a:pt x="544" y="69"/>
                  </a:cubicBezTo>
                  <a:cubicBezTo>
                    <a:pt x="545" y="77"/>
                    <a:pt x="540" y="87"/>
                    <a:pt x="538" y="96"/>
                  </a:cubicBezTo>
                  <a:cubicBezTo>
                    <a:pt x="537" y="101"/>
                    <a:pt x="536" y="106"/>
                    <a:pt x="536" y="111"/>
                  </a:cubicBezTo>
                  <a:cubicBezTo>
                    <a:pt x="536" y="114"/>
                    <a:pt x="533" y="115"/>
                    <a:pt x="531" y="112"/>
                  </a:cubicBezTo>
                  <a:cubicBezTo>
                    <a:pt x="526" y="106"/>
                    <a:pt x="522" y="99"/>
                    <a:pt x="515" y="95"/>
                  </a:cubicBezTo>
                  <a:cubicBezTo>
                    <a:pt x="505" y="89"/>
                    <a:pt x="497" y="79"/>
                    <a:pt x="486" y="73"/>
                  </a:cubicBezTo>
                  <a:cubicBezTo>
                    <a:pt x="470" y="63"/>
                    <a:pt x="453" y="53"/>
                    <a:pt x="436" y="47"/>
                  </a:cubicBezTo>
                  <a:cubicBezTo>
                    <a:pt x="418" y="41"/>
                    <a:pt x="399" y="38"/>
                    <a:pt x="380" y="36"/>
                  </a:cubicBezTo>
                  <a:cubicBezTo>
                    <a:pt x="375" y="35"/>
                    <a:pt x="370" y="37"/>
                    <a:pt x="364" y="39"/>
                  </a:cubicBezTo>
                  <a:cubicBezTo>
                    <a:pt x="361" y="40"/>
                    <a:pt x="360" y="43"/>
                    <a:pt x="361" y="46"/>
                  </a:cubicBezTo>
                  <a:cubicBezTo>
                    <a:pt x="367" y="57"/>
                    <a:pt x="372" y="67"/>
                    <a:pt x="377" y="76"/>
                  </a:cubicBezTo>
                  <a:cubicBezTo>
                    <a:pt x="386" y="92"/>
                    <a:pt x="396" y="107"/>
                    <a:pt x="406" y="123"/>
                  </a:cubicBezTo>
                  <a:cubicBezTo>
                    <a:pt x="412" y="131"/>
                    <a:pt x="418" y="139"/>
                    <a:pt x="425" y="147"/>
                  </a:cubicBezTo>
                  <a:cubicBezTo>
                    <a:pt x="431" y="156"/>
                    <a:pt x="437" y="165"/>
                    <a:pt x="443" y="173"/>
                  </a:cubicBezTo>
                  <a:cubicBezTo>
                    <a:pt x="448" y="179"/>
                    <a:pt x="454" y="184"/>
                    <a:pt x="459" y="189"/>
                  </a:cubicBezTo>
                  <a:cubicBezTo>
                    <a:pt x="464" y="195"/>
                    <a:pt x="470" y="201"/>
                    <a:pt x="475" y="208"/>
                  </a:cubicBezTo>
                  <a:cubicBezTo>
                    <a:pt x="488" y="225"/>
                    <a:pt x="494" y="246"/>
                    <a:pt x="496" y="268"/>
                  </a:cubicBezTo>
                  <a:cubicBezTo>
                    <a:pt x="497" y="269"/>
                    <a:pt x="497" y="269"/>
                    <a:pt x="497" y="270"/>
                  </a:cubicBezTo>
                  <a:cubicBezTo>
                    <a:pt x="504" y="284"/>
                    <a:pt x="497" y="292"/>
                    <a:pt x="487" y="301"/>
                  </a:cubicBezTo>
                  <a:cubicBezTo>
                    <a:pt x="486" y="302"/>
                    <a:pt x="486" y="304"/>
                    <a:pt x="485" y="306"/>
                  </a:cubicBezTo>
                  <a:cubicBezTo>
                    <a:pt x="484" y="309"/>
                    <a:pt x="483" y="313"/>
                    <a:pt x="481" y="316"/>
                  </a:cubicBezTo>
                  <a:cubicBezTo>
                    <a:pt x="474" y="324"/>
                    <a:pt x="473" y="333"/>
                    <a:pt x="472" y="343"/>
                  </a:cubicBezTo>
                  <a:cubicBezTo>
                    <a:pt x="472" y="349"/>
                    <a:pt x="470" y="355"/>
                    <a:pt x="469" y="361"/>
                  </a:cubicBezTo>
                  <a:cubicBezTo>
                    <a:pt x="469" y="362"/>
                    <a:pt x="469" y="363"/>
                    <a:pt x="469" y="364"/>
                  </a:cubicBezTo>
                  <a:cubicBezTo>
                    <a:pt x="470" y="366"/>
                    <a:pt x="469" y="369"/>
                    <a:pt x="467" y="373"/>
                  </a:cubicBezTo>
                  <a:cubicBezTo>
                    <a:pt x="462" y="384"/>
                    <a:pt x="458" y="397"/>
                    <a:pt x="447" y="405"/>
                  </a:cubicBezTo>
                  <a:cubicBezTo>
                    <a:pt x="444" y="407"/>
                    <a:pt x="444" y="408"/>
                    <a:pt x="446" y="408"/>
                  </a:cubicBezTo>
                  <a:cubicBezTo>
                    <a:pt x="448" y="407"/>
                    <a:pt x="450" y="407"/>
                    <a:pt x="450" y="408"/>
                  </a:cubicBezTo>
                  <a:cubicBezTo>
                    <a:pt x="450" y="408"/>
                    <a:pt x="447" y="409"/>
                    <a:pt x="444" y="410"/>
                  </a:cubicBezTo>
                  <a:cubicBezTo>
                    <a:pt x="444" y="410"/>
                    <a:pt x="443" y="411"/>
                    <a:pt x="443" y="411"/>
                  </a:cubicBezTo>
                  <a:cubicBezTo>
                    <a:pt x="439" y="412"/>
                    <a:pt x="438" y="413"/>
                    <a:pt x="440" y="414"/>
                  </a:cubicBezTo>
                  <a:cubicBezTo>
                    <a:pt x="442" y="414"/>
                    <a:pt x="441" y="416"/>
                    <a:pt x="438" y="417"/>
                  </a:cubicBezTo>
                  <a:cubicBezTo>
                    <a:pt x="435" y="418"/>
                    <a:pt x="432" y="419"/>
                    <a:pt x="429" y="420"/>
                  </a:cubicBezTo>
                  <a:cubicBezTo>
                    <a:pt x="426" y="421"/>
                    <a:pt x="424" y="423"/>
                    <a:pt x="426" y="423"/>
                  </a:cubicBezTo>
                  <a:cubicBezTo>
                    <a:pt x="428" y="424"/>
                    <a:pt x="426" y="425"/>
                    <a:pt x="423" y="426"/>
                  </a:cubicBezTo>
                  <a:cubicBezTo>
                    <a:pt x="420" y="427"/>
                    <a:pt x="418" y="428"/>
                    <a:pt x="419" y="429"/>
                  </a:cubicBezTo>
                  <a:cubicBezTo>
                    <a:pt x="419" y="430"/>
                    <a:pt x="417" y="431"/>
                    <a:pt x="413" y="432"/>
                  </a:cubicBezTo>
                  <a:cubicBezTo>
                    <a:pt x="407" y="433"/>
                    <a:pt x="401" y="435"/>
                    <a:pt x="395" y="435"/>
                  </a:cubicBezTo>
                  <a:cubicBezTo>
                    <a:pt x="393" y="435"/>
                    <a:pt x="391" y="435"/>
                    <a:pt x="389" y="434"/>
                  </a:cubicBezTo>
                  <a:cubicBezTo>
                    <a:pt x="386" y="433"/>
                    <a:pt x="380" y="432"/>
                    <a:pt x="377" y="432"/>
                  </a:cubicBezTo>
                  <a:cubicBezTo>
                    <a:pt x="357" y="432"/>
                    <a:pt x="322" y="439"/>
                    <a:pt x="309" y="441"/>
                  </a:cubicBezTo>
                  <a:cubicBezTo>
                    <a:pt x="305" y="442"/>
                    <a:pt x="300" y="443"/>
                    <a:pt x="296" y="443"/>
                  </a:cubicBezTo>
                  <a:cubicBezTo>
                    <a:pt x="292" y="444"/>
                    <a:pt x="287" y="444"/>
                    <a:pt x="281" y="445"/>
                  </a:cubicBezTo>
                  <a:cubicBezTo>
                    <a:pt x="278" y="445"/>
                    <a:pt x="276" y="446"/>
                    <a:pt x="276" y="446"/>
                  </a:cubicBezTo>
                  <a:cubicBezTo>
                    <a:pt x="277" y="447"/>
                    <a:pt x="275" y="448"/>
                    <a:pt x="271" y="449"/>
                  </a:cubicBezTo>
                  <a:cubicBezTo>
                    <a:pt x="256" y="454"/>
                    <a:pt x="241" y="459"/>
                    <a:pt x="226" y="464"/>
                  </a:cubicBezTo>
                  <a:cubicBezTo>
                    <a:pt x="222" y="466"/>
                    <a:pt x="221" y="467"/>
                    <a:pt x="222" y="468"/>
                  </a:cubicBezTo>
                  <a:cubicBezTo>
                    <a:pt x="223" y="468"/>
                    <a:pt x="221" y="470"/>
                    <a:pt x="218" y="471"/>
                  </a:cubicBezTo>
                  <a:cubicBezTo>
                    <a:pt x="209" y="474"/>
                    <a:pt x="201" y="477"/>
                    <a:pt x="194" y="482"/>
                  </a:cubicBezTo>
                  <a:cubicBezTo>
                    <a:pt x="186" y="487"/>
                    <a:pt x="178" y="492"/>
                    <a:pt x="171" y="497"/>
                  </a:cubicBezTo>
                  <a:cubicBezTo>
                    <a:pt x="163" y="504"/>
                    <a:pt x="151" y="506"/>
                    <a:pt x="141" y="511"/>
                  </a:cubicBezTo>
                  <a:cubicBezTo>
                    <a:pt x="140" y="511"/>
                    <a:pt x="139" y="512"/>
                    <a:pt x="138" y="512"/>
                  </a:cubicBezTo>
                  <a:cubicBezTo>
                    <a:pt x="137" y="513"/>
                    <a:pt x="136" y="514"/>
                    <a:pt x="138" y="515"/>
                  </a:cubicBezTo>
                  <a:cubicBezTo>
                    <a:pt x="140" y="516"/>
                    <a:pt x="139" y="518"/>
                    <a:pt x="136" y="520"/>
                  </a:cubicBezTo>
                  <a:cubicBezTo>
                    <a:pt x="130" y="524"/>
                    <a:pt x="124" y="529"/>
                    <a:pt x="118" y="533"/>
                  </a:cubicBezTo>
                  <a:cubicBezTo>
                    <a:pt x="116" y="535"/>
                    <a:pt x="114" y="537"/>
                    <a:pt x="115" y="538"/>
                  </a:cubicBezTo>
                  <a:cubicBezTo>
                    <a:pt x="116" y="539"/>
                    <a:pt x="115" y="540"/>
                    <a:pt x="112" y="542"/>
                  </a:cubicBezTo>
                  <a:cubicBezTo>
                    <a:pt x="110" y="543"/>
                    <a:pt x="108" y="544"/>
                    <a:pt x="106" y="545"/>
                  </a:cubicBezTo>
                  <a:cubicBezTo>
                    <a:pt x="103" y="547"/>
                    <a:pt x="100" y="549"/>
                    <a:pt x="100" y="549"/>
                  </a:cubicBezTo>
                  <a:cubicBezTo>
                    <a:pt x="101" y="549"/>
                    <a:pt x="103" y="549"/>
                    <a:pt x="105" y="549"/>
                  </a:cubicBezTo>
                  <a:cubicBezTo>
                    <a:pt x="107" y="548"/>
                    <a:pt x="107" y="550"/>
                    <a:pt x="105" y="552"/>
                  </a:cubicBezTo>
                  <a:cubicBezTo>
                    <a:pt x="94" y="563"/>
                    <a:pt x="83" y="573"/>
                    <a:pt x="72" y="583"/>
                  </a:cubicBezTo>
                  <a:cubicBezTo>
                    <a:pt x="71" y="584"/>
                    <a:pt x="70" y="585"/>
                    <a:pt x="69" y="586"/>
                  </a:cubicBezTo>
                  <a:cubicBezTo>
                    <a:pt x="67" y="588"/>
                    <a:pt x="67" y="589"/>
                    <a:pt x="70" y="588"/>
                  </a:cubicBezTo>
                  <a:cubicBezTo>
                    <a:pt x="73" y="587"/>
                    <a:pt x="73" y="589"/>
                    <a:pt x="71" y="592"/>
                  </a:cubicBezTo>
                  <a:cubicBezTo>
                    <a:pt x="66" y="600"/>
                    <a:pt x="61" y="608"/>
                    <a:pt x="55" y="616"/>
                  </a:cubicBezTo>
                  <a:cubicBezTo>
                    <a:pt x="52" y="621"/>
                    <a:pt x="47" y="625"/>
                    <a:pt x="43" y="630"/>
                  </a:cubicBezTo>
                  <a:cubicBezTo>
                    <a:pt x="43" y="630"/>
                    <a:pt x="43" y="630"/>
                    <a:pt x="43" y="631"/>
                  </a:cubicBezTo>
                  <a:cubicBezTo>
                    <a:pt x="43" y="631"/>
                    <a:pt x="45" y="631"/>
                    <a:pt x="46" y="631"/>
                  </a:cubicBezTo>
                  <a:cubicBezTo>
                    <a:pt x="47" y="631"/>
                    <a:pt x="47" y="633"/>
                    <a:pt x="45" y="635"/>
                  </a:cubicBezTo>
                  <a:cubicBezTo>
                    <a:pt x="41" y="640"/>
                    <a:pt x="38" y="645"/>
                    <a:pt x="34" y="649"/>
                  </a:cubicBezTo>
                  <a:cubicBezTo>
                    <a:pt x="32" y="652"/>
                    <a:pt x="33" y="653"/>
                    <a:pt x="36" y="652"/>
                  </a:cubicBezTo>
                  <a:cubicBezTo>
                    <a:pt x="39" y="650"/>
                    <a:pt x="40" y="652"/>
                    <a:pt x="38" y="655"/>
                  </a:cubicBezTo>
                  <a:cubicBezTo>
                    <a:pt x="33" y="666"/>
                    <a:pt x="27" y="676"/>
                    <a:pt x="26" y="688"/>
                  </a:cubicBezTo>
                  <a:cubicBezTo>
                    <a:pt x="26" y="694"/>
                    <a:pt x="23" y="700"/>
                    <a:pt x="20" y="706"/>
                  </a:cubicBezTo>
                  <a:cubicBezTo>
                    <a:pt x="18" y="710"/>
                    <a:pt x="18" y="711"/>
                    <a:pt x="20" y="710"/>
                  </a:cubicBezTo>
                  <a:cubicBezTo>
                    <a:pt x="21" y="709"/>
                    <a:pt x="22" y="711"/>
                    <a:pt x="22" y="714"/>
                  </a:cubicBezTo>
                  <a:cubicBezTo>
                    <a:pt x="19" y="730"/>
                    <a:pt x="16" y="746"/>
                    <a:pt x="13" y="761"/>
                  </a:cubicBezTo>
                  <a:cubicBezTo>
                    <a:pt x="13" y="765"/>
                    <a:pt x="13" y="767"/>
                    <a:pt x="14" y="767"/>
                  </a:cubicBezTo>
                  <a:cubicBezTo>
                    <a:pt x="15" y="766"/>
                    <a:pt x="16" y="768"/>
                    <a:pt x="15" y="772"/>
                  </a:cubicBezTo>
                  <a:cubicBezTo>
                    <a:pt x="14" y="774"/>
                    <a:pt x="13" y="777"/>
                    <a:pt x="12" y="779"/>
                  </a:cubicBezTo>
                  <a:cubicBezTo>
                    <a:pt x="11" y="783"/>
                    <a:pt x="12" y="785"/>
                    <a:pt x="13" y="785"/>
                  </a:cubicBezTo>
                  <a:cubicBezTo>
                    <a:pt x="14" y="785"/>
                    <a:pt x="14" y="787"/>
                    <a:pt x="14" y="790"/>
                  </a:cubicBezTo>
                  <a:cubicBezTo>
                    <a:pt x="12" y="799"/>
                    <a:pt x="13" y="809"/>
                    <a:pt x="6" y="816"/>
                  </a:cubicBezTo>
                  <a:cubicBezTo>
                    <a:pt x="4" y="818"/>
                    <a:pt x="3" y="820"/>
                    <a:pt x="5" y="820"/>
                  </a:cubicBezTo>
                  <a:cubicBezTo>
                    <a:pt x="6" y="820"/>
                    <a:pt x="6" y="822"/>
                    <a:pt x="4" y="825"/>
                  </a:cubicBezTo>
                  <a:cubicBezTo>
                    <a:pt x="4" y="826"/>
                    <a:pt x="3" y="826"/>
                    <a:pt x="2" y="827"/>
                  </a:cubicBezTo>
                  <a:cubicBezTo>
                    <a:pt x="0" y="830"/>
                    <a:pt x="0" y="832"/>
                    <a:pt x="1" y="831"/>
                  </a:cubicBezTo>
                  <a:cubicBezTo>
                    <a:pt x="3" y="831"/>
                    <a:pt x="4" y="831"/>
                    <a:pt x="4" y="831"/>
                  </a:cubicBezTo>
                  <a:cubicBezTo>
                    <a:pt x="4" y="831"/>
                    <a:pt x="4" y="831"/>
                    <a:pt x="4" y="831"/>
                  </a:cubicBezTo>
                  <a:cubicBezTo>
                    <a:pt x="4" y="832"/>
                    <a:pt x="4" y="833"/>
                    <a:pt x="4" y="834"/>
                  </a:cubicBezTo>
                  <a:cubicBezTo>
                    <a:pt x="2" y="849"/>
                    <a:pt x="7" y="860"/>
                    <a:pt x="21" y="867"/>
                  </a:cubicBezTo>
                  <a:cubicBezTo>
                    <a:pt x="32" y="871"/>
                    <a:pt x="39" y="882"/>
                    <a:pt x="53" y="881"/>
                  </a:cubicBezTo>
                  <a:cubicBezTo>
                    <a:pt x="57" y="880"/>
                    <a:pt x="61" y="885"/>
                    <a:pt x="66" y="887"/>
                  </a:cubicBezTo>
                  <a:cubicBezTo>
                    <a:pt x="66" y="887"/>
                    <a:pt x="66" y="887"/>
                    <a:pt x="67" y="887"/>
                  </a:cubicBezTo>
                  <a:cubicBezTo>
                    <a:pt x="67" y="887"/>
                    <a:pt x="67" y="886"/>
                    <a:pt x="67" y="885"/>
                  </a:cubicBezTo>
                  <a:cubicBezTo>
                    <a:pt x="66" y="884"/>
                    <a:pt x="69" y="884"/>
                    <a:pt x="72" y="885"/>
                  </a:cubicBezTo>
                  <a:cubicBezTo>
                    <a:pt x="75" y="885"/>
                    <a:pt x="77" y="886"/>
                    <a:pt x="80" y="886"/>
                  </a:cubicBezTo>
                  <a:cubicBezTo>
                    <a:pt x="83" y="887"/>
                    <a:pt x="85" y="887"/>
                    <a:pt x="85" y="885"/>
                  </a:cubicBezTo>
                  <a:cubicBezTo>
                    <a:pt x="84" y="884"/>
                    <a:pt x="86" y="884"/>
                    <a:pt x="90" y="886"/>
                  </a:cubicBezTo>
                  <a:cubicBezTo>
                    <a:pt x="118" y="895"/>
                    <a:pt x="146" y="891"/>
                    <a:pt x="175" y="892"/>
                  </a:cubicBezTo>
                  <a:cubicBezTo>
                    <a:pt x="178" y="892"/>
                    <a:pt x="181" y="891"/>
                    <a:pt x="180" y="891"/>
                  </a:cubicBezTo>
                  <a:cubicBezTo>
                    <a:pt x="180" y="890"/>
                    <a:pt x="182" y="889"/>
                    <a:pt x="186" y="889"/>
                  </a:cubicBezTo>
                  <a:cubicBezTo>
                    <a:pt x="196" y="889"/>
                    <a:pt x="205" y="889"/>
                    <a:pt x="215" y="889"/>
                  </a:cubicBezTo>
                  <a:cubicBezTo>
                    <a:pt x="220" y="889"/>
                    <a:pt x="225" y="889"/>
                    <a:pt x="229" y="888"/>
                  </a:cubicBezTo>
                  <a:cubicBezTo>
                    <a:pt x="239" y="887"/>
                    <a:pt x="249" y="885"/>
                    <a:pt x="259" y="884"/>
                  </a:cubicBezTo>
                  <a:cubicBezTo>
                    <a:pt x="270" y="882"/>
                    <a:pt x="282" y="886"/>
                    <a:pt x="293" y="880"/>
                  </a:cubicBezTo>
                  <a:cubicBezTo>
                    <a:pt x="300" y="876"/>
                    <a:pt x="306" y="873"/>
                    <a:pt x="308" y="868"/>
                  </a:cubicBezTo>
                  <a:cubicBezTo>
                    <a:pt x="309" y="864"/>
                    <a:pt x="312" y="861"/>
                    <a:pt x="315" y="860"/>
                  </a:cubicBezTo>
                  <a:cubicBezTo>
                    <a:pt x="321" y="859"/>
                    <a:pt x="327" y="857"/>
                    <a:pt x="333" y="855"/>
                  </a:cubicBezTo>
                  <a:cubicBezTo>
                    <a:pt x="341" y="853"/>
                    <a:pt x="348" y="850"/>
                    <a:pt x="350" y="839"/>
                  </a:cubicBezTo>
                  <a:cubicBezTo>
                    <a:pt x="351" y="832"/>
                    <a:pt x="350" y="825"/>
                    <a:pt x="343" y="821"/>
                  </a:cubicBezTo>
                  <a:cubicBezTo>
                    <a:pt x="343" y="820"/>
                    <a:pt x="342" y="820"/>
                    <a:pt x="342" y="819"/>
                  </a:cubicBezTo>
                  <a:cubicBezTo>
                    <a:pt x="342" y="817"/>
                    <a:pt x="339" y="816"/>
                    <a:pt x="335" y="815"/>
                  </a:cubicBezTo>
                  <a:cubicBezTo>
                    <a:pt x="335" y="815"/>
                    <a:pt x="334" y="815"/>
                    <a:pt x="333" y="815"/>
                  </a:cubicBezTo>
                  <a:cubicBezTo>
                    <a:pt x="330" y="815"/>
                    <a:pt x="328" y="812"/>
                    <a:pt x="330" y="809"/>
                  </a:cubicBezTo>
                  <a:cubicBezTo>
                    <a:pt x="331" y="808"/>
                    <a:pt x="332" y="806"/>
                    <a:pt x="333" y="805"/>
                  </a:cubicBezTo>
                  <a:cubicBezTo>
                    <a:pt x="335" y="802"/>
                    <a:pt x="336" y="799"/>
                    <a:pt x="337" y="800"/>
                  </a:cubicBezTo>
                  <a:cubicBezTo>
                    <a:pt x="338" y="800"/>
                    <a:pt x="338" y="802"/>
                    <a:pt x="338" y="805"/>
                  </a:cubicBezTo>
                  <a:cubicBezTo>
                    <a:pt x="338" y="807"/>
                    <a:pt x="340" y="807"/>
                    <a:pt x="341" y="804"/>
                  </a:cubicBezTo>
                  <a:cubicBezTo>
                    <a:pt x="342" y="802"/>
                    <a:pt x="343" y="801"/>
                    <a:pt x="343" y="799"/>
                  </a:cubicBezTo>
                  <a:cubicBezTo>
                    <a:pt x="345" y="796"/>
                    <a:pt x="347" y="794"/>
                    <a:pt x="347" y="794"/>
                  </a:cubicBezTo>
                  <a:cubicBezTo>
                    <a:pt x="348" y="794"/>
                    <a:pt x="348" y="796"/>
                    <a:pt x="348" y="799"/>
                  </a:cubicBezTo>
                  <a:cubicBezTo>
                    <a:pt x="349" y="801"/>
                    <a:pt x="350" y="801"/>
                    <a:pt x="351" y="798"/>
                  </a:cubicBezTo>
                  <a:cubicBezTo>
                    <a:pt x="352" y="796"/>
                    <a:pt x="352" y="795"/>
                    <a:pt x="352" y="794"/>
                  </a:cubicBezTo>
                  <a:cubicBezTo>
                    <a:pt x="354" y="791"/>
                    <a:pt x="355" y="791"/>
                    <a:pt x="355" y="794"/>
                  </a:cubicBezTo>
                  <a:cubicBezTo>
                    <a:pt x="355" y="797"/>
                    <a:pt x="356" y="796"/>
                    <a:pt x="358" y="793"/>
                  </a:cubicBezTo>
                  <a:cubicBezTo>
                    <a:pt x="360" y="787"/>
                    <a:pt x="365" y="782"/>
                    <a:pt x="372" y="779"/>
                  </a:cubicBezTo>
                  <a:cubicBezTo>
                    <a:pt x="381" y="775"/>
                    <a:pt x="391" y="770"/>
                    <a:pt x="400" y="766"/>
                  </a:cubicBezTo>
                  <a:cubicBezTo>
                    <a:pt x="402" y="765"/>
                    <a:pt x="405" y="766"/>
                    <a:pt x="407" y="768"/>
                  </a:cubicBezTo>
                  <a:cubicBezTo>
                    <a:pt x="411" y="773"/>
                    <a:pt x="415" y="780"/>
                    <a:pt x="420" y="785"/>
                  </a:cubicBezTo>
                  <a:cubicBezTo>
                    <a:pt x="425" y="792"/>
                    <a:pt x="430" y="798"/>
                    <a:pt x="435" y="803"/>
                  </a:cubicBezTo>
                  <a:cubicBezTo>
                    <a:pt x="441" y="811"/>
                    <a:pt x="448" y="818"/>
                    <a:pt x="454" y="825"/>
                  </a:cubicBezTo>
                  <a:cubicBezTo>
                    <a:pt x="455" y="826"/>
                    <a:pt x="455" y="826"/>
                    <a:pt x="455" y="827"/>
                  </a:cubicBezTo>
                  <a:cubicBezTo>
                    <a:pt x="456" y="827"/>
                    <a:pt x="457" y="827"/>
                    <a:pt x="458" y="826"/>
                  </a:cubicBezTo>
                  <a:cubicBezTo>
                    <a:pt x="458" y="825"/>
                    <a:pt x="460" y="827"/>
                    <a:pt x="461" y="830"/>
                  </a:cubicBezTo>
                  <a:cubicBezTo>
                    <a:pt x="462" y="831"/>
                    <a:pt x="462" y="833"/>
                    <a:pt x="463" y="834"/>
                  </a:cubicBezTo>
                  <a:cubicBezTo>
                    <a:pt x="464" y="837"/>
                    <a:pt x="465" y="838"/>
                    <a:pt x="466" y="836"/>
                  </a:cubicBezTo>
                  <a:cubicBezTo>
                    <a:pt x="466" y="833"/>
                    <a:pt x="468" y="834"/>
                    <a:pt x="470" y="837"/>
                  </a:cubicBezTo>
                  <a:cubicBezTo>
                    <a:pt x="475" y="844"/>
                    <a:pt x="480" y="852"/>
                    <a:pt x="485" y="859"/>
                  </a:cubicBezTo>
                  <a:cubicBezTo>
                    <a:pt x="487" y="862"/>
                    <a:pt x="489" y="862"/>
                    <a:pt x="489" y="860"/>
                  </a:cubicBezTo>
                  <a:cubicBezTo>
                    <a:pt x="489" y="858"/>
                    <a:pt x="490" y="858"/>
                    <a:pt x="492" y="861"/>
                  </a:cubicBezTo>
                  <a:cubicBezTo>
                    <a:pt x="495" y="865"/>
                    <a:pt x="498" y="869"/>
                    <a:pt x="501" y="874"/>
                  </a:cubicBezTo>
                  <a:cubicBezTo>
                    <a:pt x="502" y="877"/>
                    <a:pt x="504" y="877"/>
                    <a:pt x="503" y="874"/>
                  </a:cubicBezTo>
                  <a:cubicBezTo>
                    <a:pt x="503" y="871"/>
                    <a:pt x="503" y="869"/>
                    <a:pt x="504" y="869"/>
                  </a:cubicBezTo>
                  <a:cubicBezTo>
                    <a:pt x="504" y="868"/>
                    <a:pt x="506" y="870"/>
                    <a:pt x="508" y="873"/>
                  </a:cubicBezTo>
                  <a:cubicBezTo>
                    <a:pt x="510" y="874"/>
                    <a:pt x="511" y="876"/>
                    <a:pt x="512" y="878"/>
                  </a:cubicBezTo>
                  <a:cubicBezTo>
                    <a:pt x="514" y="880"/>
                    <a:pt x="516" y="882"/>
                    <a:pt x="517" y="881"/>
                  </a:cubicBezTo>
                  <a:cubicBezTo>
                    <a:pt x="518" y="880"/>
                    <a:pt x="518" y="879"/>
                    <a:pt x="518" y="879"/>
                  </a:cubicBezTo>
                  <a:cubicBezTo>
                    <a:pt x="518" y="879"/>
                    <a:pt x="517" y="878"/>
                    <a:pt x="517" y="878"/>
                  </a:cubicBezTo>
                  <a:cubicBezTo>
                    <a:pt x="517" y="878"/>
                    <a:pt x="518" y="878"/>
                    <a:pt x="518" y="878"/>
                  </a:cubicBezTo>
                  <a:cubicBezTo>
                    <a:pt x="518" y="878"/>
                    <a:pt x="520" y="879"/>
                    <a:pt x="523" y="881"/>
                  </a:cubicBezTo>
                  <a:cubicBezTo>
                    <a:pt x="525" y="883"/>
                    <a:pt x="527" y="884"/>
                    <a:pt x="529" y="885"/>
                  </a:cubicBezTo>
                  <a:cubicBezTo>
                    <a:pt x="532" y="887"/>
                    <a:pt x="534" y="888"/>
                    <a:pt x="534" y="886"/>
                  </a:cubicBezTo>
                  <a:cubicBezTo>
                    <a:pt x="534" y="885"/>
                    <a:pt x="536" y="885"/>
                    <a:pt x="539" y="886"/>
                  </a:cubicBezTo>
                  <a:cubicBezTo>
                    <a:pt x="542" y="887"/>
                    <a:pt x="545" y="888"/>
                    <a:pt x="547" y="889"/>
                  </a:cubicBezTo>
                  <a:cubicBezTo>
                    <a:pt x="554" y="890"/>
                    <a:pt x="562" y="888"/>
                    <a:pt x="568" y="890"/>
                  </a:cubicBezTo>
                  <a:cubicBezTo>
                    <a:pt x="581" y="894"/>
                    <a:pt x="593" y="888"/>
                    <a:pt x="601" y="881"/>
                  </a:cubicBezTo>
                  <a:cubicBezTo>
                    <a:pt x="607" y="877"/>
                    <a:pt x="612" y="876"/>
                    <a:pt x="618" y="875"/>
                  </a:cubicBezTo>
                  <a:cubicBezTo>
                    <a:pt x="621" y="875"/>
                    <a:pt x="626" y="873"/>
                    <a:pt x="629" y="870"/>
                  </a:cubicBezTo>
                  <a:cubicBezTo>
                    <a:pt x="632" y="867"/>
                    <a:pt x="636" y="864"/>
                    <a:pt x="639" y="861"/>
                  </a:cubicBezTo>
                  <a:cubicBezTo>
                    <a:pt x="641" y="858"/>
                    <a:pt x="642" y="854"/>
                    <a:pt x="641" y="851"/>
                  </a:cubicBezTo>
                  <a:cubicBezTo>
                    <a:pt x="637" y="843"/>
                    <a:pt x="633" y="836"/>
                    <a:pt x="624" y="834"/>
                  </a:cubicBezTo>
                  <a:cubicBezTo>
                    <a:pt x="621" y="833"/>
                    <a:pt x="620" y="832"/>
                    <a:pt x="621" y="831"/>
                  </a:cubicBezTo>
                  <a:cubicBezTo>
                    <a:pt x="623" y="829"/>
                    <a:pt x="621" y="828"/>
                    <a:pt x="618" y="828"/>
                  </a:cubicBezTo>
                  <a:cubicBezTo>
                    <a:pt x="615" y="828"/>
                    <a:pt x="615" y="828"/>
                    <a:pt x="615" y="828"/>
                  </a:cubicBezTo>
                  <a:cubicBezTo>
                    <a:pt x="612" y="828"/>
                    <a:pt x="609" y="828"/>
                    <a:pt x="609" y="828"/>
                  </a:cubicBezTo>
                  <a:cubicBezTo>
                    <a:pt x="609" y="828"/>
                    <a:pt x="610" y="827"/>
                    <a:pt x="612" y="827"/>
                  </a:cubicBezTo>
                  <a:cubicBezTo>
                    <a:pt x="613" y="826"/>
                    <a:pt x="612" y="825"/>
                    <a:pt x="609" y="823"/>
                  </a:cubicBezTo>
                  <a:cubicBezTo>
                    <a:pt x="608" y="823"/>
                    <a:pt x="607" y="822"/>
                    <a:pt x="606" y="822"/>
                  </a:cubicBezTo>
                  <a:cubicBezTo>
                    <a:pt x="603" y="820"/>
                    <a:pt x="602" y="819"/>
                    <a:pt x="603" y="819"/>
                  </a:cubicBezTo>
                  <a:cubicBezTo>
                    <a:pt x="605" y="818"/>
                    <a:pt x="604" y="817"/>
                    <a:pt x="601" y="815"/>
                  </a:cubicBezTo>
                  <a:cubicBezTo>
                    <a:pt x="595" y="812"/>
                    <a:pt x="589" y="809"/>
                    <a:pt x="583" y="806"/>
                  </a:cubicBezTo>
                  <a:cubicBezTo>
                    <a:pt x="582" y="805"/>
                    <a:pt x="581" y="805"/>
                    <a:pt x="579" y="804"/>
                  </a:cubicBezTo>
                  <a:cubicBezTo>
                    <a:pt x="577" y="803"/>
                    <a:pt x="577" y="802"/>
                    <a:pt x="578" y="802"/>
                  </a:cubicBezTo>
                  <a:cubicBezTo>
                    <a:pt x="580" y="801"/>
                    <a:pt x="580" y="800"/>
                    <a:pt x="578" y="799"/>
                  </a:cubicBezTo>
                  <a:cubicBezTo>
                    <a:pt x="576" y="798"/>
                    <a:pt x="576" y="797"/>
                    <a:pt x="579" y="797"/>
                  </a:cubicBezTo>
                  <a:cubicBezTo>
                    <a:pt x="581" y="796"/>
                    <a:pt x="580" y="795"/>
                    <a:pt x="577" y="794"/>
                  </a:cubicBezTo>
                  <a:cubicBezTo>
                    <a:pt x="575" y="793"/>
                    <a:pt x="572" y="792"/>
                    <a:pt x="569" y="790"/>
                  </a:cubicBezTo>
                  <a:cubicBezTo>
                    <a:pt x="566" y="789"/>
                    <a:pt x="565" y="787"/>
                    <a:pt x="566" y="785"/>
                  </a:cubicBezTo>
                  <a:cubicBezTo>
                    <a:pt x="567" y="783"/>
                    <a:pt x="568" y="782"/>
                    <a:pt x="568" y="781"/>
                  </a:cubicBezTo>
                  <a:cubicBezTo>
                    <a:pt x="567" y="779"/>
                    <a:pt x="566" y="778"/>
                    <a:pt x="565" y="776"/>
                  </a:cubicBezTo>
                  <a:cubicBezTo>
                    <a:pt x="563" y="773"/>
                    <a:pt x="563" y="771"/>
                    <a:pt x="564" y="771"/>
                  </a:cubicBezTo>
                  <a:cubicBezTo>
                    <a:pt x="565" y="771"/>
                    <a:pt x="566" y="769"/>
                    <a:pt x="565" y="768"/>
                  </a:cubicBezTo>
                  <a:cubicBezTo>
                    <a:pt x="565" y="767"/>
                    <a:pt x="564" y="765"/>
                    <a:pt x="564" y="764"/>
                  </a:cubicBezTo>
                  <a:cubicBezTo>
                    <a:pt x="563" y="758"/>
                    <a:pt x="563" y="750"/>
                    <a:pt x="560" y="744"/>
                  </a:cubicBezTo>
                  <a:cubicBezTo>
                    <a:pt x="556" y="736"/>
                    <a:pt x="557" y="730"/>
                    <a:pt x="561" y="724"/>
                  </a:cubicBezTo>
                  <a:cubicBezTo>
                    <a:pt x="563" y="722"/>
                    <a:pt x="566" y="721"/>
                    <a:pt x="567" y="722"/>
                  </a:cubicBezTo>
                  <a:cubicBezTo>
                    <a:pt x="567" y="722"/>
                    <a:pt x="569" y="721"/>
                    <a:pt x="570" y="719"/>
                  </a:cubicBezTo>
                  <a:cubicBezTo>
                    <a:pt x="572" y="716"/>
                    <a:pt x="573" y="715"/>
                    <a:pt x="573" y="716"/>
                  </a:cubicBezTo>
                  <a:cubicBezTo>
                    <a:pt x="574" y="717"/>
                    <a:pt x="576" y="715"/>
                    <a:pt x="578" y="713"/>
                  </a:cubicBezTo>
                  <a:cubicBezTo>
                    <a:pt x="580" y="710"/>
                    <a:pt x="582" y="708"/>
                    <a:pt x="584" y="706"/>
                  </a:cubicBezTo>
                  <a:cubicBezTo>
                    <a:pt x="586" y="703"/>
                    <a:pt x="588" y="702"/>
                    <a:pt x="589" y="704"/>
                  </a:cubicBezTo>
                  <a:cubicBezTo>
                    <a:pt x="589" y="705"/>
                    <a:pt x="590" y="703"/>
                    <a:pt x="592" y="700"/>
                  </a:cubicBezTo>
                  <a:cubicBezTo>
                    <a:pt x="600" y="685"/>
                    <a:pt x="613" y="673"/>
                    <a:pt x="616" y="655"/>
                  </a:cubicBezTo>
                  <a:cubicBezTo>
                    <a:pt x="616" y="655"/>
                    <a:pt x="616" y="655"/>
                    <a:pt x="616" y="655"/>
                  </a:cubicBezTo>
                  <a:cubicBezTo>
                    <a:pt x="616" y="655"/>
                    <a:pt x="617" y="655"/>
                    <a:pt x="618" y="656"/>
                  </a:cubicBezTo>
                  <a:cubicBezTo>
                    <a:pt x="619" y="657"/>
                    <a:pt x="621" y="655"/>
                    <a:pt x="622" y="652"/>
                  </a:cubicBezTo>
                  <a:cubicBezTo>
                    <a:pt x="627" y="633"/>
                    <a:pt x="632" y="615"/>
                    <a:pt x="638" y="597"/>
                  </a:cubicBezTo>
                  <a:cubicBezTo>
                    <a:pt x="639" y="594"/>
                    <a:pt x="641" y="589"/>
                    <a:pt x="643" y="586"/>
                  </a:cubicBezTo>
                  <a:cubicBezTo>
                    <a:pt x="653" y="572"/>
                    <a:pt x="656" y="563"/>
                    <a:pt x="656" y="558"/>
                  </a:cubicBezTo>
                  <a:cubicBezTo>
                    <a:pt x="656" y="554"/>
                    <a:pt x="653" y="550"/>
                    <a:pt x="651" y="547"/>
                  </a:cubicBezTo>
                  <a:cubicBezTo>
                    <a:pt x="648" y="541"/>
                    <a:pt x="648" y="535"/>
                    <a:pt x="648" y="529"/>
                  </a:cubicBezTo>
                  <a:cubicBezTo>
                    <a:pt x="647" y="521"/>
                    <a:pt x="648" y="513"/>
                    <a:pt x="649" y="505"/>
                  </a:cubicBezTo>
                  <a:cubicBezTo>
                    <a:pt x="649" y="501"/>
                    <a:pt x="650" y="499"/>
                    <a:pt x="650" y="499"/>
                  </a:cubicBezTo>
                  <a:cubicBezTo>
                    <a:pt x="651" y="499"/>
                    <a:pt x="651" y="497"/>
                    <a:pt x="651" y="493"/>
                  </a:cubicBezTo>
                  <a:cubicBezTo>
                    <a:pt x="651" y="479"/>
                    <a:pt x="664" y="475"/>
                    <a:pt x="676" y="470"/>
                  </a:cubicBezTo>
                  <a:cubicBezTo>
                    <a:pt x="679" y="469"/>
                    <a:pt x="684" y="467"/>
                    <a:pt x="687" y="466"/>
                  </a:cubicBezTo>
                  <a:cubicBezTo>
                    <a:pt x="689" y="465"/>
                    <a:pt x="690" y="465"/>
                    <a:pt x="692" y="463"/>
                  </a:cubicBezTo>
                  <a:cubicBezTo>
                    <a:pt x="696" y="460"/>
                    <a:pt x="699" y="455"/>
                    <a:pt x="702" y="451"/>
                  </a:cubicBezTo>
                  <a:cubicBezTo>
                    <a:pt x="705" y="447"/>
                    <a:pt x="708" y="445"/>
                    <a:pt x="712" y="442"/>
                  </a:cubicBezTo>
                  <a:cubicBezTo>
                    <a:pt x="719" y="437"/>
                    <a:pt x="724" y="429"/>
                    <a:pt x="730" y="423"/>
                  </a:cubicBezTo>
                  <a:cubicBezTo>
                    <a:pt x="735" y="418"/>
                    <a:pt x="740" y="413"/>
                    <a:pt x="746" y="409"/>
                  </a:cubicBezTo>
                  <a:cubicBezTo>
                    <a:pt x="753" y="404"/>
                    <a:pt x="755" y="394"/>
                    <a:pt x="750" y="386"/>
                  </a:cubicBezTo>
                  <a:cubicBezTo>
                    <a:pt x="745" y="378"/>
                    <a:pt x="740" y="370"/>
                    <a:pt x="736" y="362"/>
                  </a:cubicBezTo>
                  <a:close/>
                  <a:moveTo>
                    <a:pt x="736" y="362"/>
                  </a:moveTo>
                  <a:cubicBezTo>
                    <a:pt x="736" y="362"/>
                    <a:pt x="736" y="362"/>
                    <a:pt x="736" y="362"/>
                  </a:cubicBezTo>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a:extLst>
                <a:ext uri="{FF2B5EF4-FFF2-40B4-BE49-F238E27FC236}">
                  <a16:creationId xmlns:a16="http://schemas.microsoft.com/office/drawing/2014/main" xmlns="" id="{5318C9F7-44AA-4606-A38A-71F2437F0321}"/>
                </a:ext>
              </a:extLst>
            </p:cNvPr>
            <p:cNvSpPr>
              <a:spLocks noChangeArrowheads="1"/>
            </p:cNvSpPr>
            <p:nvPr/>
          </p:nvSpPr>
          <p:spPr bwMode="auto">
            <a:xfrm>
              <a:off x="9144000" y="3141058"/>
              <a:ext cx="503463" cy="7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xmlns="" id="{C3587166-B9B9-481D-AA93-7C68EEA4AE8C}"/>
                </a:ext>
              </a:extLst>
            </p:cNvPr>
            <p:cNvSpPr>
              <a:spLocks/>
            </p:cNvSpPr>
            <p:nvPr/>
          </p:nvSpPr>
          <p:spPr bwMode="auto">
            <a:xfrm>
              <a:off x="9154565" y="3148664"/>
              <a:ext cx="482896" cy="85648"/>
            </a:xfrm>
            <a:custGeom>
              <a:avLst/>
              <a:gdLst>
                <a:gd name="T0" fmla="*/ 0 w 1550"/>
                <a:gd name="T1" fmla="*/ 0 h 275"/>
                <a:gd name="T2" fmla="*/ 1550 w 1550"/>
                <a:gd name="T3" fmla="*/ 0 h 275"/>
                <a:gd name="T4" fmla="*/ 1504 w 1550"/>
                <a:gd name="T5" fmla="*/ 210 h 275"/>
                <a:gd name="T6" fmla="*/ 1416 w 1550"/>
                <a:gd name="T7" fmla="*/ 270 h 275"/>
                <a:gd name="T8" fmla="*/ 108 w 1550"/>
                <a:gd name="T9" fmla="*/ 271 h 275"/>
                <a:gd name="T10" fmla="*/ 46 w 1550"/>
                <a:gd name="T11" fmla="*/ 224 h 275"/>
                <a:gd name="T12" fmla="*/ 0 w 1550"/>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1550" h="275">
                  <a:moveTo>
                    <a:pt x="0" y="0"/>
                  </a:moveTo>
                  <a:cubicBezTo>
                    <a:pt x="1550" y="0"/>
                    <a:pt x="1550" y="0"/>
                    <a:pt x="1550" y="0"/>
                  </a:cubicBezTo>
                  <a:cubicBezTo>
                    <a:pt x="1504" y="210"/>
                    <a:pt x="1504" y="210"/>
                    <a:pt x="1504" y="210"/>
                  </a:cubicBezTo>
                  <a:cubicBezTo>
                    <a:pt x="1496" y="252"/>
                    <a:pt x="1470" y="275"/>
                    <a:pt x="1416" y="270"/>
                  </a:cubicBezTo>
                  <a:cubicBezTo>
                    <a:pt x="108" y="271"/>
                    <a:pt x="108" y="271"/>
                    <a:pt x="108" y="271"/>
                  </a:cubicBezTo>
                  <a:cubicBezTo>
                    <a:pt x="85" y="271"/>
                    <a:pt x="63" y="261"/>
                    <a:pt x="46" y="224"/>
                  </a:cubicBez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xmlns="" id="{3A83783B-1C84-4243-A80D-A00DB5CDB12C}"/>
                </a:ext>
              </a:extLst>
            </p:cNvPr>
            <p:cNvSpPr>
              <a:spLocks noChangeArrowheads="1"/>
            </p:cNvSpPr>
            <p:nvPr/>
          </p:nvSpPr>
          <p:spPr bwMode="auto">
            <a:xfrm>
              <a:off x="9144000" y="3107390"/>
              <a:ext cx="503463" cy="33667"/>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xmlns="" id="{59A094DE-AE2B-4356-9506-A8F524F5CF0D}"/>
                </a:ext>
              </a:extLst>
            </p:cNvPr>
            <p:cNvSpPr>
              <a:spLocks/>
            </p:cNvSpPr>
            <p:nvPr/>
          </p:nvSpPr>
          <p:spPr bwMode="auto">
            <a:xfrm>
              <a:off x="9165835" y="2829316"/>
              <a:ext cx="458526" cy="273143"/>
            </a:xfrm>
            <a:custGeom>
              <a:avLst/>
              <a:gdLst>
                <a:gd name="T0" fmla="*/ 0 w 1472"/>
                <a:gd name="T1" fmla="*/ 876 h 876"/>
                <a:gd name="T2" fmla="*/ 0 w 1472"/>
                <a:gd name="T3" fmla="*/ 70 h 876"/>
                <a:gd name="T4" fmla="*/ 70 w 1472"/>
                <a:gd name="T5" fmla="*/ 0 h 876"/>
                <a:gd name="T6" fmla="*/ 1402 w 1472"/>
                <a:gd name="T7" fmla="*/ 0 h 876"/>
                <a:gd name="T8" fmla="*/ 1472 w 1472"/>
                <a:gd name="T9" fmla="*/ 70 h 876"/>
                <a:gd name="T10" fmla="*/ 1472 w 1472"/>
                <a:gd name="T11" fmla="*/ 876 h 876"/>
              </a:gdLst>
              <a:ahLst/>
              <a:cxnLst>
                <a:cxn ang="0">
                  <a:pos x="T0" y="T1"/>
                </a:cxn>
                <a:cxn ang="0">
                  <a:pos x="T2" y="T3"/>
                </a:cxn>
                <a:cxn ang="0">
                  <a:pos x="T4" y="T5"/>
                </a:cxn>
                <a:cxn ang="0">
                  <a:pos x="T6" y="T7"/>
                </a:cxn>
                <a:cxn ang="0">
                  <a:pos x="T8" y="T9"/>
                </a:cxn>
                <a:cxn ang="0">
                  <a:pos x="T10" y="T11"/>
                </a:cxn>
              </a:cxnLst>
              <a:rect l="0" t="0" r="r" b="b"/>
              <a:pathLst>
                <a:path w="1472" h="876">
                  <a:moveTo>
                    <a:pt x="0" y="876"/>
                  </a:moveTo>
                  <a:cubicBezTo>
                    <a:pt x="0" y="70"/>
                    <a:pt x="0" y="70"/>
                    <a:pt x="0" y="70"/>
                  </a:cubicBezTo>
                  <a:cubicBezTo>
                    <a:pt x="0" y="31"/>
                    <a:pt x="32" y="0"/>
                    <a:pt x="70" y="0"/>
                  </a:cubicBezTo>
                  <a:cubicBezTo>
                    <a:pt x="1402" y="0"/>
                    <a:pt x="1402" y="0"/>
                    <a:pt x="1402" y="0"/>
                  </a:cubicBezTo>
                  <a:cubicBezTo>
                    <a:pt x="1441" y="0"/>
                    <a:pt x="1472" y="31"/>
                    <a:pt x="1472" y="70"/>
                  </a:cubicBezTo>
                  <a:cubicBezTo>
                    <a:pt x="1472" y="876"/>
                    <a:pt x="1472" y="876"/>
                    <a:pt x="1472" y="876"/>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a:extLst>
                <a:ext uri="{FF2B5EF4-FFF2-40B4-BE49-F238E27FC236}">
                  <a16:creationId xmlns:a16="http://schemas.microsoft.com/office/drawing/2014/main" xmlns="" id="{C4DFB17B-AD2B-473F-982F-360E1E38EBC1}"/>
                </a:ext>
              </a:extLst>
            </p:cNvPr>
            <p:cNvSpPr>
              <a:spLocks/>
            </p:cNvSpPr>
            <p:nvPr/>
          </p:nvSpPr>
          <p:spPr bwMode="auto">
            <a:xfrm>
              <a:off x="9335863" y="2777900"/>
              <a:ext cx="119315" cy="44232"/>
            </a:xfrm>
            <a:custGeom>
              <a:avLst/>
              <a:gdLst>
                <a:gd name="T0" fmla="*/ 0 w 383"/>
                <a:gd name="T1" fmla="*/ 142 h 142"/>
                <a:gd name="T2" fmla="*/ 0 w 383"/>
                <a:gd name="T3" fmla="*/ 26 h 142"/>
                <a:gd name="T4" fmla="*/ 24 w 383"/>
                <a:gd name="T5" fmla="*/ 0 h 142"/>
                <a:gd name="T6" fmla="*/ 362 w 383"/>
                <a:gd name="T7" fmla="*/ 0 h 142"/>
                <a:gd name="T8" fmla="*/ 383 w 383"/>
                <a:gd name="T9" fmla="*/ 22 h 142"/>
                <a:gd name="T10" fmla="*/ 383 w 383"/>
                <a:gd name="T11" fmla="*/ 142 h 142"/>
              </a:gdLst>
              <a:ahLst/>
              <a:cxnLst>
                <a:cxn ang="0">
                  <a:pos x="T0" y="T1"/>
                </a:cxn>
                <a:cxn ang="0">
                  <a:pos x="T2" y="T3"/>
                </a:cxn>
                <a:cxn ang="0">
                  <a:pos x="T4" y="T5"/>
                </a:cxn>
                <a:cxn ang="0">
                  <a:pos x="T6" y="T7"/>
                </a:cxn>
                <a:cxn ang="0">
                  <a:pos x="T8" y="T9"/>
                </a:cxn>
                <a:cxn ang="0">
                  <a:pos x="T10" y="T11"/>
                </a:cxn>
              </a:cxnLst>
              <a:rect l="0" t="0" r="r" b="b"/>
              <a:pathLst>
                <a:path w="383" h="142">
                  <a:moveTo>
                    <a:pt x="0" y="142"/>
                  </a:moveTo>
                  <a:cubicBezTo>
                    <a:pt x="0" y="26"/>
                    <a:pt x="0" y="26"/>
                    <a:pt x="0" y="26"/>
                  </a:cubicBezTo>
                  <a:cubicBezTo>
                    <a:pt x="2" y="12"/>
                    <a:pt x="8" y="1"/>
                    <a:pt x="24" y="0"/>
                  </a:cubicBezTo>
                  <a:cubicBezTo>
                    <a:pt x="362" y="0"/>
                    <a:pt x="362" y="0"/>
                    <a:pt x="362" y="0"/>
                  </a:cubicBezTo>
                  <a:cubicBezTo>
                    <a:pt x="378" y="0"/>
                    <a:pt x="383" y="8"/>
                    <a:pt x="383" y="22"/>
                  </a:cubicBezTo>
                  <a:cubicBezTo>
                    <a:pt x="383" y="142"/>
                    <a:pt x="383" y="142"/>
                    <a:pt x="383" y="142"/>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1">
              <a:extLst>
                <a:ext uri="{FF2B5EF4-FFF2-40B4-BE49-F238E27FC236}">
                  <a16:creationId xmlns:a16="http://schemas.microsoft.com/office/drawing/2014/main" xmlns="" id="{ED37AACB-DC34-4F02-9091-8F8CA8E6FB41}"/>
                </a:ext>
              </a:extLst>
            </p:cNvPr>
            <p:cNvSpPr>
              <a:spLocks/>
            </p:cNvSpPr>
            <p:nvPr/>
          </p:nvSpPr>
          <p:spPr bwMode="auto">
            <a:xfrm>
              <a:off x="9594215" y="2929474"/>
              <a:ext cx="25497" cy="107200"/>
            </a:xfrm>
            <a:custGeom>
              <a:avLst/>
              <a:gdLst>
                <a:gd name="T0" fmla="*/ 41 w 82"/>
                <a:gd name="T1" fmla="*/ 344 h 344"/>
                <a:gd name="T2" fmla="*/ 41 w 82"/>
                <a:gd name="T3" fmla="*/ 344 h 344"/>
                <a:gd name="T4" fmla="*/ 0 w 82"/>
                <a:gd name="T5" fmla="*/ 303 h 344"/>
                <a:gd name="T6" fmla="*/ 0 w 82"/>
                <a:gd name="T7" fmla="*/ 41 h 344"/>
                <a:gd name="T8" fmla="*/ 41 w 82"/>
                <a:gd name="T9" fmla="*/ 0 h 344"/>
                <a:gd name="T10" fmla="*/ 41 w 82"/>
                <a:gd name="T11" fmla="*/ 0 h 344"/>
                <a:gd name="T12" fmla="*/ 82 w 82"/>
                <a:gd name="T13" fmla="*/ 41 h 344"/>
                <a:gd name="T14" fmla="*/ 82 w 82"/>
                <a:gd name="T15" fmla="*/ 303 h 344"/>
                <a:gd name="T16" fmla="*/ 41 w 82"/>
                <a:gd name="T1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4">
                  <a:moveTo>
                    <a:pt x="41" y="344"/>
                  </a:moveTo>
                  <a:cubicBezTo>
                    <a:pt x="41" y="344"/>
                    <a:pt x="41" y="344"/>
                    <a:pt x="41" y="344"/>
                  </a:cubicBezTo>
                  <a:cubicBezTo>
                    <a:pt x="19" y="344"/>
                    <a:pt x="0" y="325"/>
                    <a:pt x="0" y="303"/>
                  </a:cubicBezTo>
                  <a:cubicBezTo>
                    <a:pt x="0" y="41"/>
                    <a:pt x="0" y="41"/>
                    <a:pt x="0" y="41"/>
                  </a:cubicBezTo>
                  <a:cubicBezTo>
                    <a:pt x="0" y="19"/>
                    <a:pt x="19" y="0"/>
                    <a:pt x="41" y="0"/>
                  </a:cubicBezTo>
                  <a:cubicBezTo>
                    <a:pt x="41" y="0"/>
                    <a:pt x="41" y="0"/>
                    <a:pt x="41" y="0"/>
                  </a:cubicBezTo>
                  <a:cubicBezTo>
                    <a:pt x="64" y="0"/>
                    <a:pt x="82" y="19"/>
                    <a:pt x="82" y="41"/>
                  </a:cubicBezTo>
                  <a:cubicBezTo>
                    <a:pt x="82" y="303"/>
                    <a:pt x="82" y="303"/>
                    <a:pt x="82" y="303"/>
                  </a:cubicBezTo>
                  <a:cubicBezTo>
                    <a:pt x="82" y="325"/>
                    <a:pt x="64" y="344"/>
                    <a:pt x="41" y="344"/>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32">
              <a:extLst>
                <a:ext uri="{FF2B5EF4-FFF2-40B4-BE49-F238E27FC236}">
                  <a16:creationId xmlns:a16="http://schemas.microsoft.com/office/drawing/2014/main" xmlns="" id="{3DCD5655-7395-4C59-95CD-B84DDBAE67FE}"/>
                </a:ext>
              </a:extLst>
            </p:cNvPr>
            <p:cNvSpPr>
              <a:spLocks noChangeShapeType="1"/>
            </p:cNvSpPr>
            <p:nvPr/>
          </p:nvSpPr>
          <p:spPr bwMode="auto">
            <a:xfrm flipV="1">
              <a:off x="9573648" y="3028504"/>
              <a:ext cx="36767" cy="37753"/>
            </a:xfrm>
            <a:prstGeom prst="line">
              <a:avLst/>
            </a:prstGeom>
            <a:noFill/>
            <a:ln w="6350" cap="flat">
              <a:solidFill>
                <a:srgbClr val="66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0606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5DBD11F-F871-4D13-8195-9BECAE6A0EA8}"/>
              </a:ext>
            </a:extLst>
          </p:cNvPr>
          <p:cNvPicPr>
            <a:picLocks noChangeAspect="1"/>
          </p:cNvPicPr>
          <p:nvPr/>
        </p:nvPicPr>
        <p:blipFill rotWithShape="1">
          <a:blip r:embed="rId2">
            <a:extLst>
              <a:ext uri="{28A0092B-C50C-407E-A947-70E740481C1C}">
                <a14:useLocalDpi xmlns:a14="http://schemas.microsoft.com/office/drawing/2010/main" val="0"/>
              </a:ext>
            </a:extLst>
          </a:blip>
          <a:srcRect t="5714" b="4287"/>
          <a:stretch/>
        </p:blipFill>
        <p:spPr>
          <a:xfrm>
            <a:off x="0" y="0"/>
            <a:ext cx="9144000" cy="5143500"/>
          </a:xfrm>
          <a:prstGeom prst="rect">
            <a:avLst/>
          </a:prstGeom>
        </p:spPr>
      </p:pic>
      <p:sp>
        <p:nvSpPr>
          <p:cNvPr id="7" name="Rectangle 6">
            <a:extLst>
              <a:ext uri="{FF2B5EF4-FFF2-40B4-BE49-F238E27FC236}">
                <a16:creationId xmlns:a16="http://schemas.microsoft.com/office/drawing/2014/main" xmlns="" id="{47B9A6FB-F308-40BB-813C-FD6B64B2B065}"/>
              </a:ext>
            </a:extLst>
          </p:cNvPr>
          <p:cNvSpPr/>
          <p:nvPr/>
        </p:nvSpPr>
        <p:spPr bwMode="gray">
          <a:xfrm>
            <a:off x="1662793" y="3733800"/>
            <a:ext cx="5747657" cy="1206500"/>
          </a:xfrm>
          <a:prstGeom prst="rect">
            <a:avLst/>
          </a:prstGeom>
          <a:solidFill>
            <a:srgbClr val="660066">
              <a:alpha val="69804"/>
            </a:srgbClr>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marL="4763" algn="ctr"/>
            <a:r>
              <a:rPr lang="fr-BE" sz="2400" dirty="0">
                <a:solidFill>
                  <a:schemeClr val="bg1"/>
                </a:solidFill>
              </a:rPr>
              <a:t>I. Indiquez dans quelle mesure le bien-être animal dans votre commune ou ville est important pour vous.</a:t>
            </a:r>
          </a:p>
        </p:txBody>
      </p:sp>
    </p:spTree>
    <p:extLst>
      <p:ext uri="{BB962C8B-B14F-4D97-AF65-F5344CB8AC3E}">
        <p14:creationId xmlns:p14="http://schemas.microsoft.com/office/powerpoint/2010/main" val="3508086724"/>
      </p:ext>
    </p:extLst>
  </p:cSld>
  <p:clrMapOvr>
    <a:masterClrMapping/>
  </p:clrMapOvr>
</p:sld>
</file>

<file path=ppt/theme/theme1.xml><?xml version="1.0" encoding="utf-8"?>
<a:theme xmlns:a="http://schemas.openxmlformats.org/drawingml/2006/main" name="Ipsos Marketing">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FC554E-8D47-4D17-AFD7-8E3F8AD70FBB}">
  <ds:schemaRefs>
    <ds:schemaRef ds:uri="http://schemas.microsoft.com/sharepoint/v3/contenttype/forms"/>
  </ds:schemaRefs>
</ds:datastoreItem>
</file>

<file path=customXml/itemProps3.xml><?xml version="1.0" encoding="utf-8"?>
<ds:datastoreItem xmlns:ds="http://schemas.openxmlformats.org/officeDocument/2006/customXml" ds:itemID="{B3948CCA-4F85-4630-9AB1-27DCFFEA2689}">
  <ds:schemaRefs>
    <ds:schemaRef ds:uri="http://schemas.microsoft.com/office/2006/documentManagement/types"/>
    <ds:schemaRef ds:uri="http://schemas.openxmlformats.org/package/2006/metadata/core-properties"/>
    <ds:schemaRef ds:uri="http://purl.org/dc/terms/"/>
    <ds:schemaRef ds:uri="85c76272-7e4d-4f8f-89d1-3b227e52ef43"/>
    <ds:schemaRef ds:uri="http://www.w3.org/XML/1998/namespace"/>
    <ds:schemaRef ds:uri="http://purl.org/dc/elements/1.1/"/>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Ipsos Marketing</Template>
  <TotalTime>7369</TotalTime>
  <Words>2052</Words>
  <Application>Microsoft Macintosh PowerPoint</Application>
  <PresentationFormat>On-screen Show (16:9)</PresentationFormat>
  <Paragraphs>338</Paragraphs>
  <Slides>23</Slides>
  <Notes>10</Notes>
  <HiddenSlides>4</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Ipsos Marketing</vt:lpstr>
      <vt:lpstr>PowerPoint Presentation</vt:lpstr>
      <vt:lpstr>PowerPoint Presentation</vt:lpstr>
      <vt:lpstr>PowerPoint Presentation</vt:lpstr>
      <vt:lpstr>PowerPoint Presentation</vt:lpstr>
      <vt:lpstr>Profil socio-démographique de l’échantillon - Bruxelles</vt:lpstr>
      <vt:lpstr>PowerPoint Presentation</vt:lpstr>
      <vt:lpstr>PowerPoint Presentation</vt:lpstr>
      <vt:lpstr>PowerPoint Presentation</vt:lpstr>
      <vt:lpstr>PowerPoint Presentation</vt:lpstr>
      <vt:lpstr>L'importance du bien-être animal – Selon le sexe et l’âge</vt:lpstr>
      <vt:lpstr>L'importance du bien-être animal – Selon la préférence de parti</vt:lpstr>
      <vt:lpstr>PowerPoint Presentation</vt:lpstr>
      <vt:lpstr>L'importance d'introduire les priorités</vt:lpstr>
      <vt:lpstr>L’importance d’introduire les priorités (1/2) – Selon le sexe &amp; l’âge</vt:lpstr>
      <vt:lpstr>L’importance d’introduire les priorités (2/2) – Selon le sexe &amp; l’âge</vt:lpstr>
      <vt:lpstr>L’importance d’introduire les priorités (1/2) – Selon la préférence de parti</vt:lpstr>
      <vt:lpstr>L’importance d’introduire les priorités (2/2) – Selon la préférence de parti</vt:lpstr>
      <vt:lpstr>PowerPoint Presentation</vt:lpstr>
      <vt:lpstr>Classement des priorités selon leur importance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Liesbet Bultereys</dc:creator>
  <cp:lastModifiedBy>GAIA GAIA</cp:lastModifiedBy>
  <cp:revision>690</cp:revision>
  <dcterms:created xsi:type="dcterms:W3CDTF">2015-05-27T07:40:24Z</dcterms:created>
  <dcterms:modified xsi:type="dcterms:W3CDTF">2018-07-05T14:36:57Z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